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jpg" ContentType="image/jpeg"/>
  <Default Extension="png" ContentType="image/png"/>
  <Default Extension="rels" ContentType="application/vnd.openxmlformats-package.relationships+xml"/>
  <Default Extension="tiff" ContentType="image/tiff"/>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media/image68.jpg" ContentType="image/tiff"/>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 id="2147483663" r:id="rId2"/>
  </p:sldMasterIdLst>
  <p:notesMasterIdLst>
    <p:notesMasterId r:id="rId86"/>
  </p:notesMasterIdLst>
  <p:sldIdLst>
    <p:sldId id="1674" r:id="rId3"/>
    <p:sldId id="1823" r:id="rId4"/>
    <p:sldId id="1866" r:id="rId5"/>
    <p:sldId id="1754" r:id="rId6"/>
    <p:sldId id="1685" r:id="rId7"/>
    <p:sldId id="1756" r:id="rId8"/>
    <p:sldId id="1760" r:id="rId9"/>
    <p:sldId id="1976" r:id="rId10"/>
    <p:sldId id="1776" r:id="rId11"/>
    <p:sldId id="1759" r:id="rId12"/>
    <p:sldId id="1761" r:id="rId13"/>
    <p:sldId id="1762" r:id="rId14"/>
    <p:sldId id="1766" r:id="rId15"/>
    <p:sldId id="1773" r:id="rId16"/>
    <p:sldId id="1774" r:id="rId17"/>
    <p:sldId id="1769" r:id="rId18"/>
    <p:sldId id="1837" r:id="rId19"/>
    <p:sldId id="1771" r:id="rId20"/>
    <p:sldId id="1772" r:id="rId21"/>
    <p:sldId id="1775" r:id="rId22"/>
    <p:sldId id="1860" r:id="rId23"/>
    <p:sldId id="1861" r:id="rId24"/>
    <p:sldId id="1889" r:id="rId25"/>
    <p:sldId id="1778" r:id="rId26"/>
    <p:sldId id="1777" r:id="rId27"/>
    <p:sldId id="1602" r:id="rId28"/>
    <p:sldId id="1741" r:id="rId29"/>
    <p:sldId id="1877" r:id="rId30"/>
    <p:sldId id="1780" r:id="rId31"/>
    <p:sldId id="1605" r:id="rId32"/>
    <p:sldId id="1807" r:id="rId33"/>
    <p:sldId id="1850" r:id="rId34"/>
    <p:sldId id="1863" r:id="rId35"/>
    <p:sldId id="1862" r:id="rId36"/>
    <p:sldId id="1792" r:id="rId37"/>
    <p:sldId id="1957" r:id="rId38"/>
    <p:sldId id="1868" r:id="rId39"/>
    <p:sldId id="1869" r:id="rId40"/>
    <p:sldId id="1874" r:id="rId41"/>
    <p:sldId id="1784" r:id="rId42"/>
    <p:sldId id="1975" r:id="rId43"/>
    <p:sldId id="1871" r:id="rId44"/>
    <p:sldId id="1875" r:id="rId45"/>
    <p:sldId id="1873" r:id="rId46"/>
    <p:sldId id="1752" r:id="rId47"/>
    <p:sldId id="1783" r:id="rId48"/>
    <p:sldId id="1785" r:id="rId49"/>
    <p:sldId id="1786" r:id="rId50"/>
    <p:sldId id="1787" r:id="rId51"/>
    <p:sldId id="1788" r:id="rId52"/>
    <p:sldId id="1789" r:id="rId53"/>
    <p:sldId id="1879" r:id="rId54"/>
    <p:sldId id="1790" r:id="rId55"/>
    <p:sldId id="1791" r:id="rId56"/>
    <p:sldId id="1795" r:id="rId57"/>
    <p:sldId id="1800" r:id="rId58"/>
    <p:sldId id="1797" r:id="rId59"/>
    <p:sldId id="1801" r:id="rId60"/>
    <p:sldId id="1856" r:id="rId61"/>
    <p:sldId id="1824" r:id="rId62"/>
    <p:sldId id="1804" r:id="rId63"/>
    <p:sldId id="1753" r:id="rId64"/>
    <p:sldId id="1887" r:id="rId65"/>
    <p:sldId id="1888" r:id="rId66"/>
    <p:sldId id="1500" r:id="rId67"/>
    <p:sldId id="1882" r:id="rId68"/>
    <p:sldId id="1972" r:id="rId69"/>
    <p:sldId id="1974" r:id="rId70"/>
    <p:sldId id="1961" r:id="rId71"/>
    <p:sldId id="1963" r:id="rId72"/>
    <p:sldId id="1964" r:id="rId73"/>
    <p:sldId id="1967" r:id="rId74"/>
    <p:sldId id="1968" r:id="rId75"/>
    <p:sldId id="1969" r:id="rId76"/>
    <p:sldId id="1970" r:id="rId77"/>
    <p:sldId id="1971" r:id="rId78"/>
    <p:sldId id="1819" r:id="rId79"/>
    <p:sldId id="1843" r:id="rId80"/>
    <p:sldId id="1851" r:id="rId81"/>
    <p:sldId id="1977" r:id="rId82"/>
    <p:sldId id="1979" r:id="rId83"/>
    <p:sldId id="1980" r:id="rId84"/>
    <p:sldId id="1981" r:id="rId85"/>
  </p:sldIdLst>
  <p:sldSz cx="11472863" cy="6858000"/>
  <p:notesSz cx="6858000" cy="9144000"/>
  <p:defaultTextStyle>
    <a:defPPr>
      <a:defRPr lang="en-CH"/>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ndreas Hoecker" initials="AH" lastIdx="3" clrIdx="0">
    <p:extLst>
      <p:ext uri="{19B8F6BF-5375-455C-9EA6-DF929625EA0E}">
        <p15:presenceInfo xmlns:p15="http://schemas.microsoft.com/office/powerpoint/2012/main" userId="9391ab34dee89a19"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14B44"/>
    <a:srgbClr val="0D7FBF"/>
    <a:srgbClr val="E70000"/>
    <a:srgbClr val="FF323A"/>
    <a:srgbClr val="274E83"/>
    <a:srgbClr val="BC1521"/>
    <a:srgbClr val="FFFEDF"/>
    <a:srgbClr val="FF8E00"/>
    <a:srgbClr val="FF7D6F"/>
    <a:srgbClr val="FF934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5202B0CA-FC54-4496-8BCA-5EF66A818D29}" styleName="Dark Style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dk1">
              <a:tint val="20000"/>
            </a:schemeClr>
          </a:solidFill>
        </a:fill>
      </a:tcStyle>
    </a:lastRow>
    <a:firstRow>
      <a:tcTxStyle b="on">
        <a:fontRef idx="minor">
          <a:scrgbClr r="0" g="0" b="0"/>
        </a:fontRef>
        <a:schemeClr val="lt1"/>
      </a:tcTxStyle>
      <a:tcStyle>
        <a:tcBdr/>
        <a:fill>
          <a:solidFill>
            <a:schemeClr val="dk1"/>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46F890A9-2807-4EBB-B81D-B2AA78EC7F39}" styleName="Dark Style 2 - Accent 5/Accent 6">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5">
              <a:tint val="20000"/>
            </a:schemeClr>
          </a:solidFill>
        </a:fill>
      </a:tcStyle>
    </a:lastRow>
    <a:firstRow>
      <a:tcTxStyle b="on">
        <a:fontRef idx="minor">
          <a:scrgbClr r="0" g="0" b="0"/>
        </a:fontRef>
        <a:schemeClr val="lt1"/>
      </a:tcTxStyle>
      <a:tcStyle>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3626"/>
    <p:restoredTop sz="95574"/>
  </p:normalViewPr>
  <p:slideViewPr>
    <p:cSldViewPr snapToGrid="0" snapToObjects="1">
      <p:cViewPr>
        <p:scale>
          <a:sx n="100" d="100"/>
          <a:sy n="100" d="100"/>
        </p:scale>
        <p:origin x="192"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4.xml"/><Relationship Id="rId21" Type="http://schemas.openxmlformats.org/officeDocument/2006/relationships/slide" Target="slides/slide19.xml"/><Relationship Id="rId42" Type="http://schemas.openxmlformats.org/officeDocument/2006/relationships/slide" Target="slides/slide40.xml"/><Relationship Id="rId47" Type="http://schemas.openxmlformats.org/officeDocument/2006/relationships/slide" Target="slides/slide45.xml"/><Relationship Id="rId63" Type="http://schemas.openxmlformats.org/officeDocument/2006/relationships/slide" Target="slides/slide61.xml"/><Relationship Id="rId68" Type="http://schemas.openxmlformats.org/officeDocument/2006/relationships/slide" Target="slides/slide66.xml"/><Relationship Id="rId84" Type="http://schemas.openxmlformats.org/officeDocument/2006/relationships/slide" Target="slides/slide82.xml"/><Relationship Id="rId89" Type="http://schemas.openxmlformats.org/officeDocument/2006/relationships/viewProps" Target="viewProps.xml"/><Relationship Id="rId16" Type="http://schemas.openxmlformats.org/officeDocument/2006/relationships/slide" Target="slides/slide14.xml"/><Relationship Id="rId11" Type="http://schemas.openxmlformats.org/officeDocument/2006/relationships/slide" Target="slides/slide9.xml"/><Relationship Id="rId32" Type="http://schemas.openxmlformats.org/officeDocument/2006/relationships/slide" Target="slides/slide30.xml"/><Relationship Id="rId37" Type="http://schemas.openxmlformats.org/officeDocument/2006/relationships/slide" Target="slides/slide35.xml"/><Relationship Id="rId53" Type="http://schemas.openxmlformats.org/officeDocument/2006/relationships/slide" Target="slides/slide51.xml"/><Relationship Id="rId58" Type="http://schemas.openxmlformats.org/officeDocument/2006/relationships/slide" Target="slides/slide56.xml"/><Relationship Id="rId74" Type="http://schemas.openxmlformats.org/officeDocument/2006/relationships/slide" Target="slides/slide72.xml"/><Relationship Id="rId79" Type="http://schemas.openxmlformats.org/officeDocument/2006/relationships/slide" Target="slides/slide77.xml"/><Relationship Id="rId5" Type="http://schemas.openxmlformats.org/officeDocument/2006/relationships/slide" Target="slides/slide3.xml"/><Relationship Id="rId90" Type="http://schemas.openxmlformats.org/officeDocument/2006/relationships/theme" Target="theme/theme1.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64" Type="http://schemas.openxmlformats.org/officeDocument/2006/relationships/slide" Target="slides/slide62.xml"/><Relationship Id="rId69" Type="http://schemas.openxmlformats.org/officeDocument/2006/relationships/slide" Target="slides/slide67.xml"/><Relationship Id="rId77" Type="http://schemas.openxmlformats.org/officeDocument/2006/relationships/slide" Target="slides/slide75.xml"/><Relationship Id="rId8" Type="http://schemas.openxmlformats.org/officeDocument/2006/relationships/slide" Target="slides/slide6.xml"/><Relationship Id="rId51" Type="http://schemas.openxmlformats.org/officeDocument/2006/relationships/slide" Target="slides/slide49.xml"/><Relationship Id="rId72" Type="http://schemas.openxmlformats.org/officeDocument/2006/relationships/slide" Target="slides/slide70.xml"/><Relationship Id="rId80" Type="http://schemas.openxmlformats.org/officeDocument/2006/relationships/slide" Target="slides/slide78.xml"/><Relationship Id="rId85" Type="http://schemas.openxmlformats.org/officeDocument/2006/relationships/slide" Target="slides/slide83.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slide" Target="slides/slide57.xml"/><Relationship Id="rId67" Type="http://schemas.openxmlformats.org/officeDocument/2006/relationships/slide" Target="slides/slide65.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slide" Target="slides/slide60.xml"/><Relationship Id="rId70" Type="http://schemas.openxmlformats.org/officeDocument/2006/relationships/slide" Target="slides/slide68.xml"/><Relationship Id="rId75" Type="http://schemas.openxmlformats.org/officeDocument/2006/relationships/slide" Target="slides/slide73.xml"/><Relationship Id="rId83" Type="http://schemas.openxmlformats.org/officeDocument/2006/relationships/slide" Target="slides/slide81.xml"/><Relationship Id="rId88" Type="http://schemas.openxmlformats.org/officeDocument/2006/relationships/presProps" Target="presProps.xml"/><Relationship Id="rId9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slide" Target="slides/slide58.xml"/><Relationship Id="rId65" Type="http://schemas.openxmlformats.org/officeDocument/2006/relationships/slide" Target="slides/slide63.xml"/><Relationship Id="rId73" Type="http://schemas.openxmlformats.org/officeDocument/2006/relationships/slide" Target="slides/slide71.xml"/><Relationship Id="rId78" Type="http://schemas.openxmlformats.org/officeDocument/2006/relationships/slide" Target="slides/slide76.xml"/><Relationship Id="rId81" Type="http://schemas.openxmlformats.org/officeDocument/2006/relationships/slide" Target="slides/slide79.xml"/><Relationship Id="rId86"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13" Type="http://schemas.openxmlformats.org/officeDocument/2006/relationships/slide" Target="slides/slide11.xml"/><Relationship Id="rId18" Type="http://schemas.openxmlformats.org/officeDocument/2006/relationships/slide" Target="slides/slide16.xml"/><Relationship Id="rId39" Type="http://schemas.openxmlformats.org/officeDocument/2006/relationships/slide" Target="slides/slide37.xml"/><Relationship Id="rId34" Type="http://schemas.openxmlformats.org/officeDocument/2006/relationships/slide" Target="slides/slide32.xml"/><Relationship Id="rId50" Type="http://schemas.openxmlformats.org/officeDocument/2006/relationships/slide" Target="slides/slide48.xml"/><Relationship Id="rId55" Type="http://schemas.openxmlformats.org/officeDocument/2006/relationships/slide" Target="slides/slide53.xml"/><Relationship Id="rId76" Type="http://schemas.openxmlformats.org/officeDocument/2006/relationships/slide" Target="slides/slide74.xml"/><Relationship Id="rId7" Type="http://schemas.openxmlformats.org/officeDocument/2006/relationships/slide" Target="slides/slide5.xml"/><Relationship Id="rId71" Type="http://schemas.openxmlformats.org/officeDocument/2006/relationships/slide" Target="slides/slide69.xml"/><Relationship Id="rId2" Type="http://schemas.openxmlformats.org/officeDocument/2006/relationships/slideMaster" Target="slideMasters/slideMaster2.xml"/><Relationship Id="rId29" Type="http://schemas.openxmlformats.org/officeDocument/2006/relationships/slide" Target="slides/slide27.xml"/><Relationship Id="rId24" Type="http://schemas.openxmlformats.org/officeDocument/2006/relationships/slide" Target="slides/slide22.xml"/><Relationship Id="rId40" Type="http://schemas.openxmlformats.org/officeDocument/2006/relationships/slide" Target="slides/slide38.xml"/><Relationship Id="rId45" Type="http://schemas.openxmlformats.org/officeDocument/2006/relationships/slide" Target="slides/slide43.xml"/><Relationship Id="rId66" Type="http://schemas.openxmlformats.org/officeDocument/2006/relationships/slide" Target="slides/slide64.xml"/><Relationship Id="rId87" Type="http://schemas.openxmlformats.org/officeDocument/2006/relationships/commentAuthors" Target="commentAuthors.xml"/><Relationship Id="rId61" Type="http://schemas.openxmlformats.org/officeDocument/2006/relationships/slide" Target="slides/slide59.xml"/><Relationship Id="rId82" Type="http://schemas.openxmlformats.org/officeDocument/2006/relationships/slide" Target="slides/slide80.xml"/><Relationship Id="rId19" Type="http://schemas.openxmlformats.org/officeDocument/2006/relationships/slide" Target="slides/slide1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CH"/>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3E78797-FC3F-664F-A8A9-3DE3C9843102}" type="datetimeFigureOut">
              <a:rPr lang="en-CH" smtClean="0"/>
              <a:t>09.12.22</a:t>
            </a:fld>
            <a:endParaRPr lang="en-CH"/>
          </a:p>
        </p:txBody>
      </p:sp>
      <p:sp>
        <p:nvSpPr>
          <p:cNvPr id="4" name="Slide Image Placeholder 3"/>
          <p:cNvSpPr>
            <a:spLocks noGrp="1" noRot="1" noChangeAspect="1"/>
          </p:cNvSpPr>
          <p:nvPr>
            <p:ph type="sldImg" idx="2"/>
          </p:nvPr>
        </p:nvSpPr>
        <p:spPr>
          <a:xfrm>
            <a:off x="847725" y="1143000"/>
            <a:ext cx="5162550" cy="3086100"/>
          </a:xfrm>
          <a:prstGeom prst="rect">
            <a:avLst/>
          </a:prstGeom>
          <a:noFill/>
          <a:ln w="12700">
            <a:solidFill>
              <a:prstClr val="black"/>
            </a:solidFill>
          </a:ln>
        </p:spPr>
        <p:txBody>
          <a:bodyPr vert="horz" lIns="91440" tIns="45720" rIns="91440" bIns="45720" rtlCol="0" anchor="ctr"/>
          <a:lstStyle/>
          <a:p>
            <a:endParaRPr lang="en-CH"/>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CH"/>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CH"/>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BC82EC9-7377-A449-8612-7B96FECB3A19}" type="slidenum">
              <a:rPr lang="en-CH" smtClean="0"/>
              <a:t>‹#›</a:t>
            </a:fld>
            <a:endParaRPr lang="en-CH"/>
          </a:p>
        </p:txBody>
      </p:sp>
    </p:spTree>
    <p:extLst>
      <p:ext uri="{BB962C8B-B14F-4D97-AF65-F5344CB8AC3E}">
        <p14:creationId xmlns:p14="http://schemas.microsoft.com/office/powerpoint/2010/main" val="5627697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CH" dirty="0"/>
              <a:t>While Democritus 2500 years ago explained the world is made of millions of atoms, interacting via little hooks in space made of void, today we think the world is made of the Standard Model. Contrary to Democritus, however, our explanation is not a Gedankenexpeiment, but — since the scientific revolution — we had to prove it. Large scale experiments had to be built to arrive where we are today. </a:t>
            </a:r>
          </a:p>
        </p:txBody>
      </p:sp>
      <p:sp>
        <p:nvSpPr>
          <p:cNvPr id="4" name="Slide Number Placeholder 3"/>
          <p:cNvSpPr>
            <a:spLocks noGrp="1"/>
          </p:cNvSpPr>
          <p:nvPr>
            <p:ph type="sldNum" sz="quarter" idx="5"/>
          </p:nvPr>
        </p:nvSpPr>
        <p:spPr/>
        <p:txBody>
          <a:bodyPr/>
          <a:lstStyle/>
          <a:p>
            <a:fld id="{EBC82EC9-7377-A449-8612-7B96FECB3A19}" type="slidenum">
              <a:rPr lang="en-CH" smtClean="0"/>
              <a:t>2</a:t>
            </a:fld>
            <a:endParaRPr lang="en-CH"/>
          </a:p>
        </p:txBody>
      </p:sp>
    </p:spTree>
    <p:extLst>
      <p:ext uri="{BB962C8B-B14F-4D97-AF65-F5344CB8AC3E}">
        <p14:creationId xmlns:p14="http://schemas.microsoft.com/office/powerpoint/2010/main" val="12421598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CH" dirty="0"/>
              <a:t>While Democritus 2500 years ago explained the world is made of millions of atoms, interacting via little hooks in space made of void, today we think the world is made of the Standard Model. Contrary to Democritus, however, our explanation is not a Gedankenexpeiment, but — since the scientific revolution — we had to prove it. Large scale experiments had to be built to arrive where we are today. </a:t>
            </a:r>
          </a:p>
        </p:txBody>
      </p:sp>
      <p:sp>
        <p:nvSpPr>
          <p:cNvPr id="4" name="Slide Number Placeholder 3"/>
          <p:cNvSpPr>
            <a:spLocks noGrp="1"/>
          </p:cNvSpPr>
          <p:nvPr>
            <p:ph type="sldNum" sz="quarter" idx="5"/>
          </p:nvPr>
        </p:nvSpPr>
        <p:spPr/>
        <p:txBody>
          <a:bodyPr/>
          <a:lstStyle/>
          <a:p>
            <a:fld id="{EBC82EC9-7377-A449-8612-7B96FECB3A19}" type="slidenum">
              <a:rPr lang="en-CH" smtClean="0"/>
              <a:t>3</a:t>
            </a:fld>
            <a:endParaRPr lang="en-CH"/>
          </a:p>
        </p:txBody>
      </p:sp>
    </p:spTree>
    <p:extLst>
      <p:ext uri="{BB962C8B-B14F-4D97-AF65-F5344CB8AC3E}">
        <p14:creationId xmlns:p14="http://schemas.microsoft.com/office/powerpoint/2010/main" val="40181106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CH" dirty="0"/>
          </a:p>
        </p:txBody>
      </p:sp>
      <p:sp>
        <p:nvSpPr>
          <p:cNvPr id="4" name="Slide Number Placeholder 3"/>
          <p:cNvSpPr>
            <a:spLocks noGrp="1"/>
          </p:cNvSpPr>
          <p:nvPr>
            <p:ph type="sldNum" sz="quarter" idx="5"/>
          </p:nvPr>
        </p:nvSpPr>
        <p:spPr/>
        <p:txBody>
          <a:bodyPr/>
          <a:lstStyle/>
          <a:p>
            <a:fld id="{EBC82EC9-7377-A449-8612-7B96FECB3A19}" type="slidenum">
              <a:rPr lang="en-CH" smtClean="0"/>
              <a:t>6</a:t>
            </a:fld>
            <a:endParaRPr lang="en-CH"/>
          </a:p>
        </p:txBody>
      </p:sp>
    </p:spTree>
    <p:extLst>
      <p:ext uri="{BB962C8B-B14F-4D97-AF65-F5344CB8AC3E}">
        <p14:creationId xmlns:p14="http://schemas.microsoft.com/office/powerpoint/2010/main" val="8824689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CH" dirty="0"/>
          </a:p>
        </p:txBody>
      </p:sp>
      <p:sp>
        <p:nvSpPr>
          <p:cNvPr id="4" name="Slide Number Placeholder 3"/>
          <p:cNvSpPr>
            <a:spLocks noGrp="1"/>
          </p:cNvSpPr>
          <p:nvPr>
            <p:ph type="sldNum" sz="quarter" idx="5"/>
          </p:nvPr>
        </p:nvSpPr>
        <p:spPr/>
        <p:txBody>
          <a:bodyPr/>
          <a:lstStyle/>
          <a:p>
            <a:fld id="{EBC82EC9-7377-A449-8612-7B96FECB3A19}" type="slidenum">
              <a:rPr lang="en-CH" smtClean="0"/>
              <a:t>7</a:t>
            </a:fld>
            <a:endParaRPr lang="en-CH"/>
          </a:p>
        </p:txBody>
      </p:sp>
    </p:spTree>
    <p:extLst>
      <p:ext uri="{BB962C8B-B14F-4D97-AF65-F5344CB8AC3E}">
        <p14:creationId xmlns:p14="http://schemas.microsoft.com/office/powerpoint/2010/main" val="20474221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CH" dirty="0"/>
          </a:p>
        </p:txBody>
      </p:sp>
      <p:sp>
        <p:nvSpPr>
          <p:cNvPr id="4" name="Slide Number Placeholder 3"/>
          <p:cNvSpPr>
            <a:spLocks noGrp="1"/>
          </p:cNvSpPr>
          <p:nvPr>
            <p:ph type="sldNum" sz="quarter" idx="5"/>
          </p:nvPr>
        </p:nvSpPr>
        <p:spPr/>
        <p:txBody>
          <a:bodyPr/>
          <a:lstStyle/>
          <a:p>
            <a:fld id="{EBC82EC9-7377-A449-8612-7B96FECB3A19}" type="slidenum">
              <a:rPr lang="en-CH" smtClean="0"/>
              <a:t>8</a:t>
            </a:fld>
            <a:endParaRPr lang="en-CH"/>
          </a:p>
        </p:txBody>
      </p:sp>
    </p:spTree>
    <p:extLst>
      <p:ext uri="{BB962C8B-B14F-4D97-AF65-F5344CB8AC3E}">
        <p14:creationId xmlns:p14="http://schemas.microsoft.com/office/powerpoint/2010/main" val="29650118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CH" dirty="0"/>
          </a:p>
        </p:txBody>
      </p:sp>
      <p:sp>
        <p:nvSpPr>
          <p:cNvPr id="4" name="Slide Number Placeholder 3"/>
          <p:cNvSpPr>
            <a:spLocks noGrp="1"/>
          </p:cNvSpPr>
          <p:nvPr>
            <p:ph type="sldNum" sz="quarter" idx="5"/>
          </p:nvPr>
        </p:nvSpPr>
        <p:spPr/>
        <p:txBody>
          <a:bodyPr/>
          <a:lstStyle/>
          <a:p>
            <a:fld id="{EBC82EC9-7377-A449-8612-7B96FECB3A19}" type="slidenum">
              <a:rPr lang="en-CH" smtClean="0"/>
              <a:t>12</a:t>
            </a:fld>
            <a:endParaRPr lang="en-CH"/>
          </a:p>
        </p:txBody>
      </p:sp>
    </p:spTree>
    <p:extLst>
      <p:ext uri="{BB962C8B-B14F-4D97-AF65-F5344CB8AC3E}">
        <p14:creationId xmlns:p14="http://schemas.microsoft.com/office/powerpoint/2010/main" val="16636843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CH" dirty="0"/>
          </a:p>
        </p:txBody>
      </p:sp>
      <p:sp>
        <p:nvSpPr>
          <p:cNvPr id="4" name="Slide Number Placeholder 3"/>
          <p:cNvSpPr>
            <a:spLocks noGrp="1"/>
          </p:cNvSpPr>
          <p:nvPr>
            <p:ph type="sldNum" sz="quarter" idx="5"/>
          </p:nvPr>
        </p:nvSpPr>
        <p:spPr/>
        <p:txBody>
          <a:bodyPr/>
          <a:lstStyle/>
          <a:p>
            <a:fld id="{EBC82EC9-7377-A449-8612-7B96FECB3A19}" type="slidenum">
              <a:rPr lang="en-CH" smtClean="0"/>
              <a:t>13</a:t>
            </a:fld>
            <a:endParaRPr lang="en-CH"/>
          </a:p>
        </p:txBody>
      </p:sp>
    </p:spTree>
    <p:extLst>
      <p:ext uri="{BB962C8B-B14F-4D97-AF65-F5344CB8AC3E}">
        <p14:creationId xmlns:p14="http://schemas.microsoft.com/office/powerpoint/2010/main" val="345411641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CH" dirty="0"/>
          </a:p>
        </p:txBody>
      </p:sp>
      <p:sp>
        <p:nvSpPr>
          <p:cNvPr id="4" name="Slide Number Placeholder 3"/>
          <p:cNvSpPr>
            <a:spLocks noGrp="1"/>
          </p:cNvSpPr>
          <p:nvPr>
            <p:ph type="sldNum" sz="quarter" idx="5"/>
          </p:nvPr>
        </p:nvSpPr>
        <p:spPr/>
        <p:txBody>
          <a:bodyPr/>
          <a:lstStyle/>
          <a:p>
            <a:fld id="{EBC82EC9-7377-A449-8612-7B96FECB3A19}" type="slidenum">
              <a:rPr lang="en-CH" smtClean="0"/>
              <a:t>15</a:t>
            </a:fld>
            <a:endParaRPr lang="en-CH"/>
          </a:p>
        </p:txBody>
      </p:sp>
    </p:spTree>
    <p:extLst>
      <p:ext uri="{BB962C8B-B14F-4D97-AF65-F5344CB8AC3E}">
        <p14:creationId xmlns:p14="http://schemas.microsoft.com/office/powerpoint/2010/main" val="6774269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CH" dirty="0"/>
          </a:p>
        </p:txBody>
      </p:sp>
      <p:sp>
        <p:nvSpPr>
          <p:cNvPr id="4" name="Slide Number Placeholder 3"/>
          <p:cNvSpPr>
            <a:spLocks noGrp="1"/>
          </p:cNvSpPr>
          <p:nvPr>
            <p:ph type="sldNum" sz="quarter" idx="5"/>
          </p:nvPr>
        </p:nvSpPr>
        <p:spPr/>
        <p:txBody>
          <a:bodyPr/>
          <a:lstStyle/>
          <a:p>
            <a:fld id="{EBC82EC9-7377-A449-8612-7B96FECB3A19}" type="slidenum">
              <a:rPr lang="en-CH" smtClean="0"/>
              <a:t>20</a:t>
            </a:fld>
            <a:endParaRPr lang="en-CH"/>
          </a:p>
        </p:txBody>
      </p:sp>
    </p:spTree>
    <p:extLst>
      <p:ext uri="{BB962C8B-B14F-4D97-AF65-F5344CB8AC3E}">
        <p14:creationId xmlns:p14="http://schemas.microsoft.com/office/powerpoint/2010/main" val="380165300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CH" dirty="0"/>
          </a:p>
        </p:txBody>
      </p:sp>
      <p:sp>
        <p:nvSpPr>
          <p:cNvPr id="4" name="Slide Number Placeholder 3"/>
          <p:cNvSpPr>
            <a:spLocks noGrp="1"/>
          </p:cNvSpPr>
          <p:nvPr>
            <p:ph type="sldNum" sz="quarter" idx="5"/>
          </p:nvPr>
        </p:nvSpPr>
        <p:spPr/>
        <p:txBody>
          <a:bodyPr/>
          <a:lstStyle/>
          <a:p>
            <a:fld id="{EBC82EC9-7377-A449-8612-7B96FECB3A19}" type="slidenum">
              <a:rPr lang="en-CH" smtClean="0"/>
              <a:t>21</a:t>
            </a:fld>
            <a:endParaRPr lang="en-CH"/>
          </a:p>
        </p:txBody>
      </p:sp>
    </p:spTree>
    <p:extLst>
      <p:ext uri="{BB962C8B-B14F-4D97-AF65-F5344CB8AC3E}">
        <p14:creationId xmlns:p14="http://schemas.microsoft.com/office/powerpoint/2010/main" val="391754893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CH" dirty="0"/>
          </a:p>
        </p:txBody>
      </p:sp>
      <p:sp>
        <p:nvSpPr>
          <p:cNvPr id="4" name="Slide Number Placeholder 3"/>
          <p:cNvSpPr>
            <a:spLocks noGrp="1"/>
          </p:cNvSpPr>
          <p:nvPr>
            <p:ph type="sldNum" sz="quarter" idx="5"/>
          </p:nvPr>
        </p:nvSpPr>
        <p:spPr/>
        <p:txBody>
          <a:bodyPr/>
          <a:lstStyle/>
          <a:p>
            <a:fld id="{EBC82EC9-7377-A449-8612-7B96FECB3A19}" type="slidenum">
              <a:rPr lang="en-CH" smtClean="0"/>
              <a:t>40</a:t>
            </a:fld>
            <a:endParaRPr lang="en-CH"/>
          </a:p>
        </p:txBody>
      </p:sp>
    </p:spTree>
    <p:extLst>
      <p:ext uri="{BB962C8B-B14F-4D97-AF65-F5344CB8AC3E}">
        <p14:creationId xmlns:p14="http://schemas.microsoft.com/office/powerpoint/2010/main" val="123873447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CH" dirty="0"/>
          </a:p>
        </p:txBody>
      </p:sp>
      <p:sp>
        <p:nvSpPr>
          <p:cNvPr id="4" name="Slide Number Placeholder 3"/>
          <p:cNvSpPr>
            <a:spLocks noGrp="1"/>
          </p:cNvSpPr>
          <p:nvPr>
            <p:ph type="sldNum" sz="quarter" idx="5"/>
          </p:nvPr>
        </p:nvSpPr>
        <p:spPr/>
        <p:txBody>
          <a:bodyPr/>
          <a:lstStyle/>
          <a:p>
            <a:fld id="{EBC82EC9-7377-A449-8612-7B96FECB3A19}" type="slidenum">
              <a:rPr lang="en-CH" smtClean="0"/>
              <a:t>41</a:t>
            </a:fld>
            <a:endParaRPr lang="en-CH"/>
          </a:p>
        </p:txBody>
      </p:sp>
    </p:spTree>
    <p:extLst>
      <p:ext uri="{BB962C8B-B14F-4D97-AF65-F5344CB8AC3E}">
        <p14:creationId xmlns:p14="http://schemas.microsoft.com/office/powerpoint/2010/main" val="294259295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CH" dirty="0"/>
          </a:p>
        </p:txBody>
      </p:sp>
      <p:sp>
        <p:nvSpPr>
          <p:cNvPr id="4" name="Slide Number Placeholder 3"/>
          <p:cNvSpPr>
            <a:spLocks noGrp="1"/>
          </p:cNvSpPr>
          <p:nvPr>
            <p:ph type="sldNum" sz="quarter" idx="5"/>
          </p:nvPr>
        </p:nvSpPr>
        <p:spPr/>
        <p:txBody>
          <a:bodyPr/>
          <a:lstStyle/>
          <a:p>
            <a:fld id="{EBC82EC9-7377-A449-8612-7B96FECB3A19}" type="slidenum">
              <a:rPr lang="en-CH" smtClean="0"/>
              <a:t>42</a:t>
            </a:fld>
            <a:endParaRPr lang="en-CH"/>
          </a:p>
        </p:txBody>
      </p:sp>
    </p:spTree>
    <p:extLst>
      <p:ext uri="{BB962C8B-B14F-4D97-AF65-F5344CB8AC3E}">
        <p14:creationId xmlns:p14="http://schemas.microsoft.com/office/powerpoint/2010/main" val="63483987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CH" dirty="0"/>
          </a:p>
        </p:txBody>
      </p:sp>
      <p:sp>
        <p:nvSpPr>
          <p:cNvPr id="4" name="Slide Number Placeholder 3"/>
          <p:cNvSpPr>
            <a:spLocks noGrp="1"/>
          </p:cNvSpPr>
          <p:nvPr>
            <p:ph type="sldNum" sz="quarter" idx="5"/>
          </p:nvPr>
        </p:nvSpPr>
        <p:spPr/>
        <p:txBody>
          <a:bodyPr/>
          <a:lstStyle/>
          <a:p>
            <a:fld id="{EBC82EC9-7377-A449-8612-7B96FECB3A19}" type="slidenum">
              <a:rPr lang="en-CH" smtClean="0"/>
              <a:t>43</a:t>
            </a:fld>
            <a:endParaRPr lang="en-CH"/>
          </a:p>
        </p:txBody>
      </p:sp>
    </p:spTree>
    <p:extLst>
      <p:ext uri="{BB962C8B-B14F-4D97-AF65-F5344CB8AC3E}">
        <p14:creationId xmlns:p14="http://schemas.microsoft.com/office/powerpoint/2010/main" val="202950394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CH" dirty="0"/>
          </a:p>
        </p:txBody>
      </p:sp>
      <p:sp>
        <p:nvSpPr>
          <p:cNvPr id="4" name="Slide Number Placeholder 3"/>
          <p:cNvSpPr>
            <a:spLocks noGrp="1"/>
          </p:cNvSpPr>
          <p:nvPr>
            <p:ph type="sldNum" sz="quarter" idx="5"/>
          </p:nvPr>
        </p:nvSpPr>
        <p:spPr/>
        <p:txBody>
          <a:bodyPr/>
          <a:lstStyle/>
          <a:p>
            <a:fld id="{EBC82EC9-7377-A449-8612-7B96FECB3A19}" type="slidenum">
              <a:rPr lang="en-CH" smtClean="0"/>
              <a:t>44</a:t>
            </a:fld>
            <a:endParaRPr lang="en-CH"/>
          </a:p>
        </p:txBody>
      </p:sp>
    </p:spTree>
    <p:extLst>
      <p:ext uri="{BB962C8B-B14F-4D97-AF65-F5344CB8AC3E}">
        <p14:creationId xmlns:p14="http://schemas.microsoft.com/office/powerpoint/2010/main" val="22476256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CH" dirty="0"/>
              <a:t>We have all reaso to be proud of what was achieved in particle physics during, essentially, the last centuray. We know it is incomplete, iand it might be *very* incomplete. There are the big questions Hitoshi discussed. But there also are the small ones Bob Cahn, who has strong links to the IN2P3, discussed in his beautiful paper “The eightteen …”. If we make the electron a little heavier, we run into disaster. If we make the u-quark heavier than the d-quark, we are doomed. The small electron mass seems to be connected to the small mass difference between u and d quarks. </a:t>
            </a:r>
          </a:p>
          <a:p>
            <a:endParaRPr lang="en-CH" dirty="0"/>
          </a:p>
          <a:p>
            <a:r>
              <a:rPr lang="en-CH" dirty="0"/>
              <a:t>Since the scientific revolutiob, we only believe what we have expeienced, so it is not enough to build beautiful mathematicalk models of the infinitesimal small. We need to penetrate it, </a:t>
            </a:r>
          </a:p>
          <a:p>
            <a:endParaRPr lang="en-CH" dirty="0"/>
          </a:p>
          <a:p>
            <a:r>
              <a:rPr lang="en-CH" dirty="0"/>
              <a:t>The price to do so is high. I believe that as a cultured species we have no alternative other than to continue our exploration. But we have to engage our societies to go this path with us together.</a:t>
            </a:r>
          </a:p>
        </p:txBody>
      </p:sp>
      <p:sp>
        <p:nvSpPr>
          <p:cNvPr id="4" name="Slide Number Placeholder 3"/>
          <p:cNvSpPr>
            <a:spLocks noGrp="1"/>
          </p:cNvSpPr>
          <p:nvPr>
            <p:ph type="sldNum" sz="quarter" idx="5"/>
          </p:nvPr>
        </p:nvSpPr>
        <p:spPr/>
        <p:txBody>
          <a:bodyPr/>
          <a:lstStyle/>
          <a:p>
            <a:fld id="{EBC82EC9-7377-A449-8612-7B96FECB3A19}" type="slidenum">
              <a:rPr lang="en-CH" smtClean="0"/>
              <a:t>60</a:t>
            </a:fld>
            <a:endParaRPr lang="en-CH"/>
          </a:p>
        </p:txBody>
      </p:sp>
    </p:spTree>
    <p:extLst>
      <p:ext uri="{BB962C8B-B14F-4D97-AF65-F5344CB8AC3E}">
        <p14:creationId xmlns:p14="http://schemas.microsoft.com/office/powerpoint/2010/main" val="214535152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CH" dirty="0"/>
          </a:p>
        </p:txBody>
      </p:sp>
      <p:sp>
        <p:nvSpPr>
          <p:cNvPr id="4" name="Slide Number Placeholder 3"/>
          <p:cNvSpPr>
            <a:spLocks noGrp="1"/>
          </p:cNvSpPr>
          <p:nvPr>
            <p:ph type="sldNum" sz="quarter" idx="5"/>
          </p:nvPr>
        </p:nvSpPr>
        <p:spPr/>
        <p:txBody>
          <a:bodyPr/>
          <a:lstStyle/>
          <a:p>
            <a:fld id="{EBC82EC9-7377-A449-8612-7B96FECB3A19}" type="slidenum">
              <a:rPr lang="en-CH" smtClean="0"/>
              <a:t>67</a:t>
            </a:fld>
            <a:endParaRPr lang="en-CH"/>
          </a:p>
        </p:txBody>
      </p:sp>
    </p:spTree>
    <p:extLst>
      <p:ext uri="{BB962C8B-B14F-4D97-AF65-F5344CB8AC3E}">
        <p14:creationId xmlns:p14="http://schemas.microsoft.com/office/powerpoint/2010/main" val="425898249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CH" dirty="0"/>
          </a:p>
        </p:txBody>
      </p:sp>
      <p:sp>
        <p:nvSpPr>
          <p:cNvPr id="4" name="Slide Number Placeholder 3"/>
          <p:cNvSpPr>
            <a:spLocks noGrp="1"/>
          </p:cNvSpPr>
          <p:nvPr>
            <p:ph type="sldNum" sz="quarter" idx="5"/>
          </p:nvPr>
        </p:nvSpPr>
        <p:spPr/>
        <p:txBody>
          <a:bodyPr/>
          <a:lstStyle/>
          <a:p>
            <a:fld id="{EBC82EC9-7377-A449-8612-7B96FECB3A19}" type="slidenum">
              <a:rPr lang="en-CH" smtClean="0"/>
              <a:t>68</a:t>
            </a:fld>
            <a:endParaRPr lang="en-CH"/>
          </a:p>
        </p:txBody>
      </p:sp>
    </p:spTree>
    <p:extLst>
      <p:ext uri="{BB962C8B-B14F-4D97-AF65-F5344CB8AC3E}">
        <p14:creationId xmlns:p14="http://schemas.microsoft.com/office/powerpoint/2010/main" val="898202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CH" dirty="0"/>
          </a:p>
        </p:txBody>
      </p:sp>
      <p:sp>
        <p:nvSpPr>
          <p:cNvPr id="4" name="Slide Number Placeholder 3"/>
          <p:cNvSpPr>
            <a:spLocks noGrp="1"/>
          </p:cNvSpPr>
          <p:nvPr>
            <p:ph type="sldNum" sz="quarter" idx="5"/>
          </p:nvPr>
        </p:nvSpPr>
        <p:spPr/>
        <p:txBody>
          <a:bodyPr/>
          <a:lstStyle/>
          <a:p>
            <a:fld id="{EBC82EC9-7377-A449-8612-7B96FECB3A19}" type="slidenum">
              <a:rPr lang="en-CH" smtClean="0"/>
              <a:t>77</a:t>
            </a:fld>
            <a:endParaRPr lang="en-CH"/>
          </a:p>
        </p:txBody>
      </p:sp>
    </p:spTree>
    <p:extLst>
      <p:ext uri="{BB962C8B-B14F-4D97-AF65-F5344CB8AC3E}">
        <p14:creationId xmlns:p14="http://schemas.microsoft.com/office/powerpoint/2010/main" val="401272021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CH" dirty="0"/>
          </a:p>
        </p:txBody>
      </p:sp>
      <p:sp>
        <p:nvSpPr>
          <p:cNvPr id="4" name="Slide Number Placeholder 3"/>
          <p:cNvSpPr>
            <a:spLocks noGrp="1"/>
          </p:cNvSpPr>
          <p:nvPr>
            <p:ph type="sldNum" sz="quarter" idx="5"/>
          </p:nvPr>
        </p:nvSpPr>
        <p:spPr/>
        <p:txBody>
          <a:bodyPr/>
          <a:lstStyle/>
          <a:p>
            <a:fld id="{EBC82EC9-7377-A449-8612-7B96FECB3A19}" type="slidenum">
              <a:rPr lang="en-CH" smtClean="0"/>
              <a:t>78</a:t>
            </a:fld>
            <a:endParaRPr lang="en-CH"/>
          </a:p>
        </p:txBody>
      </p:sp>
    </p:spTree>
    <p:extLst>
      <p:ext uri="{BB962C8B-B14F-4D97-AF65-F5344CB8AC3E}">
        <p14:creationId xmlns:p14="http://schemas.microsoft.com/office/powerpoint/2010/main" val="83878105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CH" dirty="0"/>
          </a:p>
        </p:txBody>
      </p:sp>
      <p:sp>
        <p:nvSpPr>
          <p:cNvPr id="4" name="Slide Number Placeholder 3"/>
          <p:cNvSpPr>
            <a:spLocks noGrp="1"/>
          </p:cNvSpPr>
          <p:nvPr>
            <p:ph type="sldNum" sz="quarter" idx="5"/>
          </p:nvPr>
        </p:nvSpPr>
        <p:spPr/>
        <p:txBody>
          <a:bodyPr/>
          <a:lstStyle/>
          <a:p>
            <a:fld id="{EBC82EC9-7377-A449-8612-7B96FECB3A19}" type="slidenum">
              <a:rPr lang="en-CH" smtClean="0"/>
              <a:t>79</a:t>
            </a:fld>
            <a:endParaRPr lang="en-CH"/>
          </a:p>
        </p:txBody>
      </p:sp>
    </p:spTree>
    <p:extLst>
      <p:ext uri="{BB962C8B-B14F-4D97-AF65-F5344CB8AC3E}">
        <p14:creationId xmlns:p14="http://schemas.microsoft.com/office/powerpoint/2010/main" val="35503466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4" name="Slide Number Placeholder 6"/>
          <p:cNvSpPr>
            <a:spLocks noGrp="1"/>
          </p:cNvSpPr>
          <p:nvPr>
            <p:ph type="sldNum" sz="quarter" idx="4"/>
          </p:nvPr>
        </p:nvSpPr>
        <p:spPr>
          <a:xfrm>
            <a:off x="8779265" y="6545797"/>
            <a:ext cx="2677001" cy="365125"/>
          </a:xfrm>
          <a:prstGeom prst="rect">
            <a:avLst/>
          </a:prstGeom>
        </p:spPr>
        <p:txBody>
          <a:bodyPr/>
          <a:lstStyle>
            <a:lvl1pPr algn="r">
              <a:defRPr sz="1400" b="0" i="0">
                <a:solidFill>
                  <a:schemeClr val="tx1">
                    <a:lumMod val="50000"/>
                    <a:lumOff val="50000"/>
                  </a:schemeClr>
                </a:solidFill>
                <a:latin typeface="Helvetica Light" charset="0"/>
                <a:ea typeface="Helvetica Light" charset="0"/>
                <a:cs typeface="Helvetica Light" charset="0"/>
              </a:defRPr>
            </a:lvl1pPr>
          </a:lstStyle>
          <a:p>
            <a:pPr>
              <a:defRPr/>
            </a:pPr>
            <a:fld id="{611C2F03-9E95-40C9-A99F-3C4F7EE8CF2A}" type="slidenum">
              <a:rPr lang="en-GB" smtClean="0"/>
              <a:pPr>
                <a:defRPr/>
              </a:pPr>
              <a:t>‹#›</a:t>
            </a:fld>
            <a:endParaRPr lang="en-GB" dirty="0"/>
          </a:p>
        </p:txBody>
      </p:sp>
    </p:spTree>
    <p:extLst>
      <p:ext uri="{BB962C8B-B14F-4D97-AF65-F5344CB8AC3E}">
        <p14:creationId xmlns:p14="http://schemas.microsoft.com/office/powerpoint/2010/main" val="25237471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Slide Number Placeholder 6"/>
          <p:cNvSpPr>
            <a:spLocks noGrp="1"/>
          </p:cNvSpPr>
          <p:nvPr>
            <p:ph type="sldNum" sz="quarter" idx="4"/>
          </p:nvPr>
        </p:nvSpPr>
        <p:spPr>
          <a:xfrm>
            <a:off x="8779265" y="6545797"/>
            <a:ext cx="2677001" cy="365125"/>
          </a:xfrm>
          <a:prstGeom prst="rect">
            <a:avLst/>
          </a:prstGeom>
        </p:spPr>
        <p:txBody>
          <a:bodyPr/>
          <a:lstStyle>
            <a:lvl1pPr algn="r">
              <a:defRPr sz="1400" b="0" i="0">
                <a:solidFill>
                  <a:schemeClr val="tx1">
                    <a:lumMod val="50000"/>
                    <a:lumOff val="50000"/>
                  </a:schemeClr>
                </a:solidFill>
                <a:latin typeface="Helvetica Light" charset="0"/>
                <a:ea typeface="Helvetica Light" charset="0"/>
                <a:cs typeface="Helvetica Light" charset="0"/>
              </a:defRPr>
            </a:lvl1pPr>
          </a:lstStyle>
          <a:p>
            <a:pPr>
              <a:defRPr/>
            </a:pPr>
            <a:fld id="{611C2F03-9E95-40C9-A99F-3C4F7EE8CF2A}" type="slidenum">
              <a:rPr lang="en-GB" smtClean="0"/>
              <a:pPr>
                <a:defRPr/>
              </a:pPr>
              <a:t>‹#›</a:t>
            </a:fld>
            <a:endParaRPr lang="en-GB" dirty="0"/>
          </a:p>
        </p:txBody>
      </p:sp>
    </p:spTree>
    <p:extLst>
      <p:ext uri="{BB962C8B-B14F-4D97-AF65-F5344CB8AC3E}">
        <p14:creationId xmlns:p14="http://schemas.microsoft.com/office/powerpoint/2010/main" val="35910732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4" name="Slide Number Placeholder 6"/>
          <p:cNvSpPr>
            <a:spLocks noGrp="1"/>
          </p:cNvSpPr>
          <p:nvPr>
            <p:ph type="sldNum" sz="quarter" idx="4"/>
          </p:nvPr>
        </p:nvSpPr>
        <p:spPr>
          <a:xfrm>
            <a:off x="8779265" y="6545797"/>
            <a:ext cx="2677001" cy="365125"/>
          </a:xfrm>
          <a:prstGeom prst="rect">
            <a:avLst/>
          </a:prstGeom>
        </p:spPr>
        <p:txBody>
          <a:bodyPr/>
          <a:lstStyle>
            <a:lvl1pPr algn="r">
              <a:defRPr sz="1400" b="0" i="0">
                <a:solidFill>
                  <a:schemeClr val="tx1">
                    <a:lumMod val="50000"/>
                    <a:lumOff val="50000"/>
                  </a:schemeClr>
                </a:solidFill>
                <a:latin typeface="Helvetica Light" charset="0"/>
                <a:ea typeface="Helvetica Light" charset="0"/>
                <a:cs typeface="Helvetica Light" charset="0"/>
              </a:defRPr>
            </a:lvl1pPr>
          </a:lstStyle>
          <a:p>
            <a:pPr>
              <a:defRPr/>
            </a:pPr>
            <a:fld id="{611C2F03-9E95-40C9-A99F-3C4F7EE8CF2A}" type="slidenum">
              <a:rPr lang="en-GB" smtClean="0"/>
              <a:pPr>
                <a:defRPr/>
              </a:pPr>
              <a:t>‹#›</a:t>
            </a:fld>
            <a:endParaRPr lang="en-GB" dirty="0"/>
          </a:p>
        </p:txBody>
      </p:sp>
      <p:sp>
        <p:nvSpPr>
          <p:cNvPr id="3" name="Footer Placeholder 1">
            <a:extLst>
              <a:ext uri="{FF2B5EF4-FFF2-40B4-BE49-F238E27FC236}">
                <a16:creationId xmlns:a16="http://schemas.microsoft.com/office/drawing/2014/main" id="{1154B9DB-D1F1-674E-A347-CC6C01C93584}"/>
              </a:ext>
            </a:extLst>
          </p:cNvPr>
          <p:cNvSpPr>
            <a:spLocks noGrp="1"/>
          </p:cNvSpPr>
          <p:nvPr>
            <p:ph type="ftr" sz="quarter" idx="3"/>
          </p:nvPr>
        </p:nvSpPr>
        <p:spPr>
          <a:xfrm>
            <a:off x="112297" y="6465134"/>
            <a:ext cx="3872091" cy="365125"/>
          </a:xfrm>
          <a:prstGeom prst="rect">
            <a:avLst/>
          </a:prstGeom>
        </p:spPr>
        <p:txBody>
          <a:bodyPr vert="horz" lIns="91440" tIns="45720" rIns="91440" bIns="45720" rtlCol="0" anchor="ctr"/>
          <a:lstStyle>
            <a:lvl1pPr algn="l">
              <a:defRPr sz="1200" b="0" i="0">
                <a:solidFill>
                  <a:schemeClr val="tx1">
                    <a:tint val="75000"/>
                  </a:schemeClr>
                </a:solidFill>
                <a:latin typeface="Helvetica Light" pitchFamily="2" charset="0"/>
              </a:defRPr>
            </a:lvl1pPr>
          </a:lstStyle>
          <a:p>
            <a:r>
              <a:rPr lang="en-CH"/>
              <a:t>Andreas Hoecker, CB meeting, 12 Feb 2021</a:t>
            </a:r>
            <a:endParaRPr lang="en-CH" dirty="0"/>
          </a:p>
        </p:txBody>
      </p:sp>
    </p:spTree>
    <p:extLst>
      <p:ext uri="{BB962C8B-B14F-4D97-AF65-F5344CB8AC3E}">
        <p14:creationId xmlns:p14="http://schemas.microsoft.com/office/powerpoint/2010/main" val="6362965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Slide Number Placeholder 6"/>
          <p:cNvSpPr>
            <a:spLocks noGrp="1"/>
          </p:cNvSpPr>
          <p:nvPr>
            <p:ph type="sldNum" sz="quarter" idx="4"/>
          </p:nvPr>
        </p:nvSpPr>
        <p:spPr>
          <a:xfrm>
            <a:off x="8779265" y="6545797"/>
            <a:ext cx="2677001" cy="365125"/>
          </a:xfrm>
          <a:prstGeom prst="rect">
            <a:avLst/>
          </a:prstGeom>
        </p:spPr>
        <p:txBody>
          <a:bodyPr/>
          <a:lstStyle>
            <a:lvl1pPr algn="r">
              <a:defRPr sz="1400" b="0" i="0">
                <a:solidFill>
                  <a:schemeClr val="tx1">
                    <a:lumMod val="50000"/>
                    <a:lumOff val="50000"/>
                  </a:schemeClr>
                </a:solidFill>
                <a:latin typeface="Helvetica Light" charset="0"/>
                <a:ea typeface="Helvetica Light" charset="0"/>
                <a:cs typeface="Helvetica Light" charset="0"/>
              </a:defRPr>
            </a:lvl1pPr>
          </a:lstStyle>
          <a:p>
            <a:pPr>
              <a:defRPr/>
            </a:pPr>
            <a:fld id="{611C2F03-9E95-40C9-A99F-3C4F7EE8CF2A}" type="slidenum">
              <a:rPr lang="en-GB" smtClean="0"/>
              <a:pPr>
                <a:defRPr/>
              </a:pPr>
              <a:t>‹#›</a:t>
            </a:fld>
            <a:endParaRPr lang="en-GB" dirty="0"/>
          </a:p>
        </p:txBody>
      </p:sp>
      <p:sp>
        <p:nvSpPr>
          <p:cNvPr id="3" name="Footer Placeholder 1">
            <a:extLst>
              <a:ext uri="{FF2B5EF4-FFF2-40B4-BE49-F238E27FC236}">
                <a16:creationId xmlns:a16="http://schemas.microsoft.com/office/drawing/2014/main" id="{A2A4CF08-E3CE-5B43-B4C8-707D843051FB}"/>
              </a:ext>
            </a:extLst>
          </p:cNvPr>
          <p:cNvSpPr>
            <a:spLocks noGrp="1"/>
          </p:cNvSpPr>
          <p:nvPr>
            <p:ph type="ftr" sz="quarter" idx="3"/>
          </p:nvPr>
        </p:nvSpPr>
        <p:spPr>
          <a:xfrm>
            <a:off x="112297" y="6465134"/>
            <a:ext cx="3872091" cy="365125"/>
          </a:xfrm>
          <a:prstGeom prst="rect">
            <a:avLst/>
          </a:prstGeom>
        </p:spPr>
        <p:txBody>
          <a:bodyPr vert="horz" lIns="91440" tIns="45720" rIns="91440" bIns="45720" rtlCol="0" anchor="ctr"/>
          <a:lstStyle>
            <a:lvl1pPr algn="l">
              <a:defRPr sz="1200" b="0" i="0">
                <a:solidFill>
                  <a:schemeClr val="tx1">
                    <a:tint val="75000"/>
                  </a:schemeClr>
                </a:solidFill>
                <a:latin typeface="Helvetica Light" pitchFamily="2" charset="0"/>
              </a:defRPr>
            </a:lvl1pPr>
          </a:lstStyle>
          <a:p>
            <a:r>
              <a:rPr lang="en-CH" dirty="0"/>
              <a:t>Andreas Hoecker, CB meeting, 12 Feb 2021</a:t>
            </a:r>
          </a:p>
        </p:txBody>
      </p:sp>
    </p:spTree>
    <p:extLst>
      <p:ext uri="{BB962C8B-B14F-4D97-AF65-F5344CB8AC3E}">
        <p14:creationId xmlns:p14="http://schemas.microsoft.com/office/powerpoint/2010/main" val="1350248795"/>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4.xml"/><Relationship Id="rId1" Type="http://schemas.openxmlformats.org/officeDocument/2006/relationships/slideLayout" Target="../slideLayouts/slideLayout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15" name="Rectangle 14"/>
          <p:cNvSpPr/>
          <p:nvPr userDrawn="1"/>
        </p:nvSpPr>
        <p:spPr>
          <a:xfrm>
            <a:off x="0" y="1124744"/>
            <a:ext cx="11472863" cy="5424008"/>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sz="1800">
              <a:solidFill>
                <a:prstClr val="white"/>
              </a:solidFill>
            </a:endParaRPr>
          </a:p>
        </p:txBody>
      </p:sp>
      <p:sp>
        <p:nvSpPr>
          <p:cNvPr id="6" name="Slide Number Placeholder 6"/>
          <p:cNvSpPr>
            <a:spLocks noGrp="1"/>
          </p:cNvSpPr>
          <p:nvPr>
            <p:ph type="sldNum" sz="quarter" idx="4"/>
          </p:nvPr>
        </p:nvSpPr>
        <p:spPr>
          <a:xfrm>
            <a:off x="8779265" y="6545797"/>
            <a:ext cx="2677001" cy="365125"/>
          </a:xfrm>
          <a:prstGeom prst="rect">
            <a:avLst/>
          </a:prstGeom>
        </p:spPr>
        <p:txBody>
          <a:bodyPr/>
          <a:lstStyle>
            <a:lvl1pPr algn="r">
              <a:defRPr sz="1400" b="0" i="0">
                <a:solidFill>
                  <a:schemeClr val="tx1">
                    <a:lumMod val="50000"/>
                    <a:lumOff val="50000"/>
                  </a:schemeClr>
                </a:solidFill>
                <a:latin typeface="Helvetica Light" charset="0"/>
                <a:ea typeface="Helvetica Light" charset="0"/>
                <a:cs typeface="Helvetica Light" charset="0"/>
              </a:defRPr>
            </a:lvl1pPr>
          </a:lstStyle>
          <a:p>
            <a:pPr>
              <a:defRPr/>
            </a:pPr>
            <a:fld id="{611C2F03-9E95-40C9-A99F-3C4F7EE8CF2A}" type="slidenum">
              <a:rPr lang="en-GB" smtClean="0"/>
              <a:pPr>
                <a:defRPr/>
              </a:pPr>
              <a:t>‹#›</a:t>
            </a:fld>
            <a:endParaRPr lang="en-GB" dirty="0"/>
          </a:p>
        </p:txBody>
      </p:sp>
      <p:cxnSp>
        <p:nvCxnSpPr>
          <p:cNvPr id="3" name="Straight Connector 2"/>
          <p:cNvCxnSpPr/>
          <p:nvPr userDrawn="1"/>
        </p:nvCxnSpPr>
        <p:spPr>
          <a:xfrm>
            <a:off x="676970" y="908720"/>
            <a:ext cx="10795894" cy="0"/>
          </a:xfrm>
          <a:prstGeom prst="line">
            <a:avLst/>
          </a:prstGeom>
          <a:ln w="635">
            <a:solidFill>
              <a:schemeClr val="tx1"/>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2830418"/>
      </p:ext>
    </p:extLst>
  </p:cSld>
  <p:clrMap bg1="lt1" tx1="dk1" bg2="lt2" tx2="dk2" accent1="accent1" accent2="accent2" accent3="accent3" accent4="accent4" accent5="accent5" accent6="accent6" hlink="hlink" folHlink="folHlink"/>
  <p:sldLayoutIdLst>
    <p:sldLayoutId id="2147483661" r:id="rId1"/>
    <p:sldLayoutId id="2147483662" r:id="rId2"/>
  </p:sldLayoutIdLst>
  <p:hf hdr="0" ftr="0" dt="0"/>
  <p:txStyles>
    <p:titleStyle>
      <a:lvl1pPr algn="ctr" defTabSz="457200" rtl="0" fontAlgn="base">
        <a:spcBef>
          <a:spcPct val="0"/>
        </a:spcBef>
        <a:spcAft>
          <a:spcPct val="0"/>
        </a:spcAft>
        <a:defRPr sz="4400" kern="1200">
          <a:solidFill>
            <a:schemeClr val="tx1"/>
          </a:solidFill>
          <a:latin typeface="+mj-lt"/>
          <a:ea typeface="+mj-ea"/>
          <a:cs typeface="+mj-cs"/>
        </a:defRPr>
      </a:lvl1pPr>
      <a:lvl2pPr algn="ctr" defTabSz="457200" rtl="0" fontAlgn="base">
        <a:spcBef>
          <a:spcPct val="0"/>
        </a:spcBef>
        <a:spcAft>
          <a:spcPct val="0"/>
        </a:spcAft>
        <a:defRPr sz="4400">
          <a:solidFill>
            <a:schemeClr val="tx1"/>
          </a:solidFill>
          <a:latin typeface="Calibri" pitchFamily="34" charset="0"/>
        </a:defRPr>
      </a:lvl2pPr>
      <a:lvl3pPr algn="ctr" defTabSz="457200" rtl="0" fontAlgn="base">
        <a:spcBef>
          <a:spcPct val="0"/>
        </a:spcBef>
        <a:spcAft>
          <a:spcPct val="0"/>
        </a:spcAft>
        <a:defRPr sz="4400">
          <a:solidFill>
            <a:schemeClr val="tx1"/>
          </a:solidFill>
          <a:latin typeface="Calibri" pitchFamily="34" charset="0"/>
        </a:defRPr>
      </a:lvl3pPr>
      <a:lvl4pPr algn="ctr" defTabSz="457200" rtl="0" fontAlgn="base">
        <a:spcBef>
          <a:spcPct val="0"/>
        </a:spcBef>
        <a:spcAft>
          <a:spcPct val="0"/>
        </a:spcAft>
        <a:defRPr sz="4400">
          <a:solidFill>
            <a:schemeClr val="tx1"/>
          </a:solidFill>
          <a:latin typeface="Calibri" pitchFamily="34" charset="0"/>
        </a:defRPr>
      </a:lvl4pPr>
      <a:lvl5pPr algn="ctr" defTabSz="457200" rtl="0" fontAlgn="base">
        <a:spcBef>
          <a:spcPct val="0"/>
        </a:spcBef>
        <a:spcAft>
          <a:spcPct val="0"/>
        </a:spcAft>
        <a:defRPr sz="4400">
          <a:solidFill>
            <a:schemeClr val="tx1"/>
          </a:solidFill>
          <a:latin typeface="Calibri" pitchFamily="34" charset="0"/>
        </a:defRPr>
      </a:lvl5pPr>
      <a:lvl6pPr marL="457200" algn="ctr" defTabSz="457200" rtl="0" fontAlgn="base">
        <a:spcBef>
          <a:spcPct val="0"/>
        </a:spcBef>
        <a:spcAft>
          <a:spcPct val="0"/>
        </a:spcAft>
        <a:defRPr sz="4400">
          <a:solidFill>
            <a:schemeClr val="tx1"/>
          </a:solidFill>
          <a:latin typeface="Calibri" pitchFamily="34" charset="0"/>
        </a:defRPr>
      </a:lvl6pPr>
      <a:lvl7pPr marL="914400" algn="ctr" defTabSz="457200" rtl="0" fontAlgn="base">
        <a:spcBef>
          <a:spcPct val="0"/>
        </a:spcBef>
        <a:spcAft>
          <a:spcPct val="0"/>
        </a:spcAft>
        <a:defRPr sz="4400">
          <a:solidFill>
            <a:schemeClr val="tx1"/>
          </a:solidFill>
          <a:latin typeface="Calibri" pitchFamily="34" charset="0"/>
        </a:defRPr>
      </a:lvl7pPr>
      <a:lvl8pPr marL="1371600" algn="ctr" defTabSz="457200" rtl="0" fontAlgn="base">
        <a:spcBef>
          <a:spcPct val="0"/>
        </a:spcBef>
        <a:spcAft>
          <a:spcPct val="0"/>
        </a:spcAft>
        <a:defRPr sz="4400">
          <a:solidFill>
            <a:schemeClr val="tx1"/>
          </a:solidFill>
          <a:latin typeface="Calibri" pitchFamily="34" charset="0"/>
        </a:defRPr>
      </a:lvl8pPr>
      <a:lvl9pPr marL="1828800" algn="ctr" defTabSz="457200" rtl="0" fontAlgn="base">
        <a:spcBef>
          <a:spcPct val="0"/>
        </a:spcBef>
        <a:spcAft>
          <a:spcPct val="0"/>
        </a:spcAft>
        <a:defRPr sz="4400">
          <a:solidFill>
            <a:schemeClr val="tx1"/>
          </a:solidFill>
          <a:latin typeface="Calibri" pitchFamily="34" charset="0"/>
        </a:defRPr>
      </a:lvl9pPr>
    </p:titleStyle>
    <p:bodyStyle>
      <a:lvl1pPr marL="342900" indent="-342900" algn="l" defTabSz="457200" rtl="0" fontAlgn="base">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defTabSz="457200" rtl="0" fontAlgn="base">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defTabSz="457200" rtl="0" fontAlgn="base">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defTabSz="457200" rtl="0" fontAlgn="base">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defTabSz="457200" rtl="0" fontAlgn="base">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15" name="Rectangle 14"/>
          <p:cNvSpPr/>
          <p:nvPr userDrawn="1"/>
        </p:nvSpPr>
        <p:spPr>
          <a:xfrm>
            <a:off x="0" y="1124744"/>
            <a:ext cx="11472863" cy="5424008"/>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sz="1800">
              <a:solidFill>
                <a:prstClr val="white"/>
              </a:solidFill>
            </a:endParaRPr>
          </a:p>
        </p:txBody>
      </p:sp>
      <p:sp>
        <p:nvSpPr>
          <p:cNvPr id="6" name="Slide Number Placeholder 6"/>
          <p:cNvSpPr>
            <a:spLocks noGrp="1"/>
          </p:cNvSpPr>
          <p:nvPr>
            <p:ph type="sldNum" sz="quarter" idx="4"/>
          </p:nvPr>
        </p:nvSpPr>
        <p:spPr>
          <a:xfrm>
            <a:off x="8779265" y="6545797"/>
            <a:ext cx="2677001" cy="365125"/>
          </a:xfrm>
          <a:prstGeom prst="rect">
            <a:avLst/>
          </a:prstGeom>
        </p:spPr>
        <p:txBody>
          <a:bodyPr/>
          <a:lstStyle>
            <a:lvl1pPr algn="r">
              <a:defRPr sz="1400" b="0" i="0">
                <a:solidFill>
                  <a:schemeClr val="tx1">
                    <a:lumMod val="50000"/>
                    <a:lumOff val="50000"/>
                  </a:schemeClr>
                </a:solidFill>
                <a:latin typeface="Helvetica Light" charset="0"/>
                <a:ea typeface="Helvetica Light" charset="0"/>
                <a:cs typeface="Helvetica Light" charset="0"/>
              </a:defRPr>
            </a:lvl1pPr>
          </a:lstStyle>
          <a:p>
            <a:pPr>
              <a:defRPr/>
            </a:pPr>
            <a:fld id="{611C2F03-9E95-40C9-A99F-3C4F7EE8CF2A}" type="slidenum">
              <a:rPr lang="en-GB" smtClean="0"/>
              <a:pPr>
                <a:defRPr/>
              </a:pPr>
              <a:t>‹#›</a:t>
            </a:fld>
            <a:endParaRPr lang="en-GB" dirty="0"/>
          </a:p>
        </p:txBody>
      </p:sp>
      <p:cxnSp>
        <p:nvCxnSpPr>
          <p:cNvPr id="3" name="Straight Connector 2"/>
          <p:cNvCxnSpPr/>
          <p:nvPr userDrawn="1"/>
        </p:nvCxnSpPr>
        <p:spPr>
          <a:xfrm>
            <a:off x="676970" y="908720"/>
            <a:ext cx="10795894" cy="0"/>
          </a:xfrm>
          <a:prstGeom prst="line">
            <a:avLst/>
          </a:prstGeom>
          <a:ln w="635">
            <a:solidFill>
              <a:schemeClr val="tx1"/>
            </a:solidFill>
          </a:ln>
          <a:effectLst/>
        </p:spPr>
        <p:style>
          <a:lnRef idx="2">
            <a:schemeClr val="accent1"/>
          </a:lnRef>
          <a:fillRef idx="0">
            <a:schemeClr val="accent1"/>
          </a:fillRef>
          <a:effectRef idx="1">
            <a:schemeClr val="accent1"/>
          </a:effectRef>
          <a:fontRef idx="minor">
            <a:schemeClr val="tx1"/>
          </a:fontRef>
        </p:style>
      </p:cxnSp>
      <p:sp>
        <p:nvSpPr>
          <p:cNvPr id="2" name="Footer Placeholder 1">
            <a:extLst>
              <a:ext uri="{FF2B5EF4-FFF2-40B4-BE49-F238E27FC236}">
                <a16:creationId xmlns:a16="http://schemas.microsoft.com/office/drawing/2014/main" id="{A47C653E-BBD3-A84C-BCC9-02354D1CBD32}"/>
              </a:ext>
            </a:extLst>
          </p:cNvPr>
          <p:cNvSpPr>
            <a:spLocks noGrp="1"/>
          </p:cNvSpPr>
          <p:nvPr>
            <p:ph type="ftr" sz="quarter" idx="3"/>
          </p:nvPr>
        </p:nvSpPr>
        <p:spPr>
          <a:xfrm>
            <a:off x="112297" y="6465134"/>
            <a:ext cx="3872091" cy="365125"/>
          </a:xfrm>
          <a:prstGeom prst="rect">
            <a:avLst/>
          </a:prstGeom>
        </p:spPr>
        <p:txBody>
          <a:bodyPr vert="horz" lIns="91440" tIns="45720" rIns="91440" bIns="45720" rtlCol="0" anchor="ctr"/>
          <a:lstStyle>
            <a:lvl1pPr algn="l">
              <a:defRPr sz="1200" b="0" i="0">
                <a:solidFill>
                  <a:schemeClr val="tx1">
                    <a:tint val="75000"/>
                  </a:schemeClr>
                </a:solidFill>
                <a:latin typeface="Helvetica Light" pitchFamily="2" charset="0"/>
              </a:defRPr>
            </a:lvl1pPr>
          </a:lstStyle>
          <a:p>
            <a:r>
              <a:rPr lang="en-CH"/>
              <a:t>Andreas Hoecker, CB meeting, 12 Feb 2021</a:t>
            </a:r>
            <a:endParaRPr lang="en-CH" dirty="0"/>
          </a:p>
        </p:txBody>
      </p:sp>
    </p:spTree>
    <p:extLst>
      <p:ext uri="{BB962C8B-B14F-4D97-AF65-F5344CB8AC3E}">
        <p14:creationId xmlns:p14="http://schemas.microsoft.com/office/powerpoint/2010/main" val="4033533065"/>
      </p:ext>
    </p:extLst>
  </p:cSld>
  <p:clrMap bg1="lt1" tx1="dk1" bg2="lt2" tx2="dk2" accent1="accent1" accent2="accent2" accent3="accent3" accent4="accent4" accent5="accent5" accent6="accent6" hlink="hlink" folHlink="folHlink"/>
  <p:sldLayoutIdLst>
    <p:sldLayoutId id="2147483664" r:id="rId1"/>
    <p:sldLayoutId id="2147483665" r:id="rId2"/>
  </p:sldLayoutIdLst>
  <p:hf hdr="0" ftr="0" dt="0"/>
  <p:txStyles>
    <p:titleStyle>
      <a:lvl1pPr algn="ctr" defTabSz="457200" rtl="0" fontAlgn="base">
        <a:spcBef>
          <a:spcPct val="0"/>
        </a:spcBef>
        <a:spcAft>
          <a:spcPct val="0"/>
        </a:spcAft>
        <a:defRPr sz="4400" kern="1200">
          <a:solidFill>
            <a:schemeClr val="tx1"/>
          </a:solidFill>
          <a:latin typeface="+mj-lt"/>
          <a:ea typeface="+mj-ea"/>
          <a:cs typeface="+mj-cs"/>
        </a:defRPr>
      </a:lvl1pPr>
      <a:lvl2pPr algn="ctr" defTabSz="457200" rtl="0" fontAlgn="base">
        <a:spcBef>
          <a:spcPct val="0"/>
        </a:spcBef>
        <a:spcAft>
          <a:spcPct val="0"/>
        </a:spcAft>
        <a:defRPr sz="4400">
          <a:solidFill>
            <a:schemeClr val="tx1"/>
          </a:solidFill>
          <a:latin typeface="Calibri" pitchFamily="34" charset="0"/>
        </a:defRPr>
      </a:lvl2pPr>
      <a:lvl3pPr algn="ctr" defTabSz="457200" rtl="0" fontAlgn="base">
        <a:spcBef>
          <a:spcPct val="0"/>
        </a:spcBef>
        <a:spcAft>
          <a:spcPct val="0"/>
        </a:spcAft>
        <a:defRPr sz="4400">
          <a:solidFill>
            <a:schemeClr val="tx1"/>
          </a:solidFill>
          <a:latin typeface="Calibri" pitchFamily="34" charset="0"/>
        </a:defRPr>
      </a:lvl3pPr>
      <a:lvl4pPr algn="ctr" defTabSz="457200" rtl="0" fontAlgn="base">
        <a:spcBef>
          <a:spcPct val="0"/>
        </a:spcBef>
        <a:spcAft>
          <a:spcPct val="0"/>
        </a:spcAft>
        <a:defRPr sz="4400">
          <a:solidFill>
            <a:schemeClr val="tx1"/>
          </a:solidFill>
          <a:latin typeface="Calibri" pitchFamily="34" charset="0"/>
        </a:defRPr>
      </a:lvl4pPr>
      <a:lvl5pPr algn="ctr" defTabSz="457200" rtl="0" fontAlgn="base">
        <a:spcBef>
          <a:spcPct val="0"/>
        </a:spcBef>
        <a:spcAft>
          <a:spcPct val="0"/>
        </a:spcAft>
        <a:defRPr sz="4400">
          <a:solidFill>
            <a:schemeClr val="tx1"/>
          </a:solidFill>
          <a:latin typeface="Calibri" pitchFamily="34" charset="0"/>
        </a:defRPr>
      </a:lvl5pPr>
      <a:lvl6pPr marL="457200" algn="ctr" defTabSz="457200" rtl="0" fontAlgn="base">
        <a:spcBef>
          <a:spcPct val="0"/>
        </a:spcBef>
        <a:spcAft>
          <a:spcPct val="0"/>
        </a:spcAft>
        <a:defRPr sz="4400">
          <a:solidFill>
            <a:schemeClr val="tx1"/>
          </a:solidFill>
          <a:latin typeface="Calibri" pitchFamily="34" charset="0"/>
        </a:defRPr>
      </a:lvl6pPr>
      <a:lvl7pPr marL="914400" algn="ctr" defTabSz="457200" rtl="0" fontAlgn="base">
        <a:spcBef>
          <a:spcPct val="0"/>
        </a:spcBef>
        <a:spcAft>
          <a:spcPct val="0"/>
        </a:spcAft>
        <a:defRPr sz="4400">
          <a:solidFill>
            <a:schemeClr val="tx1"/>
          </a:solidFill>
          <a:latin typeface="Calibri" pitchFamily="34" charset="0"/>
        </a:defRPr>
      </a:lvl7pPr>
      <a:lvl8pPr marL="1371600" algn="ctr" defTabSz="457200" rtl="0" fontAlgn="base">
        <a:spcBef>
          <a:spcPct val="0"/>
        </a:spcBef>
        <a:spcAft>
          <a:spcPct val="0"/>
        </a:spcAft>
        <a:defRPr sz="4400">
          <a:solidFill>
            <a:schemeClr val="tx1"/>
          </a:solidFill>
          <a:latin typeface="Calibri" pitchFamily="34" charset="0"/>
        </a:defRPr>
      </a:lvl8pPr>
      <a:lvl9pPr marL="1828800" algn="ctr" defTabSz="457200" rtl="0" fontAlgn="base">
        <a:spcBef>
          <a:spcPct val="0"/>
        </a:spcBef>
        <a:spcAft>
          <a:spcPct val="0"/>
        </a:spcAft>
        <a:defRPr sz="4400">
          <a:solidFill>
            <a:schemeClr val="tx1"/>
          </a:solidFill>
          <a:latin typeface="Calibri" pitchFamily="34" charset="0"/>
        </a:defRPr>
      </a:lvl9pPr>
    </p:titleStyle>
    <p:bodyStyle>
      <a:lvl1pPr marL="342900" indent="-342900" algn="l" defTabSz="457200" rtl="0" fontAlgn="base">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defTabSz="457200" rtl="0" fontAlgn="base">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defTabSz="457200" rtl="0" fontAlgn="base">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defTabSz="457200" rtl="0" fontAlgn="base">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defTabSz="457200" rtl="0" fontAlgn="base">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 Id="rId5" Type="http://schemas.openxmlformats.org/officeDocument/2006/relationships/image" Target="../media/image16.png"/><Relationship Id="rId4" Type="http://schemas.openxmlformats.org/officeDocument/2006/relationships/image" Target="../media/image7.jpeg"/></Relationships>
</file>

<file path=ppt/slides/_rels/slide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12.jpeg"/><Relationship Id="rId5" Type="http://schemas.openxmlformats.org/officeDocument/2006/relationships/image" Target="../media/image11.jpeg"/><Relationship Id="rId4" Type="http://schemas.openxmlformats.org/officeDocument/2006/relationships/image" Target="../media/image10.emf"/></Relationships>
</file>

<file path=ppt/slides/_rels/slide7.xml.rels><?xml version="1.0" encoding="UTF-8" standalone="yes"?>
<Relationships xmlns="http://schemas.openxmlformats.org/package/2006/relationships"><Relationship Id="rId3" Type="http://schemas.openxmlformats.org/officeDocument/2006/relationships/image" Target="../media/image13.emf"/><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12.jpeg"/><Relationship Id="rId5" Type="http://schemas.openxmlformats.org/officeDocument/2006/relationships/image" Target="../media/image11.jpeg"/><Relationship Id="rId4" Type="http://schemas.openxmlformats.org/officeDocument/2006/relationships/image" Target="../media/image14.emf"/></Relationships>
</file>

<file path=ppt/slides/_rels/slide8.xml.rels><?xml version="1.0" encoding="UTF-8" standalone="yes"?>
<Relationships xmlns="http://schemas.openxmlformats.org/package/2006/relationships"><Relationship Id="rId3" Type="http://schemas.openxmlformats.org/officeDocument/2006/relationships/image" Target="../media/image13.emf"/><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12.jpeg"/><Relationship Id="rId5" Type="http://schemas.openxmlformats.org/officeDocument/2006/relationships/image" Target="../media/image11.jpeg"/><Relationship Id="rId4" Type="http://schemas.openxmlformats.org/officeDocument/2006/relationships/image" Target="../media/image14.emf"/></Relationships>
</file>

<file path=ppt/slides/_rels/slide9.xml.rels><?xml version="1.0" encoding="UTF-8" standalone="yes"?>
<Relationships xmlns="http://schemas.openxmlformats.org/package/2006/relationships"><Relationship Id="rId3" Type="http://schemas.openxmlformats.org/officeDocument/2006/relationships/image" Target="../media/image16.emf"/><Relationship Id="rId2" Type="http://schemas.openxmlformats.org/officeDocument/2006/relationships/image" Target="../media/image15.em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8.tiff"/><Relationship Id="rId2" Type="http://schemas.openxmlformats.org/officeDocument/2006/relationships/image" Target="../media/image17.tif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microsoft.com/office/2007/relationships/hdphoto" Target="../media/hdphoto3.wdp"/><Relationship Id="rId3" Type="http://schemas.microsoft.com/office/2007/relationships/hdphoto" Target="../media/hdphoto1.wdp"/><Relationship Id="rId7" Type="http://schemas.openxmlformats.org/officeDocument/2006/relationships/image" Target="../media/image22.png"/><Relationship Id="rId2" Type="http://schemas.openxmlformats.org/officeDocument/2006/relationships/image" Target="../media/image19.png"/><Relationship Id="rId1" Type="http://schemas.openxmlformats.org/officeDocument/2006/relationships/slideLayout" Target="../slideLayouts/slideLayout2.xml"/><Relationship Id="rId6" Type="http://schemas.microsoft.com/office/2007/relationships/hdphoto" Target="../media/hdphoto2.wdp"/><Relationship Id="rId5" Type="http://schemas.openxmlformats.org/officeDocument/2006/relationships/image" Target="../media/image21.png"/><Relationship Id="rId4" Type="http://schemas.openxmlformats.org/officeDocument/2006/relationships/image" Target="../media/image20.jpeg"/><Relationship Id="rId9" Type="http://schemas.openxmlformats.org/officeDocument/2006/relationships/image" Target="../media/image23.jpeg"/></Relationships>
</file>

<file path=ppt/slides/_rels/slide1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25.jpg"/><Relationship Id="rId4" Type="http://schemas.microsoft.com/office/2007/relationships/hdphoto" Target="../media/hdphoto4.wdp"/></Relationships>
</file>

<file path=ppt/slides/_rels/slide13.xml.rels><?xml version="1.0" encoding="UTF-8" standalone="yes"?>
<Relationships xmlns="http://schemas.openxmlformats.org/package/2006/relationships"><Relationship Id="rId8" Type="http://schemas.openxmlformats.org/officeDocument/2006/relationships/image" Target="../media/image30.emf"/><Relationship Id="rId3" Type="http://schemas.openxmlformats.org/officeDocument/2006/relationships/image" Target="../media/image26.tiff"/><Relationship Id="rId7" Type="http://schemas.microsoft.com/office/2007/relationships/hdphoto" Target="../media/hdphoto5.wdp"/><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29.png"/><Relationship Id="rId5" Type="http://schemas.openxmlformats.org/officeDocument/2006/relationships/image" Target="../media/image28.emf"/><Relationship Id="rId4" Type="http://schemas.openxmlformats.org/officeDocument/2006/relationships/image" Target="../media/image27.tiff"/></Relationships>
</file>

<file path=ppt/slides/_rels/slide14.xml.rels><?xml version="1.0" encoding="UTF-8" standalone="yes"?>
<Relationships xmlns="http://schemas.openxmlformats.org/package/2006/relationships"><Relationship Id="rId2" Type="http://schemas.openxmlformats.org/officeDocument/2006/relationships/image" Target="../media/image31.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32.emf"/><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33.emf"/></Relationships>
</file>

<file path=ppt/slides/_rels/slide16.xml.rels><?xml version="1.0" encoding="UTF-8" standalone="yes"?>
<Relationships xmlns="http://schemas.openxmlformats.org/package/2006/relationships"><Relationship Id="rId3" Type="http://schemas.openxmlformats.org/officeDocument/2006/relationships/image" Target="../media/image35.emf"/><Relationship Id="rId2" Type="http://schemas.openxmlformats.org/officeDocument/2006/relationships/image" Target="../media/image34.em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35.emf"/><Relationship Id="rId2" Type="http://schemas.openxmlformats.org/officeDocument/2006/relationships/image" Target="../media/image34.em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37.emf"/><Relationship Id="rId2" Type="http://schemas.openxmlformats.org/officeDocument/2006/relationships/image" Target="../media/image36.emf"/><Relationship Id="rId1" Type="http://schemas.openxmlformats.org/officeDocument/2006/relationships/slideLayout" Target="../slideLayouts/slideLayout2.xml"/><Relationship Id="rId5" Type="http://schemas.openxmlformats.org/officeDocument/2006/relationships/image" Target="../media/image39.emf"/><Relationship Id="rId4" Type="http://schemas.openxmlformats.org/officeDocument/2006/relationships/image" Target="../media/image38.emf"/></Relationships>
</file>

<file path=ppt/slides/_rels/slide19.xml.rels><?xml version="1.0" encoding="UTF-8" standalone="yes"?>
<Relationships xmlns="http://schemas.openxmlformats.org/package/2006/relationships"><Relationship Id="rId2" Type="http://schemas.openxmlformats.org/officeDocument/2006/relationships/image" Target="../media/image40.emf"/><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41.emf"/><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42.jpeg"/></Relationships>
</file>

<file path=ppt/slides/_rels/slide21.xml.rels><?xml version="1.0" encoding="UTF-8" standalone="yes"?>
<Relationships xmlns="http://schemas.openxmlformats.org/package/2006/relationships"><Relationship Id="rId3" Type="http://schemas.openxmlformats.org/officeDocument/2006/relationships/image" Target="../media/image41.emf"/><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42.jpeg"/></Relationships>
</file>

<file path=ppt/slides/_rels/slide22.xml.rels><?xml version="1.0" encoding="UTF-8" standalone="yes"?>
<Relationships xmlns="http://schemas.openxmlformats.org/package/2006/relationships"><Relationship Id="rId3" Type="http://schemas.openxmlformats.org/officeDocument/2006/relationships/image" Target="../media/image44.emf"/><Relationship Id="rId2" Type="http://schemas.openxmlformats.org/officeDocument/2006/relationships/image" Target="../media/image43.png"/><Relationship Id="rId1" Type="http://schemas.openxmlformats.org/officeDocument/2006/relationships/slideLayout" Target="../slideLayouts/slideLayout2.xml"/><Relationship Id="rId5" Type="http://schemas.openxmlformats.org/officeDocument/2006/relationships/image" Target="../media/image46.png"/><Relationship Id="rId4" Type="http://schemas.openxmlformats.org/officeDocument/2006/relationships/image" Target="../media/image45.png"/></Relationships>
</file>

<file path=ppt/slides/_rels/slide23.xml.rels><?xml version="1.0" encoding="UTF-8" standalone="yes"?>
<Relationships xmlns="http://schemas.openxmlformats.org/package/2006/relationships"><Relationship Id="rId3" Type="http://schemas.openxmlformats.org/officeDocument/2006/relationships/image" Target="../media/image47.emf"/><Relationship Id="rId2" Type="http://schemas.openxmlformats.org/officeDocument/2006/relationships/image" Target="../media/image43.png"/><Relationship Id="rId1" Type="http://schemas.openxmlformats.org/officeDocument/2006/relationships/slideLayout" Target="../slideLayouts/slideLayout2.xml"/><Relationship Id="rId5" Type="http://schemas.openxmlformats.org/officeDocument/2006/relationships/image" Target="../media/image46.png"/><Relationship Id="rId4" Type="http://schemas.openxmlformats.org/officeDocument/2006/relationships/image" Target="../media/image45.png"/></Relationships>
</file>

<file path=ppt/slides/_rels/slide24.xml.rels><?xml version="1.0" encoding="UTF-8" standalone="yes"?>
<Relationships xmlns="http://schemas.openxmlformats.org/package/2006/relationships"><Relationship Id="rId8" Type="http://schemas.openxmlformats.org/officeDocument/2006/relationships/image" Target="../media/image54.emf"/><Relationship Id="rId3" Type="http://schemas.openxmlformats.org/officeDocument/2006/relationships/image" Target="../media/image49.emf"/><Relationship Id="rId7" Type="http://schemas.openxmlformats.org/officeDocument/2006/relationships/image" Target="../media/image53.emf"/><Relationship Id="rId2" Type="http://schemas.openxmlformats.org/officeDocument/2006/relationships/image" Target="../media/image48.emf"/><Relationship Id="rId1" Type="http://schemas.openxmlformats.org/officeDocument/2006/relationships/slideLayout" Target="../slideLayouts/slideLayout2.xml"/><Relationship Id="rId6" Type="http://schemas.openxmlformats.org/officeDocument/2006/relationships/image" Target="../media/image52.emf"/><Relationship Id="rId5" Type="http://schemas.openxmlformats.org/officeDocument/2006/relationships/image" Target="../media/image51.emf"/><Relationship Id="rId4" Type="http://schemas.openxmlformats.org/officeDocument/2006/relationships/image" Target="../media/image50.emf"/></Relationships>
</file>

<file path=ppt/slides/_rels/slide25.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image" Target="../media/image55.emf"/><Relationship Id="rId1" Type="http://schemas.openxmlformats.org/officeDocument/2006/relationships/slideLayout" Target="../slideLayouts/slideLayout2.xml"/><Relationship Id="rId5" Type="http://schemas.openxmlformats.org/officeDocument/2006/relationships/image" Target="../media/image57.emf"/><Relationship Id="rId4" Type="http://schemas.microsoft.com/office/2007/relationships/hdphoto" Target="../media/hdphoto6.wdp"/></Relationships>
</file>

<file path=ppt/slides/_rels/slide26.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image" Target="../media/image58.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microsoft.com/office/2007/relationships/hdphoto" Target="../media/hdphoto7.wdp"/><Relationship Id="rId2" Type="http://schemas.openxmlformats.org/officeDocument/2006/relationships/image" Target="../media/image60.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microsoft.com/office/2007/relationships/hdphoto" Target="../media/hdphoto7.wdp"/><Relationship Id="rId2" Type="http://schemas.openxmlformats.org/officeDocument/2006/relationships/image" Target="../media/image60.png"/><Relationship Id="rId1" Type="http://schemas.openxmlformats.org/officeDocument/2006/relationships/slideLayout" Target="../slideLayouts/slideLayout2.xml"/><Relationship Id="rId6" Type="http://schemas.openxmlformats.org/officeDocument/2006/relationships/image" Target="../media/image63.emf"/><Relationship Id="rId5" Type="http://schemas.openxmlformats.org/officeDocument/2006/relationships/image" Target="../media/image62.jpeg"/><Relationship Id="rId4" Type="http://schemas.openxmlformats.org/officeDocument/2006/relationships/image" Target="../media/image61.jpeg"/></Relationships>
</file>

<file path=ppt/slides/_rels/slide29.xml.rels><?xml version="1.0" encoding="UTF-8" standalone="yes"?>
<Relationships xmlns="http://schemas.openxmlformats.org/package/2006/relationships"><Relationship Id="rId3" Type="http://schemas.openxmlformats.org/officeDocument/2006/relationships/image" Target="../media/image65.jpg"/><Relationship Id="rId2" Type="http://schemas.openxmlformats.org/officeDocument/2006/relationships/image" Target="../media/image64.png"/><Relationship Id="rId1" Type="http://schemas.openxmlformats.org/officeDocument/2006/relationships/slideLayout" Target="../slideLayouts/slideLayout2.xml"/><Relationship Id="rId6" Type="http://schemas.openxmlformats.org/officeDocument/2006/relationships/image" Target="../media/image68.jpg"/><Relationship Id="rId5" Type="http://schemas.openxmlformats.org/officeDocument/2006/relationships/image" Target="../media/image67.jpg"/><Relationship Id="rId4" Type="http://schemas.openxmlformats.org/officeDocument/2006/relationships/image" Target="../media/image66.jpg"/></Relationships>
</file>

<file path=ppt/slides/_rels/slide30.xml.rels><?xml version="1.0" encoding="UTF-8" standalone="yes"?>
<Relationships xmlns="http://schemas.openxmlformats.org/package/2006/relationships"><Relationship Id="rId3" Type="http://schemas.openxmlformats.org/officeDocument/2006/relationships/image" Target="../media/image68.jpg"/><Relationship Id="rId2" Type="http://schemas.openxmlformats.org/officeDocument/2006/relationships/image" Target="../media/image64.png"/><Relationship Id="rId1" Type="http://schemas.openxmlformats.org/officeDocument/2006/relationships/slideLayout" Target="../slideLayouts/slideLayout2.xml"/><Relationship Id="rId6" Type="http://schemas.openxmlformats.org/officeDocument/2006/relationships/image" Target="../media/image67.jpg"/><Relationship Id="rId5" Type="http://schemas.openxmlformats.org/officeDocument/2006/relationships/image" Target="../media/image66.jpg"/><Relationship Id="rId4" Type="http://schemas.openxmlformats.org/officeDocument/2006/relationships/image" Target="../media/image65.jpg"/></Relationships>
</file>

<file path=ppt/slides/_rels/slide31.xml.rels><?xml version="1.0" encoding="UTF-8" standalone="yes"?>
<Relationships xmlns="http://schemas.openxmlformats.org/package/2006/relationships"><Relationship Id="rId8" Type="http://schemas.openxmlformats.org/officeDocument/2006/relationships/image" Target="../media/image71.png"/><Relationship Id="rId13" Type="http://schemas.openxmlformats.org/officeDocument/2006/relationships/image" Target="../media/image76.png"/><Relationship Id="rId3" Type="http://schemas.openxmlformats.org/officeDocument/2006/relationships/oleObject" Target="../embeddings/oleObject1.bin"/><Relationship Id="rId7" Type="http://schemas.openxmlformats.org/officeDocument/2006/relationships/oleObject" Target="../embeddings/oleObject3.bin"/><Relationship Id="rId12" Type="http://schemas.openxmlformats.org/officeDocument/2006/relationships/image" Target="../media/image75.emf"/><Relationship Id="rId2" Type="http://schemas.openxmlformats.org/officeDocument/2006/relationships/image" Target="../media/image64.png"/><Relationship Id="rId1" Type="http://schemas.openxmlformats.org/officeDocument/2006/relationships/slideLayout" Target="../slideLayouts/slideLayout2.xml"/><Relationship Id="rId6" Type="http://schemas.openxmlformats.org/officeDocument/2006/relationships/image" Target="../media/image70.png"/><Relationship Id="rId11" Type="http://schemas.openxmlformats.org/officeDocument/2006/relationships/image" Target="../media/image74.emf"/><Relationship Id="rId5" Type="http://schemas.openxmlformats.org/officeDocument/2006/relationships/oleObject" Target="../embeddings/oleObject2.bin"/><Relationship Id="rId10" Type="http://schemas.openxmlformats.org/officeDocument/2006/relationships/image" Target="../media/image73.jpeg"/><Relationship Id="rId4" Type="http://schemas.openxmlformats.org/officeDocument/2006/relationships/image" Target="../media/image69.png"/><Relationship Id="rId9" Type="http://schemas.openxmlformats.org/officeDocument/2006/relationships/image" Target="../media/image72.png"/></Relationships>
</file>

<file path=ppt/slides/_rels/slide32.xml.rels><?xml version="1.0" encoding="UTF-8" standalone="yes"?>
<Relationships xmlns="http://schemas.openxmlformats.org/package/2006/relationships"><Relationship Id="rId3" Type="http://schemas.openxmlformats.org/officeDocument/2006/relationships/image" Target="../media/image77.emf"/><Relationship Id="rId2" Type="http://schemas.openxmlformats.org/officeDocument/2006/relationships/image" Target="../media/image64.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78.jpg"/><Relationship Id="rId2" Type="http://schemas.openxmlformats.org/officeDocument/2006/relationships/image" Target="../media/image64.png"/><Relationship Id="rId1" Type="http://schemas.openxmlformats.org/officeDocument/2006/relationships/slideLayout" Target="../slideLayouts/slideLayout2.xml"/><Relationship Id="rId5" Type="http://schemas.openxmlformats.org/officeDocument/2006/relationships/image" Target="../media/image80.jpg"/><Relationship Id="rId4" Type="http://schemas.openxmlformats.org/officeDocument/2006/relationships/image" Target="../media/image79.jpg"/></Relationships>
</file>

<file path=ppt/slides/_rels/slide34.xml.rels><?xml version="1.0" encoding="UTF-8" standalone="yes"?>
<Relationships xmlns="http://schemas.openxmlformats.org/package/2006/relationships"><Relationship Id="rId3" Type="http://schemas.openxmlformats.org/officeDocument/2006/relationships/image" Target="../media/image81.emf"/><Relationship Id="rId2" Type="http://schemas.openxmlformats.org/officeDocument/2006/relationships/image" Target="../media/image64.png"/><Relationship Id="rId1" Type="http://schemas.openxmlformats.org/officeDocument/2006/relationships/slideLayout" Target="../slideLayouts/slideLayout2.xml"/><Relationship Id="rId4" Type="http://schemas.openxmlformats.org/officeDocument/2006/relationships/image" Target="../media/image82.png"/></Relationships>
</file>

<file path=ppt/slides/_rels/slide35.xml.rels><?xml version="1.0" encoding="UTF-8" standalone="yes"?>
<Relationships xmlns="http://schemas.openxmlformats.org/package/2006/relationships"><Relationship Id="rId3" Type="http://schemas.openxmlformats.org/officeDocument/2006/relationships/image" Target="../media/image84.jpeg"/><Relationship Id="rId2" Type="http://schemas.openxmlformats.org/officeDocument/2006/relationships/image" Target="../media/image83.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85.jpg"/><Relationship Id="rId2" Type="http://schemas.openxmlformats.org/officeDocument/2006/relationships/image" Target="../media/image83.png"/><Relationship Id="rId1" Type="http://schemas.openxmlformats.org/officeDocument/2006/relationships/slideLayout" Target="../slideLayouts/slideLayout2.xml"/><Relationship Id="rId6" Type="http://schemas.openxmlformats.org/officeDocument/2006/relationships/image" Target="../media/image88.jpeg"/><Relationship Id="rId5" Type="http://schemas.openxmlformats.org/officeDocument/2006/relationships/image" Target="../media/image87.jpeg"/><Relationship Id="rId4" Type="http://schemas.openxmlformats.org/officeDocument/2006/relationships/image" Target="../media/image86.jpeg"/></Relationships>
</file>

<file path=ppt/slides/_rels/slide37.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image" Target="../media/image83.png"/><Relationship Id="rId1" Type="http://schemas.openxmlformats.org/officeDocument/2006/relationships/slideLayout" Target="../slideLayouts/slideLayout2.xml"/><Relationship Id="rId4" Type="http://schemas.openxmlformats.org/officeDocument/2006/relationships/hyperlink" Target="https://atlas.web.cern.ch/Atlas/GROUPS/PHYSICS/PAPERS/HIGG-2012-27/" TargetMode="External"/></Relationships>
</file>

<file path=ppt/slides/_rels/slide38.xml.rels><?xml version="1.0" encoding="UTF-8" standalone="yes"?>
<Relationships xmlns="http://schemas.openxmlformats.org/package/2006/relationships"><Relationship Id="rId3" Type="http://schemas.openxmlformats.org/officeDocument/2006/relationships/image" Target="../media/image90.png"/><Relationship Id="rId2" Type="http://schemas.openxmlformats.org/officeDocument/2006/relationships/image" Target="../media/image83.png"/><Relationship Id="rId1" Type="http://schemas.openxmlformats.org/officeDocument/2006/relationships/slideLayout" Target="../slideLayouts/slideLayout2.xml"/><Relationship Id="rId4" Type="http://schemas.openxmlformats.org/officeDocument/2006/relationships/hyperlink" Target="http://atlas.web.cern.ch/Atlas/GROUPS/PHYSICS/PAPERS/HIGG-2018-29/" TargetMode="External"/></Relationships>
</file>

<file path=ppt/slides/_rels/slide39.xml.rels><?xml version="1.0" encoding="UTF-8" standalone="yes"?>
<Relationships xmlns="http://schemas.openxmlformats.org/package/2006/relationships"><Relationship Id="rId3" Type="http://schemas.openxmlformats.org/officeDocument/2006/relationships/image" Target="../media/image90.png"/><Relationship Id="rId2" Type="http://schemas.openxmlformats.org/officeDocument/2006/relationships/image" Target="../media/image83.png"/><Relationship Id="rId1" Type="http://schemas.openxmlformats.org/officeDocument/2006/relationships/slideLayout" Target="../slideLayouts/slideLayout2.xml"/><Relationship Id="rId4" Type="http://schemas.openxmlformats.org/officeDocument/2006/relationships/hyperlink" Target="http://atlas.web.cern.ch/Atlas/GROUPS/PHYSICS/PAPERS/HIGG-2018-29/" TargetMode="External"/></Relationships>
</file>

<file path=ppt/slides/_rels/slide40.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hyperlink" Target="https://www.nature.com/articles/s41586-022-04893-w" TargetMode="External"/><Relationship Id="rId4" Type="http://schemas.openxmlformats.org/officeDocument/2006/relationships/image" Target="../media/image91.emf"/></Relationships>
</file>

<file path=ppt/slides/_rels/slide41.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hyperlink" Target="https://www.nature.com/articles/s41586-022-04893-w" TargetMode="External"/><Relationship Id="rId4" Type="http://schemas.openxmlformats.org/officeDocument/2006/relationships/image" Target="../media/image91.emf"/></Relationships>
</file>

<file path=ppt/slides/_rels/slide42.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hyperlink" Target="https://www.nature.com/articles/s41586-022-04899-4" TargetMode="External"/></Relationships>
</file>

<file path=ppt/slides/_rels/slide43.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hyperlink" Target="https://www.nature.com/articles/s41586-022-04899-4" TargetMode="External"/></Relationships>
</file>

<file path=ppt/slides/_rels/slide44.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notesSlide" Target="../notesSlides/notesSlide15.xml"/><Relationship Id="rId1" Type="http://schemas.openxmlformats.org/officeDocument/2006/relationships/slideLayout" Target="../slideLayouts/slideLayout2.xml"/><Relationship Id="rId5" Type="http://schemas.openxmlformats.org/officeDocument/2006/relationships/image" Target="../media/image92.emf"/><Relationship Id="rId4" Type="http://schemas.openxmlformats.org/officeDocument/2006/relationships/hyperlink" Target="https://atlas.web.cern.ch/Atlas/GROUPS/PHYSICS/CONFNOTES/ATLAS-CONF-2022-068/" TargetMode="External"/></Relationships>
</file>

<file path=ppt/slides/_rels/slide45.xml.rels><?xml version="1.0" encoding="UTF-8" standalone="yes"?>
<Relationships xmlns="http://schemas.openxmlformats.org/package/2006/relationships"><Relationship Id="rId3" Type="http://schemas.microsoft.com/office/2007/relationships/hdphoto" Target="../media/hdphoto8.wdp"/><Relationship Id="rId2" Type="http://schemas.openxmlformats.org/officeDocument/2006/relationships/image" Target="../media/image93.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microsoft.com/office/2007/relationships/hdphoto" Target="../media/hdphoto9.wdp"/><Relationship Id="rId2" Type="http://schemas.openxmlformats.org/officeDocument/2006/relationships/image" Target="../media/image94.png"/><Relationship Id="rId1" Type="http://schemas.openxmlformats.org/officeDocument/2006/relationships/slideLayout" Target="../slideLayouts/slideLayout2.xml"/><Relationship Id="rId5" Type="http://schemas.openxmlformats.org/officeDocument/2006/relationships/image" Target="../media/image770.png"/><Relationship Id="rId4" Type="http://schemas.openxmlformats.org/officeDocument/2006/relationships/image" Target="../media/image95.emf"/></Relationships>
</file>

<file path=ppt/slides/_rels/slide47.xml.rels><?xml version="1.0" encoding="UTF-8" standalone="yes"?>
<Relationships xmlns="http://schemas.openxmlformats.org/package/2006/relationships"><Relationship Id="rId3" Type="http://schemas.microsoft.com/office/2007/relationships/hdphoto" Target="../media/hdphoto9.wdp"/><Relationship Id="rId2" Type="http://schemas.openxmlformats.org/officeDocument/2006/relationships/image" Target="../media/image94.png"/><Relationship Id="rId1" Type="http://schemas.openxmlformats.org/officeDocument/2006/relationships/slideLayout" Target="../slideLayouts/slideLayout2.xml"/><Relationship Id="rId6" Type="http://schemas.openxmlformats.org/officeDocument/2006/relationships/image" Target="../media/image96.emf"/><Relationship Id="rId5" Type="http://schemas.openxmlformats.org/officeDocument/2006/relationships/image" Target="../media/image770.png"/><Relationship Id="rId4" Type="http://schemas.openxmlformats.org/officeDocument/2006/relationships/image" Target="../media/image95.emf"/></Relationships>
</file>

<file path=ppt/slides/_rels/slide48.xml.rels><?xml version="1.0" encoding="UTF-8" standalone="yes"?>
<Relationships xmlns="http://schemas.openxmlformats.org/package/2006/relationships"><Relationship Id="rId2" Type="http://schemas.openxmlformats.org/officeDocument/2006/relationships/image" Target="../media/image97.jpe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98.emf"/><Relationship Id="rId2" Type="http://schemas.openxmlformats.org/officeDocument/2006/relationships/image" Target="../media/image97.jpeg"/><Relationship Id="rId1" Type="http://schemas.openxmlformats.org/officeDocument/2006/relationships/slideLayout" Target="../slideLayouts/slideLayout2.xml"/><Relationship Id="rId4" Type="http://schemas.openxmlformats.org/officeDocument/2006/relationships/image" Target="../media/image99.emf"/></Relationships>
</file>

<file path=ppt/slides/_rels/slide50.xml.rels><?xml version="1.0" encoding="UTF-8" standalone="yes"?>
<Relationships xmlns="http://schemas.openxmlformats.org/package/2006/relationships"><Relationship Id="rId3" Type="http://schemas.microsoft.com/office/2007/relationships/hdphoto" Target="../media/hdphoto10.wdp"/><Relationship Id="rId2" Type="http://schemas.openxmlformats.org/officeDocument/2006/relationships/image" Target="../media/image100.png"/><Relationship Id="rId1" Type="http://schemas.openxmlformats.org/officeDocument/2006/relationships/slideLayout" Target="../slideLayouts/slideLayout2.xml"/><Relationship Id="rId4" Type="http://schemas.openxmlformats.org/officeDocument/2006/relationships/image" Target="../media/image95.emf"/></Relationships>
</file>

<file path=ppt/slides/_rels/slide51.xml.rels><?xml version="1.0" encoding="UTF-8" standalone="yes"?>
<Relationships xmlns="http://schemas.openxmlformats.org/package/2006/relationships"><Relationship Id="rId3" Type="http://schemas.microsoft.com/office/2007/relationships/hdphoto" Target="../media/hdphoto11.wdp"/><Relationship Id="rId2" Type="http://schemas.openxmlformats.org/officeDocument/2006/relationships/image" Target="../media/image100.png"/><Relationship Id="rId1" Type="http://schemas.openxmlformats.org/officeDocument/2006/relationships/slideLayout" Target="../slideLayouts/slideLayout2.xml"/><Relationship Id="rId5" Type="http://schemas.openxmlformats.org/officeDocument/2006/relationships/image" Target="../media/image101.emf"/><Relationship Id="rId4" Type="http://schemas.openxmlformats.org/officeDocument/2006/relationships/image" Target="../media/image95.emf"/></Relationships>
</file>

<file path=ppt/slides/_rels/slide52.xml.rels><?xml version="1.0" encoding="UTF-8" standalone="yes"?>
<Relationships xmlns="http://schemas.openxmlformats.org/package/2006/relationships"><Relationship Id="rId3" Type="http://schemas.microsoft.com/office/2007/relationships/hdphoto" Target="../media/hdphoto11.wdp"/><Relationship Id="rId2" Type="http://schemas.openxmlformats.org/officeDocument/2006/relationships/image" Target="../media/image100.png"/><Relationship Id="rId1" Type="http://schemas.openxmlformats.org/officeDocument/2006/relationships/slideLayout" Target="../slideLayouts/slideLayout2.xml"/><Relationship Id="rId5" Type="http://schemas.openxmlformats.org/officeDocument/2006/relationships/image" Target="../media/image95.emf"/><Relationship Id="rId4" Type="http://schemas.openxmlformats.org/officeDocument/2006/relationships/image" Target="../media/image102.emf"/></Relationships>
</file>

<file path=ppt/slides/_rels/slide53.xml.rels><?xml version="1.0" encoding="UTF-8" standalone="yes"?>
<Relationships xmlns="http://schemas.openxmlformats.org/package/2006/relationships"><Relationship Id="rId3" Type="http://schemas.openxmlformats.org/officeDocument/2006/relationships/image" Target="../media/image95.emf"/><Relationship Id="rId2" Type="http://schemas.openxmlformats.org/officeDocument/2006/relationships/image" Target="../media/image103.emf"/><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104.emf"/><Relationship Id="rId2" Type="http://schemas.openxmlformats.org/officeDocument/2006/relationships/image" Target="../media/image95.emf"/><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106.tiff"/><Relationship Id="rId2" Type="http://schemas.openxmlformats.org/officeDocument/2006/relationships/image" Target="../media/image105.tiff"/><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image" Target="../media/image107.emf"/><Relationship Id="rId2" Type="http://schemas.openxmlformats.org/officeDocument/2006/relationships/image" Target="../media/image105.tiff"/><Relationship Id="rId1" Type="http://schemas.openxmlformats.org/officeDocument/2006/relationships/slideLayout" Target="../slideLayouts/slideLayout2.xml"/><Relationship Id="rId4" Type="http://schemas.openxmlformats.org/officeDocument/2006/relationships/image" Target="../media/image106.tiff"/></Relationships>
</file>

<file path=ppt/slides/_rels/slide57.xml.rels><?xml version="1.0" encoding="UTF-8" standalone="yes"?>
<Relationships xmlns="http://schemas.openxmlformats.org/package/2006/relationships"><Relationship Id="rId3" Type="http://schemas.openxmlformats.org/officeDocument/2006/relationships/image" Target="../media/image106.tiff"/><Relationship Id="rId2" Type="http://schemas.openxmlformats.org/officeDocument/2006/relationships/image" Target="../media/image105.tiff"/><Relationship Id="rId1" Type="http://schemas.openxmlformats.org/officeDocument/2006/relationships/slideLayout" Target="../slideLayouts/slideLayout2.xml"/><Relationship Id="rId5" Type="http://schemas.openxmlformats.org/officeDocument/2006/relationships/image" Target="../media/image109.emf"/><Relationship Id="rId4" Type="http://schemas.openxmlformats.org/officeDocument/2006/relationships/image" Target="../media/image108.emf"/></Relationships>
</file>

<file path=ppt/slides/_rels/slide58.xml.rels><?xml version="1.0" encoding="UTF-8" standalone="yes"?>
<Relationships xmlns="http://schemas.openxmlformats.org/package/2006/relationships"><Relationship Id="rId3" Type="http://schemas.openxmlformats.org/officeDocument/2006/relationships/image" Target="../media/image106.tiff"/><Relationship Id="rId2" Type="http://schemas.openxmlformats.org/officeDocument/2006/relationships/image" Target="../media/image105.tiff"/><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image" Target="../media/image106.tiff"/><Relationship Id="rId2" Type="http://schemas.openxmlformats.org/officeDocument/2006/relationships/image" Target="../media/image105.tiff"/><Relationship Id="rId1" Type="http://schemas.openxmlformats.org/officeDocument/2006/relationships/slideLayout" Target="../slideLayouts/slideLayout2.xml"/><Relationship Id="rId6" Type="http://schemas.openxmlformats.org/officeDocument/2006/relationships/image" Target="../media/image112.emf"/><Relationship Id="rId5" Type="http://schemas.openxmlformats.org/officeDocument/2006/relationships/image" Target="../media/image111.emf"/><Relationship Id="rId4" Type="http://schemas.openxmlformats.org/officeDocument/2006/relationships/image" Target="../media/image110.emf"/></Relationships>
</file>

<file path=ppt/slides/_rels/slide60.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6.xml"/><Relationship Id="rId1" Type="http://schemas.openxmlformats.org/officeDocument/2006/relationships/slideLayout" Target="../slideLayouts/slideLayout2.xml"/><Relationship Id="rId5" Type="http://schemas.openxmlformats.org/officeDocument/2006/relationships/hyperlink" Target="https://journals.aps.org/rmp/abstract/10.1103/RevModPhys.68.951" TargetMode="External"/><Relationship Id="rId4" Type="http://schemas.openxmlformats.org/officeDocument/2006/relationships/image" Target="../media/image4.png"/></Relationships>
</file>

<file path=ppt/slides/_rels/slide61.xml.rels><?xml version="1.0" encoding="UTF-8" standalone="yes"?>
<Relationships xmlns="http://schemas.openxmlformats.org/package/2006/relationships"><Relationship Id="rId2" Type="http://schemas.openxmlformats.org/officeDocument/2006/relationships/image" Target="../media/image113.png"/><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image" Target="../media/image114.pn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3" Type="http://schemas.openxmlformats.org/officeDocument/2006/relationships/image" Target="../media/image132.png"/><Relationship Id="rId2" Type="http://schemas.openxmlformats.org/officeDocument/2006/relationships/image" Target="../media/image114.png"/><Relationship Id="rId1" Type="http://schemas.openxmlformats.org/officeDocument/2006/relationships/slideLayout" Target="../slideLayouts/slideLayout2.xml"/><Relationship Id="rId4" Type="http://schemas.openxmlformats.org/officeDocument/2006/relationships/image" Target="../media/image115.emf"/></Relationships>
</file>

<file path=ppt/slides/_rels/slide64.xml.rels><?xml version="1.0" encoding="UTF-8" standalone="yes"?>
<Relationships xmlns="http://schemas.openxmlformats.org/package/2006/relationships"><Relationship Id="rId3" Type="http://schemas.openxmlformats.org/officeDocument/2006/relationships/image" Target="../media/image116.emf"/><Relationship Id="rId2" Type="http://schemas.openxmlformats.org/officeDocument/2006/relationships/image" Target="../media/image114.png"/><Relationship Id="rId1" Type="http://schemas.openxmlformats.org/officeDocument/2006/relationships/slideLayout" Target="../slideLayouts/slideLayout2.xml"/><Relationship Id="rId4" Type="http://schemas.openxmlformats.org/officeDocument/2006/relationships/image" Target="../media/image117.png"/></Relationships>
</file>

<file path=ppt/slides/_rels/slide65.xml.rels><?xml version="1.0" encoding="UTF-8" standalone="yes"?>
<Relationships xmlns="http://schemas.openxmlformats.org/package/2006/relationships"><Relationship Id="rId8" Type="http://schemas.openxmlformats.org/officeDocument/2006/relationships/image" Target="../media/image124.emf"/><Relationship Id="rId3" Type="http://schemas.openxmlformats.org/officeDocument/2006/relationships/image" Target="../media/image119.png"/><Relationship Id="rId7" Type="http://schemas.openxmlformats.org/officeDocument/2006/relationships/image" Target="../media/image123.png"/><Relationship Id="rId2" Type="http://schemas.openxmlformats.org/officeDocument/2006/relationships/image" Target="../media/image118.jpeg"/><Relationship Id="rId1" Type="http://schemas.openxmlformats.org/officeDocument/2006/relationships/slideLayout" Target="../slideLayouts/slideLayout2.xml"/><Relationship Id="rId6" Type="http://schemas.openxmlformats.org/officeDocument/2006/relationships/image" Target="../media/image122.tiff"/><Relationship Id="rId5" Type="http://schemas.openxmlformats.org/officeDocument/2006/relationships/image" Target="../media/image121.tiff"/><Relationship Id="rId10" Type="http://schemas.openxmlformats.org/officeDocument/2006/relationships/image" Target="../media/image126.jpeg"/><Relationship Id="rId4" Type="http://schemas.openxmlformats.org/officeDocument/2006/relationships/image" Target="../media/image120.jpeg"/><Relationship Id="rId9" Type="http://schemas.openxmlformats.org/officeDocument/2006/relationships/image" Target="../media/image125.emf"/></Relationships>
</file>

<file path=ppt/slides/_rels/slide66.xml.rels><?xml version="1.0" encoding="UTF-8" standalone="yes"?>
<Relationships xmlns="http://schemas.openxmlformats.org/package/2006/relationships"><Relationship Id="rId3" Type="http://schemas.openxmlformats.org/officeDocument/2006/relationships/image" Target="../media/image128.emf"/><Relationship Id="rId2" Type="http://schemas.openxmlformats.org/officeDocument/2006/relationships/image" Target="../media/image127.emf"/><Relationship Id="rId1" Type="http://schemas.openxmlformats.org/officeDocument/2006/relationships/slideLayout" Target="../slideLayouts/slideLayout2.xml"/><Relationship Id="rId4" Type="http://schemas.openxmlformats.org/officeDocument/2006/relationships/hyperlink" Target="https://indico.cern.ch/event/1210410/attachments/2531588/4355835/HSF_GNNtracking.pdf" TargetMode="External"/></Relationships>
</file>

<file path=ppt/slides/_rels/slide67.xml.rels><?xml version="1.0" encoding="UTF-8" standalone="yes"?>
<Relationships xmlns="http://schemas.openxmlformats.org/package/2006/relationships"><Relationship Id="rId3" Type="http://schemas.openxmlformats.org/officeDocument/2006/relationships/image" Target="../media/image129.png"/><Relationship Id="rId2" Type="http://schemas.openxmlformats.org/officeDocument/2006/relationships/notesSlide" Target="../notesSlides/notesSlide17.xml"/><Relationship Id="rId1" Type="http://schemas.openxmlformats.org/officeDocument/2006/relationships/slideLayout" Target="../slideLayouts/slideLayout2.xml"/><Relationship Id="rId5" Type="http://schemas.openxmlformats.org/officeDocument/2006/relationships/image" Target="../media/image131.jpeg"/><Relationship Id="rId4" Type="http://schemas.openxmlformats.org/officeDocument/2006/relationships/image" Target="../media/image130.png"/></Relationships>
</file>

<file path=ppt/slides/_rels/slide68.xml.rels><?xml version="1.0" encoding="UTF-8" standalone="yes"?>
<Relationships xmlns="http://schemas.openxmlformats.org/package/2006/relationships"><Relationship Id="rId8" Type="http://schemas.openxmlformats.org/officeDocument/2006/relationships/image" Target="../media/image136.emf"/><Relationship Id="rId3" Type="http://schemas.openxmlformats.org/officeDocument/2006/relationships/image" Target="../media/image129.png"/><Relationship Id="rId7" Type="http://schemas.openxmlformats.org/officeDocument/2006/relationships/image" Target="../media/image135.emf"/><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image" Target="../media/image134.png"/><Relationship Id="rId5" Type="http://schemas.openxmlformats.org/officeDocument/2006/relationships/image" Target="../media/image133.png"/><Relationship Id="rId4" Type="http://schemas.openxmlformats.org/officeDocument/2006/relationships/image" Target="../media/image130.png"/></Relationships>
</file>

<file path=ppt/slides/_rels/slide69.xml.rels><?xml version="1.0" encoding="UTF-8" standalone="yes"?>
<Relationships xmlns="http://schemas.openxmlformats.org/package/2006/relationships"><Relationship Id="rId3" Type="http://schemas.openxmlformats.org/officeDocument/2006/relationships/image" Target="../media/image138.emf"/><Relationship Id="rId2" Type="http://schemas.openxmlformats.org/officeDocument/2006/relationships/image" Target="../media/image137.emf"/><Relationship Id="rId1" Type="http://schemas.openxmlformats.org/officeDocument/2006/relationships/slideLayout" Target="../slideLayouts/slideLayout2.xml"/><Relationship Id="rId6" Type="http://schemas.openxmlformats.org/officeDocument/2006/relationships/image" Target="../media/image141.emf"/><Relationship Id="rId5" Type="http://schemas.openxmlformats.org/officeDocument/2006/relationships/image" Target="../media/image140.png"/><Relationship Id="rId4" Type="http://schemas.openxmlformats.org/officeDocument/2006/relationships/image" Target="../media/image139.png"/></Relationships>
</file>

<file path=ppt/slides/_rels/slide70.xml.rels><?xml version="1.0" encoding="UTF-8" standalone="yes"?>
<Relationships xmlns="http://schemas.openxmlformats.org/package/2006/relationships"><Relationship Id="rId2" Type="http://schemas.openxmlformats.org/officeDocument/2006/relationships/image" Target="../media/image142.png"/><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2" Type="http://schemas.openxmlformats.org/officeDocument/2006/relationships/image" Target="../media/image143.emf"/><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2" Type="http://schemas.openxmlformats.org/officeDocument/2006/relationships/image" Target="../media/image144.emf"/><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3" Type="http://schemas.openxmlformats.org/officeDocument/2006/relationships/image" Target="../media/image146.png"/><Relationship Id="rId2" Type="http://schemas.openxmlformats.org/officeDocument/2006/relationships/image" Target="../media/image145.emf"/><Relationship Id="rId1" Type="http://schemas.openxmlformats.org/officeDocument/2006/relationships/slideLayout" Target="../slideLayouts/slideLayout2.xml"/><Relationship Id="rId4" Type="http://schemas.openxmlformats.org/officeDocument/2006/relationships/image" Target="../media/image164.png"/></Relationships>
</file>

<file path=ppt/slides/_rels/slide74.xml.rels><?xml version="1.0" encoding="UTF-8" standalone="yes"?>
<Relationships xmlns="http://schemas.openxmlformats.org/package/2006/relationships"><Relationship Id="rId2" Type="http://schemas.openxmlformats.org/officeDocument/2006/relationships/image" Target="../media/image147.emf"/><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3" Type="http://schemas.microsoft.com/office/2007/relationships/hdphoto" Target="../media/hdphoto12.wdp"/><Relationship Id="rId2" Type="http://schemas.openxmlformats.org/officeDocument/2006/relationships/image" Target="../media/image148.png"/><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3" Type="http://schemas.openxmlformats.org/officeDocument/2006/relationships/image" Target="../media/image150.png"/><Relationship Id="rId2" Type="http://schemas.openxmlformats.org/officeDocument/2006/relationships/image" Target="../media/image149.png"/><Relationship Id="rId1" Type="http://schemas.openxmlformats.org/officeDocument/2006/relationships/slideLayout" Target="../slideLayouts/slideLayout2.xml"/><Relationship Id="rId4" Type="http://schemas.openxmlformats.org/officeDocument/2006/relationships/image" Target="../media/image151.jpeg"/></Relationships>
</file>

<file path=ppt/slides/_rels/slide77.xml.rels><?xml version="1.0" encoding="UTF-8" standalone="yes"?>
<Relationships xmlns="http://schemas.openxmlformats.org/package/2006/relationships"><Relationship Id="rId3" Type="http://schemas.openxmlformats.org/officeDocument/2006/relationships/image" Target="../media/image152.jpeg"/><Relationship Id="rId2" Type="http://schemas.openxmlformats.org/officeDocument/2006/relationships/notesSlide" Target="../notesSlides/notesSlide19.xml"/><Relationship Id="rId1" Type="http://schemas.openxmlformats.org/officeDocument/2006/relationships/slideLayout" Target="../slideLayouts/slideLayout2.xml"/><Relationship Id="rId5" Type="http://schemas.openxmlformats.org/officeDocument/2006/relationships/image" Target="../media/image153.jpeg"/><Relationship Id="rId4" Type="http://schemas.openxmlformats.org/officeDocument/2006/relationships/image" Target="../media/image130.png"/></Relationships>
</file>

<file path=ppt/slides/_rels/slide78.xml.rels><?xml version="1.0" encoding="UTF-8" standalone="yes"?>
<Relationships xmlns="http://schemas.openxmlformats.org/package/2006/relationships"><Relationship Id="rId3" Type="http://schemas.openxmlformats.org/officeDocument/2006/relationships/image" Target="../media/image152.jpeg"/><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image" Target="../media/image130.png"/></Relationships>
</file>

<file path=ppt/slides/_rels/slide79.xml.rels><?xml version="1.0" encoding="UTF-8" standalone="yes"?>
<Relationships xmlns="http://schemas.openxmlformats.org/package/2006/relationships"><Relationship Id="rId3" Type="http://schemas.openxmlformats.org/officeDocument/2006/relationships/image" Target="../media/image152.jpeg"/><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image" Target="../media/image154.emf"/></Relationships>
</file>

<file path=ppt/slides/_rels/slide8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3" Type="http://schemas.openxmlformats.org/officeDocument/2006/relationships/image" Target="../media/image155.emf"/><Relationship Id="rId2" Type="http://schemas.openxmlformats.org/officeDocument/2006/relationships/image" Target="../media/image141.emf"/><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3" Type="http://schemas.openxmlformats.org/officeDocument/2006/relationships/image" Target="../media/image157.emf"/><Relationship Id="rId2" Type="http://schemas.openxmlformats.org/officeDocument/2006/relationships/image" Target="../media/image156.png"/><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2" Type="http://schemas.openxmlformats.org/officeDocument/2006/relationships/image" Target="../media/image158.em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F74CCCC-8364-ED4B-9680-74B49AB644C4}"/>
              </a:ext>
            </a:extLst>
          </p:cNvPr>
          <p:cNvSpPr/>
          <p:nvPr/>
        </p:nvSpPr>
        <p:spPr>
          <a:xfrm>
            <a:off x="0" y="0"/>
            <a:ext cx="11472863" cy="6858000"/>
          </a:xfrm>
          <a:prstGeom prst="rect">
            <a:avLst/>
          </a:prstGeom>
          <a:solidFill>
            <a:schemeClr val="tx1"/>
          </a:solidFill>
          <a:ln>
            <a:solidFill>
              <a:schemeClr val="tx1"/>
            </a:solidFill>
          </a:ln>
        </p:spPr>
        <p:txBody>
          <a:bodyPr wrap="square" rtlCol="0" anchor="ctr">
            <a:spAutoFit/>
          </a:bodyPr>
          <a:lstStyle/>
          <a:p>
            <a:pPr algn="ctr"/>
            <a:endParaRPr lang="en-CH" sz="1600" dirty="0">
              <a:latin typeface="Helvetica Light" charset="0"/>
              <a:ea typeface="Helvetica Light" charset="0"/>
              <a:cs typeface="Helvetica Light" charset="0"/>
            </a:endParaRPr>
          </a:p>
        </p:txBody>
      </p:sp>
      <p:pic>
        <p:nvPicPr>
          <p:cNvPr id="5" name="Picture 4">
            <a:extLst>
              <a:ext uri="{FF2B5EF4-FFF2-40B4-BE49-F238E27FC236}">
                <a16:creationId xmlns:a16="http://schemas.microsoft.com/office/drawing/2014/main" id="{DD842E1C-1E1F-1B45-B02F-C4A880C64807}"/>
              </a:ext>
            </a:extLst>
          </p:cNvPr>
          <p:cNvPicPr>
            <a:picLocks noChangeAspect="1"/>
          </p:cNvPicPr>
          <p:nvPr/>
        </p:nvPicPr>
        <p:blipFill rotWithShape="1">
          <a:blip r:embed="rId2">
            <a:extLst>
              <a:ext uri="{28A0092B-C50C-407E-A947-70E740481C1C}">
                <a14:useLocalDpi xmlns:a14="http://schemas.microsoft.com/office/drawing/2010/main"/>
              </a:ext>
            </a:extLst>
          </a:blip>
          <a:srcRect t="21633"/>
          <a:stretch/>
        </p:blipFill>
        <p:spPr>
          <a:xfrm>
            <a:off x="5166923" y="-1"/>
            <a:ext cx="6185019" cy="6858000"/>
          </a:xfrm>
          <a:prstGeom prst="rect">
            <a:avLst/>
          </a:prstGeom>
        </p:spPr>
      </p:pic>
      <p:sp>
        <p:nvSpPr>
          <p:cNvPr id="2" name="Rectangle 1">
            <a:extLst>
              <a:ext uri="{FF2B5EF4-FFF2-40B4-BE49-F238E27FC236}">
                <a16:creationId xmlns:a16="http://schemas.microsoft.com/office/drawing/2014/main" id="{D6032BD6-DF1E-F44B-AD9C-5C44A6D11FD5}"/>
              </a:ext>
            </a:extLst>
          </p:cNvPr>
          <p:cNvSpPr/>
          <p:nvPr/>
        </p:nvSpPr>
        <p:spPr>
          <a:xfrm>
            <a:off x="301083" y="122663"/>
            <a:ext cx="2732049" cy="1683835"/>
          </a:xfrm>
          <a:prstGeom prst="rect">
            <a:avLst/>
          </a:prstGeom>
          <a:solidFill>
            <a:schemeClr val="tx1"/>
          </a:solidFill>
          <a:ln>
            <a:noFill/>
          </a:ln>
        </p:spPr>
        <p:txBody>
          <a:bodyPr wrap="none" rtlCol="0" anchor="ctr">
            <a:spAutoFit/>
          </a:bodyPr>
          <a:lstStyle/>
          <a:p>
            <a:pPr algn="l"/>
            <a:endParaRPr lang="en-CH" sz="1600" dirty="0">
              <a:latin typeface="Helvetica" pitchFamily="2" charset="0"/>
            </a:endParaRPr>
          </a:p>
        </p:txBody>
      </p:sp>
      <p:sp>
        <p:nvSpPr>
          <p:cNvPr id="8" name="TextBox 7">
            <a:extLst>
              <a:ext uri="{FF2B5EF4-FFF2-40B4-BE49-F238E27FC236}">
                <a16:creationId xmlns:a16="http://schemas.microsoft.com/office/drawing/2014/main" id="{4F0366C4-E2D9-8E44-96B5-62DA5C14A51A}"/>
              </a:ext>
            </a:extLst>
          </p:cNvPr>
          <p:cNvSpPr txBox="1"/>
          <p:nvPr/>
        </p:nvSpPr>
        <p:spPr>
          <a:xfrm>
            <a:off x="390639" y="2141911"/>
            <a:ext cx="5019561" cy="707886"/>
          </a:xfrm>
          <a:prstGeom prst="rect">
            <a:avLst/>
          </a:prstGeom>
          <a:noFill/>
        </p:spPr>
        <p:txBody>
          <a:bodyPr wrap="square" rtlCol="0">
            <a:spAutoFit/>
          </a:bodyPr>
          <a:lstStyle/>
          <a:p>
            <a:pPr defTabSz="457200" fontAlgn="base">
              <a:spcBef>
                <a:spcPts val="3000"/>
              </a:spcBef>
              <a:spcAft>
                <a:spcPct val="0"/>
              </a:spcAft>
              <a:defRPr/>
            </a:pPr>
            <a:r>
              <a:rPr lang="en-GB" sz="1600" dirty="0">
                <a:solidFill>
                  <a:schemeClr val="bg1"/>
                </a:solidFill>
                <a:latin typeface="Helvetica" pitchFamily="2" charset="0"/>
                <a:ea typeface="Open Sans" panose="020B0606030504020204" pitchFamily="34" charset="0"/>
                <a:cs typeface="Open Sans" panose="020B0606030504020204" pitchFamily="34" charset="0"/>
                <a:sym typeface="Wingdings" pitchFamily="2" charset="2"/>
              </a:rPr>
              <a:t>Andreas Hoecker (CERN)</a:t>
            </a:r>
          </a:p>
          <a:p>
            <a:pPr defTabSz="457200" fontAlgn="base">
              <a:spcBef>
                <a:spcPts val="1200"/>
              </a:spcBef>
              <a:spcAft>
                <a:spcPct val="0"/>
              </a:spcAft>
              <a:defRPr/>
            </a:pPr>
            <a:r>
              <a:rPr lang="en-GB" sz="1400" i="1" dirty="0" err="1">
                <a:solidFill>
                  <a:schemeClr val="bg1"/>
                </a:solidFill>
                <a:latin typeface="Helvetica" pitchFamily="2" charset="0"/>
                <a:ea typeface="Open Sans" panose="020B0606030504020204" pitchFamily="34" charset="0"/>
                <a:cs typeface="Open Sans" panose="020B0606030504020204" pitchFamily="34" charset="0"/>
                <a:sym typeface="Wingdings" pitchFamily="2" charset="2"/>
              </a:rPr>
              <a:t>QUPosium</a:t>
            </a:r>
            <a:r>
              <a:rPr lang="en-GB" sz="1400" i="1" dirty="0">
                <a:solidFill>
                  <a:schemeClr val="bg1"/>
                </a:solidFill>
                <a:latin typeface="Helvetica" pitchFamily="2" charset="0"/>
                <a:ea typeface="Open Sans" panose="020B0606030504020204" pitchFamily="34" charset="0"/>
                <a:cs typeface="Open Sans" panose="020B0606030504020204" pitchFamily="34" charset="0"/>
                <a:sym typeface="Wingdings" pitchFamily="2" charset="2"/>
              </a:rPr>
              <a:t> 2022, Tsukuba, Japan, 12–15 December, 2022</a:t>
            </a:r>
            <a:endParaRPr lang="en-GB" sz="1400" dirty="0">
              <a:solidFill>
                <a:schemeClr val="bg1"/>
              </a:solidFill>
              <a:latin typeface="Helvetica" pitchFamily="2" charset="0"/>
              <a:ea typeface="Open Sans" panose="020B0606030504020204" pitchFamily="34" charset="0"/>
              <a:cs typeface="Open Sans" panose="020B0606030504020204" pitchFamily="34" charset="0"/>
              <a:sym typeface="Wingdings" pitchFamily="2" charset="2"/>
            </a:endParaRPr>
          </a:p>
        </p:txBody>
      </p:sp>
      <p:sp>
        <p:nvSpPr>
          <p:cNvPr id="9" name="Rectangle 8">
            <a:extLst>
              <a:ext uri="{FF2B5EF4-FFF2-40B4-BE49-F238E27FC236}">
                <a16:creationId xmlns:a16="http://schemas.microsoft.com/office/drawing/2014/main" id="{B19F974F-6DAC-5F45-8828-3ED8885D2126}"/>
              </a:ext>
            </a:extLst>
          </p:cNvPr>
          <p:cNvSpPr/>
          <p:nvPr/>
        </p:nvSpPr>
        <p:spPr>
          <a:xfrm>
            <a:off x="390638" y="523940"/>
            <a:ext cx="8049094" cy="1354217"/>
          </a:xfrm>
          <a:prstGeom prst="rect">
            <a:avLst/>
          </a:prstGeom>
          <a:noFill/>
          <a:ln>
            <a:noFill/>
          </a:ln>
        </p:spPr>
        <p:txBody>
          <a:bodyPr wrap="square" rtlCol="0" anchor="ctr">
            <a:spAutoFit/>
          </a:bodyPr>
          <a:lstStyle/>
          <a:p>
            <a:pPr defTabSz="457200" fontAlgn="base">
              <a:spcBef>
                <a:spcPct val="0"/>
              </a:spcBef>
              <a:spcAft>
                <a:spcPct val="0"/>
              </a:spcAft>
              <a:defRPr/>
            </a:pPr>
            <a:r>
              <a:rPr lang="en-US" sz="4000" b="1" dirty="0">
                <a:solidFill>
                  <a:srgbClr val="FFFF00"/>
                </a:solidFill>
                <a:latin typeface="Helvetica" pitchFamily="2" charset="0"/>
                <a:ea typeface="Open Sans" panose="020B0606030504020204" pitchFamily="34" charset="0"/>
                <a:cs typeface="Open Sans" panose="020B0606030504020204" pitchFamily="34" charset="0"/>
              </a:rPr>
              <a:t>Smashing discoveries</a:t>
            </a:r>
          </a:p>
          <a:p>
            <a:pPr defTabSz="457200" fontAlgn="base">
              <a:spcBef>
                <a:spcPts val="1200"/>
              </a:spcBef>
              <a:spcAft>
                <a:spcPct val="0"/>
              </a:spcAft>
              <a:defRPr/>
            </a:pPr>
            <a:r>
              <a:rPr lang="en-US" sz="3200" dirty="0">
                <a:solidFill>
                  <a:schemeClr val="bg1"/>
                </a:solidFill>
                <a:latin typeface="Helvetica" pitchFamily="2" charset="0"/>
                <a:ea typeface="Open Sans" panose="020B0606030504020204" pitchFamily="34" charset="0"/>
                <a:cs typeface="Open Sans" panose="020B0606030504020204" pitchFamily="34" charset="0"/>
              </a:rPr>
              <a:t>Particle physics at the energy frontier </a:t>
            </a:r>
          </a:p>
        </p:txBody>
      </p:sp>
      <p:pic>
        <p:nvPicPr>
          <p:cNvPr id="1028" name="Picture 4">
            <a:extLst>
              <a:ext uri="{FF2B5EF4-FFF2-40B4-BE49-F238E27FC236}">
                <a16:creationId xmlns:a16="http://schemas.microsoft.com/office/drawing/2014/main" id="{83A1038F-3D68-9810-4541-7662FDFE384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4188" y="3113551"/>
            <a:ext cx="1325034" cy="12530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91167481"/>
      </p:ext>
    </p:extLst>
  </p:cSld>
  <p:clrMapOvr>
    <a:masterClrMapping/>
  </p:clrMapOvr>
  <mc:AlternateContent xmlns:mc="http://schemas.openxmlformats.org/markup-compatibility/2006" xmlns:p14="http://schemas.microsoft.com/office/powerpoint/2010/main">
    <mc:Choice Requires="p14">
      <p:transition spd="med" p14:dur="6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Blue Universe">
            <a:extLst>
              <a:ext uri="{FF2B5EF4-FFF2-40B4-BE49-F238E27FC236}">
                <a16:creationId xmlns:a16="http://schemas.microsoft.com/office/drawing/2014/main" id="{E34C66A0-24D9-EC42-99D7-19B628D00762}"/>
              </a:ext>
            </a:extLst>
          </p:cNvPr>
          <p:cNvPicPr>
            <a:picLocks noChangeAspect="1" noChangeArrowheads="1"/>
          </p:cNvPicPr>
          <p:nvPr/>
        </p:nvPicPr>
        <p:blipFill rotWithShape="1">
          <a:blip r:embed="rId3">
            <a:extLst>
              <a:ext uri="{28A0092B-C50C-407E-A947-70E740481C1C}">
                <a14:useLocalDpi xmlns:a14="http://schemas.microsoft.com/office/drawing/2010/main"/>
              </a:ext>
            </a:extLst>
          </a:blip>
          <a:srcRect/>
          <a:stretch/>
        </p:blipFill>
        <p:spPr bwMode="auto">
          <a:xfrm>
            <a:off x="0" y="0"/>
            <a:ext cx="11520816" cy="6858000"/>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a:extLst>
              <a:ext uri="{FF2B5EF4-FFF2-40B4-BE49-F238E27FC236}">
                <a16:creationId xmlns:a16="http://schemas.microsoft.com/office/drawing/2014/main" id="{457A3619-ED50-2540-A3C4-97C47890D372}"/>
              </a:ext>
            </a:extLst>
          </p:cNvPr>
          <p:cNvSpPr/>
          <p:nvPr/>
        </p:nvSpPr>
        <p:spPr>
          <a:xfrm>
            <a:off x="903800" y="572999"/>
            <a:ext cx="8801032" cy="400110"/>
          </a:xfrm>
          <a:prstGeom prst="rect">
            <a:avLst/>
          </a:prstGeom>
        </p:spPr>
        <p:txBody>
          <a:bodyPr wrap="square">
            <a:spAutoFit/>
          </a:bodyPr>
          <a:lstStyle/>
          <a:p>
            <a:pPr>
              <a:spcBef>
                <a:spcPts val="900"/>
              </a:spcBef>
            </a:pPr>
            <a:r>
              <a:rPr lang="en-US" sz="2000" b="1" i="1" dirty="0">
                <a:solidFill>
                  <a:srgbClr val="FFFFFF"/>
                </a:solidFill>
                <a:latin typeface="Helvetica" pitchFamily="2" charset="0"/>
                <a:cs typeface="Trebuchet MS"/>
              </a:rPr>
              <a:t>It’s all made of a handful of particles and forces…</a:t>
            </a:r>
            <a:endParaRPr lang="en-US" sz="2000" b="1" dirty="0">
              <a:solidFill>
                <a:srgbClr val="FFFFFF"/>
              </a:solidFill>
              <a:latin typeface="Helvetica" pitchFamily="2" charset="0"/>
              <a:cs typeface="Trebuchet MS"/>
            </a:endParaRPr>
          </a:p>
        </p:txBody>
      </p:sp>
      <p:grpSp>
        <p:nvGrpSpPr>
          <p:cNvPr id="5" name="Group 4">
            <a:extLst>
              <a:ext uri="{FF2B5EF4-FFF2-40B4-BE49-F238E27FC236}">
                <a16:creationId xmlns:a16="http://schemas.microsoft.com/office/drawing/2014/main" id="{1C118B0A-803E-0446-95C1-41BD37CA104D}"/>
              </a:ext>
            </a:extLst>
          </p:cNvPr>
          <p:cNvGrpSpPr/>
          <p:nvPr/>
        </p:nvGrpSpPr>
        <p:grpSpPr>
          <a:xfrm>
            <a:off x="3413231" y="1434480"/>
            <a:ext cx="4638907" cy="4090479"/>
            <a:chOff x="3454379" y="2515067"/>
            <a:chExt cx="4638907" cy="4090479"/>
          </a:xfrm>
        </p:grpSpPr>
        <p:sp>
          <p:nvSpPr>
            <p:cNvPr id="8" name="Rounded Rectangle 7">
              <a:extLst>
                <a:ext uri="{FF2B5EF4-FFF2-40B4-BE49-F238E27FC236}">
                  <a16:creationId xmlns:a16="http://schemas.microsoft.com/office/drawing/2014/main" id="{5A514CE3-6FF0-5945-BEC2-50CB59997340}"/>
                </a:ext>
              </a:extLst>
            </p:cNvPr>
            <p:cNvSpPr/>
            <p:nvPr/>
          </p:nvSpPr>
          <p:spPr>
            <a:xfrm>
              <a:off x="3454379" y="2515067"/>
              <a:ext cx="4638907" cy="4090479"/>
            </a:xfrm>
            <a:prstGeom prst="roundRect">
              <a:avLst>
                <a:gd name="adj" fmla="val 667"/>
              </a:avLst>
            </a:prstGeom>
            <a:solidFill>
              <a:schemeClr val="bg1">
                <a:alpha val="93000"/>
              </a:schemeClr>
            </a:solidFill>
          </p:spPr>
          <p:txBody>
            <a:bodyPr wrap="square" rtlCol="0" anchor="ctr">
              <a:spAutoFit/>
            </a:bodyPr>
            <a:lstStyle/>
            <a:p>
              <a:pPr algn="l"/>
              <a:endParaRPr lang="en-CH" sz="1600" dirty="0">
                <a:latin typeface="Helvetica" pitchFamily="2" charset="0"/>
              </a:endParaRPr>
            </a:p>
          </p:txBody>
        </p:sp>
        <p:pic>
          <p:nvPicPr>
            <p:cNvPr id="9" name="Picture 2">
              <a:extLst>
                <a:ext uri="{FF2B5EF4-FFF2-40B4-BE49-F238E27FC236}">
                  <a16:creationId xmlns:a16="http://schemas.microsoft.com/office/drawing/2014/main" id="{27003F3D-DDC8-304D-A991-23D29B4CA546}"/>
                </a:ext>
              </a:extLst>
            </p:cNvPr>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3599345" y="2515067"/>
              <a:ext cx="4274172" cy="4090479"/>
            </a:xfrm>
            <a:prstGeom prst="rect">
              <a:avLst/>
            </a:prstGeom>
            <a:noFill/>
            <a:extLst>
              <a:ext uri="{909E8E84-426E-40DD-AFC4-6F175D3DCCD1}">
                <a14:hiddenFill xmlns:a14="http://schemas.microsoft.com/office/drawing/2010/main">
                  <a:solidFill>
                    <a:srgbClr val="FFFFFF"/>
                  </a:solidFill>
                </a14:hiddenFill>
              </a:ext>
            </a:extLst>
          </p:spPr>
        </p:pic>
      </p:grpSp>
      <p:sp>
        <p:nvSpPr>
          <p:cNvPr id="2" name="Rectangle 1">
            <a:extLst>
              <a:ext uri="{FF2B5EF4-FFF2-40B4-BE49-F238E27FC236}">
                <a16:creationId xmlns:a16="http://schemas.microsoft.com/office/drawing/2014/main" id="{02EFCE51-D4CF-4CD6-2161-2B5B13DDEE4A}"/>
              </a:ext>
            </a:extLst>
          </p:cNvPr>
          <p:cNvSpPr/>
          <p:nvPr/>
        </p:nvSpPr>
        <p:spPr>
          <a:xfrm>
            <a:off x="903800" y="5924636"/>
            <a:ext cx="10459144" cy="400110"/>
          </a:xfrm>
          <a:prstGeom prst="rect">
            <a:avLst/>
          </a:prstGeom>
        </p:spPr>
        <p:txBody>
          <a:bodyPr wrap="square">
            <a:spAutoFit/>
          </a:bodyPr>
          <a:lstStyle/>
          <a:p>
            <a:pPr>
              <a:spcBef>
                <a:spcPts val="900"/>
              </a:spcBef>
            </a:pPr>
            <a:r>
              <a:rPr lang="en-US" sz="2000" b="1" dirty="0">
                <a:solidFill>
                  <a:srgbClr val="FFFFFF"/>
                </a:solidFill>
                <a:latin typeface="Helvetica" pitchFamily="2" charset="0"/>
                <a:cs typeface="Trebuchet MS"/>
              </a:rPr>
              <a:t>Decades of international high-technology research brought us thus far </a:t>
            </a:r>
          </a:p>
        </p:txBody>
      </p:sp>
    </p:spTree>
    <p:extLst>
      <p:ext uri="{BB962C8B-B14F-4D97-AF65-F5344CB8AC3E}">
        <p14:creationId xmlns:p14="http://schemas.microsoft.com/office/powerpoint/2010/main" val="356034007"/>
      </p:ext>
    </p:extLst>
  </p:cSld>
  <p:clrMapOvr>
    <a:masterClrMapping/>
  </p:clrMapOvr>
  <mc:AlternateContent xmlns:mc="http://schemas.openxmlformats.org/markup-compatibility/2006" xmlns:p14="http://schemas.microsoft.com/office/powerpoint/2010/main">
    <mc:Choice Requires="p14">
      <p:transition spd="med" p14:dur="6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25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25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Blue Universe">
            <a:extLst>
              <a:ext uri="{FF2B5EF4-FFF2-40B4-BE49-F238E27FC236}">
                <a16:creationId xmlns:a16="http://schemas.microsoft.com/office/drawing/2014/main" id="{E34C66A0-24D9-EC42-99D7-19B628D00762}"/>
              </a:ext>
            </a:extLst>
          </p:cNvPr>
          <p:cNvPicPr>
            <a:picLocks noChangeAspect="1" noChangeArrowheads="1"/>
          </p:cNvPicPr>
          <p:nvPr/>
        </p:nvPicPr>
        <p:blipFill rotWithShape="1">
          <a:blip r:embed="rId3">
            <a:extLst>
              <a:ext uri="{28A0092B-C50C-407E-A947-70E740481C1C}">
                <a14:useLocalDpi xmlns:a14="http://schemas.microsoft.com/office/drawing/2010/main"/>
              </a:ext>
            </a:extLst>
          </a:blip>
          <a:srcRect/>
          <a:stretch/>
        </p:blipFill>
        <p:spPr bwMode="auto">
          <a:xfrm>
            <a:off x="0" y="0"/>
            <a:ext cx="11520816" cy="6858000"/>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a:extLst>
              <a:ext uri="{FF2B5EF4-FFF2-40B4-BE49-F238E27FC236}">
                <a16:creationId xmlns:a16="http://schemas.microsoft.com/office/drawing/2014/main" id="{457A3619-ED50-2540-A3C4-97C47890D372}"/>
              </a:ext>
            </a:extLst>
          </p:cNvPr>
          <p:cNvSpPr/>
          <p:nvPr/>
        </p:nvSpPr>
        <p:spPr>
          <a:xfrm>
            <a:off x="903800" y="572999"/>
            <a:ext cx="8801032" cy="400110"/>
          </a:xfrm>
          <a:prstGeom prst="rect">
            <a:avLst/>
          </a:prstGeom>
        </p:spPr>
        <p:txBody>
          <a:bodyPr wrap="square">
            <a:spAutoFit/>
          </a:bodyPr>
          <a:lstStyle/>
          <a:p>
            <a:pPr>
              <a:spcBef>
                <a:spcPts val="900"/>
              </a:spcBef>
            </a:pPr>
            <a:r>
              <a:rPr lang="en-US" sz="2000" b="1" i="1" dirty="0">
                <a:solidFill>
                  <a:srgbClr val="FFFFFF"/>
                </a:solidFill>
                <a:latin typeface="Helvetica" pitchFamily="2" charset="0"/>
                <a:cs typeface="Trebuchet MS"/>
              </a:rPr>
              <a:t>It’s all made of a handful of particles and forces…</a:t>
            </a:r>
            <a:endParaRPr lang="en-US" sz="2000" b="1" dirty="0">
              <a:solidFill>
                <a:srgbClr val="FFFFFF"/>
              </a:solidFill>
              <a:latin typeface="Helvetica" pitchFamily="2" charset="0"/>
              <a:cs typeface="Trebuchet MS"/>
            </a:endParaRPr>
          </a:p>
        </p:txBody>
      </p:sp>
      <p:grpSp>
        <p:nvGrpSpPr>
          <p:cNvPr id="5" name="Group 4">
            <a:extLst>
              <a:ext uri="{FF2B5EF4-FFF2-40B4-BE49-F238E27FC236}">
                <a16:creationId xmlns:a16="http://schemas.microsoft.com/office/drawing/2014/main" id="{1C118B0A-803E-0446-95C1-41BD37CA104D}"/>
              </a:ext>
            </a:extLst>
          </p:cNvPr>
          <p:cNvGrpSpPr/>
          <p:nvPr/>
        </p:nvGrpSpPr>
        <p:grpSpPr>
          <a:xfrm>
            <a:off x="3413231" y="1434480"/>
            <a:ext cx="4638907" cy="4090479"/>
            <a:chOff x="3454379" y="2515067"/>
            <a:chExt cx="4638907" cy="4090479"/>
          </a:xfrm>
        </p:grpSpPr>
        <p:sp>
          <p:nvSpPr>
            <p:cNvPr id="8" name="Rounded Rectangle 7">
              <a:extLst>
                <a:ext uri="{FF2B5EF4-FFF2-40B4-BE49-F238E27FC236}">
                  <a16:creationId xmlns:a16="http://schemas.microsoft.com/office/drawing/2014/main" id="{5A514CE3-6FF0-5945-BEC2-50CB59997340}"/>
                </a:ext>
              </a:extLst>
            </p:cNvPr>
            <p:cNvSpPr/>
            <p:nvPr/>
          </p:nvSpPr>
          <p:spPr>
            <a:xfrm>
              <a:off x="3454379" y="2515067"/>
              <a:ext cx="4638907" cy="4090479"/>
            </a:xfrm>
            <a:prstGeom prst="roundRect">
              <a:avLst>
                <a:gd name="adj" fmla="val 667"/>
              </a:avLst>
            </a:prstGeom>
            <a:solidFill>
              <a:schemeClr val="bg1">
                <a:alpha val="93000"/>
              </a:schemeClr>
            </a:solidFill>
          </p:spPr>
          <p:txBody>
            <a:bodyPr wrap="square" rtlCol="0" anchor="ctr">
              <a:spAutoFit/>
            </a:bodyPr>
            <a:lstStyle/>
            <a:p>
              <a:pPr algn="l"/>
              <a:endParaRPr lang="en-CH" sz="1600" dirty="0">
                <a:latin typeface="Helvetica" pitchFamily="2" charset="0"/>
              </a:endParaRPr>
            </a:p>
          </p:txBody>
        </p:sp>
        <p:pic>
          <p:nvPicPr>
            <p:cNvPr id="9" name="Picture 2">
              <a:extLst>
                <a:ext uri="{FF2B5EF4-FFF2-40B4-BE49-F238E27FC236}">
                  <a16:creationId xmlns:a16="http://schemas.microsoft.com/office/drawing/2014/main" id="{27003F3D-DDC8-304D-A991-23D29B4CA546}"/>
                </a:ext>
              </a:extLst>
            </p:cNvPr>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3599345" y="2515067"/>
              <a:ext cx="4274172" cy="4090479"/>
            </a:xfrm>
            <a:prstGeom prst="rect">
              <a:avLst/>
            </a:prstGeom>
            <a:noFill/>
            <a:extLst>
              <a:ext uri="{909E8E84-426E-40DD-AFC4-6F175D3DCCD1}">
                <a14:hiddenFill xmlns:a14="http://schemas.microsoft.com/office/drawing/2010/main">
                  <a:solidFill>
                    <a:srgbClr val="FFFFFF"/>
                  </a:solidFill>
                </a14:hiddenFill>
              </a:ext>
            </a:extLst>
          </p:spPr>
        </p:pic>
      </p:grpSp>
      <p:sp>
        <p:nvSpPr>
          <p:cNvPr id="3" name="Explosion 1 2">
            <a:extLst>
              <a:ext uri="{FF2B5EF4-FFF2-40B4-BE49-F238E27FC236}">
                <a16:creationId xmlns:a16="http://schemas.microsoft.com/office/drawing/2014/main" id="{2B9CA1C5-3AE2-C892-2905-4E8DBF3E3D2E}"/>
              </a:ext>
            </a:extLst>
          </p:cNvPr>
          <p:cNvSpPr/>
          <p:nvPr/>
        </p:nvSpPr>
        <p:spPr>
          <a:xfrm>
            <a:off x="5135194" y="2311400"/>
            <a:ext cx="215900" cy="203200"/>
          </a:xfrm>
          <a:prstGeom prst="irregularSeal1">
            <a:avLst/>
          </a:prstGeom>
          <a:solidFill>
            <a:srgbClr val="FFFF00"/>
          </a:solidFill>
          <a:ln>
            <a:solidFill>
              <a:srgbClr val="FF0000"/>
            </a:solidFill>
          </a:ln>
        </p:spPr>
        <p:txBody>
          <a:bodyPr wrap="square" rtlCol="0" anchor="ctr">
            <a:spAutoFit/>
          </a:bodyPr>
          <a:lstStyle/>
          <a:p>
            <a:pPr algn="l"/>
            <a:endParaRPr lang="en-CH" sz="1600" dirty="0">
              <a:latin typeface="Helvetica" pitchFamily="2" charset="0"/>
            </a:endParaRPr>
          </a:p>
        </p:txBody>
      </p:sp>
      <p:sp>
        <p:nvSpPr>
          <p:cNvPr id="4" name="Explosion 1 3">
            <a:extLst>
              <a:ext uri="{FF2B5EF4-FFF2-40B4-BE49-F238E27FC236}">
                <a16:creationId xmlns:a16="http://schemas.microsoft.com/office/drawing/2014/main" id="{BCF65A67-A205-75AF-AFD0-8E3E31EEFE9F}"/>
              </a:ext>
            </a:extLst>
          </p:cNvPr>
          <p:cNvSpPr/>
          <p:nvPr/>
        </p:nvSpPr>
        <p:spPr>
          <a:xfrm>
            <a:off x="5888516" y="2311400"/>
            <a:ext cx="215900" cy="203200"/>
          </a:xfrm>
          <a:prstGeom prst="irregularSeal1">
            <a:avLst/>
          </a:prstGeom>
          <a:solidFill>
            <a:srgbClr val="FFFF00"/>
          </a:solidFill>
          <a:ln>
            <a:solidFill>
              <a:srgbClr val="FF0000"/>
            </a:solidFill>
          </a:ln>
        </p:spPr>
        <p:txBody>
          <a:bodyPr wrap="square" rtlCol="0" anchor="ctr">
            <a:spAutoFit/>
          </a:bodyPr>
          <a:lstStyle/>
          <a:p>
            <a:pPr algn="l"/>
            <a:endParaRPr lang="en-CH" sz="1600" dirty="0">
              <a:latin typeface="Helvetica" pitchFamily="2" charset="0"/>
            </a:endParaRPr>
          </a:p>
        </p:txBody>
      </p:sp>
      <p:sp>
        <p:nvSpPr>
          <p:cNvPr id="6" name="Explosion 1 5">
            <a:extLst>
              <a:ext uri="{FF2B5EF4-FFF2-40B4-BE49-F238E27FC236}">
                <a16:creationId xmlns:a16="http://schemas.microsoft.com/office/drawing/2014/main" id="{787DC094-2763-5C02-8A3C-D559E5E2A9E2}"/>
              </a:ext>
            </a:extLst>
          </p:cNvPr>
          <p:cNvSpPr/>
          <p:nvPr/>
        </p:nvSpPr>
        <p:spPr>
          <a:xfrm>
            <a:off x="6694835" y="2311400"/>
            <a:ext cx="215900" cy="203200"/>
          </a:xfrm>
          <a:prstGeom prst="irregularSeal1">
            <a:avLst/>
          </a:prstGeom>
          <a:solidFill>
            <a:srgbClr val="FFFF00"/>
          </a:solidFill>
          <a:ln>
            <a:solidFill>
              <a:srgbClr val="FF0000"/>
            </a:solidFill>
          </a:ln>
        </p:spPr>
        <p:txBody>
          <a:bodyPr wrap="square" rtlCol="0" anchor="ctr">
            <a:spAutoFit/>
          </a:bodyPr>
          <a:lstStyle/>
          <a:p>
            <a:pPr algn="l"/>
            <a:endParaRPr lang="en-CH" sz="1600" dirty="0">
              <a:latin typeface="Helvetica" pitchFamily="2" charset="0"/>
            </a:endParaRPr>
          </a:p>
        </p:txBody>
      </p:sp>
      <p:sp>
        <p:nvSpPr>
          <p:cNvPr id="10" name="Explosion 1 9">
            <a:extLst>
              <a:ext uri="{FF2B5EF4-FFF2-40B4-BE49-F238E27FC236}">
                <a16:creationId xmlns:a16="http://schemas.microsoft.com/office/drawing/2014/main" id="{C246732E-89D6-BCB5-3FCF-31EA2905C008}"/>
              </a:ext>
            </a:extLst>
          </p:cNvPr>
          <p:cNvSpPr/>
          <p:nvPr/>
        </p:nvSpPr>
        <p:spPr>
          <a:xfrm>
            <a:off x="7501154" y="2311400"/>
            <a:ext cx="215900" cy="203200"/>
          </a:xfrm>
          <a:prstGeom prst="irregularSeal1">
            <a:avLst/>
          </a:prstGeom>
          <a:solidFill>
            <a:srgbClr val="FFFF00"/>
          </a:solidFill>
          <a:ln>
            <a:solidFill>
              <a:srgbClr val="FF0000"/>
            </a:solidFill>
          </a:ln>
        </p:spPr>
        <p:txBody>
          <a:bodyPr wrap="square" rtlCol="0" anchor="ctr">
            <a:spAutoFit/>
          </a:bodyPr>
          <a:lstStyle/>
          <a:p>
            <a:pPr algn="l"/>
            <a:endParaRPr lang="en-CH" sz="1600" dirty="0">
              <a:latin typeface="Helvetica" pitchFamily="2" charset="0"/>
            </a:endParaRPr>
          </a:p>
        </p:txBody>
      </p:sp>
      <p:sp>
        <p:nvSpPr>
          <p:cNvPr id="11" name="Explosion 1 10">
            <a:extLst>
              <a:ext uri="{FF2B5EF4-FFF2-40B4-BE49-F238E27FC236}">
                <a16:creationId xmlns:a16="http://schemas.microsoft.com/office/drawing/2014/main" id="{68944603-0464-8EBC-489F-B99F0068DAF1}"/>
              </a:ext>
            </a:extLst>
          </p:cNvPr>
          <p:cNvSpPr/>
          <p:nvPr/>
        </p:nvSpPr>
        <p:spPr>
          <a:xfrm>
            <a:off x="5887788" y="3077571"/>
            <a:ext cx="215900" cy="203200"/>
          </a:xfrm>
          <a:prstGeom prst="irregularSeal1">
            <a:avLst/>
          </a:prstGeom>
          <a:solidFill>
            <a:srgbClr val="FFFF00"/>
          </a:solidFill>
          <a:ln>
            <a:solidFill>
              <a:srgbClr val="FF0000"/>
            </a:solidFill>
          </a:ln>
        </p:spPr>
        <p:txBody>
          <a:bodyPr wrap="square" rtlCol="0" anchor="ctr">
            <a:spAutoFit/>
          </a:bodyPr>
          <a:lstStyle/>
          <a:p>
            <a:pPr algn="l"/>
            <a:endParaRPr lang="en-CH" sz="1600" dirty="0">
              <a:latin typeface="Helvetica" pitchFamily="2" charset="0"/>
            </a:endParaRPr>
          </a:p>
        </p:txBody>
      </p:sp>
      <p:sp>
        <p:nvSpPr>
          <p:cNvPr id="12" name="Explosion 1 11">
            <a:extLst>
              <a:ext uri="{FF2B5EF4-FFF2-40B4-BE49-F238E27FC236}">
                <a16:creationId xmlns:a16="http://schemas.microsoft.com/office/drawing/2014/main" id="{5275A84E-4417-91DC-D841-CF19A63DB559}"/>
              </a:ext>
            </a:extLst>
          </p:cNvPr>
          <p:cNvSpPr/>
          <p:nvPr/>
        </p:nvSpPr>
        <p:spPr>
          <a:xfrm>
            <a:off x="5134466" y="3892779"/>
            <a:ext cx="215900" cy="203200"/>
          </a:xfrm>
          <a:prstGeom prst="irregularSeal1">
            <a:avLst/>
          </a:prstGeom>
          <a:solidFill>
            <a:srgbClr val="FFFF00"/>
          </a:solidFill>
          <a:ln>
            <a:solidFill>
              <a:srgbClr val="FF0000"/>
            </a:solidFill>
          </a:ln>
        </p:spPr>
        <p:txBody>
          <a:bodyPr wrap="square" rtlCol="0" anchor="ctr">
            <a:spAutoFit/>
          </a:bodyPr>
          <a:lstStyle/>
          <a:p>
            <a:pPr algn="l"/>
            <a:endParaRPr lang="en-CH" sz="1600" dirty="0">
              <a:latin typeface="Helvetica" pitchFamily="2" charset="0"/>
            </a:endParaRPr>
          </a:p>
        </p:txBody>
      </p:sp>
      <p:sp>
        <p:nvSpPr>
          <p:cNvPr id="13" name="Explosion 1 12">
            <a:extLst>
              <a:ext uri="{FF2B5EF4-FFF2-40B4-BE49-F238E27FC236}">
                <a16:creationId xmlns:a16="http://schemas.microsoft.com/office/drawing/2014/main" id="{C2FF93F2-8C20-563B-3435-0E582D3A7FF0}"/>
              </a:ext>
            </a:extLst>
          </p:cNvPr>
          <p:cNvSpPr/>
          <p:nvPr/>
        </p:nvSpPr>
        <p:spPr>
          <a:xfrm>
            <a:off x="5887788" y="3892779"/>
            <a:ext cx="215900" cy="203200"/>
          </a:xfrm>
          <a:prstGeom prst="irregularSeal1">
            <a:avLst/>
          </a:prstGeom>
          <a:solidFill>
            <a:srgbClr val="FFFF00"/>
          </a:solidFill>
          <a:ln>
            <a:solidFill>
              <a:srgbClr val="FF0000"/>
            </a:solidFill>
          </a:ln>
        </p:spPr>
        <p:txBody>
          <a:bodyPr wrap="square" rtlCol="0" anchor="ctr">
            <a:spAutoFit/>
          </a:bodyPr>
          <a:lstStyle/>
          <a:p>
            <a:pPr algn="l"/>
            <a:endParaRPr lang="en-CH" sz="1600" dirty="0">
              <a:latin typeface="Helvetica" pitchFamily="2" charset="0"/>
            </a:endParaRPr>
          </a:p>
        </p:txBody>
      </p:sp>
      <p:sp>
        <p:nvSpPr>
          <p:cNvPr id="14" name="Explosion 1 13">
            <a:extLst>
              <a:ext uri="{FF2B5EF4-FFF2-40B4-BE49-F238E27FC236}">
                <a16:creationId xmlns:a16="http://schemas.microsoft.com/office/drawing/2014/main" id="{AC9DC11B-0415-66DE-178B-5EF70B2DB830}"/>
              </a:ext>
            </a:extLst>
          </p:cNvPr>
          <p:cNvSpPr/>
          <p:nvPr/>
        </p:nvSpPr>
        <p:spPr>
          <a:xfrm>
            <a:off x="6694107" y="3892779"/>
            <a:ext cx="215900" cy="203200"/>
          </a:xfrm>
          <a:prstGeom prst="irregularSeal1">
            <a:avLst/>
          </a:prstGeom>
          <a:solidFill>
            <a:srgbClr val="FFFF00"/>
          </a:solidFill>
          <a:ln>
            <a:solidFill>
              <a:srgbClr val="FF0000"/>
            </a:solidFill>
          </a:ln>
        </p:spPr>
        <p:txBody>
          <a:bodyPr wrap="square" rtlCol="0" anchor="ctr">
            <a:spAutoFit/>
          </a:bodyPr>
          <a:lstStyle/>
          <a:p>
            <a:pPr algn="l"/>
            <a:endParaRPr lang="en-CH" sz="1600" dirty="0">
              <a:latin typeface="Helvetica" pitchFamily="2" charset="0"/>
            </a:endParaRPr>
          </a:p>
        </p:txBody>
      </p:sp>
      <p:sp>
        <p:nvSpPr>
          <p:cNvPr id="15" name="Explosion 1 14">
            <a:extLst>
              <a:ext uri="{FF2B5EF4-FFF2-40B4-BE49-F238E27FC236}">
                <a16:creationId xmlns:a16="http://schemas.microsoft.com/office/drawing/2014/main" id="{728C866B-D9EB-D6F1-8AD1-F12D47FFE0D8}"/>
              </a:ext>
            </a:extLst>
          </p:cNvPr>
          <p:cNvSpPr/>
          <p:nvPr/>
        </p:nvSpPr>
        <p:spPr>
          <a:xfrm>
            <a:off x="5128178" y="4674617"/>
            <a:ext cx="215900" cy="203200"/>
          </a:xfrm>
          <a:prstGeom prst="irregularSeal1">
            <a:avLst/>
          </a:prstGeom>
          <a:solidFill>
            <a:srgbClr val="FFFF00"/>
          </a:solidFill>
          <a:ln>
            <a:solidFill>
              <a:srgbClr val="FF0000"/>
            </a:solidFill>
          </a:ln>
        </p:spPr>
        <p:txBody>
          <a:bodyPr wrap="square" rtlCol="0" anchor="ctr">
            <a:spAutoFit/>
          </a:bodyPr>
          <a:lstStyle/>
          <a:p>
            <a:pPr algn="l"/>
            <a:endParaRPr lang="en-CH" sz="1600" dirty="0">
              <a:latin typeface="Helvetica" pitchFamily="2" charset="0"/>
            </a:endParaRPr>
          </a:p>
        </p:txBody>
      </p:sp>
      <p:sp>
        <p:nvSpPr>
          <p:cNvPr id="16" name="Explosion 1 15">
            <a:extLst>
              <a:ext uri="{FF2B5EF4-FFF2-40B4-BE49-F238E27FC236}">
                <a16:creationId xmlns:a16="http://schemas.microsoft.com/office/drawing/2014/main" id="{37D3178D-1F66-E8A1-CD35-51CCB28CAB18}"/>
              </a:ext>
            </a:extLst>
          </p:cNvPr>
          <p:cNvSpPr/>
          <p:nvPr/>
        </p:nvSpPr>
        <p:spPr>
          <a:xfrm>
            <a:off x="5881500" y="4674617"/>
            <a:ext cx="215900" cy="203200"/>
          </a:xfrm>
          <a:prstGeom prst="irregularSeal1">
            <a:avLst/>
          </a:prstGeom>
          <a:solidFill>
            <a:srgbClr val="FFFF00"/>
          </a:solidFill>
          <a:ln>
            <a:solidFill>
              <a:srgbClr val="FF0000"/>
            </a:solidFill>
          </a:ln>
        </p:spPr>
        <p:txBody>
          <a:bodyPr wrap="square" rtlCol="0" anchor="ctr">
            <a:spAutoFit/>
          </a:bodyPr>
          <a:lstStyle/>
          <a:p>
            <a:pPr algn="l"/>
            <a:endParaRPr lang="en-CH" sz="1600" dirty="0">
              <a:latin typeface="Helvetica" pitchFamily="2" charset="0"/>
            </a:endParaRPr>
          </a:p>
        </p:txBody>
      </p:sp>
      <p:sp>
        <p:nvSpPr>
          <p:cNvPr id="17" name="Explosion 1 16">
            <a:extLst>
              <a:ext uri="{FF2B5EF4-FFF2-40B4-BE49-F238E27FC236}">
                <a16:creationId xmlns:a16="http://schemas.microsoft.com/office/drawing/2014/main" id="{715F69DC-A313-FC5B-6C8F-4FEF6308E547}"/>
              </a:ext>
            </a:extLst>
          </p:cNvPr>
          <p:cNvSpPr/>
          <p:nvPr/>
        </p:nvSpPr>
        <p:spPr>
          <a:xfrm>
            <a:off x="6687819" y="4674617"/>
            <a:ext cx="215900" cy="203200"/>
          </a:xfrm>
          <a:prstGeom prst="irregularSeal1">
            <a:avLst/>
          </a:prstGeom>
          <a:solidFill>
            <a:srgbClr val="FFFF00"/>
          </a:solidFill>
          <a:ln>
            <a:solidFill>
              <a:srgbClr val="FF0000"/>
            </a:solidFill>
          </a:ln>
        </p:spPr>
        <p:txBody>
          <a:bodyPr wrap="square" rtlCol="0" anchor="ctr">
            <a:spAutoFit/>
          </a:bodyPr>
          <a:lstStyle/>
          <a:p>
            <a:pPr algn="l"/>
            <a:endParaRPr lang="en-CH" sz="1600" dirty="0">
              <a:latin typeface="Helvetica" pitchFamily="2" charset="0"/>
            </a:endParaRPr>
          </a:p>
        </p:txBody>
      </p:sp>
      <p:sp>
        <p:nvSpPr>
          <p:cNvPr id="18" name="Explosion 1 17">
            <a:extLst>
              <a:ext uri="{FF2B5EF4-FFF2-40B4-BE49-F238E27FC236}">
                <a16:creationId xmlns:a16="http://schemas.microsoft.com/office/drawing/2014/main" id="{ECBAEBF7-46C0-83EB-6111-CA00B0C0A83C}"/>
              </a:ext>
            </a:extLst>
          </p:cNvPr>
          <p:cNvSpPr/>
          <p:nvPr/>
        </p:nvSpPr>
        <p:spPr>
          <a:xfrm>
            <a:off x="3469035" y="2895600"/>
            <a:ext cx="215900" cy="203200"/>
          </a:xfrm>
          <a:prstGeom prst="irregularSeal1">
            <a:avLst/>
          </a:prstGeom>
          <a:solidFill>
            <a:srgbClr val="FFFF00"/>
          </a:solidFill>
          <a:ln>
            <a:solidFill>
              <a:srgbClr val="FF0000"/>
            </a:solidFill>
          </a:ln>
        </p:spPr>
        <p:txBody>
          <a:bodyPr wrap="square" rtlCol="0" anchor="ctr">
            <a:spAutoFit/>
          </a:bodyPr>
          <a:lstStyle/>
          <a:p>
            <a:pPr algn="l"/>
            <a:endParaRPr lang="en-CH" sz="1600" dirty="0">
              <a:latin typeface="Helvetica" pitchFamily="2" charset="0"/>
            </a:endParaRPr>
          </a:p>
        </p:txBody>
      </p:sp>
      <p:sp>
        <p:nvSpPr>
          <p:cNvPr id="19" name="Rectangle 18">
            <a:extLst>
              <a:ext uri="{FF2B5EF4-FFF2-40B4-BE49-F238E27FC236}">
                <a16:creationId xmlns:a16="http://schemas.microsoft.com/office/drawing/2014/main" id="{660A5639-36C0-D7DC-AA30-6EA37A2DD345}"/>
              </a:ext>
            </a:extLst>
          </p:cNvPr>
          <p:cNvSpPr/>
          <p:nvPr/>
        </p:nvSpPr>
        <p:spPr>
          <a:xfrm>
            <a:off x="903800" y="5873836"/>
            <a:ext cx="10170600" cy="769441"/>
          </a:xfrm>
          <a:prstGeom prst="rect">
            <a:avLst/>
          </a:prstGeom>
        </p:spPr>
        <p:txBody>
          <a:bodyPr wrap="square">
            <a:spAutoFit/>
          </a:bodyPr>
          <a:lstStyle/>
          <a:p>
            <a:pPr>
              <a:spcBef>
                <a:spcPts val="900"/>
              </a:spcBef>
            </a:pPr>
            <a:r>
              <a:rPr lang="en-US" sz="2000" b="1" dirty="0">
                <a:solidFill>
                  <a:srgbClr val="FFFFFF"/>
                </a:solidFill>
                <a:latin typeface="Helvetica" pitchFamily="2" charset="0"/>
                <a:cs typeface="Trebuchet MS"/>
              </a:rPr>
              <a:t>Decades of international high-technology </a:t>
            </a:r>
            <a:r>
              <a:rPr lang="en-US" sz="2400" b="1" dirty="0">
                <a:solidFill>
                  <a:srgbClr val="FFFF00"/>
                </a:solidFill>
                <a:latin typeface="Helvetica" pitchFamily="2" charset="0"/>
                <a:cs typeface="Trebuchet MS"/>
              </a:rPr>
              <a:t>Accelerator-based </a:t>
            </a:r>
            <a:r>
              <a:rPr lang="en-US" sz="2000" b="1" dirty="0">
                <a:solidFill>
                  <a:srgbClr val="FFFFFF"/>
                </a:solidFill>
                <a:latin typeface="Helvetica" pitchFamily="2" charset="0"/>
                <a:cs typeface="Trebuchet MS"/>
              </a:rPr>
              <a:t>research brought us thus far </a:t>
            </a:r>
          </a:p>
        </p:txBody>
      </p:sp>
      <p:sp>
        <p:nvSpPr>
          <p:cNvPr id="20" name="TextBox 19">
            <a:extLst>
              <a:ext uri="{FF2B5EF4-FFF2-40B4-BE49-F238E27FC236}">
                <a16:creationId xmlns:a16="http://schemas.microsoft.com/office/drawing/2014/main" id="{2B135BDF-ED92-97E7-5597-6557BEC40804}"/>
              </a:ext>
            </a:extLst>
          </p:cNvPr>
          <p:cNvSpPr txBox="1"/>
          <p:nvPr/>
        </p:nvSpPr>
        <p:spPr>
          <a:xfrm>
            <a:off x="8141300" y="4384241"/>
            <a:ext cx="2526700" cy="1169551"/>
          </a:xfrm>
          <a:prstGeom prst="rect">
            <a:avLst/>
          </a:prstGeom>
          <a:noFill/>
        </p:spPr>
        <p:txBody>
          <a:bodyPr wrap="square" rtlCol="0">
            <a:spAutoFit/>
          </a:bodyPr>
          <a:lstStyle/>
          <a:p>
            <a:pPr marL="0">
              <a:spcBef>
                <a:spcPts val="3000"/>
              </a:spcBef>
            </a:pPr>
            <a:r>
              <a:rPr lang="en-CH" sz="1400" dirty="0">
                <a:solidFill>
                  <a:schemeClr val="bg1"/>
                </a:solidFill>
                <a:latin typeface="Helvetica" pitchFamily="2" charset="0"/>
                <a:ea typeface="Helvetica Light" charset="0"/>
                <a:cs typeface="Helvetica Light" charset="0"/>
                <a:sym typeface="Wingdings" pitchFamily="2" charset="2"/>
              </a:rPr>
              <a:t>Not only the discovery of these fundamental particles, but also the precise measurement of their properties and interactions</a:t>
            </a:r>
          </a:p>
        </p:txBody>
      </p:sp>
    </p:spTree>
    <p:extLst>
      <p:ext uri="{BB962C8B-B14F-4D97-AF65-F5344CB8AC3E}">
        <p14:creationId xmlns:p14="http://schemas.microsoft.com/office/powerpoint/2010/main" val="1892911654"/>
      </p:ext>
    </p:extLst>
  </p:cSld>
  <p:clrMapOvr>
    <a:masterClrMapping/>
  </p:clrMapOvr>
  <mc:AlternateContent xmlns:mc="http://schemas.openxmlformats.org/markup-compatibility/2006" xmlns:p14="http://schemas.microsoft.com/office/powerpoint/2010/main">
    <mc:Choice Requires="p14">
      <p:transition spd="med" p14:dur="6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1FFE1A9-C905-1D46-A0D0-62EF84FCC821}"/>
              </a:ext>
            </a:extLst>
          </p:cNvPr>
          <p:cNvSpPr>
            <a:spLocks noGrp="1"/>
          </p:cNvSpPr>
          <p:nvPr>
            <p:ph type="sldNum" sz="quarter" idx="4"/>
          </p:nvPr>
        </p:nvSpPr>
        <p:spPr/>
        <p:txBody>
          <a:bodyPr/>
          <a:lstStyle/>
          <a:p>
            <a:pPr>
              <a:defRPr/>
            </a:pPr>
            <a:fld id="{611C2F03-9E95-40C9-A99F-3C4F7EE8CF2A}" type="slidenum">
              <a:rPr lang="en-GB" smtClean="0"/>
              <a:pPr>
                <a:defRPr/>
              </a:pPr>
              <a:t>4</a:t>
            </a:fld>
            <a:endParaRPr lang="en-GB" dirty="0"/>
          </a:p>
        </p:txBody>
      </p:sp>
      <p:sp>
        <p:nvSpPr>
          <p:cNvPr id="4" name="TextBox 3">
            <a:extLst>
              <a:ext uri="{FF2B5EF4-FFF2-40B4-BE49-F238E27FC236}">
                <a16:creationId xmlns:a16="http://schemas.microsoft.com/office/drawing/2014/main" id="{B1A13A0E-9673-DA40-B56D-4C54D879322A}"/>
              </a:ext>
            </a:extLst>
          </p:cNvPr>
          <p:cNvSpPr txBox="1"/>
          <p:nvPr/>
        </p:nvSpPr>
        <p:spPr>
          <a:xfrm>
            <a:off x="178096" y="264651"/>
            <a:ext cx="11305525" cy="523220"/>
          </a:xfrm>
          <a:prstGeom prst="rect">
            <a:avLst/>
          </a:prstGeom>
          <a:noFill/>
        </p:spPr>
        <p:txBody>
          <a:bodyPr wrap="square" rtlCol="0">
            <a:spAutoFit/>
          </a:bodyPr>
          <a:lstStyle/>
          <a:p>
            <a:pPr lvl="0" indent="424250" defTabSz="430225" fontAlgn="base">
              <a:spcBef>
                <a:spcPct val="0"/>
              </a:spcBef>
              <a:spcAft>
                <a:spcPct val="0"/>
              </a:spcAft>
              <a:defRPr/>
            </a:pPr>
            <a:r>
              <a:rPr kumimoji="0" lang="en-US" sz="2800" b="1" i="0" u="none" strike="noStrike" kern="1200" cap="none" spc="0" normalizeH="0" baseline="0" noProof="0" dirty="0">
                <a:ln>
                  <a:noFill/>
                </a:ln>
                <a:solidFill>
                  <a:srgbClr val="0D7FBF"/>
                </a:solidFill>
                <a:effectLst/>
                <a:uLnTx/>
                <a:uFillTx/>
                <a:latin typeface="Helvetica" pitchFamily="2" charset="0"/>
                <a:ea typeface="Trebuchet MS" pitchFamily="-84" charset="0"/>
                <a:cs typeface="Helvetica Light"/>
              </a:rPr>
              <a:t>1971 — the </a:t>
            </a:r>
            <a:r>
              <a:rPr kumimoji="0" lang="en-US" sz="1600" i="0" u="none" strike="noStrike" kern="1200" cap="none" spc="0" normalizeH="0" baseline="0" noProof="0" dirty="0">
                <a:ln>
                  <a:noFill/>
                </a:ln>
                <a:solidFill>
                  <a:srgbClr val="0D7FBF"/>
                </a:solidFill>
                <a:effectLst/>
                <a:uLnTx/>
                <a:uFillTx/>
                <a:latin typeface="Helvetica" pitchFamily="2" charset="0"/>
                <a:ea typeface="Trebuchet MS" pitchFamily="-84" charset="0"/>
                <a:cs typeface="Helvetica Light"/>
              </a:rPr>
              <a:t>(</a:t>
            </a:r>
            <a:r>
              <a:rPr kumimoji="0" lang="en-US" sz="1600" i="1" u="none" strike="noStrike" kern="1200" cap="none" spc="0" normalizeH="0" baseline="0" noProof="0" dirty="0">
                <a:ln>
                  <a:noFill/>
                </a:ln>
                <a:solidFill>
                  <a:srgbClr val="0D7FBF"/>
                </a:solidFill>
                <a:effectLst/>
                <a:uLnTx/>
                <a:uFillTx/>
                <a:latin typeface="Helvetica" pitchFamily="2" charset="0"/>
                <a:ea typeface="Trebuchet MS" pitchFamily="-84" charset="0"/>
                <a:cs typeface="Helvetica Light"/>
              </a:rPr>
              <a:t>almost forgotten </a:t>
            </a:r>
            <a:r>
              <a:rPr lang="en-US" sz="1600" dirty="0">
                <a:solidFill>
                  <a:srgbClr val="0D7FBF"/>
                </a:solidFill>
                <a:latin typeface="Helvetica" pitchFamily="2" charset="0"/>
                <a:ea typeface="Trebuchet MS" pitchFamily="-84" charset="0"/>
                <a:cs typeface="Helvetica Light"/>
              </a:rPr>
              <a:t>— Steve Myers)</a:t>
            </a:r>
            <a:r>
              <a:rPr kumimoji="0" lang="en-US" sz="2800" b="1" i="0" u="none" strike="noStrike" kern="1200" cap="none" spc="0" normalizeH="0" baseline="0" noProof="0" dirty="0">
                <a:ln>
                  <a:noFill/>
                </a:ln>
                <a:solidFill>
                  <a:srgbClr val="0D7FBF"/>
                </a:solidFill>
                <a:effectLst/>
                <a:uLnTx/>
                <a:uFillTx/>
                <a:latin typeface="Helvetica" pitchFamily="2" charset="0"/>
                <a:ea typeface="Trebuchet MS" pitchFamily="-84" charset="0"/>
                <a:cs typeface="Helvetica Light"/>
              </a:rPr>
              <a:t> first ever hadron collider </a:t>
            </a:r>
            <a:endParaRPr kumimoji="0" lang="en-US" sz="2800" b="0" i="0" u="none" strike="noStrike" kern="1200" cap="none" spc="0" normalizeH="0" baseline="0" noProof="0" dirty="0">
              <a:ln>
                <a:noFill/>
              </a:ln>
              <a:solidFill>
                <a:srgbClr val="0D7FBF"/>
              </a:solidFill>
              <a:effectLst/>
              <a:uLnTx/>
              <a:uFillTx/>
              <a:latin typeface="Helvetica Light" pitchFamily="2" charset="0"/>
              <a:ea typeface="Trebuchet MS" pitchFamily="-84" charset="0"/>
              <a:cs typeface="Helvetica Light"/>
            </a:endParaRPr>
          </a:p>
        </p:txBody>
      </p:sp>
      <p:pic>
        <p:nvPicPr>
          <p:cNvPr id="5" name="Picture 4">
            <a:extLst>
              <a:ext uri="{FF2B5EF4-FFF2-40B4-BE49-F238E27FC236}">
                <a16:creationId xmlns:a16="http://schemas.microsoft.com/office/drawing/2014/main" id="{D6C52245-CD0C-664F-A87A-F6D22557C12D}"/>
              </a:ext>
            </a:extLst>
          </p:cNvPr>
          <p:cNvPicPr>
            <a:picLocks noChangeAspect="1"/>
          </p:cNvPicPr>
          <p:nvPr/>
        </p:nvPicPr>
        <p:blipFill>
          <a:blip r:embed="rId2"/>
          <a:stretch>
            <a:fillRect/>
          </a:stretch>
        </p:blipFill>
        <p:spPr>
          <a:xfrm>
            <a:off x="687518" y="1152075"/>
            <a:ext cx="6649984" cy="5259875"/>
          </a:xfrm>
          <a:prstGeom prst="rect">
            <a:avLst/>
          </a:prstGeom>
        </p:spPr>
      </p:pic>
      <p:pic>
        <p:nvPicPr>
          <p:cNvPr id="6" name="Picture 5">
            <a:extLst>
              <a:ext uri="{FF2B5EF4-FFF2-40B4-BE49-F238E27FC236}">
                <a16:creationId xmlns:a16="http://schemas.microsoft.com/office/drawing/2014/main" id="{720465C9-5F6B-4A4E-B3D7-4181B246E49A}"/>
              </a:ext>
            </a:extLst>
          </p:cNvPr>
          <p:cNvPicPr>
            <a:picLocks noChangeAspect="1"/>
          </p:cNvPicPr>
          <p:nvPr/>
        </p:nvPicPr>
        <p:blipFill>
          <a:blip r:embed="rId3"/>
          <a:stretch>
            <a:fillRect/>
          </a:stretch>
        </p:blipFill>
        <p:spPr>
          <a:xfrm>
            <a:off x="7382106" y="3677607"/>
            <a:ext cx="4101515" cy="2734343"/>
          </a:xfrm>
          <a:prstGeom prst="rect">
            <a:avLst/>
          </a:prstGeom>
          <a:ln>
            <a:noFill/>
          </a:ln>
        </p:spPr>
      </p:pic>
      <p:pic>
        <p:nvPicPr>
          <p:cNvPr id="7" name="Picture 6">
            <a:extLst>
              <a:ext uri="{FF2B5EF4-FFF2-40B4-BE49-F238E27FC236}">
                <a16:creationId xmlns:a16="http://schemas.microsoft.com/office/drawing/2014/main" id="{974D6CC7-6796-9846-8740-304D4732B7D8}"/>
              </a:ext>
            </a:extLst>
          </p:cNvPr>
          <p:cNvPicPr>
            <a:picLocks noChangeAspect="1"/>
          </p:cNvPicPr>
          <p:nvPr/>
        </p:nvPicPr>
        <p:blipFill>
          <a:blip r:embed="rId4"/>
          <a:stretch>
            <a:fillRect/>
          </a:stretch>
        </p:blipFill>
        <p:spPr>
          <a:xfrm>
            <a:off x="7378959" y="1152075"/>
            <a:ext cx="4104662" cy="2488451"/>
          </a:xfrm>
          <a:prstGeom prst="rect">
            <a:avLst/>
          </a:prstGeom>
          <a:ln w="57150">
            <a:noFill/>
          </a:ln>
        </p:spPr>
      </p:pic>
      <p:cxnSp>
        <p:nvCxnSpPr>
          <p:cNvPr id="9" name="Straight Connector 8">
            <a:extLst>
              <a:ext uri="{FF2B5EF4-FFF2-40B4-BE49-F238E27FC236}">
                <a16:creationId xmlns:a16="http://schemas.microsoft.com/office/drawing/2014/main" id="{DAA3A702-F889-1747-82C0-5D13CC6E950D}"/>
              </a:ext>
            </a:extLst>
          </p:cNvPr>
          <p:cNvCxnSpPr/>
          <p:nvPr/>
        </p:nvCxnSpPr>
        <p:spPr>
          <a:xfrm>
            <a:off x="7378959" y="3662828"/>
            <a:ext cx="4104662" cy="0"/>
          </a:xfrm>
          <a:prstGeom prst="line">
            <a:avLst/>
          </a:prstGeom>
          <a:ln w="762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09A8761B-3692-3B47-9422-7EEF823DF356}"/>
              </a:ext>
            </a:extLst>
          </p:cNvPr>
          <p:cNvCxnSpPr>
            <a:cxnSpLocks/>
          </p:cNvCxnSpPr>
          <p:nvPr/>
        </p:nvCxnSpPr>
        <p:spPr>
          <a:xfrm>
            <a:off x="7348653" y="1107471"/>
            <a:ext cx="0" cy="5441274"/>
          </a:xfrm>
          <a:prstGeom prst="line">
            <a:avLst/>
          </a:prstGeom>
          <a:ln w="76200">
            <a:solidFill>
              <a:schemeClr val="bg1"/>
            </a:solidFill>
          </a:ln>
          <a:effectLst/>
        </p:spPr>
        <p:style>
          <a:lnRef idx="2">
            <a:schemeClr val="accent1"/>
          </a:lnRef>
          <a:fillRef idx="0">
            <a:schemeClr val="accent1"/>
          </a:fillRef>
          <a:effectRef idx="1">
            <a:schemeClr val="accent1"/>
          </a:effectRef>
          <a:fontRef idx="minor">
            <a:schemeClr val="tx1"/>
          </a:fontRef>
        </p:style>
      </p:cxnSp>
      <p:sp>
        <p:nvSpPr>
          <p:cNvPr id="13" name="TextBox 12">
            <a:extLst>
              <a:ext uri="{FF2B5EF4-FFF2-40B4-BE49-F238E27FC236}">
                <a16:creationId xmlns:a16="http://schemas.microsoft.com/office/drawing/2014/main" id="{1941C773-8A0D-5E4D-BD0E-0FA71ADE3E5E}"/>
              </a:ext>
            </a:extLst>
          </p:cNvPr>
          <p:cNvSpPr txBox="1"/>
          <p:nvPr/>
        </p:nvSpPr>
        <p:spPr>
          <a:xfrm>
            <a:off x="687517" y="1248936"/>
            <a:ext cx="6360053" cy="646331"/>
          </a:xfrm>
          <a:prstGeom prst="rect">
            <a:avLst/>
          </a:prstGeom>
          <a:solidFill>
            <a:schemeClr val="tx1">
              <a:alpha val="49000"/>
            </a:schemeClr>
          </a:solidFill>
        </p:spPr>
        <p:txBody>
          <a:bodyPr wrap="square" rtlCol="0">
            <a:spAutoFit/>
          </a:bodyPr>
          <a:lstStyle/>
          <a:p>
            <a:pPr marL="0">
              <a:spcBef>
                <a:spcPts val="3000"/>
              </a:spcBef>
            </a:pPr>
            <a:r>
              <a:rPr lang="en-CH" sz="1200" b="1" dirty="0">
                <a:solidFill>
                  <a:schemeClr val="bg1"/>
                </a:solidFill>
                <a:latin typeface="Helvetica" pitchFamily="2" charset="0"/>
                <a:ea typeface="Helvetica Light" charset="0"/>
                <a:cs typeface="Helvetica Light" charset="0"/>
                <a:sym typeface="Wingdings" pitchFamily="2" charset="2"/>
              </a:rPr>
              <a:t>Intersecting Storage Rings at CERN operated as a proton, proton–antiproton and ion collider for physics between 1971 and 1983. 943 m circumference, 1.3 T dipole field, CM energy up to 63 GeV, holding luminosity record for hadron machines until 2004 </a:t>
            </a:r>
          </a:p>
        </p:txBody>
      </p:sp>
      <p:sp>
        <p:nvSpPr>
          <p:cNvPr id="14" name="TextBox 13">
            <a:extLst>
              <a:ext uri="{FF2B5EF4-FFF2-40B4-BE49-F238E27FC236}">
                <a16:creationId xmlns:a16="http://schemas.microsoft.com/office/drawing/2014/main" id="{04E15A28-C80A-394B-9FA7-58EB20A8B7A3}"/>
              </a:ext>
            </a:extLst>
          </p:cNvPr>
          <p:cNvSpPr txBox="1"/>
          <p:nvPr/>
        </p:nvSpPr>
        <p:spPr>
          <a:xfrm>
            <a:off x="7441581" y="1202422"/>
            <a:ext cx="415498" cy="276999"/>
          </a:xfrm>
          <a:prstGeom prst="rect">
            <a:avLst/>
          </a:prstGeom>
          <a:noFill/>
        </p:spPr>
        <p:txBody>
          <a:bodyPr wrap="none" rtlCol="0">
            <a:spAutoFit/>
          </a:bodyPr>
          <a:lstStyle/>
          <a:p>
            <a:pPr marL="0">
              <a:spcBef>
                <a:spcPts val="3000"/>
              </a:spcBef>
            </a:pPr>
            <a:r>
              <a:rPr lang="en-CH" sz="1200" b="1" dirty="0">
                <a:solidFill>
                  <a:schemeClr val="bg1"/>
                </a:solidFill>
                <a:latin typeface="Helvetica" pitchFamily="2" charset="0"/>
                <a:ea typeface="Helvetica Light" charset="0"/>
                <a:cs typeface="Helvetica Light" charset="0"/>
                <a:sym typeface="Wingdings" pitchFamily="2" charset="2"/>
              </a:rPr>
              <a:t>IP5</a:t>
            </a:r>
          </a:p>
        </p:txBody>
      </p:sp>
      <p:sp>
        <p:nvSpPr>
          <p:cNvPr id="15" name="TextBox 14">
            <a:extLst>
              <a:ext uri="{FF2B5EF4-FFF2-40B4-BE49-F238E27FC236}">
                <a16:creationId xmlns:a16="http://schemas.microsoft.com/office/drawing/2014/main" id="{5D48ADCF-95F2-994C-B88A-8BBDCFC0E30B}"/>
              </a:ext>
            </a:extLst>
          </p:cNvPr>
          <p:cNvSpPr txBox="1"/>
          <p:nvPr/>
        </p:nvSpPr>
        <p:spPr>
          <a:xfrm>
            <a:off x="7441581" y="3727731"/>
            <a:ext cx="1439818" cy="276999"/>
          </a:xfrm>
          <a:prstGeom prst="rect">
            <a:avLst/>
          </a:prstGeom>
          <a:noFill/>
        </p:spPr>
        <p:txBody>
          <a:bodyPr wrap="none" rtlCol="0">
            <a:spAutoFit/>
          </a:bodyPr>
          <a:lstStyle/>
          <a:p>
            <a:pPr marL="0">
              <a:spcBef>
                <a:spcPts val="3000"/>
              </a:spcBef>
            </a:pPr>
            <a:r>
              <a:rPr lang="en-CH" sz="1200" b="1" dirty="0">
                <a:solidFill>
                  <a:schemeClr val="bg1"/>
                </a:solidFill>
                <a:latin typeface="Helvetica" pitchFamily="2" charset="0"/>
                <a:ea typeface="Helvetica Light" charset="0"/>
                <a:cs typeface="Helvetica Light" charset="0"/>
                <a:sym typeface="Wingdings" pitchFamily="2" charset="2"/>
              </a:rPr>
              <a:t>IP7: R702 in 1977</a:t>
            </a:r>
          </a:p>
        </p:txBody>
      </p:sp>
      <p:sp>
        <p:nvSpPr>
          <p:cNvPr id="17" name="TextBox 16">
            <a:extLst>
              <a:ext uri="{FF2B5EF4-FFF2-40B4-BE49-F238E27FC236}">
                <a16:creationId xmlns:a16="http://schemas.microsoft.com/office/drawing/2014/main" id="{2CC01205-1C12-D645-A0EB-6B0ED5AD80A8}"/>
              </a:ext>
            </a:extLst>
          </p:cNvPr>
          <p:cNvSpPr txBox="1"/>
          <p:nvPr/>
        </p:nvSpPr>
        <p:spPr>
          <a:xfrm>
            <a:off x="7441581" y="6134577"/>
            <a:ext cx="2614961" cy="253916"/>
          </a:xfrm>
          <a:prstGeom prst="rect">
            <a:avLst/>
          </a:prstGeom>
          <a:noFill/>
        </p:spPr>
        <p:txBody>
          <a:bodyPr wrap="square">
            <a:spAutoFit/>
          </a:bodyPr>
          <a:lstStyle/>
          <a:p>
            <a:pPr>
              <a:spcBef>
                <a:spcPts val="600"/>
              </a:spcBef>
            </a:pPr>
            <a:r>
              <a:rPr lang="en-GB" sz="1050" dirty="0">
                <a:solidFill>
                  <a:schemeClr val="bg1"/>
                </a:solidFill>
                <a:latin typeface="Helvetica Light" charset="0"/>
                <a:ea typeface="Helvetica Light" charset="0"/>
                <a:cs typeface="Helvetica Light" charset="0"/>
                <a:sym typeface="Wingdings" pitchFamily="2" charset="2"/>
              </a:rPr>
              <a:t>Here: Peter Jenni and Hans Hoffmann</a:t>
            </a:r>
          </a:p>
        </p:txBody>
      </p:sp>
      <mc:AlternateContent xmlns:mc="http://schemas.openxmlformats.org/markup-compatibility/2006" xmlns:a14="http://schemas.microsoft.com/office/drawing/2010/main">
        <mc:Choice Requires="a14">
          <p:sp>
            <p:nvSpPr>
              <p:cNvPr id="18" name="TextBox 17">
                <a:extLst>
                  <a:ext uri="{FF2B5EF4-FFF2-40B4-BE49-F238E27FC236}">
                    <a16:creationId xmlns:a16="http://schemas.microsoft.com/office/drawing/2014/main" id="{00333D3F-975F-F644-B211-EAF7679D394D}"/>
                  </a:ext>
                </a:extLst>
              </p:cNvPr>
              <p:cNvSpPr txBox="1"/>
              <p:nvPr/>
            </p:nvSpPr>
            <p:spPr>
              <a:xfrm>
                <a:off x="687518" y="5832525"/>
                <a:ext cx="5936306" cy="577594"/>
              </a:xfrm>
              <a:prstGeom prst="rect">
                <a:avLst/>
              </a:prstGeom>
              <a:solidFill>
                <a:schemeClr val="tx1">
                  <a:alpha val="49000"/>
                </a:schemeClr>
              </a:solidFill>
            </p:spPr>
            <p:txBody>
              <a:bodyPr wrap="square" rtlCol="0">
                <a:spAutoFit/>
              </a:bodyPr>
              <a:lstStyle/>
              <a:p>
                <a:pPr marL="0">
                  <a:spcBef>
                    <a:spcPts val="3000"/>
                  </a:spcBef>
                </a:pPr>
                <a:r>
                  <a:rPr lang="en-CH" sz="1200" b="1" dirty="0">
                    <a:solidFill>
                      <a:schemeClr val="bg1"/>
                    </a:solidFill>
                    <a:latin typeface="Helvetica" pitchFamily="2" charset="0"/>
                    <a:ea typeface="Helvetica Light" charset="0"/>
                    <a:cs typeface="Helvetica Light" charset="0"/>
                    <a:sym typeface="Wingdings" pitchFamily="2" charset="2"/>
                  </a:rPr>
                  <a:t>Huge advantage over fixed target; for protons: </a:t>
                </a:r>
                <a14:m>
                  <m:oMath xmlns:m="http://schemas.openxmlformats.org/officeDocument/2006/math">
                    <m:sSub>
                      <m:sSubPr>
                        <m:ctrlPr>
                          <a:rPr lang="en-US" sz="1200" b="1" i="1" smtClean="0">
                            <a:solidFill>
                              <a:schemeClr val="bg1"/>
                            </a:solidFill>
                            <a:latin typeface="Cambria Math" panose="02040503050406030204" pitchFamily="18" charset="0"/>
                            <a:sym typeface="Wingdings" pitchFamily="2" charset="2"/>
                          </a:rPr>
                        </m:ctrlPr>
                      </m:sSubPr>
                      <m:e>
                        <m:r>
                          <a:rPr lang="en-US" sz="1200" b="1" i="1" smtClean="0">
                            <a:solidFill>
                              <a:schemeClr val="bg1"/>
                            </a:solidFill>
                            <a:latin typeface="Cambria Math" panose="02040503050406030204" pitchFamily="18" charset="0"/>
                            <a:sym typeface="Wingdings" pitchFamily="2" charset="2"/>
                          </a:rPr>
                          <m:t>𝑬</m:t>
                        </m:r>
                      </m:e>
                      <m:sub>
                        <m:r>
                          <a:rPr lang="en-US" sz="1200" b="1" i="0" smtClean="0">
                            <a:solidFill>
                              <a:schemeClr val="bg1"/>
                            </a:solidFill>
                            <a:latin typeface="Cambria Math" panose="02040503050406030204" pitchFamily="18" charset="0"/>
                            <a:sym typeface="Wingdings" pitchFamily="2" charset="2"/>
                          </a:rPr>
                          <m:t>𝐂𝐌</m:t>
                        </m:r>
                      </m:sub>
                    </m:sSub>
                    <m:r>
                      <a:rPr lang="en-US" sz="1200" b="1" i="1" smtClean="0">
                        <a:solidFill>
                          <a:schemeClr val="bg1"/>
                        </a:solidFill>
                        <a:latin typeface="Cambria Math" panose="02040503050406030204" pitchFamily="18" charset="0"/>
                        <a:ea typeface="Helvetica Light" charset="0"/>
                        <a:cs typeface="Helvetica Light" charset="0"/>
                        <a:sym typeface="Wingdings" pitchFamily="2" charset="2"/>
                      </a:rPr>
                      <m:t>=</m:t>
                    </m:r>
                    <m:r>
                      <a:rPr lang="en-US" sz="1200" b="1" i="1" smtClean="0">
                        <a:solidFill>
                          <a:schemeClr val="bg1"/>
                        </a:solidFill>
                        <a:latin typeface="Cambria Math" panose="02040503050406030204" pitchFamily="18" charset="0"/>
                        <a:ea typeface="Helvetica Light" charset="0"/>
                        <a:cs typeface="Helvetica Light" charset="0"/>
                        <a:sym typeface="Wingdings" pitchFamily="2" charset="2"/>
                      </a:rPr>
                      <m:t>𝟏</m:t>
                    </m:r>
                    <m:r>
                      <a:rPr lang="en-US" sz="1200" b="1" i="1" smtClean="0">
                        <a:solidFill>
                          <a:schemeClr val="bg1"/>
                        </a:solidFill>
                        <a:latin typeface="Cambria Math" panose="02040503050406030204" pitchFamily="18" charset="0"/>
                        <a:ea typeface="Helvetica Light" charset="0"/>
                        <a:cs typeface="Helvetica Light" charset="0"/>
                        <a:sym typeface="Wingdings" pitchFamily="2" charset="2"/>
                      </a:rPr>
                      <m:t>.</m:t>
                    </m:r>
                    <m:r>
                      <a:rPr lang="en-US" sz="1200" b="1" i="1" smtClean="0">
                        <a:solidFill>
                          <a:schemeClr val="bg1"/>
                        </a:solidFill>
                        <a:latin typeface="Cambria Math" panose="02040503050406030204" pitchFamily="18" charset="0"/>
                        <a:ea typeface="Helvetica Light" charset="0"/>
                        <a:cs typeface="Helvetica Light" charset="0"/>
                        <a:sym typeface="Wingdings" pitchFamily="2" charset="2"/>
                      </a:rPr>
                      <m:t>𝟒</m:t>
                    </m:r>
                    <m:rad>
                      <m:radPr>
                        <m:degHide m:val="on"/>
                        <m:ctrlPr>
                          <a:rPr lang="en-US" sz="1200" b="1" i="1" smtClean="0">
                            <a:solidFill>
                              <a:schemeClr val="bg1"/>
                            </a:solidFill>
                            <a:latin typeface="Cambria Math" panose="02040503050406030204" pitchFamily="18" charset="0"/>
                            <a:sym typeface="Wingdings" pitchFamily="2" charset="2"/>
                          </a:rPr>
                        </m:ctrlPr>
                      </m:radPr>
                      <m:deg/>
                      <m:e>
                        <m:r>
                          <a:rPr lang="en-US" sz="1200" b="1" i="0" smtClean="0">
                            <a:solidFill>
                              <a:schemeClr val="bg1"/>
                            </a:solidFill>
                            <a:latin typeface="Cambria Math" panose="02040503050406030204" pitchFamily="18" charset="0"/>
                            <a:sym typeface="Wingdings" pitchFamily="2" charset="2"/>
                          </a:rPr>
                          <m:t>𝐆𝐞𝐕</m:t>
                        </m:r>
                      </m:e>
                    </m:rad>
                    <m:rad>
                      <m:radPr>
                        <m:degHide m:val="on"/>
                        <m:ctrlPr>
                          <a:rPr lang="en-US" sz="1200" b="1" i="1" smtClean="0">
                            <a:solidFill>
                              <a:schemeClr val="bg1"/>
                            </a:solidFill>
                            <a:latin typeface="Cambria Math" panose="02040503050406030204" pitchFamily="18" charset="0"/>
                            <a:sym typeface="Wingdings" pitchFamily="2" charset="2"/>
                          </a:rPr>
                        </m:ctrlPr>
                      </m:radPr>
                      <m:deg/>
                      <m:e>
                        <m:sSub>
                          <m:sSubPr>
                            <m:ctrlPr>
                              <a:rPr lang="en-US" sz="1200" b="1" i="1" smtClean="0">
                                <a:solidFill>
                                  <a:schemeClr val="bg1"/>
                                </a:solidFill>
                                <a:latin typeface="Cambria Math" panose="02040503050406030204" pitchFamily="18" charset="0"/>
                                <a:sym typeface="Wingdings" pitchFamily="2" charset="2"/>
                              </a:rPr>
                            </m:ctrlPr>
                          </m:sSubPr>
                          <m:e>
                            <m:r>
                              <a:rPr lang="en-US" sz="1200" b="1" i="1" smtClean="0">
                                <a:solidFill>
                                  <a:schemeClr val="bg1"/>
                                </a:solidFill>
                                <a:latin typeface="Cambria Math" panose="02040503050406030204" pitchFamily="18" charset="0"/>
                                <a:sym typeface="Wingdings" pitchFamily="2" charset="2"/>
                              </a:rPr>
                              <m:t>𝑬</m:t>
                            </m:r>
                          </m:e>
                          <m:sub>
                            <m:r>
                              <a:rPr lang="en-US" sz="1200" b="1" i="0" smtClean="0">
                                <a:solidFill>
                                  <a:schemeClr val="bg1"/>
                                </a:solidFill>
                                <a:latin typeface="Cambria Math" panose="02040503050406030204" pitchFamily="18" charset="0"/>
                                <a:sym typeface="Wingdings" pitchFamily="2" charset="2"/>
                              </a:rPr>
                              <m:t>𝐛𝐞𝐚𝐦</m:t>
                            </m:r>
                          </m:sub>
                        </m:sSub>
                      </m:e>
                    </m:rad>
                  </m:oMath>
                </a14:m>
                <a:endParaRPr lang="en-CH" sz="1200" b="1" dirty="0">
                  <a:solidFill>
                    <a:schemeClr val="bg1"/>
                  </a:solidFill>
                  <a:latin typeface="Helvetica" pitchFamily="2" charset="0"/>
                  <a:ea typeface="Helvetica Light" charset="0"/>
                  <a:cs typeface="Helvetica Light" charset="0"/>
                  <a:sym typeface="Wingdings" pitchFamily="2" charset="2"/>
                </a:endParaRPr>
              </a:p>
              <a:p>
                <a:pPr>
                  <a:spcBef>
                    <a:spcPts val="600"/>
                  </a:spcBef>
                </a:pPr>
                <a:r>
                  <a:rPr lang="en-CH" sz="1200" b="1" dirty="0">
                    <a:solidFill>
                      <a:schemeClr val="bg1"/>
                    </a:solidFill>
                    <a:latin typeface="Symbol" pitchFamily="2" charset="2"/>
                    <a:ea typeface="Helvetica Light" charset="0"/>
                    <a:cs typeface="Helvetica Light" charset="0"/>
                    <a:sym typeface="Wingdings" pitchFamily="2" charset="2"/>
                  </a:rPr>
                  <a:t>® </a:t>
                </a:r>
                <a:r>
                  <a:rPr lang="en-CH" sz="1200" b="1" dirty="0">
                    <a:solidFill>
                      <a:schemeClr val="bg1"/>
                    </a:solidFill>
                    <a:latin typeface="Helvetica" pitchFamily="2" charset="0"/>
                    <a:ea typeface="Helvetica Light" charset="0"/>
                    <a:cs typeface="Helvetica Light" charset="0"/>
                    <a:sym typeface="Wingdings" pitchFamily="2" charset="2"/>
                  </a:rPr>
                  <a:t> </a:t>
                </a:r>
                <a14:m>
                  <m:oMath xmlns:m="http://schemas.openxmlformats.org/officeDocument/2006/math">
                    <m:sSub>
                      <m:sSubPr>
                        <m:ctrlPr>
                          <a:rPr lang="en-US" sz="1200" b="1" i="1">
                            <a:solidFill>
                              <a:schemeClr val="bg1"/>
                            </a:solidFill>
                            <a:latin typeface="Cambria Math" panose="02040503050406030204" pitchFamily="18" charset="0"/>
                            <a:sym typeface="Wingdings" pitchFamily="2" charset="2"/>
                          </a:rPr>
                        </m:ctrlPr>
                      </m:sSubPr>
                      <m:e>
                        <m:r>
                          <a:rPr lang="en-US" sz="1200" b="1" i="1">
                            <a:solidFill>
                              <a:schemeClr val="bg1"/>
                            </a:solidFill>
                            <a:latin typeface="Cambria Math" panose="02040503050406030204" pitchFamily="18" charset="0"/>
                            <a:sym typeface="Wingdings" pitchFamily="2" charset="2"/>
                          </a:rPr>
                          <m:t>𝑬</m:t>
                        </m:r>
                      </m:e>
                      <m:sub>
                        <m:r>
                          <a:rPr lang="en-US" sz="1200" b="1">
                            <a:solidFill>
                              <a:schemeClr val="bg1"/>
                            </a:solidFill>
                            <a:latin typeface="Cambria Math" panose="02040503050406030204" pitchFamily="18" charset="0"/>
                            <a:sym typeface="Wingdings" pitchFamily="2" charset="2"/>
                          </a:rPr>
                          <m:t>𝐂𝐌</m:t>
                        </m:r>
                      </m:sub>
                    </m:sSub>
                    <m:r>
                      <a:rPr lang="en-US" sz="1200" b="1" i="1">
                        <a:solidFill>
                          <a:schemeClr val="bg1"/>
                        </a:solidFill>
                        <a:latin typeface="Cambria Math" panose="02040503050406030204" pitchFamily="18" charset="0"/>
                        <a:ea typeface="Helvetica Light" charset="0"/>
                        <a:cs typeface="Helvetica Light" charset="0"/>
                        <a:sym typeface="Wingdings" pitchFamily="2" charset="2"/>
                      </a:rPr>
                      <m:t>=</m:t>
                    </m:r>
                    <m:r>
                      <a:rPr lang="en-US" sz="1200" b="1" i="1" smtClean="0">
                        <a:solidFill>
                          <a:schemeClr val="bg1"/>
                        </a:solidFill>
                        <a:latin typeface="Cambria Math" panose="02040503050406030204" pitchFamily="18" charset="0"/>
                        <a:ea typeface="Helvetica Light" charset="0"/>
                        <a:cs typeface="Helvetica Light" charset="0"/>
                        <a:sym typeface="Wingdings" pitchFamily="2" charset="2"/>
                      </a:rPr>
                      <m:t>𝟏𝟒</m:t>
                    </m:r>
                    <m:r>
                      <a:rPr lang="en-US" sz="1200" b="1" i="1" smtClean="0">
                        <a:solidFill>
                          <a:schemeClr val="bg1"/>
                        </a:solidFill>
                        <a:latin typeface="Cambria Math" panose="02040503050406030204" pitchFamily="18" charset="0"/>
                        <a:ea typeface="Helvetica Light" charset="0"/>
                        <a:cs typeface="Helvetica Light" charset="0"/>
                        <a:sym typeface="Wingdings" pitchFamily="2" charset="2"/>
                      </a:rPr>
                      <m:t> </m:t>
                    </m:r>
                    <m:r>
                      <a:rPr lang="en-US" sz="1200" b="1" i="0" smtClean="0">
                        <a:solidFill>
                          <a:schemeClr val="bg1"/>
                        </a:solidFill>
                        <a:latin typeface="Cambria Math" panose="02040503050406030204" pitchFamily="18" charset="0"/>
                        <a:ea typeface="Helvetica Light" charset="0"/>
                        <a:cs typeface="Helvetica Light" charset="0"/>
                        <a:sym typeface="Wingdings" pitchFamily="2" charset="2"/>
                      </a:rPr>
                      <m:t>𝐓𝐞𝐕</m:t>
                    </m:r>
                  </m:oMath>
                </a14:m>
                <a:r>
                  <a:rPr lang="en-CH" sz="1200" b="1" dirty="0">
                    <a:solidFill>
                      <a:schemeClr val="bg1"/>
                    </a:solidFill>
                    <a:latin typeface="Helvetica" pitchFamily="2" charset="0"/>
                    <a:ea typeface="Helvetica Light" charset="0"/>
                    <a:cs typeface="Helvetica Light" charset="0"/>
                    <a:sym typeface="Wingdings" pitchFamily="2" charset="2"/>
                  </a:rPr>
                  <a:t> would require a 10,000 TeV beam</a:t>
                </a:r>
              </a:p>
            </p:txBody>
          </p:sp>
        </mc:Choice>
        <mc:Fallback xmlns="">
          <p:sp>
            <p:nvSpPr>
              <p:cNvPr id="18" name="TextBox 17">
                <a:extLst>
                  <a:ext uri="{FF2B5EF4-FFF2-40B4-BE49-F238E27FC236}">
                    <a16:creationId xmlns:a16="http://schemas.microsoft.com/office/drawing/2014/main" id="{00333D3F-975F-F644-B211-EAF7679D394D}"/>
                  </a:ext>
                </a:extLst>
              </p:cNvPr>
              <p:cNvSpPr txBox="1">
                <a:spLocks noRot="1" noChangeAspect="1" noMove="1" noResize="1" noEditPoints="1" noAdjustHandles="1" noChangeArrowheads="1" noChangeShapeType="1" noTextEdit="1"/>
              </p:cNvSpPr>
              <p:nvPr/>
            </p:nvSpPr>
            <p:spPr>
              <a:xfrm>
                <a:off x="687518" y="5832525"/>
                <a:ext cx="5936306" cy="577594"/>
              </a:xfrm>
              <a:prstGeom prst="rect">
                <a:avLst/>
              </a:prstGeom>
              <a:blipFill>
                <a:blip r:embed="rId5"/>
                <a:stretch>
                  <a:fillRect b="-8696"/>
                </a:stretch>
              </a:blipFill>
            </p:spPr>
            <p:txBody>
              <a:bodyPr/>
              <a:lstStyle/>
              <a:p>
                <a:r>
                  <a:rPr lang="en-CH">
                    <a:noFill/>
                  </a:rPr>
                  <a:t> </a:t>
                </a:r>
              </a:p>
            </p:txBody>
          </p:sp>
        </mc:Fallback>
      </mc:AlternateContent>
    </p:spTree>
    <p:extLst>
      <p:ext uri="{BB962C8B-B14F-4D97-AF65-F5344CB8AC3E}">
        <p14:creationId xmlns:p14="http://schemas.microsoft.com/office/powerpoint/2010/main" val="932259983"/>
      </p:ext>
    </p:extLst>
  </p:cSld>
  <p:clrMapOvr>
    <a:masterClrMapping/>
  </p:clrMapOvr>
  <mc:AlternateContent xmlns:mc="http://schemas.openxmlformats.org/markup-compatibility/2006" xmlns:p14="http://schemas.microsoft.com/office/powerpoint/2010/main">
    <mc:Choice Requires="p14">
      <p:transition spd="med" p14:dur="6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1A13A0E-9673-DA40-B56D-4C54D879322A}"/>
              </a:ext>
            </a:extLst>
          </p:cNvPr>
          <p:cNvSpPr txBox="1"/>
          <p:nvPr/>
        </p:nvSpPr>
        <p:spPr>
          <a:xfrm>
            <a:off x="178096" y="264651"/>
            <a:ext cx="11305525" cy="523220"/>
          </a:xfrm>
          <a:prstGeom prst="rect">
            <a:avLst/>
          </a:prstGeom>
          <a:noFill/>
        </p:spPr>
        <p:txBody>
          <a:bodyPr wrap="square" rtlCol="0">
            <a:spAutoFit/>
          </a:bodyPr>
          <a:lstStyle/>
          <a:p>
            <a:pPr lvl="0" indent="424250" defTabSz="430225" fontAlgn="base">
              <a:spcBef>
                <a:spcPct val="0"/>
              </a:spcBef>
              <a:spcAft>
                <a:spcPct val="0"/>
              </a:spcAft>
              <a:defRPr/>
            </a:pPr>
            <a:r>
              <a:rPr kumimoji="0" lang="en-US" sz="2800" b="1" i="0" u="none" strike="noStrike" kern="1200" cap="none" spc="0" normalizeH="0" baseline="0" noProof="0" dirty="0">
                <a:ln>
                  <a:noFill/>
                </a:ln>
                <a:solidFill>
                  <a:srgbClr val="0D7FBF"/>
                </a:solidFill>
                <a:effectLst/>
                <a:uLnTx/>
                <a:uFillTx/>
                <a:latin typeface="Helvetica" pitchFamily="2" charset="0"/>
                <a:ea typeface="Trebuchet MS" pitchFamily="-84" charset="0"/>
                <a:cs typeface="Helvetica Light"/>
              </a:rPr>
              <a:t>1971 — the </a:t>
            </a:r>
            <a:r>
              <a:rPr kumimoji="0" lang="en-US" sz="1600" i="0" u="none" strike="noStrike" kern="1200" cap="none" spc="0" normalizeH="0" baseline="0" noProof="0" dirty="0">
                <a:ln>
                  <a:noFill/>
                </a:ln>
                <a:solidFill>
                  <a:srgbClr val="0D7FBF"/>
                </a:solidFill>
                <a:effectLst/>
                <a:uLnTx/>
                <a:uFillTx/>
                <a:latin typeface="Helvetica" pitchFamily="2" charset="0"/>
                <a:ea typeface="Trebuchet MS" pitchFamily="-84" charset="0"/>
                <a:cs typeface="Helvetica Light"/>
              </a:rPr>
              <a:t>(</a:t>
            </a:r>
            <a:r>
              <a:rPr kumimoji="0" lang="en-US" sz="1600" i="1" u="none" strike="noStrike" kern="1200" cap="none" spc="0" normalizeH="0" baseline="0" noProof="0" dirty="0">
                <a:ln>
                  <a:noFill/>
                </a:ln>
                <a:solidFill>
                  <a:srgbClr val="0D7FBF"/>
                </a:solidFill>
                <a:effectLst/>
                <a:uLnTx/>
                <a:uFillTx/>
                <a:latin typeface="Helvetica" pitchFamily="2" charset="0"/>
                <a:ea typeface="Trebuchet MS" pitchFamily="-84" charset="0"/>
                <a:cs typeface="Helvetica Light"/>
              </a:rPr>
              <a:t>almost forgotten </a:t>
            </a:r>
            <a:r>
              <a:rPr lang="en-US" sz="1600" dirty="0">
                <a:solidFill>
                  <a:srgbClr val="0D7FBF"/>
                </a:solidFill>
                <a:latin typeface="Helvetica" pitchFamily="2" charset="0"/>
                <a:ea typeface="Trebuchet MS" pitchFamily="-84" charset="0"/>
                <a:cs typeface="Helvetica Light"/>
              </a:rPr>
              <a:t>— Steve Myers)</a:t>
            </a:r>
            <a:r>
              <a:rPr kumimoji="0" lang="en-US" sz="2800" b="1" i="0" u="none" strike="noStrike" kern="1200" cap="none" spc="0" normalizeH="0" baseline="0" noProof="0" dirty="0">
                <a:ln>
                  <a:noFill/>
                </a:ln>
                <a:solidFill>
                  <a:srgbClr val="0D7FBF"/>
                </a:solidFill>
                <a:effectLst/>
                <a:uLnTx/>
                <a:uFillTx/>
                <a:latin typeface="Helvetica" pitchFamily="2" charset="0"/>
                <a:ea typeface="Trebuchet MS" pitchFamily="-84" charset="0"/>
                <a:cs typeface="Helvetica Light"/>
              </a:rPr>
              <a:t> first ever hadron collider </a:t>
            </a:r>
            <a:endParaRPr kumimoji="0" lang="en-US" sz="2800" b="0" i="0" u="none" strike="noStrike" kern="1200" cap="none" spc="0" normalizeH="0" baseline="0" noProof="0" dirty="0">
              <a:ln>
                <a:noFill/>
              </a:ln>
              <a:solidFill>
                <a:srgbClr val="0D7FBF"/>
              </a:solidFill>
              <a:effectLst/>
              <a:uLnTx/>
              <a:uFillTx/>
              <a:latin typeface="Helvetica Light" pitchFamily="2" charset="0"/>
              <a:ea typeface="Trebuchet MS" pitchFamily="-84" charset="0"/>
              <a:cs typeface="Helvetica Light"/>
            </a:endParaRPr>
          </a:p>
        </p:txBody>
      </p:sp>
      <p:pic>
        <p:nvPicPr>
          <p:cNvPr id="7" name="Picture 2" descr="\\espace.cern.ch@SSL\DavWWWRoot\dg-dat\Machines\ISR\19831008 ISR Control Room.jpg">
            <a:extLst>
              <a:ext uri="{FF2B5EF4-FFF2-40B4-BE49-F238E27FC236}">
                <a16:creationId xmlns:a16="http://schemas.microsoft.com/office/drawing/2014/main" id="{D0646007-FDC7-8E4C-93AA-8C4F31FF88C3}"/>
              </a:ext>
            </a:extLst>
          </p:cNvPr>
          <p:cNvPicPr>
            <a:picLocks noChangeAspect="1" noChangeArrowheads="1"/>
          </p:cNvPicPr>
          <p:nvPr/>
        </p:nvPicPr>
        <p:blipFill rotWithShape="1">
          <a:blip r:embed="rId2" cstate="print">
            <a:extLst>
              <a:ext uri="{28A0092B-C50C-407E-A947-70E740481C1C}">
                <a14:useLocalDpi xmlns:a14="http://schemas.microsoft.com/office/drawing/2010/main"/>
              </a:ext>
            </a:extLst>
          </a:blip>
          <a:srcRect/>
          <a:stretch/>
        </p:blipFill>
        <p:spPr bwMode="auto">
          <a:xfrm>
            <a:off x="0" y="-3022"/>
            <a:ext cx="11474170" cy="6861022"/>
          </a:xfrm>
          <a:prstGeom prst="rect">
            <a:avLst/>
          </a:prstGeom>
          <a:noFill/>
        </p:spPr>
      </p:pic>
      <p:sp>
        <p:nvSpPr>
          <p:cNvPr id="9" name="TextBox 8">
            <a:extLst>
              <a:ext uri="{FF2B5EF4-FFF2-40B4-BE49-F238E27FC236}">
                <a16:creationId xmlns:a16="http://schemas.microsoft.com/office/drawing/2014/main" id="{858B12FE-8B02-F04D-800A-BF7A5970E609}"/>
              </a:ext>
            </a:extLst>
          </p:cNvPr>
          <p:cNvSpPr txBox="1"/>
          <p:nvPr/>
        </p:nvSpPr>
        <p:spPr>
          <a:xfrm>
            <a:off x="87980" y="133846"/>
            <a:ext cx="5742878" cy="276999"/>
          </a:xfrm>
          <a:prstGeom prst="rect">
            <a:avLst/>
          </a:prstGeom>
          <a:noFill/>
        </p:spPr>
        <p:txBody>
          <a:bodyPr wrap="square">
            <a:spAutoFit/>
          </a:bodyPr>
          <a:lstStyle/>
          <a:p>
            <a:pPr marL="0" marR="0" lvl="0" indent="0" defTabSz="914400" rtl="0" eaLnBrk="1" fontAlgn="base" latinLnBrk="0" hangingPunct="1">
              <a:lnSpc>
                <a:spcPct val="100000"/>
              </a:lnSpc>
              <a:spcBef>
                <a:spcPct val="0"/>
              </a:spcBef>
              <a:spcAft>
                <a:spcPct val="0"/>
              </a:spcAft>
              <a:buClrTx/>
              <a:buSzTx/>
              <a:buFontTx/>
              <a:buNone/>
              <a:tabLst/>
              <a:defRPr/>
            </a:pPr>
            <a:r>
              <a:rPr kumimoji="0" lang="en-GB" sz="1200" b="1" u="none" strike="noStrike" kern="1200" cap="none" spc="0" normalizeH="0" baseline="0" noProof="0" dirty="0">
                <a:ln>
                  <a:noFill/>
                </a:ln>
                <a:solidFill>
                  <a:schemeClr val="bg1"/>
                </a:solidFill>
                <a:effectLst/>
                <a:uLnTx/>
                <a:uFillTx/>
                <a:latin typeface="Helvetica" pitchFamily="2" charset="0"/>
              </a:rPr>
              <a:t>ISR Control Room (early 70s)</a:t>
            </a:r>
          </a:p>
        </p:txBody>
      </p:sp>
      <p:sp>
        <p:nvSpPr>
          <p:cNvPr id="10" name="TextBox 9">
            <a:extLst>
              <a:ext uri="{FF2B5EF4-FFF2-40B4-BE49-F238E27FC236}">
                <a16:creationId xmlns:a16="http://schemas.microsoft.com/office/drawing/2014/main" id="{3C70CE3A-01C2-6149-8C3D-7243A5DBDCBF}"/>
              </a:ext>
            </a:extLst>
          </p:cNvPr>
          <p:cNvSpPr txBox="1"/>
          <p:nvPr/>
        </p:nvSpPr>
        <p:spPr>
          <a:xfrm>
            <a:off x="178096" y="5453770"/>
            <a:ext cx="7293221" cy="1323439"/>
          </a:xfrm>
          <a:prstGeom prst="rect">
            <a:avLst/>
          </a:prstGeom>
          <a:solidFill>
            <a:schemeClr val="tx1">
              <a:alpha val="39000"/>
            </a:schemeClr>
          </a:solidFill>
        </p:spPr>
        <p:txBody>
          <a:bodyPr wrap="square">
            <a:spAutoFit/>
          </a:bodyPr>
          <a:lstStyle/>
          <a:p>
            <a:pPr marL="0" marR="0" lvl="0" indent="0" defTabSz="914400" rtl="0" eaLnBrk="1" fontAlgn="base" latinLnBrk="0" hangingPunct="1">
              <a:lnSpc>
                <a:spcPct val="100000"/>
              </a:lnSpc>
              <a:spcBef>
                <a:spcPct val="0"/>
              </a:spcBef>
              <a:spcAft>
                <a:spcPct val="0"/>
              </a:spcAft>
              <a:buClrTx/>
              <a:buSzTx/>
              <a:buFontTx/>
              <a:buNone/>
              <a:tabLst/>
              <a:defRPr/>
            </a:pPr>
            <a:r>
              <a:rPr kumimoji="0" lang="en-GB" sz="1200" b="1" u="none" strike="noStrike" kern="1200" cap="none" spc="0" normalizeH="0" baseline="0" noProof="0" dirty="0">
                <a:ln>
                  <a:noFill/>
                </a:ln>
                <a:solidFill>
                  <a:schemeClr val="bg1"/>
                </a:solidFill>
                <a:effectLst/>
                <a:uLnTx/>
                <a:uFillTx/>
                <a:latin typeface="Helvetica" pitchFamily="2" charset="0"/>
              </a:rPr>
              <a:t>Ugo </a:t>
            </a:r>
            <a:r>
              <a:rPr kumimoji="0" lang="en-GB" sz="1200" b="1" u="none" strike="noStrike" kern="1200" cap="none" spc="0" normalizeH="0" baseline="0" noProof="0" dirty="0" err="1">
                <a:ln>
                  <a:noFill/>
                </a:ln>
                <a:solidFill>
                  <a:schemeClr val="bg1"/>
                </a:solidFill>
                <a:effectLst/>
                <a:uLnTx/>
                <a:uFillTx/>
                <a:latin typeface="Helvetica" pitchFamily="2" charset="0"/>
              </a:rPr>
              <a:t>Amaldi</a:t>
            </a:r>
            <a:r>
              <a:rPr kumimoji="0" lang="en-GB" sz="1200" b="1" u="none" strike="noStrike" kern="1200" cap="none" spc="0" normalizeH="0" baseline="0" noProof="0" dirty="0">
                <a:ln>
                  <a:noFill/>
                </a:ln>
                <a:solidFill>
                  <a:schemeClr val="bg1"/>
                </a:solidFill>
                <a:effectLst/>
                <a:uLnTx/>
                <a:uFillTx/>
                <a:latin typeface="Helvetica" pitchFamily="2" charset="0"/>
              </a:rPr>
              <a:t> at 50 years hadron collider symposium, CERN, Oct 2021 </a:t>
            </a:r>
          </a:p>
          <a:p>
            <a:pPr marL="171450" marR="0" lvl="0" indent="-171450" defTabSz="914400" rtl="0" eaLnBrk="1" fontAlgn="base" latinLnBrk="0" hangingPunct="1">
              <a:lnSpc>
                <a:spcPct val="100000"/>
              </a:lnSpc>
              <a:spcBef>
                <a:spcPts val="600"/>
              </a:spcBef>
              <a:spcAft>
                <a:spcPct val="0"/>
              </a:spcAft>
              <a:buClrTx/>
              <a:buSzTx/>
              <a:buFont typeface="Arial" panose="020B0604020202020204" pitchFamily="34" charset="0"/>
              <a:buChar char="•"/>
              <a:tabLst/>
              <a:defRPr/>
            </a:pPr>
            <a:r>
              <a:rPr kumimoji="0" lang="en-GB" sz="1200" u="none" strike="noStrike" kern="1200" cap="none" spc="0" normalizeH="0" baseline="0" noProof="0" dirty="0">
                <a:ln>
                  <a:noFill/>
                </a:ln>
                <a:solidFill>
                  <a:schemeClr val="bg1"/>
                </a:solidFill>
                <a:effectLst/>
                <a:uLnTx/>
                <a:uFillTx/>
                <a:latin typeface="Helvetica" pitchFamily="2" charset="0"/>
              </a:rPr>
              <a:t>The ISR was the only CERN collider built without a specific physics goal</a:t>
            </a:r>
          </a:p>
          <a:p>
            <a:pPr marL="171450" indent="-171450" fontAlgn="base">
              <a:spcBef>
                <a:spcPts val="600"/>
              </a:spcBef>
              <a:spcAft>
                <a:spcPct val="0"/>
              </a:spcAft>
              <a:buFont typeface="Arial" panose="020B0604020202020204" pitchFamily="34" charset="0"/>
              <a:buChar char="•"/>
              <a:defRPr/>
            </a:pPr>
            <a:r>
              <a:rPr lang="en-GB" sz="1200" dirty="0">
                <a:solidFill>
                  <a:schemeClr val="bg1"/>
                </a:solidFill>
                <a:latin typeface="Helvetica" pitchFamily="2" charset="0"/>
              </a:rPr>
              <a:t>The program was shaped by the dominant view at the time: proton–proton collisions are soft processes</a:t>
            </a:r>
          </a:p>
          <a:p>
            <a:pPr marL="171450" lvl="0" indent="-171450" fontAlgn="base">
              <a:spcBef>
                <a:spcPts val="600"/>
              </a:spcBef>
              <a:spcAft>
                <a:spcPct val="0"/>
              </a:spcAft>
              <a:buFont typeface="Arial" panose="020B0604020202020204" pitchFamily="34" charset="0"/>
              <a:buChar char="•"/>
              <a:defRPr/>
            </a:pPr>
            <a:r>
              <a:rPr lang="en-GB" sz="1200" dirty="0">
                <a:solidFill>
                  <a:schemeClr val="bg1"/>
                </a:solidFill>
                <a:latin typeface="Helvetica" pitchFamily="2" charset="0"/>
              </a:rPr>
              <a:t>The ISR Committee favoured many experiments performed by small teams</a:t>
            </a:r>
          </a:p>
          <a:p>
            <a:pPr lvl="0" fontAlgn="base">
              <a:spcBef>
                <a:spcPts val="600"/>
              </a:spcBef>
              <a:spcAft>
                <a:spcPct val="0"/>
              </a:spcAft>
              <a:defRPr/>
            </a:pPr>
            <a:r>
              <a:rPr lang="en-GB" sz="1200" b="1" dirty="0">
                <a:solidFill>
                  <a:schemeClr val="bg1"/>
                </a:solidFill>
                <a:latin typeface="Symbol" pitchFamily="2" charset="2"/>
              </a:rPr>
              <a:t>®</a:t>
            </a:r>
            <a:r>
              <a:rPr lang="en-GB" sz="1200" b="1" dirty="0">
                <a:solidFill>
                  <a:schemeClr val="bg1"/>
                </a:solidFill>
                <a:latin typeface="Helvetica" pitchFamily="2" charset="0"/>
              </a:rPr>
              <a:t>  </a:t>
            </a:r>
            <a:r>
              <a:rPr lang="en-GB" sz="1200" b="1" i="1" dirty="0">
                <a:solidFill>
                  <a:schemeClr val="bg1"/>
                </a:solidFill>
                <a:latin typeface="Helvetica" pitchFamily="2" charset="0"/>
              </a:rPr>
              <a:t>Complete change of paradigms for future colliders</a:t>
            </a:r>
          </a:p>
        </p:txBody>
      </p:sp>
    </p:spTree>
    <p:extLst>
      <p:ext uri="{BB962C8B-B14F-4D97-AF65-F5344CB8AC3E}">
        <p14:creationId xmlns:p14="http://schemas.microsoft.com/office/powerpoint/2010/main" val="227321722"/>
      </p:ext>
    </p:extLst>
  </p:cSld>
  <p:clrMapOvr>
    <a:masterClrMapping/>
  </p:clrMapOvr>
  <mc:AlternateContent xmlns:mc="http://schemas.openxmlformats.org/markup-compatibility/2006" xmlns:p14="http://schemas.microsoft.com/office/powerpoint/2010/main">
    <mc:Choice Requires="p14">
      <p:transition spd="med" p14:dur="6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8C8D6C54-729C-2D47-8D26-838F437644EF}"/>
              </a:ext>
            </a:extLst>
          </p:cNvPr>
          <p:cNvSpPr>
            <a:spLocks noGrp="1"/>
          </p:cNvSpPr>
          <p:nvPr>
            <p:ph type="sldNum" sz="quarter" idx="4"/>
          </p:nvPr>
        </p:nvSpPr>
        <p:spPr/>
        <p:txBody>
          <a:bodyPr/>
          <a:lstStyle/>
          <a:p>
            <a:pPr>
              <a:defRPr/>
            </a:pPr>
            <a:fld id="{611C2F03-9E95-40C9-A99F-3C4F7EE8CF2A}" type="slidenum">
              <a:rPr lang="en-GB" smtClean="0"/>
              <a:pPr>
                <a:defRPr/>
              </a:pPr>
              <a:t>6</a:t>
            </a:fld>
            <a:endParaRPr lang="en-GB" dirty="0"/>
          </a:p>
        </p:txBody>
      </p:sp>
      <p:sp>
        <p:nvSpPr>
          <p:cNvPr id="3" name="TextBox 2">
            <a:extLst>
              <a:ext uri="{FF2B5EF4-FFF2-40B4-BE49-F238E27FC236}">
                <a16:creationId xmlns:a16="http://schemas.microsoft.com/office/drawing/2014/main" id="{80759D37-BCF1-3B4C-99B7-07784FD66197}"/>
              </a:ext>
            </a:extLst>
          </p:cNvPr>
          <p:cNvSpPr txBox="1"/>
          <p:nvPr/>
        </p:nvSpPr>
        <p:spPr>
          <a:xfrm>
            <a:off x="178096" y="264651"/>
            <a:ext cx="11305525" cy="523220"/>
          </a:xfrm>
          <a:prstGeom prst="rect">
            <a:avLst/>
          </a:prstGeom>
          <a:noFill/>
        </p:spPr>
        <p:txBody>
          <a:bodyPr wrap="square" rtlCol="0">
            <a:spAutoFit/>
          </a:bodyPr>
          <a:lstStyle/>
          <a:p>
            <a:pPr lvl="0" indent="424250" defTabSz="430225" fontAlgn="base">
              <a:spcBef>
                <a:spcPct val="0"/>
              </a:spcBef>
              <a:spcAft>
                <a:spcPct val="0"/>
              </a:spcAft>
              <a:defRPr/>
            </a:pPr>
            <a:r>
              <a:rPr kumimoji="0" lang="en-US" sz="2800" b="1" i="0" u="none" strike="noStrike" kern="1200" cap="none" spc="0" normalizeH="0" baseline="0" noProof="0" dirty="0">
                <a:ln>
                  <a:noFill/>
                </a:ln>
                <a:solidFill>
                  <a:srgbClr val="0D7FBF"/>
                </a:solidFill>
                <a:effectLst/>
                <a:uLnTx/>
                <a:uFillTx/>
                <a:latin typeface="Helvetica" pitchFamily="2" charset="0"/>
                <a:ea typeface="Trebuchet MS" pitchFamily="-84" charset="0"/>
                <a:cs typeface="Helvetica Light"/>
              </a:rPr>
              <a:t>SLAC-MIT &amp; </a:t>
            </a:r>
            <a:r>
              <a:rPr kumimoji="0" lang="en-US" sz="2800" b="1" i="0" u="none" strike="noStrike" kern="1200" cap="none" spc="0" normalizeH="0" baseline="0" noProof="0" dirty="0" err="1">
                <a:ln>
                  <a:noFill/>
                </a:ln>
                <a:solidFill>
                  <a:srgbClr val="0D7FBF"/>
                </a:solidFill>
                <a:effectLst/>
                <a:uLnTx/>
                <a:uFillTx/>
                <a:latin typeface="Helvetica" pitchFamily="2" charset="0"/>
                <a:ea typeface="Trebuchet MS" pitchFamily="-84" charset="0"/>
                <a:cs typeface="Helvetica Light"/>
              </a:rPr>
              <a:t>Gargamelle</a:t>
            </a:r>
            <a:r>
              <a:rPr lang="en-US" sz="2800" b="1" dirty="0">
                <a:solidFill>
                  <a:srgbClr val="0D7FBF"/>
                </a:solidFill>
                <a:latin typeface="Helvetica" pitchFamily="2" charset="0"/>
                <a:ea typeface="Trebuchet MS" pitchFamily="-84" charset="0"/>
                <a:cs typeface="Helvetica Light"/>
              </a:rPr>
              <a:t> proved proton substructure  </a:t>
            </a:r>
            <a:endParaRPr kumimoji="0" lang="en-US" sz="2800" b="0" i="0" u="none" strike="noStrike" kern="1200" cap="none" spc="0" normalizeH="0" baseline="0" noProof="0" dirty="0">
              <a:ln>
                <a:noFill/>
              </a:ln>
              <a:solidFill>
                <a:srgbClr val="0D7FBF"/>
              </a:solidFill>
              <a:effectLst/>
              <a:uLnTx/>
              <a:uFillTx/>
              <a:latin typeface="Helvetica Light" pitchFamily="2" charset="0"/>
              <a:ea typeface="Trebuchet MS" pitchFamily="-84" charset="0"/>
              <a:cs typeface="Helvetica Light"/>
            </a:endParaRPr>
          </a:p>
        </p:txBody>
      </p:sp>
      <p:pic>
        <p:nvPicPr>
          <p:cNvPr id="4" name="Picture 3">
            <a:extLst>
              <a:ext uri="{FF2B5EF4-FFF2-40B4-BE49-F238E27FC236}">
                <a16:creationId xmlns:a16="http://schemas.microsoft.com/office/drawing/2014/main" id="{4A5ACB02-7B61-504A-A99B-3D1709915971}"/>
              </a:ext>
            </a:extLst>
          </p:cNvPr>
          <p:cNvPicPr>
            <a:picLocks noChangeAspect="1"/>
          </p:cNvPicPr>
          <p:nvPr/>
        </p:nvPicPr>
        <p:blipFill>
          <a:blip r:embed="rId3"/>
          <a:stretch>
            <a:fillRect/>
          </a:stretch>
        </p:blipFill>
        <p:spPr>
          <a:xfrm>
            <a:off x="678423" y="1235770"/>
            <a:ext cx="3501478" cy="2315890"/>
          </a:xfrm>
          <a:prstGeom prst="rect">
            <a:avLst/>
          </a:prstGeom>
        </p:spPr>
      </p:pic>
      <p:pic>
        <p:nvPicPr>
          <p:cNvPr id="5" name="Picture 4">
            <a:extLst>
              <a:ext uri="{FF2B5EF4-FFF2-40B4-BE49-F238E27FC236}">
                <a16:creationId xmlns:a16="http://schemas.microsoft.com/office/drawing/2014/main" id="{BA35CDFC-5B6E-604F-A2E2-66B61CF41165}"/>
              </a:ext>
            </a:extLst>
          </p:cNvPr>
          <p:cNvPicPr>
            <a:picLocks noChangeAspect="1"/>
          </p:cNvPicPr>
          <p:nvPr/>
        </p:nvPicPr>
        <p:blipFill>
          <a:blip r:embed="rId4"/>
          <a:stretch>
            <a:fillRect/>
          </a:stretch>
        </p:blipFill>
        <p:spPr>
          <a:xfrm>
            <a:off x="4309851" y="1235771"/>
            <a:ext cx="3530699" cy="2315890"/>
          </a:xfrm>
          <a:prstGeom prst="rect">
            <a:avLst/>
          </a:prstGeom>
        </p:spPr>
      </p:pic>
      <p:sp>
        <p:nvSpPr>
          <p:cNvPr id="6" name="TextBox 5">
            <a:extLst>
              <a:ext uri="{FF2B5EF4-FFF2-40B4-BE49-F238E27FC236}">
                <a16:creationId xmlns:a16="http://schemas.microsoft.com/office/drawing/2014/main" id="{2919DCEB-DD44-FE43-BD83-6DBD6D9AAE64}"/>
              </a:ext>
            </a:extLst>
          </p:cNvPr>
          <p:cNvSpPr txBox="1"/>
          <p:nvPr/>
        </p:nvSpPr>
        <p:spPr>
          <a:xfrm>
            <a:off x="711876" y="1280374"/>
            <a:ext cx="2558714" cy="276999"/>
          </a:xfrm>
          <a:prstGeom prst="rect">
            <a:avLst/>
          </a:prstGeom>
          <a:noFill/>
        </p:spPr>
        <p:txBody>
          <a:bodyPr wrap="none" rtlCol="0">
            <a:spAutoFit/>
          </a:bodyPr>
          <a:lstStyle/>
          <a:p>
            <a:pPr marL="0">
              <a:spcBef>
                <a:spcPts val="3000"/>
              </a:spcBef>
            </a:pPr>
            <a:r>
              <a:rPr lang="en-CH" sz="1200" b="1" dirty="0">
                <a:solidFill>
                  <a:schemeClr val="bg1"/>
                </a:solidFill>
                <a:latin typeface="Helvetica" pitchFamily="2" charset="0"/>
                <a:ea typeface="Helvetica Light" charset="0"/>
                <a:cs typeface="Helvetica Light" charset="0"/>
                <a:sym typeface="Wingdings" pitchFamily="2" charset="2"/>
              </a:rPr>
              <a:t>SLAC linear electron accelerator</a:t>
            </a:r>
          </a:p>
        </p:txBody>
      </p:sp>
      <p:sp>
        <p:nvSpPr>
          <p:cNvPr id="7" name="TextBox 6">
            <a:extLst>
              <a:ext uri="{FF2B5EF4-FFF2-40B4-BE49-F238E27FC236}">
                <a16:creationId xmlns:a16="http://schemas.microsoft.com/office/drawing/2014/main" id="{0FDE7E91-1F2A-794F-86EC-FD0BB4F0C5A6}"/>
              </a:ext>
            </a:extLst>
          </p:cNvPr>
          <p:cNvSpPr txBox="1"/>
          <p:nvPr/>
        </p:nvSpPr>
        <p:spPr>
          <a:xfrm>
            <a:off x="4343304" y="1280374"/>
            <a:ext cx="2730235" cy="276999"/>
          </a:xfrm>
          <a:prstGeom prst="rect">
            <a:avLst/>
          </a:prstGeom>
          <a:noFill/>
        </p:spPr>
        <p:txBody>
          <a:bodyPr wrap="none" rtlCol="0">
            <a:spAutoFit/>
          </a:bodyPr>
          <a:lstStyle/>
          <a:p>
            <a:pPr marL="0">
              <a:spcBef>
                <a:spcPts val="3000"/>
              </a:spcBef>
            </a:pPr>
            <a:r>
              <a:rPr lang="en-CH" sz="1200" b="1" dirty="0">
                <a:solidFill>
                  <a:schemeClr val="bg1"/>
                </a:solidFill>
                <a:latin typeface="Helvetica" pitchFamily="2" charset="0"/>
                <a:ea typeface="Helvetica Light" charset="0"/>
                <a:cs typeface="Helvetica Light" charset="0"/>
                <a:sym typeface="Wingdings" pitchFamily="2" charset="2"/>
              </a:rPr>
              <a:t>SLAC-MIT magnetic spectrometers</a:t>
            </a:r>
          </a:p>
        </p:txBody>
      </p:sp>
      <p:sp>
        <p:nvSpPr>
          <p:cNvPr id="8" name="Rectangle 7">
            <a:extLst>
              <a:ext uri="{FF2B5EF4-FFF2-40B4-BE49-F238E27FC236}">
                <a16:creationId xmlns:a16="http://schemas.microsoft.com/office/drawing/2014/main" id="{C3EEAAA8-CB1E-6A4E-A8A8-C3EB4C449870}"/>
              </a:ext>
            </a:extLst>
          </p:cNvPr>
          <p:cNvSpPr/>
          <p:nvPr/>
        </p:nvSpPr>
        <p:spPr>
          <a:xfrm>
            <a:off x="10928195" y="1929160"/>
            <a:ext cx="528071" cy="669073"/>
          </a:xfrm>
          <a:prstGeom prst="rect">
            <a:avLst/>
          </a:prstGeom>
          <a:solidFill>
            <a:schemeClr val="bg1"/>
          </a:solidFill>
        </p:spPr>
        <p:txBody>
          <a:bodyPr wrap="none" rtlCol="0" anchor="ctr">
            <a:spAutoFit/>
          </a:bodyPr>
          <a:lstStyle/>
          <a:p>
            <a:pPr algn="l"/>
            <a:endParaRPr lang="en-CH" sz="1600" dirty="0">
              <a:latin typeface="Helvetica" pitchFamily="2" charset="0"/>
            </a:endParaRPr>
          </a:p>
        </p:txBody>
      </p:sp>
      <p:grpSp>
        <p:nvGrpSpPr>
          <p:cNvPr id="39" name="Group 38">
            <a:extLst>
              <a:ext uri="{FF2B5EF4-FFF2-40B4-BE49-F238E27FC236}">
                <a16:creationId xmlns:a16="http://schemas.microsoft.com/office/drawing/2014/main" id="{CE552A29-A155-FC4F-9404-5B3F513B221C}"/>
              </a:ext>
            </a:extLst>
          </p:cNvPr>
          <p:cNvGrpSpPr/>
          <p:nvPr/>
        </p:nvGrpSpPr>
        <p:grpSpPr>
          <a:xfrm>
            <a:off x="8161660" y="979540"/>
            <a:ext cx="2916305" cy="2137303"/>
            <a:chOff x="6920116" y="3705936"/>
            <a:chExt cx="2916305" cy="2137303"/>
          </a:xfrm>
        </p:grpSpPr>
        <p:sp>
          <p:nvSpPr>
            <p:cNvPr id="9" name="Oval 8">
              <a:extLst>
                <a:ext uri="{FF2B5EF4-FFF2-40B4-BE49-F238E27FC236}">
                  <a16:creationId xmlns:a16="http://schemas.microsoft.com/office/drawing/2014/main" id="{EDD3F02E-3F66-C34D-A31C-CE205707708C}"/>
                </a:ext>
              </a:extLst>
            </p:cNvPr>
            <p:cNvSpPr/>
            <p:nvPr/>
          </p:nvSpPr>
          <p:spPr>
            <a:xfrm>
              <a:off x="7571678" y="4003288"/>
              <a:ext cx="1839600" cy="1839951"/>
            </a:xfrm>
            <a:prstGeom prst="ellipse">
              <a:avLst/>
            </a:prstGeom>
            <a:gradFill flip="none" rotWithShape="1">
              <a:gsLst>
                <a:gs pos="0">
                  <a:schemeClr val="accent1">
                    <a:lumMod val="5000"/>
                    <a:lumOff val="95000"/>
                  </a:schemeClr>
                </a:gs>
                <a:gs pos="65000">
                  <a:schemeClr val="bg1">
                    <a:lumMod val="65000"/>
                  </a:schemeClr>
                </a:gs>
                <a:gs pos="100000">
                  <a:schemeClr val="accent1">
                    <a:lumMod val="45000"/>
                    <a:lumOff val="55000"/>
                  </a:schemeClr>
                </a:gs>
                <a:gs pos="100000">
                  <a:schemeClr val="accent1">
                    <a:lumMod val="30000"/>
                    <a:lumOff val="70000"/>
                  </a:schemeClr>
                </a:gs>
              </a:gsLst>
              <a:path path="circle">
                <a:fillToRect l="100000" t="100000"/>
              </a:path>
              <a:tileRect r="-100000" b="-100000"/>
            </a:gradFill>
          </p:spPr>
          <p:txBody>
            <a:bodyPr wrap="none" rtlCol="0" anchor="ctr">
              <a:spAutoFit/>
            </a:bodyPr>
            <a:lstStyle/>
            <a:p>
              <a:pPr algn="l"/>
              <a:endParaRPr lang="en-CH" sz="1600" dirty="0">
                <a:latin typeface="Helvetica" pitchFamily="2" charset="0"/>
              </a:endParaRPr>
            </a:p>
          </p:txBody>
        </p:sp>
        <p:cxnSp>
          <p:nvCxnSpPr>
            <p:cNvPr id="31" name="Straight Arrow Connector 30">
              <a:extLst>
                <a:ext uri="{FF2B5EF4-FFF2-40B4-BE49-F238E27FC236}">
                  <a16:creationId xmlns:a16="http://schemas.microsoft.com/office/drawing/2014/main" id="{C9D21996-25E0-7748-9394-F8D9E5053DB9}"/>
                </a:ext>
              </a:extLst>
            </p:cNvPr>
            <p:cNvCxnSpPr>
              <a:cxnSpLocks/>
            </p:cNvCxnSpPr>
            <p:nvPr/>
          </p:nvCxnSpPr>
          <p:spPr>
            <a:xfrm flipV="1">
              <a:off x="8563667" y="3790287"/>
              <a:ext cx="458372" cy="516087"/>
            </a:xfrm>
            <a:prstGeom prst="straightConnector1">
              <a:avLst/>
            </a:prstGeom>
            <a:ln w="19050">
              <a:solidFill>
                <a:srgbClr val="D8363C"/>
              </a:solidFill>
              <a:headEnd type="none" w="med" len="med"/>
              <a:tailEnd type="none" w="med" len="med"/>
            </a:ln>
            <a:effectLst/>
          </p:spPr>
          <p:style>
            <a:lnRef idx="2">
              <a:schemeClr val="accent1"/>
            </a:lnRef>
            <a:fillRef idx="0">
              <a:schemeClr val="accent1"/>
            </a:fillRef>
            <a:effectRef idx="1">
              <a:schemeClr val="accent1"/>
            </a:effectRef>
            <a:fontRef idx="minor">
              <a:schemeClr val="tx1"/>
            </a:fontRef>
          </p:style>
        </p:cxnSp>
        <p:sp>
          <p:nvSpPr>
            <p:cNvPr id="13" name="Oval 12">
              <a:extLst>
                <a:ext uri="{FF2B5EF4-FFF2-40B4-BE49-F238E27FC236}">
                  <a16:creationId xmlns:a16="http://schemas.microsoft.com/office/drawing/2014/main" id="{12D76D24-C169-684C-81D6-1093D383BC3E}"/>
                </a:ext>
              </a:extLst>
            </p:cNvPr>
            <p:cNvSpPr/>
            <p:nvPr/>
          </p:nvSpPr>
          <p:spPr>
            <a:xfrm>
              <a:off x="8847218" y="4759117"/>
              <a:ext cx="360000" cy="360000"/>
            </a:xfrm>
            <a:prstGeom prst="ellipse">
              <a:avLst/>
            </a:prstGeom>
            <a:gradFill>
              <a:gsLst>
                <a:gs pos="0">
                  <a:schemeClr val="accent1">
                    <a:lumMod val="5000"/>
                    <a:lumOff val="95000"/>
                  </a:schemeClr>
                </a:gs>
                <a:gs pos="65000">
                  <a:srgbClr val="7030A0"/>
                </a:gs>
                <a:gs pos="100000">
                  <a:schemeClr val="accent1">
                    <a:lumMod val="45000"/>
                    <a:lumOff val="55000"/>
                  </a:schemeClr>
                </a:gs>
                <a:gs pos="100000">
                  <a:schemeClr val="accent1">
                    <a:lumMod val="30000"/>
                    <a:lumOff val="70000"/>
                  </a:schemeClr>
                </a:gs>
              </a:gsLst>
              <a:path path="circle">
                <a:fillToRect l="100000" t="100000"/>
              </a:path>
            </a:gradFill>
          </p:spPr>
          <p:txBody>
            <a:bodyPr wrap="square" rtlCol="0" anchor="ctr">
              <a:spAutoFit/>
            </a:bodyPr>
            <a:lstStyle/>
            <a:p>
              <a:pPr algn="l"/>
              <a:endParaRPr lang="en-CH" sz="1600" dirty="0">
                <a:latin typeface="Helvetica" pitchFamily="2" charset="0"/>
              </a:endParaRPr>
            </a:p>
          </p:txBody>
        </p:sp>
        <p:sp>
          <p:nvSpPr>
            <p:cNvPr id="14" name="Oval 13">
              <a:extLst>
                <a:ext uri="{FF2B5EF4-FFF2-40B4-BE49-F238E27FC236}">
                  <a16:creationId xmlns:a16="http://schemas.microsoft.com/office/drawing/2014/main" id="{7EAF72BB-24C4-744F-B504-0E6A15A66922}"/>
                </a:ext>
              </a:extLst>
            </p:cNvPr>
            <p:cNvSpPr/>
            <p:nvPr/>
          </p:nvSpPr>
          <p:spPr>
            <a:xfrm>
              <a:off x="7924803" y="5120064"/>
              <a:ext cx="360000" cy="360000"/>
            </a:xfrm>
            <a:prstGeom prst="ellipse">
              <a:avLst/>
            </a:prstGeom>
            <a:gradFill>
              <a:gsLst>
                <a:gs pos="0">
                  <a:schemeClr val="accent1">
                    <a:lumMod val="5000"/>
                    <a:lumOff val="95000"/>
                  </a:schemeClr>
                </a:gs>
                <a:gs pos="65000">
                  <a:srgbClr val="00B050"/>
                </a:gs>
                <a:gs pos="100000">
                  <a:schemeClr val="accent1">
                    <a:lumMod val="45000"/>
                    <a:lumOff val="55000"/>
                  </a:schemeClr>
                </a:gs>
                <a:gs pos="100000">
                  <a:schemeClr val="accent1">
                    <a:lumMod val="30000"/>
                    <a:lumOff val="70000"/>
                  </a:schemeClr>
                </a:gs>
              </a:gsLst>
              <a:path path="circle">
                <a:fillToRect l="100000" t="100000"/>
              </a:path>
            </a:gradFill>
          </p:spPr>
          <p:txBody>
            <a:bodyPr wrap="square" rtlCol="0" anchor="ctr">
              <a:spAutoFit/>
            </a:bodyPr>
            <a:lstStyle/>
            <a:p>
              <a:pPr algn="l"/>
              <a:endParaRPr lang="en-CH" sz="1600" dirty="0">
                <a:latin typeface="Helvetica" pitchFamily="2" charset="0"/>
              </a:endParaRPr>
            </a:p>
          </p:txBody>
        </p:sp>
        <p:sp>
          <p:nvSpPr>
            <p:cNvPr id="16" name="TextBox 15">
              <a:extLst>
                <a:ext uri="{FF2B5EF4-FFF2-40B4-BE49-F238E27FC236}">
                  <a16:creationId xmlns:a16="http://schemas.microsoft.com/office/drawing/2014/main" id="{7284E896-3E74-3E47-B2D4-61476A039114}"/>
                </a:ext>
              </a:extLst>
            </p:cNvPr>
            <p:cNvSpPr txBox="1"/>
            <p:nvPr/>
          </p:nvSpPr>
          <p:spPr>
            <a:xfrm>
              <a:off x="8872367" y="4750203"/>
              <a:ext cx="309700" cy="338554"/>
            </a:xfrm>
            <a:prstGeom prst="rect">
              <a:avLst/>
            </a:prstGeom>
            <a:noFill/>
          </p:spPr>
          <p:txBody>
            <a:bodyPr wrap="none" rtlCol="0">
              <a:spAutoFit/>
            </a:bodyPr>
            <a:lstStyle/>
            <a:p>
              <a:pPr marL="0">
                <a:spcBef>
                  <a:spcPts val="3000"/>
                </a:spcBef>
              </a:pPr>
              <a:r>
                <a:rPr lang="en-CH" sz="1600" b="1" dirty="0">
                  <a:solidFill>
                    <a:schemeClr val="bg1"/>
                  </a:solidFill>
                  <a:latin typeface="Helvetica" pitchFamily="2" charset="0"/>
                  <a:ea typeface="Helvetica Light" charset="0"/>
                  <a:cs typeface="Helvetica Light" charset="0"/>
                  <a:sym typeface="Wingdings" pitchFamily="2" charset="2"/>
                </a:rPr>
                <a:t>q</a:t>
              </a:r>
            </a:p>
          </p:txBody>
        </p:sp>
        <p:sp>
          <p:nvSpPr>
            <p:cNvPr id="17" name="TextBox 16">
              <a:extLst>
                <a:ext uri="{FF2B5EF4-FFF2-40B4-BE49-F238E27FC236}">
                  <a16:creationId xmlns:a16="http://schemas.microsoft.com/office/drawing/2014/main" id="{940E4494-C738-3E4C-A0A9-B19D2CDA6790}"/>
                </a:ext>
              </a:extLst>
            </p:cNvPr>
            <p:cNvSpPr txBox="1"/>
            <p:nvPr/>
          </p:nvSpPr>
          <p:spPr>
            <a:xfrm>
              <a:off x="7949949" y="5111150"/>
              <a:ext cx="309700" cy="338554"/>
            </a:xfrm>
            <a:prstGeom prst="rect">
              <a:avLst/>
            </a:prstGeom>
            <a:noFill/>
          </p:spPr>
          <p:txBody>
            <a:bodyPr wrap="none" rtlCol="0">
              <a:spAutoFit/>
            </a:bodyPr>
            <a:lstStyle/>
            <a:p>
              <a:pPr marL="0">
                <a:spcBef>
                  <a:spcPts val="3000"/>
                </a:spcBef>
              </a:pPr>
              <a:r>
                <a:rPr lang="en-CH" sz="1600" b="1" dirty="0">
                  <a:solidFill>
                    <a:schemeClr val="bg1"/>
                  </a:solidFill>
                  <a:latin typeface="Helvetica" pitchFamily="2" charset="0"/>
                  <a:ea typeface="Helvetica Light" charset="0"/>
                  <a:cs typeface="Helvetica Light" charset="0"/>
                  <a:sym typeface="Wingdings" pitchFamily="2" charset="2"/>
                </a:rPr>
                <a:t>q</a:t>
              </a:r>
            </a:p>
          </p:txBody>
        </p:sp>
        <p:cxnSp>
          <p:nvCxnSpPr>
            <p:cNvPr id="18" name="Straight Arrow Connector 17">
              <a:extLst>
                <a:ext uri="{FF2B5EF4-FFF2-40B4-BE49-F238E27FC236}">
                  <a16:creationId xmlns:a16="http://schemas.microsoft.com/office/drawing/2014/main" id="{F836AAD9-F880-644A-A3FC-D467B1B127CD}"/>
                </a:ext>
              </a:extLst>
            </p:cNvPr>
            <p:cNvCxnSpPr>
              <a:cxnSpLocks/>
            </p:cNvCxnSpPr>
            <p:nvPr/>
          </p:nvCxnSpPr>
          <p:spPr>
            <a:xfrm>
              <a:off x="6969512" y="4919480"/>
              <a:ext cx="1327793" cy="0"/>
            </a:xfrm>
            <a:prstGeom prst="straightConnector1">
              <a:avLst/>
            </a:prstGeom>
            <a:ln w="38100">
              <a:solidFill>
                <a:srgbClr val="0070C0"/>
              </a:solidFill>
              <a:headEnd type="none" w="med" len="med"/>
              <a:tailEnd type="none" w="med" len="med"/>
            </a:ln>
            <a:effectLst/>
          </p:spPr>
          <p:style>
            <a:lnRef idx="2">
              <a:schemeClr val="accent1"/>
            </a:lnRef>
            <a:fillRef idx="0">
              <a:schemeClr val="accent1"/>
            </a:fillRef>
            <a:effectRef idx="1">
              <a:schemeClr val="accent1"/>
            </a:effectRef>
            <a:fontRef idx="minor">
              <a:schemeClr val="tx1"/>
            </a:fontRef>
          </p:style>
        </p:cxnSp>
        <p:cxnSp>
          <p:nvCxnSpPr>
            <p:cNvPr id="20" name="Straight Arrow Connector 19">
              <a:extLst>
                <a:ext uri="{FF2B5EF4-FFF2-40B4-BE49-F238E27FC236}">
                  <a16:creationId xmlns:a16="http://schemas.microsoft.com/office/drawing/2014/main" id="{18A2219C-30A7-2240-A10C-84C0ECAE089C}"/>
                </a:ext>
              </a:extLst>
            </p:cNvPr>
            <p:cNvCxnSpPr>
              <a:cxnSpLocks/>
            </p:cNvCxnSpPr>
            <p:nvPr/>
          </p:nvCxnSpPr>
          <p:spPr>
            <a:xfrm>
              <a:off x="8284795" y="4919480"/>
              <a:ext cx="1282951" cy="818056"/>
            </a:xfrm>
            <a:prstGeom prst="straightConnector1">
              <a:avLst/>
            </a:prstGeom>
            <a:ln w="38100">
              <a:solidFill>
                <a:srgbClr val="0070C0"/>
              </a:solidFill>
              <a:tailEnd type="triangle"/>
            </a:ln>
            <a:effectLst/>
          </p:spPr>
          <p:style>
            <a:lnRef idx="2">
              <a:schemeClr val="accent1"/>
            </a:lnRef>
            <a:fillRef idx="0">
              <a:schemeClr val="accent1"/>
            </a:fillRef>
            <a:effectRef idx="1">
              <a:schemeClr val="accent1"/>
            </a:effectRef>
            <a:fontRef idx="minor">
              <a:schemeClr val="tx1"/>
            </a:fontRef>
          </p:style>
        </p:cxnSp>
        <p:sp>
          <p:nvSpPr>
            <p:cNvPr id="26" name="TextBox 25">
              <a:extLst>
                <a:ext uri="{FF2B5EF4-FFF2-40B4-BE49-F238E27FC236}">
                  <a16:creationId xmlns:a16="http://schemas.microsoft.com/office/drawing/2014/main" id="{7CA4E966-E1B2-5B47-9DE3-45D74AF937AF}"/>
                </a:ext>
              </a:extLst>
            </p:cNvPr>
            <p:cNvSpPr txBox="1"/>
            <p:nvPr/>
          </p:nvSpPr>
          <p:spPr>
            <a:xfrm>
              <a:off x="6920116" y="4614402"/>
              <a:ext cx="373820" cy="338554"/>
            </a:xfrm>
            <a:prstGeom prst="rect">
              <a:avLst/>
            </a:prstGeom>
            <a:noFill/>
          </p:spPr>
          <p:txBody>
            <a:bodyPr wrap="none" rtlCol="0">
              <a:spAutoFit/>
            </a:bodyPr>
            <a:lstStyle/>
            <a:p>
              <a:pPr marL="0">
                <a:spcBef>
                  <a:spcPts val="3000"/>
                </a:spcBef>
              </a:pPr>
              <a:r>
                <a:rPr lang="en-GB" sz="1600" b="1" dirty="0">
                  <a:solidFill>
                    <a:srgbClr val="0070C0"/>
                  </a:solidFill>
                  <a:latin typeface="Helvetica" pitchFamily="2" charset="0"/>
                  <a:ea typeface="Helvetica Light" charset="0"/>
                  <a:cs typeface="Helvetica Light" charset="0"/>
                  <a:sym typeface="Wingdings" pitchFamily="2" charset="2"/>
                </a:rPr>
                <a:t>e</a:t>
              </a:r>
              <a:r>
                <a:rPr lang="en-CH" sz="1600" b="1" baseline="30000" dirty="0">
                  <a:solidFill>
                    <a:srgbClr val="0070C0"/>
                  </a:solidFill>
                  <a:latin typeface="Helvetica" pitchFamily="2" charset="0"/>
                  <a:ea typeface="Helvetica Light" charset="0"/>
                  <a:cs typeface="Helvetica Light" charset="0"/>
                  <a:sym typeface="Wingdings" pitchFamily="2" charset="2"/>
                </a:rPr>
                <a:t>–</a:t>
              </a:r>
            </a:p>
          </p:txBody>
        </p:sp>
        <p:sp>
          <p:nvSpPr>
            <p:cNvPr id="27" name="TextBox 26">
              <a:extLst>
                <a:ext uri="{FF2B5EF4-FFF2-40B4-BE49-F238E27FC236}">
                  <a16:creationId xmlns:a16="http://schemas.microsoft.com/office/drawing/2014/main" id="{F773C9F8-8F75-624E-9944-FA3C9B2B13CC}"/>
                </a:ext>
              </a:extLst>
            </p:cNvPr>
            <p:cNvSpPr txBox="1"/>
            <p:nvPr/>
          </p:nvSpPr>
          <p:spPr>
            <a:xfrm>
              <a:off x="9462601" y="5366236"/>
              <a:ext cx="373820" cy="338554"/>
            </a:xfrm>
            <a:prstGeom prst="rect">
              <a:avLst/>
            </a:prstGeom>
            <a:noFill/>
          </p:spPr>
          <p:txBody>
            <a:bodyPr wrap="none" rtlCol="0">
              <a:spAutoFit/>
            </a:bodyPr>
            <a:lstStyle/>
            <a:p>
              <a:pPr marL="0">
                <a:spcBef>
                  <a:spcPts val="3000"/>
                </a:spcBef>
              </a:pPr>
              <a:r>
                <a:rPr lang="en-GB" sz="1600" b="1" dirty="0">
                  <a:solidFill>
                    <a:srgbClr val="0070C0"/>
                  </a:solidFill>
                  <a:latin typeface="Helvetica" pitchFamily="2" charset="0"/>
                  <a:ea typeface="Helvetica Light" charset="0"/>
                  <a:cs typeface="Helvetica Light" charset="0"/>
                  <a:sym typeface="Wingdings" pitchFamily="2" charset="2"/>
                </a:rPr>
                <a:t>e</a:t>
              </a:r>
              <a:r>
                <a:rPr lang="en-CH" sz="1600" b="1" baseline="30000" dirty="0">
                  <a:solidFill>
                    <a:srgbClr val="0070C0"/>
                  </a:solidFill>
                  <a:latin typeface="Helvetica" pitchFamily="2" charset="0"/>
                  <a:ea typeface="Helvetica Light" charset="0"/>
                  <a:cs typeface="Helvetica Light" charset="0"/>
                  <a:sym typeface="Wingdings" pitchFamily="2" charset="2"/>
                </a:rPr>
                <a:t>–</a:t>
              </a:r>
            </a:p>
          </p:txBody>
        </p:sp>
        <p:sp>
          <p:nvSpPr>
            <p:cNvPr id="29" name="Freeform 10">
              <a:extLst>
                <a:ext uri="{FF2B5EF4-FFF2-40B4-BE49-F238E27FC236}">
                  <a16:creationId xmlns:a16="http://schemas.microsoft.com/office/drawing/2014/main" id="{D0F72715-B172-AC45-93CE-A4712E7293B0}"/>
                </a:ext>
              </a:extLst>
            </p:cNvPr>
            <p:cNvSpPr>
              <a:spLocks/>
            </p:cNvSpPr>
            <p:nvPr/>
          </p:nvSpPr>
          <p:spPr bwMode="auto">
            <a:xfrm rot="17752580" flipH="1">
              <a:off x="8112858" y="4625097"/>
              <a:ext cx="455372" cy="102618"/>
            </a:xfrm>
            <a:custGeom>
              <a:avLst/>
              <a:gdLst>
                <a:gd name="T0" fmla="*/ 0 w 2304"/>
                <a:gd name="T1" fmla="*/ 192 h 192"/>
                <a:gd name="T2" fmla="*/ 192 w 2304"/>
                <a:gd name="T3" fmla="*/ 0 h 192"/>
                <a:gd name="T4" fmla="*/ 384 w 2304"/>
                <a:gd name="T5" fmla="*/ 192 h 192"/>
                <a:gd name="T6" fmla="*/ 576 w 2304"/>
                <a:gd name="T7" fmla="*/ 0 h 192"/>
                <a:gd name="T8" fmla="*/ 768 w 2304"/>
                <a:gd name="T9" fmla="*/ 192 h 192"/>
                <a:gd name="T10" fmla="*/ 960 w 2304"/>
                <a:gd name="T11" fmla="*/ 0 h 192"/>
                <a:gd name="T12" fmla="*/ 1152 w 2304"/>
                <a:gd name="T13" fmla="*/ 192 h 192"/>
                <a:gd name="T14" fmla="*/ 1344 w 2304"/>
                <a:gd name="T15" fmla="*/ 0 h 192"/>
                <a:gd name="T16" fmla="*/ 1536 w 2304"/>
                <a:gd name="T17" fmla="*/ 192 h 192"/>
                <a:gd name="T18" fmla="*/ 1728 w 2304"/>
                <a:gd name="T19" fmla="*/ 0 h 192"/>
                <a:gd name="T20" fmla="*/ 1920 w 2304"/>
                <a:gd name="T21" fmla="*/ 192 h 192"/>
                <a:gd name="T22" fmla="*/ 2112 w 2304"/>
                <a:gd name="T23" fmla="*/ 0 h 192"/>
                <a:gd name="T24" fmla="*/ 2304 w 2304"/>
                <a:gd name="T25" fmla="*/ 192 h 1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304" h="192">
                  <a:moveTo>
                    <a:pt x="0" y="192"/>
                  </a:moveTo>
                  <a:cubicBezTo>
                    <a:pt x="64" y="96"/>
                    <a:pt x="128" y="0"/>
                    <a:pt x="192" y="0"/>
                  </a:cubicBezTo>
                  <a:cubicBezTo>
                    <a:pt x="256" y="0"/>
                    <a:pt x="320" y="192"/>
                    <a:pt x="384" y="192"/>
                  </a:cubicBezTo>
                  <a:cubicBezTo>
                    <a:pt x="448" y="192"/>
                    <a:pt x="512" y="0"/>
                    <a:pt x="576" y="0"/>
                  </a:cubicBezTo>
                  <a:cubicBezTo>
                    <a:pt x="640" y="0"/>
                    <a:pt x="704" y="192"/>
                    <a:pt x="768" y="192"/>
                  </a:cubicBezTo>
                  <a:cubicBezTo>
                    <a:pt x="832" y="192"/>
                    <a:pt x="896" y="0"/>
                    <a:pt x="960" y="0"/>
                  </a:cubicBezTo>
                  <a:cubicBezTo>
                    <a:pt x="1024" y="0"/>
                    <a:pt x="1088" y="192"/>
                    <a:pt x="1152" y="192"/>
                  </a:cubicBezTo>
                  <a:cubicBezTo>
                    <a:pt x="1216" y="192"/>
                    <a:pt x="1280" y="0"/>
                    <a:pt x="1344" y="0"/>
                  </a:cubicBezTo>
                  <a:cubicBezTo>
                    <a:pt x="1408" y="0"/>
                    <a:pt x="1472" y="192"/>
                    <a:pt x="1536" y="192"/>
                  </a:cubicBezTo>
                  <a:cubicBezTo>
                    <a:pt x="1600" y="192"/>
                    <a:pt x="1664" y="0"/>
                    <a:pt x="1728" y="0"/>
                  </a:cubicBezTo>
                  <a:cubicBezTo>
                    <a:pt x="1792" y="0"/>
                    <a:pt x="1856" y="192"/>
                    <a:pt x="1920" y="192"/>
                  </a:cubicBezTo>
                  <a:cubicBezTo>
                    <a:pt x="1984" y="192"/>
                    <a:pt x="2048" y="0"/>
                    <a:pt x="2112" y="0"/>
                  </a:cubicBezTo>
                  <a:cubicBezTo>
                    <a:pt x="2176" y="0"/>
                    <a:pt x="2272" y="160"/>
                    <a:pt x="2304" y="192"/>
                  </a:cubicBezTo>
                </a:path>
              </a:pathLst>
            </a:custGeom>
            <a:noFill/>
            <a:ln w="12700" cmpd="sng">
              <a:solidFill>
                <a:schemeClr val="bg2">
                  <a:lumMod val="10000"/>
                </a:schemeClr>
              </a:solidFill>
              <a:round/>
              <a:headEnd/>
              <a:tailEnd/>
            </a:ln>
            <a:effectLst/>
            <a:extLst>
              <a:ext uri="{909E8E84-426E-40dd-AFC4-6F175D3DCCD1}">
                <a14:hiddenFill xmlns="" xmlns:a14="http://schemas.microsoft.com/office/drawing/2010/main">
                  <a:solidFill>
                    <a:schemeClr val="accent1"/>
                  </a:solidFill>
                </a14:hiddenFill>
              </a:ext>
            </a:extLst>
          </p:spPr>
          <p:txBody>
            <a:bodyPr wrap="none"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black"/>
                </a:solidFill>
                <a:effectLst/>
                <a:uLnTx/>
                <a:uFillTx/>
              </a:endParaRPr>
            </a:p>
          </p:txBody>
        </p:sp>
        <p:sp>
          <p:nvSpPr>
            <p:cNvPr id="11" name="Oval 10">
              <a:extLst>
                <a:ext uri="{FF2B5EF4-FFF2-40B4-BE49-F238E27FC236}">
                  <a16:creationId xmlns:a16="http://schemas.microsoft.com/office/drawing/2014/main" id="{94B3D7FF-EE5B-DF43-A033-74A22394BE9F}"/>
                </a:ext>
              </a:extLst>
            </p:cNvPr>
            <p:cNvSpPr/>
            <p:nvPr/>
          </p:nvSpPr>
          <p:spPr>
            <a:xfrm>
              <a:off x="8295723" y="4267097"/>
              <a:ext cx="360000" cy="360000"/>
            </a:xfrm>
            <a:prstGeom prst="ellipse">
              <a:avLst/>
            </a:prstGeom>
            <a:gradFill>
              <a:gsLst>
                <a:gs pos="0">
                  <a:schemeClr val="accent1">
                    <a:lumMod val="5000"/>
                    <a:lumOff val="95000"/>
                  </a:schemeClr>
                </a:gs>
                <a:gs pos="65000">
                  <a:srgbClr val="E70000"/>
                </a:gs>
                <a:gs pos="100000">
                  <a:schemeClr val="accent1">
                    <a:lumMod val="45000"/>
                    <a:lumOff val="55000"/>
                  </a:schemeClr>
                </a:gs>
                <a:gs pos="100000">
                  <a:schemeClr val="accent1">
                    <a:lumMod val="30000"/>
                    <a:lumOff val="70000"/>
                  </a:schemeClr>
                </a:gs>
              </a:gsLst>
              <a:path path="circle">
                <a:fillToRect l="100000" t="100000"/>
              </a:path>
            </a:gradFill>
          </p:spPr>
          <p:txBody>
            <a:bodyPr wrap="square" rtlCol="0" anchor="ctr">
              <a:spAutoFit/>
            </a:bodyPr>
            <a:lstStyle/>
            <a:p>
              <a:pPr algn="l"/>
              <a:endParaRPr lang="en-CH" sz="1600" dirty="0">
                <a:latin typeface="Helvetica" pitchFamily="2" charset="0"/>
              </a:endParaRPr>
            </a:p>
          </p:txBody>
        </p:sp>
        <p:sp>
          <p:nvSpPr>
            <p:cNvPr id="12" name="TextBox 11">
              <a:extLst>
                <a:ext uri="{FF2B5EF4-FFF2-40B4-BE49-F238E27FC236}">
                  <a16:creationId xmlns:a16="http://schemas.microsoft.com/office/drawing/2014/main" id="{3774116E-C8C6-ED49-898E-FA9920684F57}"/>
                </a:ext>
              </a:extLst>
            </p:cNvPr>
            <p:cNvSpPr txBox="1"/>
            <p:nvPr/>
          </p:nvSpPr>
          <p:spPr>
            <a:xfrm>
              <a:off x="8320873" y="4258182"/>
              <a:ext cx="309700" cy="338554"/>
            </a:xfrm>
            <a:prstGeom prst="rect">
              <a:avLst/>
            </a:prstGeom>
            <a:noFill/>
          </p:spPr>
          <p:txBody>
            <a:bodyPr wrap="none" rtlCol="0">
              <a:spAutoFit/>
            </a:bodyPr>
            <a:lstStyle/>
            <a:p>
              <a:pPr marL="0">
                <a:spcBef>
                  <a:spcPts val="3000"/>
                </a:spcBef>
              </a:pPr>
              <a:r>
                <a:rPr lang="en-CH" sz="1600" b="1" dirty="0">
                  <a:solidFill>
                    <a:schemeClr val="bg1"/>
                  </a:solidFill>
                  <a:latin typeface="Helvetica" pitchFamily="2" charset="0"/>
                  <a:ea typeface="Helvetica Light" charset="0"/>
                  <a:cs typeface="Helvetica Light" charset="0"/>
                  <a:sym typeface="Wingdings" pitchFamily="2" charset="2"/>
                </a:rPr>
                <a:t>q</a:t>
              </a:r>
            </a:p>
          </p:txBody>
        </p:sp>
        <p:sp>
          <p:nvSpPr>
            <p:cNvPr id="30" name="TextBox 29">
              <a:extLst>
                <a:ext uri="{FF2B5EF4-FFF2-40B4-BE49-F238E27FC236}">
                  <a16:creationId xmlns:a16="http://schemas.microsoft.com/office/drawing/2014/main" id="{BA6EFF34-BEF3-D245-B1C7-3575F2A6E0CE}"/>
                </a:ext>
              </a:extLst>
            </p:cNvPr>
            <p:cNvSpPr txBox="1"/>
            <p:nvPr/>
          </p:nvSpPr>
          <p:spPr>
            <a:xfrm>
              <a:off x="8020829" y="4476942"/>
              <a:ext cx="292068" cy="338554"/>
            </a:xfrm>
            <a:prstGeom prst="rect">
              <a:avLst/>
            </a:prstGeom>
            <a:noFill/>
          </p:spPr>
          <p:txBody>
            <a:bodyPr wrap="none" rtlCol="0">
              <a:spAutoFit/>
            </a:bodyPr>
            <a:lstStyle/>
            <a:p>
              <a:pPr marL="0">
                <a:spcBef>
                  <a:spcPts val="3000"/>
                </a:spcBef>
              </a:pPr>
              <a:r>
                <a:rPr lang="en-US" sz="1600" b="1" dirty="0">
                  <a:latin typeface="Helvetica" pitchFamily="2" charset="0"/>
                  <a:ea typeface="Helvetica Light" charset="0"/>
                  <a:cs typeface="Helvetica Light" charset="0"/>
                  <a:sym typeface="Wingdings" pitchFamily="2" charset="2"/>
                </a:rPr>
                <a:t>𝛾</a:t>
              </a:r>
              <a:endParaRPr lang="en-CH" sz="1600" b="1" baseline="30000" dirty="0">
                <a:latin typeface="Helvetica" pitchFamily="2" charset="0"/>
                <a:ea typeface="Helvetica Light" charset="0"/>
                <a:cs typeface="Helvetica Light" charset="0"/>
                <a:sym typeface="Wingdings" pitchFamily="2" charset="2"/>
              </a:endParaRPr>
            </a:p>
          </p:txBody>
        </p:sp>
        <p:cxnSp>
          <p:nvCxnSpPr>
            <p:cNvPr id="36" name="Straight Arrow Connector 35">
              <a:extLst>
                <a:ext uri="{FF2B5EF4-FFF2-40B4-BE49-F238E27FC236}">
                  <a16:creationId xmlns:a16="http://schemas.microsoft.com/office/drawing/2014/main" id="{AA21B6AF-968C-EE48-B6A1-0CBC2D362F52}"/>
                </a:ext>
              </a:extLst>
            </p:cNvPr>
            <p:cNvCxnSpPr>
              <a:cxnSpLocks/>
            </p:cNvCxnSpPr>
            <p:nvPr/>
          </p:nvCxnSpPr>
          <p:spPr>
            <a:xfrm flipV="1">
              <a:off x="8554373" y="3841158"/>
              <a:ext cx="543866" cy="484770"/>
            </a:xfrm>
            <a:prstGeom prst="straightConnector1">
              <a:avLst/>
            </a:prstGeom>
            <a:ln w="19050">
              <a:solidFill>
                <a:srgbClr val="D8363C"/>
              </a:solidFill>
              <a:headEnd type="none" w="med" len="med"/>
              <a:tailEnd type="none" w="med" len="med"/>
            </a:ln>
            <a:effectLst/>
          </p:spPr>
          <p:style>
            <a:lnRef idx="2">
              <a:schemeClr val="accent1"/>
            </a:lnRef>
            <a:fillRef idx="0">
              <a:schemeClr val="accent1"/>
            </a:fillRef>
            <a:effectRef idx="1">
              <a:schemeClr val="accent1"/>
            </a:effectRef>
            <a:fontRef idx="minor">
              <a:schemeClr val="tx1"/>
            </a:fontRef>
          </p:style>
        </p:cxnSp>
        <p:cxnSp>
          <p:nvCxnSpPr>
            <p:cNvPr id="38" name="Straight Arrow Connector 37">
              <a:extLst>
                <a:ext uri="{FF2B5EF4-FFF2-40B4-BE49-F238E27FC236}">
                  <a16:creationId xmlns:a16="http://schemas.microsoft.com/office/drawing/2014/main" id="{D8760604-FF5C-C14C-A936-79EEB97AD539}"/>
                </a:ext>
              </a:extLst>
            </p:cNvPr>
            <p:cNvCxnSpPr>
              <a:cxnSpLocks/>
            </p:cNvCxnSpPr>
            <p:nvPr/>
          </p:nvCxnSpPr>
          <p:spPr>
            <a:xfrm flipV="1">
              <a:off x="8554373" y="3705936"/>
              <a:ext cx="391466" cy="593867"/>
            </a:xfrm>
            <a:prstGeom prst="straightConnector1">
              <a:avLst/>
            </a:prstGeom>
            <a:ln w="19050">
              <a:solidFill>
                <a:srgbClr val="D8363C"/>
              </a:solidFill>
              <a:headEnd type="none" w="med" len="med"/>
              <a:tailEnd type="none" w="med" len="med"/>
            </a:ln>
            <a:effectLst/>
          </p:spPr>
          <p:style>
            <a:lnRef idx="2">
              <a:schemeClr val="accent1"/>
            </a:lnRef>
            <a:fillRef idx="0">
              <a:schemeClr val="accent1"/>
            </a:fillRef>
            <a:effectRef idx="1">
              <a:schemeClr val="accent1"/>
            </a:effectRef>
            <a:fontRef idx="minor">
              <a:schemeClr val="tx1"/>
            </a:fontRef>
          </p:style>
        </p:cxnSp>
      </p:grpSp>
      <p:pic>
        <p:nvPicPr>
          <p:cNvPr id="6148" name="Picture 4" descr="Gargamelle Bubble chamber , CERN">
            <a:extLst>
              <a:ext uri="{FF2B5EF4-FFF2-40B4-BE49-F238E27FC236}">
                <a16:creationId xmlns:a16="http://schemas.microsoft.com/office/drawing/2014/main" id="{C54155A2-A3F4-3443-8EC5-DC95F9948903}"/>
              </a:ext>
            </a:extLst>
          </p:cNvPr>
          <p:cNvPicPr>
            <a:picLocks noChangeAspect="1" noChangeArrowheads="1"/>
          </p:cNvPicPr>
          <p:nvPr/>
        </p:nvPicPr>
        <p:blipFill>
          <a:blip r:embed="rId5">
            <a:extLst>
              <a:ext uri="{28A0092B-C50C-407E-A947-70E740481C1C}">
                <a14:useLocalDpi xmlns:a14="http://schemas.microsoft.com/office/drawing/2010/main"/>
              </a:ext>
            </a:extLst>
          </a:blip>
          <a:srcRect/>
          <a:stretch>
            <a:fillRect/>
          </a:stretch>
        </p:blipFill>
        <p:spPr bwMode="auto">
          <a:xfrm>
            <a:off x="678423" y="3922136"/>
            <a:ext cx="3501478" cy="2529918"/>
          </a:xfrm>
          <a:prstGeom prst="rect">
            <a:avLst/>
          </a:prstGeom>
          <a:noFill/>
          <a:extLst>
            <a:ext uri="{909E8E84-426E-40DD-AFC4-6F175D3DCCD1}">
              <a14:hiddenFill xmlns:a14="http://schemas.microsoft.com/office/drawing/2010/main">
                <a:solidFill>
                  <a:srgbClr val="FFFFFF"/>
                </a:solidFill>
              </a14:hiddenFill>
            </a:ext>
          </a:extLst>
        </p:spPr>
      </p:pic>
      <p:sp>
        <p:nvSpPr>
          <p:cNvPr id="42" name="TextBox 41">
            <a:extLst>
              <a:ext uri="{FF2B5EF4-FFF2-40B4-BE49-F238E27FC236}">
                <a16:creationId xmlns:a16="http://schemas.microsoft.com/office/drawing/2014/main" id="{6945FA85-719B-A949-B248-85D0F8143105}"/>
              </a:ext>
            </a:extLst>
          </p:cNvPr>
          <p:cNvSpPr txBox="1"/>
          <p:nvPr/>
        </p:nvSpPr>
        <p:spPr>
          <a:xfrm>
            <a:off x="710154" y="3983728"/>
            <a:ext cx="1976823" cy="276999"/>
          </a:xfrm>
          <a:prstGeom prst="rect">
            <a:avLst/>
          </a:prstGeom>
          <a:noFill/>
        </p:spPr>
        <p:txBody>
          <a:bodyPr wrap="none" rtlCol="0">
            <a:spAutoFit/>
          </a:bodyPr>
          <a:lstStyle/>
          <a:p>
            <a:pPr marL="0">
              <a:spcBef>
                <a:spcPts val="3000"/>
              </a:spcBef>
            </a:pPr>
            <a:r>
              <a:rPr lang="en-CH" sz="1200" b="1" dirty="0">
                <a:solidFill>
                  <a:schemeClr val="bg1"/>
                </a:solidFill>
                <a:latin typeface="Helvetica" pitchFamily="2" charset="0"/>
                <a:ea typeface="Helvetica Light" charset="0"/>
                <a:cs typeface="Helvetica Light" charset="0"/>
                <a:sym typeface="Wingdings" pitchFamily="2" charset="2"/>
              </a:rPr>
              <a:t>CERN Gargamelle (1970)</a:t>
            </a:r>
          </a:p>
        </p:txBody>
      </p:sp>
      <p:pic>
        <p:nvPicPr>
          <p:cNvPr id="6150" name="Picture 6" descr="Gargamelle bubble chamber at CERN">
            <a:extLst>
              <a:ext uri="{FF2B5EF4-FFF2-40B4-BE49-F238E27FC236}">
                <a16:creationId xmlns:a16="http://schemas.microsoft.com/office/drawing/2014/main" id="{C1267FF2-BB73-0349-BC59-AC68DE67215C}"/>
              </a:ext>
            </a:extLst>
          </p:cNvPr>
          <p:cNvPicPr>
            <a:picLocks noChangeAspect="1" noChangeArrowheads="1"/>
          </p:cNvPicPr>
          <p:nvPr/>
        </p:nvPicPr>
        <p:blipFill rotWithShape="1">
          <a:blip r:embed="rId6">
            <a:extLst>
              <a:ext uri="{28A0092B-C50C-407E-A947-70E740481C1C}">
                <a14:useLocalDpi xmlns:a14="http://schemas.microsoft.com/office/drawing/2010/main"/>
              </a:ext>
            </a:extLst>
          </a:blip>
          <a:srcRect/>
          <a:stretch/>
        </p:blipFill>
        <p:spPr bwMode="auto">
          <a:xfrm>
            <a:off x="4309851" y="3922135"/>
            <a:ext cx="3530699" cy="2529918"/>
          </a:xfrm>
          <a:prstGeom prst="rect">
            <a:avLst/>
          </a:prstGeom>
          <a:noFill/>
          <a:extLst>
            <a:ext uri="{909E8E84-426E-40DD-AFC4-6F175D3DCCD1}">
              <a14:hiddenFill xmlns:a14="http://schemas.microsoft.com/office/drawing/2010/main">
                <a:solidFill>
                  <a:srgbClr val="FFFFFF"/>
                </a:solidFill>
              </a14:hiddenFill>
            </a:ext>
          </a:extLst>
        </p:spPr>
      </p:pic>
      <p:grpSp>
        <p:nvGrpSpPr>
          <p:cNvPr id="44" name="Group 43">
            <a:extLst>
              <a:ext uri="{FF2B5EF4-FFF2-40B4-BE49-F238E27FC236}">
                <a16:creationId xmlns:a16="http://schemas.microsoft.com/office/drawing/2014/main" id="{B24B007B-302A-5B41-A65C-414AD2E466FC}"/>
              </a:ext>
            </a:extLst>
          </p:cNvPr>
          <p:cNvGrpSpPr/>
          <p:nvPr/>
        </p:nvGrpSpPr>
        <p:grpSpPr>
          <a:xfrm>
            <a:off x="8161660" y="3745601"/>
            <a:ext cx="2959587" cy="2137303"/>
            <a:chOff x="6920116" y="3705936"/>
            <a:chExt cx="2959587" cy="2137303"/>
          </a:xfrm>
        </p:grpSpPr>
        <p:sp>
          <p:nvSpPr>
            <p:cNvPr id="45" name="Oval 44">
              <a:extLst>
                <a:ext uri="{FF2B5EF4-FFF2-40B4-BE49-F238E27FC236}">
                  <a16:creationId xmlns:a16="http://schemas.microsoft.com/office/drawing/2014/main" id="{7B8F7919-F291-7A42-9E09-B8C30764BDBA}"/>
                </a:ext>
              </a:extLst>
            </p:cNvPr>
            <p:cNvSpPr/>
            <p:nvPr/>
          </p:nvSpPr>
          <p:spPr>
            <a:xfrm>
              <a:off x="7571678" y="4003288"/>
              <a:ext cx="1839600" cy="1839951"/>
            </a:xfrm>
            <a:prstGeom prst="ellipse">
              <a:avLst/>
            </a:prstGeom>
            <a:gradFill flip="none" rotWithShape="1">
              <a:gsLst>
                <a:gs pos="0">
                  <a:schemeClr val="accent1">
                    <a:lumMod val="5000"/>
                    <a:lumOff val="95000"/>
                  </a:schemeClr>
                </a:gs>
                <a:gs pos="65000">
                  <a:schemeClr val="bg1">
                    <a:lumMod val="65000"/>
                  </a:schemeClr>
                </a:gs>
                <a:gs pos="100000">
                  <a:schemeClr val="accent1">
                    <a:lumMod val="45000"/>
                    <a:lumOff val="55000"/>
                  </a:schemeClr>
                </a:gs>
                <a:gs pos="100000">
                  <a:schemeClr val="accent1">
                    <a:lumMod val="30000"/>
                    <a:lumOff val="70000"/>
                  </a:schemeClr>
                </a:gs>
              </a:gsLst>
              <a:path path="circle">
                <a:fillToRect l="100000" t="100000"/>
              </a:path>
              <a:tileRect r="-100000" b="-100000"/>
            </a:gradFill>
          </p:spPr>
          <p:txBody>
            <a:bodyPr wrap="none" rtlCol="0" anchor="ctr">
              <a:spAutoFit/>
            </a:bodyPr>
            <a:lstStyle/>
            <a:p>
              <a:pPr algn="l"/>
              <a:endParaRPr lang="en-CH" sz="1600" dirty="0">
                <a:latin typeface="Helvetica" pitchFamily="2" charset="0"/>
              </a:endParaRPr>
            </a:p>
          </p:txBody>
        </p:sp>
        <p:cxnSp>
          <p:nvCxnSpPr>
            <p:cNvPr id="46" name="Straight Arrow Connector 45">
              <a:extLst>
                <a:ext uri="{FF2B5EF4-FFF2-40B4-BE49-F238E27FC236}">
                  <a16:creationId xmlns:a16="http://schemas.microsoft.com/office/drawing/2014/main" id="{FEC7007E-6599-3649-95CF-C374596F274B}"/>
                </a:ext>
              </a:extLst>
            </p:cNvPr>
            <p:cNvCxnSpPr>
              <a:cxnSpLocks/>
            </p:cNvCxnSpPr>
            <p:nvPr/>
          </p:nvCxnSpPr>
          <p:spPr>
            <a:xfrm flipV="1">
              <a:off x="8563667" y="3790287"/>
              <a:ext cx="458372" cy="516087"/>
            </a:xfrm>
            <a:prstGeom prst="straightConnector1">
              <a:avLst/>
            </a:prstGeom>
            <a:ln w="19050">
              <a:solidFill>
                <a:srgbClr val="D8363C"/>
              </a:solidFill>
              <a:headEnd type="none" w="med" len="med"/>
              <a:tailEnd type="none" w="med" len="med"/>
            </a:ln>
            <a:effectLst/>
          </p:spPr>
          <p:style>
            <a:lnRef idx="2">
              <a:schemeClr val="accent1"/>
            </a:lnRef>
            <a:fillRef idx="0">
              <a:schemeClr val="accent1"/>
            </a:fillRef>
            <a:effectRef idx="1">
              <a:schemeClr val="accent1"/>
            </a:effectRef>
            <a:fontRef idx="minor">
              <a:schemeClr val="tx1"/>
            </a:fontRef>
          </p:style>
        </p:cxnSp>
        <p:sp>
          <p:nvSpPr>
            <p:cNvPr id="47" name="Oval 46">
              <a:extLst>
                <a:ext uri="{FF2B5EF4-FFF2-40B4-BE49-F238E27FC236}">
                  <a16:creationId xmlns:a16="http://schemas.microsoft.com/office/drawing/2014/main" id="{A82BD4B2-717F-074E-A6CD-39856A0BDA6C}"/>
                </a:ext>
              </a:extLst>
            </p:cNvPr>
            <p:cNvSpPr/>
            <p:nvPr/>
          </p:nvSpPr>
          <p:spPr>
            <a:xfrm>
              <a:off x="8847218" y="4759117"/>
              <a:ext cx="360000" cy="360000"/>
            </a:xfrm>
            <a:prstGeom prst="ellipse">
              <a:avLst/>
            </a:prstGeom>
            <a:gradFill>
              <a:gsLst>
                <a:gs pos="0">
                  <a:schemeClr val="accent1">
                    <a:lumMod val="5000"/>
                    <a:lumOff val="95000"/>
                  </a:schemeClr>
                </a:gs>
                <a:gs pos="65000">
                  <a:srgbClr val="7030A0"/>
                </a:gs>
                <a:gs pos="100000">
                  <a:schemeClr val="accent1">
                    <a:lumMod val="45000"/>
                    <a:lumOff val="55000"/>
                  </a:schemeClr>
                </a:gs>
                <a:gs pos="100000">
                  <a:schemeClr val="accent1">
                    <a:lumMod val="30000"/>
                    <a:lumOff val="70000"/>
                  </a:schemeClr>
                </a:gs>
              </a:gsLst>
              <a:path path="circle">
                <a:fillToRect l="100000" t="100000"/>
              </a:path>
            </a:gradFill>
          </p:spPr>
          <p:txBody>
            <a:bodyPr wrap="square" rtlCol="0" anchor="ctr">
              <a:spAutoFit/>
            </a:bodyPr>
            <a:lstStyle/>
            <a:p>
              <a:pPr algn="l"/>
              <a:endParaRPr lang="en-CH" sz="1600" dirty="0">
                <a:latin typeface="Helvetica" pitchFamily="2" charset="0"/>
              </a:endParaRPr>
            </a:p>
          </p:txBody>
        </p:sp>
        <p:sp>
          <p:nvSpPr>
            <p:cNvPr id="48" name="Oval 47">
              <a:extLst>
                <a:ext uri="{FF2B5EF4-FFF2-40B4-BE49-F238E27FC236}">
                  <a16:creationId xmlns:a16="http://schemas.microsoft.com/office/drawing/2014/main" id="{EDB15E01-9CBD-6548-9225-630E39C85884}"/>
                </a:ext>
              </a:extLst>
            </p:cNvPr>
            <p:cNvSpPr/>
            <p:nvPr/>
          </p:nvSpPr>
          <p:spPr>
            <a:xfrm>
              <a:off x="7924803" y="5120064"/>
              <a:ext cx="360000" cy="360000"/>
            </a:xfrm>
            <a:prstGeom prst="ellipse">
              <a:avLst/>
            </a:prstGeom>
            <a:gradFill>
              <a:gsLst>
                <a:gs pos="0">
                  <a:schemeClr val="accent1">
                    <a:lumMod val="5000"/>
                    <a:lumOff val="95000"/>
                  </a:schemeClr>
                </a:gs>
                <a:gs pos="65000">
                  <a:srgbClr val="00B050"/>
                </a:gs>
                <a:gs pos="100000">
                  <a:schemeClr val="accent1">
                    <a:lumMod val="45000"/>
                    <a:lumOff val="55000"/>
                  </a:schemeClr>
                </a:gs>
                <a:gs pos="100000">
                  <a:schemeClr val="accent1">
                    <a:lumMod val="30000"/>
                    <a:lumOff val="70000"/>
                  </a:schemeClr>
                </a:gs>
              </a:gsLst>
              <a:path path="circle">
                <a:fillToRect l="100000" t="100000"/>
              </a:path>
            </a:gradFill>
          </p:spPr>
          <p:txBody>
            <a:bodyPr wrap="square" rtlCol="0" anchor="ctr">
              <a:spAutoFit/>
            </a:bodyPr>
            <a:lstStyle/>
            <a:p>
              <a:pPr algn="l"/>
              <a:endParaRPr lang="en-CH" sz="1600" dirty="0">
                <a:latin typeface="Helvetica" pitchFamily="2" charset="0"/>
              </a:endParaRPr>
            </a:p>
          </p:txBody>
        </p:sp>
        <p:sp>
          <p:nvSpPr>
            <p:cNvPr id="49" name="TextBox 48">
              <a:extLst>
                <a:ext uri="{FF2B5EF4-FFF2-40B4-BE49-F238E27FC236}">
                  <a16:creationId xmlns:a16="http://schemas.microsoft.com/office/drawing/2014/main" id="{5FECC407-A1CA-634D-84B6-3E8499D2E0C1}"/>
                </a:ext>
              </a:extLst>
            </p:cNvPr>
            <p:cNvSpPr txBox="1"/>
            <p:nvPr/>
          </p:nvSpPr>
          <p:spPr>
            <a:xfrm>
              <a:off x="8872367" y="4750203"/>
              <a:ext cx="309700" cy="338554"/>
            </a:xfrm>
            <a:prstGeom prst="rect">
              <a:avLst/>
            </a:prstGeom>
            <a:noFill/>
          </p:spPr>
          <p:txBody>
            <a:bodyPr wrap="none" rtlCol="0">
              <a:spAutoFit/>
            </a:bodyPr>
            <a:lstStyle/>
            <a:p>
              <a:pPr marL="0">
                <a:spcBef>
                  <a:spcPts val="3000"/>
                </a:spcBef>
              </a:pPr>
              <a:r>
                <a:rPr lang="en-CH" sz="1600" b="1" dirty="0">
                  <a:solidFill>
                    <a:schemeClr val="bg1"/>
                  </a:solidFill>
                  <a:latin typeface="Helvetica" pitchFamily="2" charset="0"/>
                  <a:ea typeface="Helvetica Light" charset="0"/>
                  <a:cs typeface="Helvetica Light" charset="0"/>
                  <a:sym typeface="Wingdings" pitchFamily="2" charset="2"/>
                </a:rPr>
                <a:t>q</a:t>
              </a:r>
            </a:p>
          </p:txBody>
        </p:sp>
        <p:sp>
          <p:nvSpPr>
            <p:cNvPr id="50" name="TextBox 49">
              <a:extLst>
                <a:ext uri="{FF2B5EF4-FFF2-40B4-BE49-F238E27FC236}">
                  <a16:creationId xmlns:a16="http://schemas.microsoft.com/office/drawing/2014/main" id="{19F40C46-8B7D-DD42-BD28-D4AE7C1A6FA4}"/>
                </a:ext>
              </a:extLst>
            </p:cNvPr>
            <p:cNvSpPr txBox="1"/>
            <p:nvPr/>
          </p:nvSpPr>
          <p:spPr>
            <a:xfrm>
              <a:off x="7949949" y="5111150"/>
              <a:ext cx="309700" cy="338554"/>
            </a:xfrm>
            <a:prstGeom prst="rect">
              <a:avLst/>
            </a:prstGeom>
            <a:noFill/>
          </p:spPr>
          <p:txBody>
            <a:bodyPr wrap="none" rtlCol="0">
              <a:spAutoFit/>
            </a:bodyPr>
            <a:lstStyle/>
            <a:p>
              <a:pPr marL="0">
                <a:spcBef>
                  <a:spcPts val="3000"/>
                </a:spcBef>
              </a:pPr>
              <a:r>
                <a:rPr lang="en-CH" sz="1600" b="1" dirty="0">
                  <a:solidFill>
                    <a:schemeClr val="bg1"/>
                  </a:solidFill>
                  <a:latin typeface="Helvetica" pitchFamily="2" charset="0"/>
                  <a:ea typeface="Helvetica Light" charset="0"/>
                  <a:cs typeface="Helvetica Light" charset="0"/>
                  <a:sym typeface="Wingdings" pitchFamily="2" charset="2"/>
                </a:rPr>
                <a:t>q</a:t>
              </a:r>
            </a:p>
          </p:txBody>
        </p:sp>
        <p:cxnSp>
          <p:nvCxnSpPr>
            <p:cNvPr id="51" name="Straight Arrow Connector 50">
              <a:extLst>
                <a:ext uri="{FF2B5EF4-FFF2-40B4-BE49-F238E27FC236}">
                  <a16:creationId xmlns:a16="http://schemas.microsoft.com/office/drawing/2014/main" id="{B19E4020-DD33-4842-9652-63DC7FF8879B}"/>
                </a:ext>
              </a:extLst>
            </p:cNvPr>
            <p:cNvCxnSpPr>
              <a:cxnSpLocks/>
            </p:cNvCxnSpPr>
            <p:nvPr/>
          </p:nvCxnSpPr>
          <p:spPr>
            <a:xfrm>
              <a:off x="6969512" y="4919480"/>
              <a:ext cx="1327793" cy="0"/>
            </a:xfrm>
            <a:prstGeom prst="straightConnector1">
              <a:avLst/>
            </a:prstGeom>
            <a:ln w="38100">
              <a:solidFill>
                <a:srgbClr val="0070C0"/>
              </a:solidFill>
              <a:prstDash val="sysDash"/>
              <a:headEnd type="none" w="med" len="med"/>
              <a:tailEnd type="none" w="med" len="med"/>
            </a:ln>
            <a:effectLst/>
          </p:spPr>
          <p:style>
            <a:lnRef idx="2">
              <a:schemeClr val="accent1"/>
            </a:lnRef>
            <a:fillRef idx="0">
              <a:schemeClr val="accent1"/>
            </a:fillRef>
            <a:effectRef idx="1">
              <a:schemeClr val="accent1"/>
            </a:effectRef>
            <a:fontRef idx="minor">
              <a:schemeClr val="tx1"/>
            </a:fontRef>
          </p:style>
        </p:cxnSp>
        <p:cxnSp>
          <p:nvCxnSpPr>
            <p:cNvPr id="52" name="Straight Arrow Connector 51">
              <a:extLst>
                <a:ext uri="{FF2B5EF4-FFF2-40B4-BE49-F238E27FC236}">
                  <a16:creationId xmlns:a16="http://schemas.microsoft.com/office/drawing/2014/main" id="{58E328E4-D1FA-C34F-8514-1C94C42F88AC}"/>
                </a:ext>
              </a:extLst>
            </p:cNvPr>
            <p:cNvCxnSpPr>
              <a:cxnSpLocks/>
            </p:cNvCxnSpPr>
            <p:nvPr/>
          </p:nvCxnSpPr>
          <p:spPr>
            <a:xfrm>
              <a:off x="8284795" y="4919480"/>
              <a:ext cx="1282951" cy="818056"/>
            </a:xfrm>
            <a:prstGeom prst="straightConnector1">
              <a:avLst/>
            </a:prstGeom>
            <a:ln w="38100">
              <a:solidFill>
                <a:srgbClr val="0070C0"/>
              </a:solidFill>
              <a:tailEnd type="triangle"/>
            </a:ln>
            <a:effectLst/>
          </p:spPr>
          <p:style>
            <a:lnRef idx="2">
              <a:schemeClr val="accent1"/>
            </a:lnRef>
            <a:fillRef idx="0">
              <a:schemeClr val="accent1"/>
            </a:fillRef>
            <a:effectRef idx="1">
              <a:schemeClr val="accent1"/>
            </a:effectRef>
            <a:fontRef idx="minor">
              <a:schemeClr val="tx1"/>
            </a:fontRef>
          </p:style>
        </p:cxnSp>
        <p:sp>
          <p:nvSpPr>
            <p:cNvPr id="53" name="TextBox 52">
              <a:extLst>
                <a:ext uri="{FF2B5EF4-FFF2-40B4-BE49-F238E27FC236}">
                  <a16:creationId xmlns:a16="http://schemas.microsoft.com/office/drawing/2014/main" id="{C021063C-2119-E045-A5D3-6D74E11AD9ED}"/>
                </a:ext>
              </a:extLst>
            </p:cNvPr>
            <p:cNvSpPr txBox="1"/>
            <p:nvPr/>
          </p:nvSpPr>
          <p:spPr>
            <a:xfrm>
              <a:off x="6920116" y="4614402"/>
              <a:ext cx="288862" cy="338554"/>
            </a:xfrm>
            <a:prstGeom prst="rect">
              <a:avLst/>
            </a:prstGeom>
            <a:noFill/>
          </p:spPr>
          <p:txBody>
            <a:bodyPr wrap="none" rtlCol="0">
              <a:spAutoFit/>
            </a:bodyPr>
            <a:lstStyle/>
            <a:p>
              <a:pPr marL="0">
                <a:spcBef>
                  <a:spcPts val="3000"/>
                </a:spcBef>
              </a:pPr>
              <a:r>
                <a:rPr lang="en-GB" sz="1600" b="1" dirty="0">
                  <a:solidFill>
                    <a:srgbClr val="0070C0"/>
                  </a:solidFill>
                  <a:latin typeface="Helvetica" pitchFamily="2" charset="0"/>
                  <a:ea typeface="Helvetica Light" charset="0"/>
                  <a:cs typeface="Helvetica Light" charset="0"/>
                  <a:sym typeface="Wingdings" pitchFamily="2" charset="2"/>
                </a:rPr>
                <a:t>𝜈</a:t>
              </a:r>
              <a:endParaRPr lang="en-CH" sz="1600" b="1" dirty="0">
                <a:solidFill>
                  <a:srgbClr val="0070C0"/>
                </a:solidFill>
                <a:latin typeface="Helvetica" pitchFamily="2" charset="0"/>
                <a:ea typeface="Helvetica Light" charset="0"/>
                <a:cs typeface="Helvetica Light" charset="0"/>
                <a:sym typeface="Wingdings" pitchFamily="2" charset="2"/>
              </a:endParaRPr>
            </a:p>
          </p:txBody>
        </p:sp>
        <p:sp>
          <p:nvSpPr>
            <p:cNvPr id="54" name="TextBox 53">
              <a:extLst>
                <a:ext uri="{FF2B5EF4-FFF2-40B4-BE49-F238E27FC236}">
                  <a16:creationId xmlns:a16="http://schemas.microsoft.com/office/drawing/2014/main" id="{F8C5A33E-28DA-FE4B-B44C-301016195A56}"/>
                </a:ext>
              </a:extLst>
            </p:cNvPr>
            <p:cNvSpPr txBox="1"/>
            <p:nvPr/>
          </p:nvSpPr>
          <p:spPr>
            <a:xfrm>
              <a:off x="9462601" y="5310481"/>
              <a:ext cx="417102" cy="338554"/>
            </a:xfrm>
            <a:prstGeom prst="rect">
              <a:avLst/>
            </a:prstGeom>
            <a:noFill/>
          </p:spPr>
          <p:txBody>
            <a:bodyPr wrap="none" rtlCol="0">
              <a:spAutoFit/>
            </a:bodyPr>
            <a:lstStyle/>
            <a:p>
              <a:pPr marL="0">
                <a:spcBef>
                  <a:spcPts val="3000"/>
                </a:spcBef>
              </a:pPr>
              <a:r>
                <a:rPr lang="en-GB" sz="1600" b="1" dirty="0">
                  <a:solidFill>
                    <a:srgbClr val="0070C0"/>
                  </a:solidFill>
                  <a:latin typeface="Helvetica" pitchFamily="2" charset="0"/>
                  <a:ea typeface="Helvetica Light" charset="0"/>
                  <a:cs typeface="Helvetica Light" charset="0"/>
                  <a:sym typeface="Wingdings" pitchFamily="2" charset="2"/>
                </a:rPr>
                <a:t>µ</a:t>
              </a:r>
              <a:r>
                <a:rPr lang="en-GB" sz="700" b="1" dirty="0">
                  <a:solidFill>
                    <a:srgbClr val="0070C0"/>
                  </a:solidFill>
                  <a:latin typeface="Helvetica" pitchFamily="2" charset="0"/>
                  <a:ea typeface="Helvetica Light" charset="0"/>
                  <a:cs typeface="Helvetica Light" charset="0"/>
                  <a:sym typeface="Wingdings" pitchFamily="2" charset="2"/>
                </a:rPr>
                <a:t> </a:t>
              </a:r>
              <a:r>
                <a:rPr lang="en-CH" sz="1600" b="1" baseline="30000" dirty="0">
                  <a:solidFill>
                    <a:srgbClr val="0070C0"/>
                  </a:solidFill>
                  <a:latin typeface="Helvetica" pitchFamily="2" charset="0"/>
                  <a:ea typeface="Helvetica Light" charset="0"/>
                  <a:cs typeface="Helvetica Light" charset="0"/>
                  <a:sym typeface="Wingdings" pitchFamily="2" charset="2"/>
                </a:rPr>
                <a:t>–</a:t>
              </a:r>
            </a:p>
          </p:txBody>
        </p:sp>
        <p:sp>
          <p:nvSpPr>
            <p:cNvPr id="55" name="Freeform 10">
              <a:extLst>
                <a:ext uri="{FF2B5EF4-FFF2-40B4-BE49-F238E27FC236}">
                  <a16:creationId xmlns:a16="http://schemas.microsoft.com/office/drawing/2014/main" id="{AD0B0888-C6F2-0D44-95A3-805817D434FE}"/>
                </a:ext>
              </a:extLst>
            </p:cNvPr>
            <p:cNvSpPr>
              <a:spLocks/>
            </p:cNvSpPr>
            <p:nvPr/>
          </p:nvSpPr>
          <p:spPr bwMode="auto">
            <a:xfrm rot="17752580" flipH="1">
              <a:off x="8112858" y="4625097"/>
              <a:ext cx="455372" cy="102618"/>
            </a:xfrm>
            <a:custGeom>
              <a:avLst/>
              <a:gdLst>
                <a:gd name="T0" fmla="*/ 0 w 2304"/>
                <a:gd name="T1" fmla="*/ 192 h 192"/>
                <a:gd name="T2" fmla="*/ 192 w 2304"/>
                <a:gd name="T3" fmla="*/ 0 h 192"/>
                <a:gd name="T4" fmla="*/ 384 w 2304"/>
                <a:gd name="T5" fmla="*/ 192 h 192"/>
                <a:gd name="T6" fmla="*/ 576 w 2304"/>
                <a:gd name="T7" fmla="*/ 0 h 192"/>
                <a:gd name="T8" fmla="*/ 768 w 2304"/>
                <a:gd name="T9" fmla="*/ 192 h 192"/>
                <a:gd name="T10" fmla="*/ 960 w 2304"/>
                <a:gd name="T11" fmla="*/ 0 h 192"/>
                <a:gd name="T12" fmla="*/ 1152 w 2304"/>
                <a:gd name="T13" fmla="*/ 192 h 192"/>
                <a:gd name="T14" fmla="*/ 1344 w 2304"/>
                <a:gd name="T15" fmla="*/ 0 h 192"/>
                <a:gd name="T16" fmla="*/ 1536 w 2304"/>
                <a:gd name="T17" fmla="*/ 192 h 192"/>
                <a:gd name="T18" fmla="*/ 1728 w 2304"/>
                <a:gd name="T19" fmla="*/ 0 h 192"/>
                <a:gd name="T20" fmla="*/ 1920 w 2304"/>
                <a:gd name="T21" fmla="*/ 192 h 192"/>
                <a:gd name="T22" fmla="*/ 2112 w 2304"/>
                <a:gd name="T23" fmla="*/ 0 h 192"/>
                <a:gd name="T24" fmla="*/ 2304 w 2304"/>
                <a:gd name="T25" fmla="*/ 192 h 1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304" h="192">
                  <a:moveTo>
                    <a:pt x="0" y="192"/>
                  </a:moveTo>
                  <a:cubicBezTo>
                    <a:pt x="64" y="96"/>
                    <a:pt x="128" y="0"/>
                    <a:pt x="192" y="0"/>
                  </a:cubicBezTo>
                  <a:cubicBezTo>
                    <a:pt x="256" y="0"/>
                    <a:pt x="320" y="192"/>
                    <a:pt x="384" y="192"/>
                  </a:cubicBezTo>
                  <a:cubicBezTo>
                    <a:pt x="448" y="192"/>
                    <a:pt x="512" y="0"/>
                    <a:pt x="576" y="0"/>
                  </a:cubicBezTo>
                  <a:cubicBezTo>
                    <a:pt x="640" y="0"/>
                    <a:pt x="704" y="192"/>
                    <a:pt x="768" y="192"/>
                  </a:cubicBezTo>
                  <a:cubicBezTo>
                    <a:pt x="832" y="192"/>
                    <a:pt x="896" y="0"/>
                    <a:pt x="960" y="0"/>
                  </a:cubicBezTo>
                  <a:cubicBezTo>
                    <a:pt x="1024" y="0"/>
                    <a:pt x="1088" y="192"/>
                    <a:pt x="1152" y="192"/>
                  </a:cubicBezTo>
                  <a:cubicBezTo>
                    <a:pt x="1216" y="192"/>
                    <a:pt x="1280" y="0"/>
                    <a:pt x="1344" y="0"/>
                  </a:cubicBezTo>
                  <a:cubicBezTo>
                    <a:pt x="1408" y="0"/>
                    <a:pt x="1472" y="192"/>
                    <a:pt x="1536" y="192"/>
                  </a:cubicBezTo>
                  <a:cubicBezTo>
                    <a:pt x="1600" y="192"/>
                    <a:pt x="1664" y="0"/>
                    <a:pt x="1728" y="0"/>
                  </a:cubicBezTo>
                  <a:cubicBezTo>
                    <a:pt x="1792" y="0"/>
                    <a:pt x="1856" y="192"/>
                    <a:pt x="1920" y="192"/>
                  </a:cubicBezTo>
                  <a:cubicBezTo>
                    <a:pt x="1984" y="192"/>
                    <a:pt x="2048" y="0"/>
                    <a:pt x="2112" y="0"/>
                  </a:cubicBezTo>
                  <a:cubicBezTo>
                    <a:pt x="2176" y="0"/>
                    <a:pt x="2272" y="160"/>
                    <a:pt x="2304" y="192"/>
                  </a:cubicBezTo>
                </a:path>
              </a:pathLst>
            </a:custGeom>
            <a:noFill/>
            <a:ln w="12700" cmpd="sng">
              <a:solidFill>
                <a:schemeClr val="bg2">
                  <a:lumMod val="10000"/>
                </a:schemeClr>
              </a:solidFill>
              <a:round/>
              <a:headEnd/>
              <a:tailEnd/>
            </a:ln>
            <a:effectLst/>
            <a:extLst>
              <a:ext uri="{909E8E84-426E-40dd-AFC4-6F175D3DCCD1}">
                <a14:hiddenFill xmlns="" xmlns:a14="http://schemas.microsoft.com/office/drawing/2010/main">
                  <a:solidFill>
                    <a:schemeClr val="accent1"/>
                  </a:solidFill>
                </a14:hiddenFill>
              </a:ext>
            </a:extLst>
          </p:spPr>
          <p:txBody>
            <a:bodyPr wrap="none"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black"/>
                </a:solidFill>
                <a:effectLst/>
                <a:uLnTx/>
                <a:uFillTx/>
              </a:endParaRPr>
            </a:p>
          </p:txBody>
        </p:sp>
        <p:sp>
          <p:nvSpPr>
            <p:cNvPr id="56" name="Oval 55">
              <a:extLst>
                <a:ext uri="{FF2B5EF4-FFF2-40B4-BE49-F238E27FC236}">
                  <a16:creationId xmlns:a16="http://schemas.microsoft.com/office/drawing/2014/main" id="{027EEA70-5F5C-D341-8F11-F6CE66AB163B}"/>
                </a:ext>
              </a:extLst>
            </p:cNvPr>
            <p:cNvSpPr/>
            <p:nvPr/>
          </p:nvSpPr>
          <p:spPr>
            <a:xfrm>
              <a:off x="8295723" y="4267097"/>
              <a:ext cx="360000" cy="360000"/>
            </a:xfrm>
            <a:prstGeom prst="ellipse">
              <a:avLst/>
            </a:prstGeom>
            <a:gradFill>
              <a:gsLst>
                <a:gs pos="0">
                  <a:schemeClr val="accent1">
                    <a:lumMod val="5000"/>
                    <a:lumOff val="95000"/>
                  </a:schemeClr>
                </a:gs>
                <a:gs pos="65000">
                  <a:srgbClr val="E70000"/>
                </a:gs>
                <a:gs pos="100000">
                  <a:schemeClr val="accent1">
                    <a:lumMod val="45000"/>
                    <a:lumOff val="55000"/>
                  </a:schemeClr>
                </a:gs>
                <a:gs pos="100000">
                  <a:schemeClr val="accent1">
                    <a:lumMod val="30000"/>
                    <a:lumOff val="70000"/>
                  </a:schemeClr>
                </a:gs>
              </a:gsLst>
              <a:path path="circle">
                <a:fillToRect l="100000" t="100000"/>
              </a:path>
            </a:gradFill>
          </p:spPr>
          <p:txBody>
            <a:bodyPr wrap="square" rtlCol="0" anchor="ctr">
              <a:spAutoFit/>
            </a:bodyPr>
            <a:lstStyle/>
            <a:p>
              <a:pPr algn="l"/>
              <a:endParaRPr lang="en-CH" sz="1600" dirty="0">
                <a:latin typeface="Helvetica" pitchFamily="2" charset="0"/>
              </a:endParaRPr>
            </a:p>
          </p:txBody>
        </p:sp>
        <p:sp>
          <p:nvSpPr>
            <p:cNvPr id="57" name="TextBox 56">
              <a:extLst>
                <a:ext uri="{FF2B5EF4-FFF2-40B4-BE49-F238E27FC236}">
                  <a16:creationId xmlns:a16="http://schemas.microsoft.com/office/drawing/2014/main" id="{E8D5FAC1-F20B-A144-A766-46A0E85B2F8A}"/>
                </a:ext>
              </a:extLst>
            </p:cNvPr>
            <p:cNvSpPr txBox="1"/>
            <p:nvPr/>
          </p:nvSpPr>
          <p:spPr>
            <a:xfrm>
              <a:off x="8320873" y="4258182"/>
              <a:ext cx="309700" cy="338554"/>
            </a:xfrm>
            <a:prstGeom prst="rect">
              <a:avLst/>
            </a:prstGeom>
            <a:noFill/>
          </p:spPr>
          <p:txBody>
            <a:bodyPr wrap="none" rtlCol="0">
              <a:spAutoFit/>
            </a:bodyPr>
            <a:lstStyle/>
            <a:p>
              <a:pPr marL="0">
                <a:spcBef>
                  <a:spcPts val="3000"/>
                </a:spcBef>
              </a:pPr>
              <a:r>
                <a:rPr lang="en-CH" sz="1600" b="1" dirty="0">
                  <a:solidFill>
                    <a:schemeClr val="bg1"/>
                  </a:solidFill>
                  <a:latin typeface="Helvetica" pitchFamily="2" charset="0"/>
                  <a:ea typeface="Helvetica Light" charset="0"/>
                  <a:cs typeface="Helvetica Light" charset="0"/>
                  <a:sym typeface="Wingdings" pitchFamily="2" charset="2"/>
                </a:rPr>
                <a:t>q</a:t>
              </a:r>
            </a:p>
          </p:txBody>
        </p:sp>
        <p:sp>
          <p:nvSpPr>
            <p:cNvPr id="58" name="TextBox 57">
              <a:extLst>
                <a:ext uri="{FF2B5EF4-FFF2-40B4-BE49-F238E27FC236}">
                  <a16:creationId xmlns:a16="http://schemas.microsoft.com/office/drawing/2014/main" id="{04F5C6D7-EB81-E64F-8CFB-F88AB29D0024}"/>
                </a:ext>
              </a:extLst>
            </p:cNvPr>
            <p:cNvSpPr txBox="1"/>
            <p:nvPr/>
          </p:nvSpPr>
          <p:spPr>
            <a:xfrm>
              <a:off x="7875866" y="4510395"/>
              <a:ext cx="453970" cy="338554"/>
            </a:xfrm>
            <a:prstGeom prst="rect">
              <a:avLst/>
            </a:prstGeom>
            <a:noFill/>
          </p:spPr>
          <p:txBody>
            <a:bodyPr wrap="none" rtlCol="0">
              <a:spAutoFit/>
            </a:bodyPr>
            <a:lstStyle/>
            <a:p>
              <a:pPr marL="0">
                <a:spcBef>
                  <a:spcPts val="3000"/>
                </a:spcBef>
              </a:pPr>
              <a:r>
                <a:rPr lang="en-US" sz="1600" b="1" dirty="0">
                  <a:latin typeface="Helvetica" pitchFamily="2" charset="0"/>
                  <a:ea typeface="Helvetica Light" charset="0"/>
                  <a:cs typeface="Helvetica Light" charset="0"/>
                  <a:sym typeface="Wingdings" pitchFamily="2" charset="2"/>
                </a:rPr>
                <a:t>W</a:t>
              </a:r>
              <a:r>
                <a:rPr lang="en-US" sz="1600" b="1" baseline="30000" dirty="0">
                  <a:latin typeface="Helvetica" pitchFamily="2" charset="0"/>
                  <a:ea typeface="Helvetica Light" charset="0"/>
                  <a:cs typeface="Helvetica Light" charset="0"/>
                  <a:sym typeface="Wingdings" pitchFamily="2" charset="2"/>
                </a:rPr>
                <a:t>–</a:t>
              </a:r>
              <a:endParaRPr lang="en-CH" sz="1600" b="1" baseline="30000" dirty="0">
                <a:latin typeface="Helvetica" pitchFamily="2" charset="0"/>
                <a:ea typeface="Helvetica Light" charset="0"/>
                <a:cs typeface="Helvetica Light" charset="0"/>
                <a:sym typeface="Wingdings" pitchFamily="2" charset="2"/>
              </a:endParaRPr>
            </a:p>
          </p:txBody>
        </p:sp>
        <p:cxnSp>
          <p:nvCxnSpPr>
            <p:cNvPr id="59" name="Straight Arrow Connector 58">
              <a:extLst>
                <a:ext uri="{FF2B5EF4-FFF2-40B4-BE49-F238E27FC236}">
                  <a16:creationId xmlns:a16="http://schemas.microsoft.com/office/drawing/2014/main" id="{75AB7139-81C5-A348-8D3F-2C5A3DBC8F26}"/>
                </a:ext>
              </a:extLst>
            </p:cNvPr>
            <p:cNvCxnSpPr>
              <a:cxnSpLocks/>
            </p:cNvCxnSpPr>
            <p:nvPr/>
          </p:nvCxnSpPr>
          <p:spPr>
            <a:xfrm flipV="1">
              <a:off x="8554373" y="3841158"/>
              <a:ext cx="543866" cy="484770"/>
            </a:xfrm>
            <a:prstGeom prst="straightConnector1">
              <a:avLst/>
            </a:prstGeom>
            <a:ln w="19050">
              <a:solidFill>
                <a:srgbClr val="D8363C"/>
              </a:solidFill>
              <a:headEnd type="none" w="med" len="med"/>
              <a:tailEnd type="none" w="med" len="med"/>
            </a:ln>
            <a:effectLst/>
          </p:spPr>
          <p:style>
            <a:lnRef idx="2">
              <a:schemeClr val="accent1"/>
            </a:lnRef>
            <a:fillRef idx="0">
              <a:schemeClr val="accent1"/>
            </a:fillRef>
            <a:effectRef idx="1">
              <a:schemeClr val="accent1"/>
            </a:effectRef>
            <a:fontRef idx="minor">
              <a:schemeClr val="tx1"/>
            </a:fontRef>
          </p:style>
        </p:cxnSp>
        <p:cxnSp>
          <p:nvCxnSpPr>
            <p:cNvPr id="60" name="Straight Arrow Connector 59">
              <a:extLst>
                <a:ext uri="{FF2B5EF4-FFF2-40B4-BE49-F238E27FC236}">
                  <a16:creationId xmlns:a16="http://schemas.microsoft.com/office/drawing/2014/main" id="{FA452815-5A6E-E24A-8057-3E0500C5D8A5}"/>
                </a:ext>
              </a:extLst>
            </p:cNvPr>
            <p:cNvCxnSpPr>
              <a:cxnSpLocks/>
            </p:cNvCxnSpPr>
            <p:nvPr/>
          </p:nvCxnSpPr>
          <p:spPr>
            <a:xfrm flipV="1">
              <a:off x="8554373" y="3705936"/>
              <a:ext cx="391466" cy="593867"/>
            </a:xfrm>
            <a:prstGeom prst="straightConnector1">
              <a:avLst/>
            </a:prstGeom>
            <a:ln w="19050">
              <a:solidFill>
                <a:srgbClr val="D8363C"/>
              </a:solidFill>
              <a:headEnd type="none" w="med" len="med"/>
              <a:tailEnd type="none" w="med" len="med"/>
            </a:ln>
            <a:effectLst/>
          </p:spPr>
          <p:style>
            <a:lnRef idx="2">
              <a:schemeClr val="accent1"/>
            </a:lnRef>
            <a:fillRef idx="0">
              <a:schemeClr val="accent1"/>
            </a:fillRef>
            <a:effectRef idx="1">
              <a:schemeClr val="accent1"/>
            </a:effectRef>
            <a:fontRef idx="minor">
              <a:schemeClr val="tx1"/>
            </a:fontRef>
          </p:style>
        </p:cxnSp>
      </p:grpSp>
      <p:sp>
        <p:nvSpPr>
          <p:cNvPr id="62" name="TextBox 61">
            <a:extLst>
              <a:ext uri="{FF2B5EF4-FFF2-40B4-BE49-F238E27FC236}">
                <a16:creationId xmlns:a16="http://schemas.microsoft.com/office/drawing/2014/main" id="{D80EBCD6-F0EC-6347-B68A-0168D0E1C0BB}"/>
              </a:ext>
            </a:extLst>
          </p:cNvPr>
          <p:cNvSpPr txBox="1"/>
          <p:nvPr/>
        </p:nvSpPr>
        <p:spPr>
          <a:xfrm>
            <a:off x="8090994" y="3222688"/>
            <a:ext cx="3392627" cy="461665"/>
          </a:xfrm>
          <a:prstGeom prst="rect">
            <a:avLst/>
          </a:prstGeom>
          <a:noFill/>
        </p:spPr>
        <p:txBody>
          <a:bodyPr wrap="square">
            <a:spAutoFit/>
          </a:bodyPr>
          <a:lstStyle/>
          <a:p>
            <a:r>
              <a:rPr lang="en-GB" sz="1200" dirty="0">
                <a:latin typeface="Helvetica" pitchFamily="2" charset="0"/>
              </a:rPr>
              <a:t>1972: electron deep-inelastic scattering: “partons” (probably quarks) exist within protons</a:t>
            </a:r>
            <a:endParaRPr lang="en-CH" sz="1200" dirty="0">
              <a:latin typeface="Helvetica" pitchFamily="2" charset="0"/>
            </a:endParaRPr>
          </a:p>
        </p:txBody>
      </p:sp>
      <p:sp>
        <p:nvSpPr>
          <p:cNvPr id="63" name="TextBox 62">
            <a:extLst>
              <a:ext uri="{FF2B5EF4-FFF2-40B4-BE49-F238E27FC236}">
                <a16:creationId xmlns:a16="http://schemas.microsoft.com/office/drawing/2014/main" id="{CDA0C564-AC87-4540-9F87-D38E2D1C355E}"/>
              </a:ext>
            </a:extLst>
          </p:cNvPr>
          <p:cNvSpPr txBox="1"/>
          <p:nvPr/>
        </p:nvSpPr>
        <p:spPr>
          <a:xfrm>
            <a:off x="8053851" y="6029604"/>
            <a:ext cx="3392627" cy="461665"/>
          </a:xfrm>
          <a:prstGeom prst="rect">
            <a:avLst/>
          </a:prstGeom>
          <a:noFill/>
        </p:spPr>
        <p:txBody>
          <a:bodyPr wrap="square">
            <a:spAutoFit/>
          </a:bodyPr>
          <a:lstStyle/>
          <a:p>
            <a:r>
              <a:rPr lang="en-GB" sz="1200" dirty="0">
                <a:latin typeface="Helvetica" pitchFamily="2" charset="0"/>
              </a:rPr>
              <a:t>1972: neutrino deep-inelastic scattering: confirmation that partons are quarks </a:t>
            </a:r>
            <a:endParaRPr lang="en-CH" sz="1200" dirty="0">
              <a:latin typeface="Helvetica" pitchFamily="2" charset="0"/>
            </a:endParaRPr>
          </a:p>
        </p:txBody>
      </p:sp>
    </p:spTree>
    <p:extLst>
      <p:ext uri="{BB962C8B-B14F-4D97-AF65-F5344CB8AC3E}">
        <p14:creationId xmlns:p14="http://schemas.microsoft.com/office/powerpoint/2010/main" val="3093528272"/>
      </p:ext>
    </p:extLst>
  </p:cSld>
  <p:clrMapOvr>
    <a:masterClrMapping/>
  </p:clrMapOvr>
  <mc:AlternateContent xmlns:mc="http://schemas.openxmlformats.org/markup-compatibility/2006" xmlns:p14="http://schemas.microsoft.com/office/powerpoint/2010/main">
    <mc:Choice Requires="p14">
      <p:transition spd="med" p14:dur="6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8C8D6C54-729C-2D47-8D26-838F437644EF}"/>
              </a:ext>
            </a:extLst>
          </p:cNvPr>
          <p:cNvSpPr>
            <a:spLocks noGrp="1"/>
          </p:cNvSpPr>
          <p:nvPr>
            <p:ph type="sldNum" sz="quarter" idx="4"/>
          </p:nvPr>
        </p:nvSpPr>
        <p:spPr/>
        <p:txBody>
          <a:bodyPr/>
          <a:lstStyle/>
          <a:p>
            <a:pPr>
              <a:defRPr/>
            </a:pPr>
            <a:fld id="{611C2F03-9E95-40C9-A99F-3C4F7EE8CF2A}" type="slidenum">
              <a:rPr lang="en-GB" smtClean="0"/>
              <a:pPr>
                <a:defRPr/>
              </a:pPr>
              <a:t>7</a:t>
            </a:fld>
            <a:endParaRPr lang="en-GB" dirty="0"/>
          </a:p>
        </p:txBody>
      </p:sp>
      <p:sp>
        <p:nvSpPr>
          <p:cNvPr id="3" name="TextBox 2">
            <a:extLst>
              <a:ext uri="{FF2B5EF4-FFF2-40B4-BE49-F238E27FC236}">
                <a16:creationId xmlns:a16="http://schemas.microsoft.com/office/drawing/2014/main" id="{80759D37-BCF1-3B4C-99B7-07784FD66197}"/>
              </a:ext>
            </a:extLst>
          </p:cNvPr>
          <p:cNvSpPr txBox="1"/>
          <p:nvPr/>
        </p:nvSpPr>
        <p:spPr>
          <a:xfrm>
            <a:off x="178096" y="264651"/>
            <a:ext cx="11305525" cy="523220"/>
          </a:xfrm>
          <a:prstGeom prst="rect">
            <a:avLst/>
          </a:prstGeom>
          <a:noFill/>
        </p:spPr>
        <p:txBody>
          <a:bodyPr wrap="square" rtlCol="0">
            <a:spAutoFit/>
          </a:bodyPr>
          <a:lstStyle/>
          <a:p>
            <a:pPr lvl="0" indent="424250" defTabSz="430225" fontAlgn="base">
              <a:spcBef>
                <a:spcPct val="0"/>
              </a:spcBef>
              <a:spcAft>
                <a:spcPct val="0"/>
              </a:spcAft>
              <a:defRPr/>
            </a:pPr>
            <a:r>
              <a:rPr kumimoji="0" lang="en-US" sz="2800" b="1" i="0" u="none" strike="noStrike" kern="1200" cap="none" spc="0" normalizeH="0" baseline="0" noProof="0" dirty="0">
                <a:ln>
                  <a:noFill/>
                </a:ln>
                <a:solidFill>
                  <a:srgbClr val="0D7FBF"/>
                </a:solidFill>
                <a:effectLst/>
                <a:uLnTx/>
                <a:uFillTx/>
                <a:latin typeface="Helvetica" pitchFamily="2" charset="0"/>
                <a:ea typeface="Trebuchet MS" pitchFamily="-84" charset="0"/>
                <a:cs typeface="Helvetica Light"/>
              </a:rPr>
              <a:t>SLAC-MIT &amp; </a:t>
            </a:r>
            <a:r>
              <a:rPr kumimoji="0" lang="en-US" sz="2800" b="1" i="0" u="none" strike="noStrike" kern="1200" cap="none" spc="0" normalizeH="0" baseline="0" noProof="0" dirty="0" err="1">
                <a:ln>
                  <a:noFill/>
                </a:ln>
                <a:solidFill>
                  <a:srgbClr val="0D7FBF"/>
                </a:solidFill>
                <a:effectLst/>
                <a:uLnTx/>
                <a:uFillTx/>
                <a:latin typeface="Helvetica" pitchFamily="2" charset="0"/>
                <a:ea typeface="Trebuchet MS" pitchFamily="-84" charset="0"/>
                <a:cs typeface="Helvetica Light"/>
              </a:rPr>
              <a:t>Gargamelle</a:t>
            </a:r>
            <a:r>
              <a:rPr lang="en-US" sz="2800" b="1" dirty="0">
                <a:solidFill>
                  <a:srgbClr val="0D7FBF"/>
                </a:solidFill>
                <a:latin typeface="Helvetica" pitchFamily="2" charset="0"/>
                <a:ea typeface="Trebuchet MS" pitchFamily="-84" charset="0"/>
                <a:cs typeface="Helvetica Light"/>
              </a:rPr>
              <a:t> proved proton substructure  </a:t>
            </a:r>
            <a:endParaRPr kumimoji="0" lang="en-US" sz="2800" b="0" i="0" u="none" strike="noStrike" kern="1200" cap="none" spc="0" normalizeH="0" baseline="0" noProof="0" dirty="0">
              <a:ln>
                <a:noFill/>
              </a:ln>
              <a:solidFill>
                <a:srgbClr val="0D7FBF"/>
              </a:solidFill>
              <a:effectLst/>
              <a:uLnTx/>
              <a:uFillTx/>
              <a:latin typeface="Helvetica Light" pitchFamily="2" charset="0"/>
              <a:ea typeface="Trebuchet MS" pitchFamily="-84" charset="0"/>
              <a:cs typeface="Helvetica Light"/>
            </a:endParaRPr>
          </a:p>
        </p:txBody>
      </p:sp>
      <p:pic>
        <p:nvPicPr>
          <p:cNvPr id="4" name="Picture 3">
            <a:extLst>
              <a:ext uri="{FF2B5EF4-FFF2-40B4-BE49-F238E27FC236}">
                <a16:creationId xmlns:a16="http://schemas.microsoft.com/office/drawing/2014/main" id="{4A5ACB02-7B61-504A-A99B-3D1709915971}"/>
              </a:ext>
            </a:extLst>
          </p:cNvPr>
          <p:cNvPicPr>
            <a:picLocks noChangeAspect="1"/>
          </p:cNvPicPr>
          <p:nvPr/>
        </p:nvPicPr>
        <p:blipFill>
          <a:blip r:embed="rId3"/>
          <a:stretch>
            <a:fillRect/>
          </a:stretch>
        </p:blipFill>
        <p:spPr>
          <a:xfrm>
            <a:off x="678423" y="1235770"/>
            <a:ext cx="3501478" cy="2315890"/>
          </a:xfrm>
          <a:prstGeom prst="rect">
            <a:avLst/>
          </a:prstGeom>
        </p:spPr>
      </p:pic>
      <p:pic>
        <p:nvPicPr>
          <p:cNvPr id="5" name="Picture 4">
            <a:extLst>
              <a:ext uri="{FF2B5EF4-FFF2-40B4-BE49-F238E27FC236}">
                <a16:creationId xmlns:a16="http://schemas.microsoft.com/office/drawing/2014/main" id="{BA35CDFC-5B6E-604F-A2E2-66B61CF41165}"/>
              </a:ext>
            </a:extLst>
          </p:cNvPr>
          <p:cNvPicPr>
            <a:picLocks noChangeAspect="1"/>
          </p:cNvPicPr>
          <p:nvPr/>
        </p:nvPicPr>
        <p:blipFill>
          <a:blip r:embed="rId4"/>
          <a:stretch>
            <a:fillRect/>
          </a:stretch>
        </p:blipFill>
        <p:spPr>
          <a:xfrm>
            <a:off x="4309851" y="1235771"/>
            <a:ext cx="3530699" cy="2315890"/>
          </a:xfrm>
          <a:prstGeom prst="rect">
            <a:avLst/>
          </a:prstGeom>
        </p:spPr>
      </p:pic>
      <p:sp>
        <p:nvSpPr>
          <p:cNvPr id="6" name="TextBox 5">
            <a:extLst>
              <a:ext uri="{FF2B5EF4-FFF2-40B4-BE49-F238E27FC236}">
                <a16:creationId xmlns:a16="http://schemas.microsoft.com/office/drawing/2014/main" id="{2919DCEB-DD44-FE43-BD83-6DBD6D9AAE64}"/>
              </a:ext>
            </a:extLst>
          </p:cNvPr>
          <p:cNvSpPr txBox="1"/>
          <p:nvPr/>
        </p:nvSpPr>
        <p:spPr>
          <a:xfrm>
            <a:off x="711876" y="1280374"/>
            <a:ext cx="2558714" cy="276999"/>
          </a:xfrm>
          <a:prstGeom prst="rect">
            <a:avLst/>
          </a:prstGeom>
          <a:noFill/>
        </p:spPr>
        <p:txBody>
          <a:bodyPr wrap="none" rtlCol="0">
            <a:spAutoFit/>
          </a:bodyPr>
          <a:lstStyle/>
          <a:p>
            <a:pPr marL="0">
              <a:spcBef>
                <a:spcPts val="3000"/>
              </a:spcBef>
            </a:pPr>
            <a:r>
              <a:rPr lang="en-CH" sz="1200" b="1" dirty="0">
                <a:solidFill>
                  <a:schemeClr val="bg1"/>
                </a:solidFill>
                <a:latin typeface="Helvetica" pitchFamily="2" charset="0"/>
                <a:ea typeface="Helvetica Light" charset="0"/>
                <a:cs typeface="Helvetica Light" charset="0"/>
                <a:sym typeface="Wingdings" pitchFamily="2" charset="2"/>
              </a:rPr>
              <a:t>SLAC linear electron accelerator</a:t>
            </a:r>
          </a:p>
        </p:txBody>
      </p:sp>
      <p:sp>
        <p:nvSpPr>
          <p:cNvPr id="8" name="Rectangle 7">
            <a:extLst>
              <a:ext uri="{FF2B5EF4-FFF2-40B4-BE49-F238E27FC236}">
                <a16:creationId xmlns:a16="http://schemas.microsoft.com/office/drawing/2014/main" id="{C3EEAAA8-CB1E-6A4E-A8A8-C3EB4C449870}"/>
              </a:ext>
            </a:extLst>
          </p:cNvPr>
          <p:cNvSpPr/>
          <p:nvPr/>
        </p:nvSpPr>
        <p:spPr>
          <a:xfrm>
            <a:off x="10928195" y="1929160"/>
            <a:ext cx="528071" cy="669073"/>
          </a:xfrm>
          <a:prstGeom prst="rect">
            <a:avLst/>
          </a:prstGeom>
          <a:solidFill>
            <a:schemeClr val="bg1"/>
          </a:solidFill>
        </p:spPr>
        <p:txBody>
          <a:bodyPr wrap="none" rtlCol="0" anchor="ctr">
            <a:spAutoFit/>
          </a:bodyPr>
          <a:lstStyle/>
          <a:p>
            <a:pPr algn="l"/>
            <a:endParaRPr lang="en-CH" sz="1600" dirty="0">
              <a:latin typeface="Helvetica" pitchFamily="2" charset="0"/>
            </a:endParaRPr>
          </a:p>
        </p:txBody>
      </p:sp>
      <p:grpSp>
        <p:nvGrpSpPr>
          <p:cNvPr id="39" name="Group 38">
            <a:extLst>
              <a:ext uri="{FF2B5EF4-FFF2-40B4-BE49-F238E27FC236}">
                <a16:creationId xmlns:a16="http://schemas.microsoft.com/office/drawing/2014/main" id="{CE552A29-A155-FC4F-9404-5B3F513B221C}"/>
              </a:ext>
            </a:extLst>
          </p:cNvPr>
          <p:cNvGrpSpPr/>
          <p:nvPr/>
        </p:nvGrpSpPr>
        <p:grpSpPr>
          <a:xfrm>
            <a:off x="8161660" y="979540"/>
            <a:ext cx="2916305" cy="2137303"/>
            <a:chOff x="6920116" y="3705936"/>
            <a:chExt cx="2916305" cy="2137303"/>
          </a:xfrm>
        </p:grpSpPr>
        <p:sp>
          <p:nvSpPr>
            <p:cNvPr id="9" name="Oval 8">
              <a:extLst>
                <a:ext uri="{FF2B5EF4-FFF2-40B4-BE49-F238E27FC236}">
                  <a16:creationId xmlns:a16="http://schemas.microsoft.com/office/drawing/2014/main" id="{EDD3F02E-3F66-C34D-A31C-CE205707708C}"/>
                </a:ext>
              </a:extLst>
            </p:cNvPr>
            <p:cNvSpPr/>
            <p:nvPr/>
          </p:nvSpPr>
          <p:spPr>
            <a:xfrm>
              <a:off x="7571678" y="4003288"/>
              <a:ext cx="1839600" cy="1839951"/>
            </a:xfrm>
            <a:prstGeom prst="ellipse">
              <a:avLst/>
            </a:prstGeom>
            <a:gradFill flip="none" rotWithShape="1">
              <a:gsLst>
                <a:gs pos="0">
                  <a:schemeClr val="accent1">
                    <a:lumMod val="5000"/>
                    <a:lumOff val="95000"/>
                  </a:schemeClr>
                </a:gs>
                <a:gs pos="65000">
                  <a:schemeClr val="bg1">
                    <a:lumMod val="65000"/>
                  </a:schemeClr>
                </a:gs>
                <a:gs pos="100000">
                  <a:schemeClr val="accent1">
                    <a:lumMod val="45000"/>
                    <a:lumOff val="55000"/>
                  </a:schemeClr>
                </a:gs>
                <a:gs pos="100000">
                  <a:schemeClr val="accent1">
                    <a:lumMod val="30000"/>
                    <a:lumOff val="70000"/>
                  </a:schemeClr>
                </a:gs>
              </a:gsLst>
              <a:path path="circle">
                <a:fillToRect l="100000" t="100000"/>
              </a:path>
              <a:tileRect r="-100000" b="-100000"/>
            </a:gradFill>
          </p:spPr>
          <p:txBody>
            <a:bodyPr wrap="none" rtlCol="0" anchor="ctr">
              <a:spAutoFit/>
            </a:bodyPr>
            <a:lstStyle/>
            <a:p>
              <a:pPr algn="l"/>
              <a:endParaRPr lang="en-CH" sz="1600" dirty="0">
                <a:latin typeface="Helvetica" pitchFamily="2" charset="0"/>
              </a:endParaRPr>
            </a:p>
          </p:txBody>
        </p:sp>
        <p:cxnSp>
          <p:nvCxnSpPr>
            <p:cNvPr id="31" name="Straight Arrow Connector 30">
              <a:extLst>
                <a:ext uri="{FF2B5EF4-FFF2-40B4-BE49-F238E27FC236}">
                  <a16:creationId xmlns:a16="http://schemas.microsoft.com/office/drawing/2014/main" id="{C9D21996-25E0-7748-9394-F8D9E5053DB9}"/>
                </a:ext>
              </a:extLst>
            </p:cNvPr>
            <p:cNvCxnSpPr>
              <a:cxnSpLocks/>
            </p:cNvCxnSpPr>
            <p:nvPr/>
          </p:nvCxnSpPr>
          <p:spPr>
            <a:xfrm flipV="1">
              <a:off x="8563667" y="3790287"/>
              <a:ext cx="458372" cy="516087"/>
            </a:xfrm>
            <a:prstGeom prst="straightConnector1">
              <a:avLst/>
            </a:prstGeom>
            <a:ln w="19050">
              <a:solidFill>
                <a:srgbClr val="D8363C"/>
              </a:solidFill>
              <a:headEnd type="none" w="med" len="med"/>
              <a:tailEnd type="none" w="med" len="med"/>
            </a:ln>
            <a:effectLst/>
          </p:spPr>
          <p:style>
            <a:lnRef idx="2">
              <a:schemeClr val="accent1"/>
            </a:lnRef>
            <a:fillRef idx="0">
              <a:schemeClr val="accent1"/>
            </a:fillRef>
            <a:effectRef idx="1">
              <a:schemeClr val="accent1"/>
            </a:effectRef>
            <a:fontRef idx="minor">
              <a:schemeClr val="tx1"/>
            </a:fontRef>
          </p:style>
        </p:cxnSp>
        <p:sp>
          <p:nvSpPr>
            <p:cNvPr id="13" name="Oval 12">
              <a:extLst>
                <a:ext uri="{FF2B5EF4-FFF2-40B4-BE49-F238E27FC236}">
                  <a16:creationId xmlns:a16="http://schemas.microsoft.com/office/drawing/2014/main" id="{12D76D24-C169-684C-81D6-1093D383BC3E}"/>
                </a:ext>
              </a:extLst>
            </p:cNvPr>
            <p:cNvSpPr/>
            <p:nvPr/>
          </p:nvSpPr>
          <p:spPr>
            <a:xfrm>
              <a:off x="8847218" y="4759117"/>
              <a:ext cx="360000" cy="360000"/>
            </a:xfrm>
            <a:prstGeom prst="ellipse">
              <a:avLst/>
            </a:prstGeom>
            <a:gradFill>
              <a:gsLst>
                <a:gs pos="0">
                  <a:schemeClr val="accent1">
                    <a:lumMod val="5000"/>
                    <a:lumOff val="95000"/>
                  </a:schemeClr>
                </a:gs>
                <a:gs pos="65000">
                  <a:srgbClr val="7030A0"/>
                </a:gs>
                <a:gs pos="100000">
                  <a:schemeClr val="accent1">
                    <a:lumMod val="45000"/>
                    <a:lumOff val="55000"/>
                  </a:schemeClr>
                </a:gs>
                <a:gs pos="100000">
                  <a:schemeClr val="accent1">
                    <a:lumMod val="30000"/>
                    <a:lumOff val="70000"/>
                  </a:schemeClr>
                </a:gs>
              </a:gsLst>
              <a:path path="circle">
                <a:fillToRect l="100000" t="100000"/>
              </a:path>
            </a:gradFill>
          </p:spPr>
          <p:txBody>
            <a:bodyPr wrap="square" rtlCol="0" anchor="ctr">
              <a:spAutoFit/>
            </a:bodyPr>
            <a:lstStyle/>
            <a:p>
              <a:pPr algn="l"/>
              <a:endParaRPr lang="en-CH" sz="1600" dirty="0">
                <a:latin typeface="Helvetica" pitchFamily="2" charset="0"/>
              </a:endParaRPr>
            </a:p>
          </p:txBody>
        </p:sp>
        <p:sp>
          <p:nvSpPr>
            <p:cNvPr id="14" name="Oval 13">
              <a:extLst>
                <a:ext uri="{FF2B5EF4-FFF2-40B4-BE49-F238E27FC236}">
                  <a16:creationId xmlns:a16="http://schemas.microsoft.com/office/drawing/2014/main" id="{7EAF72BB-24C4-744F-B504-0E6A15A66922}"/>
                </a:ext>
              </a:extLst>
            </p:cNvPr>
            <p:cNvSpPr/>
            <p:nvPr/>
          </p:nvSpPr>
          <p:spPr>
            <a:xfrm>
              <a:off x="7924803" y="5120064"/>
              <a:ext cx="360000" cy="360000"/>
            </a:xfrm>
            <a:prstGeom prst="ellipse">
              <a:avLst/>
            </a:prstGeom>
            <a:gradFill>
              <a:gsLst>
                <a:gs pos="0">
                  <a:schemeClr val="accent1">
                    <a:lumMod val="5000"/>
                    <a:lumOff val="95000"/>
                  </a:schemeClr>
                </a:gs>
                <a:gs pos="65000">
                  <a:srgbClr val="00B050"/>
                </a:gs>
                <a:gs pos="100000">
                  <a:schemeClr val="accent1">
                    <a:lumMod val="45000"/>
                    <a:lumOff val="55000"/>
                  </a:schemeClr>
                </a:gs>
                <a:gs pos="100000">
                  <a:schemeClr val="accent1">
                    <a:lumMod val="30000"/>
                    <a:lumOff val="70000"/>
                  </a:schemeClr>
                </a:gs>
              </a:gsLst>
              <a:path path="circle">
                <a:fillToRect l="100000" t="100000"/>
              </a:path>
            </a:gradFill>
          </p:spPr>
          <p:txBody>
            <a:bodyPr wrap="square" rtlCol="0" anchor="ctr">
              <a:spAutoFit/>
            </a:bodyPr>
            <a:lstStyle/>
            <a:p>
              <a:pPr algn="l"/>
              <a:endParaRPr lang="en-CH" sz="1600" dirty="0">
                <a:latin typeface="Helvetica" pitchFamily="2" charset="0"/>
              </a:endParaRPr>
            </a:p>
          </p:txBody>
        </p:sp>
        <p:sp>
          <p:nvSpPr>
            <p:cNvPr id="16" name="TextBox 15">
              <a:extLst>
                <a:ext uri="{FF2B5EF4-FFF2-40B4-BE49-F238E27FC236}">
                  <a16:creationId xmlns:a16="http://schemas.microsoft.com/office/drawing/2014/main" id="{7284E896-3E74-3E47-B2D4-61476A039114}"/>
                </a:ext>
              </a:extLst>
            </p:cNvPr>
            <p:cNvSpPr txBox="1"/>
            <p:nvPr/>
          </p:nvSpPr>
          <p:spPr>
            <a:xfrm>
              <a:off x="8872367" y="4750203"/>
              <a:ext cx="309700" cy="338554"/>
            </a:xfrm>
            <a:prstGeom prst="rect">
              <a:avLst/>
            </a:prstGeom>
            <a:noFill/>
          </p:spPr>
          <p:txBody>
            <a:bodyPr wrap="none" rtlCol="0">
              <a:spAutoFit/>
            </a:bodyPr>
            <a:lstStyle/>
            <a:p>
              <a:pPr marL="0">
                <a:spcBef>
                  <a:spcPts val="3000"/>
                </a:spcBef>
              </a:pPr>
              <a:r>
                <a:rPr lang="en-CH" sz="1600" b="1" dirty="0">
                  <a:solidFill>
                    <a:schemeClr val="bg1"/>
                  </a:solidFill>
                  <a:latin typeface="Helvetica" pitchFamily="2" charset="0"/>
                  <a:ea typeface="Helvetica Light" charset="0"/>
                  <a:cs typeface="Helvetica Light" charset="0"/>
                  <a:sym typeface="Wingdings" pitchFamily="2" charset="2"/>
                </a:rPr>
                <a:t>q</a:t>
              </a:r>
            </a:p>
          </p:txBody>
        </p:sp>
        <p:sp>
          <p:nvSpPr>
            <p:cNvPr id="17" name="TextBox 16">
              <a:extLst>
                <a:ext uri="{FF2B5EF4-FFF2-40B4-BE49-F238E27FC236}">
                  <a16:creationId xmlns:a16="http://schemas.microsoft.com/office/drawing/2014/main" id="{940E4494-C738-3E4C-A0A9-B19D2CDA6790}"/>
                </a:ext>
              </a:extLst>
            </p:cNvPr>
            <p:cNvSpPr txBox="1"/>
            <p:nvPr/>
          </p:nvSpPr>
          <p:spPr>
            <a:xfrm>
              <a:off x="7949949" y="5111150"/>
              <a:ext cx="309700" cy="338554"/>
            </a:xfrm>
            <a:prstGeom prst="rect">
              <a:avLst/>
            </a:prstGeom>
            <a:noFill/>
          </p:spPr>
          <p:txBody>
            <a:bodyPr wrap="none" rtlCol="0">
              <a:spAutoFit/>
            </a:bodyPr>
            <a:lstStyle/>
            <a:p>
              <a:pPr marL="0">
                <a:spcBef>
                  <a:spcPts val="3000"/>
                </a:spcBef>
              </a:pPr>
              <a:r>
                <a:rPr lang="en-CH" sz="1600" b="1" dirty="0">
                  <a:solidFill>
                    <a:schemeClr val="bg1"/>
                  </a:solidFill>
                  <a:latin typeface="Helvetica" pitchFamily="2" charset="0"/>
                  <a:ea typeface="Helvetica Light" charset="0"/>
                  <a:cs typeface="Helvetica Light" charset="0"/>
                  <a:sym typeface="Wingdings" pitchFamily="2" charset="2"/>
                </a:rPr>
                <a:t>q</a:t>
              </a:r>
            </a:p>
          </p:txBody>
        </p:sp>
        <p:cxnSp>
          <p:nvCxnSpPr>
            <p:cNvPr id="18" name="Straight Arrow Connector 17">
              <a:extLst>
                <a:ext uri="{FF2B5EF4-FFF2-40B4-BE49-F238E27FC236}">
                  <a16:creationId xmlns:a16="http://schemas.microsoft.com/office/drawing/2014/main" id="{F836AAD9-F880-644A-A3FC-D467B1B127CD}"/>
                </a:ext>
              </a:extLst>
            </p:cNvPr>
            <p:cNvCxnSpPr>
              <a:cxnSpLocks/>
            </p:cNvCxnSpPr>
            <p:nvPr/>
          </p:nvCxnSpPr>
          <p:spPr>
            <a:xfrm>
              <a:off x="6969512" y="4919480"/>
              <a:ext cx="1327793" cy="0"/>
            </a:xfrm>
            <a:prstGeom prst="straightConnector1">
              <a:avLst/>
            </a:prstGeom>
            <a:ln w="38100">
              <a:solidFill>
                <a:srgbClr val="0070C0"/>
              </a:solidFill>
              <a:headEnd type="none" w="med" len="med"/>
              <a:tailEnd type="none" w="med" len="med"/>
            </a:ln>
            <a:effectLst/>
          </p:spPr>
          <p:style>
            <a:lnRef idx="2">
              <a:schemeClr val="accent1"/>
            </a:lnRef>
            <a:fillRef idx="0">
              <a:schemeClr val="accent1"/>
            </a:fillRef>
            <a:effectRef idx="1">
              <a:schemeClr val="accent1"/>
            </a:effectRef>
            <a:fontRef idx="minor">
              <a:schemeClr val="tx1"/>
            </a:fontRef>
          </p:style>
        </p:cxnSp>
        <p:cxnSp>
          <p:nvCxnSpPr>
            <p:cNvPr id="20" name="Straight Arrow Connector 19">
              <a:extLst>
                <a:ext uri="{FF2B5EF4-FFF2-40B4-BE49-F238E27FC236}">
                  <a16:creationId xmlns:a16="http://schemas.microsoft.com/office/drawing/2014/main" id="{18A2219C-30A7-2240-A10C-84C0ECAE089C}"/>
                </a:ext>
              </a:extLst>
            </p:cNvPr>
            <p:cNvCxnSpPr>
              <a:cxnSpLocks/>
            </p:cNvCxnSpPr>
            <p:nvPr/>
          </p:nvCxnSpPr>
          <p:spPr>
            <a:xfrm>
              <a:off x="8284795" y="4919480"/>
              <a:ext cx="1282951" cy="818056"/>
            </a:xfrm>
            <a:prstGeom prst="straightConnector1">
              <a:avLst/>
            </a:prstGeom>
            <a:ln w="38100">
              <a:solidFill>
                <a:srgbClr val="0070C0"/>
              </a:solidFill>
              <a:tailEnd type="triangle"/>
            </a:ln>
            <a:effectLst/>
          </p:spPr>
          <p:style>
            <a:lnRef idx="2">
              <a:schemeClr val="accent1"/>
            </a:lnRef>
            <a:fillRef idx="0">
              <a:schemeClr val="accent1"/>
            </a:fillRef>
            <a:effectRef idx="1">
              <a:schemeClr val="accent1"/>
            </a:effectRef>
            <a:fontRef idx="minor">
              <a:schemeClr val="tx1"/>
            </a:fontRef>
          </p:style>
        </p:cxnSp>
        <p:sp>
          <p:nvSpPr>
            <p:cNvPr id="26" name="TextBox 25">
              <a:extLst>
                <a:ext uri="{FF2B5EF4-FFF2-40B4-BE49-F238E27FC236}">
                  <a16:creationId xmlns:a16="http://schemas.microsoft.com/office/drawing/2014/main" id="{7CA4E966-E1B2-5B47-9DE3-45D74AF937AF}"/>
                </a:ext>
              </a:extLst>
            </p:cNvPr>
            <p:cNvSpPr txBox="1"/>
            <p:nvPr/>
          </p:nvSpPr>
          <p:spPr>
            <a:xfrm>
              <a:off x="6920116" y="4614402"/>
              <a:ext cx="373820" cy="338554"/>
            </a:xfrm>
            <a:prstGeom prst="rect">
              <a:avLst/>
            </a:prstGeom>
            <a:noFill/>
          </p:spPr>
          <p:txBody>
            <a:bodyPr wrap="none" rtlCol="0">
              <a:spAutoFit/>
            </a:bodyPr>
            <a:lstStyle/>
            <a:p>
              <a:pPr marL="0">
                <a:spcBef>
                  <a:spcPts val="3000"/>
                </a:spcBef>
              </a:pPr>
              <a:r>
                <a:rPr lang="en-GB" sz="1600" b="1" dirty="0">
                  <a:solidFill>
                    <a:srgbClr val="0070C0"/>
                  </a:solidFill>
                  <a:latin typeface="Helvetica" pitchFamily="2" charset="0"/>
                  <a:ea typeface="Helvetica Light" charset="0"/>
                  <a:cs typeface="Helvetica Light" charset="0"/>
                  <a:sym typeface="Wingdings" pitchFamily="2" charset="2"/>
                </a:rPr>
                <a:t>e</a:t>
              </a:r>
              <a:r>
                <a:rPr lang="en-CH" sz="1600" b="1" baseline="30000" dirty="0">
                  <a:solidFill>
                    <a:srgbClr val="0070C0"/>
                  </a:solidFill>
                  <a:latin typeface="Helvetica" pitchFamily="2" charset="0"/>
                  <a:ea typeface="Helvetica Light" charset="0"/>
                  <a:cs typeface="Helvetica Light" charset="0"/>
                  <a:sym typeface="Wingdings" pitchFamily="2" charset="2"/>
                </a:rPr>
                <a:t>–</a:t>
              </a:r>
            </a:p>
          </p:txBody>
        </p:sp>
        <p:sp>
          <p:nvSpPr>
            <p:cNvPr id="27" name="TextBox 26">
              <a:extLst>
                <a:ext uri="{FF2B5EF4-FFF2-40B4-BE49-F238E27FC236}">
                  <a16:creationId xmlns:a16="http://schemas.microsoft.com/office/drawing/2014/main" id="{F773C9F8-8F75-624E-9944-FA3C9B2B13CC}"/>
                </a:ext>
              </a:extLst>
            </p:cNvPr>
            <p:cNvSpPr txBox="1"/>
            <p:nvPr/>
          </p:nvSpPr>
          <p:spPr>
            <a:xfrm>
              <a:off x="9462601" y="5366236"/>
              <a:ext cx="373820" cy="338554"/>
            </a:xfrm>
            <a:prstGeom prst="rect">
              <a:avLst/>
            </a:prstGeom>
            <a:noFill/>
          </p:spPr>
          <p:txBody>
            <a:bodyPr wrap="none" rtlCol="0">
              <a:spAutoFit/>
            </a:bodyPr>
            <a:lstStyle/>
            <a:p>
              <a:pPr marL="0">
                <a:spcBef>
                  <a:spcPts val="3000"/>
                </a:spcBef>
              </a:pPr>
              <a:r>
                <a:rPr lang="en-GB" sz="1600" b="1" dirty="0">
                  <a:solidFill>
                    <a:srgbClr val="0070C0"/>
                  </a:solidFill>
                  <a:latin typeface="Helvetica" pitchFamily="2" charset="0"/>
                  <a:ea typeface="Helvetica Light" charset="0"/>
                  <a:cs typeface="Helvetica Light" charset="0"/>
                  <a:sym typeface="Wingdings" pitchFamily="2" charset="2"/>
                </a:rPr>
                <a:t>e</a:t>
              </a:r>
              <a:r>
                <a:rPr lang="en-CH" sz="1600" b="1" baseline="30000" dirty="0">
                  <a:solidFill>
                    <a:srgbClr val="0070C0"/>
                  </a:solidFill>
                  <a:latin typeface="Helvetica" pitchFamily="2" charset="0"/>
                  <a:ea typeface="Helvetica Light" charset="0"/>
                  <a:cs typeface="Helvetica Light" charset="0"/>
                  <a:sym typeface="Wingdings" pitchFamily="2" charset="2"/>
                </a:rPr>
                <a:t>–</a:t>
              </a:r>
            </a:p>
          </p:txBody>
        </p:sp>
        <p:sp>
          <p:nvSpPr>
            <p:cNvPr id="29" name="Freeform 10">
              <a:extLst>
                <a:ext uri="{FF2B5EF4-FFF2-40B4-BE49-F238E27FC236}">
                  <a16:creationId xmlns:a16="http://schemas.microsoft.com/office/drawing/2014/main" id="{D0F72715-B172-AC45-93CE-A4712E7293B0}"/>
                </a:ext>
              </a:extLst>
            </p:cNvPr>
            <p:cNvSpPr>
              <a:spLocks/>
            </p:cNvSpPr>
            <p:nvPr/>
          </p:nvSpPr>
          <p:spPr bwMode="auto">
            <a:xfrm rot="17752580" flipH="1">
              <a:off x="8112858" y="4625097"/>
              <a:ext cx="455372" cy="102618"/>
            </a:xfrm>
            <a:custGeom>
              <a:avLst/>
              <a:gdLst>
                <a:gd name="T0" fmla="*/ 0 w 2304"/>
                <a:gd name="T1" fmla="*/ 192 h 192"/>
                <a:gd name="T2" fmla="*/ 192 w 2304"/>
                <a:gd name="T3" fmla="*/ 0 h 192"/>
                <a:gd name="T4" fmla="*/ 384 w 2304"/>
                <a:gd name="T5" fmla="*/ 192 h 192"/>
                <a:gd name="T6" fmla="*/ 576 w 2304"/>
                <a:gd name="T7" fmla="*/ 0 h 192"/>
                <a:gd name="T8" fmla="*/ 768 w 2304"/>
                <a:gd name="T9" fmla="*/ 192 h 192"/>
                <a:gd name="T10" fmla="*/ 960 w 2304"/>
                <a:gd name="T11" fmla="*/ 0 h 192"/>
                <a:gd name="T12" fmla="*/ 1152 w 2304"/>
                <a:gd name="T13" fmla="*/ 192 h 192"/>
                <a:gd name="T14" fmla="*/ 1344 w 2304"/>
                <a:gd name="T15" fmla="*/ 0 h 192"/>
                <a:gd name="T16" fmla="*/ 1536 w 2304"/>
                <a:gd name="T17" fmla="*/ 192 h 192"/>
                <a:gd name="T18" fmla="*/ 1728 w 2304"/>
                <a:gd name="T19" fmla="*/ 0 h 192"/>
                <a:gd name="T20" fmla="*/ 1920 w 2304"/>
                <a:gd name="T21" fmla="*/ 192 h 192"/>
                <a:gd name="T22" fmla="*/ 2112 w 2304"/>
                <a:gd name="T23" fmla="*/ 0 h 192"/>
                <a:gd name="T24" fmla="*/ 2304 w 2304"/>
                <a:gd name="T25" fmla="*/ 192 h 1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304" h="192">
                  <a:moveTo>
                    <a:pt x="0" y="192"/>
                  </a:moveTo>
                  <a:cubicBezTo>
                    <a:pt x="64" y="96"/>
                    <a:pt x="128" y="0"/>
                    <a:pt x="192" y="0"/>
                  </a:cubicBezTo>
                  <a:cubicBezTo>
                    <a:pt x="256" y="0"/>
                    <a:pt x="320" y="192"/>
                    <a:pt x="384" y="192"/>
                  </a:cubicBezTo>
                  <a:cubicBezTo>
                    <a:pt x="448" y="192"/>
                    <a:pt x="512" y="0"/>
                    <a:pt x="576" y="0"/>
                  </a:cubicBezTo>
                  <a:cubicBezTo>
                    <a:pt x="640" y="0"/>
                    <a:pt x="704" y="192"/>
                    <a:pt x="768" y="192"/>
                  </a:cubicBezTo>
                  <a:cubicBezTo>
                    <a:pt x="832" y="192"/>
                    <a:pt x="896" y="0"/>
                    <a:pt x="960" y="0"/>
                  </a:cubicBezTo>
                  <a:cubicBezTo>
                    <a:pt x="1024" y="0"/>
                    <a:pt x="1088" y="192"/>
                    <a:pt x="1152" y="192"/>
                  </a:cubicBezTo>
                  <a:cubicBezTo>
                    <a:pt x="1216" y="192"/>
                    <a:pt x="1280" y="0"/>
                    <a:pt x="1344" y="0"/>
                  </a:cubicBezTo>
                  <a:cubicBezTo>
                    <a:pt x="1408" y="0"/>
                    <a:pt x="1472" y="192"/>
                    <a:pt x="1536" y="192"/>
                  </a:cubicBezTo>
                  <a:cubicBezTo>
                    <a:pt x="1600" y="192"/>
                    <a:pt x="1664" y="0"/>
                    <a:pt x="1728" y="0"/>
                  </a:cubicBezTo>
                  <a:cubicBezTo>
                    <a:pt x="1792" y="0"/>
                    <a:pt x="1856" y="192"/>
                    <a:pt x="1920" y="192"/>
                  </a:cubicBezTo>
                  <a:cubicBezTo>
                    <a:pt x="1984" y="192"/>
                    <a:pt x="2048" y="0"/>
                    <a:pt x="2112" y="0"/>
                  </a:cubicBezTo>
                  <a:cubicBezTo>
                    <a:pt x="2176" y="0"/>
                    <a:pt x="2272" y="160"/>
                    <a:pt x="2304" y="192"/>
                  </a:cubicBezTo>
                </a:path>
              </a:pathLst>
            </a:custGeom>
            <a:noFill/>
            <a:ln w="12700" cmpd="sng">
              <a:solidFill>
                <a:schemeClr val="bg2">
                  <a:lumMod val="10000"/>
                </a:schemeClr>
              </a:solidFill>
              <a:round/>
              <a:headEnd/>
              <a:tailEnd/>
            </a:ln>
            <a:effectLst/>
            <a:extLst>
              <a:ext uri="{909E8E84-426E-40dd-AFC4-6F175D3DCCD1}">
                <a14:hiddenFill xmlns="" xmlns:a14="http://schemas.microsoft.com/office/drawing/2010/main">
                  <a:solidFill>
                    <a:schemeClr val="accent1"/>
                  </a:solidFill>
                </a14:hiddenFill>
              </a:ext>
            </a:extLst>
          </p:spPr>
          <p:txBody>
            <a:bodyPr wrap="none"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black"/>
                </a:solidFill>
                <a:effectLst/>
                <a:uLnTx/>
                <a:uFillTx/>
              </a:endParaRPr>
            </a:p>
          </p:txBody>
        </p:sp>
        <p:sp>
          <p:nvSpPr>
            <p:cNvPr id="11" name="Oval 10">
              <a:extLst>
                <a:ext uri="{FF2B5EF4-FFF2-40B4-BE49-F238E27FC236}">
                  <a16:creationId xmlns:a16="http://schemas.microsoft.com/office/drawing/2014/main" id="{94B3D7FF-EE5B-DF43-A033-74A22394BE9F}"/>
                </a:ext>
              </a:extLst>
            </p:cNvPr>
            <p:cNvSpPr/>
            <p:nvPr/>
          </p:nvSpPr>
          <p:spPr>
            <a:xfrm>
              <a:off x="8295723" y="4267097"/>
              <a:ext cx="360000" cy="360000"/>
            </a:xfrm>
            <a:prstGeom prst="ellipse">
              <a:avLst/>
            </a:prstGeom>
            <a:gradFill>
              <a:gsLst>
                <a:gs pos="0">
                  <a:schemeClr val="accent1">
                    <a:lumMod val="5000"/>
                    <a:lumOff val="95000"/>
                  </a:schemeClr>
                </a:gs>
                <a:gs pos="65000">
                  <a:srgbClr val="E70000"/>
                </a:gs>
                <a:gs pos="100000">
                  <a:schemeClr val="accent1">
                    <a:lumMod val="45000"/>
                    <a:lumOff val="55000"/>
                  </a:schemeClr>
                </a:gs>
                <a:gs pos="100000">
                  <a:schemeClr val="accent1">
                    <a:lumMod val="30000"/>
                    <a:lumOff val="70000"/>
                  </a:schemeClr>
                </a:gs>
              </a:gsLst>
              <a:path path="circle">
                <a:fillToRect l="100000" t="100000"/>
              </a:path>
            </a:gradFill>
          </p:spPr>
          <p:txBody>
            <a:bodyPr wrap="square" rtlCol="0" anchor="ctr">
              <a:spAutoFit/>
            </a:bodyPr>
            <a:lstStyle/>
            <a:p>
              <a:pPr algn="l"/>
              <a:endParaRPr lang="en-CH" sz="1600" dirty="0">
                <a:latin typeface="Helvetica" pitchFamily="2" charset="0"/>
              </a:endParaRPr>
            </a:p>
          </p:txBody>
        </p:sp>
        <p:sp>
          <p:nvSpPr>
            <p:cNvPr id="12" name="TextBox 11">
              <a:extLst>
                <a:ext uri="{FF2B5EF4-FFF2-40B4-BE49-F238E27FC236}">
                  <a16:creationId xmlns:a16="http://schemas.microsoft.com/office/drawing/2014/main" id="{3774116E-C8C6-ED49-898E-FA9920684F57}"/>
                </a:ext>
              </a:extLst>
            </p:cNvPr>
            <p:cNvSpPr txBox="1"/>
            <p:nvPr/>
          </p:nvSpPr>
          <p:spPr>
            <a:xfrm>
              <a:off x="8320873" y="4258182"/>
              <a:ext cx="309700" cy="338554"/>
            </a:xfrm>
            <a:prstGeom prst="rect">
              <a:avLst/>
            </a:prstGeom>
            <a:noFill/>
          </p:spPr>
          <p:txBody>
            <a:bodyPr wrap="none" rtlCol="0">
              <a:spAutoFit/>
            </a:bodyPr>
            <a:lstStyle/>
            <a:p>
              <a:pPr marL="0">
                <a:spcBef>
                  <a:spcPts val="3000"/>
                </a:spcBef>
              </a:pPr>
              <a:r>
                <a:rPr lang="en-CH" sz="1600" b="1" dirty="0">
                  <a:solidFill>
                    <a:schemeClr val="bg1"/>
                  </a:solidFill>
                  <a:latin typeface="Helvetica" pitchFamily="2" charset="0"/>
                  <a:ea typeface="Helvetica Light" charset="0"/>
                  <a:cs typeface="Helvetica Light" charset="0"/>
                  <a:sym typeface="Wingdings" pitchFamily="2" charset="2"/>
                </a:rPr>
                <a:t>q</a:t>
              </a:r>
            </a:p>
          </p:txBody>
        </p:sp>
        <p:sp>
          <p:nvSpPr>
            <p:cNvPr id="30" name="TextBox 29">
              <a:extLst>
                <a:ext uri="{FF2B5EF4-FFF2-40B4-BE49-F238E27FC236}">
                  <a16:creationId xmlns:a16="http://schemas.microsoft.com/office/drawing/2014/main" id="{BA6EFF34-BEF3-D245-B1C7-3575F2A6E0CE}"/>
                </a:ext>
              </a:extLst>
            </p:cNvPr>
            <p:cNvSpPr txBox="1"/>
            <p:nvPr/>
          </p:nvSpPr>
          <p:spPr>
            <a:xfrm>
              <a:off x="8020829" y="4476942"/>
              <a:ext cx="292068" cy="338554"/>
            </a:xfrm>
            <a:prstGeom prst="rect">
              <a:avLst/>
            </a:prstGeom>
            <a:noFill/>
          </p:spPr>
          <p:txBody>
            <a:bodyPr wrap="none" rtlCol="0">
              <a:spAutoFit/>
            </a:bodyPr>
            <a:lstStyle/>
            <a:p>
              <a:pPr marL="0">
                <a:spcBef>
                  <a:spcPts val="3000"/>
                </a:spcBef>
              </a:pPr>
              <a:r>
                <a:rPr lang="en-US" sz="1600" b="1" dirty="0">
                  <a:latin typeface="Helvetica" pitchFamily="2" charset="0"/>
                  <a:ea typeface="Helvetica Light" charset="0"/>
                  <a:cs typeface="Helvetica Light" charset="0"/>
                  <a:sym typeface="Wingdings" pitchFamily="2" charset="2"/>
                </a:rPr>
                <a:t>𝛾</a:t>
              </a:r>
              <a:endParaRPr lang="en-CH" sz="1600" b="1" baseline="30000" dirty="0">
                <a:latin typeface="Helvetica" pitchFamily="2" charset="0"/>
                <a:ea typeface="Helvetica Light" charset="0"/>
                <a:cs typeface="Helvetica Light" charset="0"/>
                <a:sym typeface="Wingdings" pitchFamily="2" charset="2"/>
              </a:endParaRPr>
            </a:p>
          </p:txBody>
        </p:sp>
        <p:cxnSp>
          <p:nvCxnSpPr>
            <p:cNvPr id="36" name="Straight Arrow Connector 35">
              <a:extLst>
                <a:ext uri="{FF2B5EF4-FFF2-40B4-BE49-F238E27FC236}">
                  <a16:creationId xmlns:a16="http://schemas.microsoft.com/office/drawing/2014/main" id="{AA21B6AF-968C-EE48-B6A1-0CBC2D362F52}"/>
                </a:ext>
              </a:extLst>
            </p:cNvPr>
            <p:cNvCxnSpPr>
              <a:cxnSpLocks/>
            </p:cNvCxnSpPr>
            <p:nvPr/>
          </p:nvCxnSpPr>
          <p:spPr>
            <a:xfrm flipV="1">
              <a:off x="8554373" y="3841158"/>
              <a:ext cx="543866" cy="484770"/>
            </a:xfrm>
            <a:prstGeom prst="straightConnector1">
              <a:avLst/>
            </a:prstGeom>
            <a:ln w="19050">
              <a:solidFill>
                <a:srgbClr val="D8363C"/>
              </a:solidFill>
              <a:headEnd type="none" w="med" len="med"/>
              <a:tailEnd type="none" w="med" len="med"/>
            </a:ln>
            <a:effectLst/>
          </p:spPr>
          <p:style>
            <a:lnRef idx="2">
              <a:schemeClr val="accent1"/>
            </a:lnRef>
            <a:fillRef idx="0">
              <a:schemeClr val="accent1"/>
            </a:fillRef>
            <a:effectRef idx="1">
              <a:schemeClr val="accent1"/>
            </a:effectRef>
            <a:fontRef idx="minor">
              <a:schemeClr val="tx1"/>
            </a:fontRef>
          </p:style>
        </p:cxnSp>
        <p:cxnSp>
          <p:nvCxnSpPr>
            <p:cNvPr id="38" name="Straight Arrow Connector 37">
              <a:extLst>
                <a:ext uri="{FF2B5EF4-FFF2-40B4-BE49-F238E27FC236}">
                  <a16:creationId xmlns:a16="http://schemas.microsoft.com/office/drawing/2014/main" id="{D8760604-FF5C-C14C-A936-79EEB97AD539}"/>
                </a:ext>
              </a:extLst>
            </p:cNvPr>
            <p:cNvCxnSpPr>
              <a:cxnSpLocks/>
            </p:cNvCxnSpPr>
            <p:nvPr/>
          </p:nvCxnSpPr>
          <p:spPr>
            <a:xfrm flipV="1">
              <a:off x="8554373" y="3705936"/>
              <a:ext cx="391466" cy="593867"/>
            </a:xfrm>
            <a:prstGeom prst="straightConnector1">
              <a:avLst/>
            </a:prstGeom>
            <a:ln w="19050">
              <a:solidFill>
                <a:srgbClr val="D8363C"/>
              </a:solidFill>
              <a:headEnd type="none" w="med" len="med"/>
              <a:tailEnd type="none" w="med" len="med"/>
            </a:ln>
            <a:effectLst/>
          </p:spPr>
          <p:style>
            <a:lnRef idx="2">
              <a:schemeClr val="accent1"/>
            </a:lnRef>
            <a:fillRef idx="0">
              <a:schemeClr val="accent1"/>
            </a:fillRef>
            <a:effectRef idx="1">
              <a:schemeClr val="accent1"/>
            </a:effectRef>
            <a:fontRef idx="minor">
              <a:schemeClr val="tx1"/>
            </a:fontRef>
          </p:style>
        </p:cxnSp>
      </p:grpSp>
      <p:pic>
        <p:nvPicPr>
          <p:cNvPr id="6148" name="Picture 4" descr="Gargamelle Bubble chamber , CERN">
            <a:extLst>
              <a:ext uri="{FF2B5EF4-FFF2-40B4-BE49-F238E27FC236}">
                <a16:creationId xmlns:a16="http://schemas.microsoft.com/office/drawing/2014/main" id="{C54155A2-A3F4-3443-8EC5-DC95F9948903}"/>
              </a:ext>
            </a:extLst>
          </p:cNvPr>
          <p:cNvPicPr>
            <a:picLocks noChangeAspect="1" noChangeArrowheads="1"/>
          </p:cNvPicPr>
          <p:nvPr/>
        </p:nvPicPr>
        <p:blipFill>
          <a:blip r:embed="rId5">
            <a:extLst>
              <a:ext uri="{28A0092B-C50C-407E-A947-70E740481C1C}">
                <a14:useLocalDpi xmlns:a14="http://schemas.microsoft.com/office/drawing/2010/main"/>
              </a:ext>
            </a:extLst>
          </a:blip>
          <a:srcRect/>
          <a:stretch>
            <a:fillRect/>
          </a:stretch>
        </p:blipFill>
        <p:spPr bwMode="auto">
          <a:xfrm>
            <a:off x="678423" y="3922136"/>
            <a:ext cx="3501478" cy="2529918"/>
          </a:xfrm>
          <a:prstGeom prst="rect">
            <a:avLst/>
          </a:prstGeom>
          <a:noFill/>
          <a:extLst>
            <a:ext uri="{909E8E84-426E-40DD-AFC4-6F175D3DCCD1}">
              <a14:hiddenFill xmlns:a14="http://schemas.microsoft.com/office/drawing/2010/main">
                <a:solidFill>
                  <a:srgbClr val="FFFFFF"/>
                </a:solidFill>
              </a14:hiddenFill>
            </a:ext>
          </a:extLst>
        </p:spPr>
      </p:pic>
      <p:sp>
        <p:nvSpPr>
          <p:cNvPr id="42" name="TextBox 41">
            <a:extLst>
              <a:ext uri="{FF2B5EF4-FFF2-40B4-BE49-F238E27FC236}">
                <a16:creationId xmlns:a16="http://schemas.microsoft.com/office/drawing/2014/main" id="{6945FA85-719B-A949-B248-85D0F8143105}"/>
              </a:ext>
            </a:extLst>
          </p:cNvPr>
          <p:cNvSpPr txBox="1"/>
          <p:nvPr/>
        </p:nvSpPr>
        <p:spPr>
          <a:xfrm>
            <a:off x="710154" y="3983728"/>
            <a:ext cx="1976823" cy="276999"/>
          </a:xfrm>
          <a:prstGeom prst="rect">
            <a:avLst/>
          </a:prstGeom>
          <a:noFill/>
        </p:spPr>
        <p:txBody>
          <a:bodyPr wrap="none" rtlCol="0">
            <a:spAutoFit/>
          </a:bodyPr>
          <a:lstStyle/>
          <a:p>
            <a:pPr marL="0">
              <a:spcBef>
                <a:spcPts val="3000"/>
              </a:spcBef>
            </a:pPr>
            <a:r>
              <a:rPr lang="en-CH" sz="1200" b="1" dirty="0">
                <a:solidFill>
                  <a:schemeClr val="bg1"/>
                </a:solidFill>
                <a:latin typeface="Helvetica" pitchFamily="2" charset="0"/>
                <a:ea typeface="Helvetica Light" charset="0"/>
                <a:cs typeface="Helvetica Light" charset="0"/>
                <a:sym typeface="Wingdings" pitchFamily="2" charset="2"/>
              </a:rPr>
              <a:t>CERN Gargamelle (1970)</a:t>
            </a:r>
          </a:p>
        </p:txBody>
      </p:sp>
      <p:pic>
        <p:nvPicPr>
          <p:cNvPr id="6150" name="Picture 6" descr="Gargamelle bubble chamber at CERN">
            <a:extLst>
              <a:ext uri="{FF2B5EF4-FFF2-40B4-BE49-F238E27FC236}">
                <a16:creationId xmlns:a16="http://schemas.microsoft.com/office/drawing/2014/main" id="{C1267FF2-BB73-0349-BC59-AC68DE67215C}"/>
              </a:ext>
            </a:extLst>
          </p:cNvPr>
          <p:cNvPicPr>
            <a:picLocks noChangeAspect="1" noChangeArrowheads="1"/>
          </p:cNvPicPr>
          <p:nvPr/>
        </p:nvPicPr>
        <p:blipFill rotWithShape="1">
          <a:blip r:embed="rId6">
            <a:extLst>
              <a:ext uri="{28A0092B-C50C-407E-A947-70E740481C1C}">
                <a14:useLocalDpi xmlns:a14="http://schemas.microsoft.com/office/drawing/2010/main"/>
              </a:ext>
            </a:extLst>
          </a:blip>
          <a:srcRect/>
          <a:stretch/>
        </p:blipFill>
        <p:spPr bwMode="auto">
          <a:xfrm>
            <a:off x="4309851" y="3922135"/>
            <a:ext cx="3530699" cy="2529918"/>
          </a:xfrm>
          <a:prstGeom prst="rect">
            <a:avLst/>
          </a:prstGeom>
          <a:noFill/>
          <a:extLst>
            <a:ext uri="{909E8E84-426E-40DD-AFC4-6F175D3DCCD1}">
              <a14:hiddenFill xmlns:a14="http://schemas.microsoft.com/office/drawing/2010/main">
                <a:solidFill>
                  <a:srgbClr val="FFFFFF"/>
                </a:solidFill>
              </a14:hiddenFill>
            </a:ext>
          </a:extLst>
        </p:spPr>
      </p:pic>
      <p:grpSp>
        <p:nvGrpSpPr>
          <p:cNvPr id="44" name="Group 43">
            <a:extLst>
              <a:ext uri="{FF2B5EF4-FFF2-40B4-BE49-F238E27FC236}">
                <a16:creationId xmlns:a16="http://schemas.microsoft.com/office/drawing/2014/main" id="{B24B007B-302A-5B41-A65C-414AD2E466FC}"/>
              </a:ext>
            </a:extLst>
          </p:cNvPr>
          <p:cNvGrpSpPr/>
          <p:nvPr/>
        </p:nvGrpSpPr>
        <p:grpSpPr>
          <a:xfrm>
            <a:off x="8161660" y="3745601"/>
            <a:ext cx="2959587" cy="2137303"/>
            <a:chOff x="6920116" y="3705936"/>
            <a:chExt cx="2959587" cy="2137303"/>
          </a:xfrm>
        </p:grpSpPr>
        <p:sp>
          <p:nvSpPr>
            <p:cNvPr id="45" name="Oval 44">
              <a:extLst>
                <a:ext uri="{FF2B5EF4-FFF2-40B4-BE49-F238E27FC236}">
                  <a16:creationId xmlns:a16="http://schemas.microsoft.com/office/drawing/2014/main" id="{7B8F7919-F291-7A42-9E09-B8C30764BDBA}"/>
                </a:ext>
              </a:extLst>
            </p:cNvPr>
            <p:cNvSpPr/>
            <p:nvPr/>
          </p:nvSpPr>
          <p:spPr>
            <a:xfrm>
              <a:off x="7571678" y="4003288"/>
              <a:ext cx="1839600" cy="1839951"/>
            </a:xfrm>
            <a:prstGeom prst="ellipse">
              <a:avLst/>
            </a:prstGeom>
            <a:gradFill flip="none" rotWithShape="1">
              <a:gsLst>
                <a:gs pos="0">
                  <a:schemeClr val="accent1">
                    <a:lumMod val="5000"/>
                    <a:lumOff val="95000"/>
                  </a:schemeClr>
                </a:gs>
                <a:gs pos="65000">
                  <a:schemeClr val="bg1">
                    <a:lumMod val="65000"/>
                  </a:schemeClr>
                </a:gs>
                <a:gs pos="100000">
                  <a:schemeClr val="accent1">
                    <a:lumMod val="45000"/>
                    <a:lumOff val="55000"/>
                  </a:schemeClr>
                </a:gs>
                <a:gs pos="100000">
                  <a:schemeClr val="accent1">
                    <a:lumMod val="30000"/>
                    <a:lumOff val="70000"/>
                  </a:schemeClr>
                </a:gs>
              </a:gsLst>
              <a:path path="circle">
                <a:fillToRect l="100000" t="100000"/>
              </a:path>
              <a:tileRect r="-100000" b="-100000"/>
            </a:gradFill>
          </p:spPr>
          <p:txBody>
            <a:bodyPr wrap="none" rtlCol="0" anchor="ctr">
              <a:spAutoFit/>
            </a:bodyPr>
            <a:lstStyle/>
            <a:p>
              <a:pPr algn="l"/>
              <a:endParaRPr lang="en-CH" sz="1600" dirty="0">
                <a:latin typeface="Helvetica" pitchFamily="2" charset="0"/>
              </a:endParaRPr>
            </a:p>
          </p:txBody>
        </p:sp>
        <p:cxnSp>
          <p:nvCxnSpPr>
            <p:cNvPr id="46" name="Straight Arrow Connector 45">
              <a:extLst>
                <a:ext uri="{FF2B5EF4-FFF2-40B4-BE49-F238E27FC236}">
                  <a16:creationId xmlns:a16="http://schemas.microsoft.com/office/drawing/2014/main" id="{FEC7007E-6599-3649-95CF-C374596F274B}"/>
                </a:ext>
              </a:extLst>
            </p:cNvPr>
            <p:cNvCxnSpPr>
              <a:cxnSpLocks/>
            </p:cNvCxnSpPr>
            <p:nvPr/>
          </p:nvCxnSpPr>
          <p:spPr>
            <a:xfrm flipV="1">
              <a:off x="8563667" y="3790287"/>
              <a:ext cx="458372" cy="516087"/>
            </a:xfrm>
            <a:prstGeom prst="straightConnector1">
              <a:avLst/>
            </a:prstGeom>
            <a:ln w="19050">
              <a:solidFill>
                <a:srgbClr val="D8363C"/>
              </a:solidFill>
              <a:headEnd type="none" w="med" len="med"/>
              <a:tailEnd type="none" w="med" len="med"/>
            </a:ln>
            <a:effectLst/>
          </p:spPr>
          <p:style>
            <a:lnRef idx="2">
              <a:schemeClr val="accent1"/>
            </a:lnRef>
            <a:fillRef idx="0">
              <a:schemeClr val="accent1"/>
            </a:fillRef>
            <a:effectRef idx="1">
              <a:schemeClr val="accent1"/>
            </a:effectRef>
            <a:fontRef idx="minor">
              <a:schemeClr val="tx1"/>
            </a:fontRef>
          </p:style>
        </p:cxnSp>
        <p:sp>
          <p:nvSpPr>
            <p:cNvPr id="47" name="Oval 46">
              <a:extLst>
                <a:ext uri="{FF2B5EF4-FFF2-40B4-BE49-F238E27FC236}">
                  <a16:creationId xmlns:a16="http://schemas.microsoft.com/office/drawing/2014/main" id="{A82BD4B2-717F-074E-A6CD-39856A0BDA6C}"/>
                </a:ext>
              </a:extLst>
            </p:cNvPr>
            <p:cNvSpPr/>
            <p:nvPr/>
          </p:nvSpPr>
          <p:spPr>
            <a:xfrm>
              <a:off x="8847218" y="4759117"/>
              <a:ext cx="360000" cy="360000"/>
            </a:xfrm>
            <a:prstGeom prst="ellipse">
              <a:avLst/>
            </a:prstGeom>
            <a:gradFill>
              <a:gsLst>
                <a:gs pos="0">
                  <a:schemeClr val="accent1">
                    <a:lumMod val="5000"/>
                    <a:lumOff val="95000"/>
                  </a:schemeClr>
                </a:gs>
                <a:gs pos="65000">
                  <a:srgbClr val="7030A0"/>
                </a:gs>
                <a:gs pos="100000">
                  <a:schemeClr val="accent1">
                    <a:lumMod val="45000"/>
                    <a:lumOff val="55000"/>
                  </a:schemeClr>
                </a:gs>
                <a:gs pos="100000">
                  <a:schemeClr val="accent1">
                    <a:lumMod val="30000"/>
                    <a:lumOff val="70000"/>
                  </a:schemeClr>
                </a:gs>
              </a:gsLst>
              <a:path path="circle">
                <a:fillToRect l="100000" t="100000"/>
              </a:path>
            </a:gradFill>
          </p:spPr>
          <p:txBody>
            <a:bodyPr wrap="square" rtlCol="0" anchor="ctr">
              <a:spAutoFit/>
            </a:bodyPr>
            <a:lstStyle/>
            <a:p>
              <a:pPr algn="l"/>
              <a:endParaRPr lang="en-CH" sz="1600" dirty="0">
                <a:latin typeface="Helvetica" pitchFamily="2" charset="0"/>
              </a:endParaRPr>
            </a:p>
          </p:txBody>
        </p:sp>
        <p:sp>
          <p:nvSpPr>
            <p:cNvPr id="48" name="Oval 47">
              <a:extLst>
                <a:ext uri="{FF2B5EF4-FFF2-40B4-BE49-F238E27FC236}">
                  <a16:creationId xmlns:a16="http://schemas.microsoft.com/office/drawing/2014/main" id="{EDB15E01-9CBD-6548-9225-630E39C85884}"/>
                </a:ext>
              </a:extLst>
            </p:cNvPr>
            <p:cNvSpPr/>
            <p:nvPr/>
          </p:nvSpPr>
          <p:spPr>
            <a:xfrm>
              <a:off x="7924803" y="5120064"/>
              <a:ext cx="360000" cy="360000"/>
            </a:xfrm>
            <a:prstGeom prst="ellipse">
              <a:avLst/>
            </a:prstGeom>
            <a:gradFill>
              <a:gsLst>
                <a:gs pos="0">
                  <a:schemeClr val="accent1">
                    <a:lumMod val="5000"/>
                    <a:lumOff val="95000"/>
                  </a:schemeClr>
                </a:gs>
                <a:gs pos="65000">
                  <a:srgbClr val="00B050"/>
                </a:gs>
                <a:gs pos="100000">
                  <a:schemeClr val="accent1">
                    <a:lumMod val="45000"/>
                    <a:lumOff val="55000"/>
                  </a:schemeClr>
                </a:gs>
                <a:gs pos="100000">
                  <a:schemeClr val="accent1">
                    <a:lumMod val="30000"/>
                    <a:lumOff val="70000"/>
                  </a:schemeClr>
                </a:gs>
              </a:gsLst>
              <a:path path="circle">
                <a:fillToRect l="100000" t="100000"/>
              </a:path>
            </a:gradFill>
          </p:spPr>
          <p:txBody>
            <a:bodyPr wrap="square" rtlCol="0" anchor="ctr">
              <a:spAutoFit/>
            </a:bodyPr>
            <a:lstStyle/>
            <a:p>
              <a:pPr algn="l"/>
              <a:endParaRPr lang="en-CH" sz="1600" dirty="0">
                <a:latin typeface="Helvetica" pitchFamily="2" charset="0"/>
              </a:endParaRPr>
            </a:p>
          </p:txBody>
        </p:sp>
        <p:sp>
          <p:nvSpPr>
            <p:cNvPr id="49" name="TextBox 48">
              <a:extLst>
                <a:ext uri="{FF2B5EF4-FFF2-40B4-BE49-F238E27FC236}">
                  <a16:creationId xmlns:a16="http://schemas.microsoft.com/office/drawing/2014/main" id="{5FECC407-A1CA-634D-84B6-3E8499D2E0C1}"/>
                </a:ext>
              </a:extLst>
            </p:cNvPr>
            <p:cNvSpPr txBox="1"/>
            <p:nvPr/>
          </p:nvSpPr>
          <p:spPr>
            <a:xfrm>
              <a:off x="8872367" y="4750203"/>
              <a:ext cx="309700" cy="338554"/>
            </a:xfrm>
            <a:prstGeom prst="rect">
              <a:avLst/>
            </a:prstGeom>
            <a:noFill/>
          </p:spPr>
          <p:txBody>
            <a:bodyPr wrap="none" rtlCol="0">
              <a:spAutoFit/>
            </a:bodyPr>
            <a:lstStyle/>
            <a:p>
              <a:pPr marL="0">
                <a:spcBef>
                  <a:spcPts val="3000"/>
                </a:spcBef>
              </a:pPr>
              <a:r>
                <a:rPr lang="en-CH" sz="1600" b="1" dirty="0">
                  <a:solidFill>
                    <a:schemeClr val="bg1"/>
                  </a:solidFill>
                  <a:latin typeface="Helvetica" pitchFamily="2" charset="0"/>
                  <a:ea typeface="Helvetica Light" charset="0"/>
                  <a:cs typeface="Helvetica Light" charset="0"/>
                  <a:sym typeface="Wingdings" pitchFamily="2" charset="2"/>
                </a:rPr>
                <a:t>q</a:t>
              </a:r>
            </a:p>
          </p:txBody>
        </p:sp>
        <p:sp>
          <p:nvSpPr>
            <p:cNvPr id="50" name="TextBox 49">
              <a:extLst>
                <a:ext uri="{FF2B5EF4-FFF2-40B4-BE49-F238E27FC236}">
                  <a16:creationId xmlns:a16="http://schemas.microsoft.com/office/drawing/2014/main" id="{19F40C46-8B7D-DD42-BD28-D4AE7C1A6FA4}"/>
                </a:ext>
              </a:extLst>
            </p:cNvPr>
            <p:cNvSpPr txBox="1"/>
            <p:nvPr/>
          </p:nvSpPr>
          <p:spPr>
            <a:xfrm>
              <a:off x="7949949" y="5111150"/>
              <a:ext cx="309700" cy="338554"/>
            </a:xfrm>
            <a:prstGeom prst="rect">
              <a:avLst/>
            </a:prstGeom>
            <a:noFill/>
          </p:spPr>
          <p:txBody>
            <a:bodyPr wrap="none" rtlCol="0">
              <a:spAutoFit/>
            </a:bodyPr>
            <a:lstStyle/>
            <a:p>
              <a:pPr marL="0">
                <a:spcBef>
                  <a:spcPts val="3000"/>
                </a:spcBef>
              </a:pPr>
              <a:r>
                <a:rPr lang="en-CH" sz="1600" b="1" dirty="0">
                  <a:solidFill>
                    <a:schemeClr val="bg1"/>
                  </a:solidFill>
                  <a:latin typeface="Helvetica" pitchFamily="2" charset="0"/>
                  <a:ea typeface="Helvetica Light" charset="0"/>
                  <a:cs typeface="Helvetica Light" charset="0"/>
                  <a:sym typeface="Wingdings" pitchFamily="2" charset="2"/>
                </a:rPr>
                <a:t>q</a:t>
              </a:r>
            </a:p>
          </p:txBody>
        </p:sp>
        <p:cxnSp>
          <p:nvCxnSpPr>
            <p:cNvPr id="51" name="Straight Arrow Connector 50">
              <a:extLst>
                <a:ext uri="{FF2B5EF4-FFF2-40B4-BE49-F238E27FC236}">
                  <a16:creationId xmlns:a16="http://schemas.microsoft.com/office/drawing/2014/main" id="{B19E4020-DD33-4842-9652-63DC7FF8879B}"/>
                </a:ext>
              </a:extLst>
            </p:cNvPr>
            <p:cNvCxnSpPr>
              <a:cxnSpLocks/>
            </p:cNvCxnSpPr>
            <p:nvPr/>
          </p:nvCxnSpPr>
          <p:spPr>
            <a:xfrm>
              <a:off x="6969512" y="4919480"/>
              <a:ext cx="1327793" cy="0"/>
            </a:xfrm>
            <a:prstGeom prst="straightConnector1">
              <a:avLst/>
            </a:prstGeom>
            <a:ln w="38100">
              <a:solidFill>
                <a:srgbClr val="0070C0"/>
              </a:solidFill>
              <a:prstDash val="sysDash"/>
              <a:headEnd type="none" w="med" len="med"/>
              <a:tailEnd type="none" w="med" len="med"/>
            </a:ln>
            <a:effectLst/>
          </p:spPr>
          <p:style>
            <a:lnRef idx="2">
              <a:schemeClr val="accent1"/>
            </a:lnRef>
            <a:fillRef idx="0">
              <a:schemeClr val="accent1"/>
            </a:fillRef>
            <a:effectRef idx="1">
              <a:schemeClr val="accent1"/>
            </a:effectRef>
            <a:fontRef idx="minor">
              <a:schemeClr val="tx1"/>
            </a:fontRef>
          </p:style>
        </p:cxnSp>
        <p:cxnSp>
          <p:nvCxnSpPr>
            <p:cNvPr id="52" name="Straight Arrow Connector 51">
              <a:extLst>
                <a:ext uri="{FF2B5EF4-FFF2-40B4-BE49-F238E27FC236}">
                  <a16:creationId xmlns:a16="http://schemas.microsoft.com/office/drawing/2014/main" id="{58E328E4-D1FA-C34F-8514-1C94C42F88AC}"/>
                </a:ext>
              </a:extLst>
            </p:cNvPr>
            <p:cNvCxnSpPr>
              <a:cxnSpLocks/>
            </p:cNvCxnSpPr>
            <p:nvPr/>
          </p:nvCxnSpPr>
          <p:spPr>
            <a:xfrm>
              <a:off x="8284795" y="4919480"/>
              <a:ext cx="1282951" cy="818056"/>
            </a:xfrm>
            <a:prstGeom prst="straightConnector1">
              <a:avLst/>
            </a:prstGeom>
            <a:ln w="38100">
              <a:solidFill>
                <a:srgbClr val="0070C0"/>
              </a:solidFill>
              <a:tailEnd type="triangle"/>
            </a:ln>
            <a:effectLst/>
          </p:spPr>
          <p:style>
            <a:lnRef idx="2">
              <a:schemeClr val="accent1"/>
            </a:lnRef>
            <a:fillRef idx="0">
              <a:schemeClr val="accent1"/>
            </a:fillRef>
            <a:effectRef idx="1">
              <a:schemeClr val="accent1"/>
            </a:effectRef>
            <a:fontRef idx="minor">
              <a:schemeClr val="tx1"/>
            </a:fontRef>
          </p:style>
        </p:cxnSp>
        <p:sp>
          <p:nvSpPr>
            <p:cNvPr id="53" name="TextBox 52">
              <a:extLst>
                <a:ext uri="{FF2B5EF4-FFF2-40B4-BE49-F238E27FC236}">
                  <a16:creationId xmlns:a16="http://schemas.microsoft.com/office/drawing/2014/main" id="{C021063C-2119-E045-A5D3-6D74E11AD9ED}"/>
                </a:ext>
              </a:extLst>
            </p:cNvPr>
            <p:cNvSpPr txBox="1"/>
            <p:nvPr/>
          </p:nvSpPr>
          <p:spPr>
            <a:xfrm>
              <a:off x="6920116" y="4614402"/>
              <a:ext cx="288862" cy="338554"/>
            </a:xfrm>
            <a:prstGeom prst="rect">
              <a:avLst/>
            </a:prstGeom>
            <a:noFill/>
          </p:spPr>
          <p:txBody>
            <a:bodyPr wrap="none" rtlCol="0">
              <a:spAutoFit/>
            </a:bodyPr>
            <a:lstStyle/>
            <a:p>
              <a:pPr marL="0">
                <a:spcBef>
                  <a:spcPts val="3000"/>
                </a:spcBef>
              </a:pPr>
              <a:r>
                <a:rPr lang="en-GB" sz="1600" b="1" dirty="0">
                  <a:solidFill>
                    <a:srgbClr val="0070C0"/>
                  </a:solidFill>
                  <a:latin typeface="Helvetica" pitchFamily="2" charset="0"/>
                  <a:ea typeface="Helvetica Light" charset="0"/>
                  <a:cs typeface="Helvetica Light" charset="0"/>
                  <a:sym typeface="Wingdings" pitchFamily="2" charset="2"/>
                </a:rPr>
                <a:t>𝜈</a:t>
              </a:r>
              <a:endParaRPr lang="en-CH" sz="1600" b="1" dirty="0">
                <a:solidFill>
                  <a:srgbClr val="0070C0"/>
                </a:solidFill>
                <a:latin typeface="Helvetica" pitchFamily="2" charset="0"/>
                <a:ea typeface="Helvetica Light" charset="0"/>
                <a:cs typeface="Helvetica Light" charset="0"/>
                <a:sym typeface="Wingdings" pitchFamily="2" charset="2"/>
              </a:endParaRPr>
            </a:p>
          </p:txBody>
        </p:sp>
        <p:sp>
          <p:nvSpPr>
            <p:cNvPr id="54" name="TextBox 53">
              <a:extLst>
                <a:ext uri="{FF2B5EF4-FFF2-40B4-BE49-F238E27FC236}">
                  <a16:creationId xmlns:a16="http://schemas.microsoft.com/office/drawing/2014/main" id="{F8C5A33E-28DA-FE4B-B44C-301016195A56}"/>
                </a:ext>
              </a:extLst>
            </p:cNvPr>
            <p:cNvSpPr txBox="1"/>
            <p:nvPr/>
          </p:nvSpPr>
          <p:spPr>
            <a:xfrm>
              <a:off x="9462601" y="5310481"/>
              <a:ext cx="417102" cy="338554"/>
            </a:xfrm>
            <a:prstGeom prst="rect">
              <a:avLst/>
            </a:prstGeom>
            <a:noFill/>
          </p:spPr>
          <p:txBody>
            <a:bodyPr wrap="none" rtlCol="0">
              <a:spAutoFit/>
            </a:bodyPr>
            <a:lstStyle/>
            <a:p>
              <a:pPr marL="0">
                <a:spcBef>
                  <a:spcPts val="3000"/>
                </a:spcBef>
              </a:pPr>
              <a:r>
                <a:rPr lang="en-GB" sz="1600" b="1" dirty="0">
                  <a:solidFill>
                    <a:srgbClr val="0070C0"/>
                  </a:solidFill>
                  <a:latin typeface="Helvetica" pitchFamily="2" charset="0"/>
                  <a:ea typeface="Helvetica Light" charset="0"/>
                  <a:cs typeface="Helvetica Light" charset="0"/>
                  <a:sym typeface="Wingdings" pitchFamily="2" charset="2"/>
                </a:rPr>
                <a:t>µ</a:t>
              </a:r>
              <a:r>
                <a:rPr lang="en-GB" sz="700" b="1" dirty="0">
                  <a:solidFill>
                    <a:srgbClr val="0070C0"/>
                  </a:solidFill>
                  <a:latin typeface="Helvetica" pitchFamily="2" charset="0"/>
                  <a:ea typeface="Helvetica Light" charset="0"/>
                  <a:cs typeface="Helvetica Light" charset="0"/>
                  <a:sym typeface="Wingdings" pitchFamily="2" charset="2"/>
                </a:rPr>
                <a:t> </a:t>
              </a:r>
              <a:r>
                <a:rPr lang="en-CH" sz="1600" b="1" baseline="30000" dirty="0">
                  <a:solidFill>
                    <a:srgbClr val="0070C0"/>
                  </a:solidFill>
                  <a:latin typeface="Helvetica" pitchFamily="2" charset="0"/>
                  <a:ea typeface="Helvetica Light" charset="0"/>
                  <a:cs typeface="Helvetica Light" charset="0"/>
                  <a:sym typeface="Wingdings" pitchFamily="2" charset="2"/>
                </a:rPr>
                <a:t>–</a:t>
              </a:r>
            </a:p>
          </p:txBody>
        </p:sp>
        <p:sp>
          <p:nvSpPr>
            <p:cNvPr id="55" name="Freeform 10">
              <a:extLst>
                <a:ext uri="{FF2B5EF4-FFF2-40B4-BE49-F238E27FC236}">
                  <a16:creationId xmlns:a16="http://schemas.microsoft.com/office/drawing/2014/main" id="{AD0B0888-C6F2-0D44-95A3-805817D434FE}"/>
                </a:ext>
              </a:extLst>
            </p:cNvPr>
            <p:cNvSpPr>
              <a:spLocks/>
            </p:cNvSpPr>
            <p:nvPr/>
          </p:nvSpPr>
          <p:spPr bwMode="auto">
            <a:xfrm rot="17752580" flipH="1">
              <a:off x="8112858" y="4625097"/>
              <a:ext cx="455372" cy="102618"/>
            </a:xfrm>
            <a:custGeom>
              <a:avLst/>
              <a:gdLst>
                <a:gd name="T0" fmla="*/ 0 w 2304"/>
                <a:gd name="T1" fmla="*/ 192 h 192"/>
                <a:gd name="T2" fmla="*/ 192 w 2304"/>
                <a:gd name="T3" fmla="*/ 0 h 192"/>
                <a:gd name="T4" fmla="*/ 384 w 2304"/>
                <a:gd name="T5" fmla="*/ 192 h 192"/>
                <a:gd name="T6" fmla="*/ 576 w 2304"/>
                <a:gd name="T7" fmla="*/ 0 h 192"/>
                <a:gd name="T8" fmla="*/ 768 w 2304"/>
                <a:gd name="T9" fmla="*/ 192 h 192"/>
                <a:gd name="T10" fmla="*/ 960 w 2304"/>
                <a:gd name="T11" fmla="*/ 0 h 192"/>
                <a:gd name="T12" fmla="*/ 1152 w 2304"/>
                <a:gd name="T13" fmla="*/ 192 h 192"/>
                <a:gd name="T14" fmla="*/ 1344 w 2304"/>
                <a:gd name="T15" fmla="*/ 0 h 192"/>
                <a:gd name="T16" fmla="*/ 1536 w 2304"/>
                <a:gd name="T17" fmla="*/ 192 h 192"/>
                <a:gd name="T18" fmla="*/ 1728 w 2304"/>
                <a:gd name="T19" fmla="*/ 0 h 192"/>
                <a:gd name="T20" fmla="*/ 1920 w 2304"/>
                <a:gd name="T21" fmla="*/ 192 h 192"/>
                <a:gd name="T22" fmla="*/ 2112 w 2304"/>
                <a:gd name="T23" fmla="*/ 0 h 192"/>
                <a:gd name="T24" fmla="*/ 2304 w 2304"/>
                <a:gd name="T25" fmla="*/ 192 h 1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304" h="192">
                  <a:moveTo>
                    <a:pt x="0" y="192"/>
                  </a:moveTo>
                  <a:cubicBezTo>
                    <a:pt x="64" y="96"/>
                    <a:pt x="128" y="0"/>
                    <a:pt x="192" y="0"/>
                  </a:cubicBezTo>
                  <a:cubicBezTo>
                    <a:pt x="256" y="0"/>
                    <a:pt x="320" y="192"/>
                    <a:pt x="384" y="192"/>
                  </a:cubicBezTo>
                  <a:cubicBezTo>
                    <a:pt x="448" y="192"/>
                    <a:pt x="512" y="0"/>
                    <a:pt x="576" y="0"/>
                  </a:cubicBezTo>
                  <a:cubicBezTo>
                    <a:pt x="640" y="0"/>
                    <a:pt x="704" y="192"/>
                    <a:pt x="768" y="192"/>
                  </a:cubicBezTo>
                  <a:cubicBezTo>
                    <a:pt x="832" y="192"/>
                    <a:pt x="896" y="0"/>
                    <a:pt x="960" y="0"/>
                  </a:cubicBezTo>
                  <a:cubicBezTo>
                    <a:pt x="1024" y="0"/>
                    <a:pt x="1088" y="192"/>
                    <a:pt x="1152" y="192"/>
                  </a:cubicBezTo>
                  <a:cubicBezTo>
                    <a:pt x="1216" y="192"/>
                    <a:pt x="1280" y="0"/>
                    <a:pt x="1344" y="0"/>
                  </a:cubicBezTo>
                  <a:cubicBezTo>
                    <a:pt x="1408" y="0"/>
                    <a:pt x="1472" y="192"/>
                    <a:pt x="1536" y="192"/>
                  </a:cubicBezTo>
                  <a:cubicBezTo>
                    <a:pt x="1600" y="192"/>
                    <a:pt x="1664" y="0"/>
                    <a:pt x="1728" y="0"/>
                  </a:cubicBezTo>
                  <a:cubicBezTo>
                    <a:pt x="1792" y="0"/>
                    <a:pt x="1856" y="192"/>
                    <a:pt x="1920" y="192"/>
                  </a:cubicBezTo>
                  <a:cubicBezTo>
                    <a:pt x="1984" y="192"/>
                    <a:pt x="2048" y="0"/>
                    <a:pt x="2112" y="0"/>
                  </a:cubicBezTo>
                  <a:cubicBezTo>
                    <a:pt x="2176" y="0"/>
                    <a:pt x="2272" y="160"/>
                    <a:pt x="2304" y="192"/>
                  </a:cubicBezTo>
                </a:path>
              </a:pathLst>
            </a:custGeom>
            <a:noFill/>
            <a:ln w="12700" cmpd="sng">
              <a:solidFill>
                <a:schemeClr val="bg2">
                  <a:lumMod val="10000"/>
                </a:schemeClr>
              </a:solidFill>
              <a:round/>
              <a:headEnd/>
              <a:tailEnd/>
            </a:ln>
            <a:effectLst/>
            <a:extLst>
              <a:ext uri="{909E8E84-426E-40dd-AFC4-6F175D3DCCD1}">
                <a14:hiddenFill xmlns="" xmlns:a14="http://schemas.microsoft.com/office/drawing/2010/main">
                  <a:solidFill>
                    <a:schemeClr val="accent1"/>
                  </a:solidFill>
                </a14:hiddenFill>
              </a:ext>
            </a:extLst>
          </p:spPr>
          <p:txBody>
            <a:bodyPr wrap="none"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black"/>
                </a:solidFill>
                <a:effectLst/>
                <a:uLnTx/>
                <a:uFillTx/>
              </a:endParaRPr>
            </a:p>
          </p:txBody>
        </p:sp>
        <p:sp>
          <p:nvSpPr>
            <p:cNvPr id="56" name="Oval 55">
              <a:extLst>
                <a:ext uri="{FF2B5EF4-FFF2-40B4-BE49-F238E27FC236}">
                  <a16:creationId xmlns:a16="http://schemas.microsoft.com/office/drawing/2014/main" id="{027EEA70-5F5C-D341-8F11-F6CE66AB163B}"/>
                </a:ext>
              </a:extLst>
            </p:cNvPr>
            <p:cNvSpPr/>
            <p:nvPr/>
          </p:nvSpPr>
          <p:spPr>
            <a:xfrm>
              <a:off x="8295723" y="4267097"/>
              <a:ext cx="360000" cy="360000"/>
            </a:xfrm>
            <a:prstGeom prst="ellipse">
              <a:avLst/>
            </a:prstGeom>
            <a:gradFill>
              <a:gsLst>
                <a:gs pos="0">
                  <a:schemeClr val="accent1">
                    <a:lumMod val="5000"/>
                    <a:lumOff val="95000"/>
                  </a:schemeClr>
                </a:gs>
                <a:gs pos="65000">
                  <a:srgbClr val="E70000"/>
                </a:gs>
                <a:gs pos="100000">
                  <a:schemeClr val="accent1">
                    <a:lumMod val="45000"/>
                    <a:lumOff val="55000"/>
                  </a:schemeClr>
                </a:gs>
                <a:gs pos="100000">
                  <a:schemeClr val="accent1">
                    <a:lumMod val="30000"/>
                    <a:lumOff val="70000"/>
                  </a:schemeClr>
                </a:gs>
              </a:gsLst>
              <a:path path="circle">
                <a:fillToRect l="100000" t="100000"/>
              </a:path>
            </a:gradFill>
          </p:spPr>
          <p:txBody>
            <a:bodyPr wrap="square" rtlCol="0" anchor="ctr">
              <a:spAutoFit/>
            </a:bodyPr>
            <a:lstStyle/>
            <a:p>
              <a:pPr algn="l"/>
              <a:endParaRPr lang="en-CH" sz="1600" dirty="0">
                <a:latin typeface="Helvetica" pitchFamily="2" charset="0"/>
              </a:endParaRPr>
            </a:p>
          </p:txBody>
        </p:sp>
        <p:sp>
          <p:nvSpPr>
            <p:cNvPr id="57" name="TextBox 56">
              <a:extLst>
                <a:ext uri="{FF2B5EF4-FFF2-40B4-BE49-F238E27FC236}">
                  <a16:creationId xmlns:a16="http://schemas.microsoft.com/office/drawing/2014/main" id="{E8D5FAC1-F20B-A144-A766-46A0E85B2F8A}"/>
                </a:ext>
              </a:extLst>
            </p:cNvPr>
            <p:cNvSpPr txBox="1"/>
            <p:nvPr/>
          </p:nvSpPr>
          <p:spPr>
            <a:xfrm>
              <a:off x="8320873" y="4258182"/>
              <a:ext cx="309700" cy="338554"/>
            </a:xfrm>
            <a:prstGeom prst="rect">
              <a:avLst/>
            </a:prstGeom>
            <a:noFill/>
          </p:spPr>
          <p:txBody>
            <a:bodyPr wrap="none" rtlCol="0">
              <a:spAutoFit/>
            </a:bodyPr>
            <a:lstStyle/>
            <a:p>
              <a:pPr marL="0">
                <a:spcBef>
                  <a:spcPts val="3000"/>
                </a:spcBef>
              </a:pPr>
              <a:r>
                <a:rPr lang="en-CH" sz="1600" b="1" dirty="0">
                  <a:solidFill>
                    <a:schemeClr val="bg1"/>
                  </a:solidFill>
                  <a:latin typeface="Helvetica" pitchFamily="2" charset="0"/>
                  <a:ea typeface="Helvetica Light" charset="0"/>
                  <a:cs typeface="Helvetica Light" charset="0"/>
                  <a:sym typeface="Wingdings" pitchFamily="2" charset="2"/>
                </a:rPr>
                <a:t>q</a:t>
              </a:r>
            </a:p>
          </p:txBody>
        </p:sp>
        <p:sp>
          <p:nvSpPr>
            <p:cNvPr id="58" name="TextBox 57">
              <a:extLst>
                <a:ext uri="{FF2B5EF4-FFF2-40B4-BE49-F238E27FC236}">
                  <a16:creationId xmlns:a16="http://schemas.microsoft.com/office/drawing/2014/main" id="{04F5C6D7-EB81-E64F-8CFB-F88AB29D0024}"/>
                </a:ext>
              </a:extLst>
            </p:cNvPr>
            <p:cNvSpPr txBox="1"/>
            <p:nvPr/>
          </p:nvSpPr>
          <p:spPr>
            <a:xfrm>
              <a:off x="7875866" y="4510395"/>
              <a:ext cx="453970" cy="338554"/>
            </a:xfrm>
            <a:prstGeom prst="rect">
              <a:avLst/>
            </a:prstGeom>
            <a:noFill/>
          </p:spPr>
          <p:txBody>
            <a:bodyPr wrap="none" rtlCol="0">
              <a:spAutoFit/>
            </a:bodyPr>
            <a:lstStyle/>
            <a:p>
              <a:pPr marL="0">
                <a:spcBef>
                  <a:spcPts val="3000"/>
                </a:spcBef>
              </a:pPr>
              <a:r>
                <a:rPr lang="en-US" sz="1600" b="1" dirty="0">
                  <a:latin typeface="Helvetica" pitchFamily="2" charset="0"/>
                  <a:ea typeface="Helvetica Light" charset="0"/>
                  <a:cs typeface="Helvetica Light" charset="0"/>
                  <a:sym typeface="Wingdings" pitchFamily="2" charset="2"/>
                </a:rPr>
                <a:t>W</a:t>
              </a:r>
              <a:r>
                <a:rPr lang="en-US" sz="1600" b="1" baseline="30000" dirty="0">
                  <a:latin typeface="Helvetica" pitchFamily="2" charset="0"/>
                  <a:ea typeface="Helvetica Light" charset="0"/>
                  <a:cs typeface="Helvetica Light" charset="0"/>
                  <a:sym typeface="Wingdings" pitchFamily="2" charset="2"/>
                </a:rPr>
                <a:t>–</a:t>
              </a:r>
              <a:endParaRPr lang="en-CH" sz="1600" b="1" baseline="30000" dirty="0">
                <a:latin typeface="Helvetica" pitchFamily="2" charset="0"/>
                <a:ea typeface="Helvetica Light" charset="0"/>
                <a:cs typeface="Helvetica Light" charset="0"/>
                <a:sym typeface="Wingdings" pitchFamily="2" charset="2"/>
              </a:endParaRPr>
            </a:p>
          </p:txBody>
        </p:sp>
        <p:cxnSp>
          <p:nvCxnSpPr>
            <p:cNvPr id="59" name="Straight Arrow Connector 58">
              <a:extLst>
                <a:ext uri="{FF2B5EF4-FFF2-40B4-BE49-F238E27FC236}">
                  <a16:creationId xmlns:a16="http://schemas.microsoft.com/office/drawing/2014/main" id="{75AB7139-81C5-A348-8D3F-2C5A3DBC8F26}"/>
                </a:ext>
              </a:extLst>
            </p:cNvPr>
            <p:cNvCxnSpPr>
              <a:cxnSpLocks/>
            </p:cNvCxnSpPr>
            <p:nvPr/>
          </p:nvCxnSpPr>
          <p:spPr>
            <a:xfrm flipV="1">
              <a:off x="8554373" y="3841158"/>
              <a:ext cx="543866" cy="484770"/>
            </a:xfrm>
            <a:prstGeom prst="straightConnector1">
              <a:avLst/>
            </a:prstGeom>
            <a:ln w="19050">
              <a:solidFill>
                <a:srgbClr val="D8363C"/>
              </a:solidFill>
              <a:headEnd type="none" w="med" len="med"/>
              <a:tailEnd type="none" w="med" len="med"/>
            </a:ln>
            <a:effectLst/>
          </p:spPr>
          <p:style>
            <a:lnRef idx="2">
              <a:schemeClr val="accent1"/>
            </a:lnRef>
            <a:fillRef idx="0">
              <a:schemeClr val="accent1"/>
            </a:fillRef>
            <a:effectRef idx="1">
              <a:schemeClr val="accent1"/>
            </a:effectRef>
            <a:fontRef idx="minor">
              <a:schemeClr val="tx1"/>
            </a:fontRef>
          </p:style>
        </p:cxnSp>
        <p:cxnSp>
          <p:nvCxnSpPr>
            <p:cNvPr id="60" name="Straight Arrow Connector 59">
              <a:extLst>
                <a:ext uri="{FF2B5EF4-FFF2-40B4-BE49-F238E27FC236}">
                  <a16:creationId xmlns:a16="http://schemas.microsoft.com/office/drawing/2014/main" id="{FA452815-5A6E-E24A-8057-3E0500C5D8A5}"/>
                </a:ext>
              </a:extLst>
            </p:cNvPr>
            <p:cNvCxnSpPr>
              <a:cxnSpLocks/>
            </p:cNvCxnSpPr>
            <p:nvPr/>
          </p:nvCxnSpPr>
          <p:spPr>
            <a:xfrm flipV="1">
              <a:off x="8554373" y="3705936"/>
              <a:ext cx="391466" cy="593867"/>
            </a:xfrm>
            <a:prstGeom prst="straightConnector1">
              <a:avLst/>
            </a:prstGeom>
            <a:ln w="19050">
              <a:solidFill>
                <a:srgbClr val="D8363C"/>
              </a:solidFill>
              <a:headEnd type="none" w="med" len="med"/>
              <a:tailEnd type="none" w="med" len="med"/>
            </a:ln>
            <a:effectLst/>
          </p:spPr>
          <p:style>
            <a:lnRef idx="2">
              <a:schemeClr val="accent1"/>
            </a:lnRef>
            <a:fillRef idx="0">
              <a:schemeClr val="accent1"/>
            </a:fillRef>
            <a:effectRef idx="1">
              <a:schemeClr val="accent1"/>
            </a:effectRef>
            <a:fontRef idx="minor">
              <a:schemeClr val="tx1"/>
            </a:fontRef>
          </p:style>
        </p:cxnSp>
      </p:grpSp>
      <p:sp>
        <p:nvSpPr>
          <p:cNvPr id="62" name="TextBox 61">
            <a:extLst>
              <a:ext uri="{FF2B5EF4-FFF2-40B4-BE49-F238E27FC236}">
                <a16:creationId xmlns:a16="http://schemas.microsoft.com/office/drawing/2014/main" id="{D80EBCD6-F0EC-6347-B68A-0168D0E1C0BB}"/>
              </a:ext>
            </a:extLst>
          </p:cNvPr>
          <p:cNvSpPr txBox="1"/>
          <p:nvPr/>
        </p:nvSpPr>
        <p:spPr>
          <a:xfrm>
            <a:off x="8090994" y="3222688"/>
            <a:ext cx="3392627" cy="461665"/>
          </a:xfrm>
          <a:prstGeom prst="rect">
            <a:avLst/>
          </a:prstGeom>
          <a:noFill/>
        </p:spPr>
        <p:txBody>
          <a:bodyPr wrap="square">
            <a:spAutoFit/>
          </a:bodyPr>
          <a:lstStyle/>
          <a:p>
            <a:r>
              <a:rPr lang="en-GB" sz="1200" dirty="0">
                <a:latin typeface="Helvetica" pitchFamily="2" charset="0"/>
              </a:rPr>
              <a:t>1972: electron deep-inelastic scattering: “partons” (probably quarks) exist within protons</a:t>
            </a:r>
            <a:endParaRPr lang="en-CH" sz="1200" dirty="0">
              <a:latin typeface="Helvetica" pitchFamily="2" charset="0"/>
            </a:endParaRPr>
          </a:p>
        </p:txBody>
      </p:sp>
      <p:sp>
        <p:nvSpPr>
          <p:cNvPr id="63" name="TextBox 62">
            <a:extLst>
              <a:ext uri="{FF2B5EF4-FFF2-40B4-BE49-F238E27FC236}">
                <a16:creationId xmlns:a16="http://schemas.microsoft.com/office/drawing/2014/main" id="{CDA0C564-AC87-4540-9F87-D38E2D1C355E}"/>
              </a:ext>
            </a:extLst>
          </p:cNvPr>
          <p:cNvSpPr txBox="1"/>
          <p:nvPr/>
        </p:nvSpPr>
        <p:spPr>
          <a:xfrm>
            <a:off x="8053851" y="6029604"/>
            <a:ext cx="3392627" cy="461665"/>
          </a:xfrm>
          <a:prstGeom prst="rect">
            <a:avLst/>
          </a:prstGeom>
          <a:noFill/>
        </p:spPr>
        <p:txBody>
          <a:bodyPr wrap="square">
            <a:spAutoFit/>
          </a:bodyPr>
          <a:lstStyle/>
          <a:p>
            <a:r>
              <a:rPr lang="en-GB" sz="1200" dirty="0">
                <a:latin typeface="Helvetica" pitchFamily="2" charset="0"/>
              </a:rPr>
              <a:t>1972: neutrino deep-inelastic scattering: confirmation that partons are quarks </a:t>
            </a:r>
            <a:endParaRPr lang="en-CH" sz="1200" dirty="0">
              <a:latin typeface="Helvetica" pitchFamily="2" charset="0"/>
            </a:endParaRPr>
          </a:p>
        </p:txBody>
      </p:sp>
      <p:sp>
        <p:nvSpPr>
          <p:cNvPr id="10" name="Rounded Rectangle 9">
            <a:extLst>
              <a:ext uri="{FF2B5EF4-FFF2-40B4-BE49-F238E27FC236}">
                <a16:creationId xmlns:a16="http://schemas.microsoft.com/office/drawing/2014/main" id="{446B8E28-6115-994D-9D19-A5EECA32220E}"/>
              </a:ext>
            </a:extLst>
          </p:cNvPr>
          <p:cNvSpPr/>
          <p:nvPr/>
        </p:nvSpPr>
        <p:spPr>
          <a:xfrm>
            <a:off x="617016" y="2392338"/>
            <a:ext cx="9831746" cy="1407426"/>
          </a:xfrm>
          <a:prstGeom prst="roundRect">
            <a:avLst>
              <a:gd name="adj" fmla="val 2497"/>
            </a:avLst>
          </a:prstGeom>
          <a:solidFill>
            <a:schemeClr val="bg1"/>
          </a:solidFill>
          <a:ln>
            <a:solidFill>
              <a:schemeClr val="tx1">
                <a:lumMod val="50000"/>
                <a:lumOff val="50000"/>
              </a:schemeClr>
            </a:solidFill>
          </a:ln>
        </p:spPr>
        <p:txBody>
          <a:bodyPr wrap="square" rtlCol="0" anchor="ctr">
            <a:spAutoFit/>
          </a:bodyPr>
          <a:lstStyle/>
          <a:p>
            <a:pPr algn="l"/>
            <a:endParaRPr lang="en-CH" sz="1600" dirty="0">
              <a:latin typeface="Helvetica" pitchFamily="2" charset="0"/>
            </a:endParaRPr>
          </a:p>
        </p:txBody>
      </p:sp>
      <p:sp>
        <p:nvSpPr>
          <p:cNvPr id="15" name="TextBox 14">
            <a:extLst>
              <a:ext uri="{FF2B5EF4-FFF2-40B4-BE49-F238E27FC236}">
                <a16:creationId xmlns:a16="http://schemas.microsoft.com/office/drawing/2014/main" id="{AF4EFCDB-E0A7-E34B-A67C-FFCA508D799C}"/>
              </a:ext>
            </a:extLst>
          </p:cNvPr>
          <p:cNvSpPr txBox="1"/>
          <p:nvPr/>
        </p:nvSpPr>
        <p:spPr>
          <a:xfrm>
            <a:off x="1111156" y="2570293"/>
            <a:ext cx="8786111" cy="1077218"/>
          </a:xfrm>
          <a:prstGeom prst="rect">
            <a:avLst/>
          </a:prstGeom>
          <a:noFill/>
        </p:spPr>
        <p:txBody>
          <a:bodyPr wrap="square" rtlCol="0">
            <a:spAutoFit/>
          </a:bodyPr>
          <a:lstStyle/>
          <a:p>
            <a:pPr>
              <a:spcBef>
                <a:spcPts val="3000"/>
              </a:spcBef>
            </a:pPr>
            <a:r>
              <a:rPr lang="en-CH" sz="1600" dirty="0">
                <a:solidFill>
                  <a:prstClr val="black"/>
                </a:solidFill>
                <a:latin typeface="Helvetica" pitchFamily="2" charset="0"/>
                <a:ea typeface="Helvetica Light" charset="0"/>
                <a:cs typeface="Helvetica Light" charset="0"/>
                <a:sym typeface="Wingdings" pitchFamily="2" charset="2"/>
              </a:rPr>
              <a:t>The ISR missed the 1974 November revolution and also the bottom quark discovery. However, its legacy enabled the next generation collider experiments: proton stacking, space charge compensation, beam diagnostics, stochastic cooling, van-der-Meer luminosity scans, importance of efficient triggers and large-angle coverage, jets, etc.</a:t>
            </a:r>
          </a:p>
        </p:txBody>
      </p:sp>
      <p:sp>
        <p:nvSpPr>
          <p:cNvPr id="19" name="TextBox 18">
            <a:extLst>
              <a:ext uri="{FF2B5EF4-FFF2-40B4-BE49-F238E27FC236}">
                <a16:creationId xmlns:a16="http://schemas.microsoft.com/office/drawing/2014/main" id="{65221198-075C-503C-2824-51192DC207FD}"/>
              </a:ext>
            </a:extLst>
          </p:cNvPr>
          <p:cNvSpPr txBox="1"/>
          <p:nvPr/>
        </p:nvSpPr>
        <p:spPr>
          <a:xfrm>
            <a:off x="4343304" y="1280374"/>
            <a:ext cx="2730235" cy="276999"/>
          </a:xfrm>
          <a:prstGeom prst="rect">
            <a:avLst/>
          </a:prstGeom>
          <a:noFill/>
        </p:spPr>
        <p:txBody>
          <a:bodyPr wrap="none" rtlCol="0">
            <a:spAutoFit/>
          </a:bodyPr>
          <a:lstStyle/>
          <a:p>
            <a:pPr marL="0">
              <a:spcBef>
                <a:spcPts val="3000"/>
              </a:spcBef>
            </a:pPr>
            <a:r>
              <a:rPr lang="en-CH" sz="1200" b="1" dirty="0">
                <a:solidFill>
                  <a:schemeClr val="bg1"/>
                </a:solidFill>
                <a:latin typeface="Helvetica" pitchFamily="2" charset="0"/>
                <a:ea typeface="Helvetica Light" charset="0"/>
                <a:cs typeface="Helvetica Light" charset="0"/>
                <a:sym typeface="Wingdings" pitchFamily="2" charset="2"/>
              </a:rPr>
              <a:t>SLAC-MIT magnetic spectrometers</a:t>
            </a:r>
          </a:p>
        </p:txBody>
      </p:sp>
    </p:spTree>
    <p:extLst>
      <p:ext uri="{BB962C8B-B14F-4D97-AF65-F5344CB8AC3E}">
        <p14:creationId xmlns:p14="http://schemas.microsoft.com/office/powerpoint/2010/main" val="147123716"/>
      </p:ext>
    </p:extLst>
  </p:cSld>
  <p:clrMapOvr>
    <a:masterClrMapping/>
  </p:clrMapOvr>
  <mc:AlternateContent xmlns:mc="http://schemas.openxmlformats.org/markup-compatibility/2006" xmlns:p14="http://schemas.microsoft.com/office/powerpoint/2010/main">
    <mc:Choice Requires="p14">
      <p:transition spd="med" p14:dur="6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8C8D6C54-729C-2D47-8D26-838F437644EF}"/>
              </a:ext>
            </a:extLst>
          </p:cNvPr>
          <p:cNvSpPr>
            <a:spLocks noGrp="1"/>
          </p:cNvSpPr>
          <p:nvPr>
            <p:ph type="sldNum" sz="quarter" idx="4"/>
          </p:nvPr>
        </p:nvSpPr>
        <p:spPr/>
        <p:txBody>
          <a:bodyPr/>
          <a:lstStyle/>
          <a:p>
            <a:pPr>
              <a:defRPr/>
            </a:pPr>
            <a:fld id="{611C2F03-9E95-40C9-A99F-3C4F7EE8CF2A}" type="slidenum">
              <a:rPr lang="en-GB" smtClean="0"/>
              <a:pPr>
                <a:defRPr/>
              </a:pPr>
              <a:t>8</a:t>
            </a:fld>
            <a:endParaRPr lang="en-GB" dirty="0"/>
          </a:p>
        </p:txBody>
      </p:sp>
      <p:sp>
        <p:nvSpPr>
          <p:cNvPr id="3" name="TextBox 2">
            <a:extLst>
              <a:ext uri="{FF2B5EF4-FFF2-40B4-BE49-F238E27FC236}">
                <a16:creationId xmlns:a16="http://schemas.microsoft.com/office/drawing/2014/main" id="{80759D37-BCF1-3B4C-99B7-07784FD66197}"/>
              </a:ext>
            </a:extLst>
          </p:cNvPr>
          <p:cNvSpPr txBox="1"/>
          <p:nvPr/>
        </p:nvSpPr>
        <p:spPr>
          <a:xfrm>
            <a:off x="178096" y="264651"/>
            <a:ext cx="11305525" cy="523220"/>
          </a:xfrm>
          <a:prstGeom prst="rect">
            <a:avLst/>
          </a:prstGeom>
          <a:noFill/>
        </p:spPr>
        <p:txBody>
          <a:bodyPr wrap="square" rtlCol="0">
            <a:spAutoFit/>
          </a:bodyPr>
          <a:lstStyle/>
          <a:p>
            <a:pPr lvl="0" indent="424250" defTabSz="430225" fontAlgn="base">
              <a:spcBef>
                <a:spcPct val="0"/>
              </a:spcBef>
              <a:spcAft>
                <a:spcPct val="0"/>
              </a:spcAft>
              <a:defRPr/>
            </a:pPr>
            <a:r>
              <a:rPr kumimoji="0" lang="en-US" sz="2800" b="1" i="0" u="none" strike="noStrike" kern="1200" cap="none" spc="0" normalizeH="0" baseline="0" noProof="0" dirty="0">
                <a:ln>
                  <a:noFill/>
                </a:ln>
                <a:solidFill>
                  <a:srgbClr val="0D7FBF"/>
                </a:solidFill>
                <a:effectLst/>
                <a:uLnTx/>
                <a:uFillTx/>
                <a:latin typeface="Helvetica" pitchFamily="2" charset="0"/>
                <a:ea typeface="Trebuchet MS" pitchFamily="-84" charset="0"/>
                <a:cs typeface="Helvetica Light"/>
              </a:rPr>
              <a:t>SLAC-MIT &amp; </a:t>
            </a:r>
            <a:r>
              <a:rPr kumimoji="0" lang="en-US" sz="2800" b="1" i="0" u="none" strike="noStrike" kern="1200" cap="none" spc="0" normalizeH="0" baseline="0" noProof="0" dirty="0" err="1">
                <a:ln>
                  <a:noFill/>
                </a:ln>
                <a:solidFill>
                  <a:srgbClr val="0D7FBF"/>
                </a:solidFill>
                <a:effectLst/>
                <a:uLnTx/>
                <a:uFillTx/>
                <a:latin typeface="Helvetica" pitchFamily="2" charset="0"/>
                <a:ea typeface="Trebuchet MS" pitchFamily="-84" charset="0"/>
                <a:cs typeface="Helvetica Light"/>
              </a:rPr>
              <a:t>Gargamelle</a:t>
            </a:r>
            <a:r>
              <a:rPr lang="en-US" sz="2800" b="1" dirty="0">
                <a:solidFill>
                  <a:srgbClr val="0D7FBF"/>
                </a:solidFill>
                <a:latin typeface="Helvetica" pitchFamily="2" charset="0"/>
                <a:ea typeface="Trebuchet MS" pitchFamily="-84" charset="0"/>
                <a:cs typeface="Helvetica Light"/>
              </a:rPr>
              <a:t> proved proton substructure  </a:t>
            </a:r>
            <a:endParaRPr kumimoji="0" lang="en-US" sz="2800" b="0" i="0" u="none" strike="noStrike" kern="1200" cap="none" spc="0" normalizeH="0" baseline="0" noProof="0" dirty="0">
              <a:ln>
                <a:noFill/>
              </a:ln>
              <a:solidFill>
                <a:srgbClr val="0D7FBF"/>
              </a:solidFill>
              <a:effectLst/>
              <a:uLnTx/>
              <a:uFillTx/>
              <a:latin typeface="Helvetica Light" pitchFamily="2" charset="0"/>
              <a:ea typeface="Trebuchet MS" pitchFamily="-84" charset="0"/>
              <a:cs typeface="Helvetica Light"/>
            </a:endParaRPr>
          </a:p>
        </p:txBody>
      </p:sp>
      <p:pic>
        <p:nvPicPr>
          <p:cNvPr id="4" name="Picture 3">
            <a:extLst>
              <a:ext uri="{FF2B5EF4-FFF2-40B4-BE49-F238E27FC236}">
                <a16:creationId xmlns:a16="http://schemas.microsoft.com/office/drawing/2014/main" id="{4A5ACB02-7B61-504A-A99B-3D1709915971}"/>
              </a:ext>
            </a:extLst>
          </p:cNvPr>
          <p:cNvPicPr>
            <a:picLocks noChangeAspect="1"/>
          </p:cNvPicPr>
          <p:nvPr/>
        </p:nvPicPr>
        <p:blipFill>
          <a:blip r:embed="rId3"/>
          <a:stretch>
            <a:fillRect/>
          </a:stretch>
        </p:blipFill>
        <p:spPr>
          <a:xfrm>
            <a:off x="678423" y="1235770"/>
            <a:ext cx="3501478" cy="2315890"/>
          </a:xfrm>
          <a:prstGeom prst="rect">
            <a:avLst/>
          </a:prstGeom>
        </p:spPr>
      </p:pic>
      <p:pic>
        <p:nvPicPr>
          <p:cNvPr id="5" name="Picture 4">
            <a:extLst>
              <a:ext uri="{FF2B5EF4-FFF2-40B4-BE49-F238E27FC236}">
                <a16:creationId xmlns:a16="http://schemas.microsoft.com/office/drawing/2014/main" id="{BA35CDFC-5B6E-604F-A2E2-66B61CF41165}"/>
              </a:ext>
            </a:extLst>
          </p:cNvPr>
          <p:cNvPicPr>
            <a:picLocks noChangeAspect="1"/>
          </p:cNvPicPr>
          <p:nvPr/>
        </p:nvPicPr>
        <p:blipFill>
          <a:blip r:embed="rId4"/>
          <a:stretch>
            <a:fillRect/>
          </a:stretch>
        </p:blipFill>
        <p:spPr>
          <a:xfrm>
            <a:off x="4309851" y="1235771"/>
            <a:ext cx="3530699" cy="2315890"/>
          </a:xfrm>
          <a:prstGeom prst="rect">
            <a:avLst/>
          </a:prstGeom>
        </p:spPr>
      </p:pic>
      <p:sp>
        <p:nvSpPr>
          <p:cNvPr id="6" name="TextBox 5">
            <a:extLst>
              <a:ext uri="{FF2B5EF4-FFF2-40B4-BE49-F238E27FC236}">
                <a16:creationId xmlns:a16="http://schemas.microsoft.com/office/drawing/2014/main" id="{2919DCEB-DD44-FE43-BD83-6DBD6D9AAE64}"/>
              </a:ext>
            </a:extLst>
          </p:cNvPr>
          <p:cNvSpPr txBox="1"/>
          <p:nvPr/>
        </p:nvSpPr>
        <p:spPr>
          <a:xfrm>
            <a:off x="711876" y="1280374"/>
            <a:ext cx="2558714" cy="276999"/>
          </a:xfrm>
          <a:prstGeom prst="rect">
            <a:avLst/>
          </a:prstGeom>
          <a:noFill/>
        </p:spPr>
        <p:txBody>
          <a:bodyPr wrap="none" rtlCol="0">
            <a:spAutoFit/>
          </a:bodyPr>
          <a:lstStyle/>
          <a:p>
            <a:pPr marL="0">
              <a:spcBef>
                <a:spcPts val="3000"/>
              </a:spcBef>
            </a:pPr>
            <a:r>
              <a:rPr lang="en-CH" sz="1200" b="1" dirty="0">
                <a:solidFill>
                  <a:schemeClr val="bg1"/>
                </a:solidFill>
                <a:latin typeface="Helvetica" pitchFamily="2" charset="0"/>
                <a:ea typeface="Helvetica Light" charset="0"/>
                <a:cs typeface="Helvetica Light" charset="0"/>
                <a:sym typeface="Wingdings" pitchFamily="2" charset="2"/>
              </a:rPr>
              <a:t>SLAC linear electron accelerator</a:t>
            </a:r>
          </a:p>
        </p:txBody>
      </p:sp>
      <p:sp>
        <p:nvSpPr>
          <p:cNvPr id="8" name="Rectangle 7">
            <a:extLst>
              <a:ext uri="{FF2B5EF4-FFF2-40B4-BE49-F238E27FC236}">
                <a16:creationId xmlns:a16="http://schemas.microsoft.com/office/drawing/2014/main" id="{C3EEAAA8-CB1E-6A4E-A8A8-C3EB4C449870}"/>
              </a:ext>
            </a:extLst>
          </p:cNvPr>
          <p:cNvSpPr/>
          <p:nvPr/>
        </p:nvSpPr>
        <p:spPr>
          <a:xfrm>
            <a:off x="10928195" y="1929160"/>
            <a:ext cx="528071" cy="669073"/>
          </a:xfrm>
          <a:prstGeom prst="rect">
            <a:avLst/>
          </a:prstGeom>
          <a:solidFill>
            <a:schemeClr val="bg1"/>
          </a:solidFill>
        </p:spPr>
        <p:txBody>
          <a:bodyPr wrap="none" rtlCol="0" anchor="ctr">
            <a:spAutoFit/>
          </a:bodyPr>
          <a:lstStyle/>
          <a:p>
            <a:pPr algn="l"/>
            <a:endParaRPr lang="en-CH" sz="1600" dirty="0">
              <a:latin typeface="Helvetica" pitchFamily="2" charset="0"/>
            </a:endParaRPr>
          </a:p>
        </p:txBody>
      </p:sp>
      <p:grpSp>
        <p:nvGrpSpPr>
          <p:cNvPr id="39" name="Group 38">
            <a:extLst>
              <a:ext uri="{FF2B5EF4-FFF2-40B4-BE49-F238E27FC236}">
                <a16:creationId xmlns:a16="http://schemas.microsoft.com/office/drawing/2014/main" id="{CE552A29-A155-FC4F-9404-5B3F513B221C}"/>
              </a:ext>
            </a:extLst>
          </p:cNvPr>
          <p:cNvGrpSpPr/>
          <p:nvPr/>
        </p:nvGrpSpPr>
        <p:grpSpPr>
          <a:xfrm>
            <a:off x="8161660" y="979540"/>
            <a:ext cx="2916305" cy="2137303"/>
            <a:chOff x="6920116" y="3705936"/>
            <a:chExt cx="2916305" cy="2137303"/>
          </a:xfrm>
        </p:grpSpPr>
        <p:sp>
          <p:nvSpPr>
            <p:cNvPr id="9" name="Oval 8">
              <a:extLst>
                <a:ext uri="{FF2B5EF4-FFF2-40B4-BE49-F238E27FC236}">
                  <a16:creationId xmlns:a16="http://schemas.microsoft.com/office/drawing/2014/main" id="{EDD3F02E-3F66-C34D-A31C-CE205707708C}"/>
                </a:ext>
              </a:extLst>
            </p:cNvPr>
            <p:cNvSpPr/>
            <p:nvPr/>
          </p:nvSpPr>
          <p:spPr>
            <a:xfrm>
              <a:off x="7571678" y="4003288"/>
              <a:ext cx="1839600" cy="1839951"/>
            </a:xfrm>
            <a:prstGeom prst="ellipse">
              <a:avLst/>
            </a:prstGeom>
            <a:gradFill flip="none" rotWithShape="1">
              <a:gsLst>
                <a:gs pos="0">
                  <a:schemeClr val="accent1">
                    <a:lumMod val="5000"/>
                    <a:lumOff val="95000"/>
                  </a:schemeClr>
                </a:gs>
                <a:gs pos="65000">
                  <a:schemeClr val="bg1">
                    <a:lumMod val="65000"/>
                  </a:schemeClr>
                </a:gs>
                <a:gs pos="100000">
                  <a:schemeClr val="accent1">
                    <a:lumMod val="45000"/>
                    <a:lumOff val="55000"/>
                  </a:schemeClr>
                </a:gs>
                <a:gs pos="100000">
                  <a:schemeClr val="accent1">
                    <a:lumMod val="30000"/>
                    <a:lumOff val="70000"/>
                  </a:schemeClr>
                </a:gs>
              </a:gsLst>
              <a:path path="circle">
                <a:fillToRect l="100000" t="100000"/>
              </a:path>
              <a:tileRect r="-100000" b="-100000"/>
            </a:gradFill>
          </p:spPr>
          <p:txBody>
            <a:bodyPr wrap="none" rtlCol="0" anchor="ctr">
              <a:spAutoFit/>
            </a:bodyPr>
            <a:lstStyle/>
            <a:p>
              <a:pPr algn="l"/>
              <a:endParaRPr lang="en-CH" sz="1600" dirty="0">
                <a:latin typeface="Helvetica" pitchFamily="2" charset="0"/>
              </a:endParaRPr>
            </a:p>
          </p:txBody>
        </p:sp>
        <p:cxnSp>
          <p:nvCxnSpPr>
            <p:cNvPr id="31" name="Straight Arrow Connector 30">
              <a:extLst>
                <a:ext uri="{FF2B5EF4-FFF2-40B4-BE49-F238E27FC236}">
                  <a16:creationId xmlns:a16="http://schemas.microsoft.com/office/drawing/2014/main" id="{C9D21996-25E0-7748-9394-F8D9E5053DB9}"/>
                </a:ext>
              </a:extLst>
            </p:cNvPr>
            <p:cNvCxnSpPr>
              <a:cxnSpLocks/>
            </p:cNvCxnSpPr>
            <p:nvPr/>
          </p:nvCxnSpPr>
          <p:spPr>
            <a:xfrm flipV="1">
              <a:off x="8563667" y="3790287"/>
              <a:ext cx="458372" cy="516087"/>
            </a:xfrm>
            <a:prstGeom prst="straightConnector1">
              <a:avLst/>
            </a:prstGeom>
            <a:ln w="19050">
              <a:solidFill>
                <a:srgbClr val="D8363C"/>
              </a:solidFill>
              <a:headEnd type="none" w="med" len="med"/>
              <a:tailEnd type="none" w="med" len="med"/>
            </a:ln>
            <a:effectLst/>
          </p:spPr>
          <p:style>
            <a:lnRef idx="2">
              <a:schemeClr val="accent1"/>
            </a:lnRef>
            <a:fillRef idx="0">
              <a:schemeClr val="accent1"/>
            </a:fillRef>
            <a:effectRef idx="1">
              <a:schemeClr val="accent1"/>
            </a:effectRef>
            <a:fontRef idx="minor">
              <a:schemeClr val="tx1"/>
            </a:fontRef>
          </p:style>
        </p:cxnSp>
        <p:sp>
          <p:nvSpPr>
            <p:cNvPr id="13" name="Oval 12">
              <a:extLst>
                <a:ext uri="{FF2B5EF4-FFF2-40B4-BE49-F238E27FC236}">
                  <a16:creationId xmlns:a16="http://schemas.microsoft.com/office/drawing/2014/main" id="{12D76D24-C169-684C-81D6-1093D383BC3E}"/>
                </a:ext>
              </a:extLst>
            </p:cNvPr>
            <p:cNvSpPr/>
            <p:nvPr/>
          </p:nvSpPr>
          <p:spPr>
            <a:xfrm>
              <a:off x="8847218" y="4759117"/>
              <a:ext cx="360000" cy="360000"/>
            </a:xfrm>
            <a:prstGeom prst="ellipse">
              <a:avLst/>
            </a:prstGeom>
            <a:gradFill>
              <a:gsLst>
                <a:gs pos="0">
                  <a:schemeClr val="accent1">
                    <a:lumMod val="5000"/>
                    <a:lumOff val="95000"/>
                  </a:schemeClr>
                </a:gs>
                <a:gs pos="65000">
                  <a:srgbClr val="7030A0"/>
                </a:gs>
                <a:gs pos="100000">
                  <a:schemeClr val="accent1">
                    <a:lumMod val="45000"/>
                    <a:lumOff val="55000"/>
                  </a:schemeClr>
                </a:gs>
                <a:gs pos="100000">
                  <a:schemeClr val="accent1">
                    <a:lumMod val="30000"/>
                    <a:lumOff val="70000"/>
                  </a:schemeClr>
                </a:gs>
              </a:gsLst>
              <a:path path="circle">
                <a:fillToRect l="100000" t="100000"/>
              </a:path>
            </a:gradFill>
          </p:spPr>
          <p:txBody>
            <a:bodyPr wrap="square" rtlCol="0" anchor="ctr">
              <a:spAutoFit/>
            </a:bodyPr>
            <a:lstStyle/>
            <a:p>
              <a:pPr algn="l"/>
              <a:endParaRPr lang="en-CH" sz="1600" dirty="0">
                <a:latin typeface="Helvetica" pitchFamily="2" charset="0"/>
              </a:endParaRPr>
            </a:p>
          </p:txBody>
        </p:sp>
        <p:sp>
          <p:nvSpPr>
            <p:cNvPr id="14" name="Oval 13">
              <a:extLst>
                <a:ext uri="{FF2B5EF4-FFF2-40B4-BE49-F238E27FC236}">
                  <a16:creationId xmlns:a16="http://schemas.microsoft.com/office/drawing/2014/main" id="{7EAF72BB-24C4-744F-B504-0E6A15A66922}"/>
                </a:ext>
              </a:extLst>
            </p:cNvPr>
            <p:cNvSpPr/>
            <p:nvPr/>
          </p:nvSpPr>
          <p:spPr>
            <a:xfrm>
              <a:off x="7924803" y="5120064"/>
              <a:ext cx="360000" cy="360000"/>
            </a:xfrm>
            <a:prstGeom prst="ellipse">
              <a:avLst/>
            </a:prstGeom>
            <a:gradFill>
              <a:gsLst>
                <a:gs pos="0">
                  <a:schemeClr val="accent1">
                    <a:lumMod val="5000"/>
                    <a:lumOff val="95000"/>
                  </a:schemeClr>
                </a:gs>
                <a:gs pos="65000">
                  <a:srgbClr val="00B050"/>
                </a:gs>
                <a:gs pos="100000">
                  <a:schemeClr val="accent1">
                    <a:lumMod val="45000"/>
                    <a:lumOff val="55000"/>
                  </a:schemeClr>
                </a:gs>
                <a:gs pos="100000">
                  <a:schemeClr val="accent1">
                    <a:lumMod val="30000"/>
                    <a:lumOff val="70000"/>
                  </a:schemeClr>
                </a:gs>
              </a:gsLst>
              <a:path path="circle">
                <a:fillToRect l="100000" t="100000"/>
              </a:path>
            </a:gradFill>
          </p:spPr>
          <p:txBody>
            <a:bodyPr wrap="square" rtlCol="0" anchor="ctr">
              <a:spAutoFit/>
            </a:bodyPr>
            <a:lstStyle/>
            <a:p>
              <a:pPr algn="l"/>
              <a:endParaRPr lang="en-CH" sz="1600" dirty="0">
                <a:latin typeface="Helvetica" pitchFamily="2" charset="0"/>
              </a:endParaRPr>
            </a:p>
          </p:txBody>
        </p:sp>
        <p:sp>
          <p:nvSpPr>
            <p:cNvPr id="16" name="TextBox 15">
              <a:extLst>
                <a:ext uri="{FF2B5EF4-FFF2-40B4-BE49-F238E27FC236}">
                  <a16:creationId xmlns:a16="http://schemas.microsoft.com/office/drawing/2014/main" id="{7284E896-3E74-3E47-B2D4-61476A039114}"/>
                </a:ext>
              </a:extLst>
            </p:cNvPr>
            <p:cNvSpPr txBox="1"/>
            <p:nvPr/>
          </p:nvSpPr>
          <p:spPr>
            <a:xfrm>
              <a:off x="8872367" y="4750203"/>
              <a:ext cx="309700" cy="338554"/>
            </a:xfrm>
            <a:prstGeom prst="rect">
              <a:avLst/>
            </a:prstGeom>
            <a:noFill/>
          </p:spPr>
          <p:txBody>
            <a:bodyPr wrap="none" rtlCol="0">
              <a:spAutoFit/>
            </a:bodyPr>
            <a:lstStyle/>
            <a:p>
              <a:pPr marL="0">
                <a:spcBef>
                  <a:spcPts val="3000"/>
                </a:spcBef>
              </a:pPr>
              <a:r>
                <a:rPr lang="en-CH" sz="1600" b="1" dirty="0">
                  <a:solidFill>
                    <a:schemeClr val="bg1"/>
                  </a:solidFill>
                  <a:latin typeface="Helvetica" pitchFamily="2" charset="0"/>
                  <a:ea typeface="Helvetica Light" charset="0"/>
                  <a:cs typeface="Helvetica Light" charset="0"/>
                  <a:sym typeface="Wingdings" pitchFamily="2" charset="2"/>
                </a:rPr>
                <a:t>q</a:t>
              </a:r>
            </a:p>
          </p:txBody>
        </p:sp>
        <p:sp>
          <p:nvSpPr>
            <p:cNvPr id="17" name="TextBox 16">
              <a:extLst>
                <a:ext uri="{FF2B5EF4-FFF2-40B4-BE49-F238E27FC236}">
                  <a16:creationId xmlns:a16="http://schemas.microsoft.com/office/drawing/2014/main" id="{940E4494-C738-3E4C-A0A9-B19D2CDA6790}"/>
                </a:ext>
              </a:extLst>
            </p:cNvPr>
            <p:cNvSpPr txBox="1"/>
            <p:nvPr/>
          </p:nvSpPr>
          <p:spPr>
            <a:xfrm>
              <a:off x="7949949" y="5111150"/>
              <a:ext cx="309700" cy="338554"/>
            </a:xfrm>
            <a:prstGeom prst="rect">
              <a:avLst/>
            </a:prstGeom>
            <a:noFill/>
          </p:spPr>
          <p:txBody>
            <a:bodyPr wrap="none" rtlCol="0">
              <a:spAutoFit/>
            </a:bodyPr>
            <a:lstStyle/>
            <a:p>
              <a:pPr marL="0">
                <a:spcBef>
                  <a:spcPts val="3000"/>
                </a:spcBef>
              </a:pPr>
              <a:r>
                <a:rPr lang="en-CH" sz="1600" b="1" dirty="0">
                  <a:solidFill>
                    <a:schemeClr val="bg1"/>
                  </a:solidFill>
                  <a:latin typeface="Helvetica" pitchFamily="2" charset="0"/>
                  <a:ea typeface="Helvetica Light" charset="0"/>
                  <a:cs typeface="Helvetica Light" charset="0"/>
                  <a:sym typeface="Wingdings" pitchFamily="2" charset="2"/>
                </a:rPr>
                <a:t>q</a:t>
              </a:r>
            </a:p>
          </p:txBody>
        </p:sp>
        <p:cxnSp>
          <p:nvCxnSpPr>
            <p:cNvPr id="18" name="Straight Arrow Connector 17">
              <a:extLst>
                <a:ext uri="{FF2B5EF4-FFF2-40B4-BE49-F238E27FC236}">
                  <a16:creationId xmlns:a16="http://schemas.microsoft.com/office/drawing/2014/main" id="{F836AAD9-F880-644A-A3FC-D467B1B127CD}"/>
                </a:ext>
              </a:extLst>
            </p:cNvPr>
            <p:cNvCxnSpPr>
              <a:cxnSpLocks/>
            </p:cNvCxnSpPr>
            <p:nvPr/>
          </p:nvCxnSpPr>
          <p:spPr>
            <a:xfrm>
              <a:off x="6969512" y="4919480"/>
              <a:ext cx="1327793" cy="0"/>
            </a:xfrm>
            <a:prstGeom prst="straightConnector1">
              <a:avLst/>
            </a:prstGeom>
            <a:ln w="38100">
              <a:solidFill>
                <a:srgbClr val="0070C0"/>
              </a:solidFill>
              <a:headEnd type="none" w="med" len="med"/>
              <a:tailEnd type="none" w="med" len="med"/>
            </a:ln>
            <a:effectLst/>
          </p:spPr>
          <p:style>
            <a:lnRef idx="2">
              <a:schemeClr val="accent1"/>
            </a:lnRef>
            <a:fillRef idx="0">
              <a:schemeClr val="accent1"/>
            </a:fillRef>
            <a:effectRef idx="1">
              <a:schemeClr val="accent1"/>
            </a:effectRef>
            <a:fontRef idx="minor">
              <a:schemeClr val="tx1"/>
            </a:fontRef>
          </p:style>
        </p:cxnSp>
        <p:cxnSp>
          <p:nvCxnSpPr>
            <p:cNvPr id="20" name="Straight Arrow Connector 19">
              <a:extLst>
                <a:ext uri="{FF2B5EF4-FFF2-40B4-BE49-F238E27FC236}">
                  <a16:creationId xmlns:a16="http://schemas.microsoft.com/office/drawing/2014/main" id="{18A2219C-30A7-2240-A10C-84C0ECAE089C}"/>
                </a:ext>
              </a:extLst>
            </p:cNvPr>
            <p:cNvCxnSpPr>
              <a:cxnSpLocks/>
            </p:cNvCxnSpPr>
            <p:nvPr/>
          </p:nvCxnSpPr>
          <p:spPr>
            <a:xfrm>
              <a:off x="8284795" y="4919480"/>
              <a:ext cx="1282951" cy="818056"/>
            </a:xfrm>
            <a:prstGeom prst="straightConnector1">
              <a:avLst/>
            </a:prstGeom>
            <a:ln w="38100">
              <a:solidFill>
                <a:srgbClr val="0070C0"/>
              </a:solidFill>
              <a:tailEnd type="triangle"/>
            </a:ln>
            <a:effectLst/>
          </p:spPr>
          <p:style>
            <a:lnRef idx="2">
              <a:schemeClr val="accent1"/>
            </a:lnRef>
            <a:fillRef idx="0">
              <a:schemeClr val="accent1"/>
            </a:fillRef>
            <a:effectRef idx="1">
              <a:schemeClr val="accent1"/>
            </a:effectRef>
            <a:fontRef idx="minor">
              <a:schemeClr val="tx1"/>
            </a:fontRef>
          </p:style>
        </p:cxnSp>
        <p:sp>
          <p:nvSpPr>
            <p:cNvPr id="26" name="TextBox 25">
              <a:extLst>
                <a:ext uri="{FF2B5EF4-FFF2-40B4-BE49-F238E27FC236}">
                  <a16:creationId xmlns:a16="http://schemas.microsoft.com/office/drawing/2014/main" id="{7CA4E966-E1B2-5B47-9DE3-45D74AF937AF}"/>
                </a:ext>
              </a:extLst>
            </p:cNvPr>
            <p:cNvSpPr txBox="1"/>
            <p:nvPr/>
          </p:nvSpPr>
          <p:spPr>
            <a:xfrm>
              <a:off x="6920116" y="4614402"/>
              <a:ext cx="373820" cy="338554"/>
            </a:xfrm>
            <a:prstGeom prst="rect">
              <a:avLst/>
            </a:prstGeom>
            <a:noFill/>
          </p:spPr>
          <p:txBody>
            <a:bodyPr wrap="none" rtlCol="0">
              <a:spAutoFit/>
            </a:bodyPr>
            <a:lstStyle/>
            <a:p>
              <a:pPr marL="0">
                <a:spcBef>
                  <a:spcPts val="3000"/>
                </a:spcBef>
              </a:pPr>
              <a:r>
                <a:rPr lang="en-GB" sz="1600" b="1" dirty="0">
                  <a:solidFill>
                    <a:srgbClr val="0070C0"/>
                  </a:solidFill>
                  <a:latin typeface="Helvetica" pitchFamily="2" charset="0"/>
                  <a:ea typeface="Helvetica Light" charset="0"/>
                  <a:cs typeface="Helvetica Light" charset="0"/>
                  <a:sym typeface="Wingdings" pitchFamily="2" charset="2"/>
                </a:rPr>
                <a:t>e</a:t>
              </a:r>
              <a:r>
                <a:rPr lang="en-CH" sz="1600" b="1" baseline="30000" dirty="0">
                  <a:solidFill>
                    <a:srgbClr val="0070C0"/>
                  </a:solidFill>
                  <a:latin typeface="Helvetica" pitchFamily="2" charset="0"/>
                  <a:ea typeface="Helvetica Light" charset="0"/>
                  <a:cs typeface="Helvetica Light" charset="0"/>
                  <a:sym typeface="Wingdings" pitchFamily="2" charset="2"/>
                </a:rPr>
                <a:t>–</a:t>
              </a:r>
            </a:p>
          </p:txBody>
        </p:sp>
        <p:sp>
          <p:nvSpPr>
            <p:cNvPr id="27" name="TextBox 26">
              <a:extLst>
                <a:ext uri="{FF2B5EF4-FFF2-40B4-BE49-F238E27FC236}">
                  <a16:creationId xmlns:a16="http://schemas.microsoft.com/office/drawing/2014/main" id="{F773C9F8-8F75-624E-9944-FA3C9B2B13CC}"/>
                </a:ext>
              </a:extLst>
            </p:cNvPr>
            <p:cNvSpPr txBox="1"/>
            <p:nvPr/>
          </p:nvSpPr>
          <p:spPr>
            <a:xfrm>
              <a:off x="9462601" y="5366236"/>
              <a:ext cx="373820" cy="338554"/>
            </a:xfrm>
            <a:prstGeom prst="rect">
              <a:avLst/>
            </a:prstGeom>
            <a:noFill/>
          </p:spPr>
          <p:txBody>
            <a:bodyPr wrap="none" rtlCol="0">
              <a:spAutoFit/>
            </a:bodyPr>
            <a:lstStyle/>
            <a:p>
              <a:pPr marL="0">
                <a:spcBef>
                  <a:spcPts val="3000"/>
                </a:spcBef>
              </a:pPr>
              <a:r>
                <a:rPr lang="en-GB" sz="1600" b="1" dirty="0">
                  <a:solidFill>
                    <a:srgbClr val="0070C0"/>
                  </a:solidFill>
                  <a:latin typeface="Helvetica" pitchFamily="2" charset="0"/>
                  <a:ea typeface="Helvetica Light" charset="0"/>
                  <a:cs typeface="Helvetica Light" charset="0"/>
                  <a:sym typeface="Wingdings" pitchFamily="2" charset="2"/>
                </a:rPr>
                <a:t>e</a:t>
              </a:r>
              <a:r>
                <a:rPr lang="en-CH" sz="1600" b="1" baseline="30000" dirty="0">
                  <a:solidFill>
                    <a:srgbClr val="0070C0"/>
                  </a:solidFill>
                  <a:latin typeface="Helvetica" pitchFamily="2" charset="0"/>
                  <a:ea typeface="Helvetica Light" charset="0"/>
                  <a:cs typeface="Helvetica Light" charset="0"/>
                  <a:sym typeface="Wingdings" pitchFamily="2" charset="2"/>
                </a:rPr>
                <a:t>–</a:t>
              </a:r>
            </a:p>
          </p:txBody>
        </p:sp>
        <p:sp>
          <p:nvSpPr>
            <p:cNvPr id="29" name="Freeform 10">
              <a:extLst>
                <a:ext uri="{FF2B5EF4-FFF2-40B4-BE49-F238E27FC236}">
                  <a16:creationId xmlns:a16="http://schemas.microsoft.com/office/drawing/2014/main" id="{D0F72715-B172-AC45-93CE-A4712E7293B0}"/>
                </a:ext>
              </a:extLst>
            </p:cNvPr>
            <p:cNvSpPr>
              <a:spLocks/>
            </p:cNvSpPr>
            <p:nvPr/>
          </p:nvSpPr>
          <p:spPr bwMode="auto">
            <a:xfrm rot="17752580" flipH="1">
              <a:off x="8112858" y="4625097"/>
              <a:ext cx="455372" cy="102618"/>
            </a:xfrm>
            <a:custGeom>
              <a:avLst/>
              <a:gdLst>
                <a:gd name="T0" fmla="*/ 0 w 2304"/>
                <a:gd name="T1" fmla="*/ 192 h 192"/>
                <a:gd name="T2" fmla="*/ 192 w 2304"/>
                <a:gd name="T3" fmla="*/ 0 h 192"/>
                <a:gd name="T4" fmla="*/ 384 w 2304"/>
                <a:gd name="T5" fmla="*/ 192 h 192"/>
                <a:gd name="T6" fmla="*/ 576 w 2304"/>
                <a:gd name="T7" fmla="*/ 0 h 192"/>
                <a:gd name="T8" fmla="*/ 768 w 2304"/>
                <a:gd name="T9" fmla="*/ 192 h 192"/>
                <a:gd name="T10" fmla="*/ 960 w 2304"/>
                <a:gd name="T11" fmla="*/ 0 h 192"/>
                <a:gd name="T12" fmla="*/ 1152 w 2304"/>
                <a:gd name="T13" fmla="*/ 192 h 192"/>
                <a:gd name="T14" fmla="*/ 1344 w 2304"/>
                <a:gd name="T15" fmla="*/ 0 h 192"/>
                <a:gd name="T16" fmla="*/ 1536 w 2304"/>
                <a:gd name="T17" fmla="*/ 192 h 192"/>
                <a:gd name="T18" fmla="*/ 1728 w 2304"/>
                <a:gd name="T19" fmla="*/ 0 h 192"/>
                <a:gd name="T20" fmla="*/ 1920 w 2304"/>
                <a:gd name="T21" fmla="*/ 192 h 192"/>
                <a:gd name="T22" fmla="*/ 2112 w 2304"/>
                <a:gd name="T23" fmla="*/ 0 h 192"/>
                <a:gd name="T24" fmla="*/ 2304 w 2304"/>
                <a:gd name="T25" fmla="*/ 192 h 1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304" h="192">
                  <a:moveTo>
                    <a:pt x="0" y="192"/>
                  </a:moveTo>
                  <a:cubicBezTo>
                    <a:pt x="64" y="96"/>
                    <a:pt x="128" y="0"/>
                    <a:pt x="192" y="0"/>
                  </a:cubicBezTo>
                  <a:cubicBezTo>
                    <a:pt x="256" y="0"/>
                    <a:pt x="320" y="192"/>
                    <a:pt x="384" y="192"/>
                  </a:cubicBezTo>
                  <a:cubicBezTo>
                    <a:pt x="448" y="192"/>
                    <a:pt x="512" y="0"/>
                    <a:pt x="576" y="0"/>
                  </a:cubicBezTo>
                  <a:cubicBezTo>
                    <a:pt x="640" y="0"/>
                    <a:pt x="704" y="192"/>
                    <a:pt x="768" y="192"/>
                  </a:cubicBezTo>
                  <a:cubicBezTo>
                    <a:pt x="832" y="192"/>
                    <a:pt x="896" y="0"/>
                    <a:pt x="960" y="0"/>
                  </a:cubicBezTo>
                  <a:cubicBezTo>
                    <a:pt x="1024" y="0"/>
                    <a:pt x="1088" y="192"/>
                    <a:pt x="1152" y="192"/>
                  </a:cubicBezTo>
                  <a:cubicBezTo>
                    <a:pt x="1216" y="192"/>
                    <a:pt x="1280" y="0"/>
                    <a:pt x="1344" y="0"/>
                  </a:cubicBezTo>
                  <a:cubicBezTo>
                    <a:pt x="1408" y="0"/>
                    <a:pt x="1472" y="192"/>
                    <a:pt x="1536" y="192"/>
                  </a:cubicBezTo>
                  <a:cubicBezTo>
                    <a:pt x="1600" y="192"/>
                    <a:pt x="1664" y="0"/>
                    <a:pt x="1728" y="0"/>
                  </a:cubicBezTo>
                  <a:cubicBezTo>
                    <a:pt x="1792" y="0"/>
                    <a:pt x="1856" y="192"/>
                    <a:pt x="1920" y="192"/>
                  </a:cubicBezTo>
                  <a:cubicBezTo>
                    <a:pt x="1984" y="192"/>
                    <a:pt x="2048" y="0"/>
                    <a:pt x="2112" y="0"/>
                  </a:cubicBezTo>
                  <a:cubicBezTo>
                    <a:pt x="2176" y="0"/>
                    <a:pt x="2272" y="160"/>
                    <a:pt x="2304" y="192"/>
                  </a:cubicBezTo>
                </a:path>
              </a:pathLst>
            </a:custGeom>
            <a:noFill/>
            <a:ln w="12700" cmpd="sng">
              <a:solidFill>
                <a:schemeClr val="bg2">
                  <a:lumMod val="10000"/>
                </a:schemeClr>
              </a:solidFill>
              <a:round/>
              <a:headEnd/>
              <a:tailEnd/>
            </a:ln>
            <a:effectLst/>
            <a:extLst>
              <a:ext uri="{909E8E84-426E-40dd-AFC4-6F175D3DCCD1}">
                <a14:hiddenFill xmlns="" xmlns:a14="http://schemas.microsoft.com/office/drawing/2010/main">
                  <a:solidFill>
                    <a:schemeClr val="accent1"/>
                  </a:solidFill>
                </a14:hiddenFill>
              </a:ext>
            </a:extLst>
          </p:spPr>
          <p:txBody>
            <a:bodyPr wrap="none"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black"/>
                </a:solidFill>
                <a:effectLst/>
                <a:uLnTx/>
                <a:uFillTx/>
              </a:endParaRPr>
            </a:p>
          </p:txBody>
        </p:sp>
        <p:sp>
          <p:nvSpPr>
            <p:cNvPr id="11" name="Oval 10">
              <a:extLst>
                <a:ext uri="{FF2B5EF4-FFF2-40B4-BE49-F238E27FC236}">
                  <a16:creationId xmlns:a16="http://schemas.microsoft.com/office/drawing/2014/main" id="{94B3D7FF-EE5B-DF43-A033-74A22394BE9F}"/>
                </a:ext>
              </a:extLst>
            </p:cNvPr>
            <p:cNvSpPr/>
            <p:nvPr/>
          </p:nvSpPr>
          <p:spPr>
            <a:xfrm>
              <a:off x="8295723" y="4267097"/>
              <a:ext cx="360000" cy="360000"/>
            </a:xfrm>
            <a:prstGeom prst="ellipse">
              <a:avLst/>
            </a:prstGeom>
            <a:gradFill>
              <a:gsLst>
                <a:gs pos="0">
                  <a:schemeClr val="accent1">
                    <a:lumMod val="5000"/>
                    <a:lumOff val="95000"/>
                  </a:schemeClr>
                </a:gs>
                <a:gs pos="65000">
                  <a:srgbClr val="E70000"/>
                </a:gs>
                <a:gs pos="100000">
                  <a:schemeClr val="accent1">
                    <a:lumMod val="45000"/>
                    <a:lumOff val="55000"/>
                  </a:schemeClr>
                </a:gs>
                <a:gs pos="100000">
                  <a:schemeClr val="accent1">
                    <a:lumMod val="30000"/>
                    <a:lumOff val="70000"/>
                  </a:schemeClr>
                </a:gs>
              </a:gsLst>
              <a:path path="circle">
                <a:fillToRect l="100000" t="100000"/>
              </a:path>
            </a:gradFill>
          </p:spPr>
          <p:txBody>
            <a:bodyPr wrap="square" rtlCol="0" anchor="ctr">
              <a:spAutoFit/>
            </a:bodyPr>
            <a:lstStyle/>
            <a:p>
              <a:pPr algn="l"/>
              <a:endParaRPr lang="en-CH" sz="1600" dirty="0">
                <a:latin typeface="Helvetica" pitchFamily="2" charset="0"/>
              </a:endParaRPr>
            </a:p>
          </p:txBody>
        </p:sp>
        <p:sp>
          <p:nvSpPr>
            <p:cNvPr id="12" name="TextBox 11">
              <a:extLst>
                <a:ext uri="{FF2B5EF4-FFF2-40B4-BE49-F238E27FC236}">
                  <a16:creationId xmlns:a16="http://schemas.microsoft.com/office/drawing/2014/main" id="{3774116E-C8C6-ED49-898E-FA9920684F57}"/>
                </a:ext>
              </a:extLst>
            </p:cNvPr>
            <p:cNvSpPr txBox="1"/>
            <p:nvPr/>
          </p:nvSpPr>
          <p:spPr>
            <a:xfrm>
              <a:off x="8320873" y="4258182"/>
              <a:ext cx="309700" cy="338554"/>
            </a:xfrm>
            <a:prstGeom prst="rect">
              <a:avLst/>
            </a:prstGeom>
            <a:noFill/>
          </p:spPr>
          <p:txBody>
            <a:bodyPr wrap="none" rtlCol="0">
              <a:spAutoFit/>
            </a:bodyPr>
            <a:lstStyle/>
            <a:p>
              <a:pPr marL="0">
                <a:spcBef>
                  <a:spcPts val="3000"/>
                </a:spcBef>
              </a:pPr>
              <a:r>
                <a:rPr lang="en-CH" sz="1600" b="1" dirty="0">
                  <a:solidFill>
                    <a:schemeClr val="bg1"/>
                  </a:solidFill>
                  <a:latin typeface="Helvetica" pitchFamily="2" charset="0"/>
                  <a:ea typeface="Helvetica Light" charset="0"/>
                  <a:cs typeface="Helvetica Light" charset="0"/>
                  <a:sym typeface="Wingdings" pitchFamily="2" charset="2"/>
                </a:rPr>
                <a:t>q</a:t>
              </a:r>
            </a:p>
          </p:txBody>
        </p:sp>
        <p:sp>
          <p:nvSpPr>
            <p:cNvPr id="30" name="TextBox 29">
              <a:extLst>
                <a:ext uri="{FF2B5EF4-FFF2-40B4-BE49-F238E27FC236}">
                  <a16:creationId xmlns:a16="http://schemas.microsoft.com/office/drawing/2014/main" id="{BA6EFF34-BEF3-D245-B1C7-3575F2A6E0CE}"/>
                </a:ext>
              </a:extLst>
            </p:cNvPr>
            <p:cNvSpPr txBox="1"/>
            <p:nvPr/>
          </p:nvSpPr>
          <p:spPr>
            <a:xfrm>
              <a:off x="8020829" y="4476942"/>
              <a:ext cx="292068" cy="338554"/>
            </a:xfrm>
            <a:prstGeom prst="rect">
              <a:avLst/>
            </a:prstGeom>
            <a:noFill/>
          </p:spPr>
          <p:txBody>
            <a:bodyPr wrap="none" rtlCol="0">
              <a:spAutoFit/>
            </a:bodyPr>
            <a:lstStyle/>
            <a:p>
              <a:pPr marL="0">
                <a:spcBef>
                  <a:spcPts val="3000"/>
                </a:spcBef>
              </a:pPr>
              <a:r>
                <a:rPr lang="en-US" sz="1600" b="1" dirty="0">
                  <a:latin typeface="Helvetica" pitchFamily="2" charset="0"/>
                  <a:ea typeface="Helvetica Light" charset="0"/>
                  <a:cs typeface="Helvetica Light" charset="0"/>
                  <a:sym typeface="Wingdings" pitchFamily="2" charset="2"/>
                </a:rPr>
                <a:t>𝛾</a:t>
              </a:r>
              <a:endParaRPr lang="en-CH" sz="1600" b="1" baseline="30000" dirty="0">
                <a:latin typeface="Helvetica" pitchFamily="2" charset="0"/>
                <a:ea typeface="Helvetica Light" charset="0"/>
                <a:cs typeface="Helvetica Light" charset="0"/>
                <a:sym typeface="Wingdings" pitchFamily="2" charset="2"/>
              </a:endParaRPr>
            </a:p>
          </p:txBody>
        </p:sp>
        <p:cxnSp>
          <p:nvCxnSpPr>
            <p:cNvPr id="36" name="Straight Arrow Connector 35">
              <a:extLst>
                <a:ext uri="{FF2B5EF4-FFF2-40B4-BE49-F238E27FC236}">
                  <a16:creationId xmlns:a16="http://schemas.microsoft.com/office/drawing/2014/main" id="{AA21B6AF-968C-EE48-B6A1-0CBC2D362F52}"/>
                </a:ext>
              </a:extLst>
            </p:cNvPr>
            <p:cNvCxnSpPr>
              <a:cxnSpLocks/>
            </p:cNvCxnSpPr>
            <p:nvPr/>
          </p:nvCxnSpPr>
          <p:spPr>
            <a:xfrm flipV="1">
              <a:off x="8554373" y="3841158"/>
              <a:ext cx="543866" cy="484770"/>
            </a:xfrm>
            <a:prstGeom prst="straightConnector1">
              <a:avLst/>
            </a:prstGeom>
            <a:ln w="19050">
              <a:solidFill>
                <a:srgbClr val="D8363C"/>
              </a:solidFill>
              <a:headEnd type="none" w="med" len="med"/>
              <a:tailEnd type="none" w="med" len="med"/>
            </a:ln>
            <a:effectLst/>
          </p:spPr>
          <p:style>
            <a:lnRef idx="2">
              <a:schemeClr val="accent1"/>
            </a:lnRef>
            <a:fillRef idx="0">
              <a:schemeClr val="accent1"/>
            </a:fillRef>
            <a:effectRef idx="1">
              <a:schemeClr val="accent1"/>
            </a:effectRef>
            <a:fontRef idx="minor">
              <a:schemeClr val="tx1"/>
            </a:fontRef>
          </p:style>
        </p:cxnSp>
        <p:cxnSp>
          <p:nvCxnSpPr>
            <p:cNvPr id="38" name="Straight Arrow Connector 37">
              <a:extLst>
                <a:ext uri="{FF2B5EF4-FFF2-40B4-BE49-F238E27FC236}">
                  <a16:creationId xmlns:a16="http://schemas.microsoft.com/office/drawing/2014/main" id="{D8760604-FF5C-C14C-A936-79EEB97AD539}"/>
                </a:ext>
              </a:extLst>
            </p:cNvPr>
            <p:cNvCxnSpPr>
              <a:cxnSpLocks/>
            </p:cNvCxnSpPr>
            <p:nvPr/>
          </p:nvCxnSpPr>
          <p:spPr>
            <a:xfrm flipV="1">
              <a:off x="8554373" y="3705936"/>
              <a:ext cx="391466" cy="593867"/>
            </a:xfrm>
            <a:prstGeom prst="straightConnector1">
              <a:avLst/>
            </a:prstGeom>
            <a:ln w="19050">
              <a:solidFill>
                <a:srgbClr val="D8363C"/>
              </a:solidFill>
              <a:headEnd type="none" w="med" len="med"/>
              <a:tailEnd type="none" w="med" len="med"/>
            </a:ln>
            <a:effectLst/>
          </p:spPr>
          <p:style>
            <a:lnRef idx="2">
              <a:schemeClr val="accent1"/>
            </a:lnRef>
            <a:fillRef idx="0">
              <a:schemeClr val="accent1"/>
            </a:fillRef>
            <a:effectRef idx="1">
              <a:schemeClr val="accent1"/>
            </a:effectRef>
            <a:fontRef idx="minor">
              <a:schemeClr val="tx1"/>
            </a:fontRef>
          </p:style>
        </p:cxnSp>
      </p:grpSp>
      <p:pic>
        <p:nvPicPr>
          <p:cNvPr id="6148" name="Picture 4" descr="Gargamelle Bubble chamber , CERN">
            <a:extLst>
              <a:ext uri="{FF2B5EF4-FFF2-40B4-BE49-F238E27FC236}">
                <a16:creationId xmlns:a16="http://schemas.microsoft.com/office/drawing/2014/main" id="{C54155A2-A3F4-3443-8EC5-DC95F9948903}"/>
              </a:ext>
            </a:extLst>
          </p:cNvPr>
          <p:cNvPicPr>
            <a:picLocks noChangeAspect="1" noChangeArrowheads="1"/>
          </p:cNvPicPr>
          <p:nvPr/>
        </p:nvPicPr>
        <p:blipFill>
          <a:blip r:embed="rId5">
            <a:extLst>
              <a:ext uri="{28A0092B-C50C-407E-A947-70E740481C1C}">
                <a14:useLocalDpi xmlns:a14="http://schemas.microsoft.com/office/drawing/2010/main"/>
              </a:ext>
            </a:extLst>
          </a:blip>
          <a:srcRect/>
          <a:stretch>
            <a:fillRect/>
          </a:stretch>
        </p:blipFill>
        <p:spPr bwMode="auto">
          <a:xfrm>
            <a:off x="678423" y="3922136"/>
            <a:ext cx="3501478" cy="2529918"/>
          </a:xfrm>
          <a:prstGeom prst="rect">
            <a:avLst/>
          </a:prstGeom>
          <a:noFill/>
          <a:extLst>
            <a:ext uri="{909E8E84-426E-40DD-AFC4-6F175D3DCCD1}">
              <a14:hiddenFill xmlns:a14="http://schemas.microsoft.com/office/drawing/2010/main">
                <a:solidFill>
                  <a:srgbClr val="FFFFFF"/>
                </a:solidFill>
              </a14:hiddenFill>
            </a:ext>
          </a:extLst>
        </p:spPr>
      </p:pic>
      <p:sp>
        <p:nvSpPr>
          <p:cNvPr id="42" name="TextBox 41">
            <a:extLst>
              <a:ext uri="{FF2B5EF4-FFF2-40B4-BE49-F238E27FC236}">
                <a16:creationId xmlns:a16="http://schemas.microsoft.com/office/drawing/2014/main" id="{6945FA85-719B-A949-B248-85D0F8143105}"/>
              </a:ext>
            </a:extLst>
          </p:cNvPr>
          <p:cNvSpPr txBox="1"/>
          <p:nvPr/>
        </p:nvSpPr>
        <p:spPr>
          <a:xfrm>
            <a:off x="710154" y="3983728"/>
            <a:ext cx="1976823" cy="276999"/>
          </a:xfrm>
          <a:prstGeom prst="rect">
            <a:avLst/>
          </a:prstGeom>
          <a:noFill/>
        </p:spPr>
        <p:txBody>
          <a:bodyPr wrap="none" rtlCol="0">
            <a:spAutoFit/>
          </a:bodyPr>
          <a:lstStyle/>
          <a:p>
            <a:pPr marL="0">
              <a:spcBef>
                <a:spcPts val="3000"/>
              </a:spcBef>
            </a:pPr>
            <a:r>
              <a:rPr lang="en-CH" sz="1200" b="1" dirty="0">
                <a:solidFill>
                  <a:schemeClr val="bg1"/>
                </a:solidFill>
                <a:latin typeface="Helvetica" pitchFamily="2" charset="0"/>
                <a:ea typeface="Helvetica Light" charset="0"/>
                <a:cs typeface="Helvetica Light" charset="0"/>
                <a:sym typeface="Wingdings" pitchFamily="2" charset="2"/>
              </a:rPr>
              <a:t>CERN Gargamelle (1970)</a:t>
            </a:r>
          </a:p>
        </p:txBody>
      </p:sp>
      <p:pic>
        <p:nvPicPr>
          <p:cNvPr id="6150" name="Picture 6" descr="Gargamelle bubble chamber at CERN">
            <a:extLst>
              <a:ext uri="{FF2B5EF4-FFF2-40B4-BE49-F238E27FC236}">
                <a16:creationId xmlns:a16="http://schemas.microsoft.com/office/drawing/2014/main" id="{C1267FF2-BB73-0349-BC59-AC68DE67215C}"/>
              </a:ext>
            </a:extLst>
          </p:cNvPr>
          <p:cNvPicPr>
            <a:picLocks noChangeAspect="1" noChangeArrowheads="1"/>
          </p:cNvPicPr>
          <p:nvPr/>
        </p:nvPicPr>
        <p:blipFill rotWithShape="1">
          <a:blip r:embed="rId6">
            <a:extLst>
              <a:ext uri="{28A0092B-C50C-407E-A947-70E740481C1C}">
                <a14:useLocalDpi xmlns:a14="http://schemas.microsoft.com/office/drawing/2010/main"/>
              </a:ext>
            </a:extLst>
          </a:blip>
          <a:srcRect/>
          <a:stretch/>
        </p:blipFill>
        <p:spPr bwMode="auto">
          <a:xfrm>
            <a:off x="4309851" y="3922135"/>
            <a:ext cx="3530699" cy="2529918"/>
          </a:xfrm>
          <a:prstGeom prst="rect">
            <a:avLst/>
          </a:prstGeom>
          <a:noFill/>
          <a:extLst>
            <a:ext uri="{909E8E84-426E-40DD-AFC4-6F175D3DCCD1}">
              <a14:hiddenFill xmlns:a14="http://schemas.microsoft.com/office/drawing/2010/main">
                <a:solidFill>
                  <a:srgbClr val="FFFFFF"/>
                </a:solidFill>
              </a14:hiddenFill>
            </a:ext>
          </a:extLst>
        </p:spPr>
      </p:pic>
      <p:grpSp>
        <p:nvGrpSpPr>
          <p:cNvPr id="44" name="Group 43">
            <a:extLst>
              <a:ext uri="{FF2B5EF4-FFF2-40B4-BE49-F238E27FC236}">
                <a16:creationId xmlns:a16="http://schemas.microsoft.com/office/drawing/2014/main" id="{B24B007B-302A-5B41-A65C-414AD2E466FC}"/>
              </a:ext>
            </a:extLst>
          </p:cNvPr>
          <p:cNvGrpSpPr/>
          <p:nvPr/>
        </p:nvGrpSpPr>
        <p:grpSpPr>
          <a:xfrm>
            <a:off x="8161660" y="3745601"/>
            <a:ext cx="2959587" cy="2137303"/>
            <a:chOff x="6920116" y="3705936"/>
            <a:chExt cx="2959587" cy="2137303"/>
          </a:xfrm>
        </p:grpSpPr>
        <p:sp>
          <p:nvSpPr>
            <p:cNvPr id="45" name="Oval 44">
              <a:extLst>
                <a:ext uri="{FF2B5EF4-FFF2-40B4-BE49-F238E27FC236}">
                  <a16:creationId xmlns:a16="http://schemas.microsoft.com/office/drawing/2014/main" id="{7B8F7919-F291-7A42-9E09-B8C30764BDBA}"/>
                </a:ext>
              </a:extLst>
            </p:cNvPr>
            <p:cNvSpPr/>
            <p:nvPr/>
          </p:nvSpPr>
          <p:spPr>
            <a:xfrm>
              <a:off x="7571678" y="4003288"/>
              <a:ext cx="1839600" cy="1839951"/>
            </a:xfrm>
            <a:prstGeom prst="ellipse">
              <a:avLst/>
            </a:prstGeom>
            <a:gradFill flip="none" rotWithShape="1">
              <a:gsLst>
                <a:gs pos="0">
                  <a:schemeClr val="accent1">
                    <a:lumMod val="5000"/>
                    <a:lumOff val="95000"/>
                  </a:schemeClr>
                </a:gs>
                <a:gs pos="65000">
                  <a:schemeClr val="bg1">
                    <a:lumMod val="65000"/>
                  </a:schemeClr>
                </a:gs>
                <a:gs pos="100000">
                  <a:schemeClr val="accent1">
                    <a:lumMod val="45000"/>
                    <a:lumOff val="55000"/>
                  </a:schemeClr>
                </a:gs>
                <a:gs pos="100000">
                  <a:schemeClr val="accent1">
                    <a:lumMod val="30000"/>
                    <a:lumOff val="70000"/>
                  </a:schemeClr>
                </a:gs>
              </a:gsLst>
              <a:path path="circle">
                <a:fillToRect l="100000" t="100000"/>
              </a:path>
              <a:tileRect r="-100000" b="-100000"/>
            </a:gradFill>
          </p:spPr>
          <p:txBody>
            <a:bodyPr wrap="none" rtlCol="0" anchor="ctr">
              <a:spAutoFit/>
            </a:bodyPr>
            <a:lstStyle/>
            <a:p>
              <a:pPr algn="l"/>
              <a:endParaRPr lang="en-CH" sz="1600" dirty="0">
                <a:latin typeface="Helvetica" pitchFamily="2" charset="0"/>
              </a:endParaRPr>
            </a:p>
          </p:txBody>
        </p:sp>
        <p:cxnSp>
          <p:nvCxnSpPr>
            <p:cNvPr id="46" name="Straight Arrow Connector 45">
              <a:extLst>
                <a:ext uri="{FF2B5EF4-FFF2-40B4-BE49-F238E27FC236}">
                  <a16:creationId xmlns:a16="http://schemas.microsoft.com/office/drawing/2014/main" id="{FEC7007E-6599-3649-95CF-C374596F274B}"/>
                </a:ext>
              </a:extLst>
            </p:cNvPr>
            <p:cNvCxnSpPr>
              <a:cxnSpLocks/>
            </p:cNvCxnSpPr>
            <p:nvPr/>
          </p:nvCxnSpPr>
          <p:spPr>
            <a:xfrm flipV="1">
              <a:off x="8563667" y="3790287"/>
              <a:ext cx="458372" cy="516087"/>
            </a:xfrm>
            <a:prstGeom prst="straightConnector1">
              <a:avLst/>
            </a:prstGeom>
            <a:ln w="19050">
              <a:solidFill>
                <a:srgbClr val="D8363C"/>
              </a:solidFill>
              <a:headEnd type="none" w="med" len="med"/>
              <a:tailEnd type="none" w="med" len="med"/>
            </a:ln>
            <a:effectLst/>
          </p:spPr>
          <p:style>
            <a:lnRef idx="2">
              <a:schemeClr val="accent1"/>
            </a:lnRef>
            <a:fillRef idx="0">
              <a:schemeClr val="accent1"/>
            </a:fillRef>
            <a:effectRef idx="1">
              <a:schemeClr val="accent1"/>
            </a:effectRef>
            <a:fontRef idx="minor">
              <a:schemeClr val="tx1"/>
            </a:fontRef>
          </p:style>
        </p:cxnSp>
        <p:sp>
          <p:nvSpPr>
            <p:cNvPr id="47" name="Oval 46">
              <a:extLst>
                <a:ext uri="{FF2B5EF4-FFF2-40B4-BE49-F238E27FC236}">
                  <a16:creationId xmlns:a16="http://schemas.microsoft.com/office/drawing/2014/main" id="{A82BD4B2-717F-074E-A6CD-39856A0BDA6C}"/>
                </a:ext>
              </a:extLst>
            </p:cNvPr>
            <p:cNvSpPr/>
            <p:nvPr/>
          </p:nvSpPr>
          <p:spPr>
            <a:xfrm>
              <a:off x="8847218" y="4759117"/>
              <a:ext cx="360000" cy="360000"/>
            </a:xfrm>
            <a:prstGeom prst="ellipse">
              <a:avLst/>
            </a:prstGeom>
            <a:gradFill>
              <a:gsLst>
                <a:gs pos="0">
                  <a:schemeClr val="accent1">
                    <a:lumMod val="5000"/>
                    <a:lumOff val="95000"/>
                  </a:schemeClr>
                </a:gs>
                <a:gs pos="65000">
                  <a:srgbClr val="7030A0"/>
                </a:gs>
                <a:gs pos="100000">
                  <a:schemeClr val="accent1">
                    <a:lumMod val="45000"/>
                    <a:lumOff val="55000"/>
                  </a:schemeClr>
                </a:gs>
                <a:gs pos="100000">
                  <a:schemeClr val="accent1">
                    <a:lumMod val="30000"/>
                    <a:lumOff val="70000"/>
                  </a:schemeClr>
                </a:gs>
              </a:gsLst>
              <a:path path="circle">
                <a:fillToRect l="100000" t="100000"/>
              </a:path>
            </a:gradFill>
          </p:spPr>
          <p:txBody>
            <a:bodyPr wrap="square" rtlCol="0" anchor="ctr">
              <a:spAutoFit/>
            </a:bodyPr>
            <a:lstStyle/>
            <a:p>
              <a:pPr algn="l"/>
              <a:endParaRPr lang="en-CH" sz="1600" dirty="0">
                <a:latin typeface="Helvetica" pitchFamily="2" charset="0"/>
              </a:endParaRPr>
            </a:p>
          </p:txBody>
        </p:sp>
        <p:sp>
          <p:nvSpPr>
            <p:cNvPr id="48" name="Oval 47">
              <a:extLst>
                <a:ext uri="{FF2B5EF4-FFF2-40B4-BE49-F238E27FC236}">
                  <a16:creationId xmlns:a16="http://schemas.microsoft.com/office/drawing/2014/main" id="{EDB15E01-9CBD-6548-9225-630E39C85884}"/>
                </a:ext>
              </a:extLst>
            </p:cNvPr>
            <p:cNvSpPr/>
            <p:nvPr/>
          </p:nvSpPr>
          <p:spPr>
            <a:xfrm>
              <a:off x="7924803" y="5120064"/>
              <a:ext cx="360000" cy="360000"/>
            </a:xfrm>
            <a:prstGeom prst="ellipse">
              <a:avLst/>
            </a:prstGeom>
            <a:gradFill>
              <a:gsLst>
                <a:gs pos="0">
                  <a:schemeClr val="accent1">
                    <a:lumMod val="5000"/>
                    <a:lumOff val="95000"/>
                  </a:schemeClr>
                </a:gs>
                <a:gs pos="65000">
                  <a:srgbClr val="00B050"/>
                </a:gs>
                <a:gs pos="100000">
                  <a:schemeClr val="accent1">
                    <a:lumMod val="45000"/>
                    <a:lumOff val="55000"/>
                  </a:schemeClr>
                </a:gs>
                <a:gs pos="100000">
                  <a:schemeClr val="accent1">
                    <a:lumMod val="30000"/>
                    <a:lumOff val="70000"/>
                  </a:schemeClr>
                </a:gs>
              </a:gsLst>
              <a:path path="circle">
                <a:fillToRect l="100000" t="100000"/>
              </a:path>
            </a:gradFill>
          </p:spPr>
          <p:txBody>
            <a:bodyPr wrap="square" rtlCol="0" anchor="ctr">
              <a:spAutoFit/>
            </a:bodyPr>
            <a:lstStyle/>
            <a:p>
              <a:pPr algn="l"/>
              <a:endParaRPr lang="en-CH" sz="1600" dirty="0">
                <a:latin typeface="Helvetica" pitchFamily="2" charset="0"/>
              </a:endParaRPr>
            </a:p>
          </p:txBody>
        </p:sp>
        <p:sp>
          <p:nvSpPr>
            <p:cNvPr id="49" name="TextBox 48">
              <a:extLst>
                <a:ext uri="{FF2B5EF4-FFF2-40B4-BE49-F238E27FC236}">
                  <a16:creationId xmlns:a16="http://schemas.microsoft.com/office/drawing/2014/main" id="{5FECC407-A1CA-634D-84B6-3E8499D2E0C1}"/>
                </a:ext>
              </a:extLst>
            </p:cNvPr>
            <p:cNvSpPr txBox="1"/>
            <p:nvPr/>
          </p:nvSpPr>
          <p:spPr>
            <a:xfrm>
              <a:off x="8872367" y="4750203"/>
              <a:ext cx="309700" cy="338554"/>
            </a:xfrm>
            <a:prstGeom prst="rect">
              <a:avLst/>
            </a:prstGeom>
            <a:noFill/>
          </p:spPr>
          <p:txBody>
            <a:bodyPr wrap="none" rtlCol="0">
              <a:spAutoFit/>
            </a:bodyPr>
            <a:lstStyle/>
            <a:p>
              <a:pPr marL="0">
                <a:spcBef>
                  <a:spcPts val="3000"/>
                </a:spcBef>
              </a:pPr>
              <a:r>
                <a:rPr lang="en-CH" sz="1600" b="1" dirty="0">
                  <a:solidFill>
                    <a:schemeClr val="bg1"/>
                  </a:solidFill>
                  <a:latin typeface="Helvetica" pitchFamily="2" charset="0"/>
                  <a:ea typeface="Helvetica Light" charset="0"/>
                  <a:cs typeface="Helvetica Light" charset="0"/>
                  <a:sym typeface="Wingdings" pitchFamily="2" charset="2"/>
                </a:rPr>
                <a:t>q</a:t>
              </a:r>
            </a:p>
          </p:txBody>
        </p:sp>
        <p:sp>
          <p:nvSpPr>
            <p:cNvPr id="50" name="TextBox 49">
              <a:extLst>
                <a:ext uri="{FF2B5EF4-FFF2-40B4-BE49-F238E27FC236}">
                  <a16:creationId xmlns:a16="http://schemas.microsoft.com/office/drawing/2014/main" id="{19F40C46-8B7D-DD42-BD28-D4AE7C1A6FA4}"/>
                </a:ext>
              </a:extLst>
            </p:cNvPr>
            <p:cNvSpPr txBox="1"/>
            <p:nvPr/>
          </p:nvSpPr>
          <p:spPr>
            <a:xfrm>
              <a:off x="7949949" y="5111150"/>
              <a:ext cx="309700" cy="338554"/>
            </a:xfrm>
            <a:prstGeom prst="rect">
              <a:avLst/>
            </a:prstGeom>
            <a:noFill/>
          </p:spPr>
          <p:txBody>
            <a:bodyPr wrap="none" rtlCol="0">
              <a:spAutoFit/>
            </a:bodyPr>
            <a:lstStyle/>
            <a:p>
              <a:pPr marL="0">
                <a:spcBef>
                  <a:spcPts val="3000"/>
                </a:spcBef>
              </a:pPr>
              <a:r>
                <a:rPr lang="en-CH" sz="1600" b="1" dirty="0">
                  <a:solidFill>
                    <a:schemeClr val="bg1"/>
                  </a:solidFill>
                  <a:latin typeface="Helvetica" pitchFamily="2" charset="0"/>
                  <a:ea typeface="Helvetica Light" charset="0"/>
                  <a:cs typeface="Helvetica Light" charset="0"/>
                  <a:sym typeface="Wingdings" pitchFamily="2" charset="2"/>
                </a:rPr>
                <a:t>q</a:t>
              </a:r>
            </a:p>
          </p:txBody>
        </p:sp>
        <p:cxnSp>
          <p:nvCxnSpPr>
            <p:cNvPr id="51" name="Straight Arrow Connector 50">
              <a:extLst>
                <a:ext uri="{FF2B5EF4-FFF2-40B4-BE49-F238E27FC236}">
                  <a16:creationId xmlns:a16="http://schemas.microsoft.com/office/drawing/2014/main" id="{B19E4020-DD33-4842-9652-63DC7FF8879B}"/>
                </a:ext>
              </a:extLst>
            </p:cNvPr>
            <p:cNvCxnSpPr>
              <a:cxnSpLocks/>
            </p:cNvCxnSpPr>
            <p:nvPr/>
          </p:nvCxnSpPr>
          <p:spPr>
            <a:xfrm>
              <a:off x="6969512" y="4919480"/>
              <a:ext cx="1327793" cy="0"/>
            </a:xfrm>
            <a:prstGeom prst="straightConnector1">
              <a:avLst/>
            </a:prstGeom>
            <a:ln w="38100">
              <a:solidFill>
                <a:srgbClr val="0070C0"/>
              </a:solidFill>
              <a:prstDash val="sysDash"/>
              <a:headEnd type="none" w="med" len="med"/>
              <a:tailEnd type="none" w="med" len="med"/>
            </a:ln>
            <a:effectLst/>
          </p:spPr>
          <p:style>
            <a:lnRef idx="2">
              <a:schemeClr val="accent1"/>
            </a:lnRef>
            <a:fillRef idx="0">
              <a:schemeClr val="accent1"/>
            </a:fillRef>
            <a:effectRef idx="1">
              <a:schemeClr val="accent1"/>
            </a:effectRef>
            <a:fontRef idx="minor">
              <a:schemeClr val="tx1"/>
            </a:fontRef>
          </p:style>
        </p:cxnSp>
        <p:cxnSp>
          <p:nvCxnSpPr>
            <p:cNvPr id="52" name="Straight Arrow Connector 51">
              <a:extLst>
                <a:ext uri="{FF2B5EF4-FFF2-40B4-BE49-F238E27FC236}">
                  <a16:creationId xmlns:a16="http://schemas.microsoft.com/office/drawing/2014/main" id="{58E328E4-D1FA-C34F-8514-1C94C42F88AC}"/>
                </a:ext>
              </a:extLst>
            </p:cNvPr>
            <p:cNvCxnSpPr>
              <a:cxnSpLocks/>
            </p:cNvCxnSpPr>
            <p:nvPr/>
          </p:nvCxnSpPr>
          <p:spPr>
            <a:xfrm>
              <a:off x="8284795" y="4919480"/>
              <a:ext cx="1282951" cy="818056"/>
            </a:xfrm>
            <a:prstGeom prst="straightConnector1">
              <a:avLst/>
            </a:prstGeom>
            <a:ln w="38100">
              <a:solidFill>
                <a:srgbClr val="0070C0"/>
              </a:solidFill>
              <a:tailEnd type="triangle"/>
            </a:ln>
            <a:effectLst/>
          </p:spPr>
          <p:style>
            <a:lnRef idx="2">
              <a:schemeClr val="accent1"/>
            </a:lnRef>
            <a:fillRef idx="0">
              <a:schemeClr val="accent1"/>
            </a:fillRef>
            <a:effectRef idx="1">
              <a:schemeClr val="accent1"/>
            </a:effectRef>
            <a:fontRef idx="minor">
              <a:schemeClr val="tx1"/>
            </a:fontRef>
          </p:style>
        </p:cxnSp>
        <p:sp>
          <p:nvSpPr>
            <p:cNvPr id="53" name="TextBox 52">
              <a:extLst>
                <a:ext uri="{FF2B5EF4-FFF2-40B4-BE49-F238E27FC236}">
                  <a16:creationId xmlns:a16="http://schemas.microsoft.com/office/drawing/2014/main" id="{C021063C-2119-E045-A5D3-6D74E11AD9ED}"/>
                </a:ext>
              </a:extLst>
            </p:cNvPr>
            <p:cNvSpPr txBox="1"/>
            <p:nvPr/>
          </p:nvSpPr>
          <p:spPr>
            <a:xfrm>
              <a:off x="6920116" y="4614402"/>
              <a:ext cx="288862" cy="338554"/>
            </a:xfrm>
            <a:prstGeom prst="rect">
              <a:avLst/>
            </a:prstGeom>
            <a:noFill/>
          </p:spPr>
          <p:txBody>
            <a:bodyPr wrap="none" rtlCol="0">
              <a:spAutoFit/>
            </a:bodyPr>
            <a:lstStyle/>
            <a:p>
              <a:pPr marL="0">
                <a:spcBef>
                  <a:spcPts val="3000"/>
                </a:spcBef>
              </a:pPr>
              <a:r>
                <a:rPr lang="en-GB" sz="1600" b="1" dirty="0">
                  <a:solidFill>
                    <a:srgbClr val="0070C0"/>
                  </a:solidFill>
                  <a:latin typeface="Helvetica" pitchFamily="2" charset="0"/>
                  <a:ea typeface="Helvetica Light" charset="0"/>
                  <a:cs typeface="Helvetica Light" charset="0"/>
                  <a:sym typeface="Wingdings" pitchFamily="2" charset="2"/>
                </a:rPr>
                <a:t>𝜈</a:t>
              </a:r>
              <a:endParaRPr lang="en-CH" sz="1600" b="1" dirty="0">
                <a:solidFill>
                  <a:srgbClr val="0070C0"/>
                </a:solidFill>
                <a:latin typeface="Helvetica" pitchFamily="2" charset="0"/>
                <a:ea typeface="Helvetica Light" charset="0"/>
                <a:cs typeface="Helvetica Light" charset="0"/>
                <a:sym typeface="Wingdings" pitchFamily="2" charset="2"/>
              </a:endParaRPr>
            </a:p>
          </p:txBody>
        </p:sp>
        <p:sp>
          <p:nvSpPr>
            <p:cNvPr id="54" name="TextBox 53">
              <a:extLst>
                <a:ext uri="{FF2B5EF4-FFF2-40B4-BE49-F238E27FC236}">
                  <a16:creationId xmlns:a16="http://schemas.microsoft.com/office/drawing/2014/main" id="{F8C5A33E-28DA-FE4B-B44C-301016195A56}"/>
                </a:ext>
              </a:extLst>
            </p:cNvPr>
            <p:cNvSpPr txBox="1"/>
            <p:nvPr/>
          </p:nvSpPr>
          <p:spPr>
            <a:xfrm>
              <a:off x="9462601" y="5310481"/>
              <a:ext cx="417102" cy="338554"/>
            </a:xfrm>
            <a:prstGeom prst="rect">
              <a:avLst/>
            </a:prstGeom>
            <a:noFill/>
          </p:spPr>
          <p:txBody>
            <a:bodyPr wrap="none" rtlCol="0">
              <a:spAutoFit/>
            </a:bodyPr>
            <a:lstStyle/>
            <a:p>
              <a:pPr marL="0">
                <a:spcBef>
                  <a:spcPts val="3000"/>
                </a:spcBef>
              </a:pPr>
              <a:r>
                <a:rPr lang="en-GB" sz="1600" b="1" dirty="0">
                  <a:solidFill>
                    <a:srgbClr val="0070C0"/>
                  </a:solidFill>
                  <a:latin typeface="Helvetica" pitchFamily="2" charset="0"/>
                  <a:ea typeface="Helvetica Light" charset="0"/>
                  <a:cs typeface="Helvetica Light" charset="0"/>
                  <a:sym typeface="Wingdings" pitchFamily="2" charset="2"/>
                </a:rPr>
                <a:t>µ</a:t>
              </a:r>
              <a:r>
                <a:rPr lang="en-GB" sz="700" b="1" dirty="0">
                  <a:solidFill>
                    <a:srgbClr val="0070C0"/>
                  </a:solidFill>
                  <a:latin typeface="Helvetica" pitchFamily="2" charset="0"/>
                  <a:ea typeface="Helvetica Light" charset="0"/>
                  <a:cs typeface="Helvetica Light" charset="0"/>
                  <a:sym typeface="Wingdings" pitchFamily="2" charset="2"/>
                </a:rPr>
                <a:t> </a:t>
              </a:r>
              <a:r>
                <a:rPr lang="en-CH" sz="1600" b="1" baseline="30000" dirty="0">
                  <a:solidFill>
                    <a:srgbClr val="0070C0"/>
                  </a:solidFill>
                  <a:latin typeface="Helvetica" pitchFamily="2" charset="0"/>
                  <a:ea typeface="Helvetica Light" charset="0"/>
                  <a:cs typeface="Helvetica Light" charset="0"/>
                  <a:sym typeface="Wingdings" pitchFamily="2" charset="2"/>
                </a:rPr>
                <a:t>–</a:t>
              </a:r>
            </a:p>
          </p:txBody>
        </p:sp>
        <p:sp>
          <p:nvSpPr>
            <p:cNvPr id="55" name="Freeform 10">
              <a:extLst>
                <a:ext uri="{FF2B5EF4-FFF2-40B4-BE49-F238E27FC236}">
                  <a16:creationId xmlns:a16="http://schemas.microsoft.com/office/drawing/2014/main" id="{AD0B0888-C6F2-0D44-95A3-805817D434FE}"/>
                </a:ext>
              </a:extLst>
            </p:cNvPr>
            <p:cNvSpPr>
              <a:spLocks/>
            </p:cNvSpPr>
            <p:nvPr/>
          </p:nvSpPr>
          <p:spPr bwMode="auto">
            <a:xfrm rot="17752580" flipH="1">
              <a:off x="8112858" y="4625097"/>
              <a:ext cx="455372" cy="102618"/>
            </a:xfrm>
            <a:custGeom>
              <a:avLst/>
              <a:gdLst>
                <a:gd name="T0" fmla="*/ 0 w 2304"/>
                <a:gd name="T1" fmla="*/ 192 h 192"/>
                <a:gd name="T2" fmla="*/ 192 w 2304"/>
                <a:gd name="T3" fmla="*/ 0 h 192"/>
                <a:gd name="T4" fmla="*/ 384 w 2304"/>
                <a:gd name="T5" fmla="*/ 192 h 192"/>
                <a:gd name="T6" fmla="*/ 576 w 2304"/>
                <a:gd name="T7" fmla="*/ 0 h 192"/>
                <a:gd name="T8" fmla="*/ 768 w 2304"/>
                <a:gd name="T9" fmla="*/ 192 h 192"/>
                <a:gd name="T10" fmla="*/ 960 w 2304"/>
                <a:gd name="T11" fmla="*/ 0 h 192"/>
                <a:gd name="T12" fmla="*/ 1152 w 2304"/>
                <a:gd name="T13" fmla="*/ 192 h 192"/>
                <a:gd name="T14" fmla="*/ 1344 w 2304"/>
                <a:gd name="T15" fmla="*/ 0 h 192"/>
                <a:gd name="T16" fmla="*/ 1536 w 2304"/>
                <a:gd name="T17" fmla="*/ 192 h 192"/>
                <a:gd name="T18" fmla="*/ 1728 w 2304"/>
                <a:gd name="T19" fmla="*/ 0 h 192"/>
                <a:gd name="T20" fmla="*/ 1920 w 2304"/>
                <a:gd name="T21" fmla="*/ 192 h 192"/>
                <a:gd name="T22" fmla="*/ 2112 w 2304"/>
                <a:gd name="T23" fmla="*/ 0 h 192"/>
                <a:gd name="T24" fmla="*/ 2304 w 2304"/>
                <a:gd name="T25" fmla="*/ 192 h 1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304" h="192">
                  <a:moveTo>
                    <a:pt x="0" y="192"/>
                  </a:moveTo>
                  <a:cubicBezTo>
                    <a:pt x="64" y="96"/>
                    <a:pt x="128" y="0"/>
                    <a:pt x="192" y="0"/>
                  </a:cubicBezTo>
                  <a:cubicBezTo>
                    <a:pt x="256" y="0"/>
                    <a:pt x="320" y="192"/>
                    <a:pt x="384" y="192"/>
                  </a:cubicBezTo>
                  <a:cubicBezTo>
                    <a:pt x="448" y="192"/>
                    <a:pt x="512" y="0"/>
                    <a:pt x="576" y="0"/>
                  </a:cubicBezTo>
                  <a:cubicBezTo>
                    <a:pt x="640" y="0"/>
                    <a:pt x="704" y="192"/>
                    <a:pt x="768" y="192"/>
                  </a:cubicBezTo>
                  <a:cubicBezTo>
                    <a:pt x="832" y="192"/>
                    <a:pt x="896" y="0"/>
                    <a:pt x="960" y="0"/>
                  </a:cubicBezTo>
                  <a:cubicBezTo>
                    <a:pt x="1024" y="0"/>
                    <a:pt x="1088" y="192"/>
                    <a:pt x="1152" y="192"/>
                  </a:cubicBezTo>
                  <a:cubicBezTo>
                    <a:pt x="1216" y="192"/>
                    <a:pt x="1280" y="0"/>
                    <a:pt x="1344" y="0"/>
                  </a:cubicBezTo>
                  <a:cubicBezTo>
                    <a:pt x="1408" y="0"/>
                    <a:pt x="1472" y="192"/>
                    <a:pt x="1536" y="192"/>
                  </a:cubicBezTo>
                  <a:cubicBezTo>
                    <a:pt x="1600" y="192"/>
                    <a:pt x="1664" y="0"/>
                    <a:pt x="1728" y="0"/>
                  </a:cubicBezTo>
                  <a:cubicBezTo>
                    <a:pt x="1792" y="0"/>
                    <a:pt x="1856" y="192"/>
                    <a:pt x="1920" y="192"/>
                  </a:cubicBezTo>
                  <a:cubicBezTo>
                    <a:pt x="1984" y="192"/>
                    <a:pt x="2048" y="0"/>
                    <a:pt x="2112" y="0"/>
                  </a:cubicBezTo>
                  <a:cubicBezTo>
                    <a:pt x="2176" y="0"/>
                    <a:pt x="2272" y="160"/>
                    <a:pt x="2304" y="192"/>
                  </a:cubicBezTo>
                </a:path>
              </a:pathLst>
            </a:custGeom>
            <a:noFill/>
            <a:ln w="12700" cmpd="sng">
              <a:solidFill>
                <a:schemeClr val="bg2">
                  <a:lumMod val="10000"/>
                </a:schemeClr>
              </a:solidFill>
              <a:round/>
              <a:headEnd/>
              <a:tailEnd/>
            </a:ln>
            <a:effectLst/>
            <a:extLst>
              <a:ext uri="{909E8E84-426E-40dd-AFC4-6F175D3DCCD1}">
                <a14:hiddenFill xmlns="" xmlns:a14="http://schemas.microsoft.com/office/drawing/2010/main">
                  <a:solidFill>
                    <a:schemeClr val="accent1"/>
                  </a:solidFill>
                </a14:hiddenFill>
              </a:ext>
            </a:extLst>
          </p:spPr>
          <p:txBody>
            <a:bodyPr wrap="none"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black"/>
                </a:solidFill>
                <a:effectLst/>
                <a:uLnTx/>
                <a:uFillTx/>
              </a:endParaRPr>
            </a:p>
          </p:txBody>
        </p:sp>
        <p:sp>
          <p:nvSpPr>
            <p:cNvPr id="56" name="Oval 55">
              <a:extLst>
                <a:ext uri="{FF2B5EF4-FFF2-40B4-BE49-F238E27FC236}">
                  <a16:creationId xmlns:a16="http://schemas.microsoft.com/office/drawing/2014/main" id="{027EEA70-5F5C-D341-8F11-F6CE66AB163B}"/>
                </a:ext>
              </a:extLst>
            </p:cNvPr>
            <p:cNvSpPr/>
            <p:nvPr/>
          </p:nvSpPr>
          <p:spPr>
            <a:xfrm>
              <a:off x="8295723" y="4267097"/>
              <a:ext cx="360000" cy="360000"/>
            </a:xfrm>
            <a:prstGeom prst="ellipse">
              <a:avLst/>
            </a:prstGeom>
            <a:gradFill>
              <a:gsLst>
                <a:gs pos="0">
                  <a:schemeClr val="accent1">
                    <a:lumMod val="5000"/>
                    <a:lumOff val="95000"/>
                  </a:schemeClr>
                </a:gs>
                <a:gs pos="65000">
                  <a:srgbClr val="E70000"/>
                </a:gs>
                <a:gs pos="100000">
                  <a:schemeClr val="accent1">
                    <a:lumMod val="45000"/>
                    <a:lumOff val="55000"/>
                  </a:schemeClr>
                </a:gs>
                <a:gs pos="100000">
                  <a:schemeClr val="accent1">
                    <a:lumMod val="30000"/>
                    <a:lumOff val="70000"/>
                  </a:schemeClr>
                </a:gs>
              </a:gsLst>
              <a:path path="circle">
                <a:fillToRect l="100000" t="100000"/>
              </a:path>
            </a:gradFill>
          </p:spPr>
          <p:txBody>
            <a:bodyPr wrap="square" rtlCol="0" anchor="ctr">
              <a:spAutoFit/>
            </a:bodyPr>
            <a:lstStyle/>
            <a:p>
              <a:pPr algn="l"/>
              <a:endParaRPr lang="en-CH" sz="1600" dirty="0">
                <a:latin typeface="Helvetica" pitchFamily="2" charset="0"/>
              </a:endParaRPr>
            </a:p>
          </p:txBody>
        </p:sp>
        <p:sp>
          <p:nvSpPr>
            <p:cNvPr id="57" name="TextBox 56">
              <a:extLst>
                <a:ext uri="{FF2B5EF4-FFF2-40B4-BE49-F238E27FC236}">
                  <a16:creationId xmlns:a16="http://schemas.microsoft.com/office/drawing/2014/main" id="{E8D5FAC1-F20B-A144-A766-46A0E85B2F8A}"/>
                </a:ext>
              </a:extLst>
            </p:cNvPr>
            <p:cNvSpPr txBox="1"/>
            <p:nvPr/>
          </p:nvSpPr>
          <p:spPr>
            <a:xfrm>
              <a:off x="8320873" y="4258182"/>
              <a:ext cx="309700" cy="338554"/>
            </a:xfrm>
            <a:prstGeom prst="rect">
              <a:avLst/>
            </a:prstGeom>
            <a:noFill/>
          </p:spPr>
          <p:txBody>
            <a:bodyPr wrap="none" rtlCol="0">
              <a:spAutoFit/>
            </a:bodyPr>
            <a:lstStyle/>
            <a:p>
              <a:pPr marL="0">
                <a:spcBef>
                  <a:spcPts val="3000"/>
                </a:spcBef>
              </a:pPr>
              <a:r>
                <a:rPr lang="en-CH" sz="1600" b="1" dirty="0">
                  <a:solidFill>
                    <a:schemeClr val="bg1"/>
                  </a:solidFill>
                  <a:latin typeface="Helvetica" pitchFamily="2" charset="0"/>
                  <a:ea typeface="Helvetica Light" charset="0"/>
                  <a:cs typeface="Helvetica Light" charset="0"/>
                  <a:sym typeface="Wingdings" pitchFamily="2" charset="2"/>
                </a:rPr>
                <a:t>q</a:t>
              </a:r>
            </a:p>
          </p:txBody>
        </p:sp>
        <p:sp>
          <p:nvSpPr>
            <p:cNvPr id="58" name="TextBox 57">
              <a:extLst>
                <a:ext uri="{FF2B5EF4-FFF2-40B4-BE49-F238E27FC236}">
                  <a16:creationId xmlns:a16="http://schemas.microsoft.com/office/drawing/2014/main" id="{04F5C6D7-EB81-E64F-8CFB-F88AB29D0024}"/>
                </a:ext>
              </a:extLst>
            </p:cNvPr>
            <p:cNvSpPr txBox="1"/>
            <p:nvPr/>
          </p:nvSpPr>
          <p:spPr>
            <a:xfrm>
              <a:off x="7875866" y="4510395"/>
              <a:ext cx="453970" cy="338554"/>
            </a:xfrm>
            <a:prstGeom prst="rect">
              <a:avLst/>
            </a:prstGeom>
            <a:noFill/>
          </p:spPr>
          <p:txBody>
            <a:bodyPr wrap="none" rtlCol="0">
              <a:spAutoFit/>
            </a:bodyPr>
            <a:lstStyle/>
            <a:p>
              <a:pPr marL="0">
                <a:spcBef>
                  <a:spcPts val="3000"/>
                </a:spcBef>
              </a:pPr>
              <a:r>
                <a:rPr lang="en-US" sz="1600" b="1" dirty="0">
                  <a:latin typeface="Helvetica" pitchFamily="2" charset="0"/>
                  <a:ea typeface="Helvetica Light" charset="0"/>
                  <a:cs typeface="Helvetica Light" charset="0"/>
                  <a:sym typeface="Wingdings" pitchFamily="2" charset="2"/>
                </a:rPr>
                <a:t>W</a:t>
              </a:r>
              <a:r>
                <a:rPr lang="en-US" sz="1600" b="1" baseline="30000" dirty="0">
                  <a:latin typeface="Helvetica" pitchFamily="2" charset="0"/>
                  <a:ea typeface="Helvetica Light" charset="0"/>
                  <a:cs typeface="Helvetica Light" charset="0"/>
                  <a:sym typeface="Wingdings" pitchFamily="2" charset="2"/>
                </a:rPr>
                <a:t>–</a:t>
              </a:r>
              <a:endParaRPr lang="en-CH" sz="1600" b="1" baseline="30000" dirty="0">
                <a:latin typeface="Helvetica" pitchFamily="2" charset="0"/>
                <a:ea typeface="Helvetica Light" charset="0"/>
                <a:cs typeface="Helvetica Light" charset="0"/>
                <a:sym typeface="Wingdings" pitchFamily="2" charset="2"/>
              </a:endParaRPr>
            </a:p>
          </p:txBody>
        </p:sp>
        <p:cxnSp>
          <p:nvCxnSpPr>
            <p:cNvPr id="59" name="Straight Arrow Connector 58">
              <a:extLst>
                <a:ext uri="{FF2B5EF4-FFF2-40B4-BE49-F238E27FC236}">
                  <a16:creationId xmlns:a16="http://schemas.microsoft.com/office/drawing/2014/main" id="{75AB7139-81C5-A348-8D3F-2C5A3DBC8F26}"/>
                </a:ext>
              </a:extLst>
            </p:cNvPr>
            <p:cNvCxnSpPr>
              <a:cxnSpLocks/>
            </p:cNvCxnSpPr>
            <p:nvPr/>
          </p:nvCxnSpPr>
          <p:spPr>
            <a:xfrm flipV="1">
              <a:off x="8554373" y="3841158"/>
              <a:ext cx="543866" cy="484770"/>
            </a:xfrm>
            <a:prstGeom prst="straightConnector1">
              <a:avLst/>
            </a:prstGeom>
            <a:ln w="19050">
              <a:solidFill>
                <a:srgbClr val="D8363C"/>
              </a:solidFill>
              <a:headEnd type="none" w="med" len="med"/>
              <a:tailEnd type="none" w="med" len="med"/>
            </a:ln>
            <a:effectLst/>
          </p:spPr>
          <p:style>
            <a:lnRef idx="2">
              <a:schemeClr val="accent1"/>
            </a:lnRef>
            <a:fillRef idx="0">
              <a:schemeClr val="accent1"/>
            </a:fillRef>
            <a:effectRef idx="1">
              <a:schemeClr val="accent1"/>
            </a:effectRef>
            <a:fontRef idx="minor">
              <a:schemeClr val="tx1"/>
            </a:fontRef>
          </p:style>
        </p:cxnSp>
        <p:cxnSp>
          <p:nvCxnSpPr>
            <p:cNvPr id="60" name="Straight Arrow Connector 59">
              <a:extLst>
                <a:ext uri="{FF2B5EF4-FFF2-40B4-BE49-F238E27FC236}">
                  <a16:creationId xmlns:a16="http://schemas.microsoft.com/office/drawing/2014/main" id="{FA452815-5A6E-E24A-8057-3E0500C5D8A5}"/>
                </a:ext>
              </a:extLst>
            </p:cNvPr>
            <p:cNvCxnSpPr>
              <a:cxnSpLocks/>
            </p:cNvCxnSpPr>
            <p:nvPr/>
          </p:nvCxnSpPr>
          <p:spPr>
            <a:xfrm flipV="1">
              <a:off x="8554373" y="3705936"/>
              <a:ext cx="391466" cy="593867"/>
            </a:xfrm>
            <a:prstGeom prst="straightConnector1">
              <a:avLst/>
            </a:prstGeom>
            <a:ln w="19050">
              <a:solidFill>
                <a:srgbClr val="D8363C"/>
              </a:solidFill>
              <a:headEnd type="none" w="med" len="med"/>
              <a:tailEnd type="none" w="med" len="med"/>
            </a:ln>
            <a:effectLst/>
          </p:spPr>
          <p:style>
            <a:lnRef idx="2">
              <a:schemeClr val="accent1"/>
            </a:lnRef>
            <a:fillRef idx="0">
              <a:schemeClr val="accent1"/>
            </a:fillRef>
            <a:effectRef idx="1">
              <a:schemeClr val="accent1"/>
            </a:effectRef>
            <a:fontRef idx="minor">
              <a:schemeClr val="tx1"/>
            </a:fontRef>
          </p:style>
        </p:cxnSp>
      </p:grpSp>
      <p:sp>
        <p:nvSpPr>
          <p:cNvPr id="62" name="TextBox 61">
            <a:extLst>
              <a:ext uri="{FF2B5EF4-FFF2-40B4-BE49-F238E27FC236}">
                <a16:creationId xmlns:a16="http://schemas.microsoft.com/office/drawing/2014/main" id="{D80EBCD6-F0EC-6347-B68A-0168D0E1C0BB}"/>
              </a:ext>
            </a:extLst>
          </p:cNvPr>
          <p:cNvSpPr txBox="1"/>
          <p:nvPr/>
        </p:nvSpPr>
        <p:spPr>
          <a:xfrm>
            <a:off x="8090994" y="3222688"/>
            <a:ext cx="3392627" cy="461665"/>
          </a:xfrm>
          <a:prstGeom prst="rect">
            <a:avLst/>
          </a:prstGeom>
          <a:noFill/>
        </p:spPr>
        <p:txBody>
          <a:bodyPr wrap="square">
            <a:spAutoFit/>
          </a:bodyPr>
          <a:lstStyle/>
          <a:p>
            <a:r>
              <a:rPr lang="en-GB" sz="1200" dirty="0">
                <a:latin typeface="Helvetica" pitchFamily="2" charset="0"/>
              </a:rPr>
              <a:t>1972: electron deep-inelastic scattering: “partons” (probably quarks) exist within protons</a:t>
            </a:r>
            <a:endParaRPr lang="en-CH" sz="1200" dirty="0">
              <a:latin typeface="Helvetica" pitchFamily="2" charset="0"/>
            </a:endParaRPr>
          </a:p>
        </p:txBody>
      </p:sp>
      <p:sp>
        <p:nvSpPr>
          <p:cNvPr id="63" name="TextBox 62">
            <a:extLst>
              <a:ext uri="{FF2B5EF4-FFF2-40B4-BE49-F238E27FC236}">
                <a16:creationId xmlns:a16="http://schemas.microsoft.com/office/drawing/2014/main" id="{CDA0C564-AC87-4540-9F87-D38E2D1C355E}"/>
              </a:ext>
            </a:extLst>
          </p:cNvPr>
          <p:cNvSpPr txBox="1"/>
          <p:nvPr/>
        </p:nvSpPr>
        <p:spPr>
          <a:xfrm>
            <a:off x="8053851" y="6029604"/>
            <a:ext cx="3392627" cy="461665"/>
          </a:xfrm>
          <a:prstGeom prst="rect">
            <a:avLst/>
          </a:prstGeom>
          <a:noFill/>
        </p:spPr>
        <p:txBody>
          <a:bodyPr wrap="square">
            <a:spAutoFit/>
          </a:bodyPr>
          <a:lstStyle/>
          <a:p>
            <a:r>
              <a:rPr lang="en-GB" sz="1200" dirty="0">
                <a:latin typeface="Helvetica" pitchFamily="2" charset="0"/>
              </a:rPr>
              <a:t>1972: neutrino deep-inelastic scattering: confirmation that partons are quarks </a:t>
            </a:r>
            <a:endParaRPr lang="en-CH" sz="1200" dirty="0">
              <a:latin typeface="Helvetica" pitchFamily="2" charset="0"/>
            </a:endParaRPr>
          </a:p>
        </p:txBody>
      </p:sp>
      <p:sp>
        <p:nvSpPr>
          <p:cNvPr id="19" name="TextBox 18">
            <a:extLst>
              <a:ext uri="{FF2B5EF4-FFF2-40B4-BE49-F238E27FC236}">
                <a16:creationId xmlns:a16="http://schemas.microsoft.com/office/drawing/2014/main" id="{65221198-075C-503C-2824-51192DC207FD}"/>
              </a:ext>
            </a:extLst>
          </p:cNvPr>
          <p:cNvSpPr txBox="1"/>
          <p:nvPr/>
        </p:nvSpPr>
        <p:spPr>
          <a:xfrm>
            <a:off x="4343304" y="1280374"/>
            <a:ext cx="2730235" cy="276999"/>
          </a:xfrm>
          <a:prstGeom prst="rect">
            <a:avLst/>
          </a:prstGeom>
          <a:noFill/>
        </p:spPr>
        <p:txBody>
          <a:bodyPr wrap="none" rtlCol="0">
            <a:spAutoFit/>
          </a:bodyPr>
          <a:lstStyle/>
          <a:p>
            <a:pPr marL="0">
              <a:spcBef>
                <a:spcPts val="3000"/>
              </a:spcBef>
            </a:pPr>
            <a:r>
              <a:rPr lang="en-CH" sz="1200" b="1" dirty="0">
                <a:solidFill>
                  <a:schemeClr val="bg1"/>
                </a:solidFill>
                <a:latin typeface="Helvetica" pitchFamily="2" charset="0"/>
                <a:ea typeface="Helvetica Light" charset="0"/>
                <a:cs typeface="Helvetica Light" charset="0"/>
                <a:sym typeface="Wingdings" pitchFamily="2" charset="2"/>
              </a:rPr>
              <a:t>SLAC-MIT magnetic spectrometers</a:t>
            </a:r>
          </a:p>
        </p:txBody>
      </p:sp>
      <p:sp>
        <p:nvSpPr>
          <p:cNvPr id="22" name="Rounded Rectangle 21">
            <a:extLst>
              <a:ext uri="{FF2B5EF4-FFF2-40B4-BE49-F238E27FC236}">
                <a16:creationId xmlns:a16="http://schemas.microsoft.com/office/drawing/2014/main" id="{51D29DAA-5E1E-4EBD-8ED4-2CDEB9B1060F}"/>
              </a:ext>
            </a:extLst>
          </p:cNvPr>
          <p:cNvSpPr/>
          <p:nvPr/>
        </p:nvSpPr>
        <p:spPr>
          <a:xfrm>
            <a:off x="421944" y="2397418"/>
            <a:ext cx="10672771" cy="2296201"/>
          </a:xfrm>
          <a:prstGeom prst="roundRect">
            <a:avLst>
              <a:gd name="adj" fmla="val 2497"/>
            </a:avLst>
          </a:prstGeom>
          <a:solidFill>
            <a:schemeClr val="bg1"/>
          </a:solidFill>
          <a:ln>
            <a:solidFill>
              <a:schemeClr val="tx1">
                <a:lumMod val="50000"/>
                <a:lumOff val="50000"/>
              </a:schemeClr>
            </a:solidFill>
          </a:ln>
        </p:spPr>
        <p:txBody>
          <a:bodyPr wrap="square" rtlCol="0" anchor="ctr">
            <a:spAutoFit/>
          </a:bodyPr>
          <a:lstStyle/>
          <a:p>
            <a:pPr algn="l"/>
            <a:endParaRPr lang="en-CH" sz="1600" dirty="0">
              <a:latin typeface="Helvetica" pitchFamily="2" charset="0"/>
            </a:endParaRPr>
          </a:p>
        </p:txBody>
      </p:sp>
      <p:sp>
        <p:nvSpPr>
          <p:cNvPr id="23" name="TextBox 22">
            <a:extLst>
              <a:ext uri="{FF2B5EF4-FFF2-40B4-BE49-F238E27FC236}">
                <a16:creationId xmlns:a16="http://schemas.microsoft.com/office/drawing/2014/main" id="{747DB6BC-A270-4F99-F39D-1B016E7E7C03}"/>
              </a:ext>
            </a:extLst>
          </p:cNvPr>
          <p:cNvSpPr txBox="1"/>
          <p:nvPr/>
        </p:nvSpPr>
        <p:spPr>
          <a:xfrm>
            <a:off x="745396" y="2538797"/>
            <a:ext cx="10117676" cy="2031325"/>
          </a:xfrm>
          <a:prstGeom prst="rect">
            <a:avLst/>
          </a:prstGeom>
          <a:noFill/>
        </p:spPr>
        <p:txBody>
          <a:bodyPr wrap="square" rtlCol="0">
            <a:spAutoFit/>
          </a:bodyPr>
          <a:lstStyle/>
          <a:p>
            <a:pPr>
              <a:spcBef>
                <a:spcPts val="3000"/>
              </a:spcBef>
            </a:pPr>
            <a:r>
              <a:rPr lang="en-CH" sz="1600" dirty="0">
                <a:solidFill>
                  <a:prstClr val="black"/>
                </a:solidFill>
                <a:latin typeface="Helvetica" pitchFamily="2" charset="0"/>
                <a:ea typeface="Helvetica Light" charset="0"/>
                <a:cs typeface="Helvetica Light" charset="0"/>
                <a:sym typeface="Wingdings" pitchFamily="2" charset="2"/>
              </a:rPr>
              <a:t>Particle detectors also went through revolutions from the low-rate visual (eg, cloud chambers) and high-rate counting devices (eg, scintillators with PMTs) in the late 1950s, early 1960s, to spark chambers in the 1960s, allowing to visualise charged tracks at relatively high rate (eg, used at ACO storage ring in Orsay in 1960s)</a:t>
            </a:r>
          </a:p>
          <a:p>
            <a:pPr>
              <a:spcBef>
                <a:spcPts val="1800"/>
              </a:spcBef>
            </a:pPr>
            <a:r>
              <a:rPr lang="en-CH" sz="1600" dirty="0">
                <a:solidFill>
                  <a:prstClr val="black"/>
                </a:solidFill>
                <a:latin typeface="Helvetica" pitchFamily="2" charset="0"/>
                <a:ea typeface="Helvetica Light" charset="0"/>
                <a:cs typeface="Helvetica Light" charset="0"/>
                <a:sym typeface="Wingdings" pitchFamily="2" charset="2"/>
              </a:rPr>
              <a:t>Cylindrical spark chambers were at the heart of the </a:t>
            </a:r>
            <a:r>
              <a:rPr lang="en-GB" sz="1600" dirty="0">
                <a:solidFill>
                  <a:prstClr val="black"/>
                </a:solidFill>
                <a:latin typeface="Helvetica" pitchFamily="2" charset="0"/>
                <a:ea typeface="Helvetica Light" charset="0"/>
                <a:cs typeface="Helvetica Light" charset="0"/>
                <a:sym typeface="Wingdings" pitchFamily="2" charset="2"/>
              </a:rPr>
              <a:t>SLAC-LBL Magnetic Detector (</a:t>
            </a:r>
            <a:r>
              <a:rPr lang="en-CH" sz="1600" dirty="0">
                <a:solidFill>
                  <a:prstClr val="black"/>
                </a:solidFill>
                <a:latin typeface="Helvetica" pitchFamily="2" charset="0"/>
                <a:ea typeface="Helvetica Light" charset="0"/>
                <a:cs typeface="Helvetica Light" charset="0"/>
                <a:sym typeface="Wingdings" pitchFamily="2" charset="2"/>
              </a:rPr>
              <a:t>Mark-I) at SPEAR enabling the November 1974 revolution (charm), and also the discovery of 𝜓’, open charm, tau-lepton, quark spin, …)</a:t>
            </a:r>
          </a:p>
          <a:p>
            <a:pPr>
              <a:spcBef>
                <a:spcPts val="1800"/>
              </a:spcBef>
            </a:pPr>
            <a:r>
              <a:rPr lang="en-CH" sz="1600" dirty="0">
                <a:solidFill>
                  <a:prstClr val="black"/>
                </a:solidFill>
                <a:latin typeface="Helvetica" pitchFamily="2" charset="0"/>
                <a:ea typeface="Helvetica Light" charset="0"/>
                <a:cs typeface="Helvetica Light" charset="0"/>
                <a:sym typeface="Wingdings" pitchFamily="2" charset="2"/>
              </a:rPr>
              <a:t>The development of MWPC in 1968 by G. Charpak rapidly superseded spark chambers during the 1970s, …</a:t>
            </a:r>
          </a:p>
        </p:txBody>
      </p:sp>
    </p:spTree>
    <p:extLst>
      <p:ext uri="{BB962C8B-B14F-4D97-AF65-F5344CB8AC3E}">
        <p14:creationId xmlns:p14="http://schemas.microsoft.com/office/powerpoint/2010/main" val="1002068234"/>
      </p:ext>
    </p:extLst>
  </p:cSld>
  <p:clrMapOvr>
    <a:masterClrMapping/>
  </p:clrMapOvr>
  <mc:AlternateContent xmlns:mc="http://schemas.openxmlformats.org/markup-compatibility/2006" xmlns:p14="http://schemas.microsoft.com/office/powerpoint/2010/main">
    <mc:Choice Requires="p14">
      <p:transition spd="med" p14:dur="6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8C8D6C54-729C-2D47-8D26-838F437644EF}"/>
              </a:ext>
            </a:extLst>
          </p:cNvPr>
          <p:cNvSpPr>
            <a:spLocks noGrp="1"/>
          </p:cNvSpPr>
          <p:nvPr>
            <p:ph type="sldNum" sz="quarter" idx="4"/>
          </p:nvPr>
        </p:nvSpPr>
        <p:spPr/>
        <p:txBody>
          <a:bodyPr/>
          <a:lstStyle/>
          <a:p>
            <a:pPr>
              <a:defRPr/>
            </a:pPr>
            <a:fld id="{611C2F03-9E95-40C9-A99F-3C4F7EE8CF2A}" type="slidenum">
              <a:rPr lang="en-GB" smtClean="0"/>
              <a:pPr>
                <a:defRPr/>
              </a:pPr>
              <a:t>9</a:t>
            </a:fld>
            <a:endParaRPr lang="en-GB" dirty="0"/>
          </a:p>
        </p:txBody>
      </p:sp>
      <p:sp>
        <p:nvSpPr>
          <p:cNvPr id="3" name="TextBox 2">
            <a:extLst>
              <a:ext uri="{FF2B5EF4-FFF2-40B4-BE49-F238E27FC236}">
                <a16:creationId xmlns:a16="http://schemas.microsoft.com/office/drawing/2014/main" id="{80759D37-BCF1-3B4C-99B7-07784FD66197}"/>
              </a:ext>
            </a:extLst>
          </p:cNvPr>
          <p:cNvSpPr txBox="1"/>
          <p:nvPr/>
        </p:nvSpPr>
        <p:spPr>
          <a:xfrm>
            <a:off x="178096" y="264651"/>
            <a:ext cx="11305525" cy="523220"/>
          </a:xfrm>
          <a:prstGeom prst="rect">
            <a:avLst/>
          </a:prstGeom>
          <a:noFill/>
        </p:spPr>
        <p:txBody>
          <a:bodyPr wrap="square" rtlCol="0">
            <a:spAutoFit/>
          </a:bodyPr>
          <a:lstStyle/>
          <a:p>
            <a:pPr lvl="0" indent="424250" defTabSz="430225" fontAlgn="base">
              <a:spcBef>
                <a:spcPct val="0"/>
              </a:spcBef>
              <a:spcAft>
                <a:spcPct val="0"/>
              </a:spcAft>
              <a:defRPr/>
            </a:pPr>
            <a:r>
              <a:rPr kumimoji="0" lang="en-US" sz="2800" b="1" i="0" u="none" strike="noStrike" kern="1200" cap="none" spc="0" normalizeH="0" baseline="0" noProof="0" dirty="0">
                <a:ln>
                  <a:noFill/>
                </a:ln>
                <a:solidFill>
                  <a:srgbClr val="0D7FBF"/>
                </a:solidFill>
                <a:effectLst/>
                <a:uLnTx/>
                <a:uFillTx/>
                <a:latin typeface="Helvetica" pitchFamily="2" charset="0"/>
                <a:ea typeface="Trebuchet MS" pitchFamily="-84" charset="0"/>
                <a:cs typeface="Helvetica Light"/>
              </a:rPr>
              <a:t>Protons were thus made of quarks but was QCD right?</a:t>
            </a:r>
            <a:endParaRPr kumimoji="0" lang="en-US" sz="2800" b="0" i="0" u="none" strike="noStrike" kern="1200" cap="none" spc="0" normalizeH="0" baseline="0" noProof="0" dirty="0">
              <a:ln>
                <a:noFill/>
              </a:ln>
              <a:solidFill>
                <a:srgbClr val="0D7FBF"/>
              </a:solidFill>
              <a:effectLst/>
              <a:uLnTx/>
              <a:uFillTx/>
              <a:latin typeface="Helvetica Light" pitchFamily="2" charset="0"/>
              <a:ea typeface="Trebuchet MS" pitchFamily="-84" charset="0"/>
              <a:cs typeface="Helvetica Light"/>
            </a:endParaRPr>
          </a:p>
        </p:txBody>
      </p:sp>
      <p:pic>
        <p:nvPicPr>
          <p:cNvPr id="21" name="Picture 20">
            <a:extLst>
              <a:ext uri="{FF2B5EF4-FFF2-40B4-BE49-F238E27FC236}">
                <a16:creationId xmlns:a16="http://schemas.microsoft.com/office/drawing/2014/main" id="{48E41F83-32BA-0549-93F9-25360B6224D3}"/>
              </a:ext>
            </a:extLst>
          </p:cNvPr>
          <p:cNvPicPr>
            <a:picLocks noChangeAspect="1"/>
          </p:cNvPicPr>
          <p:nvPr/>
        </p:nvPicPr>
        <p:blipFill>
          <a:blip r:embed="rId2"/>
          <a:stretch>
            <a:fillRect/>
          </a:stretch>
        </p:blipFill>
        <p:spPr>
          <a:xfrm>
            <a:off x="676101" y="2069417"/>
            <a:ext cx="5234045" cy="4308096"/>
          </a:xfrm>
          <a:prstGeom prst="rect">
            <a:avLst/>
          </a:prstGeom>
        </p:spPr>
      </p:pic>
      <p:pic>
        <p:nvPicPr>
          <p:cNvPr id="23" name="Picture 22">
            <a:extLst>
              <a:ext uri="{FF2B5EF4-FFF2-40B4-BE49-F238E27FC236}">
                <a16:creationId xmlns:a16="http://schemas.microsoft.com/office/drawing/2014/main" id="{0490FCBC-2E22-F644-B420-478FA32EF06B}"/>
              </a:ext>
            </a:extLst>
          </p:cNvPr>
          <p:cNvPicPr>
            <a:picLocks noChangeAspect="1"/>
          </p:cNvPicPr>
          <p:nvPr/>
        </p:nvPicPr>
        <p:blipFill>
          <a:blip r:embed="rId3"/>
          <a:stretch>
            <a:fillRect/>
          </a:stretch>
        </p:blipFill>
        <p:spPr>
          <a:xfrm>
            <a:off x="6791443" y="2232894"/>
            <a:ext cx="3646099" cy="3833078"/>
          </a:xfrm>
          <a:prstGeom prst="rect">
            <a:avLst/>
          </a:prstGeom>
        </p:spPr>
      </p:pic>
      <p:sp>
        <p:nvSpPr>
          <p:cNvPr id="61" name="Rectangle 60">
            <a:extLst>
              <a:ext uri="{FF2B5EF4-FFF2-40B4-BE49-F238E27FC236}">
                <a16:creationId xmlns:a16="http://schemas.microsoft.com/office/drawing/2014/main" id="{94711B0C-D334-7E46-9B41-884A79CCB11D}"/>
              </a:ext>
            </a:extLst>
          </p:cNvPr>
          <p:cNvSpPr/>
          <p:nvPr/>
        </p:nvSpPr>
        <p:spPr>
          <a:xfrm>
            <a:off x="591667" y="1187217"/>
            <a:ext cx="9957387" cy="646331"/>
          </a:xfrm>
          <a:prstGeom prst="rect">
            <a:avLst/>
          </a:prstGeom>
        </p:spPr>
        <p:txBody>
          <a:bodyPr wrap="square">
            <a:spAutoFit/>
          </a:bodyPr>
          <a:lstStyle/>
          <a:p>
            <a:pPr lvl="0" defTabSz="457200" fontAlgn="base">
              <a:spcBef>
                <a:spcPts val="1800"/>
              </a:spcBef>
              <a:spcAft>
                <a:spcPct val="0"/>
              </a:spcAft>
              <a:defRPr/>
            </a:pPr>
            <a:r>
              <a:rPr lang="en-GB" dirty="0">
                <a:solidFill>
                  <a:srgbClr val="000000"/>
                </a:solidFill>
                <a:latin typeface="Helvetica" pitchFamily="2" charset="0"/>
              </a:rPr>
              <a:t>In 1979, the existence of gluons was proven with the observation of hard-scattering three-jet events at the PETRA, a 2.3 km </a:t>
            </a:r>
            <a:r>
              <a:rPr lang="en-GB" dirty="0" err="1">
                <a:solidFill>
                  <a:srgbClr val="000000"/>
                </a:solidFill>
                <a:latin typeface="Helvetica" pitchFamily="2" charset="0"/>
              </a:rPr>
              <a:t>e</a:t>
            </a:r>
            <a:r>
              <a:rPr lang="en-GB" baseline="30000" dirty="0" err="1">
                <a:solidFill>
                  <a:srgbClr val="000000"/>
                </a:solidFill>
                <a:latin typeface="Helvetica" pitchFamily="2" charset="0"/>
              </a:rPr>
              <a:t>+</a:t>
            </a:r>
            <a:r>
              <a:rPr lang="en-GB" dirty="0" err="1">
                <a:solidFill>
                  <a:srgbClr val="000000"/>
                </a:solidFill>
                <a:latin typeface="Helvetica" pitchFamily="2" charset="0"/>
              </a:rPr>
              <a:t>e</a:t>
            </a:r>
            <a:r>
              <a:rPr lang="en-GB" baseline="30000" dirty="0">
                <a:solidFill>
                  <a:srgbClr val="000000"/>
                </a:solidFill>
                <a:latin typeface="Helvetica" pitchFamily="2" charset="0"/>
              </a:rPr>
              <a:t>–</a:t>
            </a:r>
            <a:r>
              <a:rPr lang="en-GB" dirty="0">
                <a:solidFill>
                  <a:srgbClr val="000000"/>
                </a:solidFill>
                <a:latin typeface="Helvetica" pitchFamily="2" charset="0"/>
              </a:rPr>
              <a:t> storage ring (13–46 GeV between 1979 and 1986) at DESY</a:t>
            </a:r>
          </a:p>
        </p:txBody>
      </p:sp>
    </p:spTree>
    <p:extLst>
      <p:ext uri="{BB962C8B-B14F-4D97-AF65-F5344CB8AC3E}">
        <p14:creationId xmlns:p14="http://schemas.microsoft.com/office/powerpoint/2010/main" val="3122636496"/>
      </p:ext>
    </p:extLst>
  </p:cSld>
  <p:clrMapOvr>
    <a:masterClrMapping/>
  </p:clrMapOvr>
  <mc:AlternateContent xmlns:mc="http://schemas.openxmlformats.org/markup-compatibility/2006" xmlns:p14="http://schemas.microsoft.com/office/powerpoint/2010/main">
    <mc:Choice Requires="p14">
      <p:transition spd="med" p14:dur="6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 name="TextBox 71">
            <a:extLst>
              <a:ext uri="{FF2B5EF4-FFF2-40B4-BE49-F238E27FC236}">
                <a16:creationId xmlns:a16="http://schemas.microsoft.com/office/drawing/2014/main" id="{5FC38072-3EB0-9C4A-85C7-7F7B34C51DDF}"/>
              </a:ext>
            </a:extLst>
          </p:cNvPr>
          <p:cNvSpPr txBox="1"/>
          <p:nvPr/>
        </p:nvSpPr>
        <p:spPr>
          <a:xfrm>
            <a:off x="178096" y="264651"/>
            <a:ext cx="11305525" cy="523220"/>
          </a:xfrm>
          <a:prstGeom prst="rect">
            <a:avLst/>
          </a:prstGeom>
          <a:noFill/>
        </p:spPr>
        <p:txBody>
          <a:bodyPr wrap="square" rtlCol="0">
            <a:spAutoFit/>
          </a:bodyPr>
          <a:lstStyle/>
          <a:p>
            <a:pPr lvl="0" indent="424250" defTabSz="430225" fontAlgn="base">
              <a:spcBef>
                <a:spcPct val="0"/>
              </a:spcBef>
              <a:spcAft>
                <a:spcPct val="0"/>
              </a:spcAft>
              <a:defRPr/>
            </a:pPr>
            <a:r>
              <a:rPr kumimoji="0" lang="en-US" sz="2800" b="1" i="0" u="none" strike="noStrike" kern="1200" cap="none" spc="0" normalizeH="0" baseline="0" noProof="0" dirty="0">
                <a:ln>
                  <a:noFill/>
                </a:ln>
                <a:solidFill>
                  <a:srgbClr val="0D7FBF"/>
                </a:solidFill>
                <a:effectLst/>
                <a:uLnTx/>
                <a:uFillTx/>
                <a:latin typeface="Helvetica" pitchFamily="2" charset="0"/>
                <a:ea typeface="Trebuchet MS" pitchFamily="-84" charset="0"/>
                <a:cs typeface="Helvetica Light"/>
              </a:rPr>
              <a:t>A </a:t>
            </a:r>
            <a:r>
              <a:rPr lang="en-US" sz="2800" b="1" dirty="0">
                <a:solidFill>
                  <a:srgbClr val="0D7FBF"/>
                </a:solidFill>
                <a:latin typeface="Helvetica" pitchFamily="2" charset="0"/>
                <a:ea typeface="Trebuchet MS" pitchFamily="-84" charset="0"/>
                <a:cs typeface="Helvetica Light"/>
              </a:rPr>
              <a:t>6.9-km circumference Super Proton Synchrotron</a:t>
            </a:r>
            <a:endParaRPr kumimoji="0" lang="en-US" sz="2800" b="0" i="0" u="none" strike="noStrike" kern="1200" cap="none" spc="0" normalizeH="0" baseline="0" noProof="0" dirty="0">
              <a:ln>
                <a:noFill/>
              </a:ln>
              <a:solidFill>
                <a:srgbClr val="0D7FBF"/>
              </a:solidFill>
              <a:effectLst/>
              <a:uLnTx/>
              <a:uFillTx/>
              <a:latin typeface="Helvetica Light" pitchFamily="2" charset="0"/>
              <a:ea typeface="Trebuchet MS" pitchFamily="-84" charset="0"/>
              <a:cs typeface="Helvetica Light"/>
            </a:endParaRPr>
          </a:p>
        </p:txBody>
      </p:sp>
      <p:pic>
        <p:nvPicPr>
          <p:cNvPr id="37" name="Picture 2">
            <a:extLst>
              <a:ext uri="{FF2B5EF4-FFF2-40B4-BE49-F238E27FC236}">
                <a16:creationId xmlns:a16="http://schemas.microsoft.com/office/drawing/2014/main" id="{B7097A9F-C639-B043-A240-C2DD8ED2DA75}"/>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694010" y="1847495"/>
            <a:ext cx="5662861" cy="40609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3">
            <a:extLst>
              <a:ext uri="{FF2B5EF4-FFF2-40B4-BE49-F238E27FC236}">
                <a16:creationId xmlns:a16="http://schemas.microsoft.com/office/drawing/2014/main" id="{09000D87-79F6-174C-82B2-B3BFE1C8ACCA}"/>
              </a:ext>
            </a:extLst>
          </p:cNvPr>
          <p:cNvSpPr txBox="1"/>
          <p:nvPr/>
        </p:nvSpPr>
        <p:spPr>
          <a:xfrm>
            <a:off x="591667" y="6199420"/>
            <a:ext cx="5452945" cy="538609"/>
          </a:xfrm>
          <a:prstGeom prst="rect">
            <a:avLst/>
          </a:prstGeom>
          <a:noFill/>
        </p:spPr>
        <p:txBody>
          <a:bodyPr wrap="square" rtlCol="0">
            <a:spAutoFit/>
          </a:bodyPr>
          <a:lstStyle/>
          <a:p>
            <a:pPr marL="0">
              <a:spcBef>
                <a:spcPts val="3000"/>
              </a:spcBef>
            </a:pPr>
            <a:r>
              <a:rPr lang="en-CH" sz="1400" dirty="0">
                <a:solidFill>
                  <a:schemeClr val="tx1">
                    <a:lumMod val="50000"/>
                    <a:lumOff val="50000"/>
                  </a:schemeClr>
                </a:solidFill>
                <a:latin typeface="Helvetica Light" charset="0"/>
                <a:ea typeface="Helvetica Light" charset="0"/>
                <a:cs typeface="Helvetica Light" charset="0"/>
                <a:sym typeface="Wingdings" pitchFamily="2" charset="2"/>
              </a:rPr>
              <a:t>Total cost, corrected for inflation, not so different from LHC</a:t>
            </a:r>
          </a:p>
          <a:p>
            <a:pPr>
              <a:spcBef>
                <a:spcPts val="600"/>
              </a:spcBef>
            </a:pPr>
            <a:r>
              <a:rPr lang="en-GB" sz="1000" dirty="0">
                <a:solidFill>
                  <a:schemeClr val="tx1">
                    <a:lumMod val="50000"/>
                    <a:lumOff val="50000"/>
                  </a:schemeClr>
                </a:solidFill>
                <a:latin typeface="Helvetica Light" charset="0"/>
                <a:ea typeface="Helvetica Light" charset="0"/>
                <a:cs typeface="Helvetica Light" charset="0"/>
                <a:sym typeface="Wingdings" pitchFamily="2" charset="2"/>
              </a:rPr>
              <a:t>Lyn Evans at 50 years hadron collider symposium</a:t>
            </a:r>
            <a:r>
              <a:rPr lang="en-CH" sz="1000" dirty="0">
                <a:solidFill>
                  <a:schemeClr val="tx1">
                    <a:lumMod val="50000"/>
                    <a:lumOff val="50000"/>
                  </a:schemeClr>
                </a:solidFill>
                <a:latin typeface="Helvetica Light" charset="0"/>
                <a:ea typeface="Helvetica Light" charset="0"/>
                <a:cs typeface="Helvetica Light" charset="0"/>
                <a:sym typeface="Wingdings" pitchFamily="2" charset="2"/>
              </a:rPr>
              <a:t> </a:t>
            </a:r>
          </a:p>
        </p:txBody>
      </p:sp>
      <p:sp>
        <p:nvSpPr>
          <p:cNvPr id="56" name="Rectangle 55">
            <a:extLst>
              <a:ext uri="{FF2B5EF4-FFF2-40B4-BE49-F238E27FC236}">
                <a16:creationId xmlns:a16="http://schemas.microsoft.com/office/drawing/2014/main" id="{142B3A5A-A36A-E24E-82A7-8F794431AABF}"/>
              </a:ext>
            </a:extLst>
          </p:cNvPr>
          <p:cNvSpPr/>
          <p:nvPr/>
        </p:nvSpPr>
        <p:spPr>
          <a:xfrm>
            <a:off x="591667" y="1187217"/>
            <a:ext cx="10760274" cy="369332"/>
          </a:xfrm>
          <a:prstGeom prst="rect">
            <a:avLst/>
          </a:prstGeom>
        </p:spPr>
        <p:txBody>
          <a:bodyPr wrap="square">
            <a:spAutoFit/>
          </a:bodyPr>
          <a:lstStyle/>
          <a:p>
            <a:pPr lvl="0" defTabSz="457200" fontAlgn="base">
              <a:spcBef>
                <a:spcPts val="1800"/>
              </a:spcBef>
              <a:spcAft>
                <a:spcPct val="0"/>
              </a:spcAft>
              <a:defRPr/>
            </a:pPr>
            <a:r>
              <a:rPr lang="en-GB" dirty="0">
                <a:solidFill>
                  <a:srgbClr val="000000"/>
                </a:solidFill>
                <a:latin typeface="Helvetica" pitchFamily="2" charset="0"/>
              </a:rPr>
              <a:t>Approval in Feb 1971, press release </a:t>
            </a:r>
            <a:r>
              <a:rPr lang="en-GB" sz="1400" dirty="0">
                <a:solidFill>
                  <a:srgbClr val="000000"/>
                </a:solidFill>
                <a:latin typeface="Helvetica" pitchFamily="2" charset="0"/>
              </a:rPr>
              <a:t>(left).</a:t>
            </a:r>
            <a:r>
              <a:rPr lang="en-GB" dirty="0">
                <a:solidFill>
                  <a:srgbClr val="000000"/>
                </a:solidFill>
                <a:latin typeface="Helvetica" pitchFamily="2" charset="0"/>
              </a:rPr>
              <a:t> SPS inauguration in 1977 </a:t>
            </a:r>
            <a:r>
              <a:rPr lang="en-GB" sz="1400" dirty="0">
                <a:solidFill>
                  <a:srgbClr val="000000"/>
                </a:solidFill>
                <a:latin typeface="Helvetica" pitchFamily="2" charset="0"/>
              </a:rPr>
              <a:t>(right) </a:t>
            </a:r>
            <a:endParaRPr lang="en-GB" dirty="0">
              <a:solidFill>
                <a:srgbClr val="000000"/>
              </a:solidFill>
              <a:latin typeface="Helvetica" pitchFamily="2" charset="0"/>
            </a:endParaRPr>
          </a:p>
        </p:txBody>
      </p:sp>
      <p:pic>
        <p:nvPicPr>
          <p:cNvPr id="58" name="Picture 2">
            <a:extLst>
              <a:ext uri="{FF2B5EF4-FFF2-40B4-BE49-F238E27FC236}">
                <a16:creationId xmlns:a16="http://schemas.microsoft.com/office/drawing/2014/main" id="{CDA37480-820D-2242-90AE-3FAB9AA7B047}"/>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6614422" y="1868130"/>
            <a:ext cx="4858441" cy="398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7" name="Straight Connector 6">
            <a:extLst>
              <a:ext uri="{FF2B5EF4-FFF2-40B4-BE49-F238E27FC236}">
                <a16:creationId xmlns:a16="http://schemas.microsoft.com/office/drawing/2014/main" id="{94A5CC1D-FF70-E847-BE36-D975F736924F}"/>
              </a:ext>
            </a:extLst>
          </p:cNvPr>
          <p:cNvCxnSpPr>
            <a:cxnSpLocks/>
          </p:cNvCxnSpPr>
          <p:nvPr/>
        </p:nvCxnSpPr>
        <p:spPr>
          <a:xfrm>
            <a:off x="4806177" y="4728117"/>
            <a:ext cx="874499" cy="0"/>
          </a:xfrm>
          <a:prstGeom prst="line">
            <a:avLst/>
          </a:prstGeom>
          <a:ln w="28575">
            <a:solidFill>
              <a:srgbClr val="E70000"/>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53692826"/>
      </p:ext>
    </p:extLst>
  </p:cSld>
  <p:clrMapOvr>
    <a:masterClrMapping/>
  </p:clrMapOvr>
  <mc:AlternateContent xmlns:mc="http://schemas.openxmlformats.org/markup-compatibility/2006" xmlns:p14="http://schemas.microsoft.com/office/powerpoint/2010/main">
    <mc:Choice Requires="p14">
      <p:transition spd="med" p14:dur="6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 name="TextBox 71">
            <a:extLst>
              <a:ext uri="{FF2B5EF4-FFF2-40B4-BE49-F238E27FC236}">
                <a16:creationId xmlns:a16="http://schemas.microsoft.com/office/drawing/2014/main" id="{5FC38072-3EB0-9C4A-85C7-7F7B34C51DDF}"/>
              </a:ext>
            </a:extLst>
          </p:cNvPr>
          <p:cNvSpPr txBox="1"/>
          <p:nvPr/>
        </p:nvSpPr>
        <p:spPr>
          <a:xfrm>
            <a:off x="178096" y="264651"/>
            <a:ext cx="11305525" cy="523220"/>
          </a:xfrm>
          <a:prstGeom prst="rect">
            <a:avLst/>
          </a:prstGeom>
          <a:noFill/>
        </p:spPr>
        <p:txBody>
          <a:bodyPr wrap="square" rtlCol="0">
            <a:spAutoFit/>
          </a:bodyPr>
          <a:lstStyle/>
          <a:p>
            <a:pPr lvl="0" indent="424250" defTabSz="430225" fontAlgn="base">
              <a:spcBef>
                <a:spcPct val="0"/>
              </a:spcBef>
              <a:spcAft>
                <a:spcPct val="0"/>
              </a:spcAft>
              <a:defRPr/>
            </a:pPr>
            <a:r>
              <a:rPr kumimoji="0" lang="en-US" sz="2800" b="1" i="0" u="none" strike="noStrike" kern="1200" cap="none" spc="0" normalizeH="0" baseline="0" noProof="0" dirty="0">
                <a:ln>
                  <a:noFill/>
                </a:ln>
                <a:solidFill>
                  <a:srgbClr val="0D7FBF"/>
                </a:solidFill>
                <a:effectLst/>
                <a:uLnTx/>
                <a:uFillTx/>
                <a:latin typeface="Helvetica" pitchFamily="2" charset="0"/>
                <a:ea typeface="Trebuchet MS" pitchFamily="-84" charset="0"/>
                <a:cs typeface="Helvetica Light"/>
              </a:rPr>
              <a:t>The </a:t>
            </a:r>
            <a:r>
              <a:rPr kumimoji="0" lang="en-US" sz="2800" b="1" i="0" u="none" strike="noStrike" kern="1200" cap="none" spc="0" normalizeH="0" baseline="0" noProof="0" dirty="0" err="1">
                <a:ln>
                  <a:noFill/>
                </a:ln>
                <a:solidFill>
                  <a:srgbClr val="0D7FBF"/>
                </a:solidFill>
                <a:effectLst/>
                <a:uLnTx/>
                <a:uFillTx/>
                <a:latin typeface="Helvetica" pitchFamily="2" charset="0"/>
                <a:ea typeface="Trebuchet MS" pitchFamily="-84" charset="0"/>
                <a:cs typeface="Helvetica Light"/>
              </a:rPr>
              <a:t>SppS</a:t>
            </a:r>
            <a:r>
              <a:rPr kumimoji="0" lang="en-US" sz="2800" b="1" i="0" u="none" strike="noStrike" kern="1200" cap="none" spc="0" normalizeH="0" baseline="0" noProof="0" dirty="0">
                <a:ln>
                  <a:noFill/>
                </a:ln>
                <a:solidFill>
                  <a:srgbClr val="0D7FBF"/>
                </a:solidFill>
                <a:effectLst/>
                <a:uLnTx/>
                <a:uFillTx/>
                <a:latin typeface="Helvetica" pitchFamily="2" charset="0"/>
                <a:ea typeface="Trebuchet MS" pitchFamily="-84" charset="0"/>
                <a:cs typeface="Helvetica Light"/>
              </a:rPr>
              <a:t> </a:t>
            </a:r>
            <a:r>
              <a:rPr kumimoji="0" lang="en-US" sz="2000" i="0" u="none" strike="noStrike" kern="1200" cap="none" spc="0" normalizeH="0" baseline="0" noProof="0" dirty="0">
                <a:ln>
                  <a:noFill/>
                </a:ln>
                <a:solidFill>
                  <a:srgbClr val="0D7FBF"/>
                </a:solidFill>
                <a:effectLst/>
                <a:uLnTx/>
                <a:uFillTx/>
                <a:latin typeface="Helvetica" pitchFamily="2" charset="0"/>
                <a:ea typeface="Trebuchet MS" pitchFamily="-84" charset="0"/>
                <a:cs typeface="Helvetica Light"/>
              </a:rPr>
              <a:t>(1981—1991, </a:t>
            </a:r>
            <a:r>
              <a:rPr kumimoji="0" lang="en-US" sz="2000" i="1" u="none" strike="noStrike" kern="1200" cap="none" spc="0" normalizeH="0" baseline="0" noProof="0" dirty="0">
                <a:ln>
                  <a:noFill/>
                </a:ln>
                <a:solidFill>
                  <a:srgbClr val="0D7FBF"/>
                </a:solidFill>
                <a:effectLst/>
                <a:uLnTx/>
                <a:uFillTx/>
                <a:latin typeface="Helvetica" pitchFamily="2" charset="0"/>
                <a:ea typeface="Trebuchet MS" pitchFamily="-84" charset="0"/>
                <a:cs typeface="Helvetica Light"/>
              </a:rPr>
              <a:t>E</a:t>
            </a:r>
            <a:r>
              <a:rPr kumimoji="0" lang="en-US" sz="2000" i="0" u="none" strike="noStrike" kern="1200" cap="none" spc="0" normalizeH="0" baseline="-25000" noProof="0" dirty="0">
                <a:ln>
                  <a:noFill/>
                </a:ln>
                <a:solidFill>
                  <a:srgbClr val="0D7FBF"/>
                </a:solidFill>
                <a:effectLst/>
                <a:uLnTx/>
                <a:uFillTx/>
                <a:latin typeface="Helvetica" pitchFamily="2" charset="0"/>
                <a:ea typeface="Trebuchet MS" pitchFamily="-84" charset="0"/>
                <a:cs typeface="Helvetica Light"/>
              </a:rPr>
              <a:t>CM</a:t>
            </a:r>
            <a:r>
              <a:rPr kumimoji="0" lang="en-US" sz="2000" i="0" u="none" strike="noStrike" kern="1200" cap="none" spc="0" normalizeH="0" baseline="0" noProof="0" dirty="0">
                <a:ln>
                  <a:noFill/>
                </a:ln>
                <a:solidFill>
                  <a:srgbClr val="0D7FBF"/>
                </a:solidFill>
                <a:effectLst/>
                <a:uLnTx/>
                <a:uFillTx/>
                <a:latin typeface="Helvetica" pitchFamily="2" charset="0"/>
                <a:ea typeface="Trebuchet MS" pitchFamily="-84" charset="0"/>
                <a:cs typeface="Helvetica Light"/>
              </a:rPr>
              <a:t> up to 900 GeV, </a:t>
            </a:r>
            <a:r>
              <a:rPr kumimoji="0" lang="en-US" sz="2000" i="1" u="none" strike="noStrike" kern="1200" cap="none" spc="0" normalizeH="0" baseline="0" noProof="0" dirty="0">
                <a:ln>
                  <a:noFill/>
                </a:ln>
                <a:solidFill>
                  <a:srgbClr val="0D7FBF"/>
                </a:solidFill>
                <a:effectLst/>
                <a:uLnTx/>
                <a:uFillTx/>
                <a:latin typeface="Helvetica" pitchFamily="2" charset="0"/>
                <a:ea typeface="Trebuchet MS" pitchFamily="-84" charset="0"/>
                <a:cs typeface="Helvetica Light"/>
              </a:rPr>
              <a:t>L</a:t>
            </a:r>
            <a:r>
              <a:rPr kumimoji="0" lang="en-US" sz="2000" i="0" u="none" strike="noStrike" kern="1200" cap="none" spc="0" normalizeH="0" baseline="-25000" noProof="0" dirty="0">
                <a:ln>
                  <a:noFill/>
                </a:ln>
                <a:solidFill>
                  <a:srgbClr val="0D7FBF"/>
                </a:solidFill>
                <a:effectLst/>
                <a:uLnTx/>
                <a:uFillTx/>
                <a:latin typeface="Helvetica" pitchFamily="2" charset="0"/>
                <a:ea typeface="Trebuchet MS" pitchFamily="-84" charset="0"/>
                <a:cs typeface="Helvetica Light"/>
              </a:rPr>
              <a:t>int</a:t>
            </a:r>
            <a:r>
              <a:rPr kumimoji="0" lang="en-US" sz="2000" i="0" u="none" strike="noStrike" kern="1200" cap="none" spc="0" normalizeH="0" baseline="0" noProof="0" dirty="0">
                <a:ln>
                  <a:noFill/>
                </a:ln>
                <a:solidFill>
                  <a:srgbClr val="0D7FBF"/>
                </a:solidFill>
                <a:effectLst/>
                <a:uLnTx/>
                <a:uFillTx/>
                <a:latin typeface="Helvetica" pitchFamily="2" charset="0"/>
                <a:ea typeface="Trebuchet MS" pitchFamily="-84" charset="0"/>
                <a:cs typeface="Helvetica Light"/>
              </a:rPr>
              <a:t> = 6.8 pb</a:t>
            </a:r>
            <a:r>
              <a:rPr kumimoji="0" lang="en-US" sz="2000" i="0" u="none" strike="noStrike" kern="1200" cap="none" spc="0" normalizeH="0" baseline="30000" noProof="0" dirty="0">
                <a:ln>
                  <a:noFill/>
                </a:ln>
                <a:solidFill>
                  <a:srgbClr val="0D7FBF"/>
                </a:solidFill>
                <a:effectLst/>
                <a:uLnTx/>
                <a:uFillTx/>
                <a:latin typeface="Helvetica" pitchFamily="2" charset="0"/>
                <a:ea typeface="Trebuchet MS" pitchFamily="-84" charset="0"/>
                <a:cs typeface="Helvetica Light"/>
              </a:rPr>
              <a:t>–1</a:t>
            </a:r>
            <a:r>
              <a:rPr kumimoji="0" lang="en-US" sz="2000" i="0" u="none" strike="noStrike" kern="1200" cap="none" spc="0" normalizeH="0" baseline="0" noProof="0" dirty="0">
                <a:ln>
                  <a:noFill/>
                </a:ln>
                <a:solidFill>
                  <a:srgbClr val="0D7FBF"/>
                </a:solidFill>
                <a:effectLst/>
                <a:uLnTx/>
                <a:uFillTx/>
                <a:latin typeface="Helvetica" pitchFamily="2" charset="0"/>
                <a:ea typeface="Trebuchet MS" pitchFamily="-84" charset="0"/>
                <a:cs typeface="Helvetica Light"/>
              </a:rPr>
              <a:t> )</a:t>
            </a:r>
            <a:endParaRPr kumimoji="0" lang="en-US" sz="2800" i="0" u="none" strike="noStrike" kern="1200" cap="none" spc="0" normalizeH="0" baseline="0" noProof="0" dirty="0">
              <a:ln>
                <a:noFill/>
              </a:ln>
              <a:solidFill>
                <a:srgbClr val="0D7FBF"/>
              </a:solidFill>
              <a:effectLst/>
              <a:uLnTx/>
              <a:uFillTx/>
              <a:latin typeface="Helvetica Light" pitchFamily="2" charset="0"/>
              <a:ea typeface="Trebuchet MS" pitchFamily="-84" charset="0"/>
              <a:cs typeface="Helvetica Light"/>
            </a:endParaRPr>
          </a:p>
        </p:txBody>
      </p:sp>
      <p:sp>
        <p:nvSpPr>
          <p:cNvPr id="56" name="Rectangle 55">
            <a:extLst>
              <a:ext uri="{FF2B5EF4-FFF2-40B4-BE49-F238E27FC236}">
                <a16:creationId xmlns:a16="http://schemas.microsoft.com/office/drawing/2014/main" id="{142B3A5A-A36A-E24E-82A7-8F794431AABF}"/>
              </a:ext>
            </a:extLst>
          </p:cNvPr>
          <p:cNvSpPr/>
          <p:nvPr/>
        </p:nvSpPr>
        <p:spPr>
          <a:xfrm>
            <a:off x="591667" y="1187217"/>
            <a:ext cx="10760274" cy="369332"/>
          </a:xfrm>
          <a:prstGeom prst="rect">
            <a:avLst/>
          </a:prstGeom>
        </p:spPr>
        <p:txBody>
          <a:bodyPr wrap="square">
            <a:spAutoFit/>
          </a:bodyPr>
          <a:lstStyle/>
          <a:p>
            <a:pPr lvl="0" defTabSz="457200" fontAlgn="base">
              <a:spcBef>
                <a:spcPts val="1800"/>
              </a:spcBef>
              <a:spcAft>
                <a:spcPct val="0"/>
              </a:spcAft>
              <a:defRPr/>
            </a:pPr>
            <a:r>
              <a:rPr lang="en-GB" dirty="0">
                <a:solidFill>
                  <a:srgbClr val="000000"/>
                </a:solidFill>
                <a:latin typeface="Helvetica" pitchFamily="2" charset="0"/>
              </a:rPr>
              <a:t>pp collider at CERN’s SPS*: antiprotons had to be accumulated and cooled</a:t>
            </a:r>
          </a:p>
        </p:txBody>
      </p:sp>
      <p:pic>
        <p:nvPicPr>
          <p:cNvPr id="8" name="Picture Placeholder 5" descr="ICE.jpg">
            <a:extLst>
              <a:ext uri="{FF2B5EF4-FFF2-40B4-BE49-F238E27FC236}">
                <a16:creationId xmlns:a16="http://schemas.microsoft.com/office/drawing/2014/main" id="{5DDC0CCC-3BFD-FB4D-8C9E-9F00326F5BBD}"/>
              </a:ext>
            </a:extLst>
          </p:cNvPr>
          <p:cNvPicPr>
            <a:picLocks noChangeAspect="1"/>
          </p:cNvPicPr>
          <p:nvPr/>
        </p:nvPicPr>
        <p:blipFill>
          <a:blip r:embed="rId2">
            <a:extLst>
              <a:ext uri="{BEBA8EAE-BF5A-486C-A8C5-ECC9F3942E4B}">
                <a14:imgProps xmlns:a14="http://schemas.microsoft.com/office/drawing/2010/main">
                  <a14:imgLayer r:embed="rId3">
                    <a14:imgEffect>
                      <a14:brightnessContrast bright="10000" contrast="5000"/>
                    </a14:imgEffect>
                  </a14:imgLayer>
                </a14:imgProps>
              </a:ext>
              <a:ext uri="{28A0092B-C50C-407E-A947-70E740481C1C}">
                <a14:useLocalDpi xmlns:a14="http://schemas.microsoft.com/office/drawing/2010/main"/>
              </a:ext>
            </a:extLst>
          </a:blip>
          <a:srcRect/>
          <a:stretch>
            <a:fillRect/>
          </a:stretch>
        </p:blipFill>
        <p:spPr bwMode="auto">
          <a:xfrm>
            <a:off x="689633" y="1835326"/>
            <a:ext cx="5670193" cy="4320147"/>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2">
            <a:extLst>
              <a:ext uri="{FF2B5EF4-FFF2-40B4-BE49-F238E27FC236}">
                <a16:creationId xmlns:a16="http://schemas.microsoft.com/office/drawing/2014/main" id="{386A8936-5807-BD49-9B0E-E3EDA4B8E8B7}"/>
              </a:ext>
            </a:extLst>
          </p:cNvPr>
          <p:cNvSpPr txBox="1"/>
          <p:nvPr/>
        </p:nvSpPr>
        <p:spPr>
          <a:xfrm>
            <a:off x="609423" y="6157251"/>
            <a:ext cx="5484194" cy="276999"/>
          </a:xfrm>
          <a:prstGeom prst="rect">
            <a:avLst/>
          </a:prstGeom>
          <a:noFill/>
        </p:spPr>
        <p:txBody>
          <a:bodyPr wrap="none" rtlCol="0">
            <a:spAutoFit/>
          </a:bodyPr>
          <a:lstStyle/>
          <a:p>
            <a:pPr marL="0">
              <a:spcBef>
                <a:spcPts val="3000"/>
              </a:spcBef>
            </a:pPr>
            <a:r>
              <a:rPr lang="en-CH" sz="1200" dirty="0">
                <a:solidFill>
                  <a:prstClr val="black"/>
                </a:solidFill>
                <a:latin typeface="Helvetica Light" charset="0"/>
                <a:ea typeface="Helvetica Light" charset="0"/>
                <a:cs typeface="Helvetica Light" charset="0"/>
                <a:sym typeface="Wingdings" pitchFamily="2" charset="2"/>
              </a:rPr>
              <a:t>Initial Cooling Experiment (protons), ICE (1978) — built from first g–2 magnets</a:t>
            </a:r>
          </a:p>
        </p:txBody>
      </p:sp>
      <p:pic>
        <p:nvPicPr>
          <p:cNvPr id="12" name="Picture 5" descr="Fig1">
            <a:extLst>
              <a:ext uri="{FF2B5EF4-FFF2-40B4-BE49-F238E27FC236}">
                <a16:creationId xmlns:a16="http://schemas.microsoft.com/office/drawing/2014/main" id="{54D7FDE3-9894-444C-AD65-ACE08A448412}"/>
              </a:ext>
            </a:extLst>
          </p:cNvPr>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689633" y="1833548"/>
            <a:ext cx="2480483" cy="1521188"/>
          </a:xfrm>
          <a:prstGeom prst="rect">
            <a:avLst/>
          </a:prstGeom>
          <a:noFill/>
          <a:ln w="9525">
            <a:solidFill>
              <a:srgbClr val="0000CC"/>
            </a:solidFill>
            <a:miter lim="800000"/>
            <a:headEnd/>
            <a:tailEnd/>
          </a:ln>
          <a:extLst>
            <a:ext uri="{909E8E84-426E-40DD-AFC4-6F175D3DCCD1}">
              <a14:hiddenFill xmlns:a14="http://schemas.microsoft.com/office/drawing/2010/main">
                <a:solidFill>
                  <a:srgbClr val="FFFFFF"/>
                </a:solidFill>
              </a14:hiddenFill>
            </a:ext>
          </a:extLst>
        </p:spPr>
      </p:pic>
      <p:sp>
        <p:nvSpPr>
          <p:cNvPr id="15" name="TextBox 14">
            <a:extLst>
              <a:ext uri="{FF2B5EF4-FFF2-40B4-BE49-F238E27FC236}">
                <a16:creationId xmlns:a16="http://schemas.microsoft.com/office/drawing/2014/main" id="{ADC2596A-005C-2D48-878F-FA1C0C6A083F}"/>
              </a:ext>
            </a:extLst>
          </p:cNvPr>
          <p:cNvSpPr txBox="1"/>
          <p:nvPr/>
        </p:nvSpPr>
        <p:spPr>
          <a:xfrm>
            <a:off x="689633" y="1852360"/>
            <a:ext cx="1362193" cy="738664"/>
          </a:xfrm>
          <a:prstGeom prst="rect">
            <a:avLst/>
          </a:prstGeom>
          <a:noFill/>
        </p:spPr>
        <p:txBody>
          <a:bodyPr wrap="square" rtlCol="0">
            <a:spAutoFit/>
          </a:bodyPr>
          <a:lstStyle/>
          <a:p>
            <a:pPr marL="0">
              <a:spcBef>
                <a:spcPts val="3000"/>
              </a:spcBef>
            </a:pPr>
            <a:r>
              <a:rPr lang="en-CH" sz="1050" dirty="0">
                <a:solidFill>
                  <a:schemeClr val="bg1"/>
                </a:solidFill>
                <a:latin typeface="Helvetica Light" charset="0"/>
                <a:ea typeface="Helvetica Light" charset="0"/>
                <a:cs typeface="Helvetica Light" charset="0"/>
                <a:sym typeface="Wingdings" pitchFamily="2" charset="2"/>
              </a:rPr>
              <a:t>Momentum spread measured with Schottky scans after 1, 2, 4 mins</a:t>
            </a:r>
          </a:p>
        </p:txBody>
      </p:sp>
      <p:pic>
        <p:nvPicPr>
          <p:cNvPr id="16" name="Picture 2">
            <a:extLst>
              <a:ext uri="{FF2B5EF4-FFF2-40B4-BE49-F238E27FC236}">
                <a16:creationId xmlns:a16="http://schemas.microsoft.com/office/drawing/2014/main" id="{BD3874F0-F404-4642-B592-FB85E68E2820}"/>
              </a:ext>
            </a:extLst>
          </p:cNvPr>
          <p:cNvPicPr>
            <a:picLocks noChangeAspect="1" noChangeArrowheads="1"/>
          </p:cNvPicPr>
          <p:nvPr/>
        </p:nvPicPr>
        <p:blipFill>
          <a:blip r:embed="rId5">
            <a:extLst>
              <a:ext uri="{BEBA8EAE-BF5A-486C-A8C5-ECC9F3942E4B}">
                <a14:imgProps xmlns:a14="http://schemas.microsoft.com/office/drawing/2010/main">
                  <a14:imgLayer r:embed="rId6">
                    <a14:imgEffect>
                      <a14:brightnessContrast bright="-6000" contrast="30000"/>
                    </a14:imgEffect>
                  </a14:imgLayer>
                </a14:imgProps>
              </a:ext>
              <a:ext uri="{28A0092B-C50C-407E-A947-70E740481C1C}">
                <a14:useLocalDpi xmlns:a14="http://schemas.microsoft.com/office/drawing/2010/main"/>
              </a:ext>
            </a:extLst>
          </a:blip>
          <a:srcRect/>
          <a:stretch>
            <a:fillRect/>
          </a:stretch>
        </p:blipFill>
        <p:spPr bwMode="auto">
          <a:xfrm>
            <a:off x="6494559" y="1833548"/>
            <a:ext cx="4857382" cy="43201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 name="TextBox 16">
            <a:extLst>
              <a:ext uri="{FF2B5EF4-FFF2-40B4-BE49-F238E27FC236}">
                <a16:creationId xmlns:a16="http://schemas.microsoft.com/office/drawing/2014/main" id="{C15085F9-B8C2-BE4A-BBEA-B56394ABBB3B}"/>
              </a:ext>
            </a:extLst>
          </p:cNvPr>
          <p:cNvSpPr txBox="1"/>
          <p:nvPr/>
        </p:nvSpPr>
        <p:spPr>
          <a:xfrm>
            <a:off x="6414349" y="6153695"/>
            <a:ext cx="4857381" cy="646331"/>
          </a:xfrm>
          <a:prstGeom prst="rect">
            <a:avLst/>
          </a:prstGeom>
          <a:noFill/>
        </p:spPr>
        <p:txBody>
          <a:bodyPr wrap="square" rtlCol="0">
            <a:spAutoFit/>
          </a:bodyPr>
          <a:lstStyle/>
          <a:p>
            <a:pPr marL="0">
              <a:spcBef>
                <a:spcPts val="3000"/>
              </a:spcBef>
            </a:pPr>
            <a:r>
              <a:rPr lang="en-CH" sz="1200" dirty="0">
                <a:solidFill>
                  <a:prstClr val="black"/>
                </a:solidFill>
                <a:latin typeface="Helvetica Light" charset="0"/>
                <a:ea typeface="Helvetica Light" charset="0"/>
                <a:cs typeface="Helvetica Light" charset="0"/>
                <a:sym typeface="Wingdings" pitchFamily="2" charset="2"/>
              </a:rPr>
              <a:t>Antiproton Accumulator (antiprotons produced in PS at ~3.5 GeV; it took about 20 hours of stacking and cooling to produce a sufficiently dense antiproton stack for transfer to SPS)</a:t>
            </a:r>
          </a:p>
        </p:txBody>
      </p:sp>
      <p:pic>
        <p:nvPicPr>
          <p:cNvPr id="6" name="Picture 5">
            <a:extLst>
              <a:ext uri="{FF2B5EF4-FFF2-40B4-BE49-F238E27FC236}">
                <a16:creationId xmlns:a16="http://schemas.microsoft.com/office/drawing/2014/main" id="{FDB5F2FA-3FC2-2B4B-A1F3-BF291ABCE0B7}"/>
              </a:ext>
            </a:extLst>
          </p:cNvPr>
          <p:cNvPicPr>
            <a:picLocks noChangeAspect="1"/>
          </p:cNvPicPr>
          <p:nvPr/>
        </p:nvPicPr>
        <p:blipFill>
          <a:blip r:embed="rId7">
            <a:extLst>
              <a:ext uri="{BEBA8EAE-BF5A-486C-A8C5-ECC9F3942E4B}">
                <a14:imgProps xmlns:a14="http://schemas.microsoft.com/office/drawing/2010/main">
                  <a14:imgLayer r:embed="rId8">
                    <a14:imgEffect>
                      <a14:brightnessContrast bright="13000" contrast="7000"/>
                    </a14:imgEffect>
                  </a14:imgLayer>
                </a14:imgProps>
              </a:ext>
            </a:extLst>
          </a:blip>
          <a:stretch>
            <a:fillRect/>
          </a:stretch>
        </p:blipFill>
        <p:spPr>
          <a:xfrm>
            <a:off x="9402631" y="221220"/>
            <a:ext cx="1949310" cy="1949310"/>
          </a:xfrm>
          <a:prstGeom prst="rect">
            <a:avLst/>
          </a:prstGeom>
          <a:effectLst/>
        </p:spPr>
      </p:pic>
      <p:sp>
        <p:nvSpPr>
          <p:cNvPr id="9" name="TextBox 8">
            <a:extLst>
              <a:ext uri="{FF2B5EF4-FFF2-40B4-BE49-F238E27FC236}">
                <a16:creationId xmlns:a16="http://schemas.microsoft.com/office/drawing/2014/main" id="{C63A5C9F-428A-384E-822D-F8987A47DB15}"/>
              </a:ext>
            </a:extLst>
          </p:cNvPr>
          <p:cNvSpPr txBox="1"/>
          <p:nvPr/>
        </p:nvSpPr>
        <p:spPr>
          <a:xfrm>
            <a:off x="9402631" y="1806996"/>
            <a:ext cx="1338146" cy="369332"/>
          </a:xfrm>
          <a:prstGeom prst="rect">
            <a:avLst/>
          </a:prstGeom>
          <a:noFill/>
        </p:spPr>
        <p:txBody>
          <a:bodyPr wrap="square" rtlCol="0">
            <a:spAutoFit/>
          </a:bodyPr>
          <a:lstStyle/>
          <a:p>
            <a:pPr marL="0">
              <a:spcBef>
                <a:spcPts val="3000"/>
              </a:spcBef>
            </a:pPr>
            <a:r>
              <a:rPr lang="en-CH" sz="900" b="1" dirty="0">
                <a:solidFill>
                  <a:schemeClr val="bg1"/>
                </a:solidFill>
                <a:latin typeface="Helvetica" pitchFamily="2" charset="0"/>
                <a:ea typeface="Helvetica Light" charset="0"/>
                <a:cs typeface="Helvetica Light" charset="0"/>
                <a:sym typeface="Wingdings" pitchFamily="2" charset="2"/>
              </a:rPr>
              <a:t>Simon van der Meer in AA control room</a:t>
            </a:r>
          </a:p>
        </p:txBody>
      </p:sp>
      <p:cxnSp>
        <p:nvCxnSpPr>
          <p:cNvPr id="4" name="Straight Connector 3">
            <a:extLst>
              <a:ext uri="{FF2B5EF4-FFF2-40B4-BE49-F238E27FC236}">
                <a16:creationId xmlns:a16="http://schemas.microsoft.com/office/drawing/2014/main" id="{331CB2BF-2714-3D4E-9BE1-68A54E5B3445}"/>
              </a:ext>
            </a:extLst>
          </p:cNvPr>
          <p:cNvCxnSpPr/>
          <p:nvPr/>
        </p:nvCxnSpPr>
        <p:spPr>
          <a:xfrm>
            <a:off x="1889760" y="390144"/>
            <a:ext cx="149874" cy="0"/>
          </a:xfrm>
          <a:prstGeom prst="line">
            <a:avLst/>
          </a:prstGeom>
          <a:ln w="28575">
            <a:solidFill>
              <a:srgbClr val="0D7FBF"/>
            </a:solidFill>
          </a:ln>
          <a:effectLst/>
        </p:spPr>
        <p:style>
          <a:lnRef idx="2">
            <a:schemeClr val="accent1"/>
          </a:lnRef>
          <a:fillRef idx="0">
            <a:schemeClr val="accent1"/>
          </a:fillRef>
          <a:effectRef idx="1">
            <a:schemeClr val="accent1"/>
          </a:effectRef>
          <a:fontRef idx="minor">
            <a:schemeClr val="tx1"/>
          </a:fontRef>
        </p:style>
      </p:cxnSp>
      <p:pic>
        <p:nvPicPr>
          <p:cNvPr id="5" name="Picture 4">
            <a:extLst>
              <a:ext uri="{FF2B5EF4-FFF2-40B4-BE49-F238E27FC236}">
                <a16:creationId xmlns:a16="http://schemas.microsoft.com/office/drawing/2014/main" id="{EEAB51FB-37B2-6D4B-8684-5D51A2C102A2}"/>
              </a:ext>
            </a:extLst>
          </p:cNvPr>
          <p:cNvPicPr>
            <a:picLocks noChangeAspect="1"/>
          </p:cNvPicPr>
          <p:nvPr/>
        </p:nvPicPr>
        <p:blipFill>
          <a:blip r:embed="rId9"/>
          <a:stretch>
            <a:fillRect/>
          </a:stretch>
        </p:blipFill>
        <p:spPr>
          <a:xfrm>
            <a:off x="9402631" y="2168345"/>
            <a:ext cx="1949310" cy="1949310"/>
          </a:xfrm>
          <a:prstGeom prst="rect">
            <a:avLst/>
          </a:prstGeom>
          <a:effectLst/>
        </p:spPr>
      </p:pic>
      <p:sp>
        <p:nvSpPr>
          <p:cNvPr id="18" name="TextBox 17">
            <a:extLst>
              <a:ext uri="{FF2B5EF4-FFF2-40B4-BE49-F238E27FC236}">
                <a16:creationId xmlns:a16="http://schemas.microsoft.com/office/drawing/2014/main" id="{A181C187-E8F7-0943-A61E-6541A3D3F493}"/>
              </a:ext>
            </a:extLst>
          </p:cNvPr>
          <p:cNvSpPr txBox="1"/>
          <p:nvPr/>
        </p:nvSpPr>
        <p:spPr>
          <a:xfrm>
            <a:off x="9402630" y="3731717"/>
            <a:ext cx="2116578" cy="369332"/>
          </a:xfrm>
          <a:prstGeom prst="rect">
            <a:avLst/>
          </a:prstGeom>
          <a:noFill/>
        </p:spPr>
        <p:txBody>
          <a:bodyPr wrap="square" rtlCol="0">
            <a:spAutoFit/>
          </a:bodyPr>
          <a:lstStyle/>
          <a:p>
            <a:pPr marL="0">
              <a:spcBef>
                <a:spcPts val="3000"/>
              </a:spcBef>
            </a:pPr>
            <a:r>
              <a:rPr lang="en-CH" sz="900" b="1" dirty="0">
                <a:solidFill>
                  <a:schemeClr val="bg1"/>
                </a:solidFill>
                <a:latin typeface="Helvetica" pitchFamily="2" charset="0"/>
                <a:ea typeface="Helvetica Light" charset="0"/>
                <a:cs typeface="Helvetica Light" charset="0"/>
                <a:sym typeface="Wingdings" pitchFamily="2" charset="2"/>
              </a:rPr>
              <a:t>The Antiproton Collector (1986) allowed a tenfold antiproton rate</a:t>
            </a:r>
          </a:p>
        </p:txBody>
      </p:sp>
      <p:sp>
        <p:nvSpPr>
          <p:cNvPr id="2" name="TextBox 1">
            <a:extLst>
              <a:ext uri="{FF2B5EF4-FFF2-40B4-BE49-F238E27FC236}">
                <a16:creationId xmlns:a16="http://schemas.microsoft.com/office/drawing/2014/main" id="{644F8C5D-1CA9-36C1-545C-C6BE560C17E5}"/>
              </a:ext>
            </a:extLst>
          </p:cNvPr>
          <p:cNvSpPr txBox="1"/>
          <p:nvPr/>
        </p:nvSpPr>
        <p:spPr>
          <a:xfrm>
            <a:off x="727733" y="1101348"/>
            <a:ext cx="287258" cy="338554"/>
          </a:xfrm>
          <a:prstGeom prst="rect">
            <a:avLst/>
          </a:prstGeom>
          <a:noFill/>
        </p:spPr>
        <p:txBody>
          <a:bodyPr wrap="none" rtlCol="0">
            <a:spAutoFit/>
          </a:bodyPr>
          <a:lstStyle/>
          <a:p>
            <a:pPr marL="0">
              <a:spcBef>
                <a:spcPts val="3000"/>
              </a:spcBef>
            </a:pPr>
            <a:r>
              <a:rPr lang="en-CH" sz="1600" b="1" dirty="0">
                <a:solidFill>
                  <a:prstClr val="black"/>
                </a:solidFill>
                <a:latin typeface="Helvetica Light" charset="0"/>
                <a:ea typeface="Helvetica Light" charset="0"/>
                <a:cs typeface="Helvetica Light" charset="0"/>
                <a:sym typeface="Wingdings" pitchFamily="2" charset="2"/>
              </a:rPr>
              <a:t>–</a:t>
            </a:r>
          </a:p>
        </p:txBody>
      </p:sp>
      <p:sp>
        <p:nvSpPr>
          <p:cNvPr id="10" name="TextBox 9">
            <a:extLst>
              <a:ext uri="{FF2B5EF4-FFF2-40B4-BE49-F238E27FC236}">
                <a16:creationId xmlns:a16="http://schemas.microsoft.com/office/drawing/2014/main" id="{2FC25B4D-A5C2-2001-60FB-7E32D845C545}"/>
              </a:ext>
            </a:extLst>
          </p:cNvPr>
          <p:cNvSpPr txBox="1"/>
          <p:nvPr/>
        </p:nvSpPr>
        <p:spPr>
          <a:xfrm>
            <a:off x="591667" y="1498913"/>
            <a:ext cx="3690434" cy="261610"/>
          </a:xfrm>
          <a:prstGeom prst="rect">
            <a:avLst/>
          </a:prstGeom>
          <a:noFill/>
        </p:spPr>
        <p:txBody>
          <a:bodyPr wrap="none" rtlCol="0">
            <a:spAutoFit/>
          </a:bodyPr>
          <a:lstStyle/>
          <a:p>
            <a:pPr marL="0">
              <a:spcBef>
                <a:spcPts val="3000"/>
              </a:spcBef>
            </a:pPr>
            <a:r>
              <a:rPr lang="en-GB" sz="1100" dirty="0">
                <a:solidFill>
                  <a:prstClr val="black"/>
                </a:solidFill>
                <a:latin typeface="Helvetica Light" charset="0"/>
                <a:ea typeface="Helvetica Light" charset="0"/>
                <a:cs typeface="Helvetica Light" charset="0"/>
                <a:sym typeface="Wingdings" pitchFamily="2" charset="2"/>
              </a:rPr>
              <a:t>*SPS: 6.9-km circumference Super Proton Synchrotron</a:t>
            </a:r>
          </a:p>
        </p:txBody>
      </p:sp>
    </p:spTree>
    <p:extLst>
      <p:ext uri="{BB962C8B-B14F-4D97-AF65-F5344CB8AC3E}">
        <p14:creationId xmlns:p14="http://schemas.microsoft.com/office/powerpoint/2010/main" val="1896073933"/>
      </p:ext>
    </p:extLst>
  </p:cSld>
  <p:clrMapOvr>
    <a:masterClrMapping/>
  </p:clrMapOvr>
  <mc:AlternateContent xmlns:mc="http://schemas.openxmlformats.org/markup-compatibility/2006" xmlns:p14="http://schemas.microsoft.com/office/powerpoint/2010/main">
    <mc:Choice Requires="p14">
      <p:transition spd="med" p14:dur="6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 name="TextBox 71">
            <a:extLst>
              <a:ext uri="{FF2B5EF4-FFF2-40B4-BE49-F238E27FC236}">
                <a16:creationId xmlns:a16="http://schemas.microsoft.com/office/drawing/2014/main" id="{5FC38072-3EB0-9C4A-85C7-7F7B34C51DDF}"/>
              </a:ext>
            </a:extLst>
          </p:cNvPr>
          <p:cNvSpPr txBox="1"/>
          <p:nvPr/>
        </p:nvSpPr>
        <p:spPr>
          <a:xfrm>
            <a:off x="178096" y="264651"/>
            <a:ext cx="11305525" cy="523220"/>
          </a:xfrm>
          <a:prstGeom prst="rect">
            <a:avLst/>
          </a:prstGeom>
          <a:noFill/>
        </p:spPr>
        <p:txBody>
          <a:bodyPr wrap="square" rtlCol="0">
            <a:spAutoFit/>
          </a:bodyPr>
          <a:lstStyle/>
          <a:p>
            <a:pPr lvl="0" indent="424250" defTabSz="430225" fontAlgn="base">
              <a:spcBef>
                <a:spcPct val="0"/>
              </a:spcBef>
              <a:spcAft>
                <a:spcPct val="0"/>
              </a:spcAft>
              <a:defRPr/>
            </a:pPr>
            <a:r>
              <a:rPr kumimoji="0" lang="en-US" sz="2800" b="1" i="0" u="none" strike="noStrike" kern="1200" cap="none" spc="0" normalizeH="0" baseline="0" noProof="0" dirty="0">
                <a:ln>
                  <a:noFill/>
                </a:ln>
                <a:solidFill>
                  <a:srgbClr val="0D7FBF"/>
                </a:solidFill>
                <a:effectLst/>
                <a:uLnTx/>
                <a:uFillTx/>
                <a:latin typeface="Helvetica" pitchFamily="2" charset="0"/>
                <a:ea typeface="Trebuchet MS" pitchFamily="-84" charset="0"/>
                <a:cs typeface="Helvetica Light"/>
              </a:rPr>
              <a:t>The </a:t>
            </a:r>
            <a:r>
              <a:rPr lang="en-US" sz="2800" b="1" dirty="0" err="1">
                <a:solidFill>
                  <a:srgbClr val="0D7FBF"/>
                </a:solidFill>
                <a:latin typeface="Helvetica" pitchFamily="2" charset="0"/>
                <a:ea typeface="Trebuchet MS" pitchFamily="-84" charset="0"/>
                <a:cs typeface="Helvetica Light"/>
              </a:rPr>
              <a:t>SppS</a:t>
            </a:r>
            <a:r>
              <a:rPr lang="en-US" sz="2800" b="1" dirty="0">
                <a:solidFill>
                  <a:srgbClr val="0D7FBF"/>
                </a:solidFill>
                <a:latin typeface="Helvetica" pitchFamily="2" charset="0"/>
                <a:ea typeface="Trebuchet MS" pitchFamily="-84" charset="0"/>
                <a:cs typeface="Helvetica Light"/>
              </a:rPr>
              <a:t> </a:t>
            </a:r>
            <a:r>
              <a:rPr kumimoji="0" lang="en-US" sz="2800" b="1" i="0" u="none" strike="noStrike" kern="1200" cap="none" spc="0" normalizeH="0" baseline="0" noProof="0" dirty="0">
                <a:ln>
                  <a:noFill/>
                </a:ln>
                <a:solidFill>
                  <a:srgbClr val="0D7FBF"/>
                </a:solidFill>
                <a:effectLst/>
                <a:uLnTx/>
                <a:uFillTx/>
                <a:latin typeface="Helvetica" pitchFamily="2" charset="0"/>
                <a:ea typeface="Trebuchet MS" pitchFamily="-84" charset="0"/>
                <a:cs typeface="Helvetica Light"/>
              </a:rPr>
              <a:t>and its experiments Underground Areas 1 &amp; 2</a:t>
            </a:r>
            <a:endParaRPr kumimoji="0" lang="en-US" sz="2800" b="0" i="0" u="none" strike="noStrike" kern="1200" cap="none" spc="0" normalizeH="0" baseline="0" noProof="0" dirty="0">
              <a:ln>
                <a:noFill/>
              </a:ln>
              <a:solidFill>
                <a:srgbClr val="0D7FBF"/>
              </a:solidFill>
              <a:effectLst/>
              <a:uLnTx/>
              <a:uFillTx/>
              <a:latin typeface="Helvetica Light" pitchFamily="2" charset="0"/>
              <a:ea typeface="Trebuchet MS" pitchFamily="-84" charset="0"/>
              <a:cs typeface="Helvetica Light"/>
            </a:endParaRPr>
          </a:p>
        </p:txBody>
      </p:sp>
      <p:sp>
        <p:nvSpPr>
          <p:cNvPr id="15" name="TextBox 14">
            <a:extLst>
              <a:ext uri="{FF2B5EF4-FFF2-40B4-BE49-F238E27FC236}">
                <a16:creationId xmlns:a16="http://schemas.microsoft.com/office/drawing/2014/main" id="{ADC2596A-005C-2D48-878F-FA1C0C6A083F}"/>
              </a:ext>
            </a:extLst>
          </p:cNvPr>
          <p:cNvSpPr txBox="1"/>
          <p:nvPr/>
        </p:nvSpPr>
        <p:spPr>
          <a:xfrm>
            <a:off x="689633" y="1852360"/>
            <a:ext cx="1362193" cy="738664"/>
          </a:xfrm>
          <a:prstGeom prst="rect">
            <a:avLst/>
          </a:prstGeom>
          <a:noFill/>
        </p:spPr>
        <p:txBody>
          <a:bodyPr wrap="square" rtlCol="0">
            <a:spAutoFit/>
          </a:bodyPr>
          <a:lstStyle/>
          <a:p>
            <a:pPr marL="0">
              <a:spcBef>
                <a:spcPts val="3000"/>
              </a:spcBef>
            </a:pPr>
            <a:r>
              <a:rPr lang="en-CH" sz="1050" dirty="0">
                <a:solidFill>
                  <a:schemeClr val="bg1"/>
                </a:solidFill>
                <a:latin typeface="Helvetica Light" charset="0"/>
                <a:ea typeface="Helvetica Light" charset="0"/>
                <a:cs typeface="Helvetica Light" charset="0"/>
                <a:sym typeface="Wingdings" pitchFamily="2" charset="2"/>
              </a:rPr>
              <a:t>Momentum spread measured with Schottky scans after 1, 2, 4 mins</a:t>
            </a:r>
          </a:p>
        </p:txBody>
      </p:sp>
      <p:pic>
        <p:nvPicPr>
          <p:cNvPr id="10" name="Picture 9">
            <a:extLst>
              <a:ext uri="{FF2B5EF4-FFF2-40B4-BE49-F238E27FC236}">
                <a16:creationId xmlns:a16="http://schemas.microsoft.com/office/drawing/2014/main" id="{3B06FB7F-78C5-334C-A8EA-9E151AA9D42A}"/>
              </a:ext>
            </a:extLst>
          </p:cNvPr>
          <p:cNvPicPr>
            <a:picLocks noChangeAspect="1"/>
          </p:cNvPicPr>
          <p:nvPr/>
        </p:nvPicPr>
        <p:blipFill>
          <a:blip r:embed="rId3">
            <a:extLst>
              <a:ext uri="{BEBA8EAE-BF5A-486C-A8C5-ECC9F3942E4B}">
                <a14:imgProps xmlns:a14="http://schemas.microsoft.com/office/drawing/2010/main">
                  <a14:imgLayer r:embed="rId4">
                    <a14:imgEffect>
                      <a14:brightnessContrast bright="16000" contrast="10000"/>
                    </a14:imgEffect>
                  </a14:imgLayer>
                </a14:imgProps>
              </a:ext>
            </a:extLst>
          </a:blip>
          <a:stretch>
            <a:fillRect/>
          </a:stretch>
        </p:blipFill>
        <p:spPr>
          <a:xfrm>
            <a:off x="5783674" y="1155915"/>
            <a:ext cx="5689189" cy="3792792"/>
          </a:xfrm>
          <a:prstGeom prst="rect">
            <a:avLst/>
          </a:prstGeom>
        </p:spPr>
      </p:pic>
      <p:pic>
        <p:nvPicPr>
          <p:cNvPr id="11" name="Picture 10">
            <a:extLst>
              <a:ext uri="{FF2B5EF4-FFF2-40B4-BE49-F238E27FC236}">
                <a16:creationId xmlns:a16="http://schemas.microsoft.com/office/drawing/2014/main" id="{2A9C40B3-18B6-584B-B5A0-1F437BD9AC7E}"/>
              </a:ext>
            </a:extLst>
          </p:cNvPr>
          <p:cNvPicPr>
            <a:picLocks noChangeAspect="1"/>
          </p:cNvPicPr>
          <p:nvPr/>
        </p:nvPicPr>
        <p:blipFill>
          <a:blip r:embed="rId5"/>
          <a:stretch>
            <a:fillRect/>
          </a:stretch>
        </p:blipFill>
        <p:spPr>
          <a:xfrm>
            <a:off x="689633" y="1155915"/>
            <a:ext cx="4999557" cy="4999557"/>
          </a:xfrm>
          <a:prstGeom prst="rect">
            <a:avLst/>
          </a:prstGeom>
        </p:spPr>
      </p:pic>
      <p:sp>
        <p:nvSpPr>
          <p:cNvPr id="2" name="TextBox 1">
            <a:extLst>
              <a:ext uri="{FF2B5EF4-FFF2-40B4-BE49-F238E27FC236}">
                <a16:creationId xmlns:a16="http://schemas.microsoft.com/office/drawing/2014/main" id="{20948073-1AE6-2349-B898-59A2EACA4F6C}"/>
              </a:ext>
            </a:extLst>
          </p:cNvPr>
          <p:cNvSpPr txBox="1"/>
          <p:nvPr/>
        </p:nvSpPr>
        <p:spPr>
          <a:xfrm>
            <a:off x="5830858" y="5151863"/>
            <a:ext cx="5689188" cy="1231106"/>
          </a:xfrm>
          <a:prstGeom prst="rect">
            <a:avLst/>
          </a:prstGeom>
          <a:noFill/>
        </p:spPr>
        <p:txBody>
          <a:bodyPr wrap="square" rtlCol="0">
            <a:spAutoFit/>
          </a:bodyPr>
          <a:lstStyle/>
          <a:p>
            <a:pPr>
              <a:spcBef>
                <a:spcPts val="3000"/>
              </a:spcBef>
              <a:tabLst>
                <a:tab pos="477838" algn="l"/>
              </a:tabLst>
            </a:pPr>
            <a:r>
              <a:rPr lang="en-CH" sz="1400" b="1" dirty="0">
                <a:solidFill>
                  <a:prstClr val="black"/>
                </a:solidFill>
                <a:latin typeface="Helvetica" pitchFamily="2" charset="0"/>
                <a:ea typeface="Helvetica Light" charset="0"/>
                <a:cs typeface="Helvetica Light" charset="0"/>
                <a:sym typeface="Wingdings" pitchFamily="2" charset="2"/>
              </a:rPr>
              <a:t>UA1</a:t>
            </a:r>
            <a:r>
              <a:rPr lang="en-CH" sz="1400" dirty="0">
                <a:solidFill>
                  <a:prstClr val="black"/>
                </a:solidFill>
                <a:latin typeface="Helvetica Light" charset="0"/>
                <a:ea typeface="Helvetica Light" charset="0"/>
                <a:cs typeface="Helvetica Light" charset="0"/>
                <a:sym typeface="Wingdings" pitchFamily="2" charset="2"/>
              </a:rPr>
              <a:t>: 	</a:t>
            </a:r>
            <a:r>
              <a:rPr lang="en-CH" sz="1200" dirty="0">
                <a:solidFill>
                  <a:prstClr val="black"/>
                </a:solidFill>
                <a:latin typeface="Helvetica Light" charset="0"/>
                <a:ea typeface="Helvetica Light" charset="0"/>
                <a:cs typeface="Helvetica Light" charset="0"/>
                <a:sym typeface="Wingdings" pitchFamily="2" charset="2"/>
              </a:rPr>
              <a:t>hermetic (4</a:t>
            </a:r>
            <a:r>
              <a:rPr lang="en-CH" sz="1200" dirty="0">
                <a:solidFill>
                  <a:prstClr val="black"/>
                </a:solidFill>
                <a:latin typeface="Symbol" pitchFamily="2" charset="2"/>
                <a:ea typeface="Helvetica Light" charset="0"/>
                <a:cs typeface="Helvetica Light" charset="0"/>
                <a:sym typeface="Wingdings" pitchFamily="2" charset="2"/>
              </a:rPr>
              <a:t>p</a:t>
            </a:r>
            <a:r>
              <a:rPr lang="en-CH" sz="1200" dirty="0">
                <a:solidFill>
                  <a:prstClr val="black"/>
                </a:solidFill>
                <a:latin typeface="Helvetica Light" charset="0"/>
                <a:ea typeface="Helvetica Light" charset="0"/>
                <a:cs typeface="Helvetica Light" charset="0"/>
                <a:sym typeface="Wingdings" pitchFamily="2" charset="2"/>
              </a:rPr>
              <a:t>) detector with drift chamber, calorimeters, large muon 	system, and 0.7 T dipole magnet</a:t>
            </a:r>
          </a:p>
          <a:p>
            <a:pPr>
              <a:spcBef>
                <a:spcPts val="1200"/>
              </a:spcBef>
              <a:tabLst>
                <a:tab pos="477838" algn="l"/>
              </a:tabLst>
            </a:pPr>
            <a:r>
              <a:rPr lang="en-CH" sz="1400" b="1" dirty="0">
                <a:solidFill>
                  <a:prstClr val="black"/>
                </a:solidFill>
                <a:latin typeface="Helvetica" pitchFamily="2" charset="0"/>
                <a:ea typeface="Helvetica Light" charset="0"/>
                <a:cs typeface="Helvetica Light" charset="0"/>
                <a:sym typeface="Wingdings" pitchFamily="2" charset="2"/>
              </a:rPr>
              <a:t>UA2</a:t>
            </a:r>
            <a:r>
              <a:rPr lang="en-CH" sz="1400" dirty="0">
                <a:solidFill>
                  <a:prstClr val="black"/>
                </a:solidFill>
                <a:latin typeface="Helvetica Light" charset="0"/>
                <a:ea typeface="Helvetica Light" charset="0"/>
                <a:cs typeface="Helvetica Light" charset="0"/>
                <a:sym typeface="Wingdings" pitchFamily="2" charset="2"/>
              </a:rPr>
              <a:t>: 	</a:t>
            </a:r>
            <a:r>
              <a:rPr lang="en-GB" sz="1200" dirty="0">
                <a:solidFill>
                  <a:prstClr val="black"/>
                </a:solidFill>
                <a:latin typeface="Helvetica Light" charset="0"/>
                <a:ea typeface="Helvetica Light" charset="0"/>
                <a:cs typeface="Helvetica Light" charset="0"/>
                <a:sym typeface="Wingdings" pitchFamily="2" charset="2"/>
              </a:rPr>
              <a:t>optimized for W and Z detection in electron channel, no central 	magnetic field, no muon system, high-granular projective calorimeter, 	first silicon pad vertex tracker </a:t>
            </a:r>
            <a:r>
              <a:rPr lang="en-GB" sz="1000" dirty="0">
                <a:solidFill>
                  <a:prstClr val="black"/>
                </a:solidFill>
                <a:latin typeface="Helvetica Light" charset="0"/>
                <a:ea typeface="Helvetica Light" charset="0"/>
                <a:cs typeface="Helvetica Light" charset="0"/>
                <a:sym typeface="Wingdings" pitchFamily="2" charset="2"/>
              </a:rPr>
              <a:t>(after upgrade, not on picture)</a:t>
            </a:r>
            <a:endParaRPr lang="en-GB" sz="1400" dirty="0">
              <a:solidFill>
                <a:prstClr val="black"/>
              </a:solidFill>
              <a:latin typeface="Helvetica Light" charset="0"/>
              <a:ea typeface="Helvetica Light" charset="0"/>
              <a:cs typeface="Helvetica Light" charset="0"/>
              <a:sym typeface="Wingdings" pitchFamily="2" charset="2"/>
            </a:endParaRPr>
          </a:p>
        </p:txBody>
      </p:sp>
      <p:sp>
        <p:nvSpPr>
          <p:cNvPr id="18" name="TextBox 17">
            <a:extLst>
              <a:ext uri="{FF2B5EF4-FFF2-40B4-BE49-F238E27FC236}">
                <a16:creationId xmlns:a16="http://schemas.microsoft.com/office/drawing/2014/main" id="{6F4F42F9-4A7D-C24E-BCCE-658B83491DD5}"/>
              </a:ext>
            </a:extLst>
          </p:cNvPr>
          <p:cNvSpPr txBox="1"/>
          <p:nvPr/>
        </p:nvSpPr>
        <p:spPr>
          <a:xfrm>
            <a:off x="5830858" y="6380269"/>
            <a:ext cx="5513048" cy="307777"/>
          </a:xfrm>
          <a:prstGeom prst="rect">
            <a:avLst/>
          </a:prstGeom>
          <a:noFill/>
        </p:spPr>
        <p:txBody>
          <a:bodyPr wrap="none" rtlCol="0">
            <a:spAutoFit/>
          </a:bodyPr>
          <a:lstStyle/>
          <a:p>
            <a:pPr marL="0">
              <a:spcBef>
                <a:spcPts val="3000"/>
              </a:spcBef>
            </a:pPr>
            <a:r>
              <a:rPr lang="en-CH" sz="1400" dirty="0">
                <a:solidFill>
                  <a:srgbClr val="E70000"/>
                </a:solidFill>
                <a:latin typeface="Helvetica Light" charset="0"/>
                <a:ea typeface="Helvetica Light" charset="0"/>
                <a:cs typeface="Helvetica Light" charset="0"/>
                <a:sym typeface="Wingdings" pitchFamily="2" charset="2"/>
              </a:rPr>
              <a:t>Both experiments were approved in 1978, first data taking in 1981</a:t>
            </a:r>
          </a:p>
        </p:txBody>
      </p:sp>
      <p:cxnSp>
        <p:nvCxnSpPr>
          <p:cNvPr id="8" name="Straight Connector 7">
            <a:extLst>
              <a:ext uri="{FF2B5EF4-FFF2-40B4-BE49-F238E27FC236}">
                <a16:creationId xmlns:a16="http://schemas.microsoft.com/office/drawing/2014/main" id="{CEBA1E95-0D45-EF4B-8A83-D3F796BCE768}"/>
              </a:ext>
            </a:extLst>
          </p:cNvPr>
          <p:cNvCxnSpPr/>
          <p:nvPr/>
        </p:nvCxnSpPr>
        <p:spPr>
          <a:xfrm>
            <a:off x="1889760" y="390144"/>
            <a:ext cx="149874" cy="0"/>
          </a:xfrm>
          <a:prstGeom prst="line">
            <a:avLst/>
          </a:prstGeom>
          <a:ln w="28575">
            <a:solidFill>
              <a:srgbClr val="0D7FBF"/>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25323257"/>
      </p:ext>
    </p:extLst>
  </p:cSld>
  <p:clrMapOvr>
    <a:masterClrMapping/>
  </p:clrMapOvr>
  <mc:AlternateContent xmlns:mc="http://schemas.openxmlformats.org/markup-compatibility/2006" xmlns:p14="http://schemas.microsoft.com/office/powerpoint/2010/main">
    <mc:Choice Requires="p14">
      <p:transition spd="med" p14:dur="6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8992AA9F-DB22-1F4E-ADDA-1FE3E7C527E3}"/>
              </a:ext>
            </a:extLst>
          </p:cNvPr>
          <p:cNvSpPr>
            <a:spLocks noGrp="1"/>
          </p:cNvSpPr>
          <p:nvPr>
            <p:ph type="sldNum" sz="quarter" idx="4"/>
          </p:nvPr>
        </p:nvSpPr>
        <p:spPr/>
        <p:txBody>
          <a:bodyPr/>
          <a:lstStyle/>
          <a:p>
            <a:pPr>
              <a:defRPr/>
            </a:pPr>
            <a:fld id="{611C2F03-9E95-40C9-A99F-3C4F7EE8CF2A}" type="slidenum">
              <a:rPr lang="en-GB" smtClean="0"/>
              <a:pPr>
                <a:defRPr/>
              </a:pPr>
              <a:t>13</a:t>
            </a:fld>
            <a:endParaRPr lang="en-GB" dirty="0"/>
          </a:p>
        </p:txBody>
      </p:sp>
      <p:pic>
        <p:nvPicPr>
          <p:cNvPr id="3" name="Picture 2">
            <a:extLst>
              <a:ext uri="{FF2B5EF4-FFF2-40B4-BE49-F238E27FC236}">
                <a16:creationId xmlns:a16="http://schemas.microsoft.com/office/drawing/2014/main" id="{43AB260D-18CD-A846-A0C2-0A18FADF45EA}"/>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652411" y="1092818"/>
            <a:ext cx="3111464" cy="2899319"/>
          </a:xfrm>
          <a:prstGeom prst="rect">
            <a:avLst/>
          </a:prstGeom>
        </p:spPr>
      </p:pic>
      <p:pic>
        <p:nvPicPr>
          <p:cNvPr id="4" name="Picture 3">
            <a:extLst>
              <a:ext uri="{FF2B5EF4-FFF2-40B4-BE49-F238E27FC236}">
                <a16:creationId xmlns:a16="http://schemas.microsoft.com/office/drawing/2014/main" id="{919A9932-A6A6-3D46-BB8E-0C845472F466}"/>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3746890" y="1092818"/>
            <a:ext cx="3971671" cy="2899319"/>
          </a:xfrm>
          <a:prstGeom prst="rect">
            <a:avLst/>
          </a:prstGeom>
        </p:spPr>
      </p:pic>
      <p:sp>
        <p:nvSpPr>
          <p:cNvPr id="5" name="TextBox 4">
            <a:extLst>
              <a:ext uri="{FF2B5EF4-FFF2-40B4-BE49-F238E27FC236}">
                <a16:creationId xmlns:a16="http://schemas.microsoft.com/office/drawing/2014/main" id="{96E624A2-04F5-B747-8951-E07DCE973A18}"/>
              </a:ext>
            </a:extLst>
          </p:cNvPr>
          <p:cNvSpPr txBox="1"/>
          <p:nvPr/>
        </p:nvSpPr>
        <p:spPr>
          <a:xfrm>
            <a:off x="1787995" y="3684360"/>
            <a:ext cx="702436" cy="261610"/>
          </a:xfrm>
          <a:prstGeom prst="rect">
            <a:avLst/>
          </a:prstGeom>
          <a:noFill/>
        </p:spPr>
        <p:txBody>
          <a:bodyPr wrap="none" rtlCol="0">
            <a:spAutoFit/>
          </a:bodyPr>
          <a:lstStyle/>
          <a:p>
            <a:r>
              <a:rPr lang="en-US" sz="1100" dirty="0">
                <a:solidFill>
                  <a:srgbClr val="92C8FF"/>
                </a:solidFill>
                <a:latin typeface="Helvetica Light" charset="0"/>
                <a:ea typeface="Helvetica Light" charset="0"/>
                <a:cs typeface="Helvetica Light" charset="0"/>
              </a:rPr>
              <a:t>Electron</a:t>
            </a:r>
          </a:p>
        </p:txBody>
      </p:sp>
      <p:sp>
        <p:nvSpPr>
          <p:cNvPr id="6" name="TextBox 5">
            <a:extLst>
              <a:ext uri="{FF2B5EF4-FFF2-40B4-BE49-F238E27FC236}">
                <a16:creationId xmlns:a16="http://schemas.microsoft.com/office/drawing/2014/main" id="{1BCFAF3F-C024-0F46-A188-21A1CE1B3A62}"/>
              </a:ext>
            </a:extLst>
          </p:cNvPr>
          <p:cNvSpPr txBox="1"/>
          <p:nvPr/>
        </p:nvSpPr>
        <p:spPr>
          <a:xfrm>
            <a:off x="3961001" y="3545860"/>
            <a:ext cx="3971671" cy="400110"/>
          </a:xfrm>
          <a:prstGeom prst="rect">
            <a:avLst/>
          </a:prstGeom>
          <a:noFill/>
        </p:spPr>
        <p:txBody>
          <a:bodyPr wrap="square" rtlCol="0">
            <a:spAutoFit/>
          </a:bodyPr>
          <a:lstStyle/>
          <a:p>
            <a:pPr algn="ctr"/>
            <a:r>
              <a:rPr lang="en-US" sz="1000" dirty="0">
                <a:solidFill>
                  <a:schemeClr val="bg1"/>
                </a:solidFill>
                <a:latin typeface="Helvetica Light" charset="0"/>
                <a:ea typeface="Helvetica Light" charset="0"/>
                <a:cs typeface="Helvetica Light" charset="0"/>
              </a:rPr>
              <a:t>Displays show W (left) and Z (right) boson candidates from proton–antiproton collisions measured in the UA1 detector </a:t>
            </a:r>
          </a:p>
        </p:txBody>
      </p:sp>
      <p:sp>
        <p:nvSpPr>
          <p:cNvPr id="7" name="TextBox 6">
            <a:extLst>
              <a:ext uri="{FF2B5EF4-FFF2-40B4-BE49-F238E27FC236}">
                <a16:creationId xmlns:a16="http://schemas.microsoft.com/office/drawing/2014/main" id="{4518051A-D8D3-BB46-88D8-82FC10D33851}"/>
              </a:ext>
            </a:extLst>
          </p:cNvPr>
          <p:cNvSpPr txBox="1"/>
          <p:nvPr/>
        </p:nvSpPr>
        <p:spPr>
          <a:xfrm>
            <a:off x="178096" y="264651"/>
            <a:ext cx="11305525" cy="523220"/>
          </a:xfrm>
          <a:prstGeom prst="rect">
            <a:avLst/>
          </a:prstGeom>
          <a:noFill/>
        </p:spPr>
        <p:txBody>
          <a:bodyPr wrap="square" rtlCol="0">
            <a:spAutoFit/>
          </a:bodyPr>
          <a:lstStyle/>
          <a:p>
            <a:pPr lvl="0" indent="424250" defTabSz="430225" fontAlgn="base">
              <a:spcBef>
                <a:spcPct val="0"/>
              </a:spcBef>
              <a:spcAft>
                <a:spcPct val="0"/>
              </a:spcAft>
              <a:defRPr/>
            </a:pPr>
            <a:r>
              <a:rPr kumimoji="0" lang="en-US" sz="2800" b="1" i="0" u="none" strike="noStrike" kern="1200" cap="none" spc="0" normalizeH="0" baseline="0" noProof="0" dirty="0">
                <a:ln>
                  <a:noFill/>
                </a:ln>
                <a:solidFill>
                  <a:srgbClr val="0D7FBF"/>
                </a:solidFill>
                <a:effectLst/>
                <a:uLnTx/>
                <a:uFillTx/>
                <a:latin typeface="Helvetica" pitchFamily="2" charset="0"/>
                <a:ea typeface="Trebuchet MS" pitchFamily="-84" charset="0"/>
                <a:cs typeface="Helvetica Light"/>
              </a:rPr>
              <a:t>The W and Z boson discovery by UA1 &amp; UA2</a:t>
            </a:r>
            <a:endParaRPr kumimoji="0" lang="en-US" sz="2800" b="0" i="0" u="none" strike="noStrike" kern="1200" cap="none" spc="0" normalizeH="0" baseline="0" noProof="0" dirty="0">
              <a:ln>
                <a:noFill/>
              </a:ln>
              <a:solidFill>
                <a:srgbClr val="0D7FBF"/>
              </a:solidFill>
              <a:effectLst/>
              <a:uLnTx/>
              <a:uFillTx/>
              <a:latin typeface="Helvetica Light" pitchFamily="2" charset="0"/>
              <a:ea typeface="Trebuchet MS" pitchFamily="-84" charset="0"/>
              <a:cs typeface="Helvetica Light"/>
            </a:endParaRPr>
          </a:p>
        </p:txBody>
      </p:sp>
      <p:pic>
        <p:nvPicPr>
          <p:cNvPr id="9" name="Picture 8">
            <a:extLst>
              <a:ext uri="{FF2B5EF4-FFF2-40B4-BE49-F238E27FC236}">
                <a16:creationId xmlns:a16="http://schemas.microsoft.com/office/drawing/2014/main" id="{8EC9E904-5F94-2B42-ABAC-25F5456F76BD}"/>
              </a:ext>
            </a:extLst>
          </p:cNvPr>
          <p:cNvPicPr>
            <a:picLocks noChangeAspect="1"/>
          </p:cNvPicPr>
          <p:nvPr/>
        </p:nvPicPr>
        <p:blipFill>
          <a:blip r:embed="rId5"/>
          <a:stretch>
            <a:fillRect/>
          </a:stretch>
        </p:blipFill>
        <p:spPr>
          <a:xfrm>
            <a:off x="7836270" y="3570934"/>
            <a:ext cx="3468974" cy="2198163"/>
          </a:xfrm>
          <a:prstGeom prst="rect">
            <a:avLst/>
          </a:prstGeom>
        </p:spPr>
      </p:pic>
      <p:pic>
        <p:nvPicPr>
          <p:cNvPr id="13" name="Picture 12">
            <a:extLst>
              <a:ext uri="{FF2B5EF4-FFF2-40B4-BE49-F238E27FC236}">
                <a16:creationId xmlns:a16="http://schemas.microsoft.com/office/drawing/2014/main" id="{E195FA7D-4305-294C-8389-9976394CB644}"/>
              </a:ext>
            </a:extLst>
          </p:cNvPr>
          <p:cNvPicPr>
            <a:picLocks noChangeAspect="1"/>
          </p:cNvPicPr>
          <p:nvPr/>
        </p:nvPicPr>
        <p:blipFill>
          <a:blip r:embed="rId6">
            <a:extLst>
              <a:ext uri="{BEBA8EAE-BF5A-486C-A8C5-ECC9F3942E4B}">
                <a14:imgProps xmlns:a14="http://schemas.microsoft.com/office/drawing/2010/main">
                  <a14:imgLayer r:embed="rId7">
                    <a14:imgEffect>
                      <a14:brightnessContrast bright="18000" contrast="6000"/>
                    </a14:imgEffect>
                  </a14:imgLayer>
                </a14:imgProps>
              </a:ext>
            </a:extLst>
          </a:blip>
          <a:stretch>
            <a:fillRect/>
          </a:stretch>
        </p:blipFill>
        <p:spPr>
          <a:xfrm>
            <a:off x="660451" y="4097539"/>
            <a:ext cx="4140692" cy="2760461"/>
          </a:xfrm>
          <a:prstGeom prst="rect">
            <a:avLst/>
          </a:prstGeom>
          <a:effectLst/>
        </p:spPr>
      </p:pic>
      <p:sp>
        <p:nvSpPr>
          <p:cNvPr id="14" name="TextBox 13">
            <a:extLst>
              <a:ext uri="{FF2B5EF4-FFF2-40B4-BE49-F238E27FC236}">
                <a16:creationId xmlns:a16="http://schemas.microsoft.com/office/drawing/2014/main" id="{DD7DF200-1EEB-7C47-A870-93707FCD17F3}"/>
              </a:ext>
            </a:extLst>
          </p:cNvPr>
          <p:cNvSpPr txBox="1"/>
          <p:nvPr/>
        </p:nvSpPr>
        <p:spPr>
          <a:xfrm>
            <a:off x="4001192" y="4661400"/>
            <a:ext cx="704039" cy="400110"/>
          </a:xfrm>
          <a:prstGeom prst="rect">
            <a:avLst/>
          </a:prstGeom>
          <a:noFill/>
        </p:spPr>
        <p:txBody>
          <a:bodyPr wrap="none" rtlCol="0">
            <a:spAutoFit/>
          </a:bodyPr>
          <a:lstStyle/>
          <a:p>
            <a:pPr algn="ctr"/>
            <a:r>
              <a:rPr lang="en-US" sz="1000" dirty="0">
                <a:solidFill>
                  <a:schemeClr val="bg1"/>
                </a:solidFill>
                <a:latin typeface="Helvetica Light" panose="020B0403020202020204" pitchFamily="34" charset="0"/>
              </a:rPr>
              <a:t>Pierre </a:t>
            </a:r>
          </a:p>
          <a:p>
            <a:pPr algn="ctr"/>
            <a:r>
              <a:rPr lang="en-US" sz="1000" dirty="0">
                <a:solidFill>
                  <a:schemeClr val="bg1"/>
                </a:solidFill>
                <a:latin typeface="Helvetica Light" panose="020B0403020202020204" pitchFamily="34" charset="0"/>
              </a:rPr>
              <a:t>Darriulat </a:t>
            </a:r>
          </a:p>
        </p:txBody>
      </p:sp>
      <p:sp>
        <p:nvSpPr>
          <p:cNvPr id="15" name="TextBox 14">
            <a:extLst>
              <a:ext uri="{FF2B5EF4-FFF2-40B4-BE49-F238E27FC236}">
                <a16:creationId xmlns:a16="http://schemas.microsoft.com/office/drawing/2014/main" id="{D654D577-93C0-BB44-8DDB-D9F0629660A2}"/>
              </a:ext>
            </a:extLst>
          </p:cNvPr>
          <p:cNvSpPr txBox="1"/>
          <p:nvPr/>
        </p:nvSpPr>
        <p:spPr>
          <a:xfrm>
            <a:off x="3261574" y="4661400"/>
            <a:ext cx="822661" cy="400110"/>
          </a:xfrm>
          <a:prstGeom prst="rect">
            <a:avLst/>
          </a:prstGeom>
          <a:noFill/>
        </p:spPr>
        <p:txBody>
          <a:bodyPr wrap="none" rtlCol="0">
            <a:spAutoFit/>
          </a:bodyPr>
          <a:lstStyle/>
          <a:p>
            <a:pPr algn="ctr"/>
            <a:r>
              <a:rPr lang="en-US" sz="1000" dirty="0">
                <a:solidFill>
                  <a:schemeClr val="bg1"/>
                </a:solidFill>
                <a:latin typeface="Helvetica Light" panose="020B0403020202020204" pitchFamily="34" charset="0"/>
              </a:rPr>
              <a:t>Erwin </a:t>
            </a:r>
          </a:p>
          <a:p>
            <a:pPr algn="ctr"/>
            <a:r>
              <a:rPr lang="en-US" sz="1000" dirty="0">
                <a:solidFill>
                  <a:schemeClr val="bg1"/>
                </a:solidFill>
                <a:latin typeface="Helvetica Light" panose="020B0403020202020204" pitchFamily="34" charset="0"/>
              </a:rPr>
              <a:t>Gabathuler</a:t>
            </a:r>
          </a:p>
        </p:txBody>
      </p:sp>
      <p:sp>
        <p:nvSpPr>
          <p:cNvPr id="16" name="TextBox 15">
            <a:extLst>
              <a:ext uri="{FF2B5EF4-FFF2-40B4-BE49-F238E27FC236}">
                <a16:creationId xmlns:a16="http://schemas.microsoft.com/office/drawing/2014/main" id="{737724A2-04F0-534D-BDF9-FA703C4E8364}"/>
              </a:ext>
            </a:extLst>
          </p:cNvPr>
          <p:cNvSpPr txBox="1"/>
          <p:nvPr/>
        </p:nvSpPr>
        <p:spPr>
          <a:xfrm>
            <a:off x="2573288" y="4661400"/>
            <a:ext cx="745717" cy="400110"/>
          </a:xfrm>
          <a:prstGeom prst="rect">
            <a:avLst/>
          </a:prstGeom>
          <a:noFill/>
        </p:spPr>
        <p:txBody>
          <a:bodyPr wrap="none" rtlCol="0">
            <a:spAutoFit/>
          </a:bodyPr>
          <a:lstStyle/>
          <a:p>
            <a:pPr algn="ctr"/>
            <a:r>
              <a:rPr lang="en-US" sz="1000" dirty="0">
                <a:solidFill>
                  <a:schemeClr val="bg1"/>
                </a:solidFill>
                <a:latin typeface="Helvetica Light" panose="020B0403020202020204" pitchFamily="34" charset="0"/>
              </a:rPr>
              <a:t>Herwig </a:t>
            </a:r>
          </a:p>
          <a:p>
            <a:pPr algn="ctr"/>
            <a:r>
              <a:rPr lang="en-US" sz="1000" dirty="0">
                <a:solidFill>
                  <a:schemeClr val="bg1"/>
                </a:solidFill>
                <a:latin typeface="Helvetica Light" panose="020B0403020202020204" pitchFamily="34" charset="0"/>
              </a:rPr>
              <a:t>Schopper</a:t>
            </a:r>
          </a:p>
        </p:txBody>
      </p:sp>
      <p:pic>
        <p:nvPicPr>
          <p:cNvPr id="8" name="Picture 7">
            <a:extLst>
              <a:ext uri="{FF2B5EF4-FFF2-40B4-BE49-F238E27FC236}">
                <a16:creationId xmlns:a16="http://schemas.microsoft.com/office/drawing/2014/main" id="{345743E0-D605-0C4D-A3A1-73431DD5481D}"/>
              </a:ext>
            </a:extLst>
          </p:cNvPr>
          <p:cNvPicPr>
            <a:picLocks noChangeAspect="1"/>
          </p:cNvPicPr>
          <p:nvPr/>
        </p:nvPicPr>
        <p:blipFill>
          <a:blip r:embed="rId8"/>
          <a:stretch>
            <a:fillRect/>
          </a:stretch>
        </p:blipFill>
        <p:spPr>
          <a:xfrm>
            <a:off x="7932671" y="1048689"/>
            <a:ext cx="3330059" cy="2386318"/>
          </a:xfrm>
          <a:prstGeom prst="rect">
            <a:avLst/>
          </a:prstGeom>
        </p:spPr>
      </p:pic>
      <p:sp>
        <p:nvSpPr>
          <p:cNvPr id="17" name="TextBox 16">
            <a:extLst>
              <a:ext uri="{FF2B5EF4-FFF2-40B4-BE49-F238E27FC236}">
                <a16:creationId xmlns:a16="http://schemas.microsoft.com/office/drawing/2014/main" id="{18E7715D-D31A-494E-AAB2-E72426A3969E}"/>
              </a:ext>
            </a:extLst>
          </p:cNvPr>
          <p:cNvSpPr txBox="1"/>
          <p:nvPr/>
        </p:nvSpPr>
        <p:spPr>
          <a:xfrm>
            <a:off x="1638096" y="4661400"/>
            <a:ext cx="944489" cy="400110"/>
          </a:xfrm>
          <a:prstGeom prst="rect">
            <a:avLst/>
          </a:prstGeom>
          <a:noFill/>
        </p:spPr>
        <p:txBody>
          <a:bodyPr wrap="none" rtlCol="0">
            <a:spAutoFit/>
          </a:bodyPr>
          <a:lstStyle/>
          <a:p>
            <a:pPr algn="ctr"/>
            <a:r>
              <a:rPr lang="en-US" sz="1000" dirty="0">
                <a:solidFill>
                  <a:schemeClr val="bg1"/>
                </a:solidFill>
                <a:latin typeface="Helvetica Light" panose="020B0403020202020204" pitchFamily="34" charset="0"/>
              </a:rPr>
              <a:t>Simon </a:t>
            </a:r>
          </a:p>
          <a:p>
            <a:pPr algn="ctr"/>
            <a:r>
              <a:rPr lang="en-US" sz="1000" dirty="0">
                <a:solidFill>
                  <a:schemeClr val="bg1"/>
                </a:solidFill>
                <a:latin typeface="Helvetica Light" panose="020B0403020202020204" pitchFamily="34" charset="0"/>
              </a:rPr>
              <a:t>van der Meer</a:t>
            </a:r>
          </a:p>
        </p:txBody>
      </p:sp>
      <p:sp>
        <p:nvSpPr>
          <p:cNvPr id="18" name="TextBox 17">
            <a:extLst>
              <a:ext uri="{FF2B5EF4-FFF2-40B4-BE49-F238E27FC236}">
                <a16:creationId xmlns:a16="http://schemas.microsoft.com/office/drawing/2014/main" id="{7644B99E-80B4-6048-82CA-326C18EED8C4}"/>
              </a:ext>
            </a:extLst>
          </p:cNvPr>
          <p:cNvSpPr txBox="1"/>
          <p:nvPr/>
        </p:nvSpPr>
        <p:spPr>
          <a:xfrm>
            <a:off x="907547" y="4467154"/>
            <a:ext cx="596638" cy="400110"/>
          </a:xfrm>
          <a:prstGeom prst="rect">
            <a:avLst/>
          </a:prstGeom>
          <a:noFill/>
        </p:spPr>
        <p:txBody>
          <a:bodyPr wrap="none" rtlCol="0">
            <a:spAutoFit/>
          </a:bodyPr>
          <a:lstStyle/>
          <a:p>
            <a:r>
              <a:rPr lang="en-US" sz="1000" dirty="0">
                <a:solidFill>
                  <a:schemeClr val="bg1"/>
                </a:solidFill>
                <a:latin typeface="Helvetica Light" panose="020B0403020202020204" pitchFamily="34" charset="0"/>
              </a:rPr>
              <a:t>Carlo </a:t>
            </a:r>
          </a:p>
          <a:p>
            <a:r>
              <a:rPr lang="en-US" sz="1000" dirty="0">
                <a:solidFill>
                  <a:schemeClr val="bg1"/>
                </a:solidFill>
                <a:latin typeface="Helvetica Light" panose="020B0403020202020204" pitchFamily="34" charset="0"/>
              </a:rPr>
              <a:t>Rubbia</a:t>
            </a:r>
          </a:p>
        </p:txBody>
      </p:sp>
      <p:sp>
        <p:nvSpPr>
          <p:cNvPr id="12" name="TextBox 11">
            <a:extLst>
              <a:ext uri="{FF2B5EF4-FFF2-40B4-BE49-F238E27FC236}">
                <a16:creationId xmlns:a16="http://schemas.microsoft.com/office/drawing/2014/main" id="{225D968F-3558-D149-8886-AE76BC59D9C6}"/>
              </a:ext>
            </a:extLst>
          </p:cNvPr>
          <p:cNvSpPr txBox="1"/>
          <p:nvPr/>
        </p:nvSpPr>
        <p:spPr>
          <a:xfrm>
            <a:off x="652658" y="6467515"/>
            <a:ext cx="4148485" cy="400110"/>
          </a:xfrm>
          <a:prstGeom prst="rect">
            <a:avLst/>
          </a:prstGeom>
          <a:noFill/>
          <a:ln>
            <a:noFill/>
          </a:ln>
          <a:effectLst>
            <a:innerShdw blurRad="63500" dist="50800" dir="2700000">
              <a:prstClr val="black">
                <a:alpha val="50000"/>
              </a:prstClr>
            </a:innerShdw>
          </a:effectLst>
        </p:spPr>
        <p:txBody>
          <a:bodyPr wrap="square" rtlCol="0">
            <a:spAutoFit/>
          </a:bodyPr>
          <a:lstStyle/>
          <a:p>
            <a:pPr algn="ctr">
              <a:buClr>
                <a:srgbClr val="FFFF00"/>
              </a:buClr>
            </a:pPr>
            <a:r>
              <a:rPr lang="en-GB" sz="1000" b="1" dirty="0">
                <a:solidFill>
                  <a:schemeClr val="bg1"/>
                </a:solidFill>
                <a:latin typeface="Helvetica" pitchFamily="2" charset="0"/>
              </a:rPr>
              <a:t>25 Jan 1983: CERN press conference announcing W discovery</a:t>
            </a:r>
          </a:p>
          <a:p>
            <a:pPr algn="ctr">
              <a:buClr>
                <a:srgbClr val="FFFF00"/>
              </a:buClr>
            </a:pPr>
            <a:r>
              <a:rPr lang="en-GB" sz="1000" b="1" dirty="0">
                <a:solidFill>
                  <a:schemeClr val="bg1"/>
                </a:solidFill>
                <a:latin typeface="Helvetica" pitchFamily="2" charset="0"/>
              </a:rPr>
              <a:t>Nobel Prize in 1984 for C. Rubbia and S. van der Meer</a:t>
            </a:r>
            <a:endParaRPr lang="en-US" sz="1000" b="1" dirty="0">
              <a:solidFill>
                <a:schemeClr val="bg1"/>
              </a:solidFill>
              <a:latin typeface="Helvetica" pitchFamily="2" charset="0"/>
            </a:endParaRPr>
          </a:p>
        </p:txBody>
      </p:sp>
      <p:sp>
        <p:nvSpPr>
          <p:cNvPr id="20" name="TextBox 19">
            <a:extLst>
              <a:ext uri="{FF2B5EF4-FFF2-40B4-BE49-F238E27FC236}">
                <a16:creationId xmlns:a16="http://schemas.microsoft.com/office/drawing/2014/main" id="{266DAA6E-4CEA-EB47-BA19-36A3A01DFDE7}"/>
              </a:ext>
            </a:extLst>
          </p:cNvPr>
          <p:cNvSpPr txBox="1"/>
          <p:nvPr/>
        </p:nvSpPr>
        <p:spPr>
          <a:xfrm>
            <a:off x="9650625" y="1166957"/>
            <a:ext cx="1544599" cy="600164"/>
          </a:xfrm>
          <a:prstGeom prst="rect">
            <a:avLst/>
          </a:prstGeom>
          <a:noFill/>
        </p:spPr>
        <p:txBody>
          <a:bodyPr wrap="square" rtlCol="0">
            <a:spAutoFit/>
          </a:bodyPr>
          <a:lstStyle/>
          <a:p>
            <a:r>
              <a:rPr lang="en-US" sz="1100" dirty="0">
                <a:solidFill>
                  <a:schemeClr val="tx1">
                    <a:lumMod val="50000"/>
                    <a:lumOff val="50000"/>
                  </a:schemeClr>
                </a:solidFill>
                <a:latin typeface="Helvetica Light" charset="0"/>
                <a:ea typeface="Helvetica Light" charset="0"/>
                <a:cs typeface="Helvetica Light" charset="0"/>
              </a:rPr>
              <a:t>Mass spectrum of all </a:t>
            </a:r>
            <a:r>
              <a:rPr lang="en-US" sz="1100" dirty="0" err="1">
                <a:solidFill>
                  <a:schemeClr val="tx1">
                    <a:lumMod val="50000"/>
                    <a:lumOff val="50000"/>
                  </a:schemeClr>
                </a:solidFill>
                <a:latin typeface="Helvetica Light" charset="0"/>
                <a:ea typeface="Helvetica Light" charset="0"/>
                <a:cs typeface="Helvetica Light" charset="0"/>
              </a:rPr>
              <a:t>e</a:t>
            </a:r>
            <a:r>
              <a:rPr lang="en-US" sz="1100" baseline="30000" dirty="0" err="1">
                <a:solidFill>
                  <a:schemeClr val="tx1">
                    <a:lumMod val="50000"/>
                    <a:lumOff val="50000"/>
                  </a:schemeClr>
                </a:solidFill>
                <a:latin typeface="Helvetica Light" charset="0"/>
                <a:ea typeface="Helvetica Light" charset="0"/>
                <a:cs typeface="Helvetica Light" charset="0"/>
              </a:rPr>
              <a:t>+</a:t>
            </a:r>
            <a:r>
              <a:rPr lang="en-US" sz="1100" dirty="0" err="1">
                <a:solidFill>
                  <a:schemeClr val="tx1">
                    <a:lumMod val="50000"/>
                    <a:lumOff val="50000"/>
                  </a:schemeClr>
                </a:solidFill>
                <a:latin typeface="Helvetica Light" charset="0"/>
                <a:ea typeface="Helvetica Light" charset="0"/>
                <a:cs typeface="Helvetica Light" charset="0"/>
              </a:rPr>
              <a:t>e</a:t>
            </a:r>
            <a:r>
              <a:rPr lang="en-US" sz="1100" baseline="30000" dirty="0">
                <a:solidFill>
                  <a:schemeClr val="tx1">
                    <a:lumMod val="50000"/>
                    <a:lumOff val="50000"/>
                  </a:schemeClr>
                </a:solidFill>
                <a:latin typeface="Helvetica Light" charset="0"/>
                <a:ea typeface="Helvetica Light" charset="0"/>
                <a:cs typeface="Helvetica Light" charset="0"/>
              </a:rPr>
              <a:t>–</a:t>
            </a:r>
            <a:r>
              <a:rPr lang="en-US" sz="1100" dirty="0">
                <a:solidFill>
                  <a:schemeClr val="tx1">
                    <a:lumMod val="50000"/>
                    <a:lumOff val="50000"/>
                  </a:schemeClr>
                </a:solidFill>
                <a:latin typeface="Helvetica Light" charset="0"/>
                <a:ea typeface="Helvetica Light" charset="0"/>
                <a:cs typeface="Helvetica Light" charset="0"/>
              </a:rPr>
              <a:t> pairs measured by UA1 in 1982–1985</a:t>
            </a:r>
          </a:p>
        </p:txBody>
      </p:sp>
      <p:sp>
        <p:nvSpPr>
          <p:cNvPr id="21" name="TextBox 20">
            <a:extLst>
              <a:ext uri="{FF2B5EF4-FFF2-40B4-BE49-F238E27FC236}">
                <a16:creationId xmlns:a16="http://schemas.microsoft.com/office/drawing/2014/main" id="{4B64B7D8-4AAA-BD4C-8CB7-1B81ABED41A6}"/>
              </a:ext>
            </a:extLst>
          </p:cNvPr>
          <p:cNvSpPr txBox="1"/>
          <p:nvPr/>
        </p:nvSpPr>
        <p:spPr>
          <a:xfrm>
            <a:off x="8329961" y="5868313"/>
            <a:ext cx="2932770" cy="430887"/>
          </a:xfrm>
          <a:prstGeom prst="rect">
            <a:avLst/>
          </a:prstGeom>
          <a:solidFill>
            <a:schemeClr val="bg1"/>
          </a:solidFill>
        </p:spPr>
        <p:txBody>
          <a:bodyPr wrap="square" rtlCol="0">
            <a:spAutoFit/>
          </a:bodyPr>
          <a:lstStyle/>
          <a:p>
            <a:r>
              <a:rPr lang="en-US" sz="1100" dirty="0">
                <a:solidFill>
                  <a:schemeClr val="tx1">
                    <a:lumMod val="50000"/>
                    <a:lumOff val="50000"/>
                  </a:schemeClr>
                </a:solidFill>
                <a:latin typeface="Helvetica Light" charset="0"/>
                <a:ea typeface="Helvetica Light" charset="0"/>
                <a:cs typeface="Helvetica Light" charset="0"/>
              </a:rPr>
              <a:t>Jacobian peak with full UA2 dataset (1992): </a:t>
            </a:r>
          </a:p>
          <a:p>
            <a:r>
              <a:rPr lang="en-US" sz="1100" dirty="0" err="1">
                <a:solidFill>
                  <a:schemeClr val="tx1">
                    <a:lumMod val="50000"/>
                    <a:lumOff val="50000"/>
                  </a:schemeClr>
                </a:solidFill>
                <a:latin typeface="Helvetica Light" panose="020B0403020202020204" pitchFamily="34" charset="0"/>
                <a:ea typeface="MS Mincho" panose="02020609040205080304" pitchFamily="49" charset="-128"/>
                <a:cs typeface="Times New Roman" panose="02020603050405020304" pitchFamily="18" charset="0"/>
              </a:rPr>
              <a:t>m</a:t>
            </a:r>
            <a:r>
              <a:rPr lang="en-US" sz="1100" baseline="-25000" dirty="0" err="1">
                <a:solidFill>
                  <a:schemeClr val="tx1">
                    <a:lumMod val="50000"/>
                    <a:lumOff val="50000"/>
                  </a:schemeClr>
                </a:solidFill>
                <a:latin typeface="Helvetica Light" panose="020B0403020202020204" pitchFamily="34" charset="0"/>
                <a:ea typeface="MS Mincho" panose="02020609040205080304" pitchFamily="49" charset="-128"/>
                <a:cs typeface="Times New Roman" panose="02020603050405020304" pitchFamily="18" charset="0"/>
              </a:rPr>
              <a:t>W</a:t>
            </a:r>
            <a:r>
              <a:rPr lang="en-US" sz="1100" baseline="-25000" dirty="0">
                <a:solidFill>
                  <a:schemeClr val="tx1">
                    <a:lumMod val="50000"/>
                    <a:lumOff val="50000"/>
                  </a:schemeClr>
                </a:solidFill>
                <a:latin typeface="Helvetica Light" panose="020B0403020202020204" pitchFamily="34" charset="0"/>
                <a:ea typeface="MS Mincho" panose="02020609040205080304" pitchFamily="49" charset="-128"/>
                <a:cs typeface="Times New Roman" panose="02020603050405020304" pitchFamily="18" charset="0"/>
              </a:rPr>
              <a:t> </a:t>
            </a:r>
            <a:r>
              <a:rPr lang="en-US" sz="1100" dirty="0">
                <a:solidFill>
                  <a:schemeClr val="tx1">
                    <a:lumMod val="50000"/>
                    <a:lumOff val="50000"/>
                  </a:schemeClr>
                </a:solidFill>
                <a:latin typeface="Helvetica Light" panose="020B0403020202020204" pitchFamily="34" charset="0"/>
                <a:ea typeface="MS Mincho" panose="02020609040205080304" pitchFamily="49" charset="-128"/>
                <a:cs typeface="Times New Roman" panose="02020603050405020304" pitchFamily="18" charset="0"/>
              </a:rPr>
              <a:t>= 80.84 ± 0.22 GeV</a:t>
            </a:r>
            <a:endParaRPr lang="en-US" sz="1100" dirty="0">
              <a:solidFill>
                <a:schemeClr val="tx1">
                  <a:lumMod val="50000"/>
                  <a:lumOff val="50000"/>
                </a:schemeClr>
              </a:solidFill>
              <a:latin typeface="Helvetica Light" panose="020B0403020202020204" pitchFamily="34" charset="0"/>
              <a:ea typeface="Helvetica Light" charset="0"/>
              <a:cs typeface="Helvetica Light" charset="0"/>
            </a:endParaRPr>
          </a:p>
        </p:txBody>
      </p:sp>
      <p:sp>
        <p:nvSpPr>
          <p:cNvPr id="23" name="TextBox 22">
            <a:extLst>
              <a:ext uri="{FF2B5EF4-FFF2-40B4-BE49-F238E27FC236}">
                <a16:creationId xmlns:a16="http://schemas.microsoft.com/office/drawing/2014/main" id="{8E0D442D-44B4-1B44-94A5-6176455D0F50}"/>
              </a:ext>
            </a:extLst>
          </p:cNvPr>
          <p:cNvSpPr txBox="1"/>
          <p:nvPr/>
        </p:nvSpPr>
        <p:spPr>
          <a:xfrm>
            <a:off x="4980546" y="4259867"/>
            <a:ext cx="3081811" cy="2139047"/>
          </a:xfrm>
          <a:prstGeom prst="rect">
            <a:avLst/>
          </a:prstGeom>
          <a:noFill/>
        </p:spPr>
        <p:txBody>
          <a:bodyPr wrap="square" rtlCol="0">
            <a:spAutoFit/>
          </a:bodyPr>
          <a:lstStyle/>
          <a:p>
            <a:pPr marL="0">
              <a:spcBef>
                <a:spcPts val="3000"/>
              </a:spcBef>
            </a:pPr>
            <a:r>
              <a:rPr lang="en-CH" sz="1200" b="1" dirty="0">
                <a:solidFill>
                  <a:prstClr val="black"/>
                </a:solidFill>
                <a:latin typeface="Helvetica" pitchFamily="2" charset="0"/>
                <a:ea typeface="Helvetica Light" charset="0"/>
                <a:cs typeface="Helvetica Light" charset="0"/>
                <a:sym typeface="Wingdings" pitchFamily="2" charset="2"/>
              </a:rPr>
              <a:t>Lessons learned </a:t>
            </a:r>
            <a:r>
              <a:rPr lang="en-CH" sz="1000" dirty="0">
                <a:solidFill>
                  <a:prstClr val="black"/>
                </a:solidFill>
                <a:latin typeface="Helvetica Light" charset="0"/>
                <a:ea typeface="Helvetica Light" charset="0"/>
                <a:cs typeface="Helvetica Light" charset="0"/>
                <a:sym typeface="Wingdings" pitchFamily="2" charset="2"/>
              </a:rPr>
              <a:t>(F. Pauss, Oct 2021)</a:t>
            </a:r>
            <a:r>
              <a:rPr lang="en-CH" sz="1050" dirty="0">
                <a:solidFill>
                  <a:prstClr val="black"/>
                </a:solidFill>
                <a:latin typeface="Helvetica Light" charset="0"/>
                <a:ea typeface="Helvetica Light" charset="0"/>
                <a:cs typeface="Helvetica Light" charset="0"/>
                <a:sym typeface="Wingdings" pitchFamily="2" charset="2"/>
              </a:rPr>
              <a:t>:</a:t>
            </a:r>
            <a:endParaRPr lang="en-CH" sz="1200" dirty="0">
              <a:solidFill>
                <a:prstClr val="black"/>
              </a:solidFill>
              <a:latin typeface="Helvetica Light" charset="0"/>
              <a:ea typeface="Helvetica Light" charset="0"/>
              <a:cs typeface="Helvetica Light" charset="0"/>
              <a:sym typeface="Wingdings" pitchFamily="2" charset="2"/>
            </a:endParaRPr>
          </a:p>
          <a:p>
            <a:pPr marL="171450" indent="-171450">
              <a:spcBef>
                <a:spcPts val="1200"/>
              </a:spcBef>
              <a:buFont typeface="Arial" panose="020B0604020202020204" pitchFamily="34" charset="0"/>
              <a:buChar char="•"/>
            </a:pPr>
            <a:r>
              <a:rPr lang="en-GB" sz="1200" dirty="0">
                <a:solidFill>
                  <a:prstClr val="black"/>
                </a:solidFill>
                <a:latin typeface="Helvetica Light" charset="0"/>
                <a:ea typeface="Helvetica Light" charset="0"/>
                <a:cs typeface="Helvetica Light" charset="0"/>
                <a:sym typeface="Wingdings" pitchFamily="2" charset="2"/>
              </a:rPr>
              <a:t>Machine background much               less than feared</a:t>
            </a:r>
          </a:p>
          <a:p>
            <a:pPr marL="171450" indent="-171450">
              <a:spcBef>
                <a:spcPts val="600"/>
              </a:spcBef>
              <a:buFont typeface="Arial" panose="020B0604020202020204" pitchFamily="34" charset="0"/>
              <a:buChar char="•"/>
            </a:pPr>
            <a:r>
              <a:rPr lang="en-GB" sz="1200" dirty="0">
                <a:solidFill>
                  <a:prstClr val="black"/>
                </a:solidFill>
                <a:latin typeface="Helvetica Light" charset="0"/>
                <a:ea typeface="Helvetica Light" charset="0"/>
                <a:cs typeface="Helvetica Light" charset="0"/>
                <a:sym typeface="Wingdings" pitchFamily="2" charset="2"/>
              </a:rPr>
              <a:t>Hermetic detector with magnetic       field is essential</a:t>
            </a:r>
          </a:p>
          <a:p>
            <a:pPr marL="171450" indent="-171450">
              <a:spcBef>
                <a:spcPts val="600"/>
              </a:spcBef>
              <a:buFont typeface="Arial" panose="020B0604020202020204" pitchFamily="34" charset="0"/>
              <a:buChar char="•"/>
            </a:pPr>
            <a:r>
              <a:rPr lang="en-GB" sz="1200" dirty="0">
                <a:solidFill>
                  <a:prstClr val="black"/>
                </a:solidFill>
                <a:latin typeface="Helvetica Light" charset="0"/>
                <a:ea typeface="Helvetica Light" charset="0"/>
                <a:cs typeface="Helvetica Light" charset="0"/>
                <a:sym typeface="Wingdings" pitchFamily="2" charset="2"/>
              </a:rPr>
              <a:t>High-granular calorimeter for jet measurement</a:t>
            </a:r>
          </a:p>
          <a:p>
            <a:pPr marL="171450" indent="-171450">
              <a:spcBef>
                <a:spcPts val="600"/>
              </a:spcBef>
              <a:buFont typeface="Arial" panose="020B0604020202020204" pitchFamily="34" charset="0"/>
              <a:buChar char="•"/>
            </a:pPr>
            <a:r>
              <a:rPr lang="en-GB" sz="1200" dirty="0">
                <a:solidFill>
                  <a:prstClr val="black"/>
                </a:solidFill>
                <a:latin typeface="Helvetica Light" charset="0"/>
                <a:ea typeface="Helvetica Light" charset="0"/>
                <a:cs typeface="Helvetica Light" charset="0"/>
                <a:sym typeface="Wingdings" pitchFamily="2" charset="2"/>
              </a:rPr>
              <a:t>Be aware of statistical fluctuations     and of tails in distributions</a:t>
            </a:r>
          </a:p>
        </p:txBody>
      </p:sp>
    </p:spTree>
    <p:extLst>
      <p:ext uri="{BB962C8B-B14F-4D97-AF65-F5344CB8AC3E}">
        <p14:creationId xmlns:p14="http://schemas.microsoft.com/office/powerpoint/2010/main" val="2623596598"/>
      </p:ext>
    </p:extLst>
  </p:cSld>
  <p:clrMapOvr>
    <a:masterClrMapping/>
  </p:clrMapOvr>
  <mc:AlternateContent xmlns:mc="http://schemas.openxmlformats.org/markup-compatibility/2006" xmlns:p14="http://schemas.microsoft.com/office/powerpoint/2010/main">
    <mc:Choice Requires="p14">
      <p:transition spd="med" p14:dur="6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8992AA9F-DB22-1F4E-ADDA-1FE3E7C527E3}"/>
              </a:ext>
            </a:extLst>
          </p:cNvPr>
          <p:cNvSpPr>
            <a:spLocks noGrp="1"/>
          </p:cNvSpPr>
          <p:nvPr>
            <p:ph type="sldNum" sz="quarter" idx="4"/>
          </p:nvPr>
        </p:nvSpPr>
        <p:spPr/>
        <p:txBody>
          <a:bodyPr/>
          <a:lstStyle/>
          <a:p>
            <a:pPr>
              <a:defRPr/>
            </a:pPr>
            <a:fld id="{611C2F03-9E95-40C9-A99F-3C4F7EE8CF2A}" type="slidenum">
              <a:rPr lang="en-GB" smtClean="0"/>
              <a:pPr>
                <a:defRPr/>
              </a:pPr>
              <a:t>14</a:t>
            </a:fld>
            <a:endParaRPr lang="en-GB" dirty="0"/>
          </a:p>
        </p:txBody>
      </p:sp>
      <p:sp>
        <p:nvSpPr>
          <p:cNvPr id="7" name="TextBox 6">
            <a:extLst>
              <a:ext uri="{FF2B5EF4-FFF2-40B4-BE49-F238E27FC236}">
                <a16:creationId xmlns:a16="http://schemas.microsoft.com/office/drawing/2014/main" id="{4518051A-D8D3-BB46-88D8-82FC10D33851}"/>
              </a:ext>
            </a:extLst>
          </p:cNvPr>
          <p:cNvSpPr txBox="1"/>
          <p:nvPr/>
        </p:nvSpPr>
        <p:spPr>
          <a:xfrm>
            <a:off x="178096" y="264651"/>
            <a:ext cx="11305525" cy="523220"/>
          </a:xfrm>
          <a:prstGeom prst="rect">
            <a:avLst/>
          </a:prstGeom>
          <a:noFill/>
        </p:spPr>
        <p:txBody>
          <a:bodyPr wrap="square" rtlCol="0">
            <a:spAutoFit/>
          </a:bodyPr>
          <a:lstStyle/>
          <a:p>
            <a:pPr lvl="0" indent="424250" defTabSz="430225" fontAlgn="base">
              <a:spcBef>
                <a:spcPct val="0"/>
              </a:spcBef>
              <a:spcAft>
                <a:spcPct val="0"/>
              </a:spcAft>
              <a:defRPr/>
            </a:pPr>
            <a:r>
              <a:rPr kumimoji="0" lang="en-US" sz="2800" b="1" i="0" u="none" strike="noStrike" kern="1200" cap="none" spc="0" normalizeH="0" baseline="0" noProof="0" dirty="0">
                <a:ln>
                  <a:noFill/>
                </a:ln>
                <a:solidFill>
                  <a:srgbClr val="0D7FBF"/>
                </a:solidFill>
                <a:effectLst/>
                <a:uLnTx/>
                <a:uFillTx/>
                <a:latin typeface="Helvetica" pitchFamily="2" charset="0"/>
                <a:ea typeface="Trebuchet MS" pitchFamily="-84" charset="0"/>
                <a:cs typeface="Helvetica Light"/>
              </a:rPr>
              <a:t>The Tevatron at Fermilab climbed at the energy frontier </a:t>
            </a:r>
            <a:endParaRPr kumimoji="0" lang="en-US" sz="2800" b="0" i="0" u="none" strike="noStrike" kern="1200" cap="none" spc="0" normalizeH="0" baseline="0" noProof="0" dirty="0">
              <a:ln>
                <a:noFill/>
              </a:ln>
              <a:solidFill>
                <a:srgbClr val="0D7FBF"/>
              </a:solidFill>
              <a:effectLst/>
              <a:uLnTx/>
              <a:uFillTx/>
              <a:latin typeface="Helvetica Light" pitchFamily="2" charset="0"/>
              <a:ea typeface="Trebuchet MS" pitchFamily="-84" charset="0"/>
              <a:cs typeface="Helvetica Light"/>
            </a:endParaRPr>
          </a:p>
        </p:txBody>
      </p:sp>
      <p:sp>
        <p:nvSpPr>
          <p:cNvPr id="22" name="Rectangle 21">
            <a:extLst>
              <a:ext uri="{FF2B5EF4-FFF2-40B4-BE49-F238E27FC236}">
                <a16:creationId xmlns:a16="http://schemas.microsoft.com/office/drawing/2014/main" id="{96AE98E8-5684-E145-A239-34C7DFD3D796}"/>
              </a:ext>
            </a:extLst>
          </p:cNvPr>
          <p:cNvSpPr/>
          <p:nvPr/>
        </p:nvSpPr>
        <p:spPr>
          <a:xfrm>
            <a:off x="591666" y="1187217"/>
            <a:ext cx="9901631" cy="830997"/>
          </a:xfrm>
          <a:prstGeom prst="rect">
            <a:avLst/>
          </a:prstGeom>
        </p:spPr>
        <p:txBody>
          <a:bodyPr wrap="square">
            <a:spAutoFit/>
          </a:bodyPr>
          <a:lstStyle/>
          <a:p>
            <a:pPr lvl="0" defTabSz="457200" fontAlgn="base">
              <a:spcBef>
                <a:spcPts val="1800"/>
              </a:spcBef>
              <a:spcAft>
                <a:spcPct val="0"/>
              </a:spcAft>
              <a:defRPr/>
            </a:pPr>
            <a:r>
              <a:rPr lang="en-GB" sz="1600" dirty="0">
                <a:solidFill>
                  <a:srgbClr val="000000"/>
                </a:solidFill>
                <a:latin typeface="Helvetica" pitchFamily="2" charset="0"/>
              </a:rPr>
              <a:t>Thanks to 4.4 T superconducting dipole magnets, the 6.3-km circumference Tevatron reached 1.8 TeV proton–antiproton collision energy (later up to 1.98 TeV) and quickly overtook the </a:t>
            </a:r>
            <a:r>
              <a:rPr lang="en-GB" sz="1600" dirty="0" err="1">
                <a:solidFill>
                  <a:srgbClr val="000000"/>
                </a:solidFill>
                <a:latin typeface="Helvetica" pitchFamily="2" charset="0"/>
              </a:rPr>
              <a:t>SppS</a:t>
            </a:r>
            <a:r>
              <a:rPr lang="en-GB" sz="1600" dirty="0">
                <a:solidFill>
                  <a:srgbClr val="000000"/>
                </a:solidFill>
                <a:latin typeface="Helvetica" pitchFamily="2" charset="0"/>
              </a:rPr>
              <a:t> after physics operation started in 1987 </a:t>
            </a:r>
            <a:r>
              <a:rPr lang="en-GB" sz="1400" dirty="0">
                <a:solidFill>
                  <a:srgbClr val="000000"/>
                </a:solidFill>
                <a:latin typeface="Helvetica" pitchFamily="2" charset="0"/>
              </a:rPr>
              <a:t>(the antiproton cooling was based on Gersh </a:t>
            </a:r>
            <a:r>
              <a:rPr lang="en-GB" sz="1400" dirty="0" err="1">
                <a:solidFill>
                  <a:srgbClr val="000000"/>
                </a:solidFill>
                <a:latin typeface="Helvetica" pitchFamily="2" charset="0"/>
              </a:rPr>
              <a:t>Budker’s</a:t>
            </a:r>
            <a:r>
              <a:rPr lang="en-GB" sz="1400" dirty="0">
                <a:solidFill>
                  <a:srgbClr val="000000"/>
                </a:solidFill>
                <a:latin typeface="Helvetica" pitchFamily="2" charset="0"/>
              </a:rPr>
              <a:t> </a:t>
            </a:r>
            <a:r>
              <a:rPr lang="en-GB" sz="1400" i="1" dirty="0">
                <a:solidFill>
                  <a:srgbClr val="000000"/>
                </a:solidFill>
                <a:latin typeface="Helvetica" pitchFamily="2" charset="0"/>
              </a:rPr>
              <a:t>electron cooling </a:t>
            </a:r>
            <a:r>
              <a:rPr lang="en-GB" sz="1400" dirty="0">
                <a:solidFill>
                  <a:srgbClr val="000000"/>
                </a:solidFill>
                <a:latin typeface="Helvetica" pitchFamily="2" charset="0"/>
              </a:rPr>
              <a:t>method during Run 2)</a:t>
            </a:r>
          </a:p>
        </p:txBody>
      </p:sp>
      <p:pic>
        <p:nvPicPr>
          <p:cNvPr id="32" name="Picture 31">
            <a:extLst>
              <a:ext uri="{FF2B5EF4-FFF2-40B4-BE49-F238E27FC236}">
                <a16:creationId xmlns:a16="http://schemas.microsoft.com/office/drawing/2014/main" id="{0AB251C2-692C-844C-B16C-F69EDDF6ABD5}"/>
              </a:ext>
            </a:extLst>
          </p:cNvPr>
          <p:cNvPicPr>
            <a:picLocks noChangeAspect="1"/>
          </p:cNvPicPr>
          <p:nvPr/>
        </p:nvPicPr>
        <p:blipFill>
          <a:blip r:embed="rId2"/>
          <a:stretch>
            <a:fillRect/>
          </a:stretch>
        </p:blipFill>
        <p:spPr>
          <a:xfrm>
            <a:off x="681014" y="2163890"/>
            <a:ext cx="7213630" cy="4694109"/>
          </a:xfrm>
          <a:prstGeom prst="rect">
            <a:avLst/>
          </a:prstGeom>
        </p:spPr>
      </p:pic>
      <p:sp>
        <p:nvSpPr>
          <p:cNvPr id="34" name="TextBox 33">
            <a:extLst>
              <a:ext uri="{FF2B5EF4-FFF2-40B4-BE49-F238E27FC236}">
                <a16:creationId xmlns:a16="http://schemas.microsoft.com/office/drawing/2014/main" id="{C67F3C0B-083F-7E49-9463-AF71BB978381}"/>
              </a:ext>
            </a:extLst>
          </p:cNvPr>
          <p:cNvSpPr txBox="1"/>
          <p:nvPr/>
        </p:nvSpPr>
        <p:spPr>
          <a:xfrm>
            <a:off x="8104407" y="3324442"/>
            <a:ext cx="2924149" cy="2123658"/>
          </a:xfrm>
          <a:prstGeom prst="rect">
            <a:avLst/>
          </a:prstGeom>
          <a:noFill/>
        </p:spPr>
        <p:txBody>
          <a:bodyPr wrap="square">
            <a:spAutoFit/>
          </a:bodyPr>
          <a:lstStyle/>
          <a:p>
            <a:r>
              <a:rPr lang="en-CH" sz="1100" dirty="0">
                <a:solidFill>
                  <a:schemeClr val="tx1">
                    <a:lumMod val="50000"/>
                    <a:lumOff val="50000"/>
                  </a:schemeClr>
                </a:solidFill>
                <a:latin typeface="Helvetica Light" panose="020B0403020202020204" pitchFamily="34" charset="0"/>
              </a:rPr>
              <a:t>Aerial view of Fermilab's proton--antiproton accelerator and collider complex towards the closure of its operation in 2011. The Main Injector and Recycler ring is seen in front and the 6.3-kilometre circumference Tevatron collider ring in the background.  On the left the iconic Wilson Hall, Fermilab's central laboratory building. Close-by are the proton source and the Booster. Tevatron's main detectors CDF and D0 are placed to the left and right along the ring, respectively.</a:t>
            </a:r>
          </a:p>
        </p:txBody>
      </p:sp>
      <p:sp>
        <p:nvSpPr>
          <p:cNvPr id="35" name="TextBox 34">
            <a:extLst>
              <a:ext uri="{FF2B5EF4-FFF2-40B4-BE49-F238E27FC236}">
                <a16:creationId xmlns:a16="http://schemas.microsoft.com/office/drawing/2014/main" id="{3FF2986E-9DD4-7D43-B9FD-FE9C9C9823C1}"/>
              </a:ext>
            </a:extLst>
          </p:cNvPr>
          <p:cNvSpPr txBox="1"/>
          <p:nvPr/>
        </p:nvSpPr>
        <p:spPr>
          <a:xfrm>
            <a:off x="3555308" y="5073381"/>
            <a:ext cx="1970411" cy="276999"/>
          </a:xfrm>
          <a:prstGeom prst="rect">
            <a:avLst/>
          </a:prstGeom>
          <a:noFill/>
        </p:spPr>
        <p:txBody>
          <a:bodyPr wrap="none" rtlCol="0">
            <a:spAutoFit/>
          </a:bodyPr>
          <a:lstStyle/>
          <a:p>
            <a:pPr marL="0">
              <a:spcBef>
                <a:spcPts val="3000"/>
              </a:spcBef>
            </a:pPr>
            <a:r>
              <a:rPr lang="en-CH" sz="1200" b="1" dirty="0">
                <a:solidFill>
                  <a:schemeClr val="bg1"/>
                </a:solidFill>
                <a:latin typeface="Helvetica" pitchFamily="2" charset="0"/>
                <a:ea typeface="Helvetica Light" charset="0"/>
                <a:cs typeface="Helvetica Light" charset="0"/>
                <a:sym typeface="Wingdings" pitchFamily="2" charset="2"/>
              </a:rPr>
              <a:t>Main injector &amp; Recycler</a:t>
            </a:r>
          </a:p>
        </p:txBody>
      </p:sp>
      <p:sp>
        <p:nvSpPr>
          <p:cNvPr id="37" name="TextBox 36">
            <a:extLst>
              <a:ext uri="{FF2B5EF4-FFF2-40B4-BE49-F238E27FC236}">
                <a16:creationId xmlns:a16="http://schemas.microsoft.com/office/drawing/2014/main" id="{33FF787B-9D3D-2C47-A054-B6C3D6E56305}"/>
              </a:ext>
            </a:extLst>
          </p:cNvPr>
          <p:cNvSpPr txBox="1"/>
          <p:nvPr/>
        </p:nvSpPr>
        <p:spPr>
          <a:xfrm>
            <a:off x="3054850" y="3055125"/>
            <a:ext cx="500458" cy="276999"/>
          </a:xfrm>
          <a:prstGeom prst="rect">
            <a:avLst/>
          </a:prstGeom>
          <a:noFill/>
        </p:spPr>
        <p:txBody>
          <a:bodyPr wrap="none" rtlCol="0">
            <a:spAutoFit/>
          </a:bodyPr>
          <a:lstStyle/>
          <a:p>
            <a:pPr marL="0">
              <a:spcBef>
                <a:spcPts val="3000"/>
              </a:spcBef>
            </a:pPr>
            <a:r>
              <a:rPr lang="en-CH" sz="1200" b="1" dirty="0">
                <a:solidFill>
                  <a:schemeClr val="bg1"/>
                </a:solidFill>
                <a:latin typeface="Helvetica" pitchFamily="2" charset="0"/>
                <a:ea typeface="Helvetica Light" charset="0"/>
                <a:cs typeface="Helvetica Light" charset="0"/>
                <a:sym typeface="Wingdings" pitchFamily="2" charset="2"/>
              </a:rPr>
              <a:t>CDF</a:t>
            </a:r>
          </a:p>
        </p:txBody>
      </p:sp>
      <p:sp>
        <p:nvSpPr>
          <p:cNvPr id="38" name="TextBox 37">
            <a:extLst>
              <a:ext uri="{FF2B5EF4-FFF2-40B4-BE49-F238E27FC236}">
                <a16:creationId xmlns:a16="http://schemas.microsoft.com/office/drawing/2014/main" id="{D1C84482-CA45-0D44-94C5-F41DF20C3D62}"/>
              </a:ext>
            </a:extLst>
          </p:cNvPr>
          <p:cNvSpPr txBox="1"/>
          <p:nvPr/>
        </p:nvSpPr>
        <p:spPr>
          <a:xfrm>
            <a:off x="6195777" y="3287520"/>
            <a:ext cx="380232" cy="276999"/>
          </a:xfrm>
          <a:prstGeom prst="rect">
            <a:avLst/>
          </a:prstGeom>
          <a:noFill/>
        </p:spPr>
        <p:txBody>
          <a:bodyPr wrap="none" rtlCol="0">
            <a:spAutoFit/>
          </a:bodyPr>
          <a:lstStyle/>
          <a:p>
            <a:pPr marL="0">
              <a:spcBef>
                <a:spcPts val="3000"/>
              </a:spcBef>
            </a:pPr>
            <a:r>
              <a:rPr lang="en-CH" sz="1200" b="1" dirty="0">
                <a:solidFill>
                  <a:schemeClr val="bg1"/>
                </a:solidFill>
                <a:latin typeface="Helvetica" pitchFamily="2" charset="0"/>
                <a:ea typeface="Helvetica Light" charset="0"/>
                <a:cs typeface="Helvetica Light" charset="0"/>
                <a:sym typeface="Wingdings" pitchFamily="2" charset="2"/>
              </a:rPr>
              <a:t>D0</a:t>
            </a:r>
          </a:p>
        </p:txBody>
      </p:sp>
      <p:sp>
        <p:nvSpPr>
          <p:cNvPr id="39" name="TextBox 38">
            <a:extLst>
              <a:ext uri="{FF2B5EF4-FFF2-40B4-BE49-F238E27FC236}">
                <a16:creationId xmlns:a16="http://schemas.microsoft.com/office/drawing/2014/main" id="{1D537358-625A-7D4A-9F9A-C4DC04979495}"/>
              </a:ext>
            </a:extLst>
          </p:cNvPr>
          <p:cNvSpPr txBox="1"/>
          <p:nvPr/>
        </p:nvSpPr>
        <p:spPr>
          <a:xfrm>
            <a:off x="4287829" y="3583657"/>
            <a:ext cx="822533" cy="276999"/>
          </a:xfrm>
          <a:prstGeom prst="rect">
            <a:avLst/>
          </a:prstGeom>
          <a:noFill/>
        </p:spPr>
        <p:txBody>
          <a:bodyPr wrap="none" rtlCol="0">
            <a:spAutoFit/>
          </a:bodyPr>
          <a:lstStyle/>
          <a:p>
            <a:pPr marL="0">
              <a:spcBef>
                <a:spcPts val="3000"/>
              </a:spcBef>
            </a:pPr>
            <a:r>
              <a:rPr lang="en-CH" sz="1200" b="1" dirty="0">
                <a:solidFill>
                  <a:schemeClr val="bg1"/>
                </a:solidFill>
                <a:latin typeface="Helvetica" pitchFamily="2" charset="0"/>
                <a:ea typeface="Helvetica Light" charset="0"/>
                <a:cs typeface="Helvetica Light" charset="0"/>
                <a:sym typeface="Wingdings" pitchFamily="2" charset="2"/>
              </a:rPr>
              <a:t>Tevatron</a:t>
            </a:r>
          </a:p>
        </p:txBody>
      </p:sp>
      <p:cxnSp>
        <p:nvCxnSpPr>
          <p:cNvPr id="4" name="Straight Connector 3">
            <a:extLst>
              <a:ext uri="{FF2B5EF4-FFF2-40B4-BE49-F238E27FC236}">
                <a16:creationId xmlns:a16="http://schemas.microsoft.com/office/drawing/2014/main" id="{6DD5C1C0-2D21-D94F-9C81-012ECC156D35}"/>
              </a:ext>
            </a:extLst>
          </p:cNvPr>
          <p:cNvCxnSpPr/>
          <p:nvPr/>
        </p:nvCxnSpPr>
        <p:spPr>
          <a:xfrm>
            <a:off x="8241174" y="1516284"/>
            <a:ext cx="86400" cy="0"/>
          </a:xfrm>
          <a:prstGeom prst="line">
            <a:avLst/>
          </a:prstGeom>
          <a:ln w="19050">
            <a:solidFill>
              <a:schemeClr val="tx1"/>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69762310"/>
      </p:ext>
    </p:extLst>
  </p:cSld>
  <p:clrMapOvr>
    <a:masterClrMapping/>
  </p:clrMapOvr>
  <mc:AlternateContent xmlns:mc="http://schemas.openxmlformats.org/markup-compatibility/2006" xmlns:p14="http://schemas.microsoft.com/office/powerpoint/2010/main">
    <mc:Choice Requires="p14">
      <p:transition spd="med" p14:dur="6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8992AA9F-DB22-1F4E-ADDA-1FE3E7C527E3}"/>
              </a:ext>
            </a:extLst>
          </p:cNvPr>
          <p:cNvSpPr>
            <a:spLocks noGrp="1"/>
          </p:cNvSpPr>
          <p:nvPr>
            <p:ph type="sldNum" sz="quarter" idx="4"/>
          </p:nvPr>
        </p:nvSpPr>
        <p:spPr/>
        <p:txBody>
          <a:bodyPr/>
          <a:lstStyle/>
          <a:p>
            <a:pPr>
              <a:defRPr/>
            </a:pPr>
            <a:fld id="{611C2F03-9E95-40C9-A99F-3C4F7EE8CF2A}" type="slidenum">
              <a:rPr lang="en-GB" smtClean="0"/>
              <a:pPr>
                <a:defRPr/>
              </a:pPr>
              <a:t>15</a:t>
            </a:fld>
            <a:endParaRPr lang="en-GB" dirty="0"/>
          </a:p>
        </p:txBody>
      </p:sp>
      <p:sp>
        <p:nvSpPr>
          <p:cNvPr id="7" name="TextBox 6">
            <a:extLst>
              <a:ext uri="{FF2B5EF4-FFF2-40B4-BE49-F238E27FC236}">
                <a16:creationId xmlns:a16="http://schemas.microsoft.com/office/drawing/2014/main" id="{4518051A-D8D3-BB46-88D8-82FC10D33851}"/>
              </a:ext>
            </a:extLst>
          </p:cNvPr>
          <p:cNvSpPr txBox="1"/>
          <p:nvPr/>
        </p:nvSpPr>
        <p:spPr>
          <a:xfrm>
            <a:off x="178096" y="264651"/>
            <a:ext cx="11305525" cy="523220"/>
          </a:xfrm>
          <a:prstGeom prst="rect">
            <a:avLst/>
          </a:prstGeom>
          <a:noFill/>
        </p:spPr>
        <p:txBody>
          <a:bodyPr wrap="square" rtlCol="0">
            <a:spAutoFit/>
          </a:bodyPr>
          <a:lstStyle/>
          <a:p>
            <a:pPr lvl="0" indent="424250" defTabSz="430225" fontAlgn="base">
              <a:spcBef>
                <a:spcPct val="0"/>
              </a:spcBef>
              <a:spcAft>
                <a:spcPct val="0"/>
              </a:spcAft>
              <a:defRPr/>
            </a:pPr>
            <a:r>
              <a:rPr kumimoji="0" lang="en-US" sz="2800" b="1" i="0" u="none" strike="noStrike" kern="1200" cap="none" spc="0" normalizeH="0" baseline="0" noProof="0" dirty="0">
                <a:ln>
                  <a:noFill/>
                </a:ln>
                <a:solidFill>
                  <a:srgbClr val="0D7FBF"/>
                </a:solidFill>
                <a:effectLst/>
                <a:uLnTx/>
                <a:uFillTx/>
                <a:latin typeface="Helvetica" pitchFamily="2" charset="0"/>
                <a:ea typeface="Trebuchet MS" pitchFamily="-84" charset="0"/>
                <a:cs typeface="Helvetica Light"/>
              </a:rPr>
              <a:t>The Tevatron at Fermilab climbed at the energy frontier</a:t>
            </a:r>
            <a:endParaRPr kumimoji="0" lang="en-US" sz="2800" b="0" i="0" u="none" strike="noStrike" kern="1200" cap="none" spc="0" normalizeH="0" baseline="0" noProof="0" dirty="0">
              <a:ln>
                <a:noFill/>
              </a:ln>
              <a:solidFill>
                <a:srgbClr val="0D7FBF"/>
              </a:solidFill>
              <a:effectLst/>
              <a:uLnTx/>
              <a:uFillTx/>
              <a:latin typeface="Helvetica Light" pitchFamily="2" charset="0"/>
              <a:ea typeface="Trebuchet MS" pitchFamily="-84" charset="0"/>
              <a:cs typeface="Helvetica Light"/>
            </a:endParaRPr>
          </a:p>
        </p:txBody>
      </p:sp>
      <p:pic>
        <p:nvPicPr>
          <p:cNvPr id="10" name="Picture 9">
            <a:extLst>
              <a:ext uri="{FF2B5EF4-FFF2-40B4-BE49-F238E27FC236}">
                <a16:creationId xmlns:a16="http://schemas.microsoft.com/office/drawing/2014/main" id="{45021F71-E85B-CA49-A0EC-0FA0E4DD9188}"/>
              </a:ext>
            </a:extLst>
          </p:cNvPr>
          <p:cNvPicPr>
            <a:picLocks noChangeAspect="1"/>
          </p:cNvPicPr>
          <p:nvPr/>
        </p:nvPicPr>
        <p:blipFill>
          <a:blip r:embed="rId3"/>
          <a:stretch>
            <a:fillRect/>
          </a:stretch>
        </p:blipFill>
        <p:spPr>
          <a:xfrm>
            <a:off x="1238917" y="2042905"/>
            <a:ext cx="3046475" cy="3240399"/>
          </a:xfrm>
          <a:prstGeom prst="rect">
            <a:avLst/>
          </a:prstGeom>
        </p:spPr>
      </p:pic>
      <p:sp>
        <p:nvSpPr>
          <p:cNvPr id="24" name="TextBox 23">
            <a:extLst>
              <a:ext uri="{FF2B5EF4-FFF2-40B4-BE49-F238E27FC236}">
                <a16:creationId xmlns:a16="http://schemas.microsoft.com/office/drawing/2014/main" id="{F5630A3B-580B-204B-8196-1E2115D42845}"/>
              </a:ext>
            </a:extLst>
          </p:cNvPr>
          <p:cNvSpPr txBox="1"/>
          <p:nvPr/>
        </p:nvSpPr>
        <p:spPr>
          <a:xfrm>
            <a:off x="1369224" y="1765906"/>
            <a:ext cx="3158169" cy="276999"/>
          </a:xfrm>
          <a:prstGeom prst="rect">
            <a:avLst/>
          </a:prstGeom>
          <a:noFill/>
        </p:spPr>
        <p:txBody>
          <a:bodyPr wrap="square" rtlCol="0">
            <a:spAutoFit/>
          </a:bodyPr>
          <a:lstStyle/>
          <a:p>
            <a:pPr marL="0" algn="ctr">
              <a:spcBef>
                <a:spcPts val="3000"/>
              </a:spcBef>
            </a:pPr>
            <a:r>
              <a:rPr lang="en-CH" sz="1200" dirty="0">
                <a:solidFill>
                  <a:prstClr val="black"/>
                </a:solidFill>
                <a:latin typeface="Helvetica Light" charset="0"/>
                <a:ea typeface="Helvetica Light" charset="0"/>
                <a:cs typeface="Helvetica Light" charset="0"/>
                <a:sym typeface="Wingdings" pitchFamily="2" charset="2"/>
              </a:rPr>
              <a:t>Top-quark discovery by CDF &amp; D0 in 1995</a:t>
            </a:r>
          </a:p>
        </p:txBody>
      </p:sp>
      <p:sp>
        <p:nvSpPr>
          <p:cNvPr id="25" name="Rectangle 24">
            <a:extLst>
              <a:ext uri="{FF2B5EF4-FFF2-40B4-BE49-F238E27FC236}">
                <a16:creationId xmlns:a16="http://schemas.microsoft.com/office/drawing/2014/main" id="{A0C25B6B-2C7B-B44C-8C69-B83A63392513}"/>
              </a:ext>
            </a:extLst>
          </p:cNvPr>
          <p:cNvSpPr/>
          <p:nvPr/>
        </p:nvSpPr>
        <p:spPr>
          <a:xfrm>
            <a:off x="591665" y="5820349"/>
            <a:ext cx="11105964" cy="661720"/>
          </a:xfrm>
          <a:prstGeom prst="rect">
            <a:avLst/>
          </a:prstGeom>
        </p:spPr>
        <p:txBody>
          <a:bodyPr wrap="square">
            <a:spAutoFit/>
          </a:bodyPr>
          <a:lstStyle/>
          <a:p>
            <a:pPr marL="285750" lvl="0" indent="-285750" defTabSz="457200" fontAlgn="base">
              <a:spcBef>
                <a:spcPts val="1800"/>
              </a:spcBef>
              <a:spcAft>
                <a:spcPct val="0"/>
              </a:spcAft>
              <a:buFont typeface="Arial" panose="020B0604020202020204" pitchFamily="34" charset="0"/>
              <a:buChar char="•"/>
              <a:defRPr/>
            </a:pPr>
            <a:r>
              <a:rPr lang="en-GB" sz="1600" dirty="0">
                <a:solidFill>
                  <a:srgbClr val="000000"/>
                </a:solidFill>
                <a:latin typeface="Helvetica" pitchFamily="2" charset="0"/>
              </a:rPr>
              <a:t>Also: first observation of neutral </a:t>
            </a:r>
            <a:r>
              <a:rPr lang="en-GB" sz="1600" i="1" dirty="0">
                <a:solidFill>
                  <a:srgbClr val="000000"/>
                </a:solidFill>
                <a:latin typeface="Helvetica" pitchFamily="2" charset="0"/>
              </a:rPr>
              <a:t>B</a:t>
            </a:r>
            <a:r>
              <a:rPr lang="en-GB" sz="1600" i="1" baseline="-25000" dirty="0">
                <a:solidFill>
                  <a:srgbClr val="000000"/>
                </a:solidFill>
                <a:latin typeface="Helvetica" pitchFamily="2" charset="0"/>
              </a:rPr>
              <a:t>s</a:t>
            </a:r>
            <a:r>
              <a:rPr lang="en-GB" sz="1600" dirty="0">
                <a:solidFill>
                  <a:srgbClr val="000000"/>
                </a:solidFill>
                <a:latin typeface="Helvetica" pitchFamily="2" charset="0"/>
              </a:rPr>
              <a:t> oscillation by CDF in 2006</a:t>
            </a:r>
          </a:p>
          <a:p>
            <a:pPr marL="285750" indent="-285750" defTabSz="457200" fontAlgn="base">
              <a:spcBef>
                <a:spcPts val="600"/>
              </a:spcBef>
              <a:spcAft>
                <a:spcPct val="0"/>
              </a:spcAft>
              <a:buFont typeface="Arial" panose="020B0604020202020204" pitchFamily="34" charset="0"/>
              <a:buChar char="•"/>
              <a:defRPr/>
            </a:pPr>
            <a:r>
              <a:rPr lang="en-GB" sz="1600" dirty="0">
                <a:solidFill>
                  <a:srgbClr val="000000"/>
                </a:solidFill>
                <a:latin typeface="Helvetica" pitchFamily="2" charset="0"/>
              </a:rPr>
              <a:t>High-precision top and W mass measurements, </a:t>
            </a:r>
            <a:r>
              <a:rPr lang="en-GB" sz="1600" dirty="0" err="1">
                <a:solidFill>
                  <a:srgbClr val="000000"/>
                </a:solidFill>
                <a:latin typeface="Helvetica" pitchFamily="2" charset="0"/>
              </a:rPr>
              <a:t>σ</a:t>
            </a:r>
            <a:r>
              <a:rPr lang="en-GB" sz="1600" dirty="0">
                <a:solidFill>
                  <a:srgbClr val="000000"/>
                </a:solidFill>
                <a:latin typeface="Helvetica" pitchFamily="2" charset="0"/>
              </a:rPr>
              <a:t>(</a:t>
            </a:r>
            <a:r>
              <a:rPr lang="en-GB" sz="1600" dirty="0" err="1">
                <a:solidFill>
                  <a:srgbClr val="000000"/>
                </a:solidFill>
                <a:latin typeface="Helvetica" pitchFamily="2" charset="0"/>
              </a:rPr>
              <a:t>m</a:t>
            </a:r>
            <a:r>
              <a:rPr lang="en-GB" sz="1600" baseline="-25000" dirty="0" err="1">
                <a:solidFill>
                  <a:srgbClr val="000000"/>
                </a:solidFill>
                <a:latin typeface="Helvetica" pitchFamily="2" charset="0"/>
              </a:rPr>
              <a:t>top</a:t>
            </a:r>
            <a:r>
              <a:rPr lang="en-GB" sz="1600" dirty="0">
                <a:solidFill>
                  <a:srgbClr val="000000"/>
                </a:solidFill>
                <a:latin typeface="Helvetica" pitchFamily="2" charset="0"/>
              </a:rPr>
              <a:t>) = 0.65 GeV </a:t>
            </a:r>
            <a:r>
              <a:rPr lang="en-GB" sz="1200" dirty="0">
                <a:solidFill>
                  <a:srgbClr val="000000"/>
                </a:solidFill>
                <a:latin typeface="Helvetica" pitchFamily="2" charset="0"/>
              </a:rPr>
              <a:t>(0.4%)</a:t>
            </a:r>
            <a:r>
              <a:rPr lang="en-GB" sz="1600" dirty="0">
                <a:solidFill>
                  <a:srgbClr val="000000"/>
                </a:solidFill>
                <a:latin typeface="Helvetica" pitchFamily="2" charset="0"/>
              </a:rPr>
              <a:t>, </a:t>
            </a:r>
            <a:r>
              <a:rPr lang="en-GB" sz="1600" dirty="0" err="1">
                <a:solidFill>
                  <a:srgbClr val="000000"/>
                </a:solidFill>
                <a:latin typeface="Helvetica" pitchFamily="2" charset="0"/>
              </a:rPr>
              <a:t>σ</a:t>
            </a:r>
            <a:r>
              <a:rPr lang="en-GB" sz="1600" dirty="0">
                <a:solidFill>
                  <a:srgbClr val="000000"/>
                </a:solidFill>
                <a:latin typeface="Helvetica" pitchFamily="2" charset="0"/>
              </a:rPr>
              <a:t>(</a:t>
            </a:r>
            <a:r>
              <a:rPr lang="en-GB" sz="1600" dirty="0" err="1">
                <a:solidFill>
                  <a:srgbClr val="000000"/>
                </a:solidFill>
                <a:latin typeface="Helvetica" pitchFamily="2" charset="0"/>
              </a:rPr>
              <a:t>m</a:t>
            </a:r>
            <a:r>
              <a:rPr lang="en-GB" sz="1600" baseline="-25000" dirty="0" err="1">
                <a:solidFill>
                  <a:srgbClr val="000000"/>
                </a:solidFill>
                <a:latin typeface="Helvetica" pitchFamily="2" charset="0"/>
              </a:rPr>
              <a:t>W</a:t>
            </a:r>
            <a:r>
              <a:rPr lang="en-GB" sz="1600" dirty="0">
                <a:solidFill>
                  <a:srgbClr val="000000"/>
                </a:solidFill>
                <a:latin typeface="Helvetica" pitchFamily="2" charset="0"/>
              </a:rPr>
              <a:t>) = 16 MeV </a:t>
            </a:r>
            <a:r>
              <a:rPr lang="en-GB" sz="1200" dirty="0">
                <a:solidFill>
                  <a:srgbClr val="000000"/>
                </a:solidFill>
                <a:latin typeface="Helvetica" pitchFamily="2" charset="0"/>
              </a:rPr>
              <a:t>(0.02%)</a:t>
            </a:r>
            <a:endParaRPr lang="en-GB" sz="1600" dirty="0">
              <a:solidFill>
                <a:srgbClr val="000000"/>
              </a:solidFill>
              <a:latin typeface="Helvetica" pitchFamily="2" charset="0"/>
            </a:endParaRPr>
          </a:p>
        </p:txBody>
      </p:sp>
      <p:pic>
        <p:nvPicPr>
          <p:cNvPr id="26" name="Picture 25">
            <a:extLst>
              <a:ext uri="{FF2B5EF4-FFF2-40B4-BE49-F238E27FC236}">
                <a16:creationId xmlns:a16="http://schemas.microsoft.com/office/drawing/2014/main" id="{3D09FB0A-0EEC-2245-AF2B-07E8D3853E45}"/>
              </a:ext>
            </a:extLst>
          </p:cNvPr>
          <p:cNvPicPr>
            <a:picLocks noChangeAspect="1"/>
          </p:cNvPicPr>
          <p:nvPr/>
        </p:nvPicPr>
        <p:blipFill>
          <a:blip r:embed="rId4">
            <a:alphaModFix/>
          </a:blip>
          <a:stretch>
            <a:fillRect/>
          </a:stretch>
        </p:blipFill>
        <p:spPr>
          <a:xfrm>
            <a:off x="4940287" y="2018792"/>
            <a:ext cx="5014390" cy="3380628"/>
          </a:xfrm>
          <a:prstGeom prst="rect">
            <a:avLst/>
          </a:prstGeom>
        </p:spPr>
      </p:pic>
      <p:sp>
        <p:nvSpPr>
          <p:cNvPr id="27" name="TextBox 26">
            <a:extLst>
              <a:ext uri="{FF2B5EF4-FFF2-40B4-BE49-F238E27FC236}">
                <a16:creationId xmlns:a16="http://schemas.microsoft.com/office/drawing/2014/main" id="{C0C939A6-7E88-A644-9E42-0D28267E006A}"/>
              </a:ext>
            </a:extLst>
          </p:cNvPr>
          <p:cNvSpPr txBox="1"/>
          <p:nvPr/>
        </p:nvSpPr>
        <p:spPr>
          <a:xfrm>
            <a:off x="5508692" y="1762650"/>
            <a:ext cx="4315533" cy="276999"/>
          </a:xfrm>
          <a:prstGeom prst="rect">
            <a:avLst/>
          </a:prstGeom>
          <a:noFill/>
        </p:spPr>
        <p:txBody>
          <a:bodyPr wrap="square" rtlCol="0">
            <a:spAutoFit/>
          </a:bodyPr>
          <a:lstStyle/>
          <a:p>
            <a:pPr marL="0" algn="ctr">
              <a:spcBef>
                <a:spcPts val="3000"/>
              </a:spcBef>
            </a:pPr>
            <a:r>
              <a:rPr lang="en-CH" sz="1200" dirty="0">
                <a:solidFill>
                  <a:prstClr val="black"/>
                </a:solidFill>
                <a:latin typeface="Helvetica Light" charset="0"/>
                <a:ea typeface="Helvetica Light" charset="0"/>
                <a:cs typeface="Helvetica Light" charset="0"/>
                <a:sym typeface="Wingdings" pitchFamily="2" charset="2"/>
              </a:rPr>
              <a:t>Final combined CDF &amp; D0 Higgs boson search result (2012)</a:t>
            </a:r>
          </a:p>
        </p:txBody>
      </p:sp>
      <p:sp>
        <p:nvSpPr>
          <p:cNvPr id="28" name="Rectangle 27">
            <a:extLst>
              <a:ext uri="{FF2B5EF4-FFF2-40B4-BE49-F238E27FC236}">
                <a16:creationId xmlns:a16="http://schemas.microsoft.com/office/drawing/2014/main" id="{E9DC7CA5-764C-6E47-A9E1-349B9FB28F9B}"/>
              </a:ext>
            </a:extLst>
          </p:cNvPr>
          <p:cNvSpPr/>
          <p:nvPr/>
        </p:nvSpPr>
        <p:spPr>
          <a:xfrm>
            <a:off x="3532139" y="2132113"/>
            <a:ext cx="388351" cy="221087"/>
          </a:xfrm>
          <a:prstGeom prst="rect">
            <a:avLst/>
          </a:prstGeom>
          <a:solidFill>
            <a:schemeClr val="bg1"/>
          </a:solidFill>
        </p:spPr>
        <p:txBody>
          <a:bodyPr wrap="square" rtlCol="0" anchor="ctr">
            <a:spAutoFit/>
          </a:bodyPr>
          <a:lstStyle/>
          <a:p>
            <a:pPr algn="l"/>
            <a:endParaRPr lang="en-CH" sz="1600" dirty="0">
              <a:latin typeface="Helvetica" pitchFamily="2" charset="0"/>
            </a:endParaRPr>
          </a:p>
        </p:txBody>
      </p:sp>
      <p:sp>
        <p:nvSpPr>
          <p:cNvPr id="29" name="Rectangle 28">
            <a:extLst>
              <a:ext uri="{FF2B5EF4-FFF2-40B4-BE49-F238E27FC236}">
                <a16:creationId xmlns:a16="http://schemas.microsoft.com/office/drawing/2014/main" id="{91CD1C3A-F5A3-1D43-8C0C-5CB24177D22C}"/>
              </a:ext>
            </a:extLst>
          </p:cNvPr>
          <p:cNvSpPr/>
          <p:nvPr/>
        </p:nvSpPr>
        <p:spPr>
          <a:xfrm>
            <a:off x="3702194" y="2353200"/>
            <a:ext cx="89210" cy="276999"/>
          </a:xfrm>
          <a:prstGeom prst="rect">
            <a:avLst/>
          </a:prstGeom>
          <a:solidFill>
            <a:schemeClr val="bg1"/>
          </a:solidFill>
        </p:spPr>
        <p:txBody>
          <a:bodyPr wrap="square" rtlCol="0" anchor="ctr">
            <a:spAutoFit/>
          </a:bodyPr>
          <a:lstStyle/>
          <a:p>
            <a:pPr algn="l"/>
            <a:endParaRPr lang="en-CH" sz="1600" dirty="0">
              <a:latin typeface="Helvetica" pitchFamily="2" charset="0"/>
            </a:endParaRPr>
          </a:p>
        </p:txBody>
      </p:sp>
      <p:sp>
        <p:nvSpPr>
          <p:cNvPr id="12" name="Rectangle 11">
            <a:extLst>
              <a:ext uri="{FF2B5EF4-FFF2-40B4-BE49-F238E27FC236}">
                <a16:creationId xmlns:a16="http://schemas.microsoft.com/office/drawing/2014/main" id="{32AB335D-77BA-3142-A667-638F8AE9A458}"/>
              </a:ext>
            </a:extLst>
          </p:cNvPr>
          <p:cNvSpPr/>
          <p:nvPr/>
        </p:nvSpPr>
        <p:spPr>
          <a:xfrm>
            <a:off x="591666" y="1187217"/>
            <a:ext cx="9901631" cy="338554"/>
          </a:xfrm>
          <a:prstGeom prst="rect">
            <a:avLst/>
          </a:prstGeom>
        </p:spPr>
        <p:txBody>
          <a:bodyPr wrap="square">
            <a:spAutoFit/>
          </a:bodyPr>
          <a:lstStyle/>
          <a:p>
            <a:pPr lvl="0" defTabSz="457200" fontAlgn="base">
              <a:spcBef>
                <a:spcPts val="1800"/>
              </a:spcBef>
              <a:spcAft>
                <a:spcPct val="0"/>
              </a:spcAft>
              <a:defRPr/>
            </a:pPr>
            <a:r>
              <a:rPr lang="en-GB" sz="1600" dirty="0">
                <a:solidFill>
                  <a:srgbClr val="000000"/>
                </a:solidFill>
                <a:latin typeface="Helvetica" pitchFamily="2" charset="0"/>
              </a:rPr>
              <a:t>Among the Tevatron legacies:</a:t>
            </a:r>
            <a:endParaRPr lang="en-GB" sz="1400" dirty="0">
              <a:solidFill>
                <a:srgbClr val="000000"/>
              </a:solidFill>
              <a:latin typeface="Helvetica" pitchFamily="2" charset="0"/>
            </a:endParaRPr>
          </a:p>
        </p:txBody>
      </p:sp>
      <p:sp>
        <p:nvSpPr>
          <p:cNvPr id="3" name="TextBox 2">
            <a:extLst>
              <a:ext uri="{FF2B5EF4-FFF2-40B4-BE49-F238E27FC236}">
                <a16:creationId xmlns:a16="http://schemas.microsoft.com/office/drawing/2014/main" id="{ED68186C-9993-DE4C-B488-FFECF1DDB4E5}"/>
              </a:ext>
            </a:extLst>
          </p:cNvPr>
          <p:cNvSpPr txBox="1"/>
          <p:nvPr/>
        </p:nvSpPr>
        <p:spPr>
          <a:xfrm>
            <a:off x="1677914" y="2138132"/>
            <a:ext cx="482824" cy="276999"/>
          </a:xfrm>
          <a:prstGeom prst="rect">
            <a:avLst/>
          </a:prstGeom>
          <a:noFill/>
        </p:spPr>
        <p:txBody>
          <a:bodyPr wrap="none" rtlCol="0">
            <a:spAutoFit/>
          </a:bodyPr>
          <a:lstStyle/>
          <a:p>
            <a:pPr marL="0">
              <a:spcBef>
                <a:spcPts val="3000"/>
              </a:spcBef>
            </a:pPr>
            <a:r>
              <a:rPr lang="en-CH" sz="1200" dirty="0">
                <a:solidFill>
                  <a:prstClr val="black"/>
                </a:solidFill>
                <a:latin typeface="Times" pitchFamily="2" charset="0"/>
                <a:ea typeface="Helvetica Light" charset="0"/>
                <a:cs typeface="Helvetica Light" charset="0"/>
                <a:sym typeface="Wingdings" pitchFamily="2" charset="2"/>
              </a:rPr>
              <a:t>CDF</a:t>
            </a:r>
          </a:p>
        </p:txBody>
      </p:sp>
      <p:sp>
        <p:nvSpPr>
          <p:cNvPr id="13" name="Rectangle 12">
            <a:extLst>
              <a:ext uri="{FF2B5EF4-FFF2-40B4-BE49-F238E27FC236}">
                <a16:creationId xmlns:a16="http://schemas.microsoft.com/office/drawing/2014/main" id="{2C889E5B-780D-6446-9297-DC759A1646C5}"/>
              </a:ext>
            </a:extLst>
          </p:cNvPr>
          <p:cNvSpPr/>
          <p:nvPr/>
        </p:nvSpPr>
        <p:spPr>
          <a:xfrm>
            <a:off x="3527119" y="2142827"/>
            <a:ext cx="111431" cy="442784"/>
          </a:xfrm>
          <a:prstGeom prst="rect">
            <a:avLst/>
          </a:prstGeom>
          <a:solidFill>
            <a:schemeClr val="bg1"/>
          </a:solidFill>
        </p:spPr>
        <p:txBody>
          <a:bodyPr wrap="square" rtlCol="0" anchor="ctr">
            <a:spAutoFit/>
          </a:bodyPr>
          <a:lstStyle/>
          <a:p>
            <a:pPr algn="l"/>
            <a:endParaRPr lang="en-CH" sz="1600" dirty="0">
              <a:latin typeface="Helvetica" pitchFamily="2" charset="0"/>
            </a:endParaRPr>
          </a:p>
        </p:txBody>
      </p:sp>
    </p:spTree>
    <p:extLst>
      <p:ext uri="{BB962C8B-B14F-4D97-AF65-F5344CB8AC3E}">
        <p14:creationId xmlns:p14="http://schemas.microsoft.com/office/powerpoint/2010/main" val="3768191331"/>
      </p:ext>
    </p:extLst>
  </p:cSld>
  <p:clrMapOvr>
    <a:masterClrMapping/>
  </p:clrMapOvr>
  <mc:AlternateContent xmlns:mc="http://schemas.openxmlformats.org/markup-compatibility/2006" xmlns:p14="http://schemas.microsoft.com/office/powerpoint/2010/main">
    <mc:Choice Requires="p14">
      <p:transition spd="med" p14:dur="6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826B809-5D8C-1547-B009-BD27579F3DD8}"/>
              </a:ext>
            </a:extLst>
          </p:cNvPr>
          <p:cNvSpPr>
            <a:spLocks noGrp="1"/>
          </p:cNvSpPr>
          <p:nvPr>
            <p:ph type="sldNum" sz="quarter" idx="4"/>
          </p:nvPr>
        </p:nvSpPr>
        <p:spPr/>
        <p:txBody>
          <a:bodyPr/>
          <a:lstStyle/>
          <a:p>
            <a:pPr>
              <a:defRPr/>
            </a:pPr>
            <a:fld id="{611C2F03-9E95-40C9-A99F-3C4F7EE8CF2A}" type="slidenum">
              <a:rPr lang="en-GB" smtClean="0"/>
              <a:pPr>
                <a:defRPr/>
              </a:pPr>
              <a:t>16</a:t>
            </a:fld>
            <a:endParaRPr lang="en-GB" dirty="0"/>
          </a:p>
        </p:txBody>
      </p:sp>
      <p:sp>
        <p:nvSpPr>
          <p:cNvPr id="3" name="TextBox 2">
            <a:extLst>
              <a:ext uri="{FF2B5EF4-FFF2-40B4-BE49-F238E27FC236}">
                <a16:creationId xmlns:a16="http://schemas.microsoft.com/office/drawing/2014/main" id="{DF8DA505-40C6-D84A-82B7-EE28F45B2AC9}"/>
              </a:ext>
            </a:extLst>
          </p:cNvPr>
          <p:cNvSpPr txBox="1"/>
          <p:nvPr/>
        </p:nvSpPr>
        <p:spPr>
          <a:xfrm>
            <a:off x="178096" y="264651"/>
            <a:ext cx="11305525" cy="523220"/>
          </a:xfrm>
          <a:prstGeom prst="rect">
            <a:avLst/>
          </a:prstGeom>
          <a:noFill/>
        </p:spPr>
        <p:txBody>
          <a:bodyPr wrap="square" rtlCol="0">
            <a:spAutoFit/>
          </a:bodyPr>
          <a:lstStyle/>
          <a:p>
            <a:pPr lvl="0" indent="424250" defTabSz="430225" fontAlgn="base">
              <a:spcBef>
                <a:spcPct val="0"/>
              </a:spcBef>
              <a:spcAft>
                <a:spcPct val="0"/>
              </a:spcAft>
              <a:defRPr/>
            </a:pPr>
            <a:r>
              <a:rPr kumimoji="0" lang="en-US" sz="2800" b="1" i="0" u="none" strike="noStrike" kern="1200" cap="none" spc="0" normalizeH="0" baseline="0" noProof="0" dirty="0">
                <a:ln>
                  <a:noFill/>
                </a:ln>
                <a:solidFill>
                  <a:srgbClr val="0D7FBF"/>
                </a:solidFill>
                <a:effectLst/>
                <a:uLnTx/>
                <a:uFillTx/>
                <a:latin typeface="Helvetica" pitchFamily="2" charset="0"/>
                <a:ea typeface="Trebuchet MS" pitchFamily="-84" charset="0"/>
                <a:cs typeface="Helvetica Light"/>
              </a:rPr>
              <a:t>The Large Electron–Positron Collider</a:t>
            </a:r>
            <a:endParaRPr kumimoji="0" lang="en-US" sz="2800" b="0" i="0" u="none" strike="noStrike" kern="1200" cap="none" spc="0" normalizeH="0" baseline="0" noProof="0" dirty="0">
              <a:ln>
                <a:noFill/>
              </a:ln>
              <a:solidFill>
                <a:srgbClr val="0D7FBF"/>
              </a:solidFill>
              <a:effectLst/>
              <a:uLnTx/>
              <a:uFillTx/>
              <a:latin typeface="Helvetica Light" pitchFamily="2" charset="0"/>
              <a:ea typeface="Trebuchet MS" pitchFamily="-84" charset="0"/>
              <a:cs typeface="Helvetica Light"/>
            </a:endParaRPr>
          </a:p>
        </p:txBody>
      </p:sp>
      <p:sp>
        <p:nvSpPr>
          <p:cNvPr id="4" name="Rectangle 3">
            <a:extLst>
              <a:ext uri="{FF2B5EF4-FFF2-40B4-BE49-F238E27FC236}">
                <a16:creationId xmlns:a16="http://schemas.microsoft.com/office/drawing/2014/main" id="{8E28008F-B8A6-E649-8C78-CDF3803C14F1}"/>
              </a:ext>
            </a:extLst>
          </p:cNvPr>
          <p:cNvSpPr/>
          <p:nvPr/>
        </p:nvSpPr>
        <p:spPr>
          <a:xfrm>
            <a:off x="591666" y="1187217"/>
            <a:ext cx="9901631" cy="369332"/>
          </a:xfrm>
          <a:prstGeom prst="rect">
            <a:avLst/>
          </a:prstGeom>
        </p:spPr>
        <p:txBody>
          <a:bodyPr wrap="square">
            <a:spAutoFit/>
          </a:bodyPr>
          <a:lstStyle/>
          <a:p>
            <a:pPr lvl="0" defTabSz="457200" fontAlgn="base">
              <a:spcBef>
                <a:spcPts val="1800"/>
              </a:spcBef>
              <a:spcAft>
                <a:spcPct val="0"/>
              </a:spcAft>
              <a:defRPr/>
            </a:pPr>
            <a:r>
              <a:rPr lang="en-GB" dirty="0">
                <a:solidFill>
                  <a:srgbClr val="000000"/>
                </a:solidFill>
                <a:latin typeface="Helvetica" pitchFamily="2" charset="0"/>
              </a:rPr>
              <a:t>LEP was formally approved in 1981, tunnel construction 1983–1988, first beam on 14 July 1989</a:t>
            </a:r>
          </a:p>
        </p:txBody>
      </p:sp>
      <p:pic>
        <p:nvPicPr>
          <p:cNvPr id="13" name="Picture 12">
            <a:extLst>
              <a:ext uri="{FF2B5EF4-FFF2-40B4-BE49-F238E27FC236}">
                <a16:creationId xmlns:a16="http://schemas.microsoft.com/office/drawing/2014/main" id="{CF79A0DF-926A-FB4E-AE3B-448E65B4E6D0}"/>
              </a:ext>
            </a:extLst>
          </p:cNvPr>
          <p:cNvPicPr>
            <a:picLocks noChangeAspect="1"/>
          </p:cNvPicPr>
          <p:nvPr/>
        </p:nvPicPr>
        <p:blipFill rotWithShape="1">
          <a:blip r:embed="rId2">
            <a:extLst>
              <a:ext uri="{28A0092B-C50C-407E-A947-70E740481C1C}">
                <a14:useLocalDpi xmlns:a14="http://schemas.microsoft.com/office/drawing/2010/main"/>
              </a:ext>
            </a:extLst>
          </a:blip>
          <a:srcRect b="42417"/>
          <a:stretch/>
        </p:blipFill>
        <p:spPr>
          <a:xfrm>
            <a:off x="-447" y="1854802"/>
            <a:ext cx="4842235" cy="4122252"/>
          </a:xfrm>
          <a:prstGeom prst="rect">
            <a:avLst/>
          </a:prstGeom>
        </p:spPr>
      </p:pic>
      <p:pic>
        <p:nvPicPr>
          <p:cNvPr id="15" name="Picture 14">
            <a:extLst>
              <a:ext uri="{FF2B5EF4-FFF2-40B4-BE49-F238E27FC236}">
                <a16:creationId xmlns:a16="http://schemas.microsoft.com/office/drawing/2014/main" id="{63AAB002-1ADD-C44A-8EBF-0FBC15791A94}"/>
              </a:ext>
            </a:extLst>
          </p:cNvPr>
          <p:cNvPicPr>
            <a:picLocks noChangeAspect="1"/>
          </p:cNvPicPr>
          <p:nvPr/>
        </p:nvPicPr>
        <p:blipFill rotWithShape="1">
          <a:blip r:embed="rId3">
            <a:extLst>
              <a:ext uri="{28A0092B-C50C-407E-A947-70E740481C1C}">
                <a14:useLocalDpi xmlns:a14="http://schemas.microsoft.com/office/drawing/2010/main"/>
              </a:ext>
            </a:extLst>
          </a:blip>
          <a:srcRect t="58030"/>
          <a:stretch/>
        </p:blipFill>
        <p:spPr>
          <a:xfrm>
            <a:off x="4829284" y="1854802"/>
            <a:ext cx="6643579" cy="4122252"/>
          </a:xfrm>
          <a:prstGeom prst="rect">
            <a:avLst/>
          </a:prstGeom>
        </p:spPr>
      </p:pic>
      <p:sp>
        <p:nvSpPr>
          <p:cNvPr id="6" name="TextBox 5">
            <a:extLst>
              <a:ext uri="{FF2B5EF4-FFF2-40B4-BE49-F238E27FC236}">
                <a16:creationId xmlns:a16="http://schemas.microsoft.com/office/drawing/2014/main" id="{0EF22D7E-D4AC-DC4B-9A74-F190704EA659}"/>
              </a:ext>
            </a:extLst>
          </p:cNvPr>
          <p:cNvSpPr txBox="1"/>
          <p:nvPr/>
        </p:nvSpPr>
        <p:spPr>
          <a:xfrm>
            <a:off x="4841788" y="6013697"/>
            <a:ext cx="6631075" cy="261610"/>
          </a:xfrm>
          <a:prstGeom prst="rect">
            <a:avLst/>
          </a:prstGeom>
          <a:noFill/>
        </p:spPr>
        <p:txBody>
          <a:bodyPr wrap="square" rtlCol="0">
            <a:spAutoFit/>
          </a:bodyPr>
          <a:lstStyle/>
          <a:p>
            <a:pPr algn="ctr">
              <a:spcBef>
                <a:spcPts val="3000"/>
              </a:spcBef>
            </a:pPr>
            <a:r>
              <a:rPr lang="en-CH" sz="1100" dirty="0">
                <a:solidFill>
                  <a:schemeClr val="tx1">
                    <a:lumMod val="50000"/>
                    <a:lumOff val="50000"/>
                  </a:schemeClr>
                </a:solidFill>
                <a:latin typeface="Helvetica Light" charset="0"/>
                <a:ea typeface="Helvetica Light" charset="0"/>
                <a:cs typeface="Helvetica Light" charset="0"/>
                <a:sym typeface="Wingdings" pitchFamily="2" charset="2"/>
              </a:rPr>
              <a:t>OPAL logbook entry on 13 Aug 1989 with the first Z-boson candidate</a:t>
            </a:r>
          </a:p>
        </p:txBody>
      </p:sp>
      <p:sp>
        <p:nvSpPr>
          <p:cNvPr id="18" name="TextBox 17">
            <a:extLst>
              <a:ext uri="{FF2B5EF4-FFF2-40B4-BE49-F238E27FC236}">
                <a16:creationId xmlns:a16="http://schemas.microsoft.com/office/drawing/2014/main" id="{BE499A7F-5F23-5E4C-BAAB-F2991ECB9F12}"/>
              </a:ext>
            </a:extLst>
          </p:cNvPr>
          <p:cNvSpPr txBox="1"/>
          <p:nvPr/>
        </p:nvSpPr>
        <p:spPr>
          <a:xfrm>
            <a:off x="0" y="6013697"/>
            <a:ext cx="4829284" cy="261610"/>
          </a:xfrm>
          <a:prstGeom prst="rect">
            <a:avLst/>
          </a:prstGeom>
          <a:noFill/>
        </p:spPr>
        <p:txBody>
          <a:bodyPr wrap="square" rtlCol="0">
            <a:spAutoFit/>
          </a:bodyPr>
          <a:lstStyle/>
          <a:p>
            <a:pPr algn="ctr">
              <a:spcBef>
                <a:spcPts val="3000"/>
              </a:spcBef>
            </a:pPr>
            <a:r>
              <a:rPr lang="en-CH" sz="1100" dirty="0">
                <a:solidFill>
                  <a:schemeClr val="tx1">
                    <a:lumMod val="50000"/>
                    <a:lumOff val="50000"/>
                  </a:schemeClr>
                </a:solidFill>
                <a:latin typeface="Helvetica Light" charset="0"/>
                <a:ea typeface="Helvetica Light" charset="0"/>
                <a:cs typeface="Helvetica Light" charset="0"/>
                <a:sym typeface="Wingdings" pitchFamily="2" charset="2"/>
              </a:rPr>
              <a:t>LEP tunnel before installation of bending magnets</a:t>
            </a:r>
          </a:p>
        </p:txBody>
      </p:sp>
    </p:spTree>
    <p:extLst>
      <p:ext uri="{BB962C8B-B14F-4D97-AF65-F5344CB8AC3E}">
        <p14:creationId xmlns:p14="http://schemas.microsoft.com/office/powerpoint/2010/main" val="2353261944"/>
      </p:ext>
    </p:extLst>
  </p:cSld>
  <p:clrMapOvr>
    <a:masterClrMapping/>
  </p:clrMapOvr>
  <mc:AlternateContent xmlns:mc="http://schemas.openxmlformats.org/markup-compatibility/2006" xmlns:p14="http://schemas.microsoft.com/office/powerpoint/2010/main">
    <mc:Choice Requires="p14">
      <p:transition spd="med" p14:dur="6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826B809-5D8C-1547-B009-BD27579F3DD8}"/>
              </a:ext>
            </a:extLst>
          </p:cNvPr>
          <p:cNvSpPr>
            <a:spLocks noGrp="1"/>
          </p:cNvSpPr>
          <p:nvPr>
            <p:ph type="sldNum" sz="quarter" idx="4"/>
          </p:nvPr>
        </p:nvSpPr>
        <p:spPr/>
        <p:txBody>
          <a:bodyPr/>
          <a:lstStyle/>
          <a:p>
            <a:pPr>
              <a:defRPr/>
            </a:pPr>
            <a:fld id="{611C2F03-9E95-40C9-A99F-3C4F7EE8CF2A}" type="slidenum">
              <a:rPr lang="en-GB" smtClean="0"/>
              <a:pPr>
                <a:defRPr/>
              </a:pPr>
              <a:t>17</a:t>
            </a:fld>
            <a:endParaRPr lang="en-GB" dirty="0"/>
          </a:p>
        </p:txBody>
      </p:sp>
      <p:sp>
        <p:nvSpPr>
          <p:cNvPr id="3" name="TextBox 2">
            <a:extLst>
              <a:ext uri="{FF2B5EF4-FFF2-40B4-BE49-F238E27FC236}">
                <a16:creationId xmlns:a16="http://schemas.microsoft.com/office/drawing/2014/main" id="{DF8DA505-40C6-D84A-82B7-EE28F45B2AC9}"/>
              </a:ext>
            </a:extLst>
          </p:cNvPr>
          <p:cNvSpPr txBox="1"/>
          <p:nvPr/>
        </p:nvSpPr>
        <p:spPr>
          <a:xfrm>
            <a:off x="178096" y="264651"/>
            <a:ext cx="11305525" cy="523220"/>
          </a:xfrm>
          <a:prstGeom prst="rect">
            <a:avLst/>
          </a:prstGeom>
          <a:noFill/>
        </p:spPr>
        <p:txBody>
          <a:bodyPr wrap="square" rtlCol="0">
            <a:spAutoFit/>
          </a:bodyPr>
          <a:lstStyle/>
          <a:p>
            <a:pPr lvl="0" indent="424250" defTabSz="430225" fontAlgn="base">
              <a:spcBef>
                <a:spcPct val="0"/>
              </a:spcBef>
              <a:spcAft>
                <a:spcPct val="0"/>
              </a:spcAft>
              <a:defRPr/>
            </a:pPr>
            <a:r>
              <a:rPr kumimoji="0" lang="en-US" sz="2800" b="1" i="0" u="none" strike="noStrike" kern="1200" cap="none" spc="0" normalizeH="0" baseline="0" noProof="0" dirty="0">
                <a:ln>
                  <a:noFill/>
                </a:ln>
                <a:solidFill>
                  <a:srgbClr val="0D7FBF"/>
                </a:solidFill>
                <a:effectLst/>
                <a:uLnTx/>
                <a:uFillTx/>
                <a:latin typeface="Helvetica" pitchFamily="2" charset="0"/>
                <a:ea typeface="Trebuchet MS" pitchFamily="-84" charset="0"/>
                <a:cs typeface="Helvetica Light"/>
              </a:rPr>
              <a:t>The Large Electron–Positron Collider</a:t>
            </a:r>
            <a:endParaRPr kumimoji="0" lang="en-US" sz="2800" b="0" i="0" u="none" strike="noStrike" kern="1200" cap="none" spc="0" normalizeH="0" baseline="0" noProof="0" dirty="0">
              <a:ln>
                <a:noFill/>
              </a:ln>
              <a:solidFill>
                <a:srgbClr val="0D7FBF"/>
              </a:solidFill>
              <a:effectLst/>
              <a:uLnTx/>
              <a:uFillTx/>
              <a:latin typeface="Helvetica Light" pitchFamily="2" charset="0"/>
              <a:ea typeface="Trebuchet MS" pitchFamily="-84" charset="0"/>
              <a:cs typeface="Helvetica Light"/>
            </a:endParaRPr>
          </a:p>
        </p:txBody>
      </p:sp>
      <p:sp>
        <p:nvSpPr>
          <p:cNvPr id="4" name="Rectangle 3">
            <a:extLst>
              <a:ext uri="{FF2B5EF4-FFF2-40B4-BE49-F238E27FC236}">
                <a16:creationId xmlns:a16="http://schemas.microsoft.com/office/drawing/2014/main" id="{8E28008F-B8A6-E649-8C78-CDF3803C14F1}"/>
              </a:ext>
            </a:extLst>
          </p:cNvPr>
          <p:cNvSpPr/>
          <p:nvPr/>
        </p:nvSpPr>
        <p:spPr>
          <a:xfrm>
            <a:off x="591666" y="1187217"/>
            <a:ext cx="9901631" cy="369332"/>
          </a:xfrm>
          <a:prstGeom prst="rect">
            <a:avLst/>
          </a:prstGeom>
        </p:spPr>
        <p:txBody>
          <a:bodyPr wrap="square">
            <a:spAutoFit/>
          </a:bodyPr>
          <a:lstStyle/>
          <a:p>
            <a:pPr lvl="0" defTabSz="457200" fontAlgn="base">
              <a:spcBef>
                <a:spcPts val="1800"/>
              </a:spcBef>
              <a:spcAft>
                <a:spcPct val="0"/>
              </a:spcAft>
              <a:defRPr/>
            </a:pPr>
            <a:r>
              <a:rPr lang="en-GB" dirty="0">
                <a:solidFill>
                  <a:srgbClr val="000000"/>
                </a:solidFill>
                <a:latin typeface="Helvetica" pitchFamily="2" charset="0"/>
              </a:rPr>
              <a:t>LEP was formally approved in 1981, tunnel construction 1983–1988, first beam on 14 July 1989</a:t>
            </a:r>
          </a:p>
        </p:txBody>
      </p:sp>
      <p:pic>
        <p:nvPicPr>
          <p:cNvPr id="13" name="Picture 12">
            <a:extLst>
              <a:ext uri="{FF2B5EF4-FFF2-40B4-BE49-F238E27FC236}">
                <a16:creationId xmlns:a16="http://schemas.microsoft.com/office/drawing/2014/main" id="{CF79A0DF-926A-FB4E-AE3B-448E65B4E6D0}"/>
              </a:ext>
            </a:extLst>
          </p:cNvPr>
          <p:cNvPicPr>
            <a:picLocks noChangeAspect="1"/>
          </p:cNvPicPr>
          <p:nvPr/>
        </p:nvPicPr>
        <p:blipFill rotWithShape="1">
          <a:blip r:embed="rId2">
            <a:extLst>
              <a:ext uri="{28A0092B-C50C-407E-A947-70E740481C1C}">
                <a14:useLocalDpi xmlns:a14="http://schemas.microsoft.com/office/drawing/2010/main"/>
              </a:ext>
            </a:extLst>
          </a:blip>
          <a:srcRect b="42417"/>
          <a:stretch/>
        </p:blipFill>
        <p:spPr>
          <a:xfrm>
            <a:off x="-447" y="1854802"/>
            <a:ext cx="4842235" cy="4122252"/>
          </a:xfrm>
          <a:prstGeom prst="rect">
            <a:avLst/>
          </a:prstGeom>
        </p:spPr>
      </p:pic>
      <p:pic>
        <p:nvPicPr>
          <p:cNvPr id="15" name="Picture 14">
            <a:extLst>
              <a:ext uri="{FF2B5EF4-FFF2-40B4-BE49-F238E27FC236}">
                <a16:creationId xmlns:a16="http://schemas.microsoft.com/office/drawing/2014/main" id="{63AAB002-1ADD-C44A-8EBF-0FBC15791A94}"/>
              </a:ext>
            </a:extLst>
          </p:cNvPr>
          <p:cNvPicPr>
            <a:picLocks noChangeAspect="1"/>
          </p:cNvPicPr>
          <p:nvPr/>
        </p:nvPicPr>
        <p:blipFill rotWithShape="1">
          <a:blip r:embed="rId3">
            <a:extLst>
              <a:ext uri="{28A0092B-C50C-407E-A947-70E740481C1C}">
                <a14:useLocalDpi xmlns:a14="http://schemas.microsoft.com/office/drawing/2010/main"/>
              </a:ext>
            </a:extLst>
          </a:blip>
          <a:srcRect t="58030"/>
          <a:stretch/>
        </p:blipFill>
        <p:spPr>
          <a:xfrm>
            <a:off x="4829284" y="1854802"/>
            <a:ext cx="6643579" cy="4122252"/>
          </a:xfrm>
          <a:prstGeom prst="rect">
            <a:avLst/>
          </a:prstGeom>
        </p:spPr>
      </p:pic>
      <p:sp>
        <p:nvSpPr>
          <p:cNvPr id="6" name="TextBox 5">
            <a:extLst>
              <a:ext uri="{FF2B5EF4-FFF2-40B4-BE49-F238E27FC236}">
                <a16:creationId xmlns:a16="http://schemas.microsoft.com/office/drawing/2014/main" id="{0EF22D7E-D4AC-DC4B-9A74-F190704EA659}"/>
              </a:ext>
            </a:extLst>
          </p:cNvPr>
          <p:cNvSpPr txBox="1"/>
          <p:nvPr/>
        </p:nvSpPr>
        <p:spPr>
          <a:xfrm>
            <a:off x="4841788" y="6013697"/>
            <a:ext cx="6631075" cy="261610"/>
          </a:xfrm>
          <a:prstGeom prst="rect">
            <a:avLst/>
          </a:prstGeom>
          <a:noFill/>
        </p:spPr>
        <p:txBody>
          <a:bodyPr wrap="square" rtlCol="0">
            <a:spAutoFit/>
          </a:bodyPr>
          <a:lstStyle/>
          <a:p>
            <a:pPr algn="ctr">
              <a:spcBef>
                <a:spcPts val="3000"/>
              </a:spcBef>
            </a:pPr>
            <a:r>
              <a:rPr lang="en-CH" sz="1100" dirty="0">
                <a:solidFill>
                  <a:schemeClr val="tx1">
                    <a:lumMod val="50000"/>
                    <a:lumOff val="50000"/>
                  </a:schemeClr>
                </a:solidFill>
                <a:latin typeface="Helvetica Light" charset="0"/>
                <a:ea typeface="Helvetica Light" charset="0"/>
                <a:cs typeface="Helvetica Light" charset="0"/>
                <a:sym typeface="Wingdings" pitchFamily="2" charset="2"/>
              </a:rPr>
              <a:t>OPAL logbook entry on 13 Aug 1989 with the first Z-boson candidate</a:t>
            </a:r>
          </a:p>
        </p:txBody>
      </p:sp>
      <p:sp>
        <p:nvSpPr>
          <p:cNvPr id="18" name="TextBox 17">
            <a:extLst>
              <a:ext uri="{FF2B5EF4-FFF2-40B4-BE49-F238E27FC236}">
                <a16:creationId xmlns:a16="http://schemas.microsoft.com/office/drawing/2014/main" id="{BE499A7F-5F23-5E4C-BAAB-F2991ECB9F12}"/>
              </a:ext>
            </a:extLst>
          </p:cNvPr>
          <p:cNvSpPr txBox="1"/>
          <p:nvPr/>
        </p:nvSpPr>
        <p:spPr>
          <a:xfrm>
            <a:off x="0" y="6013697"/>
            <a:ext cx="4829284" cy="261610"/>
          </a:xfrm>
          <a:prstGeom prst="rect">
            <a:avLst/>
          </a:prstGeom>
          <a:noFill/>
        </p:spPr>
        <p:txBody>
          <a:bodyPr wrap="square" rtlCol="0">
            <a:spAutoFit/>
          </a:bodyPr>
          <a:lstStyle/>
          <a:p>
            <a:pPr algn="ctr">
              <a:spcBef>
                <a:spcPts val="3000"/>
              </a:spcBef>
            </a:pPr>
            <a:r>
              <a:rPr lang="en-CH" sz="1100" dirty="0">
                <a:solidFill>
                  <a:schemeClr val="tx1">
                    <a:lumMod val="50000"/>
                    <a:lumOff val="50000"/>
                  </a:schemeClr>
                </a:solidFill>
                <a:latin typeface="Helvetica Light" charset="0"/>
                <a:ea typeface="Helvetica Light" charset="0"/>
                <a:cs typeface="Helvetica Light" charset="0"/>
                <a:sym typeface="Wingdings" pitchFamily="2" charset="2"/>
              </a:rPr>
              <a:t>LEP tunnel before installation of bending magnets</a:t>
            </a:r>
          </a:p>
        </p:txBody>
      </p:sp>
      <p:sp>
        <p:nvSpPr>
          <p:cNvPr id="9" name="Rounded Rectangle 8">
            <a:extLst>
              <a:ext uri="{FF2B5EF4-FFF2-40B4-BE49-F238E27FC236}">
                <a16:creationId xmlns:a16="http://schemas.microsoft.com/office/drawing/2014/main" id="{C2A7C38C-533E-FD45-B0AA-D3A137866988}"/>
              </a:ext>
            </a:extLst>
          </p:cNvPr>
          <p:cNvSpPr/>
          <p:nvPr/>
        </p:nvSpPr>
        <p:spPr>
          <a:xfrm>
            <a:off x="787703" y="2965361"/>
            <a:ext cx="9876281" cy="1472527"/>
          </a:xfrm>
          <a:prstGeom prst="roundRect">
            <a:avLst>
              <a:gd name="adj" fmla="val 2497"/>
            </a:avLst>
          </a:prstGeom>
          <a:solidFill>
            <a:schemeClr val="bg1"/>
          </a:solidFill>
          <a:ln>
            <a:solidFill>
              <a:schemeClr val="tx1">
                <a:lumMod val="50000"/>
                <a:lumOff val="50000"/>
              </a:schemeClr>
            </a:solidFill>
          </a:ln>
        </p:spPr>
        <p:txBody>
          <a:bodyPr wrap="square" rtlCol="0" anchor="ctr">
            <a:spAutoFit/>
          </a:bodyPr>
          <a:lstStyle/>
          <a:p>
            <a:pPr algn="l"/>
            <a:endParaRPr lang="en-CH" sz="1600" dirty="0">
              <a:latin typeface="Helvetica" pitchFamily="2" charset="0"/>
            </a:endParaRPr>
          </a:p>
        </p:txBody>
      </p:sp>
      <p:sp>
        <p:nvSpPr>
          <p:cNvPr id="10" name="TextBox 9">
            <a:extLst>
              <a:ext uri="{FF2B5EF4-FFF2-40B4-BE49-F238E27FC236}">
                <a16:creationId xmlns:a16="http://schemas.microsoft.com/office/drawing/2014/main" id="{8942B268-ED01-8A4D-9C0B-03BBE3C185FB}"/>
              </a:ext>
            </a:extLst>
          </p:cNvPr>
          <p:cNvSpPr txBox="1"/>
          <p:nvPr/>
        </p:nvSpPr>
        <p:spPr>
          <a:xfrm>
            <a:off x="1281844" y="3143317"/>
            <a:ext cx="9207789" cy="1077218"/>
          </a:xfrm>
          <a:prstGeom prst="rect">
            <a:avLst/>
          </a:prstGeom>
          <a:noFill/>
        </p:spPr>
        <p:txBody>
          <a:bodyPr wrap="square" rtlCol="0">
            <a:spAutoFit/>
          </a:bodyPr>
          <a:lstStyle/>
          <a:p>
            <a:pPr marL="0">
              <a:spcBef>
                <a:spcPts val="3000"/>
              </a:spcBef>
            </a:pPr>
            <a:r>
              <a:rPr lang="en-US" sz="1600" dirty="0">
                <a:solidFill>
                  <a:prstClr val="black"/>
                </a:solidFill>
                <a:latin typeface="Helvetica" pitchFamily="2" charset="0"/>
                <a:ea typeface="Helvetica Light" charset="0"/>
                <a:cs typeface="Helvetica Light" charset="0"/>
                <a:sym typeface="Wingdings" pitchFamily="2" charset="2"/>
              </a:rPr>
              <a:t>All 4 detectors had implemented the lessons from earlier experiments: high acceptance and high granularity, with the latter being a key design for ALEPH and DELPHI (TPC &amp; ECAL), allowing the development of particle flow jet reconstruction. Silicon vertex detectors for beauty, charm and tau reconstruction were originally planned but came a bit later (1992 for all).</a:t>
            </a:r>
            <a:endParaRPr lang="en-CH" sz="1400" dirty="0">
              <a:solidFill>
                <a:prstClr val="black"/>
              </a:solidFill>
              <a:latin typeface="Helvetica" pitchFamily="2" charset="0"/>
              <a:ea typeface="Helvetica Light" charset="0"/>
              <a:cs typeface="Helvetica Light" charset="0"/>
              <a:sym typeface="Wingdings" pitchFamily="2" charset="2"/>
            </a:endParaRPr>
          </a:p>
        </p:txBody>
      </p:sp>
    </p:spTree>
    <p:extLst>
      <p:ext uri="{BB962C8B-B14F-4D97-AF65-F5344CB8AC3E}">
        <p14:creationId xmlns:p14="http://schemas.microsoft.com/office/powerpoint/2010/main" val="1672969043"/>
      </p:ext>
    </p:extLst>
  </p:cSld>
  <p:clrMapOvr>
    <a:masterClrMapping/>
  </p:clrMapOvr>
  <mc:AlternateContent xmlns:mc="http://schemas.openxmlformats.org/markup-compatibility/2006" xmlns:p14="http://schemas.microsoft.com/office/powerpoint/2010/main">
    <mc:Choice Requires="p14">
      <p:transition spd="med" p14:dur="6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 name="Picture 20">
            <a:extLst>
              <a:ext uri="{FF2B5EF4-FFF2-40B4-BE49-F238E27FC236}">
                <a16:creationId xmlns:a16="http://schemas.microsoft.com/office/drawing/2014/main" id="{C305492B-BDC0-A442-987C-2A99E92143A8}"/>
              </a:ext>
            </a:extLst>
          </p:cNvPr>
          <p:cNvPicPr>
            <a:picLocks noChangeAspect="1"/>
          </p:cNvPicPr>
          <p:nvPr/>
        </p:nvPicPr>
        <p:blipFill>
          <a:blip r:embed="rId2"/>
          <a:stretch>
            <a:fillRect/>
          </a:stretch>
        </p:blipFill>
        <p:spPr>
          <a:xfrm>
            <a:off x="4001639" y="2366270"/>
            <a:ext cx="3673020" cy="3410056"/>
          </a:xfrm>
          <a:prstGeom prst="rect">
            <a:avLst/>
          </a:prstGeom>
        </p:spPr>
      </p:pic>
      <p:sp>
        <p:nvSpPr>
          <p:cNvPr id="2" name="Slide Number Placeholder 1">
            <a:extLst>
              <a:ext uri="{FF2B5EF4-FFF2-40B4-BE49-F238E27FC236}">
                <a16:creationId xmlns:a16="http://schemas.microsoft.com/office/drawing/2014/main" id="{B826B809-5D8C-1547-B009-BD27579F3DD8}"/>
              </a:ext>
            </a:extLst>
          </p:cNvPr>
          <p:cNvSpPr>
            <a:spLocks noGrp="1"/>
          </p:cNvSpPr>
          <p:nvPr>
            <p:ph type="sldNum" sz="quarter" idx="4"/>
          </p:nvPr>
        </p:nvSpPr>
        <p:spPr/>
        <p:txBody>
          <a:bodyPr/>
          <a:lstStyle/>
          <a:p>
            <a:pPr>
              <a:defRPr/>
            </a:pPr>
            <a:fld id="{611C2F03-9E95-40C9-A99F-3C4F7EE8CF2A}" type="slidenum">
              <a:rPr lang="en-GB" smtClean="0"/>
              <a:pPr>
                <a:defRPr/>
              </a:pPr>
              <a:t>18</a:t>
            </a:fld>
            <a:endParaRPr lang="en-GB" dirty="0"/>
          </a:p>
        </p:txBody>
      </p:sp>
      <p:sp>
        <p:nvSpPr>
          <p:cNvPr id="3" name="TextBox 2">
            <a:extLst>
              <a:ext uri="{FF2B5EF4-FFF2-40B4-BE49-F238E27FC236}">
                <a16:creationId xmlns:a16="http://schemas.microsoft.com/office/drawing/2014/main" id="{DF8DA505-40C6-D84A-82B7-EE28F45B2AC9}"/>
              </a:ext>
            </a:extLst>
          </p:cNvPr>
          <p:cNvSpPr txBox="1"/>
          <p:nvPr/>
        </p:nvSpPr>
        <p:spPr>
          <a:xfrm>
            <a:off x="178096" y="264651"/>
            <a:ext cx="11305525" cy="523220"/>
          </a:xfrm>
          <a:prstGeom prst="rect">
            <a:avLst/>
          </a:prstGeom>
          <a:noFill/>
        </p:spPr>
        <p:txBody>
          <a:bodyPr wrap="square" rtlCol="0">
            <a:spAutoFit/>
          </a:bodyPr>
          <a:lstStyle/>
          <a:p>
            <a:pPr lvl="0" indent="424250" defTabSz="430225" fontAlgn="base">
              <a:spcBef>
                <a:spcPct val="0"/>
              </a:spcBef>
              <a:spcAft>
                <a:spcPct val="0"/>
              </a:spcAft>
              <a:defRPr/>
            </a:pPr>
            <a:r>
              <a:rPr kumimoji="0" lang="en-US" sz="2800" b="1" i="0" u="none" strike="noStrike" kern="1200" cap="none" spc="0" normalizeH="0" baseline="0" noProof="0" dirty="0">
                <a:ln>
                  <a:noFill/>
                </a:ln>
                <a:solidFill>
                  <a:srgbClr val="0D7FBF"/>
                </a:solidFill>
                <a:effectLst/>
                <a:uLnTx/>
                <a:uFillTx/>
                <a:latin typeface="Helvetica" pitchFamily="2" charset="0"/>
                <a:ea typeface="Trebuchet MS" pitchFamily="-84" charset="0"/>
                <a:cs typeface="Helvetica Light"/>
              </a:rPr>
              <a:t>With LEP, the Standard Model entered the precision era</a:t>
            </a:r>
            <a:endParaRPr kumimoji="0" lang="en-US" sz="2800" b="0" i="0" u="none" strike="noStrike" kern="1200" cap="none" spc="0" normalizeH="0" baseline="0" noProof="0" dirty="0">
              <a:ln>
                <a:noFill/>
              </a:ln>
              <a:solidFill>
                <a:srgbClr val="0D7FBF"/>
              </a:solidFill>
              <a:effectLst/>
              <a:uLnTx/>
              <a:uFillTx/>
              <a:latin typeface="Helvetica Light" pitchFamily="2" charset="0"/>
              <a:ea typeface="Trebuchet MS" pitchFamily="-84" charset="0"/>
              <a:cs typeface="Helvetica Light"/>
            </a:endParaRPr>
          </a:p>
        </p:txBody>
      </p:sp>
      <p:sp>
        <p:nvSpPr>
          <p:cNvPr id="4" name="Rectangle 3">
            <a:extLst>
              <a:ext uri="{FF2B5EF4-FFF2-40B4-BE49-F238E27FC236}">
                <a16:creationId xmlns:a16="http://schemas.microsoft.com/office/drawing/2014/main" id="{8E28008F-B8A6-E649-8C78-CDF3803C14F1}"/>
              </a:ext>
            </a:extLst>
          </p:cNvPr>
          <p:cNvSpPr/>
          <p:nvPr/>
        </p:nvSpPr>
        <p:spPr>
          <a:xfrm>
            <a:off x="591666" y="1187217"/>
            <a:ext cx="9966606" cy="646331"/>
          </a:xfrm>
          <a:prstGeom prst="rect">
            <a:avLst/>
          </a:prstGeom>
        </p:spPr>
        <p:txBody>
          <a:bodyPr wrap="square">
            <a:spAutoFit/>
          </a:bodyPr>
          <a:lstStyle/>
          <a:p>
            <a:pPr lvl="0" defTabSz="457200" fontAlgn="base">
              <a:spcBef>
                <a:spcPts val="1800"/>
              </a:spcBef>
              <a:spcAft>
                <a:spcPct val="0"/>
              </a:spcAft>
              <a:defRPr/>
            </a:pPr>
            <a:r>
              <a:rPr lang="en-GB" dirty="0">
                <a:solidFill>
                  <a:srgbClr val="000000"/>
                </a:solidFill>
                <a:latin typeface="Helvetica" pitchFamily="2" charset="0"/>
              </a:rPr>
              <a:t>Huge amount of experimental and theoretical developments during LEP and SLC (SLAC) years, pioneering era of high-precision physics in HEP</a:t>
            </a:r>
          </a:p>
        </p:txBody>
      </p:sp>
      <p:pic>
        <p:nvPicPr>
          <p:cNvPr id="10" name="Picture 9">
            <a:extLst>
              <a:ext uri="{FF2B5EF4-FFF2-40B4-BE49-F238E27FC236}">
                <a16:creationId xmlns:a16="http://schemas.microsoft.com/office/drawing/2014/main" id="{9A622A34-8D4E-B94F-8CA9-A695FB1A6CBF}"/>
              </a:ext>
            </a:extLst>
          </p:cNvPr>
          <p:cNvPicPr>
            <a:picLocks noChangeAspect="1"/>
          </p:cNvPicPr>
          <p:nvPr/>
        </p:nvPicPr>
        <p:blipFill rotWithShape="1">
          <a:blip r:embed="rId3">
            <a:extLst>
              <a:ext uri="{28A0092B-C50C-407E-A947-70E740481C1C}">
                <a14:useLocalDpi xmlns:a14="http://schemas.microsoft.com/office/drawing/2010/main"/>
              </a:ext>
            </a:extLst>
          </a:blip>
          <a:srcRect l="55861"/>
          <a:stretch/>
        </p:blipFill>
        <p:spPr>
          <a:xfrm>
            <a:off x="591666" y="2358368"/>
            <a:ext cx="3252546" cy="3217236"/>
          </a:xfrm>
          <a:prstGeom prst="rect">
            <a:avLst/>
          </a:prstGeom>
        </p:spPr>
      </p:pic>
      <p:sp>
        <p:nvSpPr>
          <p:cNvPr id="11" name="TextBox 10">
            <a:extLst>
              <a:ext uri="{FF2B5EF4-FFF2-40B4-BE49-F238E27FC236}">
                <a16:creationId xmlns:a16="http://schemas.microsoft.com/office/drawing/2014/main" id="{6B17090B-F02B-DF4B-AEFF-E30F6FA4CC1D}"/>
              </a:ext>
            </a:extLst>
          </p:cNvPr>
          <p:cNvSpPr txBox="1"/>
          <p:nvPr/>
        </p:nvSpPr>
        <p:spPr>
          <a:xfrm>
            <a:off x="1168505" y="2035202"/>
            <a:ext cx="2675707" cy="276999"/>
          </a:xfrm>
          <a:prstGeom prst="rect">
            <a:avLst/>
          </a:prstGeom>
          <a:noFill/>
        </p:spPr>
        <p:txBody>
          <a:bodyPr wrap="square" rtlCol="0">
            <a:spAutoFit/>
          </a:bodyPr>
          <a:lstStyle/>
          <a:p>
            <a:pPr marL="0" algn="ctr">
              <a:spcBef>
                <a:spcPts val="3000"/>
              </a:spcBef>
            </a:pPr>
            <a:r>
              <a:rPr lang="en-CH" sz="1200" dirty="0">
                <a:solidFill>
                  <a:prstClr val="black"/>
                </a:solidFill>
                <a:latin typeface="Helvetica Light" charset="0"/>
                <a:ea typeface="Helvetica Light" charset="0"/>
                <a:cs typeface="Helvetica Light" charset="0"/>
                <a:sym typeface="Wingdings" pitchFamily="2" charset="2"/>
              </a:rPr>
              <a:t>There are 3 light neutrino families</a:t>
            </a:r>
          </a:p>
        </p:txBody>
      </p:sp>
      <p:pic>
        <p:nvPicPr>
          <p:cNvPr id="16" name="Picture 15">
            <a:extLst>
              <a:ext uri="{FF2B5EF4-FFF2-40B4-BE49-F238E27FC236}">
                <a16:creationId xmlns:a16="http://schemas.microsoft.com/office/drawing/2014/main" id="{8475C8F3-0C6D-2448-BEE4-9161CC5703BE}"/>
              </a:ext>
            </a:extLst>
          </p:cNvPr>
          <p:cNvPicPr>
            <a:picLocks noChangeAspect="1"/>
          </p:cNvPicPr>
          <p:nvPr/>
        </p:nvPicPr>
        <p:blipFill>
          <a:blip r:embed="rId4"/>
          <a:stretch>
            <a:fillRect/>
          </a:stretch>
        </p:blipFill>
        <p:spPr>
          <a:xfrm>
            <a:off x="7722239" y="2194159"/>
            <a:ext cx="3607632" cy="3582166"/>
          </a:xfrm>
          <a:prstGeom prst="rect">
            <a:avLst/>
          </a:prstGeom>
        </p:spPr>
      </p:pic>
      <p:sp>
        <p:nvSpPr>
          <p:cNvPr id="23" name="TextBox 22">
            <a:extLst>
              <a:ext uri="{FF2B5EF4-FFF2-40B4-BE49-F238E27FC236}">
                <a16:creationId xmlns:a16="http://schemas.microsoft.com/office/drawing/2014/main" id="{E6FB5D72-7DEF-7246-A697-B1EFF4285103}"/>
              </a:ext>
            </a:extLst>
          </p:cNvPr>
          <p:cNvSpPr txBox="1"/>
          <p:nvPr/>
        </p:nvSpPr>
        <p:spPr>
          <a:xfrm>
            <a:off x="4603500" y="2035202"/>
            <a:ext cx="2675707" cy="276999"/>
          </a:xfrm>
          <a:prstGeom prst="rect">
            <a:avLst/>
          </a:prstGeom>
          <a:noFill/>
        </p:spPr>
        <p:txBody>
          <a:bodyPr wrap="square" rtlCol="0">
            <a:spAutoFit/>
          </a:bodyPr>
          <a:lstStyle/>
          <a:p>
            <a:pPr marL="0" algn="ctr">
              <a:spcBef>
                <a:spcPts val="3000"/>
              </a:spcBef>
            </a:pPr>
            <a:r>
              <a:rPr lang="en-CH" sz="1200" dirty="0">
                <a:solidFill>
                  <a:prstClr val="black"/>
                </a:solidFill>
                <a:latin typeface="Helvetica Light" charset="0"/>
                <a:ea typeface="Helvetica Light" charset="0"/>
                <a:cs typeface="Helvetica Light" charset="0"/>
                <a:sym typeface="Wingdings" pitchFamily="2" charset="2"/>
              </a:rPr>
              <a:t>The top quark is heavy</a:t>
            </a:r>
          </a:p>
        </p:txBody>
      </p:sp>
      <p:sp>
        <p:nvSpPr>
          <p:cNvPr id="24" name="Rectangle 23">
            <a:extLst>
              <a:ext uri="{FF2B5EF4-FFF2-40B4-BE49-F238E27FC236}">
                <a16:creationId xmlns:a16="http://schemas.microsoft.com/office/drawing/2014/main" id="{C9FE3B2B-D8AF-314C-B7C6-B2D25C0D2B42}"/>
              </a:ext>
            </a:extLst>
          </p:cNvPr>
          <p:cNvSpPr/>
          <p:nvPr/>
        </p:nvSpPr>
        <p:spPr>
          <a:xfrm>
            <a:off x="10304358" y="2216461"/>
            <a:ext cx="947222" cy="172111"/>
          </a:xfrm>
          <a:prstGeom prst="rect">
            <a:avLst/>
          </a:prstGeom>
          <a:solidFill>
            <a:schemeClr val="bg1"/>
          </a:solidFill>
        </p:spPr>
        <p:txBody>
          <a:bodyPr wrap="square" rtlCol="0" anchor="ctr">
            <a:spAutoFit/>
          </a:bodyPr>
          <a:lstStyle/>
          <a:p>
            <a:pPr algn="l"/>
            <a:endParaRPr lang="en-CH" sz="1600" dirty="0">
              <a:latin typeface="Helvetica" pitchFamily="2" charset="0"/>
            </a:endParaRPr>
          </a:p>
        </p:txBody>
      </p:sp>
      <p:sp>
        <p:nvSpPr>
          <p:cNvPr id="22" name="TextBox 21">
            <a:extLst>
              <a:ext uri="{FF2B5EF4-FFF2-40B4-BE49-F238E27FC236}">
                <a16:creationId xmlns:a16="http://schemas.microsoft.com/office/drawing/2014/main" id="{212C6D04-94E8-6E48-9889-CF496421B174}"/>
              </a:ext>
            </a:extLst>
          </p:cNvPr>
          <p:cNvSpPr txBox="1"/>
          <p:nvPr/>
        </p:nvSpPr>
        <p:spPr>
          <a:xfrm>
            <a:off x="8369429" y="2035202"/>
            <a:ext cx="2787805" cy="276999"/>
          </a:xfrm>
          <a:prstGeom prst="rect">
            <a:avLst/>
          </a:prstGeom>
          <a:noFill/>
        </p:spPr>
        <p:txBody>
          <a:bodyPr wrap="square" rtlCol="0">
            <a:spAutoFit/>
          </a:bodyPr>
          <a:lstStyle/>
          <a:p>
            <a:pPr marL="0" algn="ctr">
              <a:spcBef>
                <a:spcPts val="3000"/>
              </a:spcBef>
            </a:pPr>
            <a:r>
              <a:rPr lang="en-CH" sz="1200" dirty="0">
                <a:solidFill>
                  <a:prstClr val="black"/>
                </a:solidFill>
                <a:latin typeface="Helvetica Light" charset="0"/>
                <a:ea typeface="Helvetica Light" charset="0"/>
                <a:cs typeface="Helvetica Light" charset="0"/>
                <a:sym typeface="Wingdings" pitchFamily="2" charset="2"/>
              </a:rPr>
              <a:t>The Higgs boson is light, but &gt; m</a:t>
            </a:r>
            <a:r>
              <a:rPr lang="en-CH" sz="1200" baseline="-25000" dirty="0">
                <a:solidFill>
                  <a:prstClr val="black"/>
                </a:solidFill>
                <a:latin typeface="Helvetica Light" charset="0"/>
                <a:ea typeface="Helvetica Light" charset="0"/>
                <a:cs typeface="Helvetica Light" charset="0"/>
                <a:sym typeface="Wingdings" pitchFamily="2" charset="2"/>
              </a:rPr>
              <a:t>Z</a:t>
            </a:r>
          </a:p>
        </p:txBody>
      </p:sp>
      <p:sp>
        <p:nvSpPr>
          <p:cNvPr id="25" name="Rectangle 24">
            <a:extLst>
              <a:ext uri="{FF2B5EF4-FFF2-40B4-BE49-F238E27FC236}">
                <a16:creationId xmlns:a16="http://schemas.microsoft.com/office/drawing/2014/main" id="{5E2100F4-D1AE-E042-BCA4-F031DE899163}"/>
              </a:ext>
            </a:extLst>
          </p:cNvPr>
          <p:cNvSpPr/>
          <p:nvPr/>
        </p:nvSpPr>
        <p:spPr>
          <a:xfrm>
            <a:off x="591665" y="5924131"/>
            <a:ext cx="8886871" cy="661720"/>
          </a:xfrm>
          <a:prstGeom prst="rect">
            <a:avLst/>
          </a:prstGeom>
        </p:spPr>
        <p:txBody>
          <a:bodyPr wrap="square">
            <a:spAutoFit/>
          </a:bodyPr>
          <a:lstStyle/>
          <a:p>
            <a:pPr marL="285750" lvl="0" indent="-285750" defTabSz="457200" fontAlgn="base">
              <a:spcBef>
                <a:spcPts val="1800"/>
              </a:spcBef>
              <a:spcAft>
                <a:spcPct val="0"/>
              </a:spcAft>
              <a:buFont typeface="Arial" panose="020B0604020202020204" pitchFamily="34" charset="0"/>
              <a:buChar char="•"/>
              <a:defRPr/>
            </a:pPr>
            <a:r>
              <a:rPr lang="en-GB" sz="1600" dirty="0">
                <a:solidFill>
                  <a:srgbClr val="000000"/>
                </a:solidFill>
                <a:latin typeface="Helvetica" pitchFamily="2" charset="0"/>
              </a:rPr>
              <a:t>Precise beam energy calibration allowed to measure </a:t>
            </a:r>
            <a:r>
              <a:rPr lang="en-GB" sz="1600" dirty="0" err="1">
                <a:solidFill>
                  <a:srgbClr val="000000"/>
                </a:solidFill>
                <a:latin typeface="Helvetica" pitchFamily="2" charset="0"/>
              </a:rPr>
              <a:t>m</a:t>
            </a:r>
            <a:r>
              <a:rPr lang="en-GB" sz="1600" baseline="-25000" dirty="0" err="1">
                <a:solidFill>
                  <a:srgbClr val="000000"/>
                </a:solidFill>
                <a:latin typeface="Helvetica" pitchFamily="2" charset="0"/>
              </a:rPr>
              <a:t>Z</a:t>
            </a:r>
            <a:r>
              <a:rPr lang="en-GB" sz="1600" dirty="0">
                <a:solidFill>
                  <a:srgbClr val="000000"/>
                </a:solidFill>
                <a:latin typeface="Helvetica" pitchFamily="2" charset="0"/>
              </a:rPr>
              <a:t> with 2.1 MeV </a:t>
            </a:r>
            <a:r>
              <a:rPr lang="en-GB" sz="1400" dirty="0">
                <a:solidFill>
                  <a:srgbClr val="000000"/>
                </a:solidFill>
                <a:latin typeface="Helvetica" pitchFamily="2" charset="0"/>
              </a:rPr>
              <a:t>(0.0023%)</a:t>
            </a:r>
            <a:r>
              <a:rPr lang="en-GB" sz="1600" dirty="0">
                <a:solidFill>
                  <a:srgbClr val="000000"/>
                </a:solidFill>
                <a:latin typeface="Helvetica" pitchFamily="2" charset="0"/>
              </a:rPr>
              <a:t> precision</a:t>
            </a:r>
          </a:p>
          <a:p>
            <a:pPr marL="285750" lvl="0" indent="-285750" defTabSz="457200" fontAlgn="base">
              <a:spcBef>
                <a:spcPts val="600"/>
              </a:spcBef>
              <a:spcAft>
                <a:spcPct val="0"/>
              </a:spcAft>
              <a:buFont typeface="Arial" panose="020B0604020202020204" pitchFamily="34" charset="0"/>
              <a:buChar char="•"/>
              <a:defRPr/>
            </a:pPr>
            <a:r>
              <a:rPr lang="en-GB" sz="1600" dirty="0">
                <a:solidFill>
                  <a:srgbClr val="000000"/>
                </a:solidFill>
                <a:latin typeface="Helvetica" pitchFamily="2" charset="0"/>
              </a:rPr>
              <a:t>Lepton universality was tested to per-mil level, deep tests of QCD and tau-lepton properties</a:t>
            </a:r>
          </a:p>
        </p:txBody>
      </p:sp>
      <p:pic>
        <p:nvPicPr>
          <p:cNvPr id="28" name="Picture 27">
            <a:extLst>
              <a:ext uri="{FF2B5EF4-FFF2-40B4-BE49-F238E27FC236}">
                <a16:creationId xmlns:a16="http://schemas.microsoft.com/office/drawing/2014/main" id="{1F8F6989-64B8-734B-AA4B-5C6642E7CB41}"/>
              </a:ext>
            </a:extLst>
          </p:cNvPr>
          <p:cNvPicPr>
            <a:picLocks noChangeAspect="1"/>
          </p:cNvPicPr>
          <p:nvPr/>
        </p:nvPicPr>
        <p:blipFill>
          <a:blip r:embed="rId5"/>
          <a:stretch>
            <a:fillRect/>
          </a:stretch>
        </p:blipFill>
        <p:spPr>
          <a:xfrm>
            <a:off x="8528626" y="3552628"/>
            <a:ext cx="1199115" cy="749448"/>
          </a:xfrm>
          <a:prstGeom prst="rect">
            <a:avLst/>
          </a:prstGeom>
          <a:solidFill>
            <a:srgbClr val="FFFF00"/>
          </a:solidFill>
        </p:spPr>
      </p:pic>
    </p:spTree>
    <p:extLst>
      <p:ext uri="{BB962C8B-B14F-4D97-AF65-F5344CB8AC3E}">
        <p14:creationId xmlns:p14="http://schemas.microsoft.com/office/powerpoint/2010/main" val="1733643340"/>
      </p:ext>
    </p:extLst>
  </p:cSld>
  <p:clrMapOvr>
    <a:masterClrMapping/>
  </p:clrMapOvr>
  <mc:AlternateContent xmlns:mc="http://schemas.openxmlformats.org/markup-compatibility/2006" xmlns:p14="http://schemas.microsoft.com/office/powerpoint/2010/main">
    <mc:Choice Requires="p14">
      <p:transition spd="med" p14:dur="6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51E4EF1-F1B2-364F-9388-50BE988F5D7C}"/>
              </a:ext>
            </a:extLst>
          </p:cNvPr>
          <p:cNvSpPr/>
          <p:nvPr/>
        </p:nvSpPr>
        <p:spPr>
          <a:xfrm>
            <a:off x="0" y="1"/>
            <a:ext cx="11472863" cy="6858000"/>
          </a:xfrm>
          <a:prstGeom prst="rect">
            <a:avLst/>
          </a:prstGeom>
          <a:solidFill>
            <a:srgbClr val="86A8B8"/>
          </a:solidFill>
        </p:spPr>
        <p:txBody>
          <a:bodyPr wrap="square" rtlCol="0" anchor="ctr">
            <a:spAutoFit/>
          </a:bodyPr>
          <a:lstStyle/>
          <a:p>
            <a:pPr algn="l"/>
            <a:endParaRPr lang="en-CH" sz="1600" dirty="0">
              <a:latin typeface="Helvetica" pitchFamily="2" charset="0"/>
            </a:endParaRPr>
          </a:p>
        </p:txBody>
      </p:sp>
      <p:sp>
        <p:nvSpPr>
          <p:cNvPr id="2" name="Slide Number Placeholder 1">
            <a:extLst>
              <a:ext uri="{FF2B5EF4-FFF2-40B4-BE49-F238E27FC236}">
                <a16:creationId xmlns:a16="http://schemas.microsoft.com/office/drawing/2014/main" id="{B826B809-5D8C-1547-B009-BD27579F3DD8}"/>
              </a:ext>
            </a:extLst>
          </p:cNvPr>
          <p:cNvSpPr>
            <a:spLocks noGrp="1"/>
          </p:cNvSpPr>
          <p:nvPr>
            <p:ph type="sldNum" sz="quarter" idx="4"/>
          </p:nvPr>
        </p:nvSpPr>
        <p:spPr/>
        <p:txBody>
          <a:bodyPr/>
          <a:lstStyle/>
          <a:p>
            <a:pPr>
              <a:defRPr/>
            </a:pPr>
            <a:fld id="{611C2F03-9E95-40C9-A99F-3C4F7EE8CF2A}" type="slidenum">
              <a:rPr lang="en-GB" smtClean="0"/>
              <a:pPr>
                <a:defRPr/>
              </a:pPr>
              <a:t>19</a:t>
            </a:fld>
            <a:endParaRPr lang="en-GB" dirty="0"/>
          </a:p>
        </p:txBody>
      </p:sp>
      <p:sp>
        <p:nvSpPr>
          <p:cNvPr id="3" name="TextBox 2">
            <a:extLst>
              <a:ext uri="{FF2B5EF4-FFF2-40B4-BE49-F238E27FC236}">
                <a16:creationId xmlns:a16="http://schemas.microsoft.com/office/drawing/2014/main" id="{DF8DA505-40C6-D84A-82B7-EE28F45B2AC9}"/>
              </a:ext>
            </a:extLst>
          </p:cNvPr>
          <p:cNvSpPr txBox="1"/>
          <p:nvPr/>
        </p:nvSpPr>
        <p:spPr>
          <a:xfrm>
            <a:off x="0" y="264651"/>
            <a:ext cx="11483621" cy="523220"/>
          </a:xfrm>
          <a:prstGeom prst="rect">
            <a:avLst/>
          </a:prstGeom>
          <a:noFill/>
        </p:spPr>
        <p:txBody>
          <a:bodyPr wrap="square" rtlCol="0">
            <a:spAutoFit/>
          </a:bodyPr>
          <a:lstStyle/>
          <a:p>
            <a:pPr lvl="0" indent="11113" algn="ctr" defTabSz="430225" fontAlgn="base">
              <a:spcBef>
                <a:spcPct val="0"/>
              </a:spcBef>
              <a:spcAft>
                <a:spcPct val="0"/>
              </a:spcAft>
              <a:defRPr/>
            </a:pPr>
            <a:r>
              <a:rPr lang="en-US" sz="2800" b="1" dirty="0">
                <a:solidFill>
                  <a:schemeClr val="bg1"/>
                </a:solidFill>
                <a:latin typeface="Helvetica" pitchFamily="2" charset="0"/>
                <a:ea typeface="Trebuchet MS" pitchFamily="-84" charset="0"/>
                <a:cs typeface="Helvetica Light"/>
              </a:rPr>
              <a:t>Despite hints and hopes, the Higgs boson was not found at LEP</a:t>
            </a:r>
          </a:p>
        </p:txBody>
      </p:sp>
      <p:pic>
        <p:nvPicPr>
          <p:cNvPr id="14" name="Picture 13">
            <a:extLst>
              <a:ext uri="{FF2B5EF4-FFF2-40B4-BE49-F238E27FC236}">
                <a16:creationId xmlns:a16="http://schemas.microsoft.com/office/drawing/2014/main" id="{4C3C97DC-7EE4-3245-A049-76FD01988A7C}"/>
              </a:ext>
            </a:extLst>
          </p:cNvPr>
          <p:cNvPicPr>
            <a:picLocks noChangeAspect="1"/>
          </p:cNvPicPr>
          <p:nvPr/>
        </p:nvPicPr>
        <p:blipFill>
          <a:blip r:embed="rId2"/>
          <a:stretch>
            <a:fillRect/>
          </a:stretch>
        </p:blipFill>
        <p:spPr>
          <a:xfrm>
            <a:off x="1952438" y="1146447"/>
            <a:ext cx="7554389" cy="5358580"/>
          </a:xfrm>
          <a:prstGeom prst="rect">
            <a:avLst/>
          </a:prstGeom>
        </p:spPr>
      </p:pic>
    </p:spTree>
    <p:extLst>
      <p:ext uri="{BB962C8B-B14F-4D97-AF65-F5344CB8AC3E}">
        <p14:creationId xmlns:p14="http://schemas.microsoft.com/office/powerpoint/2010/main" val="1434959042"/>
      </p:ext>
    </p:extLst>
  </p:cSld>
  <p:clrMapOvr>
    <a:masterClrMapping/>
  </p:clrMapOvr>
  <mc:AlternateContent xmlns:mc="http://schemas.openxmlformats.org/markup-compatibility/2006" xmlns:p14="http://schemas.microsoft.com/office/powerpoint/2010/main">
    <mc:Choice Requires="p14">
      <p:transition spd="med" p14:dur="6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F975F93-54B0-D242-902A-1C9A3EC875DA}"/>
              </a:ext>
            </a:extLst>
          </p:cNvPr>
          <p:cNvSpPr>
            <a:spLocks noGrp="1"/>
          </p:cNvSpPr>
          <p:nvPr>
            <p:ph type="sldNum" sz="quarter" idx="4"/>
          </p:nvPr>
        </p:nvSpPr>
        <p:spPr/>
        <p:txBody>
          <a:bodyPr/>
          <a:lstStyle/>
          <a:p>
            <a:pPr>
              <a:defRPr/>
            </a:pPr>
            <a:fld id="{611C2F03-9E95-40C9-A99F-3C4F7EE8CF2A}" type="slidenum">
              <a:rPr lang="en-GB" smtClean="0"/>
              <a:pPr>
                <a:defRPr/>
              </a:pPr>
              <a:t>20</a:t>
            </a:fld>
            <a:endParaRPr lang="en-GB" dirty="0"/>
          </a:p>
        </p:txBody>
      </p:sp>
      <p:sp>
        <p:nvSpPr>
          <p:cNvPr id="3" name="TextBox 2">
            <a:extLst>
              <a:ext uri="{FF2B5EF4-FFF2-40B4-BE49-F238E27FC236}">
                <a16:creationId xmlns:a16="http://schemas.microsoft.com/office/drawing/2014/main" id="{C36366A5-27D5-E149-A336-8E84E305589E}"/>
              </a:ext>
            </a:extLst>
          </p:cNvPr>
          <p:cNvSpPr txBox="1"/>
          <p:nvPr/>
        </p:nvSpPr>
        <p:spPr>
          <a:xfrm>
            <a:off x="178096" y="264651"/>
            <a:ext cx="11305525" cy="523220"/>
          </a:xfrm>
          <a:prstGeom prst="rect">
            <a:avLst/>
          </a:prstGeom>
          <a:noFill/>
        </p:spPr>
        <p:txBody>
          <a:bodyPr wrap="square" rtlCol="0">
            <a:spAutoFit/>
          </a:bodyPr>
          <a:lstStyle/>
          <a:p>
            <a:pPr marL="0" marR="0" lvl="0" indent="424250" algn="l" defTabSz="430225"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D7FBF"/>
                </a:solidFill>
                <a:effectLst/>
                <a:uLnTx/>
                <a:uFillTx/>
                <a:latin typeface="Helvetica" pitchFamily="2" charset="0"/>
                <a:ea typeface="Trebuchet MS" pitchFamily="-84" charset="0"/>
                <a:cs typeface="Helvetica Light"/>
              </a:rPr>
              <a:t>Beyond the energy frontier</a:t>
            </a:r>
            <a:endParaRPr kumimoji="0" lang="en-US" sz="2800" b="0" i="0" u="none" strike="noStrike" kern="1200" cap="none" spc="0" normalizeH="0" baseline="0" noProof="0" dirty="0">
              <a:ln>
                <a:noFill/>
              </a:ln>
              <a:solidFill>
                <a:srgbClr val="0D7FBF"/>
              </a:solidFill>
              <a:effectLst/>
              <a:uLnTx/>
              <a:uFillTx/>
              <a:latin typeface="Helvetica Light" pitchFamily="2" charset="0"/>
              <a:ea typeface="Trebuchet MS" pitchFamily="-84" charset="0"/>
              <a:cs typeface="Helvetica Light"/>
            </a:endParaRPr>
          </a:p>
        </p:txBody>
      </p:sp>
      <p:sp>
        <p:nvSpPr>
          <p:cNvPr id="4" name="Rectangle 3">
            <a:extLst>
              <a:ext uri="{FF2B5EF4-FFF2-40B4-BE49-F238E27FC236}">
                <a16:creationId xmlns:a16="http://schemas.microsoft.com/office/drawing/2014/main" id="{0C7599A4-D983-6248-94DB-E6D654A3542D}"/>
              </a:ext>
            </a:extLst>
          </p:cNvPr>
          <p:cNvSpPr/>
          <p:nvPr/>
        </p:nvSpPr>
        <p:spPr>
          <a:xfrm>
            <a:off x="591666" y="1187217"/>
            <a:ext cx="10537251" cy="646331"/>
          </a:xfrm>
          <a:prstGeom prst="rect">
            <a:avLst/>
          </a:prstGeom>
        </p:spPr>
        <p:txBody>
          <a:bodyPr wrap="square">
            <a:spAutoFit/>
          </a:bodyPr>
          <a:lstStyle/>
          <a:p>
            <a:pPr lvl="0" defTabSz="457200" fontAlgn="base">
              <a:spcBef>
                <a:spcPts val="1800"/>
              </a:spcBef>
              <a:spcAft>
                <a:spcPct val="0"/>
              </a:spcAft>
              <a:defRPr/>
            </a:pPr>
            <a:r>
              <a:rPr lang="en-GB" dirty="0">
                <a:solidFill>
                  <a:srgbClr val="000000"/>
                </a:solidFill>
                <a:latin typeface="Helvetica" pitchFamily="2" charset="0"/>
              </a:rPr>
              <a:t>Asymmetric B-factories began data taking at KEK and SLAC in 1998 and observed CP violation in the B sector, a highly successful programme which is continued at KEK with the </a:t>
            </a:r>
            <a:r>
              <a:rPr lang="en-GB" dirty="0" err="1">
                <a:solidFill>
                  <a:srgbClr val="000000"/>
                </a:solidFill>
                <a:latin typeface="Helvetica" pitchFamily="2" charset="0"/>
              </a:rPr>
              <a:t>SuperKEKB</a:t>
            </a:r>
            <a:r>
              <a:rPr lang="en-GB" dirty="0">
                <a:solidFill>
                  <a:srgbClr val="000000"/>
                </a:solidFill>
                <a:latin typeface="Helvetica" pitchFamily="2" charset="0"/>
              </a:rPr>
              <a:t> project</a:t>
            </a:r>
          </a:p>
        </p:txBody>
      </p:sp>
      <p:sp>
        <p:nvSpPr>
          <p:cNvPr id="5" name="TextBox 4">
            <a:extLst>
              <a:ext uri="{FF2B5EF4-FFF2-40B4-BE49-F238E27FC236}">
                <a16:creationId xmlns:a16="http://schemas.microsoft.com/office/drawing/2014/main" id="{CF89B8DF-1E2F-B748-803D-B14A8B6B2EC9}"/>
              </a:ext>
            </a:extLst>
          </p:cNvPr>
          <p:cNvSpPr txBox="1"/>
          <p:nvPr/>
        </p:nvSpPr>
        <p:spPr>
          <a:xfrm>
            <a:off x="591666" y="5772691"/>
            <a:ext cx="8164415" cy="723275"/>
          </a:xfrm>
          <a:prstGeom prst="rect">
            <a:avLst/>
          </a:prstGeom>
          <a:noFill/>
        </p:spPr>
        <p:txBody>
          <a:bodyPr wrap="none" rtlCol="0">
            <a:spAutoFit/>
          </a:bodyPr>
          <a:lstStyle/>
          <a:p>
            <a:pPr marL="0">
              <a:spcBef>
                <a:spcPts val="600"/>
              </a:spcBef>
            </a:pPr>
            <a:r>
              <a:rPr lang="en-GB" sz="1200" dirty="0">
                <a:latin typeface="Helvetica Light" charset="0"/>
                <a:ea typeface="Helvetica Light" charset="0"/>
                <a:cs typeface="Helvetica Light" charset="0"/>
                <a:sym typeface="Wingdings" pitchFamily="2" charset="2"/>
              </a:rPr>
              <a:t>L</a:t>
            </a:r>
            <a:r>
              <a:rPr lang="en-CH" sz="1200" dirty="0">
                <a:latin typeface="Helvetica Light" charset="0"/>
                <a:ea typeface="Helvetica Light" charset="0"/>
                <a:cs typeface="Helvetica Light" charset="0"/>
                <a:sym typeface="Wingdings" pitchFamily="2" charset="2"/>
              </a:rPr>
              <a:t>eft: photo of the Belle experiment at KEK</a:t>
            </a:r>
          </a:p>
          <a:p>
            <a:pPr marL="0">
              <a:spcBef>
                <a:spcPts val="300"/>
              </a:spcBef>
            </a:pPr>
            <a:r>
              <a:rPr lang="en-CH" sz="1200" dirty="0">
                <a:latin typeface="Helvetica Light" charset="0"/>
                <a:ea typeface="Helvetica Light" charset="0"/>
                <a:cs typeface="Helvetica Light" charset="0"/>
                <a:sym typeface="Wingdings" pitchFamily="2" charset="2"/>
              </a:rPr>
              <a:t>Right: legacy of the B factories (2012) — the Standard Model holds</a:t>
            </a:r>
          </a:p>
          <a:p>
            <a:pPr marL="0">
              <a:spcBef>
                <a:spcPts val="300"/>
              </a:spcBef>
            </a:pPr>
            <a:r>
              <a:rPr lang="en-CH" sz="1200" dirty="0">
                <a:latin typeface="Helvetica Light" charset="0"/>
                <a:ea typeface="Helvetica Light" charset="0"/>
                <a:cs typeface="Helvetica Light" charset="0"/>
                <a:sym typeface="Wingdings" pitchFamily="2" charset="2"/>
              </a:rPr>
              <a:t>Also: start of an all new heavy-hadron spectroscopy field leading to the discovery of tetra and pentaquarks by LHCb</a:t>
            </a:r>
          </a:p>
        </p:txBody>
      </p:sp>
      <p:pic>
        <p:nvPicPr>
          <p:cNvPr id="7" name="Picture 6">
            <a:extLst>
              <a:ext uri="{FF2B5EF4-FFF2-40B4-BE49-F238E27FC236}">
                <a16:creationId xmlns:a16="http://schemas.microsoft.com/office/drawing/2014/main" id="{EC51C265-879E-174F-8190-5D6B2B1173FC}"/>
              </a:ext>
            </a:extLst>
          </p:cNvPr>
          <p:cNvPicPr>
            <a:picLocks noChangeAspect="1"/>
          </p:cNvPicPr>
          <p:nvPr/>
        </p:nvPicPr>
        <p:blipFill rotWithShape="1">
          <a:blip r:embed="rId3">
            <a:alphaModFix/>
            <a:extLst>
              <a:ext uri="{28A0092B-C50C-407E-A947-70E740481C1C}">
                <a14:useLocalDpi xmlns:a14="http://schemas.microsoft.com/office/drawing/2010/main"/>
              </a:ext>
            </a:extLst>
          </a:blip>
          <a:srcRect t="7215"/>
          <a:stretch/>
        </p:blipFill>
        <p:spPr>
          <a:xfrm>
            <a:off x="6365677" y="1949160"/>
            <a:ext cx="4589600" cy="4250918"/>
          </a:xfrm>
          <a:prstGeom prst="rect">
            <a:avLst/>
          </a:prstGeom>
        </p:spPr>
      </p:pic>
      <p:pic>
        <p:nvPicPr>
          <p:cNvPr id="6" name="Picture 2" descr="The Belle detector">
            <a:extLst>
              <a:ext uri="{FF2B5EF4-FFF2-40B4-BE49-F238E27FC236}">
                <a16:creationId xmlns:a16="http://schemas.microsoft.com/office/drawing/2014/main" id="{A4FF9518-4883-65C4-79CB-8DA6D2CF31C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24714" y="2073972"/>
            <a:ext cx="5258761" cy="34972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79560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F975F93-54B0-D242-902A-1C9A3EC875DA}"/>
              </a:ext>
            </a:extLst>
          </p:cNvPr>
          <p:cNvSpPr>
            <a:spLocks noGrp="1"/>
          </p:cNvSpPr>
          <p:nvPr>
            <p:ph type="sldNum" sz="quarter" idx="4"/>
          </p:nvPr>
        </p:nvSpPr>
        <p:spPr/>
        <p:txBody>
          <a:bodyPr/>
          <a:lstStyle/>
          <a:p>
            <a:pPr>
              <a:defRPr/>
            </a:pPr>
            <a:fld id="{611C2F03-9E95-40C9-A99F-3C4F7EE8CF2A}" type="slidenum">
              <a:rPr lang="en-GB" smtClean="0"/>
              <a:pPr>
                <a:defRPr/>
              </a:pPr>
              <a:t>21</a:t>
            </a:fld>
            <a:endParaRPr lang="en-GB" dirty="0"/>
          </a:p>
        </p:txBody>
      </p:sp>
      <p:sp>
        <p:nvSpPr>
          <p:cNvPr id="3" name="TextBox 2">
            <a:extLst>
              <a:ext uri="{FF2B5EF4-FFF2-40B4-BE49-F238E27FC236}">
                <a16:creationId xmlns:a16="http://schemas.microsoft.com/office/drawing/2014/main" id="{C36366A5-27D5-E149-A336-8E84E305589E}"/>
              </a:ext>
            </a:extLst>
          </p:cNvPr>
          <p:cNvSpPr txBox="1"/>
          <p:nvPr/>
        </p:nvSpPr>
        <p:spPr>
          <a:xfrm>
            <a:off x="178096" y="264651"/>
            <a:ext cx="11305525" cy="523220"/>
          </a:xfrm>
          <a:prstGeom prst="rect">
            <a:avLst/>
          </a:prstGeom>
          <a:noFill/>
        </p:spPr>
        <p:txBody>
          <a:bodyPr wrap="square" rtlCol="0">
            <a:spAutoFit/>
          </a:bodyPr>
          <a:lstStyle/>
          <a:p>
            <a:pPr marL="0" marR="0" lvl="0" indent="424250" algn="l" defTabSz="430225"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D7FBF"/>
                </a:solidFill>
                <a:effectLst/>
                <a:uLnTx/>
                <a:uFillTx/>
                <a:latin typeface="Helvetica" pitchFamily="2" charset="0"/>
                <a:ea typeface="Trebuchet MS" pitchFamily="-84" charset="0"/>
                <a:cs typeface="Helvetica Light"/>
              </a:rPr>
              <a:t>Beyond the energy frontier</a:t>
            </a:r>
            <a:endParaRPr kumimoji="0" lang="en-US" sz="2800" b="0" i="0" u="none" strike="noStrike" kern="1200" cap="none" spc="0" normalizeH="0" baseline="0" noProof="0" dirty="0">
              <a:ln>
                <a:noFill/>
              </a:ln>
              <a:solidFill>
                <a:srgbClr val="0D7FBF"/>
              </a:solidFill>
              <a:effectLst/>
              <a:uLnTx/>
              <a:uFillTx/>
              <a:latin typeface="Helvetica Light" pitchFamily="2" charset="0"/>
              <a:ea typeface="Trebuchet MS" pitchFamily="-84" charset="0"/>
              <a:cs typeface="Helvetica Light"/>
            </a:endParaRPr>
          </a:p>
        </p:txBody>
      </p:sp>
      <p:sp>
        <p:nvSpPr>
          <p:cNvPr id="4" name="Rectangle 3">
            <a:extLst>
              <a:ext uri="{FF2B5EF4-FFF2-40B4-BE49-F238E27FC236}">
                <a16:creationId xmlns:a16="http://schemas.microsoft.com/office/drawing/2014/main" id="{0C7599A4-D983-6248-94DB-E6D654A3542D}"/>
              </a:ext>
            </a:extLst>
          </p:cNvPr>
          <p:cNvSpPr/>
          <p:nvPr/>
        </p:nvSpPr>
        <p:spPr>
          <a:xfrm>
            <a:off x="591666" y="1187217"/>
            <a:ext cx="10537251" cy="646331"/>
          </a:xfrm>
          <a:prstGeom prst="rect">
            <a:avLst/>
          </a:prstGeom>
        </p:spPr>
        <p:txBody>
          <a:bodyPr wrap="square">
            <a:spAutoFit/>
          </a:bodyPr>
          <a:lstStyle/>
          <a:p>
            <a:pPr lvl="0" defTabSz="457200" fontAlgn="base">
              <a:spcBef>
                <a:spcPts val="1800"/>
              </a:spcBef>
              <a:spcAft>
                <a:spcPct val="0"/>
              </a:spcAft>
              <a:defRPr/>
            </a:pPr>
            <a:r>
              <a:rPr lang="en-GB" dirty="0">
                <a:solidFill>
                  <a:srgbClr val="000000"/>
                </a:solidFill>
                <a:latin typeface="Helvetica" pitchFamily="2" charset="0"/>
              </a:rPr>
              <a:t>Asymmetric B-factories began data taking at KEK and SLAC in 1998 and observed CP violation in the B sector, a highly successful programme which is continued at KEK with the </a:t>
            </a:r>
            <a:r>
              <a:rPr lang="en-GB" dirty="0" err="1">
                <a:solidFill>
                  <a:srgbClr val="000000"/>
                </a:solidFill>
                <a:latin typeface="Helvetica" pitchFamily="2" charset="0"/>
              </a:rPr>
              <a:t>SuperKEKB</a:t>
            </a:r>
            <a:r>
              <a:rPr lang="en-GB" dirty="0">
                <a:solidFill>
                  <a:srgbClr val="000000"/>
                </a:solidFill>
                <a:latin typeface="Helvetica" pitchFamily="2" charset="0"/>
              </a:rPr>
              <a:t> project</a:t>
            </a:r>
          </a:p>
        </p:txBody>
      </p:sp>
      <p:sp>
        <p:nvSpPr>
          <p:cNvPr id="5" name="TextBox 4">
            <a:extLst>
              <a:ext uri="{FF2B5EF4-FFF2-40B4-BE49-F238E27FC236}">
                <a16:creationId xmlns:a16="http://schemas.microsoft.com/office/drawing/2014/main" id="{CF89B8DF-1E2F-B748-803D-B14A8B6B2EC9}"/>
              </a:ext>
            </a:extLst>
          </p:cNvPr>
          <p:cNvSpPr txBox="1"/>
          <p:nvPr/>
        </p:nvSpPr>
        <p:spPr>
          <a:xfrm>
            <a:off x="591666" y="5772691"/>
            <a:ext cx="8164415" cy="723275"/>
          </a:xfrm>
          <a:prstGeom prst="rect">
            <a:avLst/>
          </a:prstGeom>
          <a:noFill/>
        </p:spPr>
        <p:txBody>
          <a:bodyPr wrap="none" rtlCol="0">
            <a:spAutoFit/>
          </a:bodyPr>
          <a:lstStyle/>
          <a:p>
            <a:pPr marL="0">
              <a:spcBef>
                <a:spcPts val="600"/>
              </a:spcBef>
            </a:pPr>
            <a:r>
              <a:rPr lang="en-GB" sz="1200" dirty="0">
                <a:latin typeface="Helvetica Light" charset="0"/>
                <a:ea typeface="Helvetica Light" charset="0"/>
                <a:cs typeface="Helvetica Light" charset="0"/>
                <a:sym typeface="Wingdings" pitchFamily="2" charset="2"/>
              </a:rPr>
              <a:t>L</a:t>
            </a:r>
            <a:r>
              <a:rPr lang="en-CH" sz="1200" dirty="0">
                <a:latin typeface="Helvetica Light" charset="0"/>
                <a:ea typeface="Helvetica Light" charset="0"/>
                <a:cs typeface="Helvetica Light" charset="0"/>
                <a:sym typeface="Wingdings" pitchFamily="2" charset="2"/>
              </a:rPr>
              <a:t>eft: photo of the Belle experiment at KEK</a:t>
            </a:r>
          </a:p>
          <a:p>
            <a:pPr marL="0">
              <a:spcBef>
                <a:spcPts val="300"/>
              </a:spcBef>
            </a:pPr>
            <a:r>
              <a:rPr lang="en-CH" sz="1200" dirty="0">
                <a:latin typeface="Helvetica Light" charset="0"/>
                <a:ea typeface="Helvetica Light" charset="0"/>
                <a:cs typeface="Helvetica Light" charset="0"/>
                <a:sym typeface="Wingdings" pitchFamily="2" charset="2"/>
              </a:rPr>
              <a:t>Right: legacy of the B factories (2012) — the Standard Model holds</a:t>
            </a:r>
          </a:p>
          <a:p>
            <a:pPr marL="0">
              <a:spcBef>
                <a:spcPts val="300"/>
              </a:spcBef>
            </a:pPr>
            <a:r>
              <a:rPr lang="en-CH" sz="1200" dirty="0">
                <a:latin typeface="Helvetica Light" charset="0"/>
                <a:ea typeface="Helvetica Light" charset="0"/>
                <a:cs typeface="Helvetica Light" charset="0"/>
                <a:sym typeface="Wingdings" pitchFamily="2" charset="2"/>
              </a:rPr>
              <a:t>Also: start of an all new heavy-hadron spectroscopy field leading to the discovery of tetra and pentaquarks by LHCb</a:t>
            </a:r>
          </a:p>
        </p:txBody>
      </p:sp>
      <p:pic>
        <p:nvPicPr>
          <p:cNvPr id="7" name="Picture 6">
            <a:extLst>
              <a:ext uri="{FF2B5EF4-FFF2-40B4-BE49-F238E27FC236}">
                <a16:creationId xmlns:a16="http://schemas.microsoft.com/office/drawing/2014/main" id="{EC51C265-879E-174F-8190-5D6B2B1173FC}"/>
              </a:ext>
            </a:extLst>
          </p:cNvPr>
          <p:cNvPicPr>
            <a:picLocks noChangeAspect="1"/>
          </p:cNvPicPr>
          <p:nvPr/>
        </p:nvPicPr>
        <p:blipFill rotWithShape="1">
          <a:blip r:embed="rId3">
            <a:alphaModFix/>
            <a:extLst>
              <a:ext uri="{28A0092B-C50C-407E-A947-70E740481C1C}">
                <a14:useLocalDpi xmlns:a14="http://schemas.microsoft.com/office/drawing/2010/main"/>
              </a:ext>
            </a:extLst>
          </a:blip>
          <a:srcRect t="7215"/>
          <a:stretch/>
        </p:blipFill>
        <p:spPr>
          <a:xfrm>
            <a:off x="6365677" y="1949160"/>
            <a:ext cx="4589600" cy="4250918"/>
          </a:xfrm>
          <a:prstGeom prst="rect">
            <a:avLst/>
          </a:prstGeom>
        </p:spPr>
      </p:pic>
      <p:pic>
        <p:nvPicPr>
          <p:cNvPr id="6" name="Picture 2" descr="The Belle detector">
            <a:extLst>
              <a:ext uri="{FF2B5EF4-FFF2-40B4-BE49-F238E27FC236}">
                <a16:creationId xmlns:a16="http://schemas.microsoft.com/office/drawing/2014/main" id="{A4FF9518-4883-65C4-79CB-8DA6D2CF31C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24714" y="2073972"/>
            <a:ext cx="5258761" cy="3497206"/>
          </a:xfrm>
          <a:prstGeom prst="rect">
            <a:avLst/>
          </a:prstGeom>
          <a:noFill/>
          <a:extLst>
            <a:ext uri="{909E8E84-426E-40DD-AFC4-6F175D3DCCD1}">
              <a14:hiddenFill xmlns:a14="http://schemas.microsoft.com/office/drawing/2010/main">
                <a:solidFill>
                  <a:srgbClr val="FFFFFF"/>
                </a:solidFill>
              </a14:hiddenFill>
            </a:ext>
          </a:extLst>
        </p:spPr>
      </p:pic>
      <p:sp>
        <p:nvSpPr>
          <p:cNvPr id="8" name="Rounded Rectangle 7">
            <a:extLst>
              <a:ext uri="{FF2B5EF4-FFF2-40B4-BE49-F238E27FC236}">
                <a16:creationId xmlns:a16="http://schemas.microsoft.com/office/drawing/2014/main" id="{C0B7E8CB-FA96-7BC5-A4E1-F275B3E60171}"/>
              </a:ext>
            </a:extLst>
          </p:cNvPr>
          <p:cNvSpPr/>
          <p:nvPr/>
        </p:nvSpPr>
        <p:spPr>
          <a:xfrm>
            <a:off x="1933447" y="3262184"/>
            <a:ext cx="7791322" cy="1037967"/>
          </a:xfrm>
          <a:prstGeom prst="roundRect">
            <a:avLst>
              <a:gd name="adj" fmla="val 6068"/>
            </a:avLst>
          </a:prstGeom>
          <a:solidFill>
            <a:schemeClr val="bg1"/>
          </a:solidFill>
          <a:ln>
            <a:solidFill>
              <a:schemeClr val="tx1">
                <a:lumMod val="50000"/>
                <a:lumOff val="50000"/>
              </a:schemeClr>
            </a:solidFill>
          </a:ln>
        </p:spPr>
        <p:txBody>
          <a:bodyPr wrap="square" rtlCol="0" anchor="ctr">
            <a:spAutoFit/>
          </a:bodyPr>
          <a:lstStyle/>
          <a:p>
            <a:pPr algn="l"/>
            <a:endParaRPr lang="en-CH" sz="1600" dirty="0">
              <a:latin typeface="Helvetica" pitchFamily="2" charset="0"/>
            </a:endParaRPr>
          </a:p>
        </p:txBody>
      </p:sp>
      <p:sp>
        <p:nvSpPr>
          <p:cNvPr id="9" name="TextBox 8">
            <a:extLst>
              <a:ext uri="{FF2B5EF4-FFF2-40B4-BE49-F238E27FC236}">
                <a16:creationId xmlns:a16="http://schemas.microsoft.com/office/drawing/2014/main" id="{91C160C2-BB51-D40B-9DAA-F1BCEB680713}"/>
              </a:ext>
            </a:extLst>
          </p:cNvPr>
          <p:cNvSpPr txBox="1"/>
          <p:nvPr/>
        </p:nvSpPr>
        <p:spPr>
          <a:xfrm>
            <a:off x="2489937" y="3486017"/>
            <a:ext cx="7111264" cy="584775"/>
          </a:xfrm>
          <a:prstGeom prst="rect">
            <a:avLst/>
          </a:prstGeom>
          <a:noFill/>
        </p:spPr>
        <p:txBody>
          <a:bodyPr wrap="square" rtlCol="0">
            <a:spAutoFit/>
          </a:bodyPr>
          <a:lstStyle/>
          <a:p>
            <a:pPr marL="0">
              <a:spcBef>
                <a:spcPts val="3000"/>
              </a:spcBef>
            </a:pPr>
            <a:r>
              <a:rPr lang="en-US" sz="1600" dirty="0">
                <a:solidFill>
                  <a:prstClr val="black"/>
                </a:solidFill>
                <a:latin typeface="Helvetica" pitchFamily="2" charset="0"/>
                <a:ea typeface="Helvetica Light" charset="0"/>
                <a:cs typeface="Helvetica Light" charset="0"/>
                <a:sym typeface="Wingdings" pitchFamily="2" charset="2"/>
              </a:rPr>
              <a:t>But: CP violation in Standard Model far too small to generate observed baryon asymmetry — so what is its purpose (if there is…)?</a:t>
            </a:r>
            <a:endParaRPr lang="en-CH" sz="1400" dirty="0">
              <a:solidFill>
                <a:prstClr val="black"/>
              </a:solidFill>
              <a:latin typeface="Helvetica" pitchFamily="2" charset="0"/>
              <a:ea typeface="Helvetica Light" charset="0"/>
              <a:cs typeface="Helvetica Light" charset="0"/>
              <a:sym typeface="Wingdings" pitchFamily="2" charset="2"/>
            </a:endParaRPr>
          </a:p>
        </p:txBody>
      </p:sp>
    </p:spTree>
    <p:extLst>
      <p:ext uri="{BB962C8B-B14F-4D97-AF65-F5344CB8AC3E}">
        <p14:creationId xmlns:p14="http://schemas.microsoft.com/office/powerpoint/2010/main" val="28902921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36" name="Picture 12" descr="World record Vector Clipart Illustrations. 1,080 World record clip art  vector EPS drawings available to search from thousands of royalty free  illustrators.">
            <a:extLst>
              <a:ext uri="{FF2B5EF4-FFF2-40B4-BE49-F238E27FC236}">
                <a16:creationId xmlns:a16="http://schemas.microsoft.com/office/drawing/2014/main" id="{F3596B34-B469-373F-46FF-84365B4B6DC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8525" b="24295"/>
          <a:stretch/>
        </p:blipFill>
        <p:spPr bwMode="auto">
          <a:xfrm>
            <a:off x="9553787" y="4312462"/>
            <a:ext cx="1520613" cy="5456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DD6D00F9-F880-D271-DD29-537011A222D6}"/>
              </a:ext>
            </a:extLst>
          </p:cNvPr>
          <p:cNvSpPr txBox="1"/>
          <p:nvPr/>
        </p:nvSpPr>
        <p:spPr>
          <a:xfrm>
            <a:off x="178096" y="264651"/>
            <a:ext cx="11305525" cy="523220"/>
          </a:xfrm>
          <a:prstGeom prst="rect">
            <a:avLst/>
          </a:prstGeom>
          <a:noFill/>
        </p:spPr>
        <p:txBody>
          <a:bodyPr wrap="square" rtlCol="0">
            <a:spAutoFit/>
          </a:bodyPr>
          <a:lstStyle/>
          <a:p>
            <a:pPr marL="0" marR="0" lvl="0" indent="424250" algn="l" defTabSz="430225" rtl="0" eaLnBrk="1" fontAlgn="base" latinLnBrk="0" hangingPunct="1">
              <a:lnSpc>
                <a:spcPct val="100000"/>
              </a:lnSpc>
              <a:spcBef>
                <a:spcPct val="0"/>
              </a:spcBef>
              <a:spcAft>
                <a:spcPct val="0"/>
              </a:spcAft>
              <a:buClrTx/>
              <a:buSzTx/>
              <a:buFontTx/>
              <a:buNone/>
              <a:tabLst/>
              <a:defRPr/>
            </a:pPr>
            <a:r>
              <a:rPr lang="en-US" sz="2800" b="1" dirty="0">
                <a:solidFill>
                  <a:srgbClr val="0D7FBF"/>
                </a:solidFill>
                <a:latin typeface="Helvetica" pitchFamily="2" charset="0"/>
                <a:ea typeface="Trebuchet MS" pitchFamily="-84" charset="0"/>
                <a:cs typeface="Helvetica Light"/>
              </a:rPr>
              <a:t>New impactful</a:t>
            </a:r>
            <a:r>
              <a:rPr kumimoji="0" lang="en-US" sz="2800" b="1" i="0" u="none" strike="noStrike" kern="1200" cap="none" spc="0" normalizeH="0" baseline="0" noProof="0" dirty="0">
                <a:ln>
                  <a:noFill/>
                </a:ln>
                <a:solidFill>
                  <a:srgbClr val="0D7FBF"/>
                </a:solidFill>
                <a:effectLst/>
                <a:uLnTx/>
                <a:uFillTx/>
                <a:latin typeface="Helvetica" pitchFamily="2" charset="0"/>
                <a:ea typeface="Trebuchet MS" pitchFamily="-84" charset="0"/>
                <a:cs typeface="Helvetica Light"/>
              </a:rPr>
              <a:t> acceleration technology</a:t>
            </a:r>
            <a:endParaRPr kumimoji="0" lang="en-US" sz="2800" b="0" i="0" u="none" strike="noStrike" kern="1200" cap="none" spc="0" normalizeH="0" baseline="0" noProof="0" dirty="0">
              <a:ln>
                <a:noFill/>
              </a:ln>
              <a:solidFill>
                <a:srgbClr val="0D7FBF"/>
              </a:solidFill>
              <a:effectLst/>
              <a:uLnTx/>
              <a:uFillTx/>
              <a:latin typeface="Helvetica Light" pitchFamily="2" charset="0"/>
              <a:ea typeface="Trebuchet MS" pitchFamily="-84" charset="0"/>
              <a:cs typeface="Helvetica Light"/>
            </a:endParaRPr>
          </a:p>
        </p:txBody>
      </p:sp>
      <p:pic>
        <p:nvPicPr>
          <p:cNvPr id="6" name="Picture 5">
            <a:extLst>
              <a:ext uri="{FF2B5EF4-FFF2-40B4-BE49-F238E27FC236}">
                <a16:creationId xmlns:a16="http://schemas.microsoft.com/office/drawing/2014/main" id="{C52D479A-2EF6-2805-9509-1D1545769F98}"/>
              </a:ext>
            </a:extLst>
          </p:cNvPr>
          <p:cNvPicPr>
            <a:picLocks noChangeAspect="1"/>
          </p:cNvPicPr>
          <p:nvPr/>
        </p:nvPicPr>
        <p:blipFill>
          <a:blip r:embed="rId3"/>
          <a:stretch>
            <a:fillRect/>
          </a:stretch>
        </p:blipFill>
        <p:spPr>
          <a:xfrm rot="5400000">
            <a:off x="10089424" y="-290471"/>
            <a:ext cx="787871" cy="1495813"/>
          </a:xfrm>
          <a:prstGeom prst="rect">
            <a:avLst/>
          </a:prstGeom>
        </p:spPr>
      </p:pic>
      <p:pic>
        <p:nvPicPr>
          <p:cNvPr id="1028" name="Picture 4">
            <a:extLst>
              <a:ext uri="{FF2B5EF4-FFF2-40B4-BE49-F238E27FC236}">
                <a16:creationId xmlns:a16="http://schemas.microsoft.com/office/drawing/2014/main" id="{1498BBE3-32A1-7CC2-0554-2B230E3E47E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62232" y="2061294"/>
            <a:ext cx="5917953" cy="4438465"/>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a:extLst>
              <a:ext uri="{FF2B5EF4-FFF2-40B4-BE49-F238E27FC236}">
                <a16:creationId xmlns:a16="http://schemas.microsoft.com/office/drawing/2014/main" id="{2590FAAE-0741-C346-01C0-1D6652521299}"/>
              </a:ext>
            </a:extLst>
          </p:cNvPr>
          <p:cNvSpPr/>
          <p:nvPr/>
        </p:nvSpPr>
        <p:spPr>
          <a:xfrm>
            <a:off x="562232" y="1194271"/>
            <a:ext cx="10921389" cy="615553"/>
          </a:xfrm>
          <a:prstGeom prst="rect">
            <a:avLst/>
          </a:prstGeom>
        </p:spPr>
        <p:txBody>
          <a:bodyPr wrap="square">
            <a:spAutoFit/>
          </a:bodyPr>
          <a:lstStyle/>
          <a:p>
            <a:pPr lvl="0" defTabSz="457200" fontAlgn="base">
              <a:spcBef>
                <a:spcPts val="1800"/>
              </a:spcBef>
              <a:spcAft>
                <a:spcPct val="0"/>
              </a:spcAft>
              <a:defRPr/>
            </a:pPr>
            <a:r>
              <a:rPr lang="en-GB" b="1" dirty="0" err="1">
                <a:solidFill>
                  <a:srgbClr val="000000"/>
                </a:solidFill>
                <a:latin typeface="Helvetica" pitchFamily="2" charset="0"/>
              </a:rPr>
              <a:t>SuperKEKB’s</a:t>
            </a:r>
            <a:r>
              <a:rPr lang="en-GB" dirty="0">
                <a:solidFill>
                  <a:srgbClr val="000000"/>
                </a:solidFill>
                <a:latin typeface="Helvetica" pitchFamily="2" charset="0"/>
              </a:rPr>
              <a:t> </a:t>
            </a:r>
            <a:r>
              <a:rPr lang="en-GB" sz="1600" i="1" dirty="0">
                <a:solidFill>
                  <a:srgbClr val="000000"/>
                </a:solidFill>
                <a:latin typeface="Helvetica" pitchFamily="2" charset="0"/>
              </a:rPr>
              <a:t>nano-beam </a:t>
            </a:r>
            <a:r>
              <a:rPr lang="en-GB" sz="1600" dirty="0">
                <a:solidFill>
                  <a:srgbClr val="000000"/>
                </a:solidFill>
                <a:latin typeface="Helvetica" pitchFamily="2" charset="0"/>
              </a:rPr>
              <a:t>scheme </a:t>
            </a:r>
            <a:r>
              <a:rPr lang="en-GB" sz="1400" dirty="0">
                <a:solidFill>
                  <a:srgbClr val="000000"/>
                </a:solidFill>
                <a:latin typeface="Helvetica" pitchFamily="2" charset="0"/>
              </a:rPr>
              <a:t>(target of 50 nm (current 180 nm) vertical beam size)</a:t>
            </a:r>
            <a:r>
              <a:rPr lang="en-GB" dirty="0">
                <a:solidFill>
                  <a:srgbClr val="000000"/>
                </a:solidFill>
                <a:latin typeface="Helvetica" pitchFamily="2" charset="0"/>
              </a:rPr>
              <a:t> </a:t>
            </a:r>
            <a:r>
              <a:rPr lang="en-GB" sz="1600" dirty="0">
                <a:solidFill>
                  <a:srgbClr val="000000"/>
                </a:solidFill>
                <a:latin typeface="Helvetica" pitchFamily="2" charset="0"/>
              </a:rPr>
              <a:t>owing to strong beam squeezing through superconducting final-focusing magnets, high beam currents, positron damping ring, crab-waist technology</a:t>
            </a:r>
            <a:endParaRPr lang="en-GB" dirty="0">
              <a:solidFill>
                <a:srgbClr val="000000"/>
              </a:solidFill>
              <a:latin typeface="Helvetica" pitchFamily="2" charset="0"/>
            </a:endParaRPr>
          </a:p>
        </p:txBody>
      </p:sp>
      <p:sp>
        <p:nvSpPr>
          <p:cNvPr id="9" name="TextBox 8">
            <a:extLst>
              <a:ext uri="{FF2B5EF4-FFF2-40B4-BE49-F238E27FC236}">
                <a16:creationId xmlns:a16="http://schemas.microsoft.com/office/drawing/2014/main" id="{0B3B43AB-3F59-5F46-6DEC-5FFC346E70EA}"/>
              </a:ext>
            </a:extLst>
          </p:cNvPr>
          <p:cNvSpPr txBox="1"/>
          <p:nvPr/>
        </p:nvSpPr>
        <p:spPr>
          <a:xfrm>
            <a:off x="6480185" y="4864293"/>
            <a:ext cx="4839982" cy="1831271"/>
          </a:xfrm>
          <a:prstGeom prst="rect">
            <a:avLst/>
          </a:prstGeom>
          <a:noFill/>
        </p:spPr>
        <p:txBody>
          <a:bodyPr wrap="square">
            <a:spAutoFit/>
          </a:bodyPr>
          <a:lstStyle/>
          <a:p>
            <a:r>
              <a:rPr lang="en-GB" sz="1400" dirty="0">
                <a:solidFill>
                  <a:schemeClr val="tx1">
                    <a:lumMod val="65000"/>
                    <a:lumOff val="35000"/>
                  </a:schemeClr>
                </a:solidFill>
                <a:latin typeface="Helvetica" pitchFamily="2" charset="0"/>
              </a:rPr>
              <a:t>Peak luminosity of ~ </a:t>
            </a:r>
            <a:r>
              <a:rPr lang="en-GB" sz="1400" b="1" dirty="0">
                <a:solidFill>
                  <a:srgbClr val="FF323A"/>
                </a:solidFill>
                <a:latin typeface="Helvetica" pitchFamily="2" charset="0"/>
              </a:rPr>
              <a:t>4.7 × 10</a:t>
            </a:r>
            <a:r>
              <a:rPr lang="en-GB" sz="1400" b="1" baseline="30000" dirty="0">
                <a:solidFill>
                  <a:srgbClr val="FF323A"/>
                </a:solidFill>
                <a:latin typeface="Helvetica" pitchFamily="2" charset="0"/>
              </a:rPr>
              <a:t>34</a:t>
            </a:r>
            <a:r>
              <a:rPr lang="en-GB" sz="1400" b="1" dirty="0">
                <a:solidFill>
                  <a:srgbClr val="FF323A"/>
                </a:solidFill>
                <a:latin typeface="Helvetica" pitchFamily="2" charset="0"/>
              </a:rPr>
              <a:t> cm</a:t>
            </a:r>
            <a:r>
              <a:rPr lang="en-GB" sz="1400" b="1" baseline="30000" dirty="0">
                <a:solidFill>
                  <a:srgbClr val="FF323A"/>
                </a:solidFill>
                <a:latin typeface="Helvetica" pitchFamily="2" charset="0"/>
              </a:rPr>
              <a:t>–2</a:t>
            </a:r>
            <a:r>
              <a:rPr lang="en-GB" sz="1400" b="1" dirty="0">
                <a:solidFill>
                  <a:srgbClr val="FF323A"/>
                </a:solidFill>
                <a:latin typeface="Helvetica" pitchFamily="2" charset="0"/>
              </a:rPr>
              <a:t>s</a:t>
            </a:r>
            <a:r>
              <a:rPr lang="en-GB" sz="1400" b="1" baseline="30000" dirty="0">
                <a:solidFill>
                  <a:srgbClr val="FF323A"/>
                </a:solidFill>
                <a:latin typeface="Helvetica" pitchFamily="2" charset="0"/>
              </a:rPr>
              <a:t>–1</a:t>
            </a:r>
            <a:r>
              <a:rPr lang="en-GB" sz="1400" b="1" dirty="0">
                <a:solidFill>
                  <a:srgbClr val="FF323A"/>
                </a:solidFill>
                <a:latin typeface="Helvetica" pitchFamily="2" charset="0"/>
              </a:rPr>
              <a:t> achieved</a:t>
            </a:r>
            <a:r>
              <a:rPr lang="en-GB" sz="1400" dirty="0">
                <a:solidFill>
                  <a:schemeClr val="tx1">
                    <a:lumMod val="65000"/>
                    <a:lumOff val="35000"/>
                  </a:schemeClr>
                </a:solidFill>
                <a:latin typeface="Helvetica" pitchFamily="2" charset="0"/>
              </a:rPr>
              <a:t> for a design of up to 8 × 10</a:t>
            </a:r>
            <a:r>
              <a:rPr lang="en-GB" sz="1400" baseline="30000" dirty="0">
                <a:solidFill>
                  <a:schemeClr val="tx1">
                    <a:lumMod val="65000"/>
                    <a:lumOff val="35000"/>
                  </a:schemeClr>
                </a:solidFill>
                <a:latin typeface="Helvetica" pitchFamily="2" charset="0"/>
              </a:rPr>
              <a:t>35</a:t>
            </a:r>
            <a:r>
              <a:rPr lang="en-GB" sz="1400" dirty="0">
                <a:solidFill>
                  <a:schemeClr val="tx1">
                    <a:lumMod val="65000"/>
                    <a:lumOff val="35000"/>
                  </a:schemeClr>
                </a:solidFill>
                <a:latin typeface="Helvetica" pitchFamily="2" charset="0"/>
              </a:rPr>
              <a:t> cm</a:t>
            </a:r>
            <a:r>
              <a:rPr lang="en-GB" sz="1400" baseline="30000" dirty="0">
                <a:solidFill>
                  <a:schemeClr val="tx1">
                    <a:lumMod val="65000"/>
                    <a:lumOff val="35000"/>
                  </a:schemeClr>
                </a:solidFill>
                <a:latin typeface="Helvetica" pitchFamily="2" charset="0"/>
              </a:rPr>
              <a:t>–2</a:t>
            </a:r>
            <a:r>
              <a:rPr lang="en-GB" sz="1400" dirty="0">
                <a:solidFill>
                  <a:schemeClr val="tx1">
                    <a:lumMod val="65000"/>
                    <a:lumOff val="35000"/>
                  </a:schemeClr>
                </a:solidFill>
                <a:latin typeface="Helvetica" pitchFamily="2" charset="0"/>
              </a:rPr>
              <a:t>s</a:t>
            </a:r>
            <a:r>
              <a:rPr lang="en-GB" sz="1400" baseline="30000" dirty="0">
                <a:solidFill>
                  <a:schemeClr val="tx1">
                    <a:lumMod val="65000"/>
                    <a:lumOff val="35000"/>
                  </a:schemeClr>
                </a:solidFill>
                <a:latin typeface="Helvetica" pitchFamily="2" charset="0"/>
              </a:rPr>
              <a:t>–1</a:t>
            </a:r>
            <a:r>
              <a:rPr lang="en-GB" sz="1400" dirty="0">
                <a:solidFill>
                  <a:schemeClr val="tx1">
                    <a:lumMod val="65000"/>
                    <a:lumOff val="35000"/>
                  </a:schemeClr>
                </a:solidFill>
                <a:latin typeface="Helvetica" pitchFamily="2" charset="0"/>
              </a:rPr>
              <a:t> (</a:t>
            </a:r>
            <a:r>
              <a:rPr lang="en-GB" sz="1400" i="1" dirty="0">
                <a:solidFill>
                  <a:schemeClr val="tx1">
                    <a:lumMod val="65000"/>
                    <a:lumOff val="35000"/>
                  </a:schemeClr>
                </a:solidFill>
                <a:latin typeface="Helvetica" pitchFamily="2" charset="0"/>
              </a:rPr>
              <a:t>L</a:t>
            </a:r>
            <a:r>
              <a:rPr lang="en-GB" sz="1400" baseline="-25000" dirty="0">
                <a:solidFill>
                  <a:schemeClr val="tx1">
                    <a:lumMod val="65000"/>
                    <a:lumOff val="35000"/>
                  </a:schemeClr>
                </a:solidFill>
                <a:latin typeface="Helvetica" pitchFamily="2" charset="0"/>
              </a:rPr>
              <a:t>int</a:t>
            </a:r>
            <a:r>
              <a:rPr lang="en-GB" sz="1400" dirty="0">
                <a:solidFill>
                  <a:schemeClr val="tx1">
                    <a:lumMod val="65000"/>
                    <a:lumOff val="35000"/>
                  </a:schemeClr>
                </a:solidFill>
                <a:latin typeface="Helvetica" pitchFamily="2" charset="0"/>
              </a:rPr>
              <a:t> ~ 0.5 ab</a:t>
            </a:r>
            <a:r>
              <a:rPr lang="en-GB" sz="1400" baseline="30000" dirty="0">
                <a:solidFill>
                  <a:schemeClr val="tx1">
                    <a:lumMod val="65000"/>
                    <a:lumOff val="35000"/>
                  </a:schemeClr>
                </a:solidFill>
                <a:latin typeface="Helvetica" pitchFamily="2" charset="0"/>
              </a:rPr>
              <a:t>–1</a:t>
            </a:r>
            <a:r>
              <a:rPr lang="en-GB" sz="1400" dirty="0">
                <a:solidFill>
                  <a:schemeClr val="tx1">
                    <a:lumMod val="65000"/>
                    <a:lumOff val="35000"/>
                  </a:schemeClr>
                </a:solidFill>
                <a:latin typeface="Helvetica" pitchFamily="2" charset="0"/>
              </a:rPr>
              <a:t> for design 50 ab</a:t>
            </a:r>
            <a:r>
              <a:rPr lang="en-GB" sz="1400" baseline="30000" dirty="0">
                <a:solidFill>
                  <a:schemeClr val="tx1">
                    <a:lumMod val="65000"/>
                    <a:lumOff val="35000"/>
                  </a:schemeClr>
                </a:solidFill>
                <a:latin typeface="Helvetica" pitchFamily="2" charset="0"/>
              </a:rPr>
              <a:t>–1</a:t>
            </a:r>
            <a:r>
              <a:rPr lang="en-GB" sz="1400" dirty="0">
                <a:solidFill>
                  <a:schemeClr val="tx1">
                    <a:lumMod val="65000"/>
                    <a:lumOff val="35000"/>
                  </a:schemeClr>
                </a:solidFill>
                <a:latin typeface="Helvetica" pitchFamily="2" charset="0"/>
              </a:rPr>
              <a:t>)</a:t>
            </a:r>
          </a:p>
          <a:p>
            <a:pPr>
              <a:spcBef>
                <a:spcPts val="900"/>
              </a:spcBef>
            </a:pPr>
            <a:r>
              <a:rPr lang="en-CH" sz="1400" dirty="0">
                <a:solidFill>
                  <a:schemeClr val="tx1">
                    <a:lumMod val="65000"/>
                    <a:lumOff val="35000"/>
                  </a:schemeClr>
                </a:solidFill>
                <a:latin typeface="Helvetica" pitchFamily="2" charset="0"/>
              </a:rPr>
              <a:t>Path to </a:t>
            </a:r>
            <a:r>
              <a:rPr lang="en-GB" sz="1400" dirty="0">
                <a:solidFill>
                  <a:schemeClr val="tx1">
                    <a:lumMod val="65000"/>
                    <a:lumOff val="35000"/>
                  </a:schemeClr>
                </a:solidFill>
                <a:latin typeface="Helvetica" pitchFamily="2" charset="0"/>
              </a:rPr>
              <a:t>2×10</a:t>
            </a:r>
            <a:r>
              <a:rPr lang="en-GB" sz="1400" baseline="30000" dirty="0">
                <a:solidFill>
                  <a:schemeClr val="tx1">
                    <a:lumMod val="65000"/>
                    <a:lumOff val="35000"/>
                  </a:schemeClr>
                </a:solidFill>
                <a:latin typeface="Helvetica" pitchFamily="2" charset="0"/>
              </a:rPr>
              <a:t>35</a:t>
            </a:r>
            <a:r>
              <a:rPr lang="en-GB" sz="1400" dirty="0">
                <a:solidFill>
                  <a:schemeClr val="tx1">
                    <a:lumMod val="65000"/>
                    <a:lumOff val="35000"/>
                  </a:schemeClr>
                </a:solidFill>
                <a:latin typeface="Helvetica" pitchFamily="2" charset="0"/>
              </a:rPr>
              <a:t> cm</a:t>
            </a:r>
            <a:r>
              <a:rPr lang="en-GB" sz="1400" baseline="30000" dirty="0">
                <a:solidFill>
                  <a:schemeClr val="tx1">
                    <a:lumMod val="65000"/>
                    <a:lumOff val="35000"/>
                  </a:schemeClr>
                </a:solidFill>
                <a:latin typeface="Helvetica" pitchFamily="2" charset="0"/>
              </a:rPr>
              <a:t>–2</a:t>
            </a:r>
            <a:r>
              <a:rPr lang="en-GB" sz="1400" dirty="0">
                <a:solidFill>
                  <a:schemeClr val="tx1">
                    <a:lumMod val="65000"/>
                    <a:lumOff val="35000"/>
                  </a:schemeClr>
                </a:solidFill>
                <a:latin typeface="Helvetica" pitchFamily="2" charset="0"/>
              </a:rPr>
              <a:t>s</a:t>
            </a:r>
            <a:r>
              <a:rPr lang="en-GB" sz="1400" baseline="30000" dirty="0">
                <a:solidFill>
                  <a:schemeClr val="tx1">
                    <a:lumMod val="65000"/>
                    <a:lumOff val="35000"/>
                  </a:schemeClr>
                </a:solidFill>
                <a:latin typeface="Helvetica" pitchFamily="2" charset="0"/>
              </a:rPr>
              <a:t>–1</a:t>
            </a:r>
            <a:r>
              <a:rPr lang="en-CH" sz="1400" dirty="0">
                <a:solidFill>
                  <a:schemeClr val="tx1">
                    <a:lumMod val="65000"/>
                    <a:lumOff val="35000"/>
                  </a:schemeClr>
                </a:solidFill>
                <a:latin typeface="Helvetica" pitchFamily="2" charset="0"/>
              </a:rPr>
              <a:t> defined, target luminosity requires further upgrades (LS2 + &gt; 2032) to improve machine performance, stability and backgrounds</a:t>
            </a:r>
          </a:p>
          <a:p>
            <a:pPr>
              <a:spcBef>
                <a:spcPts val="900"/>
              </a:spcBef>
            </a:pPr>
            <a:r>
              <a:rPr lang="en-CH" sz="1400" b="1" dirty="0">
                <a:solidFill>
                  <a:schemeClr val="tx1">
                    <a:lumMod val="65000"/>
                    <a:lumOff val="35000"/>
                  </a:schemeClr>
                </a:solidFill>
                <a:latin typeface="Helvetica" pitchFamily="2" charset="0"/>
              </a:rPr>
              <a:t>Pioneering and critical project for future e</a:t>
            </a:r>
            <a:r>
              <a:rPr lang="en-CH" sz="1400" b="1" baseline="30000" dirty="0">
                <a:solidFill>
                  <a:schemeClr val="tx1">
                    <a:lumMod val="65000"/>
                    <a:lumOff val="35000"/>
                  </a:schemeClr>
                </a:solidFill>
                <a:latin typeface="Helvetica" pitchFamily="2" charset="0"/>
              </a:rPr>
              <a:t>+</a:t>
            </a:r>
            <a:r>
              <a:rPr lang="en-CH" sz="1400" b="1" dirty="0">
                <a:solidFill>
                  <a:schemeClr val="tx1">
                    <a:lumMod val="65000"/>
                    <a:lumOff val="35000"/>
                  </a:schemeClr>
                </a:solidFill>
                <a:latin typeface="Helvetica" pitchFamily="2" charset="0"/>
              </a:rPr>
              <a:t>e</a:t>
            </a:r>
            <a:r>
              <a:rPr lang="en-CH" sz="1400" b="1" baseline="30000" dirty="0">
                <a:solidFill>
                  <a:schemeClr val="tx1">
                    <a:lumMod val="65000"/>
                    <a:lumOff val="35000"/>
                  </a:schemeClr>
                </a:solidFill>
                <a:latin typeface="Helvetica" pitchFamily="2" charset="0"/>
              </a:rPr>
              <a:t>–</a:t>
            </a:r>
            <a:r>
              <a:rPr lang="en-CH" sz="1400" b="1" dirty="0">
                <a:solidFill>
                  <a:schemeClr val="tx1">
                    <a:lumMod val="65000"/>
                    <a:lumOff val="35000"/>
                  </a:schemeClr>
                </a:solidFill>
                <a:latin typeface="Helvetica" pitchFamily="2" charset="0"/>
              </a:rPr>
              <a:t> colliders</a:t>
            </a:r>
            <a:endParaRPr lang="en-GB" sz="1400" b="1" dirty="0">
              <a:solidFill>
                <a:schemeClr val="tx1">
                  <a:lumMod val="65000"/>
                  <a:lumOff val="35000"/>
                </a:schemeClr>
              </a:solidFill>
              <a:latin typeface="Helvetica" pitchFamily="2" charset="0"/>
            </a:endParaRPr>
          </a:p>
        </p:txBody>
      </p:sp>
      <p:cxnSp>
        <p:nvCxnSpPr>
          <p:cNvPr id="14" name="Straight Arrow Connector 13">
            <a:extLst>
              <a:ext uri="{FF2B5EF4-FFF2-40B4-BE49-F238E27FC236}">
                <a16:creationId xmlns:a16="http://schemas.microsoft.com/office/drawing/2014/main" id="{6F235577-0632-69AF-21AA-ABCEF580B8C8}"/>
              </a:ext>
            </a:extLst>
          </p:cNvPr>
          <p:cNvCxnSpPr>
            <a:cxnSpLocks/>
          </p:cNvCxnSpPr>
          <p:nvPr/>
        </p:nvCxnSpPr>
        <p:spPr>
          <a:xfrm>
            <a:off x="6240596" y="2425700"/>
            <a:ext cx="1379404" cy="0"/>
          </a:xfrm>
          <a:prstGeom prst="straightConnector1">
            <a:avLst/>
          </a:prstGeom>
          <a:ln w="19050">
            <a:solidFill>
              <a:schemeClr val="tx1"/>
            </a:solidFill>
            <a:tailEnd type="triangle"/>
          </a:ln>
          <a:effectLst/>
        </p:spPr>
        <p:style>
          <a:lnRef idx="2">
            <a:schemeClr val="accent1"/>
          </a:lnRef>
          <a:fillRef idx="0">
            <a:schemeClr val="accent1"/>
          </a:fillRef>
          <a:effectRef idx="1">
            <a:schemeClr val="accent1"/>
          </a:effectRef>
          <a:fontRef idx="minor">
            <a:schemeClr val="tx1"/>
          </a:fontRef>
        </p:style>
      </p:cxnSp>
      <p:pic>
        <p:nvPicPr>
          <p:cNvPr id="1032" name="Picture 8" descr="Belle II Experiment">
            <a:extLst>
              <a:ext uri="{FF2B5EF4-FFF2-40B4-BE49-F238E27FC236}">
                <a16:creationId xmlns:a16="http://schemas.microsoft.com/office/drawing/2014/main" id="{D0936DCF-9157-6381-03CB-425E6F2FA05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896457" y="2061294"/>
            <a:ext cx="3911243" cy="26127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8931539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36" name="Picture 12" descr="World record Vector Clipart Illustrations. 1,080 World record clip art  vector EPS drawings available to search from thousands of royalty free  illustrators.">
            <a:extLst>
              <a:ext uri="{FF2B5EF4-FFF2-40B4-BE49-F238E27FC236}">
                <a16:creationId xmlns:a16="http://schemas.microsoft.com/office/drawing/2014/main" id="{F3596B34-B469-373F-46FF-84365B4B6DC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8525" b="24295"/>
          <a:stretch/>
        </p:blipFill>
        <p:spPr bwMode="auto">
          <a:xfrm>
            <a:off x="9553787" y="4312462"/>
            <a:ext cx="1520613" cy="5456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DD6D00F9-F880-D271-DD29-537011A222D6}"/>
              </a:ext>
            </a:extLst>
          </p:cNvPr>
          <p:cNvSpPr txBox="1"/>
          <p:nvPr/>
        </p:nvSpPr>
        <p:spPr>
          <a:xfrm>
            <a:off x="178096" y="264651"/>
            <a:ext cx="11305525" cy="523220"/>
          </a:xfrm>
          <a:prstGeom prst="rect">
            <a:avLst/>
          </a:prstGeom>
          <a:noFill/>
        </p:spPr>
        <p:txBody>
          <a:bodyPr wrap="square" rtlCol="0">
            <a:spAutoFit/>
          </a:bodyPr>
          <a:lstStyle/>
          <a:p>
            <a:pPr marL="0" marR="0" lvl="0" indent="424250" algn="l" defTabSz="430225" rtl="0" eaLnBrk="1" fontAlgn="base" latinLnBrk="0" hangingPunct="1">
              <a:lnSpc>
                <a:spcPct val="100000"/>
              </a:lnSpc>
              <a:spcBef>
                <a:spcPct val="0"/>
              </a:spcBef>
              <a:spcAft>
                <a:spcPct val="0"/>
              </a:spcAft>
              <a:buClrTx/>
              <a:buSzTx/>
              <a:buFontTx/>
              <a:buNone/>
              <a:tabLst/>
              <a:defRPr/>
            </a:pPr>
            <a:r>
              <a:rPr lang="en-US" sz="2800" b="1" dirty="0">
                <a:solidFill>
                  <a:srgbClr val="0D7FBF"/>
                </a:solidFill>
                <a:latin typeface="Helvetica" pitchFamily="2" charset="0"/>
                <a:ea typeface="Trebuchet MS" pitchFamily="-84" charset="0"/>
                <a:cs typeface="Helvetica Light"/>
              </a:rPr>
              <a:t>New impactful</a:t>
            </a:r>
            <a:r>
              <a:rPr kumimoji="0" lang="en-US" sz="2800" b="1" i="0" u="none" strike="noStrike" kern="1200" cap="none" spc="0" normalizeH="0" baseline="0" noProof="0" dirty="0">
                <a:ln>
                  <a:noFill/>
                </a:ln>
                <a:solidFill>
                  <a:srgbClr val="0D7FBF"/>
                </a:solidFill>
                <a:effectLst/>
                <a:uLnTx/>
                <a:uFillTx/>
                <a:latin typeface="Helvetica" pitchFamily="2" charset="0"/>
                <a:ea typeface="Trebuchet MS" pitchFamily="-84" charset="0"/>
                <a:cs typeface="Helvetica Light"/>
              </a:rPr>
              <a:t> acceleration technology</a:t>
            </a:r>
            <a:endParaRPr kumimoji="0" lang="en-US" sz="2800" b="0" i="0" u="none" strike="noStrike" kern="1200" cap="none" spc="0" normalizeH="0" baseline="0" noProof="0" dirty="0">
              <a:ln>
                <a:noFill/>
              </a:ln>
              <a:solidFill>
                <a:srgbClr val="0D7FBF"/>
              </a:solidFill>
              <a:effectLst/>
              <a:uLnTx/>
              <a:uFillTx/>
              <a:latin typeface="Helvetica Light" pitchFamily="2" charset="0"/>
              <a:ea typeface="Trebuchet MS" pitchFamily="-84" charset="0"/>
              <a:cs typeface="Helvetica Light"/>
            </a:endParaRPr>
          </a:p>
        </p:txBody>
      </p:sp>
      <p:pic>
        <p:nvPicPr>
          <p:cNvPr id="6" name="Picture 5">
            <a:extLst>
              <a:ext uri="{FF2B5EF4-FFF2-40B4-BE49-F238E27FC236}">
                <a16:creationId xmlns:a16="http://schemas.microsoft.com/office/drawing/2014/main" id="{C52D479A-2EF6-2805-9509-1D1545769F98}"/>
              </a:ext>
            </a:extLst>
          </p:cNvPr>
          <p:cNvPicPr>
            <a:picLocks noChangeAspect="1"/>
          </p:cNvPicPr>
          <p:nvPr/>
        </p:nvPicPr>
        <p:blipFill>
          <a:blip r:embed="rId3"/>
          <a:stretch>
            <a:fillRect/>
          </a:stretch>
        </p:blipFill>
        <p:spPr>
          <a:xfrm rot="5400000">
            <a:off x="10089424" y="-290471"/>
            <a:ext cx="787871" cy="1495813"/>
          </a:xfrm>
          <a:prstGeom prst="rect">
            <a:avLst/>
          </a:prstGeom>
        </p:spPr>
      </p:pic>
      <p:pic>
        <p:nvPicPr>
          <p:cNvPr id="1028" name="Picture 4">
            <a:extLst>
              <a:ext uri="{FF2B5EF4-FFF2-40B4-BE49-F238E27FC236}">
                <a16:creationId xmlns:a16="http://schemas.microsoft.com/office/drawing/2014/main" id="{1498BBE3-32A1-7CC2-0554-2B230E3E47E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62232" y="2061294"/>
            <a:ext cx="5917953" cy="4438465"/>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a:extLst>
              <a:ext uri="{FF2B5EF4-FFF2-40B4-BE49-F238E27FC236}">
                <a16:creationId xmlns:a16="http://schemas.microsoft.com/office/drawing/2014/main" id="{2590FAAE-0741-C346-01C0-1D6652521299}"/>
              </a:ext>
            </a:extLst>
          </p:cNvPr>
          <p:cNvSpPr/>
          <p:nvPr/>
        </p:nvSpPr>
        <p:spPr>
          <a:xfrm>
            <a:off x="562232" y="1194271"/>
            <a:ext cx="10921389" cy="615553"/>
          </a:xfrm>
          <a:prstGeom prst="rect">
            <a:avLst/>
          </a:prstGeom>
        </p:spPr>
        <p:txBody>
          <a:bodyPr wrap="square">
            <a:spAutoFit/>
          </a:bodyPr>
          <a:lstStyle/>
          <a:p>
            <a:pPr lvl="0" defTabSz="457200" fontAlgn="base">
              <a:spcBef>
                <a:spcPts val="1800"/>
              </a:spcBef>
              <a:spcAft>
                <a:spcPct val="0"/>
              </a:spcAft>
              <a:defRPr/>
            </a:pPr>
            <a:r>
              <a:rPr lang="en-GB" b="1" dirty="0" err="1">
                <a:solidFill>
                  <a:srgbClr val="000000"/>
                </a:solidFill>
                <a:latin typeface="Helvetica" pitchFamily="2" charset="0"/>
              </a:rPr>
              <a:t>SuperKEKB’s</a:t>
            </a:r>
            <a:r>
              <a:rPr lang="en-GB" dirty="0">
                <a:solidFill>
                  <a:srgbClr val="000000"/>
                </a:solidFill>
                <a:latin typeface="Helvetica" pitchFamily="2" charset="0"/>
              </a:rPr>
              <a:t> </a:t>
            </a:r>
            <a:r>
              <a:rPr lang="en-GB" sz="1600" i="1" dirty="0">
                <a:solidFill>
                  <a:srgbClr val="000000"/>
                </a:solidFill>
                <a:latin typeface="Helvetica" pitchFamily="2" charset="0"/>
              </a:rPr>
              <a:t>nano-beam </a:t>
            </a:r>
            <a:r>
              <a:rPr lang="en-GB" sz="1600" dirty="0">
                <a:solidFill>
                  <a:srgbClr val="000000"/>
                </a:solidFill>
                <a:latin typeface="Helvetica" pitchFamily="2" charset="0"/>
              </a:rPr>
              <a:t>scheme </a:t>
            </a:r>
            <a:r>
              <a:rPr lang="en-GB" sz="1400" dirty="0">
                <a:solidFill>
                  <a:srgbClr val="000000"/>
                </a:solidFill>
                <a:latin typeface="Helvetica" pitchFamily="2" charset="0"/>
              </a:rPr>
              <a:t>(target of 50 nm (current 180 nm) vertical beam size)</a:t>
            </a:r>
            <a:r>
              <a:rPr lang="en-GB" dirty="0">
                <a:solidFill>
                  <a:srgbClr val="000000"/>
                </a:solidFill>
                <a:latin typeface="Helvetica" pitchFamily="2" charset="0"/>
              </a:rPr>
              <a:t> </a:t>
            </a:r>
            <a:r>
              <a:rPr lang="en-GB" sz="1600" dirty="0">
                <a:solidFill>
                  <a:srgbClr val="000000"/>
                </a:solidFill>
                <a:latin typeface="Helvetica" pitchFamily="2" charset="0"/>
              </a:rPr>
              <a:t>owing to strong beam squeezing through superconducting final-focusing magnets, high beam currents, positron damping ring, crab-waist technology</a:t>
            </a:r>
            <a:endParaRPr lang="en-GB" dirty="0">
              <a:solidFill>
                <a:srgbClr val="000000"/>
              </a:solidFill>
              <a:latin typeface="Helvetica" pitchFamily="2" charset="0"/>
            </a:endParaRPr>
          </a:p>
        </p:txBody>
      </p:sp>
      <p:sp>
        <p:nvSpPr>
          <p:cNvPr id="9" name="TextBox 8">
            <a:extLst>
              <a:ext uri="{FF2B5EF4-FFF2-40B4-BE49-F238E27FC236}">
                <a16:creationId xmlns:a16="http://schemas.microsoft.com/office/drawing/2014/main" id="{0B3B43AB-3F59-5F46-6DEC-5FFC346E70EA}"/>
              </a:ext>
            </a:extLst>
          </p:cNvPr>
          <p:cNvSpPr txBox="1"/>
          <p:nvPr/>
        </p:nvSpPr>
        <p:spPr>
          <a:xfrm>
            <a:off x="6508923" y="4864293"/>
            <a:ext cx="4811243" cy="1692771"/>
          </a:xfrm>
          <a:prstGeom prst="rect">
            <a:avLst/>
          </a:prstGeom>
          <a:noFill/>
        </p:spPr>
        <p:txBody>
          <a:bodyPr wrap="square">
            <a:spAutoFit/>
          </a:bodyPr>
          <a:lstStyle/>
          <a:p>
            <a:r>
              <a:rPr lang="en-GB" sz="1400" dirty="0">
                <a:solidFill>
                  <a:schemeClr val="tx1">
                    <a:lumMod val="65000"/>
                    <a:lumOff val="35000"/>
                  </a:schemeClr>
                </a:solidFill>
                <a:latin typeface="Helvetica" pitchFamily="2" charset="0"/>
              </a:rPr>
              <a:t>Peak luminosity of ~ </a:t>
            </a:r>
            <a:r>
              <a:rPr lang="en-GB" sz="1400" b="1" dirty="0">
                <a:solidFill>
                  <a:srgbClr val="FF323A"/>
                </a:solidFill>
                <a:latin typeface="Helvetica" pitchFamily="2" charset="0"/>
              </a:rPr>
              <a:t>5×10</a:t>
            </a:r>
            <a:r>
              <a:rPr lang="en-GB" sz="1400" b="1" baseline="30000" dirty="0">
                <a:solidFill>
                  <a:srgbClr val="FF323A"/>
                </a:solidFill>
                <a:latin typeface="Helvetica" pitchFamily="2" charset="0"/>
              </a:rPr>
              <a:t>34</a:t>
            </a:r>
            <a:r>
              <a:rPr lang="en-GB" sz="1400" b="1" dirty="0">
                <a:solidFill>
                  <a:srgbClr val="FF323A"/>
                </a:solidFill>
                <a:latin typeface="Helvetica" pitchFamily="2" charset="0"/>
              </a:rPr>
              <a:t> cm</a:t>
            </a:r>
            <a:r>
              <a:rPr lang="en-GB" sz="1400" b="1" baseline="30000" dirty="0">
                <a:solidFill>
                  <a:srgbClr val="FF323A"/>
                </a:solidFill>
                <a:latin typeface="Helvetica" pitchFamily="2" charset="0"/>
              </a:rPr>
              <a:t>–2</a:t>
            </a:r>
            <a:r>
              <a:rPr lang="en-GB" sz="1400" b="1" dirty="0">
                <a:solidFill>
                  <a:srgbClr val="FF323A"/>
                </a:solidFill>
                <a:latin typeface="Helvetica" pitchFamily="2" charset="0"/>
              </a:rPr>
              <a:t>s</a:t>
            </a:r>
            <a:r>
              <a:rPr lang="en-GB" sz="1400" b="1" baseline="30000" dirty="0">
                <a:solidFill>
                  <a:srgbClr val="FF323A"/>
                </a:solidFill>
                <a:latin typeface="Helvetica" pitchFamily="2" charset="0"/>
              </a:rPr>
              <a:t>–1</a:t>
            </a:r>
            <a:r>
              <a:rPr lang="en-GB" sz="1400" b="1" dirty="0">
                <a:solidFill>
                  <a:srgbClr val="FF323A"/>
                </a:solidFill>
                <a:latin typeface="Helvetica" pitchFamily="2" charset="0"/>
              </a:rPr>
              <a:t> achieved</a:t>
            </a:r>
            <a:r>
              <a:rPr lang="en-GB" sz="1400" dirty="0">
                <a:solidFill>
                  <a:schemeClr val="tx1">
                    <a:lumMod val="65000"/>
                    <a:lumOff val="35000"/>
                  </a:schemeClr>
                </a:solidFill>
                <a:latin typeface="Helvetica" pitchFamily="2" charset="0"/>
              </a:rPr>
              <a:t> for a design of up to 8×10</a:t>
            </a:r>
            <a:r>
              <a:rPr lang="en-GB" sz="1400" baseline="30000" dirty="0">
                <a:solidFill>
                  <a:schemeClr val="tx1">
                    <a:lumMod val="65000"/>
                    <a:lumOff val="35000"/>
                  </a:schemeClr>
                </a:solidFill>
                <a:latin typeface="Helvetica" pitchFamily="2" charset="0"/>
              </a:rPr>
              <a:t>35</a:t>
            </a:r>
            <a:r>
              <a:rPr lang="en-GB" sz="1400" dirty="0">
                <a:solidFill>
                  <a:schemeClr val="tx1">
                    <a:lumMod val="65000"/>
                    <a:lumOff val="35000"/>
                  </a:schemeClr>
                </a:solidFill>
                <a:latin typeface="Helvetica" pitchFamily="2" charset="0"/>
              </a:rPr>
              <a:t> cm</a:t>
            </a:r>
            <a:r>
              <a:rPr lang="en-GB" sz="1400" baseline="30000" dirty="0">
                <a:solidFill>
                  <a:schemeClr val="tx1">
                    <a:lumMod val="65000"/>
                    <a:lumOff val="35000"/>
                  </a:schemeClr>
                </a:solidFill>
                <a:latin typeface="Helvetica" pitchFamily="2" charset="0"/>
              </a:rPr>
              <a:t>–2</a:t>
            </a:r>
            <a:r>
              <a:rPr lang="en-GB" sz="1400" dirty="0">
                <a:solidFill>
                  <a:schemeClr val="tx1">
                    <a:lumMod val="65000"/>
                    <a:lumOff val="35000"/>
                  </a:schemeClr>
                </a:solidFill>
                <a:latin typeface="Helvetica" pitchFamily="2" charset="0"/>
              </a:rPr>
              <a:t>s</a:t>
            </a:r>
            <a:r>
              <a:rPr lang="en-GB" sz="1400" baseline="30000" dirty="0">
                <a:solidFill>
                  <a:schemeClr val="tx1">
                    <a:lumMod val="65000"/>
                    <a:lumOff val="35000"/>
                  </a:schemeClr>
                </a:solidFill>
                <a:latin typeface="Helvetica" pitchFamily="2" charset="0"/>
              </a:rPr>
              <a:t>–1</a:t>
            </a:r>
            <a:r>
              <a:rPr lang="en-GB" sz="1400" dirty="0">
                <a:solidFill>
                  <a:schemeClr val="tx1">
                    <a:lumMod val="65000"/>
                    <a:lumOff val="35000"/>
                  </a:schemeClr>
                </a:solidFill>
                <a:latin typeface="Helvetica" pitchFamily="2" charset="0"/>
              </a:rPr>
              <a:t> (</a:t>
            </a:r>
            <a:r>
              <a:rPr lang="en-GB" sz="1400" i="1" dirty="0">
                <a:solidFill>
                  <a:schemeClr val="tx1">
                    <a:lumMod val="65000"/>
                    <a:lumOff val="35000"/>
                  </a:schemeClr>
                </a:solidFill>
                <a:latin typeface="Helvetica" pitchFamily="2" charset="0"/>
              </a:rPr>
              <a:t>L</a:t>
            </a:r>
            <a:r>
              <a:rPr lang="en-GB" sz="1400" baseline="-25000" dirty="0">
                <a:solidFill>
                  <a:schemeClr val="tx1">
                    <a:lumMod val="65000"/>
                    <a:lumOff val="35000"/>
                  </a:schemeClr>
                </a:solidFill>
                <a:latin typeface="Helvetica" pitchFamily="2" charset="0"/>
              </a:rPr>
              <a:t>int</a:t>
            </a:r>
            <a:r>
              <a:rPr lang="en-GB" sz="1400" dirty="0">
                <a:solidFill>
                  <a:schemeClr val="tx1">
                    <a:lumMod val="65000"/>
                    <a:lumOff val="35000"/>
                  </a:schemeClr>
                </a:solidFill>
                <a:latin typeface="Helvetica" pitchFamily="2" charset="0"/>
              </a:rPr>
              <a:t> ~ 0.5 ab</a:t>
            </a:r>
            <a:r>
              <a:rPr lang="en-GB" sz="1400" baseline="30000" dirty="0">
                <a:solidFill>
                  <a:schemeClr val="tx1">
                    <a:lumMod val="65000"/>
                    <a:lumOff val="35000"/>
                  </a:schemeClr>
                </a:solidFill>
                <a:latin typeface="Helvetica" pitchFamily="2" charset="0"/>
              </a:rPr>
              <a:t>–1</a:t>
            </a:r>
            <a:r>
              <a:rPr lang="en-GB" sz="1400" dirty="0">
                <a:solidFill>
                  <a:schemeClr val="tx1">
                    <a:lumMod val="65000"/>
                    <a:lumOff val="35000"/>
                  </a:schemeClr>
                </a:solidFill>
                <a:latin typeface="Helvetica" pitchFamily="2" charset="0"/>
              </a:rPr>
              <a:t> for design 50 ab</a:t>
            </a:r>
            <a:r>
              <a:rPr lang="en-GB" sz="1400" baseline="30000" dirty="0">
                <a:solidFill>
                  <a:schemeClr val="tx1">
                    <a:lumMod val="65000"/>
                    <a:lumOff val="35000"/>
                  </a:schemeClr>
                </a:solidFill>
                <a:latin typeface="Helvetica" pitchFamily="2" charset="0"/>
              </a:rPr>
              <a:t>–1</a:t>
            </a:r>
            <a:r>
              <a:rPr lang="en-GB" sz="1400" dirty="0">
                <a:solidFill>
                  <a:schemeClr val="tx1">
                    <a:lumMod val="65000"/>
                    <a:lumOff val="35000"/>
                  </a:schemeClr>
                </a:solidFill>
                <a:latin typeface="Helvetica" pitchFamily="2" charset="0"/>
              </a:rPr>
              <a:t>)</a:t>
            </a:r>
          </a:p>
          <a:p>
            <a:pPr>
              <a:spcBef>
                <a:spcPts val="1200"/>
              </a:spcBef>
            </a:pPr>
            <a:r>
              <a:rPr lang="en-CH" sz="1400" dirty="0">
                <a:solidFill>
                  <a:schemeClr val="tx1">
                    <a:lumMod val="65000"/>
                    <a:lumOff val="35000"/>
                  </a:schemeClr>
                </a:solidFill>
                <a:latin typeface="Helvetica" pitchFamily="2" charset="0"/>
              </a:rPr>
              <a:t>Path to </a:t>
            </a:r>
            <a:r>
              <a:rPr lang="en-GB" sz="1400" dirty="0">
                <a:solidFill>
                  <a:schemeClr val="tx1">
                    <a:lumMod val="65000"/>
                    <a:lumOff val="35000"/>
                  </a:schemeClr>
                </a:solidFill>
                <a:latin typeface="Helvetica" pitchFamily="2" charset="0"/>
              </a:rPr>
              <a:t>2×10</a:t>
            </a:r>
            <a:r>
              <a:rPr lang="en-GB" sz="1400" baseline="30000" dirty="0">
                <a:solidFill>
                  <a:schemeClr val="tx1">
                    <a:lumMod val="65000"/>
                    <a:lumOff val="35000"/>
                  </a:schemeClr>
                </a:solidFill>
                <a:latin typeface="Helvetica" pitchFamily="2" charset="0"/>
              </a:rPr>
              <a:t>35</a:t>
            </a:r>
            <a:r>
              <a:rPr lang="en-GB" sz="1400" dirty="0">
                <a:solidFill>
                  <a:schemeClr val="tx1">
                    <a:lumMod val="65000"/>
                    <a:lumOff val="35000"/>
                  </a:schemeClr>
                </a:solidFill>
                <a:latin typeface="Helvetica" pitchFamily="2" charset="0"/>
              </a:rPr>
              <a:t> cm</a:t>
            </a:r>
            <a:r>
              <a:rPr lang="en-GB" sz="1400" baseline="30000" dirty="0">
                <a:solidFill>
                  <a:schemeClr val="tx1">
                    <a:lumMod val="65000"/>
                    <a:lumOff val="35000"/>
                  </a:schemeClr>
                </a:solidFill>
                <a:latin typeface="Helvetica" pitchFamily="2" charset="0"/>
              </a:rPr>
              <a:t>–2</a:t>
            </a:r>
            <a:r>
              <a:rPr lang="en-GB" sz="1400" dirty="0">
                <a:solidFill>
                  <a:schemeClr val="tx1">
                    <a:lumMod val="65000"/>
                    <a:lumOff val="35000"/>
                  </a:schemeClr>
                </a:solidFill>
                <a:latin typeface="Helvetica" pitchFamily="2" charset="0"/>
              </a:rPr>
              <a:t>s</a:t>
            </a:r>
            <a:r>
              <a:rPr lang="en-GB" sz="1400" baseline="30000" dirty="0">
                <a:solidFill>
                  <a:schemeClr val="tx1">
                    <a:lumMod val="65000"/>
                    <a:lumOff val="35000"/>
                  </a:schemeClr>
                </a:solidFill>
                <a:latin typeface="Helvetica" pitchFamily="2" charset="0"/>
              </a:rPr>
              <a:t>–1</a:t>
            </a:r>
            <a:r>
              <a:rPr lang="en-CH" sz="1400" dirty="0">
                <a:solidFill>
                  <a:schemeClr val="tx1">
                    <a:lumMod val="65000"/>
                    <a:lumOff val="35000"/>
                  </a:schemeClr>
                </a:solidFill>
                <a:latin typeface="Helvetica" pitchFamily="2" charset="0"/>
              </a:rPr>
              <a:t> defined, target luminosity requires further upgrades (LS2 + &gt; 2032) to improve machine performance, stability and backgrounds</a:t>
            </a:r>
          </a:p>
          <a:p>
            <a:pPr>
              <a:spcBef>
                <a:spcPts val="1200"/>
              </a:spcBef>
            </a:pPr>
            <a:r>
              <a:rPr lang="en-CH" sz="1400" b="1" dirty="0">
                <a:solidFill>
                  <a:schemeClr val="tx1">
                    <a:lumMod val="65000"/>
                    <a:lumOff val="35000"/>
                  </a:schemeClr>
                </a:solidFill>
                <a:latin typeface="Helvetica" pitchFamily="2" charset="0"/>
              </a:rPr>
              <a:t>Pioneering and critical project for future e</a:t>
            </a:r>
            <a:r>
              <a:rPr lang="en-CH" sz="1400" b="1" baseline="30000" dirty="0">
                <a:solidFill>
                  <a:schemeClr val="tx1">
                    <a:lumMod val="65000"/>
                    <a:lumOff val="35000"/>
                  </a:schemeClr>
                </a:solidFill>
                <a:latin typeface="Helvetica" pitchFamily="2" charset="0"/>
              </a:rPr>
              <a:t>+</a:t>
            </a:r>
            <a:r>
              <a:rPr lang="en-CH" sz="1400" b="1" dirty="0">
                <a:solidFill>
                  <a:schemeClr val="tx1">
                    <a:lumMod val="65000"/>
                    <a:lumOff val="35000"/>
                  </a:schemeClr>
                </a:solidFill>
                <a:latin typeface="Helvetica" pitchFamily="2" charset="0"/>
              </a:rPr>
              <a:t>e</a:t>
            </a:r>
            <a:r>
              <a:rPr lang="en-CH" sz="1400" b="1" baseline="30000" dirty="0">
                <a:solidFill>
                  <a:schemeClr val="tx1">
                    <a:lumMod val="65000"/>
                    <a:lumOff val="35000"/>
                  </a:schemeClr>
                </a:solidFill>
                <a:latin typeface="Helvetica" pitchFamily="2" charset="0"/>
              </a:rPr>
              <a:t>–</a:t>
            </a:r>
            <a:r>
              <a:rPr lang="en-CH" sz="1400" b="1" dirty="0">
                <a:solidFill>
                  <a:schemeClr val="tx1">
                    <a:lumMod val="65000"/>
                    <a:lumOff val="35000"/>
                  </a:schemeClr>
                </a:solidFill>
                <a:latin typeface="Helvetica" pitchFamily="2" charset="0"/>
              </a:rPr>
              <a:t> colliders</a:t>
            </a:r>
            <a:endParaRPr lang="en-GB" sz="1400" b="1" dirty="0">
              <a:solidFill>
                <a:schemeClr val="tx1">
                  <a:lumMod val="65000"/>
                  <a:lumOff val="35000"/>
                </a:schemeClr>
              </a:solidFill>
              <a:latin typeface="Helvetica" pitchFamily="2" charset="0"/>
            </a:endParaRPr>
          </a:p>
        </p:txBody>
      </p:sp>
      <p:cxnSp>
        <p:nvCxnSpPr>
          <p:cNvPr id="14" name="Straight Arrow Connector 13">
            <a:extLst>
              <a:ext uri="{FF2B5EF4-FFF2-40B4-BE49-F238E27FC236}">
                <a16:creationId xmlns:a16="http://schemas.microsoft.com/office/drawing/2014/main" id="{6F235577-0632-69AF-21AA-ABCEF580B8C8}"/>
              </a:ext>
            </a:extLst>
          </p:cNvPr>
          <p:cNvCxnSpPr>
            <a:cxnSpLocks/>
          </p:cNvCxnSpPr>
          <p:nvPr/>
        </p:nvCxnSpPr>
        <p:spPr>
          <a:xfrm>
            <a:off x="6240596" y="2425700"/>
            <a:ext cx="1379404" cy="0"/>
          </a:xfrm>
          <a:prstGeom prst="straightConnector1">
            <a:avLst/>
          </a:prstGeom>
          <a:ln w="19050">
            <a:solidFill>
              <a:schemeClr val="tx1"/>
            </a:solidFill>
            <a:tailEnd type="triangle"/>
          </a:ln>
          <a:effectLst/>
        </p:spPr>
        <p:style>
          <a:lnRef idx="2">
            <a:schemeClr val="accent1"/>
          </a:lnRef>
          <a:fillRef idx="0">
            <a:schemeClr val="accent1"/>
          </a:fillRef>
          <a:effectRef idx="1">
            <a:schemeClr val="accent1"/>
          </a:effectRef>
          <a:fontRef idx="minor">
            <a:schemeClr val="tx1"/>
          </a:fontRef>
        </p:style>
      </p:cxnSp>
      <p:pic>
        <p:nvPicPr>
          <p:cNvPr id="1032" name="Picture 8" descr="Belle II Experiment">
            <a:extLst>
              <a:ext uri="{FF2B5EF4-FFF2-40B4-BE49-F238E27FC236}">
                <a16:creationId xmlns:a16="http://schemas.microsoft.com/office/drawing/2014/main" id="{D0936DCF-9157-6381-03CB-425E6F2FA05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896457" y="2061294"/>
            <a:ext cx="3911243" cy="2612737"/>
          </a:xfrm>
          <a:prstGeom prst="rect">
            <a:avLst/>
          </a:prstGeom>
          <a:noFill/>
          <a:extLst>
            <a:ext uri="{909E8E84-426E-40DD-AFC4-6F175D3DCCD1}">
              <a14:hiddenFill xmlns:a14="http://schemas.microsoft.com/office/drawing/2010/main">
                <a:solidFill>
                  <a:srgbClr val="FFFFFF"/>
                </a:solidFill>
              </a14:hiddenFill>
            </a:ext>
          </a:extLst>
        </p:spPr>
      </p:pic>
      <p:sp>
        <p:nvSpPr>
          <p:cNvPr id="2" name="Rounded Rectangle 1">
            <a:extLst>
              <a:ext uri="{FF2B5EF4-FFF2-40B4-BE49-F238E27FC236}">
                <a16:creationId xmlns:a16="http://schemas.microsoft.com/office/drawing/2014/main" id="{BA1FCF18-B696-CA48-BB1A-F0E255CB2D3B}"/>
              </a:ext>
            </a:extLst>
          </p:cNvPr>
          <p:cNvSpPr/>
          <p:nvPr/>
        </p:nvSpPr>
        <p:spPr>
          <a:xfrm>
            <a:off x="1028700" y="2061294"/>
            <a:ext cx="9398000" cy="3044105"/>
          </a:xfrm>
          <a:prstGeom prst="roundRect">
            <a:avLst>
              <a:gd name="adj" fmla="val 6068"/>
            </a:avLst>
          </a:prstGeom>
          <a:solidFill>
            <a:schemeClr val="bg1"/>
          </a:solidFill>
          <a:ln>
            <a:solidFill>
              <a:schemeClr val="tx1">
                <a:lumMod val="50000"/>
                <a:lumOff val="50000"/>
              </a:schemeClr>
            </a:solidFill>
          </a:ln>
        </p:spPr>
        <p:txBody>
          <a:bodyPr wrap="square" rtlCol="0" anchor="ctr">
            <a:spAutoFit/>
          </a:bodyPr>
          <a:lstStyle/>
          <a:p>
            <a:pPr algn="l"/>
            <a:endParaRPr lang="en-CH" sz="1600" dirty="0">
              <a:latin typeface="Helvetica" pitchFamily="2" charset="0"/>
            </a:endParaRPr>
          </a:p>
        </p:txBody>
      </p:sp>
      <p:sp>
        <p:nvSpPr>
          <p:cNvPr id="3" name="TextBox 2">
            <a:extLst>
              <a:ext uri="{FF2B5EF4-FFF2-40B4-BE49-F238E27FC236}">
                <a16:creationId xmlns:a16="http://schemas.microsoft.com/office/drawing/2014/main" id="{8795A747-E4FD-8042-54A3-ACE17B231B27}"/>
              </a:ext>
            </a:extLst>
          </p:cNvPr>
          <p:cNvSpPr txBox="1"/>
          <p:nvPr/>
        </p:nvSpPr>
        <p:spPr>
          <a:xfrm>
            <a:off x="1679894" y="2476263"/>
            <a:ext cx="8279663" cy="2185214"/>
          </a:xfrm>
          <a:prstGeom prst="rect">
            <a:avLst/>
          </a:prstGeom>
          <a:noFill/>
        </p:spPr>
        <p:txBody>
          <a:bodyPr wrap="square" rtlCol="0">
            <a:spAutoFit/>
          </a:bodyPr>
          <a:lstStyle/>
          <a:p>
            <a:pPr marL="0">
              <a:spcBef>
                <a:spcPts val="3000"/>
              </a:spcBef>
            </a:pPr>
            <a:r>
              <a:rPr lang="en-US" sz="1600" b="1" dirty="0">
                <a:solidFill>
                  <a:prstClr val="black"/>
                </a:solidFill>
                <a:latin typeface="Helvetica" pitchFamily="2" charset="0"/>
                <a:ea typeface="Helvetica Light" charset="0"/>
                <a:cs typeface="Helvetica Light" charset="0"/>
                <a:sym typeface="Wingdings" pitchFamily="2" charset="2"/>
              </a:rPr>
              <a:t>Critical </a:t>
            </a:r>
            <a:r>
              <a:rPr lang="en-US" sz="1600" b="1" dirty="0" err="1">
                <a:solidFill>
                  <a:prstClr val="black"/>
                </a:solidFill>
                <a:latin typeface="Helvetica" pitchFamily="2" charset="0"/>
                <a:ea typeface="Helvetica Light" charset="0"/>
                <a:cs typeface="Helvetica Light" charset="0"/>
                <a:sym typeface="Wingdings" pitchFamily="2" charset="2"/>
              </a:rPr>
              <a:t>SuperKEKB</a:t>
            </a:r>
            <a:r>
              <a:rPr lang="en-US" sz="1600" b="1" dirty="0">
                <a:solidFill>
                  <a:prstClr val="black"/>
                </a:solidFill>
                <a:latin typeface="Helvetica" pitchFamily="2" charset="0"/>
                <a:ea typeface="Helvetica Light" charset="0"/>
                <a:cs typeface="Helvetica Light" charset="0"/>
                <a:sym typeface="Wingdings" pitchFamily="2" charset="2"/>
              </a:rPr>
              <a:t> / Belle-II physics </a:t>
            </a:r>
            <a:r>
              <a:rPr lang="en-US" sz="1600" b="1" dirty="0" err="1">
                <a:solidFill>
                  <a:prstClr val="black"/>
                </a:solidFill>
                <a:latin typeface="Helvetica" pitchFamily="2" charset="0"/>
                <a:ea typeface="Helvetica Light" charset="0"/>
                <a:cs typeface="Helvetica Light" charset="0"/>
                <a:sym typeface="Wingdings" pitchFamily="2" charset="2"/>
              </a:rPr>
              <a:t>programme</a:t>
            </a:r>
            <a:r>
              <a:rPr lang="en-US" sz="1600" b="1" dirty="0">
                <a:solidFill>
                  <a:prstClr val="black"/>
                </a:solidFill>
                <a:latin typeface="Helvetica" pitchFamily="2" charset="0"/>
                <a:ea typeface="Helvetica Light" charset="0"/>
                <a:cs typeface="Helvetica Light" charset="0"/>
                <a:sym typeface="Wingdings" pitchFamily="2" charset="2"/>
              </a:rPr>
              <a:t>:</a:t>
            </a:r>
          </a:p>
          <a:p>
            <a:pPr marL="285750" indent="-285750">
              <a:spcBef>
                <a:spcPts val="1200"/>
              </a:spcBef>
              <a:buFont typeface="Arial" panose="020B0604020202020204" pitchFamily="34" charset="0"/>
              <a:buChar char="•"/>
            </a:pPr>
            <a:r>
              <a:rPr lang="en-CH" sz="1600" dirty="0">
                <a:solidFill>
                  <a:prstClr val="black"/>
                </a:solidFill>
                <a:latin typeface="Helvetica" pitchFamily="2" charset="0"/>
                <a:ea typeface="Helvetica Light" charset="0"/>
                <a:cs typeface="Helvetica Light" charset="0"/>
                <a:sym typeface="Wingdings" pitchFamily="2" charset="2"/>
              </a:rPr>
              <a:t>Precision probes of </a:t>
            </a:r>
            <a:r>
              <a:rPr lang="en-CH" sz="1600" i="1" dirty="0">
                <a:solidFill>
                  <a:prstClr val="black"/>
                </a:solidFill>
                <a:latin typeface="Helvetica" pitchFamily="2" charset="0"/>
                <a:ea typeface="Helvetica Light" charset="0"/>
                <a:cs typeface="Helvetica Light" charset="0"/>
                <a:sym typeface="Wingdings" pitchFamily="2" charset="2"/>
              </a:rPr>
              <a:t>b</a:t>
            </a:r>
            <a:r>
              <a:rPr lang="en-CH" sz="1600" dirty="0">
                <a:solidFill>
                  <a:prstClr val="black"/>
                </a:solidFill>
                <a:latin typeface="Helvetica" pitchFamily="2" charset="0"/>
                <a:ea typeface="Helvetica Light" charset="0"/>
                <a:cs typeface="Helvetica Light" charset="0"/>
                <a:sym typeface="Wingdings" pitchFamily="2" charset="2"/>
              </a:rPr>
              <a:t> </a:t>
            </a:r>
            <a:r>
              <a:rPr lang="en-CH" sz="1600" dirty="0">
                <a:solidFill>
                  <a:prstClr val="black"/>
                </a:solidFill>
                <a:latin typeface="Symbol" pitchFamily="2" charset="2"/>
                <a:ea typeface="Helvetica Light" charset="0"/>
                <a:cs typeface="Helvetica Light" charset="0"/>
                <a:sym typeface="Wingdings" pitchFamily="2" charset="2"/>
              </a:rPr>
              <a:t>®</a:t>
            </a:r>
            <a:r>
              <a:rPr lang="en-CH" sz="1600" dirty="0">
                <a:solidFill>
                  <a:prstClr val="black"/>
                </a:solidFill>
                <a:latin typeface="Helvetica" pitchFamily="2" charset="0"/>
                <a:ea typeface="Helvetica Light" charset="0"/>
                <a:cs typeface="Helvetica Light" charset="0"/>
                <a:sym typeface="Wingdings" pitchFamily="2" charset="2"/>
              </a:rPr>
              <a:t> </a:t>
            </a:r>
            <a:r>
              <a:rPr lang="en-CH" sz="1600" i="1" dirty="0">
                <a:solidFill>
                  <a:prstClr val="black"/>
                </a:solidFill>
                <a:latin typeface="Helvetica" pitchFamily="2" charset="0"/>
                <a:ea typeface="Helvetica Light" charset="0"/>
                <a:cs typeface="Helvetica Light" charset="0"/>
                <a:sym typeface="Wingdings" pitchFamily="2" charset="2"/>
              </a:rPr>
              <a:t>s</a:t>
            </a:r>
            <a:r>
              <a:rPr lang="en-CH" sz="1600" dirty="0">
                <a:solidFill>
                  <a:prstClr val="black"/>
                </a:solidFill>
                <a:latin typeface="Helvetica" pitchFamily="2" charset="0"/>
                <a:ea typeface="Helvetica Light" charset="0"/>
                <a:cs typeface="Helvetica Light" charset="0"/>
                <a:sym typeface="Wingdings" pitchFamily="2" charset="2"/>
              </a:rPr>
              <a:t> and radiative processes (CP and lepton-flavour violation)</a:t>
            </a:r>
          </a:p>
          <a:p>
            <a:pPr marL="285750" indent="-285750">
              <a:spcBef>
                <a:spcPts val="1200"/>
              </a:spcBef>
              <a:buFont typeface="Arial" panose="020B0604020202020204" pitchFamily="34" charset="0"/>
              <a:buChar char="•"/>
            </a:pPr>
            <a:r>
              <a:rPr lang="en-CH" sz="1600" dirty="0">
                <a:solidFill>
                  <a:prstClr val="black"/>
                </a:solidFill>
                <a:latin typeface="Helvetica" pitchFamily="2" charset="0"/>
                <a:ea typeface="Helvetica Light" charset="0"/>
                <a:cs typeface="Helvetica Light" charset="0"/>
                <a:sym typeface="Wingdings" pitchFamily="2" charset="2"/>
              </a:rPr>
              <a:t>Rare </a:t>
            </a:r>
            <a:r>
              <a:rPr lang="en-CH" sz="1600" i="1" dirty="0">
                <a:solidFill>
                  <a:prstClr val="black"/>
                </a:solidFill>
                <a:latin typeface="Helvetica" pitchFamily="2" charset="0"/>
                <a:ea typeface="Helvetica Light" charset="0"/>
                <a:cs typeface="Helvetica Light" charset="0"/>
                <a:sym typeface="Wingdings" pitchFamily="2" charset="2"/>
              </a:rPr>
              <a:t>B</a:t>
            </a:r>
            <a:r>
              <a:rPr lang="en-CH" sz="1600" dirty="0">
                <a:solidFill>
                  <a:prstClr val="black"/>
                </a:solidFill>
                <a:latin typeface="Helvetica" pitchFamily="2" charset="0"/>
                <a:ea typeface="Helvetica Light" charset="0"/>
                <a:cs typeface="Helvetica Light" charset="0"/>
                <a:sym typeface="Wingdings" pitchFamily="2" charset="2"/>
              </a:rPr>
              <a:t> meson decays with neutrinos, rare 𝜏-lepton decays</a:t>
            </a:r>
          </a:p>
          <a:p>
            <a:pPr marL="285750" indent="-285750">
              <a:spcBef>
                <a:spcPts val="1200"/>
              </a:spcBef>
              <a:buFont typeface="Arial" panose="020B0604020202020204" pitchFamily="34" charset="0"/>
              <a:buChar char="•"/>
            </a:pPr>
            <a:r>
              <a:rPr lang="en-CH" sz="1600" dirty="0">
                <a:solidFill>
                  <a:prstClr val="black"/>
                </a:solidFill>
                <a:latin typeface="Helvetica" pitchFamily="2" charset="0"/>
                <a:ea typeface="Helvetica Light" charset="0"/>
                <a:cs typeface="Helvetica Light" charset="0"/>
                <a:sym typeface="Wingdings" pitchFamily="2" charset="2"/>
              </a:rPr>
              <a:t>Searches for dark sector and feeebly interacting phenomena</a:t>
            </a:r>
          </a:p>
          <a:p>
            <a:pPr marL="285750" indent="-285750">
              <a:spcBef>
                <a:spcPts val="1200"/>
              </a:spcBef>
              <a:buFont typeface="Arial" panose="020B0604020202020204" pitchFamily="34" charset="0"/>
              <a:buChar char="•"/>
            </a:pPr>
            <a:r>
              <a:rPr lang="en-CH" sz="1600" dirty="0">
                <a:solidFill>
                  <a:prstClr val="black"/>
                </a:solidFill>
                <a:latin typeface="Helvetica" pitchFamily="2" charset="0"/>
                <a:ea typeface="Helvetica Light" charset="0"/>
                <a:cs typeface="Helvetica Light" charset="0"/>
                <a:sym typeface="Wingdings" pitchFamily="2" charset="2"/>
              </a:rPr>
              <a:t>Huge programme of precision Standard Model physics, incl. initial-state-radiation measurements</a:t>
            </a:r>
          </a:p>
        </p:txBody>
      </p:sp>
    </p:spTree>
    <p:extLst>
      <p:ext uri="{BB962C8B-B14F-4D97-AF65-F5344CB8AC3E}">
        <p14:creationId xmlns:p14="http://schemas.microsoft.com/office/powerpoint/2010/main" val="151394664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F975F93-54B0-D242-902A-1C9A3EC875DA}"/>
              </a:ext>
            </a:extLst>
          </p:cNvPr>
          <p:cNvSpPr>
            <a:spLocks noGrp="1"/>
          </p:cNvSpPr>
          <p:nvPr>
            <p:ph type="sldNum" sz="quarter" idx="4"/>
          </p:nvPr>
        </p:nvSpPr>
        <p:spPr/>
        <p:txBody>
          <a:bodyPr/>
          <a:lstStyle/>
          <a:p>
            <a:pPr>
              <a:defRPr/>
            </a:pPr>
            <a:fld id="{611C2F03-9E95-40C9-A99F-3C4F7EE8CF2A}" type="slidenum">
              <a:rPr lang="en-GB" smtClean="0"/>
              <a:pPr>
                <a:defRPr/>
              </a:pPr>
              <a:t>24</a:t>
            </a:fld>
            <a:endParaRPr lang="en-GB" dirty="0"/>
          </a:p>
        </p:txBody>
      </p:sp>
      <p:sp>
        <p:nvSpPr>
          <p:cNvPr id="3" name="TextBox 2">
            <a:extLst>
              <a:ext uri="{FF2B5EF4-FFF2-40B4-BE49-F238E27FC236}">
                <a16:creationId xmlns:a16="http://schemas.microsoft.com/office/drawing/2014/main" id="{C36366A5-27D5-E149-A336-8E84E305589E}"/>
              </a:ext>
            </a:extLst>
          </p:cNvPr>
          <p:cNvSpPr txBox="1"/>
          <p:nvPr/>
        </p:nvSpPr>
        <p:spPr>
          <a:xfrm>
            <a:off x="178096" y="264651"/>
            <a:ext cx="11305525" cy="523220"/>
          </a:xfrm>
          <a:prstGeom prst="rect">
            <a:avLst/>
          </a:prstGeom>
          <a:noFill/>
        </p:spPr>
        <p:txBody>
          <a:bodyPr wrap="square" rtlCol="0">
            <a:spAutoFit/>
          </a:bodyPr>
          <a:lstStyle/>
          <a:p>
            <a:pPr marL="0" marR="0" lvl="0" indent="424250" algn="l" defTabSz="430225"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D7FBF"/>
                </a:solidFill>
                <a:effectLst/>
                <a:uLnTx/>
                <a:uFillTx/>
                <a:latin typeface="Helvetica" pitchFamily="2" charset="0"/>
                <a:ea typeface="Trebuchet MS" pitchFamily="-84" charset="0"/>
                <a:cs typeface="Helvetica Light"/>
              </a:rPr>
              <a:t>Beyond the energy frontier</a:t>
            </a:r>
            <a:endParaRPr kumimoji="0" lang="en-US" sz="2800" b="0" i="0" u="none" strike="noStrike" kern="1200" cap="none" spc="0" normalizeH="0" baseline="0" noProof="0" dirty="0">
              <a:ln>
                <a:noFill/>
              </a:ln>
              <a:solidFill>
                <a:srgbClr val="0D7FBF"/>
              </a:solidFill>
              <a:effectLst/>
              <a:uLnTx/>
              <a:uFillTx/>
              <a:latin typeface="Helvetica Light" pitchFamily="2" charset="0"/>
              <a:ea typeface="Trebuchet MS" pitchFamily="-84" charset="0"/>
              <a:cs typeface="Helvetica Light"/>
            </a:endParaRPr>
          </a:p>
        </p:txBody>
      </p:sp>
      <p:sp>
        <p:nvSpPr>
          <p:cNvPr id="4" name="Rectangle 3">
            <a:extLst>
              <a:ext uri="{FF2B5EF4-FFF2-40B4-BE49-F238E27FC236}">
                <a16:creationId xmlns:a16="http://schemas.microsoft.com/office/drawing/2014/main" id="{0C7599A4-D983-6248-94DB-E6D654A3542D}"/>
              </a:ext>
            </a:extLst>
          </p:cNvPr>
          <p:cNvSpPr/>
          <p:nvPr/>
        </p:nvSpPr>
        <p:spPr>
          <a:xfrm>
            <a:off x="591666" y="1187217"/>
            <a:ext cx="10537251" cy="369332"/>
          </a:xfrm>
          <a:prstGeom prst="rect">
            <a:avLst/>
          </a:prstGeom>
        </p:spPr>
        <p:txBody>
          <a:bodyPr wrap="square">
            <a:spAutoFit/>
          </a:bodyPr>
          <a:lstStyle/>
          <a:p>
            <a:pPr lvl="0" defTabSz="457200" fontAlgn="base">
              <a:spcBef>
                <a:spcPts val="1800"/>
              </a:spcBef>
              <a:spcAft>
                <a:spcPct val="0"/>
              </a:spcAft>
              <a:defRPr/>
            </a:pPr>
            <a:r>
              <a:rPr lang="en-GB" dirty="0">
                <a:solidFill>
                  <a:srgbClr val="000000"/>
                </a:solidFill>
                <a:latin typeface="Helvetica" pitchFamily="2" charset="0"/>
              </a:rPr>
              <a:t>A lesson from penguins</a:t>
            </a:r>
          </a:p>
        </p:txBody>
      </p:sp>
      <p:pic>
        <p:nvPicPr>
          <p:cNvPr id="13" name="Picture 12">
            <a:extLst>
              <a:ext uri="{FF2B5EF4-FFF2-40B4-BE49-F238E27FC236}">
                <a16:creationId xmlns:a16="http://schemas.microsoft.com/office/drawing/2014/main" id="{AC75A1F5-4AC6-AC47-BB67-FE482A7137FA}"/>
              </a:ext>
            </a:extLst>
          </p:cNvPr>
          <p:cNvPicPr>
            <a:picLocks noChangeAspect="1"/>
          </p:cNvPicPr>
          <p:nvPr/>
        </p:nvPicPr>
        <p:blipFill rotWithShape="1">
          <a:blip r:embed="rId2">
            <a:extLst>
              <a:ext uri="{28A0092B-C50C-407E-A947-70E740481C1C}">
                <a14:useLocalDpi xmlns:a14="http://schemas.microsoft.com/office/drawing/2010/main"/>
              </a:ext>
            </a:extLst>
          </a:blip>
          <a:srcRect t="15772"/>
          <a:stretch/>
        </p:blipFill>
        <p:spPr>
          <a:xfrm>
            <a:off x="6406685" y="2127057"/>
            <a:ext cx="3667661" cy="3704842"/>
          </a:xfrm>
          <a:prstGeom prst="rect">
            <a:avLst/>
          </a:prstGeom>
        </p:spPr>
      </p:pic>
      <p:pic>
        <p:nvPicPr>
          <p:cNvPr id="15" name="Picture 14">
            <a:extLst>
              <a:ext uri="{FF2B5EF4-FFF2-40B4-BE49-F238E27FC236}">
                <a16:creationId xmlns:a16="http://schemas.microsoft.com/office/drawing/2014/main" id="{18223CFF-5936-6943-9EBB-D777A7793D47}"/>
              </a:ext>
            </a:extLst>
          </p:cNvPr>
          <p:cNvPicPr>
            <a:picLocks noChangeAspect="1"/>
          </p:cNvPicPr>
          <p:nvPr/>
        </p:nvPicPr>
        <p:blipFill rotWithShape="1">
          <a:blip r:embed="rId3">
            <a:extLst>
              <a:ext uri="{28A0092B-C50C-407E-A947-70E740481C1C}">
                <a14:useLocalDpi xmlns:a14="http://schemas.microsoft.com/office/drawing/2010/main"/>
              </a:ext>
            </a:extLst>
          </a:blip>
          <a:srcRect l="77915" b="83696"/>
          <a:stretch/>
        </p:blipFill>
        <p:spPr>
          <a:xfrm>
            <a:off x="10074346" y="1833359"/>
            <a:ext cx="892098" cy="789831"/>
          </a:xfrm>
          <a:prstGeom prst="rect">
            <a:avLst/>
          </a:prstGeom>
        </p:spPr>
      </p:pic>
      <p:pic>
        <p:nvPicPr>
          <p:cNvPr id="16" name="Picture 15">
            <a:extLst>
              <a:ext uri="{FF2B5EF4-FFF2-40B4-BE49-F238E27FC236}">
                <a16:creationId xmlns:a16="http://schemas.microsoft.com/office/drawing/2014/main" id="{0D0F7568-F00D-CF44-ABA9-410F66C03F2B}"/>
              </a:ext>
            </a:extLst>
          </p:cNvPr>
          <p:cNvPicPr>
            <a:picLocks noChangeAspect="1"/>
          </p:cNvPicPr>
          <p:nvPr/>
        </p:nvPicPr>
        <p:blipFill rotWithShape="1">
          <a:blip r:embed="rId4">
            <a:extLst>
              <a:ext uri="{28A0092B-C50C-407E-A947-70E740481C1C}">
                <a14:useLocalDpi xmlns:a14="http://schemas.microsoft.com/office/drawing/2010/main"/>
              </a:ext>
            </a:extLst>
          </a:blip>
          <a:srcRect b="10945"/>
          <a:stretch/>
        </p:blipFill>
        <p:spPr>
          <a:xfrm>
            <a:off x="1137277" y="2062051"/>
            <a:ext cx="4757441" cy="3704842"/>
          </a:xfrm>
          <a:prstGeom prst="rect">
            <a:avLst/>
          </a:prstGeom>
        </p:spPr>
      </p:pic>
      <p:pic>
        <p:nvPicPr>
          <p:cNvPr id="18" name="Picture 17">
            <a:extLst>
              <a:ext uri="{FF2B5EF4-FFF2-40B4-BE49-F238E27FC236}">
                <a16:creationId xmlns:a16="http://schemas.microsoft.com/office/drawing/2014/main" id="{12894D83-5AD5-374C-A26D-0ABBCF156AF0}"/>
              </a:ext>
            </a:extLst>
          </p:cNvPr>
          <p:cNvPicPr>
            <a:picLocks noChangeAspect="1"/>
          </p:cNvPicPr>
          <p:nvPr/>
        </p:nvPicPr>
        <p:blipFill rotWithShape="1">
          <a:blip r:embed="rId5">
            <a:extLst>
              <a:ext uri="{28A0092B-C50C-407E-A947-70E740481C1C}">
                <a14:useLocalDpi xmlns:a14="http://schemas.microsoft.com/office/drawing/2010/main"/>
              </a:ext>
            </a:extLst>
          </a:blip>
          <a:srcRect l="40630" t="87913" r="40288" b="4583"/>
          <a:stretch/>
        </p:blipFill>
        <p:spPr>
          <a:xfrm>
            <a:off x="3159337" y="5610791"/>
            <a:ext cx="907840" cy="312203"/>
          </a:xfrm>
          <a:prstGeom prst="rect">
            <a:avLst/>
          </a:prstGeom>
        </p:spPr>
      </p:pic>
      <p:pic>
        <p:nvPicPr>
          <p:cNvPr id="19" name="Picture 18">
            <a:extLst>
              <a:ext uri="{FF2B5EF4-FFF2-40B4-BE49-F238E27FC236}">
                <a16:creationId xmlns:a16="http://schemas.microsoft.com/office/drawing/2014/main" id="{EF218F9B-A584-124A-B4B9-84C99B3D04A0}"/>
              </a:ext>
            </a:extLst>
          </p:cNvPr>
          <p:cNvPicPr>
            <a:picLocks noChangeAspect="1"/>
          </p:cNvPicPr>
          <p:nvPr/>
        </p:nvPicPr>
        <p:blipFill rotWithShape="1">
          <a:blip r:embed="rId6">
            <a:extLst>
              <a:ext uri="{28A0092B-C50C-407E-A947-70E740481C1C}">
                <a14:useLocalDpi xmlns:a14="http://schemas.microsoft.com/office/drawing/2010/main"/>
              </a:ext>
            </a:extLst>
          </a:blip>
          <a:srcRect l="40630" t="87913" r="40288" b="4583"/>
          <a:stretch/>
        </p:blipFill>
        <p:spPr>
          <a:xfrm>
            <a:off x="7699144" y="5610790"/>
            <a:ext cx="907840" cy="312203"/>
          </a:xfrm>
          <a:prstGeom prst="rect">
            <a:avLst/>
          </a:prstGeom>
        </p:spPr>
      </p:pic>
      <p:sp>
        <p:nvSpPr>
          <p:cNvPr id="6" name="TextBox 5">
            <a:extLst>
              <a:ext uri="{FF2B5EF4-FFF2-40B4-BE49-F238E27FC236}">
                <a16:creationId xmlns:a16="http://schemas.microsoft.com/office/drawing/2014/main" id="{265F4011-3616-2E4F-ACF7-12440F02AFE4}"/>
              </a:ext>
            </a:extLst>
          </p:cNvPr>
          <p:cNvSpPr txBox="1"/>
          <p:nvPr/>
        </p:nvSpPr>
        <p:spPr>
          <a:xfrm>
            <a:off x="2919074" y="5610790"/>
            <a:ext cx="1538332" cy="338554"/>
          </a:xfrm>
          <a:prstGeom prst="rect">
            <a:avLst/>
          </a:prstGeom>
          <a:solidFill>
            <a:schemeClr val="bg1"/>
          </a:solidFill>
        </p:spPr>
        <p:txBody>
          <a:bodyPr wrap="square" rtlCol="0">
            <a:spAutoFit/>
          </a:bodyPr>
          <a:lstStyle/>
          <a:p>
            <a:pPr marL="0" algn="ctr">
              <a:spcBef>
                <a:spcPts val="3000"/>
              </a:spcBef>
            </a:pPr>
            <a:r>
              <a:rPr lang="en-CH" sz="1600" dirty="0">
                <a:solidFill>
                  <a:prstClr val="black"/>
                </a:solidFill>
                <a:latin typeface="Helvetica Light" charset="0"/>
                <a:ea typeface="Helvetica Light" charset="0"/>
                <a:cs typeface="Helvetica Light" charset="0"/>
                <a:sym typeface="Wingdings" pitchFamily="2" charset="2"/>
              </a:rPr>
              <a:t>sin2𝛽</a:t>
            </a:r>
          </a:p>
        </p:txBody>
      </p:sp>
      <p:sp>
        <p:nvSpPr>
          <p:cNvPr id="12" name="TextBox 11">
            <a:extLst>
              <a:ext uri="{FF2B5EF4-FFF2-40B4-BE49-F238E27FC236}">
                <a16:creationId xmlns:a16="http://schemas.microsoft.com/office/drawing/2014/main" id="{DD2EAD42-03AC-DE46-8CC7-20A214380242}"/>
              </a:ext>
            </a:extLst>
          </p:cNvPr>
          <p:cNvSpPr txBox="1"/>
          <p:nvPr/>
        </p:nvSpPr>
        <p:spPr>
          <a:xfrm>
            <a:off x="7507468" y="5610790"/>
            <a:ext cx="1538332" cy="338554"/>
          </a:xfrm>
          <a:prstGeom prst="rect">
            <a:avLst/>
          </a:prstGeom>
          <a:solidFill>
            <a:schemeClr val="bg1"/>
          </a:solidFill>
        </p:spPr>
        <p:txBody>
          <a:bodyPr wrap="square" rtlCol="0">
            <a:spAutoFit/>
          </a:bodyPr>
          <a:lstStyle/>
          <a:p>
            <a:pPr marL="0" algn="ctr">
              <a:spcBef>
                <a:spcPts val="3000"/>
              </a:spcBef>
            </a:pPr>
            <a:r>
              <a:rPr lang="en-CH" sz="1600" dirty="0">
                <a:solidFill>
                  <a:prstClr val="black"/>
                </a:solidFill>
                <a:latin typeface="Helvetica Light" charset="0"/>
                <a:ea typeface="Helvetica Light" charset="0"/>
                <a:cs typeface="Helvetica Light" charset="0"/>
                <a:sym typeface="Wingdings" pitchFamily="2" charset="2"/>
              </a:rPr>
              <a:t>sin2𝛽</a:t>
            </a:r>
          </a:p>
        </p:txBody>
      </p:sp>
      <p:sp>
        <p:nvSpPr>
          <p:cNvPr id="67" name="Rectangle 66">
            <a:extLst>
              <a:ext uri="{FF2B5EF4-FFF2-40B4-BE49-F238E27FC236}">
                <a16:creationId xmlns:a16="http://schemas.microsoft.com/office/drawing/2014/main" id="{B4D42418-CB05-A840-8205-C34CE87DBFED}"/>
              </a:ext>
            </a:extLst>
          </p:cNvPr>
          <p:cNvSpPr/>
          <p:nvPr/>
        </p:nvSpPr>
        <p:spPr>
          <a:xfrm>
            <a:off x="5900057" y="774661"/>
            <a:ext cx="5134527" cy="306908"/>
          </a:xfrm>
          <a:prstGeom prst="rect">
            <a:avLst/>
          </a:prstGeom>
          <a:solidFill>
            <a:schemeClr val="bg1"/>
          </a:solidFill>
        </p:spPr>
        <p:txBody>
          <a:bodyPr wrap="none" rtlCol="0" anchor="ctr">
            <a:spAutoFit/>
          </a:bodyPr>
          <a:lstStyle/>
          <a:p>
            <a:pPr algn="l"/>
            <a:endParaRPr lang="en-CH" sz="1600" dirty="0">
              <a:latin typeface="Helvetica" pitchFamily="2" charset="0"/>
            </a:endParaRPr>
          </a:p>
        </p:txBody>
      </p:sp>
      <p:pic>
        <p:nvPicPr>
          <p:cNvPr id="60" name="Picture 59">
            <a:extLst>
              <a:ext uri="{FF2B5EF4-FFF2-40B4-BE49-F238E27FC236}">
                <a16:creationId xmlns:a16="http://schemas.microsoft.com/office/drawing/2014/main" id="{B5BFC861-15AA-6647-8915-7C8B9D27D582}"/>
              </a:ext>
            </a:extLst>
          </p:cNvPr>
          <p:cNvPicPr>
            <a:picLocks noChangeAspect="1"/>
          </p:cNvPicPr>
          <p:nvPr/>
        </p:nvPicPr>
        <p:blipFill>
          <a:blip r:embed="rId7"/>
          <a:stretch>
            <a:fillRect/>
          </a:stretch>
        </p:blipFill>
        <p:spPr>
          <a:xfrm>
            <a:off x="6248768" y="498033"/>
            <a:ext cx="2109921" cy="1099959"/>
          </a:xfrm>
          <a:prstGeom prst="rect">
            <a:avLst/>
          </a:prstGeom>
        </p:spPr>
      </p:pic>
      <p:pic>
        <p:nvPicPr>
          <p:cNvPr id="66" name="Picture 65">
            <a:extLst>
              <a:ext uri="{FF2B5EF4-FFF2-40B4-BE49-F238E27FC236}">
                <a16:creationId xmlns:a16="http://schemas.microsoft.com/office/drawing/2014/main" id="{FDD79491-5907-9741-A8AE-3C258659A3E0}"/>
              </a:ext>
            </a:extLst>
          </p:cNvPr>
          <p:cNvPicPr>
            <a:picLocks noChangeAspect="1"/>
          </p:cNvPicPr>
          <p:nvPr/>
        </p:nvPicPr>
        <p:blipFill>
          <a:blip r:embed="rId8"/>
          <a:stretch>
            <a:fillRect/>
          </a:stretch>
        </p:blipFill>
        <p:spPr>
          <a:xfrm>
            <a:off x="8670549" y="304130"/>
            <a:ext cx="1997908" cy="1252420"/>
          </a:xfrm>
          <a:prstGeom prst="rect">
            <a:avLst/>
          </a:prstGeom>
        </p:spPr>
      </p:pic>
      <p:sp>
        <p:nvSpPr>
          <p:cNvPr id="5" name="TextBox 4">
            <a:extLst>
              <a:ext uri="{FF2B5EF4-FFF2-40B4-BE49-F238E27FC236}">
                <a16:creationId xmlns:a16="http://schemas.microsoft.com/office/drawing/2014/main" id="{9D0139D9-14E7-BD6E-07E5-CEE7A8997616}"/>
              </a:ext>
            </a:extLst>
          </p:cNvPr>
          <p:cNvSpPr txBox="1"/>
          <p:nvPr/>
        </p:nvSpPr>
        <p:spPr>
          <a:xfrm>
            <a:off x="1152313" y="1922393"/>
            <a:ext cx="3241593" cy="253916"/>
          </a:xfrm>
          <a:prstGeom prst="rect">
            <a:avLst/>
          </a:prstGeom>
          <a:noFill/>
        </p:spPr>
        <p:txBody>
          <a:bodyPr wrap="none" rtlCol="0">
            <a:spAutoFit/>
          </a:bodyPr>
          <a:lstStyle/>
          <a:p>
            <a:pPr marL="0">
              <a:spcBef>
                <a:spcPts val="3000"/>
              </a:spcBef>
            </a:pPr>
            <a:r>
              <a:rPr lang="en-CH" sz="1050" dirty="0">
                <a:solidFill>
                  <a:schemeClr val="tx1">
                    <a:lumMod val="50000"/>
                    <a:lumOff val="50000"/>
                  </a:schemeClr>
                </a:solidFill>
                <a:latin typeface="Helvetica Light" charset="0"/>
                <a:ea typeface="Helvetica Light" charset="0"/>
                <a:cs typeface="Helvetica Light" charset="0"/>
                <a:sym typeface="Wingdings" pitchFamily="2" charset="2"/>
              </a:rPr>
              <a:t>World average of BABAR and Belle measurements</a:t>
            </a:r>
          </a:p>
        </p:txBody>
      </p:sp>
    </p:spTree>
    <p:extLst>
      <p:ext uri="{BB962C8B-B14F-4D97-AF65-F5344CB8AC3E}">
        <p14:creationId xmlns:p14="http://schemas.microsoft.com/office/powerpoint/2010/main" val="3030758594"/>
      </p:ext>
    </p:extLst>
  </p:cSld>
  <p:clrMapOvr>
    <a:masterClrMapping/>
  </p:clrMapOvr>
  <mc:AlternateContent xmlns:mc="http://schemas.openxmlformats.org/markup-compatibility/2006" xmlns:p14="http://schemas.microsoft.com/office/powerpoint/2010/main">
    <mc:Choice Requires="p14">
      <p:transition spd="med" p14:dur="6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F975F93-54B0-D242-902A-1C9A3EC875DA}"/>
              </a:ext>
            </a:extLst>
          </p:cNvPr>
          <p:cNvSpPr>
            <a:spLocks noGrp="1"/>
          </p:cNvSpPr>
          <p:nvPr>
            <p:ph type="sldNum" sz="quarter" idx="4"/>
          </p:nvPr>
        </p:nvSpPr>
        <p:spPr/>
        <p:txBody>
          <a:bodyPr/>
          <a:lstStyle/>
          <a:p>
            <a:pPr>
              <a:defRPr/>
            </a:pPr>
            <a:fld id="{611C2F03-9E95-40C9-A99F-3C4F7EE8CF2A}" type="slidenum">
              <a:rPr lang="en-GB" smtClean="0"/>
              <a:pPr>
                <a:defRPr/>
              </a:pPr>
              <a:t>25</a:t>
            </a:fld>
            <a:endParaRPr lang="en-GB" dirty="0"/>
          </a:p>
        </p:txBody>
      </p:sp>
      <p:sp>
        <p:nvSpPr>
          <p:cNvPr id="3" name="TextBox 2">
            <a:extLst>
              <a:ext uri="{FF2B5EF4-FFF2-40B4-BE49-F238E27FC236}">
                <a16:creationId xmlns:a16="http://schemas.microsoft.com/office/drawing/2014/main" id="{C36366A5-27D5-E149-A336-8E84E305589E}"/>
              </a:ext>
            </a:extLst>
          </p:cNvPr>
          <p:cNvSpPr txBox="1"/>
          <p:nvPr/>
        </p:nvSpPr>
        <p:spPr>
          <a:xfrm>
            <a:off x="178096" y="264651"/>
            <a:ext cx="11305525" cy="523220"/>
          </a:xfrm>
          <a:prstGeom prst="rect">
            <a:avLst/>
          </a:prstGeom>
          <a:noFill/>
        </p:spPr>
        <p:txBody>
          <a:bodyPr wrap="square" rtlCol="0">
            <a:spAutoFit/>
          </a:bodyPr>
          <a:lstStyle/>
          <a:p>
            <a:pPr marL="0" marR="0" lvl="0" indent="424250" algn="l" defTabSz="430225"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D7FBF"/>
                </a:solidFill>
                <a:effectLst/>
                <a:uLnTx/>
                <a:uFillTx/>
                <a:latin typeface="Helvetica" pitchFamily="2" charset="0"/>
                <a:ea typeface="Trebuchet MS" pitchFamily="-84" charset="0"/>
                <a:cs typeface="Helvetica Light"/>
              </a:rPr>
              <a:t>Beyond the energy frontier</a:t>
            </a:r>
            <a:endParaRPr kumimoji="0" lang="en-US" sz="2800" b="0" i="0" u="none" strike="noStrike" kern="1200" cap="none" spc="0" normalizeH="0" baseline="0" noProof="0" dirty="0">
              <a:ln>
                <a:noFill/>
              </a:ln>
              <a:solidFill>
                <a:srgbClr val="0D7FBF"/>
              </a:solidFill>
              <a:effectLst/>
              <a:uLnTx/>
              <a:uFillTx/>
              <a:latin typeface="Helvetica Light" pitchFamily="2" charset="0"/>
              <a:ea typeface="Trebuchet MS" pitchFamily="-84" charset="0"/>
              <a:cs typeface="Helvetica Light"/>
            </a:endParaRPr>
          </a:p>
        </p:txBody>
      </p:sp>
      <p:sp>
        <p:nvSpPr>
          <p:cNvPr id="20" name="Rectangle 19">
            <a:extLst>
              <a:ext uri="{FF2B5EF4-FFF2-40B4-BE49-F238E27FC236}">
                <a16:creationId xmlns:a16="http://schemas.microsoft.com/office/drawing/2014/main" id="{7F1C30EF-EADF-124B-9A65-0A9772C17CFF}"/>
              </a:ext>
            </a:extLst>
          </p:cNvPr>
          <p:cNvSpPr/>
          <p:nvPr/>
        </p:nvSpPr>
        <p:spPr>
          <a:xfrm>
            <a:off x="1991928" y="2954949"/>
            <a:ext cx="914400" cy="914400"/>
          </a:xfrm>
          <a:prstGeom prst="rect">
            <a:avLst/>
          </a:prstGeom>
        </p:spPr>
        <p:txBody>
          <a:bodyPr wrap="none" rtlCol="0" anchor="ctr">
            <a:spAutoFit/>
          </a:bodyPr>
          <a:lstStyle/>
          <a:p>
            <a:pPr algn="ctr"/>
            <a:endParaRPr lang="en-US" sz="1600" dirty="0">
              <a:latin typeface="Helvetica Light" charset="0"/>
              <a:ea typeface="Helvetica Light" charset="0"/>
              <a:cs typeface="Helvetica Light" charset="0"/>
            </a:endParaRPr>
          </a:p>
        </p:txBody>
      </p:sp>
      <p:grpSp>
        <p:nvGrpSpPr>
          <p:cNvPr id="6" name="Group 5">
            <a:extLst>
              <a:ext uri="{FF2B5EF4-FFF2-40B4-BE49-F238E27FC236}">
                <a16:creationId xmlns:a16="http://schemas.microsoft.com/office/drawing/2014/main" id="{03C373B5-5D9F-AC44-9E89-DF80B067F6F2}"/>
              </a:ext>
            </a:extLst>
          </p:cNvPr>
          <p:cNvGrpSpPr/>
          <p:nvPr/>
        </p:nvGrpSpPr>
        <p:grpSpPr>
          <a:xfrm>
            <a:off x="5830858" y="1999192"/>
            <a:ext cx="4861732" cy="3807070"/>
            <a:chOff x="6085829" y="2161756"/>
            <a:chExt cx="4861732" cy="3807070"/>
          </a:xfrm>
        </p:grpSpPr>
        <p:pic>
          <p:nvPicPr>
            <p:cNvPr id="22" name="Picture 21">
              <a:extLst>
                <a:ext uri="{FF2B5EF4-FFF2-40B4-BE49-F238E27FC236}">
                  <a16:creationId xmlns:a16="http://schemas.microsoft.com/office/drawing/2014/main" id="{06395E51-8236-194E-A027-82173F261D6A}"/>
                </a:ext>
              </a:extLst>
            </p:cNvPr>
            <p:cNvPicPr>
              <a:picLocks noChangeAspect="1"/>
            </p:cNvPicPr>
            <p:nvPr/>
          </p:nvPicPr>
          <p:blipFill>
            <a:blip r:embed="rId2"/>
            <a:srcRect/>
            <a:stretch/>
          </p:blipFill>
          <p:spPr>
            <a:xfrm rot="5400000">
              <a:off x="6613160" y="1634425"/>
              <a:ext cx="3807070" cy="4861732"/>
            </a:xfrm>
            <a:prstGeom prst="rect">
              <a:avLst/>
            </a:prstGeom>
          </p:spPr>
        </p:pic>
        <p:sp>
          <p:nvSpPr>
            <p:cNvPr id="23" name="TextBox 22">
              <a:extLst>
                <a:ext uri="{FF2B5EF4-FFF2-40B4-BE49-F238E27FC236}">
                  <a16:creationId xmlns:a16="http://schemas.microsoft.com/office/drawing/2014/main" id="{051D9828-B476-3E4E-8E04-A4576F001F2F}"/>
                </a:ext>
              </a:extLst>
            </p:cNvPr>
            <p:cNvSpPr txBox="1"/>
            <p:nvPr/>
          </p:nvSpPr>
          <p:spPr>
            <a:xfrm>
              <a:off x="6386778" y="3068652"/>
              <a:ext cx="1512316" cy="338554"/>
            </a:xfrm>
            <a:prstGeom prst="rect">
              <a:avLst/>
            </a:prstGeom>
            <a:noFill/>
          </p:spPr>
          <p:txBody>
            <a:bodyPr wrap="square" rtlCol="0">
              <a:spAutoFit/>
            </a:bodyPr>
            <a:lstStyle/>
            <a:p>
              <a:r>
                <a:rPr lang="nb-NO" sz="800" dirty="0">
                  <a:solidFill>
                    <a:schemeClr val="tx1">
                      <a:lumMod val="50000"/>
                      <a:lumOff val="50000"/>
                    </a:schemeClr>
                  </a:solidFill>
                  <a:latin typeface="Helvetica Light" charset="0"/>
                  <a:ea typeface="Helvetica Light" charset="0"/>
                  <a:cs typeface="Helvetica Light" charset="0"/>
                </a:rPr>
                <a:t>1908.00921, </a:t>
              </a:r>
              <a:r>
                <a:rPr lang="en-CH" sz="800" dirty="0">
                  <a:solidFill>
                    <a:schemeClr val="tx1">
                      <a:lumMod val="50000"/>
                      <a:lumOff val="50000"/>
                    </a:schemeClr>
                  </a:solidFill>
                  <a:latin typeface="Helvetica Light" charset="0"/>
                  <a:ea typeface="Helvetica Light" charset="0"/>
                  <a:cs typeface="Helvetica Light" charset="0"/>
                </a:rPr>
                <a:t>updated with WP 2020 LBL value</a:t>
              </a:r>
            </a:p>
          </p:txBody>
        </p:sp>
        <p:sp>
          <p:nvSpPr>
            <p:cNvPr id="24" name="TextBox 23">
              <a:extLst>
                <a:ext uri="{FF2B5EF4-FFF2-40B4-BE49-F238E27FC236}">
                  <a16:creationId xmlns:a16="http://schemas.microsoft.com/office/drawing/2014/main" id="{E0A1C451-33EF-0D43-9B3C-AC2946A6ECC9}"/>
                </a:ext>
              </a:extLst>
            </p:cNvPr>
            <p:cNvSpPr txBox="1"/>
            <p:nvPr/>
          </p:nvSpPr>
          <p:spPr>
            <a:xfrm>
              <a:off x="6386778" y="3973606"/>
              <a:ext cx="1512316" cy="338554"/>
            </a:xfrm>
            <a:prstGeom prst="rect">
              <a:avLst/>
            </a:prstGeom>
            <a:noFill/>
          </p:spPr>
          <p:txBody>
            <a:bodyPr wrap="square" rtlCol="0">
              <a:spAutoFit/>
            </a:bodyPr>
            <a:lstStyle/>
            <a:p>
              <a:r>
                <a:rPr lang="en-CH" sz="800" dirty="0">
                  <a:solidFill>
                    <a:schemeClr val="tx1">
                      <a:lumMod val="50000"/>
                      <a:lumOff val="50000"/>
                    </a:schemeClr>
                  </a:solidFill>
                  <a:latin typeface="Helvetica Light" charset="0"/>
                  <a:ea typeface="Helvetica Light" charset="0"/>
                  <a:cs typeface="Helvetica Light" charset="0"/>
                </a:rPr>
                <a:t>1911.00367, updated with WP 2020 LBL value</a:t>
              </a:r>
            </a:p>
          </p:txBody>
        </p:sp>
      </p:grpSp>
      <p:sp>
        <p:nvSpPr>
          <p:cNvPr id="26" name="Rectangle 25">
            <a:extLst>
              <a:ext uri="{FF2B5EF4-FFF2-40B4-BE49-F238E27FC236}">
                <a16:creationId xmlns:a16="http://schemas.microsoft.com/office/drawing/2014/main" id="{566F3835-1FB7-7848-B27B-B281CF25D323}"/>
              </a:ext>
            </a:extLst>
          </p:cNvPr>
          <p:cNvSpPr/>
          <p:nvPr/>
        </p:nvSpPr>
        <p:spPr>
          <a:xfrm>
            <a:off x="591665" y="5826087"/>
            <a:ext cx="10864601" cy="815608"/>
          </a:xfrm>
          <a:prstGeom prst="rect">
            <a:avLst/>
          </a:prstGeom>
        </p:spPr>
        <p:txBody>
          <a:bodyPr wrap="square">
            <a:spAutoFit/>
          </a:bodyPr>
          <a:lstStyle/>
          <a:p>
            <a:pPr marL="285750" lvl="0" indent="-285750" defTabSz="457200" fontAlgn="base">
              <a:spcBef>
                <a:spcPts val="1800"/>
              </a:spcBef>
              <a:spcAft>
                <a:spcPct val="0"/>
              </a:spcAft>
              <a:buFont typeface="Arial" panose="020B0604020202020204" pitchFamily="34" charset="0"/>
              <a:buChar char="•"/>
              <a:defRPr/>
            </a:pPr>
            <a:r>
              <a:rPr lang="en-GB" sz="1400" dirty="0">
                <a:solidFill>
                  <a:srgbClr val="000000"/>
                </a:solidFill>
                <a:latin typeface="Helvetica" pitchFamily="2" charset="0"/>
              </a:rPr>
              <a:t>Theory uncertainty (dominated by hadronic contributions) ~ experimental one, Lattice QCD calculations emerge in the field with increasing precision challenging the traditional calculations based on hadronic cross-section data</a:t>
            </a:r>
          </a:p>
          <a:p>
            <a:pPr marL="285750" lvl="0" indent="-285750" defTabSz="457200" fontAlgn="base">
              <a:spcBef>
                <a:spcPts val="600"/>
              </a:spcBef>
              <a:spcAft>
                <a:spcPct val="0"/>
              </a:spcAft>
              <a:buFont typeface="Arial" panose="020B0604020202020204" pitchFamily="34" charset="0"/>
              <a:buChar char="•"/>
              <a:defRPr/>
            </a:pPr>
            <a:r>
              <a:rPr lang="en-GB" sz="1400" dirty="0">
                <a:solidFill>
                  <a:srgbClr val="000000"/>
                </a:solidFill>
                <a:latin typeface="Helvetica" pitchFamily="2" charset="0"/>
              </a:rPr>
              <a:t>More data currently being analysed</a:t>
            </a:r>
          </a:p>
        </p:txBody>
      </p:sp>
      <p:pic>
        <p:nvPicPr>
          <p:cNvPr id="29" name="Picture 2">
            <a:extLst>
              <a:ext uri="{FF2B5EF4-FFF2-40B4-BE49-F238E27FC236}">
                <a16:creationId xmlns:a16="http://schemas.microsoft.com/office/drawing/2014/main" id="{5A153291-1EA3-CB4F-8D8D-39F4BD1AC171}"/>
              </a:ext>
            </a:extLst>
          </p:cNvPr>
          <p:cNvPicPr>
            <a:picLocks noChangeAspect="1" noChangeArrowheads="1"/>
          </p:cNvPicPr>
          <p:nvPr/>
        </p:nvPicPr>
        <p:blipFill rotWithShape="1">
          <a:blip r:embed="rId3">
            <a:extLst>
              <a:ext uri="{BEBA8EAE-BF5A-486C-A8C5-ECC9F3942E4B}">
                <a14:imgProps xmlns:a14="http://schemas.microsoft.com/office/drawing/2010/main">
                  <a14:imgLayer r:embed="rId4">
                    <a14:imgEffect>
                      <a14:saturation sat="119000"/>
                    </a14:imgEffect>
                    <a14:imgEffect>
                      <a14:brightnessContrast bright="6000" contrast="8000"/>
                    </a14:imgEffect>
                  </a14:imgLayer>
                </a14:imgProps>
              </a:ext>
              <a:ext uri="{28A0092B-C50C-407E-A947-70E740481C1C}">
                <a14:useLocalDpi xmlns:a14="http://schemas.microsoft.com/office/drawing/2010/main"/>
              </a:ext>
            </a:extLst>
          </a:blip>
          <a:srcRect/>
          <a:stretch/>
        </p:blipFill>
        <p:spPr bwMode="auto">
          <a:xfrm>
            <a:off x="712885" y="2043796"/>
            <a:ext cx="4503948" cy="3146788"/>
          </a:xfrm>
          <a:prstGeom prst="rect">
            <a:avLst/>
          </a:prstGeom>
          <a:noFill/>
          <a:extLst>
            <a:ext uri="{909E8E84-426E-40DD-AFC4-6F175D3DCCD1}">
              <a14:hiddenFill xmlns:a14="http://schemas.microsoft.com/office/drawing/2010/main">
                <a:solidFill>
                  <a:srgbClr val="FFFFFF"/>
                </a:solidFill>
              </a14:hiddenFill>
            </a:ext>
          </a:extLst>
        </p:spPr>
      </p:pic>
      <p:sp>
        <p:nvSpPr>
          <p:cNvPr id="28" name="TextBox 27">
            <a:extLst>
              <a:ext uri="{FF2B5EF4-FFF2-40B4-BE49-F238E27FC236}">
                <a16:creationId xmlns:a16="http://schemas.microsoft.com/office/drawing/2014/main" id="{4B1100FC-21B1-8548-8E1A-92C1D70A3D28}"/>
              </a:ext>
            </a:extLst>
          </p:cNvPr>
          <p:cNvSpPr txBox="1"/>
          <p:nvPr/>
        </p:nvSpPr>
        <p:spPr>
          <a:xfrm>
            <a:off x="655257" y="5222537"/>
            <a:ext cx="1760418" cy="261610"/>
          </a:xfrm>
          <a:prstGeom prst="rect">
            <a:avLst/>
          </a:prstGeom>
          <a:noFill/>
        </p:spPr>
        <p:txBody>
          <a:bodyPr wrap="none" rtlCol="0">
            <a:spAutoFit/>
          </a:bodyPr>
          <a:lstStyle/>
          <a:p>
            <a:pPr marL="0">
              <a:spcBef>
                <a:spcPts val="3000"/>
              </a:spcBef>
            </a:pPr>
            <a:r>
              <a:rPr lang="en-CH" sz="1100" dirty="0">
                <a:solidFill>
                  <a:schemeClr val="tx1">
                    <a:lumMod val="50000"/>
                    <a:lumOff val="50000"/>
                  </a:schemeClr>
                </a:solidFill>
                <a:latin typeface="Helvetica Light" charset="0"/>
                <a:ea typeface="Helvetica Light" charset="0"/>
                <a:cs typeface="Helvetica Light" charset="0"/>
                <a:sym typeface="Wingdings" pitchFamily="2" charset="2"/>
              </a:rPr>
              <a:t>Fermilab g–2 Experiment</a:t>
            </a:r>
          </a:p>
        </p:txBody>
      </p:sp>
      <p:sp>
        <p:nvSpPr>
          <p:cNvPr id="30" name="Rectangle 29">
            <a:extLst>
              <a:ext uri="{FF2B5EF4-FFF2-40B4-BE49-F238E27FC236}">
                <a16:creationId xmlns:a16="http://schemas.microsoft.com/office/drawing/2014/main" id="{83A375BA-BCEB-8D49-9279-35C57791F667}"/>
              </a:ext>
            </a:extLst>
          </p:cNvPr>
          <p:cNvSpPr/>
          <p:nvPr/>
        </p:nvSpPr>
        <p:spPr>
          <a:xfrm>
            <a:off x="9054790" y="691376"/>
            <a:ext cx="791737" cy="401839"/>
          </a:xfrm>
          <a:prstGeom prst="rect">
            <a:avLst/>
          </a:prstGeom>
          <a:solidFill>
            <a:schemeClr val="bg1"/>
          </a:solidFill>
        </p:spPr>
        <p:txBody>
          <a:bodyPr wrap="none" rtlCol="0" anchor="ctr">
            <a:spAutoFit/>
          </a:bodyPr>
          <a:lstStyle/>
          <a:p>
            <a:pPr algn="l"/>
            <a:endParaRPr lang="en-CH" sz="1600" dirty="0">
              <a:latin typeface="Helvetica" pitchFamily="2" charset="0"/>
            </a:endParaRPr>
          </a:p>
        </p:txBody>
      </p:sp>
      <p:pic>
        <p:nvPicPr>
          <p:cNvPr id="27" name="Picture 26">
            <a:extLst>
              <a:ext uri="{FF2B5EF4-FFF2-40B4-BE49-F238E27FC236}">
                <a16:creationId xmlns:a16="http://schemas.microsoft.com/office/drawing/2014/main" id="{96946848-2739-C740-875D-CD9FACEFB55B}"/>
              </a:ext>
            </a:extLst>
          </p:cNvPr>
          <p:cNvPicPr>
            <a:picLocks noChangeAspect="1"/>
          </p:cNvPicPr>
          <p:nvPr/>
        </p:nvPicPr>
        <p:blipFill>
          <a:blip r:embed="rId5"/>
          <a:stretch>
            <a:fillRect/>
          </a:stretch>
        </p:blipFill>
        <p:spPr>
          <a:xfrm>
            <a:off x="9255513" y="303288"/>
            <a:ext cx="1966344" cy="1242576"/>
          </a:xfrm>
          <a:prstGeom prst="rect">
            <a:avLst/>
          </a:prstGeom>
        </p:spPr>
      </p:pic>
      <p:sp>
        <p:nvSpPr>
          <p:cNvPr id="4" name="Rectangle 3">
            <a:extLst>
              <a:ext uri="{FF2B5EF4-FFF2-40B4-BE49-F238E27FC236}">
                <a16:creationId xmlns:a16="http://schemas.microsoft.com/office/drawing/2014/main" id="{0C7599A4-D983-6248-94DB-E6D654A3542D}"/>
              </a:ext>
            </a:extLst>
          </p:cNvPr>
          <p:cNvSpPr/>
          <p:nvPr/>
        </p:nvSpPr>
        <p:spPr>
          <a:xfrm>
            <a:off x="591667" y="1187217"/>
            <a:ext cx="9589396" cy="646331"/>
          </a:xfrm>
          <a:prstGeom prst="rect">
            <a:avLst/>
          </a:prstGeom>
        </p:spPr>
        <p:txBody>
          <a:bodyPr wrap="square">
            <a:spAutoFit/>
          </a:bodyPr>
          <a:lstStyle/>
          <a:p>
            <a:pPr lvl="0" defTabSz="457200" fontAlgn="base">
              <a:spcBef>
                <a:spcPts val="1800"/>
              </a:spcBef>
              <a:spcAft>
                <a:spcPct val="0"/>
              </a:spcAft>
              <a:defRPr/>
            </a:pPr>
            <a:r>
              <a:rPr lang="en-GB" dirty="0">
                <a:solidFill>
                  <a:srgbClr val="000000"/>
                </a:solidFill>
                <a:latin typeface="Helvetica" pitchFamily="2" charset="0"/>
              </a:rPr>
              <a:t>High-precision measurements of the muon g–2 continued at BNL </a:t>
            </a:r>
            <a:r>
              <a:rPr lang="en-GB" sz="1600" dirty="0">
                <a:solidFill>
                  <a:srgbClr val="000000"/>
                </a:solidFill>
                <a:latin typeface="Helvetica" pitchFamily="2" charset="0"/>
              </a:rPr>
              <a:t>(1997–2001)</a:t>
            </a:r>
            <a:r>
              <a:rPr lang="en-GB" dirty="0">
                <a:solidFill>
                  <a:srgbClr val="000000"/>
                </a:solidFill>
                <a:latin typeface="Helvetica" pitchFamily="2" charset="0"/>
              </a:rPr>
              <a:t> and     Fermilab </a:t>
            </a:r>
            <a:r>
              <a:rPr lang="en-GB" sz="1600" dirty="0">
                <a:solidFill>
                  <a:srgbClr val="000000"/>
                </a:solidFill>
                <a:latin typeface="Helvetica" pitchFamily="2" charset="0"/>
              </a:rPr>
              <a:t>(2020–2022),</a:t>
            </a:r>
            <a:r>
              <a:rPr lang="en-GB" dirty="0">
                <a:solidFill>
                  <a:srgbClr val="000000"/>
                </a:solidFill>
                <a:latin typeface="Helvetica" pitchFamily="2" charset="0"/>
              </a:rPr>
              <a:t> after a successful series at CERN </a:t>
            </a:r>
            <a:r>
              <a:rPr lang="en-GB" sz="1600" dirty="0">
                <a:solidFill>
                  <a:srgbClr val="000000"/>
                </a:solidFill>
                <a:latin typeface="Helvetica" pitchFamily="2" charset="0"/>
              </a:rPr>
              <a:t>(1961–1979)</a:t>
            </a:r>
            <a:r>
              <a:rPr lang="en-GB" dirty="0">
                <a:solidFill>
                  <a:srgbClr val="000000"/>
                </a:solidFill>
                <a:latin typeface="Helvetica" pitchFamily="2" charset="0"/>
              </a:rPr>
              <a:t>, leaving a puzzle</a:t>
            </a:r>
          </a:p>
        </p:txBody>
      </p:sp>
    </p:spTree>
    <p:extLst>
      <p:ext uri="{BB962C8B-B14F-4D97-AF65-F5344CB8AC3E}">
        <p14:creationId xmlns:p14="http://schemas.microsoft.com/office/powerpoint/2010/main" val="49217678"/>
      </p:ext>
    </p:extLst>
  </p:cSld>
  <p:clrMapOvr>
    <a:masterClrMapping/>
  </p:clrMapOvr>
  <mc:AlternateContent xmlns:mc="http://schemas.openxmlformats.org/markup-compatibility/2006" xmlns:p14="http://schemas.microsoft.com/office/powerpoint/2010/main">
    <mc:Choice Requires="p14">
      <p:transition spd="med" p14:dur="6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Slide Number Placeholder 5">
            <a:extLst>
              <a:ext uri="{FF2B5EF4-FFF2-40B4-BE49-F238E27FC236}">
                <a16:creationId xmlns:a16="http://schemas.microsoft.com/office/drawing/2014/main" id="{F0397EB1-DC8F-2D43-8EBB-6B1A157AECB3}"/>
              </a:ext>
            </a:extLst>
          </p:cNvPr>
          <p:cNvSpPr>
            <a:spLocks noGrp="1"/>
          </p:cNvSpPr>
          <p:nvPr>
            <p:ph type="sldNum" sz="quarter" idx="4"/>
          </p:nvPr>
        </p:nvSpPr>
        <p:spPr>
          <a:xfrm>
            <a:off x="8779265" y="6545797"/>
            <a:ext cx="2677001" cy="365125"/>
          </a:xfrm>
        </p:spPr>
        <p:txBody>
          <a:bodyPr/>
          <a:lstStyle/>
          <a:p>
            <a:pPr defTabSz="457200" fontAlgn="base">
              <a:spcBef>
                <a:spcPct val="0"/>
              </a:spcBef>
              <a:spcAft>
                <a:spcPct val="0"/>
              </a:spcAft>
              <a:defRPr/>
            </a:pPr>
            <a:fld id="{611C2F03-9E95-40C9-A99F-3C4F7EE8CF2A}" type="slidenum">
              <a:rPr lang="en-GB">
                <a:solidFill>
                  <a:srgbClr val="000000">
                    <a:lumMod val="50000"/>
                    <a:lumOff val="50000"/>
                  </a:srgbClr>
                </a:solidFill>
              </a:rPr>
              <a:pPr defTabSz="457200" fontAlgn="base">
                <a:spcBef>
                  <a:spcPct val="0"/>
                </a:spcBef>
                <a:spcAft>
                  <a:spcPct val="0"/>
                </a:spcAft>
                <a:defRPr/>
              </a:pPr>
              <a:t>26</a:t>
            </a:fld>
            <a:endParaRPr lang="en-GB" dirty="0">
              <a:solidFill>
                <a:srgbClr val="000000">
                  <a:lumMod val="50000"/>
                  <a:lumOff val="50000"/>
                </a:srgbClr>
              </a:solidFill>
            </a:endParaRPr>
          </a:p>
        </p:txBody>
      </p:sp>
      <p:pic>
        <p:nvPicPr>
          <p:cNvPr id="7" name="Picture 6">
            <a:extLst>
              <a:ext uri="{FF2B5EF4-FFF2-40B4-BE49-F238E27FC236}">
                <a16:creationId xmlns:a16="http://schemas.microsoft.com/office/drawing/2014/main" id="{2A3300F6-9890-A94C-A84F-7CC5711E1060}"/>
              </a:ext>
            </a:extLst>
          </p:cNvPr>
          <p:cNvPicPr>
            <a:picLocks noChangeAspect="1" noChangeArrowheads="1"/>
          </p:cNvPicPr>
          <p:nvPr/>
        </p:nvPicPr>
        <p:blipFill rotWithShape="1">
          <a:blip r:embed="rId2">
            <a:extLst>
              <a:ext uri="{28A0092B-C50C-407E-A947-70E740481C1C}">
                <a14:useLocalDpi xmlns:a14="http://schemas.microsoft.com/office/drawing/2010/main"/>
              </a:ext>
            </a:extLst>
          </a:blip>
          <a:srcRect l="23945" t="2637" r="23759" b="2394"/>
          <a:stretch/>
        </p:blipFill>
        <p:spPr bwMode="auto">
          <a:xfrm>
            <a:off x="10058400" y="336635"/>
            <a:ext cx="1086989" cy="1096647"/>
          </a:xfrm>
          <a:prstGeom prst="rect">
            <a:avLst/>
          </a:prstGeom>
          <a:noFill/>
          <a:extLst>
            <a:ext uri="{909E8E84-426E-40DD-AFC4-6F175D3DCCD1}">
              <a14:hiddenFill xmlns:a14="http://schemas.microsoft.com/office/drawing/2010/main">
                <a:solidFill>
                  <a:srgbClr val="FFFFFF"/>
                </a:solidFill>
              </a14:hiddenFill>
            </a:ext>
          </a:extLst>
        </p:spPr>
      </p:pic>
      <p:pic>
        <p:nvPicPr>
          <p:cNvPr id="21" name="Espace réservé du contenu 10">
            <a:extLst>
              <a:ext uri="{FF2B5EF4-FFF2-40B4-BE49-F238E27FC236}">
                <a16:creationId xmlns:a16="http://schemas.microsoft.com/office/drawing/2014/main" id="{24A98C3D-D453-7740-8D31-FD9814512172}"/>
              </a:ext>
            </a:extLst>
          </p:cNvPr>
          <p:cNvPicPr>
            <a:picLocks noChangeAspect="1"/>
          </p:cNvPicPr>
          <p:nvPr/>
        </p:nvPicPr>
        <p:blipFill rotWithShape="1">
          <a:blip r:embed="rId3" cstate="hqprint">
            <a:extLst>
              <a:ext uri="{28A0092B-C50C-407E-A947-70E740481C1C}">
                <a14:useLocalDpi xmlns:a14="http://schemas.microsoft.com/office/drawing/2010/main"/>
              </a:ext>
            </a:extLst>
          </a:blip>
          <a:srcRect/>
          <a:stretch/>
        </p:blipFill>
        <p:spPr>
          <a:xfrm>
            <a:off x="-1" y="-16292"/>
            <a:ext cx="11472863" cy="6874292"/>
          </a:xfrm>
          <a:prstGeom prst="rect">
            <a:avLst/>
          </a:prstGeom>
        </p:spPr>
      </p:pic>
      <p:sp>
        <p:nvSpPr>
          <p:cNvPr id="22" name="Rectangle 21">
            <a:extLst>
              <a:ext uri="{FF2B5EF4-FFF2-40B4-BE49-F238E27FC236}">
                <a16:creationId xmlns:a16="http://schemas.microsoft.com/office/drawing/2014/main" id="{9A7E266C-060B-284F-8B6A-318C26056746}"/>
              </a:ext>
            </a:extLst>
          </p:cNvPr>
          <p:cNvSpPr/>
          <p:nvPr/>
        </p:nvSpPr>
        <p:spPr>
          <a:xfrm>
            <a:off x="7938052" y="0"/>
            <a:ext cx="3534811" cy="6858000"/>
          </a:xfrm>
          <a:prstGeom prst="rect">
            <a:avLst/>
          </a:prstGeom>
          <a:solidFill>
            <a:srgbClr val="1C446B">
              <a:alpha val="70000"/>
            </a:srgbClr>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600" b="0" i="0" u="none" strike="noStrike" kern="0" cap="none" spc="0" normalizeH="0" baseline="0" dirty="0">
              <a:ln>
                <a:noFill/>
              </a:ln>
              <a:solidFill>
                <a:srgbClr val="0057A6"/>
              </a:solidFill>
              <a:effectLst/>
              <a:uLnTx/>
              <a:uFillTx/>
              <a:latin typeface="Arial" panose="020B0604020202020204"/>
              <a:ea typeface="+mn-ea"/>
              <a:cs typeface="+mn-cs"/>
            </a:endParaRPr>
          </a:p>
        </p:txBody>
      </p:sp>
      <p:sp>
        <p:nvSpPr>
          <p:cNvPr id="23" name="Titre 4">
            <a:extLst>
              <a:ext uri="{FF2B5EF4-FFF2-40B4-BE49-F238E27FC236}">
                <a16:creationId xmlns:a16="http://schemas.microsoft.com/office/drawing/2014/main" id="{75FC723C-B088-C84B-B59B-D878698E4FDE}"/>
              </a:ext>
            </a:extLst>
          </p:cNvPr>
          <p:cNvSpPr txBox="1">
            <a:spLocks/>
          </p:cNvSpPr>
          <p:nvPr/>
        </p:nvSpPr>
        <p:spPr>
          <a:xfrm>
            <a:off x="8242893" y="1370306"/>
            <a:ext cx="3511208" cy="1320043"/>
          </a:xfrm>
          <a:prstGeom prst="rect">
            <a:avLst/>
          </a:prstGeom>
        </p:spPr>
        <p:txBody>
          <a:bodyPr vert="horz" lIns="0" tIns="0" rIns="0" bIns="0" rtlCol="0" anchor="t" anchorCtr="0">
            <a:normAutofit/>
          </a:bodyPr>
          <a:lstStyle>
            <a:lvl1pPr algn="ctr" defTabSz="914400" rtl="0" eaLnBrk="1" latinLnBrk="0" hangingPunct="1">
              <a:lnSpc>
                <a:spcPct val="90000"/>
              </a:lnSpc>
              <a:spcBef>
                <a:spcPct val="0"/>
              </a:spcBef>
              <a:buNone/>
              <a:defRPr sz="4200" kern="1200">
                <a:solidFill>
                  <a:schemeClr val="tx1"/>
                </a:solidFill>
                <a:latin typeface="+mj-lt"/>
                <a:ea typeface="+mj-ea"/>
                <a:cs typeface="+mj-cs"/>
              </a:defRPr>
            </a:lvl1pPr>
          </a:lstStyle>
          <a:p>
            <a:pPr algn="l"/>
            <a:r>
              <a:rPr lang="en-GB" sz="3600" dirty="0">
                <a:solidFill>
                  <a:srgbClr val="FFFFFF"/>
                </a:solidFill>
                <a:latin typeface="Helvetica" pitchFamily="2" charset="0"/>
              </a:rPr>
              <a:t>Large Hadron Collider (LHC)</a:t>
            </a:r>
          </a:p>
        </p:txBody>
      </p:sp>
      <p:sp>
        <p:nvSpPr>
          <p:cNvPr id="24" name="Espace réservé du contenu 2">
            <a:extLst>
              <a:ext uri="{FF2B5EF4-FFF2-40B4-BE49-F238E27FC236}">
                <a16:creationId xmlns:a16="http://schemas.microsoft.com/office/drawing/2014/main" id="{911DCE09-0762-2544-AE1C-6CC6BCE81C6A}"/>
              </a:ext>
            </a:extLst>
          </p:cNvPr>
          <p:cNvSpPr txBox="1">
            <a:spLocks/>
          </p:cNvSpPr>
          <p:nvPr/>
        </p:nvSpPr>
        <p:spPr>
          <a:xfrm>
            <a:off x="8242893" y="2716791"/>
            <a:ext cx="3094104" cy="2797408"/>
          </a:xfrm>
          <a:prstGeom prst="rect">
            <a:avLst/>
          </a:prstGeom>
        </p:spPr>
        <p:txBody>
          <a:bodyPr vert="horz" wrap="square" lIns="0" tIns="0" rIns="0" bIns="0" rtlCol="0">
            <a:normAutofit fontScale="92500" lnSpcReduction="10000"/>
          </a:bodyPr>
          <a:lstStyle>
            <a:lvl1pPr marL="0" indent="0" algn="l" defTabSz="914400" rtl="0" eaLnBrk="1" latinLnBrk="0" hangingPunct="1">
              <a:lnSpc>
                <a:spcPct val="90000"/>
              </a:lnSpc>
              <a:spcBef>
                <a:spcPts val="1000"/>
              </a:spcBef>
              <a:buFont typeface="Arial"/>
              <a:buNone/>
              <a:defRPr sz="2800" kern="1200">
                <a:solidFill>
                  <a:schemeClr val="accent6"/>
                </a:solidFill>
                <a:latin typeface="+mn-lt"/>
                <a:ea typeface="+mn-ea"/>
                <a:cs typeface="+mn-cs"/>
              </a:defRPr>
            </a:lvl1pPr>
            <a:lvl2pPr marL="800100" indent="-342900" algn="l" defTabSz="914400" rtl="0" eaLnBrk="1" latinLnBrk="0" hangingPunct="1">
              <a:lnSpc>
                <a:spcPct val="90000"/>
              </a:lnSpc>
              <a:spcBef>
                <a:spcPts val="500"/>
              </a:spcBef>
              <a:buFont typeface="Arial" charset="0"/>
              <a:buChar char="•"/>
              <a:defRPr sz="2400" kern="1200">
                <a:solidFill>
                  <a:schemeClr val="accent6"/>
                </a:solidFill>
                <a:latin typeface="+mn-lt"/>
                <a:ea typeface="+mn-ea"/>
                <a:cs typeface="+mn-cs"/>
              </a:defRPr>
            </a:lvl2pPr>
            <a:lvl3pPr marL="1257300" indent="-342900" algn="l" defTabSz="914400" rtl="0" eaLnBrk="1" latinLnBrk="0" hangingPunct="1">
              <a:lnSpc>
                <a:spcPct val="90000"/>
              </a:lnSpc>
              <a:spcBef>
                <a:spcPts val="500"/>
              </a:spcBef>
              <a:buFont typeface="Arial" charset="0"/>
              <a:buChar char="•"/>
              <a:defRPr sz="2000" kern="1200">
                <a:solidFill>
                  <a:schemeClr val="accent6"/>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342900" indent="-342900">
              <a:lnSpc>
                <a:spcPct val="100000"/>
              </a:lnSpc>
              <a:buFont typeface="Arial" charset="0"/>
              <a:buChar char="•"/>
            </a:pPr>
            <a:r>
              <a:rPr lang="en-GB" sz="1800" dirty="0">
                <a:solidFill>
                  <a:srgbClr val="FFFFFF"/>
                </a:solidFill>
                <a:latin typeface="Helvetica" pitchFamily="2" charset="0"/>
                <a:ea typeface="Arial" charset="0"/>
                <a:cs typeface="Arial" charset="0"/>
              </a:rPr>
              <a:t>27 km in circumference</a:t>
            </a:r>
          </a:p>
          <a:p>
            <a:pPr marL="342900" indent="-342900">
              <a:lnSpc>
                <a:spcPct val="100000"/>
              </a:lnSpc>
              <a:spcBef>
                <a:spcPts val="1800"/>
              </a:spcBef>
              <a:buFont typeface="Arial" charset="0"/>
              <a:buChar char="•"/>
            </a:pPr>
            <a:r>
              <a:rPr lang="en-GB" sz="1800" dirty="0">
                <a:solidFill>
                  <a:srgbClr val="FFFFFF"/>
                </a:solidFill>
                <a:latin typeface="Helvetica" pitchFamily="2" charset="0"/>
                <a:ea typeface="Arial" charset="0"/>
                <a:cs typeface="Arial" charset="0"/>
              </a:rPr>
              <a:t>About 100 m underground</a:t>
            </a:r>
          </a:p>
          <a:p>
            <a:pPr marL="342900" indent="-342900">
              <a:lnSpc>
                <a:spcPct val="100000"/>
              </a:lnSpc>
              <a:spcBef>
                <a:spcPts val="1800"/>
              </a:spcBef>
              <a:buFont typeface="Arial" charset="0"/>
              <a:buChar char="•"/>
            </a:pPr>
            <a:r>
              <a:rPr lang="en-GB" sz="1800" dirty="0">
                <a:solidFill>
                  <a:srgbClr val="FFFFFF"/>
                </a:solidFill>
                <a:latin typeface="Helvetica" pitchFamily="2" charset="0"/>
                <a:ea typeface="Arial" charset="0"/>
                <a:cs typeface="Arial" charset="0"/>
              </a:rPr>
              <a:t>Superconducting magnets with novel two-in-one technology steer the p</a:t>
            </a:r>
            <a:r>
              <a:rPr lang="en-GB" sz="1800" dirty="0">
                <a:solidFill>
                  <a:srgbClr val="FFFFFF"/>
                </a:solidFill>
                <a:latin typeface="Helvetica" pitchFamily="2" charset="0"/>
              </a:rPr>
              <a:t>articles </a:t>
            </a:r>
            <a:r>
              <a:rPr lang="en-GB" sz="1800" dirty="0">
                <a:solidFill>
                  <a:srgbClr val="FFFFFF"/>
                </a:solidFill>
                <a:latin typeface="Helvetica" pitchFamily="2" charset="0"/>
                <a:ea typeface="Arial" charset="0"/>
                <a:cs typeface="Arial" charset="0"/>
              </a:rPr>
              <a:t>around the ring</a:t>
            </a:r>
          </a:p>
          <a:p>
            <a:pPr marL="342900" indent="-342900">
              <a:lnSpc>
                <a:spcPct val="100000"/>
              </a:lnSpc>
              <a:spcBef>
                <a:spcPts val="1800"/>
              </a:spcBef>
              <a:buFont typeface="Arial" charset="0"/>
              <a:buChar char="•"/>
            </a:pPr>
            <a:r>
              <a:rPr lang="en-GB" sz="1800" dirty="0">
                <a:solidFill>
                  <a:srgbClr val="FFFFFF"/>
                </a:solidFill>
                <a:latin typeface="Helvetica" pitchFamily="2" charset="0"/>
                <a:ea typeface="Arial" charset="0"/>
                <a:cs typeface="Arial" charset="0"/>
              </a:rPr>
              <a:t>Proton and ions are accelerated to multi-TeV scale energies</a:t>
            </a:r>
          </a:p>
        </p:txBody>
      </p:sp>
      <p:sp>
        <p:nvSpPr>
          <p:cNvPr id="8" name="TextBox 7">
            <a:extLst>
              <a:ext uri="{FF2B5EF4-FFF2-40B4-BE49-F238E27FC236}">
                <a16:creationId xmlns:a16="http://schemas.microsoft.com/office/drawing/2014/main" id="{66307877-23E6-2141-819C-A72B92A90438}"/>
              </a:ext>
            </a:extLst>
          </p:cNvPr>
          <p:cNvSpPr txBox="1"/>
          <p:nvPr/>
        </p:nvSpPr>
        <p:spPr>
          <a:xfrm>
            <a:off x="111512" y="6545797"/>
            <a:ext cx="5464958" cy="246221"/>
          </a:xfrm>
          <a:prstGeom prst="rect">
            <a:avLst/>
          </a:prstGeom>
          <a:noFill/>
        </p:spPr>
        <p:txBody>
          <a:bodyPr wrap="none" rtlCol="0">
            <a:spAutoFit/>
          </a:bodyPr>
          <a:lstStyle/>
          <a:p>
            <a:pPr marL="0">
              <a:spcBef>
                <a:spcPts val="3000"/>
              </a:spcBef>
            </a:pPr>
            <a:r>
              <a:rPr lang="en-CH" sz="1000" dirty="0">
                <a:solidFill>
                  <a:schemeClr val="bg1"/>
                </a:solidFill>
                <a:latin typeface="Helvetica Light" charset="0"/>
                <a:ea typeface="Helvetica Light" charset="0"/>
                <a:cs typeface="Helvetica Light" charset="0"/>
                <a:sym typeface="Wingdings" pitchFamily="2" charset="2"/>
              </a:rPr>
              <a:t>The LHC has a total of 9300 magnets for beam bending, beam focusing and orbit corrections</a:t>
            </a:r>
          </a:p>
        </p:txBody>
      </p:sp>
    </p:spTree>
    <p:extLst>
      <p:ext uri="{BB962C8B-B14F-4D97-AF65-F5344CB8AC3E}">
        <p14:creationId xmlns:p14="http://schemas.microsoft.com/office/powerpoint/2010/main" val="2795369268"/>
      </p:ext>
    </p:extLst>
  </p:cSld>
  <p:clrMapOvr>
    <a:masterClrMapping/>
  </p:clrMapOvr>
  <p:transition>
    <p:fade/>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 name="Picture Placeholder 11">
            <a:extLst>
              <a:ext uri="{FF2B5EF4-FFF2-40B4-BE49-F238E27FC236}">
                <a16:creationId xmlns:a16="http://schemas.microsoft.com/office/drawing/2014/main" id="{691183AF-7F62-634F-936F-BA3EAE15031D}"/>
              </a:ext>
            </a:extLst>
          </p:cNvPr>
          <p:cNvPicPr>
            <a:picLocks noChangeAspect="1"/>
          </p:cNvPicPr>
          <p:nvPr/>
        </p:nvPicPr>
        <p:blipFill rotWithShape="1">
          <a:blip r:embed="rId2" cstate="hqprint">
            <a:extLst>
              <a:ext uri="{BEBA8EAE-BF5A-486C-A8C5-ECC9F3942E4B}">
                <a14:imgProps xmlns:a14="http://schemas.microsoft.com/office/drawing/2010/main">
                  <a14:imgLayer r:embed="rId3">
                    <a14:imgEffect>
                      <a14:brightnessContrast bright="7000" contrast="9000"/>
                    </a14:imgEffect>
                  </a14:imgLayer>
                </a14:imgProps>
              </a:ext>
              <a:ext uri="{28A0092B-C50C-407E-A947-70E740481C1C}">
                <a14:useLocalDpi xmlns:a14="http://schemas.microsoft.com/office/drawing/2010/main"/>
              </a:ext>
            </a:extLst>
          </a:blip>
          <a:srcRect l="6358" r="2405"/>
          <a:stretch/>
        </p:blipFill>
        <p:spPr>
          <a:xfrm>
            <a:off x="-1" y="0"/>
            <a:ext cx="11472863" cy="6858000"/>
          </a:xfrm>
          <a:prstGeom prst="rect">
            <a:avLst/>
          </a:prstGeom>
        </p:spPr>
      </p:pic>
      <p:sp>
        <p:nvSpPr>
          <p:cNvPr id="2" name="TextBox 1">
            <a:extLst>
              <a:ext uri="{FF2B5EF4-FFF2-40B4-BE49-F238E27FC236}">
                <a16:creationId xmlns:a16="http://schemas.microsoft.com/office/drawing/2014/main" id="{5DAD58FA-32C9-1E45-8F47-AC64DF4D4A57}"/>
              </a:ext>
            </a:extLst>
          </p:cNvPr>
          <p:cNvSpPr txBox="1"/>
          <p:nvPr/>
        </p:nvSpPr>
        <p:spPr>
          <a:xfrm>
            <a:off x="124177" y="6344356"/>
            <a:ext cx="6810023" cy="461665"/>
          </a:xfrm>
          <a:prstGeom prst="rect">
            <a:avLst/>
          </a:prstGeom>
          <a:noFill/>
        </p:spPr>
        <p:txBody>
          <a:bodyPr wrap="square" rtlCol="0">
            <a:spAutoFit/>
          </a:bodyPr>
          <a:lstStyle/>
          <a:p>
            <a:pPr>
              <a:spcBef>
                <a:spcPts val="3000"/>
              </a:spcBef>
            </a:pPr>
            <a:r>
              <a:rPr lang="en-CH" sz="2400" b="1" dirty="0">
                <a:solidFill>
                  <a:schemeClr val="bg1"/>
                </a:solidFill>
                <a:latin typeface="Helvetica" pitchFamily="2" charset="0"/>
                <a:ea typeface="Helvetica Light" charset="0"/>
                <a:cs typeface="Helvetica Light" charset="0"/>
                <a:sym typeface="Wingdings" pitchFamily="2" charset="2"/>
              </a:rPr>
              <a:t>The Large Hadron Collider — areal view</a:t>
            </a:r>
          </a:p>
        </p:txBody>
      </p:sp>
    </p:spTree>
    <p:extLst>
      <p:ext uri="{BB962C8B-B14F-4D97-AF65-F5344CB8AC3E}">
        <p14:creationId xmlns:p14="http://schemas.microsoft.com/office/powerpoint/2010/main" val="621739630"/>
      </p:ext>
    </p:extLst>
  </p:cSld>
  <p:clrMapOvr>
    <a:masterClrMapping/>
  </p:clrMapOvr>
  <p:transition>
    <p:fade/>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 name="Picture Placeholder 11">
            <a:extLst>
              <a:ext uri="{FF2B5EF4-FFF2-40B4-BE49-F238E27FC236}">
                <a16:creationId xmlns:a16="http://schemas.microsoft.com/office/drawing/2014/main" id="{691183AF-7F62-634F-936F-BA3EAE15031D}"/>
              </a:ext>
            </a:extLst>
          </p:cNvPr>
          <p:cNvPicPr>
            <a:picLocks noChangeAspect="1"/>
          </p:cNvPicPr>
          <p:nvPr/>
        </p:nvPicPr>
        <p:blipFill rotWithShape="1">
          <a:blip r:embed="rId2" cstate="hqprint">
            <a:extLst>
              <a:ext uri="{BEBA8EAE-BF5A-486C-A8C5-ECC9F3942E4B}">
                <a14:imgProps xmlns:a14="http://schemas.microsoft.com/office/drawing/2010/main">
                  <a14:imgLayer r:embed="rId3">
                    <a14:imgEffect>
                      <a14:brightnessContrast bright="7000" contrast="9000"/>
                    </a14:imgEffect>
                  </a14:imgLayer>
                </a14:imgProps>
              </a:ext>
              <a:ext uri="{28A0092B-C50C-407E-A947-70E740481C1C}">
                <a14:useLocalDpi xmlns:a14="http://schemas.microsoft.com/office/drawing/2010/main"/>
              </a:ext>
            </a:extLst>
          </a:blip>
          <a:srcRect l="6358" r="2405"/>
          <a:stretch/>
        </p:blipFill>
        <p:spPr>
          <a:xfrm>
            <a:off x="-1" y="0"/>
            <a:ext cx="11472863" cy="6858000"/>
          </a:xfrm>
          <a:prstGeom prst="rect">
            <a:avLst/>
          </a:prstGeom>
        </p:spPr>
      </p:pic>
      <p:sp>
        <p:nvSpPr>
          <p:cNvPr id="2" name="TextBox 1">
            <a:extLst>
              <a:ext uri="{FF2B5EF4-FFF2-40B4-BE49-F238E27FC236}">
                <a16:creationId xmlns:a16="http://schemas.microsoft.com/office/drawing/2014/main" id="{5DAD58FA-32C9-1E45-8F47-AC64DF4D4A57}"/>
              </a:ext>
            </a:extLst>
          </p:cNvPr>
          <p:cNvSpPr txBox="1"/>
          <p:nvPr/>
        </p:nvSpPr>
        <p:spPr>
          <a:xfrm>
            <a:off x="124177" y="6344356"/>
            <a:ext cx="6810023" cy="461665"/>
          </a:xfrm>
          <a:prstGeom prst="rect">
            <a:avLst/>
          </a:prstGeom>
          <a:noFill/>
        </p:spPr>
        <p:txBody>
          <a:bodyPr wrap="square" rtlCol="0">
            <a:spAutoFit/>
          </a:bodyPr>
          <a:lstStyle/>
          <a:p>
            <a:pPr>
              <a:spcBef>
                <a:spcPts val="3000"/>
              </a:spcBef>
            </a:pPr>
            <a:r>
              <a:rPr lang="en-CH" sz="2400" b="1" dirty="0">
                <a:solidFill>
                  <a:schemeClr val="bg1"/>
                </a:solidFill>
                <a:latin typeface="Helvetica" pitchFamily="2" charset="0"/>
                <a:ea typeface="Helvetica Light" charset="0"/>
                <a:cs typeface="Helvetica Light" charset="0"/>
                <a:sym typeface="Wingdings" pitchFamily="2" charset="2"/>
              </a:rPr>
              <a:t>The Large Hadron Collider — areal view</a:t>
            </a:r>
          </a:p>
        </p:txBody>
      </p:sp>
      <p:pic>
        <p:nvPicPr>
          <p:cNvPr id="3" name="Picture 6" descr="0507027_01">
            <a:extLst>
              <a:ext uri="{FF2B5EF4-FFF2-40B4-BE49-F238E27FC236}">
                <a16:creationId xmlns:a16="http://schemas.microsoft.com/office/drawing/2014/main" id="{1EB99F2C-81FE-F2CC-D082-25186088D44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9560" y="1534977"/>
            <a:ext cx="5426870" cy="3632132"/>
          </a:xfrm>
          <a:prstGeom prst="rect">
            <a:avLst/>
          </a:prstGeom>
          <a:noFill/>
          <a:ln w="76200">
            <a:solidFill>
              <a:schemeClr val="bg1"/>
            </a:solidFill>
            <a:miter lim="800000"/>
            <a:headEnd/>
            <a:tailEnd/>
          </a:ln>
          <a:extLst>
            <a:ext uri="{909E8E84-426E-40DD-AFC4-6F175D3DCCD1}">
              <a14:hiddenFill xmlns:a14="http://schemas.microsoft.com/office/drawing/2010/main">
                <a:solidFill>
                  <a:srgbClr val="FFFFFF"/>
                </a:solidFill>
              </a14:hiddenFill>
            </a:ext>
          </a:extLst>
        </p:spPr>
      </p:pic>
      <p:pic>
        <p:nvPicPr>
          <p:cNvPr id="4" name="Picture 5" descr="0507023_05">
            <a:extLst>
              <a:ext uri="{FF2B5EF4-FFF2-40B4-BE49-F238E27FC236}">
                <a16:creationId xmlns:a16="http://schemas.microsoft.com/office/drawing/2014/main" id="{198C8B71-D656-6ABE-CDD2-D6491B4F959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736430" y="1534977"/>
            <a:ext cx="5426870" cy="3632132"/>
          </a:xfrm>
          <a:prstGeom prst="rect">
            <a:avLst/>
          </a:prstGeom>
          <a:noFill/>
          <a:ln w="76200">
            <a:solidFill>
              <a:schemeClr val="bg1"/>
            </a:solidFill>
            <a:miter lim="800000"/>
            <a:headEnd/>
            <a:tailEnd/>
          </a:ln>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EF442001-EAD1-DEF1-2C5D-1190F57861B0}"/>
              </a:ext>
            </a:extLst>
          </p:cNvPr>
          <p:cNvSpPr txBox="1"/>
          <p:nvPr/>
        </p:nvSpPr>
        <p:spPr>
          <a:xfrm>
            <a:off x="309560" y="1534977"/>
            <a:ext cx="2871299" cy="276999"/>
          </a:xfrm>
          <a:prstGeom prst="rect">
            <a:avLst/>
          </a:prstGeom>
          <a:noFill/>
        </p:spPr>
        <p:txBody>
          <a:bodyPr wrap="none" rtlCol="0">
            <a:spAutoFit/>
          </a:bodyPr>
          <a:lstStyle/>
          <a:p>
            <a:pPr marL="0">
              <a:spcBef>
                <a:spcPts val="3000"/>
              </a:spcBef>
            </a:pPr>
            <a:r>
              <a:rPr lang="en-CH" sz="1200" dirty="0">
                <a:solidFill>
                  <a:schemeClr val="bg1"/>
                </a:solidFill>
                <a:latin typeface="Helvetica Light" charset="0"/>
                <a:ea typeface="Helvetica Light" charset="0"/>
                <a:cs typeface="Helvetica Light" charset="0"/>
                <a:sym typeface="Wingdings" pitchFamily="2" charset="2"/>
              </a:rPr>
              <a:t>Magnet rows before installation in 2004</a:t>
            </a:r>
          </a:p>
        </p:txBody>
      </p:sp>
      <p:pic>
        <p:nvPicPr>
          <p:cNvPr id="6" name="Picture 5">
            <a:extLst>
              <a:ext uri="{FF2B5EF4-FFF2-40B4-BE49-F238E27FC236}">
                <a16:creationId xmlns:a16="http://schemas.microsoft.com/office/drawing/2014/main" id="{1E78D92E-1727-DC86-9AB7-B1256E49DD1B}"/>
              </a:ext>
            </a:extLst>
          </p:cNvPr>
          <p:cNvPicPr>
            <a:picLocks noChangeAspect="1"/>
          </p:cNvPicPr>
          <p:nvPr/>
        </p:nvPicPr>
        <p:blipFill rotWithShape="1">
          <a:blip r:embed="rId6"/>
          <a:srcRect r="53907"/>
          <a:stretch/>
        </p:blipFill>
        <p:spPr>
          <a:xfrm>
            <a:off x="3722488" y="3736627"/>
            <a:ext cx="1929012" cy="1430482"/>
          </a:xfrm>
          <a:prstGeom prst="rect">
            <a:avLst/>
          </a:prstGeom>
          <a:ln w="76200">
            <a:solidFill>
              <a:schemeClr val="bg1"/>
            </a:solidFill>
          </a:ln>
        </p:spPr>
      </p:pic>
    </p:spTree>
    <p:extLst>
      <p:ext uri="{BB962C8B-B14F-4D97-AF65-F5344CB8AC3E}">
        <p14:creationId xmlns:p14="http://schemas.microsoft.com/office/powerpoint/2010/main" val="553426334"/>
      </p:ext>
    </p:extLst>
  </p:cSld>
  <p:clrMapOvr>
    <a:masterClrMapping/>
  </p:clrMapOvr>
  <p:transition>
    <p:fade/>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AE154AC8-948A-EC4D-B6E6-17ADDABB6892}"/>
              </a:ext>
            </a:extLst>
          </p:cNvPr>
          <p:cNvSpPr/>
          <p:nvPr/>
        </p:nvSpPr>
        <p:spPr>
          <a:xfrm>
            <a:off x="10124661" y="0"/>
            <a:ext cx="1348202" cy="6858000"/>
          </a:xfrm>
          <a:prstGeom prst="rect">
            <a:avLst/>
          </a:prstGeom>
          <a:solidFill>
            <a:srgbClr val="3D7B96"/>
          </a:solidFill>
          <a:ln>
            <a:solidFill>
              <a:schemeClr val="tx1"/>
            </a:solidFill>
          </a:ln>
        </p:spPr>
        <p:txBody>
          <a:bodyPr wrap="square" rtlCol="0" anchor="ctr">
            <a:spAutoFit/>
          </a:bodyPr>
          <a:lstStyle/>
          <a:p>
            <a:pPr algn="ctr"/>
            <a:endParaRPr lang="en-CH" sz="1600" dirty="0">
              <a:latin typeface="Helvetica Light" charset="0"/>
              <a:ea typeface="Helvetica Light" charset="0"/>
              <a:cs typeface="Helvetica Light" charset="0"/>
            </a:endParaRPr>
          </a:p>
        </p:txBody>
      </p:sp>
      <p:sp>
        <p:nvSpPr>
          <p:cNvPr id="31" name="Rectangle 30">
            <a:extLst>
              <a:ext uri="{FF2B5EF4-FFF2-40B4-BE49-F238E27FC236}">
                <a16:creationId xmlns:a16="http://schemas.microsoft.com/office/drawing/2014/main" id="{38EAA396-F5D2-464D-8BDE-1A07B080DA62}"/>
              </a:ext>
            </a:extLst>
          </p:cNvPr>
          <p:cNvSpPr/>
          <p:nvPr/>
        </p:nvSpPr>
        <p:spPr>
          <a:xfrm>
            <a:off x="7938052" y="0"/>
            <a:ext cx="3588337" cy="6858000"/>
          </a:xfrm>
          <a:prstGeom prst="rect">
            <a:avLst/>
          </a:prstGeom>
          <a:solidFill>
            <a:srgbClr val="1C446B">
              <a:alpha val="70000"/>
            </a:srgbClr>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600" b="0" i="0" u="none" strike="noStrike" kern="0" cap="none" spc="0" normalizeH="0" baseline="0" dirty="0">
              <a:ln>
                <a:noFill/>
              </a:ln>
              <a:solidFill>
                <a:srgbClr val="0057A6"/>
              </a:solidFill>
              <a:effectLst/>
              <a:uLnTx/>
              <a:uFillTx/>
              <a:latin typeface="Arial" panose="020B0604020202020204"/>
              <a:ea typeface="+mn-ea"/>
              <a:cs typeface="+mn-cs"/>
            </a:endParaRPr>
          </a:p>
        </p:txBody>
      </p:sp>
      <p:sp>
        <p:nvSpPr>
          <p:cNvPr id="4" name="Footer Placeholder 4">
            <a:extLst>
              <a:ext uri="{FF2B5EF4-FFF2-40B4-BE49-F238E27FC236}">
                <a16:creationId xmlns:a16="http://schemas.microsoft.com/office/drawing/2014/main" id="{6A57CE92-9A52-F040-900E-075E982AB087}"/>
              </a:ext>
            </a:extLst>
          </p:cNvPr>
          <p:cNvSpPr txBox="1">
            <a:spLocks/>
          </p:cNvSpPr>
          <p:nvPr/>
        </p:nvSpPr>
        <p:spPr>
          <a:xfrm>
            <a:off x="1242000" y="6440400"/>
            <a:ext cx="4114800" cy="246511"/>
          </a:xfrm>
          <a:prstGeom prst="rect">
            <a:avLst/>
          </a:prstGeom>
        </p:spPr>
        <p:txBody>
          <a:bodyPr/>
          <a:lstStyle>
            <a:defPPr>
              <a:defRPr lang="en-CH"/>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fr-FR"/>
              <a:t>Presentation</a:t>
            </a:r>
          </a:p>
        </p:txBody>
      </p:sp>
      <p:pic>
        <p:nvPicPr>
          <p:cNvPr id="6" name="Picture 5">
            <a:extLst>
              <a:ext uri="{FF2B5EF4-FFF2-40B4-BE49-F238E27FC236}">
                <a16:creationId xmlns:a16="http://schemas.microsoft.com/office/drawing/2014/main" id="{C3E005F4-6C79-4041-BE3E-EA2D79AD61BC}"/>
              </a:ext>
            </a:extLst>
          </p:cNvPr>
          <p:cNvPicPr>
            <a:picLocks noChangeAspect="1"/>
          </p:cNvPicPr>
          <p:nvPr/>
        </p:nvPicPr>
        <p:blipFill rotWithShape="1">
          <a:blip r:embed="rId2" cstate="hqprint">
            <a:extLst>
              <a:ext uri="{28A0092B-C50C-407E-A947-70E740481C1C}">
                <a14:useLocalDpi xmlns:a14="http://schemas.microsoft.com/office/drawing/2010/main"/>
              </a:ext>
            </a:extLst>
          </a:blip>
          <a:srcRect r="-3765"/>
          <a:stretch/>
        </p:blipFill>
        <p:spPr>
          <a:xfrm>
            <a:off x="1031" y="0"/>
            <a:ext cx="11150708" cy="6858000"/>
          </a:xfrm>
          <a:prstGeom prst="rect">
            <a:avLst/>
          </a:prstGeom>
        </p:spPr>
      </p:pic>
      <p:grpSp>
        <p:nvGrpSpPr>
          <p:cNvPr id="9" name="Group 8">
            <a:extLst>
              <a:ext uri="{FF2B5EF4-FFF2-40B4-BE49-F238E27FC236}">
                <a16:creationId xmlns:a16="http://schemas.microsoft.com/office/drawing/2014/main" id="{47DEECA4-02A2-9745-B556-A9F547FA3AA2}"/>
              </a:ext>
            </a:extLst>
          </p:cNvPr>
          <p:cNvGrpSpPr/>
          <p:nvPr/>
        </p:nvGrpSpPr>
        <p:grpSpPr>
          <a:xfrm>
            <a:off x="4891470" y="573646"/>
            <a:ext cx="684915" cy="418758"/>
            <a:chOff x="4069826" y="1958011"/>
            <a:chExt cx="684915" cy="418758"/>
          </a:xfrm>
        </p:grpSpPr>
        <p:sp>
          <p:nvSpPr>
            <p:cNvPr id="10" name="TextBox 9">
              <a:extLst>
                <a:ext uri="{FF2B5EF4-FFF2-40B4-BE49-F238E27FC236}">
                  <a16:creationId xmlns:a16="http://schemas.microsoft.com/office/drawing/2014/main" id="{FAB22F78-B64A-8346-956F-7C920472A2DD}"/>
                </a:ext>
              </a:extLst>
            </p:cNvPr>
            <p:cNvSpPr txBox="1"/>
            <p:nvPr/>
          </p:nvSpPr>
          <p:spPr>
            <a:xfrm>
              <a:off x="4069826" y="1958011"/>
              <a:ext cx="684915" cy="400110"/>
            </a:xfrm>
            <a:prstGeom prst="rect">
              <a:avLst/>
            </a:prstGeom>
            <a:noFill/>
          </p:spPr>
          <p:txBody>
            <a:bodyPr wrap="square" rtlCol="0">
              <a:spAutoFit/>
            </a:bodyPr>
            <a:lstStyle/>
            <a:p>
              <a:pPr algn="ctr"/>
              <a:r>
                <a:rPr lang="en-US" sz="2000" b="1" dirty="0">
                  <a:solidFill>
                    <a:schemeClr val="bg1"/>
                  </a:solidFill>
                </a:rPr>
                <a:t>CMS</a:t>
              </a:r>
            </a:p>
          </p:txBody>
        </p:sp>
        <p:sp>
          <p:nvSpPr>
            <p:cNvPr id="11" name="Triangle 10">
              <a:extLst>
                <a:ext uri="{FF2B5EF4-FFF2-40B4-BE49-F238E27FC236}">
                  <a16:creationId xmlns:a16="http://schemas.microsoft.com/office/drawing/2014/main" id="{EBC92825-064B-FB45-807D-82D724FBBC4B}"/>
                </a:ext>
              </a:extLst>
            </p:cNvPr>
            <p:cNvSpPr>
              <a:spLocks noChangeAspect="1"/>
            </p:cNvSpPr>
            <p:nvPr/>
          </p:nvSpPr>
          <p:spPr>
            <a:xfrm flipV="1">
              <a:off x="4354500" y="2304769"/>
              <a:ext cx="103483" cy="72000"/>
            </a:xfrm>
            <a:prstGeom prs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800"/>
            </a:p>
          </p:txBody>
        </p:sp>
      </p:grpSp>
      <p:grpSp>
        <p:nvGrpSpPr>
          <p:cNvPr id="12" name="Group 11">
            <a:extLst>
              <a:ext uri="{FF2B5EF4-FFF2-40B4-BE49-F238E27FC236}">
                <a16:creationId xmlns:a16="http://schemas.microsoft.com/office/drawing/2014/main" id="{35FE2097-D687-7249-AE48-F46B9B9E8F67}"/>
              </a:ext>
            </a:extLst>
          </p:cNvPr>
          <p:cNvGrpSpPr/>
          <p:nvPr/>
        </p:nvGrpSpPr>
        <p:grpSpPr>
          <a:xfrm>
            <a:off x="3701704" y="5149111"/>
            <a:ext cx="894376" cy="429453"/>
            <a:chOff x="3131858" y="5533424"/>
            <a:chExt cx="894376" cy="429453"/>
          </a:xfrm>
        </p:grpSpPr>
        <p:sp>
          <p:nvSpPr>
            <p:cNvPr id="13" name="Triangle 12">
              <a:extLst>
                <a:ext uri="{FF2B5EF4-FFF2-40B4-BE49-F238E27FC236}">
                  <a16:creationId xmlns:a16="http://schemas.microsoft.com/office/drawing/2014/main" id="{7E60D322-0341-B149-B0FE-AAB921D9543A}"/>
                </a:ext>
              </a:extLst>
            </p:cNvPr>
            <p:cNvSpPr>
              <a:spLocks noChangeAspect="1"/>
            </p:cNvSpPr>
            <p:nvPr/>
          </p:nvSpPr>
          <p:spPr>
            <a:xfrm flipV="1">
              <a:off x="3519613" y="5890877"/>
              <a:ext cx="103483" cy="72000"/>
            </a:xfrm>
            <a:prstGeom prs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4" name="TextBox 13">
              <a:extLst>
                <a:ext uri="{FF2B5EF4-FFF2-40B4-BE49-F238E27FC236}">
                  <a16:creationId xmlns:a16="http://schemas.microsoft.com/office/drawing/2014/main" id="{21D3ABAB-396B-5548-A107-2AE951314610}"/>
                </a:ext>
              </a:extLst>
            </p:cNvPr>
            <p:cNvSpPr txBox="1"/>
            <p:nvPr/>
          </p:nvSpPr>
          <p:spPr>
            <a:xfrm>
              <a:off x="3131858" y="5533424"/>
              <a:ext cx="894376" cy="400110"/>
            </a:xfrm>
            <a:prstGeom prst="rect">
              <a:avLst/>
            </a:prstGeom>
            <a:noFill/>
          </p:spPr>
          <p:txBody>
            <a:bodyPr wrap="square" rtlCol="0">
              <a:spAutoFit/>
            </a:bodyPr>
            <a:lstStyle/>
            <a:p>
              <a:pPr algn="ctr"/>
              <a:r>
                <a:rPr lang="en-US" sz="2000" b="1" dirty="0">
                  <a:solidFill>
                    <a:schemeClr val="bg1"/>
                  </a:solidFill>
                </a:rPr>
                <a:t>ATLAS</a:t>
              </a:r>
            </a:p>
          </p:txBody>
        </p:sp>
      </p:grpSp>
      <p:grpSp>
        <p:nvGrpSpPr>
          <p:cNvPr id="15" name="Group 14">
            <a:extLst>
              <a:ext uri="{FF2B5EF4-FFF2-40B4-BE49-F238E27FC236}">
                <a16:creationId xmlns:a16="http://schemas.microsoft.com/office/drawing/2014/main" id="{CD608289-823F-D04F-8BD4-15F9B0BCA635}"/>
              </a:ext>
            </a:extLst>
          </p:cNvPr>
          <p:cNvGrpSpPr/>
          <p:nvPr/>
        </p:nvGrpSpPr>
        <p:grpSpPr>
          <a:xfrm>
            <a:off x="6058613" y="5570555"/>
            <a:ext cx="744403" cy="414338"/>
            <a:chOff x="4973280" y="5801366"/>
            <a:chExt cx="744403" cy="667295"/>
          </a:xfrm>
        </p:grpSpPr>
        <p:sp>
          <p:nvSpPr>
            <p:cNvPr id="16" name="Triangle 15">
              <a:extLst>
                <a:ext uri="{FF2B5EF4-FFF2-40B4-BE49-F238E27FC236}">
                  <a16:creationId xmlns:a16="http://schemas.microsoft.com/office/drawing/2014/main" id="{A852F807-4A80-744F-B3AD-50FC3AC432FB}"/>
                </a:ext>
              </a:extLst>
            </p:cNvPr>
            <p:cNvSpPr>
              <a:spLocks noChangeAspect="1"/>
            </p:cNvSpPr>
            <p:nvPr/>
          </p:nvSpPr>
          <p:spPr>
            <a:xfrm rot="10800000" flipV="1">
              <a:off x="5292594" y="5801366"/>
              <a:ext cx="103483" cy="72000"/>
            </a:xfrm>
            <a:prstGeom prs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800"/>
            </a:p>
          </p:txBody>
        </p:sp>
        <p:sp>
          <p:nvSpPr>
            <p:cNvPr id="17" name="TextBox 16">
              <a:extLst>
                <a:ext uri="{FF2B5EF4-FFF2-40B4-BE49-F238E27FC236}">
                  <a16:creationId xmlns:a16="http://schemas.microsoft.com/office/drawing/2014/main" id="{B055AD06-8A95-E14E-B77E-6D27D17A4521}"/>
                </a:ext>
              </a:extLst>
            </p:cNvPr>
            <p:cNvSpPr txBox="1"/>
            <p:nvPr/>
          </p:nvSpPr>
          <p:spPr>
            <a:xfrm>
              <a:off x="4973280" y="5824280"/>
              <a:ext cx="744403" cy="644381"/>
            </a:xfrm>
            <a:prstGeom prst="rect">
              <a:avLst/>
            </a:prstGeom>
            <a:noFill/>
          </p:spPr>
          <p:txBody>
            <a:bodyPr wrap="square" rtlCol="0">
              <a:spAutoFit/>
            </a:bodyPr>
            <a:lstStyle/>
            <a:p>
              <a:pPr algn="ctr"/>
              <a:r>
                <a:rPr lang="en-US" sz="2000" b="1" dirty="0">
                  <a:solidFill>
                    <a:schemeClr val="bg1"/>
                  </a:solidFill>
                </a:rPr>
                <a:t>LHCb</a:t>
              </a:r>
            </a:p>
          </p:txBody>
        </p:sp>
      </p:grpSp>
      <p:grpSp>
        <p:nvGrpSpPr>
          <p:cNvPr id="20" name="Group 19">
            <a:extLst>
              <a:ext uri="{FF2B5EF4-FFF2-40B4-BE49-F238E27FC236}">
                <a16:creationId xmlns:a16="http://schemas.microsoft.com/office/drawing/2014/main" id="{4508BEC9-C60E-6245-BF3D-756B98F3FE1E}"/>
              </a:ext>
            </a:extLst>
          </p:cNvPr>
          <p:cNvGrpSpPr/>
          <p:nvPr/>
        </p:nvGrpSpPr>
        <p:grpSpPr>
          <a:xfrm>
            <a:off x="1847094" y="4868114"/>
            <a:ext cx="894376" cy="443350"/>
            <a:chOff x="1688068" y="5274592"/>
            <a:chExt cx="894376" cy="443350"/>
          </a:xfrm>
        </p:grpSpPr>
        <p:sp>
          <p:nvSpPr>
            <p:cNvPr id="21" name="Triangle 20">
              <a:extLst>
                <a:ext uri="{FF2B5EF4-FFF2-40B4-BE49-F238E27FC236}">
                  <a16:creationId xmlns:a16="http://schemas.microsoft.com/office/drawing/2014/main" id="{A177D9B2-60A9-8D4F-BF46-74AA94C0D663}"/>
                </a:ext>
              </a:extLst>
            </p:cNvPr>
            <p:cNvSpPr>
              <a:spLocks noChangeAspect="1"/>
            </p:cNvSpPr>
            <p:nvPr/>
          </p:nvSpPr>
          <p:spPr>
            <a:xfrm rot="10800000" flipV="1">
              <a:off x="2086788" y="5274592"/>
              <a:ext cx="103483" cy="72000"/>
            </a:xfrm>
            <a:prstGeom prs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800"/>
            </a:p>
          </p:txBody>
        </p:sp>
        <p:sp>
          <p:nvSpPr>
            <p:cNvPr id="22" name="TextBox 21">
              <a:extLst>
                <a:ext uri="{FF2B5EF4-FFF2-40B4-BE49-F238E27FC236}">
                  <a16:creationId xmlns:a16="http://schemas.microsoft.com/office/drawing/2014/main" id="{1D5D89AC-B1F1-9147-B39E-FF3E257FCA70}"/>
                </a:ext>
              </a:extLst>
            </p:cNvPr>
            <p:cNvSpPr txBox="1"/>
            <p:nvPr/>
          </p:nvSpPr>
          <p:spPr>
            <a:xfrm>
              <a:off x="1688068" y="5317832"/>
              <a:ext cx="894376" cy="400110"/>
            </a:xfrm>
            <a:prstGeom prst="rect">
              <a:avLst/>
            </a:prstGeom>
            <a:noFill/>
          </p:spPr>
          <p:txBody>
            <a:bodyPr wrap="square" rtlCol="0">
              <a:spAutoFit/>
            </a:bodyPr>
            <a:lstStyle/>
            <a:p>
              <a:pPr algn="ctr"/>
              <a:r>
                <a:rPr lang="en-US" sz="2000" b="1" dirty="0">
                  <a:solidFill>
                    <a:schemeClr val="bg1"/>
                  </a:solidFill>
                </a:rPr>
                <a:t>ALICE</a:t>
              </a:r>
            </a:p>
          </p:txBody>
        </p:sp>
      </p:grpSp>
      <p:grpSp>
        <p:nvGrpSpPr>
          <p:cNvPr id="34" name="Group 33">
            <a:extLst>
              <a:ext uri="{FF2B5EF4-FFF2-40B4-BE49-F238E27FC236}">
                <a16:creationId xmlns:a16="http://schemas.microsoft.com/office/drawing/2014/main" id="{C66439D3-C33A-0841-A4BC-2B3CA8C9ACAE}"/>
              </a:ext>
            </a:extLst>
          </p:cNvPr>
          <p:cNvGrpSpPr/>
          <p:nvPr/>
        </p:nvGrpSpPr>
        <p:grpSpPr>
          <a:xfrm>
            <a:off x="7802563" y="1018871"/>
            <a:ext cx="3670300" cy="1066801"/>
            <a:chOff x="7802563" y="1018871"/>
            <a:chExt cx="3670300" cy="1066801"/>
          </a:xfrm>
        </p:grpSpPr>
        <p:pic>
          <p:nvPicPr>
            <p:cNvPr id="19" name="Picture 18">
              <a:extLst>
                <a:ext uri="{FF2B5EF4-FFF2-40B4-BE49-F238E27FC236}">
                  <a16:creationId xmlns:a16="http://schemas.microsoft.com/office/drawing/2014/main" id="{C280D3CC-D491-7441-BF94-2BB23A0A159B}"/>
                </a:ext>
              </a:extLst>
            </p:cNvPr>
            <p:cNvPicPr>
              <a:picLocks noChangeAspect="1"/>
            </p:cNvPicPr>
            <p:nvPr/>
          </p:nvPicPr>
          <p:blipFill>
            <a:blip r:embed="rId3"/>
            <a:stretch>
              <a:fillRect/>
            </a:stretch>
          </p:blipFill>
          <p:spPr>
            <a:xfrm>
              <a:off x="7802563" y="1018872"/>
              <a:ext cx="3670300" cy="1066800"/>
            </a:xfrm>
            <a:prstGeom prst="rect">
              <a:avLst/>
            </a:prstGeom>
            <a:ln w="12700">
              <a:solidFill>
                <a:schemeClr val="bg1"/>
              </a:solidFill>
            </a:ln>
          </p:spPr>
        </p:pic>
        <p:sp>
          <p:nvSpPr>
            <p:cNvPr id="25" name="ZoneTexte 45">
              <a:extLst>
                <a:ext uri="{FF2B5EF4-FFF2-40B4-BE49-F238E27FC236}">
                  <a16:creationId xmlns:a16="http://schemas.microsoft.com/office/drawing/2014/main" id="{A1E47DCA-291F-F04E-BB01-09A1579728FF}"/>
                </a:ext>
              </a:extLst>
            </p:cNvPr>
            <p:cNvSpPr txBox="1"/>
            <p:nvPr/>
          </p:nvSpPr>
          <p:spPr>
            <a:xfrm>
              <a:off x="10814438" y="1018871"/>
              <a:ext cx="658425" cy="271473"/>
            </a:xfrm>
            <a:prstGeom prst="rect">
              <a:avLst/>
            </a:prstGeom>
            <a:solidFill>
              <a:schemeClr val="tx1"/>
            </a:solidFill>
          </p:spPr>
          <p:txBody>
            <a:bodyPr wrap="square" rtlCol="0">
              <a:spAutoFit/>
            </a:bodyPr>
            <a:lstStyle/>
            <a:p>
              <a:pPr algn="ctr"/>
              <a:r>
                <a:rPr lang="en-US" sz="1100" b="1" dirty="0">
                  <a:solidFill>
                    <a:schemeClr val="bg1"/>
                  </a:solidFill>
                  <a:latin typeface="Arial" charset="0"/>
                  <a:ea typeface="Arial" charset="0"/>
                  <a:cs typeface="Arial" charset="0"/>
                </a:rPr>
                <a:t>ATLAS</a:t>
              </a:r>
            </a:p>
          </p:txBody>
        </p:sp>
      </p:grpSp>
      <p:grpSp>
        <p:nvGrpSpPr>
          <p:cNvPr id="7" name="Group 6">
            <a:extLst>
              <a:ext uri="{FF2B5EF4-FFF2-40B4-BE49-F238E27FC236}">
                <a16:creationId xmlns:a16="http://schemas.microsoft.com/office/drawing/2014/main" id="{C3B34EF6-B09D-614D-830D-C725B533D0DB}"/>
              </a:ext>
            </a:extLst>
          </p:cNvPr>
          <p:cNvGrpSpPr/>
          <p:nvPr/>
        </p:nvGrpSpPr>
        <p:grpSpPr>
          <a:xfrm>
            <a:off x="7802563" y="3605763"/>
            <a:ext cx="3670300" cy="1066801"/>
            <a:chOff x="7802563" y="3605763"/>
            <a:chExt cx="3670300" cy="1066801"/>
          </a:xfrm>
        </p:grpSpPr>
        <p:pic>
          <p:nvPicPr>
            <p:cNvPr id="23" name="Picture 22">
              <a:extLst>
                <a:ext uri="{FF2B5EF4-FFF2-40B4-BE49-F238E27FC236}">
                  <a16:creationId xmlns:a16="http://schemas.microsoft.com/office/drawing/2014/main" id="{078855EE-8342-D44A-A7CA-0FAB1D6EFD82}"/>
                </a:ext>
              </a:extLst>
            </p:cNvPr>
            <p:cNvPicPr>
              <a:picLocks noChangeAspect="1"/>
            </p:cNvPicPr>
            <p:nvPr/>
          </p:nvPicPr>
          <p:blipFill>
            <a:blip r:embed="rId4"/>
            <a:stretch>
              <a:fillRect/>
            </a:stretch>
          </p:blipFill>
          <p:spPr>
            <a:xfrm>
              <a:off x="7802563" y="3605764"/>
              <a:ext cx="3670300" cy="1066800"/>
            </a:xfrm>
            <a:prstGeom prst="rect">
              <a:avLst/>
            </a:prstGeom>
            <a:ln w="12700">
              <a:solidFill>
                <a:schemeClr val="bg1"/>
              </a:solidFill>
            </a:ln>
          </p:spPr>
        </p:pic>
        <p:sp>
          <p:nvSpPr>
            <p:cNvPr id="26" name="ZoneTexte 45">
              <a:extLst>
                <a:ext uri="{FF2B5EF4-FFF2-40B4-BE49-F238E27FC236}">
                  <a16:creationId xmlns:a16="http://schemas.microsoft.com/office/drawing/2014/main" id="{B8DCA2A4-BDE1-1A4D-A2BF-CCCDCA96E550}"/>
                </a:ext>
              </a:extLst>
            </p:cNvPr>
            <p:cNvSpPr txBox="1"/>
            <p:nvPr/>
          </p:nvSpPr>
          <p:spPr>
            <a:xfrm>
              <a:off x="10814437" y="3605763"/>
              <a:ext cx="658425" cy="261610"/>
            </a:xfrm>
            <a:prstGeom prst="rect">
              <a:avLst/>
            </a:prstGeom>
            <a:solidFill>
              <a:schemeClr val="tx1"/>
            </a:solidFill>
          </p:spPr>
          <p:txBody>
            <a:bodyPr wrap="square" rtlCol="0">
              <a:spAutoFit/>
            </a:bodyPr>
            <a:lstStyle/>
            <a:p>
              <a:pPr algn="ctr"/>
              <a:r>
                <a:rPr lang="en-US" sz="1100" b="1" dirty="0">
                  <a:solidFill>
                    <a:schemeClr val="bg1"/>
                  </a:solidFill>
                  <a:latin typeface="Arial" charset="0"/>
                  <a:ea typeface="Arial" charset="0"/>
                  <a:cs typeface="Arial" charset="0"/>
                </a:rPr>
                <a:t>ALICE</a:t>
              </a:r>
            </a:p>
          </p:txBody>
        </p:sp>
      </p:grpSp>
      <p:grpSp>
        <p:nvGrpSpPr>
          <p:cNvPr id="8" name="Group 7">
            <a:extLst>
              <a:ext uri="{FF2B5EF4-FFF2-40B4-BE49-F238E27FC236}">
                <a16:creationId xmlns:a16="http://schemas.microsoft.com/office/drawing/2014/main" id="{866126DC-396C-7948-9105-A785808F8473}"/>
              </a:ext>
            </a:extLst>
          </p:cNvPr>
          <p:cNvGrpSpPr/>
          <p:nvPr/>
        </p:nvGrpSpPr>
        <p:grpSpPr>
          <a:xfrm>
            <a:off x="7802563" y="2312317"/>
            <a:ext cx="3670300" cy="1066801"/>
            <a:chOff x="7802563" y="2312317"/>
            <a:chExt cx="3670300" cy="1066801"/>
          </a:xfrm>
        </p:grpSpPr>
        <p:pic>
          <p:nvPicPr>
            <p:cNvPr id="24" name="Picture 23">
              <a:extLst>
                <a:ext uri="{FF2B5EF4-FFF2-40B4-BE49-F238E27FC236}">
                  <a16:creationId xmlns:a16="http://schemas.microsoft.com/office/drawing/2014/main" id="{1C5EE1E7-1B0E-1341-BAAE-D9B35E96C782}"/>
                </a:ext>
              </a:extLst>
            </p:cNvPr>
            <p:cNvPicPr>
              <a:picLocks noChangeAspect="1"/>
            </p:cNvPicPr>
            <p:nvPr/>
          </p:nvPicPr>
          <p:blipFill>
            <a:blip r:embed="rId5"/>
            <a:stretch>
              <a:fillRect/>
            </a:stretch>
          </p:blipFill>
          <p:spPr>
            <a:xfrm>
              <a:off x="7802563" y="2312318"/>
              <a:ext cx="3670300" cy="1066800"/>
            </a:xfrm>
            <a:prstGeom prst="rect">
              <a:avLst/>
            </a:prstGeom>
            <a:ln w="12700">
              <a:solidFill>
                <a:schemeClr val="bg1"/>
              </a:solidFill>
            </a:ln>
          </p:spPr>
        </p:pic>
        <p:sp>
          <p:nvSpPr>
            <p:cNvPr id="27" name="ZoneTexte 47">
              <a:extLst>
                <a:ext uri="{FF2B5EF4-FFF2-40B4-BE49-F238E27FC236}">
                  <a16:creationId xmlns:a16="http://schemas.microsoft.com/office/drawing/2014/main" id="{B98ABFF3-51B4-EC47-AA6D-DE0BFDD73EE9}"/>
                </a:ext>
              </a:extLst>
            </p:cNvPr>
            <p:cNvSpPr txBox="1"/>
            <p:nvPr/>
          </p:nvSpPr>
          <p:spPr>
            <a:xfrm>
              <a:off x="10814437" y="2312317"/>
              <a:ext cx="658425" cy="261610"/>
            </a:xfrm>
            <a:prstGeom prst="rect">
              <a:avLst/>
            </a:prstGeom>
            <a:solidFill>
              <a:schemeClr val="tx1"/>
            </a:solidFill>
          </p:spPr>
          <p:txBody>
            <a:bodyPr wrap="square" rtlCol="0">
              <a:spAutoFit/>
            </a:bodyPr>
            <a:lstStyle/>
            <a:p>
              <a:pPr algn="ctr"/>
              <a:r>
                <a:rPr lang="en-US" sz="1100" b="1" dirty="0">
                  <a:solidFill>
                    <a:schemeClr val="bg1"/>
                  </a:solidFill>
                  <a:latin typeface="Arial" charset="0"/>
                  <a:ea typeface="Arial" charset="0"/>
                  <a:cs typeface="Arial" charset="0"/>
                </a:rPr>
                <a:t>CMS</a:t>
              </a:r>
            </a:p>
          </p:txBody>
        </p:sp>
      </p:grpSp>
      <p:grpSp>
        <p:nvGrpSpPr>
          <p:cNvPr id="3" name="Group 2">
            <a:extLst>
              <a:ext uri="{FF2B5EF4-FFF2-40B4-BE49-F238E27FC236}">
                <a16:creationId xmlns:a16="http://schemas.microsoft.com/office/drawing/2014/main" id="{B6B502F4-72A8-1E4D-9429-3091FB8FD962}"/>
              </a:ext>
            </a:extLst>
          </p:cNvPr>
          <p:cNvGrpSpPr/>
          <p:nvPr/>
        </p:nvGrpSpPr>
        <p:grpSpPr>
          <a:xfrm>
            <a:off x="7802563" y="4899211"/>
            <a:ext cx="3670300" cy="1066800"/>
            <a:chOff x="7802563" y="4899211"/>
            <a:chExt cx="3670300" cy="1066800"/>
          </a:xfrm>
        </p:grpSpPr>
        <p:pic>
          <p:nvPicPr>
            <p:cNvPr id="18" name="Picture 17">
              <a:extLst>
                <a:ext uri="{FF2B5EF4-FFF2-40B4-BE49-F238E27FC236}">
                  <a16:creationId xmlns:a16="http://schemas.microsoft.com/office/drawing/2014/main" id="{110F1EDF-080E-3A4D-9A35-25DB5252E27F}"/>
                </a:ext>
              </a:extLst>
            </p:cNvPr>
            <p:cNvPicPr>
              <a:picLocks noChangeAspect="1"/>
            </p:cNvPicPr>
            <p:nvPr/>
          </p:nvPicPr>
          <p:blipFill>
            <a:blip r:embed="rId6"/>
            <a:stretch>
              <a:fillRect/>
            </a:stretch>
          </p:blipFill>
          <p:spPr>
            <a:xfrm>
              <a:off x="7802563" y="4899211"/>
              <a:ext cx="3670300" cy="1066800"/>
            </a:xfrm>
            <a:prstGeom prst="rect">
              <a:avLst/>
            </a:prstGeom>
            <a:ln w="12700">
              <a:solidFill>
                <a:schemeClr val="bg1"/>
              </a:solidFill>
            </a:ln>
          </p:spPr>
        </p:pic>
        <p:sp>
          <p:nvSpPr>
            <p:cNvPr id="28" name="ZoneTexte 48">
              <a:extLst>
                <a:ext uri="{FF2B5EF4-FFF2-40B4-BE49-F238E27FC236}">
                  <a16:creationId xmlns:a16="http://schemas.microsoft.com/office/drawing/2014/main" id="{2AEFEB80-E2B5-204F-BE41-1B11ED31CA82}"/>
                </a:ext>
              </a:extLst>
            </p:cNvPr>
            <p:cNvSpPr txBox="1"/>
            <p:nvPr/>
          </p:nvSpPr>
          <p:spPr>
            <a:xfrm>
              <a:off x="10830615" y="4899211"/>
              <a:ext cx="642248" cy="261610"/>
            </a:xfrm>
            <a:prstGeom prst="rect">
              <a:avLst/>
            </a:prstGeom>
            <a:solidFill>
              <a:schemeClr val="tx1"/>
            </a:solidFill>
          </p:spPr>
          <p:txBody>
            <a:bodyPr wrap="square" rtlCol="0">
              <a:spAutoFit/>
            </a:bodyPr>
            <a:lstStyle/>
            <a:p>
              <a:pPr algn="ctr"/>
              <a:r>
                <a:rPr lang="en-US" sz="1100" b="1" dirty="0" err="1">
                  <a:solidFill>
                    <a:schemeClr val="bg1"/>
                  </a:solidFill>
                  <a:latin typeface="Arial" charset="0"/>
                  <a:ea typeface="Arial" charset="0"/>
                  <a:cs typeface="Arial" charset="0"/>
                </a:rPr>
                <a:t>LHCb</a:t>
              </a:r>
              <a:endParaRPr lang="en-US" sz="1100" b="1" dirty="0">
                <a:solidFill>
                  <a:schemeClr val="bg1"/>
                </a:solidFill>
                <a:latin typeface="Arial" charset="0"/>
                <a:ea typeface="Arial" charset="0"/>
                <a:cs typeface="Arial" charset="0"/>
              </a:endParaRPr>
            </a:p>
          </p:txBody>
        </p:sp>
      </p:grpSp>
      <p:sp>
        <p:nvSpPr>
          <p:cNvPr id="2" name="TextBox 1">
            <a:extLst>
              <a:ext uri="{FF2B5EF4-FFF2-40B4-BE49-F238E27FC236}">
                <a16:creationId xmlns:a16="http://schemas.microsoft.com/office/drawing/2014/main" id="{2EBD7240-B5B8-4C41-9A18-239E7BD927E1}"/>
              </a:ext>
            </a:extLst>
          </p:cNvPr>
          <p:cNvSpPr txBox="1"/>
          <p:nvPr/>
        </p:nvSpPr>
        <p:spPr>
          <a:xfrm>
            <a:off x="2313000" y="2073883"/>
            <a:ext cx="604653" cy="338554"/>
          </a:xfrm>
          <a:prstGeom prst="rect">
            <a:avLst/>
          </a:prstGeom>
          <a:noFill/>
        </p:spPr>
        <p:txBody>
          <a:bodyPr wrap="none" rtlCol="0">
            <a:spAutoFit/>
          </a:bodyPr>
          <a:lstStyle/>
          <a:p>
            <a:pPr marL="0">
              <a:spcBef>
                <a:spcPts val="3000"/>
              </a:spcBef>
            </a:pPr>
            <a:r>
              <a:rPr lang="en-CH" sz="1600" b="1" dirty="0">
                <a:solidFill>
                  <a:srgbClr val="FFFF00"/>
                </a:solidFill>
                <a:latin typeface="Helvetica" pitchFamily="2" charset="0"/>
                <a:ea typeface="Helvetica Light" charset="0"/>
                <a:cs typeface="Helvetica Light" charset="0"/>
                <a:sym typeface="Wingdings" pitchFamily="2" charset="2"/>
              </a:rPr>
              <a:t>LHC</a:t>
            </a:r>
          </a:p>
        </p:txBody>
      </p:sp>
      <p:sp>
        <p:nvSpPr>
          <p:cNvPr id="30" name="TextBox 29">
            <a:extLst>
              <a:ext uri="{FF2B5EF4-FFF2-40B4-BE49-F238E27FC236}">
                <a16:creationId xmlns:a16="http://schemas.microsoft.com/office/drawing/2014/main" id="{5AD27B9C-863D-3148-9AA0-DE5436A463AF}"/>
              </a:ext>
            </a:extLst>
          </p:cNvPr>
          <p:cNvSpPr txBox="1"/>
          <p:nvPr/>
        </p:nvSpPr>
        <p:spPr>
          <a:xfrm>
            <a:off x="4524057" y="4242978"/>
            <a:ext cx="593432" cy="338554"/>
          </a:xfrm>
          <a:prstGeom prst="rect">
            <a:avLst/>
          </a:prstGeom>
          <a:noFill/>
        </p:spPr>
        <p:txBody>
          <a:bodyPr wrap="none" rtlCol="0">
            <a:spAutoFit/>
          </a:bodyPr>
          <a:lstStyle/>
          <a:p>
            <a:pPr marL="0">
              <a:spcBef>
                <a:spcPts val="3000"/>
              </a:spcBef>
            </a:pPr>
            <a:r>
              <a:rPr lang="en-CH" sz="1600" b="1" dirty="0">
                <a:solidFill>
                  <a:srgbClr val="FFFF00"/>
                </a:solidFill>
                <a:latin typeface="Helvetica" pitchFamily="2" charset="0"/>
                <a:ea typeface="Helvetica Light" charset="0"/>
                <a:cs typeface="Helvetica Light" charset="0"/>
                <a:sym typeface="Wingdings" pitchFamily="2" charset="2"/>
              </a:rPr>
              <a:t>SPS</a:t>
            </a:r>
          </a:p>
        </p:txBody>
      </p:sp>
      <p:sp>
        <p:nvSpPr>
          <p:cNvPr id="32" name="TextBox 31">
            <a:extLst>
              <a:ext uri="{FF2B5EF4-FFF2-40B4-BE49-F238E27FC236}">
                <a16:creationId xmlns:a16="http://schemas.microsoft.com/office/drawing/2014/main" id="{7286E240-8DE5-7243-ACF4-B39B0027A7D9}"/>
              </a:ext>
            </a:extLst>
          </p:cNvPr>
          <p:cNvSpPr txBox="1"/>
          <p:nvPr/>
        </p:nvSpPr>
        <p:spPr>
          <a:xfrm>
            <a:off x="4455859" y="6113156"/>
            <a:ext cx="457176" cy="338554"/>
          </a:xfrm>
          <a:prstGeom prst="rect">
            <a:avLst/>
          </a:prstGeom>
          <a:noFill/>
        </p:spPr>
        <p:txBody>
          <a:bodyPr wrap="none" rtlCol="0">
            <a:spAutoFit/>
          </a:bodyPr>
          <a:lstStyle/>
          <a:p>
            <a:pPr marL="0">
              <a:spcBef>
                <a:spcPts val="3000"/>
              </a:spcBef>
            </a:pPr>
            <a:r>
              <a:rPr lang="en-CH" sz="1600" b="1" dirty="0">
                <a:solidFill>
                  <a:srgbClr val="FFFF00"/>
                </a:solidFill>
                <a:latin typeface="Helvetica" pitchFamily="2" charset="0"/>
                <a:ea typeface="Helvetica Light" charset="0"/>
                <a:cs typeface="Helvetica Light" charset="0"/>
                <a:sym typeface="Wingdings" pitchFamily="2" charset="2"/>
              </a:rPr>
              <a:t>PS</a:t>
            </a:r>
          </a:p>
        </p:txBody>
      </p:sp>
      <p:cxnSp>
        <p:nvCxnSpPr>
          <p:cNvPr id="5" name="Straight Connector 4">
            <a:extLst>
              <a:ext uri="{FF2B5EF4-FFF2-40B4-BE49-F238E27FC236}">
                <a16:creationId xmlns:a16="http://schemas.microsoft.com/office/drawing/2014/main" id="{6FC917E0-2304-8644-8E5F-CC7F30A4E445}"/>
              </a:ext>
            </a:extLst>
          </p:cNvPr>
          <p:cNvCxnSpPr>
            <a:stCxn id="32" idx="1"/>
          </p:cNvCxnSpPr>
          <p:nvPr/>
        </p:nvCxnSpPr>
        <p:spPr>
          <a:xfrm flipH="1" flipV="1">
            <a:off x="3875964" y="6073254"/>
            <a:ext cx="579895" cy="209179"/>
          </a:xfrm>
          <a:prstGeom prst="line">
            <a:avLst/>
          </a:prstGeom>
          <a:ln w="3175">
            <a:solidFill>
              <a:srgbClr val="FFFF00"/>
            </a:solidFill>
          </a:ln>
          <a:effectLst/>
        </p:spPr>
        <p:style>
          <a:lnRef idx="2">
            <a:schemeClr val="accent1"/>
          </a:lnRef>
          <a:fillRef idx="0">
            <a:schemeClr val="accent1"/>
          </a:fillRef>
          <a:effectRef idx="1">
            <a:schemeClr val="accent1"/>
          </a:effectRef>
          <a:fontRef idx="minor">
            <a:schemeClr val="tx1"/>
          </a:fontRef>
        </p:style>
      </p:cxnSp>
      <p:sp>
        <p:nvSpPr>
          <p:cNvPr id="33" name="TextBox 32">
            <a:extLst>
              <a:ext uri="{FF2B5EF4-FFF2-40B4-BE49-F238E27FC236}">
                <a16:creationId xmlns:a16="http://schemas.microsoft.com/office/drawing/2014/main" id="{6461553C-CB5D-F141-99A6-80B735742243}"/>
              </a:ext>
            </a:extLst>
          </p:cNvPr>
          <p:cNvSpPr txBox="1"/>
          <p:nvPr/>
        </p:nvSpPr>
        <p:spPr>
          <a:xfrm>
            <a:off x="222662" y="167736"/>
            <a:ext cx="4046301" cy="461665"/>
          </a:xfrm>
          <a:prstGeom prst="rect">
            <a:avLst/>
          </a:prstGeom>
          <a:noFill/>
        </p:spPr>
        <p:txBody>
          <a:bodyPr wrap="none" rtlCol="0">
            <a:spAutoFit/>
          </a:bodyPr>
          <a:lstStyle/>
          <a:p>
            <a:pPr marL="0">
              <a:spcBef>
                <a:spcPts val="3000"/>
              </a:spcBef>
            </a:pPr>
            <a:r>
              <a:rPr lang="en-CH" sz="2400" b="1" dirty="0">
                <a:solidFill>
                  <a:schemeClr val="bg1"/>
                </a:solidFill>
                <a:latin typeface="Helvetica" pitchFamily="2" charset="0"/>
                <a:ea typeface="Helvetica Light" charset="0"/>
                <a:cs typeface="Helvetica Light" charset="0"/>
                <a:sym typeface="Wingdings" pitchFamily="2" charset="2"/>
              </a:rPr>
              <a:t>The Large Hadron Collider</a:t>
            </a:r>
          </a:p>
        </p:txBody>
      </p:sp>
    </p:spTree>
    <p:extLst>
      <p:ext uri="{BB962C8B-B14F-4D97-AF65-F5344CB8AC3E}">
        <p14:creationId xmlns:p14="http://schemas.microsoft.com/office/powerpoint/2010/main" val="24111782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4"/>
                                        </p:tgtEl>
                                        <p:attrNameLst>
                                          <p:attrName>style.visibility</p:attrName>
                                        </p:attrNameLst>
                                      </p:cBhvr>
                                      <p:to>
                                        <p:strVal val="visible"/>
                                      </p:to>
                                    </p:set>
                                    <p:animEffect transition="in" filter="fade">
                                      <p:cBhvr>
                                        <p:cTn id="7" dur="500"/>
                                        <p:tgtEl>
                                          <p:spTgt spid="34"/>
                                        </p:tgtEl>
                                      </p:cBhvr>
                                    </p:animEffect>
                                  </p:childTnLst>
                                </p:cTn>
                              </p:par>
                              <p:par>
                                <p:cTn id="8" presetID="10" presetClass="entr" presetSubtype="0" fill="hold" nodeType="withEffect">
                                  <p:stCondLst>
                                    <p:cond delay="0"/>
                                  </p:stCondLst>
                                  <p:childTnLst>
                                    <p:set>
                                      <p:cBhvr>
                                        <p:cTn id="9" dur="1" fill="hold">
                                          <p:stCondLst>
                                            <p:cond delay="0"/>
                                          </p:stCondLst>
                                        </p:cTn>
                                        <p:tgtEl>
                                          <p:spTgt spid="12"/>
                                        </p:tgtEl>
                                        <p:attrNameLst>
                                          <p:attrName>style.visibility</p:attrName>
                                        </p:attrNameLst>
                                      </p:cBhvr>
                                      <p:to>
                                        <p:strVal val="visible"/>
                                      </p:to>
                                    </p:set>
                                    <p:animEffect transition="in" filter="fade">
                                      <p:cBhvr>
                                        <p:cTn id="10" dur="500"/>
                                        <p:tgtEl>
                                          <p:spTgt spid="12"/>
                                        </p:tgtEl>
                                      </p:cBhvr>
                                    </p:animEffect>
                                  </p:childTnLst>
                                </p:cTn>
                              </p:par>
                            </p:childTnLst>
                          </p:cTn>
                        </p:par>
                        <p:par>
                          <p:cTn id="11" fill="hold">
                            <p:stCondLst>
                              <p:cond delay="500"/>
                            </p:stCondLst>
                            <p:childTnLst>
                              <p:par>
                                <p:cTn id="12" presetID="10" presetClass="entr" presetSubtype="0" fill="hold" nodeType="afterEffect">
                                  <p:stCondLst>
                                    <p:cond delay="0"/>
                                  </p:stCondLst>
                                  <p:childTnLst>
                                    <p:set>
                                      <p:cBhvr>
                                        <p:cTn id="13" dur="1" fill="hold">
                                          <p:stCondLst>
                                            <p:cond delay="0"/>
                                          </p:stCondLst>
                                        </p:cTn>
                                        <p:tgtEl>
                                          <p:spTgt spid="8"/>
                                        </p:tgtEl>
                                        <p:attrNameLst>
                                          <p:attrName>style.visibility</p:attrName>
                                        </p:attrNameLst>
                                      </p:cBhvr>
                                      <p:to>
                                        <p:strVal val="visible"/>
                                      </p:to>
                                    </p:set>
                                    <p:animEffect transition="in" filter="fade">
                                      <p:cBhvr>
                                        <p:cTn id="14" dur="500"/>
                                        <p:tgtEl>
                                          <p:spTgt spid="8"/>
                                        </p:tgtEl>
                                      </p:cBhvr>
                                    </p:animEffect>
                                  </p:childTnLst>
                                </p:cTn>
                              </p:par>
                              <p:par>
                                <p:cTn id="15" presetID="10" presetClass="entr" presetSubtype="0" fill="hold" nodeType="with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par>
                          <p:cTn id="18" fill="hold">
                            <p:stCondLst>
                              <p:cond delay="1000"/>
                            </p:stCondLst>
                            <p:childTnLst>
                              <p:par>
                                <p:cTn id="19" presetID="10" presetClass="entr" presetSubtype="0" fill="hold" nodeType="afterEffect">
                                  <p:stCondLst>
                                    <p:cond delay="0"/>
                                  </p:stCondLst>
                                  <p:childTnLst>
                                    <p:set>
                                      <p:cBhvr>
                                        <p:cTn id="20" dur="1" fill="hold">
                                          <p:stCondLst>
                                            <p:cond delay="0"/>
                                          </p:stCondLst>
                                        </p:cTn>
                                        <p:tgtEl>
                                          <p:spTgt spid="7"/>
                                        </p:tgtEl>
                                        <p:attrNameLst>
                                          <p:attrName>style.visibility</p:attrName>
                                        </p:attrNameLst>
                                      </p:cBhvr>
                                      <p:to>
                                        <p:strVal val="visible"/>
                                      </p:to>
                                    </p:set>
                                    <p:animEffect transition="in" filter="fade">
                                      <p:cBhvr>
                                        <p:cTn id="21" dur="500"/>
                                        <p:tgtEl>
                                          <p:spTgt spid="7"/>
                                        </p:tgtEl>
                                      </p:cBhvr>
                                    </p:animEffect>
                                  </p:childTnLst>
                                </p:cTn>
                              </p:par>
                              <p:par>
                                <p:cTn id="22" presetID="10" presetClass="entr" presetSubtype="0" fill="hold" nodeType="withEffect">
                                  <p:stCondLst>
                                    <p:cond delay="0"/>
                                  </p:stCondLst>
                                  <p:childTnLst>
                                    <p:set>
                                      <p:cBhvr>
                                        <p:cTn id="23" dur="1" fill="hold">
                                          <p:stCondLst>
                                            <p:cond delay="0"/>
                                          </p:stCondLst>
                                        </p:cTn>
                                        <p:tgtEl>
                                          <p:spTgt spid="20"/>
                                        </p:tgtEl>
                                        <p:attrNameLst>
                                          <p:attrName>style.visibility</p:attrName>
                                        </p:attrNameLst>
                                      </p:cBhvr>
                                      <p:to>
                                        <p:strVal val="visible"/>
                                      </p:to>
                                    </p:set>
                                    <p:animEffect transition="in" filter="fade">
                                      <p:cBhvr>
                                        <p:cTn id="24" dur="500"/>
                                        <p:tgtEl>
                                          <p:spTgt spid="20"/>
                                        </p:tgtEl>
                                      </p:cBhvr>
                                    </p:animEffect>
                                  </p:childTnLst>
                                </p:cTn>
                              </p:par>
                            </p:childTnLst>
                          </p:cTn>
                        </p:par>
                        <p:par>
                          <p:cTn id="25" fill="hold">
                            <p:stCondLst>
                              <p:cond delay="1500"/>
                            </p:stCondLst>
                            <p:childTnLst>
                              <p:par>
                                <p:cTn id="26" presetID="10" presetClass="entr" presetSubtype="0" fill="hold" nodeType="afterEffect">
                                  <p:stCondLst>
                                    <p:cond delay="0"/>
                                  </p:stCondLst>
                                  <p:childTnLst>
                                    <p:set>
                                      <p:cBhvr>
                                        <p:cTn id="27" dur="1" fill="hold">
                                          <p:stCondLst>
                                            <p:cond delay="0"/>
                                          </p:stCondLst>
                                        </p:cTn>
                                        <p:tgtEl>
                                          <p:spTgt spid="3"/>
                                        </p:tgtEl>
                                        <p:attrNameLst>
                                          <p:attrName>style.visibility</p:attrName>
                                        </p:attrNameLst>
                                      </p:cBhvr>
                                      <p:to>
                                        <p:strVal val="visible"/>
                                      </p:to>
                                    </p:set>
                                    <p:animEffect transition="in" filter="fade">
                                      <p:cBhvr>
                                        <p:cTn id="28" dur="500"/>
                                        <p:tgtEl>
                                          <p:spTgt spid="3"/>
                                        </p:tgtEl>
                                      </p:cBhvr>
                                    </p:animEffect>
                                  </p:childTnLst>
                                </p:cTn>
                              </p:par>
                              <p:par>
                                <p:cTn id="29" presetID="10" presetClass="entr" presetSubtype="0" fill="hold" nodeType="withEffect">
                                  <p:stCondLst>
                                    <p:cond delay="0"/>
                                  </p:stCondLst>
                                  <p:childTnLst>
                                    <p:set>
                                      <p:cBhvr>
                                        <p:cTn id="30" dur="1" fill="hold">
                                          <p:stCondLst>
                                            <p:cond delay="0"/>
                                          </p:stCondLst>
                                        </p:cTn>
                                        <p:tgtEl>
                                          <p:spTgt spid="15"/>
                                        </p:tgtEl>
                                        <p:attrNameLst>
                                          <p:attrName>style.visibility</p:attrName>
                                        </p:attrNameLst>
                                      </p:cBhvr>
                                      <p:to>
                                        <p:strVal val="visible"/>
                                      </p:to>
                                    </p:set>
                                    <p:animEffect transition="in" filter="fade">
                                      <p:cBhvr>
                                        <p:cTn id="31"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AE154AC8-948A-EC4D-B6E6-17ADDABB6892}"/>
              </a:ext>
            </a:extLst>
          </p:cNvPr>
          <p:cNvSpPr/>
          <p:nvPr/>
        </p:nvSpPr>
        <p:spPr>
          <a:xfrm>
            <a:off x="10124661" y="0"/>
            <a:ext cx="1348202" cy="6858000"/>
          </a:xfrm>
          <a:prstGeom prst="rect">
            <a:avLst/>
          </a:prstGeom>
          <a:solidFill>
            <a:srgbClr val="3D7B96"/>
          </a:solidFill>
          <a:ln>
            <a:solidFill>
              <a:schemeClr val="tx1"/>
            </a:solidFill>
          </a:ln>
        </p:spPr>
        <p:txBody>
          <a:bodyPr wrap="square" rtlCol="0" anchor="ctr">
            <a:spAutoFit/>
          </a:bodyPr>
          <a:lstStyle/>
          <a:p>
            <a:pPr algn="ctr"/>
            <a:endParaRPr lang="en-CH" sz="1600" dirty="0">
              <a:latin typeface="Helvetica Light" charset="0"/>
              <a:ea typeface="Helvetica Light" charset="0"/>
              <a:cs typeface="Helvetica Light" charset="0"/>
            </a:endParaRPr>
          </a:p>
        </p:txBody>
      </p:sp>
      <p:sp>
        <p:nvSpPr>
          <p:cNvPr id="31" name="Rectangle 30">
            <a:extLst>
              <a:ext uri="{FF2B5EF4-FFF2-40B4-BE49-F238E27FC236}">
                <a16:creationId xmlns:a16="http://schemas.microsoft.com/office/drawing/2014/main" id="{38EAA396-F5D2-464D-8BDE-1A07B080DA62}"/>
              </a:ext>
            </a:extLst>
          </p:cNvPr>
          <p:cNvSpPr/>
          <p:nvPr/>
        </p:nvSpPr>
        <p:spPr>
          <a:xfrm>
            <a:off x="7938052" y="0"/>
            <a:ext cx="3588337" cy="6858000"/>
          </a:xfrm>
          <a:prstGeom prst="rect">
            <a:avLst/>
          </a:prstGeom>
          <a:solidFill>
            <a:srgbClr val="1C446B">
              <a:alpha val="70000"/>
            </a:srgbClr>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600" b="0" i="0" u="none" strike="noStrike" kern="0" cap="none" spc="0" normalizeH="0" baseline="0" dirty="0">
              <a:ln>
                <a:noFill/>
              </a:ln>
              <a:solidFill>
                <a:srgbClr val="0057A6"/>
              </a:solidFill>
              <a:effectLst/>
              <a:uLnTx/>
              <a:uFillTx/>
              <a:latin typeface="Arial" panose="020B0604020202020204"/>
              <a:ea typeface="+mn-ea"/>
              <a:cs typeface="+mn-cs"/>
            </a:endParaRPr>
          </a:p>
        </p:txBody>
      </p:sp>
      <p:sp>
        <p:nvSpPr>
          <p:cNvPr id="4" name="Footer Placeholder 4">
            <a:extLst>
              <a:ext uri="{FF2B5EF4-FFF2-40B4-BE49-F238E27FC236}">
                <a16:creationId xmlns:a16="http://schemas.microsoft.com/office/drawing/2014/main" id="{6A57CE92-9A52-F040-900E-075E982AB087}"/>
              </a:ext>
            </a:extLst>
          </p:cNvPr>
          <p:cNvSpPr txBox="1">
            <a:spLocks/>
          </p:cNvSpPr>
          <p:nvPr/>
        </p:nvSpPr>
        <p:spPr>
          <a:xfrm>
            <a:off x="1242000" y="6440400"/>
            <a:ext cx="4114800" cy="246511"/>
          </a:xfrm>
          <a:prstGeom prst="rect">
            <a:avLst/>
          </a:prstGeom>
        </p:spPr>
        <p:txBody>
          <a:bodyPr/>
          <a:lstStyle>
            <a:defPPr>
              <a:defRPr lang="en-CH"/>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fr-FR"/>
              <a:t>Presentation</a:t>
            </a:r>
          </a:p>
        </p:txBody>
      </p:sp>
      <p:pic>
        <p:nvPicPr>
          <p:cNvPr id="6" name="Picture 5">
            <a:extLst>
              <a:ext uri="{FF2B5EF4-FFF2-40B4-BE49-F238E27FC236}">
                <a16:creationId xmlns:a16="http://schemas.microsoft.com/office/drawing/2014/main" id="{C3E005F4-6C79-4041-BE3E-EA2D79AD61BC}"/>
              </a:ext>
            </a:extLst>
          </p:cNvPr>
          <p:cNvPicPr>
            <a:picLocks noChangeAspect="1"/>
          </p:cNvPicPr>
          <p:nvPr/>
        </p:nvPicPr>
        <p:blipFill rotWithShape="1">
          <a:blip r:embed="rId2" cstate="hqprint">
            <a:extLst>
              <a:ext uri="{28A0092B-C50C-407E-A947-70E740481C1C}">
                <a14:useLocalDpi xmlns:a14="http://schemas.microsoft.com/office/drawing/2010/main"/>
              </a:ext>
            </a:extLst>
          </a:blip>
          <a:srcRect r="-3765"/>
          <a:stretch/>
        </p:blipFill>
        <p:spPr>
          <a:xfrm>
            <a:off x="1031" y="0"/>
            <a:ext cx="11150708" cy="6858000"/>
          </a:xfrm>
          <a:prstGeom prst="rect">
            <a:avLst/>
          </a:prstGeom>
        </p:spPr>
      </p:pic>
      <p:grpSp>
        <p:nvGrpSpPr>
          <p:cNvPr id="9" name="Group 8">
            <a:extLst>
              <a:ext uri="{FF2B5EF4-FFF2-40B4-BE49-F238E27FC236}">
                <a16:creationId xmlns:a16="http://schemas.microsoft.com/office/drawing/2014/main" id="{47DEECA4-02A2-9745-B556-A9F547FA3AA2}"/>
              </a:ext>
            </a:extLst>
          </p:cNvPr>
          <p:cNvGrpSpPr/>
          <p:nvPr/>
        </p:nvGrpSpPr>
        <p:grpSpPr>
          <a:xfrm>
            <a:off x="4891470" y="573646"/>
            <a:ext cx="684915" cy="418758"/>
            <a:chOff x="4069826" y="1958011"/>
            <a:chExt cx="684915" cy="418758"/>
          </a:xfrm>
        </p:grpSpPr>
        <p:sp>
          <p:nvSpPr>
            <p:cNvPr id="10" name="TextBox 9">
              <a:extLst>
                <a:ext uri="{FF2B5EF4-FFF2-40B4-BE49-F238E27FC236}">
                  <a16:creationId xmlns:a16="http://schemas.microsoft.com/office/drawing/2014/main" id="{FAB22F78-B64A-8346-956F-7C920472A2DD}"/>
                </a:ext>
              </a:extLst>
            </p:cNvPr>
            <p:cNvSpPr txBox="1"/>
            <p:nvPr/>
          </p:nvSpPr>
          <p:spPr>
            <a:xfrm>
              <a:off x="4069826" y="1958011"/>
              <a:ext cx="684915" cy="400110"/>
            </a:xfrm>
            <a:prstGeom prst="rect">
              <a:avLst/>
            </a:prstGeom>
            <a:noFill/>
          </p:spPr>
          <p:txBody>
            <a:bodyPr wrap="square" rtlCol="0">
              <a:spAutoFit/>
            </a:bodyPr>
            <a:lstStyle/>
            <a:p>
              <a:pPr algn="ctr"/>
              <a:r>
                <a:rPr lang="en-US" sz="2000" b="1" dirty="0">
                  <a:solidFill>
                    <a:schemeClr val="bg1"/>
                  </a:solidFill>
                </a:rPr>
                <a:t>CMS</a:t>
              </a:r>
            </a:p>
          </p:txBody>
        </p:sp>
        <p:sp>
          <p:nvSpPr>
            <p:cNvPr id="11" name="Triangle 10">
              <a:extLst>
                <a:ext uri="{FF2B5EF4-FFF2-40B4-BE49-F238E27FC236}">
                  <a16:creationId xmlns:a16="http://schemas.microsoft.com/office/drawing/2014/main" id="{EBC92825-064B-FB45-807D-82D724FBBC4B}"/>
                </a:ext>
              </a:extLst>
            </p:cNvPr>
            <p:cNvSpPr>
              <a:spLocks noChangeAspect="1"/>
            </p:cNvSpPr>
            <p:nvPr/>
          </p:nvSpPr>
          <p:spPr>
            <a:xfrm flipV="1">
              <a:off x="4354500" y="2304769"/>
              <a:ext cx="103483" cy="72000"/>
            </a:xfrm>
            <a:prstGeom prs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800"/>
            </a:p>
          </p:txBody>
        </p:sp>
      </p:grpSp>
      <p:grpSp>
        <p:nvGrpSpPr>
          <p:cNvPr id="12" name="Group 11">
            <a:extLst>
              <a:ext uri="{FF2B5EF4-FFF2-40B4-BE49-F238E27FC236}">
                <a16:creationId xmlns:a16="http://schemas.microsoft.com/office/drawing/2014/main" id="{35FE2097-D687-7249-AE48-F46B9B9E8F67}"/>
              </a:ext>
            </a:extLst>
          </p:cNvPr>
          <p:cNvGrpSpPr/>
          <p:nvPr/>
        </p:nvGrpSpPr>
        <p:grpSpPr>
          <a:xfrm>
            <a:off x="3701704" y="5149111"/>
            <a:ext cx="894376" cy="429453"/>
            <a:chOff x="3131858" y="5533424"/>
            <a:chExt cx="894376" cy="429453"/>
          </a:xfrm>
        </p:grpSpPr>
        <p:sp>
          <p:nvSpPr>
            <p:cNvPr id="13" name="Triangle 12">
              <a:extLst>
                <a:ext uri="{FF2B5EF4-FFF2-40B4-BE49-F238E27FC236}">
                  <a16:creationId xmlns:a16="http://schemas.microsoft.com/office/drawing/2014/main" id="{7E60D322-0341-B149-B0FE-AAB921D9543A}"/>
                </a:ext>
              </a:extLst>
            </p:cNvPr>
            <p:cNvSpPr>
              <a:spLocks noChangeAspect="1"/>
            </p:cNvSpPr>
            <p:nvPr/>
          </p:nvSpPr>
          <p:spPr>
            <a:xfrm flipV="1">
              <a:off x="3519613" y="5890877"/>
              <a:ext cx="103483" cy="72000"/>
            </a:xfrm>
            <a:prstGeom prs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4" name="TextBox 13">
              <a:extLst>
                <a:ext uri="{FF2B5EF4-FFF2-40B4-BE49-F238E27FC236}">
                  <a16:creationId xmlns:a16="http://schemas.microsoft.com/office/drawing/2014/main" id="{21D3ABAB-396B-5548-A107-2AE951314610}"/>
                </a:ext>
              </a:extLst>
            </p:cNvPr>
            <p:cNvSpPr txBox="1"/>
            <p:nvPr/>
          </p:nvSpPr>
          <p:spPr>
            <a:xfrm>
              <a:off x="3131858" y="5533424"/>
              <a:ext cx="894376" cy="400110"/>
            </a:xfrm>
            <a:prstGeom prst="rect">
              <a:avLst/>
            </a:prstGeom>
            <a:noFill/>
          </p:spPr>
          <p:txBody>
            <a:bodyPr wrap="square" rtlCol="0">
              <a:spAutoFit/>
            </a:bodyPr>
            <a:lstStyle/>
            <a:p>
              <a:pPr algn="ctr"/>
              <a:r>
                <a:rPr lang="en-US" sz="2000" b="1" dirty="0">
                  <a:solidFill>
                    <a:schemeClr val="bg1"/>
                  </a:solidFill>
                </a:rPr>
                <a:t>ATLAS</a:t>
              </a:r>
            </a:p>
          </p:txBody>
        </p:sp>
      </p:grpSp>
      <p:grpSp>
        <p:nvGrpSpPr>
          <p:cNvPr id="15" name="Group 14">
            <a:extLst>
              <a:ext uri="{FF2B5EF4-FFF2-40B4-BE49-F238E27FC236}">
                <a16:creationId xmlns:a16="http://schemas.microsoft.com/office/drawing/2014/main" id="{CD608289-823F-D04F-8BD4-15F9B0BCA635}"/>
              </a:ext>
            </a:extLst>
          </p:cNvPr>
          <p:cNvGrpSpPr/>
          <p:nvPr/>
        </p:nvGrpSpPr>
        <p:grpSpPr>
          <a:xfrm>
            <a:off x="6058613" y="5570555"/>
            <a:ext cx="744403" cy="414338"/>
            <a:chOff x="4973280" y="5801366"/>
            <a:chExt cx="744403" cy="667295"/>
          </a:xfrm>
        </p:grpSpPr>
        <p:sp>
          <p:nvSpPr>
            <p:cNvPr id="16" name="Triangle 15">
              <a:extLst>
                <a:ext uri="{FF2B5EF4-FFF2-40B4-BE49-F238E27FC236}">
                  <a16:creationId xmlns:a16="http://schemas.microsoft.com/office/drawing/2014/main" id="{A852F807-4A80-744F-B3AD-50FC3AC432FB}"/>
                </a:ext>
              </a:extLst>
            </p:cNvPr>
            <p:cNvSpPr>
              <a:spLocks noChangeAspect="1"/>
            </p:cNvSpPr>
            <p:nvPr/>
          </p:nvSpPr>
          <p:spPr>
            <a:xfrm rot="10800000" flipV="1">
              <a:off x="5292594" y="5801366"/>
              <a:ext cx="103483" cy="72000"/>
            </a:xfrm>
            <a:prstGeom prs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800"/>
            </a:p>
          </p:txBody>
        </p:sp>
        <p:sp>
          <p:nvSpPr>
            <p:cNvPr id="17" name="TextBox 16">
              <a:extLst>
                <a:ext uri="{FF2B5EF4-FFF2-40B4-BE49-F238E27FC236}">
                  <a16:creationId xmlns:a16="http://schemas.microsoft.com/office/drawing/2014/main" id="{B055AD06-8A95-E14E-B77E-6D27D17A4521}"/>
                </a:ext>
              </a:extLst>
            </p:cNvPr>
            <p:cNvSpPr txBox="1"/>
            <p:nvPr/>
          </p:nvSpPr>
          <p:spPr>
            <a:xfrm>
              <a:off x="4973280" y="5824280"/>
              <a:ext cx="744403" cy="644381"/>
            </a:xfrm>
            <a:prstGeom prst="rect">
              <a:avLst/>
            </a:prstGeom>
            <a:noFill/>
          </p:spPr>
          <p:txBody>
            <a:bodyPr wrap="square" rtlCol="0">
              <a:spAutoFit/>
            </a:bodyPr>
            <a:lstStyle/>
            <a:p>
              <a:pPr algn="ctr"/>
              <a:r>
                <a:rPr lang="en-US" sz="2000" b="1" dirty="0">
                  <a:solidFill>
                    <a:schemeClr val="bg1"/>
                  </a:solidFill>
                </a:rPr>
                <a:t>LHCb</a:t>
              </a:r>
            </a:p>
          </p:txBody>
        </p:sp>
      </p:grpSp>
      <p:pic>
        <p:nvPicPr>
          <p:cNvPr id="18" name="Picture 17">
            <a:extLst>
              <a:ext uri="{FF2B5EF4-FFF2-40B4-BE49-F238E27FC236}">
                <a16:creationId xmlns:a16="http://schemas.microsoft.com/office/drawing/2014/main" id="{110F1EDF-080E-3A4D-9A35-25DB5252E27F}"/>
              </a:ext>
            </a:extLst>
          </p:cNvPr>
          <p:cNvPicPr>
            <a:picLocks noChangeAspect="1"/>
          </p:cNvPicPr>
          <p:nvPr/>
        </p:nvPicPr>
        <p:blipFill>
          <a:blip r:embed="rId3"/>
          <a:stretch>
            <a:fillRect/>
          </a:stretch>
        </p:blipFill>
        <p:spPr>
          <a:xfrm>
            <a:off x="7802563" y="4899211"/>
            <a:ext cx="3670300" cy="1066800"/>
          </a:xfrm>
          <a:prstGeom prst="rect">
            <a:avLst/>
          </a:prstGeom>
          <a:ln w="12700">
            <a:solidFill>
              <a:schemeClr val="bg1"/>
            </a:solidFill>
          </a:ln>
        </p:spPr>
      </p:pic>
      <p:pic>
        <p:nvPicPr>
          <p:cNvPr id="19" name="Picture 18">
            <a:extLst>
              <a:ext uri="{FF2B5EF4-FFF2-40B4-BE49-F238E27FC236}">
                <a16:creationId xmlns:a16="http://schemas.microsoft.com/office/drawing/2014/main" id="{C280D3CC-D491-7441-BF94-2BB23A0A159B}"/>
              </a:ext>
            </a:extLst>
          </p:cNvPr>
          <p:cNvPicPr>
            <a:picLocks noChangeAspect="1"/>
          </p:cNvPicPr>
          <p:nvPr/>
        </p:nvPicPr>
        <p:blipFill>
          <a:blip r:embed="rId4"/>
          <a:stretch>
            <a:fillRect/>
          </a:stretch>
        </p:blipFill>
        <p:spPr>
          <a:xfrm>
            <a:off x="7802563" y="1018872"/>
            <a:ext cx="3670300" cy="1066800"/>
          </a:xfrm>
          <a:prstGeom prst="rect">
            <a:avLst/>
          </a:prstGeom>
          <a:ln w="12700">
            <a:solidFill>
              <a:schemeClr val="bg1"/>
            </a:solidFill>
          </a:ln>
        </p:spPr>
      </p:pic>
      <p:grpSp>
        <p:nvGrpSpPr>
          <p:cNvPr id="20" name="Group 19">
            <a:extLst>
              <a:ext uri="{FF2B5EF4-FFF2-40B4-BE49-F238E27FC236}">
                <a16:creationId xmlns:a16="http://schemas.microsoft.com/office/drawing/2014/main" id="{4508BEC9-C60E-6245-BF3D-756B98F3FE1E}"/>
              </a:ext>
            </a:extLst>
          </p:cNvPr>
          <p:cNvGrpSpPr/>
          <p:nvPr/>
        </p:nvGrpSpPr>
        <p:grpSpPr>
          <a:xfrm>
            <a:off x="1847094" y="4578188"/>
            <a:ext cx="894376" cy="443350"/>
            <a:chOff x="1688068" y="5274592"/>
            <a:chExt cx="894376" cy="443350"/>
          </a:xfrm>
        </p:grpSpPr>
        <p:sp>
          <p:nvSpPr>
            <p:cNvPr id="21" name="Triangle 20">
              <a:extLst>
                <a:ext uri="{FF2B5EF4-FFF2-40B4-BE49-F238E27FC236}">
                  <a16:creationId xmlns:a16="http://schemas.microsoft.com/office/drawing/2014/main" id="{A177D9B2-60A9-8D4F-BF46-74AA94C0D663}"/>
                </a:ext>
              </a:extLst>
            </p:cNvPr>
            <p:cNvSpPr>
              <a:spLocks noChangeAspect="1"/>
            </p:cNvSpPr>
            <p:nvPr/>
          </p:nvSpPr>
          <p:spPr>
            <a:xfrm rot="10800000" flipV="1">
              <a:off x="2086788" y="5274592"/>
              <a:ext cx="103483" cy="72000"/>
            </a:xfrm>
            <a:prstGeom prs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800"/>
            </a:p>
          </p:txBody>
        </p:sp>
        <p:sp>
          <p:nvSpPr>
            <p:cNvPr id="22" name="TextBox 21">
              <a:extLst>
                <a:ext uri="{FF2B5EF4-FFF2-40B4-BE49-F238E27FC236}">
                  <a16:creationId xmlns:a16="http://schemas.microsoft.com/office/drawing/2014/main" id="{1D5D89AC-B1F1-9147-B39E-FF3E257FCA70}"/>
                </a:ext>
              </a:extLst>
            </p:cNvPr>
            <p:cNvSpPr txBox="1"/>
            <p:nvPr/>
          </p:nvSpPr>
          <p:spPr>
            <a:xfrm>
              <a:off x="1688068" y="5317832"/>
              <a:ext cx="894376" cy="400110"/>
            </a:xfrm>
            <a:prstGeom prst="rect">
              <a:avLst/>
            </a:prstGeom>
            <a:noFill/>
          </p:spPr>
          <p:txBody>
            <a:bodyPr wrap="square" rtlCol="0">
              <a:spAutoFit/>
            </a:bodyPr>
            <a:lstStyle/>
            <a:p>
              <a:pPr algn="ctr"/>
              <a:r>
                <a:rPr lang="en-US" sz="2000" b="1" dirty="0">
                  <a:solidFill>
                    <a:schemeClr val="bg1"/>
                  </a:solidFill>
                </a:rPr>
                <a:t>ALICE</a:t>
              </a:r>
            </a:p>
          </p:txBody>
        </p:sp>
      </p:grpSp>
      <p:pic>
        <p:nvPicPr>
          <p:cNvPr id="23" name="Picture 22">
            <a:extLst>
              <a:ext uri="{FF2B5EF4-FFF2-40B4-BE49-F238E27FC236}">
                <a16:creationId xmlns:a16="http://schemas.microsoft.com/office/drawing/2014/main" id="{078855EE-8342-D44A-A7CA-0FAB1D6EFD82}"/>
              </a:ext>
            </a:extLst>
          </p:cNvPr>
          <p:cNvPicPr>
            <a:picLocks noChangeAspect="1"/>
          </p:cNvPicPr>
          <p:nvPr/>
        </p:nvPicPr>
        <p:blipFill>
          <a:blip r:embed="rId5"/>
          <a:stretch>
            <a:fillRect/>
          </a:stretch>
        </p:blipFill>
        <p:spPr>
          <a:xfrm>
            <a:off x="7802563" y="3605764"/>
            <a:ext cx="3670300" cy="1066800"/>
          </a:xfrm>
          <a:prstGeom prst="rect">
            <a:avLst/>
          </a:prstGeom>
          <a:ln w="12700">
            <a:solidFill>
              <a:schemeClr val="bg1"/>
            </a:solidFill>
          </a:ln>
        </p:spPr>
      </p:pic>
      <p:pic>
        <p:nvPicPr>
          <p:cNvPr id="24" name="Picture 23">
            <a:extLst>
              <a:ext uri="{FF2B5EF4-FFF2-40B4-BE49-F238E27FC236}">
                <a16:creationId xmlns:a16="http://schemas.microsoft.com/office/drawing/2014/main" id="{1C5EE1E7-1B0E-1341-BAAE-D9B35E96C782}"/>
              </a:ext>
            </a:extLst>
          </p:cNvPr>
          <p:cNvPicPr>
            <a:picLocks noChangeAspect="1"/>
          </p:cNvPicPr>
          <p:nvPr/>
        </p:nvPicPr>
        <p:blipFill>
          <a:blip r:embed="rId6"/>
          <a:stretch>
            <a:fillRect/>
          </a:stretch>
        </p:blipFill>
        <p:spPr>
          <a:xfrm>
            <a:off x="7802563" y="2312318"/>
            <a:ext cx="3670300" cy="1066800"/>
          </a:xfrm>
          <a:prstGeom prst="rect">
            <a:avLst/>
          </a:prstGeom>
          <a:ln w="12700">
            <a:solidFill>
              <a:schemeClr val="bg1"/>
            </a:solidFill>
          </a:ln>
        </p:spPr>
      </p:pic>
      <p:sp>
        <p:nvSpPr>
          <p:cNvPr id="25" name="ZoneTexte 45">
            <a:extLst>
              <a:ext uri="{FF2B5EF4-FFF2-40B4-BE49-F238E27FC236}">
                <a16:creationId xmlns:a16="http://schemas.microsoft.com/office/drawing/2014/main" id="{A1E47DCA-291F-F04E-BB01-09A1579728FF}"/>
              </a:ext>
            </a:extLst>
          </p:cNvPr>
          <p:cNvSpPr txBox="1"/>
          <p:nvPr/>
        </p:nvSpPr>
        <p:spPr>
          <a:xfrm>
            <a:off x="10814438" y="1018871"/>
            <a:ext cx="658425" cy="271473"/>
          </a:xfrm>
          <a:prstGeom prst="rect">
            <a:avLst/>
          </a:prstGeom>
          <a:solidFill>
            <a:schemeClr val="tx1"/>
          </a:solidFill>
        </p:spPr>
        <p:txBody>
          <a:bodyPr wrap="square" rtlCol="0">
            <a:spAutoFit/>
          </a:bodyPr>
          <a:lstStyle/>
          <a:p>
            <a:pPr algn="ctr"/>
            <a:r>
              <a:rPr lang="en-US" sz="1100" b="1" dirty="0">
                <a:solidFill>
                  <a:schemeClr val="bg1"/>
                </a:solidFill>
                <a:latin typeface="Arial" charset="0"/>
                <a:ea typeface="Arial" charset="0"/>
                <a:cs typeface="Arial" charset="0"/>
              </a:rPr>
              <a:t>ATLAS</a:t>
            </a:r>
          </a:p>
        </p:txBody>
      </p:sp>
      <p:sp>
        <p:nvSpPr>
          <p:cNvPr id="26" name="ZoneTexte 45">
            <a:extLst>
              <a:ext uri="{FF2B5EF4-FFF2-40B4-BE49-F238E27FC236}">
                <a16:creationId xmlns:a16="http://schemas.microsoft.com/office/drawing/2014/main" id="{B8DCA2A4-BDE1-1A4D-A2BF-CCCDCA96E550}"/>
              </a:ext>
            </a:extLst>
          </p:cNvPr>
          <p:cNvSpPr txBox="1"/>
          <p:nvPr/>
        </p:nvSpPr>
        <p:spPr>
          <a:xfrm>
            <a:off x="10814437" y="3605763"/>
            <a:ext cx="658425" cy="261610"/>
          </a:xfrm>
          <a:prstGeom prst="rect">
            <a:avLst/>
          </a:prstGeom>
          <a:solidFill>
            <a:schemeClr val="tx1"/>
          </a:solidFill>
        </p:spPr>
        <p:txBody>
          <a:bodyPr wrap="square" rtlCol="0">
            <a:spAutoFit/>
          </a:bodyPr>
          <a:lstStyle/>
          <a:p>
            <a:pPr algn="ctr"/>
            <a:r>
              <a:rPr lang="en-US" sz="1100" b="1" dirty="0">
                <a:solidFill>
                  <a:schemeClr val="bg1"/>
                </a:solidFill>
                <a:latin typeface="Arial" charset="0"/>
                <a:ea typeface="Arial" charset="0"/>
                <a:cs typeface="Arial" charset="0"/>
              </a:rPr>
              <a:t>ALICE</a:t>
            </a:r>
          </a:p>
        </p:txBody>
      </p:sp>
      <p:sp>
        <p:nvSpPr>
          <p:cNvPr id="27" name="ZoneTexte 47">
            <a:extLst>
              <a:ext uri="{FF2B5EF4-FFF2-40B4-BE49-F238E27FC236}">
                <a16:creationId xmlns:a16="http://schemas.microsoft.com/office/drawing/2014/main" id="{B98ABFF3-51B4-EC47-AA6D-DE0BFDD73EE9}"/>
              </a:ext>
            </a:extLst>
          </p:cNvPr>
          <p:cNvSpPr txBox="1"/>
          <p:nvPr/>
        </p:nvSpPr>
        <p:spPr>
          <a:xfrm>
            <a:off x="10814437" y="2312317"/>
            <a:ext cx="658425" cy="261610"/>
          </a:xfrm>
          <a:prstGeom prst="rect">
            <a:avLst/>
          </a:prstGeom>
          <a:solidFill>
            <a:schemeClr val="tx1"/>
          </a:solidFill>
        </p:spPr>
        <p:txBody>
          <a:bodyPr wrap="square" rtlCol="0">
            <a:spAutoFit/>
          </a:bodyPr>
          <a:lstStyle/>
          <a:p>
            <a:pPr algn="ctr"/>
            <a:r>
              <a:rPr lang="en-US" sz="1100" b="1" dirty="0">
                <a:solidFill>
                  <a:schemeClr val="bg1"/>
                </a:solidFill>
                <a:latin typeface="Arial" charset="0"/>
                <a:ea typeface="Arial" charset="0"/>
                <a:cs typeface="Arial" charset="0"/>
              </a:rPr>
              <a:t>CMS</a:t>
            </a:r>
          </a:p>
        </p:txBody>
      </p:sp>
      <p:sp>
        <p:nvSpPr>
          <p:cNvPr id="28" name="ZoneTexte 48">
            <a:extLst>
              <a:ext uri="{FF2B5EF4-FFF2-40B4-BE49-F238E27FC236}">
                <a16:creationId xmlns:a16="http://schemas.microsoft.com/office/drawing/2014/main" id="{2AEFEB80-E2B5-204F-BE41-1B11ED31CA82}"/>
              </a:ext>
            </a:extLst>
          </p:cNvPr>
          <p:cNvSpPr txBox="1"/>
          <p:nvPr/>
        </p:nvSpPr>
        <p:spPr>
          <a:xfrm>
            <a:off x="10830615" y="4899211"/>
            <a:ext cx="642248" cy="261610"/>
          </a:xfrm>
          <a:prstGeom prst="rect">
            <a:avLst/>
          </a:prstGeom>
          <a:solidFill>
            <a:schemeClr val="tx1"/>
          </a:solidFill>
        </p:spPr>
        <p:txBody>
          <a:bodyPr wrap="square" rtlCol="0">
            <a:spAutoFit/>
          </a:bodyPr>
          <a:lstStyle/>
          <a:p>
            <a:pPr algn="ctr"/>
            <a:r>
              <a:rPr lang="en-US" sz="1100" b="1" dirty="0" err="1">
                <a:solidFill>
                  <a:schemeClr val="bg1"/>
                </a:solidFill>
                <a:latin typeface="Arial" charset="0"/>
                <a:ea typeface="Arial" charset="0"/>
                <a:cs typeface="Arial" charset="0"/>
              </a:rPr>
              <a:t>LHCb</a:t>
            </a:r>
            <a:endParaRPr lang="en-US" sz="1100" b="1" dirty="0">
              <a:solidFill>
                <a:schemeClr val="bg1"/>
              </a:solidFill>
              <a:latin typeface="Arial" charset="0"/>
              <a:ea typeface="Arial" charset="0"/>
              <a:cs typeface="Arial" charset="0"/>
            </a:endParaRPr>
          </a:p>
        </p:txBody>
      </p:sp>
      <p:sp>
        <p:nvSpPr>
          <p:cNvPr id="2" name="TextBox 1">
            <a:extLst>
              <a:ext uri="{FF2B5EF4-FFF2-40B4-BE49-F238E27FC236}">
                <a16:creationId xmlns:a16="http://schemas.microsoft.com/office/drawing/2014/main" id="{2EBD7240-B5B8-4C41-9A18-239E7BD927E1}"/>
              </a:ext>
            </a:extLst>
          </p:cNvPr>
          <p:cNvSpPr txBox="1"/>
          <p:nvPr/>
        </p:nvSpPr>
        <p:spPr>
          <a:xfrm>
            <a:off x="2313000" y="1783957"/>
            <a:ext cx="604653" cy="338554"/>
          </a:xfrm>
          <a:prstGeom prst="rect">
            <a:avLst/>
          </a:prstGeom>
          <a:noFill/>
        </p:spPr>
        <p:txBody>
          <a:bodyPr wrap="none" rtlCol="0">
            <a:spAutoFit/>
          </a:bodyPr>
          <a:lstStyle/>
          <a:p>
            <a:pPr marL="0">
              <a:spcBef>
                <a:spcPts val="3000"/>
              </a:spcBef>
            </a:pPr>
            <a:r>
              <a:rPr lang="en-CH" sz="1600" b="1" dirty="0">
                <a:solidFill>
                  <a:srgbClr val="FFFF00"/>
                </a:solidFill>
                <a:latin typeface="Helvetica" pitchFamily="2" charset="0"/>
                <a:ea typeface="Helvetica Light" charset="0"/>
                <a:cs typeface="Helvetica Light" charset="0"/>
                <a:sym typeface="Wingdings" pitchFamily="2" charset="2"/>
              </a:rPr>
              <a:t>LHC</a:t>
            </a:r>
          </a:p>
        </p:txBody>
      </p:sp>
      <p:sp>
        <p:nvSpPr>
          <p:cNvPr id="30" name="TextBox 29">
            <a:extLst>
              <a:ext uri="{FF2B5EF4-FFF2-40B4-BE49-F238E27FC236}">
                <a16:creationId xmlns:a16="http://schemas.microsoft.com/office/drawing/2014/main" id="{5AD27B9C-863D-3148-9AA0-DE5436A463AF}"/>
              </a:ext>
            </a:extLst>
          </p:cNvPr>
          <p:cNvSpPr txBox="1"/>
          <p:nvPr/>
        </p:nvSpPr>
        <p:spPr>
          <a:xfrm>
            <a:off x="4524057" y="3953052"/>
            <a:ext cx="593432" cy="338554"/>
          </a:xfrm>
          <a:prstGeom prst="rect">
            <a:avLst/>
          </a:prstGeom>
          <a:noFill/>
        </p:spPr>
        <p:txBody>
          <a:bodyPr wrap="none" rtlCol="0">
            <a:spAutoFit/>
          </a:bodyPr>
          <a:lstStyle/>
          <a:p>
            <a:pPr marL="0">
              <a:spcBef>
                <a:spcPts val="3000"/>
              </a:spcBef>
            </a:pPr>
            <a:r>
              <a:rPr lang="en-CH" sz="1600" b="1" dirty="0">
                <a:solidFill>
                  <a:srgbClr val="FFFF00"/>
                </a:solidFill>
                <a:latin typeface="Helvetica" pitchFamily="2" charset="0"/>
                <a:ea typeface="Helvetica Light" charset="0"/>
                <a:cs typeface="Helvetica Light" charset="0"/>
                <a:sym typeface="Wingdings" pitchFamily="2" charset="2"/>
              </a:rPr>
              <a:t>SPS</a:t>
            </a:r>
          </a:p>
        </p:txBody>
      </p:sp>
      <p:sp>
        <p:nvSpPr>
          <p:cNvPr id="32" name="TextBox 31">
            <a:extLst>
              <a:ext uri="{FF2B5EF4-FFF2-40B4-BE49-F238E27FC236}">
                <a16:creationId xmlns:a16="http://schemas.microsoft.com/office/drawing/2014/main" id="{7286E240-8DE5-7243-ACF4-B39B0027A7D9}"/>
              </a:ext>
            </a:extLst>
          </p:cNvPr>
          <p:cNvSpPr txBox="1"/>
          <p:nvPr/>
        </p:nvSpPr>
        <p:spPr>
          <a:xfrm>
            <a:off x="4455859" y="6113156"/>
            <a:ext cx="457176" cy="338554"/>
          </a:xfrm>
          <a:prstGeom prst="rect">
            <a:avLst/>
          </a:prstGeom>
          <a:noFill/>
        </p:spPr>
        <p:txBody>
          <a:bodyPr wrap="none" rtlCol="0">
            <a:spAutoFit/>
          </a:bodyPr>
          <a:lstStyle/>
          <a:p>
            <a:pPr marL="0">
              <a:spcBef>
                <a:spcPts val="3000"/>
              </a:spcBef>
            </a:pPr>
            <a:r>
              <a:rPr lang="en-CH" sz="1600" b="1" dirty="0">
                <a:solidFill>
                  <a:srgbClr val="FFFF00"/>
                </a:solidFill>
                <a:latin typeface="Helvetica" pitchFamily="2" charset="0"/>
                <a:ea typeface="Helvetica Light" charset="0"/>
                <a:cs typeface="Helvetica Light" charset="0"/>
                <a:sym typeface="Wingdings" pitchFamily="2" charset="2"/>
              </a:rPr>
              <a:t>PS</a:t>
            </a:r>
          </a:p>
        </p:txBody>
      </p:sp>
      <p:cxnSp>
        <p:nvCxnSpPr>
          <p:cNvPr id="5" name="Straight Connector 4">
            <a:extLst>
              <a:ext uri="{FF2B5EF4-FFF2-40B4-BE49-F238E27FC236}">
                <a16:creationId xmlns:a16="http://schemas.microsoft.com/office/drawing/2014/main" id="{6FC917E0-2304-8644-8E5F-CC7F30A4E445}"/>
              </a:ext>
            </a:extLst>
          </p:cNvPr>
          <p:cNvCxnSpPr>
            <a:stCxn id="32" idx="1"/>
          </p:cNvCxnSpPr>
          <p:nvPr/>
        </p:nvCxnSpPr>
        <p:spPr>
          <a:xfrm flipH="1" flipV="1">
            <a:off x="3875964" y="6073254"/>
            <a:ext cx="579895" cy="209179"/>
          </a:xfrm>
          <a:prstGeom prst="line">
            <a:avLst/>
          </a:prstGeom>
          <a:ln w="3175">
            <a:solidFill>
              <a:srgbClr val="FFFF00"/>
            </a:solidFill>
          </a:ln>
          <a:effectLst/>
        </p:spPr>
        <p:style>
          <a:lnRef idx="2">
            <a:schemeClr val="accent1"/>
          </a:lnRef>
          <a:fillRef idx="0">
            <a:schemeClr val="accent1"/>
          </a:fillRef>
          <a:effectRef idx="1">
            <a:schemeClr val="accent1"/>
          </a:effectRef>
          <a:fontRef idx="minor">
            <a:schemeClr val="tx1"/>
          </a:fontRef>
        </p:style>
      </p:cxnSp>
      <p:sp>
        <p:nvSpPr>
          <p:cNvPr id="33" name="TextBox 32">
            <a:extLst>
              <a:ext uri="{FF2B5EF4-FFF2-40B4-BE49-F238E27FC236}">
                <a16:creationId xmlns:a16="http://schemas.microsoft.com/office/drawing/2014/main" id="{6461553C-CB5D-F141-99A6-80B735742243}"/>
              </a:ext>
            </a:extLst>
          </p:cNvPr>
          <p:cNvSpPr txBox="1"/>
          <p:nvPr/>
        </p:nvSpPr>
        <p:spPr>
          <a:xfrm>
            <a:off x="222662" y="167736"/>
            <a:ext cx="4046301" cy="461665"/>
          </a:xfrm>
          <a:prstGeom prst="rect">
            <a:avLst/>
          </a:prstGeom>
          <a:noFill/>
        </p:spPr>
        <p:txBody>
          <a:bodyPr wrap="none" rtlCol="0">
            <a:spAutoFit/>
          </a:bodyPr>
          <a:lstStyle/>
          <a:p>
            <a:pPr marL="0">
              <a:spcBef>
                <a:spcPts val="3000"/>
              </a:spcBef>
            </a:pPr>
            <a:r>
              <a:rPr lang="en-CH" sz="2400" b="1" dirty="0">
                <a:solidFill>
                  <a:schemeClr val="bg1"/>
                </a:solidFill>
                <a:latin typeface="Helvetica" pitchFamily="2" charset="0"/>
                <a:ea typeface="Helvetica Light" charset="0"/>
                <a:cs typeface="Helvetica Light" charset="0"/>
                <a:sym typeface="Wingdings" pitchFamily="2" charset="2"/>
              </a:rPr>
              <a:t>The Large Hadron Collider</a:t>
            </a:r>
          </a:p>
        </p:txBody>
      </p:sp>
      <p:sp>
        <p:nvSpPr>
          <p:cNvPr id="34" name="Rounded Rectangle 33">
            <a:extLst>
              <a:ext uri="{FF2B5EF4-FFF2-40B4-BE49-F238E27FC236}">
                <a16:creationId xmlns:a16="http://schemas.microsoft.com/office/drawing/2014/main" id="{F4214E1F-B996-B844-84CD-D3650AFB98F6}"/>
              </a:ext>
            </a:extLst>
          </p:cNvPr>
          <p:cNvSpPr/>
          <p:nvPr/>
        </p:nvSpPr>
        <p:spPr>
          <a:xfrm>
            <a:off x="717374" y="1506643"/>
            <a:ext cx="9086163" cy="3950001"/>
          </a:xfrm>
          <a:prstGeom prst="roundRect">
            <a:avLst>
              <a:gd name="adj" fmla="val 1722"/>
            </a:avLst>
          </a:prstGeom>
          <a:solidFill>
            <a:schemeClr val="bg1"/>
          </a:solidFill>
          <a:ln>
            <a:solidFill>
              <a:schemeClr val="tx1">
                <a:lumMod val="50000"/>
                <a:lumOff val="50000"/>
              </a:schemeClr>
            </a:solidFill>
          </a:ln>
        </p:spPr>
        <p:txBody>
          <a:bodyPr wrap="square" rtlCol="0" anchor="ctr">
            <a:spAutoFit/>
          </a:bodyPr>
          <a:lstStyle/>
          <a:p>
            <a:pPr algn="l"/>
            <a:endParaRPr lang="en-CH" sz="1600" dirty="0">
              <a:latin typeface="Helvetica" pitchFamily="2" charset="0"/>
            </a:endParaRPr>
          </a:p>
        </p:txBody>
      </p:sp>
      <p:sp>
        <p:nvSpPr>
          <p:cNvPr id="35" name="TextBox 34">
            <a:extLst>
              <a:ext uri="{FF2B5EF4-FFF2-40B4-BE49-F238E27FC236}">
                <a16:creationId xmlns:a16="http://schemas.microsoft.com/office/drawing/2014/main" id="{27B716F1-860C-B449-B64A-145C1B519DD5}"/>
              </a:ext>
            </a:extLst>
          </p:cNvPr>
          <p:cNvSpPr txBox="1"/>
          <p:nvPr/>
        </p:nvSpPr>
        <p:spPr>
          <a:xfrm>
            <a:off x="1089596" y="1684600"/>
            <a:ext cx="8859620" cy="3585597"/>
          </a:xfrm>
          <a:prstGeom prst="rect">
            <a:avLst/>
          </a:prstGeom>
          <a:noFill/>
        </p:spPr>
        <p:txBody>
          <a:bodyPr wrap="square" rtlCol="0">
            <a:spAutoFit/>
          </a:bodyPr>
          <a:lstStyle/>
          <a:p>
            <a:pPr marL="0">
              <a:spcBef>
                <a:spcPts val="3000"/>
              </a:spcBef>
            </a:pPr>
            <a:r>
              <a:rPr lang="en-GB" b="1" dirty="0">
                <a:solidFill>
                  <a:prstClr val="black"/>
                </a:solidFill>
                <a:latin typeface="Helvetica" pitchFamily="2" charset="0"/>
                <a:ea typeface="Helvetica Light" charset="0"/>
                <a:cs typeface="Helvetica Light" charset="0"/>
                <a:sym typeface="Wingdings" pitchFamily="2" charset="2"/>
              </a:rPr>
              <a:t>The LHC and its experiments are projects of superlatives</a:t>
            </a:r>
          </a:p>
          <a:p>
            <a:pPr marL="285750" indent="-285750">
              <a:spcBef>
                <a:spcPts val="1800"/>
              </a:spcBef>
              <a:buFont typeface="Arial" panose="020B0604020202020204" pitchFamily="34" charset="0"/>
              <a:buChar char="•"/>
            </a:pPr>
            <a:r>
              <a:rPr lang="en-GB" sz="1600" dirty="0">
                <a:solidFill>
                  <a:prstClr val="black"/>
                </a:solidFill>
                <a:latin typeface="Helvetica" pitchFamily="2" charset="0"/>
                <a:ea typeface="Helvetica Light" charset="0"/>
                <a:cs typeface="Helvetica Light" charset="0"/>
                <a:sym typeface="Wingdings" pitchFamily="2" charset="2"/>
              </a:rPr>
              <a:t>Factors of 7 / 50 larger energy / luminosity, almost twice larger dipole fields, 16 times narrower bunch spacing than the Tevatron</a:t>
            </a:r>
          </a:p>
          <a:p>
            <a:pPr marL="285750" indent="-285750">
              <a:spcBef>
                <a:spcPts val="1200"/>
              </a:spcBef>
              <a:buFont typeface="Arial" panose="020B0604020202020204" pitchFamily="34" charset="0"/>
              <a:buChar char="•"/>
            </a:pPr>
            <a:r>
              <a:rPr lang="en-GB" sz="1600" dirty="0">
                <a:solidFill>
                  <a:prstClr val="black"/>
                </a:solidFill>
                <a:latin typeface="Helvetica" pitchFamily="2" charset="0"/>
                <a:ea typeface="Helvetica Light" charset="0"/>
                <a:cs typeface="Helvetica Light" charset="0"/>
                <a:sym typeface="Wingdings" pitchFamily="2" charset="2"/>
              </a:rPr>
              <a:t>Compact two-in-one accelerating scheme</a:t>
            </a:r>
          </a:p>
          <a:p>
            <a:pPr marL="285750" indent="-285750">
              <a:spcBef>
                <a:spcPts val="1200"/>
              </a:spcBef>
              <a:buFont typeface="Arial" panose="020B0604020202020204" pitchFamily="34" charset="0"/>
              <a:buChar char="•"/>
            </a:pPr>
            <a:r>
              <a:rPr lang="en-GB" sz="1600" dirty="0">
                <a:solidFill>
                  <a:prstClr val="black"/>
                </a:solidFill>
                <a:latin typeface="Helvetica" pitchFamily="2" charset="0"/>
                <a:ea typeface="Helvetica Light" charset="0"/>
                <a:cs typeface="Helvetica Light" charset="0"/>
                <a:sym typeface="Wingdings" pitchFamily="2" charset="2"/>
              </a:rPr>
              <a:t>Detectors as technological masterpieces, incorporating everything learned from previous experiments, and designed and optimised from scratch using detailed simulation</a:t>
            </a:r>
          </a:p>
          <a:p>
            <a:pPr marL="285750" indent="-285750">
              <a:spcBef>
                <a:spcPts val="1200"/>
              </a:spcBef>
              <a:buFont typeface="Arial" panose="020B0604020202020204" pitchFamily="34" charset="0"/>
              <a:buChar char="•"/>
            </a:pPr>
            <a:r>
              <a:rPr lang="en-GB" sz="1600" dirty="0">
                <a:solidFill>
                  <a:prstClr val="black"/>
                </a:solidFill>
                <a:latin typeface="Helvetica" pitchFamily="2" charset="0"/>
                <a:ea typeface="Helvetica Light" charset="0"/>
                <a:cs typeface="Helvetica Light" charset="0"/>
                <a:sym typeface="Wingdings" pitchFamily="2" charset="2"/>
              </a:rPr>
              <a:t>Their physics performance exceeds the design expectations in all aspects</a:t>
            </a:r>
          </a:p>
          <a:p>
            <a:pPr marL="285750" lvl="0" indent="-285750">
              <a:spcBef>
                <a:spcPts val="1200"/>
              </a:spcBef>
              <a:buFont typeface="Arial" panose="020B0604020202020204" pitchFamily="34" charset="0"/>
              <a:buChar char="•"/>
            </a:pPr>
            <a:r>
              <a:rPr lang="en-GB" sz="1600" dirty="0">
                <a:solidFill>
                  <a:prstClr val="black"/>
                </a:solidFill>
                <a:latin typeface="Helvetica" pitchFamily="2" charset="0"/>
                <a:ea typeface="Helvetica Light" charset="0"/>
                <a:cs typeface="Helvetica Light" charset="0"/>
                <a:sym typeface="Wingdings" pitchFamily="2" charset="2"/>
              </a:rPr>
              <a:t>World-wide distributed computing organised as its own collaboration</a:t>
            </a:r>
          </a:p>
          <a:p>
            <a:pPr marL="285750" lvl="0" indent="-285750">
              <a:spcBef>
                <a:spcPts val="1200"/>
              </a:spcBef>
              <a:buFont typeface="Arial" panose="020B0604020202020204" pitchFamily="34" charset="0"/>
              <a:buChar char="•"/>
            </a:pPr>
            <a:r>
              <a:rPr lang="en-GB" sz="1600" dirty="0">
                <a:solidFill>
                  <a:prstClr val="black"/>
                </a:solidFill>
                <a:latin typeface="Helvetica" pitchFamily="2" charset="0"/>
                <a:ea typeface="Helvetica Light" charset="0"/>
                <a:cs typeface="Helvetica Light" charset="0"/>
                <a:sym typeface="Wingdings" pitchFamily="2" charset="2"/>
              </a:rPr>
              <a:t>Experimental collaborations count several thousand scientists and span entire careers between proposal and exploitation </a:t>
            </a:r>
          </a:p>
        </p:txBody>
      </p:sp>
    </p:spTree>
    <p:extLst>
      <p:ext uri="{BB962C8B-B14F-4D97-AF65-F5344CB8AC3E}">
        <p14:creationId xmlns:p14="http://schemas.microsoft.com/office/powerpoint/2010/main" val="3984970535"/>
      </p:ext>
    </p:extLst>
  </p:cSld>
  <p:clrMapOvr>
    <a:masterClrMapping/>
  </p:clrMapOvr>
  <mc:AlternateContent xmlns:mc="http://schemas.openxmlformats.org/markup-compatibility/2006" xmlns:p14="http://schemas.microsoft.com/office/powerpoint/2010/main">
    <mc:Choice Requires="p14">
      <p:transition spd="med" p14:dur="6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AE154AC8-948A-EC4D-B6E6-17ADDABB6892}"/>
              </a:ext>
            </a:extLst>
          </p:cNvPr>
          <p:cNvSpPr/>
          <p:nvPr/>
        </p:nvSpPr>
        <p:spPr>
          <a:xfrm>
            <a:off x="10124661" y="0"/>
            <a:ext cx="1348202" cy="6858000"/>
          </a:xfrm>
          <a:prstGeom prst="rect">
            <a:avLst/>
          </a:prstGeom>
          <a:solidFill>
            <a:srgbClr val="3D7B96"/>
          </a:solidFill>
          <a:ln>
            <a:solidFill>
              <a:schemeClr val="tx1"/>
            </a:solidFill>
          </a:ln>
        </p:spPr>
        <p:txBody>
          <a:bodyPr wrap="square" rtlCol="0" anchor="ctr">
            <a:spAutoFit/>
          </a:bodyPr>
          <a:lstStyle/>
          <a:p>
            <a:pPr algn="ctr"/>
            <a:endParaRPr lang="en-CH" sz="1600" dirty="0">
              <a:latin typeface="Helvetica Light" charset="0"/>
              <a:ea typeface="Helvetica Light" charset="0"/>
              <a:cs typeface="Helvetica Light" charset="0"/>
            </a:endParaRPr>
          </a:p>
        </p:txBody>
      </p:sp>
      <p:sp>
        <p:nvSpPr>
          <p:cNvPr id="31" name="Rectangle 30">
            <a:extLst>
              <a:ext uri="{FF2B5EF4-FFF2-40B4-BE49-F238E27FC236}">
                <a16:creationId xmlns:a16="http://schemas.microsoft.com/office/drawing/2014/main" id="{38EAA396-F5D2-464D-8BDE-1A07B080DA62}"/>
              </a:ext>
            </a:extLst>
          </p:cNvPr>
          <p:cNvSpPr/>
          <p:nvPr/>
        </p:nvSpPr>
        <p:spPr>
          <a:xfrm>
            <a:off x="7938052" y="0"/>
            <a:ext cx="3588337" cy="6858000"/>
          </a:xfrm>
          <a:prstGeom prst="rect">
            <a:avLst/>
          </a:prstGeom>
          <a:solidFill>
            <a:srgbClr val="1C446B">
              <a:alpha val="70000"/>
            </a:srgbClr>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600" b="0" i="0" u="none" strike="noStrike" kern="0" cap="none" spc="0" normalizeH="0" baseline="0" dirty="0">
              <a:ln>
                <a:noFill/>
              </a:ln>
              <a:solidFill>
                <a:srgbClr val="0057A6"/>
              </a:solidFill>
              <a:effectLst/>
              <a:uLnTx/>
              <a:uFillTx/>
              <a:latin typeface="Arial" panose="020B0604020202020204"/>
              <a:ea typeface="+mn-ea"/>
              <a:cs typeface="+mn-cs"/>
            </a:endParaRPr>
          </a:p>
        </p:txBody>
      </p:sp>
      <p:sp>
        <p:nvSpPr>
          <p:cNvPr id="4" name="Footer Placeholder 4">
            <a:extLst>
              <a:ext uri="{FF2B5EF4-FFF2-40B4-BE49-F238E27FC236}">
                <a16:creationId xmlns:a16="http://schemas.microsoft.com/office/drawing/2014/main" id="{6A57CE92-9A52-F040-900E-075E982AB087}"/>
              </a:ext>
            </a:extLst>
          </p:cNvPr>
          <p:cNvSpPr txBox="1">
            <a:spLocks/>
          </p:cNvSpPr>
          <p:nvPr/>
        </p:nvSpPr>
        <p:spPr>
          <a:xfrm>
            <a:off x="1242000" y="6183927"/>
            <a:ext cx="4114800" cy="246511"/>
          </a:xfrm>
          <a:prstGeom prst="rect">
            <a:avLst/>
          </a:prstGeom>
        </p:spPr>
        <p:txBody>
          <a:bodyPr/>
          <a:lstStyle>
            <a:defPPr>
              <a:defRPr lang="en-CH"/>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fr-FR"/>
              <a:t>Presentation</a:t>
            </a:r>
          </a:p>
        </p:txBody>
      </p:sp>
      <p:pic>
        <p:nvPicPr>
          <p:cNvPr id="6" name="Picture 5">
            <a:extLst>
              <a:ext uri="{FF2B5EF4-FFF2-40B4-BE49-F238E27FC236}">
                <a16:creationId xmlns:a16="http://schemas.microsoft.com/office/drawing/2014/main" id="{C3E005F4-6C79-4041-BE3E-EA2D79AD61BC}"/>
              </a:ext>
            </a:extLst>
          </p:cNvPr>
          <p:cNvPicPr>
            <a:picLocks noChangeAspect="1"/>
          </p:cNvPicPr>
          <p:nvPr/>
        </p:nvPicPr>
        <p:blipFill rotWithShape="1">
          <a:blip r:embed="rId2" cstate="hqprint">
            <a:extLst>
              <a:ext uri="{28A0092B-C50C-407E-A947-70E740481C1C}">
                <a14:useLocalDpi xmlns:a14="http://schemas.microsoft.com/office/drawing/2010/main"/>
              </a:ext>
            </a:extLst>
          </a:blip>
          <a:srcRect r="-3765"/>
          <a:stretch/>
        </p:blipFill>
        <p:spPr>
          <a:xfrm>
            <a:off x="1031" y="0"/>
            <a:ext cx="11150708" cy="6858000"/>
          </a:xfrm>
          <a:prstGeom prst="rect">
            <a:avLst/>
          </a:prstGeom>
        </p:spPr>
      </p:pic>
      <p:sp>
        <p:nvSpPr>
          <p:cNvPr id="11" name="Triangle 10">
            <a:extLst>
              <a:ext uri="{FF2B5EF4-FFF2-40B4-BE49-F238E27FC236}">
                <a16:creationId xmlns:a16="http://schemas.microsoft.com/office/drawing/2014/main" id="{EBC92825-064B-FB45-807D-82D724FBBC4B}"/>
              </a:ext>
            </a:extLst>
          </p:cNvPr>
          <p:cNvSpPr>
            <a:spLocks noChangeAspect="1"/>
          </p:cNvSpPr>
          <p:nvPr/>
        </p:nvSpPr>
        <p:spPr>
          <a:xfrm flipV="1">
            <a:off x="5176144" y="920404"/>
            <a:ext cx="103483" cy="72000"/>
          </a:xfrm>
          <a:prstGeom prs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800"/>
          </a:p>
        </p:txBody>
      </p:sp>
      <p:sp>
        <p:nvSpPr>
          <p:cNvPr id="2" name="TextBox 1">
            <a:extLst>
              <a:ext uri="{FF2B5EF4-FFF2-40B4-BE49-F238E27FC236}">
                <a16:creationId xmlns:a16="http://schemas.microsoft.com/office/drawing/2014/main" id="{2EBD7240-B5B8-4C41-9A18-239E7BD927E1}"/>
              </a:ext>
            </a:extLst>
          </p:cNvPr>
          <p:cNvSpPr txBox="1"/>
          <p:nvPr/>
        </p:nvSpPr>
        <p:spPr>
          <a:xfrm>
            <a:off x="2313000" y="1047991"/>
            <a:ext cx="604653" cy="338554"/>
          </a:xfrm>
          <a:prstGeom prst="rect">
            <a:avLst/>
          </a:prstGeom>
          <a:noFill/>
        </p:spPr>
        <p:txBody>
          <a:bodyPr wrap="none" rtlCol="0">
            <a:spAutoFit/>
          </a:bodyPr>
          <a:lstStyle/>
          <a:p>
            <a:pPr marL="0">
              <a:spcBef>
                <a:spcPts val="3000"/>
              </a:spcBef>
            </a:pPr>
            <a:r>
              <a:rPr lang="en-CH" sz="1600" b="1" dirty="0">
                <a:solidFill>
                  <a:srgbClr val="FFFF00"/>
                </a:solidFill>
                <a:latin typeface="Helvetica" pitchFamily="2" charset="0"/>
                <a:ea typeface="Helvetica Light" charset="0"/>
                <a:cs typeface="Helvetica Light" charset="0"/>
                <a:sym typeface="Wingdings" pitchFamily="2" charset="2"/>
              </a:rPr>
              <a:t>LHC</a:t>
            </a:r>
          </a:p>
        </p:txBody>
      </p:sp>
      <p:cxnSp>
        <p:nvCxnSpPr>
          <p:cNvPr id="5" name="Straight Connector 4">
            <a:extLst>
              <a:ext uri="{FF2B5EF4-FFF2-40B4-BE49-F238E27FC236}">
                <a16:creationId xmlns:a16="http://schemas.microsoft.com/office/drawing/2014/main" id="{6FC917E0-2304-8644-8E5F-CC7F30A4E445}"/>
              </a:ext>
            </a:extLst>
          </p:cNvPr>
          <p:cNvCxnSpPr>
            <a:cxnSpLocks/>
          </p:cNvCxnSpPr>
          <p:nvPr/>
        </p:nvCxnSpPr>
        <p:spPr>
          <a:xfrm flipH="1" flipV="1">
            <a:off x="4823809" y="5816781"/>
            <a:ext cx="579895" cy="209179"/>
          </a:xfrm>
          <a:prstGeom prst="line">
            <a:avLst/>
          </a:prstGeom>
          <a:ln w="3175">
            <a:solidFill>
              <a:srgbClr val="FFFF00"/>
            </a:solidFill>
          </a:ln>
          <a:effectLst/>
        </p:spPr>
        <p:style>
          <a:lnRef idx="2">
            <a:schemeClr val="accent1"/>
          </a:lnRef>
          <a:fillRef idx="0">
            <a:schemeClr val="accent1"/>
          </a:fillRef>
          <a:effectRef idx="1">
            <a:schemeClr val="accent1"/>
          </a:effectRef>
          <a:fontRef idx="minor">
            <a:schemeClr val="tx1"/>
          </a:fontRef>
        </p:style>
      </p:cxnSp>
      <p:sp>
        <p:nvSpPr>
          <p:cNvPr id="33" name="TextBox 32">
            <a:extLst>
              <a:ext uri="{FF2B5EF4-FFF2-40B4-BE49-F238E27FC236}">
                <a16:creationId xmlns:a16="http://schemas.microsoft.com/office/drawing/2014/main" id="{6461553C-CB5D-F141-99A6-80B735742243}"/>
              </a:ext>
            </a:extLst>
          </p:cNvPr>
          <p:cNvSpPr txBox="1"/>
          <p:nvPr/>
        </p:nvSpPr>
        <p:spPr>
          <a:xfrm>
            <a:off x="222662" y="167736"/>
            <a:ext cx="2890471" cy="461665"/>
          </a:xfrm>
          <a:prstGeom prst="rect">
            <a:avLst/>
          </a:prstGeom>
          <a:noFill/>
        </p:spPr>
        <p:txBody>
          <a:bodyPr wrap="none" rtlCol="0">
            <a:spAutoFit/>
          </a:bodyPr>
          <a:lstStyle/>
          <a:p>
            <a:pPr marL="0">
              <a:spcBef>
                <a:spcPts val="3000"/>
              </a:spcBef>
            </a:pPr>
            <a:r>
              <a:rPr lang="en-CH" sz="2400" b="1" dirty="0">
                <a:solidFill>
                  <a:schemeClr val="bg1"/>
                </a:solidFill>
                <a:latin typeface="Helvetica" pitchFamily="2" charset="0"/>
                <a:ea typeface="Helvetica Light" charset="0"/>
                <a:cs typeface="Helvetica Light" charset="0"/>
                <a:sym typeface="Wingdings" pitchFamily="2" charset="2"/>
              </a:rPr>
              <a:t>A major ingredient</a:t>
            </a:r>
          </a:p>
        </p:txBody>
      </p:sp>
      <p:sp>
        <p:nvSpPr>
          <p:cNvPr id="34" name="Rounded Rectangle 33">
            <a:extLst>
              <a:ext uri="{FF2B5EF4-FFF2-40B4-BE49-F238E27FC236}">
                <a16:creationId xmlns:a16="http://schemas.microsoft.com/office/drawing/2014/main" id="{F4214E1F-B996-B844-84CD-D3650AFB98F6}"/>
              </a:ext>
            </a:extLst>
          </p:cNvPr>
          <p:cNvSpPr/>
          <p:nvPr/>
        </p:nvSpPr>
        <p:spPr>
          <a:xfrm>
            <a:off x="717374" y="892599"/>
            <a:ext cx="10099308" cy="2489630"/>
          </a:xfrm>
          <a:prstGeom prst="roundRect">
            <a:avLst>
              <a:gd name="adj" fmla="val 1722"/>
            </a:avLst>
          </a:prstGeom>
          <a:solidFill>
            <a:schemeClr val="bg1"/>
          </a:solidFill>
          <a:ln>
            <a:solidFill>
              <a:schemeClr val="tx1">
                <a:lumMod val="50000"/>
                <a:lumOff val="50000"/>
              </a:schemeClr>
            </a:solidFill>
          </a:ln>
        </p:spPr>
        <p:txBody>
          <a:bodyPr wrap="square" rtlCol="0" anchor="ctr">
            <a:spAutoFit/>
          </a:bodyPr>
          <a:lstStyle/>
          <a:p>
            <a:pPr algn="l"/>
            <a:endParaRPr lang="en-CH" sz="1600" dirty="0">
              <a:latin typeface="Helvetica" pitchFamily="2" charset="0"/>
            </a:endParaRPr>
          </a:p>
        </p:txBody>
      </p:sp>
      <p:sp>
        <p:nvSpPr>
          <p:cNvPr id="36" name="Text Box 25">
            <a:extLst>
              <a:ext uri="{FF2B5EF4-FFF2-40B4-BE49-F238E27FC236}">
                <a16:creationId xmlns:a16="http://schemas.microsoft.com/office/drawing/2014/main" id="{5E44690B-FC35-A743-9069-250AC7F2E8C1}"/>
              </a:ext>
            </a:extLst>
          </p:cNvPr>
          <p:cNvSpPr txBox="1">
            <a:spLocks noChangeArrowheads="1"/>
          </p:cNvSpPr>
          <p:nvPr/>
        </p:nvSpPr>
        <p:spPr bwMode="auto">
          <a:xfrm>
            <a:off x="864576" y="978207"/>
            <a:ext cx="6528683" cy="634020"/>
          </a:xfrm>
          <a:prstGeom prst="rect">
            <a:avLst/>
          </a:prstGeom>
          <a:noFill/>
          <a:ln w="12700">
            <a:noFill/>
            <a:miter lim="800000"/>
            <a:headEnd/>
            <a:tailEnd/>
          </a:ln>
          <a:effectLst/>
        </p:spPr>
        <p:txBody>
          <a:bodyPr wrap="square">
            <a:prstTxWarp prst="textNoShape">
              <a:avLst/>
            </a:prstTxWarp>
            <a:spAutoFit/>
          </a:bodyPr>
          <a:lstStyle/>
          <a:p>
            <a:pPr>
              <a:lnSpc>
                <a:spcPct val="110000"/>
              </a:lnSpc>
              <a:spcBef>
                <a:spcPct val="50000"/>
              </a:spcBef>
            </a:pPr>
            <a:r>
              <a:rPr lang="en-GB" sz="1600" dirty="0">
                <a:solidFill>
                  <a:prstClr val="black"/>
                </a:solidFill>
                <a:latin typeface="Helvetica" pitchFamily="2" charset="0"/>
                <a:ea typeface="Helvetica Light" charset="0"/>
                <a:cs typeface="Helvetica Light" charset="0"/>
              </a:rPr>
              <a:t>In proton–proton collisions, cross section is convolution of parton distribution functions (PDF) with parton scattering matrix element</a:t>
            </a:r>
          </a:p>
        </p:txBody>
      </p:sp>
      <p:sp>
        <p:nvSpPr>
          <p:cNvPr id="38" name="TextBox 37">
            <a:extLst>
              <a:ext uri="{FF2B5EF4-FFF2-40B4-BE49-F238E27FC236}">
                <a16:creationId xmlns:a16="http://schemas.microsoft.com/office/drawing/2014/main" id="{D9A920E0-90CD-1949-8879-0675AB4C9E86}"/>
              </a:ext>
            </a:extLst>
          </p:cNvPr>
          <p:cNvSpPr txBox="1"/>
          <p:nvPr/>
        </p:nvSpPr>
        <p:spPr>
          <a:xfrm>
            <a:off x="964636" y="1855786"/>
            <a:ext cx="2286000" cy="900246"/>
          </a:xfrm>
          <a:prstGeom prst="rect">
            <a:avLst/>
          </a:prstGeom>
          <a:noFill/>
        </p:spPr>
        <p:txBody>
          <a:bodyPr wrap="square" lIns="0" rIns="0" rtlCol="0">
            <a:spAutoFit/>
          </a:bodyPr>
          <a:lstStyle/>
          <a:p>
            <a:r>
              <a:rPr lang="en-GB" sz="1400" dirty="0">
                <a:solidFill>
                  <a:srgbClr val="BC010C"/>
                </a:solidFill>
                <a:latin typeface="Helvetica Light" charset="0"/>
                <a:ea typeface="Helvetica Light" charset="0"/>
                <a:cs typeface="Helvetica Light" charset="0"/>
              </a:rPr>
              <a:t>Parton distribution functions</a:t>
            </a:r>
          </a:p>
          <a:p>
            <a:pPr>
              <a:spcBef>
                <a:spcPts val="300"/>
              </a:spcBef>
            </a:pPr>
            <a:r>
              <a:rPr lang="en-GB" sz="1200" dirty="0">
                <a:solidFill>
                  <a:srgbClr val="BC010C"/>
                </a:solidFill>
                <a:latin typeface="Helvetica Light" charset="0"/>
                <a:ea typeface="Helvetica Light" charset="0"/>
                <a:cs typeface="Helvetica Light" charset="0"/>
              </a:rPr>
              <a:t>Representing structure of proton, extracted using experimental data and QCD properties</a:t>
            </a:r>
            <a:endParaRPr lang="en-GB" sz="1100" dirty="0">
              <a:solidFill>
                <a:srgbClr val="BC010C"/>
              </a:solidFill>
              <a:latin typeface="Helvetica Light" charset="0"/>
              <a:ea typeface="Helvetica Light" charset="0"/>
              <a:cs typeface="Helvetica Light" charset="0"/>
            </a:endParaRPr>
          </a:p>
        </p:txBody>
      </p:sp>
      <p:grpSp>
        <p:nvGrpSpPr>
          <p:cNvPr id="80" name="Group 79">
            <a:extLst>
              <a:ext uri="{FF2B5EF4-FFF2-40B4-BE49-F238E27FC236}">
                <a16:creationId xmlns:a16="http://schemas.microsoft.com/office/drawing/2014/main" id="{F8561BA4-3076-974A-A849-F3B69373A0F0}"/>
              </a:ext>
            </a:extLst>
          </p:cNvPr>
          <p:cNvGrpSpPr/>
          <p:nvPr/>
        </p:nvGrpSpPr>
        <p:grpSpPr>
          <a:xfrm>
            <a:off x="3716441" y="1696309"/>
            <a:ext cx="4374011" cy="1523051"/>
            <a:chOff x="3743210" y="2110597"/>
            <a:chExt cx="4374011" cy="1523051"/>
          </a:xfrm>
        </p:grpSpPr>
        <p:sp>
          <p:nvSpPr>
            <p:cNvPr id="30" name="TextBox 29">
              <a:extLst>
                <a:ext uri="{FF2B5EF4-FFF2-40B4-BE49-F238E27FC236}">
                  <a16:creationId xmlns:a16="http://schemas.microsoft.com/office/drawing/2014/main" id="{5AD27B9C-863D-3148-9AA0-DE5436A463AF}"/>
                </a:ext>
              </a:extLst>
            </p:cNvPr>
            <p:cNvSpPr txBox="1"/>
            <p:nvPr/>
          </p:nvSpPr>
          <p:spPr>
            <a:xfrm>
              <a:off x="4524057" y="3060972"/>
              <a:ext cx="593432" cy="338554"/>
            </a:xfrm>
            <a:prstGeom prst="rect">
              <a:avLst/>
            </a:prstGeom>
            <a:noFill/>
          </p:spPr>
          <p:txBody>
            <a:bodyPr wrap="none" rtlCol="0">
              <a:spAutoFit/>
            </a:bodyPr>
            <a:lstStyle/>
            <a:p>
              <a:pPr marL="0">
                <a:spcBef>
                  <a:spcPts val="3000"/>
                </a:spcBef>
              </a:pPr>
              <a:r>
                <a:rPr lang="en-CH" sz="1600" b="1" dirty="0">
                  <a:solidFill>
                    <a:srgbClr val="FFFF00"/>
                  </a:solidFill>
                  <a:latin typeface="Helvetica" pitchFamily="2" charset="0"/>
                  <a:ea typeface="Helvetica Light" charset="0"/>
                  <a:cs typeface="Helvetica Light" charset="0"/>
                  <a:sym typeface="Wingdings" pitchFamily="2" charset="2"/>
                </a:rPr>
                <a:t>SPS</a:t>
              </a:r>
            </a:p>
          </p:txBody>
        </p:sp>
        <p:sp>
          <p:nvSpPr>
            <p:cNvPr id="43" name="TextBox 42">
              <a:extLst>
                <a:ext uri="{FF2B5EF4-FFF2-40B4-BE49-F238E27FC236}">
                  <a16:creationId xmlns:a16="http://schemas.microsoft.com/office/drawing/2014/main" id="{60ACEE90-729F-9746-8655-3050C50BD197}"/>
                </a:ext>
              </a:extLst>
            </p:cNvPr>
            <p:cNvSpPr txBox="1"/>
            <p:nvPr/>
          </p:nvSpPr>
          <p:spPr>
            <a:xfrm>
              <a:off x="3743210" y="2110597"/>
              <a:ext cx="325730" cy="369332"/>
            </a:xfrm>
            <a:prstGeom prst="rect">
              <a:avLst/>
            </a:prstGeom>
            <a:noFill/>
          </p:spPr>
          <p:txBody>
            <a:bodyPr wrap="none" rtlCol="0">
              <a:spAutoFit/>
            </a:bodyPr>
            <a:lstStyle/>
            <a:p>
              <a:r>
                <a:rPr lang="en-GB" sz="1800" dirty="0" err="1">
                  <a:solidFill>
                    <a:prstClr val="black"/>
                  </a:solidFill>
                  <a:latin typeface="Helvetica Light" charset="0"/>
                  <a:ea typeface="Helvetica Light" charset="0"/>
                  <a:cs typeface="Helvetica Light" charset="0"/>
                </a:rPr>
                <a:t>p</a:t>
              </a:r>
              <a:endParaRPr lang="en-GB" sz="1800" dirty="0">
                <a:solidFill>
                  <a:prstClr val="black"/>
                </a:solidFill>
                <a:latin typeface="Helvetica Light" charset="0"/>
                <a:ea typeface="Helvetica Light" charset="0"/>
                <a:cs typeface="Helvetica Light" charset="0"/>
              </a:endParaRPr>
            </a:p>
          </p:txBody>
        </p:sp>
        <p:cxnSp>
          <p:nvCxnSpPr>
            <p:cNvPr id="45" name="Straight Connector 44">
              <a:extLst>
                <a:ext uri="{FF2B5EF4-FFF2-40B4-BE49-F238E27FC236}">
                  <a16:creationId xmlns:a16="http://schemas.microsoft.com/office/drawing/2014/main" id="{45024EC2-2288-E046-A9F7-4A5198CD85AF}"/>
                </a:ext>
              </a:extLst>
            </p:cNvPr>
            <p:cNvCxnSpPr/>
            <p:nvPr/>
          </p:nvCxnSpPr>
          <p:spPr>
            <a:xfrm>
              <a:off x="4036402" y="2339197"/>
              <a:ext cx="457200" cy="1588"/>
            </a:xfrm>
            <a:prstGeom prst="line">
              <a:avLst/>
            </a:prstGeom>
            <a:ln>
              <a:solidFill>
                <a:schemeClr val="tx1">
                  <a:lumMod val="95000"/>
                  <a:lumOff val="5000"/>
                </a:schemeClr>
              </a:solidFill>
            </a:ln>
          </p:spPr>
          <p:style>
            <a:lnRef idx="2">
              <a:schemeClr val="accent1"/>
            </a:lnRef>
            <a:fillRef idx="0">
              <a:schemeClr val="accent1"/>
            </a:fillRef>
            <a:effectRef idx="1">
              <a:schemeClr val="accent1"/>
            </a:effectRef>
            <a:fontRef idx="minor">
              <a:schemeClr val="tx1"/>
            </a:fontRef>
          </p:style>
        </p:cxnSp>
        <p:cxnSp>
          <p:nvCxnSpPr>
            <p:cNvPr id="47" name="Straight Connector 46">
              <a:extLst>
                <a:ext uri="{FF2B5EF4-FFF2-40B4-BE49-F238E27FC236}">
                  <a16:creationId xmlns:a16="http://schemas.microsoft.com/office/drawing/2014/main" id="{509AD338-E5E9-0844-9F81-C8BD26F56D93}"/>
                </a:ext>
              </a:extLst>
            </p:cNvPr>
            <p:cNvCxnSpPr/>
            <p:nvPr/>
          </p:nvCxnSpPr>
          <p:spPr>
            <a:xfrm>
              <a:off x="4036402" y="3405997"/>
              <a:ext cx="457200" cy="1588"/>
            </a:xfrm>
            <a:prstGeom prst="line">
              <a:avLst/>
            </a:prstGeom>
            <a:ln>
              <a:solidFill>
                <a:schemeClr val="tx1">
                  <a:lumMod val="95000"/>
                  <a:lumOff val="5000"/>
                </a:schemeClr>
              </a:solidFill>
            </a:ln>
          </p:spPr>
          <p:style>
            <a:lnRef idx="2">
              <a:schemeClr val="accent1"/>
            </a:lnRef>
            <a:fillRef idx="0">
              <a:schemeClr val="accent1"/>
            </a:fillRef>
            <a:effectRef idx="1">
              <a:schemeClr val="accent1"/>
            </a:effectRef>
            <a:fontRef idx="minor">
              <a:schemeClr val="tx1"/>
            </a:fontRef>
          </p:style>
        </p:cxnSp>
        <p:cxnSp>
          <p:nvCxnSpPr>
            <p:cNvPr id="49" name="Straight Connector 48">
              <a:extLst>
                <a:ext uri="{FF2B5EF4-FFF2-40B4-BE49-F238E27FC236}">
                  <a16:creationId xmlns:a16="http://schemas.microsoft.com/office/drawing/2014/main" id="{D0D72CA6-B7B1-104F-8AAA-E0837D8E424F}"/>
                </a:ext>
              </a:extLst>
            </p:cNvPr>
            <p:cNvCxnSpPr/>
            <p:nvPr/>
          </p:nvCxnSpPr>
          <p:spPr>
            <a:xfrm>
              <a:off x="4887610" y="3407585"/>
              <a:ext cx="457200" cy="1588"/>
            </a:xfrm>
            <a:prstGeom prst="line">
              <a:avLst/>
            </a:prstGeom>
            <a:ln>
              <a:solidFill>
                <a:srgbClr val="008000"/>
              </a:solidFill>
            </a:ln>
          </p:spPr>
          <p:style>
            <a:lnRef idx="2">
              <a:schemeClr val="accent1"/>
            </a:lnRef>
            <a:fillRef idx="0">
              <a:schemeClr val="accent1"/>
            </a:fillRef>
            <a:effectRef idx="1">
              <a:schemeClr val="accent1"/>
            </a:effectRef>
            <a:fontRef idx="minor">
              <a:schemeClr val="tx1"/>
            </a:fontRef>
          </p:style>
        </p:cxnSp>
        <p:cxnSp>
          <p:nvCxnSpPr>
            <p:cNvPr id="50" name="Straight Connector 49">
              <a:extLst>
                <a:ext uri="{FF2B5EF4-FFF2-40B4-BE49-F238E27FC236}">
                  <a16:creationId xmlns:a16="http://schemas.microsoft.com/office/drawing/2014/main" id="{F9A4C3F8-C9D9-8B4C-A4C8-44A661516EEF}"/>
                </a:ext>
              </a:extLst>
            </p:cNvPr>
            <p:cNvCxnSpPr/>
            <p:nvPr/>
          </p:nvCxnSpPr>
          <p:spPr>
            <a:xfrm flipV="1">
              <a:off x="4887610" y="3334030"/>
              <a:ext cx="455083" cy="71967"/>
            </a:xfrm>
            <a:prstGeom prst="line">
              <a:avLst/>
            </a:prstGeom>
            <a:ln>
              <a:solidFill>
                <a:srgbClr val="008000"/>
              </a:solidFill>
            </a:ln>
          </p:spPr>
          <p:style>
            <a:lnRef idx="2">
              <a:schemeClr val="accent1"/>
            </a:lnRef>
            <a:fillRef idx="0">
              <a:schemeClr val="accent1"/>
            </a:fillRef>
            <a:effectRef idx="1">
              <a:schemeClr val="accent1"/>
            </a:effectRef>
            <a:fontRef idx="minor">
              <a:schemeClr val="tx1"/>
            </a:fontRef>
          </p:style>
        </p:cxnSp>
        <p:cxnSp>
          <p:nvCxnSpPr>
            <p:cNvPr id="51" name="Straight Connector 50">
              <a:extLst>
                <a:ext uri="{FF2B5EF4-FFF2-40B4-BE49-F238E27FC236}">
                  <a16:creationId xmlns:a16="http://schemas.microsoft.com/office/drawing/2014/main" id="{7BF683F9-4208-394D-B574-7F43BC0A9026}"/>
                </a:ext>
              </a:extLst>
            </p:cNvPr>
            <p:cNvCxnSpPr/>
            <p:nvPr/>
          </p:nvCxnSpPr>
          <p:spPr>
            <a:xfrm>
              <a:off x="4887610" y="3410230"/>
              <a:ext cx="455083" cy="71967"/>
            </a:xfrm>
            <a:prstGeom prst="line">
              <a:avLst/>
            </a:prstGeom>
            <a:ln>
              <a:solidFill>
                <a:srgbClr val="008000"/>
              </a:solidFill>
            </a:ln>
          </p:spPr>
          <p:style>
            <a:lnRef idx="2">
              <a:schemeClr val="accent1"/>
            </a:lnRef>
            <a:fillRef idx="0">
              <a:schemeClr val="accent1"/>
            </a:fillRef>
            <a:effectRef idx="1">
              <a:schemeClr val="accent1"/>
            </a:effectRef>
            <a:fontRef idx="minor">
              <a:schemeClr val="tx1"/>
            </a:fontRef>
          </p:style>
        </p:cxnSp>
        <p:cxnSp>
          <p:nvCxnSpPr>
            <p:cNvPr id="52" name="Straight Connector 51">
              <a:extLst>
                <a:ext uri="{FF2B5EF4-FFF2-40B4-BE49-F238E27FC236}">
                  <a16:creationId xmlns:a16="http://schemas.microsoft.com/office/drawing/2014/main" id="{7A6FA48D-B663-BD4C-9962-CF089EAD8C47}"/>
                </a:ext>
              </a:extLst>
            </p:cNvPr>
            <p:cNvCxnSpPr/>
            <p:nvPr/>
          </p:nvCxnSpPr>
          <p:spPr>
            <a:xfrm>
              <a:off x="4887610" y="2336552"/>
              <a:ext cx="457200" cy="1588"/>
            </a:xfrm>
            <a:prstGeom prst="line">
              <a:avLst/>
            </a:prstGeom>
            <a:ln>
              <a:solidFill>
                <a:srgbClr val="008000"/>
              </a:solidFill>
            </a:ln>
          </p:spPr>
          <p:style>
            <a:lnRef idx="2">
              <a:schemeClr val="accent1"/>
            </a:lnRef>
            <a:fillRef idx="0">
              <a:schemeClr val="accent1"/>
            </a:fillRef>
            <a:effectRef idx="1">
              <a:schemeClr val="accent1"/>
            </a:effectRef>
            <a:fontRef idx="minor">
              <a:schemeClr val="tx1"/>
            </a:fontRef>
          </p:style>
        </p:cxnSp>
        <p:cxnSp>
          <p:nvCxnSpPr>
            <p:cNvPr id="53" name="Straight Connector 52">
              <a:extLst>
                <a:ext uri="{FF2B5EF4-FFF2-40B4-BE49-F238E27FC236}">
                  <a16:creationId xmlns:a16="http://schemas.microsoft.com/office/drawing/2014/main" id="{4A8DF9A2-BF15-AE4D-B181-3EA349584881}"/>
                </a:ext>
              </a:extLst>
            </p:cNvPr>
            <p:cNvCxnSpPr/>
            <p:nvPr/>
          </p:nvCxnSpPr>
          <p:spPr>
            <a:xfrm flipV="1">
              <a:off x="4887610" y="2262997"/>
              <a:ext cx="455083" cy="71967"/>
            </a:xfrm>
            <a:prstGeom prst="line">
              <a:avLst/>
            </a:prstGeom>
            <a:ln>
              <a:solidFill>
                <a:srgbClr val="008000"/>
              </a:solidFill>
            </a:ln>
          </p:spPr>
          <p:style>
            <a:lnRef idx="2">
              <a:schemeClr val="accent1"/>
            </a:lnRef>
            <a:fillRef idx="0">
              <a:schemeClr val="accent1"/>
            </a:fillRef>
            <a:effectRef idx="1">
              <a:schemeClr val="accent1"/>
            </a:effectRef>
            <a:fontRef idx="minor">
              <a:schemeClr val="tx1"/>
            </a:fontRef>
          </p:style>
        </p:cxnSp>
        <p:cxnSp>
          <p:nvCxnSpPr>
            <p:cNvPr id="54" name="Straight Connector 53">
              <a:extLst>
                <a:ext uri="{FF2B5EF4-FFF2-40B4-BE49-F238E27FC236}">
                  <a16:creationId xmlns:a16="http://schemas.microsoft.com/office/drawing/2014/main" id="{B7736FBB-69E5-3943-99A2-1D6501DD67D7}"/>
                </a:ext>
              </a:extLst>
            </p:cNvPr>
            <p:cNvCxnSpPr/>
            <p:nvPr/>
          </p:nvCxnSpPr>
          <p:spPr>
            <a:xfrm>
              <a:off x="4887610" y="2339197"/>
              <a:ext cx="455083" cy="71967"/>
            </a:xfrm>
            <a:prstGeom prst="line">
              <a:avLst/>
            </a:prstGeom>
            <a:ln>
              <a:solidFill>
                <a:srgbClr val="008000"/>
              </a:solidFill>
            </a:ln>
          </p:spPr>
          <p:style>
            <a:lnRef idx="2">
              <a:schemeClr val="accent1"/>
            </a:lnRef>
            <a:fillRef idx="0">
              <a:schemeClr val="accent1"/>
            </a:fillRef>
            <a:effectRef idx="1">
              <a:schemeClr val="accent1"/>
            </a:effectRef>
            <a:fontRef idx="minor">
              <a:schemeClr val="tx1"/>
            </a:fontRef>
          </p:style>
        </p:cxnSp>
        <p:cxnSp>
          <p:nvCxnSpPr>
            <p:cNvPr id="55" name="Straight Connector 54">
              <a:extLst>
                <a:ext uri="{FF2B5EF4-FFF2-40B4-BE49-F238E27FC236}">
                  <a16:creationId xmlns:a16="http://schemas.microsoft.com/office/drawing/2014/main" id="{B6155C9A-E9D4-9D4F-AC2B-E8340E984802}"/>
                </a:ext>
              </a:extLst>
            </p:cNvPr>
            <p:cNvCxnSpPr/>
            <p:nvPr/>
          </p:nvCxnSpPr>
          <p:spPr>
            <a:xfrm rot="5400000" flipH="1" flipV="1">
              <a:off x="4849510" y="3063097"/>
              <a:ext cx="381000" cy="304800"/>
            </a:xfrm>
            <a:prstGeom prst="line">
              <a:avLst/>
            </a:prstGeom>
            <a:ln>
              <a:solidFill>
                <a:srgbClr val="D00209"/>
              </a:solidFill>
            </a:ln>
          </p:spPr>
          <p:style>
            <a:lnRef idx="2">
              <a:schemeClr val="accent1"/>
            </a:lnRef>
            <a:fillRef idx="0">
              <a:schemeClr val="accent1"/>
            </a:fillRef>
            <a:effectRef idx="1">
              <a:schemeClr val="accent1"/>
            </a:effectRef>
            <a:fontRef idx="minor">
              <a:schemeClr val="tx1"/>
            </a:fontRef>
          </p:style>
        </p:cxnSp>
        <p:cxnSp>
          <p:nvCxnSpPr>
            <p:cNvPr id="56" name="Straight Connector 55">
              <a:extLst>
                <a:ext uri="{FF2B5EF4-FFF2-40B4-BE49-F238E27FC236}">
                  <a16:creationId xmlns:a16="http://schemas.microsoft.com/office/drawing/2014/main" id="{506E24CC-AD44-2D4B-9C9D-9238971E4321}"/>
                </a:ext>
              </a:extLst>
            </p:cNvPr>
            <p:cNvCxnSpPr/>
            <p:nvPr/>
          </p:nvCxnSpPr>
          <p:spPr>
            <a:xfrm rot="16200000" flipV="1">
              <a:off x="4849510" y="2377297"/>
              <a:ext cx="381000" cy="304800"/>
            </a:xfrm>
            <a:prstGeom prst="line">
              <a:avLst/>
            </a:prstGeom>
            <a:ln>
              <a:solidFill>
                <a:srgbClr val="D00209"/>
              </a:solidFill>
            </a:ln>
          </p:spPr>
          <p:style>
            <a:lnRef idx="2">
              <a:schemeClr val="accent1"/>
            </a:lnRef>
            <a:fillRef idx="0">
              <a:schemeClr val="accent1"/>
            </a:fillRef>
            <a:effectRef idx="1">
              <a:schemeClr val="accent1"/>
            </a:effectRef>
            <a:fontRef idx="minor">
              <a:schemeClr val="tx1"/>
            </a:fontRef>
          </p:style>
        </p:cxnSp>
        <p:sp>
          <p:nvSpPr>
            <p:cNvPr id="57" name="Oval 56">
              <a:extLst>
                <a:ext uri="{FF2B5EF4-FFF2-40B4-BE49-F238E27FC236}">
                  <a16:creationId xmlns:a16="http://schemas.microsoft.com/office/drawing/2014/main" id="{17D77986-AC30-5949-B7F5-9591700FE64E}"/>
                </a:ext>
              </a:extLst>
            </p:cNvPr>
            <p:cNvSpPr/>
            <p:nvPr/>
          </p:nvSpPr>
          <p:spPr>
            <a:xfrm>
              <a:off x="5040010" y="2720197"/>
              <a:ext cx="304800" cy="304800"/>
            </a:xfrm>
            <a:prstGeom prst="ellipse">
              <a:avLst/>
            </a:prstGeom>
            <a:ln/>
          </p:spPr>
          <p:style>
            <a:lnRef idx="1">
              <a:schemeClr val="accent3"/>
            </a:lnRef>
            <a:fillRef idx="3">
              <a:schemeClr val="accent3"/>
            </a:fillRef>
            <a:effectRef idx="2">
              <a:schemeClr val="accent3"/>
            </a:effectRef>
            <a:fontRef idx="minor">
              <a:schemeClr val="lt1"/>
            </a:fontRef>
          </p:style>
          <p:txBody>
            <a:bodyPr rtlCol="0" anchor="ctr"/>
            <a:lstStyle/>
            <a:p>
              <a:pPr algn="ctr"/>
              <a:endParaRPr lang="en-GB">
                <a:solidFill>
                  <a:prstClr val="white"/>
                </a:solidFill>
                <a:latin typeface="Helvetica Light" charset="0"/>
                <a:ea typeface="Helvetica Light" charset="0"/>
                <a:cs typeface="Helvetica Light" charset="0"/>
              </a:endParaRPr>
            </a:p>
          </p:txBody>
        </p:sp>
        <p:sp>
          <p:nvSpPr>
            <p:cNvPr id="58" name="TextBox 57">
              <a:extLst>
                <a:ext uri="{FF2B5EF4-FFF2-40B4-BE49-F238E27FC236}">
                  <a16:creationId xmlns:a16="http://schemas.microsoft.com/office/drawing/2014/main" id="{512D54E8-5281-9741-976D-B9F65ABBBEA3}"/>
                </a:ext>
              </a:extLst>
            </p:cNvPr>
            <p:cNvSpPr txBox="1"/>
            <p:nvPr/>
          </p:nvSpPr>
          <p:spPr>
            <a:xfrm>
              <a:off x="3743210" y="3177397"/>
              <a:ext cx="325730" cy="369332"/>
            </a:xfrm>
            <a:prstGeom prst="rect">
              <a:avLst/>
            </a:prstGeom>
            <a:noFill/>
          </p:spPr>
          <p:txBody>
            <a:bodyPr wrap="none" rtlCol="0">
              <a:spAutoFit/>
            </a:bodyPr>
            <a:lstStyle/>
            <a:p>
              <a:r>
                <a:rPr lang="en-GB" sz="1800" dirty="0" err="1">
                  <a:solidFill>
                    <a:prstClr val="black"/>
                  </a:solidFill>
                  <a:latin typeface="Helvetica Light" charset="0"/>
                  <a:ea typeface="Helvetica Light" charset="0"/>
                  <a:cs typeface="Helvetica Light" charset="0"/>
                </a:rPr>
                <a:t>p</a:t>
              </a:r>
              <a:endParaRPr lang="en-GB" sz="1800" dirty="0">
                <a:solidFill>
                  <a:prstClr val="black"/>
                </a:solidFill>
                <a:latin typeface="Helvetica Light" charset="0"/>
                <a:ea typeface="Helvetica Light" charset="0"/>
                <a:cs typeface="Helvetica Light" charset="0"/>
              </a:endParaRPr>
            </a:p>
          </p:txBody>
        </p:sp>
        <p:sp>
          <p:nvSpPr>
            <p:cNvPr id="59" name="TextBox 58">
              <a:extLst>
                <a:ext uri="{FF2B5EF4-FFF2-40B4-BE49-F238E27FC236}">
                  <a16:creationId xmlns:a16="http://schemas.microsoft.com/office/drawing/2014/main" id="{9ACF3746-41A0-7245-966F-04936D51A880}"/>
                </a:ext>
              </a:extLst>
            </p:cNvPr>
            <p:cNvSpPr txBox="1"/>
            <p:nvPr/>
          </p:nvSpPr>
          <p:spPr>
            <a:xfrm>
              <a:off x="5368148" y="3304203"/>
              <a:ext cx="1260281" cy="261610"/>
            </a:xfrm>
            <a:prstGeom prst="rect">
              <a:avLst/>
            </a:prstGeom>
            <a:noFill/>
          </p:spPr>
          <p:txBody>
            <a:bodyPr wrap="none" rtlCol="0">
              <a:spAutoFit/>
            </a:bodyPr>
            <a:lstStyle/>
            <a:p>
              <a:r>
                <a:rPr lang="en-GB" sz="1050" dirty="0">
                  <a:solidFill>
                    <a:srgbClr val="008000"/>
                  </a:solidFill>
                  <a:latin typeface="Helvetica Light" charset="0"/>
                  <a:ea typeface="Helvetica Light" charset="0"/>
                  <a:cs typeface="Helvetica Light" charset="0"/>
                </a:rPr>
                <a:t>Underlying event</a:t>
              </a:r>
            </a:p>
          </p:txBody>
        </p:sp>
        <p:cxnSp>
          <p:nvCxnSpPr>
            <p:cNvPr id="60" name="Straight Connector 59">
              <a:extLst>
                <a:ext uri="{FF2B5EF4-FFF2-40B4-BE49-F238E27FC236}">
                  <a16:creationId xmlns:a16="http://schemas.microsoft.com/office/drawing/2014/main" id="{B4AA87C8-8463-304C-80A2-65E4BF31C76D}"/>
                </a:ext>
              </a:extLst>
            </p:cNvPr>
            <p:cNvCxnSpPr/>
            <p:nvPr/>
          </p:nvCxnSpPr>
          <p:spPr>
            <a:xfrm flipV="1">
              <a:off x="5344810" y="2796397"/>
              <a:ext cx="455083" cy="71967"/>
            </a:xfrm>
            <a:prstGeom prst="line">
              <a:avLst/>
            </a:prstGeom>
            <a:ln>
              <a:solidFill>
                <a:srgbClr val="3F8DE2"/>
              </a:solidFill>
            </a:ln>
          </p:spPr>
          <p:style>
            <a:lnRef idx="2">
              <a:schemeClr val="accent1"/>
            </a:lnRef>
            <a:fillRef idx="0">
              <a:schemeClr val="accent1"/>
            </a:fillRef>
            <a:effectRef idx="1">
              <a:schemeClr val="accent1"/>
            </a:effectRef>
            <a:fontRef idx="minor">
              <a:schemeClr val="tx1"/>
            </a:fontRef>
          </p:style>
        </p:cxnSp>
        <p:cxnSp>
          <p:nvCxnSpPr>
            <p:cNvPr id="61" name="Straight Connector 60">
              <a:extLst>
                <a:ext uri="{FF2B5EF4-FFF2-40B4-BE49-F238E27FC236}">
                  <a16:creationId xmlns:a16="http://schemas.microsoft.com/office/drawing/2014/main" id="{37234829-DCAF-B348-9BE1-655F0D9C5257}"/>
                </a:ext>
              </a:extLst>
            </p:cNvPr>
            <p:cNvCxnSpPr/>
            <p:nvPr/>
          </p:nvCxnSpPr>
          <p:spPr>
            <a:xfrm>
              <a:off x="5344810" y="2872597"/>
              <a:ext cx="455083" cy="71967"/>
            </a:xfrm>
            <a:prstGeom prst="line">
              <a:avLst/>
            </a:prstGeom>
            <a:ln>
              <a:solidFill>
                <a:srgbClr val="3F8DE2"/>
              </a:solidFill>
            </a:ln>
          </p:spPr>
          <p:style>
            <a:lnRef idx="2">
              <a:schemeClr val="accent1"/>
            </a:lnRef>
            <a:fillRef idx="0">
              <a:schemeClr val="accent1"/>
            </a:fillRef>
            <a:effectRef idx="1">
              <a:schemeClr val="accent1"/>
            </a:effectRef>
            <a:fontRef idx="minor">
              <a:schemeClr val="tx1"/>
            </a:fontRef>
          </p:style>
        </p:cxnSp>
        <p:cxnSp>
          <p:nvCxnSpPr>
            <p:cNvPr id="62" name="Straight Connector 61">
              <a:extLst>
                <a:ext uri="{FF2B5EF4-FFF2-40B4-BE49-F238E27FC236}">
                  <a16:creationId xmlns:a16="http://schemas.microsoft.com/office/drawing/2014/main" id="{A682557F-BBB3-6249-A9CD-DB597C52B225}"/>
                </a:ext>
              </a:extLst>
            </p:cNvPr>
            <p:cNvCxnSpPr/>
            <p:nvPr/>
          </p:nvCxnSpPr>
          <p:spPr>
            <a:xfrm>
              <a:off x="5344810" y="2872597"/>
              <a:ext cx="1143000" cy="1588"/>
            </a:xfrm>
            <a:prstGeom prst="line">
              <a:avLst/>
            </a:prstGeom>
            <a:ln w="50800" cap="flat" cmpd="sng" algn="ctr">
              <a:solidFill>
                <a:schemeClr val="tx2">
                  <a:lumMod val="75000"/>
                  <a:lumOff val="25000"/>
                </a:schemeClr>
              </a:solidFill>
              <a:prstDash val="solid"/>
              <a:round/>
              <a:headEnd type="none" w="med" len="med"/>
              <a:tailEnd type="triangle" w="med" len="med"/>
            </a:ln>
          </p:spPr>
          <p:style>
            <a:lnRef idx="2">
              <a:schemeClr val="accent1"/>
            </a:lnRef>
            <a:fillRef idx="0">
              <a:schemeClr val="accent1"/>
            </a:fillRef>
            <a:effectRef idx="1">
              <a:schemeClr val="accent1"/>
            </a:effectRef>
            <a:fontRef idx="minor">
              <a:schemeClr val="tx1"/>
            </a:fontRef>
          </p:style>
        </p:cxnSp>
        <p:sp>
          <p:nvSpPr>
            <p:cNvPr id="63" name="TextBox 62">
              <a:extLst>
                <a:ext uri="{FF2B5EF4-FFF2-40B4-BE49-F238E27FC236}">
                  <a16:creationId xmlns:a16="http://schemas.microsoft.com/office/drawing/2014/main" id="{5018ED13-C69C-3745-A09B-045E33A4E6B4}"/>
                </a:ext>
              </a:extLst>
            </p:cNvPr>
            <p:cNvSpPr txBox="1"/>
            <p:nvPr/>
          </p:nvSpPr>
          <p:spPr>
            <a:xfrm>
              <a:off x="6476636" y="2710249"/>
              <a:ext cx="1640585" cy="369332"/>
            </a:xfrm>
            <a:prstGeom prst="rect">
              <a:avLst/>
            </a:prstGeom>
            <a:noFill/>
          </p:spPr>
          <p:txBody>
            <a:bodyPr wrap="square" rtlCol="0">
              <a:spAutoFit/>
            </a:bodyPr>
            <a:lstStyle/>
            <a:p>
              <a:pPr defTabSz="360363"/>
              <a:r>
                <a:rPr lang="en-GB" sz="1800" dirty="0">
                  <a:solidFill>
                    <a:srgbClr val="09213B">
                      <a:lumMod val="75000"/>
                      <a:lumOff val="25000"/>
                    </a:srgbClr>
                  </a:solidFill>
                  <a:latin typeface="Helvetica Light" charset="0"/>
                  <a:ea typeface="Helvetica Light" charset="0"/>
                  <a:cs typeface="Helvetica Light" charset="0"/>
                </a:rPr>
                <a:t>X</a:t>
              </a:r>
              <a:r>
                <a:rPr lang="en-GB" sz="1400" dirty="0">
                  <a:solidFill>
                    <a:srgbClr val="09213B">
                      <a:lumMod val="75000"/>
                      <a:lumOff val="25000"/>
                    </a:srgbClr>
                  </a:solidFill>
                  <a:latin typeface="Helvetica Light" charset="0"/>
                  <a:ea typeface="Helvetica Light" charset="0"/>
                  <a:cs typeface="Helvetica Light" charset="0"/>
                </a:rPr>
                <a:t> </a:t>
              </a:r>
              <a:r>
                <a:rPr lang="en-GB" sz="1100" dirty="0">
                  <a:solidFill>
                    <a:srgbClr val="09213B">
                      <a:lumMod val="75000"/>
                      <a:lumOff val="25000"/>
                    </a:srgbClr>
                  </a:solidFill>
                  <a:latin typeface="Helvetica Light" charset="0"/>
                  <a:ea typeface="Helvetica Light" charset="0"/>
                  <a:cs typeface="Helvetica Light" charset="0"/>
                </a:rPr>
                <a:t>= 	jets, W, Z, top, H</a:t>
              </a:r>
              <a:endParaRPr lang="en-GB" sz="1400" dirty="0">
                <a:solidFill>
                  <a:srgbClr val="09213B">
                    <a:lumMod val="75000"/>
                    <a:lumOff val="25000"/>
                  </a:srgbClr>
                </a:solidFill>
                <a:latin typeface="Helvetica Light" charset="0"/>
                <a:ea typeface="Helvetica Light" charset="0"/>
                <a:cs typeface="Helvetica Light" charset="0"/>
              </a:endParaRPr>
            </a:p>
          </p:txBody>
        </p:sp>
        <p:graphicFrame>
          <p:nvGraphicFramePr>
            <p:cNvPr id="65" name="Object 3">
              <a:extLst>
                <a:ext uri="{FF2B5EF4-FFF2-40B4-BE49-F238E27FC236}">
                  <a16:creationId xmlns:a16="http://schemas.microsoft.com/office/drawing/2014/main" id="{144FD895-CBF4-5749-9CB1-B4A380F7B3CC}"/>
                </a:ext>
              </a:extLst>
            </p:cNvPr>
            <p:cNvGraphicFramePr>
              <a:graphicFrameLocks noChangeAspect="1"/>
            </p:cNvGraphicFramePr>
            <p:nvPr>
              <p:extLst>
                <p:ext uri="{D42A27DB-BD31-4B8C-83A1-F6EECF244321}">
                  <p14:modId xmlns:p14="http://schemas.microsoft.com/office/powerpoint/2010/main" val="3649819453"/>
                </p:ext>
              </p:extLst>
            </p:nvPr>
          </p:nvGraphicFramePr>
          <p:xfrm>
            <a:off x="4484609" y="2501197"/>
            <a:ext cx="478895" cy="315666"/>
          </p:xfrm>
          <a:graphic>
            <a:graphicData uri="http://schemas.openxmlformats.org/presentationml/2006/ole">
              <mc:AlternateContent xmlns:mc="http://schemas.openxmlformats.org/markup-compatibility/2006">
                <mc:Choice xmlns:v="urn:schemas-microsoft-com:vml" Requires="v">
                  <p:oleObj name="Equation" r:id="rId3" imgW="406400" imgH="266700" progId="Equation.DSMT4">
                    <p:embed/>
                  </p:oleObj>
                </mc:Choice>
                <mc:Fallback>
                  <p:oleObj name="Equation" r:id="rId3" imgW="406400" imgH="266700" progId="Equation.DSMT4">
                    <p:embed/>
                    <p:pic>
                      <p:nvPicPr>
                        <p:cNvPr id="42" name="Object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484609" y="2501197"/>
                          <a:ext cx="478895" cy="315666"/>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66" name="Object 4">
              <a:extLst>
                <a:ext uri="{FF2B5EF4-FFF2-40B4-BE49-F238E27FC236}">
                  <a16:creationId xmlns:a16="http://schemas.microsoft.com/office/drawing/2014/main" id="{09372AEC-21D5-144F-8049-5C9F1AF07B3C}"/>
                </a:ext>
              </a:extLst>
            </p:cNvPr>
            <p:cNvGraphicFramePr>
              <a:graphicFrameLocks noChangeAspect="1"/>
            </p:cNvGraphicFramePr>
            <p:nvPr>
              <p:extLst>
                <p:ext uri="{D42A27DB-BD31-4B8C-83A1-F6EECF244321}">
                  <p14:modId xmlns:p14="http://schemas.microsoft.com/office/powerpoint/2010/main" val="324623164"/>
                </p:ext>
              </p:extLst>
            </p:nvPr>
          </p:nvGraphicFramePr>
          <p:xfrm>
            <a:off x="4477728" y="2924454"/>
            <a:ext cx="493713" cy="315913"/>
          </p:xfrm>
          <a:graphic>
            <a:graphicData uri="http://schemas.openxmlformats.org/presentationml/2006/ole">
              <mc:AlternateContent xmlns:mc="http://schemas.openxmlformats.org/markup-compatibility/2006">
                <mc:Choice xmlns:v="urn:schemas-microsoft-com:vml" Requires="v">
                  <p:oleObj name="Equation" r:id="rId5" imgW="419100" imgH="266700" progId="Equation.DSMT4">
                    <p:embed/>
                  </p:oleObj>
                </mc:Choice>
                <mc:Fallback>
                  <p:oleObj name="Equation" r:id="rId5" imgW="419100" imgH="266700" progId="Equation.DSMT4">
                    <p:embed/>
                    <p:pic>
                      <p:nvPicPr>
                        <p:cNvPr id="43" name="Object 4"/>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477728" y="2924454"/>
                          <a:ext cx="493713" cy="315913"/>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69" name="Object 2">
              <a:extLst>
                <a:ext uri="{FF2B5EF4-FFF2-40B4-BE49-F238E27FC236}">
                  <a16:creationId xmlns:a16="http://schemas.microsoft.com/office/drawing/2014/main" id="{C215A587-FA93-6543-AC04-C4D0F6602BAE}"/>
                </a:ext>
              </a:extLst>
            </p:cNvPr>
            <p:cNvGraphicFramePr>
              <a:graphicFrameLocks noChangeAspect="1"/>
            </p:cNvGraphicFramePr>
            <p:nvPr>
              <p:extLst>
                <p:ext uri="{D42A27DB-BD31-4B8C-83A1-F6EECF244321}">
                  <p14:modId xmlns:p14="http://schemas.microsoft.com/office/powerpoint/2010/main" val="866885803"/>
                </p:ext>
              </p:extLst>
            </p:nvPr>
          </p:nvGraphicFramePr>
          <p:xfrm>
            <a:off x="5779278" y="2318579"/>
            <a:ext cx="1860880" cy="372492"/>
          </p:xfrm>
          <a:graphic>
            <a:graphicData uri="http://schemas.openxmlformats.org/presentationml/2006/ole">
              <mc:AlternateContent xmlns:mc="http://schemas.openxmlformats.org/markup-compatibility/2006">
                <mc:Choice xmlns:v="urn:schemas-microsoft-com:vml" Requires="v">
                  <p:oleObj name="Equation" r:id="rId7" imgW="1346200" imgH="266700" progId="Equation.DSMT4">
                    <p:embed/>
                  </p:oleObj>
                </mc:Choice>
                <mc:Fallback>
                  <p:oleObj name="Equation" r:id="rId7" imgW="1346200" imgH="266700" progId="Equation.DSMT4">
                    <p:embed/>
                    <p:pic>
                      <p:nvPicPr>
                        <p:cNvPr id="49" name="Object 2"/>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779278" y="2318579"/>
                          <a:ext cx="1860880" cy="372492"/>
                        </a:xfrm>
                        <a:prstGeom prst="rect">
                          <a:avLst/>
                        </a:prstGeom>
                        <a:noFill/>
                      </p:spPr>
                    </p:pic>
                  </p:oleObj>
                </mc:Fallback>
              </mc:AlternateContent>
            </a:graphicData>
          </a:graphic>
        </p:graphicFrame>
        <p:pic>
          <p:nvPicPr>
            <p:cNvPr id="7" name="Picture 6">
              <a:extLst>
                <a:ext uri="{FF2B5EF4-FFF2-40B4-BE49-F238E27FC236}">
                  <a16:creationId xmlns:a16="http://schemas.microsoft.com/office/drawing/2014/main" id="{65A5DC6D-702B-1145-B34E-6D2B27B41C69}"/>
                </a:ext>
              </a:extLst>
            </p:cNvPr>
            <p:cNvPicPr>
              <a:picLocks noChangeAspect="1"/>
            </p:cNvPicPr>
            <p:nvPr/>
          </p:nvPicPr>
          <p:blipFill>
            <a:blip r:embed="rId9"/>
            <a:stretch>
              <a:fillRect/>
            </a:stretch>
          </p:blipFill>
          <p:spPr>
            <a:xfrm>
              <a:off x="4494013" y="2139149"/>
              <a:ext cx="428428" cy="427573"/>
            </a:xfrm>
            <a:prstGeom prst="rect">
              <a:avLst/>
            </a:prstGeom>
          </p:spPr>
        </p:pic>
        <p:pic>
          <p:nvPicPr>
            <p:cNvPr id="70" name="Picture 69">
              <a:extLst>
                <a:ext uri="{FF2B5EF4-FFF2-40B4-BE49-F238E27FC236}">
                  <a16:creationId xmlns:a16="http://schemas.microsoft.com/office/drawing/2014/main" id="{DEEF03A7-0963-FE4B-988F-244A2CF99701}"/>
                </a:ext>
              </a:extLst>
            </p:cNvPr>
            <p:cNvPicPr>
              <a:picLocks noChangeAspect="1"/>
            </p:cNvPicPr>
            <p:nvPr/>
          </p:nvPicPr>
          <p:blipFill>
            <a:blip r:embed="rId9"/>
            <a:stretch>
              <a:fillRect/>
            </a:stretch>
          </p:blipFill>
          <p:spPr>
            <a:xfrm>
              <a:off x="4490573" y="3206075"/>
              <a:ext cx="428428" cy="427573"/>
            </a:xfrm>
            <a:prstGeom prst="rect">
              <a:avLst/>
            </a:prstGeom>
          </p:spPr>
        </p:pic>
        <p:cxnSp>
          <p:nvCxnSpPr>
            <p:cNvPr id="41" name="Curved Connector 65">
              <a:extLst>
                <a:ext uri="{FF2B5EF4-FFF2-40B4-BE49-F238E27FC236}">
                  <a16:creationId xmlns:a16="http://schemas.microsoft.com/office/drawing/2014/main" id="{5B8909ED-F0DA-FB4C-82DD-3253B6523E21}"/>
                </a:ext>
              </a:extLst>
            </p:cNvPr>
            <p:cNvCxnSpPr>
              <a:cxnSpLocks/>
              <a:stCxn id="69" idx="1"/>
              <a:endCxn id="57" idx="7"/>
            </p:cNvCxnSpPr>
            <p:nvPr/>
          </p:nvCxnSpPr>
          <p:spPr>
            <a:xfrm rot="10800000" flipV="1">
              <a:off x="5300174" y="2504824"/>
              <a:ext cx="479105" cy="260009"/>
            </a:xfrm>
            <a:prstGeom prst="curvedConnector2">
              <a:avLst/>
            </a:prstGeom>
            <a:ln w="635" cap="flat" cmpd="sng" algn="ctr">
              <a:solidFill>
                <a:schemeClr val="tx1"/>
              </a:solidFill>
              <a:prstDash val="sysDash"/>
              <a:round/>
              <a:headEnd type="none" w="med" len="med"/>
              <a:tailEnd type="triangle" w="med" len="med"/>
            </a:ln>
            <a:effectLst/>
          </p:spPr>
          <p:style>
            <a:lnRef idx="2">
              <a:schemeClr val="accent1"/>
            </a:lnRef>
            <a:fillRef idx="0">
              <a:schemeClr val="accent1"/>
            </a:fillRef>
            <a:effectRef idx="1">
              <a:schemeClr val="accent1"/>
            </a:effectRef>
            <a:fontRef idx="minor">
              <a:schemeClr val="tx1"/>
            </a:fontRef>
          </p:style>
        </p:cxnSp>
      </p:grpSp>
      <p:sp>
        <p:nvSpPr>
          <p:cNvPr id="71" name="Rounded Rectangle 70">
            <a:extLst>
              <a:ext uri="{FF2B5EF4-FFF2-40B4-BE49-F238E27FC236}">
                <a16:creationId xmlns:a16="http://schemas.microsoft.com/office/drawing/2014/main" id="{184F74E7-3712-0A4F-AF1D-54EDEAF58755}"/>
              </a:ext>
            </a:extLst>
          </p:cNvPr>
          <p:cNvSpPr/>
          <p:nvPr/>
        </p:nvSpPr>
        <p:spPr>
          <a:xfrm>
            <a:off x="717374" y="3650233"/>
            <a:ext cx="10099308" cy="2780205"/>
          </a:xfrm>
          <a:prstGeom prst="roundRect">
            <a:avLst>
              <a:gd name="adj" fmla="val 1722"/>
            </a:avLst>
          </a:prstGeom>
          <a:solidFill>
            <a:schemeClr val="bg1"/>
          </a:solidFill>
          <a:ln>
            <a:solidFill>
              <a:schemeClr val="tx1">
                <a:lumMod val="50000"/>
                <a:lumOff val="50000"/>
              </a:schemeClr>
            </a:solidFill>
          </a:ln>
        </p:spPr>
        <p:txBody>
          <a:bodyPr wrap="square" rtlCol="0" anchor="ctr">
            <a:spAutoFit/>
          </a:bodyPr>
          <a:lstStyle/>
          <a:p>
            <a:pPr algn="l"/>
            <a:endParaRPr lang="en-CH" sz="1600" dirty="0">
              <a:latin typeface="Helvetica" pitchFamily="2" charset="0"/>
            </a:endParaRPr>
          </a:p>
        </p:txBody>
      </p:sp>
      <p:sp>
        <p:nvSpPr>
          <p:cNvPr id="72" name="Text Box 25">
            <a:extLst>
              <a:ext uri="{FF2B5EF4-FFF2-40B4-BE49-F238E27FC236}">
                <a16:creationId xmlns:a16="http://schemas.microsoft.com/office/drawing/2014/main" id="{A667F4A3-853C-7042-8730-43DF83F382D7}"/>
              </a:ext>
            </a:extLst>
          </p:cNvPr>
          <p:cNvSpPr txBox="1">
            <a:spLocks noChangeArrowheads="1"/>
          </p:cNvSpPr>
          <p:nvPr/>
        </p:nvSpPr>
        <p:spPr bwMode="auto">
          <a:xfrm>
            <a:off x="862237" y="3763062"/>
            <a:ext cx="3075152" cy="1164550"/>
          </a:xfrm>
          <a:prstGeom prst="rect">
            <a:avLst/>
          </a:prstGeom>
          <a:noFill/>
          <a:ln w="12700">
            <a:noFill/>
            <a:miter lim="800000"/>
            <a:headEnd/>
            <a:tailEnd/>
          </a:ln>
          <a:effectLst/>
        </p:spPr>
        <p:txBody>
          <a:bodyPr wrap="square">
            <a:prstTxWarp prst="textNoShape">
              <a:avLst/>
            </a:prstTxWarp>
            <a:spAutoFit/>
          </a:bodyPr>
          <a:lstStyle/>
          <a:p>
            <a:pPr>
              <a:lnSpc>
                <a:spcPct val="110000"/>
              </a:lnSpc>
              <a:spcBef>
                <a:spcPct val="50000"/>
              </a:spcBef>
            </a:pPr>
            <a:r>
              <a:rPr lang="en-GB" sz="1600" dirty="0">
                <a:solidFill>
                  <a:prstClr val="black"/>
                </a:solidFill>
                <a:latin typeface="Helvetica" pitchFamily="2" charset="0"/>
                <a:ea typeface="Helvetica Light" charset="0"/>
                <a:cs typeface="Helvetica Light" charset="0"/>
              </a:rPr>
              <a:t>PDFs were measured precisely at the 6.3 km superconducting ep collider HERA at DESY (1992–2007)</a:t>
            </a:r>
          </a:p>
        </p:txBody>
      </p:sp>
      <p:pic>
        <p:nvPicPr>
          <p:cNvPr id="31751" name="Picture 7">
            <a:extLst>
              <a:ext uri="{FF2B5EF4-FFF2-40B4-BE49-F238E27FC236}">
                <a16:creationId xmlns:a16="http://schemas.microsoft.com/office/drawing/2014/main" id="{5B775D97-436A-B44A-835D-688B5585F0DA}"/>
              </a:ext>
            </a:extLst>
          </p:cNvPr>
          <p:cNvPicPr>
            <a:picLocks noChangeAspect="1" noChangeArrowheads="1"/>
          </p:cNvPicPr>
          <p:nvPr/>
        </p:nvPicPr>
        <p:blipFill>
          <a:blip r:embed="rId10">
            <a:extLst>
              <a:ext uri="{28A0092B-C50C-407E-A947-70E740481C1C}">
                <a14:useLocalDpi xmlns:a14="http://schemas.microsoft.com/office/drawing/2010/main"/>
              </a:ext>
            </a:extLst>
          </a:blip>
          <a:srcRect/>
          <a:stretch>
            <a:fillRect/>
          </a:stretch>
        </p:blipFill>
        <p:spPr bwMode="auto">
          <a:xfrm>
            <a:off x="4143042" y="3800382"/>
            <a:ext cx="3466846" cy="2504059"/>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3AF516AB-E935-2340-9DFC-729A2DB59FC3}"/>
              </a:ext>
            </a:extLst>
          </p:cNvPr>
          <p:cNvSpPr txBox="1"/>
          <p:nvPr/>
        </p:nvSpPr>
        <p:spPr>
          <a:xfrm>
            <a:off x="4630942" y="4639305"/>
            <a:ext cx="380232" cy="276999"/>
          </a:xfrm>
          <a:prstGeom prst="rect">
            <a:avLst/>
          </a:prstGeom>
          <a:noFill/>
        </p:spPr>
        <p:txBody>
          <a:bodyPr wrap="none" rtlCol="0">
            <a:spAutoFit/>
          </a:bodyPr>
          <a:lstStyle/>
          <a:p>
            <a:pPr marL="0">
              <a:spcBef>
                <a:spcPts val="3000"/>
              </a:spcBef>
            </a:pPr>
            <a:r>
              <a:rPr lang="en-CH" sz="1200" b="1" dirty="0">
                <a:solidFill>
                  <a:schemeClr val="bg1"/>
                </a:solidFill>
                <a:latin typeface="Helvetica" pitchFamily="2" charset="0"/>
                <a:ea typeface="Helvetica Light" charset="0"/>
                <a:cs typeface="Helvetica Light" charset="0"/>
                <a:sym typeface="Wingdings" pitchFamily="2" charset="2"/>
              </a:rPr>
              <a:t>H1</a:t>
            </a:r>
          </a:p>
        </p:txBody>
      </p:sp>
      <p:sp>
        <p:nvSpPr>
          <p:cNvPr id="75" name="TextBox 74">
            <a:extLst>
              <a:ext uri="{FF2B5EF4-FFF2-40B4-BE49-F238E27FC236}">
                <a16:creationId xmlns:a16="http://schemas.microsoft.com/office/drawing/2014/main" id="{8F4606E2-9B74-6145-965D-714C271D8EEC}"/>
              </a:ext>
            </a:extLst>
          </p:cNvPr>
          <p:cNvSpPr txBox="1"/>
          <p:nvPr/>
        </p:nvSpPr>
        <p:spPr>
          <a:xfrm>
            <a:off x="6654621" y="4879533"/>
            <a:ext cx="595035" cy="276999"/>
          </a:xfrm>
          <a:prstGeom prst="rect">
            <a:avLst/>
          </a:prstGeom>
          <a:noFill/>
        </p:spPr>
        <p:txBody>
          <a:bodyPr wrap="none" rtlCol="0">
            <a:spAutoFit/>
          </a:bodyPr>
          <a:lstStyle/>
          <a:p>
            <a:pPr marL="0">
              <a:spcBef>
                <a:spcPts val="3000"/>
              </a:spcBef>
            </a:pPr>
            <a:r>
              <a:rPr lang="en-CH" sz="1200" b="1" dirty="0">
                <a:solidFill>
                  <a:schemeClr val="bg1"/>
                </a:solidFill>
                <a:latin typeface="Helvetica" pitchFamily="2" charset="0"/>
                <a:ea typeface="Helvetica Light" charset="0"/>
                <a:cs typeface="Helvetica Light" charset="0"/>
                <a:sym typeface="Wingdings" pitchFamily="2" charset="2"/>
              </a:rPr>
              <a:t>ZEUS</a:t>
            </a:r>
          </a:p>
        </p:txBody>
      </p:sp>
      <p:pic>
        <p:nvPicPr>
          <p:cNvPr id="78" name="Picture 77">
            <a:extLst>
              <a:ext uri="{FF2B5EF4-FFF2-40B4-BE49-F238E27FC236}">
                <a16:creationId xmlns:a16="http://schemas.microsoft.com/office/drawing/2014/main" id="{93F14FB3-485C-894D-92F8-7908F9B52456}"/>
              </a:ext>
            </a:extLst>
          </p:cNvPr>
          <p:cNvPicPr>
            <a:picLocks noChangeAspect="1"/>
          </p:cNvPicPr>
          <p:nvPr/>
        </p:nvPicPr>
        <p:blipFill>
          <a:blip r:embed="rId11"/>
          <a:stretch>
            <a:fillRect/>
          </a:stretch>
        </p:blipFill>
        <p:spPr>
          <a:xfrm>
            <a:off x="7815541" y="3673902"/>
            <a:ext cx="2744648" cy="2679299"/>
          </a:xfrm>
          <a:prstGeom prst="rect">
            <a:avLst/>
          </a:prstGeom>
        </p:spPr>
      </p:pic>
      <p:pic>
        <p:nvPicPr>
          <p:cNvPr id="79" name="Picture 78">
            <a:extLst>
              <a:ext uri="{FF2B5EF4-FFF2-40B4-BE49-F238E27FC236}">
                <a16:creationId xmlns:a16="http://schemas.microsoft.com/office/drawing/2014/main" id="{8EEC2835-043A-5F4B-A846-1EC4523ABE59}"/>
              </a:ext>
            </a:extLst>
          </p:cNvPr>
          <p:cNvPicPr>
            <a:picLocks noChangeAspect="1"/>
          </p:cNvPicPr>
          <p:nvPr/>
        </p:nvPicPr>
        <p:blipFill>
          <a:blip r:embed="rId12"/>
          <a:stretch>
            <a:fillRect/>
          </a:stretch>
        </p:blipFill>
        <p:spPr>
          <a:xfrm>
            <a:off x="8041751" y="1010331"/>
            <a:ext cx="2528024" cy="2284205"/>
          </a:xfrm>
          <a:prstGeom prst="rect">
            <a:avLst/>
          </a:prstGeom>
        </p:spPr>
      </p:pic>
      <p:cxnSp>
        <p:nvCxnSpPr>
          <p:cNvPr id="94" name="Straight Arrow Connector 93">
            <a:extLst>
              <a:ext uri="{FF2B5EF4-FFF2-40B4-BE49-F238E27FC236}">
                <a16:creationId xmlns:a16="http://schemas.microsoft.com/office/drawing/2014/main" id="{EE21F314-DEB2-3F4C-AAB7-EA2C8FD40DD2}"/>
              </a:ext>
            </a:extLst>
          </p:cNvPr>
          <p:cNvCxnSpPr>
            <a:cxnSpLocks/>
          </p:cNvCxnSpPr>
          <p:nvPr/>
        </p:nvCxnSpPr>
        <p:spPr>
          <a:xfrm flipV="1">
            <a:off x="3299400" y="2063015"/>
            <a:ext cx="1158397" cy="267474"/>
          </a:xfrm>
          <a:prstGeom prst="straightConnector1">
            <a:avLst/>
          </a:prstGeom>
          <a:ln w="6350">
            <a:solidFill>
              <a:srgbClr val="D8363C"/>
            </a:solidFill>
            <a:tailEnd type="triangle"/>
          </a:ln>
          <a:effectLst/>
        </p:spPr>
        <p:style>
          <a:lnRef idx="2">
            <a:schemeClr val="accent1"/>
          </a:lnRef>
          <a:fillRef idx="0">
            <a:schemeClr val="accent1"/>
          </a:fillRef>
          <a:effectRef idx="1">
            <a:schemeClr val="accent1"/>
          </a:effectRef>
          <a:fontRef idx="minor">
            <a:schemeClr val="tx1"/>
          </a:fontRef>
        </p:style>
      </p:cxnSp>
      <p:pic>
        <p:nvPicPr>
          <p:cNvPr id="31762" name="Picture 18" descr="Feynman diagram of deep inelastic lepton-proton scattering | Download  Scientific Diagram">
            <a:extLst>
              <a:ext uri="{FF2B5EF4-FFF2-40B4-BE49-F238E27FC236}">
                <a16:creationId xmlns:a16="http://schemas.microsoft.com/office/drawing/2014/main" id="{175FA67E-4BF5-504D-AF07-84BC78314E37}"/>
              </a:ext>
            </a:extLst>
          </p:cNvPr>
          <p:cNvPicPr>
            <a:picLocks noChangeAspect="1" noChangeArrowheads="1"/>
          </p:cNvPicPr>
          <p:nvPr/>
        </p:nvPicPr>
        <p:blipFill>
          <a:blip r:embed="rId13">
            <a:extLst>
              <a:ext uri="{28A0092B-C50C-407E-A947-70E740481C1C}">
                <a14:useLocalDpi xmlns:a14="http://schemas.microsoft.com/office/drawing/2010/main"/>
              </a:ext>
            </a:extLst>
          </a:blip>
          <a:srcRect/>
          <a:stretch>
            <a:fillRect/>
          </a:stretch>
        </p:blipFill>
        <p:spPr bwMode="auto">
          <a:xfrm>
            <a:off x="2255651" y="4864183"/>
            <a:ext cx="1421812" cy="15087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19167671"/>
      </p:ext>
    </p:extLst>
  </p:cSld>
  <p:clrMapOvr>
    <a:masterClrMapping/>
  </p:clrMapOvr>
  <mc:AlternateContent xmlns:mc="http://schemas.openxmlformats.org/markup-compatibility/2006" xmlns:p14="http://schemas.microsoft.com/office/powerpoint/2010/main">
    <mc:Choice Requires="p14">
      <p:transition spd="med" p14:dur="6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AE154AC8-948A-EC4D-B6E6-17ADDABB6892}"/>
              </a:ext>
            </a:extLst>
          </p:cNvPr>
          <p:cNvSpPr/>
          <p:nvPr/>
        </p:nvSpPr>
        <p:spPr>
          <a:xfrm>
            <a:off x="10124661" y="0"/>
            <a:ext cx="1348202" cy="6858000"/>
          </a:xfrm>
          <a:prstGeom prst="rect">
            <a:avLst/>
          </a:prstGeom>
          <a:solidFill>
            <a:srgbClr val="3D7B96"/>
          </a:solidFill>
          <a:ln>
            <a:solidFill>
              <a:schemeClr val="tx1"/>
            </a:solidFill>
          </a:ln>
        </p:spPr>
        <p:txBody>
          <a:bodyPr wrap="square" rtlCol="0" anchor="ctr">
            <a:spAutoFit/>
          </a:bodyPr>
          <a:lstStyle/>
          <a:p>
            <a:pPr algn="ctr"/>
            <a:endParaRPr lang="en-CH" sz="1600" dirty="0">
              <a:latin typeface="Helvetica Light" charset="0"/>
              <a:ea typeface="Helvetica Light" charset="0"/>
              <a:cs typeface="Helvetica Light" charset="0"/>
            </a:endParaRPr>
          </a:p>
        </p:txBody>
      </p:sp>
      <p:sp>
        <p:nvSpPr>
          <p:cNvPr id="31" name="Rectangle 30">
            <a:extLst>
              <a:ext uri="{FF2B5EF4-FFF2-40B4-BE49-F238E27FC236}">
                <a16:creationId xmlns:a16="http://schemas.microsoft.com/office/drawing/2014/main" id="{38EAA396-F5D2-464D-8BDE-1A07B080DA62}"/>
              </a:ext>
            </a:extLst>
          </p:cNvPr>
          <p:cNvSpPr/>
          <p:nvPr/>
        </p:nvSpPr>
        <p:spPr>
          <a:xfrm>
            <a:off x="7938052" y="0"/>
            <a:ext cx="3588337" cy="6858000"/>
          </a:xfrm>
          <a:prstGeom prst="rect">
            <a:avLst/>
          </a:prstGeom>
          <a:solidFill>
            <a:srgbClr val="1C446B">
              <a:alpha val="70000"/>
            </a:srgbClr>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600" b="0" i="0" u="none" strike="noStrike" kern="0" cap="none" spc="0" normalizeH="0" baseline="0" dirty="0">
              <a:ln>
                <a:noFill/>
              </a:ln>
              <a:solidFill>
                <a:srgbClr val="0057A6"/>
              </a:solidFill>
              <a:effectLst/>
              <a:uLnTx/>
              <a:uFillTx/>
              <a:latin typeface="Arial" panose="020B0604020202020204"/>
              <a:ea typeface="+mn-ea"/>
              <a:cs typeface="+mn-cs"/>
            </a:endParaRPr>
          </a:p>
        </p:txBody>
      </p:sp>
      <p:pic>
        <p:nvPicPr>
          <p:cNvPr id="6" name="Picture 5">
            <a:extLst>
              <a:ext uri="{FF2B5EF4-FFF2-40B4-BE49-F238E27FC236}">
                <a16:creationId xmlns:a16="http://schemas.microsoft.com/office/drawing/2014/main" id="{C3E005F4-6C79-4041-BE3E-EA2D79AD61BC}"/>
              </a:ext>
            </a:extLst>
          </p:cNvPr>
          <p:cNvPicPr>
            <a:picLocks noChangeAspect="1"/>
          </p:cNvPicPr>
          <p:nvPr/>
        </p:nvPicPr>
        <p:blipFill rotWithShape="1">
          <a:blip r:embed="rId2" cstate="hqprint">
            <a:extLst>
              <a:ext uri="{28A0092B-C50C-407E-A947-70E740481C1C}">
                <a14:useLocalDpi xmlns:a14="http://schemas.microsoft.com/office/drawing/2010/main"/>
              </a:ext>
            </a:extLst>
          </a:blip>
          <a:srcRect r="-3765"/>
          <a:stretch/>
        </p:blipFill>
        <p:spPr>
          <a:xfrm>
            <a:off x="1031" y="0"/>
            <a:ext cx="11150708" cy="6858000"/>
          </a:xfrm>
          <a:prstGeom prst="rect">
            <a:avLst/>
          </a:prstGeom>
        </p:spPr>
      </p:pic>
      <p:sp>
        <p:nvSpPr>
          <p:cNvPr id="33" name="TextBox 32">
            <a:extLst>
              <a:ext uri="{FF2B5EF4-FFF2-40B4-BE49-F238E27FC236}">
                <a16:creationId xmlns:a16="http://schemas.microsoft.com/office/drawing/2014/main" id="{6461553C-CB5D-F141-99A6-80B735742243}"/>
              </a:ext>
            </a:extLst>
          </p:cNvPr>
          <p:cNvSpPr txBox="1"/>
          <p:nvPr/>
        </p:nvSpPr>
        <p:spPr>
          <a:xfrm>
            <a:off x="222662" y="167736"/>
            <a:ext cx="8294258" cy="461665"/>
          </a:xfrm>
          <a:prstGeom prst="rect">
            <a:avLst/>
          </a:prstGeom>
          <a:noFill/>
        </p:spPr>
        <p:txBody>
          <a:bodyPr wrap="none" rtlCol="0">
            <a:spAutoFit/>
          </a:bodyPr>
          <a:lstStyle/>
          <a:p>
            <a:pPr marL="0">
              <a:spcBef>
                <a:spcPts val="3000"/>
              </a:spcBef>
            </a:pPr>
            <a:r>
              <a:rPr lang="en-CH" sz="2400" b="1" dirty="0">
                <a:solidFill>
                  <a:schemeClr val="bg1"/>
                </a:solidFill>
                <a:latin typeface="Helvetica" pitchFamily="2" charset="0"/>
                <a:ea typeface="Helvetica Light" charset="0"/>
                <a:cs typeface="Helvetica Light" charset="0"/>
                <a:sym typeface="Wingdings" pitchFamily="2" charset="2"/>
              </a:rPr>
              <a:t>Extremely successful LHC runs between 2010 and 2018</a:t>
            </a:r>
          </a:p>
        </p:txBody>
      </p:sp>
      <p:sp>
        <p:nvSpPr>
          <p:cNvPr id="48" name="Rounded Rectangle 47">
            <a:extLst>
              <a:ext uri="{FF2B5EF4-FFF2-40B4-BE49-F238E27FC236}">
                <a16:creationId xmlns:a16="http://schemas.microsoft.com/office/drawing/2014/main" id="{28D5C10A-3A7F-EE48-88A3-74675528C03F}"/>
              </a:ext>
            </a:extLst>
          </p:cNvPr>
          <p:cNvSpPr/>
          <p:nvPr/>
        </p:nvSpPr>
        <p:spPr>
          <a:xfrm>
            <a:off x="717374" y="892598"/>
            <a:ext cx="10099308" cy="5386282"/>
          </a:xfrm>
          <a:prstGeom prst="roundRect">
            <a:avLst>
              <a:gd name="adj" fmla="val 1263"/>
            </a:avLst>
          </a:prstGeom>
          <a:solidFill>
            <a:schemeClr val="bg1"/>
          </a:solidFill>
          <a:ln>
            <a:solidFill>
              <a:schemeClr val="tx1">
                <a:lumMod val="50000"/>
                <a:lumOff val="50000"/>
              </a:schemeClr>
            </a:solidFill>
          </a:ln>
        </p:spPr>
        <p:txBody>
          <a:bodyPr wrap="square" rtlCol="0" anchor="ctr">
            <a:spAutoFit/>
          </a:bodyPr>
          <a:lstStyle/>
          <a:p>
            <a:pPr algn="l"/>
            <a:endParaRPr lang="en-CH" sz="1600" dirty="0">
              <a:latin typeface="Helvetica" pitchFamily="2" charset="0"/>
            </a:endParaRPr>
          </a:p>
        </p:txBody>
      </p:sp>
      <p:sp>
        <p:nvSpPr>
          <p:cNvPr id="67" name="Rectangle 66">
            <a:extLst>
              <a:ext uri="{FF2B5EF4-FFF2-40B4-BE49-F238E27FC236}">
                <a16:creationId xmlns:a16="http://schemas.microsoft.com/office/drawing/2014/main" id="{06544EB2-CDED-6F45-AD03-C804468E668F}"/>
              </a:ext>
            </a:extLst>
          </p:cNvPr>
          <p:cNvSpPr/>
          <p:nvPr/>
        </p:nvSpPr>
        <p:spPr>
          <a:xfrm>
            <a:off x="1100867" y="1190124"/>
            <a:ext cx="7324865" cy="369332"/>
          </a:xfrm>
          <a:prstGeom prst="rect">
            <a:avLst/>
          </a:prstGeom>
        </p:spPr>
        <p:txBody>
          <a:bodyPr wrap="square">
            <a:spAutoFit/>
          </a:bodyPr>
          <a:lstStyle/>
          <a:p>
            <a:pPr lvl="0" defTabSz="457200" fontAlgn="base">
              <a:spcBef>
                <a:spcPts val="2400"/>
              </a:spcBef>
              <a:spcAft>
                <a:spcPct val="0"/>
              </a:spcAft>
              <a:defRPr/>
            </a:pPr>
            <a:r>
              <a:rPr lang="en-GB" b="1" dirty="0">
                <a:latin typeface="Helvetica" pitchFamily="2" charset="0"/>
              </a:rPr>
              <a:t>Run-2 dataset (2015–2018) at 13 TeV</a:t>
            </a:r>
          </a:p>
        </p:txBody>
      </p:sp>
      <p:pic>
        <p:nvPicPr>
          <p:cNvPr id="68" name="Picture 67">
            <a:extLst>
              <a:ext uri="{FF2B5EF4-FFF2-40B4-BE49-F238E27FC236}">
                <a16:creationId xmlns:a16="http://schemas.microsoft.com/office/drawing/2014/main" id="{6FD410B3-7E4E-D240-8D79-8022B857018A}"/>
              </a:ext>
            </a:extLst>
          </p:cNvPr>
          <p:cNvPicPr>
            <a:picLocks noChangeAspect="1"/>
          </p:cNvPicPr>
          <p:nvPr/>
        </p:nvPicPr>
        <p:blipFill>
          <a:blip r:embed="rId3"/>
          <a:stretch>
            <a:fillRect/>
          </a:stretch>
        </p:blipFill>
        <p:spPr>
          <a:xfrm rot="5400000">
            <a:off x="1618673" y="1630077"/>
            <a:ext cx="3089721" cy="4304354"/>
          </a:xfrm>
          <a:prstGeom prst="rect">
            <a:avLst/>
          </a:prstGeom>
        </p:spPr>
      </p:pic>
      <p:sp>
        <p:nvSpPr>
          <p:cNvPr id="73" name="TextBox 72">
            <a:extLst>
              <a:ext uri="{FF2B5EF4-FFF2-40B4-BE49-F238E27FC236}">
                <a16:creationId xmlns:a16="http://schemas.microsoft.com/office/drawing/2014/main" id="{000DBE97-3DA4-F14B-A4B5-BA8964DEC308}"/>
              </a:ext>
            </a:extLst>
          </p:cNvPr>
          <p:cNvSpPr txBox="1"/>
          <p:nvPr/>
        </p:nvSpPr>
        <p:spPr>
          <a:xfrm>
            <a:off x="1100867" y="1576260"/>
            <a:ext cx="4779743" cy="276999"/>
          </a:xfrm>
          <a:prstGeom prst="rect">
            <a:avLst/>
          </a:prstGeom>
          <a:noFill/>
        </p:spPr>
        <p:txBody>
          <a:bodyPr wrap="square" rtlCol="0">
            <a:spAutoFit/>
          </a:bodyPr>
          <a:lstStyle/>
          <a:p>
            <a:pPr marL="0">
              <a:spcBef>
                <a:spcPts val="3000"/>
              </a:spcBef>
            </a:pPr>
            <a:r>
              <a:rPr lang="en-GB" sz="1200">
                <a:solidFill>
                  <a:prstClr val="black"/>
                </a:solidFill>
                <a:latin typeface="Helvetica Light" charset="0"/>
                <a:ea typeface="Helvetica Light" charset="0"/>
                <a:cs typeface="Helvetica Light" charset="0"/>
                <a:sym typeface="Wingdings" pitchFamily="2" charset="2"/>
              </a:rPr>
              <a:t>Excellent data-taking (94.2%) and data quality (94.6%) efficiency</a:t>
            </a:r>
          </a:p>
        </p:txBody>
      </p:sp>
      <p:graphicFrame>
        <p:nvGraphicFramePr>
          <p:cNvPr id="74" name="Table 73">
            <a:extLst>
              <a:ext uri="{FF2B5EF4-FFF2-40B4-BE49-F238E27FC236}">
                <a16:creationId xmlns:a16="http://schemas.microsoft.com/office/drawing/2014/main" id="{49193914-FD3F-B74C-A1E3-D545A0453F0E}"/>
              </a:ext>
            </a:extLst>
          </p:cNvPr>
          <p:cNvGraphicFramePr>
            <a:graphicFrameLocks noGrp="1"/>
          </p:cNvGraphicFramePr>
          <p:nvPr>
            <p:extLst>
              <p:ext uri="{D42A27DB-BD31-4B8C-83A1-F6EECF244321}">
                <p14:modId xmlns:p14="http://schemas.microsoft.com/office/powerpoint/2010/main" val="1124772566"/>
              </p:ext>
            </p:extLst>
          </p:nvPr>
        </p:nvGraphicFramePr>
        <p:xfrm>
          <a:off x="5079718" y="2371516"/>
          <a:ext cx="5579950" cy="1944216"/>
        </p:xfrm>
        <a:graphic>
          <a:graphicData uri="http://schemas.openxmlformats.org/drawingml/2006/table">
            <a:tbl>
              <a:tblPr firstRow="1" bandRow="1">
                <a:tableStyleId>{5C22544A-7EE6-4342-B048-85BDC9FD1C3A}</a:tableStyleId>
              </a:tblPr>
              <a:tblGrid>
                <a:gridCol w="1223546">
                  <a:extLst>
                    <a:ext uri="{9D8B030D-6E8A-4147-A177-3AD203B41FA5}">
                      <a16:colId xmlns:a16="http://schemas.microsoft.com/office/drawing/2014/main" val="3343601629"/>
                    </a:ext>
                  </a:extLst>
                </a:gridCol>
                <a:gridCol w="1402080">
                  <a:extLst>
                    <a:ext uri="{9D8B030D-6E8A-4147-A177-3AD203B41FA5}">
                      <a16:colId xmlns:a16="http://schemas.microsoft.com/office/drawing/2014/main" val="2400928828"/>
                    </a:ext>
                  </a:extLst>
                </a:gridCol>
                <a:gridCol w="2954324">
                  <a:extLst>
                    <a:ext uri="{9D8B030D-6E8A-4147-A177-3AD203B41FA5}">
                      <a16:colId xmlns:a16="http://schemas.microsoft.com/office/drawing/2014/main" val="2273299465"/>
                    </a:ext>
                  </a:extLst>
                </a:gridCol>
              </a:tblGrid>
              <a:tr h="324036">
                <a:tc>
                  <a:txBody>
                    <a:bodyPr/>
                    <a:lstStyle/>
                    <a:p>
                      <a:r>
                        <a:rPr lang="en-US" sz="1400" b="1" i="0" dirty="0">
                          <a:solidFill>
                            <a:srgbClr val="0070C0"/>
                          </a:solidFill>
                          <a:latin typeface="Helvetica" pitchFamily="2" charset="0"/>
                        </a:rPr>
                        <a:t>Particle</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bg1">
                        <a:lumMod val="95000"/>
                      </a:schemeClr>
                    </a:solidFill>
                  </a:tcPr>
                </a:tc>
                <a:tc gridSpan="2">
                  <a:txBody>
                    <a:bodyPr/>
                    <a:lstStyle/>
                    <a:p>
                      <a:pPr algn="l"/>
                      <a:r>
                        <a:rPr lang="en-US" sz="1400" b="1" i="0" dirty="0">
                          <a:solidFill>
                            <a:srgbClr val="0070C0"/>
                          </a:solidFill>
                          <a:latin typeface="Helvetica" pitchFamily="2" charset="0"/>
                        </a:rPr>
                        <a:t>       Produced in 140 fb</a:t>
                      </a:r>
                      <a:r>
                        <a:rPr lang="en-US" sz="1400" b="1" i="0" baseline="30000" dirty="0">
                          <a:solidFill>
                            <a:srgbClr val="0070C0"/>
                          </a:solidFill>
                          <a:latin typeface="Helvetica" pitchFamily="2" charset="0"/>
                        </a:rPr>
                        <a:t>–1</a:t>
                      </a:r>
                      <a:r>
                        <a:rPr lang="en-US" sz="1400" b="1" i="0" baseline="0" dirty="0">
                          <a:solidFill>
                            <a:srgbClr val="0070C0"/>
                          </a:solidFill>
                          <a:latin typeface="Helvetica" pitchFamily="2" charset="0"/>
                        </a:rPr>
                        <a:t> pp at √s = 13 TeV</a:t>
                      </a:r>
                      <a:endParaRPr lang="en-US" sz="1400" b="1" i="0" baseline="30000" dirty="0">
                        <a:solidFill>
                          <a:srgbClr val="0070C0"/>
                        </a:solidFill>
                        <a:latin typeface="Helvetica" pitchFamily="2" charset="0"/>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bg1">
                        <a:lumMod val="95000"/>
                      </a:schemeClr>
                    </a:solidFill>
                  </a:tcPr>
                </a:tc>
                <a:tc hMerge="1">
                  <a:txBody>
                    <a:bodyPr/>
                    <a:lstStyle/>
                    <a:p>
                      <a:pPr algn="l"/>
                      <a:endParaRPr lang="en-US" sz="1400" b="0" i="0" baseline="30000" dirty="0">
                        <a:solidFill>
                          <a:schemeClr val="tx1"/>
                        </a:solidFill>
                        <a:latin typeface="Helvetica Light" panose="020B0403020202020204" pitchFamily="34" charset="0"/>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4214662835"/>
                  </a:ext>
                </a:extLst>
              </a:tr>
              <a:tr h="324036">
                <a:tc>
                  <a:txBody>
                    <a:bodyPr/>
                    <a:lstStyle/>
                    <a:p>
                      <a:r>
                        <a:rPr lang="en-US" sz="1400" b="0" i="0" dirty="0">
                          <a:solidFill>
                            <a:schemeClr val="tx1"/>
                          </a:solidFill>
                          <a:latin typeface="Helvetica Light" panose="020B0403020202020204" pitchFamily="34" charset="0"/>
                        </a:rPr>
                        <a:t>Higgs boson</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noFill/>
                  </a:tcPr>
                </a:tc>
                <a:tc>
                  <a:txBody>
                    <a:bodyPr/>
                    <a:lstStyle/>
                    <a:p>
                      <a:pPr algn="r"/>
                      <a:r>
                        <a:rPr lang="en-US" sz="1400" b="0" i="0" dirty="0">
                          <a:solidFill>
                            <a:schemeClr val="tx1"/>
                          </a:solidFill>
                          <a:latin typeface="Helvetica Light" panose="020B0403020202020204" pitchFamily="34" charset="0"/>
                        </a:rPr>
                        <a:t>7.8 million</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noFill/>
                  </a:tcPr>
                </a:tc>
                <a:tc>
                  <a:txBody>
                    <a:bodyPr/>
                    <a:lstStyle/>
                    <a:p>
                      <a:pPr algn="l"/>
                      <a:endParaRPr lang="en-US" sz="1400" b="0" i="0" dirty="0">
                        <a:solidFill>
                          <a:schemeClr val="tx1"/>
                        </a:solidFill>
                        <a:latin typeface="Helvetica Light" panose="020B0403020202020204" pitchFamily="34" charset="0"/>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4011792147"/>
                  </a:ext>
                </a:extLst>
              </a:tr>
              <a:tr h="324036">
                <a:tc>
                  <a:txBody>
                    <a:bodyPr/>
                    <a:lstStyle/>
                    <a:p>
                      <a:r>
                        <a:rPr lang="en-US" sz="1400" b="0" i="0" dirty="0">
                          <a:solidFill>
                            <a:schemeClr val="tx1"/>
                          </a:solidFill>
                          <a:latin typeface="Helvetica Light" panose="020B0403020202020204" pitchFamily="34" charset="0"/>
                        </a:rPr>
                        <a:t>Top quark</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noFill/>
                  </a:tcPr>
                </a:tc>
                <a:tc>
                  <a:txBody>
                    <a:bodyPr/>
                    <a:lstStyle/>
                    <a:p>
                      <a:pPr algn="r"/>
                      <a:r>
                        <a:rPr lang="en-US" sz="1400" b="0" i="0" dirty="0">
                          <a:solidFill>
                            <a:schemeClr val="tx1"/>
                          </a:solidFill>
                          <a:latin typeface="Helvetica Light" panose="020B0403020202020204" pitchFamily="34" charset="0"/>
                        </a:rPr>
                        <a:t>275 million</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noFill/>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i="0" dirty="0">
                          <a:solidFill>
                            <a:schemeClr val="tx1"/>
                          </a:solidFill>
                          <a:latin typeface="Helvetica Light" panose="020B0403020202020204" pitchFamily="34" charset="0"/>
                        </a:rPr>
                        <a:t>(115 million </a:t>
                      </a:r>
                      <a:r>
                        <a:rPr lang="en-US" sz="1200" b="0" i="0" dirty="0" err="1">
                          <a:solidFill>
                            <a:schemeClr val="tx1"/>
                          </a:solidFill>
                          <a:latin typeface="Helvetica Light" panose="020B0403020202020204" pitchFamily="34" charset="0"/>
                        </a:rPr>
                        <a:t>tt</a:t>
                      </a:r>
                      <a:r>
                        <a:rPr lang="en-US" sz="1200" b="0" i="0" dirty="0">
                          <a:solidFill>
                            <a:schemeClr val="tx1"/>
                          </a:solidFill>
                          <a:latin typeface="Helvetica Light" panose="020B0403020202020204" pitchFamily="34" charset="0"/>
                        </a:rPr>
                        <a:t>)</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2294508636"/>
                  </a:ext>
                </a:extLst>
              </a:tr>
              <a:tr h="324036">
                <a:tc>
                  <a:txBody>
                    <a:bodyPr/>
                    <a:lstStyle/>
                    <a:p>
                      <a:r>
                        <a:rPr lang="en-US" sz="1400" b="0" i="0" dirty="0">
                          <a:solidFill>
                            <a:schemeClr val="tx1"/>
                          </a:solidFill>
                          <a:latin typeface="Helvetica Light" panose="020B0403020202020204" pitchFamily="34" charset="0"/>
                        </a:rPr>
                        <a:t>Z boson</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noFill/>
                  </a:tcPr>
                </a:tc>
                <a:tc>
                  <a:txBody>
                    <a:bodyPr/>
                    <a:lstStyle/>
                    <a:p>
                      <a:pPr algn="r"/>
                      <a:r>
                        <a:rPr lang="en-US" sz="1400" b="0" i="0" dirty="0">
                          <a:solidFill>
                            <a:schemeClr val="tx1"/>
                          </a:solidFill>
                          <a:latin typeface="Helvetica Light" panose="020B0403020202020204" pitchFamily="34" charset="0"/>
                        </a:rPr>
                        <a:t>8 billion</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noFill/>
                  </a:tcPr>
                </a:tc>
                <a:tc>
                  <a:txBody>
                    <a:bodyPr/>
                    <a:lstStyle/>
                    <a:p>
                      <a:pPr algn="l"/>
                      <a:r>
                        <a:rPr lang="en-US" sz="1200" b="0" i="0" dirty="0">
                          <a:solidFill>
                            <a:schemeClr val="tx1"/>
                          </a:solidFill>
                          <a:latin typeface="Helvetica Light" panose="020B0403020202020204" pitchFamily="34" charset="0"/>
                        </a:rPr>
                        <a:t>(</a:t>
                      </a:r>
                      <a:r>
                        <a:rPr lang="en-US" sz="1200" b="0" i="0" dirty="0">
                          <a:solidFill>
                            <a:schemeClr val="tx1"/>
                          </a:solidFill>
                          <a:latin typeface="Symbol" pitchFamily="2" charset="2"/>
                        </a:rPr>
                        <a:t>®</a:t>
                      </a:r>
                      <a:r>
                        <a:rPr lang="en-US" sz="1200" b="0" i="0" dirty="0">
                          <a:solidFill>
                            <a:schemeClr val="tx1"/>
                          </a:solidFill>
                          <a:latin typeface="Helvetica Light" panose="020B0403020202020204" pitchFamily="34" charset="0"/>
                        </a:rPr>
                        <a:t> 𝓁𝓁, 270 million per </a:t>
                      </a:r>
                      <a:r>
                        <a:rPr lang="en-US" sz="1200" b="0" i="0" dirty="0" err="1">
                          <a:solidFill>
                            <a:schemeClr val="tx1"/>
                          </a:solidFill>
                          <a:latin typeface="Helvetica Light" panose="020B0403020202020204" pitchFamily="34" charset="0"/>
                        </a:rPr>
                        <a:t>flavour</a:t>
                      </a:r>
                      <a:r>
                        <a:rPr lang="en-US" sz="1200" b="0" i="0" dirty="0">
                          <a:solidFill>
                            <a:schemeClr val="tx1"/>
                          </a:solidFill>
                          <a:latin typeface="Helvetica Light" panose="020B0403020202020204" pitchFamily="34" charset="0"/>
                        </a:rPr>
                        <a:t>)</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2771967395"/>
                  </a:ext>
                </a:extLst>
              </a:tr>
              <a:tr h="324036">
                <a:tc>
                  <a:txBody>
                    <a:bodyPr/>
                    <a:lstStyle/>
                    <a:p>
                      <a:r>
                        <a:rPr lang="en-US" sz="1400" b="0" i="0" dirty="0">
                          <a:solidFill>
                            <a:schemeClr val="tx1"/>
                          </a:solidFill>
                          <a:latin typeface="Helvetica Light" panose="020B0403020202020204" pitchFamily="34" charset="0"/>
                        </a:rPr>
                        <a:t>W boson</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noFill/>
                  </a:tcPr>
                </a:tc>
                <a:tc>
                  <a:txBody>
                    <a:bodyPr/>
                    <a:lstStyle/>
                    <a:p>
                      <a:pPr algn="r"/>
                      <a:r>
                        <a:rPr lang="en-US" sz="1400" b="0" i="0" dirty="0">
                          <a:solidFill>
                            <a:schemeClr val="tx1"/>
                          </a:solidFill>
                          <a:latin typeface="Helvetica Light" panose="020B0403020202020204" pitchFamily="34" charset="0"/>
                        </a:rPr>
                        <a:t>26 billion</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noFill/>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i="0" dirty="0">
                          <a:solidFill>
                            <a:schemeClr val="tx1"/>
                          </a:solidFill>
                          <a:latin typeface="Helvetica Light" panose="020B0403020202020204" pitchFamily="34" charset="0"/>
                        </a:rPr>
                        <a:t>(</a:t>
                      </a:r>
                      <a:r>
                        <a:rPr lang="en-US" sz="1200" b="0" i="0" dirty="0">
                          <a:solidFill>
                            <a:schemeClr val="tx1"/>
                          </a:solidFill>
                          <a:latin typeface="Symbol" pitchFamily="2" charset="2"/>
                        </a:rPr>
                        <a:t>®</a:t>
                      </a:r>
                      <a:r>
                        <a:rPr lang="en-US" sz="1200" b="0" i="0" dirty="0">
                          <a:solidFill>
                            <a:schemeClr val="tx1"/>
                          </a:solidFill>
                          <a:latin typeface="Helvetica Light" panose="020B0403020202020204" pitchFamily="34" charset="0"/>
                        </a:rPr>
                        <a:t> 𝓁𝜈, 2.8 billion per </a:t>
                      </a:r>
                      <a:r>
                        <a:rPr lang="en-US" sz="1200" b="0" i="0" dirty="0" err="1">
                          <a:solidFill>
                            <a:schemeClr val="tx1"/>
                          </a:solidFill>
                          <a:latin typeface="Helvetica Light" panose="020B0403020202020204" pitchFamily="34" charset="0"/>
                        </a:rPr>
                        <a:t>flavour</a:t>
                      </a:r>
                      <a:r>
                        <a:rPr lang="en-US" sz="1200" b="0" i="0" dirty="0">
                          <a:solidFill>
                            <a:schemeClr val="tx1"/>
                          </a:solidFill>
                          <a:latin typeface="Helvetica Light" panose="020B0403020202020204" pitchFamily="34" charset="0"/>
                        </a:rPr>
                        <a:t>)</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2417873016"/>
                  </a:ext>
                </a:extLst>
              </a:tr>
              <a:tr h="324036">
                <a:tc>
                  <a:txBody>
                    <a:bodyPr/>
                    <a:lstStyle/>
                    <a:p>
                      <a:r>
                        <a:rPr lang="en-US" sz="1400" b="0" i="0" dirty="0">
                          <a:solidFill>
                            <a:schemeClr val="tx1"/>
                          </a:solidFill>
                          <a:latin typeface="Helvetica Light" panose="020B0403020202020204" pitchFamily="34" charset="0"/>
                        </a:rPr>
                        <a:t>Bottom quark</a:t>
                      </a:r>
                    </a:p>
                  </a:txBody>
                  <a:tcPr marR="3600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noFill/>
                  </a:tcPr>
                </a:tc>
                <a:tc>
                  <a:txBody>
                    <a:bodyPr/>
                    <a:lstStyle/>
                    <a:p>
                      <a:pPr algn="r"/>
                      <a:r>
                        <a:rPr lang="en-US" sz="1400" b="0" i="0" dirty="0">
                          <a:solidFill>
                            <a:schemeClr val="tx1"/>
                          </a:solidFill>
                          <a:latin typeface="Helvetica Light" panose="020B0403020202020204" pitchFamily="34" charset="0"/>
                        </a:rPr>
                        <a:t>~160 trillion</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noFill/>
                  </a:tcPr>
                </a:tc>
                <a:tc>
                  <a:txBody>
                    <a:bodyPr/>
                    <a:lstStyle/>
                    <a:p>
                      <a:pPr algn="l"/>
                      <a:r>
                        <a:rPr lang="en-US" sz="1200" b="0" i="0" dirty="0">
                          <a:solidFill>
                            <a:schemeClr val="tx1"/>
                          </a:solidFill>
                          <a:latin typeface="Helvetica Light" panose="020B0403020202020204" pitchFamily="34" charset="0"/>
                        </a:rPr>
                        <a:t>(significantly reduced by acceptance)</a:t>
                      </a:r>
                      <a:endParaRPr lang="en-US" sz="1400" b="0" i="0" dirty="0">
                        <a:solidFill>
                          <a:schemeClr val="tx1"/>
                        </a:solidFill>
                        <a:latin typeface="Helvetica Light" panose="020B0403020202020204" pitchFamily="34" charset="0"/>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3998802884"/>
                  </a:ext>
                </a:extLst>
              </a:tr>
            </a:tbl>
          </a:graphicData>
        </a:graphic>
      </p:graphicFrame>
      <p:sp>
        <p:nvSpPr>
          <p:cNvPr id="76" name="TextBox 75">
            <a:extLst>
              <a:ext uri="{FF2B5EF4-FFF2-40B4-BE49-F238E27FC236}">
                <a16:creationId xmlns:a16="http://schemas.microsoft.com/office/drawing/2014/main" id="{B9A44C68-7A9C-104B-9C20-7A8C7DF5A415}"/>
              </a:ext>
            </a:extLst>
          </p:cNvPr>
          <p:cNvSpPr txBox="1"/>
          <p:nvPr/>
        </p:nvSpPr>
        <p:spPr>
          <a:xfrm>
            <a:off x="5085085" y="4445249"/>
            <a:ext cx="5229347" cy="892552"/>
          </a:xfrm>
          <a:prstGeom prst="rect">
            <a:avLst/>
          </a:prstGeom>
          <a:noFill/>
        </p:spPr>
        <p:txBody>
          <a:bodyPr wrap="square" rtlCol="0">
            <a:spAutoFit/>
          </a:bodyPr>
          <a:lstStyle/>
          <a:p>
            <a:pPr>
              <a:spcBef>
                <a:spcPts val="3000"/>
              </a:spcBef>
              <a:defRPr/>
            </a:pPr>
            <a:r>
              <a:rPr lang="en-GB" sz="1400" dirty="0">
                <a:solidFill>
                  <a:srgbClr val="0070C0"/>
                </a:solidFill>
                <a:latin typeface="Helvetica" pitchFamily="2" charset="0"/>
                <a:cs typeface="Arial"/>
              </a:rPr>
              <a:t>The LHC experiments have in their hands the richest and best understood hadron collision data sample ever recorded</a:t>
            </a:r>
          </a:p>
          <a:p>
            <a:pPr>
              <a:spcBef>
                <a:spcPts val="1200"/>
              </a:spcBef>
              <a:defRPr/>
            </a:pPr>
            <a:r>
              <a:rPr lang="en-GB" sz="1400" dirty="0">
                <a:latin typeface="Helvetica" pitchFamily="2" charset="0"/>
                <a:cs typeface="Arial"/>
              </a:rPr>
              <a:t>ATLAS &amp; CMS published each &gt; 1000 papers</a:t>
            </a:r>
            <a:endParaRPr lang="en-GB" sz="1200" dirty="0">
              <a:latin typeface="Helvetica" pitchFamily="2" charset="0"/>
              <a:cs typeface="Arial"/>
            </a:endParaRPr>
          </a:p>
        </p:txBody>
      </p:sp>
    </p:spTree>
    <p:extLst>
      <p:ext uri="{BB962C8B-B14F-4D97-AF65-F5344CB8AC3E}">
        <p14:creationId xmlns:p14="http://schemas.microsoft.com/office/powerpoint/2010/main" val="303556042"/>
      </p:ext>
    </p:extLst>
  </p:cSld>
  <p:clrMapOvr>
    <a:masterClrMapping/>
  </p:clrMapOvr>
  <mc:AlternateContent xmlns:mc="http://schemas.openxmlformats.org/markup-compatibility/2006" xmlns:p14="http://schemas.microsoft.com/office/powerpoint/2010/main">
    <mc:Choice Requires="p14">
      <p:transition spd="med" p14:dur="6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AE154AC8-948A-EC4D-B6E6-17ADDABB6892}"/>
              </a:ext>
            </a:extLst>
          </p:cNvPr>
          <p:cNvSpPr/>
          <p:nvPr/>
        </p:nvSpPr>
        <p:spPr>
          <a:xfrm>
            <a:off x="10124661" y="0"/>
            <a:ext cx="1348202" cy="6858000"/>
          </a:xfrm>
          <a:prstGeom prst="rect">
            <a:avLst/>
          </a:prstGeom>
          <a:solidFill>
            <a:srgbClr val="3D7B96"/>
          </a:solidFill>
          <a:ln>
            <a:solidFill>
              <a:schemeClr val="tx1"/>
            </a:solidFill>
          </a:ln>
        </p:spPr>
        <p:txBody>
          <a:bodyPr wrap="square" rtlCol="0" anchor="ctr">
            <a:spAutoFit/>
          </a:bodyPr>
          <a:lstStyle/>
          <a:p>
            <a:pPr algn="ctr"/>
            <a:endParaRPr lang="en-CH" sz="1600" dirty="0">
              <a:latin typeface="Helvetica Light" charset="0"/>
              <a:ea typeface="Helvetica Light" charset="0"/>
              <a:cs typeface="Helvetica Light" charset="0"/>
            </a:endParaRPr>
          </a:p>
        </p:txBody>
      </p:sp>
      <p:sp>
        <p:nvSpPr>
          <p:cNvPr id="31" name="Rectangle 30">
            <a:extLst>
              <a:ext uri="{FF2B5EF4-FFF2-40B4-BE49-F238E27FC236}">
                <a16:creationId xmlns:a16="http://schemas.microsoft.com/office/drawing/2014/main" id="{38EAA396-F5D2-464D-8BDE-1A07B080DA62}"/>
              </a:ext>
            </a:extLst>
          </p:cNvPr>
          <p:cNvSpPr/>
          <p:nvPr/>
        </p:nvSpPr>
        <p:spPr>
          <a:xfrm>
            <a:off x="7938052" y="0"/>
            <a:ext cx="3588337" cy="6858000"/>
          </a:xfrm>
          <a:prstGeom prst="rect">
            <a:avLst/>
          </a:prstGeom>
          <a:solidFill>
            <a:srgbClr val="1C446B">
              <a:alpha val="70000"/>
            </a:srgbClr>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600" b="0" i="0" u="none" strike="noStrike" kern="0" cap="none" spc="0" normalizeH="0" baseline="0" dirty="0">
              <a:ln>
                <a:noFill/>
              </a:ln>
              <a:solidFill>
                <a:srgbClr val="0057A6"/>
              </a:solidFill>
              <a:effectLst/>
              <a:uLnTx/>
              <a:uFillTx/>
              <a:latin typeface="Arial" panose="020B0604020202020204"/>
              <a:ea typeface="+mn-ea"/>
              <a:cs typeface="+mn-cs"/>
            </a:endParaRPr>
          </a:p>
        </p:txBody>
      </p:sp>
      <p:pic>
        <p:nvPicPr>
          <p:cNvPr id="6" name="Picture 5">
            <a:extLst>
              <a:ext uri="{FF2B5EF4-FFF2-40B4-BE49-F238E27FC236}">
                <a16:creationId xmlns:a16="http://schemas.microsoft.com/office/drawing/2014/main" id="{C3E005F4-6C79-4041-BE3E-EA2D79AD61BC}"/>
              </a:ext>
            </a:extLst>
          </p:cNvPr>
          <p:cNvPicPr>
            <a:picLocks noChangeAspect="1"/>
          </p:cNvPicPr>
          <p:nvPr/>
        </p:nvPicPr>
        <p:blipFill rotWithShape="1">
          <a:blip r:embed="rId2" cstate="hqprint">
            <a:extLst>
              <a:ext uri="{28A0092B-C50C-407E-A947-70E740481C1C}">
                <a14:useLocalDpi xmlns:a14="http://schemas.microsoft.com/office/drawing/2010/main"/>
              </a:ext>
            </a:extLst>
          </a:blip>
          <a:srcRect r="-3765"/>
          <a:stretch/>
        </p:blipFill>
        <p:spPr>
          <a:xfrm>
            <a:off x="1031" y="0"/>
            <a:ext cx="11150708" cy="6858000"/>
          </a:xfrm>
          <a:prstGeom prst="rect">
            <a:avLst/>
          </a:prstGeom>
        </p:spPr>
      </p:pic>
      <p:sp>
        <p:nvSpPr>
          <p:cNvPr id="33" name="TextBox 32">
            <a:extLst>
              <a:ext uri="{FF2B5EF4-FFF2-40B4-BE49-F238E27FC236}">
                <a16:creationId xmlns:a16="http://schemas.microsoft.com/office/drawing/2014/main" id="{6461553C-CB5D-F141-99A6-80B735742243}"/>
              </a:ext>
            </a:extLst>
          </p:cNvPr>
          <p:cNvSpPr txBox="1"/>
          <p:nvPr/>
        </p:nvSpPr>
        <p:spPr>
          <a:xfrm>
            <a:off x="222662" y="167736"/>
            <a:ext cx="11057835" cy="461665"/>
          </a:xfrm>
          <a:prstGeom prst="rect">
            <a:avLst/>
          </a:prstGeom>
          <a:noFill/>
        </p:spPr>
        <p:txBody>
          <a:bodyPr wrap="none" rtlCol="0">
            <a:spAutoFit/>
          </a:bodyPr>
          <a:lstStyle/>
          <a:p>
            <a:pPr marL="0">
              <a:spcBef>
                <a:spcPts val="3000"/>
              </a:spcBef>
            </a:pPr>
            <a:r>
              <a:rPr lang="en-CH" sz="2400" b="1" dirty="0">
                <a:solidFill>
                  <a:schemeClr val="bg1"/>
                </a:solidFill>
                <a:latin typeface="Helvetica" pitchFamily="2" charset="0"/>
                <a:ea typeface="Helvetica Light" charset="0"/>
                <a:cs typeface="Helvetica Light" charset="0"/>
                <a:sym typeface="Wingdings" pitchFamily="2" charset="2"/>
              </a:rPr>
              <a:t>Extremely successful LHC runs between 2010 and 2018, and continuing …</a:t>
            </a:r>
          </a:p>
        </p:txBody>
      </p:sp>
      <p:sp>
        <p:nvSpPr>
          <p:cNvPr id="48" name="Rounded Rectangle 47">
            <a:extLst>
              <a:ext uri="{FF2B5EF4-FFF2-40B4-BE49-F238E27FC236}">
                <a16:creationId xmlns:a16="http://schemas.microsoft.com/office/drawing/2014/main" id="{28D5C10A-3A7F-EE48-88A3-74675528C03F}"/>
              </a:ext>
            </a:extLst>
          </p:cNvPr>
          <p:cNvSpPr/>
          <p:nvPr/>
        </p:nvSpPr>
        <p:spPr>
          <a:xfrm>
            <a:off x="717374" y="892598"/>
            <a:ext cx="10099308" cy="5386282"/>
          </a:xfrm>
          <a:prstGeom prst="roundRect">
            <a:avLst>
              <a:gd name="adj" fmla="val 1263"/>
            </a:avLst>
          </a:prstGeom>
          <a:solidFill>
            <a:schemeClr val="bg1"/>
          </a:solidFill>
          <a:ln>
            <a:solidFill>
              <a:schemeClr val="tx1">
                <a:lumMod val="50000"/>
                <a:lumOff val="50000"/>
              </a:schemeClr>
            </a:solidFill>
          </a:ln>
        </p:spPr>
        <p:txBody>
          <a:bodyPr wrap="square" rtlCol="0" anchor="ctr">
            <a:spAutoFit/>
          </a:bodyPr>
          <a:lstStyle/>
          <a:p>
            <a:pPr algn="l"/>
            <a:endParaRPr lang="en-CH" sz="1600" dirty="0">
              <a:latin typeface="Helvetica" pitchFamily="2" charset="0"/>
            </a:endParaRPr>
          </a:p>
        </p:txBody>
      </p:sp>
      <p:sp>
        <p:nvSpPr>
          <p:cNvPr id="67" name="Rectangle 66">
            <a:extLst>
              <a:ext uri="{FF2B5EF4-FFF2-40B4-BE49-F238E27FC236}">
                <a16:creationId xmlns:a16="http://schemas.microsoft.com/office/drawing/2014/main" id="{06544EB2-CDED-6F45-AD03-C804468E668F}"/>
              </a:ext>
            </a:extLst>
          </p:cNvPr>
          <p:cNvSpPr/>
          <p:nvPr/>
        </p:nvSpPr>
        <p:spPr>
          <a:xfrm>
            <a:off x="1100867" y="1190124"/>
            <a:ext cx="8538433" cy="369332"/>
          </a:xfrm>
          <a:prstGeom prst="rect">
            <a:avLst/>
          </a:prstGeom>
        </p:spPr>
        <p:txBody>
          <a:bodyPr wrap="square">
            <a:spAutoFit/>
          </a:bodyPr>
          <a:lstStyle/>
          <a:p>
            <a:pPr lvl="0" defTabSz="457200" fontAlgn="base">
              <a:spcBef>
                <a:spcPts val="2400"/>
              </a:spcBef>
              <a:spcAft>
                <a:spcPct val="0"/>
              </a:spcAft>
              <a:defRPr/>
            </a:pPr>
            <a:r>
              <a:rPr lang="en-GB" b="1" dirty="0">
                <a:latin typeface="Helvetica" pitchFamily="2" charset="0"/>
              </a:rPr>
              <a:t>Run 3 (2022–2025) at 13.6 TeV has begun</a:t>
            </a:r>
          </a:p>
        </p:txBody>
      </p:sp>
      <p:pic>
        <p:nvPicPr>
          <p:cNvPr id="3" name="Picture 2">
            <a:extLst>
              <a:ext uri="{FF2B5EF4-FFF2-40B4-BE49-F238E27FC236}">
                <a16:creationId xmlns:a16="http://schemas.microsoft.com/office/drawing/2014/main" id="{394AA63B-5FFE-EA43-8788-A75A54F7D94A}"/>
              </a:ext>
            </a:extLst>
          </p:cNvPr>
          <p:cNvPicPr>
            <a:picLocks noChangeAspect="1"/>
          </p:cNvPicPr>
          <p:nvPr/>
        </p:nvPicPr>
        <p:blipFill rotWithShape="1">
          <a:blip r:embed="rId3"/>
          <a:srcRect t="6210" b="4260"/>
          <a:stretch/>
        </p:blipFill>
        <p:spPr>
          <a:xfrm>
            <a:off x="1232275" y="2071698"/>
            <a:ext cx="6143387" cy="3664971"/>
          </a:xfrm>
          <a:prstGeom prst="rect">
            <a:avLst/>
          </a:prstGeom>
        </p:spPr>
      </p:pic>
      <p:sp>
        <p:nvSpPr>
          <p:cNvPr id="8" name="TextBox 7">
            <a:extLst>
              <a:ext uri="{FF2B5EF4-FFF2-40B4-BE49-F238E27FC236}">
                <a16:creationId xmlns:a16="http://schemas.microsoft.com/office/drawing/2014/main" id="{1BDBBB76-185D-DEE7-8647-862E2258A0AD}"/>
              </a:ext>
            </a:extLst>
          </p:cNvPr>
          <p:cNvSpPr txBox="1"/>
          <p:nvPr/>
        </p:nvSpPr>
        <p:spPr>
          <a:xfrm>
            <a:off x="4846753" y="1809295"/>
            <a:ext cx="2669320" cy="261610"/>
          </a:xfrm>
          <a:prstGeom prst="rect">
            <a:avLst/>
          </a:prstGeom>
          <a:noFill/>
        </p:spPr>
        <p:txBody>
          <a:bodyPr wrap="none" rtlCol="0">
            <a:spAutoFit/>
          </a:bodyPr>
          <a:lstStyle/>
          <a:p>
            <a:pPr marL="0">
              <a:spcBef>
                <a:spcPts val="3000"/>
              </a:spcBef>
            </a:pPr>
            <a:r>
              <a:rPr lang="en-CH" sz="1100" dirty="0">
                <a:solidFill>
                  <a:schemeClr val="tx1">
                    <a:lumMod val="50000"/>
                    <a:lumOff val="50000"/>
                  </a:schemeClr>
                </a:solidFill>
                <a:latin typeface="Helvetica Light" charset="0"/>
                <a:ea typeface="Helvetica Light" charset="0"/>
                <a:cs typeface="Helvetica Light" charset="0"/>
                <a:sym typeface="Wingdings" pitchFamily="2" charset="2"/>
              </a:rPr>
              <a:t>First 13.6 TeV collisions on 5 July 2022</a:t>
            </a:r>
          </a:p>
        </p:txBody>
      </p:sp>
      <p:pic>
        <p:nvPicPr>
          <p:cNvPr id="9" name="Picture 8">
            <a:extLst>
              <a:ext uri="{FF2B5EF4-FFF2-40B4-BE49-F238E27FC236}">
                <a16:creationId xmlns:a16="http://schemas.microsoft.com/office/drawing/2014/main" id="{FFEA5DD9-9B8C-C020-5F5A-B5E893D752BD}"/>
              </a:ext>
            </a:extLst>
          </p:cNvPr>
          <p:cNvPicPr>
            <a:picLocks noChangeAspect="1"/>
          </p:cNvPicPr>
          <p:nvPr/>
        </p:nvPicPr>
        <p:blipFill rotWithShape="1">
          <a:blip r:embed="rId4"/>
          <a:srcRect t="9525"/>
          <a:stretch/>
        </p:blipFill>
        <p:spPr>
          <a:xfrm>
            <a:off x="7516073" y="2070904"/>
            <a:ext cx="2823832" cy="1700995"/>
          </a:xfrm>
          <a:prstGeom prst="rect">
            <a:avLst/>
          </a:prstGeom>
        </p:spPr>
      </p:pic>
      <p:pic>
        <p:nvPicPr>
          <p:cNvPr id="11" name="Picture 10">
            <a:extLst>
              <a:ext uri="{FF2B5EF4-FFF2-40B4-BE49-F238E27FC236}">
                <a16:creationId xmlns:a16="http://schemas.microsoft.com/office/drawing/2014/main" id="{DE9D86CB-7426-215F-53F4-02536E67E9C6}"/>
              </a:ext>
            </a:extLst>
          </p:cNvPr>
          <p:cNvPicPr>
            <a:picLocks noChangeAspect="1"/>
          </p:cNvPicPr>
          <p:nvPr/>
        </p:nvPicPr>
        <p:blipFill>
          <a:blip r:embed="rId5"/>
          <a:stretch>
            <a:fillRect/>
          </a:stretch>
        </p:blipFill>
        <p:spPr>
          <a:xfrm>
            <a:off x="7516073" y="3861582"/>
            <a:ext cx="2812631" cy="1875087"/>
          </a:xfrm>
          <a:prstGeom prst="rect">
            <a:avLst/>
          </a:prstGeom>
        </p:spPr>
      </p:pic>
    </p:spTree>
    <p:extLst>
      <p:ext uri="{BB962C8B-B14F-4D97-AF65-F5344CB8AC3E}">
        <p14:creationId xmlns:p14="http://schemas.microsoft.com/office/powerpoint/2010/main" val="479311610"/>
      </p:ext>
    </p:extLst>
  </p:cSld>
  <p:clrMapOvr>
    <a:masterClrMapping/>
  </p:clrMapOvr>
  <mc:AlternateContent xmlns:mc="http://schemas.openxmlformats.org/markup-compatibility/2006" xmlns:p14="http://schemas.microsoft.com/office/powerpoint/2010/main">
    <mc:Choice Requires="p14">
      <p:transition spd="med" p14:dur="6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AE154AC8-948A-EC4D-B6E6-17ADDABB6892}"/>
              </a:ext>
            </a:extLst>
          </p:cNvPr>
          <p:cNvSpPr/>
          <p:nvPr/>
        </p:nvSpPr>
        <p:spPr>
          <a:xfrm>
            <a:off x="10124661" y="0"/>
            <a:ext cx="1348202" cy="6858000"/>
          </a:xfrm>
          <a:prstGeom prst="rect">
            <a:avLst/>
          </a:prstGeom>
          <a:solidFill>
            <a:srgbClr val="3D7B96"/>
          </a:solidFill>
          <a:ln>
            <a:solidFill>
              <a:schemeClr val="tx1"/>
            </a:solidFill>
          </a:ln>
        </p:spPr>
        <p:txBody>
          <a:bodyPr wrap="square" rtlCol="0" anchor="ctr">
            <a:spAutoFit/>
          </a:bodyPr>
          <a:lstStyle/>
          <a:p>
            <a:pPr algn="ctr"/>
            <a:endParaRPr lang="en-CH" sz="1600" dirty="0">
              <a:latin typeface="Helvetica Light" charset="0"/>
              <a:ea typeface="Helvetica Light" charset="0"/>
              <a:cs typeface="Helvetica Light" charset="0"/>
            </a:endParaRPr>
          </a:p>
        </p:txBody>
      </p:sp>
      <p:sp>
        <p:nvSpPr>
          <p:cNvPr id="31" name="Rectangle 30">
            <a:extLst>
              <a:ext uri="{FF2B5EF4-FFF2-40B4-BE49-F238E27FC236}">
                <a16:creationId xmlns:a16="http://schemas.microsoft.com/office/drawing/2014/main" id="{38EAA396-F5D2-464D-8BDE-1A07B080DA62}"/>
              </a:ext>
            </a:extLst>
          </p:cNvPr>
          <p:cNvSpPr/>
          <p:nvPr/>
        </p:nvSpPr>
        <p:spPr>
          <a:xfrm>
            <a:off x="7938052" y="0"/>
            <a:ext cx="3588337" cy="6858000"/>
          </a:xfrm>
          <a:prstGeom prst="rect">
            <a:avLst/>
          </a:prstGeom>
          <a:solidFill>
            <a:srgbClr val="1C446B">
              <a:alpha val="70000"/>
            </a:srgbClr>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600" b="0" i="0" u="none" strike="noStrike" kern="0" cap="none" spc="0" normalizeH="0" baseline="0" dirty="0">
              <a:ln>
                <a:noFill/>
              </a:ln>
              <a:solidFill>
                <a:srgbClr val="0057A6"/>
              </a:solidFill>
              <a:effectLst/>
              <a:uLnTx/>
              <a:uFillTx/>
              <a:latin typeface="Arial" panose="020B0604020202020204"/>
              <a:ea typeface="+mn-ea"/>
              <a:cs typeface="+mn-cs"/>
            </a:endParaRPr>
          </a:p>
        </p:txBody>
      </p:sp>
      <p:pic>
        <p:nvPicPr>
          <p:cNvPr id="6" name="Picture 5">
            <a:extLst>
              <a:ext uri="{FF2B5EF4-FFF2-40B4-BE49-F238E27FC236}">
                <a16:creationId xmlns:a16="http://schemas.microsoft.com/office/drawing/2014/main" id="{C3E005F4-6C79-4041-BE3E-EA2D79AD61BC}"/>
              </a:ext>
            </a:extLst>
          </p:cNvPr>
          <p:cNvPicPr>
            <a:picLocks noChangeAspect="1"/>
          </p:cNvPicPr>
          <p:nvPr/>
        </p:nvPicPr>
        <p:blipFill rotWithShape="1">
          <a:blip r:embed="rId2" cstate="hqprint">
            <a:extLst>
              <a:ext uri="{28A0092B-C50C-407E-A947-70E740481C1C}">
                <a14:useLocalDpi xmlns:a14="http://schemas.microsoft.com/office/drawing/2010/main"/>
              </a:ext>
            </a:extLst>
          </a:blip>
          <a:srcRect r="-3765"/>
          <a:stretch/>
        </p:blipFill>
        <p:spPr>
          <a:xfrm>
            <a:off x="1031" y="0"/>
            <a:ext cx="11150708" cy="6858000"/>
          </a:xfrm>
          <a:prstGeom prst="rect">
            <a:avLst/>
          </a:prstGeom>
        </p:spPr>
      </p:pic>
      <p:sp>
        <p:nvSpPr>
          <p:cNvPr id="33" name="TextBox 32">
            <a:extLst>
              <a:ext uri="{FF2B5EF4-FFF2-40B4-BE49-F238E27FC236}">
                <a16:creationId xmlns:a16="http://schemas.microsoft.com/office/drawing/2014/main" id="{6461553C-CB5D-F141-99A6-80B735742243}"/>
              </a:ext>
            </a:extLst>
          </p:cNvPr>
          <p:cNvSpPr txBox="1"/>
          <p:nvPr/>
        </p:nvSpPr>
        <p:spPr>
          <a:xfrm>
            <a:off x="222662" y="167736"/>
            <a:ext cx="11057835" cy="461665"/>
          </a:xfrm>
          <a:prstGeom prst="rect">
            <a:avLst/>
          </a:prstGeom>
          <a:noFill/>
        </p:spPr>
        <p:txBody>
          <a:bodyPr wrap="none" rtlCol="0">
            <a:spAutoFit/>
          </a:bodyPr>
          <a:lstStyle/>
          <a:p>
            <a:pPr marL="0">
              <a:spcBef>
                <a:spcPts val="3000"/>
              </a:spcBef>
            </a:pPr>
            <a:r>
              <a:rPr lang="en-CH" sz="2400" b="1" dirty="0">
                <a:solidFill>
                  <a:schemeClr val="bg1"/>
                </a:solidFill>
                <a:latin typeface="Helvetica" pitchFamily="2" charset="0"/>
                <a:ea typeface="Helvetica Light" charset="0"/>
                <a:cs typeface="Helvetica Light" charset="0"/>
                <a:sym typeface="Wingdings" pitchFamily="2" charset="2"/>
              </a:rPr>
              <a:t>Extremely successful LHC runs between 2010 and 2018, and continuing …</a:t>
            </a:r>
          </a:p>
        </p:txBody>
      </p:sp>
      <p:sp>
        <p:nvSpPr>
          <p:cNvPr id="48" name="Rounded Rectangle 47">
            <a:extLst>
              <a:ext uri="{FF2B5EF4-FFF2-40B4-BE49-F238E27FC236}">
                <a16:creationId xmlns:a16="http://schemas.microsoft.com/office/drawing/2014/main" id="{28D5C10A-3A7F-EE48-88A3-74675528C03F}"/>
              </a:ext>
            </a:extLst>
          </p:cNvPr>
          <p:cNvSpPr/>
          <p:nvPr/>
        </p:nvSpPr>
        <p:spPr>
          <a:xfrm>
            <a:off x="717374" y="892598"/>
            <a:ext cx="10099308" cy="5386282"/>
          </a:xfrm>
          <a:prstGeom prst="roundRect">
            <a:avLst>
              <a:gd name="adj" fmla="val 1263"/>
            </a:avLst>
          </a:prstGeom>
          <a:solidFill>
            <a:schemeClr val="bg1"/>
          </a:solidFill>
          <a:ln>
            <a:solidFill>
              <a:schemeClr val="tx1">
                <a:lumMod val="50000"/>
                <a:lumOff val="50000"/>
              </a:schemeClr>
            </a:solidFill>
          </a:ln>
        </p:spPr>
        <p:txBody>
          <a:bodyPr wrap="square" rtlCol="0" anchor="ctr">
            <a:spAutoFit/>
          </a:bodyPr>
          <a:lstStyle/>
          <a:p>
            <a:pPr algn="l"/>
            <a:endParaRPr lang="en-CH" sz="1600" dirty="0">
              <a:latin typeface="Helvetica" pitchFamily="2" charset="0"/>
            </a:endParaRPr>
          </a:p>
        </p:txBody>
      </p:sp>
      <p:sp>
        <p:nvSpPr>
          <p:cNvPr id="67" name="Rectangle 66">
            <a:extLst>
              <a:ext uri="{FF2B5EF4-FFF2-40B4-BE49-F238E27FC236}">
                <a16:creationId xmlns:a16="http://schemas.microsoft.com/office/drawing/2014/main" id="{06544EB2-CDED-6F45-AD03-C804468E668F}"/>
              </a:ext>
            </a:extLst>
          </p:cNvPr>
          <p:cNvSpPr/>
          <p:nvPr/>
        </p:nvSpPr>
        <p:spPr>
          <a:xfrm>
            <a:off x="1100867" y="1190124"/>
            <a:ext cx="7324865" cy="369332"/>
          </a:xfrm>
          <a:prstGeom prst="rect">
            <a:avLst/>
          </a:prstGeom>
        </p:spPr>
        <p:txBody>
          <a:bodyPr wrap="square">
            <a:spAutoFit/>
          </a:bodyPr>
          <a:lstStyle/>
          <a:p>
            <a:pPr lvl="0" defTabSz="457200" fontAlgn="base">
              <a:spcBef>
                <a:spcPts val="2400"/>
              </a:spcBef>
              <a:spcAft>
                <a:spcPct val="0"/>
              </a:spcAft>
              <a:defRPr/>
            </a:pPr>
            <a:r>
              <a:rPr lang="en-GB" b="1" dirty="0">
                <a:latin typeface="Helvetica" pitchFamily="2" charset="0"/>
              </a:rPr>
              <a:t>Run 3 (2022–2025) at 13.6 TeV has begun</a:t>
            </a:r>
          </a:p>
        </p:txBody>
      </p:sp>
      <p:sp>
        <p:nvSpPr>
          <p:cNvPr id="73" name="TextBox 72">
            <a:extLst>
              <a:ext uri="{FF2B5EF4-FFF2-40B4-BE49-F238E27FC236}">
                <a16:creationId xmlns:a16="http://schemas.microsoft.com/office/drawing/2014/main" id="{000DBE97-3DA4-F14B-A4B5-BA8964DEC308}"/>
              </a:ext>
            </a:extLst>
          </p:cNvPr>
          <p:cNvSpPr txBox="1"/>
          <p:nvPr/>
        </p:nvSpPr>
        <p:spPr>
          <a:xfrm>
            <a:off x="1100867" y="1576260"/>
            <a:ext cx="5731733" cy="307777"/>
          </a:xfrm>
          <a:prstGeom prst="rect">
            <a:avLst/>
          </a:prstGeom>
          <a:noFill/>
        </p:spPr>
        <p:txBody>
          <a:bodyPr wrap="square" rtlCol="0">
            <a:spAutoFit/>
          </a:bodyPr>
          <a:lstStyle/>
          <a:p>
            <a:pPr marL="0">
              <a:spcBef>
                <a:spcPts val="3000"/>
              </a:spcBef>
            </a:pPr>
            <a:r>
              <a:rPr lang="en-GB" sz="1400" dirty="0">
                <a:solidFill>
                  <a:prstClr val="black"/>
                </a:solidFill>
                <a:latin typeface="Helvetica" pitchFamily="2" charset="0"/>
                <a:ea typeface="Helvetica Light" charset="0"/>
                <a:cs typeface="Helvetica Light" charset="0"/>
                <a:sym typeface="Wingdings" pitchFamily="2" charset="2"/>
              </a:rPr>
              <a:t>Excellent LHC performance</a:t>
            </a:r>
            <a:r>
              <a:rPr lang="en-GB" sz="1400" dirty="0">
                <a:latin typeface="Helvetica" pitchFamily="2" charset="0"/>
              </a:rPr>
              <a:t>, 40 fb</a:t>
            </a:r>
            <a:r>
              <a:rPr lang="en-GB" sz="1400" baseline="30000" dirty="0">
                <a:latin typeface="Helvetica" pitchFamily="2" charset="0"/>
              </a:rPr>
              <a:t>–1</a:t>
            </a:r>
            <a:r>
              <a:rPr lang="en-GB" sz="1400" dirty="0">
                <a:latin typeface="Helvetica" pitchFamily="2" charset="0"/>
              </a:rPr>
              <a:t> delivered in 2022</a:t>
            </a:r>
            <a:endParaRPr lang="en-GB" sz="1400" dirty="0">
              <a:solidFill>
                <a:prstClr val="black"/>
              </a:solidFill>
              <a:latin typeface="Helvetica" pitchFamily="2" charset="0"/>
              <a:ea typeface="Helvetica Light" charset="0"/>
              <a:cs typeface="Helvetica Light" charset="0"/>
              <a:sym typeface="Wingdings" pitchFamily="2" charset="2"/>
            </a:endParaRPr>
          </a:p>
        </p:txBody>
      </p:sp>
      <p:pic>
        <p:nvPicPr>
          <p:cNvPr id="4" name="Picture 3">
            <a:extLst>
              <a:ext uri="{FF2B5EF4-FFF2-40B4-BE49-F238E27FC236}">
                <a16:creationId xmlns:a16="http://schemas.microsoft.com/office/drawing/2014/main" id="{71D360A2-FEB0-A6E8-FCDA-AB40EA2630D0}"/>
              </a:ext>
            </a:extLst>
          </p:cNvPr>
          <p:cNvPicPr>
            <a:picLocks noChangeAspect="1"/>
          </p:cNvPicPr>
          <p:nvPr/>
        </p:nvPicPr>
        <p:blipFill>
          <a:blip r:embed="rId3"/>
          <a:srcRect/>
          <a:stretch/>
        </p:blipFill>
        <p:spPr>
          <a:xfrm rot="5400000">
            <a:off x="1729863" y="1493485"/>
            <a:ext cx="3655409" cy="5092426"/>
          </a:xfrm>
          <a:prstGeom prst="rect">
            <a:avLst/>
          </a:prstGeom>
        </p:spPr>
      </p:pic>
      <p:pic>
        <p:nvPicPr>
          <p:cNvPr id="5" name="Picture 2">
            <a:extLst>
              <a:ext uri="{FF2B5EF4-FFF2-40B4-BE49-F238E27FC236}">
                <a16:creationId xmlns:a16="http://schemas.microsoft.com/office/drawing/2014/main" id="{99DC82F0-3D45-AADB-F9FE-E9721E038998}"/>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b="656"/>
          <a:stretch/>
        </p:blipFill>
        <p:spPr bwMode="auto">
          <a:xfrm>
            <a:off x="5862459" y="2385494"/>
            <a:ext cx="4500741" cy="2948505"/>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8960488D-FC7A-EB1E-0409-E415CFEBB31F}"/>
              </a:ext>
            </a:extLst>
          </p:cNvPr>
          <p:cNvSpPr txBox="1"/>
          <p:nvPr/>
        </p:nvSpPr>
        <p:spPr>
          <a:xfrm>
            <a:off x="5793980" y="2123488"/>
            <a:ext cx="2132315" cy="261610"/>
          </a:xfrm>
          <a:prstGeom prst="rect">
            <a:avLst/>
          </a:prstGeom>
          <a:noFill/>
        </p:spPr>
        <p:txBody>
          <a:bodyPr wrap="none" rtlCol="0">
            <a:spAutoFit/>
          </a:bodyPr>
          <a:lstStyle/>
          <a:p>
            <a:pPr marL="0">
              <a:spcBef>
                <a:spcPts val="3000"/>
              </a:spcBef>
            </a:pPr>
            <a:r>
              <a:rPr lang="en-CH" sz="1100" dirty="0">
                <a:solidFill>
                  <a:schemeClr val="tx1">
                    <a:lumMod val="50000"/>
                    <a:lumOff val="50000"/>
                  </a:schemeClr>
                </a:solidFill>
                <a:latin typeface="Helvetica Light" charset="0"/>
                <a:ea typeface="Helvetica Light" charset="0"/>
                <a:cs typeface="Helvetica Light" charset="0"/>
                <a:sym typeface="Wingdings" pitchFamily="2" charset="2"/>
              </a:rPr>
              <a:t>A top-antitop event at 13.6 TeV</a:t>
            </a:r>
          </a:p>
        </p:txBody>
      </p:sp>
    </p:spTree>
    <p:extLst>
      <p:ext uri="{BB962C8B-B14F-4D97-AF65-F5344CB8AC3E}">
        <p14:creationId xmlns:p14="http://schemas.microsoft.com/office/powerpoint/2010/main" val="34320810"/>
      </p:ext>
    </p:extLst>
  </p:cSld>
  <p:clrMapOvr>
    <a:masterClrMapping/>
  </p:clrMapOvr>
  <mc:AlternateContent xmlns:mc="http://schemas.openxmlformats.org/markup-compatibility/2006" xmlns:p14="http://schemas.microsoft.com/office/powerpoint/2010/main">
    <mc:Choice Requires="p14">
      <p:transition spd="med" p14:dur="6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F74CCCC-8364-ED4B-9680-74B49AB644C4}"/>
              </a:ext>
            </a:extLst>
          </p:cNvPr>
          <p:cNvSpPr/>
          <p:nvPr/>
        </p:nvSpPr>
        <p:spPr>
          <a:xfrm>
            <a:off x="0" y="0"/>
            <a:ext cx="11472863" cy="6858000"/>
          </a:xfrm>
          <a:prstGeom prst="rect">
            <a:avLst/>
          </a:prstGeom>
          <a:solidFill>
            <a:schemeClr val="tx1"/>
          </a:solidFill>
          <a:ln>
            <a:solidFill>
              <a:schemeClr val="tx1"/>
            </a:solidFill>
          </a:ln>
        </p:spPr>
        <p:txBody>
          <a:bodyPr wrap="square" rtlCol="0" anchor="ctr">
            <a:spAutoFit/>
          </a:bodyPr>
          <a:lstStyle/>
          <a:p>
            <a:pPr algn="ctr"/>
            <a:endParaRPr lang="en-CH" sz="1600" dirty="0">
              <a:latin typeface="Helvetica Light" charset="0"/>
              <a:ea typeface="Helvetica Light" charset="0"/>
              <a:cs typeface="Helvetica Light" charset="0"/>
            </a:endParaRPr>
          </a:p>
        </p:txBody>
      </p:sp>
      <p:sp>
        <p:nvSpPr>
          <p:cNvPr id="6" name="Rectangle 5">
            <a:extLst>
              <a:ext uri="{FF2B5EF4-FFF2-40B4-BE49-F238E27FC236}">
                <a16:creationId xmlns:a16="http://schemas.microsoft.com/office/drawing/2014/main" id="{23188C43-E0C5-594A-A691-F8EDB7D37F1C}"/>
              </a:ext>
            </a:extLst>
          </p:cNvPr>
          <p:cNvSpPr/>
          <p:nvPr/>
        </p:nvSpPr>
        <p:spPr>
          <a:xfrm>
            <a:off x="245333" y="0"/>
            <a:ext cx="4795024" cy="1118915"/>
          </a:xfrm>
          <a:prstGeom prst="rect">
            <a:avLst/>
          </a:prstGeom>
          <a:solidFill>
            <a:schemeClr val="tx1"/>
          </a:solidFill>
        </p:spPr>
        <p:txBody>
          <a:bodyPr wrap="none" rtlCol="0" anchor="ctr">
            <a:spAutoFit/>
          </a:bodyPr>
          <a:lstStyle/>
          <a:p>
            <a:pPr algn="l"/>
            <a:endParaRPr lang="en-CH" sz="1600" dirty="0">
              <a:latin typeface="Helvetica" pitchFamily="2" charset="0"/>
            </a:endParaRPr>
          </a:p>
        </p:txBody>
      </p:sp>
      <p:pic>
        <p:nvPicPr>
          <p:cNvPr id="2" name="Picture 1">
            <a:extLst>
              <a:ext uri="{FF2B5EF4-FFF2-40B4-BE49-F238E27FC236}">
                <a16:creationId xmlns:a16="http://schemas.microsoft.com/office/drawing/2014/main" id="{B72B069E-0A05-E2EC-F6D7-F715E689D0BA}"/>
              </a:ext>
            </a:extLst>
          </p:cNvPr>
          <p:cNvPicPr>
            <a:picLocks noChangeAspect="1"/>
          </p:cNvPicPr>
          <p:nvPr/>
        </p:nvPicPr>
        <p:blipFill rotWithShape="1">
          <a:blip r:embed="rId2">
            <a:extLst>
              <a:ext uri="{28A0092B-C50C-407E-A947-70E740481C1C}">
                <a14:useLocalDpi xmlns:a14="http://schemas.microsoft.com/office/drawing/2010/main"/>
              </a:ext>
            </a:extLst>
          </a:blip>
          <a:srcRect l="-1" r="-811"/>
          <a:stretch/>
        </p:blipFill>
        <p:spPr>
          <a:xfrm>
            <a:off x="557560" y="0"/>
            <a:ext cx="10448693" cy="6858000"/>
          </a:xfrm>
          <a:prstGeom prst="rect">
            <a:avLst/>
          </a:prstGeom>
        </p:spPr>
      </p:pic>
      <p:sp>
        <p:nvSpPr>
          <p:cNvPr id="26" name="TextBox 25">
            <a:extLst>
              <a:ext uri="{FF2B5EF4-FFF2-40B4-BE49-F238E27FC236}">
                <a16:creationId xmlns:a16="http://schemas.microsoft.com/office/drawing/2014/main" id="{71264F06-5B88-AF4B-8747-A407F182A502}"/>
              </a:ext>
            </a:extLst>
          </p:cNvPr>
          <p:cNvSpPr txBox="1"/>
          <p:nvPr/>
        </p:nvSpPr>
        <p:spPr>
          <a:xfrm>
            <a:off x="1" y="518751"/>
            <a:ext cx="4605454" cy="646331"/>
          </a:xfrm>
          <a:prstGeom prst="rect">
            <a:avLst/>
          </a:prstGeom>
          <a:solidFill>
            <a:schemeClr val="tx1"/>
          </a:solidFill>
        </p:spPr>
        <p:txBody>
          <a:bodyPr wrap="square" rtlCol="0">
            <a:spAutoFit/>
          </a:bodyPr>
          <a:lstStyle/>
          <a:p>
            <a:pPr indent="424250" defTabSz="430225" fontAlgn="base">
              <a:spcBef>
                <a:spcPct val="0"/>
              </a:spcBef>
              <a:spcAft>
                <a:spcPct val="0"/>
              </a:spcAft>
              <a:defRPr/>
            </a:pPr>
            <a:r>
              <a:rPr lang="en-GB" sz="3600" b="1" dirty="0">
                <a:solidFill>
                  <a:schemeClr val="bg1"/>
                </a:solidFill>
                <a:latin typeface="Helvetica" pitchFamily="2" charset="0"/>
                <a:ea typeface="Trebuchet MS" pitchFamily="-84" charset="0"/>
                <a:cs typeface="Helvetica Light"/>
              </a:rPr>
              <a:t>The Higgs boson</a:t>
            </a:r>
            <a:endParaRPr lang="en-GB" sz="3600" dirty="0">
              <a:solidFill>
                <a:schemeClr val="bg1"/>
              </a:solidFill>
              <a:latin typeface="Helvetica" pitchFamily="2" charset="0"/>
              <a:ea typeface="Trebuchet MS" pitchFamily="-84" charset="0"/>
              <a:cs typeface="Helvetica Light"/>
            </a:endParaRPr>
          </a:p>
        </p:txBody>
      </p:sp>
      <p:pic>
        <p:nvPicPr>
          <p:cNvPr id="5" name="Picture 4">
            <a:extLst>
              <a:ext uri="{FF2B5EF4-FFF2-40B4-BE49-F238E27FC236}">
                <a16:creationId xmlns:a16="http://schemas.microsoft.com/office/drawing/2014/main" id="{3BC72FDD-8096-A1F1-C23F-E0EF75E6224D}"/>
              </a:ext>
            </a:extLst>
          </p:cNvPr>
          <p:cNvPicPr>
            <a:picLocks noChangeAspect="1"/>
          </p:cNvPicPr>
          <p:nvPr/>
        </p:nvPicPr>
        <p:blipFill>
          <a:blip r:embed="rId3"/>
          <a:stretch>
            <a:fillRect/>
          </a:stretch>
        </p:blipFill>
        <p:spPr>
          <a:xfrm>
            <a:off x="8580889" y="1667416"/>
            <a:ext cx="2891974" cy="1982169"/>
          </a:xfrm>
          <a:prstGeom prst="rect">
            <a:avLst/>
          </a:prstGeom>
          <a:ln w="76200">
            <a:noFill/>
          </a:ln>
          <a:effectLst/>
        </p:spPr>
      </p:pic>
      <p:sp>
        <p:nvSpPr>
          <p:cNvPr id="7" name="TextBox 6">
            <a:extLst>
              <a:ext uri="{FF2B5EF4-FFF2-40B4-BE49-F238E27FC236}">
                <a16:creationId xmlns:a16="http://schemas.microsoft.com/office/drawing/2014/main" id="{74116453-0E9C-952C-60E0-909C83367229}"/>
              </a:ext>
            </a:extLst>
          </p:cNvPr>
          <p:cNvSpPr txBox="1"/>
          <p:nvPr/>
        </p:nvSpPr>
        <p:spPr>
          <a:xfrm>
            <a:off x="8561331" y="3382969"/>
            <a:ext cx="2951681" cy="253916"/>
          </a:xfrm>
          <a:prstGeom prst="rect">
            <a:avLst/>
          </a:prstGeom>
          <a:noFill/>
        </p:spPr>
        <p:txBody>
          <a:bodyPr wrap="square" rtlCol="0">
            <a:spAutoFit/>
          </a:bodyPr>
          <a:lstStyle/>
          <a:p>
            <a:pPr algn="ctr">
              <a:spcBef>
                <a:spcPts val="3000"/>
              </a:spcBef>
            </a:pPr>
            <a:r>
              <a:rPr lang="en-GB" sz="1050" dirty="0">
                <a:solidFill>
                  <a:schemeClr val="bg1"/>
                </a:solidFill>
                <a:latin typeface="Helvetica Light" charset="0"/>
                <a:ea typeface="Helvetica Light" charset="0"/>
                <a:cs typeface="Helvetica Light" charset="0"/>
                <a:sym typeface="Wingdings" pitchFamily="2" charset="2"/>
              </a:rPr>
              <a:t>Fabiola Gianotti and Peter Higgs, 4 July 2012</a:t>
            </a:r>
            <a:endParaRPr lang="en-CH" sz="1050" dirty="0">
              <a:solidFill>
                <a:schemeClr val="bg1"/>
              </a:solidFill>
              <a:latin typeface="Helvetica Light" charset="0"/>
              <a:ea typeface="Helvetica Light" charset="0"/>
              <a:cs typeface="Helvetica Light" charset="0"/>
              <a:sym typeface="Wingdings" pitchFamily="2" charset="2"/>
            </a:endParaRPr>
          </a:p>
        </p:txBody>
      </p:sp>
    </p:spTree>
    <p:extLst>
      <p:ext uri="{BB962C8B-B14F-4D97-AF65-F5344CB8AC3E}">
        <p14:creationId xmlns:p14="http://schemas.microsoft.com/office/powerpoint/2010/main" val="3117864425"/>
      </p:ext>
    </p:extLst>
  </p:cSld>
  <p:clrMapOvr>
    <a:masterClrMapping/>
  </p:clrMapOvr>
  <mc:AlternateContent xmlns:mc="http://schemas.openxmlformats.org/markup-compatibility/2006" xmlns:p14="http://schemas.microsoft.com/office/powerpoint/2010/main">
    <mc:Choice Requires="p14">
      <p:transition spd="med" p14:dur="6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F74CCCC-8364-ED4B-9680-74B49AB644C4}"/>
              </a:ext>
            </a:extLst>
          </p:cNvPr>
          <p:cNvSpPr/>
          <p:nvPr/>
        </p:nvSpPr>
        <p:spPr>
          <a:xfrm>
            <a:off x="0" y="0"/>
            <a:ext cx="11472863" cy="6858000"/>
          </a:xfrm>
          <a:prstGeom prst="rect">
            <a:avLst/>
          </a:prstGeom>
          <a:solidFill>
            <a:schemeClr val="tx1"/>
          </a:solidFill>
          <a:ln>
            <a:solidFill>
              <a:schemeClr val="tx1"/>
            </a:solidFill>
          </a:ln>
        </p:spPr>
        <p:txBody>
          <a:bodyPr wrap="square" rtlCol="0" anchor="ctr">
            <a:spAutoFit/>
          </a:bodyPr>
          <a:lstStyle/>
          <a:p>
            <a:pPr algn="ctr"/>
            <a:endParaRPr lang="en-CH" sz="1600" dirty="0">
              <a:latin typeface="Helvetica Light" charset="0"/>
              <a:ea typeface="Helvetica Light" charset="0"/>
              <a:cs typeface="Helvetica Light" charset="0"/>
            </a:endParaRPr>
          </a:p>
        </p:txBody>
      </p:sp>
      <p:sp>
        <p:nvSpPr>
          <p:cNvPr id="6" name="Rectangle 5">
            <a:extLst>
              <a:ext uri="{FF2B5EF4-FFF2-40B4-BE49-F238E27FC236}">
                <a16:creationId xmlns:a16="http://schemas.microsoft.com/office/drawing/2014/main" id="{23188C43-E0C5-594A-A691-F8EDB7D37F1C}"/>
              </a:ext>
            </a:extLst>
          </p:cNvPr>
          <p:cNvSpPr/>
          <p:nvPr/>
        </p:nvSpPr>
        <p:spPr>
          <a:xfrm>
            <a:off x="245333" y="0"/>
            <a:ext cx="4795024" cy="1118915"/>
          </a:xfrm>
          <a:prstGeom prst="rect">
            <a:avLst/>
          </a:prstGeom>
          <a:solidFill>
            <a:schemeClr val="tx1"/>
          </a:solidFill>
        </p:spPr>
        <p:txBody>
          <a:bodyPr wrap="none" rtlCol="0" anchor="ctr">
            <a:spAutoFit/>
          </a:bodyPr>
          <a:lstStyle/>
          <a:p>
            <a:pPr algn="l"/>
            <a:endParaRPr lang="en-CH" sz="1600" dirty="0">
              <a:latin typeface="Helvetica" pitchFamily="2" charset="0"/>
            </a:endParaRPr>
          </a:p>
        </p:txBody>
      </p:sp>
      <p:pic>
        <p:nvPicPr>
          <p:cNvPr id="2" name="Picture 1">
            <a:extLst>
              <a:ext uri="{FF2B5EF4-FFF2-40B4-BE49-F238E27FC236}">
                <a16:creationId xmlns:a16="http://schemas.microsoft.com/office/drawing/2014/main" id="{B72B069E-0A05-E2EC-F6D7-F715E689D0BA}"/>
              </a:ext>
            </a:extLst>
          </p:cNvPr>
          <p:cNvPicPr>
            <a:picLocks noChangeAspect="1"/>
          </p:cNvPicPr>
          <p:nvPr/>
        </p:nvPicPr>
        <p:blipFill rotWithShape="1">
          <a:blip r:embed="rId2">
            <a:extLst>
              <a:ext uri="{28A0092B-C50C-407E-A947-70E740481C1C}">
                <a14:useLocalDpi xmlns:a14="http://schemas.microsoft.com/office/drawing/2010/main"/>
              </a:ext>
            </a:extLst>
          </a:blip>
          <a:srcRect l="-1" r="-811"/>
          <a:stretch/>
        </p:blipFill>
        <p:spPr>
          <a:xfrm>
            <a:off x="557560" y="0"/>
            <a:ext cx="10448693" cy="6858000"/>
          </a:xfrm>
          <a:prstGeom prst="rect">
            <a:avLst/>
          </a:prstGeom>
        </p:spPr>
      </p:pic>
      <p:sp>
        <p:nvSpPr>
          <p:cNvPr id="26" name="TextBox 25">
            <a:extLst>
              <a:ext uri="{FF2B5EF4-FFF2-40B4-BE49-F238E27FC236}">
                <a16:creationId xmlns:a16="http://schemas.microsoft.com/office/drawing/2014/main" id="{71264F06-5B88-AF4B-8747-A407F182A502}"/>
              </a:ext>
            </a:extLst>
          </p:cNvPr>
          <p:cNvSpPr txBox="1"/>
          <p:nvPr/>
        </p:nvSpPr>
        <p:spPr>
          <a:xfrm>
            <a:off x="1" y="518751"/>
            <a:ext cx="5499846" cy="1200329"/>
          </a:xfrm>
          <a:prstGeom prst="rect">
            <a:avLst/>
          </a:prstGeom>
          <a:solidFill>
            <a:schemeClr val="tx1"/>
          </a:solidFill>
        </p:spPr>
        <p:txBody>
          <a:bodyPr wrap="square" rtlCol="0">
            <a:spAutoFit/>
          </a:bodyPr>
          <a:lstStyle/>
          <a:p>
            <a:pPr indent="424250" defTabSz="430225" fontAlgn="base">
              <a:spcBef>
                <a:spcPct val="0"/>
              </a:spcBef>
              <a:spcAft>
                <a:spcPct val="0"/>
              </a:spcAft>
              <a:defRPr/>
            </a:pPr>
            <a:r>
              <a:rPr lang="en-GB" sz="3600" b="1" dirty="0">
                <a:solidFill>
                  <a:schemeClr val="bg1"/>
                </a:solidFill>
                <a:latin typeface="Helvetica" pitchFamily="2" charset="0"/>
                <a:ea typeface="Trebuchet MS" pitchFamily="-84" charset="0"/>
                <a:cs typeface="Helvetica Light"/>
              </a:rPr>
              <a:t>The Higgs boson is</a:t>
            </a:r>
          </a:p>
          <a:p>
            <a:pPr indent="424250" defTabSz="430225" fontAlgn="base">
              <a:spcBef>
                <a:spcPct val="0"/>
              </a:spcBef>
              <a:spcAft>
                <a:spcPct val="0"/>
              </a:spcAft>
              <a:defRPr/>
            </a:pPr>
            <a:r>
              <a:rPr lang="en-GB" sz="3600" b="1" dirty="0">
                <a:solidFill>
                  <a:schemeClr val="bg1"/>
                </a:solidFill>
                <a:latin typeface="Helvetica" pitchFamily="2" charset="0"/>
                <a:ea typeface="Trebuchet MS" pitchFamily="-84" charset="0"/>
                <a:cs typeface="Helvetica Light"/>
              </a:rPr>
              <a:t>10 years old in 2022</a:t>
            </a:r>
            <a:endParaRPr lang="en-GB" sz="3600" dirty="0">
              <a:solidFill>
                <a:schemeClr val="bg1"/>
              </a:solidFill>
              <a:latin typeface="Helvetica" pitchFamily="2" charset="0"/>
              <a:ea typeface="Trebuchet MS" pitchFamily="-84" charset="0"/>
              <a:cs typeface="Helvetica Light"/>
            </a:endParaRPr>
          </a:p>
        </p:txBody>
      </p:sp>
      <p:pic>
        <p:nvPicPr>
          <p:cNvPr id="3" name="Picture 2">
            <a:extLst>
              <a:ext uri="{FF2B5EF4-FFF2-40B4-BE49-F238E27FC236}">
                <a16:creationId xmlns:a16="http://schemas.microsoft.com/office/drawing/2014/main" id="{4A27C5DF-E367-8C1C-FD8B-96DA020571D7}"/>
              </a:ext>
            </a:extLst>
          </p:cNvPr>
          <p:cNvPicPr>
            <a:picLocks noChangeAspect="1"/>
          </p:cNvPicPr>
          <p:nvPr/>
        </p:nvPicPr>
        <p:blipFill>
          <a:blip r:embed="rId3"/>
          <a:srcRect t="45" b="45"/>
          <a:stretch/>
        </p:blipFill>
        <p:spPr>
          <a:xfrm>
            <a:off x="669810" y="1846080"/>
            <a:ext cx="6307860" cy="2337503"/>
          </a:xfrm>
          <a:prstGeom prst="rect">
            <a:avLst/>
          </a:prstGeom>
        </p:spPr>
      </p:pic>
      <p:pic>
        <p:nvPicPr>
          <p:cNvPr id="8" name="Picture 7">
            <a:extLst>
              <a:ext uri="{FF2B5EF4-FFF2-40B4-BE49-F238E27FC236}">
                <a16:creationId xmlns:a16="http://schemas.microsoft.com/office/drawing/2014/main" id="{BC2B14BE-EE8A-BE11-19C4-A9C1BA493F9F}"/>
              </a:ext>
            </a:extLst>
          </p:cNvPr>
          <p:cNvPicPr>
            <a:picLocks noChangeAspect="1"/>
          </p:cNvPicPr>
          <p:nvPr/>
        </p:nvPicPr>
        <p:blipFill rotWithShape="1">
          <a:blip r:embed="rId4"/>
          <a:srcRect l="12272" t="10366" r="31060" b="7373"/>
          <a:stretch/>
        </p:blipFill>
        <p:spPr>
          <a:xfrm>
            <a:off x="3608881" y="4285813"/>
            <a:ext cx="3368788" cy="2202495"/>
          </a:xfrm>
          <a:prstGeom prst="rect">
            <a:avLst/>
          </a:prstGeom>
        </p:spPr>
      </p:pic>
      <p:pic>
        <p:nvPicPr>
          <p:cNvPr id="9" name="Picture 8">
            <a:extLst>
              <a:ext uri="{FF2B5EF4-FFF2-40B4-BE49-F238E27FC236}">
                <a16:creationId xmlns:a16="http://schemas.microsoft.com/office/drawing/2014/main" id="{09DDCA32-EABD-548B-BC77-C5E9902C3754}"/>
              </a:ext>
            </a:extLst>
          </p:cNvPr>
          <p:cNvPicPr>
            <a:picLocks noChangeAspect="1"/>
          </p:cNvPicPr>
          <p:nvPr/>
        </p:nvPicPr>
        <p:blipFill rotWithShape="1">
          <a:blip r:embed="rId5"/>
          <a:srcRect l="18597" t="12317" r="34799" b="6837"/>
          <a:stretch/>
        </p:blipFill>
        <p:spPr>
          <a:xfrm>
            <a:off x="673091" y="4285813"/>
            <a:ext cx="2815092" cy="2202495"/>
          </a:xfrm>
          <a:prstGeom prst="rect">
            <a:avLst/>
          </a:prstGeom>
        </p:spPr>
      </p:pic>
      <p:pic>
        <p:nvPicPr>
          <p:cNvPr id="11" name="Picture 10">
            <a:extLst>
              <a:ext uri="{FF2B5EF4-FFF2-40B4-BE49-F238E27FC236}">
                <a16:creationId xmlns:a16="http://schemas.microsoft.com/office/drawing/2014/main" id="{4B2AB4D4-3E18-7DA1-AB39-304F02C5F5C9}"/>
              </a:ext>
            </a:extLst>
          </p:cNvPr>
          <p:cNvPicPr>
            <a:picLocks noChangeAspect="1"/>
          </p:cNvPicPr>
          <p:nvPr/>
        </p:nvPicPr>
        <p:blipFill>
          <a:blip r:embed="rId6"/>
          <a:stretch>
            <a:fillRect/>
          </a:stretch>
        </p:blipFill>
        <p:spPr>
          <a:xfrm>
            <a:off x="7102346" y="1846080"/>
            <a:ext cx="3779230" cy="4642228"/>
          </a:xfrm>
          <a:prstGeom prst="rect">
            <a:avLst/>
          </a:prstGeom>
        </p:spPr>
      </p:pic>
      <p:sp>
        <p:nvSpPr>
          <p:cNvPr id="30" name="TextBox 29">
            <a:extLst>
              <a:ext uri="{FF2B5EF4-FFF2-40B4-BE49-F238E27FC236}">
                <a16:creationId xmlns:a16="http://schemas.microsoft.com/office/drawing/2014/main" id="{1AAC60D9-A27B-EE8B-B9F3-BE5B103331B2}"/>
              </a:ext>
            </a:extLst>
          </p:cNvPr>
          <p:cNvSpPr txBox="1"/>
          <p:nvPr/>
        </p:nvSpPr>
        <p:spPr>
          <a:xfrm>
            <a:off x="714108" y="6208444"/>
            <a:ext cx="3062057" cy="261610"/>
          </a:xfrm>
          <a:prstGeom prst="rect">
            <a:avLst/>
          </a:prstGeom>
          <a:noFill/>
        </p:spPr>
        <p:txBody>
          <a:bodyPr wrap="none" rtlCol="0">
            <a:spAutoFit/>
          </a:bodyPr>
          <a:lstStyle/>
          <a:p>
            <a:pPr marL="0">
              <a:spcBef>
                <a:spcPts val="3000"/>
              </a:spcBef>
            </a:pPr>
            <a:r>
              <a:rPr lang="en-CH" sz="1100" dirty="0">
                <a:solidFill>
                  <a:schemeClr val="bg1"/>
                </a:solidFill>
                <a:latin typeface="Helvetica Light" charset="0"/>
                <a:ea typeface="Helvetica Light" charset="0"/>
                <a:cs typeface="Helvetica Light" charset="0"/>
                <a:sym typeface="Wingdings" pitchFamily="2" charset="2"/>
              </a:rPr>
              <a:t>Higgs-10 symposium at CERN on 4 July 2022</a:t>
            </a:r>
          </a:p>
        </p:txBody>
      </p:sp>
    </p:spTree>
    <p:extLst>
      <p:ext uri="{BB962C8B-B14F-4D97-AF65-F5344CB8AC3E}">
        <p14:creationId xmlns:p14="http://schemas.microsoft.com/office/powerpoint/2010/main" val="672441367"/>
      </p:ext>
    </p:extLst>
  </p:cSld>
  <p:clrMapOvr>
    <a:masterClrMapping/>
  </p:clrMapOvr>
  <mc:AlternateContent xmlns:mc="http://schemas.openxmlformats.org/markup-compatibility/2006" xmlns:p14="http://schemas.microsoft.com/office/powerpoint/2010/main">
    <mc:Choice Requires="p14">
      <p:transition spd="med" p14:dur="6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F74CCCC-8364-ED4B-9680-74B49AB644C4}"/>
              </a:ext>
            </a:extLst>
          </p:cNvPr>
          <p:cNvSpPr/>
          <p:nvPr/>
        </p:nvSpPr>
        <p:spPr>
          <a:xfrm>
            <a:off x="0" y="0"/>
            <a:ext cx="11472863" cy="6858000"/>
          </a:xfrm>
          <a:prstGeom prst="rect">
            <a:avLst/>
          </a:prstGeom>
          <a:solidFill>
            <a:schemeClr val="tx1"/>
          </a:solidFill>
          <a:ln>
            <a:solidFill>
              <a:schemeClr val="tx1"/>
            </a:solidFill>
          </a:ln>
        </p:spPr>
        <p:txBody>
          <a:bodyPr wrap="square" rtlCol="0" anchor="ctr">
            <a:spAutoFit/>
          </a:bodyPr>
          <a:lstStyle/>
          <a:p>
            <a:pPr algn="ctr"/>
            <a:endParaRPr lang="en-CH" sz="1600" dirty="0">
              <a:latin typeface="Helvetica Light" charset="0"/>
              <a:ea typeface="Helvetica Light" charset="0"/>
              <a:cs typeface="Helvetica Light" charset="0"/>
            </a:endParaRPr>
          </a:p>
        </p:txBody>
      </p:sp>
      <p:sp>
        <p:nvSpPr>
          <p:cNvPr id="6" name="Rectangle 5">
            <a:extLst>
              <a:ext uri="{FF2B5EF4-FFF2-40B4-BE49-F238E27FC236}">
                <a16:creationId xmlns:a16="http://schemas.microsoft.com/office/drawing/2014/main" id="{23188C43-E0C5-594A-A691-F8EDB7D37F1C}"/>
              </a:ext>
            </a:extLst>
          </p:cNvPr>
          <p:cNvSpPr/>
          <p:nvPr/>
        </p:nvSpPr>
        <p:spPr>
          <a:xfrm>
            <a:off x="245333" y="0"/>
            <a:ext cx="4795024" cy="1118915"/>
          </a:xfrm>
          <a:prstGeom prst="rect">
            <a:avLst/>
          </a:prstGeom>
          <a:solidFill>
            <a:schemeClr val="tx1"/>
          </a:solidFill>
        </p:spPr>
        <p:txBody>
          <a:bodyPr wrap="none" rtlCol="0" anchor="ctr">
            <a:spAutoFit/>
          </a:bodyPr>
          <a:lstStyle/>
          <a:p>
            <a:pPr algn="l"/>
            <a:endParaRPr lang="en-CH" sz="1600" dirty="0">
              <a:latin typeface="Helvetica" pitchFamily="2" charset="0"/>
            </a:endParaRPr>
          </a:p>
        </p:txBody>
      </p:sp>
      <p:pic>
        <p:nvPicPr>
          <p:cNvPr id="2" name="Picture 1">
            <a:extLst>
              <a:ext uri="{FF2B5EF4-FFF2-40B4-BE49-F238E27FC236}">
                <a16:creationId xmlns:a16="http://schemas.microsoft.com/office/drawing/2014/main" id="{B72B069E-0A05-E2EC-F6D7-F715E689D0BA}"/>
              </a:ext>
            </a:extLst>
          </p:cNvPr>
          <p:cNvPicPr>
            <a:picLocks noChangeAspect="1"/>
          </p:cNvPicPr>
          <p:nvPr/>
        </p:nvPicPr>
        <p:blipFill rotWithShape="1">
          <a:blip r:embed="rId2">
            <a:extLst>
              <a:ext uri="{28A0092B-C50C-407E-A947-70E740481C1C}">
                <a14:useLocalDpi xmlns:a14="http://schemas.microsoft.com/office/drawing/2010/main"/>
              </a:ext>
            </a:extLst>
          </a:blip>
          <a:srcRect l="-1" r="-811"/>
          <a:stretch/>
        </p:blipFill>
        <p:spPr>
          <a:xfrm>
            <a:off x="557560" y="0"/>
            <a:ext cx="10448693" cy="6858000"/>
          </a:xfrm>
          <a:prstGeom prst="rect">
            <a:avLst/>
          </a:prstGeom>
        </p:spPr>
      </p:pic>
      <p:sp>
        <p:nvSpPr>
          <p:cNvPr id="26" name="TextBox 25">
            <a:extLst>
              <a:ext uri="{FF2B5EF4-FFF2-40B4-BE49-F238E27FC236}">
                <a16:creationId xmlns:a16="http://schemas.microsoft.com/office/drawing/2014/main" id="{71264F06-5B88-AF4B-8747-A407F182A502}"/>
              </a:ext>
            </a:extLst>
          </p:cNvPr>
          <p:cNvSpPr txBox="1"/>
          <p:nvPr/>
        </p:nvSpPr>
        <p:spPr>
          <a:xfrm>
            <a:off x="1" y="518751"/>
            <a:ext cx="4605454" cy="646331"/>
          </a:xfrm>
          <a:prstGeom prst="rect">
            <a:avLst/>
          </a:prstGeom>
          <a:solidFill>
            <a:schemeClr val="tx1"/>
          </a:solidFill>
        </p:spPr>
        <p:txBody>
          <a:bodyPr wrap="square" rtlCol="0">
            <a:spAutoFit/>
          </a:bodyPr>
          <a:lstStyle/>
          <a:p>
            <a:pPr indent="424250" defTabSz="430225" fontAlgn="base">
              <a:spcBef>
                <a:spcPct val="0"/>
              </a:spcBef>
              <a:spcAft>
                <a:spcPct val="0"/>
              </a:spcAft>
              <a:defRPr/>
            </a:pPr>
            <a:r>
              <a:rPr lang="en-GB" sz="3600" b="1" dirty="0">
                <a:solidFill>
                  <a:schemeClr val="bg1"/>
                </a:solidFill>
                <a:latin typeface="Helvetica" pitchFamily="2" charset="0"/>
                <a:ea typeface="Trebuchet MS" pitchFamily="-84" charset="0"/>
                <a:cs typeface="Helvetica Light"/>
              </a:rPr>
              <a:t>The Higgs boson</a:t>
            </a:r>
            <a:endParaRPr lang="en-GB" sz="3600" dirty="0">
              <a:solidFill>
                <a:schemeClr val="bg1"/>
              </a:solidFill>
              <a:latin typeface="Helvetica" pitchFamily="2" charset="0"/>
              <a:ea typeface="Trebuchet MS" pitchFamily="-84" charset="0"/>
              <a:cs typeface="Helvetica Light"/>
            </a:endParaRPr>
          </a:p>
        </p:txBody>
      </p:sp>
      <p:sp>
        <p:nvSpPr>
          <p:cNvPr id="3" name="Rectangle 2">
            <a:extLst>
              <a:ext uri="{FF2B5EF4-FFF2-40B4-BE49-F238E27FC236}">
                <a16:creationId xmlns:a16="http://schemas.microsoft.com/office/drawing/2014/main" id="{8193A0CA-2460-D320-BDE6-5BA188AD4C25}"/>
              </a:ext>
            </a:extLst>
          </p:cNvPr>
          <p:cNvSpPr/>
          <p:nvPr/>
        </p:nvSpPr>
        <p:spPr>
          <a:xfrm>
            <a:off x="245332" y="2875787"/>
            <a:ext cx="5412677" cy="2419118"/>
          </a:xfrm>
          <a:prstGeom prst="rect">
            <a:avLst/>
          </a:prstGeom>
          <a:solidFill>
            <a:schemeClr val="tx1"/>
          </a:solidFill>
          <a:ln>
            <a:noFill/>
          </a:ln>
        </p:spPr>
        <p:txBody>
          <a:bodyPr wrap="square" tIns="169383" bIns="169383">
            <a:spAutoFit/>
          </a:bodyPr>
          <a:lstStyle/>
          <a:p>
            <a:pPr marL="10457" indent="207644" defTabSz="430225" fontAlgn="base">
              <a:spcBef>
                <a:spcPts val="1694"/>
              </a:spcBef>
              <a:spcAft>
                <a:spcPct val="0"/>
              </a:spcAft>
              <a:defRPr/>
            </a:pPr>
            <a:r>
              <a:rPr lang="en-GB" sz="2258" b="1" dirty="0">
                <a:solidFill>
                  <a:schemeClr val="bg1"/>
                </a:solidFill>
                <a:latin typeface="Helvetica" pitchFamily="2" charset="0"/>
                <a:ea typeface="Helvetica Light" charset="0"/>
                <a:cs typeface="Helvetica Light" charset="0"/>
              </a:rPr>
              <a:t>The LHC’s magnum opus</a:t>
            </a:r>
          </a:p>
          <a:p>
            <a:pPr marL="219595" defTabSz="430225" fontAlgn="base">
              <a:spcBef>
                <a:spcPts val="1694"/>
              </a:spcBef>
              <a:spcAft>
                <a:spcPct val="0"/>
              </a:spcAft>
              <a:defRPr/>
            </a:pPr>
            <a:r>
              <a:rPr lang="en-GB" sz="1694" dirty="0">
                <a:solidFill>
                  <a:schemeClr val="bg1"/>
                </a:solidFill>
                <a:latin typeface="Helvetica Light" panose="020B0403020202020204" pitchFamily="34" charset="0"/>
                <a:ea typeface="Helvetica Light" charset="0"/>
                <a:cs typeface="Helvetica Light" charset="0"/>
              </a:rPr>
              <a:t>The discovery allows us to access a new sector      of the SM Lagrangian: </a:t>
            </a:r>
          </a:p>
          <a:p>
            <a:pPr marL="755882" indent="-288311" defTabSz="430225" fontAlgn="base">
              <a:spcBef>
                <a:spcPts val="1129"/>
              </a:spcBef>
              <a:spcAft>
                <a:spcPct val="0"/>
              </a:spcAft>
              <a:buFont typeface="Arial" panose="020B0604020202020204" pitchFamily="34" charset="0"/>
              <a:buChar char="•"/>
              <a:defRPr/>
            </a:pPr>
            <a:r>
              <a:rPr lang="en-GB" sz="1506" dirty="0">
                <a:solidFill>
                  <a:schemeClr val="bg1"/>
                </a:solidFill>
                <a:latin typeface="Helvetica Light" panose="020B0403020202020204" pitchFamily="34" charset="0"/>
                <a:ea typeface="Helvetica Light" charset="0"/>
                <a:cs typeface="Helvetica Light" charset="0"/>
              </a:rPr>
              <a:t>Yukawa couplings</a:t>
            </a:r>
          </a:p>
          <a:p>
            <a:pPr marL="755882" indent="-288311" defTabSz="430225" fontAlgn="base">
              <a:spcBef>
                <a:spcPts val="565"/>
              </a:spcBef>
              <a:spcAft>
                <a:spcPct val="0"/>
              </a:spcAft>
              <a:buFont typeface="Arial" panose="020B0604020202020204" pitchFamily="34" charset="0"/>
              <a:buChar char="•"/>
              <a:defRPr/>
            </a:pPr>
            <a:r>
              <a:rPr lang="en-GB" sz="1506" dirty="0">
                <a:solidFill>
                  <a:schemeClr val="bg1"/>
                </a:solidFill>
                <a:latin typeface="Helvetica Light" panose="020B0403020202020204" pitchFamily="34" charset="0"/>
                <a:ea typeface="Helvetica Light" charset="0"/>
                <a:cs typeface="Helvetica Light" charset="0"/>
              </a:rPr>
              <a:t>Gauge–scalar boson interactions</a:t>
            </a:r>
          </a:p>
          <a:p>
            <a:pPr marL="755882" indent="-288311" defTabSz="430225" fontAlgn="base">
              <a:spcBef>
                <a:spcPts val="565"/>
              </a:spcBef>
              <a:spcAft>
                <a:spcPct val="0"/>
              </a:spcAft>
              <a:buFont typeface="Arial" panose="020B0604020202020204" pitchFamily="34" charset="0"/>
              <a:buChar char="•"/>
              <a:defRPr/>
            </a:pPr>
            <a:r>
              <a:rPr lang="en-GB" sz="1506" dirty="0">
                <a:solidFill>
                  <a:schemeClr val="bg1"/>
                </a:solidFill>
                <a:latin typeface="Helvetica Light" panose="020B0403020202020204" pitchFamily="34" charset="0"/>
                <a:ea typeface="Helvetica Light" charset="0"/>
                <a:cs typeface="Helvetica Light" charset="0"/>
              </a:rPr>
              <a:t>Higgs potential (incl. self coupling)</a:t>
            </a:r>
          </a:p>
        </p:txBody>
      </p:sp>
      <p:sp>
        <p:nvSpPr>
          <p:cNvPr id="11" name="Rounded Rectangle 10">
            <a:extLst>
              <a:ext uri="{FF2B5EF4-FFF2-40B4-BE49-F238E27FC236}">
                <a16:creationId xmlns:a16="http://schemas.microsoft.com/office/drawing/2014/main" id="{EB33DEBB-490B-BD61-5C8B-EDDD38F723A6}"/>
              </a:ext>
            </a:extLst>
          </p:cNvPr>
          <p:cNvSpPr/>
          <p:nvPr/>
        </p:nvSpPr>
        <p:spPr>
          <a:xfrm>
            <a:off x="5648104" y="1683654"/>
            <a:ext cx="5267200" cy="4780646"/>
          </a:xfrm>
          <a:prstGeom prst="roundRect">
            <a:avLst>
              <a:gd name="adj" fmla="val 801"/>
            </a:avLst>
          </a:prstGeom>
          <a:solidFill>
            <a:schemeClr val="bg1"/>
          </a:solidFill>
        </p:spPr>
        <p:txBody>
          <a:bodyPr wrap="square" rtlCol="0" anchor="ctr">
            <a:spAutoFit/>
          </a:bodyPr>
          <a:lstStyle/>
          <a:p>
            <a:pPr algn="l"/>
            <a:endParaRPr lang="en-CH" sz="1600" dirty="0">
              <a:latin typeface="Helvetica" pitchFamily="2" charset="0"/>
            </a:endParaRPr>
          </a:p>
        </p:txBody>
      </p:sp>
      <p:pic>
        <p:nvPicPr>
          <p:cNvPr id="12" name="Picture 11">
            <a:extLst>
              <a:ext uri="{FF2B5EF4-FFF2-40B4-BE49-F238E27FC236}">
                <a16:creationId xmlns:a16="http://schemas.microsoft.com/office/drawing/2014/main" id="{1F3EDD5E-4895-4AD0-30C5-22866DE422BE}"/>
              </a:ext>
            </a:extLst>
          </p:cNvPr>
          <p:cNvPicPr>
            <a:picLocks noChangeAspect="1"/>
          </p:cNvPicPr>
          <p:nvPr/>
        </p:nvPicPr>
        <p:blipFill>
          <a:blip r:embed="rId3"/>
          <a:srcRect/>
          <a:stretch/>
        </p:blipFill>
        <p:spPr>
          <a:xfrm>
            <a:off x="6153341" y="1897578"/>
            <a:ext cx="4442811" cy="4262592"/>
          </a:xfrm>
          <a:prstGeom prst="rect">
            <a:avLst/>
          </a:prstGeom>
        </p:spPr>
      </p:pic>
      <p:sp>
        <p:nvSpPr>
          <p:cNvPr id="8" name="Rectangle 7">
            <a:extLst>
              <a:ext uri="{FF2B5EF4-FFF2-40B4-BE49-F238E27FC236}">
                <a16:creationId xmlns:a16="http://schemas.microsoft.com/office/drawing/2014/main" id="{8A0CB264-8B4D-D38D-111B-34A881882CC2}"/>
              </a:ext>
            </a:extLst>
          </p:cNvPr>
          <p:cNvSpPr/>
          <p:nvPr/>
        </p:nvSpPr>
        <p:spPr>
          <a:xfrm>
            <a:off x="8533885" y="1866973"/>
            <a:ext cx="2021707" cy="261610"/>
          </a:xfrm>
          <a:prstGeom prst="rect">
            <a:avLst/>
          </a:prstGeom>
        </p:spPr>
        <p:txBody>
          <a:bodyPr wrap="none">
            <a:spAutoFit/>
          </a:bodyPr>
          <a:lstStyle/>
          <a:p>
            <a:r>
              <a:rPr lang="en-GB" sz="1050" dirty="0">
                <a:latin typeface="Helvetica" pitchFamily="2" charset="0"/>
                <a:hlinkClick r:id="rId4"/>
              </a:rPr>
              <a:t>Phys. Lett. B 716 (2012) 1-29</a:t>
            </a:r>
            <a:endParaRPr lang="en-CH" sz="1050" dirty="0">
              <a:latin typeface="Helvetica" pitchFamily="2" charset="0"/>
            </a:endParaRPr>
          </a:p>
        </p:txBody>
      </p:sp>
      <p:sp>
        <p:nvSpPr>
          <p:cNvPr id="9" name="TextBox 8">
            <a:extLst>
              <a:ext uri="{FF2B5EF4-FFF2-40B4-BE49-F238E27FC236}">
                <a16:creationId xmlns:a16="http://schemas.microsoft.com/office/drawing/2014/main" id="{A367118C-7E7C-5457-043F-0D02896D05C9}"/>
              </a:ext>
            </a:extLst>
          </p:cNvPr>
          <p:cNvSpPr txBox="1"/>
          <p:nvPr/>
        </p:nvSpPr>
        <p:spPr>
          <a:xfrm>
            <a:off x="5679238" y="1712999"/>
            <a:ext cx="582211" cy="307777"/>
          </a:xfrm>
          <a:prstGeom prst="rect">
            <a:avLst/>
          </a:prstGeom>
          <a:noFill/>
        </p:spPr>
        <p:txBody>
          <a:bodyPr wrap="none" rtlCol="0">
            <a:spAutoFit/>
          </a:bodyPr>
          <a:lstStyle/>
          <a:p>
            <a:pPr marL="0">
              <a:spcBef>
                <a:spcPts val="3000"/>
              </a:spcBef>
            </a:pPr>
            <a:r>
              <a:rPr lang="en-CH" sz="1400" b="1" dirty="0">
                <a:solidFill>
                  <a:srgbClr val="0D7FBF"/>
                </a:solidFill>
                <a:latin typeface="Helvetica" pitchFamily="2" charset="0"/>
                <a:ea typeface="Helvetica Light" charset="0"/>
                <a:cs typeface="Helvetica Light" charset="0"/>
                <a:sym typeface="Wingdings" pitchFamily="2" charset="2"/>
              </a:rPr>
              <a:t>2012</a:t>
            </a:r>
          </a:p>
        </p:txBody>
      </p:sp>
    </p:spTree>
    <p:extLst>
      <p:ext uri="{BB962C8B-B14F-4D97-AF65-F5344CB8AC3E}">
        <p14:creationId xmlns:p14="http://schemas.microsoft.com/office/powerpoint/2010/main" val="3003614341"/>
      </p:ext>
    </p:extLst>
  </p:cSld>
  <p:clrMapOvr>
    <a:masterClrMapping/>
  </p:clrMapOvr>
  <mc:AlternateContent xmlns:mc="http://schemas.openxmlformats.org/markup-compatibility/2006" xmlns:p14="http://schemas.microsoft.com/office/powerpoint/2010/main">
    <mc:Choice Requires="p14">
      <p:transition spd="med" p14:dur="6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F74CCCC-8364-ED4B-9680-74B49AB644C4}"/>
              </a:ext>
            </a:extLst>
          </p:cNvPr>
          <p:cNvSpPr/>
          <p:nvPr/>
        </p:nvSpPr>
        <p:spPr>
          <a:xfrm>
            <a:off x="0" y="0"/>
            <a:ext cx="11472863" cy="6858000"/>
          </a:xfrm>
          <a:prstGeom prst="rect">
            <a:avLst/>
          </a:prstGeom>
          <a:solidFill>
            <a:schemeClr val="tx1"/>
          </a:solidFill>
          <a:ln>
            <a:solidFill>
              <a:schemeClr val="tx1"/>
            </a:solidFill>
          </a:ln>
        </p:spPr>
        <p:txBody>
          <a:bodyPr wrap="square" rtlCol="0" anchor="ctr">
            <a:spAutoFit/>
          </a:bodyPr>
          <a:lstStyle/>
          <a:p>
            <a:pPr algn="ctr"/>
            <a:endParaRPr lang="en-CH" sz="1600" dirty="0">
              <a:latin typeface="Helvetica Light" charset="0"/>
              <a:ea typeface="Helvetica Light" charset="0"/>
              <a:cs typeface="Helvetica Light" charset="0"/>
            </a:endParaRPr>
          </a:p>
        </p:txBody>
      </p:sp>
      <p:sp>
        <p:nvSpPr>
          <p:cNvPr id="6" name="Rectangle 5">
            <a:extLst>
              <a:ext uri="{FF2B5EF4-FFF2-40B4-BE49-F238E27FC236}">
                <a16:creationId xmlns:a16="http://schemas.microsoft.com/office/drawing/2014/main" id="{23188C43-E0C5-594A-A691-F8EDB7D37F1C}"/>
              </a:ext>
            </a:extLst>
          </p:cNvPr>
          <p:cNvSpPr/>
          <p:nvPr/>
        </p:nvSpPr>
        <p:spPr>
          <a:xfrm>
            <a:off x="245333" y="0"/>
            <a:ext cx="4795024" cy="1118915"/>
          </a:xfrm>
          <a:prstGeom prst="rect">
            <a:avLst/>
          </a:prstGeom>
          <a:solidFill>
            <a:schemeClr val="tx1"/>
          </a:solidFill>
        </p:spPr>
        <p:txBody>
          <a:bodyPr wrap="none" rtlCol="0" anchor="ctr">
            <a:spAutoFit/>
          </a:bodyPr>
          <a:lstStyle/>
          <a:p>
            <a:pPr algn="l"/>
            <a:endParaRPr lang="en-CH" sz="1600" dirty="0">
              <a:latin typeface="Helvetica" pitchFamily="2" charset="0"/>
            </a:endParaRPr>
          </a:p>
        </p:txBody>
      </p:sp>
      <p:pic>
        <p:nvPicPr>
          <p:cNvPr id="2" name="Picture 1">
            <a:extLst>
              <a:ext uri="{FF2B5EF4-FFF2-40B4-BE49-F238E27FC236}">
                <a16:creationId xmlns:a16="http://schemas.microsoft.com/office/drawing/2014/main" id="{B72B069E-0A05-E2EC-F6D7-F715E689D0BA}"/>
              </a:ext>
            </a:extLst>
          </p:cNvPr>
          <p:cNvPicPr>
            <a:picLocks noChangeAspect="1"/>
          </p:cNvPicPr>
          <p:nvPr/>
        </p:nvPicPr>
        <p:blipFill rotWithShape="1">
          <a:blip r:embed="rId2">
            <a:extLst>
              <a:ext uri="{28A0092B-C50C-407E-A947-70E740481C1C}">
                <a14:useLocalDpi xmlns:a14="http://schemas.microsoft.com/office/drawing/2010/main"/>
              </a:ext>
            </a:extLst>
          </a:blip>
          <a:srcRect l="-1" r="-811"/>
          <a:stretch/>
        </p:blipFill>
        <p:spPr>
          <a:xfrm>
            <a:off x="557560" y="0"/>
            <a:ext cx="10448693" cy="6858000"/>
          </a:xfrm>
          <a:prstGeom prst="rect">
            <a:avLst/>
          </a:prstGeom>
        </p:spPr>
      </p:pic>
      <p:sp>
        <p:nvSpPr>
          <p:cNvPr id="26" name="TextBox 25">
            <a:extLst>
              <a:ext uri="{FF2B5EF4-FFF2-40B4-BE49-F238E27FC236}">
                <a16:creationId xmlns:a16="http://schemas.microsoft.com/office/drawing/2014/main" id="{71264F06-5B88-AF4B-8747-A407F182A502}"/>
              </a:ext>
            </a:extLst>
          </p:cNvPr>
          <p:cNvSpPr txBox="1"/>
          <p:nvPr/>
        </p:nvSpPr>
        <p:spPr>
          <a:xfrm>
            <a:off x="1" y="518751"/>
            <a:ext cx="4605454" cy="646331"/>
          </a:xfrm>
          <a:prstGeom prst="rect">
            <a:avLst/>
          </a:prstGeom>
          <a:solidFill>
            <a:schemeClr val="tx1"/>
          </a:solidFill>
        </p:spPr>
        <p:txBody>
          <a:bodyPr wrap="square" rtlCol="0">
            <a:spAutoFit/>
          </a:bodyPr>
          <a:lstStyle/>
          <a:p>
            <a:pPr indent="424250" defTabSz="430225" fontAlgn="base">
              <a:spcBef>
                <a:spcPct val="0"/>
              </a:spcBef>
              <a:spcAft>
                <a:spcPct val="0"/>
              </a:spcAft>
              <a:defRPr/>
            </a:pPr>
            <a:r>
              <a:rPr lang="en-GB" sz="3600" b="1" dirty="0">
                <a:solidFill>
                  <a:schemeClr val="bg1"/>
                </a:solidFill>
                <a:latin typeface="Helvetica" pitchFamily="2" charset="0"/>
                <a:ea typeface="Trebuchet MS" pitchFamily="-84" charset="0"/>
                <a:cs typeface="Helvetica Light"/>
              </a:rPr>
              <a:t>The Higgs boson</a:t>
            </a:r>
            <a:endParaRPr lang="en-GB" sz="3600" dirty="0">
              <a:solidFill>
                <a:schemeClr val="bg1"/>
              </a:solidFill>
              <a:latin typeface="Helvetica" pitchFamily="2" charset="0"/>
              <a:ea typeface="Trebuchet MS" pitchFamily="-84" charset="0"/>
              <a:cs typeface="Helvetica Light"/>
            </a:endParaRPr>
          </a:p>
        </p:txBody>
      </p:sp>
      <p:sp>
        <p:nvSpPr>
          <p:cNvPr id="3" name="Rectangle 2">
            <a:extLst>
              <a:ext uri="{FF2B5EF4-FFF2-40B4-BE49-F238E27FC236}">
                <a16:creationId xmlns:a16="http://schemas.microsoft.com/office/drawing/2014/main" id="{8193A0CA-2460-D320-BDE6-5BA188AD4C25}"/>
              </a:ext>
            </a:extLst>
          </p:cNvPr>
          <p:cNvSpPr/>
          <p:nvPr/>
        </p:nvSpPr>
        <p:spPr>
          <a:xfrm>
            <a:off x="245332" y="2875787"/>
            <a:ext cx="5412677" cy="2419118"/>
          </a:xfrm>
          <a:prstGeom prst="rect">
            <a:avLst/>
          </a:prstGeom>
          <a:solidFill>
            <a:schemeClr val="tx1"/>
          </a:solidFill>
          <a:ln>
            <a:noFill/>
          </a:ln>
        </p:spPr>
        <p:txBody>
          <a:bodyPr wrap="square" tIns="169383" bIns="169383">
            <a:spAutoFit/>
          </a:bodyPr>
          <a:lstStyle/>
          <a:p>
            <a:pPr marL="10457" indent="207644" defTabSz="430225" fontAlgn="base">
              <a:spcBef>
                <a:spcPts val="1694"/>
              </a:spcBef>
              <a:spcAft>
                <a:spcPct val="0"/>
              </a:spcAft>
              <a:defRPr/>
            </a:pPr>
            <a:r>
              <a:rPr lang="en-GB" sz="2258" b="1" dirty="0">
                <a:solidFill>
                  <a:schemeClr val="bg1"/>
                </a:solidFill>
                <a:latin typeface="Helvetica" pitchFamily="2" charset="0"/>
                <a:ea typeface="Helvetica Light" charset="0"/>
                <a:cs typeface="Helvetica Light" charset="0"/>
              </a:rPr>
              <a:t>The LHC’s magnum opus</a:t>
            </a:r>
          </a:p>
          <a:p>
            <a:pPr marL="219595" defTabSz="430225" fontAlgn="base">
              <a:spcBef>
                <a:spcPts val="1694"/>
              </a:spcBef>
              <a:spcAft>
                <a:spcPct val="0"/>
              </a:spcAft>
              <a:defRPr/>
            </a:pPr>
            <a:r>
              <a:rPr lang="en-GB" sz="1694" dirty="0">
                <a:solidFill>
                  <a:schemeClr val="bg1"/>
                </a:solidFill>
                <a:latin typeface="Helvetica Light" panose="020B0403020202020204" pitchFamily="34" charset="0"/>
                <a:ea typeface="Helvetica Light" charset="0"/>
                <a:cs typeface="Helvetica Light" charset="0"/>
              </a:rPr>
              <a:t>The discovery allows us to access a new sector      of the SM Lagrangian: </a:t>
            </a:r>
          </a:p>
          <a:p>
            <a:pPr marL="755882" indent="-288311" defTabSz="430225" fontAlgn="base">
              <a:spcBef>
                <a:spcPts val="1129"/>
              </a:spcBef>
              <a:spcAft>
                <a:spcPct val="0"/>
              </a:spcAft>
              <a:buFont typeface="Arial" panose="020B0604020202020204" pitchFamily="34" charset="0"/>
              <a:buChar char="•"/>
              <a:defRPr/>
            </a:pPr>
            <a:r>
              <a:rPr lang="en-GB" sz="1506" dirty="0">
                <a:solidFill>
                  <a:schemeClr val="bg1"/>
                </a:solidFill>
                <a:latin typeface="Helvetica Light" panose="020B0403020202020204" pitchFamily="34" charset="0"/>
                <a:ea typeface="Helvetica Light" charset="0"/>
                <a:cs typeface="Helvetica Light" charset="0"/>
              </a:rPr>
              <a:t>Yukawa couplings</a:t>
            </a:r>
          </a:p>
          <a:p>
            <a:pPr marL="755882" indent="-288311" defTabSz="430225" fontAlgn="base">
              <a:spcBef>
                <a:spcPts val="565"/>
              </a:spcBef>
              <a:spcAft>
                <a:spcPct val="0"/>
              </a:spcAft>
              <a:buFont typeface="Arial" panose="020B0604020202020204" pitchFamily="34" charset="0"/>
              <a:buChar char="•"/>
              <a:defRPr/>
            </a:pPr>
            <a:r>
              <a:rPr lang="en-GB" sz="1506" dirty="0">
                <a:solidFill>
                  <a:schemeClr val="bg1"/>
                </a:solidFill>
                <a:latin typeface="Helvetica Light" panose="020B0403020202020204" pitchFamily="34" charset="0"/>
                <a:ea typeface="Helvetica Light" charset="0"/>
                <a:cs typeface="Helvetica Light" charset="0"/>
              </a:rPr>
              <a:t>Gauge–scalar boson interactions</a:t>
            </a:r>
          </a:p>
          <a:p>
            <a:pPr marL="755882" indent="-288311" defTabSz="430225" fontAlgn="base">
              <a:spcBef>
                <a:spcPts val="565"/>
              </a:spcBef>
              <a:spcAft>
                <a:spcPct val="0"/>
              </a:spcAft>
              <a:buFont typeface="Arial" panose="020B0604020202020204" pitchFamily="34" charset="0"/>
              <a:buChar char="•"/>
              <a:defRPr/>
            </a:pPr>
            <a:r>
              <a:rPr lang="en-GB" sz="1506" dirty="0">
                <a:solidFill>
                  <a:schemeClr val="bg1"/>
                </a:solidFill>
                <a:latin typeface="Helvetica Light" panose="020B0403020202020204" pitchFamily="34" charset="0"/>
                <a:ea typeface="Helvetica Light" charset="0"/>
                <a:cs typeface="Helvetica Light" charset="0"/>
              </a:rPr>
              <a:t>Higgs potential (incl. self coupling)</a:t>
            </a:r>
          </a:p>
        </p:txBody>
      </p:sp>
      <p:sp>
        <p:nvSpPr>
          <p:cNvPr id="5" name="Rounded Rectangle 4">
            <a:extLst>
              <a:ext uri="{FF2B5EF4-FFF2-40B4-BE49-F238E27FC236}">
                <a16:creationId xmlns:a16="http://schemas.microsoft.com/office/drawing/2014/main" id="{32871FA0-C6F7-A121-E59B-4F8B88EF2BE7}"/>
              </a:ext>
            </a:extLst>
          </p:cNvPr>
          <p:cNvSpPr/>
          <p:nvPr/>
        </p:nvSpPr>
        <p:spPr>
          <a:xfrm>
            <a:off x="5648104" y="1683654"/>
            <a:ext cx="5267200" cy="4780646"/>
          </a:xfrm>
          <a:prstGeom prst="roundRect">
            <a:avLst>
              <a:gd name="adj" fmla="val 801"/>
            </a:avLst>
          </a:prstGeom>
          <a:solidFill>
            <a:schemeClr val="bg1"/>
          </a:solidFill>
        </p:spPr>
        <p:txBody>
          <a:bodyPr wrap="square" rtlCol="0" anchor="ctr">
            <a:spAutoFit/>
          </a:bodyPr>
          <a:lstStyle/>
          <a:p>
            <a:pPr algn="l"/>
            <a:endParaRPr lang="en-CH" sz="1600" dirty="0">
              <a:latin typeface="Helvetica" pitchFamily="2" charset="0"/>
            </a:endParaRPr>
          </a:p>
        </p:txBody>
      </p:sp>
      <p:pic>
        <p:nvPicPr>
          <p:cNvPr id="11" name="Picture 10">
            <a:extLst>
              <a:ext uri="{FF2B5EF4-FFF2-40B4-BE49-F238E27FC236}">
                <a16:creationId xmlns:a16="http://schemas.microsoft.com/office/drawing/2014/main" id="{B91C999F-BC35-94D0-2D95-732756B87D4E}"/>
              </a:ext>
            </a:extLst>
          </p:cNvPr>
          <p:cNvPicPr>
            <a:picLocks noChangeAspect="1"/>
          </p:cNvPicPr>
          <p:nvPr/>
        </p:nvPicPr>
        <p:blipFill>
          <a:blip r:embed="rId3">
            <a:alphaModFix/>
          </a:blip>
          <a:srcRect/>
          <a:stretch/>
        </p:blipFill>
        <p:spPr>
          <a:xfrm>
            <a:off x="5950736" y="1897578"/>
            <a:ext cx="4658116" cy="4468761"/>
          </a:xfrm>
          <a:prstGeom prst="rect">
            <a:avLst/>
          </a:prstGeom>
        </p:spPr>
      </p:pic>
      <p:sp>
        <p:nvSpPr>
          <p:cNvPr id="12" name="Rectangle 11">
            <a:extLst>
              <a:ext uri="{FF2B5EF4-FFF2-40B4-BE49-F238E27FC236}">
                <a16:creationId xmlns:a16="http://schemas.microsoft.com/office/drawing/2014/main" id="{794E7392-DAD5-CCEC-BF6D-65085F01CD6A}"/>
              </a:ext>
            </a:extLst>
          </p:cNvPr>
          <p:cNvSpPr/>
          <p:nvPr/>
        </p:nvSpPr>
        <p:spPr>
          <a:xfrm>
            <a:off x="8521184" y="1866887"/>
            <a:ext cx="1959191" cy="253916"/>
          </a:xfrm>
          <a:prstGeom prst="rect">
            <a:avLst/>
          </a:prstGeom>
        </p:spPr>
        <p:txBody>
          <a:bodyPr wrap="none">
            <a:spAutoFit/>
          </a:bodyPr>
          <a:lstStyle/>
          <a:p>
            <a:r>
              <a:rPr lang="en-GB" sz="1050" dirty="0">
                <a:latin typeface="Helvetica" pitchFamily="2" charset="0"/>
                <a:hlinkClick r:id="rId4"/>
              </a:rPr>
              <a:t>Eur. Phys. J. C 80 (2020) 942</a:t>
            </a:r>
            <a:endParaRPr lang="en-CH" sz="1050" dirty="0">
              <a:latin typeface="Helvetica" pitchFamily="2" charset="0"/>
            </a:endParaRPr>
          </a:p>
        </p:txBody>
      </p:sp>
      <p:sp>
        <p:nvSpPr>
          <p:cNvPr id="9" name="TextBox 8">
            <a:extLst>
              <a:ext uri="{FF2B5EF4-FFF2-40B4-BE49-F238E27FC236}">
                <a16:creationId xmlns:a16="http://schemas.microsoft.com/office/drawing/2014/main" id="{A367118C-7E7C-5457-043F-0D02896D05C9}"/>
              </a:ext>
            </a:extLst>
          </p:cNvPr>
          <p:cNvSpPr txBox="1"/>
          <p:nvPr/>
        </p:nvSpPr>
        <p:spPr>
          <a:xfrm>
            <a:off x="5679238" y="1712999"/>
            <a:ext cx="582211" cy="307777"/>
          </a:xfrm>
          <a:prstGeom prst="rect">
            <a:avLst/>
          </a:prstGeom>
          <a:noFill/>
        </p:spPr>
        <p:txBody>
          <a:bodyPr wrap="none" rtlCol="0">
            <a:spAutoFit/>
          </a:bodyPr>
          <a:lstStyle/>
          <a:p>
            <a:pPr marL="0">
              <a:spcBef>
                <a:spcPts val="3000"/>
              </a:spcBef>
            </a:pPr>
            <a:r>
              <a:rPr lang="en-CH" sz="1400" b="1" dirty="0">
                <a:solidFill>
                  <a:srgbClr val="0D7FBF"/>
                </a:solidFill>
                <a:latin typeface="Helvetica" pitchFamily="2" charset="0"/>
                <a:ea typeface="Helvetica Light" charset="0"/>
                <a:cs typeface="Helvetica Light" charset="0"/>
                <a:sym typeface="Wingdings" pitchFamily="2" charset="2"/>
              </a:rPr>
              <a:t>2020</a:t>
            </a:r>
          </a:p>
        </p:txBody>
      </p:sp>
    </p:spTree>
    <p:extLst>
      <p:ext uri="{BB962C8B-B14F-4D97-AF65-F5344CB8AC3E}">
        <p14:creationId xmlns:p14="http://schemas.microsoft.com/office/powerpoint/2010/main" val="1140738291"/>
      </p:ext>
    </p:extLst>
  </p:cSld>
  <p:clrMapOvr>
    <a:masterClrMapping/>
  </p:clrMapOvr>
  <mc:AlternateContent xmlns:mc="http://schemas.openxmlformats.org/markup-compatibility/2006" xmlns:p14="http://schemas.microsoft.com/office/powerpoint/2010/main">
    <mc:Choice Requires="p14">
      <p:transition spd="med" p14:dur="600">
        <p:fade/>
      </p:transition>
    </mc:Choice>
    <mc:Fallback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F74CCCC-8364-ED4B-9680-74B49AB644C4}"/>
              </a:ext>
            </a:extLst>
          </p:cNvPr>
          <p:cNvSpPr/>
          <p:nvPr/>
        </p:nvSpPr>
        <p:spPr>
          <a:xfrm>
            <a:off x="0" y="0"/>
            <a:ext cx="11472863" cy="6858000"/>
          </a:xfrm>
          <a:prstGeom prst="rect">
            <a:avLst/>
          </a:prstGeom>
          <a:solidFill>
            <a:schemeClr val="tx1"/>
          </a:solidFill>
          <a:ln>
            <a:solidFill>
              <a:schemeClr val="tx1"/>
            </a:solidFill>
          </a:ln>
        </p:spPr>
        <p:txBody>
          <a:bodyPr wrap="square" rtlCol="0" anchor="ctr">
            <a:spAutoFit/>
          </a:bodyPr>
          <a:lstStyle/>
          <a:p>
            <a:pPr algn="ctr"/>
            <a:endParaRPr lang="en-CH" sz="1600" dirty="0">
              <a:latin typeface="Helvetica Light" charset="0"/>
              <a:ea typeface="Helvetica Light" charset="0"/>
              <a:cs typeface="Helvetica Light" charset="0"/>
            </a:endParaRPr>
          </a:p>
        </p:txBody>
      </p:sp>
      <p:sp>
        <p:nvSpPr>
          <p:cNvPr id="6" name="Rectangle 5">
            <a:extLst>
              <a:ext uri="{FF2B5EF4-FFF2-40B4-BE49-F238E27FC236}">
                <a16:creationId xmlns:a16="http://schemas.microsoft.com/office/drawing/2014/main" id="{23188C43-E0C5-594A-A691-F8EDB7D37F1C}"/>
              </a:ext>
            </a:extLst>
          </p:cNvPr>
          <p:cNvSpPr/>
          <p:nvPr/>
        </p:nvSpPr>
        <p:spPr>
          <a:xfrm>
            <a:off x="245333" y="0"/>
            <a:ext cx="4795024" cy="1118915"/>
          </a:xfrm>
          <a:prstGeom prst="rect">
            <a:avLst/>
          </a:prstGeom>
          <a:solidFill>
            <a:schemeClr val="tx1"/>
          </a:solidFill>
        </p:spPr>
        <p:txBody>
          <a:bodyPr wrap="none" rtlCol="0" anchor="ctr">
            <a:spAutoFit/>
          </a:bodyPr>
          <a:lstStyle/>
          <a:p>
            <a:pPr algn="l"/>
            <a:endParaRPr lang="en-CH" sz="1600" dirty="0">
              <a:latin typeface="Helvetica" pitchFamily="2" charset="0"/>
            </a:endParaRPr>
          </a:p>
        </p:txBody>
      </p:sp>
      <p:pic>
        <p:nvPicPr>
          <p:cNvPr id="2" name="Picture 1">
            <a:extLst>
              <a:ext uri="{FF2B5EF4-FFF2-40B4-BE49-F238E27FC236}">
                <a16:creationId xmlns:a16="http://schemas.microsoft.com/office/drawing/2014/main" id="{B72B069E-0A05-E2EC-F6D7-F715E689D0BA}"/>
              </a:ext>
            </a:extLst>
          </p:cNvPr>
          <p:cNvPicPr>
            <a:picLocks noChangeAspect="1"/>
          </p:cNvPicPr>
          <p:nvPr/>
        </p:nvPicPr>
        <p:blipFill rotWithShape="1">
          <a:blip r:embed="rId2">
            <a:extLst>
              <a:ext uri="{28A0092B-C50C-407E-A947-70E740481C1C}">
                <a14:useLocalDpi xmlns:a14="http://schemas.microsoft.com/office/drawing/2010/main"/>
              </a:ext>
            </a:extLst>
          </a:blip>
          <a:srcRect l="-1" r="-811"/>
          <a:stretch/>
        </p:blipFill>
        <p:spPr>
          <a:xfrm>
            <a:off x="557560" y="0"/>
            <a:ext cx="10448693" cy="6858000"/>
          </a:xfrm>
          <a:prstGeom prst="rect">
            <a:avLst/>
          </a:prstGeom>
        </p:spPr>
      </p:pic>
      <p:sp>
        <p:nvSpPr>
          <p:cNvPr id="26" name="TextBox 25">
            <a:extLst>
              <a:ext uri="{FF2B5EF4-FFF2-40B4-BE49-F238E27FC236}">
                <a16:creationId xmlns:a16="http://schemas.microsoft.com/office/drawing/2014/main" id="{71264F06-5B88-AF4B-8747-A407F182A502}"/>
              </a:ext>
            </a:extLst>
          </p:cNvPr>
          <p:cNvSpPr txBox="1"/>
          <p:nvPr/>
        </p:nvSpPr>
        <p:spPr>
          <a:xfrm>
            <a:off x="1" y="518751"/>
            <a:ext cx="4605454" cy="646331"/>
          </a:xfrm>
          <a:prstGeom prst="rect">
            <a:avLst/>
          </a:prstGeom>
          <a:solidFill>
            <a:schemeClr val="tx1"/>
          </a:solidFill>
        </p:spPr>
        <p:txBody>
          <a:bodyPr wrap="square" rtlCol="0">
            <a:spAutoFit/>
          </a:bodyPr>
          <a:lstStyle/>
          <a:p>
            <a:pPr indent="424250" defTabSz="430225" fontAlgn="base">
              <a:spcBef>
                <a:spcPct val="0"/>
              </a:spcBef>
              <a:spcAft>
                <a:spcPct val="0"/>
              </a:spcAft>
              <a:defRPr/>
            </a:pPr>
            <a:r>
              <a:rPr lang="en-GB" sz="3600" b="1" dirty="0">
                <a:solidFill>
                  <a:schemeClr val="bg1"/>
                </a:solidFill>
                <a:latin typeface="Helvetica" pitchFamily="2" charset="0"/>
                <a:ea typeface="Trebuchet MS" pitchFamily="-84" charset="0"/>
                <a:cs typeface="Helvetica Light"/>
              </a:rPr>
              <a:t>The Higgs boson</a:t>
            </a:r>
            <a:endParaRPr lang="en-GB" sz="3600" dirty="0">
              <a:solidFill>
                <a:schemeClr val="bg1"/>
              </a:solidFill>
              <a:latin typeface="Helvetica" pitchFamily="2" charset="0"/>
              <a:ea typeface="Trebuchet MS" pitchFamily="-84" charset="0"/>
              <a:cs typeface="Helvetica Light"/>
            </a:endParaRPr>
          </a:p>
        </p:txBody>
      </p:sp>
      <p:sp>
        <p:nvSpPr>
          <p:cNvPr id="3" name="Rectangle 2">
            <a:extLst>
              <a:ext uri="{FF2B5EF4-FFF2-40B4-BE49-F238E27FC236}">
                <a16:creationId xmlns:a16="http://schemas.microsoft.com/office/drawing/2014/main" id="{8193A0CA-2460-D320-BDE6-5BA188AD4C25}"/>
              </a:ext>
            </a:extLst>
          </p:cNvPr>
          <p:cNvSpPr/>
          <p:nvPr/>
        </p:nvSpPr>
        <p:spPr>
          <a:xfrm>
            <a:off x="245332" y="2875787"/>
            <a:ext cx="5412677" cy="1689687"/>
          </a:xfrm>
          <a:prstGeom prst="rect">
            <a:avLst/>
          </a:prstGeom>
          <a:solidFill>
            <a:schemeClr val="tx1"/>
          </a:solidFill>
          <a:ln>
            <a:noFill/>
          </a:ln>
        </p:spPr>
        <p:txBody>
          <a:bodyPr wrap="square" tIns="169383" bIns="169383">
            <a:spAutoFit/>
          </a:bodyPr>
          <a:lstStyle/>
          <a:p>
            <a:pPr marL="10457" indent="207644" defTabSz="430225" fontAlgn="base">
              <a:spcBef>
                <a:spcPts val="1694"/>
              </a:spcBef>
              <a:spcAft>
                <a:spcPct val="0"/>
              </a:spcAft>
              <a:defRPr/>
            </a:pPr>
            <a:r>
              <a:rPr lang="en-GB" sz="2258" b="1" dirty="0">
                <a:solidFill>
                  <a:schemeClr val="bg1"/>
                </a:solidFill>
                <a:latin typeface="Helvetica" pitchFamily="2" charset="0"/>
                <a:ea typeface="Helvetica Light" charset="0"/>
                <a:cs typeface="Helvetica Light" charset="0"/>
              </a:rPr>
              <a:t>The LHC’s magnum opus</a:t>
            </a:r>
          </a:p>
          <a:p>
            <a:pPr marL="219595" defTabSz="430225" fontAlgn="base">
              <a:spcBef>
                <a:spcPts val="1694"/>
              </a:spcBef>
              <a:spcAft>
                <a:spcPct val="0"/>
              </a:spcAft>
              <a:defRPr/>
            </a:pPr>
            <a:r>
              <a:rPr lang="en-GB" sz="1694" dirty="0">
                <a:solidFill>
                  <a:schemeClr val="bg1"/>
                </a:solidFill>
                <a:latin typeface="Helvetica Light" panose="020B0403020202020204" pitchFamily="34" charset="0"/>
                <a:ea typeface="Helvetica Light" charset="0"/>
                <a:cs typeface="Helvetica Light" charset="0"/>
              </a:rPr>
              <a:t>The Higgs mass is peculiar — it appears to be </a:t>
            </a:r>
            <a:r>
              <a:rPr lang="en-GB" sz="1694" i="1" dirty="0">
                <a:solidFill>
                  <a:schemeClr val="bg1"/>
                </a:solidFill>
                <a:latin typeface="Helvetica Light" panose="020B0403020202020204" pitchFamily="34" charset="0"/>
                <a:ea typeface="Helvetica Light" charset="0"/>
                <a:cs typeface="Helvetica Light" charset="0"/>
              </a:rPr>
              <a:t>just</a:t>
            </a:r>
            <a:r>
              <a:rPr lang="en-GB" sz="1694" dirty="0">
                <a:solidFill>
                  <a:schemeClr val="bg1"/>
                </a:solidFill>
                <a:latin typeface="Helvetica Light" panose="020B0403020202020204" pitchFamily="34" charset="0"/>
                <a:ea typeface="Helvetica Light" charset="0"/>
                <a:cs typeface="Helvetica Light" charset="0"/>
              </a:rPr>
              <a:t> at the vacuum stability boundary when evolving the Higgs potential to the Planck scale</a:t>
            </a:r>
            <a:endParaRPr lang="en-GB" sz="1506" dirty="0">
              <a:solidFill>
                <a:schemeClr val="bg1"/>
              </a:solidFill>
              <a:latin typeface="Helvetica Light" panose="020B0403020202020204" pitchFamily="34" charset="0"/>
              <a:ea typeface="Helvetica Light" charset="0"/>
              <a:cs typeface="Helvetica Light" charset="0"/>
            </a:endParaRPr>
          </a:p>
        </p:txBody>
      </p:sp>
      <p:sp>
        <p:nvSpPr>
          <p:cNvPr id="5" name="Rounded Rectangle 4">
            <a:extLst>
              <a:ext uri="{FF2B5EF4-FFF2-40B4-BE49-F238E27FC236}">
                <a16:creationId xmlns:a16="http://schemas.microsoft.com/office/drawing/2014/main" id="{32871FA0-C6F7-A121-E59B-4F8B88EF2BE7}"/>
              </a:ext>
            </a:extLst>
          </p:cNvPr>
          <p:cNvSpPr/>
          <p:nvPr/>
        </p:nvSpPr>
        <p:spPr>
          <a:xfrm>
            <a:off x="5648104" y="1683654"/>
            <a:ext cx="5267200" cy="4780646"/>
          </a:xfrm>
          <a:prstGeom prst="roundRect">
            <a:avLst>
              <a:gd name="adj" fmla="val 801"/>
            </a:avLst>
          </a:prstGeom>
          <a:solidFill>
            <a:schemeClr val="bg1"/>
          </a:solidFill>
        </p:spPr>
        <p:txBody>
          <a:bodyPr wrap="square" rtlCol="0" anchor="ctr">
            <a:spAutoFit/>
          </a:bodyPr>
          <a:lstStyle/>
          <a:p>
            <a:pPr algn="l"/>
            <a:endParaRPr lang="en-CH" sz="1600" dirty="0">
              <a:latin typeface="Helvetica" pitchFamily="2" charset="0"/>
            </a:endParaRPr>
          </a:p>
        </p:txBody>
      </p:sp>
      <p:pic>
        <p:nvPicPr>
          <p:cNvPr id="11" name="Picture 10">
            <a:extLst>
              <a:ext uri="{FF2B5EF4-FFF2-40B4-BE49-F238E27FC236}">
                <a16:creationId xmlns:a16="http://schemas.microsoft.com/office/drawing/2014/main" id="{B91C999F-BC35-94D0-2D95-732756B87D4E}"/>
              </a:ext>
            </a:extLst>
          </p:cNvPr>
          <p:cNvPicPr>
            <a:picLocks noChangeAspect="1"/>
          </p:cNvPicPr>
          <p:nvPr/>
        </p:nvPicPr>
        <p:blipFill>
          <a:blip r:embed="rId3">
            <a:alphaModFix/>
          </a:blip>
          <a:srcRect/>
          <a:stretch/>
        </p:blipFill>
        <p:spPr>
          <a:xfrm>
            <a:off x="5950736" y="1897578"/>
            <a:ext cx="4658116" cy="4468761"/>
          </a:xfrm>
          <a:prstGeom prst="rect">
            <a:avLst/>
          </a:prstGeom>
        </p:spPr>
      </p:pic>
      <p:sp>
        <p:nvSpPr>
          <p:cNvPr id="12" name="Rectangle 11">
            <a:extLst>
              <a:ext uri="{FF2B5EF4-FFF2-40B4-BE49-F238E27FC236}">
                <a16:creationId xmlns:a16="http://schemas.microsoft.com/office/drawing/2014/main" id="{794E7392-DAD5-CCEC-BF6D-65085F01CD6A}"/>
              </a:ext>
            </a:extLst>
          </p:cNvPr>
          <p:cNvSpPr/>
          <p:nvPr/>
        </p:nvSpPr>
        <p:spPr>
          <a:xfrm>
            <a:off x="8521184" y="1866887"/>
            <a:ext cx="1959191" cy="253916"/>
          </a:xfrm>
          <a:prstGeom prst="rect">
            <a:avLst/>
          </a:prstGeom>
        </p:spPr>
        <p:txBody>
          <a:bodyPr wrap="none">
            <a:spAutoFit/>
          </a:bodyPr>
          <a:lstStyle/>
          <a:p>
            <a:r>
              <a:rPr lang="en-GB" sz="1050" dirty="0">
                <a:latin typeface="Helvetica" pitchFamily="2" charset="0"/>
                <a:hlinkClick r:id="rId4"/>
              </a:rPr>
              <a:t>Eur. Phys. J. C 80 (2020) 942</a:t>
            </a:r>
            <a:endParaRPr lang="en-CH" sz="1050" dirty="0">
              <a:latin typeface="Helvetica" pitchFamily="2" charset="0"/>
            </a:endParaRPr>
          </a:p>
        </p:txBody>
      </p:sp>
      <p:sp>
        <p:nvSpPr>
          <p:cNvPr id="9" name="TextBox 8">
            <a:extLst>
              <a:ext uri="{FF2B5EF4-FFF2-40B4-BE49-F238E27FC236}">
                <a16:creationId xmlns:a16="http://schemas.microsoft.com/office/drawing/2014/main" id="{A367118C-7E7C-5457-043F-0D02896D05C9}"/>
              </a:ext>
            </a:extLst>
          </p:cNvPr>
          <p:cNvSpPr txBox="1"/>
          <p:nvPr/>
        </p:nvSpPr>
        <p:spPr>
          <a:xfrm>
            <a:off x="5679238" y="1712999"/>
            <a:ext cx="582211" cy="307777"/>
          </a:xfrm>
          <a:prstGeom prst="rect">
            <a:avLst/>
          </a:prstGeom>
          <a:noFill/>
        </p:spPr>
        <p:txBody>
          <a:bodyPr wrap="none" rtlCol="0">
            <a:spAutoFit/>
          </a:bodyPr>
          <a:lstStyle/>
          <a:p>
            <a:pPr marL="0">
              <a:spcBef>
                <a:spcPts val="3000"/>
              </a:spcBef>
            </a:pPr>
            <a:r>
              <a:rPr lang="en-CH" sz="1400" b="1" dirty="0">
                <a:solidFill>
                  <a:srgbClr val="0D7FBF"/>
                </a:solidFill>
                <a:latin typeface="Helvetica" pitchFamily="2" charset="0"/>
                <a:ea typeface="Helvetica Light" charset="0"/>
                <a:cs typeface="Helvetica Light" charset="0"/>
                <a:sym typeface="Wingdings" pitchFamily="2" charset="2"/>
              </a:rPr>
              <a:t>2020</a:t>
            </a:r>
          </a:p>
        </p:txBody>
      </p:sp>
      <p:cxnSp>
        <p:nvCxnSpPr>
          <p:cNvPr id="8" name="Straight Arrow Connector 7">
            <a:extLst>
              <a:ext uri="{FF2B5EF4-FFF2-40B4-BE49-F238E27FC236}">
                <a16:creationId xmlns:a16="http://schemas.microsoft.com/office/drawing/2014/main" id="{667E2631-2F0F-C2A4-BB1C-D74815C649CF}"/>
              </a:ext>
            </a:extLst>
          </p:cNvPr>
          <p:cNvCxnSpPr>
            <a:cxnSpLocks/>
          </p:cNvCxnSpPr>
          <p:nvPr/>
        </p:nvCxnSpPr>
        <p:spPr>
          <a:xfrm>
            <a:off x="5648104" y="3911600"/>
            <a:ext cx="2733896" cy="0"/>
          </a:xfrm>
          <a:prstGeom prst="straightConnector1">
            <a:avLst/>
          </a:prstGeom>
          <a:ln w="19050">
            <a:tailEnd type="triangle"/>
          </a:ln>
          <a:effectLst/>
        </p:spPr>
        <p:style>
          <a:lnRef idx="2">
            <a:schemeClr val="accent1"/>
          </a:lnRef>
          <a:fillRef idx="0">
            <a:schemeClr val="accent1"/>
          </a:fillRef>
          <a:effectRef idx="1">
            <a:schemeClr val="accent1"/>
          </a:effectRef>
          <a:fontRef idx="minor">
            <a:schemeClr val="tx1"/>
          </a:fontRef>
        </p:style>
      </p:cxnSp>
      <p:sp>
        <p:nvSpPr>
          <p:cNvPr id="10" name="TextBox 9">
            <a:extLst>
              <a:ext uri="{FF2B5EF4-FFF2-40B4-BE49-F238E27FC236}">
                <a16:creationId xmlns:a16="http://schemas.microsoft.com/office/drawing/2014/main" id="{F627C8D2-D262-575A-D892-950965C68684}"/>
              </a:ext>
            </a:extLst>
          </p:cNvPr>
          <p:cNvSpPr txBox="1"/>
          <p:nvPr/>
        </p:nvSpPr>
        <p:spPr>
          <a:xfrm>
            <a:off x="7424702" y="3357645"/>
            <a:ext cx="2821606" cy="307777"/>
          </a:xfrm>
          <a:prstGeom prst="rect">
            <a:avLst/>
          </a:prstGeom>
          <a:noFill/>
        </p:spPr>
        <p:txBody>
          <a:bodyPr wrap="none" rtlCol="0">
            <a:spAutoFit/>
          </a:bodyPr>
          <a:lstStyle/>
          <a:p>
            <a:pPr marL="0">
              <a:spcBef>
                <a:spcPts val="3000"/>
              </a:spcBef>
            </a:pPr>
            <a:r>
              <a:rPr lang="en-CH" sz="1400" dirty="0">
                <a:solidFill>
                  <a:prstClr val="black"/>
                </a:solidFill>
                <a:latin typeface="Helvetica" pitchFamily="2" charset="0"/>
                <a:ea typeface="Helvetica Light" charset="0"/>
                <a:cs typeface="Helvetica Light" charset="0"/>
                <a:sym typeface="Wingdings" pitchFamily="2" charset="2"/>
              </a:rPr>
              <a:t>m</a:t>
            </a:r>
            <a:r>
              <a:rPr lang="en-CH" sz="1400" baseline="-25000" dirty="0">
                <a:solidFill>
                  <a:prstClr val="black"/>
                </a:solidFill>
                <a:latin typeface="Helvetica" pitchFamily="2" charset="0"/>
                <a:ea typeface="Helvetica Light" charset="0"/>
                <a:cs typeface="Helvetica Light" charset="0"/>
                <a:sym typeface="Wingdings" pitchFamily="2" charset="2"/>
              </a:rPr>
              <a:t>H</a:t>
            </a:r>
            <a:r>
              <a:rPr lang="en-CH" sz="1400" dirty="0">
                <a:solidFill>
                  <a:prstClr val="black"/>
                </a:solidFill>
                <a:latin typeface="Helvetica" pitchFamily="2" charset="0"/>
                <a:ea typeface="Helvetica Light" charset="0"/>
                <a:cs typeface="Helvetica Light" charset="0"/>
                <a:sym typeface="Wingdings" pitchFamily="2" charset="2"/>
              </a:rPr>
              <a:t> = 124.94 ± 0.17 GeV (0.14%)</a:t>
            </a:r>
          </a:p>
        </p:txBody>
      </p:sp>
    </p:spTree>
    <p:extLst>
      <p:ext uri="{BB962C8B-B14F-4D97-AF65-F5344CB8AC3E}">
        <p14:creationId xmlns:p14="http://schemas.microsoft.com/office/powerpoint/2010/main" val="2869329195"/>
      </p:ext>
    </p:extLst>
  </p:cSld>
  <p:clrMapOvr>
    <a:masterClrMapping/>
  </p:clrMapOvr>
  <mc:AlternateContent xmlns:mc="http://schemas.openxmlformats.org/markup-compatibility/2006" xmlns:p14="http://schemas.microsoft.com/office/powerpoint/2010/main">
    <mc:Choice Requires="p14">
      <p:transition spd="med" p14:dur="6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F74CCCC-8364-ED4B-9680-74B49AB644C4}"/>
              </a:ext>
            </a:extLst>
          </p:cNvPr>
          <p:cNvSpPr/>
          <p:nvPr/>
        </p:nvSpPr>
        <p:spPr>
          <a:xfrm>
            <a:off x="0" y="0"/>
            <a:ext cx="11472863" cy="6858000"/>
          </a:xfrm>
          <a:prstGeom prst="rect">
            <a:avLst/>
          </a:prstGeom>
          <a:solidFill>
            <a:schemeClr val="tx1"/>
          </a:solidFill>
          <a:ln>
            <a:solidFill>
              <a:schemeClr val="tx1"/>
            </a:solidFill>
          </a:ln>
        </p:spPr>
        <p:txBody>
          <a:bodyPr wrap="square" rtlCol="0" anchor="ctr">
            <a:spAutoFit/>
          </a:bodyPr>
          <a:lstStyle/>
          <a:p>
            <a:pPr algn="ctr"/>
            <a:endParaRPr lang="en-CH" sz="1600" dirty="0">
              <a:latin typeface="Helvetica Light" charset="0"/>
              <a:ea typeface="Helvetica Light" charset="0"/>
              <a:cs typeface="Helvetica Light" charset="0"/>
            </a:endParaRPr>
          </a:p>
        </p:txBody>
      </p:sp>
      <p:sp>
        <p:nvSpPr>
          <p:cNvPr id="2" name="Rectangle 1">
            <a:extLst>
              <a:ext uri="{FF2B5EF4-FFF2-40B4-BE49-F238E27FC236}">
                <a16:creationId xmlns:a16="http://schemas.microsoft.com/office/drawing/2014/main" id="{D6032BD6-DF1E-F44B-AD9C-5C44A6D11FD5}"/>
              </a:ext>
            </a:extLst>
          </p:cNvPr>
          <p:cNvSpPr/>
          <p:nvPr/>
        </p:nvSpPr>
        <p:spPr>
          <a:xfrm>
            <a:off x="7607397" y="0"/>
            <a:ext cx="2732049" cy="1683835"/>
          </a:xfrm>
          <a:prstGeom prst="rect">
            <a:avLst/>
          </a:prstGeom>
          <a:solidFill>
            <a:schemeClr val="tx1"/>
          </a:solidFill>
          <a:ln>
            <a:noFill/>
          </a:ln>
        </p:spPr>
        <p:txBody>
          <a:bodyPr wrap="none" rtlCol="0" anchor="ctr">
            <a:spAutoFit/>
          </a:bodyPr>
          <a:lstStyle/>
          <a:p>
            <a:pPr algn="l"/>
            <a:endParaRPr lang="en-CH" sz="1600" dirty="0">
              <a:latin typeface="Helvetica" pitchFamily="2" charset="0"/>
            </a:endParaRPr>
          </a:p>
        </p:txBody>
      </p:sp>
      <p:pic>
        <p:nvPicPr>
          <p:cNvPr id="3" name="Picture 2">
            <a:extLst>
              <a:ext uri="{FF2B5EF4-FFF2-40B4-BE49-F238E27FC236}">
                <a16:creationId xmlns:a16="http://schemas.microsoft.com/office/drawing/2014/main" id="{27095927-96DC-F3E1-54BB-BF3C9BBCC156}"/>
              </a:ext>
            </a:extLst>
          </p:cNvPr>
          <p:cNvPicPr>
            <a:picLocks noChangeAspect="1"/>
          </p:cNvPicPr>
          <p:nvPr/>
        </p:nvPicPr>
        <p:blipFill rotWithShape="1">
          <a:blip r:embed="rId3">
            <a:extLst>
              <a:ext uri="{28A0092B-C50C-407E-A947-70E740481C1C}">
                <a14:useLocalDpi xmlns:a14="http://schemas.microsoft.com/office/drawing/2010/main"/>
              </a:ext>
            </a:extLst>
          </a:blip>
          <a:srcRect l="-1" r="-811"/>
          <a:stretch/>
        </p:blipFill>
        <p:spPr>
          <a:xfrm>
            <a:off x="557560" y="0"/>
            <a:ext cx="10448693" cy="6858000"/>
          </a:xfrm>
          <a:prstGeom prst="rect">
            <a:avLst/>
          </a:prstGeom>
        </p:spPr>
      </p:pic>
      <p:sp>
        <p:nvSpPr>
          <p:cNvPr id="5" name="Rectangle 4">
            <a:extLst>
              <a:ext uri="{FF2B5EF4-FFF2-40B4-BE49-F238E27FC236}">
                <a16:creationId xmlns:a16="http://schemas.microsoft.com/office/drawing/2014/main" id="{8FE70D24-D109-B04C-956C-BCC4932D1F97}"/>
              </a:ext>
            </a:extLst>
          </p:cNvPr>
          <p:cNvSpPr/>
          <p:nvPr/>
        </p:nvSpPr>
        <p:spPr>
          <a:xfrm>
            <a:off x="8698832" y="300789"/>
            <a:ext cx="2216471" cy="1251285"/>
          </a:xfrm>
          <a:prstGeom prst="rect">
            <a:avLst/>
          </a:prstGeom>
          <a:solidFill>
            <a:schemeClr val="tx1"/>
          </a:solidFill>
        </p:spPr>
        <p:txBody>
          <a:bodyPr wrap="none" rtlCol="0" anchor="ctr">
            <a:spAutoFit/>
          </a:bodyPr>
          <a:lstStyle/>
          <a:p>
            <a:pPr algn="l"/>
            <a:endParaRPr lang="en-CH" sz="1600" dirty="0">
              <a:latin typeface="Helvetica" pitchFamily="2" charset="0"/>
            </a:endParaRPr>
          </a:p>
        </p:txBody>
      </p:sp>
      <p:sp>
        <p:nvSpPr>
          <p:cNvPr id="12" name="Rectangle 11">
            <a:extLst>
              <a:ext uri="{FF2B5EF4-FFF2-40B4-BE49-F238E27FC236}">
                <a16:creationId xmlns:a16="http://schemas.microsoft.com/office/drawing/2014/main" id="{D39FB98A-7E24-ED49-B9AB-39817785FC25}"/>
              </a:ext>
            </a:extLst>
          </p:cNvPr>
          <p:cNvSpPr/>
          <p:nvPr/>
        </p:nvSpPr>
        <p:spPr>
          <a:xfrm>
            <a:off x="466610" y="2869583"/>
            <a:ext cx="5245758" cy="1092186"/>
          </a:xfrm>
          <a:prstGeom prst="rect">
            <a:avLst/>
          </a:prstGeom>
          <a:solidFill>
            <a:schemeClr val="tx1"/>
          </a:solidFill>
        </p:spPr>
        <p:txBody>
          <a:bodyPr wrap="square" tIns="144000" rIns="18000" bIns="144000">
            <a:spAutoFit/>
          </a:bodyPr>
          <a:lstStyle/>
          <a:p>
            <a:pPr>
              <a:lnSpc>
                <a:spcPct val="110000"/>
              </a:lnSpc>
              <a:spcBef>
                <a:spcPts val="2800"/>
              </a:spcBef>
            </a:pPr>
            <a:r>
              <a:rPr lang="en-GB" sz="1600" dirty="0">
                <a:solidFill>
                  <a:schemeClr val="bg1"/>
                </a:solidFill>
                <a:latin typeface="Helvetica" pitchFamily="2" charset="0"/>
                <a:ea typeface="Helvetica Light" charset="0"/>
                <a:cs typeface="Helvetica Light" charset="0"/>
              </a:rPr>
              <a:t>The Higgs sector is directly connected with very profound questions: naturalness, vacuum stability &amp; energy, flavour</a:t>
            </a:r>
          </a:p>
        </p:txBody>
      </p:sp>
      <p:sp>
        <p:nvSpPr>
          <p:cNvPr id="6" name="Rectangle 5">
            <a:extLst>
              <a:ext uri="{FF2B5EF4-FFF2-40B4-BE49-F238E27FC236}">
                <a16:creationId xmlns:a16="http://schemas.microsoft.com/office/drawing/2014/main" id="{23188C43-E0C5-594A-A691-F8EDB7D37F1C}"/>
              </a:ext>
            </a:extLst>
          </p:cNvPr>
          <p:cNvSpPr/>
          <p:nvPr/>
        </p:nvSpPr>
        <p:spPr>
          <a:xfrm>
            <a:off x="245333" y="0"/>
            <a:ext cx="4795024" cy="1118915"/>
          </a:xfrm>
          <a:prstGeom prst="rect">
            <a:avLst/>
          </a:prstGeom>
          <a:solidFill>
            <a:schemeClr val="tx1"/>
          </a:solidFill>
        </p:spPr>
        <p:txBody>
          <a:bodyPr wrap="none" rtlCol="0" anchor="ctr">
            <a:spAutoFit/>
          </a:bodyPr>
          <a:lstStyle/>
          <a:p>
            <a:pPr algn="l"/>
            <a:endParaRPr lang="en-CH" sz="1600" dirty="0">
              <a:latin typeface="Helvetica" pitchFamily="2" charset="0"/>
            </a:endParaRPr>
          </a:p>
        </p:txBody>
      </p:sp>
      <p:sp>
        <p:nvSpPr>
          <p:cNvPr id="8" name="Rounded Rectangle 7">
            <a:extLst>
              <a:ext uri="{FF2B5EF4-FFF2-40B4-BE49-F238E27FC236}">
                <a16:creationId xmlns:a16="http://schemas.microsoft.com/office/drawing/2014/main" id="{681556C9-CEFF-034B-913C-32EF3664BF49}"/>
              </a:ext>
            </a:extLst>
          </p:cNvPr>
          <p:cNvSpPr/>
          <p:nvPr/>
        </p:nvSpPr>
        <p:spPr>
          <a:xfrm>
            <a:off x="5648103" y="770016"/>
            <a:ext cx="5498433" cy="5522400"/>
          </a:xfrm>
          <a:prstGeom prst="roundRect">
            <a:avLst>
              <a:gd name="adj" fmla="val 801"/>
            </a:avLst>
          </a:prstGeom>
          <a:solidFill>
            <a:schemeClr val="bg1"/>
          </a:solidFill>
        </p:spPr>
        <p:txBody>
          <a:bodyPr wrap="square" rtlCol="0" anchor="ctr">
            <a:spAutoFit/>
          </a:bodyPr>
          <a:lstStyle/>
          <a:p>
            <a:pPr algn="l"/>
            <a:endParaRPr lang="en-CH" sz="1600" dirty="0">
              <a:latin typeface="Helvetica" pitchFamily="2" charset="0"/>
            </a:endParaRPr>
          </a:p>
        </p:txBody>
      </p:sp>
      <p:pic>
        <p:nvPicPr>
          <p:cNvPr id="25" name="Picture 24">
            <a:extLst>
              <a:ext uri="{FF2B5EF4-FFF2-40B4-BE49-F238E27FC236}">
                <a16:creationId xmlns:a16="http://schemas.microsoft.com/office/drawing/2014/main" id="{1E4CB4A3-F246-C314-C324-426A75B8684C}"/>
              </a:ext>
            </a:extLst>
          </p:cNvPr>
          <p:cNvPicPr>
            <a:picLocks noChangeAspect="1"/>
          </p:cNvPicPr>
          <p:nvPr/>
        </p:nvPicPr>
        <p:blipFill rotWithShape="1">
          <a:blip r:embed="rId4"/>
          <a:srcRect l="6103" t="2940" r="7105" b="3800"/>
          <a:stretch/>
        </p:blipFill>
        <p:spPr>
          <a:xfrm>
            <a:off x="5845474" y="973481"/>
            <a:ext cx="4984121" cy="5232717"/>
          </a:xfrm>
          <a:prstGeom prst="rect">
            <a:avLst/>
          </a:prstGeom>
        </p:spPr>
      </p:pic>
      <p:sp>
        <p:nvSpPr>
          <p:cNvPr id="26" name="TextBox 25">
            <a:extLst>
              <a:ext uri="{FF2B5EF4-FFF2-40B4-BE49-F238E27FC236}">
                <a16:creationId xmlns:a16="http://schemas.microsoft.com/office/drawing/2014/main" id="{6244954A-F2D6-4132-5BFC-8EE1CCF1D36A}"/>
              </a:ext>
            </a:extLst>
          </p:cNvPr>
          <p:cNvSpPr txBox="1"/>
          <p:nvPr/>
        </p:nvSpPr>
        <p:spPr>
          <a:xfrm>
            <a:off x="7150707" y="4961944"/>
            <a:ext cx="929503" cy="276999"/>
          </a:xfrm>
          <a:prstGeom prst="rect">
            <a:avLst/>
          </a:prstGeom>
          <a:solidFill>
            <a:schemeClr val="bg1"/>
          </a:solidFill>
        </p:spPr>
        <p:txBody>
          <a:bodyPr wrap="square" rIns="36000" rtlCol="0">
            <a:spAutoFit/>
          </a:bodyPr>
          <a:lstStyle/>
          <a:p>
            <a:pPr marL="0" algn="r">
              <a:spcBef>
                <a:spcPts val="3000"/>
              </a:spcBef>
            </a:pPr>
            <a:r>
              <a:rPr lang="en-GB" sz="1200" dirty="0" err="1">
                <a:solidFill>
                  <a:srgbClr val="0D7FBF"/>
                </a:solidFill>
                <a:latin typeface="Helvetica" pitchFamily="2" charset="0"/>
                <a:ea typeface="Helvetica Light" charset="0"/>
                <a:cs typeface="Helvetica Light" charset="0"/>
                <a:sym typeface="Wingdings" pitchFamily="2" charset="2"/>
              </a:rPr>
              <a:t>σ</a:t>
            </a:r>
            <a:r>
              <a:rPr lang="en-GB" sz="1200" dirty="0">
                <a:solidFill>
                  <a:srgbClr val="0D7FBF"/>
                </a:solidFill>
                <a:latin typeface="Helvetica" pitchFamily="2" charset="0"/>
                <a:ea typeface="Helvetica Light" charset="0"/>
                <a:cs typeface="Helvetica Light" charset="0"/>
                <a:sym typeface="Wingdings" pitchFamily="2" charset="2"/>
              </a:rPr>
              <a:t>(</a:t>
            </a:r>
            <a:r>
              <a:rPr lang="en-GB" sz="1200" dirty="0" err="1">
                <a:solidFill>
                  <a:srgbClr val="0D7FBF"/>
                </a:solidFill>
                <a:latin typeface="Helvetica" pitchFamily="2" charset="0"/>
                <a:ea typeface="Helvetica Light" charset="0"/>
                <a:cs typeface="Helvetica Light" charset="0"/>
                <a:sym typeface="Wingdings" pitchFamily="2" charset="2"/>
              </a:rPr>
              <a:t>κ</a:t>
            </a:r>
            <a:r>
              <a:rPr lang="en-CH" sz="1200" baseline="-25000" dirty="0">
                <a:solidFill>
                  <a:srgbClr val="0D7FBF"/>
                </a:solidFill>
                <a:latin typeface="Helvetica" pitchFamily="2" charset="0"/>
                <a:ea typeface="Helvetica Light" charset="0"/>
                <a:cs typeface="Helvetica Light" charset="0"/>
                <a:sym typeface="Wingdings" pitchFamily="2" charset="2"/>
              </a:rPr>
              <a:t>𝜏)</a:t>
            </a:r>
            <a:r>
              <a:rPr lang="en-CH" sz="1200" dirty="0">
                <a:solidFill>
                  <a:srgbClr val="0D7FBF"/>
                </a:solidFill>
                <a:latin typeface="Helvetica" pitchFamily="2" charset="0"/>
                <a:ea typeface="Helvetica Light" charset="0"/>
                <a:cs typeface="Helvetica Light" charset="0"/>
                <a:sym typeface="Wingdings" pitchFamily="2" charset="2"/>
              </a:rPr>
              <a:t> = 7% </a:t>
            </a:r>
          </a:p>
        </p:txBody>
      </p:sp>
      <p:sp>
        <p:nvSpPr>
          <p:cNvPr id="27" name="TextBox 26">
            <a:extLst>
              <a:ext uri="{FF2B5EF4-FFF2-40B4-BE49-F238E27FC236}">
                <a16:creationId xmlns:a16="http://schemas.microsoft.com/office/drawing/2014/main" id="{D4577718-A7C5-9508-7DA3-92B89B5CC9F2}"/>
              </a:ext>
            </a:extLst>
          </p:cNvPr>
          <p:cNvSpPr txBox="1"/>
          <p:nvPr/>
        </p:nvSpPr>
        <p:spPr>
          <a:xfrm>
            <a:off x="8260395" y="4634382"/>
            <a:ext cx="1038939" cy="276999"/>
          </a:xfrm>
          <a:prstGeom prst="rect">
            <a:avLst/>
          </a:prstGeom>
          <a:noFill/>
        </p:spPr>
        <p:txBody>
          <a:bodyPr wrap="none" rtlCol="0">
            <a:spAutoFit/>
          </a:bodyPr>
          <a:lstStyle/>
          <a:p>
            <a:pPr marL="0">
              <a:spcBef>
                <a:spcPts val="3000"/>
              </a:spcBef>
            </a:pPr>
            <a:r>
              <a:rPr lang="en-GB" sz="1200" dirty="0" err="1">
                <a:solidFill>
                  <a:srgbClr val="0D7FBF"/>
                </a:solidFill>
                <a:latin typeface="Helvetica" pitchFamily="2" charset="0"/>
                <a:ea typeface="Helvetica Light" charset="0"/>
                <a:cs typeface="Helvetica Light" charset="0"/>
                <a:sym typeface="Wingdings" pitchFamily="2" charset="2"/>
              </a:rPr>
              <a:t>σ</a:t>
            </a:r>
            <a:r>
              <a:rPr lang="en-GB" sz="1200" dirty="0">
                <a:solidFill>
                  <a:srgbClr val="0D7FBF"/>
                </a:solidFill>
                <a:latin typeface="Helvetica" pitchFamily="2" charset="0"/>
                <a:ea typeface="Helvetica Light" charset="0"/>
                <a:cs typeface="Helvetica Light" charset="0"/>
                <a:sym typeface="Wingdings" pitchFamily="2" charset="2"/>
              </a:rPr>
              <a:t>(</a:t>
            </a:r>
            <a:r>
              <a:rPr lang="en-GB" sz="1200" dirty="0" err="1">
                <a:solidFill>
                  <a:srgbClr val="0D7FBF"/>
                </a:solidFill>
                <a:latin typeface="Helvetica" pitchFamily="2" charset="0"/>
                <a:ea typeface="Helvetica Light" charset="0"/>
                <a:cs typeface="Helvetica Light" charset="0"/>
                <a:sym typeface="Wingdings" pitchFamily="2" charset="2"/>
              </a:rPr>
              <a:t>κ</a:t>
            </a:r>
            <a:r>
              <a:rPr lang="en-CH" sz="1200" baseline="-25000" dirty="0">
                <a:solidFill>
                  <a:srgbClr val="0D7FBF"/>
                </a:solidFill>
                <a:latin typeface="Helvetica" pitchFamily="2" charset="0"/>
                <a:ea typeface="Helvetica Light" charset="0"/>
                <a:cs typeface="Helvetica Light" charset="0"/>
                <a:sym typeface="Wingdings" pitchFamily="2" charset="2"/>
              </a:rPr>
              <a:t>b</a:t>
            </a:r>
            <a:r>
              <a:rPr lang="en-CH" sz="1200" dirty="0">
                <a:solidFill>
                  <a:srgbClr val="0D7FBF"/>
                </a:solidFill>
                <a:latin typeface="Helvetica" pitchFamily="2" charset="0"/>
                <a:ea typeface="Helvetica Light" charset="0"/>
                <a:cs typeface="Helvetica Light" charset="0"/>
                <a:sym typeface="Wingdings" pitchFamily="2" charset="2"/>
              </a:rPr>
              <a:t>) = 11% </a:t>
            </a:r>
          </a:p>
        </p:txBody>
      </p:sp>
      <p:sp>
        <p:nvSpPr>
          <p:cNvPr id="28" name="TextBox 27">
            <a:extLst>
              <a:ext uri="{FF2B5EF4-FFF2-40B4-BE49-F238E27FC236}">
                <a16:creationId xmlns:a16="http://schemas.microsoft.com/office/drawing/2014/main" id="{A6893721-3AF2-4A28-70AF-36E919BF7668}"/>
              </a:ext>
            </a:extLst>
          </p:cNvPr>
          <p:cNvSpPr txBox="1"/>
          <p:nvPr/>
        </p:nvSpPr>
        <p:spPr>
          <a:xfrm>
            <a:off x="9054934" y="5028209"/>
            <a:ext cx="1089529" cy="276999"/>
          </a:xfrm>
          <a:prstGeom prst="rect">
            <a:avLst/>
          </a:prstGeom>
          <a:noFill/>
        </p:spPr>
        <p:txBody>
          <a:bodyPr wrap="none" rtlCol="0">
            <a:spAutoFit/>
          </a:bodyPr>
          <a:lstStyle/>
          <a:p>
            <a:pPr marL="0">
              <a:spcBef>
                <a:spcPts val="3000"/>
              </a:spcBef>
            </a:pPr>
            <a:r>
              <a:rPr lang="en-GB" sz="1200" dirty="0" err="1">
                <a:solidFill>
                  <a:srgbClr val="0D7FBF"/>
                </a:solidFill>
                <a:latin typeface="Helvetica" pitchFamily="2" charset="0"/>
                <a:ea typeface="Helvetica Light" charset="0"/>
                <a:cs typeface="Helvetica Light" charset="0"/>
                <a:sym typeface="Wingdings" pitchFamily="2" charset="2"/>
              </a:rPr>
              <a:t>σ</a:t>
            </a:r>
            <a:r>
              <a:rPr lang="en-GB" sz="1200" dirty="0">
                <a:solidFill>
                  <a:srgbClr val="0D7FBF"/>
                </a:solidFill>
                <a:latin typeface="Helvetica" pitchFamily="2" charset="0"/>
                <a:ea typeface="Helvetica Light" charset="0"/>
                <a:cs typeface="Helvetica Light" charset="0"/>
                <a:sym typeface="Wingdings" pitchFamily="2" charset="2"/>
              </a:rPr>
              <a:t>(</a:t>
            </a:r>
            <a:r>
              <a:rPr lang="en-GB" sz="1200" dirty="0" err="1">
                <a:solidFill>
                  <a:srgbClr val="0D7FBF"/>
                </a:solidFill>
                <a:latin typeface="Helvetica" pitchFamily="2" charset="0"/>
                <a:ea typeface="Helvetica Light" charset="0"/>
                <a:cs typeface="Helvetica Light" charset="0"/>
                <a:sym typeface="Wingdings" pitchFamily="2" charset="2"/>
              </a:rPr>
              <a:t>κ</a:t>
            </a:r>
            <a:r>
              <a:rPr lang="en-CH" sz="1200" baseline="-25000" dirty="0">
                <a:solidFill>
                  <a:srgbClr val="0D7FBF"/>
                </a:solidFill>
                <a:latin typeface="Helvetica" pitchFamily="2" charset="0"/>
                <a:ea typeface="Helvetica Light" charset="0"/>
                <a:cs typeface="Helvetica Light" charset="0"/>
                <a:sym typeface="Wingdings" pitchFamily="2" charset="2"/>
              </a:rPr>
              <a:t>W,Z</a:t>
            </a:r>
            <a:r>
              <a:rPr lang="en-CH" sz="1200" dirty="0">
                <a:solidFill>
                  <a:srgbClr val="0D7FBF"/>
                </a:solidFill>
                <a:latin typeface="Helvetica" pitchFamily="2" charset="0"/>
                <a:ea typeface="Helvetica Light" charset="0"/>
                <a:cs typeface="Helvetica Light" charset="0"/>
                <a:sym typeface="Wingdings" pitchFamily="2" charset="2"/>
              </a:rPr>
              <a:t>) = 6% </a:t>
            </a:r>
          </a:p>
        </p:txBody>
      </p:sp>
      <p:sp>
        <p:nvSpPr>
          <p:cNvPr id="29" name="TextBox 28">
            <a:extLst>
              <a:ext uri="{FF2B5EF4-FFF2-40B4-BE49-F238E27FC236}">
                <a16:creationId xmlns:a16="http://schemas.microsoft.com/office/drawing/2014/main" id="{A03686B9-B9F6-28A7-9EBC-0682AAADDEA4}"/>
              </a:ext>
            </a:extLst>
          </p:cNvPr>
          <p:cNvSpPr txBox="1"/>
          <p:nvPr/>
        </p:nvSpPr>
        <p:spPr>
          <a:xfrm>
            <a:off x="10114113" y="4642473"/>
            <a:ext cx="1010085" cy="276999"/>
          </a:xfrm>
          <a:prstGeom prst="rect">
            <a:avLst/>
          </a:prstGeom>
          <a:solidFill>
            <a:schemeClr val="bg1"/>
          </a:solidFill>
        </p:spPr>
        <p:txBody>
          <a:bodyPr wrap="none" rtlCol="0">
            <a:spAutoFit/>
          </a:bodyPr>
          <a:lstStyle/>
          <a:p>
            <a:pPr marL="0">
              <a:spcBef>
                <a:spcPts val="3000"/>
              </a:spcBef>
            </a:pPr>
            <a:r>
              <a:rPr lang="en-GB" sz="1200" dirty="0" err="1">
                <a:solidFill>
                  <a:srgbClr val="0D7FBF"/>
                </a:solidFill>
                <a:latin typeface="Helvetica" pitchFamily="2" charset="0"/>
                <a:ea typeface="Helvetica Light" charset="0"/>
                <a:cs typeface="Helvetica Light" charset="0"/>
                <a:sym typeface="Wingdings" pitchFamily="2" charset="2"/>
              </a:rPr>
              <a:t>σ</a:t>
            </a:r>
            <a:r>
              <a:rPr lang="en-GB" sz="1200" dirty="0">
                <a:solidFill>
                  <a:srgbClr val="0D7FBF"/>
                </a:solidFill>
                <a:latin typeface="Helvetica" pitchFamily="2" charset="0"/>
                <a:ea typeface="Helvetica Light" charset="0"/>
                <a:cs typeface="Helvetica Light" charset="0"/>
                <a:sym typeface="Wingdings" pitchFamily="2" charset="2"/>
              </a:rPr>
              <a:t>(</a:t>
            </a:r>
            <a:r>
              <a:rPr lang="en-GB" sz="1200" dirty="0" err="1">
                <a:solidFill>
                  <a:srgbClr val="0D7FBF"/>
                </a:solidFill>
                <a:latin typeface="Helvetica" pitchFamily="2" charset="0"/>
                <a:ea typeface="Helvetica Light" charset="0"/>
                <a:cs typeface="Helvetica Light" charset="0"/>
                <a:sym typeface="Wingdings" pitchFamily="2" charset="2"/>
              </a:rPr>
              <a:t>κ</a:t>
            </a:r>
            <a:r>
              <a:rPr lang="en-CH" sz="1200" baseline="-25000" dirty="0">
                <a:solidFill>
                  <a:srgbClr val="0D7FBF"/>
                </a:solidFill>
                <a:latin typeface="Helvetica" pitchFamily="2" charset="0"/>
                <a:ea typeface="Helvetica Light" charset="0"/>
                <a:cs typeface="Helvetica Light" charset="0"/>
                <a:sym typeface="Wingdings" pitchFamily="2" charset="2"/>
              </a:rPr>
              <a:t>t</a:t>
            </a:r>
            <a:r>
              <a:rPr lang="en-CH" sz="1200" dirty="0">
                <a:solidFill>
                  <a:srgbClr val="0D7FBF"/>
                </a:solidFill>
                <a:latin typeface="Helvetica" pitchFamily="2" charset="0"/>
                <a:ea typeface="Helvetica Light" charset="0"/>
                <a:cs typeface="Helvetica Light" charset="0"/>
                <a:sym typeface="Wingdings" pitchFamily="2" charset="2"/>
              </a:rPr>
              <a:t>) = 11% </a:t>
            </a:r>
          </a:p>
        </p:txBody>
      </p:sp>
      <p:sp>
        <p:nvSpPr>
          <p:cNvPr id="30" name="TextBox 29">
            <a:extLst>
              <a:ext uri="{FF2B5EF4-FFF2-40B4-BE49-F238E27FC236}">
                <a16:creationId xmlns:a16="http://schemas.microsoft.com/office/drawing/2014/main" id="{BAFDA356-81B0-AFC2-AB11-BDF483F862FA}"/>
              </a:ext>
            </a:extLst>
          </p:cNvPr>
          <p:cNvSpPr txBox="1"/>
          <p:nvPr/>
        </p:nvSpPr>
        <p:spPr>
          <a:xfrm>
            <a:off x="5781718" y="822108"/>
            <a:ext cx="5971896" cy="276999"/>
          </a:xfrm>
          <a:prstGeom prst="rect">
            <a:avLst/>
          </a:prstGeom>
          <a:noFill/>
        </p:spPr>
        <p:txBody>
          <a:bodyPr wrap="square" rtlCol="0">
            <a:spAutoFit/>
          </a:bodyPr>
          <a:lstStyle/>
          <a:p>
            <a:pPr>
              <a:spcBef>
                <a:spcPts val="3000"/>
              </a:spcBef>
            </a:pPr>
            <a:r>
              <a:rPr lang="en-GB" sz="1200" dirty="0" err="1">
                <a:solidFill>
                  <a:srgbClr val="0D7FBF"/>
                </a:solidFill>
                <a:latin typeface="Helvetica" pitchFamily="2" charset="0"/>
                <a:ea typeface="Helvetica Light" charset="0"/>
                <a:cs typeface="Helvetica Light" charset="0"/>
                <a:sym typeface="Wingdings" pitchFamily="2" charset="2"/>
              </a:rPr>
              <a:t>κ</a:t>
            </a:r>
            <a:r>
              <a:rPr lang="en-CH" sz="1200" baseline="-25000" dirty="0">
                <a:solidFill>
                  <a:srgbClr val="0D7FBF"/>
                </a:solidFill>
                <a:latin typeface="Helvetica" pitchFamily="2" charset="0"/>
                <a:ea typeface="Helvetica Light" charset="0"/>
                <a:cs typeface="Helvetica Light" charset="0"/>
                <a:sym typeface="Wingdings" pitchFamily="2" charset="2"/>
              </a:rPr>
              <a:t>𝛾</a:t>
            </a:r>
            <a:r>
              <a:rPr lang="en-CH" sz="1200" dirty="0">
                <a:solidFill>
                  <a:srgbClr val="0D7FBF"/>
                </a:solidFill>
                <a:latin typeface="Helvetica" pitchFamily="2" charset="0"/>
                <a:ea typeface="Helvetica Light" charset="0"/>
                <a:cs typeface="Helvetica Light" charset="0"/>
                <a:sym typeface="Wingdings" pitchFamily="2" charset="2"/>
              </a:rPr>
              <a:t> = 1.01 ± 0.06, </a:t>
            </a:r>
            <a:r>
              <a:rPr lang="en-GB" sz="1200" dirty="0" err="1">
                <a:solidFill>
                  <a:srgbClr val="0D7FBF"/>
                </a:solidFill>
                <a:latin typeface="Helvetica" pitchFamily="2" charset="0"/>
                <a:ea typeface="Helvetica Light" charset="0"/>
                <a:cs typeface="Helvetica Light" charset="0"/>
                <a:sym typeface="Wingdings" pitchFamily="2" charset="2"/>
              </a:rPr>
              <a:t>κ</a:t>
            </a:r>
            <a:r>
              <a:rPr lang="en-GB" sz="1200" baseline="-25000" dirty="0" err="1">
                <a:solidFill>
                  <a:srgbClr val="0D7FBF"/>
                </a:solidFill>
                <a:latin typeface="Helvetica" pitchFamily="2" charset="0"/>
                <a:ea typeface="Helvetica Light" charset="0"/>
                <a:cs typeface="Helvetica Light" charset="0"/>
                <a:sym typeface="Wingdings" pitchFamily="2" charset="2"/>
              </a:rPr>
              <a:t>g</a:t>
            </a:r>
            <a:r>
              <a:rPr lang="en-CH" sz="1200" dirty="0">
                <a:solidFill>
                  <a:srgbClr val="0D7FBF"/>
                </a:solidFill>
                <a:latin typeface="Helvetica" pitchFamily="2" charset="0"/>
                <a:ea typeface="Helvetica Light" charset="0"/>
                <a:cs typeface="Helvetica Light" charset="0"/>
                <a:sym typeface="Wingdings" pitchFamily="2" charset="2"/>
              </a:rPr>
              <a:t> = 0.95 ± 0.07, </a:t>
            </a:r>
            <a:r>
              <a:rPr lang="en-GB" sz="1200" dirty="0" err="1">
                <a:solidFill>
                  <a:srgbClr val="0D7FBF"/>
                </a:solidFill>
                <a:latin typeface="Helvetica" pitchFamily="2" charset="0"/>
                <a:ea typeface="Helvetica Light" charset="0"/>
                <a:cs typeface="Helvetica Light" charset="0"/>
                <a:sym typeface="Wingdings" pitchFamily="2" charset="2"/>
              </a:rPr>
              <a:t>κ</a:t>
            </a:r>
            <a:r>
              <a:rPr lang="en-GB" sz="1200" baseline="-25000" dirty="0" err="1">
                <a:solidFill>
                  <a:srgbClr val="0D7FBF"/>
                </a:solidFill>
                <a:latin typeface="Helvetica" pitchFamily="2" charset="0"/>
                <a:ea typeface="Helvetica Light" charset="0"/>
                <a:cs typeface="Helvetica Light" charset="0"/>
                <a:sym typeface="Wingdings" pitchFamily="2" charset="2"/>
              </a:rPr>
              <a:t>Z</a:t>
            </a:r>
            <a:r>
              <a:rPr lang="en-CH" sz="1200" baseline="-25000" dirty="0">
                <a:solidFill>
                  <a:srgbClr val="0D7FBF"/>
                </a:solidFill>
                <a:latin typeface="Helvetica" pitchFamily="2" charset="0"/>
                <a:ea typeface="Helvetica Light" charset="0"/>
                <a:cs typeface="Helvetica Light" charset="0"/>
                <a:sym typeface="Wingdings" pitchFamily="2" charset="2"/>
              </a:rPr>
              <a:t>𝛾</a:t>
            </a:r>
            <a:r>
              <a:rPr lang="en-CH" sz="1200" dirty="0">
                <a:solidFill>
                  <a:srgbClr val="0D7FBF"/>
                </a:solidFill>
                <a:latin typeface="Helvetica" pitchFamily="2" charset="0"/>
                <a:ea typeface="Helvetica Light" charset="0"/>
                <a:cs typeface="Helvetica Light" charset="0"/>
                <a:sym typeface="Wingdings" pitchFamily="2" charset="2"/>
              </a:rPr>
              <a:t> = 1.38        , </a:t>
            </a:r>
            <a:r>
              <a:rPr lang="en-GB" sz="1200" dirty="0">
                <a:solidFill>
                  <a:srgbClr val="0D7FBF"/>
                </a:solidFill>
                <a:latin typeface="Helvetica" pitchFamily="2" charset="0"/>
                <a:ea typeface="Helvetica Light" charset="0"/>
                <a:cs typeface="Helvetica Light" charset="0"/>
                <a:sym typeface="Wingdings" pitchFamily="2" charset="2"/>
              </a:rPr>
              <a:t>H </a:t>
            </a:r>
            <a:r>
              <a:rPr lang="en-GB" sz="1200" dirty="0">
                <a:solidFill>
                  <a:srgbClr val="0D7FBF"/>
                </a:solidFill>
                <a:latin typeface="Symbol" pitchFamily="2" charset="2"/>
                <a:ea typeface="Helvetica Light" charset="0"/>
                <a:cs typeface="Helvetica Light" charset="0"/>
                <a:sym typeface="Wingdings" pitchFamily="2" charset="2"/>
              </a:rPr>
              <a:t>® </a:t>
            </a:r>
            <a:r>
              <a:rPr lang="en-GB" sz="1200" dirty="0" err="1">
                <a:solidFill>
                  <a:srgbClr val="0D7FBF"/>
                </a:solidFill>
                <a:latin typeface="Helvetica" pitchFamily="2" charset="0"/>
                <a:ea typeface="Helvetica Light" charset="0"/>
                <a:cs typeface="Helvetica Light" charset="0"/>
                <a:sym typeface="Wingdings" pitchFamily="2" charset="2"/>
              </a:rPr>
              <a:t>inv</a:t>
            </a:r>
            <a:r>
              <a:rPr lang="en-GB" sz="1200" dirty="0">
                <a:solidFill>
                  <a:srgbClr val="0D7FBF"/>
                </a:solidFill>
                <a:latin typeface="Helvetica" pitchFamily="2" charset="0"/>
                <a:ea typeface="Helvetica Light" charset="0"/>
                <a:cs typeface="Helvetica Light" charset="0"/>
                <a:sym typeface="Wingdings" pitchFamily="2" charset="2"/>
              </a:rPr>
              <a:t> &lt; 11% (8% exp.) </a:t>
            </a:r>
          </a:p>
        </p:txBody>
      </p:sp>
      <p:sp>
        <p:nvSpPr>
          <p:cNvPr id="31" name="TextBox 30">
            <a:extLst>
              <a:ext uri="{FF2B5EF4-FFF2-40B4-BE49-F238E27FC236}">
                <a16:creationId xmlns:a16="http://schemas.microsoft.com/office/drawing/2014/main" id="{A06EF30A-3B87-2A12-808C-8DF27379A8FB}"/>
              </a:ext>
            </a:extLst>
          </p:cNvPr>
          <p:cNvSpPr txBox="1"/>
          <p:nvPr/>
        </p:nvSpPr>
        <p:spPr>
          <a:xfrm>
            <a:off x="8839065" y="769569"/>
            <a:ext cx="671512" cy="230832"/>
          </a:xfrm>
          <a:prstGeom prst="rect">
            <a:avLst/>
          </a:prstGeom>
          <a:noFill/>
        </p:spPr>
        <p:txBody>
          <a:bodyPr wrap="square">
            <a:spAutoFit/>
          </a:bodyPr>
          <a:lstStyle/>
          <a:p>
            <a:r>
              <a:rPr lang="en-CH" sz="900" dirty="0">
                <a:solidFill>
                  <a:srgbClr val="0D7FBF"/>
                </a:solidFill>
                <a:latin typeface="Helvetica" pitchFamily="2" charset="0"/>
                <a:ea typeface="Helvetica Light" charset="0"/>
                <a:cs typeface="Helvetica Light" charset="0"/>
                <a:sym typeface="Wingdings" pitchFamily="2" charset="2"/>
              </a:rPr>
              <a:t>+0.31 </a:t>
            </a:r>
            <a:endParaRPr lang="en-CH" sz="900" dirty="0">
              <a:solidFill>
                <a:srgbClr val="0D7FBF"/>
              </a:solidFill>
              <a:latin typeface="Helvetica" pitchFamily="2" charset="0"/>
            </a:endParaRPr>
          </a:p>
        </p:txBody>
      </p:sp>
      <p:sp>
        <p:nvSpPr>
          <p:cNvPr id="33" name="TextBox 32">
            <a:extLst>
              <a:ext uri="{FF2B5EF4-FFF2-40B4-BE49-F238E27FC236}">
                <a16:creationId xmlns:a16="http://schemas.microsoft.com/office/drawing/2014/main" id="{F365EB6D-806A-68B3-C3BC-5409F60F157B}"/>
              </a:ext>
            </a:extLst>
          </p:cNvPr>
          <p:cNvSpPr txBox="1"/>
          <p:nvPr/>
        </p:nvSpPr>
        <p:spPr>
          <a:xfrm>
            <a:off x="8842875" y="921969"/>
            <a:ext cx="671512" cy="230832"/>
          </a:xfrm>
          <a:prstGeom prst="rect">
            <a:avLst/>
          </a:prstGeom>
          <a:noFill/>
        </p:spPr>
        <p:txBody>
          <a:bodyPr wrap="square">
            <a:spAutoFit/>
          </a:bodyPr>
          <a:lstStyle/>
          <a:p>
            <a:r>
              <a:rPr lang="en-CH" sz="900" dirty="0">
                <a:solidFill>
                  <a:srgbClr val="0D7FBF"/>
                </a:solidFill>
                <a:latin typeface="Helvetica" pitchFamily="2" charset="0"/>
                <a:ea typeface="Helvetica Light" charset="0"/>
                <a:cs typeface="Helvetica Light" charset="0"/>
                <a:sym typeface="Wingdings" pitchFamily="2" charset="2"/>
              </a:rPr>
              <a:t>–0.37 </a:t>
            </a:r>
            <a:endParaRPr lang="en-CH" sz="900" dirty="0">
              <a:solidFill>
                <a:srgbClr val="0D7FBF"/>
              </a:solidFill>
              <a:latin typeface="Helvetica" pitchFamily="2" charset="0"/>
            </a:endParaRPr>
          </a:p>
        </p:txBody>
      </p:sp>
      <p:sp>
        <p:nvSpPr>
          <p:cNvPr id="34" name="TextBox 33">
            <a:extLst>
              <a:ext uri="{FF2B5EF4-FFF2-40B4-BE49-F238E27FC236}">
                <a16:creationId xmlns:a16="http://schemas.microsoft.com/office/drawing/2014/main" id="{F699F883-EEB9-20F3-8B00-168ABEAA98B4}"/>
              </a:ext>
            </a:extLst>
          </p:cNvPr>
          <p:cNvSpPr txBox="1"/>
          <p:nvPr/>
        </p:nvSpPr>
        <p:spPr>
          <a:xfrm>
            <a:off x="6906434" y="4417321"/>
            <a:ext cx="929503" cy="276999"/>
          </a:xfrm>
          <a:prstGeom prst="rect">
            <a:avLst/>
          </a:prstGeom>
          <a:solidFill>
            <a:schemeClr val="bg1"/>
          </a:solidFill>
        </p:spPr>
        <p:txBody>
          <a:bodyPr wrap="square">
            <a:spAutoFit/>
          </a:bodyPr>
          <a:lstStyle/>
          <a:p>
            <a:r>
              <a:rPr lang="el-GR" sz="1200" dirty="0">
                <a:solidFill>
                  <a:srgbClr val="0D7FBF"/>
                </a:solidFill>
                <a:latin typeface="Helvetica" pitchFamily="2" charset="0"/>
                <a:ea typeface="Helvetica Light" charset="0"/>
                <a:cs typeface="Helvetica Light" charset="0"/>
                <a:sym typeface="Wingdings" pitchFamily="2" charset="2"/>
              </a:rPr>
              <a:t>Κ</a:t>
            </a:r>
            <a:r>
              <a:rPr lang="en-CH" sz="1200" baseline="-25000" dirty="0">
                <a:solidFill>
                  <a:srgbClr val="0D7FBF"/>
                </a:solidFill>
                <a:latin typeface="Helvetica" pitchFamily="2" charset="0"/>
                <a:ea typeface="Helvetica Light" charset="0"/>
                <a:cs typeface="Helvetica Light" charset="0"/>
                <a:sym typeface="Wingdings" pitchFamily="2" charset="2"/>
              </a:rPr>
              <a:t>µ</a:t>
            </a:r>
            <a:r>
              <a:rPr lang="en-CH" sz="1200" dirty="0">
                <a:solidFill>
                  <a:srgbClr val="0D7FBF"/>
                </a:solidFill>
                <a:latin typeface="Helvetica" pitchFamily="2" charset="0"/>
                <a:ea typeface="Helvetica Light" charset="0"/>
                <a:cs typeface="Helvetica Light" charset="0"/>
                <a:sym typeface="Wingdings" pitchFamily="2" charset="2"/>
              </a:rPr>
              <a:t> = 1.06 </a:t>
            </a:r>
            <a:endParaRPr lang="en-CH" sz="1200" dirty="0"/>
          </a:p>
        </p:txBody>
      </p:sp>
      <p:sp>
        <p:nvSpPr>
          <p:cNvPr id="35" name="TextBox 34">
            <a:extLst>
              <a:ext uri="{FF2B5EF4-FFF2-40B4-BE49-F238E27FC236}">
                <a16:creationId xmlns:a16="http://schemas.microsoft.com/office/drawing/2014/main" id="{96CD7AF9-CCA8-CE4F-60F6-416D6E5B3688}"/>
              </a:ext>
            </a:extLst>
          </p:cNvPr>
          <p:cNvSpPr txBox="1"/>
          <p:nvPr/>
        </p:nvSpPr>
        <p:spPr>
          <a:xfrm>
            <a:off x="7586527" y="4351139"/>
            <a:ext cx="671512" cy="230832"/>
          </a:xfrm>
          <a:prstGeom prst="rect">
            <a:avLst/>
          </a:prstGeom>
          <a:noFill/>
        </p:spPr>
        <p:txBody>
          <a:bodyPr wrap="square">
            <a:spAutoFit/>
          </a:bodyPr>
          <a:lstStyle/>
          <a:p>
            <a:r>
              <a:rPr lang="en-CH" sz="900" dirty="0">
                <a:solidFill>
                  <a:srgbClr val="0D7FBF"/>
                </a:solidFill>
                <a:latin typeface="Helvetica" pitchFamily="2" charset="0"/>
                <a:ea typeface="Helvetica Light" charset="0"/>
                <a:cs typeface="Helvetica Light" charset="0"/>
                <a:sym typeface="Wingdings" pitchFamily="2" charset="2"/>
              </a:rPr>
              <a:t>+0.25</a:t>
            </a:r>
            <a:endParaRPr lang="en-CH" sz="900" dirty="0">
              <a:solidFill>
                <a:srgbClr val="0D7FBF"/>
              </a:solidFill>
              <a:latin typeface="Helvetica" pitchFamily="2" charset="0"/>
            </a:endParaRPr>
          </a:p>
        </p:txBody>
      </p:sp>
      <p:sp>
        <p:nvSpPr>
          <p:cNvPr id="36" name="TextBox 35">
            <a:extLst>
              <a:ext uri="{FF2B5EF4-FFF2-40B4-BE49-F238E27FC236}">
                <a16:creationId xmlns:a16="http://schemas.microsoft.com/office/drawing/2014/main" id="{2BD9BF5B-C8AF-86D6-D18E-6B45A66295D0}"/>
              </a:ext>
            </a:extLst>
          </p:cNvPr>
          <p:cNvSpPr txBox="1"/>
          <p:nvPr/>
        </p:nvSpPr>
        <p:spPr>
          <a:xfrm>
            <a:off x="7590337" y="4503539"/>
            <a:ext cx="671512" cy="230832"/>
          </a:xfrm>
          <a:prstGeom prst="rect">
            <a:avLst/>
          </a:prstGeom>
          <a:noFill/>
        </p:spPr>
        <p:txBody>
          <a:bodyPr wrap="square">
            <a:spAutoFit/>
          </a:bodyPr>
          <a:lstStyle/>
          <a:p>
            <a:r>
              <a:rPr lang="en-CH" sz="900" dirty="0">
                <a:solidFill>
                  <a:srgbClr val="0D7FBF"/>
                </a:solidFill>
                <a:latin typeface="Helvetica" pitchFamily="2" charset="0"/>
                <a:ea typeface="Helvetica Light" charset="0"/>
                <a:cs typeface="Helvetica Light" charset="0"/>
                <a:sym typeface="Wingdings" pitchFamily="2" charset="2"/>
              </a:rPr>
              <a:t>–0.30</a:t>
            </a:r>
            <a:endParaRPr lang="en-CH" sz="900" dirty="0">
              <a:solidFill>
                <a:srgbClr val="0D7FBF"/>
              </a:solidFill>
              <a:latin typeface="Helvetica" pitchFamily="2" charset="0"/>
            </a:endParaRPr>
          </a:p>
        </p:txBody>
      </p:sp>
      <p:sp>
        <p:nvSpPr>
          <p:cNvPr id="10" name="TextBox 9">
            <a:extLst>
              <a:ext uri="{FF2B5EF4-FFF2-40B4-BE49-F238E27FC236}">
                <a16:creationId xmlns:a16="http://schemas.microsoft.com/office/drawing/2014/main" id="{5676422C-7220-7548-A990-AFA0F8E7274C}"/>
              </a:ext>
            </a:extLst>
          </p:cNvPr>
          <p:cNvSpPr txBox="1"/>
          <p:nvPr/>
        </p:nvSpPr>
        <p:spPr>
          <a:xfrm>
            <a:off x="6872113" y="2249887"/>
            <a:ext cx="1826720" cy="261610"/>
          </a:xfrm>
          <a:prstGeom prst="rect">
            <a:avLst/>
          </a:prstGeom>
          <a:noFill/>
        </p:spPr>
        <p:txBody>
          <a:bodyPr wrap="square" rtlCol="0">
            <a:spAutoFit/>
          </a:bodyPr>
          <a:lstStyle/>
          <a:p>
            <a:r>
              <a:rPr lang="en-US" sz="1100" b="1" dirty="0">
                <a:solidFill>
                  <a:srgbClr val="E70000"/>
                </a:solidFill>
                <a:latin typeface="Helvetica" pitchFamily="2" charset="0"/>
                <a:ea typeface="Helvetica Light" charset="0"/>
                <a:cs typeface="Helvetica Light" charset="0"/>
              </a:rPr>
              <a:t>Non-universal coupling</a:t>
            </a:r>
          </a:p>
        </p:txBody>
      </p:sp>
      <p:sp>
        <p:nvSpPr>
          <p:cNvPr id="11" name="TextBox 10">
            <a:extLst>
              <a:ext uri="{FF2B5EF4-FFF2-40B4-BE49-F238E27FC236}">
                <a16:creationId xmlns:a16="http://schemas.microsoft.com/office/drawing/2014/main" id="{15157314-6ECE-4546-AABA-1B7E01C0A59A}"/>
              </a:ext>
            </a:extLst>
          </p:cNvPr>
          <p:cNvSpPr txBox="1"/>
          <p:nvPr/>
        </p:nvSpPr>
        <p:spPr>
          <a:xfrm>
            <a:off x="0" y="518751"/>
            <a:ext cx="5648103" cy="1200329"/>
          </a:xfrm>
          <a:prstGeom prst="rect">
            <a:avLst/>
          </a:prstGeom>
          <a:solidFill>
            <a:schemeClr val="tx1"/>
          </a:solidFill>
        </p:spPr>
        <p:txBody>
          <a:bodyPr wrap="square" rtlCol="0">
            <a:spAutoFit/>
          </a:bodyPr>
          <a:lstStyle/>
          <a:p>
            <a:pPr indent="424250" defTabSz="430225" fontAlgn="base">
              <a:spcBef>
                <a:spcPct val="0"/>
              </a:spcBef>
              <a:spcAft>
                <a:spcPct val="0"/>
              </a:spcAft>
              <a:defRPr/>
            </a:pPr>
            <a:r>
              <a:rPr lang="en-GB" sz="3600" b="1" dirty="0">
                <a:solidFill>
                  <a:schemeClr val="bg1"/>
                </a:solidFill>
                <a:latin typeface="Helvetica" pitchFamily="2" charset="0"/>
                <a:ea typeface="Trebuchet MS" pitchFamily="-84" charset="0"/>
                <a:cs typeface="Helvetica Light"/>
              </a:rPr>
              <a:t>The BEH mechanism 	is real !</a:t>
            </a:r>
            <a:endParaRPr lang="en-GB" sz="3600" dirty="0">
              <a:solidFill>
                <a:schemeClr val="bg1"/>
              </a:solidFill>
              <a:latin typeface="Helvetica" pitchFamily="2" charset="0"/>
              <a:ea typeface="Trebuchet MS" pitchFamily="-84" charset="0"/>
              <a:cs typeface="Helvetica Light"/>
            </a:endParaRPr>
          </a:p>
        </p:txBody>
      </p:sp>
      <p:sp>
        <p:nvSpPr>
          <p:cNvPr id="37" name="ZoneTexte 8">
            <a:extLst>
              <a:ext uri="{FF2B5EF4-FFF2-40B4-BE49-F238E27FC236}">
                <a16:creationId xmlns:a16="http://schemas.microsoft.com/office/drawing/2014/main" id="{5CA92CF0-AE45-07B4-C926-97F7DE9E00AE}"/>
              </a:ext>
            </a:extLst>
          </p:cNvPr>
          <p:cNvSpPr txBox="1"/>
          <p:nvPr/>
        </p:nvSpPr>
        <p:spPr>
          <a:xfrm>
            <a:off x="5648103" y="6017119"/>
            <a:ext cx="3662705" cy="261610"/>
          </a:xfrm>
          <a:prstGeom prst="rect">
            <a:avLst/>
          </a:prstGeom>
          <a:noFill/>
        </p:spPr>
        <p:txBody>
          <a:bodyPr wrap="square" rtlCol="0">
            <a:spAutoFit/>
          </a:bodyPr>
          <a:lstStyle/>
          <a:p>
            <a:pPr>
              <a:spcBef>
                <a:spcPts val="3000"/>
              </a:spcBef>
            </a:pPr>
            <a:r>
              <a:rPr lang="en-GB" sz="1100" dirty="0">
                <a:solidFill>
                  <a:schemeClr val="bg1">
                    <a:lumMod val="50000"/>
                  </a:schemeClr>
                </a:solidFill>
                <a:latin typeface="Helvetica Light" charset="0"/>
                <a:ea typeface="Helvetica Light" charset="0"/>
                <a:cs typeface="Helvetica Light" charset="0"/>
                <a:sym typeface="Wingdings" pitchFamily="2" charset="2"/>
                <a:hlinkClick r:id="rId5"/>
              </a:rPr>
              <a:t>Nature 607, 52 (2022</a:t>
            </a:r>
            <a:r>
              <a:rPr lang="en-GB" sz="1100" dirty="0">
                <a:solidFill>
                  <a:schemeClr val="bg1">
                    <a:lumMod val="50000"/>
                  </a:schemeClr>
                </a:solidFill>
                <a:latin typeface="Helvetica Light" charset="0"/>
                <a:ea typeface="Helvetica Light" charset="0"/>
                <a:cs typeface="Helvetica Light" charset="0"/>
                <a:sym typeface="Wingdings" pitchFamily="2" charset="2"/>
              </a:rPr>
              <a:t>)</a:t>
            </a:r>
          </a:p>
        </p:txBody>
      </p:sp>
    </p:spTree>
    <p:extLst>
      <p:ext uri="{BB962C8B-B14F-4D97-AF65-F5344CB8AC3E}">
        <p14:creationId xmlns:p14="http://schemas.microsoft.com/office/powerpoint/2010/main" val="4118383942"/>
      </p:ext>
    </p:extLst>
  </p:cSld>
  <p:clrMapOvr>
    <a:masterClrMapping/>
  </p:clrMapOvr>
  <mc:AlternateContent xmlns:mc="http://schemas.openxmlformats.org/markup-compatibility/2006" xmlns:p14="http://schemas.microsoft.com/office/powerpoint/2010/main">
    <mc:Choice Requires="p14">
      <p:transition spd="med" p14:dur="6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F74CCCC-8364-ED4B-9680-74B49AB644C4}"/>
              </a:ext>
            </a:extLst>
          </p:cNvPr>
          <p:cNvSpPr/>
          <p:nvPr/>
        </p:nvSpPr>
        <p:spPr>
          <a:xfrm>
            <a:off x="0" y="0"/>
            <a:ext cx="11472863" cy="6858000"/>
          </a:xfrm>
          <a:prstGeom prst="rect">
            <a:avLst/>
          </a:prstGeom>
          <a:solidFill>
            <a:schemeClr val="tx1"/>
          </a:solidFill>
          <a:ln>
            <a:solidFill>
              <a:schemeClr val="tx1"/>
            </a:solidFill>
          </a:ln>
        </p:spPr>
        <p:txBody>
          <a:bodyPr wrap="square" rtlCol="0" anchor="ctr">
            <a:spAutoFit/>
          </a:bodyPr>
          <a:lstStyle/>
          <a:p>
            <a:pPr algn="ctr"/>
            <a:endParaRPr lang="en-CH" sz="1600" dirty="0">
              <a:latin typeface="Helvetica Light" charset="0"/>
              <a:ea typeface="Helvetica Light" charset="0"/>
              <a:cs typeface="Helvetica Light" charset="0"/>
            </a:endParaRPr>
          </a:p>
        </p:txBody>
      </p:sp>
      <p:sp>
        <p:nvSpPr>
          <p:cNvPr id="2" name="Rectangle 1">
            <a:extLst>
              <a:ext uri="{FF2B5EF4-FFF2-40B4-BE49-F238E27FC236}">
                <a16:creationId xmlns:a16="http://schemas.microsoft.com/office/drawing/2014/main" id="{D6032BD6-DF1E-F44B-AD9C-5C44A6D11FD5}"/>
              </a:ext>
            </a:extLst>
          </p:cNvPr>
          <p:cNvSpPr/>
          <p:nvPr/>
        </p:nvSpPr>
        <p:spPr>
          <a:xfrm>
            <a:off x="7607397" y="0"/>
            <a:ext cx="2732049" cy="1683835"/>
          </a:xfrm>
          <a:prstGeom prst="rect">
            <a:avLst/>
          </a:prstGeom>
          <a:solidFill>
            <a:schemeClr val="tx1"/>
          </a:solidFill>
          <a:ln>
            <a:noFill/>
          </a:ln>
        </p:spPr>
        <p:txBody>
          <a:bodyPr wrap="none" rtlCol="0" anchor="ctr">
            <a:spAutoFit/>
          </a:bodyPr>
          <a:lstStyle/>
          <a:p>
            <a:pPr algn="l"/>
            <a:endParaRPr lang="en-CH" sz="1600" dirty="0">
              <a:latin typeface="Helvetica" pitchFamily="2" charset="0"/>
            </a:endParaRPr>
          </a:p>
        </p:txBody>
      </p:sp>
      <p:pic>
        <p:nvPicPr>
          <p:cNvPr id="3" name="Picture 2">
            <a:extLst>
              <a:ext uri="{FF2B5EF4-FFF2-40B4-BE49-F238E27FC236}">
                <a16:creationId xmlns:a16="http://schemas.microsoft.com/office/drawing/2014/main" id="{27095927-96DC-F3E1-54BB-BF3C9BBCC156}"/>
              </a:ext>
            </a:extLst>
          </p:cNvPr>
          <p:cNvPicPr>
            <a:picLocks noChangeAspect="1"/>
          </p:cNvPicPr>
          <p:nvPr/>
        </p:nvPicPr>
        <p:blipFill rotWithShape="1">
          <a:blip r:embed="rId3">
            <a:extLst>
              <a:ext uri="{28A0092B-C50C-407E-A947-70E740481C1C}">
                <a14:useLocalDpi xmlns:a14="http://schemas.microsoft.com/office/drawing/2010/main"/>
              </a:ext>
            </a:extLst>
          </a:blip>
          <a:srcRect l="-1" r="-811"/>
          <a:stretch/>
        </p:blipFill>
        <p:spPr>
          <a:xfrm>
            <a:off x="557560" y="0"/>
            <a:ext cx="10448693" cy="6858000"/>
          </a:xfrm>
          <a:prstGeom prst="rect">
            <a:avLst/>
          </a:prstGeom>
        </p:spPr>
      </p:pic>
      <p:sp>
        <p:nvSpPr>
          <p:cNvPr id="7" name="Rectangle 6">
            <a:extLst>
              <a:ext uri="{FF2B5EF4-FFF2-40B4-BE49-F238E27FC236}">
                <a16:creationId xmlns:a16="http://schemas.microsoft.com/office/drawing/2014/main" id="{640DE200-3C9E-25DA-1A89-5513E6F31FCA}"/>
              </a:ext>
            </a:extLst>
          </p:cNvPr>
          <p:cNvSpPr/>
          <p:nvPr/>
        </p:nvSpPr>
        <p:spPr>
          <a:xfrm>
            <a:off x="466610" y="2869583"/>
            <a:ext cx="5245758" cy="3249443"/>
          </a:xfrm>
          <a:prstGeom prst="rect">
            <a:avLst/>
          </a:prstGeom>
          <a:solidFill>
            <a:schemeClr val="tx1"/>
          </a:solidFill>
        </p:spPr>
        <p:txBody>
          <a:bodyPr wrap="square" tIns="144000" rIns="18000" bIns="144000">
            <a:spAutoFit/>
          </a:bodyPr>
          <a:lstStyle/>
          <a:p>
            <a:pPr>
              <a:lnSpc>
                <a:spcPct val="110000"/>
              </a:lnSpc>
              <a:spcBef>
                <a:spcPts val="2800"/>
              </a:spcBef>
            </a:pPr>
            <a:r>
              <a:rPr lang="en-GB" sz="1600" dirty="0">
                <a:solidFill>
                  <a:schemeClr val="bg1"/>
                </a:solidFill>
                <a:latin typeface="Helvetica" pitchFamily="2" charset="0"/>
                <a:ea typeface="Helvetica Light" charset="0"/>
                <a:cs typeface="Helvetica Light" charset="0"/>
              </a:rPr>
              <a:t>The Higgs sector is directly connected with very profound questions: naturalness, vacuum stability &amp; energy, flavour</a:t>
            </a:r>
          </a:p>
          <a:p>
            <a:pPr>
              <a:lnSpc>
                <a:spcPct val="110000"/>
              </a:lnSpc>
              <a:spcBef>
                <a:spcPts val="1800"/>
              </a:spcBef>
            </a:pPr>
            <a:r>
              <a:rPr lang="en-GB" sz="1600" dirty="0">
                <a:solidFill>
                  <a:schemeClr val="bg1"/>
                </a:solidFill>
                <a:latin typeface="Helvetica" pitchFamily="2" charset="0"/>
                <a:ea typeface="Helvetica Light" charset="0"/>
                <a:cs typeface="Helvetica Light" charset="0"/>
              </a:rPr>
              <a:t>The Higgs boson discovery allows us to directly study this sector, requiring a broad experimental programme that will extend over decades (incl. the measurement    of Higgs self coupling)</a:t>
            </a:r>
          </a:p>
          <a:p>
            <a:pPr>
              <a:lnSpc>
                <a:spcPct val="110000"/>
              </a:lnSpc>
              <a:spcBef>
                <a:spcPts val="1800"/>
              </a:spcBef>
            </a:pPr>
            <a:r>
              <a:rPr lang="en-GB" sz="1200" dirty="0">
                <a:solidFill>
                  <a:schemeClr val="bg1"/>
                </a:solidFill>
                <a:latin typeface="Helvetica Light" panose="020B0403020202020204" pitchFamily="34" charset="0"/>
                <a:ea typeface="Helvetica Light" charset="0"/>
                <a:cs typeface="Helvetica Light" charset="0"/>
              </a:rPr>
              <a:t>The discovery of an (apparently) fundamental scalar particle,             resulting from spontaneous symmetry breaking, fuels renewed                        interest in other fundamental (pseudo)scalars, such as the axion…</a:t>
            </a:r>
          </a:p>
        </p:txBody>
      </p:sp>
      <p:sp>
        <p:nvSpPr>
          <p:cNvPr id="5" name="Rectangle 4">
            <a:extLst>
              <a:ext uri="{FF2B5EF4-FFF2-40B4-BE49-F238E27FC236}">
                <a16:creationId xmlns:a16="http://schemas.microsoft.com/office/drawing/2014/main" id="{8FE70D24-D109-B04C-956C-BCC4932D1F97}"/>
              </a:ext>
            </a:extLst>
          </p:cNvPr>
          <p:cNvSpPr/>
          <p:nvPr/>
        </p:nvSpPr>
        <p:spPr>
          <a:xfrm>
            <a:off x="8698832" y="300789"/>
            <a:ext cx="2216471" cy="1251285"/>
          </a:xfrm>
          <a:prstGeom prst="rect">
            <a:avLst/>
          </a:prstGeom>
          <a:solidFill>
            <a:schemeClr val="tx1"/>
          </a:solidFill>
        </p:spPr>
        <p:txBody>
          <a:bodyPr wrap="none" rtlCol="0" anchor="ctr">
            <a:spAutoFit/>
          </a:bodyPr>
          <a:lstStyle/>
          <a:p>
            <a:pPr algn="l"/>
            <a:endParaRPr lang="en-CH" sz="1600" dirty="0">
              <a:latin typeface="Helvetica" pitchFamily="2" charset="0"/>
            </a:endParaRPr>
          </a:p>
        </p:txBody>
      </p:sp>
      <p:sp>
        <p:nvSpPr>
          <p:cNvPr id="6" name="Rectangle 5">
            <a:extLst>
              <a:ext uri="{FF2B5EF4-FFF2-40B4-BE49-F238E27FC236}">
                <a16:creationId xmlns:a16="http://schemas.microsoft.com/office/drawing/2014/main" id="{23188C43-E0C5-594A-A691-F8EDB7D37F1C}"/>
              </a:ext>
            </a:extLst>
          </p:cNvPr>
          <p:cNvSpPr/>
          <p:nvPr/>
        </p:nvSpPr>
        <p:spPr>
          <a:xfrm>
            <a:off x="245333" y="0"/>
            <a:ext cx="4795024" cy="1118915"/>
          </a:xfrm>
          <a:prstGeom prst="rect">
            <a:avLst/>
          </a:prstGeom>
          <a:solidFill>
            <a:schemeClr val="tx1"/>
          </a:solidFill>
        </p:spPr>
        <p:txBody>
          <a:bodyPr wrap="none" rtlCol="0" anchor="ctr">
            <a:spAutoFit/>
          </a:bodyPr>
          <a:lstStyle/>
          <a:p>
            <a:pPr algn="l"/>
            <a:endParaRPr lang="en-CH" sz="1600" dirty="0">
              <a:latin typeface="Helvetica" pitchFamily="2" charset="0"/>
            </a:endParaRPr>
          </a:p>
        </p:txBody>
      </p:sp>
      <p:sp>
        <p:nvSpPr>
          <p:cNvPr id="8" name="Rounded Rectangle 7">
            <a:extLst>
              <a:ext uri="{FF2B5EF4-FFF2-40B4-BE49-F238E27FC236}">
                <a16:creationId xmlns:a16="http://schemas.microsoft.com/office/drawing/2014/main" id="{681556C9-CEFF-034B-913C-32EF3664BF49}"/>
              </a:ext>
            </a:extLst>
          </p:cNvPr>
          <p:cNvSpPr/>
          <p:nvPr/>
        </p:nvSpPr>
        <p:spPr>
          <a:xfrm>
            <a:off x="5648103" y="770016"/>
            <a:ext cx="5498433" cy="5522400"/>
          </a:xfrm>
          <a:prstGeom prst="roundRect">
            <a:avLst>
              <a:gd name="adj" fmla="val 801"/>
            </a:avLst>
          </a:prstGeom>
          <a:solidFill>
            <a:schemeClr val="bg1"/>
          </a:solidFill>
        </p:spPr>
        <p:txBody>
          <a:bodyPr wrap="square" rtlCol="0" anchor="ctr">
            <a:spAutoFit/>
          </a:bodyPr>
          <a:lstStyle/>
          <a:p>
            <a:pPr algn="l"/>
            <a:endParaRPr lang="en-CH" sz="1600" dirty="0">
              <a:latin typeface="Helvetica" pitchFamily="2" charset="0"/>
            </a:endParaRPr>
          </a:p>
        </p:txBody>
      </p:sp>
      <p:pic>
        <p:nvPicPr>
          <p:cNvPr id="25" name="Picture 24">
            <a:extLst>
              <a:ext uri="{FF2B5EF4-FFF2-40B4-BE49-F238E27FC236}">
                <a16:creationId xmlns:a16="http://schemas.microsoft.com/office/drawing/2014/main" id="{1E4CB4A3-F246-C314-C324-426A75B8684C}"/>
              </a:ext>
            </a:extLst>
          </p:cNvPr>
          <p:cNvPicPr>
            <a:picLocks noChangeAspect="1"/>
          </p:cNvPicPr>
          <p:nvPr/>
        </p:nvPicPr>
        <p:blipFill rotWithShape="1">
          <a:blip r:embed="rId4"/>
          <a:srcRect l="6103" t="2940" r="7105" b="3800"/>
          <a:stretch/>
        </p:blipFill>
        <p:spPr>
          <a:xfrm>
            <a:off x="5845474" y="973481"/>
            <a:ext cx="4984121" cy="5232717"/>
          </a:xfrm>
          <a:prstGeom prst="rect">
            <a:avLst/>
          </a:prstGeom>
        </p:spPr>
      </p:pic>
      <p:sp>
        <p:nvSpPr>
          <p:cNvPr id="26" name="TextBox 25">
            <a:extLst>
              <a:ext uri="{FF2B5EF4-FFF2-40B4-BE49-F238E27FC236}">
                <a16:creationId xmlns:a16="http://schemas.microsoft.com/office/drawing/2014/main" id="{6244954A-F2D6-4132-5BFC-8EE1CCF1D36A}"/>
              </a:ext>
            </a:extLst>
          </p:cNvPr>
          <p:cNvSpPr txBox="1"/>
          <p:nvPr/>
        </p:nvSpPr>
        <p:spPr>
          <a:xfrm>
            <a:off x="7150707" y="4961944"/>
            <a:ext cx="929503" cy="276999"/>
          </a:xfrm>
          <a:prstGeom prst="rect">
            <a:avLst/>
          </a:prstGeom>
          <a:solidFill>
            <a:schemeClr val="bg1"/>
          </a:solidFill>
        </p:spPr>
        <p:txBody>
          <a:bodyPr wrap="square" rIns="36000" rtlCol="0">
            <a:spAutoFit/>
          </a:bodyPr>
          <a:lstStyle/>
          <a:p>
            <a:pPr marL="0" algn="r">
              <a:spcBef>
                <a:spcPts val="3000"/>
              </a:spcBef>
            </a:pPr>
            <a:r>
              <a:rPr lang="en-GB" sz="1200" dirty="0" err="1">
                <a:solidFill>
                  <a:srgbClr val="0D7FBF"/>
                </a:solidFill>
                <a:latin typeface="Helvetica" pitchFamily="2" charset="0"/>
                <a:ea typeface="Helvetica Light" charset="0"/>
                <a:cs typeface="Helvetica Light" charset="0"/>
                <a:sym typeface="Wingdings" pitchFamily="2" charset="2"/>
              </a:rPr>
              <a:t>σ</a:t>
            </a:r>
            <a:r>
              <a:rPr lang="en-GB" sz="1200" dirty="0">
                <a:solidFill>
                  <a:srgbClr val="0D7FBF"/>
                </a:solidFill>
                <a:latin typeface="Helvetica" pitchFamily="2" charset="0"/>
                <a:ea typeface="Helvetica Light" charset="0"/>
                <a:cs typeface="Helvetica Light" charset="0"/>
                <a:sym typeface="Wingdings" pitchFamily="2" charset="2"/>
              </a:rPr>
              <a:t>(</a:t>
            </a:r>
            <a:r>
              <a:rPr lang="en-GB" sz="1200" dirty="0" err="1">
                <a:solidFill>
                  <a:srgbClr val="0D7FBF"/>
                </a:solidFill>
                <a:latin typeface="Helvetica" pitchFamily="2" charset="0"/>
                <a:ea typeface="Helvetica Light" charset="0"/>
                <a:cs typeface="Helvetica Light" charset="0"/>
                <a:sym typeface="Wingdings" pitchFamily="2" charset="2"/>
              </a:rPr>
              <a:t>κ</a:t>
            </a:r>
            <a:r>
              <a:rPr lang="en-CH" sz="1200" baseline="-25000" dirty="0">
                <a:solidFill>
                  <a:srgbClr val="0D7FBF"/>
                </a:solidFill>
                <a:latin typeface="Helvetica" pitchFamily="2" charset="0"/>
                <a:ea typeface="Helvetica Light" charset="0"/>
                <a:cs typeface="Helvetica Light" charset="0"/>
                <a:sym typeface="Wingdings" pitchFamily="2" charset="2"/>
              </a:rPr>
              <a:t>𝜏)</a:t>
            </a:r>
            <a:r>
              <a:rPr lang="en-CH" sz="1200" dirty="0">
                <a:solidFill>
                  <a:srgbClr val="0D7FBF"/>
                </a:solidFill>
                <a:latin typeface="Helvetica" pitchFamily="2" charset="0"/>
                <a:ea typeface="Helvetica Light" charset="0"/>
                <a:cs typeface="Helvetica Light" charset="0"/>
                <a:sym typeface="Wingdings" pitchFamily="2" charset="2"/>
              </a:rPr>
              <a:t> = 7% </a:t>
            </a:r>
          </a:p>
        </p:txBody>
      </p:sp>
      <p:sp>
        <p:nvSpPr>
          <p:cNvPr id="27" name="TextBox 26">
            <a:extLst>
              <a:ext uri="{FF2B5EF4-FFF2-40B4-BE49-F238E27FC236}">
                <a16:creationId xmlns:a16="http://schemas.microsoft.com/office/drawing/2014/main" id="{D4577718-A7C5-9508-7DA3-92B89B5CC9F2}"/>
              </a:ext>
            </a:extLst>
          </p:cNvPr>
          <p:cNvSpPr txBox="1"/>
          <p:nvPr/>
        </p:nvSpPr>
        <p:spPr>
          <a:xfrm>
            <a:off x="8260395" y="4634382"/>
            <a:ext cx="1038939" cy="276999"/>
          </a:xfrm>
          <a:prstGeom prst="rect">
            <a:avLst/>
          </a:prstGeom>
          <a:noFill/>
        </p:spPr>
        <p:txBody>
          <a:bodyPr wrap="none" rtlCol="0">
            <a:spAutoFit/>
          </a:bodyPr>
          <a:lstStyle/>
          <a:p>
            <a:pPr marL="0">
              <a:spcBef>
                <a:spcPts val="3000"/>
              </a:spcBef>
            </a:pPr>
            <a:r>
              <a:rPr lang="en-GB" sz="1200" dirty="0" err="1">
                <a:solidFill>
                  <a:srgbClr val="0D7FBF"/>
                </a:solidFill>
                <a:latin typeface="Helvetica" pitchFamily="2" charset="0"/>
                <a:ea typeface="Helvetica Light" charset="0"/>
                <a:cs typeface="Helvetica Light" charset="0"/>
                <a:sym typeface="Wingdings" pitchFamily="2" charset="2"/>
              </a:rPr>
              <a:t>σ</a:t>
            </a:r>
            <a:r>
              <a:rPr lang="en-GB" sz="1200" dirty="0">
                <a:solidFill>
                  <a:srgbClr val="0D7FBF"/>
                </a:solidFill>
                <a:latin typeface="Helvetica" pitchFamily="2" charset="0"/>
                <a:ea typeface="Helvetica Light" charset="0"/>
                <a:cs typeface="Helvetica Light" charset="0"/>
                <a:sym typeface="Wingdings" pitchFamily="2" charset="2"/>
              </a:rPr>
              <a:t>(</a:t>
            </a:r>
            <a:r>
              <a:rPr lang="en-GB" sz="1200" dirty="0" err="1">
                <a:solidFill>
                  <a:srgbClr val="0D7FBF"/>
                </a:solidFill>
                <a:latin typeface="Helvetica" pitchFamily="2" charset="0"/>
                <a:ea typeface="Helvetica Light" charset="0"/>
                <a:cs typeface="Helvetica Light" charset="0"/>
                <a:sym typeface="Wingdings" pitchFamily="2" charset="2"/>
              </a:rPr>
              <a:t>κ</a:t>
            </a:r>
            <a:r>
              <a:rPr lang="en-CH" sz="1200" baseline="-25000" dirty="0">
                <a:solidFill>
                  <a:srgbClr val="0D7FBF"/>
                </a:solidFill>
                <a:latin typeface="Helvetica" pitchFamily="2" charset="0"/>
                <a:ea typeface="Helvetica Light" charset="0"/>
                <a:cs typeface="Helvetica Light" charset="0"/>
                <a:sym typeface="Wingdings" pitchFamily="2" charset="2"/>
              </a:rPr>
              <a:t>b</a:t>
            </a:r>
            <a:r>
              <a:rPr lang="en-CH" sz="1200" dirty="0">
                <a:solidFill>
                  <a:srgbClr val="0D7FBF"/>
                </a:solidFill>
                <a:latin typeface="Helvetica" pitchFamily="2" charset="0"/>
                <a:ea typeface="Helvetica Light" charset="0"/>
                <a:cs typeface="Helvetica Light" charset="0"/>
                <a:sym typeface="Wingdings" pitchFamily="2" charset="2"/>
              </a:rPr>
              <a:t>) = 11% </a:t>
            </a:r>
          </a:p>
        </p:txBody>
      </p:sp>
      <p:sp>
        <p:nvSpPr>
          <p:cNvPr id="28" name="TextBox 27">
            <a:extLst>
              <a:ext uri="{FF2B5EF4-FFF2-40B4-BE49-F238E27FC236}">
                <a16:creationId xmlns:a16="http://schemas.microsoft.com/office/drawing/2014/main" id="{A6893721-3AF2-4A28-70AF-36E919BF7668}"/>
              </a:ext>
            </a:extLst>
          </p:cNvPr>
          <p:cNvSpPr txBox="1"/>
          <p:nvPr/>
        </p:nvSpPr>
        <p:spPr>
          <a:xfrm>
            <a:off x="9054934" y="5028209"/>
            <a:ext cx="1089529" cy="276999"/>
          </a:xfrm>
          <a:prstGeom prst="rect">
            <a:avLst/>
          </a:prstGeom>
          <a:noFill/>
        </p:spPr>
        <p:txBody>
          <a:bodyPr wrap="none" rtlCol="0">
            <a:spAutoFit/>
          </a:bodyPr>
          <a:lstStyle/>
          <a:p>
            <a:pPr marL="0">
              <a:spcBef>
                <a:spcPts val="3000"/>
              </a:spcBef>
            </a:pPr>
            <a:r>
              <a:rPr lang="en-GB" sz="1200" dirty="0" err="1">
                <a:solidFill>
                  <a:srgbClr val="0D7FBF"/>
                </a:solidFill>
                <a:latin typeface="Helvetica" pitchFamily="2" charset="0"/>
                <a:ea typeface="Helvetica Light" charset="0"/>
                <a:cs typeface="Helvetica Light" charset="0"/>
                <a:sym typeface="Wingdings" pitchFamily="2" charset="2"/>
              </a:rPr>
              <a:t>σ</a:t>
            </a:r>
            <a:r>
              <a:rPr lang="en-GB" sz="1200" dirty="0">
                <a:solidFill>
                  <a:srgbClr val="0D7FBF"/>
                </a:solidFill>
                <a:latin typeface="Helvetica" pitchFamily="2" charset="0"/>
                <a:ea typeface="Helvetica Light" charset="0"/>
                <a:cs typeface="Helvetica Light" charset="0"/>
                <a:sym typeface="Wingdings" pitchFamily="2" charset="2"/>
              </a:rPr>
              <a:t>(</a:t>
            </a:r>
            <a:r>
              <a:rPr lang="en-GB" sz="1200" dirty="0" err="1">
                <a:solidFill>
                  <a:srgbClr val="0D7FBF"/>
                </a:solidFill>
                <a:latin typeface="Helvetica" pitchFamily="2" charset="0"/>
                <a:ea typeface="Helvetica Light" charset="0"/>
                <a:cs typeface="Helvetica Light" charset="0"/>
                <a:sym typeface="Wingdings" pitchFamily="2" charset="2"/>
              </a:rPr>
              <a:t>κ</a:t>
            </a:r>
            <a:r>
              <a:rPr lang="en-CH" sz="1200" baseline="-25000" dirty="0">
                <a:solidFill>
                  <a:srgbClr val="0D7FBF"/>
                </a:solidFill>
                <a:latin typeface="Helvetica" pitchFamily="2" charset="0"/>
                <a:ea typeface="Helvetica Light" charset="0"/>
                <a:cs typeface="Helvetica Light" charset="0"/>
                <a:sym typeface="Wingdings" pitchFamily="2" charset="2"/>
              </a:rPr>
              <a:t>W,Z</a:t>
            </a:r>
            <a:r>
              <a:rPr lang="en-CH" sz="1200" dirty="0">
                <a:solidFill>
                  <a:srgbClr val="0D7FBF"/>
                </a:solidFill>
                <a:latin typeface="Helvetica" pitchFamily="2" charset="0"/>
                <a:ea typeface="Helvetica Light" charset="0"/>
                <a:cs typeface="Helvetica Light" charset="0"/>
                <a:sym typeface="Wingdings" pitchFamily="2" charset="2"/>
              </a:rPr>
              <a:t>) = 6% </a:t>
            </a:r>
          </a:p>
        </p:txBody>
      </p:sp>
      <p:sp>
        <p:nvSpPr>
          <p:cNvPr id="29" name="TextBox 28">
            <a:extLst>
              <a:ext uri="{FF2B5EF4-FFF2-40B4-BE49-F238E27FC236}">
                <a16:creationId xmlns:a16="http://schemas.microsoft.com/office/drawing/2014/main" id="{A03686B9-B9F6-28A7-9EBC-0682AAADDEA4}"/>
              </a:ext>
            </a:extLst>
          </p:cNvPr>
          <p:cNvSpPr txBox="1"/>
          <p:nvPr/>
        </p:nvSpPr>
        <p:spPr>
          <a:xfrm>
            <a:off x="10114113" y="4642473"/>
            <a:ext cx="1010085" cy="276999"/>
          </a:xfrm>
          <a:prstGeom prst="rect">
            <a:avLst/>
          </a:prstGeom>
          <a:solidFill>
            <a:schemeClr val="bg1"/>
          </a:solidFill>
        </p:spPr>
        <p:txBody>
          <a:bodyPr wrap="none" rtlCol="0">
            <a:spAutoFit/>
          </a:bodyPr>
          <a:lstStyle/>
          <a:p>
            <a:pPr marL="0">
              <a:spcBef>
                <a:spcPts val="3000"/>
              </a:spcBef>
            </a:pPr>
            <a:r>
              <a:rPr lang="en-GB" sz="1200" dirty="0" err="1">
                <a:solidFill>
                  <a:srgbClr val="0D7FBF"/>
                </a:solidFill>
                <a:latin typeface="Helvetica" pitchFamily="2" charset="0"/>
                <a:ea typeface="Helvetica Light" charset="0"/>
                <a:cs typeface="Helvetica Light" charset="0"/>
                <a:sym typeface="Wingdings" pitchFamily="2" charset="2"/>
              </a:rPr>
              <a:t>σ</a:t>
            </a:r>
            <a:r>
              <a:rPr lang="en-GB" sz="1200" dirty="0">
                <a:solidFill>
                  <a:srgbClr val="0D7FBF"/>
                </a:solidFill>
                <a:latin typeface="Helvetica" pitchFamily="2" charset="0"/>
                <a:ea typeface="Helvetica Light" charset="0"/>
                <a:cs typeface="Helvetica Light" charset="0"/>
                <a:sym typeface="Wingdings" pitchFamily="2" charset="2"/>
              </a:rPr>
              <a:t>(</a:t>
            </a:r>
            <a:r>
              <a:rPr lang="en-GB" sz="1200" dirty="0" err="1">
                <a:solidFill>
                  <a:srgbClr val="0D7FBF"/>
                </a:solidFill>
                <a:latin typeface="Helvetica" pitchFamily="2" charset="0"/>
                <a:ea typeface="Helvetica Light" charset="0"/>
                <a:cs typeface="Helvetica Light" charset="0"/>
                <a:sym typeface="Wingdings" pitchFamily="2" charset="2"/>
              </a:rPr>
              <a:t>κ</a:t>
            </a:r>
            <a:r>
              <a:rPr lang="en-CH" sz="1200" baseline="-25000" dirty="0">
                <a:solidFill>
                  <a:srgbClr val="0D7FBF"/>
                </a:solidFill>
                <a:latin typeface="Helvetica" pitchFamily="2" charset="0"/>
                <a:ea typeface="Helvetica Light" charset="0"/>
                <a:cs typeface="Helvetica Light" charset="0"/>
                <a:sym typeface="Wingdings" pitchFamily="2" charset="2"/>
              </a:rPr>
              <a:t>t</a:t>
            </a:r>
            <a:r>
              <a:rPr lang="en-CH" sz="1200" dirty="0">
                <a:solidFill>
                  <a:srgbClr val="0D7FBF"/>
                </a:solidFill>
                <a:latin typeface="Helvetica" pitchFamily="2" charset="0"/>
                <a:ea typeface="Helvetica Light" charset="0"/>
                <a:cs typeface="Helvetica Light" charset="0"/>
                <a:sym typeface="Wingdings" pitchFamily="2" charset="2"/>
              </a:rPr>
              <a:t>) = 11% </a:t>
            </a:r>
          </a:p>
        </p:txBody>
      </p:sp>
      <p:sp>
        <p:nvSpPr>
          <p:cNvPr id="30" name="TextBox 29">
            <a:extLst>
              <a:ext uri="{FF2B5EF4-FFF2-40B4-BE49-F238E27FC236}">
                <a16:creationId xmlns:a16="http://schemas.microsoft.com/office/drawing/2014/main" id="{BAFDA356-81B0-AFC2-AB11-BDF483F862FA}"/>
              </a:ext>
            </a:extLst>
          </p:cNvPr>
          <p:cNvSpPr txBox="1"/>
          <p:nvPr/>
        </p:nvSpPr>
        <p:spPr>
          <a:xfrm>
            <a:off x="5781718" y="822108"/>
            <a:ext cx="5971896" cy="276999"/>
          </a:xfrm>
          <a:prstGeom prst="rect">
            <a:avLst/>
          </a:prstGeom>
          <a:noFill/>
        </p:spPr>
        <p:txBody>
          <a:bodyPr wrap="square" rtlCol="0">
            <a:spAutoFit/>
          </a:bodyPr>
          <a:lstStyle/>
          <a:p>
            <a:pPr>
              <a:spcBef>
                <a:spcPts val="3000"/>
              </a:spcBef>
            </a:pPr>
            <a:r>
              <a:rPr lang="en-GB" sz="1200" dirty="0" err="1">
                <a:solidFill>
                  <a:srgbClr val="0D7FBF"/>
                </a:solidFill>
                <a:latin typeface="Helvetica" pitchFamily="2" charset="0"/>
                <a:ea typeface="Helvetica Light" charset="0"/>
                <a:cs typeface="Helvetica Light" charset="0"/>
                <a:sym typeface="Wingdings" pitchFamily="2" charset="2"/>
              </a:rPr>
              <a:t>κ</a:t>
            </a:r>
            <a:r>
              <a:rPr lang="en-CH" sz="1200" baseline="-25000" dirty="0">
                <a:solidFill>
                  <a:srgbClr val="0D7FBF"/>
                </a:solidFill>
                <a:latin typeface="Helvetica" pitchFamily="2" charset="0"/>
                <a:ea typeface="Helvetica Light" charset="0"/>
                <a:cs typeface="Helvetica Light" charset="0"/>
                <a:sym typeface="Wingdings" pitchFamily="2" charset="2"/>
              </a:rPr>
              <a:t>𝛾</a:t>
            </a:r>
            <a:r>
              <a:rPr lang="en-CH" sz="1200" dirty="0">
                <a:solidFill>
                  <a:srgbClr val="0D7FBF"/>
                </a:solidFill>
                <a:latin typeface="Helvetica" pitchFamily="2" charset="0"/>
                <a:ea typeface="Helvetica Light" charset="0"/>
                <a:cs typeface="Helvetica Light" charset="0"/>
                <a:sym typeface="Wingdings" pitchFamily="2" charset="2"/>
              </a:rPr>
              <a:t> = 1.01 ± 0.06, </a:t>
            </a:r>
            <a:r>
              <a:rPr lang="en-GB" sz="1200" dirty="0" err="1">
                <a:solidFill>
                  <a:srgbClr val="0D7FBF"/>
                </a:solidFill>
                <a:latin typeface="Helvetica" pitchFamily="2" charset="0"/>
                <a:ea typeface="Helvetica Light" charset="0"/>
                <a:cs typeface="Helvetica Light" charset="0"/>
                <a:sym typeface="Wingdings" pitchFamily="2" charset="2"/>
              </a:rPr>
              <a:t>κ</a:t>
            </a:r>
            <a:r>
              <a:rPr lang="en-GB" sz="1200" baseline="-25000" dirty="0" err="1">
                <a:solidFill>
                  <a:srgbClr val="0D7FBF"/>
                </a:solidFill>
                <a:latin typeface="Helvetica" pitchFamily="2" charset="0"/>
                <a:ea typeface="Helvetica Light" charset="0"/>
                <a:cs typeface="Helvetica Light" charset="0"/>
                <a:sym typeface="Wingdings" pitchFamily="2" charset="2"/>
              </a:rPr>
              <a:t>g</a:t>
            </a:r>
            <a:r>
              <a:rPr lang="en-CH" sz="1200" dirty="0">
                <a:solidFill>
                  <a:srgbClr val="0D7FBF"/>
                </a:solidFill>
                <a:latin typeface="Helvetica" pitchFamily="2" charset="0"/>
                <a:ea typeface="Helvetica Light" charset="0"/>
                <a:cs typeface="Helvetica Light" charset="0"/>
                <a:sym typeface="Wingdings" pitchFamily="2" charset="2"/>
              </a:rPr>
              <a:t> = 0.95 ± 0.07, </a:t>
            </a:r>
            <a:r>
              <a:rPr lang="en-GB" sz="1200" dirty="0" err="1">
                <a:solidFill>
                  <a:srgbClr val="0D7FBF"/>
                </a:solidFill>
                <a:latin typeface="Helvetica" pitchFamily="2" charset="0"/>
                <a:ea typeface="Helvetica Light" charset="0"/>
                <a:cs typeface="Helvetica Light" charset="0"/>
                <a:sym typeface="Wingdings" pitchFamily="2" charset="2"/>
              </a:rPr>
              <a:t>κ</a:t>
            </a:r>
            <a:r>
              <a:rPr lang="en-GB" sz="1200" baseline="-25000" dirty="0" err="1">
                <a:solidFill>
                  <a:srgbClr val="0D7FBF"/>
                </a:solidFill>
                <a:latin typeface="Helvetica" pitchFamily="2" charset="0"/>
                <a:ea typeface="Helvetica Light" charset="0"/>
                <a:cs typeface="Helvetica Light" charset="0"/>
                <a:sym typeface="Wingdings" pitchFamily="2" charset="2"/>
              </a:rPr>
              <a:t>Z</a:t>
            </a:r>
            <a:r>
              <a:rPr lang="en-CH" sz="1200" baseline="-25000" dirty="0">
                <a:solidFill>
                  <a:srgbClr val="0D7FBF"/>
                </a:solidFill>
                <a:latin typeface="Helvetica" pitchFamily="2" charset="0"/>
                <a:ea typeface="Helvetica Light" charset="0"/>
                <a:cs typeface="Helvetica Light" charset="0"/>
                <a:sym typeface="Wingdings" pitchFamily="2" charset="2"/>
              </a:rPr>
              <a:t>𝛾</a:t>
            </a:r>
            <a:r>
              <a:rPr lang="en-CH" sz="1200" dirty="0">
                <a:solidFill>
                  <a:srgbClr val="0D7FBF"/>
                </a:solidFill>
                <a:latin typeface="Helvetica" pitchFamily="2" charset="0"/>
                <a:ea typeface="Helvetica Light" charset="0"/>
                <a:cs typeface="Helvetica Light" charset="0"/>
                <a:sym typeface="Wingdings" pitchFamily="2" charset="2"/>
              </a:rPr>
              <a:t> = 1.38        , </a:t>
            </a:r>
            <a:r>
              <a:rPr lang="en-GB" sz="1200" dirty="0">
                <a:solidFill>
                  <a:srgbClr val="0D7FBF"/>
                </a:solidFill>
                <a:latin typeface="Helvetica" pitchFamily="2" charset="0"/>
                <a:ea typeface="Helvetica Light" charset="0"/>
                <a:cs typeface="Helvetica Light" charset="0"/>
                <a:sym typeface="Wingdings" pitchFamily="2" charset="2"/>
              </a:rPr>
              <a:t>H </a:t>
            </a:r>
            <a:r>
              <a:rPr lang="en-GB" sz="1200" dirty="0">
                <a:solidFill>
                  <a:srgbClr val="0D7FBF"/>
                </a:solidFill>
                <a:latin typeface="Symbol" pitchFamily="2" charset="2"/>
                <a:ea typeface="Helvetica Light" charset="0"/>
                <a:cs typeface="Helvetica Light" charset="0"/>
                <a:sym typeface="Wingdings" pitchFamily="2" charset="2"/>
              </a:rPr>
              <a:t>® </a:t>
            </a:r>
            <a:r>
              <a:rPr lang="en-GB" sz="1200" dirty="0" err="1">
                <a:solidFill>
                  <a:srgbClr val="0D7FBF"/>
                </a:solidFill>
                <a:latin typeface="Helvetica" pitchFamily="2" charset="0"/>
                <a:ea typeface="Helvetica Light" charset="0"/>
                <a:cs typeface="Helvetica Light" charset="0"/>
                <a:sym typeface="Wingdings" pitchFamily="2" charset="2"/>
              </a:rPr>
              <a:t>inv</a:t>
            </a:r>
            <a:r>
              <a:rPr lang="en-GB" sz="1200" dirty="0">
                <a:solidFill>
                  <a:srgbClr val="0D7FBF"/>
                </a:solidFill>
                <a:latin typeface="Helvetica" pitchFamily="2" charset="0"/>
                <a:ea typeface="Helvetica Light" charset="0"/>
                <a:cs typeface="Helvetica Light" charset="0"/>
                <a:sym typeface="Wingdings" pitchFamily="2" charset="2"/>
              </a:rPr>
              <a:t> &lt; 11% (8% exp.) </a:t>
            </a:r>
          </a:p>
        </p:txBody>
      </p:sp>
      <p:sp>
        <p:nvSpPr>
          <p:cNvPr id="31" name="TextBox 30">
            <a:extLst>
              <a:ext uri="{FF2B5EF4-FFF2-40B4-BE49-F238E27FC236}">
                <a16:creationId xmlns:a16="http://schemas.microsoft.com/office/drawing/2014/main" id="{A06EF30A-3B87-2A12-808C-8DF27379A8FB}"/>
              </a:ext>
            </a:extLst>
          </p:cNvPr>
          <p:cNvSpPr txBox="1"/>
          <p:nvPr/>
        </p:nvSpPr>
        <p:spPr>
          <a:xfrm>
            <a:off x="8839065" y="769569"/>
            <a:ext cx="671512" cy="230832"/>
          </a:xfrm>
          <a:prstGeom prst="rect">
            <a:avLst/>
          </a:prstGeom>
          <a:noFill/>
        </p:spPr>
        <p:txBody>
          <a:bodyPr wrap="square">
            <a:spAutoFit/>
          </a:bodyPr>
          <a:lstStyle/>
          <a:p>
            <a:r>
              <a:rPr lang="en-CH" sz="900" dirty="0">
                <a:solidFill>
                  <a:srgbClr val="0D7FBF"/>
                </a:solidFill>
                <a:latin typeface="Helvetica" pitchFamily="2" charset="0"/>
                <a:ea typeface="Helvetica Light" charset="0"/>
                <a:cs typeface="Helvetica Light" charset="0"/>
                <a:sym typeface="Wingdings" pitchFamily="2" charset="2"/>
              </a:rPr>
              <a:t>+0.31 </a:t>
            </a:r>
            <a:endParaRPr lang="en-CH" sz="900" dirty="0">
              <a:solidFill>
                <a:srgbClr val="0D7FBF"/>
              </a:solidFill>
              <a:latin typeface="Helvetica" pitchFamily="2" charset="0"/>
            </a:endParaRPr>
          </a:p>
        </p:txBody>
      </p:sp>
      <p:sp>
        <p:nvSpPr>
          <p:cNvPr id="33" name="TextBox 32">
            <a:extLst>
              <a:ext uri="{FF2B5EF4-FFF2-40B4-BE49-F238E27FC236}">
                <a16:creationId xmlns:a16="http://schemas.microsoft.com/office/drawing/2014/main" id="{F365EB6D-806A-68B3-C3BC-5409F60F157B}"/>
              </a:ext>
            </a:extLst>
          </p:cNvPr>
          <p:cNvSpPr txBox="1"/>
          <p:nvPr/>
        </p:nvSpPr>
        <p:spPr>
          <a:xfrm>
            <a:off x="8842875" y="921969"/>
            <a:ext cx="671512" cy="230832"/>
          </a:xfrm>
          <a:prstGeom prst="rect">
            <a:avLst/>
          </a:prstGeom>
          <a:noFill/>
        </p:spPr>
        <p:txBody>
          <a:bodyPr wrap="square">
            <a:spAutoFit/>
          </a:bodyPr>
          <a:lstStyle/>
          <a:p>
            <a:r>
              <a:rPr lang="en-CH" sz="900" dirty="0">
                <a:solidFill>
                  <a:srgbClr val="0D7FBF"/>
                </a:solidFill>
                <a:latin typeface="Helvetica" pitchFamily="2" charset="0"/>
                <a:ea typeface="Helvetica Light" charset="0"/>
                <a:cs typeface="Helvetica Light" charset="0"/>
                <a:sym typeface="Wingdings" pitchFamily="2" charset="2"/>
              </a:rPr>
              <a:t>–0.37 </a:t>
            </a:r>
            <a:endParaRPr lang="en-CH" sz="900" dirty="0">
              <a:solidFill>
                <a:srgbClr val="0D7FBF"/>
              </a:solidFill>
              <a:latin typeface="Helvetica" pitchFamily="2" charset="0"/>
            </a:endParaRPr>
          </a:p>
        </p:txBody>
      </p:sp>
      <p:sp>
        <p:nvSpPr>
          <p:cNvPr id="34" name="TextBox 33">
            <a:extLst>
              <a:ext uri="{FF2B5EF4-FFF2-40B4-BE49-F238E27FC236}">
                <a16:creationId xmlns:a16="http://schemas.microsoft.com/office/drawing/2014/main" id="{F699F883-EEB9-20F3-8B00-168ABEAA98B4}"/>
              </a:ext>
            </a:extLst>
          </p:cNvPr>
          <p:cNvSpPr txBox="1"/>
          <p:nvPr/>
        </p:nvSpPr>
        <p:spPr>
          <a:xfrm>
            <a:off x="6906434" y="4417321"/>
            <a:ext cx="929503" cy="276999"/>
          </a:xfrm>
          <a:prstGeom prst="rect">
            <a:avLst/>
          </a:prstGeom>
          <a:solidFill>
            <a:schemeClr val="bg1"/>
          </a:solidFill>
        </p:spPr>
        <p:txBody>
          <a:bodyPr wrap="square">
            <a:spAutoFit/>
          </a:bodyPr>
          <a:lstStyle/>
          <a:p>
            <a:r>
              <a:rPr lang="el-GR" sz="1200" dirty="0">
                <a:solidFill>
                  <a:srgbClr val="0D7FBF"/>
                </a:solidFill>
                <a:latin typeface="Helvetica" pitchFamily="2" charset="0"/>
                <a:ea typeface="Helvetica Light" charset="0"/>
                <a:cs typeface="Helvetica Light" charset="0"/>
                <a:sym typeface="Wingdings" pitchFamily="2" charset="2"/>
              </a:rPr>
              <a:t>Κ</a:t>
            </a:r>
            <a:r>
              <a:rPr lang="en-CH" sz="1200" baseline="-25000" dirty="0">
                <a:solidFill>
                  <a:srgbClr val="0D7FBF"/>
                </a:solidFill>
                <a:latin typeface="Helvetica" pitchFamily="2" charset="0"/>
                <a:ea typeface="Helvetica Light" charset="0"/>
                <a:cs typeface="Helvetica Light" charset="0"/>
                <a:sym typeface="Wingdings" pitchFamily="2" charset="2"/>
              </a:rPr>
              <a:t>µ</a:t>
            </a:r>
            <a:r>
              <a:rPr lang="en-CH" sz="1200" dirty="0">
                <a:solidFill>
                  <a:srgbClr val="0D7FBF"/>
                </a:solidFill>
                <a:latin typeface="Helvetica" pitchFamily="2" charset="0"/>
                <a:ea typeface="Helvetica Light" charset="0"/>
                <a:cs typeface="Helvetica Light" charset="0"/>
                <a:sym typeface="Wingdings" pitchFamily="2" charset="2"/>
              </a:rPr>
              <a:t> = 1.06 </a:t>
            </a:r>
            <a:endParaRPr lang="en-CH" sz="1200" dirty="0"/>
          </a:p>
        </p:txBody>
      </p:sp>
      <p:sp>
        <p:nvSpPr>
          <p:cNvPr id="35" name="TextBox 34">
            <a:extLst>
              <a:ext uri="{FF2B5EF4-FFF2-40B4-BE49-F238E27FC236}">
                <a16:creationId xmlns:a16="http://schemas.microsoft.com/office/drawing/2014/main" id="{96CD7AF9-CCA8-CE4F-60F6-416D6E5B3688}"/>
              </a:ext>
            </a:extLst>
          </p:cNvPr>
          <p:cNvSpPr txBox="1"/>
          <p:nvPr/>
        </p:nvSpPr>
        <p:spPr>
          <a:xfrm>
            <a:off x="7586527" y="4351139"/>
            <a:ext cx="671512" cy="230832"/>
          </a:xfrm>
          <a:prstGeom prst="rect">
            <a:avLst/>
          </a:prstGeom>
          <a:noFill/>
        </p:spPr>
        <p:txBody>
          <a:bodyPr wrap="square">
            <a:spAutoFit/>
          </a:bodyPr>
          <a:lstStyle/>
          <a:p>
            <a:r>
              <a:rPr lang="en-CH" sz="900" dirty="0">
                <a:solidFill>
                  <a:srgbClr val="0D7FBF"/>
                </a:solidFill>
                <a:latin typeface="Helvetica" pitchFamily="2" charset="0"/>
                <a:ea typeface="Helvetica Light" charset="0"/>
                <a:cs typeface="Helvetica Light" charset="0"/>
                <a:sym typeface="Wingdings" pitchFamily="2" charset="2"/>
              </a:rPr>
              <a:t>+0.25</a:t>
            </a:r>
            <a:endParaRPr lang="en-CH" sz="900" dirty="0">
              <a:solidFill>
                <a:srgbClr val="0D7FBF"/>
              </a:solidFill>
              <a:latin typeface="Helvetica" pitchFamily="2" charset="0"/>
            </a:endParaRPr>
          </a:p>
        </p:txBody>
      </p:sp>
      <p:sp>
        <p:nvSpPr>
          <p:cNvPr id="36" name="TextBox 35">
            <a:extLst>
              <a:ext uri="{FF2B5EF4-FFF2-40B4-BE49-F238E27FC236}">
                <a16:creationId xmlns:a16="http://schemas.microsoft.com/office/drawing/2014/main" id="{2BD9BF5B-C8AF-86D6-D18E-6B45A66295D0}"/>
              </a:ext>
            </a:extLst>
          </p:cNvPr>
          <p:cNvSpPr txBox="1"/>
          <p:nvPr/>
        </p:nvSpPr>
        <p:spPr>
          <a:xfrm>
            <a:off x="7590337" y="4503539"/>
            <a:ext cx="671512" cy="230832"/>
          </a:xfrm>
          <a:prstGeom prst="rect">
            <a:avLst/>
          </a:prstGeom>
          <a:noFill/>
        </p:spPr>
        <p:txBody>
          <a:bodyPr wrap="square">
            <a:spAutoFit/>
          </a:bodyPr>
          <a:lstStyle/>
          <a:p>
            <a:r>
              <a:rPr lang="en-CH" sz="900" dirty="0">
                <a:solidFill>
                  <a:srgbClr val="0D7FBF"/>
                </a:solidFill>
                <a:latin typeface="Helvetica" pitchFamily="2" charset="0"/>
                <a:ea typeface="Helvetica Light" charset="0"/>
                <a:cs typeface="Helvetica Light" charset="0"/>
                <a:sym typeface="Wingdings" pitchFamily="2" charset="2"/>
              </a:rPr>
              <a:t>–0.30</a:t>
            </a:r>
            <a:endParaRPr lang="en-CH" sz="900" dirty="0">
              <a:solidFill>
                <a:srgbClr val="0D7FBF"/>
              </a:solidFill>
              <a:latin typeface="Helvetica" pitchFamily="2" charset="0"/>
            </a:endParaRPr>
          </a:p>
        </p:txBody>
      </p:sp>
      <p:sp>
        <p:nvSpPr>
          <p:cNvPr id="10" name="TextBox 9">
            <a:extLst>
              <a:ext uri="{FF2B5EF4-FFF2-40B4-BE49-F238E27FC236}">
                <a16:creationId xmlns:a16="http://schemas.microsoft.com/office/drawing/2014/main" id="{5676422C-7220-7548-A990-AFA0F8E7274C}"/>
              </a:ext>
            </a:extLst>
          </p:cNvPr>
          <p:cNvSpPr txBox="1"/>
          <p:nvPr/>
        </p:nvSpPr>
        <p:spPr>
          <a:xfrm>
            <a:off x="6872113" y="2249887"/>
            <a:ext cx="1826720" cy="261610"/>
          </a:xfrm>
          <a:prstGeom prst="rect">
            <a:avLst/>
          </a:prstGeom>
          <a:noFill/>
        </p:spPr>
        <p:txBody>
          <a:bodyPr wrap="square" rtlCol="0">
            <a:spAutoFit/>
          </a:bodyPr>
          <a:lstStyle/>
          <a:p>
            <a:r>
              <a:rPr lang="en-US" sz="1100" b="1" dirty="0">
                <a:solidFill>
                  <a:srgbClr val="E70000"/>
                </a:solidFill>
                <a:latin typeface="Helvetica" pitchFamily="2" charset="0"/>
                <a:ea typeface="Helvetica Light" charset="0"/>
                <a:cs typeface="Helvetica Light" charset="0"/>
              </a:rPr>
              <a:t>Non-universal coupling</a:t>
            </a:r>
          </a:p>
        </p:txBody>
      </p:sp>
      <p:sp>
        <p:nvSpPr>
          <p:cNvPr id="11" name="TextBox 10">
            <a:extLst>
              <a:ext uri="{FF2B5EF4-FFF2-40B4-BE49-F238E27FC236}">
                <a16:creationId xmlns:a16="http://schemas.microsoft.com/office/drawing/2014/main" id="{15157314-6ECE-4546-AABA-1B7E01C0A59A}"/>
              </a:ext>
            </a:extLst>
          </p:cNvPr>
          <p:cNvSpPr txBox="1"/>
          <p:nvPr/>
        </p:nvSpPr>
        <p:spPr>
          <a:xfrm>
            <a:off x="0" y="518751"/>
            <a:ext cx="5648103" cy="1200329"/>
          </a:xfrm>
          <a:prstGeom prst="rect">
            <a:avLst/>
          </a:prstGeom>
          <a:solidFill>
            <a:schemeClr val="tx1"/>
          </a:solidFill>
        </p:spPr>
        <p:txBody>
          <a:bodyPr wrap="square" rtlCol="0">
            <a:spAutoFit/>
          </a:bodyPr>
          <a:lstStyle/>
          <a:p>
            <a:pPr indent="424250" defTabSz="430225" fontAlgn="base">
              <a:spcBef>
                <a:spcPct val="0"/>
              </a:spcBef>
              <a:spcAft>
                <a:spcPct val="0"/>
              </a:spcAft>
              <a:defRPr/>
            </a:pPr>
            <a:r>
              <a:rPr lang="en-GB" sz="3600" b="1" dirty="0">
                <a:solidFill>
                  <a:schemeClr val="bg1"/>
                </a:solidFill>
                <a:latin typeface="Helvetica" pitchFamily="2" charset="0"/>
                <a:ea typeface="Trebuchet MS" pitchFamily="-84" charset="0"/>
                <a:cs typeface="Helvetica Light"/>
              </a:rPr>
              <a:t>The BEH mechanism 	is real !</a:t>
            </a:r>
            <a:endParaRPr lang="en-GB" sz="3600" dirty="0">
              <a:solidFill>
                <a:schemeClr val="bg1"/>
              </a:solidFill>
              <a:latin typeface="Helvetica" pitchFamily="2" charset="0"/>
              <a:ea typeface="Trebuchet MS" pitchFamily="-84" charset="0"/>
              <a:cs typeface="Helvetica Light"/>
            </a:endParaRPr>
          </a:p>
        </p:txBody>
      </p:sp>
      <p:sp>
        <p:nvSpPr>
          <p:cNvPr id="37" name="ZoneTexte 8">
            <a:extLst>
              <a:ext uri="{FF2B5EF4-FFF2-40B4-BE49-F238E27FC236}">
                <a16:creationId xmlns:a16="http://schemas.microsoft.com/office/drawing/2014/main" id="{5CA92CF0-AE45-07B4-C926-97F7DE9E00AE}"/>
              </a:ext>
            </a:extLst>
          </p:cNvPr>
          <p:cNvSpPr txBox="1"/>
          <p:nvPr/>
        </p:nvSpPr>
        <p:spPr>
          <a:xfrm>
            <a:off x="5648103" y="6017119"/>
            <a:ext cx="3662705" cy="261610"/>
          </a:xfrm>
          <a:prstGeom prst="rect">
            <a:avLst/>
          </a:prstGeom>
          <a:noFill/>
        </p:spPr>
        <p:txBody>
          <a:bodyPr wrap="square" rtlCol="0">
            <a:spAutoFit/>
          </a:bodyPr>
          <a:lstStyle/>
          <a:p>
            <a:pPr>
              <a:spcBef>
                <a:spcPts val="3000"/>
              </a:spcBef>
            </a:pPr>
            <a:r>
              <a:rPr lang="en-GB" sz="1100" dirty="0">
                <a:solidFill>
                  <a:schemeClr val="bg1">
                    <a:lumMod val="50000"/>
                  </a:schemeClr>
                </a:solidFill>
                <a:latin typeface="Helvetica Light" charset="0"/>
                <a:ea typeface="Helvetica Light" charset="0"/>
                <a:cs typeface="Helvetica Light" charset="0"/>
                <a:sym typeface="Wingdings" pitchFamily="2" charset="2"/>
                <a:hlinkClick r:id="rId5"/>
              </a:rPr>
              <a:t>Nature 607, 52 (2022</a:t>
            </a:r>
            <a:r>
              <a:rPr lang="en-GB" sz="1100" dirty="0">
                <a:solidFill>
                  <a:schemeClr val="bg1">
                    <a:lumMod val="50000"/>
                  </a:schemeClr>
                </a:solidFill>
                <a:latin typeface="Helvetica Light" charset="0"/>
                <a:ea typeface="Helvetica Light" charset="0"/>
                <a:cs typeface="Helvetica Light" charset="0"/>
                <a:sym typeface="Wingdings" pitchFamily="2" charset="2"/>
              </a:rPr>
              <a:t>)</a:t>
            </a:r>
          </a:p>
        </p:txBody>
      </p:sp>
    </p:spTree>
    <p:extLst>
      <p:ext uri="{BB962C8B-B14F-4D97-AF65-F5344CB8AC3E}">
        <p14:creationId xmlns:p14="http://schemas.microsoft.com/office/powerpoint/2010/main" val="2041537410"/>
      </p:ext>
    </p:extLst>
  </p:cSld>
  <p:clrMapOvr>
    <a:masterClrMapping/>
  </p:clrMapOvr>
  <mc:AlternateContent xmlns:mc="http://schemas.openxmlformats.org/markup-compatibility/2006" xmlns:p14="http://schemas.microsoft.com/office/powerpoint/2010/main">
    <mc:Choice Requires="p14">
      <p:transition spd="med" p14:dur="600">
        <p:fade/>
      </p:transition>
    </mc:Choice>
    <mc:Fallback xmlns="">
      <p:transitio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F74CCCC-8364-ED4B-9680-74B49AB644C4}"/>
              </a:ext>
            </a:extLst>
          </p:cNvPr>
          <p:cNvSpPr/>
          <p:nvPr/>
        </p:nvSpPr>
        <p:spPr>
          <a:xfrm>
            <a:off x="0" y="0"/>
            <a:ext cx="11472863" cy="6858000"/>
          </a:xfrm>
          <a:prstGeom prst="rect">
            <a:avLst/>
          </a:prstGeom>
          <a:solidFill>
            <a:schemeClr val="tx1"/>
          </a:solidFill>
          <a:ln>
            <a:solidFill>
              <a:schemeClr val="tx1"/>
            </a:solidFill>
          </a:ln>
        </p:spPr>
        <p:txBody>
          <a:bodyPr wrap="square" rtlCol="0" anchor="ctr">
            <a:spAutoFit/>
          </a:bodyPr>
          <a:lstStyle/>
          <a:p>
            <a:pPr algn="ctr"/>
            <a:endParaRPr lang="en-CH" sz="1600" dirty="0">
              <a:latin typeface="Helvetica Light" charset="0"/>
              <a:ea typeface="Helvetica Light" charset="0"/>
              <a:cs typeface="Helvetica Light" charset="0"/>
            </a:endParaRPr>
          </a:p>
        </p:txBody>
      </p:sp>
      <p:sp>
        <p:nvSpPr>
          <p:cNvPr id="2" name="Rectangle 1">
            <a:extLst>
              <a:ext uri="{FF2B5EF4-FFF2-40B4-BE49-F238E27FC236}">
                <a16:creationId xmlns:a16="http://schemas.microsoft.com/office/drawing/2014/main" id="{D6032BD6-DF1E-F44B-AD9C-5C44A6D11FD5}"/>
              </a:ext>
            </a:extLst>
          </p:cNvPr>
          <p:cNvSpPr/>
          <p:nvPr/>
        </p:nvSpPr>
        <p:spPr>
          <a:xfrm>
            <a:off x="7607397" y="0"/>
            <a:ext cx="2732049" cy="1683835"/>
          </a:xfrm>
          <a:prstGeom prst="rect">
            <a:avLst/>
          </a:prstGeom>
          <a:solidFill>
            <a:schemeClr val="tx1"/>
          </a:solidFill>
          <a:ln>
            <a:noFill/>
          </a:ln>
        </p:spPr>
        <p:txBody>
          <a:bodyPr wrap="none" rtlCol="0" anchor="ctr">
            <a:spAutoFit/>
          </a:bodyPr>
          <a:lstStyle/>
          <a:p>
            <a:pPr algn="l"/>
            <a:endParaRPr lang="en-CH" sz="1600" dirty="0">
              <a:latin typeface="Helvetica" pitchFamily="2" charset="0"/>
            </a:endParaRPr>
          </a:p>
        </p:txBody>
      </p:sp>
      <p:pic>
        <p:nvPicPr>
          <p:cNvPr id="9" name="Picture 8">
            <a:extLst>
              <a:ext uri="{FF2B5EF4-FFF2-40B4-BE49-F238E27FC236}">
                <a16:creationId xmlns:a16="http://schemas.microsoft.com/office/drawing/2014/main" id="{6BF8D694-FC1A-E981-E851-CDA43156DF88}"/>
              </a:ext>
            </a:extLst>
          </p:cNvPr>
          <p:cNvPicPr>
            <a:picLocks noChangeAspect="1"/>
          </p:cNvPicPr>
          <p:nvPr/>
        </p:nvPicPr>
        <p:blipFill rotWithShape="1">
          <a:blip r:embed="rId3">
            <a:extLst>
              <a:ext uri="{28A0092B-C50C-407E-A947-70E740481C1C}">
                <a14:useLocalDpi xmlns:a14="http://schemas.microsoft.com/office/drawing/2010/main"/>
              </a:ext>
            </a:extLst>
          </a:blip>
          <a:srcRect l="-1" r="-811"/>
          <a:stretch/>
        </p:blipFill>
        <p:spPr>
          <a:xfrm>
            <a:off x="557560" y="0"/>
            <a:ext cx="10448693" cy="6858000"/>
          </a:xfrm>
          <a:prstGeom prst="rect">
            <a:avLst/>
          </a:prstGeom>
        </p:spPr>
      </p:pic>
      <p:sp>
        <p:nvSpPr>
          <p:cNvPr id="5" name="Rectangle 4">
            <a:extLst>
              <a:ext uri="{FF2B5EF4-FFF2-40B4-BE49-F238E27FC236}">
                <a16:creationId xmlns:a16="http://schemas.microsoft.com/office/drawing/2014/main" id="{8FE70D24-D109-B04C-956C-BCC4932D1F97}"/>
              </a:ext>
            </a:extLst>
          </p:cNvPr>
          <p:cNvSpPr/>
          <p:nvPr/>
        </p:nvSpPr>
        <p:spPr>
          <a:xfrm>
            <a:off x="8698832" y="300789"/>
            <a:ext cx="2216471" cy="1251285"/>
          </a:xfrm>
          <a:prstGeom prst="rect">
            <a:avLst/>
          </a:prstGeom>
          <a:solidFill>
            <a:schemeClr val="tx1"/>
          </a:solidFill>
        </p:spPr>
        <p:txBody>
          <a:bodyPr wrap="none" rtlCol="0" anchor="ctr">
            <a:spAutoFit/>
          </a:bodyPr>
          <a:lstStyle/>
          <a:p>
            <a:pPr algn="l"/>
            <a:endParaRPr lang="en-CH" sz="1600" dirty="0">
              <a:latin typeface="Helvetica" pitchFamily="2" charset="0"/>
            </a:endParaRPr>
          </a:p>
        </p:txBody>
      </p:sp>
      <p:sp>
        <p:nvSpPr>
          <p:cNvPr id="12" name="Rectangle 11">
            <a:extLst>
              <a:ext uri="{FF2B5EF4-FFF2-40B4-BE49-F238E27FC236}">
                <a16:creationId xmlns:a16="http://schemas.microsoft.com/office/drawing/2014/main" id="{D39FB98A-7E24-ED49-B9AB-39817785FC25}"/>
              </a:ext>
            </a:extLst>
          </p:cNvPr>
          <p:cNvSpPr/>
          <p:nvPr/>
        </p:nvSpPr>
        <p:spPr>
          <a:xfrm>
            <a:off x="466610" y="2869583"/>
            <a:ext cx="5245758" cy="3249443"/>
          </a:xfrm>
          <a:prstGeom prst="rect">
            <a:avLst/>
          </a:prstGeom>
          <a:solidFill>
            <a:schemeClr val="tx1"/>
          </a:solidFill>
        </p:spPr>
        <p:txBody>
          <a:bodyPr wrap="square" tIns="144000" rIns="18000" bIns="144000">
            <a:spAutoFit/>
          </a:bodyPr>
          <a:lstStyle/>
          <a:p>
            <a:pPr>
              <a:lnSpc>
                <a:spcPct val="110000"/>
              </a:lnSpc>
              <a:spcBef>
                <a:spcPts val="2800"/>
              </a:spcBef>
            </a:pPr>
            <a:r>
              <a:rPr lang="en-GB" sz="1600" dirty="0">
                <a:solidFill>
                  <a:schemeClr val="bg1"/>
                </a:solidFill>
                <a:latin typeface="Helvetica" pitchFamily="2" charset="0"/>
                <a:ea typeface="Helvetica Light" charset="0"/>
                <a:cs typeface="Helvetica Light" charset="0"/>
              </a:rPr>
              <a:t>The Higgs sector is directly connected with very profound questions: naturalness, vacuum stability &amp; energy, flavour</a:t>
            </a:r>
          </a:p>
          <a:p>
            <a:pPr>
              <a:lnSpc>
                <a:spcPct val="110000"/>
              </a:lnSpc>
              <a:spcBef>
                <a:spcPts val="1800"/>
              </a:spcBef>
            </a:pPr>
            <a:r>
              <a:rPr lang="en-GB" sz="1600" dirty="0">
                <a:solidFill>
                  <a:schemeClr val="bg1"/>
                </a:solidFill>
                <a:latin typeface="Helvetica" pitchFamily="2" charset="0"/>
                <a:ea typeface="Helvetica Light" charset="0"/>
                <a:cs typeface="Helvetica Light" charset="0"/>
              </a:rPr>
              <a:t>The Higgs boson discovery allows us to directly study this sector, requiring a broad experimental programme that will extend over decades (incl. the measurement    of Higgs self coupling)</a:t>
            </a:r>
          </a:p>
          <a:p>
            <a:pPr>
              <a:lnSpc>
                <a:spcPct val="110000"/>
              </a:lnSpc>
              <a:spcBef>
                <a:spcPts val="1800"/>
              </a:spcBef>
            </a:pPr>
            <a:r>
              <a:rPr lang="en-GB" sz="1200" dirty="0">
                <a:solidFill>
                  <a:schemeClr val="bg1"/>
                </a:solidFill>
                <a:latin typeface="Helvetica Light" panose="020B0403020202020204" pitchFamily="34" charset="0"/>
                <a:ea typeface="Helvetica Light" charset="0"/>
                <a:cs typeface="Helvetica Light" charset="0"/>
              </a:rPr>
              <a:t>The discovery of an (apparently) fundamental scalar particle,             resulting from spontaneous symmetry breaking, fuels renewed                        interest in other fundamental (pseudo)scalars, such as the axion…</a:t>
            </a:r>
          </a:p>
        </p:txBody>
      </p:sp>
      <p:sp>
        <p:nvSpPr>
          <p:cNvPr id="6" name="Rectangle 5">
            <a:extLst>
              <a:ext uri="{FF2B5EF4-FFF2-40B4-BE49-F238E27FC236}">
                <a16:creationId xmlns:a16="http://schemas.microsoft.com/office/drawing/2014/main" id="{23188C43-E0C5-594A-A691-F8EDB7D37F1C}"/>
              </a:ext>
            </a:extLst>
          </p:cNvPr>
          <p:cNvSpPr/>
          <p:nvPr/>
        </p:nvSpPr>
        <p:spPr>
          <a:xfrm>
            <a:off x="245333" y="0"/>
            <a:ext cx="4795024" cy="1118915"/>
          </a:xfrm>
          <a:prstGeom prst="rect">
            <a:avLst/>
          </a:prstGeom>
          <a:solidFill>
            <a:schemeClr val="tx1"/>
          </a:solidFill>
        </p:spPr>
        <p:txBody>
          <a:bodyPr wrap="none" rtlCol="0" anchor="ctr">
            <a:spAutoFit/>
          </a:bodyPr>
          <a:lstStyle/>
          <a:p>
            <a:pPr algn="l"/>
            <a:endParaRPr lang="en-CH" sz="1600" dirty="0">
              <a:latin typeface="Helvetica" pitchFamily="2" charset="0"/>
            </a:endParaRPr>
          </a:p>
        </p:txBody>
      </p:sp>
      <p:sp>
        <p:nvSpPr>
          <p:cNvPr id="8" name="Rounded Rectangle 7">
            <a:extLst>
              <a:ext uri="{FF2B5EF4-FFF2-40B4-BE49-F238E27FC236}">
                <a16:creationId xmlns:a16="http://schemas.microsoft.com/office/drawing/2014/main" id="{681556C9-CEFF-034B-913C-32EF3664BF49}"/>
              </a:ext>
            </a:extLst>
          </p:cNvPr>
          <p:cNvSpPr/>
          <p:nvPr/>
        </p:nvSpPr>
        <p:spPr>
          <a:xfrm>
            <a:off x="5648103" y="770016"/>
            <a:ext cx="5498433" cy="5522400"/>
          </a:xfrm>
          <a:prstGeom prst="roundRect">
            <a:avLst>
              <a:gd name="adj" fmla="val 801"/>
            </a:avLst>
          </a:prstGeom>
          <a:solidFill>
            <a:schemeClr val="bg1"/>
          </a:solidFill>
        </p:spPr>
        <p:txBody>
          <a:bodyPr wrap="square" rtlCol="0" anchor="ctr">
            <a:spAutoFit/>
          </a:bodyPr>
          <a:lstStyle/>
          <a:p>
            <a:pPr algn="l"/>
            <a:endParaRPr lang="en-CH" sz="1600" dirty="0">
              <a:latin typeface="Helvetica" pitchFamily="2" charset="0"/>
            </a:endParaRPr>
          </a:p>
        </p:txBody>
      </p:sp>
      <p:sp>
        <p:nvSpPr>
          <p:cNvPr id="11" name="TextBox 10">
            <a:extLst>
              <a:ext uri="{FF2B5EF4-FFF2-40B4-BE49-F238E27FC236}">
                <a16:creationId xmlns:a16="http://schemas.microsoft.com/office/drawing/2014/main" id="{15157314-6ECE-4546-AABA-1B7E01C0A59A}"/>
              </a:ext>
            </a:extLst>
          </p:cNvPr>
          <p:cNvSpPr txBox="1"/>
          <p:nvPr/>
        </p:nvSpPr>
        <p:spPr>
          <a:xfrm>
            <a:off x="0" y="518751"/>
            <a:ext cx="5648103" cy="1200329"/>
          </a:xfrm>
          <a:prstGeom prst="rect">
            <a:avLst/>
          </a:prstGeom>
          <a:solidFill>
            <a:schemeClr val="tx1"/>
          </a:solidFill>
        </p:spPr>
        <p:txBody>
          <a:bodyPr wrap="square" rtlCol="0">
            <a:spAutoFit/>
          </a:bodyPr>
          <a:lstStyle/>
          <a:p>
            <a:pPr indent="424250" defTabSz="430225" fontAlgn="base">
              <a:spcBef>
                <a:spcPct val="0"/>
              </a:spcBef>
              <a:spcAft>
                <a:spcPct val="0"/>
              </a:spcAft>
              <a:defRPr/>
            </a:pPr>
            <a:r>
              <a:rPr lang="en-GB" sz="3600" b="1" dirty="0">
                <a:solidFill>
                  <a:schemeClr val="bg1"/>
                </a:solidFill>
                <a:latin typeface="Helvetica" pitchFamily="2" charset="0"/>
                <a:ea typeface="Trebuchet MS" pitchFamily="-84" charset="0"/>
                <a:cs typeface="Helvetica Light"/>
              </a:rPr>
              <a:t>The BEH mechanism 	is real !</a:t>
            </a:r>
            <a:endParaRPr lang="en-GB" sz="3600" dirty="0">
              <a:solidFill>
                <a:schemeClr val="bg1"/>
              </a:solidFill>
              <a:latin typeface="Helvetica" pitchFamily="2" charset="0"/>
              <a:ea typeface="Trebuchet MS" pitchFamily="-84" charset="0"/>
              <a:cs typeface="Helvetica Light"/>
            </a:endParaRPr>
          </a:p>
        </p:txBody>
      </p:sp>
      <p:sp>
        <p:nvSpPr>
          <p:cNvPr id="3" name="TextBox 2">
            <a:extLst>
              <a:ext uri="{FF2B5EF4-FFF2-40B4-BE49-F238E27FC236}">
                <a16:creationId xmlns:a16="http://schemas.microsoft.com/office/drawing/2014/main" id="{A4E199FF-8AB3-B892-8F03-D38F793C24FF}"/>
              </a:ext>
            </a:extLst>
          </p:cNvPr>
          <p:cNvSpPr txBox="1"/>
          <p:nvPr/>
        </p:nvSpPr>
        <p:spPr>
          <a:xfrm>
            <a:off x="5884615" y="977231"/>
            <a:ext cx="5094188" cy="5032147"/>
          </a:xfrm>
          <a:prstGeom prst="rect">
            <a:avLst/>
          </a:prstGeom>
          <a:noFill/>
        </p:spPr>
        <p:txBody>
          <a:bodyPr wrap="square" rtlCol="0">
            <a:spAutoFit/>
          </a:bodyPr>
          <a:lstStyle/>
          <a:p>
            <a:pPr marL="0">
              <a:spcBef>
                <a:spcPts val="3000"/>
              </a:spcBef>
            </a:pPr>
            <a:r>
              <a:rPr lang="en-CH" sz="1600" b="1" dirty="0">
                <a:solidFill>
                  <a:prstClr val="black"/>
                </a:solidFill>
                <a:latin typeface="Helvetica" pitchFamily="2" charset="0"/>
                <a:ea typeface="Helvetica Light" charset="0"/>
                <a:cs typeface="Helvetica Light" charset="0"/>
                <a:sym typeface="Wingdings" pitchFamily="2" charset="2"/>
              </a:rPr>
              <a:t>Possible relations between the Higgs boson and open questions in particle physics and cosmology</a:t>
            </a:r>
          </a:p>
          <a:p>
            <a:pPr marL="285750" indent="-285750">
              <a:spcBef>
                <a:spcPts val="1800"/>
              </a:spcBef>
              <a:buFont typeface="Arial" panose="020B0604020202020204" pitchFamily="34" charset="0"/>
              <a:buChar char="•"/>
            </a:pPr>
            <a:r>
              <a:rPr lang="en-CH" sz="1400" dirty="0">
                <a:solidFill>
                  <a:prstClr val="black"/>
                </a:solidFill>
                <a:latin typeface="Helvetica" pitchFamily="2" charset="0"/>
                <a:ea typeface="Helvetica Light" charset="0"/>
                <a:cs typeface="Helvetica Light" charset="0"/>
                <a:sym typeface="Wingdings" pitchFamily="2" charset="2"/>
              </a:rPr>
              <a:t>What stabilises the Higgs mass versus high-scale new physics? Are there new TeV-scale symmetries? Is the Higgs boson elementary, are there anomalies in its coupling to the W or Z?</a:t>
            </a:r>
          </a:p>
          <a:p>
            <a:pPr marL="285750" indent="-285750">
              <a:spcBef>
                <a:spcPts val="1200"/>
              </a:spcBef>
              <a:buFont typeface="Arial" panose="020B0604020202020204" pitchFamily="34" charset="0"/>
              <a:buChar char="•"/>
            </a:pPr>
            <a:r>
              <a:rPr lang="en-CH" sz="1400" dirty="0">
                <a:solidFill>
                  <a:prstClr val="black"/>
                </a:solidFill>
                <a:latin typeface="Helvetica" pitchFamily="2" charset="0"/>
                <a:ea typeface="Helvetica Light" charset="0"/>
                <a:cs typeface="Helvetica Light" charset="0"/>
                <a:sym typeface="Wingdings" pitchFamily="2" charset="2"/>
              </a:rPr>
              <a:t>Do Higgs interactions violate CP? Is there an anomalous Higgs self coupling to allow for a first order electroweak phase transition?</a:t>
            </a:r>
          </a:p>
          <a:p>
            <a:pPr marL="285750" indent="-285750">
              <a:spcBef>
                <a:spcPts val="1200"/>
              </a:spcBef>
              <a:buFont typeface="Arial" panose="020B0604020202020204" pitchFamily="34" charset="0"/>
              <a:buChar char="•"/>
            </a:pPr>
            <a:r>
              <a:rPr lang="en-CH" sz="1400" dirty="0">
                <a:solidFill>
                  <a:prstClr val="black"/>
                </a:solidFill>
                <a:latin typeface="Helvetica" pitchFamily="2" charset="0"/>
                <a:ea typeface="Helvetica Light" charset="0"/>
                <a:cs typeface="Helvetica Light" charset="0"/>
                <a:sym typeface="Wingdings" pitchFamily="2" charset="2"/>
              </a:rPr>
              <a:t>Is the Higgs boson unique?</a:t>
            </a:r>
          </a:p>
          <a:p>
            <a:pPr marL="285750" indent="-285750">
              <a:spcBef>
                <a:spcPts val="1200"/>
              </a:spcBef>
              <a:buFont typeface="Arial" panose="020B0604020202020204" pitchFamily="34" charset="0"/>
              <a:buChar char="•"/>
            </a:pPr>
            <a:r>
              <a:rPr lang="en-CH" sz="1400" dirty="0">
                <a:solidFill>
                  <a:prstClr val="black"/>
                </a:solidFill>
                <a:latin typeface="Helvetica" pitchFamily="2" charset="0"/>
                <a:ea typeface="Helvetica Light" charset="0"/>
                <a:cs typeface="Helvetica Light" charset="0"/>
                <a:sym typeface="Wingdings" pitchFamily="2" charset="2"/>
              </a:rPr>
              <a:t>W</a:t>
            </a:r>
            <a:r>
              <a:rPr lang="en-GB" sz="1400" dirty="0">
                <a:solidFill>
                  <a:prstClr val="black"/>
                </a:solidFill>
                <a:latin typeface="Helvetica" pitchFamily="2" charset="0"/>
                <a:ea typeface="Helvetica Light" charset="0"/>
                <a:cs typeface="Helvetica Light" charset="0"/>
                <a:sym typeface="Wingdings" pitchFamily="2" charset="2"/>
              </a:rPr>
              <a:t>h</a:t>
            </a:r>
            <a:r>
              <a:rPr lang="en-CH" sz="1400" dirty="0">
                <a:solidFill>
                  <a:prstClr val="black"/>
                </a:solidFill>
                <a:latin typeface="Helvetica" pitchFamily="2" charset="0"/>
                <a:ea typeface="Helvetica Light" charset="0"/>
                <a:cs typeface="Helvetica Light" charset="0"/>
                <a:sym typeface="Wingdings" pitchFamily="2" charset="2"/>
              </a:rPr>
              <a:t>at is the origin of dark matter, can the Higgs boson provide a portal to a dark sector? Are there new, yet unseen decay modes?</a:t>
            </a:r>
          </a:p>
          <a:p>
            <a:pPr marL="285750" indent="-285750">
              <a:spcBef>
                <a:spcPts val="1200"/>
              </a:spcBef>
              <a:buFont typeface="Arial" panose="020B0604020202020204" pitchFamily="34" charset="0"/>
              <a:buChar char="•"/>
            </a:pPr>
            <a:r>
              <a:rPr lang="en-CH" sz="1400" dirty="0">
                <a:solidFill>
                  <a:prstClr val="black"/>
                </a:solidFill>
                <a:latin typeface="Helvetica" pitchFamily="2" charset="0"/>
                <a:ea typeface="Helvetica Light" charset="0"/>
                <a:cs typeface="Helvetica Light" charset="0"/>
                <a:sym typeface="Wingdings" pitchFamily="2" charset="2"/>
              </a:rPr>
              <a:t>What is the origin of the vast range of Yukawa couplings, are there modified interactions, lepton-flavour violation?</a:t>
            </a:r>
          </a:p>
          <a:p>
            <a:pPr marL="285750" indent="-285750">
              <a:spcBef>
                <a:spcPts val="1200"/>
              </a:spcBef>
              <a:buFont typeface="Arial" panose="020B0604020202020204" pitchFamily="34" charset="0"/>
              <a:buChar char="•"/>
            </a:pPr>
            <a:r>
              <a:rPr lang="en-CH" sz="1400" dirty="0">
                <a:solidFill>
                  <a:prstClr val="black"/>
                </a:solidFill>
                <a:latin typeface="Helvetica" pitchFamily="2" charset="0"/>
                <a:ea typeface="Helvetica Light" charset="0"/>
                <a:cs typeface="Helvetica Light" charset="0"/>
                <a:sym typeface="Wingdings" pitchFamily="2" charset="2"/>
              </a:rPr>
              <a:t>Is the Higgs field connected with cosmic inflation? Are there possible cosmological observations related to the Higgs field?</a:t>
            </a:r>
          </a:p>
        </p:txBody>
      </p:sp>
      <p:sp>
        <p:nvSpPr>
          <p:cNvPr id="7" name="TextBox 6">
            <a:extLst>
              <a:ext uri="{FF2B5EF4-FFF2-40B4-BE49-F238E27FC236}">
                <a16:creationId xmlns:a16="http://schemas.microsoft.com/office/drawing/2014/main" id="{5DD46B83-4116-409A-6021-1767979F1E39}"/>
              </a:ext>
            </a:extLst>
          </p:cNvPr>
          <p:cNvSpPr txBox="1"/>
          <p:nvPr/>
        </p:nvSpPr>
        <p:spPr>
          <a:xfrm>
            <a:off x="7884308" y="6002094"/>
            <a:ext cx="3238387" cy="261610"/>
          </a:xfrm>
          <a:prstGeom prst="rect">
            <a:avLst/>
          </a:prstGeom>
          <a:noFill/>
        </p:spPr>
        <p:txBody>
          <a:bodyPr wrap="none" rtlCol="0">
            <a:spAutoFit/>
          </a:bodyPr>
          <a:lstStyle/>
          <a:p>
            <a:pPr marL="0" algn="r">
              <a:spcBef>
                <a:spcPts val="3000"/>
              </a:spcBef>
            </a:pPr>
            <a:r>
              <a:rPr lang="en-GB" sz="1100" dirty="0">
                <a:solidFill>
                  <a:schemeClr val="tx1">
                    <a:lumMod val="50000"/>
                    <a:lumOff val="50000"/>
                  </a:schemeClr>
                </a:solidFill>
                <a:latin typeface="Helvetica Light" charset="0"/>
                <a:ea typeface="Helvetica Light" charset="0"/>
                <a:cs typeface="Helvetica Light" charset="0"/>
                <a:sym typeface="Wingdings" pitchFamily="2" charset="2"/>
                <a:hlinkClick r:id="rId4"/>
              </a:rPr>
              <a:t>Salam, Wang, </a:t>
            </a:r>
            <a:r>
              <a:rPr lang="en-GB" sz="1100" dirty="0" err="1">
                <a:solidFill>
                  <a:schemeClr val="tx1">
                    <a:lumMod val="50000"/>
                    <a:lumOff val="50000"/>
                  </a:schemeClr>
                </a:solidFill>
                <a:latin typeface="Helvetica Light" charset="0"/>
                <a:ea typeface="Helvetica Light" charset="0"/>
                <a:cs typeface="Helvetica Light" charset="0"/>
                <a:sym typeface="Wingdings" pitchFamily="2" charset="2"/>
                <a:hlinkClick r:id="rId4"/>
              </a:rPr>
              <a:t>Zanderighi</a:t>
            </a:r>
            <a:r>
              <a:rPr lang="en-GB" sz="1100" dirty="0">
                <a:solidFill>
                  <a:schemeClr val="tx1">
                    <a:lumMod val="50000"/>
                    <a:lumOff val="50000"/>
                  </a:schemeClr>
                </a:solidFill>
                <a:latin typeface="Helvetica Light" charset="0"/>
                <a:ea typeface="Helvetica Light" charset="0"/>
                <a:cs typeface="Helvetica Light" charset="0"/>
                <a:sym typeface="Wingdings" pitchFamily="2" charset="2"/>
                <a:hlinkClick r:id="rId4"/>
              </a:rPr>
              <a:t>: </a:t>
            </a:r>
            <a:r>
              <a:rPr lang="en-GB" sz="1100" dirty="0">
                <a:solidFill>
                  <a:prstClr val="black"/>
                </a:solidFill>
                <a:latin typeface="Helvetica Light" charset="0"/>
                <a:ea typeface="Helvetica Light" charset="0"/>
                <a:cs typeface="Helvetica Light" charset="0"/>
                <a:sym typeface="Wingdings" pitchFamily="2" charset="2"/>
                <a:hlinkClick r:id="rId4"/>
              </a:rPr>
              <a:t>Nature 607, 41 (2022)</a:t>
            </a:r>
            <a:endParaRPr lang="en-CH" sz="1100" dirty="0">
              <a:solidFill>
                <a:prstClr val="black"/>
              </a:solidFill>
              <a:latin typeface="Helvetica Light" charset="0"/>
              <a:ea typeface="Helvetica Light" charset="0"/>
              <a:cs typeface="Helvetica Light" charset="0"/>
              <a:sym typeface="Wingdings" pitchFamily="2" charset="2"/>
            </a:endParaRPr>
          </a:p>
        </p:txBody>
      </p:sp>
    </p:spTree>
    <p:extLst>
      <p:ext uri="{BB962C8B-B14F-4D97-AF65-F5344CB8AC3E}">
        <p14:creationId xmlns:p14="http://schemas.microsoft.com/office/powerpoint/2010/main" val="183112913"/>
      </p:ext>
    </p:extLst>
  </p:cSld>
  <p:clrMapOvr>
    <a:masterClrMapping/>
  </p:clrMapOvr>
  <mc:AlternateContent xmlns:mc="http://schemas.openxmlformats.org/markup-compatibility/2006" xmlns:p14="http://schemas.microsoft.com/office/powerpoint/2010/main">
    <mc:Choice Requires="p14">
      <p:transition spd="med" p14:dur="600">
        <p:fade/>
      </p:transition>
    </mc:Choice>
    <mc:Fallback xmlns="">
      <p:transition spd="med">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F74CCCC-8364-ED4B-9680-74B49AB644C4}"/>
              </a:ext>
            </a:extLst>
          </p:cNvPr>
          <p:cNvSpPr/>
          <p:nvPr/>
        </p:nvSpPr>
        <p:spPr>
          <a:xfrm>
            <a:off x="0" y="0"/>
            <a:ext cx="11472863" cy="6858000"/>
          </a:xfrm>
          <a:prstGeom prst="rect">
            <a:avLst/>
          </a:prstGeom>
          <a:solidFill>
            <a:schemeClr val="tx1"/>
          </a:solidFill>
          <a:ln>
            <a:solidFill>
              <a:schemeClr val="tx1"/>
            </a:solidFill>
          </a:ln>
        </p:spPr>
        <p:txBody>
          <a:bodyPr wrap="square" rtlCol="0" anchor="ctr">
            <a:spAutoFit/>
          </a:bodyPr>
          <a:lstStyle/>
          <a:p>
            <a:pPr algn="ctr"/>
            <a:endParaRPr lang="en-CH" sz="1600" dirty="0">
              <a:latin typeface="Helvetica Light" charset="0"/>
              <a:ea typeface="Helvetica Light" charset="0"/>
              <a:cs typeface="Helvetica Light" charset="0"/>
            </a:endParaRPr>
          </a:p>
        </p:txBody>
      </p:sp>
      <p:sp>
        <p:nvSpPr>
          <p:cNvPr id="2" name="Rectangle 1">
            <a:extLst>
              <a:ext uri="{FF2B5EF4-FFF2-40B4-BE49-F238E27FC236}">
                <a16:creationId xmlns:a16="http://schemas.microsoft.com/office/drawing/2014/main" id="{D6032BD6-DF1E-F44B-AD9C-5C44A6D11FD5}"/>
              </a:ext>
            </a:extLst>
          </p:cNvPr>
          <p:cNvSpPr/>
          <p:nvPr/>
        </p:nvSpPr>
        <p:spPr>
          <a:xfrm>
            <a:off x="7607397" y="0"/>
            <a:ext cx="2732049" cy="1683835"/>
          </a:xfrm>
          <a:prstGeom prst="rect">
            <a:avLst/>
          </a:prstGeom>
          <a:solidFill>
            <a:schemeClr val="tx1"/>
          </a:solidFill>
          <a:ln>
            <a:noFill/>
          </a:ln>
        </p:spPr>
        <p:txBody>
          <a:bodyPr wrap="none" rtlCol="0" anchor="ctr">
            <a:spAutoFit/>
          </a:bodyPr>
          <a:lstStyle/>
          <a:p>
            <a:pPr algn="l"/>
            <a:endParaRPr lang="en-CH" sz="1600" dirty="0">
              <a:latin typeface="Helvetica" pitchFamily="2" charset="0"/>
            </a:endParaRPr>
          </a:p>
        </p:txBody>
      </p:sp>
      <p:pic>
        <p:nvPicPr>
          <p:cNvPr id="9" name="Picture 8">
            <a:extLst>
              <a:ext uri="{FF2B5EF4-FFF2-40B4-BE49-F238E27FC236}">
                <a16:creationId xmlns:a16="http://schemas.microsoft.com/office/drawing/2014/main" id="{6BF8D694-FC1A-E981-E851-CDA43156DF88}"/>
              </a:ext>
            </a:extLst>
          </p:cNvPr>
          <p:cNvPicPr>
            <a:picLocks noChangeAspect="1"/>
          </p:cNvPicPr>
          <p:nvPr/>
        </p:nvPicPr>
        <p:blipFill rotWithShape="1">
          <a:blip r:embed="rId3">
            <a:extLst>
              <a:ext uri="{28A0092B-C50C-407E-A947-70E740481C1C}">
                <a14:useLocalDpi xmlns:a14="http://schemas.microsoft.com/office/drawing/2010/main"/>
              </a:ext>
            </a:extLst>
          </a:blip>
          <a:srcRect l="-1" r="-811"/>
          <a:stretch/>
        </p:blipFill>
        <p:spPr>
          <a:xfrm>
            <a:off x="557560" y="0"/>
            <a:ext cx="10448693" cy="6858000"/>
          </a:xfrm>
          <a:prstGeom prst="rect">
            <a:avLst/>
          </a:prstGeom>
        </p:spPr>
      </p:pic>
      <p:sp>
        <p:nvSpPr>
          <p:cNvPr id="5" name="Rectangle 4">
            <a:extLst>
              <a:ext uri="{FF2B5EF4-FFF2-40B4-BE49-F238E27FC236}">
                <a16:creationId xmlns:a16="http://schemas.microsoft.com/office/drawing/2014/main" id="{8FE70D24-D109-B04C-956C-BCC4932D1F97}"/>
              </a:ext>
            </a:extLst>
          </p:cNvPr>
          <p:cNvSpPr/>
          <p:nvPr/>
        </p:nvSpPr>
        <p:spPr>
          <a:xfrm>
            <a:off x="8698832" y="300789"/>
            <a:ext cx="2216471" cy="1251285"/>
          </a:xfrm>
          <a:prstGeom prst="rect">
            <a:avLst/>
          </a:prstGeom>
          <a:solidFill>
            <a:schemeClr val="tx1"/>
          </a:solidFill>
        </p:spPr>
        <p:txBody>
          <a:bodyPr wrap="none" rtlCol="0" anchor="ctr">
            <a:spAutoFit/>
          </a:bodyPr>
          <a:lstStyle/>
          <a:p>
            <a:pPr algn="l"/>
            <a:endParaRPr lang="en-CH" sz="1600" dirty="0">
              <a:latin typeface="Helvetica" pitchFamily="2" charset="0"/>
            </a:endParaRPr>
          </a:p>
        </p:txBody>
      </p:sp>
      <p:sp>
        <p:nvSpPr>
          <p:cNvPr id="12" name="Rectangle 11">
            <a:extLst>
              <a:ext uri="{FF2B5EF4-FFF2-40B4-BE49-F238E27FC236}">
                <a16:creationId xmlns:a16="http://schemas.microsoft.com/office/drawing/2014/main" id="{D39FB98A-7E24-ED49-B9AB-39817785FC25}"/>
              </a:ext>
            </a:extLst>
          </p:cNvPr>
          <p:cNvSpPr/>
          <p:nvPr/>
        </p:nvSpPr>
        <p:spPr>
          <a:xfrm>
            <a:off x="466610" y="2869583"/>
            <a:ext cx="5245758" cy="3249443"/>
          </a:xfrm>
          <a:prstGeom prst="rect">
            <a:avLst/>
          </a:prstGeom>
          <a:solidFill>
            <a:schemeClr val="tx1"/>
          </a:solidFill>
        </p:spPr>
        <p:txBody>
          <a:bodyPr wrap="square" tIns="144000" rIns="18000" bIns="144000">
            <a:spAutoFit/>
          </a:bodyPr>
          <a:lstStyle/>
          <a:p>
            <a:pPr>
              <a:lnSpc>
                <a:spcPct val="110000"/>
              </a:lnSpc>
              <a:spcBef>
                <a:spcPts val="2800"/>
              </a:spcBef>
            </a:pPr>
            <a:r>
              <a:rPr lang="en-GB" sz="1600" dirty="0">
                <a:solidFill>
                  <a:schemeClr val="bg1"/>
                </a:solidFill>
                <a:latin typeface="Helvetica" pitchFamily="2" charset="0"/>
                <a:ea typeface="Helvetica Light" charset="0"/>
                <a:cs typeface="Helvetica Light" charset="0"/>
              </a:rPr>
              <a:t>The Higgs sector is directly connected with very profound questions: naturalness, vacuum stability &amp; energy, flavour</a:t>
            </a:r>
          </a:p>
          <a:p>
            <a:pPr>
              <a:lnSpc>
                <a:spcPct val="110000"/>
              </a:lnSpc>
              <a:spcBef>
                <a:spcPts val="1800"/>
              </a:spcBef>
            </a:pPr>
            <a:r>
              <a:rPr lang="en-GB" sz="1600" dirty="0">
                <a:solidFill>
                  <a:schemeClr val="bg1"/>
                </a:solidFill>
                <a:latin typeface="Helvetica" pitchFamily="2" charset="0"/>
                <a:ea typeface="Helvetica Light" charset="0"/>
                <a:cs typeface="Helvetica Light" charset="0"/>
              </a:rPr>
              <a:t>The Higgs boson discovery allows us to directly study this sector, requiring a broad experimental programme that will extend over decades (incl. the measurement    of Higgs self coupling)</a:t>
            </a:r>
          </a:p>
          <a:p>
            <a:pPr>
              <a:lnSpc>
                <a:spcPct val="110000"/>
              </a:lnSpc>
              <a:spcBef>
                <a:spcPts val="1800"/>
              </a:spcBef>
            </a:pPr>
            <a:r>
              <a:rPr lang="en-GB" sz="1200" dirty="0">
                <a:solidFill>
                  <a:schemeClr val="bg1"/>
                </a:solidFill>
                <a:latin typeface="Helvetica Light" panose="020B0403020202020204" pitchFamily="34" charset="0"/>
                <a:ea typeface="Helvetica Light" charset="0"/>
                <a:cs typeface="Helvetica Light" charset="0"/>
              </a:rPr>
              <a:t>The discovery of an (apparently) fundamental scalar particle,             resulting from spontaneous symmetry breaking, fuels renewed                        interest in other fundamental (pseudo)scalars, such as the axion…</a:t>
            </a:r>
          </a:p>
        </p:txBody>
      </p:sp>
      <p:sp>
        <p:nvSpPr>
          <p:cNvPr id="6" name="Rectangle 5">
            <a:extLst>
              <a:ext uri="{FF2B5EF4-FFF2-40B4-BE49-F238E27FC236}">
                <a16:creationId xmlns:a16="http://schemas.microsoft.com/office/drawing/2014/main" id="{23188C43-E0C5-594A-A691-F8EDB7D37F1C}"/>
              </a:ext>
            </a:extLst>
          </p:cNvPr>
          <p:cNvSpPr/>
          <p:nvPr/>
        </p:nvSpPr>
        <p:spPr>
          <a:xfrm>
            <a:off x="245333" y="0"/>
            <a:ext cx="4795024" cy="1118915"/>
          </a:xfrm>
          <a:prstGeom prst="rect">
            <a:avLst/>
          </a:prstGeom>
          <a:solidFill>
            <a:schemeClr val="tx1"/>
          </a:solidFill>
        </p:spPr>
        <p:txBody>
          <a:bodyPr wrap="none" rtlCol="0" anchor="ctr">
            <a:spAutoFit/>
          </a:bodyPr>
          <a:lstStyle/>
          <a:p>
            <a:pPr algn="l"/>
            <a:endParaRPr lang="en-CH" sz="1600" dirty="0">
              <a:latin typeface="Helvetica" pitchFamily="2" charset="0"/>
            </a:endParaRPr>
          </a:p>
        </p:txBody>
      </p:sp>
      <p:sp>
        <p:nvSpPr>
          <p:cNvPr id="8" name="Rounded Rectangle 7">
            <a:extLst>
              <a:ext uri="{FF2B5EF4-FFF2-40B4-BE49-F238E27FC236}">
                <a16:creationId xmlns:a16="http://schemas.microsoft.com/office/drawing/2014/main" id="{681556C9-CEFF-034B-913C-32EF3664BF49}"/>
              </a:ext>
            </a:extLst>
          </p:cNvPr>
          <p:cNvSpPr/>
          <p:nvPr/>
        </p:nvSpPr>
        <p:spPr>
          <a:xfrm>
            <a:off x="5648103" y="770016"/>
            <a:ext cx="5498433" cy="5522400"/>
          </a:xfrm>
          <a:prstGeom prst="roundRect">
            <a:avLst>
              <a:gd name="adj" fmla="val 801"/>
            </a:avLst>
          </a:prstGeom>
          <a:solidFill>
            <a:schemeClr val="bg1"/>
          </a:solidFill>
        </p:spPr>
        <p:txBody>
          <a:bodyPr wrap="square" rtlCol="0" anchor="ctr">
            <a:spAutoFit/>
          </a:bodyPr>
          <a:lstStyle/>
          <a:p>
            <a:pPr algn="l"/>
            <a:endParaRPr lang="en-CH" sz="1600" dirty="0">
              <a:latin typeface="Helvetica" pitchFamily="2" charset="0"/>
            </a:endParaRPr>
          </a:p>
        </p:txBody>
      </p:sp>
      <p:sp>
        <p:nvSpPr>
          <p:cNvPr id="11" name="TextBox 10">
            <a:extLst>
              <a:ext uri="{FF2B5EF4-FFF2-40B4-BE49-F238E27FC236}">
                <a16:creationId xmlns:a16="http://schemas.microsoft.com/office/drawing/2014/main" id="{15157314-6ECE-4546-AABA-1B7E01C0A59A}"/>
              </a:ext>
            </a:extLst>
          </p:cNvPr>
          <p:cNvSpPr txBox="1"/>
          <p:nvPr/>
        </p:nvSpPr>
        <p:spPr>
          <a:xfrm>
            <a:off x="0" y="518751"/>
            <a:ext cx="5648103" cy="1200329"/>
          </a:xfrm>
          <a:prstGeom prst="rect">
            <a:avLst/>
          </a:prstGeom>
          <a:solidFill>
            <a:schemeClr val="tx1"/>
          </a:solidFill>
        </p:spPr>
        <p:txBody>
          <a:bodyPr wrap="square" rtlCol="0">
            <a:spAutoFit/>
          </a:bodyPr>
          <a:lstStyle/>
          <a:p>
            <a:pPr indent="424250" defTabSz="430225" fontAlgn="base">
              <a:spcBef>
                <a:spcPct val="0"/>
              </a:spcBef>
              <a:spcAft>
                <a:spcPct val="0"/>
              </a:spcAft>
              <a:defRPr/>
            </a:pPr>
            <a:r>
              <a:rPr lang="en-GB" sz="3600" b="1" dirty="0">
                <a:solidFill>
                  <a:schemeClr val="bg1"/>
                </a:solidFill>
                <a:latin typeface="Helvetica" pitchFamily="2" charset="0"/>
                <a:ea typeface="Trebuchet MS" pitchFamily="-84" charset="0"/>
                <a:cs typeface="Helvetica Light"/>
              </a:rPr>
              <a:t>The BEH mechanism 	is real !</a:t>
            </a:r>
            <a:endParaRPr lang="en-GB" sz="3600" dirty="0">
              <a:solidFill>
                <a:schemeClr val="bg1"/>
              </a:solidFill>
              <a:latin typeface="Helvetica" pitchFamily="2" charset="0"/>
              <a:ea typeface="Trebuchet MS" pitchFamily="-84" charset="0"/>
              <a:cs typeface="Helvetica Light"/>
            </a:endParaRPr>
          </a:p>
        </p:txBody>
      </p:sp>
      <p:sp>
        <p:nvSpPr>
          <p:cNvPr id="3" name="TextBox 2">
            <a:extLst>
              <a:ext uri="{FF2B5EF4-FFF2-40B4-BE49-F238E27FC236}">
                <a16:creationId xmlns:a16="http://schemas.microsoft.com/office/drawing/2014/main" id="{A4E199FF-8AB3-B892-8F03-D38F793C24FF}"/>
              </a:ext>
            </a:extLst>
          </p:cNvPr>
          <p:cNvSpPr txBox="1"/>
          <p:nvPr/>
        </p:nvSpPr>
        <p:spPr>
          <a:xfrm>
            <a:off x="5884615" y="977231"/>
            <a:ext cx="5094188" cy="5032147"/>
          </a:xfrm>
          <a:prstGeom prst="rect">
            <a:avLst/>
          </a:prstGeom>
          <a:noFill/>
        </p:spPr>
        <p:txBody>
          <a:bodyPr wrap="square" rtlCol="0">
            <a:spAutoFit/>
          </a:bodyPr>
          <a:lstStyle/>
          <a:p>
            <a:pPr marL="0">
              <a:spcBef>
                <a:spcPts val="3000"/>
              </a:spcBef>
            </a:pPr>
            <a:r>
              <a:rPr lang="en-CH" sz="1600" b="1" dirty="0">
                <a:solidFill>
                  <a:prstClr val="black"/>
                </a:solidFill>
                <a:latin typeface="Helvetica" pitchFamily="2" charset="0"/>
                <a:ea typeface="Helvetica Light" charset="0"/>
                <a:cs typeface="Helvetica Light" charset="0"/>
                <a:sym typeface="Wingdings" pitchFamily="2" charset="2"/>
              </a:rPr>
              <a:t>Possible relations between the Higgs boson and open questions in particle physics and cosmology</a:t>
            </a:r>
          </a:p>
          <a:p>
            <a:pPr marL="285750" indent="-285750">
              <a:spcBef>
                <a:spcPts val="1800"/>
              </a:spcBef>
              <a:buFont typeface="Arial" panose="020B0604020202020204" pitchFamily="34" charset="0"/>
              <a:buChar char="•"/>
            </a:pPr>
            <a:r>
              <a:rPr lang="en-CH" sz="1400" dirty="0">
                <a:solidFill>
                  <a:prstClr val="black"/>
                </a:solidFill>
                <a:latin typeface="Helvetica" pitchFamily="2" charset="0"/>
                <a:ea typeface="Helvetica Light" charset="0"/>
                <a:cs typeface="Helvetica Light" charset="0"/>
                <a:sym typeface="Wingdings" pitchFamily="2" charset="2"/>
              </a:rPr>
              <a:t>What stabilises the Higgs mass versus high-scale new physics? Are there new TeV-scale symmetries? Is the Higgs boson elementary, are there anomalies in its coupling to the W or Z?</a:t>
            </a:r>
          </a:p>
          <a:p>
            <a:pPr marL="285750" indent="-285750">
              <a:spcBef>
                <a:spcPts val="1200"/>
              </a:spcBef>
              <a:buFont typeface="Arial" panose="020B0604020202020204" pitchFamily="34" charset="0"/>
              <a:buChar char="•"/>
            </a:pPr>
            <a:r>
              <a:rPr lang="en-CH" sz="1400" dirty="0">
                <a:solidFill>
                  <a:prstClr val="black"/>
                </a:solidFill>
                <a:latin typeface="Helvetica" pitchFamily="2" charset="0"/>
                <a:ea typeface="Helvetica Light" charset="0"/>
                <a:cs typeface="Helvetica Light" charset="0"/>
                <a:sym typeface="Wingdings" pitchFamily="2" charset="2"/>
              </a:rPr>
              <a:t>Do Higgs interactions violate CP? Is there an anomalous Higgs self coupling to allow for a first order electroweak phase transition?</a:t>
            </a:r>
          </a:p>
          <a:p>
            <a:pPr marL="285750" indent="-285750">
              <a:spcBef>
                <a:spcPts val="1200"/>
              </a:spcBef>
              <a:buFont typeface="Arial" panose="020B0604020202020204" pitchFamily="34" charset="0"/>
              <a:buChar char="•"/>
            </a:pPr>
            <a:r>
              <a:rPr lang="en-CH" sz="1400" dirty="0">
                <a:solidFill>
                  <a:prstClr val="black"/>
                </a:solidFill>
                <a:latin typeface="Helvetica" pitchFamily="2" charset="0"/>
                <a:ea typeface="Helvetica Light" charset="0"/>
                <a:cs typeface="Helvetica Light" charset="0"/>
                <a:sym typeface="Wingdings" pitchFamily="2" charset="2"/>
              </a:rPr>
              <a:t>Is the Higgs boson unique?</a:t>
            </a:r>
          </a:p>
          <a:p>
            <a:pPr marL="285750" indent="-285750">
              <a:spcBef>
                <a:spcPts val="1200"/>
              </a:spcBef>
              <a:buFont typeface="Arial" panose="020B0604020202020204" pitchFamily="34" charset="0"/>
              <a:buChar char="•"/>
            </a:pPr>
            <a:r>
              <a:rPr lang="en-CH" sz="1400" dirty="0">
                <a:solidFill>
                  <a:prstClr val="black"/>
                </a:solidFill>
                <a:latin typeface="Helvetica" pitchFamily="2" charset="0"/>
                <a:ea typeface="Helvetica Light" charset="0"/>
                <a:cs typeface="Helvetica Light" charset="0"/>
                <a:sym typeface="Wingdings" pitchFamily="2" charset="2"/>
              </a:rPr>
              <a:t>W</a:t>
            </a:r>
            <a:r>
              <a:rPr lang="en-GB" sz="1400" dirty="0">
                <a:solidFill>
                  <a:prstClr val="black"/>
                </a:solidFill>
                <a:latin typeface="Helvetica" pitchFamily="2" charset="0"/>
                <a:ea typeface="Helvetica Light" charset="0"/>
                <a:cs typeface="Helvetica Light" charset="0"/>
                <a:sym typeface="Wingdings" pitchFamily="2" charset="2"/>
              </a:rPr>
              <a:t>h</a:t>
            </a:r>
            <a:r>
              <a:rPr lang="en-CH" sz="1400" dirty="0">
                <a:solidFill>
                  <a:prstClr val="black"/>
                </a:solidFill>
                <a:latin typeface="Helvetica" pitchFamily="2" charset="0"/>
                <a:ea typeface="Helvetica Light" charset="0"/>
                <a:cs typeface="Helvetica Light" charset="0"/>
                <a:sym typeface="Wingdings" pitchFamily="2" charset="2"/>
              </a:rPr>
              <a:t>at is the origin of dark matter, can the Higgs boson provide a portal to a dark sector? </a:t>
            </a:r>
            <a:r>
              <a:rPr lang="en-CH" sz="1400" b="1" dirty="0">
                <a:solidFill>
                  <a:prstClr val="black"/>
                </a:solidFill>
                <a:latin typeface="Helvetica" pitchFamily="2" charset="0"/>
                <a:ea typeface="Helvetica Light" charset="0"/>
                <a:cs typeface="Helvetica Light" charset="0"/>
                <a:sym typeface="Wingdings" pitchFamily="2" charset="2"/>
              </a:rPr>
              <a:t>Are there new, yet unseen decay modes?</a:t>
            </a:r>
          </a:p>
          <a:p>
            <a:pPr marL="285750" indent="-285750">
              <a:spcBef>
                <a:spcPts val="1200"/>
              </a:spcBef>
              <a:buFont typeface="Arial" panose="020B0604020202020204" pitchFamily="34" charset="0"/>
              <a:buChar char="•"/>
            </a:pPr>
            <a:r>
              <a:rPr lang="en-CH" sz="1400" dirty="0">
                <a:solidFill>
                  <a:prstClr val="black"/>
                </a:solidFill>
                <a:latin typeface="Helvetica" pitchFamily="2" charset="0"/>
                <a:ea typeface="Helvetica Light" charset="0"/>
                <a:cs typeface="Helvetica Light" charset="0"/>
                <a:sym typeface="Wingdings" pitchFamily="2" charset="2"/>
              </a:rPr>
              <a:t>What is the origin of the vast range of Yukawa couplings, are there modified interactions, lepton-flavour violation?</a:t>
            </a:r>
          </a:p>
          <a:p>
            <a:pPr marL="285750" indent="-285750">
              <a:spcBef>
                <a:spcPts val="1200"/>
              </a:spcBef>
              <a:buFont typeface="Arial" panose="020B0604020202020204" pitchFamily="34" charset="0"/>
              <a:buChar char="•"/>
            </a:pPr>
            <a:r>
              <a:rPr lang="en-CH" sz="1400" dirty="0">
                <a:solidFill>
                  <a:prstClr val="black"/>
                </a:solidFill>
                <a:latin typeface="Helvetica" pitchFamily="2" charset="0"/>
                <a:ea typeface="Helvetica Light" charset="0"/>
                <a:cs typeface="Helvetica Light" charset="0"/>
                <a:sym typeface="Wingdings" pitchFamily="2" charset="2"/>
              </a:rPr>
              <a:t>Is the Higgs field connected with cosmic inflation? Are there possible cosmological observations related to the Higgs field?</a:t>
            </a:r>
          </a:p>
        </p:txBody>
      </p:sp>
      <p:sp>
        <p:nvSpPr>
          <p:cNvPr id="7" name="TextBox 6">
            <a:extLst>
              <a:ext uri="{FF2B5EF4-FFF2-40B4-BE49-F238E27FC236}">
                <a16:creationId xmlns:a16="http://schemas.microsoft.com/office/drawing/2014/main" id="{5DD46B83-4116-409A-6021-1767979F1E39}"/>
              </a:ext>
            </a:extLst>
          </p:cNvPr>
          <p:cNvSpPr txBox="1"/>
          <p:nvPr/>
        </p:nvSpPr>
        <p:spPr>
          <a:xfrm>
            <a:off x="7884308" y="6002094"/>
            <a:ext cx="3238387" cy="261610"/>
          </a:xfrm>
          <a:prstGeom prst="rect">
            <a:avLst/>
          </a:prstGeom>
          <a:noFill/>
        </p:spPr>
        <p:txBody>
          <a:bodyPr wrap="none" rtlCol="0">
            <a:spAutoFit/>
          </a:bodyPr>
          <a:lstStyle/>
          <a:p>
            <a:pPr marL="0" algn="r">
              <a:spcBef>
                <a:spcPts val="3000"/>
              </a:spcBef>
            </a:pPr>
            <a:r>
              <a:rPr lang="en-GB" sz="1100" dirty="0">
                <a:solidFill>
                  <a:schemeClr val="tx1">
                    <a:lumMod val="50000"/>
                    <a:lumOff val="50000"/>
                  </a:schemeClr>
                </a:solidFill>
                <a:latin typeface="Helvetica Light" charset="0"/>
                <a:ea typeface="Helvetica Light" charset="0"/>
                <a:cs typeface="Helvetica Light" charset="0"/>
                <a:sym typeface="Wingdings" pitchFamily="2" charset="2"/>
                <a:hlinkClick r:id="rId4"/>
              </a:rPr>
              <a:t>Salam, Wang, </a:t>
            </a:r>
            <a:r>
              <a:rPr lang="en-GB" sz="1100" dirty="0" err="1">
                <a:solidFill>
                  <a:schemeClr val="tx1">
                    <a:lumMod val="50000"/>
                    <a:lumOff val="50000"/>
                  </a:schemeClr>
                </a:solidFill>
                <a:latin typeface="Helvetica Light" charset="0"/>
                <a:ea typeface="Helvetica Light" charset="0"/>
                <a:cs typeface="Helvetica Light" charset="0"/>
                <a:sym typeface="Wingdings" pitchFamily="2" charset="2"/>
                <a:hlinkClick r:id="rId4"/>
              </a:rPr>
              <a:t>Zanderighi</a:t>
            </a:r>
            <a:r>
              <a:rPr lang="en-GB" sz="1100" dirty="0">
                <a:solidFill>
                  <a:schemeClr val="tx1">
                    <a:lumMod val="50000"/>
                    <a:lumOff val="50000"/>
                  </a:schemeClr>
                </a:solidFill>
                <a:latin typeface="Helvetica Light" charset="0"/>
                <a:ea typeface="Helvetica Light" charset="0"/>
                <a:cs typeface="Helvetica Light" charset="0"/>
                <a:sym typeface="Wingdings" pitchFamily="2" charset="2"/>
                <a:hlinkClick r:id="rId4"/>
              </a:rPr>
              <a:t>: </a:t>
            </a:r>
            <a:r>
              <a:rPr lang="en-GB" sz="1100" dirty="0">
                <a:solidFill>
                  <a:prstClr val="black"/>
                </a:solidFill>
                <a:latin typeface="Helvetica Light" charset="0"/>
                <a:ea typeface="Helvetica Light" charset="0"/>
                <a:cs typeface="Helvetica Light" charset="0"/>
                <a:sym typeface="Wingdings" pitchFamily="2" charset="2"/>
                <a:hlinkClick r:id="rId4"/>
              </a:rPr>
              <a:t>Nature 607, 41 (2022)</a:t>
            </a:r>
            <a:endParaRPr lang="en-CH" sz="1100" dirty="0">
              <a:solidFill>
                <a:prstClr val="black"/>
              </a:solidFill>
              <a:latin typeface="Helvetica Light" charset="0"/>
              <a:ea typeface="Helvetica Light" charset="0"/>
              <a:cs typeface="Helvetica Light" charset="0"/>
              <a:sym typeface="Wingdings" pitchFamily="2" charset="2"/>
            </a:endParaRPr>
          </a:p>
        </p:txBody>
      </p:sp>
    </p:spTree>
    <p:extLst>
      <p:ext uri="{BB962C8B-B14F-4D97-AF65-F5344CB8AC3E}">
        <p14:creationId xmlns:p14="http://schemas.microsoft.com/office/powerpoint/2010/main" val="1586344832"/>
      </p:ext>
    </p:extLst>
  </p:cSld>
  <p:clrMapOvr>
    <a:masterClrMapping/>
  </p:clrMapOvr>
  <mc:AlternateContent xmlns:mc="http://schemas.openxmlformats.org/markup-compatibility/2006" xmlns:p14="http://schemas.microsoft.com/office/powerpoint/2010/main">
    <mc:Choice Requires="p14">
      <p:transition spd="med" p14:dur="600">
        <p:fade/>
      </p:transition>
    </mc:Choice>
    <mc:Fallback xmlns="">
      <p:transition spd="med">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F74CCCC-8364-ED4B-9680-74B49AB644C4}"/>
              </a:ext>
            </a:extLst>
          </p:cNvPr>
          <p:cNvSpPr/>
          <p:nvPr/>
        </p:nvSpPr>
        <p:spPr>
          <a:xfrm>
            <a:off x="0" y="0"/>
            <a:ext cx="11472863" cy="6858000"/>
          </a:xfrm>
          <a:prstGeom prst="rect">
            <a:avLst/>
          </a:prstGeom>
          <a:solidFill>
            <a:schemeClr val="tx1"/>
          </a:solidFill>
          <a:ln>
            <a:solidFill>
              <a:schemeClr val="tx1"/>
            </a:solidFill>
          </a:ln>
        </p:spPr>
        <p:txBody>
          <a:bodyPr wrap="square" rtlCol="0" anchor="ctr">
            <a:spAutoFit/>
          </a:bodyPr>
          <a:lstStyle/>
          <a:p>
            <a:pPr algn="ctr"/>
            <a:endParaRPr lang="en-CH" sz="1600" dirty="0">
              <a:latin typeface="Helvetica Light" charset="0"/>
              <a:ea typeface="Helvetica Light" charset="0"/>
              <a:cs typeface="Helvetica Light" charset="0"/>
            </a:endParaRPr>
          </a:p>
        </p:txBody>
      </p:sp>
      <p:sp>
        <p:nvSpPr>
          <p:cNvPr id="2" name="Rectangle 1">
            <a:extLst>
              <a:ext uri="{FF2B5EF4-FFF2-40B4-BE49-F238E27FC236}">
                <a16:creationId xmlns:a16="http://schemas.microsoft.com/office/drawing/2014/main" id="{D6032BD6-DF1E-F44B-AD9C-5C44A6D11FD5}"/>
              </a:ext>
            </a:extLst>
          </p:cNvPr>
          <p:cNvSpPr/>
          <p:nvPr/>
        </p:nvSpPr>
        <p:spPr>
          <a:xfrm>
            <a:off x="7607397" y="0"/>
            <a:ext cx="2732049" cy="1683835"/>
          </a:xfrm>
          <a:prstGeom prst="rect">
            <a:avLst/>
          </a:prstGeom>
          <a:solidFill>
            <a:schemeClr val="tx1"/>
          </a:solidFill>
          <a:ln>
            <a:noFill/>
          </a:ln>
        </p:spPr>
        <p:txBody>
          <a:bodyPr wrap="none" rtlCol="0" anchor="ctr">
            <a:spAutoFit/>
          </a:bodyPr>
          <a:lstStyle/>
          <a:p>
            <a:pPr algn="l"/>
            <a:endParaRPr lang="en-CH" sz="1600" dirty="0">
              <a:latin typeface="Helvetica" pitchFamily="2" charset="0"/>
            </a:endParaRPr>
          </a:p>
        </p:txBody>
      </p:sp>
      <p:pic>
        <p:nvPicPr>
          <p:cNvPr id="18" name="Picture 17">
            <a:extLst>
              <a:ext uri="{FF2B5EF4-FFF2-40B4-BE49-F238E27FC236}">
                <a16:creationId xmlns:a16="http://schemas.microsoft.com/office/drawing/2014/main" id="{F320E69A-A0CE-5742-1D56-EC4D0F0E1B62}"/>
              </a:ext>
            </a:extLst>
          </p:cNvPr>
          <p:cNvPicPr>
            <a:picLocks noChangeAspect="1"/>
          </p:cNvPicPr>
          <p:nvPr/>
        </p:nvPicPr>
        <p:blipFill rotWithShape="1">
          <a:blip r:embed="rId3">
            <a:extLst>
              <a:ext uri="{28A0092B-C50C-407E-A947-70E740481C1C}">
                <a14:useLocalDpi xmlns:a14="http://schemas.microsoft.com/office/drawing/2010/main"/>
              </a:ext>
            </a:extLst>
          </a:blip>
          <a:srcRect l="-1" r="-811"/>
          <a:stretch/>
        </p:blipFill>
        <p:spPr>
          <a:xfrm>
            <a:off x="557560" y="0"/>
            <a:ext cx="10448693" cy="6858000"/>
          </a:xfrm>
          <a:prstGeom prst="rect">
            <a:avLst/>
          </a:prstGeom>
        </p:spPr>
      </p:pic>
      <p:sp>
        <p:nvSpPr>
          <p:cNvPr id="5" name="Rectangle 4">
            <a:extLst>
              <a:ext uri="{FF2B5EF4-FFF2-40B4-BE49-F238E27FC236}">
                <a16:creationId xmlns:a16="http://schemas.microsoft.com/office/drawing/2014/main" id="{8FE70D24-D109-B04C-956C-BCC4932D1F97}"/>
              </a:ext>
            </a:extLst>
          </p:cNvPr>
          <p:cNvSpPr/>
          <p:nvPr/>
        </p:nvSpPr>
        <p:spPr>
          <a:xfrm>
            <a:off x="8698832" y="300789"/>
            <a:ext cx="2216471" cy="1251285"/>
          </a:xfrm>
          <a:prstGeom prst="rect">
            <a:avLst/>
          </a:prstGeom>
          <a:solidFill>
            <a:schemeClr val="tx1"/>
          </a:solidFill>
        </p:spPr>
        <p:txBody>
          <a:bodyPr wrap="none" rtlCol="0" anchor="ctr">
            <a:spAutoFit/>
          </a:bodyPr>
          <a:lstStyle/>
          <a:p>
            <a:pPr algn="l"/>
            <a:endParaRPr lang="en-CH" sz="1600" dirty="0">
              <a:latin typeface="Helvetica" pitchFamily="2" charset="0"/>
            </a:endParaRPr>
          </a:p>
        </p:txBody>
      </p:sp>
      <p:sp>
        <p:nvSpPr>
          <p:cNvPr id="12" name="Rectangle 11">
            <a:extLst>
              <a:ext uri="{FF2B5EF4-FFF2-40B4-BE49-F238E27FC236}">
                <a16:creationId xmlns:a16="http://schemas.microsoft.com/office/drawing/2014/main" id="{D39FB98A-7E24-ED49-B9AB-39817785FC25}"/>
              </a:ext>
            </a:extLst>
          </p:cNvPr>
          <p:cNvSpPr/>
          <p:nvPr/>
        </p:nvSpPr>
        <p:spPr>
          <a:xfrm>
            <a:off x="466609" y="2869583"/>
            <a:ext cx="5269821" cy="1363094"/>
          </a:xfrm>
          <a:prstGeom prst="rect">
            <a:avLst/>
          </a:prstGeom>
          <a:solidFill>
            <a:schemeClr val="tx1"/>
          </a:solidFill>
        </p:spPr>
        <p:txBody>
          <a:bodyPr wrap="square" tIns="144000" rIns="18000" bIns="144000">
            <a:spAutoFit/>
          </a:bodyPr>
          <a:lstStyle/>
          <a:p>
            <a:pPr>
              <a:lnSpc>
                <a:spcPct val="110000"/>
              </a:lnSpc>
              <a:spcBef>
                <a:spcPts val="2800"/>
              </a:spcBef>
            </a:pPr>
            <a:r>
              <a:rPr lang="en-GB" sz="1600" dirty="0">
                <a:solidFill>
                  <a:schemeClr val="bg1"/>
                </a:solidFill>
                <a:latin typeface="Helvetica" pitchFamily="2" charset="0"/>
                <a:ea typeface="Helvetica Light" charset="0"/>
                <a:cs typeface="Helvetica Light" charset="0"/>
              </a:rPr>
              <a:t>On can measure the decay width of the Higgs boson    by comparing the high-mass off-shell Higgs coupling    strength (independent of </a:t>
            </a:r>
            <a:r>
              <a:rPr lang="en-US" sz="1600" dirty="0">
                <a:solidFill>
                  <a:schemeClr val="bg1"/>
                </a:solidFill>
                <a:latin typeface="Helvetica" pitchFamily="2" charset="0"/>
                <a:ea typeface="Helvetica Light" charset="0"/>
                <a:cs typeface="Helvetica Light" charset="0"/>
              </a:rPr>
              <a:t>Γ</a:t>
            </a:r>
            <a:r>
              <a:rPr lang="en-US" sz="1600" baseline="-25000" dirty="0">
                <a:solidFill>
                  <a:schemeClr val="bg1"/>
                </a:solidFill>
                <a:latin typeface="Helvetica" pitchFamily="2" charset="0"/>
                <a:ea typeface="Helvetica Light" charset="0"/>
                <a:cs typeface="Helvetica Light" charset="0"/>
              </a:rPr>
              <a:t>H</a:t>
            </a:r>
            <a:r>
              <a:rPr lang="en-US" sz="1600" dirty="0">
                <a:solidFill>
                  <a:schemeClr val="bg1"/>
                </a:solidFill>
                <a:latin typeface="Helvetica" pitchFamily="2" charset="0"/>
                <a:ea typeface="Helvetica Light" charset="0"/>
                <a:cs typeface="Helvetica Light" charset="0"/>
              </a:rPr>
              <a:t>) </a:t>
            </a:r>
            <a:r>
              <a:rPr lang="en-GB" sz="1600" dirty="0">
                <a:solidFill>
                  <a:schemeClr val="bg1"/>
                </a:solidFill>
                <a:latin typeface="Helvetica" pitchFamily="2" charset="0"/>
                <a:ea typeface="Helvetica Light" charset="0"/>
                <a:cs typeface="Helvetica Light" charset="0"/>
              </a:rPr>
              <a:t>to the on-shell (125 GeV) one (dependent on </a:t>
            </a:r>
            <a:r>
              <a:rPr lang="en-US" sz="1600" dirty="0">
                <a:solidFill>
                  <a:schemeClr val="bg1"/>
                </a:solidFill>
                <a:latin typeface="Helvetica" pitchFamily="2" charset="0"/>
                <a:ea typeface="Helvetica Light" charset="0"/>
                <a:cs typeface="Helvetica Light" charset="0"/>
              </a:rPr>
              <a:t>Γ</a:t>
            </a:r>
            <a:r>
              <a:rPr lang="en-US" sz="1600" baseline="-25000" dirty="0">
                <a:solidFill>
                  <a:schemeClr val="bg1"/>
                </a:solidFill>
                <a:latin typeface="Helvetica" pitchFamily="2" charset="0"/>
                <a:ea typeface="Helvetica Light" charset="0"/>
                <a:cs typeface="Helvetica Light" charset="0"/>
              </a:rPr>
              <a:t>H</a:t>
            </a:r>
            <a:r>
              <a:rPr lang="en-US" sz="1600" dirty="0">
                <a:solidFill>
                  <a:schemeClr val="bg1"/>
                </a:solidFill>
                <a:latin typeface="Helvetica" pitchFamily="2" charset="0"/>
                <a:ea typeface="Helvetica Light" charset="0"/>
                <a:cs typeface="Helvetica Light" charset="0"/>
              </a:rPr>
              <a:t>)</a:t>
            </a:r>
            <a:r>
              <a:rPr lang="en-GB" sz="1600" dirty="0">
                <a:solidFill>
                  <a:schemeClr val="bg1"/>
                </a:solidFill>
                <a:latin typeface="Helvetica" pitchFamily="2" charset="0"/>
                <a:ea typeface="Helvetica Light" charset="0"/>
                <a:cs typeface="Helvetica Light" charset="0"/>
              </a:rPr>
              <a:t> </a:t>
            </a:r>
            <a:endParaRPr lang="en-GB" sz="1200" dirty="0">
              <a:solidFill>
                <a:schemeClr val="bg1"/>
              </a:solidFill>
              <a:latin typeface="Helvetica Light" panose="020B0403020202020204" pitchFamily="34" charset="0"/>
              <a:ea typeface="Helvetica Light" charset="0"/>
              <a:cs typeface="Helvetica Light" charset="0"/>
            </a:endParaRPr>
          </a:p>
        </p:txBody>
      </p:sp>
      <p:sp>
        <p:nvSpPr>
          <p:cNvPr id="6" name="Rectangle 5">
            <a:extLst>
              <a:ext uri="{FF2B5EF4-FFF2-40B4-BE49-F238E27FC236}">
                <a16:creationId xmlns:a16="http://schemas.microsoft.com/office/drawing/2014/main" id="{23188C43-E0C5-594A-A691-F8EDB7D37F1C}"/>
              </a:ext>
            </a:extLst>
          </p:cNvPr>
          <p:cNvSpPr/>
          <p:nvPr/>
        </p:nvSpPr>
        <p:spPr>
          <a:xfrm>
            <a:off x="245333" y="0"/>
            <a:ext cx="4795024" cy="1118915"/>
          </a:xfrm>
          <a:prstGeom prst="rect">
            <a:avLst/>
          </a:prstGeom>
          <a:solidFill>
            <a:schemeClr val="tx1"/>
          </a:solidFill>
        </p:spPr>
        <p:txBody>
          <a:bodyPr wrap="none" rtlCol="0" anchor="ctr">
            <a:spAutoFit/>
          </a:bodyPr>
          <a:lstStyle/>
          <a:p>
            <a:pPr algn="l"/>
            <a:endParaRPr lang="en-CH" sz="1600" dirty="0">
              <a:latin typeface="Helvetica" pitchFamily="2" charset="0"/>
            </a:endParaRPr>
          </a:p>
        </p:txBody>
      </p:sp>
      <p:sp>
        <p:nvSpPr>
          <p:cNvPr id="8" name="Rounded Rectangle 7">
            <a:extLst>
              <a:ext uri="{FF2B5EF4-FFF2-40B4-BE49-F238E27FC236}">
                <a16:creationId xmlns:a16="http://schemas.microsoft.com/office/drawing/2014/main" id="{681556C9-CEFF-034B-913C-32EF3664BF49}"/>
              </a:ext>
            </a:extLst>
          </p:cNvPr>
          <p:cNvSpPr/>
          <p:nvPr/>
        </p:nvSpPr>
        <p:spPr>
          <a:xfrm>
            <a:off x="5648103" y="770016"/>
            <a:ext cx="5498433" cy="5522400"/>
          </a:xfrm>
          <a:prstGeom prst="roundRect">
            <a:avLst>
              <a:gd name="adj" fmla="val 801"/>
            </a:avLst>
          </a:prstGeom>
          <a:solidFill>
            <a:schemeClr val="bg1"/>
          </a:solidFill>
        </p:spPr>
        <p:txBody>
          <a:bodyPr wrap="square" rtlCol="0" anchor="ctr">
            <a:spAutoFit/>
          </a:bodyPr>
          <a:lstStyle/>
          <a:p>
            <a:pPr algn="l"/>
            <a:endParaRPr lang="en-CH" sz="1600" dirty="0">
              <a:latin typeface="Helvetica" pitchFamily="2" charset="0"/>
            </a:endParaRPr>
          </a:p>
        </p:txBody>
      </p:sp>
      <p:sp>
        <p:nvSpPr>
          <p:cNvPr id="11" name="TextBox 10">
            <a:extLst>
              <a:ext uri="{FF2B5EF4-FFF2-40B4-BE49-F238E27FC236}">
                <a16:creationId xmlns:a16="http://schemas.microsoft.com/office/drawing/2014/main" id="{15157314-6ECE-4546-AABA-1B7E01C0A59A}"/>
              </a:ext>
            </a:extLst>
          </p:cNvPr>
          <p:cNvSpPr txBox="1"/>
          <p:nvPr/>
        </p:nvSpPr>
        <p:spPr>
          <a:xfrm>
            <a:off x="0" y="518751"/>
            <a:ext cx="5648103" cy="1200329"/>
          </a:xfrm>
          <a:prstGeom prst="rect">
            <a:avLst/>
          </a:prstGeom>
          <a:solidFill>
            <a:schemeClr val="tx1"/>
          </a:solidFill>
        </p:spPr>
        <p:txBody>
          <a:bodyPr wrap="square" rtlCol="0">
            <a:spAutoFit/>
          </a:bodyPr>
          <a:lstStyle/>
          <a:p>
            <a:pPr indent="424250" defTabSz="430225" fontAlgn="base">
              <a:spcBef>
                <a:spcPct val="0"/>
              </a:spcBef>
              <a:spcAft>
                <a:spcPct val="0"/>
              </a:spcAft>
              <a:defRPr/>
            </a:pPr>
            <a:r>
              <a:rPr lang="en-GB" sz="3600" b="1" dirty="0">
                <a:solidFill>
                  <a:schemeClr val="bg1"/>
                </a:solidFill>
                <a:latin typeface="Helvetica" pitchFamily="2" charset="0"/>
                <a:ea typeface="Trebuchet MS" pitchFamily="-84" charset="0"/>
                <a:cs typeface="Helvetica Light"/>
              </a:rPr>
              <a:t>The BEH mechanism 	is real !</a:t>
            </a:r>
            <a:endParaRPr lang="en-GB" sz="3600" dirty="0">
              <a:solidFill>
                <a:schemeClr val="bg1"/>
              </a:solidFill>
              <a:latin typeface="Helvetica" pitchFamily="2" charset="0"/>
              <a:ea typeface="Trebuchet MS" pitchFamily="-84" charset="0"/>
              <a:cs typeface="Helvetica Light"/>
            </a:endParaRPr>
          </a:p>
        </p:txBody>
      </p:sp>
      <p:sp>
        <p:nvSpPr>
          <p:cNvPr id="7" name="TextBox 6">
            <a:extLst>
              <a:ext uri="{FF2B5EF4-FFF2-40B4-BE49-F238E27FC236}">
                <a16:creationId xmlns:a16="http://schemas.microsoft.com/office/drawing/2014/main" id="{5DD46B83-4116-409A-6021-1767979F1E39}"/>
              </a:ext>
            </a:extLst>
          </p:cNvPr>
          <p:cNvSpPr txBox="1"/>
          <p:nvPr/>
        </p:nvSpPr>
        <p:spPr>
          <a:xfrm>
            <a:off x="9423192" y="6002094"/>
            <a:ext cx="1699503" cy="261610"/>
          </a:xfrm>
          <a:prstGeom prst="rect">
            <a:avLst/>
          </a:prstGeom>
          <a:noFill/>
        </p:spPr>
        <p:txBody>
          <a:bodyPr wrap="none" rtlCol="0">
            <a:spAutoFit/>
          </a:bodyPr>
          <a:lstStyle/>
          <a:p>
            <a:pPr marL="0" algn="r">
              <a:spcBef>
                <a:spcPts val="3000"/>
              </a:spcBef>
            </a:pPr>
            <a:r>
              <a:rPr lang="en-GB" sz="1100" dirty="0">
                <a:solidFill>
                  <a:schemeClr val="tx1">
                    <a:lumMod val="50000"/>
                    <a:lumOff val="50000"/>
                  </a:schemeClr>
                </a:solidFill>
                <a:latin typeface="Helvetica Light" charset="0"/>
                <a:ea typeface="Helvetica Light" charset="0"/>
                <a:cs typeface="Helvetica Light" charset="0"/>
                <a:sym typeface="Wingdings" pitchFamily="2" charset="2"/>
                <a:hlinkClick r:id="rId4"/>
              </a:rPr>
              <a:t>ATLAS-CONF-2022-068</a:t>
            </a:r>
            <a:endParaRPr lang="en-CH" sz="1100" dirty="0">
              <a:solidFill>
                <a:prstClr val="black"/>
              </a:solidFill>
              <a:latin typeface="Helvetica Light" charset="0"/>
              <a:ea typeface="Helvetica Light" charset="0"/>
              <a:cs typeface="Helvetica Light" charset="0"/>
              <a:sym typeface="Wingdings" pitchFamily="2" charset="2"/>
            </a:endParaRPr>
          </a:p>
        </p:txBody>
      </p:sp>
      <p:pic>
        <p:nvPicPr>
          <p:cNvPr id="14" name="Picture 13">
            <a:extLst>
              <a:ext uri="{FF2B5EF4-FFF2-40B4-BE49-F238E27FC236}">
                <a16:creationId xmlns:a16="http://schemas.microsoft.com/office/drawing/2014/main" id="{CC80B681-F1D5-F2FC-4950-B74F0D18FDD1}"/>
              </a:ext>
            </a:extLst>
          </p:cNvPr>
          <p:cNvPicPr>
            <a:picLocks noChangeAspect="1"/>
          </p:cNvPicPr>
          <p:nvPr/>
        </p:nvPicPr>
        <p:blipFill>
          <a:blip r:embed="rId5"/>
          <a:stretch>
            <a:fillRect/>
          </a:stretch>
        </p:blipFill>
        <p:spPr>
          <a:xfrm rot="5400000">
            <a:off x="6112561" y="1008228"/>
            <a:ext cx="4521816" cy="4988073"/>
          </a:xfrm>
          <a:prstGeom prst="rect">
            <a:avLst/>
          </a:prstGeom>
        </p:spPr>
      </p:pic>
      <p:sp>
        <p:nvSpPr>
          <p:cNvPr id="15" name="TextBox 14">
            <a:extLst>
              <a:ext uri="{FF2B5EF4-FFF2-40B4-BE49-F238E27FC236}">
                <a16:creationId xmlns:a16="http://schemas.microsoft.com/office/drawing/2014/main" id="{0817B6D7-B574-1EF2-FB02-C32F3E5A60D1}"/>
              </a:ext>
            </a:extLst>
          </p:cNvPr>
          <p:cNvSpPr txBox="1"/>
          <p:nvPr/>
        </p:nvSpPr>
        <p:spPr>
          <a:xfrm>
            <a:off x="5817936" y="889768"/>
            <a:ext cx="4879862" cy="338554"/>
          </a:xfrm>
          <a:prstGeom prst="rect">
            <a:avLst/>
          </a:prstGeom>
          <a:noFill/>
        </p:spPr>
        <p:txBody>
          <a:bodyPr wrap="none" rtlCol="0">
            <a:spAutoFit/>
          </a:bodyPr>
          <a:lstStyle/>
          <a:p>
            <a:pPr marL="0">
              <a:spcBef>
                <a:spcPts val="3000"/>
              </a:spcBef>
            </a:pPr>
            <a:r>
              <a:rPr lang="en-CH" sz="1600" dirty="0">
                <a:solidFill>
                  <a:prstClr val="black"/>
                </a:solidFill>
                <a:latin typeface="Helvetica" pitchFamily="2" charset="0"/>
                <a:ea typeface="Helvetica Light" charset="0"/>
                <a:cs typeface="Helvetica Light" charset="0"/>
                <a:sym typeface="Wingdings" pitchFamily="2" charset="2"/>
              </a:rPr>
              <a:t>The pp → 4𝓁 spectrum is sensitive to H* production</a:t>
            </a:r>
          </a:p>
        </p:txBody>
      </p:sp>
      <p:sp>
        <p:nvSpPr>
          <p:cNvPr id="16" name="TextBox 15">
            <a:extLst>
              <a:ext uri="{FF2B5EF4-FFF2-40B4-BE49-F238E27FC236}">
                <a16:creationId xmlns:a16="http://schemas.microsoft.com/office/drawing/2014/main" id="{AB5E8D25-2848-6667-65F5-63B1F464D0B6}"/>
              </a:ext>
            </a:extLst>
          </p:cNvPr>
          <p:cNvSpPr txBox="1"/>
          <p:nvPr/>
        </p:nvSpPr>
        <p:spPr>
          <a:xfrm>
            <a:off x="6171531" y="5642460"/>
            <a:ext cx="3227819" cy="338554"/>
          </a:xfrm>
          <a:prstGeom prst="rect">
            <a:avLst/>
          </a:prstGeom>
          <a:noFill/>
        </p:spPr>
        <p:txBody>
          <a:bodyPr wrap="square">
            <a:spAutoFit/>
          </a:bodyPr>
          <a:lstStyle/>
          <a:p>
            <a:pPr>
              <a:spcBef>
                <a:spcPts val="3000"/>
              </a:spcBef>
            </a:pPr>
            <a:r>
              <a:rPr lang="en-US" sz="1600" dirty="0">
                <a:solidFill>
                  <a:srgbClr val="0D7FBF"/>
                </a:solidFill>
                <a:latin typeface="Helvetica" pitchFamily="2" charset="0"/>
                <a:ea typeface="Helvetica Light" charset="0"/>
                <a:cs typeface="Helvetica Light" charset="0"/>
              </a:rPr>
              <a:t>➠ Γ</a:t>
            </a:r>
            <a:r>
              <a:rPr lang="en-US" sz="1600" baseline="-25000" dirty="0">
                <a:solidFill>
                  <a:srgbClr val="0D7FBF"/>
                </a:solidFill>
                <a:latin typeface="Helvetica" pitchFamily="2" charset="0"/>
                <a:ea typeface="Helvetica Light" charset="0"/>
                <a:cs typeface="Helvetica Light" charset="0"/>
              </a:rPr>
              <a:t>H</a:t>
            </a:r>
            <a:r>
              <a:rPr lang="en-US" sz="1600" dirty="0">
                <a:solidFill>
                  <a:srgbClr val="0D7FBF"/>
                </a:solidFill>
                <a:latin typeface="Helvetica" pitchFamily="2" charset="0"/>
                <a:ea typeface="Helvetica Light" charset="0"/>
                <a:cs typeface="Helvetica Light" charset="0"/>
              </a:rPr>
              <a:t> = 4.6       MeV </a:t>
            </a:r>
            <a:r>
              <a:rPr lang="en-US" sz="1200" dirty="0">
                <a:solidFill>
                  <a:srgbClr val="0D7FBF"/>
                </a:solidFill>
                <a:latin typeface="Helvetica" pitchFamily="2" charset="0"/>
                <a:ea typeface="Helvetica Light" charset="0"/>
                <a:cs typeface="Helvetica Light" charset="0"/>
              </a:rPr>
              <a:t>(SM: 4.1 MeV)</a:t>
            </a:r>
            <a:endParaRPr lang="el-GR" sz="1600" baseline="-25000" dirty="0">
              <a:solidFill>
                <a:srgbClr val="0D7FBF"/>
              </a:solidFill>
              <a:latin typeface="Helvetica" pitchFamily="2" charset="0"/>
            </a:endParaRPr>
          </a:p>
        </p:txBody>
      </p:sp>
      <p:sp>
        <p:nvSpPr>
          <p:cNvPr id="17" name="TextBox 16">
            <a:extLst>
              <a:ext uri="{FF2B5EF4-FFF2-40B4-BE49-F238E27FC236}">
                <a16:creationId xmlns:a16="http://schemas.microsoft.com/office/drawing/2014/main" id="{3FCAB1D1-A71F-2105-2DAB-838124A9C466}"/>
              </a:ext>
            </a:extLst>
          </p:cNvPr>
          <p:cNvSpPr txBox="1"/>
          <p:nvPr/>
        </p:nvSpPr>
        <p:spPr>
          <a:xfrm>
            <a:off x="7203088" y="5584592"/>
            <a:ext cx="1852011" cy="453970"/>
          </a:xfrm>
          <a:prstGeom prst="rect">
            <a:avLst/>
          </a:prstGeom>
          <a:noFill/>
        </p:spPr>
        <p:txBody>
          <a:bodyPr wrap="square">
            <a:spAutoFit/>
          </a:bodyPr>
          <a:lstStyle/>
          <a:p>
            <a:pPr>
              <a:spcBef>
                <a:spcPts val="3000"/>
              </a:spcBef>
            </a:pPr>
            <a:r>
              <a:rPr lang="en-US" sz="1050" dirty="0">
                <a:solidFill>
                  <a:srgbClr val="0D7FBF"/>
                </a:solidFill>
                <a:latin typeface="Helvetica" pitchFamily="2" charset="0"/>
                <a:ea typeface="Helvetica Light" charset="0"/>
                <a:cs typeface="Helvetica Light" charset="0"/>
              </a:rPr>
              <a:t>+ 2.6</a:t>
            </a:r>
          </a:p>
          <a:p>
            <a:pPr>
              <a:spcBef>
                <a:spcPts val="300"/>
              </a:spcBef>
            </a:pPr>
            <a:r>
              <a:rPr lang="en-US" sz="1050" dirty="0">
                <a:solidFill>
                  <a:srgbClr val="0D7FBF"/>
                </a:solidFill>
                <a:latin typeface="Helvetica" pitchFamily="2" charset="0"/>
              </a:rPr>
              <a:t>– 2.5</a:t>
            </a:r>
            <a:endParaRPr lang="el-GR" sz="1050" dirty="0">
              <a:solidFill>
                <a:srgbClr val="0D7FBF"/>
              </a:solidFill>
              <a:latin typeface="Helvetica" pitchFamily="2" charset="0"/>
            </a:endParaRPr>
          </a:p>
        </p:txBody>
      </p:sp>
      <p:sp>
        <p:nvSpPr>
          <p:cNvPr id="19" name="Rounded Rectangle 18">
            <a:extLst>
              <a:ext uri="{FF2B5EF4-FFF2-40B4-BE49-F238E27FC236}">
                <a16:creationId xmlns:a16="http://schemas.microsoft.com/office/drawing/2014/main" id="{FDEEBC6A-0AE4-58B0-992C-D1B44B40DACA}"/>
              </a:ext>
            </a:extLst>
          </p:cNvPr>
          <p:cNvSpPr/>
          <p:nvPr/>
        </p:nvSpPr>
        <p:spPr>
          <a:xfrm>
            <a:off x="6146131" y="5572672"/>
            <a:ext cx="3111377" cy="477212"/>
          </a:xfrm>
          <a:prstGeom prst="roundRect">
            <a:avLst/>
          </a:prstGeom>
          <a:ln w="19050">
            <a:solidFill>
              <a:srgbClr val="E70000"/>
            </a:solidFill>
          </a:ln>
        </p:spPr>
        <p:txBody>
          <a:bodyPr wrap="square" rtlCol="0" anchor="ctr">
            <a:spAutoFit/>
          </a:bodyPr>
          <a:lstStyle/>
          <a:p>
            <a:pPr algn="l"/>
            <a:endParaRPr lang="en-CH" sz="1600" dirty="0">
              <a:latin typeface="Helvetica" pitchFamily="2" charset="0"/>
            </a:endParaRPr>
          </a:p>
        </p:txBody>
      </p:sp>
    </p:spTree>
    <p:extLst>
      <p:ext uri="{BB962C8B-B14F-4D97-AF65-F5344CB8AC3E}">
        <p14:creationId xmlns:p14="http://schemas.microsoft.com/office/powerpoint/2010/main" val="3301710465"/>
      </p:ext>
    </p:extLst>
  </p:cSld>
  <p:clrMapOvr>
    <a:masterClrMapping/>
  </p:clrMapOvr>
  <mc:AlternateContent xmlns:mc="http://schemas.openxmlformats.org/markup-compatibility/2006" xmlns:p14="http://schemas.microsoft.com/office/powerpoint/2010/main">
    <mc:Choice Requires="p14">
      <p:transition spd="med" p14:dur="600">
        <p:fade/>
      </p:transition>
    </mc:Choice>
    <mc:Fallback xmlns="">
      <p:transition spd="med">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F74CCCC-8364-ED4B-9680-74B49AB644C4}"/>
              </a:ext>
            </a:extLst>
          </p:cNvPr>
          <p:cNvSpPr/>
          <p:nvPr/>
        </p:nvSpPr>
        <p:spPr>
          <a:xfrm>
            <a:off x="0" y="0"/>
            <a:ext cx="11472863" cy="6858000"/>
          </a:xfrm>
          <a:prstGeom prst="rect">
            <a:avLst/>
          </a:prstGeom>
          <a:solidFill>
            <a:schemeClr val="tx1"/>
          </a:solidFill>
          <a:ln>
            <a:solidFill>
              <a:schemeClr val="tx1"/>
            </a:solidFill>
          </a:ln>
        </p:spPr>
        <p:txBody>
          <a:bodyPr wrap="square" rtlCol="0" anchor="ctr">
            <a:spAutoFit/>
          </a:bodyPr>
          <a:lstStyle/>
          <a:p>
            <a:pPr algn="ctr"/>
            <a:endParaRPr lang="en-CH" sz="1600" dirty="0">
              <a:latin typeface="Helvetica Light" charset="0"/>
              <a:ea typeface="Helvetica Light" charset="0"/>
              <a:cs typeface="Helvetica Light" charset="0"/>
            </a:endParaRPr>
          </a:p>
        </p:txBody>
      </p:sp>
      <p:sp>
        <p:nvSpPr>
          <p:cNvPr id="2" name="Rectangle 1">
            <a:extLst>
              <a:ext uri="{FF2B5EF4-FFF2-40B4-BE49-F238E27FC236}">
                <a16:creationId xmlns:a16="http://schemas.microsoft.com/office/drawing/2014/main" id="{D6032BD6-DF1E-F44B-AD9C-5C44A6D11FD5}"/>
              </a:ext>
            </a:extLst>
          </p:cNvPr>
          <p:cNvSpPr/>
          <p:nvPr/>
        </p:nvSpPr>
        <p:spPr>
          <a:xfrm>
            <a:off x="7607397" y="0"/>
            <a:ext cx="2732049" cy="1683835"/>
          </a:xfrm>
          <a:prstGeom prst="rect">
            <a:avLst/>
          </a:prstGeom>
          <a:solidFill>
            <a:schemeClr val="tx1"/>
          </a:solidFill>
          <a:ln>
            <a:noFill/>
          </a:ln>
        </p:spPr>
        <p:txBody>
          <a:bodyPr wrap="none" rtlCol="0" anchor="ctr">
            <a:spAutoFit/>
          </a:bodyPr>
          <a:lstStyle/>
          <a:p>
            <a:pPr algn="l"/>
            <a:endParaRPr lang="en-CH" sz="1600" dirty="0">
              <a:latin typeface="Helvetica" pitchFamily="2" charset="0"/>
            </a:endParaRPr>
          </a:p>
        </p:txBody>
      </p:sp>
      <p:pic>
        <p:nvPicPr>
          <p:cNvPr id="1026" name="Picture 2">
            <a:extLst>
              <a:ext uri="{FF2B5EF4-FFF2-40B4-BE49-F238E27FC236}">
                <a16:creationId xmlns:a16="http://schemas.microsoft.com/office/drawing/2014/main" id="{869B6B50-A32A-C0F7-A06F-613AF24F8383}"/>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colorTemperature colorTemp="4700"/>
                    </a14:imgEffect>
                    <a14:imgEffect>
                      <a14:brightnessContrast bright="20000" contrast="20000"/>
                    </a14:imgEffect>
                  </a14:imgLayer>
                </a14:imgProps>
              </a:ext>
              <a:ext uri="{28A0092B-C50C-407E-A947-70E740481C1C}">
                <a14:useLocalDpi xmlns:a14="http://schemas.microsoft.com/office/drawing/2010/main" val="0"/>
              </a:ext>
            </a:extLst>
          </a:blip>
          <a:srcRect/>
          <a:stretch>
            <a:fillRect/>
          </a:stretch>
        </p:blipFill>
        <p:spPr bwMode="auto">
          <a:xfrm>
            <a:off x="538163" y="0"/>
            <a:ext cx="10396537" cy="68580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8748FCE9-2E37-0542-BEFA-CB38C8B5FD92}"/>
              </a:ext>
            </a:extLst>
          </p:cNvPr>
          <p:cNvSpPr txBox="1"/>
          <p:nvPr/>
        </p:nvSpPr>
        <p:spPr>
          <a:xfrm>
            <a:off x="7657395" y="6604084"/>
            <a:ext cx="3815468" cy="253916"/>
          </a:xfrm>
          <a:prstGeom prst="rect">
            <a:avLst/>
          </a:prstGeom>
          <a:noFill/>
        </p:spPr>
        <p:txBody>
          <a:bodyPr wrap="none" rtlCol="0">
            <a:spAutoFit/>
          </a:bodyPr>
          <a:lstStyle/>
          <a:p>
            <a:pPr marL="0">
              <a:spcBef>
                <a:spcPts val="3000"/>
              </a:spcBef>
            </a:pPr>
            <a:r>
              <a:rPr lang="en-CH" sz="1050" dirty="0">
                <a:solidFill>
                  <a:schemeClr val="bg1"/>
                </a:solidFill>
                <a:latin typeface="Helvetica Light" charset="0"/>
                <a:ea typeface="Helvetica Light" charset="0"/>
                <a:cs typeface="Helvetica Light" charset="0"/>
                <a:sym typeface="Wingdings" pitchFamily="2" charset="2"/>
              </a:rPr>
              <a:t>A Higgs boson to 2e2µ plus a Z boson to 2µ candidate event</a:t>
            </a:r>
          </a:p>
        </p:txBody>
      </p:sp>
    </p:spTree>
    <p:extLst>
      <p:ext uri="{BB962C8B-B14F-4D97-AF65-F5344CB8AC3E}">
        <p14:creationId xmlns:p14="http://schemas.microsoft.com/office/powerpoint/2010/main" val="1416191109"/>
      </p:ext>
    </p:extLst>
  </p:cSld>
  <p:clrMapOvr>
    <a:masterClrMapping/>
  </p:clrMapOvr>
  <mc:AlternateContent xmlns:mc="http://schemas.openxmlformats.org/markup-compatibility/2006">
    <mc:Choice xmlns:p14="http://schemas.microsoft.com/office/powerpoint/2010/main" Requires="p14">
      <p:transition spd="med" p14:dur="600">
        <p:fade/>
      </p:transition>
    </mc:Choice>
    <mc:Fallback>
      <p:transition spd="med">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43FEFCAF-2444-9948-A674-0992E2D20A05}"/>
              </a:ext>
            </a:extLst>
          </p:cNvPr>
          <p:cNvSpPr/>
          <p:nvPr/>
        </p:nvSpPr>
        <p:spPr>
          <a:xfrm>
            <a:off x="0" y="0"/>
            <a:ext cx="11472863" cy="6858000"/>
          </a:xfrm>
          <a:prstGeom prst="rect">
            <a:avLst/>
          </a:prstGeom>
          <a:solidFill>
            <a:schemeClr val="tx1"/>
          </a:solidFill>
          <a:ln>
            <a:solidFill>
              <a:schemeClr val="tx1"/>
            </a:solidFill>
          </a:ln>
        </p:spPr>
        <p:txBody>
          <a:bodyPr wrap="square" rtlCol="0" anchor="ctr">
            <a:spAutoFit/>
          </a:bodyPr>
          <a:lstStyle/>
          <a:p>
            <a:pPr algn="ctr"/>
            <a:endParaRPr lang="en-CH" sz="1600" dirty="0">
              <a:latin typeface="Helvetica Light" charset="0"/>
              <a:ea typeface="Helvetica Light" charset="0"/>
              <a:cs typeface="Helvetica Light" charset="0"/>
            </a:endParaRPr>
          </a:p>
        </p:txBody>
      </p:sp>
      <p:sp>
        <p:nvSpPr>
          <p:cNvPr id="2" name="Slide Number Placeholder 1">
            <a:extLst>
              <a:ext uri="{FF2B5EF4-FFF2-40B4-BE49-F238E27FC236}">
                <a16:creationId xmlns:a16="http://schemas.microsoft.com/office/drawing/2014/main" id="{37433BC0-9F66-2445-B6AB-81E976AF183D}"/>
              </a:ext>
            </a:extLst>
          </p:cNvPr>
          <p:cNvSpPr>
            <a:spLocks noGrp="1"/>
          </p:cNvSpPr>
          <p:nvPr>
            <p:ph type="sldNum" sz="quarter" idx="4"/>
          </p:nvPr>
        </p:nvSpPr>
        <p:spPr/>
        <p:txBody>
          <a:bodyPr/>
          <a:lstStyle/>
          <a:p>
            <a:pPr>
              <a:defRPr/>
            </a:pPr>
            <a:fld id="{611C2F03-9E95-40C9-A99F-3C4F7EE8CF2A}" type="slidenum">
              <a:rPr lang="en-GB" smtClean="0"/>
              <a:pPr>
                <a:defRPr/>
              </a:pPr>
              <a:t>46</a:t>
            </a:fld>
            <a:endParaRPr lang="en-GB" dirty="0"/>
          </a:p>
        </p:txBody>
      </p:sp>
      <p:sp>
        <p:nvSpPr>
          <p:cNvPr id="5" name="Rectangle 4">
            <a:extLst>
              <a:ext uri="{FF2B5EF4-FFF2-40B4-BE49-F238E27FC236}">
                <a16:creationId xmlns:a16="http://schemas.microsoft.com/office/drawing/2014/main" id="{21737818-657E-7B42-97B5-A6F46C91D709}"/>
              </a:ext>
            </a:extLst>
          </p:cNvPr>
          <p:cNvSpPr/>
          <p:nvPr/>
        </p:nvSpPr>
        <p:spPr>
          <a:xfrm>
            <a:off x="731768" y="5742878"/>
            <a:ext cx="2881228" cy="1115122"/>
          </a:xfrm>
          <a:prstGeom prst="rect">
            <a:avLst/>
          </a:prstGeom>
          <a:solidFill>
            <a:schemeClr val="tx1"/>
          </a:solidFill>
          <a:ln>
            <a:noFill/>
          </a:ln>
        </p:spPr>
        <p:txBody>
          <a:bodyPr wrap="square" rtlCol="0" anchor="ctr">
            <a:spAutoFit/>
          </a:bodyPr>
          <a:lstStyle/>
          <a:p>
            <a:pPr algn="l"/>
            <a:endParaRPr lang="en-CH" sz="1600" dirty="0">
              <a:latin typeface="Helvetica" pitchFamily="2" charset="0"/>
            </a:endParaRPr>
          </a:p>
        </p:txBody>
      </p:sp>
      <p:pic>
        <p:nvPicPr>
          <p:cNvPr id="9" name="Picture 4">
            <a:extLst>
              <a:ext uri="{FF2B5EF4-FFF2-40B4-BE49-F238E27FC236}">
                <a16:creationId xmlns:a16="http://schemas.microsoft.com/office/drawing/2014/main" id="{60C5593E-0DBC-E840-A179-6144B5ED3C6C}"/>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brightnessContrast bright="20000" contrast="20000"/>
                    </a14:imgEffect>
                  </a14:imgLayer>
                </a14:imgProps>
              </a:ext>
              <a:ext uri="{28A0092B-C50C-407E-A947-70E740481C1C}">
                <a14:useLocalDpi xmlns:a14="http://schemas.microsoft.com/office/drawing/2010/main"/>
              </a:ext>
            </a:extLst>
          </a:blip>
          <a:srcRect/>
          <a:stretch>
            <a:fillRect/>
          </a:stretch>
        </p:blipFill>
        <p:spPr bwMode="auto">
          <a:xfrm>
            <a:off x="571614" y="0"/>
            <a:ext cx="10401300" cy="6858000"/>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a:extLst>
              <a:ext uri="{FF2B5EF4-FFF2-40B4-BE49-F238E27FC236}">
                <a16:creationId xmlns:a16="http://schemas.microsoft.com/office/drawing/2014/main" id="{CB281CD4-D3DA-974D-9DDE-CC267C706F81}"/>
              </a:ext>
            </a:extLst>
          </p:cNvPr>
          <p:cNvSpPr/>
          <p:nvPr/>
        </p:nvSpPr>
        <p:spPr>
          <a:xfrm>
            <a:off x="343234" y="4656217"/>
            <a:ext cx="3037639" cy="2151189"/>
          </a:xfrm>
          <a:prstGeom prst="rect">
            <a:avLst/>
          </a:prstGeom>
          <a:solidFill>
            <a:schemeClr val="tx1"/>
          </a:solidFill>
          <a:ln>
            <a:noFill/>
          </a:ln>
        </p:spPr>
        <p:txBody>
          <a:bodyPr wrap="square" rtlCol="0" anchor="ctr">
            <a:spAutoFit/>
          </a:bodyPr>
          <a:lstStyle/>
          <a:p>
            <a:pPr algn="l"/>
            <a:endParaRPr lang="en-CH" sz="1600" dirty="0">
              <a:latin typeface="Helvetica" pitchFamily="2" charset="0"/>
            </a:endParaRPr>
          </a:p>
        </p:txBody>
      </p:sp>
      <p:sp>
        <p:nvSpPr>
          <p:cNvPr id="8" name="TextBox 7">
            <a:extLst>
              <a:ext uri="{FF2B5EF4-FFF2-40B4-BE49-F238E27FC236}">
                <a16:creationId xmlns:a16="http://schemas.microsoft.com/office/drawing/2014/main" id="{15D4BD48-1D52-4744-BF80-D34FB68F2AB6}"/>
              </a:ext>
            </a:extLst>
          </p:cNvPr>
          <p:cNvSpPr txBox="1"/>
          <p:nvPr/>
        </p:nvSpPr>
        <p:spPr>
          <a:xfrm>
            <a:off x="234842" y="4912477"/>
            <a:ext cx="6953358" cy="1569660"/>
          </a:xfrm>
          <a:prstGeom prst="rect">
            <a:avLst/>
          </a:prstGeom>
          <a:solidFill>
            <a:schemeClr val="tx1"/>
          </a:solidFill>
        </p:spPr>
        <p:txBody>
          <a:bodyPr wrap="square" rtlCol="0">
            <a:spAutoFit/>
          </a:bodyPr>
          <a:lstStyle/>
          <a:p>
            <a:pPr indent="11113" defTabSz="430225" fontAlgn="base">
              <a:spcBef>
                <a:spcPct val="0"/>
              </a:spcBef>
              <a:spcAft>
                <a:spcPct val="0"/>
              </a:spcAft>
              <a:defRPr/>
            </a:pPr>
            <a:r>
              <a:rPr lang="en-GB" sz="2400" b="1" dirty="0">
                <a:solidFill>
                  <a:schemeClr val="bg1"/>
                </a:solidFill>
                <a:latin typeface="Helvetica" pitchFamily="2" charset="0"/>
                <a:ea typeface="Trebuchet MS" pitchFamily="-84" charset="0"/>
                <a:cs typeface="Helvetica Light"/>
              </a:rPr>
              <a:t>The LHC also provided a new understanding of hadron collider processes: the observation of numerous very rare channels testing the Standard Model and huge theoretical progress</a:t>
            </a:r>
            <a:endParaRPr lang="en-GB" sz="2400" dirty="0">
              <a:solidFill>
                <a:schemeClr val="bg1"/>
              </a:solidFill>
              <a:latin typeface="Helvetica" pitchFamily="2" charset="0"/>
              <a:ea typeface="Trebuchet MS" pitchFamily="-84" charset="0"/>
              <a:cs typeface="Helvetica Light"/>
            </a:endParaRPr>
          </a:p>
        </p:txBody>
      </p:sp>
      <p:pic>
        <p:nvPicPr>
          <p:cNvPr id="10" name="Picture 9">
            <a:extLst>
              <a:ext uri="{FF2B5EF4-FFF2-40B4-BE49-F238E27FC236}">
                <a16:creationId xmlns:a16="http://schemas.microsoft.com/office/drawing/2014/main" id="{DCBCF5FF-2BD7-314C-8B87-DD400AD86788}"/>
              </a:ext>
            </a:extLst>
          </p:cNvPr>
          <p:cNvPicPr>
            <a:picLocks noChangeAspect="1"/>
          </p:cNvPicPr>
          <p:nvPr/>
        </p:nvPicPr>
        <p:blipFill rotWithShape="1">
          <a:blip r:embed="rId4">
            <a:extLst>
              <a:ext uri="{28A0092B-C50C-407E-A947-70E740481C1C}">
                <a14:useLocalDpi xmlns:a14="http://schemas.microsoft.com/office/drawing/2010/main"/>
              </a:ext>
            </a:extLst>
          </a:blip>
          <a:srcRect t="36576" b="32613"/>
          <a:stretch/>
        </p:blipFill>
        <p:spPr>
          <a:xfrm>
            <a:off x="9592041" y="272375"/>
            <a:ext cx="1717645" cy="748913"/>
          </a:xfrm>
          <a:prstGeom prst="rect">
            <a:avLst/>
          </a:prstGeom>
        </p:spPr>
      </p:pic>
      <mc:AlternateContent xmlns:mc="http://schemas.openxmlformats.org/markup-compatibility/2006" xmlns:a14="http://schemas.microsoft.com/office/drawing/2010/main">
        <mc:Choice Requires="a14">
          <p:sp>
            <p:nvSpPr>
              <p:cNvPr id="11" name="TextBox 10">
                <a:extLst>
                  <a:ext uri="{FF2B5EF4-FFF2-40B4-BE49-F238E27FC236}">
                    <a16:creationId xmlns:a16="http://schemas.microsoft.com/office/drawing/2014/main" id="{D0D98C86-CF67-F248-9874-B08C0F72376B}"/>
                  </a:ext>
                </a:extLst>
              </p:cNvPr>
              <p:cNvSpPr txBox="1"/>
              <p:nvPr/>
            </p:nvSpPr>
            <p:spPr>
              <a:xfrm>
                <a:off x="8488664" y="6545797"/>
                <a:ext cx="2412585" cy="261610"/>
              </a:xfrm>
              <a:prstGeom prst="rect">
                <a:avLst/>
              </a:prstGeom>
              <a:noFill/>
            </p:spPr>
            <p:txBody>
              <a:bodyPr wrap="none" rtlCol="0">
                <a:spAutoFit/>
              </a:bodyPr>
              <a:lstStyle/>
              <a:p>
                <a:pPr algn="r">
                  <a:spcBef>
                    <a:spcPts val="3000"/>
                  </a:spcBef>
                </a:pPr>
                <a:r>
                  <a:rPr lang="en-GB" sz="1100" dirty="0">
                    <a:solidFill>
                      <a:schemeClr val="bg1"/>
                    </a:solidFill>
                    <a:latin typeface="Helvetica" pitchFamily="2" charset="0"/>
                    <a:ea typeface="Helvetica Light" charset="0"/>
                    <a:cs typeface="Helvetica Light" charset="0"/>
                    <a:sym typeface="Wingdings" pitchFamily="2" charset="2"/>
                  </a:rPr>
                  <a:t>p</a:t>
                </a:r>
                <a:r>
                  <a:rPr lang="en-CH" sz="1100" dirty="0">
                    <a:solidFill>
                      <a:schemeClr val="bg1"/>
                    </a:solidFill>
                    <a:latin typeface="Helvetica" pitchFamily="2" charset="0"/>
                    <a:ea typeface="Helvetica Light" charset="0"/>
                    <a:cs typeface="Helvetica Light" charset="0"/>
                    <a:sym typeface="Wingdings" pitchFamily="2" charset="2"/>
                  </a:rPr>
                  <a:t>p </a:t>
                </a:r>
                <a:r>
                  <a:rPr lang="en-CH" sz="1100" dirty="0">
                    <a:solidFill>
                      <a:schemeClr val="bg1"/>
                    </a:solidFill>
                    <a:latin typeface="Symbol" pitchFamily="2" charset="2"/>
                    <a:ea typeface="Helvetica Light" charset="0"/>
                    <a:cs typeface="Helvetica Light" charset="0"/>
                    <a:sym typeface="Wingdings" pitchFamily="2" charset="2"/>
                  </a:rPr>
                  <a:t>®</a:t>
                </a:r>
                <a:r>
                  <a:rPr lang="en-CH" sz="1100" dirty="0">
                    <a:solidFill>
                      <a:schemeClr val="bg1"/>
                    </a:solidFill>
                    <a:latin typeface="Helvetica" pitchFamily="2" charset="0"/>
                    <a:ea typeface="Helvetica Light" charset="0"/>
                    <a:cs typeface="Helvetica Light" charset="0"/>
                    <a:sym typeface="Wingdings" pitchFamily="2" charset="2"/>
                  </a:rPr>
                  <a:t> WWW </a:t>
                </a:r>
                <a:r>
                  <a:rPr lang="en-CH" sz="1100" dirty="0">
                    <a:solidFill>
                      <a:schemeClr val="bg1"/>
                    </a:solidFill>
                    <a:latin typeface="Symbol" pitchFamily="2" charset="2"/>
                    <a:ea typeface="Helvetica Light" charset="0"/>
                    <a:cs typeface="Helvetica Light" charset="0"/>
                    <a:sym typeface="Wingdings" pitchFamily="2" charset="2"/>
                  </a:rPr>
                  <a:t>®</a:t>
                </a:r>
                <a:r>
                  <a:rPr lang="en-CH" sz="1100" dirty="0">
                    <a:solidFill>
                      <a:schemeClr val="bg1"/>
                    </a:solidFill>
                    <a:latin typeface="Helvetica" pitchFamily="2" charset="0"/>
                    <a:ea typeface="Helvetica Light" charset="0"/>
                    <a:cs typeface="Helvetica Light" charset="0"/>
                    <a:sym typeface="Wingdings" pitchFamily="2" charset="2"/>
                  </a:rPr>
                  <a:t> </a:t>
                </a:r>
                <a14:m>
                  <m:oMath xmlns:m="http://schemas.openxmlformats.org/officeDocument/2006/math">
                    <m:r>
                      <a:rPr lang="en-US" sz="1100" b="0" i="1" dirty="0" smtClean="0">
                        <a:solidFill>
                          <a:schemeClr val="bg1"/>
                        </a:solidFill>
                        <a:latin typeface="Cambria Math" panose="02040503050406030204" pitchFamily="18" charset="0"/>
                        <a:ea typeface="Helvetica Light" charset="0"/>
                        <a:cs typeface="Helvetica Light" charset="0"/>
                        <a:sym typeface="Wingdings" pitchFamily="2" charset="2"/>
                      </a:rPr>
                      <m:t>𝑒</m:t>
                    </m:r>
                  </m:oMath>
                </a14:m>
                <a:r>
                  <a:rPr lang="en-CH" sz="1100" dirty="0">
                    <a:solidFill>
                      <a:schemeClr val="bg1"/>
                    </a:solidFill>
                    <a:latin typeface="Helvetica" pitchFamily="2" charset="0"/>
                    <a:ea typeface="Helvetica Light" charset="0"/>
                    <a:cs typeface="Helvetica Light" charset="0"/>
                    <a:sym typeface="Wingdings" pitchFamily="2" charset="2"/>
                  </a:rPr>
                  <a:t>𝜈</a:t>
                </a:r>
                <a:r>
                  <a:rPr lang="en-US" sz="1100" dirty="0">
                    <a:solidFill>
                      <a:schemeClr val="bg1"/>
                    </a:solidFill>
                    <a:ea typeface="Helvetica Light" charset="0"/>
                    <a:cs typeface="Helvetica Light" charset="0"/>
                    <a:sym typeface="Wingdings" pitchFamily="2" charset="2"/>
                  </a:rPr>
                  <a:t> </a:t>
                </a:r>
                <a14:m>
                  <m:oMath xmlns:m="http://schemas.openxmlformats.org/officeDocument/2006/math">
                    <m:r>
                      <a:rPr lang="en-US" sz="1100" i="1" dirty="0">
                        <a:solidFill>
                          <a:schemeClr val="bg1"/>
                        </a:solidFill>
                        <a:latin typeface="Cambria Math" panose="02040503050406030204" pitchFamily="18" charset="0"/>
                        <a:ea typeface="Helvetica Light" charset="0"/>
                        <a:cs typeface="Helvetica Light" charset="0"/>
                        <a:sym typeface="Wingdings" pitchFamily="2" charset="2"/>
                      </a:rPr>
                      <m:t>𝑒</m:t>
                    </m:r>
                  </m:oMath>
                </a14:m>
                <a:r>
                  <a:rPr lang="en-CH" sz="1100" dirty="0">
                    <a:solidFill>
                      <a:schemeClr val="bg1"/>
                    </a:solidFill>
                    <a:latin typeface="Helvetica" pitchFamily="2" charset="0"/>
                    <a:ea typeface="Helvetica Light" charset="0"/>
                    <a:cs typeface="Helvetica Light" charset="0"/>
                    <a:sym typeface="Wingdings" pitchFamily="2" charset="2"/>
                  </a:rPr>
                  <a:t>𝜈 </a:t>
                </a:r>
                <a:r>
                  <a:rPr lang="en-CH" sz="1100" dirty="0">
                    <a:solidFill>
                      <a:schemeClr val="bg1"/>
                    </a:solidFill>
                    <a:latin typeface="Symbol" pitchFamily="2" charset="2"/>
                    <a:ea typeface="Helvetica Light" charset="0"/>
                    <a:cs typeface="Helvetica Light" charset="0"/>
                    <a:sym typeface="Wingdings" pitchFamily="2" charset="2"/>
                  </a:rPr>
                  <a:t>m</a:t>
                </a:r>
                <a:r>
                  <a:rPr lang="en-CH" sz="1100" dirty="0">
                    <a:solidFill>
                      <a:schemeClr val="bg1"/>
                    </a:solidFill>
                    <a:latin typeface="Helvetica" pitchFamily="2" charset="0"/>
                    <a:ea typeface="Helvetica Light" charset="0"/>
                    <a:cs typeface="Helvetica Light" charset="0"/>
                    <a:sym typeface="Wingdings" pitchFamily="2" charset="2"/>
                  </a:rPr>
                  <a:t>𝜈 candidate</a:t>
                </a:r>
              </a:p>
            </p:txBody>
          </p:sp>
        </mc:Choice>
        <mc:Fallback xmlns="">
          <p:sp>
            <p:nvSpPr>
              <p:cNvPr id="11" name="TextBox 10">
                <a:extLst>
                  <a:ext uri="{FF2B5EF4-FFF2-40B4-BE49-F238E27FC236}">
                    <a16:creationId xmlns:a16="http://schemas.microsoft.com/office/drawing/2014/main" id="{D0D98C86-CF67-F248-9874-B08C0F72376B}"/>
                  </a:ext>
                </a:extLst>
              </p:cNvPr>
              <p:cNvSpPr txBox="1">
                <a:spLocks noRot="1" noChangeAspect="1" noMove="1" noResize="1" noEditPoints="1" noAdjustHandles="1" noChangeArrowheads="1" noChangeShapeType="1" noTextEdit="1"/>
              </p:cNvSpPr>
              <p:nvPr/>
            </p:nvSpPr>
            <p:spPr>
              <a:xfrm>
                <a:off x="8488664" y="6545797"/>
                <a:ext cx="2412585" cy="261610"/>
              </a:xfrm>
              <a:prstGeom prst="rect">
                <a:avLst/>
              </a:prstGeom>
              <a:blipFill>
                <a:blip r:embed="rId5"/>
                <a:stretch>
                  <a:fillRect t="-4545" b="-9091"/>
                </a:stretch>
              </a:blipFill>
            </p:spPr>
            <p:txBody>
              <a:bodyPr/>
              <a:lstStyle/>
              <a:p>
                <a:r>
                  <a:rPr lang="en-CH">
                    <a:noFill/>
                  </a:rPr>
                  <a:t> </a:t>
                </a:r>
              </a:p>
            </p:txBody>
          </p:sp>
        </mc:Fallback>
      </mc:AlternateContent>
    </p:spTree>
    <p:extLst>
      <p:ext uri="{BB962C8B-B14F-4D97-AF65-F5344CB8AC3E}">
        <p14:creationId xmlns:p14="http://schemas.microsoft.com/office/powerpoint/2010/main" val="2672689442"/>
      </p:ext>
    </p:extLst>
  </p:cSld>
  <p:clrMapOvr>
    <a:masterClrMapping/>
  </p:clrMapOvr>
  <mc:AlternateContent xmlns:mc="http://schemas.openxmlformats.org/markup-compatibility/2006" xmlns:p14="http://schemas.microsoft.com/office/powerpoint/2010/main">
    <mc:Choice Requires="p14">
      <p:transition spd="med" p14:dur="600">
        <p:fade/>
      </p:transition>
    </mc:Choice>
    <mc:Fallback xmlns="">
      <p:transition spd="med">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43FEFCAF-2444-9948-A674-0992E2D20A05}"/>
              </a:ext>
            </a:extLst>
          </p:cNvPr>
          <p:cNvSpPr/>
          <p:nvPr/>
        </p:nvSpPr>
        <p:spPr>
          <a:xfrm>
            <a:off x="0" y="0"/>
            <a:ext cx="11472863" cy="6858000"/>
          </a:xfrm>
          <a:prstGeom prst="rect">
            <a:avLst/>
          </a:prstGeom>
          <a:solidFill>
            <a:schemeClr val="tx1"/>
          </a:solidFill>
          <a:ln>
            <a:solidFill>
              <a:schemeClr val="tx1"/>
            </a:solidFill>
          </a:ln>
        </p:spPr>
        <p:txBody>
          <a:bodyPr wrap="square" rtlCol="0" anchor="ctr">
            <a:spAutoFit/>
          </a:bodyPr>
          <a:lstStyle/>
          <a:p>
            <a:pPr algn="ctr"/>
            <a:endParaRPr lang="en-CH" sz="1600" dirty="0">
              <a:latin typeface="Helvetica Light" charset="0"/>
              <a:ea typeface="Helvetica Light" charset="0"/>
              <a:cs typeface="Helvetica Light" charset="0"/>
            </a:endParaRPr>
          </a:p>
        </p:txBody>
      </p:sp>
      <p:sp>
        <p:nvSpPr>
          <p:cNvPr id="2" name="Slide Number Placeholder 1">
            <a:extLst>
              <a:ext uri="{FF2B5EF4-FFF2-40B4-BE49-F238E27FC236}">
                <a16:creationId xmlns:a16="http://schemas.microsoft.com/office/drawing/2014/main" id="{37433BC0-9F66-2445-B6AB-81E976AF183D}"/>
              </a:ext>
            </a:extLst>
          </p:cNvPr>
          <p:cNvSpPr>
            <a:spLocks noGrp="1"/>
          </p:cNvSpPr>
          <p:nvPr>
            <p:ph type="sldNum" sz="quarter" idx="4"/>
          </p:nvPr>
        </p:nvSpPr>
        <p:spPr/>
        <p:txBody>
          <a:bodyPr/>
          <a:lstStyle/>
          <a:p>
            <a:pPr>
              <a:defRPr/>
            </a:pPr>
            <a:fld id="{611C2F03-9E95-40C9-A99F-3C4F7EE8CF2A}" type="slidenum">
              <a:rPr lang="en-GB" smtClean="0"/>
              <a:pPr>
                <a:defRPr/>
              </a:pPr>
              <a:t>47</a:t>
            </a:fld>
            <a:endParaRPr lang="en-GB" dirty="0"/>
          </a:p>
        </p:txBody>
      </p:sp>
      <p:sp>
        <p:nvSpPr>
          <p:cNvPr id="5" name="Rectangle 4">
            <a:extLst>
              <a:ext uri="{FF2B5EF4-FFF2-40B4-BE49-F238E27FC236}">
                <a16:creationId xmlns:a16="http://schemas.microsoft.com/office/drawing/2014/main" id="{21737818-657E-7B42-97B5-A6F46C91D709}"/>
              </a:ext>
            </a:extLst>
          </p:cNvPr>
          <p:cNvSpPr/>
          <p:nvPr/>
        </p:nvSpPr>
        <p:spPr>
          <a:xfrm>
            <a:off x="731768" y="5742878"/>
            <a:ext cx="2881228" cy="1115122"/>
          </a:xfrm>
          <a:prstGeom prst="rect">
            <a:avLst/>
          </a:prstGeom>
          <a:solidFill>
            <a:schemeClr val="tx1"/>
          </a:solidFill>
          <a:ln>
            <a:noFill/>
          </a:ln>
        </p:spPr>
        <p:txBody>
          <a:bodyPr wrap="square" rtlCol="0" anchor="ctr">
            <a:spAutoFit/>
          </a:bodyPr>
          <a:lstStyle/>
          <a:p>
            <a:pPr algn="l"/>
            <a:endParaRPr lang="en-CH" sz="1600" dirty="0">
              <a:latin typeface="Helvetica" pitchFamily="2" charset="0"/>
            </a:endParaRPr>
          </a:p>
        </p:txBody>
      </p:sp>
      <p:pic>
        <p:nvPicPr>
          <p:cNvPr id="9" name="Picture 4">
            <a:extLst>
              <a:ext uri="{FF2B5EF4-FFF2-40B4-BE49-F238E27FC236}">
                <a16:creationId xmlns:a16="http://schemas.microsoft.com/office/drawing/2014/main" id="{60C5593E-0DBC-E840-A179-6144B5ED3C6C}"/>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brightnessContrast bright="20000" contrast="20000"/>
                    </a14:imgEffect>
                  </a14:imgLayer>
                </a14:imgProps>
              </a:ext>
              <a:ext uri="{28A0092B-C50C-407E-A947-70E740481C1C}">
                <a14:useLocalDpi xmlns:a14="http://schemas.microsoft.com/office/drawing/2010/main"/>
              </a:ext>
            </a:extLst>
          </a:blip>
          <a:srcRect/>
          <a:stretch>
            <a:fillRect/>
          </a:stretch>
        </p:blipFill>
        <p:spPr bwMode="auto">
          <a:xfrm>
            <a:off x="571614" y="0"/>
            <a:ext cx="10401300" cy="6858000"/>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a:extLst>
              <a:ext uri="{FF2B5EF4-FFF2-40B4-BE49-F238E27FC236}">
                <a16:creationId xmlns:a16="http://schemas.microsoft.com/office/drawing/2014/main" id="{CB281CD4-D3DA-974D-9DDE-CC267C706F81}"/>
              </a:ext>
            </a:extLst>
          </p:cNvPr>
          <p:cNvSpPr/>
          <p:nvPr/>
        </p:nvSpPr>
        <p:spPr>
          <a:xfrm>
            <a:off x="343234" y="4656217"/>
            <a:ext cx="3037639" cy="2151189"/>
          </a:xfrm>
          <a:prstGeom prst="rect">
            <a:avLst/>
          </a:prstGeom>
          <a:solidFill>
            <a:schemeClr val="tx1"/>
          </a:solidFill>
          <a:ln>
            <a:noFill/>
          </a:ln>
        </p:spPr>
        <p:txBody>
          <a:bodyPr wrap="square" rtlCol="0" anchor="ctr">
            <a:spAutoFit/>
          </a:bodyPr>
          <a:lstStyle/>
          <a:p>
            <a:pPr algn="l"/>
            <a:endParaRPr lang="en-CH" sz="1600" dirty="0">
              <a:latin typeface="Helvetica" pitchFamily="2" charset="0"/>
            </a:endParaRPr>
          </a:p>
        </p:txBody>
      </p:sp>
      <p:pic>
        <p:nvPicPr>
          <p:cNvPr id="10" name="Picture 9">
            <a:extLst>
              <a:ext uri="{FF2B5EF4-FFF2-40B4-BE49-F238E27FC236}">
                <a16:creationId xmlns:a16="http://schemas.microsoft.com/office/drawing/2014/main" id="{DCBCF5FF-2BD7-314C-8B87-DD400AD86788}"/>
              </a:ext>
            </a:extLst>
          </p:cNvPr>
          <p:cNvPicPr>
            <a:picLocks noChangeAspect="1"/>
          </p:cNvPicPr>
          <p:nvPr/>
        </p:nvPicPr>
        <p:blipFill rotWithShape="1">
          <a:blip r:embed="rId4">
            <a:extLst>
              <a:ext uri="{28A0092B-C50C-407E-A947-70E740481C1C}">
                <a14:useLocalDpi xmlns:a14="http://schemas.microsoft.com/office/drawing/2010/main"/>
              </a:ext>
            </a:extLst>
          </a:blip>
          <a:srcRect t="36576" b="32613"/>
          <a:stretch/>
        </p:blipFill>
        <p:spPr>
          <a:xfrm>
            <a:off x="9592041" y="272375"/>
            <a:ext cx="1717645" cy="748913"/>
          </a:xfrm>
          <a:prstGeom prst="rect">
            <a:avLst/>
          </a:prstGeom>
        </p:spPr>
      </p:pic>
      <mc:AlternateContent xmlns:mc="http://schemas.openxmlformats.org/markup-compatibility/2006" xmlns:a14="http://schemas.microsoft.com/office/drawing/2010/main">
        <mc:Choice Requires="a14">
          <p:sp>
            <p:nvSpPr>
              <p:cNvPr id="11" name="TextBox 10">
                <a:extLst>
                  <a:ext uri="{FF2B5EF4-FFF2-40B4-BE49-F238E27FC236}">
                    <a16:creationId xmlns:a16="http://schemas.microsoft.com/office/drawing/2014/main" id="{D0D98C86-CF67-F248-9874-B08C0F72376B}"/>
                  </a:ext>
                </a:extLst>
              </p:cNvPr>
              <p:cNvSpPr txBox="1"/>
              <p:nvPr/>
            </p:nvSpPr>
            <p:spPr>
              <a:xfrm>
                <a:off x="8488664" y="6545797"/>
                <a:ext cx="2412585" cy="261610"/>
              </a:xfrm>
              <a:prstGeom prst="rect">
                <a:avLst/>
              </a:prstGeom>
              <a:noFill/>
            </p:spPr>
            <p:txBody>
              <a:bodyPr wrap="none" rtlCol="0">
                <a:spAutoFit/>
              </a:bodyPr>
              <a:lstStyle/>
              <a:p>
                <a:pPr algn="r">
                  <a:spcBef>
                    <a:spcPts val="3000"/>
                  </a:spcBef>
                </a:pPr>
                <a:r>
                  <a:rPr lang="en-GB" sz="1100" dirty="0">
                    <a:solidFill>
                      <a:schemeClr val="bg1"/>
                    </a:solidFill>
                    <a:latin typeface="Helvetica" pitchFamily="2" charset="0"/>
                    <a:ea typeface="Helvetica Light" charset="0"/>
                    <a:cs typeface="Helvetica Light" charset="0"/>
                    <a:sym typeface="Wingdings" pitchFamily="2" charset="2"/>
                  </a:rPr>
                  <a:t>p</a:t>
                </a:r>
                <a:r>
                  <a:rPr lang="en-CH" sz="1100" dirty="0">
                    <a:solidFill>
                      <a:schemeClr val="bg1"/>
                    </a:solidFill>
                    <a:latin typeface="Helvetica" pitchFamily="2" charset="0"/>
                    <a:ea typeface="Helvetica Light" charset="0"/>
                    <a:cs typeface="Helvetica Light" charset="0"/>
                    <a:sym typeface="Wingdings" pitchFamily="2" charset="2"/>
                  </a:rPr>
                  <a:t>p </a:t>
                </a:r>
                <a:r>
                  <a:rPr lang="en-CH" sz="1100" dirty="0">
                    <a:solidFill>
                      <a:schemeClr val="bg1"/>
                    </a:solidFill>
                    <a:latin typeface="Symbol" pitchFamily="2" charset="2"/>
                    <a:ea typeface="Helvetica Light" charset="0"/>
                    <a:cs typeface="Helvetica Light" charset="0"/>
                    <a:sym typeface="Wingdings" pitchFamily="2" charset="2"/>
                  </a:rPr>
                  <a:t>®</a:t>
                </a:r>
                <a:r>
                  <a:rPr lang="en-CH" sz="1100" dirty="0">
                    <a:solidFill>
                      <a:schemeClr val="bg1"/>
                    </a:solidFill>
                    <a:latin typeface="Helvetica" pitchFamily="2" charset="0"/>
                    <a:ea typeface="Helvetica Light" charset="0"/>
                    <a:cs typeface="Helvetica Light" charset="0"/>
                    <a:sym typeface="Wingdings" pitchFamily="2" charset="2"/>
                  </a:rPr>
                  <a:t> WWW </a:t>
                </a:r>
                <a:r>
                  <a:rPr lang="en-CH" sz="1100" dirty="0">
                    <a:solidFill>
                      <a:schemeClr val="bg1"/>
                    </a:solidFill>
                    <a:latin typeface="Symbol" pitchFamily="2" charset="2"/>
                    <a:ea typeface="Helvetica Light" charset="0"/>
                    <a:cs typeface="Helvetica Light" charset="0"/>
                    <a:sym typeface="Wingdings" pitchFamily="2" charset="2"/>
                  </a:rPr>
                  <a:t>®</a:t>
                </a:r>
                <a:r>
                  <a:rPr lang="en-CH" sz="1100" dirty="0">
                    <a:solidFill>
                      <a:schemeClr val="bg1"/>
                    </a:solidFill>
                    <a:latin typeface="Helvetica" pitchFamily="2" charset="0"/>
                    <a:ea typeface="Helvetica Light" charset="0"/>
                    <a:cs typeface="Helvetica Light" charset="0"/>
                    <a:sym typeface="Wingdings" pitchFamily="2" charset="2"/>
                  </a:rPr>
                  <a:t> </a:t>
                </a:r>
                <a14:m>
                  <m:oMath xmlns:m="http://schemas.openxmlformats.org/officeDocument/2006/math">
                    <m:r>
                      <a:rPr lang="en-US" sz="1100" b="0" i="1" dirty="0" smtClean="0">
                        <a:solidFill>
                          <a:schemeClr val="bg1"/>
                        </a:solidFill>
                        <a:latin typeface="Cambria Math" panose="02040503050406030204" pitchFamily="18" charset="0"/>
                        <a:ea typeface="Helvetica Light" charset="0"/>
                        <a:cs typeface="Helvetica Light" charset="0"/>
                        <a:sym typeface="Wingdings" pitchFamily="2" charset="2"/>
                      </a:rPr>
                      <m:t>𝑒</m:t>
                    </m:r>
                  </m:oMath>
                </a14:m>
                <a:r>
                  <a:rPr lang="en-CH" sz="1100" dirty="0">
                    <a:solidFill>
                      <a:schemeClr val="bg1"/>
                    </a:solidFill>
                    <a:latin typeface="Helvetica" pitchFamily="2" charset="0"/>
                    <a:ea typeface="Helvetica Light" charset="0"/>
                    <a:cs typeface="Helvetica Light" charset="0"/>
                    <a:sym typeface="Wingdings" pitchFamily="2" charset="2"/>
                  </a:rPr>
                  <a:t>𝜈</a:t>
                </a:r>
                <a:r>
                  <a:rPr lang="en-US" sz="1100" dirty="0">
                    <a:solidFill>
                      <a:schemeClr val="bg1"/>
                    </a:solidFill>
                    <a:ea typeface="Helvetica Light" charset="0"/>
                    <a:cs typeface="Helvetica Light" charset="0"/>
                    <a:sym typeface="Wingdings" pitchFamily="2" charset="2"/>
                  </a:rPr>
                  <a:t> </a:t>
                </a:r>
                <a14:m>
                  <m:oMath xmlns:m="http://schemas.openxmlformats.org/officeDocument/2006/math">
                    <m:r>
                      <a:rPr lang="en-US" sz="1100" i="1" dirty="0">
                        <a:solidFill>
                          <a:schemeClr val="bg1"/>
                        </a:solidFill>
                        <a:latin typeface="Cambria Math" panose="02040503050406030204" pitchFamily="18" charset="0"/>
                        <a:ea typeface="Helvetica Light" charset="0"/>
                        <a:cs typeface="Helvetica Light" charset="0"/>
                        <a:sym typeface="Wingdings" pitchFamily="2" charset="2"/>
                      </a:rPr>
                      <m:t>𝑒</m:t>
                    </m:r>
                  </m:oMath>
                </a14:m>
                <a:r>
                  <a:rPr lang="en-CH" sz="1100" dirty="0">
                    <a:solidFill>
                      <a:schemeClr val="bg1"/>
                    </a:solidFill>
                    <a:latin typeface="Helvetica" pitchFamily="2" charset="0"/>
                    <a:ea typeface="Helvetica Light" charset="0"/>
                    <a:cs typeface="Helvetica Light" charset="0"/>
                    <a:sym typeface="Wingdings" pitchFamily="2" charset="2"/>
                  </a:rPr>
                  <a:t>𝜈 </a:t>
                </a:r>
                <a:r>
                  <a:rPr lang="en-CH" sz="1100" dirty="0">
                    <a:solidFill>
                      <a:schemeClr val="bg1"/>
                    </a:solidFill>
                    <a:latin typeface="Symbol" pitchFamily="2" charset="2"/>
                    <a:ea typeface="Helvetica Light" charset="0"/>
                    <a:cs typeface="Helvetica Light" charset="0"/>
                    <a:sym typeface="Wingdings" pitchFamily="2" charset="2"/>
                  </a:rPr>
                  <a:t>m</a:t>
                </a:r>
                <a:r>
                  <a:rPr lang="en-CH" sz="1100" dirty="0">
                    <a:solidFill>
                      <a:schemeClr val="bg1"/>
                    </a:solidFill>
                    <a:latin typeface="Helvetica" pitchFamily="2" charset="0"/>
                    <a:ea typeface="Helvetica Light" charset="0"/>
                    <a:cs typeface="Helvetica Light" charset="0"/>
                    <a:sym typeface="Wingdings" pitchFamily="2" charset="2"/>
                  </a:rPr>
                  <a:t>𝜈 candidate</a:t>
                </a:r>
              </a:p>
            </p:txBody>
          </p:sp>
        </mc:Choice>
        <mc:Fallback xmlns="">
          <p:sp>
            <p:nvSpPr>
              <p:cNvPr id="11" name="TextBox 10">
                <a:extLst>
                  <a:ext uri="{FF2B5EF4-FFF2-40B4-BE49-F238E27FC236}">
                    <a16:creationId xmlns:a16="http://schemas.microsoft.com/office/drawing/2014/main" id="{D0D98C86-CF67-F248-9874-B08C0F72376B}"/>
                  </a:ext>
                </a:extLst>
              </p:cNvPr>
              <p:cNvSpPr txBox="1">
                <a:spLocks noRot="1" noChangeAspect="1" noMove="1" noResize="1" noEditPoints="1" noAdjustHandles="1" noChangeArrowheads="1" noChangeShapeType="1" noTextEdit="1"/>
              </p:cNvSpPr>
              <p:nvPr/>
            </p:nvSpPr>
            <p:spPr>
              <a:xfrm>
                <a:off x="8488664" y="6545797"/>
                <a:ext cx="2412585" cy="261610"/>
              </a:xfrm>
              <a:prstGeom prst="rect">
                <a:avLst/>
              </a:prstGeom>
              <a:blipFill>
                <a:blip r:embed="rId5"/>
                <a:stretch>
                  <a:fillRect t="-4545" b="-9091"/>
                </a:stretch>
              </a:blipFill>
            </p:spPr>
            <p:txBody>
              <a:bodyPr/>
              <a:lstStyle/>
              <a:p>
                <a:r>
                  <a:rPr lang="en-CH">
                    <a:noFill/>
                  </a:rPr>
                  <a:t> </a:t>
                </a:r>
              </a:p>
            </p:txBody>
          </p:sp>
        </mc:Fallback>
      </mc:AlternateContent>
      <p:sp>
        <p:nvSpPr>
          <p:cNvPr id="18" name="Rounded Rectangle 17">
            <a:extLst>
              <a:ext uri="{FF2B5EF4-FFF2-40B4-BE49-F238E27FC236}">
                <a16:creationId xmlns:a16="http://schemas.microsoft.com/office/drawing/2014/main" id="{DCD1E7A6-0CC6-534D-8D2A-4D20C4AB898A}"/>
              </a:ext>
            </a:extLst>
          </p:cNvPr>
          <p:cNvSpPr/>
          <p:nvPr/>
        </p:nvSpPr>
        <p:spPr>
          <a:xfrm>
            <a:off x="1751655" y="541110"/>
            <a:ext cx="7795965" cy="5775780"/>
          </a:xfrm>
          <a:prstGeom prst="roundRect">
            <a:avLst>
              <a:gd name="adj" fmla="val 801"/>
            </a:avLst>
          </a:prstGeom>
          <a:solidFill>
            <a:schemeClr val="bg1"/>
          </a:solidFill>
        </p:spPr>
        <p:txBody>
          <a:bodyPr wrap="square" rtlCol="0" anchor="ctr">
            <a:spAutoFit/>
          </a:bodyPr>
          <a:lstStyle/>
          <a:p>
            <a:pPr algn="l"/>
            <a:endParaRPr lang="en-CH" sz="1600" dirty="0">
              <a:latin typeface="Helvetica" pitchFamily="2" charset="0"/>
            </a:endParaRPr>
          </a:p>
        </p:txBody>
      </p:sp>
      <p:pic>
        <p:nvPicPr>
          <p:cNvPr id="7" name="Picture 6">
            <a:extLst>
              <a:ext uri="{FF2B5EF4-FFF2-40B4-BE49-F238E27FC236}">
                <a16:creationId xmlns:a16="http://schemas.microsoft.com/office/drawing/2014/main" id="{DA0A5BA9-9D98-60FB-0EDF-8106C5777925}"/>
              </a:ext>
            </a:extLst>
          </p:cNvPr>
          <p:cNvPicPr>
            <a:picLocks noChangeAspect="1"/>
          </p:cNvPicPr>
          <p:nvPr/>
        </p:nvPicPr>
        <p:blipFill>
          <a:blip r:embed="rId6"/>
          <a:stretch>
            <a:fillRect/>
          </a:stretch>
        </p:blipFill>
        <p:spPr>
          <a:xfrm>
            <a:off x="1944994" y="587423"/>
            <a:ext cx="7459089" cy="5596599"/>
          </a:xfrm>
          <a:prstGeom prst="rect">
            <a:avLst/>
          </a:prstGeom>
        </p:spPr>
      </p:pic>
    </p:spTree>
    <p:extLst>
      <p:ext uri="{BB962C8B-B14F-4D97-AF65-F5344CB8AC3E}">
        <p14:creationId xmlns:p14="http://schemas.microsoft.com/office/powerpoint/2010/main" val="3379109717"/>
      </p:ext>
    </p:extLst>
  </p:cSld>
  <p:clrMapOvr>
    <a:masterClrMapping/>
  </p:clrMapOvr>
  <mc:AlternateContent xmlns:mc="http://schemas.openxmlformats.org/markup-compatibility/2006" xmlns:p14="http://schemas.microsoft.com/office/powerpoint/2010/main">
    <mc:Choice Requires="p14">
      <p:transition spd="med" p14:dur="600">
        <p:fade/>
      </p:transition>
    </mc:Choice>
    <mc:Fallback xmlns="">
      <p:transition spd="med">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F74CCCC-8364-ED4B-9680-74B49AB644C4}"/>
              </a:ext>
            </a:extLst>
          </p:cNvPr>
          <p:cNvSpPr/>
          <p:nvPr/>
        </p:nvSpPr>
        <p:spPr>
          <a:xfrm>
            <a:off x="0" y="0"/>
            <a:ext cx="11472863" cy="6858000"/>
          </a:xfrm>
          <a:prstGeom prst="rect">
            <a:avLst/>
          </a:prstGeom>
          <a:solidFill>
            <a:schemeClr val="tx1"/>
          </a:solidFill>
          <a:ln>
            <a:solidFill>
              <a:schemeClr val="tx1"/>
            </a:solidFill>
          </a:ln>
        </p:spPr>
        <p:txBody>
          <a:bodyPr wrap="square" rtlCol="0" anchor="ctr">
            <a:spAutoFit/>
          </a:bodyPr>
          <a:lstStyle/>
          <a:p>
            <a:pPr algn="ctr"/>
            <a:endParaRPr lang="en-CH" sz="1600" dirty="0">
              <a:latin typeface="Helvetica Light" charset="0"/>
              <a:ea typeface="Helvetica Light" charset="0"/>
              <a:cs typeface="Helvetica Light" charset="0"/>
            </a:endParaRPr>
          </a:p>
        </p:txBody>
      </p:sp>
      <p:sp>
        <p:nvSpPr>
          <p:cNvPr id="2" name="Rectangle 1">
            <a:extLst>
              <a:ext uri="{FF2B5EF4-FFF2-40B4-BE49-F238E27FC236}">
                <a16:creationId xmlns:a16="http://schemas.microsoft.com/office/drawing/2014/main" id="{D6032BD6-DF1E-F44B-AD9C-5C44A6D11FD5}"/>
              </a:ext>
            </a:extLst>
          </p:cNvPr>
          <p:cNvSpPr/>
          <p:nvPr/>
        </p:nvSpPr>
        <p:spPr>
          <a:xfrm>
            <a:off x="7607397" y="0"/>
            <a:ext cx="2732049" cy="1683835"/>
          </a:xfrm>
          <a:prstGeom prst="rect">
            <a:avLst/>
          </a:prstGeom>
          <a:solidFill>
            <a:schemeClr val="tx1"/>
          </a:solidFill>
          <a:ln>
            <a:noFill/>
          </a:ln>
        </p:spPr>
        <p:txBody>
          <a:bodyPr wrap="none" rtlCol="0" anchor="ctr">
            <a:spAutoFit/>
          </a:bodyPr>
          <a:lstStyle/>
          <a:p>
            <a:pPr algn="l"/>
            <a:endParaRPr lang="en-CH" sz="1600" dirty="0">
              <a:latin typeface="Helvetica" pitchFamily="2" charset="0"/>
            </a:endParaRPr>
          </a:p>
        </p:txBody>
      </p:sp>
      <p:pic>
        <p:nvPicPr>
          <p:cNvPr id="5" name="Picture 4">
            <a:extLst>
              <a:ext uri="{FF2B5EF4-FFF2-40B4-BE49-F238E27FC236}">
                <a16:creationId xmlns:a16="http://schemas.microsoft.com/office/drawing/2014/main" id="{4549770B-9677-4440-AB2C-342D09C2016B}"/>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541915" y="0"/>
            <a:ext cx="10389032" cy="6858000"/>
          </a:xfrm>
          <a:prstGeom prst="rect">
            <a:avLst/>
          </a:prstGeom>
        </p:spPr>
      </p:pic>
      <p:sp>
        <p:nvSpPr>
          <p:cNvPr id="3" name="Rectangle 2">
            <a:extLst>
              <a:ext uri="{FF2B5EF4-FFF2-40B4-BE49-F238E27FC236}">
                <a16:creationId xmlns:a16="http://schemas.microsoft.com/office/drawing/2014/main" id="{FC1A75E8-2849-2848-BCE2-94888787BA3C}"/>
              </a:ext>
            </a:extLst>
          </p:cNvPr>
          <p:cNvSpPr/>
          <p:nvPr/>
        </p:nvSpPr>
        <p:spPr>
          <a:xfrm>
            <a:off x="8285356" y="111512"/>
            <a:ext cx="2921620" cy="791737"/>
          </a:xfrm>
          <a:prstGeom prst="rect">
            <a:avLst/>
          </a:prstGeom>
          <a:solidFill>
            <a:schemeClr val="tx1"/>
          </a:solidFill>
        </p:spPr>
        <p:txBody>
          <a:bodyPr wrap="none" rtlCol="0" anchor="ctr">
            <a:spAutoFit/>
          </a:bodyPr>
          <a:lstStyle/>
          <a:p>
            <a:pPr algn="l"/>
            <a:endParaRPr lang="en-CH" sz="1600" dirty="0">
              <a:latin typeface="Helvetica" pitchFamily="2" charset="0"/>
            </a:endParaRPr>
          </a:p>
        </p:txBody>
      </p:sp>
      <p:sp>
        <p:nvSpPr>
          <p:cNvPr id="6" name="TextBox 5">
            <a:extLst>
              <a:ext uri="{FF2B5EF4-FFF2-40B4-BE49-F238E27FC236}">
                <a16:creationId xmlns:a16="http://schemas.microsoft.com/office/drawing/2014/main" id="{F88856D1-D824-F840-BECF-4AAE8367ABAB}"/>
              </a:ext>
            </a:extLst>
          </p:cNvPr>
          <p:cNvSpPr txBox="1"/>
          <p:nvPr/>
        </p:nvSpPr>
        <p:spPr>
          <a:xfrm>
            <a:off x="-1" y="518751"/>
            <a:ext cx="9757317" cy="646331"/>
          </a:xfrm>
          <a:prstGeom prst="rect">
            <a:avLst/>
          </a:prstGeom>
          <a:solidFill>
            <a:schemeClr val="tx1"/>
          </a:solidFill>
        </p:spPr>
        <p:txBody>
          <a:bodyPr wrap="square" rtlCol="0">
            <a:spAutoFit/>
          </a:bodyPr>
          <a:lstStyle/>
          <a:p>
            <a:pPr indent="424250" defTabSz="430225" fontAlgn="base">
              <a:spcBef>
                <a:spcPct val="0"/>
              </a:spcBef>
              <a:spcAft>
                <a:spcPct val="0"/>
              </a:spcAft>
              <a:defRPr/>
            </a:pPr>
            <a:r>
              <a:rPr lang="en-GB" sz="3600" b="1" dirty="0">
                <a:solidFill>
                  <a:schemeClr val="bg1"/>
                </a:solidFill>
                <a:latin typeface="Helvetica" pitchFamily="2" charset="0"/>
                <a:ea typeface="Trebuchet MS" pitchFamily="-84" charset="0"/>
                <a:cs typeface="Helvetica Light"/>
              </a:rPr>
              <a:t>Deep and broad searches for new physics</a:t>
            </a:r>
            <a:endParaRPr lang="en-GB" sz="3600" dirty="0">
              <a:solidFill>
                <a:schemeClr val="bg1"/>
              </a:solidFill>
              <a:latin typeface="Helvetica" pitchFamily="2" charset="0"/>
              <a:ea typeface="Trebuchet MS" pitchFamily="-84" charset="0"/>
              <a:cs typeface="Helvetica Light"/>
            </a:endParaRPr>
          </a:p>
        </p:txBody>
      </p:sp>
    </p:spTree>
    <p:extLst>
      <p:ext uri="{BB962C8B-B14F-4D97-AF65-F5344CB8AC3E}">
        <p14:creationId xmlns:p14="http://schemas.microsoft.com/office/powerpoint/2010/main" val="2898027213"/>
      </p:ext>
    </p:extLst>
  </p:cSld>
  <p:clrMapOvr>
    <a:masterClrMapping/>
  </p:clrMapOvr>
  <mc:AlternateContent xmlns:mc="http://schemas.openxmlformats.org/markup-compatibility/2006" xmlns:p14="http://schemas.microsoft.com/office/powerpoint/2010/main">
    <mc:Choice Requires="p14">
      <p:transition spd="med" p14:dur="600">
        <p:fade/>
      </p:transition>
    </mc:Choice>
    <mc:Fallback xmlns="">
      <p:transition spd="med">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F74CCCC-8364-ED4B-9680-74B49AB644C4}"/>
              </a:ext>
            </a:extLst>
          </p:cNvPr>
          <p:cNvSpPr/>
          <p:nvPr/>
        </p:nvSpPr>
        <p:spPr>
          <a:xfrm>
            <a:off x="0" y="0"/>
            <a:ext cx="11472863" cy="6858000"/>
          </a:xfrm>
          <a:prstGeom prst="rect">
            <a:avLst/>
          </a:prstGeom>
          <a:solidFill>
            <a:schemeClr val="tx1"/>
          </a:solidFill>
          <a:ln>
            <a:solidFill>
              <a:schemeClr val="tx1"/>
            </a:solidFill>
          </a:ln>
        </p:spPr>
        <p:txBody>
          <a:bodyPr wrap="square" rtlCol="0" anchor="ctr">
            <a:spAutoFit/>
          </a:bodyPr>
          <a:lstStyle/>
          <a:p>
            <a:pPr algn="ctr"/>
            <a:endParaRPr lang="en-CH" sz="1600" dirty="0">
              <a:latin typeface="Helvetica Light" charset="0"/>
              <a:ea typeface="Helvetica Light" charset="0"/>
              <a:cs typeface="Helvetica Light" charset="0"/>
            </a:endParaRPr>
          </a:p>
        </p:txBody>
      </p:sp>
      <p:sp>
        <p:nvSpPr>
          <p:cNvPr id="2" name="Rectangle 1">
            <a:extLst>
              <a:ext uri="{FF2B5EF4-FFF2-40B4-BE49-F238E27FC236}">
                <a16:creationId xmlns:a16="http://schemas.microsoft.com/office/drawing/2014/main" id="{D6032BD6-DF1E-F44B-AD9C-5C44A6D11FD5}"/>
              </a:ext>
            </a:extLst>
          </p:cNvPr>
          <p:cNvSpPr/>
          <p:nvPr/>
        </p:nvSpPr>
        <p:spPr>
          <a:xfrm>
            <a:off x="7607397" y="0"/>
            <a:ext cx="2732049" cy="1683835"/>
          </a:xfrm>
          <a:prstGeom prst="rect">
            <a:avLst/>
          </a:prstGeom>
          <a:solidFill>
            <a:schemeClr val="tx1"/>
          </a:solidFill>
          <a:ln>
            <a:noFill/>
          </a:ln>
        </p:spPr>
        <p:txBody>
          <a:bodyPr wrap="none" rtlCol="0" anchor="ctr">
            <a:spAutoFit/>
          </a:bodyPr>
          <a:lstStyle/>
          <a:p>
            <a:pPr algn="l"/>
            <a:endParaRPr lang="en-CH" sz="1600" dirty="0">
              <a:latin typeface="Helvetica" pitchFamily="2" charset="0"/>
            </a:endParaRPr>
          </a:p>
        </p:txBody>
      </p:sp>
      <p:pic>
        <p:nvPicPr>
          <p:cNvPr id="5" name="Picture 4">
            <a:extLst>
              <a:ext uri="{FF2B5EF4-FFF2-40B4-BE49-F238E27FC236}">
                <a16:creationId xmlns:a16="http://schemas.microsoft.com/office/drawing/2014/main" id="{4549770B-9677-4440-AB2C-342D09C2016B}"/>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541915" y="0"/>
            <a:ext cx="10389032" cy="6858000"/>
          </a:xfrm>
          <a:prstGeom prst="rect">
            <a:avLst/>
          </a:prstGeom>
        </p:spPr>
      </p:pic>
      <p:sp>
        <p:nvSpPr>
          <p:cNvPr id="8" name="Rounded Rectangle 7">
            <a:extLst>
              <a:ext uri="{FF2B5EF4-FFF2-40B4-BE49-F238E27FC236}">
                <a16:creationId xmlns:a16="http://schemas.microsoft.com/office/drawing/2014/main" id="{E75D4B67-8DF5-3C44-98FC-1B4A802A4C76}"/>
              </a:ext>
            </a:extLst>
          </p:cNvPr>
          <p:cNvSpPr/>
          <p:nvPr/>
        </p:nvSpPr>
        <p:spPr>
          <a:xfrm>
            <a:off x="541915" y="1745166"/>
            <a:ext cx="8932127" cy="4772722"/>
          </a:xfrm>
          <a:prstGeom prst="roundRect">
            <a:avLst>
              <a:gd name="adj" fmla="val 801"/>
            </a:avLst>
          </a:prstGeom>
          <a:solidFill>
            <a:schemeClr val="bg1"/>
          </a:solidFill>
        </p:spPr>
        <p:txBody>
          <a:bodyPr wrap="square" rtlCol="0" anchor="ctr">
            <a:spAutoFit/>
          </a:bodyPr>
          <a:lstStyle/>
          <a:p>
            <a:pPr algn="l"/>
            <a:endParaRPr lang="en-CH" sz="1600" dirty="0">
              <a:latin typeface="Helvetica" pitchFamily="2" charset="0"/>
            </a:endParaRPr>
          </a:p>
        </p:txBody>
      </p:sp>
      <p:pic>
        <p:nvPicPr>
          <p:cNvPr id="7" name="Picture 6">
            <a:extLst>
              <a:ext uri="{FF2B5EF4-FFF2-40B4-BE49-F238E27FC236}">
                <a16:creationId xmlns:a16="http://schemas.microsoft.com/office/drawing/2014/main" id="{AAE09E71-02B9-B74D-A56E-9050187AA8B3}"/>
              </a:ext>
            </a:extLst>
          </p:cNvPr>
          <p:cNvPicPr>
            <a:picLocks noChangeAspect="1"/>
          </p:cNvPicPr>
          <p:nvPr/>
        </p:nvPicPr>
        <p:blipFill>
          <a:blip r:embed="rId3"/>
          <a:stretch>
            <a:fillRect/>
          </a:stretch>
        </p:blipFill>
        <p:spPr>
          <a:xfrm>
            <a:off x="756106" y="1864899"/>
            <a:ext cx="4015667" cy="4526607"/>
          </a:xfrm>
          <a:prstGeom prst="rect">
            <a:avLst/>
          </a:prstGeom>
        </p:spPr>
      </p:pic>
      <p:pic>
        <p:nvPicPr>
          <p:cNvPr id="11" name="Picture 10">
            <a:extLst>
              <a:ext uri="{FF2B5EF4-FFF2-40B4-BE49-F238E27FC236}">
                <a16:creationId xmlns:a16="http://schemas.microsoft.com/office/drawing/2014/main" id="{D4655B8E-2BCB-5044-958E-152594934A94}"/>
              </a:ext>
            </a:extLst>
          </p:cNvPr>
          <p:cNvPicPr>
            <a:picLocks noChangeAspect="1"/>
          </p:cNvPicPr>
          <p:nvPr/>
        </p:nvPicPr>
        <p:blipFill rotWithShape="1">
          <a:blip r:embed="rId4">
            <a:alphaModFix/>
            <a:extLst>
              <a:ext uri="{28A0092B-C50C-407E-A947-70E740481C1C}">
                <a14:useLocalDpi xmlns:a14="http://schemas.microsoft.com/office/drawing/2010/main"/>
              </a:ext>
            </a:extLst>
          </a:blip>
          <a:srcRect l="6121" t="8375"/>
          <a:stretch/>
        </p:blipFill>
        <p:spPr>
          <a:xfrm rot="5400000">
            <a:off x="4759658" y="1995123"/>
            <a:ext cx="4375190" cy="4491927"/>
          </a:xfrm>
          <a:prstGeom prst="rect">
            <a:avLst/>
          </a:prstGeom>
        </p:spPr>
      </p:pic>
      <p:sp>
        <p:nvSpPr>
          <p:cNvPr id="12" name="Rectangle 11">
            <a:extLst>
              <a:ext uri="{FF2B5EF4-FFF2-40B4-BE49-F238E27FC236}">
                <a16:creationId xmlns:a16="http://schemas.microsoft.com/office/drawing/2014/main" id="{FB4342F7-9DF8-2846-A84C-57C5878C9762}"/>
              </a:ext>
            </a:extLst>
          </p:cNvPr>
          <p:cNvSpPr/>
          <p:nvPr/>
        </p:nvSpPr>
        <p:spPr>
          <a:xfrm>
            <a:off x="8285356" y="111512"/>
            <a:ext cx="2921620" cy="791737"/>
          </a:xfrm>
          <a:prstGeom prst="rect">
            <a:avLst/>
          </a:prstGeom>
          <a:solidFill>
            <a:schemeClr val="tx1"/>
          </a:solidFill>
        </p:spPr>
        <p:txBody>
          <a:bodyPr wrap="none" rtlCol="0" anchor="ctr">
            <a:spAutoFit/>
          </a:bodyPr>
          <a:lstStyle/>
          <a:p>
            <a:pPr algn="l"/>
            <a:endParaRPr lang="en-CH" sz="1600" dirty="0">
              <a:latin typeface="Helvetica" pitchFamily="2" charset="0"/>
            </a:endParaRPr>
          </a:p>
        </p:txBody>
      </p:sp>
      <p:sp>
        <p:nvSpPr>
          <p:cNvPr id="13" name="TextBox 12">
            <a:extLst>
              <a:ext uri="{FF2B5EF4-FFF2-40B4-BE49-F238E27FC236}">
                <a16:creationId xmlns:a16="http://schemas.microsoft.com/office/drawing/2014/main" id="{EF964482-1C0C-F64E-A762-A71B9B0C2589}"/>
              </a:ext>
            </a:extLst>
          </p:cNvPr>
          <p:cNvSpPr txBox="1"/>
          <p:nvPr/>
        </p:nvSpPr>
        <p:spPr>
          <a:xfrm>
            <a:off x="-1" y="518751"/>
            <a:ext cx="9757317" cy="646331"/>
          </a:xfrm>
          <a:prstGeom prst="rect">
            <a:avLst/>
          </a:prstGeom>
          <a:solidFill>
            <a:schemeClr val="tx1"/>
          </a:solidFill>
        </p:spPr>
        <p:txBody>
          <a:bodyPr wrap="square" rtlCol="0">
            <a:spAutoFit/>
          </a:bodyPr>
          <a:lstStyle/>
          <a:p>
            <a:pPr indent="424250" defTabSz="430225" fontAlgn="base">
              <a:spcBef>
                <a:spcPct val="0"/>
              </a:spcBef>
              <a:spcAft>
                <a:spcPct val="0"/>
              </a:spcAft>
              <a:defRPr/>
            </a:pPr>
            <a:r>
              <a:rPr lang="en-GB" sz="3600" b="1" dirty="0">
                <a:solidFill>
                  <a:schemeClr val="bg1"/>
                </a:solidFill>
                <a:latin typeface="Helvetica" pitchFamily="2" charset="0"/>
                <a:ea typeface="Trebuchet MS" pitchFamily="-84" charset="0"/>
                <a:cs typeface="Helvetica Light"/>
              </a:rPr>
              <a:t>Searches for new heavy resonances</a:t>
            </a:r>
            <a:endParaRPr lang="en-GB" sz="3600" dirty="0">
              <a:solidFill>
                <a:schemeClr val="bg1"/>
              </a:solidFill>
              <a:latin typeface="Helvetica" pitchFamily="2" charset="0"/>
              <a:ea typeface="Trebuchet MS" pitchFamily="-84" charset="0"/>
              <a:cs typeface="Helvetica Light"/>
            </a:endParaRPr>
          </a:p>
        </p:txBody>
      </p:sp>
    </p:spTree>
    <p:extLst>
      <p:ext uri="{BB962C8B-B14F-4D97-AF65-F5344CB8AC3E}">
        <p14:creationId xmlns:p14="http://schemas.microsoft.com/office/powerpoint/2010/main" val="810621432"/>
      </p:ext>
    </p:extLst>
  </p:cSld>
  <p:clrMapOvr>
    <a:masterClrMapping/>
  </p:clrMapOvr>
  <mc:AlternateContent xmlns:mc="http://schemas.openxmlformats.org/markup-compatibility/2006" xmlns:p14="http://schemas.microsoft.com/office/powerpoint/2010/main">
    <mc:Choice Requires="p14">
      <p:transition spd="med" p14:dur="600">
        <p:fade/>
      </p:transition>
    </mc:Choice>
    <mc:Fallback xmlns="">
      <p:transition spd="med">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F74CCCC-8364-ED4B-9680-74B49AB644C4}"/>
              </a:ext>
            </a:extLst>
          </p:cNvPr>
          <p:cNvSpPr/>
          <p:nvPr/>
        </p:nvSpPr>
        <p:spPr>
          <a:xfrm>
            <a:off x="0" y="0"/>
            <a:ext cx="11472863" cy="6858000"/>
          </a:xfrm>
          <a:prstGeom prst="rect">
            <a:avLst/>
          </a:prstGeom>
          <a:solidFill>
            <a:schemeClr val="tx1"/>
          </a:solidFill>
          <a:ln>
            <a:solidFill>
              <a:schemeClr val="tx1"/>
            </a:solidFill>
          </a:ln>
        </p:spPr>
        <p:txBody>
          <a:bodyPr wrap="square" rtlCol="0" anchor="ctr">
            <a:spAutoFit/>
          </a:bodyPr>
          <a:lstStyle/>
          <a:p>
            <a:pPr algn="ctr"/>
            <a:endParaRPr lang="en-CH" sz="1600" dirty="0">
              <a:latin typeface="Helvetica Light" charset="0"/>
              <a:ea typeface="Helvetica Light" charset="0"/>
              <a:cs typeface="Helvetica Light" charset="0"/>
            </a:endParaRPr>
          </a:p>
        </p:txBody>
      </p:sp>
      <p:sp>
        <p:nvSpPr>
          <p:cNvPr id="2" name="Rectangle 1">
            <a:extLst>
              <a:ext uri="{FF2B5EF4-FFF2-40B4-BE49-F238E27FC236}">
                <a16:creationId xmlns:a16="http://schemas.microsoft.com/office/drawing/2014/main" id="{D6032BD6-DF1E-F44B-AD9C-5C44A6D11FD5}"/>
              </a:ext>
            </a:extLst>
          </p:cNvPr>
          <p:cNvSpPr/>
          <p:nvPr/>
        </p:nvSpPr>
        <p:spPr>
          <a:xfrm>
            <a:off x="7607397" y="0"/>
            <a:ext cx="2732049" cy="1683835"/>
          </a:xfrm>
          <a:prstGeom prst="rect">
            <a:avLst/>
          </a:prstGeom>
          <a:solidFill>
            <a:schemeClr val="tx1"/>
          </a:solidFill>
          <a:ln>
            <a:noFill/>
          </a:ln>
        </p:spPr>
        <p:txBody>
          <a:bodyPr wrap="none" rtlCol="0" anchor="ctr">
            <a:spAutoFit/>
          </a:bodyPr>
          <a:lstStyle/>
          <a:p>
            <a:pPr algn="l"/>
            <a:endParaRPr lang="en-CH" sz="1600" dirty="0">
              <a:latin typeface="Helvetica" pitchFamily="2" charset="0"/>
            </a:endParaRPr>
          </a:p>
        </p:txBody>
      </p:sp>
      <p:pic>
        <p:nvPicPr>
          <p:cNvPr id="6" name="Picture 5">
            <a:extLst>
              <a:ext uri="{FF2B5EF4-FFF2-40B4-BE49-F238E27FC236}">
                <a16:creationId xmlns:a16="http://schemas.microsoft.com/office/drawing/2014/main" id="{866E2E26-7A6A-3F47-A329-ECEDDCA972E4}"/>
              </a:ext>
            </a:extLst>
          </p:cNvPr>
          <p:cNvPicPr>
            <a:picLocks noChangeAspect="1"/>
          </p:cNvPicPr>
          <p:nvPr/>
        </p:nvPicPr>
        <p:blipFill>
          <a:blip r:embed="rId2">
            <a:extLst>
              <a:ext uri="{BEBA8EAE-BF5A-486C-A8C5-ECC9F3942E4B}">
                <a14:imgProps xmlns:a14="http://schemas.microsoft.com/office/drawing/2010/main">
                  <a14:imgLayer r:embed="rId3">
                    <a14:imgEffect>
                      <a14:saturation sat="400000"/>
                    </a14:imgEffect>
                    <a14:imgEffect>
                      <a14:brightnessContrast bright="20000" contrast="20000"/>
                    </a14:imgEffect>
                  </a14:imgLayer>
                </a14:imgProps>
              </a:ext>
              <a:ext uri="{28A0092B-C50C-407E-A947-70E740481C1C}">
                <a14:useLocalDpi xmlns:a14="http://schemas.microsoft.com/office/drawing/2010/main"/>
              </a:ext>
            </a:extLst>
          </a:blip>
          <a:stretch>
            <a:fillRect/>
          </a:stretch>
        </p:blipFill>
        <p:spPr>
          <a:xfrm>
            <a:off x="542196" y="0"/>
            <a:ext cx="10388470" cy="6858000"/>
          </a:xfrm>
          <a:prstGeom prst="rect">
            <a:avLst/>
          </a:prstGeom>
        </p:spPr>
      </p:pic>
      <p:sp>
        <p:nvSpPr>
          <p:cNvPr id="5" name="Rectangle 4">
            <a:extLst>
              <a:ext uri="{FF2B5EF4-FFF2-40B4-BE49-F238E27FC236}">
                <a16:creationId xmlns:a16="http://schemas.microsoft.com/office/drawing/2014/main" id="{124A0BC4-9960-5C43-A6B4-8F8003DD0CE6}"/>
              </a:ext>
            </a:extLst>
          </p:cNvPr>
          <p:cNvSpPr/>
          <p:nvPr/>
        </p:nvSpPr>
        <p:spPr>
          <a:xfrm>
            <a:off x="542196" y="111511"/>
            <a:ext cx="2959287" cy="1338147"/>
          </a:xfrm>
          <a:prstGeom prst="rect">
            <a:avLst/>
          </a:prstGeom>
          <a:solidFill>
            <a:schemeClr val="tx1"/>
          </a:solidFill>
          <a:ln>
            <a:noFill/>
          </a:ln>
        </p:spPr>
        <p:txBody>
          <a:bodyPr wrap="square" rtlCol="0" anchor="ctr">
            <a:spAutoFit/>
          </a:bodyPr>
          <a:lstStyle/>
          <a:p>
            <a:pPr algn="l"/>
            <a:endParaRPr lang="en-CH" sz="1600" dirty="0">
              <a:latin typeface="Helvetica" pitchFamily="2" charset="0"/>
            </a:endParaRPr>
          </a:p>
        </p:txBody>
      </p:sp>
      <p:pic>
        <p:nvPicPr>
          <p:cNvPr id="8" name="Picture 7">
            <a:extLst>
              <a:ext uri="{FF2B5EF4-FFF2-40B4-BE49-F238E27FC236}">
                <a16:creationId xmlns:a16="http://schemas.microsoft.com/office/drawing/2014/main" id="{F642E518-9372-224C-BEC3-A62A583629E0}"/>
              </a:ext>
            </a:extLst>
          </p:cNvPr>
          <p:cNvPicPr>
            <a:picLocks noChangeAspect="1"/>
          </p:cNvPicPr>
          <p:nvPr/>
        </p:nvPicPr>
        <p:blipFill rotWithShape="1">
          <a:blip r:embed="rId4">
            <a:extLst>
              <a:ext uri="{28A0092B-C50C-407E-A947-70E740481C1C}">
                <a14:useLocalDpi xmlns:a14="http://schemas.microsoft.com/office/drawing/2010/main"/>
              </a:ext>
            </a:extLst>
          </a:blip>
          <a:srcRect t="36576" b="32613"/>
          <a:stretch/>
        </p:blipFill>
        <p:spPr>
          <a:xfrm>
            <a:off x="9565532" y="406127"/>
            <a:ext cx="1717645" cy="748913"/>
          </a:xfrm>
          <a:prstGeom prst="rect">
            <a:avLst/>
          </a:prstGeom>
        </p:spPr>
      </p:pic>
      <p:sp>
        <p:nvSpPr>
          <p:cNvPr id="3" name="Rectangle 2">
            <a:extLst>
              <a:ext uri="{FF2B5EF4-FFF2-40B4-BE49-F238E27FC236}">
                <a16:creationId xmlns:a16="http://schemas.microsoft.com/office/drawing/2014/main" id="{F24D5AC5-E4C5-7543-97CC-52230B744C44}"/>
              </a:ext>
            </a:extLst>
          </p:cNvPr>
          <p:cNvSpPr/>
          <p:nvPr/>
        </p:nvSpPr>
        <p:spPr>
          <a:xfrm>
            <a:off x="3501483" y="553453"/>
            <a:ext cx="4415296" cy="896205"/>
          </a:xfrm>
          <a:prstGeom prst="rect">
            <a:avLst/>
          </a:prstGeom>
          <a:solidFill>
            <a:schemeClr val="tx1"/>
          </a:solidFill>
        </p:spPr>
        <p:txBody>
          <a:bodyPr wrap="none" rtlCol="0" anchor="ctr">
            <a:spAutoFit/>
          </a:bodyPr>
          <a:lstStyle/>
          <a:p>
            <a:pPr algn="l"/>
            <a:endParaRPr lang="en-CH" sz="1600" dirty="0">
              <a:latin typeface="Helvetica" pitchFamily="2" charset="0"/>
            </a:endParaRPr>
          </a:p>
        </p:txBody>
      </p:sp>
      <p:sp>
        <p:nvSpPr>
          <p:cNvPr id="10" name="TextBox 9">
            <a:extLst>
              <a:ext uri="{FF2B5EF4-FFF2-40B4-BE49-F238E27FC236}">
                <a16:creationId xmlns:a16="http://schemas.microsoft.com/office/drawing/2014/main" id="{8D84A6F2-E2DB-6B45-B992-B7D0E0872482}"/>
              </a:ext>
            </a:extLst>
          </p:cNvPr>
          <p:cNvSpPr txBox="1"/>
          <p:nvPr/>
        </p:nvSpPr>
        <p:spPr>
          <a:xfrm>
            <a:off x="0" y="518750"/>
            <a:ext cx="7916779" cy="646331"/>
          </a:xfrm>
          <a:prstGeom prst="rect">
            <a:avLst/>
          </a:prstGeom>
          <a:solidFill>
            <a:schemeClr val="tx1"/>
          </a:solidFill>
        </p:spPr>
        <p:txBody>
          <a:bodyPr wrap="square" rtlCol="0">
            <a:spAutoFit/>
          </a:bodyPr>
          <a:lstStyle/>
          <a:p>
            <a:pPr indent="424250" defTabSz="430225" fontAlgn="base">
              <a:spcBef>
                <a:spcPct val="0"/>
              </a:spcBef>
              <a:spcAft>
                <a:spcPct val="0"/>
              </a:spcAft>
              <a:defRPr/>
            </a:pPr>
            <a:r>
              <a:rPr lang="en-GB" sz="3600" b="1" dirty="0">
                <a:solidFill>
                  <a:schemeClr val="bg1"/>
                </a:solidFill>
                <a:latin typeface="Helvetica" pitchFamily="2" charset="0"/>
                <a:ea typeface="Trebuchet MS" pitchFamily="-84" charset="0"/>
                <a:cs typeface="Helvetica Light"/>
              </a:rPr>
              <a:t>Searches for Dark Matter</a:t>
            </a:r>
            <a:endParaRPr lang="en-GB" sz="3600" dirty="0">
              <a:solidFill>
                <a:schemeClr val="bg1"/>
              </a:solidFill>
              <a:latin typeface="Helvetica" pitchFamily="2" charset="0"/>
              <a:ea typeface="Trebuchet MS" pitchFamily="-84" charset="0"/>
              <a:cs typeface="Helvetica Light"/>
            </a:endParaRPr>
          </a:p>
        </p:txBody>
      </p:sp>
    </p:spTree>
    <p:extLst>
      <p:ext uri="{BB962C8B-B14F-4D97-AF65-F5344CB8AC3E}">
        <p14:creationId xmlns:p14="http://schemas.microsoft.com/office/powerpoint/2010/main" val="3964840082"/>
      </p:ext>
    </p:extLst>
  </p:cSld>
  <p:clrMapOvr>
    <a:masterClrMapping/>
  </p:clrMapOvr>
  <mc:AlternateContent xmlns:mc="http://schemas.openxmlformats.org/markup-compatibility/2006" xmlns:p14="http://schemas.microsoft.com/office/powerpoint/2010/main">
    <mc:Choice Requires="p14">
      <p:transition spd="med" p14:dur="600">
        <p:fade/>
      </p:transition>
    </mc:Choice>
    <mc:Fallback xmlns="">
      <p:transition spd="med">
        <p:fade/>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F74CCCC-8364-ED4B-9680-74B49AB644C4}"/>
              </a:ext>
            </a:extLst>
          </p:cNvPr>
          <p:cNvSpPr/>
          <p:nvPr/>
        </p:nvSpPr>
        <p:spPr>
          <a:xfrm>
            <a:off x="0" y="0"/>
            <a:ext cx="11472863" cy="6858000"/>
          </a:xfrm>
          <a:prstGeom prst="rect">
            <a:avLst/>
          </a:prstGeom>
          <a:solidFill>
            <a:schemeClr val="tx1"/>
          </a:solidFill>
          <a:ln>
            <a:solidFill>
              <a:schemeClr val="tx1"/>
            </a:solidFill>
          </a:ln>
        </p:spPr>
        <p:txBody>
          <a:bodyPr wrap="square" rtlCol="0" anchor="ctr">
            <a:spAutoFit/>
          </a:bodyPr>
          <a:lstStyle/>
          <a:p>
            <a:pPr algn="ctr"/>
            <a:endParaRPr lang="en-CH" sz="1600" dirty="0">
              <a:latin typeface="Helvetica Light" charset="0"/>
              <a:ea typeface="Helvetica Light" charset="0"/>
              <a:cs typeface="Helvetica Light" charset="0"/>
            </a:endParaRPr>
          </a:p>
        </p:txBody>
      </p:sp>
      <p:sp>
        <p:nvSpPr>
          <p:cNvPr id="2" name="Rectangle 1">
            <a:extLst>
              <a:ext uri="{FF2B5EF4-FFF2-40B4-BE49-F238E27FC236}">
                <a16:creationId xmlns:a16="http://schemas.microsoft.com/office/drawing/2014/main" id="{D6032BD6-DF1E-F44B-AD9C-5C44A6D11FD5}"/>
              </a:ext>
            </a:extLst>
          </p:cNvPr>
          <p:cNvSpPr/>
          <p:nvPr/>
        </p:nvSpPr>
        <p:spPr>
          <a:xfrm>
            <a:off x="7607397" y="0"/>
            <a:ext cx="2732049" cy="1683835"/>
          </a:xfrm>
          <a:prstGeom prst="rect">
            <a:avLst/>
          </a:prstGeom>
          <a:solidFill>
            <a:schemeClr val="tx1"/>
          </a:solidFill>
          <a:ln>
            <a:noFill/>
          </a:ln>
        </p:spPr>
        <p:txBody>
          <a:bodyPr wrap="none" rtlCol="0" anchor="ctr">
            <a:spAutoFit/>
          </a:bodyPr>
          <a:lstStyle/>
          <a:p>
            <a:pPr algn="l"/>
            <a:endParaRPr lang="en-CH" sz="1600" dirty="0">
              <a:latin typeface="Helvetica" pitchFamily="2" charset="0"/>
            </a:endParaRPr>
          </a:p>
        </p:txBody>
      </p:sp>
      <p:pic>
        <p:nvPicPr>
          <p:cNvPr id="6" name="Picture 5">
            <a:extLst>
              <a:ext uri="{FF2B5EF4-FFF2-40B4-BE49-F238E27FC236}">
                <a16:creationId xmlns:a16="http://schemas.microsoft.com/office/drawing/2014/main" id="{866E2E26-7A6A-3F47-A329-ECEDDCA972E4}"/>
              </a:ext>
            </a:extLst>
          </p:cNvPr>
          <p:cNvPicPr>
            <a:picLocks noChangeAspect="1"/>
          </p:cNvPicPr>
          <p:nvPr/>
        </p:nvPicPr>
        <p:blipFill>
          <a:blip r:embed="rId2">
            <a:extLst>
              <a:ext uri="{BEBA8EAE-BF5A-486C-A8C5-ECC9F3942E4B}">
                <a14:imgProps xmlns:a14="http://schemas.microsoft.com/office/drawing/2010/main">
                  <a14:imgLayer r:embed="rId3">
                    <a14:imgEffect>
                      <a14:saturation sat="400000"/>
                    </a14:imgEffect>
                    <a14:imgEffect>
                      <a14:brightnessContrast bright="20000" contrast="20000"/>
                    </a14:imgEffect>
                  </a14:imgLayer>
                </a14:imgProps>
              </a:ext>
              <a:ext uri="{28A0092B-C50C-407E-A947-70E740481C1C}">
                <a14:useLocalDpi xmlns:a14="http://schemas.microsoft.com/office/drawing/2010/main"/>
              </a:ext>
            </a:extLst>
          </a:blip>
          <a:stretch>
            <a:fillRect/>
          </a:stretch>
        </p:blipFill>
        <p:spPr>
          <a:xfrm>
            <a:off x="542196" y="0"/>
            <a:ext cx="10388470" cy="6858000"/>
          </a:xfrm>
          <a:prstGeom prst="rect">
            <a:avLst/>
          </a:prstGeom>
        </p:spPr>
      </p:pic>
      <p:sp>
        <p:nvSpPr>
          <p:cNvPr id="5" name="Rectangle 4">
            <a:extLst>
              <a:ext uri="{FF2B5EF4-FFF2-40B4-BE49-F238E27FC236}">
                <a16:creationId xmlns:a16="http://schemas.microsoft.com/office/drawing/2014/main" id="{124A0BC4-9960-5C43-A6B4-8F8003DD0CE6}"/>
              </a:ext>
            </a:extLst>
          </p:cNvPr>
          <p:cNvSpPr/>
          <p:nvPr/>
        </p:nvSpPr>
        <p:spPr>
          <a:xfrm>
            <a:off x="542196" y="111511"/>
            <a:ext cx="2959287" cy="1338147"/>
          </a:xfrm>
          <a:prstGeom prst="rect">
            <a:avLst/>
          </a:prstGeom>
          <a:solidFill>
            <a:schemeClr val="tx1"/>
          </a:solidFill>
          <a:ln>
            <a:noFill/>
          </a:ln>
        </p:spPr>
        <p:txBody>
          <a:bodyPr wrap="square" rtlCol="0" anchor="ctr">
            <a:spAutoFit/>
          </a:bodyPr>
          <a:lstStyle/>
          <a:p>
            <a:pPr algn="l"/>
            <a:endParaRPr lang="en-CH" sz="1600" dirty="0">
              <a:latin typeface="Helvetica" pitchFamily="2" charset="0"/>
            </a:endParaRPr>
          </a:p>
        </p:txBody>
      </p:sp>
      <p:sp>
        <p:nvSpPr>
          <p:cNvPr id="3" name="Rectangle 2">
            <a:extLst>
              <a:ext uri="{FF2B5EF4-FFF2-40B4-BE49-F238E27FC236}">
                <a16:creationId xmlns:a16="http://schemas.microsoft.com/office/drawing/2014/main" id="{F24D5AC5-E4C5-7543-97CC-52230B744C44}"/>
              </a:ext>
            </a:extLst>
          </p:cNvPr>
          <p:cNvSpPr/>
          <p:nvPr/>
        </p:nvSpPr>
        <p:spPr>
          <a:xfrm>
            <a:off x="3501483" y="553453"/>
            <a:ext cx="4415296" cy="896205"/>
          </a:xfrm>
          <a:prstGeom prst="rect">
            <a:avLst/>
          </a:prstGeom>
          <a:solidFill>
            <a:schemeClr val="tx1"/>
          </a:solidFill>
        </p:spPr>
        <p:txBody>
          <a:bodyPr wrap="none" rtlCol="0" anchor="ctr">
            <a:spAutoFit/>
          </a:bodyPr>
          <a:lstStyle/>
          <a:p>
            <a:pPr algn="l"/>
            <a:endParaRPr lang="en-CH" sz="1600" dirty="0">
              <a:latin typeface="Helvetica" pitchFamily="2" charset="0"/>
            </a:endParaRPr>
          </a:p>
        </p:txBody>
      </p:sp>
      <p:sp>
        <p:nvSpPr>
          <p:cNvPr id="10" name="TextBox 9">
            <a:extLst>
              <a:ext uri="{FF2B5EF4-FFF2-40B4-BE49-F238E27FC236}">
                <a16:creationId xmlns:a16="http://schemas.microsoft.com/office/drawing/2014/main" id="{8D84A6F2-E2DB-6B45-B992-B7D0E0872482}"/>
              </a:ext>
            </a:extLst>
          </p:cNvPr>
          <p:cNvSpPr txBox="1"/>
          <p:nvPr/>
        </p:nvSpPr>
        <p:spPr>
          <a:xfrm>
            <a:off x="0" y="518750"/>
            <a:ext cx="7916779" cy="646331"/>
          </a:xfrm>
          <a:prstGeom prst="rect">
            <a:avLst/>
          </a:prstGeom>
          <a:solidFill>
            <a:schemeClr val="tx1"/>
          </a:solidFill>
        </p:spPr>
        <p:txBody>
          <a:bodyPr wrap="square" rtlCol="0">
            <a:spAutoFit/>
          </a:bodyPr>
          <a:lstStyle/>
          <a:p>
            <a:pPr indent="424250" defTabSz="430225" fontAlgn="base">
              <a:spcBef>
                <a:spcPct val="0"/>
              </a:spcBef>
              <a:spcAft>
                <a:spcPct val="0"/>
              </a:spcAft>
              <a:defRPr/>
            </a:pPr>
            <a:r>
              <a:rPr lang="en-GB" sz="3600" b="1" dirty="0">
                <a:solidFill>
                  <a:schemeClr val="bg1"/>
                </a:solidFill>
                <a:latin typeface="Helvetica" pitchFamily="2" charset="0"/>
                <a:ea typeface="Trebuchet MS" pitchFamily="-84" charset="0"/>
                <a:cs typeface="Helvetica Light"/>
              </a:rPr>
              <a:t>Searches for Dark Matter</a:t>
            </a:r>
            <a:endParaRPr lang="en-GB" sz="3600" dirty="0">
              <a:solidFill>
                <a:schemeClr val="bg1"/>
              </a:solidFill>
              <a:latin typeface="Helvetica" pitchFamily="2" charset="0"/>
              <a:ea typeface="Trebuchet MS" pitchFamily="-84" charset="0"/>
              <a:cs typeface="Helvetica Light"/>
            </a:endParaRPr>
          </a:p>
        </p:txBody>
      </p:sp>
      <p:sp>
        <p:nvSpPr>
          <p:cNvPr id="11" name="Rounded Rectangle 10">
            <a:extLst>
              <a:ext uri="{FF2B5EF4-FFF2-40B4-BE49-F238E27FC236}">
                <a16:creationId xmlns:a16="http://schemas.microsoft.com/office/drawing/2014/main" id="{E7C55403-FCA2-8B41-B281-9309EC2B2293}"/>
              </a:ext>
            </a:extLst>
          </p:cNvPr>
          <p:cNvSpPr/>
          <p:nvPr/>
        </p:nvSpPr>
        <p:spPr>
          <a:xfrm>
            <a:off x="1599971" y="1427392"/>
            <a:ext cx="8141721" cy="5149507"/>
          </a:xfrm>
          <a:prstGeom prst="roundRect">
            <a:avLst>
              <a:gd name="adj" fmla="val 801"/>
            </a:avLst>
          </a:prstGeom>
          <a:solidFill>
            <a:schemeClr val="bg1"/>
          </a:solidFill>
        </p:spPr>
        <p:txBody>
          <a:bodyPr wrap="square" rtlCol="0" anchor="ctr">
            <a:spAutoFit/>
          </a:bodyPr>
          <a:lstStyle/>
          <a:p>
            <a:pPr algn="l"/>
            <a:endParaRPr lang="en-CH" sz="1600" dirty="0">
              <a:latin typeface="Helvetica" pitchFamily="2" charset="0"/>
            </a:endParaRPr>
          </a:p>
        </p:txBody>
      </p:sp>
      <p:pic>
        <p:nvPicPr>
          <p:cNvPr id="9" name="Picture 8">
            <a:extLst>
              <a:ext uri="{FF2B5EF4-FFF2-40B4-BE49-F238E27FC236}">
                <a16:creationId xmlns:a16="http://schemas.microsoft.com/office/drawing/2014/main" id="{A09098A2-34E8-5A0B-C4F9-B110DC875380}"/>
              </a:ext>
            </a:extLst>
          </p:cNvPr>
          <p:cNvPicPr>
            <a:picLocks noChangeAspect="1"/>
          </p:cNvPicPr>
          <p:nvPr/>
        </p:nvPicPr>
        <p:blipFill rotWithShape="1">
          <a:blip r:embed="rId4">
            <a:extLst>
              <a:ext uri="{28A0092B-C50C-407E-A947-70E740481C1C}">
                <a14:useLocalDpi xmlns:a14="http://schemas.microsoft.com/office/drawing/2010/main"/>
              </a:ext>
            </a:extLst>
          </a:blip>
          <a:srcRect t="36576" b="32613"/>
          <a:stretch/>
        </p:blipFill>
        <p:spPr>
          <a:xfrm>
            <a:off x="9565532" y="406127"/>
            <a:ext cx="1717645" cy="748913"/>
          </a:xfrm>
          <a:prstGeom prst="rect">
            <a:avLst/>
          </a:prstGeom>
        </p:spPr>
      </p:pic>
      <p:pic>
        <p:nvPicPr>
          <p:cNvPr id="13" name="Picture 12">
            <a:extLst>
              <a:ext uri="{FF2B5EF4-FFF2-40B4-BE49-F238E27FC236}">
                <a16:creationId xmlns:a16="http://schemas.microsoft.com/office/drawing/2014/main" id="{0CA9D971-D1F1-4B72-4DE2-EA9C3671B99C}"/>
              </a:ext>
            </a:extLst>
          </p:cNvPr>
          <p:cNvPicPr>
            <a:picLocks noChangeAspect="1"/>
          </p:cNvPicPr>
          <p:nvPr/>
        </p:nvPicPr>
        <p:blipFill>
          <a:blip r:embed="rId5"/>
          <a:stretch>
            <a:fillRect/>
          </a:stretch>
        </p:blipFill>
        <p:spPr>
          <a:xfrm rot="5400000">
            <a:off x="3062134" y="764202"/>
            <a:ext cx="4664279" cy="6497902"/>
          </a:xfrm>
          <a:prstGeom prst="rect">
            <a:avLst/>
          </a:prstGeom>
        </p:spPr>
      </p:pic>
    </p:spTree>
    <p:extLst>
      <p:ext uri="{BB962C8B-B14F-4D97-AF65-F5344CB8AC3E}">
        <p14:creationId xmlns:p14="http://schemas.microsoft.com/office/powerpoint/2010/main" val="1262580249"/>
      </p:ext>
    </p:extLst>
  </p:cSld>
  <p:clrMapOvr>
    <a:masterClrMapping/>
  </p:clrMapOvr>
  <mc:AlternateContent xmlns:mc="http://schemas.openxmlformats.org/markup-compatibility/2006" xmlns:p14="http://schemas.microsoft.com/office/powerpoint/2010/main">
    <mc:Choice Requires="p14">
      <p:transition spd="med" p14:dur="600">
        <p:fade/>
      </p:transition>
    </mc:Choice>
    <mc:Fallback xmlns="">
      <p:transition spd="med">
        <p:fade/>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F74CCCC-8364-ED4B-9680-74B49AB644C4}"/>
              </a:ext>
            </a:extLst>
          </p:cNvPr>
          <p:cNvSpPr/>
          <p:nvPr/>
        </p:nvSpPr>
        <p:spPr>
          <a:xfrm>
            <a:off x="0" y="0"/>
            <a:ext cx="11472863" cy="6858000"/>
          </a:xfrm>
          <a:prstGeom prst="rect">
            <a:avLst/>
          </a:prstGeom>
          <a:solidFill>
            <a:schemeClr val="tx1"/>
          </a:solidFill>
          <a:ln>
            <a:solidFill>
              <a:schemeClr val="tx1"/>
            </a:solidFill>
          </a:ln>
        </p:spPr>
        <p:txBody>
          <a:bodyPr wrap="square" rtlCol="0" anchor="ctr">
            <a:spAutoFit/>
          </a:bodyPr>
          <a:lstStyle/>
          <a:p>
            <a:pPr algn="ctr"/>
            <a:endParaRPr lang="en-CH" sz="1600" dirty="0">
              <a:latin typeface="Helvetica Light" charset="0"/>
              <a:ea typeface="Helvetica Light" charset="0"/>
              <a:cs typeface="Helvetica Light" charset="0"/>
            </a:endParaRPr>
          </a:p>
        </p:txBody>
      </p:sp>
      <p:sp>
        <p:nvSpPr>
          <p:cNvPr id="2" name="Rectangle 1">
            <a:extLst>
              <a:ext uri="{FF2B5EF4-FFF2-40B4-BE49-F238E27FC236}">
                <a16:creationId xmlns:a16="http://schemas.microsoft.com/office/drawing/2014/main" id="{D6032BD6-DF1E-F44B-AD9C-5C44A6D11FD5}"/>
              </a:ext>
            </a:extLst>
          </p:cNvPr>
          <p:cNvSpPr/>
          <p:nvPr/>
        </p:nvSpPr>
        <p:spPr>
          <a:xfrm>
            <a:off x="7607397" y="0"/>
            <a:ext cx="2732049" cy="1683835"/>
          </a:xfrm>
          <a:prstGeom prst="rect">
            <a:avLst/>
          </a:prstGeom>
          <a:solidFill>
            <a:schemeClr val="tx1"/>
          </a:solidFill>
          <a:ln>
            <a:noFill/>
          </a:ln>
        </p:spPr>
        <p:txBody>
          <a:bodyPr wrap="none" rtlCol="0" anchor="ctr">
            <a:spAutoFit/>
          </a:bodyPr>
          <a:lstStyle/>
          <a:p>
            <a:pPr algn="l"/>
            <a:endParaRPr lang="en-CH" sz="1600" dirty="0">
              <a:latin typeface="Helvetica" pitchFamily="2" charset="0"/>
            </a:endParaRPr>
          </a:p>
        </p:txBody>
      </p:sp>
      <p:pic>
        <p:nvPicPr>
          <p:cNvPr id="6" name="Picture 5">
            <a:extLst>
              <a:ext uri="{FF2B5EF4-FFF2-40B4-BE49-F238E27FC236}">
                <a16:creationId xmlns:a16="http://schemas.microsoft.com/office/drawing/2014/main" id="{866E2E26-7A6A-3F47-A329-ECEDDCA972E4}"/>
              </a:ext>
            </a:extLst>
          </p:cNvPr>
          <p:cNvPicPr>
            <a:picLocks noChangeAspect="1"/>
          </p:cNvPicPr>
          <p:nvPr/>
        </p:nvPicPr>
        <p:blipFill>
          <a:blip r:embed="rId2">
            <a:extLst>
              <a:ext uri="{BEBA8EAE-BF5A-486C-A8C5-ECC9F3942E4B}">
                <a14:imgProps xmlns:a14="http://schemas.microsoft.com/office/drawing/2010/main">
                  <a14:imgLayer r:embed="rId3">
                    <a14:imgEffect>
                      <a14:saturation sat="400000"/>
                    </a14:imgEffect>
                    <a14:imgEffect>
                      <a14:brightnessContrast bright="20000" contrast="20000"/>
                    </a14:imgEffect>
                  </a14:imgLayer>
                </a14:imgProps>
              </a:ext>
              <a:ext uri="{28A0092B-C50C-407E-A947-70E740481C1C}">
                <a14:useLocalDpi xmlns:a14="http://schemas.microsoft.com/office/drawing/2010/main"/>
              </a:ext>
            </a:extLst>
          </a:blip>
          <a:stretch>
            <a:fillRect/>
          </a:stretch>
        </p:blipFill>
        <p:spPr>
          <a:xfrm>
            <a:off x="542196" y="0"/>
            <a:ext cx="10388470" cy="6858000"/>
          </a:xfrm>
          <a:prstGeom prst="rect">
            <a:avLst/>
          </a:prstGeom>
        </p:spPr>
      </p:pic>
      <p:sp>
        <p:nvSpPr>
          <p:cNvPr id="5" name="Rectangle 4">
            <a:extLst>
              <a:ext uri="{FF2B5EF4-FFF2-40B4-BE49-F238E27FC236}">
                <a16:creationId xmlns:a16="http://schemas.microsoft.com/office/drawing/2014/main" id="{124A0BC4-9960-5C43-A6B4-8F8003DD0CE6}"/>
              </a:ext>
            </a:extLst>
          </p:cNvPr>
          <p:cNvSpPr/>
          <p:nvPr/>
        </p:nvSpPr>
        <p:spPr>
          <a:xfrm>
            <a:off x="542196" y="111511"/>
            <a:ext cx="2959287" cy="1338147"/>
          </a:xfrm>
          <a:prstGeom prst="rect">
            <a:avLst/>
          </a:prstGeom>
          <a:solidFill>
            <a:schemeClr val="tx1"/>
          </a:solidFill>
          <a:ln>
            <a:noFill/>
          </a:ln>
        </p:spPr>
        <p:txBody>
          <a:bodyPr wrap="square" rtlCol="0" anchor="ctr">
            <a:spAutoFit/>
          </a:bodyPr>
          <a:lstStyle/>
          <a:p>
            <a:pPr algn="l"/>
            <a:endParaRPr lang="en-CH" sz="1600" dirty="0">
              <a:latin typeface="Helvetica" pitchFamily="2" charset="0"/>
            </a:endParaRPr>
          </a:p>
        </p:txBody>
      </p:sp>
      <p:sp>
        <p:nvSpPr>
          <p:cNvPr id="3" name="Rectangle 2">
            <a:extLst>
              <a:ext uri="{FF2B5EF4-FFF2-40B4-BE49-F238E27FC236}">
                <a16:creationId xmlns:a16="http://schemas.microsoft.com/office/drawing/2014/main" id="{F24D5AC5-E4C5-7543-97CC-52230B744C44}"/>
              </a:ext>
            </a:extLst>
          </p:cNvPr>
          <p:cNvSpPr/>
          <p:nvPr/>
        </p:nvSpPr>
        <p:spPr>
          <a:xfrm>
            <a:off x="3501483" y="553453"/>
            <a:ext cx="4415296" cy="896205"/>
          </a:xfrm>
          <a:prstGeom prst="rect">
            <a:avLst/>
          </a:prstGeom>
          <a:solidFill>
            <a:schemeClr val="tx1"/>
          </a:solidFill>
        </p:spPr>
        <p:txBody>
          <a:bodyPr wrap="none" rtlCol="0" anchor="ctr">
            <a:spAutoFit/>
          </a:bodyPr>
          <a:lstStyle/>
          <a:p>
            <a:pPr algn="l"/>
            <a:endParaRPr lang="en-CH" sz="1600" dirty="0">
              <a:latin typeface="Helvetica" pitchFamily="2" charset="0"/>
            </a:endParaRPr>
          </a:p>
        </p:txBody>
      </p:sp>
      <p:sp>
        <p:nvSpPr>
          <p:cNvPr id="10" name="TextBox 9">
            <a:extLst>
              <a:ext uri="{FF2B5EF4-FFF2-40B4-BE49-F238E27FC236}">
                <a16:creationId xmlns:a16="http://schemas.microsoft.com/office/drawing/2014/main" id="{8D84A6F2-E2DB-6B45-B992-B7D0E0872482}"/>
              </a:ext>
            </a:extLst>
          </p:cNvPr>
          <p:cNvSpPr txBox="1"/>
          <p:nvPr/>
        </p:nvSpPr>
        <p:spPr>
          <a:xfrm>
            <a:off x="0" y="518750"/>
            <a:ext cx="7916779" cy="646331"/>
          </a:xfrm>
          <a:prstGeom prst="rect">
            <a:avLst/>
          </a:prstGeom>
          <a:solidFill>
            <a:schemeClr val="tx1"/>
          </a:solidFill>
        </p:spPr>
        <p:txBody>
          <a:bodyPr wrap="square" rtlCol="0">
            <a:spAutoFit/>
          </a:bodyPr>
          <a:lstStyle/>
          <a:p>
            <a:pPr indent="424250" defTabSz="430225" fontAlgn="base">
              <a:spcBef>
                <a:spcPct val="0"/>
              </a:spcBef>
              <a:spcAft>
                <a:spcPct val="0"/>
              </a:spcAft>
              <a:defRPr/>
            </a:pPr>
            <a:r>
              <a:rPr lang="en-GB" sz="3600" b="1" dirty="0">
                <a:solidFill>
                  <a:schemeClr val="bg1"/>
                </a:solidFill>
                <a:latin typeface="Helvetica" pitchFamily="2" charset="0"/>
                <a:ea typeface="Trebuchet MS" pitchFamily="-84" charset="0"/>
                <a:cs typeface="Helvetica Light"/>
              </a:rPr>
              <a:t>Searches for Dark Matter</a:t>
            </a:r>
            <a:endParaRPr lang="en-GB" sz="3600" dirty="0">
              <a:solidFill>
                <a:schemeClr val="bg1"/>
              </a:solidFill>
              <a:latin typeface="Helvetica" pitchFamily="2" charset="0"/>
              <a:ea typeface="Trebuchet MS" pitchFamily="-84" charset="0"/>
              <a:cs typeface="Helvetica Light"/>
            </a:endParaRPr>
          </a:p>
        </p:txBody>
      </p:sp>
      <p:sp>
        <p:nvSpPr>
          <p:cNvPr id="11" name="Rounded Rectangle 10">
            <a:extLst>
              <a:ext uri="{FF2B5EF4-FFF2-40B4-BE49-F238E27FC236}">
                <a16:creationId xmlns:a16="http://schemas.microsoft.com/office/drawing/2014/main" id="{E7C55403-FCA2-8B41-B281-9309EC2B2293}"/>
              </a:ext>
            </a:extLst>
          </p:cNvPr>
          <p:cNvSpPr/>
          <p:nvPr/>
        </p:nvSpPr>
        <p:spPr>
          <a:xfrm>
            <a:off x="1599971" y="1427392"/>
            <a:ext cx="8141721" cy="5149507"/>
          </a:xfrm>
          <a:prstGeom prst="roundRect">
            <a:avLst>
              <a:gd name="adj" fmla="val 801"/>
            </a:avLst>
          </a:prstGeom>
          <a:solidFill>
            <a:schemeClr val="bg1"/>
          </a:solidFill>
        </p:spPr>
        <p:txBody>
          <a:bodyPr wrap="square" rtlCol="0" anchor="ctr">
            <a:spAutoFit/>
          </a:bodyPr>
          <a:lstStyle/>
          <a:p>
            <a:pPr algn="l"/>
            <a:endParaRPr lang="en-CH" sz="1600" dirty="0">
              <a:latin typeface="Helvetica" pitchFamily="2" charset="0"/>
            </a:endParaRPr>
          </a:p>
        </p:txBody>
      </p:sp>
      <p:sp>
        <p:nvSpPr>
          <p:cNvPr id="12" name="TextBox 11">
            <a:extLst>
              <a:ext uri="{FF2B5EF4-FFF2-40B4-BE49-F238E27FC236}">
                <a16:creationId xmlns:a16="http://schemas.microsoft.com/office/drawing/2014/main" id="{A1BB6FAD-09BE-E550-4E61-2CD24C3377BB}"/>
              </a:ext>
            </a:extLst>
          </p:cNvPr>
          <p:cNvSpPr txBox="1"/>
          <p:nvPr/>
        </p:nvSpPr>
        <p:spPr>
          <a:xfrm>
            <a:off x="1849788" y="1560856"/>
            <a:ext cx="7891904" cy="276999"/>
          </a:xfrm>
          <a:prstGeom prst="rect">
            <a:avLst/>
          </a:prstGeom>
          <a:noFill/>
        </p:spPr>
        <p:txBody>
          <a:bodyPr wrap="none" rtlCol="0">
            <a:spAutoFit/>
          </a:bodyPr>
          <a:lstStyle/>
          <a:p>
            <a:pPr marL="0">
              <a:spcBef>
                <a:spcPts val="3000"/>
              </a:spcBef>
            </a:pPr>
            <a:r>
              <a:rPr lang="en-CH" sz="1200" dirty="0">
                <a:solidFill>
                  <a:schemeClr val="tx1">
                    <a:lumMod val="65000"/>
                    <a:lumOff val="35000"/>
                  </a:schemeClr>
                </a:solidFill>
                <a:latin typeface="Helvetica Light" charset="0"/>
                <a:ea typeface="Helvetica Light" charset="0"/>
                <a:cs typeface="Helvetica Light" charset="0"/>
                <a:sym typeface="Wingdings" pitchFamily="2" charset="2"/>
              </a:rPr>
              <a:t>Strong &amp; complementary constraints on </a:t>
            </a:r>
            <a:r>
              <a:rPr lang="en-GB" sz="1200" dirty="0">
                <a:solidFill>
                  <a:schemeClr val="tx1">
                    <a:lumMod val="65000"/>
                    <a:lumOff val="35000"/>
                  </a:schemeClr>
                </a:solidFill>
                <a:latin typeface="Helvetica Light" charset="0"/>
                <a:ea typeface="Helvetica Light" charset="0"/>
                <a:cs typeface="Helvetica Light" charset="0"/>
                <a:sym typeface="Wingdings" pitchFamily="2" charset="2"/>
              </a:rPr>
              <a:t>spin-independent WIMP-nucleon scattering </a:t>
            </a:r>
            <a:r>
              <a:rPr lang="en-CH" sz="1200" dirty="0">
                <a:solidFill>
                  <a:schemeClr val="tx1">
                    <a:lumMod val="65000"/>
                    <a:lumOff val="35000"/>
                  </a:schemeClr>
                </a:solidFill>
                <a:latin typeface="Helvetica Light" charset="0"/>
                <a:ea typeface="Helvetica Light" charset="0"/>
                <a:cs typeface="Helvetica Light" charset="0"/>
                <a:sym typeface="Wingdings" pitchFamily="2" charset="2"/>
              </a:rPr>
              <a:t>from H </a:t>
            </a:r>
            <a:r>
              <a:rPr lang="en-CH" sz="1200" dirty="0">
                <a:solidFill>
                  <a:schemeClr val="tx1">
                    <a:lumMod val="65000"/>
                    <a:lumOff val="35000"/>
                  </a:schemeClr>
                </a:solidFill>
                <a:latin typeface="Symbol" pitchFamily="2" charset="2"/>
                <a:ea typeface="Helvetica Light" charset="0"/>
                <a:cs typeface="Helvetica Light" charset="0"/>
                <a:sym typeface="Wingdings" pitchFamily="2" charset="2"/>
              </a:rPr>
              <a:t>®</a:t>
            </a:r>
            <a:r>
              <a:rPr lang="en-CH" sz="1200" dirty="0">
                <a:solidFill>
                  <a:schemeClr val="tx1">
                    <a:lumMod val="65000"/>
                    <a:lumOff val="35000"/>
                  </a:schemeClr>
                </a:solidFill>
                <a:latin typeface="Helvetica Light" charset="0"/>
                <a:ea typeface="Helvetica Light" charset="0"/>
                <a:cs typeface="Helvetica Light" charset="0"/>
                <a:sym typeface="Wingdings" pitchFamily="2" charset="2"/>
              </a:rPr>
              <a:t> invisible searches</a:t>
            </a:r>
          </a:p>
        </p:txBody>
      </p:sp>
      <p:pic>
        <p:nvPicPr>
          <p:cNvPr id="7" name="Picture 6">
            <a:extLst>
              <a:ext uri="{FF2B5EF4-FFF2-40B4-BE49-F238E27FC236}">
                <a16:creationId xmlns:a16="http://schemas.microsoft.com/office/drawing/2014/main" id="{ABDE1F75-0313-C6A3-33D3-C34FBF300D43}"/>
              </a:ext>
            </a:extLst>
          </p:cNvPr>
          <p:cNvPicPr>
            <a:picLocks noChangeAspect="1"/>
          </p:cNvPicPr>
          <p:nvPr/>
        </p:nvPicPr>
        <p:blipFill>
          <a:blip r:embed="rId4">
            <a:alphaModFix/>
          </a:blip>
          <a:stretch>
            <a:fillRect/>
          </a:stretch>
        </p:blipFill>
        <p:spPr>
          <a:xfrm rot="5400000">
            <a:off x="3152799" y="450823"/>
            <a:ext cx="4565347" cy="7417054"/>
          </a:xfrm>
          <a:prstGeom prst="rect">
            <a:avLst/>
          </a:prstGeom>
        </p:spPr>
      </p:pic>
      <p:pic>
        <p:nvPicPr>
          <p:cNvPr id="9" name="Picture 8">
            <a:extLst>
              <a:ext uri="{FF2B5EF4-FFF2-40B4-BE49-F238E27FC236}">
                <a16:creationId xmlns:a16="http://schemas.microsoft.com/office/drawing/2014/main" id="{A09098A2-34E8-5A0B-C4F9-B110DC875380}"/>
              </a:ext>
            </a:extLst>
          </p:cNvPr>
          <p:cNvPicPr>
            <a:picLocks noChangeAspect="1"/>
          </p:cNvPicPr>
          <p:nvPr/>
        </p:nvPicPr>
        <p:blipFill rotWithShape="1">
          <a:blip r:embed="rId5">
            <a:extLst>
              <a:ext uri="{28A0092B-C50C-407E-A947-70E740481C1C}">
                <a14:useLocalDpi xmlns:a14="http://schemas.microsoft.com/office/drawing/2010/main"/>
              </a:ext>
            </a:extLst>
          </a:blip>
          <a:srcRect t="36576" b="32613"/>
          <a:stretch/>
        </p:blipFill>
        <p:spPr>
          <a:xfrm>
            <a:off x="9565532" y="406127"/>
            <a:ext cx="1717645" cy="748913"/>
          </a:xfrm>
          <a:prstGeom prst="rect">
            <a:avLst/>
          </a:prstGeom>
        </p:spPr>
      </p:pic>
    </p:spTree>
    <p:extLst>
      <p:ext uri="{BB962C8B-B14F-4D97-AF65-F5344CB8AC3E}">
        <p14:creationId xmlns:p14="http://schemas.microsoft.com/office/powerpoint/2010/main" val="2414903997"/>
      </p:ext>
    </p:extLst>
  </p:cSld>
  <p:clrMapOvr>
    <a:masterClrMapping/>
  </p:clrMapOvr>
  <mc:AlternateContent xmlns:mc="http://schemas.openxmlformats.org/markup-compatibility/2006" xmlns:p14="http://schemas.microsoft.com/office/powerpoint/2010/main">
    <mc:Choice Requires="p14">
      <p:transition spd="med" p14:dur="600">
        <p:fade/>
      </p:transition>
    </mc:Choice>
    <mc:Fallback xmlns="">
      <p:transition spd="med">
        <p:fade/>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F74CCCC-8364-ED4B-9680-74B49AB644C4}"/>
              </a:ext>
            </a:extLst>
          </p:cNvPr>
          <p:cNvSpPr/>
          <p:nvPr/>
        </p:nvSpPr>
        <p:spPr>
          <a:xfrm>
            <a:off x="0" y="0"/>
            <a:ext cx="11472863" cy="6858000"/>
          </a:xfrm>
          <a:prstGeom prst="rect">
            <a:avLst/>
          </a:prstGeom>
          <a:solidFill>
            <a:schemeClr val="tx1"/>
          </a:solidFill>
          <a:ln>
            <a:solidFill>
              <a:schemeClr val="tx1"/>
            </a:solidFill>
          </a:ln>
        </p:spPr>
        <p:txBody>
          <a:bodyPr wrap="square" rtlCol="0" anchor="ctr">
            <a:spAutoFit/>
          </a:bodyPr>
          <a:lstStyle/>
          <a:p>
            <a:pPr algn="ctr"/>
            <a:endParaRPr lang="en-CH" sz="1600" dirty="0">
              <a:latin typeface="Helvetica Light" charset="0"/>
              <a:ea typeface="Helvetica Light" charset="0"/>
              <a:cs typeface="Helvetica Light" charset="0"/>
            </a:endParaRPr>
          </a:p>
        </p:txBody>
      </p:sp>
      <p:sp>
        <p:nvSpPr>
          <p:cNvPr id="2" name="Rectangle 1">
            <a:extLst>
              <a:ext uri="{FF2B5EF4-FFF2-40B4-BE49-F238E27FC236}">
                <a16:creationId xmlns:a16="http://schemas.microsoft.com/office/drawing/2014/main" id="{D6032BD6-DF1E-F44B-AD9C-5C44A6D11FD5}"/>
              </a:ext>
            </a:extLst>
          </p:cNvPr>
          <p:cNvSpPr/>
          <p:nvPr/>
        </p:nvSpPr>
        <p:spPr>
          <a:xfrm>
            <a:off x="7607397" y="0"/>
            <a:ext cx="2732049" cy="1683835"/>
          </a:xfrm>
          <a:prstGeom prst="rect">
            <a:avLst/>
          </a:prstGeom>
          <a:solidFill>
            <a:schemeClr val="tx1"/>
          </a:solidFill>
          <a:ln>
            <a:noFill/>
          </a:ln>
        </p:spPr>
        <p:txBody>
          <a:bodyPr wrap="none" rtlCol="0" anchor="ctr">
            <a:spAutoFit/>
          </a:bodyPr>
          <a:lstStyle/>
          <a:p>
            <a:pPr algn="l"/>
            <a:endParaRPr lang="en-CH" sz="1600" dirty="0">
              <a:latin typeface="Helvetica" pitchFamily="2" charset="0"/>
            </a:endParaRPr>
          </a:p>
        </p:txBody>
      </p:sp>
      <p:pic>
        <p:nvPicPr>
          <p:cNvPr id="6" name="Picture 5">
            <a:extLst>
              <a:ext uri="{FF2B5EF4-FFF2-40B4-BE49-F238E27FC236}">
                <a16:creationId xmlns:a16="http://schemas.microsoft.com/office/drawing/2014/main" id="{37172A1C-5D01-8C4A-B284-071ECC504B71}"/>
              </a:ext>
            </a:extLst>
          </p:cNvPr>
          <p:cNvPicPr>
            <a:picLocks noChangeAspect="1"/>
          </p:cNvPicPr>
          <p:nvPr/>
        </p:nvPicPr>
        <p:blipFill>
          <a:blip r:embed="rId2"/>
          <a:stretch>
            <a:fillRect/>
          </a:stretch>
        </p:blipFill>
        <p:spPr>
          <a:xfrm>
            <a:off x="15012" y="0"/>
            <a:ext cx="10432169" cy="6858000"/>
          </a:xfrm>
          <a:prstGeom prst="rect">
            <a:avLst/>
          </a:prstGeom>
        </p:spPr>
      </p:pic>
      <p:sp>
        <p:nvSpPr>
          <p:cNvPr id="5" name="Rectangle 4">
            <a:extLst>
              <a:ext uri="{FF2B5EF4-FFF2-40B4-BE49-F238E27FC236}">
                <a16:creationId xmlns:a16="http://schemas.microsoft.com/office/drawing/2014/main" id="{9FE4EF56-1D09-2D49-937B-CC7A7F8AED1A}"/>
              </a:ext>
            </a:extLst>
          </p:cNvPr>
          <p:cNvSpPr/>
          <p:nvPr/>
        </p:nvSpPr>
        <p:spPr>
          <a:xfrm>
            <a:off x="6994327" y="356839"/>
            <a:ext cx="2573419" cy="1115122"/>
          </a:xfrm>
          <a:prstGeom prst="rect">
            <a:avLst/>
          </a:prstGeom>
          <a:solidFill>
            <a:schemeClr val="tx1"/>
          </a:solidFill>
          <a:ln>
            <a:noFill/>
          </a:ln>
        </p:spPr>
        <p:txBody>
          <a:bodyPr wrap="square" rtlCol="0" anchor="ctr">
            <a:spAutoFit/>
          </a:bodyPr>
          <a:lstStyle/>
          <a:p>
            <a:pPr algn="l"/>
            <a:endParaRPr lang="en-CH" sz="1600" dirty="0">
              <a:latin typeface="Helvetica" pitchFamily="2" charset="0"/>
            </a:endParaRPr>
          </a:p>
        </p:txBody>
      </p:sp>
      <p:pic>
        <p:nvPicPr>
          <p:cNvPr id="8" name="Picture 7">
            <a:extLst>
              <a:ext uri="{FF2B5EF4-FFF2-40B4-BE49-F238E27FC236}">
                <a16:creationId xmlns:a16="http://schemas.microsoft.com/office/drawing/2014/main" id="{367725B2-6FC2-4B47-9884-3B0A1DF08D1D}"/>
              </a:ext>
            </a:extLst>
          </p:cNvPr>
          <p:cNvPicPr>
            <a:picLocks noChangeAspect="1"/>
          </p:cNvPicPr>
          <p:nvPr/>
        </p:nvPicPr>
        <p:blipFill rotWithShape="1">
          <a:blip r:embed="rId3">
            <a:extLst>
              <a:ext uri="{28A0092B-C50C-407E-A947-70E740481C1C}">
                <a14:useLocalDpi xmlns:a14="http://schemas.microsoft.com/office/drawing/2010/main"/>
              </a:ext>
            </a:extLst>
          </a:blip>
          <a:srcRect t="36576" b="32613"/>
          <a:stretch/>
        </p:blipFill>
        <p:spPr>
          <a:xfrm>
            <a:off x="6886039" y="898826"/>
            <a:ext cx="1717645" cy="748913"/>
          </a:xfrm>
          <a:prstGeom prst="rect">
            <a:avLst/>
          </a:prstGeom>
        </p:spPr>
      </p:pic>
      <p:sp>
        <p:nvSpPr>
          <p:cNvPr id="3" name="Rectangle 2">
            <a:extLst>
              <a:ext uri="{FF2B5EF4-FFF2-40B4-BE49-F238E27FC236}">
                <a16:creationId xmlns:a16="http://schemas.microsoft.com/office/drawing/2014/main" id="{2DC1C45E-0023-134B-A873-7C4E3B5BD77C}"/>
              </a:ext>
            </a:extLst>
          </p:cNvPr>
          <p:cNvSpPr/>
          <p:nvPr/>
        </p:nvSpPr>
        <p:spPr>
          <a:xfrm>
            <a:off x="5820937" y="1471961"/>
            <a:ext cx="4036741" cy="1070517"/>
          </a:xfrm>
          <a:prstGeom prst="rect">
            <a:avLst/>
          </a:prstGeom>
          <a:solidFill>
            <a:schemeClr val="tx1"/>
          </a:solidFill>
        </p:spPr>
        <p:txBody>
          <a:bodyPr wrap="none" rtlCol="0" anchor="ctr">
            <a:spAutoFit/>
          </a:bodyPr>
          <a:lstStyle/>
          <a:p>
            <a:pPr algn="l"/>
            <a:endParaRPr lang="en-CH" sz="1600" dirty="0">
              <a:latin typeface="Helvetica" pitchFamily="2" charset="0"/>
            </a:endParaRPr>
          </a:p>
        </p:txBody>
      </p:sp>
      <p:sp>
        <p:nvSpPr>
          <p:cNvPr id="9" name="TextBox 8">
            <a:extLst>
              <a:ext uri="{FF2B5EF4-FFF2-40B4-BE49-F238E27FC236}">
                <a16:creationId xmlns:a16="http://schemas.microsoft.com/office/drawing/2014/main" id="{F83713CA-201D-134F-B148-D3FB0172DD67}"/>
              </a:ext>
            </a:extLst>
          </p:cNvPr>
          <p:cNvSpPr txBox="1"/>
          <p:nvPr/>
        </p:nvSpPr>
        <p:spPr>
          <a:xfrm>
            <a:off x="5209670" y="227404"/>
            <a:ext cx="6157885" cy="1754326"/>
          </a:xfrm>
          <a:prstGeom prst="rect">
            <a:avLst/>
          </a:prstGeom>
          <a:solidFill>
            <a:schemeClr val="tx1"/>
          </a:solidFill>
        </p:spPr>
        <p:txBody>
          <a:bodyPr wrap="square" rtlCol="0">
            <a:spAutoFit/>
          </a:bodyPr>
          <a:lstStyle/>
          <a:p>
            <a:pPr indent="424250" defTabSz="430225" fontAlgn="base">
              <a:spcBef>
                <a:spcPct val="0"/>
              </a:spcBef>
              <a:spcAft>
                <a:spcPct val="0"/>
              </a:spcAft>
              <a:defRPr/>
            </a:pPr>
            <a:r>
              <a:rPr lang="en-GB" sz="3600" b="1" dirty="0">
                <a:solidFill>
                  <a:schemeClr val="bg1"/>
                </a:solidFill>
                <a:latin typeface="Helvetica" pitchFamily="2" charset="0"/>
                <a:ea typeface="Trebuchet MS" pitchFamily="-84" charset="0"/>
                <a:cs typeface="Helvetica Light"/>
              </a:rPr>
              <a:t>Studies of physics in 	extreme electromagnetic 	fields </a:t>
            </a:r>
            <a:endParaRPr lang="en-GB" sz="3600" dirty="0">
              <a:solidFill>
                <a:schemeClr val="bg1"/>
              </a:solidFill>
              <a:latin typeface="Helvetica" pitchFamily="2" charset="0"/>
              <a:ea typeface="Trebuchet MS" pitchFamily="-84" charset="0"/>
              <a:cs typeface="Helvetica Light"/>
            </a:endParaRPr>
          </a:p>
        </p:txBody>
      </p:sp>
      <p:pic>
        <p:nvPicPr>
          <p:cNvPr id="10" name="Picture 9">
            <a:extLst>
              <a:ext uri="{FF2B5EF4-FFF2-40B4-BE49-F238E27FC236}">
                <a16:creationId xmlns:a16="http://schemas.microsoft.com/office/drawing/2014/main" id="{695C7A56-B062-774D-ACDA-E8BD9CFA8AC0}"/>
              </a:ext>
            </a:extLst>
          </p:cNvPr>
          <p:cNvPicPr>
            <a:picLocks noChangeAspect="1"/>
          </p:cNvPicPr>
          <p:nvPr/>
        </p:nvPicPr>
        <p:blipFill rotWithShape="1">
          <a:blip r:embed="rId3">
            <a:extLst>
              <a:ext uri="{28A0092B-C50C-407E-A947-70E740481C1C}">
                <a14:useLocalDpi xmlns:a14="http://schemas.microsoft.com/office/drawing/2010/main"/>
              </a:ext>
            </a:extLst>
          </a:blip>
          <a:srcRect t="36576" b="32613"/>
          <a:stretch/>
        </p:blipFill>
        <p:spPr>
          <a:xfrm>
            <a:off x="412062" y="5779513"/>
            <a:ext cx="1717645" cy="748913"/>
          </a:xfrm>
          <a:prstGeom prst="rect">
            <a:avLst/>
          </a:prstGeom>
        </p:spPr>
      </p:pic>
    </p:spTree>
    <p:extLst>
      <p:ext uri="{BB962C8B-B14F-4D97-AF65-F5344CB8AC3E}">
        <p14:creationId xmlns:p14="http://schemas.microsoft.com/office/powerpoint/2010/main" val="3058747907"/>
      </p:ext>
    </p:extLst>
  </p:cSld>
  <p:clrMapOvr>
    <a:masterClrMapping/>
  </p:clrMapOvr>
  <mc:AlternateContent xmlns:mc="http://schemas.openxmlformats.org/markup-compatibility/2006" xmlns:p14="http://schemas.microsoft.com/office/powerpoint/2010/main">
    <mc:Choice Requires="p14">
      <p:transition spd="med" p14:dur="600">
        <p:fade/>
      </p:transition>
    </mc:Choice>
    <mc:Fallback xmlns="">
      <p:transition spd="med">
        <p:fade/>
      </p:transition>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F74CCCC-8364-ED4B-9680-74B49AB644C4}"/>
              </a:ext>
            </a:extLst>
          </p:cNvPr>
          <p:cNvSpPr/>
          <p:nvPr/>
        </p:nvSpPr>
        <p:spPr>
          <a:xfrm>
            <a:off x="0" y="0"/>
            <a:ext cx="11472863" cy="6858000"/>
          </a:xfrm>
          <a:prstGeom prst="rect">
            <a:avLst/>
          </a:prstGeom>
          <a:solidFill>
            <a:schemeClr val="tx1"/>
          </a:solidFill>
          <a:ln>
            <a:solidFill>
              <a:schemeClr val="tx1"/>
            </a:solidFill>
          </a:ln>
        </p:spPr>
        <p:txBody>
          <a:bodyPr wrap="square" rtlCol="0" anchor="ctr">
            <a:spAutoFit/>
          </a:bodyPr>
          <a:lstStyle/>
          <a:p>
            <a:pPr algn="ctr"/>
            <a:endParaRPr lang="en-CH" sz="1600" dirty="0">
              <a:latin typeface="Helvetica Light" charset="0"/>
              <a:ea typeface="Helvetica Light" charset="0"/>
              <a:cs typeface="Helvetica Light" charset="0"/>
            </a:endParaRPr>
          </a:p>
        </p:txBody>
      </p:sp>
      <p:sp>
        <p:nvSpPr>
          <p:cNvPr id="2" name="Rectangle 1">
            <a:extLst>
              <a:ext uri="{FF2B5EF4-FFF2-40B4-BE49-F238E27FC236}">
                <a16:creationId xmlns:a16="http://schemas.microsoft.com/office/drawing/2014/main" id="{D6032BD6-DF1E-F44B-AD9C-5C44A6D11FD5}"/>
              </a:ext>
            </a:extLst>
          </p:cNvPr>
          <p:cNvSpPr/>
          <p:nvPr/>
        </p:nvSpPr>
        <p:spPr>
          <a:xfrm>
            <a:off x="7607397" y="0"/>
            <a:ext cx="2732049" cy="1683835"/>
          </a:xfrm>
          <a:prstGeom prst="rect">
            <a:avLst/>
          </a:prstGeom>
          <a:solidFill>
            <a:schemeClr val="tx1"/>
          </a:solidFill>
          <a:ln>
            <a:noFill/>
          </a:ln>
        </p:spPr>
        <p:txBody>
          <a:bodyPr wrap="none" rtlCol="0" anchor="ctr">
            <a:spAutoFit/>
          </a:bodyPr>
          <a:lstStyle/>
          <a:p>
            <a:pPr algn="l"/>
            <a:endParaRPr lang="en-CH" sz="1600" dirty="0">
              <a:latin typeface="Helvetica" pitchFamily="2" charset="0"/>
            </a:endParaRPr>
          </a:p>
        </p:txBody>
      </p:sp>
      <p:sp>
        <p:nvSpPr>
          <p:cNvPr id="5" name="Rectangle 4">
            <a:extLst>
              <a:ext uri="{FF2B5EF4-FFF2-40B4-BE49-F238E27FC236}">
                <a16:creationId xmlns:a16="http://schemas.microsoft.com/office/drawing/2014/main" id="{9FE4EF56-1D09-2D49-937B-CC7A7F8AED1A}"/>
              </a:ext>
            </a:extLst>
          </p:cNvPr>
          <p:cNvSpPr/>
          <p:nvPr/>
        </p:nvSpPr>
        <p:spPr>
          <a:xfrm>
            <a:off x="6994327" y="356839"/>
            <a:ext cx="2573419" cy="1115122"/>
          </a:xfrm>
          <a:prstGeom prst="rect">
            <a:avLst/>
          </a:prstGeom>
          <a:solidFill>
            <a:schemeClr val="tx1"/>
          </a:solidFill>
          <a:ln>
            <a:noFill/>
          </a:ln>
        </p:spPr>
        <p:txBody>
          <a:bodyPr wrap="square" rtlCol="0" anchor="ctr">
            <a:spAutoFit/>
          </a:bodyPr>
          <a:lstStyle/>
          <a:p>
            <a:pPr algn="l"/>
            <a:endParaRPr lang="en-CH" sz="1600" dirty="0">
              <a:latin typeface="Helvetica" pitchFamily="2" charset="0"/>
            </a:endParaRPr>
          </a:p>
        </p:txBody>
      </p:sp>
      <p:pic>
        <p:nvPicPr>
          <p:cNvPr id="8" name="Picture 7">
            <a:extLst>
              <a:ext uri="{FF2B5EF4-FFF2-40B4-BE49-F238E27FC236}">
                <a16:creationId xmlns:a16="http://schemas.microsoft.com/office/drawing/2014/main" id="{367725B2-6FC2-4B47-9884-3B0A1DF08D1D}"/>
              </a:ext>
            </a:extLst>
          </p:cNvPr>
          <p:cNvPicPr>
            <a:picLocks noChangeAspect="1"/>
          </p:cNvPicPr>
          <p:nvPr/>
        </p:nvPicPr>
        <p:blipFill rotWithShape="1">
          <a:blip r:embed="rId2">
            <a:extLst>
              <a:ext uri="{28A0092B-C50C-407E-A947-70E740481C1C}">
                <a14:useLocalDpi xmlns:a14="http://schemas.microsoft.com/office/drawing/2010/main"/>
              </a:ext>
            </a:extLst>
          </a:blip>
          <a:srcRect t="36576" b="32613"/>
          <a:stretch/>
        </p:blipFill>
        <p:spPr>
          <a:xfrm>
            <a:off x="6886039" y="898826"/>
            <a:ext cx="1717645" cy="748913"/>
          </a:xfrm>
          <a:prstGeom prst="rect">
            <a:avLst/>
          </a:prstGeom>
        </p:spPr>
      </p:pic>
      <p:pic>
        <p:nvPicPr>
          <p:cNvPr id="7" name="Picture 6">
            <a:extLst>
              <a:ext uri="{FF2B5EF4-FFF2-40B4-BE49-F238E27FC236}">
                <a16:creationId xmlns:a16="http://schemas.microsoft.com/office/drawing/2014/main" id="{18AECD87-F328-F542-9ABE-EAD924EE7D04}"/>
              </a:ext>
            </a:extLst>
          </p:cNvPr>
          <p:cNvPicPr>
            <a:picLocks noChangeAspect="1"/>
          </p:cNvPicPr>
          <p:nvPr/>
        </p:nvPicPr>
        <p:blipFill>
          <a:blip r:embed="rId3"/>
          <a:stretch>
            <a:fillRect/>
          </a:stretch>
        </p:blipFill>
        <p:spPr>
          <a:xfrm>
            <a:off x="2925722" y="6350"/>
            <a:ext cx="8509000" cy="6845300"/>
          </a:xfrm>
          <a:prstGeom prst="rect">
            <a:avLst/>
          </a:prstGeom>
        </p:spPr>
      </p:pic>
      <p:sp>
        <p:nvSpPr>
          <p:cNvPr id="11" name="Rectangle 10">
            <a:extLst>
              <a:ext uri="{FF2B5EF4-FFF2-40B4-BE49-F238E27FC236}">
                <a16:creationId xmlns:a16="http://schemas.microsoft.com/office/drawing/2014/main" id="{4842E2E3-0DB1-AD43-9F5E-280AE6613A6B}"/>
              </a:ext>
            </a:extLst>
          </p:cNvPr>
          <p:cNvSpPr/>
          <p:nvPr/>
        </p:nvSpPr>
        <p:spPr>
          <a:xfrm>
            <a:off x="8398042" y="96253"/>
            <a:ext cx="3074821" cy="1997242"/>
          </a:xfrm>
          <a:prstGeom prst="rect">
            <a:avLst/>
          </a:prstGeom>
          <a:solidFill>
            <a:schemeClr val="tx1"/>
          </a:solidFill>
        </p:spPr>
        <p:txBody>
          <a:bodyPr wrap="none" rtlCol="0" anchor="ctr">
            <a:spAutoFit/>
          </a:bodyPr>
          <a:lstStyle/>
          <a:p>
            <a:pPr algn="l"/>
            <a:endParaRPr lang="en-CH" sz="1600" dirty="0">
              <a:latin typeface="Helvetica" pitchFamily="2" charset="0"/>
            </a:endParaRPr>
          </a:p>
        </p:txBody>
      </p:sp>
      <p:pic>
        <p:nvPicPr>
          <p:cNvPr id="10" name="Picture 9">
            <a:extLst>
              <a:ext uri="{FF2B5EF4-FFF2-40B4-BE49-F238E27FC236}">
                <a16:creationId xmlns:a16="http://schemas.microsoft.com/office/drawing/2014/main" id="{695C7A56-B062-774D-ACDA-E8BD9CFA8AC0}"/>
              </a:ext>
            </a:extLst>
          </p:cNvPr>
          <p:cNvPicPr>
            <a:picLocks noChangeAspect="1"/>
          </p:cNvPicPr>
          <p:nvPr/>
        </p:nvPicPr>
        <p:blipFill rotWithShape="1">
          <a:blip r:embed="rId2">
            <a:extLst>
              <a:ext uri="{28A0092B-C50C-407E-A947-70E740481C1C}">
                <a14:useLocalDpi xmlns:a14="http://schemas.microsoft.com/office/drawing/2010/main"/>
              </a:ext>
            </a:extLst>
          </a:blip>
          <a:srcRect t="36576" b="32613"/>
          <a:stretch/>
        </p:blipFill>
        <p:spPr>
          <a:xfrm>
            <a:off x="9503972" y="669666"/>
            <a:ext cx="1717645" cy="748913"/>
          </a:xfrm>
          <a:prstGeom prst="rect">
            <a:avLst/>
          </a:prstGeom>
        </p:spPr>
      </p:pic>
      <p:sp>
        <p:nvSpPr>
          <p:cNvPr id="12" name="TextBox 11">
            <a:extLst>
              <a:ext uri="{FF2B5EF4-FFF2-40B4-BE49-F238E27FC236}">
                <a16:creationId xmlns:a16="http://schemas.microsoft.com/office/drawing/2014/main" id="{966C21C1-2CA2-7542-9C97-C7AD0E04DE55}"/>
              </a:ext>
            </a:extLst>
          </p:cNvPr>
          <p:cNvSpPr txBox="1"/>
          <p:nvPr/>
        </p:nvSpPr>
        <p:spPr>
          <a:xfrm>
            <a:off x="389155" y="555514"/>
            <a:ext cx="2712617" cy="3108543"/>
          </a:xfrm>
          <a:prstGeom prst="rect">
            <a:avLst/>
          </a:prstGeom>
          <a:solidFill>
            <a:schemeClr val="tx1"/>
          </a:solidFill>
        </p:spPr>
        <p:txBody>
          <a:bodyPr wrap="square" rtlCol="0">
            <a:spAutoFit/>
          </a:bodyPr>
          <a:lstStyle/>
          <a:p>
            <a:pPr indent="11113" defTabSz="430225" fontAlgn="base">
              <a:spcBef>
                <a:spcPct val="0"/>
              </a:spcBef>
              <a:spcAft>
                <a:spcPct val="0"/>
              </a:spcAft>
              <a:defRPr/>
            </a:pPr>
            <a:r>
              <a:rPr lang="en-GB" sz="2800" b="1" dirty="0">
                <a:solidFill>
                  <a:schemeClr val="bg1"/>
                </a:solidFill>
                <a:latin typeface="Helvetica" pitchFamily="2" charset="0"/>
                <a:ea typeface="Trebuchet MS" pitchFamily="-84" charset="0"/>
                <a:cs typeface="Helvetica Light"/>
              </a:rPr>
              <a:t>And a detailed mapping of the properties of the quark-gluon plasma with soft and hard probes</a:t>
            </a:r>
            <a:endParaRPr lang="en-GB" sz="2800" dirty="0">
              <a:solidFill>
                <a:schemeClr val="bg1"/>
              </a:solidFill>
              <a:latin typeface="Helvetica" pitchFamily="2" charset="0"/>
              <a:ea typeface="Trebuchet MS" pitchFamily="-84" charset="0"/>
              <a:cs typeface="Helvetica Light"/>
            </a:endParaRPr>
          </a:p>
        </p:txBody>
      </p:sp>
      <p:sp>
        <p:nvSpPr>
          <p:cNvPr id="3" name="TextBox 2">
            <a:extLst>
              <a:ext uri="{FF2B5EF4-FFF2-40B4-BE49-F238E27FC236}">
                <a16:creationId xmlns:a16="http://schemas.microsoft.com/office/drawing/2014/main" id="{D78E164E-B979-AD42-8ED1-50CDC68600BD}"/>
              </a:ext>
            </a:extLst>
          </p:cNvPr>
          <p:cNvSpPr txBox="1"/>
          <p:nvPr/>
        </p:nvSpPr>
        <p:spPr>
          <a:xfrm>
            <a:off x="386284" y="5218505"/>
            <a:ext cx="2959081" cy="1015663"/>
          </a:xfrm>
          <a:prstGeom prst="rect">
            <a:avLst/>
          </a:prstGeom>
          <a:noFill/>
        </p:spPr>
        <p:txBody>
          <a:bodyPr wrap="square" rtlCol="0">
            <a:spAutoFit/>
          </a:bodyPr>
          <a:lstStyle/>
          <a:p>
            <a:pPr marL="0">
              <a:spcBef>
                <a:spcPts val="3000"/>
              </a:spcBef>
            </a:pPr>
            <a:r>
              <a:rPr lang="en-CH" sz="1200" dirty="0">
                <a:solidFill>
                  <a:schemeClr val="bg1"/>
                </a:solidFill>
                <a:latin typeface="Helvetica Light" charset="0"/>
                <a:ea typeface="Helvetica Light" charset="0"/>
                <a:cs typeface="Helvetica Light" charset="0"/>
                <a:sym typeface="Wingdings" pitchFamily="2" charset="2"/>
              </a:rPr>
              <a:t>In collisions of heavy ions, the LHC creates for a very brief moment a quark-gluon plasma of up to 6 trillion degrees, almost half a million times hotter than the core of the sun </a:t>
            </a:r>
          </a:p>
        </p:txBody>
      </p:sp>
    </p:spTree>
    <p:extLst>
      <p:ext uri="{BB962C8B-B14F-4D97-AF65-F5344CB8AC3E}">
        <p14:creationId xmlns:p14="http://schemas.microsoft.com/office/powerpoint/2010/main" val="3996540275"/>
      </p:ext>
    </p:extLst>
  </p:cSld>
  <p:clrMapOvr>
    <a:masterClrMapping/>
  </p:clrMapOvr>
  <mc:AlternateContent xmlns:mc="http://schemas.openxmlformats.org/markup-compatibility/2006" xmlns:p14="http://schemas.microsoft.com/office/powerpoint/2010/main">
    <mc:Choice Requires="p14">
      <p:transition spd="med" p14:dur="600">
        <p:fade/>
      </p:transition>
    </mc:Choice>
    <mc:Fallback xmlns="">
      <p:transition spd="med">
        <p:fade/>
      </p:transition>
    </mc:Fallback>
  </mc:AlternateContent>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E88DCE6-70B5-6B4A-8405-1DD77967E189}"/>
              </a:ext>
            </a:extLst>
          </p:cNvPr>
          <p:cNvSpPr>
            <a:spLocks noGrp="1"/>
          </p:cNvSpPr>
          <p:nvPr>
            <p:ph type="sldNum" sz="quarter" idx="4"/>
          </p:nvPr>
        </p:nvSpPr>
        <p:spPr/>
        <p:txBody>
          <a:bodyPr/>
          <a:lstStyle/>
          <a:p>
            <a:pPr>
              <a:defRPr/>
            </a:pPr>
            <a:fld id="{611C2F03-9E95-40C9-A99F-3C4F7EE8CF2A}" type="slidenum">
              <a:rPr lang="en-GB" smtClean="0"/>
              <a:pPr>
                <a:defRPr/>
              </a:pPr>
              <a:t>55</a:t>
            </a:fld>
            <a:endParaRPr lang="en-GB" dirty="0"/>
          </a:p>
        </p:txBody>
      </p:sp>
      <p:sp>
        <p:nvSpPr>
          <p:cNvPr id="4" name="Rectangle 3">
            <a:extLst>
              <a:ext uri="{FF2B5EF4-FFF2-40B4-BE49-F238E27FC236}">
                <a16:creationId xmlns:a16="http://schemas.microsoft.com/office/drawing/2014/main" id="{24B64A4D-B6DC-8945-BEF1-7B447CA53036}"/>
              </a:ext>
            </a:extLst>
          </p:cNvPr>
          <p:cNvSpPr/>
          <p:nvPr/>
        </p:nvSpPr>
        <p:spPr>
          <a:xfrm>
            <a:off x="-2232" y="0"/>
            <a:ext cx="11475095" cy="6910922"/>
          </a:xfrm>
          <a:prstGeom prst="rect">
            <a:avLst/>
          </a:prstGeom>
          <a:solidFill>
            <a:srgbClr val="192C73"/>
          </a:solidFill>
        </p:spPr>
        <p:txBody>
          <a:bodyPr wrap="square" rtlCol="0" anchor="ctr">
            <a:spAutoFit/>
          </a:bodyPr>
          <a:lstStyle/>
          <a:p>
            <a:pPr algn="l"/>
            <a:endParaRPr lang="en-CH" sz="1600" dirty="0">
              <a:latin typeface="Helvetica" pitchFamily="2" charset="0"/>
            </a:endParaRPr>
          </a:p>
        </p:txBody>
      </p:sp>
      <p:pic>
        <p:nvPicPr>
          <p:cNvPr id="3" name="Picture 2">
            <a:extLst>
              <a:ext uri="{FF2B5EF4-FFF2-40B4-BE49-F238E27FC236}">
                <a16:creationId xmlns:a16="http://schemas.microsoft.com/office/drawing/2014/main" id="{3DC9DBAB-22E4-D646-BCCB-CE7DD54986DC}"/>
              </a:ext>
            </a:extLst>
          </p:cNvPr>
          <p:cNvPicPr>
            <a:picLocks noChangeAspect="1"/>
          </p:cNvPicPr>
          <p:nvPr/>
        </p:nvPicPr>
        <p:blipFill>
          <a:blip r:embed="rId2"/>
          <a:stretch>
            <a:fillRect/>
          </a:stretch>
        </p:blipFill>
        <p:spPr>
          <a:xfrm>
            <a:off x="0" y="206297"/>
            <a:ext cx="11475095" cy="6445405"/>
          </a:xfrm>
          <a:prstGeom prst="rect">
            <a:avLst/>
          </a:prstGeom>
        </p:spPr>
      </p:pic>
      <p:sp>
        <p:nvSpPr>
          <p:cNvPr id="8" name="Rectangle 7">
            <a:extLst>
              <a:ext uri="{FF2B5EF4-FFF2-40B4-BE49-F238E27FC236}">
                <a16:creationId xmlns:a16="http://schemas.microsoft.com/office/drawing/2014/main" id="{649D4589-D201-DC4E-A312-C9DCC28AF671}"/>
              </a:ext>
            </a:extLst>
          </p:cNvPr>
          <p:cNvSpPr/>
          <p:nvPr/>
        </p:nvSpPr>
        <p:spPr>
          <a:xfrm>
            <a:off x="1" y="4055410"/>
            <a:ext cx="11472862" cy="1570260"/>
          </a:xfrm>
          <a:prstGeom prst="rect">
            <a:avLst/>
          </a:prstGeom>
          <a:solidFill>
            <a:schemeClr val="bg1"/>
          </a:solidFill>
          <a:ln>
            <a:noFill/>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pPr algn="r"/>
            <a:endParaRPr lang="en-US" sz="1600" dirty="0">
              <a:latin typeface="Helvetica Light" charset="0"/>
              <a:ea typeface="Helvetica Light" charset="0"/>
              <a:cs typeface="Helvetica Light" charset="0"/>
            </a:endParaRPr>
          </a:p>
        </p:txBody>
      </p:sp>
      <p:sp>
        <p:nvSpPr>
          <p:cNvPr id="9" name="Rectangle 8">
            <a:extLst>
              <a:ext uri="{FF2B5EF4-FFF2-40B4-BE49-F238E27FC236}">
                <a16:creationId xmlns:a16="http://schemas.microsoft.com/office/drawing/2014/main" id="{7D89EED1-8E28-BB4F-9D3C-8193B8C18FF9}"/>
              </a:ext>
            </a:extLst>
          </p:cNvPr>
          <p:cNvSpPr/>
          <p:nvPr/>
        </p:nvSpPr>
        <p:spPr>
          <a:xfrm>
            <a:off x="174027" y="4412243"/>
            <a:ext cx="4608041" cy="855958"/>
          </a:xfrm>
          <a:prstGeom prst="rect">
            <a:avLst/>
          </a:prstGeom>
          <a:noFill/>
          <a:ln>
            <a:noFill/>
          </a:ln>
        </p:spPr>
        <p:txBody>
          <a:bodyPr wrap="square" tIns="180000" bIns="180000">
            <a:spAutoFit/>
          </a:bodyPr>
          <a:lstStyle/>
          <a:p>
            <a:pPr marL="11113" indent="220663">
              <a:defRPr/>
            </a:pPr>
            <a:r>
              <a:rPr lang="en-GB" sz="3200" b="1" dirty="0">
                <a:solidFill>
                  <a:prstClr val="black"/>
                </a:solidFill>
                <a:latin typeface="Helvetica" pitchFamily="2" charset="0"/>
                <a:ea typeface="Helvetica Light" charset="0"/>
                <a:cs typeface="Helvetica Light" charset="0"/>
              </a:rPr>
              <a:t>Flavour physics</a:t>
            </a:r>
            <a:endParaRPr lang="en-GB" sz="3200" b="1" dirty="0">
              <a:solidFill>
                <a:srgbClr val="000000"/>
              </a:solidFill>
              <a:latin typeface="Helvetica" pitchFamily="2" charset="0"/>
              <a:ea typeface="Helvetica Light" charset="0"/>
              <a:cs typeface="Helvetica Light" charset="0"/>
            </a:endParaRPr>
          </a:p>
        </p:txBody>
      </p:sp>
      <p:pic>
        <p:nvPicPr>
          <p:cNvPr id="10" name="Picture 9">
            <a:extLst>
              <a:ext uri="{FF2B5EF4-FFF2-40B4-BE49-F238E27FC236}">
                <a16:creationId xmlns:a16="http://schemas.microsoft.com/office/drawing/2014/main" id="{7F3865D1-5F6B-0047-A71E-91622C30EEB5}"/>
              </a:ext>
            </a:extLst>
          </p:cNvPr>
          <p:cNvPicPr>
            <a:picLocks noChangeAspect="1"/>
          </p:cNvPicPr>
          <p:nvPr/>
        </p:nvPicPr>
        <p:blipFill>
          <a:blip r:embed="rId3"/>
          <a:stretch>
            <a:fillRect/>
          </a:stretch>
        </p:blipFill>
        <p:spPr>
          <a:xfrm>
            <a:off x="4218869" y="4055410"/>
            <a:ext cx="2498735" cy="1577772"/>
          </a:xfrm>
          <a:prstGeom prst="rect">
            <a:avLst/>
          </a:prstGeom>
        </p:spPr>
      </p:pic>
      <p:sp>
        <p:nvSpPr>
          <p:cNvPr id="12" name="Rectangle 11">
            <a:extLst>
              <a:ext uri="{FF2B5EF4-FFF2-40B4-BE49-F238E27FC236}">
                <a16:creationId xmlns:a16="http://schemas.microsoft.com/office/drawing/2014/main" id="{C8B8BD8D-F20E-FB47-8EE1-5A4B05E91B98}"/>
              </a:ext>
            </a:extLst>
          </p:cNvPr>
          <p:cNvSpPr/>
          <p:nvPr/>
        </p:nvSpPr>
        <p:spPr>
          <a:xfrm>
            <a:off x="136956" y="6354998"/>
            <a:ext cx="3135795" cy="253916"/>
          </a:xfrm>
          <a:prstGeom prst="rect">
            <a:avLst/>
          </a:prstGeom>
        </p:spPr>
        <p:txBody>
          <a:bodyPr wrap="none">
            <a:spAutoFit/>
          </a:bodyPr>
          <a:lstStyle/>
          <a:p>
            <a:r>
              <a:rPr lang="en-US" sz="1050" dirty="0" err="1">
                <a:solidFill>
                  <a:schemeClr val="bg1"/>
                </a:solidFill>
                <a:latin typeface="Helvetica Light" panose="020B0403020202020204" pitchFamily="34" charset="0"/>
              </a:rPr>
              <a:t>LHCb’s</a:t>
            </a:r>
            <a:r>
              <a:rPr lang="en-US" sz="1050" dirty="0">
                <a:solidFill>
                  <a:schemeClr val="bg1"/>
                </a:solidFill>
                <a:latin typeface="Helvetica Light" panose="020B0403020202020204" pitchFamily="34" charset="0"/>
              </a:rPr>
              <a:t> dipole magnet at 2018 detector opening </a:t>
            </a:r>
          </a:p>
        </p:txBody>
      </p:sp>
      <p:sp>
        <p:nvSpPr>
          <p:cNvPr id="18" name="Rectangle 17">
            <a:extLst>
              <a:ext uri="{FF2B5EF4-FFF2-40B4-BE49-F238E27FC236}">
                <a16:creationId xmlns:a16="http://schemas.microsoft.com/office/drawing/2014/main" id="{14600D0A-D327-4E4E-B236-CFC1A05ABD3D}"/>
              </a:ext>
            </a:extLst>
          </p:cNvPr>
          <p:cNvSpPr/>
          <p:nvPr/>
        </p:nvSpPr>
        <p:spPr>
          <a:xfrm>
            <a:off x="6921598" y="4425041"/>
            <a:ext cx="4377238" cy="584775"/>
          </a:xfrm>
          <a:prstGeom prst="rect">
            <a:avLst/>
          </a:prstGeom>
        </p:spPr>
        <p:txBody>
          <a:bodyPr wrap="square">
            <a:spAutoFit/>
          </a:bodyPr>
          <a:lstStyle/>
          <a:p>
            <a:r>
              <a:rPr lang="en-US" sz="1600" dirty="0">
                <a:latin typeface="Helvetica Light" panose="020B0403020202020204" pitchFamily="34" charset="0"/>
              </a:rPr>
              <a:t>Success of SM </a:t>
            </a:r>
            <a:r>
              <a:rPr lang="en-US" sz="1600" dirty="0" err="1">
                <a:latin typeface="Helvetica Light" panose="020B0403020202020204" pitchFamily="34" charset="0"/>
              </a:rPr>
              <a:t>flavour</a:t>
            </a:r>
            <a:r>
              <a:rPr lang="en-US" sz="1600" dirty="0">
                <a:latin typeface="Helvetica Light" panose="020B0403020202020204" pitchFamily="34" charset="0"/>
              </a:rPr>
              <a:t> structure is since long a source of discomfort for BSM physics…</a:t>
            </a:r>
          </a:p>
        </p:txBody>
      </p:sp>
    </p:spTree>
    <p:extLst>
      <p:ext uri="{BB962C8B-B14F-4D97-AF65-F5344CB8AC3E}">
        <p14:creationId xmlns:p14="http://schemas.microsoft.com/office/powerpoint/2010/main" val="35874004"/>
      </p:ext>
    </p:extLst>
  </p:cSld>
  <p:clrMapOvr>
    <a:masterClrMapping/>
  </p:clrMapOvr>
  <mc:AlternateContent xmlns:mc="http://schemas.openxmlformats.org/markup-compatibility/2006" xmlns:p14="http://schemas.microsoft.com/office/powerpoint/2010/main">
    <mc:Choice Requires="p14">
      <p:transition spd="med" p14:dur="600">
        <p:fade/>
      </p:transition>
    </mc:Choice>
    <mc:Fallback xmlns="">
      <p:transition spd="med">
        <p:fade/>
      </p:transition>
    </mc:Fallback>
  </mc:AlternateContent>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E88DCE6-70B5-6B4A-8405-1DD77967E189}"/>
              </a:ext>
            </a:extLst>
          </p:cNvPr>
          <p:cNvSpPr>
            <a:spLocks noGrp="1"/>
          </p:cNvSpPr>
          <p:nvPr>
            <p:ph type="sldNum" sz="quarter" idx="4"/>
          </p:nvPr>
        </p:nvSpPr>
        <p:spPr/>
        <p:txBody>
          <a:bodyPr/>
          <a:lstStyle/>
          <a:p>
            <a:pPr>
              <a:defRPr/>
            </a:pPr>
            <a:fld id="{611C2F03-9E95-40C9-A99F-3C4F7EE8CF2A}" type="slidenum">
              <a:rPr lang="en-GB" smtClean="0"/>
              <a:pPr>
                <a:defRPr/>
              </a:pPr>
              <a:t>56</a:t>
            </a:fld>
            <a:endParaRPr lang="en-GB" dirty="0"/>
          </a:p>
        </p:txBody>
      </p:sp>
      <p:sp>
        <p:nvSpPr>
          <p:cNvPr id="4" name="Rectangle 3">
            <a:extLst>
              <a:ext uri="{FF2B5EF4-FFF2-40B4-BE49-F238E27FC236}">
                <a16:creationId xmlns:a16="http://schemas.microsoft.com/office/drawing/2014/main" id="{24B64A4D-B6DC-8945-BEF1-7B447CA53036}"/>
              </a:ext>
            </a:extLst>
          </p:cNvPr>
          <p:cNvSpPr/>
          <p:nvPr/>
        </p:nvSpPr>
        <p:spPr>
          <a:xfrm>
            <a:off x="-2232" y="0"/>
            <a:ext cx="11475095" cy="6910922"/>
          </a:xfrm>
          <a:prstGeom prst="rect">
            <a:avLst/>
          </a:prstGeom>
          <a:solidFill>
            <a:srgbClr val="192C73"/>
          </a:solidFill>
        </p:spPr>
        <p:txBody>
          <a:bodyPr wrap="square" rtlCol="0" anchor="ctr">
            <a:spAutoFit/>
          </a:bodyPr>
          <a:lstStyle/>
          <a:p>
            <a:pPr algn="l"/>
            <a:endParaRPr lang="en-CH" sz="1600" dirty="0">
              <a:latin typeface="Helvetica" pitchFamily="2" charset="0"/>
            </a:endParaRPr>
          </a:p>
        </p:txBody>
      </p:sp>
      <p:pic>
        <p:nvPicPr>
          <p:cNvPr id="3" name="Picture 2">
            <a:extLst>
              <a:ext uri="{FF2B5EF4-FFF2-40B4-BE49-F238E27FC236}">
                <a16:creationId xmlns:a16="http://schemas.microsoft.com/office/drawing/2014/main" id="{3DC9DBAB-22E4-D646-BCCB-CE7DD54986DC}"/>
              </a:ext>
            </a:extLst>
          </p:cNvPr>
          <p:cNvPicPr>
            <a:picLocks noChangeAspect="1"/>
          </p:cNvPicPr>
          <p:nvPr/>
        </p:nvPicPr>
        <p:blipFill>
          <a:blip r:embed="rId2"/>
          <a:stretch>
            <a:fillRect/>
          </a:stretch>
        </p:blipFill>
        <p:spPr>
          <a:xfrm>
            <a:off x="0" y="206297"/>
            <a:ext cx="11475095" cy="6445405"/>
          </a:xfrm>
          <a:prstGeom prst="rect">
            <a:avLst/>
          </a:prstGeom>
        </p:spPr>
      </p:pic>
      <p:sp>
        <p:nvSpPr>
          <p:cNvPr id="12" name="Rectangle 11">
            <a:extLst>
              <a:ext uri="{FF2B5EF4-FFF2-40B4-BE49-F238E27FC236}">
                <a16:creationId xmlns:a16="http://schemas.microsoft.com/office/drawing/2014/main" id="{C8B8BD8D-F20E-FB47-8EE1-5A4B05E91B98}"/>
              </a:ext>
            </a:extLst>
          </p:cNvPr>
          <p:cNvSpPr/>
          <p:nvPr/>
        </p:nvSpPr>
        <p:spPr>
          <a:xfrm>
            <a:off x="136956" y="6354998"/>
            <a:ext cx="3135795" cy="253916"/>
          </a:xfrm>
          <a:prstGeom prst="rect">
            <a:avLst/>
          </a:prstGeom>
        </p:spPr>
        <p:txBody>
          <a:bodyPr wrap="none">
            <a:spAutoFit/>
          </a:bodyPr>
          <a:lstStyle/>
          <a:p>
            <a:r>
              <a:rPr lang="en-US" sz="1050" dirty="0" err="1">
                <a:solidFill>
                  <a:schemeClr val="bg1"/>
                </a:solidFill>
                <a:latin typeface="Helvetica Light" panose="020B0403020202020204" pitchFamily="34" charset="0"/>
              </a:rPr>
              <a:t>LHCb’s</a:t>
            </a:r>
            <a:r>
              <a:rPr lang="en-US" sz="1050" dirty="0">
                <a:solidFill>
                  <a:schemeClr val="bg1"/>
                </a:solidFill>
                <a:latin typeface="Helvetica Light" panose="020B0403020202020204" pitchFamily="34" charset="0"/>
              </a:rPr>
              <a:t> dipole magnet at 2018 detector opening </a:t>
            </a:r>
          </a:p>
        </p:txBody>
      </p:sp>
      <p:sp>
        <p:nvSpPr>
          <p:cNvPr id="14" name="Rounded Rectangle 13">
            <a:extLst>
              <a:ext uri="{FF2B5EF4-FFF2-40B4-BE49-F238E27FC236}">
                <a16:creationId xmlns:a16="http://schemas.microsoft.com/office/drawing/2014/main" id="{291101A6-8BEE-1F4B-BF32-9B0B028E0606}"/>
              </a:ext>
            </a:extLst>
          </p:cNvPr>
          <p:cNvSpPr/>
          <p:nvPr/>
        </p:nvSpPr>
        <p:spPr>
          <a:xfrm>
            <a:off x="546282" y="444137"/>
            <a:ext cx="5073804" cy="3300603"/>
          </a:xfrm>
          <a:prstGeom prst="roundRect">
            <a:avLst>
              <a:gd name="adj" fmla="val 801"/>
            </a:avLst>
          </a:prstGeom>
          <a:solidFill>
            <a:schemeClr val="bg1"/>
          </a:solidFill>
        </p:spPr>
        <p:txBody>
          <a:bodyPr wrap="square" rtlCol="0" anchor="ctr">
            <a:spAutoFit/>
          </a:bodyPr>
          <a:lstStyle/>
          <a:p>
            <a:pPr algn="l"/>
            <a:endParaRPr lang="en-CH" sz="1600" dirty="0">
              <a:latin typeface="Helvetica" pitchFamily="2" charset="0"/>
            </a:endParaRPr>
          </a:p>
        </p:txBody>
      </p:sp>
      <p:pic>
        <p:nvPicPr>
          <p:cNvPr id="13" name="Picture 12">
            <a:extLst>
              <a:ext uri="{FF2B5EF4-FFF2-40B4-BE49-F238E27FC236}">
                <a16:creationId xmlns:a16="http://schemas.microsoft.com/office/drawing/2014/main" id="{88EC96E6-8AC7-0748-8281-22E41E34C444}"/>
              </a:ext>
            </a:extLst>
          </p:cNvPr>
          <p:cNvPicPr>
            <a:picLocks noChangeAspect="1"/>
          </p:cNvPicPr>
          <p:nvPr/>
        </p:nvPicPr>
        <p:blipFill rotWithShape="1">
          <a:blip r:embed="rId3">
            <a:extLst>
              <a:ext uri="{28A0092B-C50C-407E-A947-70E740481C1C}">
                <a14:useLocalDpi xmlns:a14="http://schemas.microsoft.com/office/drawing/2010/main"/>
              </a:ext>
            </a:extLst>
          </a:blip>
          <a:srcRect t="-20" b="2466"/>
          <a:stretch/>
        </p:blipFill>
        <p:spPr>
          <a:xfrm rot="5400000">
            <a:off x="1434177" y="-251900"/>
            <a:ext cx="3231107" cy="4654185"/>
          </a:xfrm>
          <a:prstGeom prst="rect">
            <a:avLst/>
          </a:prstGeom>
        </p:spPr>
      </p:pic>
      <p:sp>
        <p:nvSpPr>
          <p:cNvPr id="15" name="Rectangle 14">
            <a:extLst>
              <a:ext uri="{FF2B5EF4-FFF2-40B4-BE49-F238E27FC236}">
                <a16:creationId xmlns:a16="http://schemas.microsoft.com/office/drawing/2014/main" id="{ED716040-C0EE-3740-82BA-335290BFEC9D}"/>
              </a:ext>
            </a:extLst>
          </p:cNvPr>
          <p:cNvSpPr/>
          <p:nvPr/>
        </p:nvSpPr>
        <p:spPr>
          <a:xfrm>
            <a:off x="1" y="4055410"/>
            <a:ext cx="11472862" cy="1570260"/>
          </a:xfrm>
          <a:prstGeom prst="rect">
            <a:avLst/>
          </a:prstGeom>
          <a:solidFill>
            <a:schemeClr val="bg1"/>
          </a:solidFill>
          <a:ln>
            <a:noFill/>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pPr algn="r"/>
            <a:endParaRPr lang="en-US" sz="1600" dirty="0">
              <a:latin typeface="Helvetica Light" charset="0"/>
              <a:ea typeface="Helvetica Light" charset="0"/>
              <a:cs typeface="Helvetica Light" charset="0"/>
            </a:endParaRPr>
          </a:p>
        </p:txBody>
      </p:sp>
      <p:sp>
        <p:nvSpPr>
          <p:cNvPr id="16" name="Rectangle 15">
            <a:extLst>
              <a:ext uri="{FF2B5EF4-FFF2-40B4-BE49-F238E27FC236}">
                <a16:creationId xmlns:a16="http://schemas.microsoft.com/office/drawing/2014/main" id="{FF90BCB5-6025-8C44-8DFA-F7EA09AF133B}"/>
              </a:ext>
            </a:extLst>
          </p:cNvPr>
          <p:cNvSpPr/>
          <p:nvPr/>
        </p:nvSpPr>
        <p:spPr>
          <a:xfrm>
            <a:off x="174027" y="4412243"/>
            <a:ext cx="4608041" cy="855958"/>
          </a:xfrm>
          <a:prstGeom prst="rect">
            <a:avLst/>
          </a:prstGeom>
          <a:noFill/>
          <a:ln>
            <a:noFill/>
          </a:ln>
        </p:spPr>
        <p:txBody>
          <a:bodyPr wrap="square" tIns="180000" bIns="180000">
            <a:spAutoFit/>
          </a:bodyPr>
          <a:lstStyle/>
          <a:p>
            <a:pPr marL="11113" indent="220663">
              <a:defRPr/>
            </a:pPr>
            <a:r>
              <a:rPr lang="en-GB" sz="3200" b="1" dirty="0">
                <a:solidFill>
                  <a:prstClr val="black"/>
                </a:solidFill>
                <a:latin typeface="Helvetica" pitchFamily="2" charset="0"/>
                <a:ea typeface="Helvetica Light" charset="0"/>
                <a:cs typeface="Helvetica Light" charset="0"/>
              </a:rPr>
              <a:t>Flavour physics</a:t>
            </a:r>
            <a:endParaRPr lang="en-GB" sz="3200" b="1" dirty="0">
              <a:solidFill>
                <a:srgbClr val="000000"/>
              </a:solidFill>
              <a:latin typeface="Helvetica" pitchFamily="2" charset="0"/>
              <a:ea typeface="Helvetica Light" charset="0"/>
              <a:cs typeface="Helvetica Light" charset="0"/>
            </a:endParaRPr>
          </a:p>
        </p:txBody>
      </p:sp>
      <p:pic>
        <p:nvPicPr>
          <p:cNvPr id="17" name="Picture 16">
            <a:extLst>
              <a:ext uri="{FF2B5EF4-FFF2-40B4-BE49-F238E27FC236}">
                <a16:creationId xmlns:a16="http://schemas.microsoft.com/office/drawing/2014/main" id="{F5648548-0328-D640-9BE4-099EF94664A2}"/>
              </a:ext>
            </a:extLst>
          </p:cNvPr>
          <p:cNvPicPr>
            <a:picLocks noChangeAspect="1"/>
          </p:cNvPicPr>
          <p:nvPr/>
        </p:nvPicPr>
        <p:blipFill>
          <a:blip r:embed="rId4"/>
          <a:stretch>
            <a:fillRect/>
          </a:stretch>
        </p:blipFill>
        <p:spPr>
          <a:xfrm>
            <a:off x="4218869" y="4055410"/>
            <a:ext cx="2498735" cy="1577772"/>
          </a:xfrm>
          <a:prstGeom prst="rect">
            <a:avLst/>
          </a:prstGeom>
        </p:spPr>
      </p:pic>
      <p:sp>
        <p:nvSpPr>
          <p:cNvPr id="18" name="Rectangle 17">
            <a:extLst>
              <a:ext uri="{FF2B5EF4-FFF2-40B4-BE49-F238E27FC236}">
                <a16:creationId xmlns:a16="http://schemas.microsoft.com/office/drawing/2014/main" id="{E286A23A-B84C-2F45-BEED-1778FF5E8B07}"/>
              </a:ext>
            </a:extLst>
          </p:cNvPr>
          <p:cNvSpPr/>
          <p:nvPr/>
        </p:nvSpPr>
        <p:spPr>
          <a:xfrm>
            <a:off x="6921598" y="4425041"/>
            <a:ext cx="4377238" cy="584775"/>
          </a:xfrm>
          <a:prstGeom prst="rect">
            <a:avLst/>
          </a:prstGeom>
        </p:spPr>
        <p:txBody>
          <a:bodyPr wrap="square">
            <a:spAutoFit/>
          </a:bodyPr>
          <a:lstStyle/>
          <a:p>
            <a:r>
              <a:rPr lang="en-US" sz="1600" dirty="0">
                <a:latin typeface="Helvetica Light" panose="020B0403020202020204" pitchFamily="34" charset="0"/>
              </a:rPr>
              <a:t>Success of SM </a:t>
            </a:r>
            <a:r>
              <a:rPr lang="en-US" sz="1600" dirty="0" err="1">
                <a:latin typeface="Helvetica Light" panose="020B0403020202020204" pitchFamily="34" charset="0"/>
              </a:rPr>
              <a:t>flavour</a:t>
            </a:r>
            <a:r>
              <a:rPr lang="en-US" sz="1600" dirty="0">
                <a:latin typeface="Helvetica Light" panose="020B0403020202020204" pitchFamily="34" charset="0"/>
              </a:rPr>
              <a:t> structure is since long a source of discomfort for BSM physics…</a:t>
            </a:r>
          </a:p>
        </p:txBody>
      </p:sp>
    </p:spTree>
    <p:extLst>
      <p:ext uri="{BB962C8B-B14F-4D97-AF65-F5344CB8AC3E}">
        <p14:creationId xmlns:p14="http://schemas.microsoft.com/office/powerpoint/2010/main" val="1395865799"/>
      </p:ext>
    </p:extLst>
  </p:cSld>
  <p:clrMapOvr>
    <a:masterClrMapping/>
  </p:clrMapOvr>
  <mc:AlternateContent xmlns:mc="http://schemas.openxmlformats.org/markup-compatibility/2006" xmlns:p14="http://schemas.microsoft.com/office/powerpoint/2010/main">
    <mc:Choice Requires="p14">
      <p:transition spd="med" p14:dur="600">
        <p:fade/>
      </p:transition>
    </mc:Choice>
    <mc:Fallback xmlns="">
      <p:transition spd="med">
        <p:fade/>
      </p:transition>
    </mc:Fallback>
  </mc:AlternateContent>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E88DCE6-70B5-6B4A-8405-1DD77967E189}"/>
              </a:ext>
            </a:extLst>
          </p:cNvPr>
          <p:cNvSpPr>
            <a:spLocks noGrp="1"/>
          </p:cNvSpPr>
          <p:nvPr>
            <p:ph type="sldNum" sz="quarter" idx="4"/>
          </p:nvPr>
        </p:nvSpPr>
        <p:spPr/>
        <p:txBody>
          <a:bodyPr/>
          <a:lstStyle/>
          <a:p>
            <a:pPr>
              <a:defRPr/>
            </a:pPr>
            <a:fld id="{611C2F03-9E95-40C9-A99F-3C4F7EE8CF2A}" type="slidenum">
              <a:rPr lang="en-GB" smtClean="0"/>
              <a:pPr>
                <a:defRPr/>
              </a:pPr>
              <a:t>57</a:t>
            </a:fld>
            <a:endParaRPr lang="en-GB" dirty="0"/>
          </a:p>
        </p:txBody>
      </p:sp>
      <p:sp>
        <p:nvSpPr>
          <p:cNvPr id="4" name="Rectangle 3">
            <a:extLst>
              <a:ext uri="{FF2B5EF4-FFF2-40B4-BE49-F238E27FC236}">
                <a16:creationId xmlns:a16="http://schemas.microsoft.com/office/drawing/2014/main" id="{24B64A4D-B6DC-8945-BEF1-7B447CA53036}"/>
              </a:ext>
            </a:extLst>
          </p:cNvPr>
          <p:cNvSpPr/>
          <p:nvPr/>
        </p:nvSpPr>
        <p:spPr>
          <a:xfrm>
            <a:off x="0" y="0"/>
            <a:ext cx="11472863" cy="6910922"/>
          </a:xfrm>
          <a:prstGeom prst="rect">
            <a:avLst/>
          </a:prstGeom>
          <a:solidFill>
            <a:srgbClr val="192C73"/>
          </a:solidFill>
        </p:spPr>
        <p:txBody>
          <a:bodyPr wrap="square" rtlCol="0" anchor="ctr">
            <a:spAutoFit/>
          </a:bodyPr>
          <a:lstStyle/>
          <a:p>
            <a:pPr algn="l"/>
            <a:endParaRPr lang="en-CH" sz="1600" dirty="0">
              <a:latin typeface="Helvetica" pitchFamily="2" charset="0"/>
            </a:endParaRPr>
          </a:p>
        </p:txBody>
      </p:sp>
      <p:pic>
        <p:nvPicPr>
          <p:cNvPr id="3" name="Picture 2">
            <a:extLst>
              <a:ext uri="{FF2B5EF4-FFF2-40B4-BE49-F238E27FC236}">
                <a16:creationId xmlns:a16="http://schemas.microsoft.com/office/drawing/2014/main" id="{3DC9DBAB-22E4-D646-BCCB-CE7DD54986DC}"/>
              </a:ext>
            </a:extLst>
          </p:cNvPr>
          <p:cNvPicPr>
            <a:picLocks noChangeAspect="1"/>
          </p:cNvPicPr>
          <p:nvPr/>
        </p:nvPicPr>
        <p:blipFill>
          <a:blip r:embed="rId2"/>
          <a:stretch>
            <a:fillRect/>
          </a:stretch>
        </p:blipFill>
        <p:spPr>
          <a:xfrm>
            <a:off x="0" y="206297"/>
            <a:ext cx="11475095" cy="6445405"/>
          </a:xfrm>
          <a:prstGeom prst="rect">
            <a:avLst/>
          </a:prstGeom>
        </p:spPr>
      </p:pic>
      <p:sp>
        <p:nvSpPr>
          <p:cNvPr id="12" name="Rectangle 11">
            <a:extLst>
              <a:ext uri="{FF2B5EF4-FFF2-40B4-BE49-F238E27FC236}">
                <a16:creationId xmlns:a16="http://schemas.microsoft.com/office/drawing/2014/main" id="{C8B8BD8D-F20E-FB47-8EE1-5A4B05E91B98}"/>
              </a:ext>
            </a:extLst>
          </p:cNvPr>
          <p:cNvSpPr/>
          <p:nvPr/>
        </p:nvSpPr>
        <p:spPr>
          <a:xfrm>
            <a:off x="136956" y="6354998"/>
            <a:ext cx="3135795" cy="253916"/>
          </a:xfrm>
          <a:prstGeom prst="rect">
            <a:avLst/>
          </a:prstGeom>
        </p:spPr>
        <p:txBody>
          <a:bodyPr wrap="none">
            <a:spAutoFit/>
          </a:bodyPr>
          <a:lstStyle/>
          <a:p>
            <a:r>
              <a:rPr lang="en-US" sz="1050" dirty="0" err="1">
                <a:solidFill>
                  <a:schemeClr val="bg1"/>
                </a:solidFill>
                <a:latin typeface="Helvetica Light" panose="020B0403020202020204" pitchFamily="34" charset="0"/>
              </a:rPr>
              <a:t>LHCb’s</a:t>
            </a:r>
            <a:r>
              <a:rPr lang="en-US" sz="1050" dirty="0">
                <a:solidFill>
                  <a:schemeClr val="bg1"/>
                </a:solidFill>
                <a:latin typeface="Helvetica Light" panose="020B0403020202020204" pitchFamily="34" charset="0"/>
              </a:rPr>
              <a:t> dipole magnet at 2018 detector opening </a:t>
            </a:r>
          </a:p>
        </p:txBody>
      </p:sp>
      <p:sp>
        <p:nvSpPr>
          <p:cNvPr id="14" name="Rectangle 13">
            <a:extLst>
              <a:ext uri="{FF2B5EF4-FFF2-40B4-BE49-F238E27FC236}">
                <a16:creationId xmlns:a16="http://schemas.microsoft.com/office/drawing/2014/main" id="{EE564AE6-22CA-404E-AB31-A2FD812D6FB7}"/>
              </a:ext>
            </a:extLst>
          </p:cNvPr>
          <p:cNvSpPr/>
          <p:nvPr/>
        </p:nvSpPr>
        <p:spPr>
          <a:xfrm>
            <a:off x="1" y="4055410"/>
            <a:ext cx="11472862" cy="1570260"/>
          </a:xfrm>
          <a:prstGeom prst="rect">
            <a:avLst/>
          </a:prstGeom>
          <a:solidFill>
            <a:schemeClr val="bg1"/>
          </a:solidFill>
          <a:ln>
            <a:noFill/>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pPr algn="r"/>
            <a:endParaRPr lang="en-US" sz="1600" dirty="0">
              <a:latin typeface="Helvetica Light" charset="0"/>
              <a:ea typeface="Helvetica Light" charset="0"/>
              <a:cs typeface="Helvetica Light" charset="0"/>
            </a:endParaRPr>
          </a:p>
        </p:txBody>
      </p:sp>
      <p:sp>
        <p:nvSpPr>
          <p:cNvPr id="15" name="Rectangle 14">
            <a:extLst>
              <a:ext uri="{FF2B5EF4-FFF2-40B4-BE49-F238E27FC236}">
                <a16:creationId xmlns:a16="http://schemas.microsoft.com/office/drawing/2014/main" id="{27DE7ADD-87CB-A342-A43C-8E6C5ECED6D1}"/>
              </a:ext>
            </a:extLst>
          </p:cNvPr>
          <p:cNvSpPr/>
          <p:nvPr/>
        </p:nvSpPr>
        <p:spPr>
          <a:xfrm>
            <a:off x="174027" y="4412243"/>
            <a:ext cx="4608041" cy="855958"/>
          </a:xfrm>
          <a:prstGeom prst="rect">
            <a:avLst/>
          </a:prstGeom>
          <a:noFill/>
          <a:ln>
            <a:noFill/>
          </a:ln>
        </p:spPr>
        <p:txBody>
          <a:bodyPr wrap="square" tIns="180000" bIns="180000">
            <a:spAutoFit/>
          </a:bodyPr>
          <a:lstStyle/>
          <a:p>
            <a:pPr marL="11113" indent="220663">
              <a:defRPr/>
            </a:pPr>
            <a:r>
              <a:rPr lang="en-GB" sz="3200" b="1" dirty="0">
                <a:solidFill>
                  <a:prstClr val="black"/>
                </a:solidFill>
                <a:latin typeface="Helvetica" pitchFamily="2" charset="0"/>
                <a:ea typeface="Helvetica Light" charset="0"/>
                <a:cs typeface="Helvetica Light" charset="0"/>
              </a:rPr>
              <a:t>Flavour physics</a:t>
            </a:r>
            <a:endParaRPr lang="en-GB" sz="3200" b="1" dirty="0">
              <a:solidFill>
                <a:srgbClr val="000000"/>
              </a:solidFill>
              <a:latin typeface="Helvetica" pitchFamily="2" charset="0"/>
              <a:ea typeface="Helvetica Light" charset="0"/>
              <a:cs typeface="Helvetica Light" charset="0"/>
            </a:endParaRPr>
          </a:p>
        </p:txBody>
      </p:sp>
      <p:pic>
        <p:nvPicPr>
          <p:cNvPr id="17" name="Picture 16">
            <a:extLst>
              <a:ext uri="{FF2B5EF4-FFF2-40B4-BE49-F238E27FC236}">
                <a16:creationId xmlns:a16="http://schemas.microsoft.com/office/drawing/2014/main" id="{8B46EAC4-797B-994B-8DC4-3D0413840A59}"/>
              </a:ext>
            </a:extLst>
          </p:cNvPr>
          <p:cNvPicPr>
            <a:picLocks noChangeAspect="1"/>
          </p:cNvPicPr>
          <p:nvPr/>
        </p:nvPicPr>
        <p:blipFill>
          <a:blip r:embed="rId3"/>
          <a:stretch>
            <a:fillRect/>
          </a:stretch>
        </p:blipFill>
        <p:spPr>
          <a:xfrm>
            <a:off x="4218869" y="4055410"/>
            <a:ext cx="2498735" cy="1577772"/>
          </a:xfrm>
          <a:prstGeom prst="rect">
            <a:avLst/>
          </a:prstGeom>
        </p:spPr>
      </p:pic>
      <p:sp>
        <p:nvSpPr>
          <p:cNvPr id="18" name="Rectangle 17">
            <a:extLst>
              <a:ext uri="{FF2B5EF4-FFF2-40B4-BE49-F238E27FC236}">
                <a16:creationId xmlns:a16="http://schemas.microsoft.com/office/drawing/2014/main" id="{E890EB66-ACB7-854D-B1A8-812C219A73A2}"/>
              </a:ext>
            </a:extLst>
          </p:cNvPr>
          <p:cNvSpPr/>
          <p:nvPr/>
        </p:nvSpPr>
        <p:spPr>
          <a:xfrm>
            <a:off x="6921598" y="4425041"/>
            <a:ext cx="4377238" cy="584775"/>
          </a:xfrm>
          <a:prstGeom prst="rect">
            <a:avLst/>
          </a:prstGeom>
        </p:spPr>
        <p:txBody>
          <a:bodyPr wrap="square">
            <a:spAutoFit/>
          </a:bodyPr>
          <a:lstStyle/>
          <a:p>
            <a:r>
              <a:rPr lang="en-US" sz="1600" dirty="0">
                <a:latin typeface="Helvetica Light" panose="020B0403020202020204" pitchFamily="34" charset="0"/>
              </a:rPr>
              <a:t>Success of SM </a:t>
            </a:r>
            <a:r>
              <a:rPr lang="en-US" sz="1600" dirty="0" err="1">
                <a:latin typeface="Helvetica Light" panose="020B0403020202020204" pitchFamily="34" charset="0"/>
              </a:rPr>
              <a:t>flavour</a:t>
            </a:r>
            <a:r>
              <a:rPr lang="en-US" sz="1600" dirty="0">
                <a:latin typeface="Helvetica Light" panose="020B0403020202020204" pitchFamily="34" charset="0"/>
              </a:rPr>
              <a:t> structure is since long a source of discomfort for BSM physics…</a:t>
            </a:r>
          </a:p>
        </p:txBody>
      </p:sp>
      <p:sp>
        <p:nvSpPr>
          <p:cNvPr id="19" name="Rounded Rectangle 18">
            <a:extLst>
              <a:ext uri="{FF2B5EF4-FFF2-40B4-BE49-F238E27FC236}">
                <a16:creationId xmlns:a16="http://schemas.microsoft.com/office/drawing/2014/main" id="{665AA0AE-4EC2-0347-B38C-ABDCF26FD30B}"/>
              </a:ext>
            </a:extLst>
          </p:cNvPr>
          <p:cNvSpPr/>
          <p:nvPr/>
        </p:nvSpPr>
        <p:spPr>
          <a:xfrm>
            <a:off x="5842986" y="436351"/>
            <a:ext cx="5073804" cy="3300603"/>
          </a:xfrm>
          <a:prstGeom prst="roundRect">
            <a:avLst>
              <a:gd name="adj" fmla="val 801"/>
            </a:avLst>
          </a:prstGeom>
          <a:solidFill>
            <a:schemeClr val="bg1"/>
          </a:solidFill>
        </p:spPr>
        <p:txBody>
          <a:bodyPr wrap="square" rtlCol="0" anchor="ctr">
            <a:spAutoFit/>
          </a:bodyPr>
          <a:lstStyle/>
          <a:p>
            <a:pPr algn="l"/>
            <a:endParaRPr lang="en-CH" sz="1600" dirty="0">
              <a:latin typeface="Helvetica" pitchFamily="2" charset="0"/>
            </a:endParaRPr>
          </a:p>
        </p:txBody>
      </p:sp>
      <p:sp>
        <p:nvSpPr>
          <p:cNvPr id="20" name="Rounded Rectangle 19">
            <a:extLst>
              <a:ext uri="{FF2B5EF4-FFF2-40B4-BE49-F238E27FC236}">
                <a16:creationId xmlns:a16="http://schemas.microsoft.com/office/drawing/2014/main" id="{9D187D97-F631-9B4D-B1F7-A3304A21C7CB}"/>
              </a:ext>
            </a:extLst>
          </p:cNvPr>
          <p:cNvSpPr/>
          <p:nvPr/>
        </p:nvSpPr>
        <p:spPr>
          <a:xfrm>
            <a:off x="546282" y="444137"/>
            <a:ext cx="5073804" cy="3300603"/>
          </a:xfrm>
          <a:prstGeom prst="roundRect">
            <a:avLst>
              <a:gd name="adj" fmla="val 801"/>
            </a:avLst>
          </a:prstGeom>
          <a:solidFill>
            <a:schemeClr val="bg1"/>
          </a:solidFill>
        </p:spPr>
        <p:txBody>
          <a:bodyPr wrap="square" rtlCol="0" anchor="ctr">
            <a:spAutoFit/>
          </a:bodyPr>
          <a:lstStyle/>
          <a:p>
            <a:pPr algn="l"/>
            <a:endParaRPr lang="en-CH" sz="1600" dirty="0">
              <a:latin typeface="Helvetica" pitchFamily="2" charset="0"/>
            </a:endParaRPr>
          </a:p>
        </p:txBody>
      </p:sp>
      <p:pic>
        <p:nvPicPr>
          <p:cNvPr id="21" name="Picture 20">
            <a:extLst>
              <a:ext uri="{FF2B5EF4-FFF2-40B4-BE49-F238E27FC236}">
                <a16:creationId xmlns:a16="http://schemas.microsoft.com/office/drawing/2014/main" id="{0E71BE58-4D25-A94F-8186-DCA5F42D86CF}"/>
              </a:ext>
            </a:extLst>
          </p:cNvPr>
          <p:cNvPicPr>
            <a:picLocks noChangeAspect="1"/>
          </p:cNvPicPr>
          <p:nvPr/>
        </p:nvPicPr>
        <p:blipFill rotWithShape="1">
          <a:blip r:embed="rId4">
            <a:extLst>
              <a:ext uri="{28A0092B-C50C-407E-A947-70E740481C1C}">
                <a14:useLocalDpi xmlns:a14="http://schemas.microsoft.com/office/drawing/2010/main"/>
              </a:ext>
            </a:extLst>
          </a:blip>
          <a:srcRect t="-20" b="2466"/>
          <a:stretch/>
        </p:blipFill>
        <p:spPr>
          <a:xfrm rot="5400000">
            <a:off x="1434177" y="-251900"/>
            <a:ext cx="3231107" cy="4654185"/>
          </a:xfrm>
          <a:prstGeom prst="rect">
            <a:avLst/>
          </a:prstGeom>
        </p:spPr>
      </p:pic>
      <p:pic>
        <p:nvPicPr>
          <p:cNvPr id="22" name="Picture 21">
            <a:extLst>
              <a:ext uri="{FF2B5EF4-FFF2-40B4-BE49-F238E27FC236}">
                <a16:creationId xmlns:a16="http://schemas.microsoft.com/office/drawing/2014/main" id="{C120D6E3-9D62-2344-A1E8-D962CDFAF6BE}"/>
              </a:ext>
            </a:extLst>
          </p:cNvPr>
          <p:cNvPicPr>
            <a:picLocks noChangeAspect="1"/>
          </p:cNvPicPr>
          <p:nvPr/>
        </p:nvPicPr>
        <p:blipFill>
          <a:blip r:embed="rId5">
            <a:alphaModFix/>
          </a:blip>
          <a:stretch>
            <a:fillRect/>
          </a:stretch>
        </p:blipFill>
        <p:spPr>
          <a:xfrm>
            <a:off x="6138400" y="552459"/>
            <a:ext cx="4480791" cy="2995097"/>
          </a:xfrm>
          <a:prstGeom prst="rect">
            <a:avLst/>
          </a:prstGeom>
        </p:spPr>
      </p:pic>
    </p:spTree>
    <p:extLst>
      <p:ext uri="{BB962C8B-B14F-4D97-AF65-F5344CB8AC3E}">
        <p14:creationId xmlns:p14="http://schemas.microsoft.com/office/powerpoint/2010/main" val="1054629694"/>
      </p:ext>
    </p:extLst>
  </p:cSld>
  <p:clrMapOvr>
    <a:masterClrMapping/>
  </p:clrMapOvr>
  <mc:AlternateContent xmlns:mc="http://schemas.openxmlformats.org/markup-compatibility/2006" xmlns:p14="http://schemas.microsoft.com/office/powerpoint/2010/main">
    <mc:Choice Requires="p14">
      <p:transition spd="med" p14:dur="600">
        <p:fade/>
      </p:transition>
    </mc:Choice>
    <mc:Fallback xmlns="">
      <p:transition spd="med">
        <p:fade/>
      </p:transition>
    </mc:Fallback>
  </mc:AlternateContent>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E88DCE6-70B5-6B4A-8405-1DD77967E189}"/>
              </a:ext>
            </a:extLst>
          </p:cNvPr>
          <p:cNvSpPr>
            <a:spLocks noGrp="1"/>
          </p:cNvSpPr>
          <p:nvPr>
            <p:ph type="sldNum" sz="quarter" idx="4"/>
          </p:nvPr>
        </p:nvSpPr>
        <p:spPr/>
        <p:txBody>
          <a:bodyPr/>
          <a:lstStyle/>
          <a:p>
            <a:pPr>
              <a:defRPr/>
            </a:pPr>
            <a:fld id="{611C2F03-9E95-40C9-A99F-3C4F7EE8CF2A}" type="slidenum">
              <a:rPr lang="en-GB" smtClean="0"/>
              <a:pPr>
                <a:defRPr/>
              </a:pPr>
              <a:t>58</a:t>
            </a:fld>
            <a:endParaRPr lang="en-GB" dirty="0"/>
          </a:p>
        </p:txBody>
      </p:sp>
      <p:sp>
        <p:nvSpPr>
          <p:cNvPr id="4" name="Rectangle 3">
            <a:extLst>
              <a:ext uri="{FF2B5EF4-FFF2-40B4-BE49-F238E27FC236}">
                <a16:creationId xmlns:a16="http://schemas.microsoft.com/office/drawing/2014/main" id="{24B64A4D-B6DC-8945-BEF1-7B447CA53036}"/>
              </a:ext>
            </a:extLst>
          </p:cNvPr>
          <p:cNvSpPr/>
          <p:nvPr/>
        </p:nvSpPr>
        <p:spPr>
          <a:xfrm>
            <a:off x="-2232" y="0"/>
            <a:ext cx="11475095" cy="6910922"/>
          </a:xfrm>
          <a:prstGeom prst="rect">
            <a:avLst/>
          </a:prstGeom>
          <a:solidFill>
            <a:srgbClr val="192C73"/>
          </a:solidFill>
        </p:spPr>
        <p:txBody>
          <a:bodyPr wrap="square" rtlCol="0" anchor="ctr">
            <a:spAutoFit/>
          </a:bodyPr>
          <a:lstStyle/>
          <a:p>
            <a:pPr algn="l"/>
            <a:endParaRPr lang="en-CH" sz="1600" dirty="0">
              <a:latin typeface="Helvetica" pitchFamily="2" charset="0"/>
            </a:endParaRPr>
          </a:p>
        </p:txBody>
      </p:sp>
      <p:pic>
        <p:nvPicPr>
          <p:cNvPr id="3" name="Picture 2">
            <a:extLst>
              <a:ext uri="{FF2B5EF4-FFF2-40B4-BE49-F238E27FC236}">
                <a16:creationId xmlns:a16="http://schemas.microsoft.com/office/drawing/2014/main" id="{3DC9DBAB-22E4-D646-BCCB-CE7DD54986DC}"/>
              </a:ext>
            </a:extLst>
          </p:cNvPr>
          <p:cNvPicPr>
            <a:picLocks noChangeAspect="1"/>
          </p:cNvPicPr>
          <p:nvPr/>
        </p:nvPicPr>
        <p:blipFill>
          <a:blip r:embed="rId2"/>
          <a:stretch>
            <a:fillRect/>
          </a:stretch>
        </p:blipFill>
        <p:spPr>
          <a:xfrm>
            <a:off x="0" y="206297"/>
            <a:ext cx="11475095" cy="6445405"/>
          </a:xfrm>
          <a:prstGeom prst="rect">
            <a:avLst/>
          </a:prstGeom>
        </p:spPr>
      </p:pic>
      <p:sp>
        <p:nvSpPr>
          <p:cNvPr id="12" name="Rectangle 11">
            <a:extLst>
              <a:ext uri="{FF2B5EF4-FFF2-40B4-BE49-F238E27FC236}">
                <a16:creationId xmlns:a16="http://schemas.microsoft.com/office/drawing/2014/main" id="{C8B8BD8D-F20E-FB47-8EE1-5A4B05E91B98}"/>
              </a:ext>
            </a:extLst>
          </p:cNvPr>
          <p:cNvSpPr/>
          <p:nvPr/>
        </p:nvSpPr>
        <p:spPr>
          <a:xfrm>
            <a:off x="136956" y="6354998"/>
            <a:ext cx="3135795" cy="253916"/>
          </a:xfrm>
          <a:prstGeom prst="rect">
            <a:avLst/>
          </a:prstGeom>
        </p:spPr>
        <p:txBody>
          <a:bodyPr wrap="none">
            <a:spAutoFit/>
          </a:bodyPr>
          <a:lstStyle/>
          <a:p>
            <a:r>
              <a:rPr lang="en-US" sz="1050" dirty="0" err="1">
                <a:solidFill>
                  <a:schemeClr val="bg1"/>
                </a:solidFill>
                <a:latin typeface="Helvetica Light" panose="020B0403020202020204" pitchFamily="34" charset="0"/>
              </a:rPr>
              <a:t>LHCb’s</a:t>
            </a:r>
            <a:r>
              <a:rPr lang="en-US" sz="1050" dirty="0">
                <a:solidFill>
                  <a:schemeClr val="bg1"/>
                </a:solidFill>
                <a:latin typeface="Helvetica Light" panose="020B0403020202020204" pitchFamily="34" charset="0"/>
              </a:rPr>
              <a:t> dipole magnet at 2018 detector opening </a:t>
            </a:r>
          </a:p>
        </p:txBody>
      </p:sp>
      <p:sp>
        <p:nvSpPr>
          <p:cNvPr id="14" name="Rectangle 13">
            <a:extLst>
              <a:ext uri="{FF2B5EF4-FFF2-40B4-BE49-F238E27FC236}">
                <a16:creationId xmlns:a16="http://schemas.microsoft.com/office/drawing/2014/main" id="{EE564AE6-22CA-404E-AB31-A2FD812D6FB7}"/>
              </a:ext>
            </a:extLst>
          </p:cNvPr>
          <p:cNvSpPr/>
          <p:nvPr/>
        </p:nvSpPr>
        <p:spPr>
          <a:xfrm>
            <a:off x="1" y="4055410"/>
            <a:ext cx="11472862" cy="1570260"/>
          </a:xfrm>
          <a:prstGeom prst="rect">
            <a:avLst/>
          </a:prstGeom>
          <a:solidFill>
            <a:schemeClr val="bg1"/>
          </a:solidFill>
          <a:ln>
            <a:noFill/>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pPr algn="r"/>
            <a:endParaRPr lang="en-US" sz="1600" dirty="0">
              <a:latin typeface="Helvetica Light" charset="0"/>
              <a:ea typeface="Helvetica Light" charset="0"/>
              <a:cs typeface="Helvetica Light" charset="0"/>
            </a:endParaRPr>
          </a:p>
        </p:txBody>
      </p:sp>
      <p:pic>
        <p:nvPicPr>
          <p:cNvPr id="17" name="Picture 16">
            <a:extLst>
              <a:ext uri="{FF2B5EF4-FFF2-40B4-BE49-F238E27FC236}">
                <a16:creationId xmlns:a16="http://schemas.microsoft.com/office/drawing/2014/main" id="{8B46EAC4-797B-994B-8DC4-3D0413840A59}"/>
              </a:ext>
            </a:extLst>
          </p:cNvPr>
          <p:cNvPicPr>
            <a:picLocks noChangeAspect="1"/>
          </p:cNvPicPr>
          <p:nvPr/>
        </p:nvPicPr>
        <p:blipFill>
          <a:blip r:embed="rId3"/>
          <a:stretch>
            <a:fillRect/>
          </a:stretch>
        </p:blipFill>
        <p:spPr>
          <a:xfrm>
            <a:off x="4218869" y="4055410"/>
            <a:ext cx="2498735" cy="1577772"/>
          </a:xfrm>
          <a:prstGeom prst="rect">
            <a:avLst/>
          </a:prstGeom>
        </p:spPr>
      </p:pic>
      <p:sp>
        <p:nvSpPr>
          <p:cNvPr id="18" name="Rectangle 17">
            <a:extLst>
              <a:ext uri="{FF2B5EF4-FFF2-40B4-BE49-F238E27FC236}">
                <a16:creationId xmlns:a16="http://schemas.microsoft.com/office/drawing/2014/main" id="{E890EB66-ACB7-854D-B1A8-812C219A73A2}"/>
              </a:ext>
            </a:extLst>
          </p:cNvPr>
          <p:cNvSpPr/>
          <p:nvPr/>
        </p:nvSpPr>
        <p:spPr>
          <a:xfrm>
            <a:off x="6921598" y="4425041"/>
            <a:ext cx="4534668" cy="830997"/>
          </a:xfrm>
          <a:prstGeom prst="rect">
            <a:avLst/>
          </a:prstGeom>
        </p:spPr>
        <p:txBody>
          <a:bodyPr wrap="square">
            <a:spAutoFit/>
          </a:bodyPr>
          <a:lstStyle/>
          <a:p>
            <a:r>
              <a:rPr lang="en-US" sz="1600" dirty="0">
                <a:latin typeface="Helvetica Light" panose="020B0403020202020204" pitchFamily="34" charset="0"/>
              </a:rPr>
              <a:t>Success of SM </a:t>
            </a:r>
            <a:r>
              <a:rPr lang="en-US" sz="1600" dirty="0" err="1">
                <a:latin typeface="Helvetica Light" panose="020B0403020202020204" pitchFamily="34" charset="0"/>
              </a:rPr>
              <a:t>flavour</a:t>
            </a:r>
            <a:r>
              <a:rPr lang="en-US" sz="1600" dirty="0">
                <a:latin typeface="Helvetica Light" panose="020B0403020202020204" pitchFamily="34" charset="0"/>
              </a:rPr>
              <a:t> structure is since long    a source of discomfort for BSM physics…          </a:t>
            </a:r>
            <a:r>
              <a:rPr lang="en-US" sz="1600" b="1" dirty="0">
                <a:latin typeface="Helvetica" pitchFamily="2" charset="0"/>
              </a:rPr>
              <a:t>as are anomalies a source of excitement</a:t>
            </a:r>
          </a:p>
        </p:txBody>
      </p:sp>
      <p:sp>
        <p:nvSpPr>
          <p:cNvPr id="21" name="Rectangle 20">
            <a:extLst>
              <a:ext uri="{FF2B5EF4-FFF2-40B4-BE49-F238E27FC236}">
                <a16:creationId xmlns:a16="http://schemas.microsoft.com/office/drawing/2014/main" id="{AE5F7E82-F5FF-2447-ABEA-DF8730EC205F}"/>
              </a:ext>
            </a:extLst>
          </p:cNvPr>
          <p:cNvSpPr/>
          <p:nvPr/>
        </p:nvSpPr>
        <p:spPr>
          <a:xfrm>
            <a:off x="174027" y="4412243"/>
            <a:ext cx="4608041" cy="855958"/>
          </a:xfrm>
          <a:prstGeom prst="rect">
            <a:avLst/>
          </a:prstGeom>
          <a:noFill/>
          <a:ln>
            <a:noFill/>
          </a:ln>
        </p:spPr>
        <p:txBody>
          <a:bodyPr wrap="square" tIns="180000" bIns="180000">
            <a:spAutoFit/>
          </a:bodyPr>
          <a:lstStyle/>
          <a:p>
            <a:pPr marL="11113" indent="220663">
              <a:defRPr/>
            </a:pPr>
            <a:r>
              <a:rPr lang="en-GB" sz="3200" b="1" dirty="0">
                <a:solidFill>
                  <a:prstClr val="black"/>
                </a:solidFill>
                <a:latin typeface="Helvetica" pitchFamily="2" charset="0"/>
                <a:ea typeface="Helvetica Light" charset="0"/>
                <a:cs typeface="Helvetica Light" charset="0"/>
              </a:rPr>
              <a:t>Flavour physics</a:t>
            </a:r>
            <a:endParaRPr lang="en-GB" sz="3200" b="1" dirty="0">
              <a:solidFill>
                <a:srgbClr val="000000"/>
              </a:solidFill>
              <a:latin typeface="Helvetica" pitchFamily="2" charset="0"/>
              <a:ea typeface="Helvetica Light" charset="0"/>
              <a:cs typeface="Helvetica Light" charset="0"/>
            </a:endParaRPr>
          </a:p>
        </p:txBody>
      </p:sp>
    </p:spTree>
    <p:extLst>
      <p:ext uri="{BB962C8B-B14F-4D97-AF65-F5344CB8AC3E}">
        <p14:creationId xmlns:p14="http://schemas.microsoft.com/office/powerpoint/2010/main" val="552397046"/>
      </p:ext>
    </p:extLst>
  </p:cSld>
  <p:clrMapOvr>
    <a:masterClrMapping/>
  </p:clrMapOvr>
  <mc:AlternateContent xmlns:mc="http://schemas.openxmlformats.org/markup-compatibility/2006" xmlns:p14="http://schemas.microsoft.com/office/powerpoint/2010/main">
    <mc:Choice Requires="p14">
      <p:transition spd="med" p14:dur="600">
        <p:fade/>
      </p:transition>
    </mc:Choice>
    <mc:Fallback xmlns="">
      <p:transition spd="med">
        <p:fade/>
      </p:transition>
    </mc:Fallback>
  </mc:AlternateContent>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E88DCE6-70B5-6B4A-8405-1DD77967E189}"/>
              </a:ext>
            </a:extLst>
          </p:cNvPr>
          <p:cNvSpPr>
            <a:spLocks noGrp="1"/>
          </p:cNvSpPr>
          <p:nvPr>
            <p:ph type="sldNum" sz="quarter" idx="4"/>
          </p:nvPr>
        </p:nvSpPr>
        <p:spPr/>
        <p:txBody>
          <a:bodyPr/>
          <a:lstStyle/>
          <a:p>
            <a:pPr>
              <a:defRPr/>
            </a:pPr>
            <a:fld id="{611C2F03-9E95-40C9-A99F-3C4F7EE8CF2A}" type="slidenum">
              <a:rPr lang="en-GB" smtClean="0"/>
              <a:pPr>
                <a:defRPr/>
              </a:pPr>
              <a:t>59</a:t>
            </a:fld>
            <a:endParaRPr lang="en-GB" dirty="0"/>
          </a:p>
        </p:txBody>
      </p:sp>
      <p:sp>
        <p:nvSpPr>
          <p:cNvPr id="4" name="Rectangle 3">
            <a:extLst>
              <a:ext uri="{FF2B5EF4-FFF2-40B4-BE49-F238E27FC236}">
                <a16:creationId xmlns:a16="http://schemas.microsoft.com/office/drawing/2014/main" id="{24B64A4D-B6DC-8945-BEF1-7B447CA53036}"/>
              </a:ext>
            </a:extLst>
          </p:cNvPr>
          <p:cNvSpPr/>
          <p:nvPr/>
        </p:nvSpPr>
        <p:spPr>
          <a:xfrm>
            <a:off x="-2232" y="0"/>
            <a:ext cx="11475095" cy="6910922"/>
          </a:xfrm>
          <a:prstGeom prst="rect">
            <a:avLst/>
          </a:prstGeom>
          <a:solidFill>
            <a:srgbClr val="192C73"/>
          </a:solidFill>
        </p:spPr>
        <p:txBody>
          <a:bodyPr wrap="square" rtlCol="0" anchor="ctr">
            <a:spAutoFit/>
          </a:bodyPr>
          <a:lstStyle/>
          <a:p>
            <a:pPr algn="l"/>
            <a:endParaRPr lang="en-CH" sz="1600" dirty="0">
              <a:latin typeface="Helvetica" pitchFamily="2" charset="0"/>
            </a:endParaRPr>
          </a:p>
        </p:txBody>
      </p:sp>
      <p:pic>
        <p:nvPicPr>
          <p:cNvPr id="3" name="Picture 2">
            <a:extLst>
              <a:ext uri="{FF2B5EF4-FFF2-40B4-BE49-F238E27FC236}">
                <a16:creationId xmlns:a16="http://schemas.microsoft.com/office/drawing/2014/main" id="{3DC9DBAB-22E4-D646-BCCB-CE7DD54986DC}"/>
              </a:ext>
            </a:extLst>
          </p:cNvPr>
          <p:cNvPicPr>
            <a:picLocks noChangeAspect="1"/>
          </p:cNvPicPr>
          <p:nvPr/>
        </p:nvPicPr>
        <p:blipFill>
          <a:blip r:embed="rId2"/>
          <a:stretch>
            <a:fillRect/>
          </a:stretch>
        </p:blipFill>
        <p:spPr>
          <a:xfrm>
            <a:off x="0" y="206297"/>
            <a:ext cx="11475095" cy="6445405"/>
          </a:xfrm>
          <a:prstGeom prst="rect">
            <a:avLst/>
          </a:prstGeom>
        </p:spPr>
      </p:pic>
      <p:sp>
        <p:nvSpPr>
          <p:cNvPr id="12" name="Rectangle 11">
            <a:extLst>
              <a:ext uri="{FF2B5EF4-FFF2-40B4-BE49-F238E27FC236}">
                <a16:creationId xmlns:a16="http://schemas.microsoft.com/office/drawing/2014/main" id="{C8B8BD8D-F20E-FB47-8EE1-5A4B05E91B98}"/>
              </a:ext>
            </a:extLst>
          </p:cNvPr>
          <p:cNvSpPr/>
          <p:nvPr/>
        </p:nvSpPr>
        <p:spPr>
          <a:xfrm>
            <a:off x="136956" y="6354998"/>
            <a:ext cx="3135795" cy="253916"/>
          </a:xfrm>
          <a:prstGeom prst="rect">
            <a:avLst/>
          </a:prstGeom>
        </p:spPr>
        <p:txBody>
          <a:bodyPr wrap="none">
            <a:spAutoFit/>
          </a:bodyPr>
          <a:lstStyle/>
          <a:p>
            <a:r>
              <a:rPr lang="en-US" sz="1050" dirty="0" err="1">
                <a:solidFill>
                  <a:schemeClr val="bg1"/>
                </a:solidFill>
                <a:latin typeface="Helvetica Light" panose="020B0403020202020204" pitchFamily="34" charset="0"/>
              </a:rPr>
              <a:t>LHCb’s</a:t>
            </a:r>
            <a:r>
              <a:rPr lang="en-US" sz="1050" dirty="0">
                <a:solidFill>
                  <a:schemeClr val="bg1"/>
                </a:solidFill>
                <a:latin typeface="Helvetica Light" panose="020B0403020202020204" pitchFamily="34" charset="0"/>
              </a:rPr>
              <a:t> dipole magnet at 2018 detector opening </a:t>
            </a:r>
          </a:p>
        </p:txBody>
      </p:sp>
      <p:sp>
        <p:nvSpPr>
          <p:cNvPr id="14" name="Rectangle 13">
            <a:extLst>
              <a:ext uri="{FF2B5EF4-FFF2-40B4-BE49-F238E27FC236}">
                <a16:creationId xmlns:a16="http://schemas.microsoft.com/office/drawing/2014/main" id="{EE564AE6-22CA-404E-AB31-A2FD812D6FB7}"/>
              </a:ext>
            </a:extLst>
          </p:cNvPr>
          <p:cNvSpPr/>
          <p:nvPr/>
        </p:nvSpPr>
        <p:spPr>
          <a:xfrm>
            <a:off x="1" y="4055410"/>
            <a:ext cx="11472862" cy="1570260"/>
          </a:xfrm>
          <a:prstGeom prst="rect">
            <a:avLst/>
          </a:prstGeom>
          <a:solidFill>
            <a:schemeClr val="bg1"/>
          </a:solidFill>
          <a:ln>
            <a:noFill/>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pPr algn="r"/>
            <a:endParaRPr lang="en-US" sz="1600" dirty="0">
              <a:latin typeface="Helvetica Light" charset="0"/>
              <a:ea typeface="Helvetica Light" charset="0"/>
              <a:cs typeface="Helvetica Light" charset="0"/>
            </a:endParaRPr>
          </a:p>
        </p:txBody>
      </p:sp>
      <p:pic>
        <p:nvPicPr>
          <p:cNvPr id="17" name="Picture 16">
            <a:extLst>
              <a:ext uri="{FF2B5EF4-FFF2-40B4-BE49-F238E27FC236}">
                <a16:creationId xmlns:a16="http://schemas.microsoft.com/office/drawing/2014/main" id="{8B46EAC4-797B-994B-8DC4-3D0413840A59}"/>
              </a:ext>
            </a:extLst>
          </p:cNvPr>
          <p:cNvPicPr>
            <a:picLocks noChangeAspect="1"/>
          </p:cNvPicPr>
          <p:nvPr/>
        </p:nvPicPr>
        <p:blipFill>
          <a:blip r:embed="rId3"/>
          <a:stretch>
            <a:fillRect/>
          </a:stretch>
        </p:blipFill>
        <p:spPr>
          <a:xfrm>
            <a:off x="4218869" y="4055410"/>
            <a:ext cx="2498735" cy="1577772"/>
          </a:xfrm>
          <a:prstGeom prst="rect">
            <a:avLst/>
          </a:prstGeom>
        </p:spPr>
      </p:pic>
      <p:sp>
        <p:nvSpPr>
          <p:cNvPr id="18" name="Rectangle 17">
            <a:extLst>
              <a:ext uri="{FF2B5EF4-FFF2-40B4-BE49-F238E27FC236}">
                <a16:creationId xmlns:a16="http://schemas.microsoft.com/office/drawing/2014/main" id="{E890EB66-ACB7-854D-B1A8-812C219A73A2}"/>
              </a:ext>
            </a:extLst>
          </p:cNvPr>
          <p:cNvSpPr/>
          <p:nvPr/>
        </p:nvSpPr>
        <p:spPr>
          <a:xfrm>
            <a:off x="6921598" y="4425041"/>
            <a:ext cx="4534668" cy="830997"/>
          </a:xfrm>
          <a:prstGeom prst="rect">
            <a:avLst/>
          </a:prstGeom>
        </p:spPr>
        <p:txBody>
          <a:bodyPr wrap="square">
            <a:spAutoFit/>
          </a:bodyPr>
          <a:lstStyle/>
          <a:p>
            <a:r>
              <a:rPr lang="en-US" sz="1600" dirty="0">
                <a:latin typeface="Helvetica Light" panose="020B0403020202020204" pitchFamily="34" charset="0"/>
              </a:rPr>
              <a:t>Success of SM </a:t>
            </a:r>
            <a:r>
              <a:rPr lang="en-US" sz="1600" dirty="0" err="1">
                <a:latin typeface="Helvetica Light" panose="020B0403020202020204" pitchFamily="34" charset="0"/>
              </a:rPr>
              <a:t>flavour</a:t>
            </a:r>
            <a:r>
              <a:rPr lang="en-US" sz="1600" dirty="0">
                <a:latin typeface="Helvetica Light" panose="020B0403020202020204" pitchFamily="34" charset="0"/>
              </a:rPr>
              <a:t> structure is since long    a source of discomfort for BSM physics…          </a:t>
            </a:r>
            <a:r>
              <a:rPr lang="en-US" sz="1600" b="1" dirty="0">
                <a:latin typeface="Helvetica" pitchFamily="2" charset="0"/>
              </a:rPr>
              <a:t>as are anomalies a source of excitement</a:t>
            </a:r>
          </a:p>
        </p:txBody>
      </p:sp>
      <p:sp>
        <p:nvSpPr>
          <p:cNvPr id="19" name="Rounded Rectangle 18">
            <a:extLst>
              <a:ext uri="{FF2B5EF4-FFF2-40B4-BE49-F238E27FC236}">
                <a16:creationId xmlns:a16="http://schemas.microsoft.com/office/drawing/2014/main" id="{665AA0AE-4EC2-0347-B38C-ABDCF26FD30B}"/>
              </a:ext>
            </a:extLst>
          </p:cNvPr>
          <p:cNvSpPr/>
          <p:nvPr/>
        </p:nvSpPr>
        <p:spPr>
          <a:xfrm>
            <a:off x="5842986" y="436351"/>
            <a:ext cx="5073804" cy="3300603"/>
          </a:xfrm>
          <a:prstGeom prst="roundRect">
            <a:avLst>
              <a:gd name="adj" fmla="val 801"/>
            </a:avLst>
          </a:prstGeom>
          <a:solidFill>
            <a:schemeClr val="bg1"/>
          </a:solidFill>
        </p:spPr>
        <p:txBody>
          <a:bodyPr wrap="square" rtlCol="0" anchor="ctr">
            <a:spAutoFit/>
          </a:bodyPr>
          <a:lstStyle/>
          <a:p>
            <a:pPr algn="l"/>
            <a:endParaRPr lang="en-CH" sz="1600" dirty="0">
              <a:latin typeface="Helvetica" pitchFamily="2" charset="0"/>
            </a:endParaRPr>
          </a:p>
        </p:txBody>
      </p:sp>
      <p:sp>
        <p:nvSpPr>
          <p:cNvPr id="20" name="Rounded Rectangle 19">
            <a:extLst>
              <a:ext uri="{FF2B5EF4-FFF2-40B4-BE49-F238E27FC236}">
                <a16:creationId xmlns:a16="http://schemas.microsoft.com/office/drawing/2014/main" id="{9D187D97-F631-9B4D-B1F7-A3304A21C7CB}"/>
              </a:ext>
            </a:extLst>
          </p:cNvPr>
          <p:cNvSpPr/>
          <p:nvPr/>
        </p:nvSpPr>
        <p:spPr>
          <a:xfrm>
            <a:off x="546282" y="444137"/>
            <a:ext cx="5073804" cy="3300603"/>
          </a:xfrm>
          <a:prstGeom prst="roundRect">
            <a:avLst>
              <a:gd name="adj" fmla="val 801"/>
            </a:avLst>
          </a:prstGeom>
          <a:solidFill>
            <a:schemeClr val="bg1"/>
          </a:solidFill>
        </p:spPr>
        <p:txBody>
          <a:bodyPr wrap="square" rtlCol="0" anchor="ctr">
            <a:spAutoFit/>
          </a:bodyPr>
          <a:lstStyle/>
          <a:p>
            <a:pPr algn="l"/>
            <a:endParaRPr lang="en-CH" sz="1600" dirty="0">
              <a:latin typeface="Helvetica" pitchFamily="2" charset="0"/>
            </a:endParaRPr>
          </a:p>
        </p:txBody>
      </p:sp>
      <p:pic>
        <p:nvPicPr>
          <p:cNvPr id="5" name="Picture 4">
            <a:extLst>
              <a:ext uri="{FF2B5EF4-FFF2-40B4-BE49-F238E27FC236}">
                <a16:creationId xmlns:a16="http://schemas.microsoft.com/office/drawing/2014/main" id="{C6214414-5E9D-F04A-B00A-6AB27B5FA5C9}"/>
              </a:ext>
            </a:extLst>
          </p:cNvPr>
          <p:cNvPicPr>
            <a:picLocks noChangeAspect="1"/>
          </p:cNvPicPr>
          <p:nvPr/>
        </p:nvPicPr>
        <p:blipFill>
          <a:blip r:embed="rId4"/>
          <a:stretch>
            <a:fillRect/>
          </a:stretch>
        </p:blipFill>
        <p:spPr>
          <a:xfrm>
            <a:off x="726682" y="473069"/>
            <a:ext cx="4523778" cy="3224871"/>
          </a:xfrm>
          <a:prstGeom prst="rect">
            <a:avLst/>
          </a:prstGeom>
        </p:spPr>
      </p:pic>
      <p:pic>
        <p:nvPicPr>
          <p:cNvPr id="6" name="Picture 5">
            <a:extLst>
              <a:ext uri="{FF2B5EF4-FFF2-40B4-BE49-F238E27FC236}">
                <a16:creationId xmlns:a16="http://schemas.microsoft.com/office/drawing/2014/main" id="{D31C0F0F-9357-4847-8529-5494E414DACF}"/>
              </a:ext>
            </a:extLst>
          </p:cNvPr>
          <p:cNvPicPr>
            <a:picLocks noChangeAspect="1"/>
          </p:cNvPicPr>
          <p:nvPr/>
        </p:nvPicPr>
        <p:blipFill>
          <a:blip r:embed="rId5"/>
          <a:stretch>
            <a:fillRect/>
          </a:stretch>
        </p:blipFill>
        <p:spPr>
          <a:xfrm>
            <a:off x="174027" y="4170394"/>
            <a:ext cx="3769880" cy="1323728"/>
          </a:xfrm>
          <a:prstGeom prst="rect">
            <a:avLst/>
          </a:prstGeom>
        </p:spPr>
      </p:pic>
      <p:sp>
        <p:nvSpPr>
          <p:cNvPr id="23" name="TextBox 22">
            <a:extLst>
              <a:ext uri="{FF2B5EF4-FFF2-40B4-BE49-F238E27FC236}">
                <a16:creationId xmlns:a16="http://schemas.microsoft.com/office/drawing/2014/main" id="{DB9731E2-2A48-914D-8171-686381C4B1BB}"/>
              </a:ext>
            </a:extLst>
          </p:cNvPr>
          <p:cNvSpPr txBox="1"/>
          <p:nvPr/>
        </p:nvSpPr>
        <p:spPr>
          <a:xfrm>
            <a:off x="1704853" y="1915828"/>
            <a:ext cx="1898460" cy="461665"/>
          </a:xfrm>
          <a:prstGeom prst="rect">
            <a:avLst/>
          </a:prstGeom>
          <a:noFill/>
        </p:spPr>
        <p:txBody>
          <a:bodyPr wrap="square">
            <a:spAutoFit/>
          </a:bodyPr>
          <a:lstStyle/>
          <a:p>
            <a:r>
              <a:rPr lang="el-GR" sz="1200" dirty="0">
                <a:solidFill>
                  <a:schemeClr val="tx1">
                    <a:lumMod val="50000"/>
                    <a:lumOff val="50000"/>
                  </a:schemeClr>
                </a:solidFill>
                <a:effectLst/>
                <a:latin typeface="Helvetica Light" panose="020B0403020202020204" pitchFamily="34" charset="0"/>
              </a:rPr>
              <a:t>2.2–2.5σ </a:t>
            </a:r>
            <a:r>
              <a:rPr lang="en-GB" sz="1200" dirty="0">
                <a:solidFill>
                  <a:schemeClr val="tx1">
                    <a:lumMod val="50000"/>
                    <a:lumOff val="50000"/>
                  </a:schemeClr>
                </a:solidFill>
                <a:effectLst/>
                <a:latin typeface="Helvetica Light" panose="020B0403020202020204" pitchFamily="34" charset="0"/>
              </a:rPr>
              <a:t>deviation from SM in each bin </a:t>
            </a:r>
          </a:p>
        </p:txBody>
      </p:sp>
      <p:sp>
        <p:nvSpPr>
          <p:cNvPr id="24" name="TextBox 23">
            <a:extLst>
              <a:ext uri="{FF2B5EF4-FFF2-40B4-BE49-F238E27FC236}">
                <a16:creationId xmlns:a16="http://schemas.microsoft.com/office/drawing/2014/main" id="{48A1909A-3DCF-4B47-89B2-44355BAB44F5}"/>
              </a:ext>
            </a:extLst>
          </p:cNvPr>
          <p:cNvSpPr txBox="1"/>
          <p:nvPr/>
        </p:nvSpPr>
        <p:spPr>
          <a:xfrm>
            <a:off x="1958260" y="2712765"/>
            <a:ext cx="1898460" cy="276999"/>
          </a:xfrm>
          <a:prstGeom prst="rect">
            <a:avLst/>
          </a:prstGeom>
          <a:noFill/>
        </p:spPr>
        <p:txBody>
          <a:bodyPr wrap="square">
            <a:spAutoFit/>
          </a:bodyPr>
          <a:lstStyle/>
          <a:p>
            <a:r>
              <a:rPr lang="en-US" sz="1200" dirty="0">
                <a:solidFill>
                  <a:schemeClr val="tx1">
                    <a:lumMod val="75000"/>
                    <a:lumOff val="25000"/>
                  </a:schemeClr>
                </a:solidFill>
                <a:effectLst/>
                <a:latin typeface="Times" pitchFamily="2" charset="0"/>
              </a:rPr>
              <a:t>3 fb</a:t>
            </a:r>
            <a:r>
              <a:rPr lang="en-US" sz="1200" baseline="30000" dirty="0">
                <a:solidFill>
                  <a:schemeClr val="tx1">
                    <a:lumMod val="75000"/>
                    <a:lumOff val="25000"/>
                  </a:schemeClr>
                </a:solidFill>
                <a:effectLst/>
                <a:latin typeface="Times" pitchFamily="2" charset="0"/>
              </a:rPr>
              <a:t>–1</a:t>
            </a:r>
            <a:endParaRPr lang="en-GB" sz="1200" baseline="30000" dirty="0">
              <a:solidFill>
                <a:schemeClr val="tx1">
                  <a:lumMod val="75000"/>
                  <a:lumOff val="25000"/>
                </a:schemeClr>
              </a:solidFill>
              <a:effectLst/>
              <a:latin typeface="Times" pitchFamily="2" charset="0"/>
            </a:endParaRPr>
          </a:p>
        </p:txBody>
      </p:sp>
      <p:pic>
        <p:nvPicPr>
          <p:cNvPr id="9" name="Picture 8">
            <a:extLst>
              <a:ext uri="{FF2B5EF4-FFF2-40B4-BE49-F238E27FC236}">
                <a16:creationId xmlns:a16="http://schemas.microsoft.com/office/drawing/2014/main" id="{D4C29030-4DD0-BE44-A143-7CC3A459EC18}"/>
              </a:ext>
            </a:extLst>
          </p:cNvPr>
          <p:cNvPicPr>
            <a:picLocks noChangeAspect="1"/>
          </p:cNvPicPr>
          <p:nvPr/>
        </p:nvPicPr>
        <p:blipFill>
          <a:blip r:embed="rId6">
            <a:alphaModFix/>
          </a:blip>
          <a:stretch>
            <a:fillRect/>
          </a:stretch>
        </p:blipFill>
        <p:spPr>
          <a:xfrm>
            <a:off x="6103302" y="541698"/>
            <a:ext cx="4479185" cy="2953765"/>
          </a:xfrm>
          <a:prstGeom prst="rect">
            <a:avLst/>
          </a:prstGeom>
        </p:spPr>
      </p:pic>
      <p:sp>
        <p:nvSpPr>
          <p:cNvPr id="25" name="TextBox 24">
            <a:extLst>
              <a:ext uri="{FF2B5EF4-FFF2-40B4-BE49-F238E27FC236}">
                <a16:creationId xmlns:a16="http://schemas.microsoft.com/office/drawing/2014/main" id="{B23504D6-092A-EC49-B728-E148DBADB13A}"/>
              </a:ext>
            </a:extLst>
          </p:cNvPr>
          <p:cNvSpPr txBox="1"/>
          <p:nvPr/>
        </p:nvSpPr>
        <p:spPr>
          <a:xfrm>
            <a:off x="6780446" y="2328201"/>
            <a:ext cx="1898460" cy="276999"/>
          </a:xfrm>
          <a:prstGeom prst="rect">
            <a:avLst/>
          </a:prstGeom>
          <a:solidFill>
            <a:schemeClr val="bg1"/>
          </a:solidFill>
        </p:spPr>
        <p:txBody>
          <a:bodyPr wrap="square">
            <a:spAutoFit/>
          </a:bodyPr>
          <a:lstStyle/>
          <a:p>
            <a:r>
              <a:rPr lang="en-US" sz="1200" dirty="0">
                <a:solidFill>
                  <a:schemeClr val="tx1">
                    <a:lumMod val="50000"/>
                    <a:lumOff val="50000"/>
                  </a:schemeClr>
                </a:solidFill>
                <a:latin typeface="Helvetica Light" panose="020B0403020202020204" pitchFamily="34" charset="0"/>
              </a:rPr>
              <a:t>3.1</a:t>
            </a:r>
            <a:r>
              <a:rPr lang="el-GR" sz="1200" dirty="0">
                <a:solidFill>
                  <a:schemeClr val="tx1">
                    <a:lumMod val="50000"/>
                    <a:lumOff val="50000"/>
                  </a:schemeClr>
                </a:solidFill>
                <a:effectLst/>
                <a:latin typeface="Helvetica Light" panose="020B0403020202020204" pitchFamily="34" charset="0"/>
              </a:rPr>
              <a:t>σ </a:t>
            </a:r>
            <a:r>
              <a:rPr lang="en-GB" sz="1200" dirty="0">
                <a:solidFill>
                  <a:schemeClr val="tx1">
                    <a:lumMod val="50000"/>
                    <a:lumOff val="50000"/>
                  </a:schemeClr>
                </a:solidFill>
                <a:effectLst/>
                <a:latin typeface="Helvetica Light" panose="020B0403020202020204" pitchFamily="34" charset="0"/>
              </a:rPr>
              <a:t>deviation from SM</a:t>
            </a:r>
          </a:p>
        </p:txBody>
      </p:sp>
      <p:sp>
        <p:nvSpPr>
          <p:cNvPr id="26" name="TextBox 25">
            <a:extLst>
              <a:ext uri="{FF2B5EF4-FFF2-40B4-BE49-F238E27FC236}">
                <a16:creationId xmlns:a16="http://schemas.microsoft.com/office/drawing/2014/main" id="{DD804E83-C1AA-2B42-808C-70882C78FFB3}"/>
              </a:ext>
            </a:extLst>
          </p:cNvPr>
          <p:cNvSpPr txBox="1"/>
          <p:nvPr/>
        </p:nvSpPr>
        <p:spPr>
          <a:xfrm>
            <a:off x="5927763" y="3394173"/>
            <a:ext cx="4152939" cy="276999"/>
          </a:xfrm>
          <a:prstGeom prst="rect">
            <a:avLst/>
          </a:prstGeom>
          <a:noFill/>
        </p:spPr>
        <p:txBody>
          <a:bodyPr wrap="square">
            <a:spAutoFit/>
          </a:bodyPr>
          <a:lstStyle/>
          <a:p>
            <a:r>
              <a:rPr lang="en-US" sz="1200" dirty="0">
                <a:latin typeface="Helvetica" pitchFamily="2" charset="0"/>
              </a:rPr>
              <a:t>Also: </a:t>
            </a:r>
            <a:r>
              <a:rPr lang="en-US" sz="1200" i="1" dirty="0">
                <a:latin typeface="Helvetica" pitchFamily="2" charset="0"/>
              </a:rPr>
              <a:t>R</a:t>
            </a:r>
            <a:r>
              <a:rPr lang="en-US" sz="1200" dirty="0">
                <a:latin typeface="Helvetica" pitchFamily="2" charset="0"/>
              </a:rPr>
              <a:t>(K*</a:t>
            </a:r>
            <a:r>
              <a:rPr lang="en-US" sz="1200" baseline="30000" dirty="0">
                <a:latin typeface="Helvetica" pitchFamily="2" charset="0"/>
              </a:rPr>
              <a:t>+</a:t>
            </a:r>
            <a:r>
              <a:rPr lang="en-US" sz="1200" dirty="0">
                <a:latin typeface="Helvetica" pitchFamily="2" charset="0"/>
              </a:rPr>
              <a:t>, K</a:t>
            </a:r>
            <a:r>
              <a:rPr lang="en-US" sz="1200" baseline="-25000" dirty="0">
                <a:latin typeface="Helvetica" pitchFamily="2" charset="0"/>
              </a:rPr>
              <a:t>S</a:t>
            </a:r>
            <a:r>
              <a:rPr lang="en-US" sz="1200" dirty="0">
                <a:latin typeface="Helvetica" pitchFamily="2" charset="0"/>
              </a:rPr>
              <a:t>) each ~1.5</a:t>
            </a:r>
            <a:r>
              <a:rPr lang="el-GR" sz="1200" dirty="0">
                <a:latin typeface="Helvetica" pitchFamily="2" charset="0"/>
              </a:rPr>
              <a:t>σ </a:t>
            </a:r>
            <a:r>
              <a:rPr lang="en-GB" sz="1200" dirty="0">
                <a:effectLst/>
                <a:latin typeface="Helvetica" pitchFamily="2" charset="0"/>
              </a:rPr>
              <a:t>lower than SM </a:t>
            </a:r>
            <a:r>
              <a:rPr lang="en-US" sz="1200" dirty="0">
                <a:latin typeface="Helvetica" pitchFamily="2" charset="0"/>
              </a:rPr>
              <a:t>each (9 fb</a:t>
            </a:r>
            <a:r>
              <a:rPr lang="en-US" sz="1200" baseline="30000" dirty="0">
                <a:latin typeface="Helvetica" pitchFamily="2" charset="0"/>
              </a:rPr>
              <a:t>–1</a:t>
            </a:r>
            <a:r>
              <a:rPr lang="en-US" sz="1200" dirty="0">
                <a:latin typeface="Helvetica" pitchFamily="2" charset="0"/>
              </a:rPr>
              <a:t>)</a:t>
            </a:r>
            <a:endParaRPr lang="en-GB" sz="1200" dirty="0">
              <a:effectLst/>
              <a:latin typeface="Helvetica" pitchFamily="2" charset="0"/>
            </a:endParaRPr>
          </a:p>
        </p:txBody>
      </p:sp>
      <p:sp>
        <p:nvSpPr>
          <p:cNvPr id="11" name="TextBox 10">
            <a:extLst>
              <a:ext uri="{FF2B5EF4-FFF2-40B4-BE49-F238E27FC236}">
                <a16:creationId xmlns:a16="http://schemas.microsoft.com/office/drawing/2014/main" id="{E86B7755-86CA-8B49-BD05-7CEC11522D4E}"/>
              </a:ext>
            </a:extLst>
          </p:cNvPr>
          <p:cNvSpPr txBox="1"/>
          <p:nvPr/>
        </p:nvSpPr>
        <p:spPr>
          <a:xfrm>
            <a:off x="2570683" y="4773633"/>
            <a:ext cx="676788" cy="261610"/>
          </a:xfrm>
          <a:prstGeom prst="rect">
            <a:avLst/>
          </a:prstGeom>
          <a:noFill/>
        </p:spPr>
        <p:txBody>
          <a:bodyPr wrap="none" rtlCol="0">
            <a:spAutoFit/>
          </a:bodyPr>
          <a:lstStyle/>
          <a:p>
            <a:pPr marL="0">
              <a:spcBef>
                <a:spcPts val="3000"/>
              </a:spcBef>
            </a:pPr>
            <a:r>
              <a:rPr lang="en-CH" sz="1100" dirty="0">
                <a:solidFill>
                  <a:srgbClr val="E70000"/>
                </a:solidFill>
                <a:latin typeface="Helvetica Light" charset="0"/>
                <a:ea typeface="Helvetica Light" charset="0"/>
                <a:cs typeface="Helvetica Light" charset="0"/>
                <a:sym typeface="Wingdings" pitchFamily="2" charset="2"/>
              </a:rPr>
              <a:t>LQ, Z’ ?</a:t>
            </a:r>
          </a:p>
        </p:txBody>
      </p:sp>
    </p:spTree>
    <p:extLst>
      <p:ext uri="{BB962C8B-B14F-4D97-AF65-F5344CB8AC3E}">
        <p14:creationId xmlns:p14="http://schemas.microsoft.com/office/powerpoint/2010/main" val="4249232474"/>
      </p:ext>
    </p:extLst>
  </p:cSld>
  <p:clrMapOvr>
    <a:masterClrMapping/>
  </p:clrMapOvr>
  <mc:AlternateContent xmlns:mc="http://schemas.openxmlformats.org/markup-compatibility/2006" xmlns:p14="http://schemas.microsoft.com/office/powerpoint/2010/main">
    <mc:Choice Requires="p14">
      <p:transition spd="med" p14:dur="600">
        <p:fade/>
      </p:transition>
    </mc:Choice>
    <mc:Fallback xmlns="">
      <p:transition spd="med">
        <p:fade/>
      </p:transition>
    </mc:Fallback>
  </mc:AlternateContent>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Blue Universe">
            <a:extLst>
              <a:ext uri="{FF2B5EF4-FFF2-40B4-BE49-F238E27FC236}">
                <a16:creationId xmlns:a16="http://schemas.microsoft.com/office/drawing/2014/main" id="{E34C66A0-24D9-EC42-99D7-19B628D00762}"/>
              </a:ext>
            </a:extLst>
          </p:cNvPr>
          <p:cNvPicPr>
            <a:picLocks noChangeAspect="1" noChangeArrowheads="1"/>
          </p:cNvPicPr>
          <p:nvPr/>
        </p:nvPicPr>
        <p:blipFill rotWithShape="1">
          <a:blip r:embed="rId3">
            <a:extLst>
              <a:ext uri="{28A0092B-C50C-407E-A947-70E740481C1C}">
                <a14:useLocalDpi xmlns:a14="http://schemas.microsoft.com/office/drawing/2010/main"/>
              </a:ext>
            </a:extLst>
          </a:blip>
          <a:srcRect/>
          <a:stretch/>
        </p:blipFill>
        <p:spPr bwMode="auto">
          <a:xfrm>
            <a:off x="0" y="0"/>
            <a:ext cx="11520816" cy="6858000"/>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a:extLst>
              <a:ext uri="{FF2B5EF4-FFF2-40B4-BE49-F238E27FC236}">
                <a16:creationId xmlns:a16="http://schemas.microsoft.com/office/drawing/2014/main" id="{457A3619-ED50-2540-A3C4-97C47890D372}"/>
              </a:ext>
            </a:extLst>
          </p:cNvPr>
          <p:cNvSpPr/>
          <p:nvPr/>
        </p:nvSpPr>
        <p:spPr>
          <a:xfrm>
            <a:off x="903800" y="572999"/>
            <a:ext cx="5006622" cy="400110"/>
          </a:xfrm>
          <a:prstGeom prst="rect">
            <a:avLst/>
          </a:prstGeom>
        </p:spPr>
        <p:txBody>
          <a:bodyPr wrap="square">
            <a:spAutoFit/>
          </a:bodyPr>
          <a:lstStyle/>
          <a:p>
            <a:pPr>
              <a:spcBef>
                <a:spcPts val="900"/>
              </a:spcBef>
            </a:pPr>
            <a:r>
              <a:rPr lang="en-US" sz="2000" b="1" dirty="0">
                <a:solidFill>
                  <a:srgbClr val="FFFFFF"/>
                </a:solidFill>
                <a:latin typeface="Helvetica" pitchFamily="2" charset="0"/>
                <a:cs typeface="Trebuchet MS"/>
              </a:rPr>
              <a:t>The Standard Model is complete</a:t>
            </a:r>
          </a:p>
        </p:txBody>
      </p:sp>
      <p:grpSp>
        <p:nvGrpSpPr>
          <p:cNvPr id="5" name="Group 4">
            <a:extLst>
              <a:ext uri="{FF2B5EF4-FFF2-40B4-BE49-F238E27FC236}">
                <a16:creationId xmlns:a16="http://schemas.microsoft.com/office/drawing/2014/main" id="{1C118B0A-803E-0446-95C1-41BD37CA104D}"/>
              </a:ext>
            </a:extLst>
          </p:cNvPr>
          <p:cNvGrpSpPr/>
          <p:nvPr/>
        </p:nvGrpSpPr>
        <p:grpSpPr>
          <a:xfrm>
            <a:off x="3454379" y="1369019"/>
            <a:ext cx="4638907" cy="4090479"/>
            <a:chOff x="3454379" y="2515067"/>
            <a:chExt cx="4638907" cy="4090479"/>
          </a:xfrm>
        </p:grpSpPr>
        <p:sp>
          <p:nvSpPr>
            <p:cNvPr id="8" name="Rounded Rectangle 7">
              <a:extLst>
                <a:ext uri="{FF2B5EF4-FFF2-40B4-BE49-F238E27FC236}">
                  <a16:creationId xmlns:a16="http://schemas.microsoft.com/office/drawing/2014/main" id="{5A514CE3-6FF0-5945-BEC2-50CB59997340}"/>
                </a:ext>
              </a:extLst>
            </p:cNvPr>
            <p:cNvSpPr/>
            <p:nvPr/>
          </p:nvSpPr>
          <p:spPr>
            <a:xfrm>
              <a:off x="3454379" y="2515067"/>
              <a:ext cx="4638907" cy="4090479"/>
            </a:xfrm>
            <a:prstGeom prst="roundRect">
              <a:avLst>
                <a:gd name="adj" fmla="val 667"/>
              </a:avLst>
            </a:prstGeom>
            <a:solidFill>
              <a:schemeClr val="bg1">
                <a:alpha val="93000"/>
              </a:schemeClr>
            </a:solidFill>
          </p:spPr>
          <p:txBody>
            <a:bodyPr wrap="square" rtlCol="0" anchor="ctr">
              <a:spAutoFit/>
            </a:bodyPr>
            <a:lstStyle/>
            <a:p>
              <a:pPr algn="l"/>
              <a:endParaRPr lang="en-CH" sz="1600" dirty="0">
                <a:latin typeface="Helvetica" pitchFamily="2" charset="0"/>
              </a:endParaRPr>
            </a:p>
          </p:txBody>
        </p:sp>
        <p:pic>
          <p:nvPicPr>
            <p:cNvPr id="9" name="Picture 2">
              <a:extLst>
                <a:ext uri="{FF2B5EF4-FFF2-40B4-BE49-F238E27FC236}">
                  <a16:creationId xmlns:a16="http://schemas.microsoft.com/office/drawing/2014/main" id="{27003F3D-DDC8-304D-A991-23D29B4CA546}"/>
                </a:ext>
              </a:extLst>
            </p:cNvPr>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3599345" y="2515067"/>
              <a:ext cx="4274172" cy="4090479"/>
            </a:xfrm>
            <a:prstGeom prst="rect">
              <a:avLst/>
            </a:prstGeom>
            <a:noFill/>
            <a:extLst>
              <a:ext uri="{909E8E84-426E-40DD-AFC4-6F175D3DCCD1}">
                <a14:hiddenFill xmlns:a14="http://schemas.microsoft.com/office/drawing/2010/main">
                  <a:solidFill>
                    <a:srgbClr val="FFFFFF"/>
                  </a:solidFill>
                </a14:hiddenFill>
              </a:ext>
            </a:extLst>
          </p:spPr>
        </p:pic>
      </p:grpSp>
      <p:sp>
        <p:nvSpPr>
          <p:cNvPr id="4" name="TextBox 3">
            <a:extLst>
              <a:ext uri="{FF2B5EF4-FFF2-40B4-BE49-F238E27FC236}">
                <a16:creationId xmlns:a16="http://schemas.microsoft.com/office/drawing/2014/main" id="{B261D0B3-F9DA-2E46-A163-2200CB4A1436}"/>
              </a:ext>
            </a:extLst>
          </p:cNvPr>
          <p:cNvSpPr txBox="1"/>
          <p:nvPr/>
        </p:nvSpPr>
        <p:spPr>
          <a:xfrm>
            <a:off x="8197952" y="4977495"/>
            <a:ext cx="2451463" cy="369332"/>
          </a:xfrm>
          <a:prstGeom prst="rect">
            <a:avLst/>
          </a:prstGeom>
          <a:noFill/>
        </p:spPr>
        <p:txBody>
          <a:bodyPr wrap="square" rtlCol="0">
            <a:spAutoFit/>
          </a:bodyPr>
          <a:lstStyle/>
          <a:p>
            <a:pPr marL="0">
              <a:spcBef>
                <a:spcPts val="3000"/>
              </a:spcBef>
            </a:pPr>
            <a:r>
              <a:rPr lang="en-CH" sz="900" dirty="0">
                <a:solidFill>
                  <a:schemeClr val="bg1"/>
                </a:solidFill>
                <a:latin typeface="Helvetica Light" charset="0"/>
                <a:ea typeface="Helvetica Light" charset="0"/>
                <a:cs typeface="Helvetica Light" charset="0"/>
                <a:sym typeface="Wingdings" pitchFamily="2" charset="2"/>
                <a:hlinkClick r:id="rId5">
                  <a:extLst>
                    <a:ext uri="{A12FA001-AC4F-418D-AE19-62706E023703}">
                      <ahyp:hlinkClr xmlns:ahyp="http://schemas.microsoft.com/office/drawing/2018/hyperlinkcolor" val="tx"/>
                    </a:ext>
                  </a:extLst>
                </a:hlinkClick>
              </a:rPr>
              <a:t>The eighteen arbitrary parameters of the SM in your everyday life,  Bob Cahn (1996)</a:t>
            </a:r>
            <a:endParaRPr lang="en-CH" sz="900" dirty="0">
              <a:solidFill>
                <a:schemeClr val="bg1"/>
              </a:solidFill>
              <a:latin typeface="Helvetica Light" charset="0"/>
              <a:ea typeface="Helvetica Light" charset="0"/>
              <a:cs typeface="Helvetica Light" charset="0"/>
              <a:sym typeface="Wingdings" pitchFamily="2" charset="2"/>
            </a:endParaRPr>
          </a:p>
        </p:txBody>
      </p:sp>
      <p:sp>
        <p:nvSpPr>
          <p:cNvPr id="10" name="Rectangle 9">
            <a:extLst>
              <a:ext uri="{FF2B5EF4-FFF2-40B4-BE49-F238E27FC236}">
                <a16:creationId xmlns:a16="http://schemas.microsoft.com/office/drawing/2014/main" id="{4CC7B5A7-4FFE-5549-8D5B-5B0604EF901D}"/>
              </a:ext>
            </a:extLst>
          </p:cNvPr>
          <p:cNvSpPr/>
          <p:nvPr/>
        </p:nvSpPr>
        <p:spPr>
          <a:xfrm>
            <a:off x="903800" y="5924636"/>
            <a:ext cx="10459144" cy="400110"/>
          </a:xfrm>
          <a:prstGeom prst="rect">
            <a:avLst/>
          </a:prstGeom>
        </p:spPr>
        <p:txBody>
          <a:bodyPr wrap="square">
            <a:spAutoFit/>
          </a:bodyPr>
          <a:lstStyle/>
          <a:p>
            <a:pPr>
              <a:spcBef>
                <a:spcPts val="900"/>
              </a:spcBef>
            </a:pPr>
            <a:r>
              <a:rPr lang="en-US" sz="2000" b="1" dirty="0">
                <a:solidFill>
                  <a:srgbClr val="FFFFFF"/>
                </a:solidFill>
                <a:latin typeface="Helvetica" pitchFamily="2" charset="0"/>
                <a:cs typeface="Trebuchet MS"/>
              </a:rPr>
              <a:t>Many deep questions remain, many of which require energy frontier experiments </a:t>
            </a:r>
          </a:p>
        </p:txBody>
      </p:sp>
    </p:spTree>
    <p:extLst>
      <p:ext uri="{BB962C8B-B14F-4D97-AF65-F5344CB8AC3E}">
        <p14:creationId xmlns:p14="http://schemas.microsoft.com/office/powerpoint/2010/main" val="2034756362"/>
      </p:ext>
    </p:extLst>
  </p:cSld>
  <p:clrMapOvr>
    <a:masterClrMapping/>
  </p:clrMapOvr>
  <p:transition spd="slow">
    <p:fade thruBlk="1"/>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250"/>
                                        <p:tgtEl>
                                          <p:spTgt spid="5"/>
                                        </p:tgtEl>
                                      </p:cBhvr>
                                    </p:animEffect>
                                  </p:childTnLst>
                                </p:cTn>
                              </p:par>
                            </p:childTnLst>
                          </p:cTn>
                        </p:par>
                        <p:par>
                          <p:cTn id="8" fill="hold">
                            <p:stCondLst>
                              <p:cond delay="250"/>
                            </p:stCondLst>
                            <p:childTnLst>
                              <p:par>
                                <p:cTn id="9" presetID="10" presetClass="entr" presetSubtype="0" fill="hold" grpId="0" nodeType="after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fade">
                                      <p:cBhvr>
                                        <p:cTn id="11" dur="500"/>
                                        <p:tgtEl>
                                          <p:spTgt spid="4"/>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10"/>
                                        </p:tgtEl>
                                        <p:attrNameLst>
                                          <p:attrName>style.visibility</p:attrName>
                                        </p:attrNameLst>
                                      </p:cBhvr>
                                      <p:to>
                                        <p:strVal val="visible"/>
                                      </p:to>
                                    </p:set>
                                    <p:animEffect transition="in" filter="fade">
                                      <p:cBhvr>
                                        <p:cTn id="16" dur="25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10" grpId="0"/>
    </p:bld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 name="Picture 50">
            <a:extLst>
              <a:ext uri="{FF2B5EF4-FFF2-40B4-BE49-F238E27FC236}">
                <a16:creationId xmlns:a16="http://schemas.microsoft.com/office/drawing/2014/main" id="{31F9C9BC-C1EC-F74D-9D96-89EA883E48E1}"/>
              </a:ext>
            </a:extLst>
          </p:cNvPr>
          <p:cNvPicPr>
            <a:picLocks noChangeAspect="1"/>
          </p:cNvPicPr>
          <p:nvPr/>
        </p:nvPicPr>
        <p:blipFill rotWithShape="1">
          <a:blip r:embed="rId2" cstate="hqprint">
            <a:extLst>
              <a:ext uri="{28A0092B-C50C-407E-A947-70E740481C1C}">
                <a14:useLocalDpi xmlns:a14="http://schemas.microsoft.com/office/drawing/2010/main"/>
              </a:ext>
            </a:extLst>
          </a:blip>
          <a:srcRect/>
          <a:stretch/>
        </p:blipFill>
        <p:spPr>
          <a:xfrm>
            <a:off x="1031" y="0"/>
            <a:ext cx="11572270" cy="6858000"/>
          </a:xfrm>
          <a:prstGeom prst="rect">
            <a:avLst/>
          </a:prstGeom>
        </p:spPr>
      </p:pic>
      <p:sp>
        <p:nvSpPr>
          <p:cNvPr id="13" name="Slide Number Placeholder 5">
            <a:extLst>
              <a:ext uri="{FF2B5EF4-FFF2-40B4-BE49-F238E27FC236}">
                <a16:creationId xmlns:a16="http://schemas.microsoft.com/office/drawing/2014/main" id="{AB1B0CA2-5950-F34A-8423-9DF6BA13B3C1}"/>
              </a:ext>
            </a:extLst>
          </p:cNvPr>
          <p:cNvSpPr>
            <a:spLocks noGrp="1"/>
          </p:cNvSpPr>
          <p:nvPr>
            <p:ph type="sldNum" sz="quarter" idx="4"/>
          </p:nvPr>
        </p:nvSpPr>
        <p:spPr>
          <a:xfrm>
            <a:off x="8779265" y="6545797"/>
            <a:ext cx="2677001" cy="365125"/>
          </a:xfrm>
        </p:spPr>
        <p:txBody>
          <a:bodyPr/>
          <a:lstStyle/>
          <a:p>
            <a:pPr marL="0" marR="0" lvl="0" indent="0" algn="r" defTabSz="457200" rtl="0" eaLnBrk="1" fontAlgn="base" latinLnBrk="0" hangingPunct="1">
              <a:lnSpc>
                <a:spcPct val="100000"/>
              </a:lnSpc>
              <a:spcBef>
                <a:spcPct val="0"/>
              </a:spcBef>
              <a:spcAft>
                <a:spcPct val="0"/>
              </a:spcAft>
              <a:buClrTx/>
              <a:buSzTx/>
              <a:buFontTx/>
              <a:buNone/>
              <a:tabLst/>
              <a:defRPr/>
            </a:pPr>
            <a:fld id="{611C2F03-9E95-40C9-A99F-3C4F7EE8CF2A}" type="slidenum">
              <a:rPr kumimoji="0" lang="en-GB" sz="1400" b="0" i="0" u="none" strike="noStrike" kern="1200" cap="none" spc="0" normalizeH="0" baseline="0" noProof="0">
                <a:ln>
                  <a:noFill/>
                </a:ln>
                <a:solidFill>
                  <a:srgbClr val="000000">
                    <a:lumMod val="50000"/>
                    <a:lumOff val="50000"/>
                  </a:srgbClr>
                </a:solidFill>
                <a:effectLst/>
                <a:uLnTx/>
                <a:uFillTx/>
                <a:latin typeface="Helvetica Light" charset="0"/>
              </a:rPr>
              <a:pPr marL="0" marR="0" lvl="0" indent="0" algn="r" defTabSz="457200" rtl="0" eaLnBrk="1" fontAlgn="base" latinLnBrk="0" hangingPunct="1">
                <a:lnSpc>
                  <a:spcPct val="100000"/>
                </a:lnSpc>
                <a:spcBef>
                  <a:spcPct val="0"/>
                </a:spcBef>
                <a:spcAft>
                  <a:spcPct val="0"/>
                </a:spcAft>
                <a:buClrTx/>
                <a:buSzTx/>
                <a:buFontTx/>
                <a:buNone/>
                <a:tabLst/>
                <a:defRPr/>
              </a:pPr>
              <a:t>61</a:t>
            </a:fld>
            <a:endParaRPr kumimoji="0" lang="en-GB" sz="1400" b="0" i="0" u="none" strike="noStrike" kern="1200" cap="none" spc="0" normalizeH="0" baseline="0" noProof="0" dirty="0">
              <a:ln>
                <a:noFill/>
              </a:ln>
              <a:solidFill>
                <a:srgbClr val="000000">
                  <a:lumMod val="50000"/>
                  <a:lumOff val="50000"/>
                </a:srgbClr>
              </a:solidFill>
              <a:effectLst/>
              <a:uLnTx/>
              <a:uFillTx/>
              <a:latin typeface="Helvetica Light" charset="0"/>
            </a:endParaRPr>
          </a:p>
        </p:txBody>
      </p:sp>
      <p:sp>
        <p:nvSpPr>
          <p:cNvPr id="12" name="TextBox 11">
            <a:extLst>
              <a:ext uri="{FF2B5EF4-FFF2-40B4-BE49-F238E27FC236}">
                <a16:creationId xmlns:a16="http://schemas.microsoft.com/office/drawing/2014/main" id="{885DC7D7-5F4F-1446-956C-9B7F7D71CC5A}"/>
              </a:ext>
            </a:extLst>
          </p:cNvPr>
          <p:cNvSpPr txBox="1"/>
          <p:nvPr/>
        </p:nvSpPr>
        <p:spPr>
          <a:xfrm>
            <a:off x="0" y="2865866"/>
            <a:ext cx="11472863" cy="923330"/>
          </a:xfrm>
          <a:prstGeom prst="rect">
            <a:avLst/>
          </a:prstGeom>
          <a:noFill/>
        </p:spPr>
        <p:txBody>
          <a:bodyPr wrap="square" rtlCol="0">
            <a:spAutoFit/>
          </a:bodyPr>
          <a:lstStyle/>
          <a:p>
            <a:pPr marL="0">
              <a:spcBef>
                <a:spcPts val="3000"/>
              </a:spcBef>
            </a:pPr>
            <a:r>
              <a:rPr lang="en-CH" sz="5400" b="1" dirty="0">
                <a:solidFill>
                  <a:schemeClr val="bg1"/>
                </a:solidFill>
                <a:latin typeface="Helvetica" pitchFamily="2" charset="0"/>
                <a:ea typeface="Helvetica Light" charset="0"/>
                <a:cs typeface="Helvetica Light" charset="0"/>
                <a:sym typeface="Wingdings" pitchFamily="2" charset="2"/>
              </a:rPr>
              <a:t>               The next steps</a:t>
            </a:r>
          </a:p>
        </p:txBody>
      </p:sp>
    </p:spTree>
    <p:extLst>
      <p:ext uri="{BB962C8B-B14F-4D97-AF65-F5344CB8AC3E}">
        <p14:creationId xmlns:p14="http://schemas.microsoft.com/office/powerpoint/2010/main" val="3816730888"/>
      </p:ext>
    </p:extLst>
  </p:cSld>
  <p:clrMapOvr>
    <a:masterClrMapping/>
  </p:clrMapOvr>
  <mc:AlternateContent xmlns:mc="http://schemas.openxmlformats.org/markup-compatibility/2006" xmlns:p14="http://schemas.microsoft.com/office/powerpoint/2010/main">
    <mc:Choice Requires="p14">
      <p:transition spd="med" p14:dur="600">
        <p:fade/>
      </p:transition>
    </mc:Choice>
    <mc:Fallback xmlns="">
      <p:transition spd="med">
        <p:fade/>
      </p:transition>
    </mc:Fallback>
  </mc:AlternateContent>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DDC1EAA5-59CC-334C-AA5D-1E4F6396A26B}"/>
              </a:ext>
            </a:extLst>
          </p:cNvPr>
          <p:cNvPicPr>
            <a:picLocks noChangeAspect="1"/>
          </p:cNvPicPr>
          <p:nvPr/>
        </p:nvPicPr>
        <p:blipFill>
          <a:blip r:embed="rId2"/>
          <a:srcRect t="5304" b="5304"/>
          <a:stretch/>
        </p:blipFill>
        <p:spPr>
          <a:xfrm>
            <a:off x="584492" y="1271238"/>
            <a:ext cx="10778567" cy="5408342"/>
          </a:xfrm>
          <a:prstGeom prst="rect">
            <a:avLst/>
          </a:prstGeom>
        </p:spPr>
      </p:pic>
      <p:sp>
        <p:nvSpPr>
          <p:cNvPr id="2" name="Slide Number Placeholder 1">
            <a:extLst>
              <a:ext uri="{FF2B5EF4-FFF2-40B4-BE49-F238E27FC236}">
                <a16:creationId xmlns:a16="http://schemas.microsoft.com/office/drawing/2014/main" id="{BD0F32CE-DABF-1E47-AEE8-0EE0A2F534D7}"/>
              </a:ext>
            </a:extLst>
          </p:cNvPr>
          <p:cNvSpPr>
            <a:spLocks noGrp="1"/>
          </p:cNvSpPr>
          <p:nvPr>
            <p:ph type="sldNum" sz="quarter" idx="4"/>
          </p:nvPr>
        </p:nvSpPr>
        <p:spPr/>
        <p:txBody>
          <a:bodyPr/>
          <a:lstStyle/>
          <a:p>
            <a:pPr>
              <a:defRPr/>
            </a:pPr>
            <a:fld id="{611C2F03-9E95-40C9-A99F-3C4F7EE8CF2A}" type="slidenum">
              <a:rPr lang="en-GB" smtClean="0"/>
              <a:pPr>
                <a:defRPr/>
              </a:pPr>
              <a:t>62</a:t>
            </a:fld>
            <a:endParaRPr lang="en-GB" dirty="0"/>
          </a:p>
        </p:txBody>
      </p:sp>
      <p:sp>
        <p:nvSpPr>
          <p:cNvPr id="4" name="TextBox 3">
            <a:extLst>
              <a:ext uri="{FF2B5EF4-FFF2-40B4-BE49-F238E27FC236}">
                <a16:creationId xmlns:a16="http://schemas.microsoft.com/office/drawing/2014/main" id="{8878D3B4-ABF4-544C-934F-09F089FE6BE0}"/>
              </a:ext>
            </a:extLst>
          </p:cNvPr>
          <p:cNvSpPr txBox="1"/>
          <p:nvPr/>
        </p:nvSpPr>
        <p:spPr>
          <a:xfrm>
            <a:off x="178096" y="264651"/>
            <a:ext cx="11305525" cy="523220"/>
          </a:xfrm>
          <a:prstGeom prst="rect">
            <a:avLst/>
          </a:prstGeom>
          <a:noFill/>
        </p:spPr>
        <p:txBody>
          <a:bodyPr wrap="square" rtlCol="0">
            <a:spAutoFit/>
          </a:bodyPr>
          <a:lstStyle/>
          <a:p>
            <a:pPr indent="424250" defTabSz="430225" fontAlgn="base">
              <a:spcBef>
                <a:spcPct val="0"/>
              </a:spcBef>
              <a:spcAft>
                <a:spcPct val="0"/>
              </a:spcAft>
              <a:defRPr/>
            </a:pPr>
            <a:r>
              <a:rPr lang="en-US" sz="2800" b="1" dirty="0">
                <a:solidFill>
                  <a:srgbClr val="0D7FBF"/>
                </a:solidFill>
                <a:latin typeface="Helvetica" pitchFamily="2" charset="0"/>
                <a:ea typeface="Trebuchet MS" pitchFamily="-84" charset="0"/>
                <a:cs typeface="Helvetica Light"/>
              </a:rPr>
              <a:t>Preparing the future — the grand plan</a:t>
            </a:r>
            <a:endParaRPr lang="en-US" sz="2800" dirty="0">
              <a:solidFill>
                <a:srgbClr val="0D7FBF"/>
              </a:solidFill>
              <a:latin typeface="Helvetica Light" pitchFamily="2" charset="0"/>
              <a:ea typeface="Trebuchet MS" pitchFamily="-84" charset="0"/>
              <a:cs typeface="Helvetica Light"/>
            </a:endParaRPr>
          </a:p>
        </p:txBody>
      </p:sp>
      <p:cxnSp>
        <p:nvCxnSpPr>
          <p:cNvPr id="9" name="Straight Arrow Connector 8">
            <a:extLst>
              <a:ext uri="{FF2B5EF4-FFF2-40B4-BE49-F238E27FC236}">
                <a16:creationId xmlns:a16="http://schemas.microsoft.com/office/drawing/2014/main" id="{3D432384-61DE-F84E-9CC1-6CE3D3CD32C5}"/>
              </a:ext>
            </a:extLst>
          </p:cNvPr>
          <p:cNvCxnSpPr>
            <a:cxnSpLocks/>
          </p:cNvCxnSpPr>
          <p:nvPr/>
        </p:nvCxnSpPr>
        <p:spPr>
          <a:xfrm>
            <a:off x="6360776" y="2552131"/>
            <a:ext cx="0" cy="1392072"/>
          </a:xfrm>
          <a:prstGeom prst="straightConnector1">
            <a:avLst/>
          </a:prstGeom>
          <a:ln w="12700">
            <a:solidFill>
              <a:srgbClr val="00B050"/>
            </a:solidFill>
            <a:tailEnd type="triangle"/>
          </a:ln>
          <a:effectLst/>
        </p:spPr>
        <p:style>
          <a:lnRef idx="2">
            <a:schemeClr val="accent1"/>
          </a:lnRef>
          <a:fillRef idx="0">
            <a:schemeClr val="accent1"/>
          </a:fillRef>
          <a:effectRef idx="1">
            <a:schemeClr val="accent1"/>
          </a:effectRef>
          <a:fontRef idx="minor">
            <a:schemeClr val="tx1"/>
          </a:fontRef>
        </p:style>
      </p:cxnSp>
      <p:sp>
        <p:nvSpPr>
          <p:cNvPr id="11" name="TextBox 10">
            <a:extLst>
              <a:ext uri="{FF2B5EF4-FFF2-40B4-BE49-F238E27FC236}">
                <a16:creationId xmlns:a16="http://schemas.microsoft.com/office/drawing/2014/main" id="{EBE24D35-4B88-6A4F-A529-795023BC4316}"/>
              </a:ext>
            </a:extLst>
          </p:cNvPr>
          <p:cNvSpPr txBox="1"/>
          <p:nvPr/>
        </p:nvSpPr>
        <p:spPr>
          <a:xfrm>
            <a:off x="5885325" y="2290521"/>
            <a:ext cx="950901" cy="261610"/>
          </a:xfrm>
          <a:prstGeom prst="rect">
            <a:avLst/>
          </a:prstGeom>
          <a:noFill/>
        </p:spPr>
        <p:txBody>
          <a:bodyPr wrap="none" rtlCol="0">
            <a:spAutoFit/>
          </a:bodyPr>
          <a:lstStyle/>
          <a:p>
            <a:pPr marL="0">
              <a:spcBef>
                <a:spcPts val="3000"/>
              </a:spcBef>
            </a:pPr>
            <a:r>
              <a:rPr lang="en-CH" sz="1050" dirty="0">
                <a:solidFill>
                  <a:srgbClr val="00B050"/>
                </a:solidFill>
                <a:latin typeface="Helvetica Light" charset="0"/>
                <a:ea typeface="Helvetica Light" charset="0"/>
                <a:cs typeface="Helvetica Light" charset="0"/>
                <a:sym typeface="Wingdings" pitchFamily="2" charset="2"/>
              </a:rPr>
              <a:t>We are here</a:t>
            </a:r>
          </a:p>
        </p:txBody>
      </p:sp>
    </p:spTree>
    <p:extLst>
      <p:ext uri="{BB962C8B-B14F-4D97-AF65-F5344CB8AC3E}">
        <p14:creationId xmlns:p14="http://schemas.microsoft.com/office/powerpoint/2010/main" val="1496555995"/>
      </p:ext>
    </p:extLst>
  </p:cSld>
  <p:clrMapOvr>
    <a:masterClrMapping/>
  </p:clrMapOvr>
  <mc:AlternateContent xmlns:mc="http://schemas.openxmlformats.org/markup-compatibility/2006">
    <mc:Choice xmlns:p14="http://schemas.microsoft.com/office/powerpoint/2010/main" Requires="p14">
      <p:transition spd="med" p14:dur="600">
        <p:fade/>
      </p:transition>
    </mc:Choice>
    <mc:Fallback>
      <p:transition spd="med">
        <p:fade/>
      </p:transition>
    </mc:Fallback>
  </mc:AlternateContent>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DDC1EAA5-59CC-334C-AA5D-1E4F6396A26B}"/>
              </a:ext>
            </a:extLst>
          </p:cNvPr>
          <p:cNvPicPr>
            <a:picLocks noChangeAspect="1"/>
          </p:cNvPicPr>
          <p:nvPr/>
        </p:nvPicPr>
        <p:blipFill>
          <a:blip r:embed="rId2"/>
          <a:srcRect t="5304" b="5304"/>
          <a:stretch/>
        </p:blipFill>
        <p:spPr>
          <a:xfrm>
            <a:off x="584492" y="1271238"/>
            <a:ext cx="10778567" cy="5408342"/>
          </a:xfrm>
          <a:prstGeom prst="rect">
            <a:avLst/>
          </a:prstGeom>
        </p:spPr>
      </p:pic>
      <p:sp>
        <p:nvSpPr>
          <p:cNvPr id="2" name="Slide Number Placeholder 1">
            <a:extLst>
              <a:ext uri="{FF2B5EF4-FFF2-40B4-BE49-F238E27FC236}">
                <a16:creationId xmlns:a16="http://schemas.microsoft.com/office/drawing/2014/main" id="{BD0F32CE-DABF-1E47-AEE8-0EE0A2F534D7}"/>
              </a:ext>
            </a:extLst>
          </p:cNvPr>
          <p:cNvSpPr>
            <a:spLocks noGrp="1"/>
          </p:cNvSpPr>
          <p:nvPr>
            <p:ph type="sldNum" sz="quarter" idx="4"/>
          </p:nvPr>
        </p:nvSpPr>
        <p:spPr/>
        <p:txBody>
          <a:bodyPr/>
          <a:lstStyle/>
          <a:p>
            <a:pPr>
              <a:defRPr/>
            </a:pPr>
            <a:fld id="{611C2F03-9E95-40C9-A99F-3C4F7EE8CF2A}" type="slidenum">
              <a:rPr lang="en-GB" smtClean="0"/>
              <a:pPr>
                <a:defRPr/>
              </a:pPr>
              <a:t>63</a:t>
            </a:fld>
            <a:endParaRPr lang="en-GB" dirty="0"/>
          </a:p>
        </p:txBody>
      </p:sp>
      <p:sp>
        <p:nvSpPr>
          <p:cNvPr id="4" name="TextBox 3">
            <a:extLst>
              <a:ext uri="{FF2B5EF4-FFF2-40B4-BE49-F238E27FC236}">
                <a16:creationId xmlns:a16="http://schemas.microsoft.com/office/drawing/2014/main" id="{8878D3B4-ABF4-544C-934F-09F089FE6BE0}"/>
              </a:ext>
            </a:extLst>
          </p:cNvPr>
          <p:cNvSpPr txBox="1"/>
          <p:nvPr/>
        </p:nvSpPr>
        <p:spPr>
          <a:xfrm>
            <a:off x="178096" y="264651"/>
            <a:ext cx="11305525" cy="523220"/>
          </a:xfrm>
          <a:prstGeom prst="rect">
            <a:avLst/>
          </a:prstGeom>
          <a:noFill/>
        </p:spPr>
        <p:txBody>
          <a:bodyPr wrap="square" rtlCol="0">
            <a:spAutoFit/>
          </a:bodyPr>
          <a:lstStyle/>
          <a:p>
            <a:pPr indent="424250" defTabSz="430225" fontAlgn="base">
              <a:spcBef>
                <a:spcPct val="0"/>
              </a:spcBef>
              <a:spcAft>
                <a:spcPct val="0"/>
              </a:spcAft>
              <a:defRPr/>
            </a:pPr>
            <a:r>
              <a:rPr lang="en-US" sz="2800" b="1" dirty="0">
                <a:solidFill>
                  <a:srgbClr val="0D7FBF"/>
                </a:solidFill>
                <a:latin typeface="Helvetica" pitchFamily="2" charset="0"/>
                <a:ea typeface="Trebuchet MS" pitchFamily="-84" charset="0"/>
                <a:cs typeface="Helvetica Light"/>
              </a:rPr>
              <a:t>Preparing the future — the grand plan</a:t>
            </a:r>
            <a:endParaRPr lang="en-US" sz="2800" dirty="0">
              <a:solidFill>
                <a:srgbClr val="0D7FBF"/>
              </a:solidFill>
              <a:latin typeface="Helvetica Light" pitchFamily="2" charset="0"/>
              <a:ea typeface="Trebuchet MS" pitchFamily="-84" charset="0"/>
              <a:cs typeface="Helvetica Light"/>
            </a:endParaRPr>
          </a:p>
        </p:txBody>
      </p:sp>
      <p:cxnSp>
        <p:nvCxnSpPr>
          <p:cNvPr id="9" name="Straight Arrow Connector 8">
            <a:extLst>
              <a:ext uri="{FF2B5EF4-FFF2-40B4-BE49-F238E27FC236}">
                <a16:creationId xmlns:a16="http://schemas.microsoft.com/office/drawing/2014/main" id="{3D432384-61DE-F84E-9CC1-6CE3D3CD32C5}"/>
              </a:ext>
            </a:extLst>
          </p:cNvPr>
          <p:cNvCxnSpPr>
            <a:cxnSpLocks/>
          </p:cNvCxnSpPr>
          <p:nvPr/>
        </p:nvCxnSpPr>
        <p:spPr>
          <a:xfrm>
            <a:off x="6360776" y="2552131"/>
            <a:ext cx="0" cy="1392072"/>
          </a:xfrm>
          <a:prstGeom prst="straightConnector1">
            <a:avLst/>
          </a:prstGeom>
          <a:ln w="12700">
            <a:solidFill>
              <a:srgbClr val="00B050"/>
            </a:solidFill>
            <a:tailEnd type="triangle"/>
          </a:ln>
          <a:effectLst/>
        </p:spPr>
        <p:style>
          <a:lnRef idx="2">
            <a:schemeClr val="accent1"/>
          </a:lnRef>
          <a:fillRef idx="0">
            <a:schemeClr val="accent1"/>
          </a:fillRef>
          <a:effectRef idx="1">
            <a:schemeClr val="accent1"/>
          </a:effectRef>
          <a:fontRef idx="minor">
            <a:schemeClr val="tx1"/>
          </a:fontRef>
        </p:style>
      </p:cxnSp>
      <p:sp>
        <p:nvSpPr>
          <p:cNvPr id="11" name="TextBox 10">
            <a:extLst>
              <a:ext uri="{FF2B5EF4-FFF2-40B4-BE49-F238E27FC236}">
                <a16:creationId xmlns:a16="http://schemas.microsoft.com/office/drawing/2014/main" id="{EBE24D35-4B88-6A4F-A529-795023BC4316}"/>
              </a:ext>
            </a:extLst>
          </p:cNvPr>
          <p:cNvSpPr txBox="1"/>
          <p:nvPr/>
        </p:nvSpPr>
        <p:spPr>
          <a:xfrm>
            <a:off x="5885325" y="2290521"/>
            <a:ext cx="950901" cy="261610"/>
          </a:xfrm>
          <a:prstGeom prst="rect">
            <a:avLst/>
          </a:prstGeom>
          <a:noFill/>
        </p:spPr>
        <p:txBody>
          <a:bodyPr wrap="none" rtlCol="0">
            <a:spAutoFit/>
          </a:bodyPr>
          <a:lstStyle/>
          <a:p>
            <a:pPr marL="0">
              <a:spcBef>
                <a:spcPts val="3000"/>
              </a:spcBef>
            </a:pPr>
            <a:r>
              <a:rPr lang="en-CH" sz="1050" dirty="0">
                <a:solidFill>
                  <a:srgbClr val="00B050"/>
                </a:solidFill>
                <a:latin typeface="Helvetica Light" charset="0"/>
                <a:ea typeface="Helvetica Light" charset="0"/>
                <a:cs typeface="Helvetica Light" charset="0"/>
                <a:sym typeface="Wingdings" pitchFamily="2" charset="2"/>
              </a:rPr>
              <a:t>We are here</a:t>
            </a:r>
          </a:p>
        </p:txBody>
      </p:sp>
      <p:cxnSp>
        <p:nvCxnSpPr>
          <p:cNvPr id="3" name="Straight Arrow Connector 2">
            <a:extLst>
              <a:ext uri="{FF2B5EF4-FFF2-40B4-BE49-F238E27FC236}">
                <a16:creationId xmlns:a16="http://schemas.microsoft.com/office/drawing/2014/main" id="{C4E18592-9446-9DF6-056F-893FB22EF902}"/>
              </a:ext>
            </a:extLst>
          </p:cNvPr>
          <p:cNvCxnSpPr>
            <a:cxnSpLocks/>
          </p:cNvCxnSpPr>
          <p:nvPr/>
        </p:nvCxnSpPr>
        <p:spPr>
          <a:xfrm>
            <a:off x="6528585" y="2552131"/>
            <a:ext cx="0" cy="1392072"/>
          </a:xfrm>
          <a:prstGeom prst="straightConnector1">
            <a:avLst/>
          </a:prstGeom>
          <a:ln w="12700">
            <a:solidFill>
              <a:srgbClr val="00B050"/>
            </a:solidFill>
            <a:tailEnd type="triangle"/>
          </a:ln>
          <a:effectLst/>
        </p:spPr>
        <p:style>
          <a:lnRef idx="2">
            <a:schemeClr val="accent1"/>
          </a:lnRef>
          <a:fillRef idx="0">
            <a:schemeClr val="accent1"/>
          </a:fillRef>
          <a:effectRef idx="1">
            <a:schemeClr val="accent1"/>
          </a:effectRef>
          <a:fontRef idx="minor">
            <a:schemeClr val="tx1"/>
          </a:fontRef>
        </p:style>
      </p:cxnSp>
      <p:sp>
        <p:nvSpPr>
          <p:cNvPr id="5" name="TextBox 4">
            <a:extLst>
              <a:ext uri="{FF2B5EF4-FFF2-40B4-BE49-F238E27FC236}">
                <a16:creationId xmlns:a16="http://schemas.microsoft.com/office/drawing/2014/main" id="{445D9828-46B9-F2CE-6147-2F5B0C2FEE07}"/>
              </a:ext>
            </a:extLst>
          </p:cNvPr>
          <p:cNvSpPr txBox="1"/>
          <p:nvPr/>
        </p:nvSpPr>
        <p:spPr>
          <a:xfrm>
            <a:off x="6053134" y="2290521"/>
            <a:ext cx="950901" cy="261610"/>
          </a:xfrm>
          <a:prstGeom prst="rect">
            <a:avLst/>
          </a:prstGeom>
          <a:noFill/>
        </p:spPr>
        <p:txBody>
          <a:bodyPr wrap="none" rtlCol="0">
            <a:spAutoFit/>
          </a:bodyPr>
          <a:lstStyle/>
          <a:p>
            <a:pPr marL="0">
              <a:spcBef>
                <a:spcPts val="3000"/>
              </a:spcBef>
            </a:pPr>
            <a:r>
              <a:rPr lang="en-CH" sz="1050" dirty="0">
                <a:solidFill>
                  <a:srgbClr val="00B050"/>
                </a:solidFill>
                <a:latin typeface="Helvetica Light" charset="0"/>
                <a:ea typeface="Helvetica Light" charset="0"/>
                <a:cs typeface="Helvetica Light" charset="0"/>
                <a:sym typeface="Wingdings" pitchFamily="2" charset="2"/>
              </a:rPr>
              <a:t>We are here</a:t>
            </a:r>
          </a:p>
        </p:txBody>
      </p:sp>
      <p:sp>
        <p:nvSpPr>
          <p:cNvPr id="6" name="Rectangle 5">
            <a:extLst>
              <a:ext uri="{FF2B5EF4-FFF2-40B4-BE49-F238E27FC236}">
                <a16:creationId xmlns:a16="http://schemas.microsoft.com/office/drawing/2014/main" id="{4564DC7A-7868-E696-EC09-E147298CBD6C}"/>
              </a:ext>
            </a:extLst>
          </p:cNvPr>
          <p:cNvSpPr/>
          <p:nvPr/>
        </p:nvSpPr>
        <p:spPr>
          <a:xfrm>
            <a:off x="6690732" y="3133494"/>
            <a:ext cx="735980" cy="228600"/>
          </a:xfrm>
          <a:prstGeom prst="rect">
            <a:avLst/>
          </a:prstGeom>
          <a:solidFill>
            <a:schemeClr val="bg1"/>
          </a:solidFill>
        </p:spPr>
        <p:txBody>
          <a:bodyPr wrap="none" rtlCol="0" anchor="ctr">
            <a:spAutoFit/>
          </a:bodyPr>
          <a:lstStyle/>
          <a:p>
            <a:pPr algn="l"/>
            <a:endParaRPr lang="en-CH" sz="1600" dirty="0">
              <a:latin typeface="Helvetica" pitchFamily="2" charset="0"/>
            </a:endParaRPr>
          </a:p>
        </p:txBody>
      </p:sp>
      <p:sp>
        <p:nvSpPr>
          <p:cNvPr id="7" name="TextBox 6">
            <a:extLst>
              <a:ext uri="{FF2B5EF4-FFF2-40B4-BE49-F238E27FC236}">
                <a16:creationId xmlns:a16="http://schemas.microsoft.com/office/drawing/2014/main" id="{77525AF2-8FB9-93CD-0FD0-61AC997EC90B}"/>
              </a:ext>
            </a:extLst>
          </p:cNvPr>
          <p:cNvSpPr txBox="1"/>
          <p:nvPr/>
        </p:nvSpPr>
        <p:spPr>
          <a:xfrm>
            <a:off x="6713034" y="3169737"/>
            <a:ext cx="756938" cy="261610"/>
          </a:xfrm>
          <a:prstGeom prst="rect">
            <a:avLst/>
          </a:prstGeom>
          <a:noFill/>
        </p:spPr>
        <p:txBody>
          <a:bodyPr wrap="none" rtlCol="0">
            <a:spAutoFit/>
          </a:bodyPr>
          <a:lstStyle/>
          <a:p>
            <a:pPr marL="0">
              <a:spcBef>
                <a:spcPts val="3000"/>
              </a:spcBef>
            </a:pPr>
            <a:r>
              <a:rPr lang="en-CH" sz="1050" b="1" dirty="0">
                <a:solidFill>
                  <a:srgbClr val="BC1521"/>
                </a:solidFill>
                <a:latin typeface="Helvetica" pitchFamily="2" charset="0"/>
                <a:ea typeface="Helvetica Light" charset="0"/>
                <a:cs typeface="Helvetica Light" charset="0"/>
                <a:sym typeface="Wingdings" pitchFamily="2" charset="2"/>
              </a:rPr>
              <a:t>13.6 TeV</a:t>
            </a:r>
          </a:p>
        </p:txBody>
      </p:sp>
      <p:cxnSp>
        <p:nvCxnSpPr>
          <p:cNvPr id="8" name="Straight Connector 7">
            <a:extLst>
              <a:ext uri="{FF2B5EF4-FFF2-40B4-BE49-F238E27FC236}">
                <a16:creationId xmlns:a16="http://schemas.microsoft.com/office/drawing/2014/main" id="{AF77F2E4-53D1-E455-BFC1-CE48D15E1046}"/>
              </a:ext>
            </a:extLst>
          </p:cNvPr>
          <p:cNvCxnSpPr/>
          <p:nvPr/>
        </p:nvCxnSpPr>
        <p:spPr>
          <a:xfrm>
            <a:off x="8031891" y="3386808"/>
            <a:ext cx="628989" cy="0"/>
          </a:xfrm>
          <a:prstGeom prst="line">
            <a:avLst/>
          </a:prstGeom>
          <a:ln>
            <a:solidFill>
              <a:srgbClr val="BC1521"/>
            </a:solidFill>
          </a:ln>
          <a:effectLst/>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7047692E-A64B-D425-773E-1B052AEBE95C}"/>
              </a:ext>
            </a:extLst>
          </p:cNvPr>
          <p:cNvCxnSpPr/>
          <p:nvPr/>
        </p:nvCxnSpPr>
        <p:spPr>
          <a:xfrm>
            <a:off x="8045636" y="4758200"/>
            <a:ext cx="628989" cy="0"/>
          </a:xfrm>
          <a:prstGeom prst="line">
            <a:avLst/>
          </a:prstGeom>
          <a:ln w="12700">
            <a:solidFill>
              <a:srgbClr val="BC1521"/>
            </a:solidFill>
            <a:headEnd type="none" w="med" len="med"/>
            <a:tailEnd type="diamond" w="med" len="med"/>
          </a:ln>
          <a:effectLst/>
        </p:spPr>
        <p:style>
          <a:lnRef idx="2">
            <a:schemeClr val="accent1"/>
          </a:lnRef>
          <a:fillRef idx="0">
            <a:schemeClr val="accent1"/>
          </a:fillRef>
          <a:effectRef idx="1">
            <a:schemeClr val="accent1"/>
          </a:effectRef>
          <a:fontRef idx="minor">
            <a:schemeClr val="tx1"/>
          </a:fontRef>
        </p:style>
      </p:cxnSp>
      <p:sp>
        <p:nvSpPr>
          <p:cNvPr id="13" name="Rectangle 12">
            <a:extLst>
              <a:ext uri="{FF2B5EF4-FFF2-40B4-BE49-F238E27FC236}">
                <a16:creationId xmlns:a16="http://schemas.microsoft.com/office/drawing/2014/main" id="{8090909C-6B06-FB16-5245-64980AF04555}"/>
              </a:ext>
            </a:extLst>
          </p:cNvPr>
          <p:cNvSpPr/>
          <p:nvPr/>
        </p:nvSpPr>
        <p:spPr>
          <a:xfrm>
            <a:off x="8031891" y="3849190"/>
            <a:ext cx="154166" cy="129849"/>
          </a:xfrm>
          <a:prstGeom prst="rect">
            <a:avLst/>
          </a:prstGeom>
          <a:solidFill>
            <a:schemeClr val="bg1"/>
          </a:solidFill>
        </p:spPr>
        <p:txBody>
          <a:bodyPr wrap="none" rtlCol="0" anchor="ctr">
            <a:spAutoFit/>
          </a:bodyPr>
          <a:lstStyle/>
          <a:p>
            <a:pPr algn="l"/>
            <a:endParaRPr lang="en-CH" sz="1600" dirty="0">
              <a:latin typeface="Helvetica" pitchFamily="2" charset="0"/>
            </a:endParaRPr>
          </a:p>
        </p:txBody>
      </p:sp>
      <p:cxnSp>
        <p:nvCxnSpPr>
          <p:cNvPr id="14" name="Straight Connector 13">
            <a:extLst>
              <a:ext uri="{FF2B5EF4-FFF2-40B4-BE49-F238E27FC236}">
                <a16:creationId xmlns:a16="http://schemas.microsoft.com/office/drawing/2014/main" id="{E0DCE8F4-3414-7D20-5A92-0215E92647CF}"/>
              </a:ext>
            </a:extLst>
          </p:cNvPr>
          <p:cNvCxnSpPr>
            <a:cxnSpLocks/>
          </p:cNvCxnSpPr>
          <p:nvPr/>
        </p:nvCxnSpPr>
        <p:spPr>
          <a:xfrm>
            <a:off x="7646126" y="3852717"/>
            <a:ext cx="888481" cy="0"/>
          </a:xfrm>
          <a:prstGeom prst="line">
            <a:avLst/>
          </a:prstGeom>
          <a:ln w="19050">
            <a:solidFill>
              <a:schemeClr val="tx1"/>
            </a:solidFill>
          </a:ln>
          <a:effectLst/>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D68AB52B-F816-F089-AFA6-7A4306C53D42}"/>
              </a:ext>
            </a:extLst>
          </p:cNvPr>
          <p:cNvCxnSpPr>
            <a:cxnSpLocks/>
          </p:cNvCxnSpPr>
          <p:nvPr/>
        </p:nvCxnSpPr>
        <p:spPr>
          <a:xfrm>
            <a:off x="8534607" y="3849190"/>
            <a:ext cx="152400" cy="155927"/>
          </a:xfrm>
          <a:prstGeom prst="line">
            <a:avLst/>
          </a:prstGeom>
          <a:ln w="19050">
            <a:solidFill>
              <a:schemeClr val="tx1"/>
            </a:solidFill>
            <a:headEnd type="none" w="med" len="med"/>
            <a:tailEnd type="triangle" w="med" len="med"/>
          </a:ln>
          <a:effectLst/>
        </p:spPr>
        <p:style>
          <a:lnRef idx="2">
            <a:schemeClr val="accent1"/>
          </a:lnRef>
          <a:fillRef idx="0">
            <a:schemeClr val="accent1"/>
          </a:fillRef>
          <a:effectRef idx="1">
            <a:schemeClr val="accent1"/>
          </a:effectRef>
          <a:fontRef idx="minor">
            <a:schemeClr val="tx1"/>
          </a:fontRef>
        </p:style>
      </p:cxnSp>
      <p:sp>
        <p:nvSpPr>
          <p:cNvPr id="16" name="Rectangle 15">
            <a:extLst>
              <a:ext uri="{FF2B5EF4-FFF2-40B4-BE49-F238E27FC236}">
                <a16:creationId xmlns:a16="http://schemas.microsoft.com/office/drawing/2014/main" id="{857A01A9-7500-7493-F61B-FE5674ABFA28}"/>
              </a:ext>
            </a:extLst>
          </p:cNvPr>
          <p:cNvSpPr/>
          <p:nvPr/>
        </p:nvSpPr>
        <p:spPr>
          <a:xfrm>
            <a:off x="704967" y="2290521"/>
            <a:ext cx="7502332" cy="2259177"/>
          </a:xfrm>
          <a:prstGeom prst="rect">
            <a:avLst/>
          </a:prstGeom>
          <a:solidFill>
            <a:schemeClr val="bg1"/>
          </a:solidFill>
          <a:ln w="3175">
            <a:solidFill>
              <a:schemeClr val="tx1">
                <a:lumMod val="50000"/>
                <a:lumOff val="50000"/>
              </a:schemeClr>
            </a:solidFill>
          </a:ln>
        </p:spPr>
        <p:txBody>
          <a:bodyPr wrap="square" rtlCol="0" anchor="ctr">
            <a:spAutoFit/>
          </a:bodyPr>
          <a:lstStyle/>
          <a:p>
            <a:pPr algn="ctr"/>
            <a:endParaRPr lang="en-CH" sz="1600" dirty="0">
              <a:latin typeface="Helvetica Light" charset="0"/>
              <a:ea typeface="Helvetica Light" charset="0"/>
              <a:cs typeface="Helvetica Light" charset="0"/>
            </a:endParaRPr>
          </a:p>
        </p:txBody>
      </p:sp>
      <p:sp>
        <p:nvSpPr>
          <p:cNvPr id="17" name="TextBox 16">
            <a:extLst>
              <a:ext uri="{FF2B5EF4-FFF2-40B4-BE49-F238E27FC236}">
                <a16:creationId xmlns:a16="http://schemas.microsoft.com/office/drawing/2014/main" id="{2645235A-1F97-7760-DEA3-2952DE984657}"/>
              </a:ext>
            </a:extLst>
          </p:cNvPr>
          <p:cNvSpPr txBox="1"/>
          <p:nvPr/>
        </p:nvSpPr>
        <p:spPr>
          <a:xfrm>
            <a:off x="903538" y="2433805"/>
            <a:ext cx="7052758" cy="1231106"/>
          </a:xfrm>
          <a:prstGeom prst="rect">
            <a:avLst/>
          </a:prstGeom>
          <a:noFill/>
        </p:spPr>
        <p:txBody>
          <a:bodyPr wrap="square" rtlCol="0">
            <a:spAutoFit/>
          </a:bodyPr>
          <a:lstStyle/>
          <a:p>
            <a:pPr>
              <a:spcBef>
                <a:spcPts val="3000"/>
              </a:spcBef>
            </a:pPr>
            <a:r>
              <a:rPr lang="en-GB" sz="1600" b="1" dirty="0">
                <a:latin typeface="Helvetica" pitchFamily="2" charset="0"/>
                <a:ea typeface="Helvetica Neue" panose="02000503000000020004" pitchFamily="2" charset="0"/>
                <a:cs typeface="Helvetica Neue" panose="02000503000000020004" pitchFamily="2" charset="0"/>
              </a:rPr>
              <a:t>HL-LHC </a:t>
            </a:r>
            <a:endParaRPr lang="en-US" sz="1400" b="1" dirty="0">
              <a:latin typeface="Helvetica" pitchFamily="2" charset="0"/>
              <a:ea typeface="Helvetica Neue" panose="02000503000000020004" pitchFamily="2" charset="0"/>
              <a:cs typeface="Helvetica Neue" panose="02000503000000020004" pitchFamily="2" charset="0"/>
            </a:endParaRPr>
          </a:p>
          <a:p>
            <a:pPr marL="285750" indent="-285750">
              <a:spcBef>
                <a:spcPts val="1200"/>
              </a:spcBef>
              <a:buFont typeface="Arial" panose="020B0604020202020204" pitchFamily="34" charset="0"/>
              <a:buChar char="•"/>
            </a:pPr>
            <a:r>
              <a:rPr lang="en-US" sz="1600" dirty="0">
                <a:latin typeface="Helvetica" pitchFamily="2" charset="0"/>
                <a:ea typeface="Helvetica Neue" panose="02000503000000020004" pitchFamily="2" charset="0"/>
                <a:cs typeface="Helvetica Neue" panose="02000503000000020004" pitchFamily="2" charset="0"/>
              </a:rPr>
              <a:t>Higgs factory (400M Higgs bosons produced) for precise Higgs coupling measurements, access to </a:t>
            </a:r>
            <a:r>
              <a:rPr lang="en-US" sz="1600" b="1" dirty="0">
                <a:latin typeface="Helvetica" pitchFamily="2" charset="0"/>
                <a:ea typeface="Helvetica Neue" panose="02000503000000020004" pitchFamily="2" charset="0"/>
                <a:cs typeface="Helvetica Neue" panose="02000503000000020004" pitchFamily="2" charset="0"/>
              </a:rPr>
              <a:t>Higgs self interaction </a:t>
            </a:r>
            <a:r>
              <a:rPr lang="en-US" sz="1600" dirty="0">
                <a:latin typeface="Helvetica" pitchFamily="2" charset="0"/>
                <a:ea typeface="Helvetica Neue" panose="02000503000000020004" pitchFamily="2" charset="0"/>
                <a:cs typeface="Helvetica Neue" panose="02000503000000020004" pitchFamily="2" charset="0"/>
              </a:rPr>
              <a:t>and longitudinal vector boson scattering, and increased overall rare &amp; new physics sensitivity</a:t>
            </a:r>
          </a:p>
        </p:txBody>
      </p:sp>
      <p:sp>
        <p:nvSpPr>
          <p:cNvPr id="18" name="Rectangle 17">
            <a:extLst>
              <a:ext uri="{FF2B5EF4-FFF2-40B4-BE49-F238E27FC236}">
                <a16:creationId xmlns:a16="http://schemas.microsoft.com/office/drawing/2014/main" id="{DDB2080E-2758-CF36-A18B-A208D2600551}"/>
              </a:ext>
            </a:extLst>
          </p:cNvPr>
          <p:cNvSpPr/>
          <p:nvPr/>
        </p:nvSpPr>
        <p:spPr>
          <a:xfrm>
            <a:off x="2628900" y="4549698"/>
            <a:ext cx="5578399" cy="735922"/>
          </a:xfrm>
          <a:prstGeom prst="rect">
            <a:avLst/>
          </a:prstGeom>
          <a:solidFill>
            <a:schemeClr val="bg1"/>
          </a:solidFill>
          <a:ln w="3175">
            <a:solidFill>
              <a:schemeClr val="tx1">
                <a:lumMod val="50000"/>
                <a:lumOff val="50000"/>
              </a:schemeClr>
            </a:solidFill>
          </a:ln>
        </p:spPr>
        <p:txBody>
          <a:bodyPr wrap="square" rtlCol="0" anchor="ctr">
            <a:spAutoFit/>
          </a:bodyPr>
          <a:lstStyle/>
          <a:p>
            <a:pPr algn="l"/>
            <a:endParaRPr lang="en-CH" sz="1600" dirty="0">
              <a:latin typeface="Helvetica" pitchFamily="2" charset="0"/>
            </a:endParaRPr>
          </a:p>
        </p:txBody>
      </p:sp>
      <p:sp>
        <p:nvSpPr>
          <p:cNvPr id="19" name="Rectangle 18">
            <a:extLst>
              <a:ext uri="{FF2B5EF4-FFF2-40B4-BE49-F238E27FC236}">
                <a16:creationId xmlns:a16="http://schemas.microsoft.com/office/drawing/2014/main" id="{C1972955-8A6A-AB27-CEFF-A8B9EFE36D54}"/>
              </a:ext>
            </a:extLst>
          </p:cNvPr>
          <p:cNvSpPr/>
          <p:nvPr/>
        </p:nvSpPr>
        <p:spPr>
          <a:xfrm>
            <a:off x="2641601" y="4364600"/>
            <a:ext cx="5557156" cy="323508"/>
          </a:xfrm>
          <a:prstGeom prst="rect">
            <a:avLst/>
          </a:prstGeom>
          <a:solidFill>
            <a:schemeClr val="bg1"/>
          </a:solidFill>
        </p:spPr>
        <p:txBody>
          <a:bodyPr wrap="square" rtlCol="0" anchor="ctr">
            <a:spAutoFit/>
          </a:bodyPr>
          <a:lstStyle/>
          <a:p>
            <a:pPr algn="l"/>
            <a:endParaRPr lang="en-CH" sz="1600" dirty="0">
              <a:latin typeface="Helvetica" pitchFamily="2" charset="0"/>
            </a:endParaRPr>
          </a:p>
        </p:txBody>
      </p:sp>
      <mc:AlternateContent xmlns:mc="http://schemas.openxmlformats.org/markup-compatibility/2006" xmlns:a14="http://schemas.microsoft.com/office/drawing/2010/main">
        <mc:Choice Requires="a14">
          <p:sp>
            <p:nvSpPr>
              <p:cNvPr id="20" name="Rectangle 19">
                <a:extLst>
                  <a:ext uri="{FF2B5EF4-FFF2-40B4-BE49-F238E27FC236}">
                    <a16:creationId xmlns:a16="http://schemas.microsoft.com/office/drawing/2014/main" id="{DF5797A0-5205-138A-C24C-7D06E99B0601}"/>
                  </a:ext>
                </a:extLst>
              </p:cNvPr>
              <p:cNvSpPr/>
              <p:nvPr/>
            </p:nvSpPr>
            <p:spPr>
              <a:xfrm>
                <a:off x="6590937" y="4117449"/>
                <a:ext cx="1877933" cy="528030"/>
              </a:xfrm>
              <a:prstGeom prst="rect">
                <a:avLst/>
              </a:prstGeom>
            </p:spPr>
            <p:txBody>
              <a:bodyPr wrap="square">
                <a:spAutoFit/>
              </a:bodyPr>
              <a:lstStyle/>
              <a:p>
                <a:pPr/>
                <a14:m>
                  <m:oMathPara xmlns:m="http://schemas.openxmlformats.org/officeDocument/2006/math">
                    <m:oMathParaPr>
                      <m:jc m:val="left"/>
                    </m:oMathParaPr>
                    <m:oMath xmlns:m="http://schemas.openxmlformats.org/officeDocument/2006/math">
                      <m:r>
                        <a:rPr lang="en-GB" sz="1400" i="1" smtClean="0">
                          <a:solidFill>
                            <a:srgbClr val="0070C0"/>
                          </a:solidFill>
                          <a:latin typeface="Cambria Math" panose="02040503050406030204" pitchFamily="18" charset="0"/>
                          <a:ea typeface="Cambria Math" panose="02040503050406030204" pitchFamily="18" charset="0"/>
                          <a:cs typeface="Arial"/>
                        </a:rPr>
                        <m:t>𝜆</m:t>
                      </m:r>
                      <m:r>
                        <a:rPr lang="en-US" sz="1400" i="1">
                          <a:solidFill>
                            <a:srgbClr val="0070C0"/>
                          </a:solidFill>
                          <a:latin typeface="Cambria Math" panose="02040503050406030204" pitchFamily="18" charset="0"/>
                          <a:ea typeface="Cambria Math" panose="02040503050406030204" pitchFamily="18" charset="0"/>
                          <a:cs typeface="Arial"/>
                        </a:rPr>
                        <m:t>=</m:t>
                      </m:r>
                      <m:f>
                        <m:fPr>
                          <m:ctrlPr>
                            <a:rPr lang="en-US" sz="1400" i="1" smtClean="0">
                              <a:solidFill>
                                <a:srgbClr val="0070C0"/>
                              </a:solidFill>
                              <a:latin typeface="Cambria Math" panose="02040503050406030204" pitchFamily="18" charset="0"/>
                              <a:ea typeface="Cambria Math" panose="02040503050406030204" pitchFamily="18" charset="0"/>
                              <a:cs typeface="Arial"/>
                            </a:rPr>
                          </m:ctrlPr>
                        </m:fPr>
                        <m:num>
                          <m:sSubSup>
                            <m:sSubSupPr>
                              <m:ctrlPr>
                                <a:rPr lang="en-US" sz="1400" i="1">
                                  <a:solidFill>
                                    <a:srgbClr val="0070C0"/>
                                  </a:solidFill>
                                  <a:latin typeface="Cambria Math" panose="02040503050406030204" pitchFamily="18" charset="0"/>
                                  <a:ea typeface="Cambria Math" panose="02040503050406030204" pitchFamily="18" charset="0"/>
                                  <a:cs typeface="Arial"/>
                                </a:rPr>
                              </m:ctrlPr>
                            </m:sSubSupPr>
                            <m:e>
                              <m:r>
                                <a:rPr lang="en-US" sz="1400" i="1">
                                  <a:solidFill>
                                    <a:srgbClr val="0070C0"/>
                                  </a:solidFill>
                                  <a:latin typeface="Cambria Math" panose="02040503050406030204" pitchFamily="18" charset="0"/>
                                  <a:ea typeface="Cambria Math" panose="02040503050406030204" pitchFamily="18" charset="0"/>
                                  <a:cs typeface="Arial"/>
                                </a:rPr>
                                <m:t>𝑚</m:t>
                              </m:r>
                            </m:e>
                            <m:sub>
                              <m:r>
                                <a:rPr lang="en-US" sz="1400" i="1">
                                  <a:solidFill>
                                    <a:srgbClr val="0070C0"/>
                                  </a:solidFill>
                                  <a:latin typeface="Cambria Math" panose="02040503050406030204" pitchFamily="18" charset="0"/>
                                  <a:ea typeface="Cambria Math" panose="02040503050406030204" pitchFamily="18" charset="0"/>
                                  <a:cs typeface="Arial"/>
                                </a:rPr>
                                <m:t>𝐻</m:t>
                              </m:r>
                            </m:sub>
                            <m:sup>
                              <m:r>
                                <a:rPr lang="en-US" sz="1400" i="1">
                                  <a:solidFill>
                                    <a:srgbClr val="0070C0"/>
                                  </a:solidFill>
                                  <a:latin typeface="Cambria Math" panose="02040503050406030204" pitchFamily="18" charset="0"/>
                                  <a:ea typeface="Cambria Math" panose="02040503050406030204" pitchFamily="18" charset="0"/>
                                  <a:cs typeface="Arial"/>
                                </a:rPr>
                                <m:t>2</m:t>
                              </m:r>
                            </m:sup>
                          </m:sSubSup>
                        </m:num>
                        <m:den>
                          <m:r>
                            <a:rPr lang="en-US" sz="1400" i="1">
                              <a:solidFill>
                                <a:srgbClr val="0070C0"/>
                              </a:solidFill>
                              <a:latin typeface="Cambria Math" panose="02040503050406030204" pitchFamily="18" charset="0"/>
                              <a:ea typeface="Cambria Math" panose="02040503050406030204" pitchFamily="18" charset="0"/>
                              <a:cs typeface="Arial"/>
                            </a:rPr>
                            <m:t>2</m:t>
                          </m:r>
                          <m:sSup>
                            <m:sSupPr>
                              <m:ctrlPr>
                                <a:rPr lang="en-US" sz="1400" i="1">
                                  <a:solidFill>
                                    <a:srgbClr val="0070C0"/>
                                  </a:solidFill>
                                  <a:latin typeface="Cambria Math" panose="02040503050406030204" pitchFamily="18" charset="0"/>
                                  <a:ea typeface="Cambria Math" panose="02040503050406030204" pitchFamily="18" charset="0"/>
                                  <a:cs typeface="Arial"/>
                                </a:rPr>
                              </m:ctrlPr>
                            </m:sSupPr>
                            <m:e>
                              <m:r>
                                <a:rPr lang="en-US" sz="1400" i="1">
                                  <a:solidFill>
                                    <a:srgbClr val="0070C0"/>
                                  </a:solidFill>
                                  <a:latin typeface="Cambria Math" panose="02040503050406030204" pitchFamily="18" charset="0"/>
                                  <a:ea typeface="Cambria Math" panose="02040503050406030204" pitchFamily="18" charset="0"/>
                                  <a:cs typeface="Arial"/>
                                </a:rPr>
                                <m:t>𝜐</m:t>
                              </m:r>
                            </m:e>
                            <m:sup>
                              <m:r>
                                <a:rPr lang="en-US" sz="1400" i="1">
                                  <a:solidFill>
                                    <a:srgbClr val="0070C0"/>
                                  </a:solidFill>
                                  <a:latin typeface="Cambria Math" panose="02040503050406030204" pitchFamily="18" charset="0"/>
                                  <a:ea typeface="Cambria Math" panose="02040503050406030204" pitchFamily="18" charset="0"/>
                                  <a:cs typeface="Arial"/>
                                </a:rPr>
                                <m:t>2</m:t>
                              </m:r>
                            </m:sup>
                          </m:sSup>
                        </m:den>
                      </m:f>
                      <m:r>
                        <a:rPr lang="en-US" sz="1400" dirty="0">
                          <a:solidFill>
                            <a:srgbClr val="0070C0"/>
                          </a:solidFill>
                          <a:latin typeface="Cambria Math" panose="02040503050406030204" pitchFamily="18" charset="0"/>
                          <a:cs typeface="Arial"/>
                        </a:rPr>
                        <m:t>~ </m:t>
                      </m:r>
                      <m:r>
                        <a:rPr lang="en-US" sz="1400" i="1" dirty="0">
                          <a:solidFill>
                            <a:srgbClr val="0070C0"/>
                          </a:solidFill>
                          <a:latin typeface="Cambria Math" panose="02040503050406030204" pitchFamily="18" charset="0"/>
                          <a:cs typeface="Arial"/>
                        </a:rPr>
                        <m:t>0.13</m:t>
                      </m:r>
                    </m:oMath>
                  </m:oMathPara>
                </a14:m>
                <a:endParaRPr lang="en-GB" sz="1400" dirty="0">
                  <a:solidFill>
                    <a:srgbClr val="0070C0"/>
                  </a:solidFill>
                  <a:latin typeface="Helvetica Light" panose="020B0403020202020204" pitchFamily="34" charset="0"/>
                  <a:cs typeface="Arial"/>
                </a:endParaRPr>
              </a:p>
            </p:txBody>
          </p:sp>
        </mc:Choice>
        <mc:Fallback xmlns="">
          <p:sp>
            <p:nvSpPr>
              <p:cNvPr id="20" name="Rectangle 19">
                <a:extLst>
                  <a:ext uri="{FF2B5EF4-FFF2-40B4-BE49-F238E27FC236}">
                    <a16:creationId xmlns:a16="http://schemas.microsoft.com/office/drawing/2014/main" id="{DF5797A0-5205-138A-C24C-7D06E99B0601}"/>
                  </a:ext>
                </a:extLst>
              </p:cNvPr>
              <p:cNvSpPr>
                <a:spLocks noRot="1" noChangeAspect="1" noMove="1" noResize="1" noEditPoints="1" noAdjustHandles="1" noChangeArrowheads="1" noChangeShapeType="1" noTextEdit="1"/>
              </p:cNvSpPr>
              <p:nvPr/>
            </p:nvSpPr>
            <p:spPr>
              <a:xfrm>
                <a:off x="6590937" y="4117449"/>
                <a:ext cx="1877933" cy="528030"/>
              </a:xfrm>
              <a:prstGeom prst="rect">
                <a:avLst/>
              </a:prstGeom>
              <a:blipFill>
                <a:blip r:embed="rId3"/>
                <a:stretch>
                  <a:fillRect b="-4762"/>
                </a:stretch>
              </a:blipFill>
            </p:spPr>
            <p:txBody>
              <a:bodyPr/>
              <a:lstStyle/>
              <a:p>
                <a:r>
                  <a:rPr lang="en-CH">
                    <a:noFill/>
                  </a:rPr>
                  <a:t> </a:t>
                </a:r>
              </a:p>
            </p:txBody>
          </p:sp>
        </mc:Fallback>
      </mc:AlternateContent>
      <p:pic>
        <p:nvPicPr>
          <p:cNvPr id="21" name="Picture 20">
            <a:extLst>
              <a:ext uri="{FF2B5EF4-FFF2-40B4-BE49-F238E27FC236}">
                <a16:creationId xmlns:a16="http://schemas.microsoft.com/office/drawing/2014/main" id="{DA696592-1375-1D4A-5CE3-4D59D56DDC1D}"/>
              </a:ext>
            </a:extLst>
          </p:cNvPr>
          <p:cNvPicPr>
            <a:picLocks noChangeAspect="1"/>
          </p:cNvPicPr>
          <p:nvPr/>
        </p:nvPicPr>
        <p:blipFill>
          <a:blip r:embed="rId4"/>
          <a:stretch>
            <a:fillRect/>
          </a:stretch>
        </p:blipFill>
        <p:spPr>
          <a:xfrm>
            <a:off x="2906741" y="3933013"/>
            <a:ext cx="3816374" cy="934078"/>
          </a:xfrm>
          <a:prstGeom prst="rect">
            <a:avLst/>
          </a:prstGeom>
        </p:spPr>
      </p:pic>
      <p:cxnSp>
        <p:nvCxnSpPr>
          <p:cNvPr id="22" name="Straight Connector 21">
            <a:extLst>
              <a:ext uri="{FF2B5EF4-FFF2-40B4-BE49-F238E27FC236}">
                <a16:creationId xmlns:a16="http://schemas.microsoft.com/office/drawing/2014/main" id="{6ABCD91F-85A4-97C6-465C-F12B4A0B90FC}"/>
              </a:ext>
            </a:extLst>
          </p:cNvPr>
          <p:cNvCxnSpPr/>
          <p:nvPr/>
        </p:nvCxnSpPr>
        <p:spPr>
          <a:xfrm>
            <a:off x="6256162" y="4426243"/>
            <a:ext cx="342572" cy="0"/>
          </a:xfrm>
          <a:prstGeom prst="line">
            <a:avLst/>
          </a:prstGeom>
          <a:ln w="9525"/>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0050708"/>
      </p:ext>
    </p:extLst>
  </p:cSld>
  <p:clrMapOvr>
    <a:masterClrMapping/>
  </p:clrMapOvr>
  <mc:AlternateContent xmlns:mc="http://schemas.openxmlformats.org/markup-compatibility/2006">
    <mc:Choice xmlns:p14="http://schemas.microsoft.com/office/powerpoint/2010/main" Requires="p14">
      <p:transition spd="med" p14:dur="600">
        <p:fade/>
      </p:transition>
    </mc:Choice>
    <mc:Fallback>
      <p:transition spd="med">
        <p:fade/>
      </p:transition>
    </mc:Fallback>
  </mc:AlternateContent>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DDC1EAA5-59CC-334C-AA5D-1E4F6396A26B}"/>
              </a:ext>
            </a:extLst>
          </p:cNvPr>
          <p:cNvPicPr>
            <a:picLocks noChangeAspect="1"/>
          </p:cNvPicPr>
          <p:nvPr/>
        </p:nvPicPr>
        <p:blipFill>
          <a:blip r:embed="rId2"/>
          <a:srcRect t="5304" b="5304"/>
          <a:stretch/>
        </p:blipFill>
        <p:spPr>
          <a:xfrm>
            <a:off x="584492" y="1271238"/>
            <a:ext cx="10778567" cy="5408342"/>
          </a:xfrm>
          <a:prstGeom prst="rect">
            <a:avLst/>
          </a:prstGeom>
        </p:spPr>
      </p:pic>
      <p:sp>
        <p:nvSpPr>
          <p:cNvPr id="2" name="Slide Number Placeholder 1">
            <a:extLst>
              <a:ext uri="{FF2B5EF4-FFF2-40B4-BE49-F238E27FC236}">
                <a16:creationId xmlns:a16="http://schemas.microsoft.com/office/drawing/2014/main" id="{BD0F32CE-DABF-1E47-AEE8-0EE0A2F534D7}"/>
              </a:ext>
            </a:extLst>
          </p:cNvPr>
          <p:cNvSpPr>
            <a:spLocks noGrp="1"/>
          </p:cNvSpPr>
          <p:nvPr>
            <p:ph type="sldNum" sz="quarter" idx="4"/>
          </p:nvPr>
        </p:nvSpPr>
        <p:spPr/>
        <p:txBody>
          <a:bodyPr/>
          <a:lstStyle/>
          <a:p>
            <a:pPr>
              <a:defRPr/>
            </a:pPr>
            <a:fld id="{611C2F03-9E95-40C9-A99F-3C4F7EE8CF2A}" type="slidenum">
              <a:rPr lang="en-GB" smtClean="0"/>
              <a:pPr>
                <a:defRPr/>
              </a:pPr>
              <a:t>64</a:t>
            </a:fld>
            <a:endParaRPr lang="en-GB" dirty="0"/>
          </a:p>
        </p:txBody>
      </p:sp>
      <p:sp>
        <p:nvSpPr>
          <p:cNvPr id="4" name="TextBox 3">
            <a:extLst>
              <a:ext uri="{FF2B5EF4-FFF2-40B4-BE49-F238E27FC236}">
                <a16:creationId xmlns:a16="http://schemas.microsoft.com/office/drawing/2014/main" id="{8878D3B4-ABF4-544C-934F-09F089FE6BE0}"/>
              </a:ext>
            </a:extLst>
          </p:cNvPr>
          <p:cNvSpPr txBox="1"/>
          <p:nvPr/>
        </p:nvSpPr>
        <p:spPr>
          <a:xfrm>
            <a:off x="178096" y="264651"/>
            <a:ext cx="11305525" cy="523220"/>
          </a:xfrm>
          <a:prstGeom prst="rect">
            <a:avLst/>
          </a:prstGeom>
          <a:noFill/>
        </p:spPr>
        <p:txBody>
          <a:bodyPr wrap="square" rtlCol="0">
            <a:spAutoFit/>
          </a:bodyPr>
          <a:lstStyle/>
          <a:p>
            <a:pPr indent="424250" defTabSz="430225" fontAlgn="base">
              <a:spcBef>
                <a:spcPct val="0"/>
              </a:spcBef>
              <a:spcAft>
                <a:spcPct val="0"/>
              </a:spcAft>
              <a:defRPr/>
            </a:pPr>
            <a:r>
              <a:rPr lang="en-US" sz="2800" b="1" dirty="0">
                <a:solidFill>
                  <a:srgbClr val="0D7FBF"/>
                </a:solidFill>
                <a:latin typeface="Helvetica" pitchFamily="2" charset="0"/>
                <a:ea typeface="Trebuchet MS" pitchFamily="-84" charset="0"/>
                <a:cs typeface="Helvetica Light"/>
              </a:rPr>
              <a:t>Preparing the future — the grand plan</a:t>
            </a:r>
            <a:endParaRPr lang="en-US" sz="2800" dirty="0">
              <a:solidFill>
                <a:srgbClr val="0D7FBF"/>
              </a:solidFill>
              <a:latin typeface="Helvetica Light" pitchFamily="2" charset="0"/>
              <a:ea typeface="Trebuchet MS" pitchFamily="-84" charset="0"/>
              <a:cs typeface="Helvetica Light"/>
            </a:endParaRPr>
          </a:p>
        </p:txBody>
      </p:sp>
      <p:cxnSp>
        <p:nvCxnSpPr>
          <p:cNvPr id="23" name="Straight Arrow Connector 22">
            <a:extLst>
              <a:ext uri="{FF2B5EF4-FFF2-40B4-BE49-F238E27FC236}">
                <a16:creationId xmlns:a16="http://schemas.microsoft.com/office/drawing/2014/main" id="{7179A8F8-36CF-6ABF-CFCF-630EE59A9182}"/>
              </a:ext>
            </a:extLst>
          </p:cNvPr>
          <p:cNvCxnSpPr>
            <a:cxnSpLocks/>
          </p:cNvCxnSpPr>
          <p:nvPr/>
        </p:nvCxnSpPr>
        <p:spPr>
          <a:xfrm>
            <a:off x="6528585" y="2552131"/>
            <a:ext cx="0" cy="1392072"/>
          </a:xfrm>
          <a:prstGeom prst="straightConnector1">
            <a:avLst/>
          </a:prstGeom>
          <a:ln w="12700">
            <a:solidFill>
              <a:srgbClr val="00B050"/>
            </a:solidFill>
            <a:tailEnd type="triangle"/>
          </a:ln>
          <a:effectLst/>
        </p:spPr>
        <p:style>
          <a:lnRef idx="2">
            <a:schemeClr val="accent1"/>
          </a:lnRef>
          <a:fillRef idx="0">
            <a:schemeClr val="accent1"/>
          </a:fillRef>
          <a:effectRef idx="1">
            <a:schemeClr val="accent1"/>
          </a:effectRef>
          <a:fontRef idx="minor">
            <a:schemeClr val="tx1"/>
          </a:fontRef>
        </p:style>
      </p:cxnSp>
      <p:sp>
        <p:nvSpPr>
          <p:cNvPr id="24" name="TextBox 23">
            <a:extLst>
              <a:ext uri="{FF2B5EF4-FFF2-40B4-BE49-F238E27FC236}">
                <a16:creationId xmlns:a16="http://schemas.microsoft.com/office/drawing/2014/main" id="{4E3E1FDC-6A36-7939-C73E-2F22775DA8C3}"/>
              </a:ext>
            </a:extLst>
          </p:cNvPr>
          <p:cNvSpPr txBox="1"/>
          <p:nvPr/>
        </p:nvSpPr>
        <p:spPr>
          <a:xfrm>
            <a:off x="6053134" y="2290521"/>
            <a:ext cx="950901" cy="261610"/>
          </a:xfrm>
          <a:prstGeom prst="rect">
            <a:avLst/>
          </a:prstGeom>
          <a:noFill/>
        </p:spPr>
        <p:txBody>
          <a:bodyPr wrap="none" rtlCol="0">
            <a:spAutoFit/>
          </a:bodyPr>
          <a:lstStyle/>
          <a:p>
            <a:pPr marL="0">
              <a:spcBef>
                <a:spcPts val="3000"/>
              </a:spcBef>
            </a:pPr>
            <a:r>
              <a:rPr lang="en-CH" sz="1050" dirty="0">
                <a:solidFill>
                  <a:srgbClr val="00B050"/>
                </a:solidFill>
                <a:latin typeface="Helvetica Light" charset="0"/>
                <a:ea typeface="Helvetica Light" charset="0"/>
                <a:cs typeface="Helvetica Light" charset="0"/>
                <a:sym typeface="Wingdings" pitchFamily="2" charset="2"/>
              </a:rPr>
              <a:t>We are here</a:t>
            </a:r>
          </a:p>
        </p:txBody>
      </p:sp>
      <p:sp>
        <p:nvSpPr>
          <p:cNvPr id="25" name="Rectangle 24">
            <a:extLst>
              <a:ext uri="{FF2B5EF4-FFF2-40B4-BE49-F238E27FC236}">
                <a16:creationId xmlns:a16="http://schemas.microsoft.com/office/drawing/2014/main" id="{523BC0E4-DD18-0340-2274-CCAD322D4A29}"/>
              </a:ext>
            </a:extLst>
          </p:cNvPr>
          <p:cNvSpPr/>
          <p:nvPr/>
        </p:nvSpPr>
        <p:spPr>
          <a:xfrm>
            <a:off x="6690732" y="3133494"/>
            <a:ext cx="735980" cy="228600"/>
          </a:xfrm>
          <a:prstGeom prst="rect">
            <a:avLst/>
          </a:prstGeom>
          <a:solidFill>
            <a:schemeClr val="bg1"/>
          </a:solidFill>
        </p:spPr>
        <p:txBody>
          <a:bodyPr wrap="none" rtlCol="0" anchor="ctr">
            <a:spAutoFit/>
          </a:bodyPr>
          <a:lstStyle/>
          <a:p>
            <a:pPr algn="l"/>
            <a:endParaRPr lang="en-CH" sz="1600" dirty="0">
              <a:latin typeface="Helvetica" pitchFamily="2" charset="0"/>
            </a:endParaRPr>
          </a:p>
        </p:txBody>
      </p:sp>
      <p:sp>
        <p:nvSpPr>
          <p:cNvPr id="26" name="TextBox 25">
            <a:extLst>
              <a:ext uri="{FF2B5EF4-FFF2-40B4-BE49-F238E27FC236}">
                <a16:creationId xmlns:a16="http://schemas.microsoft.com/office/drawing/2014/main" id="{71BC5784-195C-EEDB-8F1C-315B890D8166}"/>
              </a:ext>
            </a:extLst>
          </p:cNvPr>
          <p:cNvSpPr txBox="1"/>
          <p:nvPr/>
        </p:nvSpPr>
        <p:spPr>
          <a:xfrm>
            <a:off x="6713034" y="3169737"/>
            <a:ext cx="756938" cy="261610"/>
          </a:xfrm>
          <a:prstGeom prst="rect">
            <a:avLst/>
          </a:prstGeom>
          <a:noFill/>
        </p:spPr>
        <p:txBody>
          <a:bodyPr wrap="none" rtlCol="0">
            <a:spAutoFit/>
          </a:bodyPr>
          <a:lstStyle/>
          <a:p>
            <a:pPr marL="0">
              <a:spcBef>
                <a:spcPts val="3000"/>
              </a:spcBef>
            </a:pPr>
            <a:r>
              <a:rPr lang="en-CH" sz="1050" b="1" dirty="0">
                <a:solidFill>
                  <a:srgbClr val="BC1521"/>
                </a:solidFill>
                <a:latin typeface="Helvetica" pitchFamily="2" charset="0"/>
                <a:ea typeface="Helvetica Light" charset="0"/>
                <a:cs typeface="Helvetica Light" charset="0"/>
                <a:sym typeface="Wingdings" pitchFamily="2" charset="2"/>
              </a:rPr>
              <a:t>13.6 TeV</a:t>
            </a:r>
          </a:p>
        </p:txBody>
      </p:sp>
      <p:cxnSp>
        <p:nvCxnSpPr>
          <p:cNvPr id="27" name="Straight Connector 26">
            <a:extLst>
              <a:ext uri="{FF2B5EF4-FFF2-40B4-BE49-F238E27FC236}">
                <a16:creationId xmlns:a16="http://schemas.microsoft.com/office/drawing/2014/main" id="{09339E92-A046-F5D6-31E3-19E3A7DA23F0}"/>
              </a:ext>
            </a:extLst>
          </p:cNvPr>
          <p:cNvCxnSpPr/>
          <p:nvPr/>
        </p:nvCxnSpPr>
        <p:spPr>
          <a:xfrm>
            <a:off x="8031891" y="3386808"/>
            <a:ext cx="628989" cy="0"/>
          </a:xfrm>
          <a:prstGeom prst="line">
            <a:avLst/>
          </a:prstGeom>
          <a:ln>
            <a:solidFill>
              <a:srgbClr val="BC1521"/>
            </a:solidFill>
          </a:ln>
          <a:effectLst/>
        </p:spPr>
        <p:style>
          <a:lnRef idx="2">
            <a:schemeClr val="accent1"/>
          </a:lnRef>
          <a:fillRef idx="0">
            <a:schemeClr val="accent1"/>
          </a:fillRef>
          <a:effectRef idx="1">
            <a:schemeClr val="accent1"/>
          </a:effectRef>
          <a:fontRef idx="minor">
            <a:schemeClr val="tx1"/>
          </a:fontRef>
        </p:style>
      </p:cxnSp>
      <p:cxnSp>
        <p:nvCxnSpPr>
          <p:cNvPr id="28" name="Straight Connector 27">
            <a:extLst>
              <a:ext uri="{FF2B5EF4-FFF2-40B4-BE49-F238E27FC236}">
                <a16:creationId xmlns:a16="http://schemas.microsoft.com/office/drawing/2014/main" id="{C7F95906-CABF-C2C8-3E7D-50ADA68D5120}"/>
              </a:ext>
            </a:extLst>
          </p:cNvPr>
          <p:cNvCxnSpPr/>
          <p:nvPr/>
        </p:nvCxnSpPr>
        <p:spPr>
          <a:xfrm>
            <a:off x="8045636" y="4758200"/>
            <a:ext cx="628989" cy="0"/>
          </a:xfrm>
          <a:prstGeom prst="line">
            <a:avLst/>
          </a:prstGeom>
          <a:ln w="12700">
            <a:solidFill>
              <a:srgbClr val="BC1521"/>
            </a:solidFill>
            <a:headEnd type="none" w="med" len="med"/>
            <a:tailEnd type="diamond" w="med" len="med"/>
          </a:ln>
          <a:effectLst/>
        </p:spPr>
        <p:style>
          <a:lnRef idx="2">
            <a:schemeClr val="accent1"/>
          </a:lnRef>
          <a:fillRef idx="0">
            <a:schemeClr val="accent1"/>
          </a:fillRef>
          <a:effectRef idx="1">
            <a:schemeClr val="accent1"/>
          </a:effectRef>
          <a:fontRef idx="minor">
            <a:schemeClr val="tx1"/>
          </a:fontRef>
        </p:style>
      </p:cxnSp>
      <p:sp>
        <p:nvSpPr>
          <p:cNvPr id="29" name="Rectangle 28">
            <a:extLst>
              <a:ext uri="{FF2B5EF4-FFF2-40B4-BE49-F238E27FC236}">
                <a16:creationId xmlns:a16="http://schemas.microsoft.com/office/drawing/2014/main" id="{87F4226C-868F-BA95-0DA2-C012C231C3DD}"/>
              </a:ext>
            </a:extLst>
          </p:cNvPr>
          <p:cNvSpPr/>
          <p:nvPr/>
        </p:nvSpPr>
        <p:spPr>
          <a:xfrm>
            <a:off x="8031891" y="3849190"/>
            <a:ext cx="154166" cy="129849"/>
          </a:xfrm>
          <a:prstGeom prst="rect">
            <a:avLst/>
          </a:prstGeom>
          <a:solidFill>
            <a:schemeClr val="bg1"/>
          </a:solidFill>
        </p:spPr>
        <p:txBody>
          <a:bodyPr wrap="none" rtlCol="0" anchor="ctr">
            <a:spAutoFit/>
          </a:bodyPr>
          <a:lstStyle/>
          <a:p>
            <a:pPr algn="l"/>
            <a:endParaRPr lang="en-CH" sz="1600" dirty="0">
              <a:latin typeface="Helvetica" pitchFamily="2" charset="0"/>
            </a:endParaRPr>
          </a:p>
        </p:txBody>
      </p:sp>
      <p:cxnSp>
        <p:nvCxnSpPr>
          <p:cNvPr id="30" name="Straight Connector 29">
            <a:extLst>
              <a:ext uri="{FF2B5EF4-FFF2-40B4-BE49-F238E27FC236}">
                <a16:creationId xmlns:a16="http://schemas.microsoft.com/office/drawing/2014/main" id="{46E57F5C-497A-8197-C8D9-673D99D56395}"/>
              </a:ext>
            </a:extLst>
          </p:cNvPr>
          <p:cNvCxnSpPr>
            <a:cxnSpLocks/>
          </p:cNvCxnSpPr>
          <p:nvPr/>
        </p:nvCxnSpPr>
        <p:spPr>
          <a:xfrm>
            <a:off x="7646126" y="3852717"/>
            <a:ext cx="888481" cy="0"/>
          </a:xfrm>
          <a:prstGeom prst="line">
            <a:avLst/>
          </a:prstGeom>
          <a:ln w="19050">
            <a:solidFill>
              <a:schemeClr val="tx1"/>
            </a:solidFill>
          </a:ln>
          <a:effectLst/>
        </p:spPr>
        <p:style>
          <a:lnRef idx="2">
            <a:schemeClr val="accent1"/>
          </a:lnRef>
          <a:fillRef idx="0">
            <a:schemeClr val="accent1"/>
          </a:fillRef>
          <a:effectRef idx="1">
            <a:schemeClr val="accent1"/>
          </a:effectRef>
          <a:fontRef idx="minor">
            <a:schemeClr val="tx1"/>
          </a:fontRef>
        </p:style>
      </p:cxnSp>
      <p:cxnSp>
        <p:nvCxnSpPr>
          <p:cNvPr id="31" name="Straight Connector 30">
            <a:extLst>
              <a:ext uri="{FF2B5EF4-FFF2-40B4-BE49-F238E27FC236}">
                <a16:creationId xmlns:a16="http://schemas.microsoft.com/office/drawing/2014/main" id="{37A028BA-3374-4ED7-2331-2DB088253F74}"/>
              </a:ext>
            </a:extLst>
          </p:cNvPr>
          <p:cNvCxnSpPr>
            <a:cxnSpLocks/>
          </p:cNvCxnSpPr>
          <p:nvPr/>
        </p:nvCxnSpPr>
        <p:spPr>
          <a:xfrm>
            <a:off x="8534607" y="3849190"/>
            <a:ext cx="152400" cy="155927"/>
          </a:xfrm>
          <a:prstGeom prst="line">
            <a:avLst/>
          </a:prstGeom>
          <a:ln w="19050">
            <a:solidFill>
              <a:schemeClr val="tx1"/>
            </a:solidFill>
            <a:headEnd type="none" w="med" len="med"/>
            <a:tailEnd type="triangle" w="med" len="med"/>
          </a:ln>
          <a:effectLst/>
        </p:spPr>
        <p:style>
          <a:lnRef idx="2">
            <a:schemeClr val="accent1"/>
          </a:lnRef>
          <a:fillRef idx="0">
            <a:schemeClr val="accent1"/>
          </a:fillRef>
          <a:effectRef idx="1">
            <a:schemeClr val="accent1"/>
          </a:effectRef>
          <a:fontRef idx="minor">
            <a:schemeClr val="tx1"/>
          </a:fontRef>
        </p:style>
      </p:cxnSp>
      <p:sp>
        <p:nvSpPr>
          <p:cNvPr id="32" name="Rectangle 31">
            <a:extLst>
              <a:ext uri="{FF2B5EF4-FFF2-40B4-BE49-F238E27FC236}">
                <a16:creationId xmlns:a16="http://schemas.microsoft.com/office/drawing/2014/main" id="{6B881D6D-8AE8-0CD8-7F8A-E7827E62371A}"/>
              </a:ext>
            </a:extLst>
          </p:cNvPr>
          <p:cNvSpPr/>
          <p:nvPr/>
        </p:nvSpPr>
        <p:spPr>
          <a:xfrm>
            <a:off x="704967" y="2290521"/>
            <a:ext cx="7502332" cy="2259177"/>
          </a:xfrm>
          <a:prstGeom prst="rect">
            <a:avLst/>
          </a:prstGeom>
          <a:solidFill>
            <a:schemeClr val="bg1"/>
          </a:solidFill>
          <a:ln w="3175">
            <a:solidFill>
              <a:schemeClr val="tx1">
                <a:lumMod val="50000"/>
                <a:lumOff val="50000"/>
              </a:schemeClr>
            </a:solidFill>
          </a:ln>
        </p:spPr>
        <p:txBody>
          <a:bodyPr wrap="square" rtlCol="0" anchor="ctr">
            <a:spAutoFit/>
          </a:bodyPr>
          <a:lstStyle/>
          <a:p>
            <a:pPr algn="ctr"/>
            <a:endParaRPr lang="en-CH" sz="1600" dirty="0">
              <a:latin typeface="Helvetica Light" charset="0"/>
              <a:ea typeface="Helvetica Light" charset="0"/>
              <a:cs typeface="Helvetica Light" charset="0"/>
            </a:endParaRPr>
          </a:p>
        </p:txBody>
      </p:sp>
      <p:sp>
        <p:nvSpPr>
          <p:cNvPr id="33" name="TextBox 32">
            <a:extLst>
              <a:ext uri="{FF2B5EF4-FFF2-40B4-BE49-F238E27FC236}">
                <a16:creationId xmlns:a16="http://schemas.microsoft.com/office/drawing/2014/main" id="{50544F9E-E8EA-EDAD-1E59-94D99054F8D9}"/>
              </a:ext>
            </a:extLst>
          </p:cNvPr>
          <p:cNvSpPr txBox="1"/>
          <p:nvPr/>
        </p:nvSpPr>
        <p:spPr>
          <a:xfrm>
            <a:off x="903538" y="2433805"/>
            <a:ext cx="7052758" cy="1838965"/>
          </a:xfrm>
          <a:prstGeom prst="rect">
            <a:avLst/>
          </a:prstGeom>
          <a:noFill/>
        </p:spPr>
        <p:txBody>
          <a:bodyPr wrap="square" rtlCol="0">
            <a:spAutoFit/>
          </a:bodyPr>
          <a:lstStyle/>
          <a:p>
            <a:pPr>
              <a:spcBef>
                <a:spcPts val="3000"/>
              </a:spcBef>
            </a:pPr>
            <a:r>
              <a:rPr lang="en-GB" sz="1600" b="1" dirty="0">
                <a:latin typeface="Helvetica" pitchFamily="2" charset="0"/>
                <a:ea typeface="Helvetica Neue" panose="02000503000000020004" pitchFamily="2" charset="0"/>
                <a:cs typeface="Helvetica Neue" panose="02000503000000020004" pitchFamily="2" charset="0"/>
              </a:rPr>
              <a:t>HL-LHC </a:t>
            </a:r>
            <a:endParaRPr lang="en-US" sz="1400" b="1" dirty="0">
              <a:latin typeface="Helvetica" pitchFamily="2" charset="0"/>
              <a:ea typeface="Helvetica Neue" panose="02000503000000020004" pitchFamily="2" charset="0"/>
              <a:cs typeface="Helvetica Neue" panose="02000503000000020004" pitchFamily="2" charset="0"/>
            </a:endParaRPr>
          </a:p>
          <a:p>
            <a:pPr marL="285750" indent="-285750">
              <a:spcBef>
                <a:spcPts val="1200"/>
              </a:spcBef>
              <a:buFont typeface="Arial" panose="020B0604020202020204" pitchFamily="34" charset="0"/>
              <a:buChar char="•"/>
            </a:pPr>
            <a:r>
              <a:rPr lang="en-US" sz="1600" dirty="0">
                <a:latin typeface="Helvetica" pitchFamily="2" charset="0"/>
                <a:ea typeface="Helvetica Neue" panose="02000503000000020004" pitchFamily="2" charset="0"/>
                <a:cs typeface="Helvetica Neue" panose="02000503000000020004" pitchFamily="2" charset="0"/>
              </a:rPr>
              <a:t>Higgs factory (400M Higgs bosons produced) for precise Higgs coupling measurements, access to Higgs self interaction and longitudinal vector boson scattering, and increased overall rare &amp; new physics sensitivity</a:t>
            </a:r>
          </a:p>
          <a:p>
            <a:pPr marL="285750" indent="-285750">
              <a:spcBef>
                <a:spcPts val="900"/>
              </a:spcBef>
              <a:buFont typeface="Arial" panose="020B0604020202020204" pitchFamily="34" charset="0"/>
              <a:buChar char="•"/>
            </a:pPr>
            <a:r>
              <a:rPr lang="en-US" sz="1600" dirty="0">
                <a:latin typeface="Helvetica" pitchFamily="2" charset="0"/>
                <a:ea typeface="Helvetica Neue" panose="02000503000000020004" pitchFamily="2" charset="0"/>
                <a:cs typeface="Helvetica Neue" panose="02000503000000020004" pitchFamily="2" charset="0"/>
              </a:rPr>
              <a:t>With the improved LHC and injectors, large-scale detector upgrades required for improved robustness against pileup and radiation</a:t>
            </a:r>
          </a:p>
        </p:txBody>
      </p:sp>
      <p:pic>
        <p:nvPicPr>
          <p:cNvPr id="34" name="Picture 33">
            <a:extLst>
              <a:ext uri="{FF2B5EF4-FFF2-40B4-BE49-F238E27FC236}">
                <a16:creationId xmlns:a16="http://schemas.microsoft.com/office/drawing/2014/main" id="{7D1BE585-4536-2331-7E60-CCAB8C0D5D65}"/>
              </a:ext>
            </a:extLst>
          </p:cNvPr>
          <p:cNvPicPr>
            <a:picLocks noChangeAspect="1"/>
          </p:cNvPicPr>
          <p:nvPr/>
        </p:nvPicPr>
        <p:blipFill>
          <a:blip r:embed="rId3"/>
          <a:stretch>
            <a:fillRect/>
          </a:stretch>
        </p:blipFill>
        <p:spPr>
          <a:xfrm>
            <a:off x="704967" y="4546081"/>
            <a:ext cx="5577737" cy="2307480"/>
          </a:xfrm>
          <a:prstGeom prst="rect">
            <a:avLst/>
          </a:prstGeom>
        </p:spPr>
      </p:pic>
      <p:pic>
        <p:nvPicPr>
          <p:cNvPr id="35" name="Picture 34">
            <a:extLst>
              <a:ext uri="{FF2B5EF4-FFF2-40B4-BE49-F238E27FC236}">
                <a16:creationId xmlns:a16="http://schemas.microsoft.com/office/drawing/2014/main" id="{8DB013EC-77BB-0AEA-C89F-64538482CD04}"/>
              </a:ext>
            </a:extLst>
          </p:cNvPr>
          <p:cNvPicPr>
            <a:picLocks noChangeAspect="1"/>
          </p:cNvPicPr>
          <p:nvPr/>
        </p:nvPicPr>
        <p:blipFill>
          <a:blip r:embed="rId4"/>
          <a:stretch>
            <a:fillRect/>
          </a:stretch>
        </p:blipFill>
        <p:spPr>
          <a:xfrm>
            <a:off x="6333288" y="4553225"/>
            <a:ext cx="3481056" cy="2297497"/>
          </a:xfrm>
          <a:prstGeom prst="rect">
            <a:avLst/>
          </a:prstGeom>
        </p:spPr>
      </p:pic>
      <p:sp>
        <p:nvSpPr>
          <p:cNvPr id="36" name="TextBox 35">
            <a:extLst>
              <a:ext uri="{FF2B5EF4-FFF2-40B4-BE49-F238E27FC236}">
                <a16:creationId xmlns:a16="http://schemas.microsoft.com/office/drawing/2014/main" id="{8DE7884A-2241-75D4-A03A-5B70B5456426}"/>
              </a:ext>
            </a:extLst>
          </p:cNvPr>
          <p:cNvSpPr txBox="1"/>
          <p:nvPr/>
        </p:nvSpPr>
        <p:spPr>
          <a:xfrm>
            <a:off x="6840034" y="6607145"/>
            <a:ext cx="3010440" cy="276999"/>
          </a:xfrm>
          <a:prstGeom prst="rect">
            <a:avLst/>
          </a:prstGeom>
          <a:noFill/>
        </p:spPr>
        <p:txBody>
          <a:bodyPr wrap="none" rtlCol="0">
            <a:spAutoFit/>
          </a:bodyPr>
          <a:lstStyle/>
          <a:p>
            <a:pPr marL="0">
              <a:spcBef>
                <a:spcPts val="3000"/>
              </a:spcBef>
            </a:pPr>
            <a:r>
              <a:rPr lang="en-CH" sz="1200" dirty="0">
                <a:solidFill>
                  <a:schemeClr val="bg1"/>
                </a:solidFill>
                <a:latin typeface="Calibri" panose="020F0502020204030204" pitchFamily="34" charset="0"/>
                <a:ea typeface="Helvetica Light" charset="0"/>
                <a:cs typeface="Calibri" panose="020F0502020204030204" pitchFamily="34" charset="0"/>
                <a:sym typeface="Wingdings" pitchFamily="2" charset="2"/>
              </a:rPr>
              <a:t>200 pileup event simulated in ATLAS detector</a:t>
            </a:r>
          </a:p>
        </p:txBody>
      </p:sp>
      <p:cxnSp>
        <p:nvCxnSpPr>
          <p:cNvPr id="38" name="Straight Connector 37">
            <a:extLst>
              <a:ext uri="{FF2B5EF4-FFF2-40B4-BE49-F238E27FC236}">
                <a16:creationId xmlns:a16="http://schemas.microsoft.com/office/drawing/2014/main" id="{1BCFC043-394A-73CE-7D5B-CAB2E9F1BE42}"/>
              </a:ext>
            </a:extLst>
          </p:cNvPr>
          <p:cNvCxnSpPr/>
          <p:nvPr/>
        </p:nvCxnSpPr>
        <p:spPr>
          <a:xfrm>
            <a:off x="6308104" y="4546081"/>
            <a:ext cx="0" cy="2311919"/>
          </a:xfrm>
          <a:prstGeom prst="line">
            <a:avLst/>
          </a:prstGeom>
          <a:ln w="76200">
            <a:solidFill>
              <a:schemeClr val="bg1"/>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1046702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CA7716A-C0E4-A54D-A0A8-96BEF974FBDE}"/>
              </a:ext>
            </a:extLst>
          </p:cNvPr>
          <p:cNvPicPr>
            <a:picLocks noChangeAspect="1"/>
          </p:cNvPicPr>
          <p:nvPr/>
        </p:nvPicPr>
        <p:blipFill>
          <a:blip r:embed="rId2"/>
          <a:stretch>
            <a:fillRect/>
          </a:stretch>
        </p:blipFill>
        <p:spPr>
          <a:xfrm>
            <a:off x="5156200" y="1179860"/>
            <a:ext cx="5985426" cy="3513358"/>
          </a:xfrm>
          <a:prstGeom prst="rect">
            <a:avLst/>
          </a:prstGeom>
        </p:spPr>
      </p:pic>
      <p:pic>
        <p:nvPicPr>
          <p:cNvPr id="16" name="Picture 15">
            <a:extLst>
              <a:ext uri="{FF2B5EF4-FFF2-40B4-BE49-F238E27FC236}">
                <a16:creationId xmlns:a16="http://schemas.microsoft.com/office/drawing/2014/main" id="{16CBC718-5BBE-D841-A3D1-EB80F20FB501}"/>
              </a:ext>
            </a:extLst>
          </p:cNvPr>
          <p:cNvPicPr>
            <a:picLocks noChangeAspect="1"/>
          </p:cNvPicPr>
          <p:nvPr/>
        </p:nvPicPr>
        <p:blipFill>
          <a:blip r:embed="rId3"/>
          <a:stretch>
            <a:fillRect/>
          </a:stretch>
        </p:blipFill>
        <p:spPr>
          <a:xfrm>
            <a:off x="9840773" y="82887"/>
            <a:ext cx="1490734" cy="785137"/>
          </a:xfrm>
          <a:prstGeom prst="rect">
            <a:avLst/>
          </a:prstGeom>
        </p:spPr>
      </p:pic>
      <p:sp>
        <p:nvSpPr>
          <p:cNvPr id="17" name="TextBox 16">
            <a:extLst>
              <a:ext uri="{FF2B5EF4-FFF2-40B4-BE49-F238E27FC236}">
                <a16:creationId xmlns:a16="http://schemas.microsoft.com/office/drawing/2014/main" id="{3D9BD6B9-0C8B-7D41-A3AB-EE138A316EF5}"/>
              </a:ext>
            </a:extLst>
          </p:cNvPr>
          <p:cNvSpPr txBox="1"/>
          <p:nvPr/>
        </p:nvSpPr>
        <p:spPr>
          <a:xfrm>
            <a:off x="178096" y="264651"/>
            <a:ext cx="11305525" cy="523220"/>
          </a:xfrm>
          <a:prstGeom prst="rect">
            <a:avLst/>
          </a:prstGeom>
          <a:noFill/>
        </p:spPr>
        <p:txBody>
          <a:bodyPr wrap="square" rtlCol="0">
            <a:spAutoFit/>
          </a:bodyPr>
          <a:lstStyle/>
          <a:p>
            <a:pPr indent="424250" defTabSz="430225" fontAlgn="base">
              <a:spcBef>
                <a:spcPct val="0"/>
              </a:spcBef>
              <a:spcAft>
                <a:spcPct val="0"/>
              </a:spcAft>
              <a:defRPr/>
            </a:pPr>
            <a:r>
              <a:rPr lang="en-US" sz="2800" b="1" dirty="0">
                <a:solidFill>
                  <a:srgbClr val="0D7FBF"/>
                </a:solidFill>
                <a:latin typeface="Helvetica" pitchFamily="2" charset="0"/>
                <a:ea typeface="Trebuchet MS" pitchFamily="-84" charset="0"/>
                <a:cs typeface="Helvetica Light"/>
              </a:rPr>
              <a:t>High-Luminosity LHC (HL-LHC)</a:t>
            </a:r>
            <a:endParaRPr lang="en-US" sz="2800" dirty="0">
              <a:solidFill>
                <a:srgbClr val="0D7FBF"/>
              </a:solidFill>
              <a:latin typeface="Helvetica Light" pitchFamily="2" charset="0"/>
              <a:ea typeface="Trebuchet MS" pitchFamily="-84" charset="0"/>
              <a:cs typeface="Helvetica Light"/>
            </a:endParaRPr>
          </a:p>
        </p:txBody>
      </p:sp>
      <p:sp>
        <p:nvSpPr>
          <p:cNvPr id="18" name="Rectangle 17">
            <a:extLst>
              <a:ext uri="{FF2B5EF4-FFF2-40B4-BE49-F238E27FC236}">
                <a16:creationId xmlns:a16="http://schemas.microsoft.com/office/drawing/2014/main" id="{8CED942C-432A-1E48-AE3D-BFAAE1098C98}"/>
              </a:ext>
            </a:extLst>
          </p:cNvPr>
          <p:cNvSpPr/>
          <p:nvPr/>
        </p:nvSpPr>
        <p:spPr>
          <a:xfrm>
            <a:off x="591671" y="1187217"/>
            <a:ext cx="5034429" cy="3524042"/>
          </a:xfrm>
          <a:prstGeom prst="rect">
            <a:avLst/>
          </a:prstGeom>
        </p:spPr>
        <p:txBody>
          <a:bodyPr wrap="square">
            <a:spAutoFit/>
          </a:bodyPr>
          <a:lstStyle/>
          <a:p>
            <a:pPr lvl="0" defTabSz="457200" fontAlgn="base">
              <a:spcBef>
                <a:spcPts val="2400"/>
              </a:spcBef>
              <a:spcAft>
                <a:spcPct val="0"/>
              </a:spcAft>
              <a:defRPr/>
            </a:pPr>
            <a:r>
              <a:rPr lang="en-GB" dirty="0">
                <a:solidFill>
                  <a:srgbClr val="000000"/>
                </a:solidFill>
                <a:latin typeface="Helvetica" pitchFamily="2" charset="0"/>
              </a:rPr>
              <a:t>HL-LHC beam intensity requires unprecedented detector and computing technologies: </a:t>
            </a:r>
          </a:p>
          <a:p>
            <a:pPr marL="285750" lvl="0" indent="-285750" defTabSz="457200" fontAlgn="base">
              <a:spcBef>
                <a:spcPts val="1200"/>
              </a:spcBef>
              <a:spcAft>
                <a:spcPct val="0"/>
              </a:spcAft>
              <a:buFont typeface="Arial" panose="020B0604020202020204" pitchFamily="34" charset="0"/>
              <a:buChar char="•"/>
              <a:defRPr/>
            </a:pPr>
            <a:r>
              <a:rPr lang="en-GB" sz="1600" dirty="0">
                <a:solidFill>
                  <a:srgbClr val="000000"/>
                </a:solidFill>
                <a:latin typeface="Helvetica" pitchFamily="2" charset="0"/>
              </a:rPr>
              <a:t>Radiation hardness </a:t>
            </a:r>
            <a:r>
              <a:rPr lang="en-GB" sz="1400" dirty="0">
                <a:solidFill>
                  <a:srgbClr val="000000"/>
                </a:solidFill>
                <a:latin typeface="Helvetica" pitchFamily="2" charset="0"/>
              </a:rPr>
              <a:t>(silicon technology, full                 logic triplication for front-end ASICs)</a:t>
            </a:r>
          </a:p>
          <a:p>
            <a:pPr marL="285750" lvl="0" indent="-285750" defTabSz="457200" fontAlgn="base">
              <a:spcBef>
                <a:spcPts val="600"/>
              </a:spcBef>
              <a:spcAft>
                <a:spcPct val="0"/>
              </a:spcAft>
              <a:buFont typeface="Arial" panose="020B0604020202020204" pitchFamily="34" charset="0"/>
              <a:buChar char="•"/>
              <a:defRPr/>
            </a:pPr>
            <a:r>
              <a:rPr lang="en-GB" sz="1600" dirty="0">
                <a:solidFill>
                  <a:srgbClr val="000000"/>
                </a:solidFill>
                <a:latin typeface="Helvetica" pitchFamily="2" charset="0"/>
              </a:rPr>
              <a:t>High detection granularity and resolution           </a:t>
            </a:r>
            <a:r>
              <a:rPr lang="en-GB" sz="1400" dirty="0">
                <a:solidFill>
                  <a:srgbClr val="000000"/>
                </a:solidFill>
                <a:latin typeface="Helvetica" pitchFamily="2" charset="0"/>
              </a:rPr>
              <a:t>(increase from 100M to 5B silicon channels for                     inner trackers, improved forward acceptance)</a:t>
            </a:r>
          </a:p>
          <a:p>
            <a:pPr marL="285750" lvl="0" indent="-285750" defTabSz="457200" fontAlgn="base">
              <a:spcBef>
                <a:spcPts val="600"/>
              </a:spcBef>
              <a:spcAft>
                <a:spcPct val="0"/>
              </a:spcAft>
              <a:buFont typeface="Arial" panose="020B0604020202020204" pitchFamily="34" charset="0"/>
              <a:buChar char="•"/>
              <a:defRPr/>
            </a:pPr>
            <a:r>
              <a:rPr lang="en-GB" sz="1600" dirty="0">
                <a:solidFill>
                  <a:srgbClr val="000000"/>
                </a:solidFill>
                <a:latin typeface="Helvetica" pitchFamily="2" charset="0"/>
              </a:rPr>
              <a:t>Precise timing detectors </a:t>
            </a:r>
            <a:r>
              <a:rPr lang="en-GB" sz="1400" dirty="0">
                <a:solidFill>
                  <a:srgbClr val="000000"/>
                </a:solidFill>
                <a:latin typeface="Helvetica" pitchFamily="2" charset="0"/>
              </a:rPr>
              <a:t>(LGAD technology                      with 30 </a:t>
            </a:r>
            <a:r>
              <a:rPr lang="en-GB" sz="1400" dirty="0" err="1">
                <a:solidFill>
                  <a:srgbClr val="000000"/>
                </a:solidFill>
                <a:latin typeface="Helvetica" pitchFamily="2" charset="0"/>
              </a:rPr>
              <a:t>ps</a:t>
            </a:r>
            <a:r>
              <a:rPr lang="en-GB" sz="1400" dirty="0">
                <a:solidFill>
                  <a:srgbClr val="000000"/>
                </a:solidFill>
                <a:latin typeface="Helvetica" pitchFamily="2" charset="0"/>
              </a:rPr>
              <a:t> hit resolution)</a:t>
            </a:r>
          </a:p>
          <a:p>
            <a:pPr marL="285750" lvl="0" indent="-285750" defTabSz="457200" fontAlgn="base">
              <a:spcBef>
                <a:spcPts val="600"/>
              </a:spcBef>
              <a:spcAft>
                <a:spcPct val="0"/>
              </a:spcAft>
              <a:buFont typeface="Arial" panose="020B0604020202020204" pitchFamily="34" charset="0"/>
              <a:buChar char="•"/>
              <a:defRPr/>
            </a:pPr>
            <a:r>
              <a:rPr lang="en-GB" sz="1600" dirty="0">
                <a:solidFill>
                  <a:srgbClr val="000000"/>
                </a:solidFill>
                <a:latin typeface="Helvetica" pitchFamily="2" charset="0"/>
              </a:rPr>
              <a:t>Improved triggers</a:t>
            </a:r>
            <a:r>
              <a:rPr lang="en-GB" sz="1400" dirty="0">
                <a:solidFill>
                  <a:srgbClr val="000000"/>
                </a:solidFill>
                <a:latin typeface="Helvetica" pitchFamily="2" charset="0"/>
              </a:rPr>
              <a:t> (higher rate, latency, better rejection)</a:t>
            </a:r>
          </a:p>
          <a:p>
            <a:pPr marL="285750" lvl="0" indent="-285750" defTabSz="457200" fontAlgn="base">
              <a:spcBef>
                <a:spcPts val="600"/>
              </a:spcBef>
              <a:spcAft>
                <a:spcPct val="0"/>
              </a:spcAft>
              <a:buFont typeface="Arial" panose="020B0604020202020204" pitchFamily="34" charset="0"/>
              <a:buChar char="•"/>
              <a:defRPr/>
            </a:pPr>
            <a:r>
              <a:rPr lang="en-GB" sz="1600" dirty="0">
                <a:solidFill>
                  <a:srgbClr val="000000"/>
                </a:solidFill>
                <a:latin typeface="Helvetica" pitchFamily="2" charset="0"/>
              </a:rPr>
              <a:t>Heterogeneous computing </a:t>
            </a:r>
            <a:r>
              <a:rPr lang="en-GB" sz="1400" dirty="0">
                <a:solidFill>
                  <a:srgbClr val="000000"/>
                </a:solidFill>
                <a:latin typeface="Helvetica" pitchFamily="2" charset="0"/>
              </a:rPr>
              <a:t>(CPU &amp; accelerators, …)</a:t>
            </a:r>
            <a:endParaRPr lang="en-GB" sz="1600" dirty="0">
              <a:solidFill>
                <a:srgbClr val="000000"/>
              </a:solidFill>
              <a:latin typeface="Helvetica" pitchFamily="2" charset="0"/>
            </a:endParaRPr>
          </a:p>
          <a:p>
            <a:pPr marL="285750" indent="-285750" defTabSz="457200" fontAlgn="base">
              <a:spcBef>
                <a:spcPts val="600"/>
              </a:spcBef>
              <a:spcAft>
                <a:spcPct val="0"/>
              </a:spcAft>
              <a:buFont typeface="Arial" panose="020B0604020202020204" pitchFamily="34" charset="0"/>
              <a:buChar char="•"/>
              <a:defRPr/>
            </a:pPr>
            <a:r>
              <a:rPr lang="en-GB" sz="1600" dirty="0">
                <a:solidFill>
                  <a:srgbClr val="000000"/>
                </a:solidFill>
                <a:latin typeface="Helvetica" pitchFamily="2" charset="0"/>
              </a:rPr>
              <a:t>Widespread use of machine learning </a:t>
            </a:r>
          </a:p>
        </p:txBody>
      </p:sp>
      <p:pic>
        <p:nvPicPr>
          <p:cNvPr id="2" name="Picture 1">
            <a:extLst>
              <a:ext uri="{FF2B5EF4-FFF2-40B4-BE49-F238E27FC236}">
                <a16:creationId xmlns:a16="http://schemas.microsoft.com/office/drawing/2014/main" id="{A2E596B3-3F56-CF0E-D74D-34A9CB12E1E8}"/>
              </a:ext>
            </a:extLst>
          </p:cNvPr>
          <p:cNvPicPr>
            <a:picLocks noChangeAspect="1"/>
          </p:cNvPicPr>
          <p:nvPr/>
        </p:nvPicPr>
        <p:blipFill>
          <a:blip r:embed="rId4"/>
          <a:stretch>
            <a:fillRect/>
          </a:stretch>
        </p:blipFill>
        <p:spPr>
          <a:xfrm>
            <a:off x="9530419" y="5200284"/>
            <a:ext cx="1078403" cy="1664300"/>
          </a:xfrm>
          <a:prstGeom prst="rect">
            <a:avLst/>
          </a:prstGeom>
        </p:spPr>
      </p:pic>
      <p:pic>
        <p:nvPicPr>
          <p:cNvPr id="19" name="Picture 18">
            <a:extLst>
              <a:ext uri="{FF2B5EF4-FFF2-40B4-BE49-F238E27FC236}">
                <a16:creationId xmlns:a16="http://schemas.microsoft.com/office/drawing/2014/main" id="{D4E697A6-D191-3842-91D2-7774597A00A9}"/>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8322491" y="76200"/>
            <a:ext cx="1517223" cy="785137"/>
          </a:xfrm>
          <a:prstGeom prst="rect">
            <a:avLst/>
          </a:prstGeom>
        </p:spPr>
      </p:pic>
      <p:pic>
        <p:nvPicPr>
          <p:cNvPr id="21" name="Picture 20">
            <a:extLst>
              <a:ext uri="{FF2B5EF4-FFF2-40B4-BE49-F238E27FC236}">
                <a16:creationId xmlns:a16="http://schemas.microsoft.com/office/drawing/2014/main" id="{27F1528D-83F3-8E4E-9878-1B3C6C43ED06}"/>
              </a:ext>
            </a:extLst>
          </p:cNvPr>
          <p:cNvPicPr>
            <a:picLocks noChangeAspect="1"/>
          </p:cNvPicPr>
          <p:nvPr/>
        </p:nvPicPr>
        <p:blipFill>
          <a:blip r:embed="rId6" cstate="screen">
            <a:clrChange>
              <a:clrFrom>
                <a:srgbClr val="E8FFFF"/>
              </a:clrFrom>
              <a:clrTo>
                <a:srgbClr val="E8FFFF">
                  <a:alpha val="0"/>
                </a:srgbClr>
              </a:clrTo>
            </a:clrChange>
            <a:extLst>
              <a:ext uri="{28A0092B-C50C-407E-A947-70E740481C1C}">
                <a14:useLocalDpi xmlns:a14="http://schemas.microsoft.com/office/drawing/2010/main"/>
              </a:ext>
            </a:extLst>
          </a:blip>
          <a:stretch>
            <a:fillRect/>
          </a:stretch>
        </p:blipFill>
        <p:spPr>
          <a:xfrm>
            <a:off x="279400" y="5025208"/>
            <a:ext cx="3173164" cy="1839375"/>
          </a:xfrm>
          <a:prstGeom prst="rect">
            <a:avLst/>
          </a:prstGeom>
        </p:spPr>
      </p:pic>
      <p:pic>
        <p:nvPicPr>
          <p:cNvPr id="1026" name="Picture 2">
            <a:extLst>
              <a:ext uri="{FF2B5EF4-FFF2-40B4-BE49-F238E27FC236}">
                <a16:creationId xmlns:a16="http://schemas.microsoft.com/office/drawing/2014/main" id="{829DA0B9-7DA0-7147-9D99-7289132772F3}"/>
              </a:ext>
            </a:extLst>
          </p:cNvPr>
          <p:cNvPicPr>
            <a:picLocks noChangeAspect="1" noChangeArrowheads="1"/>
          </p:cNvPicPr>
          <p:nvPr/>
        </p:nvPicPr>
        <p:blipFill rotWithShape="1">
          <a:blip r:embed="rId7">
            <a:extLst>
              <a:ext uri="{28A0092B-C50C-407E-A947-70E740481C1C}">
                <a14:useLocalDpi xmlns:a14="http://schemas.microsoft.com/office/drawing/2010/main"/>
              </a:ext>
            </a:extLst>
          </a:blip>
          <a:srcRect/>
          <a:stretch/>
        </p:blipFill>
        <p:spPr bwMode="auto">
          <a:xfrm>
            <a:off x="7192961" y="5218324"/>
            <a:ext cx="2345282" cy="1639676"/>
          </a:xfrm>
          <a:prstGeom prst="rect">
            <a:avLst/>
          </a:prstGeom>
          <a:noFill/>
          <a:extLst>
            <a:ext uri="{909E8E84-426E-40DD-AFC4-6F175D3DCCD1}">
              <a14:hiddenFill xmlns:a14="http://schemas.microsoft.com/office/drawing/2010/main">
                <a:solidFill>
                  <a:srgbClr val="FFFFFF"/>
                </a:solidFill>
              </a14:hiddenFill>
            </a:ext>
          </a:extLst>
        </p:spPr>
      </p:pic>
      <p:pic>
        <p:nvPicPr>
          <p:cNvPr id="22" name="Picture 21">
            <a:extLst>
              <a:ext uri="{FF2B5EF4-FFF2-40B4-BE49-F238E27FC236}">
                <a16:creationId xmlns:a16="http://schemas.microsoft.com/office/drawing/2014/main" id="{E7B2E9C3-FEA5-614A-9F89-504F0B70877A}"/>
              </a:ext>
            </a:extLst>
          </p:cNvPr>
          <p:cNvPicPr>
            <a:picLocks noChangeAspect="1"/>
          </p:cNvPicPr>
          <p:nvPr/>
        </p:nvPicPr>
        <p:blipFill>
          <a:blip r:embed="rId8"/>
          <a:stretch>
            <a:fillRect/>
          </a:stretch>
        </p:blipFill>
        <p:spPr>
          <a:xfrm rot="16200000">
            <a:off x="3428899" y="5575196"/>
            <a:ext cx="1639674" cy="925933"/>
          </a:xfrm>
          <a:prstGeom prst="rect">
            <a:avLst/>
          </a:prstGeom>
        </p:spPr>
      </p:pic>
      <p:pic>
        <p:nvPicPr>
          <p:cNvPr id="23" name="Picture 22">
            <a:extLst>
              <a:ext uri="{FF2B5EF4-FFF2-40B4-BE49-F238E27FC236}">
                <a16:creationId xmlns:a16="http://schemas.microsoft.com/office/drawing/2014/main" id="{0CDBC6D8-7E8F-E440-B6DA-6499D068827D}"/>
              </a:ext>
            </a:extLst>
          </p:cNvPr>
          <p:cNvPicPr>
            <a:picLocks noChangeAspect="1"/>
          </p:cNvPicPr>
          <p:nvPr/>
        </p:nvPicPr>
        <p:blipFill>
          <a:blip r:embed="rId9"/>
          <a:stretch>
            <a:fillRect/>
          </a:stretch>
        </p:blipFill>
        <p:spPr>
          <a:xfrm>
            <a:off x="4715922" y="5218324"/>
            <a:ext cx="2909619" cy="1639675"/>
          </a:xfrm>
          <a:prstGeom prst="rect">
            <a:avLst/>
          </a:prstGeom>
        </p:spPr>
      </p:pic>
      <p:cxnSp>
        <p:nvCxnSpPr>
          <p:cNvPr id="29" name="Straight Connector 28">
            <a:extLst>
              <a:ext uri="{FF2B5EF4-FFF2-40B4-BE49-F238E27FC236}">
                <a16:creationId xmlns:a16="http://schemas.microsoft.com/office/drawing/2014/main" id="{640F9C8E-A674-EF4B-972E-EC07D04BBAD5}"/>
              </a:ext>
            </a:extLst>
          </p:cNvPr>
          <p:cNvCxnSpPr>
            <a:cxnSpLocks/>
          </p:cNvCxnSpPr>
          <p:nvPr/>
        </p:nvCxnSpPr>
        <p:spPr>
          <a:xfrm>
            <a:off x="3681164" y="5218324"/>
            <a:ext cx="7891357" cy="0"/>
          </a:xfrm>
          <a:prstGeom prst="line">
            <a:avLst/>
          </a:prstGeom>
          <a:ln>
            <a:solidFill>
              <a:schemeClr val="bg1"/>
            </a:solidFill>
          </a:ln>
          <a:effectLst/>
        </p:spPr>
        <p:style>
          <a:lnRef idx="2">
            <a:schemeClr val="accent1"/>
          </a:lnRef>
          <a:fillRef idx="0">
            <a:schemeClr val="accent1"/>
          </a:fillRef>
          <a:effectRef idx="1">
            <a:schemeClr val="accent1"/>
          </a:effectRef>
          <a:fontRef idx="minor">
            <a:schemeClr val="tx1"/>
          </a:fontRef>
        </p:style>
      </p:cxnSp>
      <p:pic>
        <p:nvPicPr>
          <p:cNvPr id="3" name="Picture 2">
            <a:extLst>
              <a:ext uri="{FF2B5EF4-FFF2-40B4-BE49-F238E27FC236}">
                <a16:creationId xmlns:a16="http://schemas.microsoft.com/office/drawing/2014/main" id="{824FECC4-6417-1180-46AF-90C7BCB059EB}"/>
              </a:ext>
            </a:extLst>
          </p:cNvPr>
          <p:cNvPicPr>
            <a:picLocks noChangeAspect="1"/>
          </p:cNvPicPr>
          <p:nvPr/>
        </p:nvPicPr>
        <p:blipFill>
          <a:blip r:embed="rId10"/>
          <a:stretch>
            <a:fillRect/>
          </a:stretch>
        </p:blipFill>
        <p:spPr>
          <a:xfrm>
            <a:off x="10561010" y="5229193"/>
            <a:ext cx="911853" cy="1628805"/>
          </a:xfrm>
          <a:prstGeom prst="rect">
            <a:avLst/>
          </a:prstGeom>
        </p:spPr>
      </p:pic>
    </p:spTree>
    <p:extLst>
      <p:ext uri="{BB962C8B-B14F-4D97-AF65-F5344CB8AC3E}">
        <p14:creationId xmlns:p14="http://schemas.microsoft.com/office/powerpoint/2010/main" val="1503273429"/>
      </p:ext>
    </p:extLst>
  </p:cSld>
  <p:clrMapOvr>
    <a:masterClrMapping/>
  </p:clrMapOvr>
  <mc:AlternateContent xmlns:mc="http://schemas.openxmlformats.org/markup-compatibility/2006">
    <mc:Choice xmlns:p14="http://schemas.microsoft.com/office/powerpoint/2010/main" Requires="p14">
      <p:transition spd="med" p14:dur="600">
        <p:fade/>
      </p:transition>
    </mc:Choice>
    <mc:Fallback>
      <p:transition spd="med">
        <p:fade/>
      </p:transition>
    </mc:Fallback>
  </mc:AlternateContent>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3D4E5181-F06D-269E-60CE-D4794E64305F}"/>
              </a:ext>
            </a:extLst>
          </p:cNvPr>
          <p:cNvSpPr txBox="1"/>
          <p:nvPr/>
        </p:nvSpPr>
        <p:spPr>
          <a:xfrm>
            <a:off x="178096" y="264651"/>
            <a:ext cx="11305525" cy="523220"/>
          </a:xfrm>
          <a:prstGeom prst="rect">
            <a:avLst/>
          </a:prstGeom>
          <a:noFill/>
        </p:spPr>
        <p:txBody>
          <a:bodyPr wrap="square" rtlCol="0">
            <a:spAutoFit/>
          </a:bodyPr>
          <a:lstStyle/>
          <a:p>
            <a:pPr indent="424250" defTabSz="430225" fontAlgn="base">
              <a:spcBef>
                <a:spcPct val="0"/>
              </a:spcBef>
              <a:spcAft>
                <a:spcPct val="0"/>
              </a:spcAft>
              <a:defRPr/>
            </a:pPr>
            <a:r>
              <a:rPr lang="en-US" sz="2800" b="1" dirty="0">
                <a:solidFill>
                  <a:srgbClr val="0D7FBF"/>
                </a:solidFill>
                <a:latin typeface="Helvetica" pitchFamily="2" charset="0"/>
                <a:ea typeface="Trebuchet MS" pitchFamily="-84" charset="0"/>
                <a:cs typeface="Helvetica Light"/>
              </a:rPr>
              <a:t>Machine learning in High-Energy Physics</a:t>
            </a:r>
            <a:endParaRPr lang="en-US" sz="2800" dirty="0">
              <a:solidFill>
                <a:srgbClr val="0D7FBF"/>
              </a:solidFill>
              <a:latin typeface="Helvetica Light" pitchFamily="2" charset="0"/>
              <a:ea typeface="Trebuchet MS" pitchFamily="-84" charset="0"/>
              <a:cs typeface="Helvetica Light"/>
            </a:endParaRPr>
          </a:p>
        </p:txBody>
      </p:sp>
      <p:pic>
        <p:nvPicPr>
          <p:cNvPr id="8" name="Picture 7">
            <a:extLst>
              <a:ext uri="{FF2B5EF4-FFF2-40B4-BE49-F238E27FC236}">
                <a16:creationId xmlns:a16="http://schemas.microsoft.com/office/drawing/2014/main" id="{D0D293FE-A76E-507F-F3D8-C65687013F1D}"/>
              </a:ext>
            </a:extLst>
          </p:cNvPr>
          <p:cNvPicPr>
            <a:picLocks noChangeAspect="1"/>
          </p:cNvPicPr>
          <p:nvPr/>
        </p:nvPicPr>
        <p:blipFill>
          <a:blip r:embed="rId2"/>
          <a:stretch>
            <a:fillRect/>
          </a:stretch>
        </p:blipFill>
        <p:spPr>
          <a:xfrm>
            <a:off x="6011862" y="1187217"/>
            <a:ext cx="4747091" cy="3546356"/>
          </a:xfrm>
          <a:prstGeom prst="rect">
            <a:avLst/>
          </a:prstGeom>
        </p:spPr>
      </p:pic>
      <p:sp>
        <p:nvSpPr>
          <p:cNvPr id="10" name="TextBox 9">
            <a:extLst>
              <a:ext uri="{FF2B5EF4-FFF2-40B4-BE49-F238E27FC236}">
                <a16:creationId xmlns:a16="http://schemas.microsoft.com/office/drawing/2014/main" id="{7B8828AC-54F0-77A9-433F-85F3761B70B8}"/>
              </a:ext>
            </a:extLst>
          </p:cNvPr>
          <p:cNvSpPr txBox="1"/>
          <p:nvPr/>
        </p:nvSpPr>
        <p:spPr>
          <a:xfrm>
            <a:off x="5877075" y="4733573"/>
            <a:ext cx="5016664" cy="415498"/>
          </a:xfrm>
          <a:prstGeom prst="rect">
            <a:avLst/>
          </a:prstGeom>
          <a:noFill/>
        </p:spPr>
        <p:txBody>
          <a:bodyPr wrap="square">
            <a:spAutoFit/>
          </a:bodyPr>
          <a:lstStyle/>
          <a:p>
            <a:r>
              <a:rPr lang="en-GB" sz="1050" dirty="0">
                <a:solidFill>
                  <a:schemeClr val="tx1">
                    <a:lumMod val="50000"/>
                    <a:lumOff val="50000"/>
                  </a:schemeClr>
                </a:solidFill>
                <a:effectLst/>
                <a:latin typeface="Helvetica Light" panose="020B0403020202020204" pitchFamily="34" charset="0"/>
              </a:rPr>
              <a:t>Schematic diagram of the ways to represent jets and the natural NN architectures that go with each representation</a:t>
            </a:r>
            <a:r>
              <a:rPr lang="en-GB" sz="1050" dirty="0">
                <a:solidFill>
                  <a:schemeClr val="tx1">
                    <a:lumMod val="50000"/>
                    <a:lumOff val="50000"/>
                  </a:schemeClr>
                </a:solidFill>
                <a:latin typeface="Helvetica Light" panose="020B0403020202020204" pitchFamily="34" charset="0"/>
              </a:rPr>
              <a:t> </a:t>
            </a:r>
            <a:r>
              <a:rPr lang="en-GB" sz="1050" dirty="0">
                <a:solidFill>
                  <a:schemeClr val="tx1">
                    <a:lumMod val="50000"/>
                    <a:lumOff val="50000"/>
                  </a:schemeClr>
                </a:solidFill>
                <a:effectLst/>
                <a:latin typeface="Helvetica Light" panose="020B0403020202020204" pitchFamily="34" charset="0"/>
              </a:rPr>
              <a:t>[</a:t>
            </a:r>
            <a:r>
              <a:rPr lang="en-GB" sz="1050" dirty="0" err="1">
                <a:solidFill>
                  <a:schemeClr val="tx1">
                    <a:lumMod val="50000"/>
                    <a:lumOff val="50000"/>
                  </a:schemeClr>
                </a:solidFill>
                <a:effectLst/>
                <a:latin typeface="Helvetica Light" panose="020B0403020202020204" pitchFamily="34" charset="0"/>
              </a:rPr>
              <a:t>Larkoski</a:t>
            </a:r>
            <a:r>
              <a:rPr lang="en-GB" sz="1050" dirty="0">
                <a:solidFill>
                  <a:schemeClr val="tx1">
                    <a:lumMod val="50000"/>
                    <a:lumOff val="50000"/>
                  </a:schemeClr>
                </a:solidFill>
                <a:effectLst/>
                <a:latin typeface="Helvetica Light" panose="020B0403020202020204" pitchFamily="34" charset="0"/>
              </a:rPr>
              <a:t> et al., arXiv:1709.04464] </a:t>
            </a:r>
            <a:endParaRPr lang="en-GB" sz="1050" dirty="0">
              <a:solidFill>
                <a:schemeClr val="tx1">
                  <a:lumMod val="50000"/>
                  <a:lumOff val="50000"/>
                </a:schemeClr>
              </a:solidFill>
              <a:latin typeface="Helvetica Light" panose="020B0403020202020204" pitchFamily="34" charset="0"/>
            </a:endParaRPr>
          </a:p>
        </p:txBody>
      </p:sp>
      <p:pic>
        <p:nvPicPr>
          <p:cNvPr id="15" name="Picture 14">
            <a:extLst>
              <a:ext uri="{FF2B5EF4-FFF2-40B4-BE49-F238E27FC236}">
                <a16:creationId xmlns:a16="http://schemas.microsoft.com/office/drawing/2014/main" id="{B18A98E1-9144-42D9-288A-C8A95FE67012}"/>
              </a:ext>
            </a:extLst>
          </p:cNvPr>
          <p:cNvPicPr>
            <a:picLocks noChangeAspect="1"/>
          </p:cNvPicPr>
          <p:nvPr/>
        </p:nvPicPr>
        <p:blipFill>
          <a:blip r:embed="rId3"/>
          <a:stretch>
            <a:fillRect/>
          </a:stretch>
        </p:blipFill>
        <p:spPr>
          <a:xfrm>
            <a:off x="5012019" y="5258525"/>
            <a:ext cx="6241604" cy="1444399"/>
          </a:xfrm>
          <a:prstGeom prst="rect">
            <a:avLst/>
          </a:prstGeom>
        </p:spPr>
      </p:pic>
      <p:sp>
        <p:nvSpPr>
          <p:cNvPr id="14" name="TextBox 13">
            <a:extLst>
              <a:ext uri="{FF2B5EF4-FFF2-40B4-BE49-F238E27FC236}">
                <a16:creationId xmlns:a16="http://schemas.microsoft.com/office/drawing/2014/main" id="{7C8C0C27-BA3C-669A-DA23-EA145169F355}"/>
              </a:ext>
            </a:extLst>
          </p:cNvPr>
          <p:cNvSpPr txBox="1"/>
          <p:nvPr/>
        </p:nvSpPr>
        <p:spPr>
          <a:xfrm>
            <a:off x="2039325" y="6479091"/>
            <a:ext cx="3421675" cy="253916"/>
          </a:xfrm>
          <a:prstGeom prst="rect">
            <a:avLst/>
          </a:prstGeom>
          <a:noFill/>
        </p:spPr>
        <p:txBody>
          <a:bodyPr wrap="square">
            <a:spAutoFit/>
          </a:bodyPr>
          <a:lstStyle/>
          <a:p>
            <a:pPr algn="r"/>
            <a:r>
              <a:rPr lang="en-GB" sz="1050" dirty="0">
                <a:solidFill>
                  <a:schemeClr val="tx1">
                    <a:lumMod val="50000"/>
                    <a:lumOff val="50000"/>
                  </a:schemeClr>
                </a:solidFill>
                <a:effectLst/>
                <a:latin typeface="Helvetica Light" panose="020B0403020202020204" pitchFamily="34" charset="0"/>
              </a:rPr>
              <a:t>Tracking with Graph NNs [</a:t>
            </a:r>
            <a:r>
              <a:rPr lang="en-GB" sz="1050" dirty="0">
                <a:solidFill>
                  <a:schemeClr val="tx1">
                    <a:lumMod val="50000"/>
                    <a:lumOff val="50000"/>
                  </a:schemeClr>
                </a:solidFill>
                <a:effectLst/>
                <a:latin typeface="Helvetica Light" panose="020B0403020202020204" pitchFamily="34" charset="0"/>
                <a:hlinkClick r:id="rId4"/>
              </a:rPr>
              <a:t>Link</a:t>
            </a:r>
            <a:r>
              <a:rPr lang="en-GB" sz="1050" dirty="0">
                <a:solidFill>
                  <a:schemeClr val="tx1">
                    <a:lumMod val="50000"/>
                    <a:lumOff val="50000"/>
                  </a:schemeClr>
                </a:solidFill>
                <a:effectLst/>
                <a:latin typeface="Helvetica Light" panose="020B0403020202020204" pitchFamily="34" charset="0"/>
              </a:rPr>
              <a:t>]</a:t>
            </a:r>
            <a:endParaRPr lang="en-GB" sz="1050" dirty="0">
              <a:solidFill>
                <a:schemeClr val="tx1">
                  <a:lumMod val="50000"/>
                  <a:lumOff val="50000"/>
                </a:schemeClr>
              </a:solidFill>
              <a:latin typeface="Helvetica Light" panose="020B0403020202020204" pitchFamily="34" charset="0"/>
            </a:endParaRPr>
          </a:p>
        </p:txBody>
      </p:sp>
      <p:sp>
        <p:nvSpPr>
          <p:cNvPr id="2" name="Slide Number Placeholder 1">
            <a:extLst>
              <a:ext uri="{FF2B5EF4-FFF2-40B4-BE49-F238E27FC236}">
                <a16:creationId xmlns:a16="http://schemas.microsoft.com/office/drawing/2014/main" id="{7C407D75-85F7-96E9-ADF5-A253E4BABFBE}"/>
              </a:ext>
            </a:extLst>
          </p:cNvPr>
          <p:cNvSpPr>
            <a:spLocks noGrp="1"/>
          </p:cNvSpPr>
          <p:nvPr>
            <p:ph type="sldNum" sz="quarter" idx="4"/>
          </p:nvPr>
        </p:nvSpPr>
        <p:spPr/>
        <p:txBody>
          <a:bodyPr/>
          <a:lstStyle/>
          <a:p>
            <a:pPr>
              <a:defRPr/>
            </a:pPr>
            <a:fld id="{611C2F03-9E95-40C9-A99F-3C4F7EE8CF2A}" type="slidenum">
              <a:rPr lang="en-GB" smtClean="0"/>
              <a:pPr>
                <a:defRPr/>
              </a:pPr>
              <a:t>66</a:t>
            </a:fld>
            <a:endParaRPr lang="en-GB" dirty="0"/>
          </a:p>
        </p:txBody>
      </p:sp>
      <p:sp>
        <p:nvSpPr>
          <p:cNvPr id="7" name="Rectangle 6">
            <a:extLst>
              <a:ext uri="{FF2B5EF4-FFF2-40B4-BE49-F238E27FC236}">
                <a16:creationId xmlns:a16="http://schemas.microsoft.com/office/drawing/2014/main" id="{379B5B0D-9101-80BE-301A-F367F6254C3F}"/>
              </a:ext>
            </a:extLst>
          </p:cNvPr>
          <p:cNvSpPr/>
          <p:nvPr/>
        </p:nvSpPr>
        <p:spPr>
          <a:xfrm>
            <a:off x="591672" y="1187217"/>
            <a:ext cx="4869328" cy="4431983"/>
          </a:xfrm>
          <a:prstGeom prst="rect">
            <a:avLst/>
          </a:prstGeom>
        </p:spPr>
        <p:txBody>
          <a:bodyPr wrap="square">
            <a:spAutoFit/>
          </a:bodyPr>
          <a:lstStyle/>
          <a:p>
            <a:pPr lvl="0" defTabSz="457200" fontAlgn="base">
              <a:spcBef>
                <a:spcPts val="2400"/>
              </a:spcBef>
              <a:spcAft>
                <a:spcPct val="0"/>
              </a:spcAft>
              <a:defRPr/>
            </a:pPr>
            <a:r>
              <a:rPr lang="en-GB" dirty="0">
                <a:solidFill>
                  <a:srgbClr val="000000"/>
                </a:solidFill>
                <a:latin typeface="Helvetica" pitchFamily="2" charset="0"/>
              </a:rPr>
              <a:t>Explosion of applications with the advent of deep learning</a:t>
            </a:r>
          </a:p>
          <a:p>
            <a:pPr marL="285750" lvl="0" indent="-285750" defTabSz="457200" fontAlgn="base">
              <a:spcBef>
                <a:spcPts val="1200"/>
              </a:spcBef>
              <a:spcAft>
                <a:spcPct val="0"/>
              </a:spcAft>
              <a:buFont typeface="Arial" panose="020B0604020202020204" pitchFamily="34" charset="0"/>
              <a:buChar char="•"/>
              <a:defRPr/>
            </a:pPr>
            <a:r>
              <a:rPr lang="en-GB" sz="1600" dirty="0">
                <a:solidFill>
                  <a:srgbClr val="000000"/>
                </a:solidFill>
                <a:latin typeface="Helvetica" pitchFamily="2" charset="0"/>
              </a:rPr>
              <a:t>Long tradition of multivariate classification in HEP analysis </a:t>
            </a:r>
            <a:r>
              <a:rPr lang="en-GB" sz="1400" dirty="0">
                <a:solidFill>
                  <a:srgbClr val="000000"/>
                </a:solidFill>
                <a:latin typeface="Helvetica" pitchFamily="2" charset="0"/>
              </a:rPr>
              <a:t>(Likelihood, NN, BDT, …)</a:t>
            </a:r>
          </a:p>
          <a:p>
            <a:pPr marL="285750" lvl="0" indent="-285750" defTabSz="457200" fontAlgn="base">
              <a:spcBef>
                <a:spcPts val="1200"/>
              </a:spcBef>
              <a:spcAft>
                <a:spcPct val="0"/>
              </a:spcAft>
              <a:buFont typeface="Arial" panose="020B0604020202020204" pitchFamily="34" charset="0"/>
              <a:buChar char="•"/>
              <a:defRPr/>
            </a:pPr>
            <a:r>
              <a:rPr lang="en-GB" sz="1600" dirty="0">
                <a:solidFill>
                  <a:srgbClr val="000000"/>
                </a:solidFill>
                <a:latin typeface="Helvetica" pitchFamily="2" charset="0"/>
              </a:rPr>
              <a:t>Multivariate regression used more and more </a:t>
            </a:r>
            <a:r>
              <a:rPr lang="en-GB" sz="1400" dirty="0">
                <a:solidFill>
                  <a:srgbClr val="000000"/>
                </a:solidFill>
                <a:latin typeface="Helvetica" pitchFamily="2" charset="0"/>
              </a:rPr>
              <a:t>(electromagnetic and hadronic energy calibration, pixel cluster position, jet mass reconstruction, …)</a:t>
            </a:r>
          </a:p>
          <a:p>
            <a:pPr marL="285750" lvl="0" indent="-285750" defTabSz="457200" fontAlgn="base">
              <a:spcBef>
                <a:spcPts val="1200"/>
              </a:spcBef>
              <a:spcAft>
                <a:spcPct val="0"/>
              </a:spcAft>
              <a:buFont typeface="Arial" panose="020B0604020202020204" pitchFamily="34" charset="0"/>
              <a:buChar char="•"/>
              <a:defRPr/>
            </a:pPr>
            <a:r>
              <a:rPr lang="en-GB" sz="1600" dirty="0">
                <a:solidFill>
                  <a:srgbClr val="000000"/>
                </a:solidFill>
                <a:latin typeface="Helvetica" pitchFamily="2" charset="0"/>
              </a:rPr>
              <a:t>Low-level reconstruction is the realm of deep learning </a:t>
            </a:r>
            <a:r>
              <a:rPr lang="en-GB" sz="1400" dirty="0">
                <a:solidFill>
                  <a:srgbClr val="000000"/>
                </a:solidFill>
                <a:latin typeface="Helvetica" pitchFamily="2" charset="0"/>
              </a:rPr>
              <a:t>(jet substructure analysis is a prime application)</a:t>
            </a:r>
          </a:p>
          <a:p>
            <a:pPr marL="285750" lvl="0" indent="-285750" defTabSz="457200" fontAlgn="base">
              <a:spcBef>
                <a:spcPts val="1200"/>
              </a:spcBef>
              <a:spcAft>
                <a:spcPct val="0"/>
              </a:spcAft>
              <a:buFont typeface="Arial" panose="020B0604020202020204" pitchFamily="34" charset="0"/>
              <a:buChar char="•"/>
              <a:defRPr/>
            </a:pPr>
            <a:r>
              <a:rPr lang="en-GB" sz="1600" dirty="0">
                <a:solidFill>
                  <a:srgbClr val="000000"/>
                </a:solidFill>
                <a:latin typeface="Helvetica" pitchFamily="2" charset="0"/>
              </a:rPr>
              <a:t>Tracking is among the hardest reconstruction problems in HEP</a:t>
            </a:r>
            <a:r>
              <a:rPr lang="en-GB" sz="1400" dirty="0">
                <a:solidFill>
                  <a:srgbClr val="000000"/>
                </a:solidFill>
                <a:latin typeface="Helvetica" pitchFamily="2" charset="0"/>
              </a:rPr>
              <a:t> (great field for ML advances (but challenging) — example of end-to-end deep learning)</a:t>
            </a:r>
          </a:p>
          <a:p>
            <a:pPr marL="285750" lvl="0" indent="-285750" defTabSz="457200" fontAlgn="base">
              <a:spcBef>
                <a:spcPts val="1200"/>
              </a:spcBef>
              <a:spcAft>
                <a:spcPct val="0"/>
              </a:spcAft>
              <a:buFont typeface="Arial" panose="020B0604020202020204" pitchFamily="34" charset="0"/>
              <a:buChar char="•"/>
              <a:defRPr/>
            </a:pPr>
            <a:r>
              <a:rPr lang="en-GB" sz="1600" dirty="0">
                <a:solidFill>
                  <a:srgbClr val="000000"/>
                </a:solidFill>
                <a:latin typeface="Helvetica" pitchFamily="2" charset="0"/>
              </a:rPr>
              <a:t>ML can also used for functional approximation </a:t>
            </a:r>
            <a:r>
              <a:rPr lang="en-GB" sz="1400" dirty="0">
                <a:solidFill>
                  <a:srgbClr val="000000"/>
                </a:solidFill>
                <a:latin typeface="Helvetica" pitchFamily="2" charset="0"/>
              </a:rPr>
              <a:t>(fast simulation, matrix element, PDFs, …)</a:t>
            </a:r>
          </a:p>
        </p:txBody>
      </p:sp>
    </p:spTree>
    <p:extLst>
      <p:ext uri="{BB962C8B-B14F-4D97-AF65-F5344CB8AC3E}">
        <p14:creationId xmlns:p14="http://schemas.microsoft.com/office/powerpoint/2010/main" val="2407685770"/>
      </p:ext>
    </p:extLst>
  </p:cSld>
  <p:clrMapOvr>
    <a:masterClrMapping/>
  </p:clrMapOvr>
  <mc:AlternateContent xmlns:mc="http://schemas.openxmlformats.org/markup-compatibility/2006">
    <mc:Choice xmlns:p14="http://schemas.microsoft.com/office/powerpoint/2010/main" Requires="p14">
      <p:transition spd="med" p14:dur="600">
        <p:fade/>
      </p:transition>
    </mc:Choice>
    <mc:Fallback>
      <p:transition spd="med">
        <p:fade/>
      </p:transition>
    </mc:Fallback>
  </mc:AlternateContent>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8D9DD8E7-D857-914F-8E20-559F07322336}"/>
              </a:ext>
            </a:extLst>
          </p:cNvPr>
          <p:cNvSpPr/>
          <p:nvPr/>
        </p:nvSpPr>
        <p:spPr>
          <a:xfrm>
            <a:off x="5556738" y="787791"/>
            <a:ext cx="5916125" cy="365760"/>
          </a:xfrm>
          <a:prstGeom prst="rect">
            <a:avLst/>
          </a:prstGeom>
          <a:solidFill>
            <a:schemeClr val="bg1"/>
          </a:solidFill>
        </p:spPr>
        <p:txBody>
          <a:bodyPr wrap="square" rtlCol="0" anchor="ctr">
            <a:spAutoFit/>
          </a:bodyPr>
          <a:lstStyle/>
          <a:p>
            <a:pPr algn="l"/>
            <a:endParaRPr lang="en-CH" sz="1600" dirty="0">
              <a:latin typeface="Helvetica" pitchFamily="2" charset="0"/>
            </a:endParaRPr>
          </a:p>
        </p:txBody>
      </p:sp>
      <p:sp>
        <p:nvSpPr>
          <p:cNvPr id="2" name="Slide Number Placeholder 1">
            <a:extLst>
              <a:ext uri="{FF2B5EF4-FFF2-40B4-BE49-F238E27FC236}">
                <a16:creationId xmlns:a16="http://schemas.microsoft.com/office/drawing/2014/main" id="{2423BFF3-ED11-804C-8AB9-607C1E84D7B3}"/>
              </a:ext>
            </a:extLst>
          </p:cNvPr>
          <p:cNvSpPr>
            <a:spLocks noGrp="1"/>
          </p:cNvSpPr>
          <p:nvPr>
            <p:ph type="sldNum" sz="quarter" idx="4"/>
          </p:nvPr>
        </p:nvSpPr>
        <p:spPr/>
        <p:txBody>
          <a:bodyPr/>
          <a:lstStyle/>
          <a:p>
            <a:pPr>
              <a:defRPr/>
            </a:pPr>
            <a:fld id="{611C2F03-9E95-40C9-A99F-3C4F7EE8CF2A}" type="slidenum">
              <a:rPr lang="en-GB" smtClean="0"/>
              <a:pPr>
                <a:defRPr/>
              </a:pPr>
              <a:t>67</a:t>
            </a:fld>
            <a:endParaRPr lang="en-GB" dirty="0"/>
          </a:p>
        </p:txBody>
      </p:sp>
      <p:sp>
        <p:nvSpPr>
          <p:cNvPr id="5" name="Rectangle 4">
            <a:extLst>
              <a:ext uri="{FF2B5EF4-FFF2-40B4-BE49-F238E27FC236}">
                <a16:creationId xmlns:a16="http://schemas.microsoft.com/office/drawing/2014/main" id="{2A1DA323-5F3A-F5BB-B79F-8B31D32FEDEF}"/>
              </a:ext>
            </a:extLst>
          </p:cNvPr>
          <p:cNvSpPr/>
          <p:nvPr/>
        </p:nvSpPr>
        <p:spPr>
          <a:xfrm>
            <a:off x="6701695" y="0"/>
            <a:ext cx="4771168" cy="2209800"/>
          </a:xfrm>
          <a:prstGeom prst="rect">
            <a:avLst/>
          </a:prstGeom>
          <a:solidFill>
            <a:srgbClr val="274E83"/>
          </a:solidFill>
        </p:spPr>
        <p:txBody>
          <a:bodyPr wrap="square" rtlCol="0" anchor="ctr">
            <a:spAutoFit/>
          </a:bodyPr>
          <a:lstStyle/>
          <a:p>
            <a:pPr algn="l"/>
            <a:endParaRPr lang="en-CH" sz="1600" dirty="0">
              <a:latin typeface="Helvetica" pitchFamily="2" charset="0"/>
            </a:endParaRPr>
          </a:p>
        </p:txBody>
      </p:sp>
      <p:sp>
        <p:nvSpPr>
          <p:cNvPr id="3" name="Title 6">
            <a:extLst>
              <a:ext uri="{FF2B5EF4-FFF2-40B4-BE49-F238E27FC236}">
                <a16:creationId xmlns:a16="http://schemas.microsoft.com/office/drawing/2014/main" id="{40E75E48-4D88-B849-8424-7CB0511F5F7D}"/>
              </a:ext>
            </a:extLst>
          </p:cNvPr>
          <p:cNvSpPr txBox="1">
            <a:spLocks/>
          </p:cNvSpPr>
          <p:nvPr/>
        </p:nvSpPr>
        <p:spPr>
          <a:xfrm>
            <a:off x="7180092" y="467938"/>
            <a:ext cx="3918522" cy="1371225"/>
          </a:xfrm>
          <a:prstGeom prst="rect">
            <a:avLst/>
          </a:prstGeom>
        </p:spPr>
        <p:txBody>
          <a:bodyPr>
            <a:normAutofit lnSpcReduction="10000"/>
          </a:bodyPr>
          <a:lstStyle>
            <a:lvl1pPr algn="ctr" defTabSz="457200" rtl="0" fontAlgn="base">
              <a:spcBef>
                <a:spcPct val="0"/>
              </a:spcBef>
              <a:spcAft>
                <a:spcPct val="0"/>
              </a:spcAft>
              <a:defRPr sz="4400" kern="1200">
                <a:solidFill>
                  <a:schemeClr val="tx1"/>
                </a:solidFill>
                <a:latin typeface="+mj-lt"/>
                <a:ea typeface="+mj-ea"/>
                <a:cs typeface="+mj-cs"/>
              </a:defRPr>
            </a:lvl1pPr>
            <a:lvl2pPr algn="ctr" defTabSz="457200" rtl="0" fontAlgn="base">
              <a:spcBef>
                <a:spcPct val="0"/>
              </a:spcBef>
              <a:spcAft>
                <a:spcPct val="0"/>
              </a:spcAft>
              <a:defRPr sz="4400">
                <a:solidFill>
                  <a:schemeClr val="tx1"/>
                </a:solidFill>
                <a:latin typeface="Calibri" pitchFamily="34" charset="0"/>
              </a:defRPr>
            </a:lvl2pPr>
            <a:lvl3pPr algn="ctr" defTabSz="457200" rtl="0" fontAlgn="base">
              <a:spcBef>
                <a:spcPct val="0"/>
              </a:spcBef>
              <a:spcAft>
                <a:spcPct val="0"/>
              </a:spcAft>
              <a:defRPr sz="4400">
                <a:solidFill>
                  <a:schemeClr val="tx1"/>
                </a:solidFill>
                <a:latin typeface="Calibri" pitchFamily="34" charset="0"/>
              </a:defRPr>
            </a:lvl3pPr>
            <a:lvl4pPr algn="ctr" defTabSz="457200" rtl="0" fontAlgn="base">
              <a:spcBef>
                <a:spcPct val="0"/>
              </a:spcBef>
              <a:spcAft>
                <a:spcPct val="0"/>
              </a:spcAft>
              <a:defRPr sz="4400">
                <a:solidFill>
                  <a:schemeClr val="tx1"/>
                </a:solidFill>
                <a:latin typeface="Calibri" pitchFamily="34" charset="0"/>
              </a:defRPr>
            </a:lvl4pPr>
            <a:lvl5pPr algn="ctr" defTabSz="457200" rtl="0" fontAlgn="base">
              <a:spcBef>
                <a:spcPct val="0"/>
              </a:spcBef>
              <a:spcAft>
                <a:spcPct val="0"/>
              </a:spcAft>
              <a:defRPr sz="4400">
                <a:solidFill>
                  <a:schemeClr val="tx1"/>
                </a:solidFill>
                <a:latin typeface="Calibri" pitchFamily="34" charset="0"/>
              </a:defRPr>
            </a:lvl5pPr>
            <a:lvl6pPr marL="457200" algn="ctr" defTabSz="457200" rtl="0" fontAlgn="base">
              <a:spcBef>
                <a:spcPct val="0"/>
              </a:spcBef>
              <a:spcAft>
                <a:spcPct val="0"/>
              </a:spcAft>
              <a:defRPr sz="4400">
                <a:solidFill>
                  <a:schemeClr val="tx1"/>
                </a:solidFill>
                <a:latin typeface="Calibri" pitchFamily="34" charset="0"/>
              </a:defRPr>
            </a:lvl6pPr>
            <a:lvl7pPr marL="914400" algn="ctr" defTabSz="457200" rtl="0" fontAlgn="base">
              <a:spcBef>
                <a:spcPct val="0"/>
              </a:spcBef>
              <a:spcAft>
                <a:spcPct val="0"/>
              </a:spcAft>
              <a:defRPr sz="4400">
                <a:solidFill>
                  <a:schemeClr val="tx1"/>
                </a:solidFill>
                <a:latin typeface="Calibri" pitchFamily="34" charset="0"/>
              </a:defRPr>
            </a:lvl7pPr>
            <a:lvl8pPr marL="1371600" algn="ctr" defTabSz="457200" rtl="0" fontAlgn="base">
              <a:spcBef>
                <a:spcPct val="0"/>
              </a:spcBef>
              <a:spcAft>
                <a:spcPct val="0"/>
              </a:spcAft>
              <a:defRPr sz="4400">
                <a:solidFill>
                  <a:schemeClr val="tx1"/>
                </a:solidFill>
                <a:latin typeface="Calibri" pitchFamily="34" charset="0"/>
              </a:defRPr>
            </a:lvl8pPr>
            <a:lvl9pPr marL="1828800" algn="ctr" defTabSz="457200" rtl="0" fontAlgn="base">
              <a:spcBef>
                <a:spcPct val="0"/>
              </a:spcBef>
              <a:spcAft>
                <a:spcPct val="0"/>
              </a:spcAft>
              <a:defRPr sz="4400">
                <a:solidFill>
                  <a:schemeClr val="tx1"/>
                </a:solidFill>
                <a:latin typeface="Calibri" pitchFamily="34" charset="0"/>
              </a:defRPr>
            </a:lvl9pPr>
          </a:lstStyle>
          <a:p>
            <a:pPr lvl="0" indent="12700" algn="l" defTabSz="430225">
              <a:defRPr/>
            </a:pPr>
            <a:r>
              <a:rPr lang="en-US" sz="2800" b="1" dirty="0">
                <a:solidFill>
                  <a:schemeClr val="bg1"/>
                </a:solidFill>
                <a:latin typeface="Helvetica" pitchFamily="2" charset="0"/>
                <a:ea typeface="Trebuchet MS" pitchFamily="-84" charset="0"/>
                <a:cs typeface="Helvetica Light"/>
              </a:rPr>
              <a:t>Scientific priorities for future energy-frontier projects</a:t>
            </a:r>
            <a:endParaRPr lang="en-US" sz="2800" dirty="0">
              <a:solidFill>
                <a:schemeClr val="bg1"/>
              </a:solidFill>
              <a:latin typeface="Helvetica Light" pitchFamily="2" charset="0"/>
              <a:ea typeface="Trebuchet MS" pitchFamily="-84" charset="0"/>
              <a:cs typeface="Helvetica Light"/>
            </a:endParaRPr>
          </a:p>
        </p:txBody>
      </p:sp>
      <p:pic>
        <p:nvPicPr>
          <p:cNvPr id="10" name="Picture 9">
            <a:extLst>
              <a:ext uri="{FF2B5EF4-FFF2-40B4-BE49-F238E27FC236}">
                <a16:creationId xmlns:a16="http://schemas.microsoft.com/office/drawing/2014/main" id="{D91E6DC3-1D9F-3744-8B96-AFE70C0BBCDB}"/>
              </a:ext>
            </a:extLst>
          </p:cNvPr>
          <p:cNvPicPr>
            <a:picLocks noChangeAspect="1"/>
          </p:cNvPicPr>
          <p:nvPr/>
        </p:nvPicPr>
        <p:blipFill rotWithShape="1">
          <a:blip r:embed="rId3" cstate="hqprint">
            <a:extLst>
              <a:ext uri="{28A0092B-C50C-407E-A947-70E740481C1C}">
                <a14:useLocalDpi xmlns:a14="http://schemas.microsoft.com/office/drawing/2010/main"/>
              </a:ext>
            </a:extLst>
          </a:blip>
          <a:srcRect/>
          <a:stretch/>
        </p:blipFill>
        <p:spPr>
          <a:xfrm>
            <a:off x="-3672" y="0"/>
            <a:ext cx="6705366" cy="2209800"/>
          </a:xfrm>
          <a:prstGeom prst="rect">
            <a:avLst/>
          </a:prstGeom>
        </p:spPr>
      </p:pic>
      <p:pic>
        <p:nvPicPr>
          <p:cNvPr id="11" name="Picture 10">
            <a:extLst>
              <a:ext uri="{FF2B5EF4-FFF2-40B4-BE49-F238E27FC236}">
                <a16:creationId xmlns:a16="http://schemas.microsoft.com/office/drawing/2014/main" id="{BEBEA12F-165E-124B-8FC2-A155A9255885}"/>
              </a:ext>
            </a:extLst>
          </p:cNvPr>
          <p:cNvPicPr>
            <a:picLocks noChangeAspect="1"/>
          </p:cNvPicPr>
          <p:nvPr/>
        </p:nvPicPr>
        <p:blipFill>
          <a:blip r:embed="rId4" cstate="hqprint">
            <a:extLst>
              <a:ext uri="{28A0092B-C50C-407E-A947-70E740481C1C}">
                <a14:useLocalDpi xmlns:a14="http://schemas.microsoft.com/office/drawing/2010/main"/>
              </a:ext>
            </a:extLst>
          </a:blip>
          <a:stretch>
            <a:fillRect/>
          </a:stretch>
        </p:blipFill>
        <p:spPr>
          <a:xfrm>
            <a:off x="2843778" y="4691213"/>
            <a:ext cx="1060565" cy="358450"/>
          </a:xfrm>
          <a:prstGeom prst="rect">
            <a:avLst/>
          </a:prstGeom>
        </p:spPr>
      </p:pic>
      <p:pic>
        <p:nvPicPr>
          <p:cNvPr id="15" name="Picture 6">
            <a:extLst>
              <a:ext uri="{FF2B5EF4-FFF2-40B4-BE49-F238E27FC236}">
                <a16:creationId xmlns:a16="http://schemas.microsoft.com/office/drawing/2014/main" id="{98F0AFB1-2684-8D58-8A90-9B969DF1961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3268" y="2209798"/>
            <a:ext cx="8263852" cy="4648202"/>
          </a:xfrm>
          <a:prstGeom prst="rect">
            <a:avLst/>
          </a:prstGeom>
          <a:noFill/>
          <a:ln w="76200">
            <a:noFill/>
          </a:ln>
          <a:extLst>
            <a:ext uri="{909E8E84-426E-40DD-AFC4-6F175D3DCCD1}">
              <a14:hiddenFill xmlns:a14="http://schemas.microsoft.com/office/drawing/2010/main">
                <a:solidFill>
                  <a:srgbClr val="FFFFFF"/>
                </a:solidFill>
              </a14:hiddenFill>
            </a:ext>
          </a:extLst>
        </p:spPr>
      </p:pic>
      <p:sp>
        <p:nvSpPr>
          <p:cNvPr id="16" name="TextBox 15">
            <a:extLst>
              <a:ext uri="{FF2B5EF4-FFF2-40B4-BE49-F238E27FC236}">
                <a16:creationId xmlns:a16="http://schemas.microsoft.com/office/drawing/2014/main" id="{1373DF5A-443D-65F3-E15D-326C43835F2E}"/>
              </a:ext>
            </a:extLst>
          </p:cNvPr>
          <p:cNvSpPr txBox="1"/>
          <p:nvPr/>
        </p:nvSpPr>
        <p:spPr>
          <a:xfrm>
            <a:off x="16597" y="6517686"/>
            <a:ext cx="1925527" cy="276999"/>
          </a:xfrm>
          <a:prstGeom prst="rect">
            <a:avLst/>
          </a:prstGeom>
          <a:noFill/>
        </p:spPr>
        <p:txBody>
          <a:bodyPr wrap="none" rtlCol="0">
            <a:spAutoFit/>
          </a:bodyPr>
          <a:lstStyle/>
          <a:p>
            <a:pPr marL="0">
              <a:spcBef>
                <a:spcPts val="3000"/>
              </a:spcBef>
            </a:pPr>
            <a:r>
              <a:rPr lang="en-CH" sz="1200" dirty="0">
                <a:solidFill>
                  <a:prstClr val="black"/>
                </a:solidFill>
                <a:latin typeface="Helvetica Light" charset="0"/>
                <a:ea typeface="Helvetica Light" charset="0"/>
                <a:cs typeface="Helvetica Light" charset="0"/>
                <a:sym typeface="Wingdings" pitchFamily="2" charset="2"/>
              </a:rPr>
              <a:t>ILC, Main Linac — Japan</a:t>
            </a:r>
          </a:p>
        </p:txBody>
      </p:sp>
      <p:sp>
        <p:nvSpPr>
          <p:cNvPr id="13" name="TextBox 12">
            <a:extLst>
              <a:ext uri="{FF2B5EF4-FFF2-40B4-BE49-F238E27FC236}">
                <a16:creationId xmlns:a16="http://schemas.microsoft.com/office/drawing/2014/main" id="{0AFC5C20-F3E6-F44D-8E85-C0B36F780B2A}"/>
              </a:ext>
            </a:extLst>
          </p:cNvPr>
          <p:cNvSpPr txBox="1"/>
          <p:nvPr/>
        </p:nvSpPr>
        <p:spPr>
          <a:xfrm>
            <a:off x="7710394" y="2681896"/>
            <a:ext cx="3643713" cy="3691744"/>
          </a:xfrm>
          <a:prstGeom prst="rect">
            <a:avLst/>
          </a:prstGeom>
          <a:solidFill>
            <a:schemeClr val="bg1">
              <a:alpha val="95157"/>
            </a:schemeClr>
          </a:solidFill>
        </p:spPr>
        <p:txBody>
          <a:bodyPr wrap="square" lIns="288000" tIns="144000" rIns="144000" bIns="36000" rtlCol="0">
            <a:spAutoFit/>
          </a:bodyPr>
          <a:lstStyle/>
          <a:p>
            <a:pPr>
              <a:spcBef>
                <a:spcPts val="3000"/>
              </a:spcBef>
            </a:pPr>
            <a:r>
              <a:rPr lang="en-GB" sz="1600" b="1" dirty="0">
                <a:latin typeface="Helvetica" pitchFamily="2" charset="0"/>
                <a:ea typeface="Helvetica Neue" panose="02000503000000020004" pitchFamily="2" charset="0"/>
                <a:cs typeface="Helvetica Neue" panose="02000503000000020004" pitchFamily="2" charset="0"/>
              </a:rPr>
              <a:t>Recommendations of the 2020 Update of the European Strategy for Particle Physics:</a:t>
            </a:r>
          </a:p>
          <a:p>
            <a:pPr marL="285750" indent="-285750">
              <a:spcBef>
                <a:spcPts val="1800"/>
              </a:spcBef>
              <a:buFont typeface="Arial" panose="020B0604020202020204" pitchFamily="34" charset="0"/>
              <a:buChar char="•"/>
            </a:pPr>
            <a:r>
              <a:rPr lang="en-US" sz="1600" dirty="0">
                <a:latin typeface="Helvetica" pitchFamily="2" charset="0"/>
                <a:ea typeface="Helvetica Neue" panose="02000503000000020004" pitchFamily="2" charset="0"/>
                <a:cs typeface="Helvetica Neue" panose="02000503000000020004" pitchFamily="2" charset="0"/>
              </a:rPr>
              <a:t>Fully exploit the HL-LHC </a:t>
            </a:r>
          </a:p>
          <a:p>
            <a:pPr marL="285750" indent="-285750">
              <a:spcBef>
                <a:spcPts val="1200"/>
              </a:spcBef>
              <a:buFont typeface="Arial" panose="020B0604020202020204" pitchFamily="34" charset="0"/>
              <a:buChar char="•"/>
            </a:pPr>
            <a:r>
              <a:rPr lang="en-US" sz="1600" dirty="0">
                <a:latin typeface="Helvetica" pitchFamily="2" charset="0"/>
                <a:ea typeface="Helvetica Neue" panose="02000503000000020004" pitchFamily="2" charset="0"/>
                <a:cs typeface="Helvetica Neue" panose="02000503000000020004" pitchFamily="2" charset="0"/>
              </a:rPr>
              <a:t>Build a Higgs factory to further understand this unique particle</a:t>
            </a:r>
          </a:p>
          <a:p>
            <a:pPr marL="285750" indent="-285750">
              <a:spcBef>
                <a:spcPts val="1200"/>
              </a:spcBef>
              <a:buFont typeface="Arial" panose="020B0604020202020204" pitchFamily="34" charset="0"/>
              <a:buChar char="•"/>
            </a:pPr>
            <a:r>
              <a:rPr lang="en-US" sz="1600" dirty="0">
                <a:latin typeface="Helvetica" pitchFamily="2" charset="0"/>
                <a:ea typeface="Helvetica Neue" panose="02000503000000020004" pitchFamily="2" charset="0"/>
                <a:cs typeface="Helvetica Neue" panose="02000503000000020004" pitchFamily="2" charset="0"/>
              </a:rPr>
              <a:t>Investigate the technical and financial feasibility of a future 100 TeV energy-frontier collider at CERN</a:t>
            </a:r>
          </a:p>
          <a:p>
            <a:pPr marL="285750" indent="-285750">
              <a:spcBef>
                <a:spcPts val="1200"/>
              </a:spcBef>
              <a:buFont typeface="Arial" panose="020B0604020202020204" pitchFamily="34" charset="0"/>
              <a:buChar char="•"/>
            </a:pPr>
            <a:r>
              <a:rPr lang="en-US" sz="1600" dirty="0">
                <a:latin typeface="Helvetica" pitchFamily="2" charset="0"/>
                <a:ea typeface="Helvetica Neue" panose="02000503000000020004" pitchFamily="2" charset="0"/>
                <a:cs typeface="Helvetica Neue" panose="02000503000000020004" pitchFamily="2" charset="0"/>
              </a:rPr>
              <a:t>Ramp up relevant R&amp;D </a:t>
            </a:r>
          </a:p>
        </p:txBody>
      </p:sp>
    </p:spTree>
    <p:extLst>
      <p:ext uri="{BB962C8B-B14F-4D97-AF65-F5344CB8AC3E}">
        <p14:creationId xmlns:p14="http://schemas.microsoft.com/office/powerpoint/2010/main" val="4016879486"/>
      </p:ext>
    </p:extLst>
  </p:cSld>
  <p:clrMapOvr>
    <a:masterClrMapping/>
  </p:clrMapOvr>
  <p:transition spd="slow">
    <p:fade thruBlk="1"/>
  </p:transition>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8D9DD8E7-D857-914F-8E20-559F07322336}"/>
              </a:ext>
            </a:extLst>
          </p:cNvPr>
          <p:cNvSpPr/>
          <p:nvPr/>
        </p:nvSpPr>
        <p:spPr>
          <a:xfrm>
            <a:off x="5556738" y="787791"/>
            <a:ext cx="5916125" cy="365760"/>
          </a:xfrm>
          <a:prstGeom prst="rect">
            <a:avLst/>
          </a:prstGeom>
          <a:solidFill>
            <a:schemeClr val="bg1"/>
          </a:solidFill>
        </p:spPr>
        <p:txBody>
          <a:bodyPr wrap="square" rtlCol="0" anchor="ctr">
            <a:spAutoFit/>
          </a:bodyPr>
          <a:lstStyle/>
          <a:p>
            <a:pPr algn="l"/>
            <a:endParaRPr lang="en-CH" sz="1600" dirty="0">
              <a:latin typeface="Helvetica" pitchFamily="2" charset="0"/>
            </a:endParaRPr>
          </a:p>
        </p:txBody>
      </p:sp>
      <p:sp>
        <p:nvSpPr>
          <p:cNvPr id="5" name="Rectangle 4">
            <a:extLst>
              <a:ext uri="{FF2B5EF4-FFF2-40B4-BE49-F238E27FC236}">
                <a16:creationId xmlns:a16="http://schemas.microsoft.com/office/drawing/2014/main" id="{2A1DA323-5F3A-F5BB-B79F-8B31D32FEDEF}"/>
              </a:ext>
            </a:extLst>
          </p:cNvPr>
          <p:cNvSpPr/>
          <p:nvPr/>
        </p:nvSpPr>
        <p:spPr>
          <a:xfrm>
            <a:off x="6701695" y="0"/>
            <a:ext cx="4771168" cy="2209800"/>
          </a:xfrm>
          <a:prstGeom prst="rect">
            <a:avLst/>
          </a:prstGeom>
          <a:solidFill>
            <a:srgbClr val="274E83"/>
          </a:solidFill>
        </p:spPr>
        <p:txBody>
          <a:bodyPr wrap="square" rtlCol="0" anchor="ctr">
            <a:spAutoFit/>
          </a:bodyPr>
          <a:lstStyle/>
          <a:p>
            <a:pPr algn="l"/>
            <a:endParaRPr lang="en-CH" sz="1600" dirty="0">
              <a:latin typeface="Helvetica" pitchFamily="2" charset="0"/>
            </a:endParaRPr>
          </a:p>
        </p:txBody>
      </p:sp>
      <p:pic>
        <p:nvPicPr>
          <p:cNvPr id="10" name="Picture 9">
            <a:extLst>
              <a:ext uri="{FF2B5EF4-FFF2-40B4-BE49-F238E27FC236}">
                <a16:creationId xmlns:a16="http://schemas.microsoft.com/office/drawing/2014/main" id="{D91E6DC3-1D9F-3744-8B96-AFE70C0BBCDB}"/>
              </a:ext>
            </a:extLst>
          </p:cNvPr>
          <p:cNvPicPr>
            <a:picLocks noChangeAspect="1"/>
          </p:cNvPicPr>
          <p:nvPr/>
        </p:nvPicPr>
        <p:blipFill rotWithShape="1">
          <a:blip r:embed="rId3" cstate="hqprint">
            <a:extLst>
              <a:ext uri="{28A0092B-C50C-407E-A947-70E740481C1C}">
                <a14:useLocalDpi xmlns:a14="http://schemas.microsoft.com/office/drawing/2010/main"/>
              </a:ext>
            </a:extLst>
          </a:blip>
          <a:srcRect/>
          <a:stretch/>
        </p:blipFill>
        <p:spPr>
          <a:xfrm>
            <a:off x="-3672" y="0"/>
            <a:ext cx="6705366" cy="2209800"/>
          </a:xfrm>
          <a:prstGeom prst="rect">
            <a:avLst/>
          </a:prstGeom>
        </p:spPr>
      </p:pic>
      <p:pic>
        <p:nvPicPr>
          <p:cNvPr id="11" name="Picture 10">
            <a:extLst>
              <a:ext uri="{FF2B5EF4-FFF2-40B4-BE49-F238E27FC236}">
                <a16:creationId xmlns:a16="http://schemas.microsoft.com/office/drawing/2014/main" id="{BEBEA12F-165E-124B-8FC2-A155A9255885}"/>
              </a:ext>
            </a:extLst>
          </p:cNvPr>
          <p:cNvPicPr>
            <a:picLocks noChangeAspect="1"/>
          </p:cNvPicPr>
          <p:nvPr/>
        </p:nvPicPr>
        <p:blipFill>
          <a:blip r:embed="rId4" cstate="hqprint">
            <a:extLst>
              <a:ext uri="{28A0092B-C50C-407E-A947-70E740481C1C}">
                <a14:useLocalDpi xmlns:a14="http://schemas.microsoft.com/office/drawing/2010/main"/>
              </a:ext>
            </a:extLst>
          </a:blip>
          <a:stretch>
            <a:fillRect/>
          </a:stretch>
        </p:blipFill>
        <p:spPr>
          <a:xfrm>
            <a:off x="2843778" y="4691213"/>
            <a:ext cx="1060565" cy="358450"/>
          </a:xfrm>
          <a:prstGeom prst="rect">
            <a:avLst/>
          </a:prstGeom>
        </p:spPr>
      </p:pic>
      <p:pic>
        <p:nvPicPr>
          <p:cNvPr id="4" name="Screenshot 2022-12-07 at 17.38.38.png" descr="Screenshot 2022-12-07 at 17.38.38.png">
            <a:extLst>
              <a:ext uri="{FF2B5EF4-FFF2-40B4-BE49-F238E27FC236}">
                <a16:creationId xmlns:a16="http://schemas.microsoft.com/office/drawing/2014/main" id="{E1ED09A7-22E7-C565-CA2D-36227F1BA064}"/>
              </a:ext>
            </a:extLst>
          </p:cNvPr>
          <p:cNvPicPr>
            <a:picLocks noChangeAspect="1"/>
          </p:cNvPicPr>
          <p:nvPr/>
        </p:nvPicPr>
        <p:blipFill>
          <a:blip r:embed="rId5"/>
          <a:stretch>
            <a:fillRect/>
          </a:stretch>
        </p:blipFill>
        <p:spPr>
          <a:xfrm>
            <a:off x="173663" y="2543784"/>
            <a:ext cx="2891232" cy="2916631"/>
          </a:xfrm>
          <a:prstGeom prst="rect">
            <a:avLst/>
          </a:prstGeom>
          <a:ln w="12700">
            <a:miter lim="400000"/>
          </a:ln>
        </p:spPr>
      </p:pic>
      <p:pic>
        <p:nvPicPr>
          <p:cNvPr id="6" name="Screenshot 2022-12-07 at 17.41.25.png" descr="Screenshot 2022-12-07 at 17.41.25.png">
            <a:extLst>
              <a:ext uri="{FF2B5EF4-FFF2-40B4-BE49-F238E27FC236}">
                <a16:creationId xmlns:a16="http://schemas.microsoft.com/office/drawing/2014/main" id="{F16942EE-0671-87F2-9743-3903F7286BF1}"/>
              </a:ext>
            </a:extLst>
          </p:cNvPr>
          <p:cNvPicPr>
            <a:picLocks noChangeAspect="1"/>
          </p:cNvPicPr>
          <p:nvPr/>
        </p:nvPicPr>
        <p:blipFill rotWithShape="1">
          <a:blip r:embed="rId6"/>
          <a:srcRect r="8462" b="31314"/>
          <a:stretch/>
        </p:blipFill>
        <p:spPr>
          <a:xfrm>
            <a:off x="7739985" y="4870438"/>
            <a:ext cx="3529678" cy="1868548"/>
          </a:xfrm>
          <a:prstGeom prst="rect">
            <a:avLst/>
          </a:prstGeom>
          <a:ln w="12700">
            <a:miter lim="400000"/>
          </a:ln>
        </p:spPr>
      </p:pic>
      <p:pic>
        <p:nvPicPr>
          <p:cNvPr id="7" name="Picture 6">
            <a:extLst>
              <a:ext uri="{FF2B5EF4-FFF2-40B4-BE49-F238E27FC236}">
                <a16:creationId xmlns:a16="http://schemas.microsoft.com/office/drawing/2014/main" id="{6CCA4DE2-32F2-CF25-BBBA-E33D5D461227}"/>
              </a:ext>
            </a:extLst>
          </p:cNvPr>
          <p:cNvPicPr>
            <a:picLocks noChangeAspect="1"/>
          </p:cNvPicPr>
          <p:nvPr/>
        </p:nvPicPr>
        <p:blipFill>
          <a:blip r:embed="rId7"/>
          <a:stretch>
            <a:fillRect/>
          </a:stretch>
        </p:blipFill>
        <p:spPr>
          <a:xfrm rot="16200000">
            <a:off x="3247717" y="3220765"/>
            <a:ext cx="3170923" cy="4103547"/>
          </a:xfrm>
          <a:prstGeom prst="rect">
            <a:avLst/>
          </a:prstGeom>
        </p:spPr>
      </p:pic>
      <p:pic>
        <p:nvPicPr>
          <p:cNvPr id="9" name="Picture 8">
            <a:extLst>
              <a:ext uri="{FF2B5EF4-FFF2-40B4-BE49-F238E27FC236}">
                <a16:creationId xmlns:a16="http://schemas.microsoft.com/office/drawing/2014/main" id="{F04291B4-F826-99FC-AE17-5EB67DEA271B}"/>
              </a:ext>
            </a:extLst>
          </p:cNvPr>
          <p:cNvPicPr>
            <a:picLocks noChangeAspect="1"/>
          </p:cNvPicPr>
          <p:nvPr/>
        </p:nvPicPr>
        <p:blipFill rotWithShape="1">
          <a:blip r:embed="rId8"/>
          <a:srcRect t="9723" b="14461"/>
          <a:stretch/>
        </p:blipFill>
        <p:spPr>
          <a:xfrm rot="16200000">
            <a:off x="6690161" y="2244206"/>
            <a:ext cx="3649279" cy="3580468"/>
          </a:xfrm>
          <a:prstGeom prst="rect">
            <a:avLst/>
          </a:prstGeom>
        </p:spPr>
      </p:pic>
      <p:sp>
        <p:nvSpPr>
          <p:cNvPr id="14" name="Rectangle 13">
            <a:extLst>
              <a:ext uri="{FF2B5EF4-FFF2-40B4-BE49-F238E27FC236}">
                <a16:creationId xmlns:a16="http://schemas.microsoft.com/office/drawing/2014/main" id="{6A3F0811-DCD0-3D86-7019-82E5723AAB06}"/>
              </a:ext>
            </a:extLst>
          </p:cNvPr>
          <p:cNvSpPr/>
          <p:nvPr/>
        </p:nvSpPr>
        <p:spPr>
          <a:xfrm>
            <a:off x="10624914" y="6070209"/>
            <a:ext cx="644749" cy="673491"/>
          </a:xfrm>
          <a:prstGeom prst="rect">
            <a:avLst/>
          </a:prstGeom>
          <a:solidFill>
            <a:schemeClr val="bg1"/>
          </a:solidFill>
        </p:spPr>
        <p:txBody>
          <a:bodyPr wrap="none" rtlCol="0" anchor="ctr">
            <a:spAutoFit/>
          </a:bodyPr>
          <a:lstStyle/>
          <a:p>
            <a:pPr algn="l"/>
            <a:endParaRPr lang="en-CH" sz="1600" dirty="0">
              <a:latin typeface="Helvetica" pitchFamily="2" charset="0"/>
            </a:endParaRPr>
          </a:p>
        </p:txBody>
      </p:sp>
      <p:sp>
        <p:nvSpPr>
          <p:cNvPr id="15" name="Title 6">
            <a:extLst>
              <a:ext uri="{FF2B5EF4-FFF2-40B4-BE49-F238E27FC236}">
                <a16:creationId xmlns:a16="http://schemas.microsoft.com/office/drawing/2014/main" id="{F8E418B7-41A8-D701-C381-56216E8F19EC}"/>
              </a:ext>
            </a:extLst>
          </p:cNvPr>
          <p:cNvSpPr txBox="1">
            <a:spLocks/>
          </p:cNvSpPr>
          <p:nvPr/>
        </p:nvSpPr>
        <p:spPr>
          <a:xfrm>
            <a:off x="7180092" y="467938"/>
            <a:ext cx="3918522" cy="1371225"/>
          </a:xfrm>
          <a:prstGeom prst="rect">
            <a:avLst/>
          </a:prstGeom>
        </p:spPr>
        <p:txBody>
          <a:bodyPr>
            <a:normAutofit lnSpcReduction="10000"/>
          </a:bodyPr>
          <a:lstStyle>
            <a:lvl1pPr algn="ctr" defTabSz="457200" rtl="0" fontAlgn="base">
              <a:spcBef>
                <a:spcPct val="0"/>
              </a:spcBef>
              <a:spcAft>
                <a:spcPct val="0"/>
              </a:spcAft>
              <a:defRPr sz="4400" kern="1200">
                <a:solidFill>
                  <a:schemeClr val="tx1"/>
                </a:solidFill>
                <a:latin typeface="+mj-lt"/>
                <a:ea typeface="+mj-ea"/>
                <a:cs typeface="+mj-cs"/>
              </a:defRPr>
            </a:lvl1pPr>
            <a:lvl2pPr algn="ctr" defTabSz="457200" rtl="0" fontAlgn="base">
              <a:spcBef>
                <a:spcPct val="0"/>
              </a:spcBef>
              <a:spcAft>
                <a:spcPct val="0"/>
              </a:spcAft>
              <a:defRPr sz="4400">
                <a:solidFill>
                  <a:schemeClr val="tx1"/>
                </a:solidFill>
                <a:latin typeface="Calibri" pitchFamily="34" charset="0"/>
              </a:defRPr>
            </a:lvl2pPr>
            <a:lvl3pPr algn="ctr" defTabSz="457200" rtl="0" fontAlgn="base">
              <a:spcBef>
                <a:spcPct val="0"/>
              </a:spcBef>
              <a:spcAft>
                <a:spcPct val="0"/>
              </a:spcAft>
              <a:defRPr sz="4400">
                <a:solidFill>
                  <a:schemeClr val="tx1"/>
                </a:solidFill>
                <a:latin typeface="Calibri" pitchFamily="34" charset="0"/>
              </a:defRPr>
            </a:lvl3pPr>
            <a:lvl4pPr algn="ctr" defTabSz="457200" rtl="0" fontAlgn="base">
              <a:spcBef>
                <a:spcPct val="0"/>
              </a:spcBef>
              <a:spcAft>
                <a:spcPct val="0"/>
              </a:spcAft>
              <a:defRPr sz="4400">
                <a:solidFill>
                  <a:schemeClr val="tx1"/>
                </a:solidFill>
                <a:latin typeface="Calibri" pitchFamily="34" charset="0"/>
              </a:defRPr>
            </a:lvl4pPr>
            <a:lvl5pPr algn="ctr" defTabSz="457200" rtl="0" fontAlgn="base">
              <a:spcBef>
                <a:spcPct val="0"/>
              </a:spcBef>
              <a:spcAft>
                <a:spcPct val="0"/>
              </a:spcAft>
              <a:defRPr sz="4400">
                <a:solidFill>
                  <a:schemeClr val="tx1"/>
                </a:solidFill>
                <a:latin typeface="Calibri" pitchFamily="34" charset="0"/>
              </a:defRPr>
            </a:lvl5pPr>
            <a:lvl6pPr marL="457200" algn="ctr" defTabSz="457200" rtl="0" fontAlgn="base">
              <a:spcBef>
                <a:spcPct val="0"/>
              </a:spcBef>
              <a:spcAft>
                <a:spcPct val="0"/>
              </a:spcAft>
              <a:defRPr sz="4400">
                <a:solidFill>
                  <a:schemeClr val="tx1"/>
                </a:solidFill>
                <a:latin typeface="Calibri" pitchFamily="34" charset="0"/>
              </a:defRPr>
            </a:lvl6pPr>
            <a:lvl7pPr marL="914400" algn="ctr" defTabSz="457200" rtl="0" fontAlgn="base">
              <a:spcBef>
                <a:spcPct val="0"/>
              </a:spcBef>
              <a:spcAft>
                <a:spcPct val="0"/>
              </a:spcAft>
              <a:defRPr sz="4400">
                <a:solidFill>
                  <a:schemeClr val="tx1"/>
                </a:solidFill>
                <a:latin typeface="Calibri" pitchFamily="34" charset="0"/>
              </a:defRPr>
            </a:lvl7pPr>
            <a:lvl8pPr marL="1371600" algn="ctr" defTabSz="457200" rtl="0" fontAlgn="base">
              <a:spcBef>
                <a:spcPct val="0"/>
              </a:spcBef>
              <a:spcAft>
                <a:spcPct val="0"/>
              </a:spcAft>
              <a:defRPr sz="4400">
                <a:solidFill>
                  <a:schemeClr val="tx1"/>
                </a:solidFill>
                <a:latin typeface="Calibri" pitchFamily="34" charset="0"/>
              </a:defRPr>
            </a:lvl8pPr>
            <a:lvl9pPr marL="1828800" algn="ctr" defTabSz="457200" rtl="0" fontAlgn="base">
              <a:spcBef>
                <a:spcPct val="0"/>
              </a:spcBef>
              <a:spcAft>
                <a:spcPct val="0"/>
              </a:spcAft>
              <a:defRPr sz="4400">
                <a:solidFill>
                  <a:schemeClr val="tx1"/>
                </a:solidFill>
                <a:latin typeface="Calibri" pitchFamily="34" charset="0"/>
              </a:defRPr>
            </a:lvl9pPr>
          </a:lstStyle>
          <a:p>
            <a:pPr lvl="0" indent="12700" algn="l" defTabSz="430225">
              <a:defRPr/>
            </a:pPr>
            <a:r>
              <a:rPr lang="en-US" sz="2800" b="1" dirty="0">
                <a:solidFill>
                  <a:schemeClr val="bg1"/>
                </a:solidFill>
                <a:latin typeface="Helvetica" pitchFamily="2" charset="0"/>
                <a:ea typeface="Trebuchet MS" pitchFamily="-84" charset="0"/>
                <a:cs typeface="Helvetica Light"/>
              </a:rPr>
              <a:t>Scientific priorities for future energy-frontier projects</a:t>
            </a:r>
            <a:endParaRPr lang="en-US" sz="2800" dirty="0">
              <a:solidFill>
                <a:schemeClr val="bg1"/>
              </a:solidFill>
              <a:latin typeface="Helvetica Light" pitchFamily="2" charset="0"/>
              <a:ea typeface="Trebuchet MS" pitchFamily="-84" charset="0"/>
              <a:cs typeface="Helvetica Light"/>
            </a:endParaRPr>
          </a:p>
        </p:txBody>
      </p:sp>
      <p:sp>
        <p:nvSpPr>
          <p:cNvPr id="16" name="TextBox 15">
            <a:extLst>
              <a:ext uri="{FF2B5EF4-FFF2-40B4-BE49-F238E27FC236}">
                <a16:creationId xmlns:a16="http://schemas.microsoft.com/office/drawing/2014/main" id="{A33D6CEB-AE8E-7114-67E8-92E36C0ADFF6}"/>
              </a:ext>
            </a:extLst>
          </p:cNvPr>
          <p:cNvSpPr txBox="1"/>
          <p:nvPr/>
        </p:nvSpPr>
        <p:spPr>
          <a:xfrm>
            <a:off x="107577" y="6481482"/>
            <a:ext cx="1574470" cy="276999"/>
          </a:xfrm>
          <a:prstGeom prst="rect">
            <a:avLst/>
          </a:prstGeom>
          <a:noFill/>
        </p:spPr>
        <p:txBody>
          <a:bodyPr wrap="none" rtlCol="0">
            <a:spAutoFit/>
          </a:bodyPr>
          <a:lstStyle/>
          <a:p>
            <a:pPr marL="0">
              <a:spcBef>
                <a:spcPts val="3000"/>
              </a:spcBef>
            </a:pPr>
            <a:r>
              <a:rPr lang="en-CH" sz="1200" dirty="0">
                <a:solidFill>
                  <a:schemeClr val="tx1">
                    <a:lumMod val="50000"/>
                    <a:lumOff val="50000"/>
                  </a:schemeClr>
                </a:solidFill>
                <a:latin typeface="Helvetica Light" charset="0"/>
                <a:ea typeface="Helvetica Light" charset="0"/>
                <a:cs typeface="Helvetica Light" charset="0"/>
                <a:sym typeface="Wingdings" pitchFamily="2" charset="2"/>
              </a:rPr>
              <a:t>Nima Arkani-Hamed</a:t>
            </a:r>
          </a:p>
        </p:txBody>
      </p:sp>
    </p:spTree>
    <p:extLst>
      <p:ext uri="{BB962C8B-B14F-4D97-AF65-F5344CB8AC3E}">
        <p14:creationId xmlns:p14="http://schemas.microsoft.com/office/powerpoint/2010/main" val="3267435794"/>
      </p:ext>
    </p:extLst>
  </p:cSld>
  <p:clrMapOvr>
    <a:masterClrMapping/>
  </p:clrMapOvr>
  <mc:AlternateContent xmlns:mc="http://schemas.openxmlformats.org/markup-compatibility/2006">
    <mc:Choice xmlns:p14="http://schemas.microsoft.com/office/powerpoint/2010/main" Requires="p14">
      <p:transition spd="med" p14:dur="600">
        <p:fade/>
      </p:transition>
    </mc:Choice>
    <mc:Fallback>
      <p:transition spd="med">
        <p:fade/>
      </p:transition>
    </mc:Fallback>
  </mc:AlternateContent>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D0F32CE-DABF-1E47-AEE8-0EE0A2F534D7}"/>
              </a:ext>
            </a:extLst>
          </p:cNvPr>
          <p:cNvSpPr>
            <a:spLocks noGrp="1"/>
          </p:cNvSpPr>
          <p:nvPr>
            <p:ph type="sldNum" sz="quarter" idx="4"/>
          </p:nvPr>
        </p:nvSpPr>
        <p:spPr/>
        <p:txBody>
          <a:bodyPr/>
          <a:lstStyle/>
          <a:p>
            <a:pPr>
              <a:defRPr/>
            </a:pPr>
            <a:fld id="{611C2F03-9E95-40C9-A99F-3C4F7EE8CF2A}" type="slidenum">
              <a:rPr lang="en-GB" smtClean="0"/>
              <a:pPr>
                <a:defRPr/>
              </a:pPr>
              <a:t>69</a:t>
            </a:fld>
            <a:endParaRPr lang="en-GB" dirty="0"/>
          </a:p>
        </p:txBody>
      </p:sp>
      <p:sp>
        <p:nvSpPr>
          <p:cNvPr id="4" name="TextBox 3">
            <a:extLst>
              <a:ext uri="{FF2B5EF4-FFF2-40B4-BE49-F238E27FC236}">
                <a16:creationId xmlns:a16="http://schemas.microsoft.com/office/drawing/2014/main" id="{8878D3B4-ABF4-544C-934F-09F089FE6BE0}"/>
              </a:ext>
            </a:extLst>
          </p:cNvPr>
          <p:cNvSpPr txBox="1"/>
          <p:nvPr/>
        </p:nvSpPr>
        <p:spPr>
          <a:xfrm>
            <a:off x="178096" y="264651"/>
            <a:ext cx="11305525" cy="523220"/>
          </a:xfrm>
          <a:prstGeom prst="rect">
            <a:avLst/>
          </a:prstGeom>
          <a:noFill/>
        </p:spPr>
        <p:txBody>
          <a:bodyPr wrap="square" rtlCol="0">
            <a:spAutoFit/>
          </a:bodyPr>
          <a:lstStyle/>
          <a:p>
            <a:pPr indent="424250" defTabSz="430225" fontAlgn="base">
              <a:spcBef>
                <a:spcPct val="0"/>
              </a:spcBef>
              <a:spcAft>
                <a:spcPct val="0"/>
              </a:spcAft>
              <a:defRPr/>
            </a:pPr>
            <a:r>
              <a:rPr lang="en-US" sz="2800" b="1" dirty="0">
                <a:solidFill>
                  <a:srgbClr val="0D7FBF"/>
                </a:solidFill>
                <a:latin typeface="Helvetica" pitchFamily="2" charset="0"/>
                <a:ea typeface="Trebuchet MS" pitchFamily="-84" charset="0"/>
                <a:cs typeface="Helvetica Light"/>
              </a:rPr>
              <a:t>Electron–positron Higgs factories</a:t>
            </a:r>
            <a:endParaRPr lang="en-US" sz="2800" dirty="0">
              <a:solidFill>
                <a:srgbClr val="0D7FBF"/>
              </a:solidFill>
              <a:latin typeface="Helvetica Light" pitchFamily="2" charset="0"/>
              <a:ea typeface="Trebuchet MS" pitchFamily="-84" charset="0"/>
              <a:cs typeface="Helvetica Light"/>
            </a:endParaRPr>
          </a:p>
        </p:txBody>
      </p:sp>
      <p:pic>
        <p:nvPicPr>
          <p:cNvPr id="25" name="Picture 24">
            <a:extLst>
              <a:ext uri="{FF2B5EF4-FFF2-40B4-BE49-F238E27FC236}">
                <a16:creationId xmlns:a16="http://schemas.microsoft.com/office/drawing/2014/main" id="{1F25252B-8E14-6B88-576C-9F671324B62B}"/>
              </a:ext>
            </a:extLst>
          </p:cNvPr>
          <p:cNvPicPr>
            <a:picLocks noChangeAspect="1"/>
          </p:cNvPicPr>
          <p:nvPr/>
        </p:nvPicPr>
        <p:blipFill>
          <a:blip r:embed="rId2"/>
          <a:stretch>
            <a:fillRect/>
          </a:stretch>
        </p:blipFill>
        <p:spPr>
          <a:xfrm>
            <a:off x="2843833" y="3536845"/>
            <a:ext cx="4191001" cy="1143000"/>
          </a:xfrm>
          <a:prstGeom prst="rect">
            <a:avLst/>
          </a:prstGeom>
        </p:spPr>
      </p:pic>
      <p:pic>
        <p:nvPicPr>
          <p:cNvPr id="26" name="Picture 25">
            <a:extLst>
              <a:ext uri="{FF2B5EF4-FFF2-40B4-BE49-F238E27FC236}">
                <a16:creationId xmlns:a16="http://schemas.microsoft.com/office/drawing/2014/main" id="{63096C29-2677-C5CA-73D5-42057481C361}"/>
              </a:ext>
            </a:extLst>
          </p:cNvPr>
          <p:cNvPicPr>
            <a:picLocks noChangeAspect="1"/>
          </p:cNvPicPr>
          <p:nvPr/>
        </p:nvPicPr>
        <p:blipFill>
          <a:blip r:embed="rId3"/>
          <a:stretch>
            <a:fillRect/>
          </a:stretch>
        </p:blipFill>
        <p:spPr>
          <a:xfrm>
            <a:off x="1523769" y="1593859"/>
            <a:ext cx="4718440" cy="2116149"/>
          </a:xfrm>
          <a:prstGeom prst="rect">
            <a:avLst/>
          </a:prstGeom>
        </p:spPr>
      </p:pic>
      <p:sp>
        <p:nvSpPr>
          <p:cNvPr id="27" name="TextBox 26">
            <a:extLst>
              <a:ext uri="{FF2B5EF4-FFF2-40B4-BE49-F238E27FC236}">
                <a16:creationId xmlns:a16="http://schemas.microsoft.com/office/drawing/2014/main" id="{DBCCF7D4-4F1E-8A6A-08EA-A4335C61B366}"/>
              </a:ext>
            </a:extLst>
          </p:cNvPr>
          <p:cNvSpPr txBox="1"/>
          <p:nvPr/>
        </p:nvSpPr>
        <p:spPr>
          <a:xfrm>
            <a:off x="625444" y="1188876"/>
            <a:ext cx="6124980" cy="338554"/>
          </a:xfrm>
          <a:prstGeom prst="rect">
            <a:avLst/>
          </a:prstGeom>
          <a:noFill/>
        </p:spPr>
        <p:txBody>
          <a:bodyPr wrap="square" rtlCol="0">
            <a:spAutoFit/>
          </a:bodyPr>
          <a:lstStyle/>
          <a:p>
            <a:pPr>
              <a:spcBef>
                <a:spcPts val="3000"/>
              </a:spcBef>
            </a:pPr>
            <a:r>
              <a:rPr lang="en-CH" sz="1600" b="1" dirty="0">
                <a:solidFill>
                  <a:prstClr val="black"/>
                </a:solidFill>
                <a:latin typeface="Helvetica" pitchFamily="2" charset="0"/>
                <a:ea typeface="Helvetica Light" charset="0"/>
                <a:cs typeface="Helvetica Light" charset="0"/>
                <a:sym typeface="Wingdings" pitchFamily="2" charset="2"/>
              </a:rPr>
              <a:t>ILC</a:t>
            </a:r>
            <a:r>
              <a:rPr lang="en-CH" sz="1200" b="1" dirty="0">
                <a:solidFill>
                  <a:prstClr val="black"/>
                </a:solidFill>
                <a:latin typeface="Helvetica" pitchFamily="2" charset="0"/>
                <a:ea typeface="Helvetica Light" charset="0"/>
                <a:cs typeface="Helvetica Light" charset="0"/>
                <a:sym typeface="Wingdings" pitchFamily="2" charset="2"/>
              </a:rPr>
              <a:t> </a:t>
            </a:r>
            <a:r>
              <a:rPr kumimoji="0" lang="en-CH" sz="1100" b="0" i="0" u="none" strike="noStrike" kern="1200" cap="none" spc="0" normalizeH="0" baseline="0" noProof="0" dirty="0">
                <a:ln>
                  <a:noFill/>
                </a:ln>
                <a:solidFill>
                  <a:prstClr val="black"/>
                </a:solidFill>
                <a:effectLst/>
                <a:uLnTx/>
                <a:uFillTx/>
                <a:latin typeface="Helvetica" pitchFamily="2" charset="0"/>
                <a:ea typeface="Helvetica Light" charset="0"/>
                <a:cs typeface="Helvetica Light" charset="0"/>
                <a:sym typeface="Wingdings" pitchFamily="2" charset="2"/>
              </a:rPr>
              <a:t>(Japan, gradient: 32 MV/m, length: 20.5 km, CM energy: 250 GeV, lumi: 1.4 </a:t>
            </a:r>
            <a:r>
              <a:rPr lang="en-GB" sz="1100" b="0" dirty="0">
                <a:latin typeface="Helvetica" pitchFamily="2" charset="0"/>
              </a:rPr>
              <a:t>10</a:t>
            </a:r>
            <a:r>
              <a:rPr lang="en-GB" sz="1000" b="0" baseline="37500" dirty="0">
                <a:latin typeface="Helvetica" pitchFamily="2" charset="0"/>
              </a:rPr>
              <a:t>34</a:t>
            </a:r>
            <a:r>
              <a:rPr lang="en-GB" sz="1100" b="0" dirty="0">
                <a:latin typeface="Helvetica" pitchFamily="2" charset="0"/>
              </a:rPr>
              <a:t> cm</a:t>
            </a:r>
            <a:r>
              <a:rPr lang="en-GB" sz="1000" b="0" baseline="37500" dirty="0">
                <a:latin typeface="Helvetica" pitchFamily="2" charset="0"/>
              </a:rPr>
              <a:t>–2</a:t>
            </a:r>
            <a:r>
              <a:rPr lang="en-GB" sz="1100" b="0" dirty="0">
                <a:latin typeface="Helvetica" pitchFamily="2" charset="0"/>
              </a:rPr>
              <a:t>s</a:t>
            </a:r>
            <a:r>
              <a:rPr lang="en-GB" sz="1000" b="0" baseline="37500" dirty="0">
                <a:latin typeface="Helvetica" pitchFamily="2" charset="0"/>
              </a:rPr>
              <a:t>–1</a:t>
            </a:r>
            <a:r>
              <a:rPr kumimoji="0" lang="en-CH" sz="1100" b="0" i="0" u="none" strike="noStrike" kern="1200" cap="none" spc="0" normalizeH="0" baseline="0" noProof="0" dirty="0">
                <a:ln>
                  <a:noFill/>
                </a:ln>
                <a:solidFill>
                  <a:prstClr val="black"/>
                </a:solidFill>
                <a:effectLst/>
                <a:uLnTx/>
                <a:uFillTx/>
                <a:latin typeface="Helvetica" pitchFamily="2" charset="0"/>
                <a:ea typeface="Helvetica Light" charset="0"/>
                <a:cs typeface="Helvetica Light" charset="0"/>
                <a:sym typeface="Wingdings" pitchFamily="2" charset="2"/>
              </a:rPr>
              <a:t>)</a:t>
            </a:r>
            <a:endParaRPr lang="en-CH" sz="1200" b="1" dirty="0">
              <a:solidFill>
                <a:prstClr val="black"/>
              </a:solidFill>
              <a:latin typeface="Helvetica" pitchFamily="2" charset="0"/>
              <a:ea typeface="Helvetica Light" charset="0"/>
              <a:cs typeface="Helvetica Light" charset="0"/>
              <a:sym typeface="Wingdings" pitchFamily="2" charset="2"/>
            </a:endParaRPr>
          </a:p>
        </p:txBody>
      </p:sp>
      <p:sp>
        <p:nvSpPr>
          <p:cNvPr id="28" name="TextBox 27">
            <a:extLst>
              <a:ext uri="{FF2B5EF4-FFF2-40B4-BE49-F238E27FC236}">
                <a16:creationId xmlns:a16="http://schemas.microsoft.com/office/drawing/2014/main" id="{A81E41AA-E50B-7616-F855-C5F478DDDCD5}"/>
              </a:ext>
            </a:extLst>
          </p:cNvPr>
          <p:cNvSpPr txBox="1"/>
          <p:nvPr/>
        </p:nvSpPr>
        <p:spPr>
          <a:xfrm>
            <a:off x="678310" y="3830012"/>
            <a:ext cx="1984208" cy="677108"/>
          </a:xfrm>
          <a:prstGeom prst="rect">
            <a:avLst/>
          </a:prstGeom>
          <a:noFill/>
        </p:spPr>
        <p:txBody>
          <a:bodyPr wrap="square" rtlCol="0">
            <a:spAutoFit/>
          </a:bodyPr>
          <a:lstStyle/>
          <a:p>
            <a:pPr marL="0">
              <a:spcBef>
                <a:spcPts val="3000"/>
              </a:spcBef>
            </a:pPr>
            <a:r>
              <a:rPr lang="en-CH" sz="1600" b="1" dirty="0">
                <a:solidFill>
                  <a:prstClr val="black"/>
                </a:solidFill>
                <a:latin typeface="Helvetica" pitchFamily="2" charset="0"/>
                <a:ea typeface="Helvetica Light" charset="0"/>
                <a:cs typeface="Helvetica Light" charset="0"/>
                <a:sym typeface="Wingdings" pitchFamily="2" charset="2"/>
              </a:rPr>
              <a:t>CLIC</a:t>
            </a:r>
            <a:r>
              <a:rPr lang="en-CH" sz="1200" b="1" dirty="0">
                <a:solidFill>
                  <a:prstClr val="black"/>
                </a:solidFill>
                <a:latin typeface="Helvetica" pitchFamily="2" charset="0"/>
                <a:ea typeface="Helvetica Light" charset="0"/>
                <a:cs typeface="Helvetica Light" charset="0"/>
                <a:sym typeface="Wingdings" pitchFamily="2" charset="2"/>
              </a:rPr>
              <a:t> </a:t>
            </a:r>
            <a:r>
              <a:rPr lang="en-CH" sz="1100" dirty="0">
                <a:solidFill>
                  <a:prstClr val="black"/>
                </a:solidFill>
                <a:latin typeface="Helvetica" pitchFamily="2" charset="0"/>
                <a:ea typeface="Helvetica Light" charset="0"/>
                <a:cs typeface="Helvetica Light" charset="0"/>
                <a:sym typeface="Wingdings" pitchFamily="2" charset="2"/>
              </a:rPr>
              <a:t>(CERN, 100 MV/m, 11–50 km, </a:t>
            </a:r>
            <a:r>
              <a:rPr lang="en-GB" sz="1100" dirty="0">
                <a:solidFill>
                  <a:prstClr val="black"/>
                </a:solidFill>
                <a:latin typeface="Helvetica" pitchFamily="2" charset="0"/>
                <a:ea typeface="Helvetica Light" charset="0"/>
                <a:cs typeface="Helvetica Light" charset="0"/>
                <a:sym typeface="Wingdings" pitchFamily="2" charset="2"/>
              </a:rPr>
              <a:t>0.38 / 1.5 / 3 TeV, 1–2</a:t>
            </a:r>
            <a:r>
              <a:rPr kumimoji="0" lang="en-CH" sz="1100" b="0" i="0" u="none" strike="noStrike" kern="1200" cap="none" spc="0" normalizeH="0" baseline="0" noProof="0" dirty="0">
                <a:ln>
                  <a:noFill/>
                </a:ln>
                <a:solidFill>
                  <a:prstClr val="black"/>
                </a:solidFill>
                <a:effectLst/>
                <a:uLnTx/>
                <a:uFillTx/>
                <a:latin typeface="Helvetica" pitchFamily="2" charset="0"/>
                <a:ea typeface="Helvetica Light" charset="0"/>
                <a:cs typeface="Helvetica Light" charset="0"/>
                <a:sym typeface="Wingdings" pitchFamily="2" charset="2"/>
              </a:rPr>
              <a:t> </a:t>
            </a:r>
            <a:r>
              <a:rPr lang="en-GB" sz="1100" b="0" dirty="0">
                <a:latin typeface="Helvetica" pitchFamily="2" charset="0"/>
              </a:rPr>
              <a:t>10</a:t>
            </a:r>
            <a:r>
              <a:rPr lang="en-GB" sz="1000" b="0" baseline="37500" dirty="0">
                <a:latin typeface="Helvetica" pitchFamily="2" charset="0"/>
              </a:rPr>
              <a:t>34</a:t>
            </a:r>
            <a:r>
              <a:rPr lang="en-GB" sz="1100" b="0" dirty="0">
                <a:latin typeface="Helvetica" pitchFamily="2" charset="0"/>
              </a:rPr>
              <a:t> cm</a:t>
            </a:r>
            <a:r>
              <a:rPr lang="en-GB" sz="1000" b="0" baseline="37500" dirty="0">
                <a:latin typeface="Helvetica" pitchFamily="2" charset="0"/>
              </a:rPr>
              <a:t>–2</a:t>
            </a:r>
            <a:r>
              <a:rPr lang="en-GB" sz="1100" b="0" dirty="0">
                <a:latin typeface="Helvetica" pitchFamily="2" charset="0"/>
              </a:rPr>
              <a:t>s</a:t>
            </a:r>
            <a:r>
              <a:rPr lang="en-GB" sz="1000" b="0" baseline="37500" dirty="0">
                <a:latin typeface="Helvetica" pitchFamily="2" charset="0"/>
              </a:rPr>
              <a:t>–1</a:t>
            </a:r>
            <a:r>
              <a:rPr lang="en-CH" sz="1100" dirty="0">
                <a:solidFill>
                  <a:prstClr val="black"/>
                </a:solidFill>
                <a:latin typeface="Helvetica" pitchFamily="2" charset="0"/>
                <a:ea typeface="Helvetica Light" charset="0"/>
                <a:cs typeface="Helvetica Light" charset="0"/>
                <a:sym typeface="Wingdings" pitchFamily="2" charset="2"/>
              </a:rPr>
              <a:t>)</a:t>
            </a:r>
            <a:endParaRPr lang="en-CH" sz="1200" b="1" dirty="0">
              <a:solidFill>
                <a:prstClr val="black"/>
              </a:solidFill>
              <a:latin typeface="Helvetica" pitchFamily="2" charset="0"/>
              <a:ea typeface="Helvetica Light" charset="0"/>
              <a:cs typeface="Helvetica Light" charset="0"/>
              <a:sym typeface="Wingdings" pitchFamily="2" charset="2"/>
            </a:endParaRPr>
          </a:p>
        </p:txBody>
      </p:sp>
      <p:pic>
        <p:nvPicPr>
          <p:cNvPr id="32" name="layout-ee.pdf" descr="layout-ee.pdf">
            <a:extLst>
              <a:ext uri="{FF2B5EF4-FFF2-40B4-BE49-F238E27FC236}">
                <a16:creationId xmlns:a16="http://schemas.microsoft.com/office/drawing/2014/main" id="{A89C7FDA-6ACC-3EF9-68B0-74B42F5B5702}"/>
              </a:ext>
            </a:extLst>
          </p:cNvPr>
          <p:cNvPicPr>
            <a:picLocks noChangeAspect="1"/>
          </p:cNvPicPr>
          <p:nvPr/>
        </p:nvPicPr>
        <p:blipFill>
          <a:blip r:embed="rId4"/>
          <a:srcRect l="13433" r="12550"/>
          <a:stretch>
            <a:fillRect/>
          </a:stretch>
        </p:blipFill>
        <p:spPr>
          <a:xfrm>
            <a:off x="7034834" y="1565040"/>
            <a:ext cx="3785691" cy="2878766"/>
          </a:xfrm>
          <a:prstGeom prst="rect">
            <a:avLst/>
          </a:prstGeom>
          <a:ln w="12700">
            <a:miter lim="400000"/>
          </a:ln>
        </p:spPr>
      </p:pic>
      <p:pic>
        <p:nvPicPr>
          <p:cNvPr id="33" name="Screenshot 2022-12-07 at 14.56.25.png" descr="Screenshot 2022-12-07 at 14.56.25.png">
            <a:extLst>
              <a:ext uri="{FF2B5EF4-FFF2-40B4-BE49-F238E27FC236}">
                <a16:creationId xmlns:a16="http://schemas.microsoft.com/office/drawing/2014/main" id="{A6C74F4E-05DE-B0E3-F859-6CAF6941C31D}"/>
              </a:ext>
            </a:extLst>
          </p:cNvPr>
          <p:cNvPicPr>
            <a:picLocks noChangeAspect="1"/>
          </p:cNvPicPr>
          <p:nvPr/>
        </p:nvPicPr>
        <p:blipFill>
          <a:blip r:embed="rId5"/>
          <a:srcRect l="8839" t="1213" r="12726"/>
          <a:stretch>
            <a:fillRect/>
          </a:stretch>
        </p:blipFill>
        <p:spPr>
          <a:xfrm rot="5400000">
            <a:off x="2380432" y="4192852"/>
            <a:ext cx="1708425" cy="3400849"/>
          </a:xfrm>
          <a:prstGeom prst="rect">
            <a:avLst/>
          </a:prstGeom>
          <a:ln w="12700">
            <a:miter lim="400000"/>
          </a:ln>
        </p:spPr>
      </p:pic>
      <p:sp>
        <p:nvSpPr>
          <p:cNvPr id="31" name="TextBox 30">
            <a:extLst>
              <a:ext uri="{FF2B5EF4-FFF2-40B4-BE49-F238E27FC236}">
                <a16:creationId xmlns:a16="http://schemas.microsoft.com/office/drawing/2014/main" id="{EE3D4939-22A5-863A-BBF6-01DA0CE87861}"/>
              </a:ext>
            </a:extLst>
          </p:cNvPr>
          <p:cNvSpPr txBox="1"/>
          <p:nvPr/>
        </p:nvSpPr>
        <p:spPr>
          <a:xfrm>
            <a:off x="709683" y="4697660"/>
            <a:ext cx="5532525" cy="338554"/>
          </a:xfrm>
          <a:prstGeom prst="rect">
            <a:avLst/>
          </a:prstGeom>
          <a:noFill/>
        </p:spPr>
        <p:txBody>
          <a:bodyPr wrap="square" rtlCol="0">
            <a:spAutoFit/>
          </a:bodyPr>
          <a:lstStyle/>
          <a:p>
            <a:pPr>
              <a:spcBef>
                <a:spcPts val="3000"/>
              </a:spcBef>
            </a:pPr>
            <a:r>
              <a:rPr lang="en-CH" sz="1600" b="1" dirty="0">
                <a:solidFill>
                  <a:prstClr val="black"/>
                </a:solidFill>
                <a:latin typeface="Helvetica" pitchFamily="2" charset="0"/>
                <a:ea typeface="Helvetica Light" charset="0"/>
                <a:cs typeface="Helvetica Light" charset="0"/>
                <a:sym typeface="Wingdings" pitchFamily="2" charset="2"/>
              </a:rPr>
              <a:t>CCC</a:t>
            </a:r>
            <a:r>
              <a:rPr lang="en-CH" sz="1200" b="1" dirty="0">
                <a:solidFill>
                  <a:prstClr val="black"/>
                </a:solidFill>
                <a:latin typeface="Helvetica" pitchFamily="2" charset="0"/>
                <a:ea typeface="Helvetica Light" charset="0"/>
                <a:cs typeface="Helvetica Light" charset="0"/>
                <a:sym typeface="Wingdings" pitchFamily="2" charset="2"/>
              </a:rPr>
              <a:t> </a:t>
            </a:r>
            <a:r>
              <a:rPr lang="en-CH" sz="1100" dirty="0">
                <a:solidFill>
                  <a:prstClr val="black"/>
                </a:solidFill>
                <a:latin typeface="Helvetica" pitchFamily="2" charset="0"/>
                <a:ea typeface="Helvetica Light" charset="0"/>
                <a:cs typeface="Helvetica Light" charset="0"/>
                <a:sym typeface="Wingdings" pitchFamily="2" charset="2"/>
              </a:rPr>
              <a:t>(new concept, US, 70–120 MV/m, 8 km, </a:t>
            </a:r>
            <a:r>
              <a:rPr lang="en-GB" sz="1100" dirty="0">
                <a:latin typeface="Helvetica" pitchFamily="2" charset="0"/>
              </a:rPr>
              <a:t>250–550 GeV, 1–1.4</a:t>
            </a:r>
            <a:r>
              <a:rPr kumimoji="0" lang="en-CH" sz="1100" b="0" i="0" u="none" strike="noStrike" kern="1200" cap="none" spc="0" normalizeH="0" baseline="0" noProof="0" dirty="0">
                <a:ln>
                  <a:noFill/>
                </a:ln>
                <a:solidFill>
                  <a:prstClr val="black"/>
                </a:solidFill>
                <a:effectLst/>
                <a:uLnTx/>
                <a:uFillTx/>
                <a:latin typeface="Helvetica" pitchFamily="2" charset="0"/>
                <a:ea typeface="Helvetica Light" charset="0"/>
                <a:cs typeface="Helvetica Light" charset="0"/>
                <a:sym typeface="Wingdings" pitchFamily="2" charset="2"/>
              </a:rPr>
              <a:t> </a:t>
            </a:r>
            <a:r>
              <a:rPr lang="en-GB" sz="1100" b="0" dirty="0">
                <a:latin typeface="Helvetica" pitchFamily="2" charset="0"/>
              </a:rPr>
              <a:t>10</a:t>
            </a:r>
            <a:r>
              <a:rPr lang="en-GB" sz="1000" b="0" baseline="37500" dirty="0">
                <a:latin typeface="Helvetica" pitchFamily="2" charset="0"/>
              </a:rPr>
              <a:t>34</a:t>
            </a:r>
            <a:r>
              <a:rPr lang="en-GB" sz="1100" b="0" dirty="0">
                <a:latin typeface="Helvetica" pitchFamily="2" charset="0"/>
              </a:rPr>
              <a:t> cm</a:t>
            </a:r>
            <a:r>
              <a:rPr lang="en-GB" sz="1000" b="0" baseline="37500" dirty="0">
                <a:latin typeface="Helvetica" pitchFamily="2" charset="0"/>
              </a:rPr>
              <a:t>–2</a:t>
            </a:r>
            <a:r>
              <a:rPr lang="en-GB" sz="1100" b="0" dirty="0">
                <a:latin typeface="Helvetica" pitchFamily="2" charset="0"/>
              </a:rPr>
              <a:t>s</a:t>
            </a:r>
            <a:r>
              <a:rPr lang="en-GB" sz="1000" b="0" baseline="37500" dirty="0">
                <a:latin typeface="Helvetica" pitchFamily="2" charset="0"/>
              </a:rPr>
              <a:t>–1</a:t>
            </a:r>
            <a:r>
              <a:rPr lang="en-CH" sz="1100" dirty="0">
                <a:solidFill>
                  <a:prstClr val="black"/>
                </a:solidFill>
                <a:latin typeface="Helvetica" pitchFamily="2" charset="0"/>
                <a:ea typeface="Helvetica Light" charset="0"/>
                <a:cs typeface="Helvetica Light" charset="0"/>
                <a:sym typeface="Wingdings" pitchFamily="2" charset="2"/>
              </a:rPr>
              <a:t>)</a:t>
            </a:r>
            <a:endParaRPr lang="en-CH" sz="1200" dirty="0">
              <a:solidFill>
                <a:prstClr val="black"/>
              </a:solidFill>
              <a:latin typeface="Helvetica" pitchFamily="2" charset="0"/>
              <a:ea typeface="Helvetica Light" charset="0"/>
              <a:cs typeface="Helvetica Light" charset="0"/>
              <a:sym typeface="Wingdings" pitchFamily="2" charset="2"/>
            </a:endParaRPr>
          </a:p>
        </p:txBody>
      </p:sp>
      <p:sp>
        <p:nvSpPr>
          <p:cNvPr id="36" name="TextBox 35">
            <a:extLst>
              <a:ext uri="{FF2B5EF4-FFF2-40B4-BE49-F238E27FC236}">
                <a16:creationId xmlns:a16="http://schemas.microsoft.com/office/drawing/2014/main" id="{42EEAD53-24A2-3624-3A3D-BDB4A3BEE947}"/>
              </a:ext>
            </a:extLst>
          </p:cNvPr>
          <p:cNvSpPr txBox="1"/>
          <p:nvPr/>
        </p:nvSpPr>
        <p:spPr>
          <a:xfrm>
            <a:off x="6833600" y="342656"/>
            <a:ext cx="4568878" cy="523220"/>
          </a:xfrm>
          <a:prstGeom prst="rect">
            <a:avLst/>
          </a:prstGeom>
          <a:noFill/>
        </p:spPr>
        <p:txBody>
          <a:bodyPr wrap="none" rtlCol="0">
            <a:spAutoFit/>
          </a:bodyPr>
          <a:lstStyle/>
          <a:p>
            <a:pPr marL="0" algn="r">
              <a:spcBef>
                <a:spcPts val="3000"/>
              </a:spcBef>
            </a:pPr>
            <a:r>
              <a:rPr lang="en-CH" sz="1400" dirty="0">
                <a:solidFill>
                  <a:srgbClr val="0D7FBF"/>
                </a:solidFill>
                <a:latin typeface="Helvetica Light" charset="0"/>
                <a:ea typeface="Helvetica Light" charset="0"/>
                <a:cs typeface="Helvetica Light" charset="0"/>
                <a:sym typeface="Wingdings" pitchFamily="2" charset="2"/>
              </a:rPr>
              <a:t>Large data samples in an extremely clean environment</a:t>
            </a:r>
          </a:p>
          <a:p>
            <a:pPr marL="0" algn="r"/>
            <a:r>
              <a:rPr lang="en-CH" sz="1400" dirty="0">
                <a:solidFill>
                  <a:srgbClr val="0D7FBF"/>
                </a:solidFill>
                <a:latin typeface="Helvetica Light" charset="0"/>
                <a:ea typeface="Helvetica Light" charset="0"/>
                <a:cs typeface="Helvetica Light" charset="0"/>
                <a:sym typeface="Wingdings" pitchFamily="2" charset="2"/>
              </a:rPr>
              <a:t>— Higgs microscopes</a:t>
            </a:r>
          </a:p>
        </p:txBody>
      </p:sp>
      <p:pic>
        <p:nvPicPr>
          <p:cNvPr id="37" name="Picture 36">
            <a:extLst>
              <a:ext uri="{FF2B5EF4-FFF2-40B4-BE49-F238E27FC236}">
                <a16:creationId xmlns:a16="http://schemas.microsoft.com/office/drawing/2014/main" id="{92582B12-3D4E-9629-2D77-7A7690BBC296}"/>
              </a:ext>
            </a:extLst>
          </p:cNvPr>
          <p:cNvPicPr>
            <a:picLocks noChangeAspect="1"/>
          </p:cNvPicPr>
          <p:nvPr/>
        </p:nvPicPr>
        <p:blipFill rotWithShape="1">
          <a:blip r:embed="rId6"/>
          <a:srcRect l="17199" t="24095" r="3257" b="4675"/>
          <a:stretch/>
        </p:blipFill>
        <p:spPr>
          <a:xfrm>
            <a:off x="6276343" y="4963875"/>
            <a:ext cx="5047918" cy="1395418"/>
          </a:xfrm>
          <a:prstGeom prst="rect">
            <a:avLst/>
          </a:prstGeom>
        </p:spPr>
      </p:pic>
      <p:sp>
        <p:nvSpPr>
          <p:cNvPr id="41" name="Rectangle 40">
            <a:extLst>
              <a:ext uri="{FF2B5EF4-FFF2-40B4-BE49-F238E27FC236}">
                <a16:creationId xmlns:a16="http://schemas.microsoft.com/office/drawing/2014/main" id="{8A3C1C36-DEF4-AAF3-6C33-B806169EB5AE}"/>
              </a:ext>
            </a:extLst>
          </p:cNvPr>
          <p:cNvSpPr/>
          <p:nvPr/>
        </p:nvSpPr>
        <p:spPr>
          <a:xfrm>
            <a:off x="6242209" y="4680867"/>
            <a:ext cx="3057247" cy="276999"/>
          </a:xfrm>
          <a:prstGeom prst="rect">
            <a:avLst/>
          </a:prstGeom>
        </p:spPr>
        <p:txBody>
          <a:bodyPr wrap="none">
            <a:spAutoFit/>
          </a:bodyPr>
          <a:lstStyle/>
          <a:p>
            <a:r>
              <a:rPr lang="en-US" sz="1200" dirty="0">
                <a:solidFill>
                  <a:schemeClr val="tx1">
                    <a:lumMod val="75000"/>
                    <a:lumOff val="25000"/>
                  </a:schemeClr>
                </a:solidFill>
                <a:latin typeface="Helvetica" pitchFamily="2" charset="0"/>
                <a:ea typeface="Helvetica Light" charset="0"/>
                <a:cs typeface="Helvetica Light" charset="0"/>
                <a:sym typeface="Wingdings" pitchFamily="2" charset="2"/>
              </a:rPr>
              <a:t>FCC-</a:t>
            </a:r>
            <a:r>
              <a:rPr lang="en-US" sz="1200" dirty="0" err="1">
                <a:solidFill>
                  <a:schemeClr val="tx1">
                    <a:lumMod val="75000"/>
                    <a:lumOff val="25000"/>
                  </a:schemeClr>
                </a:solidFill>
                <a:latin typeface="Helvetica" pitchFamily="2" charset="0"/>
                <a:ea typeface="Helvetica Light" charset="0"/>
                <a:cs typeface="Helvetica Light" charset="0"/>
                <a:sym typeface="Wingdings" pitchFamily="2" charset="2"/>
              </a:rPr>
              <a:t>ee</a:t>
            </a:r>
            <a:r>
              <a:rPr lang="en-US" sz="1200" dirty="0">
                <a:solidFill>
                  <a:schemeClr val="tx1">
                    <a:lumMod val="75000"/>
                    <a:lumOff val="25000"/>
                  </a:schemeClr>
                </a:solidFill>
                <a:latin typeface="Helvetica" pitchFamily="2" charset="0"/>
                <a:ea typeface="Helvetica Light" charset="0"/>
                <a:cs typeface="Helvetica Light" charset="0"/>
                <a:sym typeface="Wingdings" pitchFamily="2" charset="2"/>
              </a:rPr>
              <a:t> </a:t>
            </a:r>
            <a:r>
              <a:rPr lang="en-US" sz="1050" dirty="0">
                <a:solidFill>
                  <a:schemeClr val="tx1">
                    <a:lumMod val="75000"/>
                    <a:lumOff val="25000"/>
                  </a:schemeClr>
                </a:solidFill>
                <a:latin typeface="Helvetica Light" panose="020B0403020202020204" pitchFamily="34" charset="0"/>
                <a:ea typeface="Helvetica Light" charset="0"/>
                <a:cs typeface="Helvetica Light" charset="0"/>
                <a:sym typeface="Wingdings" pitchFamily="2" charset="2"/>
              </a:rPr>
              <a:t>(14 years of operation, 2 experiments)</a:t>
            </a:r>
            <a:endParaRPr lang="en-US" sz="1400" dirty="0">
              <a:solidFill>
                <a:schemeClr val="tx1">
                  <a:lumMod val="75000"/>
                  <a:lumOff val="25000"/>
                </a:schemeClr>
              </a:solidFill>
              <a:latin typeface="Helvetica Light" panose="020B0403020202020204" pitchFamily="34" charset="0"/>
            </a:endParaRPr>
          </a:p>
        </p:txBody>
      </p:sp>
      <p:sp>
        <p:nvSpPr>
          <p:cNvPr id="43" name="TextBox 42">
            <a:extLst>
              <a:ext uri="{FF2B5EF4-FFF2-40B4-BE49-F238E27FC236}">
                <a16:creationId xmlns:a16="http://schemas.microsoft.com/office/drawing/2014/main" id="{B301F63E-9B19-8DCA-DEB9-ED8DA80A641F}"/>
              </a:ext>
            </a:extLst>
          </p:cNvPr>
          <p:cNvSpPr txBox="1"/>
          <p:nvPr/>
        </p:nvSpPr>
        <p:spPr>
          <a:xfrm>
            <a:off x="7373546" y="1186133"/>
            <a:ext cx="3711272" cy="338554"/>
          </a:xfrm>
          <a:prstGeom prst="rect">
            <a:avLst/>
          </a:prstGeom>
          <a:noFill/>
        </p:spPr>
        <p:txBody>
          <a:bodyPr wrap="none" rtlCol="0">
            <a:spAutoFit/>
          </a:bodyPr>
          <a:lstStyle/>
          <a:p>
            <a:pPr>
              <a:spcBef>
                <a:spcPts val="3000"/>
              </a:spcBef>
            </a:pPr>
            <a:r>
              <a:rPr lang="en-CH" sz="1600" b="1" dirty="0">
                <a:solidFill>
                  <a:prstClr val="black"/>
                </a:solidFill>
                <a:latin typeface="Helvetica" pitchFamily="2" charset="0"/>
                <a:ea typeface="Helvetica Light" charset="0"/>
                <a:cs typeface="Helvetica Light" charset="0"/>
                <a:sym typeface="Wingdings" pitchFamily="2" charset="2"/>
              </a:rPr>
              <a:t>FCC-ee</a:t>
            </a:r>
            <a:r>
              <a:rPr lang="en-CH" sz="1400" b="1" dirty="0">
                <a:solidFill>
                  <a:prstClr val="black"/>
                </a:solidFill>
                <a:latin typeface="Helvetica" pitchFamily="2" charset="0"/>
                <a:ea typeface="Helvetica Light" charset="0"/>
                <a:cs typeface="Helvetica Light" charset="0"/>
                <a:sym typeface="Wingdings" pitchFamily="2" charset="2"/>
              </a:rPr>
              <a:t> </a:t>
            </a:r>
            <a:r>
              <a:rPr lang="en-CH" sz="1100" dirty="0">
                <a:solidFill>
                  <a:prstClr val="black"/>
                </a:solidFill>
                <a:latin typeface="Helvetica" pitchFamily="2" charset="0"/>
                <a:ea typeface="Helvetica Light" charset="0"/>
                <a:cs typeface="Helvetica Light" charset="0"/>
                <a:sym typeface="Wingdings" pitchFamily="2" charset="2"/>
              </a:rPr>
              <a:t>(CERN, 90 km, </a:t>
            </a:r>
            <a:r>
              <a:rPr lang="en-GB" sz="1100" dirty="0">
                <a:latin typeface="Helvetica" pitchFamily="2" charset="0"/>
              </a:rPr>
              <a:t>90–365 GeV</a:t>
            </a:r>
            <a:r>
              <a:rPr lang="en-GB" sz="1100" dirty="0">
                <a:solidFill>
                  <a:prstClr val="black"/>
                </a:solidFill>
                <a:latin typeface="Helvetica" pitchFamily="2" charset="0"/>
                <a:ea typeface="Helvetica Light" charset="0"/>
                <a:cs typeface="Helvetica Light" charset="0"/>
                <a:sym typeface="Wingdings" pitchFamily="2" charset="2"/>
              </a:rPr>
              <a:t>, 8</a:t>
            </a:r>
            <a:r>
              <a:rPr kumimoji="0" lang="en-CH" sz="1100" b="0" i="0" u="none" strike="noStrike" kern="1200" cap="none" spc="0" normalizeH="0" baseline="0" noProof="0" dirty="0">
                <a:ln>
                  <a:noFill/>
                </a:ln>
                <a:solidFill>
                  <a:prstClr val="black"/>
                </a:solidFill>
                <a:effectLst/>
                <a:uLnTx/>
                <a:uFillTx/>
                <a:latin typeface="Helvetica" pitchFamily="2" charset="0"/>
                <a:ea typeface="Helvetica Light" charset="0"/>
                <a:cs typeface="Helvetica Light" charset="0"/>
                <a:sym typeface="Wingdings" pitchFamily="2" charset="2"/>
              </a:rPr>
              <a:t> </a:t>
            </a:r>
            <a:r>
              <a:rPr lang="en-GB" sz="1100" b="0" dirty="0">
                <a:latin typeface="Helvetica" pitchFamily="2" charset="0"/>
              </a:rPr>
              <a:t>10</a:t>
            </a:r>
            <a:r>
              <a:rPr lang="en-GB" sz="1000" b="0" baseline="37500" dirty="0">
                <a:latin typeface="Helvetica" pitchFamily="2" charset="0"/>
              </a:rPr>
              <a:t>34</a:t>
            </a:r>
            <a:r>
              <a:rPr lang="en-GB" sz="1100" b="0" dirty="0">
                <a:latin typeface="Helvetica" pitchFamily="2" charset="0"/>
              </a:rPr>
              <a:t> cm</a:t>
            </a:r>
            <a:r>
              <a:rPr lang="en-GB" sz="1000" b="0" baseline="37500" dirty="0">
                <a:latin typeface="Helvetica" pitchFamily="2" charset="0"/>
              </a:rPr>
              <a:t>–2</a:t>
            </a:r>
            <a:r>
              <a:rPr lang="en-GB" sz="1100" b="0" dirty="0">
                <a:latin typeface="Helvetica" pitchFamily="2" charset="0"/>
              </a:rPr>
              <a:t>s</a:t>
            </a:r>
            <a:r>
              <a:rPr lang="en-GB" sz="1000" b="0" baseline="37500" dirty="0">
                <a:latin typeface="Helvetica" pitchFamily="2" charset="0"/>
              </a:rPr>
              <a:t>–1</a:t>
            </a:r>
            <a:r>
              <a:rPr lang="en-CH" sz="1100" dirty="0">
                <a:solidFill>
                  <a:prstClr val="black"/>
                </a:solidFill>
                <a:latin typeface="Helvetica" pitchFamily="2" charset="0"/>
                <a:ea typeface="Helvetica Light" charset="0"/>
                <a:cs typeface="Helvetica Light" charset="0"/>
                <a:sym typeface="Wingdings" pitchFamily="2" charset="2"/>
              </a:rPr>
              <a:t>)</a:t>
            </a:r>
            <a:endParaRPr lang="en-CH" sz="1200" b="1" dirty="0">
              <a:solidFill>
                <a:prstClr val="black"/>
              </a:solidFill>
              <a:latin typeface="Helvetica" pitchFamily="2" charset="0"/>
              <a:ea typeface="Helvetica Light" charset="0"/>
              <a:cs typeface="Helvetica Light" charset="0"/>
              <a:sym typeface="Wingdings" pitchFamily="2" charset="2"/>
            </a:endParaRPr>
          </a:p>
        </p:txBody>
      </p:sp>
      <p:sp>
        <p:nvSpPr>
          <p:cNvPr id="44" name="TextBox 43">
            <a:extLst>
              <a:ext uri="{FF2B5EF4-FFF2-40B4-BE49-F238E27FC236}">
                <a16:creationId xmlns:a16="http://schemas.microsoft.com/office/drawing/2014/main" id="{40F15C7A-A4A0-F679-1FCB-6EE534D6A23A}"/>
              </a:ext>
            </a:extLst>
          </p:cNvPr>
          <p:cNvSpPr txBox="1"/>
          <p:nvPr/>
        </p:nvSpPr>
        <p:spPr>
          <a:xfrm>
            <a:off x="9593162" y="4984760"/>
            <a:ext cx="947695" cy="261610"/>
          </a:xfrm>
          <a:prstGeom prst="rect">
            <a:avLst/>
          </a:prstGeom>
          <a:noFill/>
        </p:spPr>
        <p:txBody>
          <a:bodyPr wrap="none" rtlCol="0">
            <a:spAutoFit/>
          </a:bodyPr>
          <a:lstStyle/>
          <a:p>
            <a:r>
              <a:rPr lang="en-US" sz="1100" dirty="0">
                <a:solidFill>
                  <a:srgbClr val="0070C0"/>
                </a:solidFill>
                <a:latin typeface="Helvetica Light" charset="0"/>
                <a:ea typeface="Helvetica Light" charset="0"/>
                <a:cs typeface="Helvetica Light" charset="0"/>
              </a:rPr>
              <a:t>&gt; 10</a:t>
            </a:r>
            <a:r>
              <a:rPr lang="en-US" sz="1100" baseline="30000" dirty="0">
                <a:solidFill>
                  <a:srgbClr val="0070C0"/>
                </a:solidFill>
                <a:latin typeface="Helvetica Light" charset="0"/>
                <a:ea typeface="Helvetica Light" charset="0"/>
                <a:cs typeface="Helvetica Light" charset="0"/>
              </a:rPr>
              <a:t>5</a:t>
            </a:r>
            <a:r>
              <a:rPr lang="en-US" sz="1100" dirty="0">
                <a:solidFill>
                  <a:srgbClr val="0070C0"/>
                </a:solidFill>
                <a:latin typeface="Helvetica Light" charset="0"/>
                <a:ea typeface="Helvetica Light" charset="0"/>
                <a:cs typeface="Helvetica Light" charset="0"/>
              </a:rPr>
              <a:t> × LEP</a:t>
            </a:r>
          </a:p>
        </p:txBody>
      </p:sp>
      <p:cxnSp>
        <p:nvCxnSpPr>
          <p:cNvPr id="45" name="Straight Arrow Connector 44">
            <a:extLst>
              <a:ext uri="{FF2B5EF4-FFF2-40B4-BE49-F238E27FC236}">
                <a16:creationId xmlns:a16="http://schemas.microsoft.com/office/drawing/2014/main" id="{B3E405DB-74CE-EEDE-D360-71D683ABF7EB}"/>
              </a:ext>
            </a:extLst>
          </p:cNvPr>
          <p:cNvCxnSpPr>
            <a:cxnSpLocks/>
          </p:cNvCxnSpPr>
          <p:nvPr/>
        </p:nvCxnSpPr>
        <p:spPr>
          <a:xfrm>
            <a:off x="9875696" y="5219131"/>
            <a:ext cx="0" cy="180473"/>
          </a:xfrm>
          <a:prstGeom prst="straightConnector1">
            <a:avLst/>
          </a:prstGeom>
          <a:ln w="3175">
            <a:solidFill>
              <a:srgbClr val="0070C0"/>
            </a:solidFill>
            <a:tailEnd type="triangle"/>
          </a:ln>
          <a:effectLst/>
        </p:spPr>
        <p:style>
          <a:lnRef idx="2">
            <a:schemeClr val="accent1"/>
          </a:lnRef>
          <a:fillRef idx="0">
            <a:schemeClr val="accent1"/>
          </a:fillRef>
          <a:effectRef idx="1">
            <a:schemeClr val="accent1"/>
          </a:effectRef>
          <a:fontRef idx="minor">
            <a:schemeClr val="tx1"/>
          </a:fontRef>
        </p:style>
      </p:cxnSp>
      <p:sp>
        <p:nvSpPr>
          <p:cNvPr id="46" name="Rectangle 45">
            <a:extLst>
              <a:ext uri="{FF2B5EF4-FFF2-40B4-BE49-F238E27FC236}">
                <a16:creationId xmlns:a16="http://schemas.microsoft.com/office/drawing/2014/main" id="{4231ACC8-A43B-83EB-9A8E-5B4A0AF6FC4D}"/>
              </a:ext>
            </a:extLst>
          </p:cNvPr>
          <p:cNvSpPr/>
          <p:nvPr/>
        </p:nvSpPr>
        <p:spPr>
          <a:xfrm>
            <a:off x="6750424" y="4476343"/>
            <a:ext cx="284410" cy="221317"/>
          </a:xfrm>
          <a:prstGeom prst="rect">
            <a:avLst/>
          </a:prstGeom>
          <a:solidFill>
            <a:schemeClr val="bg1"/>
          </a:solidFill>
          <a:ln>
            <a:solidFill>
              <a:schemeClr val="bg1"/>
            </a:solidFill>
          </a:ln>
        </p:spPr>
        <p:txBody>
          <a:bodyPr wrap="none" rtlCol="0" anchor="ctr">
            <a:spAutoFit/>
          </a:bodyPr>
          <a:lstStyle/>
          <a:p>
            <a:pPr algn="l"/>
            <a:endParaRPr lang="en-CH" sz="1600" dirty="0">
              <a:latin typeface="Helvetica" pitchFamily="2" charset="0"/>
            </a:endParaRPr>
          </a:p>
        </p:txBody>
      </p:sp>
      <p:sp>
        <p:nvSpPr>
          <p:cNvPr id="3" name="TextBox 2">
            <a:extLst>
              <a:ext uri="{FF2B5EF4-FFF2-40B4-BE49-F238E27FC236}">
                <a16:creationId xmlns:a16="http://schemas.microsoft.com/office/drawing/2014/main" id="{4FD24268-33F4-A788-7425-0C3CCA7227FD}"/>
              </a:ext>
            </a:extLst>
          </p:cNvPr>
          <p:cNvSpPr txBox="1"/>
          <p:nvPr/>
        </p:nvSpPr>
        <p:spPr>
          <a:xfrm>
            <a:off x="625444" y="1457318"/>
            <a:ext cx="1419256" cy="338554"/>
          </a:xfrm>
          <a:prstGeom prst="rect">
            <a:avLst/>
          </a:prstGeom>
          <a:noFill/>
        </p:spPr>
        <p:txBody>
          <a:bodyPr wrap="square" rtlCol="0">
            <a:spAutoFit/>
          </a:bodyPr>
          <a:lstStyle/>
          <a:p>
            <a:pPr marL="0">
              <a:spcBef>
                <a:spcPts val="3000"/>
              </a:spcBef>
            </a:pPr>
            <a:r>
              <a:rPr lang="en-CH" sz="800" dirty="0">
                <a:solidFill>
                  <a:schemeClr val="tx1">
                    <a:lumMod val="50000"/>
                    <a:lumOff val="50000"/>
                  </a:schemeClr>
                </a:solidFill>
                <a:latin typeface="Helvetica Light" charset="0"/>
                <a:ea typeface="Helvetica Light" charset="0"/>
                <a:cs typeface="Helvetica Light" charset="0"/>
                <a:sym typeface="Wingdings" pitchFamily="2" charset="2"/>
              </a:rPr>
              <a:t>Here: Higgs factory, extendable up to 800 GeV</a:t>
            </a:r>
          </a:p>
        </p:txBody>
      </p:sp>
      <p:sp>
        <p:nvSpPr>
          <p:cNvPr id="5" name="TextBox 4">
            <a:extLst>
              <a:ext uri="{FF2B5EF4-FFF2-40B4-BE49-F238E27FC236}">
                <a16:creationId xmlns:a16="http://schemas.microsoft.com/office/drawing/2014/main" id="{FCC3508F-1CB6-00D0-A85E-DAFB7A8696FE}"/>
              </a:ext>
            </a:extLst>
          </p:cNvPr>
          <p:cNvSpPr txBox="1"/>
          <p:nvPr/>
        </p:nvSpPr>
        <p:spPr>
          <a:xfrm>
            <a:off x="9974494" y="1424582"/>
            <a:ext cx="1279556" cy="215444"/>
          </a:xfrm>
          <a:prstGeom prst="rect">
            <a:avLst/>
          </a:prstGeom>
          <a:noFill/>
        </p:spPr>
        <p:txBody>
          <a:bodyPr wrap="square" rtlCol="0">
            <a:spAutoFit/>
          </a:bodyPr>
          <a:lstStyle/>
          <a:p>
            <a:pPr marL="0">
              <a:spcBef>
                <a:spcPts val="3000"/>
              </a:spcBef>
            </a:pPr>
            <a:r>
              <a:rPr lang="en-GB" sz="800" dirty="0">
                <a:solidFill>
                  <a:schemeClr val="tx1">
                    <a:lumMod val="50000"/>
                    <a:lumOff val="50000"/>
                  </a:schemeClr>
                </a:solidFill>
                <a:latin typeface="Helvetica Light" charset="0"/>
                <a:ea typeface="Helvetica Light" charset="0"/>
                <a:cs typeface="Helvetica Light" charset="0"/>
                <a:sym typeface="Wingdings" pitchFamily="2" charset="2"/>
              </a:rPr>
              <a:t>a</a:t>
            </a:r>
            <a:r>
              <a:rPr lang="en-CH" sz="800" dirty="0">
                <a:solidFill>
                  <a:schemeClr val="tx1">
                    <a:lumMod val="50000"/>
                    <a:lumOff val="50000"/>
                  </a:schemeClr>
                </a:solidFill>
                <a:latin typeface="Helvetica Light" charset="0"/>
                <a:ea typeface="Helvetica Light" charset="0"/>
                <a:cs typeface="Helvetica Light" charset="0"/>
                <a:sym typeface="Wingdings" pitchFamily="2" charset="2"/>
              </a:rPr>
              <a:t>t √s = 240 GeV</a:t>
            </a:r>
          </a:p>
        </p:txBody>
      </p:sp>
    </p:spTree>
    <p:extLst>
      <p:ext uri="{BB962C8B-B14F-4D97-AF65-F5344CB8AC3E}">
        <p14:creationId xmlns:p14="http://schemas.microsoft.com/office/powerpoint/2010/main" val="3717285460"/>
      </p:ext>
    </p:extLst>
  </p:cSld>
  <p:clrMapOvr>
    <a:masterClrMapping/>
  </p:clrMapOvr>
  <mc:AlternateContent xmlns:mc="http://schemas.openxmlformats.org/markup-compatibility/2006">
    <mc:Choice xmlns:p14="http://schemas.microsoft.com/office/powerpoint/2010/main" Requires="p14">
      <p:transition spd="med" p14:dur="600">
        <p:fade/>
      </p:transition>
    </mc:Choice>
    <mc:Fallback>
      <p:transition spd="med">
        <p:fade/>
      </p:transition>
    </mc:Fallback>
  </mc:AlternateContent>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D0F32CE-DABF-1E47-AEE8-0EE0A2F534D7}"/>
              </a:ext>
            </a:extLst>
          </p:cNvPr>
          <p:cNvSpPr>
            <a:spLocks noGrp="1"/>
          </p:cNvSpPr>
          <p:nvPr>
            <p:ph type="sldNum" sz="quarter" idx="4"/>
          </p:nvPr>
        </p:nvSpPr>
        <p:spPr/>
        <p:txBody>
          <a:bodyPr/>
          <a:lstStyle/>
          <a:p>
            <a:pPr>
              <a:defRPr/>
            </a:pPr>
            <a:fld id="{611C2F03-9E95-40C9-A99F-3C4F7EE8CF2A}" type="slidenum">
              <a:rPr lang="en-GB" smtClean="0"/>
              <a:pPr>
                <a:defRPr/>
              </a:pPr>
              <a:t>70</a:t>
            </a:fld>
            <a:endParaRPr lang="en-GB" dirty="0"/>
          </a:p>
        </p:txBody>
      </p:sp>
      <p:sp>
        <p:nvSpPr>
          <p:cNvPr id="4" name="TextBox 3">
            <a:extLst>
              <a:ext uri="{FF2B5EF4-FFF2-40B4-BE49-F238E27FC236}">
                <a16:creationId xmlns:a16="http://schemas.microsoft.com/office/drawing/2014/main" id="{8878D3B4-ABF4-544C-934F-09F089FE6BE0}"/>
              </a:ext>
            </a:extLst>
          </p:cNvPr>
          <p:cNvSpPr txBox="1"/>
          <p:nvPr/>
        </p:nvSpPr>
        <p:spPr>
          <a:xfrm>
            <a:off x="178096" y="264651"/>
            <a:ext cx="11305525" cy="523220"/>
          </a:xfrm>
          <a:prstGeom prst="rect">
            <a:avLst/>
          </a:prstGeom>
          <a:noFill/>
        </p:spPr>
        <p:txBody>
          <a:bodyPr wrap="square" rtlCol="0">
            <a:spAutoFit/>
          </a:bodyPr>
          <a:lstStyle/>
          <a:p>
            <a:pPr indent="424250" defTabSz="430225" fontAlgn="base">
              <a:spcBef>
                <a:spcPct val="0"/>
              </a:spcBef>
              <a:spcAft>
                <a:spcPct val="0"/>
              </a:spcAft>
              <a:defRPr/>
            </a:pPr>
            <a:r>
              <a:rPr lang="en-US" sz="2800" b="1" dirty="0">
                <a:solidFill>
                  <a:srgbClr val="0D7FBF"/>
                </a:solidFill>
                <a:latin typeface="Helvetica" pitchFamily="2" charset="0"/>
                <a:ea typeface="Trebuchet MS" pitchFamily="-84" charset="0"/>
                <a:cs typeface="Helvetica Light"/>
              </a:rPr>
              <a:t>Electron–positron Higgs factories</a:t>
            </a:r>
            <a:endParaRPr lang="en-US" sz="2800" dirty="0">
              <a:solidFill>
                <a:srgbClr val="0D7FBF"/>
              </a:solidFill>
              <a:latin typeface="Helvetica Light" pitchFamily="2" charset="0"/>
              <a:ea typeface="Trebuchet MS" pitchFamily="-84" charset="0"/>
              <a:cs typeface="Helvetica Light"/>
            </a:endParaRPr>
          </a:p>
        </p:txBody>
      </p:sp>
      <p:sp>
        <p:nvSpPr>
          <p:cNvPr id="46" name="Rectangle 45">
            <a:extLst>
              <a:ext uri="{FF2B5EF4-FFF2-40B4-BE49-F238E27FC236}">
                <a16:creationId xmlns:a16="http://schemas.microsoft.com/office/drawing/2014/main" id="{4231ACC8-A43B-83EB-9A8E-5B4A0AF6FC4D}"/>
              </a:ext>
            </a:extLst>
          </p:cNvPr>
          <p:cNvSpPr/>
          <p:nvPr/>
        </p:nvSpPr>
        <p:spPr>
          <a:xfrm>
            <a:off x="6827371" y="4086378"/>
            <a:ext cx="284410" cy="221317"/>
          </a:xfrm>
          <a:prstGeom prst="rect">
            <a:avLst/>
          </a:prstGeom>
          <a:solidFill>
            <a:schemeClr val="bg1"/>
          </a:solidFill>
          <a:ln>
            <a:solidFill>
              <a:schemeClr val="bg1"/>
            </a:solidFill>
          </a:ln>
        </p:spPr>
        <p:txBody>
          <a:bodyPr wrap="none" rtlCol="0" anchor="ctr">
            <a:spAutoFit/>
          </a:bodyPr>
          <a:lstStyle/>
          <a:p>
            <a:pPr algn="l"/>
            <a:endParaRPr lang="en-CH" sz="1600" dirty="0">
              <a:latin typeface="Helvetica" pitchFamily="2" charset="0"/>
            </a:endParaRPr>
          </a:p>
        </p:txBody>
      </p:sp>
      <p:sp>
        <p:nvSpPr>
          <p:cNvPr id="3" name="Rectangle 2">
            <a:extLst>
              <a:ext uri="{FF2B5EF4-FFF2-40B4-BE49-F238E27FC236}">
                <a16:creationId xmlns:a16="http://schemas.microsoft.com/office/drawing/2014/main" id="{6C94340D-63E6-9E02-CFAE-8010106FDD93}"/>
              </a:ext>
            </a:extLst>
          </p:cNvPr>
          <p:cNvSpPr/>
          <p:nvPr/>
        </p:nvSpPr>
        <p:spPr>
          <a:xfrm>
            <a:off x="591667" y="1187217"/>
            <a:ext cx="9847733" cy="1461939"/>
          </a:xfrm>
          <a:prstGeom prst="rect">
            <a:avLst/>
          </a:prstGeom>
        </p:spPr>
        <p:txBody>
          <a:bodyPr wrap="square">
            <a:spAutoFit/>
          </a:bodyPr>
          <a:lstStyle/>
          <a:p>
            <a:pPr lvl="0" defTabSz="457200" fontAlgn="base">
              <a:spcBef>
                <a:spcPts val="1800"/>
              </a:spcBef>
              <a:spcAft>
                <a:spcPct val="0"/>
              </a:spcAft>
              <a:defRPr/>
            </a:pPr>
            <a:r>
              <a:rPr lang="en-GB" dirty="0">
                <a:solidFill>
                  <a:srgbClr val="000000"/>
                </a:solidFill>
                <a:latin typeface="Helvetica" pitchFamily="2" charset="0"/>
              </a:rPr>
              <a:t>Future </a:t>
            </a:r>
            <a:r>
              <a:rPr lang="en-GB" dirty="0" err="1">
                <a:solidFill>
                  <a:srgbClr val="000000"/>
                </a:solidFill>
                <a:latin typeface="Helvetica" pitchFamily="2" charset="0"/>
              </a:rPr>
              <a:t>e</a:t>
            </a:r>
            <a:r>
              <a:rPr lang="en-GB" baseline="30000" dirty="0" err="1">
                <a:solidFill>
                  <a:srgbClr val="000000"/>
                </a:solidFill>
                <a:latin typeface="Helvetica" pitchFamily="2" charset="0"/>
              </a:rPr>
              <a:t>+</a:t>
            </a:r>
            <a:r>
              <a:rPr lang="en-GB" dirty="0" err="1">
                <a:solidFill>
                  <a:srgbClr val="000000"/>
                </a:solidFill>
                <a:latin typeface="Helvetica" pitchFamily="2" charset="0"/>
              </a:rPr>
              <a:t>e</a:t>
            </a:r>
            <a:r>
              <a:rPr lang="en-GB" baseline="30000" dirty="0">
                <a:solidFill>
                  <a:srgbClr val="000000"/>
                </a:solidFill>
                <a:latin typeface="Helvetica" pitchFamily="2" charset="0"/>
              </a:rPr>
              <a:t>–</a:t>
            </a:r>
            <a:r>
              <a:rPr lang="en-GB" dirty="0">
                <a:solidFill>
                  <a:srgbClr val="000000"/>
                </a:solidFill>
                <a:latin typeface="Helvetica" pitchFamily="2" charset="0"/>
              </a:rPr>
              <a:t> projects are (somewhat) complementary</a:t>
            </a:r>
          </a:p>
          <a:p>
            <a:pPr marL="285750" lvl="0" indent="-285750" defTabSz="457200" fontAlgn="base">
              <a:spcBef>
                <a:spcPts val="1800"/>
              </a:spcBef>
              <a:spcAft>
                <a:spcPct val="0"/>
              </a:spcAft>
              <a:buFont typeface="Arial" panose="020B0604020202020204" pitchFamily="34" charset="0"/>
              <a:buChar char="•"/>
              <a:defRPr/>
            </a:pPr>
            <a:r>
              <a:rPr lang="en-GB" sz="1600" dirty="0">
                <a:solidFill>
                  <a:srgbClr val="000000"/>
                </a:solidFill>
                <a:latin typeface="Helvetica" pitchFamily="2" charset="0"/>
              </a:rPr>
              <a:t>Circular colliders provide massive amounts of data to address the Higgs and EW scale precision needs </a:t>
            </a:r>
            <a:r>
              <a:rPr lang="en-GB" sz="1400" dirty="0">
                <a:solidFill>
                  <a:schemeClr val="tx1">
                    <a:lumMod val="50000"/>
                    <a:lumOff val="50000"/>
                  </a:schemeClr>
                </a:solidFill>
                <a:latin typeface="Helvetica" pitchFamily="2" charset="0"/>
              </a:rPr>
              <a:t>Limitation by synchrotron radiation: ~2 / 9 GeV loss per turn in FCC-</a:t>
            </a:r>
            <a:r>
              <a:rPr lang="en-GB" sz="1400" dirty="0" err="1">
                <a:solidFill>
                  <a:schemeClr val="tx1">
                    <a:lumMod val="50000"/>
                    <a:lumOff val="50000"/>
                  </a:schemeClr>
                </a:solidFill>
                <a:latin typeface="Helvetica" pitchFamily="2" charset="0"/>
              </a:rPr>
              <a:t>ee</a:t>
            </a:r>
            <a:r>
              <a:rPr lang="en-GB" sz="1400" dirty="0">
                <a:solidFill>
                  <a:schemeClr val="tx1">
                    <a:lumMod val="50000"/>
                    <a:lumOff val="50000"/>
                  </a:schemeClr>
                </a:solidFill>
                <a:latin typeface="Helvetica" pitchFamily="2" charset="0"/>
              </a:rPr>
              <a:t> at √s = 240 / 365 GeV</a:t>
            </a:r>
          </a:p>
          <a:p>
            <a:pPr marL="285750" lvl="0" indent="-285750" defTabSz="457200" fontAlgn="base">
              <a:spcBef>
                <a:spcPts val="1200"/>
              </a:spcBef>
              <a:spcAft>
                <a:spcPct val="0"/>
              </a:spcAft>
              <a:buFont typeface="Arial" panose="020B0604020202020204" pitchFamily="34" charset="0"/>
              <a:buChar char="•"/>
              <a:defRPr/>
            </a:pPr>
            <a:r>
              <a:rPr lang="en-GB" sz="1600" dirty="0">
                <a:solidFill>
                  <a:srgbClr val="000000"/>
                </a:solidFill>
                <a:latin typeface="Helvetica" pitchFamily="2" charset="0"/>
              </a:rPr>
              <a:t>Linear colliders allow to explore higher energies and positron polarisation</a:t>
            </a:r>
          </a:p>
        </p:txBody>
      </p:sp>
      <p:sp>
        <p:nvSpPr>
          <p:cNvPr id="6" name="The FCC-ee cost per Higgs boson is about 200 Euro, assuming a price of 50 Euro MWh−1">
            <a:extLst>
              <a:ext uri="{FF2B5EF4-FFF2-40B4-BE49-F238E27FC236}">
                <a16:creationId xmlns:a16="http://schemas.microsoft.com/office/drawing/2014/main" id="{0EC9D837-D18C-F6FC-243E-17F5D0E43CA1}"/>
              </a:ext>
            </a:extLst>
          </p:cNvPr>
          <p:cNvSpPr txBox="1"/>
          <p:nvPr/>
        </p:nvSpPr>
        <p:spPr>
          <a:xfrm>
            <a:off x="6284024" y="5954581"/>
            <a:ext cx="4711935" cy="533479"/>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50800" tIns="50800" rIns="50800" bIns="50800" anchor="ctr">
            <a:spAutoFit/>
          </a:bodyPr>
          <a:lstStyle>
            <a:lvl1pPr algn="l">
              <a:defRPr>
                <a:solidFill>
                  <a:srgbClr val="0096FF"/>
                </a:solidFill>
              </a:defRPr>
            </a:lvl1pPr>
          </a:lstStyle>
          <a:p>
            <a:r>
              <a:rPr sz="1400" dirty="0">
                <a:solidFill>
                  <a:schemeClr val="tx1">
                    <a:lumMod val="50000"/>
                    <a:lumOff val="50000"/>
                  </a:schemeClr>
                </a:solidFill>
                <a:latin typeface="Helvetica Light" panose="020B0403020202020204" pitchFamily="34" charset="0"/>
              </a:rPr>
              <a:t>The FCC-</a:t>
            </a:r>
            <a:r>
              <a:rPr sz="1400" dirty="0" err="1">
                <a:solidFill>
                  <a:schemeClr val="tx1">
                    <a:lumMod val="50000"/>
                    <a:lumOff val="50000"/>
                  </a:schemeClr>
                </a:solidFill>
                <a:latin typeface="Helvetica Light" panose="020B0403020202020204" pitchFamily="34" charset="0"/>
              </a:rPr>
              <a:t>ee</a:t>
            </a:r>
            <a:r>
              <a:rPr sz="1400" dirty="0">
                <a:solidFill>
                  <a:schemeClr val="tx1">
                    <a:lumMod val="50000"/>
                    <a:lumOff val="50000"/>
                  </a:schemeClr>
                </a:solidFill>
                <a:latin typeface="Helvetica Light" panose="020B0403020202020204" pitchFamily="34" charset="0"/>
              </a:rPr>
              <a:t> cost per Higgs boson is about 200 Euro, assuming a price of 50 Euro </a:t>
            </a:r>
            <a:r>
              <a:rPr lang="en-US" sz="1400" dirty="0">
                <a:solidFill>
                  <a:schemeClr val="tx1">
                    <a:lumMod val="50000"/>
                    <a:lumOff val="50000"/>
                  </a:schemeClr>
                </a:solidFill>
                <a:latin typeface="Helvetica Light" panose="020B0403020202020204" pitchFamily="34" charset="0"/>
              </a:rPr>
              <a:t>/ </a:t>
            </a:r>
            <a:r>
              <a:rPr sz="1400" dirty="0">
                <a:solidFill>
                  <a:schemeClr val="tx1">
                    <a:lumMod val="50000"/>
                    <a:lumOff val="50000"/>
                  </a:schemeClr>
                </a:solidFill>
                <a:latin typeface="Helvetica Light" panose="020B0403020202020204" pitchFamily="34" charset="0"/>
              </a:rPr>
              <a:t>MWh</a:t>
            </a:r>
          </a:p>
        </p:txBody>
      </p:sp>
      <p:pic>
        <p:nvPicPr>
          <p:cNvPr id="14338" name="Picture 2" descr="Carbon footprint of alternative colliders">
            <a:extLst>
              <a:ext uri="{FF2B5EF4-FFF2-40B4-BE49-F238E27FC236}">
                <a16:creationId xmlns:a16="http://schemas.microsoft.com/office/drawing/2014/main" id="{B48C1EC1-F397-2BF2-7DF7-8866315A0EF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44935"/>
          <a:stretch/>
        </p:blipFill>
        <p:spPr bwMode="auto">
          <a:xfrm>
            <a:off x="6230236" y="3024344"/>
            <a:ext cx="4862119" cy="2591731"/>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220A3DC5-8836-42C8-8311-63E551E55C79}"/>
              </a:ext>
            </a:extLst>
          </p:cNvPr>
          <p:cNvSpPr txBox="1"/>
          <p:nvPr/>
        </p:nvSpPr>
        <p:spPr>
          <a:xfrm>
            <a:off x="6230236" y="5684156"/>
            <a:ext cx="3021981" cy="253916"/>
          </a:xfrm>
          <a:prstGeom prst="rect">
            <a:avLst/>
          </a:prstGeom>
          <a:noFill/>
        </p:spPr>
        <p:txBody>
          <a:bodyPr wrap="none" rtlCol="0">
            <a:spAutoFit/>
          </a:bodyPr>
          <a:lstStyle/>
          <a:p>
            <a:pPr marL="0">
              <a:spcBef>
                <a:spcPts val="3000"/>
              </a:spcBef>
            </a:pPr>
            <a:r>
              <a:rPr lang="en-CH" sz="1050" dirty="0">
                <a:solidFill>
                  <a:schemeClr val="tx1">
                    <a:lumMod val="50000"/>
                    <a:lumOff val="50000"/>
                  </a:schemeClr>
                </a:solidFill>
                <a:latin typeface="Helvetica Light" charset="0"/>
                <a:ea typeface="Helvetica Light" charset="0"/>
                <a:cs typeface="Helvetica Light" charset="0"/>
                <a:sym typeface="Wingdings" pitchFamily="2" charset="2"/>
              </a:rPr>
              <a:t>Reference: </a:t>
            </a:r>
            <a:r>
              <a:rPr lang="en-GB" sz="1050" dirty="0">
                <a:solidFill>
                  <a:schemeClr val="tx1">
                    <a:lumMod val="50000"/>
                    <a:lumOff val="50000"/>
                  </a:schemeClr>
                </a:solidFill>
                <a:latin typeface="Helvetica Light" charset="0"/>
                <a:ea typeface="Helvetica Light" charset="0"/>
                <a:cs typeface="Helvetica Light" charset="0"/>
                <a:sym typeface="Wingdings" pitchFamily="2" charset="2"/>
              </a:rPr>
              <a:t>Eur. Phys. J. Plus (2022) 137, 1122</a:t>
            </a:r>
            <a:r>
              <a:rPr lang="en-CH" sz="1050" dirty="0">
                <a:solidFill>
                  <a:schemeClr val="tx1">
                    <a:lumMod val="50000"/>
                    <a:lumOff val="50000"/>
                  </a:schemeClr>
                </a:solidFill>
                <a:latin typeface="Helvetica Light" charset="0"/>
                <a:ea typeface="Helvetica Light" charset="0"/>
                <a:cs typeface="Helvetica Light" charset="0"/>
                <a:sym typeface="Wingdings" pitchFamily="2" charset="2"/>
              </a:rPr>
              <a:t> </a:t>
            </a:r>
          </a:p>
        </p:txBody>
      </p:sp>
      <p:sp>
        <p:nvSpPr>
          <p:cNvPr id="9" name="Rectangle 8">
            <a:extLst>
              <a:ext uri="{FF2B5EF4-FFF2-40B4-BE49-F238E27FC236}">
                <a16:creationId xmlns:a16="http://schemas.microsoft.com/office/drawing/2014/main" id="{7F95A8DA-88C7-608E-5615-919B7A44F207}"/>
              </a:ext>
            </a:extLst>
          </p:cNvPr>
          <p:cNvSpPr/>
          <p:nvPr/>
        </p:nvSpPr>
        <p:spPr>
          <a:xfrm>
            <a:off x="591667" y="3193882"/>
            <a:ext cx="4862119" cy="2292935"/>
          </a:xfrm>
          <a:prstGeom prst="rect">
            <a:avLst/>
          </a:prstGeom>
        </p:spPr>
        <p:txBody>
          <a:bodyPr wrap="square">
            <a:spAutoFit/>
          </a:bodyPr>
          <a:lstStyle/>
          <a:p>
            <a:pPr lvl="0" defTabSz="457200" fontAlgn="base">
              <a:spcBef>
                <a:spcPts val="1800"/>
              </a:spcBef>
              <a:spcAft>
                <a:spcPct val="0"/>
              </a:spcAft>
              <a:defRPr/>
            </a:pPr>
            <a:r>
              <a:rPr lang="en-GB" dirty="0">
                <a:solidFill>
                  <a:srgbClr val="000000"/>
                </a:solidFill>
                <a:latin typeface="Helvetica" pitchFamily="2" charset="0"/>
              </a:rPr>
              <a:t>Outstanding issues</a:t>
            </a:r>
          </a:p>
          <a:p>
            <a:pPr marL="285750" lvl="0" indent="-285750" defTabSz="457200" fontAlgn="base">
              <a:spcBef>
                <a:spcPts val="1800"/>
              </a:spcBef>
              <a:spcAft>
                <a:spcPct val="0"/>
              </a:spcAft>
              <a:buFont typeface="Arial" panose="020B0604020202020204" pitchFamily="34" charset="0"/>
              <a:buChar char="•"/>
              <a:defRPr/>
            </a:pPr>
            <a:r>
              <a:rPr lang="en-GB" sz="1600" dirty="0">
                <a:solidFill>
                  <a:srgbClr val="000000"/>
                </a:solidFill>
                <a:latin typeface="Helvetica" pitchFamily="2" charset="0"/>
              </a:rPr>
              <a:t>Timescale: </a:t>
            </a:r>
          </a:p>
          <a:p>
            <a:pPr marL="742950" lvl="1" indent="-285750" defTabSz="457200" fontAlgn="base">
              <a:spcBef>
                <a:spcPts val="900"/>
              </a:spcBef>
              <a:spcAft>
                <a:spcPct val="0"/>
              </a:spcAft>
              <a:buFont typeface="System Font Regular"/>
              <a:buChar char="–"/>
              <a:defRPr/>
            </a:pPr>
            <a:r>
              <a:rPr lang="en-GB" sz="1600" dirty="0">
                <a:solidFill>
                  <a:srgbClr val="000000"/>
                </a:solidFill>
                <a:latin typeface="Helvetica" pitchFamily="2" charset="0"/>
              </a:rPr>
              <a:t>ILC (2038) and CEPC (2035)</a:t>
            </a:r>
          </a:p>
          <a:p>
            <a:pPr marL="742950" lvl="1" indent="-285750" defTabSz="457200" fontAlgn="base">
              <a:spcBef>
                <a:spcPts val="900"/>
              </a:spcBef>
              <a:spcAft>
                <a:spcPct val="0"/>
              </a:spcAft>
              <a:buFont typeface="System Font Regular"/>
              <a:buChar char="–"/>
              <a:defRPr/>
            </a:pPr>
            <a:r>
              <a:rPr lang="en-GB" sz="1600" dirty="0">
                <a:solidFill>
                  <a:srgbClr val="000000"/>
                </a:solidFill>
                <a:latin typeface="Helvetica" pitchFamily="2" charset="0"/>
              </a:rPr>
              <a:t>FCC-</a:t>
            </a:r>
            <a:r>
              <a:rPr lang="en-GB" sz="1600" dirty="0" err="1">
                <a:solidFill>
                  <a:srgbClr val="000000"/>
                </a:solidFill>
                <a:latin typeface="Helvetica" pitchFamily="2" charset="0"/>
              </a:rPr>
              <a:t>ee</a:t>
            </a:r>
            <a:r>
              <a:rPr lang="en-GB" sz="1600" dirty="0">
                <a:solidFill>
                  <a:srgbClr val="000000"/>
                </a:solidFill>
                <a:latin typeface="Helvetica" pitchFamily="2" charset="0"/>
              </a:rPr>
              <a:t> and CLIC (2048)</a:t>
            </a:r>
            <a:endParaRPr lang="en-GB" dirty="0">
              <a:solidFill>
                <a:srgbClr val="000000"/>
              </a:solidFill>
              <a:latin typeface="Helvetica" pitchFamily="2" charset="0"/>
            </a:endParaRPr>
          </a:p>
          <a:p>
            <a:pPr marL="285750" lvl="0" indent="-285750" defTabSz="457200" fontAlgn="base">
              <a:spcBef>
                <a:spcPts val="1800"/>
              </a:spcBef>
              <a:spcAft>
                <a:spcPct val="0"/>
              </a:spcAft>
              <a:buFont typeface="Arial" panose="020B0604020202020204" pitchFamily="34" charset="0"/>
              <a:buChar char="•"/>
              <a:defRPr/>
            </a:pPr>
            <a:r>
              <a:rPr lang="en-GB" sz="1600" dirty="0">
                <a:solidFill>
                  <a:srgbClr val="000000"/>
                </a:solidFill>
                <a:latin typeface="Helvetica" pitchFamily="2" charset="0"/>
              </a:rPr>
              <a:t>Energy and power consumption are key parameters </a:t>
            </a:r>
          </a:p>
        </p:txBody>
      </p:sp>
      <p:sp>
        <p:nvSpPr>
          <p:cNvPr id="5" name="Right Arrow 4">
            <a:extLst>
              <a:ext uri="{FF2B5EF4-FFF2-40B4-BE49-F238E27FC236}">
                <a16:creationId xmlns:a16="http://schemas.microsoft.com/office/drawing/2014/main" id="{656AF256-A8BD-49D6-DAF4-2D828E441959}"/>
              </a:ext>
            </a:extLst>
          </p:cNvPr>
          <p:cNvSpPr/>
          <p:nvPr/>
        </p:nvSpPr>
        <p:spPr>
          <a:xfrm>
            <a:off x="4660900" y="4953000"/>
            <a:ext cx="1493136" cy="228600"/>
          </a:xfrm>
          <a:prstGeom prst="rightArrow">
            <a:avLst/>
          </a:prstGeom>
          <a:solidFill>
            <a:schemeClr val="bg1">
              <a:lumMod val="85000"/>
            </a:schemeClr>
          </a:solidFill>
        </p:spPr>
        <p:txBody>
          <a:bodyPr wrap="none" rtlCol="0" anchor="ctr">
            <a:spAutoFit/>
          </a:bodyPr>
          <a:lstStyle/>
          <a:p>
            <a:pPr algn="l"/>
            <a:endParaRPr lang="en-CH" sz="1600" dirty="0">
              <a:latin typeface="Helvetica" pitchFamily="2" charset="0"/>
            </a:endParaRPr>
          </a:p>
        </p:txBody>
      </p:sp>
    </p:spTree>
    <p:extLst>
      <p:ext uri="{BB962C8B-B14F-4D97-AF65-F5344CB8AC3E}">
        <p14:creationId xmlns:p14="http://schemas.microsoft.com/office/powerpoint/2010/main" val="3465062621"/>
      </p:ext>
    </p:extLst>
  </p:cSld>
  <p:clrMapOvr>
    <a:masterClrMapping/>
  </p:clrMapOvr>
  <mc:AlternateContent xmlns:mc="http://schemas.openxmlformats.org/markup-compatibility/2006">
    <mc:Choice xmlns:p14="http://schemas.microsoft.com/office/powerpoint/2010/main" Requires="p14">
      <p:transition spd="med" p14:dur="600">
        <p:fade/>
      </p:transition>
    </mc:Choice>
    <mc:Fallback>
      <p:transition spd="med">
        <p:fade/>
      </p:transition>
    </mc:Fallback>
  </mc:AlternateContent>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D0F32CE-DABF-1E47-AEE8-0EE0A2F534D7}"/>
              </a:ext>
            </a:extLst>
          </p:cNvPr>
          <p:cNvSpPr>
            <a:spLocks noGrp="1"/>
          </p:cNvSpPr>
          <p:nvPr>
            <p:ph type="sldNum" sz="quarter" idx="4"/>
          </p:nvPr>
        </p:nvSpPr>
        <p:spPr/>
        <p:txBody>
          <a:bodyPr/>
          <a:lstStyle/>
          <a:p>
            <a:pPr>
              <a:defRPr/>
            </a:pPr>
            <a:fld id="{611C2F03-9E95-40C9-A99F-3C4F7EE8CF2A}" type="slidenum">
              <a:rPr lang="en-GB" smtClean="0"/>
              <a:pPr>
                <a:defRPr/>
              </a:pPr>
              <a:t>71</a:t>
            </a:fld>
            <a:endParaRPr lang="en-GB" dirty="0"/>
          </a:p>
        </p:txBody>
      </p:sp>
      <p:sp>
        <p:nvSpPr>
          <p:cNvPr id="4" name="TextBox 3">
            <a:extLst>
              <a:ext uri="{FF2B5EF4-FFF2-40B4-BE49-F238E27FC236}">
                <a16:creationId xmlns:a16="http://schemas.microsoft.com/office/drawing/2014/main" id="{8878D3B4-ABF4-544C-934F-09F089FE6BE0}"/>
              </a:ext>
            </a:extLst>
          </p:cNvPr>
          <p:cNvSpPr txBox="1"/>
          <p:nvPr/>
        </p:nvSpPr>
        <p:spPr>
          <a:xfrm>
            <a:off x="178096" y="264651"/>
            <a:ext cx="11305525" cy="523220"/>
          </a:xfrm>
          <a:prstGeom prst="rect">
            <a:avLst/>
          </a:prstGeom>
          <a:noFill/>
        </p:spPr>
        <p:txBody>
          <a:bodyPr wrap="square" rtlCol="0">
            <a:spAutoFit/>
          </a:bodyPr>
          <a:lstStyle/>
          <a:p>
            <a:pPr indent="424250" defTabSz="430225" fontAlgn="base">
              <a:spcBef>
                <a:spcPct val="0"/>
              </a:spcBef>
              <a:spcAft>
                <a:spcPct val="0"/>
              </a:spcAft>
              <a:defRPr/>
            </a:pPr>
            <a:r>
              <a:rPr lang="en-US" sz="2800" b="1" dirty="0">
                <a:solidFill>
                  <a:srgbClr val="0D7FBF"/>
                </a:solidFill>
                <a:latin typeface="Helvetica" pitchFamily="2" charset="0"/>
                <a:ea typeface="Trebuchet MS" pitchFamily="-84" charset="0"/>
                <a:cs typeface="Helvetica Light"/>
              </a:rPr>
              <a:t>Electron–positron Higgs factories</a:t>
            </a:r>
            <a:endParaRPr lang="en-US" sz="2800" dirty="0">
              <a:solidFill>
                <a:srgbClr val="0D7FBF"/>
              </a:solidFill>
              <a:latin typeface="Helvetica Light" pitchFamily="2" charset="0"/>
              <a:ea typeface="Trebuchet MS" pitchFamily="-84" charset="0"/>
              <a:cs typeface="Helvetica Light"/>
            </a:endParaRPr>
          </a:p>
        </p:txBody>
      </p:sp>
      <p:sp>
        <p:nvSpPr>
          <p:cNvPr id="3" name="Rectangle 2">
            <a:extLst>
              <a:ext uri="{FF2B5EF4-FFF2-40B4-BE49-F238E27FC236}">
                <a16:creationId xmlns:a16="http://schemas.microsoft.com/office/drawing/2014/main" id="{6C94340D-63E6-9E02-CFAE-8010106FDD93}"/>
              </a:ext>
            </a:extLst>
          </p:cNvPr>
          <p:cNvSpPr/>
          <p:nvPr/>
        </p:nvSpPr>
        <p:spPr>
          <a:xfrm>
            <a:off x="591667" y="1187217"/>
            <a:ext cx="10542498" cy="369332"/>
          </a:xfrm>
          <a:prstGeom prst="rect">
            <a:avLst/>
          </a:prstGeom>
        </p:spPr>
        <p:txBody>
          <a:bodyPr wrap="square">
            <a:spAutoFit/>
          </a:bodyPr>
          <a:lstStyle/>
          <a:p>
            <a:pPr lvl="0" defTabSz="457200" fontAlgn="base">
              <a:spcBef>
                <a:spcPts val="1800"/>
              </a:spcBef>
              <a:spcAft>
                <a:spcPct val="0"/>
              </a:spcAft>
              <a:defRPr/>
            </a:pPr>
            <a:r>
              <a:rPr lang="en-GB" dirty="0">
                <a:solidFill>
                  <a:srgbClr val="000000"/>
                </a:solidFill>
                <a:latin typeface="Helvetica" pitchFamily="2" charset="0"/>
              </a:rPr>
              <a:t>Expected precision on Higgs couplings: </a:t>
            </a:r>
            <a:r>
              <a:rPr lang="en-GB" b="1" dirty="0">
                <a:solidFill>
                  <a:srgbClr val="000000"/>
                </a:solidFill>
                <a:latin typeface="Helvetica" pitchFamily="2" charset="0"/>
              </a:rPr>
              <a:t>LHC Run 2 (ATLAS today)</a:t>
            </a:r>
          </a:p>
        </p:txBody>
      </p:sp>
      <p:pic>
        <p:nvPicPr>
          <p:cNvPr id="40" name="Picture 39">
            <a:extLst>
              <a:ext uri="{FF2B5EF4-FFF2-40B4-BE49-F238E27FC236}">
                <a16:creationId xmlns:a16="http://schemas.microsoft.com/office/drawing/2014/main" id="{A68045C7-379C-B941-D7AF-969860A4D37E}"/>
              </a:ext>
            </a:extLst>
          </p:cNvPr>
          <p:cNvPicPr>
            <a:picLocks noChangeAspect="1"/>
          </p:cNvPicPr>
          <p:nvPr/>
        </p:nvPicPr>
        <p:blipFill>
          <a:blip r:embed="rId2"/>
          <a:stretch>
            <a:fillRect/>
          </a:stretch>
        </p:blipFill>
        <p:spPr>
          <a:xfrm>
            <a:off x="591667" y="1626086"/>
            <a:ext cx="7253428" cy="4967263"/>
          </a:xfrm>
          <a:prstGeom prst="rect">
            <a:avLst/>
          </a:prstGeom>
        </p:spPr>
      </p:pic>
    </p:spTree>
    <p:extLst>
      <p:ext uri="{BB962C8B-B14F-4D97-AF65-F5344CB8AC3E}">
        <p14:creationId xmlns:p14="http://schemas.microsoft.com/office/powerpoint/2010/main" val="1817544509"/>
      </p:ext>
    </p:extLst>
  </p:cSld>
  <p:clrMapOvr>
    <a:masterClrMapping/>
  </p:clrMapOvr>
  <mc:AlternateContent xmlns:mc="http://schemas.openxmlformats.org/markup-compatibility/2006">
    <mc:Choice xmlns:p14="http://schemas.microsoft.com/office/powerpoint/2010/main" Requires="p14">
      <p:transition spd="med" p14:dur="600">
        <p:fade/>
      </p:transition>
    </mc:Choice>
    <mc:Fallback>
      <p:transition spd="med">
        <p:fade/>
      </p:transition>
    </mc:Fallback>
  </mc:AlternateContent>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D0F32CE-DABF-1E47-AEE8-0EE0A2F534D7}"/>
              </a:ext>
            </a:extLst>
          </p:cNvPr>
          <p:cNvSpPr>
            <a:spLocks noGrp="1"/>
          </p:cNvSpPr>
          <p:nvPr>
            <p:ph type="sldNum" sz="quarter" idx="4"/>
          </p:nvPr>
        </p:nvSpPr>
        <p:spPr/>
        <p:txBody>
          <a:bodyPr/>
          <a:lstStyle/>
          <a:p>
            <a:pPr>
              <a:defRPr/>
            </a:pPr>
            <a:fld id="{611C2F03-9E95-40C9-A99F-3C4F7EE8CF2A}" type="slidenum">
              <a:rPr lang="en-GB" smtClean="0"/>
              <a:pPr>
                <a:defRPr/>
              </a:pPr>
              <a:t>72</a:t>
            </a:fld>
            <a:endParaRPr lang="en-GB" dirty="0"/>
          </a:p>
        </p:txBody>
      </p:sp>
      <p:sp>
        <p:nvSpPr>
          <p:cNvPr id="4" name="TextBox 3">
            <a:extLst>
              <a:ext uri="{FF2B5EF4-FFF2-40B4-BE49-F238E27FC236}">
                <a16:creationId xmlns:a16="http://schemas.microsoft.com/office/drawing/2014/main" id="{8878D3B4-ABF4-544C-934F-09F089FE6BE0}"/>
              </a:ext>
            </a:extLst>
          </p:cNvPr>
          <p:cNvSpPr txBox="1"/>
          <p:nvPr/>
        </p:nvSpPr>
        <p:spPr>
          <a:xfrm>
            <a:off x="178096" y="264651"/>
            <a:ext cx="11305525" cy="523220"/>
          </a:xfrm>
          <a:prstGeom prst="rect">
            <a:avLst/>
          </a:prstGeom>
          <a:noFill/>
        </p:spPr>
        <p:txBody>
          <a:bodyPr wrap="square" rtlCol="0">
            <a:spAutoFit/>
          </a:bodyPr>
          <a:lstStyle/>
          <a:p>
            <a:pPr indent="424250" defTabSz="430225" fontAlgn="base">
              <a:spcBef>
                <a:spcPct val="0"/>
              </a:spcBef>
              <a:spcAft>
                <a:spcPct val="0"/>
              </a:spcAft>
              <a:defRPr/>
            </a:pPr>
            <a:r>
              <a:rPr lang="en-US" sz="2800" b="1" dirty="0">
                <a:solidFill>
                  <a:srgbClr val="0D7FBF"/>
                </a:solidFill>
                <a:latin typeface="Helvetica" pitchFamily="2" charset="0"/>
                <a:ea typeface="Trebuchet MS" pitchFamily="-84" charset="0"/>
                <a:cs typeface="Helvetica Light"/>
              </a:rPr>
              <a:t>Electron–positron Higgs factories</a:t>
            </a:r>
            <a:endParaRPr lang="en-US" sz="2800" dirty="0">
              <a:solidFill>
                <a:srgbClr val="0D7FBF"/>
              </a:solidFill>
              <a:latin typeface="Helvetica Light" pitchFamily="2" charset="0"/>
              <a:ea typeface="Trebuchet MS" pitchFamily="-84" charset="0"/>
              <a:cs typeface="Helvetica Light"/>
            </a:endParaRPr>
          </a:p>
        </p:txBody>
      </p:sp>
      <p:sp>
        <p:nvSpPr>
          <p:cNvPr id="3" name="Rectangle 2">
            <a:extLst>
              <a:ext uri="{FF2B5EF4-FFF2-40B4-BE49-F238E27FC236}">
                <a16:creationId xmlns:a16="http://schemas.microsoft.com/office/drawing/2014/main" id="{6C94340D-63E6-9E02-CFAE-8010106FDD93}"/>
              </a:ext>
            </a:extLst>
          </p:cNvPr>
          <p:cNvSpPr/>
          <p:nvPr/>
        </p:nvSpPr>
        <p:spPr>
          <a:xfrm>
            <a:off x="591667" y="1187217"/>
            <a:ext cx="10542498" cy="369332"/>
          </a:xfrm>
          <a:prstGeom prst="rect">
            <a:avLst/>
          </a:prstGeom>
        </p:spPr>
        <p:txBody>
          <a:bodyPr wrap="square">
            <a:spAutoFit/>
          </a:bodyPr>
          <a:lstStyle/>
          <a:p>
            <a:pPr lvl="0" defTabSz="457200" fontAlgn="base">
              <a:spcBef>
                <a:spcPts val="1800"/>
              </a:spcBef>
              <a:spcAft>
                <a:spcPct val="0"/>
              </a:spcAft>
              <a:defRPr/>
            </a:pPr>
            <a:r>
              <a:rPr lang="en-GB" dirty="0">
                <a:solidFill>
                  <a:srgbClr val="000000"/>
                </a:solidFill>
                <a:latin typeface="Helvetica" pitchFamily="2" charset="0"/>
              </a:rPr>
              <a:t>Expected precision on Higgs couplings:</a:t>
            </a:r>
            <a:r>
              <a:rPr lang="en-GB" b="1" dirty="0">
                <a:solidFill>
                  <a:srgbClr val="000000"/>
                </a:solidFill>
                <a:latin typeface="Helvetica" pitchFamily="2" charset="0"/>
              </a:rPr>
              <a:t> HL-LHC</a:t>
            </a:r>
          </a:p>
        </p:txBody>
      </p:sp>
      <p:pic>
        <p:nvPicPr>
          <p:cNvPr id="8" name="Picture 7">
            <a:extLst>
              <a:ext uri="{FF2B5EF4-FFF2-40B4-BE49-F238E27FC236}">
                <a16:creationId xmlns:a16="http://schemas.microsoft.com/office/drawing/2014/main" id="{19C73175-BB01-609D-9A25-E282D672E5C5}"/>
              </a:ext>
            </a:extLst>
          </p:cNvPr>
          <p:cNvPicPr>
            <a:picLocks noChangeAspect="1"/>
          </p:cNvPicPr>
          <p:nvPr/>
        </p:nvPicPr>
        <p:blipFill>
          <a:blip r:embed="rId2"/>
          <a:stretch>
            <a:fillRect/>
          </a:stretch>
        </p:blipFill>
        <p:spPr>
          <a:xfrm>
            <a:off x="591667" y="1626086"/>
            <a:ext cx="7254505" cy="4968000"/>
          </a:xfrm>
          <a:prstGeom prst="rect">
            <a:avLst/>
          </a:prstGeom>
        </p:spPr>
      </p:pic>
    </p:spTree>
    <p:extLst>
      <p:ext uri="{BB962C8B-B14F-4D97-AF65-F5344CB8AC3E}">
        <p14:creationId xmlns:p14="http://schemas.microsoft.com/office/powerpoint/2010/main" val="2748766356"/>
      </p:ext>
    </p:extLst>
  </p:cSld>
  <p:clrMapOvr>
    <a:masterClrMapping/>
  </p:clrMapOvr>
  <mc:AlternateContent xmlns:mc="http://schemas.openxmlformats.org/markup-compatibility/2006">
    <mc:Choice xmlns:p14="http://schemas.microsoft.com/office/powerpoint/2010/main" Requires="p14">
      <p:transition spd="med" p14:dur="600">
        <p:fade/>
      </p:transition>
    </mc:Choice>
    <mc:Fallback>
      <p:transition spd="med">
        <p:fade/>
      </p:transition>
    </mc:Fallback>
  </mc:AlternateContent>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D0F32CE-DABF-1E47-AEE8-0EE0A2F534D7}"/>
              </a:ext>
            </a:extLst>
          </p:cNvPr>
          <p:cNvSpPr>
            <a:spLocks noGrp="1"/>
          </p:cNvSpPr>
          <p:nvPr>
            <p:ph type="sldNum" sz="quarter" idx="4"/>
          </p:nvPr>
        </p:nvSpPr>
        <p:spPr/>
        <p:txBody>
          <a:bodyPr/>
          <a:lstStyle/>
          <a:p>
            <a:pPr>
              <a:defRPr/>
            </a:pPr>
            <a:fld id="{611C2F03-9E95-40C9-A99F-3C4F7EE8CF2A}" type="slidenum">
              <a:rPr lang="en-GB" smtClean="0"/>
              <a:pPr>
                <a:defRPr/>
              </a:pPr>
              <a:t>73</a:t>
            </a:fld>
            <a:endParaRPr lang="en-GB" dirty="0"/>
          </a:p>
        </p:txBody>
      </p:sp>
      <p:sp>
        <p:nvSpPr>
          <p:cNvPr id="4" name="TextBox 3">
            <a:extLst>
              <a:ext uri="{FF2B5EF4-FFF2-40B4-BE49-F238E27FC236}">
                <a16:creationId xmlns:a16="http://schemas.microsoft.com/office/drawing/2014/main" id="{8878D3B4-ABF4-544C-934F-09F089FE6BE0}"/>
              </a:ext>
            </a:extLst>
          </p:cNvPr>
          <p:cNvSpPr txBox="1"/>
          <p:nvPr/>
        </p:nvSpPr>
        <p:spPr>
          <a:xfrm>
            <a:off x="178096" y="264651"/>
            <a:ext cx="11305525" cy="523220"/>
          </a:xfrm>
          <a:prstGeom prst="rect">
            <a:avLst/>
          </a:prstGeom>
          <a:noFill/>
        </p:spPr>
        <p:txBody>
          <a:bodyPr wrap="square" rtlCol="0">
            <a:spAutoFit/>
          </a:bodyPr>
          <a:lstStyle/>
          <a:p>
            <a:pPr indent="424250" defTabSz="430225" fontAlgn="base">
              <a:spcBef>
                <a:spcPct val="0"/>
              </a:spcBef>
              <a:spcAft>
                <a:spcPct val="0"/>
              </a:spcAft>
              <a:defRPr/>
            </a:pPr>
            <a:r>
              <a:rPr lang="en-US" sz="2800" b="1" dirty="0">
                <a:solidFill>
                  <a:srgbClr val="0D7FBF"/>
                </a:solidFill>
                <a:latin typeface="Helvetica" pitchFamily="2" charset="0"/>
                <a:ea typeface="Trebuchet MS" pitchFamily="-84" charset="0"/>
                <a:cs typeface="Helvetica Light"/>
              </a:rPr>
              <a:t>Electron–positron Higgs factories</a:t>
            </a:r>
            <a:endParaRPr lang="en-US" sz="2800" dirty="0">
              <a:solidFill>
                <a:srgbClr val="0D7FBF"/>
              </a:solidFill>
              <a:latin typeface="Helvetica Light" pitchFamily="2" charset="0"/>
              <a:ea typeface="Trebuchet MS" pitchFamily="-84" charset="0"/>
              <a:cs typeface="Helvetica Light"/>
            </a:endParaRPr>
          </a:p>
        </p:txBody>
      </p:sp>
      <p:sp>
        <p:nvSpPr>
          <p:cNvPr id="3" name="Rectangle 2">
            <a:extLst>
              <a:ext uri="{FF2B5EF4-FFF2-40B4-BE49-F238E27FC236}">
                <a16:creationId xmlns:a16="http://schemas.microsoft.com/office/drawing/2014/main" id="{6C94340D-63E6-9E02-CFAE-8010106FDD93}"/>
              </a:ext>
            </a:extLst>
          </p:cNvPr>
          <p:cNvSpPr/>
          <p:nvPr/>
        </p:nvSpPr>
        <p:spPr>
          <a:xfrm>
            <a:off x="591667" y="1187217"/>
            <a:ext cx="10542498" cy="369332"/>
          </a:xfrm>
          <a:prstGeom prst="rect">
            <a:avLst/>
          </a:prstGeom>
        </p:spPr>
        <p:txBody>
          <a:bodyPr wrap="square">
            <a:spAutoFit/>
          </a:bodyPr>
          <a:lstStyle/>
          <a:p>
            <a:pPr lvl="0" defTabSz="457200" fontAlgn="base">
              <a:spcBef>
                <a:spcPts val="1800"/>
              </a:spcBef>
              <a:spcAft>
                <a:spcPct val="0"/>
              </a:spcAft>
              <a:defRPr/>
            </a:pPr>
            <a:r>
              <a:rPr lang="en-GB" dirty="0">
                <a:solidFill>
                  <a:srgbClr val="000000"/>
                </a:solidFill>
                <a:latin typeface="Helvetica" pitchFamily="2" charset="0"/>
              </a:rPr>
              <a:t>Expected precision on Higgs couplings:</a:t>
            </a:r>
            <a:r>
              <a:rPr lang="en-GB" b="1" dirty="0">
                <a:solidFill>
                  <a:srgbClr val="000000"/>
                </a:solidFill>
                <a:latin typeface="Helvetica" pitchFamily="2" charset="0"/>
              </a:rPr>
              <a:t> FCC-</a:t>
            </a:r>
            <a:r>
              <a:rPr lang="en-GB" b="1" dirty="0" err="1">
                <a:solidFill>
                  <a:srgbClr val="000000"/>
                </a:solidFill>
                <a:latin typeface="Helvetica" pitchFamily="2" charset="0"/>
              </a:rPr>
              <a:t>ee</a:t>
            </a:r>
            <a:endParaRPr lang="en-GB" b="1" dirty="0">
              <a:solidFill>
                <a:srgbClr val="000000"/>
              </a:solidFill>
              <a:latin typeface="Helvetica" pitchFamily="2" charset="0"/>
            </a:endParaRPr>
          </a:p>
        </p:txBody>
      </p:sp>
      <p:pic>
        <p:nvPicPr>
          <p:cNvPr id="11" name="Picture 10">
            <a:extLst>
              <a:ext uri="{FF2B5EF4-FFF2-40B4-BE49-F238E27FC236}">
                <a16:creationId xmlns:a16="http://schemas.microsoft.com/office/drawing/2014/main" id="{13E09192-0A91-4AD2-F07D-8CDC99DBBB35}"/>
              </a:ext>
            </a:extLst>
          </p:cNvPr>
          <p:cNvPicPr>
            <a:picLocks noChangeAspect="1"/>
          </p:cNvPicPr>
          <p:nvPr/>
        </p:nvPicPr>
        <p:blipFill>
          <a:blip r:embed="rId2"/>
          <a:srcRect/>
          <a:stretch/>
        </p:blipFill>
        <p:spPr>
          <a:xfrm>
            <a:off x="591669" y="1626086"/>
            <a:ext cx="7254503" cy="4968000"/>
          </a:xfrm>
          <a:prstGeom prst="rect">
            <a:avLst/>
          </a:prstGeom>
        </p:spPr>
      </p:pic>
      <mc:AlternateContent xmlns:mc="http://schemas.openxmlformats.org/markup-compatibility/2006">
        <mc:Choice xmlns:a14="http://schemas.microsoft.com/office/drawing/2010/main" Requires="a14">
          <p:sp>
            <p:nvSpPr>
              <p:cNvPr id="13" name="TextBox 12">
                <a:extLst>
                  <a:ext uri="{FF2B5EF4-FFF2-40B4-BE49-F238E27FC236}">
                    <a16:creationId xmlns:a16="http://schemas.microsoft.com/office/drawing/2014/main" id="{FAA1E0D0-C0F1-F022-78DA-E37273AE62A6}"/>
                  </a:ext>
                </a:extLst>
              </p:cNvPr>
              <p:cNvSpPr txBox="1"/>
              <p:nvPr/>
            </p:nvSpPr>
            <p:spPr>
              <a:xfrm>
                <a:off x="8135471" y="2462561"/>
                <a:ext cx="3172878" cy="1138773"/>
              </a:xfrm>
              <a:prstGeom prst="rect">
                <a:avLst/>
              </a:prstGeom>
              <a:noFill/>
            </p:spPr>
            <p:txBody>
              <a:bodyPr wrap="square" rtlCol="0">
                <a:spAutoFit/>
              </a:bodyPr>
              <a:lstStyle/>
              <a:p>
                <a:pPr marL="0">
                  <a:spcBef>
                    <a:spcPts val="3000"/>
                  </a:spcBef>
                </a:pPr>
                <a:r>
                  <a:rPr lang="en-GB" sz="1600" dirty="0">
                    <a:solidFill>
                      <a:schemeClr val="tx1"/>
                    </a:solidFill>
                    <a:latin typeface="Helvetica" pitchFamily="2" charset="0"/>
                    <a:ea typeface="Helvetica Light" charset="0"/>
                    <a:cs typeface="Helvetica Light" charset="0"/>
                    <a:sym typeface="Wingdings" pitchFamily="2" charset="2"/>
                  </a:rPr>
                  <a:t>Rule of thumb (Higgs):</a:t>
                </a:r>
              </a:p>
              <a:p>
                <a:pPr>
                  <a:spcBef>
                    <a:spcPts val="1200"/>
                  </a:spcBef>
                </a:pPr>
                <a:r>
                  <a:rPr lang="en-GB" sz="1400" dirty="0">
                    <a:solidFill>
                      <a:schemeClr val="tx1"/>
                    </a:solidFill>
                    <a:latin typeface="Helvetica Light" charset="0"/>
                    <a:ea typeface="Helvetica Light" charset="0"/>
                    <a:cs typeface="Helvetica Light" charset="0"/>
                    <a:sym typeface="Wingdings" pitchFamily="2" charset="2"/>
                  </a:rPr>
                  <a:t>Probing a scale </a:t>
                </a:r>
                <a:r>
                  <a:rPr lang="en-GB" sz="1400" dirty="0" err="1">
                    <a:solidFill>
                      <a:schemeClr val="tx1"/>
                    </a:solidFill>
                    <a:latin typeface="Helvetica Light" charset="0"/>
                    <a:ea typeface="Helvetica Light" charset="0"/>
                    <a:cs typeface="Helvetica Light" charset="0"/>
                    <a:sym typeface="Wingdings" pitchFamily="2" charset="2"/>
                  </a:rPr>
                  <a:t>Λ</a:t>
                </a:r>
                <a:r>
                  <a:rPr lang="en-GB" sz="1400" dirty="0">
                    <a:solidFill>
                      <a:schemeClr val="tx1"/>
                    </a:solidFill>
                    <a:latin typeface="Helvetica Light" charset="0"/>
                    <a:ea typeface="Helvetica Light" charset="0"/>
                    <a:cs typeface="Helvetica Light" charset="0"/>
                    <a:sym typeface="Wingdings" pitchFamily="2" charset="2"/>
                  </a:rPr>
                  <a:t> requires precision of order </a:t>
                </a:r>
                <a14:m>
                  <m:oMath xmlns:m="http://schemas.openxmlformats.org/officeDocument/2006/math">
                    <m:f>
                      <m:fPr>
                        <m:type m:val="lin"/>
                        <m:ctrlPr>
                          <a:rPr lang="en-GB" sz="1400" i="1" smtClean="0">
                            <a:solidFill>
                              <a:schemeClr val="tx1"/>
                            </a:solidFill>
                            <a:latin typeface="Cambria Math" panose="02040503050406030204" pitchFamily="18" charset="0"/>
                            <a:sym typeface="Wingdings" pitchFamily="2" charset="2"/>
                          </a:rPr>
                        </m:ctrlPr>
                      </m:fPr>
                      <m:num>
                        <m:sSup>
                          <m:sSupPr>
                            <m:ctrlPr>
                              <a:rPr lang="en-GB" sz="1400" i="1">
                                <a:solidFill>
                                  <a:schemeClr val="tx1"/>
                                </a:solidFill>
                                <a:latin typeface="Cambria Math" panose="02040503050406030204" pitchFamily="18" charset="0"/>
                                <a:sym typeface="Wingdings" pitchFamily="2" charset="2"/>
                              </a:rPr>
                            </m:ctrlPr>
                          </m:sSupPr>
                          <m:e>
                            <m:r>
                              <a:rPr lang="en-US" sz="1400" i="1">
                                <a:solidFill>
                                  <a:schemeClr val="tx1"/>
                                </a:solidFill>
                                <a:latin typeface="Cambria Math" panose="02040503050406030204" pitchFamily="18" charset="0"/>
                                <a:ea typeface="Cambria Math" panose="02040503050406030204" pitchFamily="18" charset="0"/>
                                <a:sym typeface="Wingdings" pitchFamily="2" charset="2"/>
                              </a:rPr>
                              <m:t>𝜐</m:t>
                            </m:r>
                          </m:e>
                          <m:sup>
                            <m:r>
                              <a:rPr lang="en-US" sz="1400" i="1">
                                <a:solidFill>
                                  <a:schemeClr val="tx1"/>
                                </a:solidFill>
                                <a:latin typeface="Cambria Math" panose="02040503050406030204" pitchFamily="18" charset="0"/>
                                <a:sym typeface="Wingdings" pitchFamily="2" charset="2"/>
                              </a:rPr>
                              <m:t>2</m:t>
                            </m:r>
                          </m:sup>
                        </m:sSup>
                      </m:num>
                      <m:den>
                        <m:sSup>
                          <m:sSupPr>
                            <m:ctrlPr>
                              <a:rPr lang="en-GB" sz="1400" i="1">
                                <a:solidFill>
                                  <a:schemeClr val="tx1"/>
                                </a:solidFill>
                                <a:latin typeface="Cambria Math" panose="02040503050406030204" pitchFamily="18" charset="0"/>
                                <a:sym typeface="Wingdings" pitchFamily="2" charset="2"/>
                              </a:rPr>
                            </m:ctrlPr>
                          </m:sSupPr>
                          <m:e>
                            <m:r>
                              <m:rPr>
                                <m:sty m:val="p"/>
                              </m:rPr>
                              <a:rPr lang="el-GR" sz="1400" i="1" smtClean="0">
                                <a:solidFill>
                                  <a:schemeClr val="tx1"/>
                                </a:solidFill>
                                <a:latin typeface="Cambria Math" panose="02040503050406030204" pitchFamily="18" charset="0"/>
                                <a:ea typeface="Cambria Math" panose="02040503050406030204" pitchFamily="18" charset="0"/>
                                <a:sym typeface="Wingdings" pitchFamily="2" charset="2"/>
                              </a:rPr>
                              <m:t>Λ</m:t>
                            </m:r>
                          </m:e>
                          <m:sup>
                            <m:r>
                              <a:rPr lang="en-US" sz="1400" i="1">
                                <a:solidFill>
                                  <a:schemeClr val="tx1"/>
                                </a:solidFill>
                                <a:latin typeface="Cambria Math" panose="02040503050406030204" pitchFamily="18" charset="0"/>
                                <a:sym typeface="Wingdings" pitchFamily="2" charset="2"/>
                              </a:rPr>
                              <m:t>2</m:t>
                            </m:r>
                          </m:sup>
                        </m:sSup>
                      </m:den>
                    </m:f>
                  </m:oMath>
                </a14:m>
                <a:r>
                  <a:rPr lang="en-GB" sz="1400" dirty="0">
                    <a:solidFill>
                      <a:schemeClr val="tx1"/>
                    </a:solidFill>
                    <a:latin typeface="Helvetica Light" charset="0"/>
                    <a:ea typeface="Helvetica Light" charset="0"/>
                    <a:cs typeface="Helvetica Light" charset="0"/>
                    <a:sym typeface="Wingdings" pitchFamily="2" charset="2"/>
                  </a:rPr>
                  <a:t>, i.e. sub-percent to reach ~10 TeV </a:t>
                </a:r>
              </a:p>
            </p:txBody>
          </p:sp>
        </mc:Choice>
        <mc:Fallback>
          <p:sp>
            <p:nvSpPr>
              <p:cNvPr id="13" name="TextBox 12">
                <a:extLst>
                  <a:ext uri="{FF2B5EF4-FFF2-40B4-BE49-F238E27FC236}">
                    <a16:creationId xmlns:a16="http://schemas.microsoft.com/office/drawing/2014/main" id="{FAA1E0D0-C0F1-F022-78DA-E37273AE62A6}"/>
                  </a:ext>
                </a:extLst>
              </p:cNvPr>
              <p:cNvSpPr txBox="1">
                <a:spLocks noRot="1" noChangeAspect="1" noMove="1" noResize="1" noEditPoints="1" noAdjustHandles="1" noChangeArrowheads="1" noChangeShapeType="1" noTextEdit="1"/>
              </p:cNvSpPr>
              <p:nvPr/>
            </p:nvSpPr>
            <p:spPr>
              <a:xfrm>
                <a:off x="8135471" y="2462561"/>
                <a:ext cx="3172878" cy="1138773"/>
              </a:xfrm>
              <a:prstGeom prst="rect">
                <a:avLst/>
              </a:prstGeom>
              <a:blipFill>
                <a:blip r:embed="rId3"/>
                <a:stretch>
                  <a:fillRect l="-1195" t="-1099" b="-26374"/>
                </a:stretch>
              </a:blipFill>
            </p:spPr>
            <p:txBody>
              <a:bodyPr/>
              <a:lstStyle/>
              <a:p>
                <a:r>
                  <a:rPr lang="en-CH">
                    <a:noFill/>
                  </a:rPr>
                  <a:t> </a:t>
                </a:r>
              </a:p>
            </p:txBody>
          </p:sp>
        </mc:Fallback>
      </mc:AlternateContent>
      <mc:AlternateContent xmlns:mc="http://schemas.openxmlformats.org/markup-compatibility/2006" xmlns:a14="http://schemas.microsoft.com/office/drawing/2010/main">
        <mc:Choice Requires="a14">
          <p:sp>
            <p:nvSpPr>
              <p:cNvPr id="14" name="ZoneTexte 10">
                <a:extLst>
                  <a:ext uri="{FF2B5EF4-FFF2-40B4-BE49-F238E27FC236}">
                    <a16:creationId xmlns:a16="http://schemas.microsoft.com/office/drawing/2014/main" id="{F918466E-D25E-7C46-C486-98EE62AE854E}"/>
                  </a:ext>
                </a:extLst>
              </p:cNvPr>
              <p:cNvSpPr txBox="1"/>
              <p:nvPr/>
            </p:nvSpPr>
            <p:spPr>
              <a:xfrm>
                <a:off x="8135470" y="3924050"/>
                <a:ext cx="3320795" cy="1561516"/>
              </a:xfrm>
              <a:prstGeom prst="rect">
                <a:avLst/>
              </a:prstGeom>
              <a:ln w="12700">
                <a:miter lim="400000"/>
              </a:ln>
              <a:extLst>
                <a:ext uri="{C572A759-6A51-4108-AA02-DFA0A04FC94B}">
                  <ma14:wrappingTextBoxFlag xmlns="" xmlns:m="http://schemas.openxmlformats.org/officeDocument/2006/math" xmlns:ma14="http://schemas.microsoft.com/office/mac/drawingml/2011/main" val="1"/>
                </a:ext>
              </a:extLst>
            </p:spPr>
            <p:txBody>
              <a:bodyPr wrap="square" tIns="91439" bIns="91439">
                <a:spAutoFit/>
              </a:bodyPr>
              <a:lstStyle/>
              <a:p>
                <a:pPr algn="l" defTabSz="914400">
                  <a:defRPr sz="3200">
                    <a:solidFill>
                      <a:srgbClr val="000000"/>
                    </a:solidFill>
                  </a:defRPr>
                </a:pPr>
                <a:r>
                  <a:rPr lang="en-GB" sz="1600" dirty="0">
                    <a:latin typeface="Helvetica" pitchFamily="2" charset="0"/>
                  </a:rPr>
                  <a:t>Precision on key electroweak observables:</a:t>
                </a:r>
              </a:p>
              <a:p>
                <a:pPr marL="52388" algn="l" defTabSz="914400">
                  <a:spcBef>
                    <a:spcPts val="1200"/>
                  </a:spcBef>
                  <a:buSzPct val="100000"/>
                  <a:defRPr sz="3000">
                    <a:solidFill>
                      <a:srgbClr val="000000"/>
                    </a:solidFill>
                  </a:defRPr>
                </a:pPr>
                <a14:m>
                  <m:oMath xmlns:m="http://schemas.openxmlformats.org/officeDocument/2006/math">
                    <m:sSub>
                      <m:sSubPr>
                        <m:ctrlPr>
                          <a:rPr lang="ar-AE" sz="1400" i="1">
                            <a:solidFill>
                              <a:srgbClr val="000000"/>
                            </a:solidFill>
                            <a:latin typeface="Cambria Math" panose="02040503050406030204" pitchFamily="18" charset="0"/>
                          </a:rPr>
                        </m:ctrlPr>
                      </m:sSubPr>
                      <m:e>
                        <m:r>
                          <a:rPr lang="ar-AE" sz="1400" i="1">
                            <a:solidFill>
                              <a:srgbClr val="000000"/>
                            </a:solidFill>
                            <a:latin typeface="Cambria Math" panose="02040503050406030204" pitchFamily="18" charset="0"/>
                          </a:rPr>
                          <m:t>𝑚</m:t>
                        </m:r>
                      </m:e>
                      <m:sub>
                        <m:r>
                          <a:rPr lang="ar-AE" sz="1400" i="1">
                            <a:solidFill>
                              <a:srgbClr val="000000"/>
                            </a:solidFill>
                            <a:latin typeface="Cambria Math" panose="02040503050406030204" pitchFamily="18" charset="0"/>
                          </a:rPr>
                          <m:t>𝑍</m:t>
                        </m:r>
                      </m:sub>
                    </m:sSub>
                    <m:r>
                      <a:rPr lang="ar-AE" sz="1400" i="1">
                        <a:solidFill>
                          <a:srgbClr val="000000"/>
                        </a:solidFill>
                        <a:latin typeface="Cambria Math" panose="02040503050406030204" pitchFamily="18" charset="0"/>
                      </a:rPr>
                      <m:t>∼</m:t>
                    </m:r>
                    <m:sSup>
                      <m:sSupPr>
                        <m:ctrlPr>
                          <a:rPr lang="ar-AE" sz="1400" i="1">
                            <a:solidFill>
                              <a:srgbClr val="000000"/>
                            </a:solidFill>
                            <a:latin typeface="Cambria Math" panose="02040503050406030204" pitchFamily="18" charset="0"/>
                          </a:rPr>
                        </m:ctrlPr>
                      </m:sSupPr>
                      <m:e>
                        <m:r>
                          <a:rPr lang="ar-AE" sz="1400" i="1">
                            <a:solidFill>
                              <a:srgbClr val="000000"/>
                            </a:solidFill>
                            <a:latin typeface="Cambria Math" panose="02040503050406030204" pitchFamily="18" charset="0"/>
                          </a:rPr>
                          <m:t>10</m:t>
                        </m:r>
                      </m:e>
                      <m:sup>
                        <m:r>
                          <a:rPr lang="ar-AE" sz="1400" i="1">
                            <a:solidFill>
                              <a:srgbClr val="000000"/>
                            </a:solidFill>
                            <a:latin typeface="Cambria Math" panose="02040503050406030204" pitchFamily="18" charset="0"/>
                          </a:rPr>
                          <m:t>−6</m:t>
                        </m:r>
                      </m:sup>
                    </m:sSup>
                  </m:oMath>
                </a14:m>
                <a:r>
                  <a:rPr lang="ar-AE" sz="1400" dirty="0"/>
                  <a:t>, </a:t>
                </a:r>
                <a14:m>
                  <m:oMath xmlns:m="http://schemas.openxmlformats.org/officeDocument/2006/math">
                    <m:sSub>
                      <m:sSubPr>
                        <m:ctrlPr>
                          <a:rPr lang="ar-AE" sz="1400" i="1">
                            <a:solidFill>
                              <a:srgbClr val="000000"/>
                            </a:solidFill>
                            <a:latin typeface="Cambria Math" panose="02040503050406030204" pitchFamily="18" charset="0"/>
                          </a:rPr>
                        </m:ctrlPr>
                      </m:sSubPr>
                      <m:e>
                        <m:r>
                          <a:rPr lang="ar-AE" sz="1400" i="1">
                            <a:solidFill>
                              <a:srgbClr val="000000"/>
                            </a:solidFill>
                            <a:latin typeface="Cambria Math" panose="02040503050406030204" pitchFamily="18" charset="0"/>
                          </a:rPr>
                          <m:t>𝑚</m:t>
                        </m:r>
                      </m:e>
                      <m:sub>
                        <m:r>
                          <a:rPr lang="ar-AE" sz="1400" i="1">
                            <a:solidFill>
                              <a:srgbClr val="000000"/>
                            </a:solidFill>
                            <a:latin typeface="Cambria Math" panose="02040503050406030204" pitchFamily="18" charset="0"/>
                          </a:rPr>
                          <m:t>𝑊</m:t>
                        </m:r>
                      </m:sub>
                    </m:sSub>
                    <m:r>
                      <a:rPr lang="ar-AE" sz="1400" i="1">
                        <a:solidFill>
                          <a:srgbClr val="000000"/>
                        </a:solidFill>
                        <a:latin typeface="Cambria Math" panose="02040503050406030204" pitchFamily="18" charset="0"/>
                      </a:rPr>
                      <m:t>∼</m:t>
                    </m:r>
                    <m:sSup>
                      <m:sSupPr>
                        <m:ctrlPr>
                          <a:rPr lang="ar-AE" sz="1400" i="1">
                            <a:solidFill>
                              <a:srgbClr val="000000"/>
                            </a:solidFill>
                            <a:latin typeface="Cambria Math" panose="02040503050406030204" pitchFamily="18" charset="0"/>
                          </a:rPr>
                        </m:ctrlPr>
                      </m:sSupPr>
                      <m:e>
                        <m:r>
                          <a:rPr lang="ar-AE" sz="1400" i="1">
                            <a:solidFill>
                              <a:srgbClr val="000000"/>
                            </a:solidFill>
                            <a:latin typeface="Cambria Math" panose="02040503050406030204" pitchFamily="18" charset="0"/>
                          </a:rPr>
                          <m:t>10</m:t>
                        </m:r>
                      </m:e>
                      <m:sup>
                        <m:r>
                          <a:rPr lang="ar-AE" sz="1400" i="1">
                            <a:solidFill>
                              <a:srgbClr val="000000"/>
                            </a:solidFill>
                            <a:latin typeface="Cambria Math" panose="02040503050406030204" pitchFamily="18" charset="0"/>
                          </a:rPr>
                          <m:t>−5</m:t>
                        </m:r>
                      </m:sup>
                    </m:sSup>
                  </m:oMath>
                </a14:m>
                <a:r>
                  <a:rPr lang="ar-AE" sz="1400" dirty="0"/>
                  <a:t>, </a:t>
                </a:r>
                <a14:m>
                  <m:oMath xmlns:m="http://schemas.openxmlformats.org/officeDocument/2006/math">
                    <m:sSub>
                      <m:sSubPr>
                        <m:ctrlPr>
                          <a:rPr lang="ar-AE" sz="1400" i="1">
                            <a:solidFill>
                              <a:srgbClr val="000000"/>
                            </a:solidFill>
                            <a:latin typeface="Cambria Math" panose="02040503050406030204" pitchFamily="18" charset="0"/>
                          </a:rPr>
                        </m:ctrlPr>
                      </m:sSubPr>
                      <m:e>
                        <m:r>
                          <a:rPr lang="ar-AE" sz="1400" i="1">
                            <a:solidFill>
                              <a:srgbClr val="000000"/>
                            </a:solidFill>
                            <a:latin typeface="Cambria Math" panose="02040503050406030204" pitchFamily="18" charset="0"/>
                          </a:rPr>
                          <m:t>𝑚</m:t>
                        </m:r>
                      </m:e>
                      <m:sub>
                        <m:r>
                          <m:rPr>
                            <m:sty m:val="p"/>
                          </m:rPr>
                          <a:rPr lang="en-GB" sz="1400" i="1">
                            <a:solidFill>
                              <a:srgbClr val="000000"/>
                            </a:solidFill>
                            <a:latin typeface="Cambria Math" panose="02040503050406030204" pitchFamily="18" charset="0"/>
                          </a:rPr>
                          <m:t>top</m:t>
                        </m:r>
                      </m:sub>
                    </m:sSub>
                    <m:r>
                      <a:rPr lang="ar-AE" sz="1400" i="1">
                        <a:solidFill>
                          <a:srgbClr val="000000"/>
                        </a:solidFill>
                        <a:latin typeface="Cambria Math" panose="02040503050406030204" pitchFamily="18" charset="0"/>
                      </a:rPr>
                      <m:t>∼</m:t>
                    </m:r>
                    <m:sSup>
                      <m:sSupPr>
                        <m:ctrlPr>
                          <a:rPr lang="ar-AE" sz="1400" i="1">
                            <a:solidFill>
                              <a:srgbClr val="000000"/>
                            </a:solidFill>
                            <a:latin typeface="Cambria Math" panose="02040503050406030204" pitchFamily="18" charset="0"/>
                          </a:rPr>
                        </m:ctrlPr>
                      </m:sSupPr>
                      <m:e>
                        <m:r>
                          <a:rPr lang="ar-AE" sz="1400" i="1">
                            <a:solidFill>
                              <a:srgbClr val="000000"/>
                            </a:solidFill>
                            <a:latin typeface="Cambria Math" panose="02040503050406030204" pitchFamily="18" charset="0"/>
                          </a:rPr>
                          <m:t>10</m:t>
                        </m:r>
                      </m:e>
                      <m:sup>
                        <m:r>
                          <a:rPr lang="ar-AE" sz="1400" i="1">
                            <a:solidFill>
                              <a:srgbClr val="000000"/>
                            </a:solidFill>
                            <a:latin typeface="Cambria Math" panose="02040503050406030204" pitchFamily="18" charset="0"/>
                          </a:rPr>
                          <m:t>−4</m:t>
                        </m:r>
                      </m:sup>
                    </m:sSup>
                  </m:oMath>
                </a14:m>
                <a:endParaRPr lang="ar-AE" sz="1400" dirty="0"/>
              </a:p>
              <a:p>
                <a:pPr marL="52388">
                  <a:buSzPct val="100000"/>
                  <a:defRPr sz="3000">
                    <a:solidFill>
                      <a:srgbClr val="000000"/>
                    </a:solidFill>
                  </a:defRPr>
                </a:pPr>
                <a14:m>
                  <m:oMath xmlns:m="http://schemas.openxmlformats.org/officeDocument/2006/math">
                    <m:sSup>
                      <m:sSupPr>
                        <m:ctrlPr>
                          <a:rPr lang="ar-AE" sz="1400" i="1" smtClean="0">
                            <a:solidFill>
                              <a:srgbClr val="000000"/>
                            </a:solidFill>
                            <a:latin typeface="Cambria Math" panose="02040503050406030204" pitchFamily="18" charset="0"/>
                          </a:rPr>
                        </m:ctrlPr>
                      </m:sSupPr>
                      <m:e>
                        <m:r>
                          <m:rPr>
                            <m:sty m:val="p"/>
                          </m:rPr>
                          <a:rPr lang="ar-AE" sz="1400" b="0" i="0" smtClean="0">
                            <a:solidFill>
                              <a:srgbClr val="000000"/>
                            </a:solidFill>
                            <a:latin typeface="Cambria Math" panose="02040503050406030204" pitchFamily="18" charset="0"/>
                          </a:rPr>
                          <m:t>s</m:t>
                        </m:r>
                        <m:r>
                          <m:rPr>
                            <m:sty m:val="p"/>
                          </m:rPr>
                          <a:rPr lang="en-US" sz="1400" b="0" i="0" smtClean="0">
                            <a:solidFill>
                              <a:srgbClr val="000000"/>
                            </a:solidFill>
                            <a:latin typeface="Cambria Math" panose="02040503050406030204" pitchFamily="18" charset="0"/>
                          </a:rPr>
                          <m:t>in</m:t>
                        </m:r>
                      </m:e>
                      <m:sup>
                        <m:r>
                          <a:rPr lang="en-US" sz="1400" b="0" i="1" smtClean="0">
                            <a:solidFill>
                              <a:srgbClr val="000000"/>
                            </a:solidFill>
                            <a:latin typeface="Cambria Math" panose="02040503050406030204" pitchFamily="18" charset="0"/>
                          </a:rPr>
                          <m:t>2</m:t>
                        </m:r>
                      </m:sup>
                    </m:sSup>
                    <m:sSub>
                      <m:sSubPr>
                        <m:ctrlPr>
                          <a:rPr lang="ar-AE" sz="1400" i="1">
                            <a:solidFill>
                              <a:srgbClr val="000000"/>
                            </a:solidFill>
                            <a:latin typeface="Cambria Math" panose="02040503050406030204" pitchFamily="18" charset="0"/>
                          </a:rPr>
                        </m:ctrlPr>
                      </m:sSubPr>
                      <m:e>
                        <m:r>
                          <a:rPr lang="ar-AE" sz="1400" i="1">
                            <a:solidFill>
                              <a:srgbClr val="000000"/>
                            </a:solidFill>
                            <a:latin typeface="Cambria Math" panose="02040503050406030204" pitchFamily="18" charset="0"/>
                          </a:rPr>
                          <m:t>𝜃</m:t>
                        </m:r>
                      </m:e>
                      <m:sub>
                        <m:r>
                          <a:rPr lang="ar-AE" sz="1400" i="1">
                            <a:solidFill>
                              <a:srgbClr val="000000"/>
                            </a:solidFill>
                            <a:latin typeface="Cambria Math" panose="02040503050406030204" pitchFamily="18" charset="0"/>
                          </a:rPr>
                          <m:t>𝑊</m:t>
                        </m:r>
                      </m:sub>
                    </m:sSub>
                    <m:r>
                      <a:rPr lang="ar-AE" sz="1400" i="1">
                        <a:solidFill>
                          <a:srgbClr val="000000"/>
                        </a:solidFill>
                        <a:latin typeface="Cambria Math" panose="02040503050406030204" pitchFamily="18" charset="0"/>
                      </a:rPr>
                      <m:t>∼</m:t>
                    </m:r>
                    <m:sSup>
                      <m:sSupPr>
                        <m:ctrlPr>
                          <a:rPr lang="ar-AE" sz="1400" i="1">
                            <a:solidFill>
                              <a:srgbClr val="000000"/>
                            </a:solidFill>
                            <a:latin typeface="Cambria Math" panose="02040503050406030204" pitchFamily="18" charset="0"/>
                          </a:rPr>
                        </m:ctrlPr>
                      </m:sSupPr>
                      <m:e>
                        <m:r>
                          <a:rPr lang="ar-AE" sz="1400" i="1">
                            <a:solidFill>
                              <a:srgbClr val="000000"/>
                            </a:solidFill>
                            <a:latin typeface="Cambria Math" panose="02040503050406030204" pitchFamily="18" charset="0"/>
                          </a:rPr>
                          <m:t>3</m:t>
                        </m:r>
                        <m:r>
                          <a:rPr lang="ar-AE" sz="1400" i="1" smtClean="0">
                            <a:solidFill>
                              <a:srgbClr val="000000"/>
                            </a:solidFill>
                            <a:latin typeface="Cambria Math" panose="02040503050406030204" pitchFamily="18" charset="0"/>
                            <a:ea typeface="Cambria Math" panose="02040503050406030204" pitchFamily="18" charset="0"/>
                          </a:rPr>
                          <m:t>∙</m:t>
                        </m:r>
                        <m:r>
                          <a:rPr lang="ar-AE" sz="1400" i="1">
                            <a:solidFill>
                              <a:srgbClr val="000000"/>
                            </a:solidFill>
                            <a:latin typeface="Cambria Math" panose="02040503050406030204" pitchFamily="18" charset="0"/>
                          </a:rPr>
                          <m:t>10</m:t>
                        </m:r>
                      </m:e>
                      <m:sup>
                        <m:r>
                          <a:rPr lang="ar-AE" sz="1400" i="1">
                            <a:solidFill>
                              <a:srgbClr val="000000"/>
                            </a:solidFill>
                            <a:latin typeface="Cambria Math" panose="02040503050406030204" pitchFamily="18" charset="0"/>
                          </a:rPr>
                          <m:t>−6</m:t>
                        </m:r>
                      </m:sup>
                    </m:sSup>
                  </m:oMath>
                </a14:m>
                <a:r>
                  <a:rPr lang="ar-AE" sz="1400" dirty="0"/>
                  <a:t>,</a:t>
                </a:r>
                <a14:m>
                  <m:oMath xmlns:m="http://schemas.openxmlformats.org/officeDocument/2006/math">
                    <m:sSub>
                      <m:sSubPr>
                        <m:ctrlPr>
                          <a:rPr lang="ar-AE" sz="1400" i="1">
                            <a:solidFill>
                              <a:srgbClr val="000000"/>
                            </a:solidFill>
                            <a:latin typeface="Cambria Math" panose="02040503050406030204" pitchFamily="18" charset="0"/>
                          </a:rPr>
                        </m:ctrlPr>
                      </m:sSubPr>
                      <m:e>
                        <m:r>
                          <a:rPr lang="en-US" sz="1400" b="0" i="1" smtClean="0">
                            <a:solidFill>
                              <a:srgbClr val="000000"/>
                            </a:solidFill>
                            <a:latin typeface="Cambria Math" panose="02040503050406030204" pitchFamily="18" charset="0"/>
                          </a:rPr>
                          <m:t> </m:t>
                        </m:r>
                        <m:r>
                          <a:rPr lang="ar-AE" sz="1400" i="1">
                            <a:solidFill>
                              <a:srgbClr val="000000"/>
                            </a:solidFill>
                            <a:latin typeface="Cambria Math" panose="02040503050406030204" pitchFamily="18" charset="0"/>
                          </a:rPr>
                          <m:t>𝛼</m:t>
                        </m:r>
                      </m:e>
                      <m:sub>
                        <m:r>
                          <m:rPr>
                            <m:sty m:val="p"/>
                          </m:rPr>
                          <a:rPr lang="ar-AE" sz="1400" i="0">
                            <a:solidFill>
                              <a:srgbClr val="000000"/>
                            </a:solidFill>
                            <a:latin typeface="Cambria Math" panose="02040503050406030204" pitchFamily="18" charset="0"/>
                          </a:rPr>
                          <m:t>QED</m:t>
                        </m:r>
                      </m:sub>
                    </m:sSub>
                    <m:r>
                      <a:rPr lang="ar-AE" sz="1400" i="1">
                        <a:solidFill>
                          <a:srgbClr val="000000"/>
                        </a:solidFill>
                        <a:latin typeface="Cambria Math" panose="02040503050406030204" pitchFamily="18" charset="0"/>
                      </a:rPr>
                      <m:t>(</m:t>
                    </m:r>
                    <m:sSubSup>
                      <m:sSubSupPr>
                        <m:ctrlPr>
                          <a:rPr lang="ar-AE" sz="1400" i="1">
                            <a:solidFill>
                              <a:srgbClr val="000000"/>
                            </a:solidFill>
                            <a:latin typeface="Cambria Math" panose="02040503050406030204" pitchFamily="18" charset="0"/>
                          </a:rPr>
                        </m:ctrlPr>
                      </m:sSubSupPr>
                      <m:e>
                        <m:r>
                          <a:rPr lang="ar-AE" sz="1400" i="1">
                            <a:solidFill>
                              <a:srgbClr val="000000"/>
                            </a:solidFill>
                            <a:latin typeface="Cambria Math" panose="02040503050406030204" pitchFamily="18" charset="0"/>
                          </a:rPr>
                          <m:t>𝑚</m:t>
                        </m:r>
                      </m:e>
                      <m:sub>
                        <m:r>
                          <a:rPr lang="ar-AE" sz="1400" i="1">
                            <a:solidFill>
                              <a:srgbClr val="000000"/>
                            </a:solidFill>
                            <a:latin typeface="Cambria Math" panose="02040503050406030204" pitchFamily="18" charset="0"/>
                          </a:rPr>
                          <m:t>𝑍</m:t>
                        </m:r>
                      </m:sub>
                      <m:sup>
                        <m:r>
                          <a:rPr lang="ar-AE" sz="1400" i="1">
                            <a:solidFill>
                              <a:srgbClr val="000000"/>
                            </a:solidFill>
                            <a:latin typeface="Cambria Math" panose="02040503050406030204" pitchFamily="18" charset="0"/>
                          </a:rPr>
                          <m:t>2</m:t>
                        </m:r>
                      </m:sup>
                    </m:sSubSup>
                    <m:r>
                      <a:rPr lang="ar-AE" sz="1400" i="1">
                        <a:solidFill>
                          <a:srgbClr val="000000"/>
                        </a:solidFill>
                        <a:latin typeface="Cambria Math" panose="02040503050406030204" pitchFamily="18" charset="0"/>
                      </a:rPr>
                      <m:t>)∼</m:t>
                    </m:r>
                    <m:sSup>
                      <m:sSupPr>
                        <m:ctrlPr>
                          <a:rPr lang="ar-AE" sz="1400" i="1">
                            <a:solidFill>
                              <a:srgbClr val="000000"/>
                            </a:solidFill>
                            <a:latin typeface="Cambria Math" panose="02040503050406030204" pitchFamily="18" charset="0"/>
                          </a:rPr>
                        </m:ctrlPr>
                      </m:sSupPr>
                      <m:e>
                        <m:r>
                          <a:rPr lang="ar-AE" sz="1400" i="1">
                            <a:solidFill>
                              <a:srgbClr val="000000"/>
                            </a:solidFill>
                            <a:latin typeface="Cambria Math" panose="02040503050406030204" pitchFamily="18" charset="0"/>
                          </a:rPr>
                          <m:t>10</m:t>
                        </m:r>
                      </m:e>
                      <m:sup>
                        <m:r>
                          <a:rPr lang="ar-AE" sz="1400" i="1">
                            <a:solidFill>
                              <a:srgbClr val="000000"/>
                            </a:solidFill>
                            <a:latin typeface="Cambria Math" panose="02040503050406030204" pitchFamily="18" charset="0"/>
                          </a:rPr>
                          <m:t>−5</m:t>
                        </m:r>
                      </m:sup>
                    </m:sSup>
                  </m:oMath>
                </a14:m>
                <a:r>
                  <a:rPr lang="ar-AE" sz="1400" dirty="0"/>
                  <a:t>, </a:t>
                </a:r>
                <a:r>
                  <a:rPr lang="en-US" sz="1400" dirty="0"/>
                  <a:t> </a:t>
                </a:r>
                <a14:m>
                  <m:oMath xmlns:m="http://schemas.openxmlformats.org/officeDocument/2006/math">
                    <m:sSub>
                      <m:sSubPr>
                        <m:ctrlPr>
                          <a:rPr lang="ar-AE" sz="1400" i="1">
                            <a:solidFill>
                              <a:srgbClr val="000000"/>
                            </a:solidFill>
                            <a:latin typeface="Cambria Math" panose="02040503050406030204" pitchFamily="18" charset="0"/>
                          </a:rPr>
                        </m:ctrlPr>
                      </m:sSubPr>
                      <m:e>
                        <m:r>
                          <a:rPr lang="ar-AE" sz="1400" i="1">
                            <a:solidFill>
                              <a:srgbClr val="000000"/>
                            </a:solidFill>
                            <a:latin typeface="Cambria Math" panose="02040503050406030204" pitchFamily="18" charset="0"/>
                          </a:rPr>
                          <m:t>𝛼</m:t>
                        </m:r>
                      </m:e>
                      <m:sub>
                        <m:r>
                          <a:rPr lang="ar-AE" sz="1400" i="1">
                            <a:solidFill>
                              <a:srgbClr val="000000"/>
                            </a:solidFill>
                            <a:latin typeface="Cambria Math" panose="02040503050406030204" pitchFamily="18" charset="0"/>
                          </a:rPr>
                          <m:t>𝑆</m:t>
                        </m:r>
                      </m:sub>
                    </m:sSub>
                    <m:r>
                      <a:rPr lang="ar-AE" sz="1400" i="1">
                        <a:solidFill>
                          <a:srgbClr val="000000"/>
                        </a:solidFill>
                        <a:latin typeface="Cambria Math" panose="02040503050406030204" pitchFamily="18" charset="0"/>
                      </a:rPr>
                      <m:t>(</m:t>
                    </m:r>
                    <m:sSubSup>
                      <m:sSubSupPr>
                        <m:ctrlPr>
                          <a:rPr lang="ar-AE" sz="1400" i="1">
                            <a:solidFill>
                              <a:srgbClr val="000000"/>
                            </a:solidFill>
                            <a:latin typeface="Cambria Math" panose="02040503050406030204" pitchFamily="18" charset="0"/>
                          </a:rPr>
                        </m:ctrlPr>
                      </m:sSubSupPr>
                      <m:e>
                        <m:r>
                          <a:rPr lang="ar-AE" sz="1400" i="1">
                            <a:solidFill>
                              <a:srgbClr val="000000"/>
                            </a:solidFill>
                            <a:latin typeface="Cambria Math" panose="02040503050406030204" pitchFamily="18" charset="0"/>
                          </a:rPr>
                          <m:t>𝑚</m:t>
                        </m:r>
                      </m:e>
                      <m:sub>
                        <m:r>
                          <a:rPr lang="ar-AE" sz="1400" i="1">
                            <a:solidFill>
                              <a:srgbClr val="000000"/>
                            </a:solidFill>
                            <a:latin typeface="Cambria Math" panose="02040503050406030204" pitchFamily="18" charset="0"/>
                          </a:rPr>
                          <m:t>𝑍</m:t>
                        </m:r>
                      </m:sub>
                      <m:sup>
                        <m:r>
                          <a:rPr lang="ar-AE" sz="1400" i="1">
                            <a:solidFill>
                              <a:srgbClr val="000000"/>
                            </a:solidFill>
                            <a:latin typeface="Cambria Math" panose="02040503050406030204" pitchFamily="18" charset="0"/>
                          </a:rPr>
                          <m:t>2</m:t>
                        </m:r>
                      </m:sup>
                    </m:sSubSup>
                    <m:r>
                      <a:rPr lang="ar-AE" sz="1400" i="1">
                        <a:solidFill>
                          <a:srgbClr val="000000"/>
                        </a:solidFill>
                        <a:latin typeface="Cambria Math" panose="02040503050406030204" pitchFamily="18" charset="0"/>
                      </a:rPr>
                      <m:t>)∼</m:t>
                    </m:r>
                    <m:sSup>
                      <m:sSupPr>
                        <m:ctrlPr>
                          <a:rPr lang="ar-AE" sz="1400" i="1">
                            <a:solidFill>
                              <a:srgbClr val="000000"/>
                            </a:solidFill>
                            <a:latin typeface="Cambria Math" panose="02040503050406030204" pitchFamily="18" charset="0"/>
                          </a:rPr>
                        </m:ctrlPr>
                      </m:sSupPr>
                      <m:e>
                        <m:r>
                          <a:rPr lang="ar-AE" sz="1400" i="1">
                            <a:solidFill>
                              <a:srgbClr val="000000"/>
                            </a:solidFill>
                            <a:latin typeface="Cambria Math" panose="02040503050406030204" pitchFamily="18" charset="0"/>
                          </a:rPr>
                          <m:t>10</m:t>
                        </m:r>
                      </m:e>
                      <m:sup>
                        <m:r>
                          <a:rPr lang="ar-AE" sz="1400" i="1">
                            <a:solidFill>
                              <a:srgbClr val="000000"/>
                            </a:solidFill>
                            <a:latin typeface="Cambria Math" panose="02040503050406030204" pitchFamily="18" charset="0"/>
                          </a:rPr>
                          <m:t>−4</m:t>
                        </m:r>
                      </m:sup>
                    </m:sSup>
                  </m:oMath>
                </a14:m>
                <a:endParaRPr sz="1400" dirty="0"/>
              </a:p>
            </p:txBody>
          </p:sp>
        </mc:Choice>
        <mc:Fallback xmlns="">
          <p:sp>
            <p:nvSpPr>
              <p:cNvPr id="14" name="ZoneTexte 10">
                <a:extLst>
                  <a:ext uri="{FF2B5EF4-FFF2-40B4-BE49-F238E27FC236}">
                    <a16:creationId xmlns:a16="http://schemas.microsoft.com/office/drawing/2014/main" id="{F918466E-D25E-7C46-C486-98EE62AE854E}"/>
                  </a:ext>
                </a:extLst>
              </p:cNvPr>
              <p:cNvSpPr txBox="1">
                <a:spLocks noRot="1" noChangeAspect="1" noMove="1" noResize="1" noEditPoints="1" noAdjustHandles="1" noChangeArrowheads="1" noChangeShapeType="1" noTextEdit="1"/>
              </p:cNvSpPr>
              <p:nvPr/>
            </p:nvSpPr>
            <p:spPr>
              <a:xfrm>
                <a:off x="8135470" y="3924050"/>
                <a:ext cx="3320795" cy="1561516"/>
              </a:xfrm>
              <a:prstGeom prst="rect">
                <a:avLst/>
              </a:prstGeom>
              <a:blipFill>
                <a:blip r:embed="rId4"/>
                <a:stretch>
                  <a:fillRect l="-1145"/>
                </a:stretch>
              </a:blip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r>
                  <a:rPr lang="en-CH">
                    <a:noFill/>
                  </a:rPr>
                  <a:t> </a:t>
                </a:r>
              </a:p>
            </p:txBody>
          </p:sp>
        </mc:Fallback>
      </mc:AlternateContent>
    </p:spTree>
    <p:extLst>
      <p:ext uri="{BB962C8B-B14F-4D97-AF65-F5344CB8AC3E}">
        <p14:creationId xmlns:p14="http://schemas.microsoft.com/office/powerpoint/2010/main" val="4142517563"/>
      </p:ext>
    </p:extLst>
  </p:cSld>
  <p:clrMapOvr>
    <a:masterClrMapping/>
  </p:clrMapOvr>
  <mc:AlternateContent xmlns:mc="http://schemas.openxmlformats.org/markup-compatibility/2006">
    <mc:Choice xmlns:p14="http://schemas.microsoft.com/office/powerpoint/2010/main" Requires="p14">
      <p:transition spd="med" p14:dur="6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iterate>
                                    <p:tmAbs val="0"/>
                                  </p:iterate>
                                  <p:childTnLst>
                                    <p:set>
                                      <p:cBhvr>
                                        <p:cTn id="6" fill="hold"/>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advAuto="0"/>
    </p:bld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D0F32CE-DABF-1E47-AEE8-0EE0A2F534D7}"/>
              </a:ext>
            </a:extLst>
          </p:cNvPr>
          <p:cNvSpPr>
            <a:spLocks noGrp="1"/>
          </p:cNvSpPr>
          <p:nvPr>
            <p:ph type="sldNum" sz="quarter" idx="4"/>
          </p:nvPr>
        </p:nvSpPr>
        <p:spPr/>
        <p:txBody>
          <a:bodyPr/>
          <a:lstStyle/>
          <a:p>
            <a:pPr>
              <a:defRPr/>
            </a:pPr>
            <a:fld id="{611C2F03-9E95-40C9-A99F-3C4F7EE8CF2A}" type="slidenum">
              <a:rPr lang="en-GB" smtClean="0"/>
              <a:pPr>
                <a:defRPr/>
              </a:pPr>
              <a:t>74</a:t>
            </a:fld>
            <a:endParaRPr lang="en-GB" dirty="0"/>
          </a:p>
        </p:txBody>
      </p:sp>
      <p:sp>
        <p:nvSpPr>
          <p:cNvPr id="4" name="TextBox 3">
            <a:extLst>
              <a:ext uri="{FF2B5EF4-FFF2-40B4-BE49-F238E27FC236}">
                <a16:creationId xmlns:a16="http://schemas.microsoft.com/office/drawing/2014/main" id="{8878D3B4-ABF4-544C-934F-09F089FE6BE0}"/>
              </a:ext>
            </a:extLst>
          </p:cNvPr>
          <p:cNvSpPr txBox="1"/>
          <p:nvPr/>
        </p:nvSpPr>
        <p:spPr>
          <a:xfrm>
            <a:off x="178096" y="264651"/>
            <a:ext cx="11305525" cy="523220"/>
          </a:xfrm>
          <a:prstGeom prst="rect">
            <a:avLst/>
          </a:prstGeom>
          <a:noFill/>
        </p:spPr>
        <p:txBody>
          <a:bodyPr wrap="square" rtlCol="0">
            <a:spAutoFit/>
          </a:bodyPr>
          <a:lstStyle/>
          <a:p>
            <a:pPr indent="424250" defTabSz="430225" fontAlgn="base">
              <a:spcBef>
                <a:spcPct val="0"/>
              </a:spcBef>
              <a:spcAft>
                <a:spcPct val="0"/>
              </a:spcAft>
              <a:defRPr/>
            </a:pPr>
            <a:r>
              <a:rPr lang="en-US" sz="2800" b="1" dirty="0">
                <a:solidFill>
                  <a:srgbClr val="0D7FBF"/>
                </a:solidFill>
                <a:latin typeface="Helvetica" pitchFamily="2" charset="0"/>
                <a:ea typeface="Trebuchet MS" pitchFamily="-84" charset="0"/>
                <a:cs typeface="Helvetica Light"/>
              </a:rPr>
              <a:t>100 TeV hadron collider</a:t>
            </a:r>
            <a:endParaRPr lang="en-US" sz="2800" dirty="0">
              <a:solidFill>
                <a:srgbClr val="0D7FBF"/>
              </a:solidFill>
              <a:latin typeface="Helvetica Light" pitchFamily="2" charset="0"/>
              <a:ea typeface="Trebuchet MS" pitchFamily="-84" charset="0"/>
              <a:cs typeface="Helvetica Light"/>
            </a:endParaRPr>
          </a:p>
        </p:txBody>
      </p:sp>
      <p:sp>
        <p:nvSpPr>
          <p:cNvPr id="3" name="Rectangle 2">
            <a:extLst>
              <a:ext uri="{FF2B5EF4-FFF2-40B4-BE49-F238E27FC236}">
                <a16:creationId xmlns:a16="http://schemas.microsoft.com/office/drawing/2014/main" id="{6C94340D-63E6-9E02-CFAE-8010106FDD93}"/>
              </a:ext>
            </a:extLst>
          </p:cNvPr>
          <p:cNvSpPr/>
          <p:nvPr/>
        </p:nvSpPr>
        <p:spPr>
          <a:xfrm>
            <a:off x="591667" y="1187217"/>
            <a:ext cx="10542498" cy="1092607"/>
          </a:xfrm>
          <a:prstGeom prst="rect">
            <a:avLst/>
          </a:prstGeom>
        </p:spPr>
        <p:txBody>
          <a:bodyPr wrap="square">
            <a:spAutoFit/>
          </a:bodyPr>
          <a:lstStyle/>
          <a:p>
            <a:pPr lvl="0" defTabSz="457200" fontAlgn="base">
              <a:spcBef>
                <a:spcPts val="1800"/>
              </a:spcBef>
              <a:spcAft>
                <a:spcPct val="0"/>
              </a:spcAft>
              <a:defRPr/>
            </a:pPr>
            <a:r>
              <a:rPr lang="en-GB" dirty="0">
                <a:solidFill>
                  <a:srgbClr val="000000"/>
                </a:solidFill>
                <a:latin typeface="Helvetica" pitchFamily="2" charset="0"/>
              </a:rPr>
              <a:t>Superb complementarity with Higgs factory, in particular FCC-</a:t>
            </a:r>
            <a:r>
              <a:rPr lang="en-GB" dirty="0" err="1">
                <a:solidFill>
                  <a:srgbClr val="000000"/>
                </a:solidFill>
                <a:latin typeface="Helvetica" pitchFamily="2" charset="0"/>
              </a:rPr>
              <a:t>ee</a:t>
            </a:r>
            <a:r>
              <a:rPr lang="en-GB" dirty="0">
                <a:solidFill>
                  <a:srgbClr val="000000"/>
                </a:solidFill>
                <a:latin typeface="Helvetica" pitchFamily="2" charset="0"/>
              </a:rPr>
              <a:t> / CEPC</a:t>
            </a:r>
          </a:p>
          <a:p>
            <a:pPr marL="285750" marR="0" lvl="0" indent="-285750" algn="l" defTabSz="457200" rtl="0" eaLnBrk="1" fontAlgn="base" latinLnBrk="0" hangingPunct="1">
              <a:lnSpc>
                <a:spcPct val="100000"/>
              </a:lnSpc>
              <a:spcBef>
                <a:spcPts val="1200"/>
              </a:spcBef>
              <a:spcAft>
                <a:spcPct val="0"/>
              </a:spcAft>
              <a:buClrTx/>
              <a:buSzTx/>
              <a:buFont typeface="Arial" panose="020B0604020202020204" pitchFamily="34" charset="0"/>
              <a:buChar char="•"/>
              <a:tabLst/>
              <a:defRPr/>
            </a:pPr>
            <a:r>
              <a:rPr kumimoji="0" lang="en-GB" sz="1600" b="0" i="0" u="none" strike="noStrike" kern="1200" cap="none" spc="0" normalizeH="0" baseline="0" noProof="0" dirty="0">
                <a:ln>
                  <a:noFill/>
                </a:ln>
                <a:solidFill>
                  <a:srgbClr val="000000"/>
                </a:solidFill>
                <a:effectLst/>
                <a:uLnTx/>
                <a:uFillTx/>
                <a:latin typeface="Helvetica" pitchFamily="2" charset="0"/>
                <a:ea typeface="+mn-ea"/>
                <a:cs typeface="+mn-cs"/>
              </a:rPr>
              <a:t>Complete missing key pieces in Higgs precision 𝜅</a:t>
            </a:r>
            <a:r>
              <a:rPr kumimoji="0" lang="en-GB" sz="1600" b="0" i="0" u="none" strike="noStrike" kern="1200" cap="none" spc="0" normalizeH="0" baseline="-25000" noProof="0" dirty="0">
                <a:ln>
                  <a:noFill/>
                </a:ln>
                <a:solidFill>
                  <a:srgbClr val="000000"/>
                </a:solidFill>
                <a:effectLst/>
                <a:uLnTx/>
                <a:uFillTx/>
                <a:latin typeface="Helvetica" pitchFamily="2" charset="0"/>
                <a:ea typeface="+mn-ea"/>
                <a:cs typeface="+mn-cs"/>
              </a:rPr>
              <a:t>𝐻 </a:t>
            </a:r>
            <a:r>
              <a:rPr kumimoji="0" lang="en-GB" sz="1600" b="0" i="0" u="none" strike="noStrike" kern="1200" cap="none" spc="0" normalizeH="0" baseline="0" noProof="0" dirty="0">
                <a:ln>
                  <a:noFill/>
                </a:ln>
                <a:solidFill>
                  <a:srgbClr val="000000"/>
                </a:solidFill>
                <a:effectLst/>
                <a:uLnTx/>
                <a:uFillTx/>
                <a:latin typeface="Helvetica" pitchFamily="2" charset="0"/>
                <a:ea typeface="+mn-ea"/>
                <a:cs typeface="+mn-cs"/>
              </a:rPr>
              <a:t>∼ 5% </a:t>
            </a:r>
            <a:r>
              <a:rPr kumimoji="0" lang="en-GB" sz="1400" b="0" i="0" u="none" strike="noStrike" kern="1200" cap="none" spc="0" normalizeH="0" baseline="0" noProof="0" dirty="0">
                <a:ln>
                  <a:noFill/>
                </a:ln>
                <a:solidFill>
                  <a:srgbClr val="000000"/>
                </a:solidFill>
                <a:effectLst/>
                <a:uLnTx/>
                <a:uFillTx/>
                <a:latin typeface="Helvetica" pitchFamily="2" charset="0"/>
                <a:ea typeface="+mn-ea"/>
                <a:cs typeface="+mn-cs"/>
              </a:rPr>
              <a:t>(HH: 530 × LHC)</a:t>
            </a:r>
            <a:r>
              <a:rPr kumimoji="0" lang="en-GB" sz="1600" b="0" i="0" u="none" strike="noStrike" kern="1200" cap="none" spc="0" normalizeH="0" baseline="0" noProof="0" dirty="0">
                <a:ln>
                  <a:noFill/>
                </a:ln>
                <a:solidFill>
                  <a:srgbClr val="000000"/>
                </a:solidFill>
                <a:effectLst/>
                <a:uLnTx/>
                <a:uFillTx/>
                <a:latin typeface="Helvetica" pitchFamily="2" charset="0"/>
                <a:ea typeface="+mn-ea"/>
                <a:cs typeface="+mn-cs"/>
              </a:rPr>
              <a:t> and 𝜅</a:t>
            </a:r>
            <a:r>
              <a:rPr kumimoji="0" lang="en-GB" sz="1600" b="0" i="0" u="none" strike="noStrike" kern="1200" cap="none" spc="0" normalizeH="0" baseline="-25000" noProof="0" dirty="0">
                <a:ln>
                  <a:noFill/>
                </a:ln>
                <a:solidFill>
                  <a:srgbClr val="000000"/>
                </a:solidFill>
                <a:effectLst/>
                <a:uLnTx/>
                <a:uFillTx/>
                <a:latin typeface="Helvetica" pitchFamily="2" charset="0"/>
                <a:ea typeface="+mn-ea"/>
                <a:cs typeface="+mn-cs"/>
              </a:rPr>
              <a:t>𝑡 </a:t>
            </a:r>
            <a:r>
              <a:rPr kumimoji="0" lang="en-GB" sz="1600" b="0" i="0" u="none" strike="noStrike" kern="1200" cap="none" spc="0" normalizeH="0" baseline="0" noProof="0" dirty="0">
                <a:ln>
                  <a:noFill/>
                </a:ln>
                <a:solidFill>
                  <a:srgbClr val="000000"/>
                </a:solidFill>
                <a:effectLst/>
                <a:uLnTx/>
                <a:uFillTx/>
                <a:latin typeface="Helvetica" pitchFamily="2" charset="0"/>
                <a:ea typeface="+mn-ea"/>
                <a:cs typeface="+mn-cs"/>
              </a:rPr>
              <a:t>∼ 1%</a:t>
            </a:r>
          </a:p>
          <a:p>
            <a:pPr marL="285750" marR="0" lvl="0" indent="-285750" algn="l" defTabSz="457200" rtl="0" eaLnBrk="1" fontAlgn="base" latinLnBrk="0" hangingPunct="1">
              <a:lnSpc>
                <a:spcPct val="100000"/>
              </a:lnSpc>
              <a:spcBef>
                <a:spcPts val="600"/>
              </a:spcBef>
              <a:spcAft>
                <a:spcPct val="0"/>
              </a:spcAft>
              <a:buClrTx/>
              <a:buSzTx/>
              <a:buFont typeface="Arial" panose="020B0604020202020204" pitchFamily="34" charset="0"/>
              <a:buChar char="•"/>
              <a:tabLst/>
              <a:defRPr/>
            </a:pPr>
            <a:r>
              <a:rPr kumimoji="0" lang="en-GB" sz="1600" b="0" i="0" u="none" strike="noStrike" kern="1200" cap="none" spc="0" normalizeH="0" baseline="0" noProof="0" dirty="0">
                <a:ln>
                  <a:noFill/>
                </a:ln>
                <a:solidFill>
                  <a:srgbClr val="000000"/>
                </a:solidFill>
                <a:effectLst/>
                <a:uLnTx/>
                <a:uFillTx/>
                <a:latin typeface="Helvetica" pitchFamily="2" charset="0"/>
                <a:ea typeface="+mn-ea"/>
                <a:cs typeface="+mn-cs"/>
              </a:rPr>
              <a:t>Explore Multi-TeV scale for new physics </a:t>
            </a:r>
            <a:r>
              <a:rPr kumimoji="0" lang="en-GB" sz="1200" b="0" i="0" u="none" strike="noStrike" kern="1200" cap="none" spc="0" normalizeH="0" baseline="0" noProof="0" dirty="0">
                <a:ln>
                  <a:noFill/>
                </a:ln>
                <a:solidFill>
                  <a:schemeClr val="tx1">
                    <a:lumMod val="50000"/>
                    <a:lumOff val="50000"/>
                  </a:schemeClr>
                </a:solidFill>
                <a:effectLst/>
                <a:uLnTx/>
                <a:uFillTx/>
                <a:latin typeface="Helvetica" pitchFamily="2" charset="0"/>
                <a:ea typeface="+mn-ea"/>
                <a:cs typeface="+mn-cs"/>
              </a:rPr>
              <a:t>(e.g.: q* up to 40 TeV, Z’</a:t>
            </a:r>
            <a:r>
              <a:rPr kumimoji="0" lang="en-GB" sz="1200" b="0" i="0" u="none" strike="noStrike" kern="1200" cap="none" spc="0" normalizeH="0" baseline="-25000" noProof="0" dirty="0">
                <a:ln>
                  <a:noFill/>
                </a:ln>
                <a:solidFill>
                  <a:schemeClr val="tx1">
                    <a:lumMod val="50000"/>
                    <a:lumOff val="50000"/>
                  </a:schemeClr>
                </a:solidFill>
                <a:effectLst/>
                <a:uLnTx/>
                <a:uFillTx/>
                <a:latin typeface="Helvetica" pitchFamily="2" charset="0"/>
                <a:ea typeface="+mn-ea"/>
                <a:cs typeface="+mn-cs"/>
              </a:rPr>
              <a:t>SSM</a:t>
            </a:r>
            <a:r>
              <a:rPr kumimoji="0" lang="en-GB" sz="1200" b="0" i="0" u="none" strike="noStrike" kern="1200" cap="none" spc="0" normalizeH="0" baseline="0" noProof="0" dirty="0">
                <a:ln>
                  <a:noFill/>
                </a:ln>
                <a:solidFill>
                  <a:schemeClr val="tx1">
                    <a:lumMod val="50000"/>
                    <a:lumOff val="50000"/>
                  </a:schemeClr>
                </a:solidFill>
                <a:effectLst/>
                <a:uLnTx/>
                <a:uFillTx/>
                <a:latin typeface="Helvetica" pitchFamily="2" charset="0"/>
                <a:ea typeface="+mn-ea"/>
                <a:cs typeface="+mn-cs"/>
              </a:rPr>
              <a:t> up to 43 TeV, gluino / stop up to 16 / 10 TeV)</a:t>
            </a:r>
            <a:endParaRPr kumimoji="0" lang="en-GB" sz="1600" b="0" i="0" u="none" strike="noStrike" kern="1200" cap="none" spc="0" normalizeH="0" baseline="0" noProof="0" dirty="0">
              <a:ln>
                <a:noFill/>
              </a:ln>
              <a:solidFill>
                <a:schemeClr val="tx1">
                  <a:lumMod val="50000"/>
                  <a:lumOff val="50000"/>
                </a:schemeClr>
              </a:solidFill>
              <a:effectLst/>
              <a:uLnTx/>
              <a:uFillTx/>
              <a:latin typeface="Helvetica" pitchFamily="2" charset="0"/>
              <a:ea typeface="+mn-ea"/>
              <a:cs typeface="+mn-cs"/>
            </a:endParaRPr>
          </a:p>
        </p:txBody>
      </p:sp>
      <p:graphicFrame>
        <p:nvGraphicFramePr>
          <p:cNvPr id="6" name="Table">
            <a:extLst>
              <a:ext uri="{FF2B5EF4-FFF2-40B4-BE49-F238E27FC236}">
                <a16:creationId xmlns:a16="http://schemas.microsoft.com/office/drawing/2014/main" id="{A062D69A-89D4-6FC9-0F35-AB778104F8F1}"/>
              </a:ext>
            </a:extLst>
          </p:cNvPr>
          <p:cNvGraphicFramePr/>
          <p:nvPr>
            <p:extLst>
              <p:ext uri="{D42A27DB-BD31-4B8C-83A1-F6EECF244321}">
                <p14:modId xmlns:p14="http://schemas.microsoft.com/office/powerpoint/2010/main" val="1459419715"/>
              </p:ext>
            </p:extLst>
          </p:nvPr>
        </p:nvGraphicFramePr>
        <p:xfrm>
          <a:off x="949507" y="2516214"/>
          <a:ext cx="4718109" cy="2098040"/>
        </p:xfrm>
        <a:graphic>
          <a:graphicData uri="http://schemas.openxmlformats.org/drawingml/2006/table">
            <a:tbl>
              <a:tblPr firstRow="1" firstCol="1">
                <a:tableStyleId>{46F890A9-2807-4EBB-B81D-B2AA78EC7F39}</a:tableStyleId>
              </a:tblPr>
              <a:tblGrid>
                <a:gridCol w="1008063">
                  <a:extLst>
                    <a:ext uri="{9D8B030D-6E8A-4147-A177-3AD203B41FA5}">
                      <a16:colId xmlns:a16="http://schemas.microsoft.com/office/drawing/2014/main" val="20000"/>
                    </a:ext>
                  </a:extLst>
                </a:gridCol>
                <a:gridCol w="1235533">
                  <a:extLst>
                    <a:ext uri="{9D8B030D-6E8A-4147-A177-3AD203B41FA5}">
                      <a16:colId xmlns:a16="http://schemas.microsoft.com/office/drawing/2014/main" val="20001"/>
                    </a:ext>
                  </a:extLst>
                </a:gridCol>
                <a:gridCol w="1270514">
                  <a:extLst>
                    <a:ext uri="{9D8B030D-6E8A-4147-A177-3AD203B41FA5}">
                      <a16:colId xmlns:a16="http://schemas.microsoft.com/office/drawing/2014/main" val="20002"/>
                    </a:ext>
                  </a:extLst>
                </a:gridCol>
                <a:gridCol w="1203999">
                  <a:extLst>
                    <a:ext uri="{9D8B030D-6E8A-4147-A177-3AD203B41FA5}">
                      <a16:colId xmlns:a16="http://schemas.microsoft.com/office/drawing/2014/main" val="20003"/>
                    </a:ext>
                  </a:extLst>
                </a:gridCol>
              </a:tblGrid>
              <a:tr h="258068">
                <a:tc>
                  <a:txBody>
                    <a:bodyPr/>
                    <a:lstStyle/>
                    <a:p>
                      <a:pPr defTabSz="914400">
                        <a:tabLst>
                          <a:tab pos="1663700" algn="l"/>
                        </a:tabLst>
                        <a:defRPr b="0"/>
                      </a:pPr>
                      <a:r>
                        <a:rPr sz="1300" b="1" dirty="0">
                          <a:latin typeface="Helvetica" pitchFamily="2" charset="0"/>
                        </a:rPr>
                        <a:t>Project</a:t>
                      </a:r>
                    </a:p>
                  </a:txBody>
                  <a:tcPr marL="50800" marR="50800" marT="50800" marB="50800" anchor="ctr" horzOverflow="overflow"/>
                </a:tc>
                <a:tc>
                  <a:txBody>
                    <a:bodyPr/>
                    <a:lstStyle/>
                    <a:p>
                      <a:pPr algn="ctr" defTabSz="914400">
                        <a:tabLst>
                          <a:tab pos="1663700" algn="l"/>
                        </a:tabLst>
                        <a:defRPr b="0"/>
                      </a:pPr>
                      <a:r>
                        <a:rPr sz="1300" b="1">
                          <a:latin typeface="Helvetica" pitchFamily="2" charset="0"/>
                        </a:rPr>
                        <a:t>HL-LHC</a:t>
                      </a:r>
                    </a:p>
                  </a:txBody>
                  <a:tcPr marL="50800" marR="50800" marT="50800" marB="50800" anchor="ctr" horzOverflow="overflow"/>
                </a:tc>
                <a:tc>
                  <a:txBody>
                    <a:bodyPr/>
                    <a:lstStyle/>
                    <a:p>
                      <a:pPr algn="ctr" defTabSz="914400">
                        <a:tabLst>
                          <a:tab pos="1663700" algn="l"/>
                        </a:tabLst>
                        <a:defRPr b="0"/>
                      </a:pPr>
                      <a:r>
                        <a:rPr sz="1300" b="1">
                          <a:latin typeface="Helvetica" pitchFamily="2" charset="0"/>
                        </a:rPr>
                        <a:t>FCC-hh</a:t>
                      </a:r>
                    </a:p>
                  </a:txBody>
                  <a:tcPr marL="50800" marR="50800" marT="50800" marB="50800" anchor="ctr" horzOverflow="overflow"/>
                </a:tc>
                <a:tc>
                  <a:txBody>
                    <a:bodyPr/>
                    <a:lstStyle/>
                    <a:p>
                      <a:pPr algn="ctr" defTabSz="914400">
                        <a:tabLst>
                          <a:tab pos="1663700" algn="l"/>
                        </a:tabLst>
                        <a:defRPr b="0"/>
                      </a:pPr>
                      <a:r>
                        <a:rPr sz="1300" b="1" dirty="0">
                          <a:latin typeface="Helvetica" pitchFamily="2" charset="0"/>
                        </a:rPr>
                        <a:t>S</a:t>
                      </a:r>
                      <a:r>
                        <a:rPr lang="en-US" sz="1300" b="1" dirty="0">
                          <a:latin typeface="Helvetica" pitchFamily="2" charset="0"/>
                        </a:rPr>
                        <a:t>PP</a:t>
                      </a:r>
                      <a:r>
                        <a:rPr sz="1300" b="1" dirty="0">
                          <a:latin typeface="Helvetica" pitchFamily="2" charset="0"/>
                        </a:rPr>
                        <a:t>C </a:t>
                      </a:r>
                    </a:p>
                  </a:txBody>
                  <a:tcPr marL="50800" marR="50800" marT="50800" marB="50800" anchor="ctr" horzOverflow="overflow"/>
                </a:tc>
                <a:extLst>
                  <a:ext uri="{0D108BD9-81ED-4DB2-BD59-A6C34878D82A}">
                    <a16:rowId xmlns:a16="http://schemas.microsoft.com/office/drawing/2014/main" val="10000"/>
                  </a:ext>
                </a:extLst>
              </a:tr>
              <a:tr h="258068">
                <a:tc>
                  <a:txBody>
                    <a:bodyPr/>
                    <a:lstStyle/>
                    <a:p>
                      <a:pPr defTabSz="914400">
                        <a:tabLst>
                          <a:tab pos="1663700" algn="l"/>
                        </a:tabLst>
                        <a:defRPr b="0"/>
                      </a:pPr>
                      <a:r>
                        <a:rPr sz="1300" b="1">
                          <a:latin typeface="Helvetica" pitchFamily="2" charset="0"/>
                        </a:rPr>
                        <a:t>Location</a:t>
                      </a:r>
                    </a:p>
                  </a:txBody>
                  <a:tcPr marL="50800" marR="50800" marT="50800" marB="50800" anchor="ctr" horzOverflow="overflow"/>
                </a:tc>
                <a:tc>
                  <a:txBody>
                    <a:bodyPr/>
                    <a:lstStyle/>
                    <a:p>
                      <a:pPr algn="ctr" defTabSz="914400"/>
                      <a:r>
                        <a:rPr sz="1300" dirty="0">
                          <a:latin typeface="Helvetica" pitchFamily="2" charset="0"/>
                        </a:rPr>
                        <a:t>CERN</a:t>
                      </a:r>
                    </a:p>
                  </a:txBody>
                  <a:tcPr marL="50800" marR="50800" marT="50800" marB="50800" anchor="ctr" horzOverflow="overflow"/>
                </a:tc>
                <a:tc>
                  <a:txBody>
                    <a:bodyPr/>
                    <a:lstStyle/>
                    <a:p>
                      <a:pPr algn="ctr" defTabSz="914400"/>
                      <a:r>
                        <a:rPr sz="1300">
                          <a:latin typeface="Helvetica" pitchFamily="2" charset="0"/>
                        </a:rPr>
                        <a:t>CERN</a:t>
                      </a:r>
                    </a:p>
                  </a:txBody>
                  <a:tcPr marL="50800" marR="50800" marT="50800" marB="50800" anchor="ctr" horzOverflow="overflow"/>
                </a:tc>
                <a:tc>
                  <a:txBody>
                    <a:bodyPr/>
                    <a:lstStyle/>
                    <a:p>
                      <a:pPr algn="ctr" defTabSz="914400"/>
                      <a:r>
                        <a:rPr sz="1300">
                          <a:latin typeface="Helvetica" pitchFamily="2" charset="0"/>
                        </a:rPr>
                        <a:t>China TBD</a:t>
                      </a:r>
                    </a:p>
                  </a:txBody>
                  <a:tcPr marL="50800" marR="50800" marT="50800" marB="50800" anchor="ctr" horzOverflow="overflow"/>
                </a:tc>
                <a:extLst>
                  <a:ext uri="{0D108BD9-81ED-4DB2-BD59-A6C34878D82A}">
                    <a16:rowId xmlns:a16="http://schemas.microsoft.com/office/drawing/2014/main" val="10001"/>
                  </a:ext>
                </a:extLst>
              </a:tr>
              <a:tr h="258068">
                <a:tc>
                  <a:txBody>
                    <a:bodyPr/>
                    <a:lstStyle/>
                    <a:p>
                      <a:pPr defTabSz="914400">
                        <a:tabLst>
                          <a:tab pos="1663700" algn="l"/>
                        </a:tabLst>
                        <a:defRPr b="0"/>
                      </a:pPr>
                      <a:r>
                        <a:rPr sz="1300" b="1">
                          <a:latin typeface="Helvetica" pitchFamily="2" charset="0"/>
                        </a:rPr>
                        <a:t>Circ.</a:t>
                      </a:r>
                    </a:p>
                  </a:txBody>
                  <a:tcPr marL="50800" marR="50800" marT="50800" marB="50800" anchor="ctr" horzOverflow="overflow"/>
                </a:tc>
                <a:tc>
                  <a:txBody>
                    <a:bodyPr/>
                    <a:lstStyle/>
                    <a:p>
                      <a:pPr algn="ctr" defTabSz="914400"/>
                      <a:r>
                        <a:rPr sz="1300">
                          <a:latin typeface="Helvetica" pitchFamily="2" charset="0"/>
                        </a:rPr>
                        <a:t>27 km</a:t>
                      </a:r>
                    </a:p>
                  </a:txBody>
                  <a:tcPr marL="50800" marR="50800" marT="50800" marB="50800" anchor="ctr" horzOverflow="overflow"/>
                </a:tc>
                <a:tc>
                  <a:txBody>
                    <a:bodyPr/>
                    <a:lstStyle/>
                    <a:p>
                      <a:pPr algn="ctr" defTabSz="914400"/>
                      <a:r>
                        <a:rPr lang="en-US" sz="1300" dirty="0">
                          <a:latin typeface="Helvetica" pitchFamily="2" charset="0"/>
                        </a:rPr>
                        <a:t>90–</a:t>
                      </a:r>
                      <a:r>
                        <a:rPr sz="1300" dirty="0">
                          <a:latin typeface="Helvetica" pitchFamily="2" charset="0"/>
                        </a:rPr>
                        <a:t>100 km</a:t>
                      </a:r>
                    </a:p>
                  </a:txBody>
                  <a:tcPr marL="50800" marR="50800" marT="50800" marB="50800" anchor="ctr" horzOverflow="overflow"/>
                </a:tc>
                <a:tc>
                  <a:txBody>
                    <a:bodyPr/>
                    <a:lstStyle/>
                    <a:p>
                      <a:pPr algn="ctr" defTabSz="914400"/>
                      <a:r>
                        <a:rPr sz="1300" dirty="0">
                          <a:latin typeface="Helvetica" pitchFamily="2" charset="0"/>
                        </a:rPr>
                        <a:t>55</a:t>
                      </a:r>
                      <a:r>
                        <a:rPr lang="en-US" sz="1300" dirty="0">
                          <a:latin typeface="Helvetica" pitchFamily="2" charset="0"/>
                        </a:rPr>
                        <a:t>–</a:t>
                      </a:r>
                      <a:r>
                        <a:rPr sz="1300" dirty="0">
                          <a:latin typeface="Helvetica" pitchFamily="2" charset="0"/>
                        </a:rPr>
                        <a:t>100 km</a:t>
                      </a:r>
                    </a:p>
                  </a:txBody>
                  <a:tcPr marL="50800" marR="50800" marT="50800" marB="50800" anchor="ctr" horzOverflow="overflow"/>
                </a:tc>
                <a:extLst>
                  <a:ext uri="{0D108BD9-81ED-4DB2-BD59-A6C34878D82A}">
                    <a16:rowId xmlns:a16="http://schemas.microsoft.com/office/drawing/2014/main" val="10002"/>
                  </a:ext>
                </a:extLst>
              </a:tr>
              <a:tr h="258068">
                <a:tc>
                  <a:txBody>
                    <a:bodyPr/>
                    <a:lstStyle/>
                    <a:p>
                      <a:pPr defTabSz="914400">
                        <a:tabLst>
                          <a:tab pos="1663700" algn="l"/>
                        </a:tabLst>
                        <a:defRPr b="0"/>
                      </a:pPr>
                      <a:r>
                        <a:rPr sz="1300" b="1" dirty="0">
                          <a:latin typeface="Helvetica" pitchFamily="2" charset="0"/>
                        </a:rPr>
                        <a:t>CM energy</a:t>
                      </a:r>
                    </a:p>
                  </a:txBody>
                  <a:tcPr marL="50800" marR="50800" marT="50800" marB="50800" anchor="ctr" horzOverflow="overflow"/>
                </a:tc>
                <a:tc>
                  <a:txBody>
                    <a:bodyPr/>
                    <a:lstStyle/>
                    <a:p>
                      <a:pPr algn="ctr" defTabSz="914400"/>
                      <a:r>
                        <a:rPr sz="1300" dirty="0">
                          <a:latin typeface="Helvetica" pitchFamily="2" charset="0"/>
                        </a:rPr>
                        <a:t>14 TeV</a:t>
                      </a:r>
                    </a:p>
                  </a:txBody>
                  <a:tcPr marL="50800" marR="50800" marT="50800" marB="50800" anchor="ctr" horzOverflow="overflow"/>
                </a:tc>
                <a:tc>
                  <a:txBody>
                    <a:bodyPr/>
                    <a:lstStyle/>
                    <a:p>
                      <a:pPr algn="ctr" defTabSz="914400"/>
                      <a:r>
                        <a:rPr lang="en-US" sz="1300" dirty="0">
                          <a:latin typeface="Helvetica" pitchFamily="2" charset="0"/>
                        </a:rPr>
                        <a:t>90–</a:t>
                      </a:r>
                      <a:r>
                        <a:rPr sz="1300" dirty="0">
                          <a:latin typeface="Helvetica" pitchFamily="2" charset="0"/>
                        </a:rPr>
                        <a:t>100 TeV</a:t>
                      </a:r>
                    </a:p>
                  </a:txBody>
                  <a:tcPr marL="50800" marR="50800" marT="50800" marB="50800" anchor="ctr" horzOverflow="overflow"/>
                </a:tc>
                <a:tc>
                  <a:txBody>
                    <a:bodyPr/>
                    <a:lstStyle/>
                    <a:p>
                      <a:pPr algn="ctr" defTabSz="914400"/>
                      <a:r>
                        <a:rPr sz="1300" dirty="0">
                          <a:latin typeface="Helvetica" pitchFamily="2" charset="0"/>
                        </a:rPr>
                        <a:t>70</a:t>
                      </a:r>
                      <a:r>
                        <a:rPr lang="en-US" sz="1300" dirty="0">
                          <a:latin typeface="Helvetica" pitchFamily="2" charset="0"/>
                        </a:rPr>
                        <a:t>–</a:t>
                      </a:r>
                      <a:r>
                        <a:rPr sz="1300" dirty="0">
                          <a:latin typeface="Helvetica" pitchFamily="2" charset="0"/>
                        </a:rPr>
                        <a:t>140 TeV</a:t>
                      </a:r>
                    </a:p>
                  </a:txBody>
                  <a:tcPr marL="50800" marR="50800" marT="50800" marB="50800" anchor="ctr" horzOverflow="overflow"/>
                </a:tc>
                <a:extLst>
                  <a:ext uri="{0D108BD9-81ED-4DB2-BD59-A6C34878D82A}">
                    <a16:rowId xmlns:a16="http://schemas.microsoft.com/office/drawing/2014/main" val="10003"/>
                  </a:ext>
                </a:extLst>
              </a:tr>
              <a:tr h="258068">
                <a:tc>
                  <a:txBody>
                    <a:bodyPr/>
                    <a:lstStyle/>
                    <a:p>
                      <a:pPr defTabSz="914400">
                        <a:tabLst>
                          <a:tab pos="1663700" algn="l"/>
                        </a:tabLst>
                        <a:defRPr sz="2800"/>
                      </a:pPr>
                      <a:r>
                        <a:rPr sz="1300" dirty="0">
                          <a:latin typeface="Helvetica" pitchFamily="2" charset="0"/>
                        </a:rPr>
                        <a:t>Lum. </a:t>
                      </a:r>
                      <a:r>
                        <a:rPr sz="1300" b="0" dirty="0">
                          <a:latin typeface="Helvetica" pitchFamily="2" charset="0"/>
                        </a:rPr>
                        <a:t>(ab</a:t>
                      </a:r>
                      <a:r>
                        <a:rPr lang="en-US" sz="1300" b="0" baseline="31818" dirty="0">
                          <a:latin typeface="Helvetica" pitchFamily="2" charset="0"/>
                        </a:rPr>
                        <a:t>–</a:t>
                      </a:r>
                      <a:r>
                        <a:rPr sz="1300" b="0" baseline="31818" dirty="0">
                          <a:latin typeface="Helvetica" pitchFamily="2" charset="0"/>
                        </a:rPr>
                        <a:t>1</a:t>
                      </a:r>
                      <a:r>
                        <a:rPr sz="1300" b="0" dirty="0">
                          <a:latin typeface="Helvetica" pitchFamily="2" charset="0"/>
                        </a:rPr>
                        <a:t>)</a:t>
                      </a:r>
                    </a:p>
                  </a:txBody>
                  <a:tcPr marL="50800" marR="50800" marT="50800" marB="50800" anchor="ctr" horzOverflow="overflow"/>
                </a:tc>
                <a:tc>
                  <a:txBody>
                    <a:bodyPr/>
                    <a:lstStyle/>
                    <a:p>
                      <a:pPr algn="ctr" defTabSz="914400"/>
                      <a:r>
                        <a:rPr sz="1300">
                          <a:latin typeface="Helvetica" pitchFamily="2" charset="0"/>
                        </a:rPr>
                        <a:t>3</a:t>
                      </a:r>
                    </a:p>
                  </a:txBody>
                  <a:tcPr marL="50800" marR="50800" marT="50800" marB="50800" anchor="ctr" horzOverflow="overflow"/>
                </a:tc>
                <a:tc>
                  <a:txBody>
                    <a:bodyPr/>
                    <a:lstStyle/>
                    <a:p>
                      <a:pPr algn="ctr" defTabSz="914400"/>
                      <a:r>
                        <a:rPr sz="1300" dirty="0">
                          <a:latin typeface="Helvetica" pitchFamily="2" charset="0"/>
                        </a:rPr>
                        <a:t>20</a:t>
                      </a:r>
                      <a:r>
                        <a:rPr lang="en-US" sz="1300" dirty="0">
                          <a:latin typeface="Helvetica" pitchFamily="2" charset="0"/>
                        </a:rPr>
                        <a:t>–</a:t>
                      </a:r>
                      <a:r>
                        <a:rPr sz="1300" dirty="0">
                          <a:latin typeface="Helvetica" pitchFamily="2" charset="0"/>
                        </a:rPr>
                        <a:t>30</a:t>
                      </a:r>
                    </a:p>
                  </a:txBody>
                  <a:tcPr marL="50800" marR="50800" marT="50800" marB="50800" anchor="ctr" horzOverflow="overflow"/>
                </a:tc>
                <a:tc>
                  <a:txBody>
                    <a:bodyPr/>
                    <a:lstStyle/>
                    <a:p>
                      <a:pPr algn="ctr" defTabSz="914400"/>
                      <a:r>
                        <a:rPr sz="1300">
                          <a:latin typeface="Helvetica" pitchFamily="2" charset="0"/>
                        </a:rPr>
                        <a:t>TBD</a:t>
                      </a:r>
                    </a:p>
                  </a:txBody>
                  <a:tcPr marL="50800" marR="50800" marT="50800" marB="50800" anchor="ctr" horzOverflow="overflow"/>
                </a:tc>
                <a:extLst>
                  <a:ext uri="{0D108BD9-81ED-4DB2-BD59-A6C34878D82A}">
                    <a16:rowId xmlns:a16="http://schemas.microsoft.com/office/drawing/2014/main" val="10004"/>
                  </a:ext>
                </a:extLst>
              </a:tr>
              <a:tr h="258068">
                <a:tc>
                  <a:txBody>
                    <a:bodyPr/>
                    <a:lstStyle/>
                    <a:p>
                      <a:pPr defTabSz="914400">
                        <a:tabLst>
                          <a:tab pos="1663700" algn="l"/>
                        </a:tabLst>
                        <a:defRPr b="0"/>
                      </a:pPr>
                      <a:r>
                        <a:rPr sz="1300" b="1" dirty="0">
                          <a:latin typeface="Helvetica" pitchFamily="2" charset="0"/>
                        </a:rPr>
                        <a:t>P</a:t>
                      </a:r>
                      <a:r>
                        <a:rPr lang="en-US" sz="1300" b="1" dirty="0">
                          <a:latin typeface="Helvetica" pitchFamily="2" charset="0"/>
                        </a:rPr>
                        <a:t>ileup</a:t>
                      </a:r>
                      <a:endParaRPr sz="1300" b="1" dirty="0">
                        <a:latin typeface="Helvetica" pitchFamily="2" charset="0"/>
                      </a:endParaRPr>
                    </a:p>
                  </a:txBody>
                  <a:tcPr marL="50800" marR="50800" marT="50800" marB="50800" anchor="ctr" horzOverflow="overflow"/>
                </a:tc>
                <a:tc>
                  <a:txBody>
                    <a:bodyPr/>
                    <a:lstStyle/>
                    <a:p>
                      <a:pPr algn="ctr" defTabSz="914400"/>
                      <a:r>
                        <a:rPr sz="1300">
                          <a:latin typeface="Helvetica" pitchFamily="2" charset="0"/>
                        </a:rPr>
                        <a:t>200</a:t>
                      </a:r>
                    </a:p>
                  </a:txBody>
                  <a:tcPr marL="50800" marR="50800" marT="50800" marB="50800" anchor="ctr" horzOverflow="overflow"/>
                </a:tc>
                <a:tc>
                  <a:txBody>
                    <a:bodyPr/>
                    <a:lstStyle/>
                    <a:p>
                      <a:pPr algn="ctr" defTabSz="914400"/>
                      <a:r>
                        <a:rPr sz="1300">
                          <a:latin typeface="Helvetica" pitchFamily="2" charset="0"/>
                        </a:rPr>
                        <a:t>1000</a:t>
                      </a:r>
                    </a:p>
                  </a:txBody>
                  <a:tcPr marL="50800" marR="50800" marT="50800" marB="50800" anchor="ctr" horzOverflow="overflow"/>
                </a:tc>
                <a:tc>
                  <a:txBody>
                    <a:bodyPr/>
                    <a:lstStyle/>
                    <a:p>
                      <a:pPr algn="ctr" defTabSz="914400"/>
                      <a:r>
                        <a:rPr sz="1300">
                          <a:latin typeface="Helvetica" pitchFamily="2" charset="0"/>
                        </a:rPr>
                        <a:t>TBS</a:t>
                      </a:r>
                    </a:p>
                  </a:txBody>
                  <a:tcPr marL="50800" marR="50800" marT="50800" marB="50800" anchor="ctr" horzOverflow="overflow"/>
                </a:tc>
                <a:extLst>
                  <a:ext uri="{0D108BD9-81ED-4DB2-BD59-A6C34878D82A}">
                    <a16:rowId xmlns:a16="http://schemas.microsoft.com/office/drawing/2014/main" val="10005"/>
                  </a:ext>
                </a:extLst>
              </a:tr>
              <a:tr h="258068">
                <a:tc>
                  <a:txBody>
                    <a:bodyPr/>
                    <a:lstStyle/>
                    <a:p>
                      <a:pPr defTabSz="914400">
                        <a:tabLst>
                          <a:tab pos="1663700" algn="l"/>
                        </a:tabLst>
                        <a:defRPr b="0"/>
                      </a:pPr>
                      <a:r>
                        <a:rPr sz="1300" b="1" dirty="0">
                          <a:latin typeface="Helvetica" pitchFamily="2" charset="0"/>
                        </a:rPr>
                        <a:t>Field</a:t>
                      </a:r>
                    </a:p>
                  </a:txBody>
                  <a:tcPr marL="50800" marR="50800" marT="50800" marB="50800" anchor="ctr" horzOverflow="overflow"/>
                </a:tc>
                <a:tc>
                  <a:txBody>
                    <a:bodyPr/>
                    <a:lstStyle/>
                    <a:p>
                      <a:pPr algn="ctr" defTabSz="914400"/>
                      <a:r>
                        <a:rPr sz="1300" dirty="0">
                          <a:latin typeface="Helvetica" pitchFamily="2" charset="0"/>
                        </a:rPr>
                        <a:t>8</a:t>
                      </a:r>
                      <a:r>
                        <a:rPr lang="en-US" sz="1300" dirty="0">
                          <a:latin typeface="Helvetica" pitchFamily="2" charset="0"/>
                        </a:rPr>
                        <a:t> </a:t>
                      </a:r>
                      <a:r>
                        <a:rPr sz="1300" dirty="0">
                          <a:latin typeface="Helvetica" pitchFamily="2" charset="0"/>
                        </a:rPr>
                        <a:t>T</a:t>
                      </a:r>
                    </a:p>
                  </a:txBody>
                  <a:tcPr marL="50800" marR="50800" marT="50800" marB="50800" anchor="ctr" horzOverflow="overflow"/>
                </a:tc>
                <a:tc>
                  <a:txBody>
                    <a:bodyPr/>
                    <a:lstStyle/>
                    <a:p>
                      <a:pPr algn="ctr" defTabSz="914400"/>
                      <a:r>
                        <a:rPr sz="1300" dirty="0">
                          <a:latin typeface="Helvetica" pitchFamily="2" charset="0"/>
                        </a:rPr>
                        <a:t>16</a:t>
                      </a:r>
                      <a:r>
                        <a:rPr lang="en-US" sz="1300" dirty="0">
                          <a:latin typeface="Helvetica" pitchFamily="2" charset="0"/>
                        </a:rPr>
                        <a:t>–18 </a:t>
                      </a:r>
                      <a:r>
                        <a:rPr sz="1300" dirty="0">
                          <a:latin typeface="Helvetica" pitchFamily="2" charset="0"/>
                        </a:rPr>
                        <a:t>T</a:t>
                      </a:r>
                    </a:p>
                  </a:txBody>
                  <a:tcPr marL="50800" marR="50800" marT="50800" marB="50800" anchor="ctr" horzOverflow="overflow"/>
                </a:tc>
                <a:tc>
                  <a:txBody>
                    <a:bodyPr/>
                    <a:lstStyle/>
                    <a:p>
                      <a:pPr algn="ctr" defTabSz="914400"/>
                      <a:r>
                        <a:rPr sz="1300" dirty="0">
                          <a:latin typeface="Helvetica" pitchFamily="2" charset="0"/>
                        </a:rPr>
                        <a:t>20</a:t>
                      </a:r>
                      <a:r>
                        <a:rPr lang="en-US" sz="1300" dirty="0">
                          <a:latin typeface="Helvetica" pitchFamily="2" charset="0"/>
                        </a:rPr>
                        <a:t> </a:t>
                      </a:r>
                      <a:r>
                        <a:rPr sz="1300" dirty="0">
                          <a:latin typeface="Helvetica" pitchFamily="2" charset="0"/>
                        </a:rPr>
                        <a:t>T</a:t>
                      </a:r>
                    </a:p>
                  </a:txBody>
                  <a:tcPr marL="50800" marR="50800" marT="50800" marB="50800" anchor="ctr" horzOverflow="overflow"/>
                </a:tc>
                <a:extLst>
                  <a:ext uri="{0D108BD9-81ED-4DB2-BD59-A6C34878D82A}">
                    <a16:rowId xmlns:a16="http://schemas.microsoft.com/office/drawing/2014/main" val="10006"/>
                  </a:ext>
                </a:extLst>
              </a:tr>
            </a:tbl>
          </a:graphicData>
        </a:graphic>
      </p:graphicFrame>
      <p:sp>
        <p:nvSpPr>
          <p:cNvPr id="7" name="Rectangle 6">
            <a:extLst>
              <a:ext uri="{FF2B5EF4-FFF2-40B4-BE49-F238E27FC236}">
                <a16:creationId xmlns:a16="http://schemas.microsoft.com/office/drawing/2014/main" id="{60DA727D-5F90-2338-061C-7859C938318C}"/>
              </a:ext>
            </a:extLst>
          </p:cNvPr>
          <p:cNvSpPr/>
          <p:nvPr/>
        </p:nvSpPr>
        <p:spPr>
          <a:xfrm>
            <a:off x="591667" y="4922015"/>
            <a:ext cx="5762807" cy="1654299"/>
          </a:xfrm>
          <a:prstGeom prst="rect">
            <a:avLst/>
          </a:prstGeom>
        </p:spPr>
        <p:txBody>
          <a:bodyPr wrap="square">
            <a:spAutoFit/>
          </a:bodyPr>
          <a:lstStyle/>
          <a:p>
            <a:pPr lvl="0" defTabSz="457200" fontAlgn="base">
              <a:spcBef>
                <a:spcPts val="1800"/>
              </a:spcBef>
              <a:spcAft>
                <a:spcPct val="0"/>
              </a:spcAft>
              <a:defRPr/>
            </a:pPr>
            <a:r>
              <a:rPr lang="en-GB" sz="1400" b="1" dirty="0">
                <a:solidFill>
                  <a:schemeClr val="tx1">
                    <a:lumMod val="65000"/>
                    <a:lumOff val="35000"/>
                  </a:schemeClr>
                </a:solidFill>
                <a:latin typeface="Helvetica" pitchFamily="2" charset="0"/>
              </a:rPr>
              <a:t>Key technological challenges</a:t>
            </a:r>
          </a:p>
          <a:p>
            <a:pPr marL="285750" marR="0" lvl="0" indent="-285750" algn="l" defTabSz="457200" rtl="0" eaLnBrk="1" fontAlgn="base" latinLnBrk="0" hangingPunct="1">
              <a:lnSpc>
                <a:spcPct val="100000"/>
              </a:lnSpc>
              <a:spcBef>
                <a:spcPts val="1200"/>
              </a:spcBef>
              <a:spcAft>
                <a:spcPct val="0"/>
              </a:spcAft>
              <a:buClrTx/>
              <a:buSzTx/>
              <a:buFont typeface="Arial" panose="020B0604020202020204" pitchFamily="34" charset="0"/>
              <a:buChar char="•"/>
              <a:tabLst/>
              <a:defRPr/>
            </a:pPr>
            <a:r>
              <a:rPr kumimoji="0" lang="en-GB" sz="1400" b="0" i="0" u="none" strike="noStrike" kern="1200" cap="none" spc="0" normalizeH="0" baseline="0" noProof="0" dirty="0">
                <a:ln>
                  <a:noFill/>
                </a:ln>
                <a:solidFill>
                  <a:schemeClr val="tx1">
                    <a:lumMod val="65000"/>
                    <a:lumOff val="35000"/>
                  </a:schemeClr>
                </a:solidFill>
                <a:effectLst/>
                <a:uLnTx/>
                <a:uFillTx/>
                <a:latin typeface="Helvetica" pitchFamily="2" charset="0"/>
                <a:ea typeface="+mn-ea"/>
                <a:cs typeface="+mn-cs"/>
              </a:rPr>
              <a:t>High field magnets, need &gt; 16 T to reach 50 TeV/beam, requires Nb</a:t>
            </a:r>
            <a:r>
              <a:rPr kumimoji="0" lang="en-GB" sz="1400" b="0" i="0" u="none" strike="noStrike" kern="1200" cap="none" spc="0" normalizeH="0" baseline="-25000" noProof="0" dirty="0">
                <a:ln>
                  <a:noFill/>
                </a:ln>
                <a:solidFill>
                  <a:schemeClr val="tx1">
                    <a:lumMod val="65000"/>
                    <a:lumOff val="35000"/>
                  </a:schemeClr>
                </a:solidFill>
                <a:effectLst/>
                <a:uLnTx/>
                <a:uFillTx/>
                <a:latin typeface="Helvetica" pitchFamily="2" charset="0"/>
                <a:ea typeface="+mn-ea"/>
                <a:cs typeface="+mn-cs"/>
              </a:rPr>
              <a:t>3</a:t>
            </a:r>
            <a:r>
              <a:rPr kumimoji="0" lang="en-GB" sz="1400" b="0" i="0" u="none" strike="noStrike" kern="1200" cap="none" spc="0" normalizeH="0" baseline="0" noProof="0" dirty="0">
                <a:ln>
                  <a:noFill/>
                </a:ln>
                <a:solidFill>
                  <a:schemeClr val="tx1">
                    <a:lumMod val="65000"/>
                    <a:lumOff val="35000"/>
                  </a:schemeClr>
                </a:solidFill>
                <a:effectLst/>
                <a:uLnTx/>
                <a:uFillTx/>
                <a:latin typeface="Helvetica" pitchFamily="2" charset="0"/>
                <a:ea typeface="+mn-ea"/>
                <a:cs typeface="+mn-cs"/>
              </a:rPr>
              <a:t>Sn (FCC-</a:t>
            </a:r>
            <a:r>
              <a:rPr kumimoji="0" lang="en-GB" sz="1400" b="0" i="0" u="none" strike="noStrike" kern="1200" cap="none" spc="0" normalizeH="0" baseline="0" noProof="0" dirty="0" err="1">
                <a:ln>
                  <a:noFill/>
                </a:ln>
                <a:solidFill>
                  <a:schemeClr val="tx1">
                    <a:lumMod val="65000"/>
                    <a:lumOff val="35000"/>
                  </a:schemeClr>
                </a:solidFill>
                <a:effectLst/>
                <a:uLnTx/>
                <a:uFillTx/>
                <a:latin typeface="Helvetica" pitchFamily="2" charset="0"/>
                <a:ea typeface="+mn-ea"/>
                <a:cs typeface="+mn-cs"/>
              </a:rPr>
              <a:t>hh</a:t>
            </a:r>
            <a:r>
              <a:rPr kumimoji="0" lang="en-GB" sz="1400" b="0" i="0" u="none" strike="noStrike" kern="1200" cap="none" spc="0" normalizeH="0" baseline="0" noProof="0" dirty="0">
                <a:ln>
                  <a:noFill/>
                </a:ln>
                <a:solidFill>
                  <a:schemeClr val="tx1">
                    <a:lumMod val="65000"/>
                    <a:lumOff val="35000"/>
                  </a:schemeClr>
                </a:solidFill>
                <a:effectLst/>
                <a:uLnTx/>
                <a:uFillTx/>
                <a:latin typeface="Helvetica" pitchFamily="2" charset="0"/>
                <a:ea typeface="+mn-ea"/>
                <a:cs typeface="+mn-cs"/>
              </a:rPr>
              <a:t>) or Nb</a:t>
            </a:r>
            <a:r>
              <a:rPr kumimoji="0" lang="en-GB" sz="1400" b="0" i="0" u="none" strike="noStrike" kern="1200" cap="none" spc="0" normalizeH="0" baseline="-25000" noProof="0" dirty="0">
                <a:ln>
                  <a:noFill/>
                </a:ln>
                <a:solidFill>
                  <a:schemeClr val="tx1">
                    <a:lumMod val="65000"/>
                    <a:lumOff val="35000"/>
                  </a:schemeClr>
                </a:solidFill>
                <a:effectLst/>
                <a:uLnTx/>
                <a:uFillTx/>
                <a:latin typeface="Helvetica" pitchFamily="2" charset="0"/>
                <a:ea typeface="+mn-ea"/>
                <a:cs typeface="+mn-cs"/>
              </a:rPr>
              <a:t>3</a:t>
            </a:r>
            <a:r>
              <a:rPr kumimoji="0" lang="en-GB" sz="1400" b="0" i="0" u="none" strike="noStrike" kern="1200" cap="none" spc="0" normalizeH="0" baseline="0" noProof="0" dirty="0">
                <a:ln>
                  <a:noFill/>
                </a:ln>
                <a:solidFill>
                  <a:schemeClr val="tx1">
                    <a:lumMod val="65000"/>
                    <a:lumOff val="35000"/>
                  </a:schemeClr>
                </a:solidFill>
                <a:effectLst/>
                <a:uLnTx/>
                <a:uFillTx/>
                <a:latin typeface="Helvetica" pitchFamily="2" charset="0"/>
                <a:ea typeface="+mn-ea"/>
                <a:cs typeface="+mn-cs"/>
              </a:rPr>
              <a:t>Sn with HTS inserts (SPPC) — exploration of HTS magnet technology</a:t>
            </a:r>
          </a:p>
          <a:p>
            <a:pPr marL="285750" marR="0" lvl="0" indent="-285750" algn="l" defTabSz="457200" rtl="0" eaLnBrk="1" fontAlgn="base" latinLnBrk="0" hangingPunct="1">
              <a:lnSpc>
                <a:spcPct val="100000"/>
              </a:lnSpc>
              <a:spcBef>
                <a:spcPts val="900"/>
              </a:spcBef>
              <a:spcAft>
                <a:spcPct val="0"/>
              </a:spcAft>
              <a:buClrTx/>
              <a:buSzTx/>
              <a:buFont typeface="Arial" panose="020B0604020202020204" pitchFamily="34" charset="0"/>
              <a:buChar char="•"/>
              <a:tabLst/>
              <a:defRPr/>
            </a:pPr>
            <a:r>
              <a:rPr kumimoji="0" lang="en-GB" sz="1400" b="0" i="0" u="none" strike="noStrike" kern="1200" cap="none" spc="0" normalizeH="0" baseline="0" noProof="0" dirty="0">
                <a:ln>
                  <a:noFill/>
                </a:ln>
                <a:solidFill>
                  <a:schemeClr val="tx1">
                    <a:lumMod val="65000"/>
                    <a:lumOff val="35000"/>
                  </a:schemeClr>
                </a:solidFill>
                <a:effectLst/>
                <a:uLnTx/>
                <a:uFillTx/>
                <a:latin typeface="Helvetica" pitchFamily="2" charset="0"/>
                <a:ea typeface="+mn-ea"/>
                <a:cs typeface="+mn-cs"/>
              </a:rPr>
              <a:t>Machine protection 30 W/m synchrotron radiation and 8 GJ per beam (equivalent to Boing 747 at cruising speed)</a:t>
            </a:r>
          </a:p>
        </p:txBody>
      </p:sp>
      <p:sp>
        <p:nvSpPr>
          <p:cNvPr id="12" name="TextBox 11">
            <a:extLst>
              <a:ext uri="{FF2B5EF4-FFF2-40B4-BE49-F238E27FC236}">
                <a16:creationId xmlns:a16="http://schemas.microsoft.com/office/drawing/2014/main" id="{372FC692-E691-5467-EC8B-48C3A4E695BC}"/>
              </a:ext>
            </a:extLst>
          </p:cNvPr>
          <p:cNvSpPr txBox="1"/>
          <p:nvPr/>
        </p:nvSpPr>
        <p:spPr>
          <a:xfrm>
            <a:off x="9162265" y="190347"/>
            <a:ext cx="2066298" cy="577081"/>
          </a:xfrm>
          <a:prstGeom prst="rect">
            <a:avLst/>
          </a:prstGeom>
          <a:noFill/>
          <a:ln>
            <a:solidFill>
              <a:schemeClr val="bg1">
                <a:lumMod val="75000"/>
              </a:schemeClr>
            </a:solidFill>
          </a:ln>
        </p:spPr>
        <p:txBody>
          <a:bodyPr wrap="square">
            <a:spAutoFit/>
          </a:bodyPr>
          <a:lstStyle/>
          <a:p>
            <a:pPr lvl="0" defTabSz="457200" fontAlgn="base">
              <a:spcBef>
                <a:spcPts val="600"/>
              </a:spcBef>
              <a:spcAft>
                <a:spcPct val="0"/>
              </a:spcAft>
              <a:defRPr/>
            </a:pPr>
            <a:r>
              <a:rPr lang="en-GB" sz="1050" dirty="0">
                <a:solidFill>
                  <a:schemeClr val="tx1">
                    <a:lumMod val="50000"/>
                    <a:lumOff val="50000"/>
                  </a:schemeClr>
                </a:solidFill>
                <a:latin typeface="Helvetica Light" panose="020B0403020202020204" pitchFamily="34" charset="0"/>
              </a:rPr>
              <a:t>Includes Heavy-ion physics program with √</a:t>
            </a:r>
            <a:r>
              <a:rPr lang="en-GB" sz="1050" dirty="0" err="1">
                <a:solidFill>
                  <a:schemeClr val="tx1">
                    <a:lumMod val="50000"/>
                    <a:lumOff val="50000"/>
                  </a:schemeClr>
                </a:solidFill>
                <a:latin typeface="Helvetica Light" panose="020B0403020202020204" pitchFamily="34" charset="0"/>
              </a:rPr>
              <a:t>s</a:t>
            </a:r>
            <a:r>
              <a:rPr lang="en-GB" sz="1050" baseline="-25000" dirty="0" err="1">
                <a:solidFill>
                  <a:schemeClr val="tx1">
                    <a:lumMod val="50000"/>
                    <a:lumOff val="50000"/>
                  </a:schemeClr>
                </a:solidFill>
                <a:latin typeface="Helvetica Light" panose="020B0403020202020204" pitchFamily="34" charset="0"/>
              </a:rPr>
              <a:t>NN</a:t>
            </a:r>
            <a:r>
              <a:rPr lang="en-GB" sz="1050" dirty="0">
                <a:solidFill>
                  <a:schemeClr val="tx1">
                    <a:lumMod val="50000"/>
                    <a:lumOff val="50000"/>
                  </a:schemeClr>
                </a:solidFill>
                <a:latin typeface="Helvetica Light" panose="020B0403020202020204" pitchFamily="34" charset="0"/>
              </a:rPr>
              <a:t> = 39 TeV for </a:t>
            </a:r>
            <a:r>
              <a:rPr lang="en-GB" sz="1050" dirty="0" err="1">
                <a:solidFill>
                  <a:schemeClr val="tx1">
                    <a:lumMod val="50000"/>
                    <a:lumOff val="50000"/>
                  </a:schemeClr>
                </a:solidFill>
                <a:latin typeface="Helvetica Light" panose="020B0403020202020204" pitchFamily="34" charset="0"/>
              </a:rPr>
              <a:t>PbPb</a:t>
            </a:r>
            <a:r>
              <a:rPr lang="en-GB" sz="1050" dirty="0">
                <a:solidFill>
                  <a:schemeClr val="tx1">
                    <a:lumMod val="50000"/>
                    <a:lumOff val="50000"/>
                  </a:schemeClr>
                </a:solidFill>
                <a:latin typeface="Helvetica Light" panose="020B0403020202020204" pitchFamily="34" charset="0"/>
              </a:rPr>
              <a:t> and 63 TeV for </a:t>
            </a:r>
            <a:r>
              <a:rPr lang="en-GB" sz="1050" dirty="0" err="1">
                <a:solidFill>
                  <a:schemeClr val="tx1">
                    <a:lumMod val="50000"/>
                    <a:lumOff val="50000"/>
                  </a:schemeClr>
                </a:solidFill>
                <a:latin typeface="Helvetica Light" panose="020B0403020202020204" pitchFamily="34" charset="0"/>
              </a:rPr>
              <a:t>pPb</a:t>
            </a:r>
            <a:endParaRPr lang="en-GB" sz="1050" dirty="0">
              <a:solidFill>
                <a:schemeClr val="tx1">
                  <a:lumMod val="50000"/>
                  <a:lumOff val="50000"/>
                </a:schemeClr>
              </a:solidFill>
              <a:latin typeface="Helvetica Light" panose="020B0403020202020204" pitchFamily="34" charset="0"/>
            </a:endParaRPr>
          </a:p>
        </p:txBody>
      </p:sp>
      <p:pic>
        <p:nvPicPr>
          <p:cNvPr id="16" name="Picture 15">
            <a:extLst>
              <a:ext uri="{FF2B5EF4-FFF2-40B4-BE49-F238E27FC236}">
                <a16:creationId xmlns:a16="http://schemas.microsoft.com/office/drawing/2014/main" id="{825F7EC6-518F-EB79-8A34-4A7CFE977935}"/>
              </a:ext>
            </a:extLst>
          </p:cNvPr>
          <p:cNvPicPr>
            <a:picLocks noChangeAspect="1"/>
          </p:cNvPicPr>
          <p:nvPr/>
        </p:nvPicPr>
        <p:blipFill>
          <a:blip r:embed="rId2"/>
          <a:stretch>
            <a:fillRect/>
          </a:stretch>
        </p:blipFill>
        <p:spPr>
          <a:xfrm>
            <a:off x="7139900" y="2484486"/>
            <a:ext cx="3709032" cy="4016517"/>
          </a:xfrm>
          <a:prstGeom prst="rect">
            <a:avLst/>
          </a:prstGeom>
        </p:spPr>
      </p:pic>
      <p:sp>
        <p:nvSpPr>
          <p:cNvPr id="9" name="SppC similar design">
            <a:extLst>
              <a:ext uri="{FF2B5EF4-FFF2-40B4-BE49-F238E27FC236}">
                <a16:creationId xmlns:a16="http://schemas.microsoft.com/office/drawing/2014/main" id="{10E0556E-7095-884E-059C-165581D9E7C4}"/>
              </a:ext>
            </a:extLst>
          </p:cNvPr>
          <p:cNvSpPr txBox="1"/>
          <p:nvPr/>
        </p:nvSpPr>
        <p:spPr>
          <a:xfrm>
            <a:off x="6396810" y="3016206"/>
            <a:ext cx="743010" cy="318036"/>
          </a:xfrm>
          <a:prstGeom prst="rect">
            <a:avLst/>
          </a:prstGeom>
          <a:solidFill>
            <a:schemeClr val="bg1"/>
          </a:solidFill>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50800" tIns="50800" rIns="50800" bIns="50800" anchor="ctr">
            <a:spAutoFit/>
          </a:bodyPr>
          <a:lstStyle/>
          <a:p>
            <a:pPr algn="l">
              <a:defRPr sz="3200">
                <a:solidFill>
                  <a:srgbClr val="000000"/>
                </a:solidFill>
              </a:defRPr>
            </a:pPr>
            <a:r>
              <a:rPr lang="en-US" sz="1400" b="1" dirty="0">
                <a:latin typeface="Helvetica" pitchFamily="2" charset="0"/>
              </a:rPr>
              <a:t>FCC-</a:t>
            </a:r>
            <a:r>
              <a:rPr lang="en-US" sz="1400" b="1" dirty="0" err="1">
                <a:latin typeface="Helvetica" pitchFamily="2" charset="0"/>
              </a:rPr>
              <a:t>hh</a:t>
            </a:r>
            <a:endParaRPr sz="1400" dirty="0">
              <a:latin typeface="Helvetica" pitchFamily="2" charset="0"/>
            </a:endParaRPr>
          </a:p>
        </p:txBody>
      </p:sp>
      <p:sp>
        <p:nvSpPr>
          <p:cNvPr id="8" name="SppC similar design">
            <a:extLst>
              <a:ext uri="{FF2B5EF4-FFF2-40B4-BE49-F238E27FC236}">
                <a16:creationId xmlns:a16="http://schemas.microsoft.com/office/drawing/2014/main" id="{E03F0B8E-635D-6026-6FCA-485916DE5EC9}"/>
              </a:ext>
            </a:extLst>
          </p:cNvPr>
          <p:cNvSpPr txBox="1"/>
          <p:nvPr/>
        </p:nvSpPr>
        <p:spPr>
          <a:xfrm>
            <a:off x="6396810" y="3297858"/>
            <a:ext cx="1106648" cy="44114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50800" tIns="50800" rIns="50800" bIns="50800" anchor="ctr">
            <a:spAutoFit/>
          </a:bodyPr>
          <a:lstStyle/>
          <a:p>
            <a:pPr>
              <a:defRPr sz="3200">
                <a:solidFill>
                  <a:srgbClr val="000000"/>
                </a:solidFill>
              </a:defRPr>
            </a:pPr>
            <a:r>
              <a:rPr sz="1100" dirty="0">
                <a:latin typeface="Helvetica" pitchFamily="2" charset="0"/>
              </a:rPr>
              <a:t>S</a:t>
            </a:r>
            <a:r>
              <a:rPr lang="en-US" sz="1100" dirty="0">
                <a:latin typeface="Helvetica" pitchFamily="2" charset="0"/>
              </a:rPr>
              <a:t>PP</a:t>
            </a:r>
            <a:r>
              <a:rPr sz="1100" dirty="0">
                <a:latin typeface="Helvetica" pitchFamily="2" charset="0"/>
              </a:rPr>
              <a:t>C </a:t>
            </a:r>
            <a:r>
              <a:rPr lang="en-US" sz="1100" dirty="0">
                <a:latin typeface="Helvetica" pitchFamily="2" charset="0"/>
              </a:rPr>
              <a:t>with </a:t>
            </a:r>
            <a:r>
              <a:rPr sz="1100" dirty="0">
                <a:latin typeface="Helvetica" pitchFamily="2" charset="0"/>
              </a:rPr>
              <a:t>similar </a:t>
            </a:r>
            <a:r>
              <a:rPr lang="en-GB" sz="1100" dirty="0">
                <a:latin typeface="Helvetica" pitchFamily="2" charset="0"/>
              </a:rPr>
              <a:t>design</a:t>
            </a:r>
            <a:endParaRPr sz="1100" dirty="0">
              <a:latin typeface="Helvetica" pitchFamily="2" charset="0"/>
            </a:endParaRPr>
          </a:p>
        </p:txBody>
      </p:sp>
    </p:spTree>
    <p:extLst>
      <p:ext uri="{BB962C8B-B14F-4D97-AF65-F5344CB8AC3E}">
        <p14:creationId xmlns:p14="http://schemas.microsoft.com/office/powerpoint/2010/main" val="303263321"/>
      </p:ext>
    </p:extLst>
  </p:cSld>
  <p:clrMapOvr>
    <a:masterClrMapping/>
  </p:clrMapOvr>
  <mc:AlternateContent xmlns:mc="http://schemas.openxmlformats.org/markup-compatibility/2006">
    <mc:Choice xmlns:p14="http://schemas.microsoft.com/office/powerpoint/2010/main" Requires="p14">
      <p:transition spd="med" p14:dur="600">
        <p:fade/>
      </p:transition>
    </mc:Choice>
    <mc:Fallback>
      <p:transition spd="med">
        <p:fade/>
      </p:transition>
    </mc:Fallback>
  </mc:AlternateContent>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D0F32CE-DABF-1E47-AEE8-0EE0A2F534D7}"/>
              </a:ext>
            </a:extLst>
          </p:cNvPr>
          <p:cNvSpPr>
            <a:spLocks noGrp="1"/>
          </p:cNvSpPr>
          <p:nvPr>
            <p:ph type="sldNum" sz="quarter" idx="4"/>
          </p:nvPr>
        </p:nvSpPr>
        <p:spPr/>
        <p:txBody>
          <a:bodyPr/>
          <a:lstStyle/>
          <a:p>
            <a:pPr>
              <a:defRPr/>
            </a:pPr>
            <a:fld id="{611C2F03-9E95-40C9-A99F-3C4F7EE8CF2A}" type="slidenum">
              <a:rPr lang="en-GB" smtClean="0"/>
              <a:pPr>
                <a:defRPr/>
              </a:pPr>
              <a:t>75</a:t>
            </a:fld>
            <a:endParaRPr lang="en-GB" dirty="0"/>
          </a:p>
        </p:txBody>
      </p:sp>
      <p:sp>
        <p:nvSpPr>
          <p:cNvPr id="4" name="TextBox 3">
            <a:extLst>
              <a:ext uri="{FF2B5EF4-FFF2-40B4-BE49-F238E27FC236}">
                <a16:creationId xmlns:a16="http://schemas.microsoft.com/office/drawing/2014/main" id="{8878D3B4-ABF4-544C-934F-09F089FE6BE0}"/>
              </a:ext>
            </a:extLst>
          </p:cNvPr>
          <p:cNvSpPr txBox="1"/>
          <p:nvPr/>
        </p:nvSpPr>
        <p:spPr>
          <a:xfrm>
            <a:off x="178096" y="264651"/>
            <a:ext cx="11305525" cy="523220"/>
          </a:xfrm>
          <a:prstGeom prst="rect">
            <a:avLst/>
          </a:prstGeom>
          <a:noFill/>
        </p:spPr>
        <p:txBody>
          <a:bodyPr wrap="square" rtlCol="0">
            <a:spAutoFit/>
          </a:bodyPr>
          <a:lstStyle/>
          <a:p>
            <a:pPr indent="424250" defTabSz="430225" fontAlgn="base">
              <a:spcBef>
                <a:spcPct val="0"/>
              </a:spcBef>
              <a:spcAft>
                <a:spcPct val="0"/>
              </a:spcAft>
              <a:defRPr/>
            </a:pPr>
            <a:r>
              <a:rPr lang="en-US" sz="2800" b="1" dirty="0">
                <a:solidFill>
                  <a:srgbClr val="0D7FBF"/>
                </a:solidFill>
                <a:latin typeface="Helvetica" pitchFamily="2" charset="0"/>
                <a:ea typeface="Trebuchet MS" pitchFamily="-84" charset="0"/>
                <a:cs typeface="Helvetica Light"/>
              </a:rPr>
              <a:t>Detector challenges for hadron colliders</a:t>
            </a:r>
            <a:endParaRPr lang="en-US" sz="2800" dirty="0">
              <a:solidFill>
                <a:srgbClr val="0D7FBF"/>
              </a:solidFill>
              <a:latin typeface="Helvetica Light" pitchFamily="2" charset="0"/>
              <a:ea typeface="Trebuchet MS" pitchFamily="-84" charset="0"/>
              <a:cs typeface="Helvetica Light"/>
            </a:endParaRPr>
          </a:p>
        </p:txBody>
      </p:sp>
      <p:sp>
        <p:nvSpPr>
          <p:cNvPr id="10" name="Rectangle 9">
            <a:extLst>
              <a:ext uri="{FF2B5EF4-FFF2-40B4-BE49-F238E27FC236}">
                <a16:creationId xmlns:a16="http://schemas.microsoft.com/office/drawing/2014/main" id="{95818869-0DA5-A0A5-D35B-69B36D1DC2AE}"/>
              </a:ext>
            </a:extLst>
          </p:cNvPr>
          <p:cNvSpPr/>
          <p:nvPr/>
        </p:nvSpPr>
        <p:spPr>
          <a:xfrm>
            <a:off x="591667" y="1187217"/>
            <a:ext cx="11155833" cy="1862048"/>
          </a:xfrm>
          <a:prstGeom prst="rect">
            <a:avLst/>
          </a:prstGeom>
        </p:spPr>
        <p:txBody>
          <a:bodyPr wrap="square">
            <a:spAutoFit/>
          </a:bodyPr>
          <a:lstStyle/>
          <a:p>
            <a:pPr lvl="0" defTabSz="457200" fontAlgn="base">
              <a:spcBef>
                <a:spcPts val="1800"/>
              </a:spcBef>
              <a:spcAft>
                <a:spcPct val="0"/>
              </a:spcAft>
              <a:defRPr/>
            </a:pPr>
            <a:r>
              <a:rPr lang="en-GB" dirty="0">
                <a:solidFill>
                  <a:srgbClr val="000000"/>
                </a:solidFill>
                <a:latin typeface="Helvetica" pitchFamily="2" charset="0"/>
              </a:rPr>
              <a:t>FCC-</a:t>
            </a:r>
            <a:r>
              <a:rPr lang="en-GB" dirty="0" err="1">
                <a:solidFill>
                  <a:srgbClr val="000000"/>
                </a:solidFill>
                <a:latin typeface="Helvetica" pitchFamily="2" charset="0"/>
              </a:rPr>
              <a:t>hh</a:t>
            </a:r>
            <a:r>
              <a:rPr lang="en-GB" dirty="0">
                <a:solidFill>
                  <a:srgbClr val="000000"/>
                </a:solidFill>
                <a:latin typeface="Helvetica" pitchFamily="2" charset="0"/>
              </a:rPr>
              <a:t> key detector design challenges</a:t>
            </a:r>
          </a:p>
          <a:p>
            <a:pPr marL="285750" marR="0" lvl="0" indent="-285750" algn="l" defTabSz="457200" rtl="0" eaLnBrk="1" fontAlgn="base" latinLnBrk="0" hangingPunct="1">
              <a:lnSpc>
                <a:spcPct val="100000"/>
              </a:lnSpc>
              <a:spcBef>
                <a:spcPts val="1200"/>
              </a:spcBef>
              <a:spcAft>
                <a:spcPct val="0"/>
              </a:spcAft>
              <a:buClrTx/>
              <a:buSzTx/>
              <a:buFont typeface="Arial" panose="020B0604020202020204" pitchFamily="34" charset="0"/>
              <a:buChar char="•"/>
              <a:tabLst/>
              <a:defRPr/>
            </a:pPr>
            <a:r>
              <a:rPr kumimoji="0" lang="en-GB" sz="1600" b="0" i="0" u="none" strike="noStrike" kern="1200" cap="none" spc="0" normalizeH="0" baseline="0" noProof="0" dirty="0">
                <a:ln>
                  <a:noFill/>
                </a:ln>
                <a:solidFill>
                  <a:srgbClr val="000000"/>
                </a:solidFill>
                <a:effectLst/>
                <a:uLnTx/>
                <a:uFillTx/>
                <a:latin typeface="Helvetica" pitchFamily="2" charset="0"/>
                <a:ea typeface="+mn-ea"/>
                <a:cs typeface="+mn-cs"/>
              </a:rPr>
              <a:t>High luminosity: extremely large pileup, high occupancy and data rates, high trigger rates</a:t>
            </a:r>
          </a:p>
          <a:p>
            <a:pPr marL="285750" marR="0" lvl="0" indent="-285750" algn="l" defTabSz="457200" rtl="0" eaLnBrk="1" fontAlgn="base" latinLnBrk="0" hangingPunct="1">
              <a:lnSpc>
                <a:spcPct val="100000"/>
              </a:lnSpc>
              <a:spcBef>
                <a:spcPts val="600"/>
              </a:spcBef>
              <a:spcAft>
                <a:spcPct val="0"/>
              </a:spcAft>
              <a:buClrTx/>
              <a:buSzTx/>
              <a:buFont typeface="Arial" panose="020B0604020202020204" pitchFamily="34" charset="0"/>
              <a:buChar char="•"/>
              <a:tabLst/>
              <a:defRPr/>
            </a:pPr>
            <a:r>
              <a:rPr kumimoji="0" lang="en-GB" sz="1600" b="0" i="0" u="none" strike="noStrike" kern="1200" cap="none" spc="0" normalizeH="0" baseline="0" noProof="0" dirty="0">
                <a:ln>
                  <a:noFill/>
                </a:ln>
                <a:solidFill>
                  <a:srgbClr val="000000"/>
                </a:solidFill>
                <a:effectLst/>
                <a:uLnTx/>
                <a:uFillTx/>
                <a:latin typeface="Helvetica" pitchFamily="2" charset="0"/>
                <a:ea typeface="+mn-ea"/>
                <a:cs typeface="+mn-cs"/>
              </a:rPr>
              <a:t>At FCC-</a:t>
            </a:r>
            <a:r>
              <a:rPr kumimoji="0" lang="en-GB" sz="1600" b="0" i="0" u="none" strike="noStrike" kern="1200" cap="none" spc="0" normalizeH="0" baseline="0" noProof="0" dirty="0" err="1">
                <a:ln>
                  <a:noFill/>
                </a:ln>
                <a:solidFill>
                  <a:srgbClr val="000000"/>
                </a:solidFill>
                <a:effectLst/>
                <a:uLnTx/>
                <a:uFillTx/>
                <a:latin typeface="Helvetica" pitchFamily="2" charset="0"/>
                <a:ea typeface="+mn-ea"/>
                <a:cs typeface="+mn-cs"/>
              </a:rPr>
              <a:t>hh</a:t>
            </a:r>
            <a:r>
              <a:rPr kumimoji="0" lang="en-GB" sz="1600" b="0" i="0" u="none" strike="noStrike" kern="1200" cap="none" spc="0" normalizeH="0" baseline="0" noProof="0" dirty="0">
                <a:ln>
                  <a:noFill/>
                </a:ln>
                <a:solidFill>
                  <a:srgbClr val="000000"/>
                </a:solidFill>
                <a:effectLst/>
                <a:uLnTx/>
                <a:uFillTx/>
                <a:latin typeface="Helvetica" pitchFamily="2" charset="0"/>
                <a:ea typeface="+mn-ea"/>
                <a:cs typeface="+mn-cs"/>
              </a:rPr>
              <a:t> Higgs produced up to rapidity of ~ 6.5 </a:t>
            </a:r>
            <a:r>
              <a:rPr kumimoji="0" lang="en-GB" sz="1200" b="0" i="0" u="none" strike="noStrike" kern="1200" cap="none" spc="0" normalizeH="0" baseline="0" noProof="0" dirty="0">
                <a:ln>
                  <a:noFill/>
                </a:ln>
                <a:solidFill>
                  <a:srgbClr val="000000"/>
                </a:solidFill>
                <a:effectLst/>
                <a:uLnTx/>
                <a:uFillTx/>
                <a:latin typeface="Helvetica" pitchFamily="2" charset="0"/>
                <a:ea typeface="+mn-ea"/>
                <a:cs typeface="+mn-cs"/>
              </a:rPr>
              <a:t>(0.3 </a:t>
            </a:r>
            <a:r>
              <a:rPr kumimoji="0" lang="en-GB" sz="1200" b="0" i="0" u="none" strike="noStrike" kern="1200" cap="none" spc="0" normalizeH="0" baseline="0" noProof="0" dirty="0" err="1">
                <a:ln>
                  <a:noFill/>
                </a:ln>
                <a:solidFill>
                  <a:srgbClr val="000000"/>
                </a:solidFill>
                <a:effectLst/>
                <a:uLnTx/>
                <a:uFillTx/>
                <a:latin typeface="Helvetica" pitchFamily="2" charset="0"/>
                <a:ea typeface="+mn-ea"/>
                <a:cs typeface="+mn-cs"/>
              </a:rPr>
              <a:t>deg</a:t>
            </a:r>
            <a:r>
              <a:rPr kumimoji="0" lang="en-GB" sz="1200" b="0" i="0" u="none" strike="noStrike" kern="1200" cap="none" spc="0" normalizeH="0" baseline="0" noProof="0" dirty="0">
                <a:ln>
                  <a:noFill/>
                </a:ln>
                <a:solidFill>
                  <a:srgbClr val="000000"/>
                </a:solidFill>
                <a:effectLst/>
                <a:uLnTx/>
                <a:uFillTx/>
                <a:latin typeface="Helvetica" pitchFamily="2" charset="0"/>
                <a:ea typeface="+mn-ea"/>
                <a:cs typeface="+mn-cs"/>
              </a:rPr>
              <a:t>) </a:t>
            </a:r>
            <a:r>
              <a:rPr kumimoji="0" lang="en-GB" sz="1600" b="0" i="0" u="none" strike="noStrike" kern="1200" cap="none" spc="0" normalizeH="0" baseline="0" noProof="0" dirty="0">
                <a:ln>
                  <a:noFill/>
                </a:ln>
                <a:solidFill>
                  <a:srgbClr val="000000"/>
                </a:solidFill>
                <a:effectLst/>
                <a:uLnTx/>
                <a:uFillTx/>
                <a:latin typeface="Helvetica" pitchFamily="2" charset="0"/>
                <a:ea typeface="+mn-ea"/>
                <a:cs typeface="+mn-cs"/>
              </a:rPr>
              <a:t>(up to 2.5 </a:t>
            </a:r>
            <a:r>
              <a:rPr kumimoji="0" lang="en-GB" sz="1200" b="0" i="0" u="none" strike="noStrike" kern="1200" cap="none" spc="0" normalizeH="0" baseline="0" noProof="0" dirty="0">
                <a:ln>
                  <a:noFill/>
                </a:ln>
                <a:solidFill>
                  <a:srgbClr val="000000"/>
                </a:solidFill>
                <a:effectLst/>
                <a:uLnTx/>
                <a:uFillTx/>
                <a:latin typeface="Helvetica" pitchFamily="2" charset="0"/>
                <a:ea typeface="+mn-ea"/>
                <a:cs typeface="+mn-cs"/>
              </a:rPr>
              <a:t>(9 </a:t>
            </a:r>
            <a:r>
              <a:rPr kumimoji="0" lang="en-GB" sz="1200" b="0" i="0" u="none" strike="noStrike" kern="1200" cap="none" spc="0" normalizeH="0" baseline="0" noProof="0" dirty="0" err="1">
                <a:ln>
                  <a:noFill/>
                </a:ln>
                <a:solidFill>
                  <a:srgbClr val="000000"/>
                </a:solidFill>
                <a:effectLst/>
                <a:uLnTx/>
                <a:uFillTx/>
                <a:latin typeface="Helvetica" pitchFamily="2" charset="0"/>
                <a:ea typeface="+mn-ea"/>
                <a:cs typeface="+mn-cs"/>
              </a:rPr>
              <a:t>deg</a:t>
            </a:r>
            <a:r>
              <a:rPr kumimoji="0" lang="en-GB" sz="1200" b="0" i="0" u="none" strike="noStrike" kern="1200" cap="none" spc="0" normalizeH="0" baseline="0" noProof="0" dirty="0">
                <a:ln>
                  <a:noFill/>
                </a:ln>
                <a:solidFill>
                  <a:srgbClr val="000000"/>
                </a:solidFill>
                <a:effectLst/>
                <a:uLnTx/>
                <a:uFillTx/>
                <a:latin typeface="Helvetica" pitchFamily="2" charset="0"/>
                <a:ea typeface="+mn-ea"/>
                <a:cs typeface="+mn-cs"/>
              </a:rPr>
              <a:t>)</a:t>
            </a:r>
            <a:r>
              <a:rPr kumimoji="0" lang="en-GB" sz="1600" b="0" i="0" u="none" strike="noStrike" kern="1200" cap="none" spc="0" normalizeH="0" baseline="0" noProof="0" dirty="0">
                <a:ln>
                  <a:noFill/>
                </a:ln>
                <a:solidFill>
                  <a:srgbClr val="000000"/>
                </a:solidFill>
                <a:effectLst/>
                <a:uLnTx/>
                <a:uFillTx/>
                <a:latin typeface="Helvetica" pitchFamily="2" charset="0"/>
                <a:ea typeface="+mn-ea"/>
                <a:cs typeface="+mn-cs"/>
              </a:rPr>
              <a:t> at LHC)</a:t>
            </a:r>
          </a:p>
          <a:p>
            <a:pPr marL="285750" marR="0" lvl="0" indent="-285750" algn="l" defTabSz="457200" rtl="0" eaLnBrk="1" fontAlgn="base" latinLnBrk="0" hangingPunct="1">
              <a:lnSpc>
                <a:spcPct val="100000"/>
              </a:lnSpc>
              <a:spcBef>
                <a:spcPts val="600"/>
              </a:spcBef>
              <a:spcAft>
                <a:spcPct val="0"/>
              </a:spcAft>
              <a:buClrTx/>
              <a:buSzTx/>
              <a:buFont typeface="Arial" panose="020B0604020202020204" pitchFamily="34" charset="0"/>
              <a:buChar char="•"/>
              <a:tabLst/>
              <a:defRPr/>
            </a:pPr>
            <a:r>
              <a:rPr kumimoji="0" lang="en-GB" sz="1600" b="0" i="0" u="none" strike="noStrike" kern="1200" cap="none" spc="0" normalizeH="0" baseline="0" noProof="0" dirty="0">
                <a:ln>
                  <a:noFill/>
                </a:ln>
                <a:solidFill>
                  <a:srgbClr val="000000"/>
                </a:solidFill>
                <a:effectLst/>
                <a:uLnTx/>
                <a:uFillTx/>
                <a:latin typeface="Helvetica" pitchFamily="2" charset="0"/>
                <a:ea typeface="+mn-ea"/>
                <a:cs typeface="+mn-cs"/>
              </a:rPr>
              <a:t>Detector granularity will be critical: decay product of a Z at 10 TeV separated by </a:t>
            </a:r>
            <a:r>
              <a:rPr kumimoji="0" lang="el-GR" sz="1600" b="0" i="0" u="none" strike="noStrike" kern="1200" cap="none" spc="0" normalizeH="0" baseline="0" noProof="0" dirty="0">
                <a:ln>
                  <a:noFill/>
                </a:ln>
                <a:solidFill>
                  <a:srgbClr val="000000"/>
                </a:solidFill>
                <a:effectLst/>
                <a:uLnTx/>
                <a:uFillTx/>
                <a:latin typeface="Helvetica" pitchFamily="2" charset="0"/>
                <a:ea typeface="+mn-ea"/>
                <a:cs typeface="+mn-cs"/>
              </a:rPr>
              <a:t>Δ𝑅</a:t>
            </a:r>
            <a:r>
              <a:rPr kumimoji="0" lang="en-US" sz="1600" b="0" i="0" u="none" strike="noStrike" kern="1200" cap="none" spc="0" normalizeH="0" baseline="0" noProof="0" dirty="0">
                <a:ln>
                  <a:noFill/>
                </a:ln>
                <a:solidFill>
                  <a:srgbClr val="000000"/>
                </a:solidFill>
                <a:effectLst/>
                <a:uLnTx/>
                <a:uFillTx/>
                <a:latin typeface="Helvetica" pitchFamily="2" charset="0"/>
                <a:ea typeface="+mn-ea"/>
                <a:cs typeface="+mn-cs"/>
              </a:rPr>
              <a:t> </a:t>
            </a:r>
            <a:r>
              <a:rPr kumimoji="0" lang="el-GR" sz="1600" b="0" i="0" u="none" strike="noStrike" kern="1200" cap="none" spc="0" normalizeH="0" baseline="0" noProof="0" dirty="0">
                <a:ln>
                  <a:noFill/>
                </a:ln>
                <a:solidFill>
                  <a:srgbClr val="000000"/>
                </a:solidFill>
                <a:effectLst/>
                <a:uLnTx/>
                <a:uFillTx/>
                <a:latin typeface="Helvetica" pitchFamily="2" charset="0"/>
                <a:ea typeface="+mn-ea"/>
                <a:cs typeface="+mn-cs"/>
              </a:rPr>
              <a:t>∼</a:t>
            </a:r>
            <a:r>
              <a:rPr kumimoji="0" lang="en-US" sz="1600" b="0" i="0" u="none" strike="noStrike" kern="1200" cap="none" spc="0" normalizeH="0" baseline="0" noProof="0" dirty="0">
                <a:ln>
                  <a:noFill/>
                </a:ln>
                <a:solidFill>
                  <a:srgbClr val="000000"/>
                </a:solidFill>
                <a:effectLst/>
                <a:uLnTx/>
                <a:uFillTx/>
                <a:latin typeface="Helvetica" pitchFamily="2" charset="0"/>
                <a:ea typeface="+mn-ea"/>
                <a:cs typeface="+mn-cs"/>
              </a:rPr>
              <a:t> </a:t>
            </a:r>
            <a:r>
              <a:rPr kumimoji="0" lang="el-GR" sz="1600" b="0" i="0" u="none" strike="noStrike" kern="1200" cap="none" spc="0" normalizeH="0" baseline="0" noProof="0" dirty="0">
                <a:ln>
                  <a:noFill/>
                </a:ln>
                <a:solidFill>
                  <a:srgbClr val="000000"/>
                </a:solidFill>
                <a:effectLst/>
                <a:uLnTx/>
                <a:uFillTx/>
                <a:latin typeface="Helvetica" pitchFamily="2" charset="0"/>
                <a:ea typeface="+mn-ea"/>
                <a:cs typeface="+mn-cs"/>
              </a:rPr>
              <a:t>0.01</a:t>
            </a:r>
          </a:p>
          <a:p>
            <a:pPr marL="285750" marR="0" lvl="0" indent="-285750" algn="l" defTabSz="457200" rtl="0" eaLnBrk="1" fontAlgn="base" latinLnBrk="0" hangingPunct="1">
              <a:lnSpc>
                <a:spcPct val="100000"/>
              </a:lnSpc>
              <a:spcBef>
                <a:spcPts val="1800"/>
              </a:spcBef>
              <a:spcAft>
                <a:spcPct val="0"/>
              </a:spcAft>
              <a:buClrTx/>
              <a:buSzTx/>
              <a:buFont typeface="Arial" panose="020B0604020202020204" pitchFamily="34" charset="0"/>
              <a:buChar char="•"/>
              <a:tabLst/>
              <a:defRPr/>
            </a:pPr>
            <a:endParaRPr kumimoji="0" lang="el-GR" sz="1400" b="0" i="0" u="none" strike="noStrike" kern="1200" cap="none" spc="0" normalizeH="0" baseline="0" noProof="0" dirty="0">
              <a:ln>
                <a:noFill/>
              </a:ln>
              <a:solidFill>
                <a:srgbClr val="000000"/>
              </a:solidFill>
              <a:effectLst/>
              <a:uLnTx/>
              <a:uFillTx/>
              <a:latin typeface="Helvetica" pitchFamily="2" charset="0"/>
              <a:ea typeface="+mn-ea"/>
              <a:cs typeface="+mn-cs"/>
            </a:endParaRPr>
          </a:p>
        </p:txBody>
      </p:sp>
      <p:pic>
        <p:nvPicPr>
          <p:cNvPr id="11" name="Screenshot 2022-12-08 at 15.09.15.png" descr="Screenshot 2022-12-08 at 15.09.15.png">
            <a:extLst>
              <a:ext uri="{FF2B5EF4-FFF2-40B4-BE49-F238E27FC236}">
                <a16:creationId xmlns:a16="http://schemas.microsoft.com/office/drawing/2014/main" id="{4C144206-7ABE-87ED-BA2D-E7B45204E3B1}"/>
              </a:ext>
            </a:extLst>
          </p:cNvPr>
          <p:cNvPicPr>
            <a:picLocks noChangeAspect="1"/>
          </p:cNvPicPr>
          <p:nvPr/>
        </p:nvPicPr>
        <p:blipFill rotWithShape="1">
          <a:blip r:embed="rId2">
            <a:extLst>
              <a:ext uri="{BEBA8EAE-BF5A-486C-A8C5-ECC9F3942E4B}">
                <a14:imgProps xmlns:a14="http://schemas.microsoft.com/office/drawing/2010/main">
                  <a14:imgLayer r:embed="rId3">
                    <a14:imgEffect>
                      <a14:saturation sat="300000"/>
                    </a14:imgEffect>
                    <a14:imgEffect>
                      <a14:brightnessContrast bright="12000" contrast="13000"/>
                    </a14:imgEffect>
                  </a14:imgLayer>
                </a14:imgProps>
              </a:ext>
            </a:extLst>
          </a:blip>
          <a:srcRect r="2719"/>
          <a:stretch/>
        </p:blipFill>
        <p:spPr>
          <a:xfrm>
            <a:off x="1525205" y="2811063"/>
            <a:ext cx="8358960" cy="3785534"/>
          </a:xfrm>
          <a:prstGeom prst="rect">
            <a:avLst/>
          </a:prstGeom>
          <a:ln w="12700">
            <a:miter lim="400000"/>
          </a:ln>
        </p:spPr>
      </p:pic>
      <p:sp>
        <p:nvSpPr>
          <p:cNvPr id="16" name="TextBox 15">
            <a:extLst>
              <a:ext uri="{FF2B5EF4-FFF2-40B4-BE49-F238E27FC236}">
                <a16:creationId xmlns:a16="http://schemas.microsoft.com/office/drawing/2014/main" id="{FEE48E6D-FA33-4927-875E-5D095737C695}"/>
              </a:ext>
            </a:extLst>
          </p:cNvPr>
          <p:cNvSpPr txBox="1"/>
          <p:nvPr/>
        </p:nvSpPr>
        <p:spPr>
          <a:xfrm>
            <a:off x="7035800" y="6121400"/>
            <a:ext cx="3318537" cy="261610"/>
          </a:xfrm>
          <a:prstGeom prst="rect">
            <a:avLst/>
          </a:prstGeom>
          <a:noFill/>
        </p:spPr>
        <p:txBody>
          <a:bodyPr wrap="none" rtlCol="0">
            <a:spAutoFit/>
          </a:bodyPr>
          <a:lstStyle/>
          <a:p>
            <a:pPr marL="0">
              <a:spcBef>
                <a:spcPts val="3000"/>
              </a:spcBef>
            </a:pPr>
            <a:r>
              <a:rPr lang="en-CH" sz="1100" dirty="0">
                <a:solidFill>
                  <a:schemeClr val="tx1">
                    <a:lumMod val="50000"/>
                    <a:lumOff val="50000"/>
                  </a:schemeClr>
                </a:solidFill>
                <a:latin typeface="Helvetica Light" charset="0"/>
                <a:ea typeface="Helvetica Light" charset="0"/>
                <a:cs typeface="Helvetica Light" charset="0"/>
                <a:sym typeface="Wingdings" pitchFamily="2" charset="2"/>
              </a:rPr>
              <a:t>Dimensions of 50 m × 20 m (ATLAS: 46 m × 25 m)</a:t>
            </a:r>
          </a:p>
        </p:txBody>
      </p:sp>
    </p:spTree>
    <p:extLst>
      <p:ext uri="{BB962C8B-B14F-4D97-AF65-F5344CB8AC3E}">
        <p14:creationId xmlns:p14="http://schemas.microsoft.com/office/powerpoint/2010/main" val="2999739773"/>
      </p:ext>
    </p:extLst>
  </p:cSld>
  <p:clrMapOvr>
    <a:masterClrMapping/>
  </p:clrMapOvr>
  <mc:AlternateContent xmlns:mc="http://schemas.openxmlformats.org/markup-compatibility/2006">
    <mc:Choice xmlns:p14="http://schemas.microsoft.com/office/powerpoint/2010/main" Requires="p14">
      <p:transition spd="med" p14:dur="600">
        <p:fade/>
      </p:transition>
    </mc:Choice>
    <mc:Fallback>
      <p:transition spd="med">
        <p:fade/>
      </p:transition>
    </mc:Fallback>
  </mc:AlternateContent>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878D3B4-ABF4-544C-934F-09F089FE6BE0}"/>
              </a:ext>
            </a:extLst>
          </p:cNvPr>
          <p:cNvSpPr txBox="1"/>
          <p:nvPr/>
        </p:nvSpPr>
        <p:spPr>
          <a:xfrm>
            <a:off x="178096" y="264651"/>
            <a:ext cx="11305525" cy="523220"/>
          </a:xfrm>
          <a:prstGeom prst="rect">
            <a:avLst/>
          </a:prstGeom>
          <a:noFill/>
        </p:spPr>
        <p:txBody>
          <a:bodyPr wrap="square" rtlCol="0">
            <a:spAutoFit/>
          </a:bodyPr>
          <a:lstStyle/>
          <a:p>
            <a:pPr indent="424250" defTabSz="430225" fontAlgn="base">
              <a:spcBef>
                <a:spcPct val="0"/>
              </a:spcBef>
              <a:spcAft>
                <a:spcPct val="0"/>
              </a:spcAft>
              <a:defRPr/>
            </a:pPr>
            <a:r>
              <a:rPr lang="en-US" sz="2800" b="1" dirty="0">
                <a:solidFill>
                  <a:srgbClr val="0D7FBF"/>
                </a:solidFill>
                <a:latin typeface="Helvetica" pitchFamily="2" charset="0"/>
                <a:ea typeface="Trebuchet MS" pitchFamily="-84" charset="0"/>
                <a:cs typeface="Helvetica Light"/>
              </a:rPr>
              <a:t>Muon collider</a:t>
            </a:r>
            <a:endParaRPr lang="en-US" sz="2800" dirty="0">
              <a:solidFill>
                <a:srgbClr val="0D7FBF"/>
              </a:solidFill>
              <a:latin typeface="Helvetica Light" pitchFamily="2" charset="0"/>
              <a:ea typeface="Trebuchet MS" pitchFamily="-84" charset="0"/>
              <a:cs typeface="Helvetica Light"/>
            </a:endParaRPr>
          </a:p>
        </p:txBody>
      </p:sp>
      <p:sp>
        <p:nvSpPr>
          <p:cNvPr id="10" name="Rectangle 9">
            <a:extLst>
              <a:ext uri="{FF2B5EF4-FFF2-40B4-BE49-F238E27FC236}">
                <a16:creationId xmlns:a16="http://schemas.microsoft.com/office/drawing/2014/main" id="{95818869-0DA5-A0A5-D35B-69B36D1DC2AE}"/>
              </a:ext>
            </a:extLst>
          </p:cNvPr>
          <p:cNvSpPr/>
          <p:nvPr/>
        </p:nvSpPr>
        <p:spPr>
          <a:xfrm>
            <a:off x="591667" y="1187217"/>
            <a:ext cx="5250333" cy="2154436"/>
          </a:xfrm>
          <a:prstGeom prst="rect">
            <a:avLst/>
          </a:prstGeom>
        </p:spPr>
        <p:txBody>
          <a:bodyPr wrap="square">
            <a:spAutoFit/>
          </a:bodyPr>
          <a:lstStyle/>
          <a:p>
            <a:pPr lvl="0" defTabSz="457200" fontAlgn="base">
              <a:spcBef>
                <a:spcPts val="1800"/>
              </a:spcBef>
              <a:spcAft>
                <a:spcPct val="0"/>
              </a:spcAft>
              <a:defRPr/>
            </a:pPr>
            <a:r>
              <a:rPr lang="en-GB" dirty="0">
                <a:solidFill>
                  <a:srgbClr val="000000"/>
                </a:solidFill>
                <a:latin typeface="Helvetica" pitchFamily="2" charset="0"/>
              </a:rPr>
              <a:t>Best of all worlds?</a:t>
            </a:r>
          </a:p>
          <a:p>
            <a:pPr marL="285750" marR="0" lvl="0" indent="-285750" algn="l" defTabSz="457200" rtl="0" eaLnBrk="1" fontAlgn="base" latinLnBrk="0" hangingPunct="1">
              <a:lnSpc>
                <a:spcPct val="100000"/>
              </a:lnSpc>
              <a:spcBef>
                <a:spcPts val="1200"/>
              </a:spcBef>
              <a:spcAft>
                <a:spcPct val="0"/>
              </a:spcAft>
              <a:buClrTx/>
              <a:buSzTx/>
              <a:buFont typeface="Arial" panose="020B0604020202020204" pitchFamily="34" charset="0"/>
              <a:buChar char="•"/>
              <a:tabLst/>
              <a:defRPr/>
            </a:pPr>
            <a:r>
              <a:rPr kumimoji="0" lang="en-GB" sz="1400" b="0" i="0" u="none" strike="noStrike" kern="1200" cap="none" spc="0" normalizeH="0" baseline="0" noProof="0" dirty="0">
                <a:ln>
                  <a:noFill/>
                </a:ln>
                <a:solidFill>
                  <a:srgbClr val="000000"/>
                </a:solidFill>
                <a:effectLst/>
                <a:uLnTx/>
                <a:uFillTx/>
                <a:latin typeface="Helvetica" pitchFamily="2" charset="0"/>
                <a:ea typeface="+mn-ea"/>
                <a:cs typeface="+mn-cs"/>
              </a:rPr>
              <a:t>High energies, high luminosities with excellent luminosity per MW ratio, (relatively) clean lepton collision events</a:t>
            </a:r>
          </a:p>
          <a:p>
            <a:pPr marL="285750" marR="0" lvl="0" indent="-285750" algn="l" defTabSz="457200" rtl="0" eaLnBrk="1" fontAlgn="base" latinLnBrk="0" hangingPunct="1">
              <a:lnSpc>
                <a:spcPct val="100000"/>
              </a:lnSpc>
              <a:spcBef>
                <a:spcPts val="600"/>
              </a:spcBef>
              <a:spcAft>
                <a:spcPct val="0"/>
              </a:spcAft>
              <a:buClrTx/>
              <a:buSzTx/>
              <a:buFont typeface="Arial" panose="020B0604020202020204" pitchFamily="34" charset="0"/>
              <a:buChar char="•"/>
              <a:tabLst/>
              <a:defRPr/>
            </a:pPr>
            <a:r>
              <a:rPr kumimoji="0" lang="en-GB" sz="1400" b="0" i="0" u="none" strike="noStrike" kern="1200" cap="none" spc="0" normalizeH="0" baseline="0" noProof="0" dirty="0">
                <a:ln>
                  <a:noFill/>
                </a:ln>
                <a:solidFill>
                  <a:srgbClr val="000000"/>
                </a:solidFill>
                <a:effectLst/>
                <a:uLnTx/>
                <a:uFillTx/>
                <a:latin typeface="Helvetica" pitchFamily="2" charset="0"/>
                <a:ea typeface="+mn-ea"/>
                <a:cs typeface="+mn-cs"/>
              </a:rPr>
              <a:t>Similar precision reach as FCC-</a:t>
            </a:r>
            <a:r>
              <a:rPr kumimoji="0" lang="en-GB" sz="1400" b="0" i="0" u="none" strike="noStrike" kern="1200" cap="none" spc="0" normalizeH="0" baseline="0" noProof="0" dirty="0" err="1">
                <a:ln>
                  <a:noFill/>
                </a:ln>
                <a:solidFill>
                  <a:srgbClr val="000000"/>
                </a:solidFill>
                <a:effectLst/>
                <a:uLnTx/>
                <a:uFillTx/>
                <a:latin typeface="Helvetica" pitchFamily="2" charset="0"/>
                <a:ea typeface="+mn-ea"/>
                <a:cs typeface="+mn-cs"/>
              </a:rPr>
              <a:t>ee</a:t>
            </a:r>
            <a:r>
              <a:rPr kumimoji="0" lang="en-GB" sz="1400" b="0" i="0" u="none" strike="noStrike" kern="1200" cap="none" spc="0" normalizeH="0" baseline="0" noProof="0" dirty="0">
                <a:ln>
                  <a:noFill/>
                </a:ln>
                <a:solidFill>
                  <a:srgbClr val="000000"/>
                </a:solidFill>
                <a:effectLst/>
                <a:uLnTx/>
                <a:uFillTx/>
                <a:latin typeface="Helvetica" pitchFamily="2" charset="0"/>
                <a:ea typeface="+mn-ea"/>
                <a:cs typeface="+mn-cs"/>
              </a:rPr>
              <a:t> on Higgs precision but not for EW precision measurements at Z and WW thresholds</a:t>
            </a:r>
          </a:p>
          <a:p>
            <a:pPr marL="285750" marR="0" lvl="0" indent="-285750" algn="l" defTabSz="457200" rtl="0" eaLnBrk="1" fontAlgn="base" latinLnBrk="0" hangingPunct="1">
              <a:lnSpc>
                <a:spcPct val="100000"/>
              </a:lnSpc>
              <a:spcBef>
                <a:spcPts val="600"/>
              </a:spcBef>
              <a:spcAft>
                <a:spcPct val="0"/>
              </a:spcAft>
              <a:buClrTx/>
              <a:buSzTx/>
              <a:buFont typeface="Arial" panose="020B0604020202020204" pitchFamily="34" charset="0"/>
              <a:buChar char="•"/>
              <a:tabLst/>
              <a:defRPr/>
            </a:pPr>
            <a:r>
              <a:rPr kumimoji="0" lang="en-GB" sz="1400" b="0" i="0" u="none" strike="noStrike" kern="1200" cap="none" spc="0" normalizeH="0" baseline="0" noProof="0" dirty="0">
                <a:ln>
                  <a:noFill/>
                </a:ln>
                <a:solidFill>
                  <a:srgbClr val="000000"/>
                </a:solidFill>
                <a:effectLst/>
                <a:uLnTx/>
                <a:uFillTx/>
                <a:latin typeface="Helvetica" pitchFamily="2" charset="0"/>
                <a:ea typeface="+mn-ea"/>
                <a:cs typeface="+mn-cs"/>
              </a:rPr>
              <a:t>Multi-TeV energy reach for new physics searches</a:t>
            </a:r>
          </a:p>
          <a:p>
            <a:pPr marR="0" lvl="0" algn="l" defTabSz="457200" rtl="0" eaLnBrk="1" fontAlgn="base" latinLnBrk="0" hangingPunct="1">
              <a:lnSpc>
                <a:spcPct val="100000"/>
              </a:lnSpc>
              <a:spcBef>
                <a:spcPts val="1200"/>
              </a:spcBef>
              <a:spcAft>
                <a:spcPct val="0"/>
              </a:spcAft>
              <a:buClrTx/>
              <a:buSzTx/>
              <a:tabLst/>
              <a:defRPr/>
            </a:pPr>
            <a:r>
              <a:rPr kumimoji="0" lang="en-GB" sz="1600" b="1" i="0" u="none" strike="noStrike" kern="1200" cap="none" spc="0" normalizeH="0" baseline="0" noProof="0" dirty="0">
                <a:ln>
                  <a:noFill/>
                </a:ln>
                <a:solidFill>
                  <a:srgbClr val="000000"/>
                </a:solidFill>
                <a:effectLst/>
                <a:uLnTx/>
                <a:uFillTx/>
                <a:latin typeface="Helvetica" pitchFamily="2" charset="0"/>
                <a:ea typeface="+mn-ea"/>
                <a:cs typeface="+mn-cs"/>
              </a:rPr>
              <a:t>…but incredibly challenging!</a:t>
            </a:r>
          </a:p>
        </p:txBody>
      </p:sp>
      <p:sp>
        <p:nvSpPr>
          <p:cNvPr id="5" name="Rectangle 4">
            <a:extLst>
              <a:ext uri="{FF2B5EF4-FFF2-40B4-BE49-F238E27FC236}">
                <a16:creationId xmlns:a16="http://schemas.microsoft.com/office/drawing/2014/main" id="{8B462989-DACC-61A5-F3B1-4E48ED75B07F}"/>
              </a:ext>
            </a:extLst>
          </p:cNvPr>
          <p:cNvSpPr/>
          <p:nvPr/>
        </p:nvSpPr>
        <p:spPr>
          <a:xfrm>
            <a:off x="591667" y="3498135"/>
            <a:ext cx="5762807" cy="1261884"/>
          </a:xfrm>
          <a:prstGeom prst="rect">
            <a:avLst/>
          </a:prstGeom>
        </p:spPr>
        <p:txBody>
          <a:bodyPr wrap="square">
            <a:spAutoFit/>
          </a:bodyPr>
          <a:lstStyle/>
          <a:p>
            <a:pPr lvl="0" defTabSz="457200" fontAlgn="base">
              <a:spcBef>
                <a:spcPts val="1800"/>
              </a:spcBef>
              <a:spcAft>
                <a:spcPct val="0"/>
              </a:spcAft>
              <a:defRPr/>
            </a:pPr>
            <a:r>
              <a:rPr lang="en-GB" sz="1400" b="1" dirty="0">
                <a:solidFill>
                  <a:schemeClr val="tx1">
                    <a:lumMod val="65000"/>
                    <a:lumOff val="35000"/>
                  </a:schemeClr>
                </a:solidFill>
                <a:latin typeface="Helvetica" pitchFamily="2" charset="0"/>
              </a:rPr>
              <a:t>Conceptual and design challenges</a:t>
            </a:r>
          </a:p>
          <a:p>
            <a:pPr marL="285750" marR="0" lvl="0" indent="-285750" algn="l" defTabSz="457200" rtl="0" eaLnBrk="1" fontAlgn="base" latinLnBrk="0" hangingPunct="1">
              <a:lnSpc>
                <a:spcPct val="100000"/>
              </a:lnSpc>
              <a:spcBef>
                <a:spcPts val="1200"/>
              </a:spcBef>
              <a:spcAft>
                <a:spcPct val="0"/>
              </a:spcAft>
              <a:buClrTx/>
              <a:buSzTx/>
              <a:buFont typeface="Arial" panose="020B0604020202020204" pitchFamily="34" charset="0"/>
              <a:buChar char="•"/>
              <a:tabLst/>
              <a:defRPr/>
            </a:pPr>
            <a:r>
              <a:rPr kumimoji="0" lang="en-GB" sz="1400" b="0" i="0" u="none" strike="noStrike" kern="1200" cap="none" spc="0" normalizeH="0" baseline="0" noProof="0" dirty="0">
                <a:ln>
                  <a:noFill/>
                </a:ln>
                <a:solidFill>
                  <a:schemeClr val="tx1">
                    <a:lumMod val="65000"/>
                    <a:lumOff val="35000"/>
                  </a:schemeClr>
                </a:solidFill>
                <a:effectLst/>
                <a:uLnTx/>
                <a:uFillTx/>
                <a:latin typeface="Helvetica" pitchFamily="2" charset="0"/>
                <a:ea typeface="+mn-ea"/>
                <a:cs typeface="+mn-cs"/>
              </a:rPr>
              <a:t>High neutrino flux (requires mitigation above 3 TeV)</a:t>
            </a:r>
          </a:p>
          <a:p>
            <a:pPr marL="285750" marR="0" lvl="0" indent="-285750" algn="l" defTabSz="457200" rtl="0" eaLnBrk="1" fontAlgn="base" latinLnBrk="0" hangingPunct="1">
              <a:lnSpc>
                <a:spcPct val="100000"/>
              </a:lnSpc>
              <a:spcBef>
                <a:spcPts val="600"/>
              </a:spcBef>
              <a:spcAft>
                <a:spcPct val="0"/>
              </a:spcAft>
              <a:buClrTx/>
              <a:buSzTx/>
              <a:buFont typeface="Arial" panose="020B0604020202020204" pitchFamily="34" charset="0"/>
              <a:buChar char="•"/>
              <a:tabLst/>
              <a:defRPr/>
            </a:pPr>
            <a:r>
              <a:rPr kumimoji="0" lang="en-GB" sz="1400" b="0" i="0" u="none" strike="noStrike" kern="1200" cap="none" spc="0" normalizeH="0" baseline="0" noProof="0" dirty="0">
                <a:ln>
                  <a:noFill/>
                </a:ln>
                <a:solidFill>
                  <a:schemeClr val="tx1">
                    <a:lumMod val="65000"/>
                    <a:lumOff val="35000"/>
                  </a:schemeClr>
                </a:solidFill>
                <a:effectLst/>
                <a:uLnTx/>
                <a:uFillTx/>
                <a:latin typeface="Helvetica" pitchFamily="2" charset="0"/>
                <a:ea typeface="+mn-ea"/>
                <a:cs typeface="+mn-cs"/>
              </a:rPr>
              <a:t>Beam backgrounds challenge detector design</a:t>
            </a:r>
          </a:p>
          <a:p>
            <a:pPr marL="285750" marR="0" lvl="0" indent="-285750" algn="l" defTabSz="457200" rtl="0" eaLnBrk="1" fontAlgn="base" latinLnBrk="0" hangingPunct="1">
              <a:lnSpc>
                <a:spcPct val="100000"/>
              </a:lnSpc>
              <a:spcBef>
                <a:spcPts val="600"/>
              </a:spcBef>
              <a:spcAft>
                <a:spcPct val="0"/>
              </a:spcAft>
              <a:buClrTx/>
              <a:buSzTx/>
              <a:buFont typeface="Arial" panose="020B0604020202020204" pitchFamily="34" charset="0"/>
              <a:buChar char="•"/>
              <a:tabLst/>
              <a:defRPr/>
            </a:pPr>
            <a:r>
              <a:rPr kumimoji="0" lang="en-GB" sz="1400" b="0" i="0" u="none" strike="noStrike" kern="1200" cap="none" spc="0" normalizeH="0" baseline="0" noProof="0" dirty="0">
                <a:ln>
                  <a:noFill/>
                </a:ln>
                <a:solidFill>
                  <a:schemeClr val="tx1">
                    <a:lumMod val="65000"/>
                    <a:lumOff val="35000"/>
                  </a:schemeClr>
                </a:solidFill>
                <a:effectLst/>
                <a:uLnTx/>
                <a:uFillTx/>
                <a:latin typeface="Helvetica" pitchFamily="2" charset="0"/>
                <a:ea typeface="+mn-ea"/>
                <a:cs typeface="+mn-cs"/>
              </a:rPr>
              <a:t>Production, cooling and preservation of the muons within ~0.1 s</a:t>
            </a:r>
          </a:p>
        </p:txBody>
      </p:sp>
      <p:pic>
        <p:nvPicPr>
          <p:cNvPr id="6" name="Screenshot 2022-12-07 at 22.59.22.png" descr="Screenshot 2022-12-07 at 22.59.22.png">
            <a:extLst>
              <a:ext uri="{FF2B5EF4-FFF2-40B4-BE49-F238E27FC236}">
                <a16:creationId xmlns:a16="http://schemas.microsoft.com/office/drawing/2014/main" id="{F18129C8-6F73-EDC2-F97A-906969DBBF11}"/>
              </a:ext>
            </a:extLst>
          </p:cNvPr>
          <p:cNvPicPr>
            <a:picLocks noChangeAspect="1"/>
          </p:cNvPicPr>
          <p:nvPr/>
        </p:nvPicPr>
        <p:blipFill>
          <a:blip r:embed="rId2"/>
          <a:stretch>
            <a:fillRect/>
          </a:stretch>
        </p:blipFill>
        <p:spPr>
          <a:xfrm>
            <a:off x="642467" y="4851423"/>
            <a:ext cx="3963900" cy="1786377"/>
          </a:xfrm>
          <a:prstGeom prst="rect">
            <a:avLst/>
          </a:prstGeom>
          <a:ln w="12700">
            <a:miter lim="400000"/>
          </a:ln>
        </p:spPr>
      </p:pic>
      <p:sp>
        <p:nvSpPr>
          <p:cNvPr id="7" name="Constant muon decays bring beam backgrounds, and radiation levels similar to LHC!">
            <a:extLst>
              <a:ext uri="{FF2B5EF4-FFF2-40B4-BE49-F238E27FC236}">
                <a16:creationId xmlns:a16="http://schemas.microsoft.com/office/drawing/2014/main" id="{FFC28E0B-C4D7-E25C-1220-6E15CB98498C}"/>
              </a:ext>
            </a:extLst>
          </p:cNvPr>
          <p:cNvSpPr txBox="1"/>
          <p:nvPr/>
        </p:nvSpPr>
        <p:spPr>
          <a:xfrm>
            <a:off x="4635174" y="5732390"/>
            <a:ext cx="1346457" cy="948978"/>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50800" tIns="50800" rIns="50800" bIns="50800" anchor="ctr">
            <a:spAutoFit/>
          </a:bodyPr>
          <a:lstStyle>
            <a:lvl1pPr algn="l"/>
          </a:lstStyle>
          <a:p>
            <a:r>
              <a:rPr sz="1100" dirty="0">
                <a:solidFill>
                  <a:schemeClr val="tx1">
                    <a:lumMod val="50000"/>
                    <a:lumOff val="50000"/>
                  </a:schemeClr>
                </a:solidFill>
                <a:latin typeface="Helvetica" pitchFamily="2" charset="0"/>
              </a:rPr>
              <a:t>Constant muon decays bring beam backgrounds, and radiation levels similar to LHC</a:t>
            </a:r>
          </a:p>
        </p:txBody>
      </p:sp>
      <p:sp>
        <p:nvSpPr>
          <p:cNvPr id="8" name="TextBox 7">
            <a:extLst>
              <a:ext uri="{FF2B5EF4-FFF2-40B4-BE49-F238E27FC236}">
                <a16:creationId xmlns:a16="http://schemas.microsoft.com/office/drawing/2014/main" id="{BD75E4F9-D7E4-EDF1-C9CA-CD9F1087B56D}"/>
              </a:ext>
            </a:extLst>
          </p:cNvPr>
          <p:cNvSpPr txBox="1"/>
          <p:nvPr/>
        </p:nvSpPr>
        <p:spPr>
          <a:xfrm>
            <a:off x="6316374" y="1650803"/>
            <a:ext cx="4517115" cy="461665"/>
          </a:xfrm>
          <a:prstGeom prst="rect">
            <a:avLst/>
          </a:prstGeom>
          <a:solidFill>
            <a:schemeClr val="bg1"/>
          </a:solidFill>
        </p:spPr>
        <p:txBody>
          <a:bodyPr wrap="square" rtlCol="0">
            <a:spAutoFit/>
          </a:bodyPr>
          <a:lstStyle/>
          <a:p>
            <a:pPr marL="0">
              <a:spcBef>
                <a:spcPts val="3000"/>
              </a:spcBef>
            </a:pPr>
            <a:r>
              <a:rPr lang="en-GB" sz="1200" dirty="0">
                <a:solidFill>
                  <a:prstClr val="black"/>
                </a:solidFill>
                <a:latin typeface="Helvetica" pitchFamily="2" charset="0"/>
                <a:ea typeface="Helvetica Light" charset="0"/>
                <a:cs typeface="Helvetica Light" charset="0"/>
                <a:sym typeface="Wingdings" pitchFamily="2" charset="2"/>
              </a:rPr>
              <a:t>Initial targets for the integrated luminosities have been defined, namely 1, 10 and 20 ab</a:t>
            </a:r>
            <a:r>
              <a:rPr lang="en-GB" sz="1200" baseline="30000" dirty="0">
                <a:solidFill>
                  <a:prstClr val="black"/>
                </a:solidFill>
                <a:latin typeface="Helvetica" pitchFamily="2" charset="0"/>
                <a:ea typeface="Helvetica Light" charset="0"/>
                <a:cs typeface="Helvetica Light" charset="0"/>
                <a:sym typeface="Wingdings" pitchFamily="2" charset="2"/>
              </a:rPr>
              <a:t>−1</a:t>
            </a:r>
            <a:r>
              <a:rPr lang="en-GB" sz="1200" dirty="0">
                <a:solidFill>
                  <a:prstClr val="black"/>
                </a:solidFill>
                <a:latin typeface="Helvetica" pitchFamily="2" charset="0"/>
                <a:ea typeface="Helvetica Light" charset="0"/>
                <a:cs typeface="Helvetica Light" charset="0"/>
                <a:sym typeface="Wingdings" pitchFamily="2" charset="2"/>
              </a:rPr>
              <a:t> for 3, 10 and 14 TeV, respectively</a:t>
            </a:r>
          </a:p>
        </p:txBody>
      </p:sp>
      <p:pic>
        <p:nvPicPr>
          <p:cNvPr id="12" name="Screenshot 2022-12-07 at 22.55.52.png" descr="Screenshot 2022-12-07 at 22.55.52.png">
            <a:extLst>
              <a:ext uri="{FF2B5EF4-FFF2-40B4-BE49-F238E27FC236}">
                <a16:creationId xmlns:a16="http://schemas.microsoft.com/office/drawing/2014/main" id="{525B03C2-CC07-686D-9F4D-6408D8B30719}"/>
              </a:ext>
            </a:extLst>
          </p:cNvPr>
          <p:cNvPicPr>
            <a:picLocks noChangeAspect="1"/>
          </p:cNvPicPr>
          <p:nvPr/>
        </p:nvPicPr>
        <p:blipFill>
          <a:blip r:embed="rId3"/>
          <a:stretch>
            <a:fillRect/>
          </a:stretch>
        </p:blipFill>
        <p:spPr>
          <a:xfrm>
            <a:off x="10528918" y="148757"/>
            <a:ext cx="803203" cy="651814"/>
          </a:xfrm>
          <a:prstGeom prst="rect">
            <a:avLst/>
          </a:prstGeom>
          <a:ln w="12700">
            <a:miter lim="400000"/>
          </a:ln>
        </p:spPr>
      </p:pic>
      <p:pic>
        <p:nvPicPr>
          <p:cNvPr id="13" name="CCMayJun_muons_fig1.jpeg" descr="CCMayJun_muons_fig1.jpeg">
            <a:extLst>
              <a:ext uri="{FF2B5EF4-FFF2-40B4-BE49-F238E27FC236}">
                <a16:creationId xmlns:a16="http://schemas.microsoft.com/office/drawing/2014/main" id="{FEC0863E-182F-9E75-5B13-7FA5FDC87BDF}"/>
              </a:ext>
            </a:extLst>
          </p:cNvPr>
          <p:cNvPicPr>
            <a:picLocks noChangeAspect="1"/>
          </p:cNvPicPr>
          <p:nvPr/>
        </p:nvPicPr>
        <p:blipFill>
          <a:blip r:embed="rId4"/>
          <a:srcRect t="2338" b="49691"/>
          <a:stretch>
            <a:fillRect/>
          </a:stretch>
        </p:blipFill>
        <p:spPr>
          <a:xfrm>
            <a:off x="6354474" y="2997749"/>
            <a:ext cx="4943276" cy="1261884"/>
          </a:xfrm>
          <a:prstGeom prst="rect">
            <a:avLst/>
          </a:prstGeom>
          <a:ln w="12700">
            <a:miter lim="400000"/>
          </a:ln>
        </p:spPr>
      </p:pic>
      <p:sp>
        <p:nvSpPr>
          <p:cNvPr id="14" name="Reduction of the longitudinal and transverse emittance with a sequence of absorbers and RF cavities in a high magnetic field.">
            <a:extLst>
              <a:ext uri="{FF2B5EF4-FFF2-40B4-BE49-F238E27FC236}">
                <a16:creationId xmlns:a16="http://schemas.microsoft.com/office/drawing/2014/main" id="{70792EC8-1EBD-4C35-600E-6DBB9E46DABE}"/>
              </a:ext>
            </a:extLst>
          </p:cNvPr>
          <p:cNvSpPr txBox="1"/>
          <p:nvPr/>
        </p:nvSpPr>
        <p:spPr>
          <a:xfrm>
            <a:off x="6354474" y="2247703"/>
            <a:ext cx="4872556" cy="73353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50800" tIns="50800" rIns="50800" bIns="50800" anchor="ctr">
            <a:spAutoFit/>
          </a:bodyPr>
          <a:lstStyle>
            <a:lvl1pPr algn="l"/>
          </a:lstStyle>
          <a:p>
            <a:r>
              <a:rPr lang="en-US" sz="1200" b="1" dirty="0">
                <a:latin typeface="Helvetica" pitchFamily="2" charset="0"/>
              </a:rPr>
              <a:t>MAP</a:t>
            </a:r>
            <a:r>
              <a:rPr lang="en-US" sz="1200" dirty="0">
                <a:latin typeface="Helvetica" pitchFamily="2" charset="0"/>
              </a:rPr>
              <a:t> (Muon Accelerator Program) — proton driven scheme</a:t>
            </a:r>
          </a:p>
          <a:p>
            <a:pPr>
              <a:spcBef>
                <a:spcPts val="600"/>
              </a:spcBef>
            </a:pPr>
            <a:r>
              <a:rPr sz="1200" dirty="0">
                <a:solidFill>
                  <a:schemeClr val="tx1">
                    <a:lumMod val="50000"/>
                    <a:lumOff val="50000"/>
                  </a:schemeClr>
                </a:solidFill>
                <a:latin typeface="Helvetica" pitchFamily="2" charset="0"/>
              </a:rPr>
              <a:t>Reduction of the longitudinal and transverse emittance with a sequence of absorbers and RF cavities in a high magnetic field </a:t>
            </a:r>
          </a:p>
        </p:txBody>
      </p:sp>
    </p:spTree>
    <p:extLst>
      <p:ext uri="{BB962C8B-B14F-4D97-AF65-F5344CB8AC3E}">
        <p14:creationId xmlns:p14="http://schemas.microsoft.com/office/powerpoint/2010/main" val="147784475"/>
      </p:ext>
    </p:extLst>
  </p:cSld>
  <p:clrMapOvr>
    <a:masterClrMapping/>
  </p:clrMapOvr>
  <mc:AlternateContent xmlns:mc="http://schemas.openxmlformats.org/markup-compatibility/2006">
    <mc:Choice xmlns:p14="http://schemas.microsoft.com/office/powerpoint/2010/main" Requires="p14">
      <p:transition spd="med" p14:dur="600">
        <p:fade/>
      </p:transition>
    </mc:Choice>
    <mc:Fallback>
      <p:transition spd="med">
        <p:fade/>
      </p:transition>
    </mc:Fallback>
  </mc:AlternateContent>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B2C446FA-A429-3E42-9DDF-295EA5409695}"/>
              </a:ext>
            </a:extLst>
          </p:cNvPr>
          <p:cNvPicPr>
            <a:picLocks noChangeAspect="1"/>
          </p:cNvPicPr>
          <p:nvPr/>
        </p:nvPicPr>
        <p:blipFill rotWithShape="1">
          <a:blip r:embed="rId3" cstate="hqprint">
            <a:extLst>
              <a:ext uri="{28A0092B-C50C-407E-A947-70E740481C1C}">
                <a14:useLocalDpi xmlns:a14="http://schemas.microsoft.com/office/drawing/2010/main"/>
              </a:ext>
            </a:extLst>
          </a:blip>
          <a:srcRect/>
          <a:stretch/>
        </p:blipFill>
        <p:spPr>
          <a:xfrm>
            <a:off x="0" y="0"/>
            <a:ext cx="11472861" cy="6857999"/>
          </a:xfrm>
          <a:prstGeom prst="rect">
            <a:avLst/>
          </a:prstGeom>
        </p:spPr>
      </p:pic>
      <p:sp>
        <p:nvSpPr>
          <p:cNvPr id="3" name="TextBox 2">
            <a:extLst>
              <a:ext uri="{FF2B5EF4-FFF2-40B4-BE49-F238E27FC236}">
                <a16:creationId xmlns:a16="http://schemas.microsoft.com/office/drawing/2014/main" id="{AD7DE9E7-6E5B-C645-BD85-333AD3061923}"/>
              </a:ext>
            </a:extLst>
          </p:cNvPr>
          <p:cNvSpPr txBox="1"/>
          <p:nvPr/>
        </p:nvSpPr>
        <p:spPr>
          <a:xfrm>
            <a:off x="178096" y="167115"/>
            <a:ext cx="11305525" cy="523220"/>
          </a:xfrm>
          <a:prstGeom prst="rect">
            <a:avLst/>
          </a:prstGeom>
          <a:noFill/>
        </p:spPr>
        <p:txBody>
          <a:bodyPr wrap="square" rtlCol="0">
            <a:spAutoFit/>
          </a:bodyPr>
          <a:lstStyle/>
          <a:p>
            <a:pPr indent="424250" defTabSz="430225" fontAlgn="base">
              <a:spcBef>
                <a:spcPct val="0"/>
              </a:spcBef>
              <a:spcAft>
                <a:spcPct val="0"/>
              </a:spcAft>
              <a:defRPr/>
            </a:pPr>
            <a:r>
              <a:rPr lang="en-US" sz="2800" b="1" dirty="0">
                <a:solidFill>
                  <a:schemeClr val="tx2">
                    <a:lumMod val="75000"/>
                  </a:schemeClr>
                </a:solidFill>
                <a:latin typeface="Helvetica" pitchFamily="2" charset="0"/>
                <a:ea typeface="Trebuchet MS" pitchFamily="-84" charset="0"/>
                <a:cs typeface="Helvetica Light"/>
              </a:rPr>
              <a:t>Phenomenal machines</a:t>
            </a:r>
            <a:endParaRPr lang="en-US" sz="2800" dirty="0">
              <a:solidFill>
                <a:schemeClr val="tx2">
                  <a:lumMod val="75000"/>
                </a:schemeClr>
              </a:solidFill>
              <a:latin typeface="Helvetica Light" pitchFamily="2" charset="0"/>
              <a:ea typeface="Trebuchet MS" pitchFamily="-84" charset="0"/>
              <a:cs typeface="Helvetica Light"/>
            </a:endParaRPr>
          </a:p>
        </p:txBody>
      </p:sp>
      <p:sp>
        <p:nvSpPr>
          <p:cNvPr id="11" name="TextBox 10">
            <a:extLst>
              <a:ext uri="{FF2B5EF4-FFF2-40B4-BE49-F238E27FC236}">
                <a16:creationId xmlns:a16="http://schemas.microsoft.com/office/drawing/2014/main" id="{03339702-AB04-CE4B-85CF-291FD74F151D}"/>
              </a:ext>
            </a:extLst>
          </p:cNvPr>
          <p:cNvSpPr txBox="1"/>
          <p:nvPr/>
        </p:nvSpPr>
        <p:spPr>
          <a:xfrm>
            <a:off x="2294716" y="5499633"/>
            <a:ext cx="1484804" cy="369332"/>
          </a:xfrm>
          <a:prstGeom prst="rect">
            <a:avLst/>
          </a:prstGeom>
          <a:noFill/>
        </p:spPr>
        <p:txBody>
          <a:bodyPr wrap="square" rtlCol="0">
            <a:spAutoFit/>
          </a:bodyPr>
          <a:lstStyle/>
          <a:p>
            <a:r>
              <a:rPr lang="en-US" dirty="0">
                <a:solidFill>
                  <a:schemeClr val="bg1"/>
                </a:solidFill>
              </a:rPr>
              <a:t>LHC</a:t>
            </a:r>
          </a:p>
        </p:txBody>
      </p:sp>
      <p:pic>
        <p:nvPicPr>
          <p:cNvPr id="13" name="Picture 12">
            <a:extLst>
              <a:ext uri="{FF2B5EF4-FFF2-40B4-BE49-F238E27FC236}">
                <a16:creationId xmlns:a16="http://schemas.microsoft.com/office/drawing/2014/main" id="{81B7A764-7C88-8D4C-9A93-55EECFCE9954}"/>
              </a:ext>
            </a:extLst>
          </p:cNvPr>
          <p:cNvPicPr>
            <a:picLocks noChangeAspect="1"/>
          </p:cNvPicPr>
          <p:nvPr/>
        </p:nvPicPr>
        <p:blipFill>
          <a:blip r:embed="rId4" cstate="hqprint">
            <a:extLst>
              <a:ext uri="{28A0092B-C50C-407E-A947-70E740481C1C}">
                <a14:useLocalDpi xmlns:a14="http://schemas.microsoft.com/office/drawing/2010/main"/>
              </a:ext>
            </a:extLst>
          </a:blip>
          <a:stretch>
            <a:fillRect/>
          </a:stretch>
        </p:blipFill>
        <p:spPr>
          <a:xfrm>
            <a:off x="6001506" y="2635429"/>
            <a:ext cx="1060565" cy="358450"/>
          </a:xfrm>
          <a:prstGeom prst="rect">
            <a:avLst/>
          </a:prstGeom>
        </p:spPr>
      </p:pic>
      <p:pic>
        <p:nvPicPr>
          <p:cNvPr id="3074" name="Picture 2">
            <a:extLst>
              <a:ext uri="{FF2B5EF4-FFF2-40B4-BE49-F238E27FC236}">
                <a16:creationId xmlns:a16="http://schemas.microsoft.com/office/drawing/2014/main" id="{FCB44FB7-76AD-5600-5325-71AB542F04AC}"/>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26348" b="22314"/>
          <a:stretch/>
        </p:blipFill>
        <p:spPr bwMode="auto">
          <a:xfrm>
            <a:off x="3644900" y="4001254"/>
            <a:ext cx="7827961" cy="2856746"/>
          </a:xfrm>
          <a:prstGeom prst="rect">
            <a:avLst/>
          </a:prstGeom>
          <a:noFill/>
          <a:ln w="76200">
            <a:solidFill>
              <a:schemeClr val="bg1"/>
            </a:solidFill>
          </a:ln>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52FF50EC-F556-FF9B-8778-591CDFBF814A}"/>
              </a:ext>
            </a:extLst>
          </p:cNvPr>
          <p:cNvSpPr txBox="1"/>
          <p:nvPr/>
        </p:nvSpPr>
        <p:spPr>
          <a:xfrm>
            <a:off x="5630861" y="6552385"/>
            <a:ext cx="5778500" cy="276999"/>
          </a:xfrm>
          <a:prstGeom prst="rect">
            <a:avLst/>
          </a:prstGeom>
          <a:noFill/>
        </p:spPr>
        <p:txBody>
          <a:bodyPr wrap="square">
            <a:spAutoFit/>
          </a:bodyPr>
          <a:lstStyle/>
          <a:p>
            <a:pPr algn="r"/>
            <a:r>
              <a:rPr lang="en-GB" sz="1200" dirty="0">
                <a:solidFill>
                  <a:schemeClr val="bg1"/>
                </a:solidFill>
                <a:latin typeface="Helvetica Light" panose="020B0403020202020204" pitchFamily="34" charset="0"/>
              </a:rPr>
              <a:t>Bird’s eye view of ILC at </a:t>
            </a:r>
            <a:r>
              <a:rPr lang="en-GB" sz="1200" dirty="0" err="1">
                <a:solidFill>
                  <a:schemeClr val="bg1"/>
                </a:solidFill>
                <a:latin typeface="Helvetica Light" panose="020B0403020202020204" pitchFamily="34" charset="0"/>
              </a:rPr>
              <a:t>Kitakami</a:t>
            </a:r>
            <a:r>
              <a:rPr lang="en-GB" sz="1200" dirty="0">
                <a:solidFill>
                  <a:schemeClr val="bg1"/>
                </a:solidFill>
                <a:latin typeface="Helvetica Light" panose="020B0403020202020204" pitchFamily="34" charset="0"/>
              </a:rPr>
              <a:t> candidate site </a:t>
            </a:r>
          </a:p>
        </p:txBody>
      </p:sp>
    </p:spTree>
    <p:extLst>
      <p:ext uri="{BB962C8B-B14F-4D97-AF65-F5344CB8AC3E}">
        <p14:creationId xmlns:p14="http://schemas.microsoft.com/office/powerpoint/2010/main" val="3958606540"/>
      </p:ext>
    </p:extLst>
  </p:cSld>
  <p:clrMapOvr>
    <a:masterClrMapping/>
  </p:clrMapOvr>
  <mc:AlternateContent xmlns:mc="http://schemas.openxmlformats.org/markup-compatibility/2006">
    <mc:Choice xmlns:p14="http://schemas.microsoft.com/office/powerpoint/2010/main" Requires="p14">
      <p:transition spd="med" p14:dur="600">
        <p:fade/>
      </p:transition>
    </mc:Choice>
    <mc:Fallback>
      <p:transition spd="med">
        <p:fade/>
      </p:transition>
    </mc:Fallback>
  </mc:AlternateContent>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B2C446FA-A429-3E42-9DDF-295EA5409695}"/>
              </a:ext>
            </a:extLst>
          </p:cNvPr>
          <p:cNvPicPr>
            <a:picLocks noChangeAspect="1"/>
          </p:cNvPicPr>
          <p:nvPr/>
        </p:nvPicPr>
        <p:blipFill rotWithShape="1">
          <a:blip r:embed="rId3" cstate="hqprint">
            <a:extLst>
              <a:ext uri="{28A0092B-C50C-407E-A947-70E740481C1C}">
                <a14:useLocalDpi xmlns:a14="http://schemas.microsoft.com/office/drawing/2010/main"/>
              </a:ext>
            </a:extLst>
          </a:blip>
          <a:srcRect/>
          <a:stretch/>
        </p:blipFill>
        <p:spPr>
          <a:xfrm>
            <a:off x="0" y="0"/>
            <a:ext cx="11472861" cy="6857999"/>
          </a:xfrm>
          <a:prstGeom prst="rect">
            <a:avLst/>
          </a:prstGeom>
        </p:spPr>
      </p:pic>
      <p:sp>
        <p:nvSpPr>
          <p:cNvPr id="3" name="TextBox 2">
            <a:extLst>
              <a:ext uri="{FF2B5EF4-FFF2-40B4-BE49-F238E27FC236}">
                <a16:creationId xmlns:a16="http://schemas.microsoft.com/office/drawing/2014/main" id="{AD7DE9E7-6E5B-C645-BD85-333AD3061923}"/>
              </a:ext>
            </a:extLst>
          </p:cNvPr>
          <p:cNvSpPr txBox="1"/>
          <p:nvPr/>
        </p:nvSpPr>
        <p:spPr>
          <a:xfrm>
            <a:off x="178096" y="167115"/>
            <a:ext cx="11305525" cy="523220"/>
          </a:xfrm>
          <a:prstGeom prst="rect">
            <a:avLst/>
          </a:prstGeom>
          <a:noFill/>
        </p:spPr>
        <p:txBody>
          <a:bodyPr wrap="square" rtlCol="0">
            <a:spAutoFit/>
          </a:bodyPr>
          <a:lstStyle/>
          <a:p>
            <a:pPr indent="424250" defTabSz="430225" fontAlgn="base">
              <a:spcBef>
                <a:spcPct val="0"/>
              </a:spcBef>
              <a:spcAft>
                <a:spcPct val="0"/>
              </a:spcAft>
              <a:defRPr/>
            </a:pPr>
            <a:r>
              <a:rPr lang="en-US" sz="2800" b="1" dirty="0">
                <a:solidFill>
                  <a:schemeClr val="tx2">
                    <a:lumMod val="75000"/>
                  </a:schemeClr>
                </a:solidFill>
                <a:latin typeface="Helvetica" pitchFamily="2" charset="0"/>
                <a:ea typeface="Trebuchet MS" pitchFamily="-84" charset="0"/>
                <a:cs typeface="Helvetica Light"/>
              </a:rPr>
              <a:t>Phenomenal machines</a:t>
            </a:r>
            <a:endParaRPr lang="en-US" sz="2800" dirty="0">
              <a:solidFill>
                <a:schemeClr val="tx2">
                  <a:lumMod val="75000"/>
                </a:schemeClr>
              </a:solidFill>
              <a:latin typeface="Helvetica Light" pitchFamily="2" charset="0"/>
              <a:ea typeface="Trebuchet MS" pitchFamily="-84" charset="0"/>
              <a:cs typeface="Helvetica Light"/>
            </a:endParaRPr>
          </a:p>
        </p:txBody>
      </p:sp>
      <p:pic>
        <p:nvPicPr>
          <p:cNvPr id="15" name="Picture 14">
            <a:extLst>
              <a:ext uri="{FF2B5EF4-FFF2-40B4-BE49-F238E27FC236}">
                <a16:creationId xmlns:a16="http://schemas.microsoft.com/office/drawing/2014/main" id="{C195B1D5-295A-1E41-93C9-AB6D71E64D6A}"/>
              </a:ext>
            </a:extLst>
          </p:cNvPr>
          <p:cNvPicPr>
            <a:picLocks noChangeAspect="1"/>
          </p:cNvPicPr>
          <p:nvPr/>
        </p:nvPicPr>
        <p:blipFill>
          <a:blip r:embed="rId4" cstate="hqprint">
            <a:extLst>
              <a:ext uri="{28A0092B-C50C-407E-A947-70E740481C1C}">
                <a14:useLocalDpi xmlns:a14="http://schemas.microsoft.com/office/drawing/2010/main"/>
              </a:ext>
            </a:extLst>
          </a:blip>
          <a:stretch>
            <a:fillRect/>
          </a:stretch>
        </p:blipFill>
        <p:spPr>
          <a:xfrm>
            <a:off x="6001506" y="2771356"/>
            <a:ext cx="1060565" cy="358450"/>
          </a:xfrm>
          <a:prstGeom prst="rect">
            <a:avLst/>
          </a:prstGeom>
        </p:spPr>
      </p:pic>
      <p:sp>
        <p:nvSpPr>
          <p:cNvPr id="10" name="Rounded Rectangle 9">
            <a:extLst>
              <a:ext uri="{FF2B5EF4-FFF2-40B4-BE49-F238E27FC236}">
                <a16:creationId xmlns:a16="http://schemas.microsoft.com/office/drawing/2014/main" id="{7918366A-DF19-C244-8F28-92C61364ACB2}"/>
              </a:ext>
            </a:extLst>
          </p:cNvPr>
          <p:cNvSpPr/>
          <p:nvPr/>
        </p:nvSpPr>
        <p:spPr>
          <a:xfrm>
            <a:off x="405383" y="1663700"/>
            <a:ext cx="10605517" cy="4343400"/>
          </a:xfrm>
          <a:prstGeom prst="roundRect">
            <a:avLst>
              <a:gd name="adj" fmla="val 989"/>
            </a:avLst>
          </a:prstGeom>
          <a:solidFill>
            <a:schemeClr val="tx2">
              <a:lumMod val="75000"/>
              <a:alpha val="94000"/>
            </a:schemeClr>
          </a:solidFill>
        </p:spPr>
        <p:txBody>
          <a:bodyPr wrap="square" rtlCol="0" anchor="ctr">
            <a:spAutoFit/>
          </a:bodyPr>
          <a:lstStyle/>
          <a:p>
            <a:pPr algn="l"/>
            <a:endParaRPr lang="en-CH" sz="1600" dirty="0">
              <a:latin typeface="Helvetica" pitchFamily="2" charset="0"/>
            </a:endParaRPr>
          </a:p>
        </p:txBody>
      </p:sp>
      <p:sp>
        <p:nvSpPr>
          <p:cNvPr id="17" name="TextBox 16">
            <a:extLst>
              <a:ext uri="{FF2B5EF4-FFF2-40B4-BE49-F238E27FC236}">
                <a16:creationId xmlns:a16="http://schemas.microsoft.com/office/drawing/2014/main" id="{1BBE4F00-4590-7443-8CDE-8CFCDF1CCB31}"/>
              </a:ext>
            </a:extLst>
          </p:cNvPr>
          <p:cNvSpPr txBox="1"/>
          <p:nvPr/>
        </p:nvSpPr>
        <p:spPr>
          <a:xfrm>
            <a:off x="667865" y="1887492"/>
            <a:ext cx="10183427" cy="3985706"/>
          </a:xfrm>
          <a:prstGeom prst="rect">
            <a:avLst/>
          </a:prstGeom>
          <a:noFill/>
        </p:spPr>
        <p:txBody>
          <a:bodyPr wrap="square">
            <a:spAutoFit/>
          </a:bodyPr>
          <a:lstStyle/>
          <a:p>
            <a:pPr marL="0" marR="0" lvl="0" indent="0" algn="l" defTabSz="457200" rtl="0" eaLnBrk="1" fontAlgn="base" latinLnBrk="0" hangingPunct="1">
              <a:lnSpc>
                <a:spcPct val="100000"/>
              </a:lnSpc>
              <a:spcBef>
                <a:spcPts val="1200"/>
              </a:spcBef>
              <a:spcAft>
                <a:spcPct val="0"/>
              </a:spcAft>
              <a:buClrTx/>
              <a:buSzTx/>
              <a:buFontTx/>
              <a:buNone/>
              <a:tabLst/>
              <a:defRPr/>
            </a:pPr>
            <a:r>
              <a:rPr kumimoji="0" lang="en-US" sz="1800" b="1" i="0" u="none" strike="noStrike" kern="1200" cap="none" spc="0" normalizeH="0" baseline="0" noProof="0" dirty="0">
                <a:ln>
                  <a:noFill/>
                </a:ln>
                <a:solidFill>
                  <a:srgbClr val="FFFFFF"/>
                </a:solidFill>
                <a:effectLst/>
                <a:uLnTx/>
                <a:uFillTx/>
                <a:latin typeface="Helvetica" pitchFamily="2" charset="0"/>
                <a:ea typeface="Helvetica Neue" panose="02000503000000020004" pitchFamily="2" charset="0"/>
                <a:cs typeface="Helvetica Neue" panose="02000503000000020004" pitchFamily="2" charset="0"/>
              </a:rPr>
              <a:t>An </a:t>
            </a:r>
            <a:r>
              <a:rPr kumimoji="0" lang="en-US" sz="1800" b="1" i="0" u="none" strike="noStrike" kern="1200" cap="none" spc="0" normalizeH="0" baseline="0" noProof="0" dirty="0" err="1">
                <a:ln>
                  <a:noFill/>
                </a:ln>
                <a:solidFill>
                  <a:srgbClr val="FFFFFF"/>
                </a:solidFill>
                <a:effectLst/>
                <a:uLnTx/>
                <a:uFillTx/>
                <a:latin typeface="Helvetica" pitchFamily="2" charset="0"/>
                <a:ea typeface="Helvetica Neue" panose="02000503000000020004" pitchFamily="2" charset="0"/>
                <a:cs typeface="Helvetica Neue" panose="02000503000000020004" pitchFamily="2" charset="0"/>
              </a:rPr>
              <a:t>e</a:t>
            </a:r>
            <a:r>
              <a:rPr kumimoji="0" lang="en-US" sz="1800" b="1" i="0" u="none" strike="noStrike" kern="1200" cap="none" spc="0" normalizeH="0" baseline="30000" noProof="0" dirty="0" err="1">
                <a:ln>
                  <a:noFill/>
                </a:ln>
                <a:solidFill>
                  <a:srgbClr val="FFFFFF"/>
                </a:solidFill>
                <a:effectLst/>
                <a:uLnTx/>
                <a:uFillTx/>
                <a:latin typeface="Helvetica" pitchFamily="2" charset="0"/>
                <a:ea typeface="Helvetica Neue" panose="02000503000000020004" pitchFamily="2" charset="0"/>
                <a:cs typeface="Helvetica Neue" panose="02000503000000020004" pitchFamily="2" charset="0"/>
              </a:rPr>
              <a:t>+</a:t>
            </a:r>
            <a:r>
              <a:rPr kumimoji="0" lang="en-US" sz="1800" b="1" i="0" u="none" strike="noStrike" kern="1200" cap="none" spc="0" normalizeH="0" baseline="0" noProof="0" dirty="0" err="1">
                <a:ln>
                  <a:noFill/>
                </a:ln>
                <a:solidFill>
                  <a:srgbClr val="FFFFFF"/>
                </a:solidFill>
                <a:effectLst/>
                <a:uLnTx/>
                <a:uFillTx/>
                <a:latin typeface="Helvetica" pitchFamily="2" charset="0"/>
                <a:ea typeface="Helvetica Neue" panose="02000503000000020004" pitchFamily="2" charset="0"/>
                <a:cs typeface="Helvetica Neue" panose="02000503000000020004" pitchFamily="2" charset="0"/>
              </a:rPr>
              <a:t>e</a:t>
            </a:r>
            <a:r>
              <a:rPr kumimoji="0" lang="en-US" sz="1800" b="1" i="0" u="none" strike="noStrike" kern="1200" cap="none" spc="0" normalizeH="0" baseline="30000" noProof="0" dirty="0">
                <a:ln>
                  <a:noFill/>
                </a:ln>
                <a:solidFill>
                  <a:srgbClr val="FFFFFF"/>
                </a:solidFill>
                <a:effectLst/>
                <a:uLnTx/>
                <a:uFillTx/>
                <a:latin typeface="Helvetica" pitchFamily="2" charset="0"/>
                <a:ea typeface="Helvetica Neue" panose="02000503000000020004" pitchFamily="2" charset="0"/>
                <a:cs typeface="Helvetica Neue" panose="02000503000000020004" pitchFamily="2" charset="0"/>
              </a:rPr>
              <a:t>–</a:t>
            </a:r>
            <a:r>
              <a:rPr kumimoji="0" lang="en-US" sz="1800" b="1" i="0" u="none" strike="noStrike" kern="1200" cap="none" spc="0" normalizeH="0" baseline="0" noProof="0" dirty="0">
                <a:ln>
                  <a:noFill/>
                </a:ln>
                <a:solidFill>
                  <a:srgbClr val="FFFFFF"/>
                </a:solidFill>
                <a:effectLst/>
                <a:uLnTx/>
                <a:uFillTx/>
                <a:latin typeface="Helvetica" pitchFamily="2" charset="0"/>
                <a:ea typeface="Helvetica Neue" panose="02000503000000020004" pitchFamily="2" charset="0"/>
                <a:cs typeface="Helvetica Neue" panose="02000503000000020004" pitchFamily="2" charset="0"/>
              </a:rPr>
              <a:t> Higgs factory is the logical (and necessary) next step</a:t>
            </a:r>
          </a:p>
          <a:p>
            <a:pPr marL="0" marR="0" lvl="0" indent="0" algn="l" defTabSz="457200" rtl="0" eaLnBrk="1" fontAlgn="base" latinLnBrk="0" hangingPunct="1">
              <a:lnSpc>
                <a:spcPct val="100000"/>
              </a:lnSpc>
              <a:spcBef>
                <a:spcPts val="1800"/>
              </a:spcBef>
              <a:spcAft>
                <a:spcPct val="0"/>
              </a:spcAft>
              <a:buClrTx/>
              <a:buSzTx/>
              <a:buFontTx/>
              <a:buNone/>
              <a:tabLst/>
              <a:defRPr/>
            </a:pPr>
            <a:r>
              <a:rPr kumimoji="0" lang="en-US" sz="1800" b="1" i="0" u="none" strike="noStrike" kern="1200" cap="none" spc="0" normalizeH="0" baseline="0" noProof="0" dirty="0">
                <a:ln>
                  <a:noFill/>
                </a:ln>
                <a:solidFill>
                  <a:srgbClr val="FFFFFF"/>
                </a:solidFill>
                <a:effectLst/>
                <a:uLnTx/>
                <a:uFillTx/>
                <a:latin typeface="Helvetica" pitchFamily="2" charset="0"/>
                <a:ea typeface="Helvetica Neue" panose="02000503000000020004" pitchFamily="2" charset="0"/>
                <a:cs typeface="Helvetica Neue" panose="02000503000000020004" pitchFamily="2" charset="0"/>
              </a:rPr>
              <a:t>A high-luminosity 100 TeV hadron collider moves us to the next energy frontier with huge potential for discovery</a:t>
            </a:r>
          </a:p>
          <a:p>
            <a:pPr lvl="0" defTabSz="457200" fontAlgn="base">
              <a:spcBef>
                <a:spcPts val="1800"/>
              </a:spcBef>
              <a:spcAft>
                <a:spcPct val="0"/>
              </a:spcAft>
              <a:defRPr/>
            </a:pPr>
            <a:r>
              <a:rPr lang="en-US" dirty="0">
                <a:solidFill>
                  <a:schemeClr val="bg1"/>
                </a:solidFill>
                <a:latin typeface="Helvetica" pitchFamily="2" charset="0"/>
              </a:rPr>
              <a:t>The timescale, size, cost and technical challenges of this facility are daunting, </a:t>
            </a:r>
            <a:r>
              <a:rPr lang="en-US" b="1" dirty="0">
                <a:solidFill>
                  <a:schemeClr val="bg1"/>
                </a:solidFill>
                <a:latin typeface="Helvetica" pitchFamily="2" charset="0"/>
              </a:rPr>
              <a:t>can we do it?</a:t>
            </a:r>
            <a:endParaRPr lang="en-US" b="1" dirty="0">
              <a:solidFill>
                <a:schemeClr val="bg1"/>
              </a:solidFill>
              <a:latin typeface="Helvetica" pitchFamily="2" charset="0"/>
              <a:ea typeface="Helvetica Neue" panose="02000503000000020004" pitchFamily="2" charset="0"/>
              <a:cs typeface="Helvetica Neue" panose="02000503000000020004" pitchFamily="2" charset="0"/>
            </a:endParaRPr>
          </a:p>
          <a:p>
            <a:pPr defTabSz="457200" fontAlgn="base">
              <a:spcBef>
                <a:spcPts val="1200"/>
              </a:spcBef>
              <a:spcAft>
                <a:spcPct val="0"/>
              </a:spcAft>
              <a:defRPr/>
            </a:pPr>
            <a:r>
              <a:rPr lang="en-US" sz="1400" dirty="0">
                <a:solidFill>
                  <a:schemeClr val="bg1"/>
                </a:solidFill>
                <a:latin typeface="Helvetica" pitchFamily="2" charset="0"/>
              </a:rPr>
              <a:t>Were LEP &amp; LHC so different? </a:t>
            </a:r>
            <a:r>
              <a:rPr lang="en-GB" sz="1400" dirty="0">
                <a:solidFill>
                  <a:srgbClr val="FFFFFF"/>
                </a:solidFill>
                <a:latin typeface="Helvetica" pitchFamily="2" charset="0"/>
              </a:rPr>
              <a:t>With the expected completion of the HL-LHC around 2040, the full programme will have taken 57 years since the start of the civil engineering work in 1983 </a:t>
            </a:r>
          </a:p>
          <a:p>
            <a:pPr defTabSz="457200" fontAlgn="base">
              <a:spcBef>
                <a:spcPts val="1200"/>
              </a:spcBef>
              <a:spcAft>
                <a:spcPct val="0"/>
              </a:spcAft>
              <a:defRPr/>
            </a:pPr>
            <a:r>
              <a:rPr lang="en-GB" sz="1400" dirty="0">
                <a:solidFill>
                  <a:srgbClr val="FFFFFF"/>
                </a:solidFill>
                <a:latin typeface="Helvetica" pitchFamily="2" charset="0"/>
              </a:rPr>
              <a:t>The </a:t>
            </a:r>
            <a:r>
              <a:rPr lang="en-GB" sz="1400" dirty="0" err="1">
                <a:solidFill>
                  <a:srgbClr val="FFFFFF"/>
                </a:solidFill>
                <a:latin typeface="Helvetica" pitchFamily="2" charset="0"/>
              </a:rPr>
              <a:t>e</a:t>
            </a:r>
            <a:r>
              <a:rPr lang="en-GB" sz="1400" baseline="30000" dirty="0" err="1">
                <a:solidFill>
                  <a:srgbClr val="FFFFFF"/>
                </a:solidFill>
                <a:latin typeface="Helvetica" pitchFamily="2" charset="0"/>
              </a:rPr>
              <a:t>+</a:t>
            </a:r>
            <a:r>
              <a:rPr lang="en-GB" sz="1400" dirty="0" err="1">
                <a:solidFill>
                  <a:srgbClr val="FFFFFF"/>
                </a:solidFill>
                <a:latin typeface="Helvetica" pitchFamily="2" charset="0"/>
              </a:rPr>
              <a:t>e</a:t>
            </a:r>
            <a:r>
              <a:rPr lang="en-GB" sz="1400" baseline="30000" dirty="0">
                <a:solidFill>
                  <a:srgbClr val="FFFFFF"/>
                </a:solidFill>
                <a:latin typeface="Helvetica" pitchFamily="2" charset="0"/>
              </a:rPr>
              <a:t>–</a:t>
            </a:r>
            <a:r>
              <a:rPr lang="en-GB" sz="1400" dirty="0">
                <a:solidFill>
                  <a:srgbClr val="FFFFFF"/>
                </a:solidFill>
                <a:latin typeface="Helvetica" pitchFamily="2" charset="0"/>
              </a:rPr>
              <a:t> Higgs factory gives time to develop the high-field magnets required for the new high-energy frontier. This R&amp;D must be pursued with full strength &amp; conviction</a:t>
            </a:r>
          </a:p>
          <a:p>
            <a:pPr lvl="0" defTabSz="457200" fontAlgn="base">
              <a:spcBef>
                <a:spcPts val="1800"/>
              </a:spcBef>
              <a:spcAft>
                <a:spcPct val="0"/>
              </a:spcAft>
              <a:defRPr/>
            </a:pPr>
            <a:r>
              <a:rPr lang="en-GB" sz="2000" b="1" dirty="0">
                <a:solidFill>
                  <a:srgbClr val="FFFFFF"/>
                </a:solidFill>
                <a:latin typeface="Helvetica" pitchFamily="2" charset="0"/>
              </a:rPr>
              <a:t>Progress in particle physics crucially relies on energy frontier experiments —    We live in data-driven times, and experiments (more not less!) are needed to guide the field to the next stage. </a:t>
            </a:r>
          </a:p>
        </p:txBody>
      </p:sp>
    </p:spTree>
    <p:extLst>
      <p:ext uri="{BB962C8B-B14F-4D97-AF65-F5344CB8AC3E}">
        <p14:creationId xmlns:p14="http://schemas.microsoft.com/office/powerpoint/2010/main" val="1019901576"/>
      </p:ext>
    </p:extLst>
  </p:cSld>
  <p:clrMapOvr>
    <a:masterClrMapping/>
  </p:clrMapOvr>
  <mc:AlternateContent xmlns:mc="http://schemas.openxmlformats.org/markup-compatibility/2006">
    <mc:Choice xmlns:p14="http://schemas.microsoft.com/office/powerpoint/2010/main" Requires="p14">
      <p:transition spd="med" p14:dur="600">
        <p:fade/>
      </p:transition>
    </mc:Choice>
    <mc:Fallback>
      <p:transition spd="med">
        <p:fade/>
      </p:transition>
    </mc:Fallback>
  </mc:AlternateContent>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B2C446FA-A429-3E42-9DDF-295EA5409695}"/>
              </a:ext>
            </a:extLst>
          </p:cNvPr>
          <p:cNvPicPr>
            <a:picLocks noChangeAspect="1"/>
          </p:cNvPicPr>
          <p:nvPr/>
        </p:nvPicPr>
        <p:blipFill rotWithShape="1">
          <a:blip r:embed="rId3" cstate="hqprint">
            <a:extLst>
              <a:ext uri="{28A0092B-C50C-407E-A947-70E740481C1C}">
                <a14:useLocalDpi xmlns:a14="http://schemas.microsoft.com/office/drawing/2010/main"/>
              </a:ext>
            </a:extLst>
          </a:blip>
          <a:srcRect/>
          <a:stretch/>
        </p:blipFill>
        <p:spPr>
          <a:xfrm>
            <a:off x="0" y="0"/>
            <a:ext cx="11472861" cy="6857999"/>
          </a:xfrm>
          <a:prstGeom prst="rect">
            <a:avLst/>
          </a:prstGeom>
        </p:spPr>
      </p:pic>
      <p:sp>
        <p:nvSpPr>
          <p:cNvPr id="7" name="TextBox 6">
            <a:extLst>
              <a:ext uri="{FF2B5EF4-FFF2-40B4-BE49-F238E27FC236}">
                <a16:creationId xmlns:a16="http://schemas.microsoft.com/office/drawing/2014/main" id="{27216C98-D7EB-D541-A5E2-157B25B4691A}"/>
              </a:ext>
            </a:extLst>
          </p:cNvPr>
          <p:cNvSpPr txBox="1"/>
          <p:nvPr/>
        </p:nvSpPr>
        <p:spPr>
          <a:xfrm>
            <a:off x="304158" y="1058783"/>
            <a:ext cx="8961762" cy="830997"/>
          </a:xfrm>
          <a:prstGeom prst="rect">
            <a:avLst/>
          </a:prstGeom>
          <a:noFill/>
        </p:spPr>
        <p:txBody>
          <a:bodyPr wrap="square">
            <a:spAutoFit/>
          </a:bodyPr>
          <a:lstStyle/>
          <a:p>
            <a:pPr marL="0">
              <a:spcBef>
                <a:spcPts val="3000"/>
              </a:spcBef>
            </a:pPr>
            <a:r>
              <a:rPr lang="en-CH" sz="4800" b="1" dirty="0">
                <a:solidFill>
                  <a:schemeClr val="bg1"/>
                </a:solidFill>
                <a:latin typeface="Helvetica" pitchFamily="2" charset="0"/>
                <a:ea typeface="Helvetica Light" charset="0"/>
                <a:cs typeface="Helvetica Light" charset="0"/>
                <a:sym typeface="Wingdings" pitchFamily="2" charset="2"/>
              </a:rPr>
              <a:t>We’ve come a long way</a:t>
            </a:r>
          </a:p>
        </p:txBody>
      </p:sp>
      <p:sp>
        <p:nvSpPr>
          <p:cNvPr id="8" name="TextBox 7">
            <a:extLst>
              <a:ext uri="{FF2B5EF4-FFF2-40B4-BE49-F238E27FC236}">
                <a16:creationId xmlns:a16="http://schemas.microsoft.com/office/drawing/2014/main" id="{3DCE2EA0-8D2A-E643-BC0F-41D8ECB52C84}"/>
              </a:ext>
            </a:extLst>
          </p:cNvPr>
          <p:cNvSpPr txBox="1"/>
          <p:nvPr/>
        </p:nvSpPr>
        <p:spPr>
          <a:xfrm>
            <a:off x="3145536" y="5518007"/>
            <a:ext cx="8046399" cy="830997"/>
          </a:xfrm>
          <a:prstGeom prst="rect">
            <a:avLst/>
          </a:prstGeom>
          <a:noFill/>
        </p:spPr>
        <p:txBody>
          <a:bodyPr wrap="square">
            <a:spAutoFit/>
          </a:bodyPr>
          <a:lstStyle/>
          <a:p>
            <a:pPr marL="0" algn="r">
              <a:spcBef>
                <a:spcPts val="3000"/>
              </a:spcBef>
            </a:pPr>
            <a:r>
              <a:rPr lang="en-CH" sz="4800" b="1" dirty="0">
                <a:solidFill>
                  <a:schemeClr val="bg1"/>
                </a:solidFill>
                <a:latin typeface="Helvetica" pitchFamily="2" charset="0"/>
                <a:ea typeface="Helvetica Light" charset="0"/>
                <a:cs typeface="Helvetica Light" charset="0"/>
                <a:sym typeface="Wingdings" pitchFamily="2" charset="2"/>
              </a:rPr>
              <a:t>The adventure continues</a:t>
            </a:r>
          </a:p>
        </p:txBody>
      </p:sp>
      <p:pic>
        <p:nvPicPr>
          <p:cNvPr id="3" name="Picture 2">
            <a:extLst>
              <a:ext uri="{FF2B5EF4-FFF2-40B4-BE49-F238E27FC236}">
                <a16:creationId xmlns:a16="http://schemas.microsoft.com/office/drawing/2014/main" id="{1190551B-25D8-64D1-5E8F-2B9CA060B816}"/>
              </a:ext>
            </a:extLst>
          </p:cNvPr>
          <p:cNvPicPr>
            <a:picLocks noChangeAspect="1"/>
          </p:cNvPicPr>
          <p:nvPr/>
        </p:nvPicPr>
        <p:blipFill>
          <a:blip r:embed="rId4"/>
          <a:stretch>
            <a:fillRect/>
          </a:stretch>
        </p:blipFill>
        <p:spPr>
          <a:xfrm>
            <a:off x="6363076" y="2487236"/>
            <a:ext cx="2756362" cy="2470234"/>
          </a:xfrm>
          <a:prstGeom prst="rect">
            <a:avLst/>
          </a:prstGeom>
          <a:ln w="76200">
            <a:solidFill>
              <a:schemeClr val="bg1"/>
            </a:solidFill>
          </a:ln>
        </p:spPr>
      </p:pic>
      <p:sp>
        <p:nvSpPr>
          <p:cNvPr id="2" name="TextBox 1">
            <a:extLst>
              <a:ext uri="{FF2B5EF4-FFF2-40B4-BE49-F238E27FC236}">
                <a16:creationId xmlns:a16="http://schemas.microsoft.com/office/drawing/2014/main" id="{A95D0ED5-10F1-58DC-10EE-A4BFAEF83A61}"/>
              </a:ext>
            </a:extLst>
          </p:cNvPr>
          <p:cNvSpPr txBox="1"/>
          <p:nvPr/>
        </p:nvSpPr>
        <p:spPr>
          <a:xfrm>
            <a:off x="8218113" y="2482510"/>
            <a:ext cx="939425" cy="553998"/>
          </a:xfrm>
          <a:prstGeom prst="rect">
            <a:avLst/>
          </a:prstGeom>
          <a:noFill/>
        </p:spPr>
        <p:txBody>
          <a:bodyPr wrap="square" rtlCol="0">
            <a:spAutoFit/>
          </a:bodyPr>
          <a:lstStyle/>
          <a:p>
            <a:pPr marL="0" algn="r">
              <a:spcBef>
                <a:spcPts val="3000"/>
              </a:spcBef>
            </a:pPr>
            <a:r>
              <a:rPr lang="en-CH" sz="1000" dirty="0">
                <a:latin typeface="Helvetica Light" charset="0"/>
                <a:ea typeface="Helvetica Light" charset="0"/>
                <a:cs typeface="Helvetica Light" charset="0"/>
                <a:sym typeface="Wingdings" pitchFamily="2" charset="2"/>
              </a:rPr>
              <a:t>Top–antitop event in ILC detector</a:t>
            </a:r>
          </a:p>
        </p:txBody>
      </p:sp>
      <p:sp>
        <p:nvSpPr>
          <p:cNvPr id="11" name="Rounded Rectangle 10">
            <a:extLst>
              <a:ext uri="{FF2B5EF4-FFF2-40B4-BE49-F238E27FC236}">
                <a16:creationId xmlns:a16="http://schemas.microsoft.com/office/drawing/2014/main" id="{4C16F3C7-A613-1186-FDF0-67CB1A36C241}"/>
              </a:ext>
            </a:extLst>
          </p:cNvPr>
          <p:cNvSpPr/>
          <p:nvPr/>
        </p:nvSpPr>
        <p:spPr>
          <a:xfrm>
            <a:off x="1374598" y="2409951"/>
            <a:ext cx="4696002" cy="2631949"/>
          </a:xfrm>
          <a:prstGeom prst="roundRect">
            <a:avLst>
              <a:gd name="adj" fmla="val 4275"/>
            </a:avLst>
          </a:prstGeom>
          <a:solidFill>
            <a:schemeClr val="tx2">
              <a:lumMod val="75000"/>
              <a:alpha val="81000"/>
            </a:schemeClr>
          </a:solidFill>
        </p:spPr>
        <p:txBody>
          <a:bodyPr wrap="square" rtlCol="0" anchor="ctr">
            <a:spAutoFit/>
          </a:bodyPr>
          <a:lstStyle/>
          <a:p>
            <a:pPr algn="l"/>
            <a:endParaRPr lang="en-CH" sz="1600" dirty="0">
              <a:latin typeface="Helvetica" pitchFamily="2" charset="0"/>
            </a:endParaRPr>
          </a:p>
        </p:txBody>
      </p:sp>
      <p:sp>
        <p:nvSpPr>
          <p:cNvPr id="10" name="TextBox 9">
            <a:extLst>
              <a:ext uri="{FF2B5EF4-FFF2-40B4-BE49-F238E27FC236}">
                <a16:creationId xmlns:a16="http://schemas.microsoft.com/office/drawing/2014/main" id="{4F0CC7A3-1A25-4180-0406-6597C347A44C}"/>
              </a:ext>
            </a:extLst>
          </p:cNvPr>
          <p:cNvSpPr txBox="1"/>
          <p:nvPr/>
        </p:nvSpPr>
        <p:spPr>
          <a:xfrm>
            <a:off x="1710632" y="2551917"/>
            <a:ext cx="4025799" cy="2354491"/>
          </a:xfrm>
          <a:prstGeom prst="rect">
            <a:avLst/>
          </a:prstGeom>
          <a:noFill/>
        </p:spPr>
        <p:txBody>
          <a:bodyPr wrap="square">
            <a:spAutoFit/>
          </a:bodyPr>
          <a:lstStyle/>
          <a:p>
            <a:r>
              <a:rPr lang="en-GB" sz="1600" b="1" dirty="0">
                <a:solidFill>
                  <a:schemeClr val="bg1"/>
                </a:solidFill>
                <a:effectLst/>
                <a:latin typeface="Helvetica" pitchFamily="2" charset="0"/>
              </a:rPr>
              <a:t>Preamble of 2014 US P5 report: </a:t>
            </a:r>
          </a:p>
          <a:p>
            <a:pPr>
              <a:spcBef>
                <a:spcPts val="600"/>
              </a:spcBef>
            </a:pPr>
            <a:r>
              <a:rPr lang="en-GB" sz="1400" i="1" dirty="0">
                <a:solidFill>
                  <a:schemeClr val="bg1"/>
                </a:solidFill>
                <a:effectLst/>
                <a:latin typeface="Helvetica" pitchFamily="2" charset="0"/>
              </a:rPr>
              <a:t>Wondrous projects that address profound questions inspire and invigorate far beyond their specific fields, and they lay the foundations for next-century technologies we can only begin to imagine. Particle physics is an excellent candidate for such investments. Historic opportunities await us, enabled by decades of hard work and support. Our field is ready to move forward. </a:t>
            </a:r>
            <a:endParaRPr lang="en-GB" sz="1600" i="1" dirty="0">
              <a:solidFill>
                <a:schemeClr val="bg1"/>
              </a:solidFill>
              <a:latin typeface="Helvetica" pitchFamily="2" charset="0"/>
            </a:endParaRPr>
          </a:p>
        </p:txBody>
      </p:sp>
    </p:spTree>
    <p:extLst>
      <p:ext uri="{BB962C8B-B14F-4D97-AF65-F5344CB8AC3E}">
        <p14:creationId xmlns:p14="http://schemas.microsoft.com/office/powerpoint/2010/main" val="3322021079"/>
      </p:ext>
    </p:extLst>
  </p:cSld>
  <p:clrMapOvr>
    <a:masterClrMapping/>
  </p:clrMapOvr>
  <mc:AlternateContent xmlns:mc="http://schemas.openxmlformats.org/markup-compatibility/2006">
    <mc:Choice xmlns:p14="http://schemas.microsoft.com/office/powerpoint/2010/main" Requires="p14">
      <p:transition spd="med" p14:dur="6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2"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25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2"/>
    </p:bld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87D1F8FF-6CD5-5320-86F3-9585A5C670FA}"/>
              </a:ext>
            </a:extLst>
          </p:cNvPr>
          <p:cNvSpPr>
            <a:spLocks noGrp="1"/>
          </p:cNvSpPr>
          <p:nvPr>
            <p:ph type="sldNum" sz="quarter" idx="4"/>
          </p:nvPr>
        </p:nvSpPr>
        <p:spPr/>
        <p:txBody>
          <a:bodyPr/>
          <a:lstStyle/>
          <a:p>
            <a:pPr>
              <a:defRPr/>
            </a:pPr>
            <a:fld id="{611C2F03-9E95-40C9-A99F-3C4F7EE8CF2A}" type="slidenum">
              <a:rPr lang="en-GB" smtClean="0"/>
              <a:pPr>
                <a:defRPr/>
              </a:pPr>
              <a:t>80</a:t>
            </a:fld>
            <a:endParaRPr lang="en-GB" dirty="0"/>
          </a:p>
        </p:txBody>
      </p:sp>
      <p:pic>
        <p:nvPicPr>
          <p:cNvPr id="3" name="Picture 2" descr="Blue Universe">
            <a:extLst>
              <a:ext uri="{FF2B5EF4-FFF2-40B4-BE49-F238E27FC236}">
                <a16:creationId xmlns:a16="http://schemas.microsoft.com/office/drawing/2014/main" id="{69326CDA-430C-5691-4638-47E536E79FE6}"/>
              </a:ext>
            </a:extLst>
          </p:cNvPr>
          <p:cNvPicPr>
            <a:picLocks noChangeAspect="1" noChangeArrowheads="1"/>
          </p:cNvPicPr>
          <p:nvPr/>
        </p:nvPicPr>
        <p:blipFill rotWithShape="1">
          <a:blip r:embed="rId2">
            <a:extLst>
              <a:ext uri="{28A0092B-C50C-407E-A947-70E740481C1C}">
                <a14:useLocalDpi xmlns:a14="http://schemas.microsoft.com/office/drawing/2010/main"/>
              </a:ext>
            </a:extLst>
          </a:blip>
          <a:srcRect/>
          <a:stretch/>
        </p:blipFill>
        <p:spPr bwMode="auto">
          <a:xfrm>
            <a:off x="0" y="0"/>
            <a:ext cx="11520816"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F65A5679-B334-C205-60CA-D94B09CAF410}"/>
              </a:ext>
            </a:extLst>
          </p:cNvPr>
          <p:cNvSpPr txBox="1"/>
          <p:nvPr/>
        </p:nvSpPr>
        <p:spPr>
          <a:xfrm>
            <a:off x="1" y="3166050"/>
            <a:ext cx="11472862" cy="400110"/>
          </a:xfrm>
          <a:prstGeom prst="rect">
            <a:avLst/>
          </a:prstGeom>
          <a:noFill/>
        </p:spPr>
        <p:txBody>
          <a:bodyPr wrap="square" rtlCol="0">
            <a:spAutoFit/>
          </a:bodyPr>
          <a:lstStyle/>
          <a:p>
            <a:pPr marL="0" algn="ctr">
              <a:spcBef>
                <a:spcPts val="3000"/>
              </a:spcBef>
            </a:pPr>
            <a:r>
              <a:rPr lang="en-CH" sz="2000" b="1" dirty="0">
                <a:solidFill>
                  <a:schemeClr val="bg1"/>
                </a:solidFill>
                <a:latin typeface="Helvetica" pitchFamily="2" charset="0"/>
                <a:ea typeface="Helvetica Light" charset="0"/>
                <a:cs typeface="Helvetica Light" charset="0"/>
                <a:sym typeface="Wingdings" pitchFamily="2" charset="2"/>
              </a:rPr>
              <a:t>Extra slides</a:t>
            </a:r>
          </a:p>
        </p:txBody>
      </p:sp>
    </p:spTree>
    <p:extLst>
      <p:ext uri="{BB962C8B-B14F-4D97-AF65-F5344CB8AC3E}">
        <p14:creationId xmlns:p14="http://schemas.microsoft.com/office/powerpoint/2010/main" val="1221068432"/>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D0F32CE-DABF-1E47-AEE8-0EE0A2F534D7}"/>
              </a:ext>
            </a:extLst>
          </p:cNvPr>
          <p:cNvSpPr>
            <a:spLocks noGrp="1"/>
          </p:cNvSpPr>
          <p:nvPr>
            <p:ph type="sldNum" sz="quarter" idx="4"/>
          </p:nvPr>
        </p:nvSpPr>
        <p:spPr/>
        <p:txBody>
          <a:bodyPr/>
          <a:lstStyle/>
          <a:p>
            <a:pPr>
              <a:defRPr/>
            </a:pPr>
            <a:fld id="{611C2F03-9E95-40C9-A99F-3C4F7EE8CF2A}" type="slidenum">
              <a:rPr lang="en-GB" smtClean="0"/>
              <a:pPr>
                <a:defRPr/>
              </a:pPr>
              <a:t>81</a:t>
            </a:fld>
            <a:endParaRPr lang="en-GB" dirty="0"/>
          </a:p>
        </p:txBody>
      </p:sp>
      <p:sp>
        <p:nvSpPr>
          <p:cNvPr id="4" name="TextBox 3">
            <a:extLst>
              <a:ext uri="{FF2B5EF4-FFF2-40B4-BE49-F238E27FC236}">
                <a16:creationId xmlns:a16="http://schemas.microsoft.com/office/drawing/2014/main" id="{8878D3B4-ABF4-544C-934F-09F089FE6BE0}"/>
              </a:ext>
            </a:extLst>
          </p:cNvPr>
          <p:cNvSpPr txBox="1"/>
          <p:nvPr/>
        </p:nvSpPr>
        <p:spPr>
          <a:xfrm>
            <a:off x="178096" y="264651"/>
            <a:ext cx="11305525" cy="523220"/>
          </a:xfrm>
          <a:prstGeom prst="rect">
            <a:avLst/>
          </a:prstGeom>
          <a:noFill/>
        </p:spPr>
        <p:txBody>
          <a:bodyPr wrap="square" rtlCol="0">
            <a:spAutoFit/>
          </a:bodyPr>
          <a:lstStyle/>
          <a:p>
            <a:pPr indent="424250" defTabSz="430225" fontAlgn="base">
              <a:spcBef>
                <a:spcPct val="0"/>
              </a:spcBef>
              <a:spcAft>
                <a:spcPct val="0"/>
              </a:spcAft>
              <a:defRPr/>
            </a:pPr>
            <a:r>
              <a:rPr lang="en-US" sz="2800" b="1" dirty="0">
                <a:solidFill>
                  <a:srgbClr val="0D7FBF"/>
                </a:solidFill>
                <a:latin typeface="Helvetica" pitchFamily="2" charset="0"/>
                <a:ea typeface="Trebuchet MS" pitchFamily="-84" charset="0"/>
                <a:cs typeface="Helvetica Light"/>
              </a:rPr>
              <a:t>Future </a:t>
            </a:r>
            <a:r>
              <a:rPr lang="en-US" sz="2800" b="1" dirty="0" err="1">
                <a:solidFill>
                  <a:srgbClr val="0D7FBF"/>
                </a:solidFill>
                <a:latin typeface="Helvetica" pitchFamily="2" charset="0"/>
                <a:ea typeface="Trebuchet MS" pitchFamily="-84" charset="0"/>
                <a:cs typeface="Helvetica Light"/>
              </a:rPr>
              <a:t>e</a:t>
            </a:r>
            <a:r>
              <a:rPr lang="en-US" sz="2800" b="1" baseline="30000" dirty="0" err="1">
                <a:solidFill>
                  <a:srgbClr val="0D7FBF"/>
                </a:solidFill>
                <a:latin typeface="Helvetica" pitchFamily="2" charset="0"/>
                <a:ea typeface="Trebuchet MS" pitchFamily="-84" charset="0"/>
                <a:cs typeface="Helvetica Light"/>
              </a:rPr>
              <a:t>+</a:t>
            </a:r>
            <a:r>
              <a:rPr lang="en-US" sz="2800" b="1" dirty="0" err="1">
                <a:solidFill>
                  <a:srgbClr val="0D7FBF"/>
                </a:solidFill>
                <a:latin typeface="Helvetica" pitchFamily="2" charset="0"/>
                <a:ea typeface="Trebuchet MS" pitchFamily="-84" charset="0"/>
                <a:cs typeface="Helvetica Light"/>
              </a:rPr>
              <a:t>e</a:t>
            </a:r>
            <a:r>
              <a:rPr lang="en-US" sz="2800" b="1" baseline="30000" dirty="0">
                <a:solidFill>
                  <a:srgbClr val="0D7FBF"/>
                </a:solidFill>
                <a:latin typeface="Helvetica" pitchFamily="2" charset="0"/>
                <a:ea typeface="Trebuchet MS" pitchFamily="-84" charset="0"/>
                <a:cs typeface="Helvetica Light"/>
              </a:rPr>
              <a:t>–</a:t>
            </a:r>
            <a:r>
              <a:rPr lang="en-US" sz="2800" b="1" dirty="0">
                <a:solidFill>
                  <a:srgbClr val="0D7FBF"/>
                </a:solidFill>
                <a:latin typeface="Helvetica" pitchFamily="2" charset="0"/>
                <a:ea typeface="Trebuchet MS" pitchFamily="-84" charset="0"/>
                <a:cs typeface="Helvetica Light"/>
              </a:rPr>
              <a:t> colliders</a:t>
            </a:r>
            <a:endParaRPr lang="en-US" sz="2800" dirty="0">
              <a:solidFill>
                <a:srgbClr val="0D7FBF"/>
              </a:solidFill>
              <a:latin typeface="Helvetica Light" pitchFamily="2" charset="0"/>
              <a:ea typeface="Trebuchet MS" pitchFamily="-84" charset="0"/>
              <a:cs typeface="Helvetica Light"/>
            </a:endParaRPr>
          </a:p>
        </p:txBody>
      </p:sp>
      <p:sp>
        <p:nvSpPr>
          <p:cNvPr id="3" name="Rectangle 2">
            <a:extLst>
              <a:ext uri="{FF2B5EF4-FFF2-40B4-BE49-F238E27FC236}">
                <a16:creationId xmlns:a16="http://schemas.microsoft.com/office/drawing/2014/main" id="{6C94340D-63E6-9E02-CFAE-8010106FDD93}"/>
              </a:ext>
            </a:extLst>
          </p:cNvPr>
          <p:cNvSpPr/>
          <p:nvPr/>
        </p:nvSpPr>
        <p:spPr>
          <a:xfrm>
            <a:off x="591667" y="1187217"/>
            <a:ext cx="10542498" cy="646331"/>
          </a:xfrm>
          <a:prstGeom prst="rect">
            <a:avLst/>
          </a:prstGeom>
        </p:spPr>
        <p:txBody>
          <a:bodyPr wrap="square">
            <a:spAutoFit/>
          </a:bodyPr>
          <a:lstStyle/>
          <a:p>
            <a:pPr lvl="0" defTabSz="457200" fontAlgn="base">
              <a:spcBef>
                <a:spcPts val="1800"/>
              </a:spcBef>
              <a:spcAft>
                <a:spcPct val="0"/>
              </a:spcAft>
              <a:defRPr/>
            </a:pPr>
            <a:r>
              <a:rPr lang="en-GB" dirty="0">
                <a:solidFill>
                  <a:srgbClr val="000000"/>
                </a:solidFill>
                <a:latin typeface="Helvetica" pitchFamily="2" charset="0"/>
              </a:rPr>
              <a:t>Highest luminosity for best precision and to probe rare and forbidden phenomena: physics the FCC-</a:t>
            </a:r>
            <a:r>
              <a:rPr lang="en-GB" dirty="0" err="1">
                <a:solidFill>
                  <a:srgbClr val="000000"/>
                </a:solidFill>
                <a:latin typeface="Helvetica" pitchFamily="2" charset="0"/>
              </a:rPr>
              <a:t>hh</a:t>
            </a:r>
            <a:r>
              <a:rPr lang="en-GB" dirty="0">
                <a:solidFill>
                  <a:srgbClr val="000000"/>
                </a:solidFill>
                <a:latin typeface="Helvetica" pitchFamily="2" charset="0"/>
              </a:rPr>
              <a:t> cannot do as well</a:t>
            </a:r>
            <a:endParaRPr kumimoji="0" lang="en-GB" sz="1600" b="0" i="0" u="none" strike="noStrike" kern="1200" cap="none" spc="0" normalizeH="0" baseline="0" noProof="0" dirty="0">
              <a:ln>
                <a:noFill/>
              </a:ln>
              <a:solidFill>
                <a:schemeClr val="tx1">
                  <a:lumMod val="50000"/>
                  <a:lumOff val="50000"/>
                </a:schemeClr>
              </a:solidFill>
              <a:effectLst/>
              <a:uLnTx/>
              <a:uFillTx/>
              <a:latin typeface="Helvetica" pitchFamily="2" charset="0"/>
              <a:ea typeface="+mn-ea"/>
              <a:cs typeface="+mn-cs"/>
            </a:endParaRPr>
          </a:p>
        </p:txBody>
      </p:sp>
      <p:pic>
        <p:nvPicPr>
          <p:cNvPr id="5" name="Picture 4">
            <a:extLst>
              <a:ext uri="{FF2B5EF4-FFF2-40B4-BE49-F238E27FC236}">
                <a16:creationId xmlns:a16="http://schemas.microsoft.com/office/drawing/2014/main" id="{5CADA029-0663-191A-6FA5-E2232C924CE2}"/>
              </a:ext>
            </a:extLst>
          </p:cNvPr>
          <p:cNvPicPr>
            <a:picLocks noChangeAspect="1"/>
          </p:cNvPicPr>
          <p:nvPr/>
        </p:nvPicPr>
        <p:blipFill rotWithShape="1">
          <a:blip r:embed="rId2"/>
          <a:srcRect l="17199" t="24095" r="3257" b="4675"/>
          <a:stretch/>
        </p:blipFill>
        <p:spPr>
          <a:xfrm>
            <a:off x="6065933" y="2188787"/>
            <a:ext cx="5052992" cy="1396821"/>
          </a:xfrm>
          <a:prstGeom prst="rect">
            <a:avLst/>
          </a:prstGeom>
        </p:spPr>
      </p:pic>
      <p:sp>
        <p:nvSpPr>
          <p:cNvPr id="10" name="TextBox 9">
            <a:extLst>
              <a:ext uri="{FF2B5EF4-FFF2-40B4-BE49-F238E27FC236}">
                <a16:creationId xmlns:a16="http://schemas.microsoft.com/office/drawing/2014/main" id="{81FE524D-78DD-1C10-A22D-B649305DD47C}"/>
              </a:ext>
            </a:extLst>
          </p:cNvPr>
          <p:cNvSpPr txBox="1"/>
          <p:nvPr/>
        </p:nvSpPr>
        <p:spPr>
          <a:xfrm>
            <a:off x="8312670" y="3736784"/>
            <a:ext cx="2885726" cy="1404102"/>
          </a:xfrm>
          <a:prstGeom prst="rect">
            <a:avLst/>
          </a:prstGeom>
          <a:noFill/>
        </p:spPr>
        <p:txBody>
          <a:bodyPr wrap="none" rtlCol="0">
            <a:spAutoFit/>
          </a:bodyPr>
          <a:lstStyle/>
          <a:p>
            <a:pPr>
              <a:spcBef>
                <a:spcPts val="2823"/>
              </a:spcBef>
            </a:pPr>
            <a:r>
              <a:rPr lang="en-US" sz="1506" b="1" dirty="0">
                <a:solidFill>
                  <a:prstClr val="black"/>
                </a:solidFill>
                <a:latin typeface="Helvetica" pitchFamily="2" charset="0"/>
                <a:ea typeface="Helvetica Light" charset="0"/>
                <a:cs typeface="Helvetica Light" charset="0"/>
                <a:sym typeface="Wingdings" pitchFamily="2" charset="2"/>
              </a:rPr>
              <a:t>ILC </a:t>
            </a:r>
            <a:r>
              <a:rPr lang="en-US" sz="1129" dirty="0">
                <a:solidFill>
                  <a:prstClr val="black"/>
                </a:solidFill>
                <a:latin typeface="Helvetica Light" panose="020B0403020202020204" pitchFamily="34" charset="0"/>
                <a:ea typeface="Helvetica Light" charset="0"/>
                <a:cs typeface="Helvetica Light" charset="0"/>
                <a:sym typeface="Wingdings" pitchFamily="2" charset="2"/>
              </a:rPr>
              <a:t>(22~24 years of operation)</a:t>
            </a:r>
            <a:endParaRPr lang="en-US" sz="1506" dirty="0">
              <a:solidFill>
                <a:prstClr val="black"/>
              </a:solidFill>
              <a:latin typeface="Helvetica" pitchFamily="2" charset="0"/>
              <a:ea typeface="Helvetica Light" charset="0"/>
              <a:cs typeface="Helvetica Light" charset="0"/>
              <a:sym typeface="Wingdings" pitchFamily="2" charset="2"/>
            </a:endParaRPr>
          </a:p>
          <a:p>
            <a:pPr marL="268891" indent="-268891">
              <a:spcBef>
                <a:spcPts val="565"/>
              </a:spcBef>
              <a:buFont typeface="Arial" panose="020B0604020202020204" pitchFamily="34" charset="0"/>
              <a:buChar char="•"/>
            </a:pPr>
            <a:r>
              <a:rPr lang="en-US" sz="1317" dirty="0">
                <a:solidFill>
                  <a:srgbClr val="019645"/>
                </a:solidFill>
                <a:latin typeface="Helvetica" pitchFamily="2" charset="0"/>
                <a:ea typeface="Helvetica Neue" panose="02000503000000020004" pitchFamily="2" charset="0"/>
                <a:cs typeface="Helvetica Neue" panose="02000503000000020004" pitchFamily="2" charset="0"/>
                <a:sym typeface="Wingdings" pitchFamily="2" charset="2"/>
              </a:rPr>
              <a:t>Giga-Z:	    </a:t>
            </a:r>
            <a:r>
              <a:rPr lang="en-US" sz="565" dirty="0">
                <a:solidFill>
                  <a:srgbClr val="019645"/>
                </a:solidFill>
                <a:latin typeface="Helvetica" pitchFamily="2" charset="0"/>
                <a:ea typeface="Helvetica Neue" panose="02000503000000020004" pitchFamily="2" charset="0"/>
                <a:cs typeface="Helvetica Neue" panose="02000503000000020004" pitchFamily="2" charset="0"/>
                <a:sym typeface="Wingdings" pitchFamily="2" charset="2"/>
              </a:rPr>
              <a:t> </a:t>
            </a:r>
            <a:r>
              <a:rPr lang="en-US" sz="1317" dirty="0">
                <a:solidFill>
                  <a:srgbClr val="019645"/>
                </a:solidFill>
                <a:latin typeface="Helvetica" pitchFamily="2" charset="0"/>
                <a:ea typeface="Helvetica Neue" panose="02000503000000020004" pitchFamily="2" charset="0"/>
                <a:cs typeface="Helvetica Neue" panose="02000503000000020004" pitchFamily="2" charset="0"/>
                <a:sym typeface="Wingdings" pitchFamily="2" charset="2"/>
              </a:rPr>
              <a:t>0.1 ab</a:t>
            </a:r>
            <a:r>
              <a:rPr lang="en-US" sz="1317" baseline="30000" dirty="0">
                <a:solidFill>
                  <a:srgbClr val="019645"/>
                </a:solidFill>
                <a:latin typeface="Helvetica" pitchFamily="2" charset="0"/>
                <a:ea typeface="Helvetica Neue" panose="02000503000000020004" pitchFamily="2" charset="0"/>
                <a:cs typeface="Helvetica Neue" panose="02000503000000020004" pitchFamily="2" charset="0"/>
                <a:sym typeface="Wingdings" pitchFamily="2" charset="2"/>
              </a:rPr>
              <a:t>–1</a:t>
            </a:r>
            <a:r>
              <a:rPr lang="en-US" sz="1317" dirty="0">
                <a:solidFill>
                  <a:srgbClr val="019645"/>
                </a:solidFill>
                <a:latin typeface="Helvetica" pitchFamily="2" charset="0"/>
                <a:ea typeface="Helvetica Neue" panose="02000503000000020004" pitchFamily="2" charset="0"/>
                <a:cs typeface="Helvetica Neue" panose="02000503000000020004" pitchFamily="2" charset="0"/>
                <a:sym typeface="Wingdings" pitchFamily="2" charset="2"/>
              </a:rPr>
              <a:t> in 1~3 years</a:t>
            </a:r>
            <a:endParaRPr lang="en-US" sz="1317" baseline="30000" dirty="0">
              <a:solidFill>
                <a:srgbClr val="019645"/>
              </a:solidFill>
              <a:latin typeface="Helvetica" pitchFamily="2" charset="0"/>
              <a:ea typeface="Helvetica Neue" panose="02000503000000020004" pitchFamily="2" charset="0"/>
              <a:cs typeface="Helvetica Neue" panose="02000503000000020004" pitchFamily="2" charset="0"/>
              <a:sym typeface="Wingdings" pitchFamily="2" charset="2"/>
            </a:endParaRPr>
          </a:p>
          <a:p>
            <a:pPr marL="268891" indent="-268891">
              <a:spcBef>
                <a:spcPts val="471"/>
              </a:spcBef>
              <a:buFont typeface="Arial" panose="020B0604020202020204" pitchFamily="34" charset="0"/>
              <a:buChar char="•"/>
            </a:pPr>
            <a:r>
              <a:rPr lang="en-US" sz="1317" dirty="0">
                <a:solidFill>
                  <a:prstClr val="black"/>
                </a:solidFill>
                <a:latin typeface="Helvetica" pitchFamily="2" charset="0"/>
                <a:ea typeface="Helvetica Neue" panose="02000503000000020004" pitchFamily="2" charset="0"/>
                <a:cs typeface="Helvetica Neue" panose="02000503000000020004" pitchFamily="2" charset="0"/>
                <a:sym typeface="Wingdings" pitchFamily="2" charset="2"/>
              </a:rPr>
              <a:t>250 GeV:  2.0 ab</a:t>
            </a:r>
            <a:r>
              <a:rPr lang="en-US" sz="1317" baseline="30000" dirty="0">
                <a:solidFill>
                  <a:prstClr val="black"/>
                </a:solidFill>
                <a:latin typeface="Helvetica" pitchFamily="2" charset="0"/>
                <a:ea typeface="Helvetica Neue" panose="02000503000000020004" pitchFamily="2" charset="0"/>
                <a:cs typeface="Helvetica Neue" panose="02000503000000020004" pitchFamily="2" charset="0"/>
                <a:sym typeface="Wingdings" pitchFamily="2" charset="2"/>
              </a:rPr>
              <a:t>–1</a:t>
            </a:r>
            <a:r>
              <a:rPr lang="en-US" sz="1317" dirty="0">
                <a:solidFill>
                  <a:prstClr val="black"/>
                </a:solidFill>
                <a:latin typeface="Helvetica" pitchFamily="2" charset="0"/>
                <a:ea typeface="Helvetica Neue" panose="02000503000000020004" pitchFamily="2" charset="0"/>
                <a:cs typeface="Helvetica Neue" panose="02000503000000020004" pitchFamily="2" charset="0"/>
                <a:sym typeface="Wingdings" pitchFamily="2" charset="2"/>
              </a:rPr>
              <a:t> in 11.5 years</a:t>
            </a:r>
          </a:p>
          <a:p>
            <a:pPr marL="268891" indent="-268891">
              <a:spcBef>
                <a:spcPts val="471"/>
              </a:spcBef>
              <a:buFont typeface="Arial" panose="020B0604020202020204" pitchFamily="34" charset="0"/>
              <a:buChar char="•"/>
            </a:pPr>
            <a:r>
              <a:rPr lang="en-US" sz="1317" dirty="0">
                <a:solidFill>
                  <a:prstClr val="black"/>
                </a:solidFill>
                <a:latin typeface="Helvetica" pitchFamily="2" charset="0"/>
                <a:ea typeface="Helvetica Neue" panose="02000503000000020004" pitchFamily="2" charset="0"/>
                <a:cs typeface="Helvetica Neue" panose="02000503000000020004" pitchFamily="2" charset="0"/>
                <a:sym typeface="Wingdings" pitchFamily="2" charset="2"/>
              </a:rPr>
              <a:t>350 GeV:  0.1 ab</a:t>
            </a:r>
            <a:r>
              <a:rPr lang="en-US" sz="1317" baseline="30000" dirty="0">
                <a:solidFill>
                  <a:prstClr val="black"/>
                </a:solidFill>
                <a:latin typeface="Helvetica" pitchFamily="2" charset="0"/>
                <a:ea typeface="Helvetica Neue" panose="02000503000000020004" pitchFamily="2" charset="0"/>
                <a:cs typeface="Helvetica Neue" panose="02000503000000020004" pitchFamily="2" charset="0"/>
                <a:sym typeface="Wingdings" pitchFamily="2" charset="2"/>
              </a:rPr>
              <a:t>–1</a:t>
            </a:r>
            <a:r>
              <a:rPr lang="en-US" sz="1317" dirty="0">
                <a:solidFill>
                  <a:prstClr val="black"/>
                </a:solidFill>
                <a:latin typeface="Helvetica" pitchFamily="2" charset="0"/>
                <a:ea typeface="Helvetica Neue" panose="02000503000000020004" pitchFamily="2" charset="0"/>
                <a:cs typeface="Helvetica Neue" panose="02000503000000020004" pitchFamily="2" charset="0"/>
                <a:sym typeface="Wingdings" pitchFamily="2" charset="2"/>
              </a:rPr>
              <a:t> in 1 year</a:t>
            </a:r>
          </a:p>
          <a:p>
            <a:pPr marL="268891" indent="-268891">
              <a:spcBef>
                <a:spcPts val="471"/>
              </a:spcBef>
              <a:buFont typeface="Arial" panose="020B0604020202020204" pitchFamily="34" charset="0"/>
              <a:buChar char="•"/>
            </a:pPr>
            <a:r>
              <a:rPr lang="en-US" sz="1317" dirty="0">
                <a:solidFill>
                  <a:prstClr val="black"/>
                </a:solidFill>
                <a:latin typeface="Helvetica" pitchFamily="2" charset="0"/>
                <a:ea typeface="Helvetica Neue" panose="02000503000000020004" pitchFamily="2" charset="0"/>
                <a:cs typeface="Helvetica Neue" panose="02000503000000020004" pitchFamily="2" charset="0"/>
                <a:sym typeface="Wingdings" pitchFamily="2" charset="2"/>
              </a:rPr>
              <a:t>500 GeV:  4.0 ab</a:t>
            </a:r>
            <a:r>
              <a:rPr lang="en-US" sz="1317" baseline="30000" dirty="0">
                <a:solidFill>
                  <a:prstClr val="black"/>
                </a:solidFill>
                <a:latin typeface="Helvetica" pitchFamily="2" charset="0"/>
                <a:ea typeface="Helvetica Neue" panose="02000503000000020004" pitchFamily="2" charset="0"/>
                <a:cs typeface="Helvetica Neue" panose="02000503000000020004" pitchFamily="2" charset="0"/>
                <a:sym typeface="Wingdings" pitchFamily="2" charset="2"/>
              </a:rPr>
              <a:t>–1</a:t>
            </a:r>
            <a:r>
              <a:rPr lang="en-US" sz="1317" dirty="0">
                <a:solidFill>
                  <a:prstClr val="black"/>
                </a:solidFill>
                <a:latin typeface="Helvetica" pitchFamily="2" charset="0"/>
                <a:ea typeface="Helvetica Neue" panose="02000503000000020004" pitchFamily="2" charset="0"/>
                <a:cs typeface="Helvetica Neue" panose="02000503000000020004" pitchFamily="2" charset="0"/>
                <a:sym typeface="Wingdings" pitchFamily="2" charset="2"/>
              </a:rPr>
              <a:t> in 8.5 years</a:t>
            </a:r>
          </a:p>
        </p:txBody>
      </p:sp>
      <p:sp>
        <p:nvSpPr>
          <p:cNvPr id="11" name="TextBox 10">
            <a:extLst>
              <a:ext uri="{FF2B5EF4-FFF2-40B4-BE49-F238E27FC236}">
                <a16:creationId xmlns:a16="http://schemas.microsoft.com/office/drawing/2014/main" id="{05380DE5-9C22-EDCA-29E4-6E530474E587}"/>
              </a:ext>
            </a:extLst>
          </p:cNvPr>
          <p:cNvSpPr txBox="1"/>
          <p:nvPr/>
        </p:nvSpPr>
        <p:spPr>
          <a:xfrm>
            <a:off x="8315053" y="5233878"/>
            <a:ext cx="2936510" cy="1137299"/>
          </a:xfrm>
          <a:prstGeom prst="rect">
            <a:avLst/>
          </a:prstGeom>
          <a:noFill/>
        </p:spPr>
        <p:txBody>
          <a:bodyPr wrap="none" rtlCol="0">
            <a:spAutoFit/>
          </a:bodyPr>
          <a:lstStyle/>
          <a:p>
            <a:pPr>
              <a:spcBef>
                <a:spcPts val="2823"/>
              </a:spcBef>
            </a:pPr>
            <a:r>
              <a:rPr lang="en-US" sz="1506" b="1" dirty="0">
                <a:solidFill>
                  <a:prstClr val="black"/>
                </a:solidFill>
                <a:latin typeface="Helvetica" pitchFamily="2" charset="0"/>
                <a:ea typeface="Helvetica Light" charset="0"/>
                <a:cs typeface="Helvetica Light" charset="0"/>
                <a:sym typeface="Wingdings" pitchFamily="2" charset="2"/>
              </a:rPr>
              <a:t>CLIC </a:t>
            </a:r>
            <a:r>
              <a:rPr lang="en-US" sz="1129" dirty="0">
                <a:solidFill>
                  <a:prstClr val="black"/>
                </a:solidFill>
                <a:latin typeface="Helvetica Light" panose="020B0403020202020204" pitchFamily="34" charset="0"/>
                <a:ea typeface="Helvetica Light" charset="0"/>
                <a:cs typeface="Helvetica Light" charset="0"/>
                <a:sym typeface="Wingdings" pitchFamily="2" charset="2"/>
              </a:rPr>
              <a:t>(&gt; 20 years of operation)</a:t>
            </a:r>
            <a:endParaRPr lang="en-US" sz="1506" dirty="0">
              <a:solidFill>
                <a:prstClr val="black"/>
              </a:solidFill>
              <a:latin typeface="Helvetica" pitchFamily="2" charset="0"/>
              <a:ea typeface="Helvetica Light" charset="0"/>
              <a:cs typeface="Helvetica Light" charset="0"/>
              <a:sym typeface="Wingdings" pitchFamily="2" charset="2"/>
            </a:endParaRPr>
          </a:p>
          <a:p>
            <a:pPr marL="268891" indent="-268891">
              <a:spcBef>
                <a:spcPts val="565"/>
              </a:spcBef>
              <a:buFont typeface="Arial" panose="020B0604020202020204" pitchFamily="34" charset="0"/>
              <a:buChar char="•"/>
            </a:pPr>
            <a:r>
              <a:rPr lang="en-US" sz="1317" dirty="0">
                <a:solidFill>
                  <a:srgbClr val="019645"/>
                </a:solidFill>
                <a:latin typeface="Helvetica" pitchFamily="2" charset="0"/>
                <a:ea typeface="Helvetica Neue" panose="02000503000000020004" pitchFamily="2" charset="0"/>
                <a:cs typeface="Helvetica Neue" panose="02000503000000020004" pitchFamily="2" charset="0"/>
                <a:sym typeface="Wingdings" pitchFamily="2" charset="2"/>
              </a:rPr>
              <a:t>Giga-Z:	    </a:t>
            </a:r>
            <a:r>
              <a:rPr lang="en-US" sz="565" dirty="0">
                <a:solidFill>
                  <a:srgbClr val="019645"/>
                </a:solidFill>
                <a:latin typeface="Helvetica" pitchFamily="2" charset="0"/>
                <a:ea typeface="Helvetica Neue" panose="02000503000000020004" pitchFamily="2" charset="0"/>
                <a:cs typeface="Helvetica Neue" panose="02000503000000020004" pitchFamily="2" charset="0"/>
                <a:sym typeface="Wingdings" pitchFamily="2" charset="2"/>
              </a:rPr>
              <a:t> </a:t>
            </a:r>
            <a:r>
              <a:rPr lang="en-US" sz="1317" dirty="0">
                <a:solidFill>
                  <a:srgbClr val="019645"/>
                </a:solidFill>
                <a:latin typeface="Helvetica" pitchFamily="2" charset="0"/>
                <a:ea typeface="Helvetica Neue" panose="02000503000000020004" pitchFamily="2" charset="0"/>
                <a:cs typeface="Helvetica Neue" panose="02000503000000020004" pitchFamily="2" charset="0"/>
                <a:sym typeface="Wingdings" pitchFamily="2" charset="2"/>
              </a:rPr>
              <a:t>?</a:t>
            </a:r>
            <a:endParaRPr lang="en-US" sz="1317" baseline="30000" dirty="0">
              <a:solidFill>
                <a:srgbClr val="019645"/>
              </a:solidFill>
              <a:latin typeface="Helvetica" pitchFamily="2" charset="0"/>
              <a:ea typeface="Helvetica Neue" panose="02000503000000020004" pitchFamily="2" charset="0"/>
              <a:cs typeface="Helvetica Neue" panose="02000503000000020004" pitchFamily="2" charset="0"/>
              <a:sym typeface="Wingdings" pitchFamily="2" charset="2"/>
            </a:endParaRPr>
          </a:p>
          <a:p>
            <a:pPr marL="268891" indent="-268891">
              <a:spcBef>
                <a:spcPts val="471"/>
              </a:spcBef>
              <a:buFont typeface="Arial" panose="020B0604020202020204" pitchFamily="34" charset="0"/>
              <a:buChar char="•"/>
            </a:pPr>
            <a:r>
              <a:rPr lang="en-US" sz="1317" dirty="0">
                <a:solidFill>
                  <a:prstClr val="black"/>
                </a:solidFill>
                <a:latin typeface="Helvetica" pitchFamily="2" charset="0"/>
                <a:ea typeface="Helvetica Neue" panose="02000503000000020004" pitchFamily="2" charset="0"/>
                <a:cs typeface="Helvetica Neue" panose="02000503000000020004" pitchFamily="2" charset="0"/>
                <a:sym typeface="Wingdings" pitchFamily="2" charset="2"/>
              </a:rPr>
              <a:t>380 GeV:  1.0 ab</a:t>
            </a:r>
            <a:r>
              <a:rPr lang="en-US" sz="1317" baseline="30000" dirty="0">
                <a:solidFill>
                  <a:prstClr val="black"/>
                </a:solidFill>
                <a:latin typeface="Helvetica" pitchFamily="2" charset="0"/>
                <a:ea typeface="Helvetica Neue" panose="02000503000000020004" pitchFamily="2" charset="0"/>
                <a:cs typeface="Helvetica Neue" panose="02000503000000020004" pitchFamily="2" charset="0"/>
                <a:sym typeface="Wingdings" pitchFamily="2" charset="2"/>
              </a:rPr>
              <a:t>–1</a:t>
            </a:r>
            <a:r>
              <a:rPr lang="en-US" sz="1317" dirty="0">
                <a:solidFill>
                  <a:prstClr val="black"/>
                </a:solidFill>
                <a:latin typeface="Helvetica" pitchFamily="2" charset="0"/>
                <a:ea typeface="Helvetica Neue" panose="02000503000000020004" pitchFamily="2" charset="0"/>
                <a:cs typeface="Helvetica Neue" panose="02000503000000020004" pitchFamily="2" charset="0"/>
                <a:sym typeface="Wingdings" pitchFamily="2" charset="2"/>
              </a:rPr>
              <a:t> in 8 years</a:t>
            </a:r>
          </a:p>
          <a:p>
            <a:pPr marL="268891" indent="-268891">
              <a:spcBef>
                <a:spcPts val="471"/>
              </a:spcBef>
              <a:buFont typeface="Arial" panose="020B0604020202020204" pitchFamily="34" charset="0"/>
              <a:buChar char="•"/>
            </a:pPr>
            <a:r>
              <a:rPr lang="en-US" sz="1317" dirty="0">
                <a:solidFill>
                  <a:prstClr val="black"/>
                </a:solidFill>
                <a:latin typeface="Helvetica" pitchFamily="2" charset="0"/>
                <a:ea typeface="Helvetica Neue" panose="02000503000000020004" pitchFamily="2" charset="0"/>
                <a:cs typeface="Helvetica Neue" panose="02000503000000020004" pitchFamily="2" charset="0"/>
                <a:sym typeface="Wingdings" pitchFamily="2" charset="2"/>
              </a:rPr>
              <a:t>Upgrade to &gt; 1 TeV in &gt; 15 years</a:t>
            </a:r>
          </a:p>
        </p:txBody>
      </p:sp>
      <p:sp>
        <p:nvSpPr>
          <p:cNvPr id="13" name="TextBox 12">
            <a:extLst>
              <a:ext uri="{FF2B5EF4-FFF2-40B4-BE49-F238E27FC236}">
                <a16:creationId xmlns:a16="http://schemas.microsoft.com/office/drawing/2014/main" id="{1A70DE01-2656-8E34-0964-E240C889F919}"/>
              </a:ext>
            </a:extLst>
          </p:cNvPr>
          <p:cNvSpPr txBox="1"/>
          <p:nvPr/>
        </p:nvSpPr>
        <p:spPr>
          <a:xfrm>
            <a:off x="9545674" y="2251326"/>
            <a:ext cx="906017" cy="251607"/>
          </a:xfrm>
          <a:prstGeom prst="rect">
            <a:avLst/>
          </a:prstGeom>
          <a:noFill/>
        </p:spPr>
        <p:txBody>
          <a:bodyPr wrap="none" rtlCol="0">
            <a:spAutoFit/>
          </a:bodyPr>
          <a:lstStyle/>
          <a:p>
            <a:r>
              <a:rPr lang="en-US" sz="1035" dirty="0">
                <a:solidFill>
                  <a:srgbClr val="0070C0"/>
                </a:solidFill>
                <a:latin typeface="Helvetica Light" charset="0"/>
                <a:ea typeface="Helvetica Light" charset="0"/>
                <a:cs typeface="Helvetica Light" charset="0"/>
              </a:rPr>
              <a:t>&gt;</a:t>
            </a:r>
            <a:r>
              <a:rPr lang="en-US" sz="1035">
                <a:solidFill>
                  <a:srgbClr val="0070C0"/>
                </a:solidFill>
                <a:latin typeface="Helvetica Light" charset="0"/>
                <a:ea typeface="Helvetica Light" charset="0"/>
                <a:cs typeface="Helvetica Light" charset="0"/>
              </a:rPr>
              <a:t> </a:t>
            </a:r>
            <a:r>
              <a:rPr lang="en-US" sz="1035" dirty="0">
                <a:solidFill>
                  <a:srgbClr val="0070C0"/>
                </a:solidFill>
                <a:latin typeface="Helvetica Light" charset="0"/>
                <a:ea typeface="Helvetica Light" charset="0"/>
                <a:cs typeface="Helvetica Light" charset="0"/>
              </a:rPr>
              <a:t>10</a:t>
            </a:r>
            <a:r>
              <a:rPr lang="en-US" sz="1035" baseline="30000" dirty="0">
                <a:solidFill>
                  <a:srgbClr val="0070C0"/>
                </a:solidFill>
                <a:latin typeface="Helvetica Light" charset="0"/>
                <a:ea typeface="Helvetica Light" charset="0"/>
                <a:cs typeface="Helvetica Light" charset="0"/>
              </a:rPr>
              <a:t>5</a:t>
            </a:r>
            <a:r>
              <a:rPr lang="en-US" sz="1035" dirty="0">
                <a:solidFill>
                  <a:srgbClr val="0070C0"/>
                </a:solidFill>
                <a:latin typeface="Helvetica Light" charset="0"/>
                <a:ea typeface="Helvetica Light" charset="0"/>
                <a:cs typeface="Helvetica Light" charset="0"/>
              </a:rPr>
              <a:t> × LEP</a:t>
            </a:r>
          </a:p>
        </p:txBody>
      </p:sp>
      <p:cxnSp>
        <p:nvCxnSpPr>
          <p:cNvPr id="14" name="Straight Arrow Connector 13">
            <a:extLst>
              <a:ext uri="{FF2B5EF4-FFF2-40B4-BE49-F238E27FC236}">
                <a16:creationId xmlns:a16="http://schemas.microsoft.com/office/drawing/2014/main" id="{4BB7234A-AACF-92A2-CBE6-EDDEA50B12E2}"/>
              </a:ext>
            </a:extLst>
          </p:cNvPr>
          <p:cNvCxnSpPr>
            <a:cxnSpLocks/>
          </p:cNvCxnSpPr>
          <p:nvPr/>
        </p:nvCxnSpPr>
        <p:spPr>
          <a:xfrm>
            <a:off x="9811542" y="2459219"/>
            <a:ext cx="0" cy="169828"/>
          </a:xfrm>
          <a:prstGeom prst="straightConnector1">
            <a:avLst/>
          </a:prstGeom>
          <a:ln w="3175">
            <a:solidFill>
              <a:srgbClr val="0070C0"/>
            </a:solidFill>
            <a:tailEnd type="triangle"/>
          </a:ln>
          <a:effectLst/>
        </p:spPr>
        <p:style>
          <a:lnRef idx="2">
            <a:schemeClr val="accent1"/>
          </a:lnRef>
          <a:fillRef idx="0">
            <a:schemeClr val="accent1"/>
          </a:fillRef>
          <a:effectRef idx="1">
            <a:schemeClr val="accent1"/>
          </a:effectRef>
          <a:fontRef idx="minor">
            <a:schemeClr val="tx1"/>
          </a:fontRef>
        </p:style>
      </p:cxnSp>
      <p:sp>
        <p:nvSpPr>
          <p:cNvPr id="15" name="TextBox 14">
            <a:extLst>
              <a:ext uri="{FF2B5EF4-FFF2-40B4-BE49-F238E27FC236}">
                <a16:creationId xmlns:a16="http://schemas.microsoft.com/office/drawing/2014/main" id="{1D6F6114-01C3-7F7D-FAF9-D6BE8389E5B4}"/>
              </a:ext>
            </a:extLst>
          </p:cNvPr>
          <p:cNvSpPr txBox="1"/>
          <p:nvPr/>
        </p:nvSpPr>
        <p:spPr>
          <a:xfrm>
            <a:off x="9298868" y="1981366"/>
            <a:ext cx="1898277" cy="222690"/>
          </a:xfrm>
          <a:prstGeom prst="rect">
            <a:avLst/>
          </a:prstGeom>
          <a:noFill/>
        </p:spPr>
        <p:txBody>
          <a:bodyPr wrap="none" rtlCol="0">
            <a:spAutoFit/>
          </a:bodyPr>
          <a:lstStyle/>
          <a:p>
            <a:pPr algn="r">
              <a:spcBef>
                <a:spcPts val="2823"/>
              </a:spcBef>
            </a:pPr>
            <a:r>
              <a:rPr lang="en-US" sz="847" dirty="0">
                <a:solidFill>
                  <a:schemeClr val="tx1">
                    <a:lumMod val="50000"/>
                    <a:lumOff val="50000"/>
                  </a:schemeClr>
                </a:solidFill>
                <a:latin typeface="Helvetica Light" charset="0"/>
                <a:ea typeface="Helvetica Light" charset="0"/>
                <a:cs typeface="Helvetica Light" charset="0"/>
                <a:sym typeface="Wingdings" pitchFamily="2" charset="2"/>
              </a:rPr>
              <a:t>All numbers assume 2 experiments</a:t>
            </a:r>
          </a:p>
        </p:txBody>
      </p:sp>
      <p:sp>
        <p:nvSpPr>
          <p:cNvPr id="17" name="TextBox 16">
            <a:extLst>
              <a:ext uri="{FF2B5EF4-FFF2-40B4-BE49-F238E27FC236}">
                <a16:creationId xmlns:a16="http://schemas.microsoft.com/office/drawing/2014/main" id="{EED39677-DBC8-42ED-7056-079EA37A851D}"/>
              </a:ext>
            </a:extLst>
          </p:cNvPr>
          <p:cNvSpPr txBox="1"/>
          <p:nvPr/>
        </p:nvSpPr>
        <p:spPr>
          <a:xfrm>
            <a:off x="656969" y="5991541"/>
            <a:ext cx="6270292" cy="324063"/>
          </a:xfrm>
          <a:prstGeom prst="rect">
            <a:avLst/>
          </a:prstGeom>
          <a:noFill/>
        </p:spPr>
        <p:txBody>
          <a:bodyPr wrap="square" rtlCol="0">
            <a:spAutoFit/>
          </a:bodyPr>
          <a:lstStyle/>
          <a:p>
            <a:pPr>
              <a:spcBef>
                <a:spcPts val="1129"/>
              </a:spcBef>
            </a:pPr>
            <a:r>
              <a:rPr lang="en-GB" sz="1506" dirty="0">
                <a:solidFill>
                  <a:schemeClr val="tx1">
                    <a:lumMod val="50000"/>
                    <a:lumOff val="50000"/>
                  </a:schemeClr>
                </a:solidFill>
                <a:latin typeface="Helvetica" pitchFamily="2" charset="0"/>
                <a:ea typeface="Helvetica Neue" panose="02000503000000020004" pitchFamily="2" charset="0"/>
                <a:cs typeface="Helvetica Neue" panose="02000503000000020004" pitchFamily="2" charset="0"/>
              </a:rPr>
              <a:t>Another important consideration is </a:t>
            </a:r>
            <a:r>
              <a:rPr lang="en-GB" sz="1506" b="1" dirty="0">
                <a:solidFill>
                  <a:schemeClr val="tx1">
                    <a:lumMod val="50000"/>
                    <a:lumOff val="50000"/>
                  </a:schemeClr>
                </a:solidFill>
                <a:latin typeface="Helvetica" pitchFamily="2" charset="0"/>
                <a:ea typeface="Helvetica Neue" panose="02000503000000020004" pitchFamily="2" charset="0"/>
                <a:cs typeface="Helvetica Neue" panose="02000503000000020004" pitchFamily="2" charset="0"/>
              </a:rPr>
              <a:t>one vs. two running experiments</a:t>
            </a:r>
          </a:p>
        </p:txBody>
      </p:sp>
      <p:sp>
        <p:nvSpPr>
          <p:cNvPr id="18" name="Rectangle 17">
            <a:extLst>
              <a:ext uri="{FF2B5EF4-FFF2-40B4-BE49-F238E27FC236}">
                <a16:creationId xmlns:a16="http://schemas.microsoft.com/office/drawing/2014/main" id="{2E419633-BC0A-4429-5255-5DF91D49B7DA}"/>
              </a:ext>
            </a:extLst>
          </p:cNvPr>
          <p:cNvSpPr/>
          <p:nvPr/>
        </p:nvSpPr>
        <p:spPr>
          <a:xfrm>
            <a:off x="6010061" y="1868832"/>
            <a:ext cx="2372765" cy="324063"/>
          </a:xfrm>
          <a:prstGeom prst="rect">
            <a:avLst/>
          </a:prstGeom>
        </p:spPr>
        <p:txBody>
          <a:bodyPr wrap="none">
            <a:spAutoFit/>
          </a:bodyPr>
          <a:lstStyle/>
          <a:p>
            <a:r>
              <a:rPr lang="en-US" sz="1506" b="1" dirty="0">
                <a:solidFill>
                  <a:prstClr val="black"/>
                </a:solidFill>
                <a:latin typeface="Helvetica" pitchFamily="2" charset="0"/>
                <a:ea typeface="Helvetica Light" charset="0"/>
                <a:cs typeface="Helvetica Light" charset="0"/>
                <a:sym typeface="Wingdings" pitchFamily="2" charset="2"/>
              </a:rPr>
              <a:t>FCC-</a:t>
            </a:r>
            <a:r>
              <a:rPr lang="en-US" sz="1506" b="1" dirty="0" err="1">
                <a:solidFill>
                  <a:prstClr val="black"/>
                </a:solidFill>
                <a:latin typeface="Helvetica" pitchFamily="2" charset="0"/>
                <a:ea typeface="Helvetica Light" charset="0"/>
                <a:cs typeface="Helvetica Light" charset="0"/>
                <a:sym typeface="Wingdings" pitchFamily="2" charset="2"/>
              </a:rPr>
              <a:t>ee</a:t>
            </a:r>
            <a:r>
              <a:rPr lang="en-US" sz="1506" b="1" dirty="0">
                <a:solidFill>
                  <a:prstClr val="black"/>
                </a:solidFill>
                <a:latin typeface="Helvetica" pitchFamily="2" charset="0"/>
                <a:ea typeface="Helvetica Light" charset="0"/>
                <a:cs typeface="Helvetica Light" charset="0"/>
                <a:sym typeface="Wingdings" pitchFamily="2" charset="2"/>
              </a:rPr>
              <a:t> </a:t>
            </a:r>
            <a:r>
              <a:rPr lang="en-US" sz="1129" dirty="0">
                <a:solidFill>
                  <a:prstClr val="black"/>
                </a:solidFill>
                <a:latin typeface="Helvetica Light" panose="020B0403020202020204" pitchFamily="34" charset="0"/>
                <a:ea typeface="Helvetica Light" charset="0"/>
                <a:cs typeface="Helvetica Light" charset="0"/>
                <a:sym typeface="Wingdings" pitchFamily="2" charset="2"/>
              </a:rPr>
              <a:t>(14 years of operation)</a:t>
            </a:r>
            <a:endParaRPr lang="en-US" sz="1694" dirty="0">
              <a:latin typeface="Helvetica Light" panose="020B0403020202020204" pitchFamily="34" charset="0"/>
            </a:endParaRPr>
          </a:p>
        </p:txBody>
      </p:sp>
      <p:sp>
        <p:nvSpPr>
          <p:cNvPr id="19" name="TextBox 18">
            <a:extLst>
              <a:ext uri="{FF2B5EF4-FFF2-40B4-BE49-F238E27FC236}">
                <a16:creationId xmlns:a16="http://schemas.microsoft.com/office/drawing/2014/main" id="{707204CE-8F39-6C44-0EC2-AB20A7541165}"/>
              </a:ext>
            </a:extLst>
          </p:cNvPr>
          <p:cNvSpPr txBox="1"/>
          <p:nvPr/>
        </p:nvSpPr>
        <p:spPr>
          <a:xfrm>
            <a:off x="4997950" y="1818308"/>
            <a:ext cx="758541" cy="244362"/>
          </a:xfrm>
          <a:prstGeom prst="rect">
            <a:avLst/>
          </a:prstGeom>
          <a:noFill/>
        </p:spPr>
        <p:txBody>
          <a:bodyPr wrap="none" rtlCol="0">
            <a:spAutoFit/>
          </a:bodyPr>
          <a:lstStyle/>
          <a:p>
            <a:pPr>
              <a:spcBef>
                <a:spcPts val="2823"/>
              </a:spcBef>
            </a:pPr>
            <a:r>
              <a:rPr lang="en-US" sz="988" dirty="0">
                <a:solidFill>
                  <a:schemeClr val="tx1">
                    <a:lumMod val="50000"/>
                    <a:lumOff val="50000"/>
                  </a:schemeClr>
                </a:solidFill>
                <a:latin typeface="Helvetica Light" charset="0"/>
                <a:ea typeface="Helvetica Light" charset="0"/>
                <a:cs typeface="Helvetica Light" charset="0"/>
                <a:sym typeface="Wingdings" pitchFamily="2" charset="2"/>
              </a:rPr>
              <a:t>Jenny List</a:t>
            </a:r>
          </a:p>
        </p:txBody>
      </p:sp>
      <p:sp>
        <p:nvSpPr>
          <p:cNvPr id="20" name="TextBox 19">
            <a:extLst>
              <a:ext uri="{FF2B5EF4-FFF2-40B4-BE49-F238E27FC236}">
                <a16:creationId xmlns:a16="http://schemas.microsoft.com/office/drawing/2014/main" id="{41ED7166-F8A9-A434-59C3-A4A45FBFE299}"/>
              </a:ext>
            </a:extLst>
          </p:cNvPr>
          <p:cNvSpPr txBox="1"/>
          <p:nvPr/>
        </p:nvSpPr>
        <p:spPr>
          <a:xfrm>
            <a:off x="6014190" y="3761251"/>
            <a:ext cx="1850186" cy="1641988"/>
          </a:xfrm>
          <a:prstGeom prst="rect">
            <a:avLst/>
          </a:prstGeom>
          <a:noFill/>
        </p:spPr>
        <p:txBody>
          <a:bodyPr wrap="none" rtlCol="0">
            <a:spAutoFit/>
          </a:bodyPr>
          <a:lstStyle/>
          <a:p>
            <a:pPr>
              <a:spcBef>
                <a:spcPts val="2823"/>
              </a:spcBef>
            </a:pPr>
            <a:r>
              <a:rPr lang="en-US" sz="988" b="1" dirty="0">
                <a:solidFill>
                  <a:prstClr val="black"/>
                </a:solidFill>
                <a:latin typeface="Helvetica" pitchFamily="2" charset="0"/>
                <a:ea typeface="Helvetica Light" charset="0"/>
                <a:cs typeface="Helvetica Light" charset="0"/>
                <a:sym typeface="Wingdings" pitchFamily="2" charset="2"/>
              </a:rPr>
              <a:t>Stable beam time assumed:</a:t>
            </a:r>
          </a:p>
          <a:p>
            <a:pPr marL="161334" indent="-161334">
              <a:spcBef>
                <a:spcPts val="565"/>
              </a:spcBef>
              <a:buFont typeface="Arial" panose="020B0604020202020204" pitchFamily="34" charset="0"/>
              <a:buChar char="•"/>
            </a:pPr>
            <a:r>
              <a:rPr lang="en-US" sz="988" dirty="0">
                <a:solidFill>
                  <a:prstClr val="black"/>
                </a:solidFill>
                <a:latin typeface="Helvetica Light" charset="0"/>
                <a:ea typeface="Helvetica Light" charset="0"/>
                <a:cs typeface="Helvetica Light" charset="0"/>
                <a:sym typeface="Wingdings" pitchFamily="2" charset="2"/>
              </a:rPr>
              <a:t>FCC-</a:t>
            </a:r>
            <a:r>
              <a:rPr lang="en-US" sz="988" dirty="0" err="1">
                <a:solidFill>
                  <a:prstClr val="black"/>
                </a:solidFill>
                <a:latin typeface="Helvetica Light" charset="0"/>
                <a:ea typeface="Helvetica Light" charset="0"/>
                <a:cs typeface="Helvetica Light" charset="0"/>
                <a:sym typeface="Wingdings" pitchFamily="2" charset="2"/>
              </a:rPr>
              <a:t>ee</a:t>
            </a:r>
            <a:r>
              <a:rPr lang="en-US" sz="988" dirty="0">
                <a:solidFill>
                  <a:prstClr val="black"/>
                </a:solidFill>
                <a:latin typeface="Helvetica Light" charset="0"/>
                <a:ea typeface="Helvetica Light" charset="0"/>
                <a:cs typeface="Helvetica Light" charset="0"/>
                <a:sym typeface="Wingdings" pitchFamily="2" charset="2"/>
              </a:rPr>
              <a:t>: 1.08 ×10</a:t>
            </a:r>
            <a:r>
              <a:rPr lang="en-US" sz="988" baseline="30000" dirty="0">
                <a:solidFill>
                  <a:prstClr val="black"/>
                </a:solidFill>
                <a:latin typeface="Helvetica Light" charset="0"/>
                <a:ea typeface="Helvetica Light" charset="0"/>
                <a:cs typeface="Helvetica Light" charset="0"/>
                <a:sym typeface="Wingdings" pitchFamily="2" charset="2"/>
              </a:rPr>
              <a:t>7</a:t>
            </a:r>
            <a:r>
              <a:rPr lang="en-US" sz="988" dirty="0">
                <a:solidFill>
                  <a:prstClr val="black"/>
                </a:solidFill>
                <a:latin typeface="Helvetica Light" charset="0"/>
                <a:ea typeface="Helvetica Light" charset="0"/>
                <a:cs typeface="Helvetica Light" charset="0"/>
                <a:sym typeface="Wingdings" pitchFamily="2" charset="2"/>
              </a:rPr>
              <a:t> s</a:t>
            </a:r>
            <a:endParaRPr lang="en-US" sz="988" baseline="30000" dirty="0">
              <a:solidFill>
                <a:prstClr val="black"/>
              </a:solidFill>
              <a:latin typeface="Helvetica Light" charset="0"/>
              <a:ea typeface="Helvetica Light" charset="0"/>
              <a:cs typeface="Helvetica Light" charset="0"/>
              <a:sym typeface="Wingdings" pitchFamily="2" charset="2"/>
            </a:endParaRPr>
          </a:p>
          <a:p>
            <a:pPr marL="161334" indent="-161334">
              <a:spcBef>
                <a:spcPts val="188"/>
              </a:spcBef>
              <a:buFont typeface="Arial" panose="020B0604020202020204" pitchFamily="34" charset="0"/>
              <a:buChar char="•"/>
            </a:pPr>
            <a:r>
              <a:rPr lang="en-US" sz="988" dirty="0">
                <a:solidFill>
                  <a:prstClr val="black"/>
                </a:solidFill>
                <a:latin typeface="Helvetica Light" charset="0"/>
                <a:ea typeface="Helvetica Light" charset="0"/>
                <a:cs typeface="Helvetica Light" charset="0"/>
                <a:sym typeface="Wingdings" pitchFamily="2" charset="2"/>
              </a:rPr>
              <a:t>ILC:        1.6   ×10</a:t>
            </a:r>
            <a:r>
              <a:rPr lang="en-US" sz="988" baseline="30000" dirty="0">
                <a:solidFill>
                  <a:prstClr val="black"/>
                </a:solidFill>
                <a:latin typeface="Helvetica Light" charset="0"/>
                <a:ea typeface="Helvetica Light" charset="0"/>
                <a:cs typeface="Helvetica Light" charset="0"/>
                <a:sym typeface="Wingdings" pitchFamily="2" charset="2"/>
              </a:rPr>
              <a:t>7</a:t>
            </a:r>
            <a:r>
              <a:rPr lang="en-US" sz="988" dirty="0">
                <a:solidFill>
                  <a:prstClr val="black"/>
                </a:solidFill>
                <a:latin typeface="Helvetica Light" charset="0"/>
                <a:ea typeface="Helvetica Light" charset="0"/>
                <a:cs typeface="Helvetica Light" charset="0"/>
                <a:sym typeface="Wingdings" pitchFamily="2" charset="2"/>
              </a:rPr>
              <a:t> s</a:t>
            </a:r>
            <a:endParaRPr lang="en-US" sz="988" baseline="30000" dirty="0">
              <a:solidFill>
                <a:prstClr val="black"/>
              </a:solidFill>
              <a:latin typeface="Helvetica Light" charset="0"/>
              <a:ea typeface="Helvetica Light" charset="0"/>
              <a:cs typeface="Helvetica Light" charset="0"/>
              <a:sym typeface="Wingdings" pitchFamily="2" charset="2"/>
            </a:endParaRPr>
          </a:p>
          <a:p>
            <a:pPr marL="161334" indent="-161334">
              <a:spcBef>
                <a:spcPts val="188"/>
              </a:spcBef>
              <a:buFont typeface="Arial" panose="020B0604020202020204" pitchFamily="34" charset="0"/>
              <a:buChar char="•"/>
            </a:pPr>
            <a:r>
              <a:rPr lang="en-US" sz="988" dirty="0">
                <a:solidFill>
                  <a:prstClr val="black"/>
                </a:solidFill>
                <a:latin typeface="Helvetica Light" charset="0"/>
                <a:ea typeface="Helvetica Light" charset="0"/>
                <a:cs typeface="Helvetica Light" charset="0"/>
                <a:sym typeface="Wingdings" pitchFamily="2" charset="2"/>
              </a:rPr>
              <a:t>CLIC:     </a:t>
            </a:r>
            <a:r>
              <a:rPr lang="en-US" sz="565" dirty="0">
                <a:solidFill>
                  <a:prstClr val="black"/>
                </a:solidFill>
                <a:latin typeface="Helvetica Light" charset="0"/>
                <a:ea typeface="Helvetica Light" charset="0"/>
                <a:cs typeface="Helvetica Light" charset="0"/>
                <a:sym typeface="Wingdings" pitchFamily="2" charset="2"/>
              </a:rPr>
              <a:t> </a:t>
            </a:r>
            <a:r>
              <a:rPr lang="en-US" sz="988" dirty="0">
                <a:solidFill>
                  <a:prstClr val="black"/>
                </a:solidFill>
                <a:latin typeface="Helvetica Light" charset="0"/>
                <a:ea typeface="Helvetica Light" charset="0"/>
                <a:cs typeface="Helvetica Light" charset="0"/>
                <a:sym typeface="Wingdings" pitchFamily="2" charset="2"/>
              </a:rPr>
              <a:t>1.2   ×10</a:t>
            </a:r>
            <a:r>
              <a:rPr lang="en-US" sz="988" baseline="30000" dirty="0">
                <a:solidFill>
                  <a:prstClr val="black"/>
                </a:solidFill>
                <a:latin typeface="Helvetica Light" charset="0"/>
                <a:ea typeface="Helvetica Light" charset="0"/>
                <a:cs typeface="Helvetica Light" charset="0"/>
                <a:sym typeface="Wingdings" pitchFamily="2" charset="2"/>
              </a:rPr>
              <a:t>7</a:t>
            </a:r>
            <a:r>
              <a:rPr lang="en-US" sz="988" dirty="0">
                <a:solidFill>
                  <a:prstClr val="black"/>
                </a:solidFill>
                <a:latin typeface="Helvetica Light" charset="0"/>
                <a:ea typeface="Helvetica Light" charset="0"/>
                <a:cs typeface="Helvetica Light" charset="0"/>
                <a:sym typeface="Wingdings" pitchFamily="2" charset="2"/>
              </a:rPr>
              <a:t> s</a:t>
            </a:r>
            <a:endParaRPr lang="en-US" sz="988" baseline="30000" dirty="0">
              <a:solidFill>
                <a:prstClr val="black"/>
              </a:solidFill>
              <a:latin typeface="Helvetica Light" charset="0"/>
              <a:ea typeface="Helvetica Light" charset="0"/>
              <a:cs typeface="Helvetica Light" charset="0"/>
              <a:sym typeface="Wingdings" pitchFamily="2" charset="2"/>
            </a:endParaRPr>
          </a:p>
          <a:p>
            <a:pPr>
              <a:spcBef>
                <a:spcPts val="565"/>
              </a:spcBef>
            </a:pPr>
            <a:r>
              <a:rPr lang="en-US" sz="988" dirty="0">
                <a:solidFill>
                  <a:prstClr val="black"/>
                </a:solidFill>
                <a:latin typeface="Helvetica Light" charset="0"/>
                <a:ea typeface="Helvetica Light" charset="0"/>
                <a:cs typeface="Helvetica Light" charset="0"/>
                <a:sym typeface="Wingdings" pitchFamily="2" charset="2"/>
              </a:rPr>
              <a:t>Compare:</a:t>
            </a:r>
          </a:p>
          <a:p>
            <a:pPr marL="161334" indent="-161334">
              <a:spcBef>
                <a:spcPts val="565"/>
              </a:spcBef>
              <a:buFont typeface="Arial" panose="020B0604020202020204" pitchFamily="34" charset="0"/>
              <a:buChar char="•"/>
            </a:pPr>
            <a:r>
              <a:rPr lang="en-US" sz="988" dirty="0">
                <a:solidFill>
                  <a:prstClr val="black"/>
                </a:solidFill>
                <a:latin typeface="Helvetica Light" charset="0"/>
                <a:ea typeface="Helvetica Light" charset="0"/>
                <a:cs typeface="Helvetica Light" charset="0"/>
                <a:sym typeface="Wingdings" pitchFamily="2" charset="2"/>
              </a:rPr>
              <a:t>SLD:   </a:t>
            </a:r>
            <a:r>
              <a:rPr lang="en-US" sz="376" dirty="0">
                <a:solidFill>
                  <a:prstClr val="black"/>
                </a:solidFill>
                <a:latin typeface="Helvetica Light" charset="0"/>
                <a:ea typeface="Helvetica Light" charset="0"/>
                <a:cs typeface="Helvetica Light" charset="0"/>
                <a:sym typeface="Wingdings" pitchFamily="2" charset="2"/>
              </a:rPr>
              <a:t> </a:t>
            </a:r>
            <a:r>
              <a:rPr lang="en-US" sz="988" dirty="0">
                <a:solidFill>
                  <a:prstClr val="black"/>
                </a:solidFill>
                <a:latin typeface="Helvetica Light" charset="0"/>
                <a:ea typeface="Helvetica Light" charset="0"/>
                <a:cs typeface="Helvetica Light" charset="0"/>
                <a:sym typeface="Wingdings" pitchFamily="2" charset="2"/>
              </a:rPr>
              <a:t>&lt; 1.0 ×10</a:t>
            </a:r>
            <a:r>
              <a:rPr lang="en-US" sz="988" baseline="30000" dirty="0">
                <a:solidFill>
                  <a:prstClr val="black"/>
                </a:solidFill>
                <a:latin typeface="Helvetica Light" charset="0"/>
                <a:ea typeface="Helvetica Light" charset="0"/>
                <a:cs typeface="Helvetica Light" charset="0"/>
                <a:sym typeface="Wingdings" pitchFamily="2" charset="2"/>
              </a:rPr>
              <a:t>7</a:t>
            </a:r>
            <a:r>
              <a:rPr lang="en-US" sz="988" dirty="0">
                <a:solidFill>
                  <a:prstClr val="black"/>
                </a:solidFill>
                <a:latin typeface="Helvetica Light" charset="0"/>
                <a:ea typeface="Helvetica Light" charset="0"/>
                <a:cs typeface="Helvetica Light" charset="0"/>
                <a:sym typeface="Wingdings" pitchFamily="2" charset="2"/>
              </a:rPr>
              <a:t> s</a:t>
            </a:r>
          </a:p>
          <a:p>
            <a:pPr marL="161334" indent="-161334">
              <a:spcBef>
                <a:spcPts val="188"/>
              </a:spcBef>
              <a:buFont typeface="Arial" panose="020B0604020202020204" pitchFamily="34" charset="0"/>
              <a:buChar char="•"/>
            </a:pPr>
            <a:r>
              <a:rPr lang="en-US" sz="988" dirty="0">
                <a:solidFill>
                  <a:prstClr val="black"/>
                </a:solidFill>
                <a:latin typeface="Helvetica Light" charset="0"/>
                <a:ea typeface="Helvetica Light" charset="0"/>
                <a:cs typeface="Helvetica Light" charset="0"/>
                <a:sym typeface="Wingdings" pitchFamily="2" charset="2"/>
              </a:rPr>
              <a:t>Belle:  &lt; 1.2 ×10</a:t>
            </a:r>
            <a:r>
              <a:rPr lang="en-US" sz="988" baseline="30000" dirty="0">
                <a:solidFill>
                  <a:prstClr val="black"/>
                </a:solidFill>
                <a:latin typeface="Helvetica Light" charset="0"/>
                <a:ea typeface="Helvetica Light" charset="0"/>
                <a:cs typeface="Helvetica Light" charset="0"/>
                <a:sym typeface="Wingdings" pitchFamily="2" charset="2"/>
              </a:rPr>
              <a:t>7</a:t>
            </a:r>
            <a:r>
              <a:rPr lang="en-US" sz="988" dirty="0">
                <a:solidFill>
                  <a:prstClr val="black"/>
                </a:solidFill>
                <a:latin typeface="Helvetica Light" charset="0"/>
                <a:ea typeface="Helvetica Light" charset="0"/>
                <a:cs typeface="Helvetica Light" charset="0"/>
                <a:sym typeface="Wingdings" pitchFamily="2" charset="2"/>
              </a:rPr>
              <a:t> s</a:t>
            </a:r>
            <a:endParaRPr lang="en-US" sz="988" baseline="30000" dirty="0">
              <a:solidFill>
                <a:prstClr val="black"/>
              </a:solidFill>
              <a:latin typeface="Helvetica Light" charset="0"/>
              <a:ea typeface="Helvetica Light" charset="0"/>
              <a:cs typeface="Helvetica Light" charset="0"/>
              <a:sym typeface="Wingdings" pitchFamily="2" charset="2"/>
            </a:endParaRPr>
          </a:p>
          <a:p>
            <a:pPr marL="161334" indent="-161334">
              <a:spcBef>
                <a:spcPts val="188"/>
              </a:spcBef>
              <a:buFont typeface="Arial" panose="020B0604020202020204" pitchFamily="34" charset="0"/>
              <a:buChar char="•"/>
            </a:pPr>
            <a:r>
              <a:rPr lang="en-US" sz="988" dirty="0">
                <a:solidFill>
                  <a:prstClr val="black"/>
                </a:solidFill>
                <a:latin typeface="Helvetica Light" charset="0"/>
                <a:ea typeface="Helvetica Light" charset="0"/>
                <a:cs typeface="Helvetica Light" charset="0"/>
                <a:sym typeface="Wingdings" pitchFamily="2" charset="2"/>
              </a:rPr>
              <a:t>LHC:   &lt; 0.7 ×10</a:t>
            </a:r>
            <a:r>
              <a:rPr lang="en-US" sz="988" baseline="30000" dirty="0">
                <a:solidFill>
                  <a:prstClr val="black"/>
                </a:solidFill>
                <a:latin typeface="Helvetica Light" charset="0"/>
                <a:ea typeface="Helvetica Light" charset="0"/>
                <a:cs typeface="Helvetica Light" charset="0"/>
                <a:sym typeface="Wingdings" pitchFamily="2" charset="2"/>
              </a:rPr>
              <a:t>7</a:t>
            </a:r>
            <a:r>
              <a:rPr lang="en-US" sz="988" dirty="0">
                <a:solidFill>
                  <a:prstClr val="black"/>
                </a:solidFill>
                <a:latin typeface="Helvetica Light" charset="0"/>
                <a:ea typeface="Helvetica Light" charset="0"/>
                <a:cs typeface="Helvetica Light" charset="0"/>
                <a:sym typeface="Wingdings" pitchFamily="2" charset="2"/>
              </a:rPr>
              <a:t> s</a:t>
            </a:r>
            <a:endParaRPr lang="en-US" sz="988" baseline="30000" dirty="0">
              <a:solidFill>
                <a:prstClr val="black"/>
              </a:solidFill>
              <a:latin typeface="Helvetica Light" charset="0"/>
              <a:ea typeface="Helvetica Light" charset="0"/>
              <a:cs typeface="Helvetica Light" charset="0"/>
              <a:sym typeface="Wingdings" pitchFamily="2" charset="2"/>
            </a:endParaRPr>
          </a:p>
        </p:txBody>
      </p:sp>
      <p:pic>
        <p:nvPicPr>
          <p:cNvPr id="21" name="Picture 20">
            <a:extLst>
              <a:ext uri="{FF2B5EF4-FFF2-40B4-BE49-F238E27FC236}">
                <a16:creationId xmlns:a16="http://schemas.microsoft.com/office/drawing/2014/main" id="{8EED2004-C32A-D1A9-095B-2C7298B93F07}"/>
              </a:ext>
            </a:extLst>
          </p:cNvPr>
          <p:cNvPicPr>
            <a:picLocks noChangeAspect="1"/>
          </p:cNvPicPr>
          <p:nvPr/>
        </p:nvPicPr>
        <p:blipFill>
          <a:blip r:embed="rId3"/>
          <a:stretch>
            <a:fillRect/>
          </a:stretch>
        </p:blipFill>
        <p:spPr>
          <a:xfrm>
            <a:off x="489134" y="1940466"/>
            <a:ext cx="5279936" cy="3928145"/>
          </a:xfrm>
          <a:prstGeom prst="rect">
            <a:avLst/>
          </a:prstGeom>
        </p:spPr>
      </p:pic>
    </p:spTree>
    <p:extLst>
      <p:ext uri="{BB962C8B-B14F-4D97-AF65-F5344CB8AC3E}">
        <p14:creationId xmlns:p14="http://schemas.microsoft.com/office/powerpoint/2010/main" val="2115634265"/>
      </p:ext>
    </p:extLst>
  </p:cSld>
  <p:clrMapOvr>
    <a:masterClrMapping/>
  </p:clrMapOvr>
  <mc:AlternateContent xmlns:mc="http://schemas.openxmlformats.org/markup-compatibility/2006">
    <mc:Choice xmlns:p14="http://schemas.microsoft.com/office/powerpoint/2010/main" Requires="p14">
      <p:transition spd="med" p14:dur="600">
        <p:fade/>
      </p:transition>
    </mc:Choice>
    <mc:Fallback>
      <p:transition spd="med">
        <p:fade/>
      </p:transition>
    </mc:Fallback>
  </mc:AlternateContent>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D0F32CE-DABF-1E47-AEE8-0EE0A2F534D7}"/>
              </a:ext>
            </a:extLst>
          </p:cNvPr>
          <p:cNvSpPr>
            <a:spLocks noGrp="1"/>
          </p:cNvSpPr>
          <p:nvPr>
            <p:ph type="sldNum" sz="quarter" idx="4"/>
          </p:nvPr>
        </p:nvSpPr>
        <p:spPr/>
        <p:txBody>
          <a:bodyPr/>
          <a:lstStyle/>
          <a:p>
            <a:pPr>
              <a:defRPr/>
            </a:pPr>
            <a:fld id="{611C2F03-9E95-40C9-A99F-3C4F7EE8CF2A}" type="slidenum">
              <a:rPr lang="en-GB" smtClean="0"/>
              <a:pPr>
                <a:defRPr/>
              </a:pPr>
              <a:t>82</a:t>
            </a:fld>
            <a:endParaRPr lang="en-GB" dirty="0"/>
          </a:p>
        </p:txBody>
      </p:sp>
      <p:sp>
        <p:nvSpPr>
          <p:cNvPr id="4" name="TextBox 3">
            <a:extLst>
              <a:ext uri="{FF2B5EF4-FFF2-40B4-BE49-F238E27FC236}">
                <a16:creationId xmlns:a16="http://schemas.microsoft.com/office/drawing/2014/main" id="{8878D3B4-ABF4-544C-934F-09F089FE6BE0}"/>
              </a:ext>
            </a:extLst>
          </p:cNvPr>
          <p:cNvSpPr txBox="1"/>
          <p:nvPr/>
        </p:nvSpPr>
        <p:spPr>
          <a:xfrm>
            <a:off x="178096" y="264651"/>
            <a:ext cx="11305525" cy="523220"/>
          </a:xfrm>
          <a:prstGeom prst="rect">
            <a:avLst/>
          </a:prstGeom>
          <a:noFill/>
        </p:spPr>
        <p:txBody>
          <a:bodyPr wrap="square" rtlCol="0">
            <a:spAutoFit/>
          </a:bodyPr>
          <a:lstStyle/>
          <a:p>
            <a:pPr indent="424250" defTabSz="430225" fontAlgn="base">
              <a:spcBef>
                <a:spcPct val="0"/>
              </a:spcBef>
              <a:spcAft>
                <a:spcPct val="0"/>
              </a:spcAft>
              <a:defRPr/>
            </a:pPr>
            <a:r>
              <a:rPr lang="en-US" sz="2800" b="1" dirty="0">
                <a:solidFill>
                  <a:srgbClr val="0D7FBF"/>
                </a:solidFill>
                <a:latin typeface="Helvetica" pitchFamily="2" charset="0"/>
                <a:ea typeface="Trebuchet MS" pitchFamily="-84" charset="0"/>
                <a:cs typeface="Helvetica Light"/>
              </a:rPr>
              <a:t>Future </a:t>
            </a:r>
            <a:r>
              <a:rPr lang="en-US" sz="2800" b="1" dirty="0" err="1">
                <a:solidFill>
                  <a:srgbClr val="0D7FBF"/>
                </a:solidFill>
                <a:latin typeface="Helvetica" pitchFamily="2" charset="0"/>
                <a:ea typeface="Trebuchet MS" pitchFamily="-84" charset="0"/>
                <a:cs typeface="Helvetica Light"/>
              </a:rPr>
              <a:t>e</a:t>
            </a:r>
            <a:r>
              <a:rPr lang="en-US" sz="2800" b="1" baseline="30000" dirty="0" err="1">
                <a:solidFill>
                  <a:srgbClr val="0D7FBF"/>
                </a:solidFill>
                <a:latin typeface="Helvetica" pitchFamily="2" charset="0"/>
                <a:ea typeface="Trebuchet MS" pitchFamily="-84" charset="0"/>
                <a:cs typeface="Helvetica Light"/>
              </a:rPr>
              <a:t>+</a:t>
            </a:r>
            <a:r>
              <a:rPr lang="en-US" sz="2800" b="1" dirty="0" err="1">
                <a:solidFill>
                  <a:srgbClr val="0D7FBF"/>
                </a:solidFill>
                <a:latin typeface="Helvetica" pitchFamily="2" charset="0"/>
                <a:ea typeface="Trebuchet MS" pitchFamily="-84" charset="0"/>
                <a:cs typeface="Helvetica Light"/>
              </a:rPr>
              <a:t>e</a:t>
            </a:r>
            <a:r>
              <a:rPr lang="en-US" sz="2800" b="1" baseline="30000" dirty="0">
                <a:solidFill>
                  <a:srgbClr val="0D7FBF"/>
                </a:solidFill>
                <a:latin typeface="Helvetica" pitchFamily="2" charset="0"/>
                <a:ea typeface="Trebuchet MS" pitchFamily="-84" charset="0"/>
                <a:cs typeface="Helvetica Light"/>
              </a:rPr>
              <a:t>–</a:t>
            </a:r>
            <a:r>
              <a:rPr lang="en-US" sz="2800" b="1" dirty="0">
                <a:solidFill>
                  <a:srgbClr val="0D7FBF"/>
                </a:solidFill>
                <a:latin typeface="Helvetica" pitchFamily="2" charset="0"/>
                <a:ea typeface="Trebuchet MS" pitchFamily="-84" charset="0"/>
                <a:cs typeface="Helvetica Light"/>
              </a:rPr>
              <a:t> colliders</a:t>
            </a:r>
            <a:endParaRPr lang="en-US" sz="2800" dirty="0">
              <a:solidFill>
                <a:srgbClr val="0D7FBF"/>
              </a:solidFill>
              <a:latin typeface="Helvetica Light" pitchFamily="2" charset="0"/>
              <a:ea typeface="Trebuchet MS" pitchFamily="-84" charset="0"/>
              <a:cs typeface="Helvetica Light"/>
            </a:endParaRPr>
          </a:p>
        </p:txBody>
      </p:sp>
      <p:sp>
        <p:nvSpPr>
          <p:cNvPr id="3" name="Rectangle 2">
            <a:extLst>
              <a:ext uri="{FF2B5EF4-FFF2-40B4-BE49-F238E27FC236}">
                <a16:creationId xmlns:a16="http://schemas.microsoft.com/office/drawing/2014/main" id="{6C94340D-63E6-9E02-CFAE-8010106FDD93}"/>
              </a:ext>
            </a:extLst>
          </p:cNvPr>
          <p:cNvSpPr/>
          <p:nvPr/>
        </p:nvSpPr>
        <p:spPr>
          <a:xfrm>
            <a:off x="591667" y="1187217"/>
            <a:ext cx="10542498" cy="1077218"/>
          </a:xfrm>
          <a:prstGeom prst="rect">
            <a:avLst/>
          </a:prstGeom>
        </p:spPr>
        <p:txBody>
          <a:bodyPr wrap="square">
            <a:spAutoFit/>
          </a:bodyPr>
          <a:lstStyle/>
          <a:p>
            <a:pPr>
              <a:spcBef>
                <a:spcPts val="1200"/>
              </a:spcBef>
            </a:pPr>
            <a:r>
              <a:rPr lang="en-GB" dirty="0">
                <a:latin typeface="Helvetica" pitchFamily="2" charset="0"/>
                <a:ea typeface="Helvetica Neue" panose="02000503000000020004" pitchFamily="2" charset="0"/>
                <a:cs typeface="Helvetica Neue" panose="02000503000000020004" pitchFamily="2" charset="0"/>
              </a:rPr>
              <a:t>The question whether or not an </a:t>
            </a:r>
            <a:r>
              <a:rPr lang="en-GB" dirty="0" err="1">
                <a:latin typeface="Helvetica" pitchFamily="2" charset="0"/>
                <a:ea typeface="Helvetica Neue" panose="02000503000000020004" pitchFamily="2" charset="0"/>
                <a:cs typeface="Helvetica Neue" panose="02000503000000020004" pitchFamily="2" charset="0"/>
              </a:rPr>
              <a:t>e</a:t>
            </a:r>
            <a:r>
              <a:rPr lang="en-GB" baseline="30000" dirty="0" err="1">
                <a:latin typeface="Helvetica" pitchFamily="2" charset="0"/>
                <a:ea typeface="Helvetica Neue" panose="02000503000000020004" pitchFamily="2" charset="0"/>
                <a:cs typeface="Helvetica Neue" panose="02000503000000020004" pitchFamily="2" charset="0"/>
              </a:rPr>
              <a:t>+</a:t>
            </a:r>
            <a:r>
              <a:rPr lang="en-GB" dirty="0" err="1">
                <a:latin typeface="Helvetica" pitchFamily="2" charset="0"/>
                <a:ea typeface="Helvetica Neue" panose="02000503000000020004" pitchFamily="2" charset="0"/>
                <a:cs typeface="Helvetica Neue" panose="02000503000000020004" pitchFamily="2" charset="0"/>
              </a:rPr>
              <a:t>e</a:t>
            </a:r>
            <a:r>
              <a:rPr lang="en-GB" baseline="30000" dirty="0">
                <a:latin typeface="Helvetica" pitchFamily="2" charset="0"/>
                <a:ea typeface="Helvetica Neue" panose="02000503000000020004" pitchFamily="2" charset="0"/>
                <a:cs typeface="Helvetica Neue" panose="02000503000000020004" pitchFamily="2" charset="0"/>
              </a:rPr>
              <a:t>–</a:t>
            </a:r>
            <a:r>
              <a:rPr lang="en-GB" dirty="0">
                <a:latin typeface="Helvetica" pitchFamily="2" charset="0"/>
                <a:ea typeface="Helvetica Neue" panose="02000503000000020004" pitchFamily="2" charset="0"/>
                <a:cs typeface="Helvetica Neue" panose="02000503000000020004" pitchFamily="2" charset="0"/>
              </a:rPr>
              <a:t> collider should be upgradable to at least  500 GeV depends on the expected HL-LHC and FCC-</a:t>
            </a:r>
            <a:r>
              <a:rPr lang="en-GB" dirty="0" err="1">
                <a:latin typeface="Helvetica" pitchFamily="2" charset="0"/>
                <a:ea typeface="Helvetica Neue" panose="02000503000000020004" pitchFamily="2" charset="0"/>
                <a:cs typeface="Helvetica Neue" panose="02000503000000020004" pitchFamily="2" charset="0"/>
              </a:rPr>
              <a:t>hh</a:t>
            </a:r>
            <a:r>
              <a:rPr lang="en-GB" dirty="0">
                <a:latin typeface="Helvetica" pitchFamily="2" charset="0"/>
                <a:ea typeface="Helvetica Neue" panose="02000503000000020004" pitchFamily="2" charset="0"/>
                <a:cs typeface="Helvetica Neue" panose="02000503000000020004" pitchFamily="2" charset="0"/>
              </a:rPr>
              <a:t> potential. </a:t>
            </a:r>
          </a:p>
          <a:p>
            <a:pPr>
              <a:spcBef>
                <a:spcPts val="1200"/>
              </a:spcBef>
            </a:pPr>
            <a:r>
              <a:rPr lang="en-GB" dirty="0">
                <a:latin typeface="Helvetica" pitchFamily="2" charset="0"/>
                <a:ea typeface="Helvetica Neue" panose="02000503000000020004" pitchFamily="2" charset="0"/>
                <a:cs typeface="Helvetica Neue" panose="02000503000000020004" pitchFamily="2" charset="0"/>
              </a:rPr>
              <a:t>Main considerations:</a:t>
            </a:r>
          </a:p>
        </p:txBody>
      </p:sp>
      <p:sp>
        <p:nvSpPr>
          <p:cNvPr id="6" name="TextBox 5">
            <a:extLst>
              <a:ext uri="{FF2B5EF4-FFF2-40B4-BE49-F238E27FC236}">
                <a16:creationId xmlns:a16="http://schemas.microsoft.com/office/drawing/2014/main" id="{88E751E7-B69F-D093-7772-248CD9318E40}"/>
              </a:ext>
            </a:extLst>
          </p:cNvPr>
          <p:cNvSpPr txBox="1"/>
          <p:nvPr/>
        </p:nvSpPr>
        <p:spPr>
          <a:xfrm>
            <a:off x="591667" y="2397513"/>
            <a:ext cx="10076332" cy="1284967"/>
          </a:xfrm>
          <a:prstGeom prst="rect">
            <a:avLst/>
          </a:prstGeom>
          <a:noFill/>
        </p:spPr>
        <p:txBody>
          <a:bodyPr wrap="square" rtlCol="0">
            <a:spAutoFit/>
          </a:bodyPr>
          <a:lstStyle/>
          <a:p>
            <a:pPr marL="342900" indent="-342900">
              <a:spcBef>
                <a:spcPts val="1200"/>
              </a:spcBef>
              <a:buAutoNum type="arabicParenR"/>
            </a:pPr>
            <a:r>
              <a:rPr lang="en-GB" sz="1600" b="1" dirty="0">
                <a:latin typeface="Helvetica" pitchFamily="2" charset="0"/>
                <a:ea typeface="Helvetica Neue" panose="02000503000000020004" pitchFamily="2" charset="0"/>
                <a:cs typeface="Helvetica Neue" panose="02000503000000020004" pitchFamily="2" charset="0"/>
              </a:rPr>
              <a:t>Top-Higgs coupling</a:t>
            </a:r>
            <a:r>
              <a:rPr lang="en-GB" sz="1600" dirty="0">
                <a:latin typeface="Helvetica" pitchFamily="2" charset="0"/>
                <a:ea typeface="Helvetica Neue" panose="02000503000000020004" pitchFamily="2" charset="0"/>
                <a:cs typeface="Helvetica Neue" panose="02000503000000020004" pitchFamily="2" charset="0"/>
              </a:rPr>
              <a:t>: expectation at HL-LHC: </a:t>
            </a:r>
            <a:r>
              <a:rPr lang="en-GB" sz="1600" dirty="0">
                <a:latin typeface="Symbol" pitchFamily="2" charset="2"/>
                <a:ea typeface="Helvetica Neue" panose="02000503000000020004" pitchFamily="2" charset="0"/>
                <a:cs typeface="Helvetica Neue" panose="02000503000000020004" pitchFamily="2" charset="0"/>
              </a:rPr>
              <a:t>s</a:t>
            </a:r>
            <a:r>
              <a:rPr lang="en-GB" sz="1600" dirty="0">
                <a:latin typeface="Helvetica" pitchFamily="2" charset="0"/>
                <a:ea typeface="Helvetica Neue" panose="02000503000000020004" pitchFamily="2" charset="0"/>
                <a:cs typeface="Helvetica Neue" panose="02000503000000020004" pitchFamily="2" charset="0"/>
              </a:rPr>
              <a:t>(</a:t>
            </a:r>
            <a:r>
              <a:rPr lang="en-GB" sz="1600" dirty="0">
                <a:latin typeface="Symbol" pitchFamily="2" charset="2"/>
                <a:ea typeface="Helvetica Neue" panose="02000503000000020004" pitchFamily="2" charset="0"/>
                <a:cs typeface="Helvetica Neue" panose="02000503000000020004" pitchFamily="2" charset="0"/>
              </a:rPr>
              <a:t>k</a:t>
            </a:r>
            <a:r>
              <a:rPr lang="en-GB" sz="1600" baseline="-25000" dirty="0">
                <a:latin typeface="Helvetica" pitchFamily="2" charset="0"/>
                <a:ea typeface="Helvetica Neue" panose="02000503000000020004" pitchFamily="2" charset="0"/>
                <a:cs typeface="Helvetica Neue" panose="02000503000000020004" pitchFamily="2" charset="0"/>
              </a:rPr>
              <a:t>t</a:t>
            </a:r>
            <a:r>
              <a:rPr lang="en-GB" sz="1600" dirty="0">
                <a:latin typeface="Helvetica" pitchFamily="2" charset="0"/>
                <a:ea typeface="Helvetica Neue" panose="02000503000000020004" pitchFamily="2" charset="0"/>
                <a:cs typeface="Helvetica Neue" panose="02000503000000020004" pitchFamily="2" charset="0"/>
              </a:rPr>
              <a:t>) = 3.4% </a:t>
            </a:r>
            <a:r>
              <a:rPr lang="en-GB" sz="1400" dirty="0">
                <a:latin typeface="Helvetica" pitchFamily="2" charset="0"/>
                <a:ea typeface="Helvetica Neue" panose="02000503000000020004" pitchFamily="2" charset="0"/>
                <a:cs typeface="Helvetica Neue" panose="02000503000000020004" pitchFamily="2" charset="0"/>
              </a:rPr>
              <a:t>(from mostly ttH(</a:t>
            </a:r>
            <a:r>
              <a:rPr lang="en-US" sz="1300" dirty="0">
                <a:latin typeface="Symbol" pitchFamily="2" charset="2"/>
                <a:ea typeface="Helvetica Neue" panose="02000503000000020004" pitchFamily="2" charset="0"/>
                <a:cs typeface="Helvetica Neue" panose="02000503000000020004" pitchFamily="2" charset="0"/>
              </a:rPr>
              <a:t>®</a:t>
            </a:r>
            <a:r>
              <a:rPr lang="en-GB" sz="1400" dirty="0">
                <a:latin typeface="Helvetica" pitchFamily="2" charset="0"/>
                <a:ea typeface="Helvetica Neue" panose="02000503000000020004" pitchFamily="2" charset="0"/>
                <a:cs typeface="Helvetica Neue" panose="02000503000000020004" pitchFamily="2" charset="0"/>
              </a:rPr>
              <a:t> </a:t>
            </a:r>
            <a:r>
              <a:rPr lang="en-GB" sz="1400" dirty="0">
                <a:latin typeface="Symbol" pitchFamily="2" charset="2"/>
                <a:ea typeface="Helvetica Neue" panose="02000503000000020004" pitchFamily="2" charset="0"/>
                <a:cs typeface="Helvetica Neue" panose="02000503000000020004" pitchFamily="2" charset="0"/>
              </a:rPr>
              <a:t>gg)</a:t>
            </a:r>
            <a:r>
              <a:rPr lang="en-GB" sz="1400" dirty="0">
                <a:latin typeface="Helvetica" pitchFamily="2" charset="0"/>
                <a:ea typeface="Helvetica Neue" panose="02000503000000020004" pitchFamily="2" charset="0"/>
                <a:cs typeface="Helvetica Neue" panose="02000503000000020004" pitchFamily="2" charset="0"/>
              </a:rPr>
              <a:t>, 3.7M ttH produced in total)</a:t>
            </a:r>
          </a:p>
          <a:p>
            <a:pPr marL="800100" lvl="1" indent="-342900">
              <a:spcBef>
                <a:spcPts val="1200"/>
              </a:spcBef>
              <a:buFont typeface="Arial" panose="020B0604020202020204" pitchFamily="34" charset="0"/>
              <a:buChar char="•"/>
            </a:pPr>
            <a:r>
              <a:rPr lang="en-GB" sz="1600" dirty="0">
                <a:latin typeface="Helvetica" pitchFamily="2" charset="0"/>
                <a:ea typeface="Helvetica Neue" panose="02000503000000020004" pitchFamily="2" charset="0"/>
                <a:cs typeface="Helvetica Neue" panose="02000503000000020004" pitchFamily="2" charset="0"/>
              </a:rPr>
              <a:t>FCC-</a:t>
            </a:r>
            <a:r>
              <a:rPr lang="en-GB" sz="1600" dirty="0" err="1">
                <a:latin typeface="Helvetica" pitchFamily="2" charset="0"/>
                <a:ea typeface="Helvetica Neue" panose="02000503000000020004" pitchFamily="2" charset="0"/>
                <a:cs typeface="Helvetica Neue" panose="02000503000000020004" pitchFamily="2" charset="0"/>
              </a:rPr>
              <a:t>hh</a:t>
            </a:r>
            <a:r>
              <a:rPr lang="en-GB" sz="1600" dirty="0">
                <a:latin typeface="Helvetica" pitchFamily="2" charset="0"/>
                <a:ea typeface="Helvetica Neue" panose="02000503000000020004" pitchFamily="2" charset="0"/>
                <a:cs typeface="Helvetica Neue" panose="02000503000000020004" pitchFamily="2" charset="0"/>
              </a:rPr>
              <a:t>: 1.0% </a:t>
            </a:r>
            <a:r>
              <a:rPr lang="en-GB" sz="1200" dirty="0">
                <a:latin typeface="Helvetica" pitchFamily="2" charset="0"/>
                <a:ea typeface="Helvetica Neue" panose="02000503000000020004" pitchFamily="2" charset="0"/>
                <a:cs typeface="Helvetica Neue" panose="02000503000000020004" pitchFamily="2" charset="0"/>
              </a:rPr>
              <a:t>(systematics limited)</a:t>
            </a:r>
            <a:endParaRPr lang="en-GB" sz="1600" dirty="0">
              <a:latin typeface="Helvetica" pitchFamily="2" charset="0"/>
              <a:ea typeface="Helvetica Neue" panose="02000503000000020004" pitchFamily="2" charset="0"/>
              <a:cs typeface="Helvetica Neue" panose="02000503000000020004" pitchFamily="2" charset="0"/>
            </a:endParaRPr>
          </a:p>
          <a:p>
            <a:pPr marL="800100" lvl="1" indent="-342900">
              <a:spcBef>
                <a:spcPts val="900"/>
              </a:spcBef>
              <a:buFont typeface="Arial" panose="020B0604020202020204" pitchFamily="34" charset="0"/>
              <a:buChar char="•"/>
            </a:pPr>
            <a:r>
              <a:rPr lang="en-GB" sz="1600" dirty="0">
                <a:latin typeface="Helvetica" pitchFamily="2" charset="0"/>
                <a:ea typeface="Helvetica Neue" panose="02000503000000020004" pitchFamily="2" charset="0"/>
                <a:cs typeface="Helvetica Neue" panose="02000503000000020004" pitchFamily="2" charset="0"/>
              </a:rPr>
              <a:t>ILC-500 </a:t>
            </a:r>
            <a:r>
              <a:rPr lang="en-GB" sz="1400" dirty="0">
                <a:latin typeface="Helvetica" pitchFamily="2" charset="0"/>
                <a:ea typeface="Helvetica Neue" panose="02000503000000020004" pitchFamily="2" charset="0"/>
                <a:cs typeface="Helvetica Neue" panose="02000503000000020004" pitchFamily="2" charset="0"/>
              </a:rPr>
              <a:t>(4 ab</a:t>
            </a:r>
            <a:r>
              <a:rPr lang="en-GB" sz="1400" baseline="30000" dirty="0">
                <a:latin typeface="Helvetica" pitchFamily="2" charset="0"/>
                <a:ea typeface="Helvetica Neue" panose="02000503000000020004" pitchFamily="2" charset="0"/>
                <a:cs typeface="Helvetica Neue" panose="02000503000000020004" pitchFamily="2" charset="0"/>
              </a:rPr>
              <a:t>–1</a:t>
            </a:r>
            <a:r>
              <a:rPr lang="en-GB" sz="1400" dirty="0">
                <a:latin typeface="Helvetica" pitchFamily="2" charset="0"/>
                <a:ea typeface="Helvetica Neue" panose="02000503000000020004" pitchFamily="2" charset="0"/>
                <a:cs typeface="Helvetica Neue" panose="02000503000000020004" pitchFamily="2" charset="0"/>
              </a:rPr>
              <a:t>, 8.5 years)</a:t>
            </a:r>
            <a:r>
              <a:rPr lang="en-GB" sz="1600" dirty="0">
                <a:latin typeface="Helvetica" pitchFamily="2" charset="0"/>
                <a:ea typeface="Helvetica Neue" panose="02000503000000020004" pitchFamily="2" charset="0"/>
                <a:cs typeface="Helvetica Neue" panose="02000503000000020004" pitchFamily="2" charset="0"/>
              </a:rPr>
              <a:t>: 6.3% </a:t>
            </a:r>
            <a:r>
              <a:rPr lang="en-GB" sz="1400" dirty="0">
                <a:latin typeface="Helvetica" pitchFamily="2" charset="0"/>
                <a:ea typeface="Helvetica Neue" panose="02000503000000020004" pitchFamily="2" charset="0"/>
                <a:cs typeface="Helvetica Neue" panose="02000503000000020004" pitchFamily="2" charset="0"/>
              </a:rPr>
              <a:t>(~9k ttH produced)                                                                                              </a:t>
            </a:r>
            <a:r>
              <a:rPr lang="en-GB" sz="1200" dirty="0">
                <a:latin typeface="Helvetica" pitchFamily="2" charset="0"/>
                <a:ea typeface="Helvetica Neue" panose="02000503000000020004" pitchFamily="2" charset="0"/>
                <a:cs typeface="Helvetica Neue" panose="02000503000000020004" pitchFamily="2" charset="0"/>
              </a:rPr>
              <a:t>Note: strong cross-section rise for &gt; 500 GeV (2% precision at 600 GeV)</a:t>
            </a:r>
          </a:p>
        </p:txBody>
      </p:sp>
      <mc:AlternateContent xmlns:mc="http://schemas.openxmlformats.org/markup-compatibility/2006">
        <mc:Choice xmlns:a14="http://schemas.microsoft.com/office/drawing/2010/main" Requires="a14">
          <p:sp>
            <p:nvSpPr>
              <p:cNvPr id="7" name="TextBox 6">
                <a:extLst>
                  <a:ext uri="{FF2B5EF4-FFF2-40B4-BE49-F238E27FC236}">
                    <a16:creationId xmlns:a16="http://schemas.microsoft.com/office/drawing/2014/main" id="{73803EC9-1A18-F78E-208E-C2DFC4642A3F}"/>
                  </a:ext>
                </a:extLst>
              </p:cNvPr>
              <p:cNvSpPr txBox="1"/>
              <p:nvPr/>
            </p:nvSpPr>
            <p:spPr>
              <a:xfrm>
                <a:off x="591666" y="3879153"/>
                <a:ext cx="10076333" cy="2431435"/>
              </a:xfrm>
              <a:prstGeom prst="rect">
                <a:avLst/>
              </a:prstGeom>
              <a:noFill/>
            </p:spPr>
            <p:txBody>
              <a:bodyPr wrap="square" rtlCol="0">
                <a:spAutoFit/>
              </a:bodyPr>
              <a:lstStyle/>
              <a:p>
                <a:pPr marL="342900" indent="-342900">
                  <a:spcBef>
                    <a:spcPts val="1200"/>
                  </a:spcBef>
                  <a:buAutoNum type="arabicParenR"/>
                </a:pPr>
                <a:r>
                  <a:rPr lang="en-GB" sz="1600" b="1" dirty="0">
                    <a:latin typeface="Helvetica" pitchFamily="2" charset="0"/>
                    <a:ea typeface="Helvetica Neue" panose="02000503000000020004" pitchFamily="2" charset="0"/>
                    <a:cs typeface="Helvetica Neue" panose="02000503000000020004" pitchFamily="2" charset="0"/>
                  </a:rPr>
                  <a:t>Higgs self-coupling: </a:t>
                </a:r>
                <a:r>
                  <a:rPr lang="en-GB" sz="1600" dirty="0">
                    <a:latin typeface="Helvetica" pitchFamily="2" charset="0"/>
                    <a:ea typeface="Helvetica Neue" panose="02000503000000020004" pitchFamily="2" charset="0"/>
                    <a:cs typeface="Helvetica Neue" panose="02000503000000020004" pitchFamily="2" charset="0"/>
                  </a:rPr>
                  <a:t>expected precision on </a:t>
                </a:r>
                <a14:m>
                  <m:oMath xmlns:m="http://schemas.openxmlformats.org/officeDocument/2006/math">
                    <m:sSub>
                      <m:sSubPr>
                        <m:ctrlPr>
                          <a:rPr lang="en-GB" sz="1600" i="1">
                            <a:solidFill>
                              <a:srgbClr val="003BB8"/>
                            </a:solidFill>
                            <a:latin typeface="Cambria Math" panose="02040503050406030204" pitchFamily="18" charset="0"/>
                            <a:ea typeface="Cambria Math" panose="02040503050406030204" pitchFamily="18" charset="0"/>
                            <a:cs typeface="Arial"/>
                          </a:rPr>
                        </m:ctrlPr>
                      </m:sSubPr>
                      <m:e>
                        <m:r>
                          <m:rPr>
                            <m:sty m:val="p"/>
                          </m:rPr>
                          <a:rPr lang="en-GB" sz="1600" b="0" i="0" smtClean="0">
                            <a:solidFill>
                              <a:srgbClr val="003BB8"/>
                            </a:solidFill>
                            <a:latin typeface="Cambria Math" panose="02040503050406030204" pitchFamily="18" charset="0"/>
                            <a:ea typeface="Cambria Math" panose="02040503050406030204" pitchFamily="18" charset="0"/>
                            <a:cs typeface="Arial"/>
                          </a:rPr>
                          <m:t>λ</m:t>
                        </m:r>
                      </m:e>
                      <m:sub>
                        <m:r>
                          <a:rPr lang="en-US" sz="1600" b="0" i="0" smtClean="0">
                            <a:solidFill>
                              <a:srgbClr val="003BB8"/>
                            </a:solidFill>
                            <a:latin typeface="Cambria Math" panose="02040503050406030204" pitchFamily="18" charset="0"/>
                            <a:ea typeface="Cambria Math" panose="02040503050406030204" pitchFamily="18" charset="0"/>
                            <a:cs typeface="Arial"/>
                          </a:rPr>
                          <m:t>3</m:t>
                        </m:r>
                      </m:sub>
                    </m:sSub>
                  </m:oMath>
                </a14:m>
                <a:endParaRPr lang="en-GB" sz="1400" dirty="0">
                  <a:latin typeface="Helvetica" pitchFamily="2" charset="0"/>
                  <a:ea typeface="Helvetica Neue" panose="02000503000000020004" pitchFamily="2" charset="0"/>
                  <a:cs typeface="Helvetica Neue" panose="02000503000000020004" pitchFamily="2" charset="0"/>
                </a:endParaRPr>
              </a:p>
              <a:p>
                <a:pPr marL="800100" lvl="1" indent="-342900">
                  <a:spcBef>
                    <a:spcPts val="1200"/>
                  </a:spcBef>
                  <a:buFont typeface="Arial" panose="020B0604020202020204" pitchFamily="34" charset="0"/>
                  <a:buChar char="•"/>
                </a:pPr>
                <a:r>
                  <a:rPr lang="en-GB" sz="1600" dirty="0">
                    <a:latin typeface="Helvetica" pitchFamily="2" charset="0"/>
                    <a:ea typeface="Helvetica Neue" panose="02000503000000020004" pitchFamily="2" charset="0"/>
                    <a:cs typeface="Helvetica Neue" panose="02000503000000020004" pitchFamily="2" charset="0"/>
                  </a:rPr>
                  <a:t>HL-LHC: 	&lt; 50% (HH) + some constraint on </a:t>
                </a:r>
                <a:r>
                  <a:rPr lang="el-GR" sz="1600" dirty="0">
                    <a:latin typeface="Helvetica" pitchFamily="2" charset="0"/>
                    <a:ea typeface="Helvetica Neue" panose="02000503000000020004" pitchFamily="2" charset="0"/>
                    <a:cs typeface="Helvetica Neue" panose="02000503000000020004" pitchFamily="2" charset="0"/>
                  </a:rPr>
                  <a:t>λ</a:t>
                </a:r>
                <a:r>
                  <a:rPr lang="el-GR" sz="1600" baseline="-25000" dirty="0">
                    <a:latin typeface="Helvetica" pitchFamily="2" charset="0"/>
                    <a:ea typeface="Helvetica Neue" panose="02000503000000020004" pitchFamily="2" charset="0"/>
                    <a:cs typeface="Helvetica Neue" panose="02000503000000020004" pitchFamily="2" charset="0"/>
                  </a:rPr>
                  <a:t>3</a:t>
                </a:r>
                <a:r>
                  <a:rPr lang="el-GR" sz="1600" dirty="0">
                    <a:latin typeface="Helvetica" pitchFamily="2" charset="0"/>
                    <a:ea typeface="Helvetica Neue" panose="02000503000000020004" pitchFamily="2" charset="0"/>
                    <a:cs typeface="Helvetica Neue" panose="02000503000000020004" pitchFamily="2" charset="0"/>
                  </a:rPr>
                  <a:t> </a:t>
                </a:r>
                <a:r>
                  <a:rPr lang="en-GB" sz="1600" dirty="0">
                    <a:latin typeface="Helvetica" pitchFamily="2" charset="0"/>
                    <a:ea typeface="Helvetica Neue" panose="02000503000000020004" pitchFamily="2" charset="0"/>
                    <a:cs typeface="Helvetica Neue" panose="02000503000000020004" pitchFamily="2" charset="0"/>
                  </a:rPr>
                  <a:t>in single-H loops</a:t>
                </a:r>
              </a:p>
              <a:p>
                <a:pPr marL="800100" lvl="1" indent="-342900">
                  <a:spcBef>
                    <a:spcPts val="900"/>
                  </a:spcBef>
                  <a:buFont typeface="Arial" panose="020B0604020202020204" pitchFamily="34" charset="0"/>
                  <a:buChar char="•"/>
                </a:pPr>
                <a:r>
                  <a:rPr lang="en-GB" sz="1600" dirty="0">
                    <a:latin typeface="Helvetica" pitchFamily="2" charset="0"/>
                    <a:ea typeface="Helvetica Neue" panose="02000503000000020004" pitchFamily="2" charset="0"/>
                    <a:cs typeface="Helvetica Neue" panose="02000503000000020004" pitchFamily="2" charset="0"/>
                  </a:rPr>
                  <a:t>FCC-</a:t>
                </a:r>
                <a:r>
                  <a:rPr lang="en-GB" sz="1600" dirty="0" err="1">
                    <a:latin typeface="Helvetica" pitchFamily="2" charset="0"/>
                    <a:ea typeface="Helvetica Neue" panose="02000503000000020004" pitchFamily="2" charset="0"/>
                    <a:cs typeface="Helvetica Neue" panose="02000503000000020004" pitchFamily="2" charset="0"/>
                  </a:rPr>
                  <a:t>ee</a:t>
                </a:r>
                <a:r>
                  <a:rPr lang="en-GB" sz="1600" dirty="0">
                    <a:latin typeface="Helvetica" pitchFamily="2" charset="0"/>
                    <a:ea typeface="Helvetica Neue" panose="02000503000000020004" pitchFamily="2" charset="0"/>
                    <a:cs typeface="Helvetica Neue" panose="02000503000000020004" pitchFamily="2" charset="0"/>
                  </a:rPr>
                  <a:t>: 	21% from </a:t>
                </a:r>
                <a:r>
                  <a:rPr lang="el-GR" sz="1600" dirty="0">
                    <a:latin typeface="Helvetica" pitchFamily="2" charset="0"/>
                    <a:ea typeface="Helvetica Neue" panose="02000503000000020004" pitchFamily="2" charset="0"/>
                    <a:cs typeface="Helvetica Neue" panose="02000503000000020004" pitchFamily="2" charset="0"/>
                  </a:rPr>
                  <a:t>λ</a:t>
                </a:r>
                <a:r>
                  <a:rPr lang="el-GR" sz="1600" baseline="-25000" dirty="0">
                    <a:latin typeface="Helvetica" pitchFamily="2" charset="0"/>
                    <a:ea typeface="Helvetica Neue" panose="02000503000000020004" pitchFamily="2" charset="0"/>
                    <a:cs typeface="Helvetica Neue" panose="02000503000000020004" pitchFamily="2" charset="0"/>
                  </a:rPr>
                  <a:t>3</a:t>
                </a:r>
                <a:r>
                  <a:rPr lang="el-GR" sz="1600" dirty="0">
                    <a:latin typeface="Helvetica" pitchFamily="2" charset="0"/>
                    <a:ea typeface="Helvetica Neue" panose="02000503000000020004" pitchFamily="2" charset="0"/>
                    <a:cs typeface="Helvetica Neue" panose="02000503000000020004" pitchFamily="2" charset="0"/>
                  </a:rPr>
                  <a:t> </a:t>
                </a:r>
                <a:r>
                  <a:rPr lang="en-GB" sz="1600" dirty="0">
                    <a:latin typeface="Helvetica" pitchFamily="2" charset="0"/>
                    <a:ea typeface="Helvetica Neue" panose="02000503000000020004" pitchFamily="2" charset="0"/>
                    <a:cs typeface="Helvetica Neue" panose="02000503000000020004" pitchFamily="2" charset="0"/>
                  </a:rPr>
                  <a:t>in loops* (EFT), note also information from energy dependence of </a:t>
                </a:r>
                <a:r>
                  <a:rPr lang="el-GR" sz="1600" dirty="0">
                    <a:latin typeface="Helvetica" pitchFamily="2" charset="0"/>
                    <a:ea typeface="Helvetica Neue" panose="02000503000000020004" pitchFamily="2" charset="0"/>
                    <a:cs typeface="Helvetica Neue" panose="02000503000000020004" pitchFamily="2" charset="0"/>
                  </a:rPr>
                  <a:t>λ</a:t>
                </a:r>
                <a:r>
                  <a:rPr lang="el-GR" sz="1600" baseline="-25000" dirty="0">
                    <a:latin typeface="Helvetica" pitchFamily="2" charset="0"/>
                    <a:ea typeface="Helvetica Neue" panose="02000503000000020004" pitchFamily="2" charset="0"/>
                    <a:cs typeface="Helvetica Neue" panose="02000503000000020004" pitchFamily="2" charset="0"/>
                  </a:rPr>
                  <a:t>3</a:t>
                </a:r>
                <a:r>
                  <a:rPr lang="el-GR" sz="1600" dirty="0">
                    <a:latin typeface="Helvetica" pitchFamily="2" charset="0"/>
                    <a:ea typeface="Helvetica Neue" panose="02000503000000020004" pitchFamily="2" charset="0"/>
                    <a:cs typeface="Helvetica Neue" panose="02000503000000020004" pitchFamily="2" charset="0"/>
                  </a:rPr>
                  <a:t> </a:t>
                </a:r>
                <a:r>
                  <a:rPr lang="en-GB" sz="1600" dirty="0">
                    <a:latin typeface="Helvetica" pitchFamily="2" charset="0"/>
                    <a:ea typeface="Helvetica Neue" panose="02000503000000020004" pitchFamily="2" charset="0"/>
                    <a:cs typeface="Helvetica Neue" panose="02000503000000020004" pitchFamily="2" charset="0"/>
                  </a:rPr>
                  <a:t>at 		240 and 365 GeV</a:t>
                </a:r>
              </a:p>
              <a:p>
                <a:pPr marL="800100" lvl="1" indent="-342900">
                  <a:spcBef>
                    <a:spcPts val="900"/>
                  </a:spcBef>
                  <a:buFont typeface="Arial" panose="020B0604020202020204" pitchFamily="34" charset="0"/>
                  <a:buChar char="•"/>
                </a:pPr>
                <a:r>
                  <a:rPr lang="en-GB" sz="1600" dirty="0">
                    <a:latin typeface="Helvetica" pitchFamily="2" charset="0"/>
                    <a:ea typeface="Helvetica Neue" panose="02000503000000020004" pitchFamily="2" charset="0"/>
                    <a:cs typeface="Helvetica Neue" panose="02000503000000020004" pitchFamily="2" charset="0"/>
                  </a:rPr>
                  <a:t>ILC-500: 	27% (HH), 32% (</a:t>
                </a:r>
                <a:r>
                  <a:rPr lang="el-GR" sz="1600" dirty="0">
                    <a:latin typeface="Helvetica" pitchFamily="2" charset="0"/>
                    <a:ea typeface="Helvetica Neue" panose="02000503000000020004" pitchFamily="2" charset="0"/>
                    <a:cs typeface="Helvetica Neue" panose="02000503000000020004" pitchFamily="2" charset="0"/>
                  </a:rPr>
                  <a:t>λ</a:t>
                </a:r>
                <a:r>
                  <a:rPr lang="el-GR" sz="1600" baseline="-25000" dirty="0">
                    <a:latin typeface="Helvetica" pitchFamily="2" charset="0"/>
                    <a:ea typeface="Helvetica Neue" panose="02000503000000020004" pitchFamily="2" charset="0"/>
                    <a:cs typeface="Helvetica Neue" panose="02000503000000020004" pitchFamily="2" charset="0"/>
                  </a:rPr>
                  <a:t>3</a:t>
                </a:r>
                <a:r>
                  <a:rPr lang="el-GR" sz="1600" dirty="0">
                    <a:latin typeface="Helvetica" pitchFamily="2" charset="0"/>
                    <a:ea typeface="Helvetica Neue" panose="02000503000000020004" pitchFamily="2" charset="0"/>
                    <a:cs typeface="Helvetica Neue" panose="02000503000000020004" pitchFamily="2" charset="0"/>
                  </a:rPr>
                  <a:t> </a:t>
                </a:r>
                <a:r>
                  <a:rPr lang="en-GB" sz="1600" dirty="0">
                    <a:latin typeface="Helvetica" pitchFamily="2" charset="0"/>
                    <a:ea typeface="Helvetica Neue" panose="02000503000000020004" pitchFamily="2" charset="0"/>
                    <a:cs typeface="Helvetica Neue" panose="02000503000000020004" pitchFamily="2" charset="0"/>
                  </a:rPr>
                  <a:t>in loops) [The ILC a Global Project, 1903.01629]</a:t>
                </a:r>
              </a:p>
              <a:p>
                <a:pPr marL="800100" lvl="1" indent="-342900">
                  <a:spcBef>
                    <a:spcPts val="900"/>
                  </a:spcBef>
                  <a:buFont typeface="Arial" panose="020B0604020202020204" pitchFamily="34" charset="0"/>
                  <a:buChar char="•"/>
                </a:pPr>
                <a:r>
                  <a:rPr lang="en-GB" sz="1600" dirty="0">
                    <a:latin typeface="Helvetica" pitchFamily="2" charset="0"/>
                    <a:ea typeface="Helvetica Neue" panose="02000503000000020004" pitchFamily="2" charset="0"/>
                    <a:cs typeface="Helvetica Neue" panose="02000503000000020004" pitchFamily="2" charset="0"/>
                  </a:rPr>
                  <a:t>ILC-1000 and CLIC-3000 achieve ~10% (36% for CLIC-1500)</a:t>
                </a:r>
              </a:p>
              <a:p>
                <a:pPr marL="800100" lvl="1" indent="-342900">
                  <a:spcBef>
                    <a:spcPts val="900"/>
                  </a:spcBef>
                  <a:buFont typeface="Arial" panose="020B0604020202020204" pitchFamily="34" charset="0"/>
                  <a:buChar char="•"/>
                </a:pPr>
                <a:r>
                  <a:rPr lang="en-GB" sz="1600" dirty="0">
                    <a:latin typeface="Helvetica" pitchFamily="2" charset="0"/>
                    <a:ea typeface="Helvetica Neue" panose="02000503000000020004" pitchFamily="2" charset="0"/>
                    <a:cs typeface="Helvetica Neue" panose="02000503000000020004" pitchFamily="2" charset="0"/>
                  </a:rPr>
                  <a:t>FCC-</a:t>
                </a:r>
                <a:r>
                  <a:rPr lang="en-GB" sz="1600" dirty="0" err="1">
                    <a:latin typeface="Helvetica" pitchFamily="2" charset="0"/>
                    <a:ea typeface="Helvetica Neue" panose="02000503000000020004" pitchFamily="2" charset="0"/>
                    <a:cs typeface="Helvetica Neue" panose="02000503000000020004" pitchFamily="2" charset="0"/>
                  </a:rPr>
                  <a:t>hh</a:t>
                </a:r>
                <a:r>
                  <a:rPr lang="en-GB" sz="1600" dirty="0">
                    <a:latin typeface="Helvetica" pitchFamily="2" charset="0"/>
                    <a:ea typeface="Helvetica Neue" panose="02000503000000020004" pitchFamily="2" charset="0"/>
                    <a:cs typeface="Helvetica Neue" panose="02000503000000020004" pitchFamily="2" charset="0"/>
                  </a:rPr>
                  <a:t>: 	5% (HH), 530 × events at HL-LHC</a:t>
                </a:r>
              </a:p>
            </p:txBody>
          </p:sp>
        </mc:Choice>
        <mc:Fallback>
          <p:sp>
            <p:nvSpPr>
              <p:cNvPr id="7" name="TextBox 6">
                <a:extLst>
                  <a:ext uri="{FF2B5EF4-FFF2-40B4-BE49-F238E27FC236}">
                    <a16:creationId xmlns:a16="http://schemas.microsoft.com/office/drawing/2014/main" id="{73803EC9-1A18-F78E-208E-C2DFC4642A3F}"/>
                  </a:ext>
                </a:extLst>
              </p:cNvPr>
              <p:cNvSpPr txBox="1">
                <a:spLocks noRot="1" noChangeAspect="1" noMove="1" noResize="1" noEditPoints="1" noAdjustHandles="1" noChangeArrowheads="1" noChangeShapeType="1" noTextEdit="1"/>
              </p:cNvSpPr>
              <p:nvPr/>
            </p:nvSpPr>
            <p:spPr>
              <a:xfrm>
                <a:off x="591666" y="3879153"/>
                <a:ext cx="10076333" cy="2431435"/>
              </a:xfrm>
              <a:prstGeom prst="rect">
                <a:avLst/>
              </a:prstGeom>
              <a:blipFill>
                <a:blip r:embed="rId2"/>
                <a:stretch>
                  <a:fillRect l="-126" t="-1042" b="-2083"/>
                </a:stretch>
              </a:blipFill>
            </p:spPr>
            <p:txBody>
              <a:bodyPr/>
              <a:lstStyle/>
              <a:p>
                <a:r>
                  <a:rPr lang="en-CH">
                    <a:noFill/>
                  </a:rPr>
                  <a:t> </a:t>
                </a:r>
              </a:p>
            </p:txBody>
          </p:sp>
        </mc:Fallback>
      </mc:AlternateContent>
      <p:pic>
        <p:nvPicPr>
          <p:cNvPr id="9" name="Picture 8">
            <a:extLst>
              <a:ext uri="{FF2B5EF4-FFF2-40B4-BE49-F238E27FC236}">
                <a16:creationId xmlns:a16="http://schemas.microsoft.com/office/drawing/2014/main" id="{72B910EE-D3F7-1818-D6D3-545169F5B5B0}"/>
              </a:ext>
            </a:extLst>
          </p:cNvPr>
          <p:cNvPicPr>
            <a:picLocks noChangeAspect="1"/>
          </p:cNvPicPr>
          <p:nvPr/>
        </p:nvPicPr>
        <p:blipFill>
          <a:blip r:embed="rId3"/>
          <a:stretch>
            <a:fillRect/>
          </a:stretch>
        </p:blipFill>
        <p:spPr>
          <a:xfrm>
            <a:off x="165622" y="6516644"/>
            <a:ext cx="1964737" cy="310876"/>
          </a:xfrm>
          <a:prstGeom prst="rect">
            <a:avLst/>
          </a:prstGeom>
        </p:spPr>
      </p:pic>
      <p:sp>
        <p:nvSpPr>
          <p:cNvPr id="16" name="TextBox 15">
            <a:extLst>
              <a:ext uri="{FF2B5EF4-FFF2-40B4-BE49-F238E27FC236}">
                <a16:creationId xmlns:a16="http://schemas.microsoft.com/office/drawing/2014/main" id="{7A0EA6D1-241F-1789-831D-A06A2110CDAA}"/>
              </a:ext>
            </a:extLst>
          </p:cNvPr>
          <p:cNvSpPr txBox="1"/>
          <p:nvPr/>
        </p:nvSpPr>
        <p:spPr>
          <a:xfrm>
            <a:off x="68959" y="6516644"/>
            <a:ext cx="264816" cy="338554"/>
          </a:xfrm>
          <a:prstGeom prst="rect">
            <a:avLst/>
          </a:prstGeom>
          <a:noFill/>
        </p:spPr>
        <p:txBody>
          <a:bodyPr wrap="none" rtlCol="0">
            <a:spAutoFit/>
          </a:bodyPr>
          <a:lstStyle/>
          <a:p>
            <a:pPr marL="0">
              <a:spcBef>
                <a:spcPts val="3000"/>
              </a:spcBef>
            </a:pPr>
            <a:r>
              <a:rPr lang="de-DE" sz="1600" dirty="0">
                <a:solidFill>
                  <a:prstClr val="black"/>
                </a:solidFill>
                <a:latin typeface="Helvetica Light" charset="0"/>
                <a:ea typeface="Helvetica Light" charset="0"/>
                <a:cs typeface="Helvetica Light" charset="0"/>
                <a:sym typeface="Wingdings" pitchFamily="2" charset="2"/>
              </a:rPr>
              <a:t>*</a:t>
            </a:r>
          </a:p>
        </p:txBody>
      </p:sp>
    </p:spTree>
    <p:extLst>
      <p:ext uri="{BB962C8B-B14F-4D97-AF65-F5344CB8AC3E}">
        <p14:creationId xmlns:p14="http://schemas.microsoft.com/office/powerpoint/2010/main" val="3637307792"/>
      </p:ext>
    </p:extLst>
  </p:cSld>
  <p:clrMapOvr>
    <a:masterClrMapping/>
  </p:clrMapOvr>
  <mc:AlternateContent xmlns:mc="http://schemas.openxmlformats.org/markup-compatibility/2006">
    <mc:Choice xmlns:p14="http://schemas.microsoft.com/office/powerpoint/2010/main" Requires="p14">
      <p:transition spd="med" p14:dur="600">
        <p:fade/>
      </p:transition>
    </mc:Choice>
    <mc:Fallback>
      <p:transition spd="med">
        <p:fade/>
      </p:transition>
    </mc:Fallback>
  </mc:AlternateContent>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D0F32CE-DABF-1E47-AEE8-0EE0A2F534D7}"/>
              </a:ext>
            </a:extLst>
          </p:cNvPr>
          <p:cNvSpPr>
            <a:spLocks noGrp="1"/>
          </p:cNvSpPr>
          <p:nvPr>
            <p:ph type="sldNum" sz="quarter" idx="4"/>
          </p:nvPr>
        </p:nvSpPr>
        <p:spPr/>
        <p:txBody>
          <a:bodyPr/>
          <a:lstStyle/>
          <a:p>
            <a:pPr>
              <a:defRPr/>
            </a:pPr>
            <a:fld id="{611C2F03-9E95-40C9-A99F-3C4F7EE8CF2A}" type="slidenum">
              <a:rPr lang="en-GB" smtClean="0"/>
              <a:pPr>
                <a:defRPr/>
              </a:pPr>
              <a:t>83</a:t>
            </a:fld>
            <a:endParaRPr lang="en-GB" dirty="0"/>
          </a:p>
        </p:txBody>
      </p:sp>
      <p:sp>
        <p:nvSpPr>
          <p:cNvPr id="4" name="TextBox 3">
            <a:extLst>
              <a:ext uri="{FF2B5EF4-FFF2-40B4-BE49-F238E27FC236}">
                <a16:creationId xmlns:a16="http://schemas.microsoft.com/office/drawing/2014/main" id="{8878D3B4-ABF4-544C-934F-09F089FE6BE0}"/>
              </a:ext>
            </a:extLst>
          </p:cNvPr>
          <p:cNvSpPr txBox="1"/>
          <p:nvPr/>
        </p:nvSpPr>
        <p:spPr>
          <a:xfrm>
            <a:off x="178096" y="264651"/>
            <a:ext cx="11305525" cy="523220"/>
          </a:xfrm>
          <a:prstGeom prst="rect">
            <a:avLst/>
          </a:prstGeom>
          <a:noFill/>
        </p:spPr>
        <p:txBody>
          <a:bodyPr wrap="square" rtlCol="0">
            <a:spAutoFit/>
          </a:bodyPr>
          <a:lstStyle/>
          <a:p>
            <a:pPr indent="424250" defTabSz="430225" fontAlgn="base">
              <a:spcBef>
                <a:spcPct val="0"/>
              </a:spcBef>
              <a:spcAft>
                <a:spcPct val="0"/>
              </a:spcAft>
              <a:defRPr/>
            </a:pPr>
            <a:r>
              <a:rPr lang="en-US" sz="2800" b="1" dirty="0">
                <a:solidFill>
                  <a:srgbClr val="0D7FBF"/>
                </a:solidFill>
                <a:latin typeface="Helvetica" pitchFamily="2" charset="0"/>
                <a:ea typeface="Trebuchet MS" pitchFamily="-84" charset="0"/>
                <a:cs typeface="Helvetica Light"/>
              </a:rPr>
              <a:t>Electroweak precision and rare phenomena physics</a:t>
            </a:r>
          </a:p>
        </p:txBody>
      </p:sp>
      <p:pic>
        <p:nvPicPr>
          <p:cNvPr id="5" name="Picture 4">
            <a:extLst>
              <a:ext uri="{FF2B5EF4-FFF2-40B4-BE49-F238E27FC236}">
                <a16:creationId xmlns:a16="http://schemas.microsoft.com/office/drawing/2014/main" id="{3B956F96-78A2-E809-DD8A-C9CD4CE66165}"/>
              </a:ext>
            </a:extLst>
          </p:cNvPr>
          <p:cNvPicPr>
            <a:picLocks noChangeAspect="1"/>
          </p:cNvPicPr>
          <p:nvPr/>
        </p:nvPicPr>
        <p:blipFill>
          <a:blip r:embed="rId2"/>
          <a:stretch>
            <a:fillRect/>
          </a:stretch>
        </p:blipFill>
        <p:spPr>
          <a:xfrm>
            <a:off x="518241" y="1128937"/>
            <a:ext cx="8480440" cy="5241384"/>
          </a:xfrm>
          <a:prstGeom prst="rect">
            <a:avLst/>
          </a:prstGeom>
        </p:spPr>
      </p:pic>
      <p:sp>
        <p:nvSpPr>
          <p:cNvPr id="8" name="TextBox 7">
            <a:extLst>
              <a:ext uri="{FF2B5EF4-FFF2-40B4-BE49-F238E27FC236}">
                <a16:creationId xmlns:a16="http://schemas.microsoft.com/office/drawing/2014/main" id="{8A1EB9DC-FE44-37F0-AE2D-E42E79257AEA}"/>
              </a:ext>
            </a:extLst>
          </p:cNvPr>
          <p:cNvSpPr txBox="1"/>
          <p:nvPr/>
        </p:nvSpPr>
        <p:spPr>
          <a:xfrm>
            <a:off x="9376716" y="1253549"/>
            <a:ext cx="1942593" cy="4601260"/>
          </a:xfrm>
          <a:prstGeom prst="rect">
            <a:avLst/>
          </a:prstGeom>
          <a:noFill/>
        </p:spPr>
        <p:txBody>
          <a:bodyPr wrap="square" rtlCol="0">
            <a:spAutoFit/>
          </a:bodyPr>
          <a:lstStyle/>
          <a:p>
            <a:pPr marL="0">
              <a:spcBef>
                <a:spcPts val="3000"/>
              </a:spcBef>
            </a:pPr>
            <a:r>
              <a:rPr lang="en-GB" sz="1400" b="1" dirty="0">
                <a:solidFill>
                  <a:prstClr val="black"/>
                </a:solidFill>
                <a:latin typeface="Helvetica" pitchFamily="2" charset="0"/>
                <a:ea typeface="Helvetica Light" charset="0"/>
                <a:cs typeface="Helvetica Light" charset="0"/>
                <a:sym typeface="Wingdings" pitchFamily="2" charset="2"/>
              </a:rPr>
              <a:t>FCC-</a:t>
            </a:r>
            <a:r>
              <a:rPr lang="en-GB" sz="1400" b="1" dirty="0" err="1">
                <a:solidFill>
                  <a:prstClr val="black"/>
                </a:solidFill>
                <a:latin typeface="Helvetica" pitchFamily="2" charset="0"/>
                <a:ea typeface="Helvetica Light" charset="0"/>
                <a:cs typeface="Helvetica Light" charset="0"/>
                <a:sym typeface="Wingdings" pitchFamily="2" charset="2"/>
              </a:rPr>
              <a:t>ee</a:t>
            </a:r>
            <a:r>
              <a:rPr lang="en-GB" sz="1400" b="1" dirty="0">
                <a:solidFill>
                  <a:prstClr val="black"/>
                </a:solidFill>
                <a:latin typeface="Helvetica" pitchFamily="2" charset="0"/>
                <a:ea typeface="Helvetica Light" charset="0"/>
                <a:cs typeface="Helvetica Light" charset="0"/>
                <a:sym typeface="Wingdings" pitchFamily="2" charset="2"/>
              </a:rPr>
              <a:t> </a:t>
            </a:r>
            <a:r>
              <a:rPr lang="en-GB" sz="1400" dirty="0">
                <a:solidFill>
                  <a:prstClr val="black"/>
                </a:solidFill>
                <a:latin typeface="Helvetica" pitchFamily="2" charset="0"/>
                <a:ea typeface="Helvetica Light" charset="0"/>
                <a:cs typeface="Helvetica Light" charset="0"/>
                <a:sym typeface="Wingdings" pitchFamily="2" charset="2"/>
              </a:rPr>
              <a:t>is an electroweak and flavour factory</a:t>
            </a:r>
          </a:p>
          <a:p>
            <a:pPr marL="0">
              <a:spcBef>
                <a:spcPts val="1800"/>
              </a:spcBef>
            </a:pPr>
            <a:r>
              <a:rPr lang="en-GB" sz="1400" dirty="0">
                <a:solidFill>
                  <a:prstClr val="black"/>
                </a:solidFill>
                <a:latin typeface="Helvetica" pitchFamily="2" charset="0"/>
                <a:ea typeface="Helvetica Light" charset="0"/>
                <a:cs typeface="Helvetica Light" charset="0"/>
                <a:sym typeface="Wingdings" pitchFamily="2" charset="2"/>
              </a:rPr>
              <a:t>&gt; 5 times better precision on </a:t>
            </a:r>
            <a:r>
              <a:rPr lang="en-GB" sz="1400" i="1" dirty="0">
                <a:solidFill>
                  <a:prstClr val="black"/>
                </a:solidFill>
                <a:latin typeface="Helvetica" pitchFamily="2" charset="0"/>
                <a:ea typeface="Helvetica Light" charset="0"/>
                <a:cs typeface="Helvetica Light" charset="0"/>
                <a:sym typeface="Wingdings" pitchFamily="2" charset="2"/>
              </a:rPr>
              <a:t>S</a:t>
            </a:r>
            <a:r>
              <a:rPr lang="en-GB" sz="1400" dirty="0">
                <a:solidFill>
                  <a:prstClr val="black"/>
                </a:solidFill>
                <a:latin typeface="Helvetica" pitchFamily="2" charset="0"/>
                <a:ea typeface="Helvetica Light" charset="0"/>
                <a:cs typeface="Helvetica Light" charset="0"/>
                <a:sym typeface="Wingdings" pitchFamily="2" charset="2"/>
              </a:rPr>
              <a:t>, </a:t>
            </a:r>
            <a:r>
              <a:rPr lang="en-GB" sz="1400" i="1" dirty="0">
                <a:solidFill>
                  <a:prstClr val="black"/>
                </a:solidFill>
                <a:latin typeface="Helvetica" pitchFamily="2" charset="0"/>
                <a:ea typeface="Helvetica Light" charset="0"/>
                <a:cs typeface="Helvetica Light" charset="0"/>
                <a:sym typeface="Wingdings" pitchFamily="2" charset="2"/>
              </a:rPr>
              <a:t>T</a:t>
            </a:r>
            <a:r>
              <a:rPr lang="en-GB" sz="1400" dirty="0">
                <a:solidFill>
                  <a:prstClr val="black"/>
                </a:solidFill>
                <a:latin typeface="Helvetica" pitchFamily="2" charset="0"/>
                <a:ea typeface="Helvetica Light" charset="0"/>
                <a:cs typeface="Helvetica Light" charset="0"/>
                <a:sym typeface="Wingdings" pitchFamily="2" charset="2"/>
              </a:rPr>
              <a:t> oblique parameters </a:t>
            </a:r>
            <a:r>
              <a:rPr lang="en-GB" sz="900" dirty="0">
                <a:solidFill>
                  <a:prstClr val="black"/>
                </a:solidFill>
                <a:latin typeface="Helvetica" pitchFamily="2" charset="0"/>
                <a:ea typeface="Helvetica Light" charset="0"/>
                <a:cs typeface="Helvetica Light" charset="0"/>
                <a:sym typeface="Wingdings" pitchFamily="2" charset="2"/>
              </a:rPr>
              <a:t>[1905.03764]</a:t>
            </a:r>
          </a:p>
          <a:p>
            <a:pPr>
              <a:spcBef>
                <a:spcPts val="1800"/>
              </a:spcBef>
            </a:pPr>
            <a:r>
              <a:rPr lang="en-GB" sz="1400" dirty="0">
                <a:solidFill>
                  <a:prstClr val="black"/>
                </a:solidFill>
                <a:latin typeface="Helvetica" pitchFamily="2" charset="0"/>
                <a:ea typeface="Helvetica Light" charset="0"/>
                <a:cs typeface="Helvetica Light" charset="0"/>
                <a:sym typeface="Wingdings" pitchFamily="2" charset="2"/>
              </a:rPr>
              <a:t>3–4 orders of magnitude improved sensitivity to LFV in Z decays</a:t>
            </a:r>
          </a:p>
          <a:p>
            <a:pPr>
              <a:spcBef>
                <a:spcPts val="1800"/>
              </a:spcBef>
            </a:pPr>
            <a:r>
              <a:rPr lang="en-GB" sz="1400" dirty="0">
                <a:solidFill>
                  <a:prstClr val="black"/>
                </a:solidFill>
                <a:latin typeface="Helvetica" pitchFamily="2" charset="0"/>
                <a:ea typeface="Helvetica Light" charset="0"/>
                <a:cs typeface="Helvetica Light" charset="0"/>
                <a:sym typeface="Wingdings" pitchFamily="2" charset="2"/>
              </a:rPr>
              <a:t>Flavour: 2×10</a:t>
            </a:r>
            <a:r>
              <a:rPr lang="en-GB" sz="1400" baseline="30000" dirty="0">
                <a:solidFill>
                  <a:prstClr val="black"/>
                </a:solidFill>
                <a:latin typeface="Helvetica" pitchFamily="2" charset="0"/>
                <a:ea typeface="Helvetica Light" charset="0"/>
                <a:cs typeface="Helvetica Light" charset="0"/>
                <a:sym typeface="Wingdings" pitchFamily="2" charset="2"/>
              </a:rPr>
              <a:t>11</a:t>
            </a:r>
            <a:r>
              <a:rPr lang="en-GB" sz="1400" dirty="0">
                <a:solidFill>
                  <a:prstClr val="black"/>
                </a:solidFill>
                <a:latin typeface="Helvetica" pitchFamily="2" charset="0"/>
                <a:ea typeface="Helvetica Light" charset="0"/>
                <a:cs typeface="Helvetica Light" charset="0"/>
                <a:sym typeface="Wingdings" pitchFamily="2" charset="2"/>
              </a:rPr>
              <a:t> tau decays, </a:t>
            </a:r>
            <a:r>
              <a:rPr lang="en-GB" sz="1400" i="1" dirty="0">
                <a:solidFill>
                  <a:prstClr val="black"/>
                </a:solidFill>
                <a:latin typeface="Helvetica" pitchFamily="2" charset="0"/>
                <a:ea typeface="Helvetica Light" charset="0"/>
                <a:cs typeface="Helvetica Light" charset="0"/>
                <a:sym typeface="Wingdings" pitchFamily="2" charset="2"/>
              </a:rPr>
              <a:t>B</a:t>
            </a:r>
            <a:r>
              <a:rPr lang="en-GB" sz="1400" baseline="-25000" dirty="0">
                <a:solidFill>
                  <a:prstClr val="black"/>
                </a:solidFill>
                <a:latin typeface="Helvetica" pitchFamily="2" charset="0"/>
                <a:ea typeface="Helvetica Light" charset="0"/>
                <a:cs typeface="Helvetica Light" charset="0"/>
                <a:sym typeface="Wingdings" pitchFamily="2" charset="2"/>
              </a:rPr>
              <a:t>s</a:t>
            </a:r>
            <a:r>
              <a:rPr lang="en-GB" sz="1400" dirty="0">
                <a:solidFill>
                  <a:prstClr val="black"/>
                </a:solidFill>
                <a:latin typeface="Helvetica" pitchFamily="2" charset="0"/>
                <a:ea typeface="Helvetica Light" charset="0"/>
                <a:cs typeface="Helvetica Light" charset="0"/>
                <a:sym typeface="Wingdings" pitchFamily="2" charset="2"/>
              </a:rPr>
              <a:t> </a:t>
            </a:r>
            <a:r>
              <a:rPr lang="en-GB" sz="1400" dirty="0">
                <a:solidFill>
                  <a:prstClr val="black"/>
                </a:solidFill>
                <a:latin typeface="Symbol" pitchFamily="2" charset="2"/>
                <a:ea typeface="Helvetica Light" charset="0"/>
                <a:cs typeface="Helvetica Light" charset="0"/>
                <a:sym typeface="Wingdings" pitchFamily="2" charset="2"/>
              </a:rPr>
              <a:t>®</a:t>
            </a:r>
            <a:r>
              <a:rPr lang="en-GB" sz="1400" dirty="0">
                <a:solidFill>
                  <a:prstClr val="black"/>
                </a:solidFill>
                <a:latin typeface="Helvetica" pitchFamily="2" charset="0"/>
                <a:ea typeface="Helvetica Light" charset="0"/>
                <a:cs typeface="Helvetica Light" charset="0"/>
                <a:sym typeface="Wingdings" pitchFamily="2" charset="2"/>
              </a:rPr>
              <a:t> </a:t>
            </a:r>
            <a:r>
              <a:rPr lang="en-GB" sz="1400" dirty="0" err="1">
                <a:solidFill>
                  <a:prstClr val="black"/>
                </a:solidFill>
                <a:latin typeface="Symbol" pitchFamily="2" charset="2"/>
                <a:ea typeface="Helvetica Light" charset="0"/>
                <a:cs typeface="Helvetica Light" charset="0"/>
                <a:sym typeface="Wingdings" pitchFamily="2" charset="2"/>
              </a:rPr>
              <a:t>tt</a:t>
            </a:r>
            <a:r>
              <a:rPr lang="en-GB" sz="1400" dirty="0">
                <a:solidFill>
                  <a:prstClr val="black"/>
                </a:solidFill>
                <a:latin typeface="Helvetica" pitchFamily="2" charset="0"/>
                <a:ea typeface="Helvetica Light" charset="0"/>
                <a:cs typeface="Helvetica Light" charset="0"/>
                <a:sym typeface="Wingdings" pitchFamily="2" charset="2"/>
              </a:rPr>
              <a:t> and </a:t>
            </a:r>
            <a:r>
              <a:rPr lang="en-GB" sz="1400" i="1" dirty="0">
                <a:solidFill>
                  <a:prstClr val="black"/>
                </a:solidFill>
                <a:latin typeface="Helvetica" pitchFamily="2" charset="0"/>
                <a:ea typeface="Helvetica Light" charset="0"/>
                <a:cs typeface="Helvetica Light" charset="0"/>
                <a:sym typeface="Wingdings" pitchFamily="2" charset="2"/>
              </a:rPr>
              <a:t>B</a:t>
            </a:r>
            <a:r>
              <a:rPr lang="en-GB" sz="1400" dirty="0">
                <a:solidFill>
                  <a:prstClr val="black"/>
                </a:solidFill>
                <a:latin typeface="Helvetica" pitchFamily="2" charset="0"/>
                <a:ea typeface="Helvetica Light" charset="0"/>
                <a:cs typeface="Helvetica Light" charset="0"/>
                <a:sym typeface="Wingdings" pitchFamily="2" charset="2"/>
              </a:rPr>
              <a:t> </a:t>
            </a:r>
            <a:r>
              <a:rPr lang="en-GB" sz="1400" dirty="0">
                <a:solidFill>
                  <a:prstClr val="black"/>
                </a:solidFill>
                <a:latin typeface="Symbol" pitchFamily="2" charset="2"/>
                <a:ea typeface="Helvetica Light" charset="0"/>
                <a:cs typeface="Helvetica Light" charset="0"/>
                <a:sym typeface="Wingdings" pitchFamily="2" charset="2"/>
              </a:rPr>
              <a:t>®</a:t>
            </a:r>
            <a:r>
              <a:rPr lang="en-GB" sz="1400" dirty="0">
                <a:solidFill>
                  <a:prstClr val="black"/>
                </a:solidFill>
                <a:latin typeface="Helvetica" pitchFamily="2" charset="0"/>
                <a:ea typeface="Helvetica Light" charset="0"/>
                <a:cs typeface="Helvetica Light" charset="0"/>
                <a:sym typeface="Wingdings" pitchFamily="2" charset="2"/>
              </a:rPr>
              <a:t> K*</a:t>
            </a:r>
            <a:r>
              <a:rPr lang="en-GB" sz="1400" dirty="0" err="1">
                <a:solidFill>
                  <a:prstClr val="black"/>
                </a:solidFill>
                <a:latin typeface="Symbol" pitchFamily="2" charset="2"/>
                <a:ea typeface="Helvetica Light" charset="0"/>
                <a:cs typeface="Helvetica Light" charset="0"/>
                <a:sym typeface="Wingdings" pitchFamily="2" charset="2"/>
              </a:rPr>
              <a:t>tt</a:t>
            </a:r>
            <a:r>
              <a:rPr lang="en-GB" sz="1400" dirty="0">
                <a:solidFill>
                  <a:prstClr val="black"/>
                </a:solidFill>
                <a:latin typeface="Helvetica" pitchFamily="2" charset="0"/>
                <a:ea typeface="Helvetica Light" charset="0"/>
                <a:cs typeface="Helvetica Light" charset="0"/>
                <a:sym typeface="Wingdings" pitchFamily="2" charset="2"/>
              </a:rPr>
              <a:t> in 2×10</a:t>
            </a:r>
            <a:r>
              <a:rPr lang="en-GB" sz="1400" baseline="30000" dirty="0">
                <a:solidFill>
                  <a:prstClr val="black"/>
                </a:solidFill>
                <a:latin typeface="Helvetica" pitchFamily="2" charset="0"/>
                <a:ea typeface="Helvetica Light" charset="0"/>
                <a:cs typeface="Helvetica Light" charset="0"/>
                <a:sym typeface="Wingdings" pitchFamily="2" charset="2"/>
              </a:rPr>
              <a:t>12</a:t>
            </a:r>
            <a:r>
              <a:rPr lang="en-GB" sz="1400" dirty="0">
                <a:solidFill>
                  <a:prstClr val="black"/>
                </a:solidFill>
                <a:latin typeface="Helvetica" pitchFamily="2" charset="0"/>
                <a:ea typeface="Helvetica Light" charset="0"/>
                <a:cs typeface="Helvetica Light" charset="0"/>
                <a:sym typeface="Wingdings" pitchFamily="2" charset="2"/>
              </a:rPr>
              <a:t> bb events</a:t>
            </a:r>
          </a:p>
          <a:p>
            <a:pPr>
              <a:spcBef>
                <a:spcPts val="1800"/>
              </a:spcBef>
            </a:pPr>
            <a:r>
              <a:rPr lang="en-GB" sz="1400" dirty="0">
                <a:solidFill>
                  <a:prstClr val="black"/>
                </a:solidFill>
                <a:latin typeface="Helvetica" pitchFamily="2" charset="0"/>
                <a:ea typeface="Helvetica Light" charset="0"/>
                <a:cs typeface="Helvetica Light" charset="0"/>
                <a:sym typeface="Wingdings" pitchFamily="2" charset="2"/>
              </a:rPr>
              <a:t>Searches for weakly coupled particles</a:t>
            </a:r>
            <a:endParaRPr lang="en-GB" sz="900" dirty="0">
              <a:solidFill>
                <a:prstClr val="black"/>
              </a:solidFill>
              <a:latin typeface="Helvetica" pitchFamily="2" charset="0"/>
              <a:ea typeface="Helvetica Light" charset="0"/>
              <a:cs typeface="Helvetica Light" charset="0"/>
              <a:sym typeface="Wingdings" pitchFamily="2" charset="2"/>
            </a:endParaRPr>
          </a:p>
        </p:txBody>
      </p:sp>
      <p:sp>
        <p:nvSpPr>
          <p:cNvPr id="10" name="TextBox 9">
            <a:extLst>
              <a:ext uri="{FF2B5EF4-FFF2-40B4-BE49-F238E27FC236}">
                <a16:creationId xmlns:a16="http://schemas.microsoft.com/office/drawing/2014/main" id="{1F9B7D65-38F3-7DD5-17F8-1E0B7F8E2733}"/>
              </a:ext>
            </a:extLst>
          </p:cNvPr>
          <p:cNvSpPr txBox="1"/>
          <p:nvPr/>
        </p:nvSpPr>
        <p:spPr>
          <a:xfrm>
            <a:off x="30603" y="6453336"/>
            <a:ext cx="1672909" cy="369332"/>
          </a:xfrm>
          <a:prstGeom prst="rect">
            <a:avLst/>
          </a:prstGeom>
          <a:noFill/>
        </p:spPr>
        <p:txBody>
          <a:bodyPr wrap="square" rtlCol="0">
            <a:spAutoFit/>
          </a:bodyPr>
          <a:lstStyle/>
          <a:p>
            <a:pPr marL="0">
              <a:spcBef>
                <a:spcPts val="3000"/>
              </a:spcBef>
            </a:pPr>
            <a:r>
              <a:rPr lang="en-US" sz="900" dirty="0">
                <a:solidFill>
                  <a:prstClr val="black"/>
                </a:solidFill>
                <a:latin typeface="Helvetica Light" charset="0"/>
                <a:ea typeface="Helvetica Light" charset="0"/>
                <a:cs typeface="Helvetica Light" charset="0"/>
                <a:sym typeface="Wingdings" pitchFamily="2" charset="2"/>
              </a:rPr>
              <a:t>Figures: Jorge de Blas private communications</a:t>
            </a:r>
          </a:p>
        </p:txBody>
      </p:sp>
      <p:sp>
        <p:nvSpPr>
          <p:cNvPr id="11" name="TextBox 10">
            <a:extLst>
              <a:ext uri="{FF2B5EF4-FFF2-40B4-BE49-F238E27FC236}">
                <a16:creationId xmlns:a16="http://schemas.microsoft.com/office/drawing/2014/main" id="{5FBE357B-5FDA-E038-7A46-8B1268070A1D}"/>
              </a:ext>
            </a:extLst>
          </p:cNvPr>
          <p:cNvSpPr txBox="1"/>
          <p:nvPr/>
        </p:nvSpPr>
        <p:spPr>
          <a:xfrm>
            <a:off x="1170630" y="3038480"/>
            <a:ext cx="1002673" cy="205205"/>
          </a:xfrm>
          <a:prstGeom prst="rect">
            <a:avLst/>
          </a:prstGeom>
          <a:solidFill>
            <a:schemeClr val="bg1"/>
          </a:solidFill>
        </p:spPr>
        <p:txBody>
          <a:bodyPr wrap="square" lIns="36000" tIns="21600" rIns="36000" bIns="21600" rtlCol="0">
            <a:spAutoFit/>
          </a:bodyPr>
          <a:lstStyle/>
          <a:p>
            <a:pPr marL="0">
              <a:spcBef>
                <a:spcPts val="3000"/>
              </a:spcBef>
            </a:pPr>
            <a:r>
              <a:rPr lang="en-US" sz="1050" dirty="0">
                <a:solidFill>
                  <a:prstClr val="black"/>
                </a:solidFill>
                <a:latin typeface="Helvetica" pitchFamily="2" charset="0"/>
                <a:ea typeface="Helvetica Light" charset="0"/>
                <a:cs typeface="Helvetica Light" charset="0"/>
                <a:sym typeface="Wingdings" pitchFamily="2" charset="2"/>
              </a:rPr>
              <a:t>LHC + ILC-250</a:t>
            </a:r>
          </a:p>
        </p:txBody>
      </p:sp>
      <p:sp>
        <p:nvSpPr>
          <p:cNvPr id="12" name="TextBox 11">
            <a:extLst>
              <a:ext uri="{FF2B5EF4-FFF2-40B4-BE49-F238E27FC236}">
                <a16:creationId xmlns:a16="http://schemas.microsoft.com/office/drawing/2014/main" id="{C790C5F8-8560-A4A1-9753-D130B203C822}"/>
              </a:ext>
            </a:extLst>
          </p:cNvPr>
          <p:cNvSpPr txBox="1"/>
          <p:nvPr/>
        </p:nvSpPr>
        <p:spPr>
          <a:xfrm>
            <a:off x="4117113" y="3038480"/>
            <a:ext cx="1103472" cy="205205"/>
          </a:xfrm>
          <a:prstGeom prst="rect">
            <a:avLst/>
          </a:prstGeom>
          <a:solidFill>
            <a:schemeClr val="bg1"/>
          </a:solidFill>
        </p:spPr>
        <p:txBody>
          <a:bodyPr wrap="square" lIns="36000" tIns="21600" rIns="36000" bIns="21600" rtlCol="0">
            <a:spAutoFit/>
          </a:bodyPr>
          <a:lstStyle/>
          <a:p>
            <a:pPr marL="0">
              <a:spcBef>
                <a:spcPts val="3000"/>
              </a:spcBef>
            </a:pPr>
            <a:r>
              <a:rPr lang="en-US" sz="1050" dirty="0">
                <a:solidFill>
                  <a:prstClr val="black"/>
                </a:solidFill>
                <a:latin typeface="Helvetica" pitchFamily="2" charset="0"/>
                <a:ea typeface="Helvetica Light" charset="0"/>
                <a:cs typeface="Helvetica Light" charset="0"/>
                <a:sym typeface="Wingdings" pitchFamily="2" charset="2"/>
              </a:rPr>
              <a:t>LHC + CLIC-380</a:t>
            </a:r>
          </a:p>
        </p:txBody>
      </p:sp>
      <p:sp>
        <p:nvSpPr>
          <p:cNvPr id="13" name="TextBox 12">
            <a:extLst>
              <a:ext uri="{FF2B5EF4-FFF2-40B4-BE49-F238E27FC236}">
                <a16:creationId xmlns:a16="http://schemas.microsoft.com/office/drawing/2014/main" id="{87C0EEBF-B04D-684B-3419-FAEC264FCDEC}"/>
              </a:ext>
            </a:extLst>
          </p:cNvPr>
          <p:cNvSpPr txBox="1"/>
          <p:nvPr/>
        </p:nvSpPr>
        <p:spPr>
          <a:xfrm>
            <a:off x="7041624" y="3035511"/>
            <a:ext cx="1092213" cy="228288"/>
          </a:xfrm>
          <a:prstGeom prst="rect">
            <a:avLst/>
          </a:prstGeom>
          <a:solidFill>
            <a:schemeClr val="bg1"/>
          </a:solidFill>
        </p:spPr>
        <p:txBody>
          <a:bodyPr wrap="none" lIns="36000" tIns="21600" rIns="36000" bIns="21600" rtlCol="0">
            <a:spAutoFit/>
          </a:bodyPr>
          <a:lstStyle/>
          <a:p>
            <a:pPr marL="0">
              <a:spcBef>
                <a:spcPts val="3000"/>
              </a:spcBef>
            </a:pPr>
            <a:r>
              <a:rPr lang="en-US" sz="1200" dirty="0">
                <a:solidFill>
                  <a:prstClr val="black"/>
                </a:solidFill>
                <a:latin typeface="Helvetica" pitchFamily="2" charset="0"/>
                <a:ea typeface="Helvetica Light" charset="0"/>
                <a:cs typeface="Helvetica Light" charset="0"/>
                <a:sym typeface="Wingdings" pitchFamily="2" charset="2"/>
              </a:rPr>
              <a:t>LHC + FCC-</a:t>
            </a:r>
            <a:r>
              <a:rPr lang="en-US" sz="1200" dirty="0" err="1">
                <a:solidFill>
                  <a:prstClr val="black"/>
                </a:solidFill>
                <a:latin typeface="Helvetica" pitchFamily="2" charset="0"/>
                <a:ea typeface="Helvetica Light" charset="0"/>
                <a:cs typeface="Helvetica Light" charset="0"/>
                <a:sym typeface="Wingdings" pitchFamily="2" charset="2"/>
              </a:rPr>
              <a:t>ee</a:t>
            </a:r>
            <a:endParaRPr lang="en-US" sz="1200" dirty="0">
              <a:solidFill>
                <a:prstClr val="black"/>
              </a:solidFill>
              <a:latin typeface="Helvetica" pitchFamily="2" charset="0"/>
              <a:ea typeface="Helvetica Light" charset="0"/>
              <a:cs typeface="Helvetica Light" charset="0"/>
              <a:sym typeface="Wingdings" pitchFamily="2" charset="2"/>
            </a:endParaRPr>
          </a:p>
        </p:txBody>
      </p:sp>
      <p:sp>
        <p:nvSpPr>
          <p:cNvPr id="14" name="TextBox 13">
            <a:extLst>
              <a:ext uri="{FF2B5EF4-FFF2-40B4-BE49-F238E27FC236}">
                <a16:creationId xmlns:a16="http://schemas.microsoft.com/office/drawing/2014/main" id="{8F463750-6ED8-575A-6AD7-5C11C99D94C7}"/>
              </a:ext>
            </a:extLst>
          </p:cNvPr>
          <p:cNvSpPr txBox="1"/>
          <p:nvPr/>
        </p:nvSpPr>
        <p:spPr>
          <a:xfrm>
            <a:off x="1185870" y="5700369"/>
            <a:ext cx="1294789" cy="212899"/>
          </a:xfrm>
          <a:prstGeom prst="rect">
            <a:avLst/>
          </a:prstGeom>
          <a:solidFill>
            <a:schemeClr val="bg1"/>
          </a:solidFill>
        </p:spPr>
        <p:txBody>
          <a:bodyPr wrap="square" lIns="36000" tIns="21600" rIns="36000" bIns="21600" rtlCol="0">
            <a:spAutoFit/>
          </a:bodyPr>
          <a:lstStyle/>
          <a:p>
            <a:pPr marL="0">
              <a:spcBef>
                <a:spcPts val="3000"/>
              </a:spcBef>
            </a:pPr>
            <a:r>
              <a:rPr lang="en-US" sz="1050" dirty="0">
                <a:solidFill>
                  <a:prstClr val="black"/>
                </a:solidFill>
                <a:latin typeface="Helvetica" pitchFamily="2" charset="0"/>
                <a:ea typeface="Helvetica Light" charset="0"/>
                <a:cs typeface="Helvetica Light" charset="0"/>
                <a:sym typeface="Wingdings" pitchFamily="2" charset="2"/>
              </a:rPr>
              <a:t>LHC + ILC-250+GZ</a:t>
            </a:r>
          </a:p>
        </p:txBody>
      </p:sp>
      <p:sp>
        <p:nvSpPr>
          <p:cNvPr id="15" name="TextBox 14">
            <a:extLst>
              <a:ext uri="{FF2B5EF4-FFF2-40B4-BE49-F238E27FC236}">
                <a16:creationId xmlns:a16="http://schemas.microsoft.com/office/drawing/2014/main" id="{E15997A4-D554-DA7E-56D2-DF0A1A3F1970}"/>
              </a:ext>
            </a:extLst>
          </p:cNvPr>
          <p:cNvSpPr txBox="1"/>
          <p:nvPr/>
        </p:nvSpPr>
        <p:spPr>
          <a:xfrm>
            <a:off x="4101872" y="5700369"/>
            <a:ext cx="1377820" cy="205205"/>
          </a:xfrm>
          <a:prstGeom prst="rect">
            <a:avLst/>
          </a:prstGeom>
          <a:solidFill>
            <a:schemeClr val="bg1"/>
          </a:solidFill>
        </p:spPr>
        <p:txBody>
          <a:bodyPr wrap="square" lIns="36000" tIns="21600" rIns="36000" bIns="21600" rtlCol="0">
            <a:spAutoFit/>
          </a:bodyPr>
          <a:lstStyle/>
          <a:p>
            <a:pPr marL="0">
              <a:spcBef>
                <a:spcPts val="3000"/>
              </a:spcBef>
            </a:pPr>
            <a:r>
              <a:rPr lang="en-US" sz="1050" dirty="0">
                <a:solidFill>
                  <a:prstClr val="black"/>
                </a:solidFill>
                <a:latin typeface="Helvetica" pitchFamily="2" charset="0"/>
                <a:ea typeface="Helvetica Light" charset="0"/>
                <a:cs typeface="Helvetica Light" charset="0"/>
                <a:sym typeface="Wingdings" pitchFamily="2" charset="2"/>
              </a:rPr>
              <a:t>LHC + CLIC-380+GZ</a:t>
            </a:r>
          </a:p>
        </p:txBody>
      </p:sp>
      <p:sp>
        <p:nvSpPr>
          <p:cNvPr id="17" name="TextBox 16">
            <a:extLst>
              <a:ext uri="{FF2B5EF4-FFF2-40B4-BE49-F238E27FC236}">
                <a16:creationId xmlns:a16="http://schemas.microsoft.com/office/drawing/2014/main" id="{6F457AFF-D8DC-E142-4A4D-F84443BFD40B}"/>
              </a:ext>
            </a:extLst>
          </p:cNvPr>
          <p:cNvSpPr txBox="1"/>
          <p:nvPr/>
        </p:nvSpPr>
        <p:spPr>
          <a:xfrm>
            <a:off x="7015297" y="5697400"/>
            <a:ext cx="894568" cy="205205"/>
          </a:xfrm>
          <a:prstGeom prst="rect">
            <a:avLst/>
          </a:prstGeom>
          <a:solidFill>
            <a:schemeClr val="bg1"/>
          </a:solidFill>
        </p:spPr>
        <p:txBody>
          <a:bodyPr wrap="square" lIns="36000" tIns="21600" rIns="36000" bIns="21600" rtlCol="0">
            <a:spAutoFit/>
          </a:bodyPr>
          <a:lstStyle/>
          <a:p>
            <a:pPr marL="0">
              <a:spcBef>
                <a:spcPts val="3000"/>
              </a:spcBef>
            </a:pPr>
            <a:r>
              <a:rPr lang="en-US" sz="1050" dirty="0">
                <a:solidFill>
                  <a:prstClr val="black"/>
                </a:solidFill>
                <a:latin typeface="Helvetica" pitchFamily="2" charset="0"/>
                <a:ea typeface="Helvetica Light" charset="0"/>
                <a:cs typeface="Helvetica Light" charset="0"/>
                <a:sym typeface="Wingdings" pitchFamily="2" charset="2"/>
              </a:rPr>
              <a:t>LHC + CEPC</a:t>
            </a:r>
          </a:p>
        </p:txBody>
      </p:sp>
    </p:spTree>
    <p:extLst>
      <p:ext uri="{BB962C8B-B14F-4D97-AF65-F5344CB8AC3E}">
        <p14:creationId xmlns:p14="http://schemas.microsoft.com/office/powerpoint/2010/main" val="3542700405"/>
      </p:ext>
    </p:extLst>
  </p:cSld>
  <p:clrMapOvr>
    <a:masterClrMapping/>
  </p:clrMapOvr>
  <mc:AlternateContent xmlns:mc="http://schemas.openxmlformats.org/markup-compatibility/2006">
    <mc:Choice xmlns:p14="http://schemas.microsoft.com/office/powerpoint/2010/main" Requires="p14">
      <p:transition spd="med" p14:dur="600">
        <p:fade/>
      </p:transition>
    </mc:Choice>
    <mc:Fallback>
      <p:transition spd="med">
        <p:fade/>
      </p:transition>
    </mc:Fallback>
  </mc:AlternateContent>
</p:sld>
</file>

<file path=ppt/theme/theme1.xml><?xml version="1.0" encoding="utf-8"?>
<a:theme xmlns:a="http://schemas.openxmlformats.org/drawingml/2006/main" name="5_Office Theme">
  <a:themeElements>
    <a:clrScheme name="Custom 10">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6FD1"/>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wrap="none">
        <a:spAutoFit/>
      </a:bodyPr>
      <a:lstStyle>
        <a:defPPr algn="l">
          <a:defRPr sz="1600" dirty="0">
            <a:latin typeface="Helvetica" pitchFamily="2" charset="0"/>
          </a:defRPr>
        </a:defPPr>
      </a:lstStyle>
    </a:spDef>
    <a:lnDef>
      <a:spPr>
        <a:effectLst/>
      </a:spPr>
      <a:bodyPr/>
      <a:lstStyle/>
      <a:style>
        <a:lnRef idx="2">
          <a:schemeClr val="accent1"/>
        </a:lnRef>
        <a:fillRef idx="0">
          <a:schemeClr val="accent1"/>
        </a:fillRef>
        <a:effectRef idx="1">
          <a:schemeClr val="accent1"/>
        </a:effectRef>
        <a:fontRef idx="minor">
          <a:schemeClr val="tx1"/>
        </a:fontRef>
      </a:style>
    </a:lnDef>
    <a:txDef>
      <a:spPr>
        <a:noFill/>
      </a:spPr>
      <a:bodyPr wrap="square" rtlCol="0">
        <a:spAutoFit/>
      </a:bodyPr>
      <a:lstStyle>
        <a:defPPr marL="0">
          <a:spcBef>
            <a:spcPts val="3000"/>
          </a:spcBef>
          <a:defRPr sz="1600" dirty="0" smtClean="0">
            <a:solidFill>
              <a:prstClr val="black"/>
            </a:solidFill>
            <a:latin typeface="Helvetica Light" charset="0"/>
            <a:ea typeface="Helvetica Light" charset="0"/>
            <a:cs typeface="Helvetica Light" charset="0"/>
            <a:sym typeface="Wingdings" pitchFamily="2" charset="2"/>
          </a:defRPr>
        </a:defPPr>
      </a:lstStyle>
    </a:txDef>
  </a:objectDefaults>
  <a:extraClrSchemeLst/>
</a:theme>
</file>

<file path=ppt/theme/theme2.xml><?xml version="1.0" encoding="utf-8"?>
<a:theme xmlns:a="http://schemas.openxmlformats.org/drawingml/2006/main" name="6_Office Theme">
  <a:themeElements>
    <a:clrScheme name="Custom 10">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6FD1"/>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solidFill>
            <a:schemeClr val="tx1"/>
          </a:solidFill>
        </a:ln>
      </a:spPr>
      <a:bodyPr rtlCol="0" anchor="ctr">
        <a:spAutoFit/>
      </a:bodyPr>
      <a:lstStyle>
        <a:defPPr algn="ctr">
          <a:defRPr sz="1600" dirty="0">
            <a:latin typeface="Helvetica Light" charset="0"/>
            <a:ea typeface="Helvetica Light" charset="0"/>
            <a:cs typeface="Helvetica Light" charset="0"/>
          </a:defRPr>
        </a:defPPr>
      </a:lstStyle>
    </a:spDef>
    <a:lnDef>
      <a:spPr>
        <a:effectLst/>
      </a:spPr>
      <a:bodyPr/>
      <a:lstStyle/>
      <a:style>
        <a:lnRef idx="2">
          <a:schemeClr val="accent1"/>
        </a:lnRef>
        <a:fillRef idx="0">
          <a:schemeClr val="accent1"/>
        </a:fillRef>
        <a:effectRef idx="1">
          <a:schemeClr val="accent1"/>
        </a:effectRef>
        <a:fontRef idx="minor">
          <a:schemeClr val="tx1"/>
        </a:fontRef>
      </a:style>
    </a:lnDef>
    <a:txDef>
      <a:spPr>
        <a:noFill/>
      </a:spPr>
      <a:bodyPr wrap="none" rtlCol="0">
        <a:spAutoFit/>
      </a:bodyPr>
      <a:lstStyle>
        <a:defPPr marL="0" algn="l">
          <a:spcBef>
            <a:spcPts val="3000"/>
          </a:spcBef>
          <a:defRPr sz="1600" dirty="0" smtClean="0">
            <a:solidFill>
              <a:prstClr val="black"/>
            </a:solidFill>
            <a:latin typeface="Helvetica" pitchFamily="2" charset="0"/>
            <a:ea typeface="Helvetica Light" charset="0"/>
            <a:cs typeface="Helvetica Light" charset="0"/>
            <a:sym typeface="Wingdings" pitchFamily="2" charset="2"/>
          </a:defRPr>
        </a:defPPr>
      </a:lstStyle>
    </a:tx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131689</TotalTime>
  <Words>6444</Words>
  <Application>Microsoft Macintosh PowerPoint</Application>
  <PresentationFormat>Custom</PresentationFormat>
  <Paragraphs>669</Paragraphs>
  <Slides>83</Slides>
  <Notes>21</Notes>
  <HiddenSlides>0</HiddenSlides>
  <MMClips>0</MMClips>
  <ScaleCrop>false</ScaleCrop>
  <HeadingPairs>
    <vt:vector size="8" baseType="variant">
      <vt:variant>
        <vt:lpstr>Fonts Used</vt:lpstr>
      </vt:variant>
      <vt:variant>
        <vt:i4>8</vt:i4>
      </vt:variant>
      <vt:variant>
        <vt:lpstr>Theme</vt:lpstr>
      </vt:variant>
      <vt:variant>
        <vt:i4>2</vt:i4>
      </vt:variant>
      <vt:variant>
        <vt:lpstr>Embedded OLE Servers</vt:lpstr>
      </vt:variant>
      <vt:variant>
        <vt:i4>1</vt:i4>
      </vt:variant>
      <vt:variant>
        <vt:lpstr>Slide Titles</vt:lpstr>
      </vt:variant>
      <vt:variant>
        <vt:i4>83</vt:i4>
      </vt:variant>
    </vt:vector>
  </HeadingPairs>
  <TitlesOfParts>
    <vt:vector size="94" baseType="lpstr">
      <vt:lpstr>Arial</vt:lpstr>
      <vt:lpstr>Calibri</vt:lpstr>
      <vt:lpstr>Cambria Math</vt:lpstr>
      <vt:lpstr>Helvetica</vt:lpstr>
      <vt:lpstr>Helvetica Light</vt:lpstr>
      <vt:lpstr>Symbol</vt:lpstr>
      <vt:lpstr>System Font Regular</vt:lpstr>
      <vt:lpstr>Times</vt:lpstr>
      <vt:lpstr>5_Office Theme</vt:lpstr>
      <vt:lpstr>6_Office Theme</vt:lpstr>
      <vt:lpstr>Equation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Andreas Hoecker</dc:creator>
  <cp:lastModifiedBy>Andreas Hoecker</cp:lastModifiedBy>
  <cp:revision>2734</cp:revision>
  <dcterms:created xsi:type="dcterms:W3CDTF">2021-02-23T06:51:49Z</dcterms:created>
  <dcterms:modified xsi:type="dcterms:W3CDTF">2022-12-12T23:04:57Z</dcterms:modified>
</cp:coreProperties>
</file>