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 ContentType="image/tiff"/>
  <Default Extension="tiff" ContentType="image/tiff"/>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media/image21.jpg" ContentType="image/tiff"/>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63" r:id="rId2"/>
  </p:sldMasterIdLst>
  <p:notesMasterIdLst>
    <p:notesMasterId r:id="rId99"/>
  </p:notesMasterIdLst>
  <p:sldIdLst>
    <p:sldId id="2004" r:id="rId3"/>
    <p:sldId id="1684" r:id="rId4"/>
    <p:sldId id="1838" r:id="rId5"/>
    <p:sldId id="2444" r:id="rId6"/>
    <p:sldId id="2397" r:id="rId7"/>
    <p:sldId id="2655" r:id="rId8"/>
    <p:sldId id="2398" r:id="rId9"/>
    <p:sldId id="2394" r:id="rId10"/>
    <p:sldId id="2653" r:id="rId11"/>
    <p:sldId id="2446" r:id="rId12"/>
    <p:sldId id="2399" r:id="rId13"/>
    <p:sldId id="2376" r:id="rId14"/>
    <p:sldId id="1780" r:id="rId15"/>
    <p:sldId id="1621" r:id="rId16"/>
    <p:sldId id="1706" r:id="rId17"/>
    <p:sldId id="1625" r:id="rId18"/>
    <p:sldId id="1624" r:id="rId19"/>
    <p:sldId id="2667" r:id="rId20"/>
    <p:sldId id="2668" r:id="rId21"/>
    <p:sldId id="2452" r:id="rId22"/>
    <p:sldId id="2671" r:id="rId23"/>
    <p:sldId id="2400" r:id="rId24"/>
    <p:sldId id="2401" r:id="rId25"/>
    <p:sldId id="2412" r:id="rId26"/>
    <p:sldId id="2201" r:id="rId27"/>
    <p:sldId id="1868" r:id="rId28"/>
    <p:sldId id="2411" r:id="rId29"/>
    <p:sldId id="1752" r:id="rId30"/>
    <p:sldId id="1874" r:id="rId31"/>
    <p:sldId id="2403" r:id="rId32"/>
    <p:sldId id="2406" r:id="rId33"/>
    <p:sldId id="2407" r:id="rId34"/>
    <p:sldId id="2408" r:id="rId35"/>
    <p:sldId id="2449" r:id="rId36"/>
    <p:sldId id="2436" r:id="rId37"/>
    <p:sldId id="2417" r:id="rId38"/>
    <p:sldId id="2437" r:id="rId39"/>
    <p:sldId id="2431" r:id="rId40"/>
    <p:sldId id="2455" r:id="rId41"/>
    <p:sldId id="2456" r:id="rId42"/>
    <p:sldId id="2457" r:id="rId43"/>
    <p:sldId id="2657" r:id="rId44"/>
    <p:sldId id="2660" r:id="rId45"/>
    <p:sldId id="1992" r:id="rId46"/>
    <p:sldId id="2418" r:id="rId47"/>
    <p:sldId id="1994" r:id="rId48"/>
    <p:sldId id="2648" r:id="rId49"/>
    <p:sldId id="2647" r:id="rId50"/>
    <p:sldId id="2649" r:id="rId51"/>
    <p:sldId id="2650" r:id="rId52"/>
    <p:sldId id="1999" r:id="rId53"/>
    <p:sldId id="2440" r:id="rId54"/>
    <p:sldId id="2420" r:id="rId55"/>
    <p:sldId id="2664" r:id="rId56"/>
    <p:sldId id="2441" r:id="rId57"/>
    <p:sldId id="2425" r:id="rId58"/>
    <p:sldId id="2427" r:id="rId59"/>
    <p:sldId id="2428" r:id="rId60"/>
    <p:sldId id="2651" r:id="rId61"/>
    <p:sldId id="2662" r:id="rId62"/>
    <p:sldId id="1783" r:id="rId63"/>
    <p:sldId id="1985" r:id="rId64"/>
    <p:sldId id="2674" r:id="rId65"/>
    <p:sldId id="2450" r:id="rId66"/>
    <p:sldId id="1753" r:id="rId67"/>
    <p:sldId id="2676" r:id="rId68"/>
    <p:sldId id="2672" r:id="rId69"/>
    <p:sldId id="1887" r:id="rId70"/>
    <p:sldId id="2197" r:id="rId71"/>
    <p:sldId id="2458" r:id="rId72"/>
    <p:sldId id="2675" r:id="rId73"/>
    <p:sldId id="1977" r:id="rId74"/>
    <p:sldId id="2654" r:id="rId75"/>
    <p:sldId id="2184" r:id="rId76"/>
    <p:sldId id="267" r:id="rId77"/>
    <p:sldId id="2275" r:id="rId78"/>
    <p:sldId id="2670" r:id="rId79"/>
    <p:sldId id="2402" r:id="rId80"/>
    <p:sldId id="2652" r:id="rId81"/>
    <p:sldId id="2413" r:id="rId82"/>
    <p:sldId id="2661" r:id="rId83"/>
    <p:sldId id="1788" r:id="rId84"/>
    <p:sldId id="2663" r:id="rId85"/>
    <p:sldId id="1863" r:id="rId86"/>
    <p:sldId id="2504" r:id="rId87"/>
    <p:sldId id="2613" r:id="rId88"/>
    <p:sldId id="2473" r:id="rId89"/>
    <p:sldId id="2404" r:id="rId90"/>
    <p:sldId id="2643" r:id="rId91"/>
    <p:sldId id="1979" r:id="rId92"/>
    <p:sldId id="1980" r:id="rId93"/>
    <p:sldId id="1964" r:id="rId94"/>
    <p:sldId id="1967" r:id="rId95"/>
    <p:sldId id="1968" r:id="rId96"/>
    <p:sldId id="1970" r:id="rId97"/>
    <p:sldId id="1971" r:id="rId98"/>
  </p:sldIdLst>
  <p:sldSz cx="11472863" cy="6858000"/>
  <p:notesSz cx="6858000" cy="9144000"/>
  <p:defaultText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reas Hoecker" initials="AH" lastIdx="3" clrIdx="0">
    <p:extLst>
      <p:ext uri="{19B8F6BF-5375-455C-9EA6-DF929625EA0E}">
        <p15:presenceInfo xmlns:p15="http://schemas.microsoft.com/office/powerpoint/2012/main" userId="9391ab34dee89a1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0000"/>
    <a:srgbClr val="0072B2"/>
    <a:srgbClr val="0F9647"/>
    <a:srgbClr val="265478"/>
    <a:srgbClr val="000000"/>
    <a:srgbClr val="FF0000"/>
    <a:srgbClr val="FF646C"/>
    <a:srgbClr val="FF0203"/>
    <a:srgbClr val="1E1E1E"/>
    <a:srgbClr val="0D7F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626"/>
    <p:restoredTop sz="95574"/>
  </p:normalViewPr>
  <p:slideViewPr>
    <p:cSldViewPr snapToGrid="0" snapToObjects="1">
      <p:cViewPr>
        <p:scale>
          <a:sx n="97" d="100"/>
          <a:sy n="97" d="100"/>
        </p:scale>
        <p:origin x="336"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viewProps" Target="viewProps.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notesMaster" Target="notesMasters/notesMaster1.xml"/><Relationship Id="rId10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commentAuthors" Target="commentAuthor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E78797-FC3F-664F-A8A9-3DE3C9843102}" type="datetimeFigureOut">
              <a:rPr lang="en-CH" smtClean="0"/>
              <a:t>23.06.2024</a:t>
            </a:fld>
            <a:endParaRPr lang="en-CH"/>
          </a:p>
        </p:txBody>
      </p:sp>
      <p:sp>
        <p:nvSpPr>
          <p:cNvPr id="4" name="Slide Image Placeholder 3"/>
          <p:cNvSpPr>
            <a:spLocks noGrp="1" noRot="1" noChangeAspect="1"/>
          </p:cNvSpPr>
          <p:nvPr>
            <p:ph type="sldImg" idx="2"/>
          </p:nvPr>
        </p:nvSpPr>
        <p:spPr>
          <a:xfrm>
            <a:off x="847725" y="1143000"/>
            <a:ext cx="5162550" cy="3086100"/>
          </a:xfrm>
          <a:prstGeom prst="rect">
            <a:avLst/>
          </a:prstGeom>
          <a:noFill/>
          <a:ln w="12700">
            <a:solidFill>
              <a:prstClr val="black"/>
            </a:solidFill>
          </a:ln>
        </p:spPr>
        <p:txBody>
          <a:bodyPr vert="horz" lIns="91440" tIns="45720" rIns="91440" bIns="45720" rtlCol="0" anchor="ctr"/>
          <a:lstStyle/>
          <a:p>
            <a:endParaRPr lang="en-C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C82EC9-7377-A449-8612-7B96FECB3A19}" type="slidenum">
              <a:rPr lang="en-CH" smtClean="0"/>
              <a:t>‹#›</a:t>
            </a:fld>
            <a:endParaRPr lang="en-CH"/>
          </a:p>
        </p:txBody>
      </p:sp>
    </p:spTree>
    <p:extLst>
      <p:ext uri="{BB962C8B-B14F-4D97-AF65-F5344CB8AC3E}">
        <p14:creationId xmlns:p14="http://schemas.microsoft.com/office/powerpoint/2010/main" val="5627697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fld id="{EBC82EC9-7377-A449-8612-7B96FECB3A19}" type="slidenum">
              <a:rPr lang="en-CH" smtClean="0"/>
              <a:t>26</a:t>
            </a:fld>
            <a:endParaRPr lang="en-CH"/>
          </a:p>
        </p:txBody>
      </p:sp>
    </p:spTree>
    <p:extLst>
      <p:ext uri="{BB962C8B-B14F-4D97-AF65-F5344CB8AC3E}">
        <p14:creationId xmlns:p14="http://schemas.microsoft.com/office/powerpoint/2010/main" val="33506062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fld id="{EBC82EC9-7377-A449-8612-7B96FECB3A19}" type="slidenum">
              <a:rPr lang="en-CH" smtClean="0"/>
              <a:t>74</a:t>
            </a:fld>
            <a:endParaRPr lang="en-CH"/>
          </a:p>
        </p:txBody>
      </p:sp>
    </p:spTree>
    <p:extLst>
      <p:ext uri="{BB962C8B-B14F-4D97-AF65-F5344CB8AC3E}">
        <p14:creationId xmlns:p14="http://schemas.microsoft.com/office/powerpoint/2010/main" val="40593820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8779265" y="6545797"/>
            <a:ext cx="2677001"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2523747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8779265" y="6545797"/>
            <a:ext cx="2677001"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35910732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re et sous-titre">
    <p:bg>
      <p:bgPr>
        <a:solidFill>
          <a:srgbClr val="000000"/>
        </a:solidFill>
        <a:effectLst/>
      </p:bgPr>
    </p:bg>
    <p:spTree>
      <p:nvGrpSpPr>
        <p:cNvPr id="1" name=""/>
        <p:cNvGrpSpPr/>
        <p:nvPr/>
      </p:nvGrpSpPr>
      <p:grpSpPr>
        <a:xfrm>
          <a:off x="0" y="0"/>
          <a:ext cx="0" cy="0"/>
          <a:chOff x="0" y="0"/>
          <a:chExt cx="0" cy="0"/>
        </a:xfrm>
      </p:grpSpPr>
      <p:sp>
        <p:nvSpPr>
          <p:cNvPr id="155" name="Title Text"/>
          <p:cNvSpPr txBox="1">
            <a:spLocks noGrp="1"/>
          </p:cNvSpPr>
          <p:nvPr>
            <p:ph type="title"/>
          </p:nvPr>
        </p:nvSpPr>
        <p:spPr>
          <a:xfrm>
            <a:off x="2274405" y="1151930"/>
            <a:ext cx="6924053" cy="2321719"/>
          </a:xfrm>
          <a:prstGeom prst="rect">
            <a:avLst/>
          </a:prstGeom>
        </p:spPr>
        <p:txBody>
          <a:bodyPr lIns="71437" tIns="71437" rIns="71437" bIns="71437" anchor="b"/>
          <a:lstStyle>
            <a:lvl1pPr defTabSz="386530">
              <a:defRPr sz="5270">
                <a:solidFill>
                  <a:srgbClr val="FFFFFF"/>
                </a:solidFill>
                <a:latin typeface="Helvetica Neue Medium"/>
                <a:ea typeface="Helvetica Neue Medium"/>
                <a:cs typeface="Helvetica Neue Medium"/>
                <a:sym typeface="Helvetica Neue Medium"/>
              </a:defRPr>
            </a:lvl1pPr>
          </a:lstStyle>
          <a:p>
            <a:r>
              <a:t>Title Text</a:t>
            </a:r>
          </a:p>
        </p:txBody>
      </p:sp>
      <p:sp>
        <p:nvSpPr>
          <p:cNvPr id="156" name="Body Level One…"/>
          <p:cNvSpPr txBox="1">
            <a:spLocks noGrp="1"/>
          </p:cNvSpPr>
          <p:nvPr>
            <p:ph type="body" sz="quarter" idx="1"/>
          </p:nvPr>
        </p:nvSpPr>
        <p:spPr>
          <a:xfrm>
            <a:off x="2274405" y="3536156"/>
            <a:ext cx="6924053" cy="794743"/>
          </a:xfrm>
          <a:prstGeom prst="rect">
            <a:avLst/>
          </a:prstGeom>
        </p:spPr>
        <p:txBody>
          <a:bodyPr lIns="71437" tIns="71437" rIns="71437" bIns="71437"/>
          <a:lstStyle>
            <a:lvl1pPr marL="0" indent="0" algn="ctr" defTabSz="386530">
              <a:spcBef>
                <a:spcPts val="0"/>
              </a:spcBef>
              <a:buSzTx/>
              <a:buFontTx/>
              <a:buNone/>
              <a:defRPr sz="2447">
                <a:solidFill>
                  <a:srgbClr val="FFFFFF"/>
                </a:solidFill>
                <a:latin typeface="Helvetica Neue"/>
                <a:ea typeface="Helvetica Neue"/>
                <a:cs typeface="Helvetica Neue"/>
                <a:sym typeface="Helvetica Neue"/>
              </a:defRPr>
            </a:lvl1pPr>
            <a:lvl2pPr marL="0" indent="0" algn="ctr" defTabSz="386530">
              <a:spcBef>
                <a:spcPts val="0"/>
              </a:spcBef>
              <a:buSzTx/>
              <a:buFontTx/>
              <a:buNone/>
              <a:defRPr sz="2447">
                <a:solidFill>
                  <a:srgbClr val="FFFFFF"/>
                </a:solidFill>
                <a:latin typeface="Helvetica Neue"/>
                <a:ea typeface="Helvetica Neue"/>
                <a:cs typeface="Helvetica Neue"/>
                <a:sym typeface="Helvetica Neue"/>
              </a:defRPr>
            </a:lvl2pPr>
            <a:lvl3pPr marL="0" indent="0" algn="ctr" defTabSz="386530">
              <a:spcBef>
                <a:spcPts val="0"/>
              </a:spcBef>
              <a:buSzTx/>
              <a:buFontTx/>
              <a:buNone/>
              <a:defRPr sz="2447">
                <a:solidFill>
                  <a:srgbClr val="FFFFFF"/>
                </a:solidFill>
                <a:latin typeface="Helvetica Neue"/>
                <a:ea typeface="Helvetica Neue"/>
                <a:cs typeface="Helvetica Neue"/>
                <a:sym typeface="Helvetica Neue"/>
              </a:defRPr>
            </a:lvl3pPr>
            <a:lvl4pPr marL="0" indent="0" algn="ctr" defTabSz="386530">
              <a:spcBef>
                <a:spcPts val="0"/>
              </a:spcBef>
              <a:buSzTx/>
              <a:buFontTx/>
              <a:buNone/>
              <a:defRPr sz="2447">
                <a:solidFill>
                  <a:srgbClr val="FFFFFF"/>
                </a:solidFill>
                <a:latin typeface="Helvetica Neue"/>
                <a:ea typeface="Helvetica Neue"/>
                <a:cs typeface="Helvetica Neue"/>
                <a:sym typeface="Helvetica Neue"/>
              </a:defRPr>
            </a:lvl4pPr>
            <a:lvl5pPr marL="0" indent="0" algn="ctr" defTabSz="386530">
              <a:spcBef>
                <a:spcPts val="0"/>
              </a:spcBef>
              <a:buSzTx/>
              <a:buFontTx/>
              <a:buNone/>
              <a:defRPr sz="2447">
                <a:solidFill>
                  <a:srgbClr val="FFFFFF"/>
                </a:solidFill>
                <a:latin typeface="Helvetica Neue"/>
                <a:ea typeface="Helvetica Neue"/>
                <a:cs typeface="Helvetica Neue"/>
                <a:sym typeface="Helvetica Neue"/>
              </a:defRPr>
            </a:lvl5pPr>
          </a:lstStyle>
          <a:p>
            <a:r>
              <a:t>Body Level One</a:t>
            </a:r>
          </a:p>
          <a:p>
            <a:pPr lvl="1"/>
            <a:r>
              <a:t>Body Level Two</a:t>
            </a:r>
          </a:p>
          <a:p>
            <a:pPr lvl="2"/>
            <a:r>
              <a:t>Body Level Three</a:t>
            </a:r>
          </a:p>
          <a:p>
            <a:pPr lvl="3"/>
            <a:r>
              <a:t>Body Level Four</a:t>
            </a:r>
          </a:p>
          <a:p>
            <a:pPr lvl="4"/>
            <a:r>
              <a:t>Body Level Five</a:t>
            </a:r>
          </a:p>
        </p:txBody>
      </p:sp>
      <p:sp>
        <p:nvSpPr>
          <p:cNvPr id="157" name="Slide Number"/>
          <p:cNvSpPr txBox="1">
            <a:spLocks noGrp="1"/>
          </p:cNvSpPr>
          <p:nvPr>
            <p:ph type="sldNum" sz="quarter" idx="2"/>
          </p:nvPr>
        </p:nvSpPr>
        <p:spPr>
          <a:xfrm>
            <a:off x="5624499" y="6536531"/>
            <a:ext cx="219383" cy="238836"/>
          </a:xfrm>
          <a:prstGeom prst="rect">
            <a:avLst/>
          </a:prstGeom>
        </p:spPr>
        <p:txBody>
          <a:bodyPr lIns="71437" tIns="71437" rIns="71437" bIns="71437" anchor="t"/>
          <a:lstStyle>
            <a:lvl1pPr algn="ctr" defTabSz="386530">
              <a:defRPr sz="1035">
                <a:solidFill>
                  <a:srgbClr val="FFFFFF"/>
                </a:solidFill>
                <a:latin typeface="Helvetica Neue Light"/>
                <a:ea typeface="Helvetica Neue Light"/>
                <a:cs typeface="Helvetica Neue Light"/>
                <a:sym typeface="Helvetica Neue Light"/>
              </a:defRPr>
            </a:lvl1pPr>
          </a:lstStyle>
          <a:p>
            <a:fld id="{86CB4B4D-7CA3-9044-876B-883B54F8677D}" type="slidenum">
              <a:t>‹#›</a:t>
            </a:fld>
            <a:endParaRPr/>
          </a:p>
        </p:txBody>
      </p:sp>
    </p:spTree>
    <p:extLst>
      <p:ext uri="{BB962C8B-B14F-4D97-AF65-F5344CB8AC3E}">
        <p14:creationId xmlns:p14="http://schemas.microsoft.com/office/powerpoint/2010/main" val="979777175"/>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Vide">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92913066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8779265" y="6545797"/>
            <a:ext cx="2677001"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
        <p:nvSpPr>
          <p:cNvPr id="3" name="Footer Placeholder 1">
            <a:extLst>
              <a:ext uri="{FF2B5EF4-FFF2-40B4-BE49-F238E27FC236}">
                <a16:creationId xmlns:a16="http://schemas.microsoft.com/office/drawing/2014/main" id="{1154B9DB-D1F1-674E-A347-CC6C01C93584}"/>
              </a:ext>
            </a:extLst>
          </p:cNvPr>
          <p:cNvSpPr>
            <a:spLocks noGrp="1"/>
          </p:cNvSpPr>
          <p:nvPr>
            <p:ph type="ftr" sz="quarter" idx="3"/>
          </p:nvPr>
        </p:nvSpPr>
        <p:spPr>
          <a:xfrm>
            <a:off x="112297" y="6465134"/>
            <a:ext cx="3872091" cy="365125"/>
          </a:xfrm>
          <a:prstGeom prst="rect">
            <a:avLst/>
          </a:prstGeom>
        </p:spPr>
        <p:txBody>
          <a:bodyPr vert="horz" lIns="91440" tIns="45720" rIns="91440" bIns="45720" rtlCol="0" anchor="ctr"/>
          <a:lstStyle>
            <a:lvl1pPr algn="l">
              <a:defRPr sz="1200" b="0" i="0">
                <a:solidFill>
                  <a:schemeClr val="tx1">
                    <a:tint val="75000"/>
                  </a:schemeClr>
                </a:solidFill>
                <a:latin typeface="Helvetica Light" pitchFamily="2" charset="0"/>
              </a:defRPr>
            </a:lvl1pPr>
          </a:lstStyle>
          <a:p>
            <a:r>
              <a:rPr lang="en-CH"/>
              <a:t>Andreas Hoecker, CB meeting, 12 Feb 2021</a:t>
            </a:r>
            <a:endParaRPr lang="en-CH" dirty="0"/>
          </a:p>
        </p:txBody>
      </p:sp>
    </p:spTree>
    <p:extLst>
      <p:ext uri="{BB962C8B-B14F-4D97-AF65-F5344CB8AC3E}">
        <p14:creationId xmlns:p14="http://schemas.microsoft.com/office/powerpoint/2010/main" val="636296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8779265" y="6545797"/>
            <a:ext cx="2677001"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
        <p:nvSpPr>
          <p:cNvPr id="3" name="Footer Placeholder 1">
            <a:extLst>
              <a:ext uri="{FF2B5EF4-FFF2-40B4-BE49-F238E27FC236}">
                <a16:creationId xmlns:a16="http://schemas.microsoft.com/office/drawing/2014/main" id="{A2A4CF08-E3CE-5B43-B4C8-707D843051FB}"/>
              </a:ext>
            </a:extLst>
          </p:cNvPr>
          <p:cNvSpPr>
            <a:spLocks noGrp="1"/>
          </p:cNvSpPr>
          <p:nvPr>
            <p:ph type="ftr" sz="quarter" idx="3"/>
          </p:nvPr>
        </p:nvSpPr>
        <p:spPr>
          <a:xfrm>
            <a:off x="112297" y="6465134"/>
            <a:ext cx="3872091" cy="365125"/>
          </a:xfrm>
          <a:prstGeom prst="rect">
            <a:avLst/>
          </a:prstGeom>
        </p:spPr>
        <p:txBody>
          <a:bodyPr vert="horz" lIns="91440" tIns="45720" rIns="91440" bIns="45720" rtlCol="0" anchor="ctr"/>
          <a:lstStyle>
            <a:lvl1pPr algn="l">
              <a:defRPr sz="1200" b="0" i="0">
                <a:solidFill>
                  <a:schemeClr val="tx1">
                    <a:tint val="75000"/>
                  </a:schemeClr>
                </a:solidFill>
                <a:latin typeface="Helvetica Light" pitchFamily="2" charset="0"/>
              </a:defRPr>
            </a:lvl1pPr>
          </a:lstStyle>
          <a:p>
            <a:r>
              <a:rPr lang="en-CH" dirty="0"/>
              <a:t>Andreas Hoecker, CB meeting, 12 Feb 2021</a:t>
            </a:r>
          </a:p>
        </p:txBody>
      </p:sp>
    </p:spTree>
    <p:extLst>
      <p:ext uri="{BB962C8B-B14F-4D97-AF65-F5344CB8AC3E}">
        <p14:creationId xmlns:p14="http://schemas.microsoft.com/office/powerpoint/2010/main" val="13502487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Rectangle 14"/>
          <p:cNvSpPr/>
          <p:nvPr userDrawn="1"/>
        </p:nvSpPr>
        <p:spPr>
          <a:xfrm>
            <a:off x="0" y="1124744"/>
            <a:ext cx="11472863" cy="54240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solidFill>
                <a:prstClr val="white"/>
              </a:solidFill>
            </a:endParaRPr>
          </a:p>
        </p:txBody>
      </p:sp>
      <p:sp>
        <p:nvSpPr>
          <p:cNvPr id="6" name="Slide Number Placeholder 6"/>
          <p:cNvSpPr>
            <a:spLocks noGrp="1"/>
          </p:cNvSpPr>
          <p:nvPr>
            <p:ph type="sldNum" sz="quarter" idx="4"/>
          </p:nvPr>
        </p:nvSpPr>
        <p:spPr>
          <a:xfrm>
            <a:off x="8779265" y="6545797"/>
            <a:ext cx="2677001"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cxnSp>
        <p:nvCxnSpPr>
          <p:cNvPr id="3" name="Straight Connector 2"/>
          <p:cNvCxnSpPr/>
          <p:nvPr userDrawn="1"/>
        </p:nvCxnSpPr>
        <p:spPr>
          <a:xfrm>
            <a:off x="676970" y="908720"/>
            <a:ext cx="10795894" cy="0"/>
          </a:xfrm>
          <a:prstGeom prst="line">
            <a:avLst/>
          </a:prstGeom>
          <a:ln w="635">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28304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6" r:id="rId3"/>
    <p:sldLayoutId id="2147483667" r:id="rId4"/>
  </p:sldLayoutIdLst>
  <p:hf hdr="0" ftr="0" dt="0"/>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Rectangle 14"/>
          <p:cNvSpPr/>
          <p:nvPr userDrawn="1"/>
        </p:nvSpPr>
        <p:spPr>
          <a:xfrm>
            <a:off x="0" y="1124744"/>
            <a:ext cx="11472863" cy="54240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solidFill>
                <a:prstClr val="white"/>
              </a:solidFill>
            </a:endParaRPr>
          </a:p>
        </p:txBody>
      </p:sp>
      <p:sp>
        <p:nvSpPr>
          <p:cNvPr id="6" name="Slide Number Placeholder 6"/>
          <p:cNvSpPr>
            <a:spLocks noGrp="1"/>
          </p:cNvSpPr>
          <p:nvPr>
            <p:ph type="sldNum" sz="quarter" idx="4"/>
          </p:nvPr>
        </p:nvSpPr>
        <p:spPr>
          <a:xfrm>
            <a:off x="8779265" y="6545797"/>
            <a:ext cx="2677001"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cxnSp>
        <p:nvCxnSpPr>
          <p:cNvPr id="3" name="Straight Connector 2"/>
          <p:cNvCxnSpPr/>
          <p:nvPr userDrawn="1"/>
        </p:nvCxnSpPr>
        <p:spPr>
          <a:xfrm>
            <a:off x="676970" y="908720"/>
            <a:ext cx="10795894" cy="0"/>
          </a:xfrm>
          <a:prstGeom prst="line">
            <a:avLst/>
          </a:prstGeom>
          <a:ln w="63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 name="Footer Placeholder 1">
            <a:extLst>
              <a:ext uri="{FF2B5EF4-FFF2-40B4-BE49-F238E27FC236}">
                <a16:creationId xmlns:a16="http://schemas.microsoft.com/office/drawing/2014/main" id="{A47C653E-BBD3-A84C-BCC9-02354D1CBD32}"/>
              </a:ext>
            </a:extLst>
          </p:cNvPr>
          <p:cNvSpPr>
            <a:spLocks noGrp="1"/>
          </p:cNvSpPr>
          <p:nvPr>
            <p:ph type="ftr" sz="quarter" idx="3"/>
          </p:nvPr>
        </p:nvSpPr>
        <p:spPr>
          <a:xfrm>
            <a:off x="112297" y="6465134"/>
            <a:ext cx="3872091" cy="365125"/>
          </a:xfrm>
          <a:prstGeom prst="rect">
            <a:avLst/>
          </a:prstGeom>
        </p:spPr>
        <p:txBody>
          <a:bodyPr vert="horz" lIns="91440" tIns="45720" rIns="91440" bIns="45720" rtlCol="0" anchor="ctr"/>
          <a:lstStyle>
            <a:lvl1pPr algn="l">
              <a:defRPr sz="1200" b="0" i="0">
                <a:solidFill>
                  <a:schemeClr val="tx1">
                    <a:tint val="75000"/>
                  </a:schemeClr>
                </a:solidFill>
                <a:latin typeface="Helvetica Light" pitchFamily="2" charset="0"/>
              </a:defRPr>
            </a:lvl1pPr>
          </a:lstStyle>
          <a:p>
            <a:r>
              <a:rPr lang="en-CH"/>
              <a:t>Andreas Hoecker, CB meeting, 12 Feb 2021</a:t>
            </a:r>
            <a:endParaRPr lang="en-CH" dirty="0"/>
          </a:p>
        </p:txBody>
      </p:sp>
    </p:spTree>
    <p:extLst>
      <p:ext uri="{BB962C8B-B14F-4D97-AF65-F5344CB8AC3E}">
        <p14:creationId xmlns:p14="http://schemas.microsoft.com/office/powerpoint/2010/main" val="4033533065"/>
      </p:ext>
    </p:extLst>
  </p:cSld>
  <p:clrMap bg1="lt1" tx1="dk1" bg2="lt2" tx2="dk2" accent1="accent1" accent2="accent2" accent3="accent3" accent4="accent4" accent5="accent5" accent6="accent6" hlink="hlink" folHlink="folHlink"/>
  <p:sldLayoutIdLst>
    <p:sldLayoutId id="2147483664" r:id="rId1"/>
    <p:sldLayoutId id="2147483665" r:id="rId2"/>
  </p:sldLayoutIdLst>
  <p:hf hdr="0" ftr="0" dt="0"/>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ti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hyperlink" Target="https://journals.aps.org/rmp/abstract/10.1103/RevModPhys.68.951" TargetMode="Externa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hyperlink" Target="https://quantumlevitation.com/what-is-superconducting-levitation-and-how-does-it-work/" TargetMode="External"/><Relationship Id="rId2" Type="http://schemas.openxmlformats.org/officeDocument/2006/relationships/image" Target="../media/image13.gif"/><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hyperlink" Target="http://www.slac.stanford.edu/pubs/beamline/26/1/26-1-dixon.pdf"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jpg"/><Relationship Id="rId5" Type="http://schemas.openxmlformats.org/officeDocument/2006/relationships/image" Target="../media/image20.jpg"/><Relationship Id="rId4" Type="http://schemas.openxmlformats.org/officeDocument/2006/relationships/image" Target="../media/image19.jpg"/></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hyperlink" Target="https://cds.cern.ch/record/2654110" TargetMode="External"/><Relationship Id="rId7" Type="http://schemas.openxmlformats.org/officeDocument/2006/relationships/image" Target="../media/image24.png"/><Relationship Id="rId12" Type="http://schemas.openxmlformats.org/officeDocument/2006/relationships/image" Target="../media/image28.png"/><Relationship Id="rId2" Type="http://schemas.openxmlformats.org/officeDocument/2006/relationships/hyperlink" Target="https://atlaspo.cern.ch/public/ATLASMap/" TargetMode="External"/><Relationship Id="rId1" Type="http://schemas.openxmlformats.org/officeDocument/2006/relationships/slideLayout" Target="../slideLayouts/slideLayout2.xml"/><Relationship Id="rId6" Type="http://schemas.openxmlformats.org/officeDocument/2006/relationships/hyperlink" Target="https://atlas.cern/discover/collaboration/join" TargetMode="External"/><Relationship Id="rId11" Type="http://schemas.openxmlformats.org/officeDocument/2006/relationships/image" Target="../media/image27.jpg"/><Relationship Id="rId5" Type="http://schemas.openxmlformats.org/officeDocument/2006/relationships/hyperlink" Target="https://atlaspo.cern.ch/public/institutions/support/files/ATLAS-Composition.pdf" TargetMode="External"/><Relationship Id="rId10" Type="http://schemas.openxmlformats.org/officeDocument/2006/relationships/image" Target="../media/image26.jpeg"/><Relationship Id="rId4" Type="http://schemas.openxmlformats.org/officeDocument/2006/relationships/hyperlink" Target="https://atlaspo.cern.ch/public/institutions/" TargetMode="External"/><Relationship Id="rId9" Type="http://schemas.microsoft.com/office/2007/relationships/hdphoto" Target="../media/hdphoto2.wdp"/></Relationships>
</file>

<file path=ppt/slides/_rels/slide1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35.jpeg"/><Relationship Id="rId4" Type="http://schemas.openxmlformats.org/officeDocument/2006/relationships/image" Target="../media/image34.jpeg"/></Relationships>
</file>

<file path=ppt/slides/_rels/slide1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36.jpg"/><Relationship Id="rId7" Type="http://schemas.openxmlformats.org/officeDocument/2006/relationships/image" Target="../media/image40.jpeg"/><Relationship Id="rId2" Type="http://schemas.openxmlformats.org/officeDocument/2006/relationships/image" Target="../media/image32.jpeg"/><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g"/><Relationship Id="rId4" Type="http://schemas.openxmlformats.org/officeDocument/2006/relationships/image" Target="../media/image37.jpe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48.emf"/><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emf"/></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51.emf"/><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50.png"/></Relationships>
</file>

<file path=ppt/slides/_rels/slide24.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image" Target="../media/image54.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4.emf"/><Relationship Id="rId7" Type="http://schemas.openxmlformats.org/officeDocument/2006/relationships/image" Target="../media/image48.em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6.emf"/><Relationship Id="rId5" Type="http://schemas.openxmlformats.org/officeDocument/2006/relationships/hyperlink" Target="https://atlas.web.cern.ch/Atlas/GROUPS/PHYSICS/PAPERS/HIGG-2012-27/" TargetMode="External"/><Relationship Id="rId4" Type="http://schemas.openxmlformats.org/officeDocument/2006/relationships/image" Target="../media/image55.png"/></Relationships>
</file>

<file path=ppt/slides/_rels/slide27.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48.emf"/><Relationship Id="rId2" Type="http://schemas.openxmlformats.org/officeDocument/2006/relationships/image" Target="../media/image54.emf"/><Relationship Id="rId1" Type="http://schemas.openxmlformats.org/officeDocument/2006/relationships/slideLayout" Target="../slideLayouts/slideLayout2.xml"/><Relationship Id="rId6" Type="http://schemas.openxmlformats.org/officeDocument/2006/relationships/hyperlink" Target="https://atlas.web.cern.ch/Atlas/GROUPS/PHYSICS/PAPERS/HIGG-2020-16/" TargetMode="External"/><Relationship Id="rId5" Type="http://schemas.openxmlformats.org/officeDocument/2006/relationships/image" Target="../media/image58.emf"/><Relationship Id="rId4" Type="http://schemas.openxmlformats.org/officeDocument/2006/relationships/hyperlink" Target="http://atlas.web.cern.ch/Atlas/GROUPS/PHYSICS/PAPERS/HIGG-2018-29/" TargetMode="External"/></Relationships>
</file>

<file path=ppt/slides/_rels/slide2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9.pn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8.emf"/></Relationships>
</file>

<file path=ppt/slides/_rels/slide2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4.emf"/><Relationship Id="rId1" Type="http://schemas.openxmlformats.org/officeDocument/2006/relationships/slideLayout" Target="../slideLayouts/slideLayout2.xml"/><Relationship Id="rId6" Type="http://schemas.openxmlformats.org/officeDocument/2006/relationships/image" Target="../media/image48.emf"/><Relationship Id="rId5" Type="http://schemas.openxmlformats.org/officeDocument/2006/relationships/hyperlink" Target="https://atlas.web.cern.ch/Atlas/GROUPS/PHYSICS/PAPERS/HIGG-2022-20/" TargetMode="External"/><Relationship Id="rId4" Type="http://schemas.openxmlformats.org/officeDocument/2006/relationships/hyperlink" Target="http://atlas.web.cern.ch/Atlas/GROUPS/PHYSICS/PAPERS/HIGG-2018-29/"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image" Target="../media/image54.emf"/><Relationship Id="rId1" Type="http://schemas.openxmlformats.org/officeDocument/2006/relationships/slideLayout" Target="../slideLayouts/slideLayout2.xml"/><Relationship Id="rId6" Type="http://schemas.openxmlformats.org/officeDocument/2006/relationships/image" Target="../media/image62.wmf"/><Relationship Id="rId5" Type="http://schemas.openxmlformats.org/officeDocument/2006/relationships/image" Target="../media/image61.wmf"/><Relationship Id="rId4" Type="http://schemas.openxmlformats.org/officeDocument/2006/relationships/hyperlink" Target="https://arxiv.org/abs/1803.01853"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54.emf"/><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hyperlink" Target="https://arxiv.org/abs/1205.6497" TargetMode="External"/></Relationships>
</file>

<file path=ppt/slides/_rels/slide32.xml.rels><?xml version="1.0" encoding="UTF-8" standalone="yes"?>
<Relationships xmlns="http://schemas.openxmlformats.org/package/2006/relationships"><Relationship Id="rId8" Type="http://schemas.openxmlformats.org/officeDocument/2006/relationships/image" Target="../media/image66.emf"/><Relationship Id="rId3" Type="http://schemas.openxmlformats.org/officeDocument/2006/relationships/image" Target="../media/image88.png"/><Relationship Id="rId7" Type="http://schemas.openxmlformats.org/officeDocument/2006/relationships/oleObject" Target="../embeddings/oleObject2.bin"/><Relationship Id="rId2" Type="http://schemas.openxmlformats.org/officeDocument/2006/relationships/image" Target="../media/image54.emf"/><Relationship Id="rId1" Type="http://schemas.openxmlformats.org/officeDocument/2006/relationships/slideLayout" Target="../slideLayouts/slideLayout2.xml"/><Relationship Id="rId6" Type="http://schemas.openxmlformats.org/officeDocument/2006/relationships/image" Target="../media/image65.emf"/><Relationship Id="rId11" Type="http://schemas.openxmlformats.org/officeDocument/2006/relationships/oleObject" Target="../embeddings/oleObject4.bin"/><Relationship Id="rId5" Type="http://schemas.openxmlformats.org/officeDocument/2006/relationships/oleObject" Target="../embeddings/oleObject1.bin"/><Relationship Id="rId10" Type="http://schemas.openxmlformats.org/officeDocument/2006/relationships/image" Target="../media/image67.emf"/><Relationship Id="rId4" Type="http://schemas.openxmlformats.org/officeDocument/2006/relationships/image" Target="../media/image89.png"/><Relationship Id="rId9" Type="http://schemas.openxmlformats.org/officeDocument/2006/relationships/oleObject" Target="../embeddings/oleObject3.bin"/></Relationships>
</file>

<file path=ppt/slides/_rels/slide33.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image" Target="../media/image54.emf"/><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35.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image" Target="../media/image70.jp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36.xml.rels><?xml version="1.0" encoding="UTF-8" standalone="yes"?>
<Relationships xmlns="http://schemas.openxmlformats.org/package/2006/relationships"><Relationship Id="rId3" Type="http://schemas.openxmlformats.org/officeDocument/2006/relationships/image" Target="../media/image71.emf"/><Relationship Id="rId2" Type="http://schemas.openxmlformats.org/officeDocument/2006/relationships/image" Target="../media/image70.jpg"/><Relationship Id="rId1" Type="http://schemas.openxmlformats.org/officeDocument/2006/relationships/slideLayout" Target="../slideLayouts/slideLayout2.xml"/><Relationship Id="rId5" Type="http://schemas.openxmlformats.org/officeDocument/2006/relationships/hyperlink" Target="https://atlas.web.cern.ch/Atlas/GROUPS/PHYSICS/PAPERS/HIGG-2018-51/" TargetMode="External"/><Relationship Id="rId4" Type="http://schemas.openxmlformats.org/officeDocument/2006/relationships/image" Target="../media/image72.emf"/></Relationships>
</file>

<file path=ppt/slides/_rels/slide37.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image" Target="../media/image73.jpg"/><Relationship Id="rId1" Type="http://schemas.openxmlformats.org/officeDocument/2006/relationships/slideLayout" Target="../slideLayouts/slideLayout2.xml"/><Relationship Id="rId4" Type="http://schemas.openxmlformats.org/officeDocument/2006/relationships/image" Target="../media/image49.emf"/></Relationships>
</file>

<file path=ppt/slides/_rels/slide38.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image" Target="../media/image73.jpg"/><Relationship Id="rId1" Type="http://schemas.openxmlformats.org/officeDocument/2006/relationships/slideLayout" Target="../slideLayouts/slideLayout2.xml"/><Relationship Id="rId5" Type="http://schemas.openxmlformats.org/officeDocument/2006/relationships/hyperlink" Target="https://atlas.web.cern.ch/Atlas/GROUPS/PHYSICS/PAPERS/HIGG-2019-01/" TargetMode="External"/><Relationship Id="rId4" Type="http://schemas.openxmlformats.org/officeDocument/2006/relationships/image" Target="../media/image74.emf"/></Relationships>
</file>

<file path=ppt/slides/_rels/slide39.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6.emf"/><Relationship Id="rId7" Type="http://schemas.openxmlformats.org/officeDocument/2006/relationships/hyperlink" Target="https://atlas.web.cern.ch/Atlas/GROUPS/PHYSICS/PAPERS/HIGG-2019-09/" TargetMode="External"/><Relationship Id="rId2" Type="http://schemas.openxmlformats.org/officeDocument/2006/relationships/image" Target="../media/image75.jpg"/><Relationship Id="rId1" Type="http://schemas.openxmlformats.org/officeDocument/2006/relationships/slideLayout" Target="../slideLayouts/slideLayout2.xml"/><Relationship Id="rId6" Type="http://schemas.openxmlformats.org/officeDocument/2006/relationships/image" Target="../media/image78.emf"/><Relationship Id="rId5" Type="http://schemas.openxmlformats.org/officeDocument/2006/relationships/hyperlink" Target="arxiv:2207.00338" TargetMode="External"/><Relationship Id="rId4" Type="http://schemas.openxmlformats.org/officeDocument/2006/relationships/image" Target="../media/image77.emf"/></Relationships>
</file>

<file path=ppt/slides/_rels/slide41.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80.png"/><Relationship Id="rId7" Type="http://schemas.openxmlformats.org/officeDocument/2006/relationships/image" Target="../media/image84.png"/><Relationship Id="rId2" Type="http://schemas.openxmlformats.org/officeDocument/2006/relationships/image" Target="../media/image79.png"/><Relationship Id="rId1" Type="http://schemas.openxmlformats.org/officeDocument/2006/relationships/slideLayout" Target="../slideLayouts/slideLayout4.xml"/><Relationship Id="rId6" Type="http://schemas.openxmlformats.org/officeDocument/2006/relationships/image" Target="../media/image83.png"/><Relationship Id="rId5" Type="http://schemas.openxmlformats.org/officeDocument/2006/relationships/image" Target="../media/image82.png"/><Relationship Id="rId10" Type="http://schemas.openxmlformats.org/officeDocument/2006/relationships/hyperlink" Target="https://cms-results.web.cern.ch/cms-results/public-results/publications/HIG-19-006/index.html" TargetMode="External"/><Relationship Id="rId4" Type="http://schemas.openxmlformats.org/officeDocument/2006/relationships/image" Target="../media/image81.png"/><Relationship Id="rId9" Type="http://schemas.openxmlformats.org/officeDocument/2006/relationships/hyperlink" Target="https://atlas.web.cern.ch/Atlas/GROUPS/PHYSICS/PAPERS/HIGG-2019-14/" TargetMode="External"/></Relationships>
</file>

<file path=ppt/slides/_rels/slide42.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emf"/><Relationship Id="rId7" Type="http://schemas.openxmlformats.org/officeDocument/2006/relationships/image" Target="../media/image88.emf"/><Relationship Id="rId2" Type="http://schemas.openxmlformats.org/officeDocument/2006/relationships/image" Target="../media/image86.png"/><Relationship Id="rId1" Type="http://schemas.openxmlformats.org/officeDocument/2006/relationships/slideLayout" Target="../slideLayouts/slideLayout4.xml"/><Relationship Id="rId6" Type="http://schemas.openxmlformats.org/officeDocument/2006/relationships/hyperlink" Target="https://atlas.cern/Updates/Briefing/First-Evidence-Higgs-Zy" TargetMode="External"/><Relationship Id="rId5" Type="http://schemas.openxmlformats.org/officeDocument/2006/relationships/hyperlink" Target="https://atlas.cern/Updates/Press-Statement/First-Evidence-Higgs-Zy" TargetMode="External"/><Relationship Id="rId4" Type="http://schemas.openxmlformats.org/officeDocument/2006/relationships/hyperlink" Target="https://atlas.web.cern.ch/Atlas/GROUPS/PHYSICS/PAPERS/HIGG-2022-22/"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91.emf"/><Relationship Id="rId2" Type="http://schemas.openxmlformats.org/officeDocument/2006/relationships/image" Target="../media/image54.emf"/><Relationship Id="rId1" Type="http://schemas.openxmlformats.org/officeDocument/2006/relationships/slideLayout" Target="../slideLayouts/slideLayout2.xml"/><Relationship Id="rId5" Type="http://schemas.openxmlformats.org/officeDocument/2006/relationships/hyperlink" Target="https://www.nature.com/articles/s41586-022-04893-w" TargetMode="External"/><Relationship Id="rId4" Type="http://schemas.openxmlformats.org/officeDocument/2006/relationships/image" Target="../media/image92.png"/></Relationships>
</file>

<file path=ppt/slides/_rels/slide45.xml.rels><?xml version="1.0" encoding="UTF-8" standalone="yes"?>
<Relationships xmlns="http://schemas.openxmlformats.org/package/2006/relationships"><Relationship Id="rId3" Type="http://schemas.openxmlformats.org/officeDocument/2006/relationships/image" Target="../media/image91.emf"/><Relationship Id="rId2" Type="http://schemas.openxmlformats.org/officeDocument/2006/relationships/image" Target="../media/image54.emf"/><Relationship Id="rId1" Type="http://schemas.openxmlformats.org/officeDocument/2006/relationships/slideLayout" Target="../slideLayouts/slideLayout2.xml"/><Relationship Id="rId4" Type="http://schemas.openxmlformats.org/officeDocument/2006/relationships/hyperlink" Target="https://www.nature.com/articles/s41586-022-04893-w"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s://www.nature.com/articles/s41586-022-04899-4" TargetMode="External"/><Relationship Id="rId2" Type="http://schemas.openxmlformats.org/officeDocument/2006/relationships/image" Target="../media/image54.e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s://www.nature.com/articles/s41586-022-04899-4" TargetMode="External"/><Relationship Id="rId2" Type="http://schemas.openxmlformats.org/officeDocument/2006/relationships/image" Target="../media/image54.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8" Type="http://schemas.openxmlformats.org/officeDocument/2006/relationships/image" Target="../media/image67.emf"/><Relationship Id="rId13" Type="http://schemas.openxmlformats.org/officeDocument/2006/relationships/image" Target="../media/image95.emf"/><Relationship Id="rId3" Type="http://schemas.openxmlformats.org/officeDocument/2006/relationships/oleObject" Target="../embeddings/oleObject1.bin"/><Relationship Id="rId7" Type="http://schemas.openxmlformats.org/officeDocument/2006/relationships/oleObject" Target="../embeddings/oleObject3.bin"/><Relationship Id="rId12" Type="http://schemas.openxmlformats.org/officeDocument/2006/relationships/image" Target="../media/image94.emf"/><Relationship Id="rId2" Type="http://schemas.openxmlformats.org/officeDocument/2006/relationships/image" Target="../media/image54.emf"/><Relationship Id="rId16" Type="http://schemas.openxmlformats.org/officeDocument/2006/relationships/image" Target="../media/image98.emf"/><Relationship Id="rId1" Type="http://schemas.openxmlformats.org/officeDocument/2006/relationships/slideLayout" Target="../slideLayouts/slideLayout2.xml"/><Relationship Id="rId6" Type="http://schemas.openxmlformats.org/officeDocument/2006/relationships/image" Target="../media/image66.emf"/><Relationship Id="rId11" Type="http://schemas.openxmlformats.org/officeDocument/2006/relationships/hyperlink" Target="https://arxiv.org/abs/2403.02455" TargetMode="External"/><Relationship Id="rId5" Type="http://schemas.openxmlformats.org/officeDocument/2006/relationships/oleObject" Target="../embeddings/oleObject2.bin"/><Relationship Id="rId15" Type="http://schemas.openxmlformats.org/officeDocument/2006/relationships/image" Target="../media/image97.jpeg"/><Relationship Id="rId10" Type="http://schemas.openxmlformats.org/officeDocument/2006/relationships/image" Target="../media/image93.emf"/><Relationship Id="rId4" Type="http://schemas.openxmlformats.org/officeDocument/2006/relationships/image" Target="../media/image65.emf"/><Relationship Id="rId9" Type="http://schemas.openxmlformats.org/officeDocument/2006/relationships/oleObject" Target="../embeddings/oleObject4.bin"/><Relationship Id="rId14" Type="http://schemas.openxmlformats.org/officeDocument/2006/relationships/image" Target="../media/image96.emf"/></Relationships>
</file>

<file path=ppt/slides/_rels/slide49.xml.rels><?xml version="1.0" encoding="UTF-8" standalone="yes"?>
<Relationships xmlns="http://schemas.openxmlformats.org/package/2006/relationships"><Relationship Id="rId3" Type="http://schemas.openxmlformats.org/officeDocument/2006/relationships/hyperlink" Target="https://www.nature.com/articles/s41586-022-04899-4" TargetMode="External"/><Relationship Id="rId2" Type="http://schemas.openxmlformats.org/officeDocument/2006/relationships/image" Target="../media/image5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99.emf"/><Relationship Id="rId2" Type="http://schemas.openxmlformats.org/officeDocument/2006/relationships/image" Target="../media/image54.emf"/><Relationship Id="rId1" Type="http://schemas.openxmlformats.org/officeDocument/2006/relationships/slideLayout" Target="../slideLayouts/slideLayout2.xml"/><Relationship Id="rId4" Type="http://schemas.openxmlformats.org/officeDocument/2006/relationships/hyperlink" Target="https://atlas.web.cern.ch/Atlas/GROUPS/PHYSICS/PUBNOTES/ATL-PHYS-PUB-2024-008/"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s://www.nature.com/articles/s41586-022-04899-4" TargetMode="External"/><Relationship Id="rId2" Type="http://schemas.openxmlformats.org/officeDocument/2006/relationships/image" Target="../media/image54.em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00.png"/><Relationship Id="rId1" Type="http://schemas.openxmlformats.org/officeDocument/2006/relationships/slideLayout" Target="../slideLayouts/slideLayout2.xml"/><Relationship Id="rId5" Type="http://schemas.openxmlformats.org/officeDocument/2006/relationships/image" Target="../media/image48.emf"/><Relationship Id="rId4" Type="http://schemas.openxmlformats.org/officeDocument/2006/relationships/image" Target="../media/image101.png"/></Relationships>
</file>

<file path=ppt/slides/_rels/slide53.xml.rels><?xml version="1.0" encoding="UTF-8" standalone="yes"?>
<Relationships xmlns="http://schemas.openxmlformats.org/package/2006/relationships"><Relationship Id="rId3" Type="http://schemas.openxmlformats.org/officeDocument/2006/relationships/image" Target="../media/image102.emf"/><Relationship Id="rId7" Type="http://schemas.openxmlformats.org/officeDocument/2006/relationships/hyperlink" Target="https://atlas.web.cern.ch/Atlas/GROUPS/PHYSICS/PAPERS/HIGG-2021-05/" TargetMode="External"/><Relationship Id="rId2" Type="http://schemas.openxmlformats.org/officeDocument/2006/relationships/image" Target="../media/image100.png"/><Relationship Id="rId1" Type="http://schemas.openxmlformats.org/officeDocument/2006/relationships/slideLayout" Target="../slideLayouts/slideLayout2.xml"/><Relationship Id="rId6" Type="http://schemas.openxmlformats.org/officeDocument/2006/relationships/hyperlink" Target="https://atlas.web.cern.ch/Atlas/GROUPS/PHYSICS/PAPERS/EXOT-2020-11/" TargetMode="External"/><Relationship Id="rId5" Type="http://schemas.openxmlformats.org/officeDocument/2006/relationships/image" Target="../media/image101.png"/><Relationship Id="rId4" Type="http://schemas.openxmlformats.org/officeDocument/2006/relationships/image" Target="../media/image46.png"/></Relationships>
</file>

<file path=ppt/slides/_rels/slide54.xml.rels><?xml version="1.0" encoding="UTF-8" standalone="yes"?>
<Relationships xmlns="http://schemas.openxmlformats.org/package/2006/relationships"><Relationship Id="rId3" Type="http://schemas.openxmlformats.org/officeDocument/2006/relationships/hyperlink" Target="https://www.nature.com/articles/s41586-022-04899-4" TargetMode="External"/><Relationship Id="rId2" Type="http://schemas.openxmlformats.org/officeDocument/2006/relationships/image" Target="../media/image54.em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image" Target="../media/image103.jpg"/><Relationship Id="rId1" Type="http://schemas.openxmlformats.org/officeDocument/2006/relationships/slideLayout" Target="../slideLayouts/slideLayout2.xml"/><Relationship Id="rId6" Type="http://schemas.openxmlformats.org/officeDocument/2006/relationships/image" Target="../media/image119.png"/><Relationship Id="rId5" Type="http://schemas.openxmlformats.org/officeDocument/2006/relationships/image" Target="../media/image118.png"/><Relationship Id="rId4" Type="http://schemas.openxmlformats.org/officeDocument/2006/relationships/image" Target="../media/image104.png"/></Relationships>
</file>

<file path=ppt/slides/_rels/slide56.xml.rels><?xml version="1.0" encoding="UTF-8" standalone="yes"?>
<Relationships xmlns="http://schemas.openxmlformats.org/package/2006/relationships"><Relationship Id="rId3" Type="http://schemas.openxmlformats.org/officeDocument/2006/relationships/image" Target="../media/image48.emf"/><Relationship Id="rId7" Type="http://schemas.openxmlformats.org/officeDocument/2006/relationships/image" Target="../media/image105.png"/><Relationship Id="rId2" Type="http://schemas.openxmlformats.org/officeDocument/2006/relationships/image" Target="../media/image103.jpg"/><Relationship Id="rId1" Type="http://schemas.openxmlformats.org/officeDocument/2006/relationships/slideLayout" Target="../slideLayouts/slideLayout2.xml"/><Relationship Id="rId6" Type="http://schemas.openxmlformats.org/officeDocument/2006/relationships/image" Target="../media/image119.png"/><Relationship Id="rId5" Type="http://schemas.openxmlformats.org/officeDocument/2006/relationships/image" Target="../media/image118.png"/><Relationship Id="rId4" Type="http://schemas.openxmlformats.org/officeDocument/2006/relationships/image" Target="../media/image104.png"/></Relationships>
</file>

<file path=ppt/slides/_rels/slide5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06.png"/><Relationship Id="rId1" Type="http://schemas.openxmlformats.org/officeDocument/2006/relationships/slideLayout" Target="../slideLayouts/slideLayout2.xml"/><Relationship Id="rId4" Type="http://schemas.openxmlformats.org/officeDocument/2006/relationships/image" Target="../media/image48.emf"/></Relationships>
</file>

<file path=ppt/slides/_rels/slide58.xml.rels><?xml version="1.0" encoding="UTF-8" standalone="yes"?>
<Relationships xmlns="http://schemas.openxmlformats.org/package/2006/relationships"><Relationship Id="rId8" Type="http://schemas.openxmlformats.org/officeDocument/2006/relationships/image" Target="../media/image108.emf"/><Relationship Id="rId3" Type="http://schemas.microsoft.com/office/2007/relationships/hdphoto" Target="../media/hdphoto5.wdp"/><Relationship Id="rId7" Type="http://schemas.openxmlformats.org/officeDocument/2006/relationships/image" Target="../media/image114.png"/><Relationship Id="rId2" Type="http://schemas.openxmlformats.org/officeDocument/2006/relationships/image" Target="../media/image106.png"/><Relationship Id="rId1" Type="http://schemas.openxmlformats.org/officeDocument/2006/relationships/slideLayout" Target="../slideLayouts/slideLayout2.xml"/><Relationship Id="rId6" Type="http://schemas.openxmlformats.org/officeDocument/2006/relationships/image" Target="../media/image107.emf"/><Relationship Id="rId5" Type="http://schemas.openxmlformats.org/officeDocument/2006/relationships/image" Target="../media/image112.png"/><Relationship Id="rId10" Type="http://schemas.openxmlformats.org/officeDocument/2006/relationships/hyperlink" Target="https://atlas.web.cern.ch/Atlas/GROUPS/PHYSICS/PAPERS/HDBS-2021-18/" TargetMode="External"/><Relationship Id="rId4" Type="http://schemas.openxmlformats.org/officeDocument/2006/relationships/image" Target="../media/image48.emf"/><Relationship Id="rId9" Type="http://schemas.openxmlformats.org/officeDocument/2006/relationships/image" Target="../media/image116.png"/></Relationships>
</file>

<file path=ppt/slides/_rels/slide59.xml.rels><?xml version="1.0" encoding="UTF-8" standalone="yes"?>
<Relationships xmlns="http://schemas.openxmlformats.org/package/2006/relationships"><Relationship Id="rId8" Type="http://schemas.openxmlformats.org/officeDocument/2006/relationships/hyperlink" Target="https://atlas.web.cern.ch/Atlas/GROUPS/PHYSICS/PAPERS/HDBS-2021-18/" TargetMode="External"/><Relationship Id="rId13" Type="http://schemas.openxmlformats.org/officeDocument/2006/relationships/image" Target="../media/image115.emf"/><Relationship Id="rId3" Type="http://schemas.microsoft.com/office/2007/relationships/hdphoto" Target="../media/hdphoto5.wdp"/><Relationship Id="rId7" Type="http://schemas.openxmlformats.org/officeDocument/2006/relationships/image" Target="../media/image111.emf"/><Relationship Id="rId12" Type="http://schemas.openxmlformats.org/officeDocument/2006/relationships/image" Target="../media/image114.emf"/><Relationship Id="rId2" Type="http://schemas.openxmlformats.org/officeDocument/2006/relationships/image" Target="../media/image106.png"/><Relationship Id="rId1" Type="http://schemas.openxmlformats.org/officeDocument/2006/relationships/slideLayout" Target="../slideLayouts/slideLayout2.xml"/><Relationship Id="rId6" Type="http://schemas.openxmlformats.org/officeDocument/2006/relationships/image" Target="../media/image110.png"/><Relationship Id="rId11" Type="http://schemas.openxmlformats.org/officeDocument/2006/relationships/image" Target="../media/image113.png"/><Relationship Id="rId5" Type="http://schemas.openxmlformats.org/officeDocument/2006/relationships/image" Target="../media/image109.png"/><Relationship Id="rId15" Type="http://schemas.openxmlformats.org/officeDocument/2006/relationships/image" Target="../media/image117.png"/><Relationship Id="rId10" Type="http://schemas.openxmlformats.org/officeDocument/2006/relationships/hyperlink" Target="https://arxiv.org/abs/1611.03860" TargetMode="External"/><Relationship Id="rId4" Type="http://schemas.openxmlformats.org/officeDocument/2006/relationships/image" Target="../media/image48.emf"/><Relationship Id="rId9" Type="http://schemas.openxmlformats.org/officeDocument/2006/relationships/image" Target="../media/image122.png"/><Relationship Id="rId14" Type="http://schemas.openxmlformats.org/officeDocument/2006/relationships/image" Target="../media/image116.emf"/></Relationships>
</file>

<file path=ppt/slides/_rels/slide6.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7.jpeg"/><Relationship Id="rId7" Type="http://schemas.openxmlformats.org/officeDocument/2006/relationships/image" Target="../media/image9.jpe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hyperlink" Target="https://inspirehep.net/files/d2b9efd520f4288b3ba6e47bf1a77132" TargetMode="External"/><Relationship Id="rId5" Type="http://schemas.openxmlformats.org/officeDocument/2006/relationships/hyperlink" Target="https://journals.aps.org/prl/abstract/10.1103/PhysRevLett.13.508" TargetMode="External"/><Relationship Id="rId4" Type="http://schemas.openxmlformats.org/officeDocument/2006/relationships/image" Target="../media/image8.jpeg"/></Relationships>
</file>

<file path=ppt/slides/_rels/slide60.xml.rels><?xml version="1.0" encoding="UTF-8" standalone="yes"?>
<Relationships xmlns="http://schemas.openxmlformats.org/package/2006/relationships"><Relationship Id="rId8" Type="http://schemas.openxmlformats.org/officeDocument/2006/relationships/hyperlink" Target="https://atlas.web.cern.ch/Atlas/GROUPS/PHYSICS/PUBNOTES/ATL-PHYS-PUB-2022-040/" TargetMode="External"/><Relationship Id="rId3" Type="http://schemas.microsoft.com/office/2007/relationships/hdphoto" Target="../media/hdphoto5.wdp"/><Relationship Id="rId7" Type="http://schemas.openxmlformats.org/officeDocument/2006/relationships/hyperlink" Target="https://atlas.web.cern.ch/Atlas/GROUPS/PHYSICS/PUBNOTES/ATL-PHYS-PUB-2022-027/" TargetMode="External"/><Relationship Id="rId2" Type="http://schemas.openxmlformats.org/officeDocument/2006/relationships/image" Target="../media/image106.png"/><Relationship Id="rId1" Type="http://schemas.openxmlformats.org/officeDocument/2006/relationships/slideLayout" Target="../slideLayouts/slideLayout2.xml"/><Relationship Id="rId6" Type="http://schemas.openxmlformats.org/officeDocument/2006/relationships/image" Target="../media/image120.png"/><Relationship Id="rId5" Type="http://schemas.openxmlformats.org/officeDocument/2006/relationships/image" Target="../media/image118.emf"/><Relationship Id="rId4" Type="http://schemas.openxmlformats.org/officeDocument/2006/relationships/image" Target="../media/image48.emf"/></Relationships>
</file>

<file path=ppt/slides/_rels/slide6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21.png"/><Relationship Id="rId1" Type="http://schemas.openxmlformats.org/officeDocument/2006/relationships/slideLayout" Target="../slideLayouts/slideLayout2.xml"/><Relationship Id="rId5" Type="http://schemas.openxmlformats.org/officeDocument/2006/relationships/image" Target="../media/image770.png"/><Relationship Id="rId4" Type="http://schemas.openxmlformats.org/officeDocument/2006/relationships/image" Target="../media/image48.emf"/></Relationships>
</file>

<file path=ppt/slides/_rels/slide6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23.png"/><Relationship Id="rId1" Type="http://schemas.openxmlformats.org/officeDocument/2006/relationships/slideLayout" Target="../slideLayouts/slideLayout2.xml"/><Relationship Id="rId4" Type="http://schemas.openxmlformats.org/officeDocument/2006/relationships/image" Target="../media/image48.emf"/></Relationships>
</file>

<file path=ppt/slides/_rels/slide63.xml.rels><?xml version="1.0" encoding="UTF-8" standalone="yes"?>
<Relationships xmlns="http://schemas.openxmlformats.org/package/2006/relationships"><Relationship Id="rId8" Type="http://schemas.openxmlformats.org/officeDocument/2006/relationships/hyperlink" Target="http://atlas.web.cern.ch/Atlas/GROUPS/PHYSICS/PAPERS/EGAM-2021-02" TargetMode="External"/><Relationship Id="rId13" Type="http://schemas.openxmlformats.org/officeDocument/2006/relationships/hyperlink" Target="https://atlas.cern/Updates/Briefing/W-Boson-Width" TargetMode="External"/><Relationship Id="rId18" Type="http://schemas.openxmlformats.org/officeDocument/2006/relationships/image" Target="../media/image127.png"/><Relationship Id="rId3" Type="http://schemas.openxmlformats.org/officeDocument/2006/relationships/hyperlink" Target="https://atlas.web.cern.ch/Atlas/GROUPS/PHYSICS/PAPERS/DAPR-2021-01/" TargetMode="External"/><Relationship Id="rId21" Type="http://schemas.openxmlformats.org/officeDocument/2006/relationships/hyperlink" Target="https://atlas.cern/Updates/Physics-Briefing/Measuring-Strong-Force" TargetMode="External"/><Relationship Id="rId7" Type="http://schemas.openxmlformats.org/officeDocument/2006/relationships/hyperlink" Target="https://atlas.web.cern.ch/Atlas/GROUPS/PHYSICS/PAPERS/HIGG-2022-20/" TargetMode="External"/><Relationship Id="rId12" Type="http://schemas.openxmlformats.org/officeDocument/2006/relationships/hyperlink" Target="https://home.web.cern.ch/news/news/physics/atlas-provides-first-measurement-w-boson-width-lhc#:~:text=The%20W%2Dboson%20width%20had,of%202088%20&#177;%201%20MeV." TargetMode="External"/><Relationship Id="rId17" Type="http://schemas.openxmlformats.org/officeDocument/2006/relationships/image" Target="../media/image126.png"/><Relationship Id="rId25" Type="http://schemas.openxmlformats.org/officeDocument/2006/relationships/hyperlink" Target="https://home.cern/news/news/physics/delicate-balance-lepton-flavours" TargetMode="External"/><Relationship Id="rId2" Type="http://schemas.openxmlformats.org/officeDocument/2006/relationships/image" Target="../media/image24.png"/><Relationship Id="rId16" Type="http://schemas.openxmlformats.org/officeDocument/2006/relationships/image" Target="../media/image125.emf"/><Relationship Id="rId20" Type="http://schemas.openxmlformats.org/officeDocument/2006/relationships/hyperlink" Target="https://home.cern/news/news/physics/atlas-measures-strength-strong-force-record-precision" TargetMode="External"/><Relationship Id="rId1" Type="http://schemas.openxmlformats.org/officeDocument/2006/relationships/slideLayout" Target="../slideLayouts/slideLayout2.xml"/><Relationship Id="rId6" Type="http://schemas.openxmlformats.org/officeDocument/2006/relationships/hyperlink" Target="https://atlas.web.cern.ch/Atlas/GROUPS/PHYSICS/PAPERS/HIGG-2019-16/" TargetMode="External"/><Relationship Id="rId11" Type="http://schemas.openxmlformats.org/officeDocument/2006/relationships/hyperlink" Target="https://atlas.web.cern.ch/Atlas/GROUPS/PHYSICS/PAPERS/STDM-2019-24/" TargetMode="External"/><Relationship Id="rId24" Type="http://schemas.openxmlformats.org/officeDocument/2006/relationships/hyperlink" Target="https://atlas.web.cern.ch/Atlas/GROUPS/PHYSICS/PAPERS/TOPQ-2023-28/" TargetMode="External"/><Relationship Id="rId5" Type="http://schemas.openxmlformats.org/officeDocument/2006/relationships/image" Target="../media/image124.emf"/><Relationship Id="rId15" Type="http://schemas.openxmlformats.org/officeDocument/2006/relationships/hyperlink" Target="https://atlas.cern/Updates/Briefing/top-quark-mass" TargetMode="External"/><Relationship Id="rId23" Type="http://schemas.openxmlformats.org/officeDocument/2006/relationships/image" Target="../media/image129.png"/><Relationship Id="rId10" Type="http://schemas.openxmlformats.org/officeDocument/2006/relationships/hyperlink" Target="https://atlas.cern/Updates/Briefing/Run2-Higgs-Mass" TargetMode="External"/><Relationship Id="rId19" Type="http://schemas.openxmlformats.org/officeDocument/2006/relationships/hyperlink" Target="https://atlas.web.cern.ch/Atlas/GROUPS/PHYSICS/PAPERS/STDM-2023-01/" TargetMode="External"/><Relationship Id="rId4" Type="http://schemas.openxmlformats.org/officeDocument/2006/relationships/hyperlink" Target="https://atlas.cern/updates/briefing/run2-luminosity" TargetMode="External"/><Relationship Id="rId9" Type="http://schemas.openxmlformats.org/officeDocument/2006/relationships/hyperlink" Target="https://home.web.cern.ch/news/news/physics/atlas-sets-record-precision-higgs-bosons-mass" TargetMode="External"/><Relationship Id="rId14" Type="http://schemas.openxmlformats.org/officeDocument/2006/relationships/hyperlink" Target="https://atlas.web.cern.ch/Atlas/GROUPS/PHYSICS/PAPERS/TOPQ-2019-13/" TargetMode="External"/><Relationship Id="rId22" Type="http://schemas.openxmlformats.org/officeDocument/2006/relationships/image" Target="../media/image128.emf"/></Relationships>
</file>

<file path=ppt/slides/_rels/slide6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jpg"/><Relationship Id="rId5" Type="http://schemas.openxmlformats.org/officeDocument/2006/relationships/image" Target="../media/image20.jpg"/><Relationship Id="rId4" Type="http://schemas.openxmlformats.org/officeDocument/2006/relationships/image" Target="../media/image19.jpg"/></Relationships>
</file>

<file path=ppt/slides/_rels/slide6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31.jpg"/><Relationship Id="rId2" Type="http://schemas.openxmlformats.org/officeDocument/2006/relationships/image" Target="../media/image130.jpg"/><Relationship Id="rId1" Type="http://schemas.openxmlformats.org/officeDocument/2006/relationships/slideLayout" Target="../slideLayouts/slideLayout2.xml"/><Relationship Id="rId4" Type="http://schemas.openxmlformats.org/officeDocument/2006/relationships/image" Target="../media/image132.jpg"/></Relationships>
</file>

<file path=ppt/slides/_rels/slide6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8" Type="http://schemas.openxmlformats.org/officeDocument/2006/relationships/image" Target="../media/image138.jpeg"/><Relationship Id="rId3" Type="http://schemas.openxmlformats.org/officeDocument/2006/relationships/image" Target="../media/image24.png"/><Relationship Id="rId7" Type="http://schemas.openxmlformats.org/officeDocument/2006/relationships/image" Target="../media/image137.jpeg"/><Relationship Id="rId2" Type="http://schemas.openxmlformats.org/officeDocument/2006/relationships/image" Target="../media/image133.jpeg"/><Relationship Id="rId1" Type="http://schemas.openxmlformats.org/officeDocument/2006/relationships/slideLayout" Target="../slideLayouts/slideLayout2.xml"/><Relationship Id="rId6" Type="http://schemas.openxmlformats.org/officeDocument/2006/relationships/image" Target="../media/image136.jpeg"/><Relationship Id="rId5" Type="http://schemas.openxmlformats.org/officeDocument/2006/relationships/image" Target="../media/image135.jpeg"/><Relationship Id="rId4" Type="http://schemas.openxmlformats.org/officeDocument/2006/relationships/image" Target="../media/image134.tiff"/><Relationship Id="rId9" Type="http://schemas.openxmlformats.org/officeDocument/2006/relationships/image" Target="../media/image28.png"/></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7" Type="http://schemas.openxmlformats.org/officeDocument/2006/relationships/image" Target="../media/image18.png"/><Relationship Id="rId2" Type="http://schemas.openxmlformats.org/officeDocument/2006/relationships/image" Target="../media/image11.emf"/><Relationship Id="rId1" Type="http://schemas.openxmlformats.org/officeDocument/2006/relationships/slideLayout" Target="../slideLayouts/slideLayout2.xml"/><Relationship Id="rId10" Type="http://schemas.openxmlformats.org/officeDocument/2006/relationships/image" Target="../media/image21.png"/><Relationship Id="rId9" Type="http://schemas.openxmlformats.org/officeDocument/2006/relationships/image" Target="../media/image20.png"/></Relationships>
</file>

<file path=ppt/slides/_rels/slide70.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image" Target="../media/image139.jp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tif"/><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40.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emf"/><Relationship Id="rId1" Type="http://schemas.openxmlformats.org/officeDocument/2006/relationships/slideLayout" Target="../slideLayouts/slideLayout2.xml"/><Relationship Id="rId5" Type="http://schemas.openxmlformats.org/officeDocument/2006/relationships/hyperlink" Target="https://arxiv.org/abs/2312.02053" TargetMode="External"/><Relationship Id="rId4" Type="http://schemas.openxmlformats.org/officeDocument/2006/relationships/image" Target="../media/image141.emf"/></Relationships>
</file>

<file path=ppt/slides/_rels/slide74.xml.rels><?xml version="1.0" encoding="UTF-8" standalone="yes"?>
<Relationships xmlns="http://schemas.openxmlformats.org/package/2006/relationships"><Relationship Id="rId3" Type="http://schemas.openxmlformats.org/officeDocument/2006/relationships/image" Target="../media/image142.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44.png"/><Relationship Id="rId4" Type="http://schemas.openxmlformats.org/officeDocument/2006/relationships/image" Target="../media/image143.png"/></Relationships>
</file>

<file path=ppt/slides/_rels/slide75.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image" Target="../media/image141.png"/><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45.png"/><Relationship Id="rId1" Type="http://schemas.openxmlformats.org/officeDocument/2006/relationships/slideLayout" Target="../slideLayouts/slideLayout2.xml"/><Relationship Id="rId4" Type="http://schemas.openxmlformats.org/officeDocument/2006/relationships/image" Target="../media/image146.png"/></Relationships>
</file>

<file path=ppt/slides/_rels/slide77.xml.rels><?xml version="1.0" encoding="UTF-8" standalone="yes"?>
<Relationships xmlns="http://schemas.openxmlformats.org/package/2006/relationships"><Relationship Id="rId3" Type="http://schemas.openxmlformats.org/officeDocument/2006/relationships/image" Target="../media/image76.emf"/><Relationship Id="rId7" Type="http://schemas.openxmlformats.org/officeDocument/2006/relationships/hyperlink" Target="https://atlas.web.cern.ch/Atlas/GROUPS/PHYSICS/CONFNOTES/ATLAS-CONF-2024-007/" TargetMode="External"/><Relationship Id="rId2" Type="http://schemas.openxmlformats.org/officeDocument/2006/relationships/image" Target="../media/image75.jpg"/><Relationship Id="rId1" Type="http://schemas.openxmlformats.org/officeDocument/2006/relationships/slideLayout" Target="../slideLayouts/slideLayout2.xml"/><Relationship Id="rId6" Type="http://schemas.openxmlformats.org/officeDocument/2006/relationships/image" Target="../media/image147.emf"/><Relationship Id="rId5" Type="http://schemas.openxmlformats.org/officeDocument/2006/relationships/hyperlink" Target="arxiv:2207.00338" TargetMode="External"/><Relationship Id="rId4" Type="http://schemas.openxmlformats.org/officeDocument/2006/relationships/image" Target="../media/image77.emf"/></Relationships>
</file>

<file path=ppt/slides/_rels/slide78.xml.rels><?xml version="1.0" encoding="UTF-8" standalone="yes"?>
<Relationships xmlns="http://schemas.openxmlformats.org/package/2006/relationships"><Relationship Id="rId8" Type="http://schemas.openxmlformats.org/officeDocument/2006/relationships/image" Target="../media/image48.emf"/><Relationship Id="rId3" Type="http://schemas.openxmlformats.org/officeDocument/2006/relationships/image" Target="../media/image44.png"/><Relationship Id="rId7" Type="http://schemas.openxmlformats.org/officeDocument/2006/relationships/image" Target="../media/image148.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690.png"/><Relationship Id="rId4" Type="http://schemas.openxmlformats.org/officeDocument/2006/relationships/image" Target="../media/image104.png"/><Relationship Id="rId9" Type="http://schemas.openxmlformats.org/officeDocument/2006/relationships/image" Target="../media/image72.png"/></Relationships>
</file>

<file path=ppt/slides/_rels/slide79.xml.rels><?xml version="1.0" encoding="UTF-8" standalone="yes"?>
<Relationships xmlns="http://schemas.openxmlformats.org/package/2006/relationships"><Relationship Id="rId8" Type="http://schemas.openxmlformats.org/officeDocument/2006/relationships/hyperlink" Target="https://atlas.web.cern.ch/Atlas/GROUPS/PHYSICS/PAPERS/SUSY-2023-10/" TargetMode="External"/><Relationship Id="rId13" Type="http://schemas.openxmlformats.org/officeDocument/2006/relationships/image" Target="../media/image154.emf"/><Relationship Id="rId3" Type="http://schemas.openxmlformats.org/officeDocument/2006/relationships/image" Target="../media/image150.emf"/><Relationship Id="rId7" Type="http://schemas.openxmlformats.org/officeDocument/2006/relationships/hyperlink" Target="https://atlas.web.cern.ch/Atlas/GROUPS/PHYSICS/PAPERS/HDBS-2023-15/" TargetMode="External"/><Relationship Id="rId12" Type="http://schemas.openxmlformats.org/officeDocument/2006/relationships/image" Target="../media/image153.emf"/><Relationship Id="rId2" Type="http://schemas.openxmlformats.org/officeDocument/2006/relationships/image" Target="../media/image149.emf"/><Relationship Id="rId1" Type="http://schemas.openxmlformats.org/officeDocument/2006/relationships/slideLayout" Target="../slideLayouts/slideLayout2.xml"/><Relationship Id="rId6" Type="http://schemas.openxmlformats.org/officeDocument/2006/relationships/hyperlink" Target="https://atlas.web.cern.ch/Atlas/GROUPS/PHYSICS/PAPERS/HIGG-2023-11/" TargetMode="External"/><Relationship Id="rId11" Type="http://schemas.openxmlformats.org/officeDocument/2006/relationships/image" Target="../media/image152.emf"/><Relationship Id="rId5" Type="http://schemas.openxmlformats.org/officeDocument/2006/relationships/hyperlink" Target="http://atlas.web.cern.ch/Atlas/GROUPS/PHYSICS/PAPERS/TOPQ-2023-19/" TargetMode="External"/><Relationship Id="rId15" Type="http://schemas.openxmlformats.org/officeDocument/2006/relationships/image" Target="../media/image48.emf"/><Relationship Id="rId10" Type="http://schemas.openxmlformats.org/officeDocument/2006/relationships/image" Target="../media/image151.emf"/><Relationship Id="rId4" Type="http://schemas.openxmlformats.org/officeDocument/2006/relationships/hyperlink" Target="http://atlas.web.cern.ch/Atlas/GROUPS/PHYSICS/PAPERS/STDM-2023-20/" TargetMode="External"/><Relationship Id="rId9" Type="http://schemas.openxmlformats.org/officeDocument/2006/relationships/hyperlink" Target="https://atlas.web.cern.ch/Atlas/GROUPS/PHYSICS/PAPERS/EXOT-2023-14/" TargetMode="External"/><Relationship Id="rId14" Type="http://schemas.openxmlformats.org/officeDocument/2006/relationships/image" Target="../media/image155.emf"/></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image" Target="../media/image54.emf"/><Relationship Id="rId1" Type="http://schemas.openxmlformats.org/officeDocument/2006/relationships/slideLayout" Target="../slideLayouts/slideLayout2.xml"/><Relationship Id="rId4" Type="http://schemas.openxmlformats.org/officeDocument/2006/relationships/image" Target="../media/image157.jpeg"/></Relationships>
</file>

<file path=ppt/slides/_rels/slide81.xml.rels><?xml version="1.0" encoding="UTF-8" standalone="yes"?>
<Relationships xmlns="http://schemas.openxmlformats.org/package/2006/relationships"><Relationship Id="rId3" Type="http://schemas.openxmlformats.org/officeDocument/2006/relationships/image" Target="../media/image158.emf"/><Relationship Id="rId2" Type="http://schemas.openxmlformats.org/officeDocument/2006/relationships/image" Target="../media/image100.png"/><Relationship Id="rId1" Type="http://schemas.openxmlformats.org/officeDocument/2006/relationships/slideLayout" Target="../slideLayouts/slideLayout2.xml"/><Relationship Id="rId5" Type="http://schemas.openxmlformats.org/officeDocument/2006/relationships/hyperlink" Target="https://atlas.cern/Updates/Briefing/Higgs-Total-Width" TargetMode="External"/><Relationship Id="rId4" Type="http://schemas.openxmlformats.org/officeDocument/2006/relationships/hyperlink" Target="http://atlas.web.cern.ch/Atlas/GROUPS/PHYSICS/PAPERS/HIGG-2018-32/" TargetMode="External"/></Relationships>
</file>

<file path=ppt/slides/_rels/slide82.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59.png"/><Relationship Id="rId1" Type="http://schemas.openxmlformats.org/officeDocument/2006/relationships/slideLayout" Target="../slideLayouts/slideLayout2.xml"/><Relationship Id="rId4" Type="http://schemas.openxmlformats.org/officeDocument/2006/relationships/image" Target="../media/image48.emf"/></Relationships>
</file>

<file path=ppt/slides/_rels/slide8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23.png"/><Relationship Id="rId1" Type="http://schemas.openxmlformats.org/officeDocument/2006/relationships/slideLayout" Target="../slideLayouts/slideLayout2.xml"/><Relationship Id="rId5" Type="http://schemas.openxmlformats.org/officeDocument/2006/relationships/image" Target="../media/image160.emf"/><Relationship Id="rId4" Type="http://schemas.openxmlformats.org/officeDocument/2006/relationships/image" Target="../media/image48.emf"/></Relationships>
</file>

<file path=ppt/slides/_rels/slide84.xml.rels><?xml version="1.0" encoding="UTF-8" standalone="yes"?>
<Relationships xmlns="http://schemas.openxmlformats.org/package/2006/relationships"><Relationship Id="rId3" Type="http://schemas.openxmlformats.org/officeDocument/2006/relationships/image" Target="../media/image130.jp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132.jpg"/><Relationship Id="rId4" Type="http://schemas.openxmlformats.org/officeDocument/2006/relationships/image" Target="../media/image131.jpg"/></Relationships>
</file>

<file path=ppt/slides/_rels/slide85.xml.rels><?xml version="1.0" encoding="UTF-8" standalone="yes"?>
<Relationships xmlns="http://schemas.openxmlformats.org/package/2006/relationships"><Relationship Id="rId3" Type="http://schemas.openxmlformats.org/officeDocument/2006/relationships/image" Target="../media/image162.png"/><Relationship Id="rId7" Type="http://schemas.openxmlformats.org/officeDocument/2006/relationships/image" Target="../media/image166.emf"/><Relationship Id="rId2" Type="http://schemas.openxmlformats.org/officeDocument/2006/relationships/image" Target="../media/image161.png"/><Relationship Id="rId1" Type="http://schemas.openxmlformats.org/officeDocument/2006/relationships/slideLayout" Target="../slideLayouts/slideLayout2.xml"/><Relationship Id="rId6" Type="http://schemas.openxmlformats.org/officeDocument/2006/relationships/image" Target="../media/image165.emf"/><Relationship Id="rId5" Type="http://schemas.openxmlformats.org/officeDocument/2006/relationships/image" Target="../media/image164.emf"/><Relationship Id="rId4" Type="http://schemas.openxmlformats.org/officeDocument/2006/relationships/image" Target="../media/image163.emf"/></Relationships>
</file>

<file path=ppt/slides/_rels/slide86.xml.rels><?xml version="1.0" encoding="UTF-8" standalone="yes"?>
<Relationships xmlns="http://schemas.openxmlformats.org/package/2006/relationships"><Relationship Id="rId3" Type="http://schemas.openxmlformats.org/officeDocument/2006/relationships/image" Target="../media/image168.jpg"/><Relationship Id="rId2" Type="http://schemas.openxmlformats.org/officeDocument/2006/relationships/image" Target="../media/image167.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169.emf"/><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170.emf"/></Relationships>
</file>

<file path=ppt/slides/_rels/slide88.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89.xml.rels><?xml version="1.0" encoding="UTF-8" standalone="yes"?>
<Relationships xmlns="http://schemas.openxmlformats.org/package/2006/relationships"><Relationship Id="rId8" Type="http://schemas.openxmlformats.org/officeDocument/2006/relationships/image" Target="../media/image176.emf"/><Relationship Id="rId3" Type="http://schemas.openxmlformats.org/officeDocument/2006/relationships/image" Target="../media/image24.png"/><Relationship Id="rId7" Type="http://schemas.openxmlformats.org/officeDocument/2006/relationships/image" Target="../media/image175.emf"/><Relationship Id="rId2" Type="http://schemas.openxmlformats.org/officeDocument/2006/relationships/hyperlink" Target="https://indico.cern.ch/event/1253590/contributions/5814176/attachments/2872374/5029265/Higgs_NP_LHCP2024.pdf" TargetMode="External"/><Relationship Id="rId1" Type="http://schemas.openxmlformats.org/officeDocument/2006/relationships/slideLayout" Target="../slideLayouts/slideLayout2.xml"/><Relationship Id="rId6" Type="http://schemas.openxmlformats.org/officeDocument/2006/relationships/image" Target="../media/image174.emf"/><Relationship Id="rId11" Type="http://schemas.openxmlformats.org/officeDocument/2006/relationships/image" Target="../media/image179.jpeg"/><Relationship Id="rId5" Type="http://schemas.openxmlformats.org/officeDocument/2006/relationships/image" Target="../media/image173.emf"/><Relationship Id="rId10" Type="http://schemas.openxmlformats.org/officeDocument/2006/relationships/image" Target="../media/image178.jpeg"/><Relationship Id="rId4" Type="http://schemas.openxmlformats.org/officeDocument/2006/relationships/image" Target="../media/image172.emf"/><Relationship Id="rId9" Type="http://schemas.openxmlformats.org/officeDocument/2006/relationships/image" Target="../media/image177.emf"/></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81.emf"/><Relationship Id="rId2" Type="http://schemas.openxmlformats.org/officeDocument/2006/relationships/image" Target="../media/image180.emf"/><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182.emf"/><Relationship Id="rId2" Type="http://schemas.openxmlformats.org/officeDocument/2006/relationships/image" Target="../media/image1560.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183.emf"/><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184.emf"/><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1460.png"/><Relationship Id="rId2" Type="http://schemas.openxmlformats.org/officeDocument/2006/relationships/image" Target="../media/image185.emf"/><Relationship Id="rId1" Type="http://schemas.openxmlformats.org/officeDocument/2006/relationships/slideLayout" Target="../slideLayouts/slideLayout2.xml"/><Relationship Id="rId4" Type="http://schemas.openxmlformats.org/officeDocument/2006/relationships/image" Target="../media/image164.png"/></Relationships>
</file>

<file path=ppt/slides/_rels/slide95.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86.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image" Target="../media/image187.png"/><Relationship Id="rId1" Type="http://schemas.openxmlformats.org/officeDocument/2006/relationships/slideLayout" Target="../slideLayouts/slideLayout2.xml"/><Relationship Id="rId4" Type="http://schemas.openxmlformats.org/officeDocument/2006/relationships/image" Target="../media/image18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89B7A0-3AEA-53AF-5F0B-119DBF803AFF}"/>
              </a:ext>
            </a:extLst>
          </p:cNvPr>
          <p:cNvPicPr>
            <a:picLocks noChangeAspect="1"/>
          </p:cNvPicPr>
          <p:nvPr/>
        </p:nvPicPr>
        <p:blipFill>
          <a:blip r:embed="rId2"/>
          <a:stretch>
            <a:fillRect/>
          </a:stretch>
        </p:blipFill>
        <p:spPr>
          <a:xfrm>
            <a:off x="0" y="0"/>
            <a:ext cx="11518902" cy="6858000"/>
          </a:xfrm>
          <a:prstGeom prst="rect">
            <a:avLst/>
          </a:prstGeom>
        </p:spPr>
      </p:pic>
      <p:sp>
        <p:nvSpPr>
          <p:cNvPr id="9" name="Rectangle 8">
            <a:extLst>
              <a:ext uri="{FF2B5EF4-FFF2-40B4-BE49-F238E27FC236}">
                <a16:creationId xmlns:a16="http://schemas.microsoft.com/office/drawing/2014/main" id="{B19F974F-6DAC-5F45-8828-3ED8885D2126}"/>
              </a:ext>
            </a:extLst>
          </p:cNvPr>
          <p:cNvSpPr/>
          <p:nvPr/>
        </p:nvSpPr>
        <p:spPr>
          <a:xfrm>
            <a:off x="438541" y="326231"/>
            <a:ext cx="10483459" cy="1492716"/>
          </a:xfrm>
          <a:prstGeom prst="rect">
            <a:avLst/>
          </a:prstGeom>
          <a:noFill/>
          <a:ln>
            <a:noFill/>
          </a:ln>
        </p:spPr>
        <p:txBody>
          <a:bodyPr wrap="square" rtlCol="0" anchor="ctr">
            <a:spAutoFit/>
          </a:bodyPr>
          <a:lstStyle/>
          <a:p>
            <a:pPr defTabSz="457200" fontAlgn="base">
              <a:spcBef>
                <a:spcPct val="0"/>
              </a:spcBef>
              <a:spcAft>
                <a:spcPct val="0"/>
              </a:spcAft>
              <a:defRPr/>
            </a:pPr>
            <a:r>
              <a:rPr lang="en-US" sz="4000" b="1" dirty="0">
                <a:solidFill>
                  <a:schemeClr val="bg1"/>
                </a:solidFill>
                <a:latin typeface="Helvetica" pitchFamily="2" charset="0"/>
                <a:ea typeface="Open Sans" panose="020B0606030504020204" pitchFamily="34" charset="0"/>
                <a:cs typeface="Open Sans" panose="020B0606030504020204" pitchFamily="34" charset="0"/>
              </a:rPr>
              <a:t>Physics at the high-energy frontier —Deciphering the Higgs sector</a:t>
            </a:r>
          </a:p>
          <a:p>
            <a:pPr defTabSz="457200" fontAlgn="base">
              <a:spcAft>
                <a:spcPct val="0"/>
              </a:spcAft>
              <a:defRPr/>
            </a:pPr>
            <a:endParaRPr lang="en-US" sz="1100" dirty="0">
              <a:solidFill>
                <a:schemeClr val="bg1"/>
              </a:solidFill>
              <a:latin typeface="Helvetica" pitchFamily="2" charset="0"/>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FC01EF91-C385-6D5E-5915-5FE87E0971DC}"/>
              </a:ext>
            </a:extLst>
          </p:cNvPr>
          <p:cNvSpPr txBox="1"/>
          <p:nvPr/>
        </p:nvSpPr>
        <p:spPr>
          <a:xfrm>
            <a:off x="438540" y="5018156"/>
            <a:ext cx="5174860" cy="707886"/>
          </a:xfrm>
          <a:prstGeom prst="rect">
            <a:avLst/>
          </a:prstGeom>
          <a:noFill/>
        </p:spPr>
        <p:txBody>
          <a:bodyPr wrap="square" rtlCol="0">
            <a:spAutoFit/>
          </a:bodyPr>
          <a:lstStyle/>
          <a:p>
            <a:pPr defTabSz="457200" fontAlgn="base">
              <a:spcBef>
                <a:spcPts val="3000"/>
              </a:spcBef>
              <a:spcAft>
                <a:spcPct val="0"/>
              </a:spcAft>
              <a:defRPr/>
            </a:pPr>
            <a:r>
              <a:rPr lang="en-GB" sz="1600" dirty="0">
                <a:solidFill>
                  <a:schemeClr val="bg1"/>
                </a:solidFill>
                <a:latin typeface="Helvetica" pitchFamily="2" charset="0"/>
                <a:ea typeface="Open Sans" panose="020B0606030504020204" pitchFamily="34" charset="0"/>
                <a:cs typeface="Open Sans" panose="020B0606030504020204" pitchFamily="34" charset="0"/>
                <a:sym typeface="Wingdings" pitchFamily="2" charset="2"/>
              </a:rPr>
              <a:t>Andreas Hoecker (CERN)</a:t>
            </a:r>
          </a:p>
          <a:p>
            <a:pPr defTabSz="457200" fontAlgn="base">
              <a:spcBef>
                <a:spcPts val="1200"/>
              </a:spcBef>
              <a:spcAft>
                <a:spcPct val="0"/>
              </a:spcAft>
              <a:defRPr/>
            </a:pPr>
            <a:r>
              <a:rPr lang="en-GB" sz="1400" i="1" dirty="0">
                <a:solidFill>
                  <a:schemeClr val="bg1"/>
                </a:solidFill>
                <a:latin typeface="Helvetica" pitchFamily="2" charset="0"/>
                <a:ea typeface="Open Sans" panose="020B0606030504020204" pitchFamily="34" charset="0"/>
                <a:cs typeface="Open Sans" panose="020B0606030504020204" pitchFamily="34" charset="0"/>
                <a:sym typeface="Wingdings" pitchFamily="2" charset="2"/>
              </a:rPr>
              <a:t>Max-Planck-</a:t>
            </a:r>
            <a:r>
              <a:rPr lang="en-GB" sz="1400" i="1" dirty="0" err="1">
                <a:solidFill>
                  <a:schemeClr val="bg1"/>
                </a:solidFill>
                <a:latin typeface="Helvetica" pitchFamily="2" charset="0"/>
                <a:ea typeface="Open Sans" panose="020B0606030504020204" pitchFamily="34" charset="0"/>
                <a:cs typeface="Open Sans" panose="020B0606030504020204" pitchFamily="34" charset="0"/>
                <a:sym typeface="Wingdings" pitchFamily="2" charset="2"/>
              </a:rPr>
              <a:t>Institut</a:t>
            </a:r>
            <a:r>
              <a:rPr lang="en-GB" sz="1400" i="1" dirty="0">
                <a:solidFill>
                  <a:schemeClr val="bg1"/>
                </a:solidFill>
                <a:latin typeface="Helvetica" pitchFamily="2" charset="0"/>
                <a:ea typeface="Open Sans" panose="020B0606030504020204" pitchFamily="34" charset="0"/>
                <a:cs typeface="Open Sans" panose="020B0606030504020204" pitchFamily="34" charset="0"/>
                <a:sym typeface="Wingdings" pitchFamily="2" charset="2"/>
              </a:rPr>
              <a:t> für </a:t>
            </a:r>
            <a:r>
              <a:rPr lang="en-GB" sz="1400" i="1" dirty="0" err="1">
                <a:solidFill>
                  <a:schemeClr val="bg1"/>
                </a:solidFill>
                <a:latin typeface="Helvetica" pitchFamily="2" charset="0"/>
                <a:ea typeface="Open Sans" panose="020B0606030504020204" pitchFamily="34" charset="0"/>
                <a:cs typeface="Open Sans" panose="020B0606030504020204" pitchFamily="34" charset="0"/>
                <a:sym typeface="Wingdings" pitchFamily="2" charset="2"/>
              </a:rPr>
              <a:t>Physik</a:t>
            </a:r>
            <a:r>
              <a:rPr lang="en-GB" sz="1400" i="1" dirty="0">
                <a:solidFill>
                  <a:schemeClr val="bg1"/>
                </a:solidFill>
                <a:latin typeface="Helvetica" pitchFamily="2" charset="0"/>
                <a:ea typeface="Open Sans" panose="020B0606030504020204" pitchFamily="34" charset="0"/>
                <a:cs typeface="Open Sans" panose="020B0606030504020204" pitchFamily="34" charset="0"/>
                <a:sym typeface="Wingdings" pitchFamily="2" charset="2"/>
              </a:rPr>
              <a:t>, 28 June 2024</a:t>
            </a:r>
            <a:endParaRPr lang="en-GB" sz="1400" dirty="0">
              <a:solidFill>
                <a:schemeClr val="bg1"/>
              </a:solidFill>
              <a:latin typeface="Helvetica" pitchFamily="2" charset="0"/>
              <a:ea typeface="Open Sans" panose="020B0606030504020204" pitchFamily="34" charset="0"/>
              <a:cs typeface="Open Sans" panose="020B0606030504020204" pitchFamily="34" charset="0"/>
              <a:sym typeface="Wingdings" pitchFamily="2" charset="2"/>
            </a:endParaRPr>
          </a:p>
        </p:txBody>
      </p:sp>
      <p:pic>
        <p:nvPicPr>
          <p:cNvPr id="5" name="Picture 4">
            <a:extLst>
              <a:ext uri="{FF2B5EF4-FFF2-40B4-BE49-F238E27FC236}">
                <a16:creationId xmlns:a16="http://schemas.microsoft.com/office/drawing/2014/main" id="{B5A87E44-13AD-CF06-CD1E-EB89F1B11298}"/>
              </a:ext>
            </a:extLst>
          </p:cNvPr>
          <p:cNvPicPr>
            <a:picLocks noChangeAspect="1"/>
          </p:cNvPicPr>
          <p:nvPr/>
        </p:nvPicPr>
        <p:blipFill>
          <a:blip r:embed="rId3"/>
          <a:stretch>
            <a:fillRect/>
          </a:stretch>
        </p:blipFill>
        <p:spPr>
          <a:xfrm>
            <a:off x="571059" y="2826342"/>
            <a:ext cx="3007028" cy="1997725"/>
          </a:xfrm>
          <a:prstGeom prst="rect">
            <a:avLst/>
          </a:prstGeom>
        </p:spPr>
      </p:pic>
    </p:spTree>
    <p:extLst>
      <p:ext uri="{BB962C8B-B14F-4D97-AF65-F5344CB8AC3E}">
        <p14:creationId xmlns:p14="http://schemas.microsoft.com/office/powerpoint/2010/main" val="2020848428"/>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900C9AAB-A400-B240-88FF-9A5BCDB8FB2D}"/>
              </a:ext>
            </a:extLst>
          </p:cNvPr>
          <p:cNvSpPr txBox="1"/>
          <p:nvPr/>
        </p:nvSpPr>
        <p:spPr>
          <a:xfrm>
            <a:off x="178096" y="264651"/>
            <a:ext cx="11305525" cy="523220"/>
          </a:xfrm>
          <a:prstGeom prst="rect">
            <a:avLst/>
          </a:prstGeom>
          <a:noFill/>
        </p:spPr>
        <p:txBody>
          <a:bodyPr wrap="square" rtlCol="0">
            <a:spAutoFit/>
          </a:bodyPr>
          <a:lstStyle/>
          <a:p>
            <a:pPr marL="0" marR="0" lvl="0" indent="424250" algn="l" defTabSz="430225" rtl="0" eaLnBrk="1" fontAlgn="base" latinLnBrk="0" hangingPunct="1">
              <a:lnSpc>
                <a:spcPct val="100000"/>
              </a:lnSpc>
              <a:spcBef>
                <a:spcPct val="0"/>
              </a:spcBef>
              <a:spcAft>
                <a:spcPct val="0"/>
              </a:spcAft>
              <a:buClrTx/>
              <a:buSzTx/>
              <a:buFontTx/>
              <a:buNone/>
              <a:tabLst/>
              <a:defRPr/>
            </a:pPr>
            <a:r>
              <a:rPr lang="en-US" sz="2800" b="1" dirty="0">
                <a:solidFill>
                  <a:srgbClr val="0D7FBF"/>
                </a:solidFill>
                <a:latin typeface="Helvetica" pitchFamily="2" charset="0"/>
                <a:ea typeface="Trebuchet MS" pitchFamily="-84" charset="0"/>
                <a:cs typeface="Helvetica Light"/>
              </a:rPr>
              <a:t>Gauge symmetry and the Higgs mechanism</a:t>
            </a:r>
            <a:endParaRPr kumimoji="0" lang="en-US" sz="2800" b="0" i="0" u="none" strike="noStrike" kern="1200" cap="none" spc="0" normalizeH="0" baseline="0" noProof="0" dirty="0">
              <a:ln>
                <a:noFill/>
              </a:ln>
              <a:solidFill>
                <a:srgbClr val="0D7FBF"/>
              </a:solidFill>
              <a:effectLst/>
              <a:uLnTx/>
              <a:uFillTx/>
              <a:latin typeface="Helvetica Light" pitchFamily="2" charset="0"/>
              <a:ea typeface="Trebuchet MS" pitchFamily="-84" charset="0"/>
              <a:cs typeface="Helvetica Light"/>
            </a:endParaRPr>
          </a:p>
        </p:txBody>
      </p:sp>
      <p:sp>
        <p:nvSpPr>
          <p:cNvPr id="17" name="Slide Number Placeholder 1">
            <a:extLst>
              <a:ext uri="{FF2B5EF4-FFF2-40B4-BE49-F238E27FC236}">
                <a16:creationId xmlns:a16="http://schemas.microsoft.com/office/drawing/2014/main" id="{80DF1CB1-2143-F147-B266-22A3CE86B55F}"/>
              </a:ext>
            </a:extLst>
          </p:cNvPr>
          <p:cNvSpPr>
            <a:spLocks noGrp="1"/>
          </p:cNvSpPr>
          <p:nvPr>
            <p:ph type="sldNum" sz="quarter" idx="4"/>
          </p:nvPr>
        </p:nvSpPr>
        <p:spPr>
          <a:xfrm>
            <a:off x="8779265" y="6545797"/>
            <a:ext cx="2677001"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1C2F03-9E95-40C9-A99F-3C4F7EE8CF2A}" type="slidenum">
              <a:rPr kumimoji="0" lang="en-GB" sz="1400" b="0" i="0" u="none" strike="noStrike" kern="1200" cap="none" spc="0" normalizeH="0" baseline="0" noProof="0" smtClean="0">
                <a:ln>
                  <a:noFill/>
                </a:ln>
                <a:solidFill>
                  <a:srgbClr val="000000">
                    <a:lumMod val="50000"/>
                    <a:lumOff val="50000"/>
                  </a:srgbClr>
                </a:solidFill>
                <a:effectLst/>
                <a:uLnTx/>
                <a:uFillTx/>
                <a:latin typeface="Helvetica Light" charset="0"/>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400" b="0" i="0" u="none" strike="noStrike" kern="1200" cap="none" spc="0" normalizeH="0" baseline="0" noProof="0">
              <a:ln>
                <a:noFill/>
              </a:ln>
              <a:solidFill>
                <a:srgbClr val="000000">
                  <a:lumMod val="50000"/>
                  <a:lumOff val="50000"/>
                </a:srgbClr>
              </a:solidFill>
              <a:effectLst/>
              <a:uLnTx/>
              <a:uFillTx/>
              <a:latin typeface="Helvetica Light" charset="0"/>
            </a:endParaRPr>
          </a:p>
        </p:txBody>
      </p:sp>
      <p:sp>
        <p:nvSpPr>
          <p:cNvPr id="2" name="Rectangle 1">
            <a:extLst>
              <a:ext uri="{FF2B5EF4-FFF2-40B4-BE49-F238E27FC236}">
                <a16:creationId xmlns:a16="http://schemas.microsoft.com/office/drawing/2014/main" id="{51B526AC-AD03-C6BC-DCE2-0B85AB5DB386}"/>
              </a:ext>
            </a:extLst>
          </p:cNvPr>
          <p:cNvSpPr/>
          <p:nvPr/>
        </p:nvSpPr>
        <p:spPr>
          <a:xfrm>
            <a:off x="591667" y="1187217"/>
            <a:ext cx="10483204" cy="4031873"/>
          </a:xfrm>
          <a:prstGeom prst="rect">
            <a:avLst/>
          </a:prstGeom>
        </p:spPr>
        <p:txBody>
          <a:bodyPr wrap="square">
            <a:spAutoFit/>
          </a:bodyPr>
          <a:lstStyle/>
          <a:p>
            <a:pPr>
              <a:spcBef>
                <a:spcPts val="1800"/>
              </a:spcBef>
            </a:pPr>
            <a:r>
              <a:rPr lang="en-US" sz="1600" b="1" dirty="0">
                <a:latin typeface="Helvetica" pitchFamily="2" charset="0"/>
                <a:cs typeface="Trebuchet MS"/>
              </a:rPr>
              <a:t>A few comments:</a:t>
            </a:r>
          </a:p>
          <a:p>
            <a:pPr marL="285750" indent="-285750">
              <a:spcBef>
                <a:spcPts val="2400"/>
              </a:spcBef>
              <a:buFont typeface="Arial" panose="020B0604020202020204" pitchFamily="34" charset="0"/>
              <a:buChar char="•"/>
            </a:pPr>
            <a:r>
              <a:rPr lang="en-US" sz="1600" dirty="0">
                <a:latin typeface="Helvetica" pitchFamily="2" charset="0"/>
                <a:cs typeface="Trebuchet MS"/>
              </a:rPr>
              <a:t>The Higgs mechanism is required because we assume the                                                                                                bosons and fermions are elementary. It would be different                                                                                            had they substructure: binding energy could give mass</a:t>
            </a:r>
          </a:p>
          <a:p>
            <a:pPr marL="285750" indent="-285750">
              <a:spcBef>
                <a:spcPts val="2400"/>
              </a:spcBef>
              <a:buFont typeface="Arial" panose="020B0604020202020204" pitchFamily="34" charset="0"/>
              <a:buChar char="•"/>
            </a:pPr>
            <a:r>
              <a:rPr lang="en-US" sz="1600" dirty="0">
                <a:latin typeface="Helvetica" pitchFamily="2" charset="0"/>
                <a:cs typeface="Trebuchet MS"/>
              </a:rPr>
              <a:t>The resulting mass values govern the history of the universe                                                                                       (incl. complex chemistry and life) </a:t>
            </a:r>
            <a:r>
              <a:rPr lang="en-US" sz="1600" dirty="0">
                <a:latin typeface="Symbol" pitchFamily="2" charset="2"/>
                <a:cs typeface="Trebuchet MS"/>
              </a:rPr>
              <a:t>®</a:t>
            </a:r>
            <a:r>
              <a:rPr lang="en-US" sz="1600" dirty="0">
                <a:latin typeface="Helvetica" pitchFamily="2" charset="0"/>
                <a:cs typeface="Trebuchet MS"/>
              </a:rPr>
              <a:t> what would happen had                                                                              we (or nature) a dial to change the particle masses? </a:t>
            </a:r>
            <a:r>
              <a:rPr lang="en-US" sz="1200" dirty="0">
                <a:latin typeface="Helvetica Light" panose="020B0403020202020204" pitchFamily="34" charset="0"/>
                <a:cs typeface="Trebuchet MS"/>
              </a:rPr>
              <a:t>[see </a:t>
            </a:r>
            <a:r>
              <a:rPr lang="en-US" sz="1200" dirty="0">
                <a:latin typeface="Helvetica Light" panose="020B0403020202020204" pitchFamily="34" charset="0"/>
                <a:cs typeface="Trebuchet MS"/>
                <a:hlinkClick r:id="rId2"/>
              </a:rPr>
              <a:t>R. Cahn</a:t>
            </a:r>
            <a:r>
              <a:rPr lang="en-US" sz="1200" dirty="0">
                <a:latin typeface="Helvetica Light" panose="020B0403020202020204" pitchFamily="34" charset="0"/>
                <a:cs typeface="Trebuchet MS"/>
              </a:rPr>
              <a:t>, 1996]</a:t>
            </a:r>
            <a:endParaRPr lang="en-US" sz="2000" dirty="0">
              <a:latin typeface="Helvetica" pitchFamily="2" charset="0"/>
              <a:cs typeface="Trebuchet MS"/>
            </a:endParaRPr>
          </a:p>
          <a:p>
            <a:pPr marL="285750" indent="-285750">
              <a:spcBef>
                <a:spcPts val="2400"/>
              </a:spcBef>
              <a:buFont typeface="Arial" panose="020B0604020202020204" pitchFamily="34" charset="0"/>
              <a:buChar char="•"/>
            </a:pPr>
            <a:r>
              <a:rPr lang="en-US" sz="1600" dirty="0">
                <a:latin typeface="Helvetica" pitchFamily="2" charset="0"/>
                <a:cs typeface="Trebuchet MS"/>
              </a:rPr>
              <a:t>The Higgs mechanism doesn’t tell us everything: there is this field which generates mass, but we do not know why some particles draw a lot of energy out of this field and others much less</a:t>
            </a:r>
          </a:p>
          <a:p>
            <a:pPr marL="285750" indent="-285750">
              <a:spcBef>
                <a:spcPts val="2400"/>
              </a:spcBef>
              <a:buFont typeface="Arial" panose="020B0604020202020204" pitchFamily="34" charset="0"/>
              <a:buChar char="•"/>
            </a:pPr>
            <a:r>
              <a:rPr lang="en-US" sz="1600" dirty="0">
                <a:latin typeface="Helvetica" pitchFamily="2" charset="0"/>
                <a:cs typeface="Trebuchet MS"/>
              </a:rPr>
              <a:t>The vacuum energy density of the Higgs field is 10</a:t>
            </a:r>
            <a:r>
              <a:rPr lang="en-US" sz="1600" baseline="30000" dirty="0">
                <a:latin typeface="Helvetica" pitchFamily="2" charset="0"/>
                <a:cs typeface="Trebuchet MS"/>
              </a:rPr>
              <a:t>56</a:t>
            </a:r>
            <a:r>
              <a:rPr lang="en-US" sz="1600" dirty="0">
                <a:latin typeface="Helvetica" pitchFamily="2" charset="0"/>
                <a:cs typeface="Trebuchet MS"/>
              </a:rPr>
              <a:t> times larger than the dark energy observed</a:t>
            </a:r>
            <a:r>
              <a:rPr lang="en-US" sz="1600" dirty="0">
                <a:solidFill>
                  <a:schemeClr val="tx1">
                    <a:lumMod val="50000"/>
                    <a:lumOff val="50000"/>
                  </a:schemeClr>
                </a:solidFill>
                <a:latin typeface="Helvetica" pitchFamily="2" charset="0"/>
                <a:cs typeface="Trebuchet MS"/>
              </a:rPr>
              <a:t>*</a:t>
            </a:r>
            <a:r>
              <a:rPr lang="en-US" sz="1600" dirty="0">
                <a:latin typeface="Helvetica" pitchFamily="2" charset="0"/>
                <a:cs typeface="Trebuchet MS"/>
              </a:rPr>
              <a:t>. “It would curve the universe into an object roughly the size of a football” </a:t>
            </a:r>
            <a:r>
              <a:rPr lang="en-US" sz="1200" dirty="0">
                <a:latin typeface="Helvetica Light" panose="020B0403020202020204" pitchFamily="34" charset="0"/>
                <a:cs typeface="Trebuchet MS"/>
              </a:rPr>
              <a:t>(Veltman, 1986)</a:t>
            </a:r>
            <a:endParaRPr lang="en-US" sz="1600" dirty="0">
              <a:solidFill>
                <a:schemeClr val="tx1">
                  <a:lumMod val="50000"/>
                  <a:lumOff val="50000"/>
                </a:schemeClr>
              </a:solidFill>
              <a:latin typeface="Helvetica Light" panose="020B0403020202020204" pitchFamily="34" charset="0"/>
              <a:cs typeface="Trebuchet MS"/>
            </a:endParaRPr>
          </a:p>
        </p:txBody>
      </p:sp>
      <p:pic>
        <p:nvPicPr>
          <p:cNvPr id="4" name="Picture 3">
            <a:extLst>
              <a:ext uri="{FF2B5EF4-FFF2-40B4-BE49-F238E27FC236}">
                <a16:creationId xmlns:a16="http://schemas.microsoft.com/office/drawing/2014/main" id="{8CAAFC1A-ACB8-C2F4-B03C-45637692BB74}"/>
              </a:ext>
            </a:extLst>
          </p:cNvPr>
          <p:cNvPicPr>
            <a:picLocks noChangeAspect="1"/>
          </p:cNvPicPr>
          <p:nvPr/>
        </p:nvPicPr>
        <p:blipFill>
          <a:blip r:embed="rId3"/>
          <a:srcRect/>
          <a:stretch/>
        </p:blipFill>
        <p:spPr>
          <a:xfrm>
            <a:off x="7274178" y="1530350"/>
            <a:ext cx="3800693" cy="1570038"/>
          </a:xfrm>
          <a:prstGeom prst="rect">
            <a:avLst/>
          </a:prstGeom>
        </p:spPr>
      </p:pic>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F3E24BF8-405A-312D-2C5A-F566051FA443}"/>
                  </a:ext>
                </a:extLst>
              </p:cNvPr>
              <p:cNvSpPr txBox="1"/>
              <p:nvPr/>
            </p:nvSpPr>
            <p:spPr>
              <a:xfrm>
                <a:off x="101666" y="6517221"/>
                <a:ext cx="5331011" cy="261610"/>
              </a:xfrm>
              <a:prstGeom prst="rect">
                <a:avLst/>
              </a:prstGeom>
              <a:noFill/>
            </p:spPr>
            <p:txBody>
              <a:bodyPr wrap="none" rtlCol="0">
                <a:spAutoFit/>
              </a:bodyPr>
              <a:lstStyle/>
              <a:p>
                <a:pPr>
                  <a:spcBef>
                    <a:spcPts val="3000"/>
                  </a:spcBef>
                </a:pPr>
                <a:r>
                  <a:rPr lang="en-CH" sz="1100" dirty="0">
                    <a:solidFill>
                      <a:schemeClr val="tx1">
                        <a:lumMod val="50000"/>
                        <a:lumOff val="50000"/>
                      </a:schemeClr>
                    </a:solidFill>
                    <a:latin typeface="Helvetica Light" panose="020B0403020202020204" pitchFamily="34" charset="0"/>
                    <a:ea typeface="Helvetica Light" charset="0"/>
                    <a:cs typeface="Helvetica Light" charset="0"/>
                    <a:sym typeface="Wingdings" pitchFamily="2" charset="2"/>
                  </a:rPr>
                  <a:t>*Accelerating universe (dark energy) corresponds to </a:t>
                </a:r>
                <a14:m>
                  <m:oMath xmlns:m="http://schemas.openxmlformats.org/officeDocument/2006/math">
                    <m:sSub>
                      <m:sSubPr>
                        <m:ctrlPr>
                          <a:rPr lang="en-CH" sz="1100" i="1" smtClean="0">
                            <a:solidFill>
                              <a:schemeClr val="tx1">
                                <a:lumMod val="50000"/>
                                <a:lumOff val="50000"/>
                              </a:schemeClr>
                            </a:solidFill>
                            <a:latin typeface="Cambria Math" panose="02040503050406030204" pitchFamily="18" charset="0"/>
                            <a:sym typeface="Wingdings" pitchFamily="2" charset="2"/>
                          </a:rPr>
                        </m:ctrlPr>
                      </m:sSubPr>
                      <m:e>
                        <m:r>
                          <a:rPr lang="en-CH" sz="1100" i="1" smtClean="0">
                            <a:solidFill>
                              <a:schemeClr val="tx1">
                                <a:lumMod val="50000"/>
                                <a:lumOff val="50000"/>
                              </a:schemeClr>
                            </a:solidFill>
                            <a:latin typeface="Cambria Math" panose="02040503050406030204" pitchFamily="18" charset="0"/>
                            <a:ea typeface="Cambria Math" panose="02040503050406030204" pitchFamily="18" charset="0"/>
                            <a:sym typeface="Wingdings" pitchFamily="2" charset="2"/>
                          </a:rPr>
                          <m:t>𝜌</m:t>
                        </m:r>
                      </m:e>
                      <m:sub>
                        <m:r>
                          <m:rPr>
                            <m:sty m:val="p"/>
                          </m:rPr>
                          <a:rPr lang="en-US" sz="1100" b="0" i="0" smtClean="0">
                            <a:solidFill>
                              <a:schemeClr val="tx1">
                                <a:lumMod val="50000"/>
                                <a:lumOff val="50000"/>
                              </a:schemeClr>
                            </a:solidFill>
                            <a:latin typeface="Cambria Math" panose="02040503050406030204" pitchFamily="18" charset="0"/>
                            <a:sym typeface="Wingdings" pitchFamily="2" charset="2"/>
                          </a:rPr>
                          <m:t>vacuum</m:t>
                        </m:r>
                      </m:sub>
                    </m:sSub>
                    <m:r>
                      <a:rPr lang="en-US" sz="1100" b="0" i="1" smtClean="0">
                        <a:solidFill>
                          <a:schemeClr val="tx1">
                            <a:lumMod val="50000"/>
                            <a:lumOff val="50000"/>
                          </a:schemeClr>
                        </a:solidFill>
                        <a:latin typeface="Cambria Math" panose="02040503050406030204" pitchFamily="18" charset="0"/>
                        <a:sym typeface="Wingdings" pitchFamily="2" charset="2"/>
                      </a:rPr>
                      <m:t>=</m:t>
                    </m:r>
                    <m:sSup>
                      <m:sSupPr>
                        <m:ctrlPr>
                          <a:rPr lang="en-US" sz="1100" b="0" i="1" smtClean="0">
                            <a:solidFill>
                              <a:schemeClr val="tx1">
                                <a:lumMod val="50000"/>
                                <a:lumOff val="50000"/>
                              </a:schemeClr>
                            </a:solidFill>
                            <a:latin typeface="Cambria Math" panose="02040503050406030204" pitchFamily="18" charset="0"/>
                            <a:sym typeface="Wingdings" pitchFamily="2" charset="2"/>
                          </a:rPr>
                        </m:ctrlPr>
                      </m:sSupPr>
                      <m:e>
                        <m:r>
                          <a:rPr lang="en-US" sz="1100" b="0" i="1" smtClean="0">
                            <a:solidFill>
                              <a:schemeClr val="tx1">
                                <a:lumMod val="50000"/>
                                <a:lumOff val="50000"/>
                              </a:schemeClr>
                            </a:solidFill>
                            <a:latin typeface="Cambria Math" panose="02040503050406030204" pitchFamily="18" charset="0"/>
                            <a:ea typeface="Cambria Math" panose="02040503050406030204" pitchFamily="18" charset="0"/>
                            <a:sym typeface="Wingdings" pitchFamily="2" charset="2"/>
                          </a:rPr>
                          <m:t>𝜇</m:t>
                        </m:r>
                      </m:e>
                      <m:sup>
                        <m:r>
                          <a:rPr lang="en-US" sz="1100" b="0" i="1" smtClean="0">
                            <a:solidFill>
                              <a:schemeClr val="tx1">
                                <a:lumMod val="50000"/>
                                <a:lumOff val="50000"/>
                              </a:schemeClr>
                            </a:solidFill>
                            <a:latin typeface="Cambria Math" panose="02040503050406030204" pitchFamily="18" charset="0"/>
                            <a:sym typeface="Wingdings" pitchFamily="2" charset="2"/>
                          </a:rPr>
                          <m:t>4</m:t>
                        </m:r>
                      </m:sup>
                    </m:sSup>
                  </m:oMath>
                </a14:m>
                <a:r>
                  <a:rPr lang="en-CH" sz="1100" dirty="0">
                    <a:solidFill>
                      <a:schemeClr val="tx1">
                        <a:lumMod val="50000"/>
                        <a:lumOff val="50000"/>
                      </a:schemeClr>
                    </a:solidFill>
                    <a:latin typeface="Helvetica Light" panose="020B0403020202020204" pitchFamily="34" charset="0"/>
                    <a:ea typeface="Helvetica Light" charset="0"/>
                    <a:cs typeface="Helvetica Light" charset="0"/>
                    <a:sym typeface="Wingdings" pitchFamily="2" charset="2"/>
                  </a:rPr>
                  <a:t>, </a:t>
                </a:r>
                <a14:m>
                  <m:oMath xmlns:m="http://schemas.openxmlformats.org/officeDocument/2006/math">
                    <m:r>
                      <a:rPr lang="en-US" sz="1100" i="1">
                        <a:solidFill>
                          <a:schemeClr val="tx1">
                            <a:lumMod val="50000"/>
                            <a:lumOff val="50000"/>
                          </a:schemeClr>
                        </a:solidFill>
                        <a:latin typeface="Cambria Math" panose="02040503050406030204" pitchFamily="18" charset="0"/>
                        <a:ea typeface="Cambria Math" panose="02040503050406030204" pitchFamily="18" charset="0"/>
                        <a:sym typeface="Wingdings" pitchFamily="2" charset="2"/>
                      </a:rPr>
                      <m:t>𝜇</m:t>
                    </m:r>
                    <m:r>
                      <a:rPr lang="en-US" sz="1100" i="1" smtClean="0">
                        <a:solidFill>
                          <a:schemeClr val="tx1">
                            <a:lumMod val="50000"/>
                            <a:lumOff val="50000"/>
                          </a:schemeClr>
                        </a:solidFill>
                        <a:latin typeface="Cambria Math" panose="02040503050406030204" pitchFamily="18" charset="0"/>
                        <a:ea typeface="Cambria Math" panose="02040503050406030204" pitchFamily="18" charset="0"/>
                        <a:sym typeface="Wingdings" pitchFamily="2" charset="2"/>
                      </a:rPr>
                      <m:t>~</m:t>
                    </m:r>
                    <m:r>
                      <a:rPr lang="en-US" sz="1100" b="0" i="1" smtClean="0">
                        <a:solidFill>
                          <a:schemeClr val="tx1">
                            <a:lumMod val="50000"/>
                            <a:lumOff val="50000"/>
                          </a:schemeClr>
                        </a:solidFill>
                        <a:latin typeface="Cambria Math" panose="02040503050406030204" pitchFamily="18" charset="0"/>
                        <a:ea typeface="Cambria Math" panose="02040503050406030204" pitchFamily="18" charset="0"/>
                        <a:sym typeface="Wingdings" pitchFamily="2" charset="2"/>
                      </a:rPr>
                      <m:t>0.002 </m:t>
                    </m:r>
                    <m:r>
                      <m:rPr>
                        <m:sty m:val="p"/>
                      </m:rPr>
                      <a:rPr lang="en-US" sz="1100" b="0" i="0" smtClean="0">
                        <a:solidFill>
                          <a:schemeClr val="tx1">
                            <a:lumMod val="50000"/>
                            <a:lumOff val="50000"/>
                          </a:schemeClr>
                        </a:solidFill>
                        <a:latin typeface="Cambria Math" panose="02040503050406030204" pitchFamily="18" charset="0"/>
                        <a:ea typeface="Cambria Math" panose="02040503050406030204" pitchFamily="18" charset="0"/>
                        <a:sym typeface="Wingdings" pitchFamily="2" charset="2"/>
                      </a:rPr>
                      <m:t>eV</m:t>
                    </m:r>
                  </m:oMath>
                </a14:m>
                <a:r>
                  <a:rPr lang="en-CH" sz="1100" dirty="0">
                    <a:solidFill>
                      <a:schemeClr val="tx1">
                        <a:lumMod val="50000"/>
                        <a:lumOff val="50000"/>
                      </a:schemeClr>
                    </a:solidFill>
                    <a:latin typeface="Helvetica Light" panose="020B0403020202020204" pitchFamily="34" charset="0"/>
                    <a:ea typeface="Helvetica Light" charset="0"/>
                    <a:cs typeface="Helvetica Light" charset="0"/>
                    <a:sym typeface="Wingdings" pitchFamily="2" charset="2"/>
                  </a:rPr>
                  <a:t> </a:t>
                </a:r>
              </a:p>
            </p:txBody>
          </p:sp>
        </mc:Choice>
        <mc:Fallback xmlns="">
          <p:sp>
            <p:nvSpPr>
              <p:cNvPr id="5" name="TextBox 4">
                <a:extLst>
                  <a:ext uri="{FF2B5EF4-FFF2-40B4-BE49-F238E27FC236}">
                    <a16:creationId xmlns:a16="http://schemas.microsoft.com/office/drawing/2014/main" id="{F3E24BF8-405A-312D-2C5A-F566051FA443}"/>
                  </a:ext>
                </a:extLst>
              </p:cNvPr>
              <p:cNvSpPr txBox="1">
                <a:spLocks noRot="1" noChangeAspect="1" noMove="1" noResize="1" noEditPoints="1" noAdjustHandles="1" noChangeArrowheads="1" noChangeShapeType="1" noTextEdit="1"/>
              </p:cNvSpPr>
              <p:nvPr/>
            </p:nvSpPr>
            <p:spPr>
              <a:xfrm>
                <a:off x="101666" y="6517221"/>
                <a:ext cx="5331011" cy="261610"/>
              </a:xfrm>
              <a:prstGeom prst="rect">
                <a:avLst/>
              </a:prstGeom>
              <a:blipFill>
                <a:blip r:embed="rId4"/>
                <a:stretch>
                  <a:fillRect b="-14286"/>
                </a:stretch>
              </a:blipFill>
            </p:spPr>
            <p:txBody>
              <a:bodyPr/>
              <a:lstStyle/>
              <a:p>
                <a:r>
                  <a:rPr lang="en-CH">
                    <a:noFill/>
                  </a:rPr>
                  <a:t> </a:t>
                </a:r>
              </a:p>
            </p:txBody>
          </p:sp>
        </mc:Fallback>
      </mc:AlternateContent>
    </p:spTree>
    <p:extLst>
      <p:ext uri="{BB962C8B-B14F-4D97-AF65-F5344CB8AC3E}">
        <p14:creationId xmlns:p14="http://schemas.microsoft.com/office/powerpoint/2010/main" val="1933321293"/>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EEB830-D6C3-6436-EF59-4B75912480B2}"/>
              </a:ext>
            </a:extLst>
          </p:cNvPr>
          <p:cNvSpPr>
            <a:spLocks noGrp="1"/>
          </p:cNvSpPr>
          <p:nvPr>
            <p:ph type="sldNum" sz="quarter" idx="4"/>
          </p:nvPr>
        </p:nvSpPr>
        <p:spPr/>
        <p:txBody>
          <a:bodyPr/>
          <a:lstStyle/>
          <a:p>
            <a:pPr>
              <a:defRPr/>
            </a:pPr>
            <a:fld id="{611C2F03-9E95-40C9-A99F-3C4F7EE8CF2A}" type="slidenum">
              <a:rPr lang="en-GB" smtClean="0"/>
              <a:pPr>
                <a:defRPr/>
              </a:pPr>
              <a:t>11</a:t>
            </a:fld>
            <a:endParaRPr lang="en-GB" dirty="0"/>
          </a:p>
        </p:txBody>
      </p:sp>
      <p:sp>
        <p:nvSpPr>
          <p:cNvPr id="4" name="TextBox 3">
            <a:extLst>
              <a:ext uri="{FF2B5EF4-FFF2-40B4-BE49-F238E27FC236}">
                <a16:creationId xmlns:a16="http://schemas.microsoft.com/office/drawing/2014/main" id="{13C8D9EF-F3CC-4C93-4CB4-506C120524D5}"/>
              </a:ext>
            </a:extLst>
          </p:cNvPr>
          <p:cNvSpPr txBox="1"/>
          <p:nvPr/>
        </p:nvSpPr>
        <p:spPr>
          <a:xfrm>
            <a:off x="178096" y="264651"/>
            <a:ext cx="11305525" cy="523220"/>
          </a:xfrm>
          <a:prstGeom prst="rect">
            <a:avLst/>
          </a:prstGeom>
          <a:noFill/>
        </p:spPr>
        <p:txBody>
          <a:bodyPr wrap="square" rtlCol="0">
            <a:spAutoFit/>
          </a:bodyPr>
          <a:lstStyle/>
          <a:p>
            <a:pPr marL="0" marR="0" lvl="0" indent="424250" algn="l" defTabSz="430225" rtl="0" eaLnBrk="1" fontAlgn="base" latinLnBrk="0" hangingPunct="1">
              <a:lnSpc>
                <a:spcPct val="100000"/>
              </a:lnSpc>
              <a:spcBef>
                <a:spcPct val="0"/>
              </a:spcBef>
              <a:spcAft>
                <a:spcPct val="0"/>
              </a:spcAft>
              <a:buClrTx/>
              <a:buSzTx/>
              <a:buFontTx/>
              <a:buNone/>
              <a:tabLst/>
              <a:defRPr/>
            </a:pPr>
            <a:r>
              <a:rPr lang="en-US" sz="2800" b="1" dirty="0">
                <a:solidFill>
                  <a:srgbClr val="0D7FBF"/>
                </a:solidFill>
                <a:latin typeface="Helvetica" pitchFamily="2" charset="0"/>
                <a:ea typeface="Trebuchet MS" pitchFamily="-84" charset="0"/>
                <a:cs typeface="Helvetica Light"/>
              </a:rPr>
              <a:t>An analogy to the Higgs mechanism</a:t>
            </a:r>
            <a:endParaRPr kumimoji="0" lang="en-US" sz="2800" b="0" i="0" u="none" strike="noStrike" kern="1200" cap="none" spc="0" normalizeH="0" baseline="0" noProof="0" dirty="0">
              <a:ln>
                <a:noFill/>
              </a:ln>
              <a:solidFill>
                <a:srgbClr val="0D7FBF"/>
              </a:solidFill>
              <a:effectLst/>
              <a:uLnTx/>
              <a:uFillTx/>
              <a:latin typeface="Helvetica Light" pitchFamily="2" charset="0"/>
              <a:ea typeface="Trebuchet MS" pitchFamily="-84" charset="0"/>
              <a:cs typeface="Helvetica Light"/>
            </a:endParaRPr>
          </a:p>
        </p:txBody>
      </p:sp>
      <p:pic>
        <p:nvPicPr>
          <p:cNvPr id="6" name="Picture 5">
            <a:extLst>
              <a:ext uri="{FF2B5EF4-FFF2-40B4-BE49-F238E27FC236}">
                <a16:creationId xmlns:a16="http://schemas.microsoft.com/office/drawing/2014/main" id="{070F6AF0-9056-11BB-6065-EE6A6A5730EF}"/>
              </a:ext>
            </a:extLst>
          </p:cNvPr>
          <p:cNvPicPr>
            <a:picLocks noChangeAspect="1"/>
          </p:cNvPicPr>
          <p:nvPr/>
        </p:nvPicPr>
        <p:blipFill>
          <a:blip r:embed="rId2"/>
          <a:stretch>
            <a:fillRect/>
          </a:stretch>
        </p:blipFill>
        <p:spPr>
          <a:xfrm>
            <a:off x="6788064" y="1304633"/>
            <a:ext cx="4286335" cy="2857557"/>
          </a:xfrm>
          <a:prstGeom prst="rect">
            <a:avLst/>
          </a:prstGeom>
        </p:spPr>
      </p:pic>
      <p:sp>
        <p:nvSpPr>
          <p:cNvPr id="8" name="TextBox 7">
            <a:extLst>
              <a:ext uri="{FF2B5EF4-FFF2-40B4-BE49-F238E27FC236}">
                <a16:creationId xmlns:a16="http://schemas.microsoft.com/office/drawing/2014/main" id="{3499CEF6-8221-4964-C286-59B2431CA8A8}"/>
              </a:ext>
            </a:extLst>
          </p:cNvPr>
          <p:cNvSpPr txBox="1"/>
          <p:nvPr/>
        </p:nvSpPr>
        <p:spPr>
          <a:xfrm>
            <a:off x="6661065" y="4209965"/>
            <a:ext cx="4553035" cy="1261884"/>
          </a:xfrm>
          <a:prstGeom prst="rect">
            <a:avLst/>
          </a:prstGeom>
          <a:noFill/>
        </p:spPr>
        <p:txBody>
          <a:bodyPr wrap="square">
            <a:spAutoFit/>
          </a:bodyPr>
          <a:lstStyle/>
          <a:p>
            <a:r>
              <a:rPr lang="en-GB" sz="1100" u="none" strike="noStrike" dirty="0">
                <a:solidFill>
                  <a:schemeClr val="tx1">
                    <a:lumMod val="65000"/>
                    <a:lumOff val="35000"/>
                  </a:schemeClr>
                </a:solidFill>
                <a:effectLst/>
                <a:latin typeface="Helvetica Light" panose="020B0403020202020204" pitchFamily="34" charset="0"/>
              </a:rPr>
              <a:t>A superconductor is locked mid-air in different orientations above a permanent magnet — superconductive levitation due to the expulsion of the static magnetic field (Meissner effect)</a:t>
            </a:r>
            <a:r>
              <a:rPr lang="en-GB" sz="1050" u="none" strike="noStrike" dirty="0">
                <a:solidFill>
                  <a:schemeClr val="tx1">
                    <a:lumMod val="65000"/>
                    <a:lumOff val="35000"/>
                  </a:schemeClr>
                </a:solidFill>
                <a:effectLst/>
                <a:latin typeface="Helvetica Light" panose="020B0403020202020204" pitchFamily="34" charset="0"/>
              </a:rPr>
              <a:t> </a:t>
            </a:r>
            <a:r>
              <a:rPr lang="en-GB" sz="1000" u="none" strike="noStrike" dirty="0">
                <a:solidFill>
                  <a:schemeClr val="tx1">
                    <a:lumMod val="65000"/>
                    <a:lumOff val="35000"/>
                  </a:schemeClr>
                </a:solidFill>
                <a:effectLst/>
                <a:latin typeface="Helvetica Light" panose="020B0403020202020204" pitchFamily="34" charset="0"/>
              </a:rPr>
              <a:t>[</a:t>
            </a:r>
            <a:r>
              <a:rPr lang="en-GB" sz="1000" u="none" strike="noStrike" dirty="0">
                <a:solidFill>
                  <a:schemeClr val="tx1">
                    <a:lumMod val="65000"/>
                    <a:lumOff val="35000"/>
                  </a:schemeClr>
                </a:solidFill>
                <a:effectLst/>
                <a:latin typeface="Helvetica Light" panose="020B0403020202020204" pitchFamily="34" charset="0"/>
                <a:hlinkClick r:id="rId3"/>
              </a:rPr>
              <a:t>Source</a:t>
            </a:r>
            <a:r>
              <a:rPr lang="en-GB" sz="1000" u="none" strike="noStrike" dirty="0">
                <a:solidFill>
                  <a:schemeClr val="tx1">
                    <a:lumMod val="65000"/>
                    <a:lumOff val="35000"/>
                  </a:schemeClr>
                </a:solidFill>
                <a:effectLst/>
                <a:latin typeface="Helvetica Light" panose="020B0403020202020204" pitchFamily="34" charset="0"/>
              </a:rPr>
              <a:t>]</a:t>
            </a:r>
          </a:p>
          <a:p>
            <a:endParaRPr lang="en-GB" sz="1000" dirty="0">
              <a:solidFill>
                <a:schemeClr val="tx1">
                  <a:lumMod val="65000"/>
                  <a:lumOff val="35000"/>
                </a:schemeClr>
              </a:solidFill>
              <a:latin typeface="Helvetica Light" panose="020B0403020202020204" pitchFamily="34" charset="0"/>
            </a:endParaRPr>
          </a:p>
          <a:p>
            <a:r>
              <a:rPr lang="en-GB" sz="1100" dirty="0">
                <a:solidFill>
                  <a:schemeClr val="tx1">
                    <a:lumMod val="65000"/>
                    <a:lumOff val="35000"/>
                  </a:schemeClr>
                </a:solidFill>
                <a:latin typeface="Helvetica Light" panose="020B0403020202020204" pitchFamily="34" charset="0"/>
              </a:rPr>
              <a:t>In response to an externally applied magnetic field, perpetual eddy currents circulate in the superconductor, producing an internal magnetic field that exactly cancels the externally applied one</a:t>
            </a:r>
            <a:endParaRPr lang="en-CH" sz="1100" dirty="0">
              <a:solidFill>
                <a:schemeClr val="tx1">
                  <a:lumMod val="65000"/>
                  <a:lumOff val="35000"/>
                </a:schemeClr>
              </a:solidFill>
              <a:latin typeface="Helvetica Light" panose="020B0403020202020204" pitchFamily="34" charset="0"/>
            </a:endParaRPr>
          </a:p>
        </p:txBody>
      </p:sp>
      <p:sp>
        <p:nvSpPr>
          <p:cNvPr id="9" name="Rectangle 8">
            <a:extLst>
              <a:ext uri="{FF2B5EF4-FFF2-40B4-BE49-F238E27FC236}">
                <a16:creationId xmlns:a16="http://schemas.microsoft.com/office/drawing/2014/main" id="{E306A35B-9DB8-829E-A1D1-F2FCA0901A51}"/>
              </a:ext>
            </a:extLst>
          </p:cNvPr>
          <p:cNvSpPr/>
          <p:nvPr/>
        </p:nvSpPr>
        <p:spPr>
          <a:xfrm>
            <a:off x="591667" y="1187217"/>
            <a:ext cx="5263033" cy="2400657"/>
          </a:xfrm>
          <a:prstGeom prst="rect">
            <a:avLst/>
          </a:prstGeom>
        </p:spPr>
        <p:txBody>
          <a:bodyPr wrap="square">
            <a:spAutoFit/>
          </a:bodyPr>
          <a:lstStyle/>
          <a:p>
            <a:pPr lvl="0" defTabSz="457200" fontAlgn="base">
              <a:spcBef>
                <a:spcPts val="1800"/>
              </a:spcBef>
              <a:spcAft>
                <a:spcPct val="0"/>
              </a:spcAft>
              <a:defRPr/>
            </a:pPr>
            <a:r>
              <a:rPr lang="en-GB" b="1" dirty="0">
                <a:solidFill>
                  <a:srgbClr val="000000"/>
                </a:solidFill>
                <a:latin typeface="Helvetica" pitchFamily="2" charset="0"/>
              </a:rPr>
              <a:t>Superconductivity</a:t>
            </a:r>
          </a:p>
          <a:p>
            <a:pPr lvl="0" defTabSz="457200" fontAlgn="base">
              <a:spcBef>
                <a:spcPts val="3000"/>
              </a:spcBef>
              <a:spcAft>
                <a:spcPct val="0"/>
              </a:spcAft>
              <a:defRPr/>
            </a:pPr>
            <a:r>
              <a:rPr lang="en-US" sz="1600" b="1" dirty="0">
                <a:solidFill>
                  <a:srgbClr val="000000"/>
                </a:solidFill>
                <a:latin typeface="Helvetica" pitchFamily="2" charset="0"/>
              </a:rPr>
              <a:t>SC (BCS) theory				Higgs mechanism</a:t>
            </a:r>
          </a:p>
          <a:p>
            <a:pPr lvl="0" defTabSz="457200" fontAlgn="base">
              <a:spcBef>
                <a:spcPts val="1500"/>
              </a:spcBef>
              <a:spcAft>
                <a:spcPct val="0"/>
              </a:spcAft>
              <a:defRPr/>
            </a:pPr>
            <a:r>
              <a:rPr kumimoji="0" lang="en-US" sz="1400" i="0" u="none" strike="noStrike" kern="1200" cap="none" spc="0" normalizeH="0" baseline="0" noProof="0" dirty="0">
                <a:ln>
                  <a:noFill/>
                </a:ln>
                <a:solidFill>
                  <a:srgbClr val="000000"/>
                </a:solidFill>
                <a:effectLst/>
                <a:uLnTx/>
                <a:uFillTx/>
                <a:latin typeface="Helvetica" pitchFamily="2" charset="0"/>
                <a:ea typeface="+mn-ea"/>
                <a:cs typeface="+mn-cs"/>
              </a:rPr>
              <a:t>Cooper pair Bose condensation		Condensed Higgs field</a:t>
            </a:r>
          </a:p>
          <a:p>
            <a:pPr lvl="0" defTabSz="457200" fontAlgn="base">
              <a:spcBef>
                <a:spcPts val="900"/>
              </a:spcBef>
              <a:spcAft>
                <a:spcPct val="0"/>
              </a:spcAft>
              <a:defRPr/>
            </a:pPr>
            <a:r>
              <a:rPr kumimoji="0" lang="en-US" sz="1400" i="0" u="none" strike="noStrike" kern="1200" cap="none" spc="0" normalizeH="0" baseline="0" noProof="0" dirty="0">
                <a:ln>
                  <a:noFill/>
                </a:ln>
                <a:solidFill>
                  <a:srgbClr val="000000"/>
                </a:solidFill>
                <a:effectLst/>
                <a:uLnTx/>
                <a:uFillTx/>
                <a:latin typeface="Helvetica" pitchFamily="2" charset="0"/>
                <a:ea typeface="+mn-ea"/>
                <a:cs typeface="+mn-cs"/>
              </a:rPr>
              <a:t>Electrically charged (2e)			Weak charge</a:t>
            </a:r>
          </a:p>
          <a:p>
            <a:pPr lvl="0" defTabSz="457200" fontAlgn="base">
              <a:spcBef>
                <a:spcPts val="900"/>
              </a:spcBef>
              <a:spcAft>
                <a:spcPct val="0"/>
              </a:spcAft>
              <a:defRPr/>
            </a:pPr>
            <a:r>
              <a:rPr kumimoji="0" lang="en-US" sz="1400" i="0" u="none" strike="noStrike" kern="1200" cap="none" spc="0" normalizeH="0" baseline="0" noProof="0" dirty="0">
                <a:ln>
                  <a:noFill/>
                </a:ln>
                <a:solidFill>
                  <a:srgbClr val="000000"/>
                </a:solidFill>
                <a:effectLst/>
                <a:uLnTx/>
                <a:uFillTx/>
                <a:latin typeface="Helvetica" pitchFamily="2" charset="0"/>
                <a:ea typeface="+mn-ea"/>
                <a:cs typeface="+mn-cs"/>
              </a:rPr>
              <a:t>Mass of the photon				Mass of W</a:t>
            </a:r>
            <a:r>
              <a:rPr lang="en-US" sz="1400" dirty="0">
                <a:solidFill>
                  <a:srgbClr val="000000"/>
                </a:solidFill>
                <a:latin typeface="Helvetica" pitchFamily="2" charset="0"/>
              </a:rPr>
              <a:t> &amp;</a:t>
            </a:r>
            <a:r>
              <a:rPr kumimoji="0" lang="en-US" sz="1400" i="0" u="none" strike="noStrike" kern="1200" cap="none" spc="0" normalizeH="0" baseline="0" noProof="0" dirty="0">
                <a:ln>
                  <a:noFill/>
                </a:ln>
                <a:solidFill>
                  <a:srgbClr val="000000"/>
                </a:solidFill>
                <a:effectLst/>
                <a:uLnTx/>
                <a:uFillTx/>
                <a:latin typeface="Helvetica" pitchFamily="2" charset="0"/>
                <a:ea typeface="+mn-ea"/>
                <a:cs typeface="+mn-cs"/>
              </a:rPr>
              <a:t> Z bosons</a:t>
            </a:r>
          </a:p>
          <a:p>
            <a:pPr lvl="0" defTabSz="457200" fontAlgn="base">
              <a:spcBef>
                <a:spcPts val="900"/>
              </a:spcBef>
              <a:spcAft>
                <a:spcPct val="0"/>
              </a:spcAft>
              <a:defRPr/>
            </a:pPr>
            <a:r>
              <a:rPr lang="en-US" sz="1400" i="1" dirty="0" err="1">
                <a:solidFill>
                  <a:srgbClr val="000000"/>
                </a:solidFill>
                <a:latin typeface="Helvetica" pitchFamily="2" charset="0"/>
              </a:rPr>
              <a:t>T</a:t>
            </a:r>
            <a:r>
              <a:rPr lang="en-US" sz="1400" baseline="-25000" dirty="0" err="1">
                <a:solidFill>
                  <a:srgbClr val="000000"/>
                </a:solidFill>
                <a:latin typeface="Helvetica" pitchFamily="2" charset="0"/>
              </a:rPr>
              <a:t>crit</a:t>
            </a:r>
            <a:r>
              <a:rPr lang="en-US" sz="1400" dirty="0">
                <a:solidFill>
                  <a:srgbClr val="000000"/>
                </a:solidFill>
                <a:latin typeface="Helvetica" pitchFamily="2" charset="0"/>
              </a:rPr>
              <a:t> ~ </a:t>
            </a:r>
            <a:r>
              <a:rPr lang="en-US" sz="1400" dirty="0" err="1">
                <a:solidFill>
                  <a:srgbClr val="000000"/>
                </a:solidFill>
                <a:latin typeface="Helvetica" pitchFamily="2" charset="0"/>
              </a:rPr>
              <a:t>mK</a:t>
            </a:r>
            <a:r>
              <a:rPr lang="en-US" sz="1400" dirty="0">
                <a:solidFill>
                  <a:srgbClr val="000000"/>
                </a:solidFill>
                <a:latin typeface="Helvetica" pitchFamily="2" charset="0"/>
              </a:rPr>
              <a:t> – several 10s of K		</a:t>
            </a:r>
            <a:r>
              <a:rPr lang="en-US" sz="1400" i="1" dirty="0">
                <a:solidFill>
                  <a:srgbClr val="000000"/>
                </a:solidFill>
                <a:latin typeface="Helvetica" pitchFamily="2" charset="0"/>
              </a:rPr>
              <a:t> 	</a:t>
            </a:r>
            <a:r>
              <a:rPr lang="en-US" sz="1400" i="1" dirty="0" err="1">
                <a:solidFill>
                  <a:srgbClr val="000000"/>
                </a:solidFill>
                <a:latin typeface="Helvetica" pitchFamily="2" charset="0"/>
              </a:rPr>
              <a:t>T</a:t>
            </a:r>
            <a:r>
              <a:rPr lang="en-US" sz="1400" baseline="-25000" dirty="0" err="1">
                <a:solidFill>
                  <a:srgbClr val="000000"/>
                </a:solidFill>
                <a:latin typeface="Helvetica" pitchFamily="2" charset="0"/>
              </a:rPr>
              <a:t>crit</a:t>
            </a:r>
            <a:r>
              <a:rPr lang="en-US" sz="1400" dirty="0">
                <a:solidFill>
                  <a:srgbClr val="000000"/>
                </a:solidFill>
                <a:latin typeface="Helvetica" pitchFamily="2" charset="0"/>
              </a:rPr>
              <a:t> = </a:t>
            </a:r>
            <a:r>
              <a:rPr lang="en-US" sz="1400" i="1" dirty="0">
                <a:solidFill>
                  <a:srgbClr val="000000"/>
                </a:solidFill>
                <a:latin typeface="Helvetica" pitchFamily="2" charset="0"/>
              </a:rPr>
              <a:t>T</a:t>
            </a:r>
            <a:r>
              <a:rPr lang="en-US" sz="1400" baseline="-25000" dirty="0">
                <a:solidFill>
                  <a:srgbClr val="000000"/>
                </a:solidFill>
                <a:latin typeface="Helvetica" pitchFamily="2" charset="0"/>
              </a:rPr>
              <a:t>EW  </a:t>
            </a:r>
            <a:r>
              <a:rPr lang="en-US" sz="1400" dirty="0">
                <a:solidFill>
                  <a:srgbClr val="000000"/>
                </a:solidFill>
                <a:latin typeface="Helvetica" pitchFamily="2" charset="0"/>
              </a:rPr>
              <a:t>~ 10</a:t>
            </a:r>
            <a:r>
              <a:rPr lang="en-US" sz="1400" baseline="30000" dirty="0">
                <a:solidFill>
                  <a:srgbClr val="000000"/>
                </a:solidFill>
                <a:latin typeface="Helvetica" pitchFamily="2" charset="0"/>
              </a:rPr>
              <a:t>15</a:t>
            </a:r>
            <a:r>
              <a:rPr lang="en-US" sz="1400" dirty="0">
                <a:solidFill>
                  <a:srgbClr val="000000"/>
                </a:solidFill>
                <a:latin typeface="Helvetica" pitchFamily="2" charset="0"/>
              </a:rPr>
              <a:t> K</a:t>
            </a:r>
            <a:endParaRPr kumimoji="0" lang="en-US" sz="1400" i="0" u="none" strike="noStrike" kern="1200" cap="none" spc="0" normalizeH="0" baseline="0" noProof="0" dirty="0">
              <a:ln>
                <a:noFill/>
              </a:ln>
              <a:solidFill>
                <a:srgbClr val="000000"/>
              </a:solidFill>
              <a:effectLst/>
              <a:uLnTx/>
              <a:uFillTx/>
              <a:latin typeface="Helvetica" pitchFamily="2" charset="0"/>
              <a:ea typeface="+mn-ea"/>
              <a:cs typeface="+mn-cs"/>
            </a:endParaRPr>
          </a:p>
        </p:txBody>
      </p:sp>
      <p:sp>
        <p:nvSpPr>
          <p:cNvPr id="14" name="TextBox 13">
            <a:extLst>
              <a:ext uri="{FF2B5EF4-FFF2-40B4-BE49-F238E27FC236}">
                <a16:creationId xmlns:a16="http://schemas.microsoft.com/office/drawing/2014/main" id="{8A104B6E-9670-E46E-191C-5FCCDDF26555}"/>
              </a:ext>
            </a:extLst>
          </p:cNvPr>
          <p:cNvSpPr txBox="1"/>
          <p:nvPr/>
        </p:nvSpPr>
        <p:spPr>
          <a:xfrm>
            <a:off x="178096" y="6466749"/>
            <a:ext cx="5093061" cy="261610"/>
          </a:xfrm>
          <a:prstGeom prst="rect">
            <a:avLst/>
          </a:prstGeom>
          <a:noFill/>
        </p:spPr>
        <p:txBody>
          <a:bodyPr wrap="none" rtlCol="0">
            <a:spAutoFit/>
          </a:bodyPr>
          <a:lstStyle/>
          <a:p>
            <a:pPr marL="0">
              <a:spcBef>
                <a:spcPts val="3000"/>
              </a:spcBef>
            </a:pPr>
            <a:r>
              <a:rPr lang="en-CH" sz="1100" dirty="0">
                <a:solidFill>
                  <a:schemeClr val="tx1">
                    <a:lumMod val="65000"/>
                    <a:lumOff val="35000"/>
                  </a:schemeClr>
                </a:solidFill>
                <a:latin typeface="Helvetica Light" charset="0"/>
                <a:ea typeface="Helvetica Light" charset="0"/>
                <a:cs typeface="Helvetica Light" charset="0"/>
                <a:sym typeface="Wingdings" pitchFamily="2" charset="2"/>
              </a:rPr>
              <a:t>Further reading, eg: </a:t>
            </a:r>
            <a:r>
              <a:rPr lang="en-GB" sz="1100" dirty="0">
                <a:solidFill>
                  <a:schemeClr val="tx1">
                    <a:lumMod val="65000"/>
                    <a:lumOff val="35000"/>
                  </a:schemeClr>
                </a:solidFill>
                <a:latin typeface="Helvetica Light" charset="0"/>
                <a:ea typeface="Helvetica Light" charset="0"/>
                <a:cs typeface="Helvetica Light" charset="0"/>
                <a:sym typeface="Wingdings" pitchFamily="2" charset="2"/>
                <a:hlinkClick r:id="rId4"/>
              </a:rPr>
              <a:t>L. Dixon, “From superconductors to supercolliders”</a:t>
            </a:r>
            <a:r>
              <a:rPr lang="en-GB" sz="1100" dirty="0">
                <a:solidFill>
                  <a:schemeClr val="tx1">
                    <a:lumMod val="65000"/>
                    <a:lumOff val="35000"/>
                  </a:schemeClr>
                </a:solidFill>
                <a:latin typeface="Helvetica Light" charset="0"/>
                <a:ea typeface="Helvetica Light" charset="0"/>
                <a:cs typeface="Helvetica Light" charset="0"/>
                <a:sym typeface="Wingdings" pitchFamily="2" charset="2"/>
              </a:rPr>
              <a:t>, 1996</a:t>
            </a:r>
          </a:p>
        </p:txBody>
      </p:sp>
      <p:cxnSp>
        <p:nvCxnSpPr>
          <p:cNvPr id="16" name="Straight Connector 15">
            <a:extLst>
              <a:ext uri="{FF2B5EF4-FFF2-40B4-BE49-F238E27FC236}">
                <a16:creationId xmlns:a16="http://schemas.microsoft.com/office/drawing/2014/main" id="{4239CB64-F724-E43E-2E18-B18AED5F4D6B}"/>
              </a:ext>
            </a:extLst>
          </p:cNvPr>
          <p:cNvCxnSpPr>
            <a:cxnSpLocks/>
          </p:cNvCxnSpPr>
          <p:nvPr/>
        </p:nvCxnSpPr>
        <p:spPr>
          <a:xfrm>
            <a:off x="669924" y="2236788"/>
            <a:ext cx="5037931" cy="0"/>
          </a:xfrm>
          <a:prstGeom prst="line">
            <a:avLst/>
          </a:prstGeom>
          <a:ln w="3175">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658F1211-FC47-62F7-3950-2E0EA683F0B5}"/>
              </a:ext>
            </a:extLst>
          </p:cNvPr>
          <p:cNvCxnSpPr>
            <a:cxnSpLocks/>
          </p:cNvCxnSpPr>
          <p:nvPr/>
        </p:nvCxnSpPr>
        <p:spPr>
          <a:xfrm>
            <a:off x="669923" y="3633793"/>
            <a:ext cx="5037932" cy="0"/>
          </a:xfrm>
          <a:prstGeom prst="line">
            <a:avLst/>
          </a:prstGeom>
          <a:ln w="3175">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7ECF3AEB-68B5-8ABA-3C04-25CE3EEE336C}"/>
              </a:ext>
            </a:extLst>
          </p:cNvPr>
          <p:cNvCxnSpPr>
            <a:cxnSpLocks/>
          </p:cNvCxnSpPr>
          <p:nvPr/>
        </p:nvCxnSpPr>
        <p:spPr>
          <a:xfrm>
            <a:off x="669824" y="1752600"/>
            <a:ext cx="5038031" cy="0"/>
          </a:xfrm>
          <a:prstGeom prst="line">
            <a:avLst/>
          </a:prstGeom>
          <a:ln w="3175">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08C7B435-A7D8-89C4-F49C-998E3C2221AB}"/>
              </a:ext>
            </a:extLst>
          </p:cNvPr>
          <p:cNvSpPr txBox="1"/>
          <p:nvPr/>
        </p:nvSpPr>
        <p:spPr>
          <a:xfrm>
            <a:off x="591667" y="3894611"/>
            <a:ext cx="4955203" cy="338554"/>
          </a:xfrm>
          <a:prstGeom prst="rect">
            <a:avLst/>
          </a:prstGeom>
          <a:noFill/>
        </p:spPr>
        <p:txBody>
          <a:bodyPr wrap="none" rtlCol="0">
            <a:spAutoFit/>
          </a:bodyPr>
          <a:lstStyle/>
          <a:p>
            <a:pPr marL="0">
              <a:spcBef>
                <a:spcPts val="3000"/>
              </a:spcBef>
            </a:pPr>
            <a:r>
              <a:rPr lang="en-CH" sz="1600" b="1" dirty="0">
                <a:solidFill>
                  <a:prstClr val="black"/>
                </a:solidFill>
                <a:latin typeface="Symbol" pitchFamily="2" charset="2"/>
                <a:ea typeface="Helvetica Light" charset="0"/>
                <a:cs typeface="Helvetica Light" charset="0"/>
                <a:sym typeface="Wingdings" pitchFamily="2" charset="2"/>
              </a:rPr>
              <a:t>®</a:t>
            </a:r>
            <a:r>
              <a:rPr lang="en-CH" sz="1600" b="1" dirty="0">
                <a:solidFill>
                  <a:prstClr val="black"/>
                </a:solidFill>
                <a:latin typeface="Helvetica" pitchFamily="2" charset="0"/>
                <a:ea typeface="Helvetica Light" charset="0"/>
                <a:cs typeface="Helvetica Light" charset="0"/>
                <a:sym typeface="Wingdings" pitchFamily="2" charset="2"/>
              </a:rPr>
              <a:t>  Is the Higgs boson elementary or composite?</a:t>
            </a:r>
          </a:p>
        </p:txBody>
      </p:sp>
      <p:pic>
        <p:nvPicPr>
          <p:cNvPr id="3" name="Screenshot 2024-01-20 at 10.43.23.png" descr="Screenshot 2024-01-20 at 10.43.23.png">
            <a:extLst>
              <a:ext uri="{FF2B5EF4-FFF2-40B4-BE49-F238E27FC236}">
                <a16:creationId xmlns:a16="http://schemas.microsoft.com/office/drawing/2014/main" id="{102C5D32-C758-3AD3-970B-9025EDE8247D}"/>
              </a:ext>
            </a:extLst>
          </p:cNvPr>
          <p:cNvPicPr>
            <a:picLocks noChangeAspect="1"/>
          </p:cNvPicPr>
          <p:nvPr/>
        </p:nvPicPr>
        <p:blipFill>
          <a:blip r:embed="rId5"/>
          <a:srcRect r="44801"/>
          <a:stretch>
            <a:fillRect/>
          </a:stretch>
        </p:blipFill>
        <p:spPr>
          <a:xfrm>
            <a:off x="1051683" y="4472243"/>
            <a:ext cx="3139318" cy="1687749"/>
          </a:xfrm>
          <a:prstGeom prst="rect">
            <a:avLst/>
          </a:prstGeom>
          <a:ln w="12700">
            <a:miter lim="400000"/>
          </a:ln>
        </p:spPr>
      </p:pic>
    </p:spTree>
    <p:extLst>
      <p:ext uri="{BB962C8B-B14F-4D97-AF65-F5344CB8AC3E}">
        <p14:creationId xmlns:p14="http://schemas.microsoft.com/office/powerpoint/2010/main" val="2329802010"/>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5">
            <a:extLst>
              <a:ext uri="{FF2B5EF4-FFF2-40B4-BE49-F238E27FC236}">
                <a16:creationId xmlns:a16="http://schemas.microsoft.com/office/drawing/2014/main" id="{F0397EB1-DC8F-2D43-8EBB-6B1A157AECB3}"/>
              </a:ext>
            </a:extLst>
          </p:cNvPr>
          <p:cNvSpPr>
            <a:spLocks noGrp="1"/>
          </p:cNvSpPr>
          <p:nvPr>
            <p:ph type="sldNum" sz="quarter" idx="4"/>
          </p:nvPr>
        </p:nvSpPr>
        <p:spPr>
          <a:xfrm>
            <a:off x="8779265" y="6545797"/>
            <a:ext cx="2677001" cy="365125"/>
          </a:xfrm>
        </p:spPr>
        <p:txBody>
          <a:bodyPr/>
          <a:lstStyle/>
          <a:p>
            <a:pPr defTabSz="457200" fontAlgn="base">
              <a:spcBef>
                <a:spcPct val="0"/>
              </a:spcBef>
              <a:spcAft>
                <a:spcPct val="0"/>
              </a:spcAft>
              <a:defRPr/>
            </a:pPr>
            <a:fld id="{611C2F03-9E95-40C9-A99F-3C4F7EE8CF2A}" type="slidenum">
              <a:rPr lang="en-GB">
                <a:solidFill>
                  <a:srgbClr val="000000">
                    <a:lumMod val="50000"/>
                    <a:lumOff val="50000"/>
                  </a:srgbClr>
                </a:solidFill>
              </a:rPr>
              <a:pPr defTabSz="457200" fontAlgn="base">
                <a:spcBef>
                  <a:spcPct val="0"/>
                </a:spcBef>
                <a:spcAft>
                  <a:spcPct val="0"/>
                </a:spcAft>
                <a:defRPr/>
              </a:pPr>
              <a:t>12</a:t>
            </a:fld>
            <a:endParaRPr lang="en-GB" dirty="0">
              <a:solidFill>
                <a:srgbClr val="000000">
                  <a:lumMod val="50000"/>
                  <a:lumOff val="50000"/>
                </a:srgbClr>
              </a:solidFill>
            </a:endParaRPr>
          </a:p>
        </p:txBody>
      </p:sp>
      <p:pic>
        <p:nvPicPr>
          <p:cNvPr id="7" name="Picture 6">
            <a:extLst>
              <a:ext uri="{FF2B5EF4-FFF2-40B4-BE49-F238E27FC236}">
                <a16:creationId xmlns:a16="http://schemas.microsoft.com/office/drawing/2014/main" id="{2A3300F6-9890-A94C-A84F-7CC5711E1060}"/>
              </a:ext>
            </a:extLst>
          </p:cNvPr>
          <p:cNvPicPr>
            <a:picLocks noChangeAspect="1" noChangeArrowheads="1"/>
          </p:cNvPicPr>
          <p:nvPr/>
        </p:nvPicPr>
        <p:blipFill rotWithShape="1">
          <a:blip r:embed="rId2">
            <a:extLst>
              <a:ext uri="{28A0092B-C50C-407E-A947-70E740481C1C}">
                <a14:useLocalDpi xmlns:a14="http://schemas.microsoft.com/office/drawing/2010/main"/>
              </a:ext>
            </a:extLst>
          </a:blip>
          <a:srcRect l="23945" t="2637" r="23759" b="2394"/>
          <a:stretch/>
        </p:blipFill>
        <p:spPr bwMode="auto">
          <a:xfrm>
            <a:off x="10058400" y="336635"/>
            <a:ext cx="1086989" cy="1096647"/>
          </a:xfrm>
          <a:prstGeom prst="rect">
            <a:avLst/>
          </a:prstGeom>
          <a:noFill/>
          <a:extLst>
            <a:ext uri="{909E8E84-426E-40DD-AFC4-6F175D3DCCD1}">
              <a14:hiddenFill xmlns:a14="http://schemas.microsoft.com/office/drawing/2010/main">
                <a:solidFill>
                  <a:srgbClr val="FFFFFF"/>
                </a:solidFill>
              </a14:hiddenFill>
            </a:ext>
          </a:extLst>
        </p:spPr>
      </p:pic>
      <p:pic>
        <p:nvPicPr>
          <p:cNvPr id="21" name="Espace réservé du contenu 10">
            <a:extLst>
              <a:ext uri="{FF2B5EF4-FFF2-40B4-BE49-F238E27FC236}">
                <a16:creationId xmlns:a16="http://schemas.microsoft.com/office/drawing/2014/main" id="{24A98C3D-D453-7740-8D31-FD9814512172}"/>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1" y="-16292"/>
            <a:ext cx="11472863" cy="6874292"/>
          </a:xfrm>
          <a:prstGeom prst="rect">
            <a:avLst/>
          </a:prstGeom>
        </p:spPr>
      </p:pic>
      <p:sp>
        <p:nvSpPr>
          <p:cNvPr id="22" name="Rectangle 21">
            <a:extLst>
              <a:ext uri="{FF2B5EF4-FFF2-40B4-BE49-F238E27FC236}">
                <a16:creationId xmlns:a16="http://schemas.microsoft.com/office/drawing/2014/main" id="{9A7E266C-060B-284F-8B6A-318C26056746}"/>
              </a:ext>
            </a:extLst>
          </p:cNvPr>
          <p:cNvSpPr/>
          <p:nvPr/>
        </p:nvSpPr>
        <p:spPr>
          <a:xfrm>
            <a:off x="7938052" y="0"/>
            <a:ext cx="3534811" cy="6858000"/>
          </a:xfrm>
          <a:prstGeom prst="rect">
            <a:avLst/>
          </a:prstGeom>
          <a:solidFill>
            <a:srgbClr val="1C446B">
              <a:alpha val="7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dirty="0">
              <a:ln>
                <a:noFill/>
              </a:ln>
              <a:solidFill>
                <a:srgbClr val="0057A6"/>
              </a:solidFill>
              <a:effectLst/>
              <a:uLnTx/>
              <a:uFillTx/>
              <a:latin typeface="Arial" panose="020B0604020202020204"/>
              <a:ea typeface="+mn-ea"/>
              <a:cs typeface="+mn-cs"/>
            </a:endParaRPr>
          </a:p>
        </p:txBody>
      </p:sp>
      <p:sp>
        <p:nvSpPr>
          <p:cNvPr id="23" name="Titre 4">
            <a:extLst>
              <a:ext uri="{FF2B5EF4-FFF2-40B4-BE49-F238E27FC236}">
                <a16:creationId xmlns:a16="http://schemas.microsoft.com/office/drawing/2014/main" id="{75FC723C-B088-C84B-B59B-D878698E4FDE}"/>
              </a:ext>
            </a:extLst>
          </p:cNvPr>
          <p:cNvSpPr txBox="1">
            <a:spLocks/>
          </p:cNvSpPr>
          <p:nvPr/>
        </p:nvSpPr>
        <p:spPr>
          <a:xfrm>
            <a:off x="8242893" y="1370306"/>
            <a:ext cx="3511208" cy="1320043"/>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4200" kern="1200">
                <a:solidFill>
                  <a:schemeClr val="tx1"/>
                </a:solidFill>
                <a:latin typeface="+mj-lt"/>
                <a:ea typeface="+mj-ea"/>
                <a:cs typeface="+mj-cs"/>
              </a:defRPr>
            </a:lvl1pPr>
          </a:lstStyle>
          <a:p>
            <a:pPr algn="l"/>
            <a:r>
              <a:rPr lang="en-GB" sz="3600" dirty="0">
                <a:solidFill>
                  <a:srgbClr val="FFFFFF"/>
                </a:solidFill>
                <a:latin typeface="Helvetica" pitchFamily="2" charset="0"/>
              </a:rPr>
              <a:t>Large Hadron Collider (LHC)</a:t>
            </a:r>
          </a:p>
        </p:txBody>
      </p:sp>
      <p:sp>
        <p:nvSpPr>
          <p:cNvPr id="24" name="Espace réservé du contenu 2">
            <a:extLst>
              <a:ext uri="{FF2B5EF4-FFF2-40B4-BE49-F238E27FC236}">
                <a16:creationId xmlns:a16="http://schemas.microsoft.com/office/drawing/2014/main" id="{911DCE09-0762-2544-AE1C-6CC6BCE81C6A}"/>
              </a:ext>
            </a:extLst>
          </p:cNvPr>
          <p:cNvSpPr txBox="1">
            <a:spLocks/>
          </p:cNvSpPr>
          <p:nvPr/>
        </p:nvSpPr>
        <p:spPr>
          <a:xfrm>
            <a:off x="8242893" y="2716791"/>
            <a:ext cx="3094104" cy="2797408"/>
          </a:xfrm>
          <a:prstGeom prst="rect">
            <a:avLst/>
          </a:prstGeom>
        </p:spPr>
        <p:txBody>
          <a:bodyPr vert="horz" wrap="square" lIns="0" tIns="0" rIns="0" bIns="0" rtlCol="0">
            <a:normAutofit lnSpcReduction="10000"/>
          </a:bodyPr>
          <a:lstStyle>
            <a:lvl1pPr marL="0" indent="0" algn="l" defTabSz="914400" rtl="0" eaLnBrk="1" latinLnBrk="0" hangingPunct="1">
              <a:lnSpc>
                <a:spcPct val="90000"/>
              </a:lnSpc>
              <a:spcBef>
                <a:spcPts val="1000"/>
              </a:spcBef>
              <a:buFont typeface="Arial"/>
              <a:buNone/>
              <a:defRPr sz="2800" kern="1200">
                <a:solidFill>
                  <a:schemeClr val="accent6"/>
                </a:solidFill>
                <a:latin typeface="+mn-lt"/>
                <a:ea typeface="+mn-ea"/>
                <a:cs typeface="+mn-cs"/>
              </a:defRPr>
            </a:lvl1pPr>
            <a:lvl2pPr marL="800100" indent="-342900" algn="l" defTabSz="914400" rtl="0" eaLnBrk="1" latinLnBrk="0" hangingPunct="1">
              <a:lnSpc>
                <a:spcPct val="90000"/>
              </a:lnSpc>
              <a:spcBef>
                <a:spcPts val="500"/>
              </a:spcBef>
              <a:buFont typeface="Arial" charset="0"/>
              <a:buChar char="•"/>
              <a:defRPr sz="2400" kern="1200">
                <a:solidFill>
                  <a:schemeClr val="accent6"/>
                </a:solidFill>
                <a:latin typeface="+mn-lt"/>
                <a:ea typeface="+mn-ea"/>
                <a:cs typeface="+mn-cs"/>
              </a:defRPr>
            </a:lvl2pPr>
            <a:lvl3pPr marL="1257300" indent="-342900" algn="l" defTabSz="914400" rtl="0" eaLnBrk="1" latinLnBrk="0" hangingPunct="1">
              <a:lnSpc>
                <a:spcPct val="90000"/>
              </a:lnSpc>
              <a:spcBef>
                <a:spcPts val="500"/>
              </a:spcBef>
              <a:buFont typeface="Arial"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lnSpc>
                <a:spcPct val="100000"/>
              </a:lnSpc>
              <a:spcBef>
                <a:spcPts val="1800"/>
              </a:spcBef>
              <a:buFont typeface="Arial" charset="0"/>
              <a:buChar char="•"/>
            </a:pPr>
            <a:r>
              <a:rPr lang="en-GB" sz="1800" dirty="0">
                <a:solidFill>
                  <a:srgbClr val="FFFFFF"/>
                </a:solidFill>
                <a:latin typeface="Helvetica" pitchFamily="2" charset="0"/>
                <a:ea typeface="Arial" charset="0"/>
                <a:cs typeface="Arial" charset="0"/>
              </a:rPr>
              <a:t>27 km underground accelerator and collider </a:t>
            </a:r>
          </a:p>
          <a:p>
            <a:pPr marL="342900" indent="-342900">
              <a:lnSpc>
                <a:spcPct val="100000"/>
              </a:lnSpc>
              <a:spcBef>
                <a:spcPts val="1800"/>
              </a:spcBef>
              <a:buFont typeface="Arial" charset="0"/>
              <a:buChar char="•"/>
            </a:pPr>
            <a:r>
              <a:rPr lang="en-GB" sz="1800" dirty="0">
                <a:solidFill>
                  <a:srgbClr val="FFFFFF"/>
                </a:solidFill>
                <a:latin typeface="Helvetica" pitchFamily="2" charset="0"/>
                <a:ea typeface="Arial" charset="0"/>
                <a:cs typeface="Arial" charset="0"/>
              </a:rPr>
              <a:t>Superconducting magnets </a:t>
            </a:r>
            <a:r>
              <a:rPr lang="en-GB" sz="1500" dirty="0">
                <a:solidFill>
                  <a:srgbClr val="FFFFFF"/>
                </a:solidFill>
                <a:latin typeface="Helvetica" pitchFamily="2" charset="0"/>
                <a:ea typeface="Arial" charset="0"/>
                <a:cs typeface="Arial" charset="0"/>
              </a:rPr>
              <a:t>(1.9 K = –271.3 °C)</a:t>
            </a:r>
            <a:r>
              <a:rPr lang="en-GB" sz="1800" dirty="0">
                <a:solidFill>
                  <a:srgbClr val="FFFFFF"/>
                </a:solidFill>
                <a:latin typeface="Helvetica" pitchFamily="2" charset="0"/>
                <a:ea typeface="Arial" charset="0"/>
                <a:cs typeface="Arial" charset="0"/>
              </a:rPr>
              <a:t> steer the particles around the ring</a:t>
            </a:r>
          </a:p>
          <a:p>
            <a:pPr marL="342900" indent="-342900">
              <a:lnSpc>
                <a:spcPct val="100000"/>
              </a:lnSpc>
              <a:spcBef>
                <a:spcPts val="1800"/>
              </a:spcBef>
              <a:buFont typeface="Arial" charset="0"/>
              <a:buChar char="•"/>
            </a:pPr>
            <a:r>
              <a:rPr lang="en-GB" sz="1800" dirty="0">
                <a:solidFill>
                  <a:srgbClr val="FFFFFF"/>
                </a:solidFill>
                <a:latin typeface="Helvetica" pitchFamily="2" charset="0"/>
                <a:ea typeface="Arial" charset="0"/>
                <a:cs typeface="Arial" charset="0"/>
              </a:rPr>
              <a:t>Proton and ions are accelerated to multi-TeV scale energies before they collide</a:t>
            </a:r>
          </a:p>
        </p:txBody>
      </p:sp>
      <p:sp>
        <p:nvSpPr>
          <p:cNvPr id="8" name="TextBox 7">
            <a:extLst>
              <a:ext uri="{FF2B5EF4-FFF2-40B4-BE49-F238E27FC236}">
                <a16:creationId xmlns:a16="http://schemas.microsoft.com/office/drawing/2014/main" id="{66307877-23E6-2141-819C-A72B92A90438}"/>
              </a:ext>
            </a:extLst>
          </p:cNvPr>
          <p:cNvSpPr txBox="1"/>
          <p:nvPr/>
        </p:nvSpPr>
        <p:spPr>
          <a:xfrm>
            <a:off x="111512" y="6545797"/>
            <a:ext cx="5464958" cy="246221"/>
          </a:xfrm>
          <a:prstGeom prst="rect">
            <a:avLst/>
          </a:prstGeom>
          <a:noFill/>
        </p:spPr>
        <p:txBody>
          <a:bodyPr wrap="none" rtlCol="0">
            <a:spAutoFit/>
          </a:bodyPr>
          <a:lstStyle/>
          <a:p>
            <a:pPr marL="0">
              <a:spcBef>
                <a:spcPts val="3000"/>
              </a:spcBef>
            </a:pPr>
            <a:r>
              <a:rPr lang="en-CH" sz="1000" dirty="0">
                <a:solidFill>
                  <a:schemeClr val="bg1"/>
                </a:solidFill>
                <a:latin typeface="Helvetica Light" charset="0"/>
                <a:ea typeface="Helvetica Light" charset="0"/>
                <a:cs typeface="Helvetica Light" charset="0"/>
                <a:sym typeface="Wingdings" pitchFamily="2" charset="2"/>
              </a:rPr>
              <a:t>The LHC has a total of 9300 magnets for beam bending, beam focusing and orbit corrections</a:t>
            </a:r>
          </a:p>
        </p:txBody>
      </p:sp>
      <p:sp>
        <p:nvSpPr>
          <p:cNvPr id="2" name="Text Box 5">
            <a:extLst>
              <a:ext uri="{FF2B5EF4-FFF2-40B4-BE49-F238E27FC236}">
                <a16:creationId xmlns:a16="http://schemas.microsoft.com/office/drawing/2014/main" id="{9D6DE06C-2583-58F5-FCF4-F85D894E7B1D}"/>
              </a:ext>
            </a:extLst>
          </p:cNvPr>
          <p:cNvSpPr txBox="1">
            <a:spLocks noChangeArrowheads="1"/>
          </p:cNvSpPr>
          <p:nvPr/>
        </p:nvSpPr>
        <p:spPr bwMode="auto">
          <a:xfrm>
            <a:off x="210378" y="1277178"/>
            <a:ext cx="6733762" cy="648997"/>
          </a:xfrm>
          <a:prstGeom prst="rect">
            <a:avLst/>
          </a:prstGeom>
          <a:noFill/>
          <a:ln w="9525">
            <a:noFill/>
            <a:miter lim="800000"/>
            <a:headEnd/>
            <a:tailEnd/>
          </a:ln>
          <a:effectLst/>
        </p:spPr>
        <p:txBody>
          <a:bodyPr wrap="square" tIns="108000" bIns="108000">
            <a:prstTxWarp prst="textNoShape">
              <a:avLst/>
            </a:prstTxWarp>
            <a:spAutoFit/>
          </a:bodyPr>
          <a:lstStyle/>
          <a:p>
            <a:r>
              <a:rPr lang="en-US" sz="2800" b="1" dirty="0">
                <a:solidFill>
                  <a:schemeClr val="bg1"/>
                </a:solidFill>
                <a:latin typeface="Helvetica" pitchFamily="2" charset="0"/>
                <a:ea typeface="Helvetica Light" charset="0"/>
                <a:cs typeface="Helvetica Light" charset="0"/>
              </a:rPr>
              <a:t>This machine was </a:t>
            </a:r>
            <a:r>
              <a:rPr lang="en-US" sz="2800" b="1" dirty="0" err="1">
                <a:solidFill>
                  <a:schemeClr val="bg1"/>
                </a:solidFill>
                <a:latin typeface="Helvetica" pitchFamily="2" charset="0"/>
                <a:ea typeface="Helvetica Light" charset="0"/>
                <a:cs typeface="Helvetica Light" charset="0"/>
              </a:rPr>
              <a:t>realised</a:t>
            </a:r>
            <a:r>
              <a:rPr lang="en-US" sz="2800" b="1" dirty="0">
                <a:solidFill>
                  <a:schemeClr val="bg1"/>
                </a:solidFill>
                <a:latin typeface="Helvetica" pitchFamily="2" charset="0"/>
                <a:ea typeface="Helvetica Light" charset="0"/>
                <a:cs typeface="Helvetica Light" charset="0"/>
              </a:rPr>
              <a:t> at CERN</a:t>
            </a:r>
          </a:p>
        </p:txBody>
      </p:sp>
      <p:sp>
        <p:nvSpPr>
          <p:cNvPr id="3" name="Text Box 5">
            <a:extLst>
              <a:ext uri="{FF2B5EF4-FFF2-40B4-BE49-F238E27FC236}">
                <a16:creationId xmlns:a16="http://schemas.microsoft.com/office/drawing/2014/main" id="{694D1D04-A7CB-02D7-19B8-03E2B8D1616A}"/>
              </a:ext>
            </a:extLst>
          </p:cNvPr>
          <p:cNvSpPr txBox="1">
            <a:spLocks noChangeArrowheads="1"/>
          </p:cNvSpPr>
          <p:nvPr/>
        </p:nvSpPr>
        <p:spPr bwMode="auto">
          <a:xfrm>
            <a:off x="210377" y="150743"/>
            <a:ext cx="8430039" cy="1079884"/>
          </a:xfrm>
          <a:prstGeom prst="rect">
            <a:avLst/>
          </a:prstGeom>
          <a:noFill/>
          <a:ln w="9525">
            <a:noFill/>
            <a:miter lim="800000"/>
            <a:headEnd/>
            <a:tailEnd/>
          </a:ln>
          <a:effectLst/>
        </p:spPr>
        <p:txBody>
          <a:bodyPr wrap="square" tIns="108000" bIns="108000">
            <a:prstTxWarp prst="textNoShape">
              <a:avLst/>
            </a:prstTxWarp>
            <a:spAutoFit/>
          </a:bodyPr>
          <a:lstStyle/>
          <a:p>
            <a:r>
              <a:rPr lang="en-US" sz="2800" b="1" dirty="0">
                <a:solidFill>
                  <a:schemeClr val="bg1"/>
                </a:solidFill>
                <a:latin typeface="Helvetica" pitchFamily="2" charset="0"/>
                <a:ea typeface="Helvetica Light" charset="0"/>
                <a:cs typeface="Helvetica Light" charset="0"/>
              </a:rPr>
              <a:t>Producing and studying the Higgs boson requires a huge machine</a:t>
            </a:r>
          </a:p>
        </p:txBody>
      </p:sp>
    </p:spTree>
    <p:extLst>
      <p:ext uri="{BB962C8B-B14F-4D97-AF65-F5344CB8AC3E}">
        <p14:creationId xmlns:p14="http://schemas.microsoft.com/office/powerpoint/2010/main" val="522100139"/>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AE154AC8-948A-EC4D-B6E6-17ADDABB6892}"/>
              </a:ext>
            </a:extLst>
          </p:cNvPr>
          <p:cNvSpPr/>
          <p:nvPr/>
        </p:nvSpPr>
        <p:spPr>
          <a:xfrm>
            <a:off x="10124661" y="0"/>
            <a:ext cx="1348202" cy="6858000"/>
          </a:xfrm>
          <a:prstGeom prst="rect">
            <a:avLst/>
          </a:prstGeom>
          <a:solidFill>
            <a:srgbClr val="3D7B96"/>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31" name="Rectangle 30">
            <a:extLst>
              <a:ext uri="{FF2B5EF4-FFF2-40B4-BE49-F238E27FC236}">
                <a16:creationId xmlns:a16="http://schemas.microsoft.com/office/drawing/2014/main" id="{38EAA396-F5D2-464D-8BDE-1A07B080DA62}"/>
              </a:ext>
            </a:extLst>
          </p:cNvPr>
          <p:cNvSpPr/>
          <p:nvPr/>
        </p:nvSpPr>
        <p:spPr>
          <a:xfrm>
            <a:off x="7938052" y="0"/>
            <a:ext cx="3588337" cy="6858000"/>
          </a:xfrm>
          <a:prstGeom prst="rect">
            <a:avLst/>
          </a:prstGeom>
          <a:solidFill>
            <a:srgbClr val="1C446B">
              <a:alpha val="7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dirty="0">
              <a:ln>
                <a:noFill/>
              </a:ln>
              <a:solidFill>
                <a:srgbClr val="0057A6"/>
              </a:solidFill>
              <a:effectLst/>
              <a:uLnTx/>
              <a:uFillTx/>
              <a:latin typeface="Arial" panose="020B0604020202020204"/>
              <a:ea typeface="+mn-ea"/>
              <a:cs typeface="+mn-cs"/>
            </a:endParaRPr>
          </a:p>
        </p:txBody>
      </p:sp>
      <p:sp>
        <p:nvSpPr>
          <p:cNvPr id="4" name="Footer Placeholder 4">
            <a:extLst>
              <a:ext uri="{FF2B5EF4-FFF2-40B4-BE49-F238E27FC236}">
                <a16:creationId xmlns:a16="http://schemas.microsoft.com/office/drawing/2014/main" id="{6A57CE92-9A52-F040-900E-075E982AB087}"/>
              </a:ext>
            </a:extLst>
          </p:cNvPr>
          <p:cNvSpPr txBox="1">
            <a:spLocks/>
          </p:cNvSpPr>
          <p:nvPr/>
        </p:nvSpPr>
        <p:spPr>
          <a:xfrm>
            <a:off x="1242000" y="6440400"/>
            <a:ext cx="4114800" cy="246511"/>
          </a:xfrm>
          <a:prstGeom prst="rect">
            <a:avLst/>
          </a:prstGeom>
        </p:spPr>
        <p:txBody>
          <a:bodyPr/>
          <a:lst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a:t>Presentation</a:t>
            </a:r>
          </a:p>
        </p:txBody>
      </p:sp>
      <p:pic>
        <p:nvPicPr>
          <p:cNvPr id="6" name="Picture 5">
            <a:extLst>
              <a:ext uri="{FF2B5EF4-FFF2-40B4-BE49-F238E27FC236}">
                <a16:creationId xmlns:a16="http://schemas.microsoft.com/office/drawing/2014/main" id="{C3E005F4-6C79-4041-BE3E-EA2D79AD61BC}"/>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r="-3765"/>
          <a:stretch/>
        </p:blipFill>
        <p:spPr>
          <a:xfrm>
            <a:off x="1031" y="0"/>
            <a:ext cx="11150708" cy="6858000"/>
          </a:xfrm>
          <a:prstGeom prst="rect">
            <a:avLst/>
          </a:prstGeom>
        </p:spPr>
      </p:pic>
      <p:grpSp>
        <p:nvGrpSpPr>
          <p:cNvPr id="9" name="Group 8">
            <a:extLst>
              <a:ext uri="{FF2B5EF4-FFF2-40B4-BE49-F238E27FC236}">
                <a16:creationId xmlns:a16="http://schemas.microsoft.com/office/drawing/2014/main" id="{47DEECA4-02A2-9745-B556-A9F547FA3AA2}"/>
              </a:ext>
            </a:extLst>
          </p:cNvPr>
          <p:cNvGrpSpPr/>
          <p:nvPr/>
        </p:nvGrpSpPr>
        <p:grpSpPr>
          <a:xfrm>
            <a:off x="4891470" y="573646"/>
            <a:ext cx="684915" cy="418758"/>
            <a:chOff x="4069826" y="1958011"/>
            <a:chExt cx="684915" cy="418758"/>
          </a:xfrm>
        </p:grpSpPr>
        <p:sp>
          <p:nvSpPr>
            <p:cNvPr id="10" name="TextBox 9">
              <a:extLst>
                <a:ext uri="{FF2B5EF4-FFF2-40B4-BE49-F238E27FC236}">
                  <a16:creationId xmlns:a16="http://schemas.microsoft.com/office/drawing/2014/main" id="{FAB22F78-B64A-8346-956F-7C920472A2DD}"/>
                </a:ext>
              </a:extLst>
            </p:cNvPr>
            <p:cNvSpPr txBox="1"/>
            <p:nvPr/>
          </p:nvSpPr>
          <p:spPr>
            <a:xfrm>
              <a:off x="4069826" y="1958011"/>
              <a:ext cx="684915" cy="400110"/>
            </a:xfrm>
            <a:prstGeom prst="rect">
              <a:avLst/>
            </a:prstGeom>
            <a:noFill/>
          </p:spPr>
          <p:txBody>
            <a:bodyPr wrap="square" rtlCol="0">
              <a:spAutoFit/>
            </a:bodyPr>
            <a:lstStyle/>
            <a:p>
              <a:pPr algn="ctr"/>
              <a:r>
                <a:rPr lang="en-US" sz="2000" b="1" dirty="0">
                  <a:solidFill>
                    <a:schemeClr val="bg1"/>
                  </a:solidFill>
                </a:rPr>
                <a:t>CMS</a:t>
              </a:r>
            </a:p>
          </p:txBody>
        </p:sp>
        <p:sp>
          <p:nvSpPr>
            <p:cNvPr id="11" name="Triangle 10">
              <a:extLst>
                <a:ext uri="{FF2B5EF4-FFF2-40B4-BE49-F238E27FC236}">
                  <a16:creationId xmlns:a16="http://schemas.microsoft.com/office/drawing/2014/main" id="{EBC92825-064B-FB45-807D-82D724FBBC4B}"/>
                </a:ext>
              </a:extLst>
            </p:cNvPr>
            <p:cNvSpPr>
              <a:spLocks noChangeAspect="1"/>
            </p:cNvSpPr>
            <p:nvPr/>
          </p:nvSpPr>
          <p:spPr>
            <a:xfrm flipV="1">
              <a:off x="4354500" y="2304769"/>
              <a:ext cx="103483" cy="72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grpSp>
      <p:grpSp>
        <p:nvGrpSpPr>
          <p:cNvPr id="12" name="Group 11">
            <a:extLst>
              <a:ext uri="{FF2B5EF4-FFF2-40B4-BE49-F238E27FC236}">
                <a16:creationId xmlns:a16="http://schemas.microsoft.com/office/drawing/2014/main" id="{35FE2097-D687-7249-AE48-F46B9B9E8F67}"/>
              </a:ext>
            </a:extLst>
          </p:cNvPr>
          <p:cNvGrpSpPr/>
          <p:nvPr/>
        </p:nvGrpSpPr>
        <p:grpSpPr>
          <a:xfrm>
            <a:off x="3701704" y="5149111"/>
            <a:ext cx="894376" cy="429453"/>
            <a:chOff x="3131858" y="5533424"/>
            <a:chExt cx="894376" cy="429453"/>
          </a:xfrm>
        </p:grpSpPr>
        <p:sp>
          <p:nvSpPr>
            <p:cNvPr id="13" name="Triangle 12">
              <a:extLst>
                <a:ext uri="{FF2B5EF4-FFF2-40B4-BE49-F238E27FC236}">
                  <a16:creationId xmlns:a16="http://schemas.microsoft.com/office/drawing/2014/main" id="{7E60D322-0341-B149-B0FE-AAB921D9543A}"/>
                </a:ext>
              </a:extLst>
            </p:cNvPr>
            <p:cNvSpPr>
              <a:spLocks noChangeAspect="1"/>
            </p:cNvSpPr>
            <p:nvPr/>
          </p:nvSpPr>
          <p:spPr>
            <a:xfrm flipV="1">
              <a:off x="3519613" y="5890877"/>
              <a:ext cx="103483" cy="72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TextBox 13">
              <a:extLst>
                <a:ext uri="{FF2B5EF4-FFF2-40B4-BE49-F238E27FC236}">
                  <a16:creationId xmlns:a16="http://schemas.microsoft.com/office/drawing/2014/main" id="{21D3ABAB-396B-5548-A107-2AE951314610}"/>
                </a:ext>
              </a:extLst>
            </p:cNvPr>
            <p:cNvSpPr txBox="1"/>
            <p:nvPr/>
          </p:nvSpPr>
          <p:spPr>
            <a:xfrm>
              <a:off x="3131858" y="5533424"/>
              <a:ext cx="894376" cy="400110"/>
            </a:xfrm>
            <a:prstGeom prst="rect">
              <a:avLst/>
            </a:prstGeom>
            <a:noFill/>
          </p:spPr>
          <p:txBody>
            <a:bodyPr wrap="square" rtlCol="0">
              <a:spAutoFit/>
            </a:bodyPr>
            <a:lstStyle/>
            <a:p>
              <a:pPr algn="ctr"/>
              <a:r>
                <a:rPr lang="en-US" sz="2000" b="1" dirty="0">
                  <a:solidFill>
                    <a:schemeClr val="bg1"/>
                  </a:solidFill>
                </a:rPr>
                <a:t>ATLAS</a:t>
              </a:r>
            </a:p>
          </p:txBody>
        </p:sp>
      </p:grpSp>
      <p:grpSp>
        <p:nvGrpSpPr>
          <p:cNvPr id="15" name="Group 14">
            <a:extLst>
              <a:ext uri="{FF2B5EF4-FFF2-40B4-BE49-F238E27FC236}">
                <a16:creationId xmlns:a16="http://schemas.microsoft.com/office/drawing/2014/main" id="{CD608289-823F-D04F-8BD4-15F9B0BCA635}"/>
              </a:ext>
            </a:extLst>
          </p:cNvPr>
          <p:cNvGrpSpPr/>
          <p:nvPr/>
        </p:nvGrpSpPr>
        <p:grpSpPr>
          <a:xfrm>
            <a:off x="6058613" y="5570555"/>
            <a:ext cx="744403" cy="414338"/>
            <a:chOff x="4973280" y="5801366"/>
            <a:chExt cx="744403" cy="667295"/>
          </a:xfrm>
        </p:grpSpPr>
        <p:sp>
          <p:nvSpPr>
            <p:cNvPr id="16" name="Triangle 15">
              <a:extLst>
                <a:ext uri="{FF2B5EF4-FFF2-40B4-BE49-F238E27FC236}">
                  <a16:creationId xmlns:a16="http://schemas.microsoft.com/office/drawing/2014/main" id="{A852F807-4A80-744F-B3AD-50FC3AC432FB}"/>
                </a:ext>
              </a:extLst>
            </p:cNvPr>
            <p:cNvSpPr>
              <a:spLocks noChangeAspect="1"/>
            </p:cNvSpPr>
            <p:nvPr/>
          </p:nvSpPr>
          <p:spPr>
            <a:xfrm rot="10800000" flipV="1">
              <a:off x="5292594" y="5801366"/>
              <a:ext cx="103483" cy="72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sp>
          <p:nvSpPr>
            <p:cNvPr id="17" name="TextBox 16">
              <a:extLst>
                <a:ext uri="{FF2B5EF4-FFF2-40B4-BE49-F238E27FC236}">
                  <a16:creationId xmlns:a16="http://schemas.microsoft.com/office/drawing/2014/main" id="{B055AD06-8A95-E14E-B77E-6D27D17A4521}"/>
                </a:ext>
              </a:extLst>
            </p:cNvPr>
            <p:cNvSpPr txBox="1"/>
            <p:nvPr/>
          </p:nvSpPr>
          <p:spPr>
            <a:xfrm>
              <a:off x="4973280" y="5824280"/>
              <a:ext cx="744403" cy="644381"/>
            </a:xfrm>
            <a:prstGeom prst="rect">
              <a:avLst/>
            </a:prstGeom>
            <a:noFill/>
          </p:spPr>
          <p:txBody>
            <a:bodyPr wrap="square" rtlCol="0">
              <a:spAutoFit/>
            </a:bodyPr>
            <a:lstStyle/>
            <a:p>
              <a:pPr algn="ctr"/>
              <a:r>
                <a:rPr lang="en-US" sz="2000" b="1" dirty="0">
                  <a:solidFill>
                    <a:schemeClr val="bg1"/>
                  </a:solidFill>
                </a:rPr>
                <a:t>LHCb</a:t>
              </a:r>
            </a:p>
          </p:txBody>
        </p:sp>
      </p:grpSp>
      <p:grpSp>
        <p:nvGrpSpPr>
          <p:cNvPr id="20" name="Group 19">
            <a:extLst>
              <a:ext uri="{FF2B5EF4-FFF2-40B4-BE49-F238E27FC236}">
                <a16:creationId xmlns:a16="http://schemas.microsoft.com/office/drawing/2014/main" id="{4508BEC9-C60E-6245-BF3D-756B98F3FE1E}"/>
              </a:ext>
            </a:extLst>
          </p:cNvPr>
          <p:cNvGrpSpPr/>
          <p:nvPr/>
        </p:nvGrpSpPr>
        <p:grpSpPr>
          <a:xfrm>
            <a:off x="1847094" y="4868114"/>
            <a:ext cx="894376" cy="443350"/>
            <a:chOff x="1688068" y="5274592"/>
            <a:chExt cx="894376" cy="443350"/>
          </a:xfrm>
        </p:grpSpPr>
        <p:sp>
          <p:nvSpPr>
            <p:cNvPr id="21" name="Triangle 20">
              <a:extLst>
                <a:ext uri="{FF2B5EF4-FFF2-40B4-BE49-F238E27FC236}">
                  <a16:creationId xmlns:a16="http://schemas.microsoft.com/office/drawing/2014/main" id="{A177D9B2-60A9-8D4F-BF46-74AA94C0D663}"/>
                </a:ext>
              </a:extLst>
            </p:cNvPr>
            <p:cNvSpPr>
              <a:spLocks noChangeAspect="1"/>
            </p:cNvSpPr>
            <p:nvPr/>
          </p:nvSpPr>
          <p:spPr>
            <a:xfrm rot="10800000" flipV="1">
              <a:off x="2086788" y="5274592"/>
              <a:ext cx="103483" cy="72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sp>
          <p:nvSpPr>
            <p:cNvPr id="22" name="TextBox 21">
              <a:extLst>
                <a:ext uri="{FF2B5EF4-FFF2-40B4-BE49-F238E27FC236}">
                  <a16:creationId xmlns:a16="http://schemas.microsoft.com/office/drawing/2014/main" id="{1D5D89AC-B1F1-9147-B39E-FF3E257FCA70}"/>
                </a:ext>
              </a:extLst>
            </p:cNvPr>
            <p:cNvSpPr txBox="1"/>
            <p:nvPr/>
          </p:nvSpPr>
          <p:spPr>
            <a:xfrm>
              <a:off x="1688068" y="5317832"/>
              <a:ext cx="894376" cy="400110"/>
            </a:xfrm>
            <a:prstGeom prst="rect">
              <a:avLst/>
            </a:prstGeom>
            <a:noFill/>
          </p:spPr>
          <p:txBody>
            <a:bodyPr wrap="square" rtlCol="0">
              <a:spAutoFit/>
            </a:bodyPr>
            <a:lstStyle/>
            <a:p>
              <a:pPr algn="ctr"/>
              <a:r>
                <a:rPr lang="en-US" sz="2000" b="1" dirty="0">
                  <a:solidFill>
                    <a:schemeClr val="bg1"/>
                  </a:solidFill>
                </a:rPr>
                <a:t>ALICE</a:t>
              </a:r>
            </a:p>
          </p:txBody>
        </p:sp>
      </p:grpSp>
      <p:grpSp>
        <p:nvGrpSpPr>
          <p:cNvPr id="34" name="Group 33">
            <a:extLst>
              <a:ext uri="{FF2B5EF4-FFF2-40B4-BE49-F238E27FC236}">
                <a16:creationId xmlns:a16="http://schemas.microsoft.com/office/drawing/2014/main" id="{C66439D3-C33A-0841-A4BC-2B3CA8C9ACAE}"/>
              </a:ext>
            </a:extLst>
          </p:cNvPr>
          <p:cNvGrpSpPr/>
          <p:nvPr/>
        </p:nvGrpSpPr>
        <p:grpSpPr>
          <a:xfrm>
            <a:off x="7802563" y="1018871"/>
            <a:ext cx="3670300" cy="1066801"/>
            <a:chOff x="7802563" y="1018871"/>
            <a:chExt cx="3670300" cy="1066801"/>
          </a:xfrm>
        </p:grpSpPr>
        <p:pic>
          <p:nvPicPr>
            <p:cNvPr id="19" name="Picture 18">
              <a:extLst>
                <a:ext uri="{FF2B5EF4-FFF2-40B4-BE49-F238E27FC236}">
                  <a16:creationId xmlns:a16="http://schemas.microsoft.com/office/drawing/2014/main" id="{C280D3CC-D491-7441-BF94-2BB23A0A159B}"/>
                </a:ext>
              </a:extLst>
            </p:cNvPr>
            <p:cNvPicPr>
              <a:picLocks noChangeAspect="1"/>
            </p:cNvPicPr>
            <p:nvPr/>
          </p:nvPicPr>
          <p:blipFill>
            <a:blip r:embed="rId3"/>
            <a:stretch>
              <a:fillRect/>
            </a:stretch>
          </p:blipFill>
          <p:spPr>
            <a:xfrm>
              <a:off x="7802563" y="1018872"/>
              <a:ext cx="3670300" cy="1066800"/>
            </a:xfrm>
            <a:prstGeom prst="rect">
              <a:avLst/>
            </a:prstGeom>
            <a:ln w="12700">
              <a:solidFill>
                <a:schemeClr val="bg1"/>
              </a:solidFill>
            </a:ln>
          </p:spPr>
        </p:pic>
        <p:sp>
          <p:nvSpPr>
            <p:cNvPr id="25" name="ZoneTexte 45">
              <a:extLst>
                <a:ext uri="{FF2B5EF4-FFF2-40B4-BE49-F238E27FC236}">
                  <a16:creationId xmlns:a16="http://schemas.microsoft.com/office/drawing/2014/main" id="{A1E47DCA-291F-F04E-BB01-09A1579728FF}"/>
                </a:ext>
              </a:extLst>
            </p:cNvPr>
            <p:cNvSpPr txBox="1"/>
            <p:nvPr/>
          </p:nvSpPr>
          <p:spPr>
            <a:xfrm>
              <a:off x="10814438" y="1018871"/>
              <a:ext cx="658425" cy="271473"/>
            </a:xfrm>
            <a:prstGeom prst="rect">
              <a:avLst/>
            </a:prstGeom>
            <a:solidFill>
              <a:schemeClr val="tx1"/>
            </a:solidFill>
          </p:spPr>
          <p:txBody>
            <a:bodyPr wrap="square" rtlCol="0">
              <a:spAutoFit/>
            </a:bodyPr>
            <a:lstStyle/>
            <a:p>
              <a:pPr algn="ctr"/>
              <a:r>
                <a:rPr lang="en-US" sz="1100" b="1" dirty="0">
                  <a:solidFill>
                    <a:schemeClr val="bg1"/>
                  </a:solidFill>
                  <a:latin typeface="Arial" charset="0"/>
                  <a:ea typeface="Arial" charset="0"/>
                  <a:cs typeface="Arial" charset="0"/>
                </a:rPr>
                <a:t>ATLAS</a:t>
              </a:r>
            </a:p>
          </p:txBody>
        </p:sp>
      </p:grpSp>
      <p:grpSp>
        <p:nvGrpSpPr>
          <p:cNvPr id="7" name="Group 6">
            <a:extLst>
              <a:ext uri="{FF2B5EF4-FFF2-40B4-BE49-F238E27FC236}">
                <a16:creationId xmlns:a16="http://schemas.microsoft.com/office/drawing/2014/main" id="{C3B34EF6-B09D-614D-830D-C725B533D0DB}"/>
              </a:ext>
            </a:extLst>
          </p:cNvPr>
          <p:cNvGrpSpPr/>
          <p:nvPr/>
        </p:nvGrpSpPr>
        <p:grpSpPr>
          <a:xfrm>
            <a:off x="7802563" y="3605763"/>
            <a:ext cx="3670300" cy="1066801"/>
            <a:chOff x="7802563" y="3605763"/>
            <a:chExt cx="3670300" cy="1066801"/>
          </a:xfrm>
        </p:grpSpPr>
        <p:pic>
          <p:nvPicPr>
            <p:cNvPr id="23" name="Picture 22">
              <a:extLst>
                <a:ext uri="{FF2B5EF4-FFF2-40B4-BE49-F238E27FC236}">
                  <a16:creationId xmlns:a16="http://schemas.microsoft.com/office/drawing/2014/main" id="{078855EE-8342-D44A-A7CA-0FAB1D6EFD82}"/>
                </a:ext>
              </a:extLst>
            </p:cNvPr>
            <p:cNvPicPr>
              <a:picLocks noChangeAspect="1"/>
            </p:cNvPicPr>
            <p:nvPr/>
          </p:nvPicPr>
          <p:blipFill>
            <a:blip r:embed="rId4"/>
            <a:stretch>
              <a:fillRect/>
            </a:stretch>
          </p:blipFill>
          <p:spPr>
            <a:xfrm>
              <a:off x="7802563" y="3605764"/>
              <a:ext cx="3670300" cy="1066800"/>
            </a:xfrm>
            <a:prstGeom prst="rect">
              <a:avLst/>
            </a:prstGeom>
            <a:ln w="12700">
              <a:solidFill>
                <a:schemeClr val="bg1"/>
              </a:solidFill>
            </a:ln>
          </p:spPr>
        </p:pic>
        <p:sp>
          <p:nvSpPr>
            <p:cNvPr id="26" name="ZoneTexte 45">
              <a:extLst>
                <a:ext uri="{FF2B5EF4-FFF2-40B4-BE49-F238E27FC236}">
                  <a16:creationId xmlns:a16="http://schemas.microsoft.com/office/drawing/2014/main" id="{B8DCA2A4-BDE1-1A4D-A2BF-CCCDCA96E550}"/>
                </a:ext>
              </a:extLst>
            </p:cNvPr>
            <p:cNvSpPr txBox="1"/>
            <p:nvPr/>
          </p:nvSpPr>
          <p:spPr>
            <a:xfrm>
              <a:off x="10814437" y="3605763"/>
              <a:ext cx="658425" cy="261610"/>
            </a:xfrm>
            <a:prstGeom prst="rect">
              <a:avLst/>
            </a:prstGeom>
            <a:solidFill>
              <a:schemeClr val="tx1"/>
            </a:solidFill>
          </p:spPr>
          <p:txBody>
            <a:bodyPr wrap="square" rtlCol="0">
              <a:spAutoFit/>
            </a:bodyPr>
            <a:lstStyle/>
            <a:p>
              <a:pPr algn="ctr"/>
              <a:r>
                <a:rPr lang="en-US" sz="1100" b="1" dirty="0">
                  <a:solidFill>
                    <a:schemeClr val="bg1"/>
                  </a:solidFill>
                  <a:latin typeface="Arial" charset="0"/>
                  <a:ea typeface="Arial" charset="0"/>
                  <a:cs typeface="Arial" charset="0"/>
                </a:rPr>
                <a:t>ALICE</a:t>
              </a:r>
            </a:p>
          </p:txBody>
        </p:sp>
      </p:grpSp>
      <p:grpSp>
        <p:nvGrpSpPr>
          <p:cNvPr id="8" name="Group 7">
            <a:extLst>
              <a:ext uri="{FF2B5EF4-FFF2-40B4-BE49-F238E27FC236}">
                <a16:creationId xmlns:a16="http://schemas.microsoft.com/office/drawing/2014/main" id="{866126DC-396C-7948-9105-A785808F8473}"/>
              </a:ext>
            </a:extLst>
          </p:cNvPr>
          <p:cNvGrpSpPr/>
          <p:nvPr/>
        </p:nvGrpSpPr>
        <p:grpSpPr>
          <a:xfrm>
            <a:off x="7802563" y="2312317"/>
            <a:ext cx="3670300" cy="1066801"/>
            <a:chOff x="7802563" y="2312317"/>
            <a:chExt cx="3670300" cy="1066801"/>
          </a:xfrm>
        </p:grpSpPr>
        <p:pic>
          <p:nvPicPr>
            <p:cNvPr id="24" name="Picture 23">
              <a:extLst>
                <a:ext uri="{FF2B5EF4-FFF2-40B4-BE49-F238E27FC236}">
                  <a16:creationId xmlns:a16="http://schemas.microsoft.com/office/drawing/2014/main" id="{1C5EE1E7-1B0E-1341-BAAE-D9B35E96C782}"/>
                </a:ext>
              </a:extLst>
            </p:cNvPr>
            <p:cNvPicPr>
              <a:picLocks noChangeAspect="1"/>
            </p:cNvPicPr>
            <p:nvPr/>
          </p:nvPicPr>
          <p:blipFill>
            <a:blip r:embed="rId5"/>
            <a:stretch>
              <a:fillRect/>
            </a:stretch>
          </p:blipFill>
          <p:spPr>
            <a:xfrm>
              <a:off x="7802563" y="2312318"/>
              <a:ext cx="3670300" cy="1066800"/>
            </a:xfrm>
            <a:prstGeom prst="rect">
              <a:avLst/>
            </a:prstGeom>
            <a:ln w="12700">
              <a:solidFill>
                <a:schemeClr val="bg1"/>
              </a:solidFill>
            </a:ln>
          </p:spPr>
        </p:pic>
        <p:sp>
          <p:nvSpPr>
            <p:cNvPr id="27" name="ZoneTexte 47">
              <a:extLst>
                <a:ext uri="{FF2B5EF4-FFF2-40B4-BE49-F238E27FC236}">
                  <a16:creationId xmlns:a16="http://schemas.microsoft.com/office/drawing/2014/main" id="{B98ABFF3-51B4-EC47-AA6D-DE0BFDD73EE9}"/>
                </a:ext>
              </a:extLst>
            </p:cNvPr>
            <p:cNvSpPr txBox="1"/>
            <p:nvPr/>
          </p:nvSpPr>
          <p:spPr>
            <a:xfrm>
              <a:off x="10814437" y="2312317"/>
              <a:ext cx="658425" cy="261610"/>
            </a:xfrm>
            <a:prstGeom prst="rect">
              <a:avLst/>
            </a:prstGeom>
            <a:solidFill>
              <a:schemeClr val="tx1"/>
            </a:solidFill>
          </p:spPr>
          <p:txBody>
            <a:bodyPr wrap="square" rtlCol="0">
              <a:spAutoFit/>
            </a:bodyPr>
            <a:lstStyle/>
            <a:p>
              <a:pPr algn="ctr"/>
              <a:r>
                <a:rPr lang="en-US" sz="1100" b="1" dirty="0">
                  <a:solidFill>
                    <a:schemeClr val="bg1"/>
                  </a:solidFill>
                  <a:latin typeface="Arial" charset="0"/>
                  <a:ea typeface="Arial" charset="0"/>
                  <a:cs typeface="Arial" charset="0"/>
                </a:rPr>
                <a:t>CMS</a:t>
              </a:r>
            </a:p>
          </p:txBody>
        </p:sp>
      </p:grpSp>
      <p:grpSp>
        <p:nvGrpSpPr>
          <p:cNvPr id="3" name="Group 2">
            <a:extLst>
              <a:ext uri="{FF2B5EF4-FFF2-40B4-BE49-F238E27FC236}">
                <a16:creationId xmlns:a16="http://schemas.microsoft.com/office/drawing/2014/main" id="{B6B502F4-72A8-1E4D-9429-3091FB8FD962}"/>
              </a:ext>
            </a:extLst>
          </p:cNvPr>
          <p:cNvGrpSpPr/>
          <p:nvPr/>
        </p:nvGrpSpPr>
        <p:grpSpPr>
          <a:xfrm>
            <a:off x="7802563" y="4899211"/>
            <a:ext cx="3670300" cy="1066800"/>
            <a:chOff x="7802563" y="4899211"/>
            <a:chExt cx="3670300" cy="1066800"/>
          </a:xfrm>
        </p:grpSpPr>
        <p:pic>
          <p:nvPicPr>
            <p:cNvPr id="18" name="Picture 17">
              <a:extLst>
                <a:ext uri="{FF2B5EF4-FFF2-40B4-BE49-F238E27FC236}">
                  <a16:creationId xmlns:a16="http://schemas.microsoft.com/office/drawing/2014/main" id="{110F1EDF-080E-3A4D-9A35-25DB5252E27F}"/>
                </a:ext>
              </a:extLst>
            </p:cNvPr>
            <p:cNvPicPr>
              <a:picLocks noChangeAspect="1"/>
            </p:cNvPicPr>
            <p:nvPr/>
          </p:nvPicPr>
          <p:blipFill>
            <a:blip r:embed="rId6"/>
            <a:stretch>
              <a:fillRect/>
            </a:stretch>
          </p:blipFill>
          <p:spPr>
            <a:xfrm>
              <a:off x="7802563" y="4899211"/>
              <a:ext cx="3670300" cy="1066800"/>
            </a:xfrm>
            <a:prstGeom prst="rect">
              <a:avLst/>
            </a:prstGeom>
            <a:ln w="12700">
              <a:solidFill>
                <a:schemeClr val="bg1"/>
              </a:solidFill>
            </a:ln>
          </p:spPr>
        </p:pic>
        <p:sp>
          <p:nvSpPr>
            <p:cNvPr id="28" name="ZoneTexte 48">
              <a:extLst>
                <a:ext uri="{FF2B5EF4-FFF2-40B4-BE49-F238E27FC236}">
                  <a16:creationId xmlns:a16="http://schemas.microsoft.com/office/drawing/2014/main" id="{2AEFEB80-E2B5-204F-BE41-1B11ED31CA82}"/>
                </a:ext>
              </a:extLst>
            </p:cNvPr>
            <p:cNvSpPr txBox="1"/>
            <p:nvPr/>
          </p:nvSpPr>
          <p:spPr>
            <a:xfrm>
              <a:off x="10830615" y="4899211"/>
              <a:ext cx="642248" cy="261610"/>
            </a:xfrm>
            <a:prstGeom prst="rect">
              <a:avLst/>
            </a:prstGeom>
            <a:solidFill>
              <a:schemeClr val="tx1"/>
            </a:solidFill>
          </p:spPr>
          <p:txBody>
            <a:bodyPr wrap="square" rtlCol="0">
              <a:spAutoFit/>
            </a:bodyPr>
            <a:lstStyle/>
            <a:p>
              <a:pPr algn="ctr"/>
              <a:r>
                <a:rPr lang="en-US" sz="1100" b="1" dirty="0" err="1">
                  <a:solidFill>
                    <a:schemeClr val="bg1"/>
                  </a:solidFill>
                  <a:latin typeface="Arial" charset="0"/>
                  <a:ea typeface="Arial" charset="0"/>
                  <a:cs typeface="Arial" charset="0"/>
                </a:rPr>
                <a:t>LHCb</a:t>
              </a:r>
              <a:endParaRPr lang="en-US" sz="1100" b="1" dirty="0">
                <a:solidFill>
                  <a:schemeClr val="bg1"/>
                </a:solidFill>
                <a:latin typeface="Arial" charset="0"/>
                <a:ea typeface="Arial" charset="0"/>
                <a:cs typeface="Arial" charset="0"/>
              </a:endParaRPr>
            </a:p>
          </p:txBody>
        </p:sp>
      </p:grpSp>
      <p:sp>
        <p:nvSpPr>
          <p:cNvPr id="2" name="TextBox 1">
            <a:extLst>
              <a:ext uri="{FF2B5EF4-FFF2-40B4-BE49-F238E27FC236}">
                <a16:creationId xmlns:a16="http://schemas.microsoft.com/office/drawing/2014/main" id="{2EBD7240-B5B8-4C41-9A18-239E7BD927E1}"/>
              </a:ext>
            </a:extLst>
          </p:cNvPr>
          <p:cNvSpPr txBox="1"/>
          <p:nvPr/>
        </p:nvSpPr>
        <p:spPr>
          <a:xfrm>
            <a:off x="2313000" y="2073883"/>
            <a:ext cx="604653" cy="338554"/>
          </a:xfrm>
          <a:prstGeom prst="rect">
            <a:avLst/>
          </a:prstGeom>
          <a:noFill/>
        </p:spPr>
        <p:txBody>
          <a:bodyPr wrap="none" rtlCol="0">
            <a:spAutoFit/>
          </a:bodyPr>
          <a:lstStyle/>
          <a:p>
            <a:pPr marL="0">
              <a:spcBef>
                <a:spcPts val="3000"/>
              </a:spcBef>
            </a:pPr>
            <a:r>
              <a:rPr lang="en-CH" sz="1600" b="1" dirty="0">
                <a:solidFill>
                  <a:srgbClr val="FFFF00"/>
                </a:solidFill>
                <a:latin typeface="Helvetica" pitchFamily="2" charset="0"/>
                <a:ea typeface="Helvetica Light" charset="0"/>
                <a:cs typeface="Helvetica Light" charset="0"/>
                <a:sym typeface="Wingdings" pitchFamily="2" charset="2"/>
              </a:rPr>
              <a:t>LHC</a:t>
            </a:r>
          </a:p>
        </p:txBody>
      </p:sp>
      <p:sp>
        <p:nvSpPr>
          <p:cNvPr id="30" name="TextBox 29">
            <a:extLst>
              <a:ext uri="{FF2B5EF4-FFF2-40B4-BE49-F238E27FC236}">
                <a16:creationId xmlns:a16="http://schemas.microsoft.com/office/drawing/2014/main" id="{5AD27B9C-863D-3148-9AA0-DE5436A463AF}"/>
              </a:ext>
            </a:extLst>
          </p:cNvPr>
          <p:cNvSpPr txBox="1"/>
          <p:nvPr/>
        </p:nvSpPr>
        <p:spPr>
          <a:xfrm>
            <a:off x="4524057" y="4242978"/>
            <a:ext cx="593432" cy="338554"/>
          </a:xfrm>
          <a:prstGeom prst="rect">
            <a:avLst/>
          </a:prstGeom>
          <a:noFill/>
        </p:spPr>
        <p:txBody>
          <a:bodyPr wrap="none" rtlCol="0">
            <a:spAutoFit/>
          </a:bodyPr>
          <a:lstStyle/>
          <a:p>
            <a:pPr marL="0">
              <a:spcBef>
                <a:spcPts val="3000"/>
              </a:spcBef>
            </a:pPr>
            <a:r>
              <a:rPr lang="en-CH" sz="1600" b="1" dirty="0">
                <a:solidFill>
                  <a:srgbClr val="FFFF00"/>
                </a:solidFill>
                <a:latin typeface="Helvetica" pitchFamily="2" charset="0"/>
                <a:ea typeface="Helvetica Light" charset="0"/>
                <a:cs typeface="Helvetica Light" charset="0"/>
                <a:sym typeface="Wingdings" pitchFamily="2" charset="2"/>
              </a:rPr>
              <a:t>SPS</a:t>
            </a:r>
          </a:p>
        </p:txBody>
      </p:sp>
      <p:sp>
        <p:nvSpPr>
          <p:cNvPr id="32" name="TextBox 31">
            <a:extLst>
              <a:ext uri="{FF2B5EF4-FFF2-40B4-BE49-F238E27FC236}">
                <a16:creationId xmlns:a16="http://schemas.microsoft.com/office/drawing/2014/main" id="{7286E240-8DE5-7243-ACF4-B39B0027A7D9}"/>
              </a:ext>
            </a:extLst>
          </p:cNvPr>
          <p:cNvSpPr txBox="1"/>
          <p:nvPr/>
        </p:nvSpPr>
        <p:spPr>
          <a:xfrm>
            <a:off x="4455859" y="6113156"/>
            <a:ext cx="457176" cy="338554"/>
          </a:xfrm>
          <a:prstGeom prst="rect">
            <a:avLst/>
          </a:prstGeom>
          <a:noFill/>
        </p:spPr>
        <p:txBody>
          <a:bodyPr wrap="none" rtlCol="0">
            <a:spAutoFit/>
          </a:bodyPr>
          <a:lstStyle/>
          <a:p>
            <a:pPr marL="0">
              <a:spcBef>
                <a:spcPts val="3000"/>
              </a:spcBef>
            </a:pPr>
            <a:r>
              <a:rPr lang="en-CH" sz="1600" b="1" dirty="0">
                <a:solidFill>
                  <a:srgbClr val="FFFF00"/>
                </a:solidFill>
                <a:latin typeface="Helvetica" pitchFamily="2" charset="0"/>
                <a:ea typeface="Helvetica Light" charset="0"/>
                <a:cs typeface="Helvetica Light" charset="0"/>
                <a:sym typeface="Wingdings" pitchFamily="2" charset="2"/>
              </a:rPr>
              <a:t>PS</a:t>
            </a:r>
          </a:p>
        </p:txBody>
      </p:sp>
      <p:cxnSp>
        <p:nvCxnSpPr>
          <p:cNvPr id="5" name="Straight Connector 4">
            <a:extLst>
              <a:ext uri="{FF2B5EF4-FFF2-40B4-BE49-F238E27FC236}">
                <a16:creationId xmlns:a16="http://schemas.microsoft.com/office/drawing/2014/main" id="{6FC917E0-2304-8644-8E5F-CC7F30A4E445}"/>
              </a:ext>
            </a:extLst>
          </p:cNvPr>
          <p:cNvCxnSpPr>
            <a:stCxn id="32" idx="1"/>
          </p:cNvCxnSpPr>
          <p:nvPr/>
        </p:nvCxnSpPr>
        <p:spPr>
          <a:xfrm flipH="1" flipV="1">
            <a:off x="3875964" y="6073254"/>
            <a:ext cx="579895" cy="209179"/>
          </a:xfrm>
          <a:prstGeom prst="line">
            <a:avLst/>
          </a:prstGeom>
          <a:ln w="3175">
            <a:solidFill>
              <a:srgbClr val="FFFF00"/>
            </a:solidFill>
          </a:ln>
          <a:effectLst/>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6461553C-CB5D-F141-99A6-80B735742243}"/>
              </a:ext>
            </a:extLst>
          </p:cNvPr>
          <p:cNvSpPr txBox="1"/>
          <p:nvPr/>
        </p:nvSpPr>
        <p:spPr>
          <a:xfrm>
            <a:off x="222662" y="167736"/>
            <a:ext cx="4046301" cy="461665"/>
          </a:xfrm>
          <a:prstGeom prst="rect">
            <a:avLst/>
          </a:prstGeom>
          <a:noFill/>
        </p:spPr>
        <p:txBody>
          <a:bodyPr wrap="none" rtlCol="0">
            <a:spAutoFit/>
          </a:bodyPr>
          <a:lstStyle/>
          <a:p>
            <a:pPr marL="0">
              <a:spcBef>
                <a:spcPts val="3000"/>
              </a:spcBef>
            </a:pPr>
            <a:r>
              <a:rPr lang="en-CH" sz="2400" b="1" dirty="0">
                <a:solidFill>
                  <a:schemeClr val="bg1"/>
                </a:solidFill>
                <a:latin typeface="Helvetica" pitchFamily="2" charset="0"/>
                <a:ea typeface="Helvetica Light" charset="0"/>
                <a:cs typeface="Helvetica Light" charset="0"/>
                <a:sym typeface="Wingdings" pitchFamily="2" charset="2"/>
              </a:rPr>
              <a:t>The Large Hadron Collider</a:t>
            </a:r>
          </a:p>
        </p:txBody>
      </p:sp>
      <p:sp>
        <p:nvSpPr>
          <p:cNvPr id="36" name="TextBox 35">
            <a:extLst>
              <a:ext uri="{FF2B5EF4-FFF2-40B4-BE49-F238E27FC236}">
                <a16:creationId xmlns:a16="http://schemas.microsoft.com/office/drawing/2014/main" id="{9B4CC086-D5F4-7378-0A0E-E693CA9DFCD7}"/>
              </a:ext>
            </a:extLst>
          </p:cNvPr>
          <p:cNvSpPr txBox="1"/>
          <p:nvPr/>
        </p:nvSpPr>
        <p:spPr>
          <a:xfrm>
            <a:off x="222662" y="6322335"/>
            <a:ext cx="5765800" cy="369332"/>
          </a:xfrm>
          <a:prstGeom prst="rect">
            <a:avLst/>
          </a:prstGeom>
          <a:noFill/>
        </p:spPr>
        <p:txBody>
          <a:bodyPr wrap="square">
            <a:spAutoFit/>
          </a:bodyPr>
          <a:lstStyle/>
          <a:p>
            <a:pPr marL="0">
              <a:spcBef>
                <a:spcPts val="1200"/>
              </a:spcBef>
            </a:pPr>
            <a:r>
              <a:rPr lang="en-CH" sz="1800" b="1" dirty="0">
                <a:solidFill>
                  <a:schemeClr val="bg1"/>
                </a:solidFill>
                <a:latin typeface="Helvetica" pitchFamily="2" charset="0"/>
                <a:ea typeface="Helvetica Light" charset="0"/>
                <a:cs typeface="Helvetica Light" charset="0"/>
                <a:sym typeface="Wingdings" pitchFamily="2" charset="2"/>
              </a:rPr>
              <a:t>Areal view</a:t>
            </a:r>
          </a:p>
        </p:txBody>
      </p:sp>
    </p:spTree>
    <p:extLst>
      <p:ext uri="{BB962C8B-B14F-4D97-AF65-F5344CB8AC3E}">
        <p14:creationId xmlns:p14="http://schemas.microsoft.com/office/powerpoint/2010/main" val="2411178251"/>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par>
                                <p:cTn id="15" presetID="10"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par>
                                <p:cTn id="22" presetID="10" presetClass="entr" presetSubtype="0" fill="hold"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childTnLst>
                                </p:cTn>
                              </p:par>
                            </p:childTnLst>
                          </p:cTn>
                        </p:par>
                        <p:par>
                          <p:cTn id="25" fill="hold">
                            <p:stCondLst>
                              <p:cond delay="1500"/>
                            </p:stCondLst>
                            <p:childTnLst>
                              <p:par>
                                <p:cTn id="26" presetID="10" presetClass="entr" presetSubtype="0" fill="hold" nodeType="after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500"/>
                                        <p:tgtEl>
                                          <p:spTgt spid="3"/>
                                        </p:tgtEl>
                                      </p:cBhvr>
                                    </p:animEffect>
                                  </p:childTnLst>
                                </p:cTn>
                              </p:par>
                              <p:par>
                                <p:cTn id="29" presetID="10" presetClass="entr" presetSubtype="0"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6BDF08-ABD0-7442-91DC-846A7F1000A0}"/>
              </a:ext>
            </a:extLst>
          </p:cNvPr>
          <p:cNvSpPr>
            <a:spLocks noGrp="1"/>
          </p:cNvSpPr>
          <p:nvPr>
            <p:ph type="sldNum" sz="quarter" idx="4"/>
          </p:nvPr>
        </p:nvSpPr>
        <p:spPr/>
        <p:txBody>
          <a:bodyPr/>
          <a:lstStyle/>
          <a:p>
            <a:pPr>
              <a:defRPr/>
            </a:pPr>
            <a:fld id="{611C2F03-9E95-40C9-A99F-3C4F7EE8CF2A}" type="slidenum">
              <a:rPr lang="en-GB" smtClean="0"/>
              <a:pPr>
                <a:defRPr/>
              </a:pPr>
              <a:t>14</a:t>
            </a:fld>
            <a:endParaRPr lang="en-GB"/>
          </a:p>
        </p:txBody>
      </p:sp>
      <p:pic>
        <p:nvPicPr>
          <p:cNvPr id="4" name="Picture 3">
            <a:extLst>
              <a:ext uri="{FF2B5EF4-FFF2-40B4-BE49-F238E27FC236}">
                <a16:creationId xmlns:a16="http://schemas.microsoft.com/office/drawing/2014/main" id="{1D9E9352-AF84-CA44-BB40-0C19B1EE43BE}"/>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contrast="13000"/>
                    </a14:imgEffect>
                  </a14:imgLayer>
                </a14:imgProps>
              </a:ext>
            </a:extLst>
          </a:blip>
          <a:stretch>
            <a:fillRect/>
          </a:stretch>
        </p:blipFill>
        <p:spPr>
          <a:xfrm>
            <a:off x="150608" y="1358675"/>
            <a:ext cx="7305186" cy="4288038"/>
          </a:xfrm>
          <a:prstGeom prst="rect">
            <a:avLst/>
          </a:prstGeom>
        </p:spPr>
      </p:pic>
      <p:sp>
        <p:nvSpPr>
          <p:cNvPr id="5" name="TextBox 4">
            <a:extLst>
              <a:ext uri="{FF2B5EF4-FFF2-40B4-BE49-F238E27FC236}">
                <a16:creationId xmlns:a16="http://schemas.microsoft.com/office/drawing/2014/main" id="{50EEEC6F-3D02-F844-984A-1D1725B6314E}"/>
              </a:ext>
            </a:extLst>
          </p:cNvPr>
          <p:cNvSpPr txBox="1"/>
          <p:nvPr/>
        </p:nvSpPr>
        <p:spPr>
          <a:xfrm>
            <a:off x="150608" y="260650"/>
            <a:ext cx="11322255" cy="523220"/>
          </a:xfrm>
          <a:prstGeom prst="rect">
            <a:avLst/>
          </a:prstGeom>
          <a:noFill/>
        </p:spPr>
        <p:txBody>
          <a:bodyPr wrap="square" rtlCol="0">
            <a:spAutoFit/>
          </a:bodyPr>
          <a:lstStyle/>
          <a:p>
            <a:pPr indent="450850" defTabSz="457200" fontAlgn="base">
              <a:spcBef>
                <a:spcPct val="0"/>
              </a:spcBef>
              <a:spcAft>
                <a:spcPct val="0"/>
              </a:spcAft>
              <a:defRPr/>
            </a:pPr>
            <a:r>
              <a:rPr lang="en-US" sz="2800" b="1">
                <a:solidFill>
                  <a:srgbClr val="0D7FBF"/>
                </a:solidFill>
                <a:latin typeface="Helvetica" pitchFamily="2" charset="0"/>
                <a:ea typeface="Trebuchet MS" pitchFamily="-84" charset="0"/>
                <a:cs typeface="Helvetica Light"/>
              </a:rPr>
              <a:t>The ATLAS Detector</a:t>
            </a:r>
            <a:endParaRPr lang="en-US" sz="2800">
              <a:solidFill>
                <a:srgbClr val="0D7FBF"/>
              </a:solidFill>
              <a:latin typeface="Helvetica" pitchFamily="2" charset="0"/>
              <a:ea typeface="Trebuchet MS" pitchFamily="-84" charset="0"/>
              <a:cs typeface="Helvetica Light"/>
            </a:endParaRPr>
          </a:p>
        </p:txBody>
      </p:sp>
      <p:sp>
        <p:nvSpPr>
          <p:cNvPr id="6" name="Text Box 5">
            <a:extLst>
              <a:ext uri="{FF2B5EF4-FFF2-40B4-BE49-F238E27FC236}">
                <a16:creationId xmlns:a16="http://schemas.microsoft.com/office/drawing/2014/main" id="{DBCAA3B4-CE02-CD40-8469-01CF306E8819}"/>
              </a:ext>
            </a:extLst>
          </p:cNvPr>
          <p:cNvSpPr txBox="1">
            <a:spLocks noChangeArrowheads="1"/>
          </p:cNvSpPr>
          <p:nvPr/>
        </p:nvSpPr>
        <p:spPr bwMode="auto">
          <a:xfrm>
            <a:off x="7866699" y="1218975"/>
            <a:ext cx="3538767" cy="53091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180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Helvetica" pitchFamily="2" charset="0"/>
                <a:ea typeface="+mn-ea"/>
                <a:cs typeface="+mn-cs"/>
              </a:rPr>
              <a:t>High resolution silicon </a:t>
            </a:r>
            <a:r>
              <a:rPr kumimoji="0" lang="en-US" sz="1600" b="1" i="0" u="none" strike="noStrike" kern="1200" cap="none" spc="0" normalizeH="0" baseline="0" noProof="0" dirty="0">
                <a:ln>
                  <a:noFill/>
                </a:ln>
                <a:solidFill>
                  <a:srgbClr val="000000"/>
                </a:solidFill>
                <a:effectLst/>
                <a:uLnTx/>
                <a:uFillTx/>
                <a:latin typeface="Helvetica" pitchFamily="2" charset="0"/>
                <a:ea typeface="+mn-ea"/>
                <a:cs typeface="+mn-cs"/>
              </a:rPr>
              <a:t>detectors</a:t>
            </a:r>
            <a:r>
              <a:rPr kumimoji="0" lang="en-US" sz="1600" b="0" i="0" u="none" strike="noStrike" kern="1200" cap="none" spc="0" normalizeH="0" baseline="0" noProof="0" dirty="0">
                <a:ln>
                  <a:noFill/>
                </a:ln>
                <a:solidFill>
                  <a:srgbClr val="000000"/>
                </a:solidFill>
                <a:effectLst/>
                <a:uLnTx/>
                <a:uFillTx/>
                <a:latin typeface="Helvetica" pitchFamily="2" charset="0"/>
                <a:ea typeface="+mn-ea"/>
                <a:cs typeface="+mn-cs"/>
              </a:rPr>
              <a:t>: </a:t>
            </a:r>
          </a:p>
          <a:p>
            <a:pPr marL="228600" marR="0" lvl="0"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Helvetica" pitchFamily="2" charset="0"/>
                <a:ea typeface="+mn-ea"/>
                <a:cs typeface="+mn-cs"/>
              </a:rPr>
              <a:t>100 Mio. channels (50 µm x 250 µm)</a:t>
            </a:r>
          </a:p>
          <a:p>
            <a:pPr marL="228600" marR="0" lvl="0"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Helvetica" pitchFamily="2" charset="0"/>
                <a:ea typeface="+mn-ea"/>
                <a:cs typeface="+mn-cs"/>
              </a:rPr>
              <a:t>6 Mio. channels (80 µm x 12 cm) </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Helvetica" pitchFamily="2" charset="0"/>
                <a:ea typeface="+mn-ea"/>
                <a:cs typeface="+mn-cs"/>
              </a:rPr>
              <a:t>spatial resolution ~15 µm</a:t>
            </a:r>
            <a:r>
              <a:rPr kumimoji="0" lang="en-US" sz="1500" b="0" i="0" u="none" strike="noStrike" kern="1200" cap="none" spc="0" normalizeH="0" baseline="0" noProof="0" dirty="0">
                <a:ln>
                  <a:noFill/>
                </a:ln>
                <a:solidFill>
                  <a:srgbClr val="000000"/>
                </a:solidFill>
                <a:effectLst/>
                <a:uLnTx/>
                <a:uFillTx/>
                <a:latin typeface="Helvetica" pitchFamily="2" charset="0"/>
                <a:ea typeface="+mn-ea"/>
                <a:cs typeface="+mn-cs"/>
              </a:rPr>
              <a:t> </a:t>
            </a:r>
            <a:r>
              <a:rPr kumimoji="0" lang="en-US" sz="1400" b="0" i="0" u="none" strike="noStrike" kern="1200" cap="none" spc="0" normalizeH="0" baseline="0" noProof="0" dirty="0">
                <a:ln>
                  <a:noFill/>
                </a:ln>
                <a:solidFill>
                  <a:srgbClr val="000000"/>
                </a:solidFill>
                <a:effectLst/>
                <a:uLnTx/>
                <a:uFillTx/>
                <a:latin typeface="Helvetica" pitchFamily="2" charset="0"/>
                <a:ea typeface="+mn-ea"/>
                <a:cs typeface="+mn-cs"/>
              </a:rPr>
              <a:t>(in azimuthal direction)</a:t>
            </a:r>
          </a:p>
          <a:p>
            <a:pPr>
              <a:spcBef>
                <a:spcPts val="1800"/>
              </a:spcBef>
            </a:pPr>
            <a:r>
              <a:rPr lang="de-DE" sz="1600" dirty="0">
                <a:latin typeface="Helvetica" pitchFamily="2" charset="0"/>
              </a:rPr>
              <a:t>Axial </a:t>
            </a:r>
            <a:r>
              <a:rPr lang="de-DE" sz="1600" dirty="0" err="1">
                <a:latin typeface="Helvetica" pitchFamily="2" charset="0"/>
              </a:rPr>
              <a:t>field</a:t>
            </a:r>
            <a:r>
              <a:rPr lang="de-DE" sz="1600" dirty="0">
                <a:latin typeface="Helvetica" pitchFamily="2" charset="0"/>
              </a:rPr>
              <a:t> </a:t>
            </a:r>
            <a:r>
              <a:rPr lang="de-DE" sz="1600" dirty="0" err="1">
                <a:latin typeface="Helvetica" pitchFamily="2" charset="0"/>
              </a:rPr>
              <a:t>provided</a:t>
            </a:r>
            <a:r>
              <a:rPr lang="de-DE" sz="1600" dirty="0">
                <a:latin typeface="Helvetica" pitchFamily="2" charset="0"/>
              </a:rPr>
              <a:t> </a:t>
            </a:r>
            <a:r>
              <a:rPr lang="de-DE" sz="1600" dirty="0" err="1">
                <a:latin typeface="Helvetica" pitchFamily="2" charset="0"/>
              </a:rPr>
              <a:t>by</a:t>
            </a:r>
            <a:r>
              <a:rPr lang="de-DE" sz="1600" dirty="0">
                <a:latin typeface="Helvetica" pitchFamily="2" charset="0"/>
              </a:rPr>
              <a:t> </a:t>
            </a:r>
            <a:r>
              <a:rPr lang="de-DE" sz="1600" b="1" dirty="0" err="1">
                <a:latin typeface="Helvetica" pitchFamily="2" charset="0"/>
              </a:rPr>
              <a:t>solenoid</a:t>
            </a:r>
            <a:endParaRPr lang="en-US" sz="1600" b="1" dirty="0">
              <a:latin typeface="Helvetica" pitchFamily="2" charset="0"/>
            </a:endParaRPr>
          </a:p>
          <a:p>
            <a:r>
              <a:rPr lang="en-US" sz="1600" dirty="0">
                <a:latin typeface="Helvetica" pitchFamily="2" charset="0"/>
              </a:rPr>
              <a:t>(2 T) in central region (momentum measurement) </a:t>
            </a:r>
          </a:p>
          <a:p>
            <a:pPr lvl="0">
              <a:spcBef>
                <a:spcPts val="1800"/>
              </a:spcBef>
            </a:pPr>
            <a:r>
              <a:rPr lang="en-US" sz="1600" dirty="0">
                <a:solidFill>
                  <a:srgbClr val="000000"/>
                </a:solidFill>
                <a:latin typeface="Helvetica" pitchFamily="2" charset="0"/>
                <a:ea typeface="+mn-ea"/>
                <a:cs typeface="+mn-cs"/>
              </a:rPr>
              <a:t>Energy measurement down to 1</a:t>
            </a:r>
            <a:r>
              <a:rPr lang="en-US" sz="1600" b="1" baseline="30000" dirty="0">
                <a:solidFill>
                  <a:srgbClr val="000000"/>
                </a:solidFill>
                <a:latin typeface="Helvetica" pitchFamily="2" charset="0"/>
                <a:ea typeface="+mn-ea"/>
                <a:cs typeface="+mn-cs"/>
              </a:rPr>
              <a:t>o</a:t>
            </a:r>
            <a:r>
              <a:rPr lang="en-US" sz="1600" dirty="0">
                <a:solidFill>
                  <a:srgbClr val="000000"/>
                </a:solidFill>
                <a:latin typeface="Helvetica" pitchFamily="2" charset="0"/>
                <a:ea typeface="+mn-ea"/>
                <a:cs typeface="+mn-cs"/>
              </a:rPr>
              <a:t>     to the beam line with a </a:t>
            </a:r>
            <a:r>
              <a:rPr lang="en-US" sz="1600" b="1" dirty="0">
                <a:solidFill>
                  <a:srgbClr val="000000"/>
                </a:solidFill>
                <a:latin typeface="Helvetica" pitchFamily="2" charset="0"/>
                <a:ea typeface="+mn-ea"/>
                <a:cs typeface="+mn-cs"/>
              </a:rPr>
              <a:t>calorimeter system</a:t>
            </a:r>
          </a:p>
          <a:p>
            <a:pPr lvl="0">
              <a:spcBef>
                <a:spcPts val="1800"/>
              </a:spcBef>
            </a:pPr>
            <a:r>
              <a:rPr lang="en-US" sz="1600" dirty="0">
                <a:solidFill>
                  <a:srgbClr val="000000"/>
                </a:solidFill>
                <a:latin typeface="Helvetica" pitchFamily="2" charset="0"/>
                <a:ea typeface="+mn-ea"/>
                <a:cs typeface="+mn-cs"/>
              </a:rPr>
              <a:t>Independent </a:t>
            </a:r>
            <a:r>
              <a:rPr lang="en-US" sz="1600" b="1" dirty="0">
                <a:solidFill>
                  <a:srgbClr val="000000"/>
                </a:solidFill>
                <a:latin typeface="Helvetica" pitchFamily="2" charset="0"/>
                <a:ea typeface="+mn-ea"/>
                <a:cs typeface="+mn-cs"/>
              </a:rPr>
              <a:t>muon spectrometer </a:t>
            </a:r>
            <a:r>
              <a:rPr lang="en-US" sz="1400" dirty="0">
                <a:solidFill>
                  <a:srgbClr val="000000"/>
                </a:solidFill>
                <a:latin typeface="Helvetica" pitchFamily="2" charset="0"/>
                <a:ea typeface="+mn-ea"/>
                <a:cs typeface="+mn-cs"/>
              </a:rPr>
              <a:t>(superconducting toroid magnet system)</a:t>
            </a:r>
          </a:p>
          <a:p>
            <a:pPr lvl="0">
              <a:spcBef>
                <a:spcPts val="1800"/>
              </a:spcBef>
            </a:pPr>
            <a:r>
              <a:rPr lang="en-US" sz="1600" b="1" dirty="0">
                <a:solidFill>
                  <a:srgbClr val="000000"/>
                </a:solidFill>
                <a:latin typeface="Helvetica" pitchFamily="2" charset="0"/>
                <a:ea typeface="+mn-ea"/>
                <a:cs typeface="+mn-cs"/>
              </a:rPr>
              <a:t>Ultra-fast custom electronics and high-performance computers filter </a:t>
            </a:r>
            <a:r>
              <a:rPr lang="en-US" sz="1600" dirty="0">
                <a:solidFill>
                  <a:srgbClr val="000000"/>
                </a:solidFill>
                <a:latin typeface="Helvetica" pitchFamily="2" charset="0"/>
                <a:ea typeface="+mn-ea"/>
                <a:cs typeface="+mn-cs"/>
              </a:rPr>
              <a:t>the collisions: only 1 out of 10,000 collisions is kept </a:t>
            </a:r>
          </a:p>
        </p:txBody>
      </p:sp>
      <p:sp>
        <p:nvSpPr>
          <p:cNvPr id="10" name="Rectangle 9">
            <a:extLst>
              <a:ext uri="{FF2B5EF4-FFF2-40B4-BE49-F238E27FC236}">
                <a16:creationId xmlns:a16="http://schemas.microsoft.com/office/drawing/2014/main" id="{FCFBABBB-A1A5-6047-A08E-10BDD9070FDA}"/>
              </a:ext>
            </a:extLst>
          </p:cNvPr>
          <p:cNvSpPr/>
          <p:nvPr/>
        </p:nvSpPr>
        <p:spPr>
          <a:xfrm>
            <a:off x="2238923" y="6206051"/>
            <a:ext cx="3295710" cy="276999"/>
          </a:xfrm>
          <a:prstGeom prst="rect">
            <a:avLst/>
          </a:prstGeom>
        </p:spPr>
        <p:txBody>
          <a:bodyPr wrap="none">
            <a:spAutoFit/>
          </a:bodyPr>
          <a:lstStyle/>
          <a:p>
            <a:r>
              <a:rPr lang="en-US" sz="1200" dirty="0">
                <a:solidFill>
                  <a:srgbClr val="000000"/>
                </a:solidFill>
                <a:latin typeface="Helvetica" pitchFamily="2" charset="0"/>
              </a:rPr>
              <a:t>25 m diameter, 44 m long, 7000 tons weight ~</a:t>
            </a:r>
            <a:endParaRPr lang="en-CH" sz="1200" dirty="0"/>
          </a:p>
        </p:txBody>
      </p:sp>
      <p:pic>
        <p:nvPicPr>
          <p:cNvPr id="11" name="Picture 10">
            <a:extLst>
              <a:ext uri="{FF2B5EF4-FFF2-40B4-BE49-F238E27FC236}">
                <a16:creationId xmlns:a16="http://schemas.microsoft.com/office/drawing/2014/main" id="{CF161475-2385-9E42-930F-181BC8189FE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515884" y="5997342"/>
            <a:ext cx="694416" cy="694416"/>
          </a:xfrm>
          <a:prstGeom prst="rect">
            <a:avLst/>
          </a:prstGeom>
        </p:spPr>
      </p:pic>
      <p:pic>
        <p:nvPicPr>
          <p:cNvPr id="3" name="Picture 2">
            <a:extLst>
              <a:ext uri="{FF2B5EF4-FFF2-40B4-BE49-F238E27FC236}">
                <a16:creationId xmlns:a16="http://schemas.microsoft.com/office/drawing/2014/main" id="{EA397451-6FF8-DDD4-2766-26939CEA42E1}"/>
              </a:ext>
            </a:extLst>
          </p:cNvPr>
          <p:cNvPicPr>
            <a:picLocks noChangeAspect="1"/>
          </p:cNvPicPr>
          <p:nvPr/>
        </p:nvPicPr>
        <p:blipFill>
          <a:blip r:embed="rId5"/>
          <a:stretch>
            <a:fillRect/>
          </a:stretch>
        </p:blipFill>
        <p:spPr>
          <a:xfrm>
            <a:off x="9840773" y="82887"/>
            <a:ext cx="1490734" cy="785137"/>
          </a:xfrm>
          <a:prstGeom prst="rect">
            <a:avLst/>
          </a:prstGeom>
        </p:spPr>
      </p:pic>
    </p:spTree>
    <p:extLst>
      <p:ext uri="{BB962C8B-B14F-4D97-AF65-F5344CB8AC3E}">
        <p14:creationId xmlns:p14="http://schemas.microsoft.com/office/powerpoint/2010/main" val="859890217"/>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6F4F8F5-7E7E-2749-A731-3CD5345B8D89}"/>
              </a:ext>
            </a:extLst>
          </p:cNvPr>
          <p:cNvSpPr>
            <a:spLocks noGrp="1"/>
          </p:cNvSpPr>
          <p:nvPr>
            <p:ph type="sldNum" sz="quarter" idx="4"/>
          </p:nvPr>
        </p:nvSpPr>
        <p:spPr/>
        <p:txBody>
          <a:bodyPr/>
          <a:lstStyle/>
          <a:p>
            <a:pPr>
              <a:defRPr/>
            </a:pPr>
            <a:fld id="{611C2F03-9E95-40C9-A99F-3C4F7EE8CF2A}" type="slidenum">
              <a:rPr lang="en-GB" smtClean="0"/>
              <a:pPr>
                <a:defRPr/>
              </a:pPr>
              <a:t>15</a:t>
            </a:fld>
            <a:endParaRPr lang="en-GB" dirty="0"/>
          </a:p>
        </p:txBody>
      </p:sp>
      <p:sp>
        <p:nvSpPr>
          <p:cNvPr id="3" name="TextBox 2">
            <a:extLst>
              <a:ext uri="{FF2B5EF4-FFF2-40B4-BE49-F238E27FC236}">
                <a16:creationId xmlns:a16="http://schemas.microsoft.com/office/drawing/2014/main" id="{8DA5A46C-7A27-4643-B8EA-99AF71542CE6}"/>
              </a:ext>
            </a:extLst>
          </p:cNvPr>
          <p:cNvSpPr txBox="1"/>
          <p:nvPr/>
        </p:nvSpPr>
        <p:spPr>
          <a:xfrm>
            <a:off x="178096" y="264651"/>
            <a:ext cx="11305525"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The ATLAS Collaboration</a:t>
            </a:r>
          </a:p>
        </p:txBody>
      </p:sp>
      <p:sp>
        <p:nvSpPr>
          <p:cNvPr id="8" name="Rectangle 7">
            <a:extLst>
              <a:ext uri="{FF2B5EF4-FFF2-40B4-BE49-F238E27FC236}">
                <a16:creationId xmlns:a16="http://schemas.microsoft.com/office/drawing/2014/main" id="{F1C8C446-995B-2E2B-A7DE-DB7FC3DF0974}"/>
              </a:ext>
            </a:extLst>
          </p:cNvPr>
          <p:cNvSpPr/>
          <p:nvPr/>
        </p:nvSpPr>
        <p:spPr>
          <a:xfrm>
            <a:off x="591670" y="4438402"/>
            <a:ext cx="3552817" cy="1692771"/>
          </a:xfrm>
          <a:prstGeom prst="rect">
            <a:avLst/>
          </a:prstGeom>
        </p:spPr>
        <p:txBody>
          <a:bodyPr wrap="square">
            <a:spAutoFit/>
          </a:bodyPr>
          <a:lstStyle/>
          <a:p>
            <a:pPr lvl="0" defTabSz="457200" fontAlgn="base">
              <a:spcBef>
                <a:spcPts val="2400"/>
              </a:spcBef>
              <a:spcAft>
                <a:spcPct val="0"/>
              </a:spcAft>
              <a:defRPr/>
            </a:pPr>
            <a:r>
              <a:rPr lang="en-GB" sz="1400" dirty="0">
                <a:latin typeface="Helvetica" pitchFamily="2" charset="0"/>
              </a:rPr>
              <a:t>Links:</a:t>
            </a:r>
            <a:endParaRPr lang="en-GB" sz="1400" b="1" dirty="0">
              <a:latin typeface="Helvetica" pitchFamily="2" charset="0"/>
            </a:endParaRPr>
          </a:p>
          <a:p>
            <a:pPr marL="266700" lvl="0" indent="-266700" defTabSz="457200" fontAlgn="base">
              <a:spcBef>
                <a:spcPts val="1200"/>
              </a:spcBef>
              <a:spcAft>
                <a:spcPct val="0"/>
              </a:spcAft>
              <a:buFont typeface="Arial" panose="020B0604020202020204" pitchFamily="34" charset="0"/>
              <a:buChar char="•"/>
              <a:defRPr/>
            </a:pPr>
            <a:r>
              <a:rPr lang="en-GB" sz="1200" dirty="0">
                <a:latin typeface="Helvetica" pitchFamily="2" charset="0"/>
                <a:hlinkClick r:id="rId2"/>
              </a:rPr>
              <a:t>Interactive ATLAS world map</a:t>
            </a:r>
            <a:endParaRPr lang="en-GB" sz="1200" dirty="0">
              <a:latin typeface="Helvetica" pitchFamily="2" charset="0"/>
            </a:endParaRPr>
          </a:p>
          <a:p>
            <a:pPr marL="266700" lvl="0" indent="-266700" defTabSz="457200" fontAlgn="base">
              <a:spcBef>
                <a:spcPts val="600"/>
              </a:spcBef>
              <a:spcAft>
                <a:spcPct val="0"/>
              </a:spcAft>
              <a:buFont typeface="Arial" panose="020B0604020202020204" pitchFamily="34" charset="0"/>
              <a:buChar char="•"/>
              <a:defRPr/>
            </a:pPr>
            <a:r>
              <a:rPr lang="en-GB" sz="1200" dirty="0">
                <a:latin typeface="Helvetica" pitchFamily="2" charset="0"/>
                <a:hlinkClick r:id="rId3"/>
              </a:rPr>
              <a:t>Static world maps</a:t>
            </a:r>
            <a:endParaRPr lang="en-GB" sz="1200" dirty="0">
              <a:latin typeface="Helvetica" pitchFamily="2" charset="0"/>
            </a:endParaRPr>
          </a:p>
          <a:p>
            <a:pPr marL="266700" lvl="0" indent="-266700" defTabSz="457200" fontAlgn="base">
              <a:spcBef>
                <a:spcPts val="600"/>
              </a:spcBef>
              <a:spcAft>
                <a:spcPct val="0"/>
              </a:spcAft>
              <a:buFont typeface="Arial" panose="020B0604020202020204" pitchFamily="34" charset="0"/>
              <a:buChar char="•"/>
              <a:defRPr/>
            </a:pPr>
            <a:r>
              <a:rPr lang="en-GB" sz="1200" dirty="0">
                <a:latin typeface="Helvetica" pitchFamily="2" charset="0"/>
                <a:hlinkClick r:id="rId4"/>
              </a:rPr>
              <a:t>List of ATLAS institutes</a:t>
            </a:r>
            <a:endParaRPr lang="en-GB" sz="1200" dirty="0">
              <a:latin typeface="Helvetica" pitchFamily="2" charset="0"/>
            </a:endParaRPr>
          </a:p>
          <a:p>
            <a:pPr marL="266700" lvl="0" indent="-266700" defTabSz="457200" fontAlgn="base">
              <a:spcBef>
                <a:spcPts val="600"/>
              </a:spcBef>
              <a:spcAft>
                <a:spcPct val="0"/>
              </a:spcAft>
              <a:buFont typeface="Arial" panose="020B0604020202020204" pitchFamily="34" charset="0"/>
              <a:buChar char="•"/>
              <a:defRPr/>
            </a:pPr>
            <a:r>
              <a:rPr lang="en-GB" sz="1200" dirty="0">
                <a:latin typeface="Helvetica" pitchFamily="2" charset="0"/>
                <a:hlinkClick r:id="rId5"/>
              </a:rPr>
              <a:t>ATLAS Composition</a:t>
            </a:r>
            <a:endParaRPr lang="en-GB" sz="1200" dirty="0">
              <a:latin typeface="Helvetica" pitchFamily="2" charset="0"/>
            </a:endParaRPr>
          </a:p>
          <a:p>
            <a:pPr marL="266700" lvl="0" indent="-266700" defTabSz="457200" fontAlgn="base">
              <a:spcBef>
                <a:spcPts val="600"/>
              </a:spcBef>
              <a:spcAft>
                <a:spcPct val="0"/>
              </a:spcAft>
              <a:buFont typeface="Arial" panose="020B0604020202020204" pitchFamily="34" charset="0"/>
              <a:buChar char="•"/>
              <a:defRPr/>
            </a:pPr>
            <a:r>
              <a:rPr lang="en-GB" sz="1200" dirty="0">
                <a:latin typeface="Helvetica" pitchFamily="2" charset="0"/>
                <a:hlinkClick r:id="rId6"/>
              </a:rPr>
              <a:t>Join ATLAS information &amp; brochure</a:t>
            </a:r>
            <a:endParaRPr lang="en-GB" sz="1200" dirty="0">
              <a:latin typeface="Helvetica" pitchFamily="2" charset="0"/>
            </a:endParaRPr>
          </a:p>
        </p:txBody>
      </p:sp>
      <p:sp>
        <p:nvSpPr>
          <p:cNvPr id="9" name="Rectangle 8">
            <a:extLst>
              <a:ext uri="{FF2B5EF4-FFF2-40B4-BE49-F238E27FC236}">
                <a16:creationId xmlns:a16="http://schemas.microsoft.com/office/drawing/2014/main" id="{BB98CABD-A698-3B80-E8F0-219FABAA07ED}"/>
              </a:ext>
            </a:extLst>
          </p:cNvPr>
          <p:cNvSpPr/>
          <p:nvPr/>
        </p:nvSpPr>
        <p:spPr>
          <a:xfrm>
            <a:off x="591671" y="1183722"/>
            <a:ext cx="4488330" cy="3103414"/>
          </a:xfrm>
          <a:prstGeom prst="rect">
            <a:avLst/>
          </a:prstGeom>
        </p:spPr>
        <p:txBody>
          <a:bodyPr wrap="square">
            <a:spAutoFit/>
          </a:bodyPr>
          <a:lstStyle/>
          <a:p>
            <a:pPr lvl="0" defTabSz="457200" fontAlgn="base">
              <a:spcBef>
                <a:spcPts val="1200"/>
              </a:spcBef>
              <a:spcAft>
                <a:spcPct val="0"/>
              </a:spcAft>
              <a:defRPr/>
            </a:pPr>
            <a:r>
              <a:rPr lang="en-GB" sz="1600" b="1" dirty="0">
                <a:latin typeface="Helvetica" pitchFamily="2" charset="0"/>
              </a:rPr>
              <a:t>ATLAS is a multi-decade experimental programme involving:</a:t>
            </a:r>
          </a:p>
          <a:p>
            <a:pPr marL="266700" lvl="0" indent="-266700" defTabSz="457200" fontAlgn="base">
              <a:spcBef>
                <a:spcPts val="1200"/>
              </a:spcBef>
              <a:spcAft>
                <a:spcPct val="0"/>
              </a:spcAft>
              <a:buFont typeface="Arial" panose="020B0604020202020204" pitchFamily="34" charset="0"/>
              <a:buChar char="•"/>
              <a:defRPr/>
            </a:pPr>
            <a:r>
              <a:rPr lang="en-GB" sz="1600" dirty="0">
                <a:latin typeface="Helvetica" pitchFamily="2" charset="0"/>
              </a:rPr>
              <a:t>185 Institutions (253 institutes) from 42 countries + 15 Technical Associate Institutes</a:t>
            </a:r>
          </a:p>
          <a:p>
            <a:pPr marL="266700" lvl="0" indent="-266700" defTabSz="457200" fontAlgn="base">
              <a:spcBef>
                <a:spcPts val="1000"/>
              </a:spcBef>
              <a:spcAft>
                <a:spcPct val="0"/>
              </a:spcAft>
              <a:buFont typeface="Arial" panose="020B0604020202020204" pitchFamily="34" charset="0"/>
              <a:buChar char="•"/>
              <a:defRPr/>
            </a:pPr>
            <a:r>
              <a:rPr lang="en-GB" sz="1600" dirty="0">
                <a:latin typeface="Helvetica" pitchFamily="2" charset="0"/>
              </a:rPr>
              <a:t>2900 Scientific authors</a:t>
            </a:r>
          </a:p>
          <a:p>
            <a:pPr marL="266700" lvl="0" indent="-266700" defTabSz="457200" fontAlgn="base">
              <a:spcBef>
                <a:spcPts val="1000"/>
              </a:spcBef>
              <a:spcAft>
                <a:spcPct val="0"/>
              </a:spcAft>
              <a:buFont typeface="Arial" panose="020B0604020202020204" pitchFamily="34" charset="0"/>
              <a:buChar char="•"/>
              <a:defRPr/>
            </a:pPr>
            <a:r>
              <a:rPr lang="en-GB" sz="1600" dirty="0">
                <a:latin typeface="Helvetica" pitchFamily="2" charset="0"/>
              </a:rPr>
              <a:t>1200 Physics PhD students</a:t>
            </a:r>
          </a:p>
          <a:p>
            <a:pPr marL="266700" lvl="0" indent="-266700" defTabSz="457200" fontAlgn="base">
              <a:spcBef>
                <a:spcPts val="1000"/>
              </a:spcBef>
              <a:spcAft>
                <a:spcPct val="0"/>
              </a:spcAft>
              <a:buFont typeface="Arial" panose="020B0604020202020204" pitchFamily="34" charset="0"/>
              <a:buChar char="•"/>
              <a:defRPr/>
            </a:pPr>
            <a:r>
              <a:rPr lang="en-GB" sz="1600" dirty="0">
                <a:latin typeface="Helvetica" pitchFamily="2" charset="0"/>
              </a:rPr>
              <a:t>1300 Engineers or technicians</a:t>
            </a:r>
          </a:p>
          <a:p>
            <a:pPr marL="266700" lvl="0" indent="-266700" defTabSz="457200" fontAlgn="base">
              <a:spcBef>
                <a:spcPts val="1000"/>
              </a:spcBef>
              <a:spcAft>
                <a:spcPct val="0"/>
              </a:spcAft>
              <a:buFont typeface="Arial" panose="020B0604020202020204" pitchFamily="34" charset="0"/>
              <a:buChar char="•"/>
              <a:defRPr/>
            </a:pPr>
            <a:r>
              <a:rPr lang="en-GB" sz="1600" dirty="0">
                <a:latin typeface="Helvetica" pitchFamily="2" charset="0"/>
              </a:rPr>
              <a:t>100 Engineering students</a:t>
            </a:r>
          </a:p>
          <a:p>
            <a:pPr marL="266700" lvl="0" indent="-266700" defTabSz="457200" fontAlgn="base">
              <a:spcBef>
                <a:spcPts val="1000"/>
              </a:spcBef>
              <a:spcAft>
                <a:spcPct val="0"/>
              </a:spcAft>
              <a:buFont typeface="Arial" panose="020B0604020202020204" pitchFamily="34" charset="0"/>
              <a:buChar char="•"/>
              <a:defRPr/>
            </a:pPr>
            <a:r>
              <a:rPr lang="en-GB" sz="1600" dirty="0">
                <a:latin typeface="Helvetica" pitchFamily="2" charset="0"/>
              </a:rPr>
              <a:t>6000 Active members</a:t>
            </a:r>
          </a:p>
        </p:txBody>
      </p:sp>
      <p:pic>
        <p:nvPicPr>
          <p:cNvPr id="11" name="Picture 10">
            <a:extLst>
              <a:ext uri="{FF2B5EF4-FFF2-40B4-BE49-F238E27FC236}">
                <a16:creationId xmlns:a16="http://schemas.microsoft.com/office/drawing/2014/main" id="{B3095005-B535-7055-DC18-761EB2FAF79E}"/>
              </a:ext>
            </a:extLst>
          </p:cNvPr>
          <p:cNvPicPr>
            <a:picLocks noChangeAspect="1"/>
          </p:cNvPicPr>
          <p:nvPr/>
        </p:nvPicPr>
        <p:blipFill>
          <a:blip r:embed="rId7"/>
          <a:stretch>
            <a:fillRect/>
          </a:stretch>
        </p:blipFill>
        <p:spPr>
          <a:xfrm>
            <a:off x="9840773" y="82887"/>
            <a:ext cx="1490734" cy="785137"/>
          </a:xfrm>
          <a:prstGeom prst="rect">
            <a:avLst/>
          </a:prstGeom>
        </p:spPr>
      </p:pic>
      <p:pic>
        <p:nvPicPr>
          <p:cNvPr id="4" name="Picture 2">
            <a:extLst>
              <a:ext uri="{FF2B5EF4-FFF2-40B4-BE49-F238E27FC236}">
                <a16:creationId xmlns:a16="http://schemas.microsoft.com/office/drawing/2014/main" id="{E9BD7197-9B0E-520D-A776-DF16B457EE5A}"/>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colorTemperature colorTemp="5900"/>
                    </a14:imgEffect>
                    <a14:imgEffect>
                      <a14:brightnessContrast bright="7000" contrast="38000"/>
                    </a14:imgEffect>
                  </a14:imgLayer>
                </a14:imgProps>
              </a:ext>
              <a:ext uri="{28A0092B-C50C-407E-A947-70E740481C1C}">
                <a14:useLocalDpi xmlns:a14="http://schemas.microsoft.com/office/drawing/2010/main" val="0"/>
              </a:ext>
            </a:extLst>
          </a:blip>
          <a:srcRect/>
          <a:stretch>
            <a:fillRect/>
          </a:stretch>
        </p:blipFill>
        <p:spPr bwMode="auto">
          <a:xfrm>
            <a:off x="6473950" y="2093391"/>
            <a:ext cx="3041111" cy="432495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5671891-CCBF-39C7-63FF-B91A5B2FD71E}"/>
              </a:ext>
            </a:extLst>
          </p:cNvPr>
          <p:cNvSpPr txBox="1"/>
          <p:nvPr/>
        </p:nvSpPr>
        <p:spPr>
          <a:xfrm>
            <a:off x="6392863" y="6429959"/>
            <a:ext cx="2215671" cy="261610"/>
          </a:xfrm>
          <a:prstGeom prst="rect">
            <a:avLst/>
          </a:prstGeom>
          <a:noFill/>
        </p:spPr>
        <p:txBody>
          <a:bodyPr wrap="none" rtlCol="0">
            <a:spAutoFit/>
          </a:bodyPr>
          <a:lstStyle/>
          <a:p>
            <a:pPr marL="0">
              <a:spcBef>
                <a:spcPts val="3000"/>
              </a:spcBef>
            </a:pPr>
            <a:r>
              <a:rPr lang="en-CH" sz="1100" dirty="0">
                <a:solidFill>
                  <a:schemeClr val="tx1">
                    <a:lumMod val="65000"/>
                    <a:lumOff val="35000"/>
                  </a:schemeClr>
                </a:solidFill>
                <a:latin typeface="Helvetica Light" charset="0"/>
                <a:ea typeface="Helvetica Light" charset="0"/>
                <a:cs typeface="Helvetica Light" charset="0"/>
                <a:sym typeface="Wingdings" pitchFamily="2" charset="2"/>
              </a:rPr>
              <a:t>ATLAS Letter of Intent, Oct 1992</a:t>
            </a:r>
          </a:p>
        </p:txBody>
      </p:sp>
      <p:sp>
        <p:nvSpPr>
          <p:cNvPr id="10" name="Rounded Rectangle 9">
            <a:extLst>
              <a:ext uri="{FF2B5EF4-FFF2-40B4-BE49-F238E27FC236}">
                <a16:creationId xmlns:a16="http://schemas.microsoft.com/office/drawing/2014/main" id="{3C7185E8-0516-CC7F-3B5A-BB62E97245CB}"/>
              </a:ext>
            </a:extLst>
          </p:cNvPr>
          <p:cNvSpPr/>
          <p:nvPr/>
        </p:nvSpPr>
        <p:spPr>
          <a:xfrm>
            <a:off x="3471259" y="4910726"/>
            <a:ext cx="7860248" cy="919635"/>
          </a:xfrm>
          <a:prstGeom prst="roundRect">
            <a:avLst>
              <a:gd name="adj" fmla="val 3329"/>
            </a:avLst>
          </a:prstGeom>
          <a:solidFill>
            <a:schemeClr val="bg1"/>
          </a:solidFill>
          <a:ln w="6350">
            <a:solidFill>
              <a:srgbClr val="0C5EAF"/>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pic>
        <p:nvPicPr>
          <p:cNvPr id="6" name="Picture 5">
            <a:extLst>
              <a:ext uri="{FF2B5EF4-FFF2-40B4-BE49-F238E27FC236}">
                <a16:creationId xmlns:a16="http://schemas.microsoft.com/office/drawing/2014/main" id="{D8D8D8D1-3758-0CCB-3B97-D79E3A641E05}"/>
              </a:ext>
            </a:extLst>
          </p:cNvPr>
          <p:cNvPicPr>
            <a:picLocks noChangeAspect="1"/>
          </p:cNvPicPr>
          <p:nvPr/>
        </p:nvPicPr>
        <p:blipFill rotWithShape="1">
          <a:blip r:embed="rId10"/>
          <a:srcRect t="14625" r="713"/>
          <a:stretch/>
        </p:blipFill>
        <p:spPr>
          <a:xfrm>
            <a:off x="3587994" y="5009578"/>
            <a:ext cx="7717009" cy="785137"/>
          </a:xfrm>
          <a:prstGeom prst="rect">
            <a:avLst/>
          </a:prstGeom>
        </p:spPr>
      </p:pic>
      <p:sp>
        <p:nvSpPr>
          <p:cNvPr id="12" name="TextBox 11">
            <a:extLst>
              <a:ext uri="{FF2B5EF4-FFF2-40B4-BE49-F238E27FC236}">
                <a16:creationId xmlns:a16="http://schemas.microsoft.com/office/drawing/2014/main" id="{3841FD16-C4E5-A290-11F0-13297A00FBB0}"/>
              </a:ext>
            </a:extLst>
          </p:cNvPr>
          <p:cNvSpPr txBox="1"/>
          <p:nvPr/>
        </p:nvSpPr>
        <p:spPr>
          <a:xfrm>
            <a:off x="8600952" y="1183722"/>
            <a:ext cx="2915097" cy="830997"/>
          </a:xfrm>
          <a:prstGeom prst="rect">
            <a:avLst/>
          </a:prstGeom>
          <a:noFill/>
        </p:spPr>
        <p:txBody>
          <a:bodyPr wrap="square" rtlCol="0">
            <a:spAutoFit/>
          </a:bodyPr>
          <a:lstStyle/>
          <a:p>
            <a:pPr marL="0">
              <a:spcBef>
                <a:spcPts val="3000"/>
              </a:spcBef>
            </a:pPr>
            <a:r>
              <a:rPr lang="en-GB" sz="1600" b="1" dirty="0">
                <a:solidFill>
                  <a:srgbClr val="0C5EAF"/>
                </a:solidFill>
                <a:latin typeface="Helvetica" pitchFamily="2" charset="0"/>
                <a:ea typeface="Helvetica Light" charset="0"/>
                <a:cs typeface="Helvetica Light" charset="0"/>
                <a:sym typeface="Wingdings" pitchFamily="2" charset="2"/>
              </a:rPr>
              <a:t>The Max-Planck-</a:t>
            </a:r>
            <a:r>
              <a:rPr lang="en-GB" sz="1600" b="1" dirty="0" err="1">
                <a:solidFill>
                  <a:srgbClr val="0C5EAF"/>
                </a:solidFill>
                <a:latin typeface="Helvetica" pitchFamily="2" charset="0"/>
                <a:ea typeface="Helvetica Light" charset="0"/>
                <a:cs typeface="Helvetica Light" charset="0"/>
                <a:sym typeface="Wingdings" pitchFamily="2" charset="2"/>
              </a:rPr>
              <a:t>Institut</a:t>
            </a:r>
            <a:r>
              <a:rPr lang="en-GB" sz="1600" b="1" dirty="0">
                <a:solidFill>
                  <a:srgbClr val="0C5EAF"/>
                </a:solidFill>
                <a:latin typeface="Helvetica" pitchFamily="2" charset="0"/>
                <a:ea typeface="Helvetica Light" charset="0"/>
                <a:cs typeface="Helvetica Light" charset="0"/>
                <a:sym typeface="Wingdings" pitchFamily="2" charset="2"/>
              </a:rPr>
              <a:t> für </a:t>
            </a:r>
            <a:r>
              <a:rPr lang="en-GB" sz="1600" b="1" dirty="0" err="1">
                <a:solidFill>
                  <a:srgbClr val="0C5EAF"/>
                </a:solidFill>
                <a:latin typeface="Helvetica" pitchFamily="2" charset="0"/>
                <a:ea typeface="Helvetica Light" charset="0"/>
                <a:cs typeface="Helvetica Light" charset="0"/>
                <a:sym typeface="Wingdings" pitchFamily="2" charset="2"/>
              </a:rPr>
              <a:t>Physik</a:t>
            </a:r>
            <a:r>
              <a:rPr lang="en-GB" sz="1600" b="1" dirty="0">
                <a:solidFill>
                  <a:srgbClr val="0C5EAF"/>
                </a:solidFill>
                <a:latin typeface="Helvetica" pitchFamily="2" charset="0"/>
                <a:ea typeface="Helvetica Light" charset="0"/>
                <a:cs typeface="Helvetica Light" charset="0"/>
                <a:sym typeface="Wingdings" pitchFamily="2" charset="2"/>
              </a:rPr>
              <a:t> is a founding member of ATLAS</a:t>
            </a:r>
            <a:endParaRPr lang="en-GB" sz="1600" dirty="0">
              <a:solidFill>
                <a:srgbClr val="0C5EAF"/>
              </a:solidFill>
              <a:latin typeface="Helvetica" pitchFamily="2" charset="0"/>
              <a:ea typeface="Helvetica Light" charset="0"/>
              <a:cs typeface="Helvetica Light" charset="0"/>
              <a:sym typeface="Wingdings" pitchFamily="2" charset="2"/>
            </a:endParaRPr>
          </a:p>
        </p:txBody>
      </p:sp>
      <p:pic>
        <p:nvPicPr>
          <p:cNvPr id="16" name="Picture 15">
            <a:extLst>
              <a:ext uri="{FF2B5EF4-FFF2-40B4-BE49-F238E27FC236}">
                <a16:creationId xmlns:a16="http://schemas.microsoft.com/office/drawing/2014/main" id="{B4DB06BB-C077-1317-3E17-AA1BF74C8FFE}"/>
              </a:ext>
            </a:extLst>
          </p:cNvPr>
          <p:cNvPicPr>
            <a:picLocks noChangeAspect="1"/>
          </p:cNvPicPr>
          <p:nvPr/>
        </p:nvPicPr>
        <p:blipFill>
          <a:blip r:embed="rId11"/>
          <a:stretch>
            <a:fillRect/>
          </a:stretch>
        </p:blipFill>
        <p:spPr>
          <a:xfrm>
            <a:off x="5353879" y="1266993"/>
            <a:ext cx="2915098" cy="1385714"/>
          </a:xfrm>
          <a:prstGeom prst="rect">
            <a:avLst/>
          </a:prstGeom>
        </p:spPr>
      </p:pic>
      <p:sp>
        <p:nvSpPr>
          <p:cNvPr id="17" name="TextBox 16">
            <a:extLst>
              <a:ext uri="{FF2B5EF4-FFF2-40B4-BE49-F238E27FC236}">
                <a16:creationId xmlns:a16="http://schemas.microsoft.com/office/drawing/2014/main" id="{5A5733AC-4944-1BC5-24E7-895E1D6740A0}"/>
              </a:ext>
            </a:extLst>
          </p:cNvPr>
          <p:cNvSpPr txBox="1"/>
          <p:nvPr/>
        </p:nvSpPr>
        <p:spPr>
          <a:xfrm>
            <a:off x="5266409" y="1014387"/>
            <a:ext cx="2690160" cy="261610"/>
          </a:xfrm>
          <a:prstGeom prst="rect">
            <a:avLst/>
          </a:prstGeom>
          <a:noFill/>
        </p:spPr>
        <p:txBody>
          <a:bodyPr wrap="none" rtlCol="0">
            <a:spAutoFit/>
          </a:bodyPr>
          <a:lstStyle/>
          <a:p>
            <a:pPr marL="0">
              <a:spcBef>
                <a:spcPts val="3000"/>
              </a:spcBef>
            </a:pPr>
            <a:r>
              <a:rPr lang="en-CH" sz="1100" dirty="0">
                <a:solidFill>
                  <a:schemeClr val="tx1">
                    <a:lumMod val="65000"/>
                    <a:lumOff val="35000"/>
                  </a:schemeClr>
                </a:solidFill>
                <a:latin typeface="Helvetica Light" panose="020B0403020202020204" pitchFamily="34" charset="0"/>
                <a:ea typeface="Helvetica Light" charset="0"/>
                <a:cs typeface="Helvetica Light" charset="0"/>
                <a:sym typeface="Wingdings" pitchFamily="2" charset="2"/>
              </a:rPr>
              <a:t>The previous MPP, by architect Sep Ruf</a:t>
            </a:r>
          </a:p>
        </p:txBody>
      </p:sp>
      <p:grpSp>
        <p:nvGrpSpPr>
          <p:cNvPr id="7" name="Group 6">
            <a:extLst>
              <a:ext uri="{FF2B5EF4-FFF2-40B4-BE49-F238E27FC236}">
                <a16:creationId xmlns:a16="http://schemas.microsoft.com/office/drawing/2014/main" id="{253D3BD8-8550-318D-5067-A4AEC9AE7459}"/>
              </a:ext>
            </a:extLst>
          </p:cNvPr>
          <p:cNvGrpSpPr/>
          <p:nvPr/>
        </p:nvGrpSpPr>
        <p:grpSpPr>
          <a:xfrm>
            <a:off x="9662926" y="2096674"/>
            <a:ext cx="859036" cy="647365"/>
            <a:chOff x="10508975" y="873070"/>
            <a:chExt cx="859036" cy="647365"/>
          </a:xfrm>
        </p:grpSpPr>
        <p:sp>
          <p:nvSpPr>
            <p:cNvPr id="13" name="Rounded Rectangle 12">
              <a:extLst>
                <a:ext uri="{FF2B5EF4-FFF2-40B4-BE49-F238E27FC236}">
                  <a16:creationId xmlns:a16="http://schemas.microsoft.com/office/drawing/2014/main" id="{C257E7FE-AABC-77B5-598F-3B263490D897}"/>
                </a:ext>
              </a:extLst>
            </p:cNvPr>
            <p:cNvSpPr/>
            <p:nvPr/>
          </p:nvSpPr>
          <p:spPr>
            <a:xfrm>
              <a:off x="10508975" y="873070"/>
              <a:ext cx="859036" cy="647365"/>
            </a:xfrm>
            <a:prstGeom prst="roundRect">
              <a:avLst/>
            </a:prstGeom>
            <a:solidFill>
              <a:schemeClr val="bg1"/>
            </a:solidFill>
            <a:ln w="3175">
              <a:solidFill>
                <a:srgbClr val="00B050"/>
              </a:solidFill>
            </a:ln>
          </p:spPr>
          <p:txBody>
            <a:bodyPr wrap="square" rtlCol="0" anchor="ctr">
              <a:spAutoFit/>
            </a:bodyPr>
            <a:lstStyle/>
            <a:p>
              <a:pPr algn="l"/>
              <a:endParaRPr lang="en-CH" sz="1600" dirty="0">
                <a:latin typeface="Helvetica" pitchFamily="2" charset="0"/>
              </a:endParaRPr>
            </a:p>
          </p:txBody>
        </p:sp>
        <p:pic>
          <p:nvPicPr>
            <p:cNvPr id="14" name="Picture 2" descr="MPP - Theory Seminar | Max Planck Institute for extraterrestrial Physics">
              <a:extLst>
                <a:ext uri="{FF2B5EF4-FFF2-40B4-BE49-F238E27FC236}">
                  <a16:creationId xmlns:a16="http://schemas.microsoft.com/office/drawing/2014/main" id="{08502C1C-B2D5-3F59-3889-906291E70C8C}"/>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586247" y="903236"/>
              <a:ext cx="704605" cy="603947"/>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975570132"/>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FEDB595-0220-D046-874E-890153712626}"/>
              </a:ext>
            </a:extLst>
          </p:cNvPr>
          <p:cNvSpPr>
            <a:spLocks noGrp="1"/>
          </p:cNvSpPr>
          <p:nvPr>
            <p:ph type="sldNum" sz="quarter" idx="4"/>
          </p:nvPr>
        </p:nvSpPr>
        <p:spPr/>
        <p:txBody>
          <a:bodyPr/>
          <a:lstStyle/>
          <a:p>
            <a:pPr>
              <a:defRPr/>
            </a:pPr>
            <a:fld id="{611C2F03-9E95-40C9-A99F-3C4F7EE8CF2A}" type="slidenum">
              <a:rPr lang="en-GB" smtClean="0"/>
              <a:pPr>
                <a:defRPr/>
              </a:pPr>
              <a:t>16</a:t>
            </a:fld>
            <a:endParaRPr lang="en-GB"/>
          </a:p>
        </p:txBody>
      </p:sp>
      <p:pic>
        <p:nvPicPr>
          <p:cNvPr id="3" name="Picture 2">
            <a:extLst>
              <a:ext uri="{FF2B5EF4-FFF2-40B4-BE49-F238E27FC236}">
                <a16:creationId xmlns:a16="http://schemas.microsoft.com/office/drawing/2014/main" id="{E5BF8853-CCDD-A54D-ABF9-AA612E1A2457}"/>
              </a:ext>
            </a:extLst>
          </p:cNvPr>
          <p:cNvPicPr>
            <a:picLocks noChangeAspect="1"/>
          </p:cNvPicPr>
          <p:nvPr/>
        </p:nvPicPr>
        <p:blipFill>
          <a:blip r:embed="rId2"/>
          <a:stretch>
            <a:fillRect/>
          </a:stretch>
        </p:blipFill>
        <p:spPr>
          <a:xfrm>
            <a:off x="696615" y="1169531"/>
            <a:ext cx="7505689" cy="5376266"/>
          </a:xfrm>
          <a:prstGeom prst="rect">
            <a:avLst/>
          </a:prstGeom>
        </p:spPr>
      </p:pic>
      <p:sp>
        <p:nvSpPr>
          <p:cNvPr id="4" name="TextBox 3">
            <a:extLst>
              <a:ext uri="{FF2B5EF4-FFF2-40B4-BE49-F238E27FC236}">
                <a16:creationId xmlns:a16="http://schemas.microsoft.com/office/drawing/2014/main" id="{9D5FDFEA-E26E-5448-B6A5-0A5820F8FDA7}"/>
              </a:ext>
            </a:extLst>
          </p:cNvPr>
          <p:cNvSpPr txBox="1"/>
          <p:nvPr/>
        </p:nvSpPr>
        <p:spPr>
          <a:xfrm>
            <a:off x="150608" y="260650"/>
            <a:ext cx="11322255" cy="523220"/>
          </a:xfrm>
          <a:prstGeom prst="rect">
            <a:avLst/>
          </a:prstGeom>
          <a:noFill/>
        </p:spPr>
        <p:txBody>
          <a:bodyPr wrap="square" rtlCol="0">
            <a:spAutoFit/>
          </a:bodyPr>
          <a:lstStyle/>
          <a:p>
            <a:pPr indent="450850" defTabSz="457200" fontAlgn="base">
              <a:spcBef>
                <a:spcPct val="0"/>
              </a:spcBef>
              <a:spcAft>
                <a:spcPct val="0"/>
              </a:spcAft>
              <a:defRPr/>
            </a:pPr>
            <a:r>
              <a:rPr lang="en-US" sz="2800" b="1">
                <a:solidFill>
                  <a:srgbClr val="0D7FBF"/>
                </a:solidFill>
                <a:latin typeface="Helvetica" pitchFamily="2" charset="0"/>
                <a:ea typeface="Trebuchet MS" pitchFamily="-84" charset="0"/>
                <a:cs typeface="Helvetica Light"/>
              </a:rPr>
              <a:t>ATLAS Detector construction and installation</a:t>
            </a:r>
            <a:endParaRPr lang="en-US" sz="2800">
              <a:solidFill>
                <a:srgbClr val="0D7FBF"/>
              </a:solidFill>
              <a:latin typeface="Helvetica" pitchFamily="2" charset="0"/>
              <a:ea typeface="Trebuchet MS" pitchFamily="-84" charset="0"/>
              <a:cs typeface="Helvetica Light"/>
            </a:endParaRPr>
          </a:p>
        </p:txBody>
      </p:sp>
      <p:sp>
        <p:nvSpPr>
          <p:cNvPr id="5" name="TextBox 4">
            <a:extLst>
              <a:ext uri="{FF2B5EF4-FFF2-40B4-BE49-F238E27FC236}">
                <a16:creationId xmlns:a16="http://schemas.microsoft.com/office/drawing/2014/main" id="{9CD13720-6BA4-1240-A309-84E530987A16}"/>
              </a:ext>
            </a:extLst>
          </p:cNvPr>
          <p:cNvSpPr txBox="1"/>
          <p:nvPr/>
        </p:nvSpPr>
        <p:spPr>
          <a:xfrm>
            <a:off x="8299735" y="5554662"/>
            <a:ext cx="3173128" cy="984885"/>
          </a:xfrm>
          <a:prstGeom prst="rect">
            <a:avLst/>
          </a:prstGeom>
          <a:noFill/>
        </p:spPr>
        <p:txBody>
          <a:bodyPr wrap="square" rtlCol="0">
            <a:spAutoFit/>
          </a:bodyPr>
          <a:lstStyle/>
          <a:p>
            <a:pPr marL="0">
              <a:spcBef>
                <a:spcPts val="3000"/>
              </a:spcBef>
            </a:pPr>
            <a:r>
              <a:rPr lang="en-CH" sz="1200">
                <a:solidFill>
                  <a:schemeClr val="tx1">
                    <a:lumMod val="50000"/>
                    <a:lumOff val="50000"/>
                  </a:schemeClr>
                </a:solidFill>
                <a:latin typeface="Helvetica Light" charset="0"/>
                <a:ea typeface="Helvetica Light" charset="0"/>
                <a:cs typeface="Helvetica Light" charset="0"/>
                <a:sym typeface="Wingdings" pitchFamily="2" charset="2"/>
              </a:rPr>
              <a:t>ATLAS cavern after excavation in July 2002</a:t>
            </a:r>
          </a:p>
          <a:p>
            <a:pPr marL="171450" indent="-171450">
              <a:spcBef>
                <a:spcPts val="600"/>
              </a:spcBef>
              <a:buFont typeface="Arial" panose="020B0604020202020204" pitchFamily="34" charset="0"/>
              <a:buChar char="•"/>
            </a:pPr>
            <a:r>
              <a:rPr lang="en-GB" sz="1200">
                <a:solidFill>
                  <a:schemeClr val="tx1">
                    <a:lumMod val="50000"/>
                    <a:lumOff val="50000"/>
                  </a:schemeClr>
                </a:solidFill>
                <a:latin typeface="Helvetica Light" charset="0"/>
                <a:ea typeface="Helvetica Light" charset="0"/>
                <a:cs typeface="Helvetica Light" charset="0"/>
                <a:sym typeface="Wingdings" pitchFamily="2" charset="2"/>
              </a:rPr>
              <a:t>53 m long</a:t>
            </a:r>
          </a:p>
          <a:p>
            <a:pPr marL="171450" indent="-171450">
              <a:spcBef>
                <a:spcPts val="300"/>
              </a:spcBef>
              <a:buFont typeface="Arial" panose="020B0604020202020204" pitchFamily="34" charset="0"/>
              <a:buChar char="•"/>
            </a:pPr>
            <a:r>
              <a:rPr lang="en-GB" sz="1200">
                <a:solidFill>
                  <a:schemeClr val="tx1">
                    <a:lumMod val="50000"/>
                    <a:lumOff val="50000"/>
                  </a:schemeClr>
                </a:solidFill>
                <a:latin typeface="Helvetica Light" charset="0"/>
                <a:ea typeface="Helvetica Light" charset="0"/>
                <a:cs typeface="Helvetica Light" charset="0"/>
                <a:sym typeface="Wingdings" pitchFamily="2" charset="2"/>
              </a:rPr>
              <a:t>35 m high (10-storey building) </a:t>
            </a:r>
          </a:p>
          <a:p>
            <a:pPr marL="171450" indent="-171450">
              <a:spcBef>
                <a:spcPts val="300"/>
              </a:spcBef>
              <a:buFont typeface="Arial" panose="020B0604020202020204" pitchFamily="34" charset="0"/>
              <a:buChar char="•"/>
            </a:pPr>
            <a:r>
              <a:rPr lang="en-GB" sz="1200">
                <a:solidFill>
                  <a:schemeClr val="tx1">
                    <a:lumMod val="50000"/>
                    <a:lumOff val="50000"/>
                  </a:schemeClr>
                </a:solidFill>
                <a:latin typeface="Helvetica Light" charset="0"/>
                <a:ea typeface="Helvetica Light" charset="0"/>
                <a:cs typeface="Helvetica Light" charset="0"/>
                <a:sym typeface="Wingdings" pitchFamily="2" charset="2"/>
              </a:rPr>
              <a:t>30 m wide</a:t>
            </a:r>
            <a:endParaRPr lang="en-CH" sz="1200">
              <a:solidFill>
                <a:schemeClr val="tx1">
                  <a:lumMod val="50000"/>
                  <a:lumOff val="50000"/>
                </a:schemeClr>
              </a:solidFill>
              <a:latin typeface="Helvetica Light" charset="0"/>
              <a:ea typeface="Helvetica Light" charset="0"/>
              <a:cs typeface="Helvetica Light" charset="0"/>
              <a:sym typeface="Wingdings" pitchFamily="2" charset="2"/>
            </a:endParaRPr>
          </a:p>
        </p:txBody>
      </p:sp>
    </p:spTree>
    <p:extLst>
      <p:ext uri="{BB962C8B-B14F-4D97-AF65-F5344CB8AC3E}">
        <p14:creationId xmlns:p14="http://schemas.microsoft.com/office/powerpoint/2010/main" val="3038179106"/>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6F2838-F581-5C45-B3FE-E7448F3D59A2}"/>
              </a:ext>
            </a:extLst>
          </p:cNvPr>
          <p:cNvSpPr>
            <a:spLocks noGrp="1"/>
          </p:cNvSpPr>
          <p:nvPr>
            <p:ph type="sldNum" sz="quarter" idx="4"/>
          </p:nvPr>
        </p:nvSpPr>
        <p:spPr/>
        <p:txBody>
          <a:bodyPr/>
          <a:lstStyle/>
          <a:p>
            <a:pPr>
              <a:defRPr/>
            </a:pPr>
            <a:fld id="{611C2F03-9E95-40C9-A99F-3C4F7EE8CF2A}" type="slidenum">
              <a:rPr lang="en-GB" smtClean="0"/>
              <a:pPr>
                <a:defRPr/>
              </a:pPr>
              <a:t>17</a:t>
            </a:fld>
            <a:endParaRPr lang="en-GB" dirty="0"/>
          </a:p>
        </p:txBody>
      </p:sp>
      <p:sp>
        <p:nvSpPr>
          <p:cNvPr id="9" name="TextBox 8">
            <a:extLst>
              <a:ext uri="{FF2B5EF4-FFF2-40B4-BE49-F238E27FC236}">
                <a16:creationId xmlns:a16="http://schemas.microsoft.com/office/drawing/2014/main" id="{DB80FE28-DA75-DA48-BE61-F2FD644F23C1}"/>
              </a:ext>
            </a:extLst>
          </p:cNvPr>
          <p:cNvSpPr txBox="1"/>
          <p:nvPr/>
        </p:nvSpPr>
        <p:spPr>
          <a:xfrm>
            <a:off x="150608" y="260650"/>
            <a:ext cx="11322255" cy="523220"/>
          </a:xfrm>
          <a:prstGeom prst="rect">
            <a:avLst/>
          </a:prstGeom>
          <a:noFill/>
        </p:spPr>
        <p:txBody>
          <a:bodyPr wrap="square" rtlCol="0">
            <a:spAutoFit/>
          </a:bodyPr>
          <a:lstStyle/>
          <a:p>
            <a:pPr indent="450850" defTabSz="457200"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ATLAS Detector construction and installation </a:t>
            </a:r>
            <a:r>
              <a:rPr lang="en-US" sz="2400" b="1" dirty="0">
                <a:solidFill>
                  <a:srgbClr val="0D7FBF"/>
                </a:solidFill>
                <a:latin typeface="Helvetica" pitchFamily="2" charset="0"/>
                <a:ea typeface="Trebuchet MS" pitchFamily="-84" charset="0"/>
                <a:cs typeface="Helvetica Light"/>
              </a:rPr>
              <a:t>— Calorimeters</a:t>
            </a:r>
            <a:endParaRPr lang="en-US" sz="2800" dirty="0">
              <a:solidFill>
                <a:srgbClr val="0D7FBF"/>
              </a:solidFill>
              <a:latin typeface="Helvetica" pitchFamily="2" charset="0"/>
              <a:ea typeface="Trebuchet MS" pitchFamily="-84" charset="0"/>
              <a:cs typeface="Helvetica Light"/>
            </a:endParaRPr>
          </a:p>
        </p:txBody>
      </p:sp>
      <p:pic>
        <p:nvPicPr>
          <p:cNvPr id="10" name="Picture 9">
            <a:extLst>
              <a:ext uri="{FF2B5EF4-FFF2-40B4-BE49-F238E27FC236}">
                <a16:creationId xmlns:a16="http://schemas.microsoft.com/office/drawing/2014/main" id="{B4DD2232-7F65-9344-948F-FB64184F492B}"/>
              </a:ext>
            </a:extLst>
          </p:cNvPr>
          <p:cNvPicPr>
            <a:picLocks noChangeAspect="1"/>
          </p:cNvPicPr>
          <p:nvPr/>
        </p:nvPicPr>
        <p:blipFill>
          <a:blip r:embed="rId2"/>
          <a:stretch>
            <a:fillRect/>
          </a:stretch>
        </p:blipFill>
        <p:spPr>
          <a:xfrm>
            <a:off x="690299" y="1196753"/>
            <a:ext cx="8136615" cy="5433244"/>
          </a:xfrm>
          <a:prstGeom prst="rect">
            <a:avLst/>
          </a:prstGeom>
        </p:spPr>
      </p:pic>
      <p:sp>
        <p:nvSpPr>
          <p:cNvPr id="11" name="TextBox 10">
            <a:extLst>
              <a:ext uri="{FF2B5EF4-FFF2-40B4-BE49-F238E27FC236}">
                <a16:creationId xmlns:a16="http://schemas.microsoft.com/office/drawing/2014/main" id="{24C0EF4F-7122-FE46-B90E-FBDAC2C7064A}"/>
              </a:ext>
            </a:extLst>
          </p:cNvPr>
          <p:cNvSpPr txBox="1"/>
          <p:nvPr/>
        </p:nvSpPr>
        <p:spPr>
          <a:xfrm>
            <a:off x="8915169" y="5108657"/>
            <a:ext cx="2452841" cy="1569660"/>
          </a:xfrm>
          <a:prstGeom prst="rect">
            <a:avLst/>
          </a:prstGeom>
          <a:noFill/>
        </p:spPr>
        <p:txBody>
          <a:bodyPr wrap="square" rtlCol="0">
            <a:spAutoFit/>
          </a:bodyPr>
          <a:lstStyle/>
          <a:p>
            <a:pPr>
              <a:spcBef>
                <a:spcPts val="3000"/>
              </a:spcBef>
            </a:pPr>
            <a:r>
              <a:rPr lang="en-GB" sz="1200" dirty="0">
                <a:solidFill>
                  <a:schemeClr val="tx1">
                    <a:lumMod val="75000"/>
                    <a:lumOff val="25000"/>
                  </a:schemeClr>
                </a:solidFill>
                <a:latin typeface="Helvetica Light" charset="0"/>
                <a:ea typeface="Helvetica Light" charset="0"/>
                <a:cs typeface="Helvetica Light" charset="0"/>
                <a:sym typeface="Wingdings" pitchFamily="2" charset="2"/>
              </a:rPr>
              <a:t>View of the central part of ATLAS during final assembly stages. The wire chambers mounted inside and around the toroid magnet cryostats are well visible, as is part of the end-cap hadronic calorimeter before its insertion inside the magnet</a:t>
            </a:r>
            <a:endParaRPr lang="en-CH" sz="1200" dirty="0">
              <a:solidFill>
                <a:schemeClr val="tx1">
                  <a:lumMod val="75000"/>
                  <a:lumOff val="25000"/>
                </a:schemeClr>
              </a:solidFill>
              <a:latin typeface="Helvetica Light" charset="0"/>
              <a:ea typeface="Helvetica Light" charset="0"/>
              <a:cs typeface="Helvetica Light" charset="0"/>
              <a:sym typeface="Wingdings" pitchFamily="2" charset="2"/>
            </a:endParaRPr>
          </a:p>
        </p:txBody>
      </p:sp>
      <p:pic>
        <p:nvPicPr>
          <p:cNvPr id="3" name="Picture 2">
            <a:extLst>
              <a:ext uri="{FF2B5EF4-FFF2-40B4-BE49-F238E27FC236}">
                <a16:creationId xmlns:a16="http://schemas.microsoft.com/office/drawing/2014/main" id="{2BE638FD-D148-4713-C4FA-2C4184918E8F}"/>
              </a:ext>
            </a:extLst>
          </p:cNvPr>
          <p:cNvPicPr>
            <a:picLocks noChangeAspect="1"/>
          </p:cNvPicPr>
          <p:nvPr/>
        </p:nvPicPr>
        <p:blipFill>
          <a:blip r:embed="rId3"/>
          <a:stretch>
            <a:fillRect/>
          </a:stretch>
        </p:blipFill>
        <p:spPr>
          <a:xfrm>
            <a:off x="7474227" y="1073517"/>
            <a:ext cx="3750364" cy="2802398"/>
          </a:xfrm>
          <a:prstGeom prst="rect">
            <a:avLst/>
          </a:prstGeom>
          <a:ln w="76200">
            <a:solidFill>
              <a:schemeClr val="bg1"/>
            </a:solidFill>
          </a:ln>
        </p:spPr>
      </p:pic>
      <p:sp>
        <p:nvSpPr>
          <p:cNvPr id="4" name="TextBox 3">
            <a:extLst>
              <a:ext uri="{FF2B5EF4-FFF2-40B4-BE49-F238E27FC236}">
                <a16:creationId xmlns:a16="http://schemas.microsoft.com/office/drawing/2014/main" id="{448C15B2-86B0-EE91-A80D-F1CF195E4CF4}"/>
              </a:ext>
            </a:extLst>
          </p:cNvPr>
          <p:cNvSpPr txBox="1"/>
          <p:nvPr/>
        </p:nvSpPr>
        <p:spPr>
          <a:xfrm>
            <a:off x="8915168" y="3909393"/>
            <a:ext cx="2452841" cy="1015663"/>
          </a:xfrm>
          <a:prstGeom prst="rect">
            <a:avLst/>
          </a:prstGeom>
          <a:noFill/>
        </p:spPr>
        <p:txBody>
          <a:bodyPr wrap="square" rtlCol="0">
            <a:spAutoFit/>
          </a:bodyPr>
          <a:lstStyle/>
          <a:p>
            <a:pPr marL="0">
              <a:spcBef>
                <a:spcPts val="3000"/>
              </a:spcBef>
            </a:pPr>
            <a:r>
              <a:rPr lang="en-GB" sz="1200" dirty="0">
                <a:solidFill>
                  <a:schemeClr val="tx1">
                    <a:lumMod val="75000"/>
                    <a:lumOff val="25000"/>
                  </a:schemeClr>
                </a:solidFill>
                <a:latin typeface="Helvetica Light" charset="0"/>
                <a:ea typeface="Helvetica Light" charset="0"/>
                <a:cs typeface="Helvetica Light" charset="0"/>
                <a:sym typeface="Wingdings" pitchFamily="2" charset="2"/>
              </a:rPr>
              <a:t>Top: one HEC wheel on the assembly table at CERN’s B180 in 2002 prior to the vertical rotation and insertion into the end-cap cryostat</a:t>
            </a:r>
          </a:p>
        </p:txBody>
      </p:sp>
      <p:grpSp>
        <p:nvGrpSpPr>
          <p:cNvPr id="7" name="Group 6">
            <a:extLst>
              <a:ext uri="{FF2B5EF4-FFF2-40B4-BE49-F238E27FC236}">
                <a16:creationId xmlns:a16="http://schemas.microsoft.com/office/drawing/2014/main" id="{0FAA9C5F-06F2-766C-630C-C3E4E1468748}"/>
              </a:ext>
            </a:extLst>
          </p:cNvPr>
          <p:cNvGrpSpPr/>
          <p:nvPr/>
        </p:nvGrpSpPr>
        <p:grpSpPr>
          <a:xfrm>
            <a:off x="10508975" y="740550"/>
            <a:ext cx="859036" cy="647365"/>
            <a:chOff x="10508975" y="873070"/>
            <a:chExt cx="859036" cy="647365"/>
          </a:xfrm>
        </p:grpSpPr>
        <p:sp>
          <p:nvSpPr>
            <p:cNvPr id="5" name="Rounded Rectangle 4">
              <a:extLst>
                <a:ext uri="{FF2B5EF4-FFF2-40B4-BE49-F238E27FC236}">
                  <a16:creationId xmlns:a16="http://schemas.microsoft.com/office/drawing/2014/main" id="{F0C15EBE-D652-5BED-E501-63B15FB61026}"/>
                </a:ext>
              </a:extLst>
            </p:cNvPr>
            <p:cNvSpPr/>
            <p:nvPr/>
          </p:nvSpPr>
          <p:spPr>
            <a:xfrm>
              <a:off x="10508975" y="873070"/>
              <a:ext cx="859036" cy="647365"/>
            </a:xfrm>
            <a:prstGeom prst="roundRect">
              <a:avLst/>
            </a:prstGeom>
            <a:solidFill>
              <a:schemeClr val="bg1"/>
            </a:solidFill>
            <a:ln w="3175">
              <a:solidFill>
                <a:srgbClr val="00B050"/>
              </a:solidFill>
            </a:ln>
          </p:spPr>
          <p:txBody>
            <a:bodyPr wrap="square" rtlCol="0" anchor="ctr">
              <a:spAutoFit/>
            </a:bodyPr>
            <a:lstStyle/>
            <a:p>
              <a:pPr algn="l"/>
              <a:endParaRPr lang="en-CH" sz="1600" dirty="0">
                <a:latin typeface="Helvetica" pitchFamily="2" charset="0"/>
              </a:endParaRPr>
            </a:p>
          </p:txBody>
        </p:sp>
        <p:pic>
          <p:nvPicPr>
            <p:cNvPr id="6" name="Picture 2" descr="MPP - Theory Seminar | Max Planck Institute for extraterrestrial Physics">
              <a:extLst>
                <a:ext uri="{FF2B5EF4-FFF2-40B4-BE49-F238E27FC236}">
                  <a16:creationId xmlns:a16="http://schemas.microsoft.com/office/drawing/2014/main" id="{D5C0E03D-04A5-F65C-DB0A-83050CAA4B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86247" y="903236"/>
              <a:ext cx="704605" cy="603947"/>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022006101"/>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6F2838-F581-5C45-B3FE-E7448F3D59A2}"/>
              </a:ext>
            </a:extLst>
          </p:cNvPr>
          <p:cNvSpPr>
            <a:spLocks noGrp="1"/>
          </p:cNvSpPr>
          <p:nvPr>
            <p:ph type="sldNum" sz="quarter" idx="4"/>
          </p:nvPr>
        </p:nvSpPr>
        <p:spPr/>
        <p:txBody>
          <a:bodyPr/>
          <a:lstStyle/>
          <a:p>
            <a:pPr>
              <a:defRPr/>
            </a:pPr>
            <a:fld id="{611C2F03-9E95-40C9-A99F-3C4F7EE8CF2A}" type="slidenum">
              <a:rPr lang="en-GB" smtClean="0"/>
              <a:pPr>
                <a:defRPr/>
              </a:pPr>
              <a:t>18</a:t>
            </a:fld>
            <a:endParaRPr lang="en-GB" dirty="0"/>
          </a:p>
        </p:txBody>
      </p:sp>
      <p:sp>
        <p:nvSpPr>
          <p:cNvPr id="9" name="TextBox 8">
            <a:extLst>
              <a:ext uri="{FF2B5EF4-FFF2-40B4-BE49-F238E27FC236}">
                <a16:creationId xmlns:a16="http://schemas.microsoft.com/office/drawing/2014/main" id="{DB80FE28-DA75-DA48-BE61-F2FD644F23C1}"/>
              </a:ext>
            </a:extLst>
          </p:cNvPr>
          <p:cNvSpPr txBox="1"/>
          <p:nvPr/>
        </p:nvSpPr>
        <p:spPr>
          <a:xfrm>
            <a:off x="150608" y="260650"/>
            <a:ext cx="11322255" cy="523220"/>
          </a:xfrm>
          <a:prstGeom prst="rect">
            <a:avLst/>
          </a:prstGeom>
          <a:noFill/>
        </p:spPr>
        <p:txBody>
          <a:bodyPr wrap="square" rtlCol="0">
            <a:spAutoFit/>
          </a:bodyPr>
          <a:lstStyle/>
          <a:p>
            <a:pPr indent="450850" defTabSz="457200"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ATLAS Detector construction and installation </a:t>
            </a:r>
            <a:r>
              <a:rPr lang="en-US" sz="2400" b="1" dirty="0">
                <a:solidFill>
                  <a:srgbClr val="0D7FBF"/>
                </a:solidFill>
                <a:latin typeface="Helvetica" pitchFamily="2" charset="0"/>
                <a:ea typeface="Trebuchet MS" pitchFamily="-84" charset="0"/>
                <a:cs typeface="Helvetica Light"/>
              </a:rPr>
              <a:t>— Muon system</a:t>
            </a:r>
            <a:endParaRPr lang="en-US" sz="2800" dirty="0">
              <a:solidFill>
                <a:srgbClr val="0D7FBF"/>
              </a:solidFill>
              <a:latin typeface="Helvetica" pitchFamily="2" charset="0"/>
              <a:ea typeface="Trebuchet MS" pitchFamily="-84" charset="0"/>
              <a:cs typeface="Helvetica Light"/>
            </a:endParaRPr>
          </a:p>
        </p:txBody>
      </p:sp>
      <p:pic>
        <p:nvPicPr>
          <p:cNvPr id="12" name="Picture 11">
            <a:extLst>
              <a:ext uri="{FF2B5EF4-FFF2-40B4-BE49-F238E27FC236}">
                <a16:creationId xmlns:a16="http://schemas.microsoft.com/office/drawing/2014/main" id="{5F4CFA39-13B0-4CAD-EEF0-E649D2C8107E}"/>
              </a:ext>
            </a:extLst>
          </p:cNvPr>
          <p:cNvPicPr>
            <a:picLocks noChangeAspect="1"/>
          </p:cNvPicPr>
          <p:nvPr/>
        </p:nvPicPr>
        <p:blipFill rotWithShape="1">
          <a:blip r:embed="rId2"/>
          <a:srcRect l="3427" t="1814" r="1954" b="1563"/>
          <a:stretch/>
        </p:blipFill>
        <p:spPr>
          <a:xfrm>
            <a:off x="658351" y="1153497"/>
            <a:ext cx="2846370" cy="2328121"/>
          </a:xfrm>
          <a:prstGeom prst="rect">
            <a:avLst/>
          </a:prstGeom>
        </p:spPr>
      </p:pic>
      <p:pic>
        <p:nvPicPr>
          <p:cNvPr id="14" name="Picture 13">
            <a:extLst>
              <a:ext uri="{FF2B5EF4-FFF2-40B4-BE49-F238E27FC236}">
                <a16:creationId xmlns:a16="http://schemas.microsoft.com/office/drawing/2014/main" id="{374977A7-D3E8-B13A-CFCD-83A7CFFBC965}"/>
              </a:ext>
            </a:extLst>
          </p:cNvPr>
          <p:cNvPicPr>
            <a:picLocks noChangeAspect="1"/>
          </p:cNvPicPr>
          <p:nvPr/>
        </p:nvPicPr>
        <p:blipFill rotWithShape="1">
          <a:blip r:embed="rId3"/>
          <a:srcRect l="355" t="3016"/>
          <a:stretch/>
        </p:blipFill>
        <p:spPr>
          <a:xfrm>
            <a:off x="658352" y="3561132"/>
            <a:ext cx="2846370" cy="1944536"/>
          </a:xfrm>
          <a:prstGeom prst="rect">
            <a:avLst/>
          </a:prstGeom>
        </p:spPr>
      </p:pic>
      <p:pic>
        <p:nvPicPr>
          <p:cNvPr id="16" name="Picture 15">
            <a:extLst>
              <a:ext uri="{FF2B5EF4-FFF2-40B4-BE49-F238E27FC236}">
                <a16:creationId xmlns:a16="http://schemas.microsoft.com/office/drawing/2014/main" id="{529D1D9E-B58D-55CE-B43D-A37F07C23467}"/>
              </a:ext>
            </a:extLst>
          </p:cNvPr>
          <p:cNvPicPr>
            <a:picLocks noChangeAspect="1"/>
          </p:cNvPicPr>
          <p:nvPr/>
        </p:nvPicPr>
        <p:blipFill rotWithShape="1">
          <a:blip r:embed="rId4"/>
          <a:srcRect l="1872" r="-1"/>
          <a:stretch/>
        </p:blipFill>
        <p:spPr>
          <a:xfrm>
            <a:off x="3591339" y="1153497"/>
            <a:ext cx="5941056" cy="4352171"/>
          </a:xfrm>
          <a:prstGeom prst="rect">
            <a:avLst/>
          </a:prstGeom>
        </p:spPr>
      </p:pic>
      <p:pic>
        <p:nvPicPr>
          <p:cNvPr id="18" name="Picture 17">
            <a:extLst>
              <a:ext uri="{FF2B5EF4-FFF2-40B4-BE49-F238E27FC236}">
                <a16:creationId xmlns:a16="http://schemas.microsoft.com/office/drawing/2014/main" id="{FF022107-3F6A-E9C7-DDD8-66B572CD71F5}"/>
              </a:ext>
            </a:extLst>
          </p:cNvPr>
          <p:cNvPicPr>
            <a:picLocks noChangeAspect="1"/>
          </p:cNvPicPr>
          <p:nvPr/>
        </p:nvPicPr>
        <p:blipFill rotWithShape="1">
          <a:blip r:embed="rId5"/>
          <a:srcRect l="1224" t="2059" r="2272" b="3492"/>
          <a:stretch/>
        </p:blipFill>
        <p:spPr>
          <a:xfrm>
            <a:off x="7017862" y="3784053"/>
            <a:ext cx="4438404" cy="3073947"/>
          </a:xfrm>
          <a:prstGeom prst="rect">
            <a:avLst/>
          </a:prstGeom>
          <a:ln w="76200">
            <a:solidFill>
              <a:schemeClr val="bg1"/>
            </a:solidFill>
          </a:ln>
        </p:spPr>
      </p:pic>
      <p:sp>
        <p:nvSpPr>
          <p:cNvPr id="19" name="TextBox 18">
            <a:extLst>
              <a:ext uri="{FF2B5EF4-FFF2-40B4-BE49-F238E27FC236}">
                <a16:creationId xmlns:a16="http://schemas.microsoft.com/office/drawing/2014/main" id="{CB6C027D-204B-19A7-4458-4F4E7E35B2F9}"/>
              </a:ext>
            </a:extLst>
          </p:cNvPr>
          <p:cNvSpPr txBox="1"/>
          <p:nvPr/>
        </p:nvSpPr>
        <p:spPr>
          <a:xfrm>
            <a:off x="571735" y="5505668"/>
            <a:ext cx="2489517" cy="461665"/>
          </a:xfrm>
          <a:prstGeom prst="rect">
            <a:avLst/>
          </a:prstGeom>
          <a:noFill/>
        </p:spPr>
        <p:txBody>
          <a:bodyPr wrap="square" rtlCol="0">
            <a:spAutoFit/>
          </a:bodyPr>
          <a:lstStyle/>
          <a:p>
            <a:pPr>
              <a:spcBef>
                <a:spcPts val="3000"/>
              </a:spcBef>
            </a:pPr>
            <a:r>
              <a:rPr lang="en-GB" sz="1200" dirty="0">
                <a:solidFill>
                  <a:schemeClr val="tx1">
                    <a:lumMod val="75000"/>
                    <a:lumOff val="25000"/>
                  </a:schemeClr>
                </a:solidFill>
                <a:latin typeface="Helvetica Light" charset="0"/>
                <a:ea typeface="Helvetica Light" charset="0"/>
                <a:cs typeface="Helvetica Light" charset="0"/>
                <a:sym typeface="Wingdings" pitchFamily="2" charset="2"/>
              </a:rPr>
              <a:t>Top: MDT chamber construction in the clean room at MPP</a:t>
            </a:r>
          </a:p>
        </p:txBody>
      </p:sp>
      <p:sp>
        <p:nvSpPr>
          <p:cNvPr id="20" name="TextBox 19">
            <a:extLst>
              <a:ext uri="{FF2B5EF4-FFF2-40B4-BE49-F238E27FC236}">
                <a16:creationId xmlns:a16="http://schemas.microsoft.com/office/drawing/2014/main" id="{D11B0C51-9B7B-144D-DC69-5F48119C76A4}"/>
              </a:ext>
            </a:extLst>
          </p:cNvPr>
          <p:cNvSpPr txBox="1"/>
          <p:nvPr/>
        </p:nvSpPr>
        <p:spPr>
          <a:xfrm>
            <a:off x="3504720" y="5505667"/>
            <a:ext cx="3069671" cy="276999"/>
          </a:xfrm>
          <a:prstGeom prst="rect">
            <a:avLst/>
          </a:prstGeom>
          <a:noFill/>
        </p:spPr>
        <p:txBody>
          <a:bodyPr wrap="square" rtlCol="0">
            <a:spAutoFit/>
          </a:bodyPr>
          <a:lstStyle/>
          <a:p>
            <a:pPr>
              <a:spcBef>
                <a:spcPts val="3000"/>
              </a:spcBef>
            </a:pPr>
            <a:r>
              <a:rPr lang="en-GB" sz="1200" dirty="0">
                <a:solidFill>
                  <a:schemeClr val="tx1">
                    <a:lumMod val="75000"/>
                    <a:lumOff val="25000"/>
                  </a:schemeClr>
                </a:solidFill>
                <a:latin typeface="Helvetica Light" charset="0"/>
                <a:ea typeface="Helvetica Light" charset="0"/>
                <a:cs typeface="Helvetica Light" charset="0"/>
                <a:sym typeface="Wingdings" pitchFamily="2" charset="2"/>
              </a:rPr>
              <a:t>Top: MDT chamber installation in ATLAS</a:t>
            </a:r>
          </a:p>
        </p:txBody>
      </p:sp>
      <p:sp>
        <p:nvSpPr>
          <p:cNvPr id="21" name="TextBox 20">
            <a:extLst>
              <a:ext uri="{FF2B5EF4-FFF2-40B4-BE49-F238E27FC236}">
                <a16:creationId xmlns:a16="http://schemas.microsoft.com/office/drawing/2014/main" id="{BE71CC40-6319-3821-7846-9EDCEA9FE8C7}"/>
              </a:ext>
            </a:extLst>
          </p:cNvPr>
          <p:cNvSpPr txBox="1"/>
          <p:nvPr/>
        </p:nvSpPr>
        <p:spPr>
          <a:xfrm>
            <a:off x="3114261" y="6533315"/>
            <a:ext cx="3863846" cy="276999"/>
          </a:xfrm>
          <a:prstGeom prst="rect">
            <a:avLst/>
          </a:prstGeom>
          <a:noFill/>
        </p:spPr>
        <p:txBody>
          <a:bodyPr wrap="square" rtlCol="0">
            <a:spAutoFit/>
          </a:bodyPr>
          <a:lstStyle/>
          <a:p>
            <a:pPr algn="r">
              <a:spcBef>
                <a:spcPts val="3000"/>
              </a:spcBef>
            </a:pPr>
            <a:r>
              <a:rPr lang="en-GB" sz="1200" dirty="0">
                <a:solidFill>
                  <a:schemeClr val="tx1">
                    <a:lumMod val="75000"/>
                    <a:lumOff val="25000"/>
                  </a:schemeClr>
                </a:solidFill>
                <a:latin typeface="Helvetica Light" charset="0"/>
                <a:ea typeface="Helvetica Light" charset="0"/>
                <a:cs typeface="Helvetica Light" charset="0"/>
                <a:sym typeface="Wingdings" pitchFamily="2" charset="2"/>
              </a:rPr>
              <a:t>Right: recent </a:t>
            </a:r>
            <a:r>
              <a:rPr lang="en-GB" sz="1200" dirty="0" err="1">
                <a:solidFill>
                  <a:schemeClr val="tx1">
                    <a:lumMod val="75000"/>
                    <a:lumOff val="25000"/>
                  </a:schemeClr>
                </a:solidFill>
                <a:latin typeface="Helvetica Light" charset="0"/>
                <a:ea typeface="Helvetica Light" charset="0"/>
                <a:cs typeface="Helvetica Light" charset="0"/>
                <a:sym typeface="Wingdings" pitchFamily="2" charset="2"/>
              </a:rPr>
              <a:t>sMDT</a:t>
            </a:r>
            <a:r>
              <a:rPr lang="en-GB" sz="1200" dirty="0">
                <a:solidFill>
                  <a:schemeClr val="tx1">
                    <a:lumMod val="75000"/>
                    <a:lumOff val="25000"/>
                  </a:schemeClr>
                </a:solidFill>
                <a:latin typeface="Helvetica Light" charset="0"/>
                <a:ea typeface="Helvetica Light" charset="0"/>
                <a:cs typeface="Helvetica Light" charset="0"/>
                <a:sym typeface="Wingdings" pitchFamily="2" charset="2"/>
              </a:rPr>
              <a:t> chamber installation in ATLAS</a:t>
            </a:r>
          </a:p>
        </p:txBody>
      </p:sp>
      <p:grpSp>
        <p:nvGrpSpPr>
          <p:cNvPr id="22" name="Group 21">
            <a:extLst>
              <a:ext uri="{FF2B5EF4-FFF2-40B4-BE49-F238E27FC236}">
                <a16:creationId xmlns:a16="http://schemas.microsoft.com/office/drawing/2014/main" id="{F0C29451-2041-FBC3-49DC-A0A5EAAE12B4}"/>
              </a:ext>
            </a:extLst>
          </p:cNvPr>
          <p:cNvGrpSpPr/>
          <p:nvPr/>
        </p:nvGrpSpPr>
        <p:grpSpPr>
          <a:xfrm>
            <a:off x="10508975" y="740550"/>
            <a:ext cx="859036" cy="647365"/>
            <a:chOff x="10508975" y="873070"/>
            <a:chExt cx="859036" cy="647365"/>
          </a:xfrm>
        </p:grpSpPr>
        <p:sp>
          <p:nvSpPr>
            <p:cNvPr id="23" name="Rounded Rectangle 22">
              <a:extLst>
                <a:ext uri="{FF2B5EF4-FFF2-40B4-BE49-F238E27FC236}">
                  <a16:creationId xmlns:a16="http://schemas.microsoft.com/office/drawing/2014/main" id="{51D2DC8A-6273-F628-8BEB-CA535071A511}"/>
                </a:ext>
              </a:extLst>
            </p:cNvPr>
            <p:cNvSpPr/>
            <p:nvPr/>
          </p:nvSpPr>
          <p:spPr>
            <a:xfrm>
              <a:off x="10508975" y="873070"/>
              <a:ext cx="859036" cy="647365"/>
            </a:xfrm>
            <a:prstGeom prst="roundRect">
              <a:avLst/>
            </a:prstGeom>
            <a:solidFill>
              <a:schemeClr val="bg1"/>
            </a:solidFill>
            <a:ln w="3175">
              <a:solidFill>
                <a:srgbClr val="00B050"/>
              </a:solidFill>
            </a:ln>
          </p:spPr>
          <p:txBody>
            <a:bodyPr wrap="square" rtlCol="0" anchor="ctr">
              <a:spAutoFit/>
            </a:bodyPr>
            <a:lstStyle/>
            <a:p>
              <a:pPr algn="l"/>
              <a:endParaRPr lang="en-CH" sz="1600" dirty="0">
                <a:latin typeface="Helvetica" pitchFamily="2" charset="0"/>
              </a:endParaRPr>
            </a:p>
          </p:txBody>
        </p:sp>
        <p:pic>
          <p:nvPicPr>
            <p:cNvPr id="24" name="Picture 2" descr="MPP - Theory Seminar | Max Planck Institute for extraterrestrial Physics">
              <a:extLst>
                <a:ext uri="{FF2B5EF4-FFF2-40B4-BE49-F238E27FC236}">
                  <a16:creationId xmlns:a16="http://schemas.microsoft.com/office/drawing/2014/main" id="{36E8B052-4150-E6F8-F69E-591D4771A8A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86247" y="903236"/>
              <a:ext cx="704605" cy="603947"/>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871452156"/>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6F2838-F581-5C45-B3FE-E7448F3D59A2}"/>
              </a:ext>
            </a:extLst>
          </p:cNvPr>
          <p:cNvSpPr>
            <a:spLocks noGrp="1"/>
          </p:cNvSpPr>
          <p:nvPr>
            <p:ph type="sldNum" sz="quarter" idx="4"/>
          </p:nvPr>
        </p:nvSpPr>
        <p:spPr/>
        <p:txBody>
          <a:bodyPr/>
          <a:lstStyle/>
          <a:p>
            <a:pPr>
              <a:defRPr/>
            </a:pPr>
            <a:fld id="{611C2F03-9E95-40C9-A99F-3C4F7EE8CF2A}" type="slidenum">
              <a:rPr lang="en-GB" smtClean="0"/>
              <a:pPr>
                <a:defRPr/>
              </a:pPr>
              <a:t>19</a:t>
            </a:fld>
            <a:endParaRPr lang="en-GB" dirty="0"/>
          </a:p>
        </p:txBody>
      </p:sp>
      <p:sp>
        <p:nvSpPr>
          <p:cNvPr id="9" name="TextBox 8">
            <a:extLst>
              <a:ext uri="{FF2B5EF4-FFF2-40B4-BE49-F238E27FC236}">
                <a16:creationId xmlns:a16="http://schemas.microsoft.com/office/drawing/2014/main" id="{DB80FE28-DA75-DA48-BE61-F2FD644F23C1}"/>
              </a:ext>
            </a:extLst>
          </p:cNvPr>
          <p:cNvSpPr txBox="1"/>
          <p:nvPr/>
        </p:nvSpPr>
        <p:spPr>
          <a:xfrm>
            <a:off x="150608" y="260650"/>
            <a:ext cx="11322255" cy="523220"/>
          </a:xfrm>
          <a:prstGeom prst="rect">
            <a:avLst/>
          </a:prstGeom>
          <a:noFill/>
        </p:spPr>
        <p:txBody>
          <a:bodyPr wrap="square" rtlCol="0">
            <a:spAutoFit/>
          </a:bodyPr>
          <a:lstStyle/>
          <a:p>
            <a:pPr indent="450850" defTabSz="457200"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ATLAS Detector construction and installation </a:t>
            </a:r>
            <a:r>
              <a:rPr lang="en-US" sz="2400" b="1" dirty="0">
                <a:solidFill>
                  <a:srgbClr val="0D7FBF"/>
                </a:solidFill>
                <a:latin typeface="Helvetica" pitchFamily="2" charset="0"/>
                <a:ea typeface="Trebuchet MS" pitchFamily="-84" charset="0"/>
                <a:cs typeface="Helvetica Light"/>
              </a:rPr>
              <a:t>— Silicon Tracker</a:t>
            </a:r>
            <a:endParaRPr lang="en-US" sz="2800" dirty="0">
              <a:solidFill>
                <a:srgbClr val="0D7FBF"/>
              </a:solidFill>
              <a:latin typeface="Helvetica" pitchFamily="2" charset="0"/>
              <a:ea typeface="Trebuchet MS" pitchFamily="-84" charset="0"/>
              <a:cs typeface="Helvetica Light"/>
            </a:endParaRPr>
          </a:p>
        </p:txBody>
      </p:sp>
      <p:pic>
        <p:nvPicPr>
          <p:cNvPr id="12" name="Picture 11">
            <a:extLst>
              <a:ext uri="{FF2B5EF4-FFF2-40B4-BE49-F238E27FC236}">
                <a16:creationId xmlns:a16="http://schemas.microsoft.com/office/drawing/2014/main" id="{5F4CFA39-13B0-4CAD-EEF0-E649D2C8107E}"/>
              </a:ext>
            </a:extLst>
          </p:cNvPr>
          <p:cNvPicPr>
            <a:picLocks noChangeAspect="1"/>
          </p:cNvPicPr>
          <p:nvPr/>
        </p:nvPicPr>
        <p:blipFill rotWithShape="1">
          <a:blip r:embed="rId2"/>
          <a:srcRect l="3427" t="1814" r="1954" b="1563"/>
          <a:stretch/>
        </p:blipFill>
        <p:spPr>
          <a:xfrm>
            <a:off x="658351" y="1153497"/>
            <a:ext cx="2846370" cy="2328121"/>
          </a:xfrm>
          <a:prstGeom prst="rect">
            <a:avLst/>
          </a:prstGeom>
        </p:spPr>
      </p:pic>
      <p:sp>
        <p:nvSpPr>
          <p:cNvPr id="19" name="TextBox 18">
            <a:extLst>
              <a:ext uri="{FF2B5EF4-FFF2-40B4-BE49-F238E27FC236}">
                <a16:creationId xmlns:a16="http://schemas.microsoft.com/office/drawing/2014/main" id="{CB6C027D-204B-19A7-4458-4F4E7E35B2F9}"/>
              </a:ext>
            </a:extLst>
          </p:cNvPr>
          <p:cNvSpPr txBox="1"/>
          <p:nvPr/>
        </p:nvSpPr>
        <p:spPr>
          <a:xfrm>
            <a:off x="594018" y="3797278"/>
            <a:ext cx="3863846" cy="646331"/>
          </a:xfrm>
          <a:prstGeom prst="rect">
            <a:avLst/>
          </a:prstGeom>
          <a:noFill/>
        </p:spPr>
        <p:txBody>
          <a:bodyPr wrap="square" rtlCol="0">
            <a:spAutoFit/>
          </a:bodyPr>
          <a:lstStyle/>
          <a:p>
            <a:pPr>
              <a:spcBef>
                <a:spcPts val="3000"/>
              </a:spcBef>
            </a:pPr>
            <a:r>
              <a:rPr lang="en-GB" sz="1200" dirty="0">
                <a:solidFill>
                  <a:schemeClr val="tx1">
                    <a:lumMod val="75000"/>
                    <a:lumOff val="25000"/>
                  </a:schemeClr>
                </a:solidFill>
                <a:latin typeface="Helvetica Light" charset="0"/>
                <a:ea typeface="Helvetica Light" charset="0"/>
                <a:cs typeface="Helvetica Light" charset="0"/>
                <a:sym typeface="Wingdings" pitchFamily="2" charset="2"/>
              </a:rPr>
              <a:t>Schematic view of the Semiconductor Tracker (SCT) consisting of over 4,000 modules of 6 million “micro-strips” of silicon sensors</a:t>
            </a:r>
          </a:p>
        </p:txBody>
      </p:sp>
      <p:pic>
        <p:nvPicPr>
          <p:cNvPr id="4" name="Picture 3">
            <a:extLst>
              <a:ext uri="{FF2B5EF4-FFF2-40B4-BE49-F238E27FC236}">
                <a16:creationId xmlns:a16="http://schemas.microsoft.com/office/drawing/2014/main" id="{6F92C864-FD24-71B6-3096-26A4E11AE44B}"/>
              </a:ext>
            </a:extLst>
          </p:cNvPr>
          <p:cNvPicPr>
            <a:picLocks noChangeAspect="1"/>
          </p:cNvPicPr>
          <p:nvPr/>
        </p:nvPicPr>
        <p:blipFill>
          <a:blip r:embed="rId3"/>
          <a:stretch>
            <a:fillRect/>
          </a:stretch>
        </p:blipFill>
        <p:spPr>
          <a:xfrm>
            <a:off x="658351" y="1153497"/>
            <a:ext cx="3945834" cy="2630556"/>
          </a:xfrm>
          <a:prstGeom prst="rect">
            <a:avLst/>
          </a:prstGeom>
        </p:spPr>
      </p:pic>
      <p:pic>
        <p:nvPicPr>
          <p:cNvPr id="6" name="Picture 5">
            <a:extLst>
              <a:ext uri="{FF2B5EF4-FFF2-40B4-BE49-F238E27FC236}">
                <a16:creationId xmlns:a16="http://schemas.microsoft.com/office/drawing/2014/main" id="{2B2C519C-2EDA-8A9C-1A03-27B1CFF8B127}"/>
              </a:ext>
            </a:extLst>
          </p:cNvPr>
          <p:cNvPicPr>
            <a:picLocks noChangeAspect="1"/>
          </p:cNvPicPr>
          <p:nvPr/>
        </p:nvPicPr>
        <p:blipFill>
          <a:blip r:embed="rId4"/>
          <a:stretch>
            <a:fillRect/>
          </a:stretch>
        </p:blipFill>
        <p:spPr>
          <a:xfrm>
            <a:off x="658352" y="4562212"/>
            <a:ext cx="3485510" cy="2348886"/>
          </a:xfrm>
          <a:prstGeom prst="rect">
            <a:avLst/>
          </a:prstGeom>
        </p:spPr>
      </p:pic>
      <p:sp>
        <p:nvSpPr>
          <p:cNvPr id="7" name="TextBox 6">
            <a:extLst>
              <a:ext uri="{FF2B5EF4-FFF2-40B4-BE49-F238E27FC236}">
                <a16:creationId xmlns:a16="http://schemas.microsoft.com/office/drawing/2014/main" id="{B5C6CD01-D37D-7287-6D16-2568B4590E57}"/>
              </a:ext>
            </a:extLst>
          </p:cNvPr>
          <p:cNvSpPr txBox="1"/>
          <p:nvPr/>
        </p:nvSpPr>
        <p:spPr>
          <a:xfrm>
            <a:off x="2234394" y="4305109"/>
            <a:ext cx="1978642" cy="276999"/>
          </a:xfrm>
          <a:prstGeom prst="rect">
            <a:avLst/>
          </a:prstGeom>
          <a:noFill/>
        </p:spPr>
        <p:txBody>
          <a:bodyPr wrap="square" rtlCol="0">
            <a:spAutoFit/>
          </a:bodyPr>
          <a:lstStyle/>
          <a:p>
            <a:pPr algn="r">
              <a:spcBef>
                <a:spcPts val="3000"/>
              </a:spcBef>
            </a:pPr>
            <a:r>
              <a:rPr lang="en-US" sz="1200" dirty="0" err="1">
                <a:solidFill>
                  <a:schemeClr val="tx1">
                    <a:lumMod val="75000"/>
                    <a:lumOff val="25000"/>
                  </a:schemeClr>
                </a:solidFill>
                <a:latin typeface="Helvetica Light" charset="0"/>
                <a:ea typeface="Helvetica Light" charset="0"/>
                <a:cs typeface="Helvetica Light" charset="0"/>
                <a:sym typeface="Wingdings" pitchFamily="2" charset="2"/>
              </a:rPr>
              <a:t>Optimised</a:t>
            </a:r>
            <a:r>
              <a:rPr lang="en-US" sz="1200" dirty="0">
                <a:solidFill>
                  <a:schemeClr val="tx1">
                    <a:lumMod val="75000"/>
                    <a:lumOff val="25000"/>
                  </a:schemeClr>
                </a:solidFill>
                <a:latin typeface="Helvetica Light" charset="0"/>
                <a:ea typeface="Helvetica Light" charset="0"/>
                <a:cs typeface="Helvetica Light" charset="0"/>
                <a:sym typeface="Wingdings" pitchFamily="2" charset="2"/>
              </a:rPr>
              <a:t> SCT layout</a:t>
            </a:r>
            <a:endParaRPr lang="en-GB" sz="1200" dirty="0">
              <a:solidFill>
                <a:schemeClr val="tx1">
                  <a:lumMod val="75000"/>
                  <a:lumOff val="25000"/>
                </a:schemeClr>
              </a:solidFill>
              <a:latin typeface="Helvetica Light" charset="0"/>
              <a:ea typeface="Helvetica Light" charset="0"/>
              <a:cs typeface="Helvetica Light" charset="0"/>
              <a:sym typeface="Wingdings" pitchFamily="2" charset="2"/>
            </a:endParaRPr>
          </a:p>
        </p:txBody>
      </p:sp>
      <p:pic>
        <p:nvPicPr>
          <p:cNvPr id="17" name="Picture 16">
            <a:extLst>
              <a:ext uri="{FF2B5EF4-FFF2-40B4-BE49-F238E27FC236}">
                <a16:creationId xmlns:a16="http://schemas.microsoft.com/office/drawing/2014/main" id="{B7F142FC-053F-3E72-C2BE-211554832013}"/>
              </a:ext>
            </a:extLst>
          </p:cNvPr>
          <p:cNvPicPr>
            <a:picLocks noChangeAspect="1"/>
          </p:cNvPicPr>
          <p:nvPr/>
        </p:nvPicPr>
        <p:blipFill>
          <a:blip r:embed="rId5"/>
          <a:stretch>
            <a:fillRect/>
          </a:stretch>
        </p:blipFill>
        <p:spPr>
          <a:xfrm>
            <a:off x="4795283" y="1269217"/>
            <a:ext cx="6018492" cy="4012328"/>
          </a:xfrm>
          <a:prstGeom prst="rect">
            <a:avLst/>
          </a:prstGeom>
        </p:spPr>
      </p:pic>
      <p:pic>
        <p:nvPicPr>
          <p:cNvPr id="23" name="Picture 22">
            <a:extLst>
              <a:ext uri="{FF2B5EF4-FFF2-40B4-BE49-F238E27FC236}">
                <a16:creationId xmlns:a16="http://schemas.microsoft.com/office/drawing/2014/main" id="{7F07759E-1556-25CD-4A67-473690082590}"/>
              </a:ext>
            </a:extLst>
          </p:cNvPr>
          <p:cNvPicPr>
            <a:picLocks noChangeAspect="1"/>
          </p:cNvPicPr>
          <p:nvPr/>
        </p:nvPicPr>
        <p:blipFill>
          <a:blip r:embed="rId6"/>
          <a:stretch>
            <a:fillRect/>
          </a:stretch>
        </p:blipFill>
        <p:spPr>
          <a:xfrm>
            <a:off x="4768779" y="5752522"/>
            <a:ext cx="2249238" cy="1155674"/>
          </a:xfrm>
          <a:prstGeom prst="rect">
            <a:avLst/>
          </a:prstGeom>
        </p:spPr>
      </p:pic>
      <p:sp>
        <p:nvSpPr>
          <p:cNvPr id="24" name="TextBox 23">
            <a:extLst>
              <a:ext uri="{FF2B5EF4-FFF2-40B4-BE49-F238E27FC236}">
                <a16:creationId xmlns:a16="http://schemas.microsoft.com/office/drawing/2014/main" id="{2B1CDFB8-B66C-4400-E0A8-AA6578CC0C13}"/>
              </a:ext>
            </a:extLst>
          </p:cNvPr>
          <p:cNvSpPr txBox="1"/>
          <p:nvPr/>
        </p:nvSpPr>
        <p:spPr>
          <a:xfrm>
            <a:off x="7018017" y="5718200"/>
            <a:ext cx="1170318" cy="461665"/>
          </a:xfrm>
          <a:prstGeom prst="rect">
            <a:avLst/>
          </a:prstGeom>
          <a:noFill/>
        </p:spPr>
        <p:txBody>
          <a:bodyPr wrap="square" rtlCol="0">
            <a:spAutoFit/>
          </a:bodyPr>
          <a:lstStyle/>
          <a:p>
            <a:pPr>
              <a:spcBef>
                <a:spcPts val="3000"/>
              </a:spcBef>
            </a:pPr>
            <a:r>
              <a:rPr lang="en-US" sz="1200" dirty="0">
                <a:solidFill>
                  <a:schemeClr val="tx1">
                    <a:lumMod val="75000"/>
                    <a:lumOff val="25000"/>
                  </a:schemeClr>
                </a:solidFill>
                <a:latin typeface="Helvetica Light" charset="0"/>
                <a:ea typeface="Helvetica Light" charset="0"/>
                <a:cs typeface="Helvetica Light" charset="0"/>
                <a:sym typeface="Wingdings" pitchFamily="2" charset="2"/>
              </a:rPr>
              <a:t>SCT endcap disk module</a:t>
            </a:r>
            <a:endParaRPr lang="en-GB" sz="1200" dirty="0">
              <a:solidFill>
                <a:schemeClr val="tx1">
                  <a:lumMod val="75000"/>
                  <a:lumOff val="25000"/>
                </a:schemeClr>
              </a:solidFill>
              <a:latin typeface="Helvetica Light" charset="0"/>
              <a:ea typeface="Helvetica Light" charset="0"/>
              <a:cs typeface="Helvetica Light" charset="0"/>
              <a:sym typeface="Wingdings" pitchFamily="2" charset="2"/>
            </a:endParaRPr>
          </a:p>
        </p:txBody>
      </p:sp>
      <p:pic>
        <p:nvPicPr>
          <p:cNvPr id="27" name="Picture 26">
            <a:extLst>
              <a:ext uri="{FF2B5EF4-FFF2-40B4-BE49-F238E27FC236}">
                <a16:creationId xmlns:a16="http://schemas.microsoft.com/office/drawing/2014/main" id="{D5838C27-FA78-76CE-DC98-35BD0AE96451}"/>
              </a:ext>
            </a:extLst>
          </p:cNvPr>
          <p:cNvPicPr>
            <a:picLocks noChangeAspect="1"/>
          </p:cNvPicPr>
          <p:nvPr/>
        </p:nvPicPr>
        <p:blipFill rotWithShape="1">
          <a:blip r:embed="rId7"/>
          <a:srcRect l="1888" t="2146" r="3219" b="573"/>
          <a:stretch/>
        </p:blipFill>
        <p:spPr>
          <a:xfrm flipH="1">
            <a:off x="9731275" y="4504592"/>
            <a:ext cx="1761943" cy="2349257"/>
          </a:xfrm>
          <a:prstGeom prst="rect">
            <a:avLst/>
          </a:prstGeom>
          <a:ln w="76200">
            <a:solidFill>
              <a:schemeClr val="bg1"/>
            </a:solidFill>
          </a:ln>
        </p:spPr>
      </p:pic>
      <p:sp>
        <p:nvSpPr>
          <p:cNvPr id="28" name="TextBox 27">
            <a:extLst>
              <a:ext uri="{FF2B5EF4-FFF2-40B4-BE49-F238E27FC236}">
                <a16:creationId xmlns:a16="http://schemas.microsoft.com/office/drawing/2014/main" id="{984E18F7-287D-729B-DE41-A163D10D31A0}"/>
              </a:ext>
            </a:extLst>
          </p:cNvPr>
          <p:cNvSpPr txBox="1"/>
          <p:nvPr/>
        </p:nvSpPr>
        <p:spPr>
          <a:xfrm>
            <a:off x="7920503" y="6169101"/>
            <a:ext cx="1761943" cy="646331"/>
          </a:xfrm>
          <a:prstGeom prst="rect">
            <a:avLst/>
          </a:prstGeom>
          <a:noFill/>
        </p:spPr>
        <p:txBody>
          <a:bodyPr wrap="square" rtlCol="0">
            <a:spAutoFit/>
          </a:bodyPr>
          <a:lstStyle/>
          <a:p>
            <a:pPr algn="r">
              <a:spcBef>
                <a:spcPts val="3000"/>
              </a:spcBef>
            </a:pPr>
            <a:r>
              <a:rPr lang="en-GB" sz="1200" dirty="0">
                <a:solidFill>
                  <a:schemeClr val="tx1">
                    <a:lumMod val="75000"/>
                    <a:lumOff val="25000"/>
                  </a:schemeClr>
                </a:solidFill>
                <a:latin typeface="Helvetica Light" charset="0"/>
                <a:ea typeface="Helvetica Light" charset="0"/>
                <a:cs typeface="Helvetica Light" charset="0"/>
                <a:sym typeface="Wingdings" pitchFamily="2" charset="2"/>
              </a:rPr>
              <a:t>SCT endcap disk with short middle modules assembled at MPP</a:t>
            </a:r>
          </a:p>
        </p:txBody>
      </p:sp>
      <p:sp>
        <p:nvSpPr>
          <p:cNvPr id="29" name="TextBox 28">
            <a:extLst>
              <a:ext uri="{FF2B5EF4-FFF2-40B4-BE49-F238E27FC236}">
                <a16:creationId xmlns:a16="http://schemas.microsoft.com/office/drawing/2014/main" id="{053AB850-B23F-E561-5010-F840EC05A4E5}"/>
              </a:ext>
            </a:extLst>
          </p:cNvPr>
          <p:cNvSpPr txBox="1"/>
          <p:nvPr/>
        </p:nvSpPr>
        <p:spPr>
          <a:xfrm>
            <a:off x="4706086" y="5260951"/>
            <a:ext cx="4570436" cy="276999"/>
          </a:xfrm>
          <a:prstGeom prst="rect">
            <a:avLst/>
          </a:prstGeom>
          <a:noFill/>
        </p:spPr>
        <p:txBody>
          <a:bodyPr wrap="square" rtlCol="0">
            <a:spAutoFit/>
          </a:bodyPr>
          <a:lstStyle/>
          <a:p>
            <a:pPr>
              <a:spcBef>
                <a:spcPts val="3000"/>
              </a:spcBef>
            </a:pPr>
            <a:r>
              <a:rPr lang="en-US" sz="1200" dirty="0">
                <a:solidFill>
                  <a:schemeClr val="tx1">
                    <a:lumMod val="75000"/>
                    <a:lumOff val="25000"/>
                  </a:schemeClr>
                </a:solidFill>
                <a:latin typeface="Helvetica Light" charset="0"/>
                <a:ea typeface="Helvetica Light" charset="0"/>
                <a:cs typeface="Helvetica Light" charset="0"/>
                <a:sym typeface="Wingdings" pitchFamily="2" charset="2"/>
              </a:rPr>
              <a:t>SCT endcap disk with silicon sensors in its test box (</a:t>
            </a:r>
            <a:r>
              <a:rPr lang="en-US" sz="1200" dirty="0" err="1">
                <a:solidFill>
                  <a:schemeClr val="tx1">
                    <a:lumMod val="75000"/>
                    <a:lumOff val="25000"/>
                  </a:schemeClr>
                </a:solidFill>
                <a:latin typeface="Helvetica Light" charset="0"/>
                <a:ea typeface="Helvetica Light" charset="0"/>
                <a:cs typeface="Helvetica Light" charset="0"/>
                <a:sym typeface="Wingdings" pitchFamily="2" charset="2"/>
              </a:rPr>
              <a:t>Nikhef</a:t>
            </a:r>
            <a:r>
              <a:rPr lang="en-US" sz="1200" dirty="0">
                <a:solidFill>
                  <a:schemeClr val="tx1">
                    <a:lumMod val="75000"/>
                    <a:lumOff val="25000"/>
                  </a:schemeClr>
                </a:solidFill>
                <a:latin typeface="Helvetica Light" charset="0"/>
                <a:ea typeface="Helvetica Light" charset="0"/>
                <a:cs typeface="Helvetica Light" charset="0"/>
                <a:sym typeface="Wingdings" pitchFamily="2" charset="2"/>
              </a:rPr>
              <a:t>)</a:t>
            </a:r>
            <a:endParaRPr lang="en-GB" sz="1200" dirty="0">
              <a:solidFill>
                <a:schemeClr val="tx1">
                  <a:lumMod val="75000"/>
                  <a:lumOff val="25000"/>
                </a:schemeClr>
              </a:solidFill>
              <a:latin typeface="Helvetica Light" charset="0"/>
              <a:ea typeface="Helvetica Light" charset="0"/>
              <a:cs typeface="Helvetica Light" charset="0"/>
              <a:sym typeface="Wingdings" pitchFamily="2" charset="2"/>
            </a:endParaRPr>
          </a:p>
        </p:txBody>
      </p:sp>
      <p:grpSp>
        <p:nvGrpSpPr>
          <p:cNvPr id="30" name="Group 29">
            <a:extLst>
              <a:ext uri="{FF2B5EF4-FFF2-40B4-BE49-F238E27FC236}">
                <a16:creationId xmlns:a16="http://schemas.microsoft.com/office/drawing/2014/main" id="{653BB199-8590-521D-89A3-1212F3732560}"/>
              </a:ext>
            </a:extLst>
          </p:cNvPr>
          <p:cNvGrpSpPr/>
          <p:nvPr/>
        </p:nvGrpSpPr>
        <p:grpSpPr>
          <a:xfrm>
            <a:off x="10508975" y="740550"/>
            <a:ext cx="859036" cy="647365"/>
            <a:chOff x="10508975" y="873070"/>
            <a:chExt cx="859036" cy="647365"/>
          </a:xfrm>
        </p:grpSpPr>
        <p:sp>
          <p:nvSpPr>
            <p:cNvPr id="31" name="Rounded Rectangle 30">
              <a:extLst>
                <a:ext uri="{FF2B5EF4-FFF2-40B4-BE49-F238E27FC236}">
                  <a16:creationId xmlns:a16="http://schemas.microsoft.com/office/drawing/2014/main" id="{3AD33CE1-0C08-8382-4A1D-663E91C7AD24}"/>
                </a:ext>
              </a:extLst>
            </p:cNvPr>
            <p:cNvSpPr/>
            <p:nvPr/>
          </p:nvSpPr>
          <p:spPr>
            <a:xfrm>
              <a:off x="10508975" y="873070"/>
              <a:ext cx="859036" cy="647365"/>
            </a:xfrm>
            <a:prstGeom prst="roundRect">
              <a:avLst/>
            </a:prstGeom>
            <a:solidFill>
              <a:schemeClr val="bg1"/>
            </a:solidFill>
            <a:ln w="3175">
              <a:solidFill>
                <a:srgbClr val="00B050"/>
              </a:solidFill>
            </a:ln>
          </p:spPr>
          <p:txBody>
            <a:bodyPr wrap="square" rtlCol="0" anchor="ctr">
              <a:spAutoFit/>
            </a:bodyPr>
            <a:lstStyle/>
            <a:p>
              <a:pPr algn="l"/>
              <a:endParaRPr lang="en-CH" sz="1600" dirty="0">
                <a:latin typeface="Helvetica" pitchFamily="2" charset="0"/>
              </a:endParaRPr>
            </a:p>
          </p:txBody>
        </p:sp>
        <p:pic>
          <p:nvPicPr>
            <p:cNvPr id="32" name="Picture 2" descr="MPP - Theory Seminar | Max Planck Institute for extraterrestrial Physics">
              <a:extLst>
                <a:ext uri="{FF2B5EF4-FFF2-40B4-BE49-F238E27FC236}">
                  <a16:creationId xmlns:a16="http://schemas.microsoft.com/office/drawing/2014/main" id="{AB4491EB-C392-1E2E-0B0A-572082EE0EB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86247" y="903236"/>
              <a:ext cx="704605" cy="603947"/>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889544147"/>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8405228-6E52-D34B-B11E-D7893AD205A0}"/>
              </a:ext>
            </a:extLst>
          </p:cNvPr>
          <p:cNvSpPr>
            <a:spLocks noGrp="1"/>
          </p:cNvSpPr>
          <p:nvPr>
            <p:ph type="sldNum" sz="quarter" idx="4"/>
          </p:nvPr>
        </p:nvSpPr>
        <p:spPr/>
        <p:txBody>
          <a:bodyPr/>
          <a:lstStyle/>
          <a:p>
            <a:pPr>
              <a:defRPr/>
            </a:pPr>
            <a:fld id="{611C2F03-9E95-40C9-A99F-3C4F7EE8CF2A}" type="slidenum">
              <a:rPr lang="en-GB" smtClean="0"/>
              <a:pPr>
                <a:defRPr/>
              </a:pPr>
              <a:t>2</a:t>
            </a:fld>
            <a:endParaRPr lang="en-GB"/>
          </a:p>
        </p:txBody>
      </p:sp>
      <p:sp>
        <p:nvSpPr>
          <p:cNvPr id="15" name="Rectangle 14">
            <a:extLst>
              <a:ext uri="{FF2B5EF4-FFF2-40B4-BE49-F238E27FC236}">
                <a16:creationId xmlns:a16="http://schemas.microsoft.com/office/drawing/2014/main" id="{227A7C68-9526-E94F-A72D-4A87551D503C}"/>
              </a:ext>
            </a:extLst>
          </p:cNvPr>
          <p:cNvSpPr/>
          <p:nvPr/>
        </p:nvSpPr>
        <p:spPr>
          <a:xfrm>
            <a:off x="2653990" y="5687121"/>
            <a:ext cx="2832410" cy="418157"/>
          </a:xfrm>
          <a:prstGeom prst="rect">
            <a:avLst/>
          </a:prstGeom>
          <a:solidFill>
            <a:schemeClr val="bg1"/>
          </a:solidFill>
          <a:ln>
            <a:solidFill>
              <a:schemeClr val="bg1"/>
            </a:solidFill>
          </a:ln>
        </p:spPr>
        <p:txBody>
          <a:bodyPr wrap="square" rtlCol="0" anchor="ctr">
            <a:spAutoFit/>
          </a:bodyPr>
          <a:lstStyle/>
          <a:p>
            <a:pPr algn="l"/>
            <a:endParaRPr lang="en-CH" sz="1600">
              <a:latin typeface="Helvetica" pitchFamily="2" charset="0"/>
            </a:endParaRPr>
          </a:p>
        </p:txBody>
      </p:sp>
      <p:sp>
        <p:nvSpPr>
          <p:cNvPr id="16" name="Rectangle 15">
            <a:extLst>
              <a:ext uri="{FF2B5EF4-FFF2-40B4-BE49-F238E27FC236}">
                <a16:creationId xmlns:a16="http://schemas.microsoft.com/office/drawing/2014/main" id="{037458B4-1B8E-FC45-8089-B4E0CF0E7B34}"/>
              </a:ext>
            </a:extLst>
          </p:cNvPr>
          <p:cNvSpPr/>
          <p:nvPr/>
        </p:nvSpPr>
        <p:spPr>
          <a:xfrm>
            <a:off x="5736430" y="1898500"/>
            <a:ext cx="2389091" cy="418157"/>
          </a:xfrm>
          <a:prstGeom prst="rect">
            <a:avLst/>
          </a:prstGeom>
          <a:solidFill>
            <a:schemeClr val="bg1"/>
          </a:solidFill>
          <a:ln>
            <a:solidFill>
              <a:schemeClr val="bg1"/>
            </a:solidFill>
          </a:ln>
        </p:spPr>
        <p:txBody>
          <a:bodyPr wrap="square" rtlCol="0" anchor="ctr">
            <a:spAutoFit/>
          </a:bodyPr>
          <a:lstStyle/>
          <a:p>
            <a:pPr algn="l"/>
            <a:endParaRPr lang="en-CH" sz="1600">
              <a:latin typeface="Helvetica" pitchFamily="2" charset="0"/>
            </a:endParaRPr>
          </a:p>
        </p:txBody>
      </p:sp>
      <p:sp>
        <p:nvSpPr>
          <p:cNvPr id="19" name="TextBox 18">
            <a:extLst>
              <a:ext uri="{FF2B5EF4-FFF2-40B4-BE49-F238E27FC236}">
                <a16:creationId xmlns:a16="http://schemas.microsoft.com/office/drawing/2014/main" id="{D1841B52-7EF4-A348-84CD-916A311E6BA2}"/>
              </a:ext>
            </a:extLst>
          </p:cNvPr>
          <p:cNvSpPr txBox="1"/>
          <p:nvPr/>
        </p:nvSpPr>
        <p:spPr>
          <a:xfrm>
            <a:off x="178096" y="264651"/>
            <a:ext cx="11305525" cy="523220"/>
          </a:xfrm>
          <a:prstGeom prst="rect">
            <a:avLst/>
          </a:prstGeom>
          <a:noFill/>
        </p:spPr>
        <p:txBody>
          <a:bodyPr wrap="square" rtlCol="0">
            <a:spAutoFit/>
          </a:bodyPr>
          <a:lstStyle/>
          <a:p>
            <a:pPr marL="0" marR="0" lvl="0" indent="424250" algn="l" defTabSz="430225"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It’s all made of a handful of particles and forces</a:t>
            </a:r>
          </a:p>
        </p:txBody>
      </p:sp>
      <p:sp>
        <p:nvSpPr>
          <p:cNvPr id="20" name="Rectangle 19">
            <a:extLst>
              <a:ext uri="{FF2B5EF4-FFF2-40B4-BE49-F238E27FC236}">
                <a16:creationId xmlns:a16="http://schemas.microsoft.com/office/drawing/2014/main" id="{1A60062D-5F08-B045-A5D6-ED2D9C018226}"/>
              </a:ext>
            </a:extLst>
          </p:cNvPr>
          <p:cNvSpPr/>
          <p:nvPr/>
        </p:nvSpPr>
        <p:spPr>
          <a:xfrm>
            <a:off x="591667" y="1187217"/>
            <a:ext cx="10760274" cy="369332"/>
          </a:xfrm>
          <a:prstGeom prst="rect">
            <a:avLst/>
          </a:prstGeom>
        </p:spPr>
        <p:txBody>
          <a:bodyPr wrap="square">
            <a:spAutoFit/>
          </a:bodyPr>
          <a:lstStyle/>
          <a:p>
            <a:pPr lvl="0" defTabSz="457200" fontAlgn="base">
              <a:spcBef>
                <a:spcPts val="1800"/>
              </a:spcBef>
              <a:spcAft>
                <a:spcPct val="0"/>
              </a:spcAft>
              <a:defRPr/>
            </a:pPr>
            <a:r>
              <a:rPr lang="en-GB" dirty="0">
                <a:solidFill>
                  <a:srgbClr val="000000"/>
                </a:solidFill>
                <a:latin typeface="Helvetica" pitchFamily="2" charset="0"/>
              </a:rPr>
              <a:t>The sub-atomic structure of matter and its interactions </a:t>
            </a:r>
            <a:r>
              <a:rPr lang="en-GB" b="1" dirty="0">
                <a:solidFill>
                  <a:srgbClr val="000000"/>
                </a:solidFill>
                <a:latin typeface="Helvetica" pitchFamily="2" charset="0"/>
              </a:rPr>
              <a:t>is described by the Standard Model</a:t>
            </a:r>
          </a:p>
        </p:txBody>
      </p:sp>
      <p:sp>
        <p:nvSpPr>
          <p:cNvPr id="4" name="TextBox 3">
            <a:extLst>
              <a:ext uri="{FF2B5EF4-FFF2-40B4-BE49-F238E27FC236}">
                <a16:creationId xmlns:a16="http://schemas.microsoft.com/office/drawing/2014/main" id="{05736204-114D-B043-B6E0-8C0FFFEA9868}"/>
              </a:ext>
            </a:extLst>
          </p:cNvPr>
          <p:cNvSpPr txBox="1"/>
          <p:nvPr/>
        </p:nvSpPr>
        <p:spPr>
          <a:xfrm>
            <a:off x="8955882" y="4367022"/>
            <a:ext cx="2245516" cy="646331"/>
          </a:xfrm>
          <a:prstGeom prst="rect">
            <a:avLst/>
          </a:prstGeom>
          <a:noFill/>
          <a:ln>
            <a:solidFill>
              <a:srgbClr val="C5E0B4"/>
            </a:solidFill>
          </a:ln>
        </p:spPr>
        <p:txBody>
          <a:bodyPr wrap="square" rIns="36000" rtlCol="0">
            <a:spAutoFit/>
          </a:bodyPr>
          <a:lstStyle/>
          <a:p>
            <a:pPr marL="0">
              <a:spcBef>
                <a:spcPts val="3000"/>
              </a:spcBef>
            </a:pPr>
            <a:r>
              <a:rPr lang="en-CH" sz="1200" dirty="0">
                <a:solidFill>
                  <a:prstClr val="black"/>
                </a:solidFill>
                <a:latin typeface="Helvetica Light" charset="0"/>
                <a:ea typeface="Helvetica Light" charset="0"/>
                <a:cs typeface="Helvetica Light" charset="0"/>
                <a:sym typeface="Wingdings" pitchFamily="2" charset="2"/>
              </a:rPr>
              <a:t>Completely new type of non-universal interactions, nothing to do with known forces</a:t>
            </a:r>
          </a:p>
        </p:txBody>
      </p:sp>
      <p:cxnSp>
        <p:nvCxnSpPr>
          <p:cNvPr id="6" name="Straight Arrow Connector 5">
            <a:extLst>
              <a:ext uri="{FF2B5EF4-FFF2-40B4-BE49-F238E27FC236}">
                <a16:creationId xmlns:a16="http://schemas.microsoft.com/office/drawing/2014/main" id="{CB764F85-17A0-364E-A8AF-3978EB2541FB}"/>
              </a:ext>
            </a:extLst>
          </p:cNvPr>
          <p:cNvCxnSpPr>
            <a:cxnSpLocks/>
            <a:stCxn id="4" idx="0"/>
          </p:cNvCxnSpPr>
          <p:nvPr/>
        </p:nvCxnSpPr>
        <p:spPr>
          <a:xfrm flipH="1" flipV="1">
            <a:off x="8151722" y="3195694"/>
            <a:ext cx="1926918" cy="1171328"/>
          </a:xfrm>
          <a:prstGeom prst="straightConnector1">
            <a:avLst/>
          </a:prstGeom>
          <a:ln w="12700">
            <a:solidFill>
              <a:srgbClr val="018301"/>
            </a:solidFill>
            <a:tailEnd type="triangle"/>
          </a:ln>
          <a:effectLst/>
        </p:spPr>
        <p:style>
          <a:lnRef idx="2">
            <a:schemeClr val="accent1"/>
          </a:lnRef>
          <a:fillRef idx="0">
            <a:schemeClr val="accent1"/>
          </a:fillRef>
          <a:effectRef idx="1">
            <a:schemeClr val="accent1"/>
          </a:effectRef>
          <a:fontRef idx="minor">
            <a:schemeClr val="tx1"/>
          </a:fontRef>
        </p:style>
      </p:cxnSp>
      <p:pic>
        <p:nvPicPr>
          <p:cNvPr id="12" name="Picture 2">
            <a:extLst>
              <a:ext uri="{FF2B5EF4-FFF2-40B4-BE49-F238E27FC236}">
                <a16:creationId xmlns:a16="http://schemas.microsoft.com/office/drawing/2014/main" id="{E870C20D-F2CD-1F16-AF14-6B49E68ACC88}"/>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258423" y="1802780"/>
            <a:ext cx="4956014" cy="47430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7175409"/>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14702F0-0037-26EA-A935-8C3766708941}"/>
              </a:ext>
            </a:extLst>
          </p:cNvPr>
          <p:cNvSpPr/>
          <p:nvPr/>
        </p:nvSpPr>
        <p:spPr>
          <a:xfrm>
            <a:off x="0" y="0"/>
            <a:ext cx="11472862" cy="6910922"/>
          </a:xfrm>
          <a:prstGeom prst="rect">
            <a:avLst/>
          </a:prstGeom>
          <a:solidFill>
            <a:schemeClr val="tx1"/>
          </a:solidFill>
        </p:spPr>
        <p:txBody>
          <a:bodyPr wrap="square" rtlCol="0" anchor="ctr">
            <a:spAutoFit/>
          </a:bodyPr>
          <a:lstStyle/>
          <a:p>
            <a:pPr algn="l"/>
            <a:endParaRPr lang="en-CH" sz="1600" dirty="0">
              <a:latin typeface="Helvetica" pitchFamily="2" charset="0"/>
            </a:endParaRPr>
          </a:p>
        </p:txBody>
      </p:sp>
      <p:pic>
        <p:nvPicPr>
          <p:cNvPr id="11" name="Picture 10">
            <a:extLst>
              <a:ext uri="{FF2B5EF4-FFF2-40B4-BE49-F238E27FC236}">
                <a16:creationId xmlns:a16="http://schemas.microsoft.com/office/drawing/2014/main" id="{04EDD124-2732-0F25-DC0B-1BB4A4C33C83}"/>
              </a:ext>
            </a:extLst>
          </p:cNvPr>
          <p:cNvPicPr>
            <a:picLocks noChangeAspect="1"/>
          </p:cNvPicPr>
          <p:nvPr/>
        </p:nvPicPr>
        <p:blipFill rotWithShape="1">
          <a:blip r:embed="rId2"/>
          <a:srcRect t="11736"/>
          <a:stretch/>
        </p:blipFill>
        <p:spPr>
          <a:xfrm>
            <a:off x="556537" y="-1"/>
            <a:ext cx="10439729" cy="6910921"/>
          </a:xfrm>
          <a:prstGeom prst="rect">
            <a:avLst/>
          </a:prstGeom>
        </p:spPr>
      </p:pic>
      <p:sp>
        <p:nvSpPr>
          <p:cNvPr id="10" name="TextBox 9">
            <a:extLst>
              <a:ext uri="{FF2B5EF4-FFF2-40B4-BE49-F238E27FC236}">
                <a16:creationId xmlns:a16="http://schemas.microsoft.com/office/drawing/2014/main" id="{E5EE21EF-6B8F-DA42-BD03-ACC371148581}"/>
              </a:ext>
            </a:extLst>
          </p:cNvPr>
          <p:cNvSpPr txBox="1"/>
          <p:nvPr/>
        </p:nvSpPr>
        <p:spPr>
          <a:xfrm>
            <a:off x="614362" y="6589859"/>
            <a:ext cx="5381153" cy="276999"/>
          </a:xfrm>
          <a:prstGeom prst="rect">
            <a:avLst/>
          </a:prstGeom>
          <a:solidFill>
            <a:schemeClr val="tx1">
              <a:alpha val="33000"/>
            </a:schemeClr>
          </a:solidFill>
        </p:spPr>
        <p:txBody>
          <a:bodyPr wrap="square" rtlCol="0">
            <a:spAutoFit/>
          </a:bodyPr>
          <a:lstStyle/>
          <a:p>
            <a:pPr>
              <a:spcBef>
                <a:spcPts val="3000"/>
              </a:spcBef>
            </a:pPr>
            <a:r>
              <a:rPr lang="en-US" sz="1200" dirty="0">
                <a:solidFill>
                  <a:schemeClr val="bg1"/>
                </a:solidFill>
                <a:latin typeface="Helvetica Light" charset="0"/>
                <a:ea typeface="Helvetica Light" charset="0"/>
                <a:cs typeface="Helvetica Light" charset="0"/>
                <a:sym typeface="Wingdings" pitchFamily="2" charset="2"/>
              </a:rPr>
              <a:t>ATLAS endcap in open position during year-end technical stop 2023/2024</a:t>
            </a:r>
            <a:endParaRPr lang="en-CH" sz="1200" dirty="0">
              <a:solidFill>
                <a:schemeClr val="bg1"/>
              </a:solidFill>
              <a:latin typeface="Helvetica Light" charset="0"/>
              <a:ea typeface="Helvetica Light" charset="0"/>
              <a:cs typeface="Helvetica Light" charset="0"/>
              <a:sym typeface="Wingdings" pitchFamily="2" charset="2"/>
            </a:endParaRPr>
          </a:p>
        </p:txBody>
      </p:sp>
    </p:spTree>
    <p:extLst>
      <p:ext uri="{BB962C8B-B14F-4D97-AF65-F5344CB8AC3E}">
        <p14:creationId xmlns:p14="http://schemas.microsoft.com/office/powerpoint/2010/main" val="2935909977"/>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DC1EAA5-59CC-334C-AA5D-1E4F6396A26B}"/>
              </a:ext>
            </a:extLst>
          </p:cNvPr>
          <p:cNvPicPr>
            <a:picLocks noChangeAspect="1"/>
          </p:cNvPicPr>
          <p:nvPr/>
        </p:nvPicPr>
        <p:blipFill>
          <a:blip r:embed="rId2"/>
          <a:srcRect t="5304" b="5304"/>
          <a:stretch/>
        </p:blipFill>
        <p:spPr>
          <a:xfrm>
            <a:off x="584492" y="1271238"/>
            <a:ext cx="10778567" cy="5408342"/>
          </a:xfrm>
          <a:prstGeom prst="rect">
            <a:avLst/>
          </a:prstGeom>
        </p:spPr>
      </p:pic>
      <p:sp>
        <p:nvSpPr>
          <p:cNvPr id="2" name="Slide Number Placeholder 1">
            <a:extLst>
              <a:ext uri="{FF2B5EF4-FFF2-40B4-BE49-F238E27FC236}">
                <a16:creationId xmlns:a16="http://schemas.microsoft.com/office/drawing/2014/main" id="{BD0F32CE-DABF-1E47-AEE8-0EE0A2F534D7}"/>
              </a:ext>
            </a:extLst>
          </p:cNvPr>
          <p:cNvSpPr>
            <a:spLocks noGrp="1"/>
          </p:cNvSpPr>
          <p:nvPr>
            <p:ph type="sldNum" sz="quarter" idx="4"/>
          </p:nvPr>
        </p:nvSpPr>
        <p:spPr/>
        <p:txBody>
          <a:bodyPr/>
          <a:lstStyle/>
          <a:p>
            <a:pPr>
              <a:defRPr/>
            </a:pPr>
            <a:fld id="{611C2F03-9E95-40C9-A99F-3C4F7EE8CF2A}" type="slidenum">
              <a:rPr lang="en-GB" smtClean="0"/>
              <a:pPr>
                <a:defRPr/>
              </a:pPr>
              <a:t>21</a:t>
            </a:fld>
            <a:endParaRPr lang="en-GB" dirty="0"/>
          </a:p>
        </p:txBody>
      </p:sp>
      <p:sp>
        <p:nvSpPr>
          <p:cNvPr id="4" name="TextBox 3">
            <a:extLst>
              <a:ext uri="{FF2B5EF4-FFF2-40B4-BE49-F238E27FC236}">
                <a16:creationId xmlns:a16="http://schemas.microsoft.com/office/drawing/2014/main" id="{8878D3B4-ABF4-544C-934F-09F089FE6BE0}"/>
              </a:ext>
            </a:extLst>
          </p:cNvPr>
          <p:cNvSpPr txBox="1"/>
          <p:nvPr/>
        </p:nvSpPr>
        <p:spPr>
          <a:xfrm>
            <a:off x="178096" y="264651"/>
            <a:ext cx="11305525"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The LHC timeline</a:t>
            </a:r>
            <a:endParaRPr lang="en-US" sz="2800" dirty="0">
              <a:solidFill>
                <a:srgbClr val="0D7FBF"/>
              </a:solidFill>
              <a:latin typeface="Helvetica Light" pitchFamily="2" charset="0"/>
              <a:ea typeface="Trebuchet MS" pitchFamily="-84" charset="0"/>
              <a:cs typeface="Helvetica Light"/>
            </a:endParaRPr>
          </a:p>
        </p:txBody>
      </p:sp>
      <p:cxnSp>
        <p:nvCxnSpPr>
          <p:cNvPr id="9" name="Straight Arrow Connector 8">
            <a:extLst>
              <a:ext uri="{FF2B5EF4-FFF2-40B4-BE49-F238E27FC236}">
                <a16:creationId xmlns:a16="http://schemas.microsoft.com/office/drawing/2014/main" id="{3D432384-61DE-F84E-9CC1-6CE3D3CD32C5}"/>
              </a:ext>
            </a:extLst>
          </p:cNvPr>
          <p:cNvCxnSpPr>
            <a:cxnSpLocks/>
          </p:cNvCxnSpPr>
          <p:nvPr/>
        </p:nvCxnSpPr>
        <p:spPr>
          <a:xfrm>
            <a:off x="7153144" y="2552131"/>
            <a:ext cx="0" cy="1392072"/>
          </a:xfrm>
          <a:prstGeom prst="straightConnector1">
            <a:avLst/>
          </a:prstGeom>
          <a:ln w="12700">
            <a:solidFill>
              <a:srgbClr val="00B050"/>
            </a:solidFill>
            <a:tailEnd type="triangle"/>
          </a:ln>
          <a:effectLst/>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EBE24D35-4B88-6A4F-A529-795023BC4316}"/>
              </a:ext>
            </a:extLst>
          </p:cNvPr>
          <p:cNvSpPr txBox="1"/>
          <p:nvPr/>
        </p:nvSpPr>
        <p:spPr>
          <a:xfrm>
            <a:off x="6677693" y="2290521"/>
            <a:ext cx="950901" cy="261610"/>
          </a:xfrm>
          <a:prstGeom prst="rect">
            <a:avLst/>
          </a:prstGeom>
          <a:noFill/>
        </p:spPr>
        <p:txBody>
          <a:bodyPr wrap="none" rtlCol="0">
            <a:spAutoFit/>
          </a:bodyPr>
          <a:lstStyle/>
          <a:p>
            <a:pPr marL="0">
              <a:spcBef>
                <a:spcPts val="3000"/>
              </a:spcBef>
            </a:pPr>
            <a:r>
              <a:rPr lang="en-CH" sz="1050" dirty="0">
                <a:solidFill>
                  <a:srgbClr val="00B050"/>
                </a:solidFill>
                <a:latin typeface="Helvetica Light" charset="0"/>
                <a:ea typeface="Helvetica Light" charset="0"/>
                <a:cs typeface="Helvetica Light" charset="0"/>
                <a:sym typeface="Wingdings" pitchFamily="2" charset="2"/>
              </a:rPr>
              <a:t>We are here</a:t>
            </a:r>
          </a:p>
        </p:txBody>
      </p:sp>
    </p:spTree>
    <p:extLst>
      <p:ext uri="{BB962C8B-B14F-4D97-AF65-F5344CB8AC3E}">
        <p14:creationId xmlns:p14="http://schemas.microsoft.com/office/powerpoint/2010/main" val="3190708626"/>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AE154AC8-948A-EC4D-B6E6-17ADDABB6892}"/>
              </a:ext>
            </a:extLst>
          </p:cNvPr>
          <p:cNvSpPr/>
          <p:nvPr/>
        </p:nvSpPr>
        <p:spPr>
          <a:xfrm>
            <a:off x="10124661" y="0"/>
            <a:ext cx="1348202" cy="6858000"/>
          </a:xfrm>
          <a:prstGeom prst="rect">
            <a:avLst/>
          </a:prstGeom>
          <a:solidFill>
            <a:srgbClr val="3D7B96"/>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31" name="Rectangle 30">
            <a:extLst>
              <a:ext uri="{FF2B5EF4-FFF2-40B4-BE49-F238E27FC236}">
                <a16:creationId xmlns:a16="http://schemas.microsoft.com/office/drawing/2014/main" id="{38EAA396-F5D2-464D-8BDE-1A07B080DA62}"/>
              </a:ext>
            </a:extLst>
          </p:cNvPr>
          <p:cNvSpPr/>
          <p:nvPr/>
        </p:nvSpPr>
        <p:spPr>
          <a:xfrm>
            <a:off x="7938052" y="0"/>
            <a:ext cx="3588337" cy="6858000"/>
          </a:xfrm>
          <a:prstGeom prst="rect">
            <a:avLst/>
          </a:prstGeom>
          <a:solidFill>
            <a:srgbClr val="1C446B">
              <a:alpha val="7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dirty="0">
              <a:ln>
                <a:noFill/>
              </a:ln>
              <a:solidFill>
                <a:srgbClr val="0057A6"/>
              </a:solidFill>
              <a:effectLst/>
              <a:uLnTx/>
              <a:uFillTx/>
              <a:latin typeface="Arial" panose="020B0604020202020204"/>
              <a:ea typeface="+mn-ea"/>
              <a:cs typeface="+mn-cs"/>
            </a:endParaRPr>
          </a:p>
        </p:txBody>
      </p:sp>
      <p:pic>
        <p:nvPicPr>
          <p:cNvPr id="6" name="Picture 5">
            <a:extLst>
              <a:ext uri="{FF2B5EF4-FFF2-40B4-BE49-F238E27FC236}">
                <a16:creationId xmlns:a16="http://schemas.microsoft.com/office/drawing/2014/main" id="{C3E005F4-6C79-4041-BE3E-EA2D79AD61BC}"/>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r="-3765"/>
          <a:stretch/>
        </p:blipFill>
        <p:spPr>
          <a:xfrm>
            <a:off x="1031" y="0"/>
            <a:ext cx="11150708" cy="6858000"/>
          </a:xfrm>
          <a:prstGeom prst="rect">
            <a:avLst/>
          </a:prstGeom>
        </p:spPr>
      </p:pic>
      <p:sp>
        <p:nvSpPr>
          <p:cNvPr id="33" name="TextBox 32">
            <a:extLst>
              <a:ext uri="{FF2B5EF4-FFF2-40B4-BE49-F238E27FC236}">
                <a16:creationId xmlns:a16="http://schemas.microsoft.com/office/drawing/2014/main" id="{6461553C-CB5D-F141-99A6-80B735742243}"/>
              </a:ext>
            </a:extLst>
          </p:cNvPr>
          <p:cNvSpPr txBox="1"/>
          <p:nvPr/>
        </p:nvSpPr>
        <p:spPr>
          <a:xfrm>
            <a:off x="222662" y="167736"/>
            <a:ext cx="5359159" cy="461665"/>
          </a:xfrm>
          <a:prstGeom prst="rect">
            <a:avLst/>
          </a:prstGeom>
          <a:noFill/>
        </p:spPr>
        <p:txBody>
          <a:bodyPr wrap="none" rtlCol="0">
            <a:spAutoFit/>
          </a:bodyPr>
          <a:lstStyle/>
          <a:p>
            <a:pPr marL="0">
              <a:spcBef>
                <a:spcPts val="3000"/>
              </a:spcBef>
            </a:pPr>
            <a:r>
              <a:rPr lang="en-CH" sz="2400" b="1" dirty="0">
                <a:solidFill>
                  <a:schemeClr val="bg1"/>
                </a:solidFill>
                <a:latin typeface="Helvetica" pitchFamily="2" charset="0"/>
                <a:ea typeface="Helvetica Light" charset="0"/>
                <a:cs typeface="Helvetica Light" charset="0"/>
                <a:sym typeface="Wingdings" pitchFamily="2" charset="2"/>
              </a:rPr>
              <a:t>Higgs boson production at the LHC</a:t>
            </a:r>
          </a:p>
        </p:txBody>
      </p:sp>
      <p:pic>
        <p:nvPicPr>
          <p:cNvPr id="12" name="Picture 11">
            <a:extLst>
              <a:ext uri="{FF2B5EF4-FFF2-40B4-BE49-F238E27FC236}">
                <a16:creationId xmlns:a16="http://schemas.microsoft.com/office/drawing/2014/main" id="{0B5C8C99-4C53-BCEB-02F8-692D7084D77D}"/>
              </a:ext>
            </a:extLst>
          </p:cNvPr>
          <p:cNvPicPr>
            <a:picLocks noChangeAspect="1"/>
          </p:cNvPicPr>
          <p:nvPr/>
        </p:nvPicPr>
        <p:blipFill rotWithShape="1">
          <a:blip r:embed="rId3">
            <a:extLst>
              <a:ext uri="{28A0092B-C50C-407E-A947-70E740481C1C}">
                <a14:useLocalDpi xmlns:a14="http://schemas.microsoft.com/office/drawing/2010/main"/>
              </a:ext>
            </a:extLst>
          </a:blip>
          <a:srcRect t="21633"/>
          <a:stretch/>
        </p:blipFill>
        <p:spPr>
          <a:xfrm>
            <a:off x="5826212" y="889020"/>
            <a:ext cx="4994406" cy="5537839"/>
          </a:xfrm>
          <a:prstGeom prst="rect">
            <a:avLst/>
          </a:prstGeom>
        </p:spPr>
      </p:pic>
      <p:pic>
        <p:nvPicPr>
          <p:cNvPr id="8" name="Picture 7">
            <a:extLst>
              <a:ext uri="{FF2B5EF4-FFF2-40B4-BE49-F238E27FC236}">
                <a16:creationId xmlns:a16="http://schemas.microsoft.com/office/drawing/2014/main" id="{0661743A-98CE-D206-F8D0-090C1D326579}"/>
              </a:ext>
            </a:extLst>
          </p:cNvPr>
          <p:cNvPicPr>
            <a:picLocks noChangeAspect="1"/>
          </p:cNvPicPr>
          <p:nvPr/>
        </p:nvPicPr>
        <p:blipFill>
          <a:blip r:embed="rId4"/>
          <a:stretch>
            <a:fillRect/>
          </a:stretch>
        </p:blipFill>
        <p:spPr>
          <a:xfrm>
            <a:off x="713438" y="885441"/>
            <a:ext cx="5255561" cy="5541418"/>
          </a:xfrm>
          <a:prstGeom prst="rect">
            <a:avLst/>
          </a:prstGeom>
        </p:spPr>
      </p:pic>
      <p:sp>
        <p:nvSpPr>
          <p:cNvPr id="9" name="TextBox 8">
            <a:extLst>
              <a:ext uri="{FF2B5EF4-FFF2-40B4-BE49-F238E27FC236}">
                <a16:creationId xmlns:a16="http://schemas.microsoft.com/office/drawing/2014/main" id="{41ECA46D-5037-8209-3B66-2FA12029EB5C}"/>
              </a:ext>
            </a:extLst>
          </p:cNvPr>
          <p:cNvSpPr txBox="1"/>
          <p:nvPr/>
        </p:nvSpPr>
        <p:spPr>
          <a:xfrm>
            <a:off x="892917" y="1070919"/>
            <a:ext cx="4791833" cy="584775"/>
          </a:xfrm>
          <a:prstGeom prst="rect">
            <a:avLst/>
          </a:prstGeom>
          <a:noFill/>
        </p:spPr>
        <p:txBody>
          <a:bodyPr wrap="square" rtlCol="0">
            <a:spAutoFit/>
          </a:bodyPr>
          <a:lstStyle/>
          <a:p>
            <a:pPr marL="0">
              <a:spcBef>
                <a:spcPts val="3000"/>
              </a:spcBef>
            </a:pPr>
            <a:r>
              <a:rPr lang="en-CH" sz="1600" dirty="0">
                <a:solidFill>
                  <a:schemeClr val="bg1"/>
                </a:solidFill>
                <a:latin typeface="Helvetica" pitchFamily="2" charset="0"/>
                <a:ea typeface="Helvetica Light" charset="0"/>
                <a:cs typeface="Helvetica Light" charset="0"/>
                <a:sym typeface="Wingdings" pitchFamily="2" charset="2"/>
              </a:rPr>
              <a:t>About 1 Higgs boson per second is produced in ATLAS at the LHC (about 12M total by today)      </a:t>
            </a:r>
          </a:p>
        </p:txBody>
      </p:sp>
      <p:pic>
        <p:nvPicPr>
          <p:cNvPr id="35" name="Picture 34">
            <a:extLst>
              <a:ext uri="{FF2B5EF4-FFF2-40B4-BE49-F238E27FC236}">
                <a16:creationId xmlns:a16="http://schemas.microsoft.com/office/drawing/2014/main" id="{19A8EBDD-C73B-6108-960F-F2DCDC90BB15}"/>
              </a:ext>
            </a:extLst>
          </p:cNvPr>
          <p:cNvPicPr>
            <a:picLocks noChangeAspect="1"/>
          </p:cNvPicPr>
          <p:nvPr/>
        </p:nvPicPr>
        <p:blipFill>
          <a:blip r:embed="rId5"/>
          <a:stretch>
            <a:fillRect/>
          </a:stretch>
        </p:blipFill>
        <p:spPr>
          <a:xfrm>
            <a:off x="1915448" y="1769874"/>
            <a:ext cx="2667123" cy="1138406"/>
          </a:xfrm>
          <a:prstGeom prst="rect">
            <a:avLst/>
          </a:prstGeom>
        </p:spPr>
      </p:pic>
      <p:pic>
        <p:nvPicPr>
          <p:cNvPr id="37" name="Picture 36">
            <a:extLst>
              <a:ext uri="{FF2B5EF4-FFF2-40B4-BE49-F238E27FC236}">
                <a16:creationId xmlns:a16="http://schemas.microsoft.com/office/drawing/2014/main" id="{DFA4410C-4AA2-F479-A86E-CAD39A75F8DF}"/>
              </a:ext>
            </a:extLst>
          </p:cNvPr>
          <p:cNvPicPr>
            <a:picLocks noChangeAspect="1"/>
          </p:cNvPicPr>
          <p:nvPr/>
        </p:nvPicPr>
        <p:blipFill>
          <a:blip r:embed="rId6"/>
          <a:stretch>
            <a:fillRect/>
          </a:stretch>
        </p:blipFill>
        <p:spPr>
          <a:xfrm>
            <a:off x="822165" y="2941730"/>
            <a:ext cx="2634778" cy="1810684"/>
          </a:xfrm>
          <a:prstGeom prst="rect">
            <a:avLst/>
          </a:prstGeom>
        </p:spPr>
      </p:pic>
      <p:pic>
        <p:nvPicPr>
          <p:cNvPr id="39" name="Picture 38">
            <a:extLst>
              <a:ext uri="{FF2B5EF4-FFF2-40B4-BE49-F238E27FC236}">
                <a16:creationId xmlns:a16="http://schemas.microsoft.com/office/drawing/2014/main" id="{48F93801-2FD3-0052-6F09-F4059A716C3F}"/>
              </a:ext>
            </a:extLst>
          </p:cNvPr>
          <p:cNvPicPr>
            <a:picLocks noChangeAspect="1"/>
          </p:cNvPicPr>
          <p:nvPr/>
        </p:nvPicPr>
        <p:blipFill>
          <a:blip r:embed="rId7"/>
          <a:stretch>
            <a:fillRect/>
          </a:stretch>
        </p:blipFill>
        <p:spPr>
          <a:xfrm>
            <a:off x="1902748" y="4752414"/>
            <a:ext cx="2727632" cy="1323192"/>
          </a:xfrm>
          <a:prstGeom prst="rect">
            <a:avLst/>
          </a:prstGeom>
        </p:spPr>
      </p:pic>
      <p:sp>
        <p:nvSpPr>
          <p:cNvPr id="42" name="TextBox 41">
            <a:extLst>
              <a:ext uri="{FF2B5EF4-FFF2-40B4-BE49-F238E27FC236}">
                <a16:creationId xmlns:a16="http://schemas.microsoft.com/office/drawing/2014/main" id="{45F972EC-00DA-DC2C-D10F-94FA2FFF7D29}"/>
              </a:ext>
            </a:extLst>
          </p:cNvPr>
          <p:cNvSpPr txBox="1"/>
          <p:nvPr/>
        </p:nvSpPr>
        <p:spPr>
          <a:xfrm>
            <a:off x="4724033" y="1997182"/>
            <a:ext cx="1060548" cy="600164"/>
          </a:xfrm>
          <a:prstGeom prst="rect">
            <a:avLst/>
          </a:prstGeom>
          <a:noFill/>
        </p:spPr>
        <p:txBody>
          <a:bodyPr wrap="square" rtlCol="0">
            <a:spAutoFit/>
          </a:bodyPr>
          <a:lstStyle/>
          <a:p>
            <a:pPr marL="0">
              <a:spcBef>
                <a:spcPts val="3000"/>
              </a:spcBef>
            </a:pPr>
            <a:r>
              <a:rPr lang="en-CH" sz="1100" dirty="0">
                <a:solidFill>
                  <a:schemeClr val="bg1"/>
                </a:solidFill>
                <a:latin typeface="Helvetica Light" charset="0"/>
                <a:ea typeface="Helvetica Light" charset="0"/>
                <a:cs typeface="Helvetica Light" charset="0"/>
                <a:sym typeface="Wingdings" pitchFamily="2" charset="2"/>
              </a:rPr>
              <a:t>Sensitivity to heavy new particles</a:t>
            </a:r>
          </a:p>
        </p:txBody>
      </p:sp>
      <p:pic>
        <p:nvPicPr>
          <p:cNvPr id="43" name="Picture 42">
            <a:extLst>
              <a:ext uri="{FF2B5EF4-FFF2-40B4-BE49-F238E27FC236}">
                <a16:creationId xmlns:a16="http://schemas.microsoft.com/office/drawing/2014/main" id="{02CBA6E0-5768-2645-7212-7B666D10D2C7}"/>
              </a:ext>
            </a:extLst>
          </p:cNvPr>
          <p:cNvPicPr>
            <a:picLocks noChangeAspect="1"/>
          </p:cNvPicPr>
          <p:nvPr/>
        </p:nvPicPr>
        <p:blipFill rotWithShape="1">
          <a:blip r:embed="rId8">
            <a:extLst>
              <a:ext uri="{28A0092B-C50C-407E-A947-70E740481C1C}">
                <a14:useLocalDpi xmlns:a14="http://schemas.microsoft.com/office/drawing/2010/main"/>
              </a:ext>
            </a:extLst>
          </a:blip>
          <a:srcRect t="36576" b="32613"/>
          <a:stretch/>
        </p:blipFill>
        <p:spPr>
          <a:xfrm>
            <a:off x="9685409" y="1070919"/>
            <a:ext cx="934617" cy="407504"/>
          </a:xfrm>
          <a:prstGeom prst="rect">
            <a:avLst/>
          </a:prstGeom>
        </p:spPr>
      </p:pic>
      <p:pic>
        <p:nvPicPr>
          <p:cNvPr id="44" name="Picture 43">
            <a:extLst>
              <a:ext uri="{FF2B5EF4-FFF2-40B4-BE49-F238E27FC236}">
                <a16:creationId xmlns:a16="http://schemas.microsoft.com/office/drawing/2014/main" id="{50E54926-92C4-A72B-6864-9B746056AA54}"/>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3497265" y="3031708"/>
            <a:ext cx="2313255" cy="1721238"/>
          </a:xfrm>
          <a:prstGeom prst="rect">
            <a:avLst/>
          </a:prstGeom>
        </p:spPr>
      </p:pic>
      <p:sp>
        <p:nvSpPr>
          <p:cNvPr id="45" name="TextBox 44">
            <a:extLst>
              <a:ext uri="{FF2B5EF4-FFF2-40B4-BE49-F238E27FC236}">
                <a16:creationId xmlns:a16="http://schemas.microsoft.com/office/drawing/2014/main" id="{25A731C8-BA76-D5E1-4615-F93C9C744A29}"/>
              </a:ext>
            </a:extLst>
          </p:cNvPr>
          <p:cNvSpPr txBox="1"/>
          <p:nvPr/>
        </p:nvSpPr>
        <p:spPr>
          <a:xfrm>
            <a:off x="1067780" y="2097213"/>
            <a:ext cx="1015020" cy="430887"/>
          </a:xfrm>
          <a:prstGeom prst="rect">
            <a:avLst/>
          </a:prstGeom>
          <a:noFill/>
        </p:spPr>
        <p:txBody>
          <a:bodyPr wrap="square" rtlCol="0">
            <a:spAutoFit/>
          </a:bodyPr>
          <a:lstStyle/>
          <a:p>
            <a:pPr marL="0">
              <a:spcBef>
                <a:spcPts val="3000"/>
              </a:spcBef>
            </a:pPr>
            <a:r>
              <a:rPr lang="en-CH" sz="1100" dirty="0">
                <a:solidFill>
                  <a:schemeClr val="bg1"/>
                </a:solidFill>
                <a:latin typeface="Helvetica Light" charset="0"/>
                <a:ea typeface="Helvetica Light" charset="0"/>
                <a:cs typeface="Helvetica Light" charset="0"/>
                <a:sym typeface="Wingdings" pitchFamily="2" charset="2"/>
              </a:rPr>
              <a:t>(88% of H production)</a:t>
            </a:r>
          </a:p>
        </p:txBody>
      </p:sp>
      <p:sp>
        <p:nvSpPr>
          <p:cNvPr id="46" name="TextBox 45">
            <a:extLst>
              <a:ext uri="{FF2B5EF4-FFF2-40B4-BE49-F238E27FC236}">
                <a16:creationId xmlns:a16="http://schemas.microsoft.com/office/drawing/2014/main" id="{2E04CCF7-CD56-CC1A-A610-7A85F1B2372F}"/>
              </a:ext>
            </a:extLst>
          </p:cNvPr>
          <p:cNvSpPr txBox="1"/>
          <p:nvPr/>
        </p:nvSpPr>
        <p:spPr>
          <a:xfrm>
            <a:off x="1164777" y="3748031"/>
            <a:ext cx="1015020" cy="261610"/>
          </a:xfrm>
          <a:prstGeom prst="rect">
            <a:avLst/>
          </a:prstGeom>
          <a:noFill/>
        </p:spPr>
        <p:txBody>
          <a:bodyPr wrap="square" rtlCol="0">
            <a:spAutoFit/>
          </a:bodyPr>
          <a:lstStyle/>
          <a:p>
            <a:pPr marL="0">
              <a:spcBef>
                <a:spcPts val="3000"/>
              </a:spcBef>
            </a:pPr>
            <a:r>
              <a:rPr lang="en-CH" sz="1100" dirty="0">
                <a:solidFill>
                  <a:schemeClr val="bg1"/>
                </a:solidFill>
                <a:latin typeface="Helvetica Light" charset="0"/>
                <a:ea typeface="Helvetica Light" charset="0"/>
                <a:cs typeface="Helvetica Light" charset="0"/>
                <a:sym typeface="Wingdings" pitchFamily="2" charset="2"/>
              </a:rPr>
              <a:t>(7%)</a:t>
            </a:r>
          </a:p>
        </p:txBody>
      </p:sp>
      <p:sp>
        <p:nvSpPr>
          <p:cNvPr id="47" name="TextBox 46">
            <a:extLst>
              <a:ext uri="{FF2B5EF4-FFF2-40B4-BE49-F238E27FC236}">
                <a16:creationId xmlns:a16="http://schemas.microsoft.com/office/drawing/2014/main" id="{88C84DE3-5AC1-A6AB-82EB-BEA6AB3FD97E}"/>
              </a:ext>
            </a:extLst>
          </p:cNvPr>
          <p:cNvSpPr txBox="1"/>
          <p:nvPr/>
        </p:nvSpPr>
        <p:spPr>
          <a:xfrm>
            <a:off x="1473707" y="5283205"/>
            <a:ext cx="1015020" cy="261610"/>
          </a:xfrm>
          <a:prstGeom prst="rect">
            <a:avLst/>
          </a:prstGeom>
          <a:noFill/>
        </p:spPr>
        <p:txBody>
          <a:bodyPr wrap="square" rtlCol="0">
            <a:spAutoFit/>
          </a:bodyPr>
          <a:lstStyle/>
          <a:p>
            <a:pPr marL="0">
              <a:spcBef>
                <a:spcPts val="3000"/>
              </a:spcBef>
            </a:pPr>
            <a:r>
              <a:rPr lang="en-CH" sz="1100" dirty="0">
                <a:solidFill>
                  <a:schemeClr val="bg1"/>
                </a:solidFill>
                <a:latin typeface="Helvetica Light" charset="0"/>
                <a:ea typeface="Helvetica Light" charset="0"/>
                <a:cs typeface="Helvetica Light" charset="0"/>
                <a:sym typeface="Wingdings" pitchFamily="2" charset="2"/>
              </a:rPr>
              <a:t>(4%)</a:t>
            </a:r>
          </a:p>
        </p:txBody>
      </p:sp>
      <p:sp>
        <p:nvSpPr>
          <p:cNvPr id="48" name="TextBox 47">
            <a:extLst>
              <a:ext uri="{FF2B5EF4-FFF2-40B4-BE49-F238E27FC236}">
                <a16:creationId xmlns:a16="http://schemas.microsoft.com/office/drawing/2014/main" id="{3BE53A62-E437-64EE-DEF6-EB790DBE693D}"/>
              </a:ext>
            </a:extLst>
          </p:cNvPr>
          <p:cNvSpPr txBox="1"/>
          <p:nvPr/>
        </p:nvSpPr>
        <p:spPr>
          <a:xfrm>
            <a:off x="3810003" y="3731614"/>
            <a:ext cx="1015020" cy="261610"/>
          </a:xfrm>
          <a:prstGeom prst="rect">
            <a:avLst/>
          </a:prstGeom>
          <a:noFill/>
        </p:spPr>
        <p:txBody>
          <a:bodyPr wrap="square" rtlCol="0">
            <a:spAutoFit/>
          </a:bodyPr>
          <a:lstStyle/>
          <a:p>
            <a:pPr marL="0">
              <a:spcBef>
                <a:spcPts val="3000"/>
              </a:spcBef>
            </a:pPr>
            <a:r>
              <a:rPr lang="en-CH" sz="1100" dirty="0">
                <a:solidFill>
                  <a:schemeClr val="bg1"/>
                </a:solidFill>
                <a:latin typeface="Helvetica Light" charset="0"/>
                <a:ea typeface="Helvetica Light" charset="0"/>
                <a:cs typeface="Helvetica Light" charset="0"/>
                <a:sym typeface="Wingdings" pitchFamily="2" charset="2"/>
              </a:rPr>
              <a:t>(0.9%)</a:t>
            </a:r>
          </a:p>
        </p:txBody>
      </p:sp>
    </p:spTree>
    <p:extLst>
      <p:ext uri="{BB962C8B-B14F-4D97-AF65-F5344CB8AC3E}">
        <p14:creationId xmlns:p14="http://schemas.microsoft.com/office/powerpoint/2010/main" val="3283211787"/>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AE154AC8-948A-EC4D-B6E6-17ADDABB6892}"/>
              </a:ext>
            </a:extLst>
          </p:cNvPr>
          <p:cNvSpPr/>
          <p:nvPr/>
        </p:nvSpPr>
        <p:spPr>
          <a:xfrm>
            <a:off x="10124661" y="0"/>
            <a:ext cx="1348202" cy="6858000"/>
          </a:xfrm>
          <a:prstGeom prst="rect">
            <a:avLst/>
          </a:prstGeom>
          <a:solidFill>
            <a:srgbClr val="3D7B96"/>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31" name="Rectangle 30">
            <a:extLst>
              <a:ext uri="{FF2B5EF4-FFF2-40B4-BE49-F238E27FC236}">
                <a16:creationId xmlns:a16="http://schemas.microsoft.com/office/drawing/2014/main" id="{38EAA396-F5D2-464D-8BDE-1A07B080DA62}"/>
              </a:ext>
            </a:extLst>
          </p:cNvPr>
          <p:cNvSpPr/>
          <p:nvPr/>
        </p:nvSpPr>
        <p:spPr>
          <a:xfrm>
            <a:off x="7938052" y="0"/>
            <a:ext cx="3588337" cy="6858000"/>
          </a:xfrm>
          <a:prstGeom prst="rect">
            <a:avLst/>
          </a:prstGeom>
          <a:solidFill>
            <a:srgbClr val="1C446B">
              <a:alpha val="7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dirty="0">
              <a:ln>
                <a:noFill/>
              </a:ln>
              <a:solidFill>
                <a:srgbClr val="0057A6"/>
              </a:solidFill>
              <a:effectLst/>
              <a:uLnTx/>
              <a:uFillTx/>
              <a:latin typeface="Arial" panose="020B0604020202020204"/>
              <a:ea typeface="+mn-ea"/>
              <a:cs typeface="+mn-cs"/>
            </a:endParaRPr>
          </a:p>
        </p:txBody>
      </p:sp>
      <p:pic>
        <p:nvPicPr>
          <p:cNvPr id="6" name="Picture 5">
            <a:extLst>
              <a:ext uri="{FF2B5EF4-FFF2-40B4-BE49-F238E27FC236}">
                <a16:creationId xmlns:a16="http://schemas.microsoft.com/office/drawing/2014/main" id="{C3E005F4-6C79-4041-BE3E-EA2D79AD61BC}"/>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r="-3765"/>
          <a:stretch/>
        </p:blipFill>
        <p:spPr>
          <a:xfrm>
            <a:off x="1031" y="0"/>
            <a:ext cx="11150708" cy="6858000"/>
          </a:xfrm>
          <a:prstGeom prst="rect">
            <a:avLst/>
          </a:prstGeom>
        </p:spPr>
      </p:pic>
      <p:sp>
        <p:nvSpPr>
          <p:cNvPr id="33" name="TextBox 32">
            <a:extLst>
              <a:ext uri="{FF2B5EF4-FFF2-40B4-BE49-F238E27FC236}">
                <a16:creationId xmlns:a16="http://schemas.microsoft.com/office/drawing/2014/main" id="{6461553C-CB5D-F141-99A6-80B735742243}"/>
              </a:ext>
            </a:extLst>
          </p:cNvPr>
          <p:cNvSpPr txBox="1"/>
          <p:nvPr/>
        </p:nvSpPr>
        <p:spPr>
          <a:xfrm>
            <a:off x="222662" y="167736"/>
            <a:ext cx="5359159" cy="461665"/>
          </a:xfrm>
          <a:prstGeom prst="rect">
            <a:avLst/>
          </a:prstGeom>
          <a:noFill/>
        </p:spPr>
        <p:txBody>
          <a:bodyPr wrap="none" rtlCol="0">
            <a:spAutoFit/>
          </a:bodyPr>
          <a:lstStyle/>
          <a:p>
            <a:pPr marL="0">
              <a:spcBef>
                <a:spcPts val="3000"/>
              </a:spcBef>
            </a:pPr>
            <a:r>
              <a:rPr lang="en-CH" sz="2400" b="1" dirty="0">
                <a:solidFill>
                  <a:schemeClr val="bg1"/>
                </a:solidFill>
                <a:latin typeface="Helvetica" pitchFamily="2" charset="0"/>
                <a:ea typeface="Helvetica Light" charset="0"/>
                <a:cs typeface="Helvetica Light" charset="0"/>
                <a:sym typeface="Wingdings" pitchFamily="2" charset="2"/>
              </a:rPr>
              <a:t>Higgs boson production at the LHC</a:t>
            </a:r>
          </a:p>
        </p:txBody>
      </p:sp>
      <p:pic>
        <p:nvPicPr>
          <p:cNvPr id="8" name="Picture 7">
            <a:extLst>
              <a:ext uri="{FF2B5EF4-FFF2-40B4-BE49-F238E27FC236}">
                <a16:creationId xmlns:a16="http://schemas.microsoft.com/office/drawing/2014/main" id="{0661743A-98CE-D206-F8D0-090C1D326579}"/>
              </a:ext>
            </a:extLst>
          </p:cNvPr>
          <p:cNvPicPr>
            <a:picLocks noChangeAspect="1"/>
          </p:cNvPicPr>
          <p:nvPr/>
        </p:nvPicPr>
        <p:blipFill>
          <a:blip r:embed="rId3"/>
          <a:stretch>
            <a:fillRect/>
          </a:stretch>
        </p:blipFill>
        <p:spPr>
          <a:xfrm>
            <a:off x="713438" y="885441"/>
            <a:ext cx="5255561" cy="5541418"/>
          </a:xfrm>
          <a:prstGeom prst="rect">
            <a:avLst/>
          </a:prstGeom>
        </p:spPr>
      </p:pic>
      <p:sp>
        <p:nvSpPr>
          <p:cNvPr id="9" name="TextBox 8">
            <a:extLst>
              <a:ext uri="{FF2B5EF4-FFF2-40B4-BE49-F238E27FC236}">
                <a16:creationId xmlns:a16="http://schemas.microsoft.com/office/drawing/2014/main" id="{41ECA46D-5037-8209-3B66-2FA12029EB5C}"/>
              </a:ext>
            </a:extLst>
          </p:cNvPr>
          <p:cNvSpPr txBox="1"/>
          <p:nvPr/>
        </p:nvSpPr>
        <p:spPr>
          <a:xfrm>
            <a:off x="892917" y="1070919"/>
            <a:ext cx="4791833" cy="907941"/>
          </a:xfrm>
          <a:prstGeom prst="rect">
            <a:avLst/>
          </a:prstGeom>
          <a:noFill/>
        </p:spPr>
        <p:txBody>
          <a:bodyPr wrap="square" rtlCol="0">
            <a:spAutoFit/>
          </a:bodyPr>
          <a:lstStyle/>
          <a:p>
            <a:pPr marL="0">
              <a:spcBef>
                <a:spcPts val="3000"/>
              </a:spcBef>
            </a:pPr>
            <a:r>
              <a:rPr lang="en-CH" sz="1600" dirty="0">
                <a:solidFill>
                  <a:schemeClr val="bg1"/>
                </a:solidFill>
                <a:latin typeface="Helvetica" pitchFamily="2" charset="0"/>
                <a:ea typeface="Helvetica Light" charset="0"/>
                <a:cs typeface="Helvetica Light" charset="0"/>
                <a:sym typeface="Wingdings" pitchFamily="2" charset="2"/>
              </a:rPr>
              <a:t>About 1 Higgs boson per second is produced in ATLAS at the LHC (about 12M total by today)      </a:t>
            </a:r>
          </a:p>
          <a:p>
            <a:pPr marL="0">
              <a:spcBef>
                <a:spcPts val="600"/>
              </a:spcBef>
            </a:pPr>
            <a:r>
              <a:rPr lang="en-CH" sz="1600" dirty="0">
                <a:solidFill>
                  <a:schemeClr val="bg1"/>
                </a:solidFill>
                <a:latin typeface="Helvetica" pitchFamily="2" charset="0"/>
                <a:ea typeface="Helvetica Light" charset="0"/>
                <a:cs typeface="Helvetica Light" charset="0"/>
                <a:sym typeface="Wingdings" pitchFamily="2" charset="2"/>
              </a:rPr>
              <a:t>It decays within 10</a:t>
            </a:r>
            <a:r>
              <a:rPr lang="en-CH" sz="1600" baseline="30000" dirty="0">
                <a:solidFill>
                  <a:schemeClr val="bg1"/>
                </a:solidFill>
                <a:latin typeface="Helvetica" pitchFamily="2" charset="0"/>
                <a:ea typeface="Helvetica Light" charset="0"/>
                <a:cs typeface="Helvetica Light" charset="0"/>
                <a:sym typeface="Wingdings" pitchFamily="2" charset="2"/>
              </a:rPr>
              <a:t>–22</a:t>
            </a:r>
            <a:r>
              <a:rPr lang="en-CH" sz="1600" dirty="0">
                <a:solidFill>
                  <a:schemeClr val="bg1"/>
                </a:solidFill>
                <a:latin typeface="Helvetica" pitchFamily="2" charset="0"/>
                <a:ea typeface="Helvetica Light" charset="0"/>
                <a:cs typeface="Helvetica Light" charset="0"/>
                <a:sym typeface="Wingdings" pitchFamily="2" charset="2"/>
              </a:rPr>
              <a:t> s</a:t>
            </a:r>
          </a:p>
        </p:txBody>
      </p:sp>
      <p:sp>
        <p:nvSpPr>
          <p:cNvPr id="7" name="TextBox 6">
            <a:extLst>
              <a:ext uri="{FF2B5EF4-FFF2-40B4-BE49-F238E27FC236}">
                <a16:creationId xmlns:a16="http://schemas.microsoft.com/office/drawing/2014/main" id="{2D4F98A6-DDFC-173D-53C9-5B40234DA202}"/>
              </a:ext>
            </a:extLst>
          </p:cNvPr>
          <p:cNvSpPr txBox="1"/>
          <p:nvPr/>
        </p:nvSpPr>
        <p:spPr>
          <a:xfrm>
            <a:off x="2424201" y="2502022"/>
            <a:ext cx="295274" cy="307777"/>
          </a:xfrm>
          <a:prstGeom prst="rect">
            <a:avLst/>
          </a:prstGeom>
          <a:noFill/>
        </p:spPr>
        <p:txBody>
          <a:bodyPr wrap="none" rtlCol="0">
            <a:spAutoFit/>
          </a:bodyPr>
          <a:lstStyle/>
          <a:p>
            <a:r>
              <a:rPr lang="en-GB" sz="1400" dirty="0">
                <a:solidFill>
                  <a:srgbClr val="F1F1F5"/>
                </a:solidFill>
                <a:latin typeface="Chalkduster"/>
                <a:cs typeface="Chalkduster"/>
              </a:rPr>
              <a:t>H</a:t>
            </a:r>
            <a:endParaRPr lang="en-GB" dirty="0">
              <a:solidFill>
                <a:srgbClr val="F1F1F5"/>
              </a:solidFill>
              <a:latin typeface="Chalkduster"/>
              <a:cs typeface="Chalkduster"/>
            </a:endParaRPr>
          </a:p>
        </p:txBody>
      </p:sp>
      <p:pic>
        <p:nvPicPr>
          <p:cNvPr id="14" name="Picture 13">
            <a:extLst>
              <a:ext uri="{FF2B5EF4-FFF2-40B4-BE49-F238E27FC236}">
                <a16:creationId xmlns:a16="http://schemas.microsoft.com/office/drawing/2014/main" id="{1C9945FA-CBBB-0173-4D12-B1524E96E46D}"/>
              </a:ext>
            </a:extLst>
          </p:cNvPr>
          <p:cNvPicPr>
            <a:picLocks noChangeAspect="1"/>
          </p:cNvPicPr>
          <p:nvPr/>
        </p:nvPicPr>
        <p:blipFill>
          <a:blip r:embed="rId4"/>
          <a:stretch>
            <a:fillRect/>
          </a:stretch>
        </p:blipFill>
        <p:spPr>
          <a:xfrm>
            <a:off x="2050643" y="2188994"/>
            <a:ext cx="1934434" cy="1138406"/>
          </a:xfrm>
          <a:prstGeom prst="rect">
            <a:avLst/>
          </a:prstGeom>
        </p:spPr>
      </p:pic>
      <p:sp>
        <p:nvSpPr>
          <p:cNvPr id="15" name="TextBox 14">
            <a:extLst>
              <a:ext uri="{FF2B5EF4-FFF2-40B4-BE49-F238E27FC236}">
                <a16:creationId xmlns:a16="http://schemas.microsoft.com/office/drawing/2014/main" id="{B669E33F-F022-89FC-F39E-F3A33180EDF0}"/>
              </a:ext>
            </a:extLst>
          </p:cNvPr>
          <p:cNvSpPr txBox="1"/>
          <p:nvPr/>
        </p:nvSpPr>
        <p:spPr>
          <a:xfrm>
            <a:off x="3910101" y="2070222"/>
            <a:ext cx="280846" cy="307777"/>
          </a:xfrm>
          <a:prstGeom prst="rect">
            <a:avLst/>
          </a:prstGeom>
          <a:noFill/>
        </p:spPr>
        <p:txBody>
          <a:bodyPr wrap="none" rtlCol="0">
            <a:spAutoFit/>
          </a:bodyPr>
          <a:lstStyle/>
          <a:p>
            <a:r>
              <a:rPr lang="en-GB" sz="1400" dirty="0">
                <a:solidFill>
                  <a:srgbClr val="F1F1F5"/>
                </a:solidFill>
                <a:latin typeface="Chalkduster"/>
                <a:cs typeface="Chalkduster"/>
              </a:rPr>
              <a:t>f</a:t>
            </a:r>
            <a:endParaRPr lang="en-GB" dirty="0">
              <a:solidFill>
                <a:srgbClr val="F1F1F5"/>
              </a:solidFill>
              <a:latin typeface="Chalkduster"/>
              <a:cs typeface="Chalkduster"/>
            </a:endParaRPr>
          </a:p>
        </p:txBody>
      </p:sp>
      <p:sp>
        <p:nvSpPr>
          <p:cNvPr id="16" name="TextBox 15">
            <a:extLst>
              <a:ext uri="{FF2B5EF4-FFF2-40B4-BE49-F238E27FC236}">
                <a16:creationId xmlns:a16="http://schemas.microsoft.com/office/drawing/2014/main" id="{DCA0F216-D521-8270-B226-302ECC89C567}"/>
              </a:ext>
            </a:extLst>
          </p:cNvPr>
          <p:cNvSpPr txBox="1"/>
          <p:nvPr/>
        </p:nvSpPr>
        <p:spPr>
          <a:xfrm>
            <a:off x="3935501" y="3175122"/>
            <a:ext cx="280846" cy="307777"/>
          </a:xfrm>
          <a:prstGeom prst="rect">
            <a:avLst/>
          </a:prstGeom>
          <a:noFill/>
        </p:spPr>
        <p:txBody>
          <a:bodyPr wrap="none" rtlCol="0">
            <a:spAutoFit/>
          </a:bodyPr>
          <a:lstStyle/>
          <a:p>
            <a:r>
              <a:rPr lang="en-GB" sz="1400" dirty="0">
                <a:solidFill>
                  <a:srgbClr val="F1F1F5"/>
                </a:solidFill>
                <a:latin typeface="Chalkduster"/>
                <a:cs typeface="Chalkduster"/>
              </a:rPr>
              <a:t>f</a:t>
            </a:r>
            <a:endParaRPr lang="en-GB" dirty="0">
              <a:solidFill>
                <a:srgbClr val="F1F1F5"/>
              </a:solidFill>
              <a:latin typeface="Chalkduster"/>
              <a:cs typeface="Chalkduster"/>
            </a:endParaRPr>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1DBC1BB9-FF33-4D81-A256-434AC14E69E9}"/>
                  </a:ext>
                </a:extLst>
              </p:cNvPr>
              <p:cNvSpPr txBox="1"/>
              <p:nvPr/>
            </p:nvSpPr>
            <p:spPr>
              <a:xfrm>
                <a:off x="3261826" y="2526217"/>
                <a:ext cx="750014" cy="52104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sz="1600" i="1" dirty="0" smtClean="0">
                          <a:solidFill>
                            <a:srgbClr val="F1F1F5"/>
                          </a:solidFill>
                          <a:latin typeface="Cambria Math" panose="02040503050406030204" pitchFamily="18" charset="0"/>
                          <a:ea typeface="Cambria Math" panose="02040503050406030204" pitchFamily="18" charset="0"/>
                        </a:rPr>
                        <m:t>∝</m:t>
                      </m:r>
                      <m:f>
                        <m:fPr>
                          <m:ctrlPr>
                            <a:rPr lang="en-GB" sz="1600" i="1" dirty="0" smtClean="0">
                              <a:solidFill>
                                <a:srgbClr val="F1F1F5"/>
                              </a:solidFill>
                              <a:latin typeface="Cambria Math" panose="02040503050406030204" pitchFamily="18" charset="0"/>
                            </a:rPr>
                          </m:ctrlPr>
                        </m:fPr>
                        <m:num>
                          <m:sSub>
                            <m:sSubPr>
                              <m:ctrlPr>
                                <a:rPr lang="en-GB" sz="1600" i="1" dirty="0" smtClean="0">
                                  <a:solidFill>
                                    <a:srgbClr val="F1F1F5"/>
                                  </a:solidFill>
                                  <a:latin typeface="Cambria Math" panose="02040503050406030204" pitchFamily="18" charset="0"/>
                                </a:rPr>
                              </m:ctrlPr>
                            </m:sSubPr>
                            <m:e>
                              <m:r>
                                <a:rPr lang="en-US" sz="1600" b="0" i="1" dirty="0" smtClean="0">
                                  <a:solidFill>
                                    <a:srgbClr val="F1F1F5"/>
                                  </a:solidFill>
                                  <a:latin typeface="Cambria Math" panose="02040503050406030204" pitchFamily="18" charset="0"/>
                                </a:rPr>
                                <m:t>𝑚</m:t>
                              </m:r>
                            </m:e>
                            <m:sub>
                              <m:r>
                                <a:rPr lang="en-US" sz="1600" b="0" i="1" dirty="0" smtClean="0">
                                  <a:solidFill>
                                    <a:srgbClr val="F1F1F5"/>
                                  </a:solidFill>
                                  <a:latin typeface="Cambria Math" panose="02040503050406030204" pitchFamily="18" charset="0"/>
                                </a:rPr>
                                <m:t>𝑓</m:t>
                              </m:r>
                            </m:sub>
                          </m:sSub>
                        </m:num>
                        <m:den>
                          <m:r>
                            <a:rPr lang="en-GB" sz="1600" i="1" dirty="0" smtClean="0">
                              <a:solidFill>
                                <a:srgbClr val="F1F1F5"/>
                              </a:solidFill>
                              <a:latin typeface="Cambria Math" panose="02040503050406030204" pitchFamily="18" charset="0"/>
                              <a:ea typeface="Cambria Math" panose="02040503050406030204" pitchFamily="18" charset="0"/>
                            </a:rPr>
                            <m:t>𝜐</m:t>
                          </m:r>
                        </m:den>
                      </m:f>
                    </m:oMath>
                  </m:oMathPara>
                </a14:m>
                <a:endParaRPr lang="en-GB" sz="2000" dirty="0">
                  <a:solidFill>
                    <a:srgbClr val="F1F1F5"/>
                  </a:solidFill>
                  <a:latin typeface="Chalkduster"/>
                  <a:cs typeface="Chalkduster"/>
                </a:endParaRPr>
              </a:p>
            </p:txBody>
          </p:sp>
        </mc:Choice>
        <mc:Fallback xmlns="">
          <p:sp>
            <p:nvSpPr>
              <p:cNvPr id="17" name="TextBox 16">
                <a:extLst>
                  <a:ext uri="{FF2B5EF4-FFF2-40B4-BE49-F238E27FC236}">
                    <a16:creationId xmlns:a16="http://schemas.microsoft.com/office/drawing/2014/main" id="{1DBC1BB9-FF33-4D81-A256-434AC14E69E9}"/>
                  </a:ext>
                </a:extLst>
              </p:cNvPr>
              <p:cNvSpPr txBox="1">
                <a:spLocks noRot="1" noChangeAspect="1" noMove="1" noResize="1" noEditPoints="1" noAdjustHandles="1" noChangeArrowheads="1" noChangeShapeType="1" noTextEdit="1"/>
              </p:cNvSpPr>
              <p:nvPr/>
            </p:nvSpPr>
            <p:spPr>
              <a:xfrm>
                <a:off x="3261826" y="2526217"/>
                <a:ext cx="750014" cy="521040"/>
              </a:xfrm>
              <a:prstGeom prst="rect">
                <a:avLst/>
              </a:prstGeom>
              <a:blipFill>
                <a:blip r:embed="rId5"/>
                <a:stretch>
                  <a:fillRect/>
                </a:stretch>
              </a:blipFill>
            </p:spPr>
            <p:txBody>
              <a:bodyPr/>
              <a:lstStyle/>
              <a:p>
                <a:r>
                  <a:rPr lang="en-CH">
                    <a:noFill/>
                  </a:rPr>
                  <a:t> </a:t>
                </a:r>
              </a:p>
            </p:txBody>
          </p:sp>
        </mc:Fallback>
      </mc:AlternateContent>
      <p:sp>
        <p:nvSpPr>
          <p:cNvPr id="18" name="TextBox 17">
            <a:extLst>
              <a:ext uri="{FF2B5EF4-FFF2-40B4-BE49-F238E27FC236}">
                <a16:creationId xmlns:a16="http://schemas.microsoft.com/office/drawing/2014/main" id="{32C982A5-6DE8-D582-FBE6-8EADDC4D3532}"/>
              </a:ext>
            </a:extLst>
          </p:cNvPr>
          <p:cNvSpPr txBox="1"/>
          <p:nvPr/>
        </p:nvSpPr>
        <p:spPr>
          <a:xfrm>
            <a:off x="2419489" y="4160579"/>
            <a:ext cx="295274" cy="307777"/>
          </a:xfrm>
          <a:prstGeom prst="rect">
            <a:avLst/>
          </a:prstGeom>
          <a:noFill/>
        </p:spPr>
        <p:txBody>
          <a:bodyPr wrap="none" rtlCol="0">
            <a:spAutoFit/>
          </a:bodyPr>
          <a:lstStyle/>
          <a:p>
            <a:r>
              <a:rPr lang="en-GB" sz="1400" dirty="0">
                <a:solidFill>
                  <a:srgbClr val="F1F1F5"/>
                </a:solidFill>
                <a:latin typeface="Chalkduster"/>
                <a:cs typeface="Chalkduster"/>
              </a:rPr>
              <a:t>H</a:t>
            </a:r>
            <a:endParaRPr lang="en-GB" dirty="0">
              <a:solidFill>
                <a:srgbClr val="F1F1F5"/>
              </a:solidFill>
              <a:latin typeface="Chalkduster"/>
              <a:cs typeface="Chalkduster"/>
            </a:endParaRPr>
          </a:p>
        </p:txBody>
      </p:sp>
      <p:pic>
        <p:nvPicPr>
          <p:cNvPr id="19" name="Picture 18">
            <a:extLst>
              <a:ext uri="{FF2B5EF4-FFF2-40B4-BE49-F238E27FC236}">
                <a16:creationId xmlns:a16="http://schemas.microsoft.com/office/drawing/2014/main" id="{3921677C-3360-E353-95BF-E8822B410D34}"/>
              </a:ext>
            </a:extLst>
          </p:cNvPr>
          <p:cNvPicPr>
            <a:picLocks noChangeAspect="1"/>
          </p:cNvPicPr>
          <p:nvPr/>
        </p:nvPicPr>
        <p:blipFill>
          <a:blip r:embed="rId4"/>
          <a:stretch>
            <a:fillRect/>
          </a:stretch>
        </p:blipFill>
        <p:spPr>
          <a:xfrm>
            <a:off x="2045931" y="3847551"/>
            <a:ext cx="1934434" cy="1138406"/>
          </a:xfrm>
          <a:prstGeom prst="rect">
            <a:avLst/>
          </a:prstGeom>
        </p:spPr>
      </p:pic>
      <p:sp>
        <p:nvSpPr>
          <p:cNvPr id="20" name="TextBox 19">
            <a:extLst>
              <a:ext uri="{FF2B5EF4-FFF2-40B4-BE49-F238E27FC236}">
                <a16:creationId xmlns:a16="http://schemas.microsoft.com/office/drawing/2014/main" id="{C47FCCD8-6F07-4A82-7D0A-564C3B109C31}"/>
              </a:ext>
            </a:extLst>
          </p:cNvPr>
          <p:cNvSpPr txBox="1"/>
          <p:nvPr/>
        </p:nvSpPr>
        <p:spPr>
          <a:xfrm>
            <a:off x="3905389" y="3728779"/>
            <a:ext cx="579518" cy="307777"/>
          </a:xfrm>
          <a:prstGeom prst="rect">
            <a:avLst/>
          </a:prstGeom>
          <a:noFill/>
        </p:spPr>
        <p:txBody>
          <a:bodyPr wrap="none" rtlCol="0">
            <a:spAutoFit/>
          </a:bodyPr>
          <a:lstStyle/>
          <a:p>
            <a:r>
              <a:rPr lang="en-GB" sz="1400" dirty="0">
                <a:solidFill>
                  <a:srgbClr val="F1F1F5"/>
                </a:solidFill>
                <a:latin typeface="Chalkduster"/>
                <a:cs typeface="Chalkduster"/>
              </a:rPr>
              <a:t>W/Z</a:t>
            </a:r>
            <a:endParaRPr lang="en-GB" dirty="0">
              <a:solidFill>
                <a:srgbClr val="F1F1F5"/>
              </a:solidFill>
              <a:latin typeface="Chalkduster"/>
              <a:cs typeface="Chalkduster"/>
            </a:endParaRPr>
          </a:p>
        </p:txBody>
      </p:sp>
      <p:sp>
        <p:nvSpPr>
          <p:cNvPr id="21" name="TextBox 20">
            <a:extLst>
              <a:ext uri="{FF2B5EF4-FFF2-40B4-BE49-F238E27FC236}">
                <a16:creationId xmlns:a16="http://schemas.microsoft.com/office/drawing/2014/main" id="{6934816D-97D4-CD09-38D2-A82AC770970E}"/>
              </a:ext>
            </a:extLst>
          </p:cNvPr>
          <p:cNvSpPr txBox="1"/>
          <p:nvPr/>
        </p:nvSpPr>
        <p:spPr>
          <a:xfrm>
            <a:off x="3930789" y="4833679"/>
            <a:ext cx="579518" cy="307777"/>
          </a:xfrm>
          <a:prstGeom prst="rect">
            <a:avLst/>
          </a:prstGeom>
          <a:noFill/>
        </p:spPr>
        <p:txBody>
          <a:bodyPr wrap="none" rtlCol="0">
            <a:spAutoFit/>
          </a:bodyPr>
          <a:lstStyle/>
          <a:p>
            <a:r>
              <a:rPr lang="en-GB" sz="1400" dirty="0">
                <a:solidFill>
                  <a:srgbClr val="F1F1F5"/>
                </a:solidFill>
                <a:latin typeface="Chalkduster"/>
                <a:cs typeface="Chalkduster"/>
              </a:rPr>
              <a:t>W/Z</a:t>
            </a:r>
            <a:endParaRPr lang="en-GB" dirty="0">
              <a:solidFill>
                <a:srgbClr val="F1F1F5"/>
              </a:solidFill>
              <a:latin typeface="Chalkduster"/>
              <a:cs typeface="Chalkduster"/>
            </a:endParaRPr>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89BC2D3B-A740-BBC9-6E98-B0CD7F8A6FC2}"/>
                  </a:ext>
                </a:extLst>
              </p:cNvPr>
              <p:cNvSpPr txBox="1"/>
              <p:nvPr/>
            </p:nvSpPr>
            <p:spPr>
              <a:xfrm>
                <a:off x="3250475" y="4099831"/>
                <a:ext cx="1102801" cy="63530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sz="1600" i="1" dirty="0" smtClean="0">
                          <a:solidFill>
                            <a:srgbClr val="F1F1F5"/>
                          </a:solidFill>
                          <a:latin typeface="Cambria Math" panose="02040503050406030204" pitchFamily="18" charset="0"/>
                          <a:ea typeface="Cambria Math" panose="02040503050406030204" pitchFamily="18" charset="0"/>
                        </a:rPr>
                        <m:t>∝</m:t>
                      </m:r>
                      <m:f>
                        <m:fPr>
                          <m:ctrlPr>
                            <a:rPr lang="en-GB" sz="1600" i="1" dirty="0" smtClean="0">
                              <a:solidFill>
                                <a:srgbClr val="F1F1F5"/>
                              </a:solidFill>
                              <a:latin typeface="Cambria Math" panose="02040503050406030204" pitchFamily="18" charset="0"/>
                            </a:rPr>
                          </m:ctrlPr>
                        </m:fPr>
                        <m:num>
                          <m:r>
                            <a:rPr lang="en-US" sz="1600" b="0" i="1" dirty="0" smtClean="0">
                              <a:solidFill>
                                <a:srgbClr val="F1F1F5"/>
                              </a:solidFill>
                              <a:latin typeface="Cambria Math" panose="02040503050406030204" pitchFamily="18" charset="0"/>
                            </a:rPr>
                            <m:t>2</m:t>
                          </m:r>
                          <m:sSubSup>
                            <m:sSubSupPr>
                              <m:ctrlPr>
                                <a:rPr lang="en-US" sz="1600" b="0" i="1" dirty="0" smtClean="0">
                                  <a:solidFill>
                                    <a:srgbClr val="F1F1F5"/>
                                  </a:solidFill>
                                  <a:latin typeface="Cambria Math" panose="02040503050406030204" pitchFamily="18" charset="0"/>
                                </a:rPr>
                              </m:ctrlPr>
                            </m:sSubSupPr>
                            <m:e>
                              <m:r>
                                <a:rPr lang="en-US" sz="1600" b="0" i="1" dirty="0" smtClean="0">
                                  <a:solidFill>
                                    <a:srgbClr val="F1F1F5"/>
                                  </a:solidFill>
                                  <a:latin typeface="Cambria Math" panose="02040503050406030204" pitchFamily="18" charset="0"/>
                                </a:rPr>
                                <m:t>𝑚</m:t>
                              </m:r>
                            </m:e>
                            <m:sub>
                              <m:r>
                                <a:rPr lang="en-US" sz="1600" b="0" i="1" dirty="0" smtClean="0">
                                  <a:solidFill>
                                    <a:srgbClr val="F1F1F5"/>
                                  </a:solidFill>
                                  <a:latin typeface="Cambria Math" panose="02040503050406030204" pitchFamily="18" charset="0"/>
                                </a:rPr>
                                <m:t>𝑊</m:t>
                              </m:r>
                              <m:r>
                                <a:rPr lang="en-US" sz="1600" b="0" i="1" dirty="0" smtClean="0">
                                  <a:solidFill>
                                    <a:srgbClr val="F1F1F5"/>
                                  </a:solidFill>
                                  <a:latin typeface="Cambria Math" panose="02040503050406030204" pitchFamily="18" charset="0"/>
                                </a:rPr>
                                <m:t>/</m:t>
                              </m:r>
                              <m:r>
                                <a:rPr lang="en-US" sz="1600" b="0" i="1" dirty="0" smtClean="0">
                                  <a:solidFill>
                                    <a:srgbClr val="F1F1F5"/>
                                  </a:solidFill>
                                  <a:latin typeface="Cambria Math" panose="02040503050406030204" pitchFamily="18" charset="0"/>
                                </a:rPr>
                                <m:t>𝑍</m:t>
                              </m:r>
                            </m:sub>
                            <m:sup>
                              <m:r>
                                <a:rPr lang="en-US" sz="1600" b="0" i="1" dirty="0" smtClean="0">
                                  <a:solidFill>
                                    <a:srgbClr val="F1F1F5"/>
                                  </a:solidFill>
                                  <a:latin typeface="Cambria Math" panose="02040503050406030204" pitchFamily="18" charset="0"/>
                                </a:rPr>
                                <m:t>2</m:t>
                              </m:r>
                            </m:sup>
                          </m:sSubSup>
                        </m:num>
                        <m:den>
                          <m:r>
                            <a:rPr lang="en-GB" sz="1600" i="1" dirty="0" smtClean="0">
                              <a:solidFill>
                                <a:srgbClr val="F1F1F5"/>
                              </a:solidFill>
                              <a:latin typeface="Cambria Math" panose="02040503050406030204" pitchFamily="18" charset="0"/>
                              <a:ea typeface="Cambria Math" panose="02040503050406030204" pitchFamily="18" charset="0"/>
                            </a:rPr>
                            <m:t>𝜐</m:t>
                          </m:r>
                        </m:den>
                      </m:f>
                    </m:oMath>
                  </m:oMathPara>
                </a14:m>
                <a:endParaRPr lang="en-GB" sz="2000" dirty="0">
                  <a:solidFill>
                    <a:srgbClr val="F1F1F5"/>
                  </a:solidFill>
                  <a:latin typeface="Chalkduster"/>
                  <a:cs typeface="Chalkduster"/>
                </a:endParaRPr>
              </a:p>
            </p:txBody>
          </p:sp>
        </mc:Choice>
        <mc:Fallback xmlns="">
          <p:sp>
            <p:nvSpPr>
              <p:cNvPr id="22" name="TextBox 21">
                <a:extLst>
                  <a:ext uri="{FF2B5EF4-FFF2-40B4-BE49-F238E27FC236}">
                    <a16:creationId xmlns:a16="http://schemas.microsoft.com/office/drawing/2014/main" id="{89BC2D3B-A740-BBC9-6E98-B0CD7F8A6FC2}"/>
                  </a:ext>
                </a:extLst>
              </p:cNvPr>
              <p:cNvSpPr txBox="1">
                <a:spLocks noRot="1" noChangeAspect="1" noMove="1" noResize="1" noEditPoints="1" noAdjustHandles="1" noChangeArrowheads="1" noChangeShapeType="1" noTextEdit="1"/>
              </p:cNvSpPr>
              <p:nvPr/>
            </p:nvSpPr>
            <p:spPr>
              <a:xfrm>
                <a:off x="3250475" y="4099831"/>
                <a:ext cx="1102801" cy="635302"/>
              </a:xfrm>
              <a:prstGeom prst="rect">
                <a:avLst/>
              </a:prstGeom>
              <a:blipFill>
                <a:blip r:embed="rId6"/>
                <a:stretch>
                  <a:fillRect/>
                </a:stretch>
              </a:blipFill>
            </p:spPr>
            <p:txBody>
              <a:bodyPr/>
              <a:lstStyle/>
              <a:p>
                <a:r>
                  <a:rPr lang="en-CH">
                    <a:noFill/>
                  </a:rPr>
                  <a:t> </a:t>
                </a:r>
              </a:p>
            </p:txBody>
          </p:sp>
        </mc:Fallback>
      </mc:AlternateContent>
      <p:sp>
        <p:nvSpPr>
          <p:cNvPr id="23" name="Oval 22">
            <a:extLst>
              <a:ext uri="{FF2B5EF4-FFF2-40B4-BE49-F238E27FC236}">
                <a16:creationId xmlns:a16="http://schemas.microsoft.com/office/drawing/2014/main" id="{517B4C7E-5766-C824-D296-94421ECE597D}"/>
              </a:ext>
            </a:extLst>
          </p:cNvPr>
          <p:cNvSpPr/>
          <p:nvPr/>
        </p:nvSpPr>
        <p:spPr>
          <a:xfrm>
            <a:off x="3025848" y="2758197"/>
            <a:ext cx="108000" cy="108000"/>
          </a:xfrm>
          <a:prstGeom prst="ellipse">
            <a:avLst/>
          </a:prstGeom>
          <a:solidFill>
            <a:schemeClr val="bg1"/>
          </a:solidFill>
        </p:spPr>
        <p:txBody>
          <a:bodyPr wrap="none" rtlCol="0" anchor="ctr">
            <a:spAutoFit/>
          </a:bodyPr>
          <a:lstStyle/>
          <a:p>
            <a:pPr algn="l"/>
            <a:endParaRPr lang="en-CH" sz="1600" dirty="0">
              <a:latin typeface="Helvetica" pitchFamily="2" charset="0"/>
            </a:endParaRPr>
          </a:p>
        </p:txBody>
      </p:sp>
      <p:sp>
        <p:nvSpPr>
          <p:cNvPr id="24" name="Oval 23">
            <a:extLst>
              <a:ext uri="{FF2B5EF4-FFF2-40B4-BE49-F238E27FC236}">
                <a16:creationId xmlns:a16="http://schemas.microsoft.com/office/drawing/2014/main" id="{DAE8E118-6B6D-4092-45B4-A027BFAA9D71}"/>
              </a:ext>
            </a:extLst>
          </p:cNvPr>
          <p:cNvSpPr/>
          <p:nvPr/>
        </p:nvSpPr>
        <p:spPr>
          <a:xfrm>
            <a:off x="3013148" y="4409197"/>
            <a:ext cx="108000" cy="108000"/>
          </a:xfrm>
          <a:prstGeom prst="ellipse">
            <a:avLst/>
          </a:prstGeom>
          <a:solidFill>
            <a:schemeClr val="bg1"/>
          </a:solidFill>
        </p:spPr>
        <p:txBody>
          <a:bodyPr wrap="none" rtlCol="0" anchor="ctr">
            <a:spAutoFit/>
          </a:bodyPr>
          <a:lstStyle/>
          <a:p>
            <a:pPr algn="l"/>
            <a:endParaRPr lang="en-CH" sz="1600" dirty="0">
              <a:latin typeface="Helvetica" pitchFamily="2" charset="0"/>
            </a:endParaRPr>
          </a:p>
        </p:txBody>
      </p:sp>
      <p:sp>
        <p:nvSpPr>
          <p:cNvPr id="25" name="TextBox 24">
            <a:extLst>
              <a:ext uri="{FF2B5EF4-FFF2-40B4-BE49-F238E27FC236}">
                <a16:creationId xmlns:a16="http://schemas.microsoft.com/office/drawing/2014/main" id="{B8C743A3-CA3A-5432-F15B-0D05F5883FEA}"/>
              </a:ext>
            </a:extLst>
          </p:cNvPr>
          <p:cNvSpPr txBox="1"/>
          <p:nvPr/>
        </p:nvSpPr>
        <p:spPr>
          <a:xfrm>
            <a:off x="892917" y="5360321"/>
            <a:ext cx="4791833" cy="523220"/>
          </a:xfrm>
          <a:prstGeom prst="rect">
            <a:avLst/>
          </a:prstGeom>
          <a:noFill/>
        </p:spPr>
        <p:txBody>
          <a:bodyPr wrap="square" rtlCol="0">
            <a:spAutoFit/>
          </a:bodyPr>
          <a:lstStyle/>
          <a:p>
            <a:pPr marL="0">
              <a:spcBef>
                <a:spcPts val="3000"/>
              </a:spcBef>
            </a:pPr>
            <a:r>
              <a:rPr lang="en-CH" sz="1400" dirty="0">
                <a:solidFill>
                  <a:schemeClr val="bg1"/>
                </a:solidFill>
                <a:latin typeface="Helvetica" pitchFamily="2" charset="0"/>
                <a:ea typeface="Helvetica Light" charset="0"/>
                <a:cs typeface="Helvetica Light" charset="0"/>
                <a:sym typeface="Wingdings" pitchFamily="2" charset="2"/>
              </a:rPr>
              <a:t>H </a:t>
            </a:r>
            <a:r>
              <a:rPr lang="en-CH" sz="1400" dirty="0">
                <a:solidFill>
                  <a:schemeClr val="bg1"/>
                </a:solidFill>
                <a:latin typeface="Symbol" pitchFamily="2" charset="2"/>
                <a:ea typeface="Helvetica Light" charset="0"/>
                <a:cs typeface="Helvetica Light" charset="0"/>
                <a:sym typeface="Wingdings" pitchFamily="2" charset="2"/>
              </a:rPr>
              <a:t>®</a:t>
            </a:r>
            <a:r>
              <a:rPr lang="en-CH" sz="1400" dirty="0">
                <a:solidFill>
                  <a:schemeClr val="bg1"/>
                </a:solidFill>
                <a:latin typeface="Helvetica" pitchFamily="2" charset="0"/>
                <a:ea typeface="Helvetica Light" charset="0"/>
                <a:cs typeface="Helvetica Light" charset="0"/>
                <a:sym typeface="Wingdings" pitchFamily="2" charset="2"/>
              </a:rPr>
              <a:t> 𝛾𝛾, Z𝛾 occur through virtual top or W loops (no direct Higgs coupling to massless particles) </a:t>
            </a:r>
          </a:p>
        </p:txBody>
      </p:sp>
      <p:pic>
        <p:nvPicPr>
          <p:cNvPr id="30" name="Picture 29">
            <a:extLst>
              <a:ext uri="{FF2B5EF4-FFF2-40B4-BE49-F238E27FC236}">
                <a16:creationId xmlns:a16="http://schemas.microsoft.com/office/drawing/2014/main" id="{FDA51316-272B-B23E-4FE7-EB5BB7C82E3B}"/>
              </a:ext>
            </a:extLst>
          </p:cNvPr>
          <p:cNvPicPr>
            <a:picLocks noChangeAspect="1"/>
          </p:cNvPicPr>
          <p:nvPr/>
        </p:nvPicPr>
        <p:blipFill>
          <a:blip r:embed="rId3"/>
          <a:stretch>
            <a:fillRect/>
          </a:stretch>
        </p:blipFill>
        <p:spPr>
          <a:xfrm>
            <a:off x="5957843" y="885441"/>
            <a:ext cx="4862775" cy="5541418"/>
          </a:xfrm>
          <a:prstGeom prst="rect">
            <a:avLst/>
          </a:prstGeom>
        </p:spPr>
      </p:pic>
      <p:pic>
        <p:nvPicPr>
          <p:cNvPr id="32" name="Picture 31">
            <a:extLst>
              <a:ext uri="{FF2B5EF4-FFF2-40B4-BE49-F238E27FC236}">
                <a16:creationId xmlns:a16="http://schemas.microsoft.com/office/drawing/2014/main" id="{1613AE6F-635E-03D7-A6E8-8CE556ACFC70}"/>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6402956" y="1173103"/>
            <a:ext cx="4510446" cy="5141195"/>
          </a:xfrm>
          <a:prstGeom prst="rect">
            <a:avLst/>
          </a:prstGeom>
        </p:spPr>
      </p:pic>
      <p:sp>
        <p:nvSpPr>
          <p:cNvPr id="34" name="TextBox 33">
            <a:extLst>
              <a:ext uri="{FF2B5EF4-FFF2-40B4-BE49-F238E27FC236}">
                <a16:creationId xmlns:a16="http://schemas.microsoft.com/office/drawing/2014/main" id="{6FA3EF44-1F74-B761-0FCD-647E28378D6C}"/>
              </a:ext>
            </a:extLst>
          </p:cNvPr>
          <p:cNvSpPr txBox="1"/>
          <p:nvPr/>
        </p:nvSpPr>
        <p:spPr>
          <a:xfrm>
            <a:off x="6925486" y="3732125"/>
            <a:ext cx="776175" cy="246221"/>
          </a:xfrm>
          <a:prstGeom prst="rect">
            <a:avLst/>
          </a:prstGeom>
          <a:noFill/>
        </p:spPr>
        <p:txBody>
          <a:bodyPr wrap="none" rtlCol="0">
            <a:spAutoFit/>
          </a:bodyPr>
          <a:lstStyle/>
          <a:p>
            <a:r>
              <a:rPr lang="en-US" sz="1000" dirty="0">
                <a:solidFill>
                  <a:prstClr val="white"/>
                </a:solidFill>
                <a:latin typeface="Helvetica" charset="0"/>
                <a:ea typeface="Helvetica" charset="0"/>
                <a:cs typeface="Helvetica" charset="0"/>
              </a:rPr>
              <a:t>1.1% (e,µ)</a:t>
            </a:r>
          </a:p>
        </p:txBody>
      </p:sp>
      <p:sp>
        <p:nvSpPr>
          <p:cNvPr id="36" name="TextBox 35">
            <a:extLst>
              <a:ext uri="{FF2B5EF4-FFF2-40B4-BE49-F238E27FC236}">
                <a16:creationId xmlns:a16="http://schemas.microsoft.com/office/drawing/2014/main" id="{4CB38C5B-121F-1F52-3C6F-301E28F4113C}"/>
              </a:ext>
            </a:extLst>
          </p:cNvPr>
          <p:cNvSpPr txBox="1"/>
          <p:nvPr/>
        </p:nvSpPr>
        <p:spPr>
          <a:xfrm>
            <a:off x="6356712" y="2415666"/>
            <a:ext cx="917239" cy="246221"/>
          </a:xfrm>
          <a:prstGeom prst="rect">
            <a:avLst/>
          </a:prstGeom>
          <a:noFill/>
        </p:spPr>
        <p:txBody>
          <a:bodyPr wrap="none" rtlCol="0">
            <a:spAutoFit/>
          </a:bodyPr>
          <a:lstStyle/>
          <a:p>
            <a:r>
              <a:rPr lang="en-US" sz="1000" dirty="0">
                <a:solidFill>
                  <a:prstClr val="white"/>
                </a:solidFill>
                <a:latin typeface="Helvetica" charset="0"/>
                <a:ea typeface="Helvetica" charset="0"/>
                <a:cs typeface="Helvetica" charset="0"/>
              </a:rPr>
              <a:t>0.012% (e,µ)</a:t>
            </a:r>
          </a:p>
        </p:txBody>
      </p:sp>
      <p:sp>
        <p:nvSpPr>
          <p:cNvPr id="42" name="TextBox 41">
            <a:extLst>
              <a:ext uri="{FF2B5EF4-FFF2-40B4-BE49-F238E27FC236}">
                <a16:creationId xmlns:a16="http://schemas.microsoft.com/office/drawing/2014/main" id="{4567022B-6F30-DB7B-19D9-DDD9624F6379}"/>
              </a:ext>
            </a:extLst>
          </p:cNvPr>
          <p:cNvSpPr txBox="1"/>
          <p:nvPr/>
        </p:nvSpPr>
        <p:spPr>
          <a:xfrm>
            <a:off x="8756076" y="1851086"/>
            <a:ext cx="917239" cy="246221"/>
          </a:xfrm>
          <a:prstGeom prst="rect">
            <a:avLst/>
          </a:prstGeom>
          <a:noFill/>
        </p:spPr>
        <p:txBody>
          <a:bodyPr wrap="none" rtlCol="0">
            <a:spAutoFit/>
          </a:bodyPr>
          <a:lstStyle/>
          <a:p>
            <a:r>
              <a:rPr lang="en-US" sz="1000" dirty="0">
                <a:solidFill>
                  <a:prstClr val="white"/>
                </a:solidFill>
                <a:latin typeface="Helvetica" charset="0"/>
                <a:ea typeface="Helvetica" charset="0"/>
                <a:cs typeface="Helvetica" charset="0"/>
              </a:rPr>
              <a:t>0.010% (e,µ)</a:t>
            </a:r>
          </a:p>
        </p:txBody>
      </p:sp>
    </p:spTree>
    <p:extLst>
      <p:ext uri="{BB962C8B-B14F-4D97-AF65-F5344CB8AC3E}">
        <p14:creationId xmlns:p14="http://schemas.microsoft.com/office/powerpoint/2010/main" val="3130300910"/>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a:latin typeface="Helvetica Light" charset="0"/>
              <a:ea typeface="Helvetica Light" charset="0"/>
              <a:cs typeface="Helvetica Light" charset="0"/>
            </a:endParaRPr>
          </a:p>
        </p:txBody>
      </p:sp>
      <p:pic>
        <p:nvPicPr>
          <p:cNvPr id="11" name="Picture 10">
            <a:extLst>
              <a:ext uri="{FF2B5EF4-FFF2-40B4-BE49-F238E27FC236}">
                <a16:creationId xmlns:a16="http://schemas.microsoft.com/office/drawing/2014/main" id="{77D334D7-1A2F-05FE-E794-8155C3013DB0}"/>
              </a:ext>
            </a:extLst>
          </p:cNvPr>
          <p:cNvPicPr>
            <a:picLocks noChangeAspect="1"/>
          </p:cNvPicPr>
          <p:nvPr/>
        </p:nvPicPr>
        <p:blipFill>
          <a:blip r:embed="rId2"/>
          <a:stretch>
            <a:fillRect/>
          </a:stretch>
        </p:blipFill>
        <p:spPr>
          <a:xfrm>
            <a:off x="860224" y="1094953"/>
            <a:ext cx="10087175" cy="5672354"/>
          </a:xfrm>
          <a:prstGeom prst="rect">
            <a:avLst/>
          </a:prstGeom>
        </p:spPr>
      </p:pic>
      <p:sp>
        <p:nvSpPr>
          <p:cNvPr id="2" name="Rectangle 1">
            <a:extLst>
              <a:ext uri="{FF2B5EF4-FFF2-40B4-BE49-F238E27FC236}">
                <a16:creationId xmlns:a16="http://schemas.microsoft.com/office/drawing/2014/main" id="{D6032BD6-DF1E-F44B-AD9C-5C44A6D11FD5}"/>
              </a:ext>
            </a:extLst>
          </p:cNvPr>
          <p:cNvSpPr/>
          <p:nvPr/>
        </p:nvSpPr>
        <p:spPr>
          <a:xfrm>
            <a:off x="7607397" y="0"/>
            <a:ext cx="2732049" cy="1683835"/>
          </a:xfrm>
          <a:prstGeom prst="rect">
            <a:avLst/>
          </a:prstGeom>
          <a:solidFill>
            <a:schemeClr val="tx1"/>
          </a:solidFill>
          <a:ln>
            <a:noFill/>
          </a:ln>
        </p:spPr>
        <p:txBody>
          <a:bodyPr wrap="none" rtlCol="0" anchor="ctr">
            <a:spAutoFit/>
          </a:bodyPr>
          <a:lstStyle/>
          <a:p>
            <a:pPr algn="l"/>
            <a:endParaRPr lang="en-CH" sz="1600">
              <a:latin typeface="Helvetica" pitchFamily="2" charset="0"/>
            </a:endParaRPr>
          </a:p>
        </p:txBody>
      </p:sp>
      <p:sp>
        <p:nvSpPr>
          <p:cNvPr id="5" name="TextBox 4">
            <a:extLst>
              <a:ext uri="{FF2B5EF4-FFF2-40B4-BE49-F238E27FC236}">
                <a16:creationId xmlns:a16="http://schemas.microsoft.com/office/drawing/2014/main" id="{A0CB7408-B892-A445-A516-8473CAF73B4B}"/>
              </a:ext>
            </a:extLst>
          </p:cNvPr>
          <p:cNvSpPr txBox="1"/>
          <p:nvPr/>
        </p:nvSpPr>
        <p:spPr>
          <a:xfrm>
            <a:off x="55758" y="6604084"/>
            <a:ext cx="2512226" cy="253916"/>
          </a:xfrm>
          <a:prstGeom prst="rect">
            <a:avLst/>
          </a:prstGeom>
          <a:noFill/>
        </p:spPr>
        <p:txBody>
          <a:bodyPr wrap="none" rtlCol="0">
            <a:spAutoFit/>
          </a:bodyPr>
          <a:lstStyle/>
          <a:p>
            <a:pPr marL="0">
              <a:spcBef>
                <a:spcPts val="3000"/>
              </a:spcBef>
            </a:pPr>
            <a:r>
              <a:rPr lang="en-CH" sz="1050" dirty="0">
                <a:solidFill>
                  <a:schemeClr val="bg1"/>
                </a:solidFill>
                <a:latin typeface="Helvetica Light" charset="0"/>
                <a:ea typeface="Helvetica Light" charset="0"/>
                <a:cs typeface="Helvetica Light" charset="0"/>
                <a:sym typeface="Wingdings" pitchFamily="2" charset="2"/>
              </a:rPr>
              <a:t>A Higgs boson to 2 photons candidate</a:t>
            </a:r>
          </a:p>
        </p:txBody>
      </p:sp>
      <p:pic>
        <p:nvPicPr>
          <p:cNvPr id="15" name="Picture 14">
            <a:extLst>
              <a:ext uri="{FF2B5EF4-FFF2-40B4-BE49-F238E27FC236}">
                <a16:creationId xmlns:a16="http://schemas.microsoft.com/office/drawing/2014/main" id="{A0B04F30-FE55-59E4-D463-DC9361C6FCB1}"/>
              </a:ext>
            </a:extLst>
          </p:cNvPr>
          <p:cNvPicPr>
            <a:picLocks noChangeAspect="1"/>
          </p:cNvPicPr>
          <p:nvPr/>
        </p:nvPicPr>
        <p:blipFill>
          <a:blip r:embed="rId3"/>
          <a:stretch>
            <a:fillRect/>
          </a:stretch>
        </p:blipFill>
        <p:spPr>
          <a:xfrm>
            <a:off x="9931400" y="518750"/>
            <a:ext cx="835198" cy="837323"/>
          </a:xfrm>
          <a:prstGeom prst="rect">
            <a:avLst/>
          </a:prstGeom>
        </p:spPr>
      </p:pic>
      <p:sp>
        <p:nvSpPr>
          <p:cNvPr id="16" name="TextBox 15">
            <a:extLst>
              <a:ext uri="{FF2B5EF4-FFF2-40B4-BE49-F238E27FC236}">
                <a16:creationId xmlns:a16="http://schemas.microsoft.com/office/drawing/2014/main" id="{4261073E-AB95-CE62-8032-511653DAC702}"/>
              </a:ext>
            </a:extLst>
          </p:cNvPr>
          <p:cNvSpPr txBox="1"/>
          <p:nvPr/>
        </p:nvSpPr>
        <p:spPr>
          <a:xfrm>
            <a:off x="0" y="518751"/>
            <a:ext cx="6858000" cy="646331"/>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Higgs boson discovery</a:t>
            </a:r>
            <a:endParaRPr lang="en-GB" sz="3600" dirty="0">
              <a:solidFill>
                <a:schemeClr val="bg1"/>
              </a:solidFill>
              <a:latin typeface="Helvetica" pitchFamily="2" charset="0"/>
              <a:ea typeface="Trebuchet MS" pitchFamily="-84" charset="0"/>
              <a:cs typeface="Helvetica Light"/>
            </a:endParaRPr>
          </a:p>
        </p:txBody>
      </p:sp>
    </p:spTree>
    <p:extLst>
      <p:ext uri="{BB962C8B-B14F-4D97-AF65-F5344CB8AC3E}">
        <p14:creationId xmlns:p14="http://schemas.microsoft.com/office/powerpoint/2010/main" val="1801224126"/>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a:latin typeface="Helvetica Light" charset="0"/>
              <a:ea typeface="Helvetica Light" charset="0"/>
              <a:cs typeface="Helvetica Light" charset="0"/>
            </a:endParaRPr>
          </a:p>
        </p:txBody>
      </p:sp>
      <p:sp>
        <p:nvSpPr>
          <p:cNvPr id="2" name="Rectangle 1">
            <a:extLst>
              <a:ext uri="{FF2B5EF4-FFF2-40B4-BE49-F238E27FC236}">
                <a16:creationId xmlns:a16="http://schemas.microsoft.com/office/drawing/2014/main" id="{D6032BD6-DF1E-F44B-AD9C-5C44A6D11FD5}"/>
              </a:ext>
            </a:extLst>
          </p:cNvPr>
          <p:cNvSpPr/>
          <p:nvPr/>
        </p:nvSpPr>
        <p:spPr>
          <a:xfrm>
            <a:off x="7607397" y="0"/>
            <a:ext cx="2732049" cy="1683835"/>
          </a:xfrm>
          <a:prstGeom prst="rect">
            <a:avLst/>
          </a:prstGeom>
          <a:solidFill>
            <a:schemeClr val="tx1"/>
          </a:solidFill>
          <a:ln>
            <a:noFill/>
          </a:ln>
        </p:spPr>
        <p:txBody>
          <a:bodyPr wrap="none" rtlCol="0" anchor="ctr">
            <a:spAutoFit/>
          </a:bodyPr>
          <a:lstStyle/>
          <a:p>
            <a:pPr algn="l"/>
            <a:endParaRPr lang="en-CH" sz="1600">
              <a:latin typeface="Helvetica" pitchFamily="2" charset="0"/>
            </a:endParaRPr>
          </a:p>
        </p:txBody>
      </p:sp>
      <p:pic>
        <p:nvPicPr>
          <p:cNvPr id="6" name="Picture 5">
            <a:extLst>
              <a:ext uri="{FF2B5EF4-FFF2-40B4-BE49-F238E27FC236}">
                <a16:creationId xmlns:a16="http://schemas.microsoft.com/office/drawing/2014/main" id="{02F36D02-1F1F-B64C-B9F4-95DEEBFD7B43}"/>
              </a:ext>
            </a:extLst>
          </p:cNvPr>
          <p:cNvPicPr>
            <a:picLocks noChangeAspect="1"/>
          </p:cNvPicPr>
          <p:nvPr/>
        </p:nvPicPr>
        <p:blipFill rotWithShape="1">
          <a:blip r:embed="rId2"/>
          <a:srcRect l="1069"/>
          <a:stretch/>
        </p:blipFill>
        <p:spPr>
          <a:xfrm>
            <a:off x="1034716" y="1793"/>
            <a:ext cx="9506152" cy="6854414"/>
          </a:xfrm>
          <a:prstGeom prst="rect">
            <a:avLst/>
          </a:prstGeom>
        </p:spPr>
      </p:pic>
      <p:sp>
        <p:nvSpPr>
          <p:cNvPr id="5" name="TextBox 4">
            <a:extLst>
              <a:ext uri="{FF2B5EF4-FFF2-40B4-BE49-F238E27FC236}">
                <a16:creationId xmlns:a16="http://schemas.microsoft.com/office/drawing/2014/main" id="{A0CB7408-B892-A445-A516-8473CAF73B4B}"/>
              </a:ext>
            </a:extLst>
          </p:cNvPr>
          <p:cNvSpPr txBox="1"/>
          <p:nvPr/>
        </p:nvSpPr>
        <p:spPr>
          <a:xfrm>
            <a:off x="55758" y="6604084"/>
            <a:ext cx="2430474" cy="253916"/>
          </a:xfrm>
          <a:prstGeom prst="rect">
            <a:avLst/>
          </a:prstGeom>
          <a:noFill/>
        </p:spPr>
        <p:txBody>
          <a:bodyPr wrap="none" rtlCol="0">
            <a:spAutoFit/>
          </a:bodyPr>
          <a:lstStyle/>
          <a:p>
            <a:pPr marL="0">
              <a:spcBef>
                <a:spcPts val="3000"/>
              </a:spcBef>
            </a:pPr>
            <a:r>
              <a:rPr lang="en-CH" sz="1050">
                <a:solidFill>
                  <a:schemeClr val="bg1"/>
                </a:solidFill>
                <a:latin typeface="Helvetica Light" charset="0"/>
                <a:ea typeface="Helvetica Light" charset="0"/>
                <a:cs typeface="Helvetica Light" charset="0"/>
                <a:sym typeface="Wingdings" pitchFamily="2" charset="2"/>
              </a:rPr>
              <a:t>A Higgs boson to 4 muons candidate</a:t>
            </a:r>
          </a:p>
        </p:txBody>
      </p:sp>
      <p:sp>
        <p:nvSpPr>
          <p:cNvPr id="8" name="TextBox 7">
            <a:extLst>
              <a:ext uri="{FF2B5EF4-FFF2-40B4-BE49-F238E27FC236}">
                <a16:creationId xmlns:a16="http://schemas.microsoft.com/office/drawing/2014/main" id="{F8055983-C24C-6543-847B-608BA6638BBB}"/>
              </a:ext>
            </a:extLst>
          </p:cNvPr>
          <p:cNvSpPr txBox="1"/>
          <p:nvPr/>
        </p:nvSpPr>
        <p:spPr>
          <a:xfrm>
            <a:off x="0" y="518751"/>
            <a:ext cx="6858000" cy="646331"/>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Higgs boson discovery</a:t>
            </a:r>
            <a:endParaRPr lang="en-GB" sz="3600" dirty="0">
              <a:solidFill>
                <a:schemeClr val="bg1"/>
              </a:solidFill>
              <a:latin typeface="Helvetica" pitchFamily="2" charset="0"/>
              <a:ea typeface="Trebuchet MS" pitchFamily="-84" charset="0"/>
              <a:cs typeface="Helvetica Light"/>
            </a:endParaRPr>
          </a:p>
        </p:txBody>
      </p:sp>
      <p:pic>
        <p:nvPicPr>
          <p:cNvPr id="9" name="Picture 8">
            <a:extLst>
              <a:ext uri="{FF2B5EF4-FFF2-40B4-BE49-F238E27FC236}">
                <a16:creationId xmlns:a16="http://schemas.microsoft.com/office/drawing/2014/main" id="{816A79FE-35C1-674B-AB10-D4D0A23ABDCE}"/>
              </a:ext>
            </a:extLst>
          </p:cNvPr>
          <p:cNvPicPr>
            <a:picLocks noChangeAspect="1"/>
          </p:cNvPicPr>
          <p:nvPr/>
        </p:nvPicPr>
        <p:blipFill rotWithShape="1">
          <a:blip r:embed="rId3">
            <a:extLst>
              <a:ext uri="{28A0092B-C50C-407E-A947-70E740481C1C}">
                <a14:useLocalDpi xmlns:a14="http://schemas.microsoft.com/office/drawing/2010/main"/>
              </a:ext>
            </a:extLst>
          </a:blip>
          <a:srcRect t="36576" b="32613"/>
          <a:stretch/>
        </p:blipFill>
        <p:spPr>
          <a:xfrm>
            <a:off x="9277718" y="518751"/>
            <a:ext cx="1717645" cy="748913"/>
          </a:xfrm>
          <a:prstGeom prst="rect">
            <a:avLst/>
          </a:prstGeom>
        </p:spPr>
      </p:pic>
    </p:spTree>
    <p:extLst>
      <p:ext uri="{BB962C8B-B14F-4D97-AF65-F5344CB8AC3E}">
        <p14:creationId xmlns:p14="http://schemas.microsoft.com/office/powerpoint/2010/main" val="922792776"/>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6" name="Rectangle 5">
            <a:extLst>
              <a:ext uri="{FF2B5EF4-FFF2-40B4-BE49-F238E27FC236}">
                <a16:creationId xmlns:a16="http://schemas.microsoft.com/office/drawing/2014/main" id="{23188C43-E0C5-594A-A691-F8EDB7D37F1C}"/>
              </a:ext>
            </a:extLst>
          </p:cNvPr>
          <p:cNvSpPr/>
          <p:nvPr/>
        </p:nvSpPr>
        <p:spPr>
          <a:xfrm>
            <a:off x="245333" y="0"/>
            <a:ext cx="4795024" cy="1118915"/>
          </a:xfrm>
          <a:prstGeom prst="rect">
            <a:avLst/>
          </a:prstGeom>
          <a:solidFill>
            <a:schemeClr val="tx1"/>
          </a:solidFill>
        </p:spPr>
        <p:txBody>
          <a:bodyPr wrap="none" rtlCol="0" anchor="ctr">
            <a:spAutoFit/>
          </a:bodyPr>
          <a:lstStyle/>
          <a:p>
            <a:pPr algn="l"/>
            <a:endParaRPr lang="en-CH" sz="1600" dirty="0">
              <a:latin typeface="Helvetica" pitchFamily="2" charset="0"/>
            </a:endParaRPr>
          </a:p>
        </p:txBody>
      </p:sp>
      <p:pic>
        <p:nvPicPr>
          <p:cNvPr id="7" name="Picture 6">
            <a:extLst>
              <a:ext uri="{FF2B5EF4-FFF2-40B4-BE49-F238E27FC236}">
                <a16:creationId xmlns:a16="http://schemas.microsoft.com/office/drawing/2014/main" id="{AC5A5C75-897A-364B-AE0E-16BCB43DE1D0}"/>
              </a:ext>
            </a:extLst>
          </p:cNvPr>
          <p:cNvPicPr>
            <a:picLocks noChangeAspect="1"/>
          </p:cNvPicPr>
          <p:nvPr/>
        </p:nvPicPr>
        <p:blipFill rotWithShape="1">
          <a:blip r:embed="rId3"/>
          <a:srcRect l="1069"/>
          <a:stretch/>
        </p:blipFill>
        <p:spPr>
          <a:xfrm>
            <a:off x="1034716" y="1793"/>
            <a:ext cx="9506152" cy="6854414"/>
          </a:xfrm>
          <a:prstGeom prst="rect">
            <a:avLst/>
          </a:prstGeom>
        </p:spPr>
      </p:pic>
      <p:sp>
        <p:nvSpPr>
          <p:cNvPr id="11" name="Rounded Rectangle 10">
            <a:extLst>
              <a:ext uri="{FF2B5EF4-FFF2-40B4-BE49-F238E27FC236}">
                <a16:creationId xmlns:a16="http://schemas.microsoft.com/office/drawing/2014/main" id="{EB33DEBB-490B-BD61-5C8B-EDDD38F723A6}"/>
              </a:ext>
            </a:extLst>
          </p:cNvPr>
          <p:cNvSpPr/>
          <p:nvPr/>
        </p:nvSpPr>
        <p:spPr>
          <a:xfrm>
            <a:off x="546100" y="1683654"/>
            <a:ext cx="10369204" cy="4780646"/>
          </a:xfrm>
          <a:prstGeom prst="roundRect">
            <a:avLst>
              <a:gd name="adj" fmla="val 801"/>
            </a:avLst>
          </a:prstGeom>
          <a:solidFill>
            <a:schemeClr val="bg1"/>
          </a:solidFill>
        </p:spPr>
        <p:txBody>
          <a:bodyPr wrap="square" rtlCol="0" anchor="ctr">
            <a:spAutoFit/>
          </a:bodyPr>
          <a:lstStyle/>
          <a:p>
            <a:pPr algn="l"/>
            <a:endParaRPr lang="en-CH" sz="1600" dirty="0">
              <a:latin typeface="Helvetica" pitchFamily="2" charset="0"/>
            </a:endParaRPr>
          </a:p>
        </p:txBody>
      </p:sp>
      <p:pic>
        <p:nvPicPr>
          <p:cNvPr id="12" name="Picture 11">
            <a:extLst>
              <a:ext uri="{FF2B5EF4-FFF2-40B4-BE49-F238E27FC236}">
                <a16:creationId xmlns:a16="http://schemas.microsoft.com/office/drawing/2014/main" id="{1F3EDD5E-4895-4AD0-30C5-22866DE422BE}"/>
              </a:ext>
            </a:extLst>
          </p:cNvPr>
          <p:cNvPicPr>
            <a:picLocks noChangeAspect="1"/>
          </p:cNvPicPr>
          <p:nvPr/>
        </p:nvPicPr>
        <p:blipFill>
          <a:blip r:embed="rId4"/>
          <a:srcRect/>
          <a:stretch/>
        </p:blipFill>
        <p:spPr>
          <a:xfrm>
            <a:off x="6153341" y="1897578"/>
            <a:ext cx="4442811" cy="4262592"/>
          </a:xfrm>
          <a:prstGeom prst="rect">
            <a:avLst/>
          </a:prstGeom>
        </p:spPr>
      </p:pic>
      <p:sp>
        <p:nvSpPr>
          <p:cNvPr id="8" name="Rectangle 7">
            <a:extLst>
              <a:ext uri="{FF2B5EF4-FFF2-40B4-BE49-F238E27FC236}">
                <a16:creationId xmlns:a16="http://schemas.microsoft.com/office/drawing/2014/main" id="{8A0CB264-8B4D-D38D-111B-34A881882CC2}"/>
              </a:ext>
            </a:extLst>
          </p:cNvPr>
          <p:cNvSpPr/>
          <p:nvPr/>
        </p:nvSpPr>
        <p:spPr>
          <a:xfrm>
            <a:off x="8533885" y="1866973"/>
            <a:ext cx="2021707" cy="261610"/>
          </a:xfrm>
          <a:prstGeom prst="rect">
            <a:avLst/>
          </a:prstGeom>
        </p:spPr>
        <p:txBody>
          <a:bodyPr wrap="none">
            <a:spAutoFit/>
          </a:bodyPr>
          <a:lstStyle/>
          <a:p>
            <a:r>
              <a:rPr lang="en-GB" sz="1050" dirty="0">
                <a:latin typeface="Helvetica" pitchFamily="2" charset="0"/>
                <a:hlinkClick r:id="rId5"/>
              </a:rPr>
              <a:t>Phys. Lett. B 716 (2012) 1-29</a:t>
            </a:r>
            <a:endParaRPr lang="en-CH" sz="1050" dirty="0">
              <a:latin typeface="Helvetica" pitchFamily="2" charset="0"/>
            </a:endParaRPr>
          </a:p>
        </p:txBody>
      </p:sp>
      <p:sp>
        <p:nvSpPr>
          <p:cNvPr id="9" name="TextBox 8">
            <a:extLst>
              <a:ext uri="{FF2B5EF4-FFF2-40B4-BE49-F238E27FC236}">
                <a16:creationId xmlns:a16="http://schemas.microsoft.com/office/drawing/2014/main" id="{A367118C-7E7C-5457-043F-0D02896D05C9}"/>
              </a:ext>
            </a:extLst>
          </p:cNvPr>
          <p:cNvSpPr txBox="1"/>
          <p:nvPr/>
        </p:nvSpPr>
        <p:spPr>
          <a:xfrm>
            <a:off x="738938" y="1712999"/>
            <a:ext cx="582211" cy="307777"/>
          </a:xfrm>
          <a:prstGeom prst="rect">
            <a:avLst/>
          </a:prstGeom>
          <a:noFill/>
        </p:spPr>
        <p:txBody>
          <a:bodyPr wrap="none" rtlCol="0">
            <a:spAutoFit/>
          </a:bodyPr>
          <a:lstStyle/>
          <a:p>
            <a:pPr marL="0">
              <a:spcBef>
                <a:spcPts val="3000"/>
              </a:spcBef>
            </a:pPr>
            <a:r>
              <a:rPr lang="en-CH" sz="1400" b="1" dirty="0">
                <a:solidFill>
                  <a:srgbClr val="0D7FBF"/>
                </a:solidFill>
                <a:latin typeface="Helvetica" pitchFamily="2" charset="0"/>
                <a:ea typeface="Helvetica Light" charset="0"/>
                <a:cs typeface="Helvetica Light" charset="0"/>
                <a:sym typeface="Wingdings" pitchFamily="2" charset="2"/>
              </a:rPr>
              <a:t>2012</a:t>
            </a:r>
          </a:p>
        </p:txBody>
      </p:sp>
      <p:pic>
        <p:nvPicPr>
          <p:cNvPr id="10" name="Picture 9">
            <a:extLst>
              <a:ext uri="{FF2B5EF4-FFF2-40B4-BE49-F238E27FC236}">
                <a16:creationId xmlns:a16="http://schemas.microsoft.com/office/drawing/2014/main" id="{B26D3E84-8F1A-931B-F527-FBA016AAAD7F}"/>
              </a:ext>
            </a:extLst>
          </p:cNvPr>
          <p:cNvPicPr>
            <a:picLocks noChangeAspect="1"/>
          </p:cNvPicPr>
          <p:nvPr/>
        </p:nvPicPr>
        <p:blipFill rotWithShape="1">
          <a:blip r:embed="rId6">
            <a:alphaModFix/>
          </a:blip>
          <a:srcRect l="3785" r="2383"/>
          <a:stretch/>
        </p:blipFill>
        <p:spPr>
          <a:xfrm>
            <a:off x="736600" y="1985078"/>
            <a:ext cx="5353241" cy="4095215"/>
          </a:xfrm>
          <a:prstGeom prst="rect">
            <a:avLst/>
          </a:prstGeom>
        </p:spPr>
      </p:pic>
      <p:sp>
        <p:nvSpPr>
          <p:cNvPr id="13" name="TextBox 12">
            <a:extLst>
              <a:ext uri="{FF2B5EF4-FFF2-40B4-BE49-F238E27FC236}">
                <a16:creationId xmlns:a16="http://schemas.microsoft.com/office/drawing/2014/main" id="{F7FE7C75-E18B-9217-6175-C211BCDB40B9}"/>
              </a:ext>
            </a:extLst>
          </p:cNvPr>
          <p:cNvSpPr txBox="1"/>
          <p:nvPr/>
        </p:nvSpPr>
        <p:spPr>
          <a:xfrm>
            <a:off x="0" y="518751"/>
            <a:ext cx="6858000" cy="646331"/>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Higgs boson discovery</a:t>
            </a:r>
            <a:endParaRPr lang="en-GB" sz="3600" dirty="0">
              <a:solidFill>
                <a:schemeClr val="bg1"/>
              </a:solidFill>
              <a:latin typeface="Helvetica" pitchFamily="2" charset="0"/>
              <a:ea typeface="Trebuchet MS" pitchFamily="-84" charset="0"/>
              <a:cs typeface="Helvetica Light"/>
            </a:endParaRPr>
          </a:p>
        </p:txBody>
      </p:sp>
      <p:pic>
        <p:nvPicPr>
          <p:cNvPr id="3" name="Picture 2">
            <a:extLst>
              <a:ext uri="{FF2B5EF4-FFF2-40B4-BE49-F238E27FC236}">
                <a16:creationId xmlns:a16="http://schemas.microsoft.com/office/drawing/2014/main" id="{24A5404B-2501-218C-66E5-92D9A4145259}"/>
              </a:ext>
            </a:extLst>
          </p:cNvPr>
          <p:cNvPicPr>
            <a:picLocks noChangeAspect="1"/>
          </p:cNvPicPr>
          <p:nvPr/>
        </p:nvPicPr>
        <p:blipFill rotWithShape="1">
          <a:blip r:embed="rId7">
            <a:extLst>
              <a:ext uri="{28A0092B-C50C-407E-A947-70E740481C1C}">
                <a14:useLocalDpi xmlns:a14="http://schemas.microsoft.com/office/drawing/2010/main"/>
              </a:ext>
            </a:extLst>
          </a:blip>
          <a:srcRect t="36576" b="32613"/>
          <a:stretch/>
        </p:blipFill>
        <p:spPr>
          <a:xfrm>
            <a:off x="9277718" y="518751"/>
            <a:ext cx="1717645" cy="748913"/>
          </a:xfrm>
          <a:prstGeom prst="rect">
            <a:avLst/>
          </a:prstGeom>
        </p:spPr>
      </p:pic>
      <p:sp>
        <p:nvSpPr>
          <p:cNvPr id="5" name="TextBox 4">
            <a:extLst>
              <a:ext uri="{FF2B5EF4-FFF2-40B4-BE49-F238E27FC236}">
                <a16:creationId xmlns:a16="http://schemas.microsoft.com/office/drawing/2014/main" id="{2C369D5B-43C6-055A-A9B1-0F08BC30860B}"/>
              </a:ext>
            </a:extLst>
          </p:cNvPr>
          <p:cNvSpPr txBox="1"/>
          <p:nvPr/>
        </p:nvSpPr>
        <p:spPr>
          <a:xfrm>
            <a:off x="8832654" y="2501709"/>
            <a:ext cx="1646605" cy="338554"/>
          </a:xfrm>
          <a:prstGeom prst="rect">
            <a:avLst/>
          </a:prstGeom>
          <a:solidFill>
            <a:schemeClr val="bg1"/>
          </a:solidFill>
        </p:spPr>
        <p:txBody>
          <a:bodyPr wrap="none" rtlCol="0">
            <a:spAutoFit/>
          </a:bodyPr>
          <a:lstStyle/>
          <a:p>
            <a:pPr marL="0">
              <a:spcBef>
                <a:spcPts val="3000"/>
              </a:spcBef>
            </a:pPr>
            <a:r>
              <a:rPr lang="en-CH" sz="1600" b="1" i="1" dirty="0">
                <a:solidFill>
                  <a:prstClr val="black"/>
                </a:solidFill>
                <a:latin typeface="Helvetica" pitchFamily="2" charset="0"/>
                <a:ea typeface="Helvetica Light" charset="0"/>
                <a:cs typeface="Helvetica Light" charset="0"/>
                <a:sym typeface="Wingdings" pitchFamily="2" charset="2"/>
              </a:rPr>
              <a:t>  H</a:t>
            </a:r>
            <a:r>
              <a:rPr lang="en-CH" sz="1600" b="1" dirty="0">
                <a:solidFill>
                  <a:prstClr val="black"/>
                </a:solidFill>
                <a:latin typeface="Helvetica" pitchFamily="2" charset="0"/>
                <a:ea typeface="Helvetica Light" charset="0"/>
                <a:cs typeface="Helvetica Light" charset="0"/>
                <a:sym typeface="Wingdings" pitchFamily="2" charset="2"/>
              </a:rPr>
              <a:t> </a:t>
            </a:r>
            <a:r>
              <a:rPr lang="en-CH" sz="1600" b="1" dirty="0">
                <a:solidFill>
                  <a:prstClr val="black"/>
                </a:solidFill>
                <a:latin typeface="Symbol" pitchFamily="2" charset="2"/>
                <a:ea typeface="Helvetica Light" charset="0"/>
                <a:cs typeface="Helvetica Light" charset="0"/>
                <a:sym typeface="Wingdings" pitchFamily="2" charset="2"/>
              </a:rPr>
              <a:t>®</a:t>
            </a:r>
            <a:r>
              <a:rPr lang="en-CH" sz="1600" b="1" dirty="0">
                <a:solidFill>
                  <a:prstClr val="black"/>
                </a:solidFill>
                <a:latin typeface="Helvetica" pitchFamily="2" charset="0"/>
                <a:ea typeface="Helvetica Light" charset="0"/>
                <a:cs typeface="Helvetica Light" charset="0"/>
                <a:sym typeface="Wingdings" pitchFamily="2" charset="2"/>
              </a:rPr>
              <a:t> ZZ* </a:t>
            </a:r>
            <a:r>
              <a:rPr lang="en-CH" sz="1600" b="1" dirty="0">
                <a:solidFill>
                  <a:prstClr val="black"/>
                </a:solidFill>
                <a:latin typeface="Symbol" pitchFamily="2" charset="2"/>
                <a:ea typeface="Helvetica Light" charset="0"/>
                <a:cs typeface="Helvetica Light" charset="0"/>
                <a:sym typeface="Wingdings" pitchFamily="2" charset="2"/>
              </a:rPr>
              <a:t>®</a:t>
            </a:r>
            <a:r>
              <a:rPr lang="en-CH" sz="1600" b="1" dirty="0">
                <a:solidFill>
                  <a:prstClr val="black"/>
                </a:solidFill>
                <a:latin typeface="Helvetica" pitchFamily="2" charset="0"/>
                <a:ea typeface="Helvetica Light" charset="0"/>
                <a:cs typeface="Helvetica Light" charset="0"/>
                <a:sym typeface="Wingdings" pitchFamily="2" charset="2"/>
              </a:rPr>
              <a:t> 4𝓁</a:t>
            </a:r>
          </a:p>
        </p:txBody>
      </p:sp>
      <p:sp>
        <p:nvSpPr>
          <p:cNvPr id="14" name="TextBox 13">
            <a:extLst>
              <a:ext uri="{FF2B5EF4-FFF2-40B4-BE49-F238E27FC236}">
                <a16:creationId xmlns:a16="http://schemas.microsoft.com/office/drawing/2014/main" id="{E5571BE0-9C12-BF98-F7B1-1D21F4F712AA}"/>
              </a:ext>
            </a:extLst>
          </p:cNvPr>
          <p:cNvSpPr txBox="1"/>
          <p:nvPr/>
        </p:nvSpPr>
        <p:spPr>
          <a:xfrm>
            <a:off x="3500438" y="3076158"/>
            <a:ext cx="878767" cy="338554"/>
          </a:xfrm>
          <a:prstGeom prst="rect">
            <a:avLst/>
          </a:prstGeom>
          <a:solidFill>
            <a:schemeClr val="bg1"/>
          </a:solidFill>
        </p:spPr>
        <p:txBody>
          <a:bodyPr wrap="none" rtlCol="0">
            <a:spAutoFit/>
          </a:bodyPr>
          <a:lstStyle/>
          <a:p>
            <a:pPr marL="0">
              <a:spcBef>
                <a:spcPts val="3000"/>
              </a:spcBef>
            </a:pPr>
            <a:r>
              <a:rPr lang="en-CH" sz="1600" b="1" i="1" dirty="0">
                <a:solidFill>
                  <a:prstClr val="black"/>
                </a:solidFill>
                <a:latin typeface="Helvetica" pitchFamily="2" charset="0"/>
                <a:ea typeface="Helvetica Light" charset="0"/>
                <a:cs typeface="Helvetica Light" charset="0"/>
                <a:sym typeface="Wingdings" pitchFamily="2" charset="2"/>
              </a:rPr>
              <a:t>H</a:t>
            </a:r>
            <a:r>
              <a:rPr lang="en-CH" sz="1600" b="1" dirty="0">
                <a:solidFill>
                  <a:prstClr val="black"/>
                </a:solidFill>
                <a:latin typeface="Helvetica" pitchFamily="2" charset="0"/>
                <a:ea typeface="Helvetica Light" charset="0"/>
                <a:cs typeface="Helvetica Light" charset="0"/>
                <a:sym typeface="Wingdings" pitchFamily="2" charset="2"/>
              </a:rPr>
              <a:t> </a:t>
            </a:r>
            <a:r>
              <a:rPr lang="en-CH" sz="1600" b="1" dirty="0">
                <a:solidFill>
                  <a:prstClr val="black"/>
                </a:solidFill>
                <a:latin typeface="Symbol" pitchFamily="2" charset="2"/>
                <a:ea typeface="Helvetica Light" charset="0"/>
                <a:cs typeface="Helvetica Light" charset="0"/>
                <a:sym typeface="Wingdings" pitchFamily="2" charset="2"/>
              </a:rPr>
              <a:t>®</a:t>
            </a:r>
            <a:r>
              <a:rPr lang="en-CH" sz="1600" b="1" dirty="0">
                <a:solidFill>
                  <a:prstClr val="black"/>
                </a:solidFill>
                <a:latin typeface="Helvetica" pitchFamily="2" charset="0"/>
                <a:ea typeface="Helvetica Light" charset="0"/>
                <a:cs typeface="Helvetica Light" charset="0"/>
                <a:sym typeface="Wingdings" pitchFamily="2" charset="2"/>
              </a:rPr>
              <a:t> </a:t>
            </a:r>
            <a:r>
              <a:rPr lang="en-CH" sz="1600" b="1" i="1" dirty="0">
                <a:solidFill>
                  <a:prstClr val="black"/>
                </a:solidFill>
                <a:latin typeface="Helvetica" pitchFamily="2" charset="0"/>
                <a:ea typeface="Helvetica Light" charset="0"/>
                <a:cs typeface="Helvetica Light" charset="0"/>
                <a:sym typeface="Wingdings" pitchFamily="2" charset="2"/>
              </a:rPr>
              <a:t>𝛾𝛾</a:t>
            </a:r>
          </a:p>
        </p:txBody>
      </p:sp>
      <p:sp>
        <p:nvSpPr>
          <p:cNvPr id="15" name="Rectangle 14">
            <a:extLst>
              <a:ext uri="{FF2B5EF4-FFF2-40B4-BE49-F238E27FC236}">
                <a16:creationId xmlns:a16="http://schemas.microsoft.com/office/drawing/2014/main" id="{5B902116-ACEC-08B5-F4D2-A8CFF1D5488E}"/>
              </a:ext>
            </a:extLst>
          </p:cNvPr>
          <p:cNvSpPr/>
          <p:nvPr/>
        </p:nvSpPr>
        <p:spPr>
          <a:xfrm>
            <a:off x="3571875" y="4073977"/>
            <a:ext cx="771525" cy="483736"/>
          </a:xfrm>
          <a:prstGeom prst="rect">
            <a:avLst/>
          </a:prstGeom>
          <a:solidFill>
            <a:schemeClr val="bg1"/>
          </a:solidFill>
        </p:spPr>
        <p:txBody>
          <a:bodyPr wrap="none" rtlCol="0" anchor="ctr">
            <a:spAutoFit/>
          </a:bodyPr>
          <a:lstStyle/>
          <a:p>
            <a:pPr algn="l"/>
            <a:endParaRPr lang="en-CH" sz="1600" dirty="0">
              <a:latin typeface="Helvetica" pitchFamily="2" charset="0"/>
            </a:endParaRPr>
          </a:p>
        </p:txBody>
      </p:sp>
    </p:spTree>
    <p:extLst>
      <p:ext uri="{BB962C8B-B14F-4D97-AF65-F5344CB8AC3E}">
        <p14:creationId xmlns:p14="http://schemas.microsoft.com/office/powerpoint/2010/main" val="1469927827"/>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6" name="Rectangle 5">
            <a:extLst>
              <a:ext uri="{FF2B5EF4-FFF2-40B4-BE49-F238E27FC236}">
                <a16:creationId xmlns:a16="http://schemas.microsoft.com/office/drawing/2014/main" id="{23188C43-E0C5-594A-A691-F8EDB7D37F1C}"/>
              </a:ext>
            </a:extLst>
          </p:cNvPr>
          <p:cNvSpPr/>
          <p:nvPr/>
        </p:nvSpPr>
        <p:spPr>
          <a:xfrm>
            <a:off x="245333" y="0"/>
            <a:ext cx="4795024" cy="1118915"/>
          </a:xfrm>
          <a:prstGeom prst="rect">
            <a:avLst/>
          </a:prstGeom>
          <a:solidFill>
            <a:schemeClr val="tx1"/>
          </a:solidFill>
        </p:spPr>
        <p:txBody>
          <a:bodyPr wrap="none" rtlCol="0" anchor="ctr">
            <a:spAutoFit/>
          </a:bodyPr>
          <a:lstStyle/>
          <a:p>
            <a:pPr algn="l"/>
            <a:endParaRPr lang="en-CH" sz="1600" dirty="0">
              <a:latin typeface="Helvetica" pitchFamily="2" charset="0"/>
            </a:endParaRPr>
          </a:p>
        </p:txBody>
      </p:sp>
      <p:pic>
        <p:nvPicPr>
          <p:cNvPr id="7" name="Picture 6">
            <a:extLst>
              <a:ext uri="{FF2B5EF4-FFF2-40B4-BE49-F238E27FC236}">
                <a16:creationId xmlns:a16="http://schemas.microsoft.com/office/drawing/2014/main" id="{AC5A5C75-897A-364B-AE0E-16BCB43DE1D0}"/>
              </a:ext>
            </a:extLst>
          </p:cNvPr>
          <p:cNvPicPr>
            <a:picLocks noChangeAspect="1"/>
          </p:cNvPicPr>
          <p:nvPr/>
        </p:nvPicPr>
        <p:blipFill rotWithShape="1">
          <a:blip r:embed="rId2"/>
          <a:srcRect l="1069"/>
          <a:stretch/>
        </p:blipFill>
        <p:spPr>
          <a:xfrm>
            <a:off x="1034716" y="1793"/>
            <a:ext cx="9506152" cy="6854414"/>
          </a:xfrm>
          <a:prstGeom prst="rect">
            <a:avLst/>
          </a:prstGeom>
        </p:spPr>
      </p:pic>
      <p:sp>
        <p:nvSpPr>
          <p:cNvPr id="11" name="Rounded Rectangle 10">
            <a:extLst>
              <a:ext uri="{FF2B5EF4-FFF2-40B4-BE49-F238E27FC236}">
                <a16:creationId xmlns:a16="http://schemas.microsoft.com/office/drawing/2014/main" id="{EB33DEBB-490B-BD61-5C8B-EDDD38F723A6}"/>
              </a:ext>
            </a:extLst>
          </p:cNvPr>
          <p:cNvSpPr/>
          <p:nvPr/>
        </p:nvSpPr>
        <p:spPr>
          <a:xfrm>
            <a:off x="546100" y="1683654"/>
            <a:ext cx="10369204" cy="4780646"/>
          </a:xfrm>
          <a:prstGeom prst="roundRect">
            <a:avLst>
              <a:gd name="adj" fmla="val 801"/>
            </a:avLst>
          </a:prstGeom>
          <a:solidFill>
            <a:schemeClr val="bg1"/>
          </a:solidFill>
        </p:spPr>
        <p:txBody>
          <a:bodyPr wrap="square" rtlCol="0" anchor="ctr">
            <a:spAutoFit/>
          </a:bodyPr>
          <a:lstStyle/>
          <a:p>
            <a:pPr algn="l"/>
            <a:endParaRPr lang="en-CH" sz="1600" dirty="0">
              <a:latin typeface="Helvetica" pitchFamily="2" charset="0"/>
            </a:endParaRPr>
          </a:p>
        </p:txBody>
      </p:sp>
      <p:sp>
        <p:nvSpPr>
          <p:cNvPr id="9" name="TextBox 8">
            <a:extLst>
              <a:ext uri="{FF2B5EF4-FFF2-40B4-BE49-F238E27FC236}">
                <a16:creationId xmlns:a16="http://schemas.microsoft.com/office/drawing/2014/main" id="{A367118C-7E7C-5457-043F-0D02896D05C9}"/>
              </a:ext>
            </a:extLst>
          </p:cNvPr>
          <p:cNvSpPr txBox="1"/>
          <p:nvPr/>
        </p:nvSpPr>
        <p:spPr>
          <a:xfrm>
            <a:off x="688138" y="1712999"/>
            <a:ext cx="582211" cy="307777"/>
          </a:xfrm>
          <a:prstGeom prst="rect">
            <a:avLst/>
          </a:prstGeom>
          <a:noFill/>
        </p:spPr>
        <p:txBody>
          <a:bodyPr wrap="none" rtlCol="0">
            <a:spAutoFit/>
          </a:bodyPr>
          <a:lstStyle/>
          <a:p>
            <a:pPr marL="0">
              <a:spcBef>
                <a:spcPts val="3000"/>
              </a:spcBef>
            </a:pPr>
            <a:r>
              <a:rPr lang="en-CH" sz="1400" b="1" dirty="0">
                <a:solidFill>
                  <a:srgbClr val="0D7FBF"/>
                </a:solidFill>
                <a:latin typeface="Helvetica" pitchFamily="2" charset="0"/>
                <a:ea typeface="Helvetica Light" charset="0"/>
                <a:cs typeface="Helvetica Light" charset="0"/>
                <a:sym typeface="Wingdings" pitchFamily="2" charset="2"/>
              </a:rPr>
              <a:t>2020</a:t>
            </a:r>
          </a:p>
        </p:txBody>
      </p:sp>
      <p:sp>
        <p:nvSpPr>
          <p:cNvPr id="2" name="TextBox 1">
            <a:extLst>
              <a:ext uri="{FF2B5EF4-FFF2-40B4-BE49-F238E27FC236}">
                <a16:creationId xmlns:a16="http://schemas.microsoft.com/office/drawing/2014/main" id="{E689B117-33B3-1161-09BF-5856CAACD1AB}"/>
              </a:ext>
            </a:extLst>
          </p:cNvPr>
          <p:cNvSpPr txBox="1"/>
          <p:nvPr/>
        </p:nvSpPr>
        <p:spPr>
          <a:xfrm>
            <a:off x="0" y="518751"/>
            <a:ext cx="11036300" cy="646331"/>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The Higgs boson — At 10</a:t>
            </a:r>
          </a:p>
        </p:txBody>
      </p:sp>
      <p:pic>
        <p:nvPicPr>
          <p:cNvPr id="3" name="Picture 2">
            <a:extLst>
              <a:ext uri="{FF2B5EF4-FFF2-40B4-BE49-F238E27FC236}">
                <a16:creationId xmlns:a16="http://schemas.microsoft.com/office/drawing/2014/main" id="{506092E6-B84B-7665-B386-FD4138F09F9C}"/>
              </a:ext>
            </a:extLst>
          </p:cNvPr>
          <p:cNvPicPr>
            <a:picLocks noChangeAspect="1"/>
          </p:cNvPicPr>
          <p:nvPr/>
        </p:nvPicPr>
        <p:blipFill>
          <a:blip r:embed="rId3">
            <a:alphaModFix/>
          </a:blip>
          <a:srcRect/>
          <a:stretch/>
        </p:blipFill>
        <p:spPr>
          <a:xfrm>
            <a:off x="6128536" y="1897578"/>
            <a:ext cx="4658116" cy="4468761"/>
          </a:xfrm>
          <a:prstGeom prst="rect">
            <a:avLst/>
          </a:prstGeom>
        </p:spPr>
      </p:pic>
      <p:sp>
        <p:nvSpPr>
          <p:cNvPr id="5" name="Rectangle 4">
            <a:extLst>
              <a:ext uri="{FF2B5EF4-FFF2-40B4-BE49-F238E27FC236}">
                <a16:creationId xmlns:a16="http://schemas.microsoft.com/office/drawing/2014/main" id="{66EF5B19-D215-497D-68A4-BBAA2C1D9D85}"/>
              </a:ext>
            </a:extLst>
          </p:cNvPr>
          <p:cNvSpPr/>
          <p:nvPr/>
        </p:nvSpPr>
        <p:spPr>
          <a:xfrm>
            <a:off x="8698984" y="1866887"/>
            <a:ext cx="1959191" cy="253916"/>
          </a:xfrm>
          <a:prstGeom prst="rect">
            <a:avLst/>
          </a:prstGeom>
        </p:spPr>
        <p:txBody>
          <a:bodyPr wrap="none">
            <a:spAutoFit/>
          </a:bodyPr>
          <a:lstStyle/>
          <a:p>
            <a:r>
              <a:rPr lang="en-GB" sz="1050" dirty="0">
                <a:latin typeface="Helvetica" pitchFamily="2" charset="0"/>
                <a:hlinkClick r:id="rId4"/>
              </a:rPr>
              <a:t>Eur. Phys. J. C 80 (2020) 942</a:t>
            </a:r>
            <a:endParaRPr lang="en-CH" sz="1050" dirty="0">
              <a:latin typeface="Helvetica" pitchFamily="2" charset="0"/>
            </a:endParaRPr>
          </a:p>
        </p:txBody>
      </p:sp>
      <p:pic>
        <p:nvPicPr>
          <p:cNvPr id="15" name="Picture 14">
            <a:extLst>
              <a:ext uri="{FF2B5EF4-FFF2-40B4-BE49-F238E27FC236}">
                <a16:creationId xmlns:a16="http://schemas.microsoft.com/office/drawing/2014/main" id="{B65E0BA9-B790-9DD5-905F-3A42C40F8072}"/>
              </a:ext>
            </a:extLst>
          </p:cNvPr>
          <p:cNvPicPr>
            <a:picLocks noChangeAspect="1"/>
          </p:cNvPicPr>
          <p:nvPr/>
        </p:nvPicPr>
        <p:blipFill rotWithShape="1">
          <a:blip r:embed="rId5">
            <a:alphaModFix/>
          </a:blip>
          <a:srcRect t="3031"/>
          <a:stretch/>
        </p:blipFill>
        <p:spPr>
          <a:xfrm rot="5400000">
            <a:off x="1332633" y="1299217"/>
            <a:ext cx="4256614" cy="5574921"/>
          </a:xfrm>
          <a:prstGeom prst="rect">
            <a:avLst/>
          </a:prstGeom>
        </p:spPr>
      </p:pic>
      <p:sp>
        <p:nvSpPr>
          <p:cNvPr id="16" name="Rectangle 15">
            <a:extLst>
              <a:ext uri="{FF2B5EF4-FFF2-40B4-BE49-F238E27FC236}">
                <a16:creationId xmlns:a16="http://schemas.microsoft.com/office/drawing/2014/main" id="{A9D77AA9-D32C-B98F-A70B-693D1C29D1D7}"/>
              </a:ext>
            </a:extLst>
          </p:cNvPr>
          <p:cNvSpPr/>
          <p:nvPr/>
        </p:nvSpPr>
        <p:spPr>
          <a:xfrm>
            <a:off x="4782796" y="1866887"/>
            <a:ext cx="1407758" cy="253916"/>
          </a:xfrm>
          <a:prstGeom prst="rect">
            <a:avLst/>
          </a:prstGeom>
        </p:spPr>
        <p:txBody>
          <a:bodyPr wrap="none">
            <a:spAutoFit/>
          </a:bodyPr>
          <a:lstStyle/>
          <a:p>
            <a:r>
              <a:rPr lang="en-GB" sz="1050" dirty="0">
                <a:latin typeface="Helvetica" pitchFamily="2" charset="0"/>
                <a:hlinkClick r:id="rId6"/>
              </a:rPr>
              <a:t>JHEP 07 (2023) 088</a:t>
            </a:r>
            <a:endParaRPr lang="en-CH" sz="1050" dirty="0">
              <a:latin typeface="Helvetica" pitchFamily="2" charset="0"/>
            </a:endParaRPr>
          </a:p>
        </p:txBody>
      </p:sp>
      <p:pic>
        <p:nvPicPr>
          <p:cNvPr id="18" name="Picture 17">
            <a:extLst>
              <a:ext uri="{FF2B5EF4-FFF2-40B4-BE49-F238E27FC236}">
                <a16:creationId xmlns:a16="http://schemas.microsoft.com/office/drawing/2014/main" id="{2CFCCF9E-6F03-E511-1D07-44EEED1704BD}"/>
              </a:ext>
            </a:extLst>
          </p:cNvPr>
          <p:cNvPicPr>
            <a:picLocks noChangeAspect="1"/>
          </p:cNvPicPr>
          <p:nvPr/>
        </p:nvPicPr>
        <p:blipFill rotWithShape="1">
          <a:blip r:embed="rId7">
            <a:extLst>
              <a:ext uri="{28A0092B-C50C-407E-A947-70E740481C1C}">
                <a14:useLocalDpi xmlns:a14="http://schemas.microsoft.com/office/drawing/2010/main"/>
              </a:ext>
            </a:extLst>
          </a:blip>
          <a:srcRect t="36576" b="32613"/>
          <a:stretch/>
        </p:blipFill>
        <p:spPr>
          <a:xfrm>
            <a:off x="9277718" y="518751"/>
            <a:ext cx="1717645" cy="748913"/>
          </a:xfrm>
          <a:prstGeom prst="rect">
            <a:avLst/>
          </a:prstGeom>
        </p:spPr>
      </p:pic>
      <p:sp>
        <p:nvSpPr>
          <p:cNvPr id="19" name="TextBox 18">
            <a:extLst>
              <a:ext uri="{FF2B5EF4-FFF2-40B4-BE49-F238E27FC236}">
                <a16:creationId xmlns:a16="http://schemas.microsoft.com/office/drawing/2014/main" id="{9CF6D291-BBDA-14A2-FE50-B4DF210A6419}"/>
              </a:ext>
            </a:extLst>
          </p:cNvPr>
          <p:cNvSpPr txBox="1"/>
          <p:nvPr/>
        </p:nvSpPr>
        <p:spPr>
          <a:xfrm>
            <a:off x="8805740" y="3440981"/>
            <a:ext cx="1531188" cy="338554"/>
          </a:xfrm>
          <a:prstGeom prst="rect">
            <a:avLst/>
          </a:prstGeom>
          <a:solidFill>
            <a:schemeClr val="bg1"/>
          </a:solidFill>
        </p:spPr>
        <p:txBody>
          <a:bodyPr wrap="none" rtlCol="0">
            <a:spAutoFit/>
          </a:bodyPr>
          <a:lstStyle/>
          <a:p>
            <a:pPr marL="0">
              <a:spcBef>
                <a:spcPts val="3000"/>
              </a:spcBef>
            </a:pPr>
            <a:r>
              <a:rPr lang="en-CH" sz="1600" b="1" i="1" dirty="0">
                <a:solidFill>
                  <a:prstClr val="black"/>
                </a:solidFill>
                <a:latin typeface="Helvetica" pitchFamily="2" charset="0"/>
                <a:ea typeface="Helvetica Light" charset="0"/>
                <a:cs typeface="Helvetica Light" charset="0"/>
                <a:sym typeface="Wingdings" pitchFamily="2" charset="2"/>
              </a:rPr>
              <a:t>H</a:t>
            </a:r>
            <a:r>
              <a:rPr lang="en-CH" sz="1600" b="1" dirty="0">
                <a:solidFill>
                  <a:prstClr val="black"/>
                </a:solidFill>
                <a:latin typeface="Helvetica" pitchFamily="2" charset="0"/>
                <a:ea typeface="Helvetica Light" charset="0"/>
                <a:cs typeface="Helvetica Light" charset="0"/>
                <a:sym typeface="Wingdings" pitchFamily="2" charset="2"/>
              </a:rPr>
              <a:t> </a:t>
            </a:r>
            <a:r>
              <a:rPr lang="en-CH" sz="1600" b="1" dirty="0">
                <a:solidFill>
                  <a:prstClr val="black"/>
                </a:solidFill>
                <a:latin typeface="Symbol" pitchFamily="2" charset="2"/>
                <a:ea typeface="Helvetica Light" charset="0"/>
                <a:cs typeface="Helvetica Light" charset="0"/>
                <a:sym typeface="Wingdings" pitchFamily="2" charset="2"/>
              </a:rPr>
              <a:t>®</a:t>
            </a:r>
            <a:r>
              <a:rPr lang="en-CH" sz="1600" b="1" dirty="0">
                <a:solidFill>
                  <a:prstClr val="black"/>
                </a:solidFill>
                <a:latin typeface="Helvetica" pitchFamily="2" charset="0"/>
                <a:ea typeface="Helvetica Light" charset="0"/>
                <a:cs typeface="Helvetica Light" charset="0"/>
                <a:sym typeface="Wingdings" pitchFamily="2" charset="2"/>
              </a:rPr>
              <a:t> ZZ* </a:t>
            </a:r>
            <a:r>
              <a:rPr lang="en-CH" sz="1600" b="1" dirty="0">
                <a:solidFill>
                  <a:prstClr val="black"/>
                </a:solidFill>
                <a:latin typeface="Symbol" pitchFamily="2" charset="2"/>
                <a:ea typeface="Helvetica Light" charset="0"/>
                <a:cs typeface="Helvetica Light" charset="0"/>
                <a:sym typeface="Wingdings" pitchFamily="2" charset="2"/>
              </a:rPr>
              <a:t>®</a:t>
            </a:r>
            <a:r>
              <a:rPr lang="en-CH" sz="1600" b="1" dirty="0">
                <a:solidFill>
                  <a:prstClr val="black"/>
                </a:solidFill>
                <a:latin typeface="Helvetica" pitchFamily="2" charset="0"/>
                <a:ea typeface="Helvetica Light" charset="0"/>
                <a:cs typeface="Helvetica Light" charset="0"/>
                <a:sym typeface="Wingdings" pitchFamily="2" charset="2"/>
              </a:rPr>
              <a:t> 4𝓁</a:t>
            </a:r>
          </a:p>
        </p:txBody>
      </p:sp>
      <p:sp>
        <p:nvSpPr>
          <p:cNvPr id="20" name="TextBox 19">
            <a:extLst>
              <a:ext uri="{FF2B5EF4-FFF2-40B4-BE49-F238E27FC236}">
                <a16:creationId xmlns:a16="http://schemas.microsoft.com/office/drawing/2014/main" id="{46BB158E-9556-A333-0481-643D4CF8761B}"/>
              </a:ext>
            </a:extLst>
          </p:cNvPr>
          <p:cNvSpPr txBox="1"/>
          <p:nvPr/>
        </p:nvSpPr>
        <p:spPr>
          <a:xfrm>
            <a:off x="2776676" y="3252937"/>
            <a:ext cx="878767" cy="338554"/>
          </a:xfrm>
          <a:prstGeom prst="rect">
            <a:avLst/>
          </a:prstGeom>
          <a:solidFill>
            <a:schemeClr val="bg1"/>
          </a:solidFill>
        </p:spPr>
        <p:txBody>
          <a:bodyPr wrap="none" rtlCol="0">
            <a:spAutoFit/>
          </a:bodyPr>
          <a:lstStyle/>
          <a:p>
            <a:pPr marL="0">
              <a:spcBef>
                <a:spcPts val="3000"/>
              </a:spcBef>
            </a:pPr>
            <a:r>
              <a:rPr lang="en-CH" sz="1600" b="1" i="1" dirty="0">
                <a:solidFill>
                  <a:prstClr val="black"/>
                </a:solidFill>
                <a:latin typeface="Helvetica" pitchFamily="2" charset="0"/>
                <a:ea typeface="Helvetica Light" charset="0"/>
                <a:cs typeface="Helvetica Light" charset="0"/>
                <a:sym typeface="Wingdings" pitchFamily="2" charset="2"/>
              </a:rPr>
              <a:t>H</a:t>
            </a:r>
            <a:r>
              <a:rPr lang="en-CH" sz="1600" b="1" dirty="0">
                <a:solidFill>
                  <a:prstClr val="black"/>
                </a:solidFill>
                <a:latin typeface="Helvetica" pitchFamily="2" charset="0"/>
                <a:ea typeface="Helvetica Light" charset="0"/>
                <a:cs typeface="Helvetica Light" charset="0"/>
                <a:sym typeface="Wingdings" pitchFamily="2" charset="2"/>
              </a:rPr>
              <a:t> </a:t>
            </a:r>
            <a:r>
              <a:rPr lang="en-CH" sz="1600" b="1" dirty="0">
                <a:solidFill>
                  <a:prstClr val="black"/>
                </a:solidFill>
                <a:latin typeface="Symbol" pitchFamily="2" charset="2"/>
                <a:ea typeface="Helvetica Light" charset="0"/>
                <a:cs typeface="Helvetica Light" charset="0"/>
                <a:sym typeface="Wingdings" pitchFamily="2" charset="2"/>
              </a:rPr>
              <a:t>®</a:t>
            </a:r>
            <a:r>
              <a:rPr lang="en-CH" sz="1600" b="1" dirty="0">
                <a:solidFill>
                  <a:prstClr val="black"/>
                </a:solidFill>
                <a:latin typeface="Helvetica" pitchFamily="2" charset="0"/>
                <a:ea typeface="Helvetica Light" charset="0"/>
                <a:cs typeface="Helvetica Light" charset="0"/>
                <a:sym typeface="Wingdings" pitchFamily="2" charset="2"/>
              </a:rPr>
              <a:t> </a:t>
            </a:r>
            <a:r>
              <a:rPr lang="en-CH" sz="1600" b="1" i="1" dirty="0">
                <a:solidFill>
                  <a:prstClr val="black"/>
                </a:solidFill>
                <a:latin typeface="Helvetica" pitchFamily="2" charset="0"/>
                <a:ea typeface="Helvetica Light" charset="0"/>
                <a:cs typeface="Helvetica Light" charset="0"/>
                <a:sym typeface="Wingdings" pitchFamily="2" charset="2"/>
              </a:rPr>
              <a:t>𝛾𝛾</a:t>
            </a:r>
          </a:p>
        </p:txBody>
      </p:sp>
    </p:spTree>
    <p:extLst>
      <p:ext uri="{BB962C8B-B14F-4D97-AF65-F5344CB8AC3E}">
        <p14:creationId xmlns:p14="http://schemas.microsoft.com/office/powerpoint/2010/main" val="585623230"/>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pic>
        <p:nvPicPr>
          <p:cNvPr id="1026" name="Picture 2">
            <a:extLst>
              <a:ext uri="{FF2B5EF4-FFF2-40B4-BE49-F238E27FC236}">
                <a16:creationId xmlns:a16="http://schemas.microsoft.com/office/drawing/2014/main" id="{869B6B50-A32A-C0F7-A06F-613AF24F8383}"/>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470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538163" y="0"/>
            <a:ext cx="10396537"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748FCE9-2E37-0542-BEFA-CB38C8B5FD92}"/>
              </a:ext>
            </a:extLst>
          </p:cNvPr>
          <p:cNvSpPr txBox="1"/>
          <p:nvPr/>
        </p:nvSpPr>
        <p:spPr>
          <a:xfrm>
            <a:off x="7657395" y="6604084"/>
            <a:ext cx="3815468" cy="253916"/>
          </a:xfrm>
          <a:prstGeom prst="rect">
            <a:avLst/>
          </a:prstGeom>
          <a:noFill/>
        </p:spPr>
        <p:txBody>
          <a:bodyPr wrap="none" rtlCol="0">
            <a:spAutoFit/>
          </a:bodyPr>
          <a:lstStyle/>
          <a:p>
            <a:pPr marL="0">
              <a:spcBef>
                <a:spcPts val="3000"/>
              </a:spcBef>
            </a:pPr>
            <a:r>
              <a:rPr lang="en-CH" sz="1050" dirty="0">
                <a:solidFill>
                  <a:schemeClr val="bg1"/>
                </a:solidFill>
                <a:latin typeface="Helvetica Light" charset="0"/>
                <a:ea typeface="Helvetica Light" charset="0"/>
                <a:cs typeface="Helvetica Light" charset="0"/>
                <a:sym typeface="Wingdings" pitchFamily="2" charset="2"/>
              </a:rPr>
              <a:t>A Higgs boson to 2e2µ plus a Z boson to 2µ candidate event</a:t>
            </a:r>
          </a:p>
        </p:txBody>
      </p:sp>
      <p:sp>
        <p:nvSpPr>
          <p:cNvPr id="5" name="Rectangle 4">
            <a:extLst>
              <a:ext uri="{FF2B5EF4-FFF2-40B4-BE49-F238E27FC236}">
                <a16:creationId xmlns:a16="http://schemas.microsoft.com/office/drawing/2014/main" id="{4EB1C973-45C3-31A8-EC97-1F1EAA0FF385}"/>
              </a:ext>
            </a:extLst>
          </p:cNvPr>
          <p:cNvSpPr/>
          <p:nvPr/>
        </p:nvSpPr>
        <p:spPr>
          <a:xfrm>
            <a:off x="538164" y="5290776"/>
            <a:ext cx="2930678" cy="1567223"/>
          </a:xfrm>
          <a:prstGeom prst="rect">
            <a:avLst/>
          </a:prstGeom>
          <a:solidFill>
            <a:schemeClr val="tx1"/>
          </a:solidFill>
        </p:spPr>
        <p:txBody>
          <a:bodyPr wrap="square" rtlCol="0" anchor="ctr">
            <a:spAutoFit/>
          </a:bodyPr>
          <a:lstStyle/>
          <a:p>
            <a:pPr algn="l"/>
            <a:endParaRPr lang="en-CH" sz="1600" dirty="0">
              <a:latin typeface="Helvetica" pitchFamily="2" charset="0"/>
            </a:endParaRPr>
          </a:p>
        </p:txBody>
      </p:sp>
      <p:pic>
        <p:nvPicPr>
          <p:cNvPr id="6" name="Picture 5">
            <a:extLst>
              <a:ext uri="{FF2B5EF4-FFF2-40B4-BE49-F238E27FC236}">
                <a16:creationId xmlns:a16="http://schemas.microsoft.com/office/drawing/2014/main" id="{0F8B2476-65D7-81E4-6566-D8F53AD536BC}"/>
              </a:ext>
            </a:extLst>
          </p:cNvPr>
          <p:cNvPicPr>
            <a:picLocks noChangeAspect="1"/>
          </p:cNvPicPr>
          <p:nvPr/>
        </p:nvPicPr>
        <p:blipFill rotWithShape="1">
          <a:blip r:embed="rId4">
            <a:extLst>
              <a:ext uri="{28A0092B-C50C-407E-A947-70E740481C1C}">
                <a14:useLocalDpi xmlns:a14="http://schemas.microsoft.com/office/drawing/2010/main"/>
              </a:ext>
            </a:extLst>
          </a:blip>
          <a:srcRect t="36576" b="32613"/>
          <a:stretch/>
        </p:blipFill>
        <p:spPr>
          <a:xfrm>
            <a:off x="9231681" y="152497"/>
            <a:ext cx="2111311" cy="920556"/>
          </a:xfrm>
          <a:prstGeom prst="rect">
            <a:avLst/>
          </a:prstGeom>
        </p:spPr>
      </p:pic>
      <p:pic>
        <p:nvPicPr>
          <p:cNvPr id="7" name="Picture 6">
            <a:extLst>
              <a:ext uri="{FF2B5EF4-FFF2-40B4-BE49-F238E27FC236}">
                <a16:creationId xmlns:a16="http://schemas.microsoft.com/office/drawing/2014/main" id="{07A89BE9-CC1C-9C69-ADAF-19704BC75FD0}"/>
              </a:ext>
            </a:extLst>
          </p:cNvPr>
          <p:cNvPicPr>
            <a:picLocks noChangeAspect="1"/>
          </p:cNvPicPr>
          <p:nvPr/>
        </p:nvPicPr>
        <p:blipFill>
          <a:blip r:embed="rId5"/>
          <a:stretch>
            <a:fillRect/>
          </a:stretch>
        </p:blipFill>
        <p:spPr>
          <a:xfrm>
            <a:off x="639687" y="5407850"/>
            <a:ext cx="2727632" cy="1323192"/>
          </a:xfrm>
          <a:prstGeom prst="rect">
            <a:avLst/>
          </a:prstGeom>
        </p:spPr>
      </p:pic>
    </p:spTree>
    <p:extLst>
      <p:ext uri="{BB962C8B-B14F-4D97-AF65-F5344CB8AC3E}">
        <p14:creationId xmlns:p14="http://schemas.microsoft.com/office/powerpoint/2010/main" val="3327385787"/>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6" name="Rectangle 5">
            <a:extLst>
              <a:ext uri="{FF2B5EF4-FFF2-40B4-BE49-F238E27FC236}">
                <a16:creationId xmlns:a16="http://schemas.microsoft.com/office/drawing/2014/main" id="{23188C43-E0C5-594A-A691-F8EDB7D37F1C}"/>
              </a:ext>
            </a:extLst>
          </p:cNvPr>
          <p:cNvSpPr/>
          <p:nvPr/>
        </p:nvSpPr>
        <p:spPr>
          <a:xfrm>
            <a:off x="245333" y="0"/>
            <a:ext cx="4795024" cy="1118915"/>
          </a:xfrm>
          <a:prstGeom prst="rect">
            <a:avLst/>
          </a:prstGeom>
          <a:solidFill>
            <a:schemeClr val="tx1"/>
          </a:solidFill>
        </p:spPr>
        <p:txBody>
          <a:bodyPr wrap="none" rtlCol="0" anchor="ctr">
            <a:spAutoFit/>
          </a:bodyPr>
          <a:lstStyle/>
          <a:p>
            <a:pPr algn="l"/>
            <a:endParaRPr lang="en-CH" sz="1600" dirty="0">
              <a:latin typeface="Helvetica" pitchFamily="2" charset="0"/>
            </a:endParaRPr>
          </a:p>
        </p:txBody>
      </p:sp>
      <p:pic>
        <p:nvPicPr>
          <p:cNvPr id="7" name="Picture 6">
            <a:extLst>
              <a:ext uri="{FF2B5EF4-FFF2-40B4-BE49-F238E27FC236}">
                <a16:creationId xmlns:a16="http://schemas.microsoft.com/office/drawing/2014/main" id="{AECD870B-BA43-65B6-0841-759AB4960B1E}"/>
              </a:ext>
            </a:extLst>
          </p:cNvPr>
          <p:cNvPicPr>
            <a:picLocks noChangeAspect="1"/>
          </p:cNvPicPr>
          <p:nvPr/>
        </p:nvPicPr>
        <p:blipFill rotWithShape="1">
          <a:blip r:embed="rId2"/>
          <a:srcRect l="1069"/>
          <a:stretch/>
        </p:blipFill>
        <p:spPr>
          <a:xfrm>
            <a:off x="1034716" y="1793"/>
            <a:ext cx="9506152" cy="6854414"/>
          </a:xfrm>
          <a:prstGeom prst="rect">
            <a:avLst/>
          </a:prstGeom>
        </p:spPr>
      </p:pic>
      <p:sp>
        <p:nvSpPr>
          <p:cNvPr id="26" name="TextBox 25">
            <a:extLst>
              <a:ext uri="{FF2B5EF4-FFF2-40B4-BE49-F238E27FC236}">
                <a16:creationId xmlns:a16="http://schemas.microsoft.com/office/drawing/2014/main" id="{71264F06-5B88-AF4B-8747-A407F182A502}"/>
              </a:ext>
            </a:extLst>
          </p:cNvPr>
          <p:cNvSpPr txBox="1"/>
          <p:nvPr/>
        </p:nvSpPr>
        <p:spPr>
          <a:xfrm>
            <a:off x="1" y="518751"/>
            <a:ext cx="5648103" cy="646331"/>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Higgs boson mass</a:t>
            </a:r>
            <a:endParaRPr lang="en-GB" sz="3600" dirty="0">
              <a:solidFill>
                <a:schemeClr val="bg1"/>
              </a:solidFill>
              <a:latin typeface="Helvetica" pitchFamily="2" charset="0"/>
              <a:ea typeface="Trebuchet MS" pitchFamily="-84" charset="0"/>
              <a:cs typeface="Helvetica Light"/>
            </a:endParaRPr>
          </a:p>
        </p:txBody>
      </p:sp>
      <p:sp>
        <p:nvSpPr>
          <p:cNvPr id="3" name="Rectangle 2">
            <a:extLst>
              <a:ext uri="{FF2B5EF4-FFF2-40B4-BE49-F238E27FC236}">
                <a16:creationId xmlns:a16="http://schemas.microsoft.com/office/drawing/2014/main" id="{8193A0CA-2460-D320-BDE6-5BA188AD4C25}"/>
              </a:ext>
            </a:extLst>
          </p:cNvPr>
          <p:cNvSpPr/>
          <p:nvPr/>
        </p:nvSpPr>
        <p:spPr>
          <a:xfrm>
            <a:off x="245332" y="2875787"/>
            <a:ext cx="5412677" cy="588296"/>
          </a:xfrm>
          <a:prstGeom prst="rect">
            <a:avLst/>
          </a:prstGeom>
          <a:solidFill>
            <a:schemeClr val="tx1"/>
          </a:solidFill>
          <a:ln>
            <a:noFill/>
          </a:ln>
        </p:spPr>
        <p:txBody>
          <a:bodyPr wrap="square" tIns="169383" bIns="169383">
            <a:spAutoFit/>
          </a:bodyPr>
          <a:lstStyle/>
          <a:p>
            <a:pPr marL="219595" defTabSz="430225" fontAlgn="base">
              <a:spcBef>
                <a:spcPts val="1694"/>
              </a:spcBef>
              <a:spcAft>
                <a:spcPct val="0"/>
              </a:spcAft>
              <a:defRPr/>
            </a:pPr>
            <a:r>
              <a:rPr lang="en-GB" sz="1600" dirty="0">
                <a:solidFill>
                  <a:schemeClr val="bg1"/>
                </a:solidFill>
                <a:latin typeface="Helvetica" pitchFamily="2" charset="0"/>
                <a:ea typeface="Helvetica Light" charset="0"/>
                <a:cs typeface="Helvetica Light" charset="0"/>
              </a:rPr>
              <a:t>The Higgs mass is peculiar</a:t>
            </a:r>
          </a:p>
        </p:txBody>
      </p:sp>
      <p:sp>
        <p:nvSpPr>
          <p:cNvPr id="5" name="Rounded Rectangle 4">
            <a:extLst>
              <a:ext uri="{FF2B5EF4-FFF2-40B4-BE49-F238E27FC236}">
                <a16:creationId xmlns:a16="http://schemas.microsoft.com/office/drawing/2014/main" id="{32871FA0-C6F7-A121-E59B-4F8B88EF2BE7}"/>
              </a:ext>
            </a:extLst>
          </p:cNvPr>
          <p:cNvSpPr/>
          <p:nvPr/>
        </p:nvSpPr>
        <p:spPr>
          <a:xfrm>
            <a:off x="5648104" y="1683654"/>
            <a:ext cx="5267200" cy="4780646"/>
          </a:xfrm>
          <a:prstGeom prst="roundRect">
            <a:avLst>
              <a:gd name="adj" fmla="val 801"/>
            </a:avLst>
          </a:prstGeom>
          <a:solidFill>
            <a:schemeClr val="bg1"/>
          </a:solidFill>
        </p:spPr>
        <p:txBody>
          <a:bodyPr wrap="square" rtlCol="0" anchor="ctr">
            <a:spAutoFit/>
          </a:bodyPr>
          <a:lstStyle/>
          <a:p>
            <a:pPr algn="l"/>
            <a:endParaRPr lang="en-CH" sz="1600" dirty="0">
              <a:latin typeface="Helvetica" pitchFamily="2" charset="0"/>
            </a:endParaRPr>
          </a:p>
        </p:txBody>
      </p:sp>
      <p:pic>
        <p:nvPicPr>
          <p:cNvPr id="13" name="Picture 12">
            <a:extLst>
              <a:ext uri="{FF2B5EF4-FFF2-40B4-BE49-F238E27FC236}">
                <a16:creationId xmlns:a16="http://schemas.microsoft.com/office/drawing/2014/main" id="{F68C62C1-9A66-718B-AFDB-2411D157B0C4}"/>
              </a:ext>
            </a:extLst>
          </p:cNvPr>
          <p:cNvPicPr>
            <a:picLocks noChangeAspect="1"/>
          </p:cNvPicPr>
          <p:nvPr/>
        </p:nvPicPr>
        <p:blipFill>
          <a:blip r:embed="rId3">
            <a:alphaModFix/>
          </a:blip>
          <a:srcRect/>
          <a:stretch/>
        </p:blipFill>
        <p:spPr>
          <a:xfrm>
            <a:off x="6128536" y="1897578"/>
            <a:ext cx="4658116" cy="4468761"/>
          </a:xfrm>
          <a:prstGeom prst="rect">
            <a:avLst/>
          </a:prstGeom>
        </p:spPr>
      </p:pic>
      <p:sp>
        <p:nvSpPr>
          <p:cNvPr id="14" name="Rectangle 13">
            <a:extLst>
              <a:ext uri="{FF2B5EF4-FFF2-40B4-BE49-F238E27FC236}">
                <a16:creationId xmlns:a16="http://schemas.microsoft.com/office/drawing/2014/main" id="{6165A8DB-4CDA-E634-D045-267F31E39031}"/>
              </a:ext>
            </a:extLst>
          </p:cNvPr>
          <p:cNvSpPr/>
          <p:nvPr/>
        </p:nvSpPr>
        <p:spPr>
          <a:xfrm>
            <a:off x="8698984" y="1866887"/>
            <a:ext cx="1959191" cy="253916"/>
          </a:xfrm>
          <a:prstGeom prst="rect">
            <a:avLst/>
          </a:prstGeom>
        </p:spPr>
        <p:txBody>
          <a:bodyPr wrap="none">
            <a:spAutoFit/>
          </a:bodyPr>
          <a:lstStyle/>
          <a:p>
            <a:r>
              <a:rPr lang="en-GB" sz="1050" dirty="0">
                <a:latin typeface="Helvetica" pitchFamily="2" charset="0"/>
                <a:hlinkClick r:id="rId4"/>
              </a:rPr>
              <a:t>Eur. Phys. J. C 80 (2020) 942</a:t>
            </a:r>
            <a:endParaRPr lang="en-CH" sz="1050" dirty="0">
              <a:latin typeface="Helvetica" pitchFamily="2" charset="0"/>
            </a:endParaRPr>
          </a:p>
        </p:txBody>
      </p:sp>
      <p:sp>
        <p:nvSpPr>
          <p:cNvPr id="9" name="TextBox 8">
            <a:extLst>
              <a:ext uri="{FF2B5EF4-FFF2-40B4-BE49-F238E27FC236}">
                <a16:creationId xmlns:a16="http://schemas.microsoft.com/office/drawing/2014/main" id="{A367118C-7E7C-5457-043F-0D02896D05C9}"/>
              </a:ext>
            </a:extLst>
          </p:cNvPr>
          <p:cNvSpPr txBox="1"/>
          <p:nvPr/>
        </p:nvSpPr>
        <p:spPr>
          <a:xfrm>
            <a:off x="5679238" y="1712999"/>
            <a:ext cx="582211" cy="307777"/>
          </a:xfrm>
          <a:prstGeom prst="rect">
            <a:avLst/>
          </a:prstGeom>
          <a:noFill/>
        </p:spPr>
        <p:txBody>
          <a:bodyPr wrap="none" rtlCol="0">
            <a:spAutoFit/>
          </a:bodyPr>
          <a:lstStyle/>
          <a:p>
            <a:pPr marL="0">
              <a:spcBef>
                <a:spcPts val="3000"/>
              </a:spcBef>
            </a:pPr>
            <a:r>
              <a:rPr lang="en-CH" sz="1400" b="1" dirty="0">
                <a:solidFill>
                  <a:srgbClr val="0D7FBF"/>
                </a:solidFill>
                <a:latin typeface="Helvetica" pitchFamily="2" charset="0"/>
                <a:ea typeface="Helvetica Light" charset="0"/>
                <a:cs typeface="Helvetica Light" charset="0"/>
                <a:sym typeface="Wingdings" pitchFamily="2" charset="2"/>
              </a:rPr>
              <a:t>2020</a:t>
            </a:r>
          </a:p>
        </p:txBody>
      </p:sp>
      <p:cxnSp>
        <p:nvCxnSpPr>
          <p:cNvPr id="8" name="Straight Arrow Connector 7">
            <a:extLst>
              <a:ext uri="{FF2B5EF4-FFF2-40B4-BE49-F238E27FC236}">
                <a16:creationId xmlns:a16="http://schemas.microsoft.com/office/drawing/2014/main" id="{667E2631-2F0F-C2A4-BB1C-D74815C649CF}"/>
              </a:ext>
            </a:extLst>
          </p:cNvPr>
          <p:cNvCxnSpPr>
            <a:cxnSpLocks/>
          </p:cNvCxnSpPr>
          <p:nvPr/>
        </p:nvCxnSpPr>
        <p:spPr>
          <a:xfrm>
            <a:off x="5648104" y="3911600"/>
            <a:ext cx="2898996" cy="0"/>
          </a:xfrm>
          <a:prstGeom prst="straightConnector1">
            <a:avLst/>
          </a:prstGeom>
          <a:ln w="19050">
            <a:tailEnd type="triangle"/>
          </a:ln>
          <a:effectLst/>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F627C8D2-D262-575A-D892-950965C68684}"/>
              </a:ext>
            </a:extLst>
          </p:cNvPr>
          <p:cNvSpPr txBox="1"/>
          <p:nvPr/>
        </p:nvSpPr>
        <p:spPr>
          <a:xfrm>
            <a:off x="7500902" y="3319545"/>
            <a:ext cx="2795189" cy="307777"/>
          </a:xfrm>
          <a:prstGeom prst="rect">
            <a:avLst/>
          </a:prstGeom>
          <a:noFill/>
        </p:spPr>
        <p:txBody>
          <a:bodyPr wrap="none" rtlCol="0">
            <a:spAutoFit/>
          </a:bodyPr>
          <a:lstStyle/>
          <a:p>
            <a:pPr marL="0">
              <a:spcBef>
                <a:spcPts val="3000"/>
              </a:spcBef>
            </a:pPr>
            <a:r>
              <a:rPr lang="en-CH" sz="1400" dirty="0">
                <a:solidFill>
                  <a:prstClr val="black"/>
                </a:solidFill>
                <a:latin typeface="Helvetica" pitchFamily="2" charset="0"/>
                <a:ea typeface="Helvetica Light" charset="0"/>
                <a:cs typeface="Helvetica Light" charset="0"/>
                <a:sym typeface="Wingdings" pitchFamily="2" charset="2"/>
              </a:rPr>
              <a:t>m</a:t>
            </a:r>
            <a:r>
              <a:rPr lang="en-CH" sz="1400" baseline="-25000" dirty="0">
                <a:solidFill>
                  <a:prstClr val="black"/>
                </a:solidFill>
                <a:latin typeface="Helvetica" pitchFamily="2" charset="0"/>
                <a:ea typeface="Helvetica Light" charset="0"/>
                <a:cs typeface="Helvetica Light" charset="0"/>
                <a:sym typeface="Wingdings" pitchFamily="2" charset="2"/>
              </a:rPr>
              <a:t>H</a:t>
            </a:r>
            <a:r>
              <a:rPr lang="en-CH" sz="1400" dirty="0">
                <a:solidFill>
                  <a:prstClr val="black"/>
                </a:solidFill>
                <a:latin typeface="Helvetica" pitchFamily="2" charset="0"/>
                <a:ea typeface="Helvetica Light" charset="0"/>
                <a:cs typeface="Helvetica Light" charset="0"/>
                <a:sym typeface="Wingdings" pitchFamily="2" charset="2"/>
              </a:rPr>
              <a:t> = 125.11 ± 0.11 GeV (0.09%)</a:t>
            </a:r>
          </a:p>
        </p:txBody>
      </p:sp>
      <p:sp>
        <p:nvSpPr>
          <p:cNvPr id="2" name="Rectangle 1">
            <a:extLst>
              <a:ext uri="{FF2B5EF4-FFF2-40B4-BE49-F238E27FC236}">
                <a16:creationId xmlns:a16="http://schemas.microsoft.com/office/drawing/2014/main" id="{B70D0420-DE62-94CE-828B-F565B5D4419A}"/>
              </a:ext>
            </a:extLst>
          </p:cNvPr>
          <p:cNvSpPr/>
          <p:nvPr/>
        </p:nvSpPr>
        <p:spPr>
          <a:xfrm>
            <a:off x="9029471" y="3569359"/>
            <a:ext cx="1244251" cy="253916"/>
          </a:xfrm>
          <a:prstGeom prst="rect">
            <a:avLst/>
          </a:prstGeom>
        </p:spPr>
        <p:txBody>
          <a:bodyPr wrap="none">
            <a:spAutoFit/>
          </a:bodyPr>
          <a:lstStyle/>
          <a:p>
            <a:r>
              <a:rPr lang="en-GB" sz="1050" dirty="0">
                <a:latin typeface="Helvetica Light" panose="020B0403020202020204" pitchFamily="34" charset="0"/>
                <a:hlinkClick r:id="rId5"/>
              </a:rPr>
              <a:t>arXiv:2308.04775</a:t>
            </a:r>
            <a:endParaRPr lang="en-CH" sz="1050" dirty="0">
              <a:latin typeface="Helvetica Light" panose="020B0403020202020204" pitchFamily="34" charset="0"/>
            </a:endParaRPr>
          </a:p>
        </p:txBody>
      </p:sp>
      <p:pic>
        <p:nvPicPr>
          <p:cNvPr id="17" name="Picture 16">
            <a:extLst>
              <a:ext uri="{FF2B5EF4-FFF2-40B4-BE49-F238E27FC236}">
                <a16:creationId xmlns:a16="http://schemas.microsoft.com/office/drawing/2014/main" id="{D1E195D7-2D8A-DF46-CC9D-32408E5D91E0}"/>
              </a:ext>
            </a:extLst>
          </p:cNvPr>
          <p:cNvPicPr>
            <a:picLocks noChangeAspect="1"/>
          </p:cNvPicPr>
          <p:nvPr/>
        </p:nvPicPr>
        <p:blipFill rotWithShape="1">
          <a:blip r:embed="rId6">
            <a:extLst>
              <a:ext uri="{28A0092B-C50C-407E-A947-70E740481C1C}">
                <a14:useLocalDpi xmlns:a14="http://schemas.microsoft.com/office/drawing/2010/main"/>
              </a:ext>
            </a:extLst>
          </a:blip>
          <a:srcRect t="36576" b="32613"/>
          <a:stretch/>
        </p:blipFill>
        <p:spPr>
          <a:xfrm>
            <a:off x="9277718" y="518751"/>
            <a:ext cx="1717645" cy="748913"/>
          </a:xfrm>
          <a:prstGeom prst="rect">
            <a:avLst/>
          </a:prstGeom>
        </p:spPr>
      </p:pic>
    </p:spTree>
    <p:extLst>
      <p:ext uri="{BB962C8B-B14F-4D97-AF65-F5344CB8AC3E}">
        <p14:creationId xmlns:p14="http://schemas.microsoft.com/office/powerpoint/2010/main" val="2869329195"/>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8405228-6E52-D34B-B11E-D7893AD205A0}"/>
              </a:ext>
            </a:extLst>
          </p:cNvPr>
          <p:cNvSpPr>
            <a:spLocks noGrp="1"/>
          </p:cNvSpPr>
          <p:nvPr>
            <p:ph type="sldNum" sz="quarter" idx="4"/>
          </p:nvPr>
        </p:nvSpPr>
        <p:spPr/>
        <p:txBody>
          <a:bodyPr/>
          <a:lstStyle/>
          <a:p>
            <a:pPr>
              <a:defRPr/>
            </a:pPr>
            <a:fld id="{611C2F03-9E95-40C9-A99F-3C4F7EE8CF2A}" type="slidenum">
              <a:rPr lang="en-GB" smtClean="0"/>
              <a:pPr>
                <a:defRPr/>
              </a:pPr>
              <a:t>3</a:t>
            </a:fld>
            <a:endParaRPr lang="en-GB"/>
          </a:p>
        </p:txBody>
      </p:sp>
      <p:sp>
        <p:nvSpPr>
          <p:cNvPr id="15" name="Rectangle 14">
            <a:extLst>
              <a:ext uri="{FF2B5EF4-FFF2-40B4-BE49-F238E27FC236}">
                <a16:creationId xmlns:a16="http://schemas.microsoft.com/office/drawing/2014/main" id="{227A7C68-9526-E94F-A72D-4A87551D503C}"/>
              </a:ext>
            </a:extLst>
          </p:cNvPr>
          <p:cNvSpPr/>
          <p:nvPr/>
        </p:nvSpPr>
        <p:spPr>
          <a:xfrm>
            <a:off x="2653990" y="5687121"/>
            <a:ext cx="2832410" cy="418157"/>
          </a:xfrm>
          <a:prstGeom prst="rect">
            <a:avLst/>
          </a:prstGeom>
          <a:solidFill>
            <a:schemeClr val="bg1"/>
          </a:solidFill>
          <a:ln>
            <a:solidFill>
              <a:schemeClr val="bg1"/>
            </a:solidFill>
          </a:ln>
        </p:spPr>
        <p:txBody>
          <a:bodyPr wrap="square" rtlCol="0" anchor="ctr">
            <a:spAutoFit/>
          </a:bodyPr>
          <a:lstStyle/>
          <a:p>
            <a:pPr algn="l"/>
            <a:endParaRPr lang="en-CH" sz="1600">
              <a:latin typeface="Helvetica" pitchFamily="2" charset="0"/>
            </a:endParaRPr>
          </a:p>
        </p:txBody>
      </p:sp>
      <p:sp>
        <p:nvSpPr>
          <p:cNvPr id="16" name="Rectangle 15">
            <a:extLst>
              <a:ext uri="{FF2B5EF4-FFF2-40B4-BE49-F238E27FC236}">
                <a16:creationId xmlns:a16="http://schemas.microsoft.com/office/drawing/2014/main" id="{037458B4-1B8E-FC45-8089-B4E0CF0E7B34}"/>
              </a:ext>
            </a:extLst>
          </p:cNvPr>
          <p:cNvSpPr/>
          <p:nvPr/>
        </p:nvSpPr>
        <p:spPr>
          <a:xfrm>
            <a:off x="5736430" y="1898500"/>
            <a:ext cx="2389091" cy="418157"/>
          </a:xfrm>
          <a:prstGeom prst="rect">
            <a:avLst/>
          </a:prstGeom>
          <a:solidFill>
            <a:schemeClr val="bg1"/>
          </a:solidFill>
          <a:ln>
            <a:solidFill>
              <a:schemeClr val="bg1"/>
            </a:solidFill>
          </a:ln>
        </p:spPr>
        <p:txBody>
          <a:bodyPr wrap="square" rtlCol="0" anchor="ctr">
            <a:spAutoFit/>
          </a:bodyPr>
          <a:lstStyle/>
          <a:p>
            <a:pPr algn="l"/>
            <a:endParaRPr lang="en-CH" sz="1600">
              <a:latin typeface="Helvetica" pitchFamily="2" charset="0"/>
            </a:endParaRPr>
          </a:p>
        </p:txBody>
      </p:sp>
      <p:sp>
        <p:nvSpPr>
          <p:cNvPr id="4" name="TextBox 3">
            <a:extLst>
              <a:ext uri="{FF2B5EF4-FFF2-40B4-BE49-F238E27FC236}">
                <a16:creationId xmlns:a16="http://schemas.microsoft.com/office/drawing/2014/main" id="{05736204-114D-B043-B6E0-8C0FFFEA9868}"/>
              </a:ext>
            </a:extLst>
          </p:cNvPr>
          <p:cNvSpPr txBox="1"/>
          <p:nvPr/>
        </p:nvSpPr>
        <p:spPr>
          <a:xfrm>
            <a:off x="8955882" y="4367022"/>
            <a:ext cx="2245516" cy="646331"/>
          </a:xfrm>
          <a:prstGeom prst="rect">
            <a:avLst/>
          </a:prstGeom>
          <a:noFill/>
          <a:ln>
            <a:solidFill>
              <a:srgbClr val="C5E0B4"/>
            </a:solidFill>
          </a:ln>
        </p:spPr>
        <p:txBody>
          <a:bodyPr wrap="square" rIns="36000" rtlCol="0">
            <a:spAutoFit/>
          </a:bodyPr>
          <a:lstStyle/>
          <a:p>
            <a:pPr marL="0">
              <a:spcBef>
                <a:spcPts val="3000"/>
              </a:spcBef>
            </a:pPr>
            <a:r>
              <a:rPr lang="en-CH" sz="1200">
                <a:solidFill>
                  <a:prstClr val="black"/>
                </a:solidFill>
                <a:latin typeface="Helvetica Light" charset="0"/>
                <a:ea typeface="Helvetica Light" charset="0"/>
                <a:cs typeface="Helvetica Light" charset="0"/>
                <a:sym typeface="Wingdings" pitchFamily="2" charset="2"/>
              </a:rPr>
              <a:t>Completely new type of non-universal interactions, nothing to do with known forces</a:t>
            </a:r>
          </a:p>
        </p:txBody>
      </p:sp>
      <p:cxnSp>
        <p:nvCxnSpPr>
          <p:cNvPr id="6" name="Straight Arrow Connector 5">
            <a:extLst>
              <a:ext uri="{FF2B5EF4-FFF2-40B4-BE49-F238E27FC236}">
                <a16:creationId xmlns:a16="http://schemas.microsoft.com/office/drawing/2014/main" id="{CB764F85-17A0-364E-A8AF-3978EB2541FB}"/>
              </a:ext>
            </a:extLst>
          </p:cNvPr>
          <p:cNvCxnSpPr>
            <a:cxnSpLocks/>
            <a:stCxn id="4" idx="0"/>
          </p:cNvCxnSpPr>
          <p:nvPr/>
        </p:nvCxnSpPr>
        <p:spPr>
          <a:xfrm flipH="1" flipV="1">
            <a:off x="8151722" y="3195694"/>
            <a:ext cx="1926918" cy="1171328"/>
          </a:xfrm>
          <a:prstGeom prst="straightConnector1">
            <a:avLst/>
          </a:prstGeom>
          <a:ln w="12700">
            <a:solidFill>
              <a:srgbClr val="018301"/>
            </a:solidFill>
            <a:tailEnd type="triangle"/>
          </a:ln>
          <a:effectLst/>
        </p:spPr>
        <p:style>
          <a:lnRef idx="2">
            <a:schemeClr val="accent1"/>
          </a:lnRef>
          <a:fillRef idx="0">
            <a:schemeClr val="accent1"/>
          </a:fillRef>
          <a:effectRef idx="1">
            <a:schemeClr val="accent1"/>
          </a:effectRef>
          <a:fontRef idx="minor">
            <a:schemeClr val="tx1"/>
          </a:fontRef>
        </p:style>
      </p:cxnSp>
      <p:pic>
        <p:nvPicPr>
          <p:cNvPr id="12" name="Picture 2">
            <a:extLst>
              <a:ext uri="{FF2B5EF4-FFF2-40B4-BE49-F238E27FC236}">
                <a16:creationId xmlns:a16="http://schemas.microsoft.com/office/drawing/2014/main" id="{E870C20D-F2CD-1F16-AF14-6B49E68ACC88}"/>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258423" y="1802780"/>
            <a:ext cx="4956014" cy="4743017"/>
          </a:xfrm>
          <a:prstGeom prst="rect">
            <a:avLst/>
          </a:prstGeom>
          <a:noFill/>
          <a:extLst>
            <a:ext uri="{909E8E84-426E-40DD-AFC4-6F175D3DCCD1}">
              <a14:hiddenFill xmlns:a14="http://schemas.microsoft.com/office/drawing/2010/main">
                <a:solidFill>
                  <a:srgbClr val="FFFFFF"/>
                </a:solidFill>
              </a14:hiddenFill>
            </a:ext>
          </a:extLst>
        </p:spPr>
      </p:pic>
      <p:sp>
        <p:nvSpPr>
          <p:cNvPr id="25" name="Explosion 1 24">
            <a:extLst>
              <a:ext uri="{FF2B5EF4-FFF2-40B4-BE49-F238E27FC236}">
                <a16:creationId xmlns:a16="http://schemas.microsoft.com/office/drawing/2014/main" id="{642593F6-D1C6-45FC-57C7-979C5B134714}"/>
              </a:ext>
            </a:extLst>
          </p:cNvPr>
          <p:cNvSpPr/>
          <p:nvPr/>
        </p:nvSpPr>
        <p:spPr>
          <a:xfrm>
            <a:off x="5160594" y="2806700"/>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26" name="Explosion 1 25">
            <a:extLst>
              <a:ext uri="{FF2B5EF4-FFF2-40B4-BE49-F238E27FC236}">
                <a16:creationId xmlns:a16="http://schemas.microsoft.com/office/drawing/2014/main" id="{B12EA801-3A06-DD06-287A-1760A4021CE9}"/>
              </a:ext>
            </a:extLst>
          </p:cNvPr>
          <p:cNvSpPr/>
          <p:nvPr/>
        </p:nvSpPr>
        <p:spPr>
          <a:xfrm>
            <a:off x="6040916" y="2806700"/>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27" name="Explosion 1 26">
            <a:extLst>
              <a:ext uri="{FF2B5EF4-FFF2-40B4-BE49-F238E27FC236}">
                <a16:creationId xmlns:a16="http://schemas.microsoft.com/office/drawing/2014/main" id="{DE756A59-826D-D60D-A297-227480DF0F54}"/>
              </a:ext>
            </a:extLst>
          </p:cNvPr>
          <p:cNvSpPr/>
          <p:nvPr/>
        </p:nvSpPr>
        <p:spPr>
          <a:xfrm>
            <a:off x="6936135" y="2806700"/>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28" name="Explosion 1 27">
            <a:extLst>
              <a:ext uri="{FF2B5EF4-FFF2-40B4-BE49-F238E27FC236}">
                <a16:creationId xmlns:a16="http://schemas.microsoft.com/office/drawing/2014/main" id="{5FB0A358-1B84-BABB-BEAC-64A88CCA1B5E}"/>
              </a:ext>
            </a:extLst>
          </p:cNvPr>
          <p:cNvSpPr/>
          <p:nvPr/>
        </p:nvSpPr>
        <p:spPr>
          <a:xfrm>
            <a:off x="7869454" y="2806700"/>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29" name="Explosion 1 28">
            <a:extLst>
              <a:ext uri="{FF2B5EF4-FFF2-40B4-BE49-F238E27FC236}">
                <a16:creationId xmlns:a16="http://schemas.microsoft.com/office/drawing/2014/main" id="{A300F39C-2BE8-4BD7-9820-47E8114113D7}"/>
              </a:ext>
            </a:extLst>
          </p:cNvPr>
          <p:cNvSpPr/>
          <p:nvPr/>
        </p:nvSpPr>
        <p:spPr>
          <a:xfrm>
            <a:off x="6040188" y="3687171"/>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30" name="Explosion 1 29">
            <a:extLst>
              <a:ext uri="{FF2B5EF4-FFF2-40B4-BE49-F238E27FC236}">
                <a16:creationId xmlns:a16="http://schemas.microsoft.com/office/drawing/2014/main" id="{CBED80F6-7CC7-515D-35EA-CCE0DC66CB58}"/>
              </a:ext>
            </a:extLst>
          </p:cNvPr>
          <p:cNvSpPr/>
          <p:nvPr/>
        </p:nvSpPr>
        <p:spPr>
          <a:xfrm>
            <a:off x="5159866" y="4616679"/>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31" name="Explosion 1 30">
            <a:extLst>
              <a:ext uri="{FF2B5EF4-FFF2-40B4-BE49-F238E27FC236}">
                <a16:creationId xmlns:a16="http://schemas.microsoft.com/office/drawing/2014/main" id="{A6C26220-8507-9CED-FFC7-E85A37661FB7}"/>
              </a:ext>
            </a:extLst>
          </p:cNvPr>
          <p:cNvSpPr/>
          <p:nvPr/>
        </p:nvSpPr>
        <p:spPr>
          <a:xfrm>
            <a:off x="6040188" y="4616679"/>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32" name="Explosion 1 31">
            <a:extLst>
              <a:ext uri="{FF2B5EF4-FFF2-40B4-BE49-F238E27FC236}">
                <a16:creationId xmlns:a16="http://schemas.microsoft.com/office/drawing/2014/main" id="{EEA51D01-251D-6E5E-53FC-E5D23DEF8154}"/>
              </a:ext>
            </a:extLst>
          </p:cNvPr>
          <p:cNvSpPr/>
          <p:nvPr/>
        </p:nvSpPr>
        <p:spPr>
          <a:xfrm>
            <a:off x="6935407" y="4616679"/>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33" name="Explosion 1 32">
            <a:extLst>
              <a:ext uri="{FF2B5EF4-FFF2-40B4-BE49-F238E27FC236}">
                <a16:creationId xmlns:a16="http://schemas.microsoft.com/office/drawing/2014/main" id="{4E80C4A0-B2EB-C1C4-A20B-6EA28311E99B}"/>
              </a:ext>
            </a:extLst>
          </p:cNvPr>
          <p:cNvSpPr/>
          <p:nvPr/>
        </p:nvSpPr>
        <p:spPr>
          <a:xfrm>
            <a:off x="5153578" y="5525517"/>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34" name="Explosion 1 33">
            <a:extLst>
              <a:ext uri="{FF2B5EF4-FFF2-40B4-BE49-F238E27FC236}">
                <a16:creationId xmlns:a16="http://schemas.microsoft.com/office/drawing/2014/main" id="{15B5F19C-6055-4438-8D24-C55A83FE29F0}"/>
              </a:ext>
            </a:extLst>
          </p:cNvPr>
          <p:cNvSpPr/>
          <p:nvPr/>
        </p:nvSpPr>
        <p:spPr>
          <a:xfrm>
            <a:off x="6033900" y="5525517"/>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35" name="Explosion 1 34">
            <a:extLst>
              <a:ext uri="{FF2B5EF4-FFF2-40B4-BE49-F238E27FC236}">
                <a16:creationId xmlns:a16="http://schemas.microsoft.com/office/drawing/2014/main" id="{A7DB0032-7754-1E13-413A-567FF5CCCDF7}"/>
              </a:ext>
            </a:extLst>
          </p:cNvPr>
          <p:cNvSpPr/>
          <p:nvPr/>
        </p:nvSpPr>
        <p:spPr>
          <a:xfrm>
            <a:off x="6929119" y="5525517"/>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36" name="Explosion 1 35">
            <a:extLst>
              <a:ext uri="{FF2B5EF4-FFF2-40B4-BE49-F238E27FC236}">
                <a16:creationId xmlns:a16="http://schemas.microsoft.com/office/drawing/2014/main" id="{805BCDE9-F433-9B76-3AA6-5CDA37F6416E}"/>
              </a:ext>
            </a:extLst>
          </p:cNvPr>
          <p:cNvSpPr/>
          <p:nvPr/>
        </p:nvSpPr>
        <p:spPr>
          <a:xfrm>
            <a:off x="3138835" y="3594100"/>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37" name="Rectangle 36">
            <a:extLst>
              <a:ext uri="{FF2B5EF4-FFF2-40B4-BE49-F238E27FC236}">
                <a16:creationId xmlns:a16="http://schemas.microsoft.com/office/drawing/2014/main" id="{997D73A6-8748-9331-1A4B-95DD7E3C02EA}"/>
              </a:ext>
            </a:extLst>
          </p:cNvPr>
          <p:cNvSpPr/>
          <p:nvPr/>
        </p:nvSpPr>
        <p:spPr>
          <a:xfrm>
            <a:off x="591668" y="3729788"/>
            <a:ext cx="2217794" cy="1600438"/>
          </a:xfrm>
          <a:prstGeom prst="rect">
            <a:avLst/>
          </a:prstGeom>
        </p:spPr>
        <p:txBody>
          <a:bodyPr wrap="square">
            <a:spAutoFit/>
          </a:bodyPr>
          <a:lstStyle/>
          <a:p>
            <a:pPr>
              <a:spcBef>
                <a:spcPts val="900"/>
              </a:spcBef>
            </a:pPr>
            <a:r>
              <a:rPr lang="en-US" sz="1600" dirty="0">
                <a:solidFill>
                  <a:srgbClr val="E70000"/>
                </a:solidFill>
                <a:latin typeface="Helvetica" pitchFamily="2" charset="0"/>
                <a:cs typeface="Trebuchet MS"/>
              </a:rPr>
              <a:t>Decades of international high-technology </a:t>
            </a:r>
            <a:r>
              <a:rPr lang="en-US" b="1" dirty="0">
                <a:solidFill>
                  <a:srgbClr val="E70000"/>
                </a:solidFill>
                <a:latin typeface="Helvetica" pitchFamily="2" charset="0"/>
                <a:cs typeface="Trebuchet MS"/>
              </a:rPr>
              <a:t>accelerator-based </a:t>
            </a:r>
            <a:r>
              <a:rPr lang="en-US" sz="1600" dirty="0">
                <a:solidFill>
                  <a:srgbClr val="E70000"/>
                </a:solidFill>
                <a:latin typeface="Helvetica" pitchFamily="2" charset="0"/>
                <a:cs typeface="Trebuchet MS"/>
              </a:rPr>
              <a:t>research brought us thus far </a:t>
            </a:r>
          </a:p>
        </p:txBody>
      </p:sp>
      <p:sp>
        <p:nvSpPr>
          <p:cNvPr id="3" name="TextBox 2">
            <a:extLst>
              <a:ext uri="{FF2B5EF4-FFF2-40B4-BE49-F238E27FC236}">
                <a16:creationId xmlns:a16="http://schemas.microsoft.com/office/drawing/2014/main" id="{A83D2296-2D33-EF4D-E8F8-8251561197D9}"/>
              </a:ext>
            </a:extLst>
          </p:cNvPr>
          <p:cNvSpPr txBox="1"/>
          <p:nvPr/>
        </p:nvSpPr>
        <p:spPr>
          <a:xfrm>
            <a:off x="178096" y="264651"/>
            <a:ext cx="11305525" cy="523220"/>
          </a:xfrm>
          <a:prstGeom prst="rect">
            <a:avLst/>
          </a:prstGeom>
          <a:noFill/>
        </p:spPr>
        <p:txBody>
          <a:bodyPr wrap="square" rtlCol="0">
            <a:spAutoFit/>
          </a:bodyPr>
          <a:lstStyle/>
          <a:p>
            <a:pPr marL="0" marR="0" lvl="0" indent="424250" algn="l" defTabSz="430225"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It’s all made of a handful of particles and forces</a:t>
            </a:r>
          </a:p>
        </p:txBody>
      </p:sp>
      <p:sp>
        <p:nvSpPr>
          <p:cNvPr id="5" name="Rectangle 4">
            <a:extLst>
              <a:ext uri="{FF2B5EF4-FFF2-40B4-BE49-F238E27FC236}">
                <a16:creationId xmlns:a16="http://schemas.microsoft.com/office/drawing/2014/main" id="{447DB556-00BF-4BCD-9BF8-E4679146ABAC}"/>
              </a:ext>
            </a:extLst>
          </p:cNvPr>
          <p:cNvSpPr/>
          <p:nvPr/>
        </p:nvSpPr>
        <p:spPr>
          <a:xfrm>
            <a:off x="591667" y="1187217"/>
            <a:ext cx="10760274" cy="369332"/>
          </a:xfrm>
          <a:prstGeom prst="rect">
            <a:avLst/>
          </a:prstGeom>
        </p:spPr>
        <p:txBody>
          <a:bodyPr wrap="square">
            <a:spAutoFit/>
          </a:bodyPr>
          <a:lstStyle/>
          <a:p>
            <a:pPr lvl="0" defTabSz="457200" fontAlgn="base">
              <a:spcBef>
                <a:spcPts val="1800"/>
              </a:spcBef>
              <a:spcAft>
                <a:spcPct val="0"/>
              </a:spcAft>
              <a:defRPr/>
            </a:pPr>
            <a:r>
              <a:rPr lang="en-GB" dirty="0">
                <a:solidFill>
                  <a:srgbClr val="000000"/>
                </a:solidFill>
                <a:latin typeface="Helvetica" pitchFamily="2" charset="0"/>
              </a:rPr>
              <a:t>The sub-atomic structure of matter and its interactions </a:t>
            </a:r>
            <a:r>
              <a:rPr lang="en-GB" b="1" dirty="0">
                <a:solidFill>
                  <a:srgbClr val="000000"/>
                </a:solidFill>
                <a:latin typeface="Helvetica" pitchFamily="2" charset="0"/>
              </a:rPr>
              <a:t>is described by the Standard Model</a:t>
            </a:r>
          </a:p>
        </p:txBody>
      </p:sp>
    </p:spTree>
    <p:extLst>
      <p:ext uri="{BB962C8B-B14F-4D97-AF65-F5344CB8AC3E}">
        <p14:creationId xmlns:p14="http://schemas.microsoft.com/office/powerpoint/2010/main" val="3967311416"/>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6" name="Rectangle 5">
            <a:extLst>
              <a:ext uri="{FF2B5EF4-FFF2-40B4-BE49-F238E27FC236}">
                <a16:creationId xmlns:a16="http://schemas.microsoft.com/office/drawing/2014/main" id="{23188C43-E0C5-594A-A691-F8EDB7D37F1C}"/>
              </a:ext>
            </a:extLst>
          </p:cNvPr>
          <p:cNvSpPr/>
          <p:nvPr/>
        </p:nvSpPr>
        <p:spPr>
          <a:xfrm>
            <a:off x="245333" y="0"/>
            <a:ext cx="4795024" cy="1118915"/>
          </a:xfrm>
          <a:prstGeom prst="rect">
            <a:avLst/>
          </a:prstGeom>
          <a:solidFill>
            <a:schemeClr val="tx1"/>
          </a:solidFill>
        </p:spPr>
        <p:txBody>
          <a:bodyPr wrap="none" rtlCol="0" anchor="ctr">
            <a:spAutoFit/>
          </a:bodyPr>
          <a:lstStyle/>
          <a:p>
            <a:pPr algn="l"/>
            <a:endParaRPr lang="en-CH" sz="1600" dirty="0">
              <a:latin typeface="Helvetica" pitchFamily="2" charset="0"/>
            </a:endParaRPr>
          </a:p>
        </p:txBody>
      </p:sp>
      <p:pic>
        <p:nvPicPr>
          <p:cNvPr id="7" name="Picture 6">
            <a:extLst>
              <a:ext uri="{FF2B5EF4-FFF2-40B4-BE49-F238E27FC236}">
                <a16:creationId xmlns:a16="http://schemas.microsoft.com/office/drawing/2014/main" id="{AECD870B-BA43-65B6-0841-759AB4960B1E}"/>
              </a:ext>
            </a:extLst>
          </p:cNvPr>
          <p:cNvPicPr>
            <a:picLocks noChangeAspect="1"/>
          </p:cNvPicPr>
          <p:nvPr/>
        </p:nvPicPr>
        <p:blipFill rotWithShape="1">
          <a:blip r:embed="rId2"/>
          <a:srcRect l="1069"/>
          <a:stretch/>
        </p:blipFill>
        <p:spPr>
          <a:xfrm>
            <a:off x="1034716" y="1793"/>
            <a:ext cx="9506152" cy="6854414"/>
          </a:xfrm>
          <a:prstGeom prst="rect">
            <a:avLst/>
          </a:prstGeom>
        </p:spPr>
      </p:pic>
      <p:sp>
        <p:nvSpPr>
          <p:cNvPr id="5" name="Rounded Rectangle 4">
            <a:extLst>
              <a:ext uri="{FF2B5EF4-FFF2-40B4-BE49-F238E27FC236}">
                <a16:creationId xmlns:a16="http://schemas.microsoft.com/office/drawing/2014/main" id="{32871FA0-C6F7-A121-E59B-4F8B88EF2BE7}"/>
              </a:ext>
            </a:extLst>
          </p:cNvPr>
          <p:cNvSpPr/>
          <p:nvPr/>
        </p:nvSpPr>
        <p:spPr>
          <a:xfrm>
            <a:off x="5648104" y="1683654"/>
            <a:ext cx="5267200" cy="4780646"/>
          </a:xfrm>
          <a:prstGeom prst="roundRect">
            <a:avLst>
              <a:gd name="adj" fmla="val 801"/>
            </a:avLst>
          </a:prstGeom>
          <a:solidFill>
            <a:schemeClr val="bg1"/>
          </a:solidFill>
        </p:spPr>
        <p:txBody>
          <a:bodyPr wrap="square" rtlCol="0" anchor="ctr">
            <a:spAutoFit/>
          </a:bodyPr>
          <a:lstStyle/>
          <a:p>
            <a:pPr algn="l"/>
            <a:endParaRPr lang="en-CH" sz="1600" dirty="0">
              <a:latin typeface="Helvetica" pitchFamily="2" charset="0"/>
            </a:endParaRPr>
          </a:p>
        </p:txBody>
      </p:sp>
      <p:pic>
        <p:nvPicPr>
          <p:cNvPr id="14" name="Picture 13">
            <a:extLst>
              <a:ext uri="{FF2B5EF4-FFF2-40B4-BE49-F238E27FC236}">
                <a16:creationId xmlns:a16="http://schemas.microsoft.com/office/drawing/2014/main" id="{46821DE0-36C5-BBD3-1E8F-1F4AD614A535}"/>
              </a:ext>
            </a:extLst>
          </p:cNvPr>
          <p:cNvPicPr>
            <a:picLocks noChangeAspect="1"/>
          </p:cNvPicPr>
          <p:nvPr/>
        </p:nvPicPr>
        <p:blipFill rotWithShape="1">
          <a:blip r:embed="rId3"/>
          <a:srcRect t="2850"/>
          <a:stretch/>
        </p:blipFill>
        <p:spPr>
          <a:xfrm rot="5400000">
            <a:off x="6554809" y="2066596"/>
            <a:ext cx="3462575" cy="4967006"/>
          </a:xfrm>
          <a:prstGeom prst="rect">
            <a:avLst/>
          </a:prstGeom>
        </p:spPr>
      </p:pic>
      <p:sp>
        <p:nvSpPr>
          <p:cNvPr id="12" name="Rectangle 11">
            <a:extLst>
              <a:ext uri="{FF2B5EF4-FFF2-40B4-BE49-F238E27FC236}">
                <a16:creationId xmlns:a16="http://schemas.microsoft.com/office/drawing/2014/main" id="{794E7392-DAD5-CCEC-BF6D-65085F01CD6A}"/>
              </a:ext>
            </a:extLst>
          </p:cNvPr>
          <p:cNvSpPr/>
          <p:nvPr/>
        </p:nvSpPr>
        <p:spPr>
          <a:xfrm>
            <a:off x="5648103" y="6174883"/>
            <a:ext cx="2093843" cy="253916"/>
          </a:xfrm>
          <a:prstGeom prst="rect">
            <a:avLst/>
          </a:prstGeom>
        </p:spPr>
        <p:txBody>
          <a:bodyPr wrap="none">
            <a:spAutoFit/>
          </a:bodyPr>
          <a:lstStyle/>
          <a:p>
            <a:r>
              <a:rPr lang="en-GB" sz="1050" dirty="0">
                <a:latin typeface="Helvetica Light" panose="020B0403020202020204" pitchFamily="34" charset="0"/>
              </a:rPr>
              <a:t>Gfitter Group: </a:t>
            </a:r>
            <a:r>
              <a:rPr lang="en-GB" sz="1050" dirty="0">
                <a:latin typeface="Helvetica Light" panose="020B0403020202020204" pitchFamily="34" charset="0"/>
                <a:hlinkClick r:id="rId4"/>
              </a:rPr>
              <a:t>arXiv:1803.01853</a:t>
            </a:r>
            <a:endParaRPr lang="en-CH" sz="1050" dirty="0">
              <a:latin typeface="Helvetica Light" panose="020B0403020202020204" pitchFamily="34" charset="0"/>
            </a:endParaRPr>
          </a:p>
        </p:txBody>
      </p:sp>
      <p:sp>
        <p:nvSpPr>
          <p:cNvPr id="16" name="TextBox 15">
            <a:extLst>
              <a:ext uri="{FF2B5EF4-FFF2-40B4-BE49-F238E27FC236}">
                <a16:creationId xmlns:a16="http://schemas.microsoft.com/office/drawing/2014/main" id="{B777EC48-1898-E6A2-30C1-C7938185D771}"/>
              </a:ext>
            </a:extLst>
          </p:cNvPr>
          <p:cNvSpPr txBox="1"/>
          <p:nvPr/>
        </p:nvSpPr>
        <p:spPr>
          <a:xfrm>
            <a:off x="1" y="518751"/>
            <a:ext cx="5648102" cy="646331"/>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Higgs boson mass</a:t>
            </a:r>
            <a:endParaRPr lang="en-GB" sz="3600" dirty="0">
              <a:solidFill>
                <a:schemeClr val="bg1"/>
              </a:solidFill>
              <a:latin typeface="Helvetica" pitchFamily="2" charset="0"/>
              <a:ea typeface="Trebuchet MS" pitchFamily="-84" charset="0"/>
              <a:cs typeface="Helvetica Light"/>
            </a:endParaRPr>
          </a:p>
        </p:txBody>
      </p:sp>
      <p:pic>
        <p:nvPicPr>
          <p:cNvPr id="17" name="Picture 4">
            <a:extLst>
              <a:ext uri="{FF2B5EF4-FFF2-40B4-BE49-F238E27FC236}">
                <a16:creationId xmlns:a16="http://schemas.microsoft.com/office/drawing/2014/main" id="{BD10CA0D-9A2B-B291-46A8-9515251F2470}"/>
              </a:ext>
            </a:extLst>
          </p:cNvPr>
          <p:cNvPicPr>
            <a:picLocks noChangeAspect="1" noChangeArrowheads="1"/>
          </p:cNvPicPr>
          <p:nvPr/>
        </p:nvPicPr>
        <p:blipFill>
          <a:blip r:embed="rId5"/>
          <a:srcRect t="7963"/>
          <a:stretch>
            <a:fillRect/>
          </a:stretch>
        </p:blipFill>
        <p:spPr bwMode="auto">
          <a:xfrm>
            <a:off x="6399037" y="2034477"/>
            <a:ext cx="1870692" cy="954124"/>
          </a:xfrm>
          <a:prstGeom prst="rect">
            <a:avLst/>
          </a:prstGeom>
          <a:noFill/>
          <a:ln w="25400">
            <a:noFill/>
            <a:prstDash val="dash"/>
            <a:miter lim="800000"/>
            <a:headEnd/>
            <a:tailEnd/>
          </a:ln>
          <a:effectLst/>
        </p:spPr>
      </p:pic>
      <p:pic>
        <p:nvPicPr>
          <p:cNvPr id="18" name="Picture 5">
            <a:extLst>
              <a:ext uri="{FF2B5EF4-FFF2-40B4-BE49-F238E27FC236}">
                <a16:creationId xmlns:a16="http://schemas.microsoft.com/office/drawing/2014/main" id="{D366DFC8-3280-B416-0EFE-05EBC3B0F726}"/>
              </a:ext>
            </a:extLst>
          </p:cNvPr>
          <p:cNvPicPr>
            <a:picLocks noChangeAspect="1" noChangeArrowheads="1"/>
          </p:cNvPicPr>
          <p:nvPr/>
        </p:nvPicPr>
        <p:blipFill>
          <a:blip r:embed="rId6"/>
          <a:srcRect b="6848"/>
          <a:stretch>
            <a:fillRect/>
          </a:stretch>
        </p:blipFill>
        <p:spPr bwMode="auto">
          <a:xfrm>
            <a:off x="8447661" y="1941073"/>
            <a:ext cx="1964227" cy="1080041"/>
          </a:xfrm>
          <a:prstGeom prst="rect">
            <a:avLst/>
          </a:prstGeom>
          <a:noFill/>
          <a:ln w="25400">
            <a:noFill/>
            <a:prstDash val="dash"/>
            <a:miter lim="800000"/>
            <a:headEnd/>
            <a:tailEnd/>
          </a:ln>
          <a:effectLst/>
        </p:spPr>
      </p:pic>
      <p:sp>
        <p:nvSpPr>
          <p:cNvPr id="19" name="TextBox 18">
            <a:extLst>
              <a:ext uri="{FF2B5EF4-FFF2-40B4-BE49-F238E27FC236}">
                <a16:creationId xmlns:a16="http://schemas.microsoft.com/office/drawing/2014/main" id="{AF4AA638-5214-02FD-DF65-BD609B34D140}"/>
              </a:ext>
            </a:extLst>
          </p:cNvPr>
          <p:cNvSpPr txBox="1"/>
          <p:nvPr/>
        </p:nvSpPr>
        <p:spPr>
          <a:xfrm>
            <a:off x="5722521" y="1743402"/>
            <a:ext cx="4612160" cy="307777"/>
          </a:xfrm>
          <a:prstGeom prst="rect">
            <a:avLst/>
          </a:prstGeom>
          <a:noFill/>
        </p:spPr>
        <p:txBody>
          <a:bodyPr wrap="none" rtlCol="0">
            <a:spAutoFit/>
          </a:bodyPr>
          <a:lstStyle/>
          <a:p>
            <a:pPr marL="0">
              <a:spcBef>
                <a:spcPts val="3000"/>
              </a:spcBef>
            </a:pPr>
            <a:r>
              <a:rPr lang="en-CH" sz="1400" dirty="0">
                <a:solidFill>
                  <a:prstClr val="black"/>
                </a:solidFill>
                <a:latin typeface="Helvetica" pitchFamily="2" charset="0"/>
                <a:ea typeface="Helvetica Light" charset="0"/>
                <a:cs typeface="Helvetica Light" charset="0"/>
                <a:sym typeface="Wingdings" pitchFamily="2" charset="2"/>
              </a:rPr>
              <a:t>Radiative corections sensitive to heavy particles in loop</a:t>
            </a:r>
          </a:p>
        </p:txBody>
      </p:sp>
      <p:sp>
        <p:nvSpPr>
          <p:cNvPr id="21" name="Rectangle 20">
            <a:extLst>
              <a:ext uri="{FF2B5EF4-FFF2-40B4-BE49-F238E27FC236}">
                <a16:creationId xmlns:a16="http://schemas.microsoft.com/office/drawing/2014/main" id="{4B282755-CC46-F524-F127-F00FB31194AA}"/>
              </a:ext>
            </a:extLst>
          </p:cNvPr>
          <p:cNvSpPr/>
          <p:nvPr/>
        </p:nvSpPr>
        <p:spPr>
          <a:xfrm>
            <a:off x="245332" y="2875787"/>
            <a:ext cx="5412677" cy="988405"/>
          </a:xfrm>
          <a:prstGeom prst="rect">
            <a:avLst/>
          </a:prstGeom>
          <a:solidFill>
            <a:schemeClr val="tx1"/>
          </a:solidFill>
          <a:ln>
            <a:noFill/>
          </a:ln>
        </p:spPr>
        <p:txBody>
          <a:bodyPr wrap="square" tIns="169383" bIns="169383">
            <a:spAutoFit/>
          </a:bodyPr>
          <a:lstStyle/>
          <a:p>
            <a:pPr marL="219595" defTabSz="430225" fontAlgn="base">
              <a:spcBef>
                <a:spcPts val="1694"/>
              </a:spcBef>
              <a:spcAft>
                <a:spcPct val="0"/>
              </a:spcAft>
              <a:defRPr/>
            </a:pPr>
            <a:r>
              <a:rPr lang="en-GB" sz="1600" dirty="0">
                <a:solidFill>
                  <a:schemeClr val="bg1"/>
                </a:solidFill>
                <a:latin typeface="Helvetica" pitchFamily="2" charset="0"/>
                <a:ea typeface="Helvetica Light" charset="0"/>
                <a:cs typeface="Helvetica Light" charset="0"/>
              </a:rPr>
              <a:t>The Higgs mass is peculiar</a:t>
            </a:r>
          </a:p>
          <a:p>
            <a:pPr marL="505345" indent="-285750" defTabSz="430225" fontAlgn="base">
              <a:spcBef>
                <a:spcPts val="1200"/>
              </a:spcBef>
              <a:spcAft>
                <a:spcPct val="0"/>
              </a:spcAft>
              <a:buFont typeface="Arial" panose="020B0604020202020204" pitchFamily="34" charset="0"/>
              <a:buChar char="•"/>
              <a:defRPr/>
            </a:pPr>
            <a:r>
              <a:rPr lang="en-GB" sz="1600" dirty="0">
                <a:solidFill>
                  <a:schemeClr val="bg1"/>
                </a:solidFill>
                <a:latin typeface="Helvetica" pitchFamily="2" charset="0"/>
                <a:ea typeface="Helvetica Light" charset="0"/>
                <a:cs typeface="Helvetica Light" charset="0"/>
              </a:rPr>
              <a:t>It is consistent with the global electroweak fit</a:t>
            </a:r>
          </a:p>
        </p:txBody>
      </p:sp>
    </p:spTree>
    <p:extLst>
      <p:ext uri="{BB962C8B-B14F-4D97-AF65-F5344CB8AC3E}">
        <p14:creationId xmlns:p14="http://schemas.microsoft.com/office/powerpoint/2010/main" val="3853577690"/>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6" name="Rectangle 5">
            <a:extLst>
              <a:ext uri="{FF2B5EF4-FFF2-40B4-BE49-F238E27FC236}">
                <a16:creationId xmlns:a16="http://schemas.microsoft.com/office/drawing/2014/main" id="{23188C43-E0C5-594A-A691-F8EDB7D37F1C}"/>
              </a:ext>
            </a:extLst>
          </p:cNvPr>
          <p:cNvSpPr/>
          <p:nvPr/>
        </p:nvSpPr>
        <p:spPr>
          <a:xfrm>
            <a:off x="245333" y="0"/>
            <a:ext cx="4795024" cy="1118915"/>
          </a:xfrm>
          <a:prstGeom prst="rect">
            <a:avLst/>
          </a:prstGeom>
          <a:solidFill>
            <a:schemeClr val="tx1"/>
          </a:solidFill>
        </p:spPr>
        <p:txBody>
          <a:bodyPr wrap="none" rtlCol="0" anchor="ctr">
            <a:spAutoFit/>
          </a:bodyPr>
          <a:lstStyle/>
          <a:p>
            <a:pPr algn="l"/>
            <a:endParaRPr lang="en-CH" sz="1600" dirty="0">
              <a:latin typeface="Helvetica" pitchFamily="2" charset="0"/>
            </a:endParaRPr>
          </a:p>
        </p:txBody>
      </p:sp>
      <p:pic>
        <p:nvPicPr>
          <p:cNvPr id="7" name="Picture 6">
            <a:extLst>
              <a:ext uri="{FF2B5EF4-FFF2-40B4-BE49-F238E27FC236}">
                <a16:creationId xmlns:a16="http://schemas.microsoft.com/office/drawing/2014/main" id="{AECD870B-BA43-65B6-0841-759AB4960B1E}"/>
              </a:ext>
            </a:extLst>
          </p:cNvPr>
          <p:cNvPicPr>
            <a:picLocks noChangeAspect="1"/>
          </p:cNvPicPr>
          <p:nvPr/>
        </p:nvPicPr>
        <p:blipFill rotWithShape="1">
          <a:blip r:embed="rId2"/>
          <a:srcRect l="1069"/>
          <a:stretch/>
        </p:blipFill>
        <p:spPr>
          <a:xfrm>
            <a:off x="1034716" y="1793"/>
            <a:ext cx="9506152" cy="6854414"/>
          </a:xfrm>
          <a:prstGeom prst="rect">
            <a:avLst/>
          </a:prstGeom>
        </p:spPr>
      </p:pic>
      <p:sp>
        <p:nvSpPr>
          <p:cNvPr id="5" name="Rounded Rectangle 4">
            <a:extLst>
              <a:ext uri="{FF2B5EF4-FFF2-40B4-BE49-F238E27FC236}">
                <a16:creationId xmlns:a16="http://schemas.microsoft.com/office/drawing/2014/main" id="{32871FA0-C6F7-A121-E59B-4F8B88EF2BE7}"/>
              </a:ext>
            </a:extLst>
          </p:cNvPr>
          <p:cNvSpPr/>
          <p:nvPr/>
        </p:nvSpPr>
        <p:spPr>
          <a:xfrm>
            <a:off x="5648104" y="1683654"/>
            <a:ext cx="5267200" cy="4780646"/>
          </a:xfrm>
          <a:prstGeom prst="roundRect">
            <a:avLst>
              <a:gd name="adj" fmla="val 801"/>
            </a:avLst>
          </a:prstGeom>
          <a:solidFill>
            <a:schemeClr val="bg1"/>
          </a:solidFill>
        </p:spPr>
        <p:txBody>
          <a:bodyPr wrap="square" rtlCol="0" anchor="ctr">
            <a:spAutoFit/>
          </a:bodyPr>
          <a:lstStyle/>
          <a:p>
            <a:pPr algn="l"/>
            <a:endParaRPr lang="en-CH" sz="1600" dirty="0">
              <a:latin typeface="Helvetica" pitchFamily="2" charset="0"/>
            </a:endParaRPr>
          </a:p>
        </p:txBody>
      </p:sp>
      <p:pic>
        <p:nvPicPr>
          <p:cNvPr id="2" name="Capture d’écran 2019-06-03 à 00.31.24.png" descr="Capture d’écran 2019-06-03 à 00.31.24.png">
            <a:extLst>
              <a:ext uri="{FF2B5EF4-FFF2-40B4-BE49-F238E27FC236}">
                <a16:creationId xmlns:a16="http://schemas.microsoft.com/office/drawing/2014/main" id="{6332B206-9381-BBA7-9F6F-A795808B882A}"/>
              </a:ext>
            </a:extLst>
          </p:cNvPr>
          <p:cNvPicPr>
            <a:picLocks noChangeAspect="1"/>
          </p:cNvPicPr>
          <p:nvPr/>
        </p:nvPicPr>
        <p:blipFill>
          <a:blip r:embed="rId3">
            <a:alphaModFix/>
          </a:blip>
          <a:stretch>
            <a:fillRect/>
          </a:stretch>
        </p:blipFill>
        <p:spPr>
          <a:xfrm>
            <a:off x="6019800" y="2050015"/>
            <a:ext cx="4654214" cy="4287285"/>
          </a:xfrm>
          <a:prstGeom prst="rect">
            <a:avLst/>
          </a:prstGeom>
          <a:ln w="12700" cap="flat">
            <a:noFill/>
            <a:miter lim="400000"/>
          </a:ln>
          <a:effectLst/>
        </p:spPr>
      </p:pic>
      <p:sp>
        <p:nvSpPr>
          <p:cNvPr id="11" name="TextBox 10">
            <a:extLst>
              <a:ext uri="{FF2B5EF4-FFF2-40B4-BE49-F238E27FC236}">
                <a16:creationId xmlns:a16="http://schemas.microsoft.com/office/drawing/2014/main" id="{BCB10DA3-E3FD-8434-436B-1A572FB379B9}"/>
              </a:ext>
            </a:extLst>
          </p:cNvPr>
          <p:cNvSpPr txBox="1"/>
          <p:nvPr/>
        </p:nvSpPr>
        <p:spPr>
          <a:xfrm>
            <a:off x="6908800" y="5288646"/>
            <a:ext cx="1905000" cy="415498"/>
          </a:xfrm>
          <a:prstGeom prst="rect">
            <a:avLst/>
          </a:prstGeom>
          <a:noFill/>
        </p:spPr>
        <p:txBody>
          <a:bodyPr wrap="square">
            <a:spAutoFit/>
          </a:bodyPr>
          <a:lstStyle/>
          <a:p>
            <a:r>
              <a:rPr lang="en-GB" sz="1050" dirty="0" err="1">
                <a:latin typeface="Helvetica" pitchFamily="2" charset="0"/>
              </a:rPr>
              <a:t>λ</a:t>
            </a:r>
            <a:r>
              <a:rPr lang="en-GB" sz="1050" dirty="0">
                <a:latin typeface="Helvetica" pitchFamily="2" charset="0"/>
              </a:rPr>
              <a:t> may become zero and even negative at high energy</a:t>
            </a:r>
          </a:p>
        </p:txBody>
      </p:sp>
      <p:sp>
        <p:nvSpPr>
          <p:cNvPr id="13" name="Rectangle 12">
            <a:extLst>
              <a:ext uri="{FF2B5EF4-FFF2-40B4-BE49-F238E27FC236}">
                <a16:creationId xmlns:a16="http://schemas.microsoft.com/office/drawing/2014/main" id="{7F557A3D-FBE7-5C77-A1B9-5163EE4E5601}"/>
              </a:ext>
            </a:extLst>
          </p:cNvPr>
          <p:cNvSpPr/>
          <p:nvPr/>
        </p:nvSpPr>
        <p:spPr>
          <a:xfrm>
            <a:off x="5673503" y="6153234"/>
            <a:ext cx="1160895" cy="253916"/>
          </a:xfrm>
          <a:prstGeom prst="rect">
            <a:avLst/>
          </a:prstGeom>
        </p:spPr>
        <p:txBody>
          <a:bodyPr wrap="none">
            <a:spAutoFit/>
          </a:bodyPr>
          <a:lstStyle/>
          <a:p>
            <a:r>
              <a:rPr lang="en-GB" sz="1050" dirty="0">
                <a:latin typeface="Helvetica Light" panose="020B0403020202020204" pitchFamily="34" charset="0"/>
                <a:hlinkClick r:id="rId4"/>
              </a:rPr>
              <a:t>arXiv:1205.6497</a:t>
            </a:r>
            <a:endParaRPr lang="en-CH" sz="1050" dirty="0">
              <a:latin typeface="Helvetica Light" panose="020B0403020202020204" pitchFamily="34" charset="0"/>
            </a:endParaRPr>
          </a:p>
        </p:txBody>
      </p:sp>
      <p:sp>
        <p:nvSpPr>
          <p:cNvPr id="15" name="Rectangle 14">
            <a:extLst>
              <a:ext uri="{FF2B5EF4-FFF2-40B4-BE49-F238E27FC236}">
                <a16:creationId xmlns:a16="http://schemas.microsoft.com/office/drawing/2014/main" id="{A61DF31C-1F5D-74C4-0AC7-53BADB3CE35A}"/>
              </a:ext>
            </a:extLst>
          </p:cNvPr>
          <p:cNvSpPr/>
          <p:nvPr/>
        </p:nvSpPr>
        <p:spPr>
          <a:xfrm>
            <a:off x="7670800" y="2540000"/>
            <a:ext cx="2359527" cy="977900"/>
          </a:xfrm>
          <a:prstGeom prst="rect">
            <a:avLst/>
          </a:prstGeom>
          <a:solidFill>
            <a:schemeClr val="bg1"/>
          </a:solidFill>
        </p:spPr>
        <p:txBody>
          <a:bodyPr wrap="square" rtlCol="0" anchor="ctr">
            <a:spAutoFit/>
          </a:bodyPr>
          <a:lstStyle/>
          <a:p>
            <a:pPr algn="l"/>
            <a:endParaRPr lang="en-CH" sz="1600" dirty="0">
              <a:latin typeface="Helvetica" pitchFamily="2" charset="0"/>
            </a:endParaRPr>
          </a:p>
        </p:txBody>
      </p:sp>
      <p:pic>
        <p:nvPicPr>
          <p:cNvPr id="12292" name="Picture 4" descr="The Higgs boson implications and prospects for future discoveries | Nature  Reviews Physics">
            <a:extLst>
              <a:ext uri="{FF2B5EF4-FFF2-40B4-BE49-F238E27FC236}">
                <a16:creationId xmlns:a16="http://schemas.microsoft.com/office/drawing/2014/main" id="{208C3E45-F9CC-77FE-AE3E-F7CE808D64A6}"/>
              </a:ext>
            </a:extLst>
          </p:cNvPr>
          <p:cNvPicPr>
            <a:picLocks noChangeAspect="1" noChangeArrowheads="1"/>
          </p:cNvPicPr>
          <p:nvPr/>
        </p:nvPicPr>
        <p:blipFill rotWithShape="1">
          <a:blip r:embed="rId5">
            <a:alphaModFix/>
            <a:extLst>
              <a:ext uri="{28A0092B-C50C-407E-A947-70E740481C1C}">
                <a14:useLocalDpi xmlns:a14="http://schemas.microsoft.com/office/drawing/2010/main" val="0"/>
              </a:ext>
            </a:extLst>
          </a:blip>
          <a:srcRect l="56379"/>
          <a:stretch/>
        </p:blipFill>
        <p:spPr bwMode="auto">
          <a:xfrm>
            <a:off x="7792654" y="2275114"/>
            <a:ext cx="2162197" cy="1633071"/>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DEDB7103-7637-4099-4E2D-4F4B86B680AB}"/>
              </a:ext>
            </a:extLst>
          </p:cNvPr>
          <p:cNvSpPr txBox="1"/>
          <p:nvPr/>
        </p:nvSpPr>
        <p:spPr>
          <a:xfrm>
            <a:off x="0" y="518751"/>
            <a:ext cx="5648103" cy="646331"/>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Higgs boson mass</a:t>
            </a:r>
            <a:endParaRPr lang="en-GB" sz="3600" dirty="0">
              <a:solidFill>
                <a:schemeClr val="bg1"/>
              </a:solidFill>
              <a:latin typeface="Helvetica" pitchFamily="2" charset="0"/>
              <a:ea typeface="Trebuchet MS" pitchFamily="-84" charset="0"/>
              <a:cs typeface="Helvetica Light"/>
            </a:endParaRPr>
          </a:p>
        </p:txBody>
      </p:sp>
      <p:sp>
        <p:nvSpPr>
          <p:cNvPr id="18" name="TextBox 17">
            <a:extLst>
              <a:ext uri="{FF2B5EF4-FFF2-40B4-BE49-F238E27FC236}">
                <a16:creationId xmlns:a16="http://schemas.microsoft.com/office/drawing/2014/main" id="{8FF87828-C62C-49B6-A9B4-5D4B7A1613A4}"/>
              </a:ext>
            </a:extLst>
          </p:cNvPr>
          <p:cNvSpPr txBox="1"/>
          <p:nvPr/>
        </p:nvSpPr>
        <p:spPr>
          <a:xfrm>
            <a:off x="5736430" y="1743402"/>
            <a:ext cx="4937583" cy="307777"/>
          </a:xfrm>
          <a:prstGeom prst="rect">
            <a:avLst/>
          </a:prstGeom>
          <a:noFill/>
        </p:spPr>
        <p:txBody>
          <a:bodyPr wrap="square">
            <a:spAutoFit/>
          </a:bodyPr>
          <a:lstStyle/>
          <a:p>
            <a:r>
              <a:rPr lang="en-GB" sz="1400" dirty="0">
                <a:latin typeface="Helvetica" pitchFamily="2" charset="0"/>
              </a:rPr>
              <a:t>Evolution of the Higgs quartic coupling, assuming SM (only)</a:t>
            </a:r>
          </a:p>
        </p:txBody>
      </p:sp>
      <p:sp>
        <p:nvSpPr>
          <p:cNvPr id="19" name="Rectangle 18">
            <a:extLst>
              <a:ext uri="{FF2B5EF4-FFF2-40B4-BE49-F238E27FC236}">
                <a16:creationId xmlns:a16="http://schemas.microsoft.com/office/drawing/2014/main" id="{606A4959-EBD5-1AD8-8D17-4DA8E58C5555}"/>
              </a:ext>
            </a:extLst>
          </p:cNvPr>
          <p:cNvSpPr/>
          <p:nvPr/>
        </p:nvSpPr>
        <p:spPr>
          <a:xfrm>
            <a:off x="245332" y="2875787"/>
            <a:ext cx="5412677" cy="1596264"/>
          </a:xfrm>
          <a:prstGeom prst="rect">
            <a:avLst/>
          </a:prstGeom>
          <a:solidFill>
            <a:schemeClr val="tx1"/>
          </a:solidFill>
          <a:ln>
            <a:noFill/>
          </a:ln>
        </p:spPr>
        <p:txBody>
          <a:bodyPr wrap="square" tIns="169383" bIns="169383">
            <a:spAutoFit/>
          </a:bodyPr>
          <a:lstStyle/>
          <a:p>
            <a:pPr marL="219595" defTabSz="430225" fontAlgn="base">
              <a:spcBef>
                <a:spcPts val="1694"/>
              </a:spcBef>
              <a:spcAft>
                <a:spcPct val="0"/>
              </a:spcAft>
              <a:defRPr/>
            </a:pPr>
            <a:r>
              <a:rPr lang="en-GB" sz="1600" dirty="0">
                <a:solidFill>
                  <a:schemeClr val="bg1"/>
                </a:solidFill>
                <a:latin typeface="Helvetica" pitchFamily="2" charset="0"/>
                <a:ea typeface="Helvetica Light" charset="0"/>
                <a:cs typeface="Helvetica Light" charset="0"/>
              </a:rPr>
              <a:t>The Higgs mass is peculiar </a:t>
            </a:r>
          </a:p>
          <a:p>
            <a:pPr marL="505345" indent="-285750" defTabSz="430225" fontAlgn="base">
              <a:spcBef>
                <a:spcPts val="1200"/>
              </a:spcBef>
              <a:spcAft>
                <a:spcPct val="0"/>
              </a:spcAft>
              <a:buFont typeface="Arial" panose="020B0604020202020204" pitchFamily="34" charset="0"/>
              <a:buChar char="•"/>
              <a:defRPr/>
            </a:pPr>
            <a:r>
              <a:rPr lang="en-GB" sz="1600" dirty="0">
                <a:solidFill>
                  <a:schemeClr val="bg1"/>
                </a:solidFill>
                <a:latin typeface="Helvetica" pitchFamily="2" charset="0"/>
                <a:ea typeface="Helvetica Light" charset="0"/>
                <a:cs typeface="Helvetica Light" charset="0"/>
              </a:rPr>
              <a:t>It is consistent with the global electroweak fit</a:t>
            </a:r>
          </a:p>
          <a:p>
            <a:pPr marL="505345" indent="-285750" defTabSz="430225" fontAlgn="base">
              <a:spcBef>
                <a:spcPts val="900"/>
              </a:spcBef>
              <a:spcAft>
                <a:spcPct val="0"/>
              </a:spcAft>
              <a:buFont typeface="Arial" panose="020B0604020202020204" pitchFamily="34" charset="0"/>
              <a:buChar char="•"/>
              <a:defRPr/>
            </a:pPr>
            <a:r>
              <a:rPr lang="en-GB" sz="1600" dirty="0">
                <a:solidFill>
                  <a:schemeClr val="bg1"/>
                </a:solidFill>
                <a:latin typeface="Helvetica" pitchFamily="2" charset="0"/>
                <a:ea typeface="Helvetica Light" charset="0"/>
                <a:cs typeface="Helvetica Light" charset="0"/>
              </a:rPr>
              <a:t>But the electroweak vacuum seems to be metastable</a:t>
            </a:r>
          </a:p>
        </p:txBody>
      </p:sp>
    </p:spTree>
    <p:extLst>
      <p:ext uri="{BB962C8B-B14F-4D97-AF65-F5344CB8AC3E}">
        <p14:creationId xmlns:p14="http://schemas.microsoft.com/office/powerpoint/2010/main" val="22136686"/>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6" name="Rectangle 5">
            <a:extLst>
              <a:ext uri="{FF2B5EF4-FFF2-40B4-BE49-F238E27FC236}">
                <a16:creationId xmlns:a16="http://schemas.microsoft.com/office/drawing/2014/main" id="{23188C43-E0C5-594A-A691-F8EDB7D37F1C}"/>
              </a:ext>
            </a:extLst>
          </p:cNvPr>
          <p:cNvSpPr/>
          <p:nvPr/>
        </p:nvSpPr>
        <p:spPr>
          <a:xfrm>
            <a:off x="245333" y="0"/>
            <a:ext cx="4795024" cy="1118915"/>
          </a:xfrm>
          <a:prstGeom prst="rect">
            <a:avLst/>
          </a:prstGeom>
          <a:solidFill>
            <a:schemeClr val="tx1"/>
          </a:solidFill>
        </p:spPr>
        <p:txBody>
          <a:bodyPr wrap="none" rtlCol="0" anchor="ctr">
            <a:spAutoFit/>
          </a:bodyPr>
          <a:lstStyle/>
          <a:p>
            <a:pPr algn="l"/>
            <a:endParaRPr lang="en-CH" sz="1600" dirty="0">
              <a:latin typeface="Helvetica" pitchFamily="2" charset="0"/>
            </a:endParaRPr>
          </a:p>
        </p:txBody>
      </p:sp>
      <p:pic>
        <p:nvPicPr>
          <p:cNvPr id="7" name="Picture 6">
            <a:extLst>
              <a:ext uri="{FF2B5EF4-FFF2-40B4-BE49-F238E27FC236}">
                <a16:creationId xmlns:a16="http://schemas.microsoft.com/office/drawing/2014/main" id="{AECD870B-BA43-65B6-0841-759AB4960B1E}"/>
              </a:ext>
            </a:extLst>
          </p:cNvPr>
          <p:cNvPicPr>
            <a:picLocks noChangeAspect="1"/>
          </p:cNvPicPr>
          <p:nvPr/>
        </p:nvPicPr>
        <p:blipFill rotWithShape="1">
          <a:blip r:embed="rId2"/>
          <a:srcRect l="1069"/>
          <a:stretch/>
        </p:blipFill>
        <p:spPr>
          <a:xfrm>
            <a:off x="1034716" y="1793"/>
            <a:ext cx="9506152" cy="6854414"/>
          </a:xfrm>
          <a:prstGeom prst="rect">
            <a:avLst/>
          </a:prstGeom>
        </p:spPr>
      </p:pic>
      <p:sp>
        <p:nvSpPr>
          <p:cNvPr id="3" name="Rectangle 2">
            <a:extLst>
              <a:ext uri="{FF2B5EF4-FFF2-40B4-BE49-F238E27FC236}">
                <a16:creationId xmlns:a16="http://schemas.microsoft.com/office/drawing/2014/main" id="{8193A0CA-2460-D320-BDE6-5BA188AD4C25}"/>
              </a:ext>
            </a:extLst>
          </p:cNvPr>
          <p:cNvSpPr/>
          <p:nvPr/>
        </p:nvSpPr>
        <p:spPr>
          <a:xfrm>
            <a:off x="245332" y="2875787"/>
            <a:ext cx="5412677" cy="2204122"/>
          </a:xfrm>
          <a:prstGeom prst="rect">
            <a:avLst/>
          </a:prstGeom>
          <a:solidFill>
            <a:schemeClr val="tx1"/>
          </a:solidFill>
          <a:ln>
            <a:noFill/>
          </a:ln>
        </p:spPr>
        <p:txBody>
          <a:bodyPr wrap="square" tIns="169383" bIns="169383">
            <a:spAutoFit/>
          </a:bodyPr>
          <a:lstStyle/>
          <a:p>
            <a:pPr marL="219595" defTabSz="430225" fontAlgn="base">
              <a:spcBef>
                <a:spcPts val="1694"/>
              </a:spcBef>
              <a:spcAft>
                <a:spcPct val="0"/>
              </a:spcAft>
              <a:defRPr/>
            </a:pPr>
            <a:r>
              <a:rPr lang="en-GB" sz="1600" dirty="0">
                <a:solidFill>
                  <a:schemeClr val="bg1"/>
                </a:solidFill>
                <a:latin typeface="Helvetica" pitchFamily="2" charset="0"/>
                <a:ea typeface="Helvetica Light" charset="0"/>
                <a:cs typeface="Helvetica Light" charset="0"/>
              </a:rPr>
              <a:t>The Higgs mass is peculiar </a:t>
            </a:r>
          </a:p>
          <a:p>
            <a:pPr marL="505345" indent="-285750" defTabSz="430225" fontAlgn="base">
              <a:spcBef>
                <a:spcPts val="1200"/>
              </a:spcBef>
              <a:spcAft>
                <a:spcPct val="0"/>
              </a:spcAft>
              <a:buFont typeface="Arial" panose="020B0604020202020204" pitchFamily="34" charset="0"/>
              <a:buChar char="•"/>
              <a:defRPr/>
            </a:pPr>
            <a:r>
              <a:rPr lang="en-GB" sz="1600" dirty="0">
                <a:solidFill>
                  <a:schemeClr val="bg1"/>
                </a:solidFill>
                <a:latin typeface="Helvetica" pitchFamily="2" charset="0"/>
                <a:ea typeface="Helvetica Light" charset="0"/>
                <a:cs typeface="Helvetica Light" charset="0"/>
              </a:rPr>
              <a:t>It is consistent with the global electroweak fit</a:t>
            </a:r>
          </a:p>
          <a:p>
            <a:pPr marL="505345" indent="-285750" defTabSz="430225" fontAlgn="base">
              <a:spcBef>
                <a:spcPts val="900"/>
              </a:spcBef>
              <a:spcAft>
                <a:spcPct val="0"/>
              </a:spcAft>
              <a:buFont typeface="Arial" panose="020B0604020202020204" pitchFamily="34" charset="0"/>
              <a:buChar char="•"/>
              <a:defRPr/>
            </a:pPr>
            <a:r>
              <a:rPr lang="en-GB" sz="1600" dirty="0">
                <a:solidFill>
                  <a:schemeClr val="bg1"/>
                </a:solidFill>
                <a:latin typeface="Helvetica" pitchFamily="2" charset="0"/>
                <a:ea typeface="Helvetica Light" charset="0"/>
                <a:cs typeface="Helvetica Light" charset="0"/>
              </a:rPr>
              <a:t>But the electroweak vacuum seems to be metastable</a:t>
            </a:r>
          </a:p>
          <a:p>
            <a:pPr marL="505345" indent="-285750" defTabSz="430225" fontAlgn="base">
              <a:spcBef>
                <a:spcPts val="900"/>
              </a:spcBef>
              <a:spcAft>
                <a:spcPct val="0"/>
              </a:spcAft>
              <a:buFont typeface="Arial" panose="020B0604020202020204" pitchFamily="34" charset="0"/>
              <a:buChar char="•"/>
              <a:defRPr/>
            </a:pPr>
            <a:r>
              <a:rPr lang="en-GB" sz="1600" dirty="0">
                <a:solidFill>
                  <a:schemeClr val="bg1"/>
                </a:solidFill>
                <a:latin typeface="Helvetica" pitchFamily="2" charset="0"/>
                <a:ea typeface="Helvetica Light" charset="0"/>
                <a:cs typeface="Helvetica Light" charset="0"/>
              </a:rPr>
              <a:t>And in case of new high-scale physics, the Higgs mass appears to be highly fine-tuned</a:t>
            </a:r>
          </a:p>
        </p:txBody>
      </p:sp>
      <p:sp>
        <p:nvSpPr>
          <p:cNvPr id="5" name="Rounded Rectangle 4">
            <a:extLst>
              <a:ext uri="{FF2B5EF4-FFF2-40B4-BE49-F238E27FC236}">
                <a16:creationId xmlns:a16="http://schemas.microsoft.com/office/drawing/2014/main" id="{32871FA0-C6F7-A121-E59B-4F8B88EF2BE7}"/>
              </a:ext>
            </a:extLst>
          </p:cNvPr>
          <p:cNvSpPr/>
          <p:nvPr/>
        </p:nvSpPr>
        <p:spPr>
          <a:xfrm>
            <a:off x="5648104" y="1683654"/>
            <a:ext cx="5267200" cy="4780646"/>
          </a:xfrm>
          <a:prstGeom prst="roundRect">
            <a:avLst>
              <a:gd name="adj" fmla="val 801"/>
            </a:avLst>
          </a:prstGeom>
          <a:solidFill>
            <a:schemeClr val="bg1"/>
          </a:solidFill>
        </p:spPr>
        <p:txBody>
          <a:bodyPr wrap="square" rtlCol="0" anchor="ctr">
            <a:spAutoFit/>
          </a:bodyPr>
          <a:lstStyle/>
          <a:p>
            <a:pPr algn="l"/>
            <a:endParaRPr lang="en-CH" sz="1600" dirty="0">
              <a:latin typeface="Helvetica" pitchFamily="2" charset="0"/>
            </a:endParaRPr>
          </a:p>
        </p:txBody>
      </p:sp>
      <p:sp>
        <p:nvSpPr>
          <p:cNvPr id="12" name="TextBox 11">
            <a:extLst>
              <a:ext uri="{FF2B5EF4-FFF2-40B4-BE49-F238E27FC236}">
                <a16:creationId xmlns:a16="http://schemas.microsoft.com/office/drawing/2014/main" id="{7F81DB6C-0644-AF49-BDA2-0D3EFCD596CA}"/>
              </a:ext>
            </a:extLst>
          </p:cNvPr>
          <p:cNvSpPr txBox="1"/>
          <p:nvPr/>
        </p:nvSpPr>
        <p:spPr>
          <a:xfrm>
            <a:off x="5876950" y="1937255"/>
            <a:ext cx="4997372" cy="523220"/>
          </a:xfrm>
          <a:prstGeom prst="rect">
            <a:avLst/>
          </a:prstGeom>
          <a:noFill/>
        </p:spPr>
        <p:txBody>
          <a:bodyPr wrap="square" rtlCol="0">
            <a:spAutoFit/>
          </a:bodyPr>
          <a:lstStyle/>
          <a:p>
            <a:pPr marL="0">
              <a:spcBef>
                <a:spcPts val="3000"/>
              </a:spcBef>
            </a:pPr>
            <a:r>
              <a:rPr lang="en-CH" sz="1400" dirty="0">
                <a:solidFill>
                  <a:prstClr val="black"/>
                </a:solidFill>
                <a:latin typeface="Helvetica" pitchFamily="2" charset="0"/>
                <a:ea typeface="Helvetica Light" charset="0"/>
                <a:cs typeface="Helvetica Light" charset="0"/>
                <a:sym typeface="Wingdings" pitchFamily="2" charset="2"/>
              </a:rPr>
              <a:t>The scalar mass term in the SM is not protected by any symmetry, so, in case of high-scale new physics (eg, at </a:t>
            </a:r>
            <a:r>
              <a:rPr lang="en-CH" sz="1400" i="1" dirty="0">
                <a:solidFill>
                  <a:prstClr val="black"/>
                </a:solidFill>
                <a:latin typeface="Helvetica" pitchFamily="2" charset="0"/>
                <a:ea typeface="Helvetica Light" charset="0"/>
                <a:cs typeface="Helvetica Light" charset="0"/>
                <a:sym typeface="Wingdings" pitchFamily="2" charset="2"/>
              </a:rPr>
              <a:t>m</a:t>
            </a:r>
            <a:r>
              <a:rPr lang="en-CH" sz="1400" baseline="-25000" dirty="0">
                <a:solidFill>
                  <a:prstClr val="black"/>
                </a:solidFill>
                <a:latin typeface="Helvetica" pitchFamily="2" charset="0"/>
                <a:ea typeface="Helvetica Light" charset="0"/>
                <a:cs typeface="Helvetica Light" charset="0"/>
                <a:sym typeface="Wingdings" pitchFamily="2" charset="2"/>
              </a:rPr>
              <a:t>Pl</a:t>
            </a:r>
            <a:r>
              <a:rPr lang="en-CH" sz="1400" dirty="0">
                <a:solidFill>
                  <a:prstClr val="black"/>
                </a:solidFill>
                <a:latin typeface="Helvetica" pitchFamily="2" charset="0"/>
                <a:ea typeface="Helvetica Light" charset="0"/>
                <a:cs typeface="Helvetica Light" charset="0"/>
                <a:sym typeface="Wingdings" pitchFamily="2" charset="2"/>
              </a:rPr>
              <a:t>):</a:t>
            </a:r>
          </a:p>
        </p:txBody>
      </p:sp>
      <p:sp>
        <p:nvSpPr>
          <p:cNvPr id="15" name="TextBox 14">
            <a:extLst>
              <a:ext uri="{FF2B5EF4-FFF2-40B4-BE49-F238E27FC236}">
                <a16:creationId xmlns:a16="http://schemas.microsoft.com/office/drawing/2014/main" id="{4F3CBB37-9A36-050F-FFF8-C136A8D9B4F7}"/>
              </a:ext>
            </a:extLst>
          </p:cNvPr>
          <p:cNvSpPr txBox="1"/>
          <p:nvPr/>
        </p:nvSpPr>
        <p:spPr>
          <a:xfrm>
            <a:off x="5876949" y="3711032"/>
            <a:ext cx="4879952" cy="2123658"/>
          </a:xfrm>
          <a:prstGeom prst="rect">
            <a:avLst/>
          </a:prstGeom>
          <a:noFill/>
        </p:spPr>
        <p:txBody>
          <a:bodyPr wrap="square" rtlCol="0">
            <a:spAutoFit/>
          </a:bodyPr>
          <a:lstStyle/>
          <a:p>
            <a:pPr marL="0">
              <a:spcBef>
                <a:spcPts val="3000"/>
              </a:spcBef>
            </a:pPr>
            <a:r>
              <a:rPr lang="en-CH" sz="1400" dirty="0">
                <a:solidFill>
                  <a:prstClr val="black"/>
                </a:solidFill>
                <a:latin typeface="Helvetica" pitchFamily="2" charset="0"/>
                <a:ea typeface="Helvetica Light" charset="0"/>
                <a:cs typeface="Helvetica Light" charset="0"/>
                <a:sym typeface="Wingdings" pitchFamily="2" charset="2"/>
              </a:rPr>
              <a:t>This is the </a:t>
            </a:r>
            <a:r>
              <a:rPr lang="en-CH" sz="1400" b="1" dirty="0">
                <a:solidFill>
                  <a:prstClr val="black"/>
                </a:solidFill>
                <a:latin typeface="Helvetica" pitchFamily="2" charset="0"/>
                <a:ea typeface="Helvetica Light" charset="0"/>
                <a:cs typeface="Helvetica Light" charset="0"/>
                <a:sym typeface="Wingdings" pitchFamily="2" charset="2"/>
              </a:rPr>
              <a:t>hierarchy problem</a:t>
            </a:r>
            <a:r>
              <a:rPr lang="en-CH" sz="1400" dirty="0">
                <a:solidFill>
                  <a:prstClr val="black"/>
                </a:solidFill>
                <a:latin typeface="Helvetica" pitchFamily="2" charset="0"/>
                <a:ea typeface="Helvetica Light" charset="0"/>
                <a:cs typeface="Helvetica Light" charset="0"/>
                <a:sym typeface="Wingdings" pitchFamily="2" charset="2"/>
              </a:rPr>
              <a:t>: low-energy physics depends on high-energy physics (no scale factorisation)</a:t>
            </a:r>
          </a:p>
          <a:p>
            <a:pPr marL="285750" indent="-285750">
              <a:spcBef>
                <a:spcPts val="1200"/>
              </a:spcBef>
              <a:buFont typeface="Arial" panose="020B0604020202020204" pitchFamily="34" charset="0"/>
              <a:buChar char="•"/>
            </a:pPr>
            <a:r>
              <a:rPr lang="en-CH" sz="1400" dirty="0">
                <a:solidFill>
                  <a:prstClr val="black"/>
                </a:solidFill>
                <a:latin typeface="Helvetica" pitchFamily="2" charset="0"/>
                <a:ea typeface="Helvetica Light" charset="0"/>
                <a:cs typeface="Helvetica Light" charset="0"/>
                <a:sym typeface="Wingdings" pitchFamily="2" charset="2"/>
              </a:rPr>
              <a:t>Solutions explored may be </a:t>
            </a:r>
            <a:r>
              <a:rPr lang="en-GB" sz="1400" dirty="0">
                <a:solidFill>
                  <a:prstClr val="black"/>
                </a:solidFill>
                <a:latin typeface="Helvetica" pitchFamily="2" charset="0"/>
                <a:ea typeface="Helvetica Light" charset="0"/>
                <a:cs typeface="Helvetica Light" charset="0"/>
                <a:sym typeface="Wingdings" pitchFamily="2" charset="2"/>
              </a:rPr>
              <a:t>weakly coupled (</a:t>
            </a:r>
            <a:r>
              <a:rPr lang="en-GB" sz="1400" dirty="0" err="1">
                <a:solidFill>
                  <a:prstClr val="black"/>
                </a:solidFill>
                <a:latin typeface="Helvetica" pitchFamily="2" charset="0"/>
                <a:ea typeface="Helvetica Light" charset="0"/>
                <a:cs typeface="Helvetica Light" charset="0"/>
                <a:sym typeface="Wingdings" pitchFamily="2" charset="2"/>
              </a:rPr>
              <a:t>eg</a:t>
            </a:r>
            <a:r>
              <a:rPr lang="en-GB" sz="1400" dirty="0">
                <a:solidFill>
                  <a:prstClr val="black"/>
                </a:solidFill>
                <a:latin typeface="Helvetica" pitchFamily="2" charset="0"/>
                <a:ea typeface="Helvetica Light" charset="0"/>
                <a:cs typeface="Helvetica Light" charset="0"/>
                <a:sym typeface="Wingdings" pitchFamily="2" charset="2"/>
              </a:rPr>
              <a:t>, SUSY), strongly coupled (</a:t>
            </a:r>
            <a:r>
              <a:rPr lang="en-GB" sz="1400" dirty="0" err="1">
                <a:solidFill>
                  <a:prstClr val="black"/>
                </a:solidFill>
                <a:latin typeface="Helvetica" pitchFamily="2" charset="0"/>
                <a:ea typeface="Helvetica Light" charset="0"/>
                <a:cs typeface="Helvetica Light" charset="0"/>
                <a:sym typeface="Wingdings" pitchFamily="2" charset="2"/>
              </a:rPr>
              <a:t>eg</a:t>
            </a:r>
            <a:r>
              <a:rPr lang="en-GB" sz="1400" dirty="0">
                <a:solidFill>
                  <a:prstClr val="black"/>
                </a:solidFill>
                <a:latin typeface="Helvetica" pitchFamily="2" charset="0"/>
                <a:ea typeface="Helvetica Light" charset="0"/>
                <a:cs typeface="Helvetica Light" charset="0"/>
                <a:sym typeface="Wingdings" pitchFamily="2" charset="2"/>
              </a:rPr>
              <a:t>, Higgs composite), strong gravity (</a:t>
            </a:r>
            <a:r>
              <a:rPr lang="en-GB" sz="1400" dirty="0" err="1">
                <a:solidFill>
                  <a:prstClr val="black"/>
                </a:solidFill>
                <a:latin typeface="Helvetica" pitchFamily="2" charset="0"/>
                <a:ea typeface="Helvetica Light" charset="0"/>
                <a:cs typeface="Helvetica Light" charset="0"/>
                <a:sym typeface="Wingdings" pitchFamily="2" charset="2"/>
              </a:rPr>
              <a:t>eg</a:t>
            </a:r>
            <a:r>
              <a:rPr lang="en-GB" sz="1400" dirty="0">
                <a:solidFill>
                  <a:prstClr val="black"/>
                </a:solidFill>
                <a:latin typeface="Helvetica" pitchFamily="2" charset="0"/>
                <a:ea typeface="Helvetica Light" charset="0"/>
                <a:cs typeface="Helvetica Light" charset="0"/>
                <a:sym typeface="Wingdings" pitchFamily="2" charset="2"/>
              </a:rPr>
              <a:t>, warped extra dimensions)</a:t>
            </a:r>
          </a:p>
          <a:p>
            <a:pPr marL="285750" indent="-285750">
              <a:spcBef>
                <a:spcPts val="1200"/>
              </a:spcBef>
              <a:buFont typeface="Arial" panose="020B0604020202020204" pitchFamily="34" charset="0"/>
              <a:buChar char="•"/>
            </a:pPr>
            <a:r>
              <a:rPr lang="en-GB" sz="1400" dirty="0">
                <a:solidFill>
                  <a:prstClr val="black"/>
                </a:solidFill>
                <a:latin typeface="Helvetica" pitchFamily="2" charset="0"/>
                <a:ea typeface="Helvetica Light" charset="0"/>
                <a:cs typeface="Helvetica Light" charset="0"/>
                <a:sym typeface="Wingdings" pitchFamily="2" charset="2"/>
              </a:rPr>
              <a:t>To be </a:t>
            </a:r>
            <a:r>
              <a:rPr lang="en-GB" sz="1400" i="1" dirty="0">
                <a:solidFill>
                  <a:prstClr val="black"/>
                </a:solidFill>
                <a:latin typeface="Helvetica" pitchFamily="2" charset="0"/>
                <a:ea typeface="Helvetica Light" charset="0"/>
                <a:cs typeface="Helvetica Light" charset="0"/>
                <a:sym typeface="Wingdings" pitchFamily="2" charset="2"/>
              </a:rPr>
              <a:t>natural</a:t>
            </a:r>
            <a:r>
              <a:rPr lang="en-GB" sz="1400" dirty="0">
                <a:solidFill>
                  <a:prstClr val="black"/>
                </a:solidFill>
                <a:latin typeface="Helvetica" pitchFamily="2" charset="0"/>
                <a:ea typeface="Helvetica Light" charset="0"/>
                <a:cs typeface="Helvetica Light" charset="0"/>
                <a:sym typeface="Wingdings" pitchFamily="2" charset="2"/>
              </a:rPr>
              <a:t>, solutions involve new physics at TeV scale. Or invoke a statistical solution (and the anthropic principle) via a landscape of string </a:t>
            </a:r>
            <a:r>
              <a:rPr lang="en-GB" sz="1400" dirty="0" err="1">
                <a:solidFill>
                  <a:prstClr val="black"/>
                </a:solidFill>
                <a:latin typeface="Helvetica" pitchFamily="2" charset="0"/>
                <a:ea typeface="Helvetica Light" charset="0"/>
                <a:cs typeface="Helvetica Light" charset="0"/>
                <a:sym typeface="Wingdings" pitchFamily="2" charset="2"/>
              </a:rPr>
              <a:t>vacua</a:t>
            </a:r>
            <a:r>
              <a:rPr lang="en-GB" sz="1400" dirty="0">
                <a:solidFill>
                  <a:prstClr val="black"/>
                </a:solidFill>
                <a:latin typeface="Helvetica" pitchFamily="2" charset="0"/>
                <a:ea typeface="Helvetica Light" charset="0"/>
                <a:cs typeface="Helvetica Light" charset="0"/>
                <a:sym typeface="Wingdings" pitchFamily="2" charset="2"/>
              </a:rPr>
              <a:t> (multiverse)</a:t>
            </a:r>
          </a:p>
        </p:txBody>
      </p:sp>
      <p:sp>
        <p:nvSpPr>
          <p:cNvPr id="16" name="TextBox 15">
            <a:extLst>
              <a:ext uri="{FF2B5EF4-FFF2-40B4-BE49-F238E27FC236}">
                <a16:creationId xmlns:a16="http://schemas.microsoft.com/office/drawing/2014/main" id="{EA894C54-C275-7962-58A9-DE115A95BA0C}"/>
              </a:ext>
            </a:extLst>
          </p:cNvPr>
          <p:cNvSpPr txBox="1"/>
          <p:nvPr/>
        </p:nvSpPr>
        <p:spPr>
          <a:xfrm>
            <a:off x="0" y="518751"/>
            <a:ext cx="5648103" cy="646331"/>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Higgs boson mass</a:t>
            </a:r>
            <a:endParaRPr lang="en-GB" sz="3600" dirty="0">
              <a:solidFill>
                <a:schemeClr val="bg1"/>
              </a:solidFill>
              <a:latin typeface="Helvetica" pitchFamily="2" charset="0"/>
              <a:ea typeface="Trebuchet MS" pitchFamily="-84" charset="0"/>
              <a:cs typeface="Helvetica Light"/>
            </a:endParaRPr>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9E2D61EA-0409-731A-D813-0A2D2A50E7C3}"/>
                  </a:ext>
                </a:extLst>
              </p:cNvPr>
              <p:cNvSpPr txBox="1"/>
              <p:nvPr/>
            </p:nvSpPr>
            <p:spPr>
              <a:xfrm>
                <a:off x="6786576" y="2576785"/>
                <a:ext cx="2625725" cy="35464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Sup>
                        <m:sSubSupPr>
                          <m:ctrlPr>
                            <a:rPr lang="en-US" sz="1600" b="0" i="1" dirty="0" smtClean="0">
                              <a:solidFill>
                                <a:srgbClr val="000000"/>
                              </a:solidFill>
                              <a:latin typeface="Cambria Math" panose="02040503050406030204" pitchFamily="18" charset="0"/>
                              <a:ea typeface="Cambria Math" panose="02040503050406030204" pitchFamily="18" charset="0"/>
                            </a:rPr>
                          </m:ctrlPr>
                        </m:sSubSupPr>
                        <m:e>
                          <m:r>
                            <a:rPr lang="en-US" sz="1600" b="0" i="1" dirty="0" smtClean="0">
                              <a:solidFill>
                                <a:srgbClr val="000000"/>
                              </a:solidFill>
                              <a:latin typeface="Cambria Math" panose="02040503050406030204" pitchFamily="18" charset="0"/>
                              <a:ea typeface="Cambria Math" panose="02040503050406030204" pitchFamily="18" charset="0"/>
                            </a:rPr>
                            <m:t>𝑚</m:t>
                          </m:r>
                        </m:e>
                        <m:sub>
                          <m:r>
                            <a:rPr lang="en-US" sz="1600" b="0" i="1" dirty="0" smtClean="0">
                              <a:solidFill>
                                <a:srgbClr val="000000"/>
                              </a:solidFill>
                              <a:latin typeface="Cambria Math" panose="02040503050406030204" pitchFamily="18" charset="0"/>
                              <a:ea typeface="Cambria Math" panose="02040503050406030204" pitchFamily="18" charset="0"/>
                            </a:rPr>
                            <m:t>𝐻</m:t>
                          </m:r>
                        </m:sub>
                        <m:sup>
                          <m:r>
                            <a:rPr lang="en-US" sz="1600" b="0" i="1" dirty="0" smtClean="0">
                              <a:solidFill>
                                <a:srgbClr val="000000"/>
                              </a:solidFill>
                              <a:latin typeface="Cambria Math" panose="02040503050406030204" pitchFamily="18" charset="0"/>
                              <a:ea typeface="Cambria Math" panose="02040503050406030204" pitchFamily="18" charset="0"/>
                            </a:rPr>
                            <m:t>2</m:t>
                          </m:r>
                        </m:sup>
                      </m:sSubSup>
                      <m:r>
                        <a:rPr lang="en-US" sz="1600" b="0" i="1" dirty="0" smtClean="0">
                          <a:solidFill>
                            <a:srgbClr val="000000"/>
                          </a:solidFill>
                          <a:latin typeface="Cambria Math" panose="02040503050406030204" pitchFamily="18" charset="0"/>
                          <a:ea typeface="Cambria Math" panose="02040503050406030204" pitchFamily="18" charset="0"/>
                        </a:rPr>
                        <m:t>=</m:t>
                      </m:r>
                      <m:sSubSup>
                        <m:sSubSupPr>
                          <m:ctrlPr>
                            <a:rPr lang="en-US" sz="1600" i="1" dirty="0">
                              <a:solidFill>
                                <a:srgbClr val="000000"/>
                              </a:solidFill>
                              <a:latin typeface="Cambria Math" panose="02040503050406030204" pitchFamily="18" charset="0"/>
                              <a:ea typeface="Cambria Math" panose="02040503050406030204" pitchFamily="18" charset="0"/>
                            </a:rPr>
                          </m:ctrlPr>
                        </m:sSubSupPr>
                        <m:e>
                          <m:r>
                            <a:rPr lang="en-US" sz="1600" i="1" dirty="0">
                              <a:solidFill>
                                <a:srgbClr val="000000"/>
                              </a:solidFill>
                              <a:latin typeface="Cambria Math" panose="02040503050406030204" pitchFamily="18" charset="0"/>
                              <a:ea typeface="Cambria Math" panose="02040503050406030204" pitchFamily="18" charset="0"/>
                            </a:rPr>
                            <m:t>𝑚</m:t>
                          </m:r>
                        </m:e>
                        <m:sub>
                          <m:r>
                            <m:rPr>
                              <m:sty m:val="p"/>
                            </m:rPr>
                            <a:rPr lang="en-US" sz="1600" b="0" i="0" dirty="0" smtClean="0">
                              <a:solidFill>
                                <a:srgbClr val="000000"/>
                              </a:solidFill>
                              <a:latin typeface="Cambria Math" panose="02040503050406030204" pitchFamily="18" charset="0"/>
                              <a:ea typeface="Cambria Math" panose="02040503050406030204" pitchFamily="18" charset="0"/>
                            </a:rPr>
                            <m:t>bare</m:t>
                          </m:r>
                        </m:sub>
                        <m:sup>
                          <m:r>
                            <a:rPr lang="en-US" sz="1600" i="1" dirty="0">
                              <a:solidFill>
                                <a:srgbClr val="000000"/>
                              </a:solidFill>
                              <a:latin typeface="Cambria Math" panose="02040503050406030204" pitchFamily="18" charset="0"/>
                              <a:ea typeface="Cambria Math" panose="02040503050406030204" pitchFamily="18" charset="0"/>
                            </a:rPr>
                            <m:t>2</m:t>
                          </m:r>
                        </m:sup>
                      </m:sSubSup>
                      <m:r>
                        <a:rPr lang="en-US" sz="1600" b="0" i="1" dirty="0" smtClean="0">
                          <a:solidFill>
                            <a:srgbClr val="000000"/>
                          </a:solidFill>
                          <a:latin typeface="Cambria Math" panose="02040503050406030204" pitchFamily="18" charset="0"/>
                          <a:ea typeface="Cambria Math" panose="02040503050406030204" pitchFamily="18" charset="0"/>
                        </a:rPr>
                        <m:t>+</m:t>
                      </m:r>
                      <m:r>
                        <a:rPr lang="en-US" sz="1600" b="0" i="1" dirty="0" smtClean="0">
                          <a:solidFill>
                            <a:srgbClr val="000000"/>
                          </a:solidFill>
                          <a:latin typeface="Cambria Math" panose="02040503050406030204" pitchFamily="18" charset="0"/>
                          <a:ea typeface="Cambria Math" panose="02040503050406030204" pitchFamily="18" charset="0"/>
                        </a:rPr>
                        <m:t>𝛿</m:t>
                      </m:r>
                      <m:sSubSup>
                        <m:sSubSupPr>
                          <m:ctrlPr>
                            <a:rPr lang="en-US" sz="1600" i="1" dirty="0" smtClean="0">
                              <a:solidFill>
                                <a:srgbClr val="000000"/>
                              </a:solidFill>
                              <a:latin typeface="Cambria Math" panose="02040503050406030204" pitchFamily="18" charset="0"/>
                              <a:ea typeface="Cambria Math" panose="02040503050406030204" pitchFamily="18" charset="0"/>
                            </a:rPr>
                          </m:ctrlPr>
                        </m:sSubSupPr>
                        <m:e>
                          <m:r>
                            <a:rPr lang="en-US" sz="1600" i="1" dirty="0">
                              <a:solidFill>
                                <a:srgbClr val="000000"/>
                              </a:solidFill>
                              <a:latin typeface="Cambria Math" panose="02040503050406030204" pitchFamily="18" charset="0"/>
                              <a:ea typeface="Cambria Math" panose="02040503050406030204" pitchFamily="18" charset="0"/>
                            </a:rPr>
                            <m:t>𝑚</m:t>
                          </m:r>
                        </m:e>
                        <m:sub>
                          <m:r>
                            <a:rPr lang="en-US" sz="1600" i="1" dirty="0">
                              <a:solidFill>
                                <a:srgbClr val="000000"/>
                              </a:solidFill>
                              <a:latin typeface="Cambria Math" panose="02040503050406030204" pitchFamily="18" charset="0"/>
                              <a:ea typeface="Cambria Math" panose="02040503050406030204" pitchFamily="18" charset="0"/>
                            </a:rPr>
                            <m:t>𝐻</m:t>
                          </m:r>
                        </m:sub>
                        <m:sup>
                          <m:r>
                            <a:rPr lang="en-US" sz="1600" i="1" dirty="0">
                              <a:solidFill>
                                <a:srgbClr val="000000"/>
                              </a:solidFill>
                              <a:latin typeface="Cambria Math" panose="02040503050406030204" pitchFamily="18" charset="0"/>
                              <a:ea typeface="Cambria Math" panose="02040503050406030204" pitchFamily="18" charset="0"/>
                            </a:rPr>
                            <m:t>2</m:t>
                          </m:r>
                        </m:sup>
                      </m:sSubSup>
                    </m:oMath>
                  </m:oMathPara>
                </a14:m>
                <a:endParaRPr lang="en-CH" sz="1600" dirty="0"/>
              </a:p>
            </p:txBody>
          </p:sp>
        </mc:Choice>
        <mc:Fallback xmlns="">
          <p:sp>
            <p:nvSpPr>
              <p:cNvPr id="17" name="TextBox 16">
                <a:extLst>
                  <a:ext uri="{FF2B5EF4-FFF2-40B4-BE49-F238E27FC236}">
                    <a16:creationId xmlns:a16="http://schemas.microsoft.com/office/drawing/2014/main" id="{9E2D61EA-0409-731A-D813-0A2D2A50E7C3}"/>
                  </a:ext>
                </a:extLst>
              </p:cNvPr>
              <p:cNvSpPr txBox="1">
                <a:spLocks noRot="1" noChangeAspect="1" noMove="1" noResize="1" noEditPoints="1" noAdjustHandles="1" noChangeArrowheads="1" noChangeShapeType="1" noTextEdit="1"/>
              </p:cNvSpPr>
              <p:nvPr/>
            </p:nvSpPr>
            <p:spPr>
              <a:xfrm>
                <a:off x="6786576" y="2576785"/>
                <a:ext cx="2625725" cy="354649"/>
              </a:xfrm>
              <a:prstGeom prst="rect">
                <a:avLst/>
              </a:prstGeom>
              <a:blipFill>
                <a:blip r:embed="rId3"/>
                <a:stretch>
                  <a:fillRect/>
                </a:stretch>
              </a:blipFill>
            </p:spPr>
            <p:txBody>
              <a:bodyPr/>
              <a:lstStyle/>
              <a:p>
                <a:r>
                  <a:rPr lang="en-CH">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74B4E27B-47A6-C95C-974A-A96D78DCACE6}"/>
                  </a:ext>
                </a:extLst>
              </p:cNvPr>
              <p:cNvSpPr txBox="1"/>
              <p:nvPr/>
            </p:nvSpPr>
            <p:spPr>
              <a:xfrm>
                <a:off x="6248400" y="2948097"/>
                <a:ext cx="4000514" cy="58644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600" b="0" i="1" dirty="0" smtClean="0">
                          <a:solidFill>
                            <a:srgbClr val="000000"/>
                          </a:solidFill>
                          <a:latin typeface="Cambria Math" panose="02040503050406030204" pitchFamily="18" charset="0"/>
                          <a:ea typeface="Cambria Math" panose="02040503050406030204" pitchFamily="18" charset="0"/>
                        </a:rPr>
                        <m:t>𝛿</m:t>
                      </m:r>
                      <m:sSubSup>
                        <m:sSubSupPr>
                          <m:ctrlPr>
                            <a:rPr lang="en-US" sz="1600" i="1" dirty="0" smtClean="0">
                              <a:solidFill>
                                <a:srgbClr val="000000"/>
                              </a:solidFill>
                              <a:latin typeface="Cambria Math" panose="02040503050406030204" pitchFamily="18" charset="0"/>
                              <a:ea typeface="Cambria Math" panose="02040503050406030204" pitchFamily="18" charset="0"/>
                            </a:rPr>
                          </m:ctrlPr>
                        </m:sSubSupPr>
                        <m:e>
                          <m:r>
                            <a:rPr lang="en-US" sz="1600" i="1" dirty="0">
                              <a:solidFill>
                                <a:srgbClr val="000000"/>
                              </a:solidFill>
                              <a:latin typeface="Cambria Math" panose="02040503050406030204" pitchFamily="18" charset="0"/>
                              <a:ea typeface="Cambria Math" panose="02040503050406030204" pitchFamily="18" charset="0"/>
                            </a:rPr>
                            <m:t>𝑚</m:t>
                          </m:r>
                        </m:e>
                        <m:sub>
                          <m:r>
                            <a:rPr lang="en-US" sz="1600" i="1" dirty="0">
                              <a:solidFill>
                                <a:srgbClr val="000000"/>
                              </a:solidFill>
                              <a:latin typeface="Cambria Math" panose="02040503050406030204" pitchFamily="18" charset="0"/>
                              <a:ea typeface="Cambria Math" panose="02040503050406030204" pitchFamily="18" charset="0"/>
                            </a:rPr>
                            <m:t>𝐻</m:t>
                          </m:r>
                        </m:sub>
                        <m:sup>
                          <m:r>
                            <a:rPr lang="en-US" sz="1600" i="1" dirty="0">
                              <a:solidFill>
                                <a:srgbClr val="000000"/>
                              </a:solidFill>
                              <a:latin typeface="Cambria Math" panose="02040503050406030204" pitchFamily="18" charset="0"/>
                              <a:ea typeface="Cambria Math" panose="02040503050406030204" pitchFamily="18" charset="0"/>
                            </a:rPr>
                            <m:t>2</m:t>
                          </m:r>
                        </m:sup>
                      </m:sSubSup>
                      <m:r>
                        <a:rPr lang="en-US" sz="1600" b="0" i="1" dirty="0" smtClean="0">
                          <a:solidFill>
                            <a:srgbClr val="000000"/>
                          </a:solidFill>
                          <a:latin typeface="Cambria Math" panose="02040503050406030204" pitchFamily="18" charset="0"/>
                          <a:ea typeface="Cambria Math" panose="02040503050406030204" pitchFamily="18" charset="0"/>
                        </a:rPr>
                        <m:t>=</m:t>
                      </m:r>
                      <m:f>
                        <m:fPr>
                          <m:ctrlPr>
                            <a:rPr lang="en-US" sz="1600" b="0" i="1" dirty="0" smtClean="0">
                              <a:solidFill>
                                <a:srgbClr val="000000"/>
                              </a:solidFill>
                              <a:latin typeface="Cambria Math" panose="02040503050406030204" pitchFamily="18" charset="0"/>
                              <a:ea typeface="Cambria Math" panose="02040503050406030204" pitchFamily="18" charset="0"/>
                            </a:rPr>
                          </m:ctrlPr>
                        </m:fPr>
                        <m:num>
                          <m:sSup>
                            <m:sSupPr>
                              <m:ctrlPr>
                                <a:rPr lang="en-US" sz="1600" b="0" i="1" dirty="0" smtClean="0">
                                  <a:solidFill>
                                    <a:srgbClr val="000000"/>
                                  </a:solidFill>
                                  <a:latin typeface="Cambria Math" panose="02040503050406030204" pitchFamily="18" charset="0"/>
                                  <a:ea typeface="Cambria Math" panose="02040503050406030204" pitchFamily="18" charset="0"/>
                                </a:rPr>
                              </m:ctrlPr>
                            </m:sSupPr>
                            <m:e>
                              <m:r>
                                <m:rPr>
                                  <m:sty m:val="p"/>
                                </m:rPr>
                                <a:rPr lang="el-GR" sz="1600" i="1" dirty="0">
                                  <a:solidFill>
                                    <a:srgbClr val="000000"/>
                                  </a:solidFill>
                                  <a:latin typeface="Cambria Math" panose="02040503050406030204" pitchFamily="18" charset="0"/>
                                  <a:ea typeface="Cambria Math" panose="02040503050406030204" pitchFamily="18" charset="0"/>
                                </a:rPr>
                                <m:t>Λ</m:t>
                              </m:r>
                            </m:e>
                            <m:sup>
                              <m:r>
                                <a:rPr lang="en-US" sz="1600" b="0" i="1" dirty="0" smtClean="0">
                                  <a:solidFill>
                                    <a:srgbClr val="000000"/>
                                  </a:solidFill>
                                  <a:latin typeface="Cambria Math" panose="02040503050406030204" pitchFamily="18" charset="0"/>
                                  <a:ea typeface="Cambria Math" panose="02040503050406030204" pitchFamily="18" charset="0"/>
                                </a:rPr>
                                <m:t>2</m:t>
                              </m:r>
                            </m:sup>
                          </m:sSup>
                        </m:num>
                        <m:den>
                          <m:r>
                            <a:rPr lang="en-US" sz="1600" b="0" i="1" dirty="0" smtClean="0">
                              <a:solidFill>
                                <a:srgbClr val="000000"/>
                              </a:solidFill>
                              <a:latin typeface="Cambria Math" panose="02040503050406030204" pitchFamily="18" charset="0"/>
                              <a:ea typeface="Cambria Math" panose="02040503050406030204" pitchFamily="18" charset="0"/>
                            </a:rPr>
                            <m:t>16</m:t>
                          </m:r>
                          <m:sSup>
                            <m:sSupPr>
                              <m:ctrlPr>
                                <a:rPr lang="en-US" sz="1600" b="0" i="1" dirty="0" smtClean="0">
                                  <a:solidFill>
                                    <a:srgbClr val="000000"/>
                                  </a:solidFill>
                                  <a:latin typeface="Cambria Math" panose="02040503050406030204" pitchFamily="18" charset="0"/>
                                  <a:ea typeface="Cambria Math" panose="02040503050406030204" pitchFamily="18" charset="0"/>
                                </a:rPr>
                              </m:ctrlPr>
                            </m:sSupPr>
                            <m:e>
                              <m:r>
                                <a:rPr lang="en-US" sz="1600" b="0" i="1" dirty="0" smtClean="0">
                                  <a:solidFill>
                                    <a:srgbClr val="000000"/>
                                  </a:solidFill>
                                  <a:latin typeface="Cambria Math" panose="02040503050406030204" pitchFamily="18" charset="0"/>
                                  <a:ea typeface="Cambria Math" panose="02040503050406030204" pitchFamily="18" charset="0"/>
                                </a:rPr>
                                <m:t>𝜋</m:t>
                              </m:r>
                            </m:e>
                            <m:sup>
                              <m:r>
                                <a:rPr lang="en-US" sz="1600" b="0" i="1" dirty="0" smtClean="0">
                                  <a:solidFill>
                                    <a:srgbClr val="000000"/>
                                  </a:solidFill>
                                  <a:latin typeface="Cambria Math" panose="02040503050406030204" pitchFamily="18" charset="0"/>
                                  <a:ea typeface="Cambria Math" panose="02040503050406030204" pitchFamily="18" charset="0"/>
                                </a:rPr>
                                <m:t>2</m:t>
                              </m:r>
                            </m:sup>
                          </m:sSup>
                        </m:den>
                      </m:f>
                      <m:f>
                        <m:fPr>
                          <m:ctrlPr>
                            <a:rPr lang="en-US" sz="1600" b="0" i="1" dirty="0" smtClean="0">
                              <a:solidFill>
                                <a:srgbClr val="000000"/>
                              </a:solidFill>
                              <a:latin typeface="Cambria Math" panose="02040503050406030204" pitchFamily="18" charset="0"/>
                              <a:ea typeface="Cambria Math" panose="02040503050406030204" pitchFamily="18" charset="0"/>
                            </a:rPr>
                          </m:ctrlPr>
                        </m:fPr>
                        <m:num>
                          <m:r>
                            <a:rPr lang="en-US" sz="1600" b="0" i="1" dirty="0" smtClean="0">
                              <a:solidFill>
                                <a:srgbClr val="000000"/>
                              </a:solidFill>
                              <a:latin typeface="Cambria Math" panose="02040503050406030204" pitchFamily="18" charset="0"/>
                              <a:ea typeface="Cambria Math" panose="02040503050406030204" pitchFamily="18" charset="0"/>
                            </a:rPr>
                            <m:t>3</m:t>
                          </m:r>
                        </m:num>
                        <m:den>
                          <m:sSup>
                            <m:sSupPr>
                              <m:ctrlPr>
                                <a:rPr lang="en-US" sz="1600" b="0" i="1" dirty="0" smtClean="0">
                                  <a:solidFill>
                                    <a:srgbClr val="000000"/>
                                  </a:solidFill>
                                  <a:latin typeface="Cambria Math" panose="02040503050406030204" pitchFamily="18" charset="0"/>
                                  <a:ea typeface="Cambria Math" panose="02040503050406030204" pitchFamily="18" charset="0"/>
                                </a:rPr>
                              </m:ctrlPr>
                            </m:sSupPr>
                            <m:e>
                              <m:r>
                                <a:rPr lang="en-US" sz="1600" b="0" i="1" dirty="0" smtClean="0">
                                  <a:solidFill>
                                    <a:srgbClr val="000000"/>
                                  </a:solidFill>
                                  <a:latin typeface="Cambria Math" panose="02040503050406030204" pitchFamily="18" charset="0"/>
                                  <a:ea typeface="Cambria Math" panose="02040503050406030204" pitchFamily="18" charset="0"/>
                                </a:rPr>
                                <m:t>𝜐</m:t>
                              </m:r>
                            </m:e>
                            <m:sup>
                              <m:r>
                                <a:rPr lang="en-US" sz="1600" b="0" i="1" dirty="0" smtClean="0">
                                  <a:solidFill>
                                    <a:srgbClr val="000000"/>
                                  </a:solidFill>
                                  <a:latin typeface="Cambria Math" panose="02040503050406030204" pitchFamily="18" charset="0"/>
                                  <a:ea typeface="Cambria Math" panose="02040503050406030204" pitchFamily="18" charset="0"/>
                                </a:rPr>
                                <m:t>2</m:t>
                              </m:r>
                            </m:sup>
                          </m:sSup>
                        </m:den>
                      </m:f>
                      <m:d>
                        <m:dPr>
                          <m:ctrlPr>
                            <a:rPr lang="en-US" sz="1600" b="0" i="1" dirty="0" smtClean="0">
                              <a:solidFill>
                                <a:srgbClr val="000000"/>
                              </a:solidFill>
                              <a:latin typeface="Cambria Math" panose="02040503050406030204" pitchFamily="18" charset="0"/>
                              <a:ea typeface="Cambria Math" panose="02040503050406030204" pitchFamily="18" charset="0"/>
                            </a:rPr>
                          </m:ctrlPr>
                        </m:dPr>
                        <m:e>
                          <m:sSubSup>
                            <m:sSubSupPr>
                              <m:ctrlPr>
                                <a:rPr lang="en-US" sz="1600" i="1" dirty="0">
                                  <a:solidFill>
                                    <a:srgbClr val="000000"/>
                                  </a:solidFill>
                                  <a:latin typeface="Cambria Math" panose="02040503050406030204" pitchFamily="18" charset="0"/>
                                  <a:ea typeface="Cambria Math" panose="02040503050406030204" pitchFamily="18" charset="0"/>
                                </a:rPr>
                              </m:ctrlPr>
                            </m:sSubSupPr>
                            <m:e>
                              <m:r>
                                <a:rPr lang="en-US" sz="1600" i="1" dirty="0">
                                  <a:solidFill>
                                    <a:srgbClr val="000000"/>
                                  </a:solidFill>
                                  <a:latin typeface="Cambria Math" panose="02040503050406030204" pitchFamily="18" charset="0"/>
                                  <a:ea typeface="Cambria Math" panose="02040503050406030204" pitchFamily="18" charset="0"/>
                                </a:rPr>
                                <m:t>𝑚</m:t>
                              </m:r>
                            </m:e>
                            <m:sub>
                              <m:r>
                                <a:rPr lang="en-US" sz="1600" i="1" dirty="0">
                                  <a:solidFill>
                                    <a:srgbClr val="000000"/>
                                  </a:solidFill>
                                  <a:latin typeface="Cambria Math" panose="02040503050406030204" pitchFamily="18" charset="0"/>
                                  <a:ea typeface="Cambria Math" panose="02040503050406030204" pitchFamily="18" charset="0"/>
                                </a:rPr>
                                <m:t>𝐻</m:t>
                              </m:r>
                            </m:sub>
                            <m:sup>
                              <m:r>
                                <a:rPr lang="en-US" sz="1600" i="1" dirty="0">
                                  <a:solidFill>
                                    <a:srgbClr val="000000"/>
                                  </a:solidFill>
                                  <a:latin typeface="Cambria Math" panose="02040503050406030204" pitchFamily="18" charset="0"/>
                                  <a:ea typeface="Cambria Math" panose="02040503050406030204" pitchFamily="18" charset="0"/>
                                </a:rPr>
                                <m:t>2</m:t>
                              </m:r>
                            </m:sup>
                          </m:sSubSup>
                          <m:r>
                            <a:rPr lang="en-US" sz="1600" b="0" i="1" dirty="0" smtClean="0">
                              <a:solidFill>
                                <a:srgbClr val="000000"/>
                              </a:solidFill>
                              <a:latin typeface="Cambria Math" panose="02040503050406030204" pitchFamily="18" charset="0"/>
                              <a:ea typeface="Cambria Math" panose="02040503050406030204" pitchFamily="18" charset="0"/>
                            </a:rPr>
                            <m:t>+</m:t>
                          </m:r>
                          <m:sSubSup>
                            <m:sSubSupPr>
                              <m:ctrlPr>
                                <a:rPr lang="en-US" sz="1600" i="1" dirty="0">
                                  <a:solidFill>
                                    <a:srgbClr val="000000"/>
                                  </a:solidFill>
                                  <a:latin typeface="Cambria Math" panose="02040503050406030204" pitchFamily="18" charset="0"/>
                                  <a:ea typeface="Cambria Math" panose="02040503050406030204" pitchFamily="18" charset="0"/>
                                </a:rPr>
                              </m:ctrlPr>
                            </m:sSubSupPr>
                            <m:e>
                              <m:r>
                                <a:rPr lang="en-US" sz="1600" i="1" dirty="0">
                                  <a:solidFill>
                                    <a:srgbClr val="000000"/>
                                  </a:solidFill>
                                  <a:latin typeface="Cambria Math" panose="02040503050406030204" pitchFamily="18" charset="0"/>
                                  <a:ea typeface="Cambria Math" panose="02040503050406030204" pitchFamily="18" charset="0"/>
                                </a:rPr>
                                <m:t>𝑚</m:t>
                              </m:r>
                            </m:e>
                            <m:sub>
                              <m:r>
                                <a:rPr lang="en-US" sz="1600" b="0" i="1" dirty="0" smtClean="0">
                                  <a:solidFill>
                                    <a:srgbClr val="000000"/>
                                  </a:solidFill>
                                  <a:latin typeface="Cambria Math" panose="02040503050406030204" pitchFamily="18" charset="0"/>
                                  <a:ea typeface="Cambria Math" panose="02040503050406030204" pitchFamily="18" charset="0"/>
                                </a:rPr>
                                <m:t>𝑍</m:t>
                              </m:r>
                            </m:sub>
                            <m:sup>
                              <m:r>
                                <a:rPr lang="en-US" sz="1600" i="1" dirty="0">
                                  <a:solidFill>
                                    <a:srgbClr val="000000"/>
                                  </a:solidFill>
                                  <a:latin typeface="Cambria Math" panose="02040503050406030204" pitchFamily="18" charset="0"/>
                                  <a:ea typeface="Cambria Math" panose="02040503050406030204" pitchFamily="18" charset="0"/>
                                </a:rPr>
                                <m:t>2</m:t>
                              </m:r>
                            </m:sup>
                          </m:sSubSup>
                          <m:r>
                            <a:rPr lang="en-US" sz="1600" b="0" i="1" dirty="0" smtClean="0">
                              <a:solidFill>
                                <a:srgbClr val="000000"/>
                              </a:solidFill>
                              <a:latin typeface="Cambria Math" panose="02040503050406030204" pitchFamily="18" charset="0"/>
                              <a:ea typeface="Cambria Math" panose="02040503050406030204" pitchFamily="18" charset="0"/>
                            </a:rPr>
                            <m:t>+</m:t>
                          </m:r>
                          <m:sSubSup>
                            <m:sSubSupPr>
                              <m:ctrlPr>
                                <a:rPr lang="en-US" sz="1600" i="1" dirty="0">
                                  <a:solidFill>
                                    <a:srgbClr val="000000"/>
                                  </a:solidFill>
                                  <a:latin typeface="Cambria Math" panose="02040503050406030204" pitchFamily="18" charset="0"/>
                                  <a:ea typeface="Cambria Math" panose="02040503050406030204" pitchFamily="18" charset="0"/>
                                </a:rPr>
                              </m:ctrlPr>
                            </m:sSubSupPr>
                            <m:e>
                              <m:r>
                                <a:rPr lang="en-US" sz="1600" b="0" i="1" dirty="0" smtClean="0">
                                  <a:solidFill>
                                    <a:srgbClr val="000000"/>
                                  </a:solidFill>
                                  <a:latin typeface="Cambria Math" panose="02040503050406030204" pitchFamily="18" charset="0"/>
                                  <a:ea typeface="Cambria Math" panose="02040503050406030204" pitchFamily="18" charset="0"/>
                                </a:rPr>
                                <m:t>2</m:t>
                              </m:r>
                              <m:r>
                                <a:rPr lang="en-US" sz="1600" i="1" dirty="0">
                                  <a:solidFill>
                                    <a:srgbClr val="000000"/>
                                  </a:solidFill>
                                  <a:latin typeface="Cambria Math" panose="02040503050406030204" pitchFamily="18" charset="0"/>
                                  <a:ea typeface="Cambria Math" panose="02040503050406030204" pitchFamily="18" charset="0"/>
                                </a:rPr>
                                <m:t>𝑚</m:t>
                              </m:r>
                            </m:e>
                            <m:sub>
                              <m:r>
                                <a:rPr lang="en-US" sz="1600" b="0" i="1" dirty="0" smtClean="0">
                                  <a:solidFill>
                                    <a:srgbClr val="000000"/>
                                  </a:solidFill>
                                  <a:latin typeface="Cambria Math" panose="02040503050406030204" pitchFamily="18" charset="0"/>
                                  <a:ea typeface="Cambria Math" panose="02040503050406030204" pitchFamily="18" charset="0"/>
                                </a:rPr>
                                <m:t>𝑊</m:t>
                              </m:r>
                            </m:sub>
                            <m:sup>
                              <m:r>
                                <a:rPr lang="en-US" sz="1600" i="1" dirty="0">
                                  <a:solidFill>
                                    <a:srgbClr val="000000"/>
                                  </a:solidFill>
                                  <a:latin typeface="Cambria Math" panose="02040503050406030204" pitchFamily="18" charset="0"/>
                                  <a:ea typeface="Cambria Math" panose="02040503050406030204" pitchFamily="18" charset="0"/>
                                </a:rPr>
                                <m:t>2</m:t>
                              </m:r>
                            </m:sup>
                          </m:sSubSup>
                          <m:r>
                            <a:rPr lang="en-US" sz="1600" b="0" i="1" dirty="0" smtClean="0">
                              <a:solidFill>
                                <a:srgbClr val="000000"/>
                              </a:solidFill>
                              <a:latin typeface="Cambria Math" panose="02040503050406030204" pitchFamily="18" charset="0"/>
                              <a:ea typeface="Cambria Math" panose="02040503050406030204" pitchFamily="18" charset="0"/>
                            </a:rPr>
                            <m:t>−</m:t>
                          </m:r>
                          <m:sSubSup>
                            <m:sSubSupPr>
                              <m:ctrlPr>
                                <a:rPr lang="en-US" sz="1600" i="1" dirty="0">
                                  <a:solidFill>
                                    <a:srgbClr val="000000"/>
                                  </a:solidFill>
                                  <a:latin typeface="Cambria Math" panose="02040503050406030204" pitchFamily="18" charset="0"/>
                                  <a:ea typeface="Cambria Math" panose="02040503050406030204" pitchFamily="18" charset="0"/>
                                </a:rPr>
                              </m:ctrlPr>
                            </m:sSubSupPr>
                            <m:e>
                              <m:r>
                                <a:rPr lang="en-US" sz="1600" b="0" i="1" dirty="0" smtClean="0">
                                  <a:solidFill>
                                    <a:srgbClr val="000000"/>
                                  </a:solidFill>
                                  <a:latin typeface="Cambria Math" panose="02040503050406030204" pitchFamily="18" charset="0"/>
                                  <a:ea typeface="Cambria Math" panose="02040503050406030204" pitchFamily="18" charset="0"/>
                                </a:rPr>
                                <m:t>4</m:t>
                              </m:r>
                              <m:r>
                                <a:rPr lang="en-US" sz="1600" i="1" dirty="0">
                                  <a:solidFill>
                                    <a:srgbClr val="000000"/>
                                  </a:solidFill>
                                  <a:latin typeface="Cambria Math" panose="02040503050406030204" pitchFamily="18" charset="0"/>
                                  <a:ea typeface="Cambria Math" panose="02040503050406030204" pitchFamily="18" charset="0"/>
                                </a:rPr>
                                <m:t>𝑚</m:t>
                              </m:r>
                            </m:e>
                            <m:sub>
                              <m:r>
                                <a:rPr lang="en-US" sz="1600" b="0" i="1" dirty="0" smtClean="0">
                                  <a:solidFill>
                                    <a:srgbClr val="000000"/>
                                  </a:solidFill>
                                  <a:latin typeface="Cambria Math" panose="02040503050406030204" pitchFamily="18" charset="0"/>
                                  <a:ea typeface="Cambria Math" panose="02040503050406030204" pitchFamily="18" charset="0"/>
                                </a:rPr>
                                <m:t>𝑡</m:t>
                              </m:r>
                            </m:sub>
                            <m:sup>
                              <m:r>
                                <a:rPr lang="en-US" sz="1600" i="1" dirty="0">
                                  <a:solidFill>
                                    <a:srgbClr val="000000"/>
                                  </a:solidFill>
                                  <a:latin typeface="Cambria Math" panose="02040503050406030204" pitchFamily="18" charset="0"/>
                                  <a:ea typeface="Cambria Math" panose="02040503050406030204" pitchFamily="18" charset="0"/>
                                </a:rPr>
                                <m:t>2</m:t>
                              </m:r>
                            </m:sup>
                          </m:sSubSup>
                        </m:e>
                      </m:d>
                    </m:oMath>
                  </m:oMathPara>
                </a14:m>
                <a:endParaRPr lang="en-CH" sz="1600" dirty="0"/>
              </a:p>
            </p:txBody>
          </p:sp>
        </mc:Choice>
        <mc:Fallback xmlns="">
          <p:sp>
            <p:nvSpPr>
              <p:cNvPr id="18" name="TextBox 17">
                <a:extLst>
                  <a:ext uri="{FF2B5EF4-FFF2-40B4-BE49-F238E27FC236}">
                    <a16:creationId xmlns:a16="http://schemas.microsoft.com/office/drawing/2014/main" id="{74B4E27B-47A6-C95C-974A-A96D78DCACE6}"/>
                  </a:ext>
                </a:extLst>
              </p:cNvPr>
              <p:cNvSpPr txBox="1">
                <a:spLocks noRot="1" noChangeAspect="1" noMove="1" noResize="1" noEditPoints="1" noAdjustHandles="1" noChangeArrowheads="1" noChangeShapeType="1" noTextEdit="1"/>
              </p:cNvSpPr>
              <p:nvPr/>
            </p:nvSpPr>
            <p:spPr>
              <a:xfrm>
                <a:off x="6248400" y="2948097"/>
                <a:ext cx="4000514" cy="586443"/>
              </a:xfrm>
              <a:prstGeom prst="rect">
                <a:avLst/>
              </a:prstGeom>
              <a:blipFill>
                <a:blip r:embed="rId4"/>
                <a:stretch>
                  <a:fillRect b="-2128"/>
                </a:stretch>
              </a:blipFill>
            </p:spPr>
            <p:txBody>
              <a:bodyPr/>
              <a:lstStyle/>
              <a:p>
                <a:r>
                  <a:rPr lang="en-CH">
                    <a:noFill/>
                  </a:rPr>
                  <a:t> </a:t>
                </a:r>
              </a:p>
            </p:txBody>
          </p:sp>
        </mc:Fallback>
      </mc:AlternateContent>
      <p:grpSp>
        <p:nvGrpSpPr>
          <p:cNvPr id="19" name="Group 18">
            <a:extLst>
              <a:ext uri="{FF2B5EF4-FFF2-40B4-BE49-F238E27FC236}">
                <a16:creationId xmlns:a16="http://schemas.microsoft.com/office/drawing/2014/main" id="{515558E2-F421-7590-5544-7FD2D320A1B5}"/>
              </a:ext>
            </a:extLst>
          </p:cNvPr>
          <p:cNvGrpSpPr/>
          <p:nvPr/>
        </p:nvGrpSpPr>
        <p:grpSpPr>
          <a:xfrm>
            <a:off x="8208909" y="302351"/>
            <a:ext cx="2665413" cy="1293057"/>
            <a:chOff x="1473200" y="1978194"/>
            <a:chExt cx="2665413" cy="1293057"/>
          </a:xfrm>
        </p:grpSpPr>
        <p:sp>
          <p:nvSpPr>
            <p:cNvPr id="20" name="Line 5">
              <a:extLst>
                <a:ext uri="{FF2B5EF4-FFF2-40B4-BE49-F238E27FC236}">
                  <a16:creationId xmlns:a16="http://schemas.microsoft.com/office/drawing/2014/main" id="{8374DCC0-C2BC-A49D-8976-10B370DE057B}"/>
                </a:ext>
              </a:extLst>
            </p:cNvPr>
            <p:cNvSpPr>
              <a:spLocks noChangeShapeType="1"/>
            </p:cNvSpPr>
            <p:nvPr/>
          </p:nvSpPr>
          <p:spPr bwMode="auto">
            <a:xfrm>
              <a:off x="1473200" y="2624138"/>
              <a:ext cx="1009650" cy="0"/>
            </a:xfrm>
            <a:prstGeom prst="line">
              <a:avLst/>
            </a:prstGeom>
            <a:noFill/>
            <a:ln w="19050">
              <a:solidFill>
                <a:schemeClr val="bg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CH"/>
            </a:p>
          </p:txBody>
        </p:sp>
        <p:sp>
          <p:nvSpPr>
            <p:cNvPr id="21" name="Line 6">
              <a:extLst>
                <a:ext uri="{FF2B5EF4-FFF2-40B4-BE49-F238E27FC236}">
                  <a16:creationId xmlns:a16="http://schemas.microsoft.com/office/drawing/2014/main" id="{4A723CB4-9766-6981-DD0A-9EB46927BEF6}"/>
                </a:ext>
              </a:extLst>
            </p:cNvPr>
            <p:cNvSpPr>
              <a:spLocks noChangeShapeType="1"/>
            </p:cNvSpPr>
            <p:nvPr/>
          </p:nvSpPr>
          <p:spPr bwMode="auto">
            <a:xfrm>
              <a:off x="3128963" y="2624138"/>
              <a:ext cx="1009650" cy="0"/>
            </a:xfrm>
            <a:prstGeom prst="line">
              <a:avLst/>
            </a:prstGeom>
            <a:noFill/>
            <a:ln w="19050">
              <a:solidFill>
                <a:schemeClr val="bg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CH"/>
            </a:p>
          </p:txBody>
        </p:sp>
        <p:sp>
          <p:nvSpPr>
            <p:cNvPr id="22" name="Oval 7">
              <a:extLst>
                <a:ext uri="{FF2B5EF4-FFF2-40B4-BE49-F238E27FC236}">
                  <a16:creationId xmlns:a16="http://schemas.microsoft.com/office/drawing/2014/main" id="{FD1E60EE-5B58-A292-CEC7-81ECA6385512}"/>
                </a:ext>
              </a:extLst>
            </p:cNvPr>
            <p:cNvSpPr>
              <a:spLocks noChangeArrowheads="1"/>
            </p:cNvSpPr>
            <p:nvPr/>
          </p:nvSpPr>
          <p:spPr bwMode="auto">
            <a:xfrm>
              <a:off x="2482850" y="2301875"/>
              <a:ext cx="647700" cy="647700"/>
            </a:xfrm>
            <a:prstGeom prst="ellipse">
              <a:avLst/>
            </a:prstGeom>
            <a:noFill/>
            <a:ln w="19050" algn="ctr">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CH"/>
            </a:p>
          </p:txBody>
        </p:sp>
        <p:graphicFrame>
          <p:nvGraphicFramePr>
            <p:cNvPr id="23" name="Object 8">
              <a:extLst>
                <a:ext uri="{FF2B5EF4-FFF2-40B4-BE49-F238E27FC236}">
                  <a16:creationId xmlns:a16="http://schemas.microsoft.com/office/drawing/2014/main" id="{D3859628-43EF-0CD3-A844-C1ABF0D3A4F2}"/>
                </a:ext>
              </a:extLst>
            </p:cNvPr>
            <p:cNvGraphicFramePr>
              <a:graphicFrameLocks noChangeAspect="1"/>
            </p:cNvGraphicFramePr>
            <p:nvPr>
              <p:extLst>
                <p:ext uri="{D42A27DB-BD31-4B8C-83A1-F6EECF244321}">
                  <p14:modId xmlns:p14="http://schemas.microsoft.com/office/powerpoint/2010/main" val="2636949392"/>
                </p:ext>
              </p:extLst>
            </p:nvPr>
          </p:nvGraphicFramePr>
          <p:xfrm>
            <a:off x="2736850" y="2319338"/>
            <a:ext cx="131763" cy="230187"/>
          </p:xfrm>
          <a:graphic>
            <a:graphicData uri="http://schemas.openxmlformats.org/presentationml/2006/ole">
              <mc:AlternateContent xmlns:mc="http://schemas.openxmlformats.org/markup-compatibility/2006">
                <mc:Choice xmlns:v="urn:schemas-microsoft-com:vml" Requires="v">
                  <p:oleObj name="Equation" r:id="rId5" imgW="2336800" imgH="4102100" progId="Equation.DSMT4">
                    <p:embed/>
                  </p:oleObj>
                </mc:Choice>
                <mc:Fallback>
                  <p:oleObj name="Equation" r:id="rId5" imgW="2336800" imgH="4102100" progId="Equation.DSMT4">
                    <p:embed/>
                    <p:pic>
                      <p:nvPicPr>
                        <p:cNvPr id="6" name="Object 8">
                          <a:extLst>
                            <a:ext uri="{FF2B5EF4-FFF2-40B4-BE49-F238E27FC236}">
                              <a16:creationId xmlns:a16="http://schemas.microsoft.com/office/drawing/2014/main" id="{C92C4A3C-3241-912F-6CB1-7BC6D2079E6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36850" y="2319338"/>
                          <a:ext cx="131763" cy="2301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4" name="Object 9">
              <a:extLst>
                <a:ext uri="{FF2B5EF4-FFF2-40B4-BE49-F238E27FC236}">
                  <a16:creationId xmlns:a16="http://schemas.microsoft.com/office/drawing/2014/main" id="{702A0AF6-176C-1DB5-7E6B-AFC7C39266DD}"/>
                </a:ext>
              </a:extLst>
            </p:cNvPr>
            <p:cNvGraphicFramePr>
              <a:graphicFrameLocks noChangeAspect="1"/>
            </p:cNvGraphicFramePr>
            <p:nvPr>
              <p:extLst>
                <p:ext uri="{D42A27DB-BD31-4B8C-83A1-F6EECF244321}">
                  <p14:modId xmlns:p14="http://schemas.microsoft.com/office/powerpoint/2010/main" val="4237195961"/>
                </p:ext>
              </p:extLst>
            </p:nvPr>
          </p:nvGraphicFramePr>
          <p:xfrm>
            <a:off x="2732088" y="2670175"/>
            <a:ext cx="165100" cy="263525"/>
          </p:xfrm>
          <a:graphic>
            <a:graphicData uri="http://schemas.openxmlformats.org/presentationml/2006/ole">
              <mc:AlternateContent xmlns:mc="http://schemas.openxmlformats.org/markup-compatibility/2006">
                <mc:Choice xmlns:v="urn:schemas-microsoft-com:vml" Requires="v">
                  <p:oleObj name="Equation" r:id="rId7" imgW="2921000" imgH="4686300" progId="Equation.DSMT4">
                    <p:embed/>
                  </p:oleObj>
                </mc:Choice>
                <mc:Fallback>
                  <p:oleObj name="Equation" r:id="rId7" imgW="2921000" imgH="4686300" progId="Equation.DSMT4">
                    <p:embed/>
                    <p:pic>
                      <p:nvPicPr>
                        <p:cNvPr id="7" name="Object 9">
                          <a:extLst>
                            <a:ext uri="{FF2B5EF4-FFF2-40B4-BE49-F238E27FC236}">
                              <a16:creationId xmlns:a16="http://schemas.microsoft.com/office/drawing/2014/main" id="{D62406A5-D7A1-DAAA-3540-2BB3F86DADC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32088" y="2670175"/>
                          <a:ext cx="165100" cy="263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5" name="Oval 10">
              <a:extLst>
                <a:ext uri="{FF2B5EF4-FFF2-40B4-BE49-F238E27FC236}">
                  <a16:creationId xmlns:a16="http://schemas.microsoft.com/office/drawing/2014/main" id="{AD00AFFC-BA88-239B-2DCE-3FD563F49EBB}"/>
                </a:ext>
              </a:extLst>
            </p:cNvPr>
            <p:cNvSpPr>
              <a:spLocks noChangeArrowheads="1"/>
            </p:cNvSpPr>
            <p:nvPr/>
          </p:nvSpPr>
          <p:spPr bwMode="auto">
            <a:xfrm>
              <a:off x="3097213" y="2584450"/>
              <a:ext cx="71437" cy="73025"/>
            </a:xfrm>
            <a:prstGeom prst="ellipse">
              <a:avLst/>
            </a:prstGeom>
            <a:solidFill>
              <a:srgbClr val="66CCFF"/>
            </a:solidFill>
            <a:ln w="3175" algn="ctr">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CH"/>
            </a:p>
          </p:txBody>
        </p:sp>
        <p:sp>
          <p:nvSpPr>
            <p:cNvPr id="27" name="Oval 11">
              <a:extLst>
                <a:ext uri="{FF2B5EF4-FFF2-40B4-BE49-F238E27FC236}">
                  <a16:creationId xmlns:a16="http://schemas.microsoft.com/office/drawing/2014/main" id="{91620E23-AA11-6DE1-C699-55DEA815C171}"/>
                </a:ext>
              </a:extLst>
            </p:cNvPr>
            <p:cNvSpPr>
              <a:spLocks noChangeArrowheads="1"/>
            </p:cNvSpPr>
            <p:nvPr/>
          </p:nvSpPr>
          <p:spPr bwMode="auto">
            <a:xfrm>
              <a:off x="2443163" y="2584450"/>
              <a:ext cx="71437" cy="73025"/>
            </a:xfrm>
            <a:prstGeom prst="ellipse">
              <a:avLst/>
            </a:prstGeom>
            <a:solidFill>
              <a:srgbClr val="66CCFF"/>
            </a:solidFill>
            <a:ln w="3175" algn="ctr">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CH"/>
            </a:p>
          </p:txBody>
        </p:sp>
        <p:graphicFrame>
          <p:nvGraphicFramePr>
            <p:cNvPr id="28" name="Object 14">
              <a:extLst>
                <a:ext uri="{FF2B5EF4-FFF2-40B4-BE49-F238E27FC236}">
                  <a16:creationId xmlns:a16="http://schemas.microsoft.com/office/drawing/2014/main" id="{5EB94105-1F1E-A2D9-1422-EABEA2A6C8CC}"/>
                </a:ext>
              </a:extLst>
            </p:cNvPr>
            <p:cNvGraphicFramePr>
              <a:graphicFrameLocks noChangeAspect="1"/>
            </p:cNvGraphicFramePr>
            <p:nvPr>
              <p:extLst>
                <p:ext uri="{D42A27DB-BD31-4B8C-83A1-F6EECF244321}">
                  <p14:modId xmlns:p14="http://schemas.microsoft.com/office/powerpoint/2010/main" val="4217870295"/>
                </p:ext>
              </p:extLst>
            </p:nvPr>
          </p:nvGraphicFramePr>
          <p:xfrm>
            <a:off x="1833563" y="2347913"/>
            <a:ext cx="214312" cy="214312"/>
          </p:xfrm>
          <a:graphic>
            <a:graphicData uri="http://schemas.openxmlformats.org/presentationml/2006/ole">
              <mc:AlternateContent xmlns:mc="http://schemas.openxmlformats.org/markup-compatibility/2006">
                <mc:Choice xmlns:v="urn:schemas-microsoft-com:vml" Requires="v">
                  <p:oleObj name="Equation" r:id="rId9" imgW="3797300" imgH="3797300" progId="Equation.DSMT4">
                    <p:embed/>
                  </p:oleObj>
                </mc:Choice>
                <mc:Fallback>
                  <p:oleObj name="Equation" r:id="rId9" imgW="3797300" imgH="3797300" progId="Equation.DSMT4">
                    <p:embed/>
                    <p:pic>
                      <p:nvPicPr>
                        <p:cNvPr id="11" name="Object 14">
                          <a:extLst>
                            <a:ext uri="{FF2B5EF4-FFF2-40B4-BE49-F238E27FC236}">
                              <a16:creationId xmlns:a16="http://schemas.microsoft.com/office/drawing/2014/main" id="{C74D05C8-8909-2E0E-30AC-649B903FAFA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833563" y="2347913"/>
                          <a:ext cx="214312" cy="214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9" name="Object 15">
              <a:extLst>
                <a:ext uri="{FF2B5EF4-FFF2-40B4-BE49-F238E27FC236}">
                  <a16:creationId xmlns:a16="http://schemas.microsoft.com/office/drawing/2014/main" id="{7A5BE9F9-16C8-6F71-77AD-8ACA1BE1D30F}"/>
                </a:ext>
              </a:extLst>
            </p:cNvPr>
            <p:cNvGraphicFramePr>
              <a:graphicFrameLocks noChangeAspect="1"/>
            </p:cNvGraphicFramePr>
            <p:nvPr>
              <p:extLst>
                <p:ext uri="{D42A27DB-BD31-4B8C-83A1-F6EECF244321}">
                  <p14:modId xmlns:p14="http://schemas.microsoft.com/office/powerpoint/2010/main" val="2090136556"/>
                </p:ext>
              </p:extLst>
            </p:nvPr>
          </p:nvGraphicFramePr>
          <p:xfrm>
            <a:off x="3563938" y="2346325"/>
            <a:ext cx="214312" cy="214313"/>
          </p:xfrm>
          <a:graphic>
            <a:graphicData uri="http://schemas.openxmlformats.org/presentationml/2006/ole">
              <mc:AlternateContent xmlns:mc="http://schemas.openxmlformats.org/markup-compatibility/2006">
                <mc:Choice xmlns:v="urn:schemas-microsoft-com:vml" Requires="v">
                  <p:oleObj name="Equation" r:id="rId11" imgW="3797300" imgH="3797300" progId="Equation.DSMT4">
                    <p:embed/>
                  </p:oleObj>
                </mc:Choice>
                <mc:Fallback>
                  <p:oleObj name="Equation" r:id="rId11" imgW="3797300" imgH="3797300" progId="Equation.DSMT4">
                    <p:embed/>
                    <p:pic>
                      <p:nvPicPr>
                        <p:cNvPr id="12" name="Object 15">
                          <a:extLst>
                            <a:ext uri="{FF2B5EF4-FFF2-40B4-BE49-F238E27FC236}">
                              <a16:creationId xmlns:a16="http://schemas.microsoft.com/office/drawing/2014/main" id="{DDB4A058-5D6A-7911-74DC-FD757EADBB8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563938" y="2346325"/>
                          <a:ext cx="214312" cy="214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0" name="TextBox 29">
              <a:extLst>
                <a:ext uri="{FF2B5EF4-FFF2-40B4-BE49-F238E27FC236}">
                  <a16:creationId xmlns:a16="http://schemas.microsoft.com/office/drawing/2014/main" id="{00FC7014-776F-A0E9-46C6-9E1BF8CBD1C5}"/>
                </a:ext>
              </a:extLst>
            </p:cNvPr>
            <p:cNvSpPr txBox="1"/>
            <p:nvPr/>
          </p:nvSpPr>
          <p:spPr>
            <a:xfrm>
              <a:off x="1818126" y="2285378"/>
              <a:ext cx="332142" cy="338554"/>
            </a:xfrm>
            <a:prstGeom prst="rect">
              <a:avLst/>
            </a:prstGeom>
            <a:noFill/>
          </p:spPr>
          <p:txBody>
            <a:bodyPr wrap="none" rtlCol="0">
              <a:spAutoFit/>
            </a:bodyPr>
            <a:lstStyle/>
            <a:p>
              <a:pPr marL="0">
                <a:spcBef>
                  <a:spcPts val="3000"/>
                </a:spcBef>
              </a:pPr>
              <a:r>
                <a:rPr lang="en-CH" sz="1600" b="1" dirty="0">
                  <a:solidFill>
                    <a:schemeClr val="bg1"/>
                  </a:solidFill>
                  <a:latin typeface="Helvetica" pitchFamily="2" charset="0"/>
                  <a:ea typeface="Helvetica Light" charset="0"/>
                  <a:cs typeface="Helvetica Light" charset="0"/>
                  <a:sym typeface="Wingdings" pitchFamily="2" charset="2"/>
                </a:rPr>
                <a:t>H</a:t>
              </a:r>
            </a:p>
          </p:txBody>
        </p:sp>
        <p:sp>
          <p:nvSpPr>
            <p:cNvPr id="31" name="TextBox 30">
              <a:extLst>
                <a:ext uri="{FF2B5EF4-FFF2-40B4-BE49-F238E27FC236}">
                  <a16:creationId xmlns:a16="http://schemas.microsoft.com/office/drawing/2014/main" id="{3D1AB423-2553-BC1E-D7DA-AE04248528B5}"/>
                </a:ext>
              </a:extLst>
            </p:cNvPr>
            <p:cNvSpPr txBox="1"/>
            <p:nvPr/>
          </p:nvSpPr>
          <p:spPr>
            <a:xfrm>
              <a:off x="3484563" y="2282408"/>
              <a:ext cx="332142" cy="338554"/>
            </a:xfrm>
            <a:prstGeom prst="rect">
              <a:avLst/>
            </a:prstGeom>
            <a:noFill/>
          </p:spPr>
          <p:txBody>
            <a:bodyPr wrap="none" rtlCol="0">
              <a:spAutoFit/>
            </a:bodyPr>
            <a:lstStyle/>
            <a:p>
              <a:pPr marL="0">
                <a:spcBef>
                  <a:spcPts val="3000"/>
                </a:spcBef>
              </a:pPr>
              <a:r>
                <a:rPr lang="en-CH" sz="1600" b="1" dirty="0">
                  <a:solidFill>
                    <a:schemeClr val="bg1"/>
                  </a:solidFill>
                  <a:latin typeface="Helvetica" pitchFamily="2" charset="0"/>
                  <a:ea typeface="Helvetica Light" charset="0"/>
                  <a:cs typeface="Helvetica Light" charset="0"/>
                  <a:sym typeface="Wingdings" pitchFamily="2" charset="2"/>
                </a:rPr>
                <a:t>H</a:t>
              </a:r>
            </a:p>
          </p:txBody>
        </p:sp>
        <p:sp>
          <p:nvSpPr>
            <p:cNvPr id="32" name="TextBox 31">
              <a:extLst>
                <a:ext uri="{FF2B5EF4-FFF2-40B4-BE49-F238E27FC236}">
                  <a16:creationId xmlns:a16="http://schemas.microsoft.com/office/drawing/2014/main" id="{B8CCE738-1126-38C3-0C93-DE15987FA84B}"/>
                </a:ext>
              </a:extLst>
            </p:cNvPr>
            <p:cNvSpPr txBox="1"/>
            <p:nvPr/>
          </p:nvSpPr>
          <p:spPr>
            <a:xfrm>
              <a:off x="2679524" y="1978194"/>
              <a:ext cx="253596" cy="338554"/>
            </a:xfrm>
            <a:prstGeom prst="rect">
              <a:avLst/>
            </a:prstGeom>
            <a:noFill/>
          </p:spPr>
          <p:txBody>
            <a:bodyPr wrap="none" rtlCol="0">
              <a:spAutoFit/>
            </a:bodyPr>
            <a:lstStyle/>
            <a:p>
              <a:pPr marL="0">
                <a:spcBef>
                  <a:spcPts val="3000"/>
                </a:spcBef>
              </a:pPr>
              <a:r>
                <a:rPr lang="en-CH" sz="1600" b="1" dirty="0">
                  <a:solidFill>
                    <a:schemeClr val="bg1"/>
                  </a:solidFill>
                  <a:latin typeface="Helvetica" pitchFamily="2" charset="0"/>
                  <a:ea typeface="Helvetica Light" charset="0"/>
                  <a:cs typeface="Helvetica Light" charset="0"/>
                  <a:sym typeface="Wingdings" pitchFamily="2" charset="2"/>
                </a:rPr>
                <a:t>t</a:t>
              </a:r>
            </a:p>
          </p:txBody>
        </p:sp>
        <p:sp>
          <p:nvSpPr>
            <p:cNvPr id="33" name="TextBox 32">
              <a:extLst>
                <a:ext uri="{FF2B5EF4-FFF2-40B4-BE49-F238E27FC236}">
                  <a16:creationId xmlns:a16="http://schemas.microsoft.com/office/drawing/2014/main" id="{99853026-F19F-08E0-880F-FA84E813B331}"/>
                </a:ext>
              </a:extLst>
            </p:cNvPr>
            <p:cNvSpPr txBox="1"/>
            <p:nvPr/>
          </p:nvSpPr>
          <p:spPr>
            <a:xfrm>
              <a:off x="2675933" y="2932697"/>
              <a:ext cx="253596" cy="338554"/>
            </a:xfrm>
            <a:prstGeom prst="rect">
              <a:avLst/>
            </a:prstGeom>
            <a:noFill/>
          </p:spPr>
          <p:txBody>
            <a:bodyPr wrap="none" rtlCol="0">
              <a:spAutoFit/>
            </a:bodyPr>
            <a:lstStyle/>
            <a:p>
              <a:pPr marL="0">
                <a:spcBef>
                  <a:spcPts val="3000"/>
                </a:spcBef>
              </a:pPr>
              <a:r>
                <a:rPr lang="en-CH" sz="1600" b="1" dirty="0">
                  <a:solidFill>
                    <a:schemeClr val="bg1"/>
                  </a:solidFill>
                  <a:latin typeface="Helvetica" pitchFamily="2" charset="0"/>
                  <a:ea typeface="Helvetica Light" charset="0"/>
                  <a:cs typeface="Helvetica Light" charset="0"/>
                  <a:sym typeface="Wingdings" pitchFamily="2" charset="2"/>
                </a:rPr>
                <a:t>t</a:t>
              </a:r>
            </a:p>
          </p:txBody>
        </p:sp>
      </p:grpSp>
    </p:spTree>
    <p:extLst>
      <p:ext uri="{BB962C8B-B14F-4D97-AF65-F5344CB8AC3E}">
        <p14:creationId xmlns:p14="http://schemas.microsoft.com/office/powerpoint/2010/main" val="3630160494"/>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6" name="Rectangle 5">
            <a:extLst>
              <a:ext uri="{FF2B5EF4-FFF2-40B4-BE49-F238E27FC236}">
                <a16:creationId xmlns:a16="http://schemas.microsoft.com/office/drawing/2014/main" id="{23188C43-E0C5-594A-A691-F8EDB7D37F1C}"/>
              </a:ext>
            </a:extLst>
          </p:cNvPr>
          <p:cNvSpPr/>
          <p:nvPr/>
        </p:nvSpPr>
        <p:spPr>
          <a:xfrm>
            <a:off x="245333" y="0"/>
            <a:ext cx="4795024" cy="1118915"/>
          </a:xfrm>
          <a:prstGeom prst="rect">
            <a:avLst/>
          </a:prstGeom>
          <a:solidFill>
            <a:schemeClr val="tx1"/>
          </a:solidFill>
        </p:spPr>
        <p:txBody>
          <a:bodyPr wrap="none" rtlCol="0" anchor="ctr">
            <a:spAutoFit/>
          </a:bodyPr>
          <a:lstStyle/>
          <a:p>
            <a:pPr algn="l"/>
            <a:endParaRPr lang="en-CH" sz="1600" dirty="0">
              <a:latin typeface="Helvetica" pitchFamily="2" charset="0"/>
            </a:endParaRPr>
          </a:p>
        </p:txBody>
      </p:sp>
      <p:pic>
        <p:nvPicPr>
          <p:cNvPr id="7" name="Picture 6">
            <a:extLst>
              <a:ext uri="{FF2B5EF4-FFF2-40B4-BE49-F238E27FC236}">
                <a16:creationId xmlns:a16="http://schemas.microsoft.com/office/drawing/2014/main" id="{AECD870B-BA43-65B6-0841-759AB4960B1E}"/>
              </a:ext>
            </a:extLst>
          </p:cNvPr>
          <p:cNvPicPr>
            <a:picLocks noChangeAspect="1"/>
          </p:cNvPicPr>
          <p:nvPr/>
        </p:nvPicPr>
        <p:blipFill rotWithShape="1">
          <a:blip r:embed="rId2"/>
          <a:srcRect l="1069"/>
          <a:stretch/>
        </p:blipFill>
        <p:spPr>
          <a:xfrm>
            <a:off x="1034716" y="1793"/>
            <a:ext cx="9506152" cy="6854414"/>
          </a:xfrm>
          <a:prstGeom prst="rect">
            <a:avLst/>
          </a:prstGeom>
        </p:spPr>
      </p:pic>
      <p:sp>
        <p:nvSpPr>
          <p:cNvPr id="9" name="Rectangle 8">
            <a:extLst>
              <a:ext uri="{FF2B5EF4-FFF2-40B4-BE49-F238E27FC236}">
                <a16:creationId xmlns:a16="http://schemas.microsoft.com/office/drawing/2014/main" id="{9442DFA5-BC1B-C253-994A-28B1D0DCD759}"/>
              </a:ext>
            </a:extLst>
          </p:cNvPr>
          <p:cNvSpPr/>
          <p:nvPr/>
        </p:nvSpPr>
        <p:spPr>
          <a:xfrm>
            <a:off x="245332" y="2875787"/>
            <a:ext cx="5412677" cy="1326959"/>
          </a:xfrm>
          <a:prstGeom prst="rect">
            <a:avLst/>
          </a:prstGeom>
          <a:solidFill>
            <a:schemeClr val="tx1"/>
          </a:solidFill>
          <a:ln>
            <a:noFill/>
          </a:ln>
        </p:spPr>
        <p:txBody>
          <a:bodyPr wrap="square" tIns="169383" bIns="169383">
            <a:spAutoFit/>
          </a:bodyPr>
          <a:lstStyle/>
          <a:p>
            <a:pPr marL="219595" defTabSz="430225" fontAlgn="base">
              <a:spcBef>
                <a:spcPts val="1694"/>
              </a:spcBef>
              <a:spcAft>
                <a:spcPct val="0"/>
              </a:spcAft>
              <a:defRPr/>
            </a:pPr>
            <a:r>
              <a:rPr lang="en-GB" sz="1600" dirty="0">
                <a:solidFill>
                  <a:schemeClr val="bg1"/>
                </a:solidFill>
                <a:latin typeface="Helvetica" pitchFamily="2" charset="0"/>
                <a:ea typeface="Helvetica Light" charset="0"/>
                <a:cs typeface="Helvetica Light" charset="0"/>
              </a:rPr>
              <a:t>The Higgs boson couplings to the SM particles are experimentally determined by measuring cross-sections of all accessible Higgs boson production      and decay modes</a:t>
            </a:r>
          </a:p>
        </p:txBody>
      </p:sp>
      <p:sp>
        <p:nvSpPr>
          <p:cNvPr id="26" name="TextBox 25">
            <a:extLst>
              <a:ext uri="{FF2B5EF4-FFF2-40B4-BE49-F238E27FC236}">
                <a16:creationId xmlns:a16="http://schemas.microsoft.com/office/drawing/2014/main" id="{71264F06-5B88-AF4B-8747-A407F182A502}"/>
              </a:ext>
            </a:extLst>
          </p:cNvPr>
          <p:cNvSpPr txBox="1"/>
          <p:nvPr/>
        </p:nvSpPr>
        <p:spPr>
          <a:xfrm>
            <a:off x="1" y="518751"/>
            <a:ext cx="5840302" cy="646331"/>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Higgs boson couplings</a:t>
            </a:r>
            <a:endParaRPr lang="en-GB" sz="3600" dirty="0">
              <a:solidFill>
                <a:schemeClr val="bg1"/>
              </a:solidFill>
              <a:latin typeface="Helvetica" pitchFamily="2" charset="0"/>
              <a:ea typeface="Trebuchet MS" pitchFamily="-84" charset="0"/>
              <a:cs typeface="Helvetica Light"/>
            </a:endParaRPr>
          </a:p>
        </p:txBody>
      </p:sp>
      <p:sp>
        <p:nvSpPr>
          <p:cNvPr id="8" name="Rounded Rectangle 7">
            <a:extLst>
              <a:ext uri="{FF2B5EF4-FFF2-40B4-BE49-F238E27FC236}">
                <a16:creationId xmlns:a16="http://schemas.microsoft.com/office/drawing/2014/main" id="{2FFDA023-8837-7869-E327-307561372A2A}"/>
              </a:ext>
            </a:extLst>
          </p:cNvPr>
          <p:cNvSpPr/>
          <p:nvPr/>
        </p:nvSpPr>
        <p:spPr>
          <a:xfrm>
            <a:off x="5648104" y="1683654"/>
            <a:ext cx="5267200" cy="4780646"/>
          </a:xfrm>
          <a:prstGeom prst="roundRect">
            <a:avLst>
              <a:gd name="adj" fmla="val 801"/>
            </a:avLst>
          </a:prstGeom>
          <a:solidFill>
            <a:schemeClr val="bg1"/>
          </a:solidFill>
        </p:spPr>
        <p:txBody>
          <a:bodyPr wrap="square" rtlCol="0" anchor="ctr">
            <a:spAutoFit/>
          </a:bodyPr>
          <a:lstStyle/>
          <a:p>
            <a:pPr algn="l"/>
            <a:endParaRPr lang="en-CH" sz="1600" dirty="0">
              <a:latin typeface="Helvetica" pitchFamily="2" charset="0"/>
            </a:endParaRPr>
          </a:p>
        </p:txBody>
      </p:sp>
      <p:graphicFrame>
        <p:nvGraphicFramePr>
          <p:cNvPr id="2" name="Table">
            <a:extLst>
              <a:ext uri="{FF2B5EF4-FFF2-40B4-BE49-F238E27FC236}">
                <a16:creationId xmlns:a16="http://schemas.microsoft.com/office/drawing/2014/main" id="{7EB38FC5-EE83-9702-A0E7-9F035CEE4E46}"/>
              </a:ext>
            </a:extLst>
          </p:cNvPr>
          <p:cNvGraphicFramePr/>
          <p:nvPr>
            <p:extLst>
              <p:ext uri="{D42A27DB-BD31-4B8C-83A1-F6EECF244321}">
                <p14:modId xmlns:p14="http://schemas.microsoft.com/office/powerpoint/2010/main" val="1527209215"/>
              </p:ext>
            </p:extLst>
          </p:nvPr>
        </p:nvGraphicFramePr>
        <p:xfrm>
          <a:off x="5840302" y="2908063"/>
          <a:ext cx="4882804" cy="3170028"/>
        </p:xfrm>
        <a:graphic>
          <a:graphicData uri="http://schemas.openxmlformats.org/drawingml/2006/table">
            <a:tbl>
              <a:tblPr/>
              <a:tblGrid>
                <a:gridCol w="954198">
                  <a:extLst>
                    <a:ext uri="{9D8B030D-6E8A-4147-A177-3AD203B41FA5}">
                      <a16:colId xmlns:a16="http://schemas.microsoft.com/office/drawing/2014/main" val="20000"/>
                    </a:ext>
                  </a:extLst>
                </a:gridCol>
                <a:gridCol w="454029">
                  <a:extLst>
                    <a:ext uri="{9D8B030D-6E8A-4147-A177-3AD203B41FA5}">
                      <a16:colId xmlns:a16="http://schemas.microsoft.com/office/drawing/2014/main" val="3519678042"/>
                    </a:ext>
                  </a:extLst>
                </a:gridCol>
                <a:gridCol w="401588">
                  <a:extLst>
                    <a:ext uri="{9D8B030D-6E8A-4147-A177-3AD203B41FA5}">
                      <a16:colId xmlns:a16="http://schemas.microsoft.com/office/drawing/2014/main" val="20001"/>
                    </a:ext>
                  </a:extLst>
                </a:gridCol>
                <a:gridCol w="781499">
                  <a:extLst>
                    <a:ext uri="{9D8B030D-6E8A-4147-A177-3AD203B41FA5}">
                      <a16:colId xmlns:a16="http://schemas.microsoft.com/office/drawing/2014/main" val="20002"/>
                    </a:ext>
                  </a:extLst>
                </a:gridCol>
                <a:gridCol w="769199">
                  <a:extLst>
                    <a:ext uri="{9D8B030D-6E8A-4147-A177-3AD203B41FA5}">
                      <a16:colId xmlns:a16="http://schemas.microsoft.com/office/drawing/2014/main" val="20003"/>
                    </a:ext>
                  </a:extLst>
                </a:gridCol>
                <a:gridCol w="792212">
                  <a:extLst>
                    <a:ext uri="{9D8B030D-6E8A-4147-A177-3AD203B41FA5}">
                      <a16:colId xmlns:a16="http://schemas.microsoft.com/office/drawing/2014/main" val="20004"/>
                    </a:ext>
                  </a:extLst>
                </a:gridCol>
                <a:gridCol w="730079">
                  <a:extLst>
                    <a:ext uri="{9D8B030D-6E8A-4147-A177-3AD203B41FA5}">
                      <a16:colId xmlns:a16="http://schemas.microsoft.com/office/drawing/2014/main" val="20005"/>
                    </a:ext>
                  </a:extLst>
                </a:gridCol>
              </a:tblGrid>
              <a:tr h="508754">
                <a:tc gridSpan="2">
                  <a:txBody>
                    <a:bodyPr/>
                    <a:lstStyle/>
                    <a:p>
                      <a:pPr algn="ctr">
                        <a:defRPr sz="1800"/>
                      </a:pPr>
                      <a:r>
                        <a:rPr sz="1400">
                          <a:latin typeface="Helvetica" pitchFamily="2" charset="0"/>
                          <a:ea typeface="Helvetica Neue"/>
                          <a:cs typeface="Helvetica Neue"/>
                          <a:sym typeface="Helvetica Neue"/>
                        </a:rPr>
                        <a:t>Channel
categories</a:t>
                      </a:r>
                    </a:p>
                  </a:txBody>
                  <a:tcPr marL="45726" marR="45726" marT="45726" marB="45726" anchor="ctr" horzOverflow="overflow"/>
                </a:tc>
                <a:tc hMerge="1">
                  <a:txBody>
                    <a:bodyPr/>
                    <a:lstStyle/>
                    <a:p>
                      <a:pPr algn="ctr">
                        <a:defRPr sz="1800"/>
                      </a:pPr>
                      <a:endParaRPr sz="1400">
                        <a:latin typeface="Helvetica" pitchFamily="2" charset="0"/>
                        <a:ea typeface="Helvetica Neue"/>
                        <a:cs typeface="Helvetica Neue"/>
                        <a:sym typeface="Helvetica Neue"/>
                      </a:endParaRPr>
                    </a:p>
                  </a:txBody>
                  <a:tcPr marL="45726" marR="45726" marT="45726" marB="45726" anchor="ctr" horzOverflow="overflow"/>
                </a:tc>
                <a:tc>
                  <a:txBody>
                    <a:bodyPr/>
                    <a:lstStyle/>
                    <a:p>
                      <a:pPr algn="ctr">
                        <a:defRPr sz="1800"/>
                      </a:pPr>
                      <a:r>
                        <a:rPr lang="en-US" sz="1400" dirty="0">
                          <a:latin typeface="Helvetica" pitchFamily="2" charset="0"/>
                          <a:ea typeface="Helvetica Neue"/>
                          <a:cs typeface="Helvetica Neue"/>
                          <a:sym typeface="Helvetica Neue"/>
                        </a:rPr>
                        <a:t>BR</a:t>
                      </a:r>
                      <a:endParaRPr sz="1400" dirty="0">
                        <a:latin typeface="Helvetica" pitchFamily="2" charset="0"/>
                        <a:ea typeface="Helvetica Neue"/>
                        <a:cs typeface="Helvetica Neue"/>
                        <a:sym typeface="Helvetica Neue"/>
                      </a:endParaRPr>
                    </a:p>
                  </a:txBody>
                  <a:tcPr marL="45726" marR="45726" marT="45726" marB="45726" anchor="ctr" horzOverflow="overflow"/>
                </a:tc>
                <a:tc>
                  <a:txBody>
                    <a:bodyPr/>
                    <a:lstStyle/>
                    <a:p>
                      <a:pPr algn="ctr">
                        <a:defRPr sz="1800"/>
                      </a:pPr>
                      <a:r>
                        <a:rPr sz="1400" dirty="0" err="1">
                          <a:latin typeface="Helvetica" pitchFamily="2" charset="0"/>
                          <a:ea typeface="Helvetica Neue"/>
                          <a:cs typeface="Helvetica Neue"/>
                          <a:sym typeface="Helvetica Neue"/>
                        </a:rPr>
                        <a:t>ggF</a:t>
                      </a:r>
                      <a:endParaRPr sz="1400" dirty="0">
                        <a:latin typeface="Helvetica" pitchFamily="2" charset="0"/>
                        <a:ea typeface="Helvetica Neue"/>
                        <a:cs typeface="Helvetica Neue"/>
                        <a:sym typeface="Helvetica Neue"/>
                      </a:endParaRPr>
                    </a:p>
                  </a:txBody>
                  <a:tcPr marL="45726" marR="45726" marT="45726" marB="45726" anchor="ctr" horzOverflow="overflow"/>
                </a:tc>
                <a:tc>
                  <a:txBody>
                    <a:bodyPr/>
                    <a:lstStyle/>
                    <a:p>
                      <a:pPr algn="ctr">
                        <a:defRPr sz="1800"/>
                      </a:pPr>
                      <a:r>
                        <a:rPr sz="1400" dirty="0">
                          <a:latin typeface="Helvetica" pitchFamily="2" charset="0"/>
                          <a:ea typeface="Helvetica Neue"/>
                          <a:cs typeface="Helvetica Neue"/>
                          <a:sym typeface="Helvetica Neue"/>
                        </a:rPr>
                        <a:t> VBF</a:t>
                      </a:r>
                    </a:p>
                  </a:txBody>
                  <a:tcPr marL="45726" marR="45726" marT="45726" marB="45726" anchor="ctr" horzOverflow="overflow"/>
                </a:tc>
                <a:tc>
                  <a:txBody>
                    <a:bodyPr/>
                    <a:lstStyle/>
                    <a:p>
                      <a:pPr algn="ctr">
                        <a:defRPr sz="1800"/>
                      </a:pPr>
                      <a:r>
                        <a:rPr sz="1400" dirty="0">
                          <a:latin typeface="Helvetica" pitchFamily="2" charset="0"/>
                          <a:ea typeface="Helvetica Neue"/>
                          <a:cs typeface="Helvetica Neue"/>
                          <a:sym typeface="Helvetica Neue"/>
                        </a:rPr>
                        <a:t>  VH</a:t>
                      </a:r>
                    </a:p>
                  </a:txBody>
                  <a:tcPr marL="45726" marR="45726" marT="45726" marB="45726" anchor="ctr" horzOverflow="overflow"/>
                </a:tc>
                <a:tc>
                  <a:txBody>
                    <a:bodyPr/>
                    <a:lstStyle/>
                    <a:p>
                      <a:pPr algn="ctr">
                        <a:defRPr sz="1800"/>
                      </a:pPr>
                      <a:r>
                        <a:rPr sz="1400" dirty="0">
                          <a:latin typeface="Helvetica" pitchFamily="2" charset="0"/>
                          <a:ea typeface="Helvetica Neue"/>
                          <a:cs typeface="Helvetica Neue"/>
                          <a:sym typeface="Helvetica Neue"/>
                        </a:rPr>
                        <a:t>  ttH</a:t>
                      </a:r>
                    </a:p>
                  </a:txBody>
                  <a:tcPr marL="45726" marR="45726" marT="45726" marB="45726" anchor="ctr" horzOverflow="overflow"/>
                </a:tc>
                <a:extLst>
                  <a:ext uri="{0D108BD9-81ED-4DB2-BD59-A6C34878D82A}">
                    <a16:rowId xmlns:a16="http://schemas.microsoft.com/office/drawing/2014/main" val="10000"/>
                  </a:ext>
                </a:extLst>
              </a:tr>
              <a:tr h="190258">
                <a:tc gridSpan="3">
                  <a:txBody>
                    <a:bodyPr/>
                    <a:lstStyle/>
                    <a:p>
                      <a:pPr algn="ctr">
                        <a:defRPr sz="1800"/>
                      </a:pPr>
                      <a:r>
                        <a:rPr sz="1400" dirty="0">
                          <a:latin typeface="Helvetica" pitchFamily="2" charset="0"/>
                          <a:ea typeface="Helvetica Neue"/>
                          <a:cs typeface="Helvetica Neue"/>
                          <a:sym typeface="Helvetica Neue"/>
                        </a:rPr>
                        <a:t>Cross Section</a:t>
                      </a:r>
                      <a:r>
                        <a:rPr lang="en-US" sz="1400" dirty="0">
                          <a:latin typeface="Helvetica" pitchFamily="2" charset="0"/>
                          <a:ea typeface="Helvetica Neue"/>
                          <a:cs typeface="Helvetica Neue"/>
                          <a:sym typeface="Helvetica Neue"/>
                        </a:rPr>
                        <a:t>        </a:t>
                      </a:r>
                      <a:r>
                        <a:rPr sz="1400" dirty="0">
                          <a:latin typeface="Helvetica" pitchFamily="2" charset="0"/>
                          <a:ea typeface="Helvetica Neue"/>
                          <a:cs typeface="Helvetica Neue"/>
                          <a:sym typeface="Helvetica Neue"/>
                        </a:rPr>
                        <a:t> </a:t>
                      </a:r>
                      <a:r>
                        <a:rPr lang="en-US" sz="1400" dirty="0">
                          <a:latin typeface="Helvetica" pitchFamily="2" charset="0"/>
                          <a:ea typeface="Helvetica Neue"/>
                          <a:cs typeface="Helvetica Neue"/>
                          <a:sym typeface="Helvetica Neue"/>
                        </a:rPr>
                        <a:t>(</a:t>
                      </a:r>
                      <a:r>
                        <a:rPr sz="1400" dirty="0">
                          <a:latin typeface="Helvetica" pitchFamily="2" charset="0"/>
                          <a:ea typeface="Helvetica Neue"/>
                          <a:cs typeface="Helvetica Neue"/>
                          <a:sym typeface="Helvetica Neue"/>
                        </a:rPr>
                        <a:t>13 TeV</a:t>
                      </a:r>
                      <a:r>
                        <a:rPr lang="en-US" sz="1400" dirty="0">
                          <a:latin typeface="Helvetica" pitchFamily="2" charset="0"/>
                          <a:ea typeface="Helvetica Neue"/>
                          <a:cs typeface="Helvetica Neue"/>
                          <a:sym typeface="Helvetica Neue"/>
                        </a:rPr>
                        <a:t>)   </a:t>
                      </a:r>
                      <a:endParaRPr sz="1400" dirty="0">
                        <a:latin typeface="Helvetica" pitchFamily="2" charset="0"/>
                        <a:ea typeface="Helvetica Neue"/>
                        <a:cs typeface="Helvetica Neue"/>
                        <a:sym typeface="Helvetica Neue"/>
                      </a:endParaRPr>
                    </a:p>
                  </a:txBody>
                  <a:tcPr marL="45726" marR="45726" marT="45726" marB="45726" anchor="ctr" horzOverflow="overflow"/>
                </a:tc>
                <a:tc hMerge="1">
                  <a:txBody>
                    <a:bodyPr/>
                    <a:lstStyle/>
                    <a:p>
                      <a:endParaRPr lang="en-CH"/>
                    </a:p>
                  </a:txBody>
                  <a:tcPr/>
                </a:tc>
                <a:tc hMerge="1">
                  <a:txBody>
                    <a:bodyPr/>
                    <a:lstStyle/>
                    <a:p>
                      <a:endParaRPr lang="en-CH"/>
                    </a:p>
                  </a:txBody>
                  <a:tcPr/>
                </a:tc>
                <a:tc>
                  <a:txBody>
                    <a:bodyPr/>
                    <a:lstStyle/>
                    <a:p>
                      <a:pPr algn="ctr">
                        <a:defRPr sz="1800"/>
                      </a:pPr>
                      <a:r>
                        <a:rPr sz="1400" dirty="0">
                          <a:latin typeface="Helvetica" pitchFamily="2" charset="0"/>
                          <a:ea typeface="Helvetica Neue"/>
                          <a:cs typeface="Helvetica Neue"/>
                          <a:sym typeface="Helvetica Neue"/>
                        </a:rPr>
                        <a:t>48.6 pb</a:t>
                      </a:r>
                    </a:p>
                  </a:txBody>
                  <a:tcPr marL="45726" marR="45726" marT="45726" marB="45726" anchor="ctr" horzOverflow="overflow"/>
                </a:tc>
                <a:tc>
                  <a:txBody>
                    <a:bodyPr/>
                    <a:lstStyle/>
                    <a:p>
                      <a:pPr algn="ctr">
                        <a:defRPr sz="1800"/>
                      </a:pPr>
                      <a:r>
                        <a:rPr sz="1400" dirty="0">
                          <a:latin typeface="Helvetica" pitchFamily="2" charset="0"/>
                          <a:ea typeface="Helvetica Neue"/>
                          <a:cs typeface="Helvetica Neue"/>
                          <a:sym typeface="Helvetica Neue"/>
                        </a:rPr>
                        <a:t>3.8 pb</a:t>
                      </a:r>
                    </a:p>
                  </a:txBody>
                  <a:tcPr marL="45726" marR="45726" marT="45726" marB="45726" anchor="ctr" horzOverflow="overflow"/>
                </a:tc>
                <a:tc>
                  <a:txBody>
                    <a:bodyPr/>
                    <a:lstStyle/>
                    <a:p>
                      <a:pPr algn="ctr">
                        <a:defRPr sz="1800"/>
                      </a:pPr>
                      <a:r>
                        <a:rPr sz="1400" dirty="0">
                          <a:latin typeface="Helvetica" pitchFamily="2" charset="0"/>
                          <a:ea typeface="Helvetica Neue"/>
                          <a:cs typeface="Helvetica Neue"/>
                          <a:sym typeface="Helvetica Neue"/>
                        </a:rPr>
                        <a:t>2.</a:t>
                      </a:r>
                      <a:r>
                        <a:rPr lang="en-CH" sz="1400" dirty="0">
                          <a:latin typeface="Helvetica" pitchFamily="2" charset="0"/>
                          <a:ea typeface="Helvetica Neue"/>
                          <a:cs typeface="Helvetica Neue"/>
                          <a:sym typeface="Helvetica Neue"/>
                        </a:rPr>
                        <a:t>3 </a:t>
                      </a:r>
                      <a:r>
                        <a:rPr sz="1400" dirty="0">
                          <a:latin typeface="Helvetica" pitchFamily="2" charset="0"/>
                          <a:ea typeface="Helvetica Neue"/>
                          <a:cs typeface="Helvetica Neue"/>
                          <a:sym typeface="Helvetica Neue"/>
                        </a:rPr>
                        <a:t>pb </a:t>
                      </a:r>
                    </a:p>
                  </a:txBody>
                  <a:tcPr marL="45726" marR="45726" marT="45726" marB="45726" anchor="ctr" horzOverflow="overflow"/>
                </a:tc>
                <a:tc>
                  <a:txBody>
                    <a:bodyPr/>
                    <a:lstStyle/>
                    <a:p>
                      <a:pPr algn="ctr">
                        <a:defRPr sz="1800"/>
                      </a:pPr>
                      <a:r>
                        <a:rPr sz="1400" dirty="0">
                          <a:latin typeface="Helvetica" pitchFamily="2" charset="0"/>
                          <a:ea typeface="Helvetica Neue"/>
                          <a:cs typeface="Helvetica Neue"/>
                          <a:sym typeface="Helvetica Neue"/>
                        </a:rPr>
                        <a:t>0.5 pb</a:t>
                      </a:r>
                    </a:p>
                  </a:txBody>
                  <a:tcPr marL="45726" marR="45726" marT="45726" marB="45726" anchor="ctr" horzOverflow="overflow"/>
                </a:tc>
                <a:extLst>
                  <a:ext uri="{0D108BD9-81ED-4DB2-BD59-A6C34878D82A}">
                    <a16:rowId xmlns:a16="http://schemas.microsoft.com/office/drawing/2014/main" val="10001"/>
                  </a:ext>
                </a:extLst>
              </a:tr>
              <a:tr h="190258">
                <a:tc>
                  <a:txBody>
                    <a:bodyPr/>
                    <a:lstStyle/>
                    <a:p>
                      <a:pPr algn="ctr">
                        <a:defRPr sz="1800"/>
                      </a:pPr>
                      <a:r>
                        <a:rPr sz="1400">
                          <a:latin typeface="Helvetica" pitchFamily="2" charset="0"/>
                          <a:ea typeface="Helvetica Neue"/>
                          <a:cs typeface="Helvetica Neue"/>
                          <a:sym typeface="Helvetica Neue"/>
                        </a:rPr>
                        <a:t>γγ</a:t>
                      </a:r>
                    </a:p>
                  </a:txBody>
                  <a:tcPr marL="45726" marR="45726" marT="45726" marB="45726" anchor="ctr" horzOverflow="overflow"/>
                </a:tc>
                <a:tc gridSpan="2">
                  <a:txBody>
                    <a:bodyPr/>
                    <a:lstStyle/>
                    <a:p>
                      <a:pPr algn="ctr">
                        <a:defRPr sz="1800"/>
                      </a:pPr>
                      <a:r>
                        <a:rPr lang="en-CH" sz="1400">
                          <a:latin typeface="Helvetica" pitchFamily="2" charset="0"/>
                          <a:ea typeface="Helvetica Neue"/>
                          <a:cs typeface="Helvetica Neue"/>
                          <a:sym typeface="Helvetica Neue"/>
                        </a:rPr>
                        <a:t>0.2 %</a:t>
                      </a:r>
                      <a:endParaRPr sz="1400">
                        <a:latin typeface="Helvetica" pitchFamily="2" charset="0"/>
                        <a:ea typeface="Helvetica Neue"/>
                        <a:cs typeface="Helvetica Neue"/>
                        <a:sym typeface="Helvetica Neue"/>
                      </a:endParaRPr>
                    </a:p>
                  </a:txBody>
                  <a:tcPr marL="45726" marR="45726" marT="45726" marB="45726" anchor="ctr" horzOverflow="overflow"/>
                </a:tc>
                <a:tc hMerge="1">
                  <a:txBody>
                    <a:bodyPr/>
                    <a:lstStyle/>
                    <a:p>
                      <a:pPr algn="ctr">
                        <a:defRPr sz="1800"/>
                      </a:pPr>
                      <a:r>
                        <a:rPr sz="1400">
                          <a:latin typeface="Helvetica" pitchFamily="2" charset="0"/>
                          <a:ea typeface="Helvetica Neue"/>
                          <a:cs typeface="Helvetica Neue"/>
                          <a:sym typeface="Helvetica Neue"/>
                        </a:rPr>
                        <a:t>0.2 %</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extLst>
                  <a:ext uri="{0D108BD9-81ED-4DB2-BD59-A6C34878D82A}">
                    <a16:rowId xmlns:a16="http://schemas.microsoft.com/office/drawing/2014/main" val="10002"/>
                  </a:ext>
                </a:extLst>
              </a:tr>
              <a:tr h="190258">
                <a:tc>
                  <a:txBody>
                    <a:bodyPr/>
                    <a:lstStyle/>
                    <a:p>
                      <a:pPr algn="ctr">
                        <a:defRPr sz="1800"/>
                      </a:pPr>
                      <a:r>
                        <a:rPr sz="1400">
                          <a:latin typeface="Helvetica" pitchFamily="2" charset="0"/>
                          <a:ea typeface="Helvetica Neue"/>
                          <a:cs typeface="Helvetica Neue"/>
                          <a:sym typeface="Helvetica Neue"/>
                        </a:rPr>
                        <a:t>ZZ</a:t>
                      </a:r>
                    </a:p>
                  </a:txBody>
                  <a:tcPr marL="45726" marR="45726" marT="45726" marB="45726" anchor="ctr" horzOverflow="overflow"/>
                </a:tc>
                <a:tc gridSpan="2">
                  <a:txBody>
                    <a:bodyPr/>
                    <a:lstStyle/>
                    <a:p>
                      <a:pPr algn="ctr">
                        <a:defRPr sz="1800"/>
                      </a:pPr>
                      <a:r>
                        <a:rPr lang="en-CH" sz="1400" dirty="0">
                          <a:latin typeface="Helvetica" pitchFamily="2" charset="0"/>
                          <a:ea typeface="Helvetica Neue"/>
                          <a:cs typeface="Helvetica Neue"/>
                          <a:sym typeface="Helvetica Neue"/>
                        </a:rPr>
                        <a:t>2.6%</a:t>
                      </a:r>
                      <a:endParaRPr sz="1400" dirty="0">
                        <a:latin typeface="Helvetica" pitchFamily="2" charset="0"/>
                        <a:ea typeface="Helvetica Neue"/>
                        <a:cs typeface="Helvetica Neue"/>
                        <a:sym typeface="Helvetica Neue"/>
                      </a:endParaRPr>
                    </a:p>
                  </a:txBody>
                  <a:tcPr marL="45726" marR="45726" marT="45726" marB="45726" anchor="ctr" horzOverflow="overflow"/>
                </a:tc>
                <a:tc hMerge="1">
                  <a:txBody>
                    <a:bodyPr/>
                    <a:lstStyle/>
                    <a:p>
                      <a:pPr algn="ctr">
                        <a:defRPr sz="1800"/>
                      </a:pPr>
                      <a:r>
                        <a:rPr sz="1400">
                          <a:latin typeface="Helvetica" pitchFamily="2" charset="0"/>
                          <a:ea typeface="Helvetica Neue"/>
                          <a:cs typeface="Helvetica Neue"/>
                          <a:sym typeface="Helvetica Neue"/>
                        </a:rPr>
                        <a:t>3%</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tc>
                  <a:txBody>
                    <a:bodyPr/>
                    <a:lstStyle/>
                    <a:p>
                      <a:pPr algn="ctr">
                        <a:defRPr sz="1800"/>
                      </a:pPr>
                      <a:r>
                        <a:rPr sz="1400" dirty="0">
                          <a:solidFill>
                            <a:srgbClr val="0096FF"/>
                          </a:solidFill>
                          <a:latin typeface="Helvetica" pitchFamily="2" charset="0"/>
                          <a:ea typeface="Helvetica Neue"/>
                          <a:cs typeface="Helvetica Neue"/>
                          <a:sym typeface="Helvetica Neue"/>
                        </a:rPr>
                        <a:t>✓</a:t>
                      </a:r>
                    </a:p>
                  </a:txBody>
                  <a:tcPr marL="45726" marR="45726" marT="45726" marB="45726" anchor="ctr" horzOverflow="overflow"/>
                </a:tc>
                <a:extLst>
                  <a:ext uri="{0D108BD9-81ED-4DB2-BD59-A6C34878D82A}">
                    <a16:rowId xmlns:a16="http://schemas.microsoft.com/office/drawing/2014/main" val="10003"/>
                  </a:ext>
                </a:extLst>
              </a:tr>
              <a:tr h="190258">
                <a:tc>
                  <a:txBody>
                    <a:bodyPr/>
                    <a:lstStyle/>
                    <a:p>
                      <a:pPr algn="ctr">
                        <a:defRPr sz="1800"/>
                      </a:pPr>
                      <a:r>
                        <a:rPr sz="1400" dirty="0">
                          <a:latin typeface="Helvetica" pitchFamily="2" charset="0"/>
                          <a:ea typeface="Helvetica Neue"/>
                          <a:cs typeface="Helvetica Neue"/>
                          <a:sym typeface="Helvetica Neue"/>
                        </a:rPr>
                        <a:t>WW</a:t>
                      </a:r>
                    </a:p>
                  </a:txBody>
                  <a:tcPr marL="45726" marR="45726" marT="45726" marB="45726" anchor="ctr" horzOverflow="overflow"/>
                </a:tc>
                <a:tc gridSpan="2">
                  <a:txBody>
                    <a:bodyPr/>
                    <a:lstStyle/>
                    <a:p>
                      <a:pPr algn="ctr">
                        <a:defRPr sz="1800"/>
                      </a:pPr>
                      <a:r>
                        <a:rPr lang="en-CH" sz="1400" dirty="0">
                          <a:latin typeface="Helvetica" pitchFamily="2" charset="0"/>
                          <a:ea typeface="Helvetica Neue"/>
                          <a:cs typeface="Helvetica Neue"/>
                          <a:sym typeface="Helvetica Neue"/>
                        </a:rPr>
                        <a:t>21%</a:t>
                      </a:r>
                      <a:endParaRPr sz="1400" dirty="0">
                        <a:latin typeface="Helvetica" pitchFamily="2" charset="0"/>
                        <a:ea typeface="Helvetica Neue"/>
                        <a:cs typeface="Helvetica Neue"/>
                        <a:sym typeface="Helvetica Neue"/>
                      </a:endParaRPr>
                    </a:p>
                  </a:txBody>
                  <a:tcPr marL="45726" marR="45726" marT="45726" marB="45726" anchor="ctr" horzOverflow="overflow"/>
                </a:tc>
                <a:tc hMerge="1">
                  <a:txBody>
                    <a:bodyPr/>
                    <a:lstStyle/>
                    <a:p>
                      <a:pPr algn="ctr">
                        <a:defRPr sz="1800"/>
                      </a:pPr>
                      <a:r>
                        <a:rPr sz="1400">
                          <a:latin typeface="Helvetica" pitchFamily="2" charset="0"/>
                          <a:ea typeface="Helvetica Neue"/>
                          <a:cs typeface="Helvetica Neue"/>
                          <a:sym typeface="Helvetica Neue"/>
                        </a:rPr>
                        <a:t>22%</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tc>
                  <a:txBody>
                    <a:bodyPr/>
                    <a:lstStyle/>
                    <a:p>
                      <a:pPr algn="ctr">
                        <a:defRPr sz="1800"/>
                      </a:pPr>
                      <a:r>
                        <a:rPr sz="1400" dirty="0">
                          <a:solidFill>
                            <a:srgbClr val="0096FF"/>
                          </a:solidFill>
                          <a:latin typeface="Helvetica" pitchFamily="2" charset="0"/>
                          <a:ea typeface="Helvetica Neue"/>
                          <a:cs typeface="Helvetica Neue"/>
                          <a:sym typeface="Helvetica Neue"/>
                        </a:rPr>
                        <a:t>✓</a:t>
                      </a:r>
                    </a:p>
                  </a:txBody>
                  <a:tcPr marL="45726" marR="45726" marT="45726" marB="45726" anchor="ctr" horzOverflow="overflow"/>
                </a:tc>
                <a:extLst>
                  <a:ext uri="{0D108BD9-81ED-4DB2-BD59-A6C34878D82A}">
                    <a16:rowId xmlns:a16="http://schemas.microsoft.com/office/drawing/2014/main" val="10004"/>
                  </a:ext>
                </a:extLst>
              </a:tr>
              <a:tr h="190258">
                <a:tc>
                  <a:txBody>
                    <a:bodyPr/>
                    <a:lstStyle/>
                    <a:p>
                      <a:pPr algn="ctr">
                        <a:defRPr sz="1800"/>
                      </a:pPr>
                      <a:r>
                        <a:rPr sz="1400" dirty="0" err="1">
                          <a:latin typeface="Helvetica" pitchFamily="2" charset="0"/>
                          <a:ea typeface="Helvetica Neue"/>
                          <a:cs typeface="Helvetica Neue"/>
                          <a:sym typeface="Helvetica Neue"/>
                        </a:rPr>
                        <a:t>ττ</a:t>
                      </a:r>
                      <a:r>
                        <a:rPr sz="1400" dirty="0">
                          <a:latin typeface="Helvetica" pitchFamily="2" charset="0"/>
                          <a:ea typeface="Helvetica Neue"/>
                          <a:cs typeface="Helvetica Neue"/>
                          <a:sym typeface="Helvetica Neue"/>
                        </a:rPr>
                        <a:t>           </a:t>
                      </a:r>
                    </a:p>
                  </a:txBody>
                  <a:tcPr marL="45726" marR="45726" marT="45726" marB="45726" anchor="ctr" horzOverflow="overflow"/>
                </a:tc>
                <a:tc gridSpan="2">
                  <a:txBody>
                    <a:bodyPr/>
                    <a:lstStyle/>
                    <a:p>
                      <a:pPr algn="ctr">
                        <a:defRPr sz="1800"/>
                      </a:pPr>
                      <a:r>
                        <a:rPr lang="en-CH" sz="1400" dirty="0">
                          <a:latin typeface="Helvetica" pitchFamily="2" charset="0"/>
                          <a:ea typeface="Helvetica Neue"/>
                          <a:cs typeface="Helvetica Neue"/>
                          <a:sym typeface="Helvetica Neue"/>
                        </a:rPr>
                        <a:t>6.3 %</a:t>
                      </a:r>
                      <a:endParaRPr sz="1400" dirty="0">
                        <a:latin typeface="Helvetica" pitchFamily="2" charset="0"/>
                        <a:ea typeface="Helvetica Neue"/>
                        <a:cs typeface="Helvetica Neue"/>
                        <a:sym typeface="Helvetica Neue"/>
                      </a:endParaRPr>
                    </a:p>
                  </a:txBody>
                  <a:tcPr marL="45726" marR="45726" marT="45726" marB="45726" anchor="ctr" horzOverflow="overflow"/>
                </a:tc>
                <a:tc hMerge="1">
                  <a:txBody>
                    <a:bodyPr/>
                    <a:lstStyle/>
                    <a:p>
                      <a:pPr algn="ctr">
                        <a:defRPr sz="1800"/>
                      </a:pPr>
                      <a:r>
                        <a:rPr sz="1400">
                          <a:latin typeface="Helvetica" pitchFamily="2" charset="0"/>
                          <a:ea typeface="Helvetica Neue"/>
                          <a:cs typeface="Helvetica Neue"/>
                          <a:sym typeface="Helvetica Neue"/>
                        </a:rPr>
                        <a:t>6.3 %</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extLst>
                  <a:ext uri="{0D108BD9-81ED-4DB2-BD59-A6C34878D82A}">
                    <a16:rowId xmlns:a16="http://schemas.microsoft.com/office/drawing/2014/main" val="10005"/>
                  </a:ext>
                </a:extLst>
              </a:tr>
              <a:tr h="190258">
                <a:tc>
                  <a:txBody>
                    <a:bodyPr/>
                    <a:lstStyle/>
                    <a:p>
                      <a:pPr algn="ctr">
                        <a:defRPr sz="1800"/>
                      </a:pPr>
                      <a:r>
                        <a:rPr sz="1400" dirty="0">
                          <a:latin typeface="Helvetica" pitchFamily="2" charset="0"/>
                          <a:ea typeface="Helvetica Neue"/>
                          <a:cs typeface="Helvetica Neue"/>
                          <a:sym typeface="Helvetica Neue"/>
                        </a:rPr>
                        <a:t>bb</a:t>
                      </a:r>
                    </a:p>
                  </a:txBody>
                  <a:tcPr marL="45726" marR="45726" marT="45726" marB="45726" anchor="ctr" horzOverflow="overflow"/>
                </a:tc>
                <a:tc gridSpan="2">
                  <a:txBody>
                    <a:bodyPr/>
                    <a:lstStyle/>
                    <a:p>
                      <a:pPr algn="ctr">
                        <a:defRPr sz="1800"/>
                      </a:pPr>
                      <a:r>
                        <a:rPr lang="en-CH" sz="1400" dirty="0">
                          <a:latin typeface="Helvetica" pitchFamily="2" charset="0"/>
                          <a:ea typeface="Helvetica Neue"/>
                          <a:cs typeface="Helvetica Neue"/>
                          <a:sym typeface="Helvetica Neue"/>
                        </a:rPr>
                        <a:t>58%</a:t>
                      </a:r>
                      <a:endParaRPr sz="1400" dirty="0">
                        <a:latin typeface="Helvetica" pitchFamily="2" charset="0"/>
                        <a:ea typeface="Helvetica Neue"/>
                        <a:cs typeface="Helvetica Neue"/>
                        <a:sym typeface="Helvetica Neue"/>
                      </a:endParaRPr>
                    </a:p>
                  </a:txBody>
                  <a:tcPr marL="45726" marR="45726" marT="45726" marB="45726" anchor="ctr" horzOverflow="overflow"/>
                </a:tc>
                <a:tc hMerge="1">
                  <a:txBody>
                    <a:bodyPr/>
                    <a:lstStyle/>
                    <a:p>
                      <a:pPr algn="ctr">
                        <a:defRPr sz="1800"/>
                      </a:pPr>
                      <a:r>
                        <a:rPr sz="1400">
                          <a:latin typeface="Helvetica" pitchFamily="2" charset="0"/>
                          <a:ea typeface="Helvetica Neue"/>
                          <a:cs typeface="Helvetica Neue"/>
                          <a:sym typeface="Helvetica Neue"/>
                        </a:rPr>
                        <a:t>55%</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tc>
                  <a:txBody>
                    <a:bodyPr/>
                    <a:lstStyle/>
                    <a:p>
                      <a:pPr algn="ctr">
                        <a:defRPr sz="1800"/>
                      </a:pPr>
                      <a:r>
                        <a:rPr sz="1400" dirty="0">
                          <a:solidFill>
                            <a:srgbClr val="0096FF"/>
                          </a:solidFill>
                          <a:latin typeface="Helvetica" pitchFamily="2" charset="0"/>
                          <a:ea typeface="Helvetica Neue"/>
                          <a:cs typeface="Helvetica Neue"/>
                          <a:sym typeface="Helvetica Neue"/>
                        </a:rPr>
                        <a:t>✓</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extLst>
                  <a:ext uri="{0D108BD9-81ED-4DB2-BD59-A6C34878D82A}">
                    <a16:rowId xmlns:a16="http://schemas.microsoft.com/office/drawing/2014/main" val="10006"/>
                  </a:ext>
                </a:extLst>
              </a:tr>
              <a:tr h="190258">
                <a:tc>
                  <a:txBody>
                    <a:bodyPr/>
                    <a:lstStyle/>
                    <a:p>
                      <a:pPr algn="ctr">
                        <a:defRPr sz="3200">
                          <a:latin typeface="Helvetica Neue"/>
                          <a:ea typeface="Helvetica Neue"/>
                          <a:cs typeface="Helvetica Neue"/>
                          <a:sym typeface="Helvetica Neue"/>
                        </a:defRPr>
                      </a:pPr>
                      <a:r>
                        <a:rPr sz="1400" dirty="0" err="1">
                          <a:latin typeface="Helvetica" pitchFamily="2" charset="0"/>
                        </a:rPr>
                        <a:t>Zγ</a:t>
                      </a:r>
                      <a:r>
                        <a:rPr sz="1400" dirty="0">
                          <a:latin typeface="Helvetica" pitchFamily="2" charset="0"/>
                        </a:rPr>
                        <a:t> </a:t>
                      </a:r>
                      <a:r>
                        <a:rPr lang="en-US" sz="1400" dirty="0">
                          <a:latin typeface="Helvetica" pitchFamily="2" charset="0"/>
                        </a:rPr>
                        <a:t>(&amp; </a:t>
                      </a:r>
                      <a:r>
                        <a:rPr sz="1400" dirty="0" err="1">
                          <a:latin typeface="Helvetica" pitchFamily="2" charset="0"/>
                        </a:rPr>
                        <a:t>γγ</a:t>
                      </a:r>
                      <a:r>
                        <a:rPr sz="1400" baseline="31000" dirty="0">
                          <a:latin typeface="Helvetica" pitchFamily="2" charset="0"/>
                        </a:rPr>
                        <a:t>∗</a:t>
                      </a:r>
                      <a:r>
                        <a:rPr lang="en-US" sz="1400" baseline="0" dirty="0">
                          <a:latin typeface="Helvetica" pitchFamily="2" charset="0"/>
                        </a:rPr>
                        <a:t>)</a:t>
                      </a:r>
                      <a:endParaRPr sz="1400" baseline="0" dirty="0">
                        <a:latin typeface="Helvetica" pitchFamily="2" charset="0"/>
                      </a:endParaRPr>
                    </a:p>
                  </a:txBody>
                  <a:tcPr marL="45726" marR="45726" marT="45726" marB="45726" anchor="ctr" horzOverflow="overflow">
                    <a:solidFill>
                      <a:schemeClr val="bg1">
                        <a:lumMod val="85000"/>
                      </a:schemeClr>
                    </a:solidFill>
                  </a:tcPr>
                </a:tc>
                <a:tc gridSpan="2">
                  <a:txBody>
                    <a:bodyPr/>
                    <a:lstStyle/>
                    <a:p>
                      <a:pPr algn="ctr">
                        <a:defRPr sz="3200">
                          <a:latin typeface="Helvetica Neue"/>
                          <a:ea typeface="Helvetica Neue"/>
                          <a:cs typeface="Helvetica Neue"/>
                          <a:sym typeface="Helvetica Neue"/>
                        </a:defRPr>
                      </a:pPr>
                      <a:r>
                        <a:rPr lang="en-CH" sz="1400">
                          <a:latin typeface="Helvetica" pitchFamily="2" charset="0"/>
                          <a:ea typeface="Helvetica Neue"/>
                          <a:cs typeface="Helvetica Neue"/>
                          <a:sym typeface="Helvetica Neue"/>
                        </a:rPr>
                        <a:t>0.2 %</a:t>
                      </a:r>
                      <a:endParaRPr sz="1400" baseline="0" dirty="0">
                        <a:latin typeface="Helvetica" pitchFamily="2" charset="0"/>
                      </a:endParaRPr>
                    </a:p>
                  </a:txBody>
                  <a:tcPr marL="45726" marR="45726" marT="45726" marB="45726" anchor="ctr" horzOverflow="overflow"/>
                </a:tc>
                <a:tc hMerge="1">
                  <a:txBody>
                    <a:bodyPr/>
                    <a:lstStyle/>
                    <a:p>
                      <a:pPr algn="ctr">
                        <a:defRPr sz="1800"/>
                      </a:pPr>
                      <a:r>
                        <a:rPr sz="1400" dirty="0">
                          <a:latin typeface="Helvetica" pitchFamily="2" charset="0"/>
                          <a:ea typeface="Helvetica Neue"/>
                          <a:cs typeface="Helvetica Neue"/>
                          <a:sym typeface="Helvetica Neue"/>
                        </a:rPr>
                        <a:t>0.2 %</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extLst>
                  <a:ext uri="{0D108BD9-81ED-4DB2-BD59-A6C34878D82A}">
                    <a16:rowId xmlns:a16="http://schemas.microsoft.com/office/drawing/2014/main" val="10007"/>
                  </a:ext>
                </a:extLst>
              </a:tr>
              <a:tr h="190258">
                <a:tc>
                  <a:txBody>
                    <a:bodyPr/>
                    <a:lstStyle/>
                    <a:p>
                      <a:pPr algn="ctr">
                        <a:defRPr sz="1800"/>
                      </a:pPr>
                      <a:r>
                        <a:rPr sz="1400" dirty="0" err="1">
                          <a:latin typeface="Helvetica" pitchFamily="2" charset="0"/>
                          <a:ea typeface="Helvetica Neue"/>
                          <a:cs typeface="Helvetica Neue"/>
                          <a:sym typeface="Helvetica Neue"/>
                        </a:rPr>
                        <a:t>μμ</a:t>
                      </a:r>
                      <a:endParaRPr sz="1400" dirty="0">
                        <a:latin typeface="Helvetica" pitchFamily="2" charset="0"/>
                        <a:ea typeface="Helvetica Neue"/>
                        <a:cs typeface="Helvetica Neue"/>
                        <a:sym typeface="Helvetica Neue"/>
                      </a:endParaRPr>
                    </a:p>
                  </a:txBody>
                  <a:tcPr marL="45726" marR="45726" marT="45726" marB="45726" anchor="ctr" horzOverflow="overflow">
                    <a:solidFill>
                      <a:schemeClr val="bg1">
                        <a:lumMod val="85000"/>
                      </a:schemeClr>
                    </a:solidFill>
                  </a:tcPr>
                </a:tc>
                <a:tc gridSpan="2">
                  <a:txBody>
                    <a:bodyPr/>
                    <a:lstStyle/>
                    <a:p>
                      <a:pPr algn="ctr">
                        <a:defRPr sz="1800"/>
                      </a:pPr>
                      <a:r>
                        <a:rPr lang="en-CH" sz="1400" dirty="0">
                          <a:latin typeface="Helvetica" pitchFamily="2" charset="0"/>
                          <a:ea typeface="Helvetica Neue"/>
                          <a:cs typeface="Helvetica Neue"/>
                          <a:sym typeface="Helvetica Neue"/>
                        </a:rPr>
                        <a:t>0.02 %</a:t>
                      </a:r>
                      <a:endParaRPr sz="1400" dirty="0">
                        <a:latin typeface="Helvetica" pitchFamily="2" charset="0"/>
                        <a:ea typeface="Helvetica Neue"/>
                        <a:cs typeface="Helvetica Neue"/>
                        <a:sym typeface="Helvetica Neue"/>
                      </a:endParaRPr>
                    </a:p>
                  </a:txBody>
                  <a:tcPr marL="45726" marR="45726" marT="45726" marB="45726" anchor="ctr" horzOverflow="overflow"/>
                </a:tc>
                <a:tc hMerge="1">
                  <a:txBody>
                    <a:bodyPr/>
                    <a:lstStyle/>
                    <a:p>
                      <a:pPr algn="ctr">
                        <a:defRPr sz="1800"/>
                      </a:pPr>
                      <a:r>
                        <a:rPr sz="1400">
                          <a:latin typeface="Helvetica" pitchFamily="2" charset="0"/>
                          <a:ea typeface="Helvetica Neue"/>
                          <a:cs typeface="Helvetica Neue"/>
                          <a:sym typeface="Helvetica Neue"/>
                        </a:rPr>
                        <a:t>0.02 %</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tc>
                  <a:txBody>
                    <a:bodyPr/>
                    <a:lstStyle/>
                    <a:p>
                      <a:pPr algn="ctr">
                        <a:defRPr sz="1800"/>
                      </a:pPr>
                      <a:r>
                        <a:rPr sz="1400" dirty="0">
                          <a:solidFill>
                            <a:srgbClr val="0096FF"/>
                          </a:solidFill>
                          <a:latin typeface="Helvetica" pitchFamily="2" charset="0"/>
                          <a:ea typeface="Helvetica Neue"/>
                          <a:cs typeface="Helvetica Neue"/>
                          <a:sym typeface="Helvetica Neue"/>
                        </a:rPr>
                        <a:t>✓</a:t>
                      </a:r>
                    </a:p>
                  </a:txBody>
                  <a:tcPr marL="45726" marR="45726" marT="45726" marB="45726" anchor="ctr" horzOverflow="overflow"/>
                </a:tc>
                <a:extLst>
                  <a:ext uri="{0D108BD9-81ED-4DB2-BD59-A6C34878D82A}">
                    <a16:rowId xmlns:a16="http://schemas.microsoft.com/office/drawing/2014/main" val="10008"/>
                  </a:ext>
                </a:extLst>
              </a:tr>
            </a:tbl>
          </a:graphicData>
        </a:graphic>
      </p:graphicFrame>
      <p:sp>
        <p:nvSpPr>
          <p:cNvPr id="10" name="TextBox 9">
            <a:extLst>
              <a:ext uri="{FF2B5EF4-FFF2-40B4-BE49-F238E27FC236}">
                <a16:creationId xmlns:a16="http://schemas.microsoft.com/office/drawing/2014/main" id="{5F18892B-A9AB-47C4-3391-7E89FB8B270A}"/>
              </a:ext>
            </a:extLst>
          </p:cNvPr>
          <p:cNvSpPr txBox="1"/>
          <p:nvPr/>
        </p:nvSpPr>
        <p:spPr>
          <a:xfrm>
            <a:off x="5876950" y="1937255"/>
            <a:ext cx="4846156" cy="738664"/>
          </a:xfrm>
          <a:prstGeom prst="rect">
            <a:avLst/>
          </a:prstGeom>
          <a:noFill/>
        </p:spPr>
        <p:txBody>
          <a:bodyPr wrap="square" rtlCol="0">
            <a:spAutoFit/>
          </a:bodyPr>
          <a:lstStyle/>
          <a:p>
            <a:pPr marL="0">
              <a:spcBef>
                <a:spcPts val="3000"/>
              </a:spcBef>
            </a:pPr>
            <a:r>
              <a:rPr lang="en-CH" sz="1400" dirty="0">
                <a:solidFill>
                  <a:prstClr val="black"/>
                </a:solidFill>
                <a:latin typeface="Helvetica" pitchFamily="2" charset="0"/>
                <a:ea typeface="Helvetica Light" charset="0"/>
                <a:cs typeface="Helvetica Light" charset="0"/>
                <a:sym typeface="Wingdings" pitchFamily="2" charset="2"/>
              </a:rPr>
              <a:t>Huge experimental programme, some channels suffer from large backgrounds, huge improvements from smart analysis techniques and machine learning</a:t>
            </a:r>
          </a:p>
        </p:txBody>
      </p:sp>
      <p:sp>
        <p:nvSpPr>
          <p:cNvPr id="11" name="TextBox 10">
            <a:extLst>
              <a:ext uri="{FF2B5EF4-FFF2-40B4-BE49-F238E27FC236}">
                <a16:creationId xmlns:a16="http://schemas.microsoft.com/office/drawing/2014/main" id="{67AA58EA-915E-B90A-00F8-588181AA7959}"/>
              </a:ext>
            </a:extLst>
          </p:cNvPr>
          <p:cNvSpPr txBox="1"/>
          <p:nvPr/>
        </p:nvSpPr>
        <p:spPr>
          <a:xfrm>
            <a:off x="5749131" y="6087646"/>
            <a:ext cx="3070071" cy="246221"/>
          </a:xfrm>
          <a:prstGeom prst="rect">
            <a:avLst/>
          </a:prstGeom>
          <a:noFill/>
        </p:spPr>
        <p:txBody>
          <a:bodyPr wrap="none" rtlCol="0">
            <a:spAutoFit/>
          </a:bodyPr>
          <a:lstStyle/>
          <a:p>
            <a:pPr marL="0">
              <a:spcBef>
                <a:spcPts val="3000"/>
              </a:spcBef>
            </a:pPr>
            <a:r>
              <a:rPr lang="en-CH" sz="1000" dirty="0">
                <a:solidFill>
                  <a:schemeClr val="tx1">
                    <a:lumMod val="50000"/>
                    <a:lumOff val="50000"/>
                  </a:schemeClr>
                </a:solidFill>
                <a:latin typeface="Helvetica Light" charset="0"/>
                <a:ea typeface="Helvetica Light" charset="0"/>
                <a:cs typeface="Helvetica Light" charset="0"/>
                <a:sym typeface="Wingdings" pitchFamily="2" charset="2"/>
              </a:rPr>
              <a:t>In grey: evidence for decays, but not observed yet</a:t>
            </a:r>
          </a:p>
        </p:txBody>
      </p:sp>
    </p:spTree>
    <p:extLst>
      <p:ext uri="{BB962C8B-B14F-4D97-AF65-F5344CB8AC3E}">
        <p14:creationId xmlns:p14="http://schemas.microsoft.com/office/powerpoint/2010/main" val="349797068"/>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6" name="Rectangle 5">
            <a:extLst>
              <a:ext uri="{FF2B5EF4-FFF2-40B4-BE49-F238E27FC236}">
                <a16:creationId xmlns:a16="http://schemas.microsoft.com/office/drawing/2014/main" id="{23188C43-E0C5-594A-A691-F8EDB7D37F1C}"/>
              </a:ext>
            </a:extLst>
          </p:cNvPr>
          <p:cNvSpPr/>
          <p:nvPr/>
        </p:nvSpPr>
        <p:spPr>
          <a:xfrm>
            <a:off x="245333" y="0"/>
            <a:ext cx="4795024" cy="1118915"/>
          </a:xfrm>
          <a:prstGeom prst="rect">
            <a:avLst/>
          </a:prstGeom>
          <a:solidFill>
            <a:schemeClr val="tx1"/>
          </a:solidFill>
        </p:spPr>
        <p:txBody>
          <a:bodyPr wrap="none" rtlCol="0" anchor="ctr">
            <a:spAutoFit/>
          </a:bodyPr>
          <a:lstStyle/>
          <a:p>
            <a:pPr algn="l"/>
            <a:endParaRPr lang="en-CH" sz="1600" dirty="0">
              <a:latin typeface="Helvetica" pitchFamily="2" charset="0"/>
            </a:endParaRPr>
          </a:p>
        </p:txBody>
      </p:sp>
      <p:pic>
        <p:nvPicPr>
          <p:cNvPr id="7" name="Picture 6">
            <a:extLst>
              <a:ext uri="{FF2B5EF4-FFF2-40B4-BE49-F238E27FC236}">
                <a16:creationId xmlns:a16="http://schemas.microsoft.com/office/drawing/2014/main" id="{AECD870B-BA43-65B6-0841-759AB4960B1E}"/>
              </a:ext>
            </a:extLst>
          </p:cNvPr>
          <p:cNvPicPr>
            <a:picLocks noChangeAspect="1"/>
          </p:cNvPicPr>
          <p:nvPr/>
        </p:nvPicPr>
        <p:blipFill rotWithShape="1">
          <a:blip r:embed="rId2"/>
          <a:srcRect l="1069"/>
          <a:stretch/>
        </p:blipFill>
        <p:spPr>
          <a:xfrm>
            <a:off x="1034716" y="1793"/>
            <a:ext cx="9506152" cy="6854414"/>
          </a:xfrm>
          <a:prstGeom prst="rect">
            <a:avLst/>
          </a:prstGeom>
        </p:spPr>
      </p:pic>
      <p:sp>
        <p:nvSpPr>
          <p:cNvPr id="9" name="Rectangle 8">
            <a:extLst>
              <a:ext uri="{FF2B5EF4-FFF2-40B4-BE49-F238E27FC236}">
                <a16:creationId xmlns:a16="http://schemas.microsoft.com/office/drawing/2014/main" id="{9442DFA5-BC1B-C253-994A-28B1D0DCD759}"/>
              </a:ext>
            </a:extLst>
          </p:cNvPr>
          <p:cNvSpPr/>
          <p:nvPr/>
        </p:nvSpPr>
        <p:spPr>
          <a:xfrm>
            <a:off x="245332" y="2875787"/>
            <a:ext cx="5402771" cy="2283631"/>
          </a:xfrm>
          <a:prstGeom prst="rect">
            <a:avLst/>
          </a:prstGeom>
          <a:solidFill>
            <a:schemeClr val="tx1"/>
          </a:solidFill>
          <a:ln>
            <a:noFill/>
          </a:ln>
        </p:spPr>
        <p:txBody>
          <a:bodyPr wrap="square" tIns="169383" bIns="169383">
            <a:spAutoFit/>
          </a:bodyPr>
          <a:lstStyle/>
          <a:p>
            <a:pPr marL="219595" defTabSz="430225" fontAlgn="base">
              <a:spcBef>
                <a:spcPts val="1694"/>
              </a:spcBef>
              <a:spcAft>
                <a:spcPct val="0"/>
              </a:spcAft>
              <a:defRPr/>
            </a:pPr>
            <a:r>
              <a:rPr lang="en-GB" sz="1600" dirty="0">
                <a:solidFill>
                  <a:schemeClr val="bg1"/>
                </a:solidFill>
                <a:latin typeface="Helvetica" pitchFamily="2" charset="0"/>
                <a:ea typeface="Helvetica Light" charset="0"/>
                <a:cs typeface="Helvetica Light" charset="0"/>
              </a:rPr>
              <a:t>Predictions at hadron colliders are extremely     complex and require several levels of modelling            and calculations (higher order hard processes,          parton fragmentation, hadronization, parton     distribution functions, etc…) </a:t>
            </a:r>
          </a:p>
          <a:p>
            <a:pPr marL="219595" defTabSz="430225" fontAlgn="base">
              <a:spcBef>
                <a:spcPts val="1694"/>
              </a:spcBef>
              <a:spcAft>
                <a:spcPct val="0"/>
              </a:spcAft>
              <a:defRPr/>
            </a:pPr>
            <a:r>
              <a:rPr lang="en-GB" sz="1600" dirty="0">
                <a:solidFill>
                  <a:schemeClr val="bg1"/>
                </a:solidFill>
                <a:latin typeface="Helvetica" pitchFamily="2" charset="0"/>
                <a:ea typeface="Helvetica Light" charset="0"/>
                <a:cs typeface="Helvetica Light" charset="0"/>
              </a:rPr>
              <a:t>The interpretability of our results relies on our ability    to compute accurate and precise predictions</a:t>
            </a:r>
          </a:p>
        </p:txBody>
      </p:sp>
      <p:sp>
        <p:nvSpPr>
          <p:cNvPr id="26" name="TextBox 25">
            <a:extLst>
              <a:ext uri="{FF2B5EF4-FFF2-40B4-BE49-F238E27FC236}">
                <a16:creationId xmlns:a16="http://schemas.microsoft.com/office/drawing/2014/main" id="{71264F06-5B88-AF4B-8747-A407F182A502}"/>
              </a:ext>
            </a:extLst>
          </p:cNvPr>
          <p:cNvSpPr txBox="1"/>
          <p:nvPr/>
        </p:nvSpPr>
        <p:spPr>
          <a:xfrm>
            <a:off x="1" y="518751"/>
            <a:ext cx="5648102" cy="646331"/>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Theory predictions</a:t>
            </a:r>
            <a:endParaRPr lang="en-GB" sz="3600" dirty="0">
              <a:solidFill>
                <a:schemeClr val="bg1"/>
              </a:solidFill>
              <a:latin typeface="Helvetica" pitchFamily="2" charset="0"/>
              <a:ea typeface="Trebuchet MS" pitchFamily="-84" charset="0"/>
              <a:cs typeface="Helvetica Light"/>
            </a:endParaRPr>
          </a:p>
        </p:txBody>
      </p:sp>
      <p:sp>
        <p:nvSpPr>
          <p:cNvPr id="8" name="Rounded Rectangle 7">
            <a:extLst>
              <a:ext uri="{FF2B5EF4-FFF2-40B4-BE49-F238E27FC236}">
                <a16:creationId xmlns:a16="http://schemas.microsoft.com/office/drawing/2014/main" id="{2FFDA023-8837-7869-E327-307561372A2A}"/>
              </a:ext>
            </a:extLst>
          </p:cNvPr>
          <p:cNvSpPr/>
          <p:nvPr/>
        </p:nvSpPr>
        <p:spPr>
          <a:xfrm>
            <a:off x="5648104" y="1683654"/>
            <a:ext cx="5267200" cy="4780646"/>
          </a:xfrm>
          <a:prstGeom prst="roundRect">
            <a:avLst>
              <a:gd name="adj" fmla="val 801"/>
            </a:avLst>
          </a:prstGeom>
          <a:solidFill>
            <a:schemeClr val="bg1"/>
          </a:solidFill>
        </p:spPr>
        <p:txBody>
          <a:bodyPr wrap="square" rtlCol="0" anchor="ctr">
            <a:spAutoFit/>
          </a:bodyPr>
          <a:lstStyle/>
          <a:p>
            <a:pPr algn="l"/>
            <a:endParaRPr lang="en-CH" sz="1600" dirty="0">
              <a:latin typeface="Helvetica" pitchFamily="2" charset="0"/>
            </a:endParaRPr>
          </a:p>
        </p:txBody>
      </p:sp>
      <p:sp>
        <p:nvSpPr>
          <p:cNvPr id="10" name="TextBox 9">
            <a:extLst>
              <a:ext uri="{FF2B5EF4-FFF2-40B4-BE49-F238E27FC236}">
                <a16:creationId xmlns:a16="http://schemas.microsoft.com/office/drawing/2014/main" id="{5F18892B-A9AB-47C4-3391-7E89FB8B270A}"/>
              </a:ext>
            </a:extLst>
          </p:cNvPr>
          <p:cNvSpPr txBox="1"/>
          <p:nvPr/>
        </p:nvSpPr>
        <p:spPr>
          <a:xfrm>
            <a:off x="5876950" y="1937255"/>
            <a:ext cx="2724522" cy="738664"/>
          </a:xfrm>
          <a:prstGeom prst="rect">
            <a:avLst/>
          </a:prstGeom>
          <a:noFill/>
        </p:spPr>
        <p:txBody>
          <a:bodyPr wrap="square" rtlCol="0">
            <a:spAutoFit/>
          </a:bodyPr>
          <a:lstStyle/>
          <a:p>
            <a:pPr marL="0">
              <a:spcBef>
                <a:spcPts val="3000"/>
              </a:spcBef>
            </a:pPr>
            <a:r>
              <a:rPr lang="en-CH" sz="1400" dirty="0">
                <a:solidFill>
                  <a:prstClr val="black"/>
                </a:solidFill>
                <a:latin typeface="Helvetica" pitchFamily="2" charset="0"/>
                <a:ea typeface="Helvetica Light" charset="0"/>
                <a:cs typeface="Helvetica Light" charset="0"/>
                <a:sym typeface="Wingdings" pitchFamily="2" charset="2"/>
              </a:rPr>
              <a:t>Calculations of Higgs boson production via gluon fusion versus time</a:t>
            </a:r>
          </a:p>
        </p:txBody>
      </p:sp>
      <p:pic>
        <p:nvPicPr>
          <p:cNvPr id="13" name="Picture 12">
            <a:extLst>
              <a:ext uri="{FF2B5EF4-FFF2-40B4-BE49-F238E27FC236}">
                <a16:creationId xmlns:a16="http://schemas.microsoft.com/office/drawing/2014/main" id="{1023616C-BCDB-9112-8E13-7CDEE53255C4}"/>
              </a:ext>
            </a:extLst>
          </p:cNvPr>
          <p:cNvPicPr>
            <a:picLocks noChangeAspect="1"/>
          </p:cNvPicPr>
          <p:nvPr/>
        </p:nvPicPr>
        <p:blipFill rotWithShape="1">
          <a:blip r:embed="rId3"/>
          <a:srcRect t="11575" r="77400" b="50008"/>
          <a:stretch/>
        </p:blipFill>
        <p:spPr>
          <a:xfrm>
            <a:off x="8494998" y="1798302"/>
            <a:ext cx="1756569" cy="1095994"/>
          </a:xfrm>
          <a:prstGeom prst="rect">
            <a:avLst/>
          </a:prstGeom>
        </p:spPr>
      </p:pic>
      <p:sp>
        <p:nvSpPr>
          <p:cNvPr id="15" name="Rectangle 14">
            <a:extLst>
              <a:ext uri="{FF2B5EF4-FFF2-40B4-BE49-F238E27FC236}">
                <a16:creationId xmlns:a16="http://schemas.microsoft.com/office/drawing/2014/main" id="{B068439A-DD39-6581-9A15-A8F52026B486}"/>
              </a:ext>
            </a:extLst>
          </p:cNvPr>
          <p:cNvSpPr/>
          <p:nvPr/>
        </p:nvSpPr>
        <p:spPr>
          <a:xfrm>
            <a:off x="10096500" y="2674602"/>
            <a:ext cx="218567" cy="259098"/>
          </a:xfrm>
          <a:prstGeom prst="rect">
            <a:avLst/>
          </a:prstGeom>
          <a:solidFill>
            <a:schemeClr val="bg1"/>
          </a:solidFill>
        </p:spPr>
        <p:txBody>
          <a:bodyPr wrap="none" rtlCol="0" anchor="ctr">
            <a:spAutoFit/>
          </a:bodyPr>
          <a:lstStyle/>
          <a:p>
            <a:pPr algn="l"/>
            <a:endParaRPr lang="en-CH" sz="1600" dirty="0">
              <a:latin typeface="Helvetica" pitchFamily="2" charset="0"/>
            </a:endParaRPr>
          </a:p>
        </p:txBody>
      </p:sp>
      <p:pic>
        <p:nvPicPr>
          <p:cNvPr id="3" name="XS.pdf" descr="XS.pdf">
            <a:extLst>
              <a:ext uri="{FF2B5EF4-FFF2-40B4-BE49-F238E27FC236}">
                <a16:creationId xmlns:a16="http://schemas.microsoft.com/office/drawing/2014/main" id="{603752DA-FE50-CFCC-7E2F-EAB204C2168A}"/>
              </a:ext>
            </a:extLst>
          </p:cNvPr>
          <p:cNvPicPr>
            <a:picLocks noChangeAspect="1"/>
          </p:cNvPicPr>
          <p:nvPr/>
        </p:nvPicPr>
        <p:blipFill rotWithShape="1">
          <a:blip r:embed="rId4"/>
          <a:srcRect l="7050" t="5731" r="7050" b="-1"/>
          <a:stretch/>
        </p:blipFill>
        <p:spPr>
          <a:xfrm>
            <a:off x="5800749" y="2846943"/>
            <a:ext cx="5024755" cy="3530405"/>
          </a:xfrm>
          <a:prstGeom prst="rect">
            <a:avLst/>
          </a:prstGeom>
          <a:ln w="12700">
            <a:miter lim="400000"/>
          </a:ln>
        </p:spPr>
      </p:pic>
      <p:sp>
        <p:nvSpPr>
          <p:cNvPr id="14" name="Rectangle 13">
            <a:extLst>
              <a:ext uri="{FF2B5EF4-FFF2-40B4-BE49-F238E27FC236}">
                <a16:creationId xmlns:a16="http://schemas.microsoft.com/office/drawing/2014/main" id="{D06C1B1E-2DD5-3B5B-2BF2-08B7FAAD1446}"/>
              </a:ext>
            </a:extLst>
          </p:cNvPr>
          <p:cNvSpPr/>
          <p:nvPr/>
        </p:nvSpPr>
        <p:spPr>
          <a:xfrm>
            <a:off x="10074052" y="1788261"/>
            <a:ext cx="218567" cy="259098"/>
          </a:xfrm>
          <a:prstGeom prst="rect">
            <a:avLst/>
          </a:prstGeom>
          <a:solidFill>
            <a:schemeClr val="bg1"/>
          </a:solidFill>
        </p:spPr>
        <p:txBody>
          <a:bodyPr wrap="none" rtlCol="0" anchor="ctr">
            <a:spAutoFit/>
          </a:bodyPr>
          <a:lstStyle/>
          <a:p>
            <a:pPr algn="l"/>
            <a:endParaRPr lang="en-CH" sz="1600" dirty="0">
              <a:latin typeface="Helvetica" pitchFamily="2" charset="0"/>
            </a:endParaRPr>
          </a:p>
        </p:txBody>
      </p:sp>
      <p:sp>
        <p:nvSpPr>
          <p:cNvPr id="2" name="TextBox 1">
            <a:extLst>
              <a:ext uri="{FF2B5EF4-FFF2-40B4-BE49-F238E27FC236}">
                <a16:creationId xmlns:a16="http://schemas.microsoft.com/office/drawing/2014/main" id="{7337C148-8FF7-150A-EB49-88E2EE571684}"/>
              </a:ext>
            </a:extLst>
          </p:cNvPr>
          <p:cNvSpPr txBox="1"/>
          <p:nvPr/>
        </p:nvSpPr>
        <p:spPr>
          <a:xfrm rot="16200000">
            <a:off x="5440415" y="5553541"/>
            <a:ext cx="877163" cy="230832"/>
          </a:xfrm>
          <a:prstGeom prst="rect">
            <a:avLst/>
          </a:prstGeom>
          <a:noFill/>
        </p:spPr>
        <p:txBody>
          <a:bodyPr wrap="none" rtlCol="0">
            <a:spAutoFit/>
          </a:bodyPr>
          <a:lstStyle/>
          <a:p>
            <a:pPr marL="0">
              <a:spcBef>
                <a:spcPts val="3000"/>
              </a:spcBef>
            </a:pPr>
            <a:r>
              <a:rPr lang="en-CH" sz="900" dirty="0">
                <a:solidFill>
                  <a:schemeClr val="tx1">
                    <a:lumMod val="75000"/>
                    <a:lumOff val="25000"/>
                  </a:schemeClr>
                </a:solidFill>
                <a:latin typeface="Helvetica Light" charset="0"/>
                <a:ea typeface="Helvetica Light" charset="0"/>
                <a:cs typeface="Helvetica Light" charset="0"/>
                <a:sym typeface="Wingdings" pitchFamily="2" charset="2"/>
              </a:rPr>
              <a:t>Marumi Kado</a:t>
            </a:r>
          </a:p>
        </p:txBody>
      </p:sp>
    </p:spTree>
    <p:extLst>
      <p:ext uri="{BB962C8B-B14F-4D97-AF65-F5344CB8AC3E}">
        <p14:creationId xmlns:p14="http://schemas.microsoft.com/office/powerpoint/2010/main" val="1866380929"/>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pic>
        <p:nvPicPr>
          <p:cNvPr id="14338" name="Picture 2">
            <a:extLst>
              <a:ext uri="{FF2B5EF4-FFF2-40B4-BE49-F238E27FC236}">
                <a16:creationId xmlns:a16="http://schemas.microsoft.com/office/drawing/2014/main" id="{5340263C-EEE1-FA8A-0525-8258B41DBAF7}"/>
              </a:ext>
            </a:extLst>
          </p:cNvPr>
          <p:cNvPicPr>
            <a:picLocks noChangeAspect="1" noChangeArrowheads="1"/>
          </p:cNvPicPr>
          <p:nvPr/>
        </p:nvPicPr>
        <p:blipFill>
          <a:blip r:embed="rId2"/>
          <a:srcRect/>
          <a:stretch/>
        </p:blipFill>
        <p:spPr bwMode="auto">
          <a:xfrm>
            <a:off x="534988" y="0"/>
            <a:ext cx="104013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748FCE9-2E37-0542-BEFA-CB38C8B5FD92}"/>
              </a:ext>
            </a:extLst>
          </p:cNvPr>
          <p:cNvSpPr txBox="1"/>
          <p:nvPr/>
        </p:nvSpPr>
        <p:spPr>
          <a:xfrm>
            <a:off x="8317795" y="6604084"/>
            <a:ext cx="2582758" cy="253916"/>
          </a:xfrm>
          <a:prstGeom prst="rect">
            <a:avLst/>
          </a:prstGeom>
          <a:noFill/>
        </p:spPr>
        <p:txBody>
          <a:bodyPr wrap="none" rtlCol="0">
            <a:spAutoFit/>
          </a:bodyPr>
          <a:lstStyle/>
          <a:p>
            <a:pPr marL="0">
              <a:spcBef>
                <a:spcPts val="3000"/>
              </a:spcBef>
            </a:pPr>
            <a:r>
              <a:rPr lang="en-CH" sz="1050" dirty="0">
                <a:solidFill>
                  <a:schemeClr val="bg1"/>
                </a:solidFill>
                <a:latin typeface="Helvetica Light" charset="0"/>
                <a:ea typeface="Helvetica Light" charset="0"/>
                <a:cs typeface="Helvetica Light" charset="0"/>
                <a:sym typeface="Wingdings" pitchFamily="2" charset="2"/>
              </a:rPr>
              <a:t>A boosted </a:t>
            </a:r>
            <a:r>
              <a:rPr lang="en-GB" sz="1050" dirty="0">
                <a:solidFill>
                  <a:schemeClr val="bg1"/>
                </a:solidFill>
                <a:latin typeface="Helvetica Light" charset="0"/>
                <a:ea typeface="Helvetica Light" charset="0"/>
                <a:cs typeface="Helvetica Light" charset="0"/>
                <a:sym typeface="Wingdings" pitchFamily="2" charset="2"/>
              </a:rPr>
              <a:t>WH → </a:t>
            </a:r>
            <a:r>
              <a:rPr lang="el-GR" sz="1050" dirty="0" err="1">
                <a:solidFill>
                  <a:schemeClr val="bg1"/>
                </a:solidFill>
                <a:latin typeface="Helvetica Light" charset="0"/>
                <a:ea typeface="Helvetica Light" charset="0"/>
                <a:cs typeface="Helvetica Light" charset="0"/>
                <a:sym typeface="Wingdings" pitchFamily="2" charset="2"/>
              </a:rPr>
              <a:t>μν</a:t>
            </a:r>
            <a:r>
              <a:rPr lang="en-GB" sz="1050" dirty="0">
                <a:solidFill>
                  <a:schemeClr val="bg1"/>
                </a:solidFill>
                <a:latin typeface="Helvetica Light" charset="0"/>
                <a:ea typeface="Helvetica Light" charset="0"/>
                <a:cs typeface="Helvetica Light" charset="0"/>
                <a:sym typeface="Wingdings" pitchFamily="2" charset="2"/>
              </a:rPr>
              <a:t>bb candidate event</a:t>
            </a:r>
            <a:endParaRPr lang="en-CH" sz="1050" dirty="0">
              <a:solidFill>
                <a:schemeClr val="bg1"/>
              </a:solidFill>
              <a:latin typeface="Helvetica Light" charset="0"/>
              <a:ea typeface="Helvetica Light" charset="0"/>
              <a:cs typeface="Helvetica Light" charset="0"/>
              <a:sym typeface="Wingdings" pitchFamily="2" charset="2"/>
            </a:endParaRPr>
          </a:p>
        </p:txBody>
      </p:sp>
      <p:sp>
        <p:nvSpPr>
          <p:cNvPr id="6" name="Rectangle 5">
            <a:extLst>
              <a:ext uri="{FF2B5EF4-FFF2-40B4-BE49-F238E27FC236}">
                <a16:creationId xmlns:a16="http://schemas.microsoft.com/office/drawing/2014/main" id="{729E019D-AD05-39FE-4E98-8BD9F6E9D573}"/>
              </a:ext>
            </a:extLst>
          </p:cNvPr>
          <p:cNvSpPr/>
          <p:nvPr/>
        </p:nvSpPr>
        <p:spPr>
          <a:xfrm>
            <a:off x="660401" y="5105400"/>
            <a:ext cx="2489200" cy="990600"/>
          </a:xfrm>
          <a:prstGeom prst="rect">
            <a:avLst/>
          </a:prstGeom>
          <a:solidFill>
            <a:schemeClr val="tx1"/>
          </a:solidFill>
        </p:spPr>
        <p:txBody>
          <a:bodyPr wrap="square" rtlCol="0" anchor="ctr">
            <a:spAutoFit/>
          </a:bodyPr>
          <a:lstStyle/>
          <a:p>
            <a:pPr algn="l"/>
            <a:endParaRPr lang="en-CH" sz="1600" dirty="0">
              <a:latin typeface="Helvetica" pitchFamily="2" charset="0"/>
            </a:endParaRPr>
          </a:p>
        </p:txBody>
      </p:sp>
      <p:pic>
        <p:nvPicPr>
          <p:cNvPr id="7" name="Picture 6">
            <a:extLst>
              <a:ext uri="{FF2B5EF4-FFF2-40B4-BE49-F238E27FC236}">
                <a16:creationId xmlns:a16="http://schemas.microsoft.com/office/drawing/2014/main" id="{A57C2CAC-07AE-909B-F593-CDEB264D54CB}"/>
              </a:ext>
            </a:extLst>
          </p:cNvPr>
          <p:cNvPicPr>
            <a:picLocks noChangeAspect="1"/>
          </p:cNvPicPr>
          <p:nvPr/>
        </p:nvPicPr>
        <p:blipFill rotWithShape="1">
          <a:blip r:embed="rId3">
            <a:extLst>
              <a:ext uri="{28A0092B-C50C-407E-A947-70E740481C1C}">
                <a14:useLocalDpi xmlns:a14="http://schemas.microsoft.com/office/drawing/2010/main"/>
              </a:ext>
            </a:extLst>
          </a:blip>
          <a:srcRect t="36576" b="32613"/>
          <a:stretch/>
        </p:blipFill>
        <p:spPr>
          <a:xfrm>
            <a:off x="730618" y="5305522"/>
            <a:ext cx="2111311" cy="920556"/>
          </a:xfrm>
          <a:prstGeom prst="rect">
            <a:avLst/>
          </a:prstGeom>
        </p:spPr>
      </p:pic>
      <p:pic>
        <p:nvPicPr>
          <p:cNvPr id="11" name="Picture 10">
            <a:extLst>
              <a:ext uri="{FF2B5EF4-FFF2-40B4-BE49-F238E27FC236}">
                <a16:creationId xmlns:a16="http://schemas.microsoft.com/office/drawing/2014/main" id="{2DA7F240-A43B-7ABC-82AE-595F9874D426}"/>
              </a:ext>
            </a:extLst>
          </p:cNvPr>
          <p:cNvPicPr>
            <a:picLocks noChangeAspect="1"/>
          </p:cNvPicPr>
          <p:nvPr/>
        </p:nvPicPr>
        <p:blipFill>
          <a:blip r:embed="rId4"/>
          <a:stretch>
            <a:fillRect/>
          </a:stretch>
        </p:blipFill>
        <p:spPr>
          <a:xfrm>
            <a:off x="639687" y="3964799"/>
            <a:ext cx="2727632" cy="1323192"/>
          </a:xfrm>
          <a:prstGeom prst="rect">
            <a:avLst/>
          </a:prstGeom>
          <a:solidFill>
            <a:schemeClr val="tx1"/>
          </a:solidFill>
        </p:spPr>
      </p:pic>
      <p:sp>
        <p:nvSpPr>
          <p:cNvPr id="12" name="TextBox 11">
            <a:extLst>
              <a:ext uri="{FF2B5EF4-FFF2-40B4-BE49-F238E27FC236}">
                <a16:creationId xmlns:a16="http://schemas.microsoft.com/office/drawing/2014/main" id="{2C7B8205-38DA-5DE0-3E67-05EFB33B283A}"/>
              </a:ext>
            </a:extLst>
          </p:cNvPr>
          <p:cNvSpPr txBox="1"/>
          <p:nvPr/>
        </p:nvSpPr>
        <p:spPr>
          <a:xfrm>
            <a:off x="289297" y="211677"/>
            <a:ext cx="1111250" cy="400110"/>
          </a:xfrm>
          <a:prstGeom prst="rect">
            <a:avLst/>
          </a:prstGeom>
          <a:noFill/>
        </p:spPr>
        <p:txBody>
          <a:bodyPr wrap="square">
            <a:spAutoFit/>
          </a:bodyPr>
          <a:lstStyle/>
          <a:p>
            <a:r>
              <a:rPr lang="en-GB" sz="2000" b="1" i="1" dirty="0">
                <a:solidFill>
                  <a:schemeClr val="bg1"/>
                </a:solidFill>
                <a:latin typeface="Helvetica" pitchFamily="2" charset="0"/>
                <a:ea typeface="Helvetica Light" charset="0"/>
                <a:cs typeface="Helvetica Light" charset="0"/>
                <a:sym typeface="Wingdings" pitchFamily="2" charset="2"/>
              </a:rPr>
              <a:t>H</a:t>
            </a:r>
            <a:r>
              <a:rPr lang="en-GB" sz="2000" b="1" dirty="0">
                <a:solidFill>
                  <a:schemeClr val="bg1"/>
                </a:solidFill>
                <a:latin typeface="Helvetica" pitchFamily="2" charset="0"/>
                <a:ea typeface="Helvetica Light" charset="0"/>
                <a:cs typeface="Helvetica Light" charset="0"/>
                <a:sym typeface="Wingdings" pitchFamily="2" charset="2"/>
              </a:rPr>
              <a:t> → </a:t>
            </a:r>
            <a:r>
              <a:rPr lang="en-GB" sz="2000" b="1" i="1" dirty="0">
                <a:solidFill>
                  <a:schemeClr val="bg1"/>
                </a:solidFill>
                <a:latin typeface="Helvetica" pitchFamily="2" charset="0"/>
                <a:ea typeface="Helvetica Light" charset="0"/>
                <a:cs typeface="Helvetica Light" charset="0"/>
                <a:sym typeface="Wingdings" pitchFamily="2" charset="2"/>
              </a:rPr>
              <a:t>bb</a:t>
            </a:r>
            <a:endParaRPr lang="en-CH" sz="2000" b="1" i="1" dirty="0">
              <a:solidFill>
                <a:schemeClr val="bg1"/>
              </a:solidFill>
              <a:latin typeface="Helvetica" pitchFamily="2" charset="0"/>
            </a:endParaRPr>
          </a:p>
        </p:txBody>
      </p:sp>
    </p:spTree>
    <p:extLst>
      <p:ext uri="{BB962C8B-B14F-4D97-AF65-F5344CB8AC3E}">
        <p14:creationId xmlns:p14="http://schemas.microsoft.com/office/powerpoint/2010/main" val="2153600220"/>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pic>
        <p:nvPicPr>
          <p:cNvPr id="17" name="Picture 2">
            <a:extLst>
              <a:ext uri="{FF2B5EF4-FFF2-40B4-BE49-F238E27FC236}">
                <a16:creationId xmlns:a16="http://schemas.microsoft.com/office/drawing/2014/main" id="{D0ECC509-AC1D-45B7-4ED9-90D07B9CBB77}"/>
              </a:ext>
            </a:extLst>
          </p:cNvPr>
          <p:cNvPicPr>
            <a:picLocks noChangeAspect="1" noChangeArrowheads="1"/>
          </p:cNvPicPr>
          <p:nvPr/>
        </p:nvPicPr>
        <p:blipFill>
          <a:blip r:embed="rId2"/>
          <a:srcRect/>
          <a:stretch/>
        </p:blipFill>
        <p:spPr bwMode="auto">
          <a:xfrm>
            <a:off x="534988" y="0"/>
            <a:ext cx="104013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748FCE9-2E37-0542-BEFA-CB38C8B5FD92}"/>
              </a:ext>
            </a:extLst>
          </p:cNvPr>
          <p:cNvSpPr txBox="1"/>
          <p:nvPr/>
        </p:nvSpPr>
        <p:spPr>
          <a:xfrm>
            <a:off x="8317795" y="6604084"/>
            <a:ext cx="2582758" cy="253916"/>
          </a:xfrm>
          <a:prstGeom prst="rect">
            <a:avLst/>
          </a:prstGeom>
          <a:noFill/>
        </p:spPr>
        <p:txBody>
          <a:bodyPr wrap="none" rtlCol="0">
            <a:spAutoFit/>
          </a:bodyPr>
          <a:lstStyle/>
          <a:p>
            <a:pPr marL="0">
              <a:spcBef>
                <a:spcPts val="3000"/>
              </a:spcBef>
            </a:pPr>
            <a:r>
              <a:rPr lang="en-CH" sz="1050" dirty="0">
                <a:solidFill>
                  <a:schemeClr val="bg1"/>
                </a:solidFill>
                <a:latin typeface="Helvetica Light" charset="0"/>
                <a:ea typeface="Helvetica Light" charset="0"/>
                <a:cs typeface="Helvetica Light" charset="0"/>
                <a:sym typeface="Wingdings" pitchFamily="2" charset="2"/>
              </a:rPr>
              <a:t>A boosted </a:t>
            </a:r>
            <a:r>
              <a:rPr lang="en-GB" sz="1050" dirty="0">
                <a:solidFill>
                  <a:schemeClr val="bg1"/>
                </a:solidFill>
                <a:latin typeface="Helvetica Light" charset="0"/>
                <a:ea typeface="Helvetica Light" charset="0"/>
                <a:cs typeface="Helvetica Light" charset="0"/>
                <a:sym typeface="Wingdings" pitchFamily="2" charset="2"/>
              </a:rPr>
              <a:t>WH → </a:t>
            </a:r>
            <a:r>
              <a:rPr lang="el-GR" sz="1050" dirty="0" err="1">
                <a:solidFill>
                  <a:schemeClr val="bg1"/>
                </a:solidFill>
                <a:latin typeface="Helvetica Light" charset="0"/>
                <a:ea typeface="Helvetica Light" charset="0"/>
                <a:cs typeface="Helvetica Light" charset="0"/>
                <a:sym typeface="Wingdings" pitchFamily="2" charset="2"/>
              </a:rPr>
              <a:t>μν</a:t>
            </a:r>
            <a:r>
              <a:rPr lang="en-GB" sz="1050" dirty="0">
                <a:solidFill>
                  <a:schemeClr val="bg1"/>
                </a:solidFill>
                <a:latin typeface="Helvetica Light" charset="0"/>
                <a:ea typeface="Helvetica Light" charset="0"/>
                <a:cs typeface="Helvetica Light" charset="0"/>
                <a:sym typeface="Wingdings" pitchFamily="2" charset="2"/>
              </a:rPr>
              <a:t>bb candidate event</a:t>
            </a:r>
            <a:endParaRPr lang="en-CH" sz="1050" dirty="0">
              <a:solidFill>
                <a:schemeClr val="bg1"/>
              </a:solidFill>
              <a:latin typeface="Helvetica Light" charset="0"/>
              <a:ea typeface="Helvetica Light" charset="0"/>
              <a:cs typeface="Helvetica Light" charset="0"/>
              <a:sym typeface="Wingdings" pitchFamily="2" charset="2"/>
            </a:endParaRPr>
          </a:p>
        </p:txBody>
      </p:sp>
      <p:sp>
        <p:nvSpPr>
          <p:cNvPr id="5" name="Rounded Rectangle 4">
            <a:extLst>
              <a:ext uri="{FF2B5EF4-FFF2-40B4-BE49-F238E27FC236}">
                <a16:creationId xmlns:a16="http://schemas.microsoft.com/office/drawing/2014/main" id="{89EB696D-0A64-FED4-A8B5-1064805C43CA}"/>
              </a:ext>
            </a:extLst>
          </p:cNvPr>
          <p:cNvSpPr/>
          <p:nvPr/>
        </p:nvSpPr>
        <p:spPr>
          <a:xfrm>
            <a:off x="368300" y="770016"/>
            <a:ext cx="10778237" cy="5522400"/>
          </a:xfrm>
          <a:prstGeom prst="roundRect">
            <a:avLst>
              <a:gd name="adj" fmla="val 801"/>
            </a:avLst>
          </a:prstGeom>
          <a:solidFill>
            <a:schemeClr val="bg1"/>
          </a:solidFill>
        </p:spPr>
        <p:txBody>
          <a:bodyPr wrap="square" rtlCol="0" anchor="ctr">
            <a:spAutoFit/>
          </a:bodyPr>
          <a:lstStyle/>
          <a:p>
            <a:pPr algn="l"/>
            <a:endParaRPr lang="en-CH" sz="1600" dirty="0">
              <a:latin typeface="Helvetica" pitchFamily="2" charset="0"/>
            </a:endParaRPr>
          </a:p>
        </p:txBody>
      </p:sp>
      <p:pic>
        <p:nvPicPr>
          <p:cNvPr id="7" name="Picture 6">
            <a:extLst>
              <a:ext uri="{FF2B5EF4-FFF2-40B4-BE49-F238E27FC236}">
                <a16:creationId xmlns:a16="http://schemas.microsoft.com/office/drawing/2014/main" id="{7002B6E5-A81A-E673-E961-B92639D75759}"/>
              </a:ext>
            </a:extLst>
          </p:cNvPr>
          <p:cNvPicPr>
            <a:picLocks noChangeAspect="1"/>
          </p:cNvPicPr>
          <p:nvPr/>
        </p:nvPicPr>
        <p:blipFill>
          <a:blip r:embed="rId3"/>
          <a:stretch>
            <a:fillRect/>
          </a:stretch>
        </p:blipFill>
        <p:spPr>
          <a:xfrm rot="5400000">
            <a:off x="5855692" y="1501623"/>
            <a:ext cx="4648805" cy="4845353"/>
          </a:xfrm>
          <a:prstGeom prst="rect">
            <a:avLst/>
          </a:prstGeom>
        </p:spPr>
      </p:pic>
      <p:pic>
        <p:nvPicPr>
          <p:cNvPr id="9" name="Picture 8">
            <a:extLst>
              <a:ext uri="{FF2B5EF4-FFF2-40B4-BE49-F238E27FC236}">
                <a16:creationId xmlns:a16="http://schemas.microsoft.com/office/drawing/2014/main" id="{0E8E15A0-3A1F-9654-08F9-048E408AA2FC}"/>
              </a:ext>
            </a:extLst>
          </p:cNvPr>
          <p:cNvPicPr>
            <a:picLocks noChangeAspect="1"/>
          </p:cNvPicPr>
          <p:nvPr/>
        </p:nvPicPr>
        <p:blipFill>
          <a:blip r:embed="rId4">
            <a:alphaModFix/>
          </a:blip>
          <a:stretch>
            <a:fillRect/>
          </a:stretch>
        </p:blipFill>
        <p:spPr>
          <a:xfrm rot="5400000">
            <a:off x="1019376" y="1582301"/>
            <a:ext cx="4250177" cy="4429871"/>
          </a:xfrm>
          <a:prstGeom prst="rect">
            <a:avLst/>
          </a:prstGeom>
        </p:spPr>
      </p:pic>
      <p:sp>
        <p:nvSpPr>
          <p:cNvPr id="10" name="TextBox 9">
            <a:extLst>
              <a:ext uri="{FF2B5EF4-FFF2-40B4-BE49-F238E27FC236}">
                <a16:creationId xmlns:a16="http://schemas.microsoft.com/office/drawing/2014/main" id="{6271D18A-594D-61E0-FCD5-B938CA5EE549}"/>
              </a:ext>
            </a:extLst>
          </p:cNvPr>
          <p:cNvSpPr txBox="1"/>
          <p:nvPr/>
        </p:nvSpPr>
        <p:spPr>
          <a:xfrm>
            <a:off x="542731" y="973777"/>
            <a:ext cx="10060039" cy="600164"/>
          </a:xfrm>
          <a:prstGeom prst="rect">
            <a:avLst/>
          </a:prstGeom>
          <a:noFill/>
        </p:spPr>
        <p:txBody>
          <a:bodyPr wrap="square">
            <a:spAutoFit/>
          </a:bodyPr>
          <a:lstStyle/>
          <a:p>
            <a:r>
              <a:rPr lang="en-CH" sz="1400" b="1" dirty="0">
                <a:latin typeface="Helvetica" pitchFamily="2" charset="0"/>
                <a:ea typeface="Helvetica Light" charset="0"/>
                <a:cs typeface="Helvetica Light" charset="0"/>
                <a:sym typeface="Wingdings" pitchFamily="2" charset="2"/>
              </a:rPr>
              <a:t>Measurement of </a:t>
            </a:r>
            <a:r>
              <a:rPr lang="en-GB" sz="1400" b="1" dirty="0">
                <a:latin typeface="Helvetica" pitchFamily="2" charset="0"/>
                <a:ea typeface="Helvetica Light" charset="0"/>
                <a:cs typeface="Helvetica Light" charset="0"/>
                <a:sym typeface="Wingdings" pitchFamily="2" charset="2"/>
              </a:rPr>
              <a:t>H → bb via associated production pp → W/Z + H and leptonic W/Z decays</a:t>
            </a:r>
          </a:p>
          <a:p>
            <a:pPr>
              <a:spcBef>
                <a:spcPts val="600"/>
              </a:spcBef>
            </a:pPr>
            <a:r>
              <a:rPr lang="en-GB" sz="1400" dirty="0">
                <a:latin typeface="Helvetica" pitchFamily="2" charset="0"/>
                <a:ea typeface="Helvetica Light" charset="0"/>
                <a:cs typeface="Helvetica Light" charset="0"/>
                <a:sym typeface="Wingdings" pitchFamily="2" charset="2"/>
              </a:rPr>
              <a:t>Highly complex analyses requiring excellent control of background processes and signal purification with machine learning</a:t>
            </a:r>
          </a:p>
        </p:txBody>
      </p:sp>
      <p:sp>
        <p:nvSpPr>
          <p:cNvPr id="14" name="TextBox 13">
            <a:extLst>
              <a:ext uri="{FF2B5EF4-FFF2-40B4-BE49-F238E27FC236}">
                <a16:creationId xmlns:a16="http://schemas.microsoft.com/office/drawing/2014/main" id="{2C4C3994-CAF7-2B18-1CEA-C739E47043FC}"/>
              </a:ext>
            </a:extLst>
          </p:cNvPr>
          <p:cNvSpPr txBox="1"/>
          <p:nvPr/>
        </p:nvSpPr>
        <p:spPr>
          <a:xfrm>
            <a:off x="8099224" y="3769264"/>
            <a:ext cx="1111250" cy="307777"/>
          </a:xfrm>
          <a:prstGeom prst="rect">
            <a:avLst/>
          </a:prstGeom>
          <a:noFill/>
        </p:spPr>
        <p:txBody>
          <a:bodyPr wrap="square">
            <a:spAutoFit/>
          </a:bodyPr>
          <a:lstStyle/>
          <a:p>
            <a:r>
              <a:rPr lang="en-GB" sz="1400" b="1" i="1" dirty="0">
                <a:solidFill>
                  <a:srgbClr val="CC0000"/>
                </a:solidFill>
                <a:latin typeface="Helvetica" pitchFamily="2" charset="0"/>
                <a:ea typeface="Helvetica Light" charset="0"/>
                <a:cs typeface="Helvetica Light" charset="0"/>
                <a:sym typeface="Wingdings" pitchFamily="2" charset="2"/>
              </a:rPr>
              <a:t>H</a:t>
            </a:r>
            <a:r>
              <a:rPr lang="en-GB" sz="1400" b="1" dirty="0">
                <a:solidFill>
                  <a:srgbClr val="CC0000"/>
                </a:solidFill>
                <a:latin typeface="Helvetica" pitchFamily="2" charset="0"/>
                <a:ea typeface="Helvetica Light" charset="0"/>
                <a:cs typeface="Helvetica Light" charset="0"/>
                <a:sym typeface="Wingdings" pitchFamily="2" charset="2"/>
              </a:rPr>
              <a:t> → </a:t>
            </a:r>
            <a:r>
              <a:rPr lang="en-GB" sz="1400" b="1" i="1" dirty="0">
                <a:solidFill>
                  <a:srgbClr val="CC0000"/>
                </a:solidFill>
                <a:latin typeface="Helvetica" pitchFamily="2" charset="0"/>
                <a:ea typeface="Helvetica Light" charset="0"/>
                <a:cs typeface="Helvetica Light" charset="0"/>
                <a:sym typeface="Wingdings" pitchFamily="2" charset="2"/>
              </a:rPr>
              <a:t>bb</a:t>
            </a:r>
            <a:endParaRPr lang="en-CH" sz="1400" b="1" i="1" dirty="0">
              <a:solidFill>
                <a:srgbClr val="CC0000"/>
              </a:solidFill>
              <a:latin typeface="Helvetica" pitchFamily="2" charset="0"/>
            </a:endParaRPr>
          </a:p>
        </p:txBody>
      </p:sp>
      <p:sp>
        <p:nvSpPr>
          <p:cNvPr id="15" name="TextBox 14">
            <a:extLst>
              <a:ext uri="{FF2B5EF4-FFF2-40B4-BE49-F238E27FC236}">
                <a16:creationId xmlns:a16="http://schemas.microsoft.com/office/drawing/2014/main" id="{59279D11-FCB4-D381-9205-6C55D827D7B9}"/>
              </a:ext>
            </a:extLst>
          </p:cNvPr>
          <p:cNvSpPr txBox="1"/>
          <p:nvPr/>
        </p:nvSpPr>
        <p:spPr>
          <a:xfrm>
            <a:off x="6705257" y="3769264"/>
            <a:ext cx="1111250" cy="307777"/>
          </a:xfrm>
          <a:prstGeom prst="rect">
            <a:avLst/>
          </a:prstGeom>
          <a:noFill/>
        </p:spPr>
        <p:txBody>
          <a:bodyPr wrap="square">
            <a:spAutoFit/>
          </a:bodyPr>
          <a:lstStyle/>
          <a:p>
            <a:r>
              <a:rPr lang="en-GB" sz="1400" b="1" i="1" dirty="0">
                <a:solidFill>
                  <a:schemeClr val="tx1">
                    <a:lumMod val="50000"/>
                    <a:lumOff val="50000"/>
                  </a:schemeClr>
                </a:solidFill>
                <a:latin typeface="Helvetica" pitchFamily="2" charset="0"/>
                <a:ea typeface="Helvetica Light" charset="0"/>
                <a:cs typeface="Helvetica Light" charset="0"/>
                <a:sym typeface="Wingdings" pitchFamily="2" charset="2"/>
              </a:rPr>
              <a:t>Z</a:t>
            </a:r>
            <a:r>
              <a:rPr lang="en-GB" sz="1400" b="1" dirty="0">
                <a:solidFill>
                  <a:schemeClr val="tx1">
                    <a:lumMod val="50000"/>
                    <a:lumOff val="50000"/>
                  </a:schemeClr>
                </a:solidFill>
                <a:latin typeface="Helvetica" pitchFamily="2" charset="0"/>
                <a:ea typeface="Helvetica Light" charset="0"/>
                <a:cs typeface="Helvetica Light" charset="0"/>
                <a:sym typeface="Wingdings" pitchFamily="2" charset="2"/>
              </a:rPr>
              <a:t> → </a:t>
            </a:r>
            <a:r>
              <a:rPr lang="en-GB" sz="1400" b="1" i="1" dirty="0">
                <a:solidFill>
                  <a:schemeClr val="tx1">
                    <a:lumMod val="50000"/>
                    <a:lumOff val="50000"/>
                  </a:schemeClr>
                </a:solidFill>
                <a:latin typeface="Helvetica" pitchFamily="2" charset="0"/>
                <a:ea typeface="Helvetica Light" charset="0"/>
                <a:cs typeface="Helvetica Light" charset="0"/>
                <a:sym typeface="Wingdings" pitchFamily="2" charset="2"/>
              </a:rPr>
              <a:t>bb</a:t>
            </a:r>
            <a:endParaRPr lang="en-CH" sz="1400" b="1" i="1" dirty="0">
              <a:solidFill>
                <a:schemeClr val="tx1">
                  <a:lumMod val="50000"/>
                  <a:lumOff val="50000"/>
                </a:schemeClr>
              </a:solidFill>
              <a:latin typeface="Helvetica" pitchFamily="2" charset="0"/>
            </a:endParaRPr>
          </a:p>
        </p:txBody>
      </p:sp>
      <p:sp>
        <p:nvSpPr>
          <p:cNvPr id="18" name="TextBox 17">
            <a:extLst>
              <a:ext uri="{FF2B5EF4-FFF2-40B4-BE49-F238E27FC236}">
                <a16:creationId xmlns:a16="http://schemas.microsoft.com/office/drawing/2014/main" id="{2AB49DF6-D6C8-9A59-F653-200B4880CB66}"/>
              </a:ext>
            </a:extLst>
          </p:cNvPr>
          <p:cNvSpPr txBox="1"/>
          <p:nvPr/>
        </p:nvSpPr>
        <p:spPr>
          <a:xfrm>
            <a:off x="289297" y="211677"/>
            <a:ext cx="1111250" cy="400110"/>
          </a:xfrm>
          <a:prstGeom prst="rect">
            <a:avLst/>
          </a:prstGeom>
          <a:noFill/>
        </p:spPr>
        <p:txBody>
          <a:bodyPr wrap="square">
            <a:spAutoFit/>
          </a:bodyPr>
          <a:lstStyle/>
          <a:p>
            <a:r>
              <a:rPr lang="en-GB" sz="2000" b="1" i="1" dirty="0">
                <a:solidFill>
                  <a:schemeClr val="bg1"/>
                </a:solidFill>
                <a:latin typeface="Helvetica" pitchFamily="2" charset="0"/>
                <a:ea typeface="Helvetica Light" charset="0"/>
                <a:cs typeface="Helvetica Light" charset="0"/>
                <a:sym typeface="Wingdings" pitchFamily="2" charset="2"/>
              </a:rPr>
              <a:t>H</a:t>
            </a:r>
            <a:r>
              <a:rPr lang="en-GB" sz="2000" b="1" dirty="0">
                <a:solidFill>
                  <a:schemeClr val="bg1"/>
                </a:solidFill>
                <a:latin typeface="Helvetica" pitchFamily="2" charset="0"/>
                <a:ea typeface="Helvetica Light" charset="0"/>
                <a:cs typeface="Helvetica Light" charset="0"/>
                <a:sym typeface="Wingdings" pitchFamily="2" charset="2"/>
              </a:rPr>
              <a:t> → </a:t>
            </a:r>
            <a:r>
              <a:rPr lang="en-GB" sz="2000" b="1" i="1" dirty="0">
                <a:solidFill>
                  <a:schemeClr val="bg1"/>
                </a:solidFill>
                <a:latin typeface="Helvetica" pitchFamily="2" charset="0"/>
                <a:ea typeface="Helvetica Light" charset="0"/>
                <a:cs typeface="Helvetica Light" charset="0"/>
                <a:sym typeface="Wingdings" pitchFamily="2" charset="2"/>
              </a:rPr>
              <a:t>bb</a:t>
            </a:r>
            <a:endParaRPr lang="en-CH" sz="2000" b="1" i="1" dirty="0">
              <a:solidFill>
                <a:schemeClr val="bg1"/>
              </a:solidFill>
              <a:latin typeface="Helvetica" pitchFamily="2" charset="0"/>
            </a:endParaRPr>
          </a:p>
        </p:txBody>
      </p:sp>
      <p:sp>
        <p:nvSpPr>
          <p:cNvPr id="2" name="TextBox 1">
            <a:extLst>
              <a:ext uri="{FF2B5EF4-FFF2-40B4-BE49-F238E27FC236}">
                <a16:creationId xmlns:a16="http://schemas.microsoft.com/office/drawing/2014/main" id="{A7EE77A6-3977-4C6E-D82E-B860F0E402C8}"/>
              </a:ext>
            </a:extLst>
          </p:cNvPr>
          <p:cNvSpPr txBox="1"/>
          <p:nvPr/>
        </p:nvSpPr>
        <p:spPr>
          <a:xfrm>
            <a:off x="9053538" y="1573941"/>
            <a:ext cx="1321196" cy="261610"/>
          </a:xfrm>
          <a:prstGeom prst="rect">
            <a:avLst/>
          </a:prstGeom>
          <a:noFill/>
        </p:spPr>
        <p:txBody>
          <a:bodyPr wrap="none" rtlCol="0">
            <a:spAutoFit/>
          </a:bodyPr>
          <a:lstStyle/>
          <a:p>
            <a:pPr marL="0">
              <a:spcBef>
                <a:spcPts val="3000"/>
              </a:spcBef>
            </a:pPr>
            <a:r>
              <a:rPr lang="en-GB" sz="1100" dirty="0">
                <a:solidFill>
                  <a:prstClr val="black"/>
                </a:solidFill>
                <a:latin typeface="Helvetica Light" charset="0"/>
                <a:ea typeface="Helvetica Light" charset="0"/>
                <a:cs typeface="Helvetica Light" charset="0"/>
                <a:sym typeface="Wingdings" pitchFamily="2" charset="2"/>
                <a:hlinkClick r:id="rId5"/>
              </a:rPr>
              <a:t>arXiv:2007.02873</a:t>
            </a:r>
            <a:endParaRPr lang="en-CH" sz="1100" dirty="0">
              <a:solidFill>
                <a:prstClr val="black"/>
              </a:solidFill>
              <a:latin typeface="Helvetica Light" charset="0"/>
              <a:ea typeface="Helvetica Light" charset="0"/>
              <a:cs typeface="Helvetica Light" charset="0"/>
              <a:sym typeface="Wingdings" pitchFamily="2" charset="2"/>
            </a:endParaRPr>
          </a:p>
        </p:txBody>
      </p:sp>
    </p:spTree>
    <p:extLst>
      <p:ext uri="{BB962C8B-B14F-4D97-AF65-F5344CB8AC3E}">
        <p14:creationId xmlns:p14="http://schemas.microsoft.com/office/powerpoint/2010/main" val="3715731931"/>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pic>
        <p:nvPicPr>
          <p:cNvPr id="8" name="Picture 2">
            <a:extLst>
              <a:ext uri="{FF2B5EF4-FFF2-40B4-BE49-F238E27FC236}">
                <a16:creationId xmlns:a16="http://schemas.microsoft.com/office/drawing/2014/main" id="{1F35D9A4-CDBA-921B-3C02-6D22CA60840B}"/>
              </a:ext>
            </a:extLst>
          </p:cNvPr>
          <p:cNvPicPr>
            <a:picLocks noChangeAspect="1" noChangeArrowheads="1"/>
          </p:cNvPicPr>
          <p:nvPr/>
        </p:nvPicPr>
        <p:blipFill>
          <a:blip r:embed="rId2"/>
          <a:srcRect/>
          <a:stretch/>
        </p:blipFill>
        <p:spPr bwMode="auto">
          <a:xfrm>
            <a:off x="534988" y="0"/>
            <a:ext cx="104013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748FCE9-2E37-0542-BEFA-CB38C8B5FD92}"/>
              </a:ext>
            </a:extLst>
          </p:cNvPr>
          <p:cNvSpPr txBox="1"/>
          <p:nvPr/>
        </p:nvSpPr>
        <p:spPr>
          <a:xfrm>
            <a:off x="8559095" y="6604084"/>
            <a:ext cx="2327881" cy="253916"/>
          </a:xfrm>
          <a:prstGeom prst="rect">
            <a:avLst/>
          </a:prstGeom>
          <a:noFill/>
        </p:spPr>
        <p:txBody>
          <a:bodyPr wrap="none" rtlCol="0">
            <a:spAutoFit/>
          </a:bodyPr>
          <a:lstStyle/>
          <a:p>
            <a:pPr marL="0">
              <a:spcBef>
                <a:spcPts val="3000"/>
              </a:spcBef>
            </a:pPr>
            <a:r>
              <a:rPr lang="en-CH" sz="1050" dirty="0">
                <a:solidFill>
                  <a:schemeClr val="bg1"/>
                </a:solidFill>
                <a:latin typeface="Helvetica Light" charset="0"/>
                <a:ea typeface="Helvetica Light" charset="0"/>
                <a:cs typeface="Helvetica Light" charset="0"/>
                <a:sym typeface="Wingdings" pitchFamily="2" charset="2"/>
              </a:rPr>
              <a:t>A </a:t>
            </a:r>
            <a:r>
              <a:rPr lang="en-GB" sz="1050" dirty="0">
                <a:solidFill>
                  <a:schemeClr val="bg1"/>
                </a:solidFill>
                <a:latin typeface="Helvetica Light" charset="0"/>
                <a:ea typeface="Helvetica Light" charset="0"/>
                <a:cs typeface="Helvetica Light" charset="0"/>
                <a:sym typeface="Wingdings" pitchFamily="2" charset="2"/>
              </a:rPr>
              <a:t>ttH → </a:t>
            </a:r>
            <a:r>
              <a:rPr lang="en-US" sz="1050" dirty="0">
                <a:solidFill>
                  <a:schemeClr val="bg1"/>
                </a:solidFill>
                <a:latin typeface="Helvetica Light" charset="0"/>
                <a:ea typeface="Helvetica Light" charset="0"/>
                <a:cs typeface="Helvetica Light" charset="0"/>
                <a:sym typeface="Wingdings" pitchFamily="2" charset="2"/>
              </a:rPr>
              <a:t>6 jets</a:t>
            </a:r>
            <a:r>
              <a:rPr lang="en-GB" sz="1050" dirty="0">
                <a:solidFill>
                  <a:schemeClr val="bg1"/>
                </a:solidFill>
                <a:latin typeface="Helvetica Light" charset="0"/>
                <a:ea typeface="Helvetica Light" charset="0"/>
                <a:cs typeface="Helvetica Light" charset="0"/>
                <a:sym typeface="Wingdings" pitchFamily="2" charset="2"/>
              </a:rPr>
              <a:t> + 𝛾𝛾 candidate event</a:t>
            </a:r>
            <a:endParaRPr lang="en-CH" sz="1050" dirty="0">
              <a:solidFill>
                <a:schemeClr val="bg1"/>
              </a:solidFill>
              <a:latin typeface="Helvetica Light" charset="0"/>
              <a:ea typeface="Helvetica Light" charset="0"/>
              <a:cs typeface="Helvetica Light" charset="0"/>
              <a:sym typeface="Wingdings" pitchFamily="2" charset="2"/>
            </a:endParaRPr>
          </a:p>
        </p:txBody>
      </p:sp>
      <p:sp>
        <p:nvSpPr>
          <p:cNvPr id="9" name="Rectangle 8">
            <a:extLst>
              <a:ext uri="{FF2B5EF4-FFF2-40B4-BE49-F238E27FC236}">
                <a16:creationId xmlns:a16="http://schemas.microsoft.com/office/drawing/2014/main" id="{C0084904-7C57-0BBE-3FD5-FF54B4E2E5C3}"/>
              </a:ext>
            </a:extLst>
          </p:cNvPr>
          <p:cNvSpPr/>
          <p:nvPr/>
        </p:nvSpPr>
        <p:spPr>
          <a:xfrm>
            <a:off x="534988" y="0"/>
            <a:ext cx="2843212" cy="1320800"/>
          </a:xfrm>
          <a:prstGeom prst="rect">
            <a:avLst/>
          </a:prstGeom>
          <a:solidFill>
            <a:schemeClr val="tx1"/>
          </a:solidFill>
        </p:spPr>
        <p:txBody>
          <a:bodyPr wrap="none" rtlCol="0" anchor="ctr">
            <a:spAutoFit/>
          </a:bodyPr>
          <a:lstStyle/>
          <a:p>
            <a:pPr algn="l"/>
            <a:endParaRPr lang="en-CH" sz="1600" dirty="0">
              <a:latin typeface="Helvetica" pitchFamily="2" charset="0"/>
            </a:endParaRPr>
          </a:p>
        </p:txBody>
      </p:sp>
      <p:pic>
        <p:nvPicPr>
          <p:cNvPr id="10" name="Picture 9">
            <a:extLst>
              <a:ext uri="{FF2B5EF4-FFF2-40B4-BE49-F238E27FC236}">
                <a16:creationId xmlns:a16="http://schemas.microsoft.com/office/drawing/2014/main" id="{DB560B5C-3480-A953-52B1-094EC00BBE5D}"/>
              </a:ext>
            </a:extLst>
          </p:cNvPr>
          <p:cNvPicPr>
            <a:picLocks noChangeAspect="1"/>
          </p:cNvPicPr>
          <p:nvPr/>
        </p:nvPicPr>
        <p:blipFill rotWithShape="1">
          <a:blip r:embed="rId3">
            <a:extLst>
              <a:ext uri="{28A0092B-C50C-407E-A947-70E740481C1C}">
                <a14:useLocalDpi xmlns:a14="http://schemas.microsoft.com/office/drawing/2010/main"/>
              </a:ext>
            </a:extLst>
          </a:blip>
          <a:srcRect t="36576" b="32613"/>
          <a:stretch/>
        </p:blipFill>
        <p:spPr>
          <a:xfrm>
            <a:off x="9093264" y="200122"/>
            <a:ext cx="2111311" cy="920556"/>
          </a:xfrm>
          <a:prstGeom prst="rect">
            <a:avLst/>
          </a:prstGeom>
        </p:spPr>
      </p:pic>
      <p:sp>
        <p:nvSpPr>
          <p:cNvPr id="6" name="Rectangle 5">
            <a:extLst>
              <a:ext uri="{FF2B5EF4-FFF2-40B4-BE49-F238E27FC236}">
                <a16:creationId xmlns:a16="http://schemas.microsoft.com/office/drawing/2014/main" id="{B3D91541-D9A4-1935-1D26-7A47EB73812F}"/>
              </a:ext>
            </a:extLst>
          </p:cNvPr>
          <p:cNvSpPr/>
          <p:nvPr/>
        </p:nvSpPr>
        <p:spPr>
          <a:xfrm>
            <a:off x="77498" y="5014912"/>
            <a:ext cx="2980027" cy="1847739"/>
          </a:xfrm>
          <a:prstGeom prst="rect">
            <a:avLst/>
          </a:prstGeom>
          <a:solidFill>
            <a:schemeClr val="tx1"/>
          </a:solidFill>
        </p:spPr>
        <p:txBody>
          <a:bodyPr wrap="square" rtlCol="0" anchor="ctr">
            <a:spAutoFit/>
          </a:bodyPr>
          <a:lstStyle/>
          <a:p>
            <a:pPr algn="l"/>
            <a:endParaRPr lang="en-CH" sz="1600" dirty="0">
              <a:latin typeface="Helvetica" pitchFamily="2" charset="0"/>
            </a:endParaRPr>
          </a:p>
        </p:txBody>
      </p:sp>
      <p:pic>
        <p:nvPicPr>
          <p:cNvPr id="5" name="Picture 4">
            <a:extLst>
              <a:ext uri="{FF2B5EF4-FFF2-40B4-BE49-F238E27FC236}">
                <a16:creationId xmlns:a16="http://schemas.microsoft.com/office/drawing/2014/main" id="{68883B0E-AD8F-4AEE-DF7E-1133633DB989}"/>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00513" y="5146065"/>
            <a:ext cx="2313255" cy="1721238"/>
          </a:xfrm>
          <a:prstGeom prst="rect">
            <a:avLst/>
          </a:prstGeom>
        </p:spPr>
      </p:pic>
      <p:sp>
        <p:nvSpPr>
          <p:cNvPr id="12" name="TextBox 11">
            <a:extLst>
              <a:ext uri="{FF2B5EF4-FFF2-40B4-BE49-F238E27FC236}">
                <a16:creationId xmlns:a16="http://schemas.microsoft.com/office/drawing/2014/main" id="{BF4677DD-F9EC-6606-E738-38AD0379201E}"/>
              </a:ext>
            </a:extLst>
          </p:cNvPr>
          <p:cNvSpPr txBox="1"/>
          <p:nvPr/>
        </p:nvSpPr>
        <p:spPr>
          <a:xfrm>
            <a:off x="289297" y="616092"/>
            <a:ext cx="1111250" cy="400110"/>
          </a:xfrm>
          <a:prstGeom prst="rect">
            <a:avLst/>
          </a:prstGeom>
          <a:noFill/>
        </p:spPr>
        <p:txBody>
          <a:bodyPr wrap="square">
            <a:spAutoFit/>
          </a:bodyPr>
          <a:lstStyle/>
          <a:p>
            <a:r>
              <a:rPr lang="en-GB" sz="2000" b="1" i="1" dirty="0">
                <a:solidFill>
                  <a:schemeClr val="bg1"/>
                </a:solidFill>
                <a:latin typeface="Helvetica" pitchFamily="2" charset="0"/>
                <a:ea typeface="Helvetica Light" charset="0"/>
                <a:cs typeface="Helvetica Light" charset="0"/>
                <a:sym typeface="Wingdings" pitchFamily="2" charset="2"/>
              </a:rPr>
              <a:t>ttH</a:t>
            </a:r>
            <a:endParaRPr lang="en-CH" sz="2000" b="1" i="1" dirty="0">
              <a:solidFill>
                <a:schemeClr val="bg1"/>
              </a:solidFill>
              <a:latin typeface="Helvetica" pitchFamily="2" charset="0"/>
            </a:endParaRPr>
          </a:p>
        </p:txBody>
      </p:sp>
    </p:spTree>
    <p:extLst>
      <p:ext uri="{BB962C8B-B14F-4D97-AF65-F5344CB8AC3E}">
        <p14:creationId xmlns:p14="http://schemas.microsoft.com/office/powerpoint/2010/main" val="4035605552"/>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pic>
        <p:nvPicPr>
          <p:cNvPr id="16" name="Picture 2">
            <a:extLst>
              <a:ext uri="{FF2B5EF4-FFF2-40B4-BE49-F238E27FC236}">
                <a16:creationId xmlns:a16="http://schemas.microsoft.com/office/drawing/2014/main" id="{4408E310-1317-CC8F-8586-9F758A45BE44}"/>
              </a:ext>
            </a:extLst>
          </p:cNvPr>
          <p:cNvPicPr>
            <a:picLocks noChangeAspect="1" noChangeArrowheads="1"/>
          </p:cNvPicPr>
          <p:nvPr/>
        </p:nvPicPr>
        <p:blipFill>
          <a:blip r:embed="rId2"/>
          <a:srcRect/>
          <a:stretch/>
        </p:blipFill>
        <p:spPr bwMode="auto">
          <a:xfrm>
            <a:off x="534988" y="0"/>
            <a:ext cx="104013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275607C9-28B0-6156-E51A-5C46DB1C3556}"/>
              </a:ext>
            </a:extLst>
          </p:cNvPr>
          <p:cNvSpPr/>
          <p:nvPr/>
        </p:nvSpPr>
        <p:spPr>
          <a:xfrm>
            <a:off x="77498" y="5014912"/>
            <a:ext cx="2980027" cy="1847739"/>
          </a:xfrm>
          <a:prstGeom prst="rect">
            <a:avLst/>
          </a:prstGeom>
          <a:solidFill>
            <a:schemeClr val="tx1"/>
          </a:solidFill>
        </p:spPr>
        <p:txBody>
          <a:bodyPr wrap="square" rtlCol="0" anchor="ctr">
            <a:spAutoFit/>
          </a:bodyPr>
          <a:lstStyle/>
          <a:p>
            <a:pPr algn="l"/>
            <a:endParaRPr lang="en-CH" sz="1600" dirty="0">
              <a:latin typeface="Helvetica" pitchFamily="2" charset="0"/>
            </a:endParaRPr>
          </a:p>
        </p:txBody>
      </p:sp>
      <p:pic>
        <p:nvPicPr>
          <p:cNvPr id="18" name="Picture 17">
            <a:extLst>
              <a:ext uri="{FF2B5EF4-FFF2-40B4-BE49-F238E27FC236}">
                <a16:creationId xmlns:a16="http://schemas.microsoft.com/office/drawing/2014/main" id="{A49D09D4-1DDF-ED4B-6B64-400937D53B2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00513" y="5146065"/>
            <a:ext cx="2313255" cy="1721238"/>
          </a:xfrm>
          <a:prstGeom prst="rect">
            <a:avLst/>
          </a:prstGeom>
        </p:spPr>
      </p:pic>
      <p:sp>
        <p:nvSpPr>
          <p:cNvPr id="3" name="TextBox 2">
            <a:extLst>
              <a:ext uri="{FF2B5EF4-FFF2-40B4-BE49-F238E27FC236}">
                <a16:creationId xmlns:a16="http://schemas.microsoft.com/office/drawing/2014/main" id="{8748FCE9-2E37-0542-BEFA-CB38C8B5FD92}"/>
              </a:ext>
            </a:extLst>
          </p:cNvPr>
          <p:cNvSpPr txBox="1"/>
          <p:nvPr/>
        </p:nvSpPr>
        <p:spPr>
          <a:xfrm>
            <a:off x="8559095" y="6604084"/>
            <a:ext cx="2327881" cy="253916"/>
          </a:xfrm>
          <a:prstGeom prst="rect">
            <a:avLst/>
          </a:prstGeom>
          <a:noFill/>
        </p:spPr>
        <p:txBody>
          <a:bodyPr wrap="none" rtlCol="0">
            <a:spAutoFit/>
          </a:bodyPr>
          <a:lstStyle/>
          <a:p>
            <a:pPr marL="0">
              <a:spcBef>
                <a:spcPts val="3000"/>
              </a:spcBef>
            </a:pPr>
            <a:r>
              <a:rPr lang="en-CH" sz="1050" dirty="0">
                <a:solidFill>
                  <a:schemeClr val="bg1"/>
                </a:solidFill>
                <a:latin typeface="Helvetica Light" charset="0"/>
                <a:ea typeface="Helvetica Light" charset="0"/>
                <a:cs typeface="Helvetica Light" charset="0"/>
                <a:sym typeface="Wingdings" pitchFamily="2" charset="2"/>
              </a:rPr>
              <a:t>A </a:t>
            </a:r>
            <a:r>
              <a:rPr lang="en-GB" sz="1050" dirty="0">
                <a:solidFill>
                  <a:schemeClr val="bg1"/>
                </a:solidFill>
                <a:latin typeface="Helvetica Light" charset="0"/>
                <a:ea typeface="Helvetica Light" charset="0"/>
                <a:cs typeface="Helvetica Light" charset="0"/>
                <a:sym typeface="Wingdings" pitchFamily="2" charset="2"/>
              </a:rPr>
              <a:t>ttH → </a:t>
            </a:r>
            <a:r>
              <a:rPr lang="en-US" sz="1050" dirty="0">
                <a:solidFill>
                  <a:schemeClr val="bg1"/>
                </a:solidFill>
                <a:latin typeface="Helvetica Light" charset="0"/>
                <a:ea typeface="Helvetica Light" charset="0"/>
                <a:cs typeface="Helvetica Light" charset="0"/>
                <a:sym typeface="Wingdings" pitchFamily="2" charset="2"/>
              </a:rPr>
              <a:t>6 jets</a:t>
            </a:r>
            <a:r>
              <a:rPr lang="en-GB" sz="1050" dirty="0">
                <a:solidFill>
                  <a:schemeClr val="bg1"/>
                </a:solidFill>
                <a:latin typeface="Helvetica Light" charset="0"/>
                <a:ea typeface="Helvetica Light" charset="0"/>
                <a:cs typeface="Helvetica Light" charset="0"/>
                <a:sym typeface="Wingdings" pitchFamily="2" charset="2"/>
              </a:rPr>
              <a:t> + 𝛾𝛾 candidate event</a:t>
            </a:r>
            <a:endParaRPr lang="en-CH" sz="1050" dirty="0">
              <a:solidFill>
                <a:schemeClr val="bg1"/>
              </a:solidFill>
              <a:latin typeface="Helvetica Light" charset="0"/>
              <a:ea typeface="Helvetica Light" charset="0"/>
              <a:cs typeface="Helvetica Light" charset="0"/>
              <a:sym typeface="Wingdings" pitchFamily="2" charset="2"/>
            </a:endParaRPr>
          </a:p>
        </p:txBody>
      </p:sp>
      <p:sp>
        <p:nvSpPr>
          <p:cNvPr id="9" name="Rectangle 8">
            <a:extLst>
              <a:ext uri="{FF2B5EF4-FFF2-40B4-BE49-F238E27FC236}">
                <a16:creationId xmlns:a16="http://schemas.microsoft.com/office/drawing/2014/main" id="{C0084904-7C57-0BBE-3FD5-FF54B4E2E5C3}"/>
              </a:ext>
            </a:extLst>
          </p:cNvPr>
          <p:cNvSpPr/>
          <p:nvPr/>
        </p:nvSpPr>
        <p:spPr>
          <a:xfrm>
            <a:off x="534988" y="0"/>
            <a:ext cx="2843212" cy="1320800"/>
          </a:xfrm>
          <a:prstGeom prst="rect">
            <a:avLst/>
          </a:prstGeom>
          <a:solidFill>
            <a:schemeClr val="tx1"/>
          </a:solidFill>
        </p:spPr>
        <p:txBody>
          <a:bodyPr wrap="none" rtlCol="0" anchor="ctr">
            <a:spAutoFit/>
          </a:bodyPr>
          <a:lstStyle/>
          <a:p>
            <a:pPr algn="l"/>
            <a:endParaRPr lang="en-CH" sz="1600" dirty="0">
              <a:latin typeface="Helvetica" pitchFamily="2" charset="0"/>
            </a:endParaRPr>
          </a:p>
        </p:txBody>
      </p:sp>
      <p:sp>
        <p:nvSpPr>
          <p:cNvPr id="5" name="Rounded Rectangle 4">
            <a:extLst>
              <a:ext uri="{FF2B5EF4-FFF2-40B4-BE49-F238E27FC236}">
                <a16:creationId xmlns:a16="http://schemas.microsoft.com/office/drawing/2014/main" id="{28DE0E59-3A13-0FEA-B17E-C36A4DDFD475}"/>
              </a:ext>
            </a:extLst>
          </p:cNvPr>
          <p:cNvSpPr/>
          <p:nvPr/>
        </p:nvSpPr>
        <p:spPr>
          <a:xfrm>
            <a:off x="406402" y="1192299"/>
            <a:ext cx="4608512" cy="3258086"/>
          </a:xfrm>
          <a:prstGeom prst="roundRect">
            <a:avLst>
              <a:gd name="adj" fmla="val 801"/>
            </a:avLst>
          </a:prstGeom>
          <a:solidFill>
            <a:schemeClr val="bg1"/>
          </a:solidFill>
        </p:spPr>
        <p:txBody>
          <a:bodyPr wrap="square" rtlCol="0" anchor="ctr">
            <a:spAutoFit/>
          </a:bodyPr>
          <a:lstStyle/>
          <a:p>
            <a:pPr algn="l"/>
            <a:endParaRPr lang="en-CH" sz="1600" dirty="0">
              <a:latin typeface="Helvetica" pitchFamily="2" charset="0"/>
            </a:endParaRPr>
          </a:p>
        </p:txBody>
      </p:sp>
      <p:sp>
        <p:nvSpPr>
          <p:cNvPr id="11" name="TextBox 10">
            <a:extLst>
              <a:ext uri="{FF2B5EF4-FFF2-40B4-BE49-F238E27FC236}">
                <a16:creationId xmlns:a16="http://schemas.microsoft.com/office/drawing/2014/main" id="{6949F1DA-F872-37E7-3B59-AD4AA270ABE0}"/>
              </a:ext>
            </a:extLst>
          </p:cNvPr>
          <p:cNvSpPr txBox="1"/>
          <p:nvPr/>
        </p:nvSpPr>
        <p:spPr>
          <a:xfrm>
            <a:off x="580831" y="1338909"/>
            <a:ext cx="3322735" cy="523220"/>
          </a:xfrm>
          <a:prstGeom prst="rect">
            <a:avLst/>
          </a:prstGeom>
          <a:noFill/>
        </p:spPr>
        <p:txBody>
          <a:bodyPr wrap="square">
            <a:spAutoFit/>
          </a:bodyPr>
          <a:lstStyle/>
          <a:p>
            <a:r>
              <a:rPr lang="en-CH" sz="1400" b="1" dirty="0">
                <a:latin typeface="Helvetica" pitchFamily="2" charset="0"/>
                <a:ea typeface="Helvetica Light" charset="0"/>
                <a:cs typeface="Helvetica Light" charset="0"/>
                <a:sym typeface="Wingdings" pitchFamily="2" charset="2"/>
              </a:rPr>
              <a:t>tt</a:t>
            </a:r>
            <a:r>
              <a:rPr lang="en-GB" sz="1400" b="1" dirty="0">
                <a:latin typeface="Helvetica" pitchFamily="2" charset="0"/>
                <a:ea typeface="Helvetica Light" charset="0"/>
                <a:cs typeface="Helvetica Light" charset="0"/>
                <a:sym typeface="Wingdings" pitchFamily="2" charset="2"/>
              </a:rPr>
              <a:t>H production features rich events, H </a:t>
            </a:r>
            <a:r>
              <a:rPr lang="en-GB" sz="1400" b="1" dirty="0">
                <a:latin typeface="Symbol" pitchFamily="2" charset="2"/>
                <a:ea typeface="Helvetica Light" charset="0"/>
                <a:cs typeface="Helvetica Light" charset="0"/>
                <a:sym typeface="Wingdings" pitchFamily="2" charset="2"/>
              </a:rPr>
              <a:t>®</a:t>
            </a:r>
            <a:r>
              <a:rPr lang="en-GB" sz="1400" b="1" dirty="0">
                <a:latin typeface="Helvetica" pitchFamily="2" charset="0"/>
                <a:ea typeface="Helvetica Light" charset="0"/>
                <a:cs typeface="Helvetica Light" charset="0"/>
                <a:sym typeface="Wingdings" pitchFamily="2" charset="2"/>
              </a:rPr>
              <a:t> 𝛾𝛾 channel most powerful</a:t>
            </a:r>
          </a:p>
        </p:txBody>
      </p:sp>
      <p:pic>
        <p:nvPicPr>
          <p:cNvPr id="14" name="Picture 13">
            <a:extLst>
              <a:ext uri="{FF2B5EF4-FFF2-40B4-BE49-F238E27FC236}">
                <a16:creationId xmlns:a16="http://schemas.microsoft.com/office/drawing/2014/main" id="{09636FEF-ACE2-5D22-F512-C5D8F0B8BFB0}"/>
              </a:ext>
            </a:extLst>
          </p:cNvPr>
          <p:cNvPicPr>
            <a:picLocks noChangeAspect="1"/>
          </p:cNvPicPr>
          <p:nvPr/>
        </p:nvPicPr>
        <p:blipFill rotWithShape="1">
          <a:blip r:embed="rId4"/>
          <a:srcRect r="49509" b="46354"/>
          <a:stretch/>
        </p:blipFill>
        <p:spPr>
          <a:xfrm rot="5400000">
            <a:off x="1568527" y="1039902"/>
            <a:ext cx="2269775" cy="4194369"/>
          </a:xfrm>
          <a:prstGeom prst="rect">
            <a:avLst/>
          </a:prstGeom>
        </p:spPr>
      </p:pic>
      <p:sp>
        <p:nvSpPr>
          <p:cNvPr id="15" name="TextBox 14">
            <a:extLst>
              <a:ext uri="{FF2B5EF4-FFF2-40B4-BE49-F238E27FC236}">
                <a16:creationId xmlns:a16="http://schemas.microsoft.com/office/drawing/2014/main" id="{5E7491AC-823B-03A5-F649-F1219DD16FE0}"/>
              </a:ext>
            </a:extLst>
          </p:cNvPr>
          <p:cNvSpPr txBox="1"/>
          <p:nvPr/>
        </p:nvSpPr>
        <p:spPr>
          <a:xfrm>
            <a:off x="3493607" y="1812947"/>
            <a:ext cx="1282723" cy="261610"/>
          </a:xfrm>
          <a:prstGeom prst="rect">
            <a:avLst/>
          </a:prstGeom>
          <a:noFill/>
        </p:spPr>
        <p:txBody>
          <a:bodyPr wrap="none" rtlCol="0">
            <a:spAutoFit/>
          </a:bodyPr>
          <a:lstStyle/>
          <a:p>
            <a:pPr marL="0">
              <a:spcBef>
                <a:spcPts val="3000"/>
              </a:spcBef>
            </a:pPr>
            <a:r>
              <a:rPr lang="en-GB" sz="1100" dirty="0">
                <a:solidFill>
                  <a:prstClr val="black"/>
                </a:solidFill>
                <a:latin typeface="Helvetica Light" charset="0"/>
                <a:ea typeface="Helvetica Light" charset="0"/>
                <a:cs typeface="Helvetica Light" charset="0"/>
                <a:sym typeface="Wingdings" pitchFamily="2" charset="2"/>
                <a:hlinkClick r:id="rId5"/>
              </a:rPr>
              <a:t>arXiv:2004.04545</a:t>
            </a:r>
            <a:endParaRPr lang="en-CH" sz="1100" dirty="0">
              <a:solidFill>
                <a:prstClr val="black"/>
              </a:solidFill>
              <a:latin typeface="Helvetica Light" charset="0"/>
              <a:ea typeface="Helvetica Light" charset="0"/>
              <a:cs typeface="Helvetica Light" charset="0"/>
              <a:sym typeface="Wingdings" pitchFamily="2" charset="2"/>
            </a:endParaRPr>
          </a:p>
        </p:txBody>
      </p:sp>
      <p:sp>
        <p:nvSpPr>
          <p:cNvPr id="21" name="TextBox 20">
            <a:extLst>
              <a:ext uri="{FF2B5EF4-FFF2-40B4-BE49-F238E27FC236}">
                <a16:creationId xmlns:a16="http://schemas.microsoft.com/office/drawing/2014/main" id="{64EE00EF-342F-191F-3627-F0E3E2298EA8}"/>
              </a:ext>
            </a:extLst>
          </p:cNvPr>
          <p:cNvSpPr txBox="1"/>
          <p:nvPr/>
        </p:nvSpPr>
        <p:spPr>
          <a:xfrm>
            <a:off x="289297" y="616092"/>
            <a:ext cx="1111250" cy="400110"/>
          </a:xfrm>
          <a:prstGeom prst="rect">
            <a:avLst/>
          </a:prstGeom>
          <a:noFill/>
        </p:spPr>
        <p:txBody>
          <a:bodyPr wrap="square">
            <a:spAutoFit/>
          </a:bodyPr>
          <a:lstStyle/>
          <a:p>
            <a:r>
              <a:rPr lang="en-GB" sz="2000" b="1" i="1" dirty="0">
                <a:solidFill>
                  <a:schemeClr val="bg1"/>
                </a:solidFill>
                <a:latin typeface="Helvetica" pitchFamily="2" charset="0"/>
                <a:ea typeface="Helvetica Light" charset="0"/>
                <a:cs typeface="Helvetica Light" charset="0"/>
                <a:sym typeface="Wingdings" pitchFamily="2" charset="2"/>
              </a:rPr>
              <a:t>ttH</a:t>
            </a:r>
            <a:endParaRPr lang="en-CH" sz="2000" b="1" i="1" dirty="0">
              <a:solidFill>
                <a:schemeClr val="bg1"/>
              </a:solidFill>
              <a:latin typeface="Helvetica" pitchFamily="2" charset="0"/>
            </a:endParaRPr>
          </a:p>
        </p:txBody>
      </p:sp>
    </p:spTree>
    <p:extLst>
      <p:ext uri="{BB962C8B-B14F-4D97-AF65-F5344CB8AC3E}">
        <p14:creationId xmlns:p14="http://schemas.microsoft.com/office/powerpoint/2010/main" val="2271758533"/>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6" name="Rectangle 5">
            <a:extLst>
              <a:ext uri="{FF2B5EF4-FFF2-40B4-BE49-F238E27FC236}">
                <a16:creationId xmlns:a16="http://schemas.microsoft.com/office/drawing/2014/main" id="{23188C43-E0C5-594A-A691-F8EDB7D37F1C}"/>
              </a:ext>
            </a:extLst>
          </p:cNvPr>
          <p:cNvSpPr/>
          <p:nvPr/>
        </p:nvSpPr>
        <p:spPr>
          <a:xfrm>
            <a:off x="245333" y="0"/>
            <a:ext cx="4795024" cy="1118915"/>
          </a:xfrm>
          <a:prstGeom prst="rect">
            <a:avLst/>
          </a:prstGeom>
          <a:solidFill>
            <a:schemeClr val="tx1"/>
          </a:solidFill>
        </p:spPr>
        <p:txBody>
          <a:bodyPr wrap="none" rtlCol="0" anchor="ctr">
            <a:spAutoFit/>
          </a:bodyPr>
          <a:lstStyle/>
          <a:p>
            <a:pPr algn="l"/>
            <a:endParaRPr lang="en-CH" sz="1600" dirty="0">
              <a:latin typeface="Helvetica" pitchFamily="2" charset="0"/>
            </a:endParaRPr>
          </a:p>
        </p:txBody>
      </p:sp>
      <p:pic>
        <p:nvPicPr>
          <p:cNvPr id="68610" name="Picture 2">
            <a:extLst>
              <a:ext uri="{FF2B5EF4-FFF2-40B4-BE49-F238E27FC236}">
                <a16:creationId xmlns:a16="http://schemas.microsoft.com/office/drawing/2014/main" id="{A050A587-A718-FCA8-5E3B-5948B28A84FD}"/>
              </a:ext>
            </a:extLst>
          </p:cNvPr>
          <p:cNvPicPr>
            <a:picLocks noChangeAspect="1" noChangeArrowheads="1"/>
          </p:cNvPicPr>
          <p:nvPr/>
        </p:nvPicPr>
        <p:blipFill>
          <a:blip r:embed="rId2"/>
          <a:srcRect/>
          <a:stretch/>
        </p:blipFill>
        <p:spPr bwMode="auto">
          <a:xfrm>
            <a:off x="534988" y="0"/>
            <a:ext cx="104013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3100CE5-5D81-68B5-312A-F2240ACEC422}"/>
              </a:ext>
            </a:extLst>
          </p:cNvPr>
          <p:cNvSpPr txBox="1"/>
          <p:nvPr/>
        </p:nvSpPr>
        <p:spPr>
          <a:xfrm>
            <a:off x="289297" y="622341"/>
            <a:ext cx="2640466" cy="400110"/>
          </a:xfrm>
          <a:prstGeom prst="rect">
            <a:avLst/>
          </a:prstGeom>
          <a:solidFill>
            <a:schemeClr val="tx1"/>
          </a:solidFill>
        </p:spPr>
        <p:txBody>
          <a:bodyPr wrap="none" rtlCol="0">
            <a:spAutoFit/>
          </a:bodyPr>
          <a:lstStyle/>
          <a:p>
            <a:pPr marL="0">
              <a:spcBef>
                <a:spcPts val="3000"/>
              </a:spcBef>
            </a:pPr>
            <a:r>
              <a:rPr lang="en-CH" sz="2000" b="1" i="1" dirty="0">
                <a:solidFill>
                  <a:schemeClr val="bg1"/>
                </a:solidFill>
                <a:latin typeface="Helvetica" pitchFamily="2" charset="0"/>
                <a:ea typeface="Helvetica Light" charset="0"/>
                <a:cs typeface="Helvetica Light" charset="0"/>
                <a:sym typeface="Wingdings" pitchFamily="2" charset="2"/>
              </a:rPr>
              <a:t>H</a:t>
            </a:r>
            <a:r>
              <a:rPr lang="en-CH" sz="2000" b="1" dirty="0">
                <a:solidFill>
                  <a:schemeClr val="bg1"/>
                </a:solidFill>
                <a:latin typeface="Helvetica" pitchFamily="2" charset="0"/>
                <a:ea typeface="Helvetica Light" charset="0"/>
                <a:cs typeface="Helvetica Light" charset="0"/>
                <a:sym typeface="Wingdings" pitchFamily="2" charset="2"/>
              </a:rPr>
              <a:t> </a:t>
            </a:r>
            <a:r>
              <a:rPr lang="en-CH" sz="2000" b="1" dirty="0">
                <a:solidFill>
                  <a:schemeClr val="bg1"/>
                </a:solidFill>
                <a:latin typeface="Symbol" pitchFamily="2" charset="2"/>
                <a:ea typeface="Helvetica Light" charset="0"/>
                <a:cs typeface="Helvetica Light" charset="0"/>
                <a:sym typeface="Wingdings" pitchFamily="2" charset="2"/>
              </a:rPr>
              <a:t>®</a:t>
            </a:r>
            <a:r>
              <a:rPr lang="en-CH" sz="2000" b="1" dirty="0">
                <a:solidFill>
                  <a:schemeClr val="bg1"/>
                </a:solidFill>
                <a:latin typeface="Helvetica" pitchFamily="2" charset="0"/>
                <a:ea typeface="Helvetica Light" charset="0"/>
                <a:cs typeface="Helvetica Light" charset="0"/>
                <a:sym typeface="Wingdings" pitchFamily="2" charset="2"/>
              </a:rPr>
              <a:t> </a:t>
            </a:r>
            <a:r>
              <a:rPr lang="en-CH" sz="2000" b="1" i="1" dirty="0">
                <a:solidFill>
                  <a:schemeClr val="bg1"/>
                </a:solidFill>
                <a:latin typeface="Helvetica" pitchFamily="2" charset="0"/>
                <a:ea typeface="Helvetica Light" charset="0"/>
                <a:cs typeface="Helvetica Light" charset="0"/>
                <a:sym typeface="Wingdings" pitchFamily="2" charset="2"/>
              </a:rPr>
              <a:t>WW* </a:t>
            </a:r>
            <a:r>
              <a:rPr lang="en-CH" sz="2000" b="1" dirty="0">
                <a:solidFill>
                  <a:schemeClr val="bg1"/>
                </a:solidFill>
                <a:latin typeface="Helvetica" pitchFamily="2" charset="0"/>
                <a:ea typeface="Helvetica Light" charset="0"/>
                <a:cs typeface="Helvetica Light" charset="0"/>
                <a:sym typeface="Wingdings" pitchFamily="2" charset="2"/>
              </a:rPr>
              <a:t>(</a:t>
            </a:r>
            <a:r>
              <a:rPr lang="en-CH" sz="2000" b="1" dirty="0">
                <a:solidFill>
                  <a:schemeClr val="bg1"/>
                </a:solidFill>
                <a:latin typeface="Symbol" pitchFamily="2" charset="2"/>
                <a:ea typeface="Helvetica Light" charset="0"/>
                <a:cs typeface="Helvetica Light" charset="0"/>
                <a:sym typeface="Wingdings" pitchFamily="2" charset="2"/>
              </a:rPr>
              <a:t>®</a:t>
            </a:r>
            <a:r>
              <a:rPr lang="en-CH" sz="2000" b="1" dirty="0">
                <a:solidFill>
                  <a:schemeClr val="bg1"/>
                </a:solidFill>
                <a:latin typeface="Helvetica" pitchFamily="2" charset="0"/>
                <a:ea typeface="Helvetica Light" charset="0"/>
                <a:cs typeface="Helvetica Light" charset="0"/>
                <a:sym typeface="Wingdings" pitchFamily="2" charset="2"/>
              </a:rPr>
              <a:t> eµ+2𝜈)</a:t>
            </a:r>
          </a:p>
        </p:txBody>
      </p:sp>
    </p:spTree>
    <p:extLst>
      <p:ext uri="{BB962C8B-B14F-4D97-AF65-F5344CB8AC3E}">
        <p14:creationId xmlns:p14="http://schemas.microsoft.com/office/powerpoint/2010/main" val="4185343398"/>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900C9AAB-A400-B240-88FF-9A5BCDB8FB2D}"/>
              </a:ext>
            </a:extLst>
          </p:cNvPr>
          <p:cNvSpPr txBox="1"/>
          <p:nvPr/>
        </p:nvSpPr>
        <p:spPr>
          <a:xfrm>
            <a:off x="178096" y="264651"/>
            <a:ext cx="11305525" cy="523220"/>
          </a:xfrm>
          <a:prstGeom prst="rect">
            <a:avLst/>
          </a:prstGeom>
          <a:noFill/>
        </p:spPr>
        <p:txBody>
          <a:bodyPr wrap="square" rtlCol="0">
            <a:spAutoFit/>
          </a:bodyPr>
          <a:lstStyle/>
          <a:p>
            <a:pPr marL="0" marR="0" lvl="0" indent="424250" algn="l" defTabSz="430225"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The Standard Model</a:t>
            </a:r>
            <a:endParaRPr kumimoji="0" lang="en-US" sz="2800" b="0" i="0" u="none" strike="noStrike" kern="1200" cap="none" spc="0" normalizeH="0" baseline="0" noProof="0" dirty="0">
              <a:ln>
                <a:noFill/>
              </a:ln>
              <a:solidFill>
                <a:srgbClr val="0D7FBF"/>
              </a:solidFill>
              <a:effectLst/>
              <a:uLnTx/>
              <a:uFillTx/>
              <a:latin typeface="Helvetica Light" pitchFamily="2" charset="0"/>
              <a:ea typeface="Trebuchet MS" pitchFamily="-84" charset="0"/>
              <a:cs typeface="Helvetica Light"/>
            </a:endParaRPr>
          </a:p>
        </p:txBody>
      </p:sp>
      <p:sp>
        <p:nvSpPr>
          <p:cNvPr id="17" name="Slide Number Placeholder 1">
            <a:extLst>
              <a:ext uri="{FF2B5EF4-FFF2-40B4-BE49-F238E27FC236}">
                <a16:creationId xmlns:a16="http://schemas.microsoft.com/office/drawing/2014/main" id="{80DF1CB1-2143-F147-B266-22A3CE86B55F}"/>
              </a:ext>
            </a:extLst>
          </p:cNvPr>
          <p:cNvSpPr>
            <a:spLocks noGrp="1"/>
          </p:cNvSpPr>
          <p:nvPr>
            <p:ph type="sldNum" sz="quarter" idx="4"/>
          </p:nvPr>
        </p:nvSpPr>
        <p:spPr>
          <a:xfrm>
            <a:off x="8779265" y="6545797"/>
            <a:ext cx="2677001"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1C2F03-9E95-40C9-A99F-3C4F7EE8CF2A}" type="slidenum">
              <a:rPr kumimoji="0" lang="en-GB" sz="1400" b="0" i="0" u="none" strike="noStrike" kern="1200" cap="none" spc="0" normalizeH="0" baseline="0" noProof="0" smtClean="0">
                <a:ln>
                  <a:noFill/>
                </a:ln>
                <a:solidFill>
                  <a:srgbClr val="000000">
                    <a:lumMod val="50000"/>
                    <a:lumOff val="50000"/>
                  </a:srgbClr>
                </a:solidFill>
                <a:effectLst/>
                <a:uLnTx/>
                <a:uFillTx/>
                <a:latin typeface="Helvetica Light" charset="0"/>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400" b="0" i="0" u="none" strike="noStrike" kern="1200" cap="none" spc="0" normalizeH="0" baseline="0" noProof="0">
              <a:ln>
                <a:noFill/>
              </a:ln>
              <a:solidFill>
                <a:srgbClr val="000000">
                  <a:lumMod val="50000"/>
                  <a:lumOff val="50000"/>
                </a:srgbClr>
              </a:solidFill>
              <a:effectLst/>
              <a:uLnTx/>
              <a:uFillTx/>
              <a:latin typeface="Helvetica Light" charset="0"/>
            </a:endParaRPr>
          </a:p>
        </p:txBody>
      </p:sp>
      <p:pic>
        <p:nvPicPr>
          <p:cNvPr id="2" name="Picture 1">
            <a:extLst>
              <a:ext uri="{FF2B5EF4-FFF2-40B4-BE49-F238E27FC236}">
                <a16:creationId xmlns:a16="http://schemas.microsoft.com/office/drawing/2014/main" id="{396E177C-5295-A94F-ACB9-B7DD3CE1AD8B}"/>
              </a:ext>
            </a:extLst>
          </p:cNvPr>
          <p:cNvPicPr>
            <a:picLocks noChangeAspect="1"/>
          </p:cNvPicPr>
          <p:nvPr/>
        </p:nvPicPr>
        <p:blipFill>
          <a:blip r:embed="rId2"/>
          <a:stretch>
            <a:fillRect/>
          </a:stretch>
        </p:blipFill>
        <p:spPr>
          <a:xfrm>
            <a:off x="3221986" y="1858523"/>
            <a:ext cx="4561565" cy="4024910"/>
          </a:xfrm>
          <a:prstGeom prst="rect">
            <a:avLst/>
          </a:prstGeom>
        </p:spPr>
      </p:pic>
      <p:sp>
        <p:nvSpPr>
          <p:cNvPr id="3" name="Rounded Rectangle 2">
            <a:extLst>
              <a:ext uri="{FF2B5EF4-FFF2-40B4-BE49-F238E27FC236}">
                <a16:creationId xmlns:a16="http://schemas.microsoft.com/office/drawing/2014/main" id="{62C25951-1A7D-A24F-83C9-98205ED33455}"/>
              </a:ext>
            </a:extLst>
          </p:cNvPr>
          <p:cNvSpPr/>
          <p:nvPr/>
        </p:nvSpPr>
        <p:spPr>
          <a:xfrm>
            <a:off x="4605455" y="3216243"/>
            <a:ext cx="490654" cy="524107"/>
          </a:xfrm>
          <a:prstGeom prst="roundRect">
            <a:avLst/>
          </a:prstGeom>
          <a:ln w="19050">
            <a:solidFill>
              <a:schemeClr val="bg1"/>
            </a:solidFill>
          </a:ln>
        </p:spPr>
        <p:txBody>
          <a:bodyPr wrap="none" rtlCol="0" anchor="ctr">
            <a:spAutoFit/>
          </a:bodyPr>
          <a:lstStyle/>
          <a:p>
            <a:pPr algn="l"/>
            <a:endParaRPr lang="en-CH" sz="1600">
              <a:latin typeface="Helvetica" pitchFamily="2" charset="0"/>
            </a:endParaRPr>
          </a:p>
        </p:txBody>
      </p:sp>
      <p:cxnSp>
        <p:nvCxnSpPr>
          <p:cNvPr id="5" name="Straight Connector 4">
            <a:extLst>
              <a:ext uri="{FF2B5EF4-FFF2-40B4-BE49-F238E27FC236}">
                <a16:creationId xmlns:a16="http://schemas.microsoft.com/office/drawing/2014/main" id="{F012D6C4-D271-4544-897F-34D98DCE94A7}"/>
              </a:ext>
            </a:extLst>
          </p:cNvPr>
          <p:cNvCxnSpPr>
            <a:cxnSpLocks/>
            <a:endCxn id="3" idx="1"/>
          </p:cNvCxnSpPr>
          <p:nvPr/>
        </p:nvCxnSpPr>
        <p:spPr>
          <a:xfrm>
            <a:off x="2796209" y="2674504"/>
            <a:ext cx="1809246" cy="803793"/>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6DFF6166-611B-194E-A11A-05951F5B49AE}"/>
              </a:ext>
            </a:extLst>
          </p:cNvPr>
          <p:cNvSpPr txBox="1"/>
          <p:nvPr/>
        </p:nvSpPr>
        <p:spPr>
          <a:xfrm>
            <a:off x="1168458" y="2509500"/>
            <a:ext cx="1627751" cy="276999"/>
          </a:xfrm>
          <a:prstGeom prst="rect">
            <a:avLst/>
          </a:prstGeom>
          <a:noFill/>
        </p:spPr>
        <p:txBody>
          <a:bodyPr wrap="square" rtlCol="0">
            <a:spAutoFit/>
          </a:bodyPr>
          <a:lstStyle/>
          <a:p>
            <a:pPr algn="r">
              <a:spcBef>
                <a:spcPts val="3000"/>
              </a:spcBef>
            </a:pPr>
            <a:r>
              <a:rPr lang="en-US" sz="1200" dirty="0">
                <a:solidFill>
                  <a:schemeClr val="tx1">
                    <a:lumMod val="75000"/>
                    <a:lumOff val="25000"/>
                  </a:schemeClr>
                </a:solidFill>
                <a:latin typeface="Helvetica Light" charset="0"/>
                <a:ea typeface="Helvetica Light" charset="0"/>
                <a:cs typeface="Helvetica Light" charset="0"/>
                <a:sym typeface="Wingdings" pitchFamily="2" charset="2"/>
              </a:rPr>
              <a:t>The </a:t>
            </a:r>
            <a:r>
              <a:rPr lang="en-US" sz="1200" b="1" dirty="0">
                <a:solidFill>
                  <a:schemeClr val="tx1">
                    <a:lumMod val="75000"/>
                    <a:lumOff val="25000"/>
                  </a:schemeClr>
                </a:solidFill>
                <a:latin typeface="Helvetica" pitchFamily="2" charset="0"/>
                <a:ea typeface="Helvetica Light" charset="0"/>
                <a:cs typeface="Helvetica Light" charset="0"/>
                <a:sym typeface="Wingdings" pitchFamily="2" charset="2"/>
              </a:rPr>
              <a:t>SM</a:t>
            </a:r>
            <a:r>
              <a:rPr lang="en-US" sz="1200" dirty="0">
                <a:solidFill>
                  <a:schemeClr val="tx1">
                    <a:lumMod val="75000"/>
                    <a:lumOff val="25000"/>
                  </a:schemeClr>
                </a:solidFill>
                <a:latin typeface="Helvetica Light" charset="0"/>
                <a:ea typeface="Helvetica Light" charset="0"/>
                <a:cs typeface="Helvetica Light" charset="0"/>
                <a:sym typeface="Wingdings" pitchFamily="2" charset="2"/>
              </a:rPr>
              <a:t> </a:t>
            </a:r>
            <a:r>
              <a:rPr lang="en-US" sz="1200" b="1" dirty="0">
                <a:solidFill>
                  <a:schemeClr val="tx1">
                    <a:lumMod val="75000"/>
                    <a:lumOff val="25000"/>
                  </a:schemeClr>
                </a:solidFill>
                <a:latin typeface="Helvetica" pitchFamily="2" charset="0"/>
                <a:ea typeface="Helvetica Light" charset="0"/>
                <a:cs typeface="Helvetica Light" charset="0"/>
                <a:sym typeface="Wingdings" pitchFamily="2" charset="2"/>
              </a:rPr>
              <a:t>Lagrangian</a:t>
            </a:r>
            <a:endParaRPr lang="en-CH" sz="1200" dirty="0">
              <a:solidFill>
                <a:schemeClr val="tx1">
                  <a:lumMod val="75000"/>
                  <a:lumOff val="25000"/>
                </a:schemeClr>
              </a:solidFill>
              <a:latin typeface="Helvetica Light" charset="0"/>
              <a:ea typeface="Helvetica Light" charset="0"/>
              <a:cs typeface="Helvetica Light" charset="0"/>
              <a:sym typeface="Wingdings" pitchFamily="2" charset="2"/>
            </a:endParaRPr>
          </a:p>
        </p:txBody>
      </p:sp>
      <p:sp>
        <p:nvSpPr>
          <p:cNvPr id="20" name="Rounded Rectangle 19">
            <a:extLst>
              <a:ext uri="{FF2B5EF4-FFF2-40B4-BE49-F238E27FC236}">
                <a16:creationId xmlns:a16="http://schemas.microsoft.com/office/drawing/2014/main" id="{EFCA56A5-53D8-394B-A1BB-2A43A210AC5D}"/>
              </a:ext>
            </a:extLst>
          </p:cNvPr>
          <p:cNvSpPr/>
          <p:nvPr/>
        </p:nvSpPr>
        <p:spPr>
          <a:xfrm>
            <a:off x="5111962" y="3238546"/>
            <a:ext cx="1471967" cy="876394"/>
          </a:xfrm>
          <a:prstGeom prst="roundRect">
            <a:avLst/>
          </a:prstGeom>
          <a:ln w="19050">
            <a:solidFill>
              <a:schemeClr val="bg1"/>
            </a:solidFill>
          </a:ln>
        </p:spPr>
        <p:txBody>
          <a:bodyPr wrap="square" rtlCol="0" anchor="ctr">
            <a:spAutoFit/>
          </a:bodyPr>
          <a:lstStyle/>
          <a:p>
            <a:pPr algn="l"/>
            <a:endParaRPr lang="en-CH" sz="1600">
              <a:latin typeface="Helvetica" pitchFamily="2" charset="0"/>
            </a:endParaRPr>
          </a:p>
        </p:txBody>
      </p:sp>
      <p:sp>
        <p:nvSpPr>
          <p:cNvPr id="25" name="TextBox 24">
            <a:extLst>
              <a:ext uri="{FF2B5EF4-FFF2-40B4-BE49-F238E27FC236}">
                <a16:creationId xmlns:a16="http://schemas.microsoft.com/office/drawing/2014/main" id="{8CEBDCF7-F31B-F546-B28F-DC5936DAC792}"/>
              </a:ext>
            </a:extLst>
          </p:cNvPr>
          <p:cNvSpPr txBox="1"/>
          <p:nvPr/>
        </p:nvSpPr>
        <p:spPr>
          <a:xfrm>
            <a:off x="8209250" y="1997699"/>
            <a:ext cx="3113203" cy="646331"/>
          </a:xfrm>
          <a:prstGeom prst="rect">
            <a:avLst/>
          </a:prstGeom>
          <a:noFill/>
        </p:spPr>
        <p:txBody>
          <a:bodyPr wrap="square" rtlCol="0">
            <a:spAutoFit/>
          </a:bodyPr>
          <a:lstStyle/>
          <a:p>
            <a:pPr>
              <a:spcBef>
                <a:spcPts val="3000"/>
              </a:spcBef>
            </a:pPr>
            <a:r>
              <a:rPr lang="en-US" sz="1200" dirty="0">
                <a:solidFill>
                  <a:schemeClr val="tx1">
                    <a:lumMod val="75000"/>
                    <a:lumOff val="25000"/>
                  </a:schemeClr>
                </a:solidFill>
                <a:latin typeface="Helvetica Light" charset="0"/>
                <a:ea typeface="Helvetica Light" charset="0"/>
                <a:cs typeface="Helvetica Light" charset="0"/>
                <a:sym typeface="Wingdings" pitchFamily="2" charset="2"/>
              </a:rPr>
              <a:t>These terms describe </a:t>
            </a:r>
            <a:r>
              <a:rPr lang="en-US" sz="1200" b="1" dirty="0">
                <a:solidFill>
                  <a:schemeClr val="tx1">
                    <a:lumMod val="75000"/>
                    <a:lumOff val="25000"/>
                  </a:schemeClr>
                </a:solidFill>
                <a:latin typeface="Helvetica" pitchFamily="2" charset="0"/>
                <a:ea typeface="Helvetica Light" charset="0"/>
                <a:cs typeface="Helvetica Light" charset="0"/>
                <a:sym typeface="Wingdings" pitchFamily="2" charset="2"/>
              </a:rPr>
              <a:t>interactions among force particles (top) and among matter and force particles (bottom)</a:t>
            </a:r>
          </a:p>
        </p:txBody>
      </p:sp>
      <p:cxnSp>
        <p:nvCxnSpPr>
          <p:cNvPr id="29" name="Straight Connector 28">
            <a:extLst>
              <a:ext uri="{FF2B5EF4-FFF2-40B4-BE49-F238E27FC236}">
                <a16:creationId xmlns:a16="http://schemas.microsoft.com/office/drawing/2014/main" id="{C222CE4C-5422-F74B-9232-C343519CA8AA}"/>
              </a:ext>
            </a:extLst>
          </p:cNvPr>
          <p:cNvCxnSpPr>
            <a:cxnSpLocks/>
            <a:endCxn id="25" idx="1"/>
          </p:cNvCxnSpPr>
          <p:nvPr/>
        </p:nvCxnSpPr>
        <p:spPr>
          <a:xfrm flipV="1">
            <a:off x="6599782" y="2320865"/>
            <a:ext cx="1609468" cy="1355884"/>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4" name="Rectangle 3">
            <a:extLst>
              <a:ext uri="{FF2B5EF4-FFF2-40B4-BE49-F238E27FC236}">
                <a16:creationId xmlns:a16="http://schemas.microsoft.com/office/drawing/2014/main" id="{02645FF8-06E8-B148-1650-014E49806367}"/>
              </a:ext>
            </a:extLst>
          </p:cNvPr>
          <p:cNvSpPr/>
          <p:nvPr/>
        </p:nvSpPr>
        <p:spPr>
          <a:xfrm>
            <a:off x="591667" y="1187217"/>
            <a:ext cx="10760274" cy="369332"/>
          </a:xfrm>
          <a:prstGeom prst="rect">
            <a:avLst/>
          </a:prstGeom>
        </p:spPr>
        <p:txBody>
          <a:bodyPr wrap="square">
            <a:spAutoFit/>
          </a:bodyPr>
          <a:lstStyle/>
          <a:p>
            <a:pPr lvl="0" defTabSz="457200" fontAlgn="base">
              <a:spcBef>
                <a:spcPts val="1800"/>
              </a:spcBef>
              <a:spcAft>
                <a:spcPct val="0"/>
              </a:spcAft>
              <a:defRPr/>
            </a:pPr>
            <a:r>
              <a:rPr lang="en-GB" dirty="0">
                <a:solidFill>
                  <a:srgbClr val="000000"/>
                </a:solidFill>
                <a:latin typeface="Helvetica" pitchFamily="2" charset="0"/>
              </a:rPr>
              <a:t>Interactions in the Standard Model are described by local </a:t>
            </a:r>
            <a:r>
              <a:rPr lang="en-GB" b="1" dirty="0">
                <a:solidFill>
                  <a:srgbClr val="000000"/>
                </a:solidFill>
                <a:latin typeface="Helvetica" pitchFamily="2" charset="0"/>
              </a:rPr>
              <a:t>gauge theories</a:t>
            </a:r>
          </a:p>
        </p:txBody>
      </p:sp>
      <p:pic>
        <p:nvPicPr>
          <p:cNvPr id="8" name="Picture 7">
            <a:extLst>
              <a:ext uri="{FF2B5EF4-FFF2-40B4-BE49-F238E27FC236}">
                <a16:creationId xmlns:a16="http://schemas.microsoft.com/office/drawing/2014/main" id="{1B510B52-105E-6A44-9D73-BFFC67F31C64}"/>
              </a:ext>
            </a:extLst>
          </p:cNvPr>
          <p:cNvPicPr>
            <a:picLocks noChangeAspect="1"/>
          </p:cNvPicPr>
          <p:nvPr/>
        </p:nvPicPr>
        <p:blipFill>
          <a:blip r:embed="rId3"/>
          <a:stretch>
            <a:fillRect/>
          </a:stretch>
        </p:blipFill>
        <p:spPr>
          <a:xfrm>
            <a:off x="4905797" y="4127203"/>
            <a:ext cx="1676432" cy="515825"/>
          </a:xfrm>
          <a:prstGeom prst="rect">
            <a:avLst/>
          </a:prstGeom>
        </p:spPr>
      </p:pic>
      <p:pic>
        <p:nvPicPr>
          <p:cNvPr id="9" name="Picture 8">
            <a:extLst>
              <a:ext uri="{FF2B5EF4-FFF2-40B4-BE49-F238E27FC236}">
                <a16:creationId xmlns:a16="http://schemas.microsoft.com/office/drawing/2014/main" id="{8F23D7E0-659F-B900-8790-2FFC890E3777}"/>
              </a:ext>
            </a:extLst>
          </p:cNvPr>
          <p:cNvPicPr>
            <a:picLocks noChangeAspect="1"/>
          </p:cNvPicPr>
          <p:nvPr/>
        </p:nvPicPr>
        <p:blipFill>
          <a:blip r:embed="rId3"/>
          <a:stretch>
            <a:fillRect/>
          </a:stretch>
        </p:blipFill>
        <p:spPr>
          <a:xfrm>
            <a:off x="4898215" y="4591660"/>
            <a:ext cx="1676432" cy="515825"/>
          </a:xfrm>
          <a:prstGeom prst="rect">
            <a:avLst/>
          </a:prstGeom>
        </p:spPr>
      </p:pic>
      <p:sp>
        <p:nvSpPr>
          <p:cNvPr id="14" name="TextBox 13">
            <a:extLst>
              <a:ext uri="{FF2B5EF4-FFF2-40B4-BE49-F238E27FC236}">
                <a16:creationId xmlns:a16="http://schemas.microsoft.com/office/drawing/2014/main" id="{4F3EB9F3-1C2D-E122-F89B-F5379D39DB16}"/>
              </a:ext>
            </a:extLst>
          </p:cNvPr>
          <p:cNvSpPr txBox="1"/>
          <p:nvPr/>
        </p:nvSpPr>
        <p:spPr>
          <a:xfrm>
            <a:off x="8209249" y="2674504"/>
            <a:ext cx="312683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US" sz="1200" b="1" u="none" strike="noStrike" kern="1200" cap="none" spc="0" normalizeH="0" baseline="0" noProof="0" dirty="0">
                <a:ln>
                  <a:noFill/>
                </a:ln>
                <a:solidFill>
                  <a:srgbClr val="E70000"/>
                </a:solidFill>
                <a:effectLst/>
                <a:uLnTx/>
                <a:uFillTx/>
                <a:latin typeface="Helvetica" pitchFamily="2" charset="0"/>
                <a:ea typeface="Helvetica Light" charset="0"/>
                <a:cs typeface="Helvetica Light" charset="0"/>
                <a:sym typeface="Wingdings" pitchFamily="2" charset="2"/>
              </a:rPr>
              <a:t>Beauty</a:t>
            </a:r>
            <a:r>
              <a:rPr kumimoji="0" lang="en-US" sz="1200" b="0" i="0" u="none" strike="noStrike" kern="1200" cap="none" spc="0" normalizeH="0" baseline="0" noProof="0" dirty="0">
                <a:ln>
                  <a:noFill/>
                </a:ln>
                <a:solidFill>
                  <a:srgbClr val="E70000"/>
                </a:solidFill>
                <a:effectLst/>
                <a:uLnTx/>
                <a:uFillTx/>
                <a:latin typeface="Helvetica Light" charset="0"/>
                <a:ea typeface="Helvetica Light" charset="0"/>
                <a:cs typeface="Helvetica Light" charset="0"/>
                <a:sym typeface="Wingdings" pitchFamily="2" charset="2"/>
              </a:rPr>
              <a:t>: interactions governed by gauge symmetries with only 3 (EW) and 2 (QCD, </a:t>
            </a:r>
            <a:r>
              <a:rPr kumimoji="0" lang="en-US" sz="1100" b="0" u="none" strike="noStrike" kern="1200" cap="none" spc="0" normalizeH="0" baseline="0" noProof="0" dirty="0" err="1">
                <a:ln>
                  <a:noFill/>
                </a:ln>
                <a:solidFill>
                  <a:srgbClr val="E70000"/>
                </a:solidFill>
                <a:effectLst/>
                <a:uLnTx/>
                <a:uFillTx/>
                <a:latin typeface="Helvetica Light" charset="0"/>
                <a:ea typeface="Helvetica Light" charset="0"/>
                <a:cs typeface="Helvetica Light" charset="0"/>
                <a:sym typeface="Wingdings" pitchFamily="2" charset="2"/>
              </a:rPr>
              <a:t>θ</a:t>
            </a:r>
            <a:r>
              <a:rPr kumimoji="0" lang="en-US" sz="1100" b="0" i="0" u="none" strike="noStrike" kern="1200" cap="none" spc="0" normalizeH="0" baseline="-25000" noProof="0" dirty="0" err="1">
                <a:ln>
                  <a:noFill/>
                </a:ln>
                <a:solidFill>
                  <a:srgbClr val="E70000"/>
                </a:solidFill>
                <a:effectLst/>
                <a:uLnTx/>
                <a:uFillTx/>
                <a:latin typeface="Helvetica Light" charset="0"/>
                <a:ea typeface="Helvetica Light" charset="0"/>
                <a:cs typeface="Helvetica Light" charset="0"/>
                <a:sym typeface="Wingdings" pitchFamily="2" charset="2"/>
              </a:rPr>
              <a:t>strong</a:t>
            </a:r>
            <a:r>
              <a:rPr kumimoji="0" lang="en-US" sz="1100" b="0" i="0" u="none" strike="noStrike" kern="1200" cap="none" spc="0" normalizeH="0" baseline="0" noProof="0" dirty="0">
                <a:ln>
                  <a:noFill/>
                </a:ln>
                <a:solidFill>
                  <a:srgbClr val="E70000"/>
                </a:solidFill>
                <a:effectLst/>
                <a:uLnTx/>
                <a:uFillTx/>
                <a:latin typeface="Helvetica Light" charset="0"/>
                <a:ea typeface="Helvetica Light" charset="0"/>
                <a:cs typeface="Helvetica Light" charset="0"/>
                <a:sym typeface="Wingdings" pitchFamily="2" charset="2"/>
              </a:rPr>
              <a:t> tiny </a:t>
            </a:r>
            <a:r>
              <a:rPr kumimoji="0" lang="en-US" sz="1100" b="0" i="0" u="none" strike="noStrike" kern="1200" cap="none" spc="0" normalizeH="0" baseline="0" noProof="0" dirty="0">
                <a:ln>
                  <a:noFill/>
                </a:ln>
                <a:solidFill>
                  <a:srgbClr val="E70000"/>
                </a:solidFill>
                <a:effectLst/>
                <a:uLnTx/>
                <a:uFillTx/>
                <a:latin typeface="Symbol" pitchFamily="2" charset="2"/>
                <a:ea typeface="Helvetica Light" charset="0"/>
                <a:cs typeface="Helvetica Light" charset="0"/>
                <a:sym typeface="Wingdings" pitchFamily="2" charset="2"/>
              </a:rPr>
              <a:t>®</a:t>
            </a:r>
            <a:r>
              <a:rPr kumimoji="0" lang="en-US" sz="1100" b="0" i="0" u="none" strike="noStrike" kern="1200" cap="none" spc="0" normalizeH="0" baseline="0" noProof="0" dirty="0">
                <a:ln>
                  <a:noFill/>
                </a:ln>
                <a:solidFill>
                  <a:srgbClr val="E70000"/>
                </a:solidFill>
                <a:effectLst/>
                <a:uLnTx/>
                <a:uFillTx/>
                <a:latin typeface="Helvetica Light" charset="0"/>
                <a:ea typeface="Helvetica Light" charset="0"/>
                <a:cs typeface="Helvetica Light" charset="0"/>
                <a:sym typeface="Wingdings" pitchFamily="2" charset="2"/>
              </a:rPr>
              <a:t> strong CP problem</a:t>
            </a:r>
            <a:r>
              <a:rPr kumimoji="0" lang="en-US" sz="1200" b="0" i="0" u="none" strike="noStrike" kern="1200" cap="none" spc="0" normalizeH="0" baseline="0" noProof="0" dirty="0">
                <a:ln>
                  <a:noFill/>
                </a:ln>
                <a:solidFill>
                  <a:srgbClr val="E70000"/>
                </a:solidFill>
                <a:effectLst/>
                <a:uLnTx/>
                <a:uFillTx/>
                <a:latin typeface="Helvetica Light" charset="0"/>
                <a:ea typeface="Helvetica Light" charset="0"/>
                <a:cs typeface="Helvetica Light" charset="0"/>
                <a:sym typeface="Wingdings" pitchFamily="2" charset="2"/>
              </a:rPr>
              <a:t>) parameters </a:t>
            </a:r>
          </a:p>
        </p:txBody>
      </p:sp>
      <p:sp>
        <p:nvSpPr>
          <p:cNvPr id="10" name="TextBox 9">
            <a:extLst>
              <a:ext uri="{FF2B5EF4-FFF2-40B4-BE49-F238E27FC236}">
                <a16:creationId xmlns:a16="http://schemas.microsoft.com/office/drawing/2014/main" id="{09FE33E3-21AC-7D21-A653-6DC7141CC7EB}"/>
              </a:ext>
            </a:extLst>
          </p:cNvPr>
          <p:cNvSpPr txBox="1"/>
          <p:nvPr/>
        </p:nvSpPr>
        <p:spPr>
          <a:xfrm>
            <a:off x="16597" y="6177430"/>
            <a:ext cx="11456265" cy="369332"/>
          </a:xfrm>
          <a:prstGeom prst="rect">
            <a:avLst/>
          </a:prstGeom>
          <a:noFill/>
        </p:spPr>
        <p:txBody>
          <a:bodyPr wrap="square">
            <a:spAutoFit/>
          </a:bodyPr>
          <a:lstStyle/>
          <a:p>
            <a:pPr lvl="0" algn="ctr" defTabSz="457200" fontAlgn="base">
              <a:spcBef>
                <a:spcPts val="2600"/>
              </a:spcBef>
              <a:spcAft>
                <a:spcPct val="0"/>
              </a:spcAft>
              <a:defRPr/>
            </a:pPr>
            <a:r>
              <a:rPr lang="en-GB" sz="1800" dirty="0">
                <a:solidFill>
                  <a:srgbClr val="E70000"/>
                </a:solidFill>
                <a:latin typeface="Helvetica" pitchFamily="2" charset="0"/>
              </a:rPr>
              <a:t>A problem: gauge symmetry requires massless spin-1 “gauge” (=force) bosons</a:t>
            </a:r>
          </a:p>
        </p:txBody>
      </p:sp>
    </p:spTree>
    <p:extLst>
      <p:ext uri="{BB962C8B-B14F-4D97-AF65-F5344CB8AC3E}">
        <p14:creationId xmlns:p14="http://schemas.microsoft.com/office/powerpoint/2010/main" val="3478745365"/>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6" name="Rectangle 5">
            <a:extLst>
              <a:ext uri="{FF2B5EF4-FFF2-40B4-BE49-F238E27FC236}">
                <a16:creationId xmlns:a16="http://schemas.microsoft.com/office/drawing/2014/main" id="{23188C43-E0C5-594A-A691-F8EDB7D37F1C}"/>
              </a:ext>
            </a:extLst>
          </p:cNvPr>
          <p:cNvSpPr/>
          <p:nvPr/>
        </p:nvSpPr>
        <p:spPr>
          <a:xfrm>
            <a:off x="245333" y="0"/>
            <a:ext cx="4795024" cy="1118915"/>
          </a:xfrm>
          <a:prstGeom prst="rect">
            <a:avLst/>
          </a:prstGeom>
          <a:solidFill>
            <a:schemeClr val="tx1"/>
          </a:solidFill>
        </p:spPr>
        <p:txBody>
          <a:bodyPr wrap="none" rtlCol="0" anchor="ctr">
            <a:spAutoFit/>
          </a:bodyPr>
          <a:lstStyle/>
          <a:p>
            <a:pPr algn="l"/>
            <a:endParaRPr lang="en-CH" sz="1600" dirty="0">
              <a:latin typeface="Helvetica" pitchFamily="2" charset="0"/>
            </a:endParaRPr>
          </a:p>
        </p:txBody>
      </p:sp>
      <p:pic>
        <p:nvPicPr>
          <p:cNvPr id="68610" name="Picture 2">
            <a:extLst>
              <a:ext uri="{FF2B5EF4-FFF2-40B4-BE49-F238E27FC236}">
                <a16:creationId xmlns:a16="http://schemas.microsoft.com/office/drawing/2014/main" id="{A050A587-A718-FCA8-5E3B-5948B28A84FD}"/>
              </a:ext>
            </a:extLst>
          </p:cNvPr>
          <p:cNvPicPr>
            <a:picLocks noChangeAspect="1" noChangeArrowheads="1"/>
          </p:cNvPicPr>
          <p:nvPr/>
        </p:nvPicPr>
        <p:blipFill>
          <a:blip r:embed="rId2"/>
          <a:srcRect/>
          <a:stretch/>
        </p:blipFill>
        <p:spPr bwMode="auto">
          <a:xfrm>
            <a:off x="534988" y="0"/>
            <a:ext cx="104013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1" name="Rounded Rectangle 10">
            <a:extLst>
              <a:ext uri="{FF2B5EF4-FFF2-40B4-BE49-F238E27FC236}">
                <a16:creationId xmlns:a16="http://schemas.microsoft.com/office/drawing/2014/main" id="{EB33DEBB-490B-BD61-5C8B-EDDD38F723A6}"/>
              </a:ext>
            </a:extLst>
          </p:cNvPr>
          <p:cNvSpPr/>
          <p:nvPr/>
        </p:nvSpPr>
        <p:spPr>
          <a:xfrm>
            <a:off x="534988" y="1169297"/>
            <a:ext cx="10401299" cy="4780646"/>
          </a:xfrm>
          <a:prstGeom prst="roundRect">
            <a:avLst>
              <a:gd name="adj" fmla="val 801"/>
            </a:avLst>
          </a:prstGeom>
          <a:solidFill>
            <a:schemeClr val="bg1"/>
          </a:solidFill>
        </p:spPr>
        <p:txBody>
          <a:bodyPr wrap="square" rtlCol="0" anchor="ctr">
            <a:spAutoFit/>
          </a:bodyPr>
          <a:lstStyle/>
          <a:p>
            <a:pPr algn="l"/>
            <a:endParaRPr lang="en-CH" sz="1600" dirty="0">
              <a:latin typeface="Helvetica" pitchFamily="2" charset="0"/>
            </a:endParaRPr>
          </a:p>
        </p:txBody>
      </p:sp>
      <p:pic>
        <p:nvPicPr>
          <p:cNvPr id="10" name="Picture 9">
            <a:extLst>
              <a:ext uri="{FF2B5EF4-FFF2-40B4-BE49-F238E27FC236}">
                <a16:creationId xmlns:a16="http://schemas.microsoft.com/office/drawing/2014/main" id="{394D1AC2-7321-4482-336D-7847926CDCB0}"/>
              </a:ext>
            </a:extLst>
          </p:cNvPr>
          <p:cNvPicPr>
            <a:picLocks noChangeAspect="1"/>
          </p:cNvPicPr>
          <p:nvPr/>
        </p:nvPicPr>
        <p:blipFill rotWithShape="1">
          <a:blip r:embed="rId3"/>
          <a:srcRect b="44375"/>
          <a:stretch/>
        </p:blipFill>
        <p:spPr>
          <a:xfrm>
            <a:off x="842201" y="1240528"/>
            <a:ext cx="3996534" cy="3162943"/>
          </a:xfrm>
          <a:prstGeom prst="rect">
            <a:avLst/>
          </a:prstGeom>
        </p:spPr>
      </p:pic>
      <p:pic>
        <p:nvPicPr>
          <p:cNvPr id="12" name="Picture 11">
            <a:extLst>
              <a:ext uri="{FF2B5EF4-FFF2-40B4-BE49-F238E27FC236}">
                <a16:creationId xmlns:a16="http://schemas.microsoft.com/office/drawing/2014/main" id="{89500679-E92A-847C-6E2E-48B714CF46F4}"/>
              </a:ext>
            </a:extLst>
          </p:cNvPr>
          <p:cNvPicPr>
            <a:picLocks noChangeAspect="1"/>
          </p:cNvPicPr>
          <p:nvPr/>
        </p:nvPicPr>
        <p:blipFill rotWithShape="1">
          <a:blip r:embed="rId4"/>
          <a:srcRect l="-3518" t="75374" r="3518" b="645"/>
          <a:stretch/>
        </p:blipFill>
        <p:spPr>
          <a:xfrm>
            <a:off x="696318" y="4380005"/>
            <a:ext cx="3996534" cy="1363565"/>
          </a:xfrm>
          <a:prstGeom prst="rect">
            <a:avLst/>
          </a:prstGeom>
        </p:spPr>
      </p:pic>
      <p:sp>
        <p:nvSpPr>
          <p:cNvPr id="16" name="Rectangle 15">
            <a:extLst>
              <a:ext uri="{FF2B5EF4-FFF2-40B4-BE49-F238E27FC236}">
                <a16:creationId xmlns:a16="http://schemas.microsoft.com/office/drawing/2014/main" id="{A9D77AA9-D32C-B98F-A70B-693D1C29D1D7}"/>
              </a:ext>
            </a:extLst>
          </p:cNvPr>
          <p:cNvSpPr/>
          <p:nvPr/>
        </p:nvSpPr>
        <p:spPr>
          <a:xfrm>
            <a:off x="3446768" y="1273043"/>
            <a:ext cx="1290738" cy="261610"/>
          </a:xfrm>
          <a:prstGeom prst="rect">
            <a:avLst/>
          </a:prstGeom>
        </p:spPr>
        <p:txBody>
          <a:bodyPr wrap="none">
            <a:spAutoFit/>
          </a:bodyPr>
          <a:lstStyle/>
          <a:p>
            <a:r>
              <a:rPr lang="en-GB" sz="1100" dirty="0">
                <a:latin typeface="Helvetica Light" panose="020B0403020202020204" pitchFamily="34" charset="0"/>
                <a:hlinkClick r:id="rId5"/>
              </a:rPr>
              <a:t>arXiv:2207.00338</a:t>
            </a:r>
            <a:endParaRPr lang="en-CH" sz="1100" dirty="0">
              <a:latin typeface="Helvetica Light" panose="020B0403020202020204" pitchFamily="34" charset="0"/>
            </a:endParaRPr>
          </a:p>
        </p:txBody>
      </p:sp>
      <p:sp>
        <p:nvSpPr>
          <p:cNvPr id="19" name="TextBox 18">
            <a:extLst>
              <a:ext uri="{FF2B5EF4-FFF2-40B4-BE49-F238E27FC236}">
                <a16:creationId xmlns:a16="http://schemas.microsoft.com/office/drawing/2014/main" id="{1E2A4C80-1EEF-48F4-85A8-0E9B224C4265}"/>
              </a:ext>
            </a:extLst>
          </p:cNvPr>
          <p:cNvSpPr txBox="1"/>
          <p:nvPr/>
        </p:nvSpPr>
        <p:spPr>
          <a:xfrm>
            <a:off x="3192642" y="3107339"/>
            <a:ext cx="1891865" cy="338554"/>
          </a:xfrm>
          <a:prstGeom prst="rect">
            <a:avLst/>
          </a:prstGeom>
          <a:solidFill>
            <a:schemeClr val="bg1"/>
          </a:solidFill>
        </p:spPr>
        <p:txBody>
          <a:bodyPr wrap="none" rtlCol="0">
            <a:spAutoFit/>
          </a:bodyPr>
          <a:lstStyle/>
          <a:p>
            <a:pPr marL="0">
              <a:spcBef>
                <a:spcPts val="3000"/>
              </a:spcBef>
            </a:pPr>
            <a:r>
              <a:rPr lang="en-CH" sz="1600" b="1" i="1" dirty="0">
                <a:solidFill>
                  <a:prstClr val="black"/>
                </a:solidFill>
                <a:latin typeface="Helvetica" pitchFamily="2" charset="0"/>
                <a:ea typeface="Helvetica Light" charset="0"/>
                <a:cs typeface="Helvetica Light" charset="0"/>
                <a:sym typeface="Wingdings" pitchFamily="2" charset="2"/>
              </a:rPr>
              <a:t>H</a:t>
            </a:r>
            <a:r>
              <a:rPr lang="en-CH" sz="1600" b="1" dirty="0">
                <a:solidFill>
                  <a:prstClr val="black"/>
                </a:solidFill>
                <a:latin typeface="Helvetica" pitchFamily="2" charset="0"/>
                <a:ea typeface="Helvetica Light" charset="0"/>
                <a:cs typeface="Helvetica Light" charset="0"/>
                <a:sym typeface="Wingdings" pitchFamily="2" charset="2"/>
              </a:rPr>
              <a:t> </a:t>
            </a:r>
            <a:r>
              <a:rPr lang="en-CH" sz="1600" b="1" dirty="0">
                <a:solidFill>
                  <a:prstClr val="black"/>
                </a:solidFill>
                <a:latin typeface="Symbol" pitchFamily="2" charset="2"/>
                <a:ea typeface="Helvetica Light" charset="0"/>
                <a:cs typeface="Helvetica Light" charset="0"/>
                <a:sym typeface="Wingdings" pitchFamily="2" charset="2"/>
              </a:rPr>
              <a:t>®</a:t>
            </a:r>
            <a:r>
              <a:rPr lang="en-CH" sz="1600" b="1" dirty="0">
                <a:solidFill>
                  <a:prstClr val="black"/>
                </a:solidFill>
                <a:latin typeface="Helvetica" pitchFamily="2" charset="0"/>
                <a:ea typeface="Helvetica Light" charset="0"/>
                <a:cs typeface="Helvetica Light" charset="0"/>
                <a:sym typeface="Wingdings" pitchFamily="2" charset="2"/>
              </a:rPr>
              <a:t> </a:t>
            </a:r>
            <a:r>
              <a:rPr lang="en-CH" sz="1600" b="1" i="1" dirty="0">
                <a:solidFill>
                  <a:prstClr val="black"/>
                </a:solidFill>
                <a:latin typeface="Helvetica" pitchFamily="2" charset="0"/>
                <a:ea typeface="Helvetica Light" charset="0"/>
                <a:cs typeface="Helvetica Light" charset="0"/>
                <a:sym typeface="Wingdings" pitchFamily="2" charset="2"/>
              </a:rPr>
              <a:t>WW* </a:t>
            </a:r>
            <a:r>
              <a:rPr lang="en-CH" sz="1600" b="1" dirty="0">
                <a:solidFill>
                  <a:prstClr val="black"/>
                </a:solidFill>
                <a:latin typeface="Symbol" pitchFamily="2" charset="2"/>
                <a:ea typeface="Helvetica Light" charset="0"/>
                <a:cs typeface="Helvetica Light" charset="0"/>
                <a:sym typeface="Wingdings" pitchFamily="2" charset="2"/>
              </a:rPr>
              <a:t>®</a:t>
            </a:r>
            <a:r>
              <a:rPr lang="en-CH" sz="1600" b="1" dirty="0">
                <a:solidFill>
                  <a:prstClr val="black"/>
                </a:solidFill>
                <a:latin typeface="Helvetica" pitchFamily="2" charset="0"/>
                <a:ea typeface="Helvetica Light" charset="0"/>
                <a:cs typeface="Helvetica Light" charset="0"/>
                <a:sym typeface="Wingdings" pitchFamily="2" charset="2"/>
              </a:rPr>
              <a:t> 2𝓁2𝜈</a:t>
            </a:r>
          </a:p>
        </p:txBody>
      </p:sp>
      <p:pic>
        <p:nvPicPr>
          <p:cNvPr id="8" name="Picture 7">
            <a:extLst>
              <a:ext uri="{FF2B5EF4-FFF2-40B4-BE49-F238E27FC236}">
                <a16:creationId xmlns:a16="http://schemas.microsoft.com/office/drawing/2014/main" id="{0397A375-495A-8C51-CAF7-D67D769BD825}"/>
              </a:ext>
            </a:extLst>
          </p:cNvPr>
          <p:cNvPicPr>
            <a:picLocks noChangeAspect="1"/>
          </p:cNvPicPr>
          <p:nvPr/>
        </p:nvPicPr>
        <p:blipFill rotWithShape="1">
          <a:blip r:embed="rId6">
            <a:alphaModFix/>
          </a:blip>
          <a:srcRect b="4204"/>
          <a:stretch/>
        </p:blipFill>
        <p:spPr>
          <a:xfrm>
            <a:off x="5586951" y="1305724"/>
            <a:ext cx="4780646" cy="4579684"/>
          </a:xfrm>
          <a:prstGeom prst="rect">
            <a:avLst/>
          </a:prstGeom>
        </p:spPr>
      </p:pic>
      <p:sp>
        <p:nvSpPr>
          <p:cNvPr id="9" name="Rectangle 8">
            <a:extLst>
              <a:ext uri="{FF2B5EF4-FFF2-40B4-BE49-F238E27FC236}">
                <a16:creationId xmlns:a16="http://schemas.microsoft.com/office/drawing/2014/main" id="{5E8EF515-9205-2877-ECC2-9CF4C8E99DA8}"/>
              </a:ext>
            </a:extLst>
          </p:cNvPr>
          <p:cNvSpPr/>
          <p:nvPr/>
        </p:nvSpPr>
        <p:spPr>
          <a:xfrm>
            <a:off x="8880875" y="1269934"/>
            <a:ext cx="1290738" cy="261610"/>
          </a:xfrm>
          <a:prstGeom prst="rect">
            <a:avLst/>
          </a:prstGeom>
        </p:spPr>
        <p:txBody>
          <a:bodyPr wrap="none">
            <a:spAutoFit/>
          </a:bodyPr>
          <a:lstStyle/>
          <a:p>
            <a:r>
              <a:rPr lang="en-GB" sz="1100" dirty="0">
                <a:latin typeface="Helvetica" pitchFamily="2" charset="0"/>
                <a:hlinkClick r:id="rId7"/>
              </a:rPr>
              <a:t>arXiv:2201.08269</a:t>
            </a:r>
            <a:endParaRPr lang="en-CH" sz="1100" dirty="0">
              <a:latin typeface="Helvetica" pitchFamily="2" charset="0"/>
            </a:endParaRPr>
          </a:p>
        </p:txBody>
      </p:sp>
      <p:sp>
        <p:nvSpPr>
          <p:cNvPr id="13" name="TextBox 12">
            <a:extLst>
              <a:ext uri="{FF2B5EF4-FFF2-40B4-BE49-F238E27FC236}">
                <a16:creationId xmlns:a16="http://schemas.microsoft.com/office/drawing/2014/main" id="{D735208C-9B0D-6CA5-682F-BBD0107A2EF7}"/>
              </a:ext>
            </a:extLst>
          </p:cNvPr>
          <p:cNvSpPr txBox="1"/>
          <p:nvPr/>
        </p:nvSpPr>
        <p:spPr>
          <a:xfrm>
            <a:off x="8676331" y="3107339"/>
            <a:ext cx="849913" cy="338554"/>
          </a:xfrm>
          <a:prstGeom prst="rect">
            <a:avLst/>
          </a:prstGeom>
          <a:noFill/>
        </p:spPr>
        <p:txBody>
          <a:bodyPr wrap="none" rtlCol="0">
            <a:spAutoFit/>
          </a:bodyPr>
          <a:lstStyle/>
          <a:p>
            <a:pPr marL="0">
              <a:spcBef>
                <a:spcPts val="3000"/>
              </a:spcBef>
            </a:pPr>
            <a:r>
              <a:rPr lang="en-CH" sz="1600" b="1" i="1" dirty="0">
                <a:solidFill>
                  <a:prstClr val="black"/>
                </a:solidFill>
                <a:latin typeface="Helvetica" pitchFamily="2" charset="0"/>
                <a:ea typeface="Helvetica Light" charset="0"/>
                <a:cs typeface="Helvetica Light" charset="0"/>
                <a:sym typeface="Wingdings" pitchFamily="2" charset="2"/>
              </a:rPr>
              <a:t>H</a:t>
            </a:r>
            <a:r>
              <a:rPr lang="en-CH" sz="1600" b="1" dirty="0">
                <a:solidFill>
                  <a:prstClr val="black"/>
                </a:solidFill>
                <a:latin typeface="Helvetica" pitchFamily="2" charset="0"/>
                <a:ea typeface="Helvetica Light" charset="0"/>
                <a:cs typeface="Helvetica Light" charset="0"/>
                <a:sym typeface="Wingdings" pitchFamily="2" charset="2"/>
              </a:rPr>
              <a:t> </a:t>
            </a:r>
            <a:r>
              <a:rPr lang="en-CH" sz="1600" b="1" dirty="0">
                <a:solidFill>
                  <a:prstClr val="black"/>
                </a:solidFill>
                <a:latin typeface="Symbol" pitchFamily="2" charset="2"/>
                <a:ea typeface="Helvetica Light" charset="0"/>
                <a:cs typeface="Helvetica Light" charset="0"/>
                <a:sym typeface="Wingdings" pitchFamily="2" charset="2"/>
              </a:rPr>
              <a:t>®</a:t>
            </a:r>
            <a:r>
              <a:rPr lang="en-CH" sz="1600" b="1" dirty="0">
                <a:solidFill>
                  <a:prstClr val="black"/>
                </a:solidFill>
                <a:latin typeface="Helvetica" pitchFamily="2" charset="0"/>
                <a:ea typeface="Helvetica Light" charset="0"/>
                <a:cs typeface="Helvetica Light" charset="0"/>
                <a:sym typeface="Wingdings" pitchFamily="2" charset="2"/>
              </a:rPr>
              <a:t> 𝜏𝜏</a:t>
            </a:r>
          </a:p>
        </p:txBody>
      </p:sp>
    </p:spTree>
    <p:extLst>
      <p:ext uri="{BB962C8B-B14F-4D97-AF65-F5344CB8AC3E}">
        <p14:creationId xmlns:p14="http://schemas.microsoft.com/office/powerpoint/2010/main" val="2068775101"/>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3E6C8C-4E06-57A1-4408-B7E8A6DB0BCC}"/>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pic>
        <p:nvPicPr>
          <p:cNvPr id="1089" name="CMS-HIG-19-006_Figure-aux_018.png" descr="CMS-HIG-19-006_Figure-aux_018.png"/>
          <p:cNvPicPr>
            <a:picLocks noChangeAspect="1"/>
          </p:cNvPicPr>
          <p:nvPr/>
        </p:nvPicPr>
        <p:blipFill>
          <a:blip r:embed="rId2"/>
          <a:srcRect l="17084" r="7778"/>
          <a:stretch>
            <a:fillRect/>
          </a:stretch>
        </p:blipFill>
        <p:spPr>
          <a:xfrm>
            <a:off x="74664" y="863372"/>
            <a:ext cx="3362858" cy="2657442"/>
          </a:xfrm>
          <a:prstGeom prst="rect">
            <a:avLst/>
          </a:prstGeom>
          <a:ln w="12700">
            <a:miter lim="400000"/>
          </a:ln>
        </p:spPr>
      </p:pic>
      <p:pic>
        <p:nvPicPr>
          <p:cNvPr id="1090" name="CMS-HIG-19-006_Figure-aux_019.png" descr="CMS-HIG-19-006_Figure-aux_019.png"/>
          <p:cNvPicPr>
            <a:picLocks noChangeAspect="1"/>
          </p:cNvPicPr>
          <p:nvPr/>
        </p:nvPicPr>
        <p:blipFill>
          <a:blip r:embed="rId3"/>
          <a:srcRect l="11063" r="5037" b="3388"/>
          <a:stretch>
            <a:fillRect/>
          </a:stretch>
        </p:blipFill>
        <p:spPr>
          <a:xfrm>
            <a:off x="7261262" y="863373"/>
            <a:ext cx="4043368" cy="2667498"/>
          </a:xfrm>
          <a:prstGeom prst="rect">
            <a:avLst/>
          </a:prstGeom>
          <a:ln w="12700">
            <a:miter lim="400000"/>
          </a:ln>
        </p:spPr>
      </p:pic>
      <p:pic>
        <p:nvPicPr>
          <p:cNvPr id="1091" name="CMS-HIG-19-006_Figure-aux_017.png" descr="CMS-HIG-19-006_Figure-aux_017.png"/>
          <p:cNvPicPr>
            <a:picLocks noChangeAspect="1"/>
          </p:cNvPicPr>
          <p:nvPr/>
        </p:nvPicPr>
        <p:blipFill>
          <a:blip r:embed="rId4"/>
          <a:srcRect r="17476"/>
          <a:stretch>
            <a:fillRect/>
          </a:stretch>
        </p:blipFill>
        <p:spPr>
          <a:xfrm>
            <a:off x="3499063" y="877003"/>
            <a:ext cx="3688734" cy="2654022"/>
          </a:xfrm>
          <a:prstGeom prst="rect">
            <a:avLst/>
          </a:prstGeom>
          <a:ln w="12700">
            <a:miter lim="400000"/>
          </a:ln>
        </p:spPr>
      </p:pic>
      <p:pic>
        <p:nvPicPr>
          <p:cNvPr id="1092" name="CMS-HIG-19-006_Figure-aux_015.png" descr="CMS-HIG-19-006_Figure-aux_015.png"/>
          <p:cNvPicPr>
            <a:picLocks noChangeAspect="1"/>
          </p:cNvPicPr>
          <p:nvPr/>
        </p:nvPicPr>
        <p:blipFill>
          <a:blip r:embed="rId5"/>
          <a:srcRect r="8512"/>
          <a:stretch>
            <a:fillRect/>
          </a:stretch>
        </p:blipFill>
        <p:spPr>
          <a:xfrm>
            <a:off x="5776381" y="3579479"/>
            <a:ext cx="5569525" cy="2667519"/>
          </a:xfrm>
          <a:prstGeom prst="rect">
            <a:avLst/>
          </a:prstGeom>
          <a:ln w="12700">
            <a:miter lim="400000"/>
          </a:ln>
        </p:spPr>
      </p:pic>
      <p:pic>
        <p:nvPicPr>
          <p:cNvPr id="1093" name="CMS-HIG-19-006_Figure-aux_014.png" descr="CMS-HIG-19-006_Figure-aux_014.png"/>
          <p:cNvPicPr>
            <a:picLocks noChangeAspect="1"/>
          </p:cNvPicPr>
          <p:nvPr/>
        </p:nvPicPr>
        <p:blipFill>
          <a:blip r:embed="rId6"/>
          <a:srcRect r="7707"/>
          <a:stretch>
            <a:fillRect/>
          </a:stretch>
        </p:blipFill>
        <p:spPr>
          <a:xfrm>
            <a:off x="69567" y="3579479"/>
            <a:ext cx="5629163" cy="2667478"/>
          </a:xfrm>
          <a:prstGeom prst="rect">
            <a:avLst/>
          </a:prstGeom>
          <a:ln w="12700">
            <a:miter lim="400000"/>
          </a:ln>
        </p:spPr>
      </p:pic>
      <p:pic>
        <p:nvPicPr>
          <p:cNvPr id="1094" name="CMS-HIG-19-006_Figure-aux_018.png" descr="CMS-HIG-19-006_Figure-aux_018.png"/>
          <p:cNvPicPr>
            <a:picLocks noChangeAspect="1"/>
          </p:cNvPicPr>
          <p:nvPr/>
        </p:nvPicPr>
        <p:blipFill>
          <a:blip r:embed="rId2"/>
          <a:srcRect t="476" r="49835" b="84753"/>
          <a:stretch>
            <a:fillRect/>
          </a:stretch>
        </p:blipFill>
        <p:spPr>
          <a:xfrm>
            <a:off x="74850" y="876023"/>
            <a:ext cx="2245216" cy="392514"/>
          </a:xfrm>
          <a:prstGeom prst="rect">
            <a:avLst/>
          </a:prstGeom>
          <a:ln w="12700">
            <a:miter lim="400000"/>
          </a:ln>
        </p:spPr>
      </p:pic>
      <p:pic>
        <p:nvPicPr>
          <p:cNvPr id="1095" name="CMS-HIG-19-006_Figure-aux_019.png" descr="CMS-HIG-19-006_Figure-aux_019.png"/>
          <p:cNvPicPr>
            <a:picLocks noChangeAspect="1"/>
          </p:cNvPicPr>
          <p:nvPr/>
        </p:nvPicPr>
        <p:blipFill>
          <a:blip r:embed="rId3"/>
          <a:srcRect l="152" t="1694" r="51818" b="85062"/>
          <a:stretch>
            <a:fillRect/>
          </a:stretch>
        </p:blipFill>
        <p:spPr>
          <a:xfrm>
            <a:off x="7260346" y="889468"/>
            <a:ext cx="2314689" cy="365643"/>
          </a:xfrm>
          <a:prstGeom prst="rect">
            <a:avLst/>
          </a:prstGeom>
          <a:ln w="12700">
            <a:miter lim="400000"/>
          </a:ln>
        </p:spPr>
      </p:pic>
      <p:sp>
        <p:nvSpPr>
          <p:cNvPr id="1096" name="ttH"/>
          <p:cNvSpPr txBox="1"/>
          <p:nvPr/>
        </p:nvSpPr>
        <p:spPr>
          <a:xfrm>
            <a:off x="6672043" y="3212746"/>
            <a:ext cx="460382" cy="333108"/>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tIns="43023" bIns="43023">
            <a:spAutoFit/>
          </a:bodyPr>
          <a:lstStyle>
            <a:lvl1pPr>
              <a:defRPr b="1">
                <a:solidFill>
                  <a:srgbClr val="FFFFFF"/>
                </a:solidFill>
                <a:latin typeface="Helvetica Neue"/>
                <a:ea typeface="Helvetica Neue"/>
                <a:cs typeface="Helvetica Neue"/>
                <a:sym typeface="Helvetica Neue"/>
              </a:defRPr>
            </a:lvl1pPr>
          </a:lstStyle>
          <a:p>
            <a:r>
              <a:rPr sz="1600" b="0">
                <a:latin typeface="Helvetica" pitchFamily="2" charset="0"/>
              </a:rPr>
              <a:t>ttH</a:t>
            </a:r>
          </a:p>
        </p:txBody>
      </p:sp>
      <p:sp>
        <p:nvSpPr>
          <p:cNvPr id="1097" name="WH"/>
          <p:cNvSpPr txBox="1"/>
          <p:nvPr/>
        </p:nvSpPr>
        <p:spPr>
          <a:xfrm>
            <a:off x="2895083" y="3178040"/>
            <a:ext cx="588623" cy="333108"/>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tIns="43023" bIns="43023">
            <a:spAutoFit/>
          </a:bodyPr>
          <a:lstStyle>
            <a:lvl1pPr>
              <a:defRPr b="1">
                <a:solidFill>
                  <a:srgbClr val="FFFFFF"/>
                </a:solidFill>
                <a:latin typeface="Helvetica Neue"/>
                <a:ea typeface="Helvetica Neue"/>
                <a:cs typeface="Helvetica Neue"/>
                <a:sym typeface="Helvetica Neue"/>
              </a:defRPr>
            </a:lvl1pPr>
          </a:lstStyle>
          <a:p>
            <a:r>
              <a:rPr sz="1600" b="0" dirty="0">
                <a:latin typeface="Helvetica" pitchFamily="2" charset="0"/>
              </a:rPr>
              <a:t>WH </a:t>
            </a:r>
          </a:p>
        </p:txBody>
      </p:sp>
      <p:sp>
        <p:nvSpPr>
          <p:cNvPr id="1099" name="VBF"/>
          <p:cNvSpPr txBox="1"/>
          <p:nvPr/>
        </p:nvSpPr>
        <p:spPr>
          <a:xfrm>
            <a:off x="5141990" y="5891213"/>
            <a:ext cx="580608" cy="333108"/>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tIns="43023" bIns="43023">
            <a:spAutoFit/>
          </a:bodyPr>
          <a:lstStyle>
            <a:lvl1pPr>
              <a:defRPr b="1">
                <a:solidFill>
                  <a:srgbClr val="FFFFFF"/>
                </a:solidFill>
                <a:latin typeface="Helvetica Neue"/>
                <a:ea typeface="Helvetica Neue"/>
                <a:cs typeface="Helvetica Neue"/>
                <a:sym typeface="Helvetica Neue"/>
              </a:defRPr>
            </a:lvl1pPr>
          </a:lstStyle>
          <a:p>
            <a:r>
              <a:rPr sz="1600" b="0">
                <a:latin typeface="Helvetica" pitchFamily="2" charset="0"/>
              </a:rPr>
              <a:t>VBF</a:t>
            </a:r>
          </a:p>
        </p:txBody>
      </p:sp>
      <p:sp>
        <p:nvSpPr>
          <p:cNvPr id="6" name="TextBox 5">
            <a:extLst>
              <a:ext uri="{FF2B5EF4-FFF2-40B4-BE49-F238E27FC236}">
                <a16:creationId xmlns:a16="http://schemas.microsoft.com/office/drawing/2014/main" id="{5C337126-577D-21B4-E712-DFD44A205448}"/>
              </a:ext>
            </a:extLst>
          </p:cNvPr>
          <p:cNvSpPr txBox="1"/>
          <p:nvPr/>
        </p:nvSpPr>
        <p:spPr>
          <a:xfrm>
            <a:off x="532188" y="193709"/>
            <a:ext cx="7827784" cy="400110"/>
          </a:xfrm>
          <a:prstGeom prst="rect">
            <a:avLst/>
          </a:prstGeom>
          <a:noFill/>
        </p:spPr>
        <p:txBody>
          <a:bodyPr wrap="none" rtlCol="0">
            <a:spAutoFit/>
          </a:bodyPr>
          <a:lstStyle/>
          <a:p>
            <a:pPr marL="0">
              <a:spcBef>
                <a:spcPts val="3000"/>
              </a:spcBef>
            </a:pPr>
            <a:r>
              <a:rPr lang="en-CH" sz="2000" b="1" i="1" dirty="0">
                <a:solidFill>
                  <a:schemeClr val="bg1"/>
                </a:solidFill>
                <a:latin typeface="Helvetica" pitchFamily="2" charset="0"/>
                <a:ea typeface="Helvetica Light" charset="0"/>
                <a:cs typeface="Helvetica Light" charset="0"/>
                <a:sym typeface="Wingdings" pitchFamily="2" charset="2"/>
              </a:rPr>
              <a:t>H</a:t>
            </a:r>
            <a:r>
              <a:rPr lang="en-CH" sz="2000" b="1" dirty="0">
                <a:solidFill>
                  <a:schemeClr val="bg1"/>
                </a:solidFill>
                <a:latin typeface="Helvetica" pitchFamily="2" charset="0"/>
                <a:ea typeface="Helvetica Light" charset="0"/>
                <a:cs typeface="Helvetica Light" charset="0"/>
                <a:sym typeface="Wingdings" pitchFamily="2" charset="2"/>
              </a:rPr>
              <a:t> </a:t>
            </a:r>
            <a:r>
              <a:rPr lang="en-CH" sz="2000" b="1" dirty="0">
                <a:solidFill>
                  <a:schemeClr val="bg1"/>
                </a:solidFill>
                <a:latin typeface="Symbol" pitchFamily="2" charset="2"/>
                <a:ea typeface="Helvetica Light" charset="0"/>
                <a:cs typeface="Helvetica Light" charset="0"/>
                <a:sym typeface="Wingdings" pitchFamily="2" charset="2"/>
              </a:rPr>
              <a:t>®</a:t>
            </a:r>
            <a:r>
              <a:rPr lang="en-CH" sz="2000" b="1" dirty="0">
                <a:solidFill>
                  <a:schemeClr val="bg1"/>
                </a:solidFill>
                <a:latin typeface="Helvetica" pitchFamily="2" charset="0"/>
                <a:ea typeface="Helvetica Light" charset="0"/>
                <a:cs typeface="Helvetica Light" charset="0"/>
                <a:sym typeface="Wingdings" pitchFamily="2" charset="2"/>
              </a:rPr>
              <a:t> µµ</a:t>
            </a:r>
            <a:r>
              <a:rPr lang="en-CH" sz="2000" b="1" i="1" dirty="0">
                <a:solidFill>
                  <a:schemeClr val="bg1"/>
                </a:solidFill>
                <a:latin typeface="Helvetica" pitchFamily="2" charset="0"/>
                <a:ea typeface="Helvetica Light" charset="0"/>
                <a:cs typeface="Helvetica Light" charset="0"/>
                <a:sym typeface="Wingdings" pitchFamily="2" charset="2"/>
              </a:rPr>
              <a:t>  — </a:t>
            </a:r>
            <a:r>
              <a:rPr lang="en-CH" sz="2000" b="1" dirty="0">
                <a:solidFill>
                  <a:schemeClr val="bg1"/>
                </a:solidFill>
                <a:latin typeface="Helvetica" pitchFamily="2" charset="0"/>
                <a:ea typeface="Helvetica Light" charset="0"/>
                <a:cs typeface="Helvetica Light" charset="0"/>
                <a:sym typeface="Wingdings" pitchFamily="2" charset="2"/>
              </a:rPr>
              <a:t>Higgs coupling to light second-generation fermions</a:t>
            </a:r>
          </a:p>
        </p:txBody>
      </p:sp>
      <p:sp>
        <p:nvSpPr>
          <p:cNvPr id="4" name="Rounded Rectangle 3">
            <a:extLst>
              <a:ext uri="{FF2B5EF4-FFF2-40B4-BE49-F238E27FC236}">
                <a16:creationId xmlns:a16="http://schemas.microsoft.com/office/drawing/2014/main" id="{EF06ACC3-503D-67BF-E4D8-EAF2CD94F979}"/>
              </a:ext>
            </a:extLst>
          </p:cNvPr>
          <p:cNvSpPr/>
          <p:nvPr/>
        </p:nvSpPr>
        <p:spPr>
          <a:xfrm>
            <a:off x="596901" y="794132"/>
            <a:ext cx="10148183" cy="5522400"/>
          </a:xfrm>
          <a:prstGeom prst="roundRect">
            <a:avLst>
              <a:gd name="adj" fmla="val 801"/>
            </a:avLst>
          </a:prstGeom>
          <a:solidFill>
            <a:schemeClr val="bg1"/>
          </a:solidFill>
        </p:spPr>
        <p:txBody>
          <a:bodyPr wrap="square" rtlCol="0" anchor="ctr">
            <a:spAutoFit/>
          </a:bodyPr>
          <a:lstStyle/>
          <a:p>
            <a:pPr algn="l"/>
            <a:endParaRPr lang="en-CH" sz="1600" dirty="0">
              <a:latin typeface="Helvetica" pitchFamily="2" charset="0"/>
            </a:endParaRPr>
          </a:p>
        </p:txBody>
      </p:sp>
      <p:sp>
        <p:nvSpPr>
          <p:cNvPr id="5" name="TextBox 4">
            <a:extLst>
              <a:ext uri="{FF2B5EF4-FFF2-40B4-BE49-F238E27FC236}">
                <a16:creationId xmlns:a16="http://schemas.microsoft.com/office/drawing/2014/main" id="{994177AE-A9AB-F613-8256-BC977C68797D}"/>
              </a:ext>
            </a:extLst>
          </p:cNvPr>
          <p:cNvSpPr txBox="1"/>
          <p:nvPr/>
        </p:nvSpPr>
        <p:spPr>
          <a:xfrm>
            <a:off x="771330" y="997893"/>
            <a:ext cx="7354839" cy="307777"/>
          </a:xfrm>
          <a:prstGeom prst="rect">
            <a:avLst/>
          </a:prstGeom>
          <a:noFill/>
        </p:spPr>
        <p:txBody>
          <a:bodyPr wrap="square">
            <a:spAutoFit/>
          </a:bodyPr>
          <a:lstStyle/>
          <a:p>
            <a:r>
              <a:rPr lang="en-GB" sz="1400" b="1" dirty="0">
                <a:latin typeface="Helvetica" pitchFamily="2" charset="0"/>
                <a:ea typeface="Helvetica Light" charset="0"/>
                <a:cs typeface="Helvetica Light" charset="0"/>
                <a:sym typeface="Wingdings" pitchFamily="2" charset="2"/>
              </a:rPr>
              <a:t>H </a:t>
            </a:r>
            <a:r>
              <a:rPr lang="en-GB" sz="1400" b="1" dirty="0">
                <a:latin typeface="Symbol" pitchFamily="2" charset="2"/>
                <a:ea typeface="Helvetica Light" charset="0"/>
                <a:cs typeface="Helvetica Light" charset="0"/>
                <a:sym typeface="Wingdings" pitchFamily="2" charset="2"/>
              </a:rPr>
              <a:t>®</a:t>
            </a:r>
            <a:r>
              <a:rPr lang="en-GB" sz="1400" b="1" dirty="0">
                <a:latin typeface="Helvetica" pitchFamily="2" charset="0"/>
                <a:ea typeface="Helvetica Light" charset="0"/>
                <a:cs typeface="Helvetica Light" charset="0"/>
                <a:sym typeface="Wingdings" pitchFamily="2" charset="2"/>
              </a:rPr>
              <a:t> </a:t>
            </a:r>
            <a:r>
              <a:rPr lang="en-GB" sz="1400" b="1" dirty="0" err="1">
                <a:latin typeface="Helvetica" pitchFamily="2" charset="0"/>
                <a:ea typeface="Helvetica Light" charset="0"/>
                <a:cs typeface="Helvetica Light" charset="0"/>
                <a:sym typeface="Wingdings" pitchFamily="2" charset="2"/>
              </a:rPr>
              <a:t>μμ</a:t>
            </a:r>
            <a:r>
              <a:rPr lang="en-GB" sz="1400" b="1" dirty="0">
                <a:latin typeface="Helvetica" pitchFamily="2" charset="0"/>
                <a:ea typeface="Helvetica Light" charset="0"/>
                <a:cs typeface="Helvetica Light" charset="0"/>
                <a:sym typeface="Wingdings" pitchFamily="2" charset="2"/>
              </a:rPr>
              <a:t>, very challenging channel (0.02% branching fraction)</a:t>
            </a:r>
          </a:p>
        </p:txBody>
      </p:sp>
      <p:pic>
        <p:nvPicPr>
          <p:cNvPr id="7" name="Screenshot 2021-08-17 at 23.46.06.png" descr="Screenshot 2021-08-17 at 23.46.06.png">
            <a:extLst>
              <a:ext uri="{FF2B5EF4-FFF2-40B4-BE49-F238E27FC236}">
                <a16:creationId xmlns:a16="http://schemas.microsoft.com/office/drawing/2014/main" id="{5A6FB89E-ECE6-8D3F-CCAC-67CBF10FAFD1}"/>
              </a:ext>
            </a:extLst>
          </p:cNvPr>
          <p:cNvPicPr>
            <a:picLocks noChangeAspect="1"/>
          </p:cNvPicPr>
          <p:nvPr/>
        </p:nvPicPr>
        <p:blipFill>
          <a:blip r:embed="rId7"/>
          <a:srcRect l="53937"/>
          <a:stretch>
            <a:fillRect/>
          </a:stretch>
        </p:blipFill>
        <p:spPr>
          <a:xfrm>
            <a:off x="929561" y="2237206"/>
            <a:ext cx="3882471" cy="3918183"/>
          </a:xfrm>
          <a:prstGeom prst="rect">
            <a:avLst/>
          </a:prstGeom>
          <a:ln w="12700">
            <a:miter lim="400000"/>
          </a:ln>
        </p:spPr>
      </p:pic>
      <p:pic>
        <p:nvPicPr>
          <p:cNvPr id="8" name="fig_01b.png" descr="fig_01b.png">
            <a:extLst>
              <a:ext uri="{FF2B5EF4-FFF2-40B4-BE49-F238E27FC236}">
                <a16:creationId xmlns:a16="http://schemas.microsoft.com/office/drawing/2014/main" id="{217EE517-2F27-3500-2336-D30E0BEB63AD}"/>
              </a:ext>
            </a:extLst>
          </p:cNvPr>
          <p:cNvPicPr>
            <a:picLocks noChangeAspect="1"/>
          </p:cNvPicPr>
          <p:nvPr/>
        </p:nvPicPr>
        <p:blipFill>
          <a:blip r:embed="rId8">
            <a:alphaModFix/>
          </a:blip>
          <a:srcRect t="4532" b="1887"/>
          <a:stretch>
            <a:fillRect/>
          </a:stretch>
        </p:blipFill>
        <p:spPr>
          <a:xfrm>
            <a:off x="4807758" y="2466518"/>
            <a:ext cx="5563267" cy="3744158"/>
          </a:xfrm>
          <a:prstGeom prst="rect">
            <a:avLst/>
          </a:prstGeom>
          <a:ln w="12700">
            <a:miter lim="400000"/>
          </a:ln>
        </p:spPr>
      </p:pic>
      <p:sp>
        <p:nvSpPr>
          <p:cNvPr id="9" name="Approximately 2k events produced but very small signal-to-noise…">
            <a:extLst>
              <a:ext uri="{FF2B5EF4-FFF2-40B4-BE49-F238E27FC236}">
                <a16:creationId xmlns:a16="http://schemas.microsoft.com/office/drawing/2014/main" id="{19E78472-B6F2-6286-AE0F-FC2E3CC6870B}"/>
              </a:ext>
            </a:extLst>
          </p:cNvPr>
          <p:cNvSpPr txBox="1"/>
          <p:nvPr/>
        </p:nvSpPr>
        <p:spPr>
          <a:xfrm>
            <a:off x="636958" y="1343619"/>
            <a:ext cx="8352337" cy="896761"/>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7804" tIns="47804" rIns="47804" bIns="47804" anchor="ctr">
            <a:spAutoFit/>
          </a:bodyPr>
          <a:lstStyle/>
          <a:p>
            <a:pPr marL="500863" lvl="1" indent="-285750">
              <a:spcBef>
                <a:spcPts val="600"/>
              </a:spcBef>
              <a:buSzPct val="100000"/>
              <a:buFont typeface="Arial" panose="020B0604020202020204" pitchFamily="34" charset="0"/>
              <a:buChar char="•"/>
              <a:defRPr sz="3400">
                <a:latin typeface="Helvetica Neue"/>
                <a:ea typeface="Helvetica Neue"/>
                <a:cs typeface="Helvetica Neue"/>
                <a:sym typeface="Helvetica Neue"/>
              </a:defRPr>
            </a:pPr>
            <a:r>
              <a:rPr sz="1400" dirty="0"/>
              <a:t>Approximately </a:t>
            </a:r>
            <a:r>
              <a:rPr lang="en-US" sz="1400" dirty="0"/>
              <a:t>1,600</a:t>
            </a:r>
            <a:r>
              <a:rPr sz="1400" dirty="0"/>
              <a:t> events produced but very small signal-to-</a:t>
            </a:r>
            <a:r>
              <a:rPr lang="en-US" sz="1400" dirty="0"/>
              <a:t>background ratio</a:t>
            </a:r>
            <a:endParaRPr sz="1400" dirty="0"/>
          </a:p>
          <a:p>
            <a:pPr marL="500863" lvl="1" indent="-285750">
              <a:spcBef>
                <a:spcPts val="600"/>
              </a:spcBef>
              <a:buSzPct val="100000"/>
              <a:buFont typeface="Arial" panose="020B0604020202020204" pitchFamily="34" charset="0"/>
              <a:buChar char="•"/>
              <a:defRPr sz="3400">
                <a:latin typeface="Helvetica Neue"/>
                <a:ea typeface="Helvetica Neue"/>
                <a:cs typeface="Helvetica Neue"/>
                <a:sym typeface="Helvetica Neue"/>
              </a:defRPr>
            </a:pPr>
            <a:r>
              <a:rPr sz="1400" dirty="0"/>
              <a:t>Requires a very accurate description of the backgrounds</a:t>
            </a:r>
            <a:r>
              <a:rPr lang="en-US" sz="1400" dirty="0"/>
              <a:t> (via empirical fit)</a:t>
            </a:r>
            <a:endParaRPr sz="1400" dirty="0"/>
          </a:p>
          <a:p>
            <a:pPr marL="500863" lvl="1" indent="-285750">
              <a:spcBef>
                <a:spcPts val="600"/>
              </a:spcBef>
              <a:buSzPct val="100000"/>
              <a:buFont typeface="Arial" panose="020B0604020202020204" pitchFamily="34" charset="0"/>
              <a:buChar char="•"/>
              <a:defRPr sz="3400">
                <a:latin typeface="Helvetica Neue"/>
                <a:ea typeface="Helvetica Neue"/>
                <a:cs typeface="Helvetica Neue"/>
                <a:sym typeface="Helvetica Neue"/>
              </a:defRPr>
            </a:pPr>
            <a:r>
              <a:rPr sz="1400" dirty="0"/>
              <a:t>Gain in sensitivity</a:t>
            </a:r>
            <a:r>
              <a:rPr lang="en-US" sz="1400" dirty="0"/>
              <a:t> by exploiting all production modes</a:t>
            </a:r>
            <a:r>
              <a:rPr sz="1400" dirty="0"/>
              <a:t> </a:t>
            </a:r>
            <a:r>
              <a:rPr lang="en-US" sz="1400" dirty="0"/>
              <a:t>gluon fusion</a:t>
            </a:r>
            <a:r>
              <a:rPr sz="1400" dirty="0"/>
              <a:t>, VBF, VH, ttH</a:t>
            </a:r>
          </a:p>
        </p:txBody>
      </p:sp>
      <p:sp>
        <p:nvSpPr>
          <p:cNvPr id="10" name="TextBox 9">
            <a:extLst>
              <a:ext uri="{FF2B5EF4-FFF2-40B4-BE49-F238E27FC236}">
                <a16:creationId xmlns:a16="http://schemas.microsoft.com/office/drawing/2014/main" id="{B80CD642-48FC-6FB8-66A1-11AB0FD42DD0}"/>
              </a:ext>
            </a:extLst>
          </p:cNvPr>
          <p:cNvSpPr txBox="1"/>
          <p:nvPr/>
        </p:nvSpPr>
        <p:spPr>
          <a:xfrm>
            <a:off x="2596837" y="4028827"/>
            <a:ext cx="1630575" cy="276999"/>
          </a:xfrm>
          <a:prstGeom prst="rect">
            <a:avLst/>
          </a:prstGeom>
          <a:noFill/>
        </p:spPr>
        <p:txBody>
          <a:bodyPr wrap="none" rtlCol="0">
            <a:spAutoFit/>
          </a:bodyPr>
          <a:lstStyle/>
          <a:p>
            <a:pPr marL="0">
              <a:spcBef>
                <a:spcPts val="3000"/>
              </a:spcBef>
            </a:pPr>
            <a:r>
              <a:rPr lang="en-CH" sz="1200" dirty="0">
                <a:solidFill>
                  <a:srgbClr val="E70000"/>
                </a:solidFill>
                <a:latin typeface="Helvetica Light" charset="0"/>
                <a:ea typeface="Helvetica Light" charset="0"/>
                <a:cs typeface="Helvetica Light" charset="0"/>
                <a:sym typeface="Wingdings" pitchFamily="2" charset="2"/>
              </a:rPr>
              <a:t>3.0σ observed signal</a:t>
            </a:r>
          </a:p>
        </p:txBody>
      </p:sp>
      <p:sp>
        <p:nvSpPr>
          <p:cNvPr id="11" name="TextBox 10">
            <a:extLst>
              <a:ext uri="{FF2B5EF4-FFF2-40B4-BE49-F238E27FC236}">
                <a16:creationId xmlns:a16="http://schemas.microsoft.com/office/drawing/2014/main" id="{765EC3F5-EC9C-5FCB-E96B-4D54A4372E4C}"/>
              </a:ext>
            </a:extLst>
          </p:cNvPr>
          <p:cNvSpPr txBox="1"/>
          <p:nvPr/>
        </p:nvSpPr>
        <p:spPr>
          <a:xfrm>
            <a:off x="6946277" y="3842079"/>
            <a:ext cx="1630575" cy="276999"/>
          </a:xfrm>
          <a:prstGeom prst="rect">
            <a:avLst/>
          </a:prstGeom>
          <a:noFill/>
        </p:spPr>
        <p:txBody>
          <a:bodyPr wrap="none" rtlCol="0">
            <a:spAutoFit/>
          </a:bodyPr>
          <a:lstStyle/>
          <a:p>
            <a:pPr marL="0">
              <a:spcBef>
                <a:spcPts val="3000"/>
              </a:spcBef>
            </a:pPr>
            <a:r>
              <a:rPr lang="en-CH" sz="1200" dirty="0">
                <a:solidFill>
                  <a:srgbClr val="E70000"/>
                </a:solidFill>
                <a:latin typeface="Helvetica Light" charset="0"/>
                <a:ea typeface="Helvetica Light" charset="0"/>
                <a:cs typeface="Helvetica Light" charset="0"/>
                <a:sym typeface="Wingdings" pitchFamily="2" charset="2"/>
              </a:rPr>
              <a:t>2.0σ observed signal</a:t>
            </a:r>
          </a:p>
        </p:txBody>
      </p:sp>
      <p:sp>
        <p:nvSpPr>
          <p:cNvPr id="3" name="TextBox 2">
            <a:extLst>
              <a:ext uri="{FF2B5EF4-FFF2-40B4-BE49-F238E27FC236}">
                <a16:creationId xmlns:a16="http://schemas.microsoft.com/office/drawing/2014/main" id="{1BBFFC55-7627-4D7F-E2C8-34042021E572}"/>
              </a:ext>
            </a:extLst>
          </p:cNvPr>
          <p:cNvSpPr txBox="1"/>
          <p:nvPr/>
        </p:nvSpPr>
        <p:spPr>
          <a:xfrm>
            <a:off x="6083266" y="2307085"/>
            <a:ext cx="4085805" cy="246221"/>
          </a:xfrm>
          <a:prstGeom prst="rect">
            <a:avLst/>
          </a:prstGeom>
          <a:noFill/>
        </p:spPr>
        <p:txBody>
          <a:bodyPr wrap="square" rtlCol="0">
            <a:spAutoFit/>
          </a:bodyPr>
          <a:lstStyle/>
          <a:p>
            <a:pPr algn="r">
              <a:spcBef>
                <a:spcPts val="3000"/>
              </a:spcBef>
            </a:pPr>
            <a:r>
              <a:rPr lang="en-US" sz="1000" dirty="0">
                <a:solidFill>
                  <a:schemeClr val="tx1">
                    <a:lumMod val="50000"/>
                    <a:lumOff val="50000"/>
                  </a:schemeClr>
                </a:solidFill>
                <a:latin typeface="Helvetica Light" panose="020B0403020202020204" pitchFamily="34" charset="0"/>
                <a:ea typeface="Helvetica Neue Medium" charset="0"/>
                <a:cs typeface="Helvetica Neue Medium" charset="0"/>
                <a:sym typeface="Wingdings" pitchFamily="2" charset="2"/>
                <a:hlinkClick r:id="rId9"/>
              </a:rPr>
              <a:t>arXiv:2007.07830</a:t>
            </a:r>
            <a:endParaRPr lang="en-US" sz="1000" dirty="0">
              <a:solidFill>
                <a:schemeClr val="tx1">
                  <a:lumMod val="50000"/>
                  <a:lumOff val="50000"/>
                </a:schemeClr>
              </a:solidFill>
              <a:latin typeface="Helvetica Light" panose="020B0403020202020204" pitchFamily="34" charset="0"/>
              <a:ea typeface="Helvetica Neue Medium" charset="0"/>
              <a:cs typeface="Helvetica Neue Medium" charset="0"/>
              <a:sym typeface="Wingdings" pitchFamily="2" charset="2"/>
            </a:endParaRPr>
          </a:p>
        </p:txBody>
      </p:sp>
      <p:sp>
        <p:nvSpPr>
          <p:cNvPr id="12" name="TextBox 11">
            <a:extLst>
              <a:ext uri="{FF2B5EF4-FFF2-40B4-BE49-F238E27FC236}">
                <a16:creationId xmlns:a16="http://schemas.microsoft.com/office/drawing/2014/main" id="{356D15C7-85E8-8A25-8C1B-A8E61D5E9A00}"/>
              </a:ext>
            </a:extLst>
          </p:cNvPr>
          <p:cNvSpPr txBox="1"/>
          <p:nvPr/>
        </p:nvSpPr>
        <p:spPr>
          <a:xfrm>
            <a:off x="1436765" y="2313908"/>
            <a:ext cx="1334519" cy="246221"/>
          </a:xfrm>
          <a:prstGeom prst="rect">
            <a:avLst/>
          </a:prstGeom>
          <a:noFill/>
        </p:spPr>
        <p:txBody>
          <a:bodyPr wrap="square" rtlCol="0">
            <a:spAutoFit/>
          </a:bodyPr>
          <a:lstStyle/>
          <a:p>
            <a:pPr>
              <a:spcBef>
                <a:spcPts val="3000"/>
              </a:spcBef>
            </a:pPr>
            <a:r>
              <a:rPr lang="en-US" sz="1000" dirty="0">
                <a:solidFill>
                  <a:schemeClr val="tx1">
                    <a:lumMod val="50000"/>
                    <a:lumOff val="50000"/>
                  </a:schemeClr>
                </a:solidFill>
                <a:latin typeface="Helvetica Light" panose="020B0403020202020204" pitchFamily="34" charset="0"/>
                <a:ea typeface="Helvetica Neue Medium" charset="0"/>
                <a:cs typeface="Helvetica Neue Medium" charset="0"/>
                <a:sym typeface="Wingdings" pitchFamily="2" charset="2"/>
                <a:hlinkClick r:id="rId10"/>
              </a:rPr>
              <a:t>arXiv:2009.04363</a:t>
            </a:r>
            <a:endParaRPr lang="en-US" sz="1000" dirty="0">
              <a:solidFill>
                <a:schemeClr val="tx1">
                  <a:lumMod val="50000"/>
                  <a:lumOff val="50000"/>
                </a:schemeClr>
              </a:solidFill>
              <a:latin typeface="Helvetica Light" panose="020B0403020202020204" pitchFamily="34" charset="0"/>
              <a:ea typeface="Helvetica Neue Medium" charset="0"/>
              <a:cs typeface="Helvetica Neue Medium" charset="0"/>
              <a:sym typeface="Wingdings" pitchFamily="2" charset="2"/>
            </a:endParaRPr>
          </a:p>
        </p:txBody>
      </p:sp>
    </p:spTree>
    <p:extLst>
      <p:ext uri="{BB962C8B-B14F-4D97-AF65-F5344CB8AC3E}">
        <p14:creationId xmlns:p14="http://schemas.microsoft.com/office/powerpoint/2010/main" val="2156208649"/>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F5E3120-80E6-8239-513A-6BA21980A58C}"/>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2" name="Slide Number Placeholder 1">
            <a:extLst>
              <a:ext uri="{FF2B5EF4-FFF2-40B4-BE49-F238E27FC236}">
                <a16:creationId xmlns:a16="http://schemas.microsoft.com/office/drawing/2014/main" id="{A65A7C1C-807F-C342-1CCC-6D6066E50035}"/>
              </a:ext>
            </a:extLst>
          </p:cNvPr>
          <p:cNvSpPr>
            <a:spLocks noGrp="1"/>
          </p:cNvSpPr>
          <p:nvPr>
            <p:ph type="sldNum" sz="quarter" idx="2"/>
          </p:nvPr>
        </p:nvSpPr>
        <p:spPr/>
        <p:txBody>
          <a:bodyPr/>
          <a:lstStyle/>
          <a:p>
            <a:fld id="{86CB4B4D-7CA3-9044-876B-883B54F8677D}" type="slidenum">
              <a:rPr lang="en-CH" smtClean="0"/>
              <a:t>42</a:t>
            </a:fld>
            <a:endParaRPr lang="en-CH"/>
          </a:p>
        </p:txBody>
      </p:sp>
      <p:pic>
        <p:nvPicPr>
          <p:cNvPr id="1026" name="Picture 2">
            <a:extLst>
              <a:ext uri="{FF2B5EF4-FFF2-40B4-BE49-F238E27FC236}">
                <a16:creationId xmlns:a16="http://schemas.microsoft.com/office/drawing/2014/main" id="{55599650-EAEA-0850-DD3B-3F1381250B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163" y="0"/>
            <a:ext cx="1039495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120411F-309E-80EE-F3D9-637E92F47AC3}"/>
              </a:ext>
            </a:extLst>
          </p:cNvPr>
          <p:cNvSpPr txBox="1"/>
          <p:nvPr/>
        </p:nvSpPr>
        <p:spPr>
          <a:xfrm>
            <a:off x="532188" y="193709"/>
            <a:ext cx="4512774" cy="400110"/>
          </a:xfrm>
          <a:prstGeom prst="rect">
            <a:avLst/>
          </a:prstGeom>
          <a:solidFill>
            <a:schemeClr val="tx1"/>
          </a:solidFill>
        </p:spPr>
        <p:txBody>
          <a:bodyPr wrap="none" rtlCol="0">
            <a:spAutoFit/>
          </a:bodyPr>
          <a:lstStyle/>
          <a:p>
            <a:pPr marL="0">
              <a:spcBef>
                <a:spcPts val="3000"/>
              </a:spcBef>
            </a:pPr>
            <a:r>
              <a:rPr lang="en-CH" sz="2000" b="1" i="1" dirty="0">
                <a:solidFill>
                  <a:schemeClr val="bg1"/>
                </a:solidFill>
                <a:latin typeface="Helvetica" pitchFamily="2" charset="0"/>
                <a:ea typeface="Helvetica Light" charset="0"/>
                <a:cs typeface="Helvetica Light" charset="0"/>
                <a:sym typeface="Wingdings" pitchFamily="2" charset="2"/>
              </a:rPr>
              <a:t>H</a:t>
            </a:r>
            <a:r>
              <a:rPr lang="en-CH" sz="2000" b="1" dirty="0">
                <a:solidFill>
                  <a:schemeClr val="bg1"/>
                </a:solidFill>
                <a:latin typeface="Helvetica" pitchFamily="2" charset="0"/>
                <a:ea typeface="Helvetica Light" charset="0"/>
                <a:cs typeface="Helvetica Light" charset="0"/>
                <a:sym typeface="Wingdings" pitchFamily="2" charset="2"/>
              </a:rPr>
              <a:t> </a:t>
            </a:r>
            <a:r>
              <a:rPr lang="en-CH" sz="2000" b="1" dirty="0">
                <a:solidFill>
                  <a:schemeClr val="bg1"/>
                </a:solidFill>
                <a:latin typeface="Symbol" pitchFamily="2" charset="2"/>
                <a:ea typeface="Helvetica Light" charset="0"/>
                <a:cs typeface="Helvetica Light" charset="0"/>
                <a:sym typeface="Wingdings" pitchFamily="2" charset="2"/>
              </a:rPr>
              <a:t>®</a:t>
            </a:r>
            <a:r>
              <a:rPr lang="en-CH" sz="2000" b="1" dirty="0">
                <a:solidFill>
                  <a:schemeClr val="bg1"/>
                </a:solidFill>
                <a:latin typeface="Helvetica" pitchFamily="2" charset="0"/>
                <a:ea typeface="Helvetica Light" charset="0"/>
                <a:cs typeface="Helvetica Light" charset="0"/>
                <a:sym typeface="Wingdings" pitchFamily="2" charset="2"/>
              </a:rPr>
              <a:t> Z𝛾</a:t>
            </a:r>
            <a:r>
              <a:rPr lang="en-CH" sz="2000" b="1" i="1" dirty="0">
                <a:solidFill>
                  <a:schemeClr val="bg1"/>
                </a:solidFill>
                <a:latin typeface="Helvetica" pitchFamily="2" charset="0"/>
                <a:ea typeface="Helvetica Light" charset="0"/>
                <a:cs typeface="Helvetica Light" charset="0"/>
                <a:sym typeface="Wingdings" pitchFamily="2" charset="2"/>
              </a:rPr>
              <a:t>  — </a:t>
            </a:r>
            <a:r>
              <a:rPr lang="en-CH" sz="2000" b="1" dirty="0">
                <a:solidFill>
                  <a:schemeClr val="bg1"/>
                </a:solidFill>
                <a:latin typeface="Helvetica" pitchFamily="2" charset="0"/>
                <a:ea typeface="Helvetica Light" charset="0"/>
                <a:cs typeface="Helvetica Light" charset="0"/>
                <a:sym typeface="Wingdings" pitchFamily="2" charset="2"/>
              </a:rPr>
              <a:t>rare Higgs boson decay </a:t>
            </a:r>
          </a:p>
        </p:txBody>
      </p:sp>
    </p:spTree>
    <p:extLst>
      <p:ext uri="{BB962C8B-B14F-4D97-AF65-F5344CB8AC3E}">
        <p14:creationId xmlns:p14="http://schemas.microsoft.com/office/powerpoint/2010/main" val="2792519826"/>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F5E3120-80E6-8239-513A-6BA21980A58C}"/>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2" name="Slide Number Placeholder 1">
            <a:extLst>
              <a:ext uri="{FF2B5EF4-FFF2-40B4-BE49-F238E27FC236}">
                <a16:creationId xmlns:a16="http://schemas.microsoft.com/office/drawing/2014/main" id="{A65A7C1C-807F-C342-1CCC-6D6066E50035}"/>
              </a:ext>
            </a:extLst>
          </p:cNvPr>
          <p:cNvSpPr>
            <a:spLocks noGrp="1"/>
          </p:cNvSpPr>
          <p:nvPr>
            <p:ph type="sldNum" sz="quarter" idx="2"/>
          </p:nvPr>
        </p:nvSpPr>
        <p:spPr/>
        <p:txBody>
          <a:bodyPr/>
          <a:lstStyle/>
          <a:p>
            <a:fld id="{86CB4B4D-7CA3-9044-876B-883B54F8677D}" type="slidenum">
              <a:rPr lang="en-CH" smtClean="0"/>
              <a:t>43</a:t>
            </a:fld>
            <a:endParaRPr lang="en-CH"/>
          </a:p>
        </p:txBody>
      </p:sp>
      <p:pic>
        <p:nvPicPr>
          <p:cNvPr id="1026" name="Picture 2">
            <a:extLst>
              <a:ext uri="{FF2B5EF4-FFF2-40B4-BE49-F238E27FC236}">
                <a16:creationId xmlns:a16="http://schemas.microsoft.com/office/drawing/2014/main" id="{55599650-EAEA-0850-DD3B-3F1381250B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163" y="0"/>
            <a:ext cx="1039495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120411F-309E-80EE-F3D9-637E92F47AC3}"/>
              </a:ext>
            </a:extLst>
          </p:cNvPr>
          <p:cNvSpPr txBox="1"/>
          <p:nvPr/>
        </p:nvSpPr>
        <p:spPr>
          <a:xfrm>
            <a:off x="532188" y="193709"/>
            <a:ext cx="4512774" cy="400110"/>
          </a:xfrm>
          <a:prstGeom prst="rect">
            <a:avLst/>
          </a:prstGeom>
          <a:solidFill>
            <a:schemeClr val="tx1"/>
          </a:solidFill>
        </p:spPr>
        <p:txBody>
          <a:bodyPr wrap="none" rtlCol="0">
            <a:spAutoFit/>
          </a:bodyPr>
          <a:lstStyle/>
          <a:p>
            <a:pPr marL="0">
              <a:spcBef>
                <a:spcPts val="3000"/>
              </a:spcBef>
            </a:pPr>
            <a:r>
              <a:rPr lang="en-CH" sz="2000" b="1" i="1" dirty="0">
                <a:solidFill>
                  <a:schemeClr val="bg1"/>
                </a:solidFill>
                <a:latin typeface="Helvetica" pitchFamily="2" charset="0"/>
                <a:ea typeface="Helvetica Light" charset="0"/>
                <a:cs typeface="Helvetica Light" charset="0"/>
                <a:sym typeface="Wingdings" pitchFamily="2" charset="2"/>
              </a:rPr>
              <a:t>H</a:t>
            </a:r>
            <a:r>
              <a:rPr lang="en-CH" sz="2000" b="1" dirty="0">
                <a:solidFill>
                  <a:schemeClr val="bg1"/>
                </a:solidFill>
                <a:latin typeface="Helvetica" pitchFamily="2" charset="0"/>
                <a:ea typeface="Helvetica Light" charset="0"/>
                <a:cs typeface="Helvetica Light" charset="0"/>
                <a:sym typeface="Wingdings" pitchFamily="2" charset="2"/>
              </a:rPr>
              <a:t> </a:t>
            </a:r>
            <a:r>
              <a:rPr lang="en-CH" sz="2000" b="1" dirty="0">
                <a:solidFill>
                  <a:schemeClr val="bg1"/>
                </a:solidFill>
                <a:latin typeface="Symbol" pitchFamily="2" charset="2"/>
                <a:ea typeface="Helvetica Light" charset="0"/>
                <a:cs typeface="Helvetica Light" charset="0"/>
                <a:sym typeface="Wingdings" pitchFamily="2" charset="2"/>
              </a:rPr>
              <a:t>®</a:t>
            </a:r>
            <a:r>
              <a:rPr lang="en-CH" sz="2000" b="1" dirty="0">
                <a:solidFill>
                  <a:schemeClr val="bg1"/>
                </a:solidFill>
                <a:latin typeface="Helvetica" pitchFamily="2" charset="0"/>
                <a:ea typeface="Helvetica Light" charset="0"/>
                <a:cs typeface="Helvetica Light" charset="0"/>
                <a:sym typeface="Wingdings" pitchFamily="2" charset="2"/>
              </a:rPr>
              <a:t> Z𝛾</a:t>
            </a:r>
            <a:r>
              <a:rPr lang="en-CH" sz="2000" b="1" i="1" dirty="0">
                <a:solidFill>
                  <a:schemeClr val="bg1"/>
                </a:solidFill>
                <a:latin typeface="Helvetica" pitchFamily="2" charset="0"/>
                <a:ea typeface="Helvetica Light" charset="0"/>
                <a:cs typeface="Helvetica Light" charset="0"/>
                <a:sym typeface="Wingdings" pitchFamily="2" charset="2"/>
              </a:rPr>
              <a:t>  — </a:t>
            </a:r>
            <a:r>
              <a:rPr lang="en-CH" sz="2000" b="1" dirty="0">
                <a:solidFill>
                  <a:schemeClr val="bg1"/>
                </a:solidFill>
                <a:latin typeface="Helvetica" pitchFamily="2" charset="0"/>
                <a:ea typeface="Helvetica Light" charset="0"/>
                <a:cs typeface="Helvetica Light" charset="0"/>
                <a:sym typeface="Wingdings" pitchFamily="2" charset="2"/>
              </a:rPr>
              <a:t>rare Higgs boson decay </a:t>
            </a:r>
          </a:p>
        </p:txBody>
      </p:sp>
      <p:sp>
        <p:nvSpPr>
          <p:cNvPr id="5" name="Rounded Rectangle 4">
            <a:extLst>
              <a:ext uri="{FF2B5EF4-FFF2-40B4-BE49-F238E27FC236}">
                <a16:creationId xmlns:a16="http://schemas.microsoft.com/office/drawing/2014/main" id="{405ED966-94CF-8899-14F0-DF37B069A533}"/>
              </a:ext>
            </a:extLst>
          </p:cNvPr>
          <p:cNvSpPr/>
          <p:nvPr/>
        </p:nvSpPr>
        <p:spPr>
          <a:xfrm>
            <a:off x="596901" y="794132"/>
            <a:ext cx="10148183" cy="5522400"/>
          </a:xfrm>
          <a:prstGeom prst="roundRect">
            <a:avLst>
              <a:gd name="adj" fmla="val 801"/>
            </a:avLst>
          </a:prstGeom>
          <a:solidFill>
            <a:schemeClr val="bg1"/>
          </a:solidFill>
        </p:spPr>
        <p:txBody>
          <a:bodyPr wrap="square" rtlCol="0" anchor="ctr">
            <a:spAutoFit/>
          </a:bodyPr>
          <a:lstStyle/>
          <a:p>
            <a:pPr algn="l"/>
            <a:endParaRPr lang="en-CH" sz="1600" dirty="0">
              <a:latin typeface="Helvetica" pitchFamily="2" charset="0"/>
            </a:endParaRPr>
          </a:p>
        </p:txBody>
      </p:sp>
      <p:pic>
        <p:nvPicPr>
          <p:cNvPr id="6" name="Picture 5">
            <a:extLst>
              <a:ext uri="{FF2B5EF4-FFF2-40B4-BE49-F238E27FC236}">
                <a16:creationId xmlns:a16="http://schemas.microsoft.com/office/drawing/2014/main" id="{178D8857-5EC5-B9AB-DD0E-E17C55247158}"/>
              </a:ext>
            </a:extLst>
          </p:cNvPr>
          <p:cNvPicPr>
            <a:picLocks noChangeAspect="1"/>
          </p:cNvPicPr>
          <p:nvPr/>
        </p:nvPicPr>
        <p:blipFill>
          <a:blip r:embed="rId3"/>
          <a:srcRect/>
          <a:stretch/>
        </p:blipFill>
        <p:spPr>
          <a:xfrm>
            <a:off x="742563" y="1833486"/>
            <a:ext cx="5671299" cy="4288254"/>
          </a:xfrm>
          <a:prstGeom prst="rect">
            <a:avLst/>
          </a:prstGeom>
        </p:spPr>
      </p:pic>
      <p:sp>
        <p:nvSpPr>
          <p:cNvPr id="7" name="TextBox 6">
            <a:extLst>
              <a:ext uri="{FF2B5EF4-FFF2-40B4-BE49-F238E27FC236}">
                <a16:creationId xmlns:a16="http://schemas.microsoft.com/office/drawing/2014/main" id="{17624E17-FE0E-0200-2427-2BEF730C9379}"/>
              </a:ext>
            </a:extLst>
          </p:cNvPr>
          <p:cNvSpPr txBox="1"/>
          <p:nvPr/>
        </p:nvSpPr>
        <p:spPr>
          <a:xfrm>
            <a:off x="2364377" y="1655742"/>
            <a:ext cx="4085805" cy="246221"/>
          </a:xfrm>
          <a:prstGeom prst="rect">
            <a:avLst/>
          </a:prstGeom>
          <a:noFill/>
        </p:spPr>
        <p:txBody>
          <a:bodyPr wrap="square" rtlCol="0">
            <a:spAutoFit/>
          </a:bodyPr>
          <a:lstStyle/>
          <a:p>
            <a:pPr algn="r">
              <a:spcBef>
                <a:spcPts val="3000"/>
              </a:spcBef>
            </a:pPr>
            <a:r>
              <a:rPr lang="en-US" sz="1000" dirty="0">
                <a:solidFill>
                  <a:schemeClr val="tx1">
                    <a:lumMod val="50000"/>
                    <a:lumOff val="50000"/>
                  </a:schemeClr>
                </a:solidFill>
                <a:latin typeface="Helvetica Light" panose="020B0403020202020204" pitchFamily="34" charset="0"/>
                <a:ea typeface="Helvetica Neue Medium" charset="0"/>
                <a:cs typeface="Helvetica Neue Medium" charset="0"/>
                <a:sym typeface="Wingdings" pitchFamily="2" charset="2"/>
                <a:hlinkClick r:id="rId4"/>
              </a:rPr>
              <a:t>arXiv:2309.03501</a:t>
            </a:r>
            <a:r>
              <a:rPr lang="en-US" sz="1000" dirty="0">
                <a:solidFill>
                  <a:schemeClr val="tx1">
                    <a:lumMod val="50000"/>
                    <a:lumOff val="50000"/>
                  </a:schemeClr>
                </a:solidFill>
                <a:latin typeface="Helvetica Light" panose="020B0403020202020204" pitchFamily="34" charset="0"/>
                <a:ea typeface="Helvetica Neue Medium" charset="0"/>
                <a:cs typeface="Helvetica Neue Medium" charset="0"/>
                <a:sym typeface="Wingdings" pitchFamily="2" charset="2"/>
              </a:rPr>
              <a:t>, </a:t>
            </a:r>
            <a:r>
              <a:rPr kumimoji="0" lang="en-US" sz="1000" u="none" strike="noStrike" kern="1200" cap="none" spc="0" normalizeH="0" baseline="0" noProof="0" dirty="0">
                <a:ln>
                  <a:noFill/>
                </a:ln>
                <a:solidFill>
                  <a:srgbClr val="0D7FBF"/>
                </a:solidFill>
                <a:effectLst/>
                <a:uLnTx/>
                <a:uFillTx/>
                <a:latin typeface="Helvetica Light" pitchFamily="2" charset="0"/>
                <a:ea typeface="Trebuchet MS" pitchFamily="-84" charset="0"/>
                <a:cs typeface="Helvetica Light"/>
                <a:hlinkClick r:id="rId5"/>
              </a:rPr>
              <a:t>CERN press update</a:t>
            </a:r>
            <a:r>
              <a:rPr kumimoji="0" lang="en-US" sz="1000" u="none" strike="noStrike" kern="1200" cap="none" spc="0" normalizeH="0" baseline="0" noProof="0" dirty="0">
                <a:ln>
                  <a:noFill/>
                </a:ln>
                <a:solidFill>
                  <a:srgbClr val="0D7FBF"/>
                </a:solidFill>
                <a:effectLst/>
                <a:uLnTx/>
                <a:uFillTx/>
                <a:latin typeface="Helvetica Light" pitchFamily="2" charset="0"/>
                <a:ea typeface="Trebuchet MS" pitchFamily="-84" charset="0"/>
                <a:cs typeface="Helvetica Light"/>
              </a:rPr>
              <a:t>, </a:t>
            </a:r>
            <a:r>
              <a:rPr kumimoji="0" lang="en-US" sz="1000" u="none" strike="noStrike" kern="1200" cap="none" spc="0" normalizeH="0" baseline="0" noProof="0" dirty="0">
                <a:ln>
                  <a:noFill/>
                </a:ln>
                <a:solidFill>
                  <a:srgbClr val="0D7FBF"/>
                </a:solidFill>
                <a:effectLst/>
                <a:uLnTx/>
                <a:uFillTx/>
                <a:latin typeface="Helvetica Light" pitchFamily="2" charset="0"/>
                <a:ea typeface="Trebuchet MS" pitchFamily="-84" charset="0"/>
                <a:cs typeface="Helvetica Light"/>
                <a:hlinkClick r:id="rId6"/>
              </a:rPr>
              <a:t>Physics briefing</a:t>
            </a:r>
            <a:endParaRPr lang="en-US" sz="1000" dirty="0">
              <a:solidFill>
                <a:schemeClr val="tx1">
                  <a:lumMod val="50000"/>
                  <a:lumOff val="50000"/>
                </a:schemeClr>
              </a:solidFill>
              <a:latin typeface="Helvetica Light" panose="020B0403020202020204" pitchFamily="34" charset="0"/>
              <a:ea typeface="Helvetica Neue Medium" charset="0"/>
              <a:cs typeface="Helvetica Neue Medium" charset="0"/>
              <a:sym typeface="Wingdings" pitchFamily="2" charset="2"/>
            </a:endParaRPr>
          </a:p>
        </p:txBody>
      </p:sp>
      <p:pic>
        <p:nvPicPr>
          <p:cNvPr id="8" name="Picture 7">
            <a:extLst>
              <a:ext uri="{FF2B5EF4-FFF2-40B4-BE49-F238E27FC236}">
                <a16:creationId xmlns:a16="http://schemas.microsoft.com/office/drawing/2014/main" id="{F48899F5-DD23-4F68-3B8C-17F5D46085D2}"/>
              </a:ext>
            </a:extLst>
          </p:cNvPr>
          <p:cNvPicPr>
            <a:picLocks noChangeAspect="1"/>
          </p:cNvPicPr>
          <p:nvPr/>
        </p:nvPicPr>
        <p:blipFill>
          <a:blip r:embed="rId7"/>
          <a:stretch>
            <a:fillRect/>
          </a:stretch>
        </p:blipFill>
        <p:spPr>
          <a:xfrm>
            <a:off x="6623513" y="1047758"/>
            <a:ext cx="3815719" cy="1402243"/>
          </a:xfrm>
          <a:prstGeom prst="rect">
            <a:avLst/>
          </a:prstGeom>
        </p:spPr>
      </p:pic>
      <p:sp>
        <p:nvSpPr>
          <p:cNvPr id="9" name="TextBox 8">
            <a:extLst>
              <a:ext uri="{FF2B5EF4-FFF2-40B4-BE49-F238E27FC236}">
                <a16:creationId xmlns:a16="http://schemas.microsoft.com/office/drawing/2014/main" id="{7FEDFA96-1FDA-37B3-56B4-1B5C48239C61}"/>
              </a:ext>
            </a:extLst>
          </p:cNvPr>
          <p:cNvSpPr txBox="1"/>
          <p:nvPr/>
        </p:nvSpPr>
        <p:spPr>
          <a:xfrm>
            <a:off x="6749447" y="3524162"/>
            <a:ext cx="4266172" cy="1515800"/>
          </a:xfrm>
          <a:prstGeom prst="rect">
            <a:avLst/>
          </a:prstGeom>
          <a:noFill/>
        </p:spPr>
        <p:txBody>
          <a:bodyPr wrap="square" rtlCol="0">
            <a:spAutoFit/>
          </a:bodyPr>
          <a:lstStyle/>
          <a:p>
            <a:pPr marL="0">
              <a:spcBef>
                <a:spcPts val="3000"/>
              </a:spcBef>
            </a:pPr>
            <a:r>
              <a:rPr lang="en-GB" sz="1400" dirty="0">
                <a:solidFill>
                  <a:prstClr val="black"/>
                </a:solidFill>
                <a:latin typeface="Helvetica" pitchFamily="2" charset="0"/>
                <a:ea typeface="Helvetica Light" charset="0"/>
                <a:cs typeface="Helvetica Light" charset="0"/>
                <a:sym typeface="Wingdings" pitchFamily="2" charset="2"/>
              </a:rPr>
              <a:t>(Visible) branching fractions:</a:t>
            </a:r>
          </a:p>
          <a:p>
            <a:pPr marL="285750" indent="-285750">
              <a:spcBef>
                <a:spcPts val="900"/>
              </a:spcBef>
              <a:buFont typeface="Arial" panose="020B0604020202020204" pitchFamily="34" charset="0"/>
              <a:buChar char="•"/>
              <a:tabLst>
                <a:tab pos="1593850" algn="l"/>
              </a:tabLst>
            </a:pPr>
            <a:r>
              <a:rPr lang="en-GB" sz="1400" dirty="0">
                <a:solidFill>
                  <a:prstClr val="black"/>
                </a:solidFill>
                <a:latin typeface="Helvetica" pitchFamily="2" charset="0"/>
                <a:ea typeface="Helvetica Light" charset="0"/>
                <a:cs typeface="Helvetica Light" charset="0"/>
                <a:sym typeface="Wingdings" pitchFamily="2" charset="2"/>
              </a:rPr>
              <a:t>H </a:t>
            </a:r>
            <a:r>
              <a:rPr lang="en-GB" sz="1400" dirty="0">
                <a:solidFill>
                  <a:prstClr val="black"/>
                </a:solidFill>
                <a:latin typeface="Symbol" pitchFamily="2" charset="2"/>
                <a:ea typeface="Helvetica Light" charset="0"/>
                <a:cs typeface="Helvetica Light" charset="0"/>
                <a:sym typeface="Wingdings" pitchFamily="2" charset="2"/>
              </a:rPr>
              <a:t>® gg</a:t>
            </a:r>
            <a:r>
              <a:rPr lang="en-GB" sz="1400" dirty="0">
                <a:solidFill>
                  <a:prstClr val="black"/>
                </a:solidFill>
                <a:latin typeface="Helvetica" pitchFamily="2" charset="0"/>
                <a:ea typeface="Helvetica Light" charset="0"/>
                <a:cs typeface="Helvetica Light" charset="0"/>
                <a:sym typeface="Wingdings" pitchFamily="2" charset="2"/>
              </a:rPr>
              <a:t>: 	0.23%</a:t>
            </a:r>
          </a:p>
          <a:p>
            <a:pPr marL="285750" indent="-285750">
              <a:spcBef>
                <a:spcPts val="600"/>
              </a:spcBef>
              <a:buFont typeface="Arial" panose="020B0604020202020204" pitchFamily="34" charset="0"/>
              <a:buChar char="•"/>
              <a:tabLst>
                <a:tab pos="1593850" algn="l"/>
              </a:tabLst>
            </a:pPr>
            <a:r>
              <a:rPr lang="en-GB" sz="1400" dirty="0">
                <a:solidFill>
                  <a:prstClr val="black"/>
                </a:solidFill>
                <a:latin typeface="Helvetica" pitchFamily="2" charset="0"/>
                <a:ea typeface="Helvetica Light" charset="0"/>
                <a:cs typeface="Helvetica Light" charset="0"/>
                <a:sym typeface="Wingdings" pitchFamily="2" charset="2"/>
              </a:rPr>
              <a:t>H </a:t>
            </a:r>
            <a:r>
              <a:rPr lang="en-GB" sz="1400" dirty="0">
                <a:solidFill>
                  <a:prstClr val="black"/>
                </a:solidFill>
                <a:latin typeface="Symbol" pitchFamily="2" charset="2"/>
                <a:ea typeface="Helvetica Light" charset="0"/>
                <a:cs typeface="Helvetica Light" charset="0"/>
                <a:sym typeface="Wingdings" pitchFamily="2" charset="2"/>
              </a:rPr>
              <a:t>®</a:t>
            </a:r>
            <a:r>
              <a:rPr lang="en-GB" sz="1400" dirty="0">
                <a:solidFill>
                  <a:prstClr val="black"/>
                </a:solidFill>
                <a:latin typeface="Helvetica" pitchFamily="2" charset="0"/>
                <a:ea typeface="Helvetica Light" charset="0"/>
                <a:cs typeface="Helvetica Light" charset="0"/>
                <a:sym typeface="Wingdings" pitchFamily="2" charset="2"/>
              </a:rPr>
              <a:t> </a:t>
            </a:r>
            <a:r>
              <a:rPr lang="el-GR" sz="1400" dirty="0" err="1">
                <a:solidFill>
                  <a:prstClr val="black"/>
                </a:solidFill>
                <a:latin typeface="Helvetica" pitchFamily="2" charset="0"/>
                <a:ea typeface="Helvetica Light" charset="0"/>
                <a:cs typeface="Helvetica Light" charset="0"/>
                <a:sym typeface="Wingdings" pitchFamily="2" charset="2"/>
              </a:rPr>
              <a:t>μμ</a:t>
            </a:r>
            <a:r>
              <a:rPr lang="el-GR" sz="1400" dirty="0">
                <a:solidFill>
                  <a:prstClr val="black"/>
                </a:solidFill>
                <a:latin typeface="Helvetica" pitchFamily="2" charset="0"/>
                <a:ea typeface="Helvetica Light" charset="0"/>
                <a:cs typeface="Helvetica Light" charset="0"/>
                <a:sym typeface="Wingdings" pitchFamily="2" charset="2"/>
              </a:rPr>
              <a:t>: </a:t>
            </a:r>
            <a:r>
              <a:rPr lang="en-US" sz="1400" dirty="0">
                <a:solidFill>
                  <a:prstClr val="black"/>
                </a:solidFill>
                <a:latin typeface="Helvetica" pitchFamily="2" charset="0"/>
                <a:ea typeface="Helvetica Light" charset="0"/>
                <a:cs typeface="Helvetica Light" charset="0"/>
                <a:sym typeface="Wingdings" pitchFamily="2" charset="2"/>
              </a:rPr>
              <a:t>	</a:t>
            </a:r>
            <a:r>
              <a:rPr lang="el-GR" sz="1400" dirty="0">
                <a:solidFill>
                  <a:prstClr val="black"/>
                </a:solidFill>
                <a:latin typeface="Helvetica" pitchFamily="2" charset="0"/>
                <a:ea typeface="Helvetica Light" charset="0"/>
                <a:cs typeface="Helvetica Light" charset="0"/>
                <a:sym typeface="Wingdings" pitchFamily="2" charset="2"/>
              </a:rPr>
              <a:t>0.022%</a:t>
            </a:r>
          </a:p>
          <a:p>
            <a:pPr marL="285750" indent="-285750">
              <a:spcBef>
                <a:spcPts val="600"/>
              </a:spcBef>
              <a:buFont typeface="Arial" panose="020B0604020202020204" pitchFamily="34" charset="0"/>
              <a:buChar char="•"/>
              <a:tabLst>
                <a:tab pos="1593850" algn="l"/>
              </a:tabLst>
            </a:pPr>
            <a:r>
              <a:rPr lang="en-GB" sz="1400" dirty="0">
                <a:solidFill>
                  <a:prstClr val="black"/>
                </a:solidFill>
                <a:latin typeface="Helvetica" pitchFamily="2" charset="0"/>
                <a:ea typeface="Helvetica Light" charset="0"/>
                <a:cs typeface="Helvetica Light" charset="0"/>
                <a:sym typeface="Wingdings" pitchFamily="2" charset="2"/>
              </a:rPr>
              <a:t>H </a:t>
            </a:r>
            <a:r>
              <a:rPr lang="en-GB" sz="1400" dirty="0">
                <a:solidFill>
                  <a:prstClr val="black"/>
                </a:solidFill>
                <a:latin typeface="Symbol" pitchFamily="2" charset="2"/>
                <a:ea typeface="Helvetica Light" charset="0"/>
                <a:cs typeface="Helvetica Light" charset="0"/>
                <a:sym typeface="Wingdings" pitchFamily="2" charset="2"/>
              </a:rPr>
              <a:t>® </a:t>
            </a:r>
            <a:r>
              <a:rPr lang="en-GB" sz="1400" dirty="0">
                <a:solidFill>
                  <a:prstClr val="black"/>
                </a:solidFill>
                <a:latin typeface="Helvetica" pitchFamily="2" charset="0"/>
                <a:ea typeface="Helvetica Light" charset="0"/>
                <a:cs typeface="Helvetica Light" charset="0"/>
                <a:sym typeface="Wingdings" pitchFamily="2" charset="2"/>
              </a:rPr>
              <a:t>ZZ* </a:t>
            </a:r>
            <a:r>
              <a:rPr lang="en-GB" sz="1400" dirty="0">
                <a:solidFill>
                  <a:prstClr val="black"/>
                </a:solidFill>
                <a:latin typeface="Symbol" pitchFamily="2" charset="2"/>
                <a:ea typeface="Helvetica Light" charset="0"/>
                <a:cs typeface="Helvetica Light" charset="0"/>
                <a:sym typeface="Wingdings" pitchFamily="2" charset="2"/>
              </a:rPr>
              <a:t>® </a:t>
            </a:r>
            <a:r>
              <a:rPr lang="en-GB" sz="1400" dirty="0">
                <a:solidFill>
                  <a:prstClr val="black"/>
                </a:solidFill>
                <a:latin typeface="Helvetica" pitchFamily="2" charset="0"/>
                <a:ea typeface="Helvetica Light" charset="0"/>
                <a:cs typeface="Helvetica Light" charset="0"/>
                <a:sym typeface="Wingdings" pitchFamily="2" charset="2"/>
              </a:rPr>
              <a:t>4𝓁: 	0.012% (4e + 4</a:t>
            </a:r>
            <a:r>
              <a:rPr lang="el-GR" sz="1400" dirty="0">
                <a:solidFill>
                  <a:prstClr val="black"/>
                </a:solidFill>
                <a:latin typeface="Helvetica" pitchFamily="2" charset="0"/>
                <a:ea typeface="Helvetica Light" charset="0"/>
                <a:cs typeface="Helvetica Light" charset="0"/>
                <a:sym typeface="Wingdings" pitchFamily="2" charset="2"/>
              </a:rPr>
              <a:t>μ</a:t>
            </a:r>
            <a:r>
              <a:rPr lang="en-US" sz="1400" dirty="0">
                <a:solidFill>
                  <a:prstClr val="black"/>
                </a:solidFill>
                <a:latin typeface="Helvetica" pitchFamily="2" charset="0"/>
                <a:ea typeface="Helvetica Light" charset="0"/>
                <a:cs typeface="Helvetica Light" charset="0"/>
                <a:sym typeface="Wingdings" pitchFamily="2" charset="2"/>
              </a:rPr>
              <a:t> </a:t>
            </a:r>
            <a:r>
              <a:rPr lang="el-GR" sz="1400" dirty="0">
                <a:solidFill>
                  <a:prstClr val="black"/>
                </a:solidFill>
                <a:latin typeface="Helvetica" pitchFamily="2" charset="0"/>
                <a:ea typeface="Helvetica Light" charset="0"/>
                <a:cs typeface="Helvetica Light" charset="0"/>
                <a:sym typeface="Wingdings" pitchFamily="2" charset="2"/>
              </a:rPr>
              <a:t>+</a:t>
            </a:r>
            <a:r>
              <a:rPr lang="en-US" sz="1400" dirty="0">
                <a:solidFill>
                  <a:prstClr val="black"/>
                </a:solidFill>
                <a:latin typeface="Helvetica" pitchFamily="2" charset="0"/>
                <a:ea typeface="Helvetica Light" charset="0"/>
                <a:cs typeface="Helvetica Light" charset="0"/>
                <a:sym typeface="Wingdings" pitchFamily="2" charset="2"/>
              </a:rPr>
              <a:t> </a:t>
            </a:r>
            <a:r>
              <a:rPr lang="el-GR" sz="1400" dirty="0">
                <a:solidFill>
                  <a:prstClr val="black"/>
                </a:solidFill>
                <a:latin typeface="Helvetica" pitchFamily="2" charset="0"/>
                <a:ea typeface="Helvetica Light" charset="0"/>
                <a:cs typeface="Helvetica Light" charset="0"/>
                <a:sym typeface="Wingdings" pitchFamily="2" charset="2"/>
              </a:rPr>
              <a:t>2</a:t>
            </a:r>
            <a:r>
              <a:rPr lang="en-GB" sz="1400" dirty="0">
                <a:solidFill>
                  <a:prstClr val="black"/>
                </a:solidFill>
                <a:latin typeface="Helvetica" pitchFamily="2" charset="0"/>
                <a:ea typeface="Helvetica Light" charset="0"/>
                <a:cs typeface="Helvetica Light" charset="0"/>
                <a:sym typeface="Wingdings" pitchFamily="2" charset="2"/>
              </a:rPr>
              <a:t>e2</a:t>
            </a:r>
            <a:r>
              <a:rPr lang="el-GR" sz="1400" dirty="0">
                <a:solidFill>
                  <a:prstClr val="black"/>
                </a:solidFill>
                <a:latin typeface="Helvetica" pitchFamily="2" charset="0"/>
                <a:ea typeface="Helvetica Light" charset="0"/>
                <a:cs typeface="Helvetica Light" charset="0"/>
                <a:sym typeface="Wingdings" pitchFamily="2" charset="2"/>
              </a:rPr>
              <a:t>μ) </a:t>
            </a:r>
            <a:endParaRPr lang="en-US" sz="1400" dirty="0">
              <a:solidFill>
                <a:prstClr val="black"/>
              </a:solidFill>
              <a:latin typeface="Helvetica" pitchFamily="2" charset="0"/>
              <a:ea typeface="Helvetica Light" charset="0"/>
              <a:cs typeface="Helvetica Light" charset="0"/>
              <a:sym typeface="Wingdings" pitchFamily="2" charset="2"/>
            </a:endParaRPr>
          </a:p>
          <a:p>
            <a:pPr marL="285750" indent="-285750">
              <a:spcBef>
                <a:spcPts val="600"/>
              </a:spcBef>
              <a:buFont typeface="Arial" panose="020B0604020202020204" pitchFamily="34" charset="0"/>
              <a:buChar char="•"/>
              <a:tabLst>
                <a:tab pos="1593850" algn="l"/>
              </a:tabLst>
            </a:pPr>
            <a:r>
              <a:rPr lang="en-GB" sz="1400" b="1" dirty="0">
                <a:solidFill>
                  <a:prstClr val="black"/>
                </a:solidFill>
                <a:latin typeface="Helvetica" pitchFamily="2" charset="0"/>
                <a:ea typeface="Helvetica Light" charset="0"/>
                <a:cs typeface="Helvetica Light" charset="0"/>
                <a:sym typeface="Wingdings" pitchFamily="2" charset="2"/>
              </a:rPr>
              <a:t>H </a:t>
            </a:r>
            <a:r>
              <a:rPr lang="en-GB" sz="1400" b="1" dirty="0">
                <a:solidFill>
                  <a:prstClr val="black"/>
                </a:solidFill>
                <a:latin typeface="Symbol" pitchFamily="2" charset="2"/>
                <a:ea typeface="Helvetica Light" charset="0"/>
                <a:cs typeface="Helvetica Light" charset="0"/>
                <a:sym typeface="Wingdings" pitchFamily="2" charset="2"/>
              </a:rPr>
              <a:t>®</a:t>
            </a:r>
            <a:r>
              <a:rPr lang="en-GB" sz="1400" b="1" dirty="0">
                <a:solidFill>
                  <a:prstClr val="black"/>
                </a:solidFill>
                <a:latin typeface="Helvetica" pitchFamily="2" charset="0"/>
                <a:ea typeface="Helvetica Light" charset="0"/>
                <a:cs typeface="Helvetica Light" charset="0"/>
                <a:sym typeface="Wingdings" pitchFamily="2" charset="2"/>
              </a:rPr>
              <a:t> </a:t>
            </a:r>
            <a:r>
              <a:rPr lang="en-GB" sz="1400" b="1" dirty="0" err="1">
                <a:solidFill>
                  <a:prstClr val="black"/>
                </a:solidFill>
                <a:latin typeface="Helvetica" pitchFamily="2" charset="0"/>
                <a:ea typeface="Helvetica Light" charset="0"/>
                <a:cs typeface="Helvetica Light" charset="0"/>
                <a:sym typeface="Wingdings" pitchFamily="2" charset="2"/>
              </a:rPr>
              <a:t>Z</a:t>
            </a:r>
            <a:r>
              <a:rPr lang="en-GB" sz="1400" b="1" dirty="0" err="1">
                <a:solidFill>
                  <a:prstClr val="black"/>
                </a:solidFill>
                <a:latin typeface="Symbol" pitchFamily="2" charset="2"/>
                <a:ea typeface="Helvetica Light" charset="0"/>
                <a:cs typeface="Helvetica Light" charset="0"/>
                <a:sym typeface="Wingdings" pitchFamily="2" charset="2"/>
              </a:rPr>
              <a:t>g</a:t>
            </a:r>
            <a:r>
              <a:rPr lang="en-GB" sz="1400" b="1" dirty="0">
                <a:solidFill>
                  <a:prstClr val="black"/>
                </a:solidFill>
                <a:latin typeface="Helvetica" pitchFamily="2" charset="0"/>
                <a:ea typeface="Helvetica Light" charset="0"/>
                <a:cs typeface="Helvetica Light" charset="0"/>
                <a:sym typeface="Wingdings" pitchFamily="2" charset="2"/>
              </a:rPr>
              <a:t>: 	0.010% (for Z </a:t>
            </a:r>
            <a:r>
              <a:rPr lang="en-GB" sz="1400" b="1" dirty="0">
                <a:solidFill>
                  <a:prstClr val="black"/>
                </a:solidFill>
                <a:latin typeface="Symbol" pitchFamily="2" charset="2"/>
                <a:ea typeface="Helvetica Light" charset="0"/>
                <a:cs typeface="Helvetica Light" charset="0"/>
                <a:sym typeface="Wingdings" pitchFamily="2" charset="2"/>
              </a:rPr>
              <a:t>®</a:t>
            </a:r>
            <a:r>
              <a:rPr lang="en-GB" sz="1400" b="1" dirty="0">
                <a:solidFill>
                  <a:prstClr val="black"/>
                </a:solidFill>
                <a:latin typeface="Helvetica" pitchFamily="2" charset="0"/>
                <a:ea typeface="Helvetica Light" charset="0"/>
                <a:cs typeface="Helvetica Light" charset="0"/>
                <a:sym typeface="Wingdings" pitchFamily="2" charset="2"/>
              </a:rPr>
              <a:t> </a:t>
            </a:r>
            <a:r>
              <a:rPr lang="en-GB" sz="1400" b="1" dirty="0" err="1">
                <a:solidFill>
                  <a:prstClr val="black"/>
                </a:solidFill>
                <a:latin typeface="Helvetica" pitchFamily="2" charset="0"/>
                <a:ea typeface="Helvetica Light" charset="0"/>
                <a:cs typeface="Helvetica Light" charset="0"/>
                <a:sym typeface="Wingdings" pitchFamily="2" charset="2"/>
              </a:rPr>
              <a:t>ee</a:t>
            </a:r>
            <a:r>
              <a:rPr lang="en-GB" sz="1400" b="1" dirty="0">
                <a:solidFill>
                  <a:prstClr val="black"/>
                </a:solidFill>
                <a:latin typeface="Helvetica" pitchFamily="2" charset="0"/>
                <a:ea typeface="Helvetica Light" charset="0"/>
                <a:cs typeface="Helvetica Light" charset="0"/>
                <a:sym typeface="Wingdings" pitchFamily="2" charset="2"/>
              </a:rPr>
              <a:t>, </a:t>
            </a:r>
            <a:r>
              <a:rPr lang="el-GR" sz="1400" b="1" dirty="0" err="1">
                <a:solidFill>
                  <a:prstClr val="black"/>
                </a:solidFill>
                <a:latin typeface="Helvetica" pitchFamily="2" charset="0"/>
                <a:ea typeface="Helvetica Light" charset="0"/>
                <a:cs typeface="Helvetica Light" charset="0"/>
                <a:sym typeface="Wingdings" pitchFamily="2" charset="2"/>
              </a:rPr>
              <a:t>μμ</a:t>
            </a:r>
            <a:r>
              <a:rPr lang="el-GR" sz="1400" b="1" dirty="0">
                <a:solidFill>
                  <a:prstClr val="black"/>
                </a:solidFill>
                <a:latin typeface="Helvetica" pitchFamily="2" charset="0"/>
                <a:ea typeface="Helvetica Light" charset="0"/>
                <a:cs typeface="Helvetica Light" charset="0"/>
                <a:sym typeface="Wingdings" pitchFamily="2" charset="2"/>
              </a:rPr>
              <a:t>)</a:t>
            </a:r>
            <a:endParaRPr lang="en-CH" sz="1400" b="1" dirty="0">
              <a:solidFill>
                <a:prstClr val="black"/>
              </a:solidFill>
              <a:latin typeface="Helvetica" pitchFamily="2" charset="0"/>
              <a:ea typeface="Helvetica Light" charset="0"/>
              <a:cs typeface="Helvetica Light" charset="0"/>
              <a:sym typeface="Wingdings" pitchFamily="2" charset="2"/>
            </a:endParaRPr>
          </a:p>
        </p:txBody>
      </p:sp>
      <p:sp>
        <p:nvSpPr>
          <p:cNvPr id="11" name="Rectangle 10">
            <a:extLst>
              <a:ext uri="{FF2B5EF4-FFF2-40B4-BE49-F238E27FC236}">
                <a16:creationId xmlns:a16="http://schemas.microsoft.com/office/drawing/2014/main" id="{403235CA-67C9-2F53-9E8E-BA938E516D80}"/>
              </a:ext>
            </a:extLst>
          </p:cNvPr>
          <p:cNvSpPr/>
          <p:nvPr/>
        </p:nvSpPr>
        <p:spPr>
          <a:xfrm>
            <a:off x="692700" y="1011445"/>
            <a:ext cx="6194012" cy="523220"/>
          </a:xfrm>
          <a:prstGeom prst="rect">
            <a:avLst/>
          </a:prstGeom>
        </p:spPr>
        <p:txBody>
          <a:bodyPr wrap="square">
            <a:spAutoFit/>
          </a:bodyPr>
          <a:lstStyle/>
          <a:p>
            <a:pPr lvl="0" defTabSz="457200" fontAlgn="base">
              <a:spcBef>
                <a:spcPts val="2400"/>
              </a:spcBef>
              <a:spcAft>
                <a:spcPct val="0"/>
              </a:spcAft>
              <a:defRPr/>
            </a:pPr>
            <a:r>
              <a:rPr lang="en-US" sz="1400" b="1" dirty="0">
                <a:latin typeface="Helvetica" pitchFamily="2" charset="0"/>
                <a:ea typeface="Helvetica Light" charset="0"/>
                <a:cs typeface="Helvetica Light" charset="0"/>
              </a:rPr>
              <a:t>Evidence of rarest channel seen so far in combined ATLAS &amp; CMS Run-2 datasets: 3.4σ (1.9σ exp)</a:t>
            </a:r>
            <a:r>
              <a:rPr lang="en-US" sz="1400" dirty="0">
                <a:latin typeface="Helvetica" pitchFamily="2" charset="0"/>
                <a:ea typeface="Helvetica Light" charset="0"/>
                <a:cs typeface="Helvetica Light" charset="0"/>
              </a:rPr>
              <a:t>,</a:t>
            </a:r>
            <a:r>
              <a:rPr lang="en-US" sz="1400" b="1" dirty="0">
                <a:latin typeface="Helvetica" pitchFamily="2" charset="0"/>
                <a:ea typeface="Helvetica Light" charset="0"/>
                <a:cs typeface="Helvetica Light" charset="0"/>
              </a:rPr>
              <a:t> </a:t>
            </a:r>
            <a:r>
              <a:rPr lang="en-US" sz="1200" dirty="0" err="1">
                <a:latin typeface="Helvetica" pitchFamily="2" charset="0"/>
                <a:ea typeface="Helvetica Light" charset="0"/>
                <a:cs typeface="Helvetica Light" charset="0"/>
              </a:rPr>
              <a:t>μ</a:t>
            </a:r>
            <a:r>
              <a:rPr lang="en-US" sz="1200" dirty="0">
                <a:latin typeface="Helvetica" pitchFamily="2" charset="0"/>
                <a:ea typeface="Helvetica Light" charset="0"/>
                <a:cs typeface="Helvetica Light" charset="0"/>
              </a:rPr>
              <a:t> = 2.2 ± 0.7, 1.9σ within SM</a:t>
            </a:r>
            <a:endParaRPr lang="en-US" sz="1400" dirty="0">
              <a:latin typeface="Helvetica" pitchFamily="2" charset="0"/>
              <a:ea typeface="Helvetica Light" charset="0"/>
              <a:cs typeface="Helvetica Light" charset="0"/>
            </a:endParaRPr>
          </a:p>
        </p:txBody>
      </p:sp>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id="{8EB585CA-FD94-6E24-DC88-CA7195EE854F}"/>
                  </a:ext>
                </a:extLst>
              </p:cNvPr>
              <p:cNvSpPr txBox="1"/>
              <p:nvPr/>
            </p:nvSpPr>
            <p:spPr>
              <a:xfrm>
                <a:off x="9219133" y="2548479"/>
                <a:ext cx="1511167" cy="385105"/>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sSup>
                        <m:sSupPr>
                          <m:ctrlPr>
                            <a:rPr lang="en-US" sz="1600" b="0" i="1" dirty="0" smtClean="0">
                              <a:solidFill>
                                <a:srgbClr val="000000"/>
                              </a:solidFill>
                              <a:latin typeface="Cambria Math" panose="02040503050406030204" pitchFamily="18" charset="0"/>
                              <a:ea typeface="Cambria Math" panose="02040503050406030204" pitchFamily="18" charset="0"/>
                            </a:rPr>
                          </m:ctrlPr>
                        </m:sSupPr>
                        <m:e>
                          <m:r>
                            <a:rPr lang="en-US" sz="1600" i="1" dirty="0">
                              <a:solidFill>
                                <a:srgbClr val="000000"/>
                              </a:solidFill>
                              <a:latin typeface="Cambria Math" panose="02040503050406030204" pitchFamily="18" charset="0"/>
                              <a:ea typeface="Cambria Math" panose="02040503050406030204" pitchFamily="18" charset="0"/>
                            </a:rPr>
                            <m:t>|</m:t>
                          </m:r>
                          <m:r>
                            <a:rPr lang="en-US" sz="1600" i="1" dirty="0">
                              <a:solidFill>
                                <a:srgbClr val="000000"/>
                              </a:solidFill>
                              <a:latin typeface="Cambria Math" panose="02040503050406030204" pitchFamily="18" charset="0"/>
                              <a:ea typeface="Cambria Math" panose="02040503050406030204" pitchFamily="18" charset="0"/>
                            </a:rPr>
                            <m:t>𝐻</m:t>
                          </m:r>
                        </m:e>
                        <m:sup>
                          <m:r>
                            <a:rPr lang="en-US" sz="1600" b="0" i="1" dirty="0" smtClean="0">
                              <a:solidFill>
                                <a:srgbClr val="000000"/>
                              </a:solidFill>
                              <a:latin typeface="Cambria Math" panose="02040503050406030204" pitchFamily="18" charset="0"/>
                              <a:ea typeface="Cambria Math" panose="02040503050406030204" pitchFamily="18" charset="0"/>
                            </a:rPr>
                            <m:t>2</m:t>
                          </m:r>
                        </m:sup>
                      </m:sSup>
                      <m:r>
                        <a:rPr lang="en-US" sz="1600" b="0" i="1" dirty="0" smtClean="0">
                          <a:solidFill>
                            <a:srgbClr val="000000"/>
                          </a:solidFill>
                          <a:latin typeface="Cambria Math" panose="02040503050406030204" pitchFamily="18" charset="0"/>
                          <a:ea typeface="Cambria Math" panose="02040503050406030204" pitchFamily="18" charset="0"/>
                        </a:rPr>
                        <m:t>|</m:t>
                      </m:r>
                      <m:sSubSup>
                        <m:sSubSupPr>
                          <m:ctrlPr>
                            <a:rPr lang="en-US" sz="1600" b="0" i="1" dirty="0" smtClean="0">
                              <a:solidFill>
                                <a:srgbClr val="000000"/>
                              </a:solidFill>
                              <a:latin typeface="Cambria Math" panose="02040503050406030204" pitchFamily="18" charset="0"/>
                              <a:ea typeface="Cambria Math" panose="02040503050406030204" pitchFamily="18" charset="0"/>
                            </a:rPr>
                          </m:ctrlPr>
                        </m:sSubSupPr>
                        <m:e>
                          <m:r>
                            <a:rPr lang="en-US" sz="1600" b="0" i="1" dirty="0" smtClean="0">
                              <a:solidFill>
                                <a:srgbClr val="000000"/>
                              </a:solidFill>
                              <a:latin typeface="Cambria Math" panose="02040503050406030204" pitchFamily="18" charset="0"/>
                              <a:ea typeface="Cambria Math" panose="02040503050406030204" pitchFamily="18" charset="0"/>
                            </a:rPr>
                            <m:t>𝐴</m:t>
                          </m:r>
                        </m:e>
                        <m:sub>
                          <m:r>
                            <a:rPr lang="en-US" sz="1600" b="0" i="1" dirty="0" smtClean="0">
                              <a:solidFill>
                                <a:srgbClr val="000000"/>
                              </a:solidFill>
                              <a:latin typeface="Cambria Math" panose="02040503050406030204" pitchFamily="18" charset="0"/>
                              <a:ea typeface="Cambria Math" panose="02040503050406030204" pitchFamily="18" charset="0"/>
                            </a:rPr>
                            <m:t>𝜇𝜈</m:t>
                          </m:r>
                        </m:sub>
                        <m:sup/>
                      </m:sSubSup>
                      <m:sSup>
                        <m:sSupPr>
                          <m:ctrlPr>
                            <a:rPr lang="en-US" sz="1600" b="0" i="1" dirty="0" smtClean="0">
                              <a:solidFill>
                                <a:srgbClr val="000000"/>
                              </a:solidFill>
                              <a:latin typeface="Cambria Math" panose="02040503050406030204" pitchFamily="18" charset="0"/>
                              <a:ea typeface="Cambria Math" panose="02040503050406030204" pitchFamily="18" charset="0"/>
                            </a:rPr>
                          </m:ctrlPr>
                        </m:sSupPr>
                        <m:e>
                          <m:r>
                            <a:rPr lang="en-US" sz="1600" b="0" i="1" dirty="0" smtClean="0">
                              <a:solidFill>
                                <a:srgbClr val="000000"/>
                              </a:solidFill>
                              <a:latin typeface="Cambria Math" panose="02040503050406030204" pitchFamily="18" charset="0"/>
                              <a:ea typeface="Cambria Math" panose="02040503050406030204" pitchFamily="18" charset="0"/>
                            </a:rPr>
                            <m:t>𝑍</m:t>
                          </m:r>
                        </m:e>
                        <m:sup>
                          <m:r>
                            <a:rPr lang="en-US" sz="1600" i="1" dirty="0">
                              <a:solidFill>
                                <a:srgbClr val="000000"/>
                              </a:solidFill>
                              <a:latin typeface="Cambria Math" panose="02040503050406030204" pitchFamily="18" charset="0"/>
                              <a:ea typeface="Cambria Math" panose="02040503050406030204" pitchFamily="18" charset="0"/>
                            </a:rPr>
                            <m:t>𝜇𝜈</m:t>
                          </m:r>
                        </m:sup>
                      </m:sSup>
                    </m:oMath>
                  </m:oMathPara>
                </a14:m>
                <a:endParaRPr lang="en-CH" sz="1600" dirty="0"/>
              </a:p>
            </p:txBody>
          </p:sp>
        </mc:Choice>
        <mc:Fallback>
          <p:sp>
            <p:nvSpPr>
              <p:cNvPr id="12" name="TextBox 11">
                <a:extLst>
                  <a:ext uri="{FF2B5EF4-FFF2-40B4-BE49-F238E27FC236}">
                    <a16:creationId xmlns:a16="http://schemas.microsoft.com/office/drawing/2014/main" id="{8EB585CA-FD94-6E24-DC88-CA7195EE854F}"/>
                  </a:ext>
                </a:extLst>
              </p:cNvPr>
              <p:cNvSpPr txBox="1">
                <a:spLocks noRot="1" noChangeAspect="1" noMove="1" noResize="1" noEditPoints="1" noAdjustHandles="1" noChangeArrowheads="1" noChangeShapeType="1" noTextEdit="1"/>
              </p:cNvSpPr>
              <p:nvPr/>
            </p:nvSpPr>
            <p:spPr>
              <a:xfrm>
                <a:off x="9219133" y="2548479"/>
                <a:ext cx="1511167" cy="385105"/>
              </a:xfrm>
              <a:prstGeom prst="rect">
                <a:avLst/>
              </a:prstGeom>
              <a:blipFill>
                <a:blip r:embed="rId8"/>
                <a:stretch>
                  <a:fillRect b="-3226"/>
                </a:stretch>
              </a:blipFill>
            </p:spPr>
            <p:txBody>
              <a:bodyPr/>
              <a:lstStyle/>
              <a:p>
                <a:r>
                  <a:rPr lang="en-CH">
                    <a:noFill/>
                  </a:rPr>
                  <a:t> </a:t>
                </a:r>
              </a:p>
            </p:txBody>
          </p:sp>
        </mc:Fallback>
      </mc:AlternateContent>
      <p:sp>
        <p:nvSpPr>
          <p:cNvPr id="13" name="TextBox 12">
            <a:extLst>
              <a:ext uri="{FF2B5EF4-FFF2-40B4-BE49-F238E27FC236}">
                <a16:creationId xmlns:a16="http://schemas.microsoft.com/office/drawing/2014/main" id="{C6B5DFE9-7A33-1F11-411C-49658FC83484}"/>
              </a:ext>
            </a:extLst>
          </p:cNvPr>
          <p:cNvSpPr txBox="1"/>
          <p:nvPr/>
        </p:nvSpPr>
        <p:spPr>
          <a:xfrm>
            <a:off x="6749447" y="2602747"/>
            <a:ext cx="2827336" cy="307777"/>
          </a:xfrm>
          <a:prstGeom prst="rect">
            <a:avLst/>
          </a:prstGeom>
          <a:noFill/>
        </p:spPr>
        <p:txBody>
          <a:bodyPr wrap="square" rtlCol="0">
            <a:spAutoFit/>
          </a:bodyPr>
          <a:lstStyle/>
          <a:p>
            <a:pPr marL="0">
              <a:spcBef>
                <a:spcPts val="3000"/>
              </a:spcBef>
            </a:pPr>
            <a:r>
              <a:rPr lang="en-US" sz="1400" dirty="0">
                <a:solidFill>
                  <a:prstClr val="black"/>
                </a:solidFill>
                <a:latin typeface="Helvetica" pitchFamily="2" charset="0"/>
                <a:ea typeface="Helvetica Light" charset="0"/>
                <a:cs typeface="Helvetica Light" charset="0"/>
                <a:sym typeface="Wingdings" pitchFamily="2" charset="2"/>
              </a:rPr>
              <a:t>Field tensor not measured yet:</a:t>
            </a:r>
            <a:endParaRPr lang="en-CH" sz="1400" b="1" dirty="0">
              <a:solidFill>
                <a:prstClr val="black"/>
              </a:solidFill>
              <a:latin typeface="Helvetica" pitchFamily="2" charset="0"/>
              <a:ea typeface="Helvetica Light" charset="0"/>
              <a:cs typeface="Helvetica Light" charset="0"/>
              <a:sym typeface="Wingdings" pitchFamily="2" charset="2"/>
            </a:endParaRPr>
          </a:p>
        </p:txBody>
      </p:sp>
    </p:spTree>
    <p:extLst>
      <p:ext uri="{BB962C8B-B14F-4D97-AF65-F5344CB8AC3E}">
        <p14:creationId xmlns:p14="http://schemas.microsoft.com/office/powerpoint/2010/main" val="176785104"/>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pic>
        <p:nvPicPr>
          <p:cNvPr id="6" name="Picture 5">
            <a:extLst>
              <a:ext uri="{FF2B5EF4-FFF2-40B4-BE49-F238E27FC236}">
                <a16:creationId xmlns:a16="http://schemas.microsoft.com/office/drawing/2014/main" id="{02F36D02-1F1F-B64C-B9F4-95DEEBFD7B43}"/>
              </a:ext>
            </a:extLst>
          </p:cNvPr>
          <p:cNvPicPr>
            <a:picLocks noChangeAspect="1"/>
          </p:cNvPicPr>
          <p:nvPr/>
        </p:nvPicPr>
        <p:blipFill rotWithShape="1">
          <a:blip r:embed="rId2"/>
          <a:srcRect l="1069"/>
          <a:stretch/>
        </p:blipFill>
        <p:spPr>
          <a:xfrm>
            <a:off x="1034716" y="1793"/>
            <a:ext cx="9506152" cy="6854414"/>
          </a:xfrm>
          <a:prstGeom prst="rect">
            <a:avLst/>
          </a:prstGeom>
        </p:spPr>
      </p:pic>
      <p:sp>
        <p:nvSpPr>
          <p:cNvPr id="29" name="Rectangle 28">
            <a:extLst>
              <a:ext uri="{FF2B5EF4-FFF2-40B4-BE49-F238E27FC236}">
                <a16:creationId xmlns:a16="http://schemas.microsoft.com/office/drawing/2014/main" id="{BBA9DF26-FB8B-7681-AC81-B8FC7C638586}"/>
              </a:ext>
            </a:extLst>
          </p:cNvPr>
          <p:cNvSpPr/>
          <p:nvPr/>
        </p:nvSpPr>
        <p:spPr>
          <a:xfrm>
            <a:off x="466610" y="2869583"/>
            <a:ext cx="2995028" cy="1633872"/>
          </a:xfrm>
          <a:prstGeom prst="rect">
            <a:avLst/>
          </a:prstGeom>
          <a:solidFill>
            <a:schemeClr val="tx1"/>
          </a:solidFill>
        </p:spPr>
        <p:txBody>
          <a:bodyPr wrap="square" tIns="144000" rIns="18000" bIns="144000">
            <a:spAutoFit/>
          </a:bodyPr>
          <a:lstStyle/>
          <a:p>
            <a:pPr>
              <a:lnSpc>
                <a:spcPct val="110000"/>
              </a:lnSpc>
              <a:spcBef>
                <a:spcPts val="2800"/>
              </a:spcBef>
            </a:pPr>
            <a:r>
              <a:rPr lang="en-GB" sz="1600" dirty="0">
                <a:solidFill>
                  <a:schemeClr val="bg1"/>
                </a:solidFill>
                <a:latin typeface="Helvetica" pitchFamily="2" charset="0"/>
                <a:ea typeface="Helvetica Light" charset="0"/>
                <a:cs typeface="Helvetica Light" charset="0"/>
              </a:rPr>
              <a:t>Measurements by ATLAS and CMS have confirmed the non-universal, mass-dependent coupling strengths of the Higgs boson to the SM particles</a:t>
            </a:r>
          </a:p>
        </p:txBody>
      </p:sp>
      <p:sp>
        <p:nvSpPr>
          <p:cNvPr id="31" name="Rounded Rectangle 30">
            <a:extLst>
              <a:ext uri="{FF2B5EF4-FFF2-40B4-BE49-F238E27FC236}">
                <a16:creationId xmlns:a16="http://schemas.microsoft.com/office/drawing/2014/main" id="{DD2C6301-9C05-F46A-B834-29346FE3EDF8}"/>
              </a:ext>
            </a:extLst>
          </p:cNvPr>
          <p:cNvSpPr/>
          <p:nvPr/>
        </p:nvSpPr>
        <p:spPr>
          <a:xfrm>
            <a:off x="5648103" y="770016"/>
            <a:ext cx="5498433" cy="5522400"/>
          </a:xfrm>
          <a:prstGeom prst="roundRect">
            <a:avLst>
              <a:gd name="adj" fmla="val 801"/>
            </a:avLst>
          </a:prstGeom>
          <a:solidFill>
            <a:schemeClr val="bg1"/>
          </a:solidFill>
        </p:spPr>
        <p:txBody>
          <a:bodyPr wrap="square" rtlCol="0" anchor="ctr">
            <a:spAutoFit/>
          </a:bodyPr>
          <a:lstStyle/>
          <a:p>
            <a:pPr algn="l"/>
            <a:endParaRPr lang="en-CH" sz="1600" dirty="0">
              <a:latin typeface="Helvetica" pitchFamily="2" charset="0"/>
            </a:endParaRPr>
          </a:p>
        </p:txBody>
      </p:sp>
      <p:pic>
        <p:nvPicPr>
          <p:cNvPr id="32" name="Picture 31">
            <a:extLst>
              <a:ext uri="{FF2B5EF4-FFF2-40B4-BE49-F238E27FC236}">
                <a16:creationId xmlns:a16="http://schemas.microsoft.com/office/drawing/2014/main" id="{2A481423-8E6F-7CEF-A917-AA41A5BFBF85}"/>
              </a:ext>
            </a:extLst>
          </p:cNvPr>
          <p:cNvPicPr>
            <a:picLocks noChangeAspect="1"/>
          </p:cNvPicPr>
          <p:nvPr/>
        </p:nvPicPr>
        <p:blipFill rotWithShape="1">
          <a:blip r:embed="rId3"/>
          <a:srcRect l="6103" t="2940" r="7105" b="3800"/>
          <a:stretch/>
        </p:blipFill>
        <p:spPr>
          <a:xfrm>
            <a:off x="5845474" y="973481"/>
            <a:ext cx="4984121" cy="5232717"/>
          </a:xfrm>
          <a:prstGeom prst="rect">
            <a:avLst/>
          </a:prstGeom>
        </p:spPr>
      </p:pic>
      <p:sp>
        <p:nvSpPr>
          <p:cNvPr id="43" name="TextBox 42">
            <a:extLst>
              <a:ext uri="{FF2B5EF4-FFF2-40B4-BE49-F238E27FC236}">
                <a16:creationId xmlns:a16="http://schemas.microsoft.com/office/drawing/2014/main" id="{EFD63071-79E5-282D-2482-FE8315F8E441}"/>
              </a:ext>
            </a:extLst>
          </p:cNvPr>
          <p:cNvSpPr txBox="1"/>
          <p:nvPr/>
        </p:nvSpPr>
        <p:spPr>
          <a:xfrm>
            <a:off x="6872113" y="2249887"/>
            <a:ext cx="1826720" cy="261610"/>
          </a:xfrm>
          <a:prstGeom prst="rect">
            <a:avLst/>
          </a:prstGeom>
          <a:noFill/>
        </p:spPr>
        <p:txBody>
          <a:bodyPr wrap="square" rtlCol="0">
            <a:spAutoFit/>
          </a:bodyPr>
          <a:lstStyle/>
          <a:p>
            <a:r>
              <a:rPr lang="en-US" sz="1100" b="1" dirty="0">
                <a:solidFill>
                  <a:srgbClr val="E70000"/>
                </a:solidFill>
                <a:latin typeface="Helvetica" pitchFamily="2" charset="0"/>
                <a:ea typeface="Helvetica Light" charset="0"/>
                <a:cs typeface="Helvetica Light" charset="0"/>
              </a:rPr>
              <a:t>Non-universal coupling</a:t>
            </a:r>
          </a:p>
        </p:txBody>
      </p:sp>
      <p:sp>
        <p:nvSpPr>
          <p:cNvPr id="44" name="TextBox 43">
            <a:extLst>
              <a:ext uri="{FF2B5EF4-FFF2-40B4-BE49-F238E27FC236}">
                <a16:creationId xmlns:a16="http://schemas.microsoft.com/office/drawing/2014/main" id="{3B6DB306-D2D0-4B42-69B5-A195FEE4E2E0}"/>
              </a:ext>
            </a:extLst>
          </p:cNvPr>
          <p:cNvSpPr txBox="1"/>
          <p:nvPr/>
        </p:nvSpPr>
        <p:spPr>
          <a:xfrm>
            <a:off x="0" y="518751"/>
            <a:ext cx="5648103" cy="1200329"/>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The Higgs mechanism 	is real !</a:t>
            </a:r>
            <a:endParaRPr lang="en-GB" sz="3600" dirty="0">
              <a:solidFill>
                <a:schemeClr val="bg1"/>
              </a:solidFill>
              <a:latin typeface="Helvetica" pitchFamily="2" charset="0"/>
              <a:ea typeface="Trebuchet MS" pitchFamily="-84" charset="0"/>
              <a:cs typeface="Helvetica Light"/>
            </a:endParaRPr>
          </a:p>
        </p:txBody>
      </p:sp>
      <p:pic>
        <p:nvPicPr>
          <p:cNvPr id="2" name="unknown.pdf" descr="unknown.pdf">
            <a:extLst>
              <a:ext uri="{FF2B5EF4-FFF2-40B4-BE49-F238E27FC236}">
                <a16:creationId xmlns:a16="http://schemas.microsoft.com/office/drawing/2014/main" id="{F42D95F8-3767-F330-7A20-5EF5C4BC5BB4}"/>
              </a:ext>
            </a:extLst>
          </p:cNvPr>
          <p:cNvPicPr>
            <a:picLocks noChangeAspect="1"/>
          </p:cNvPicPr>
          <p:nvPr/>
        </p:nvPicPr>
        <p:blipFill>
          <a:blip r:embed="rId4"/>
          <a:stretch>
            <a:fillRect/>
          </a:stretch>
        </p:blipFill>
        <p:spPr>
          <a:xfrm>
            <a:off x="3521693" y="3591334"/>
            <a:ext cx="2039728" cy="2709922"/>
          </a:xfrm>
          <a:prstGeom prst="rect">
            <a:avLst/>
          </a:prstGeom>
          <a:ln w="12700">
            <a:miter lim="400000"/>
          </a:ln>
        </p:spPr>
      </p:pic>
      <p:sp>
        <p:nvSpPr>
          <p:cNvPr id="3" name="ZoneTexte 8">
            <a:extLst>
              <a:ext uri="{FF2B5EF4-FFF2-40B4-BE49-F238E27FC236}">
                <a16:creationId xmlns:a16="http://schemas.microsoft.com/office/drawing/2014/main" id="{84D0D63C-B1DE-2C90-0352-808B774C00F8}"/>
              </a:ext>
            </a:extLst>
          </p:cNvPr>
          <p:cNvSpPr txBox="1"/>
          <p:nvPr/>
        </p:nvSpPr>
        <p:spPr>
          <a:xfrm>
            <a:off x="5648103" y="6017119"/>
            <a:ext cx="1590897" cy="261610"/>
          </a:xfrm>
          <a:prstGeom prst="rect">
            <a:avLst/>
          </a:prstGeom>
          <a:noFill/>
        </p:spPr>
        <p:txBody>
          <a:bodyPr wrap="square" rtlCol="0">
            <a:spAutoFit/>
          </a:bodyPr>
          <a:lstStyle/>
          <a:p>
            <a:pPr>
              <a:spcBef>
                <a:spcPts val="3000"/>
              </a:spcBef>
            </a:pPr>
            <a:r>
              <a:rPr lang="en-GB" sz="1100" dirty="0">
                <a:solidFill>
                  <a:schemeClr val="bg1">
                    <a:lumMod val="50000"/>
                  </a:schemeClr>
                </a:solidFill>
                <a:latin typeface="Helvetica Light" charset="0"/>
                <a:ea typeface="Helvetica Light" charset="0"/>
                <a:cs typeface="Helvetica Light" charset="0"/>
                <a:sym typeface="Wingdings" pitchFamily="2" charset="2"/>
                <a:hlinkClick r:id="rId5"/>
              </a:rPr>
              <a:t>Nature 607, 52 (2022</a:t>
            </a:r>
            <a:r>
              <a:rPr lang="en-GB" sz="1100" dirty="0">
                <a:solidFill>
                  <a:schemeClr val="bg1">
                    <a:lumMod val="50000"/>
                  </a:schemeClr>
                </a:solidFill>
                <a:latin typeface="Helvetica Light" charset="0"/>
                <a:ea typeface="Helvetica Light" charset="0"/>
                <a:cs typeface="Helvetica Light" charset="0"/>
                <a:sym typeface="Wingdings" pitchFamily="2" charset="2"/>
              </a:rPr>
              <a:t>)</a:t>
            </a:r>
          </a:p>
        </p:txBody>
      </p:sp>
    </p:spTree>
    <p:extLst>
      <p:ext uri="{BB962C8B-B14F-4D97-AF65-F5344CB8AC3E}">
        <p14:creationId xmlns:p14="http://schemas.microsoft.com/office/powerpoint/2010/main" val="1993526612"/>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pic>
        <p:nvPicPr>
          <p:cNvPr id="6" name="Picture 5">
            <a:extLst>
              <a:ext uri="{FF2B5EF4-FFF2-40B4-BE49-F238E27FC236}">
                <a16:creationId xmlns:a16="http://schemas.microsoft.com/office/drawing/2014/main" id="{02F36D02-1F1F-B64C-B9F4-95DEEBFD7B43}"/>
              </a:ext>
            </a:extLst>
          </p:cNvPr>
          <p:cNvPicPr>
            <a:picLocks noChangeAspect="1"/>
          </p:cNvPicPr>
          <p:nvPr/>
        </p:nvPicPr>
        <p:blipFill rotWithShape="1">
          <a:blip r:embed="rId2"/>
          <a:srcRect l="1069"/>
          <a:stretch/>
        </p:blipFill>
        <p:spPr>
          <a:xfrm>
            <a:off x="1034716" y="1793"/>
            <a:ext cx="9506152" cy="6854414"/>
          </a:xfrm>
          <a:prstGeom prst="rect">
            <a:avLst/>
          </a:prstGeom>
        </p:spPr>
      </p:pic>
      <p:sp>
        <p:nvSpPr>
          <p:cNvPr id="31" name="Rounded Rectangle 30">
            <a:extLst>
              <a:ext uri="{FF2B5EF4-FFF2-40B4-BE49-F238E27FC236}">
                <a16:creationId xmlns:a16="http://schemas.microsoft.com/office/drawing/2014/main" id="{DD2C6301-9C05-F46A-B834-29346FE3EDF8}"/>
              </a:ext>
            </a:extLst>
          </p:cNvPr>
          <p:cNvSpPr/>
          <p:nvPr/>
        </p:nvSpPr>
        <p:spPr>
          <a:xfrm>
            <a:off x="5648103" y="770016"/>
            <a:ext cx="5498433" cy="5522400"/>
          </a:xfrm>
          <a:prstGeom prst="roundRect">
            <a:avLst>
              <a:gd name="adj" fmla="val 801"/>
            </a:avLst>
          </a:prstGeom>
          <a:solidFill>
            <a:schemeClr val="bg1"/>
          </a:solidFill>
        </p:spPr>
        <p:txBody>
          <a:bodyPr wrap="square" rtlCol="0" anchor="ctr">
            <a:spAutoFit/>
          </a:bodyPr>
          <a:lstStyle/>
          <a:p>
            <a:pPr algn="l"/>
            <a:endParaRPr lang="en-CH" sz="1600" dirty="0">
              <a:latin typeface="Helvetica" pitchFamily="2" charset="0"/>
            </a:endParaRPr>
          </a:p>
        </p:txBody>
      </p:sp>
      <p:pic>
        <p:nvPicPr>
          <p:cNvPr id="32" name="Picture 31">
            <a:extLst>
              <a:ext uri="{FF2B5EF4-FFF2-40B4-BE49-F238E27FC236}">
                <a16:creationId xmlns:a16="http://schemas.microsoft.com/office/drawing/2014/main" id="{2A481423-8E6F-7CEF-A917-AA41A5BFBF85}"/>
              </a:ext>
            </a:extLst>
          </p:cNvPr>
          <p:cNvPicPr>
            <a:picLocks noChangeAspect="1"/>
          </p:cNvPicPr>
          <p:nvPr/>
        </p:nvPicPr>
        <p:blipFill rotWithShape="1">
          <a:blip r:embed="rId3"/>
          <a:srcRect l="6103" t="2940" r="7105" b="3800"/>
          <a:stretch/>
        </p:blipFill>
        <p:spPr>
          <a:xfrm>
            <a:off x="5845474" y="973481"/>
            <a:ext cx="4984121" cy="5232717"/>
          </a:xfrm>
          <a:prstGeom prst="rect">
            <a:avLst/>
          </a:prstGeom>
        </p:spPr>
      </p:pic>
      <p:sp>
        <p:nvSpPr>
          <p:cNvPr id="43" name="TextBox 42">
            <a:extLst>
              <a:ext uri="{FF2B5EF4-FFF2-40B4-BE49-F238E27FC236}">
                <a16:creationId xmlns:a16="http://schemas.microsoft.com/office/drawing/2014/main" id="{EFD63071-79E5-282D-2482-FE8315F8E441}"/>
              </a:ext>
            </a:extLst>
          </p:cNvPr>
          <p:cNvSpPr txBox="1"/>
          <p:nvPr/>
        </p:nvSpPr>
        <p:spPr>
          <a:xfrm>
            <a:off x="6872113" y="2249887"/>
            <a:ext cx="1826720" cy="261610"/>
          </a:xfrm>
          <a:prstGeom prst="rect">
            <a:avLst/>
          </a:prstGeom>
          <a:noFill/>
        </p:spPr>
        <p:txBody>
          <a:bodyPr wrap="square" rtlCol="0">
            <a:spAutoFit/>
          </a:bodyPr>
          <a:lstStyle/>
          <a:p>
            <a:r>
              <a:rPr lang="en-US" sz="1100" b="1" dirty="0">
                <a:solidFill>
                  <a:srgbClr val="E70000"/>
                </a:solidFill>
                <a:latin typeface="Helvetica" pitchFamily="2" charset="0"/>
                <a:ea typeface="Helvetica Light" charset="0"/>
                <a:cs typeface="Helvetica Light" charset="0"/>
              </a:rPr>
              <a:t>Non-universal coupling</a:t>
            </a:r>
          </a:p>
        </p:txBody>
      </p:sp>
      <p:sp>
        <p:nvSpPr>
          <p:cNvPr id="44" name="TextBox 43">
            <a:extLst>
              <a:ext uri="{FF2B5EF4-FFF2-40B4-BE49-F238E27FC236}">
                <a16:creationId xmlns:a16="http://schemas.microsoft.com/office/drawing/2014/main" id="{3B6DB306-D2D0-4B42-69B5-A195FEE4E2E0}"/>
              </a:ext>
            </a:extLst>
          </p:cNvPr>
          <p:cNvSpPr txBox="1"/>
          <p:nvPr/>
        </p:nvSpPr>
        <p:spPr>
          <a:xfrm>
            <a:off x="0" y="518751"/>
            <a:ext cx="5648103" cy="1200329"/>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The Higgs mechanism 	is real !</a:t>
            </a:r>
            <a:endParaRPr lang="en-GB" sz="3600" dirty="0">
              <a:solidFill>
                <a:schemeClr val="bg1"/>
              </a:solidFill>
              <a:latin typeface="Helvetica" pitchFamily="2" charset="0"/>
              <a:ea typeface="Trebuchet MS" pitchFamily="-84" charset="0"/>
              <a:cs typeface="Helvetica Light"/>
            </a:endParaRPr>
          </a:p>
        </p:txBody>
      </p:sp>
      <p:sp>
        <p:nvSpPr>
          <p:cNvPr id="45" name="ZoneTexte 8">
            <a:extLst>
              <a:ext uri="{FF2B5EF4-FFF2-40B4-BE49-F238E27FC236}">
                <a16:creationId xmlns:a16="http://schemas.microsoft.com/office/drawing/2014/main" id="{DDA03BBD-4690-6872-6109-E4C89F0CB4A6}"/>
              </a:ext>
            </a:extLst>
          </p:cNvPr>
          <p:cNvSpPr txBox="1"/>
          <p:nvPr/>
        </p:nvSpPr>
        <p:spPr>
          <a:xfrm>
            <a:off x="5648103" y="6017119"/>
            <a:ext cx="1590897" cy="261610"/>
          </a:xfrm>
          <a:prstGeom prst="rect">
            <a:avLst/>
          </a:prstGeom>
          <a:noFill/>
        </p:spPr>
        <p:txBody>
          <a:bodyPr wrap="square" rtlCol="0">
            <a:spAutoFit/>
          </a:bodyPr>
          <a:lstStyle/>
          <a:p>
            <a:pPr>
              <a:spcBef>
                <a:spcPts val="3000"/>
              </a:spcBef>
            </a:pPr>
            <a:r>
              <a:rPr lang="en-GB" sz="1100" dirty="0">
                <a:solidFill>
                  <a:schemeClr val="bg1">
                    <a:lumMod val="50000"/>
                  </a:schemeClr>
                </a:solidFill>
                <a:latin typeface="Helvetica Light" charset="0"/>
                <a:ea typeface="Helvetica Light" charset="0"/>
                <a:cs typeface="Helvetica Light" charset="0"/>
                <a:sym typeface="Wingdings" pitchFamily="2" charset="2"/>
                <a:hlinkClick r:id="rId4"/>
              </a:rPr>
              <a:t>Nature 607, 52 (2022</a:t>
            </a:r>
            <a:r>
              <a:rPr lang="en-GB" sz="1100" dirty="0">
                <a:solidFill>
                  <a:schemeClr val="bg1">
                    <a:lumMod val="50000"/>
                  </a:schemeClr>
                </a:solidFill>
                <a:latin typeface="Helvetica Light" charset="0"/>
                <a:ea typeface="Helvetica Light" charset="0"/>
                <a:cs typeface="Helvetica Light" charset="0"/>
                <a:sym typeface="Wingdings" pitchFamily="2" charset="2"/>
              </a:rPr>
              <a:t>)</a:t>
            </a:r>
          </a:p>
        </p:txBody>
      </p:sp>
      <p:sp>
        <p:nvSpPr>
          <p:cNvPr id="2" name="TextBox 1">
            <a:extLst>
              <a:ext uri="{FF2B5EF4-FFF2-40B4-BE49-F238E27FC236}">
                <a16:creationId xmlns:a16="http://schemas.microsoft.com/office/drawing/2014/main" id="{9FBA9431-7926-C6AD-A993-24CDA646FFB8}"/>
              </a:ext>
            </a:extLst>
          </p:cNvPr>
          <p:cNvSpPr txBox="1"/>
          <p:nvPr/>
        </p:nvSpPr>
        <p:spPr>
          <a:xfrm>
            <a:off x="8299740" y="833188"/>
            <a:ext cx="2476599" cy="276999"/>
          </a:xfrm>
          <a:prstGeom prst="rect">
            <a:avLst/>
          </a:prstGeom>
          <a:noFill/>
        </p:spPr>
        <p:txBody>
          <a:bodyPr wrap="square" rtlCol="0">
            <a:spAutoFit/>
          </a:bodyPr>
          <a:lstStyle/>
          <a:p>
            <a:pPr>
              <a:spcBef>
                <a:spcPts val="3000"/>
              </a:spcBef>
            </a:pPr>
            <a:r>
              <a:rPr lang="en-GB" sz="1200" dirty="0" err="1">
                <a:solidFill>
                  <a:srgbClr val="0D7FBF"/>
                </a:solidFill>
                <a:latin typeface="Helvetica" pitchFamily="2" charset="0"/>
                <a:ea typeface="Helvetica Light" charset="0"/>
                <a:cs typeface="Helvetica Light" charset="0"/>
                <a:sym typeface="Wingdings" pitchFamily="2" charset="2"/>
              </a:rPr>
              <a:t>κ</a:t>
            </a:r>
            <a:r>
              <a:rPr lang="en-CH" sz="1200" baseline="-25000" dirty="0">
                <a:solidFill>
                  <a:srgbClr val="0D7FBF"/>
                </a:solidFill>
                <a:latin typeface="Helvetica" pitchFamily="2" charset="0"/>
                <a:ea typeface="Helvetica Light" charset="0"/>
                <a:cs typeface="Helvetica Light" charset="0"/>
                <a:sym typeface="Wingdings" pitchFamily="2" charset="2"/>
              </a:rPr>
              <a:t>𝛾</a:t>
            </a:r>
            <a:r>
              <a:rPr lang="en-CH" sz="1200" dirty="0">
                <a:solidFill>
                  <a:srgbClr val="0D7FBF"/>
                </a:solidFill>
                <a:latin typeface="Helvetica" pitchFamily="2" charset="0"/>
                <a:ea typeface="Helvetica Light" charset="0"/>
                <a:cs typeface="Helvetica Light" charset="0"/>
                <a:sym typeface="Wingdings" pitchFamily="2" charset="2"/>
              </a:rPr>
              <a:t> = 1.01 ± 0.06, </a:t>
            </a:r>
            <a:r>
              <a:rPr lang="en-GB" sz="1200" dirty="0" err="1">
                <a:solidFill>
                  <a:srgbClr val="0D7FBF"/>
                </a:solidFill>
                <a:latin typeface="Helvetica" pitchFamily="2" charset="0"/>
                <a:ea typeface="Helvetica Light" charset="0"/>
                <a:cs typeface="Helvetica Light" charset="0"/>
                <a:sym typeface="Wingdings" pitchFamily="2" charset="2"/>
              </a:rPr>
              <a:t>κ</a:t>
            </a:r>
            <a:r>
              <a:rPr lang="en-GB" sz="1200" baseline="-25000" dirty="0" err="1">
                <a:solidFill>
                  <a:srgbClr val="0D7FBF"/>
                </a:solidFill>
                <a:latin typeface="Helvetica" pitchFamily="2" charset="0"/>
                <a:ea typeface="Helvetica Light" charset="0"/>
                <a:cs typeface="Helvetica Light" charset="0"/>
                <a:sym typeface="Wingdings" pitchFamily="2" charset="2"/>
              </a:rPr>
              <a:t>g</a:t>
            </a:r>
            <a:r>
              <a:rPr lang="en-CH" sz="1200" dirty="0">
                <a:solidFill>
                  <a:srgbClr val="0D7FBF"/>
                </a:solidFill>
                <a:latin typeface="Helvetica" pitchFamily="2" charset="0"/>
                <a:ea typeface="Helvetica Light" charset="0"/>
                <a:cs typeface="Helvetica Light" charset="0"/>
                <a:sym typeface="Wingdings" pitchFamily="2" charset="2"/>
              </a:rPr>
              <a:t> = 0.95 ± 0.07 </a:t>
            </a:r>
            <a:endParaRPr lang="en-GB" sz="1200" dirty="0">
              <a:solidFill>
                <a:srgbClr val="0D7FBF"/>
              </a:solidFill>
              <a:latin typeface="Helvetica" pitchFamily="2" charset="0"/>
              <a:ea typeface="Helvetica Light" charset="0"/>
              <a:cs typeface="Helvetica Light" charset="0"/>
              <a:sym typeface="Wingdings" pitchFamily="2" charset="2"/>
            </a:endParaRPr>
          </a:p>
        </p:txBody>
      </p:sp>
      <p:sp>
        <p:nvSpPr>
          <p:cNvPr id="7" name="TextBox 6">
            <a:extLst>
              <a:ext uri="{FF2B5EF4-FFF2-40B4-BE49-F238E27FC236}">
                <a16:creationId xmlns:a16="http://schemas.microsoft.com/office/drawing/2014/main" id="{39B958DA-6078-5182-414C-A5402DAF7C30}"/>
              </a:ext>
            </a:extLst>
          </p:cNvPr>
          <p:cNvSpPr txBox="1"/>
          <p:nvPr/>
        </p:nvSpPr>
        <p:spPr>
          <a:xfrm>
            <a:off x="6363104" y="832201"/>
            <a:ext cx="2092239" cy="276999"/>
          </a:xfrm>
          <a:prstGeom prst="rect">
            <a:avLst/>
          </a:prstGeom>
          <a:noFill/>
        </p:spPr>
        <p:txBody>
          <a:bodyPr wrap="none" rtlCol="0">
            <a:spAutoFit/>
          </a:bodyPr>
          <a:lstStyle/>
          <a:p>
            <a:pPr marL="0">
              <a:spcBef>
                <a:spcPts val="3000"/>
              </a:spcBef>
            </a:pPr>
            <a:r>
              <a:rPr lang="en-CH" sz="1200" dirty="0">
                <a:solidFill>
                  <a:srgbClr val="0D7FBF"/>
                </a:solidFill>
                <a:latin typeface="Helvetica" pitchFamily="2" charset="0"/>
                <a:ea typeface="Helvetica Light" charset="0"/>
                <a:cs typeface="Helvetica Light" charset="0"/>
                <a:sym typeface="Wingdings" pitchFamily="2" charset="2"/>
              </a:rPr>
              <a:t>Coupling strengths wrt SM: </a:t>
            </a:r>
          </a:p>
        </p:txBody>
      </p:sp>
      <p:sp>
        <p:nvSpPr>
          <p:cNvPr id="8" name="TextBox 7">
            <a:extLst>
              <a:ext uri="{FF2B5EF4-FFF2-40B4-BE49-F238E27FC236}">
                <a16:creationId xmlns:a16="http://schemas.microsoft.com/office/drawing/2014/main" id="{78A34EB1-0381-1AA3-3587-AE5DC50F8855}"/>
              </a:ext>
            </a:extLst>
          </p:cNvPr>
          <p:cNvSpPr txBox="1"/>
          <p:nvPr/>
        </p:nvSpPr>
        <p:spPr>
          <a:xfrm>
            <a:off x="7127554" y="5272724"/>
            <a:ext cx="1242248" cy="276999"/>
          </a:xfrm>
          <a:prstGeom prst="rect">
            <a:avLst/>
          </a:prstGeom>
          <a:solidFill>
            <a:schemeClr val="bg1"/>
          </a:solidFill>
        </p:spPr>
        <p:txBody>
          <a:bodyPr wrap="square" rIns="36000" rtlCol="0">
            <a:spAutoFit/>
          </a:bodyPr>
          <a:lstStyle/>
          <a:p>
            <a:pPr marL="0" algn="r">
              <a:spcBef>
                <a:spcPts val="3000"/>
              </a:spcBef>
            </a:pPr>
            <a:r>
              <a:rPr lang="en-GB" sz="1200" dirty="0" err="1">
                <a:solidFill>
                  <a:srgbClr val="0D7FBF"/>
                </a:solidFill>
                <a:latin typeface="Helvetica" pitchFamily="2" charset="0"/>
                <a:ea typeface="Helvetica Light" charset="0"/>
                <a:cs typeface="Helvetica Light" charset="0"/>
                <a:sym typeface="Wingdings" pitchFamily="2" charset="2"/>
              </a:rPr>
              <a:t>κ</a:t>
            </a:r>
            <a:r>
              <a:rPr lang="en-CH" sz="1200" baseline="-25000" dirty="0">
                <a:solidFill>
                  <a:srgbClr val="0D7FBF"/>
                </a:solidFill>
                <a:latin typeface="Helvetica" pitchFamily="2" charset="0"/>
                <a:ea typeface="Helvetica Light" charset="0"/>
                <a:cs typeface="Helvetica Light" charset="0"/>
                <a:sym typeface="Wingdings" pitchFamily="2" charset="2"/>
              </a:rPr>
              <a:t>𝜏</a:t>
            </a:r>
            <a:r>
              <a:rPr lang="en-CH" sz="1200" dirty="0">
                <a:solidFill>
                  <a:srgbClr val="0D7FBF"/>
                </a:solidFill>
                <a:latin typeface="Helvetica" pitchFamily="2" charset="0"/>
                <a:ea typeface="Helvetica Light" charset="0"/>
                <a:cs typeface="Helvetica Light" charset="0"/>
                <a:sym typeface="Wingdings" pitchFamily="2" charset="2"/>
              </a:rPr>
              <a:t> = 0.93 ± 0.07</a:t>
            </a:r>
          </a:p>
        </p:txBody>
      </p:sp>
      <p:sp>
        <p:nvSpPr>
          <p:cNvPr id="10" name="TextBox 9">
            <a:extLst>
              <a:ext uri="{FF2B5EF4-FFF2-40B4-BE49-F238E27FC236}">
                <a16:creationId xmlns:a16="http://schemas.microsoft.com/office/drawing/2014/main" id="{5CB2F75E-4EC7-D83C-30EC-B234E9E136D0}"/>
              </a:ext>
            </a:extLst>
          </p:cNvPr>
          <p:cNvSpPr txBox="1"/>
          <p:nvPr/>
        </p:nvSpPr>
        <p:spPr>
          <a:xfrm>
            <a:off x="8063594" y="4665465"/>
            <a:ext cx="1276183" cy="276999"/>
          </a:xfrm>
          <a:prstGeom prst="rect">
            <a:avLst/>
          </a:prstGeom>
          <a:noFill/>
        </p:spPr>
        <p:txBody>
          <a:bodyPr wrap="none" rtlCol="0">
            <a:spAutoFit/>
          </a:bodyPr>
          <a:lstStyle/>
          <a:p>
            <a:pPr marL="0" algn="r">
              <a:spcBef>
                <a:spcPts val="3000"/>
              </a:spcBef>
            </a:pPr>
            <a:r>
              <a:rPr lang="en-GB" sz="1200" dirty="0" err="1">
                <a:solidFill>
                  <a:srgbClr val="0D7FBF"/>
                </a:solidFill>
                <a:latin typeface="Helvetica" pitchFamily="2" charset="0"/>
                <a:ea typeface="Helvetica Light" charset="0"/>
                <a:cs typeface="Helvetica Light" charset="0"/>
                <a:sym typeface="Wingdings" pitchFamily="2" charset="2"/>
              </a:rPr>
              <a:t>κ</a:t>
            </a:r>
            <a:r>
              <a:rPr lang="en-GB" sz="1200" baseline="-25000" dirty="0" err="1">
                <a:solidFill>
                  <a:srgbClr val="0D7FBF"/>
                </a:solidFill>
                <a:latin typeface="Helvetica" pitchFamily="2" charset="0"/>
                <a:ea typeface="Helvetica Light" charset="0"/>
                <a:cs typeface="Helvetica Light" charset="0"/>
                <a:sym typeface="Wingdings" pitchFamily="2" charset="2"/>
              </a:rPr>
              <a:t>b</a:t>
            </a:r>
            <a:r>
              <a:rPr lang="en-CH" sz="1200" dirty="0">
                <a:solidFill>
                  <a:srgbClr val="0D7FBF"/>
                </a:solidFill>
                <a:latin typeface="Helvetica" pitchFamily="2" charset="0"/>
                <a:ea typeface="Helvetica Light" charset="0"/>
                <a:cs typeface="Helvetica Light" charset="0"/>
                <a:sym typeface="Wingdings" pitchFamily="2" charset="2"/>
              </a:rPr>
              <a:t> = 0.89 ± 0.11</a:t>
            </a:r>
          </a:p>
        </p:txBody>
      </p:sp>
      <p:sp>
        <p:nvSpPr>
          <p:cNvPr id="12" name="TextBox 11">
            <a:extLst>
              <a:ext uri="{FF2B5EF4-FFF2-40B4-BE49-F238E27FC236}">
                <a16:creationId xmlns:a16="http://schemas.microsoft.com/office/drawing/2014/main" id="{46DE0F5F-DC25-E534-ABDA-C6ECC12E84AD}"/>
              </a:ext>
            </a:extLst>
          </p:cNvPr>
          <p:cNvSpPr txBox="1"/>
          <p:nvPr/>
        </p:nvSpPr>
        <p:spPr>
          <a:xfrm>
            <a:off x="9778668" y="4498600"/>
            <a:ext cx="1362745" cy="276999"/>
          </a:xfrm>
          <a:prstGeom prst="rect">
            <a:avLst/>
          </a:prstGeom>
          <a:solidFill>
            <a:schemeClr val="bg1"/>
          </a:solidFill>
        </p:spPr>
        <p:txBody>
          <a:bodyPr wrap="none" rtlCol="0">
            <a:spAutoFit/>
          </a:bodyPr>
          <a:lstStyle/>
          <a:p>
            <a:pPr marL="0" algn="r">
              <a:spcBef>
                <a:spcPts val="3000"/>
              </a:spcBef>
            </a:pPr>
            <a:r>
              <a:rPr lang="en-GB" sz="1200" dirty="0" err="1">
                <a:solidFill>
                  <a:srgbClr val="0D7FBF"/>
                </a:solidFill>
                <a:latin typeface="Helvetica" pitchFamily="2" charset="0"/>
                <a:ea typeface="Helvetica Light" charset="0"/>
                <a:cs typeface="Helvetica Light" charset="0"/>
                <a:sym typeface="Wingdings" pitchFamily="2" charset="2"/>
              </a:rPr>
              <a:t>κ</a:t>
            </a:r>
            <a:r>
              <a:rPr lang="en-GB" sz="1200" baseline="-25000" dirty="0" err="1">
                <a:solidFill>
                  <a:srgbClr val="0D7FBF"/>
                </a:solidFill>
                <a:latin typeface="Helvetica" pitchFamily="2" charset="0"/>
                <a:ea typeface="Helvetica Light" charset="0"/>
                <a:cs typeface="Helvetica Light" charset="0"/>
                <a:sym typeface="Wingdings" pitchFamily="2" charset="2"/>
              </a:rPr>
              <a:t>top</a:t>
            </a:r>
            <a:r>
              <a:rPr lang="en-CH" sz="1200" dirty="0">
                <a:solidFill>
                  <a:srgbClr val="0D7FBF"/>
                </a:solidFill>
                <a:latin typeface="Helvetica" pitchFamily="2" charset="0"/>
                <a:ea typeface="Helvetica Light" charset="0"/>
                <a:cs typeface="Helvetica Light" charset="0"/>
                <a:sym typeface="Wingdings" pitchFamily="2" charset="2"/>
              </a:rPr>
              <a:t> = 0.94 ± 0.11</a:t>
            </a:r>
          </a:p>
        </p:txBody>
      </p:sp>
      <p:sp>
        <p:nvSpPr>
          <p:cNvPr id="13" name="TextBox 12">
            <a:extLst>
              <a:ext uri="{FF2B5EF4-FFF2-40B4-BE49-F238E27FC236}">
                <a16:creationId xmlns:a16="http://schemas.microsoft.com/office/drawing/2014/main" id="{43355450-FEA0-17EC-D028-AA9AC860C959}"/>
              </a:ext>
            </a:extLst>
          </p:cNvPr>
          <p:cNvSpPr txBox="1"/>
          <p:nvPr/>
        </p:nvSpPr>
        <p:spPr>
          <a:xfrm>
            <a:off x="6819175" y="4498600"/>
            <a:ext cx="929503" cy="276999"/>
          </a:xfrm>
          <a:prstGeom prst="rect">
            <a:avLst/>
          </a:prstGeom>
          <a:solidFill>
            <a:schemeClr val="bg1"/>
          </a:solidFill>
        </p:spPr>
        <p:txBody>
          <a:bodyPr wrap="square">
            <a:spAutoFit/>
          </a:bodyPr>
          <a:lstStyle/>
          <a:p>
            <a:r>
              <a:rPr lang="en-GB" sz="1200" dirty="0" err="1">
                <a:solidFill>
                  <a:srgbClr val="0D7FBF"/>
                </a:solidFill>
                <a:latin typeface="Helvetica" pitchFamily="2" charset="0"/>
                <a:ea typeface="Helvetica Light" charset="0"/>
                <a:cs typeface="Helvetica Light" charset="0"/>
                <a:sym typeface="Wingdings" pitchFamily="2" charset="2"/>
              </a:rPr>
              <a:t>κ</a:t>
            </a:r>
            <a:r>
              <a:rPr lang="en-CH" sz="1200" baseline="-25000" dirty="0">
                <a:solidFill>
                  <a:srgbClr val="0D7FBF"/>
                </a:solidFill>
                <a:latin typeface="Helvetica" pitchFamily="2" charset="0"/>
                <a:ea typeface="Helvetica Light" charset="0"/>
                <a:cs typeface="Helvetica Light" charset="0"/>
                <a:sym typeface="Wingdings" pitchFamily="2" charset="2"/>
              </a:rPr>
              <a:t>µ</a:t>
            </a:r>
            <a:r>
              <a:rPr lang="en-CH" sz="1200" dirty="0">
                <a:solidFill>
                  <a:srgbClr val="0D7FBF"/>
                </a:solidFill>
                <a:latin typeface="Helvetica" pitchFamily="2" charset="0"/>
                <a:ea typeface="Helvetica Light" charset="0"/>
                <a:cs typeface="Helvetica Light" charset="0"/>
                <a:sym typeface="Wingdings" pitchFamily="2" charset="2"/>
              </a:rPr>
              <a:t> = 1.06 </a:t>
            </a:r>
            <a:endParaRPr lang="en-CH" sz="1200" dirty="0"/>
          </a:p>
        </p:txBody>
      </p:sp>
      <p:sp>
        <p:nvSpPr>
          <p:cNvPr id="14" name="TextBox 13">
            <a:extLst>
              <a:ext uri="{FF2B5EF4-FFF2-40B4-BE49-F238E27FC236}">
                <a16:creationId xmlns:a16="http://schemas.microsoft.com/office/drawing/2014/main" id="{77327EE3-C7A9-ABF9-4C57-C65190AC0A07}"/>
              </a:ext>
            </a:extLst>
          </p:cNvPr>
          <p:cNvSpPr txBox="1"/>
          <p:nvPr/>
        </p:nvSpPr>
        <p:spPr>
          <a:xfrm>
            <a:off x="7498335" y="4458355"/>
            <a:ext cx="671512" cy="230832"/>
          </a:xfrm>
          <a:prstGeom prst="rect">
            <a:avLst/>
          </a:prstGeom>
          <a:noFill/>
        </p:spPr>
        <p:txBody>
          <a:bodyPr wrap="square">
            <a:spAutoFit/>
          </a:bodyPr>
          <a:lstStyle/>
          <a:p>
            <a:r>
              <a:rPr lang="en-CH" sz="900" dirty="0">
                <a:solidFill>
                  <a:srgbClr val="0D7FBF"/>
                </a:solidFill>
                <a:latin typeface="Helvetica" pitchFamily="2" charset="0"/>
                <a:ea typeface="Helvetica Light" charset="0"/>
                <a:cs typeface="Helvetica Light" charset="0"/>
                <a:sym typeface="Wingdings" pitchFamily="2" charset="2"/>
              </a:rPr>
              <a:t>+0.25</a:t>
            </a:r>
            <a:endParaRPr lang="en-CH" sz="900" dirty="0">
              <a:solidFill>
                <a:srgbClr val="0D7FBF"/>
              </a:solidFill>
              <a:latin typeface="Helvetica" pitchFamily="2" charset="0"/>
            </a:endParaRPr>
          </a:p>
        </p:txBody>
      </p:sp>
      <p:sp>
        <p:nvSpPr>
          <p:cNvPr id="15" name="TextBox 14">
            <a:extLst>
              <a:ext uri="{FF2B5EF4-FFF2-40B4-BE49-F238E27FC236}">
                <a16:creationId xmlns:a16="http://schemas.microsoft.com/office/drawing/2014/main" id="{2CA003FD-D3E5-2636-72DF-AFC14B869947}"/>
              </a:ext>
            </a:extLst>
          </p:cNvPr>
          <p:cNvSpPr txBox="1"/>
          <p:nvPr/>
        </p:nvSpPr>
        <p:spPr>
          <a:xfrm>
            <a:off x="7502145" y="4610755"/>
            <a:ext cx="671512" cy="230832"/>
          </a:xfrm>
          <a:prstGeom prst="rect">
            <a:avLst/>
          </a:prstGeom>
          <a:noFill/>
        </p:spPr>
        <p:txBody>
          <a:bodyPr wrap="square">
            <a:spAutoFit/>
          </a:bodyPr>
          <a:lstStyle/>
          <a:p>
            <a:r>
              <a:rPr lang="en-CH" sz="900" dirty="0">
                <a:solidFill>
                  <a:srgbClr val="0D7FBF"/>
                </a:solidFill>
                <a:latin typeface="Helvetica" pitchFamily="2" charset="0"/>
                <a:ea typeface="Helvetica Light" charset="0"/>
                <a:cs typeface="Helvetica Light" charset="0"/>
                <a:sym typeface="Wingdings" pitchFamily="2" charset="2"/>
              </a:rPr>
              <a:t>–0.30</a:t>
            </a:r>
            <a:endParaRPr lang="en-CH" sz="900" dirty="0">
              <a:solidFill>
                <a:srgbClr val="0D7FBF"/>
              </a:solidFill>
              <a:latin typeface="Helvetica" pitchFamily="2" charset="0"/>
            </a:endParaRPr>
          </a:p>
        </p:txBody>
      </p:sp>
      <p:sp>
        <p:nvSpPr>
          <p:cNvPr id="18" name="Rectangle 17">
            <a:extLst>
              <a:ext uri="{FF2B5EF4-FFF2-40B4-BE49-F238E27FC236}">
                <a16:creationId xmlns:a16="http://schemas.microsoft.com/office/drawing/2014/main" id="{E73E115D-7A46-5AB1-117A-07010F8816D8}"/>
              </a:ext>
            </a:extLst>
          </p:cNvPr>
          <p:cNvSpPr/>
          <p:nvPr/>
        </p:nvSpPr>
        <p:spPr>
          <a:xfrm>
            <a:off x="8792333" y="5436623"/>
            <a:ext cx="1248697" cy="157014"/>
          </a:xfrm>
          <a:prstGeom prst="rect">
            <a:avLst/>
          </a:prstGeom>
          <a:solidFill>
            <a:schemeClr val="bg1"/>
          </a:solidFill>
          <a:ln>
            <a:solidFill>
              <a:schemeClr val="bg1"/>
            </a:solidFill>
          </a:ln>
        </p:spPr>
        <p:txBody>
          <a:bodyPr wrap="none" rtlCol="0" anchor="ctr">
            <a:spAutoFit/>
          </a:bodyPr>
          <a:lstStyle/>
          <a:p>
            <a:pPr algn="l"/>
            <a:endParaRPr lang="en-CH" sz="1600" dirty="0">
              <a:latin typeface="Helvetica" pitchFamily="2" charset="0"/>
            </a:endParaRPr>
          </a:p>
        </p:txBody>
      </p:sp>
      <p:sp>
        <p:nvSpPr>
          <p:cNvPr id="16" name="TextBox 15">
            <a:extLst>
              <a:ext uri="{FF2B5EF4-FFF2-40B4-BE49-F238E27FC236}">
                <a16:creationId xmlns:a16="http://schemas.microsoft.com/office/drawing/2014/main" id="{119E3BC7-76E4-58A6-5D81-E32BD2111091}"/>
              </a:ext>
            </a:extLst>
          </p:cNvPr>
          <p:cNvSpPr txBox="1"/>
          <p:nvPr/>
        </p:nvSpPr>
        <p:spPr>
          <a:xfrm>
            <a:off x="8812529" y="5093695"/>
            <a:ext cx="1326004" cy="461665"/>
          </a:xfrm>
          <a:prstGeom prst="rect">
            <a:avLst/>
          </a:prstGeom>
          <a:noFill/>
        </p:spPr>
        <p:txBody>
          <a:bodyPr wrap="none" rtlCol="0">
            <a:spAutoFit/>
          </a:bodyPr>
          <a:lstStyle/>
          <a:p>
            <a:pPr marL="0" algn="r">
              <a:spcBef>
                <a:spcPts val="3000"/>
              </a:spcBef>
            </a:pPr>
            <a:r>
              <a:rPr lang="en-GB" sz="1200" dirty="0" err="1">
                <a:solidFill>
                  <a:srgbClr val="0D7FBF"/>
                </a:solidFill>
                <a:latin typeface="Helvetica" pitchFamily="2" charset="0"/>
                <a:ea typeface="Helvetica Light" charset="0"/>
                <a:cs typeface="Helvetica Light" charset="0"/>
                <a:sym typeface="Wingdings" pitchFamily="2" charset="2"/>
              </a:rPr>
              <a:t>κ</a:t>
            </a:r>
            <a:r>
              <a:rPr lang="en-GB" sz="1200" baseline="-25000" dirty="0" err="1">
                <a:solidFill>
                  <a:srgbClr val="0D7FBF"/>
                </a:solidFill>
                <a:latin typeface="Helvetica" pitchFamily="2" charset="0"/>
                <a:ea typeface="Helvetica Light" charset="0"/>
                <a:cs typeface="Helvetica Light" charset="0"/>
                <a:sym typeface="Wingdings" pitchFamily="2" charset="2"/>
              </a:rPr>
              <a:t>W</a:t>
            </a:r>
            <a:r>
              <a:rPr lang="en-CH" sz="1200" dirty="0">
                <a:solidFill>
                  <a:srgbClr val="0D7FBF"/>
                </a:solidFill>
                <a:latin typeface="Helvetica" pitchFamily="2" charset="0"/>
                <a:ea typeface="Helvetica Light" charset="0"/>
                <a:cs typeface="Helvetica Light" charset="0"/>
                <a:sym typeface="Wingdings" pitchFamily="2" charset="2"/>
              </a:rPr>
              <a:t> = 1.05 ± 0.06</a:t>
            </a:r>
          </a:p>
          <a:p>
            <a:pPr algn="r"/>
            <a:r>
              <a:rPr lang="en-GB" sz="1200" dirty="0" err="1">
                <a:solidFill>
                  <a:srgbClr val="0D7FBF"/>
                </a:solidFill>
                <a:latin typeface="Helvetica" pitchFamily="2" charset="0"/>
                <a:ea typeface="Helvetica Light" charset="0"/>
                <a:cs typeface="Helvetica Light" charset="0"/>
                <a:sym typeface="Wingdings" pitchFamily="2" charset="2"/>
              </a:rPr>
              <a:t>κ</a:t>
            </a:r>
            <a:r>
              <a:rPr lang="en-GB" sz="1200" baseline="-25000" dirty="0" err="1">
                <a:solidFill>
                  <a:srgbClr val="0D7FBF"/>
                </a:solidFill>
                <a:latin typeface="Helvetica" pitchFamily="2" charset="0"/>
                <a:ea typeface="Helvetica Light" charset="0"/>
                <a:cs typeface="Helvetica Light" charset="0"/>
                <a:sym typeface="Wingdings" pitchFamily="2" charset="2"/>
              </a:rPr>
              <a:t>Z</a:t>
            </a:r>
            <a:r>
              <a:rPr lang="en-CH" sz="1200" dirty="0">
                <a:solidFill>
                  <a:srgbClr val="0D7FBF"/>
                </a:solidFill>
                <a:latin typeface="Helvetica" pitchFamily="2" charset="0"/>
                <a:ea typeface="Helvetica Light" charset="0"/>
                <a:cs typeface="Helvetica Light" charset="0"/>
                <a:sym typeface="Wingdings" pitchFamily="2" charset="2"/>
              </a:rPr>
              <a:t> = 0.99 ± 0.06</a:t>
            </a:r>
          </a:p>
        </p:txBody>
      </p:sp>
      <p:sp>
        <p:nvSpPr>
          <p:cNvPr id="5" name="Rectangle 4">
            <a:extLst>
              <a:ext uri="{FF2B5EF4-FFF2-40B4-BE49-F238E27FC236}">
                <a16:creationId xmlns:a16="http://schemas.microsoft.com/office/drawing/2014/main" id="{61501107-AA2E-29F7-C684-8D9E98DD2458}"/>
              </a:ext>
            </a:extLst>
          </p:cNvPr>
          <p:cNvSpPr/>
          <p:nvPr/>
        </p:nvSpPr>
        <p:spPr>
          <a:xfrm>
            <a:off x="466610" y="2869583"/>
            <a:ext cx="2995028" cy="1633872"/>
          </a:xfrm>
          <a:prstGeom prst="rect">
            <a:avLst/>
          </a:prstGeom>
          <a:solidFill>
            <a:schemeClr val="tx1"/>
          </a:solidFill>
        </p:spPr>
        <p:txBody>
          <a:bodyPr wrap="square" tIns="144000" rIns="18000" bIns="144000">
            <a:spAutoFit/>
          </a:bodyPr>
          <a:lstStyle/>
          <a:p>
            <a:pPr>
              <a:lnSpc>
                <a:spcPct val="110000"/>
              </a:lnSpc>
              <a:spcBef>
                <a:spcPts val="2800"/>
              </a:spcBef>
            </a:pPr>
            <a:r>
              <a:rPr lang="en-GB" sz="1600" dirty="0">
                <a:solidFill>
                  <a:schemeClr val="bg1"/>
                </a:solidFill>
                <a:latin typeface="Helvetica" pitchFamily="2" charset="0"/>
                <a:ea typeface="Helvetica Light" charset="0"/>
                <a:cs typeface="Helvetica Light" charset="0"/>
              </a:rPr>
              <a:t>Measurements by ATLAS and CMS have confirmed the non-universal, mass-dependent coupling strengths of the Higgs boson to the SM particles</a:t>
            </a:r>
          </a:p>
        </p:txBody>
      </p:sp>
    </p:spTree>
    <p:extLst>
      <p:ext uri="{BB962C8B-B14F-4D97-AF65-F5344CB8AC3E}">
        <p14:creationId xmlns:p14="http://schemas.microsoft.com/office/powerpoint/2010/main" val="105021596"/>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2" name="Rectangle 1">
            <a:extLst>
              <a:ext uri="{FF2B5EF4-FFF2-40B4-BE49-F238E27FC236}">
                <a16:creationId xmlns:a16="http://schemas.microsoft.com/office/drawing/2014/main" id="{D6032BD6-DF1E-F44B-AD9C-5C44A6D11FD5}"/>
              </a:ext>
            </a:extLst>
          </p:cNvPr>
          <p:cNvSpPr/>
          <p:nvPr/>
        </p:nvSpPr>
        <p:spPr>
          <a:xfrm>
            <a:off x="7607397" y="0"/>
            <a:ext cx="2732049" cy="1683835"/>
          </a:xfrm>
          <a:prstGeom prst="rect">
            <a:avLst/>
          </a:prstGeom>
          <a:solidFill>
            <a:schemeClr val="tx1"/>
          </a:solidFill>
          <a:ln>
            <a:noFill/>
          </a:ln>
        </p:spPr>
        <p:txBody>
          <a:bodyPr wrap="none" rtlCol="0" anchor="ctr">
            <a:spAutoFit/>
          </a:bodyPr>
          <a:lstStyle/>
          <a:p>
            <a:pPr algn="l"/>
            <a:endParaRPr lang="en-CH" sz="1600" dirty="0">
              <a:latin typeface="Helvetica" pitchFamily="2" charset="0"/>
            </a:endParaRPr>
          </a:p>
        </p:txBody>
      </p:sp>
      <p:pic>
        <p:nvPicPr>
          <p:cNvPr id="6" name="Picture 5">
            <a:extLst>
              <a:ext uri="{FF2B5EF4-FFF2-40B4-BE49-F238E27FC236}">
                <a16:creationId xmlns:a16="http://schemas.microsoft.com/office/drawing/2014/main" id="{02F36D02-1F1F-B64C-B9F4-95DEEBFD7B43}"/>
              </a:ext>
            </a:extLst>
          </p:cNvPr>
          <p:cNvPicPr>
            <a:picLocks noChangeAspect="1"/>
          </p:cNvPicPr>
          <p:nvPr/>
        </p:nvPicPr>
        <p:blipFill rotWithShape="1">
          <a:blip r:embed="rId2"/>
          <a:srcRect l="1069"/>
          <a:stretch/>
        </p:blipFill>
        <p:spPr>
          <a:xfrm>
            <a:off x="1034716" y="1793"/>
            <a:ext cx="9506152" cy="6854414"/>
          </a:xfrm>
          <a:prstGeom prst="rect">
            <a:avLst/>
          </a:prstGeom>
        </p:spPr>
      </p:pic>
      <p:sp>
        <p:nvSpPr>
          <p:cNvPr id="3" name="Rectangle 2">
            <a:extLst>
              <a:ext uri="{FF2B5EF4-FFF2-40B4-BE49-F238E27FC236}">
                <a16:creationId xmlns:a16="http://schemas.microsoft.com/office/drawing/2014/main" id="{3F7583B9-A904-1781-E521-59E974F744F7}"/>
              </a:ext>
            </a:extLst>
          </p:cNvPr>
          <p:cNvSpPr/>
          <p:nvPr/>
        </p:nvSpPr>
        <p:spPr>
          <a:xfrm>
            <a:off x="7607397" y="0"/>
            <a:ext cx="2732049" cy="1683835"/>
          </a:xfrm>
          <a:prstGeom prst="rect">
            <a:avLst/>
          </a:prstGeom>
          <a:solidFill>
            <a:schemeClr val="tx1"/>
          </a:solidFill>
          <a:ln>
            <a:noFill/>
          </a:ln>
        </p:spPr>
        <p:txBody>
          <a:bodyPr wrap="none" rtlCol="0" anchor="ctr">
            <a:spAutoFit/>
          </a:bodyPr>
          <a:lstStyle/>
          <a:p>
            <a:pPr algn="l"/>
            <a:endParaRPr lang="en-CH" sz="1600" dirty="0">
              <a:latin typeface="Helvetica" pitchFamily="2" charset="0"/>
            </a:endParaRPr>
          </a:p>
        </p:txBody>
      </p:sp>
      <p:sp>
        <p:nvSpPr>
          <p:cNvPr id="7" name="Rectangle 6">
            <a:extLst>
              <a:ext uri="{FF2B5EF4-FFF2-40B4-BE49-F238E27FC236}">
                <a16:creationId xmlns:a16="http://schemas.microsoft.com/office/drawing/2014/main" id="{F9CB1B84-461A-4D59-73D0-F03824714FF7}"/>
              </a:ext>
            </a:extLst>
          </p:cNvPr>
          <p:cNvSpPr/>
          <p:nvPr/>
        </p:nvSpPr>
        <p:spPr>
          <a:xfrm>
            <a:off x="8698832" y="300789"/>
            <a:ext cx="2216471" cy="1251285"/>
          </a:xfrm>
          <a:prstGeom prst="rect">
            <a:avLst/>
          </a:prstGeom>
          <a:solidFill>
            <a:schemeClr val="tx1"/>
          </a:solidFill>
        </p:spPr>
        <p:txBody>
          <a:bodyPr wrap="none" rtlCol="0" anchor="ctr">
            <a:spAutoFit/>
          </a:bodyPr>
          <a:lstStyle/>
          <a:p>
            <a:pPr algn="l"/>
            <a:endParaRPr lang="en-CH" sz="1600" dirty="0">
              <a:latin typeface="Helvetica" pitchFamily="2" charset="0"/>
            </a:endParaRPr>
          </a:p>
        </p:txBody>
      </p:sp>
      <p:sp>
        <p:nvSpPr>
          <p:cNvPr id="10" name="Rectangle 9">
            <a:extLst>
              <a:ext uri="{FF2B5EF4-FFF2-40B4-BE49-F238E27FC236}">
                <a16:creationId xmlns:a16="http://schemas.microsoft.com/office/drawing/2014/main" id="{9C15CBA3-7FF9-9AA8-667F-6A0781966C1A}"/>
              </a:ext>
            </a:extLst>
          </p:cNvPr>
          <p:cNvSpPr/>
          <p:nvPr/>
        </p:nvSpPr>
        <p:spPr>
          <a:xfrm>
            <a:off x="466610" y="2869583"/>
            <a:ext cx="5245758" cy="1664394"/>
          </a:xfrm>
          <a:prstGeom prst="rect">
            <a:avLst/>
          </a:prstGeom>
          <a:solidFill>
            <a:schemeClr val="tx1"/>
          </a:solidFill>
        </p:spPr>
        <p:txBody>
          <a:bodyPr wrap="square" tIns="144000" rIns="18000" bIns="144000">
            <a:spAutoFit/>
          </a:bodyPr>
          <a:lstStyle/>
          <a:p>
            <a:pPr>
              <a:lnSpc>
                <a:spcPct val="110000"/>
              </a:lnSpc>
              <a:spcBef>
                <a:spcPts val="2800"/>
              </a:spcBef>
            </a:pPr>
            <a:r>
              <a:rPr lang="en-GB" sz="1600" dirty="0">
                <a:solidFill>
                  <a:schemeClr val="bg1"/>
                </a:solidFill>
                <a:latin typeface="Helvetica" pitchFamily="2" charset="0"/>
                <a:ea typeface="Helvetica Light" charset="0"/>
                <a:cs typeface="Helvetica Light" charset="0"/>
              </a:rPr>
              <a:t>The new sector opens a variety of possibilities and questions</a:t>
            </a:r>
          </a:p>
          <a:p>
            <a:pPr>
              <a:lnSpc>
                <a:spcPct val="110000"/>
              </a:lnSpc>
              <a:spcBef>
                <a:spcPts val="1800"/>
              </a:spcBef>
            </a:pPr>
            <a:r>
              <a:rPr lang="en-GB" sz="1200" dirty="0">
                <a:solidFill>
                  <a:schemeClr val="bg1"/>
                </a:solidFill>
                <a:latin typeface="Helvetica Light" panose="020B0403020202020204" pitchFamily="34" charset="0"/>
                <a:ea typeface="Helvetica Light" charset="0"/>
                <a:cs typeface="Helvetica Light" charset="0"/>
              </a:rPr>
              <a:t>The discovery of an (apparently) fundamental scalar particle,             resulting from spontaneous symmetry breaking, fuels renewed                        interest in other fundamental (pseudo)scalars, such as the </a:t>
            </a:r>
            <a:r>
              <a:rPr lang="en-GB" sz="1200" b="1" dirty="0">
                <a:solidFill>
                  <a:schemeClr val="bg1"/>
                </a:solidFill>
                <a:latin typeface="Helvetica" pitchFamily="2" charset="0"/>
                <a:ea typeface="Helvetica Light" charset="0"/>
                <a:cs typeface="Helvetica Light" charset="0"/>
              </a:rPr>
              <a:t>axion</a:t>
            </a:r>
          </a:p>
        </p:txBody>
      </p:sp>
      <p:sp>
        <p:nvSpPr>
          <p:cNvPr id="11" name="Rounded Rectangle 10">
            <a:extLst>
              <a:ext uri="{FF2B5EF4-FFF2-40B4-BE49-F238E27FC236}">
                <a16:creationId xmlns:a16="http://schemas.microsoft.com/office/drawing/2014/main" id="{A91BC259-9A12-7772-6A29-4B1190DD6FB7}"/>
              </a:ext>
            </a:extLst>
          </p:cNvPr>
          <p:cNvSpPr/>
          <p:nvPr/>
        </p:nvSpPr>
        <p:spPr>
          <a:xfrm>
            <a:off x="5648103" y="770016"/>
            <a:ext cx="5498433" cy="5522400"/>
          </a:xfrm>
          <a:prstGeom prst="roundRect">
            <a:avLst>
              <a:gd name="adj" fmla="val 801"/>
            </a:avLst>
          </a:prstGeom>
          <a:solidFill>
            <a:schemeClr val="bg1"/>
          </a:solidFill>
        </p:spPr>
        <p:txBody>
          <a:bodyPr wrap="square" rtlCol="0" anchor="ctr">
            <a:spAutoFit/>
          </a:bodyPr>
          <a:lstStyle/>
          <a:p>
            <a:pPr algn="l"/>
            <a:endParaRPr lang="en-CH" sz="1600" dirty="0">
              <a:latin typeface="Helvetica" pitchFamily="2" charset="0"/>
            </a:endParaRPr>
          </a:p>
        </p:txBody>
      </p:sp>
      <p:sp>
        <p:nvSpPr>
          <p:cNvPr id="12" name="TextBox 11">
            <a:extLst>
              <a:ext uri="{FF2B5EF4-FFF2-40B4-BE49-F238E27FC236}">
                <a16:creationId xmlns:a16="http://schemas.microsoft.com/office/drawing/2014/main" id="{FECC42BB-0F92-B2E1-904D-F68BBB7008E7}"/>
              </a:ext>
            </a:extLst>
          </p:cNvPr>
          <p:cNvSpPr txBox="1"/>
          <p:nvPr/>
        </p:nvSpPr>
        <p:spPr>
          <a:xfrm>
            <a:off x="0" y="518751"/>
            <a:ext cx="5648103" cy="1200329"/>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The Higgs mechanism 	is real !</a:t>
            </a:r>
            <a:endParaRPr lang="en-GB" sz="3600" dirty="0">
              <a:solidFill>
                <a:schemeClr val="bg1"/>
              </a:solidFill>
              <a:latin typeface="Helvetica" pitchFamily="2" charset="0"/>
              <a:ea typeface="Trebuchet MS" pitchFamily="-84" charset="0"/>
              <a:cs typeface="Helvetica Light"/>
            </a:endParaRPr>
          </a:p>
        </p:txBody>
      </p:sp>
      <p:sp>
        <p:nvSpPr>
          <p:cNvPr id="13" name="TextBox 12">
            <a:extLst>
              <a:ext uri="{FF2B5EF4-FFF2-40B4-BE49-F238E27FC236}">
                <a16:creationId xmlns:a16="http://schemas.microsoft.com/office/drawing/2014/main" id="{C8171844-C76C-4B7D-A58D-DD59101A2A55}"/>
              </a:ext>
            </a:extLst>
          </p:cNvPr>
          <p:cNvSpPr txBox="1"/>
          <p:nvPr/>
        </p:nvSpPr>
        <p:spPr>
          <a:xfrm>
            <a:off x="5884615" y="977231"/>
            <a:ext cx="5094188" cy="5032147"/>
          </a:xfrm>
          <a:prstGeom prst="rect">
            <a:avLst/>
          </a:prstGeom>
          <a:noFill/>
        </p:spPr>
        <p:txBody>
          <a:bodyPr wrap="square" rtlCol="0">
            <a:spAutoFit/>
          </a:bodyPr>
          <a:lstStyle/>
          <a:p>
            <a:pPr marL="0">
              <a:spcBef>
                <a:spcPts val="3000"/>
              </a:spcBef>
            </a:pPr>
            <a:r>
              <a:rPr lang="en-CH" sz="1600" b="1" dirty="0">
                <a:solidFill>
                  <a:prstClr val="black"/>
                </a:solidFill>
                <a:latin typeface="Helvetica" pitchFamily="2" charset="0"/>
                <a:ea typeface="Helvetica Light" charset="0"/>
                <a:cs typeface="Helvetica Light" charset="0"/>
                <a:sym typeface="Wingdings" pitchFamily="2" charset="2"/>
              </a:rPr>
              <a:t>Possible relations between the Higgs boson and open questions in particle physics and cosmology</a:t>
            </a:r>
          </a:p>
          <a:p>
            <a:pPr marL="285750" indent="-285750">
              <a:spcBef>
                <a:spcPts val="1800"/>
              </a:spcBef>
              <a:buFont typeface="Arial" panose="020B0604020202020204" pitchFamily="34" charset="0"/>
              <a:buChar char="•"/>
            </a:pPr>
            <a:r>
              <a:rPr lang="en-CH" sz="1400" dirty="0">
                <a:solidFill>
                  <a:prstClr val="black"/>
                </a:solidFill>
                <a:latin typeface="Helvetica" pitchFamily="2" charset="0"/>
                <a:ea typeface="Helvetica Light" charset="0"/>
                <a:cs typeface="Helvetica Light" charset="0"/>
                <a:sym typeface="Wingdings" pitchFamily="2" charset="2"/>
              </a:rPr>
              <a:t>What stabilises the Higgs mass versus high-scale new physics? Are there new TeV-scale symmetries? Is the Higgs boson elementary or composite, are there anomalies in its coupling to the W or Z?</a:t>
            </a:r>
          </a:p>
          <a:p>
            <a:pPr marL="285750" indent="-285750">
              <a:spcBef>
                <a:spcPts val="1200"/>
              </a:spcBef>
              <a:buFont typeface="Arial" panose="020B0604020202020204" pitchFamily="34" charset="0"/>
              <a:buChar char="•"/>
            </a:pPr>
            <a:r>
              <a:rPr lang="en-CH" sz="1400" dirty="0">
                <a:solidFill>
                  <a:prstClr val="black"/>
                </a:solidFill>
                <a:latin typeface="Helvetica" pitchFamily="2" charset="0"/>
                <a:ea typeface="Helvetica Light" charset="0"/>
                <a:cs typeface="Helvetica Light" charset="0"/>
                <a:sym typeface="Wingdings" pitchFamily="2" charset="2"/>
              </a:rPr>
              <a:t>Do Higgs interactions violate CP? Is there an anomalous Higgs self coupling to allow for a first order electroweak phase transition?</a:t>
            </a:r>
          </a:p>
          <a:p>
            <a:pPr marL="285750" indent="-285750">
              <a:spcBef>
                <a:spcPts val="1200"/>
              </a:spcBef>
              <a:buFont typeface="Arial" panose="020B0604020202020204" pitchFamily="34" charset="0"/>
              <a:buChar char="•"/>
            </a:pPr>
            <a:r>
              <a:rPr lang="en-CH" sz="1400" dirty="0">
                <a:solidFill>
                  <a:prstClr val="black"/>
                </a:solidFill>
                <a:latin typeface="Helvetica" pitchFamily="2" charset="0"/>
                <a:ea typeface="Helvetica Light" charset="0"/>
                <a:cs typeface="Helvetica Light" charset="0"/>
                <a:sym typeface="Wingdings" pitchFamily="2" charset="2"/>
              </a:rPr>
              <a:t>Is the Higgs boson unique?</a:t>
            </a:r>
          </a:p>
          <a:p>
            <a:pPr marL="285750" indent="-285750">
              <a:spcBef>
                <a:spcPts val="1200"/>
              </a:spcBef>
              <a:buFont typeface="Arial" panose="020B0604020202020204" pitchFamily="34" charset="0"/>
              <a:buChar char="•"/>
            </a:pPr>
            <a:r>
              <a:rPr lang="en-CH" sz="1400" dirty="0">
                <a:solidFill>
                  <a:prstClr val="black"/>
                </a:solidFill>
                <a:latin typeface="Helvetica" pitchFamily="2" charset="0"/>
                <a:ea typeface="Helvetica Light" charset="0"/>
                <a:cs typeface="Helvetica Light" charset="0"/>
                <a:sym typeface="Wingdings" pitchFamily="2" charset="2"/>
              </a:rPr>
              <a:t>W</a:t>
            </a:r>
            <a:r>
              <a:rPr lang="en-GB" sz="1400" dirty="0">
                <a:solidFill>
                  <a:prstClr val="black"/>
                </a:solidFill>
                <a:latin typeface="Helvetica" pitchFamily="2" charset="0"/>
                <a:ea typeface="Helvetica Light" charset="0"/>
                <a:cs typeface="Helvetica Light" charset="0"/>
                <a:sym typeface="Wingdings" pitchFamily="2" charset="2"/>
              </a:rPr>
              <a:t>h</a:t>
            </a:r>
            <a:r>
              <a:rPr lang="en-CH" sz="1400" dirty="0">
                <a:solidFill>
                  <a:prstClr val="black"/>
                </a:solidFill>
                <a:latin typeface="Helvetica" pitchFamily="2" charset="0"/>
                <a:ea typeface="Helvetica Light" charset="0"/>
                <a:cs typeface="Helvetica Light" charset="0"/>
                <a:sym typeface="Wingdings" pitchFamily="2" charset="2"/>
              </a:rPr>
              <a:t>at is the origin of dark matter, is the Higgs mechanism responsible for dark matter? Can the Higgs boson provide a portal to a dark sector? </a:t>
            </a:r>
          </a:p>
          <a:p>
            <a:pPr marL="285750" indent="-285750">
              <a:spcBef>
                <a:spcPts val="1200"/>
              </a:spcBef>
              <a:buFont typeface="Arial" panose="020B0604020202020204" pitchFamily="34" charset="0"/>
              <a:buChar char="•"/>
            </a:pPr>
            <a:r>
              <a:rPr lang="en-CH" sz="1400" dirty="0">
                <a:solidFill>
                  <a:prstClr val="black"/>
                </a:solidFill>
                <a:latin typeface="Helvetica" pitchFamily="2" charset="0"/>
                <a:ea typeface="Helvetica Light" charset="0"/>
                <a:cs typeface="Helvetica Light" charset="0"/>
                <a:sym typeface="Wingdings" pitchFamily="2" charset="2"/>
              </a:rPr>
              <a:t>What is the origin of the vast range of Yukawa couplings, are there modified interactions, lepton-flavour violation?</a:t>
            </a:r>
          </a:p>
          <a:p>
            <a:pPr marL="285750" indent="-285750">
              <a:spcBef>
                <a:spcPts val="1200"/>
              </a:spcBef>
              <a:buFont typeface="Arial" panose="020B0604020202020204" pitchFamily="34" charset="0"/>
              <a:buChar char="•"/>
            </a:pPr>
            <a:r>
              <a:rPr lang="en-CH" sz="1400" dirty="0">
                <a:solidFill>
                  <a:prstClr val="black"/>
                </a:solidFill>
                <a:latin typeface="Helvetica" pitchFamily="2" charset="0"/>
                <a:ea typeface="Helvetica Light" charset="0"/>
                <a:cs typeface="Helvetica Light" charset="0"/>
                <a:sym typeface="Wingdings" pitchFamily="2" charset="2"/>
              </a:rPr>
              <a:t>Is the vacuum metastable? Is the Higgs field connected with cosmic inflation? Are there possible cosmological observations related to the Higgs field?</a:t>
            </a:r>
          </a:p>
        </p:txBody>
      </p:sp>
      <p:sp>
        <p:nvSpPr>
          <p:cNvPr id="14" name="TextBox 13">
            <a:extLst>
              <a:ext uri="{FF2B5EF4-FFF2-40B4-BE49-F238E27FC236}">
                <a16:creationId xmlns:a16="http://schemas.microsoft.com/office/drawing/2014/main" id="{F2F6456B-85E2-5A2E-F095-F1CA5B7763A2}"/>
              </a:ext>
            </a:extLst>
          </p:cNvPr>
          <p:cNvSpPr txBox="1"/>
          <p:nvPr/>
        </p:nvSpPr>
        <p:spPr>
          <a:xfrm>
            <a:off x="7884308" y="6002094"/>
            <a:ext cx="3238387" cy="261610"/>
          </a:xfrm>
          <a:prstGeom prst="rect">
            <a:avLst/>
          </a:prstGeom>
          <a:noFill/>
        </p:spPr>
        <p:txBody>
          <a:bodyPr wrap="none" rtlCol="0">
            <a:spAutoFit/>
          </a:bodyPr>
          <a:lstStyle/>
          <a:p>
            <a:pPr marL="0" algn="r">
              <a:spcBef>
                <a:spcPts val="3000"/>
              </a:spcBef>
            </a:pPr>
            <a:r>
              <a:rPr lang="en-GB" sz="1100" dirty="0">
                <a:solidFill>
                  <a:schemeClr val="tx1">
                    <a:lumMod val="50000"/>
                    <a:lumOff val="50000"/>
                  </a:schemeClr>
                </a:solidFill>
                <a:latin typeface="Helvetica Light" charset="0"/>
                <a:ea typeface="Helvetica Light" charset="0"/>
                <a:cs typeface="Helvetica Light" charset="0"/>
                <a:sym typeface="Wingdings" pitchFamily="2" charset="2"/>
                <a:hlinkClick r:id="rId3"/>
              </a:rPr>
              <a:t>Salam, Wang, </a:t>
            </a:r>
            <a:r>
              <a:rPr lang="en-GB" sz="1100" dirty="0" err="1">
                <a:solidFill>
                  <a:schemeClr val="tx1">
                    <a:lumMod val="50000"/>
                    <a:lumOff val="50000"/>
                  </a:schemeClr>
                </a:solidFill>
                <a:latin typeface="Helvetica Light" charset="0"/>
                <a:ea typeface="Helvetica Light" charset="0"/>
                <a:cs typeface="Helvetica Light" charset="0"/>
                <a:sym typeface="Wingdings" pitchFamily="2" charset="2"/>
                <a:hlinkClick r:id="rId3"/>
              </a:rPr>
              <a:t>Zanderighi</a:t>
            </a:r>
            <a:r>
              <a:rPr lang="en-GB" sz="1100" dirty="0">
                <a:solidFill>
                  <a:schemeClr val="tx1">
                    <a:lumMod val="50000"/>
                    <a:lumOff val="50000"/>
                  </a:schemeClr>
                </a:solidFill>
                <a:latin typeface="Helvetica Light" charset="0"/>
                <a:ea typeface="Helvetica Light" charset="0"/>
                <a:cs typeface="Helvetica Light" charset="0"/>
                <a:sym typeface="Wingdings" pitchFamily="2" charset="2"/>
                <a:hlinkClick r:id="rId3"/>
              </a:rPr>
              <a:t>: </a:t>
            </a:r>
            <a:r>
              <a:rPr lang="en-GB" sz="1100" dirty="0">
                <a:solidFill>
                  <a:prstClr val="black"/>
                </a:solidFill>
                <a:latin typeface="Helvetica Light" charset="0"/>
                <a:ea typeface="Helvetica Light" charset="0"/>
                <a:cs typeface="Helvetica Light" charset="0"/>
                <a:sym typeface="Wingdings" pitchFamily="2" charset="2"/>
                <a:hlinkClick r:id="rId3"/>
              </a:rPr>
              <a:t>Nature 607, 41 (2022)</a:t>
            </a:r>
            <a:endParaRPr lang="en-CH" sz="1100" dirty="0">
              <a:solidFill>
                <a:prstClr val="black"/>
              </a:solidFill>
              <a:latin typeface="Helvetica Light" charset="0"/>
              <a:ea typeface="Helvetica Light" charset="0"/>
              <a:cs typeface="Helvetica Light" charset="0"/>
              <a:sym typeface="Wingdings" pitchFamily="2" charset="2"/>
            </a:endParaRPr>
          </a:p>
        </p:txBody>
      </p:sp>
    </p:spTree>
    <p:extLst>
      <p:ext uri="{BB962C8B-B14F-4D97-AF65-F5344CB8AC3E}">
        <p14:creationId xmlns:p14="http://schemas.microsoft.com/office/powerpoint/2010/main" val="64289123"/>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2" name="Rectangle 1">
            <a:extLst>
              <a:ext uri="{FF2B5EF4-FFF2-40B4-BE49-F238E27FC236}">
                <a16:creationId xmlns:a16="http://schemas.microsoft.com/office/drawing/2014/main" id="{D6032BD6-DF1E-F44B-AD9C-5C44A6D11FD5}"/>
              </a:ext>
            </a:extLst>
          </p:cNvPr>
          <p:cNvSpPr/>
          <p:nvPr/>
        </p:nvSpPr>
        <p:spPr>
          <a:xfrm>
            <a:off x="7607397" y="0"/>
            <a:ext cx="2732049" cy="1683835"/>
          </a:xfrm>
          <a:prstGeom prst="rect">
            <a:avLst/>
          </a:prstGeom>
          <a:solidFill>
            <a:schemeClr val="tx1"/>
          </a:solidFill>
          <a:ln>
            <a:noFill/>
          </a:ln>
        </p:spPr>
        <p:txBody>
          <a:bodyPr wrap="none" rtlCol="0" anchor="ctr">
            <a:spAutoFit/>
          </a:bodyPr>
          <a:lstStyle/>
          <a:p>
            <a:pPr algn="l"/>
            <a:endParaRPr lang="en-CH" sz="1600" dirty="0">
              <a:latin typeface="Helvetica" pitchFamily="2" charset="0"/>
            </a:endParaRPr>
          </a:p>
        </p:txBody>
      </p:sp>
      <p:pic>
        <p:nvPicPr>
          <p:cNvPr id="6" name="Picture 5">
            <a:extLst>
              <a:ext uri="{FF2B5EF4-FFF2-40B4-BE49-F238E27FC236}">
                <a16:creationId xmlns:a16="http://schemas.microsoft.com/office/drawing/2014/main" id="{02F36D02-1F1F-B64C-B9F4-95DEEBFD7B43}"/>
              </a:ext>
            </a:extLst>
          </p:cNvPr>
          <p:cNvPicPr>
            <a:picLocks noChangeAspect="1"/>
          </p:cNvPicPr>
          <p:nvPr/>
        </p:nvPicPr>
        <p:blipFill rotWithShape="1">
          <a:blip r:embed="rId2"/>
          <a:srcRect l="1069"/>
          <a:stretch/>
        </p:blipFill>
        <p:spPr>
          <a:xfrm>
            <a:off x="1034716" y="1793"/>
            <a:ext cx="9506152" cy="6854414"/>
          </a:xfrm>
          <a:prstGeom prst="rect">
            <a:avLst/>
          </a:prstGeom>
        </p:spPr>
      </p:pic>
      <p:sp>
        <p:nvSpPr>
          <p:cNvPr id="3" name="Rectangle 2">
            <a:extLst>
              <a:ext uri="{FF2B5EF4-FFF2-40B4-BE49-F238E27FC236}">
                <a16:creationId xmlns:a16="http://schemas.microsoft.com/office/drawing/2014/main" id="{3F7583B9-A904-1781-E521-59E974F744F7}"/>
              </a:ext>
            </a:extLst>
          </p:cNvPr>
          <p:cNvSpPr/>
          <p:nvPr/>
        </p:nvSpPr>
        <p:spPr>
          <a:xfrm>
            <a:off x="7607397" y="0"/>
            <a:ext cx="2732049" cy="1683835"/>
          </a:xfrm>
          <a:prstGeom prst="rect">
            <a:avLst/>
          </a:prstGeom>
          <a:solidFill>
            <a:schemeClr val="tx1"/>
          </a:solidFill>
          <a:ln>
            <a:noFill/>
          </a:ln>
        </p:spPr>
        <p:txBody>
          <a:bodyPr wrap="none" rtlCol="0" anchor="ctr">
            <a:spAutoFit/>
          </a:bodyPr>
          <a:lstStyle/>
          <a:p>
            <a:pPr algn="l"/>
            <a:endParaRPr lang="en-CH" sz="1600" dirty="0">
              <a:latin typeface="Helvetica" pitchFamily="2" charset="0"/>
            </a:endParaRPr>
          </a:p>
        </p:txBody>
      </p:sp>
      <p:sp>
        <p:nvSpPr>
          <p:cNvPr id="7" name="Rectangle 6">
            <a:extLst>
              <a:ext uri="{FF2B5EF4-FFF2-40B4-BE49-F238E27FC236}">
                <a16:creationId xmlns:a16="http://schemas.microsoft.com/office/drawing/2014/main" id="{F9CB1B84-461A-4D59-73D0-F03824714FF7}"/>
              </a:ext>
            </a:extLst>
          </p:cNvPr>
          <p:cNvSpPr/>
          <p:nvPr/>
        </p:nvSpPr>
        <p:spPr>
          <a:xfrm>
            <a:off x="8698832" y="300789"/>
            <a:ext cx="2216471" cy="1251285"/>
          </a:xfrm>
          <a:prstGeom prst="rect">
            <a:avLst/>
          </a:prstGeom>
          <a:solidFill>
            <a:schemeClr val="tx1"/>
          </a:solidFill>
        </p:spPr>
        <p:txBody>
          <a:bodyPr wrap="none" rtlCol="0" anchor="ctr">
            <a:spAutoFit/>
          </a:bodyPr>
          <a:lstStyle/>
          <a:p>
            <a:pPr algn="l"/>
            <a:endParaRPr lang="en-CH" sz="1600" dirty="0">
              <a:latin typeface="Helvetica" pitchFamily="2" charset="0"/>
            </a:endParaRPr>
          </a:p>
        </p:txBody>
      </p:sp>
      <p:sp>
        <p:nvSpPr>
          <p:cNvPr id="10" name="Rectangle 9">
            <a:extLst>
              <a:ext uri="{FF2B5EF4-FFF2-40B4-BE49-F238E27FC236}">
                <a16:creationId xmlns:a16="http://schemas.microsoft.com/office/drawing/2014/main" id="{9C15CBA3-7FF9-9AA8-667F-6A0781966C1A}"/>
              </a:ext>
            </a:extLst>
          </p:cNvPr>
          <p:cNvSpPr/>
          <p:nvPr/>
        </p:nvSpPr>
        <p:spPr>
          <a:xfrm>
            <a:off x="466610" y="2869583"/>
            <a:ext cx="5245758" cy="1664394"/>
          </a:xfrm>
          <a:prstGeom prst="rect">
            <a:avLst/>
          </a:prstGeom>
          <a:solidFill>
            <a:schemeClr val="tx1"/>
          </a:solidFill>
        </p:spPr>
        <p:txBody>
          <a:bodyPr wrap="square" tIns="144000" rIns="18000" bIns="144000">
            <a:spAutoFit/>
          </a:bodyPr>
          <a:lstStyle/>
          <a:p>
            <a:pPr>
              <a:lnSpc>
                <a:spcPct val="110000"/>
              </a:lnSpc>
              <a:spcBef>
                <a:spcPts val="2800"/>
              </a:spcBef>
            </a:pPr>
            <a:r>
              <a:rPr lang="en-GB" sz="1600" dirty="0">
                <a:solidFill>
                  <a:schemeClr val="bg1"/>
                </a:solidFill>
                <a:latin typeface="Helvetica" pitchFamily="2" charset="0"/>
                <a:ea typeface="Helvetica Light" charset="0"/>
                <a:cs typeface="Helvetica Light" charset="0"/>
              </a:rPr>
              <a:t>The new sector opens a variety of possibilities and questions</a:t>
            </a:r>
          </a:p>
          <a:p>
            <a:pPr>
              <a:lnSpc>
                <a:spcPct val="110000"/>
              </a:lnSpc>
              <a:spcBef>
                <a:spcPts val="1800"/>
              </a:spcBef>
            </a:pPr>
            <a:r>
              <a:rPr lang="en-GB" sz="1200" dirty="0">
                <a:solidFill>
                  <a:schemeClr val="bg1"/>
                </a:solidFill>
                <a:latin typeface="Helvetica Light" panose="020B0403020202020204" pitchFamily="34" charset="0"/>
                <a:ea typeface="Helvetica Light" charset="0"/>
                <a:cs typeface="Helvetica Light" charset="0"/>
              </a:rPr>
              <a:t>The discovery of an (apparently) fundamental scalar particle,             resulting from spontaneous symmetry breaking, fuels renewed                        interest in other fundamental (pseudo)scalars, such as the </a:t>
            </a:r>
            <a:r>
              <a:rPr lang="en-GB" sz="1200" b="1" dirty="0">
                <a:solidFill>
                  <a:schemeClr val="bg1"/>
                </a:solidFill>
                <a:latin typeface="Helvetica" pitchFamily="2" charset="0"/>
                <a:ea typeface="Helvetica Light" charset="0"/>
                <a:cs typeface="Helvetica Light" charset="0"/>
              </a:rPr>
              <a:t>axion</a:t>
            </a:r>
          </a:p>
        </p:txBody>
      </p:sp>
      <p:sp>
        <p:nvSpPr>
          <p:cNvPr id="11" name="Rounded Rectangle 10">
            <a:extLst>
              <a:ext uri="{FF2B5EF4-FFF2-40B4-BE49-F238E27FC236}">
                <a16:creationId xmlns:a16="http://schemas.microsoft.com/office/drawing/2014/main" id="{A91BC259-9A12-7772-6A29-4B1190DD6FB7}"/>
              </a:ext>
            </a:extLst>
          </p:cNvPr>
          <p:cNvSpPr/>
          <p:nvPr/>
        </p:nvSpPr>
        <p:spPr>
          <a:xfrm>
            <a:off x="5648103" y="770016"/>
            <a:ext cx="5498433" cy="5522400"/>
          </a:xfrm>
          <a:prstGeom prst="roundRect">
            <a:avLst>
              <a:gd name="adj" fmla="val 801"/>
            </a:avLst>
          </a:prstGeom>
          <a:solidFill>
            <a:schemeClr val="bg1"/>
          </a:solidFill>
        </p:spPr>
        <p:txBody>
          <a:bodyPr wrap="square" rtlCol="0" anchor="ctr">
            <a:spAutoFit/>
          </a:bodyPr>
          <a:lstStyle/>
          <a:p>
            <a:pPr algn="l"/>
            <a:endParaRPr lang="en-CH" sz="1600" dirty="0">
              <a:latin typeface="Helvetica" pitchFamily="2" charset="0"/>
            </a:endParaRPr>
          </a:p>
        </p:txBody>
      </p:sp>
      <p:sp>
        <p:nvSpPr>
          <p:cNvPr id="12" name="TextBox 11">
            <a:extLst>
              <a:ext uri="{FF2B5EF4-FFF2-40B4-BE49-F238E27FC236}">
                <a16:creationId xmlns:a16="http://schemas.microsoft.com/office/drawing/2014/main" id="{FECC42BB-0F92-B2E1-904D-F68BBB7008E7}"/>
              </a:ext>
            </a:extLst>
          </p:cNvPr>
          <p:cNvSpPr txBox="1"/>
          <p:nvPr/>
        </p:nvSpPr>
        <p:spPr>
          <a:xfrm>
            <a:off x="0" y="518751"/>
            <a:ext cx="5648103" cy="1200329"/>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The Higgs mechanism 	is real !</a:t>
            </a:r>
            <a:endParaRPr lang="en-GB" sz="3600" dirty="0">
              <a:solidFill>
                <a:schemeClr val="bg1"/>
              </a:solidFill>
              <a:latin typeface="Helvetica" pitchFamily="2" charset="0"/>
              <a:ea typeface="Trebuchet MS" pitchFamily="-84" charset="0"/>
              <a:cs typeface="Helvetica Light"/>
            </a:endParaRPr>
          </a:p>
        </p:txBody>
      </p:sp>
      <p:sp>
        <p:nvSpPr>
          <p:cNvPr id="13" name="TextBox 12">
            <a:extLst>
              <a:ext uri="{FF2B5EF4-FFF2-40B4-BE49-F238E27FC236}">
                <a16:creationId xmlns:a16="http://schemas.microsoft.com/office/drawing/2014/main" id="{C8171844-C76C-4B7D-A58D-DD59101A2A55}"/>
              </a:ext>
            </a:extLst>
          </p:cNvPr>
          <p:cNvSpPr txBox="1"/>
          <p:nvPr/>
        </p:nvSpPr>
        <p:spPr>
          <a:xfrm>
            <a:off x="5884615" y="977231"/>
            <a:ext cx="5094188" cy="5032147"/>
          </a:xfrm>
          <a:prstGeom prst="rect">
            <a:avLst/>
          </a:prstGeom>
          <a:noFill/>
        </p:spPr>
        <p:txBody>
          <a:bodyPr wrap="square" rtlCol="0">
            <a:spAutoFit/>
          </a:bodyPr>
          <a:lstStyle/>
          <a:p>
            <a:pPr marL="0">
              <a:spcBef>
                <a:spcPts val="3000"/>
              </a:spcBef>
            </a:pPr>
            <a:r>
              <a:rPr lang="en-CH" sz="1600" b="1" dirty="0">
                <a:solidFill>
                  <a:prstClr val="black"/>
                </a:solidFill>
                <a:latin typeface="Helvetica" pitchFamily="2" charset="0"/>
                <a:ea typeface="Helvetica Light" charset="0"/>
                <a:cs typeface="Helvetica Light" charset="0"/>
                <a:sym typeface="Wingdings" pitchFamily="2" charset="2"/>
              </a:rPr>
              <a:t>Possible relations between the Higgs boson and open questions in particle physics and cosmology</a:t>
            </a:r>
          </a:p>
          <a:p>
            <a:pPr marL="285750" indent="-285750">
              <a:spcBef>
                <a:spcPts val="1800"/>
              </a:spcBef>
              <a:buFont typeface="Arial" panose="020B0604020202020204" pitchFamily="34" charset="0"/>
              <a:buChar char="•"/>
            </a:pPr>
            <a:r>
              <a:rPr lang="en-CH" sz="1400" dirty="0">
                <a:solidFill>
                  <a:srgbClr val="E70000"/>
                </a:solidFill>
                <a:latin typeface="Helvetica" pitchFamily="2" charset="0"/>
                <a:ea typeface="Helvetica Light" charset="0"/>
                <a:cs typeface="Helvetica Light" charset="0"/>
                <a:sym typeface="Wingdings" pitchFamily="2" charset="2"/>
              </a:rPr>
              <a:t>What stabilises the Higgs mass versus high-scale new physics? Are there new TeV-scale symmetries? </a:t>
            </a:r>
            <a:r>
              <a:rPr lang="en-CH" sz="1400" dirty="0">
                <a:solidFill>
                  <a:prstClr val="black"/>
                </a:solidFill>
                <a:latin typeface="Helvetica" pitchFamily="2" charset="0"/>
                <a:ea typeface="Helvetica Light" charset="0"/>
                <a:cs typeface="Helvetica Light" charset="0"/>
                <a:sym typeface="Wingdings" pitchFamily="2" charset="2"/>
              </a:rPr>
              <a:t>Is the Higgs boson elementary or composite, are there anomalies in its coupling to the W or Z?</a:t>
            </a:r>
          </a:p>
          <a:p>
            <a:pPr marL="285750" indent="-285750">
              <a:spcBef>
                <a:spcPts val="1200"/>
              </a:spcBef>
              <a:buFont typeface="Arial" panose="020B0604020202020204" pitchFamily="34" charset="0"/>
              <a:buChar char="•"/>
            </a:pPr>
            <a:r>
              <a:rPr lang="en-CH" sz="1400" dirty="0">
                <a:solidFill>
                  <a:prstClr val="black"/>
                </a:solidFill>
                <a:latin typeface="Helvetica" pitchFamily="2" charset="0"/>
                <a:ea typeface="Helvetica Light" charset="0"/>
                <a:cs typeface="Helvetica Light" charset="0"/>
                <a:sym typeface="Wingdings" pitchFamily="2" charset="2"/>
              </a:rPr>
              <a:t>Do Higgs interactions violate CP? Is there an anomalous Higgs self coupling to allow for a first order electroweak phase transition?</a:t>
            </a:r>
          </a:p>
          <a:p>
            <a:pPr marL="285750" indent="-285750">
              <a:spcBef>
                <a:spcPts val="1200"/>
              </a:spcBef>
              <a:buFont typeface="Arial" panose="020B0604020202020204" pitchFamily="34" charset="0"/>
              <a:buChar char="•"/>
            </a:pPr>
            <a:r>
              <a:rPr lang="en-CH" sz="1400" dirty="0">
                <a:solidFill>
                  <a:prstClr val="black"/>
                </a:solidFill>
                <a:latin typeface="Helvetica" pitchFamily="2" charset="0"/>
                <a:ea typeface="Helvetica Light" charset="0"/>
                <a:cs typeface="Helvetica Light" charset="0"/>
                <a:sym typeface="Wingdings" pitchFamily="2" charset="2"/>
              </a:rPr>
              <a:t>Is the Higgs boson unique?</a:t>
            </a:r>
          </a:p>
          <a:p>
            <a:pPr marL="285750" indent="-285750">
              <a:spcBef>
                <a:spcPts val="1200"/>
              </a:spcBef>
              <a:buFont typeface="Arial" panose="020B0604020202020204" pitchFamily="34" charset="0"/>
              <a:buChar char="•"/>
            </a:pPr>
            <a:r>
              <a:rPr lang="en-CH" sz="1400" dirty="0">
                <a:solidFill>
                  <a:prstClr val="black"/>
                </a:solidFill>
                <a:latin typeface="Helvetica" pitchFamily="2" charset="0"/>
                <a:ea typeface="Helvetica Light" charset="0"/>
                <a:cs typeface="Helvetica Light" charset="0"/>
                <a:sym typeface="Wingdings" pitchFamily="2" charset="2"/>
              </a:rPr>
              <a:t>W</a:t>
            </a:r>
            <a:r>
              <a:rPr lang="en-GB" sz="1400" dirty="0">
                <a:solidFill>
                  <a:prstClr val="black"/>
                </a:solidFill>
                <a:latin typeface="Helvetica" pitchFamily="2" charset="0"/>
                <a:ea typeface="Helvetica Light" charset="0"/>
                <a:cs typeface="Helvetica Light" charset="0"/>
                <a:sym typeface="Wingdings" pitchFamily="2" charset="2"/>
              </a:rPr>
              <a:t>h</a:t>
            </a:r>
            <a:r>
              <a:rPr lang="en-CH" sz="1400" dirty="0">
                <a:solidFill>
                  <a:prstClr val="black"/>
                </a:solidFill>
                <a:latin typeface="Helvetica" pitchFamily="2" charset="0"/>
                <a:ea typeface="Helvetica Light" charset="0"/>
                <a:cs typeface="Helvetica Light" charset="0"/>
                <a:sym typeface="Wingdings" pitchFamily="2" charset="2"/>
              </a:rPr>
              <a:t>at is the origin of dark matter, is the Higgs mechanism responsible for dark matter? Can the Higgs boson provide a portal to a dark sector? </a:t>
            </a:r>
          </a:p>
          <a:p>
            <a:pPr marL="285750" indent="-285750">
              <a:spcBef>
                <a:spcPts val="1200"/>
              </a:spcBef>
              <a:buFont typeface="Arial" panose="020B0604020202020204" pitchFamily="34" charset="0"/>
              <a:buChar char="•"/>
            </a:pPr>
            <a:r>
              <a:rPr lang="en-CH" sz="1400" dirty="0">
                <a:solidFill>
                  <a:prstClr val="black"/>
                </a:solidFill>
                <a:latin typeface="Helvetica" pitchFamily="2" charset="0"/>
                <a:ea typeface="Helvetica Light" charset="0"/>
                <a:cs typeface="Helvetica Light" charset="0"/>
                <a:sym typeface="Wingdings" pitchFamily="2" charset="2"/>
              </a:rPr>
              <a:t>What is the origin of the vast range of Yukawa couplings, are there modified interactions, lepton-flavour violation?</a:t>
            </a:r>
          </a:p>
          <a:p>
            <a:pPr marL="285750" indent="-285750">
              <a:spcBef>
                <a:spcPts val="1200"/>
              </a:spcBef>
              <a:buFont typeface="Arial" panose="020B0604020202020204" pitchFamily="34" charset="0"/>
              <a:buChar char="•"/>
            </a:pPr>
            <a:r>
              <a:rPr lang="en-CH" sz="1400" dirty="0">
                <a:solidFill>
                  <a:prstClr val="black"/>
                </a:solidFill>
                <a:latin typeface="Helvetica" pitchFamily="2" charset="0"/>
                <a:ea typeface="Helvetica Light" charset="0"/>
                <a:cs typeface="Helvetica Light" charset="0"/>
                <a:sym typeface="Wingdings" pitchFamily="2" charset="2"/>
              </a:rPr>
              <a:t>Is the vacuum metastable? Is the Higgs field connected with cosmic inflation? Are there possible cosmological observations related to the Higgs field?</a:t>
            </a:r>
          </a:p>
        </p:txBody>
      </p:sp>
      <p:sp>
        <p:nvSpPr>
          <p:cNvPr id="14" name="TextBox 13">
            <a:extLst>
              <a:ext uri="{FF2B5EF4-FFF2-40B4-BE49-F238E27FC236}">
                <a16:creationId xmlns:a16="http://schemas.microsoft.com/office/drawing/2014/main" id="{F2F6456B-85E2-5A2E-F095-F1CA5B7763A2}"/>
              </a:ext>
            </a:extLst>
          </p:cNvPr>
          <p:cNvSpPr txBox="1"/>
          <p:nvPr/>
        </p:nvSpPr>
        <p:spPr>
          <a:xfrm>
            <a:off x="7884308" y="6002094"/>
            <a:ext cx="3238387" cy="261610"/>
          </a:xfrm>
          <a:prstGeom prst="rect">
            <a:avLst/>
          </a:prstGeom>
          <a:noFill/>
        </p:spPr>
        <p:txBody>
          <a:bodyPr wrap="none" rtlCol="0">
            <a:spAutoFit/>
          </a:bodyPr>
          <a:lstStyle/>
          <a:p>
            <a:pPr marL="0" algn="r">
              <a:spcBef>
                <a:spcPts val="3000"/>
              </a:spcBef>
            </a:pPr>
            <a:r>
              <a:rPr lang="en-GB" sz="1100" dirty="0">
                <a:solidFill>
                  <a:schemeClr val="tx1">
                    <a:lumMod val="50000"/>
                    <a:lumOff val="50000"/>
                  </a:schemeClr>
                </a:solidFill>
                <a:latin typeface="Helvetica Light" charset="0"/>
                <a:ea typeface="Helvetica Light" charset="0"/>
                <a:cs typeface="Helvetica Light" charset="0"/>
                <a:sym typeface="Wingdings" pitchFamily="2" charset="2"/>
                <a:hlinkClick r:id="rId3"/>
              </a:rPr>
              <a:t>Salam, Wang, </a:t>
            </a:r>
            <a:r>
              <a:rPr lang="en-GB" sz="1100" dirty="0" err="1">
                <a:solidFill>
                  <a:schemeClr val="tx1">
                    <a:lumMod val="50000"/>
                    <a:lumOff val="50000"/>
                  </a:schemeClr>
                </a:solidFill>
                <a:latin typeface="Helvetica Light" charset="0"/>
                <a:ea typeface="Helvetica Light" charset="0"/>
                <a:cs typeface="Helvetica Light" charset="0"/>
                <a:sym typeface="Wingdings" pitchFamily="2" charset="2"/>
                <a:hlinkClick r:id="rId3"/>
              </a:rPr>
              <a:t>Zanderighi</a:t>
            </a:r>
            <a:r>
              <a:rPr lang="en-GB" sz="1100" dirty="0">
                <a:solidFill>
                  <a:schemeClr val="tx1">
                    <a:lumMod val="50000"/>
                    <a:lumOff val="50000"/>
                  </a:schemeClr>
                </a:solidFill>
                <a:latin typeface="Helvetica Light" charset="0"/>
                <a:ea typeface="Helvetica Light" charset="0"/>
                <a:cs typeface="Helvetica Light" charset="0"/>
                <a:sym typeface="Wingdings" pitchFamily="2" charset="2"/>
                <a:hlinkClick r:id="rId3"/>
              </a:rPr>
              <a:t>: </a:t>
            </a:r>
            <a:r>
              <a:rPr lang="en-GB" sz="1100" dirty="0">
                <a:solidFill>
                  <a:prstClr val="black"/>
                </a:solidFill>
                <a:latin typeface="Helvetica Light" charset="0"/>
                <a:ea typeface="Helvetica Light" charset="0"/>
                <a:cs typeface="Helvetica Light" charset="0"/>
                <a:sym typeface="Wingdings" pitchFamily="2" charset="2"/>
                <a:hlinkClick r:id="rId3"/>
              </a:rPr>
              <a:t>Nature 607, 41 (2022)</a:t>
            </a:r>
            <a:endParaRPr lang="en-CH" sz="1100" dirty="0">
              <a:solidFill>
                <a:prstClr val="black"/>
              </a:solidFill>
              <a:latin typeface="Helvetica Light" charset="0"/>
              <a:ea typeface="Helvetica Light" charset="0"/>
              <a:cs typeface="Helvetica Light" charset="0"/>
              <a:sym typeface="Wingdings" pitchFamily="2" charset="2"/>
            </a:endParaRPr>
          </a:p>
        </p:txBody>
      </p:sp>
    </p:spTree>
    <p:extLst>
      <p:ext uri="{BB962C8B-B14F-4D97-AF65-F5344CB8AC3E}">
        <p14:creationId xmlns:p14="http://schemas.microsoft.com/office/powerpoint/2010/main" val="2068458188"/>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6" name="Rectangle 5">
            <a:extLst>
              <a:ext uri="{FF2B5EF4-FFF2-40B4-BE49-F238E27FC236}">
                <a16:creationId xmlns:a16="http://schemas.microsoft.com/office/drawing/2014/main" id="{23188C43-E0C5-594A-A691-F8EDB7D37F1C}"/>
              </a:ext>
            </a:extLst>
          </p:cNvPr>
          <p:cNvSpPr/>
          <p:nvPr/>
        </p:nvSpPr>
        <p:spPr>
          <a:xfrm>
            <a:off x="245333" y="0"/>
            <a:ext cx="4795024" cy="1118915"/>
          </a:xfrm>
          <a:prstGeom prst="rect">
            <a:avLst/>
          </a:prstGeom>
          <a:solidFill>
            <a:schemeClr val="tx1"/>
          </a:solidFill>
        </p:spPr>
        <p:txBody>
          <a:bodyPr wrap="none" rtlCol="0" anchor="ctr">
            <a:spAutoFit/>
          </a:bodyPr>
          <a:lstStyle/>
          <a:p>
            <a:pPr algn="l"/>
            <a:endParaRPr lang="en-CH" sz="1600" dirty="0">
              <a:latin typeface="Helvetica" pitchFamily="2" charset="0"/>
            </a:endParaRPr>
          </a:p>
        </p:txBody>
      </p:sp>
      <p:pic>
        <p:nvPicPr>
          <p:cNvPr id="7" name="Picture 6">
            <a:extLst>
              <a:ext uri="{FF2B5EF4-FFF2-40B4-BE49-F238E27FC236}">
                <a16:creationId xmlns:a16="http://schemas.microsoft.com/office/drawing/2014/main" id="{AECD870B-BA43-65B6-0841-759AB4960B1E}"/>
              </a:ext>
            </a:extLst>
          </p:cNvPr>
          <p:cNvPicPr>
            <a:picLocks noChangeAspect="1"/>
          </p:cNvPicPr>
          <p:nvPr/>
        </p:nvPicPr>
        <p:blipFill rotWithShape="1">
          <a:blip r:embed="rId2"/>
          <a:srcRect l="1069"/>
          <a:stretch/>
        </p:blipFill>
        <p:spPr>
          <a:xfrm>
            <a:off x="1034716" y="1793"/>
            <a:ext cx="9506152" cy="6854414"/>
          </a:xfrm>
          <a:prstGeom prst="rect">
            <a:avLst/>
          </a:prstGeom>
        </p:spPr>
      </p:pic>
      <p:sp>
        <p:nvSpPr>
          <p:cNvPr id="5" name="Rounded Rectangle 4">
            <a:extLst>
              <a:ext uri="{FF2B5EF4-FFF2-40B4-BE49-F238E27FC236}">
                <a16:creationId xmlns:a16="http://schemas.microsoft.com/office/drawing/2014/main" id="{32871FA0-C6F7-A121-E59B-4F8B88EF2BE7}"/>
              </a:ext>
            </a:extLst>
          </p:cNvPr>
          <p:cNvSpPr/>
          <p:nvPr/>
        </p:nvSpPr>
        <p:spPr>
          <a:xfrm>
            <a:off x="503583" y="1683654"/>
            <a:ext cx="10411721" cy="4780646"/>
          </a:xfrm>
          <a:prstGeom prst="roundRect">
            <a:avLst>
              <a:gd name="adj" fmla="val 801"/>
            </a:avLst>
          </a:prstGeom>
          <a:solidFill>
            <a:schemeClr val="bg1"/>
          </a:solidFill>
        </p:spPr>
        <p:txBody>
          <a:bodyPr wrap="square" rtlCol="0" anchor="ctr">
            <a:spAutoFit/>
          </a:bodyPr>
          <a:lstStyle/>
          <a:p>
            <a:pPr algn="l"/>
            <a:endParaRPr lang="en-CH" sz="1600" dirty="0">
              <a:latin typeface="Helvetica" pitchFamily="2" charset="0"/>
            </a:endParaRPr>
          </a:p>
        </p:txBody>
      </p:sp>
      <p:sp>
        <p:nvSpPr>
          <p:cNvPr id="43" name="Rectangle 42">
            <a:extLst>
              <a:ext uri="{FF2B5EF4-FFF2-40B4-BE49-F238E27FC236}">
                <a16:creationId xmlns:a16="http://schemas.microsoft.com/office/drawing/2014/main" id="{21B88576-BAF7-CCAA-5EA9-99B515687239}"/>
              </a:ext>
            </a:extLst>
          </p:cNvPr>
          <p:cNvSpPr/>
          <p:nvPr/>
        </p:nvSpPr>
        <p:spPr>
          <a:xfrm>
            <a:off x="5217364" y="225705"/>
            <a:ext cx="2920554" cy="1435963"/>
          </a:xfrm>
          <a:prstGeom prst="rect">
            <a:avLst/>
          </a:prstGeom>
          <a:solidFill>
            <a:schemeClr val="tx1"/>
          </a:solidFill>
          <a:ln>
            <a:solidFill>
              <a:schemeClr val="tx1"/>
            </a:solidFill>
          </a:ln>
        </p:spPr>
        <p:txBody>
          <a:bodyPr wrap="square" rtlCol="0" anchor="ctr">
            <a:spAutoFit/>
          </a:bodyPr>
          <a:lstStyle/>
          <a:p>
            <a:pPr algn="l"/>
            <a:endParaRPr lang="en-CH" sz="1600" dirty="0">
              <a:latin typeface="Helvetica" pitchFamily="2" charset="0"/>
            </a:endParaRPr>
          </a:p>
        </p:txBody>
      </p:sp>
      <p:sp>
        <p:nvSpPr>
          <p:cNvPr id="16" name="TextBox 15">
            <a:extLst>
              <a:ext uri="{FF2B5EF4-FFF2-40B4-BE49-F238E27FC236}">
                <a16:creationId xmlns:a16="http://schemas.microsoft.com/office/drawing/2014/main" id="{EA894C54-C275-7962-58A9-DE115A95BA0C}"/>
              </a:ext>
            </a:extLst>
          </p:cNvPr>
          <p:cNvSpPr txBox="1"/>
          <p:nvPr/>
        </p:nvSpPr>
        <p:spPr>
          <a:xfrm>
            <a:off x="0" y="518751"/>
            <a:ext cx="5648103" cy="646331"/>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Supersymmetry?</a:t>
            </a:r>
            <a:endParaRPr lang="en-GB" sz="3600" dirty="0">
              <a:solidFill>
                <a:schemeClr val="bg1"/>
              </a:solidFill>
              <a:latin typeface="Helvetica" pitchFamily="2" charset="0"/>
              <a:ea typeface="Trebuchet MS" pitchFamily="-84" charset="0"/>
              <a:cs typeface="Helvetica Light"/>
            </a:endParaRPr>
          </a:p>
        </p:txBody>
      </p:sp>
      <p:grpSp>
        <p:nvGrpSpPr>
          <p:cNvPr id="19" name="Group 18">
            <a:extLst>
              <a:ext uri="{FF2B5EF4-FFF2-40B4-BE49-F238E27FC236}">
                <a16:creationId xmlns:a16="http://schemas.microsoft.com/office/drawing/2014/main" id="{515558E2-F421-7590-5544-7FD2D320A1B5}"/>
              </a:ext>
            </a:extLst>
          </p:cNvPr>
          <p:cNvGrpSpPr/>
          <p:nvPr/>
        </p:nvGrpSpPr>
        <p:grpSpPr>
          <a:xfrm>
            <a:off x="8208909" y="302351"/>
            <a:ext cx="2665413" cy="1293057"/>
            <a:chOff x="1473200" y="1978194"/>
            <a:chExt cx="2665413" cy="1293057"/>
          </a:xfrm>
        </p:grpSpPr>
        <p:sp>
          <p:nvSpPr>
            <p:cNvPr id="20" name="Line 5">
              <a:extLst>
                <a:ext uri="{FF2B5EF4-FFF2-40B4-BE49-F238E27FC236}">
                  <a16:creationId xmlns:a16="http://schemas.microsoft.com/office/drawing/2014/main" id="{8374DCC0-C2BC-A49D-8976-10B370DE057B}"/>
                </a:ext>
              </a:extLst>
            </p:cNvPr>
            <p:cNvSpPr>
              <a:spLocks noChangeShapeType="1"/>
            </p:cNvSpPr>
            <p:nvPr/>
          </p:nvSpPr>
          <p:spPr bwMode="auto">
            <a:xfrm>
              <a:off x="1473200" y="2624138"/>
              <a:ext cx="1009650" cy="0"/>
            </a:xfrm>
            <a:prstGeom prst="line">
              <a:avLst/>
            </a:prstGeom>
            <a:noFill/>
            <a:ln w="19050">
              <a:solidFill>
                <a:schemeClr val="bg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CH"/>
            </a:p>
          </p:txBody>
        </p:sp>
        <p:sp>
          <p:nvSpPr>
            <p:cNvPr id="21" name="Line 6">
              <a:extLst>
                <a:ext uri="{FF2B5EF4-FFF2-40B4-BE49-F238E27FC236}">
                  <a16:creationId xmlns:a16="http://schemas.microsoft.com/office/drawing/2014/main" id="{4A723CB4-9766-6981-DD0A-9EB46927BEF6}"/>
                </a:ext>
              </a:extLst>
            </p:cNvPr>
            <p:cNvSpPr>
              <a:spLocks noChangeShapeType="1"/>
            </p:cNvSpPr>
            <p:nvPr/>
          </p:nvSpPr>
          <p:spPr bwMode="auto">
            <a:xfrm>
              <a:off x="3128963" y="2624138"/>
              <a:ext cx="1009650" cy="0"/>
            </a:xfrm>
            <a:prstGeom prst="line">
              <a:avLst/>
            </a:prstGeom>
            <a:noFill/>
            <a:ln w="19050">
              <a:solidFill>
                <a:schemeClr val="bg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CH"/>
            </a:p>
          </p:txBody>
        </p:sp>
        <p:sp>
          <p:nvSpPr>
            <p:cNvPr id="22" name="Oval 7">
              <a:extLst>
                <a:ext uri="{FF2B5EF4-FFF2-40B4-BE49-F238E27FC236}">
                  <a16:creationId xmlns:a16="http://schemas.microsoft.com/office/drawing/2014/main" id="{FD1E60EE-5B58-A292-CEC7-81ECA6385512}"/>
                </a:ext>
              </a:extLst>
            </p:cNvPr>
            <p:cNvSpPr>
              <a:spLocks noChangeArrowheads="1"/>
            </p:cNvSpPr>
            <p:nvPr/>
          </p:nvSpPr>
          <p:spPr bwMode="auto">
            <a:xfrm>
              <a:off x="2482850" y="2301875"/>
              <a:ext cx="647700" cy="647700"/>
            </a:xfrm>
            <a:prstGeom prst="ellipse">
              <a:avLst/>
            </a:prstGeom>
            <a:noFill/>
            <a:ln w="19050" algn="ctr">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CH"/>
            </a:p>
          </p:txBody>
        </p:sp>
        <p:graphicFrame>
          <p:nvGraphicFramePr>
            <p:cNvPr id="23" name="Object 8">
              <a:extLst>
                <a:ext uri="{FF2B5EF4-FFF2-40B4-BE49-F238E27FC236}">
                  <a16:creationId xmlns:a16="http://schemas.microsoft.com/office/drawing/2014/main" id="{D3859628-43EF-0CD3-A844-C1ABF0D3A4F2}"/>
                </a:ext>
              </a:extLst>
            </p:cNvPr>
            <p:cNvGraphicFramePr>
              <a:graphicFrameLocks noChangeAspect="1"/>
            </p:cNvGraphicFramePr>
            <p:nvPr/>
          </p:nvGraphicFramePr>
          <p:xfrm>
            <a:off x="2736850" y="2319338"/>
            <a:ext cx="131763" cy="230187"/>
          </p:xfrm>
          <a:graphic>
            <a:graphicData uri="http://schemas.openxmlformats.org/presentationml/2006/ole">
              <mc:AlternateContent xmlns:mc="http://schemas.openxmlformats.org/markup-compatibility/2006">
                <mc:Choice xmlns:v="urn:schemas-microsoft-com:vml" Requires="v">
                  <p:oleObj name="Equation" r:id="rId3" imgW="2336800" imgH="4102100" progId="Equation.DSMT4">
                    <p:embed/>
                  </p:oleObj>
                </mc:Choice>
                <mc:Fallback>
                  <p:oleObj name="Equation" r:id="rId3" imgW="2336800" imgH="4102100" progId="Equation.DSMT4">
                    <p:embed/>
                    <p:pic>
                      <p:nvPicPr>
                        <p:cNvPr id="23" name="Object 8">
                          <a:extLst>
                            <a:ext uri="{FF2B5EF4-FFF2-40B4-BE49-F238E27FC236}">
                              <a16:creationId xmlns:a16="http://schemas.microsoft.com/office/drawing/2014/main" id="{D3859628-43EF-0CD3-A844-C1ABF0D3A4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36850" y="2319338"/>
                          <a:ext cx="131763" cy="2301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4" name="Object 9">
              <a:extLst>
                <a:ext uri="{FF2B5EF4-FFF2-40B4-BE49-F238E27FC236}">
                  <a16:creationId xmlns:a16="http://schemas.microsoft.com/office/drawing/2014/main" id="{702A0AF6-176C-1DB5-7E6B-AFC7C39266DD}"/>
                </a:ext>
              </a:extLst>
            </p:cNvPr>
            <p:cNvGraphicFramePr>
              <a:graphicFrameLocks noChangeAspect="1"/>
            </p:cNvGraphicFramePr>
            <p:nvPr/>
          </p:nvGraphicFramePr>
          <p:xfrm>
            <a:off x="2732088" y="2670175"/>
            <a:ext cx="165100" cy="263525"/>
          </p:xfrm>
          <a:graphic>
            <a:graphicData uri="http://schemas.openxmlformats.org/presentationml/2006/ole">
              <mc:AlternateContent xmlns:mc="http://schemas.openxmlformats.org/markup-compatibility/2006">
                <mc:Choice xmlns:v="urn:schemas-microsoft-com:vml" Requires="v">
                  <p:oleObj name="Equation" r:id="rId5" imgW="2921000" imgH="4686300" progId="Equation.DSMT4">
                    <p:embed/>
                  </p:oleObj>
                </mc:Choice>
                <mc:Fallback>
                  <p:oleObj name="Equation" r:id="rId5" imgW="2921000" imgH="4686300" progId="Equation.DSMT4">
                    <p:embed/>
                    <p:pic>
                      <p:nvPicPr>
                        <p:cNvPr id="24" name="Object 9">
                          <a:extLst>
                            <a:ext uri="{FF2B5EF4-FFF2-40B4-BE49-F238E27FC236}">
                              <a16:creationId xmlns:a16="http://schemas.microsoft.com/office/drawing/2014/main" id="{702A0AF6-176C-1DB5-7E6B-AFC7C39266D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32088" y="2670175"/>
                          <a:ext cx="165100" cy="263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5" name="Oval 10">
              <a:extLst>
                <a:ext uri="{FF2B5EF4-FFF2-40B4-BE49-F238E27FC236}">
                  <a16:creationId xmlns:a16="http://schemas.microsoft.com/office/drawing/2014/main" id="{AD00AFFC-BA88-239B-2DCE-3FD563F49EBB}"/>
                </a:ext>
              </a:extLst>
            </p:cNvPr>
            <p:cNvSpPr>
              <a:spLocks noChangeArrowheads="1"/>
            </p:cNvSpPr>
            <p:nvPr/>
          </p:nvSpPr>
          <p:spPr bwMode="auto">
            <a:xfrm>
              <a:off x="3097213" y="2584450"/>
              <a:ext cx="71437" cy="73025"/>
            </a:xfrm>
            <a:prstGeom prst="ellipse">
              <a:avLst/>
            </a:prstGeom>
            <a:solidFill>
              <a:srgbClr val="66CCFF"/>
            </a:solidFill>
            <a:ln w="3175" algn="ctr">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CH"/>
            </a:p>
          </p:txBody>
        </p:sp>
        <p:sp>
          <p:nvSpPr>
            <p:cNvPr id="27" name="Oval 11">
              <a:extLst>
                <a:ext uri="{FF2B5EF4-FFF2-40B4-BE49-F238E27FC236}">
                  <a16:creationId xmlns:a16="http://schemas.microsoft.com/office/drawing/2014/main" id="{91620E23-AA11-6DE1-C699-55DEA815C171}"/>
                </a:ext>
              </a:extLst>
            </p:cNvPr>
            <p:cNvSpPr>
              <a:spLocks noChangeArrowheads="1"/>
            </p:cNvSpPr>
            <p:nvPr/>
          </p:nvSpPr>
          <p:spPr bwMode="auto">
            <a:xfrm>
              <a:off x="2443163" y="2584450"/>
              <a:ext cx="71437" cy="73025"/>
            </a:xfrm>
            <a:prstGeom prst="ellipse">
              <a:avLst/>
            </a:prstGeom>
            <a:solidFill>
              <a:srgbClr val="66CCFF"/>
            </a:solidFill>
            <a:ln w="3175" algn="ctr">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CH"/>
            </a:p>
          </p:txBody>
        </p:sp>
        <p:graphicFrame>
          <p:nvGraphicFramePr>
            <p:cNvPr id="28" name="Object 14">
              <a:extLst>
                <a:ext uri="{FF2B5EF4-FFF2-40B4-BE49-F238E27FC236}">
                  <a16:creationId xmlns:a16="http://schemas.microsoft.com/office/drawing/2014/main" id="{5EB94105-1F1E-A2D9-1422-EABEA2A6C8CC}"/>
                </a:ext>
              </a:extLst>
            </p:cNvPr>
            <p:cNvGraphicFramePr>
              <a:graphicFrameLocks noChangeAspect="1"/>
            </p:cNvGraphicFramePr>
            <p:nvPr/>
          </p:nvGraphicFramePr>
          <p:xfrm>
            <a:off x="1833563" y="2347913"/>
            <a:ext cx="214312" cy="214312"/>
          </p:xfrm>
          <a:graphic>
            <a:graphicData uri="http://schemas.openxmlformats.org/presentationml/2006/ole">
              <mc:AlternateContent xmlns:mc="http://schemas.openxmlformats.org/markup-compatibility/2006">
                <mc:Choice xmlns:v="urn:schemas-microsoft-com:vml" Requires="v">
                  <p:oleObj name="Equation" r:id="rId7" imgW="3797300" imgH="3797300" progId="Equation.DSMT4">
                    <p:embed/>
                  </p:oleObj>
                </mc:Choice>
                <mc:Fallback>
                  <p:oleObj name="Equation" r:id="rId7" imgW="3797300" imgH="3797300" progId="Equation.DSMT4">
                    <p:embed/>
                    <p:pic>
                      <p:nvPicPr>
                        <p:cNvPr id="28" name="Object 14">
                          <a:extLst>
                            <a:ext uri="{FF2B5EF4-FFF2-40B4-BE49-F238E27FC236}">
                              <a16:creationId xmlns:a16="http://schemas.microsoft.com/office/drawing/2014/main" id="{5EB94105-1F1E-A2D9-1422-EABEA2A6C8C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33563" y="2347913"/>
                          <a:ext cx="214312" cy="214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9" name="Object 15">
              <a:extLst>
                <a:ext uri="{FF2B5EF4-FFF2-40B4-BE49-F238E27FC236}">
                  <a16:creationId xmlns:a16="http://schemas.microsoft.com/office/drawing/2014/main" id="{7A5BE9F9-16C8-6F71-77AD-8ACA1BE1D30F}"/>
                </a:ext>
              </a:extLst>
            </p:cNvPr>
            <p:cNvGraphicFramePr>
              <a:graphicFrameLocks noChangeAspect="1"/>
            </p:cNvGraphicFramePr>
            <p:nvPr/>
          </p:nvGraphicFramePr>
          <p:xfrm>
            <a:off x="3563938" y="2346325"/>
            <a:ext cx="214312" cy="214313"/>
          </p:xfrm>
          <a:graphic>
            <a:graphicData uri="http://schemas.openxmlformats.org/presentationml/2006/ole">
              <mc:AlternateContent xmlns:mc="http://schemas.openxmlformats.org/markup-compatibility/2006">
                <mc:Choice xmlns:v="urn:schemas-microsoft-com:vml" Requires="v">
                  <p:oleObj name="Equation" r:id="rId9" imgW="3797300" imgH="3797300" progId="Equation.DSMT4">
                    <p:embed/>
                  </p:oleObj>
                </mc:Choice>
                <mc:Fallback>
                  <p:oleObj name="Equation" r:id="rId9" imgW="3797300" imgH="3797300" progId="Equation.DSMT4">
                    <p:embed/>
                    <p:pic>
                      <p:nvPicPr>
                        <p:cNvPr id="29" name="Object 15">
                          <a:extLst>
                            <a:ext uri="{FF2B5EF4-FFF2-40B4-BE49-F238E27FC236}">
                              <a16:creationId xmlns:a16="http://schemas.microsoft.com/office/drawing/2014/main" id="{7A5BE9F9-16C8-6F71-77AD-8ACA1BE1D30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63938" y="2346325"/>
                          <a:ext cx="214312" cy="214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0" name="TextBox 29">
              <a:extLst>
                <a:ext uri="{FF2B5EF4-FFF2-40B4-BE49-F238E27FC236}">
                  <a16:creationId xmlns:a16="http://schemas.microsoft.com/office/drawing/2014/main" id="{00FC7014-776F-A0E9-46C6-9E1BF8CBD1C5}"/>
                </a:ext>
              </a:extLst>
            </p:cNvPr>
            <p:cNvSpPr txBox="1"/>
            <p:nvPr/>
          </p:nvSpPr>
          <p:spPr>
            <a:xfrm>
              <a:off x="1818126" y="2285378"/>
              <a:ext cx="332142" cy="338554"/>
            </a:xfrm>
            <a:prstGeom prst="rect">
              <a:avLst/>
            </a:prstGeom>
            <a:noFill/>
          </p:spPr>
          <p:txBody>
            <a:bodyPr wrap="none" rtlCol="0">
              <a:spAutoFit/>
            </a:bodyPr>
            <a:lstStyle/>
            <a:p>
              <a:pPr marL="0">
                <a:spcBef>
                  <a:spcPts val="3000"/>
                </a:spcBef>
              </a:pPr>
              <a:r>
                <a:rPr lang="en-CH" sz="1600" b="1" dirty="0">
                  <a:solidFill>
                    <a:schemeClr val="bg1"/>
                  </a:solidFill>
                  <a:latin typeface="Helvetica" pitchFamily="2" charset="0"/>
                  <a:ea typeface="Helvetica Light" charset="0"/>
                  <a:cs typeface="Helvetica Light" charset="0"/>
                  <a:sym typeface="Wingdings" pitchFamily="2" charset="2"/>
                </a:rPr>
                <a:t>H</a:t>
              </a:r>
            </a:p>
          </p:txBody>
        </p:sp>
        <p:sp>
          <p:nvSpPr>
            <p:cNvPr id="31" name="TextBox 30">
              <a:extLst>
                <a:ext uri="{FF2B5EF4-FFF2-40B4-BE49-F238E27FC236}">
                  <a16:creationId xmlns:a16="http://schemas.microsoft.com/office/drawing/2014/main" id="{3D1AB423-2553-BC1E-D7DA-AE04248528B5}"/>
                </a:ext>
              </a:extLst>
            </p:cNvPr>
            <p:cNvSpPr txBox="1"/>
            <p:nvPr/>
          </p:nvSpPr>
          <p:spPr>
            <a:xfrm>
              <a:off x="3484563" y="2282408"/>
              <a:ext cx="332142" cy="338554"/>
            </a:xfrm>
            <a:prstGeom prst="rect">
              <a:avLst/>
            </a:prstGeom>
            <a:noFill/>
          </p:spPr>
          <p:txBody>
            <a:bodyPr wrap="none" rtlCol="0">
              <a:spAutoFit/>
            </a:bodyPr>
            <a:lstStyle/>
            <a:p>
              <a:pPr marL="0">
                <a:spcBef>
                  <a:spcPts val="3000"/>
                </a:spcBef>
              </a:pPr>
              <a:r>
                <a:rPr lang="en-CH" sz="1600" b="1" dirty="0">
                  <a:solidFill>
                    <a:schemeClr val="bg1"/>
                  </a:solidFill>
                  <a:latin typeface="Helvetica" pitchFamily="2" charset="0"/>
                  <a:ea typeface="Helvetica Light" charset="0"/>
                  <a:cs typeface="Helvetica Light" charset="0"/>
                  <a:sym typeface="Wingdings" pitchFamily="2" charset="2"/>
                </a:rPr>
                <a:t>H</a:t>
              </a:r>
            </a:p>
          </p:txBody>
        </p:sp>
        <p:sp>
          <p:nvSpPr>
            <p:cNvPr id="32" name="TextBox 31">
              <a:extLst>
                <a:ext uri="{FF2B5EF4-FFF2-40B4-BE49-F238E27FC236}">
                  <a16:creationId xmlns:a16="http://schemas.microsoft.com/office/drawing/2014/main" id="{B8CCE738-1126-38C3-0C93-DE15987FA84B}"/>
                </a:ext>
              </a:extLst>
            </p:cNvPr>
            <p:cNvSpPr txBox="1"/>
            <p:nvPr/>
          </p:nvSpPr>
          <p:spPr>
            <a:xfrm>
              <a:off x="2679524" y="1978194"/>
              <a:ext cx="253596" cy="338554"/>
            </a:xfrm>
            <a:prstGeom prst="rect">
              <a:avLst/>
            </a:prstGeom>
            <a:noFill/>
          </p:spPr>
          <p:txBody>
            <a:bodyPr wrap="none" rtlCol="0">
              <a:spAutoFit/>
            </a:bodyPr>
            <a:lstStyle/>
            <a:p>
              <a:pPr marL="0">
                <a:spcBef>
                  <a:spcPts val="3000"/>
                </a:spcBef>
              </a:pPr>
              <a:r>
                <a:rPr lang="en-CH" sz="1600" b="1" dirty="0">
                  <a:solidFill>
                    <a:schemeClr val="bg1"/>
                  </a:solidFill>
                  <a:latin typeface="Helvetica" pitchFamily="2" charset="0"/>
                  <a:ea typeface="Helvetica Light" charset="0"/>
                  <a:cs typeface="Helvetica Light" charset="0"/>
                  <a:sym typeface="Wingdings" pitchFamily="2" charset="2"/>
                </a:rPr>
                <a:t>t</a:t>
              </a:r>
            </a:p>
          </p:txBody>
        </p:sp>
        <p:sp>
          <p:nvSpPr>
            <p:cNvPr id="33" name="TextBox 32">
              <a:extLst>
                <a:ext uri="{FF2B5EF4-FFF2-40B4-BE49-F238E27FC236}">
                  <a16:creationId xmlns:a16="http://schemas.microsoft.com/office/drawing/2014/main" id="{99853026-F19F-08E0-880F-FA84E813B331}"/>
                </a:ext>
              </a:extLst>
            </p:cNvPr>
            <p:cNvSpPr txBox="1"/>
            <p:nvPr/>
          </p:nvSpPr>
          <p:spPr>
            <a:xfrm>
              <a:off x="2675933" y="2932697"/>
              <a:ext cx="253596" cy="338554"/>
            </a:xfrm>
            <a:prstGeom prst="rect">
              <a:avLst/>
            </a:prstGeom>
            <a:noFill/>
          </p:spPr>
          <p:txBody>
            <a:bodyPr wrap="none" rtlCol="0">
              <a:spAutoFit/>
            </a:bodyPr>
            <a:lstStyle/>
            <a:p>
              <a:pPr marL="0">
                <a:spcBef>
                  <a:spcPts val="3000"/>
                </a:spcBef>
              </a:pPr>
              <a:r>
                <a:rPr lang="en-CH" sz="1600" b="1" dirty="0">
                  <a:solidFill>
                    <a:schemeClr val="bg1"/>
                  </a:solidFill>
                  <a:latin typeface="Helvetica" pitchFamily="2" charset="0"/>
                  <a:ea typeface="Helvetica Light" charset="0"/>
                  <a:cs typeface="Helvetica Light" charset="0"/>
                  <a:sym typeface="Wingdings" pitchFamily="2" charset="2"/>
                </a:rPr>
                <a:t>t</a:t>
              </a:r>
            </a:p>
          </p:txBody>
        </p:sp>
      </p:grpSp>
      <p:grpSp>
        <p:nvGrpSpPr>
          <p:cNvPr id="8" name="Group 7">
            <a:extLst>
              <a:ext uri="{FF2B5EF4-FFF2-40B4-BE49-F238E27FC236}">
                <a16:creationId xmlns:a16="http://schemas.microsoft.com/office/drawing/2014/main" id="{0CE5D4E1-8F45-B14B-A5B9-8E0984590AD8}"/>
              </a:ext>
            </a:extLst>
          </p:cNvPr>
          <p:cNvGrpSpPr/>
          <p:nvPr/>
        </p:nvGrpSpPr>
        <p:grpSpPr>
          <a:xfrm>
            <a:off x="5366489" y="298590"/>
            <a:ext cx="2665413" cy="1346065"/>
            <a:chOff x="1473200" y="1978194"/>
            <a:chExt cx="2665413" cy="1346065"/>
          </a:xfrm>
        </p:grpSpPr>
        <p:sp>
          <p:nvSpPr>
            <p:cNvPr id="9" name="Line 5">
              <a:extLst>
                <a:ext uri="{FF2B5EF4-FFF2-40B4-BE49-F238E27FC236}">
                  <a16:creationId xmlns:a16="http://schemas.microsoft.com/office/drawing/2014/main" id="{B5F287F9-D3D9-576B-2449-23321AE2CBA3}"/>
                </a:ext>
              </a:extLst>
            </p:cNvPr>
            <p:cNvSpPr>
              <a:spLocks noChangeShapeType="1"/>
            </p:cNvSpPr>
            <p:nvPr/>
          </p:nvSpPr>
          <p:spPr bwMode="auto">
            <a:xfrm>
              <a:off x="1473200" y="2624138"/>
              <a:ext cx="1009650" cy="0"/>
            </a:xfrm>
            <a:prstGeom prst="line">
              <a:avLst/>
            </a:prstGeom>
            <a:noFill/>
            <a:ln w="19050">
              <a:solidFill>
                <a:schemeClr val="bg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CH"/>
            </a:p>
          </p:txBody>
        </p:sp>
        <p:sp>
          <p:nvSpPr>
            <p:cNvPr id="10" name="Line 6">
              <a:extLst>
                <a:ext uri="{FF2B5EF4-FFF2-40B4-BE49-F238E27FC236}">
                  <a16:creationId xmlns:a16="http://schemas.microsoft.com/office/drawing/2014/main" id="{92F7E9F2-ECBF-7137-1622-D98848E6880C}"/>
                </a:ext>
              </a:extLst>
            </p:cNvPr>
            <p:cNvSpPr>
              <a:spLocks noChangeShapeType="1"/>
            </p:cNvSpPr>
            <p:nvPr/>
          </p:nvSpPr>
          <p:spPr bwMode="auto">
            <a:xfrm>
              <a:off x="3128963" y="2624138"/>
              <a:ext cx="1009650" cy="0"/>
            </a:xfrm>
            <a:prstGeom prst="line">
              <a:avLst/>
            </a:prstGeom>
            <a:noFill/>
            <a:ln w="19050">
              <a:solidFill>
                <a:schemeClr val="bg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CH"/>
            </a:p>
          </p:txBody>
        </p:sp>
        <p:sp>
          <p:nvSpPr>
            <p:cNvPr id="11" name="Oval 7">
              <a:extLst>
                <a:ext uri="{FF2B5EF4-FFF2-40B4-BE49-F238E27FC236}">
                  <a16:creationId xmlns:a16="http://schemas.microsoft.com/office/drawing/2014/main" id="{6BCF6FBC-CCE1-E59B-A1BC-104C5CF90047}"/>
                </a:ext>
              </a:extLst>
            </p:cNvPr>
            <p:cNvSpPr>
              <a:spLocks noChangeArrowheads="1"/>
            </p:cNvSpPr>
            <p:nvPr/>
          </p:nvSpPr>
          <p:spPr bwMode="auto">
            <a:xfrm>
              <a:off x="2482850" y="2301875"/>
              <a:ext cx="647700" cy="647700"/>
            </a:xfrm>
            <a:prstGeom prst="ellipse">
              <a:avLst/>
            </a:prstGeom>
            <a:noFill/>
            <a:ln w="19050" algn="ctr">
              <a:solidFill>
                <a:schemeClr val="bg1"/>
              </a:solidFill>
              <a:prstDash val="dash"/>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CH"/>
            </a:p>
          </p:txBody>
        </p:sp>
        <p:graphicFrame>
          <p:nvGraphicFramePr>
            <p:cNvPr id="13" name="Object 8">
              <a:extLst>
                <a:ext uri="{FF2B5EF4-FFF2-40B4-BE49-F238E27FC236}">
                  <a16:creationId xmlns:a16="http://schemas.microsoft.com/office/drawing/2014/main" id="{5C685DCD-B7C0-F31D-D847-EBBC6A200828}"/>
                </a:ext>
              </a:extLst>
            </p:cNvPr>
            <p:cNvGraphicFramePr>
              <a:graphicFrameLocks noChangeAspect="1"/>
            </p:cNvGraphicFramePr>
            <p:nvPr/>
          </p:nvGraphicFramePr>
          <p:xfrm>
            <a:off x="2736850" y="2319338"/>
            <a:ext cx="131763" cy="230187"/>
          </p:xfrm>
          <a:graphic>
            <a:graphicData uri="http://schemas.openxmlformats.org/presentationml/2006/ole">
              <mc:AlternateContent xmlns:mc="http://schemas.openxmlformats.org/markup-compatibility/2006">
                <mc:Choice xmlns:v="urn:schemas-microsoft-com:vml" Requires="v">
                  <p:oleObj name="Equation" r:id="rId3" imgW="2336800" imgH="4102100" progId="Equation.DSMT4">
                    <p:embed/>
                  </p:oleObj>
                </mc:Choice>
                <mc:Fallback>
                  <p:oleObj name="Equation" r:id="rId3" imgW="2336800" imgH="4102100" progId="Equation.DSMT4">
                    <p:embed/>
                    <p:pic>
                      <p:nvPicPr>
                        <p:cNvPr id="13" name="Object 8">
                          <a:extLst>
                            <a:ext uri="{FF2B5EF4-FFF2-40B4-BE49-F238E27FC236}">
                              <a16:creationId xmlns:a16="http://schemas.microsoft.com/office/drawing/2014/main" id="{5C685DCD-B7C0-F31D-D847-EBBC6A2008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36850" y="2319338"/>
                          <a:ext cx="131763" cy="2301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4" name="Object 9">
              <a:extLst>
                <a:ext uri="{FF2B5EF4-FFF2-40B4-BE49-F238E27FC236}">
                  <a16:creationId xmlns:a16="http://schemas.microsoft.com/office/drawing/2014/main" id="{B45FE57B-A69F-0B3E-FAF0-B5477C0FE79F}"/>
                </a:ext>
              </a:extLst>
            </p:cNvPr>
            <p:cNvGraphicFramePr>
              <a:graphicFrameLocks noChangeAspect="1"/>
            </p:cNvGraphicFramePr>
            <p:nvPr/>
          </p:nvGraphicFramePr>
          <p:xfrm>
            <a:off x="2732088" y="2670175"/>
            <a:ext cx="165100" cy="263525"/>
          </p:xfrm>
          <a:graphic>
            <a:graphicData uri="http://schemas.openxmlformats.org/presentationml/2006/ole">
              <mc:AlternateContent xmlns:mc="http://schemas.openxmlformats.org/markup-compatibility/2006">
                <mc:Choice xmlns:v="urn:schemas-microsoft-com:vml" Requires="v">
                  <p:oleObj name="Equation" r:id="rId5" imgW="2921000" imgH="4686300" progId="Equation.DSMT4">
                    <p:embed/>
                  </p:oleObj>
                </mc:Choice>
                <mc:Fallback>
                  <p:oleObj name="Equation" r:id="rId5" imgW="2921000" imgH="4686300" progId="Equation.DSMT4">
                    <p:embed/>
                    <p:pic>
                      <p:nvPicPr>
                        <p:cNvPr id="14" name="Object 9">
                          <a:extLst>
                            <a:ext uri="{FF2B5EF4-FFF2-40B4-BE49-F238E27FC236}">
                              <a16:creationId xmlns:a16="http://schemas.microsoft.com/office/drawing/2014/main" id="{B45FE57B-A69F-0B3E-FAF0-B5477C0FE79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32088" y="2670175"/>
                          <a:ext cx="165100" cy="263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6" name="Oval 10">
              <a:extLst>
                <a:ext uri="{FF2B5EF4-FFF2-40B4-BE49-F238E27FC236}">
                  <a16:creationId xmlns:a16="http://schemas.microsoft.com/office/drawing/2014/main" id="{9F4CDD22-AA2E-A89A-3AEF-AC4CAED0CEB9}"/>
                </a:ext>
              </a:extLst>
            </p:cNvPr>
            <p:cNvSpPr>
              <a:spLocks noChangeArrowheads="1"/>
            </p:cNvSpPr>
            <p:nvPr/>
          </p:nvSpPr>
          <p:spPr bwMode="auto">
            <a:xfrm>
              <a:off x="3097213" y="2584450"/>
              <a:ext cx="71437" cy="73025"/>
            </a:xfrm>
            <a:prstGeom prst="ellipse">
              <a:avLst/>
            </a:prstGeom>
            <a:solidFill>
              <a:srgbClr val="66CCFF"/>
            </a:solidFill>
            <a:ln w="3175" algn="ctr">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CH"/>
            </a:p>
          </p:txBody>
        </p:sp>
        <p:sp>
          <p:nvSpPr>
            <p:cNvPr id="34" name="Oval 11">
              <a:extLst>
                <a:ext uri="{FF2B5EF4-FFF2-40B4-BE49-F238E27FC236}">
                  <a16:creationId xmlns:a16="http://schemas.microsoft.com/office/drawing/2014/main" id="{1146F546-AA86-D1BE-659F-1E3AC933D356}"/>
                </a:ext>
              </a:extLst>
            </p:cNvPr>
            <p:cNvSpPr>
              <a:spLocks noChangeArrowheads="1"/>
            </p:cNvSpPr>
            <p:nvPr/>
          </p:nvSpPr>
          <p:spPr bwMode="auto">
            <a:xfrm>
              <a:off x="2443163" y="2584450"/>
              <a:ext cx="71437" cy="73025"/>
            </a:xfrm>
            <a:prstGeom prst="ellipse">
              <a:avLst/>
            </a:prstGeom>
            <a:solidFill>
              <a:srgbClr val="66CCFF"/>
            </a:solidFill>
            <a:ln w="3175" algn="ctr">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CH"/>
            </a:p>
          </p:txBody>
        </p:sp>
        <p:graphicFrame>
          <p:nvGraphicFramePr>
            <p:cNvPr id="35" name="Object 14">
              <a:extLst>
                <a:ext uri="{FF2B5EF4-FFF2-40B4-BE49-F238E27FC236}">
                  <a16:creationId xmlns:a16="http://schemas.microsoft.com/office/drawing/2014/main" id="{C835736F-6938-D959-29F2-07F53C3F1D21}"/>
                </a:ext>
              </a:extLst>
            </p:cNvPr>
            <p:cNvGraphicFramePr>
              <a:graphicFrameLocks noChangeAspect="1"/>
            </p:cNvGraphicFramePr>
            <p:nvPr/>
          </p:nvGraphicFramePr>
          <p:xfrm>
            <a:off x="1833563" y="2347913"/>
            <a:ext cx="214312" cy="214312"/>
          </p:xfrm>
          <a:graphic>
            <a:graphicData uri="http://schemas.openxmlformats.org/presentationml/2006/ole">
              <mc:AlternateContent xmlns:mc="http://schemas.openxmlformats.org/markup-compatibility/2006">
                <mc:Choice xmlns:v="urn:schemas-microsoft-com:vml" Requires="v">
                  <p:oleObj name="Equation" r:id="rId7" imgW="3797300" imgH="3797300" progId="Equation.DSMT4">
                    <p:embed/>
                  </p:oleObj>
                </mc:Choice>
                <mc:Fallback>
                  <p:oleObj name="Equation" r:id="rId7" imgW="3797300" imgH="3797300" progId="Equation.DSMT4">
                    <p:embed/>
                    <p:pic>
                      <p:nvPicPr>
                        <p:cNvPr id="35" name="Object 14">
                          <a:extLst>
                            <a:ext uri="{FF2B5EF4-FFF2-40B4-BE49-F238E27FC236}">
                              <a16:creationId xmlns:a16="http://schemas.microsoft.com/office/drawing/2014/main" id="{C835736F-6938-D959-29F2-07F53C3F1D2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33563" y="2347913"/>
                          <a:ext cx="214312" cy="214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6" name="Object 15">
              <a:extLst>
                <a:ext uri="{FF2B5EF4-FFF2-40B4-BE49-F238E27FC236}">
                  <a16:creationId xmlns:a16="http://schemas.microsoft.com/office/drawing/2014/main" id="{004710FA-074A-5D92-8224-8F4EB4B8A156}"/>
                </a:ext>
              </a:extLst>
            </p:cNvPr>
            <p:cNvGraphicFramePr>
              <a:graphicFrameLocks noChangeAspect="1"/>
            </p:cNvGraphicFramePr>
            <p:nvPr/>
          </p:nvGraphicFramePr>
          <p:xfrm>
            <a:off x="3563938" y="2346325"/>
            <a:ext cx="214312" cy="214313"/>
          </p:xfrm>
          <a:graphic>
            <a:graphicData uri="http://schemas.openxmlformats.org/presentationml/2006/ole">
              <mc:AlternateContent xmlns:mc="http://schemas.openxmlformats.org/markup-compatibility/2006">
                <mc:Choice xmlns:v="urn:schemas-microsoft-com:vml" Requires="v">
                  <p:oleObj name="Equation" r:id="rId9" imgW="3797300" imgH="3797300" progId="Equation.DSMT4">
                    <p:embed/>
                  </p:oleObj>
                </mc:Choice>
                <mc:Fallback>
                  <p:oleObj name="Equation" r:id="rId9" imgW="3797300" imgH="3797300" progId="Equation.DSMT4">
                    <p:embed/>
                    <p:pic>
                      <p:nvPicPr>
                        <p:cNvPr id="36" name="Object 15">
                          <a:extLst>
                            <a:ext uri="{FF2B5EF4-FFF2-40B4-BE49-F238E27FC236}">
                              <a16:creationId xmlns:a16="http://schemas.microsoft.com/office/drawing/2014/main" id="{004710FA-074A-5D92-8224-8F4EB4B8A15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63938" y="2346325"/>
                          <a:ext cx="214312" cy="214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7" name="TextBox 36">
              <a:extLst>
                <a:ext uri="{FF2B5EF4-FFF2-40B4-BE49-F238E27FC236}">
                  <a16:creationId xmlns:a16="http://schemas.microsoft.com/office/drawing/2014/main" id="{F38740D7-5B15-8CB7-981E-746041780CD2}"/>
                </a:ext>
              </a:extLst>
            </p:cNvPr>
            <p:cNvSpPr txBox="1"/>
            <p:nvPr/>
          </p:nvSpPr>
          <p:spPr>
            <a:xfrm>
              <a:off x="1818126" y="2285378"/>
              <a:ext cx="332142" cy="338554"/>
            </a:xfrm>
            <a:prstGeom prst="rect">
              <a:avLst/>
            </a:prstGeom>
            <a:noFill/>
          </p:spPr>
          <p:txBody>
            <a:bodyPr wrap="none" rtlCol="0">
              <a:spAutoFit/>
            </a:bodyPr>
            <a:lstStyle/>
            <a:p>
              <a:pPr marL="0">
                <a:spcBef>
                  <a:spcPts val="3000"/>
                </a:spcBef>
              </a:pPr>
              <a:r>
                <a:rPr lang="en-CH" sz="1600" b="1" dirty="0">
                  <a:solidFill>
                    <a:schemeClr val="bg1"/>
                  </a:solidFill>
                  <a:latin typeface="Helvetica" pitchFamily="2" charset="0"/>
                  <a:ea typeface="Helvetica Light" charset="0"/>
                  <a:cs typeface="Helvetica Light" charset="0"/>
                  <a:sym typeface="Wingdings" pitchFamily="2" charset="2"/>
                </a:rPr>
                <a:t>H</a:t>
              </a:r>
            </a:p>
          </p:txBody>
        </p:sp>
        <p:sp>
          <p:nvSpPr>
            <p:cNvPr id="38" name="TextBox 37">
              <a:extLst>
                <a:ext uri="{FF2B5EF4-FFF2-40B4-BE49-F238E27FC236}">
                  <a16:creationId xmlns:a16="http://schemas.microsoft.com/office/drawing/2014/main" id="{3CEF507F-F529-28A7-7D91-919FF56F2432}"/>
                </a:ext>
              </a:extLst>
            </p:cNvPr>
            <p:cNvSpPr txBox="1"/>
            <p:nvPr/>
          </p:nvSpPr>
          <p:spPr>
            <a:xfrm>
              <a:off x="3484563" y="2282408"/>
              <a:ext cx="332142" cy="338554"/>
            </a:xfrm>
            <a:prstGeom prst="rect">
              <a:avLst/>
            </a:prstGeom>
            <a:noFill/>
          </p:spPr>
          <p:txBody>
            <a:bodyPr wrap="none" rtlCol="0">
              <a:spAutoFit/>
            </a:bodyPr>
            <a:lstStyle/>
            <a:p>
              <a:pPr marL="0">
                <a:spcBef>
                  <a:spcPts val="3000"/>
                </a:spcBef>
              </a:pPr>
              <a:r>
                <a:rPr lang="en-CH" sz="1600" b="1" dirty="0">
                  <a:solidFill>
                    <a:schemeClr val="bg1"/>
                  </a:solidFill>
                  <a:latin typeface="Helvetica" pitchFamily="2" charset="0"/>
                  <a:ea typeface="Helvetica Light" charset="0"/>
                  <a:cs typeface="Helvetica Light" charset="0"/>
                  <a:sym typeface="Wingdings" pitchFamily="2" charset="2"/>
                </a:rPr>
                <a:t>H</a:t>
              </a:r>
            </a:p>
          </p:txBody>
        </p:sp>
        <p:sp>
          <p:nvSpPr>
            <p:cNvPr id="39" name="TextBox 38">
              <a:extLst>
                <a:ext uri="{FF2B5EF4-FFF2-40B4-BE49-F238E27FC236}">
                  <a16:creationId xmlns:a16="http://schemas.microsoft.com/office/drawing/2014/main" id="{C272380D-013D-C852-5D01-FA2980D225EB}"/>
                </a:ext>
              </a:extLst>
            </p:cNvPr>
            <p:cNvSpPr txBox="1"/>
            <p:nvPr/>
          </p:nvSpPr>
          <p:spPr>
            <a:xfrm>
              <a:off x="2679524" y="1978194"/>
              <a:ext cx="253596" cy="338554"/>
            </a:xfrm>
            <a:prstGeom prst="rect">
              <a:avLst/>
            </a:prstGeom>
            <a:noFill/>
          </p:spPr>
          <p:txBody>
            <a:bodyPr wrap="none" rtlCol="0">
              <a:spAutoFit/>
            </a:bodyPr>
            <a:lstStyle/>
            <a:p>
              <a:pPr marL="0">
                <a:spcBef>
                  <a:spcPts val="3000"/>
                </a:spcBef>
              </a:pPr>
              <a:r>
                <a:rPr lang="en-CH" sz="1600" b="1" dirty="0">
                  <a:solidFill>
                    <a:schemeClr val="bg1"/>
                  </a:solidFill>
                  <a:latin typeface="Helvetica" pitchFamily="2" charset="0"/>
                  <a:ea typeface="Helvetica Light" charset="0"/>
                  <a:cs typeface="Helvetica Light" charset="0"/>
                  <a:sym typeface="Wingdings" pitchFamily="2" charset="2"/>
                </a:rPr>
                <a:t>t</a:t>
              </a:r>
            </a:p>
          </p:txBody>
        </p:sp>
        <p:sp>
          <p:nvSpPr>
            <p:cNvPr id="40" name="TextBox 39">
              <a:extLst>
                <a:ext uri="{FF2B5EF4-FFF2-40B4-BE49-F238E27FC236}">
                  <a16:creationId xmlns:a16="http://schemas.microsoft.com/office/drawing/2014/main" id="{5E17B0EF-3D0F-491B-8133-A0E962614DE7}"/>
                </a:ext>
              </a:extLst>
            </p:cNvPr>
            <p:cNvSpPr txBox="1"/>
            <p:nvPr/>
          </p:nvSpPr>
          <p:spPr>
            <a:xfrm>
              <a:off x="2675933" y="2985705"/>
              <a:ext cx="253596" cy="338554"/>
            </a:xfrm>
            <a:prstGeom prst="rect">
              <a:avLst/>
            </a:prstGeom>
            <a:noFill/>
          </p:spPr>
          <p:txBody>
            <a:bodyPr wrap="none" rtlCol="0">
              <a:spAutoFit/>
            </a:bodyPr>
            <a:lstStyle/>
            <a:p>
              <a:pPr marL="0">
                <a:spcBef>
                  <a:spcPts val="3000"/>
                </a:spcBef>
              </a:pPr>
              <a:r>
                <a:rPr lang="en-CH" sz="1600" b="1" dirty="0">
                  <a:solidFill>
                    <a:schemeClr val="bg1"/>
                  </a:solidFill>
                  <a:latin typeface="Helvetica" pitchFamily="2" charset="0"/>
                  <a:ea typeface="Helvetica Light" charset="0"/>
                  <a:cs typeface="Helvetica Light" charset="0"/>
                  <a:sym typeface="Wingdings" pitchFamily="2" charset="2"/>
                </a:rPr>
                <a:t>t</a:t>
              </a:r>
            </a:p>
          </p:txBody>
        </p:sp>
      </p:grpSp>
      <p:sp>
        <p:nvSpPr>
          <p:cNvPr id="41" name="TextBox 40">
            <a:extLst>
              <a:ext uri="{FF2B5EF4-FFF2-40B4-BE49-F238E27FC236}">
                <a16:creationId xmlns:a16="http://schemas.microsoft.com/office/drawing/2014/main" id="{F2E95ACE-6E54-4F04-C6B5-E8EF1DE70D93}"/>
              </a:ext>
            </a:extLst>
          </p:cNvPr>
          <p:cNvSpPr txBox="1"/>
          <p:nvPr/>
        </p:nvSpPr>
        <p:spPr>
          <a:xfrm>
            <a:off x="6552937" y="159445"/>
            <a:ext cx="304892" cy="338554"/>
          </a:xfrm>
          <a:prstGeom prst="rect">
            <a:avLst/>
          </a:prstGeom>
          <a:noFill/>
        </p:spPr>
        <p:txBody>
          <a:bodyPr wrap="none" rtlCol="0">
            <a:spAutoFit/>
          </a:bodyPr>
          <a:lstStyle/>
          <a:p>
            <a:pPr marL="0">
              <a:spcBef>
                <a:spcPts val="3000"/>
              </a:spcBef>
            </a:pPr>
            <a:r>
              <a:rPr lang="en-CH" sz="1600" b="1" dirty="0">
                <a:solidFill>
                  <a:schemeClr val="bg1"/>
                </a:solidFill>
                <a:latin typeface="Helvetica" pitchFamily="2" charset="0"/>
                <a:ea typeface="Helvetica Light" charset="0"/>
                <a:cs typeface="Helvetica Light" charset="0"/>
                <a:sym typeface="Wingdings" pitchFamily="2" charset="2"/>
              </a:rPr>
              <a:t>~</a:t>
            </a:r>
          </a:p>
        </p:txBody>
      </p:sp>
      <p:sp>
        <p:nvSpPr>
          <p:cNvPr id="42" name="TextBox 41">
            <a:extLst>
              <a:ext uri="{FF2B5EF4-FFF2-40B4-BE49-F238E27FC236}">
                <a16:creationId xmlns:a16="http://schemas.microsoft.com/office/drawing/2014/main" id="{DE4FB15F-78A7-7A1E-9C52-417750E69148}"/>
              </a:ext>
            </a:extLst>
          </p:cNvPr>
          <p:cNvSpPr txBox="1"/>
          <p:nvPr/>
        </p:nvSpPr>
        <p:spPr>
          <a:xfrm>
            <a:off x="6546312" y="1173235"/>
            <a:ext cx="304892" cy="338554"/>
          </a:xfrm>
          <a:prstGeom prst="rect">
            <a:avLst/>
          </a:prstGeom>
          <a:noFill/>
        </p:spPr>
        <p:txBody>
          <a:bodyPr wrap="none" rtlCol="0">
            <a:spAutoFit/>
          </a:bodyPr>
          <a:lstStyle/>
          <a:p>
            <a:pPr marL="0">
              <a:spcBef>
                <a:spcPts val="3000"/>
              </a:spcBef>
            </a:pPr>
            <a:r>
              <a:rPr lang="en-CH" sz="1600" b="1" dirty="0">
                <a:solidFill>
                  <a:schemeClr val="bg1"/>
                </a:solidFill>
                <a:latin typeface="Helvetica" pitchFamily="2" charset="0"/>
                <a:ea typeface="Helvetica Light" charset="0"/>
                <a:cs typeface="Helvetica Light" charset="0"/>
                <a:sym typeface="Wingdings" pitchFamily="2" charset="2"/>
              </a:rPr>
              <a:t>~</a:t>
            </a:r>
          </a:p>
        </p:txBody>
      </p:sp>
      <p:pic>
        <p:nvPicPr>
          <p:cNvPr id="45" name="Picture 44">
            <a:extLst>
              <a:ext uri="{FF2B5EF4-FFF2-40B4-BE49-F238E27FC236}">
                <a16:creationId xmlns:a16="http://schemas.microsoft.com/office/drawing/2014/main" id="{1CE10043-C135-0980-92EF-3851B475D7FF}"/>
              </a:ext>
            </a:extLst>
          </p:cNvPr>
          <p:cNvPicPr>
            <a:picLocks noChangeAspect="1"/>
          </p:cNvPicPr>
          <p:nvPr/>
        </p:nvPicPr>
        <p:blipFill>
          <a:blip r:embed="rId10"/>
          <a:stretch>
            <a:fillRect/>
          </a:stretch>
        </p:blipFill>
        <p:spPr>
          <a:xfrm rot="5400000">
            <a:off x="1629016" y="972706"/>
            <a:ext cx="4484977" cy="6248113"/>
          </a:xfrm>
          <a:prstGeom prst="rect">
            <a:avLst/>
          </a:prstGeom>
        </p:spPr>
      </p:pic>
      <p:sp>
        <p:nvSpPr>
          <p:cNvPr id="49" name="TextBox 48">
            <a:extLst>
              <a:ext uri="{FF2B5EF4-FFF2-40B4-BE49-F238E27FC236}">
                <a16:creationId xmlns:a16="http://schemas.microsoft.com/office/drawing/2014/main" id="{8BCA7BB9-029B-5A64-1A22-93EF2FC4CBCE}"/>
              </a:ext>
            </a:extLst>
          </p:cNvPr>
          <p:cNvSpPr txBox="1"/>
          <p:nvPr/>
        </p:nvSpPr>
        <p:spPr>
          <a:xfrm>
            <a:off x="516835" y="6155102"/>
            <a:ext cx="2051293" cy="261610"/>
          </a:xfrm>
          <a:prstGeom prst="rect">
            <a:avLst/>
          </a:prstGeom>
          <a:noFill/>
        </p:spPr>
        <p:txBody>
          <a:bodyPr wrap="square">
            <a:spAutoFit/>
          </a:bodyPr>
          <a:lstStyle/>
          <a:p>
            <a:r>
              <a:rPr lang="en-GB" sz="1100" u="none" strike="noStrike" dirty="0">
                <a:solidFill>
                  <a:srgbClr val="3980C2"/>
                </a:solidFill>
                <a:effectLst/>
                <a:latin typeface="Helvetica Light" panose="020B0403020202020204" pitchFamily="34" charset="0"/>
                <a:hlinkClick r:id="rId11"/>
              </a:rPr>
              <a:t>arXiv:2403.02455</a:t>
            </a:r>
            <a:endParaRPr lang="en-CH" sz="1100" dirty="0">
              <a:latin typeface="Helvetica Light" panose="020B0403020202020204" pitchFamily="34" charset="0"/>
            </a:endParaRPr>
          </a:p>
        </p:txBody>
      </p:sp>
      <p:sp>
        <p:nvSpPr>
          <p:cNvPr id="50" name="Rectangle 49">
            <a:extLst>
              <a:ext uri="{FF2B5EF4-FFF2-40B4-BE49-F238E27FC236}">
                <a16:creationId xmlns:a16="http://schemas.microsoft.com/office/drawing/2014/main" id="{543A9A44-A0BB-7080-96B9-2D703E603B3A}"/>
              </a:ext>
            </a:extLst>
          </p:cNvPr>
          <p:cNvSpPr/>
          <p:nvPr/>
        </p:nvSpPr>
        <p:spPr>
          <a:xfrm>
            <a:off x="5217364" y="2093843"/>
            <a:ext cx="1844575" cy="3909392"/>
          </a:xfrm>
          <a:prstGeom prst="rect">
            <a:avLst/>
          </a:prstGeom>
          <a:solidFill>
            <a:schemeClr val="bg1"/>
          </a:solidFill>
          <a:ln>
            <a:solidFill>
              <a:schemeClr val="bg1"/>
            </a:solidFill>
          </a:ln>
        </p:spPr>
        <p:txBody>
          <a:bodyPr wrap="none" rtlCol="0" anchor="ctr">
            <a:spAutoFit/>
          </a:bodyPr>
          <a:lstStyle/>
          <a:p>
            <a:pPr algn="l"/>
            <a:endParaRPr lang="en-CH" sz="1600" dirty="0">
              <a:latin typeface="Helvetica" pitchFamily="2" charset="0"/>
            </a:endParaRPr>
          </a:p>
        </p:txBody>
      </p:sp>
      <p:pic>
        <p:nvPicPr>
          <p:cNvPr id="52" name="Picture 51">
            <a:extLst>
              <a:ext uri="{FF2B5EF4-FFF2-40B4-BE49-F238E27FC236}">
                <a16:creationId xmlns:a16="http://schemas.microsoft.com/office/drawing/2014/main" id="{D133C259-1C55-8461-D003-5826D10EEFC2}"/>
              </a:ext>
            </a:extLst>
          </p:cNvPr>
          <p:cNvPicPr>
            <a:picLocks noChangeAspect="1"/>
          </p:cNvPicPr>
          <p:nvPr/>
        </p:nvPicPr>
        <p:blipFill rotWithShape="1">
          <a:blip r:embed="rId12">
            <a:alphaModFix/>
          </a:blip>
          <a:srcRect t="3014" b="5615"/>
          <a:stretch/>
        </p:blipFill>
        <p:spPr>
          <a:xfrm rot="5400000">
            <a:off x="6046106" y="1353990"/>
            <a:ext cx="4101945" cy="5221356"/>
          </a:xfrm>
          <a:prstGeom prst="rect">
            <a:avLst/>
          </a:prstGeom>
        </p:spPr>
      </p:pic>
      <p:pic>
        <p:nvPicPr>
          <p:cNvPr id="54" name="Picture 53">
            <a:extLst>
              <a:ext uri="{FF2B5EF4-FFF2-40B4-BE49-F238E27FC236}">
                <a16:creationId xmlns:a16="http://schemas.microsoft.com/office/drawing/2014/main" id="{4DF0E47B-2254-B2B4-21E5-ACA0C8AC8347}"/>
              </a:ext>
            </a:extLst>
          </p:cNvPr>
          <p:cNvPicPr>
            <a:picLocks noChangeAspect="1"/>
          </p:cNvPicPr>
          <p:nvPr/>
        </p:nvPicPr>
        <p:blipFill>
          <a:blip r:embed="rId13"/>
          <a:stretch>
            <a:fillRect/>
          </a:stretch>
        </p:blipFill>
        <p:spPr>
          <a:xfrm>
            <a:off x="1644936" y="2268779"/>
            <a:ext cx="1444588" cy="1160221"/>
          </a:xfrm>
          <a:prstGeom prst="rect">
            <a:avLst/>
          </a:prstGeom>
          <a:solidFill>
            <a:schemeClr val="bg1"/>
          </a:solidFill>
        </p:spPr>
      </p:pic>
      <p:sp>
        <p:nvSpPr>
          <p:cNvPr id="59" name="Rectangle 58">
            <a:extLst>
              <a:ext uri="{FF2B5EF4-FFF2-40B4-BE49-F238E27FC236}">
                <a16:creationId xmlns:a16="http://schemas.microsoft.com/office/drawing/2014/main" id="{F1A330AD-4A2A-B505-49D1-1EBCD606CA01}"/>
              </a:ext>
            </a:extLst>
          </p:cNvPr>
          <p:cNvSpPr/>
          <p:nvPr/>
        </p:nvSpPr>
        <p:spPr>
          <a:xfrm flipH="1">
            <a:off x="7408687" y="3277269"/>
            <a:ext cx="2384478" cy="1191829"/>
          </a:xfrm>
          <a:prstGeom prst="rect">
            <a:avLst/>
          </a:prstGeom>
          <a:solidFill>
            <a:schemeClr val="bg1"/>
          </a:solidFill>
          <a:ln>
            <a:solidFill>
              <a:schemeClr val="bg1"/>
            </a:solidFill>
          </a:ln>
        </p:spPr>
        <p:txBody>
          <a:bodyPr wrap="square" rtlCol="0" anchor="ctr">
            <a:spAutoFit/>
          </a:bodyPr>
          <a:lstStyle/>
          <a:p>
            <a:pPr algn="l"/>
            <a:endParaRPr lang="en-CH" sz="1600" dirty="0">
              <a:latin typeface="Helvetica" pitchFamily="2" charset="0"/>
            </a:endParaRPr>
          </a:p>
        </p:txBody>
      </p:sp>
      <p:pic>
        <p:nvPicPr>
          <p:cNvPr id="58" name="Picture 57">
            <a:extLst>
              <a:ext uri="{FF2B5EF4-FFF2-40B4-BE49-F238E27FC236}">
                <a16:creationId xmlns:a16="http://schemas.microsoft.com/office/drawing/2014/main" id="{3050BB67-5C2D-97C9-F013-478B730B53AD}"/>
              </a:ext>
            </a:extLst>
          </p:cNvPr>
          <p:cNvPicPr>
            <a:picLocks noChangeAspect="1"/>
          </p:cNvPicPr>
          <p:nvPr/>
        </p:nvPicPr>
        <p:blipFill>
          <a:blip r:embed="rId14"/>
          <a:stretch>
            <a:fillRect/>
          </a:stretch>
        </p:blipFill>
        <p:spPr>
          <a:xfrm>
            <a:off x="7366624" y="3316968"/>
            <a:ext cx="1625600" cy="1295400"/>
          </a:xfrm>
          <a:prstGeom prst="rect">
            <a:avLst/>
          </a:prstGeom>
          <a:solidFill>
            <a:schemeClr val="bg1"/>
          </a:solidFill>
        </p:spPr>
      </p:pic>
      <p:pic>
        <p:nvPicPr>
          <p:cNvPr id="2" name="Picture 1">
            <a:extLst>
              <a:ext uri="{FF2B5EF4-FFF2-40B4-BE49-F238E27FC236}">
                <a16:creationId xmlns:a16="http://schemas.microsoft.com/office/drawing/2014/main" id="{7CE5B28D-2A1A-E1CE-E6B3-5DD006CEB1F5}"/>
              </a:ext>
            </a:extLst>
          </p:cNvPr>
          <p:cNvPicPr>
            <a:picLocks noChangeAspect="1"/>
          </p:cNvPicPr>
          <p:nvPr/>
        </p:nvPicPr>
        <p:blipFill>
          <a:blip r:embed="rId15"/>
          <a:stretch>
            <a:fillRect/>
          </a:stretch>
        </p:blipFill>
        <p:spPr>
          <a:xfrm>
            <a:off x="10317497" y="4719065"/>
            <a:ext cx="241300" cy="850900"/>
          </a:xfrm>
          <a:prstGeom prst="rect">
            <a:avLst/>
          </a:prstGeom>
        </p:spPr>
      </p:pic>
      <p:sp>
        <p:nvSpPr>
          <p:cNvPr id="3" name="Rectangle 2">
            <a:extLst>
              <a:ext uri="{FF2B5EF4-FFF2-40B4-BE49-F238E27FC236}">
                <a16:creationId xmlns:a16="http://schemas.microsoft.com/office/drawing/2014/main" id="{00319FAC-B207-F927-2987-78C83761AB81}"/>
              </a:ext>
            </a:extLst>
          </p:cNvPr>
          <p:cNvSpPr/>
          <p:nvPr/>
        </p:nvSpPr>
        <p:spPr>
          <a:xfrm>
            <a:off x="9921636" y="3893033"/>
            <a:ext cx="258451" cy="949376"/>
          </a:xfrm>
          <a:prstGeom prst="rect">
            <a:avLst/>
          </a:prstGeom>
          <a:solidFill>
            <a:schemeClr val="bg1"/>
          </a:solidFill>
          <a:ln>
            <a:solidFill>
              <a:schemeClr val="bg1"/>
            </a:solidFill>
          </a:ln>
        </p:spPr>
        <p:txBody>
          <a:bodyPr wrap="none" rtlCol="0" anchor="ctr">
            <a:spAutoFit/>
          </a:bodyPr>
          <a:lstStyle/>
          <a:p>
            <a:pPr algn="l"/>
            <a:endParaRPr lang="en-CH" sz="1600" dirty="0">
              <a:latin typeface="Helvetica" pitchFamily="2" charset="0"/>
            </a:endParaRPr>
          </a:p>
        </p:txBody>
      </p:sp>
      <p:pic>
        <p:nvPicPr>
          <p:cNvPr id="56" name="Picture 55">
            <a:extLst>
              <a:ext uri="{FF2B5EF4-FFF2-40B4-BE49-F238E27FC236}">
                <a16:creationId xmlns:a16="http://schemas.microsoft.com/office/drawing/2014/main" id="{8D36A4F0-6340-96F2-0713-376C56EC55B9}"/>
              </a:ext>
            </a:extLst>
          </p:cNvPr>
          <p:cNvPicPr>
            <a:picLocks noChangeAspect="1"/>
          </p:cNvPicPr>
          <p:nvPr/>
        </p:nvPicPr>
        <p:blipFill>
          <a:blip r:embed="rId16"/>
          <a:stretch>
            <a:fillRect/>
          </a:stretch>
        </p:blipFill>
        <p:spPr>
          <a:xfrm>
            <a:off x="9122649" y="3316968"/>
            <a:ext cx="1612900" cy="1295400"/>
          </a:xfrm>
          <a:prstGeom prst="rect">
            <a:avLst/>
          </a:prstGeom>
          <a:solidFill>
            <a:schemeClr val="bg1"/>
          </a:solidFill>
        </p:spPr>
      </p:pic>
    </p:spTree>
    <p:extLst>
      <p:ext uri="{BB962C8B-B14F-4D97-AF65-F5344CB8AC3E}">
        <p14:creationId xmlns:p14="http://schemas.microsoft.com/office/powerpoint/2010/main" val="1796353097"/>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2" name="Rectangle 1">
            <a:extLst>
              <a:ext uri="{FF2B5EF4-FFF2-40B4-BE49-F238E27FC236}">
                <a16:creationId xmlns:a16="http://schemas.microsoft.com/office/drawing/2014/main" id="{D6032BD6-DF1E-F44B-AD9C-5C44A6D11FD5}"/>
              </a:ext>
            </a:extLst>
          </p:cNvPr>
          <p:cNvSpPr/>
          <p:nvPr/>
        </p:nvSpPr>
        <p:spPr>
          <a:xfrm>
            <a:off x="7607397" y="0"/>
            <a:ext cx="2732049" cy="1683835"/>
          </a:xfrm>
          <a:prstGeom prst="rect">
            <a:avLst/>
          </a:prstGeom>
          <a:solidFill>
            <a:schemeClr val="tx1"/>
          </a:solidFill>
          <a:ln>
            <a:noFill/>
          </a:ln>
        </p:spPr>
        <p:txBody>
          <a:bodyPr wrap="none" rtlCol="0" anchor="ctr">
            <a:spAutoFit/>
          </a:bodyPr>
          <a:lstStyle/>
          <a:p>
            <a:pPr algn="l"/>
            <a:endParaRPr lang="en-CH" sz="1600" dirty="0">
              <a:latin typeface="Helvetica" pitchFamily="2" charset="0"/>
            </a:endParaRPr>
          </a:p>
        </p:txBody>
      </p:sp>
      <p:pic>
        <p:nvPicPr>
          <p:cNvPr id="6" name="Picture 5">
            <a:extLst>
              <a:ext uri="{FF2B5EF4-FFF2-40B4-BE49-F238E27FC236}">
                <a16:creationId xmlns:a16="http://schemas.microsoft.com/office/drawing/2014/main" id="{02F36D02-1F1F-B64C-B9F4-95DEEBFD7B43}"/>
              </a:ext>
            </a:extLst>
          </p:cNvPr>
          <p:cNvPicPr>
            <a:picLocks noChangeAspect="1"/>
          </p:cNvPicPr>
          <p:nvPr/>
        </p:nvPicPr>
        <p:blipFill rotWithShape="1">
          <a:blip r:embed="rId2"/>
          <a:srcRect l="1069"/>
          <a:stretch/>
        </p:blipFill>
        <p:spPr>
          <a:xfrm>
            <a:off x="1034716" y="1793"/>
            <a:ext cx="9506152" cy="6854414"/>
          </a:xfrm>
          <a:prstGeom prst="rect">
            <a:avLst/>
          </a:prstGeom>
        </p:spPr>
      </p:pic>
      <p:sp>
        <p:nvSpPr>
          <p:cNvPr id="3" name="Rectangle 2">
            <a:extLst>
              <a:ext uri="{FF2B5EF4-FFF2-40B4-BE49-F238E27FC236}">
                <a16:creationId xmlns:a16="http://schemas.microsoft.com/office/drawing/2014/main" id="{3F7583B9-A904-1781-E521-59E974F744F7}"/>
              </a:ext>
            </a:extLst>
          </p:cNvPr>
          <p:cNvSpPr/>
          <p:nvPr/>
        </p:nvSpPr>
        <p:spPr>
          <a:xfrm>
            <a:off x="7607397" y="0"/>
            <a:ext cx="2732049" cy="1683835"/>
          </a:xfrm>
          <a:prstGeom prst="rect">
            <a:avLst/>
          </a:prstGeom>
          <a:solidFill>
            <a:schemeClr val="tx1"/>
          </a:solidFill>
          <a:ln>
            <a:noFill/>
          </a:ln>
        </p:spPr>
        <p:txBody>
          <a:bodyPr wrap="none" rtlCol="0" anchor="ctr">
            <a:spAutoFit/>
          </a:bodyPr>
          <a:lstStyle/>
          <a:p>
            <a:pPr algn="l"/>
            <a:endParaRPr lang="en-CH" sz="1600" dirty="0">
              <a:latin typeface="Helvetica" pitchFamily="2" charset="0"/>
            </a:endParaRPr>
          </a:p>
        </p:txBody>
      </p:sp>
      <p:sp>
        <p:nvSpPr>
          <p:cNvPr id="7" name="Rectangle 6">
            <a:extLst>
              <a:ext uri="{FF2B5EF4-FFF2-40B4-BE49-F238E27FC236}">
                <a16:creationId xmlns:a16="http://schemas.microsoft.com/office/drawing/2014/main" id="{F9CB1B84-461A-4D59-73D0-F03824714FF7}"/>
              </a:ext>
            </a:extLst>
          </p:cNvPr>
          <p:cNvSpPr/>
          <p:nvPr/>
        </p:nvSpPr>
        <p:spPr>
          <a:xfrm>
            <a:off x="8698832" y="300789"/>
            <a:ext cx="2216471" cy="1251285"/>
          </a:xfrm>
          <a:prstGeom prst="rect">
            <a:avLst/>
          </a:prstGeom>
          <a:solidFill>
            <a:schemeClr val="tx1"/>
          </a:solidFill>
        </p:spPr>
        <p:txBody>
          <a:bodyPr wrap="none" rtlCol="0" anchor="ctr">
            <a:spAutoFit/>
          </a:bodyPr>
          <a:lstStyle/>
          <a:p>
            <a:pPr algn="l"/>
            <a:endParaRPr lang="en-CH" sz="1600" dirty="0">
              <a:latin typeface="Helvetica" pitchFamily="2" charset="0"/>
            </a:endParaRPr>
          </a:p>
        </p:txBody>
      </p:sp>
      <p:sp>
        <p:nvSpPr>
          <p:cNvPr id="10" name="Rectangle 9">
            <a:extLst>
              <a:ext uri="{FF2B5EF4-FFF2-40B4-BE49-F238E27FC236}">
                <a16:creationId xmlns:a16="http://schemas.microsoft.com/office/drawing/2014/main" id="{9C15CBA3-7FF9-9AA8-667F-6A0781966C1A}"/>
              </a:ext>
            </a:extLst>
          </p:cNvPr>
          <p:cNvSpPr/>
          <p:nvPr/>
        </p:nvSpPr>
        <p:spPr>
          <a:xfrm>
            <a:off x="466610" y="2869583"/>
            <a:ext cx="5245758" cy="821342"/>
          </a:xfrm>
          <a:prstGeom prst="rect">
            <a:avLst/>
          </a:prstGeom>
          <a:solidFill>
            <a:schemeClr val="tx1"/>
          </a:solidFill>
        </p:spPr>
        <p:txBody>
          <a:bodyPr wrap="square" tIns="144000" rIns="18000" bIns="144000">
            <a:spAutoFit/>
          </a:bodyPr>
          <a:lstStyle/>
          <a:p>
            <a:pPr>
              <a:lnSpc>
                <a:spcPct val="110000"/>
              </a:lnSpc>
              <a:spcBef>
                <a:spcPts val="2800"/>
              </a:spcBef>
            </a:pPr>
            <a:r>
              <a:rPr lang="en-GB" sz="1600" dirty="0">
                <a:solidFill>
                  <a:schemeClr val="bg1"/>
                </a:solidFill>
                <a:latin typeface="Helvetica" pitchFamily="2" charset="0"/>
                <a:ea typeface="Helvetica Light" charset="0"/>
                <a:cs typeface="Helvetica Light" charset="0"/>
              </a:rPr>
              <a:t>The new sector opens a variety of possibilities and questions</a:t>
            </a:r>
          </a:p>
        </p:txBody>
      </p:sp>
      <p:sp>
        <p:nvSpPr>
          <p:cNvPr id="11" name="Rounded Rectangle 10">
            <a:extLst>
              <a:ext uri="{FF2B5EF4-FFF2-40B4-BE49-F238E27FC236}">
                <a16:creationId xmlns:a16="http://schemas.microsoft.com/office/drawing/2014/main" id="{A91BC259-9A12-7772-6A29-4B1190DD6FB7}"/>
              </a:ext>
            </a:extLst>
          </p:cNvPr>
          <p:cNvSpPr/>
          <p:nvPr/>
        </p:nvSpPr>
        <p:spPr>
          <a:xfrm>
            <a:off x="5648103" y="770016"/>
            <a:ext cx="5498433" cy="5522400"/>
          </a:xfrm>
          <a:prstGeom prst="roundRect">
            <a:avLst>
              <a:gd name="adj" fmla="val 801"/>
            </a:avLst>
          </a:prstGeom>
          <a:solidFill>
            <a:schemeClr val="bg1"/>
          </a:solidFill>
        </p:spPr>
        <p:txBody>
          <a:bodyPr wrap="square" rtlCol="0" anchor="ctr">
            <a:spAutoFit/>
          </a:bodyPr>
          <a:lstStyle/>
          <a:p>
            <a:pPr algn="l"/>
            <a:endParaRPr lang="en-CH" sz="1600" dirty="0">
              <a:latin typeface="Helvetica" pitchFamily="2" charset="0"/>
            </a:endParaRPr>
          </a:p>
        </p:txBody>
      </p:sp>
      <p:sp>
        <p:nvSpPr>
          <p:cNvPr id="12" name="TextBox 11">
            <a:extLst>
              <a:ext uri="{FF2B5EF4-FFF2-40B4-BE49-F238E27FC236}">
                <a16:creationId xmlns:a16="http://schemas.microsoft.com/office/drawing/2014/main" id="{FECC42BB-0F92-B2E1-904D-F68BBB7008E7}"/>
              </a:ext>
            </a:extLst>
          </p:cNvPr>
          <p:cNvSpPr txBox="1"/>
          <p:nvPr/>
        </p:nvSpPr>
        <p:spPr>
          <a:xfrm>
            <a:off x="0" y="518751"/>
            <a:ext cx="5648103" cy="1200329"/>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The Higgs mechanism 	is real !</a:t>
            </a:r>
            <a:endParaRPr lang="en-GB" sz="3600" dirty="0">
              <a:solidFill>
                <a:schemeClr val="bg1"/>
              </a:solidFill>
              <a:latin typeface="Helvetica" pitchFamily="2" charset="0"/>
              <a:ea typeface="Trebuchet MS" pitchFamily="-84" charset="0"/>
              <a:cs typeface="Helvetica Light"/>
            </a:endParaRPr>
          </a:p>
        </p:txBody>
      </p:sp>
      <p:sp>
        <p:nvSpPr>
          <p:cNvPr id="13" name="TextBox 12">
            <a:extLst>
              <a:ext uri="{FF2B5EF4-FFF2-40B4-BE49-F238E27FC236}">
                <a16:creationId xmlns:a16="http://schemas.microsoft.com/office/drawing/2014/main" id="{C8171844-C76C-4B7D-A58D-DD59101A2A55}"/>
              </a:ext>
            </a:extLst>
          </p:cNvPr>
          <p:cNvSpPr txBox="1"/>
          <p:nvPr/>
        </p:nvSpPr>
        <p:spPr>
          <a:xfrm>
            <a:off x="5884615" y="977231"/>
            <a:ext cx="5094188" cy="5032147"/>
          </a:xfrm>
          <a:prstGeom prst="rect">
            <a:avLst/>
          </a:prstGeom>
          <a:noFill/>
        </p:spPr>
        <p:txBody>
          <a:bodyPr wrap="square" rtlCol="0">
            <a:spAutoFit/>
          </a:bodyPr>
          <a:lstStyle/>
          <a:p>
            <a:pPr marL="0">
              <a:spcBef>
                <a:spcPts val="3000"/>
              </a:spcBef>
            </a:pPr>
            <a:r>
              <a:rPr lang="en-CH" sz="1600" b="1" dirty="0">
                <a:solidFill>
                  <a:prstClr val="black"/>
                </a:solidFill>
                <a:latin typeface="Helvetica" pitchFamily="2" charset="0"/>
                <a:ea typeface="Helvetica Light" charset="0"/>
                <a:cs typeface="Helvetica Light" charset="0"/>
                <a:sym typeface="Wingdings" pitchFamily="2" charset="2"/>
              </a:rPr>
              <a:t>Possible relations between the Higgs boson and open questions in particle physics and cosmology</a:t>
            </a:r>
          </a:p>
          <a:p>
            <a:pPr marL="285750" indent="-285750">
              <a:spcBef>
                <a:spcPts val="1800"/>
              </a:spcBef>
              <a:buFont typeface="Arial" panose="020B0604020202020204" pitchFamily="34" charset="0"/>
              <a:buChar char="•"/>
            </a:pPr>
            <a:r>
              <a:rPr lang="en-CH" sz="1400" dirty="0">
                <a:solidFill>
                  <a:prstClr val="black"/>
                </a:solidFill>
                <a:latin typeface="Helvetica" pitchFamily="2" charset="0"/>
                <a:ea typeface="Helvetica Light" charset="0"/>
                <a:cs typeface="Helvetica Light" charset="0"/>
                <a:sym typeface="Wingdings" pitchFamily="2" charset="2"/>
              </a:rPr>
              <a:t>What stabilises the Higgs mass versus high-scale new physics? Are there new TeV-scale symmetries? Is the Higgs boson elementary or composite, are there anomalies in its coupling to the W or Z?</a:t>
            </a:r>
          </a:p>
          <a:p>
            <a:pPr marL="285750" indent="-285750">
              <a:spcBef>
                <a:spcPts val="1200"/>
              </a:spcBef>
              <a:buFont typeface="Arial" panose="020B0604020202020204" pitchFamily="34" charset="0"/>
              <a:buChar char="•"/>
            </a:pPr>
            <a:r>
              <a:rPr lang="en-CH" sz="1400" dirty="0">
                <a:solidFill>
                  <a:prstClr val="black"/>
                </a:solidFill>
                <a:latin typeface="Helvetica" pitchFamily="2" charset="0"/>
                <a:ea typeface="Helvetica Light" charset="0"/>
                <a:cs typeface="Helvetica Light" charset="0"/>
                <a:sym typeface="Wingdings" pitchFamily="2" charset="2"/>
              </a:rPr>
              <a:t>Do Higgs interactions violate CP? Is there an anomalous Higgs self coupling to allow for a first order electroweak phase transition?</a:t>
            </a:r>
          </a:p>
          <a:p>
            <a:pPr marL="285750" indent="-285750">
              <a:spcBef>
                <a:spcPts val="1200"/>
              </a:spcBef>
              <a:buFont typeface="Arial" panose="020B0604020202020204" pitchFamily="34" charset="0"/>
              <a:buChar char="•"/>
            </a:pPr>
            <a:r>
              <a:rPr lang="en-CH" sz="1400" dirty="0">
                <a:solidFill>
                  <a:srgbClr val="E70000"/>
                </a:solidFill>
                <a:latin typeface="Helvetica" pitchFamily="2" charset="0"/>
                <a:ea typeface="Helvetica Light" charset="0"/>
                <a:cs typeface="Helvetica Light" charset="0"/>
                <a:sym typeface="Wingdings" pitchFamily="2" charset="2"/>
              </a:rPr>
              <a:t>Is the Higgs boson unique?</a:t>
            </a:r>
          </a:p>
          <a:p>
            <a:pPr marL="285750" indent="-285750">
              <a:spcBef>
                <a:spcPts val="1200"/>
              </a:spcBef>
              <a:buFont typeface="Arial" panose="020B0604020202020204" pitchFamily="34" charset="0"/>
              <a:buChar char="•"/>
            </a:pPr>
            <a:r>
              <a:rPr lang="en-CH" sz="1400" dirty="0">
                <a:solidFill>
                  <a:prstClr val="black"/>
                </a:solidFill>
                <a:latin typeface="Helvetica" pitchFamily="2" charset="0"/>
                <a:ea typeface="Helvetica Light" charset="0"/>
                <a:cs typeface="Helvetica Light" charset="0"/>
                <a:sym typeface="Wingdings" pitchFamily="2" charset="2"/>
              </a:rPr>
              <a:t>W</a:t>
            </a:r>
            <a:r>
              <a:rPr lang="en-GB" sz="1400" dirty="0">
                <a:solidFill>
                  <a:prstClr val="black"/>
                </a:solidFill>
                <a:latin typeface="Helvetica" pitchFamily="2" charset="0"/>
                <a:ea typeface="Helvetica Light" charset="0"/>
                <a:cs typeface="Helvetica Light" charset="0"/>
                <a:sym typeface="Wingdings" pitchFamily="2" charset="2"/>
              </a:rPr>
              <a:t>h</a:t>
            </a:r>
            <a:r>
              <a:rPr lang="en-CH" sz="1400" dirty="0">
                <a:solidFill>
                  <a:prstClr val="black"/>
                </a:solidFill>
                <a:latin typeface="Helvetica" pitchFamily="2" charset="0"/>
                <a:ea typeface="Helvetica Light" charset="0"/>
                <a:cs typeface="Helvetica Light" charset="0"/>
                <a:sym typeface="Wingdings" pitchFamily="2" charset="2"/>
              </a:rPr>
              <a:t>at is the origin of dark matter, is the Higgs mechanism responsible for dark matter? Can the Higgs boson provide a portal to a dark sector? </a:t>
            </a:r>
          </a:p>
          <a:p>
            <a:pPr marL="285750" indent="-285750">
              <a:spcBef>
                <a:spcPts val="1200"/>
              </a:spcBef>
              <a:buFont typeface="Arial" panose="020B0604020202020204" pitchFamily="34" charset="0"/>
              <a:buChar char="•"/>
            </a:pPr>
            <a:r>
              <a:rPr lang="en-CH" sz="1400" dirty="0">
                <a:solidFill>
                  <a:prstClr val="black"/>
                </a:solidFill>
                <a:latin typeface="Helvetica" pitchFamily="2" charset="0"/>
                <a:ea typeface="Helvetica Light" charset="0"/>
                <a:cs typeface="Helvetica Light" charset="0"/>
                <a:sym typeface="Wingdings" pitchFamily="2" charset="2"/>
              </a:rPr>
              <a:t>What is the origin of the vast range of Yukawa couplings, are there modified interactions, lepton-flavour violation?</a:t>
            </a:r>
          </a:p>
          <a:p>
            <a:pPr marL="285750" indent="-285750">
              <a:spcBef>
                <a:spcPts val="1200"/>
              </a:spcBef>
              <a:buFont typeface="Arial" panose="020B0604020202020204" pitchFamily="34" charset="0"/>
              <a:buChar char="•"/>
            </a:pPr>
            <a:r>
              <a:rPr lang="en-CH" sz="1400" dirty="0">
                <a:solidFill>
                  <a:prstClr val="black"/>
                </a:solidFill>
                <a:latin typeface="Helvetica" pitchFamily="2" charset="0"/>
                <a:ea typeface="Helvetica Light" charset="0"/>
                <a:cs typeface="Helvetica Light" charset="0"/>
                <a:sym typeface="Wingdings" pitchFamily="2" charset="2"/>
              </a:rPr>
              <a:t>Is the vacuum metastable? Is the Higgs field connected with cosmic inflation? Are there possible cosmological observations related to the Higgs field?</a:t>
            </a:r>
          </a:p>
        </p:txBody>
      </p:sp>
      <p:sp>
        <p:nvSpPr>
          <p:cNvPr id="14" name="TextBox 13">
            <a:extLst>
              <a:ext uri="{FF2B5EF4-FFF2-40B4-BE49-F238E27FC236}">
                <a16:creationId xmlns:a16="http://schemas.microsoft.com/office/drawing/2014/main" id="{F2F6456B-85E2-5A2E-F095-F1CA5B7763A2}"/>
              </a:ext>
            </a:extLst>
          </p:cNvPr>
          <p:cNvSpPr txBox="1"/>
          <p:nvPr/>
        </p:nvSpPr>
        <p:spPr>
          <a:xfrm>
            <a:off x="7884308" y="6002094"/>
            <a:ext cx="3238387" cy="261610"/>
          </a:xfrm>
          <a:prstGeom prst="rect">
            <a:avLst/>
          </a:prstGeom>
          <a:noFill/>
        </p:spPr>
        <p:txBody>
          <a:bodyPr wrap="none" rtlCol="0">
            <a:spAutoFit/>
          </a:bodyPr>
          <a:lstStyle/>
          <a:p>
            <a:pPr marL="0" algn="r">
              <a:spcBef>
                <a:spcPts val="3000"/>
              </a:spcBef>
            </a:pPr>
            <a:r>
              <a:rPr lang="en-GB" sz="1100" dirty="0">
                <a:solidFill>
                  <a:schemeClr val="tx1">
                    <a:lumMod val="50000"/>
                    <a:lumOff val="50000"/>
                  </a:schemeClr>
                </a:solidFill>
                <a:latin typeface="Helvetica Light" charset="0"/>
                <a:ea typeface="Helvetica Light" charset="0"/>
                <a:cs typeface="Helvetica Light" charset="0"/>
                <a:sym typeface="Wingdings" pitchFamily="2" charset="2"/>
                <a:hlinkClick r:id="rId3"/>
              </a:rPr>
              <a:t>Salam, Wang, </a:t>
            </a:r>
            <a:r>
              <a:rPr lang="en-GB" sz="1100" dirty="0" err="1">
                <a:solidFill>
                  <a:schemeClr val="tx1">
                    <a:lumMod val="50000"/>
                    <a:lumOff val="50000"/>
                  </a:schemeClr>
                </a:solidFill>
                <a:latin typeface="Helvetica Light" charset="0"/>
                <a:ea typeface="Helvetica Light" charset="0"/>
                <a:cs typeface="Helvetica Light" charset="0"/>
                <a:sym typeface="Wingdings" pitchFamily="2" charset="2"/>
                <a:hlinkClick r:id="rId3"/>
              </a:rPr>
              <a:t>Zanderighi</a:t>
            </a:r>
            <a:r>
              <a:rPr lang="en-GB" sz="1100" dirty="0">
                <a:solidFill>
                  <a:schemeClr val="tx1">
                    <a:lumMod val="50000"/>
                    <a:lumOff val="50000"/>
                  </a:schemeClr>
                </a:solidFill>
                <a:latin typeface="Helvetica Light" charset="0"/>
                <a:ea typeface="Helvetica Light" charset="0"/>
                <a:cs typeface="Helvetica Light" charset="0"/>
                <a:sym typeface="Wingdings" pitchFamily="2" charset="2"/>
                <a:hlinkClick r:id="rId3"/>
              </a:rPr>
              <a:t>: </a:t>
            </a:r>
            <a:r>
              <a:rPr lang="en-GB" sz="1100" dirty="0">
                <a:solidFill>
                  <a:prstClr val="black"/>
                </a:solidFill>
                <a:latin typeface="Helvetica Light" charset="0"/>
                <a:ea typeface="Helvetica Light" charset="0"/>
                <a:cs typeface="Helvetica Light" charset="0"/>
                <a:sym typeface="Wingdings" pitchFamily="2" charset="2"/>
                <a:hlinkClick r:id="rId3"/>
              </a:rPr>
              <a:t>Nature 607, 41 (2022)</a:t>
            </a:r>
            <a:endParaRPr lang="en-CH" sz="1100" dirty="0">
              <a:solidFill>
                <a:prstClr val="black"/>
              </a:solidFill>
              <a:latin typeface="Helvetica Light" charset="0"/>
              <a:ea typeface="Helvetica Light" charset="0"/>
              <a:cs typeface="Helvetica Light" charset="0"/>
              <a:sym typeface="Wingdings" pitchFamily="2" charset="2"/>
            </a:endParaRPr>
          </a:p>
        </p:txBody>
      </p:sp>
    </p:spTree>
    <p:extLst>
      <p:ext uri="{BB962C8B-B14F-4D97-AF65-F5344CB8AC3E}">
        <p14:creationId xmlns:p14="http://schemas.microsoft.com/office/powerpoint/2010/main" val="2009803459"/>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3" name="Rectangle 22">
                <a:extLst>
                  <a:ext uri="{FF2B5EF4-FFF2-40B4-BE49-F238E27FC236}">
                    <a16:creationId xmlns:a16="http://schemas.microsoft.com/office/drawing/2014/main" id="{97000816-2B0C-CA47-8FC8-1F8A4D5D3433}"/>
                  </a:ext>
                </a:extLst>
              </p:cNvPr>
              <p:cNvSpPr/>
              <p:nvPr/>
            </p:nvSpPr>
            <p:spPr>
              <a:xfrm>
                <a:off x="591667" y="1187217"/>
                <a:ext cx="10289529" cy="2277547"/>
              </a:xfrm>
              <a:prstGeom prst="rect">
                <a:avLst/>
              </a:prstGeom>
            </p:spPr>
            <p:txBody>
              <a:bodyPr wrap="square">
                <a:spAutoFit/>
              </a:bodyPr>
              <a:lstStyle/>
              <a:p>
                <a:pPr defTabSz="457200" fontAlgn="base">
                  <a:spcBef>
                    <a:spcPts val="2600"/>
                  </a:spcBef>
                  <a:spcAft>
                    <a:spcPct val="0"/>
                  </a:spcAft>
                  <a:defRPr/>
                </a:pPr>
                <a:r>
                  <a:rPr lang="en-US" sz="1600" dirty="0">
                    <a:solidFill>
                      <a:srgbClr val="000000"/>
                    </a:solidFill>
                    <a:latin typeface="Helvetica" pitchFamily="2" charset="0"/>
                  </a:rPr>
                  <a:t>A solution to the mass problem is to introduce a new complex scalar field </a:t>
                </a:r>
                <a14:m>
                  <m:oMath xmlns:m="http://schemas.openxmlformats.org/officeDocument/2006/math">
                    <m:r>
                      <a:rPr lang="en-US" sz="1600" i="1">
                        <a:solidFill>
                          <a:srgbClr val="000000"/>
                        </a:solidFill>
                        <a:latin typeface="Cambria Math" panose="02040503050406030204" pitchFamily="18" charset="0"/>
                        <a:ea typeface="Cambria Math" panose="02040503050406030204" pitchFamily="18" charset="0"/>
                      </a:rPr>
                      <m:t>𝜙</m:t>
                    </m:r>
                  </m:oMath>
                </a14:m>
                <a:r>
                  <a:rPr lang="en-US" sz="1600" dirty="0">
                    <a:solidFill>
                      <a:srgbClr val="000000"/>
                    </a:solidFill>
                    <a:latin typeface="Helvetica" pitchFamily="2" charset="0"/>
                  </a:rPr>
                  <a:t>, which couples to the weak bosons, and whose energy potential is such that the field condensates below a critical temperature </a:t>
                </a:r>
                <a:r>
                  <a:rPr lang="en-US" sz="1600" i="1" dirty="0">
                    <a:solidFill>
                      <a:srgbClr val="000000"/>
                    </a:solidFill>
                    <a:latin typeface="Helvetica" pitchFamily="2" charset="0"/>
                  </a:rPr>
                  <a:t>T</a:t>
                </a:r>
                <a:r>
                  <a:rPr lang="en-US" sz="1600" baseline="-25000" dirty="0">
                    <a:solidFill>
                      <a:srgbClr val="000000"/>
                    </a:solidFill>
                    <a:latin typeface="Helvetica" pitchFamily="2" charset="0"/>
                  </a:rPr>
                  <a:t>EW</a:t>
                </a:r>
                <a:r>
                  <a:rPr lang="en-US" sz="1600" dirty="0">
                    <a:solidFill>
                      <a:srgbClr val="000000"/>
                    </a:solidFill>
                    <a:latin typeface="Helvetica" pitchFamily="2" charset="0"/>
                  </a:rPr>
                  <a:t> with a non-zero vacuum expectation value </a:t>
                </a:r>
                <a14:m>
                  <m:oMath xmlns:m="http://schemas.openxmlformats.org/officeDocument/2006/math">
                    <m:d>
                      <m:dPr>
                        <m:begChr m:val="⟨"/>
                        <m:endChr m:val="⟩"/>
                        <m:ctrlPr>
                          <a:rPr lang="en-US" sz="1600" i="1" smtClean="0">
                            <a:solidFill>
                              <a:srgbClr val="000000"/>
                            </a:solidFill>
                            <a:latin typeface="Cambria Math" panose="02040503050406030204" pitchFamily="18" charset="0"/>
                          </a:rPr>
                        </m:ctrlPr>
                      </m:dPr>
                      <m:e>
                        <m:r>
                          <a:rPr lang="en-US" sz="1600" b="0" i="1" smtClean="0">
                            <a:solidFill>
                              <a:srgbClr val="000000"/>
                            </a:solidFill>
                            <a:latin typeface="Cambria Math" panose="02040503050406030204" pitchFamily="18" charset="0"/>
                          </a:rPr>
                          <m:t>0|</m:t>
                        </m:r>
                        <m:r>
                          <a:rPr lang="en-US" sz="1600" i="1" smtClean="0">
                            <a:solidFill>
                              <a:srgbClr val="000000"/>
                            </a:solidFill>
                            <a:latin typeface="Cambria Math" panose="02040503050406030204" pitchFamily="18" charset="0"/>
                            <a:ea typeface="Cambria Math" panose="02040503050406030204" pitchFamily="18" charset="0"/>
                          </a:rPr>
                          <m:t>𝜙</m:t>
                        </m:r>
                        <m:r>
                          <a:rPr lang="en-US" sz="1600" b="0" i="1" smtClean="0">
                            <a:solidFill>
                              <a:srgbClr val="000000"/>
                            </a:solidFill>
                            <a:latin typeface="Cambria Math" panose="02040503050406030204" pitchFamily="18" charset="0"/>
                            <a:ea typeface="Cambria Math" panose="02040503050406030204" pitchFamily="18" charset="0"/>
                          </a:rPr>
                          <m:t>|0</m:t>
                        </m:r>
                      </m:e>
                    </m:d>
                    <m:r>
                      <a:rPr lang="en-US" sz="1600" b="0" i="1" smtClean="0">
                        <a:solidFill>
                          <a:srgbClr val="000000"/>
                        </a:solidFill>
                        <a:latin typeface="Cambria Math" panose="02040503050406030204" pitchFamily="18" charset="0"/>
                      </a:rPr>
                      <m:t>=</m:t>
                    </m:r>
                    <m:r>
                      <a:rPr lang="en-US" sz="1600" b="0" i="1" smtClean="0">
                        <a:solidFill>
                          <a:srgbClr val="000000"/>
                        </a:solidFill>
                        <a:latin typeface="Cambria Math" panose="02040503050406030204" pitchFamily="18" charset="0"/>
                        <a:ea typeface="Cambria Math" panose="02040503050406030204" pitchFamily="18" charset="0"/>
                      </a:rPr>
                      <m:t>𝜐</m:t>
                    </m:r>
                    <m:r>
                      <a:rPr lang="en-US" sz="1600" b="0" i="1" smtClean="0">
                        <a:solidFill>
                          <a:srgbClr val="000000"/>
                        </a:solidFill>
                        <a:latin typeface="Cambria Math" panose="02040503050406030204" pitchFamily="18" charset="0"/>
                        <a:ea typeface="Cambria Math" panose="02040503050406030204" pitchFamily="18" charset="0"/>
                      </a:rPr>
                      <m:t>≠0</m:t>
                    </m:r>
                  </m:oMath>
                </a14:m>
                <a:r>
                  <a:rPr kumimoji="0" lang="en-US" sz="1600" b="0" i="0" u="none" strike="noStrike" kern="1200" cap="none" spc="0" normalizeH="0" baseline="0" noProof="0" dirty="0">
                    <a:ln>
                      <a:noFill/>
                    </a:ln>
                    <a:solidFill>
                      <a:srgbClr val="000000"/>
                    </a:solidFill>
                    <a:effectLst/>
                    <a:uLnTx/>
                    <a:uFillTx/>
                    <a:latin typeface="Helvetica" pitchFamily="2" charset="0"/>
                  </a:rPr>
                  <a:t>, thus spontaneously breaking</a:t>
                </a:r>
                <a:r>
                  <a:rPr kumimoji="0" lang="en-US" sz="1600" b="0" i="0" u="none" strike="noStrike" kern="1200" cap="none" spc="0" normalizeH="0" noProof="0" dirty="0">
                    <a:ln>
                      <a:noFill/>
                    </a:ln>
                    <a:solidFill>
                      <a:srgbClr val="000000"/>
                    </a:solidFill>
                    <a:effectLst/>
                    <a:uLnTx/>
                    <a:uFillTx/>
                    <a:latin typeface="Helvetica" pitchFamily="2" charset="0"/>
                  </a:rPr>
                  <a:t> the symmetry of the vacuum</a:t>
                </a:r>
                <a:endParaRPr kumimoji="0" lang="en-US" sz="1600" b="0" i="0" u="none" strike="noStrike" kern="1200" cap="none" spc="0" normalizeH="0" baseline="0" noProof="0" dirty="0">
                  <a:ln>
                    <a:noFill/>
                  </a:ln>
                  <a:solidFill>
                    <a:srgbClr val="000000"/>
                  </a:solidFill>
                  <a:effectLst/>
                  <a:uLnTx/>
                  <a:uFillTx/>
                  <a:latin typeface="Helvetica" pitchFamily="2" charset="0"/>
                </a:endParaRPr>
              </a:p>
              <a:p>
                <a:pPr defTabSz="457200" fontAlgn="base">
                  <a:spcBef>
                    <a:spcPts val="1800"/>
                  </a:spcBef>
                  <a:spcAft>
                    <a:spcPct val="0"/>
                  </a:spcAft>
                  <a:defRPr/>
                </a:pPr>
                <a:r>
                  <a:rPr lang="en-US" sz="1600" dirty="0">
                    <a:solidFill>
                      <a:srgbClr val="000000"/>
                    </a:solidFill>
                    <a:latin typeface="Helvetica" pitchFamily="2" charset="0"/>
                  </a:rPr>
                  <a:t>The field pervades all space. The coupling of the Higgs field with a particle gives                                                        the particle potential energy </a:t>
                </a:r>
                <a:r>
                  <a:rPr lang="en-US" sz="1400" dirty="0">
                    <a:solidFill>
                      <a:schemeClr val="tx1">
                        <a:lumMod val="75000"/>
                        <a:lumOff val="25000"/>
                      </a:schemeClr>
                    </a:solidFill>
                    <a:latin typeface="Helvetica Light" panose="020B0403020202020204" pitchFamily="34" charset="0"/>
                  </a:rPr>
                  <a:t>(ie, the particle draws energy out of the Higgs field)</a:t>
                </a:r>
                <a:r>
                  <a:rPr lang="en-US" sz="1600" dirty="0">
                    <a:solidFill>
                      <a:schemeClr val="tx1">
                        <a:lumMod val="75000"/>
                        <a:lumOff val="25000"/>
                      </a:schemeClr>
                    </a:solidFill>
                    <a:latin typeface="Helvetica Light" panose="020B0403020202020204" pitchFamily="34" charset="0"/>
                  </a:rPr>
                  <a:t> </a:t>
                </a:r>
                <a:r>
                  <a:rPr lang="en-US" sz="1600" dirty="0">
                    <a:solidFill>
                      <a:srgbClr val="000000"/>
                    </a:solidFill>
                    <a:latin typeface="Helvetica" pitchFamily="2" charset="0"/>
                  </a:rPr>
                  <a:t>and                                                             thus mass. The stronger the coupling, the greater the mass. </a:t>
                </a:r>
              </a:p>
              <a:p>
                <a:pPr defTabSz="457200" fontAlgn="base">
                  <a:spcBef>
                    <a:spcPts val="1800"/>
                  </a:spcBef>
                  <a:spcAft>
                    <a:spcPct val="0"/>
                  </a:spcAft>
                  <a:defRPr/>
                </a:pPr>
                <a:r>
                  <a:rPr lang="en-US" sz="1600" dirty="0">
                    <a:solidFill>
                      <a:srgbClr val="000000"/>
                    </a:solidFill>
                    <a:latin typeface="Helvetica" pitchFamily="2" charset="0"/>
                  </a:rPr>
                  <a:t>A local excitation of the Higgs field </a:t>
                </a:r>
                <a14:m>
                  <m:oMath xmlns:m="http://schemas.openxmlformats.org/officeDocument/2006/math">
                    <m:r>
                      <a:rPr lang="en-US" sz="1600" i="1">
                        <a:solidFill>
                          <a:srgbClr val="000000"/>
                        </a:solidFill>
                        <a:latin typeface="Cambria Math" panose="02040503050406030204" pitchFamily="18" charset="0"/>
                        <a:ea typeface="Cambria Math" panose="02040503050406030204" pitchFamily="18" charset="0"/>
                      </a:rPr>
                      <m:t>𝜙</m:t>
                    </m:r>
                  </m:oMath>
                </a14:m>
                <a:r>
                  <a:rPr lang="en-US" sz="1600" dirty="0">
                    <a:solidFill>
                      <a:srgbClr val="000000"/>
                    </a:solidFill>
                    <a:latin typeface="Helvetica" pitchFamily="2" charset="0"/>
                  </a:rPr>
                  <a:t> around its ground state is the </a:t>
                </a:r>
                <a:r>
                  <a:rPr lang="en-US" sz="1600" b="1" dirty="0">
                    <a:solidFill>
                      <a:srgbClr val="000000"/>
                    </a:solidFill>
                    <a:latin typeface="Helvetica" pitchFamily="2" charset="0"/>
                  </a:rPr>
                  <a:t>Higgs boson</a:t>
                </a:r>
              </a:p>
            </p:txBody>
          </p:sp>
        </mc:Choice>
        <mc:Fallback>
          <p:sp>
            <p:nvSpPr>
              <p:cNvPr id="23" name="Rectangle 22">
                <a:extLst>
                  <a:ext uri="{FF2B5EF4-FFF2-40B4-BE49-F238E27FC236}">
                    <a16:creationId xmlns:a16="http://schemas.microsoft.com/office/drawing/2014/main" id="{97000816-2B0C-CA47-8FC8-1F8A4D5D3433}"/>
                  </a:ext>
                </a:extLst>
              </p:cNvPr>
              <p:cNvSpPr>
                <a:spLocks noRot="1" noChangeAspect="1" noMove="1" noResize="1" noEditPoints="1" noAdjustHandles="1" noChangeArrowheads="1" noChangeShapeType="1" noTextEdit="1"/>
              </p:cNvSpPr>
              <p:nvPr/>
            </p:nvSpPr>
            <p:spPr>
              <a:xfrm>
                <a:off x="591667" y="1187217"/>
                <a:ext cx="10289529" cy="2277547"/>
              </a:xfrm>
              <a:prstGeom prst="rect">
                <a:avLst/>
              </a:prstGeom>
              <a:blipFill>
                <a:blip r:embed="rId2"/>
                <a:stretch>
                  <a:fillRect l="-247" t="-556" r="-4192" b="-2222"/>
                </a:stretch>
              </a:blipFill>
            </p:spPr>
            <p:txBody>
              <a:bodyPr/>
              <a:lstStyle/>
              <a:p>
                <a:r>
                  <a:rPr lang="en-CH">
                    <a:noFill/>
                  </a:rPr>
                  <a:t> </a:t>
                </a:r>
              </a:p>
            </p:txBody>
          </p:sp>
        </mc:Fallback>
      </mc:AlternateContent>
      <p:sp>
        <p:nvSpPr>
          <p:cNvPr id="12" name="TextBox 11">
            <a:extLst>
              <a:ext uri="{FF2B5EF4-FFF2-40B4-BE49-F238E27FC236}">
                <a16:creationId xmlns:a16="http://schemas.microsoft.com/office/drawing/2014/main" id="{900C9AAB-A400-B240-88FF-9A5BCDB8FB2D}"/>
              </a:ext>
            </a:extLst>
          </p:cNvPr>
          <p:cNvSpPr txBox="1"/>
          <p:nvPr/>
        </p:nvSpPr>
        <p:spPr>
          <a:xfrm>
            <a:off x="178096" y="264651"/>
            <a:ext cx="11305525" cy="523220"/>
          </a:xfrm>
          <a:prstGeom prst="rect">
            <a:avLst/>
          </a:prstGeom>
          <a:noFill/>
        </p:spPr>
        <p:txBody>
          <a:bodyPr wrap="square" rtlCol="0">
            <a:spAutoFit/>
          </a:bodyPr>
          <a:lstStyle/>
          <a:p>
            <a:pPr marL="0" marR="0" lvl="0" indent="424250" algn="l" defTabSz="430225" rtl="0" eaLnBrk="1" fontAlgn="base" latinLnBrk="0" hangingPunct="1">
              <a:lnSpc>
                <a:spcPct val="100000"/>
              </a:lnSpc>
              <a:spcBef>
                <a:spcPct val="0"/>
              </a:spcBef>
              <a:spcAft>
                <a:spcPct val="0"/>
              </a:spcAft>
              <a:buClrTx/>
              <a:buSzTx/>
              <a:buFontTx/>
              <a:buNone/>
              <a:tabLst/>
              <a:defRPr/>
            </a:pPr>
            <a:r>
              <a:rPr lang="en-US" sz="2800" b="1" dirty="0">
                <a:solidFill>
                  <a:srgbClr val="0D7FBF"/>
                </a:solidFill>
                <a:latin typeface="Helvetica" pitchFamily="2" charset="0"/>
                <a:ea typeface="Trebuchet MS" pitchFamily="-84" charset="0"/>
                <a:cs typeface="Helvetica Light"/>
              </a:rPr>
              <a:t>Gauge symmetry and the Higgs mechanism</a:t>
            </a:r>
            <a:endParaRPr kumimoji="0" lang="en-US" sz="2800" b="0" i="0" u="none" strike="noStrike" kern="1200" cap="none" spc="0" normalizeH="0" baseline="0" noProof="0" dirty="0">
              <a:ln>
                <a:noFill/>
              </a:ln>
              <a:solidFill>
                <a:srgbClr val="0D7FBF"/>
              </a:solidFill>
              <a:effectLst/>
              <a:uLnTx/>
              <a:uFillTx/>
              <a:latin typeface="Helvetica Light" pitchFamily="2" charset="0"/>
              <a:ea typeface="Trebuchet MS" pitchFamily="-84" charset="0"/>
              <a:cs typeface="Helvetica Light"/>
            </a:endParaRPr>
          </a:p>
        </p:txBody>
      </p:sp>
      <p:sp>
        <p:nvSpPr>
          <p:cNvPr id="13" name="Rectangle 12">
            <a:extLst>
              <a:ext uri="{FF2B5EF4-FFF2-40B4-BE49-F238E27FC236}">
                <a16:creationId xmlns:a16="http://schemas.microsoft.com/office/drawing/2014/main" id="{5112E0C4-AC49-8CC2-ED19-945CDD30CE96}"/>
              </a:ext>
            </a:extLst>
          </p:cNvPr>
          <p:cNvSpPr/>
          <p:nvPr/>
        </p:nvSpPr>
        <p:spPr>
          <a:xfrm>
            <a:off x="591667" y="2506516"/>
            <a:ext cx="10760274" cy="754053"/>
          </a:xfrm>
          <a:prstGeom prst="rect">
            <a:avLst/>
          </a:prstGeom>
        </p:spPr>
        <p:txBody>
          <a:bodyPr wrap="square">
            <a:spAutoFit/>
          </a:bodyPr>
          <a:lstStyle/>
          <a:p>
            <a:pPr lvl="0" defTabSz="457200" fontAlgn="base">
              <a:spcBef>
                <a:spcPts val="1800"/>
              </a:spcBef>
              <a:spcAft>
                <a:spcPct val="0"/>
              </a:spcAft>
              <a:defRPr/>
            </a:pPr>
            <a:endParaRPr lang="en-US" sz="1600" dirty="0">
              <a:solidFill>
                <a:srgbClr val="000000"/>
              </a:solidFill>
              <a:latin typeface="Helvetica" pitchFamily="2" charset="0"/>
            </a:endParaRPr>
          </a:p>
          <a:p>
            <a:pPr lvl="0" defTabSz="457200" fontAlgn="base">
              <a:spcBef>
                <a:spcPts val="1800"/>
              </a:spcBef>
              <a:spcAft>
                <a:spcPct val="0"/>
              </a:spcAft>
              <a:defRPr/>
            </a:pPr>
            <a:endParaRPr lang="en-GB" sz="1200" dirty="0">
              <a:solidFill>
                <a:srgbClr val="000000">
                  <a:lumMod val="65000"/>
                  <a:lumOff val="35000"/>
                </a:srgbClr>
              </a:solidFill>
              <a:latin typeface="Helvetica" pitchFamily="2" charset="0"/>
              <a:cs typeface="Trebuchet MS"/>
            </a:endParaRPr>
          </a:p>
        </p:txBody>
      </p:sp>
      <p:pic>
        <p:nvPicPr>
          <p:cNvPr id="33" name="Picture 6" descr="Higgs Field and the Origin of Mass">
            <a:extLst>
              <a:ext uri="{FF2B5EF4-FFF2-40B4-BE49-F238E27FC236}">
                <a16:creationId xmlns:a16="http://schemas.microsoft.com/office/drawing/2014/main" id="{0F37BC5D-EADF-EBAC-1949-DDE884A2A1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13175" y="2262926"/>
            <a:ext cx="2713969" cy="1526537"/>
          </a:xfrm>
          <a:prstGeom prst="rect">
            <a:avLst/>
          </a:prstGeom>
          <a:noFill/>
          <a:extLst>
            <a:ext uri="{909E8E84-426E-40DD-AFC4-6F175D3DCCD1}">
              <a14:hiddenFill xmlns:a14="http://schemas.microsoft.com/office/drawing/2010/main">
                <a:solidFill>
                  <a:srgbClr val="FFFFFF"/>
                </a:solidFill>
              </a14:hiddenFill>
            </a:ext>
          </a:extLst>
        </p:spPr>
      </p:pic>
      <p:sp>
        <p:nvSpPr>
          <p:cNvPr id="10" name="Slide Number Placeholder 1">
            <a:extLst>
              <a:ext uri="{FF2B5EF4-FFF2-40B4-BE49-F238E27FC236}">
                <a16:creationId xmlns:a16="http://schemas.microsoft.com/office/drawing/2014/main" id="{C247F488-E7E4-3904-EDA9-F603644975D0}"/>
              </a:ext>
            </a:extLst>
          </p:cNvPr>
          <p:cNvSpPr>
            <a:spLocks noGrp="1"/>
          </p:cNvSpPr>
          <p:nvPr>
            <p:ph type="sldNum" sz="quarter" idx="4"/>
          </p:nvPr>
        </p:nvSpPr>
        <p:spPr>
          <a:xfrm>
            <a:off x="8779265" y="6545797"/>
            <a:ext cx="2677001"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1C2F03-9E95-40C9-A99F-3C4F7EE8CF2A}" type="slidenum">
              <a:rPr kumimoji="0" lang="en-GB" sz="1400" b="0" i="0" u="none" strike="noStrike" kern="1200" cap="none" spc="0" normalizeH="0" baseline="0" noProof="0" smtClean="0">
                <a:ln>
                  <a:noFill/>
                </a:ln>
                <a:solidFill>
                  <a:srgbClr val="000000">
                    <a:lumMod val="50000"/>
                    <a:lumOff val="50000"/>
                  </a:srgbClr>
                </a:solidFill>
                <a:effectLst/>
                <a:uLnTx/>
                <a:uFillTx/>
                <a:latin typeface="Helvetica Light" charset="0"/>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400" b="0" i="0" u="none" strike="noStrike" kern="1200" cap="none" spc="0" normalizeH="0" baseline="0" noProof="0">
              <a:ln>
                <a:noFill/>
              </a:ln>
              <a:solidFill>
                <a:srgbClr val="000000">
                  <a:lumMod val="50000"/>
                  <a:lumOff val="50000"/>
                </a:srgbClr>
              </a:solidFill>
              <a:effectLst/>
              <a:uLnTx/>
              <a:uFillTx/>
              <a:latin typeface="Helvetica Light" charset="0"/>
            </a:endParaRPr>
          </a:p>
        </p:txBody>
      </p:sp>
    </p:spTree>
    <p:extLst>
      <p:ext uri="{BB962C8B-B14F-4D97-AF65-F5344CB8AC3E}">
        <p14:creationId xmlns:p14="http://schemas.microsoft.com/office/powerpoint/2010/main" val="2145840460"/>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6" name="Rectangle 5">
            <a:extLst>
              <a:ext uri="{FF2B5EF4-FFF2-40B4-BE49-F238E27FC236}">
                <a16:creationId xmlns:a16="http://schemas.microsoft.com/office/drawing/2014/main" id="{23188C43-E0C5-594A-A691-F8EDB7D37F1C}"/>
              </a:ext>
            </a:extLst>
          </p:cNvPr>
          <p:cNvSpPr/>
          <p:nvPr/>
        </p:nvSpPr>
        <p:spPr>
          <a:xfrm>
            <a:off x="245333" y="0"/>
            <a:ext cx="4795024" cy="1118915"/>
          </a:xfrm>
          <a:prstGeom prst="rect">
            <a:avLst/>
          </a:prstGeom>
          <a:solidFill>
            <a:schemeClr val="tx1"/>
          </a:solidFill>
        </p:spPr>
        <p:txBody>
          <a:bodyPr wrap="none" rtlCol="0" anchor="ctr">
            <a:spAutoFit/>
          </a:bodyPr>
          <a:lstStyle/>
          <a:p>
            <a:pPr algn="l"/>
            <a:endParaRPr lang="en-CH" sz="1600" dirty="0">
              <a:latin typeface="Helvetica" pitchFamily="2" charset="0"/>
            </a:endParaRPr>
          </a:p>
        </p:txBody>
      </p:sp>
      <p:pic>
        <p:nvPicPr>
          <p:cNvPr id="7" name="Picture 6">
            <a:extLst>
              <a:ext uri="{FF2B5EF4-FFF2-40B4-BE49-F238E27FC236}">
                <a16:creationId xmlns:a16="http://schemas.microsoft.com/office/drawing/2014/main" id="{AECD870B-BA43-65B6-0841-759AB4960B1E}"/>
              </a:ext>
            </a:extLst>
          </p:cNvPr>
          <p:cNvPicPr>
            <a:picLocks noChangeAspect="1"/>
          </p:cNvPicPr>
          <p:nvPr/>
        </p:nvPicPr>
        <p:blipFill rotWithShape="1">
          <a:blip r:embed="rId2"/>
          <a:srcRect l="1069"/>
          <a:stretch/>
        </p:blipFill>
        <p:spPr>
          <a:xfrm>
            <a:off x="1034716" y="1793"/>
            <a:ext cx="9506152" cy="6854414"/>
          </a:xfrm>
          <a:prstGeom prst="rect">
            <a:avLst/>
          </a:prstGeom>
        </p:spPr>
      </p:pic>
      <p:sp>
        <p:nvSpPr>
          <p:cNvPr id="5" name="Rounded Rectangle 4">
            <a:extLst>
              <a:ext uri="{FF2B5EF4-FFF2-40B4-BE49-F238E27FC236}">
                <a16:creationId xmlns:a16="http://schemas.microsoft.com/office/drawing/2014/main" id="{32871FA0-C6F7-A121-E59B-4F8B88EF2BE7}"/>
              </a:ext>
            </a:extLst>
          </p:cNvPr>
          <p:cNvSpPr/>
          <p:nvPr/>
        </p:nvSpPr>
        <p:spPr>
          <a:xfrm>
            <a:off x="3843130" y="1683654"/>
            <a:ext cx="7072174" cy="4780646"/>
          </a:xfrm>
          <a:prstGeom prst="roundRect">
            <a:avLst>
              <a:gd name="adj" fmla="val 801"/>
            </a:avLst>
          </a:prstGeom>
          <a:solidFill>
            <a:schemeClr val="bg1"/>
          </a:solidFill>
        </p:spPr>
        <p:txBody>
          <a:bodyPr wrap="square" rtlCol="0" anchor="ctr">
            <a:spAutoFit/>
          </a:bodyPr>
          <a:lstStyle/>
          <a:p>
            <a:pPr algn="l"/>
            <a:endParaRPr lang="en-CH" sz="1600" dirty="0">
              <a:latin typeface="Helvetica" pitchFamily="2" charset="0"/>
            </a:endParaRPr>
          </a:p>
        </p:txBody>
      </p:sp>
      <p:sp>
        <p:nvSpPr>
          <p:cNvPr id="16" name="TextBox 15">
            <a:extLst>
              <a:ext uri="{FF2B5EF4-FFF2-40B4-BE49-F238E27FC236}">
                <a16:creationId xmlns:a16="http://schemas.microsoft.com/office/drawing/2014/main" id="{EA894C54-C275-7962-58A9-DE115A95BA0C}"/>
              </a:ext>
            </a:extLst>
          </p:cNvPr>
          <p:cNvSpPr txBox="1"/>
          <p:nvPr/>
        </p:nvSpPr>
        <p:spPr>
          <a:xfrm>
            <a:off x="0" y="518751"/>
            <a:ext cx="6423711" cy="646331"/>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Extended Higgs sector ?</a:t>
            </a:r>
            <a:endParaRPr lang="en-GB" sz="3600" dirty="0">
              <a:solidFill>
                <a:schemeClr val="bg1"/>
              </a:solidFill>
              <a:latin typeface="Helvetica" pitchFamily="2" charset="0"/>
              <a:ea typeface="Trebuchet MS" pitchFamily="-84" charset="0"/>
              <a:cs typeface="Helvetica Light"/>
            </a:endParaRPr>
          </a:p>
        </p:txBody>
      </p:sp>
      <p:sp>
        <p:nvSpPr>
          <p:cNvPr id="50" name="Rectangle 49">
            <a:extLst>
              <a:ext uri="{FF2B5EF4-FFF2-40B4-BE49-F238E27FC236}">
                <a16:creationId xmlns:a16="http://schemas.microsoft.com/office/drawing/2014/main" id="{543A9A44-A0BB-7080-96B9-2D703E603B3A}"/>
              </a:ext>
            </a:extLst>
          </p:cNvPr>
          <p:cNvSpPr/>
          <p:nvPr/>
        </p:nvSpPr>
        <p:spPr>
          <a:xfrm>
            <a:off x="5217364" y="2093843"/>
            <a:ext cx="1844575" cy="3909392"/>
          </a:xfrm>
          <a:prstGeom prst="rect">
            <a:avLst/>
          </a:prstGeom>
          <a:solidFill>
            <a:schemeClr val="bg1"/>
          </a:solidFill>
          <a:ln>
            <a:solidFill>
              <a:schemeClr val="bg1"/>
            </a:solidFill>
          </a:ln>
        </p:spPr>
        <p:txBody>
          <a:bodyPr wrap="none" rtlCol="0" anchor="ctr">
            <a:spAutoFit/>
          </a:bodyPr>
          <a:lstStyle/>
          <a:p>
            <a:pPr algn="l"/>
            <a:endParaRPr lang="en-CH" sz="1600" dirty="0">
              <a:latin typeface="Helvetica" pitchFamily="2" charset="0"/>
            </a:endParaRPr>
          </a:p>
        </p:txBody>
      </p:sp>
      <p:sp>
        <p:nvSpPr>
          <p:cNvPr id="59" name="Rectangle 58">
            <a:extLst>
              <a:ext uri="{FF2B5EF4-FFF2-40B4-BE49-F238E27FC236}">
                <a16:creationId xmlns:a16="http://schemas.microsoft.com/office/drawing/2014/main" id="{F1A330AD-4A2A-B505-49D1-1EBCD606CA01}"/>
              </a:ext>
            </a:extLst>
          </p:cNvPr>
          <p:cNvSpPr/>
          <p:nvPr/>
        </p:nvSpPr>
        <p:spPr>
          <a:xfrm flipH="1">
            <a:off x="7408687" y="3277269"/>
            <a:ext cx="2384478" cy="1191829"/>
          </a:xfrm>
          <a:prstGeom prst="rect">
            <a:avLst/>
          </a:prstGeom>
          <a:solidFill>
            <a:schemeClr val="bg1"/>
          </a:solidFill>
          <a:ln>
            <a:solidFill>
              <a:schemeClr val="bg1"/>
            </a:solidFill>
          </a:ln>
        </p:spPr>
        <p:txBody>
          <a:bodyPr wrap="square" rtlCol="0" anchor="ctr">
            <a:spAutoFit/>
          </a:bodyPr>
          <a:lstStyle/>
          <a:p>
            <a:pPr algn="l"/>
            <a:endParaRPr lang="en-CH" sz="1600" dirty="0">
              <a:latin typeface="Helvetica" pitchFamily="2" charset="0"/>
            </a:endParaRPr>
          </a:p>
        </p:txBody>
      </p:sp>
      <p:pic>
        <p:nvPicPr>
          <p:cNvPr id="3" name="Picture 2">
            <a:extLst>
              <a:ext uri="{FF2B5EF4-FFF2-40B4-BE49-F238E27FC236}">
                <a16:creationId xmlns:a16="http://schemas.microsoft.com/office/drawing/2014/main" id="{47FB3055-13A6-17E4-3177-CF5484AFE5C2}"/>
              </a:ext>
            </a:extLst>
          </p:cNvPr>
          <p:cNvPicPr>
            <a:picLocks noChangeAspect="1"/>
          </p:cNvPicPr>
          <p:nvPr/>
        </p:nvPicPr>
        <p:blipFill>
          <a:blip r:embed="rId3"/>
          <a:stretch>
            <a:fillRect/>
          </a:stretch>
        </p:blipFill>
        <p:spPr>
          <a:xfrm rot="5400000">
            <a:off x="5180182" y="732998"/>
            <a:ext cx="4438952" cy="6858000"/>
          </a:xfrm>
          <a:prstGeom prst="rect">
            <a:avLst/>
          </a:prstGeom>
        </p:spPr>
      </p:pic>
      <p:sp>
        <p:nvSpPr>
          <p:cNvPr id="12" name="Rectangle 11">
            <a:extLst>
              <a:ext uri="{FF2B5EF4-FFF2-40B4-BE49-F238E27FC236}">
                <a16:creationId xmlns:a16="http://schemas.microsoft.com/office/drawing/2014/main" id="{D39A9C31-71F8-0A45-BF17-1E387A25DFBC}"/>
              </a:ext>
            </a:extLst>
          </p:cNvPr>
          <p:cNvSpPr/>
          <p:nvPr/>
        </p:nvSpPr>
        <p:spPr>
          <a:xfrm>
            <a:off x="466609" y="2869583"/>
            <a:ext cx="3376521" cy="1633872"/>
          </a:xfrm>
          <a:prstGeom prst="rect">
            <a:avLst/>
          </a:prstGeom>
          <a:solidFill>
            <a:schemeClr val="tx1"/>
          </a:solidFill>
        </p:spPr>
        <p:txBody>
          <a:bodyPr wrap="square" tIns="144000" rIns="18000" bIns="144000">
            <a:spAutoFit/>
          </a:bodyPr>
          <a:lstStyle/>
          <a:p>
            <a:pPr>
              <a:lnSpc>
                <a:spcPct val="110000"/>
              </a:lnSpc>
              <a:spcBef>
                <a:spcPts val="2800"/>
              </a:spcBef>
            </a:pPr>
            <a:r>
              <a:rPr lang="en-US" sz="1600" dirty="0">
                <a:solidFill>
                  <a:schemeClr val="bg1"/>
                </a:solidFill>
                <a:latin typeface="Helvetica" pitchFamily="2" charset="0"/>
                <a:ea typeface="Helvetica Light" charset="0"/>
                <a:cs typeface="Helvetica Light" charset="0"/>
              </a:rPr>
              <a:t>The scalar sector may feature an additional Higgs doublet with opposite weak hypercharge (</a:t>
            </a:r>
            <a:r>
              <a:rPr lang="en-US" sz="1600" dirty="0">
                <a:solidFill>
                  <a:schemeClr val="bg1"/>
                </a:solidFill>
                <a:latin typeface="Symbol" pitchFamily="2" charset="2"/>
                <a:ea typeface="Helvetica Light" charset="0"/>
                <a:cs typeface="Helvetica Light" charset="0"/>
              </a:rPr>
              <a:t>®</a:t>
            </a:r>
            <a:r>
              <a:rPr lang="en-US" sz="1600" dirty="0">
                <a:solidFill>
                  <a:schemeClr val="bg1"/>
                </a:solidFill>
                <a:latin typeface="Helvetica" pitchFamily="2" charset="0"/>
                <a:ea typeface="Helvetica Light" charset="0"/>
                <a:cs typeface="Helvetica Light" charset="0"/>
              </a:rPr>
              <a:t> h, H,  A, H</a:t>
            </a:r>
            <a:r>
              <a:rPr lang="en-US" sz="1600" baseline="30000" dirty="0">
                <a:solidFill>
                  <a:schemeClr val="bg1"/>
                </a:solidFill>
                <a:latin typeface="Helvetica" pitchFamily="2" charset="0"/>
                <a:ea typeface="Helvetica Light" charset="0"/>
                <a:cs typeface="Helvetica Light" charset="0"/>
              </a:rPr>
              <a:t>±</a:t>
            </a:r>
            <a:r>
              <a:rPr lang="en-US" sz="1600" dirty="0">
                <a:solidFill>
                  <a:schemeClr val="bg1"/>
                </a:solidFill>
                <a:latin typeface="Helvetica" pitchFamily="2" charset="0"/>
                <a:ea typeface="Helvetica Light" charset="0"/>
                <a:cs typeface="Helvetica Light" charset="0"/>
              </a:rPr>
              <a:t>) or even triplet (+ H</a:t>
            </a:r>
            <a:r>
              <a:rPr lang="en-US" sz="1600" baseline="30000" dirty="0">
                <a:solidFill>
                  <a:schemeClr val="bg1"/>
                </a:solidFill>
                <a:latin typeface="Helvetica" pitchFamily="2" charset="0"/>
                <a:ea typeface="Helvetica Light" charset="0"/>
                <a:cs typeface="Helvetica Light" charset="0"/>
              </a:rPr>
              <a:t>±±</a:t>
            </a:r>
            <a:r>
              <a:rPr lang="en-US" sz="1600" dirty="0">
                <a:solidFill>
                  <a:schemeClr val="bg1"/>
                </a:solidFill>
                <a:latin typeface="Helvetica" pitchFamily="2" charset="0"/>
                <a:ea typeface="Helvetica Light" charset="0"/>
                <a:cs typeface="Helvetica Light" charset="0"/>
              </a:rPr>
              <a:t>)  with rich phenomenology</a:t>
            </a:r>
            <a:endParaRPr lang="en-GB" sz="1200" dirty="0">
              <a:solidFill>
                <a:schemeClr val="bg1"/>
              </a:solidFill>
              <a:latin typeface="Helvetica" pitchFamily="2" charset="0"/>
              <a:ea typeface="Helvetica Light" charset="0"/>
              <a:cs typeface="Helvetica Light" charset="0"/>
            </a:endParaRPr>
          </a:p>
        </p:txBody>
      </p:sp>
      <p:sp>
        <p:nvSpPr>
          <p:cNvPr id="49" name="TextBox 48">
            <a:extLst>
              <a:ext uri="{FF2B5EF4-FFF2-40B4-BE49-F238E27FC236}">
                <a16:creationId xmlns:a16="http://schemas.microsoft.com/office/drawing/2014/main" id="{8BCA7BB9-029B-5A64-1A22-93EF2FC4CBCE}"/>
              </a:ext>
            </a:extLst>
          </p:cNvPr>
          <p:cNvSpPr txBox="1"/>
          <p:nvPr/>
        </p:nvSpPr>
        <p:spPr>
          <a:xfrm>
            <a:off x="3876325" y="6157802"/>
            <a:ext cx="2051293" cy="261610"/>
          </a:xfrm>
          <a:prstGeom prst="rect">
            <a:avLst/>
          </a:prstGeom>
          <a:noFill/>
        </p:spPr>
        <p:txBody>
          <a:bodyPr wrap="square">
            <a:spAutoFit/>
          </a:bodyPr>
          <a:lstStyle/>
          <a:p>
            <a:r>
              <a:rPr lang="en-GB" sz="1100" u="none" strike="noStrike" dirty="0">
                <a:solidFill>
                  <a:srgbClr val="3980C2"/>
                </a:solidFill>
                <a:effectLst/>
                <a:latin typeface="Helvetica Light" panose="020B0403020202020204" pitchFamily="34" charset="0"/>
                <a:hlinkClick r:id="rId4"/>
              </a:rPr>
              <a:t>ATL-PHYS-PUB-2024-008</a:t>
            </a:r>
            <a:endParaRPr lang="en-CH" sz="1100" dirty="0">
              <a:latin typeface="Helvetica Light" panose="020B0403020202020204" pitchFamily="34" charset="0"/>
            </a:endParaRPr>
          </a:p>
        </p:txBody>
      </p:sp>
    </p:spTree>
    <p:extLst>
      <p:ext uri="{BB962C8B-B14F-4D97-AF65-F5344CB8AC3E}">
        <p14:creationId xmlns:p14="http://schemas.microsoft.com/office/powerpoint/2010/main" val="62110011"/>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2" name="Rectangle 1">
            <a:extLst>
              <a:ext uri="{FF2B5EF4-FFF2-40B4-BE49-F238E27FC236}">
                <a16:creationId xmlns:a16="http://schemas.microsoft.com/office/drawing/2014/main" id="{D6032BD6-DF1E-F44B-AD9C-5C44A6D11FD5}"/>
              </a:ext>
            </a:extLst>
          </p:cNvPr>
          <p:cNvSpPr/>
          <p:nvPr/>
        </p:nvSpPr>
        <p:spPr>
          <a:xfrm>
            <a:off x="7607397" y="0"/>
            <a:ext cx="2732049" cy="1683835"/>
          </a:xfrm>
          <a:prstGeom prst="rect">
            <a:avLst/>
          </a:prstGeom>
          <a:solidFill>
            <a:schemeClr val="tx1"/>
          </a:solidFill>
          <a:ln>
            <a:noFill/>
          </a:ln>
        </p:spPr>
        <p:txBody>
          <a:bodyPr wrap="none" rtlCol="0" anchor="ctr">
            <a:spAutoFit/>
          </a:bodyPr>
          <a:lstStyle/>
          <a:p>
            <a:pPr algn="l"/>
            <a:endParaRPr lang="en-CH" sz="1600" dirty="0">
              <a:latin typeface="Helvetica" pitchFamily="2" charset="0"/>
            </a:endParaRPr>
          </a:p>
        </p:txBody>
      </p:sp>
      <p:pic>
        <p:nvPicPr>
          <p:cNvPr id="6" name="Picture 5">
            <a:extLst>
              <a:ext uri="{FF2B5EF4-FFF2-40B4-BE49-F238E27FC236}">
                <a16:creationId xmlns:a16="http://schemas.microsoft.com/office/drawing/2014/main" id="{02F36D02-1F1F-B64C-B9F4-95DEEBFD7B43}"/>
              </a:ext>
            </a:extLst>
          </p:cNvPr>
          <p:cNvPicPr>
            <a:picLocks noChangeAspect="1"/>
          </p:cNvPicPr>
          <p:nvPr/>
        </p:nvPicPr>
        <p:blipFill rotWithShape="1">
          <a:blip r:embed="rId2"/>
          <a:srcRect l="1069"/>
          <a:stretch/>
        </p:blipFill>
        <p:spPr>
          <a:xfrm>
            <a:off x="1034716" y="1793"/>
            <a:ext cx="9506152" cy="6854414"/>
          </a:xfrm>
          <a:prstGeom prst="rect">
            <a:avLst/>
          </a:prstGeom>
        </p:spPr>
      </p:pic>
      <p:sp>
        <p:nvSpPr>
          <p:cNvPr id="3" name="Rectangle 2">
            <a:extLst>
              <a:ext uri="{FF2B5EF4-FFF2-40B4-BE49-F238E27FC236}">
                <a16:creationId xmlns:a16="http://schemas.microsoft.com/office/drawing/2014/main" id="{3F7583B9-A904-1781-E521-59E974F744F7}"/>
              </a:ext>
            </a:extLst>
          </p:cNvPr>
          <p:cNvSpPr/>
          <p:nvPr/>
        </p:nvSpPr>
        <p:spPr>
          <a:xfrm>
            <a:off x="7607397" y="0"/>
            <a:ext cx="2732049" cy="1683835"/>
          </a:xfrm>
          <a:prstGeom prst="rect">
            <a:avLst/>
          </a:prstGeom>
          <a:solidFill>
            <a:schemeClr val="tx1"/>
          </a:solidFill>
          <a:ln>
            <a:noFill/>
          </a:ln>
        </p:spPr>
        <p:txBody>
          <a:bodyPr wrap="none" rtlCol="0" anchor="ctr">
            <a:spAutoFit/>
          </a:bodyPr>
          <a:lstStyle/>
          <a:p>
            <a:pPr algn="l"/>
            <a:endParaRPr lang="en-CH" sz="1600" dirty="0">
              <a:latin typeface="Helvetica" pitchFamily="2" charset="0"/>
            </a:endParaRPr>
          </a:p>
        </p:txBody>
      </p:sp>
      <p:sp>
        <p:nvSpPr>
          <p:cNvPr id="7" name="Rectangle 6">
            <a:extLst>
              <a:ext uri="{FF2B5EF4-FFF2-40B4-BE49-F238E27FC236}">
                <a16:creationId xmlns:a16="http://schemas.microsoft.com/office/drawing/2014/main" id="{F9CB1B84-461A-4D59-73D0-F03824714FF7}"/>
              </a:ext>
            </a:extLst>
          </p:cNvPr>
          <p:cNvSpPr/>
          <p:nvPr/>
        </p:nvSpPr>
        <p:spPr>
          <a:xfrm>
            <a:off x="8698832" y="300789"/>
            <a:ext cx="2216471" cy="1251285"/>
          </a:xfrm>
          <a:prstGeom prst="rect">
            <a:avLst/>
          </a:prstGeom>
          <a:solidFill>
            <a:schemeClr val="tx1"/>
          </a:solidFill>
        </p:spPr>
        <p:txBody>
          <a:bodyPr wrap="none" rtlCol="0" anchor="ctr">
            <a:spAutoFit/>
          </a:bodyPr>
          <a:lstStyle/>
          <a:p>
            <a:pPr algn="l"/>
            <a:endParaRPr lang="en-CH" sz="1600" dirty="0">
              <a:latin typeface="Helvetica" pitchFamily="2" charset="0"/>
            </a:endParaRPr>
          </a:p>
        </p:txBody>
      </p:sp>
      <p:sp>
        <p:nvSpPr>
          <p:cNvPr id="5" name="Rectangle 4">
            <a:extLst>
              <a:ext uri="{FF2B5EF4-FFF2-40B4-BE49-F238E27FC236}">
                <a16:creationId xmlns:a16="http://schemas.microsoft.com/office/drawing/2014/main" id="{E160D5F5-B1E5-6A10-704D-64F190956F60}"/>
              </a:ext>
            </a:extLst>
          </p:cNvPr>
          <p:cNvSpPr/>
          <p:nvPr/>
        </p:nvSpPr>
        <p:spPr>
          <a:xfrm>
            <a:off x="466610" y="2869583"/>
            <a:ext cx="5245758" cy="821342"/>
          </a:xfrm>
          <a:prstGeom prst="rect">
            <a:avLst/>
          </a:prstGeom>
          <a:solidFill>
            <a:schemeClr val="tx1"/>
          </a:solidFill>
        </p:spPr>
        <p:txBody>
          <a:bodyPr wrap="square" tIns="144000" rIns="18000" bIns="144000">
            <a:spAutoFit/>
          </a:bodyPr>
          <a:lstStyle/>
          <a:p>
            <a:pPr>
              <a:lnSpc>
                <a:spcPct val="110000"/>
              </a:lnSpc>
              <a:spcBef>
                <a:spcPts val="2800"/>
              </a:spcBef>
            </a:pPr>
            <a:r>
              <a:rPr lang="en-GB" sz="1600" dirty="0">
                <a:solidFill>
                  <a:schemeClr val="bg1"/>
                </a:solidFill>
                <a:latin typeface="Helvetica" pitchFamily="2" charset="0"/>
                <a:ea typeface="Helvetica Light" charset="0"/>
                <a:cs typeface="Helvetica Light" charset="0"/>
              </a:rPr>
              <a:t>The new sector opens a variety of possibilities and questions</a:t>
            </a:r>
          </a:p>
        </p:txBody>
      </p:sp>
      <p:sp>
        <p:nvSpPr>
          <p:cNvPr id="11" name="Rounded Rectangle 10">
            <a:extLst>
              <a:ext uri="{FF2B5EF4-FFF2-40B4-BE49-F238E27FC236}">
                <a16:creationId xmlns:a16="http://schemas.microsoft.com/office/drawing/2014/main" id="{A91BC259-9A12-7772-6A29-4B1190DD6FB7}"/>
              </a:ext>
            </a:extLst>
          </p:cNvPr>
          <p:cNvSpPr/>
          <p:nvPr/>
        </p:nvSpPr>
        <p:spPr>
          <a:xfrm>
            <a:off x="5648103" y="770016"/>
            <a:ext cx="5498433" cy="5522400"/>
          </a:xfrm>
          <a:prstGeom prst="roundRect">
            <a:avLst>
              <a:gd name="adj" fmla="val 801"/>
            </a:avLst>
          </a:prstGeom>
          <a:solidFill>
            <a:schemeClr val="bg1"/>
          </a:solidFill>
        </p:spPr>
        <p:txBody>
          <a:bodyPr wrap="square" rtlCol="0" anchor="ctr">
            <a:spAutoFit/>
          </a:bodyPr>
          <a:lstStyle/>
          <a:p>
            <a:pPr algn="l"/>
            <a:endParaRPr lang="en-CH" sz="1600" dirty="0">
              <a:latin typeface="Helvetica" pitchFamily="2" charset="0"/>
            </a:endParaRPr>
          </a:p>
        </p:txBody>
      </p:sp>
      <p:sp>
        <p:nvSpPr>
          <p:cNvPr id="12" name="TextBox 11">
            <a:extLst>
              <a:ext uri="{FF2B5EF4-FFF2-40B4-BE49-F238E27FC236}">
                <a16:creationId xmlns:a16="http://schemas.microsoft.com/office/drawing/2014/main" id="{FECC42BB-0F92-B2E1-904D-F68BBB7008E7}"/>
              </a:ext>
            </a:extLst>
          </p:cNvPr>
          <p:cNvSpPr txBox="1"/>
          <p:nvPr/>
        </p:nvSpPr>
        <p:spPr>
          <a:xfrm>
            <a:off x="0" y="518751"/>
            <a:ext cx="5648103" cy="1200329"/>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The Higgs mechanism 	is real !</a:t>
            </a:r>
            <a:endParaRPr lang="en-GB" sz="3600" dirty="0">
              <a:solidFill>
                <a:schemeClr val="bg1"/>
              </a:solidFill>
              <a:latin typeface="Helvetica" pitchFamily="2" charset="0"/>
              <a:ea typeface="Trebuchet MS" pitchFamily="-84" charset="0"/>
              <a:cs typeface="Helvetica Light"/>
            </a:endParaRPr>
          </a:p>
        </p:txBody>
      </p:sp>
      <p:sp>
        <p:nvSpPr>
          <p:cNvPr id="13" name="TextBox 12">
            <a:extLst>
              <a:ext uri="{FF2B5EF4-FFF2-40B4-BE49-F238E27FC236}">
                <a16:creationId xmlns:a16="http://schemas.microsoft.com/office/drawing/2014/main" id="{C8171844-C76C-4B7D-A58D-DD59101A2A55}"/>
              </a:ext>
            </a:extLst>
          </p:cNvPr>
          <p:cNvSpPr txBox="1"/>
          <p:nvPr/>
        </p:nvSpPr>
        <p:spPr>
          <a:xfrm>
            <a:off x="5884615" y="977231"/>
            <a:ext cx="5094188" cy="5032147"/>
          </a:xfrm>
          <a:prstGeom prst="rect">
            <a:avLst/>
          </a:prstGeom>
          <a:noFill/>
        </p:spPr>
        <p:txBody>
          <a:bodyPr wrap="square" rtlCol="0">
            <a:spAutoFit/>
          </a:bodyPr>
          <a:lstStyle/>
          <a:p>
            <a:pPr marL="0">
              <a:spcBef>
                <a:spcPts val="3000"/>
              </a:spcBef>
            </a:pPr>
            <a:r>
              <a:rPr lang="en-CH" sz="1600" b="1" dirty="0">
                <a:solidFill>
                  <a:prstClr val="black"/>
                </a:solidFill>
                <a:latin typeface="Helvetica" pitchFamily="2" charset="0"/>
                <a:ea typeface="Helvetica Light" charset="0"/>
                <a:cs typeface="Helvetica Light" charset="0"/>
                <a:sym typeface="Wingdings" pitchFamily="2" charset="2"/>
              </a:rPr>
              <a:t>Possible relations between the Higgs boson and open questions in particle physics and cosmology</a:t>
            </a:r>
          </a:p>
          <a:p>
            <a:pPr marL="285750" indent="-285750">
              <a:spcBef>
                <a:spcPts val="1800"/>
              </a:spcBef>
              <a:buFont typeface="Arial" panose="020B0604020202020204" pitchFamily="34" charset="0"/>
              <a:buChar char="•"/>
            </a:pPr>
            <a:r>
              <a:rPr lang="en-CH" sz="1400" dirty="0">
                <a:solidFill>
                  <a:prstClr val="black"/>
                </a:solidFill>
                <a:latin typeface="Helvetica" pitchFamily="2" charset="0"/>
                <a:ea typeface="Helvetica Light" charset="0"/>
                <a:cs typeface="Helvetica Light" charset="0"/>
                <a:sym typeface="Wingdings" pitchFamily="2" charset="2"/>
              </a:rPr>
              <a:t>What stabilises the Higgs mass versus high-scale new physics? Are there new TeV-scale symmetries? Is the Higgs boson elementary or composite, are there anomalies in its coupling to the W or Z?</a:t>
            </a:r>
          </a:p>
          <a:p>
            <a:pPr marL="285750" indent="-285750">
              <a:spcBef>
                <a:spcPts val="1200"/>
              </a:spcBef>
              <a:buFont typeface="Arial" panose="020B0604020202020204" pitchFamily="34" charset="0"/>
              <a:buChar char="•"/>
            </a:pPr>
            <a:r>
              <a:rPr lang="en-CH" sz="1400" dirty="0">
                <a:solidFill>
                  <a:prstClr val="black"/>
                </a:solidFill>
                <a:latin typeface="Helvetica" pitchFamily="2" charset="0"/>
                <a:ea typeface="Helvetica Light" charset="0"/>
                <a:cs typeface="Helvetica Light" charset="0"/>
                <a:sym typeface="Wingdings" pitchFamily="2" charset="2"/>
              </a:rPr>
              <a:t>Do Higgs interactions violate CP? Is there an anomalous Higgs self coupling to allow for a first order electroweak phase transition?</a:t>
            </a:r>
          </a:p>
          <a:p>
            <a:pPr marL="285750" indent="-285750">
              <a:spcBef>
                <a:spcPts val="1200"/>
              </a:spcBef>
              <a:buFont typeface="Arial" panose="020B0604020202020204" pitchFamily="34" charset="0"/>
              <a:buChar char="•"/>
            </a:pPr>
            <a:r>
              <a:rPr lang="en-CH" sz="1400" dirty="0">
                <a:solidFill>
                  <a:prstClr val="black"/>
                </a:solidFill>
                <a:latin typeface="Helvetica" pitchFamily="2" charset="0"/>
                <a:ea typeface="Helvetica Light" charset="0"/>
                <a:cs typeface="Helvetica Light" charset="0"/>
                <a:sym typeface="Wingdings" pitchFamily="2" charset="2"/>
              </a:rPr>
              <a:t>Is the Higgs boson unique?</a:t>
            </a:r>
          </a:p>
          <a:p>
            <a:pPr marL="285750" indent="-285750">
              <a:spcBef>
                <a:spcPts val="1200"/>
              </a:spcBef>
              <a:buFont typeface="Arial" panose="020B0604020202020204" pitchFamily="34" charset="0"/>
              <a:buChar char="•"/>
            </a:pPr>
            <a:r>
              <a:rPr lang="en-GB" sz="1400" dirty="0">
                <a:solidFill>
                  <a:srgbClr val="FF0000"/>
                </a:solidFill>
                <a:latin typeface="Helvetica" pitchFamily="2" charset="0"/>
                <a:ea typeface="Helvetica Light" charset="0"/>
                <a:cs typeface="Helvetica Light" charset="0"/>
                <a:sym typeface="Wingdings" pitchFamily="2" charset="2"/>
              </a:rPr>
              <a:t>What is the origin of dark matter, is the Higgs mechanism responsible for the dark matter mass? Can the Higgs boson provide a portal to a dark sector? </a:t>
            </a:r>
          </a:p>
          <a:p>
            <a:pPr marL="285750" indent="-285750">
              <a:spcBef>
                <a:spcPts val="1200"/>
              </a:spcBef>
              <a:buFont typeface="Arial" panose="020B0604020202020204" pitchFamily="34" charset="0"/>
              <a:buChar char="•"/>
            </a:pPr>
            <a:r>
              <a:rPr lang="en-CH" sz="1400" dirty="0">
                <a:solidFill>
                  <a:prstClr val="black"/>
                </a:solidFill>
                <a:latin typeface="Helvetica" pitchFamily="2" charset="0"/>
                <a:ea typeface="Helvetica Light" charset="0"/>
                <a:cs typeface="Helvetica Light" charset="0"/>
                <a:sym typeface="Wingdings" pitchFamily="2" charset="2"/>
              </a:rPr>
              <a:t>What is the origin of the vast range of Yukawa couplings, are there modified interactions, lepton-flavour violation?</a:t>
            </a:r>
          </a:p>
          <a:p>
            <a:pPr marL="285750" indent="-285750">
              <a:spcBef>
                <a:spcPts val="1200"/>
              </a:spcBef>
              <a:buFont typeface="Arial" panose="020B0604020202020204" pitchFamily="34" charset="0"/>
              <a:buChar char="•"/>
            </a:pPr>
            <a:r>
              <a:rPr lang="en-CH" sz="1400" dirty="0">
                <a:solidFill>
                  <a:prstClr val="black"/>
                </a:solidFill>
                <a:latin typeface="Helvetica" pitchFamily="2" charset="0"/>
                <a:ea typeface="Helvetica Light" charset="0"/>
                <a:cs typeface="Helvetica Light" charset="0"/>
                <a:sym typeface="Wingdings" pitchFamily="2" charset="2"/>
              </a:rPr>
              <a:t>Is the vacuum metastable? Is the Higgs field connected with cosmic inflation? Are there possible cosmological observations related to the Higgs field?</a:t>
            </a:r>
          </a:p>
        </p:txBody>
      </p:sp>
      <p:sp>
        <p:nvSpPr>
          <p:cNvPr id="14" name="TextBox 13">
            <a:extLst>
              <a:ext uri="{FF2B5EF4-FFF2-40B4-BE49-F238E27FC236}">
                <a16:creationId xmlns:a16="http://schemas.microsoft.com/office/drawing/2014/main" id="{F2F6456B-85E2-5A2E-F095-F1CA5B7763A2}"/>
              </a:ext>
            </a:extLst>
          </p:cNvPr>
          <p:cNvSpPr txBox="1"/>
          <p:nvPr/>
        </p:nvSpPr>
        <p:spPr>
          <a:xfrm>
            <a:off x="7884308" y="6002094"/>
            <a:ext cx="3238387" cy="261610"/>
          </a:xfrm>
          <a:prstGeom prst="rect">
            <a:avLst/>
          </a:prstGeom>
          <a:noFill/>
        </p:spPr>
        <p:txBody>
          <a:bodyPr wrap="none" rtlCol="0">
            <a:spAutoFit/>
          </a:bodyPr>
          <a:lstStyle/>
          <a:p>
            <a:pPr marL="0" algn="r">
              <a:spcBef>
                <a:spcPts val="3000"/>
              </a:spcBef>
            </a:pPr>
            <a:r>
              <a:rPr lang="en-GB" sz="1100" dirty="0">
                <a:solidFill>
                  <a:schemeClr val="tx1">
                    <a:lumMod val="50000"/>
                    <a:lumOff val="50000"/>
                  </a:schemeClr>
                </a:solidFill>
                <a:latin typeface="Helvetica Light" charset="0"/>
                <a:ea typeface="Helvetica Light" charset="0"/>
                <a:cs typeface="Helvetica Light" charset="0"/>
                <a:sym typeface="Wingdings" pitchFamily="2" charset="2"/>
                <a:hlinkClick r:id="rId3"/>
              </a:rPr>
              <a:t>Salam, Wang, </a:t>
            </a:r>
            <a:r>
              <a:rPr lang="en-GB" sz="1100" dirty="0" err="1">
                <a:solidFill>
                  <a:schemeClr val="tx1">
                    <a:lumMod val="50000"/>
                    <a:lumOff val="50000"/>
                  </a:schemeClr>
                </a:solidFill>
                <a:latin typeface="Helvetica Light" charset="0"/>
                <a:ea typeface="Helvetica Light" charset="0"/>
                <a:cs typeface="Helvetica Light" charset="0"/>
                <a:sym typeface="Wingdings" pitchFamily="2" charset="2"/>
                <a:hlinkClick r:id="rId3"/>
              </a:rPr>
              <a:t>Zanderighi</a:t>
            </a:r>
            <a:r>
              <a:rPr lang="en-GB" sz="1100" dirty="0">
                <a:solidFill>
                  <a:schemeClr val="tx1">
                    <a:lumMod val="50000"/>
                    <a:lumOff val="50000"/>
                  </a:schemeClr>
                </a:solidFill>
                <a:latin typeface="Helvetica Light" charset="0"/>
                <a:ea typeface="Helvetica Light" charset="0"/>
                <a:cs typeface="Helvetica Light" charset="0"/>
                <a:sym typeface="Wingdings" pitchFamily="2" charset="2"/>
                <a:hlinkClick r:id="rId3"/>
              </a:rPr>
              <a:t>: </a:t>
            </a:r>
            <a:r>
              <a:rPr lang="en-GB" sz="1100" dirty="0">
                <a:solidFill>
                  <a:prstClr val="black"/>
                </a:solidFill>
                <a:latin typeface="Helvetica Light" charset="0"/>
                <a:ea typeface="Helvetica Light" charset="0"/>
                <a:cs typeface="Helvetica Light" charset="0"/>
                <a:sym typeface="Wingdings" pitchFamily="2" charset="2"/>
                <a:hlinkClick r:id="rId3"/>
              </a:rPr>
              <a:t>Nature 607, 41 (2022)</a:t>
            </a:r>
            <a:endParaRPr lang="en-CH" sz="1100" dirty="0">
              <a:solidFill>
                <a:prstClr val="black"/>
              </a:solidFill>
              <a:latin typeface="Helvetica Light" charset="0"/>
              <a:ea typeface="Helvetica Light" charset="0"/>
              <a:cs typeface="Helvetica Light" charset="0"/>
              <a:sym typeface="Wingdings" pitchFamily="2" charset="2"/>
            </a:endParaRPr>
          </a:p>
        </p:txBody>
      </p:sp>
    </p:spTree>
    <p:extLst>
      <p:ext uri="{BB962C8B-B14F-4D97-AF65-F5344CB8AC3E}">
        <p14:creationId xmlns:p14="http://schemas.microsoft.com/office/powerpoint/2010/main" val="2965719686"/>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76119F1-AE1E-606C-2FC6-F2BAF12A50A4}"/>
              </a:ext>
            </a:extLst>
          </p:cNvPr>
          <p:cNvSpPr/>
          <p:nvPr/>
        </p:nvSpPr>
        <p:spPr>
          <a:xfrm>
            <a:off x="542196" y="111511"/>
            <a:ext cx="2959287" cy="1338147"/>
          </a:xfrm>
          <a:prstGeom prst="rect">
            <a:avLst/>
          </a:prstGeom>
          <a:solidFill>
            <a:schemeClr val="tx1"/>
          </a:solidFill>
          <a:ln>
            <a:noFill/>
          </a:ln>
        </p:spPr>
        <p:txBody>
          <a:bodyPr wrap="square" rtlCol="0" anchor="ctr">
            <a:spAutoFit/>
          </a:bodyPr>
          <a:lstStyle/>
          <a:p>
            <a:pPr algn="l"/>
            <a:endParaRPr lang="en-CH" sz="1600" dirty="0">
              <a:latin typeface="Helvetica" pitchFamily="2" charset="0"/>
            </a:endParaRPr>
          </a:p>
        </p:txBody>
      </p:sp>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5" name="Rectangle 4">
            <a:extLst>
              <a:ext uri="{FF2B5EF4-FFF2-40B4-BE49-F238E27FC236}">
                <a16:creationId xmlns:a16="http://schemas.microsoft.com/office/drawing/2014/main" id="{124A0BC4-9960-5C43-A6B4-8F8003DD0CE6}"/>
              </a:ext>
            </a:extLst>
          </p:cNvPr>
          <p:cNvSpPr/>
          <p:nvPr/>
        </p:nvSpPr>
        <p:spPr>
          <a:xfrm>
            <a:off x="542196" y="111511"/>
            <a:ext cx="2959287" cy="1338147"/>
          </a:xfrm>
          <a:prstGeom prst="rect">
            <a:avLst/>
          </a:prstGeom>
          <a:solidFill>
            <a:schemeClr val="tx1"/>
          </a:solidFill>
          <a:ln>
            <a:noFill/>
          </a:ln>
        </p:spPr>
        <p:txBody>
          <a:bodyPr wrap="square" rtlCol="0" anchor="ctr">
            <a:spAutoFit/>
          </a:bodyPr>
          <a:lstStyle/>
          <a:p>
            <a:pPr algn="l"/>
            <a:endParaRPr lang="en-CH" sz="1600" dirty="0">
              <a:latin typeface="Helvetica" pitchFamily="2" charset="0"/>
            </a:endParaRPr>
          </a:p>
        </p:txBody>
      </p:sp>
      <p:pic>
        <p:nvPicPr>
          <p:cNvPr id="7" name="Picture 6">
            <a:extLst>
              <a:ext uri="{FF2B5EF4-FFF2-40B4-BE49-F238E27FC236}">
                <a16:creationId xmlns:a16="http://schemas.microsoft.com/office/drawing/2014/main" id="{24330F0F-2F93-6680-E8C2-154CA7BC1247}"/>
              </a:ext>
            </a:extLst>
          </p:cNvPr>
          <p:cNvPicPr>
            <a:picLocks noChangeAspect="1"/>
          </p:cNvPicPr>
          <p:nvPr/>
        </p:nvPicPr>
        <p:blipFill>
          <a:blip r:embed="rId2"/>
          <a:srcRect t="16" b="16"/>
          <a:stretch/>
        </p:blipFill>
        <p:spPr>
          <a:xfrm>
            <a:off x="3586249" y="0"/>
            <a:ext cx="7880818" cy="6858000"/>
          </a:xfrm>
          <a:prstGeom prst="rect">
            <a:avLst/>
          </a:prstGeom>
        </p:spPr>
      </p:pic>
      <p:sp>
        <p:nvSpPr>
          <p:cNvPr id="10" name="Rectangle 9">
            <a:extLst>
              <a:ext uri="{FF2B5EF4-FFF2-40B4-BE49-F238E27FC236}">
                <a16:creationId xmlns:a16="http://schemas.microsoft.com/office/drawing/2014/main" id="{2084DCEE-B1D2-BFC8-3873-4D6873B35A5E}"/>
              </a:ext>
            </a:extLst>
          </p:cNvPr>
          <p:cNvSpPr/>
          <p:nvPr/>
        </p:nvSpPr>
        <p:spPr>
          <a:xfrm>
            <a:off x="2008296" y="1066183"/>
            <a:ext cx="2791691" cy="798792"/>
          </a:xfrm>
          <a:prstGeom prst="rect">
            <a:avLst/>
          </a:prstGeom>
          <a:solidFill>
            <a:schemeClr val="tx1"/>
          </a:solidFill>
        </p:spPr>
        <p:txBody>
          <a:bodyPr wrap="square" rtlCol="0" anchor="ctr">
            <a:spAutoFit/>
          </a:bodyPr>
          <a:lstStyle/>
          <a:p>
            <a:pPr algn="l"/>
            <a:endParaRPr lang="en-CH" sz="1600" dirty="0">
              <a:latin typeface="Helvetica" pitchFamily="2" charset="0"/>
            </a:endParaRPr>
          </a:p>
        </p:txBody>
      </p:sp>
      <p:sp>
        <p:nvSpPr>
          <p:cNvPr id="12" name="Rectangle 11">
            <a:extLst>
              <a:ext uri="{FF2B5EF4-FFF2-40B4-BE49-F238E27FC236}">
                <a16:creationId xmlns:a16="http://schemas.microsoft.com/office/drawing/2014/main" id="{47BEC63A-3FE4-463A-4576-643C1E82AC38}"/>
              </a:ext>
            </a:extLst>
          </p:cNvPr>
          <p:cNvSpPr/>
          <p:nvPr/>
        </p:nvSpPr>
        <p:spPr>
          <a:xfrm>
            <a:off x="466610" y="1066183"/>
            <a:ext cx="4415296" cy="1059741"/>
          </a:xfrm>
          <a:prstGeom prst="rect">
            <a:avLst/>
          </a:prstGeom>
          <a:noFill/>
        </p:spPr>
        <p:txBody>
          <a:bodyPr wrap="square" tIns="144000" rIns="18000" bIns="144000">
            <a:spAutoFit/>
          </a:bodyPr>
          <a:lstStyle/>
          <a:p>
            <a:pPr>
              <a:lnSpc>
                <a:spcPct val="110000"/>
              </a:lnSpc>
              <a:spcBef>
                <a:spcPts val="2800"/>
              </a:spcBef>
            </a:pPr>
            <a:r>
              <a:rPr lang="en-US" sz="1600" dirty="0">
                <a:solidFill>
                  <a:schemeClr val="bg1"/>
                </a:solidFill>
                <a:latin typeface="Helvetica" pitchFamily="2" charset="0"/>
                <a:ea typeface="Helvetica Light" charset="0"/>
                <a:cs typeface="Helvetica Light" charset="0"/>
              </a:rPr>
              <a:t>The Higgs boson may couple to dark matter and ”invisibly” decay to dark matter particles                       </a:t>
            </a:r>
            <a:r>
              <a:rPr lang="en-US" sz="1400" dirty="0">
                <a:solidFill>
                  <a:schemeClr val="bg1"/>
                </a:solidFill>
                <a:latin typeface="Helvetica" pitchFamily="2" charset="0"/>
                <a:ea typeface="Helvetica Light" charset="0"/>
                <a:cs typeface="Helvetica Light" charset="0"/>
              </a:rPr>
              <a:t>(if kinematically allowed)</a:t>
            </a:r>
            <a:endParaRPr lang="en-GB" sz="1200" dirty="0">
              <a:solidFill>
                <a:schemeClr val="bg1"/>
              </a:solidFill>
              <a:latin typeface="Helvetica" pitchFamily="2" charset="0"/>
              <a:ea typeface="Helvetica Light" charset="0"/>
              <a:cs typeface="Helvetica Light" charset="0"/>
            </a:endParaRPr>
          </a:p>
        </p:txBody>
      </p:sp>
      <p:sp>
        <p:nvSpPr>
          <p:cNvPr id="13" name="TextBox 12">
            <a:extLst>
              <a:ext uri="{FF2B5EF4-FFF2-40B4-BE49-F238E27FC236}">
                <a16:creationId xmlns:a16="http://schemas.microsoft.com/office/drawing/2014/main" id="{715865C6-80CC-AB38-3FE2-9264098D892B}"/>
              </a:ext>
            </a:extLst>
          </p:cNvPr>
          <p:cNvSpPr txBox="1"/>
          <p:nvPr/>
        </p:nvSpPr>
        <p:spPr>
          <a:xfrm>
            <a:off x="1" y="518750"/>
            <a:ext cx="4724400" cy="646331"/>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Dark matter</a:t>
            </a:r>
            <a:endParaRPr lang="en-GB" sz="3600" dirty="0">
              <a:solidFill>
                <a:schemeClr val="bg1"/>
              </a:solidFill>
              <a:latin typeface="Helvetica" pitchFamily="2" charset="0"/>
              <a:ea typeface="Trebuchet MS" pitchFamily="-84" charset="0"/>
              <a:cs typeface="Helvetica Light"/>
            </a:endParaRPr>
          </a:p>
        </p:txBody>
      </p:sp>
      <p:pic>
        <p:nvPicPr>
          <p:cNvPr id="14" name="Picture 13">
            <a:extLst>
              <a:ext uri="{FF2B5EF4-FFF2-40B4-BE49-F238E27FC236}">
                <a16:creationId xmlns:a16="http://schemas.microsoft.com/office/drawing/2014/main" id="{DA048BBE-3D86-622E-A3AA-5251952EC3D6}"/>
              </a:ext>
            </a:extLst>
          </p:cNvPr>
          <p:cNvPicPr>
            <a:picLocks noChangeAspect="1"/>
          </p:cNvPicPr>
          <p:nvPr/>
        </p:nvPicPr>
        <p:blipFill rotWithShape="1">
          <a:blip r:embed="rId3"/>
          <a:srcRect r="8569"/>
          <a:stretch/>
        </p:blipFill>
        <p:spPr>
          <a:xfrm>
            <a:off x="478695" y="2165525"/>
            <a:ext cx="2673162" cy="2009243"/>
          </a:xfrm>
          <a:prstGeom prst="rect">
            <a:avLst/>
          </a:prstGeom>
          <a:solidFill>
            <a:schemeClr val="tx1"/>
          </a:solidFill>
        </p:spPr>
      </p:pic>
      <p:pic>
        <p:nvPicPr>
          <p:cNvPr id="15" name="Picture 14">
            <a:extLst>
              <a:ext uri="{FF2B5EF4-FFF2-40B4-BE49-F238E27FC236}">
                <a16:creationId xmlns:a16="http://schemas.microsoft.com/office/drawing/2014/main" id="{0E6543EB-4C6A-0540-EE1F-A62611DDE8F3}"/>
              </a:ext>
            </a:extLst>
          </p:cNvPr>
          <p:cNvPicPr>
            <a:picLocks noChangeAspect="1"/>
          </p:cNvPicPr>
          <p:nvPr/>
        </p:nvPicPr>
        <p:blipFill>
          <a:blip r:embed="rId4"/>
          <a:stretch>
            <a:fillRect/>
          </a:stretch>
        </p:blipFill>
        <p:spPr>
          <a:xfrm>
            <a:off x="3060517" y="2541241"/>
            <a:ext cx="1039871" cy="1427058"/>
          </a:xfrm>
          <a:prstGeom prst="rect">
            <a:avLst/>
          </a:prstGeom>
          <a:solidFill>
            <a:schemeClr val="tx1"/>
          </a:solidFill>
        </p:spPr>
      </p:pic>
      <p:sp>
        <p:nvSpPr>
          <p:cNvPr id="16" name="TextBox 15">
            <a:extLst>
              <a:ext uri="{FF2B5EF4-FFF2-40B4-BE49-F238E27FC236}">
                <a16:creationId xmlns:a16="http://schemas.microsoft.com/office/drawing/2014/main" id="{FFFEDF7E-3B90-6757-D082-A8BFD02FC29F}"/>
              </a:ext>
            </a:extLst>
          </p:cNvPr>
          <p:cNvSpPr txBox="1"/>
          <p:nvPr/>
        </p:nvSpPr>
        <p:spPr>
          <a:xfrm>
            <a:off x="2456810" y="2888734"/>
            <a:ext cx="294166" cy="369332"/>
          </a:xfrm>
          <a:prstGeom prst="rect">
            <a:avLst/>
          </a:prstGeom>
          <a:noFill/>
        </p:spPr>
        <p:txBody>
          <a:bodyPr wrap="square" rtlCol="0">
            <a:spAutoFit/>
          </a:bodyPr>
          <a:lstStyle/>
          <a:p>
            <a:r>
              <a:rPr lang="en-GB" dirty="0">
                <a:solidFill>
                  <a:srgbClr val="F1F1F5"/>
                </a:solidFill>
                <a:latin typeface="Chalkduster"/>
                <a:cs typeface="Chalkduster"/>
              </a:rPr>
              <a:t>H</a:t>
            </a:r>
          </a:p>
        </p:txBody>
      </p:sp>
      <p:sp>
        <p:nvSpPr>
          <p:cNvPr id="17" name="Rectangle 16">
            <a:extLst>
              <a:ext uri="{FF2B5EF4-FFF2-40B4-BE49-F238E27FC236}">
                <a16:creationId xmlns:a16="http://schemas.microsoft.com/office/drawing/2014/main" id="{86AF802B-C063-7265-E0F1-57950C47C472}"/>
              </a:ext>
            </a:extLst>
          </p:cNvPr>
          <p:cNvSpPr/>
          <p:nvPr/>
        </p:nvSpPr>
        <p:spPr>
          <a:xfrm>
            <a:off x="4100388" y="3594099"/>
            <a:ext cx="1633291" cy="360213"/>
          </a:xfrm>
          <a:prstGeom prst="rect">
            <a:avLst/>
          </a:prstGeom>
          <a:solidFill>
            <a:schemeClr val="tx1"/>
          </a:solidFill>
        </p:spPr>
        <p:txBody>
          <a:bodyPr wrap="square" rtlCol="0" anchor="ctr">
            <a:spAutoFit/>
          </a:bodyPr>
          <a:lstStyle/>
          <a:p>
            <a:pPr algn="l"/>
            <a:endParaRPr lang="en-CH" sz="1600" dirty="0">
              <a:latin typeface="Helvetica" pitchFamily="2" charset="0"/>
            </a:endParaRPr>
          </a:p>
        </p:txBody>
      </p:sp>
      <p:sp>
        <p:nvSpPr>
          <p:cNvPr id="18" name="Rectangle 17">
            <a:extLst>
              <a:ext uri="{FF2B5EF4-FFF2-40B4-BE49-F238E27FC236}">
                <a16:creationId xmlns:a16="http://schemas.microsoft.com/office/drawing/2014/main" id="{B1DE9151-51A5-A6EC-F0BF-0F119A9C5451}"/>
              </a:ext>
            </a:extLst>
          </p:cNvPr>
          <p:cNvSpPr/>
          <p:nvPr/>
        </p:nvSpPr>
        <p:spPr>
          <a:xfrm>
            <a:off x="8991600" y="6091660"/>
            <a:ext cx="1961779" cy="360213"/>
          </a:xfrm>
          <a:prstGeom prst="rect">
            <a:avLst/>
          </a:prstGeom>
          <a:solidFill>
            <a:srgbClr val="000000"/>
          </a:solidFill>
        </p:spPr>
        <p:txBody>
          <a:bodyPr wrap="square" rtlCol="0" anchor="ctr">
            <a:spAutoFit/>
          </a:bodyPr>
          <a:lstStyle/>
          <a:p>
            <a:pPr algn="l"/>
            <a:endParaRPr lang="en-CH" sz="1600" dirty="0">
              <a:latin typeface="Helvetica" pitchFamily="2" charset="0"/>
            </a:endParaRPr>
          </a:p>
        </p:txBody>
      </p:sp>
      <p:sp>
        <p:nvSpPr>
          <p:cNvPr id="19" name="Rectangle 18">
            <a:extLst>
              <a:ext uri="{FF2B5EF4-FFF2-40B4-BE49-F238E27FC236}">
                <a16:creationId xmlns:a16="http://schemas.microsoft.com/office/drawing/2014/main" id="{21023B17-90C2-5B71-58C0-42FBF5E85770}"/>
              </a:ext>
            </a:extLst>
          </p:cNvPr>
          <p:cNvSpPr/>
          <p:nvPr/>
        </p:nvSpPr>
        <p:spPr>
          <a:xfrm>
            <a:off x="7150101" y="1869902"/>
            <a:ext cx="2212346" cy="338554"/>
          </a:xfrm>
          <a:prstGeom prst="rect">
            <a:avLst/>
          </a:prstGeom>
          <a:solidFill>
            <a:srgbClr val="000000"/>
          </a:solidFill>
        </p:spPr>
        <p:txBody>
          <a:bodyPr wrap="square" rtlCol="0" anchor="ctr">
            <a:spAutoFit/>
          </a:bodyPr>
          <a:lstStyle/>
          <a:p>
            <a:pPr algn="l"/>
            <a:r>
              <a:rPr lang="en-CH" sz="1600" dirty="0">
                <a:solidFill>
                  <a:srgbClr val="FF646C"/>
                </a:solidFill>
                <a:latin typeface="Helvetica" pitchFamily="2" charset="0"/>
              </a:rPr>
              <a:t>E</a:t>
            </a:r>
            <a:r>
              <a:rPr lang="en-CH" sz="1600" baseline="-25000" dirty="0">
                <a:solidFill>
                  <a:srgbClr val="FF646C"/>
                </a:solidFill>
                <a:latin typeface="Helvetica" pitchFamily="2" charset="0"/>
              </a:rPr>
              <a:t>T,miss</a:t>
            </a:r>
            <a:r>
              <a:rPr lang="en-CH" sz="1600" dirty="0">
                <a:solidFill>
                  <a:srgbClr val="FF646C"/>
                </a:solidFill>
                <a:latin typeface="Helvetica" pitchFamily="2" charset="0"/>
              </a:rPr>
              <a:t> = 504 GeV</a:t>
            </a:r>
          </a:p>
        </p:txBody>
      </p:sp>
      <p:pic>
        <p:nvPicPr>
          <p:cNvPr id="20" name="Picture 19">
            <a:extLst>
              <a:ext uri="{FF2B5EF4-FFF2-40B4-BE49-F238E27FC236}">
                <a16:creationId xmlns:a16="http://schemas.microsoft.com/office/drawing/2014/main" id="{67449C78-918E-51A5-C7B5-BF5118726651}"/>
              </a:ext>
            </a:extLst>
          </p:cNvPr>
          <p:cNvPicPr>
            <a:picLocks noChangeAspect="1"/>
          </p:cNvPicPr>
          <p:nvPr/>
        </p:nvPicPr>
        <p:blipFill rotWithShape="1">
          <a:blip r:embed="rId5">
            <a:extLst>
              <a:ext uri="{28A0092B-C50C-407E-A947-70E740481C1C}">
                <a14:useLocalDpi xmlns:a14="http://schemas.microsoft.com/office/drawing/2010/main"/>
              </a:ext>
            </a:extLst>
          </a:blip>
          <a:srcRect t="36576" b="32613"/>
          <a:stretch/>
        </p:blipFill>
        <p:spPr>
          <a:xfrm>
            <a:off x="9362447" y="513659"/>
            <a:ext cx="1717645" cy="748913"/>
          </a:xfrm>
          <a:prstGeom prst="rect">
            <a:avLst/>
          </a:prstGeom>
        </p:spPr>
      </p:pic>
    </p:spTree>
    <p:extLst>
      <p:ext uri="{BB962C8B-B14F-4D97-AF65-F5344CB8AC3E}">
        <p14:creationId xmlns:p14="http://schemas.microsoft.com/office/powerpoint/2010/main" val="2818563326"/>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pic>
        <p:nvPicPr>
          <p:cNvPr id="48" name="Picture 47">
            <a:extLst>
              <a:ext uri="{FF2B5EF4-FFF2-40B4-BE49-F238E27FC236}">
                <a16:creationId xmlns:a16="http://schemas.microsoft.com/office/drawing/2014/main" id="{FE863DD4-10D0-A8B1-8903-24DB6C5B9F67}"/>
              </a:ext>
            </a:extLst>
          </p:cNvPr>
          <p:cNvPicPr>
            <a:picLocks noChangeAspect="1"/>
          </p:cNvPicPr>
          <p:nvPr/>
        </p:nvPicPr>
        <p:blipFill>
          <a:blip r:embed="rId2"/>
          <a:srcRect t="16" b="16"/>
          <a:stretch/>
        </p:blipFill>
        <p:spPr>
          <a:xfrm>
            <a:off x="3586249" y="0"/>
            <a:ext cx="7880818" cy="6858000"/>
          </a:xfrm>
          <a:prstGeom prst="rect">
            <a:avLst/>
          </a:prstGeom>
        </p:spPr>
      </p:pic>
      <p:sp>
        <p:nvSpPr>
          <p:cNvPr id="46" name="Rectangle 45">
            <a:extLst>
              <a:ext uri="{FF2B5EF4-FFF2-40B4-BE49-F238E27FC236}">
                <a16:creationId xmlns:a16="http://schemas.microsoft.com/office/drawing/2014/main" id="{623552D1-74B6-C599-4CA7-8740D2D4D6FE}"/>
              </a:ext>
            </a:extLst>
          </p:cNvPr>
          <p:cNvSpPr/>
          <p:nvPr/>
        </p:nvSpPr>
        <p:spPr>
          <a:xfrm>
            <a:off x="8991600" y="6091660"/>
            <a:ext cx="1961779" cy="360213"/>
          </a:xfrm>
          <a:prstGeom prst="rect">
            <a:avLst/>
          </a:prstGeom>
          <a:solidFill>
            <a:srgbClr val="000000"/>
          </a:solidFill>
        </p:spPr>
        <p:txBody>
          <a:bodyPr wrap="square" rtlCol="0" anchor="ctr">
            <a:spAutoFit/>
          </a:bodyPr>
          <a:lstStyle/>
          <a:p>
            <a:pPr algn="l"/>
            <a:endParaRPr lang="en-CH" sz="1600" dirty="0">
              <a:latin typeface="Helvetica" pitchFamily="2" charset="0"/>
            </a:endParaRPr>
          </a:p>
        </p:txBody>
      </p:sp>
      <p:sp>
        <p:nvSpPr>
          <p:cNvPr id="43" name="Rectangle 42">
            <a:extLst>
              <a:ext uri="{FF2B5EF4-FFF2-40B4-BE49-F238E27FC236}">
                <a16:creationId xmlns:a16="http://schemas.microsoft.com/office/drawing/2014/main" id="{A0127068-C330-D354-F1EE-85D7B6D36B0B}"/>
              </a:ext>
            </a:extLst>
          </p:cNvPr>
          <p:cNvSpPr/>
          <p:nvPr/>
        </p:nvSpPr>
        <p:spPr>
          <a:xfrm>
            <a:off x="4100388" y="3594099"/>
            <a:ext cx="1633291" cy="360213"/>
          </a:xfrm>
          <a:prstGeom prst="rect">
            <a:avLst/>
          </a:prstGeom>
          <a:solidFill>
            <a:schemeClr val="tx1"/>
          </a:solidFill>
        </p:spPr>
        <p:txBody>
          <a:bodyPr wrap="square" rtlCol="0" anchor="ctr">
            <a:spAutoFit/>
          </a:bodyPr>
          <a:lstStyle/>
          <a:p>
            <a:pPr algn="l"/>
            <a:endParaRPr lang="en-CH" sz="1600" dirty="0">
              <a:latin typeface="Helvetica" pitchFamily="2" charset="0"/>
            </a:endParaRPr>
          </a:p>
        </p:txBody>
      </p:sp>
      <p:sp>
        <p:nvSpPr>
          <p:cNvPr id="11" name="Rounded Rectangle 10">
            <a:extLst>
              <a:ext uri="{FF2B5EF4-FFF2-40B4-BE49-F238E27FC236}">
                <a16:creationId xmlns:a16="http://schemas.microsoft.com/office/drawing/2014/main" id="{51859C8B-6C1B-B227-8870-3135F4F4DAA0}"/>
              </a:ext>
            </a:extLst>
          </p:cNvPr>
          <p:cNvSpPr/>
          <p:nvPr/>
        </p:nvSpPr>
        <p:spPr>
          <a:xfrm>
            <a:off x="5648103" y="770016"/>
            <a:ext cx="5498433" cy="5522400"/>
          </a:xfrm>
          <a:prstGeom prst="roundRect">
            <a:avLst>
              <a:gd name="adj" fmla="val 801"/>
            </a:avLst>
          </a:prstGeom>
          <a:solidFill>
            <a:schemeClr val="bg1"/>
          </a:solidFill>
        </p:spPr>
        <p:txBody>
          <a:bodyPr wrap="square" rtlCol="0" anchor="ctr">
            <a:spAutoFit/>
          </a:bodyPr>
          <a:lstStyle/>
          <a:p>
            <a:pPr algn="l"/>
            <a:endParaRPr lang="en-CH" sz="1600" dirty="0">
              <a:latin typeface="Helvetica" pitchFamily="2" charset="0"/>
            </a:endParaRPr>
          </a:p>
        </p:txBody>
      </p:sp>
      <p:sp>
        <p:nvSpPr>
          <p:cNvPr id="15" name="TextBox 14">
            <a:extLst>
              <a:ext uri="{FF2B5EF4-FFF2-40B4-BE49-F238E27FC236}">
                <a16:creationId xmlns:a16="http://schemas.microsoft.com/office/drawing/2014/main" id="{DF9CA81F-0C57-1447-09EB-97C024C3497B}"/>
              </a:ext>
            </a:extLst>
          </p:cNvPr>
          <p:cNvSpPr txBox="1"/>
          <p:nvPr/>
        </p:nvSpPr>
        <p:spPr>
          <a:xfrm>
            <a:off x="6171531" y="5642460"/>
            <a:ext cx="4816237" cy="338554"/>
          </a:xfrm>
          <a:prstGeom prst="rect">
            <a:avLst/>
          </a:prstGeom>
          <a:noFill/>
        </p:spPr>
        <p:txBody>
          <a:bodyPr wrap="square">
            <a:spAutoFit/>
          </a:bodyPr>
          <a:lstStyle/>
          <a:p>
            <a:pPr>
              <a:spcBef>
                <a:spcPts val="3000"/>
              </a:spcBef>
            </a:pPr>
            <a:r>
              <a:rPr lang="en-US" sz="1600" dirty="0">
                <a:solidFill>
                  <a:srgbClr val="0D7FBF"/>
                </a:solidFill>
                <a:latin typeface="Helvetica" pitchFamily="2" charset="0"/>
                <a:ea typeface="Helvetica Light" charset="0"/>
                <a:cs typeface="Helvetica Light" charset="0"/>
              </a:rPr>
              <a:t>➠ BR(H </a:t>
            </a:r>
            <a:r>
              <a:rPr lang="en-US" sz="1600" dirty="0">
                <a:solidFill>
                  <a:srgbClr val="0D7FBF"/>
                </a:solidFill>
                <a:latin typeface="Symbol" pitchFamily="2" charset="2"/>
                <a:ea typeface="Helvetica Light" charset="0"/>
                <a:cs typeface="Helvetica Light" charset="0"/>
              </a:rPr>
              <a:t>®</a:t>
            </a:r>
            <a:r>
              <a:rPr lang="en-US" sz="1600" dirty="0">
                <a:solidFill>
                  <a:srgbClr val="0D7FBF"/>
                </a:solidFill>
                <a:latin typeface="Helvetica" pitchFamily="2" charset="0"/>
                <a:ea typeface="Helvetica Light" charset="0"/>
                <a:cs typeface="Helvetica Light" charset="0"/>
              </a:rPr>
              <a:t> invisible) &lt; 0.107 (0.077) at 95% CL      </a:t>
            </a:r>
            <a:endParaRPr lang="el-GR" sz="1600" baseline="-25000" dirty="0">
              <a:solidFill>
                <a:srgbClr val="0D7FBF"/>
              </a:solidFill>
              <a:latin typeface="Helvetica" pitchFamily="2" charset="0"/>
            </a:endParaRPr>
          </a:p>
        </p:txBody>
      </p:sp>
      <p:sp>
        <p:nvSpPr>
          <p:cNvPr id="17" name="Rounded Rectangle 16">
            <a:extLst>
              <a:ext uri="{FF2B5EF4-FFF2-40B4-BE49-F238E27FC236}">
                <a16:creationId xmlns:a16="http://schemas.microsoft.com/office/drawing/2014/main" id="{AE2DFA6E-D332-4D8A-322E-8EEFEC7B15AF}"/>
              </a:ext>
            </a:extLst>
          </p:cNvPr>
          <p:cNvSpPr/>
          <p:nvPr/>
        </p:nvSpPr>
        <p:spPr>
          <a:xfrm>
            <a:off x="6146131" y="5572672"/>
            <a:ext cx="4521869" cy="477212"/>
          </a:xfrm>
          <a:prstGeom prst="roundRect">
            <a:avLst/>
          </a:prstGeom>
          <a:ln w="19050">
            <a:solidFill>
              <a:srgbClr val="E70000"/>
            </a:solidFill>
          </a:ln>
        </p:spPr>
        <p:txBody>
          <a:bodyPr wrap="square" rtlCol="0" anchor="ctr">
            <a:spAutoFit/>
          </a:bodyPr>
          <a:lstStyle/>
          <a:p>
            <a:pPr algn="l"/>
            <a:endParaRPr lang="en-CH" sz="1600" dirty="0">
              <a:latin typeface="Helvetica" pitchFamily="2" charset="0"/>
            </a:endParaRPr>
          </a:p>
        </p:txBody>
      </p:sp>
      <p:pic>
        <p:nvPicPr>
          <p:cNvPr id="20" name="Picture 19">
            <a:extLst>
              <a:ext uri="{FF2B5EF4-FFF2-40B4-BE49-F238E27FC236}">
                <a16:creationId xmlns:a16="http://schemas.microsoft.com/office/drawing/2014/main" id="{C82A12D7-129E-F369-86DB-73BB017F8633}"/>
              </a:ext>
            </a:extLst>
          </p:cNvPr>
          <p:cNvPicPr>
            <a:picLocks noChangeAspect="1"/>
          </p:cNvPicPr>
          <p:nvPr/>
        </p:nvPicPr>
        <p:blipFill rotWithShape="1">
          <a:blip r:embed="rId3"/>
          <a:srcRect t="6150" b="3163"/>
          <a:stretch/>
        </p:blipFill>
        <p:spPr>
          <a:xfrm rot="5400000">
            <a:off x="6404983" y="775954"/>
            <a:ext cx="4060628" cy="5104942"/>
          </a:xfrm>
          <a:prstGeom prst="rect">
            <a:avLst/>
          </a:prstGeom>
        </p:spPr>
      </p:pic>
      <p:sp>
        <p:nvSpPr>
          <p:cNvPr id="28" name="Rectangle 27">
            <a:extLst>
              <a:ext uri="{FF2B5EF4-FFF2-40B4-BE49-F238E27FC236}">
                <a16:creationId xmlns:a16="http://schemas.microsoft.com/office/drawing/2014/main" id="{947FDADE-AF92-A139-8791-4E888AF30228}"/>
              </a:ext>
            </a:extLst>
          </p:cNvPr>
          <p:cNvSpPr/>
          <p:nvPr/>
        </p:nvSpPr>
        <p:spPr>
          <a:xfrm>
            <a:off x="2438400" y="2806700"/>
            <a:ext cx="177800" cy="292100"/>
          </a:xfrm>
          <a:prstGeom prst="rect">
            <a:avLst/>
          </a:prstGeom>
          <a:solidFill>
            <a:schemeClr val="tx1"/>
          </a:solidFill>
          <a:ln>
            <a:noFill/>
          </a:ln>
        </p:spPr>
        <p:txBody>
          <a:bodyPr wrap="none" rtlCol="0" anchor="ctr">
            <a:spAutoFit/>
          </a:bodyPr>
          <a:lstStyle/>
          <a:p>
            <a:pPr algn="l"/>
            <a:endParaRPr lang="en-CH" sz="1600" dirty="0">
              <a:latin typeface="Helvetica" pitchFamily="2" charset="0"/>
            </a:endParaRPr>
          </a:p>
        </p:txBody>
      </p:sp>
      <p:pic>
        <p:nvPicPr>
          <p:cNvPr id="34" name="Picture 33">
            <a:extLst>
              <a:ext uri="{FF2B5EF4-FFF2-40B4-BE49-F238E27FC236}">
                <a16:creationId xmlns:a16="http://schemas.microsoft.com/office/drawing/2014/main" id="{C718E614-0A71-1FEF-9B7F-DE74B5712CFA}"/>
              </a:ext>
            </a:extLst>
          </p:cNvPr>
          <p:cNvPicPr>
            <a:picLocks noChangeAspect="1"/>
          </p:cNvPicPr>
          <p:nvPr/>
        </p:nvPicPr>
        <p:blipFill rotWithShape="1">
          <a:blip r:embed="rId4"/>
          <a:srcRect r="8569"/>
          <a:stretch/>
        </p:blipFill>
        <p:spPr>
          <a:xfrm>
            <a:off x="478695" y="2165525"/>
            <a:ext cx="2673162" cy="2009243"/>
          </a:xfrm>
          <a:prstGeom prst="rect">
            <a:avLst/>
          </a:prstGeom>
          <a:solidFill>
            <a:schemeClr val="tx1"/>
          </a:solidFill>
        </p:spPr>
      </p:pic>
      <p:pic>
        <p:nvPicPr>
          <p:cNvPr id="35" name="Picture 34">
            <a:extLst>
              <a:ext uri="{FF2B5EF4-FFF2-40B4-BE49-F238E27FC236}">
                <a16:creationId xmlns:a16="http://schemas.microsoft.com/office/drawing/2014/main" id="{1E5489DF-29A3-10D3-F4F4-96FABA0439FD}"/>
              </a:ext>
            </a:extLst>
          </p:cNvPr>
          <p:cNvPicPr>
            <a:picLocks noChangeAspect="1"/>
          </p:cNvPicPr>
          <p:nvPr/>
        </p:nvPicPr>
        <p:blipFill>
          <a:blip r:embed="rId5"/>
          <a:stretch>
            <a:fillRect/>
          </a:stretch>
        </p:blipFill>
        <p:spPr>
          <a:xfrm>
            <a:off x="3060517" y="2541241"/>
            <a:ext cx="1039871" cy="1427058"/>
          </a:xfrm>
          <a:prstGeom prst="rect">
            <a:avLst/>
          </a:prstGeom>
          <a:solidFill>
            <a:schemeClr val="tx1"/>
          </a:solidFill>
        </p:spPr>
      </p:pic>
      <p:sp>
        <p:nvSpPr>
          <p:cNvPr id="36" name="TextBox 35">
            <a:extLst>
              <a:ext uri="{FF2B5EF4-FFF2-40B4-BE49-F238E27FC236}">
                <a16:creationId xmlns:a16="http://schemas.microsoft.com/office/drawing/2014/main" id="{48B80F69-AB95-C30A-8D65-D24EBDBA3638}"/>
              </a:ext>
            </a:extLst>
          </p:cNvPr>
          <p:cNvSpPr txBox="1"/>
          <p:nvPr/>
        </p:nvSpPr>
        <p:spPr>
          <a:xfrm>
            <a:off x="2456810" y="2888734"/>
            <a:ext cx="294166" cy="369332"/>
          </a:xfrm>
          <a:prstGeom prst="rect">
            <a:avLst/>
          </a:prstGeom>
          <a:noFill/>
        </p:spPr>
        <p:txBody>
          <a:bodyPr wrap="square" rtlCol="0">
            <a:spAutoFit/>
          </a:bodyPr>
          <a:lstStyle/>
          <a:p>
            <a:r>
              <a:rPr lang="en-GB" dirty="0">
                <a:solidFill>
                  <a:srgbClr val="F1F1F5"/>
                </a:solidFill>
                <a:latin typeface="Chalkduster"/>
                <a:cs typeface="Chalkduster"/>
              </a:rPr>
              <a:t>H</a:t>
            </a:r>
          </a:p>
        </p:txBody>
      </p:sp>
      <p:sp>
        <p:nvSpPr>
          <p:cNvPr id="38" name="Rectangle 37">
            <a:extLst>
              <a:ext uri="{FF2B5EF4-FFF2-40B4-BE49-F238E27FC236}">
                <a16:creationId xmlns:a16="http://schemas.microsoft.com/office/drawing/2014/main" id="{32DE8450-384D-569E-D373-0CB458CF8702}"/>
              </a:ext>
            </a:extLst>
          </p:cNvPr>
          <p:cNvSpPr/>
          <p:nvPr/>
        </p:nvSpPr>
        <p:spPr>
          <a:xfrm>
            <a:off x="542196" y="111511"/>
            <a:ext cx="2959287" cy="1338147"/>
          </a:xfrm>
          <a:prstGeom prst="rect">
            <a:avLst/>
          </a:prstGeom>
          <a:solidFill>
            <a:schemeClr val="tx1"/>
          </a:solidFill>
          <a:ln>
            <a:noFill/>
          </a:ln>
        </p:spPr>
        <p:txBody>
          <a:bodyPr wrap="square" rtlCol="0" anchor="ctr">
            <a:spAutoFit/>
          </a:bodyPr>
          <a:lstStyle/>
          <a:p>
            <a:pPr algn="l"/>
            <a:endParaRPr lang="en-CH" sz="1600" dirty="0">
              <a:latin typeface="Helvetica" pitchFamily="2" charset="0"/>
            </a:endParaRPr>
          </a:p>
        </p:txBody>
      </p:sp>
      <p:sp>
        <p:nvSpPr>
          <p:cNvPr id="40" name="Rectangle 39">
            <a:extLst>
              <a:ext uri="{FF2B5EF4-FFF2-40B4-BE49-F238E27FC236}">
                <a16:creationId xmlns:a16="http://schemas.microsoft.com/office/drawing/2014/main" id="{A6712F00-C9D2-78FF-C681-22D2A1DF2A25}"/>
              </a:ext>
            </a:extLst>
          </p:cNvPr>
          <p:cNvSpPr/>
          <p:nvPr/>
        </p:nvSpPr>
        <p:spPr>
          <a:xfrm>
            <a:off x="2008296" y="1066183"/>
            <a:ext cx="2791691" cy="798792"/>
          </a:xfrm>
          <a:prstGeom prst="rect">
            <a:avLst/>
          </a:prstGeom>
          <a:solidFill>
            <a:schemeClr val="tx1"/>
          </a:solidFill>
        </p:spPr>
        <p:txBody>
          <a:bodyPr wrap="square" rtlCol="0" anchor="ctr">
            <a:spAutoFit/>
          </a:bodyPr>
          <a:lstStyle/>
          <a:p>
            <a:pPr algn="l"/>
            <a:endParaRPr lang="en-CH" sz="1600" dirty="0">
              <a:latin typeface="Helvetica" pitchFamily="2" charset="0"/>
            </a:endParaRPr>
          </a:p>
        </p:txBody>
      </p:sp>
      <p:sp>
        <p:nvSpPr>
          <p:cNvPr id="41" name="Rectangle 40">
            <a:extLst>
              <a:ext uri="{FF2B5EF4-FFF2-40B4-BE49-F238E27FC236}">
                <a16:creationId xmlns:a16="http://schemas.microsoft.com/office/drawing/2014/main" id="{3841CFB4-3DB9-004E-5D7F-E3FA1B09C312}"/>
              </a:ext>
            </a:extLst>
          </p:cNvPr>
          <p:cNvSpPr/>
          <p:nvPr/>
        </p:nvSpPr>
        <p:spPr>
          <a:xfrm>
            <a:off x="466610" y="1066183"/>
            <a:ext cx="4415296" cy="1059741"/>
          </a:xfrm>
          <a:prstGeom prst="rect">
            <a:avLst/>
          </a:prstGeom>
          <a:noFill/>
        </p:spPr>
        <p:txBody>
          <a:bodyPr wrap="square" tIns="144000" rIns="18000" bIns="144000">
            <a:spAutoFit/>
          </a:bodyPr>
          <a:lstStyle/>
          <a:p>
            <a:pPr>
              <a:lnSpc>
                <a:spcPct val="110000"/>
              </a:lnSpc>
              <a:spcBef>
                <a:spcPts val="2800"/>
              </a:spcBef>
            </a:pPr>
            <a:r>
              <a:rPr lang="en-US" sz="1600" dirty="0">
                <a:solidFill>
                  <a:schemeClr val="bg1"/>
                </a:solidFill>
                <a:latin typeface="Helvetica" pitchFamily="2" charset="0"/>
                <a:ea typeface="Helvetica Light" charset="0"/>
                <a:cs typeface="Helvetica Light" charset="0"/>
              </a:rPr>
              <a:t>The Higgs boson may couple to dark matter and ”invisibly” decay to dark matter particles                       </a:t>
            </a:r>
            <a:r>
              <a:rPr lang="en-US" sz="1400" dirty="0">
                <a:solidFill>
                  <a:schemeClr val="bg1"/>
                </a:solidFill>
                <a:latin typeface="Helvetica" pitchFamily="2" charset="0"/>
                <a:ea typeface="Helvetica Light" charset="0"/>
                <a:cs typeface="Helvetica Light" charset="0"/>
              </a:rPr>
              <a:t>(if kinematically allowed)</a:t>
            </a:r>
            <a:endParaRPr lang="en-GB" sz="1200" dirty="0">
              <a:solidFill>
                <a:schemeClr val="bg1"/>
              </a:solidFill>
              <a:latin typeface="Helvetica" pitchFamily="2" charset="0"/>
              <a:ea typeface="Helvetica Light" charset="0"/>
              <a:cs typeface="Helvetica Light" charset="0"/>
            </a:endParaRPr>
          </a:p>
        </p:txBody>
      </p:sp>
      <p:sp>
        <p:nvSpPr>
          <p:cNvPr id="42" name="TextBox 41">
            <a:extLst>
              <a:ext uri="{FF2B5EF4-FFF2-40B4-BE49-F238E27FC236}">
                <a16:creationId xmlns:a16="http://schemas.microsoft.com/office/drawing/2014/main" id="{F27065A9-7C1D-7F8F-25CC-3CA5DC0693D8}"/>
              </a:ext>
            </a:extLst>
          </p:cNvPr>
          <p:cNvSpPr txBox="1"/>
          <p:nvPr/>
        </p:nvSpPr>
        <p:spPr>
          <a:xfrm>
            <a:off x="1" y="518750"/>
            <a:ext cx="4724400" cy="646331"/>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Dark matter</a:t>
            </a:r>
            <a:endParaRPr lang="en-GB" sz="3600" dirty="0">
              <a:solidFill>
                <a:schemeClr val="bg1"/>
              </a:solidFill>
              <a:latin typeface="Helvetica" pitchFamily="2" charset="0"/>
              <a:ea typeface="Trebuchet MS" pitchFamily="-84" charset="0"/>
              <a:cs typeface="Helvetica Light"/>
            </a:endParaRPr>
          </a:p>
        </p:txBody>
      </p:sp>
      <p:sp>
        <p:nvSpPr>
          <p:cNvPr id="47" name="TextBox 46">
            <a:extLst>
              <a:ext uri="{FF2B5EF4-FFF2-40B4-BE49-F238E27FC236}">
                <a16:creationId xmlns:a16="http://schemas.microsoft.com/office/drawing/2014/main" id="{C4F2DD58-926B-2F9F-8075-B312F420BA15}"/>
              </a:ext>
            </a:extLst>
          </p:cNvPr>
          <p:cNvSpPr txBox="1"/>
          <p:nvPr/>
        </p:nvSpPr>
        <p:spPr>
          <a:xfrm>
            <a:off x="8366189" y="1146418"/>
            <a:ext cx="2534669" cy="261610"/>
          </a:xfrm>
          <a:prstGeom prst="rect">
            <a:avLst/>
          </a:prstGeom>
          <a:noFill/>
        </p:spPr>
        <p:txBody>
          <a:bodyPr wrap="none" rtlCol="0">
            <a:spAutoFit/>
          </a:bodyPr>
          <a:lstStyle/>
          <a:p>
            <a:pPr marL="0" algn="r">
              <a:spcBef>
                <a:spcPts val="3000"/>
              </a:spcBef>
            </a:pPr>
            <a:r>
              <a:rPr lang="en-GB" sz="1100" dirty="0">
                <a:solidFill>
                  <a:schemeClr val="tx1">
                    <a:lumMod val="50000"/>
                    <a:lumOff val="50000"/>
                  </a:schemeClr>
                </a:solidFill>
                <a:latin typeface="Helvetica Light" charset="0"/>
                <a:ea typeface="Helvetica Light" charset="0"/>
                <a:cs typeface="Helvetica Light" charset="0"/>
                <a:sym typeface="Wingdings" pitchFamily="2" charset="2"/>
                <a:hlinkClick r:id="rId6"/>
              </a:rPr>
              <a:t>arXiv:2202.07953</a:t>
            </a:r>
            <a:r>
              <a:rPr lang="en-GB" sz="1100" dirty="0">
                <a:solidFill>
                  <a:schemeClr val="tx1">
                    <a:lumMod val="50000"/>
                    <a:lumOff val="50000"/>
                  </a:schemeClr>
                </a:solidFill>
                <a:latin typeface="Helvetica Light" charset="0"/>
                <a:ea typeface="Helvetica Light" charset="0"/>
                <a:cs typeface="Helvetica Light" charset="0"/>
                <a:sym typeface="Wingdings" pitchFamily="2" charset="2"/>
              </a:rPr>
              <a:t>, </a:t>
            </a:r>
            <a:r>
              <a:rPr lang="en-GB" sz="1100" dirty="0">
                <a:solidFill>
                  <a:schemeClr val="tx1">
                    <a:lumMod val="50000"/>
                    <a:lumOff val="50000"/>
                  </a:schemeClr>
                </a:solidFill>
                <a:latin typeface="Helvetica Light" charset="0"/>
                <a:ea typeface="Helvetica Light" charset="0"/>
                <a:cs typeface="Helvetica Light" charset="0"/>
                <a:sym typeface="Wingdings" pitchFamily="2" charset="2"/>
                <a:hlinkClick r:id="rId7"/>
              </a:rPr>
              <a:t>arXiv:2301.10731</a:t>
            </a:r>
            <a:r>
              <a:rPr lang="en-GB" sz="1100" dirty="0">
                <a:solidFill>
                  <a:schemeClr val="tx1">
                    <a:lumMod val="50000"/>
                    <a:lumOff val="50000"/>
                  </a:schemeClr>
                </a:solidFill>
                <a:latin typeface="Helvetica Light" charset="0"/>
                <a:ea typeface="Helvetica Light" charset="0"/>
                <a:cs typeface="Helvetica Light" charset="0"/>
                <a:sym typeface="Wingdings" pitchFamily="2" charset="2"/>
              </a:rPr>
              <a:t> </a:t>
            </a:r>
            <a:endParaRPr lang="en-CH" sz="1100" dirty="0">
              <a:solidFill>
                <a:prstClr val="black"/>
              </a:solidFill>
              <a:latin typeface="Helvetica Light" charset="0"/>
              <a:ea typeface="Helvetica Light" charset="0"/>
              <a:cs typeface="Helvetica Light" charset="0"/>
              <a:sym typeface="Wingdings" pitchFamily="2" charset="2"/>
            </a:endParaRPr>
          </a:p>
        </p:txBody>
      </p:sp>
    </p:spTree>
    <p:extLst>
      <p:ext uri="{BB962C8B-B14F-4D97-AF65-F5344CB8AC3E}">
        <p14:creationId xmlns:p14="http://schemas.microsoft.com/office/powerpoint/2010/main" val="3711097647"/>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2" name="Rectangle 1">
            <a:extLst>
              <a:ext uri="{FF2B5EF4-FFF2-40B4-BE49-F238E27FC236}">
                <a16:creationId xmlns:a16="http://schemas.microsoft.com/office/drawing/2014/main" id="{D6032BD6-DF1E-F44B-AD9C-5C44A6D11FD5}"/>
              </a:ext>
            </a:extLst>
          </p:cNvPr>
          <p:cNvSpPr/>
          <p:nvPr/>
        </p:nvSpPr>
        <p:spPr>
          <a:xfrm>
            <a:off x="7607397" y="0"/>
            <a:ext cx="2732049" cy="1683835"/>
          </a:xfrm>
          <a:prstGeom prst="rect">
            <a:avLst/>
          </a:prstGeom>
          <a:solidFill>
            <a:schemeClr val="tx1"/>
          </a:solidFill>
          <a:ln>
            <a:noFill/>
          </a:ln>
        </p:spPr>
        <p:txBody>
          <a:bodyPr wrap="none" rtlCol="0" anchor="ctr">
            <a:spAutoFit/>
          </a:bodyPr>
          <a:lstStyle/>
          <a:p>
            <a:pPr algn="l"/>
            <a:endParaRPr lang="en-CH" sz="1600" dirty="0">
              <a:latin typeface="Helvetica" pitchFamily="2" charset="0"/>
            </a:endParaRPr>
          </a:p>
        </p:txBody>
      </p:sp>
      <p:pic>
        <p:nvPicPr>
          <p:cNvPr id="6" name="Picture 5">
            <a:extLst>
              <a:ext uri="{FF2B5EF4-FFF2-40B4-BE49-F238E27FC236}">
                <a16:creationId xmlns:a16="http://schemas.microsoft.com/office/drawing/2014/main" id="{02F36D02-1F1F-B64C-B9F4-95DEEBFD7B43}"/>
              </a:ext>
            </a:extLst>
          </p:cNvPr>
          <p:cNvPicPr>
            <a:picLocks noChangeAspect="1"/>
          </p:cNvPicPr>
          <p:nvPr/>
        </p:nvPicPr>
        <p:blipFill rotWithShape="1">
          <a:blip r:embed="rId2"/>
          <a:srcRect l="1069"/>
          <a:stretch/>
        </p:blipFill>
        <p:spPr>
          <a:xfrm>
            <a:off x="1034716" y="1793"/>
            <a:ext cx="9506152" cy="6854414"/>
          </a:xfrm>
          <a:prstGeom prst="rect">
            <a:avLst/>
          </a:prstGeom>
        </p:spPr>
      </p:pic>
      <p:sp>
        <p:nvSpPr>
          <p:cNvPr id="3" name="Rectangle 2">
            <a:extLst>
              <a:ext uri="{FF2B5EF4-FFF2-40B4-BE49-F238E27FC236}">
                <a16:creationId xmlns:a16="http://schemas.microsoft.com/office/drawing/2014/main" id="{3F7583B9-A904-1781-E521-59E974F744F7}"/>
              </a:ext>
            </a:extLst>
          </p:cNvPr>
          <p:cNvSpPr/>
          <p:nvPr/>
        </p:nvSpPr>
        <p:spPr>
          <a:xfrm>
            <a:off x="7607397" y="0"/>
            <a:ext cx="2732049" cy="1683835"/>
          </a:xfrm>
          <a:prstGeom prst="rect">
            <a:avLst/>
          </a:prstGeom>
          <a:solidFill>
            <a:schemeClr val="tx1"/>
          </a:solidFill>
          <a:ln>
            <a:noFill/>
          </a:ln>
        </p:spPr>
        <p:txBody>
          <a:bodyPr wrap="none" rtlCol="0" anchor="ctr">
            <a:spAutoFit/>
          </a:bodyPr>
          <a:lstStyle/>
          <a:p>
            <a:pPr algn="l"/>
            <a:endParaRPr lang="en-CH" sz="1600" dirty="0">
              <a:latin typeface="Helvetica" pitchFamily="2" charset="0"/>
            </a:endParaRPr>
          </a:p>
        </p:txBody>
      </p:sp>
      <p:sp>
        <p:nvSpPr>
          <p:cNvPr id="7" name="Rectangle 6">
            <a:extLst>
              <a:ext uri="{FF2B5EF4-FFF2-40B4-BE49-F238E27FC236}">
                <a16:creationId xmlns:a16="http://schemas.microsoft.com/office/drawing/2014/main" id="{F9CB1B84-461A-4D59-73D0-F03824714FF7}"/>
              </a:ext>
            </a:extLst>
          </p:cNvPr>
          <p:cNvSpPr/>
          <p:nvPr/>
        </p:nvSpPr>
        <p:spPr>
          <a:xfrm>
            <a:off x="8698832" y="300789"/>
            <a:ext cx="2216471" cy="1251285"/>
          </a:xfrm>
          <a:prstGeom prst="rect">
            <a:avLst/>
          </a:prstGeom>
          <a:solidFill>
            <a:schemeClr val="tx1"/>
          </a:solidFill>
        </p:spPr>
        <p:txBody>
          <a:bodyPr wrap="none" rtlCol="0" anchor="ctr">
            <a:spAutoFit/>
          </a:bodyPr>
          <a:lstStyle/>
          <a:p>
            <a:pPr algn="l"/>
            <a:endParaRPr lang="en-CH" sz="1600" dirty="0">
              <a:latin typeface="Helvetica" pitchFamily="2" charset="0"/>
            </a:endParaRPr>
          </a:p>
        </p:txBody>
      </p:sp>
      <p:sp>
        <p:nvSpPr>
          <p:cNvPr id="10" name="Rectangle 9">
            <a:extLst>
              <a:ext uri="{FF2B5EF4-FFF2-40B4-BE49-F238E27FC236}">
                <a16:creationId xmlns:a16="http://schemas.microsoft.com/office/drawing/2014/main" id="{9C15CBA3-7FF9-9AA8-667F-6A0781966C1A}"/>
              </a:ext>
            </a:extLst>
          </p:cNvPr>
          <p:cNvSpPr/>
          <p:nvPr/>
        </p:nvSpPr>
        <p:spPr>
          <a:xfrm>
            <a:off x="466610" y="2869583"/>
            <a:ext cx="5245758" cy="821342"/>
          </a:xfrm>
          <a:prstGeom prst="rect">
            <a:avLst/>
          </a:prstGeom>
          <a:solidFill>
            <a:schemeClr val="tx1"/>
          </a:solidFill>
        </p:spPr>
        <p:txBody>
          <a:bodyPr wrap="square" tIns="144000" rIns="18000" bIns="144000">
            <a:spAutoFit/>
          </a:bodyPr>
          <a:lstStyle/>
          <a:p>
            <a:pPr>
              <a:lnSpc>
                <a:spcPct val="110000"/>
              </a:lnSpc>
              <a:spcBef>
                <a:spcPts val="2800"/>
              </a:spcBef>
            </a:pPr>
            <a:r>
              <a:rPr lang="en-GB" sz="1600" dirty="0">
                <a:solidFill>
                  <a:schemeClr val="bg1"/>
                </a:solidFill>
                <a:latin typeface="Helvetica" pitchFamily="2" charset="0"/>
                <a:ea typeface="Helvetica Light" charset="0"/>
                <a:cs typeface="Helvetica Light" charset="0"/>
              </a:rPr>
              <a:t>The new sector opens a variety of possibilities and questions</a:t>
            </a:r>
          </a:p>
        </p:txBody>
      </p:sp>
      <p:sp>
        <p:nvSpPr>
          <p:cNvPr id="11" name="Rounded Rectangle 10">
            <a:extLst>
              <a:ext uri="{FF2B5EF4-FFF2-40B4-BE49-F238E27FC236}">
                <a16:creationId xmlns:a16="http://schemas.microsoft.com/office/drawing/2014/main" id="{A91BC259-9A12-7772-6A29-4B1190DD6FB7}"/>
              </a:ext>
            </a:extLst>
          </p:cNvPr>
          <p:cNvSpPr/>
          <p:nvPr/>
        </p:nvSpPr>
        <p:spPr>
          <a:xfrm>
            <a:off x="5648103" y="770016"/>
            <a:ext cx="5498433" cy="5522400"/>
          </a:xfrm>
          <a:prstGeom prst="roundRect">
            <a:avLst>
              <a:gd name="adj" fmla="val 801"/>
            </a:avLst>
          </a:prstGeom>
          <a:solidFill>
            <a:schemeClr val="bg1"/>
          </a:solidFill>
        </p:spPr>
        <p:txBody>
          <a:bodyPr wrap="square" rtlCol="0" anchor="ctr">
            <a:spAutoFit/>
          </a:bodyPr>
          <a:lstStyle/>
          <a:p>
            <a:pPr algn="l"/>
            <a:endParaRPr lang="en-CH" sz="1600" dirty="0">
              <a:latin typeface="Helvetica" pitchFamily="2" charset="0"/>
            </a:endParaRPr>
          </a:p>
        </p:txBody>
      </p:sp>
      <p:sp>
        <p:nvSpPr>
          <p:cNvPr id="12" name="TextBox 11">
            <a:extLst>
              <a:ext uri="{FF2B5EF4-FFF2-40B4-BE49-F238E27FC236}">
                <a16:creationId xmlns:a16="http://schemas.microsoft.com/office/drawing/2014/main" id="{FECC42BB-0F92-B2E1-904D-F68BBB7008E7}"/>
              </a:ext>
            </a:extLst>
          </p:cNvPr>
          <p:cNvSpPr txBox="1"/>
          <p:nvPr/>
        </p:nvSpPr>
        <p:spPr>
          <a:xfrm>
            <a:off x="0" y="518751"/>
            <a:ext cx="5648103" cy="1200329"/>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The Higgs mechanism 	is real !</a:t>
            </a:r>
            <a:endParaRPr lang="en-GB" sz="3600" dirty="0">
              <a:solidFill>
                <a:schemeClr val="bg1"/>
              </a:solidFill>
              <a:latin typeface="Helvetica" pitchFamily="2" charset="0"/>
              <a:ea typeface="Trebuchet MS" pitchFamily="-84" charset="0"/>
              <a:cs typeface="Helvetica Light"/>
            </a:endParaRPr>
          </a:p>
        </p:txBody>
      </p:sp>
      <p:sp>
        <p:nvSpPr>
          <p:cNvPr id="13" name="TextBox 12">
            <a:extLst>
              <a:ext uri="{FF2B5EF4-FFF2-40B4-BE49-F238E27FC236}">
                <a16:creationId xmlns:a16="http://schemas.microsoft.com/office/drawing/2014/main" id="{C8171844-C76C-4B7D-A58D-DD59101A2A55}"/>
              </a:ext>
            </a:extLst>
          </p:cNvPr>
          <p:cNvSpPr txBox="1"/>
          <p:nvPr/>
        </p:nvSpPr>
        <p:spPr>
          <a:xfrm>
            <a:off x="5884615" y="977231"/>
            <a:ext cx="5094188" cy="5032147"/>
          </a:xfrm>
          <a:prstGeom prst="rect">
            <a:avLst/>
          </a:prstGeom>
          <a:noFill/>
        </p:spPr>
        <p:txBody>
          <a:bodyPr wrap="square" rtlCol="0">
            <a:spAutoFit/>
          </a:bodyPr>
          <a:lstStyle/>
          <a:p>
            <a:pPr marL="0">
              <a:spcBef>
                <a:spcPts val="3000"/>
              </a:spcBef>
            </a:pPr>
            <a:r>
              <a:rPr lang="en-CH" sz="1600" b="1" dirty="0">
                <a:solidFill>
                  <a:prstClr val="black"/>
                </a:solidFill>
                <a:latin typeface="Helvetica" pitchFamily="2" charset="0"/>
                <a:ea typeface="Helvetica Light" charset="0"/>
                <a:cs typeface="Helvetica Light" charset="0"/>
                <a:sym typeface="Wingdings" pitchFamily="2" charset="2"/>
              </a:rPr>
              <a:t>Possible relations between the Higgs boson and open questions in particle physics and cosmology</a:t>
            </a:r>
          </a:p>
          <a:p>
            <a:pPr marL="285750" indent="-285750">
              <a:spcBef>
                <a:spcPts val="1800"/>
              </a:spcBef>
              <a:buFont typeface="Arial" panose="020B0604020202020204" pitchFamily="34" charset="0"/>
              <a:buChar char="•"/>
            </a:pPr>
            <a:r>
              <a:rPr lang="en-CH" sz="1400" dirty="0">
                <a:solidFill>
                  <a:prstClr val="black"/>
                </a:solidFill>
                <a:latin typeface="Helvetica" pitchFamily="2" charset="0"/>
                <a:ea typeface="Helvetica Light" charset="0"/>
                <a:cs typeface="Helvetica Light" charset="0"/>
                <a:sym typeface="Wingdings" pitchFamily="2" charset="2"/>
              </a:rPr>
              <a:t>What stabilises the Higgs mass versus high-scale new physics? Are there new TeV-scale symmetries? Is the Higgs boson elementary or composite, are there anomalies in its coupling to the W or Z?</a:t>
            </a:r>
          </a:p>
          <a:p>
            <a:pPr marL="285750" indent="-285750">
              <a:spcBef>
                <a:spcPts val="1200"/>
              </a:spcBef>
              <a:buFont typeface="Arial" panose="020B0604020202020204" pitchFamily="34" charset="0"/>
              <a:buChar char="•"/>
            </a:pPr>
            <a:r>
              <a:rPr lang="en-CH" sz="1400" dirty="0">
                <a:solidFill>
                  <a:prstClr val="black"/>
                </a:solidFill>
                <a:latin typeface="Helvetica" pitchFamily="2" charset="0"/>
                <a:ea typeface="Helvetica Light" charset="0"/>
                <a:cs typeface="Helvetica Light" charset="0"/>
                <a:sym typeface="Wingdings" pitchFamily="2" charset="2"/>
              </a:rPr>
              <a:t>Do Higgs interactions violate CP? </a:t>
            </a:r>
            <a:r>
              <a:rPr lang="en-CH" sz="1400" dirty="0">
                <a:solidFill>
                  <a:srgbClr val="E70000"/>
                </a:solidFill>
                <a:latin typeface="Helvetica" pitchFamily="2" charset="0"/>
                <a:ea typeface="Helvetica Light" charset="0"/>
                <a:cs typeface="Helvetica Light" charset="0"/>
                <a:sym typeface="Wingdings" pitchFamily="2" charset="2"/>
              </a:rPr>
              <a:t>Is there an anomalous Higgs self coupling </a:t>
            </a:r>
            <a:r>
              <a:rPr lang="en-CH" sz="1400" dirty="0">
                <a:solidFill>
                  <a:schemeClr val="tx1">
                    <a:lumMod val="75000"/>
                    <a:lumOff val="25000"/>
                  </a:schemeClr>
                </a:solidFill>
                <a:latin typeface="Helvetica" pitchFamily="2" charset="0"/>
                <a:ea typeface="Helvetica Light" charset="0"/>
                <a:cs typeface="Helvetica Light" charset="0"/>
                <a:sym typeface="Wingdings" pitchFamily="2" charset="2"/>
              </a:rPr>
              <a:t>to allow for a first order electroweak phase transition</a:t>
            </a:r>
            <a:r>
              <a:rPr lang="en-CH" sz="1400" dirty="0">
                <a:solidFill>
                  <a:srgbClr val="E70000"/>
                </a:solidFill>
                <a:latin typeface="Helvetica" pitchFamily="2" charset="0"/>
                <a:ea typeface="Helvetica Light" charset="0"/>
                <a:cs typeface="Helvetica Light" charset="0"/>
                <a:sym typeface="Wingdings" pitchFamily="2" charset="2"/>
              </a:rPr>
              <a:t>?</a:t>
            </a:r>
          </a:p>
          <a:p>
            <a:pPr marL="285750" indent="-285750">
              <a:spcBef>
                <a:spcPts val="1200"/>
              </a:spcBef>
              <a:buFont typeface="Arial" panose="020B0604020202020204" pitchFamily="34" charset="0"/>
              <a:buChar char="•"/>
            </a:pPr>
            <a:r>
              <a:rPr lang="en-CH" sz="1400" dirty="0">
                <a:solidFill>
                  <a:prstClr val="black"/>
                </a:solidFill>
                <a:latin typeface="Helvetica" pitchFamily="2" charset="0"/>
                <a:ea typeface="Helvetica Light" charset="0"/>
                <a:cs typeface="Helvetica Light" charset="0"/>
                <a:sym typeface="Wingdings" pitchFamily="2" charset="2"/>
              </a:rPr>
              <a:t>Is the Higgs boson unique?</a:t>
            </a:r>
          </a:p>
          <a:p>
            <a:pPr marL="285750" indent="-285750">
              <a:spcBef>
                <a:spcPts val="1200"/>
              </a:spcBef>
              <a:buFont typeface="Arial" panose="020B0604020202020204" pitchFamily="34" charset="0"/>
              <a:buChar char="•"/>
            </a:pPr>
            <a:r>
              <a:rPr lang="en-GB" sz="1400" dirty="0">
                <a:latin typeface="Helvetica" pitchFamily="2" charset="0"/>
                <a:ea typeface="Helvetica Light" charset="0"/>
                <a:cs typeface="Helvetica Light" charset="0"/>
                <a:sym typeface="Wingdings" pitchFamily="2" charset="2"/>
              </a:rPr>
              <a:t>What is the origin of dark matter, is the Higgs mechanism responsible for the dark matter mass? Can the Higgs boson provide a portal to a dark sector? </a:t>
            </a:r>
          </a:p>
          <a:p>
            <a:pPr marL="285750" indent="-285750">
              <a:spcBef>
                <a:spcPts val="1200"/>
              </a:spcBef>
              <a:buFont typeface="Arial" panose="020B0604020202020204" pitchFamily="34" charset="0"/>
              <a:buChar char="•"/>
            </a:pPr>
            <a:r>
              <a:rPr lang="en-CH" sz="1400" dirty="0">
                <a:solidFill>
                  <a:prstClr val="black"/>
                </a:solidFill>
                <a:latin typeface="Helvetica" pitchFamily="2" charset="0"/>
                <a:ea typeface="Helvetica Light" charset="0"/>
                <a:cs typeface="Helvetica Light" charset="0"/>
                <a:sym typeface="Wingdings" pitchFamily="2" charset="2"/>
              </a:rPr>
              <a:t>What is the origin of the vast range of Yukawa couplings, are there modified interactions, lepton-flavour violation?</a:t>
            </a:r>
          </a:p>
          <a:p>
            <a:pPr marL="285750" indent="-285750">
              <a:spcBef>
                <a:spcPts val="1200"/>
              </a:spcBef>
              <a:buFont typeface="Arial" panose="020B0604020202020204" pitchFamily="34" charset="0"/>
              <a:buChar char="•"/>
            </a:pPr>
            <a:r>
              <a:rPr lang="en-CH" sz="1400" dirty="0">
                <a:solidFill>
                  <a:prstClr val="black"/>
                </a:solidFill>
                <a:latin typeface="Helvetica" pitchFamily="2" charset="0"/>
                <a:ea typeface="Helvetica Light" charset="0"/>
                <a:cs typeface="Helvetica Light" charset="0"/>
                <a:sym typeface="Wingdings" pitchFamily="2" charset="2"/>
              </a:rPr>
              <a:t>Is the vacuum metastable? Is the Higgs field connected with cosmic inflation? Are there possible cosmological observations related to the Higgs field?</a:t>
            </a:r>
          </a:p>
        </p:txBody>
      </p:sp>
      <p:sp>
        <p:nvSpPr>
          <p:cNvPr id="14" name="TextBox 13">
            <a:extLst>
              <a:ext uri="{FF2B5EF4-FFF2-40B4-BE49-F238E27FC236}">
                <a16:creationId xmlns:a16="http://schemas.microsoft.com/office/drawing/2014/main" id="{F2F6456B-85E2-5A2E-F095-F1CA5B7763A2}"/>
              </a:ext>
            </a:extLst>
          </p:cNvPr>
          <p:cNvSpPr txBox="1"/>
          <p:nvPr/>
        </p:nvSpPr>
        <p:spPr>
          <a:xfrm>
            <a:off x="7884308" y="6002094"/>
            <a:ext cx="3238387" cy="261610"/>
          </a:xfrm>
          <a:prstGeom prst="rect">
            <a:avLst/>
          </a:prstGeom>
          <a:noFill/>
        </p:spPr>
        <p:txBody>
          <a:bodyPr wrap="none" rtlCol="0">
            <a:spAutoFit/>
          </a:bodyPr>
          <a:lstStyle/>
          <a:p>
            <a:pPr marL="0" algn="r">
              <a:spcBef>
                <a:spcPts val="3000"/>
              </a:spcBef>
            </a:pPr>
            <a:r>
              <a:rPr lang="en-GB" sz="1100" dirty="0">
                <a:solidFill>
                  <a:schemeClr val="tx1">
                    <a:lumMod val="50000"/>
                    <a:lumOff val="50000"/>
                  </a:schemeClr>
                </a:solidFill>
                <a:latin typeface="Helvetica Light" charset="0"/>
                <a:ea typeface="Helvetica Light" charset="0"/>
                <a:cs typeface="Helvetica Light" charset="0"/>
                <a:sym typeface="Wingdings" pitchFamily="2" charset="2"/>
                <a:hlinkClick r:id="rId3"/>
              </a:rPr>
              <a:t>Salam, Wang, </a:t>
            </a:r>
            <a:r>
              <a:rPr lang="en-GB" sz="1100" dirty="0" err="1">
                <a:solidFill>
                  <a:schemeClr val="tx1">
                    <a:lumMod val="50000"/>
                    <a:lumOff val="50000"/>
                  </a:schemeClr>
                </a:solidFill>
                <a:latin typeface="Helvetica Light" charset="0"/>
                <a:ea typeface="Helvetica Light" charset="0"/>
                <a:cs typeface="Helvetica Light" charset="0"/>
                <a:sym typeface="Wingdings" pitchFamily="2" charset="2"/>
                <a:hlinkClick r:id="rId3"/>
              </a:rPr>
              <a:t>Zanderighi</a:t>
            </a:r>
            <a:r>
              <a:rPr lang="en-GB" sz="1100" dirty="0">
                <a:solidFill>
                  <a:schemeClr val="tx1">
                    <a:lumMod val="50000"/>
                    <a:lumOff val="50000"/>
                  </a:schemeClr>
                </a:solidFill>
                <a:latin typeface="Helvetica Light" charset="0"/>
                <a:ea typeface="Helvetica Light" charset="0"/>
                <a:cs typeface="Helvetica Light" charset="0"/>
                <a:sym typeface="Wingdings" pitchFamily="2" charset="2"/>
                <a:hlinkClick r:id="rId3"/>
              </a:rPr>
              <a:t>: </a:t>
            </a:r>
            <a:r>
              <a:rPr lang="en-GB" sz="1100" dirty="0">
                <a:solidFill>
                  <a:prstClr val="black"/>
                </a:solidFill>
                <a:latin typeface="Helvetica Light" charset="0"/>
                <a:ea typeface="Helvetica Light" charset="0"/>
                <a:cs typeface="Helvetica Light" charset="0"/>
                <a:sym typeface="Wingdings" pitchFamily="2" charset="2"/>
                <a:hlinkClick r:id="rId3"/>
              </a:rPr>
              <a:t>Nature 607, 41 (2022)</a:t>
            </a:r>
            <a:endParaRPr lang="en-CH" sz="1100" dirty="0">
              <a:solidFill>
                <a:prstClr val="black"/>
              </a:solidFill>
              <a:latin typeface="Helvetica Light" charset="0"/>
              <a:ea typeface="Helvetica Light" charset="0"/>
              <a:cs typeface="Helvetica Light" charset="0"/>
              <a:sym typeface="Wingdings" pitchFamily="2" charset="2"/>
            </a:endParaRPr>
          </a:p>
        </p:txBody>
      </p:sp>
    </p:spTree>
    <p:extLst>
      <p:ext uri="{BB962C8B-B14F-4D97-AF65-F5344CB8AC3E}">
        <p14:creationId xmlns:p14="http://schemas.microsoft.com/office/powerpoint/2010/main" val="3976734085"/>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pic>
        <p:nvPicPr>
          <p:cNvPr id="5" name="Picture 4">
            <a:extLst>
              <a:ext uri="{FF2B5EF4-FFF2-40B4-BE49-F238E27FC236}">
                <a16:creationId xmlns:a16="http://schemas.microsoft.com/office/drawing/2014/main" id="{0A30DCA6-C72D-AE3C-FE07-61142B8E0F44}"/>
              </a:ext>
            </a:extLst>
          </p:cNvPr>
          <p:cNvPicPr>
            <a:picLocks noChangeAspect="1"/>
          </p:cNvPicPr>
          <p:nvPr/>
        </p:nvPicPr>
        <p:blipFill rotWithShape="1">
          <a:blip r:embed="rId2"/>
          <a:srcRect t="3242" r="841" b="6"/>
          <a:stretch/>
        </p:blipFill>
        <p:spPr>
          <a:xfrm>
            <a:off x="1619169" y="723899"/>
            <a:ext cx="9658431" cy="6134101"/>
          </a:xfrm>
          <a:prstGeom prst="rect">
            <a:avLst/>
          </a:prstGeom>
        </p:spPr>
      </p:pic>
      <p:sp>
        <p:nvSpPr>
          <p:cNvPr id="6" name="Rectangle 5">
            <a:extLst>
              <a:ext uri="{FF2B5EF4-FFF2-40B4-BE49-F238E27FC236}">
                <a16:creationId xmlns:a16="http://schemas.microsoft.com/office/drawing/2014/main" id="{B9D1BB64-9B88-9C28-9ADB-8060A3642B80}"/>
              </a:ext>
            </a:extLst>
          </p:cNvPr>
          <p:cNvSpPr/>
          <p:nvPr/>
        </p:nvSpPr>
        <p:spPr>
          <a:xfrm>
            <a:off x="1209639" y="816085"/>
            <a:ext cx="2752761" cy="1338147"/>
          </a:xfrm>
          <a:prstGeom prst="rect">
            <a:avLst/>
          </a:prstGeom>
          <a:solidFill>
            <a:schemeClr val="tx1"/>
          </a:solidFill>
          <a:ln>
            <a:noFill/>
          </a:ln>
        </p:spPr>
        <p:txBody>
          <a:bodyPr wrap="square" rtlCol="0" anchor="ctr">
            <a:spAutoFit/>
          </a:bodyPr>
          <a:lstStyle/>
          <a:p>
            <a:pPr algn="l"/>
            <a:endParaRPr lang="en-CH" sz="1600" dirty="0">
              <a:latin typeface="Helvetica" pitchFamily="2" charset="0"/>
            </a:endParaRPr>
          </a:p>
        </p:txBody>
      </p:sp>
      <p:sp>
        <p:nvSpPr>
          <p:cNvPr id="41" name="Rectangle 40">
            <a:extLst>
              <a:ext uri="{FF2B5EF4-FFF2-40B4-BE49-F238E27FC236}">
                <a16:creationId xmlns:a16="http://schemas.microsoft.com/office/drawing/2014/main" id="{3841CFB4-3DB9-004E-5D7F-E3FA1B09C312}"/>
              </a:ext>
            </a:extLst>
          </p:cNvPr>
          <p:cNvSpPr/>
          <p:nvPr/>
        </p:nvSpPr>
        <p:spPr>
          <a:xfrm>
            <a:off x="466610" y="1066183"/>
            <a:ext cx="5451590" cy="550499"/>
          </a:xfrm>
          <a:prstGeom prst="rect">
            <a:avLst/>
          </a:prstGeom>
          <a:noFill/>
        </p:spPr>
        <p:txBody>
          <a:bodyPr wrap="square" tIns="144000" rIns="18000" bIns="144000">
            <a:spAutoFit/>
          </a:bodyPr>
          <a:lstStyle/>
          <a:p>
            <a:pPr>
              <a:lnSpc>
                <a:spcPct val="110000"/>
              </a:lnSpc>
              <a:spcBef>
                <a:spcPts val="2800"/>
              </a:spcBef>
            </a:pPr>
            <a:r>
              <a:rPr lang="en-US" sz="1600" dirty="0">
                <a:solidFill>
                  <a:schemeClr val="bg1"/>
                </a:solidFill>
                <a:latin typeface="Helvetica" pitchFamily="2" charset="0"/>
                <a:ea typeface="Helvetica Light" charset="0"/>
                <a:cs typeface="Helvetica Light" charset="0"/>
              </a:rPr>
              <a:t>Direct access to the symmetry breaking Higgs potential</a:t>
            </a:r>
            <a:endParaRPr lang="en-GB" sz="1200" dirty="0">
              <a:solidFill>
                <a:schemeClr val="bg1"/>
              </a:solidFill>
              <a:latin typeface="Helvetica" pitchFamily="2" charset="0"/>
              <a:ea typeface="Helvetica Light" charset="0"/>
              <a:cs typeface="Helvetica Light" charset="0"/>
            </a:endParaRPr>
          </a:p>
        </p:txBody>
      </p:sp>
      <p:sp>
        <p:nvSpPr>
          <p:cNvPr id="42" name="TextBox 41">
            <a:extLst>
              <a:ext uri="{FF2B5EF4-FFF2-40B4-BE49-F238E27FC236}">
                <a16:creationId xmlns:a16="http://schemas.microsoft.com/office/drawing/2014/main" id="{F27065A9-7C1D-7F8F-25CC-3CA5DC0693D8}"/>
              </a:ext>
            </a:extLst>
          </p:cNvPr>
          <p:cNvSpPr txBox="1"/>
          <p:nvPr/>
        </p:nvSpPr>
        <p:spPr>
          <a:xfrm>
            <a:off x="0" y="518750"/>
            <a:ext cx="5918200" cy="646331"/>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Higgs pair production</a:t>
            </a:r>
            <a:endParaRPr lang="en-GB" sz="3600" dirty="0">
              <a:solidFill>
                <a:schemeClr val="bg1"/>
              </a:solidFill>
              <a:latin typeface="Helvetica" pitchFamily="2" charset="0"/>
              <a:ea typeface="Trebuchet MS" pitchFamily="-84" charset="0"/>
              <a:cs typeface="Helvetica Light"/>
            </a:endParaRPr>
          </a:p>
        </p:txBody>
      </p:sp>
      <p:pic>
        <p:nvPicPr>
          <p:cNvPr id="9" name="Picture 8">
            <a:extLst>
              <a:ext uri="{FF2B5EF4-FFF2-40B4-BE49-F238E27FC236}">
                <a16:creationId xmlns:a16="http://schemas.microsoft.com/office/drawing/2014/main" id="{1FB797F0-15E8-C79B-10D1-B00919770E7A}"/>
              </a:ext>
            </a:extLst>
          </p:cNvPr>
          <p:cNvPicPr>
            <a:picLocks noChangeAspect="1"/>
          </p:cNvPicPr>
          <p:nvPr/>
        </p:nvPicPr>
        <p:blipFill rotWithShape="1">
          <a:blip r:embed="rId3">
            <a:extLst>
              <a:ext uri="{28A0092B-C50C-407E-A947-70E740481C1C}">
                <a14:useLocalDpi xmlns:a14="http://schemas.microsoft.com/office/drawing/2010/main"/>
              </a:ext>
            </a:extLst>
          </a:blip>
          <a:srcRect t="36576" b="32613"/>
          <a:stretch/>
        </p:blipFill>
        <p:spPr>
          <a:xfrm>
            <a:off x="9362447" y="513659"/>
            <a:ext cx="1717645" cy="748913"/>
          </a:xfrm>
          <a:prstGeom prst="rect">
            <a:avLst/>
          </a:prstGeom>
        </p:spPr>
      </p:pic>
      <p:sp>
        <p:nvSpPr>
          <p:cNvPr id="23" name="Rectangle 22">
            <a:extLst>
              <a:ext uri="{FF2B5EF4-FFF2-40B4-BE49-F238E27FC236}">
                <a16:creationId xmlns:a16="http://schemas.microsoft.com/office/drawing/2014/main" id="{06746A29-55D8-4E6C-1B80-E3AEB6F57440}"/>
              </a:ext>
            </a:extLst>
          </p:cNvPr>
          <p:cNvSpPr/>
          <p:nvPr/>
        </p:nvSpPr>
        <p:spPr>
          <a:xfrm>
            <a:off x="459240" y="3932920"/>
            <a:ext cx="3304096" cy="2114229"/>
          </a:xfrm>
          <a:prstGeom prst="rect">
            <a:avLst/>
          </a:prstGeom>
          <a:solidFill>
            <a:schemeClr val="tx1"/>
          </a:solidFill>
          <a:ln>
            <a:noFill/>
          </a:ln>
        </p:spPr>
        <p:txBody>
          <a:bodyPr wrap="square" rtlCol="0" anchor="ctr">
            <a:spAutoFit/>
          </a:bodyPr>
          <a:lstStyle/>
          <a:p>
            <a:pPr algn="l"/>
            <a:endParaRPr lang="en-CH" sz="1600" dirty="0">
              <a:latin typeface="Helvetica" pitchFamily="2" charset="0"/>
            </a:endParaRPr>
          </a:p>
        </p:txBody>
      </p:sp>
      <p:pic>
        <p:nvPicPr>
          <p:cNvPr id="10" name="Picture 9">
            <a:extLst>
              <a:ext uri="{FF2B5EF4-FFF2-40B4-BE49-F238E27FC236}">
                <a16:creationId xmlns:a16="http://schemas.microsoft.com/office/drawing/2014/main" id="{DF914465-0612-7B28-984B-E790C32DA891}"/>
              </a:ext>
            </a:extLst>
          </p:cNvPr>
          <p:cNvPicPr>
            <a:picLocks noChangeAspect="1"/>
          </p:cNvPicPr>
          <p:nvPr/>
        </p:nvPicPr>
        <p:blipFill>
          <a:blip r:embed="rId4"/>
          <a:stretch>
            <a:fillRect/>
          </a:stretch>
        </p:blipFill>
        <p:spPr>
          <a:xfrm>
            <a:off x="623932" y="3866523"/>
            <a:ext cx="2297068" cy="1268064"/>
          </a:xfrm>
          <a:prstGeom prst="rect">
            <a:avLst/>
          </a:prstGeom>
        </p:spPr>
      </p:pic>
      <p:sp>
        <p:nvSpPr>
          <p:cNvPr id="13" name="Oval 12">
            <a:extLst>
              <a:ext uri="{FF2B5EF4-FFF2-40B4-BE49-F238E27FC236}">
                <a16:creationId xmlns:a16="http://schemas.microsoft.com/office/drawing/2014/main" id="{8C0DD21B-6B7C-AD85-2FC5-145BEAED2D5D}"/>
              </a:ext>
            </a:extLst>
          </p:cNvPr>
          <p:cNvSpPr/>
          <p:nvPr/>
        </p:nvSpPr>
        <p:spPr>
          <a:xfrm>
            <a:off x="1832448" y="4438383"/>
            <a:ext cx="108000" cy="108000"/>
          </a:xfrm>
          <a:prstGeom prst="ellipse">
            <a:avLst/>
          </a:prstGeom>
          <a:solidFill>
            <a:schemeClr val="bg1"/>
          </a:solidFill>
        </p:spPr>
        <p:txBody>
          <a:bodyPr wrap="none" rtlCol="0" anchor="ctr">
            <a:spAutoFit/>
          </a:bodyPr>
          <a:lstStyle/>
          <a:p>
            <a:pPr algn="l"/>
            <a:endParaRPr lang="en-CH" sz="1600" dirty="0">
              <a:latin typeface="Helvetica" pitchFamily="2" charset="0"/>
            </a:endParaRPr>
          </a:p>
        </p:txBody>
      </p:sp>
      <p:sp>
        <p:nvSpPr>
          <p:cNvPr id="16" name="TextBox 15">
            <a:extLst>
              <a:ext uri="{FF2B5EF4-FFF2-40B4-BE49-F238E27FC236}">
                <a16:creationId xmlns:a16="http://schemas.microsoft.com/office/drawing/2014/main" id="{0FBB02F0-52FB-3A69-5D87-9956B96AC433}"/>
              </a:ext>
            </a:extLst>
          </p:cNvPr>
          <p:cNvSpPr txBox="1"/>
          <p:nvPr/>
        </p:nvSpPr>
        <p:spPr>
          <a:xfrm>
            <a:off x="989501" y="4106008"/>
            <a:ext cx="327334" cy="369332"/>
          </a:xfrm>
          <a:prstGeom prst="rect">
            <a:avLst/>
          </a:prstGeom>
          <a:noFill/>
        </p:spPr>
        <p:txBody>
          <a:bodyPr wrap="none" rtlCol="0">
            <a:spAutoFit/>
          </a:bodyPr>
          <a:lstStyle/>
          <a:p>
            <a:r>
              <a:rPr lang="en-GB" dirty="0">
                <a:solidFill>
                  <a:srgbClr val="F1F1F5"/>
                </a:solidFill>
                <a:latin typeface="Chalkduster"/>
                <a:cs typeface="Chalkduster"/>
              </a:rPr>
              <a:t>H</a:t>
            </a:r>
            <a:endParaRPr lang="en-GB" sz="2400" dirty="0">
              <a:solidFill>
                <a:srgbClr val="F1F1F5"/>
              </a:solidFill>
              <a:latin typeface="Chalkduster"/>
              <a:cs typeface="Chalkduster"/>
            </a:endParaRPr>
          </a:p>
        </p:txBody>
      </p:sp>
      <p:sp>
        <p:nvSpPr>
          <p:cNvPr id="18" name="TextBox 17">
            <a:extLst>
              <a:ext uri="{FF2B5EF4-FFF2-40B4-BE49-F238E27FC236}">
                <a16:creationId xmlns:a16="http://schemas.microsoft.com/office/drawing/2014/main" id="{B45FF59F-6D38-EDBE-BACD-84439BF5341F}"/>
              </a:ext>
            </a:extLst>
          </p:cNvPr>
          <p:cNvSpPr txBox="1"/>
          <p:nvPr/>
        </p:nvSpPr>
        <p:spPr>
          <a:xfrm>
            <a:off x="2932601" y="3699608"/>
            <a:ext cx="327334" cy="369332"/>
          </a:xfrm>
          <a:prstGeom prst="rect">
            <a:avLst/>
          </a:prstGeom>
          <a:noFill/>
        </p:spPr>
        <p:txBody>
          <a:bodyPr wrap="none" rtlCol="0">
            <a:spAutoFit/>
          </a:bodyPr>
          <a:lstStyle/>
          <a:p>
            <a:r>
              <a:rPr lang="en-GB" dirty="0">
                <a:solidFill>
                  <a:srgbClr val="F1F1F5"/>
                </a:solidFill>
                <a:latin typeface="Chalkduster"/>
                <a:cs typeface="Chalkduster"/>
              </a:rPr>
              <a:t>H</a:t>
            </a:r>
            <a:endParaRPr lang="en-GB" sz="2400" dirty="0">
              <a:solidFill>
                <a:srgbClr val="F1F1F5"/>
              </a:solidFill>
              <a:latin typeface="Chalkduster"/>
              <a:cs typeface="Chalkduster"/>
            </a:endParaRPr>
          </a:p>
        </p:txBody>
      </p:sp>
      <p:sp>
        <p:nvSpPr>
          <p:cNvPr id="19" name="TextBox 18">
            <a:extLst>
              <a:ext uri="{FF2B5EF4-FFF2-40B4-BE49-F238E27FC236}">
                <a16:creationId xmlns:a16="http://schemas.microsoft.com/office/drawing/2014/main" id="{6B000B2B-1832-55FF-D67E-5435D7E10C45}"/>
              </a:ext>
            </a:extLst>
          </p:cNvPr>
          <p:cNvSpPr txBox="1"/>
          <p:nvPr/>
        </p:nvSpPr>
        <p:spPr>
          <a:xfrm>
            <a:off x="2907201" y="4931508"/>
            <a:ext cx="327334" cy="369332"/>
          </a:xfrm>
          <a:prstGeom prst="rect">
            <a:avLst/>
          </a:prstGeom>
          <a:noFill/>
        </p:spPr>
        <p:txBody>
          <a:bodyPr wrap="none" rtlCol="0">
            <a:spAutoFit/>
          </a:bodyPr>
          <a:lstStyle/>
          <a:p>
            <a:r>
              <a:rPr lang="en-GB" dirty="0">
                <a:solidFill>
                  <a:srgbClr val="F1F1F5"/>
                </a:solidFill>
                <a:latin typeface="Chalkduster"/>
                <a:cs typeface="Chalkduster"/>
              </a:rPr>
              <a:t>H</a:t>
            </a:r>
            <a:endParaRPr lang="en-GB" sz="2400" dirty="0">
              <a:solidFill>
                <a:srgbClr val="F1F1F5"/>
              </a:solidFill>
              <a:latin typeface="Chalkduster"/>
              <a:cs typeface="Chalkduster"/>
            </a:endParaRPr>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EA28E0D1-1F33-3004-9DA0-0FDE3B0F3F9E}"/>
                  </a:ext>
                </a:extLst>
              </p:cNvPr>
              <p:cNvSpPr txBox="1"/>
              <p:nvPr/>
            </p:nvSpPr>
            <p:spPr>
              <a:xfrm>
                <a:off x="2057075" y="4167117"/>
                <a:ext cx="1493870" cy="59035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sz="1600" i="1" dirty="0" smtClean="0">
                          <a:solidFill>
                            <a:srgbClr val="F1F1F5"/>
                          </a:solidFill>
                          <a:latin typeface="Cambria Math" panose="02040503050406030204" pitchFamily="18" charset="0"/>
                          <a:ea typeface="Cambria Math" panose="02040503050406030204" pitchFamily="18" charset="0"/>
                        </a:rPr>
                        <m:t>∝</m:t>
                      </m:r>
                      <m:r>
                        <a:rPr lang="en-US" sz="1600" b="0" i="1" dirty="0" smtClean="0">
                          <a:solidFill>
                            <a:srgbClr val="F1F1F5"/>
                          </a:solidFill>
                          <a:latin typeface="Cambria Math" panose="02040503050406030204" pitchFamily="18" charset="0"/>
                          <a:ea typeface="Cambria Math" panose="02040503050406030204" pitchFamily="18" charset="0"/>
                        </a:rPr>
                        <m:t>6</m:t>
                      </m:r>
                      <m:r>
                        <a:rPr lang="en-GB" sz="1600" b="1" i="1" dirty="0" smtClean="0">
                          <a:solidFill>
                            <a:srgbClr val="FFFF00"/>
                          </a:solidFill>
                          <a:latin typeface="Cambria Math" panose="02040503050406030204" pitchFamily="18" charset="0"/>
                          <a:ea typeface="Cambria Math" panose="02040503050406030204" pitchFamily="18" charset="0"/>
                        </a:rPr>
                        <m:t>𝝀</m:t>
                      </m:r>
                      <m:r>
                        <a:rPr lang="en-GB" sz="1600" i="1" dirty="0" smtClean="0">
                          <a:solidFill>
                            <a:srgbClr val="F1F1F5"/>
                          </a:solidFill>
                          <a:latin typeface="Cambria Math" panose="02040503050406030204" pitchFamily="18" charset="0"/>
                          <a:ea typeface="Cambria Math" panose="02040503050406030204" pitchFamily="18" charset="0"/>
                        </a:rPr>
                        <m:t>𝜐</m:t>
                      </m:r>
                      <m:r>
                        <a:rPr lang="en-US" sz="1600" b="0" i="1" dirty="0" smtClean="0">
                          <a:solidFill>
                            <a:srgbClr val="F1F1F5"/>
                          </a:solidFill>
                          <a:latin typeface="Cambria Math" panose="02040503050406030204" pitchFamily="18" charset="0"/>
                          <a:ea typeface="Cambria Math" panose="02040503050406030204" pitchFamily="18" charset="0"/>
                        </a:rPr>
                        <m:t>=</m:t>
                      </m:r>
                      <m:f>
                        <m:fPr>
                          <m:ctrlPr>
                            <a:rPr lang="en-GB" sz="1600" i="1" dirty="0" smtClean="0">
                              <a:solidFill>
                                <a:srgbClr val="F1F1F5"/>
                              </a:solidFill>
                              <a:latin typeface="Cambria Math" panose="02040503050406030204" pitchFamily="18" charset="0"/>
                            </a:rPr>
                          </m:ctrlPr>
                        </m:fPr>
                        <m:num>
                          <m:r>
                            <a:rPr lang="en-US" sz="1600" b="0" i="1" dirty="0" smtClean="0">
                              <a:solidFill>
                                <a:srgbClr val="F1F1F5"/>
                              </a:solidFill>
                              <a:latin typeface="Cambria Math" panose="02040503050406030204" pitchFamily="18" charset="0"/>
                            </a:rPr>
                            <m:t>3</m:t>
                          </m:r>
                          <m:sSubSup>
                            <m:sSubSupPr>
                              <m:ctrlPr>
                                <a:rPr lang="en-US" sz="1600" b="0" i="1" dirty="0" smtClean="0">
                                  <a:solidFill>
                                    <a:srgbClr val="F1F1F5"/>
                                  </a:solidFill>
                                  <a:latin typeface="Cambria Math" panose="02040503050406030204" pitchFamily="18" charset="0"/>
                                </a:rPr>
                              </m:ctrlPr>
                            </m:sSubSupPr>
                            <m:e>
                              <m:r>
                                <a:rPr lang="en-US" sz="1600" b="0" i="1" dirty="0" smtClean="0">
                                  <a:solidFill>
                                    <a:srgbClr val="F1F1F5"/>
                                  </a:solidFill>
                                  <a:latin typeface="Cambria Math" panose="02040503050406030204" pitchFamily="18" charset="0"/>
                                </a:rPr>
                                <m:t>𝑚</m:t>
                              </m:r>
                            </m:e>
                            <m:sub>
                              <m:r>
                                <a:rPr lang="en-US" sz="1600" b="0" i="1" dirty="0" smtClean="0">
                                  <a:solidFill>
                                    <a:srgbClr val="F1F1F5"/>
                                  </a:solidFill>
                                  <a:latin typeface="Cambria Math" panose="02040503050406030204" pitchFamily="18" charset="0"/>
                                </a:rPr>
                                <m:t>𝐻</m:t>
                              </m:r>
                            </m:sub>
                            <m:sup>
                              <m:r>
                                <a:rPr lang="en-US" sz="1600" b="0" i="1" dirty="0" smtClean="0">
                                  <a:solidFill>
                                    <a:srgbClr val="F1F1F5"/>
                                  </a:solidFill>
                                  <a:latin typeface="Cambria Math" panose="02040503050406030204" pitchFamily="18" charset="0"/>
                                </a:rPr>
                                <m:t>2</m:t>
                              </m:r>
                            </m:sup>
                          </m:sSubSup>
                        </m:num>
                        <m:den>
                          <m:r>
                            <a:rPr lang="en-GB" sz="1600" i="1" dirty="0" smtClean="0">
                              <a:solidFill>
                                <a:srgbClr val="F1F1F5"/>
                              </a:solidFill>
                              <a:latin typeface="Cambria Math" panose="02040503050406030204" pitchFamily="18" charset="0"/>
                              <a:ea typeface="Cambria Math" panose="02040503050406030204" pitchFamily="18" charset="0"/>
                            </a:rPr>
                            <m:t>𝜐</m:t>
                          </m:r>
                        </m:den>
                      </m:f>
                    </m:oMath>
                  </m:oMathPara>
                </a14:m>
                <a:endParaRPr lang="en-GB" sz="2000" dirty="0">
                  <a:solidFill>
                    <a:srgbClr val="F1F1F5"/>
                  </a:solidFill>
                  <a:latin typeface="Chalkduster"/>
                  <a:cs typeface="Chalkduster"/>
                </a:endParaRPr>
              </a:p>
            </p:txBody>
          </p:sp>
        </mc:Choice>
        <mc:Fallback xmlns="">
          <p:sp>
            <p:nvSpPr>
              <p:cNvPr id="21" name="TextBox 20">
                <a:extLst>
                  <a:ext uri="{FF2B5EF4-FFF2-40B4-BE49-F238E27FC236}">
                    <a16:creationId xmlns:a16="http://schemas.microsoft.com/office/drawing/2014/main" id="{EA28E0D1-1F33-3004-9DA0-0FDE3B0F3F9E}"/>
                  </a:ext>
                </a:extLst>
              </p:cNvPr>
              <p:cNvSpPr txBox="1">
                <a:spLocks noRot="1" noChangeAspect="1" noMove="1" noResize="1" noEditPoints="1" noAdjustHandles="1" noChangeArrowheads="1" noChangeShapeType="1" noTextEdit="1"/>
              </p:cNvSpPr>
              <p:nvPr/>
            </p:nvSpPr>
            <p:spPr>
              <a:xfrm>
                <a:off x="2057075" y="4167117"/>
                <a:ext cx="1493870" cy="590354"/>
              </a:xfrm>
              <a:prstGeom prst="rect">
                <a:avLst/>
              </a:prstGeom>
              <a:blipFill>
                <a:blip r:embed="rId5"/>
                <a:stretch>
                  <a:fillRect/>
                </a:stretch>
              </a:blipFill>
            </p:spPr>
            <p:txBody>
              <a:bodyPr/>
              <a:lstStyle/>
              <a:p>
                <a:r>
                  <a:rPr lang="en-CH">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52C85500-0FFA-1728-3F83-10310FA21B73}"/>
                  </a:ext>
                </a:extLst>
              </p:cNvPr>
              <p:cNvSpPr txBox="1"/>
              <p:nvPr/>
            </p:nvSpPr>
            <p:spPr>
              <a:xfrm>
                <a:off x="409539" y="5478771"/>
                <a:ext cx="3044360"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i="1" dirty="0" smtClean="0">
                          <a:solidFill>
                            <a:srgbClr val="F1F1F5"/>
                          </a:solidFill>
                          <a:latin typeface="Cambria Math" panose="02040503050406030204" pitchFamily="18" charset="0"/>
                          <a:ea typeface="Cambria Math" panose="02040503050406030204" pitchFamily="18" charset="0"/>
                        </a:rPr>
                        <m:t>𝑉</m:t>
                      </m:r>
                      <m:d>
                        <m:dPr>
                          <m:ctrlPr>
                            <a:rPr lang="en-US" sz="2000" b="0" i="1" dirty="0" smtClean="0">
                              <a:solidFill>
                                <a:srgbClr val="F1F1F5"/>
                              </a:solidFill>
                              <a:latin typeface="Cambria Math" panose="02040503050406030204" pitchFamily="18" charset="0"/>
                              <a:ea typeface="Cambria Math" panose="02040503050406030204" pitchFamily="18" charset="0"/>
                            </a:rPr>
                          </m:ctrlPr>
                        </m:dPr>
                        <m:e>
                          <m:r>
                            <a:rPr lang="en-US" sz="2000" b="0" i="1" dirty="0" smtClean="0">
                              <a:solidFill>
                                <a:srgbClr val="F1F1F5"/>
                              </a:solidFill>
                              <a:latin typeface="Cambria Math" panose="02040503050406030204" pitchFamily="18" charset="0"/>
                              <a:ea typeface="Cambria Math" panose="02040503050406030204" pitchFamily="18" charset="0"/>
                            </a:rPr>
                            <m:t>𝜙</m:t>
                          </m:r>
                        </m:e>
                      </m:d>
                      <m:r>
                        <a:rPr lang="en-US" sz="2000" b="0" i="1" dirty="0" smtClean="0">
                          <a:solidFill>
                            <a:srgbClr val="F1F1F5"/>
                          </a:solidFill>
                          <a:latin typeface="Cambria Math" panose="02040503050406030204" pitchFamily="18" charset="0"/>
                          <a:ea typeface="Cambria Math" panose="02040503050406030204" pitchFamily="18" charset="0"/>
                        </a:rPr>
                        <m:t>=−</m:t>
                      </m:r>
                      <m:sSup>
                        <m:sSupPr>
                          <m:ctrlPr>
                            <a:rPr lang="en-US" sz="2000" b="0" i="1" dirty="0" smtClean="0">
                              <a:solidFill>
                                <a:srgbClr val="F1F1F5"/>
                              </a:solidFill>
                              <a:latin typeface="Cambria Math" panose="02040503050406030204" pitchFamily="18" charset="0"/>
                              <a:ea typeface="Cambria Math" panose="02040503050406030204" pitchFamily="18" charset="0"/>
                            </a:rPr>
                          </m:ctrlPr>
                        </m:sSupPr>
                        <m:e>
                          <m:r>
                            <a:rPr lang="en-US" sz="2000" i="1" dirty="0">
                              <a:solidFill>
                                <a:srgbClr val="F1F1F5"/>
                              </a:solidFill>
                              <a:latin typeface="Cambria Math" panose="02040503050406030204" pitchFamily="18" charset="0"/>
                              <a:ea typeface="Cambria Math" panose="02040503050406030204" pitchFamily="18" charset="0"/>
                            </a:rPr>
                            <m:t>𝜇</m:t>
                          </m:r>
                        </m:e>
                        <m:sup>
                          <m:r>
                            <a:rPr lang="en-US" sz="2000" b="0" i="1" dirty="0" smtClean="0">
                              <a:solidFill>
                                <a:srgbClr val="F1F1F5"/>
                              </a:solidFill>
                              <a:latin typeface="Cambria Math" panose="02040503050406030204" pitchFamily="18" charset="0"/>
                              <a:ea typeface="Cambria Math" panose="02040503050406030204" pitchFamily="18" charset="0"/>
                            </a:rPr>
                            <m:t>2</m:t>
                          </m:r>
                        </m:sup>
                      </m:sSup>
                      <m:sSup>
                        <m:sSupPr>
                          <m:ctrlPr>
                            <a:rPr lang="en-US" sz="2000" b="0" i="1" dirty="0" smtClean="0">
                              <a:solidFill>
                                <a:srgbClr val="F1F1F5"/>
                              </a:solidFill>
                              <a:latin typeface="Cambria Math" panose="02040503050406030204" pitchFamily="18" charset="0"/>
                              <a:ea typeface="Cambria Math" panose="02040503050406030204" pitchFamily="18" charset="0"/>
                            </a:rPr>
                          </m:ctrlPr>
                        </m:sSupPr>
                        <m:e>
                          <m:d>
                            <m:dPr>
                              <m:begChr m:val="|"/>
                              <m:endChr m:val="|"/>
                              <m:ctrlPr>
                                <a:rPr lang="en-US" sz="2000" i="1" dirty="0">
                                  <a:solidFill>
                                    <a:srgbClr val="F1F1F5"/>
                                  </a:solidFill>
                                  <a:latin typeface="Cambria Math" panose="02040503050406030204" pitchFamily="18" charset="0"/>
                                  <a:ea typeface="Cambria Math" panose="02040503050406030204" pitchFamily="18" charset="0"/>
                                </a:rPr>
                              </m:ctrlPr>
                            </m:dPr>
                            <m:e>
                              <m:r>
                                <a:rPr lang="en-US" sz="2000" i="1" dirty="0">
                                  <a:solidFill>
                                    <a:srgbClr val="F1F1F5"/>
                                  </a:solidFill>
                                  <a:latin typeface="Cambria Math" panose="02040503050406030204" pitchFamily="18" charset="0"/>
                                  <a:ea typeface="Cambria Math" panose="02040503050406030204" pitchFamily="18" charset="0"/>
                                </a:rPr>
                                <m:t>𝜙</m:t>
                              </m:r>
                            </m:e>
                          </m:d>
                        </m:e>
                        <m:sup>
                          <m:r>
                            <a:rPr lang="en-US" sz="2000" b="0" i="1" dirty="0" smtClean="0">
                              <a:solidFill>
                                <a:srgbClr val="F1F1F5"/>
                              </a:solidFill>
                              <a:latin typeface="Cambria Math" panose="02040503050406030204" pitchFamily="18" charset="0"/>
                              <a:ea typeface="Cambria Math" panose="02040503050406030204" pitchFamily="18" charset="0"/>
                            </a:rPr>
                            <m:t>2</m:t>
                          </m:r>
                        </m:sup>
                      </m:sSup>
                      <m:r>
                        <a:rPr lang="en-US" sz="2000" b="0" i="1" dirty="0" smtClean="0">
                          <a:solidFill>
                            <a:srgbClr val="F1F1F5"/>
                          </a:solidFill>
                          <a:latin typeface="Cambria Math" panose="02040503050406030204" pitchFamily="18" charset="0"/>
                          <a:ea typeface="Cambria Math" panose="02040503050406030204" pitchFamily="18" charset="0"/>
                        </a:rPr>
                        <m:t>+</m:t>
                      </m:r>
                      <m:r>
                        <a:rPr lang="en-US" sz="2000" b="1" i="1" dirty="0" smtClean="0">
                          <a:solidFill>
                            <a:srgbClr val="FFFF00"/>
                          </a:solidFill>
                          <a:latin typeface="Cambria Math" panose="02040503050406030204" pitchFamily="18" charset="0"/>
                          <a:ea typeface="Cambria Math" panose="02040503050406030204" pitchFamily="18" charset="0"/>
                        </a:rPr>
                        <m:t>𝝀</m:t>
                      </m:r>
                      <m:sSup>
                        <m:sSupPr>
                          <m:ctrlPr>
                            <a:rPr lang="en-US" sz="2000" b="0" i="1" dirty="0" smtClean="0">
                              <a:solidFill>
                                <a:srgbClr val="F1F1F5"/>
                              </a:solidFill>
                              <a:latin typeface="Cambria Math" panose="02040503050406030204" pitchFamily="18" charset="0"/>
                              <a:ea typeface="Cambria Math" panose="02040503050406030204" pitchFamily="18" charset="0"/>
                            </a:rPr>
                          </m:ctrlPr>
                        </m:sSupPr>
                        <m:e>
                          <m:d>
                            <m:dPr>
                              <m:begChr m:val="|"/>
                              <m:endChr m:val="|"/>
                              <m:ctrlPr>
                                <a:rPr lang="en-US" sz="2000" b="0" i="1" dirty="0" smtClean="0">
                                  <a:solidFill>
                                    <a:srgbClr val="F1F1F5"/>
                                  </a:solidFill>
                                  <a:latin typeface="Cambria Math" panose="02040503050406030204" pitchFamily="18" charset="0"/>
                                  <a:ea typeface="Cambria Math" panose="02040503050406030204" pitchFamily="18" charset="0"/>
                                </a:rPr>
                              </m:ctrlPr>
                            </m:dPr>
                            <m:e>
                              <m:r>
                                <a:rPr lang="en-US" sz="2000" b="0" i="1" dirty="0" smtClean="0">
                                  <a:solidFill>
                                    <a:srgbClr val="F1F1F5"/>
                                  </a:solidFill>
                                  <a:latin typeface="Cambria Math" panose="02040503050406030204" pitchFamily="18" charset="0"/>
                                  <a:ea typeface="Cambria Math" panose="02040503050406030204" pitchFamily="18" charset="0"/>
                                </a:rPr>
                                <m:t>𝜙</m:t>
                              </m:r>
                            </m:e>
                          </m:d>
                        </m:e>
                        <m:sup>
                          <m:r>
                            <a:rPr lang="en-US" sz="2000" b="0" i="1" dirty="0" smtClean="0">
                              <a:solidFill>
                                <a:srgbClr val="F1F1F5"/>
                              </a:solidFill>
                              <a:latin typeface="Cambria Math" panose="02040503050406030204" pitchFamily="18" charset="0"/>
                              <a:ea typeface="Cambria Math" panose="02040503050406030204" pitchFamily="18" charset="0"/>
                            </a:rPr>
                            <m:t>4</m:t>
                          </m:r>
                        </m:sup>
                      </m:sSup>
                    </m:oMath>
                  </m:oMathPara>
                </a14:m>
                <a:endParaRPr lang="en-GB" sz="2800" dirty="0">
                  <a:solidFill>
                    <a:srgbClr val="F1F1F5"/>
                  </a:solidFill>
                  <a:latin typeface="Chalkduster"/>
                  <a:cs typeface="Chalkduster"/>
                </a:endParaRPr>
              </a:p>
            </p:txBody>
          </p:sp>
        </mc:Choice>
        <mc:Fallback xmlns="">
          <p:sp>
            <p:nvSpPr>
              <p:cNvPr id="22" name="TextBox 21">
                <a:extLst>
                  <a:ext uri="{FF2B5EF4-FFF2-40B4-BE49-F238E27FC236}">
                    <a16:creationId xmlns:a16="http://schemas.microsoft.com/office/drawing/2014/main" id="{52C85500-0FFA-1728-3F83-10310FA21B73}"/>
                  </a:ext>
                </a:extLst>
              </p:cNvPr>
              <p:cNvSpPr txBox="1">
                <a:spLocks noRot="1" noChangeAspect="1" noMove="1" noResize="1" noEditPoints="1" noAdjustHandles="1" noChangeArrowheads="1" noChangeShapeType="1" noTextEdit="1"/>
              </p:cNvSpPr>
              <p:nvPr/>
            </p:nvSpPr>
            <p:spPr>
              <a:xfrm>
                <a:off x="409539" y="5478771"/>
                <a:ext cx="3044360" cy="400110"/>
              </a:xfrm>
              <a:prstGeom prst="rect">
                <a:avLst/>
              </a:prstGeom>
              <a:blipFill>
                <a:blip r:embed="rId6"/>
                <a:stretch>
                  <a:fillRect b="-15625"/>
                </a:stretch>
              </a:blipFill>
            </p:spPr>
            <p:txBody>
              <a:bodyPr/>
              <a:lstStyle/>
              <a:p>
                <a:r>
                  <a:rPr lang="en-CH">
                    <a:noFill/>
                  </a:rPr>
                  <a:t> </a:t>
                </a:r>
              </a:p>
            </p:txBody>
          </p:sp>
        </mc:Fallback>
      </mc:AlternateContent>
      <p:sp>
        <p:nvSpPr>
          <p:cNvPr id="24" name="TextBox 23">
            <a:extLst>
              <a:ext uri="{FF2B5EF4-FFF2-40B4-BE49-F238E27FC236}">
                <a16:creationId xmlns:a16="http://schemas.microsoft.com/office/drawing/2014/main" id="{2729F48A-AE78-A836-4CB5-0FE4BFC97075}"/>
              </a:ext>
            </a:extLst>
          </p:cNvPr>
          <p:cNvSpPr txBox="1"/>
          <p:nvPr/>
        </p:nvSpPr>
        <p:spPr>
          <a:xfrm>
            <a:off x="9295695" y="6527884"/>
            <a:ext cx="2031325" cy="253916"/>
          </a:xfrm>
          <a:prstGeom prst="rect">
            <a:avLst/>
          </a:prstGeom>
          <a:noFill/>
        </p:spPr>
        <p:txBody>
          <a:bodyPr wrap="none" rtlCol="0">
            <a:spAutoFit/>
          </a:bodyPr>
          <a:lstStyle/>
          <a:p>
            <a:pPr marL="0">
              <a:spcBef>
                <a:spcPts val="3000"/>
              </a:spcBef>
            </a:pPr>
            <a:r>
              <a:rPr lang="en-CH" sz="1050" dirty="0">
                <a:solidFill>
                  <a:schemeClr val="bg1"/>
                </a:solidFill>
                <a:latin typeface="Helvetica Light" charset="0"/>
                <a:ea typeface="Helvetica Light" charset="0"/>
                <a:cs typeface="Helvetica Light" charset="0"/>
                <a:sym typeface="Wingdings" pitchFamily="2" charset="2"/>
              </a:rPr>
              <a:t>A H</a:t>
            </a:r>
            <a:r>
              <a:rPr lang="en-GB" sz="1050" dirty="0">
                <a:solidFill>
                  <a:schemeClr val="bg1"/>
                </a:solidFill>
                <a:latin typeface="Helvetica Light" charset="0"/>
                <a:ea typeface="Helvetica Light" charset="0"/>
                <a:cs typeface="Helvetica Light" charset="0"/>
                <a:sym typeface="Wingdings" pitchFamily="2" charset="2"/>
              </a:rPr>
              <a:t>H → 𝛾𝛾bb candidate event</a:t>
            </a:r>
            <a:endParaRPr lang="en-CH" sz="1050" dirty="0">
              <a:solidFill>
                <a:schemeClr val="bg1"/>
              </a:solidFill>
              <a:latin typeface="Helvetica Light" charset="0"/>
              <a:ea typeface="Helvetica Light" charset="0"/>
              <a:cs typeface="Helvetica Light" charset="0"/>
              <a:sym typeface="Wingdings" pitchFamily="2" charset="2"/>
            </a:endParaRPr>
          </a:p>
        </p:txBody>
      </p:sp>
    </p:spTree>
    <p:extLst>
      <p:ext uri="{BB962C8B-B14F-4D97-AF65-F5344CB8AC3E}">
        <p14:creationId xmlns:p14="http://schemas.microsoft.com/office/powerpoint/2010/main" val="1285289802"/>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pic>
        <p:nvPicPr>
          <p:cNvPr id="32" name="Picture 31">
            <a:extLst>
              <a:ext uri="{FF2B5EF4-FFF2-40B4-BE49-F238E27FC236}">
                <a16:creationId xmlns:a16="http://schemas.microsoft.com/office/drawing/2014/main" id="{8C272637-B0FB-D157-4073-1D6C19D51C3A}"/>
              </a:ext>
            </a:extLst>
          </p:cNvPr>
          <p:cNvPicPr>
            <a:picLocks noChangeAspect="1"/>
          </p:cNvPicPr>
          <p:nvPr/>
        </p:nvPicPr>
        <p:blipFill rotWithShape="1">
          <a:blip r:embed="rId2"/>
          <a:srcRect t="3242" r="841" b="6"/>
          <a:stretch/>
        </p:blipFill>
        <p:spPr>
          <a:xfrm>
            <a:off x="1619169" y="723899"/>
            <a:ext cx="9658431" cy="6134101"/>
          </a:xfrm>
          <a:prstGeom prst="rect">
            <a:avLst/>
          </a:prstGeom>
        </p:spPr>
      </p:pic>
      <p:sp>
        <p:nvSpPr>
          <p:cNvPr id="6" name="Rectangle 5">
            <a:extLst>
              <a:ext uri="{FF2B5EF4-FFF2-40B4-BE49-F238E27FC236}">
                <a16:creationId xmlns:a16="http://schemas.microsoft.com/office/drawing/2014/main" id="{B9D1BB64-9B88-9C28-9ADB-8060A3642B80}"/>
              </a:ext>
            </a:extLst>
          </p:cNvPr>
          <p:cNvSpPr/>
          <p:nvPr/>
        </p:nvSpPr>
        <p:spPr>
          <a:xfrm>
            <a:off x="1209639" y="816085"/>
            <a:ext cx="2752761" cy="1338147"/>
          </a:xfrm>
          <a:prstGeom prst="rect">
            <a:avLst/>
          </a:prstGeom>
          <a:solidFill>
            <a:schemeClr val="tx1"/>
          </a:solidFill>
          <a:ln>
            <a:noFill/>
          </a:ln>
        </p:spPr>
        <p:txBody>
          <a:bodyPr wrap="square" rtlCol="0" anchor="ctr">
            <a:spAutoFit/>
          </a:bodyPr>
          <a:lstStyle/>
          <a:p>
            <a:pPr algn="l"/>
            <a:endParaRPr lang="en-CH" sz="1600" dirty="0">
              <a:latin typeface="Helvetica" pitchFamily="2" charset="0"/>
            </a:endParaRPr>
          </a:p>
        </p:txBody>
      </p:sp>
      <p:sp>
        <p:nvSpPr>
          <p:cNvPr id="42" name="TextBox 41">
            <a:extLst>
              <a:ext uri="{FF2B5EF4-FFF2-40B4-BE49-F238E27FC236}">
                <a16:creationId xmlns:a16="http://schemas.microsoft.com/office/drawing/2014/main" id="{F27065A9-7C1D-7F8F-25CC-3CA5DC0693D8}"/>
              </a:ext>
            </a:extLst>
          </p:cNvPr>
          <p:cNvSpPr txBox="1"/>
          <p:nvPr/>
        </p:nvSpPr>
        <p:spPr>
          <a:xfrm>
            <a:off x="0" y="518750"/>
            <a:ext cx="5918200" cy="646331"/>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Higgs pair production</a:t>
            </a:r>
            <a:endParaRPr lang="en-GB" sz="3600" dirty="0">
              <a:solidFill>
                <a:schemeClr val="bg1"/>
              </a:solidFill>
              <a:latin typeface="Helvetica" pitchFamily="2" charset="0"/>
              <a:ea typeface="Trebuchet MS" pitchFamily="-84" charset="0"/>
              <a:cs typeface="Helvetica Light"/>
            </a:endParaRPr>
          </a:p>
        </p:txBody>
      </p:sp>
      <p:pic>
        <p:nvPicPr>
          <p:cNvPr id="9" name="Picture 8">
            <a:extLst>
              <a:ext uri="{FF2B5EF4-FFF2-40B4-BE49-F238E27FC236}">
                <a16:creationId xmlns:a16="http://schemas.microsoft.com/office/drawing/2014/main" id="{1FB797F0-15E8-C79B-10D1-B00919770E7A}"/>
              </a:ext>
            </a:extLst>
          </p:cNvPr>
          <p:cNvPicPr>
            <a:picLocks noChangeAspect="1"/>
          </p:cNvPicPr>
          <p:nvPr/>
        </p:nvPicPr>
        <p:blipFill rotWithShape="1">
          <a:blip r:embed="rId3">
            <a:extLst>
              <a:ext uri="{28A0092B-C50C-407E-A947-70E740481C1C}">
                <a14:useLocalDpi xmlns:a14="http://schemas.microsoft.com/office/drawing/2010/main"/>
              </a:ext>
            </a:extLst>
          </a:blip>
          <a:srcRect t="36576" b="32613"/>
          <a:stretch/>
        </p:blipFill>
        <p:spPr>
          <a:xfrm>
            <a:off x="9362447" y="513659"/>
            <a:ext cx="1717645" cy="748913"/>
          </a:xfrm>
          <a:prstGeom prst="rect">
            <a:avLst/>
          </a:prstGeom>
        </p:spPr>
      </p:pic>
      <p:sp>
        <p:nvSpPr>
          <p:cNvPr id="23" name="Rectangle 22">
            <a:extLst>
              <a:ext uri="{FF2B5EF4-FFF2-40B4-BE49-F238E27FC236}">
                <a16:creationId xmlns:a16="http://schemas.microsoft.com/office/drawing/2014/main" id="{06746A29-55D8-4E6C-1B80-E3AEB6F57440}"/>
              </a:ext>
            </a:extLst>
          </p:cNvPr>
          <p:cNvSpPr/>
          <p:nvPr/>
        </p:nvSpPr>
        <p:spPr>
          <a:xfrm>
            <a:off x="459240" y="3932920"/>
            <a:ext cx="3304096" cy="2114229"/>
          </a:xfrm>
          <a:prstGeom prst="rect">
            <a:avLst/>
          </a:prstGeom>
          <a:solidFill>
            <a:schemeClr val="tx1"/>
          </a:solidFill>
          <a:ln>
            <a:noFill/>
          </a:ln>
        </p:spPr>
        <p:txBody>
          <a:bodyPr wrap="square" rtlCol="0" anchor="ctr">
            <a:spAutoFit/>
          </a:bodyPr>
          <a:lstStyle/>
          <a:p>
            <a:pPr algn="l"/>
            <a:endParaRPr lang="en-CH" sz="1600" dirty="0">
              <a:latin typeface="Helvetica" pitchFamily="2" charset="0"/>
            </a:endParaRPr>
          </a:p>
        </p:txBody>
      </p:sp>
      <p:pic>
        <p:nvPicPr>
          <p:cNvPr id="10" name="Picture 9">
            <a:extLst>
              <a:ext uri="{FF2B5EF4-FFF2-40B4-BE49-F238E27FC236}">
                <a16:creationId xmlns:a16="http://schemas.microsoft.com/office/drawing/2014/main" id="{DF914465-0612-7B28-984B-E790C32DA891}"/>
              </a:ext>
            </a:extLst>
          </p:cNvPr>
          <p:cNvPicPr>
            <a:picLocks noChangeAspect="1"/>
          </p:cNvPicPr>
          <p:nvPr/>
        </p:nvPicPr>
        <p:blipFill>
          <a:blip r:embed="rId4"/>
          <a:stretch>
            <a:fillRect/>
          </a:stretch>
        </p:blipFill>
        <p:spPr>
          <a:xfrm>
            <a:off x="623932" y="3866523"/>
            <a:ext cx="2297068" cy="1268064"/>
          </a:xfrm>
          <a:prstGeom prst="rect">
            <a:avLst/>
          </a:prstGeom>
        </p:spPr>
      </p:pic>
      <p:sp>
        <p:nvSpPr>
          <p:cNvPr id="13" name="Oval 12">
            <a:extLst>
              <a:ext uri="{FF2B5EF4-FFF2-40B4-BE49-F238E27FC236}">
                <a16:creationId xmlns:a16="http://schemas.microsoft.com/office/drawing/2014/main" id="{8C0DD21B-6B7C-AD85-2FC5-145BEAED2D5D}"/>
              </a:ext>
            </a:extLst>
          </p:cNvPr>
          <p:cNvSpPr/>
          <p:nvPr/>
        </p:nvSpPr>
        <p:spPr>
          <a:xfrm>
            <a:off x="1832448" y="4438383"/>
            <a:ext cx="108000" cy="108000"/>
          </a:xfrm>
          <a:prstGeom prst="ellipse">
            <a:avLst/>
          </a:prstGeom>
          <a:solidFill>
            <a:schemeClr val="bg1"/>
          </a:solidFill>
        </p:spPr>
        <p:txBody>
          <a:bodyPr wrap="none" rtlCol="0" anchor="ctr">
            <a:spAutoFit/>
          </a:bodyPr>
          <a:lstStyle/>
          <a:p>
            <a:pPr algn="l"/>
            <a:endParaRPr lang="en-CH" sz="1600" dirty="0">
              <a:latin typeface="Helvetica" pitchFamily="2" charset="0"/>
            </a:endParaRPr>
          </a:p>
        </p:txBody>
      </p:sp>
      <p:sp>
        <p:nvSpPr>
          <p:cNvPr id="16" name="TextBox 15">
            <a:extLst>
              <a:ext uri="{FF2B5EF4-FFF2-40B4-BE49-F238E27FC236}">
                <a16:creationId xmlns:a16="http://schemas.microsoft.com/office/drawing/2014/main" id="{0FBB02F0-52FB-3A69-5D87-9956B96AC433}"/>
              </a:ext>
            </a:extLst>
          </p:cNvPr>
          <p:cNvSpPr txBox="1"/>
          <p:nvPr/>
        </p:nvSpPr>
        <p:spPr>
          <a:xfrm>
            <a:off x="989501" y="4106008"/>
            <a:ext cx="327334" cy="369332"/>
          </a:xfrm>
          <a:prstGeom prst="rect">
            <a:avLst/>
          </a:prstGeom>
          <a:noFill/>
        </p:spPr>
        <p:txBody>
          <a:bodyPr wrap="none" rtlCol="0">
            <a:spAutoFit/>
          </a:bodyPr>
          <a:lstStyle/>
          <a:p>
            <a:r>
              <a:rPr lang="en-GB" dirty="0">
                <a:solidFill>
                  <a:srgbClr val="F1F1F5"/>
                </a:solidFill>
                <a:latin typeface="Chalkduster"/>
                <a:cs typeface="Chalkduster"/>
              </a:rPr>
              <a:t>H</a:t>
            </a:r>
            <a:endParaRPr lang="en-GB" sz="2400" dirty="0">
              <a:solidFill>
                <a:srgbClr val="F1F1F5"/>
              </a:solidFill>
              <a:latin typeface="Chalkduster"/>
              <a:cs typeface="Chalkduster"/>
            </a:endParaRPr>
          </a:p>
        </p:txBody>
      </p:sp>
      <p:sp>
        <p:nvSpPr>
          <p:cNvPr id="18" name="TextBox 17">
            <a:extLst>
              <a:ext uri="{FF2B5EF4-FFF2-40B4-BE49-F238E27FC236}">
                <a16:creationId xmlns:a16="http://schemas.microsoft.com/office/drawing/2014/main" id="{B45FF59F-6D38-EDBE-BACD-84439BF5341F}"/>
              </a:ext>
            </a:extLst>
          </p:cNvPr>
          <p:cNvSpPr txBox="1"/>
          <p:nvPr/>
        </p:nvSpPr>
        <p:spPr>
          <a:xfrm>
            <a:off x="2932601" y="3699608"/>
            <a:ext cx="327334" cy="369332"/>
          </a:xfrm>
          <a:prstGeom prst="rect">
            <a:avLst/>
          </a:prstGeom>
          <a:noFill/>
        </p:spPr>
        <p:txBody>
          <a:bodyPr wrap="none" rtlCol="0">
            <a:spAutoFit/>
          </a:bodyPr>
          <a:lstStyle/>
          <a:p>
            <a:r>
              <a:rPr lang="en-GB" dirty="0">
                <a:solidFill>
                  <a:srgbClr val="F1F1F5"/>
                </a:solidFill>
                <a:latin typeface="Chalkduster"/>
                <a:cs typeface="Chalkduster"/>
              </a:rPr>
              <a:t>H</a:t>
            </a:r>
            <a:endParaRPr lang="en-GB" sz="2400" dirty="0">
              <a:solidFill>
                <a:srgbClr val="F1F1F5"/>
              </a:solidFill>
              <a:latin typeface="Chalkduster"/>
              <a:cs typeface="Chalkduster"/>
            </a:endParaRPr>
          </a:p>
        </p:txBody>
      </p:sp>
      <p:sp>
        <p:nvSpPr>
          <p:cNvPr id="19" name="TextBox 18">
            <a:extLst>
              <a:ext uri="{FF2B5EF4-FFF2-40B4-BE49-F238E27FC236}">
                <a16:creationId xmlns:a16="http://schemas.microsoft.com/office/drawing/2014/main" id="{6B000B2B-1832-55FF-D67E-5435D7E10C45}"/>
              </a:ext>
            </a:extLst>
          </p:cNvPr>
          <p:cNvSpPr txBox="1"/>
          <p:nvPr/>
        </p:nvSpPr>
        <p:spPr>
          <a:xfrm>
            <a:off x="2907201" y="4931508"/>
            <a:ext cx="327334" cy="369332"/>
          </a:xfrm>
          <a:prstGeom prst="rect">
            <a:avLst/>
          </a:prstGeom>
          <a:noFill/>
        </p:spPr>
        <p:txBody>
          <a:bodyPr wrap="none" rtlCol="0">
            <a:spAutoFit/>
          </a:bodyPr>
          <a:lstStyle/>
          <a:p>
            <a:r>
              <a:rPr lang="en-GB" dirty="0">
                <a:solidFill>
                  <a:srgbClr val="F1F1F5"/>
                </a:solidFill>
                <a:latin typeface="Chalkduster"/>
                <a:cs typeface="Chalkduster"/>
              </a:rPr>
              <a:t>H</a:t>
            </a:r>
            <a:endParaRPr lang="en-GB" sz="2400" dirty="0">
              <a:solidFill>
                <a:srgbClr val="F1F1F5"/>
              </a:solidFill>
              <a:latin typeface="Chalkduster"/>
              <a:cs typeface="Chalkduster"/>
            </a:endParaRPr>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EA28E0D1-1F33-3004-9DA0-0FDE3B0F3F9E}"/>
                  </a:ext>
                </a:extLst>
              </p:cNvPr>
              <p:cNvSpPr txBox="1"/>
              <p:nvPr/>
            </p:nvSpPr>
            <p:spPr>
              <a:xfrm>
                <a:off x="2057075" y="4167117"/>
                <a:ext cx="1493870" cy="59035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sz="1600" i="1" dirty="0" smtClean="0">
                          <a:solidFill>
                            <a:srgbClr val="F1F1F5"/>
                          </a:solidFill>
                          <a:latin typeface="Cambria Math" panose="02040503050406030204" pitchFamily="18" charset="0"/>
                          <a:ea typeface="Cambria Math" panose="02040503050406030204" pitchFamily="18" charset="0"/>
                        </a:rPr>
                        <m:t>∝</m:t>
                      </m:r>
                      <m:r>
                        <a:rPr lang="en-US" sz="1600" b="0" i="1" dirty="0" smtClean="0">
                          <a:solidFill>
                            <a:srgbClr val="F1F1F5"/>
                          </a:solidFill>
                          <a:latin typeface="Cambria Math" panose="02040503050406030204" pitchFamily="18" charset="0"/>
                          <a:ea typeface="Cambria Math" panose="02040503050406030204" pitchFamily="18" charset="0"/>
                        </a:rPr>
                        <m:t>6</m:t>
                      </m:r>
                      <m:r>
                        <a:rPr lang="en-GB" sz="1600" b="1" i="1" dirty="0" smtClean="0">
                          <a:solidFill>
                            <a:srgbClr val="FFFF00"/>
                          </a:solidFill>
                          <a:latin typeface="Cambria Math" panose="02040503050406030204" pitchFamily="18" charset="0"/>
                          <a:ea typeface="Cambria Math" panose="02040503050406030204" pitchFamily="18" charset="0"/>
                        </a:rPr>
                        <m:t>𝝀</m:t>
                      </m:r>
                      <m:r>
                        <a:rPr lang="en-GB" sz="1600" i="1" dirty="0" smtClean="0">
                          <a:solidFill>
                            <a:srgbClr val="F1F1F5"/>
                          </a:solidFill>
                          <a:latin typeface="Cambria Math" panose="02040503050406030204" pitchFamily="18" charset="0"/>
                          <a:ea typeface="Cambria Math" panose="02040503050406030204" pitchFamily="18" charset="0"/>
                        </a:rPr>
                        <m:t>𝜐</m:t>
                      </m:r>
                      <m:r>
                        <a:rPr lang="en-US" sz="1600" b="0" i="1" dirty="0" smtClean="0">
                          <a:solidFill>
                            <a:srgbClr val="F1F1F5"/>
                          </a:solidFill>
                          <a:latin typeface="Cambria Math" panose="02040503050406030204" pitchFamily="18" charset="0"/>
                          <a:ea typeface="Cambria Math" panose="02040503050406030204" pitchFamily="18" charset="0"/>
                        </a:rPr>
                        <m:t>=</m:t>
                      </m:r>
                      <m:f>
                        <m:fPr>
                          <m:ctrlPr>
                            <a:rPr lang="en-GB" sz="1600" i="1" dirty="0" smtClean="0">
                              <a:solidFill>
                                <a:srgbClr val="F1F1F5"/>
                              </a:solidFill>
                              <a:latin typeface="Cambria Math" panose="02040503050406030204" pitchFamily="18" charset="0"/>
                            </a:rPr>
                          </m:ctrlPr>
                        </m:fPr>
                        <m:num>
                          <m:r>
                            <a:rPr lang="en-US" sz="1600" b="0" i="1" dirty="0" smtClean="0">
                              <a:solidFill>
                                <a:srgbClr val="F1F1F5"/>
                              </a:solidFill>
                              <a:latin typeface="Cambria Math" panose="02040503050406030204" pitchFamily="18" charset="0"/>
                            </a:rPr>
                            <m:t>3</m:t>
                          </m:r>
                          <m:sSubSup>
                            <m:sSubSupPr>
                              <m:ctrlPr>
                                <a:rPr lang="en-US" sz="1600" b="0" i="1" dirty="0" smtClean="0">
                                  <a:solidFill>
                                    <a:srgbClr val="F1F1F5"/>
                                  </a:solidFill>
                                  <a:latin typeface="Cambria Math" panose="02040503050406030204" pitchFamily="18" charset="0"/>
                                </a:rPr>
                              </m:ctrlPr>
                            </m:sSubSupPr>
                            <m:e>
                              <m:r>
                                <a:rPr lang="en-US" sz="1600" b="0" i="1" dirty="0" smtClean="0">
                                  <a:solidFill>
                                    <a:srgbClr val="F1F1F5"/>
                                  </a:solidFill>
                                  <a:latin typeface="Cambria Math" panose="02040503050406030204" pitchFamily="18" charset="0"/>
                                </a:rPr>
                                <m:t>𝑚</m:t>
                              </m:r>
                            </m:e>
                            <m:sub>
                              <m:r>
                                <a:rPr lang="en-US" sz="1600" b="0" i="1" dirty="0" smtClean="0">
                                  <a:solidFill>
                                    <a:srgbClr val="F1F1F5"/>
                                  </a:solidFill>
                                  <a:latin typeface="Cambria Math" panose="02040503050406030204" pitchFamily="18" charset="0"/>
                                </a:rPr>
                                <m:t>𝐻</m:t>
                              </m:r>
                            </m:sub>
                            <m:sup>
                              <m:r>
                                <a:rPr lang="en-US" sz="1600" b="0" i="1" dirty="0" smtClean="0">
                                  <a:solidFill>
                                    <a:srgbClr val="F1F1F5"/>
                                  </a:solidFill>
                                  <a:latin typeface="Cambria Math" panose="02040503050406030204" pitchFamily="18" charset="0"/>
                                </a:rPr>
                                <m:t>2</m:t>
                              </m:r>
                            </m:sup>
                          </m:sSubSup>
                        </m:num>
                        <m:den>
                          <m:r>
                            <a:rPr lang="en-GB" sz="1600" i="1" dirty="0" smtClean="0">
                              <a:solidFill>
                                <a:srgbClr val="F1F1F5"/>
                              </a:solidFill>
                              <a:latin typeface="Cambria Math" panose="02040503050406030204" pitchFamily="18" charset="0"/>
                              <a:ea typeface="Cambria Math" panose="02040503050406030204" pitchFamily="18" charset="0"/>
                            </a:rPr>
                            <m:t>𝜐</m:t>
                          </m:r>
                        </m:den>
                      </m:f>
                    </m:oMath>
                  </m:oMathPara>
                </a14:m>
                <a:endParaRPr lang="en-GB" sz="2000" dirty="0">
                  <a:solidFill>
                    <a:srgbClr val="F1F1F5"/>
                  </a:solidFill>
                  <a:latin typeface="Chalkduster"/>
                  <a:cs typeface="Chalkduster"/>
                </a:endParaRPr>
              </a:p>
            </p:txBody>
          </p:sp>
        </mc:Choice>
        <mc:Fallback xmlns="">
          <p:sp>
            <p:nvSpPr>
              <p:cNvPr id="21" name="TextBox 20">
                <a:extLst>
                  <a:ext uri="{FF2B5EF4-FFF2-40B4-BE49-F238E27FC236}">
                    <a16:creationId xmlns:a16="http://schemas.microsoft.com/office/drawing/2014/main" id="{EA28E0D1-1F33-3004-9DA0-0FDE3B0F3F9E}"/>
                  </a:ext>
                </a:extLst>
              </p:cNvPr>
              <p:cNvSpPr txBox="1">
                <a:spLocks noRot="1" noChangeAspect="1" noMove="1" noResize="1" noEditPoints="1" noAdjustHandles="1" noChangeArrowheads="1" noChangeShapeType="1" noTextEdit="1"/>
              </p:cNvSpPr>
              <p:nvPr/>
            </p:nvSpPr>
            <p:spPr>
              <a:xfrm>
                <a:off x="2057075" y="4167117"/>
                <a:ext cx="1493870" cy="590354"/>
              </a:xfrm>
              <a:prstGeom prst="rect">
                <a:avLst/>
              </a:prstGeom>
              <a:blipFill>
                <a:blip r:embed="rId5"/>
                <a:stretch>
                  <a:fillRect/>
                </a:stretch>
              </a:blipFill>
            </p:spPr>
            <p:txBody>
              <a:bodyPr/>
              <a:lstStyle/>
              <a:p>
                <a:r>
                  <a:rPr lang="en-CH">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52C85500-0FFA-1728-3F83-10310FA21B73}"/>
                  </a:ext>
                </a:extLst>
              </p:cNvPr>
              <p:cNvSpPr txBox="1"/>
              <p:nvPr/>
            </p:nvSpPr>
            <p:spPr>
              <a:xfrm>
                <a:off x="409539" y="5478771"/>
                <a:ext cx="3044360"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i="1" dirty="0" smtClean="0">
                          <a:solidFill>
                            <a:srgbClr val="F1F1F5"/>
                          </a:solidFill>
                          <a:latin typeface="Cambria Math" panose="02040503050406030204" pitchFamily="18" charset="0"/>
                          <a:ea typeface="Cambria Math" panose="02040503050406030204" pitchFamily="18" charset="0"/>
                        </a:rPr>
                        <m:t>𝑉</m:t>
                      </m:r>
                      <m:d>
                        <m:dPr>
                          <m:ctrlPr>
                            <a:rPr lang="en-US" sz="2000" b="0" i="1" dirty="0" smtClean="0">
                              <a:solidFill>
                                <a:srgbClr val="F1F1F5"/>
                              </a:solidFill>
                              <a:latin typeface="Cambria Math" panose="02040503050406030204" pitchFamily="18" charset="0"/>
                              <a:ea typeface="Cambria Math" panose="02040503050406030204" pitchFamily="18" charset="0"/>
                            </a:rPr>
                          </m:ctrlPr>
                        </m:dPr>
                        <m:e>
                          <m:r>
                            <a:rPr lang="en-US" sz="2000" b="0" i="1" dirty="0" smtClean="0">
                              <a:solidFill>
                                <a:srgbClr val="F1F1F5"/>
                              </a:solidFill>
                              <a:latin typeface="Cambria Math" panose="02040503050406030204" pitchFamily="18" charset="0"/>
                              <a:ea typeface="Cambria Math" panose="02040503050406030204" pitchFamily="18" charset="0"/>
                            </a:rPr>
                            <m:t>𝜙</m:t>
                          </m:r>
                        </m:e>
                      </m:d>
                      <m:r>
                        <a:rPr lang="en-US" sz="2000" b="0" i="1" dirty="0" smtClean="0">
                          <a:solidFill>
                            <a:srgbClr val="F1F1F5"/>
                          </a:solidFill>
                          <a:latin typeface="Cambria Math" panose="02040503050406030204" pitchFamily="18" charset="0"/>
                          <a:ea typeface="Cambria Math" panose="02040503050406030204" pitchFamily="18" charset="0"/>
                        </a:rPr>
                        <m:t>=−</m:t>
                      </m:r>
                      <m:sSup>
                        <m:sSupPr>
                          <m:ctrlPr>
                            <a:rPr lang="en-US" sz="2000" b="0" i="1" dirty="0" smtClean="0">
                              <a:solidFill>
                                <a:srgbClr val="F1F1F5"/>
                              </a:solidFill>
                              <a:latin typeface="Cambria Math" panose="02040503050406030204" pitchFamily="18" charset="0"/>
                              <a:ea typeface="Cambria Math" panose="02040503050406030204" pitchFamily="18" charset="0"/>
                            </a:rPr>
                          </m:ctrlPr>
                        </m:sSupPr>
                        <m:e>
                          <m:r>
                            <a:rPr lang="en-US" sz="2000" i="1" dirty="0">
                              <a:solidFill>
                                <a:srgbClr val="F1F1F5"/>
                              </a:solidFill>
                              <a:latin typeface="Cambria Math" panose="02040503050406030204" pitchFamily="18" charset="0"/>
                              <a:ea typeface="Cambria Math" panose="02040503050406030204" pitchFamily="18" charset="0"/>
                            </a:rPr>
                            <m:t>𝜇</m:t>
                          </m:r>
                        </m:e>
                        <m:sup>
                          <m:r>
                            <a:rPr lang="en-US" sz="2000" b="0" i="1" dirty="0" smtClean="0">
                              <a:solidFill>
                                <a:srgbClr val="F1F1F5"/>
                              </a:solidFill>
                              <a:latin typeface="Cambria Math" panose="02040503050406030204" pitchFamily="18" charset="0"/>
                              <a:ea typeface="Cambria Math" panose="02040503050406030204" pitchFamily="18" charset="0"/>
                            </a:rPr>
                            <m:t>2</m:t>
                          </m:r>
                        </m:sup>
                      </m:sSup>
                      <m:sSup>
                        <m:sSupPr>
                          <m:ctrlPr>
                            <a:rPr lang="en-US" sz="2000" b="0" i="1" dirty="0" smtClean="0">
                              <a:solidFill>
                                <a:srgbClr val="F1F1F5"/>
                              </a:solidFill>
                              <a:latin typeface="Cambria Math" panose="02040503050406030204" pitchFamily="18" charset="0"/>
                              <a:ea typeface="Cambria Math" panose="02040503050406030204" pitchFamily="18" charset="0"/>
                            </a:rPr>
                          </m:ctrlPr>
                        </m:sSupPr>
                        <m:e>
                          <m:d>
                            <m:dPr>
                              <m:begChr m:val="|"/>
                              <m:endChr m:val="|"/>
                              <m:ctrlPr>
                                <a:rPr lang="en-US" sz="2000" i="1" dirty="0">
                                  <a:solidFill>
                                    <a:srgbClr val="F1F1F5"/>
                                  </a:solidFill>
                                  <a:latin typeface="Cambria Math" panose="02040503050406030204" pitchFamily="18" charset="0"/>
                                  <a:ea typeface="Cambria Math" panose="02040503050406030204" pitchFamily="18" charset="0"/>
                                </a:rPr>
                              </m:ctrlPr>
                            </m:dPr>
                            <m:e>
                              <m:r>
                                <a:rPr lang="en-US" sz="2000" i="1" dirty="0">
                                  <a:solidFill>
                                    <a:srgbClr val="F1F1F5"/>
                                  </a:solidFill>
                                  <a:latin typeface="Cambria Math" panose="02040503050406030204" pitchFamily="18" charset="0"/>
                                  <a:ea typeface="Cambria Math" panose="02040503050406030204" pitchFamily="18" charset="0"/>
                                </a:rPr>
                                <m:t>𝜙</m:t>
                              </m:r>
                            </m:e>
                          </m:d>
                        </m:e>
                        <m:sup>
                          <m:r>
                            <a:rPr lang="en-US" sz="2000" b="0" i="1" dirty="0" smtClean="0">
                              <a:solidFill>
                                <a:srgbClr val="F1F1F5"/>
                              </a:solidFill>
                              <a:latin typeface="Cambria Math" panose="02040503050406030204" pitchFamily="18" charset="0"/>
                              <a:ea typeface="Cambria Math" panose="02040503050406030204" pitchFamily="18" charset="0"/>
                            </a:rPr>
                            <m:t>2</m:t>
                          </m:r>
                        </m:sup>
                      </m:sSup>
                      <m:r>
                        <a:rPr lang="en-US" sz="2000" b="0" i="1" dirty="0" smtClean="0">
                          <a:solidFill>
                            <a:srgbClr val="F1F1F5"/>
                          </a:solidFill>
                          <a:latin typeface="Cambria Math" panose="02040503050406030204" pitchFamily="18" charset="0"/>
                          <a:ea typeface="Cambria Math" panose="02040503050406030204" pitchFamily="18" charset="0"/>
                        </a:rPr>
                        <m:t>+</m:t>
                      </m:r>
                      <m:r>
                        <a:rPr lang="en-US" sz="2000" b="1" i="1" dirty="0" smtClean="0">
                          <a:solidFill>
                            <a:srgbClr val="FFFF00"/>
                          </a:solidFill>
                          <a:latin typeface="Cambria Math" panose="02040503050406030204" pitchFamily="18" charset="0"/>
                          <a:ea typeface="Cambria Math" panose="02040503050406030204" pitchFamily="18" charset="0"/>
                        </a:rPr>
                        <m:t>𝝀</m:t>
                      </m:r>
                      <m:sSup>
                        <m:sSupPr>
                          <m:ctrlPr>
                            <a:rPr lang="en-US" sz="2000" b="0" i="1" dirty="0" smtClean="0">
                              <a:solidFill>
                                <a:srgbClr val="F1F1F5"/>
                              </a:solidFill>
                              <a:latin typeface="Cambria Math" panose="02040503050406030204" pitchFamily="18" charset="0"/>
                              <a:ea typeface="Cambria Math" panose="02040503050406030204" pitchFamily="18" charset="0"/>
                            </a:rPr>
                          </m:ctrlPr>
                        </m:sSupPr>
                        <m:e>
                          <m:d>
                            <m:dPr>
                              <m:begChr m:val="|"/>
                              <m:endChr m:val="|"/>
                              <m:ctrlPr>
                                <a:rPr lang="en-US" sz="2000" b="0" i="1" dirty="0" smtClean="0">
                                  <a:solidFill>
                                    <a:srgbClr val="F1F1F5"/>
                                  </a:solidFill>
                                  <a:latin typeface="Cambria Math" panose="02040503050406030204" pitchFamily="18" charset="0"/>
                                  <a:ea typeface="Cambria Math" panose="02040503050406030204" pitchFamily="18" charset="0"/>
                                </a:rPr>
                              </m:ctrlPr>
                            </m:dPr>
                            <m:e>
                              <m:r>
                                <a:rPr lang="en-US" sz="2000" b="0" i="1" dirty="0" smtClean="0">
                                  <a:solidFill>
                                    <a:srgbClr val="F1F1F5"/>
                                  </a:solidFill>
                                  <a:latin typeface="Cambria Math" panose="02040503050406030204" pitchFamily="18" charset="0"/>
                                  <a:ea typeface="Cambria Math" panose="02040503050406030204" pitchFamily="18" charset="0"/>
                                </a:rPr>
                                <m:t>𝜙</m:t>
                              </m:r>
                            </m:e>
                          </m:d>
                        </m:e>
                        <m:sup>
                          <m:r>
                            <a:rPr lang="en-US" sz="2000" b="0" i="1" dirty="0" smtClean="0">
                              <a:solidFill>
                                <a:srgbClr val="F1F1F5"/>
                              </a:solidFill>
                              <a:latin typeface="Cambria Math" panose="02040503050406030204" pitchFamily="18" charset="0"/>
                              <a:ea typeface="Cambria Math" panose="02040503050406030204" pitchFamily="18" charset="0"/>
                            </a:rPr>
                            <m:t>4</m:t>
                          </m:r>
                        </m:sup>
                      </m:sSup>
                    </m:oMath>
                  </m:oMathPara>
                </a14:m>
                <a:endParaRPr lang="en-GB" sz="2800" dirty="0">
                  <a:solidFill>
                    <a:srgbClr val="F1F1F5"/>
                  </a:solidFill>
                  <a:latin typeface="Chalkduster"/>
                  <a:cs typeface="Chalkduster"/>
                </a:endParaRPr>
              </a:p>
            </p:txBody>
          </p:sp>
        </mc:Choice>
        <mc:Fallback xmlns="">
          <p:sp>
            <p:nvSpPr>
              <p:cNvPr id="22" name="TextBox 21">
                <a:extLst>
                  <a:ext uri="{FF2B5EF4-FFF2-40B4-BE49-F238E27FC236}">
                    <a16:creationId xmlns:a16="http://schemas.microsoft.com/office/drawing/2014/main" id="{52C85500-0FFA-1728-3F83-10310FA21B73}"/>
                  </a:ext>
                </a:extLst>
              </p:cNvPr>
              <p:cNvSpPr txBox="1">
                <a:spLocks noRot="1" noChangeAspect="1" noMove="1" noResize="1" noEditPoints="1" noAdjustHandles="1" noChangeArrowheads="1" noChangeShapeType="1" noTextEdit="1"/>
              </p:cNvSpPr>
              <p:nvPr/>
            </p:nvSpPr>
            <p:spPr>
              <a:xfrm>
                <a:off x="409539" y="5478771"/>
                <a:ext cx="3044360" cy="400110"/>
              </a:xfrm>
              <a:prstGeom prst="rect">
                <a:avLst/>
              </a:prstGeom>
              <a:blipFill>
                <a:blip r:embed="rId6"/>
                <a:stretch>
                  <a:fillRect b="-15625"/>
                </a:stretch>
              </a:blipFill>
            </p:spPr>
            <p:txBody>
              <a:bodyPr/>
              <a:lstStyle/>
              <a:p>
                <a:r>
                  <a:rPr lang="en-CH">
                    <a:noFill/>
                  </a:rPr>
                  <a:t> </a:t>
                </a:r>
              </a:p>
            </p:txBody>
          </p:sp>
        </mc:Fallback>
      </mc:AlternateContent>
      <p:sp>
        <p:nvSpPr>
          <p:cNvPr id="2" name="Rectangle 1">
            <a:extLst>
              <a:ext uri="{FF2B5EF4-FFF2-40B4-BE49-F238E27FC236}">
                <a16:creationId xmlns:a16="http://schemas.microsoft.com/office/drawing/2014/main" id="{2434057D-28D1-2536-5B6E-3A2E47D23D6B}"/>
              </a:ext>
            </a:extLst>
          </p:cNvPr>
          <p:cNvSpPr/>
          <p:nvPr/>
        </p:nvSpPr>
        <p:spPr>
          <a:xfrm>
            <a:off x="3758916" y="3866523"/>
            <a:ext cx="3835684" cy="1434317"/>
          </a:xfrm>
          <a:prstGeom prst="rect">
            <a:avLst/>
          </a:prstGeom>
          <a:solidFill>
            <a:schemeClr val="tx1"/>
          </a:solidFill>
          <a:ln>
            <a:noFill/>
          </a:ln>
        </p:spPr>
        <p:txBody>
          <a:bodyPr wrap="square" rtlCol="0" anchor="ctr">
            <a:spAutoFit/>
          </a:bodyPr>
          <a:lstStyle/>
          <a:p>
            <a:pPr algn="l"/>
            <a:endParaRPr lang="en-CH" sz="1600" dirty="0">
              <a:latin typeface="Helvetica" pitchFamily="2" charset="0"/>
            </a:endParaRPr>
          </a:p>
        </p:txBody>
      </p:sp>
      <p:grpSp>
        <p:nvGrpSpPr>
          <p:cNvPr id="30" name="Group 29">
            <a:extLst>
              <a:ext uri="{FF2B5EF4-FFF2-40B4-BE49-F238E27FC236}">
                <a16:creationId xmlns:a16="http://schemas.microsoft.com/office/drawing/2014/main" id="{482DFD1D-CAD4-0AC1-1387-069DB07306C0}"/>
              </a:ext>
            </a:extLst>
          </p:cNvPr>
          <p:cNvGrpSpPr/>
          <p:nvPr/>
        </p:nvGrpSpPr>
        <p:grpSpPr>
          <a:xfrm>
            <a:off x="3853279" y="3911386"/>
            <a:ext cx="3553134" cy="1232932"/>
            <a:chOff x="3813037" y="4582668"/>
            <a:chExt cx="3553134" cy="1232932"/>
          </a:xfrm>
        </p:grpSpPr>
        <p:pic>
          <p:nvPicPr>
            <p:cNvPr id="7" name="Picture 6">
              <a:extLst>
                <a:ext uri="{FF2B5EF4-FFF2-40B4-BE49-F238E27FC236}">
                  <a16:creationId xmlns:a16="http://schemas.microsoft.com/office/drawing/2014/main" id="{19A6B748-D3AF-5733-BD18-9C466A52D9C2}"/>
                </a:ext>
              </a:extLst>
            </p:cNvPr>
            <p:cNvPicPr>
              <a:picLocks noChangeAspect="1"/>
            </p:cNvPicPr>
            <p:nvPr/>
          </p:nvPicPr>
          <p:blipFill>
            <a:blip r:embed="rId7"/>
            <a:stretch>
              <a:fillRect/>
            </a:stretch>
          </p:blipFill>
          <p:spPr>
            <a:xfrm>
              <a:off x="4149515" y="4713882"/>
              <a:ext cx="2869186" cy="959799"/>
            </a:xfrm>
            <a:prstGeom prst="rect">
              <a:avLst/>
            </a:prstGeom>
          </p:spPr>
        </p:pic>
        <p:sp>
          <p:nvSpPr>
            <p:cNvPr id="8" name="Oval 7">
              <a:extLst>
                <a:ext uri="{FF2B5EF4-FFF2-40B4-BE49-F238E27FC236}">
                  <a16:creationId xmlns:a16="http://schemas.microsoft.com/office/drawing/2014/main" id="{508572F5-D3EB-AFAD-F4AB-AB4970E39408}"/>
                </a:ext>
              </a:extLst>
            </p:cNvPr>
            <p:cNvSpPr/>
            <p:nvPr/>
          </p:nvSpPr>
          <p:spPr>
            <a:xfrm>
              <a:off x="5214784" y="4813443"/>
              <a:ext cx="108000" cy="108000"/>
            </a:xfrm>
            <a:prstGeom prst="ellipse">
              <a:avLst/>
            </a:prstGeom>
            <a:solidFill>
              <a:schemeClr val="bg1"/>
            </a:solidFill>
          </p:spPr>
          <p:txBody>
            <a:bodyPr wrap="none" rtlCol="0" anchor="ctr">
              <a:spAutoFit/>
            </a:bodyPr>
            <a:lstStyle/>
            <a:p>
              <a:pPr algn="l"/>
              <a:endParaRPr lang="en-CH" sz="1600" dirty="0">
                <a:latin typeface="Helvetica" pitchFamily="2" charset="0"/>
              </a:endParaRPr>
            </a:p>
          </p:txBody>
        </p:sp>
        <p:sp>
          <p:nvSpPr>
            <p:cNvPr id="11" name="Oval 10">
              <a:extLst>
                <a:ext uri="{FF2B5EF4-FFF2-40B4-BE49-F238E27FC236}">
                  <a16:creationId xmlns:a16="http://schemas.microsoft.com/office/drawing/2014/main" id="{4985BFE0-81E5-D267-1EB6-3E8D628DEC08}"/>
                </a:ext>
              </a:extLst>
            </p:cNvPr>
            <p:cNvSpPr/>
            <p:nvPr/>
          </p:nvSpPr>
          <p:spPr>
            <a:xfrm>
              <a:off x="5938684" y="4838843"/>
              <a:ext cx="108000" cy="108000"/>
            </a:xfrm>
            <a:prstGeom prst="ellipse">
              <a:avLst/>
            </a:prstGeom>
            <a:solidFill>
              <a:schemeClr val="bg1"/>
            </a:solidFill>
          </p:spPr>
          <p:txBody>
            <a:bodyPr wrap="none" rtlCol="0" anchor="ctr">
              <a:spAutoFit/>
            </a:bodyPr>
            <a:lstStyle/>
            <a:p>
              <a:pPr algn="l"/>
              <a:endParaRPr lang="en-CH" sz="1600" dirty="0">
                <a:latin typeface="Helvetica" pitchFamily="2" charset="0"/>
              </a:endParaRPr>
            </a:p>
          </p:txBody>
        </p:sp>
        <p:sp>
          <p:nvSpPr>
            <p:cNvPr id="12" name="Oval 11">
              <a:extLst>
                <a:ext uri="{FF2B5EF4-FFF2-40B4-BE49-F238E27FC236}">
                  <a16:creationId xmlns:a16="http://schemas.microsoft.com/office/drawing/2014/main" id="{BE4FFD49-FC7B-5062-D0AB-039E5CAC5C29}"/>
                </a:ext>
              </a:extLst>
            </p:cNvPr>
            <p:cNvSpPr/>
            <p:nvPr/>
          </p:nvSpPr>
          <p:spPr>
            <a:xfrm>
              <a:off x="5202084" y="5562743"/>
              <a:ext cx="108000" cy="108000"/>
            </a:xfrm>
            <a:prstGeom prst="ellipse">
              <a:avLst/>
            </a:prstGeom>
            <a:solidFill>
              <a:schemeClr val="bg1"/>
            </a:solidFill>
          </p:spPr>
          <p:txBody>
            <a:bodyPr wrap="none" rtlCol="0" anchor="ctr">
              <a:spAutoFit/>
            </a:bodyPr>
            <a:lstStyle/>
            <a:p>
              <a:pPr algn="l"/>
              <a:endParaRPr lang="en-CH" sz="1600" dirty="0">
                <a:latin typeface="Helvetica" pitchFamily="2" charset="0"/>
              </a:endParaRPr>
            </a:p>
          </p:txBody>
        </p:sp>
        <p:sp>
          <p:nvSpPr>
            <p:cNvPr id="14" name="Oval 13">
              <a:extLst>
                <a:ext uri="{FF2B5EF4-FFF2-40B4-BE49-F238E27FC236}">
                  <a16:creationId xmlns:a16="http://schemas.microsoft.com/office/drawing/2014/main" id="{CF47FB4B-0E2E-68FC-C212-FBD34D6C4366}"/>
                </a:ext>
              </a:extLst>
            </p:cNvPr>
            <p:cNvSpPr/>
            <p:nvPr/>
          </p:nvSpPr>
          <p:spPr>
            <a:xfrm>
              <a:off x="5938684" y="5575443"/>
              <a:ext cx="108000" cy="108000"/>
            </a:xfrm>
            <a:prstGeom prst="ellipse">
              <a:avLst/>
            </a:prstGeom>
            <a:solidFill>
              <a:schemeClr val="bg1"/>
            </a:solidFill>
          </p:spPr>
          <p:txBody>
            <a:bodyPr wrap="none" rtlCol="0" anchor="ctr">
              <a:spAutoFit/>
            </a:bodyPr>
            <a:lstStyle/>
            <a:p>
              <a:pPr algn="l"/>
              <a:endParaRPr lang="en-CH" sz="1600" dirty="0">
                <a:latin typeface="Helvetica" pitchFamily="2" charset="0"/>
              </a:endParaRPr>
            </a:p>
          </p:txBody>
        </p:sp>
        <p:sp>
          <p:nvSpPr>
            <p:cNvPr id="15" name="TextBox 14">
              <a:extLst>
                <a:ext uri="{FF2B5EF4-FFF2-40B4-BE49-F238E27FC236}">
                  <a16:creationId xmlns:a16="http://schemas.microsoft.com/office/drawing/2014/main" id="{42CB3803-CF47-BDCA-AE6A-70D7C2FAB8F3}"/>
                </a:ext>
              </a:extLst>
            </p:cNvPr>
            <p:cNvSpPr txBox="1"/>
            <p:nvPr/>
          </p:nvSpPr>
          <p:spPr>
            <a:xfrm>
              <a:off x="7038837" y="4709668"/>
              <a:ext cx="327334" cy="369332"/>
            </a:xfrm>
            <a:prstGeom prst="rect">
              <a:avLst/>
            </a:prstGeom>
            <a:noFill/>
          </p:spPr>
          <p:txBody>
            <a:bodyPr wrap="none" rtlCol="0">
              <a:spAutoFit/>
            </a:bodyPr>
            <a:lstStyle/>
            <a:p>
              <a:r>
                <a:rPr lang="en-GB" dirty="0">
                  <a:solidFill>
                    <a:srgbClr val="F1F1F5"/>
                  </a:solidFill>
                  <a:latin typeface="Chalkduster"/>
                  <a:cs typeface="Chalkduster"/>
                </a:rPr>
                <a:t>H</a:t>
              </a:r>
              <a:endParaRPr lang="en-GB" sz="2400" dirty="0">
                <a:solidFill>
                  <a:srgbClr val="F1F1F5"/>
                </a:solidFill>
                <a:latin typeface="Chalkduster"/>
                <a:cs typeface="Chalkduster"/>
              </a:endParaRPr>
            </a:p>
          </p:txBody>
        </p:sp>
        <p:sp>
          <p:nvSpPr>
            <p:cNvPr id="17" name="TextBox 16">
              <a:extLst>
                <a:ext uri="{FF2B5EF4-FFF2-40B4-BE49-F238E27FC236}">
                  <a16:creationId xmlns:a16="http://schemas.microsoft.com/office/drawing/2014/main" id="{E31B3BAC-AB36-CDAB-F449-976052C4D6C1}"/>
                </a:ext>
              </a:extLst>
            </p:cNvPr>
            <p:cNvSpPr txBox="1"/>
            <p:nvPr/>
          </p:nvSpPr>
          <p:spPr>
            <a:xfrm>
              <a:off x="7026137" y="5446268"/>
              <a:ext cx="327334" cy="369332"/>
            </a:xfrm>
            <a:prstGeom prst="rect">
              <a:avLst/>
            </a:prstGeom>
            <a:noFill/>
          </p:spPr>
          <p:txBody>
            <a:bodyPr wrap="none" rtlCol="0">
              <a:spAutoFit/>
            </a:bodyPr>
            <a:lstStyle/>
            <a:p>
              <a:r>
                <a:rPr lang="en-GB" dirty="0">
                  <a:solidFill>
                    <a:srgbClr val="F1F1F5"/>
                  </a:solidFill>
                  <a:latin typeface="Chalkduster"/>
                  <a:cs typeface="Chalkduster"/>
                </a:rPr>
                <a:t>H</a:t>
              </a:r>
              <a:endParaRPr lang="en-GB" sz="2400" dirty="0">
                <a:solidFill>
                  <a:srgbClr val="F1F1F5"/>
                </a:solidFill>
                <a:latin typeface="Chalkduster"/>
                <a:cs typeface="Chalkduster"/>
              </a:endParaRPr>
            </a:p>
          </p:txBody>
        </p:sp>
        <p:sp>
          <p:nvSpPr>
            <p:cNvPr id="24" name="TextBox 23">
              <a:extLst>
                <a:ext uri="{FF2B5EF4-FFF2-40B4-BE49-F238E27FC236}">
                  <a16:creationId xmlns:a16="http://schemas.microsoft.com/office/drawing/2014/main" id="{FBF25004-270A-6C4A-9905-0AA3944E9765}"/>
                </a:ext>
              </a:extLst>
            </p:cNvPr>
            <p:cNvSpPr txBox="1"/>
            <p:nvPr/>
          </p:nvSpPr>
          <p:spPr>
            <a:xfrm>
              <a:off x="3825737" y="4582668"/>
              <a:ext cx="341760" cy="369332"/>
            </a:xfrm>
            <a:prstGeom prst="rect">
              <a:avLst/>
            </a:prstGeom>
            <a:noFill/>
          </p:spPr>
          <p:txBody>
            <a:bodyPr wrap="none" rtlCol="0">
              <a:spAutoFit/>
            </a:bodyPr>
            <a:lstStyle/>
            <a:p>
              <a:r>
                <a:rPr lang="en-GB" dirty="0">
                  <a:solidFill>
                    <a:srgbClr val="F1F1F5"/>
                  </a:solidFill>
                  <a:latin typeface="Chalkduster"/>
                  <a:cs typeface="Chalkduster"/>
                </a:rPr>
                <a:t>g</a:t>
              </a:r>
              <a:endParaRPr lang="en-GB" sz="2400" dirty="0">
                <a:solidFill>
                  <a:srgbClr val="F1F1F5"/>
                </a:solidFill>
                <a:latin typeface="Chalkduster"/>
                <a:cs typeface="Chalkduster"/>
              </a:endParaRPr>
            </a:p>
          </p:txBody>
        </p:sp>
        <p:sp>
          <p:nvSpPr>
            <p:cNvPr id="25" name="TextBox 24">
              <a:extLst>
                <a:ext uri="{FF2B5EF4-FFF2-40B4-BE49-F238E27FC236}">
                  <a16:creationId xmlns:a16="http://schemas.microsoft.com/office/drawing/2014/main" id="{74B163AD-FD5D-DCEC-BA97-2303B4A524D2}"/>
                </a:ext>
              </a:extLst>
            </p:cNvPr>
            <p:cNvSpPr txBox="1"/>
            <p:nvPr/>
          </p:nvSpPr>
          <p:spPr>
            <a:xfrm>
              <a:off x="3813037" y="5319268"/>
              <a:ext cx="341760" cy="369332"/>
            </a:xfrm>
            <a:prstGeom prst="rect">
              <a:avLst/>
            </a:prstGeom>
            <a:noFill/>
          </p:spPr>
          <p:txBody>
            <a:bodyPr wrap="none" rtlCol="0">
              <a:spAutoFit/>
            </a:bodyPr>
            <a:lstStyle/>
            <a:p>
              <a:r>
                <a:rPr lang="en-GB" dirty="0">
                  <a:solidFill>
                    <a:srgbClr val="F1F1F5"/>
                  </a:solidFill>
                  <a:latin typeface="Chalkduster"/>
                  <a:cs typeface="Chalkduster"/>
                </a:rPr>
                <a:t>g</a:t>
              </a:r>
              <a:endParaRPr lang="en-GB" sz="2400" dirty="0">
                <a:solidFill>
                  <a:srgbClr val="F1F1F5"/>
                </a:solidFill>
                <a:latin typeface="Chalkduster"/>
                <a:cs typeface="Chalkduster"/>
              </a:endParaRPr>
            </a:p>
          </p:txBody>
        </p:sp>
        <p:sp>
          <p:nvSpPr>
            <p:cNvPr id="26" name="TextBox 25">
              <a:extLst>
                <a:ext uri="{FF2B5EF4-FFF2-40B4-BE49-F238E27FC236}">
                  <a16:creationId xmlns:a16="http://schemas.microsoft.com/office/drawing/2014/main" id="{A7CDE2C7-5699-F5F5-EEA5-73A1D767A70B}"/>
                </a:ext>
              </a:extLst>
            </p:cNvPr>
            <p:cNvSpPr txBox="1"/>
            <p:nvPr/>
          </p:nvSpPr>
          <p:spPr>
            <a:xfrm>
              <a:off x="5451337" y="5306568"/>
              <a:ext cx="290464" cy="369332"/>
            </a:xfrm>
            <a:prstGeom prst="rect">
              <a:avLst/>
            </a:prstGeom>
            <a:noFill/>
          </p:spPr>
          <p:txBody>
            <a:bodyPr wrap="none" rtlCol="0">
              <a:spAutoFit/>
            </a:bodyPr>
            <a:lstStyle/>
            <a:p>
              <a:r>
                <a:rPr lang="en-GB" dirty="0">
                  <a:solidFill>
                    <a:srgbClr val="F1F1F5"/>
                  </a:solidFill>
                  <a:latin typeface="Chalkduster"/>
                  <a:cs typeface="Chalkduster"/>
                </a:rPr>
                <a:t>t</a:t>
              </a:r>
              <a:endParaRPr lang="en-GB" sz="2400" dirty="0">
                <a:solidFill>
                  <a:srgbClr val="F1F1F5"/>
                </a:solidFill>
                <a:latin typeface="Chalkduster"/>
                <a:cs typeface="Chalkduster"/>
              </a:endParaRPr>
            </a:p>
          </p:txBody>
        </p:sp>
        <p:sp>
          <p:nvSpPr>
            <p:cNvPr id="27" name="TextBox 26">
              <a:extLst>
                <a:ext uri="{FF2B5EF4-FFF2-40B4-BE49-F238E27FC236}">
                  <a16:creationId xmlns:a16="http://schemas.microsoft.com/office/drawing/2014/main" id="{DA1B346E-71B7-E906-FC41-619A623DC50B}"/>
                </a:ext>
              </a:extLst>
            </p:cNvPr>
            <p:cNvSpPr txBox="1"/>
            <p:nvPr/>
          </p:nvSpPr>
          <p:spPr>
            <a:xfrm>
              <a:off x="5984737" y="5052568"/>
              <a:ext cx="290464" cy="369332"/>
            </a:xfrm>
            <a:prstGeom prst="rect">
              <a:avLst/>
            </a:prstGeom>
            <a:noFill/>
          </p:spPr>
          <p:txBody>
            <a:bodyPr wrap="none" rtlCol="0">
              <a:spAutoFit/>
            </a:bodyPr>
            <a:lstStyle/>
            <a:p>
              <a:r>
                <a:rPr lang="en-GB" dirty="0">
                  <a:solidFill>
                    <a:srgbClr val="F1F1F5"/>
                  </a:solidFill>
                  <a:latin typeface="Chalkduster"/>
                  <a:cs typeface="Chalkduster"/>
                </a:rPr>
                <a:t>t</a:t>
              </a:r>
              <a:endParaRPr lang="en-GB" sz="2400" dirty="0">
                <a:solidFill>
                  <a:srgbClr val="F1F1F5"/>
                </a:solidFill>
                <a:latin typeface="Chalkduster"/>
                <a:cs typeface="Chalkduster"/>
              </a:endParaRPr>
            </a:p>
          </p:txBody>
        </p:sp>
        <p:sp>
          <p:nvSpPr>
            <p:cNvPr id="28" name="TextBox 27">
              <a:extLst>
                <a:ext uri="{FF2B5EF4-FFF2-40B4-BE49-F238E27FC236}">
                  <a16:creationId xmlns:a16="http://schemas.microsoft.com/office/drawing/2014/main" id="{80B4AD83-CEB4-BEB9-6F81-97368BA41853}"/>
                </a:ext>
              </a:extLst>
            </p:cNvPr>
            <p:cNvSpPr txBox="1"/>
            <p:nvPr/>
          </p:nvSpPr>
          <p:spPr>
            <a:xfrm>
              <a:off x="4956037" y="5027168"/>
              <a:ext cx="290464" cy="369332"/>
            </a:xfrm>
            <a:prstGeom prst="rect">
              <a:avLst/>
            </a:prstGeom>
            <a:noFill/>
          </p:spPr>
          <p:txBody>
            <a:bodyPr wrap="none" rtlCol="0">
              <a:spAutoFit/>
            </a:bodyPr>
            <a:lstStyle/>
            <a:p>
              <a:r>
                <a:rPr lang="en-GB" dirty="0">
                  <a:solidFill>
                    <a:srgbClr val="F1F1F5"/>
                  </a:solidFill>
                  <a:latin typeface="Chalkduster"/>
                  <a:cs typeface="Chalkduster"/>
                </a:rPr>
                <a:t>t</a:t>
              </a:r>
              <a:endParaRPr lang="en-GB" sz="2400" dirty="0">
                <a:solidFill>
                  <a:srgbClr val="F1F1F5"/>
                </a:solidFill>
                <a:latin typeface="Chalkduster"/>
                <a:cs typeface="Chalkduster"/>
              </a:endParaRPr>
            </a:p>
          </p:txBody>
        </p:sp>
        <p:sp>
          <p:nvSpPr>
            <p:cNvPr id="29" name="TextBox 28">
              <a:extLst>
                <a:ext uri="{FF2B5EF4-FFF2-40B4-BE49-F238E27FC236}">
                  <a16:creationId xmlns:a16="http://schemas.microsoft.com/office/drawing/2014/main" id="{8BEF1351-1A9E-39F2-1BD8-4AF38506CEFF}"/>
                </a:ext>
              </a:extLst>
            </p:cNvPr>
            <p:cNvSpPr txBox="1"/>
            <p:nvPr/>
          </p:nvSpPr>
          <p:spPr>
            <a:xfrm>
              <a:off x="5476737" y="4900168"/>
              <a:ext cx="290464" cy="369332"/>
            </a:xfrm>
            <a:prstGeom prst="rect">
              <a:avLst/>
            </a:prstGeom>
            <a:noFill/>
          </p:spPr>
          <p:txBody>
            <a:bodyPr wrap="none" rtlCol="0">
              <a:spAutoFit/>
            </a:bodyPr>
            <a:lstStyle/>
            <a:p>
              <a:r>
                <a:rPr lang="en-GB" dirty="0">
                  <a:solidFill>
                    <a:srgbClr val="F1F1F5"/>
                  </a:solidFill>
                  <a:latin typeface="Chalkduster"/>
                  <a:cs typeface="Chalkduster"/>
                </a:rPr>
                <a:t>t</a:t>
              </a:r>
              <a:endParaRPr lang="en-GB" sz="2400" dirty="0">
                <a:solidFill>
                  <a:srgbClr val="F1F1F5"/>
                </a:solidFill>
                <a:latin typeface="Chalkduster"/>
                <a:cs typeface="Chalkduster"/>
              </a:endParaRPr>
            </a:p>
          </p:txBody>
        </p:sp>
      </p:grpSp>
      <p:sp>
        <p:nvSpPr>
          <p:cNvPr id="31" name="TextBox 30">
            <a:extLst>
              <a:ext uri="{FF2B5EF4-FFF2-40B4-BE49-F238E27FC236}">
                <a16:creationId xmlns:a16="http://schemas.microsoft.com/office/drawing/2014/main" id="{FDE755AB-9FD1-C44B-65D8-2E8C896E4190}"/>
              </a:ext>
            </a:extLst>
          </p:cNvPr>
          <p:cNvSpPr txBox="1"/>
          <p:nvPr/>
        </p:nvSpPr>
        <p:spPr>
          <a:xfrm>
            <a:off x="9295695" y="6527884"/>
            <a:ext cx="2031325" cy="253916"/>
          </a:xfrm>
          <a:prstGeom prst="rect">
            <a:avLst/>
          </a:prstGeom>
          <a:noFill/>
        </p:spPr>
        <p:txBody>
          <a:bodyPr wrap="none" rtlCol="0">
            <a:spAutoFit/>
          </a:bodyPr>
          <a:lstStyle/>
          <a:p>
            <a:pPr marL="0">
              <a:spcBef>
                <a:spcPts val="3000"/>
              </a:spcBef>
            </a:pPr>
            <a:r>
              <a:rPr lang="en-CH" sz="1050" dirty="0">
                <a:solidFill>
                  <a:schemeClr val="bg1"/>
                </a:solidFill>
                <a:latin typeface="Helvetica Light" charset="0"/>
                <a:ea typeface="Helvetica Light" charset="0"/>
                <a:cs typeface="Helvetica Light" charset="0"/>
                <a:sym typeface="Wingdings" pitchFamily="2" charset="2"/>
              </a:rPr>
              <a:t>A H</a:t>
            </a:r>
            <a:r>
              <a:rPr lang="en-GB" sz="1050" dirty="0">
                <a:solidFill>
                  <a:schemeClr val="bg1"/>
                </a:solidFill>
                <a:latin typeface="Helvetica Light" charset="0"/>
                <a:ea typeface="Helvetica Light" charset="0"/>
                <a:cs typeface="Helvetica Light" charset="0"/>
                <a:sym typeface="Wingdings" pitchFamily="2" charset="2"/>
              </a:rPr>
              <a:t>H → 𝛾𝛾bb candidate event</a:t>
            </a:r>
            <a:endParaRPr lang="en-CH" sz="1050" dirty="0">
              <a:solidFill>
                <a:schemeClr val="bg1"/>
              </a:solidFill>
              <a:latin typeface="Helvetica Light" charset="0"/>
              <a:ea typeface="Helvetica Light" charset="0"/>
              <a:cs typeface="Helvetica Light" charset="0"/>
              <a:sym typeface="Wingdings" pitchFamily="2" charset="2"/>
            </a:endParaRPr>
          </a:p>
        </p:txBody>
      </p:sp>
      <p:sp>
        <p:nvSpPr>
          <p:cNvPr id="3" name="Rectangle 2">
            <a:extLst>
              <a:ext uri="{FF2B5EF4-FFF2-40B4-BE49-F238E27FC236}">
                <a16:creationId xmlns:a16="http://schemas.microsoft.com/office/drawing/2014/main" id="{4AC1A5E6-6669-4A43-F019-68A32E743312}"/>
              </a:ext>
            </a:extLst>
          </p:cNvPr>
          <p:cNvSpPr/>
          <p:nvPr/>
        </p:nvSpPr>
        <p:spPr>
          <a:xfrm>
            <a:off x="466610" y="1066183"/>
            <a:ext cx="5451590" cy="550499"/>
          </a:xfrm>
          <a:prstGeom prst="rect">
            <a:avLst/>
          </a:prstGeom>
          <a:noFill/>
        </p:spPr>
        <p:txBody>
          <a:bodyPr wrap="square" tIns="144000" rIns="18000" bIns="144000">
            <a:spAutoFit/>
          </a:bodyPr>
          <a:lstStyle/>
          <a:p>
            <a:pPr>
              <a:lnSpc>
                <a:spcPct val="110000"/>
              </a:lnSpc>
              <a:spcBef>
                <a:spcPts val="2800"/>
              </a:spcBef>
            </a:pPr>
            <a:r>
              <a:rPr lang="en-US" sz="1600" dirty="0">
                <a:solidFill>
                  <a:schemeClr val="bg1"/>
                </a:solidFill>
                <a:latin typeface="Helvetica" pitchFamily="2" charset="0"/>
                <a:ea typeface="Helvetica Light" charset="0"/>
                <a:cs typeface="Helvetica Light" charset="0"/>
              </a:rPr>
              <a:t>Direct access to the symmetry breaking Higgs potential</a:t>
            </a:r>
            <a:endParaRPr lang="en-GB" sz="1200" dirty="0">
              <a:solidFill>
                <a:schemeClr val="bg1"/>
              </a:solidFill>
              <a:latin typeface="Helvetica" pitchFamily="2" charset="0"/>
              <a:ea typeface="Helvetica Light" charset="0"/>
              <a:cs typeface="Helvetica Light" charset="0"/>
            </a:endParaRPr>
          </a:p>
        </p:txBody>
      </p:sp>
    </p:spTree>
    <p:extLst>
      <p:ext uri="{BB962C8B-B14F-4D97-AF65-F5344CB8AC3E}">
        <p14:creationId xmlns:p14="http://schemas.microsoft.com/office/powerpoint/2010/main" val="4009150777"/>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pic>
        <p:nvPicPr>
          <p:cNvPr id="3" name="figaux_11.pdf" descr="figaux_11.pdf">
            <a:extLst>
              <a:ext uri="{FF2B5EF4-FFF2-40B4-BE49-F238E27FC236}">
                <a16:creationId xmlns:a16="http://schemas.microsoft.com/office/drawing/2014/main" id="{4742BB02-39E8-BA20-FDDF-6682C04CFA51}"/>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37680" t="453" r="519" b="4483"/>
          <a:stretch>
            <a:fillRect/>
          </a:stretch>
        </p:blipFill>
        <p:spPr>
          <a:xfrm>
            <a:off x="2216149" y="60751"/>
            <a:ext cx="6814433" cy="6797249"/>
          </a:xfrm>
          <a:prstGeom prst="rect">
            <a:avLst/>
          </a:prstGeom>
          <a:ln w="12700" cap="flat">
            <a:noFill/>
            <a:miter lim="400000"/>
          </a:ln>
          <a:effectLst/>
        </p:spPr>
      </p:pic>
      <p:sp>
        <p:nvSpPr>
          <p:cNvPr id="42" name="TextBox 41">
            <a:extLst>
              <a:ext uri="{FF2B5EF4-FFF2-40B4-BE49-F238E27FC236}">
                <a16:creationId xmlns:a16="http://schemas.microsoft.com/office/drawing/2014/main" id="{F27065A9-7C1D-7F8F-25CC-3CA5DC0693D8}"/>
              </a:ext>
            </a:extLst>
          </p:cNvPr>
          <p:cNvSpPr txBox="1"/>
          <p:nvPr/>
        </p:nvSpPr>
        <p:spPr>
          <a:xfrm>
            <a:off x="0" y="518750"/>
            <a:ext cx="5918200" cy="646331"/>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Higgs pair production</a:t>
            </a:r>
            <a:endParaRPr lang="en-GB" sz="3600" dirty="0">
              <a:solidFill>
                <a:schemeClr val="bg1"/>
              </a:solidFill>
              <a:latin typeface="Helvetica" pitchFamily="2" charset="0"/>
              <a:ea typeface="Trebuchet MS" pitchFamily="-84" charset="0"/>
              <a:cs typeface="Helvetica Light"/>
            </a:endParaRPr>
          </a:p>
        </p:txBody>
      </p:sp>
      <p:pic>
        <p:nvPicPr>
          <p:cNvPr id="9" name="Picture 8">
            <a:extLst>
              <a:ext uri="{FF2B5EF4-FFF2-40B4-BE49-F238E27FC236}">
                <a16:creationId xmlns:a16="http://schemas.microsoft.com/office/drawing/2014/main" id="{1FB797F0-15E8-C79B-10D1-B00919770E7A}"/>
              </a:ext>
            </a:extLst>
          </p:cNvPr>
          <p:cNvPicPr>
            <a:picLocks noChangeAspect="1"/>
          </p:cNvPicPr>
          <p:nvPr/>
        </p:nvPicPr>
        <p:blipFill rotWithShape="1">
          <a:blip r:embed="rId4">
            <a:extLst>
              <a:ext uri="{28A0092B-C50C-407E-A947-70E740481C1C}">
                <a14:useLocalDpi xmlns:a14="http://schemas.microsoft.com/office/drawing/2010/main"/>
              </a:ext>
            </a:extLst>
          </a:blip>
          <a:srcRect t="36576" b="32613"/>
          <a:stretch/>
        </p:blipFill>
        <p:spPr>
          <a:xfrm>
            <a:off x="9362447" y="513659"/>
            <a:ext cx="1717645" cy="748913"/>
          </a:xfrm>
          <a:prstGeom prst="rect">
            <a:avLst/>
          </a:prstGeom>
        </p:spPr>
      </p:pic>
      <p:sp>
        <p:nvSpPr>
          <p:cNvPr id="32" name="TextBox 31">
            <a:extLst>
              <a:ext uri="{FF2B5EF4-FFF2-40B4-BE49-F238E27FC236}">
                <a16:creationId xmlns:a16="http://schemas.microsoft.com/office/drawing/2014/main" id="{9F856C8B-19EA-D920-9EFD-AF89EB1B29E1}"/>
              </a:ext>
            </a:extLst>
          </p:cNvPr>
          <p:cNvSpPr txBox="1"/>
          <p:nvPr/>
        </p:nvSpPr>
        <p:spPr>
          <a:xfrm>
            <a:off x="9295695" y="6527884"/>
            <a:ext cx="2053767" cy="253916"/>
          </a:xfrm>
          <a:prstGeom prst="rect">
            <a:avLst/>
          </a:prstGeom>
          <a:noFill/>
        </p:spPr>
        <p:txBody>
          <a:bodyPr wrap="none" rtlCol="0">
            <a:spAutoFit/>
          </a:bodyPr>
          <a:lstStyle/>
          <a:p>
            <a:pPr marL="0">
              <a:spcBef>
                <a:spcPts val="3000"/>
              </a:spcBef>
            </a:pPr>
            <a:r>
              <a:rPr lang="en-CH" sz="1050" dirty="0">
                <a:solidFill>
                  <a:schemeClr val="bg1"/>
                </a:solidFill>
                <a:latin typeface="Helvetica Light" charset="0"/>
                <a:ea typeface="Helvetica Light" charset="0"/>
                <a:cs typeface="Helvetica Light" charset="0"/>
                <a:sym typeface="Wingdings" pitchFamily="2" charset="2"/>
              </a:rPr>
              <a:t>A H</a:t>
            </a:r>
            <a:r>
              <a:rPr lang="en-GB" sz="1050" dirty="0">
                <a:solidFill>
                  <a:schemeClr val="bg1"/>
                </a:solidFill>
                <a:latin typeface="Helvetica Light" charset="0"/>
                <a:ea typeface="Helvetica Light" charset="0"/>
                <a:cs typeface="Helvetica Light" charset="0"/>
                <a:sym typeface="Wingdings" pitchFamily="2" charset="2"/>
              </a:rPr>
              <a:t>H → </a:t>
            </a:r>
            <a:r>
              <a:rPr lang="en-US" sz="1050" dirty="0">
                <a:solidFill>
                  <a:schemeClr val="bg1"/>
                </a:solidFill>
                <a:latin typeface="Helvetica Light" charset="0"/>
                <a:ea typeface="Helvetica Light" charset="0"/>
                <a:cs typeface="Helvetica Light" charset="0"/>
                <a:sym typeface="Wingdings" pitchFamily="2" charset="2"/>
              </a:rPr>
              <a:t>bb</a:t>
            </a:r>
            <a:r>
              <a:rPr lang="en-GB" sz="1050" dirty="0">
                <a:solidFill>
                  <a:schemeClr val="bg1"/>
                </a:solidFill>
                <a:latin typeface="Helvetica Light" charset="0"/>
                <a:ea typeface="Helvetica Light" charset="0"/>
                <a:cs typeface="Helvetica Light" charset="0"/>
                <a:sym typeface="Wingdings" pitchFamily="2" charset="2"/>
              </a:rPr>
              <a:t>bb candidate event</a:t>
            </a:r>
            <a:endParaRPr lang="en-CH" sz="1050" dirty="0">
              <a:solidFill>
                <a:schemeClr val="bg1"/>
              </a:solidFill>
              <a:latin typeface="Helvetica Light" charset="0"/>
              <a:ea typeface="Helvetica Light" charset="0"/>
              <a:cs typeface="Helvetica Light" charset="0"/>
              <a:sym typeface="Wingdings" pitchFamily="2" charset="2"/>
            </a:endParaRPr>
          </a:p>
        </p:txBody>
      </p:sp>
      <p:sp>
        <p:nvSpPr>
          <p:cNvPr id="2" name="Rectangle 1">
            <a:extLst>
              <a:ext uri="{FF2B5EF4-FFF2-40B4-BE49-F238E27FC236}">
                <a16:creationId xmlns:a16="http://schemas.microsoft.com/office/drawing/2014/main" id="{DD781021-2179-B15E-E6C0-FE5C97E9BBBE}"/>
              </a:ext>
            </a:extLst>
          </p:cNvPr>
          <p:cNvSpPr/>
          <p:nvPr/>
        </p:nvSpPr>
        <p:spPr>
          <a:xfrm>
            <a:off x="466610" y="1066183"/>
            <a:ext cx="5451590" cy="550499"/>
          </a:xfrm>
          <a:prstGeom prst="rect">
            <a:avLst/>
          </a:prstGeom>
          <a:noFill/>
        </p:spPr>
        <p:txBody>
          <a:bodyPr wrap="square" tIns="144000" rIns="18000" bIns="144000">
            <a:spAutoFit/>
          </a:bodyPr>
          <a:lstStyle/>
          <a:p>
            <a:pPr>
              <a:lnSpc>
                <a:spcPct val="110000"/>
              </a:lnSpc>
              <a:spcBef>
                <a:spcPts val="2800"/>
              </a:spcBef>
            </a:pPr>
            <a:r>
              <a:rPr lang="en-US" sz="1600" dirty="0">
                <a:solidFill>
                  <a:schemeClr val="bg1"/>
                </a:solidFill>
                <a:latin typeface="Helvetica" pitchFamily="2" charset="0"/>
                <a:ea typeface="Helvetica Light" charset="0"/>
                <a:cs typeface="Helvetica Light" charset="0"/>
              </a:rPr>
              <a:t>Direct access to the symmetry breaking Higgs potential</a:t>
            </a:r>
            <a:endParaRPr lang="en-GB" sz="1200" dirty="0">
              <a:solidFill>
                <a:schemeClr val="bg1"/>
              </a:solidFill>
              <a:latin typeface="Helvetica" pitchFamily="2" charset="0"/>
              <a:ea typeface="Helvetica Light" charset="0"/>
              <a:cs typeface="Helvetica Light" charset="0"/>
            </a:endParaRPr>
          </a:p>
        </p:txBody>
      </p:sp>
    </p:spTree>
    <p:extLst>
      <p:ext uri="{BB962C8B-B14F-4D97-AF65-F5344CB8AC3E}">
        <p14:creationId xmlns:p14="http://schemas.microsoft.com/office/powerpoint/2010/main" val="2648259854"/>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pic>
        <p:nvPicPr>
          <p:cNvPr id="3" name="figaux_11.pdf" descr="figaux_11.pdf">
            <a:extLst>
              <a:ext uri="{FF2B5EF4-FFF2-40B4-BE49-F238E27FC236}">
                <a16:creationId xmlns:a16="http://schemas.microsoft.com/office/drawing/2014/main" id="{4742BB02-39E8-BA20-FDDF-6682C04CFA51}"/>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37680" t="453" r="519" b="4483"/>
          <a:stretch>
            <a:fillRect/>
          </a:stretch>
        </p:blipFill>
        <p:spPr>
          <a:xfrm>
            <a:off x="2216149" y="60751"/>
            <a:ext cx="6814433" cy="6797249"/>
          </a:xfrm>
          <a:prstGeom prst="rect">
            <a:avLst/>
          </a:prstGeom>
          <a:ln w="12700" cap="flat">
            <a:noFill/>
            <a:miter lim="400000"/>
          </a:ln>
          <a:effectLst/>
        </p:spPr>
      </p:pic>
      <p:sp>
        <p:nvSpPr>
          <p:cNvPr id="42" name="TextBox 41">
            <a:extLst>
              <a:ext uri="{FF2B5EF4-FFF2-40B4-BE49-F238E27FC236}">
                <a16:creationId xmlns:a16="http://schemas.microsoft.com/office/drawing/2014/main" id="{F27065A9-7C1D-7F8F-25CC-3CA5DC0693D8}"/>
              </a:ext>
            </a:extLst>
          </p:cNvPr>
          <p:cNvSpPr txBox="1"/>
          <p:nvPr/>
        </p:nvSpPr>
        <p:spPr>
          <a:xfrm>
            <a:off x="0" y="518750"/>
            <a:ext cx="5918200" cy="646331"/>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Higgs pair production</a:t>
            </a:r>
            <a:endParaRPr lang="en-GB" sz="3600" dirty="0">
              <a:solidFill>
                <a:schemeClr val="bg1"/>
              </a:solidFill>
              <a:latin typeface="Helvetica" pitchFamily="2" charset="0"/>
              <a:ea typeface="Trebuchet MS" pitchFamily="-84" charset="0"/>
              <a:cs typeface="Helvetica Light"/>
            </a:endParaRPr>
          </a:p>
        </p:txBody>
      </p:sp>
      <p:pic>
        <p:nvPicPr>
          <p:cNvPr id="9" name="Picture 8">
            <a:extLst>
              <a:ext uri="{FF2B5EF4-FFF2-40B4-BE49-F238E27FC236}">
                <a16:creationId xmlns:a16="http://schemas.microsoft.com/office/drawing/2014/main" id="{1FB797F0-15E8-C79B-10D1-B00919770E7A}"/>
              </a:ext>
            </a:extLst>
          </p:cNvPr>
          <p:cNvPicPr>
            <a:picLocks noChangeAspect="1"/>
          </p:cNvPicPr>
          <p:nvPr/>
        </p:nvPicPr>
        <p:blipFill rotWithShape="1">
          <a:blip r:embed="rId4">
            <a:extLst>
              <a:ext uri="{28A0092B-C50C-407E-A947-70E740481C1C}">
                <a14:useLocalDpi xmlns:a14="http://schemas.microsoft.com/office/drawing/2010/main"/>
              </a:ext>
            </a:extLst>
          </a:blip>
          <a:srcRect t="36576" b="32613"/>
          <a:stretch/>
        </p:blipFill>
        <p:spPr>
          <a:xfrm>
            <a:off x="9362447" y="513659"/>
            <a:ext cx="1717645" cy="748913"/>
          </a:xfrm>
          <a:prstGeom prst="rect">
            <a:avLst/>
          </a:prstGeom>
        </p:spPr>
      </p:pic>
      <p:sp>
        <p:nvSpPr>
          <p:cNvPr id="10" name="Rounded Rectangle 9">
            <a:extLst>
              <a:ext uri="{FF2B5EF4-FFF2-40B4-BE49-F238E27FC236}">
                <a16:creationId xmlns:a16="http://schemas.microsoft.com/office/drawing/2014/main" id="{A5FA6643-EA0A-0675-62A7-BA629CB0C09B}"/>
              </a:ext>
            </a:extLst>
          </p:cNvPr>
          <p:cNvSpPr/>
          <p:nvPr/>
        </p:nvSpPr>
        <p:spPr>
          <a:xfrm>
            <a:off x="368301" y="1354216"/>
            <a:ext cx="10711792" cy="5188087"/>
          </a:xfrm>
          <a:prstGeom prst="roundRect">
            <a:avLst>
              <a:gd name="adj" fmla="val 801"/>
            </a:avLst>
          </a:prstGeom>
          <a:solidFill>
            <a:schemeClr val="bg1"/>
          </a:solidFill>
        </p:spPr>
        <p:txBody>
          <a:bodyPr wrap="square" rtlCol="0" anchor="ctr">
            <a:spAutoFit/>
          </a:bodyPr>
          <a:lstStyle/>
          <a:p>
            <a:pPr algn="l"/>
            <a:endParaRPr lang="en-CH" sz="1600" dirty="0">
              <a:latin typeface="Helvetica" pitchFamily="2" charset="0"/>
            </a:endParaRPr>
          </a:p>
        </p:txBody>
      </p:sp>
      <p:sp>
        <p:nvSpPr>
          <p:cNvPr id="13" name="TextBox 12">
            <a:extLst>
              <a:ext uri="{FF2B5EF4-FFF2-40B4-BE49-F238E27FC236}">
                <a16:creationId xmlns:a16="http://schemas.microsoft.com/office/drawing/2014/main" id="{37132203-898E-E783-ED99-D5D42A1AD76C}"/>
              </a:ext>
            </a:extLst>
          </p:cNvPr>
          <p:cNvSpPr txBox="1"/>
          <p:nvPr/>
        </p:nvSpPr>
        <p:spPr>
          <a:xfrm>
            <a:off x="552498" y="1519163"/>
            <a:ext cx="5183933" cy="523220"/>
          </a:xfrm>
          <a:prstGeom prst="rect">
            <a:avLst/>
          </a:prstGeom>
          <a:noFill/>
        </p:spPr>
        <p:txBody>
          <a:bodyPr wrap="square">
            <a:spAutoFit/>
          </a:bodyPr>
          <a:lstStyle/>
          <a:p>
            <a:r>
              <a:rPr lang="en-GB" sz="1400" dirty="0">
                <a:latin typeface="Helvetica" pitchFamily="2" charset="0"/>
              </a:rPr>
              <a:t>Complex final states, large potential for machine learning, steady analysis improvements</a:t>
            </a:r>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F162B565-243F-DB24-02C4-7185DB4B4F99}"/>
                  </a:ext>
                </a:extLst>
              </p:cNvPr>
              <p:cNvSpPr txBox="1"/>
              <p:nvPr/>
            </p:nvSpPr>
            <p:spPr>
              <a:xfrm>
                <a:off x="6232718" y="1519163"/>
                <a:ext cx="4620312" cy="738664"/>
              </a:xfrm>
              <a:prstGeom prst="rect">
                <a:avLst/>
              </a:prstGeom>
              <a:noFill/>
            </p:spPr>
            <p:txBody>
              <a:bodyPr wrap="square">
                <a:spAutoFit/>
              </a:bodyPr>
              <a:lstStyle/>
              <a:p>
                <a:r>
                  <a:rPr lang="en-GB" sz="1400" dirty="0">
                    <a:latin typeface="Helvetica" pitchFamily="2" charset="0"/>
                  </a:rPr>
                  <a:t>Constraint on </a:t>
                </a:r>
                <a14:m>
                  <m:oMath xmlns:m="http://schemas.openxmlformats.org/officeDocument/2006/math">
                    <m:sSub>
                      <m:sSubPr>
                        <m:ctrlPr>
                          <a:rPr lang="en-GB" sz="1400" i="1" smtClean="0">
                            <a:solidFill>
                              <a:srgbClr val="E70000"/>
                            </a:solidFill>
                            <a:latin typeface="Cambria Math" panose="02040503050406030204" pitchFamily="18" charset="0"/>
                          </a:rPr>
                        </m:ctrlPr>
                      </m:sSubPr>
                      <m:e>
                        <m:r>
                          <a:rPr lang="en-GB" sz="1400" i="1" smtClean="0">
                            <a:solidFill>
                              <a:srgbClr val="E70000"/>
                            </a:solidFill>
                            <a:latin typeface="Cambria Math" panose="02040503050406030204" pitchFamily="18" charset="0"/>
                            <a:ea typeface="Cambria Math" panose="02040503050406030204" pitchFamily="18" charset="0"/>
                          </a:rPr>
                          <m:t>𝜅</m:t>
                        </m:r>
                      </m:e>
                      <m:sub>
                        <m:r>
                          <a:rPr lang="en-GB" sz="1400" i="1" smtClean="0">
                            <a:solidFill>
                              <a:srgbClr val="E70000"/>
                            </a:solidFill>
                            <a:latin typeface="Cambria Math" panose="02040503050406030204" pitchFamily="18" charset="0"/>
                            <a:ea typeface="Cambria Math" panose="02040503050406030204" pitchFamily="18" charset="0"/>
                          </a:rPr>
                          <m:t>𝜆</m:t>
                        </m:r>
                      </m:sub>
                    </m:sSub>
                    <m:r>
                      <a:rPr lang="en-US" sz="1400" b="0" i="1" smtClean="0">
                        <a:solidFill>
                          <a:srgbClr val="E70000"/>
                        </a:solidFill>
                        <a:latin typeface="Cambria Math" panose="02040503050406030204" pitchFamily="18" charset="0"/>
                      </a:rPr>
                      <m:t>=</m:t>
                    </m:r>
                    <m:r>
                      <a:rPr lang="en-US" sz="1400" b="0" i="1" smtClean="0">
                        <a:solidFill>
                          <a:srgbClr val="E70000"/>
                        </a:solidFill>
                        <a:latin typeface="Cambria Math" panose="02040503050406030204" pitchFamily="18" charset="0"/>
                        <a:ea typeface="Cambria Math" panose="02040503050406030204" pitchFamily="18" charset="0"/>
                      </a:rPr>
                      <m:t>𝜆</m:t>
                    </m:r>
                    <m:r>
                      <a:rPr lang="en-US" sz="1400" b="0" i="1" smtClean="0">
                        <a:solidFill>
                          <a:srgbClr val="E70000"/>
                        </a:solidFill>
                        <a:latin typeface="Cambria Math" panose="02040503050406030204" pitchFamily="18" charset="0"/>
                        <a:ea typeface="Cambria Math" panose="02040503050406030204" pitchFamily="18" charset="0"/>
                      </a:rPr>
                      <m:t>/</m:t>
                    </m:r>
                    <m:sSub>
                      <m:sSubPr>
                        <m:ctrlPr>
                          <a:rPr lang="en-US" sz="1400" b="0" i="1" smtClean="0">
                            <a:solidFill>
                              <a:srgbClr val="E70000"/>
                            </a:solidFill>
                            <a:latin typeface="Cambria Math" panose="02040503050406030204" pitchFamily="18" charset="0"/>
                            <a:ea typeface="Cambria Math" panose="02040503050406030204" pitchFamily="18" charset="0"/>
                          </a:rPr>
                        </m:ctrlPr>
                      </m:sSubPr>
                      <m:e>
                        <m:r>
                          <a:rPr lang="en-US" sz="1400" b="0" i="1" smtClean="0">
                            <a:solidFill>
                              <a:srgbClr val="E70000"/>
                            </a:solidFill>
                            <a:latin typeface="Cambria Math" panose="02040503050406030204" pitchFamily="18" charset="0"/>
                            <a:ea typeface="Cambria Math" panose="02040503050406030204" pitchFamily="18" charset="0"/>
                          </a:rPr>
                          <m:t>𝜆</m:t>
                        </m:r>
                      </m:e>
                      <m:sub>
                        <m:r>
                          <m:rPr>
                            <m:sty m:val="p"/>
                          </m:rPr>
                          <a:rPr lang="en-US" sz="1400" b="0" i="0" smtClean="0">
                            <a:solidFill>
                              <a:srgbClr val="E70000"/>
                            </a:solidFill>
                            <a:latin typeface="Cambria Math" panose="02040503050406030204" pitchFamily="18" charset="0"/>
                            <a:ea typeface="Cambria Math" panose="02040503050406030204" pitchFamily="18" charset="0"/>
                          </a:rPr>
                          <m:t>SM</m:t>
                        </m:r>
                      </m:sub>
                    </m:sSub>
                  </m:oMath>
                </a14:m>
                <a:r>
                  <a:rPr lang="en-GB" sz="1400" dirty="0">
                    <a:latin typeface="Helvetica" pitchFamily="2" charset="0"/>
                  </a:rPr>
                  <a:t>, </a:t>
                </a:r>
                <a14:m>
                  <m:oMath xmlns:m="http://schemas.openxmlformats.org/officeDocument/2006/math">
                    <m:sSub>
                      <m:sSubPr>
                        <m:ctrlPr>
                          <a:rPr lang="en-US" sz="1400" i="1">
                            <a:solidFill>
                              <a:srgbClr val="E70000"/>
                            </a:solidFill>
                            <a:latin typeface="Cambria Math" panose="02040503050406030204" pitchFamily="18" charset="0"/>
                            <a:ea typeface="Cambria Math" panose="02040503050406030204" pitchFamily="18" charset="0"/>
                          </a:rPr>
                        </m:ctrlPr>
                      </m:sSubPr>
                      <m:e>
                        <m:r>
                          <a:rPr lang="en-US" sz="1400" i="1">
                            <a:solidFill>
                              <a:srgbClr val="E70000"/>
                            </a:solidFill>
                            <a:latin typeface="Cambria Math" panose="02040503050406030204" pitchFamily="18" charset="0"/>
                            <a:ea typeface="Cambria Math" panose="02040503050406030204" pitchFamily="18" charset="0"/>
                          </a:rPr>
                          <m:t>𝜆</m:t>
                        </m:r>
                      </m:e>
                      <m:sub>
                        <m:r>
                          <m:rPr>
                            <m:sty m:val="p"/>
                          </m:rPr>
                          <a:rPr lang="en-US" sz="1400">
                            <a:solidFill>
                              <a:srgbClr val="E70000"/>
                            </a:solidFill>
                            <a:latin typeface="Cambria Math" panose="02040503050406030204" pitchFamily="18" charset="0"/>
                            <a:ea typeface="Cambria Math" panose="02040503050406030204" pitchFamily="18" charset="0"/>
                          </a:rPr>
                          <m:t>SM</m:t>
                        </m:r>
                      </m:sub>
                    </m:sSub>
                    <m:r>
                      <a:rPr lang="en-US" sz="1400" b="0" i="1" smtClean="0">
                        <a:solidFill>
                          <a:srgbClr val="E70000"/>
                        </a:solidFill>
                        <a:latin typeface="Cambria Math" panose="02040503050406030204" pitchFamily="18" charset="0"/>
                        <a:ea typeface="Cambria Math" panose="02040503050406030204" pitchFamily="18" charset="0"/>
                      </a:rPr>
                      <m:t>~0.13</m:t>
                    </m:r>
                    <m:r>
                      <a:rPr lang="en-US" sz="1400" i="1">
                        <a:solidFill>
                          <a:srgbClr val="E70000"/>
                        </a:solidFill>
                        <a:latin typeface="Cambria Math" panose="02040503050406030204" pitchFamily="18" charset="0"/>
                        <a:ea typeface="Cambria Math" panose="02040503050406030204" pitchFamily="18" charset="0"/>
                      </a:rPr>
                      <m:t> </m:t>
                    </m:r>
                  </m:oMath>
                </a14:m>
                <a:r>
                  <a:rPr lang="en-GB" sz="1400" dirty="0">
                    <a:latin typeface="Helvetica" pitchFamily="2" charset="0"/>
                  </a:rPr>
                  <a:t>also benefits from single-Higgs coupling measurements via quantum loop corrections</a:t>
                </a:r>
              </a:p>
            </p:txBody>
          </p:sp>
        </mc:Choice>
        <mc:Fallback xmlns="">
          <p:sp>
            <p:nvSpPr>
              <p:cNvPr id="22" name="TextBox 21">
                <a:extLst>
                  <a:ext uri="{FF2B5EF4-FFF2-40B4-BE49-F238E27FC236}">
                    <a16:creationId xmlns:a16="http://schemas.microsoft.com/office/drawing/2014/main" id="{F162B565-243F-DB24-02C4-7185DB4B4F99}"/>
                  </a:ext>
                </a:extLst>
              </p:cNvPr>
              <p:cNvSpPr txBox="1">
                <a:spLocks noRot="1" noChangeAspect="1" noMove="1" noResize="1" noEditPoints="1" noAdjustHandles="1" noChangeArrowheads="1" noChangeShapeType="1" noTextEdit="1"/>
              </p:cNvSpPr>
              <p:nvPr/>
            </p:nvSpPr>
            <p:spPr>
              <a:xfrm>
                <a:off x="6232718" y="1519163"/>
                <a:ext cx="4620312" cy="738664"/>
              </a:xfrm>
              <a:prstGeom prst="rect">
                <a:avLst/>
              </a:prstGeom>
              <a:blipFill>
                <a:blip r:embed="rId5"/>
                <a:stretch>
                  <a:fillRect l="-274" t="-1695" b="-8475"/>
                </a:stretch>
              </a:blipFill>
            </p:spPr>
            <p:txBody>
              <a:bodyPr/>
              <a:lstStyle/>
              <a:p>
                <a:r>
                  <a:rPr lang="en-CH">
                    <a:noFill/>
                  </a:rPr>
                  <a:t> </a:t>
                </a:r>
              </a:p>
            </p:txBody>
          </p:sp>
        </mc:Fallback>
      </mc:AlternateContent>
      <p:pic>
        <p:nvPicPr>
          <p:cNvPr id="2" name="Picture 1">
            <a:extLst>
              <a:ext uri="{FF2B5EF4-FFF2-40B4-BE49-F238E27FC236}">
                <a16:creationId xmlns:a16="http://schemas.microsoft.com/office/drawing/2014/main" id="{195BC528-C8A3-1AF9-FB17-2BAC2CD1A746}"/>
              </a:ext>
            </a:extLst>
          </p:cNvPr>
          <p:cNvPicPr>
            <a:picLocks noChangeAspect="1"/>
          </p:cNvPicPr>
          <p:nvPr/>
        </p:nvPicPr>
        <p:blipFill>
          <a:blip r:embed="rId6"/>
          <a:srcRect/>
          <a:stretch/>
        </p:blipFill>
        <p:spPr>
          <a:xfrm>
            <a:off x="699839" y="2103134"/>
            <a:ext cx="4763635" cy="4287271"/>
          </a:xfrm>
          <a:prstGeom prst="rect">
            <a:avLst/>
          </a:prstGeom>
        </p:spPr>
      </p:pic>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365F5D04-5EF0-8DE0-E88F-EA2C14B54A43}"/>
                  </a:ext>
                </a:extLst>
              </p:cNvPr>
              <p:cNvSpPr txBox="1"/>
              <p:nvPr/>
            </p:nvSpPr>
            <p:spPr>
              <a:xfrm>
                <a:off x="2648317" y="5509532"/>
                <a:ext cx="1449884" cy="344646"/>
              </a:xfrm>
              <a:prstGeom prst="rect">
                <a:avLst/>
              </a:prstGeom>
              <a:solidFill>
                <a:schemeClr val="bg1"/>
              </a:solidFill>
              <a:ln w="3175">
                <a:solidFill>
                  <a:schemeClr val="bg1">
                    <a:lumMod val="65000"/>
                  </a:schemeClr>
                </a:solidFill>
              </a:ln>
            </p:spPr>
            <p:txBody>
              <a:bodyPr wrap="none" rtlCol="0">
                <a:spAutoFit/>
              </a:bodyPr>
              <a:lstStyle/>
              <a:p>
                <a:pPr>
                  <a:spcBef>
                    <a:spcPts val="3000"/>
                  </a:spcBef>
                </a:pPr>
                <a14:m>
                  <m:oMathPara xmlns:m="http://schemas.openxmlformats.org/officeDocument/2006/math">
                    <m:oMathParaPr>
                      <m:jc m:val="centerGroup"/>
                    </m:oMathParaPr>
                    <m:oMath xmlns:m="http://schemas.openxmlformats.org/officeDocument/2006/math">
                      <m:sSub>
                        <m:sSubPr>
                          <m:ctrlPr>
                            <a:rPr lang="en-CH" sz="1600" i="1" dirty="0" smtClean="0">
                              <a:solidFill>
                                <a:prstClr val="black"/>
                              </a:solidFill>
                              <a:latin typeface="Cambria Math" panose="02040503050406030204" pitchFamily="18" charset="0"/>
                              <a:ea typeface="Cambria Math" panose="02040503050406030204" pitchFamily="18" charset="0"/>
                              <a:sym typeface="Wingdings" pitchFamily="2" charset="2"/>
                            </a:rPr>
                          </m:ctrlPr>
                        </m:sSubPr>
                        <m:e>
                          <m:r>
                            <a:rPr lang="en-CH" sz="1600" i="1" dirty="0">
                              <a:solidFill>
                                <a:prstClr val="black"/>
                              </a:solidFill>
                              <a:latin typeface="Cambria Math" panose="02040503050406030204" pitchFamily="18" charset="0"/>
                              <a:ea typeface="Cambria Math" panose="02040503050406030204" pitchFamily="18" charset="0"/>
                              <a:cs typeface="Helvetica Light" charset="0"/>
                              <a:sym typeface="Wingdings" pitchFamily="2" charset="2"/>
                            </a:rPr>
                            <m:t>𝜇</m:t>
                          </m:r>
                        </m:e>
                        <m:sub>
                          <m:r>
                            <a:rPr lang="en-US" sz="1600" b="0" i="1" dirty="0" smtClean="0">
                              <a:solidFill>
                                <a:prstClr val="black"/>
                              </a:solidFill>
                              <a:latin typeface="Cambria Math" panose="02040503050406030204" pitchFamily="18" charset="0"/>
                              <a:ea typeface="Cambria Math" panose="02040503050406030204" pitchFamily="18" charset="0"/>
                              <a:sym typeface="Wingdings" pitchFamily="2" charset="2"/>
                            </a:rPr>
                            <m:t>𝐻𝐻</m:t>
                          </m:r>
                        </m:sub>
                      </m:sSub>
                      <m:r>
                        <a:rPr lang="en-US" sz="1600" b="0" i="1" dirty="0" smtClean="0">
                          <a:solidFill>
                            <a:prstClr val="black"/>
                          </a:solidFill>
                          <a:latin typeface="Cambria Math" panose="02040503050406030204" pitchFamily="18" charset="0"/>
                          <a:ea typeface="Cambria Math" panose="02040503050406030204" pitchFamily="18" charset="0"/>
                          <a:sym typeface="Wingdings" pitchFamily="2" charset="2"/>
                        </a:rPr>
                        <m:t>=</m:t>
                      </m:r>
                      <m:sSubSup>
                        <m:sSubSupPr>
                          <m:ctrlPr>
                            <a:rPr lang="en-US" sz="1600" b="0" i="1" dirty="0" smtClean="0">
                              <a:solidFill>
                                <a:prstClr val="black"/>
                              </a:solidFill>
                              <a:latin typeface="Cambria Math" panose="02040503050406030204" pitchFamily="18" charset="0"/>
                              <a:ea typeface="Cambria Math" panose="02040503050406030204" pitchFamily="18" charset="0"/>
                              <a:sym typeface="Wingdings" pitchFamily="2" charset="2"/>
                            </a:rPr>
                          </m:ctrlPr>
                        </m:sSubSupPr>
                        <m:e>
                          <m:r>
                            <a:rPr lang="en-US" sz="1600" b="0" i="1" dirty="0" smtClean="0">
                              <a:solidFill>
                                <a:prstClr val="black"/>
                              </a:solidFill>
                              <a:latin typeface="Cambria Math" panose="02040503050406030204" pitchFamily="18" charset="0"/>
                              <a:ea typeface="Cambria Math" panose="02040503050406030204" pitchFamily="18" charset="0"/>
                              <a:sym typeface="Wingdings" pitchFamily="2" charset="2"/>
                            </a:rPr>
                            <m:t>0</m:t>
                          </m:r>
                          <m:r>
                            <a:rPr lang="en-US" sz="1600" i="1" dirty="0">
                              <a:solidFill>
                                <a:prstClr val="black"/>
                              </a:solidFill>
                              <a:latin typeface="Cambria Math" panose="02040503050406030204" pitchFamily="18" charset="0"/>
                              <a:ea typeface="Cambria Math" panose="02040503050406030204" pitchFamily="18" charset="0"/>
                              <a:sym typeface="Wingdings" pitchFamily="2" charset="2"/>
                            </a:rPr>
                            <m:t>.</m:t>
                          </m:r>
                          <m:r>
                            <a:rPr lang="en-US" sz="1600" b="0" i="1" dirty="0" smtClean="0">
                              <a:solidFill>
                                <a:prstClr val="black"/>
                              </a:solidFill>
                              <a:latin typeface="Cambria Math" panose="02040503050406030204" pitchFamily="18" charset="0"/>
                              <a:ea typeface="Cambria Math" panose="02040503050406030204" pitchFamily="18" charset="0"/>
                              <a:sym typeface="Wingdings" pitchFamily="2" charset="2"/>
                            </a:rPr>
                            <m:t>5</m:t>
                          </m:r>
                        </m:e>
                        <m:sub>
                          <m:r>
                            <a:rPr lang="en-US" sz="1600" b="0" i="1" dirty="0" smtClean="0">
                              <a:solidFill>
                                <a:prstClr val="black"/>
                              </a:solidFill>
                              <a:latin typeface="Cambria Math" panose="02040503050406030204" pitchFamily="18" charset="0"/>
                              <a:ea typeface="Cambria Math" panose="02040503050406030204" pitchFamily="18" charset="0"/>
                              <a:sym typeface="Wingdings" pitchFamily="2" charset="2"/>
                            </a:rPr>
                            <m:t>−1.0</m:t>
                          </m:r>
                        </m:sub>
                        <m:sup>
                          <m:r>
                            <a:rPr lang="en-US" sz="1600" b="0" i="1" dirty="0" smtClean="0">
                              <a:solidFill>
                                <a:prstClr val="black"/>
                              </a:solidFill>
                              <a:latin typeface="Cambria Math" panose="02040503050406030204" pitchFamily="18" charset="0"/>
                              <a:ea typeface="Cambria Math" panose="02040503050406030204" pitchFamily="18" charset="0"/>
                              <a:sym typeface="Wingdings" pitchFamily="2" charset="2"/>
                            </a:rPr>
                            <m:t>+1.2</m:t>
                          </m:r>
                        </m:sup>
                      </m:sSubSup>
                    </m:oMath>
                  </m:oMathPara>
                </a14:m>
                <a:endParaRPr lang="en-CH" sz="1600" dirty="0">
                  <a:solidFill>
                    <a:prstClr val="black"/>
                  </a:solidFill>
                  <a:latin typeface="Helvetica Light" charset="0"/>
                  <a:ea typeface="Helvetica Light" charset="0"/>
                  <a:cs typeface="Helvetica Light" charset="0"/>
                  <a:sym typeface="Wingdings" pitchFamily="2" charset="2"/>
                </a:endParaRPr>
              </a:p>
            </p:txBody>
          </p:sp>
        </mc:Choice>
        <mc:Fallback xmlns="">
          <p:sp>
            <p:nvSpPr>
              <p:cNvPr id="5" name="TextBox 4">
                <a:extLst>
                  <a:ext uri="{FF2B5EF4-FFF2-40B4-BE49-F238E27FC236}">
                    <a16:creationId xmlns:a16="http://schemas.microsoft.com/office/drawing/2014/main" id="{365F5D04-5EF0-8DE0-E88F-EA2C14B54A43}"/>
                  </a:ext>
                </a:extLst>
              </p:cNvPr>
              <p:cNvSpPr txBox="1">
                <a:spLocks noRot="1" noChangeAspect="1" noMove="1" noResize="1" noEditPoints="1" noAdjustHandles="1" noChangeArrowheads="1" noChangeShapeType="1" noTextEdit="1"/>
              </p:cNvSpPr>
              <p:nvPr/>
            </p:nvSpPr>
            <p:spPr>
              <a:xfrm>
                <a:off x="2648317" y="5509532"/>
                <a:ext cx="1449884" cy="344646"/>
              </a:xfrm>
              <a:prstGeom prst="rect">
                <a:avLst/>
              </a:prstGeom>
              <a:blipFill>
                <a:blip r:embed="rId7"/>
                <a:stretch>
                  <a:fillRect/>
                </a:stretch>
              </a:blipFill>
              <a:ln w="3175">
                <a:solidFill>
                  <a:schemeClr val="bg1">
                    <a:lumMod val="65000"/>
                  </a:schemeClr>
                </a:solidFill>
              </a:ln>
            </p:spPr>
            <p:txBody>
              <a:bodyPr/>
              <a:lstStyle/>
              <a:p>
                <a:r>
                  <a:rPr lang="en-CH">
                    <a:noFill/>
                  </a:rPr>
                  <a:t> </a:t>
                </a:r>
              </a:p>
            </p:txBody>
          </p:sp>
        </mc:Fallback>
      </mc:AlternateContent>
      <p:pic>
        <p:nvPicPr>
          <p:cNvPr id="6" name="Picture 5">
            <a:extLst>
              <a:ext uri="{FF2B5EF4-FFF2-40B4-BE49-F238E27FC236}">
                <a16:creationId xmlns:a16="http://schemas.microsoft.com/office/drawing/2014/main" id="{44FFCCA8-DD2B-2AD1-3237-F35D8C5D888C}"/>
              </a:ext>
            </a:extLst>
          </p:cNvPr>
          <p:cNvPicPr>
            <a:picLocks noChangeAspect="1"/>
          </p:cNvPicPr>
          <p:nvPr/>
        </p:nvPicPr>
        <p:blipFill>
          <a:blip r:embed="rId8"/>
          <a:srcRect t="364" b="364"/>
          <a:stretch/>
        </p:blipFill>
        <p:spPr>
          <a:xfrm>
            <a:off x="5618922" y="1991883"/>
            <a:ext cx="5461099" cy="4517791"/>
          </a:xfrm>
          <a:prstGeom prst="rect">
            <a:avLst/>
          </a:prstGeom>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619627D7-88B2-6E8F-E217-26611247D03F}"/>
                  </a:ext>
                </a:extLst>
              </p:cNvPr>
              <p:cNvSpPr txBox="1"/>
              <p:nvPr/>
            </p:nvSpPr>
            <p:spPr>
              <a:xfrm>
                <a:off x="7772389" y="4158227"/>
                <a:ext cx="1300164" cy="344646"/>
              </a:xfrm>
              <a:prstGeom prst="rect">
                <a:avLst/>
              </a:prstGeom>
              <a:solidFill>
                <a:schemeClr val="bg1"/>
              </a:solidFill>
              <a:ln w="3175">
                <a:solidFill>
                  <a:schemeClr val="bg1">
                    <a:lumMod val="65000"/>
                  </a:schemeClr>
                </a:solidFill>
              </a:ln>
            </p:spPr>
            <p:txBody>
              <a:bodyPr wrap="none" rtlCol="0">
                <a:spAutoFit/>
              </a:bodyPr>
              <a:lstStyle/>
              <a:p>
                <a:pPr>
                  <a:spcBef>
                    <a:spcPts val="3000"/>
                  </a:spcBef>
                </a:pPr>
                <a14:m>
                  <m:oMathPara xmlns:m="http://schemas.openxmlformats.org/officeDocument/2006/math">
                    <m:oMathParaPr>
                      <m:jc m:val="centerGroup"/>
                    </m:oMathParaPr>
                    <m:oMath xmlns:m="http://schemas.openxmlformats.org/officeDocument/2006/math">
                      <m:sSub>
                        <m:sSubPr>
                          <m:ctrlPr>
                            <a:rPr lang="en-CH" sz="1600" i="1" dirty="0" smtClean="0">
                              <a:solidFill>
                                <a:srgbClr val="E70000"/>
                              </a:solidFill>
                              <a:latin typeface="Cambria Math" panose="02040503050406030204" pitchFamily="18" charset="0"/>
                              <a:ea typeface="Cambria Math" panose="02040503050406030204" pitchFamily="18" charset="0"/>
                              <a:sym typeface="Wingdings" pitchFamily="2" charset="2"/>
                            </a:rPr>
                          </m:ctrlPr>
                        </m:sSubPr>
                        <m:e>
                          <m:r>
                            <a:rPr lang="en-CH" sz="1600" i="1" dirty="0" smtClean="0">
                              <a:solidFill>
                                <a:srgbClr val="E70000"/>
                              </a:solidFill>
                              <a:latin typeface="Cambria Math" panose="02040503050406030204" pitchFamily="18" charset="0"/>
                              <a:ea typeface="Cambria Math" panose="02040503050406030204" pitchFamily="18" charset="0"/>
                              <a:cs typeface="Helvetica Light" charset="0"/>
                              <a:sym typeface="Wingdings" pitchFamily="2" charset="2"/>
                            </a:rPr>
                            <m:t>𝜅</m:t>
                          </m:r>
                        </m:e>
                        <m:sub>
                          <m:r>
                            <a:rPr lang="en-US" sz="1600" b="0" i="1" dirty="0" smtClean="0">
                              <a:solidFill>
                                <a:srgbClr val="E70000"/>
                              </a:solidFill>
                              <a:latin typeface="Cambria Math" panose="02040503050406030204" pitchFamily="18" charset="0"/>
                              <a:ea typeface="Cambria Math" panose="02040503050406030204" pitchFamily="18" charset="0"/>
                              <a:sym typeface="Wingdings" pitchFamily="2" charset="2"/>
                            </a:rPr>
                            <m:t>𝜆</m:t>
                          </m:r>
                        </m:sub>
                      </m:sSub>
                      <m:r>
                        <a:rPr lang="en-US" sz="1600" b="0" i="1" dirty="0" smtClean="0">
                          <a:solidFill>
                            <a:srgbClr val="E70000"/>
                          </a:solidFill>
                          <a:latin typeface="Cambria Math" panose="02040503050406030204" pitchFamily="18" charset="0"/>
                          <a:ea typeface="Cambria Math" panose="02040503050406030204" pitchFamily="18" charset="0"/>
                          <a:sym typeface="Wingdings" pitchFamily="2" charset="2"/>
                        </a:rPr>
                        <m:t>=</m:t>
                      </m:r>
                      <m:sSubSup>
                        <m:sSubSupPr>
                          <m:ctrlPr>
                            <a:rPr lang="en-US" sz="1600" b="0" i="1" dirty="0" smtClean="0">
                              <a:solidFill>
                                <a:srgbClr val="E70000"/>
                              </a:solidFill>
                              <a:latin typeface="Cambria Math" panose="02040503050406030204" pitchFamily="18" charset="0"/>
                              <a:ea typeface="Cambria Math" panose="02040503050406030204" pitchFamily="18" charset="0"/>
                              <a:sym typeface="Wingdings" pitchFamily="2" charset="2"/>
                            </a:rPr>
                          </m:ctrlPr>
                        </m:sSubSupPr>
                        <m:e>
                          <m:r>
                            <a:rPr lang="en-US" sz="1600" b="0" i="1" dirty="0" smtClean="0">
                              <a:solidFill>
                                <a:srgbClr val="E70000"/>
                              </a:solidFill>
                              <a:latin typeface="Cambria Math" panose="02040503050406030204" pitchFamily="18" charset="0"/>
                              <a:ea typeface="Cambria Math" panose="02040503050406030204" pitchFamily="18" charset="0"/>
                              <a:sym typeface="Wingdings" pitchFamily="2" charset="2"/>
                            </a:rPr>
                            <m:t>3</m:t>
                          </m:r>
                          <m:r>
                            <a:rPr lang="en-US" sz="1600" i="1" dirty="0">
                              <a:solidFill>
                                <a:srgbClr val="E70000"/>
                              </a:solidFill>
                              <a:latin typeface="Cambria Math" panose="02040503050406030204" pitchFamily="18" charset="0"/>
                              <a:ea typeface="Cambria Math" panose="02040503050406030204" pitchFamily="18" charset="0"/>
                              <a:sym typeface="Wingdings" pitchFamily="2" charset="2"/>
                            </a:rPr>
                            <m:t>.</m:t>
                          </m:r>
                          <m:r>
                            <a:rPr lang="en-US" sz="1600" b="0" i="1" dirty="0" smtClean="0">
                              <a:solidFill>
                                <a:srgbClr val="E70000"/>
                              </a:solidFill>
                              <a:latin typeface="Cambria Math" panose="02040503050406030204" pitchFamily="18" charset="0"/>
                              <a:ea typeface="Cambria Math" panose="02040503050406030204" pitchFamily="18" charset="0"/>
                              <a:sym typeface="Wingdings" pitchFamily="2" charset="2"/>
                            </a:rPr>
                            <m:t>8</m:t>
                          </m:r>
                        </m:e>
                        <m:sub>
                          <m:r>
                            <a:rPr lang="en-US" sz="1600" b="0" i="1" dirty="0" smtClean="0">
                              <a:solidFill>
                                <a:srgbClr val="E70000"/>
                              </a:solidFill>
                              <a:latin typeface="Cambria Math" panose="02040503050406030204" pitchFamily="18" charset="0"/>
                              <a:ea typeface="Cambria Math" panose="02040503050406030204" pitchFamily="18" charset="0"/>
                              <a:sym typeface="Wingdings" pitchFamily="2" charset="2"/>
                            </a:rPr>
                            <m:t>−3.6</m:t>
                          </m:r>
                        </m:sub>
                        <m:sup>
                          <m:r>
                            <a:rPr lang="en-US" sz="1600" b="0" i="1" dirty="0" smtClean="0">
                              <a:solidFill>
                                <a:srgbClr val="E70000"/>
                              </a:solidFill>
                              <a:latin typeface="Cambria Math" panose="02040503050406030204" pitchFamily="18" charset="0"/>
                              <a:ea typeface="Cambria Math" panose="02040503050406030204" pitchFamily="18" charset="0"/>
                              <a:sym typeface="Wingdings" pitchFamily="2" charset="2"/>
                            </a:rPr>
                            <m:t>+2.1</m:t>
                          </m:r>
                        </m:sup>
                      </m:sSubSup>
                    </m:oMath>
                  </m:oMathPara>
                </a14:m>
                <a:endParaRPr lang="en-CH" sz="1600" dirty="0">
                  <a:solidFill>
                    <a:srgbClr val="E70000"/>
                  </a:solidFill>
                  <a:latin typeface="Helvetica Light" charset="0"/>
                  <a:ea typeface="Helvetica Light" charset="0"/>
                  <a:cs typeface="Helvetica Light" charset="0"/>
                  <a:sym typeface="Wingdings" pitchFamily="2" charset="2"/>
                </a:endParaRPr>
              </a:p>
            </p:txBody>
          </p:sp>
        </mc:Choice>
        <mc:Fallback xmlns="">
          <p:sp>
            <p:nvSpPr>
              <p:cNvPr id="7" name="TextBox 6">
                <a:extLst>
                  <a:ext uri="{FF2B5EF4-FFF2-40B4-BE49-F238E27FC236}">
                    <a16:creationId xmlns:a16="http://schemas.microsoft.com/office/drawing/2014/main" id="{619627D7-88B2-6E8F-E217-26611247D03F}"/>
                  </a:ext>
                </a:extLst>
              </p:cNvPr>
              <p:cNvSpPr txBox="1">
                <a:spLocks noRot="1" noChangeAspect="1" noMove="1" noResize="1" noEditPoints="1" noAdjustHandles="1" noChangeArrowheads="1" noChangeShapeType="1" noTextEdit="1"/>
              </p:cNvSpPr>
              <p:nvPr/>
            </p:nvSpPr>
            <p:spPr>
              <a:xfrm>
                <a:off x="7772389" y="4158227"/>
                <a:ext cx="1300164" cy="344646"/>
              </a:xfrm>
              <a:prstGeom prst="rect">
                <a:avLst/>
              </a:prstGeom>
              <a:blipFill>
                <a:blip r:embed="rId9"/>
                <a:stretch>
                  <a:fillRect/>
                </a:stretch>
              </a:blipFill>
              <a:ln w="3175">
                <a:solidFill>
                  <a:schemeClr val="bg1">
                    <a:lumMod val="65000"/>
                  </a:schemeClr>
                </a:solidFill>
              </a:ln>
            </p:spPr>
            <p:txBody>
              <a:bodyPr/>
              <a:lstStyle/>
              <a:p>
                <a:r>
                  <a:rPr lang="en-CH">
                    <a:noFill/>
                  </a:rPr>
                  <a:t> </a:t>
                </a:r>
              </a:p>
            </p:txBody>
          </p:sp>
        </mc:Fallback>
      </mc:AlternateContent>
      <p:sp>
        <p:nvSpPr>
          <p:cNvPr id="19" name="TextBox 18">
            <a:extLst>
              <a:ext uri="{FF2B5EF4-FFF2-40B4-BE49-F238E27FC236}">
                <a16:creationId xmlns:a16="http://schemas.microsoft.com/office/drawing/2014/main" id="{07F42197-7A21-4ED3-A3BB-B32BFE060FC1}"/>
              </a:ext>
            </a:extLst>
          </p:cNvPr>
          <p:cNvSpPr txBox="1"/>
          <p:nvPr/>
        </p:nvSpPr>
        <p:spPr>
          <a:xfrm>
            <a:off x="9353181" y="2235910"/>
            <a:ext cx="1282723" cy="261610"/>
          </a:xfrm>
          <a:prstGeom prst="rect">
            <a:avLst/>
          </a:prstGeom>
          <a:noFill/>
        </p:spPr>
        <p:txBody>
          <a:bodyPr wrap="none" rtlCol="0">
            <a:spAutoFit/>
          </a:bodyPr>
          <a:lstStyle/>
          <a:p>
            <a:pPr marL="0" algn="r">
              <a:spcBef>
                <a:spcPts val="3000"/>
              </a:spcBef>
            </a:pPr>
            <a:r>
              <a:rPr lang="en-GB" sz="1100" dirty="0">
                <a:solidFill>
                  <a:schemeClr val="tx1">
                    <a:lumMod val="50000"/>
                    <a:lumOff val="50000"/>
                  </a:schemeClr>
                </a:solidFill>
                <a:latin typeface="Helvetica Light" charset="0"/>
                <a:ea typeface="Helvetica Light" charset="0"/>
                <a:cs typeface="Helvetica Light" charset="0"/>
                <a:sym typeface="Wingdings" pitchFamily="2" charset="2"/>
                <a:hlinkClick r:id="rId10"/>
              </a:rPr>
              <a:t>arXiv:2406.09971</a:t>
            </a:r>
            <a:endParaRPr lang="en-GB" sz="1100" dirty="0">
              <a:solidFill>
                <a:schemeClr val="tx1">
                  <a:lumMod val="50000"/>
                  <a:lumOff val="50000"/>
                </a:schemeClr>
              </a:solidFill>
              <a:latin typeface="Helvetica Light" charset="0"/>
              <a:ea typeface="Helvetica Light" charset="0"/>
              <a:cs typeface="Helvetica Light" charset="0"/>
              <a:sym typeface="Wingdings" pitchFamily="2" charset="2"/>
            </a:endParaRPr>
          </a:p>
        </p:txBody>
      </p:sp>
      <p:cxnSp>
        <p:nvCxnSpPr>
          <p:cNvPr id="12" name="Straight Connector 11">
            <a:extLst>
              <a:ext uri="{FF2B5EF4-FFF2-40B4-BE49-F238E27FC236}">
                <a16:creationId xmlns:a16="http://schemas.microsoft.com/office/drawing/2014/main" id="{891C2223-FFF2-0BC8-4AD5-390A4B239CD4}"/>
              </a:ext>
            </a:extLst>
          </p:cNvPr>
          <p:cNvCxnSpPr/>
          <p:nvPr/>
        </p:nvCxnSpPr>
        <p:spPr>
          <a:xfrm flipV="1">
            <a:off x="8033219" y="5185692"/>
            <a:ext cx="0" cy="767114"/>
          </a:xfrm>
          <a:prstGeom prst="line">
            <a:avLst/>
          </a:prstGeom>
          <a:ln w="12700">
            <a:solidFill>
              <a:srgbClr val="E70000"/>
            </a:solidFill>
          </a:ln>
          <a:effectLst/>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1B6F9E8F-FC39-54F3-FDA7-8167352E84A5}"/>
              </a:ext>
            </a:extLst>
          </p:cNvPr>
          <p:cNvSpPr txBox="1"/>
          <p:nvPr/>
        </p:nvSpPr>
        <p:spPr>
          <a:xfrm>
            <a:off x="7861384" y="4940216"/>
            <a:ext cx="388248" cy="261610"/>
          </a:xfrm>
          <a:prstGeom prst="rect">
            <a:avLst/>
          </a:prstGeom>
          <a:noFill/>
        </p:spPr>
        <p:txBody>
          <a:bodyPr wrap="none" rtlCol="0">
            <a:spAutoFit/>
          </a:bodyPr>
          <a:lstStyle/>
          <a:p>
            <a:pPr marL="0">
              <a:spcBef>
                <a:spcPts val="3000"/>
              </a:spcBef>
            </a:pPr>
            <a:r>
              <a:rPr lang="en-CH" sz="1100" dirty="0">
                <a:solidFill>
                  <a:srgbClr val="E70000"/>
                </a:solidFill>
                <a:latin typeface="Helvetica Light" charset="0"/>
                <a:ea typeface="Helvetica Light" charset="0"/>
                <a:cs typeface="Helvetica Light" charset="0"/>
                <a:sym typeface="Wingdings" pitchFamily="2" charset="2"/>
              </a:rPr>
              <a:t>SM</a:t>
            </a:r>
          </a:p>
        </p:txBody>
      </p:sp>
    </p:spTree>
    <p:extLst>
      <p:ext uri="{BB962C8B-B14F-4D97-AF65-F5344CB8AC3E}">
        <p14:creationId xmlns:p14="http://schemas.microsoft.com/office/powerpoint/2010/main" val="857710324"/>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pic>
        <p:nvPicPr>
          <p:cNvPr id="3" name="figaux_11.pdf" descr="figaux_11.pdf">
            <a:extLst>
              <a:ext uri="{FF2B5EF4-FFF2-40B4-BE49-F238E27FC236}">
                <a16:creationId xmlns:a16="http://schemas.microsoft.com/office/drawing/2014/main" id="{4742BB02-39E8-BA20-FDDF-6682C04CFA51}"/>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37680" t="453" r="519" b="4483"/>
          <a:stretch>
            <a:fillRect/>
          </a:stretch>
        </p:blipFill>
        <p:spPr>
          <a:xfrm>
            <a:off x="2216149" y="60751"/>
            <a:ext cx="6814433" cy="6797249"/>
          </a:xfrm>
          <a:prstGeom prst="rect">
            <a:avLst/>
          </a:prstGeom>
          <a:ln w="12700" cap="flat">
            <a:noFill/>
            <a:miter lim="400000"/>
          </a:ln>
          <a:effectLst/>
        </p:spPr>
      </p:pic>
      <p:sp>
        <p:nvSpPr>
          <p:cNvPr id="42" name="TextBox 41">
            <a:extLst>
              <a:ext uri="{FF2B5EF4-FFF2-40B4-BE49-F238E27FC236}">
                <a16:creationId xmlns:a16="http://schemas.microsoft.com/office/drawing/2014/main" id="{F27065A9-7C1D-7F8F-25CC-3CA5DC0693D8}"/>
              </a:ext>
            </a:extLst>
          </p:cNvPr>
          <p:cNvSpPr txBox="1"/>
          <p:nvPr/>
        </p:nvSpPr>
        <p:spPr>
          <a:xfrm>
            <a:off x="0" y="518750"/>
            <a:ext cx="5918200" cy="646331"/>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Higgs pair production</a:t>
            </a:r>
            <a:endParaRPr lang="en-GB" sz="3600" dirty="0">
              <a:solidFill>
                <a:schemeClr val="bg1"/>
              </a:solidFill>
              <a:latin typeface="Helvetica" pitchFamily="2" charset="0"/>
              <a:ea typeface="Trebuchet MS" pitchFamily="-84" charset="0"/>
              <a:cs typeface="Helvetica Light"/>
            </a:endParaRPr>
          </a:p>
        </p:txBody>
      </p:sp>
      <p:pic>
        <p:nvPicPr>
          <p:cNvPr id="9" name="Picture 8">
            <a:extLst>
              <a:ext uri="{FF2B5EF4-FFF2-40B4-BE49-F238E27FC236}">
                <a16:creationId xmlns:a16="http://schemas.microsoft.com/office/drawing/2014/main" id="{1FB797F0-15E8-C79B-10D1-B00919770E7A}"/>
              </a:ext>
            </a:extLst>
          </p:cNvPr>
          <p:cNvPicPr>
            <a:picLocks noChangeAspect="1"/>
          </p:cNvPicPr>
          <p:nvPr/>
        </p:nvPicPr>
        <p:blipFill rotWithShape="1">
          <a:blip r:embed="rId4">
            <a:extLst>
              <a:ext uri="{28A0092B-C50C-407E-A947-70E740481C1C}">
                <a14:useLocalDpi xmlns:a14="http://schemas.microsoft.com/office/drawing/2010/main"/>
              </a:ext>
            </a:extLst>
          </a:blip>
          <a:srcRect t="36576" b="32613"/>
          <a:stretch/>
        </p:blipFill>
        <p:spPr>
          <a:xfrm>
            <a:off x="9362447" y="513659"/>
            <a:ext cx="1717645" cy="748913"/>
          </a:xfrm>
          <a:prstGeom prst="rect">
            <a:avLst/>
          </a:prstGeom>
        </p:spPr>
      </p:pic>
      <p:sp>
        <p:nvSpPr>
          <p:cNvPr id="10" name="Rounded Rectangle 9">
            <a:extLst>
              <a:ext uri="{FF2B5EF4-FFF2-40B4-BE49-F238E27FC236}">
                <a16:creationId xmlns:a16="http://schemas.microsoft.com/office/drawing/2014/main" id="{A5FA6643-EA0A-0675-62A7-BA629CB0C09B}"/>
              </a:ext>
            </a:extLst>
          </p:cNvPr>
          <p:cNvSpPr/>
          <p:nvPr/>
        </p:nvSpPr>
        <p:spPr>
          <a:xfrm>
            <a:off x="368301" y="1354216"/>
            <a:ext cx="10711792" cy="5188087"/>
          </a:xfrm>
          <a:prstGeom prst="roundRect">
            <a:avLst>
              <a:gd name="adj" fmla="val 801"/>
            </a:avLst>
          </a:prstGeom>
          <a:solidFill>
            <a:schemeClr val="bg1"/>
          </a:solidFill>
        </p:spPr>
        <p:txBody>
          <a:bodyPr wrap="square" rtlCol="0" anchor="ctr">
            <a:spAutoFit/>
          </a:bodyPr>
          <a:lstStyle/>
          <a:p>
            <a:pPr algn="l"/>
            <a:endParaRPr lang="en-CH" sz="1600" dirty="0">
              <a:latin typeface="Helvetica" pitchFamily="2" charset="0"/>
            </a:endParaRPr>
          </a:p>
        </p:txBody>
      </p:sp>
      <mc:AlternateContent xmlns:mc="http://schemas.openxmlformats.org/markup-compatibility/2006">
        <mc:Choice xmlns:a14="http://schemas.microsoft.com/office/drawing/2010/main" Requires="a14">
          <p:sp>
            <p:nvSpPr>
              <p:cNvPr id="13" name="TextBox 12">
                <a:extLst>
                  <a:ext uri="{FF2B5EF4-FFF2-40B4-BE49-F238E27FC236}">
                    <a16:creationId xmlns:a16="http://schemas.microsoft.com/office/drawing/2014/main" id="{37132203-898E-E783-ED99-D5D42A1AD76C}"/>
                  </a:ext>
                </a:extLst>
              </p:cNvPr>
              <p:cNvSpPr txBox="1"/>
              <p:nvPr/>
            </p:nvSpPr>
            <p:spPr>
              <a:xfrm>
                <a:off x="552498" y="1519163"/>
                <a:ext cx="5183933" cy="534634"/>
              </a:xfrm>
              <a:prstGeom prst="rect">
                <a:avLst/>
              </a:prstGeom>
              <a:noFill/>
            </p:spPr>
            <p:txBody>
              <a:bodyPr wrap="square">
                <a:spAutoFit/>
              </a:bodyPr>
              <a:lstStyle/>
              <a:p>
                <a:r>
                  <a:rPr lang="en-GB" sz="1400" dirty="0">
                    <a:latin typeface="Helvetica" pitchFamily="2" charset="0"/>
                  </a:rPr>
                  <a:t>Weak boson fusion allows to constrain VV </a:t>
                </a:r>
                <a:r>
                  <a:rPr lang="en-GB" sz="1400" dirty="0">
                    <a:latin typeface="Symbol" pitchFamily="2" charset="2"/>
                  </a:rPr>
                  <a:t>®</a:t>
                </a:r>
                <a:r>
                  <a:rPr lang="en-GB" sz="1400" dirty="0">
                    <a:latin typeface="Helvetica" pitchFamily="2" charset="0"/>
                  </a:rPr>
                  <a:t> HH scattering coupling </a:t>
                </a:r>
                <a14:m>
                  <m:oMath xmlns:m="http://schemas.openxmlformats.org/officeDocument/2006/math">
                    <m:sSub>
                      <m:sSubPr>
                        <m:ctrlPr>
                          <a:rPr lang="en-GB" sz="1400" i="1" smtClean="0">
                            <a:solidFill>
                              <a:srgbClr val="0F9647"/>
                            </a:solidFill>
                            <a:latin typeface="Cambria Math" panose="02040503050406030204" pitchFamily="18" charset="0"/>
                          </a:rPr>
                        </m:ctrlPr>
                      </m:sSubPr>
                      <m:e>
                        <m:r>
                          <a:rPr lang="en-GB" sz="1400" i="1" smtClean="0">
                            <a:solidFill>
                              <a:srgbClr val="0F9647"/>
                            </a:solidFill>
                            <a:latin typeface="Cambria Math" panose="02040503050406030204" pitchFamily="18" charset="0"/>
                            <a:ea typeface="Cambria Math" panose="02040503050406030204" pitchFamily="18" charset="0"/>
                          </a:rPr>
                          <m:t>𝜅</m:t>
                        </m:r>
                      </m:e>
                      <m:sub>
                        <m:r>
                          <a:rPr lang="en-US" sz="1400" b="0" i="1" smtClean="0">
                            <a:solidFill>
                              <a:srgbClr val="0F9647"/>
                            </a:solidFill>
                            <a:latin typeface="Cambria Math" panose="02040503050406030204" pitchFamily="18" charset="0"/>
                            <a:ea typeface="Cambria Math" panose="02040503050406030204" pitchFamily="18" charset="0"/>
                          </a:rPr>
                          <m:t>2</m:t>
                        </m:r>
                        <m:r>
                          <a:rPr lang="en-US" sz="1400" b="0" i="1" smtClean="0">
                            <a:solidFill>
                              <a:srgbClr val="0F9647"/>
                            </a:solidFill>
                            <a:latin typeface="Cambria Math" panose="02040503050406030204" pitchFamily="18" charset="0"/>
                            <a:ea typeface="Cambria Math" panose="02040503050406030204" pitchFamily="18" charset="0"/>
                          </a:rPr>
                          <m:t>𝑉</m:t>
                        </m:r>
                      </m:sub>
                    </m:sSub>
                    <m:r>
                      <a:rPr lang="en-US" sz="1400" b="0" i="1" smtClean="0">
                        <a:solidFill>
                          <a:srgbClr val="0F9647"/>
                        </a:solidFill>
                        <a:latin typeface="Cambria Math" panose="02040503050406030204" pitchFamily="18" charset="0"/>
                      </a:rPr>
                      <m:t>=</m:t>
                    </m:r>
                    <m:sSub>
                      <m:sSubPr>
                        <m:ctrlPr>
                          <a:rPr lang="en-US" sz="1400" b="0" i="1" smtClean="0">
                            <a:solidFill>
                              <a:srgbClr val="0F9647"/>
                            </a:solidFill>
                            <a:latin typeface="Cambria Math" panose="02040503050406030204" pitchFamily="18" charset="0"/>
                          </a:rPr>
                        </m:ctrlPr>
                      </m:sSubPr>
                      <m:e>
                        <m:r>
                          <a:rPr lang="en-US" sz="1400" b="0" i="1" smtClean="0">
                            <a:solidFill>
                              <a:srgbClr val="0F9647"/>
                            </a:solidFill>
                            <a:latin typeface="Cambria Math" panose="02040503050406030204" pitchFamily="18" charset="0"/>
                          </a:rPr>
                          <m:t>𝑔</m:t>
                        </m:r>
                      </m:e>
                      <m:sub>
                        <m:r>
                          <a:rPr lang="en-US" sz="1400" b="0" i="1" smtClean="0">
                            <a:solidFill>
                              <a:srgbClr val="0F9647"/>
                            </a:solidFill>
                            <a:latin typeface="Cambria Math" panose="02040503050406030204" pitchFamily="18" charset="0"/>
                          </a:rPr>
                          <m:t>𝑉𝑉𝐻𝐻</m:t>
                        </m:r>
                      </m:sub>
                    </m:sSub>
                    <m:r>
                      <a:rPr lang="en-US" sz="1400" b="0" i="1" smtClean="0">
                        <a:solidFill>
                          <a:srgbClr val="0F9647"/>
                        </a:solidFill>
                        <a:latin typeface="Cambria Math" panose="02040503050406030204" pitchFamily="18" charset="0"/>
                        <a:ea typeface="Cambria Math" panose="02040503050406030204" pitchFamily="18" charset="0"/>
                      </a:rPr>
                      <m:t>/</m:t>
                    </m:r>
                    <m:sSubSup>
                      <m:sSubSupPr>
                        <m:ctrlPr>
                          <a:rPr lang="en-US" sz="1400" i="1">
                            <a:solidFill>
                              <a:srgbClr val="0F9647"/>
                            </a:solidFill>
                            <a:latin typeface="Cambria Math" panose="02040503050406030204" pitchFamily="18" charset="0"/>
                            <a:ea typeface="Cambria Math" panose="02040503050406030204" pitchFamily="18" charset="0"/>
                          </a:rPr>
                        </m:ctrlPr>
                      </m:sSubSupPr>
                      <m:e>
                        <m:r>
                          <a:rPr lang="en-US" sz="1400" i="1">
                            <a:solidFill>
                              <a:srgbClr val="0F9647"/>
                            </a:solidFill>
                            <a:latin typeface="Cambria Math" panose="02040503050406030204" pitchFamily="18" charset="0"/>
                            <a:ea typeface="Cambria Math" panose="02040503050406030204" pitchFamily="18" charset="0"/>
                          </a:rPr>
                          <m:t>𝑔</m:t>
                        </m:r>
                      </m:e>
                      <m:sub>
                        <m:r>
                          <a:rPr lang="en-US" sz="1400" i="1">
                            <a:solidFill>
                              <a:srgbClr val="0F9647"/>
                            </a:solidFill>
                            <a:latin typeface="Cambria Math" panose="02040503050406030204" pitchFamily="18" charset="0"/>
                            <a:ea typeface="Cambria Math" panose="02040503050406030204" pitchFamily="18" charset="0"/>
                          </a:rPr>
                          <m:t>𝑉𝑉𝐻𝐻</m:t>
                        </m:r>
                      </m:sub>
                      <m:sup>
                        <m:r>
                          <m:rPr>
                            <m:sty m:val="p"/>
                          </m:rPr>
                          <a:rPr lang="en-US" sz="1400">
                            <a:solidFill>
                              <a:srgbClr val="0F9647"/>
                            </a:solidFill>
                            <a:latin typeface="Cambria Math" panose="02040503050406030204" pitchFamily="18" charset="0"/>
                            <a:ea typeface="Cambria Math" panose="02040503050406030204" pitchFamily="18" charset="0"/>
                          </a:rPr>
                          <m:t>SM</m:t>
                        </m:r>
                      </m:sup>
                    </m:sSubSup>
                  </m:oMath>
                </a14:m>
                <a:r>
                  <a:rPr lang="en-GB" sz="1400" dirty="0">
                    <a:latin typeface="Helvetica" pitchFamily="2" charset="0"/>
                  </a:rPr>
                  <a:t>, with</a:t>
                </a:r>
                <a:r>
                  <a:rPr lang="en-US" sz="1400" dirty="0">
                    <a:solidFill>
                      <a:srgbClr val="0F9647"/>
                    </a:solidFill>
                    <a:ea typeface="Cambria Math" panose="02040503050406030204" pitchFamily="18" charset="0"/>
                  </a:rPr>
                  <a:t> </a:t>
                </a:r>
                <a14:m>
                  <m:oMath xmlns:m="http://schemas.openxmlformats.org/officeDocument/2006/math">
                    <m:sSubSup>
                      <m:sSubSupPr>
                        <m:ctrlPr>
                          <a:rPr lang="en-US" sz="1400" i="1">
                            <a:solidFill>
                              <a:srgbClr val="0F9647"/>
                            </a:solidFill>
                            <a:latin typeface="Cambria Math" panose="02040503050406030204" pitchFamily="18" charset="0"/>
                            <a:ea typeface="Cambria Math" panose="02040503050406030204" pitchFamily="18" charset="0"/>
                          </a:rPr>
                        </m:ctrlPr>
                      </m:sSubSupPr>
                      <m:e>
                        <m:r>
                          <a:rPr lang="en-US" sz="1400" i="1">
                            <a:solidFill>
                              <a:srgbClr val="0F9647"/>
                            </a:solidFill>
                            <a:latin typeface="Cambria Math" panose="02040503050406030204" pitchFamily="18" charset="0"/>
                            <a:ea typeface="Cambria Math" panose="02040503050406030204" pitchFamily="18" charset="0"/>
                          </a:rPr>
                          <m:t>𝑔</m:t>
                        </m:r>
                      </m:e>
                      <m:sub>
                        <m:r>
                          <a:rPr lang="en-US" sz="1400" i="1">
                            <a:solidFill>
                              <a:srgbClr val="0F9647"/>
                            </a:solidFill>
                            <a:latin typeface="Cambria Math" panose="02040503050406030204" pitchFamily="18" charset="0"/>
                            <a:ea typeface="Cambria Math" panose="02040503050406030204" pitchFamily="18" charset="0"/>
                          </a:rPr>
                          <m:t>𝑉𝑉𝐻𝐻</m:t>
                        </m:r>
                      </m:sub>
                      <m:sup>
                        <m:r>
                          <m:rPr>
                            <m:sty m:val="p"/>
                          </m:rPr>
                          <a:rPr lang="en-US" sz="1400">
                            <a:solidFill>
                              <a:srgbClr val="0F9647"/>
                            </a:solidFill>
                            <a:latin typeface="Cambria Math" panose="02040503050406030204" pitchFamily="18" charset="0"/>
                            <a:ea typeface="Cambria Math" panose="02040503050406030204" pitchFamily="18" charset="0"/>
                          </a:rPr>
                          <m:t>SM</m:t>
                        </m:r>
                      </m:sup>
                    </m:sSubSup>
                    <m:r>
                      <a:rPr lang="en-US" sz="1400" b="0" i="1" smtClean="0">
                        <a:solidFill>
                          <a:srgbClr val="0F9647"/>
                        </a:solidFill>
                        <a:latin typeface="Cambria Math" panose="02040503050406030204" pitchFamily="18" charset="0"/>
                        <a:ea typeface="Cambria Math" panose="02040503050406030204" pitchFamily="18" charset="0"/>
                      </a:rPr>
                      <m:t>=</m:t>
                    </m:r>
                    <m:sSubSup>
                      <m:sSubSupPr>
                        <m:ctrlPr>
                          <a:rPr lang="en-US" sz="1400" i="1">
                            <a:solidFill>
                              <a:srgbClr val="0F9647"/>
                            </a:solidFill>
                            <a:latin typeface="Cambria Math" panose="02040503050406030204" pitchFamily="18" charset="0"/>
                            <a:ea typeface="Cambria Math" panose="02040503050406030204" pitchFamily="18" charset="0"/>
                          </a:rPr>
                        </m:ctrlPr>
                      </m:sSubSupPr>
                      <m:e>
                        <m:r>
                          <a:rPr lang="en-US" sz="1400" i="1">
                            <a:solidFill>
                              <a:srgbClr val="0F9647"/>
                            </a:solidFill>
                            <a:latin typeface="Cambria Math" panose="02040503050406030204" pitchFamily="18" charset="0"/>
                            <a:ea typeface="Cambria Math" panose="02040503050406030204" pitchFamily="18" charset="0"/>
                          </a:rPr>
                          <m:t>𝑔</m:t>
                        </m:r>
                      </m:e>
                      <m:sub>
                        <m:r>
                          <a:rPr lang="en-US" sz="1400" i="1">
                            <a:solidFill>
                              <a:srgbClr val="0F9647"/>
                            </a:solidFill>
                            <a:latin typeface="Cambria Math" panose="02040503050406030204" pitchFamily="18" charset="0"/>
                            <a:ea typeface="Cambria Math" panose="02040503050406030204" pitchFamily="18" charset="0"/>
                          </a:rPr>
                          <m:t>𝑉</m:t>
                        </m:r>
                        <m:r>
                          <a:rPr lang="en-US" sz="1400" i="1" smtClean="0">
                            <a:solidFill>
                              <a:srgbClr val="0F9647"/>
                            </a:solidFill>
                            <a:latin typeface="Cambria Math" panose="02040503050406030204" pitchFamily="18" charset="0"/>
                            <a:ea typeface="Cambria Math" panose="02040503050406030204" pitchFamily="18" charset="0"/>
                          </a:rPr>
                          <m:t>𝐻</m:t>
                        </m:r>
                        <m:r>
                          <a:rPr lang="en-US" sz="1400" i="1">
                            <a:solidFill>
                              <a:srgbClr val="0F9647"/>
                            </a:solidFill>
                            <a:latin typeface="Cambria Math" panose="02040503050406030204" pitchFamily="18" charset="0"/>
                            <a:ea typeface="Cambria Math" panose="02040503050406030204" pitchFamily="18" charset="0"/>
                          </a:rPr>
                          <m:t>𝐻</m:t>
                        </m:r>
                      </m:sub>
                      <m:sup>
                        <m:r>
                          <m:rPr>
                            <m:sty m:val="p"/>
                          </m:rPr>
                          <a:rPr lang="en-US" sz="1400">
                            <a:solidFill>
                              <a:srgbClr val="0F9647"/>
                            </a:solidFill>
                            <a:latin typeface="Cambria Math" panose="02040503050406030204" pitchFamily="18" charset="0"/>
                            <a:ea typeface="Cambria Math" panose="02040503050406030204" pitchFamily="18" charset="0"/>
                          </a:rPr>
                          <m:t>SM</m:t>
                        </m:r>
                      </m:sup>
                    </m:sSubSup>
                    <m:r>
                      <a:rPr lang="en-US" sz="1400" b="0" i="1" smtClean="0">
                        <a:solidFill>
                          <a:srgbClr val="0F9647"/>
                        </a:solidFill>
                        <a:latin typeface="Cambria Math" panose="02040503050406030204" pitchFamily="18" charset="0"/>
                        <a:ea typeface="Cambria Math" panose="02040503050406030204" pitchFamily="18" charset="0"/>
                      </a:rPr>
                      <m:t>/</m:t>
                    </m:r>
                    <m:r>
                      <a:rPr lang="en-US" sz="1400" b="0" i="1" smtClean="0">
                        <a:solidFill>
                          <a:srgbClr val="0F9647"/>
                        </a:solidFill>
                        <a:latin typeface="Cambria Math" panose="02040503050406030204" pitchFamily="18" charset="0"/>
                        <a:ea typeface="Cambria Math" panose="02040503050406030204" pitchFamily="18" charset="0"/>
                      </a:rPr>
                      <m:t>𝜐</m:t>
                    </m:r>
                    <m:r>
                      <a:rPr lang="en-US" sz="1400" i="1">
                        <a:solidFill>
                          <a:srgbClr val="0F9647"/>
                        </a:solidFill>
                        <a:latin typeface="Cambria Math" panose="02040503050406030204" pitchFamily="18" charset="0"/>
                        <a:ea typeface="Cambria Math" panose="02040503050406030204" pitchFamily="18" charset="0"/>
                      </a:rPr>
                      <m:t>=</m:t>
                    </m:r>
                    <m:r>
                      <a:rPr lang="en-US" sz="1400" b="0" i="1" smtClean="0">
                        <a:solidFill>
                          <a:srgbClr val="0F9647"/>
                        </a:solidFill>
                        <a:latin typeface="Cambria Math" panose="02040503050406030204" pitchFamily="18" charset="0"/>
                        <a:ea typeface="Cambria Math" panose="02040503050406030204" pitchFamily="18" charset="0"/>
                      </a:rPr>
                      <m:t>2</m:t>
                    </m:r>
                    <m:sSubSup>
                      <m:sSubSupPr>
                        <m:ctrlPr>
                          <a:rPr lang="en-US" sz="1400" b="0" i="1" smtClean="0">
                            <a:solidFill>
                              <a:srgbClr val="0F9647"/>
                            </a:solidFill>
                            <a:latin typeface="Cambria Math" panose="02040503050406030204" pitchFamily="18" charset="0"/>
                            <a:ea typeface="Cambria Math" panose="02040503050406030204" pitchFamily="18" charset="0"/>
                          </a:rPr>
                        </m:ctrlPr>
                      </m:sSubSupPr>
                      <m:e>
                        <m:r>
                          <a:rPr lang="en-US" sz="1400" b="0" i="1" smtClean="0">
                            <a:solidFill>
                              <a:srgbClr val="0F9647"/>
                            </a:solidFill>
                            <a:latin typeface="Cambria Math" panose="02040503050406030204" pitchFamily="18" charset="0"/>
                            <a:ea typeface="Cambria Math" panose="02040503050406030204" pitchFamily="18" charset="0"/>
                          </a:rPr>
                          <m:t>𝑚</m:t>
                        </m:r>
                      </m:e>
                      <m:sub>
                        <m:r>
                          <a:rPr lang="en-US" sz="1400" b="0" i="1" smtClean="0">
                            <a:solidFill>
                              <a:srgbClr val="0F9647"/>
                            </a:solidFill>
                            <a:latin typeface="Cambria Math" panose="02040503050406030204" pitchFamily="18" charset="0"/>
                            <a:ea typeface="Cambria Math" panose="02040503050406030204" pitchFamily="18" charset="0"/>
                          </a:rPr>
                          <m:t>𝑉</m:t>
                        </m:r>
                      </m:sub>
                      <m:sup>
                        <m:r>
                          <a:rPr lang="en-US" sz="1400" b="0" i="1" smtClean="0">
                            <a:solidFill>
                              <a:srgbClr val="0F9647"/>
                            </a:solidFill>
                            <a:latin typeface="Cambria Math" panose="02040503050406030204" pitchFamily="18" charset="0"/>
                            <a:ea typeface="Cambria Math" panose="02040503050406030204" pitchFamily="18" charset="0"/>
                          </a:rPr>
                          <m:t>2</m:t>
                        </m:r>
                      </m:sup>
                    </m:sSubSup>
                    <m:r>
                      <a:rPr lang="en-US" sz="1400" b="0" i="1" smtClean="0">
                        <a:solidFill>
                          <a:srgbClr val="0F9647"/>
                        </a:solidFill>
                        <a:latin typeface="Cambria Math" panose="02040503050406030204" pitchFamily="18" charset="0"/>
                        <a:ea typeface="Cambria Math" panose="02040503050406030204" pitchFamily="18" charset="0"/>
                      </a:rPr>
                      <m:t>/</m:t>
                    </m:r>
                    <m:sSup>
                      <m:sSupPr>
                        <m:ctrlPr>
                          <a:rPr lang="en-US" sz="1400" b="0" i="1" smtClean="0">
                            <a:solidFill>
                              <a:srgbClr val="0F9647"/>
                            </a:solidFill>
                            <a:latin typeface="Cambria Math" panose="02040503050406030204" pitchFamily="18" charset="0"/>
                            <a:ea typeface="Cambria Math" panose="02040503050406030204" pitchFamily="18" charset="0"/>
                          </a:rPr>
                        </m:ctrlPr>
                      </m:sSupPr>
                      <m:e>
                        <m:r>
                          <a:rPr lang="en-US" sz="1400" b="0" i="1" smtClean="0">
                            <a:solidFill>
                              <a:srgbClr val="0F9647"/>
                            </a:solidFill>
                            <a:latin typeface="Cambria Math" panose="02040503050406030204" pitchFamily="18" charset="0"/>
                            <a:ea typeface="Cambria Math" panose="02040503050406030204" pitchFamily="18" charset="0"/>
                          </a:rPr>
                          <m:t>𝜐</m:t>
                        </m:r>
                      </m:e>
                      <m:sup>
                        <m:r>
                          <a:rPr lang="en-US" sz="1400" b="0" i="1" smtClean="0">
                            <a:solidFill>
                              <a:srgbClr val="0F9647"/>
                            </a:solidFill>
                            <a:latin typeface="Cambria Math" panose="02040503050406030204" pitchFamily="18" charset="0"/>
                            <a:ea typeface="Cambria Math" panose="02040503050406030204" pitchFamily="18" charset="0"/>
                          </a:rPr>
                          <m:t>2</m:t>
                        </m:r>
                      </m:sup>
                    </m:sSup>
                  </m:oMath>
                </a14:m>
                <a:endParaRPr lang="en-GB" sz="1400" dirty="0">
                  <a:latin typeface="Helvetica" pitchFamily="2" charset="0"/>
                </a:endParaRPr>
              </a:p>
            </p:txBody>
          </p:sp>
        </mc:Choice>
        <mc:Fallback>
          <p:sp>
            <p:nvSpPr>
              <p:cNvPr id="13" name="TextBox 12">
                <a:extLst>
                  <a:ext uri="{FF2B5EF4-FFF2-40B4-BE49-F238E27FC236}">
                    <a16:creationId xmlns:a16="http://schemas.microsoft.com/office/drawing/2014/main" id="{37132203-898E-E783-ED99-D5D42A1AD76C}"/>
                  </a:ext>
                </a:extLst>
              </p:cNvPr>
              <p:cNvSpPr txBox="1">
                <a:spLocks noRot="1" noChangeAspect="1" noMove="1" noResize="1" noEditPoints="1" noAdjustHandles="1" noChangeArrowheads="1" noChangeShapeType="1" noTextEdit="1"/>
              </p:cNvSpPr>
              <p:nvPr/>
            </p:nvSpPr>
            <p:spPr>
              <a:xfrm>
                <a:off x="552498" y="1519163"/>
                <a:ext cx="5183933" cy="534634"/>
              </a:xfrm>
              <a:prstGeom prst="rect">
                <a:avLst/>
              </a:prstGeom>
              <a:blipFill>
                <a:blip r:embed="rId5"/>
                <a:stretch>
                  <a:fillRect l="-489" t="-4651" b="-13953"/>
                </a:stretch>
              </a:blipFill>
            </p:spPr>
            <p:txBody>
              <a:bodyPr/>
              <a:lstStyle/>
              <a:p>
                <a:r>
                  <a:rPr lang="en-CH">
                    <a:noFill/>
                  </a:rPr>
                  <a:t> </a:t>
                </a:r>
              </a:p>
            </p:txBody>
          </p:sp>
        </mc:Fallback>
      </mc:AlternateContent>
      <mc:AlternateContent xmlns:mc="http://schemas.openxmlformats.org/markup-compatibility/2006">
        <mc:Choice xmlns:a14="http://schemas.microsoft.com/office/drawing/2010/main" Requires="a14">
          <p:sp>
            <p:nvSpPr>
              <p:cNvPr id="22" name="TextBox 21">
                <a:extLst>
                  <a:ext uri="{FF2B5EF4-FFF2-40B4-BE49-F238E27FC236}">
                    <a16:creationId xmlns:a16="http://schemas.microsoft.com/office/drawing/2014/main" id="{F162B565-243F-DB24-02C4-7185DB4B4F99}"/>
                  </a:ext>
                </a:extLst>
              </p:cNvPr>
              <p:cNvSpPr txBox="1"/>
              <p:nvPr/>
            </p:nvSpPr>
            <p:spPr>
              <a:xfrm>
                <a:off x="6232718" y="1519163"/>
                <a:ext cx="4620312" cy="523220"/>
              </a:xfrm>
              <a:prstGeom prst="rect">
                <a:avLst/>
              </a:prstGeom>
              <a:noFill/>
            </p:spPr>
            <p:txBody>
              <a:bodyPr wrap="square">
                <a:spAutoFit/>
              </a:bodyPr>
              <a:lstStyle/>
              <a:p>
                <a:r>
                  <a:rPr lang="en-US" sz="1400" dirty="0">
                    <a:latin typeface="Helvetica" pitchFamily="2" charset="0"/>
                  </a:rPr>
                  <a:t>Strong dependence of cross section on </a:t>
                </a:r>
                <a14:m>
                  <m:oMath xmlns:m="http://schemas.openxmlformats.org/officeDocument/2006/math">
                    <m:sSub>
                      <m:sSubPr>
                        <m:ctrlPr>
                          <a:rPr lang="en-GB" sz="1400" i="1" smtClean="0">
                            <a:solidFill>
                              <a:srgbClr val="0F9647"/>
                            </a:solidFill>
                            <a:latin typeface="Cambria Math" panose="02040503050406030204" pitchFamily="18" charset="0"/>
                          </a:rPr>
                        </m:ctrlPr>
                      </m:sSubPr>
                      <m:e>
                        <m:r>
                          <a:rPr lang="en-GB" sz="1400" i="1" smtClean="0">
                            <a:solidFill>
                              <a:srgbClr val="0F9647"/>
                            </a:solidFill>
                            <a:latin typeface="Cambria Math" panose="02040503050406030204" pitchFamily="18" charset="0"/>
                            <a:ea typeface="Cambria Math" panose="02040503050406030204" pitchFamily="18" charset="0"/>
                          </a:rPr>
                          <m:t>𝜅</m:t>
                        </m:r>
                      </m:e>
                      <m:sub>
                        <m:r>
                          <a:rPr lang="en-US" sz="1400" b="0" i="1" smtClean="0">
                            <a:solidFill>
                              <a:srgbClr val="0F9647"/>
                            </a:solidFill>
                            <a:latin typeface="Cambria Math" panose="02040503050406030204" pitchFamily="18" charset="0"/>
                            <a:ea typeface="Cambria Math" panose="02040503050406030204" pitchFamily="18" charset="0"/>
                          </a:rPr>
                          <m:t>2</m:t>
                        </m:r>
                        <m:r>
                          <a:rPr lang="en-GB" sz="1400" i="1" smtClean="0">
                            <a:solidFill>
                              <a:srgbClr val="0F9647"/>
                            </a:solidFill>
                            <a:latin typeface="Cambria Math" panose="02040503050406030204" pitchFamily="18" charset="0"/>
                            <a:ea typeface="Cambria Math" panose="02040503050406030204" pitchFamily="18" charset="0"/>
                          </a:rPr>
                          <m:t>𝜆</m:t>
                        </m:r>
                      </m:sub>
                    </m:sSub>
                  </m:oMath>
                </a14:m>
                <a:r>
                  <a:rPr lang="en-GB" sz="1400" dirty="0">
                    <a:latin typeface="Helvetica" pitchFamily="2" charset="0"/>
                  </a:rPr>
                  <a:t>.</a:t>
                </a:r>
              </a:p>
              <a:p>
                <a14:m>
                  <m:oMath xmlns:m="http://schemas.openxmlformats.org/officeDocument/2006/math">
                    <m:sSub>
                      <m:sSubPr>
                        <m:ctrlPr>
                          <a:rPr lang="en-GB" sz="1400" i="1" smtClean="0">
                            <a:solidFill>
                              <a:srgbClr val="0F9647"/>
                            </a:solidFill>
                            <a:latin typeface="Cambria Math" panose="02040503050406030204" pitchFamily="18" charset="0"/>
                          </a:rPr>
                        </m:ctrlPr>
                      </m:sSubPr>
                      <m:e>
                        <m:r>
                          <a:rPr lang="en-GB" sz="1400" i="1" smtClean="0">
                            <a:solidFill>
                              <a:srgbClr val="0F9647"/>
                            </a:solidFill>
                            <a:latin typeface="Cambria Math" panose="02040503050406030204" pitchFamily="18" charset="0"/>
                            <a:ea typeface="Cambria Math" panose="02040503050406030204" pitchFamily="18" charset="0"/>
                          </a:rPr>
                          <m:t>𝜅</m:t>
                        </m:r>
                      </m:e>
                      <m:sub>
                        <m:r>
                          <a:rPr lang="en-US" sz="1400" b="0" i="1" smtClean="0">
                            <a:solidFill>
                              <a:srgbClr val="0F9647"/>
                            </a:solidFill>
                            <a:latin typeface="Cambria Math" panose="02040503050406030204" pitchFamily="18" charset="0"/>
                            <a:ea typeface="Cambria Math" panose="02040503050406030204" pitchFamily="18" charset="0"/>
                          </a:rPr>
                          <m:t>2</m:t>
                        </m:r>
                        <m:r>
                          <a:rPr lang="en-US" sz="1400" b="0" i="1" smtClean="0">
                            <a:solidFill>
                              <a:srgbClr val="0F9647"/>
                            </a:solidFill>
                            <a:latin typeface="Cambria Math" panose="02040503050406030204" pitchFamily="18" charset="0"/>
                            <a:ea typeface="Cambria Math" panose="02040503050406030204" pitchFamily="18" charset="0"/>
                          </a:rPr>
                          <m:t>𝑉</m:t>
                        </m:r>
                      </m:sub>
                    </m:sSub>
                    <m:r>
                      <a:rPr lang="en-US" sz="1400" b="0" i="1" smtClean="0">
                        <a:solidFill>
                          <a:srgbClr val="0F9647"/>
                        </a:solidFill>
                        <a:latin typeface="Cambria Math" panose="02040503050406030204" pitchFamily="18" charset="0"/>
                        <a:ea typeface="Cambria Math" panose="02040503050406030204" pitchFamily="18" charset="0"/>
                      </a:rPr>
                      <m:t>=0</m:t>
                    </m:r>
                  </m:oMath>
                </a14:m>
                <a:r>
                  <a:rPr lang="en-GB" sz="1400" dirty="0">
                    <a:latin typeface="Helvetica" pitchFamily="2" charset="0"/>
                  </a:rPr>
                  <a:t> is excluded despite not observing HH! </a:t>
                </a:r>
              </a:p>
            </p:txBody>
          </p:sp>
        </mc:Choice>
        <mc:Fallback>
          <p:sp>
            <p:nvSpPr>
              <p:cNvPr id="22" name="TextBox 21">
                <a:extLst>
                  <a:ext uri="{FF2B5EF4-FFF2-40B4-BE49-F238E27FC236}">
                    <a16:creationId xmlns:a16="http://schemas.microsoft.com/office/drawing/2014/main" id="{F162B565-243F-DB24-02C4-7185DB4B4F99}"/>
                  </a:ext>
                </a:extLst>
              </p:cNvPr>
              <p:cNvSpPr txBox="1">
                <a:spLocks noRot="1" noChangeAspect="1" noMove="1" noResize="1" noEditPoints="1" noAdjustHandles="1" noChangeArrowheads="1" noChangeShapeType="1" noTextEdit="1"/>
              </p:cNvSpPr>
              <p:nvPr/>
            </p:nvSpPr>
            <p:spPr>
              <a:xfrm>
                <a:off x="6232718" y="1519163"/>
                <a:ext cx="4620312" cy="523220"/>
              </a:xfrm>
              <a:prstGeom prst="rect">
                <a:avLst/>
              </a:prstGeom>
              <a:blipFill>
                <a:blip r:embed="rId6"/>
                <a:stretch>
                  <a:fillRect l="-274" t="-2381" b="-14286"/>
                </a:stretch>
              </a:blipFill>
            </p:spPr>
            <p:txBody>
              <a:bodyPr/>
              <a:lstStyle/>
              <a:p>
                <a:r>
                  <a:rPr lang="en-CH">
                    <a:noFill/>
                  </a:rPr>
                  <a:t> </a:t>
                </a:r>
              </a:p>
            </p:txBody>
          </p:sp>
        </mc:Fallback>
      </mc:AlternateContent>
      <p:pic>
        <p:nvPicPr>
          <p:cNvPr id="6" name="Picture 5">
            <a:extLst>
              <a:ext uri="{FF2B5EF4-FFF2-40B4-BE49-F238E27FC236}">
                <a16:creationId xmlns:a16="http://schemas.microsoft.com/office/drawing/2014/main" id="{44FFCCA8-DD2B-2AD1-3237-F35D8C5D888C}"/>
              </a:ext>
            </a:extLst>
          </p:cNvPr>
          <p:cNvPicPr>
            <a:picLocks noChangeAspect="1"/>
          </p:cNvPicPr>
          <p:nvPr/>
        </p:nvPicPr>
        <p:blipFill>
          <a:blip r:embed="rId7"/>
          <a:srcRect t="364" b="364"/>
          <a:stretch/>
        </p:blipFill>
        <p:spPr>
          <a:xfrm>
            <a:off x="5618922" y="1991883"/>
            <a:ext cx="5461099" cy="4517791"/>
          </a:xfrm>
          <a:prstGeom prst="rect">
            <a:avLst/>
          </a:prstGeom>
        </p:spPr>
      </p:pic>
      <p:sp>
        <p:nvSpPr>
          <p:cNvPr id="19" name="TextBox 18">
            <a:extLst>
              <a:ext uri="{FF2B5EF4-FFF2-40B4-BE49-F238E27FC236}">
                <a16:creationId xmlns:a16="http://schemas.microsoft.com/office/drawing/2014/main" id="{07F42197-7A21-4ED3-A3BB-B32BFE060FC1}"/>
              </a:ext>
            </a:extLst>
          </p:cNvPr>
          <p:cNvSpPr txBox="1"/>
          <p:nvPr/>
        </p:nvSpPr>
        <p:spPr>
          <a:xfrm>
            <a:off x="9353181" y="2235910"/>
            <a:ext cx="1282723" cy="261610"/>
          </a:xfrm>
          <a:prstGeom prst="rect">
            <a:avLst/>
          </a:prstGeom>
          <a:noFill/>
        </p:spPr>
        <p:txBody>
          <a:bodyPr wrap="none" rtlCol="0">
            <a:spAutoFit/>
          </a:bodyPr>
          <a:lstStyle/>
          <a:p>
            <a:pPr marL="0" algn="r">
              <a:spcBef>
                <a:spcPts val="3000"/>
              </a:spcBef>
            </a:pPr>
            <a:r>
              <a:rPr lang="en-GB" sz="1100" dirty="0">
                <a:solidFill>
                  <a:schemeClr val="tx1">
                    <a:lumMod val="50000"/>
                    <a:lumOff val="50000"/>
                  </a:schemeClr>
                </a:solidFill>
                <a:latin typeface="Helvetica Light" charset="0"/>
                <a:ea typeface="Helvetica Light" charset="0"/>
                <a:cs typeface="Helvetica Light" charset="0"/>
                <a:sym typeface="Wingdings" pitchFamily="2" charset="2"/>
                <a:hlinkClick r:id="rId8"/>
              </a:rPr>
              <a:t>arXiv:2406.09971</a:t>
            </a:r>
            <a:endParaRPr lang="en-GB" sz="1100" dirty="0">
              <a:solidFill>
                <a:schemeClr val="tx1">
                  <a:lumMod val="50000"/>
                  <a:lumOff val="50000"/>
                </a:schemeClr>
              </a:solidFill>
              <a:latin typeface="Helvetica Light" charset="0"/>
              <a:ea typeface="Helvetica Light" charset="0"/>
              <a:cs typeface="Helvetica Light" charset="0"/>
              <a:sym typeface="Wingdings" pitchFamily="2" charset="2"/>
            </a:endParaRPr>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6992B482-68D5-0121-5AD7-3FC091C8E6BD}"/>
                  </a:ext>
                </a:extLst>
              </p:cNvPr>
              <p:cNvSpPr txBox="1"/>
              <p:nvPr/>
            </p:nvSpPr>
            <p:spPr>
              <a:xfrm>
                <a:off x="7789788" y="4163371"/>
                <a:ext cx="1609095" cy="344966"/>
              </a:xfrm>
              <a:prstGeom prst="rect">
                <a:avLst/>
              </a:prstGeom>
              <a:solidFill>
                <a:schemeClr val="bg1"/>
              </a:solidFill>
              <a:ln w="3175">
                <a:solidFill>
                  <a:schemeClr val="bg1">
                    <a:lumMod val="65000"/>
                  </a:schemeClr>
                </a:solidFill>
              </a:ln>
            </p:spPr>
            <p:txBody>
              <a:bodyPr wrap="none" rtlCol="0">
                <a:spAutoFit/>
              </a:bodyPr>
              <a:lstStyle/>
              <a:p>
                <a:pPr>
                  <a:spcBef>
                    <a:spcPts val="3000"/>
                  </a:spcBef>
                </a:pPr>
                <a14:m>
                  <m:oMathPara xmlns:m="http://schemas.openxmlformats.org/officeDocument/2006/math">
                    <m:oMathParaPr>
                      <m:jc m:val="centerGroup"/>
                    </m:oMathParaPr>
                    <m:oMath xmlns:m="http://schemas.openxmlformats.org/officeDocument/2006/math">
                      <m:sSub>
                        <m:sSubPr>
                          <m:ctrlPr>
                            <a:rPr lang="en-CH" sz="1600" i="1" dirty="0" smtClean="0">
                              <a:solidFill>
                                <a:srgbClr val="0F9647"/>
                              </a:solidFill>
                              <a:latin typeface="Cambria Math" panose="02040503050406030204" pitchFamily="18" charset="0"/>
                              <a:ea typeface="Cambria Math" panose="02040503050406030204" pitchFamily="18" charset="0"/>
                              <a:sym typeface="Wingdings" pitchFamily="2" charset="2"/>
                            </a:rPr>
                          </m:ctrlPr>
                        </m:sSubPr>
                        <m:e>
                          <m:r>
                            <a:rPr lang="en-CH" sz="1600" i="1" dirty="0" smtClean="0">
                              <a:solidFill>
                                <a:srgbClr val="0F9647"/>
                              </a:solidFill>
                              <a:latin typeface="Cambria Math" panose="02040503050406030204" pitchFamily="18" charset="0"/>
                              <a:ea typeface="Cambria Math" panose="02040503050406030204" pitchFamily="18" charset="0"/>
                              <a:cs typeface="Helvetica Light" charset="0"/>
                              <a:sym typeface="Wingdings" pitchFamily="2" charset="2"/>
                            </a:rPr>
                            <m:t>𝜅</m:t>
                          </m:r>
                        </m:e>
                        <m:sub>
                          <m:r>
                            <a:rPr lang="en-US" sz="1600" b="0" i="1" dirty="0" smtClean="0">
                              <a:solidFill>
                                <a:srgbClr val="0F9647"/>
                              </a:solidFill>
                              <a:latin typeface="Cambria Math" panose="02040503050406030204" pitchFamily="18" charset="0"/>
                              <a:ea typeface="Cambria Math" panose="02040503050406030204" pitchFamily="18" charset="0"/>
                              <a:cs typeface="Helvetica Light" charset="0"/>
                              <a:sym typeface="Wingdings" pitchFamily="2" charset="2"/>
                            </a:rPr>
                            <m:t>2</m:t>
                          </m:r>
                          <m:r>
                            <a:rPr lang="en-US" sz="1600" b="0" i="1" dirty="0" smtClean="0">
                              <a:solidFill>
                                <a:srgbClr val="0F9647"/>
                              </a:solidFill>
                              <a:latin typeface="Cambria Math" panose="02040503050406030204" pitchFamily="18" charset="0"/>
                              <a:ea typeface="Cambria Math" panose="02040503050406030204" pitchFamily="18" charset="0"/>
                              <a:sym typeface="Wingdings" pitchFamily="2" charset="2"/>
                            </a:rPr>
                            <m:t>𝑉</m:t>
                          </m:r>
                        </m:sub>
                      </m:sSub>
                      <m:r>
                        <a:rPr lang="en-US" sz="1600" b="0" i="1" dirty="0" smtClean="0">
                          <a:solidFill>
                            <a:srgbClr val="0F9647"/>
                          </a:solidFill>
                          <a:latin typeface="Cambria Math" panose="02040503050406030204" pitchFamily="18" charset="0"/>
                          <a:ea typeface="Cambria Math" panose="02040503050406030204" pitchFamily="18" charset="0"/>
                          <a:sym typeface="Wingdings" pitchFamily="2" charset="2"/>
                        </a:rPr>
                        <m:t>=</m:t>
                      </m:r>
                      <m:sSubSup>
                        <m:sSubSupPr>
                          <m:ctrlPr>
                            <a:rPr lang="en-US" sz="1600" b="0" i="1" dirty="0" smtClean="0">
                              <a:solidFill>
                                <a:srgbClr val="0F9647"/>
                              </a:solidFill>
                              <a:latin typeface="Cambria Math" panose="02040503050406030204" pitchFamily="18" charset="0"/>
                              <a:ea typeface="Cambria Math" panose="02040503050406030204" pitchFamily="18" charset="0"/>
                              <a:sym typeface="Wingdings" pitchFamily="2" charset="2"/>
                            </a:rPr>
                          </m:ctrlPr>
                        </m:sSubSupPr>
                        <m:e>
                          <m:r>
                            <a:rPr lang="en-US" sz="1600" b="0" i="1" dirty="0" smtClean="0">
                              <a:solidFill>
                                <a:srgbClr val="0F9647"/>
                              </a:solidFill>
                              <a:latin typeface="Cambria Math" panose="02040503050406030204" pitchFamily="18" charset="0"/>
                              <a:ea typeface="Cambria Math" panose="02040503050406030204" pitchFamily="18" charset="0"/>
                              <a:sym typeface="Wingdings" pitchFamily="2" charset="2"/>
                            </a:rPr>
                            <m:t>1</m:t>
                          </m:r>
                          <m:r>
                            <a:rPr lang="en-US" sz="1600" i="1" dirty="0">
                              <a:solidFill>
                                <a:srgbClr val="0F9647"/>
                              </a:solidFill>
                              <a:latin typeface="Cambria Math" panose="02040503050406030204" pitchFamily="18" charset="0"/>
                              <a:ea typeface="Cambria Math" panose="02040503050406030204" pitchFamily="18" charset="0"/>
                              <a:sym typeface="Wingdings" pitchFamily="2" charset="2"/>
                            </a:rPr>
                            <m:t>.</m:t>
                          </m:r>
                          <m:r>
                            <a:rPr lang="en-US" sz="1600" b="0" i="1" dirty="0" smtClean="0">
                              <a:solidFill>
                                <a:srgbClr val="0F9647"/>
                              </a:solidFill>
                              <a:latin typeface="Cambria Math" panose="02040503050406030204" pitchFamily="18" charset="0"/>
                              <a:ea typeface="Cambria Math" panose="02040503050406030204" pitchFamily="18" charset="0"/>
                              <a:sym typeface="Wingdings" pitchFamily="2" charset="2"/>
                            </a:rPr>
                            <m:t>02</m:t>
                          </m:r>
                        </m:e>
                        <m:sub>
                          <m:r>
                            <a:rPr lang="en-US" sz="1600" b="0" i="1" dirty="0" smtClean="0">
                              <a:solidFill>
                                <a:srgbClr val="0F9647"/>
                              </a:solidFill>
                              <a:latin typeface="Cambria Math" panose="02040503050406030204" pitchFamily="18" charset="0"/>
                              <a:ea typeface="Cambria Math" panose="02040503050406030204" pitchFamily="18" charset="0"/>
                              <a:sym typeface="Wingdings" pitchFamily="2" charset="2"/>
                            </a:rPr>
                            <m:t>−0.23</m:t>
                          </m:r>
                        </m:sub>
                        <m:sup>
                          <m:r>
                            <a:rPr lang="en-US" sz="1600" b="0" i="1" dirty="0" smtClean="0">
                              <a:solidFill>
                                <a:srgbClr val="0F9647"/>
                              </a:solidFill>
                              <a:latin typeface="Cambria Math" panose="02040503050406030204" pitchFamily="18" charset="0"/>
                              <a:ea typeface="Cambria Math" panose="02040503050406030204" pitchFamily="18" charset="0"/>
                              <a:sym typeface="Wingdings" pitchFamily="2" charset="2"/>
                            </a:rPr>
                            <m:t>+0.22</m:t>
                          </m:r>
                        </m:sup>
                      </m:sSubSup>
                    </m:oMath>
                  </m:oMathPara>
                </a14:m>
                <a:endParaRPr lang="en-CH" sz="1600" dirty="0">
                  <a:solidFill>
                    <a:srgbClr val="0F9647"/>
                  </a:solidFill>
                  <a:latin typeface="Helvetica Light" charset="0"/>
                  <a:ea typeface="Helvetica Light" charset="0"/>
                  <a:cs typeface="Helvetica Light" charset="0"/>
                  <a:sym typeface="Wingdings" pitchFamily="2" charset="2"/>
                </a:endParaRPr>
              </a:p>
            </p:txBody>
          </p:sp>
        </mc:Choice>
        <mc:Fallback xmlns="">
          <p:sp>
            <p:nvSpPr>
              <p:cNvPr id="17" name="TextBox 16">
                <a:extLst>
                  <a:ext uri="{FF2B5EF4-FFF2-40B4-BE49-F238E27FC236}">
                    <a16:creationId xmlns:a16="http://schemas.microsoft.com/office/drawing/2014/main" id="{6992B482-68D5-0121-5AD7-3FC091C8E6BD}"/>
                  </a:ext>
                </a:extLst>
              </p:cNvPr>
              <p:cNvSpPr txBox="1">
                <a:spLocks noRot="1" noChangeAspect="1" noMove="1" noResize="1" noEditPoints="1" noAdjustHandles="1" noChangeArrowheads="1" noChangeShapeType="1" noTextEdit="1"/>
              </p:cNvSpPr>
              <p:nvPr/>
            </p:nvSpPr>
            <p:spPr>
              <a:xfrm>
                <a:off x="7789788" y="4163371"/>
                <a:ext cx="1609095" cy="344966"/>
              </a:xfrm>
              <a:prstGeom prst="rect">
                <a:avLst/>
              </a:prstGeom>
              <a:blipFill>
                <a:blip r:embed="rId9"/>
                <a:stretch>
                  <a:fillRect/>
                </a:stretch>
              </a:blipFill>
              <a:ln w="3175">
                <a:solidFill>
                  <a:schemeClr val="bg1">
                    <a:lumMod val="65000"/>
                  </a:schemeClr>
                </a:solidFill>
              </a:ln>
            </p:spPr>
            <p:txBody>
              <a:bodyPr/>
              <a:lstStyle/>
              <a:p>
                <a:r>
                  <a:rPr lang="en-CH">
                    <a:noFill/>
                  </a:rPr>
                  <a:t> </a:t>
                </a:r>
              </a:p>
            </p:txBody>
          </p:sp>
        </mc:Fallback>
      </mc:AlternateContent>
      <p:cxnSp>
        <p:nvCxnSpPr>
          <p:cNvPr id="18" name="Straight Connector 17">
            <a:extLst>
              <a:ext uri="{FF2B5EF4-FFF2-40B4-BE49-F238E27FC236}">
                <a16:creationId xmlns:a16="http://schemas.microsoft.com/office/drawing/2014/main" id="{DF882A42-1C9E-F1D6-459E-3E5715A310F4}"/>
              </a:ext>
            </a:extLst>
          </p:cNvPr>
          <p:cNvCxnSpPr/>
          <p:nvPr/>
        </p:nvCxnSpPr>
        <p:spPr>
          <a:xfrm flipV="1">
            <a:off x="8419846" y="5185692"/>
            <a:ext cx="0" cy="767114"/>
          </a:xfrm>
          <a:prstGeom prst="line">
            <a:avLst/>
          </a:prstGeom>
          <a:ln w="12700">
            <a:solidFill>
              <a:srgbClr val="0F9647"/>
            </a:solidFill>
          </a:ln>
          <a:effectLst/>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B0184C6C-B48B-AAC7-5171-D1592AAA2D1C}"/>
              </a:ext>
            </a:extLst>
          </p:cNvPr>
          <p:cNvSpPr txBox="1"/>
          <p:nvPr/>
        </p:nvSpPr>
        <p:spPr>
          <a:xfrm>
            <a:off x="8248011" y="4940216"/>
            <a:ext cx="388248" cy="261610"/>
          </a:xfrm>
          <a:prstGeom prst="rect">
            <a:avLst/>
          </a:prstGeom>
          <a:noFill/>
        </p:spPr>
        <p:txBody>
          <a:bodyPr wrap="none" rtlCol="0">
            <a:spAutoFit/>
          </a:bodyPr>
          <a:lstStyle/>
          <a:p>
            <a:pPr marL="0">
              <a:spcBef>
                <a:spcPts val="3000"/>
              </a:spcBef>
            </a:pPr>
            <a:r>
              <a:rPr lang="en-CH" sz="1100" dirty="0">
                <a:solidFill>
                  <a:srgbClr val="0F9647"/>
                </a:solidFill>
                <a:latin typeface="Helvetica Light" charset="0"/>
                <a:ea typeface="Helvetica Light" charset="0"/>
                <a:cs typeface="Helvetica Light" charset="0"/>
                <a:sym typeface="Wingdings" pitchFamily="2" charset="2"/>
              </a:rPr>
              <a:t>SM</a:t>
            </a:r>
          </a:p>
        </p:txBody>
      </p:sp>
      <mc:AlternateContent xmlns:mc="http://schemas.openxmlformats.org/markup-compatibility/2006">
        <mc:Choice xmlns:a14="http://schemas.microsoft.com/office/drawing/2010/main" Requires="a14">
          <p:sp>
            <p:nvSpPr>
              <p:cNvPr id="23" name="TextBox 22">
                <a:extLst>
                  <a:ext uri="{FF2B5EF4-FFF2-40B4-BE49-F238E27FC236}">
                    <a16:creationId xmlns:a16="http://schemas.microsoft.com/office/drawing/2014/main" id="{FDC19817-58A0-0A01-ECCF-7B9C49090ECE}"/>
                  </a:ext>
                </a:extLst>
              </p:cNvPr>
              <p:cNvSpPr txBox="1"/>
              <p:nvPr/>
            </p:nvSpPr>
            <p:spPr>
              <a:xfrm>
                <a:off x="448069" y="6064744"/>
                <a:ext cx="5301614" cy="430887"/>
              </a:xfrm>
              <a:prstGeom prst="rect">
                <a:avLst/>
              </a:prstGeom>
              <a:noFill/>
            </p:spPr>
            <p:txBody>
              <a:bodyPr wrap="square">
                <a:spAutoFit/>
              </a:bodyPr>
              <a:lstStyle/>
              <a:p>
                <a:r>
                  <a:rPr lang="en-CH" sz="1100" dirty="0">
                    <a:latin typeface="Helvetica Light" panose="020B0403020202020204" pitchFamily="34" charset="0"/>
                  </a:rPr>
                  <a:t>Steep rise in acceptance for </a:t>
                </a:r>
                <a14:m>
                  <m:oMath xmlns:m="http://schemas.openxmlformats.org/officeDocument/2006/math">
                    <m:sSub>
                      <m:sSubPr>
                        <m:ctrlPr>
                          <a:rPr lang="en-GB" sz="1100" i="1" smtClean="0">
                            <a:solidFill>
                              <a:srgbClr val="0F9647"/>
                            </a:solidFill>
                            <a:latin typeface="Cambria Math" panose="02040503050406030204" pitchFamily="18" charset="0"/>
                          </a:rPr>
                        </m:ctrlPr>
                      </m:sSubPr>
                      <m:e>
                        <m:r>
                          <a:rPr lang="en-GB" sz="1100" i="1" smtClean="0">
                            <a:solidFill>
                              <a:srgbClr val="0F9647"/>
                            </a:solidFill>
                            <a:latin typeface="Cambria Math" panose="02040503050406030204" pitchFamily="18" charset="0"/>
                            <a:ea typeface="Cambria Math" panose="02040503050406030204" pitchFamily="18" charset="0"/>
                          </a:rPr>
                          <m:t>𝜅</m:t>
                        </m:r>
                      </m:e>
                      <m:sub>
                        <m:r>
                          <a:rPr lang="en-US" sz="1100" b="0" i="1" smtClean="0">
                            <a:solidFill>
                              <a:srgbClr val="0F9647"/>
                            </a:solidFill>
                            <a:latin typeface="Cambria Math" panose="02040503050406030204" pitchFamily="18" charset="0"/>
                            <a:ea typeface="Cambria Math" panose="02040503050406030204" pitchFamily="18" charset="0"/>
                          </a:rPr>
                          <m:t>2</m:t>
                        </m:r>
                        <m:r>
                          <a:rPr lang="en-US" sz="1100" b="0" i="1" smtClean="0">
                            <a:solidFill>
                              <a:srgbClr val="0F9647"/>
                            </a:solidFill>
                            <a:latin typeface="Cambria Math" panose="02040503050406030204" pitchFamily="18" charset="0"/>
                            <a:ea typeface="Cambria Math" panose="02040503050406030204" pitchFamily="18" charset="0"/>
                          </a:rPr>
                          <m:t>𝑉</m:t>
                        </m:r>
                      </m:sub>
                    </m:sSub>
                    <m:r>
                      <a:rPr lang="en-GB" sz="1100" i="1" smtClean="0">
                        <a:solidFill>
                          <a:srgbClr val="0F9647"/>
                        </a:solidFill>
                        <a:latin typeface="Cambria Math" panose="02040503050406030204" pitchFamily="18" charset="0"/>
                        <a:ea typeface="Cambria Math" panose="02040503050406030204" pitchFamily="18" charset="0"/>
                      </a:rPr>
                      <m:t>≠</m:t>
                    </m:r>
                    <m:r>
                      <a:rPr lang="en-US" sz="1100" b="0" i="1" smtClean="0">
                        <a:solidFill>
                          <a:srgbClr val="0F9647"/>
                        </a:solidFill>
                        <a:latin typeface="Cambria Math" panose="02040503050406030204" pitchFamily="18" charset="0"/>
                        <a:ea typeface="Cambria Math" panose="02040503050406030204" pitchFamily="18" charset="0"/>
                      </a:rPr>
                      <m:t>1</m:t>
                    </m:r>
                  </m:oMath>
                </a14:m>
                <a:r>
                  <a:rPr lang="en-CH" sz="1100" dirty="0">
                    <a:latin typeface="Helvetica Light" panose="020B0403020202020204" pitchFamily="34" charset="0"/>
                  </a:rPr>
                  <a:t> [</a:t>
                </a:r>
                <a:r>
                  <a:rPr lang="en-CH" sz="1100" dirty="0">
                    <a:latin typeface="Helvetica Light" panose="020B0403020202020204" pitchFamily="34" charset="0"/>
                    <a:hlinkClick r:id="rId10"/>
                  </a:rPr>
                  <a:t>arXiv:1611.03860</a:t>
                </a:r>
                <a:r>
                  <a:rPr lang="en-CH" sz="1100" dirty="0">
                    <a:latin typeface="Helvetica Light" panose="020B0403020202020204" pitchFamily="34" charset="0"/>
                  </a:rPr>
                  <a:t>], which provides sensitivity to </a:t>
                </a:r>
                <a14:m>
                  <m:oMath xmlns:m="http://schemas.openxmlformats.org/officeDocument/2006/math">
                    <m:sSub>
                      <m:sSubPr>
                        <m:ctrlPr>
                          <a:rPr lang="en-GB" sz="1100" i="1">
                            <a:solidFill>
                              <a:srgbClr val="0F9647"/>
                            </a:solidFill>
                            <a:latin typeface="Cambria Math" panose="02040503050406030204" pitchFamily="18" charset="0"/>
                          </a:rPr>
                        </m:ctrlPr>
                      </m:sSubPr>
                      <m:e>
                        <m:r>
                          <a:rPr lang="en-GB" sz="1100" i="1">
                            <a:solidFill>
                              <a:srgbClr val="0F9647"/>
                            </a:solidFill>
                            <a:latin typeface="Cambria Math" panose="02040503050406030204" pitchFamily="18" charset="0"/>
                            <a:ea typeface="Cambria Math" panose="02040503050406030204" pitchFamily="18" charset="0"/>
                          </a:rPr>
                          <m:t>𝜅</m:t>
                        </m:r>
                      </m:e>
                      <m:sub>
                        <m:r>
                          <a:rPr lang="en-US" sz="1100" i="1">
                            <a:solidFill>
                              <a:srgbClr val="0F9647"/>
                            </a:solidFill>
                            <a:latin typeface="Cambria Math" panose="02040503050406030204" pitchFamily="18" charset="0"/>
                            <a:ea typeface="Cambria Math" panose="02040503050406030204" pitchFamily="18" charset="0"/>
                          </a:rPr>
                          <m:t>2</m:t>
                        </m:r>
                        <m:r>
                          <a:rPr lang="en-US" sz="1100" b="0" i="1" smtClean="0">
                            <a:solidFill>
                              <a:srgbClr val="0F9647"/>
                            </a:solidFill>
                            <a:latin typeface="Cambria Math" panose="02040503050406030204" pitchFamily="18" charset="0"/>
                            <a:ea typeface="Cambria Math" panose="02040503050406030204" pitchFamily="18" charset="0"/>
                          </a:rPr>
                          <m:t>𝑉</m:t>
                        </m:r>
                      </m:sub>
                    </m:sSub>
                    <m:r>
                      <a:rPr lang="en-GB" sz="1100" i="1">
                        <a:solidFill>
                          <a:srgbClr val="0F9647"/>
                        </a:solidFill>
                        <a:latin typeface="Cambria Math" panose="02040503050406030204" pitchFamily="18" charset="0"/>
                        <a:ea typeface="Cambria Math" panose="02040503050406030204" pitchFamily="18" charset="0"/>
                      </a:rPr>
                      <m:t> </m:t>
                    </m:r>
                  </m:oMath>
                </a14:m>
                <a:r>
                  <a:rPr lang="en-CH" sz="1100" dirty="0">
                    <a:latin typeface="Helvetica Light" panose="020B0403020202020204" pitchFamily="34" charset="0"/>
                  </a:rPr>
                  <a:t>despite not being able to observe VBF HH (σ = 1.7 fb)</a:t>
                </a:r>
              </a:p>
            </p:txBody>
          </p:sp>
        </mc:Choice>
        <mc:Fallback>
          <p:sp>
            <p:nvSpPr>
              <p:cNvPr id="23" name="TextBox 22">
                <a:extLst>
                  <a:ext uri="{FF2B5EF4-FFF2-40B4-BE49-F238E27FC236}">
                    <a16:creationId xmlns:a16="http://schemas.microsoft.com/office/drawing/2014/main" id="{FDC19817-58A0-0A01-ECCF-7B9C49090ECE}"/>
                  </a:ext>
                </a:extLst>
              </p:cNvPr>
              <p:cNvSpPr txBox="1">
                <a:spLocks noRot="1" noChangeAspect="1" noMove="1" noResize="1" noEditPoints="1" noAdjustHandles="1" noChangeArrowheads="1" noChangeShapeType="1" noTextEdit="1"/>
              </p:cNvSpPr>
              <p:nvPr/>
            </p:nvSpPr>
            <p:spPr>
              <a:xfrm>
                <a:off x="448069" y="6064744"/>
                <a:ext cx="5301614" cy="430887"/>
              </a:xfrm>
              <a:prstGeom prst="rect">
                <a:avLst/>
              </a:prstGeom>
              <a:blipFill>
                <a:blip r:embed="rId11"/>
                <a:stretch>
                  <a:fillRect b="-8571"/>
                </a:stretch>
              </a:blipFill>
            </p:spPr>
            <p:txBody>
              <a:bodyPr/>
              <a:lstStyle/>
              <a:p>
                <a:r>
                  <a:rPr lang="en-CH">
                    <a:noFill/>
                  </a:rPr>
                  <a:t> </a:t>
                </a:r>
              </a:p>
            </p:txBody>
          </p:sp>
        </mc:Fallback>
      </mc:AlternateContent>
      <p:pic>
        <p:nvPicPr>
          <p:cNvPr id="26" name="Picture 25">
            <a:extLst>
              <a:ext uri="{FF2B5EF4-FFF2-40B4-BE49-F238E27FC236}">
                <a16:creationId xmlns:a16="http://schemas.microsoft.com/office/drawing/2014/main" id="{0D13C921-CFF8-52BE-28CD-C199DECB41DF}"/>
              </a:ext>
            </a:extLst>
          </p:cNvPr>
          <p:cNvPicPr>
            <a:picLocks noChangeAspect="1"/>
          </p:cNvPicPr>
          <p:nvPr/>
        </p:nvPicPr>
        <p:blipFill>
          <a:blip r:embed="rId12"/>
          <a:stretch>
            <a:fillRect/>
          </a:stretch>
        </p:blipFill>
        <p:spPr>
          <a:xfrm>
            <a:off x="1788304" y="2157412"/>
            <a:ext cx="2023653" cy="1888743"/>
          </a:xfrm>
          <a:prstGeom prst="rect">
            <a:avLst/>
          </a:prstGeom>
        </p:spPr>
      </p:pic>
      <p:pic>
        <p:nvPicPr>
          <p:cNvPr id="28" name="Picture 27">
            <a:extLst>
              <a:ext uri="{FF2B5EF4-FFF2-40B4-BE49-F238E27FC236}">
                <a16:creationId xmlns:a16="http://schemas.microsoft.com/office/drawing/2014/main" id="{2EF4D8C2-DE25-439A-2368-FFAF0F61094E}"/>
              </a:ext>
            </a:extLst>
          </p:cNvPr>
          <p:cNvPicPr>
            <a:picLocks noChangeAspect="1"/>
          </p:cNvPicPr>
          <p:nvPr/>
        </p:nvPicPr>
        <p:blipFill>
          <a:blip r:embed="rId13"/>
          <a:stretch>
            <a:fillRect/>
          </a:stretch>
        </p:blipFill>
        <p:spPr>
          <a:xfrm>
            <a:off x="776477" y="4055261"/>
            <a:ext cx="2023653" cy="1888743"/>
          </a:xfrm>
          <a:prstGeom prst="rect">
            <a:avLst/>
          </a:prstGeom>
        </p:spPr>
      </p:pic>
      <p:pic>
        <p:nvPicPr>
          <p:cNvPr id="30" name="Picture 29">
            <a:extLst>
              <a:ext uri="{FF2B5EF4-FFF2-40B4-BE49-F238E27FC236}">
                <a16:creationId xmlns:a16="http://schemas.microsoft.com/office/drawing/2014/main" id="{69C9391C-E4B3-8E9B-2F43-190A029A59B5}"/>
              </a:ext>
            </a:extLst>
          </p:cNvPr>
          <p:cNvPicPr>
            <a:picLocks noChangeAspect="1"/>
          </p:cNvPicPr>
          <p:nvPr/>
        </p:nvPicPr>
        <p:blipFill>
          <a:blip r:embed="rId14"/>
          <a:stretch>
            <a:fillRect/>
          </a:stretch>
        </p:blipFill>
        <p:spPr>
          <a:xfrm>
            <a:off x="3124610" y="4055261"/>
            <a:ext cx="2023653" cy="1888743"/>
          </a:xfrm>
          <a:prstGeom prst="rect">
            <a:avLst/>
          </a:prstGeom>
        </p:spPr>
      </p:pic>
      <p:sp>
        <p:nvSpPr>
          <p:cNvPr id="33" name="Oval 32">
            <a:extLst>
              <a:ext uri="{FF2B5EF4-FFF2-40B4-BE49-F238E27FC236}">
                <a16:creationId xmlns:a16="http://schemas.microsoft.com/office/drawing/2014/main" id="{02E6E5AF-9D68-094D-A936-AAF97257AD83}"/>
              </a:ext>
            </a:extLst>
          </p:cNvPr>
          <p:cNvSpPr/>
          <p:nvPr/>
        </p:nvSpPr>
        <p:spPr>
          <a:xfrm>
            <a:off x="3074488" y="3057965"/>
            <a:ext cx="90000" cy="94518"/>
          </a:xfrm>
          <a:prstGeom prst="ellipse">
            <a:avLst/>
          </a:prstGeom>
          <a:solidFill>
            <a:srgbClr val="0F9647"/>
          </a:solidFill>
        </p:spPr>
        <p:txBody>
          <a:bodyPr wrap="none" rtlCol="0" anchor="ctr">
            <a:spAutoFit/>
          </a:bodyPr>
          <a:lstStyle/>
          <a:p>
            <a:pPr algn="l"/>
            <a:endParaRPr lang="en-CH" sz="1600" dirty="0">
              <a:latin typeface="Helvetica" pitchFamily="2" charset="0"/>
            </a:endParaRPr>
          </a:p>
        </p:txBody>
      </p:sp>
      <p:sp>
        <p:nvSpPr>
          <p:cNvPr id="34" name="Rectangle 33">
            <a:extLst>
              <a:ext uri="{FF2B5EF4-FFF2-40B4-BE49-F238E27FC236}">
                <a16:creationId xmlns:a16="http://schemas.microsoft.com/office/drawing/2014/main" id="{0981961A-0BBD-9CD1-F2C7-F7FD97F95CB7}"/>
              </a:ext>
            </a:extLst>
          </p:cNvPr>
          <p:cNvSpPr/>
          <p:nvPr/>
        </p:nvSpPr>
        <p:spPr>
          <a:xfrm>
            <a:off x="2949160" y="3200400"/>
            <a:ext cx="310874" cy="149087"/>
          </a:xfrm>
          <a:prstGeom prst="rect">
            <a:avLst/>
          </a:prstGeom>
          <a:solidFill>
            <a:schemeClr val="bg1"/>
          </a:solidFill>
          <a:ln>
            <a:solidFill>
              <a:schemeClr val="bg1"/>
            </a:solidFill>
          </a:ln>
        </p:spPr>
        <p:txBody>
          <a:bodyPr wrap="square" rtlCol="0" anchor="ctr">
            <a:spAutoFit/>
          </a:bodyPr>
          <a:lstStyle/>
          <a:p>
            <a:pPr algn="l"/>
            <a:endParaRPr lang="en-CH" sz="1600" dirty="0">
              <a:latin typeface="Helvetica" pitchFamily="2" charset="0"/>
            </a:endParaRPr>
          </a:p>
        </p:txBody>
      </p:sp>
      <mc:AlternateContent xmlns:mc="http://schemas.openxmlformats.org/markup-compatibility/2006">
        <mc:Choice xmlns:a14="http://schemas.microsoft.com/office/drawing/2010/main" Requires="a14">
          <p:sp>
            <p:nvSpPr>
              <p:cNvPr id="32" name="TextBox 31">
                <a:extLst>
                  <a:ext uri="{FF2B5EF4-FFF2-40B4-BE49-F238E27FC236}">
                    <a16:creationId xmlns:a16="http://schemas.microsoft.com/office/drawing/2014/main" id="{C4687532-4ABC-F281-94C4-D736C3204716}"/>
                  </a:ext>
                </a:extLst>
              </p:cNvPr>
              <p:cNvSpPr txBox="1"/>
              <p:nvPr/>
            </p:nvSpPr>
            <p:spPr>
              <a:xfrm>
                <a:off x="2883747" y="3097936"/>
                <a:ext cx="58578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GB" sz="1800" i="1" smtClean="0">
                              <a:solidFill>
                                <a:srgbClr val="0F9647"/>
                              </a:solidFill>
                              <a:latin typeface="Cambria Math" panose="02040503050406030204" pitchFamily="18" charset="0"/>
                            </a:rPr>
                          </m:ctrlPr>
                        </m:sSubPr>
                        <m:e>
                          <m:r>
                            <a:rPr lang="en-GB" sz="1800" i="1" smtClean="0">
                              <a:solidFill>
                                <a:srgbClr val="0F9647"/>
                              </a:solidFill>
                              <a:latin typeface="Cambria Math" panose="02040503050406030204" pitchFamily="18" charset="0"/>
                              <a:ea typeface="Cambria Math" panose="02040503050406030204" pitchFamily="18" charset="0"/>
                            </a:rPr>
                            <m:t>𝜅</m:t>
                          </m:r>
                        </m:e>
                        <m:sub>
                          <m:r>
                            <a:rPr lang="en-US" sz="1800" b="0" i="1" smtClean="0">
                              <a:solidFill>
                                <a:srgbClr val="0F9647"/>
                              </a:solidFill>
                              <a:latin typeface="Cambria Math" panose="02040503050406030204" pitchFamily="18" charset="0"/>
                              <a:ea typeface="Cambria Math" panose="02040503050406030204" pitchFamily="18" charset="0"/>
                            </a:rPr>
                            <m:t>2</m:t>
                          </m:r>
                          <m:r>
                            <a:rPr lang="en-US" sz="1800" b="0" i="1" smtClean="0">
                              <a:solidFill>
                                <a:srgbClr val="0F9647"/>
                              </a:solidFill>
                              <a:latin typeface="Cambria Math" panose="02040503050406030204" pitchFamily="18" charset="0"/>
                              <a:ea typeface="Cambria Math" panose="02040503050406030204" pitchFamily="18" charset="0"/>
                            </a:rPr>
                            <m:t>𝑉</m:t>
                          </m:r>
                        </m:sub>
                      </m:sSub>
                    </m:oMath>
                  </m:oMathPara>
                </a14:m>
                <a:endParaRPr lang="en-CH" dirty="0"/>
              </a:p>
            </p:txBody>
          </p:sp>
        </mc:Choice>
        <mc:Fallback>
          <p:sp>
            <p:nvSpPr>
              <p:cNvPr id="32" name="TextBox 31">
                <a:extLst>
                  <a:ext uri="{FF2B5EF4-FFF2-40B4-BE49-F238E27FC236}">
                    <a16:creationId xmlns:a16="http://schemas.microsoft.com/office/drawing/2014/main" id="{C4687532-4ABC-F281-94C4-D736C3204716}"/>
                  </a:ext>
                </a:extLst>
              </p:cNvPr>
              <p:cNvSpPr txBox="1">
                <a:spLocks noRot="1" noChangeAspect="1" noMove="1" noResize="1" noEditPoints="1" noAdjustHandles="1" noChangeArrowheads="1" noChangeShapeType="1" noTextEdit="1"/>
              </p:cNvSpPr>
              <p:nvPr/>
            </p:nvSpPr>
            <p:spPr>
              <a:xfrm>
                <a:off x="2883747" y="3097936"/>
                <a:ext cx="585787" cy="369332"/>
              </a:xfrm>
              <a:prstGeom prst="rect">
                <a:avLst/>
              </a:prstGeom>
              <a:blipFill>
                <a:blip r:embed="rId15"/>
                <a:stretch>
                  <a:fillRect/>
                </a:stretch>
              </a:blipFill>
            </p:spPr>
            <p:txBody>
              <a:bodyPr/>
              <a:lstStyle/>
              <a:p>
                <a:r>
                  <a:rPr lang="en-CH">
                    <a:noFill/>
                  </a:rPr>
                  <a:t> </a:t>
                </a:r>
              </a:p>
            </p:txBody>
          </p:sp>
        </mc:Fallback>
      </mc:AlternateContent>
    </p:spTree>
    <p:extLst>
      <p:ext uri="{BB962C8B-B14F-4D97-AF65-F5344CB8AC3E}">
        <p14:creationId xmlns:p14="http://schemas.microsoft.com/office/powerpoint/2010/main" val="2579700860"/>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3" name="Rectangle 22">
                <a:extLst>
                  <a:ext uri="{FF2B5EF4-FFF2-40B4-BE49-F238E27FC236}">
                    <a16:creationId xmlns:a16="http://schemas.microsoft.com/office/drawing/2014/main" id="{97000816-2B0C-CA47-8FC8-1F8A4D5D3433}"/>
                  </a:ext>
                </a:extLst>
              </p:cNvPr>
              <p:cNvSpPr/>
              <p:nvPr/>
            </p:nvSpPr>
            <p:spPr>
              <a:xfrm>
                <a:off x="591667" y="1187217"/>
                <a:ext cx="10289529" cy="2277547"/>
              </a:xfrm>
              <a:prstGeom prst="rect">
                <a:avLst/>
              </a:prstGeom>
            </p:spPr>
            <p:txBody>
              <a:bodyPr wrap="square">
                <a:spAutoFit/>
              </a:bodyPr>
              <a:lstStyle/>
              <a:p>
                <a:pPr defTabSz="457200" fontAlgn="base">
                  <a:spcBef>
                    <a:spcPts val="2600"/>
                  </a:spcBef>
                  <a:spcAft>
                    <a:spcPct val="0"/>
                  </a:spcAft>
                  <a:defRPr/>
                </a:pPr>
                <a:r>
                  <a:rPr lang="en-US" sz="1600" dirty="0">
                    <a:solidFill>
                      <a:srgbClr val="000000"/>
                    </a:solidFill>
                    <a:latin typeface="Helvetica" pitchFamily="2" charset="0"/>
                  </a:rPr>
                  <a:t>A solution to the mass problem is to introduce a new complex scalar field </a:t>
                </a:r>
                <a14:m>
                  <m:oMath xmlns:m="http://schemas.openxmlformats.org/officeDocument/2006/math">
                    <m:r>
                      <a:rPr lang="en-US" sz="1600" i="1">
                        <a:solidFill>
                          <a:srgbClr val="000000"/>
                        </a:solidFill>
                        <a:latin typeface="Cambria Math" panose="02040503050406030204" pitchFamily="18" charset="0"/>
                        <a:ea typeface="Cambria Math" panose="02040503050406030204" pitchFamily="18" charset="0"/>
                      </a:rPr>
                      <m:t>𝜙</m:t>
                    </m:r>
                  </m:oMath>
                </a14:m>
                <a:r>
                  <a:rPr lang="en-US" sz="1600" dirty="0">
                    <a:solidFill>
                      <a:srgbClr val="000000"/>
                    </a:solidFill>
                    <a:latin typeface="Helvetica" pitchFamily="2" charset="0"/>
                  </a:rPr>
                  <a:t>, which couples to the weak bosons, and whose energy potential is such that the field condensates below a critical temperature </a:t>
                </a:r>
                <a:r>
                  <a:rPr lang="en-US" sz="1600" i="1" dirty="0">
                    <a:solidFill>
                      <a:srgbClr val="000000"/>
                    </a:solidFill>
                    <a:latin typeface="Helvetica" pitchFamily="2" charset="0"/>
                  </a:rPr>
                  <a:t>T</a:t>
                </a:r>
                <a:r>
                  <a:rPr lang="en-US" sz="1600" baseline="-25000" dirty="0">
                    <a:solidFill>
                      <a:srgbClr val="000000"/>
                    </a:solidFill>
                    <a:latin typeface="Helvetica" pitchFamily="2" charset="0"/>
                  </a:rPr>
                  <a:t>EW</a:t>
                </a:r>
                <a:r>
                  <a:rPr lang="en-US" sz="1600" dirty="0">
                    <a:solidFill>
                      <a:srgbClr val="000000"/>
                    </a:solidFill>
                    <a:latin typeface="Helvetica" pitchFamily="2" charset="0"/>
                  </a:rPr>
                  <a:t> with a non-zero vacuum expectation value </a:t>
                </a:r>
                <a14:m>
                  <m:oMath xmlns:m="http://schemas.openxmlformats.org/officeDocument/2006/math">
                    <m:d>
                      <m:dPr>
                        <m:begChr m:val="⟨"/>
                        <m:endChr m:val="⟩"/>
                        <m:ctrlPr>
                          <a:rPr lang="en-US" sz="1600" i="1" smtClean="0">
                            <a:solidFill>
                              <a:srgbClr val="000000"/>
                            </a:solidFill>
                            <a:latin typeface="Cambria Math" panose="02040503050406030204" pitchFamily="18" charset="0"/>
                          </a:rPr>
                        </m:ctrlPr>
                      </m:dPr>
                      <m:e>
                        <m:r>
                          <a:rPr lang="en-US" sz="1600" b="0" i="1" smtClean="0">
                            <a:solidFill>
                              <a:srgbClr val="000000"/>
                            </a:solidFill>
                            <a:latin typeface="Cambria Math" panose="02040503050406030204" pitchFamily="18" charset="0"/>
                          </a:rPr>
                          <m:t>0|</m:t>
                        </m:r>
                        <m:r>
                          <a:rPr lang="en-US" sz="1600" i="1" smtClean="0">
                            <a:solidFill>
                              <a:srgbClr val="000000"/>
                            </a:solidFill>
                            <a:latin typeface="Cambria Math" panose="02040503050406030204" pitchFamily="18" charset="0"/>
                            <a:ea typeface="Cambria Math" panose="02040503050406030204" pitchFamily="18" charset="0"/>
                          </a:rPr>
                          <m:t>𝜙</m:t>
                        </m:r>
                        <m:r>
                          <a:rPr lang="en-US" sz="1600" b="0" i="1" smtClean="0">
                            <a:solidFill>
                              <a:srgbClr val="000000"/>
                            </a:solidFill>
                            <a:latin typeface="Cambria Math" panose="02040503050406030204" pitchFamily="18" charset="0"/>
                            <a:ea typeface="Cambria Math" panose="02040503050406030204" pitchFamily="18" charset="0"/>
                          </a:rPr>
                          <m:t>|0</m:t>
                        </m:r>
                      </m:e>
                    </m:d>
                    <m:r>
                      <a:rPr lang="en-US" sz="1600" b="0" i="1" smtClean="0">
                        <a:solidFill>
                          <a:srgbClr val="000000"/>
                        </a:solidFill>
                        <a:latin typeface="Cambria Math" panose="02040503050406030204" pitchFamily="18" charset="0"/>
                      </a:rPr>
                      <m:t>=</m:t>
                    </m:r>
                    <m:r>
                      <a:rPr lang="en-US" sz="1600" b="0" i="1" smtClean="0">
                        <a:solidFill>
                          <a:srgbClr val="000000"/>
                        </a:solidFill>
                        <a:latin typeface="Cambria Math" panose="02040503050406030204" pitchFamily="18" charset="0"/>
                        <a:ea typeface="Cambria Math" panose="02040503050406030204" pitchFamily="18" charset="0"/>
                      </a:rPr>
                      <m:t>𝜐</m:t>
                    </m:r>
                    <m:r>
                      <a:rPr lang="en-US" sz="1600" b="0" i="1" smtClean="0">
                        <a:solidFill>
                          <a:srgbClr val="000000"/>
                        </a:solidFill>
                        <a:latin typeface="Cambria Math" panose="02040503050406030204" pitchFamily="18" charset="0"/>
                        <a:ea typeface="Cambria Math" panose="02040503050406030204" pitchFamily="18" charset="0"/>
                      </a:rPr>
                      <m:t>≠0</m:t>
                    </m:r>
                  </m:oMath>
                </a14:m>
                <a:r>
                  <a:rPr kumimoji="0" lang="en-US" sz="1600" b="0" i="0" u="none" strike="noStrike" kern="1200" cap="none" spc="0" normalizeH="0" baseline="0" noProof="0" dirty="0">
                    <a:ln>
                      <a:noFill/>
                    </a:ln>
                    <a:solidFill>
                      <a:srgbClr val="000000"/>
                    </a:solidFill>
                    <a:effectLst/>
                    <a:uLnTx/>
                    <a:uFillTx/>
                    <a:latin typeface="Helvetica" pitchFamily="2" charset="0"/>
                  </a:rPr>
                  <a:t>, thus spontaneously breaking</a:t>
                </a:r>
                <a:r>
                  <a:rPr kumimoji="0" lang="en-US" sz="1600" b="0" i="0" u="none" strike="noStrike" kern="1200" cap="none" spc="0" normalizeH="0" noProof="0" dirty="0">
                    <a:ln>
                      <a:noFill/>
                    </a:ln>
                    <a:solidFill>
                      <a:srgbClr val="000000"/>
                    </a:solidFill>
                    <a:effectLst/>
                    <a:uLnTx/>
                    <a:uFillTx/>
                    <a:latin typeface="Helvetica" pitchFamily="2" charset="0"/>
                  </a:rPr>
                  <a:t> the symmetry of the vacuum</a:t>
                </a:r>
                <a:endParaRPr kumimoji="0" lang="en-US" sz="1600" b="0" i="0" u="none" strike="noStrike" kern="1200" cap="none" spc="0" normalizeH="0" baseline="0" noProof="0" dirty="0">
                  <a:ln>
                    <a:noFill/>
                  </a:ln>
                  <a:solidFill>
                    <a:srgbClr val="000000"/>
                  </a:solidFill>
                  <a:effectLst/>
                  <a:uLnTx/>
                  <a:uFillTx/>
                  <a:latin typeface="Helvetica" pitchFamily="2" charset="0"/>
                </a:endParaRPr>
              </a:p>
              <a:p>
                <a:pPr defTabSz="457200" fontAlgn="base">
                  <a:spcBef>
                    <a:spcPts val="1800"/>
                  </a:spcBef>
                  <a:spcAft>
                    <a:spcPct val="0"/>
                  </a:spcAft>
                  <a:defRPr/>
                </a:pPr>
                <a:r>
                  <a:rPr lang="en-US" sz="1600" dirty="0">
                    <a:solidFill>
                      <a:srgbClr val="000000"/>
                    </a:solidFill>
                    <a:latin typeface="Helvetica" pitchFamily="2" charset="0"/>
                  </a:rPr>
                  <a:t>The field pervades all space. The coupling of the Higgs field with a particle gives                                                        the particle potential energy </a:t>
                </a:r>
                <a:r>
                  <a:rPr lang="en-US" sz="1400" dirty="0">
                    <a:solidFill>
                      <a:schemeClr val="tx1">
                        <a:lumMod val="75000"/>
                        <a:lumOff val="25000"/>
                      </a:schemeClr>
                    </a:solidFill>
                    <a:latin typeface="Helvetica Light" panose="020B0403020202020204" pitchFamily="34" charset="0"/>
                  </a:rPr>
                  <a:t>(ie, the particle draws energy out of the Higgs field)</a:t>
                </a:r>
                <a:r>
                  <a:rPr lang="en-US" sz="1600" dirty="0">
                    <a:solidFill>
                      <a:schemeClr val="tx1">
                        <a:lumMod val="75000"/>
                        <a:lumOff val="25000"/>
                      </a:schemeClr>
                    </a:solidFill>
                    <a:latin typeface="Helvetica Light" panose="020B0403020202020204" pitchFamily="34" charset="0"/>
                  </a:rPr>
                  <a:t> </a:t>
                </a:r>
                <a:r>
                  <a:rPr lang="en-US" sz="1600" dirty="0">
                    <a:solidFill>
                      <a:srgbClr val="000000"/>
                    </a:solidFill>
                    <a:latin typeface="Helvetica" pitchFamily="2" charset="0"/>
                  </a:rPr>
                  <a:t>and                                                             thus mass. The stronger the coupling, the greater the mass. </a:t>
                </a:r>
              </a:p>
              <a:p>
                <a:pPr defTabSz="457200" fontAlgn="base">
                  <a:spcBef>
                    <a:spcPts val="1800"/>
                  </a:spcBef>
                  <a:spcAft>
                    <a:spcPct val="0"/>
                  </a:spcAft>
                  <a:defRPr/>
                </a:pPr>
                <a:r>
                  <a:rPr lang="en-US" sz="1600" dirty="0">
                    <a:solidFill>
                      <a:srgbClr val="000000"/>
                    </a:solidFill>
                    <a:latin typeface="Helvetica" pitchFamily="2" charset="0"/>
                  </a:rPr>
                  <a:t>A local excitation of the Higgs field </a:t>
                </a:r>
                <a14:m>
                  <m:oMath xmlns:m="http://schemas.openxmlformats.org/officeDocument/2006/math">
                    <m:r>
                      <a:rPr lang="en-US" sz="1600" i="1">
                        <a:solidFill>
                          <a:srgbClr val="000000"/>
                        </a:solidFill>
                        <a:latin typeface="Cambria Math" panose="02040503050406030204" pitchFamily="18" charset="0"/>
                        <a:ea typeface="Cambria Math" panose="02040503050406030204" pitchFamily="18" charset="0"/>
                      </a:rPr>
                      <m:t>𝜙</m:t>
                    </m:r>
                  </m:oMath>
                </a14:m>
                <a:r>
                  <a:rPr lang="en-US" sz="1600" dirty="0">
                    <a:solidFill>
                      <a:srgbClr val="000000"/>
                    </a:solidFill>
                    <a:latin typeface="Helvetica" pitchFamily="2" charset="0"/>
                  </a:rPr>
                  <a:t> around its ground state is the </a:t>
                </a:r>
                <a:r>
                  <a:rPr lang="en-US" sz="1600" b="1" dirty="0">
                    <a:solidFill>
                      <a:srgbClr val="000000"/>
                    </a:solidFill>
                    <a:latin typeface="Helvetica" pitchFamily="2" charset="0"/>
                  </a:rPr>
                  <a:t>Higgs boson</a:t>
                </a:r>
              </a:p>
            </p:txBody>
          </p:sp>
        </mc:Choice>
        <mc:Fallback>
          <p:sp>
            <p:nvSpPr>
              <p:cNvPr id="23" name="Rectangle 22">
                <a:extLst>
                  <a:ext uri="{FF2B5EF4-FFF2-40B4-BE49-F238E27FC236}">
                    <a16:creationId xmlns:a16="http://schemas.microsoft.com/office/drawing/2014/main" id="{97000816-2B0C-CA47-8FC8-1F8A4D5D3433}"/>
                  </a:ext>
                </a:extLst>
              </p:cNvPr>
              <p:cNvSpPr>
                <a:spLocks noRot="1" noChangeAspect="1" noMove="1" noResize="1" noEditPoints="1" noAdjustHandles="1" noChangeArrowheads="1" noChangeShapeType="1" noTextEdit="1"/>
              </p:cNvSpPr>
              <p:nvPr/>
            </p:nvSpPr>
            <p:spPr>
              <a:xfrm>
                <a:off x="591667" y="1187217"/>
                <a:ext cx="10289529" cy="2277547"/>
              </a:xfrm>
              <a:prstGeom prst="rect">
                <a:avLst/>
              </a:prstGeom>
              <a:blipFill>
                <a:blip r:embed="rId2"/>
                <a:stretch>
                  <a:fillRect l="-247" t="-556" r="-4192" b="-2222"/>
                </a:stretch>
              </a:blipFill>
            </p:spPr>
            <p:txBody>
              <a:bodyPr/>
              <a:lstStyle/>
              <a:p>
                <a:r>
                  <a:rPr lang="en-CH">
                    <a:noFill/>
                  </a:rPr>
                  <a:t> </a:t>
                </a:r>
              </a:p>
            </p:txBody>
          </p:sp>
        </mc:Fallback>
      </mc:AlternateContent>
      <p:sp>
        <p:nvSpPr>
          <p:cNvPr id="12" name="TextBox 11">
            <a:extLst>
              <a:ext uri="{FF2B5EF4-FFF2-40B4-BE49-F238E27FC236}">
                <a16:creationId xmlns:a16="http://schemas.microsoft.com/office/drawing/2014/main" id="{900C9AAB-A400-B240-88FF-9A5BCDB8FB2D}"/>
              </a:ext>
            </a:extLst>
          </p:cNvPr>
          <p:cNvSpPr txBox="1"/>
          <p:nvPr/>
        </p:nvSpPr>
        <p:spPr>
          <a:xfrm>
            <a:off x="178096" y="264651"/>
            <a:ext cx="11305525" cy="523220"/>
          </a:xfrm>
          <a:prstGeom prst="rect">
            <a:avLst/>
          </a:prstGeom>
          <a:noFill/>
        </p:spPr>
        <p:txBody>
          <a:bodyPr wrap="square" rtlCol="0">
            <a:spAutoFit/>
          </a:bodyPr>
          <a:lstStyle/>
          <a:p>
            <a:pPr marL="0" marR="0" lvl="0" indent="424250" algn="l" defTabSz="430225" rtl="0" eaLnBrk="1" fontAlgn="base" latinLnBrk="0" hangingPunct="1">
              <a:lnSpc>
                <a:spcPct val="100000"/>
              </a:lnSpc>
              <a:spcBef>
                <a:spcPct val="0"/>
              </a:spcBef>
              <a:spcAft>
                <a:spcPct val="0"/>
              </a:spcAft>
              <a:buClrTx/>
              <a:buSzTx/>
              <a:buFontTx/>
              <a:buNone/>
              <a:tabLst/>
              <a:defRPr/>
            </a:pPr>
            <a:r>
              <a:rPr lang="en-US" sz="2800" b="1" dirty="0">
                <a:solidFill>
                  <a:srgbClr val="0D7FBF"/>
                </a:solidFill>
                <a:latin typeface="Helvetica" pitchFamily="2" charset="0"/>
                <a:ea typeface="Trebuchet MS" pitchFamily="-84" charset="0"/>
                <a:cs typeface="Helvetica Light"/>
              </a:rPr>
              <a:t>Gauge symmetry and the Higgs mechanism</a:t>
            </a:r>
            <a:endParaRPr kumimoji="0" lang="en-US" sz="2800" b="0" i="0" u="none" strike="noStrike" kern="1200" cap="none" spc="0" normalizeH="0" baseline="0" noProof="0" dirty="0">
              <a:ln>
                <a:noFill/>
              </a:ln>
              <a:solidFill>
                <a:srgbClr val="0D7FBF"/>
              </a:solidFill>
              <a:effectLst/>
              <a:uLnTx/>
              <a:uFillTx/>
              <a:latin typeface="Helvetica Light" pitchFamily="2" charset="0"/>
              <a:ea typeface="Trebuchet MS" pitchFamily="-84" charset="0"/>
              <a:cs typeface="Helvetica Light"/>
            </a:endParaRPr>
          </a:p>
        </p:txBody>
      </p:sp>
      <p:sp>
        <p:nvSpPr>
          <p:cNvPr id="13" name="Rectangle 12">
            <a:extLst>
              <a:ext uri="{FF2B5EF4-FFF2-40B4-BE49-F238E27FC236}">
                <a16:creationId xmlns:a16="http://schemas.microsoft.com/office/drawing/2014/main" id="{5112E0C4-AC49-8CC2-ED19-945CDD30CE96}"/>
              </a:ext>
            </a:extLst>
          </p:cNvPr>
          <p:cNvSpPr/>
          <p:nvPr/>
        </p:nvSpPr>
        <p:spPr>
          <a:xfrm>
            <a:off x="591667" y="2506516"/>
            <a:ext cx="10760274" cy="754053"/>
          </a:xfrm>
          <a:prstGeom prst="rect">
            <a:avLst/>
          </a:prstGeom>
        </p:spPr>
        <p:txBody>
          <a:bodyPr wrap="square">
            <a:spAutoFit/>
          </a:bodyPr>
          <a:lstStyle/>
          <a:p>
            <a:pPr lvl="0" defTabSz="457200" fontAlgn="base">
              <a:spcBef>
                <a:spcPts val="1800"/>
              </a:spcBef>
              <a:spcAft>
                <a:spcPct val="0"/>
              </a:spcAft>
              <a:defRPr/>
            </a:pPr>
            <a:endParaRPr lang="en-US" sz="1600" dirty="0">
              <a:solidFill>
                <a:srgbClr val="000000"/>
              </a:solidFill>
              <a:latin typeface="Helvetica" pitchFamily="2" charset="0"/>
            </a:endParaRPr>
          </a:p>
          <a:p>
            <a:pPr lvl="0" defTabSz="457200" fontAlgn="base">
              <a:spcBef>
                <a:spcPts val="1800"/>
              </a:spcBef>
              <a:spcAft>
                <a:spcPct val="0"/>
              </a:spcAft>
              <a:defRPr/>
            </a:pPr>
            <a:endParaRPr lang="en-GB" sz="1200" dirty="0">
              <a:solidFill>
                <a:srgbClr val="000000">
                  <a:lumMod val="65000"/>
                  <a:lumOff val="35000"/>
                </a:srgbClr>
              </a:solidFill>
              <a:latin typeface="Helvetica" pitchFamily="2" charset="0"/>
              <a:cs typeface="Trebuchet MS"/>
            </a:endParaRPr>
          </a:p>
        </p:txBody>
      </p:sp>
      <p:pic>
        <p:nvPicPr>
          <p:cNvPr id="33" name="Picture 6" descr="Higgs Field and the Origin of Mass">
            <a:extLst>
              <a:ext uri="{FF2B5EF4-FFF2-40B4-BE49-F238E27FC236}">
                <a16:creationId xmlns:a16="http://schemas.microsoft.com/office/drawing/2014/main" id="{0F37BC5D-EADF-EBAC-1949-DDE884A2A1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13175" y="2262926"/>
            <a:ext cx="2713969" cy="1526537"/>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a:extLst>
              <a:ext uri="{FF2B5EF4-FFF2-40B4-BE49-F238E27FC236}">
                <a16:creationId xmlns:a16="http://schemas.microsoft.com/office/drawing/2014/main" id="{9C737594-00EA-F751-9FA6-B5B6C13F9530}"/>
              </a:ext>
            </a:extLst>
          </p:cNvPr>
          <p:cNvGrpSpPr/>
          <p:nvPr/>
        </p:nvGrpSpPr>
        <p:grpSpPr>
          <a:xfrm>
            <a:off x="591667" y="4137557"/>
            <a:ext cx="10435477" cy="2278880"/>
            <a:chOff x="591667" y="4203817"/>
            <a:chExt cx="10435477" cy="2278880"/>
          </a:xfrm>
        </p:grpSpPr>
        <p:pic>
          <p:nvPicPr>
            <p:cNvPr id="2" name="Picture 1">
              <a:extLst>
                <a:ext uri="{FF2B5EF4-FFF2-40B4-BE49-F238E27FC236}">
                  <a16:creationId xmlns:a16="http://schemas.microsoft.com/office/drawing/2014/main" id="{9B4CE213-4C89-9DB1-64D8-C748C0C851F2}"/>
                </a:ext>
              </a:extLst>
            </p:cNvPr>
            <p:cNvPicPr>
              <a:picLocks noChangeAspect="1"/>
            </p:cNvPicPr>
            <p:nvPr/>
          </p:nvPicPr>
          <p:blipFill>
            <a:blip r:embed="rId4"/>
            <a:stretch>
              <a:fillRect/>
            </a:stretch>
          </p:blipFill>
          <p:spPr>
            <a:xfrm>
              <a:off x="653099" y="4623824"/>
              <a:ext cx="1330923" cy="1808541"/>
            </a:xfrm>
            <a:prstGeom prst="rect">
              <a:avLst/>
            </a:prstGeom>
          </p:spPr>
        </p:pic>
        <p:sp>
          <p:nvSpPr>
            <p:cNvPr id="3" name="TextBox 2">
              <a:extLst>
                <a:ext uri="{FF2B5EF4-FFF2-40B4-BE49-F238E27FC236}">
                  <a16:creationId xmlns:a16="http://schemas.microsoft.com/office/drawing/2014/main" id="{861332BC-F8A1-0295-4A36-3784B1CDECEF}"/>
                </a:ext>
              </a:extLst>
            </p:cNvPr>
            <p:cNvSpPr txBox="1"/>
            <p:nvPr/>
          </p:nvSpPr>
          <p:spPr>
            <a:xfrm>
              <a:off x="1955010" y="4762961"/>
              <a:ext cx="2083759" cy="1523494"/>
            </a:xfrm>
            <a:prstGeom prst="rect">
              <a:avLst/>
            </a:prstGeom>
            <a:noFill/>
          </p:spPr>
          <p:txBody>
            <a:bodyPr wrap="square" rtlCol="0">
              <a:spAutoFit/>
            </a:bodyPr>
            <a:lstStyle/>
            <a:p>
              <a:pPr marL="0">
                <a:spcBef>
                  <a:spcPts val="3000"/>
                </a:spcBef>
              </a:pPr>
              <a:r>
                <a:rPr lang="en-GB" sz="1100" dirty="0">
                  <a:solidFill>
                    <a:prstClr val="black"/>
                  </a:solidFill>
                  <a:latin typeface="Helvetica" pitchFamily="2" charset="0"/>
                  <a:ea typeface="Helvetica Light" charset="0"/>
                  <a:cs typeface="Helvetica Light" charset="0"/>
                  <a:sym typeface="Wingdings" pitchFamily="2" charset="2"/>
                  <a:hlinkClick r:id="rId5"/>
                </a:rPr>
                <a:t>Broken Symmetries and the Masses of Gauge Bosons</a:t>
              </a:r>
              <a:r>
                <a:rPr lang="en-GB" sz="1100" dirty="0">
                  <a:solidFill>
                    <a:prstClr val="black"/>
                  </a:solidFill>
                  <a:latin typeface="Helvetica" pitchFamily="2" charset="0"/>
                  <a:ea typeface="Helvetica Light" charset="0"/>
                  <a:cs typeface="Helvetica Light" charset="0"/>
                  <a:sym typeface="Wingdings" pitchFamily="2" charset="2"/>
                </a:rPr>
                <a:t> </a:t>
              </a:r>
              <a:r>
                <a:rPr lang="en-GB" sz="1100" dirty="0">
                  <a:solidFill>
                    <a:prstClr val="black"/>
                  </a:solidFill>
                  <a:latin typeface="Helvetica Light" charset="0"/>
                  <a:ea typeface="Helvetica Light" charset="0"/>
                  <a:cs typeface="Helvetica Light" charset="0"/>
                  <a:sym typeface="Wingdings" pitchFamily="2" charset="2"/>
                </a:rPr>
                <a:t>–– or how to change the course of physics </a:t>
              </a:r>
              <a:r>
                <a:rPr lang="en-GB" sz="1100" dirty="0">
                  <a:latin typeface="Helvetica Light" charset="0"/>
                  <a:ea typeface="Helvetica Light" charset="0"/>
                  <a:cs typeface="Helvetica Light" charset="0"/>
                  <a:sym typeface="Wingdings" pitchFamily="2" charset="2"/>
                </a:rPr>
                <a:t>with a good idea </a:t>
              </a:r>
              <a:r>
                <a:rPr lang="en-GB" sz="1100" dirty="0">
                  <a:solidFill>
                    <a:prstClr val="black"/>
                  </a:solidFill>
                  <a:latin typeface="Helvetica Light" charset="0"/>
                  <a:ea typeface="Helvetica Light" charset="0"/>
                  <a:cs typeface="Helvetica Light" charset="0"/>
                  <a:sym typeface="Wingdings" pitchFamily="2" charset="2"/>
                </a:rPr>
                <a:t>on two pages </a:t>
              </a:r>
              <a:r>
                <a:rPr lang="en-GB" sz="1100" dirty="0">
                  <a:latin typeface="Helvetica Light" charset="0"/>
                  <a:ea typeface="Helvetica Light" charset="0"/>
                  <a:cs typeface="Helvetica Light" charset="0"/>
                  <a:sym typeface="Wingdings" pitchFamily="2" charset="2"/>
                </a:rPr>
                <a:t>— together with the other famous works from his colleagues in 1964 </a:t>
              </a:r>
            </a:p>
            <a:p>
              <a:pPr marL="0">
                <a:spcBef>
                  <a:spcPts val="600"/>
                </a:spcBef>
              </a:pPr>
              <a:r>
                <a:rPr lang="en-GB" sz="1100" dirty="0">
                  <a:latin typeface="Helvetica Light" charset="0"/>
                  <a:ea typeface="Helvetica Light" charset="0"/>
                  <a:cs typeface="Helvetica Light" charset="0"/>
                  <a:sym typeface="Wingdings" pitchFamily="2" charset="2"/>
                </a:rPr>
                <a:t>[</a:t>
              </a:r>
              <a:r>
                <a:rPr lang="en-GB" sz="1100" i="1" dirty="0">
                  <a:latin typeface="Helvetica Light" charset="0"/>
                  <a:ea typeface="Helvetica Light" charset="0"/>
                  <a:cs typeface="Helvetica Light" charset="0"/>
                  <a:sym typeface="Wingdings" pitchFamily="2" charset="2"/>
                  <a:hlinkClick r:id="rId6"/>
                </a:rPr>
                <a:t>My life as a boson</a:t>
              </a:r>
              <a:r>
                <a:rPr lang="en-GB" sz="1100" dirty="0">
                  <a:latin typeface="Helvetica Light" charset="0"/>
                  <a:ea typeface="Helvetica Light" charset="0"/>
                  <a:cs typeface="Helvetica Light" charset="0"/>
                  <a:sym typeface="Wingdings" pitchFamily="2" charset="2"/>
                </a:rPr>
                <a:t>, 2010]</a:t>
              </a:r>
              <a:endParaRPr lang="en-CH" sz="1100" dirty="0">
                <a:latin typeface="Helvetica Light" charset="0"/>
                <a:ea typeface="Helvetica Light" charset="0"/>
                <a:cs typeface="Helvetica Light" charset="0"/>
                <a:sym typeface="Wingdings" pitchFamily="2" charset="2"/>
              </a:endParaRPr>
            </a:p>
          </p:txBody>
        </p:sp>
        <p:sp>
          <p:nvSpPr>
            <p:cNvPr id="4" name="Rectangle 3">
              <a:extLst>
                <a:ext uri="{FF2B5EF4-FFF2-40B4-BE49-F238E27FC236}">
                  <a16:creationId xmlns:a16="http://schemas.microsoft.com/office/drawing/2014/main" id="{82DD5503-0B78-C8C5-DB7B-BE4AB9F90950}"/>
                </a:ext>
              </a:extLst>
            </p:cNvPr>
            <p:cNvSpPr/>
            <p:nvPr/>
          </p:nvSpPr>
          <p:spPr>
            <a:xfrm>
              <a:off x="591667" y="4203817"/>
              <a:ext cx="3602260" cy="338554"/>
            </a:xfrm>
            <a:prstGeom prst="rect">
              <a:avLst/>
            </a:prstGeom>
          </p:spPr>
          <p:txBody>
            <a:bodyPr wrap="square">
              <a:spAutoFit/>
            </a:bodyPr>
            <a:lstStyle/>
            <a:p>
              <a:r>
                <a:rPr lang="en-GB" sz="1600" b="1" dirty="0">
                  <a:effectLst/>
                  <a:latin typeface="Helvetica" pitchFamily="2" charset="0"/>
                </a:rPr>
                <a:t>Peter Ware Higgs (1929 – 2024)</a:t>
              </a:r>
              <a:endParaRPr kumimoji="0" lang="en-GB" sz="1200" b="1" i="0" u="none" strike="noStrike" kern="1200" cap="none" spc="0" normalizeH="0" baseline="0" noProof="0" dirty="0">
                <a:ln>
                  <a:noFill/>
                </a:ln>
                <a:effectLst/>
                <a:uLnTx/>
                <a:uFillTx/>
                <a:latin typeface="Helvetica" pitchFamily="2" charset="0"/>
                <a:ea typeface="+mn-ea"/>
                <a:cs typeface="+mn-cs"/>
              </a:endParaRPr>
            </a:p>
          </p:txBody>
        </p:sp>
        <p:pic>
          <p:nvPicPr>
            <p:cNvPr id="5" name="Picture 4">
              <a:extLst>
                <a:ext uri="{FF2B5EF4-FFF2-40B4-BE49-F238E27FC236}">
                  <a16:creationId xmlns:a16="http://schemas.microsoft.com/office/drawing/2014/main" id="{08C72496-3EDE-0789-0F12-D2F8AEFD8573}"/>
                </a:ext>
              </a:extLst>
            </p:cNvPr>
            <p:cNvPicPr>
              <a:picLocks noChangeAspect="1"/>
            </p:cNvPicPr>
            <p:nvPr/>
          </p:nvPicPr>
          <p:blipFill>
            <a:blip r:embed="rId7"/>
            <a:stretch>
              <a:fillRect/>
            </a:stretch>
          </p:blipFill>
          <p:spPr>
            <a:xfrm>
              <a:off x="7759769" y="4298463"/>
              <a:ext cx="3267375" cy="2173982"/>
            </a:xfrm>
            <a:prstGeom prst="rect">
              <a:avLst/>
            </a:prstGeom>
          </p:spPr>
        </p:pic>
        <p:pic>
          <p:nvPicPr>
            <p:cNvPr id="6" name="Picture 5">
              <a:extLst>
                <a:ext uri="{FF2B5EF4-FFF2-40B4-BE49-F238E27FC236}">
                  <a16:creationId xmlns:a16="http://schemas.microsoft.com/office/drawing/2014/main" id="{8DEB7557-1F95-9AB3-A257-22E3FD8A3D2C}"/>
                </a:ext>
              </a:extLst>
            </p:cNvPr>
            <p:cNvPicPr>
              <a:picLocks noChangeAspect="1"/>
            </p:cNvPicPr>
            <p:nvPr/>
          </p:nvPicPr>
          <p:blipFill>
            <a:blip r:embed="rId8"/>
            <a:stretch>
              <a:fillRect/>
            </a:stretch>
          </p:blipFill>
          <p:spPr>
            <a:xfrm>
              <a:off x="4419630" y="4298463"/>
              <a:ext cx="2898642" cy="2173982"/>
            </a:xfrm>
            <a:prstGeom prst="rect">
              <a:avLst/>
            </a:prstGeom>
          </p:spPr>
        </p:pic>
        <p:sp>
          <p:nvSpPr>
            <p:cNvPr id="7" name="TextBox 6">
              <a:extLst>
                <a:ext uri="{FF2B5EF4-FFF2-40B4-BE49-F238E27FC236}">
                  <a16:creationId xmlns:a16="http://schemas.microsoft.com/office/drawing/2014/main" id="{48FAE163-65EC-7531-8343-E7E3A55A69E5}"/>
                </a:ext>
              </a:extLst>
            </p:cNvPr>
            <p:cNvSpPr txBox="1"/>
            <p:nvPr/>
          </p:nvSpPr>
          <p:spPr>
            <a:xfrm>
              <a:off x="7760449" y="6051810"/>
              <a:ext cx="2337706" cy="430887"/>
            </a:xfrm>
            <a:prstGeom prst="rect">
              <a:avLst/>
            </a:prstGeom>
            <a:noFill/>
          </p:spPr>
          <p:txBody>
            <a:bodyPr wrap="square" rtlCol="0">
              <a:spAutoFit/>
            </a:bodyPr>
            <a:lstStyle/>
            <a:p>
              <a:pPr marL="0">
                <a:spcBef>
                  <a:spcPts val="3000"/>
                </a:spcBef>
              </a:pPr>
              <a:r>
                <a:rPr lang="en-CH" sz="1100" dirty="0">
                  <a:solidFill>
                    <a:schemeClr val="bg1"/>
                  </a:solidFill>
                  <a:latin typeface="Helvetica Light" charset="0"/>
                  <a:ea typeface="Helvetica Light" charset="0"/>
                  <a:cs typeface="Helvetica Light" charset="0"/>
                  <a:sym typeface="Wingdings" pitchFamily="2" charset="2"/>
                </a:rPr>
                <a:t>Peter Higgs with Peter Jenni visiting ATLAS on 4 April 2008</a:t>
              </a:r>
            </a:p>
          </p:txBody>
        </p:sp>
        <p:sp>
          <p:nvSpPr>
            <p:cNvPr id="8" name="TextBox 7">
              <a:extLst>
                <a:ext uri="{FF2B5EF4-FFF2-40B4-BE49-F238E27FC236}">
                  <a16:creationId xmlns:a16="http://schemas.microsoft.com/office/drawing/2014/main" id="{4E2CFB82-BE08-C6F1-C535-09E56AC82689}"/>
                </a:ext>
              </a:extLst>
            </p:cNvPr>
            <p:cNvSpPr txBox="1"/>
            <p:nvPr/>
          </p:nvSpPr>
          <p:spPr>
            <a:xfrm>
              <a:off x="4440728" y="6202182"/>
              <a:ext cx="2670924" cy="261610"/>
            </a:xfrm>
            <a:prstGeom prst="rect">
              <a:avLst/>
            </a:prstGeom>
            <a:noFill/>
          </p:spPr>
          <p:txBody>
            <a:bodyPr wrap="none" rtlCol="0">
              <a:spAutoFit/>
            </a:bodyPr>
            <a:lstStyle/>
            <a:p>
              <a:pPr marL="0">
                <a:spcBef>
                  <a:spcPts val="3000"/>
                </a:spcBef>
              </a:pPr>
              <a:r>
                <a:rPr lang="en-CH" sz="1100" dirty="0">
                  <a:solidFill>
                    <a:schemeClr val="bg1"/>
                  </a:solidFill>
                  <a:latin typeface="Helvetica Light" charset="0"/>
                  <a:ea typeface="Helvetica Light" charset="0"/>
                  <a:cs typeface="Helvetica Light" charset="0"/>
                  <a:sym typeface="Wingdings" pitchFamily="2" charset="2"/>
                </a:rPr>
                <a:t>Peter Higgs and Fabiola on 4 July 2012</a:t>
              </a:r>
            </a:p>
          </p:txBody>
        </p:sp>
      </p:grpSp>
      <p:sp>
        <p:nvSpPr>
          <p:cNvPr id="10" name="Slide Number Placeholder 1">
            <a:extLst>
              <a:ext uri="{FF2B5EF4-FFF2-40B4-BE49-F238E27FC236}">
                <a16:creationId xmlns:a16="http://schemas.microsoft.com/office/drawing/2014/main" id="{C247F488-E7E4-3904-EDA9-F603644975D0}"/>
              </a:ext>
            </a:extLst>
          </p:cNvPr>
          <p:cNvSpPr>
            <a:spLocks noGrp="1"/>
          </p:cNvSpPr>
          <p:nvPr>
            <p:ph type="sldNum" sz="quarter" idx="4"/>
          </p:nvPr>
        </p:nvSpPr>
        <p:spPr>
          <a:xfrm>
            <a:off x="8779265" y="6545797"/>
            <a:ext cx="2677001"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1C2F03-9E95-40C9-A99F-3C4F7EE8CF2A}" type="slidenum">
              <a:rPr kumimoji="0" lang="en-GB" sz="1400" b="0" i="0" u="none" strike="noStrike" kern="1200" cap="none" spc="0" normalizeH="0" baseline="0" noProof="0" smtClean="0">
                <a:ln>
                  <a:noFill/>
                </a:ln>
                <a:solidFill>
                  <a:srgbClr val="000000">
                    <a:lumMod val="50000"/>
                    <a:lumOff val="50000"/>
                  </a:srgbClr>
                </a:solidFill>
                <a:effectLst/>
                <a:uLnTx/>
                <a:uFillTx/>
                <a:latin typeface="Helvetica Light" charset="0"/>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400" b="0" i="0" u="none" strike="noStrike" kern="1200" cap="none" spc="0" normalizeH="0" baseline="0" noProof="0">
              <a:ln>
                <a:noFill/>
              </a:ln>
              <a:solidFill>
                <a:srgbClr val="000000">
                  <a:lumMod val="50000"/>
                  <a:lumOff val="50000"/>
                </a:srgbClr>
              </a:solidFill>
              <a:effectLst/>
              <a:uLnTx/>
              <a:uFillTx/>
              <a:latin typeface="Helvetica Light" charset="0"/>
            </a:endParaRPr>
          </a:p>
        </p:txBody>
      </p:sp>
    </p:spTree>
    <p:extLst>
      <p:ext uri="{BB962C8B-B14F-4D97-AF65-F5344CB8AC3E}">
        <p14:creationId xmlns:p14="http://schemas.microsoft.com/office/powerpoint/2010/main" val="3476154930"/>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pic>
        <p:nvPicPr>
          <p:cNvPr id="3" name="figaux_11.pdf" descr="figaux_11.pdf">
            <a:extLst>
              <a:ext uri="{FF2B5EF4-FFF2-40B4-BE49-F238E27FC236}">
                <a16:creationId xmlns:a16="http://schemas.microsoft.com/office/drawing/2014/main" id="{4742BB02-39E8-BA20-FDDF-6682C04CFA51}"/>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37680" t="453" r="519" b="4483"/>
          <a:stretch>
            <a:fillRect/>
          </a:stretch>
        </p:blipFill>
        <p:spPr>
          <a:xfrm>
            <a:off x="2216149" y="60751"/>
            <a:ext cx="6814433" cy="6797249"/>
          </a:xfrm>
          <a:prstGeom prst="rect">
            <a:avLst/>
          </a:prstGeom>
          <a:ln w="12700" cap="flat">
            <a:noFill/>
            <a:miter lim="400000"/>
          </a:ln>
          <a:effectLst/>
        </p:spPr>
      </p:pic>
      <p:sp>
        <p:nvSpPr>
          <p:cNvPr id="42" name="TextBox 41">
            <a:extLst>
              <a:ext uri="{FF2B5EF4-FFF2-40B4-BE49-F238E27FC236}">
                <a16:creationId xmlns:a16="http://schemas.microsoft.com/office/drawing/2014/main" id="{F27065A9-7C1D-7F8F-25CC-3CA5DC0693D8}"/>
              </a:ext>
            </a:extLst>
          </p:cNvPr>
          <p:cNvSpPr txBox="1"/>
          <p:nvPr/>
        </p:nvSpPr>
        <p:spPr>
          <a:xfrm>
            <a:off x="0" y="518750"/>
            <a:ext cx="5918200" cy="646331"/>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Improving performance</a:t>
            </a:r>
            <a:endParaRPr lang="en-GB" sz="3600" dirty="0">
              <a:solidFill>
                <a:schemeClr val="bg1"/>
              </a:solidFill>
              <a:latin typeface="Helvetica" pitchFamily="2" charset="0"/>
              <a:ea typeface="Trebuchet MS" pitchFamily="-84" charset="0"/>
              <a:cs typeface="Helvetica Light"/>
            </a:endParaRPr>
          </a:p>
        </p:txBody>
      </p:sp>
      <p:pic>
        <p:nvPicPr>
          <p:cNvPr id="9" name="Picture 8">
            <a:extLst>
              <a:ext uri="{FF2B5EF4-FFF2-40B4-BE49-F238E27FC236}">
                <a16:creationId xmlns:a16="http://schemas.microsoft.com/office/drawing/2014/main" id="{1FB797F0-15E8-C79B-10D1-B00919770E7A}"/>
              </a:ext>
            </a:extLst>
          </p:cNvPr>
          <p:cNvPicPr>
            <a:picLocks noChangeAspect="1"/>
          </p:cNvPicPr>
          <p:nvPr/>
        </p:nvPicPr>
        <p:blipFill rotWithShape="1">
          <a:blip r:embed="rId4">
            <a:extLst>
              <a:ext uri="{28A0092B-C50C-407E-A947-70E740481C1C}">
                <a14:useLocalDpi xmlns:a14="http://schemas.microsoft.com/office/drawing/2010/main"/>
              </a:ext>
            </a:extLst>
          </a:blip>
          <a:srcRect t="36576" b="32613"/>
          <a:stretch/>
        </p:blipFill>
        <p:spPr>
          <a:xfrm>
            <a:off x="9362447" y="513659"/>
            <a:ext cx="1717645" cy="748913"/>
          </a:xfrm>
          <a:prstGeom prst="rect">
            <a:avLst/>
          </a:prstGeom>
        </p:spPr>
      </p:pic>
      <p:sp>
        <p:nvSpPr>
          <p:cNvPr id="10" name="Rounded Rectangle 9">
            <a:extLst>
              <a:ext uri="{FF2B5EF4-FFF2-40B4-BE49-F238E27FC236}">
                <a16:creationId xmlns:a16="http://schemas.microsoft.com/office/drawing/2014/main" id="{A5FA6643-EA0A-0675-62A7-BA629CB0C09B}"/>
              </a:ext>
            </a:extLst>
          </p:cNvPr>
          <p:cNvSpPr/>
          <p:nvPr/>
        </p:nvSpPr>
        <p:spPr>
          <a:xfrm>
            <a:off x="368301" y="1354216"/>
            <a:ext cx="10711792" cy="5188087"/>
          </a:xfrm>
          <a:prstGeom prst="roundRect">
            <a:avLst>
              <a:gd name="adj" fmla="val 801"/>
            </a:avLst>
          </a:prstGeom>
          <a:solidFill>
            <a:schemeClr val="bg1"/>
          </a:solidFill>
        </p:spPr>
        <p:txBody>
          <a:bodyPr wrap="square" rtlCol="0" anchor="ctr">
            <a:spAutoFit/>
          </a:bodyPr>
          <a:lstStyle/>
          <a:p>
            <a:pPr algn="l"/>
            <a:endParaRPr lang="en-CH" sz="1600" dirty="0">
              <a:latin typeface="Helvetica" pitchFamily="2" charset="0"/>
            </a:endParaRPr>
          </a:p>
        </p:txBody>
      </p:sp>
      <p:sp>
        <p:nvSpPr>
          <p:cNvPr id="13" name="TextBox 12">
            <a:extLst>
              <a:ext uri="{FF2B5EF4-FFF2-40B4-BE49-F238E27FC236}">
                <a16:creationId xmlns:a16="http://schemas.microsoft.com/office/drawing/2014/main" id="{37132203-898E-E783-ED99-D5D42A1AD76C}"/>
              </a:ext>
            </a:extLst>
          </p:cNvPr>
          <p:cNvSpPr txBox="1"/>
          <p:nvPr/>
        </p:nvSpPr>
        <p:spPr>
          <a:xfrm>
            <a:off x="552497" y="1519163"/>
            <a:ext cx="8975815" cy="584775"/>
          </a:xfrm>
          <a:prstGeom prst="rect">
            <a:avLst/>
          </a:prstGeom>
          <a:noFill/>
        </p:spPr>
        <p:txBody>
          <a:bodyPr wrap="square">
            <a:spAutoFit/>
          </a:bodyPr>
          <a:lstStyle/>
          <a:p>
            <a:r>
              <a:rPr lang="en-GB" sz="1600" b="1" dirty="0">
                <a:latin typeface="Helvetica" pitchFamily="2" charset="0"/>
              </a:rPr>
              <a:t>Machine learning in ATLAS: from the trigger, over reconstruction, to the final selection         — the Graph NN revolution</a:t>
            </a:r>
          </a:p>
        </p:txBody>
      </p:sp>
      <p:sp>
        <p:nvSpPr>
          <p:cNvPr id="34" name="Rectangle 33">
            <a:extLst>
              <a:ext uri="{FF2B5EF4-FFF2-40B4-BE49-F238E27FC236}">
                <a16:creationId xmlns:a16="http://schemas.microsoft.com/office/drawing/2014/main" id="{0981961A-0BBD-9CD1-F2C7-F7FD97F95CB7}"/>
              </a:ext>
            </a:extLst>
          </p:cNvPr>
          <p:cNvSpPr/>
          <p:nvPr/>
        </p:nvSpPr>
        <p:spPr>
          <a:xfrm>
            <a:off x="2949160" y="3200400"/>
            <a:ext cx="310874" cy="149087"/>
          </a:xfrm>
          <a:prstGeom prst="rect">
            <a:avLst/>
          </a:prstGeom>
          <a:solidFill>
            <a:schemeClr val="bg1"/>
          </a:solidFill>
          <a:ln>
            <a:solidFill>
              <a:schemeClr val="bg1"/>
            </a:solidFill>
          </a:ln>
        </p:spPr>
        <p:txBody>
          <a:bodyPr wrap="square" rtlCol="0" anchor="ctr">
            <a:spAutoFit/>
          </a:bodyPr>
          <a:lstStyle/>
          <a:p>
            <a:pPr algn="l"/>
            <a:endParaRPr lang="en-CH" sz="1600" dirty="0">
              <a:latin typeface="Helvetica" pitchFamily="2" charset="0"/>
            </a:endParaRPr>
          </a:p>
        </p:txBody>
      </p:sp>
      <p:pic>
        <p:nvPicPr>
          <p:cNvPr id="2" name="Picture 1">
            <a:extLst>
              <a:ext uri="{FF2B5EF4-FFF2-40B4-BE49-F238E27FC236}">
                <a16:creationId xmlns:a16="http://schemas.microsoft.com/office/drawing/2014/main" id="{BDBFB5D3-26DC-1718-029F-452C0B7599D9}"/>
              </a:ext>
            </a:extLst>
          </p:cNvPr>
          <p:cNvPicPr>
            <a:picLocks noChangeAspect="1"/>
          </p:cNvPicPr>
          <p:nvPr/>
        </p:nvPicPr>
        <p:blipFill rotWithShape="1">
          <a:blip r:embed="rId5"/>
          <a:srcRect l="18167" t="14327" b="14404"/>
          <a:stretch/>
        </p:blipFill>
        <p:spPr>
          <a:xfrm>
            <a:off x="9115205" y="1547069"/>
            <a:ext cx="1735920" cy="2139437"/>
          </a:xfrm>
          <a:prstGeom prst="rect">
            <a:avLst/>
          </a:prstGeom>
        </p:spPr>
      </p:pic>
      <p:pic>
        <p:nvPicPr>
          <p:cNvPr id="5" name="FTag-rej.pdf" descr="FTag-rej.pdf">
            <a:extLst>
              <a:ext uri="{FF2B5EF4-FFF2-40B4-BE49-F238E27FC236}">
                <a16:creationId xmlns:a16="http://schemas.microsoft.com/office/drawing/2014/main" id="{DDBC386E-8260-E39F-2D54-7E258144B49F}"/>
              </a:ext>
            </a:extLst>
          </p:cNvPr>
          <p:cNvPicPr>
            <a:picLocks noChangeAspect="1"/>
          </p:cNvPicPr>
          <p:nvPr/>
        </p:nvPicPr>
        <p:blipFill>
          <a:blip r:embed="rId6"/>
          <a:srcRect l="6952" t="5819" r="4022"/>
          <a:stretch>
            <a:fillRect/>
          </a:stretch>
        </p:blipFill>
        <p:spPr>
          <a:xfrm>
            <a:off x="416090" y="2181021"/>
            <a:ext cx="6077475" cy="4116184"/>
          </a:xfrm>
          <a:prstGeom prst="rect">
            <a:avLst/>
          </a:prstGeom>
          <a:ln w="12700">
            <a:miter lim="400000"/>
          </a:ln>
        </p:spPr>
      </p:pic>
      <p:sp>
        <p:nvSpPr>
          <p:cNvPr id="7" name="TextBox 6">
            <a:extLst>
              <a:ext uri="{FF2B5EF4-FFF2-40B4-BE49-F238E27FC236}">
                <a16:creationId xmlns:a16="http://schemas.microsoft.com/office/drawing/2014/main" id="{7B73094C-0D9E-787D-7C36-8B4634C1513D}"/>
              </a:ext>
            </a:extLst>
          </p:cNvPr>
          <p:cNvSpPr txBox="1"/>
          <p:nvPr/>
        </p:nvSpPr>
        <p:spPr>
          <a:xfrm>
            <a:off x="5208671" y="2143694"/>
            <a:ext cx="952505" cy="246221"/>
          </a:xfrm>
          <a:prstGeom prst="rect">
            <a:avLst/>
          </a:prstGeom>
          <a:noFill/>
        </p:spPr>
        <p:txBody>
          <a:bodyPr wrap="none" rtlCol="0">
            <a:spAutoFit/>
          </a:bodyPr>
          <a:lstStyle/>
          <a:p>
            <a:pPr marL="0">
              <a:spcBef>
                <a:spcPts val="3000"/>
              </a:spcBef>
            </a:pPr>
            <a:r>
              <a:rPr lang="en-CH" sz="1000" dirty="0">
                <a:solidFill>
                  <a:prstClr val="black"/>
                </a:solidFill>
                <a:latin typeface="Helvetica Light" charset="0"/>
                <a:ea typeface="Helvetica Light" charset="0"/>
                <a:cs typeface="Helvetica Light" charset="0"/>
                <a:sym typeface="Wingdings" pitchFamily="2" charset="2"/>
              </a:rPr>
              <a:t>Marumi Kado</a:t>
            </a:r>
          </a:p>
        </p:txBody>
      </p:sp>
      <p:sp>
        <p:nvSpPr>
          <p:cNvPr id="8" name="TextBox 7">
            <a:extLst>
              <a:ext uri="{FF2B5EF4-FFF2-40B4-BE49-F238E27FC236}">
                <a16:creationId xmlns:a16="http://schemas.microsoft.com/office/drawing/2014/main" id="{9B9D6EBF-10B1-47C9-01AE-6851800718A1}"/>
              </a:ext>
            </a:extLst>
          </p:cNvPr>
          <p:cNvSpPr txBox="1"/>
          <p:nvPr/>
        </p:nvSpPr>
        <p:spPr>
          <a:xfrm>
            <a:off x="6157570" y="4195699"/>
            <a:ext cx="4922522" cy="646331"/>
          </a:xfrm>
          <a:prstGeom prst="rect">
            <a:avLst/>
          </a:prstGeom>
          <a:noFill/>
        </p:spPr>
        <p:txBody>
          <a:bodyPr wrap="square">
            <a:spAutoFit/>
          </a:bodyPr>
          <a:lstStyle/>
          <a:p>
            <a:pPr>
              <a:spcBef>
                <a:spcPts val="1200"/>
              </a:spcBef>
            </a:pPr>
            <a:r>
              <a:rPr lang="en-US" sz="1200" dirty="0">
                <a:solidFill>
                  <a:schemeClr val="tx1">
                    <a:lumMod val="65000"/>
                    <a:lumOff val="35000"/>
                  </a:schemeClr>
                </a:solidFill>
                <a:latin typeface="Helvetica" pitchFamily="2" charset="0"/>
                <a:ea typeface="Helvetica Light" charset="0"/>
                <a:cs typeface="Helvetica Light" charset="0"/>
              </a:rPr>
              <a:t>The Graph NN (GNN) family in </a:t>
            </a:r>
            <a:r>
              <a:rPr lang="en-US" sz="1200" dirty="0" err="1">
                <a:solidFill>
                  <a:schemeClr val="tx1">
                    <a:lumMod val="65000"/>
                    <a:lumOff val="35000"/>
                  </a:schemeClr>
                </a:solidFill>
                <a:latin typeface="Helvetica" pitchFamily="2" charset="0"/>
                <a:ea typeface="Helvetica Light" charset="0"/>
                <a:cs typeface="Helvetica Light" charset="0"/>
              </a:rPr>
              <a:t>flavour</a:t>
            </a:r>
            <a:r>
              <a:rPr lang="en-US" sz="1200" dirty="0">
                <a:solidFill>
                  <a:schemeClr val="tx1">
                    <a:lumMod val="65000"/>
                    <a:lumOff val="35000"/>
                  </a:schemeClr>
                </a:solidFill>
                <a:latin typeface="Helvetica" pitchFamily="2" charset="0"/>
                <a:ea typeface="Helvetica Light" charset="0"/>
                <a:cs typeface="Helvetica Light" charset="0"/>
              </a:rPr>
              <a:t> tagging and tau reconstruction features astounding results (already GN2 and GN3 versions in work with further improvements)</a:t>
            </a:r>
          </a:p>
        </p:txBody>
      </p:sp>
      <p:sp>
        <p:nvSpPr>
          <p:cNvPr id="11" name="TextBox 10">
            <a:extLst>
              <a:ext uri="{FF2B5EF4-FFF2-40B4-BE49-F238E27FC236}">
                <a16:creationId xmlns:a16="http://schemas.microsoft.com/office/drawing/2014/main" id="{A4F8486E-9FF8-84E6-E297-1908FF798756}"/>
              </a:ext>
            </a:extLst>
          </p:cNvPr>
          <p:cNvSpPr txBox="1"/>
          <p:nvPr/>
        </p:nvSpPr>
        <p:spPr>
          <a:xfrm>
            <a:off x="6157569" y="3984287"/>
            <a:ext cx="2181487" cy="230832"/>
          </a:xfrm>
          <a:prstGeom prst="rect">
            <a:avLst/>
          </a:prstGeom>
          <a:noFill/>
        </p:spPr>
        <p:txBody>
          <a:bodyPr wrap="square" rtlCol="0">
            <a:spAutoFit/>
          </a:bodyPr>
          <a:lstStyle/>
          <a:p>
            <a:pPr>
              <a:spcBef>
                <a:spcPts val="3000"/>
              </a:spcBef>
            </a:pPr>
            <a:r>
              <a:rPr lang="en-US" sz="900" dirty="0">
                <a:solidFill>
                  <a:schemeClr val="tx1">
                    <a:lumMod val="50000"/>
                    <a:lumOff val="50000"/>
                  </a:schemeClr>
                </a:solidFill>
                <a:latin typeface="Helvetica Light" pitchFamily="2" charset="0"/>
                <a:ea typeface="Helvetica Neue Medium" charset="0"/>
                <a:cs typeface="Helvetica Neue Medium" charset="0"/>
                <a:sym typeface="Wingdings" pitchFamily="2" charset="2"/>
                <a:hlinkClick r:id="rId7"/>
              </a:rPr>
              <a:t>ATL-PHYS-PUB-2022-027</a:t>
            </a:r>
            <a:r>
              <a:rPr lang="en-US" sz="900" dirty="0">
                <a:solidFill>
                  <a:schemeClr val="tx1">
                    <a:lumMod val="50000"/>
                    <a:lumOff val="50000"/>
                  </a:schemeClr>
                </a:solidFill>
                <a:latin typeface="Helvetica Light" pitchFamily="2" charset="0"/>
                <a:ea typeface="Helvetica Neue Medium" charset="0"/>
                <a:cs typeface="Helvetica Neue Medium" charset="0"/>
                <a:sym typeface="Wingdings" pitchFamily="2" charset="2"/>
              </a:rPr>
              <a:t> (2022)</a:t>
            </a:r>
          </a:p>
        </p:txBody>
      </p:sp>
      <p:sp>
        <p:nvSpPr>
          <p:cNvPr id="12" name="TextBox 11">
            <a:extLst>
              <a:ext uri="{FF2B5EF4-FFF2-40B4-BE49-F238E27FC236}">
                <a16:creationId xmlns:a16="http://schemas.microsoft.com/office/drawing/2014/main" id="{EC1D476D-AB7D-9637-85F8-B3B34542259C}"/>
              </a:ext>
            </a:extLst>
          </p:cNvPr>
          <p:cNvSpPr txBox="1"/>
          <p:nvPr/>
        </p:nvSpPr>
        <p:spPr>
          <a:xfrm>
            <a:off x="6157569" y="5297264"/>
            <a:ext cx="4038715" cy="461665"/>
          </a:xfrm>
          <a:prstGeom prst="rect">
            <a:avLst/>
          </a:prstGeom>
          <a:noFill/>
        </p:spPr>
        <p:txBody>
          <a:bodyPr wrap="square">
            <a:spAutoFit/>
          </a:bodyPr>
          <a:lstStyle/>
          <a:p>
            <a:pPr>
              <a:spcBef>
                <a:spcPts val="1200"/>
              </a:spcBef>
            </a:pPr>
            <a:r>
              <a:rPr lang="en-US" sz="1200" dirty="0">
                <a:solidFill>
                  <a:schemeClr val="tx1">
                    <a:lumMod val="65000"/>
                    <a:lumOff val="35000"/>
                  </a:schemeClr>
                </a:solidFill>
                <a:latin typeface="Helvetica" pitchFamily="2" charset="0"/>
                <a:ea typeface="Helvetica Light" charset="0"/>
                <a:cs typeface="Helvetica Light" charset="0"/>
              </a:rPr>
              <a:t>Improved pion energy reconstruction (scale &amp; resolution) using ML regression techniques</a:t>
            </a:r>
          </a:p>
        </p:txBody>
      </p:sp>
      <p:sp>
        <p:nvSpPr>
          <p:cNvPr id="14" name="TextBox 13">
            <a:extLst>
              <a:ext uri="{FF2B5EF4-FFF2-40B4-BE49-F238E27FC236}">
                <a16:creationId xmlns:a16="http://schemas.microsoft.com/office/drawing/2014/main" id="{577345F4-D427-9A1B-61AA-F8F1A7DC3931}"/>
              </a:ext>
            </a:extLst>
          </p:cNvPr>
          <p:cNvSpPr txBox="1"/>
          <p:nvPr/>
        </p:nvSpPr>
        <p:spPr>
          <a:xfrm>
            <a:off x="6157569" y="5085852"/>
            <a:ext cx="1986433" cy="230832"/>
          </a:xfrm>
          <a:prstGeom prst="rect">
            <a:avLst/>
          </a:prstGeom>
          <a:noFill/>
        </p:spPr>
        <p:txBody>
          <a:bodyPr wrap="square" rtlCol="0">
            <a:spAutoFit/>
          </a:bodyPr>
          <a:lstStyle/>
          <a:p>
            <a:pPr>
              <a:spcBef>
                <a:spcPts val="3000"/>
              </a:spcBef>
            </a:pPr>
            <a:r>
              <a:rPr lang="en-US" sz="900" dirty="0">
                <a:solidFill>
                  <a:schemeClr val="tx1">
                    <a:lumMod val="50000"/>
                    <a:lumOff val="50000"/>
                  </a:schemeClr>
                </a:solidFill>
                <a:latin typeface="Helvetica Light" pitchFamily="2" charset="0"/>
                <a:ea typeface="Helvetica Neue Medium" charset="0"/>
                <a:cs typeface="Helvetica Neue Medium" charset="0"/>
                <a:sym typeface="Wingdings" pitchFamily="2" charset="2"/>
                <a:hlinkClick r:id="rId8"/>
              </a:rPr>
              <a:t>ATL-PHYS-PUB-2022-040</a:t>
            </a:r>
            <a:r>
              <a:rPr lang="en-US" sz="900" dirty="0">
                <a:solidFill>
                  <a:schemeClr val="tx1">
                    <a:lumMod val="50000"/>
                    <a:lumOff val="50000"/>
                  </a:schemeClr>
                </a:solidFill>
                <a:latin typeface="Helvetica Light" pitchFamily="2" charset="0"/>
                <a:ea typeface="Helvetica Neue Medium" charset="0"/>
                <a:cs typeface="Helvetica Neue Medium" charset="0"/>
                <a:sym typeface="Wingdings" pitchFamily="2" charset="2"/>
              </a:rPr>
              <a:t> (2022)</a:t>
            </a:r>
          </a:p>
        </p:txBody>
      </p:sp>
    </p:spTree>
    <p:extLst>
      <p:ext uri="{BB962C8B-B14F-4D97-AF65-F5344CB8AC3E}">
        <p14:creationId xmlns:p14="http://schemas.microsoft.com/office/powerpoint/2010/main" val="809439007"/>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3FEFCAF-2444-9948-A674-0992E2D20A05}"/>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2" name="Slide Number Placeholder 1">
            <a:extLst>
              <a:ext uri="{FF2B5EF4-FFF2-40B4-BE49-F238E27FC236}">
                <a16:creationId xmlns:a16="http://schemas.microsoft.com/office/drawing/2014/main" id="{37433BC0-9F66-2445-B6AB-81E976AF183D}"/>
              </a:ext>
            </a:extLst>
          </p:cNvPr>
          <p:cNvSpPr>
            <a:spLocks noGrp="1"/>
          </p:cNvSpPr>
          <p:nvPr>
            <p:ph type="sldNum" sz="quarter" idx="4"/>
          </p:nvPr>
        </p:nvSpPr>
        <p:spPr/>
        <p:txBody>
          <a:bodyPr/>
          <a:lstStyle/>
          <a:p>
            <a:pPr>
              <a:defRPr/>
            </a:pPr>
            <a:fld id="{611C2F03-9E95-40C9-A99F-3C4F7EE8CF2A}" type="slidenum">
              <a:rPr lang="en-GB" smtClean="0"/>
              <a:pPr>
                <a:defRPr/>
              </a:pPr>
              <a:t>61</a:t>
            </a:fld>
            <a:endParaRPr lang="en-GB" dirty="0"/>
          </a:p>
        </p:txBody>
      </p:sp>
      <p:sp>
        <p:nvSpPr>
          <p:cNvPr id="5" name="Rectangle 4">
            <a:extLst>
              <a:ext uri="{FF2B5EF4-FFF2-40B4-BE49-F238E27FC236}">
                <a16:creationId xmlns:a16="http://schemas.microsoft.com/office/drawing/2014/main" id="{21737818-657E-7B42-97B5-A6F46C91D709}"/>
              </a:ext>
            </a:extLst>
          </p:cNvPr>
          <p:cNvSpPr/>
          <p:nvPr/>
        </p:nvSpPr>
        <p:spPr>
          <a:xfrm>
            <a:off x="731768" y="5742878"/>
            <a:ext cx="2881228" cy="1115122"/>
          </a:xfrm>
          <a:prstGeom prst="rect">
            <a:avLst/>
          </a:prstGeom>
          <a:solidFill>
            <a:schemeClr val="tx1"/>
          </a:solidFill>
          <a:ln>
            <a:noFill/>
          </a:ln>
        </p:spPr>
        <p:txBody>
          <a:bodyPr wrap="square" rtlCol="0" anchor="ctr">
            <a:spAutoFit/>
          </a:bodyPr>
          <a:lstStyle/>
          <a:p>
            <a:pPr algn="l"/>
            <a:endParaRPr lang="en-CH" sz="1600" dirty="0">
              <a:latin typeface="Helvetica" pitchFamily="2" charset="0"/>
            </a:endParaRPr>
          </a:p>
        </p:txBody>
      </p:sp>
      <p:pic>
        <p:nvPicPr>
          <p:cNvPr id="9" name="Picture 4">
            <a:extLst>
              <a:ext uri="{FF2B5EF4-FFF2-40B4-BE49-F238E27FC236}">
                <a16:creationId xmlns:a16="http://schemas.microsoft.com/office/drawing/2014/main" id="{60C5593E-0DBC-E840-A179-6144B5ED3C6C}"/>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a:ext>
            </a:extLst>
          </a:blip>
          <a:srcRect/>
          <a:stretch>
            <a:fillRect/>
          </a:stretch>
        </p:blipFill>
        <p:spPr bwMode="auto">
          <a:xfrm>
            <a:off x="571614" y="0"/>
            <a:ext cx="104013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CB281CD4-D3DA-974D-9DDE-CC267C706F81}"/>
              </a:ext>
            </a:extLst>
          </p:cNvPr>
          <p:cNvSpPr/>
          <p:nvPr/>
        </p:nvSpPr>
        <p:spPr>
          <a:xfrm>
            <a:off x="343234" y="4656217"/>
            <a:ext cx="3037639" cy="2151189"/>
          </a:xfrm>
          <a:prstGeom prst="rect">
            <a:avLst/>
          </a:prstGeom>
          <a:solidFill>
            <a:schemeClr val="tx1"/>
          </a:solidFill>
          <a:ln>
            <a:noFill/>
          </a:ln>
        </p:spPr>
        <p:txBody>
          <a:bodyPr wrap="square" rtlCol="0" anchor="ctr">
            <a:spAutoFit/>
          </a:bodyPr>
          <a:lstStyle/>
          <a:p>
            <a:pPr algn="l"/>
            <a:endParaRPr lang="en-CH" sz="1600" dirty="0">
              <a:latin typeface="Helvetica" pitchFamily="2" charset="0"/>
            </a:endParaRPr>
          </a:p>
        </p:txBody>
      </p:sp>
      <p:pic>
        <p:nvPicPr>
          <p:cNvPr id="10" name="Picture 9">
            <a:extLst>
              <a:ext uri="{FF2B5EF4-FFF2-40B4-BE49-F238E27FC236}">
                <a16:creationId xmlns:a16="http://schemas.microsoft.com/office/drawing/2014/main" id="{DCBCF5FF-2BD7-314C-8B87-DD400AD86788}"/>
              </a:ext>
            </a:extLst>
          </p:cNvPr>
          <p:cNvPicPr>
            <a:picLocks noChangeAspect="1"/>
          </p:cNvPicPr>
          <p:nvPr/>
        </p:nvPicPr>
        <p:blipFill rotWithShape="1">
          <a:blip r:embed="rId4">
            <a:extLst>
              <a:ext uri="{28A0092B-C50C-407E-A947-70E740481C1C}">
                <a14:useLocalDpi xmlns:a14="http://schemas.microsoft.com/office/drawing/2010/main"/>
              </a:ext>
            </a:extLst>
          </a:blip>
          <a:srcRect t="36576" b="32613"/>
          <a:stretch/>
        </p:blipFill>
        <p:spPr>
          <a:xfrm>
            <a:off x="9592041" y="272375"/>
            <a:ext cx="1717645" cy="748913"/>
          </a:xfrm>
          <a:prstGeom prst="rect">
            <a:avLst/>
          </a:prstGeom>
        </p:spPr>
      </p:pic>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D0D98C86-CF67-F248-9874-B08C0F72376B}"/>
                  </a:ext>
                </a:extLst>
              </p:cNvPr>
              <p:cNvSpPr txBox="1"/>
              <p:nvPr/>
            </p:nvSpPr>
            <p:spPr>
              <a:xfrm>
                <a:off x="8488664" y="6545797"/>
                <a:ext cx="2412585" cy="261610"/>
              </a:xfrm>
              <a:prstGeom prst="rect">
                <a:avLst/>
              </a:prstGeom>
              <a:noFill/>
            </p:spPr>
            <p:txBody>
              <a:bodyPr wrap="none" rtlCol="0">
                <a:spAutoFit/>
              </a:bodyPr>
              <a:lstStyle/>
              <a:p>
                <a:pPr algn="r">
                  <a:spcBef>
                    <a:spcPts val="3000"/>
                  </a:spcBef>
                </a:pPr>
                <a:r>
                  <a:rPr lang="en-GB" sz="1100" dirty="0">
                    <a:solidFill>
                      <a:schemeClr val="bg1"/>
                    </a:solidFill>
                    <a:latin typeface="Helvetica" pitchFamily="2" charset="0"/>
                    <a:ea typeface="Helvetica Light" charset="0"/>
                    <a:cs typeface="Helvetica Light" charset="0"/>
                    <a:sym typeface="Wingdings" pitchFamily="2" charset="2"/>
                  </a:rPr>
                  <a:t>p</a:t>
                </a:r>
                <a:r>
                  <a:rPr lang="en-CH" sz="1100" dirty="0">
                    <a:solidFill>
                      <a:schemeClr val="bg1"/>
                    </a:solidFill>
                    <a:latin typeface="Helvetica" pitchFamily="2" charset="0"/>
                    <a:ea typeface="Helvetica Light" charset="0"/>
                    <a:cs typeface="Helvetica Light" charset="0"/>
                    <a:sym typeface="Wingdings" pitchFamily="2" charset="2"/>
                  </a:rPr>
                  <a:t>p </a:t>
                </a:r>
                <a:r>
                  <a:rPr lang="en-CH" sz="1100" dirty="0">
                    <a:solidFill>
                      <a:schemeClr val="bg1"/>
                    </a:solidFill>
                    <a:latin typeface="Symbol" pitchFamily="2" charset="2"/>
                    <a:ea typeface="Helvetica Light" charset="0"/>
                    <a:cs typeface="Helvetica Light" charset="0"/>
                    <a:sym typeface="Wingdings" pitchFamily="2" charset="2"/>
                  </a:rPr>
                  <a:t>®</a:t>
                </a:r>
                <a:r>
                  <a:rPr lang="en-CH" sz="1100" dirty="0">
                    <a:solidFill>
                      <a:schemeClr val="bg1"/>
                    </a:solidFill>
                    <a:latin typeface="Helvetica" pitchFamily="2" charset="0"/>
                    <a:ea typeface="Helvetica Light" charset="0"/>
                    <a:cs typeface="Helvetica Light" charset="0"/>
                    <a:sym typeface="Wingdings" pitchFamily="2" charset="2"/>
                  </a:rPr>
                  <a:t> WWW </a:t>
                </a:r>
                <a:r>
                  <a:rPr lang="en-CH" sz="1100" dirty="0">
                    <a:solidFill>
                      <a:schemeClr val="bg1"/>
                    </a:solidFill>
                    <a:latin typeface="Symbol" pitchFamily="2" charset="2"/>
                    <a:ea typeface="Helvetica Light" charset="0"/>
                    <a:cs typeface="Helvetica Light" charset="0"/>
                    <a:sym typeface="Wingdings" pitchFamily="2" charset="2"/>
                  </a:rPr>
                  <a:t>®</a:t>
                </a:r>
                <a:r>
                  <a:rPr lang="en-CH" sz="1100" dirty="0">
                    <a:solidFill>
                      <a:schemeClr val="bg1"/>
                    </a:solidFill>
                    <a:latin typeface="Helvetica" pitchFamily="2" charset="0"/>
                    <a:ea typeface="Helvetica Light" charset="0"/>
                    <a:cs typeface="Helvetica Light" charset="0"/>
                    <a:sym typeface="Wingdings" pitchFamily="2" charset="2"/>
                  </a:rPr>
                  <a:t> </a:t>
                </a:r>
                <a14:m>
                  <m:oMath xmlns:m="http://schemas.openxmlformats.org/officeDocument/2006/math">
                    <m:r>
                      <a:rPr lang="en-US" sz="1100" b="0" i="1" dirty="0" smtClean="0">
                        <a:solidFill>
                          <a:schemeClr val="bg1"/>
                        </a:solidFill>
                        <a:latin typeface="Cambria Math" panose="02040503050406030204" pitchFamily="18" charset="0"/>
                        <a:ea typeface="Helvetica Light" charset="0"/>
                        <a:cs typeface="Helvetica Light" charset="0"/>
                        <a:sym typeface="Wingdings" pitchFamily="2" charset="2"/>
                      </a:rPr>
                      <m:t>𝑒</m:t>
                    </m:r>
                  </m:oMath>
                </a14:m>
                <a:r>
                  <a:rPr lang="en-CH" sz="1100" dirty="0">
                    <a:solidFill>
                      <a:schemeClr val="bg1"/>
                    </a:solidFill>
                    <a:latin typeface="Helvetica" pitchFamily="2" charset="0"/>
                    <a:ea typeface="Helvetica Light" charset="0"/>
                    <a:cs typeface="Helvetica Light" charset="0"/>
                    <a:sym typeface="Wingdings" pitchFamily="2" charset="2"/>
                  </a:rPr>
                  <a:t>𝜈</a:t>
                </a:r>
                <a:r>
                  <a:rPr lang="en-US" sz="1100" dirty="0">
                    <a:solidFill>
                      <a:schemeClr val="bg1"/>
                    </a:solidFill>
                    <a:ea typeface="Helvetica Light" charset="0"/>
                    <a:cs typeface="Helvetica Light" charset="0"/>
                    <a:sym typeface="Wingdings" pitchFamily="2" charset="2"/>
                  </a:rPr>
                  <a:t> </a:t>
                </a:r>
                <a14:m>
                  <m:oMath xmlns:m="http://schemas.openxmlformats.org/officeDocument/2006/math">
                    <m:r>
                      <a:rPr lang="en-US" sz="1100" i="1" dirty="0">
                        <a:solidFill>
                          <a:schemeClr val="bg1"/>
                        </a:solidFill>
                        <a:latin typeface="Cambria Math" panose="02040503050406030204" pitchFamily="18" charset="0"/>
                        <a:ea typeface="Helvetica Light" charset="0"/>
                        <a:cs typeface="Helvetica Light" charset="0"/>
                        <a:sym typeface="Wingdings" pitchFamily="2" charset="2"/>
                      </a:rPr>
                      <m:t>𝑒</m:t>
                    </m:r>
                  </m:oMath>
                </a14:m>
                <a:r>
                  <a:rPr lang="en-CH" sz="1100" dirty="0">
                    <a:solidFill>
                      <a:schemeClr val="bg1"/>
                    </a:solidFill>
                    <a:latin typeface="Helvetica" pitchFamily="2" charset="0"/>
                    <a:ea typeface="Helvetica Light" charset="0"/>
                    <a:cs typeface="Helvetica Light" charset="0"/>
                    <a:sym typeface="Wingdings" pitchFamily="2" charset="2"/>
                  </a:rPr>
                  <a:t>𝜈 </a:t>
                </a:r>
                <a:r>
                  <a:rPr lang="en-CH" sz="1100" dirty="0">
                    <a:solidFill>
                      <a:schemeClr val="bg1"/>
                    </a:solidFill>
                    <a:latin typeface="Symbol" pitchFamily="2" charset="2"/>
                    <a:ea typeface="Helvetica Light" charset="0"/>
                    <a:cs typeface="Helvetica Light" charset="0"/>
                    <a:sym typeface="Wingdings" pitchFamily="2" charset="2"/>
                  </a:rPr>
                  <a:t>m</a:t>
                </a:r>
                <a:r>
                  <a:rPr lang="en-CH" sz="1100" dirty="0">
                    <a:solidFill>
                      <a:schemeClr val="bg1"/>
                    </a:solidFill>
                    <a:latin typeface="Helvetica" pitchFamily="2" charset="0"/>
                    <a:ea typeface="Helvetica Light" charset="0"/>
                    <a:cs typeface="Helvetica Light" charset="0"/>
                    <a:sym typeface="Wingdings" pitchFamily="2" charset="2"/>
                  </a:rPr>
                  <a:t>𝜈 candidate</a:t>
                </a:r>
              </a:p>
            </p:txBody>
          </p:sp>
        </mc:Choice>
        <mc:Fallback xmlns="">
          <p:sp>
            <p:nvSpPr>
              <p:cNvPr id="11" name="TextBox 10">
                <a:extLst>
                  <a:ext uri="{FF2B5EF4-FFF2-40B4-BE49-F238E27FC236}">
                    <a16:creationId xmlns:a16="http://schemas.microsoft.com/office/drawing/2014/main" id="{D0D98C86-CF67-F248-9874-B08C0F72376B}"/>
                  </a:ext>
                </a:extLst>
              </p:cNvPr>
              <p:cNvSpPr txBox="1">
                <a:spLocks noRot="1" noChangeAspect="1" noMove="1" noResize="1" noEditPoints="1" noAdjustHandles="1" noChangeArrowheads="1" noChangeShapeType="1" noTextEdit="1"/>
              </p:cNvSpPr>
              <p:nvPr/>
            </p:nvSpPr>
            <p:spPr>
              <a:xfrm>
                <a:off x="8488664" y="6545797"/>
                <a:ext cx="2412585" cy="261610"/>
              </a:xfrm>
              <a:prstGeom prst="rect">
                <a:avLst/>
              </a:prstGeom>
              <a:blipFill>
                <a:blip r:embed="rId5"/>
                <a:stretch>
                  <a:fillRect t="-4545" b="-9091"/>
                </a:stretch>
              </a:blipFill>
            </p:spPr>
            <p:txBody>
              <a:bodyPr/>
              <a:lstStyle/>
              <a:p>
                <a:r>
                  <a:rPr lang="en-CH">
                    <a:noFill/>
                  </a:rPr>
                  <a:t> </a:t>
                </a:r>
              </a:p>
            </p:txBody>
          </p:sp>
        </mc:Fallback>
      </mc:AlternateContent>
      <p:sp>
        <p:nvSpPr>
          <p:cNvPr id="7" name="TextBox 6">
            <a:extLst>
              <a:ext uri="{FF2B5EF4-FFF2-40B4-BE49-F238E27FC236}">
                <a16:creationId xmlns:a16="http://schemas.microsoft.com/office/drawing/2014/main" id="{A4467AA7-558C-387A-BE72-12586F5A9721}"/>
              </a:ext>
            </a:extLst>
          </p:cNvPr>
          <p:cNvSpPr txBox="1"/>
          <p:nvPr/>
        </p:nvSpPr>
        <p:spPr>
          <a:xfrm>
            <a:off x="234842" y="4912477"/>
            <a:ext cx="7143858" cy="1569660"/>
          </a:xfrm>
          <a:prstGeom prst="rect">
            <a:avLst/>
          </a:prstGeom>
          <a:solidFill>
            <a:schemeClr val="tx1"/>
          </a:solidFill>
        </p:spPr>
        <p:txBody>
          <a:bodyPr wrap="square" rtlCol="0">
            <a:spAutoFit/>
          </a:bodyPr>
          <a:lstStyle/>
          <a:p>
            <a:pPr indent="11113" defTabSz="430225" fontAlgn="base">
              <a:spcBef>
                <a:spcPct val="0"/>
              </a:spcBef>
              <a:spcAft>
                <a:spcPct val="0"/>
              </a:spcAft>
              <a:defRPr/>
            </a:pPr>
            <a:r>
              <a:rPr lang="en-GB" sz="2400" b="1" dirty="0">
                <a:solidFill>
                  <a:schemeClr val="bg1"/>
                </a:solidFill>
                <a:latin typeface="Helvetica" pitchFamily="2" charset="0"/>
                <a:ea typeface="Trebuchet MS" pitchFamily="-84" charset="0"/>
                <a:cs typeface="Helvetica Light"/>
              </a:rPr>
              <a:t>The LHC also provided a new understanding   of hadron collider processes: the observation of numerous very rare channels testing the Standard Model</a:t>
            </a:r>
          </a:p>
        </p:txBody>
      </p:sp>
    </p:spTree>
    <p:extLst>
      <p:ext uri="{BB962C8B-B14F-4D97-AF65-F5344CB8AC3E}">
        <p14:creationId xmlns:p14="http://schemas.microsoft.com/office/powerpoint/2010/main" val="1582036466"/>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3FEFCAF-2444-9948-A674-0992E2D20A05}"/>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2" name="Slide Number Placeholder 1">
            <a:extLst>
              <a:ext uri="{FF2B5EF4-FFF2-40B4-BE49-F238E27FC236}">
                <a16:creationId xmlns:a16="http://schemas.microsoft.com/office/drawing/2014/main" id="{37433BC0-9F66-2445-B6AB-81E976AF183D}"/>
              </a:ext>
            </a:extLst>
          </p:cNvPr>
          <p:cNvSpPr>
            <a:spLocks noGrp="1"/>
          </p:cNvSpPr>
          <p:nvPr>
            <p:ph type="sldNum" sz="quarter" idx="4"/>
          </p:nvPr>
        </p:nvSpPr>
        <p:spPr/>
        <p:txBody>
          <a:bodyPr/>
          <a:lstStyle/>
          <a:p>
            <a:pPr>
              <a:defRPr/>
            </a:pPr>
            <a:fld id="{611C2F03-9E95-40C9-A99F-3C4F7EE8CF2A}" type="slidenum">
              <a:rPr lang="en-GB" smtClean="0"/>
              <a:pPr>
                <a:defRPr/>
              </a:pPr>
              <a:t>62</a:t>
            </a:fld>
            <a:endParaRPr lang="en-GB" dirty="0"/>
          </a:p>
        </p:txBody>
      </p:sp>
      <p:sp>
        <p:nvSpPr>
          <p:cNvPr id="5" name="Rectangle 4">
            <a:extLst>
              <a:ext uri="{FF2B5EF4-FFF2-40B4-BE49-F238E27FC236}">
                <a16:creationId xmlns:a16="http://schemas.microsoft.com/office/drawing/2014/main" id="{21737818-657E-7B42-97B5-A6F46C91D709}"/>
              </a:ext>
            </a:extLst>
          </p:cNvPr>
          <p:cNvSpPr/>
          <p:nvPr/>
        </p:nvSpPr>
        <p:spPr>
          <a:xfrm>
            <a:off x="731768" y="5742878"/>
            <a:ext cx="2881228" cy="1115122"/>
          </a:xfrm>
          <a:prstGeom prst="rect">
            <a:avLst/>
          </a:prstGeom>
          <a:solidFill>
            <a:schemeClr val="tx1"/>
          </a:solidFill>
          <a:ln>
            <a:noFill/>
          </a:ln>
        </p:spPr>
        <p:txBody>
          <a:bodyPr wrap="square" rtlCol="0" anchor="ctr">
            <a:spAutoFit/>
          </a:bodyPr>
          <a:lstStyle/>
          <a:p>
            <a:pPr algn="l"/>
            <a:endParaRPr lang="en-CH" sz="1600" dirty="0">
              <a:latin typeface="Helvetica" pitchFamily="2" charset="0"/>
            </a:endParaRPr>
          </a:p>
        </p:txBody>
      </p:sp>
      <p:sp>
        <p:nvSpPr>
          <p:cNvPr id="6" name="Rectangle 5">
            <a:extLst>
              <a:ext uri="{FF2B5EF4-FFF2-40B4-BE49-F238E27FC236}">
                <a16:creationId xmlns:a16="http://schemas.microsoft.com/office/drawing/2014/main" id="{CB281CD4-D3DA-974D-9DDE-CC267C706F81}"/>
              </a:ext>
            </a:extLst>
          </p:cNvPr>
          <p:cNvSpPr/>
          <p:nvPr/>
        </p:nvSpPr>
        <p:spPr>
          <a:xfrm>
            <a:off x="343234" y="4656217"/>
            <a:ext cx="3037639" cy="2151189"/>
          </a:xfrm>
          <a:prstGeom prst="rect">
            <a:avLst/>
          </a:prstGeom>
          <a:solidFill>
            <a:schemeClr val="tx1"/>
          </a:solidFill>
          <a:ln>
            <a:noFill/>
          </a:ln>
        </p:spPr>
        <p:txBody>
          <a:bodyPr wrap="square" rtlCol="0" anchor="ctr">
            <a:spAutoFit/>
          </a:bodyPr>
          <a:lstStyle/>
          <a:p>
            <a:pPr algn="l"/>
            <a:endParaRPr lang="en-CH" sz="1600" dirty="0">
              <a:latin typeface="Helvetica" pitchFamily="2" charset="0"/>
            </a:endParaRPr>
          </a:p>
        </p:txBody>
      </p:sp>
      <p:pic>
        <p:nvPicPr>
          <p:cNvPr id="3" name="Picture 2">
            <a:extLst>
              <a:ext uri="{FF2B5EF4-FFF2-40B4-BE49-F238E27FC236}">
                <a16:creationId xmlns:a16="http://schemas.microsoft.com/office/drawing/2014/main" id="{E07571B9-3A78-E826-CE8A-B5892B36580A}"/>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b="2313"/>
          <a:stretch/>
        </p:blipFill>
        <p:spPr bwMode="auto">
          <a:xfrm>
            <a:off x="0" y="15094"/>
            <a:ext cx="11472863" cy="489738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15D4BD48-1D52-4744-BF80-D34FB68F2AB6}"/>
              </a:ext>
            </a:extLst>
          </p:cNvPr>
          <p:cNvSpPr txBox="1"/>
          <p:nvPr/>
        </p:nvSpPr>
        <p:spPr>
          <a:xfrm>
            <a:off x="234842" y="4912477"/>
            <a:ext cx="7143858" cy="1569660"/>
          </a:xfrm>
          <a:prstGeom prst="rect">
            <a:avLst/>
          </a:prstGeom>
          <a:solidFill>
            <a:schemeClr val="tx1"/>
          </a:solidFill>
        </p:spPr>
        <p:txBody>
          <a:bodyPr wrap="square" rtlCol="0">
            <a:spAutoFit/>
          </a:bodyPr>
          <a:lstStyle/>
          <a:p>
            <a:pPr indent="11113" defTabSz="430225" fontAlgn="base">
              <a:spcBef>
                <a:spcPct val="0"/>
              </a:spcBef>
              <a:spcAft>
                <a:spcPct val="0"/>
              </a:spcAft>
              <a:defRPr/>
            </a:pPr>
            <a:r>
              <a:rPr lang="en-GB" sz="2400" b="1" dirty="0">
                <a:solidFill>
                  <a:schemeClr val="bg1"/>
                </a:solidFill>
                <a:latin typeface="Helvetica" pitchFamily="2" charset="0"/>
                <a:ea typeface="Trebuchet MS" pitchFamily="-84" charset="0"/>
                <a:cs typeface="Helvetica Light"/>
              </a:rPr>
              <a:t>The LHC also provided a new understanding   of hadron collider processes: the observation of numerous very rare channels testing the Standard Model</a:t>
            </a:r>
            <a:endParaRPr lang="en-GB" sz="2400" dirty="0">
              <a:solidFill>
                <a:schemeClr val="bg1"/>
              </a:solidFill>
              <a:latin typeface="Helvetica" pitchFamily="2" charset="0"/>
              <a:ea typeface="Trebuchet MS" pitchFamily="-84" charset="0"/>
              <a:cs typeface="Helvetica Light"/>
            </a:endParaRPr>
          </a:p>
        </p:txBody>
      </p:sp>
      <p:pic>
        <p:nvPicPr>
          <p:cNvPr id="10" name="Picture 9">
            <a:extLst>
              <a:ext uri="{FF2B5EF4-FFF2-40B4-BE49-F238E27FC236}">
                <a16:creationId xmlns:a16="http://schemas.microsoft.com/office/drawing/2014/main" id="{DCBCF5FF-2BD7-314C-8B87-DD400AD86788}"/>
              </a:ext>
            </a:extLst>
          </p:cNvPr>
          <p:cNvPicPr>
            <a:picLocks noChangeAspect="1"/>
          </p:cNvPicPr>
          <p:nvPr/>
        </p:nvPicPr>
        <p:blipFill rotWithShape="1">
          <a:blip r:embed="rId4">
            <a:extLst>
              <a:ext uri="{28A0092B-C50C-407E-A947-70E740481C1C}">
                <a14:useLocalDpi xmlns:a14="http://schemas.microsoft.com/office/drawing/2010/main"/>
              </a:ext>
            </a:extLst>
          </a:blip>
          <a:srcRect t="36576" b="32613"/>
          <a:stretch/>
        </p:blipFill>
        <p:spPr>
          <a:xfrm>
            <a:off x="9592041" y="272375"/>
            <a:ext cx="1717645" cy="748913"/>
          </a:xfrm>
          <a:prstGeom prst="rect">
            <a:avLst/>
          </a:prstGeom>
        </p:spPr>
      </p:pic>
      <p:sp>
        <p:nvSpPr>
          <p:cNvPr id="7" name="TextBox 6">
            <a:extLst>
              <a:ext uri="{FF2B5EF4-FFF2-40B4-BE49-F238E27FC236}">
                <a16:creationId xmlns:a16="http://schemas.microsoft.com/office/drawing/2014/main" id="{C06CC9A0-C481-FD9C-EE85-6E35D30337FD}"/>
              </a:ext>
            </a:extLst>
          </p:cNvPr>
          <p:cNvSpPr txBox="1"/>
          <p:nvPr/>
        </p:nvSpPr>
        <p:spPr>
          <a:xfrm>
            <a:off x="8575038" y="4973437"/>
            <a:ext cx="2881228" cy="769441"/>
          </a:xfrm>
          <a:prstGeom prst="rect">
            <a:avLst/>
          </a:prstGeom>
          <a:noFill/>
        </p:spPr>
        <p:txBody>
          <a:bodyPr wrap="square" rtlCol="0">
            <a:spAutoFit/>
          </a:bodyPr>
          <a:lstStyle/>
          <a:p>
            <a:pPr>
              <a:spcBef>
                <a:spcPts val="3000"/>
              </a:spcBef>
            </a:pPr>
            <a:r>
              <a:rPr lang="en-GB" sz="1100" dirty="0">
                <a:solidFill>
                  <a:schemeClr val="bg1"/>
                </a:solidFill>
                <a:latin typeface="Helvetica" pitchFamily="2" charset="0"/>
                <a:ea typeface="Helvetica Light" charset="0"/>
                <a:cs typeface="Helvetica Light" charset="0"/>
                <a:sym typeface="Wingdings" pitchFamily="2" charset="2"/>
              </a:rPr>
              <a:t>p</a:t>
            </a:r>
            <a:r>
              <a:rPr lang="en-CH" sz="1100" dirty="0">
                <a:solidFill>
                  <a:schemeClr val="bg1"/>
                </a:solidFill>
                <a:latin typeface="Helvetica" pitchFamily="2" charset="0"/>
                <a:ea typeface="Helvetica Light" charset="0"/>
                <a:cs typeface="Helvetica Light" charset="0"/>
                <a:sym typeface="Wingdings" pitchFamily="2" charset="2"/>
              </a:rPr>
              <a:t>p </a:t>
            </a:r>
            <a:r>
              <a:rPr lang="en-CH" sz="1100" dirty="0">
                <a:solidFill>
                  <a:schemeClr val="bg1"/>
                </a:solidFill>
                <a:latin typeface="Symbol" pitchFamily="2" charset="2"/>
                <a:ea typeface="Helvetica Light" charset="0"/>
                <a:cs typeface="Helvetica Light" charset="0"/>
                <a:sym typeface="Wingdings" pitchFamily="2" charset="2"/>
              </a:rPr>
              <a:t>®</a:t>
            </a:r>
            <a:r>
              <a:rPr lang="en-CH" sz="1100" dirty="0">
                <a:solidFill>
                  <a:schemeClr val="bg1"/>
                </a:solidFill>
                <a:latin typeface="Helvetica" pitchFamily="2" charset="0"/>
                <a:ea typeface="Helvetica Light" charset="0"/>
                <a:cs typeface="Helvetica Light" charset="0"/>
                <a:sym typeface="Wingdings" pitchFamily="2" charset="2"/>
              </a:rPr>
              <a:t> tttt candidate event (</a:t>
            </a:r>
            <a:r>
              <a:rPr lang="en-GB" sz="1100" dirty="0">
                <a:solidFill>
                  <a:schemeClr val="bg1"/>
                </a:solidFill>
                <a:latin typeface="Helvetica" pitchFamily="2" charset="0"/>
                <a:ea typeface="Helvetica Light" charset="0"/>
                <a:cs typeface="Helvetica Light" charset="0"/>
                <a:sym typeface="Wingdings" pitchFamily="2" charset="2"/>
              </a:rPr>
              <a:t>very rare events, 70,000 rarer than </a:t>
            </a:r>
            <a:r>
              <a:rPr lang="en-GB" sz="1100" dirty="0" err="1">
                <a:solidFill>
                  <a:schemeClr val="bg1"/>
                </a:solidFill>
                <a:latin typeface="Helvetica" pitchFamily="2" charset="0"/>
                <a:ea typeface="Helvetica Light" charset="0"/>
                <a:cs typeface="Helvetica Light" charset="0"/>
                <a:sym typeface="Wingdings" pitchFamily="2" charset="2"/>
              </a:rPr>
              <a:t>tt</a:t>
            </a:r>
            <a:r>
              <a:rPr lang="en-GB" sz="1100" dirty="0">
                <a:solidFill>
                  <a:schemeClr val="bg1"/>
                </a:solidFill>
                <a:latin typeface="Helvetica" pitchFamily="2" charset="0"/>
                <a:ea typeface="Helvetica Light" charset="0"/>
                <a:cs typeface="Helvetica Light" charset="0"/>
                <a:sym typeface="Wingdings" pitchFamily="2" charset="2"/>
              </a:rPr>
              <a:t>, 4,000 rarer than Higgs boson production, with spectacular signature: 4 b-jets, many leptons and jets)</a:t>
            </a:r>
          </a:p>
        </p:txBody>
      </p:sp>
    </p:spTree>
    <p:extLst>
      <p:ext uri="{BB962C8B-B14F-4D97-AF65-F5344CB8AC3E}">
        <p14:creationId xmlns:p14="http://schemas.microsoft.com/office/powerpoint/2010/main" val="2157684919"/>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1163DD4-197D-F170-E39F-03566B3B3A0E}"/>
              </a:ext>
            </a:extLst>
          </p:cNvPr>
          <p:cNvSpPr>
            <a:spLocks noGrp="1"/>
          </p:cNvSpPr>
          <p:nvPr>
            <p:ph type="sldNum" sz="quarter" idx="4"/>
          </p:nvPr>
        </p:nvSpPr>
        <p:spPr/>
        <p:txBody>
          <a:bodyPr/>
          <a:lstStyle/>
          <a:p>
            <a:pPr>
              <a:defRPr/>
            </a:pPr>
            <a:fld id="{611C2F03-9E95-40C9-A99F-3C4F7EE8CF2A}" type="slidenum">
              <a:rPr lang="en-GB" smtClean="0"/>
              <a:pPr>
                <a:defRPr/>
              </a:pPr>
              <a:t>63</a:t>
            </a:fld>
            <a:endParaRPr lang="en-GB" dirty="0"/>
          </a:p>
        </p:txBody>
      </p:sp>
      <p:sp>
        <p:nvSpPr>
          <p:cNvPr id="3" name="TextBox 2">
            <a:extLst>
              <a:ext uri="{FF2B5EF4-FFF2-40B4-BE49-F238E27FC236}">
                <a16:creationId xmlns:a16="http://schemas.microsoft.com/office/drawing/2014/main" id="{378CBF43-BF83-A1E3-D3F1-E3CB50CF79F4}"/>
              </a:ext>
            </a:extLst>
          </p:cNvPr>
          <p:cNvSpPr txBox="1"/>
          <p:nvPr/>
        </p:nvSpPr>
        <p:spPr>
          <a:xfrm>
            <a:off x="150607" y="260650"/>
            <a:ext cx="9882071" cy="523220"/>
          </a:xfrm>
          <a:prstGeom prst="rect">
            <a:avLst/>
          </a:prstGeom>
          <a:noFill/>
        </p:spPr>
        <p:txBody>
          <a:bodyPr wrap="square" rtlCol="0">
            <a:spAutoFit/>
          </a:bodyPr>
          <a:lstStyle/>
          <a:p>
            <a:pPr indent="450850" defTabSz="457200"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High-precision physics at the LHC </a:t>
            </a:r>
          </a:p>
        </p:txBody>
      </p:sp>
      <p:pic>
        <p:nvPicPr>
          <p:cNvPr id="4" name="Picture 3">
            <a:extLst>
              <a:ext uri="{FF2B5EF4-FFF2-40B4-BE49-F238E27FC236}">
                <a16:creationId xmlns:a16="http://schemas.microsoft.com/office/drawing/2014/main" id="{7AFB16CC-9177-18F2-3FC0-CA46E97D00FF}"/>
              </a:ext>
            </a:extLst>
          </p:cNvPr>
          <p:cNvPicPr>
            <a:picLocks noChangeAspect="1"/>
          </p:cNvPicPr>
          <p:nvPr/>
        </p:nvPicPr>
        <p:blipFill>
          <a:blip r:embed="rId2"/>
          <a:stretch>
            <a:fillRect/>
          </a:stretch>
        </p:blipFill>
        <p:spPr>
          <a:xfrm>
            <a:off x="9840773" y="82887"/>
            <a:ext cx="1490734" cy="785137"/>
          </a:xfrm>
          <a:prstGeom prst="rect">
            <a:avLst/>
          </a:prstGeom>
        </p:spPr>
      </p:pic>
      <p:sp>
        <p:nvSpPr>
          <p:cNvPr id="11" name="Rectangle 10">
            <a:extLst>
              <a:ext uri="{FF2B5EF4-FFF2-40B4-BE49-F238E27FC236}">
                <a16:creationId xmlns:a16="http://schemas.microsoft.com/office/drawing/2014/main" id="{8EB8DA1D-735E-44CF-A2F5-34306FA7EC95}"/>
              </a:ext>
            </a:extLst>
          </p:cNvPr>
          <p:cNvSpPr/>
          <p:nvPr/>
        </p:nvSpPr>
        <p:spPr>
          <a:xfrm>
            <a:off x="591667" y="1136417"/>
            <a:ext cx="2648505" cy="1000274"/>
          </a:xfrm>
          <a:prstGeom prst="rect">
            <a:avLst/>
          </a:prstGeom>
        </p:spPr>
        <p:txBody>
          <a:bodyPr wrap="square">
            <a:spAutoFit/>
          </a:bodyPr>
          <a:lstStyle/>
          <a:p>
            <a:pPr lvl="0" defTabSz="457200" fontAlgn="base">
              <a:spcBef>
                <a:spcPts val="2400"/>
              </a:spcBef>
              <a:spcAft>
                <a:spcPct val="0"/>
              </a:spcAft>
              <a:tabLst>
                <a:tab pos="1060450" algn="l"/>
              </a:tabLst>
              <a:defRPr/>
            </a:pPr>
            <a:r>
              <a:rPr lang="en-GB" sz="1400" dirty="0">
                <a:latin typeface="Helvetica" pitchFamily="2" charset="0"/>
              </a:rPr>
              <a:t>Most precise luminosity measurement ever achieved   at a hadron collider </a:t>
            </a:r>
          </a:p>
          <a:p>
            <a:pPr marL="0" marR="0" lvl="0" indent="0" algn="l" defTabSz="457200" rtl="0" eaLnBrk="1" fontAlgn="base" latinLnBrk="0" hangingPunct="1">
              <a:lnSpc>
                <a:spcPct val="100000"/>
              </a:lnSpc>
              <a:spcBef>
                <a:spcPts val="600"/>
              </a:spcBef>
              <a:spcAft>
                <a:spcPct val="0"/>
              </a:spcAft>
              <a:buClrTx/>
              <a:buSzTx/>
              <a:buFontTx/>
              <a:buNone/>
              <a:tabLst>
                <a:tab pos="1060450" algn="l"/>
              </a:tabLst>
              <a:defRPr/>
            </a:pPr>
            <a:r>
              <a:rPr kumimoji="0" lang="en-GB" sz="1200" i="0" u="none" strike="noStrike" kern="1200" cap="none" spc="0" normalizeH="0" baseline="0" noProof="0" dirty="0">
                <a:ln>
                  <a:noFill/>
                </a:ln>
                <a:solidFill>
                  <a:srgbClr val="000000"/>
                </a:solidFill>
                <a:effectLst/>
                <a:uLnTx/>
                <a:uFillTx/>
                <a:latin typeface="Helvetica" pitchFamily="2" charset="0"/>
                <a:ea typeface="+mn-ea"/>
                <a:cs typeface="+mn-cs"/>
                <a:sym typeface="Wingdings"/>
              </a:rPr>
              <a:t>Run 2: 140.1 ± 1.2 fb</a:t>
            </a:r>
            <a:r>
              <a:rPr kumimoji="0" lang="en-GB" sz="1200" i="0" u="none" strike="noStrike" kern="1200" cap="none" spc="0" normalizeH="0" baseline="30000" noProof="0" dirty="0">
                <a:ln>
                  <a:noFill/>
                </a:ln>
                <a:solidFill>
                  <a:srgbClr val="000000"/>
                </a:solidFill>
                <a:effectLst/>
                <a:uLnTx/>
                <a:uFillTx/>
                <a:latin typeface="Helvetica" pitchFamily="2" charset="0"/>
                <a:ea typeface="+mn-ea"/>
                <a:cs typeface="+mn-cs"/>
                <a:sym typeface="Wingdings"/>
              </a:rPr>
              <a:t>–1</a:t>
            </a:r>
            <a:r>
              <a:rPr kumimoji="0" lang="en-GB" sz="1200" i="0" u="none" strike="noStrike" kern="1200" cap="none" spc="0" normalizeH="0" noProof="0" dirty="0">
                <a:ln>
                  <a:noFill/>
                </a:ln>
                <a:solidFill>
                  <a:srgbClr val="000000"/>
                </a:solidFill>
                <a:effectLst/>
                <a:uLnTx/>
                <a:uFillTx/>
                <a:latin typeface="Helvetica" pitchFamily="2" charset="0"/>
                <a:ea typeface="+mn-ea"/>
                <a:cs typeface="+mn-cs"/>
                <a:sym typeface="Wingdings"/>
              </a:rPr>
              <a:t> (0.83%)</a:t>
            </a:r>
          </a:p>
        </p:txBody>
      </p:sp>
      <p:sp>
        <p:nvSpPr>
          <p:cNvPr id="12" name="TextBox 11">
            <a:extLst>
              <a:ext uri="{FF2B5EF4-FFF2-40B4-BE49-F238E27FC236}">
                <a16:creationId xmlns:a16="http://schemas.microsoft.com/office/drawing/2014/main" id="{3F789C33-4741-6ADA-3FCD-CD578184D650}"/>
              </a:ext>
            </a:extLst>
          </p:cNvPr>
          <p:cNvSpPr txBox="1"/>
          <p:nvPr/>
        </p:nvSpPr>
        <p:spPr>
          <a:xfrm>
            <a:off x="596900" y="2137891"/>
            <a:ext cx="3237083" cy="230832"/>
          </a:xfrm>
          <a:prstGeom prst="rect">
            <a:avLst/>
          </a:prstGeom>
          <a:noFill/>
        </p:spPr>
        <p:txBody>
          <a:bodyPr wrap="square" rtlCol="0">
            <a:spAutoFit/>
          </a:bodyPr>
          <a:lstStyle/>
          <a:p>
            <a:pPr>
              <a:spcBef>
                <a:spcPts val="3000"/>
              </a:spcBef>
            </a:pPr>
            <a:r>
              <a:rPr lang="en-US" sz="900" dirty="0">
                <a:solidFill>
                  <a:schemeClr val="tx1">
                    <a:lumMod val="50000"/>
                    <a:lumOff val="50000"/>
                  </a:schemeClr>
                </a:solidFill>
                <a:latin typeface="Helvetica Light" pitchFamily="2" charset="0"/>
                <a:ea typeface="Helvetica Neue Medium" charset="0"/>
                <a:cs typeface="Helvetica Neue Medium" charset="0"/>
                <a:sym typeface="Wingdings" pitchFamily="2" charset="2"/>
                <a:hlinkClick r:id="rId3"/>
              </a:rPr>
              <a:t>arXiv:2212.09379</a:t>
            </a:r>
            <a:r>
              <a:rPr lang="en-US" sz="900" dirty="0">
                <a:solidFill>
                  <a:schemeClr val="tx1">
                    <a:lumMod val="50000"/>
                    <a:lumOff val="50000"/>
                  </a:schemeClr>
                </a:solidFill>
                <a:latin typeface="Helvetica Light" pitchFamily="2" charset="0"/>
                <a:ea typeface="Helvetica Neue Medium" charset="0"/>
                <a:cs typeface="Helvetica Neue Medium" charset="0"/>
                <a:sym typeface="Wingdings" pitchFamily="2" charset="2"/>
              </a:rPr>
              <a:t>, </a:t>
            </a:r>
            <a:r>
              <a:rPr lang="en-CH" sz="900" dirty="0">
                <a:latin typeface="Helvetica Light" pitchFamily="2" charset="0"/>
                <a:hlinkClick r:id="rId4"/>
              </a:rPr>
              <a:t>Physics briefing</a:t>
            </a:r>
            <a:endParaRPr lang="en-CH" sz="900" dirty="0">
              <a:latin typeface="Helvetica Light" pitchFamily="2" charset="0"/>
            </a:endParaRPr>
          </a:p>
        </p:txBody>
      </p:sp>
      <p:pic>
        <p:nvPicPr>
          <p:cNvPr id="13" name="Picture 12">
            <a:extLst>
              <a:ext uri="{FF2B5EF4-FFF2-40B4-BE49-F238E27FC236}">
                <a16:creationId xmlns:a16="http://schemas.microsoft.com/office/drawing/2014/main" id="{35C147FF-ED67-359E-8DF0-AC944DC8F37F}"/>
              </a:ext>
            </a:extLst>
          </p:cNvPr>
          <p:cNvPicPr>
            <a:picLocks noChangeAspect="1"/>
          </p:cNvPicPr>
          <p:nvPr/>
        </p:nvPicPr>
        <p:blipFill>
          <a:blip r:embed="rId5"/>
          <a:stretch>
            <a:fillRect/>
          </a:stretch>
        </p:blipFill>
        <p:spPr>
          <a:xfrm>
            <a:off x="3240172" y="1518950"/>
            <a:ext cx="3366917" cy="2104323"/>
          </a:xfrm>
          <a:prstGeom prst="rect">
            <a:avLst/>
          </a:prstGeom>
        </p:spPr>
      </p:pic>
      <p:sp>
        <p:nvSpPr>
          <p:cNvPr id="14" name="TextBox 13">
            <a:extLst>
              <a:ext uri="{FF2B5EF4-FFF2-40B4-BE49-F238E27FC236}">
                <a16:creationId xmlns:a16="http://schemas.microsoft.com/office/drawing/2014/main" id="{79E856DA-BFA7-600C-D025-A5D6402EF970}"/>
              </a:ext>
            </a:extLst>
          </p:cNvPr>
          <p:cNvSpPr txBox="1"/>
          <p:nvPr/>
        </p:nvSpPr>
        <p:spPr>
          <a:xfrm>
            <a:off x="310709" y="2609371"/>
            <a:ext cx="2929463" cy="507831"/>
          </a:xfrm>
          <a:prstGeom prst="rect">
            <a:avLst/>
          </a:prstGeom>
          <a:noFill/>
        </p:spPr>
        <p:txBody>
          <a:bodyPr wrap="square" rtlCol="0">
            <a:spAutoFit/>
          </a:bodyPr>
          <a:lstStyle/>
          <a:p>
            <a:pPr algn="r">
              <a:spcBef>
                <a:spcPts val="3000"/>
              </a:spcBef>
            </a:pPr>
            <a:r>
              <a:rPr lang="en-US" sz="900" dirty="0">
                <a:solidFill>
                  <a:schemeClr val="tx1">
                    <a:lumMod val="50000"/>
                    <a:lumOff val="50000"/>
                  </a:schemeClr>
                </a:solidFill>
                <a:latin typeface="Helvetica Light" pitchFamily="2" charset="0"/>
                <a:ea typeface="Helvetica Neue Medium" charset="0"/>
                <a:cs typeface="Helvetica Neue Medium" charset="0"/>
                <a:sym typeface="Wingdings" pitchFamily="2" charset="2"/>
                <a:hlinkClick r:id="rId6"/>
              </a:rPr>
              <a:t>arXiv:2308.07216</a:t>
            </a:r>
            <a:r>
              <a:rPr lang="en-US" sz="900" dirty="0">
                <a:solidFill>
                  <a:schemeClr val="tx1">
                    <a:lumMod val="50000"/>
                    <a:lumOff val="50000"/>
                  </a:schemeClr>
                </a:solidFill>
                <a:latin typeface="Helvetica Light" pitchFamily="2" charset="0"/>
                <a:ea typeface="Helvetica Neue Medium" charset="0"/>
                <a:cs typeface="Helvetica Neue Medium" charset="0"/>
                <a:sym typeface="Wingdings" pitchFamily="2" charset="2"/>
              </a:rPr>
              <a:t>, </a:t>
            </a:r>
            <a:r>
              <a:rPr lang="en-US" sz="900" dirty="0">
                <a:solidFill>
                  <a:schemeClr val="tx1">
                    <a:lumMod val="50000"/>
                    <a:lumOff val="50000"/>
                  </a:schemeClr>
                </a:solidFill>
                <a:latin typeface="Helvetica Light" pitchFamily="2" charset="0"/>
                <a:ea typeface="Helvetica Neue Medium" charset="0"/>
                <a:cs typeface="Helvetica Neue Medium" charset="0"/>
                <a:sym typeface="Wingdings" pitchFamily="2" charset="2"/>
                <a:hlinkClick r:id="rId7"/>
              </a:rPr>
              <a:t>arXiv:2308.04775</a:t>
            </a:r>
            <a:r>
              <a:rPr lang="en-US" sz="900" dirty="0">
                <a:solidFill>
                  <a:schemeClr val="tx1">
                    <a:lumMod val="50000"/>
                    <a:lumOff val="50000"/>
                  </a:schemeClr>
                </a:solidFill>
                <a:latin typeface="Helvetica Light" pitchFamily="2" charset="0"/>
                <a:ea typeface="Helvetica Neue Medium" charset="0"/>
                <a:cs typeface="Helvetica Neue Medium" charset="0"/>
                <a:sym typeface="Wingdings" pitchFamily="2" charset="2"/>
              </a:rPr>
              <a:t>, </a:t>
            </a:r>
            <a:r>
              <a:rPr lang="en-US" sz="900" dirty="0">
                <a:solidFill>
                  <a:schemeClr val="tx1">
                    <a:lumMod val="50000"/>
                    <a:lumOff val="50000"/>
                  </a:schemeClr>
                </a:solidFill>
                <a:latin typeface="Helvetica Light" pitchFamily="2" charset="0"/>
                <a:ea typeface="Helvetica Neue Medium" charset="0"/>
                <a:cs typeface="Helvetica Neue Medium" charset="0"/>
                <a:sym typeface="Wingdings" pitchFamily="2" charset="2"/>
                <a:hlinkClick r:id="rId8"/>
              </a:rPr>
              <a:t>arXiv:2309.05471</a:t>
            </a:r>
            <a:r>
              <a:rPr lang="en-US" sz="900" dirty="0">
                <a:solidFill>
                  <a:schemeClr val="tx1">
                    <a:lumMod val="50000"/>
                    <a:lumOff val="50000"/>
                  </a:schemeClr>
                </a:solidFill>
                <a:latin typeface="Helvetica Light" pitchFamily="2" charset="0"/>
                <a:ea typeface="Helvetica Neue Medium" charset="0"/>
                <a:cs typeface="Helvetica Neue Medium" charset="0"/>
                <a:sym typeface="Wingdings" pitchFamily="2" charset="2"/>
              </a:rPr>
              <a:t>, </a:t>
            </a:r>
          </a:p>
          <a:p>
            <a:pPr algn="r"/>
            <a:r>
              <a:rPr lang="en-CH" sz="900" dirty="0">
                <a:latin typeface="Helvetica Light" pitchFamily="2" charset="0"/>
                <a:hlinkClick r:id="rId9"/>
              </a:rPr>
              <a:t>CERN press update</a:t>
            </a:r>
            <a:r>
              <a:rPr lang="en-CH" sz="900" dirty="0">
                <a:latin typeface="Helvetica Light" pitchFamily="2" charset="0"/>
              </a:rPr>
              <a:t>, </a:t>
            </a:r>
            <a:r>
              <a:rPr lang="en-CH" sz="900" dirty="0">
                <a:latin typeface="Helvetica Light" pitchFamily="2" charset="0"/>
                <a:hlinkClick r:id="rId10"/>
              </a:rPr>
              <a:t>Physics briefing</a:t>
            </a:r>
            <a:endParaRPr lang="en-CH" sz="900" dirty="0">
              <a:latin typeface="Helvetica Light" pitchFamily="2" charset="0"/>
            </a:endParaRPr>
          </a:p>
        </p:txBody>
      </p:sp>
      <p:sp>
        <p:nvSpPr>
          <p:cNvPr id="15" name="Rectangle 14">
            <a:extLst>
              <a:ext uri="{FF2B5EF4-FFF2-40B4-BE49-F238E27FC236}">
                <a16:creationId xmlns:a16="http://schemas.microsoft.com/office/drawing/2014/main" id="{489E2BF0-0773-B8F9-343D-D17E307C35A3}"/>
              </a:ext>
            </a:extLst>
          </p:cNvPr>
          <p:cNvSpPr/>
          <p:nvPr/>
        </p:nvSpPr>
        <p:spPr>
          <a:xfrm>
            <a:off x="3183444" y="1142652"/>
            <a:ext cx="3229616" cy="307777"/>
          </a:xfrm>
          <a:prstGeom prst="rect">
            <a:avLst/>
          </a:prstGeom>
        </p:spPr>
        <p:txBody>
          <a:bodyPr wrap="square">
            <a:spAutoFit/>
          </a:bodyPr>
          <a:lstStyle/>
          <a:p>
            <a:pPr lvl="0" defTabSz="457200" fontAlgn="base">
              <a:spcBef>
                <a:spcPts val="2400"/>
              </a:spcBef>
              <a:spcAft>
                <a:spcPct val="0"/>
              </a:spcAft>
              <a:tabLst>
                <a:tab pos="1060450" algn="l"/>
              </a:tabLst>
              <a:defRPr/>
            </a:pPr>
            <a:r>
              <a:rPr lang="en-GB" sz="1400" dirty="0">
                <a:latin typeface="Helvetica" pitchFamily="2" charset="0"/>
              </a:rPr>
              <a:t>Most precise Higgs mass to date </a:t>
            </a:r>
            <a:endParaRPr kumimoji="0" lang="en-GB" sz="1400" i="0" u="none" strike="noStrike" kern="1200" cap="none" spc="0" normalizeH="0" noProof="0" dirty="0">
              <a:ln>
                <a:noFill/>
              </a:ln>
              <a:solidFill>
                <a:srgbClr val="000000"/>
              </a:solidFill>
              <a:effectLst/>
              <a:uLnTx/>
              <a:uFillTx/>
              <a:latin typeface="Helvetica" pitchFamily="2" charset="0"/>
              <a:ea typeface="+mn-ea"/>
              <a:cs typeface="+mn-cs"/>
              <a:sym typeface="Wingdings"/>
            </a:endParaRPr>
          </a:p>
        </p:txBody>
      </p:sp>
      <p:sp>
        <p:nvSpPr>
          <p:cNvPr id="25" name="TextBox 24">
            <a:extLst>
              <a:ext uri="{FF2B5EF4-FFF2-40B4-BE49-F238E27FC236}">
                <a16:creationId xmlns:a16="http://schemas.microsoft.com/office/drawing/2014/main" id="{BCD1ABBC-6CB0-134F-0606-55DF1CC44545}"/>
              </a:ext>
            </a:extLst>
          </p:cNvPr>
          <p:cNvSpPr txBox="1"/>
          <p:nvPr/>
        </p:nvSpPr>
        <p:spPr>
          <a:xfrm>
            <a:off x="2821530" y="4105250"/>
            <a:ext cx="4368882" cy="230832"/>
          </a:xfrm>
          <a:prstGeom prst="rect">
            <a:avLst/>
          </a:prstGeom>
          <a:noFill/>
        </p:spPr>
        <p:txBody>
          <a:bodyPr wrap="square">
            <a:spAutoFit/>
          </a:bodyPr>
          <a:lstStyle/>
          <a:p>
            <a:r>
              <a:rPr lang="en-GB" sz="900" dirty="0">
                <a:solidFill>
                  <a:schemeClr val="tx1">
                    <a:lumMod val="50000"/>
                    <a:lumOff val="50000"/>
                  </a:schemeClr>
                </a:solidFill>
                <a:latin typeface="Helvetica Light" panose="020B0403020202020204" pitchFamily="34" charset="0"/>
                <a:hlinkClick r:id="rId11"/>
              </a:rPr>
              <a:t>arXiv:2403.15085</a:t>
            </a:r>
            <a:r>
              <a:rPr lang="en-GB" sz="900" dirty="0">
                <a:solidFill>
                  <a:schemeClr val="tx1">
                    <a:lumMod val="50000"/>
                    <a:lumOff val="50000"/>
                  </a:schemeClr>
                </a:solidFill>
                <a:latin typeface="Helvetica Light" panose="020B0403020202020204" pitchFamily="34" charset="0"/>
              </a:rPr>
              <a:t>, </a:t>
            </a:r>
            <a:r>
              <a:rPr lang="en-US" sz="900" dirty="0">
                <a:solidFill>
                  <a:schemeClr val="tx1">
                    <a:lumMod val="50000"/>
                    <a:lumOff val="50000"/>
                  </a:schemeClr>
                </a:solidFill>
                <a:latin typeface="Helvetica Light" pitchFamily="2" charset="0"/>
                <a:ea typeface="Helvetica Neue Medium" charset="0"/>
                <a:cs typeface="Helvetica Neue Medium" charset="0"/>
                <a:sym typeface="Wingdings" pitchFamily="2" charset="2"/>
                <a:hlinkClick r:id="rId12"/>
              </a:rPr>
              <a:t>CERN news article</a:t>
            </a:r>
            <a:r>
              <a:rPr lang="en-US" sz="900" dirty="0">
                <a:solidFill>
                  <a:schemeClr val="tx1">
                    <a:lumMod val="65000"/>
                    <a:lumOff val="35000"/>
                  </a:schemeClr>
                </a:solidFill>
                <a:latin typeface="Helvetica Light" pitchFamily="2" charset="0"/>
                <a:ea typeface="Helvetica Neue Medium" charset="0"/>
                <a:cs typeface="Helvetica Neue Medium" charset="0"/>
                <a:sym typeface="Wingdings" pitchFamily="2" charset="2"/>
              </a:rPr>
              <a:t>,</a:t>
            </a:r>
            <a:r>
              <a:rPr lang="en-US" sz="900" dirty="0">
                <a:solidFill>
                  <a:schemeClr val="tx1">
                    <a:lumMod val="50000"/>
                    <a:lumOff val="50000"/>
                  </a:schemeClr>
                </a:solidFill>
                <a:latin typeface="Helvetica Light" pitchFamily="2" charset="0"/>
                <a:ea typeface="Helvetica Neue Medium" charset="0"/>
                <a:cs typeface="Helvetica Neue Medium" charset="0"/>
                <a:sym typeface="Wingdings" pitchFamily="2" charset="2"/>
              </a:rPr>
              <a:t> </a:t>
            </a:r>
            <a:r>
              <a:rPr lang="en-US" sz="900" dirty="0">
                <a:solidFill>
                  <a:schemeClr val="tx1">
                    <a:lumMod val="50000"/>
                    <a:lumOff val="50000"/>
                  </a:schemeClr>
                </a:solidFill>
                <a:latin typeface="Helvetica Light" pitchFamily="2" charset="0"/>
                <a:ea typeface="Helvetica Neue Medium" charset="0"/>
                <a:cs typeface="Helvetica Neue Medium" charset="0"/>
                <a:sym typeface="Wingdings" pitchFamily="2" charset="2"/>
                <a:hlinkClick r:id="rId13"/>
              </a:rPr>
              <a:t>ATLAS briefing</a:t>
            </a:r>
            <a:endParaRPr lang="en-CH" sz="900" dirty="0">
              <a:latin typeface="Helvetica Light" pitchFamily="2" charset="0"/>
            </a:endParaRPr>
          </a:p>
        </p:txBody>
      </p:sp>
      <p:sp>
        <p:nvSpPr>
          <p:cNvPr id="26" name="TextBox 25">
            <a:extLst>
              <a:ext uri="{FF2B5EF4-FFF2-40B4-BE49-F238E27FC236}">
                <a16:creationId xmlns:a16="http://schemas.microsoft.com/office/drawing/2014/main" id="{B9D1F17D-A318-6F75-84D8-D18442F83C82}"/>
              </a:ext>
            </a:extLst>
          </p:cNvPr>
          <p:cNvSpPr txBox="1"/>
          <p:nvPr/>
        </p:nvSpPr>
        <p:spPr>
          <a:xfrm>
            <a:off x="8190498" y="4100988"/>
            <a:ext cx="3157332" cy="230832"/>
          </a:xfrm>
          <a:prstGeom prst="rect">
            <a:avLst/>
          </a:prstGeom>
          <a:noFill/>
        </p:spPr>
        <p:txBody>
          <a:bodyPr wrap="square">
            <a:spAutoFit/>
          </a:bodyPr>
          <a:lstStyle/>
          <a:p>
            <a:pPr marL="0" marR="0" lvl="0" indent="450850" algn="r" defTabSz="457200" rtl="0" eaLnBrk="1" fontAlgn="base" latinLnBrk="0" hangingPunct="1">
              <a:lnSpc>
                <a:spcPct val="100000"/>
              </a:lnSpc>
              <a:spcBef>
                <a:spcPct val="0"/>
              </a:spcBef>
              <a:spcAft>
                <a:spcPct val="0"/>
              </a:spcAft>
              <a:buClrTx/>
              <a:buSzTx/>
              <a:buFontTx/>
              <a:buNone/>
              <a:tabLst/>
              <a:defRPr/>
            </a:pPr>
            <a:r>
              <a:rPr lang="en-GB" sz="900" u="sng" dirty="0">
                <a:solidFill>
                  <a:srgbClr val="4571D0"/>
                </a:solidFill>
                <a:effectLst/>
                <a:latin typeface="Helvetica Light" panose="020B0403020202020204" pitchFamily="34" charset="0"/>
                <a:hlinkClick r:id="rId14"/>
              </a:rPr>
              <a:t>arXiv:2402.08713</a:t>
            </a:r>
            <a:r>
              <a:rPr lang="en-GB" sz="900" u="sng" dirty="0">
                <a:solidFill>
                  <a:srgbClr val="4571D0"/>
                </a:solidFill>
                <a:effectLst/>
                <a:latin typeface="Helvetica Light" panose="020B0403020202020204" pitchFamily="34" charset="0"/>
              </a:rPr>
              <a:t>, </a:t>
            </a:r>
            <a:r>
              <a:rPr lang="en-GB" sz="900" u="sng" dirty="0">
                <a:solidFill>
                  <a:srgbClr val="4571D0"/>
                </a:solidFill>
                <a:effectLst/>
                <a:latin typeface="Helvetica Light" panose="020B0403020202020204" pitchFamily="34" charset="0"/>
                <a:hlinkClick r:id="rId15"/>
              </a:rPr>
              <a:t>Physics briefing</a:t>
            </a:r>
            <a:endParaRPr kumimoji="0" lang="en-US" sz="1400" u="none" strike="noStrike" kern="1200" cap="none" spc="0" normalizeH="0" baseline="0" noProof="0" dirty="0">
              <a:ln>
                <a:noFill/>
              </a:ln>
              <a:solidFill>
                <a:srgbClr val="0D7FBF"/>
              </a:solidFill>
              <a:effectLst/>
              <a:uLnTx/>
              <a:uFillTx/>
              <a:latin typeface="Helvetica Light" panose="020B0403020202020204" pitchFamily="34" charset="0"/>
              <a:ea typeface="Trebuchet MS" pitchFamily="-84" charset="0"/>
              <a:cs typeface="Helvetica Light"/>
            </a:endParaRPr>
          </a:p>
        </p:txBody>
      </p:sp>
      <p:pic>
        <p:nvPicPr>
          <p:cNvPr id="29" name="Picture 28">
            <a:extLst>
              <a:ext uri="{FF2B5EF4-FFF2-40B4-BE49-F238E27FC236}">
                <a16:creationId xmlns:a16="http://schemas.microsoft.com/office/drawing/2014/main" id="{09E4C3CB-4873-E825-3D60-24B02BBE0A3A}"/>
              </a:ext>
            </a:extLst>
          </p:cNvPr>
          <p:cNvPicPr>
            <a:picLocks noChangeAspect="1"/>
          </p:cNvPicPr>
          <p:nvPr/>
        </p:nvPicPr>
        <p:blipFill rotWithShape="1">
          <a:blip r:embed="rId16">
            <a:alphaModFix/>
          </a:blip>
          <a:srcRect r="7830"/>
          <a:stretch/>
        </p:blipFill>
        <p:spPr>
          <a:xfrm rot="5400000">
            <a:off x="8342803" y="855480"/>
            <a:ext cx="2844045" cy="3175257"/>
          </a:xfrm>
          <a:prstGeom prst="rect">
            <a:avLst/>
          </a:prstGeom>
        </p:spPr>
      </p:pic>
      <p:pic>
        <p:nvPicPr>
          <p:cNvPr id="5" name="Picture 4">
            <a:extLst>
              <a:ext uri="{FF2B5EF4-FFF2-40B4-BE49-F238E27FC236}">
                <a16:creationId xmlns:a16="http://schemas.microsoft.com/office/drawing/2014/main" id="{D0700CBE-540C-AF37-37F4-450EB70CF38C}"/>
              </a:ext>
            </a:extLst>
          </p:cNvPr>
          <p:cNvPicPr>
            <a:picLocks noChangeAspect="1"/>
          </p:cNvPicPr>
          <p:nvPr/>
        </p:nvPicPr>
        <p:blipFill>
          <a:blip r:embed="rId17"/>
          <a:srcRect/>
          <a:stretch/>
        </p:blipFill>
        <p:spPr>
          <a:xfrm>
            <a:off x="5993399" y="4453209"/>
            <a:ext cx="3119885" cy="2243795"/>
          </a:xfrm>
          <a:prstGeom prst="rect">
            <a:avLst/>
          </a:prstGeom>
        </p:spPr>
      </p:pic>
      <p:pic>
        <p:nvPicPr>
          <p:cNvPr id="6" name="Picture 5">
            <a:extLst>
              <a:ext uri="{FF2B5EF4-FFF2-40B4-BE49-F238E27FC236}">
                <a16:creationId xmlns:a16="http://schemas.microsoft.com/office/drawing/2014/main" id="{75AB744F-53BA-7F96-B618-29E866915B0D}"/>
              </a:ext>
            </a:extLst>
          </p:cNvPr>
          <p:cNvPicPr>
            <a:picLocks noChangeAspect="1"/>
          </p:cNvPicPr>
          <p:nvPr/>
        </p:nvPicPr>
        <p:blipFill>
          <a:blip r:embed="rId18"/>
          <a:stretch>
            <a:fillRect/>
          </a:stretch>
        </p:blipFill>
        <p:spPr>
          <a:xfrm>
            <a:off x="2833039" y="4453209"/>
            <a:ext cx="3119885" cy="2243795"/>
          </a:xfrm>
          <a:prstGeom prst="rect">
            <a:avLst/>
          </a:prstGeom>
        </p:spPr>
      </p:pic>
      <p:sp>
        <p:nvSpPr>
          <p:cNvPr id="10" name="TextBox 9">
            <a:extLst>
              <a:ext uri="{FF2B5EF4-FFF2-40B4-BE49-F238E27FC236}">
                <a16:creationId xmlns:a16="http://schemas.microsoft.com/office/drawing/2014/main" id="{47F3C826-394D-19E1-D202-636AA625DAE4}"/>
              </a:ext>
            </a:extLst>
          </p:cNvPr>
          <p:cNvSpPr txBox="1"/>
          <p:nvPr/>
        </p:nvSpPr>
        <p:spPr>
          <a:xfrm>
            <a:off x="6691092" y="1142277"/>
            <a:ext cx="2020523" cy="1169551"/>
          </a:xfrm>
          <a:prstGeom prst="rect">
            <a:avLst/>
          </a:prstGeom>
          <a:noFill/>
        </p:spPr>
        <p:txBody>
          <a:bodyPr wrap="square">
            <a:spAutoFit/>
          </a:bodyPr>
          <a:lstStyle/>
          <a:p>
            <a:pPr marL="0" marR="0" lvl="0" indent="0" algn="l" defTabSz="457200" rtl="0" eaLnBrk="1" fontAlgn="base" latinLnBrk="0" hangingPunct="1">
              <a:lnSpc>
                <a:spcPct val="100000"/>
              </a:lnSpc>
              <a:spcBef>
                <a:spcPts val="2400"/>
              </a:spcBef>
              <a:spcAft>
                <a:spcPct val="0"/>
              </a:spcAft>
              <a:buClrTx/>
              <a:buSzTx/>
              <a:buFontTx/>
              <a:buNone/>
              <a:tabLst>
                <a:tab pos="1060450" algn="l"/>
              </a:tabLst>
              <a:defRPr/>
            </a:pPr>
            <a:r>
              <a:rPr kumimoji="0" lang="en-GB" sz="1400" b="0" i="0" u="none" strike="noStrike" kern="1200" cap="none" spc="0" normalizeH="0" baseline="0" noProof="0" dirty="0">
                <a:ln>
                  <a:noFill/>
                </a:ln>
                <a:solidFill>
                  <a:srgbClr val="000000"/>
                </a:solidFill>
                <a:effectLst/>
                <a:uLnTx/>
                <a:uFillTx/>
                <a:latin typeface="Helvetica" pitchFamily="2" charset="0"/>
                <a:ea typeface="+mn-ea"/>
                <a:cs typeface="+mn-cs"/>
                <a:sym typeface="Wingdings"/>
              </a:rPr>
              <a:t>Most precise </a:t>
            </a:r>
            <a:r>
              <a:rPr kumimoji="0" lang="en-GB" sz="1400" b="0" i="0" u="none" strike="noStrike" kern="1200" cap="none" spc="0" normalizeH="0" baseline="0" noProof="0" dirty="0" err="1">
                <a:ln>
                  <a:noFill/>
                </a:ln>
                <a:solidFill>
                  <a:srgbClr val="000000"/>
                </a:solidFill>
                <a:effectLst/>
                <a:uLnTx/>
                <a:uFillTx/>
                <a:latin typeface="Symbol" pitchFamily="2" charset="2"/>
                <a:sym typeface="Wingdings"/>
              </a:rPr>
              <a:t>a</a:t>
            </a:r>
            <a:r>
              <a:rPr kumimoji="0" lang="en-GB" sz="1400" b="0" i="0" u="none" strike="noStrike" kern="1200" cap="none" spc="0" normalizeH="0" baseline="-25000" noProof="0" dirty="0" err="1">
                <a:ln>
                  <a:noFill/>
                </a:ln>
                <a:solidFill>
                  <a:srgbClr val="000000"/>
                </a:solidFill>
                <a:effectLst/>
                <a:uLnTx/>
                <a:uFillTx/>
                <a:latin typeface="Helvetica" pitchFamily="2" charset="0"/>
                <a:ea typeface="+mn-ea"/>
                <a:cs typeface="+mn-cs"/>
                <a:sym typeface="Wingdings"/>
              </a:rPr>
              <a:t>S</a:t>
            </a:r>
            <a:r>
              <a:rPr kumimoji="0" lang="en-GB" sz="1400" b="0" i="0" u="none" strike="noStrike" kern="1200" cap="none" spc="0" normalizeH="0" baseline="0" noProof="0" dirty="0">
                <a:ln>
                  <a:noFill/>
                </a:ln>
                <a:solidFill>
                  <a:srgbClr val="000000"/>
                </a:solidFill>
                <a:effectLst/>
                <a:uLnTx/>
                <a:uFillTx/>
                <a:latin typeface="Helvetica" pitchFamily="2" charset="0"/>
                <a:ea typeface="+mn-ea"/>
                <a:cs typeface="+mn-cs"/>
                <a:sym typeface="Wingdings"/>
              </a:rPr>
              <a:t> measurement to date, from precise measurement                     of Z p</a:t>
            </a:r>
            <a:r>
              <a:rPr kumimoji="0" lang="en-GB" sz="1400" b="0" i="0" u="none" strike="noStrike" kern="1200" cap="none" spc="0" normalizeH="0" baseline="-25000" noProof="0" dirty="0">
                <a:ln>
                  <a:noFill/>
                </a:ln>
                <a:solidFill>
                  <a:srgbClr val="000000"/>
                </a:solidFill>
                <a:effectLst/>
                <a:uLnTx/>
                <a:uFillTx/>
                <a:latin typeface="Helvetica" pitchFamily="2" charset="0"/>
                <a:ea typeface="+mn-ea"/>
                <a:cs typeface="+mn-cs"/>
                <a:sym typeface="Wingdings"/>
              </a:rPr>
              <a:t>T</a:t>
            </a:r>
            <a:r>
              <a:rPr kumimoji="0" lang="en-GB" sz="1400" b="0" i="0" u="none" strike="noStrike" kern="1200" cap="none" spc="0" normalizeH="0" baseline="0" noProof="0" dirty="0">
                <a:ln>
                  <a:noFill/>
                </a:ln>
                <a:solidFill>
                  <a:srgbClr val="000000"/>
                </a:solidFill>
                <a:effectLst/>
                <a:uLnTx/>
                <a:uFillTx/>
                <a:latin typeface="Helvetica" pitchFamily="2" charset="0"/>
                <a:ea typeface="+mn-ea"/>
                <a:cs typeface="+mn-cs"/>
                <a:sym typeface="Wingdings"/>
              </a:rPr>
              <a:t> spectra</a:t>
            </a:r>
            <a:endParaRPr kumimoji="0" lang="en-GB" sz="1600" b="0" i="0" u="none" strike="noStrike" kern="1200" cap="none" spc="0" normalizeH="0" baseline="0" noProof="0" dirty="0">
              <a:ln>
                <a:noFill/>
              </a:ln>
              <a:solidFill>
                <a:srgbClr val="000000"/>
              </a:solidFill>
              <a:effectLst/>
              <a:uLnTx/>
              <a:uFillTx/>
              <a:latin typeface="Helvetica" pitchFamily="2" charset="0"/>
              <a:ea typeface="+mn-ea"/>
              <a:cs typeface="+mn-cs"/>
              <a:sym typeface="Wingdings"/>
            </a:endParaRPr>
          </a:p>
        </p:txBody>
      </p:sp>
      <p:sp>
        <p:nvSpPr>
          <p:cNvPr id="19" name="TextBox 18">
            <a:extLst>
              <a:ext uri="{FF2B5EF4-FFF2-40B4-BE49-F238E27FC236}">
                <a16:creationId xmlns:a16="http://schemas.microsoft.com/office/drawing/2014/main" id="{456FABAF-14CA-0F9F-FE00-A46E6BE72D67}"/>
              </a:ext>
            </a:extLst>
          </p:cNvPr>
          <p:cNvSpPr txBox="1"/>
          <p:nvPr/>
        </p:nvSpPr>
        <p:spPr>
          <a:xfrm>
            <a:off x="6691094" y="2607221"/>
            <a:ext cx="1260684" cy="507831"/>
          </a:xfrm>
          <a:prstGeom prst="rect">
            <a:avLst/>
          </a:prstGeom>
          <a:noFill/>
        </p:spPr>
        <p:txBody>
          <a:bodyPr wrap="square">
            <a:spAutoFit/>
          </a:bodyPr>
          <a:lstStyle/>
          <a:p>
            <a:r>
              <a:rPr lang="en-GB" sz="900" dirty="0">
                <a:solidFill>
                  <a:schemeClr val="tx1">
                    <a:lumMod val="50000"/>
                    <a:lumOff val="50000"/>
                  </a:schemeClr>
                </a:solidFill>
                <a:latin typeface="Helvetica Light" pitchFamily="2" charset="0"/>
                <a:hlinkClick r:id="rId19"/>
              </a:rPr>
              <a:t>arXiv:2309.12986</a:t>
            </a:r>
            <a:r>
              <a:rPr lang="en-GB" sz="900" dirty="0">
                <a:solidFill>
                  <a:schemeClr val="tx1">
                    <a:lumMod val="50000"/>
                    <a:lumOff val="50000"/>
                  </a:schemeClr>
                </a:solidFill>
                <a:latin typeface="Helvetica Light" pitchFamily="2" charset="0"/>
              </a:rPr>
              <a:t>, </a:t>
            </a:r>
            <a:r>
              <a:rPr kumimoji="0" lang="en-US" sz="900" u="none" strike="noStrike" kern="1200" cap="none" spc="0" normalizeH="0" baseline="0" noProof="0" dirty="0">
                <a:ln>
                  <a:noFill/>
                </a:ln>
                <a:solidFill>
                  <a:srgbClr val="0D7FBF"/>
                </a:solidFill>
                <a:effectLst/>
                <a:uLnTx/>
                <a:uFillTx/>
                <a:latin typeface="Helvetica Light" pitchFamily="2" charset="0"/>
                <a:ea typeface="Trebuchet MS" pitchFamily="-84" charset="0"/>
                <a:cs typeface="Helvetica Light"/>
                <a:hlinkClick r:id="rId20"/>
              </a:rPr>
              <a:t>CERN press update</a:t>
            </a:r>
            <a:r>
              <a:rPr kumimoji="0" lang="en-US" sz="900" u="none" strike="noStrike" kern="1200" cap="none" spc="0" normalizeH="0" baseline="0" noProof="0" dirty="0">
                <a:ln>
                  <a:noFill/>
                </a:ln>
                <a:solidFill>
                  <a:srgbClr val="0D7FBF"/>
                </a:solidFill>
                <a:effectLst/>
                <a:uLnTx/>
                <a:uFillTx/>
                <a:latin typeface="Helvetica Light" pitchFamily="2" charset="0"/>
                <a:ea typeface="Trebuchet MS" pitchFamily="-84" charset="0"/>
                <a:cs typeface="Helvetica Light"/>
              </a:rPr>
              <a:t>, </a:t>
            </a:r>
            <a:r>
              <a:rPr kumimoji="0" lang="en-US" sz="900" u="none" strike="noStrike" kern="1200" cap="none" spc="0" normalizeH="0" baseline="0" noProof="0" dirty="0">
                <a:ln>
                  <a:noFill/>
                </a:ln>
                <a:solidFill>
                  <a:srgbClr val="0D7FBF"/>
                </a:solidFill>
                <a:effectLst/>
                <a:uLnTx/>
                <a:uFillTx/>
                <a:latin typeface="Helvetica Light" pitchFamily="2" charset="0"/>
                <a:ea typeface="Trebuchet MS" pitchFamily="-84" charset="0"/>
                <a:cs typeface="Helvetica Light"/>
                <a:hlinkClick r:id="rId21"/>
              </a:rPr>
              <a:t>Briefing</a:t>
            </a:r>
            <a:endParaRPr lang="en-GB" sz="900" dirty="0">
              <a:solidFill>
                <a:schemeClr val="tx1">
                  <a:lumMod val="50000"/>
                  <a:lumOff val="50000"/>
                </a:schemeClr>
              </a:solidFill>
              <a:latin typeface="Helvetica Light" pitchFamily="2" charset="0"/>
            </a:endParaRPr>
          </a:p>
        </p:txBody>
      </p:sp>
      <p:sp>
        <p:nvSpPr>
          <p:cNvPr id="27" name="Rectangle 26">
            <a:extLst>
              <a:ext uri="{FF2B5EF4-FFF2-40B4-BE49-F238E27FC236}">
                <a16:creationId xmlns:a16="http://schemas.microsoft.com/office/drawing/2014/main" id="{EE0F47BB-7B8F-04F7-E002-58D55979B3C0}"/>
              </a:ext>
            </a:extLst>
          </p:cNvPr>
          <p:cNvSpPr/>
          <p:nvPr/>
        </p:nvSpPr>
        <p:spPr>
          <a:xfrm>
            <a:off x="2833038" y="3787444"/>
            <a:ext cx="8429265" cy="307777"/>
          </a:xfrm>
          <a:prstGeom prst="rect">
            <a:avLst/>
          </a:prstGeom>
        </p:spPr>
        <p:txBody>
          <a:bodyPr wrap="square">
            <a:spAutoFit/>
          </a:bodyPr>
          <a:lstStyle/>
          <a:p>
            <a:pPr lvl="0" defTabSz="457200" fontAlgn="base">
              <a:spcBef>
                <a:spcPts val="2400"/>
              </a:spcBef>
              <a:spcAft>
                <a:spcPct val="0"/>
              </a:spcAft>
              <a:tabLst>
                <a:tab pos="1060450" algn="l"/>
              </a:tabLst>
              <a:defRPr/>
            </a:pPr>
            <a:r>
              <a:rPr lang="en-GB" sz="1400" dirty="0">
                <a:solidFill>
                  <a:srgbClr val="000000"/>
                </a:solidFill>
                <a:latin typeface="Helvetica" pitchFamily="2" charset="0"/>
                <a:sym typeface="Wingdings"/>
              </a:rPr>
              <a:t>Precise measurements of W p</a:t>
            </a:r>
            <a:r>
              <a:rPr lang="en-GB" sz="1400" baseline="-25000" dirty="0">
                <a:solidFill>
                  <a:srgbClr val="000000"/>
                </a:solidFill>
                <a:latin typeface="Helvetica" pitchFamily="2" charset="0"/>
                <a:sym typeface="Wingdings"/>
              </a:rPr>
              <a:t>T</a:t>
            </a:r>
            <a:r>
              <a:rPr lang="en-GB" sz="1400" dirty="0">
                <a:solidFill>
                  <a:srgbClr val="000000"/>
                </a:solidFill>
                <a:latin typeface="Helvetica" pitchFamily="2" charset="0"/>
                <a:sym typeface="Wingdings"/>
              </a:rPr>
              <a:t>, mass &amp; width, as well as top mass </a:t>
            </a:r>
            <a:r>
              <a:rPr lang="en-GB" sz="1200" dirty="0">
                <a:solidFill>
                  <a:srgbClr val="000000"/>
                </a:solidFill>
                <a:latin typeface="Helvetica" pitchFamily="2" charset="0"/>
                <a:sym typeface="Wingdings"/>
              </a:rPr>
              <a:t>(Run-1 combination with CMS)</a:t>
            </a:r>
            <a:endParaRPr kumimoji="0" lang="en-GB" sz="1400" i="0" u="none" strike="noStrike" kern="1200" cap="none" spc="0" normalizeH="0" noProof="0" dirty="0">
              <a:ln>
                <a:noFill/>
              </a:ln>
              <a:solidFill>
                <a:srgbClr val="000000"/>
              </a:solidFill>
              <a:effectLst/>
              <a:uLnTx/>
              <a:uFillTx/>
              <a:latin typeface="Helvetica" pitchFamily="2" charset="0"/>
              <a:ea typeface="+mn-ea"/>
              <a:cs typeface="+mn-cs"/>
              <a:sym typeface="Wingdings"/>
            </a:endParaRPr>
          </a:p>
        </p:txBody>
      </p:sp>
      <p:pic>
        <p:nvPicPr>
          <p:cNvPr id="33" name="Picture 32">
            <a:extLst>
              <a:ext uri="{FF2B5EF4-FFF2-40B4-BE49-F238E27FC236}">
                <a16:creationId xmlns:a16="http://schemas.microsoft.com/office/drawing/2014/main" id="{6B071E4B-DCA6-6FDB-9733-5943E2F3C899}"/>
              </a:ext>
            </a:extLst>
          </p:cNvPr>
          <p:cNvPicPr>
            <a:picLocks noChangeAspect="1"/>
          </p:cNvPicPr>
          <p:nvPr/>
        </p:nvPicPr>
        <p:blipFill rotWithShape="1">
          <a:blip r:embed="rId22"/>
          <a:srcRect l="16277" r="17004"/>
          <a:stretch/>
        </p:blipFill>
        <p:spPr>
          <a:xfrm>
            <a:off x="9200203" y="4394236"/>
            <a:ext cx="2062100" cy="2103597"/>
          </a:xfrm>
          <a:prstGeom prst="rect">
            <a:avLst/>
          </a:prstGeom>
        </p:spPr>
      </p:pic>
      <p:sp>
        <p:nvSpPr>
          <p:cNvPr id="34" name="TextBox 33">
            <a:extLst>
              <a:ext uri="{FF2B5EF4-FFF2-40B4-BE49-F238E27FC236}">
                <a16:creationId xmlns:a16="http://schemas.microsoft.com/office/drawing/2014/main" id="{AD3129EC-A57E-658A-D20C-E88AF54DFE72}"/>
              </a:ext>
            </a:extLst>
          </p:cNvPr>
          <p:cNvSpPr txBox="1"/>
          <p:nvPr/>
        </p:nvSpPr>
        <p:spPr>
          <a:xfrm>
            <a:off x="9173309" y="6490037"/>
            <a:ext cx="1654620" cy="253916"/>
          </a:xfrm>
          <a:prstGeom prst="rect">
            <a:avLst/>
          </a:prstGeom>
          <a:noFill/>
        </p:spPr>
        <p:txBody>
          <a:bodyPr wrap="none" rtlCol="0">
            <a:spAutoFit/>
          </a:bodyPr>
          <a:lstStyle/>
          <a:p>
            <a:pPr marL="0">
              <a:spcBef>
                <a:spcPts val="3000"/>
              </a:spcBef>
            </a:pPr>
            <a:r>
              <a:rPr lang="en-CH" sz="1050" dirty="0">
                <a:solidFill>
                  <a:prstClr val="black"/>
                </a:solidFill>
                <a:latin typeface="Helvetica Light" charset="0"/>
                <a:ea typeface="Helvetica Light" charset="0"/>
                <a:cs typeface="Helvetica Light" charset="0"/>
                <a:sym typeface="Wingdings" pitchFamily="2" charset="2"/>
              </a:rPr>
              <a:t>σ(m</a:t>
            </a:r>
            <a:r>
              <a:rPr lang="en-CH" sz="1050" baseline="-25000" dirty="0">
                <a:solidFill>
                  <a:prstClr val="black"/>
                </a:solidFill>
                <a:latin typeface="Helvetica Light" charset="0"/>
                <a:ea typeface="Helvetica Light" charset="0"/>
                <a:cs typeface="Helvetica Light" charset="0"/>
                <a:sym typeface="Wingdings" pitchFamily="2" charset="2"/>
              </a:rPr>
              <a:t>t</a:t>
            </a:r>
            <a:r>
              <a:rPr lang="en-CH" sz="1050" dirty="0">
                <a:solidFill>
                  <a:prstClr val="black"/>
                </a:solidFill>
                <a:latin typeface="Helvetica Light" charset="0"/>
                <a:ea typeface="Helvetica Light" charset="0"/>
                <a:cs typeface="Helvetica Light" charset="0"/>
                <a:sym typeface="Wingdings" pitchFamily="2" charset="2"/>
              </a:rPr>
              <a:t>) = 330 MeV (0.2%) </a:t>
            </a:r>
          </a:p>
        </p:txBody>
      </p:sp>
      <p:sp>
        <p:nvSpPr>
          <p:cNvPr id="35" name="TextBox 34">
            <a:extLst>
              <a:ext uri="{FF2B5EF4-FFF2-40B4-BE49-F238E27FC236}">
                <a16:creationId xmlns:a16="http://schemas.microsoft.com/office/drawing/2014/main" id="{BEF4F6DF-9447-8335-AE68-07B6956BACED}"/>
              </a:ext>
            </a:extLst>
          </p:cNvPr>
          <p:cNvSpPr txBox="1"/>
          <p:nvPr/>
        </p:nvSpPr>
        <p:spPr>
          <a:xfrm>
            <a:off x="6792485" y="6489171"/>
            <a:ext cx="1593706" cy="253916"/>
          </a:xfrm>
          <a:prstGeom prst="rect">
            <a:avLst/>
          </a:prstGeom>
          <a:noFill/>
        </p:spPr>
        <p:txBody>
          <a:bodyPr wrap="none" rtlCol="0">
            <a:spAutoFit/>
          </a:bodyPr>
          <a:lstStyle/>
          <a:p>
            <a:pPr marL="0">
              <a:spcBef>
                <a:spcPts val="3000"/>
              </a:spcBef>
            </a:pPr>
            <a:r>
              <a:rPr lang="en-CH" sz="1050" dirty="0">
                <a:solidFill>
                  <a:prstClr val="black"/>
                </a:solidFill>
                <a:latin typeface="Helvetica Light" charset="0"/>
                <a:ea typeface="Helvetica Light" charset="0"/>
                <a:cs typeface="Helvetica Light" charset="0"/>
                <a:sym typeface="Wingdings" pitchFamily="2" charset="2"/>
              </a:rPr>
              <a:t>σ(Γ</a:t>
            </a:r>
            <a:r>
              <a:rPr lang="en-CH" sz="1050" baseline="-25000" dirty="0">
                <a:solidFill>
                  <a:prstClr val="black"/>
                </a:solidFill>
                <a:latin typeface="Helvetica Light" charset="0"/>
                <a:ea typeface="Helvetica Light" charset="0"/>
                <a:cs typeface="Helvetica Light" charset="0"/>
                <a:sym typeface="Wingdings" pitchFamily="2" charset="2"/>
              </a:rPr>
              <a:t>W</a:t>
            </a:r>
            <a:r>
              <a:rPr lang="en-CH" sz="1050" dirty="0">
                <a:solidFill>
                  <a:prstClr val="black"/>
                </a:solidFill>
                <a:latin typeface="Helvetica Light" charset="0"/>
                <a:ea typeface="Helvetica Light" charset="0"/>
                <a:cs typeface="Helvetica Light" charset="0"/>
                <a:sym typeface="Wingdings" pitchFamily="2" charset="2"/>
              </a:rPr>
              <a:t>) = 47 MeV (2.2%) </a:t>
            </a:r>
          </a:p>
        </p:txBody>
      </p:sp>
      <p:sp>
        <p:nvSpPr>
          <p:cNvPr id="36" name="TextBox 35">
            <a:extLst>
              <a:ext uri="{FF2B5EF4-FFF2-40B4-BE49-F238E27FC236}">
                <a16:creationId xmlns:a16="http://schemas.microsoft.com/office/drawing/2014/main" id="{25DD0F94-E2DA-8D43-C90B-3BFDC8F598E0}"/>
              </a:ext>
            </a:extLst>
          </p:cNvPr>
          <p:cNvSpPr txBox="1"/>
          <p:nvPr/>
        </p:nvSpPr>
        <p:spPr>
          <a:xfrm>
            <a:off x="3659320" y="6489171"/>
            <a:ext cx="1709122" cy="253916"/>
          </a:xfrm>
          <a:prstGeom prst="rect">
            <a:avLst/>
          </a:prstGeom>
          <a:noFill/>
        </p:spPr>
        <p:txBody>
          <a:bodyPr wrap="none" rtlCol="0">
            <a:spAutoFit/>
          </a:bodyPr>
          <a:lstStyle/>
          <a:p>
            <a:pPr marL="0">
              <a:spcBef>
                <a:spcPts val="3000"/>
              </a:spcBef>
            </a:pPr>
            <a:r>
              <a:rPr lang="en-CH" sz="1050" dirty="0">
                <a:solidFill>
                  <a:prstClr val="black"/>
                </a:solidFill>
                <a:latin typeface="Helvetica Light" charset="0"/>
                <a:ea typeface="Helvetica Light" charset="0"/>
                <a:cs typeface="Helvetica Light" charset="0"/>
                <a:sym typeface="Wingdings" pitchFamily="2" charset="2"/>
              </a:rPr>
              <a:t>σ(m</a:t>
            </a:r>
            <a:r>
              <a:rPr lang="en-CH" sz="1050" baseline="-25000" dirty="0">
                <a:solidFill>
                  <a:prstClr val="black"/>
                </a:solidFill>
                <a:latin typeface="Helvetica Light" charset="0"/>
                <a:ea typeface="Helvetica Light" charset="0"/>
                <a:cs typeface="Helvetica Light" charset="0"/>
                <a:sym typeface="Wingdings" pitchFamily="2" charset="2"/>
              </a:rPr>
              <a:t>W</a:t>
            </a:r>
            <a:r>
              <a:rPr lang="en-CH" sz="1050" dirty="0">
                <a:solidFill>
                  <a:prstClr val="black"/>
                </a:solidFill>
                <a:latin typeface="Helvetica Light" charset="0"/>
                <a:ea typeface="Helvetica Light" charset="0"/>
                <a:cs typeface="Helvetica Light" charset="0"/>
                <a:sym typeface="Wingdings" pitchFamily="2" charset="2"/>
              </a:rPr>
              <a:t>) = 16 MeV (0.02%) </a:t>
            </a:r>
          </a:p>
        </p:txBody>
      </p:sp>
      <p:sp>
        <p:nvSpPr>
          <p:cNvPr id="37" name="TextBox 36">
            <a:extLst>
              <a:ext uri="{FF2B5EF4-FFF2-40B4-BE49-F238E27FC236}">
                <a16:creationId xmlns:a16="http://schemas.microsoft.com/office/drawing/2014/main" id="{155770C5-346D-A932-1864-1BE760380412}"/>
              </a:ext>
            </a:extLst>
          </p:cNvPr>
          <p:cNvSpPr txBox="1"/>
          <p:nvPr/>
        </p:nvSpPr>
        <p:spPr>
          <a:xfrm>
            <a:off x="6704320" y="2314263"/>
            <a:ext cx="1335622" cy="253916"/>
          </a:xfrm>
          <a:prstGeom prst="rect">
            <a:avLst/>
          </a:prstGeom>
          <a:noFill/>
        </p:spPr>
        <p:txBody>
          <a:bodyPr wrap="none" rtlCol="0">
            <a:spAutoFit/>
          </a:bodyPr>
          <a:lstStyle/>
          <a:p>
            <a:pPr marL="0">
              <a:spcBef>
                <a:spcPts val="3000"/>
              </a:spcBef>
            </a:pPr>
            <a:r>
              <a:rPr lang="en-CH" sz="1050" dirty="0">
                <a:solidFill>
                  <a:prstClr val="black"/>
                </a:solidFill>
                <a:latin typeface="Helvetica Light" charset="0"/>
                <a:ea typeface="Helvetica Light" charset="0"/>
                <a:cs typeface="Helvetica Light" charset="0"/>
                <a:sym typeface="Wingdings" pitchFamily="2" charset="2"/>
              </a:rPr>
              <a:t>σ(𝛼</a:t>
            </a:r>
            <a:r>
              <a:rPr lang="en-CH" sz="1050" baseline="-25000" dirty="0">
                <a:solidFill>
                  <a:prstClr val="black"/>
                </a:solidFill>
                <a:latin typeface="Helvetica Light" charset="0"/>
                <a:ea typeface="Helvetica Light" charset="0"/>
                <a:cs typeface="Helvetica Light" charset="0"/>
                <a:sym typeface="Wingdings" pitchFamily="2" charset="2"/>
              </a:rPr>
              <a:t>s</a:t>
            </a:r>
            <a:r>
              <a:rPr lang="en-CH" sz="1050" dirty="0">
                <a:solidFill>
                  <a:prstClr val="black"/>
                </a:solidFill>
                <a:latin typeface="Helvetica Light" charset="0"/>
                <a:ea typeface="Helvetica Light" charset="0"/>
                <a:cs typeface="Helvetica Light" charset="0"/>
                <a:sym typeface="Wingdings" pitchFamily="2" charset="2"/>
              </a:rPr>
              <a:t>(mZ)) = 0.0009</a:t>
            </a:r>
          </a:p>
        </p:txBody>
      </p:sp>
      <p:sp>
        <p:nvSpPr>
          <p:cNvPr id="38" name="TextBox 37">
            <a:extLst>
              <a:ext uri="{FF2B5EF4-FFF2-40B4-BE49-F238E27FC236}">
                <a16:creationId xmlns:a16="http://schemas.microsoft.com/office/drawing/2014/main" id="{9593B0EF-6F1D-6D55-0153-5FBE5D057AD4}"/>
              </a:ext>
            </a:extLst>
          </p:cNvPr>
          <p:cNvSpPr txBox="1"/>
          <p:nvPr/>
        </p:nvSpPr>
        <p:spPr>
          <a:xfrm>
            <a:off x="1050584" y="3127231"/>
            <a:ext cx="2189588" cy="253916"/>
          </a:xfrm>
          <a:prstGeom prst="rect">
            <a:avLst/>
          </a:prstGeom>
          <a:noFill/>
        </p:spPr>
        <p:txBody>
          <a:bodyPr wrap="square" rtlCol="0">
            <a:spAutoFit/>
          </a:bodyPr>
          <a:lstStyle/>
          <a:p>
            <a:pPr marL="0" algn="r">
              <a:spcBef>
                <a:spcPts val="3000"/>
              </a:spcBef>
            </a:pPr>
            <a:r>
              <a:rPr lang="en-CH" sz="1050" dirty="0">
                <a:solidFill>
                  <a:prstClr val="black"/>
                </a:solidFill>
                <a:latin typeface="Helvetica Light" charset="0"/>
                <a:ea typeface="Helvetica Light" charset="0"/>
                <a:cs typeface="Helvetica Light" charset="0"/>
                <a:sym typeface="Wingdings" pitchFamily="2" charset="2"/>
              </a:rPr>
              <a:t>σ(m</a:t>
            </a:r>
            <a:r>
              <a:rPr lang="en-CH" sz="1050" baseline="-25000" dirty="0">
                <a:solidFill>
                  <a:prstClr val="black"/>
                </a:solidFill>
                <a:latin typeface="Helvetica Light" charset="0"/>
                <a:ea typeface="Helvetica Light" charset="0"/>
                <a:cs typeface="Helvetica Light" charset="0"/>
                <a:sym typeface="Wingdings" pitchFamily="2" charset="2"/>
              </a:rPr>
              <a:t>H</a:t>
            </a:r>
            <a:r>
              <a:rPr lang="en-CH" sz="1050" dirty="0">
                <a:solidFill>
                  <a:prstClr val="black"/>
                </a:solidFill>
                <a:latin typeface="Helvetica Light" charset="0"/>
                <a:ea typeface="Helvetica Light" charset="0"/>
                <a:cs typeface="Helvetica Light" charset="0"/>
                <a:sym typeface="Wingdings" pitchFamily="2" charset="2"/>
              </a:rPr>
              <a:t>) = 110 MeV (0.09%) </a:t>
            </a:r>
          </a:p>
        </p:txBody>
      </p:sp>
      <p:pic>
        <p:nvPicPr>
          <p:cNvPr id="39" name="Picture 38">
            <a:extLst>
              <a:ext uri="{FF2B5EF4-FFF2-40B4-BE49-F238E27FC236}">
                <a16:creationId xmlns:a16="http://schemas.microsoft.com/office/drawing/2014/main" id="{56AE45E6-BCE3-8057-888C-EA7D2F7FE113}"/>
              </a:ext>
            </a:extLst>
          </p:cNvPr>
          <p:cNvPicPr>
            <a:picLocks noChangeAspect="1"/>
          </p:cNvPicPr>
          <p:nvPr/>
        </p:nvPicPr>
        <p:blipFill rotWithShape="1">
          <a:blip r:embed="rId23">
            <a:alphaModFix/>
          </a:blip>
          <a:srcRect l="14183"/>
          <a:stretch/>
        </p:blipFill>
        <p:spPr>
          <a:xfrm>
            <a:off x="136028" y="4440329"/>
            <a:ext cx="2634002" cy="2243795"/>
          </a:xfrm>
          <a:prstGeom prst="rect">
            <a:avLst/>
          </a:prstGeom>
        </p:spPr>
      </p:pic>
      <p:sp>
        <p:nvSpPr>
          <p:cNvPr id="41" name="TextBox 40">
            <a:extLst>
              <a:ext uri="{FF2B5EF4-FFF2-40B4-BE49-F238E27FC236}">
                <a16:creationId xmlns:a16="http://schemas.microsoft.com/office/drawing/2014/main" id="{F5C08C7C-5E63-3366-E7B3-EC117D0CE0F3}"/>
              </a:ext>
            </a:extLst>
          </p:cNvPr>
          <p:cNvSpPr txBox="1"/>
          <p:nvPr/>
        </p:nvSpPr>
        <p:spPr>
          <a:xfrm>
            <a:off x="591368" y="3779569"/>
            <a:ext cx="2460925" cy="523220"/>
          </a:xfrm>
          <a:prstGeom prst="rect">
            <a:avLst/>
          </a:prstGeom>
          <a:noFill/>
        </p:spPr>
        <p:txBody>
          <a:bodyPr wrap="square">
            <a:spAutoFit/>
          </a:bodyPr>
          <a:lstStyle/>
          <a:p>
            <a:r>
              <a:rPr kumimoji="0" lang="en-GB" sz="1400" b="0" i="0" u="none" strike="noStrike" kern="1200" cap="none" spc="0" normalizeH="0" baseline="0" noProof="0" dirty="0">
                <a:ln>
                  <a:noFill/>
                </a:ln>
                <a:solidFill>
                  <a:srgbClr val="000000"/>
                </a:solidFill>
                <a:effectLst/>
                <a:uLnTx/>
                <a:uFillTx/>
                <a:latin typeface="Helvetica" pitchFamily="2" charset="0"/>
                <a:ea typeface="+mn-ea"/>
                <a:cs typeface="+mn-cs"/>
                <a:sym typeface="Wingdings"/>
              </a:rPr>
              <a:t>Precise test of lepton universality in W decays</a:t>
            </a:r>
            <a:endParaRPr lang="en-CH" dirty="0"/>
          </a:p>
        </p:txBody>
      </p:sp>
      <p:sp>
        <p:nvSpPr>
          <p:cNvPr id="42" name="TextBox 41">
            <a:extLst>
              <a:ext uri="{FF2B5EF4-FFF2-40B4-BE49-F238E27FC236}">
                <a16:creationId xmlns:a16="http://schemas.microsoft.com/office/drawing/2014/main" id="{777C6628-0CA7-FB17-B922-D71463DE17BE}"/>
              </a:ext>
            </a:extLst>
          </p:cNvPr>
          <p:cNvSpPr txBox="1"/>
          <p:nvPr/>
        </p:nvSpPr>
        <p:spPr>
          <a:xfrm>
            <a:off x="360611" y="4338522"/>
            <a:ext cx="2367965" cy="230832"/>
          </a:xfrm>
          <a:prstGeom prst="rect">
            <a:avLst/>
          </a:prstGeom>
          <a:noFill/>
        </p:spPr>
        <p:txBody>
          <a:bodyPr wrap="square" rtlCol="0">
            <a:spAutoFit/>
          </a:bodyPr>
          <a:lstStyle/>
          <a:p>
            <a:pPr algn="r">
              <a:spcBef>
                <a:spcPts val="3000"/>
              </a:spcBef>
            </a:pPr>
            <a:r>
              <a:rPr lang="en-US" sz="900" dirty="0">
                <a:solidFill>
                  <a:schemeClr val="tx1">
                    <a:lumMod val="50000"/>
                    <a:lumOff val="50000"/>
                  </a:schemeClr>
                </a:solidFill>
                <a:latin typeface="Helvetica Light" pitchFamily="2" charset="0"/>
                <a:ea typeface="Helvetica Neue Medium" charset="0"/>
                <a:cs typeface="Helvetica Neue Medium" charset="0"/>
                <a:sym typeface="Wingdings" pitchFamily="2" charset="2"/>
                <a:hlinkClick r:id="rId24"/>
              </a:rPr>
              <a:t>arXiv:2403.02133</a:t>
            </a:r>
            <a:r>
              <a:rPr lang="en-US" sz="900" dirty="0">
                <a:solidFill>
                  <a:schemeClr val="tx1">
                    <a:lumMod val="50000"/>
                    <a:lumOff val="50000"/>
                  </a:schemeClr>
                </a:solidFill>
                <a:latin typeface="Helvetica Light" pitchFamily="2" charset="0"/>
                <a:ea typeface="Helvetica Neue Medium" charset="0"/>
                <a:cs typeface="Helvetica Neue Medium" charset="0"/>
                <a:sym typeface="Wingdings" pitchFamily="2" charset="2"/>
              </a:rPr>
              <a:t>, </a:t>
            </a:r>
            <a:r>
              <a:rPr lang="en-US" sz="900" dirty="0">
                <a:solidFill>
                  <a:schemeClr val="tx1">
                    <a:lumMod val="50000"/>
                    <a:lumOff val="50000"/>
                  </a:schemeClr>
                </a:solidFill>
                <a:latin typeface="Helvetica Light" pitchFamily="2" charset="0"/>
                <a:ea typeface="Helvetica Neue Medium" charset="0"/>
                <a:cs typeface="Helvetica Neue Medium" charset="0"/>
                <a:sym typeface="Wingdings" pitchFamily="2" charset="2"/>
                <a:hlinkClick r:id="rId25"/>
              </a:rPr>
              <a:t>CERN news article</a:t>
            </a:r>
            <a:endParaRPr lang="en-US" sz="900" dirty="0">
              <a:solidFill>
                <a:schemeClr val="tx1">
                  <a:lumMod val="50000"/>
                  <a:lumOff val="50000"/>
                </a:schemeClr>
              </a:solidFill>
              <a:latin typeface="Helvetica Light" pitchFamily="2" charset="0"/>
              <a:ea typeface="Helvetica Neue Medium" charset="0"/>
              <a:cs typeface="Helvetica Neue Medium" charset="0"/>
              <a:sym typeface="Wingdings" pitchFamily="2" charset="2"/>
            </a:endParaRPr>
          </a:p>
        </p:txBody>
      </p:sp>
      <p:sp>
        <p:nvSpPr>
          <p:cNvPr id="44" name="TextBox 43">
            <a:extLst>
              <a:ext uri="{FF2B5EF4-FFF2-40B4-BE49-F238E27FC236}">
                <a16:creationId xmlns:a16="http://schemas.microsoft.com/office/drawing/2014/main" id="{92E962E4-2EC4-C277-09FD-FA69144BA112}"/>
              </a:ext>
            </a:extLst>
          </p:cNvPr>
          <p:cNvSpPr txBox="1"/>
          <p:nvPr/>
        </p:nvSpPr>
        <p:spPr>
          <a:xfrm>
            <a:off x="116014" y="6515358"/>
            <a:ext cx="1273105" cy="253916"/>
          </a:xfrm>
          <a:prstGeom prst="rect">
            <a:avLst/>
          </a:prstGeom>
          <a:noFill/>
        </p:spPr>
        <p:txBody>
          <a:bodyPr wrap="none" rtlCol="0">
            <a:spAutoFit/>
          </a:bodyPr>
          <a:lstStyle/>
          <a:p>
            <a:pPr marL="0">
              <a:spcBef>
                <a:spcPts val="3000"/>
              </a:spcBef>
            </a:pPr>
            <a:r>
              <a:rPr lang="en-CH" sz="1050" dirty="0">
                <a:solidFill>
                  <a:prstClr val="black"/>
                </a:solidFill>
                <a:latin typeface="Helvetica Light" charset="0"/>
                <a:ea typeface="Helvetica Light" charset="0"/>
                <a:cs typeface="Helvetica Light" charset="0"/>
                <a:sym typeface="Wingdings" pitchFamily="2" charset="2"/>
              </a:rPr>
              <a:t>σ(R</a:t>
            </a:r>
            <a:r>
              <a:rPr lang="en-CH" sz="1050" baseline="-25000" dirty="0">
                <a:solidFill>
                  <a:prstClr val="black"/>
                </a:solidFill>
                <a:latin typeface="Helvetica Light" charset="0"/>
                <a:ea typeface="Helvetica Light" charset="0"/>
                <a:cs typeface="Helvetica Light" charset="0"/>
                <a:sym typeface="Wingdings" pitchFamily="2" charset="2"/>
              </a:rPr>
              <a:t>W</a:t>
            </a:r>
            <a:r>
              <a:rPr lang="en-CH" sz="1050" baseline="30000" dirty="0">
                <a:solidFill>
                  <a:prstClr val="black"/>
                </a:solidFill>
                <a:latin typeface="Helvetica Light" charset="0"/>
                <a:ea typeface="Helvetica Light" charset="0"/>
                <a:cs typeface="Helvetica Light" charset="0"/>
                <a:sym typeface="Wingdings" pitchFamily="2" charset="2"/>
              </a:rPr>
              <a:t>µ/e</a:t>
            </a:r>
            <a:r>
              <a:rPr lang="en-CH" sz="1050" dirty="0">
                <a:solidFill>
                  <a:prstClr val="black"/>
                </a:solidFill>
                <a:latin typeface="Helvetica Light" charset="0"/>
                <a:ea typeface="Helvetica Light" charset="0"/>
                <a:cs typeface="Helvetica Light" charset="0"/>
                <a:sym typeface="Wingdings" pitchFamily="2" charset="2"/>
              </a:rPr>
              <a:t>) = 0.45% </a:t>
            </a:r>
          </a:p>
        </p:txBody>
      </p:sp>
    </p:spTree>
    <p:extLst>
      <p:ext uri="{BB962C8B-B14F-4D97-AF65-F5344CB8AC3E}">
        <p14:creationId xmlns:p14="http://schemas.microsoft.com/office/powerpoint/2010/main" val="586964828"/>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AE154AC8-948A-EC4D-B6E6-17ADDABB6892}"/>
              </a:ext>
            </a:extLst>
          </p:cNvPr>
          <p:cNvSpPr/>
          <p:nvPr/>
        </p:nvSpPr>
        <p:spPr>
          <a:xfrm>
            <a:off x="10124661" y="0"/>
            <a:ext cx="1348202" cy="6858000"/>
          </a:xfrm>
          <a:prstGeom prst="rect">
            <a:avLst/>
          </a:prstGeom>
          <a:solidFill>
            <a:srgbClr val="3D7B96"/>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31" name="Rectangle 30">
            <a:extLst>
              <a:ext uri="{FF2B5EF4-FFF2-40B4-BE49-F238E27FC236}">
                <a16:creationId xmlns:a16="http://schemas.microsoft.com/office/drawing/2014/main" id="{38EAA396-F5D2-464D-8BDE-1A07B080DA62}"/>
              </a:ext>
            </a:extLst>
          </p:cNvPr>
          <p:cNvSpPr/>
          <p:nvPr/>
        </p:nvSpPr>
        <p:spPr>
          <a:xfrm>
            <a:off x="7938052" y="0"/>
            <a:ext cx="3588337" cy="6858000"/>
          </a:xfrm>
          <a:prstGeom prst="rect">
            <a:avLst/>
          </a:prstGeom>
          <a:solidFill>
            <a:srgbClr val="1C446B">
              <a:alpha val="7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dirty="0">
              <a:ln>
                <a:noFill/>
              </a:ln>
              <a:solidFill>
                <a:srgbClr val="0057A6"/>
              </a:solidFill>
              <a:effectLst/>
              <a:uLnTx/>
              <a:uFillTx/>
              <a:latin typeface="Arial" panose="020B0604020202020204"/>
              <a:ea typeface="+mn-ea"/>
              <a:cs typeface="+mn-cs"/>
            </a:endParaRPr>
          </a:p>
        </p:txBody>
      </p:sp>
      <p:sp>
        <p:nvSpPr>
          <p:cNvPr id="4" name="Footer Placeholder 4">
            <a:extLst>
              <a:ext uri="{FF2B5EF4-FFF2-40B4-BE49-F238E27FC236}">
                <a16:creationId xmlns:a16="http://schemas.microsoft.com/office/drawing/2014/main" id="{6A57CE92-9A52-F040-900E-075E982AB087}"/>
              </a:ext>
            </a:extLst>
          </p:cNvPr>
          <p:cNvSpPr txBox="1">
            <a:spLocks/>
          </p:cNvSpPr>
          <p:nvPr/>
        </p:nvSpPr>
        <p:spPr>
          <a:xfrm>
            <a:off x="1242000" y="6440400"/>
            <a:ext cx="4114800" cy="246511"/>
          </a:xfrm>
          <a:prstGeom prst="rect">
            <a:avLst/>
          </a:prstGeom>
        </p:spPr>
        <p:txBody>
          <a:bodyPr/>
          <a:lst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a:t>Presentation</a:t>
            </a:r>
          </a:p>
        </p:txBody>
      </p:sp>
      <p:pic>
        <p:nvPicPr>
          <p:cNvPr id="6" name="Picture 5">
            <a:extLst>
              <a:ext uri="{FF2B5EF4-FFF2-40B4-BE49-F238E27FC236}">
                <a16:creationId xmlns:a16="http://schemas.microsoft.com/office/drawing/2014/main" id="{C3E005F4-6C79-4041-BE3E-EA2D79AD61BC}"/>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r="-3765"/>
          <a:stretch/>
        </p:blipFill>
        <p:spPr>
          <a:xfrm>
            <a:off x="1031" y="0"/>
            <a:ext cx="11150708" cy="6858000"/>
          </a:xfrm>
          <a:prstGeom prst="rect">
            <a:avLst/>
          </a:prstGeom>
        </p:spPr>
      </p:pic>
      <p:grpSp>
        <p:nvGrpSpPr>
          <p:cNvPr id="9" name="Group 8">
            <a:extLst>
              <a:ext uri="{FF2B5EF4-FFF2-40B4-BE49-F238E27FC236}">
                <a16:creationId xmlns:a16="http://schemas.microsoft.com/office/drawing/2014/main" id="{47DEECA4-02A2-9745-B556-A9F547FA3AA2}"/>
              </a:ext>
            </a:extLst>
          </p:cNvPr>
          <p:cNvGrpSpPr/>
          <p:nvPr/>
        </p:nvGrpSpPr>
        <p:grpSpPr>
          <a:xfrm>
            <a:off x="4891470" y="573646"/>
            <a:ext cx="684915" cy="418758"/>
            <a:chOff x="4069826" y="1958011"/>
            <a:chExt cx="684915" cy="418758"/>
          </a:xfrm>
        </p:grpSpPr>
        <p:sp>
          <p:nvSpPr>
            <p:cNvPr id="10" name="TextBox 9">
              <a:extLst>
                <a:ext uri="{FF2B5EF4-FFF2-40B4-BE49-F238E27FC236}">
                  <a16:creationId xmlns:a16="http://schemas.microsoft.com/office/drawing/2014/main" id="{FAB22F78-B64A-8346-956F-7C920472A2DD}"/>
                </a:ext>
              </a:extLst>
            </p:cNvPr>
            <p:cNvSpPr txBox="1"/>
            <p:nvPr/>
          </p:nvSpPr>
          <p:spPr>
            <a:xfrm>
              <a:off x="4069826" y="1958011"/>
              <a:ext cx="684915" cy="400110"/>
            </a:xfrm>
            <a:prstGeom prst="rect">
              <a:avLst/>
            </a:prstGeom>
            <a:noFill/>
          </p:spPr>
          <p:txBody>
            <a:bodyPr wrap="square" rtlCol="0">
              <a:spAutoFit/>
            </a:bodyPr>
            <a:lstStyle/>
            <a:p>
              <a:pPr algn="ctr"/>
              <a:r>
                <a:rPr lang="en-US" sz="2000" b="1" dirty="0">
                  <a:solidFill>
                    <a:schemeClr val="bg1"/>
                  </a:solidFill>
                </a:rPr>
                <a:t>CMS</a:t>
              </a:r>
            </a:p>
          </p:txBody>
        </p:sp>
        <p:sp>
          <p:nvSpPr>
            <p:cNvPr id="11" name="Triangle 10">
              <a:extLst>
                <a:ext uri="{FF2B5EF4-FFF2-40B4-BE49-F238E27FC236}">
                  <a16:creationId xmlns:a16="http://schemas.microsoft.com/office/drawing/2014/main" id="{EBC92825-064B-FB45-807D-82D724FBBC4B}"/>
                </a:ext>
              </a:extLst>
            </p:cNvPr>
            <p:cNvSpPr>
              <a:spLocks noChangeAspect="1"/>
            </p:cNvSpPr>
            <p:nvPr/>
          </p:nvSpPr>
          <p:spPr>
            <a:xfrm flipV="1">
              <a:off x="4354500" y="2304769"/>
              <a:ext cx="103483" cy="72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grpSp>
      <p:grpSp>
        <p:nvGrpSpPr>
          <p:cNvPr id="12" name="Group 11">
            <a:extLst>
              <a:ext uri="{FF2B5EF4-FFF2-40B4-BE49-F238E27FC236}">
                <a16:creationId xmlns:a16="http://schemas.microsoft.com/office/drawing/2014/main" id="{35FE2097-D687-7249-AE48-F46B9B9E8F67}"/>
              </a:ext>
            </a:extLst>
          </p:cNvPr>
          <p:cNvGrpSpPr/>
          <p:nvPr/>
        </p:nvGrpSpPr>
        <p:grpSpPr>
          <a:xfrm>
            <a:off x="3701704" y="5149111"/>
            <a:ext cx="894376" cy="429453"/>
            <a:chOff x="3131858" y="5533424"/>
            <a:chExt cx="894376" cy="429453"/>
          </a:xfrm>
        </p:grpSpPr>
        <p:sp>
          <p:nvSpPr>
            <p:cNvPr id="13" name="Triangle 12">
              <a:extLst>
                <a:ext uri="{FF2B5EF4-FFF2-40B4-BE49-F238E27FC236}">
                  <a16:creationId xmlns:a16="http://schemas.microsoft.com/office/drawing/2014/main" id="{7E60D322-0341-B149-B0FE-AAB921D9543A}"/>
                </a:ext>
              </a:extLst>
            </p:cNvPr>
            <p:cNvSpPr>
              <a:spLocks noChangeAspect="1"/>
            </p:cNvSpPr>
            <p:nvPr/>
          </p:nvSpPr>
          <p:spPr>
            <a:xfrm flipV="1">
              <a:off x="3519613" y="5890877"/>
              <a:ext cx="103483" cy="72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TextBox 13">
              <a:extLst>
                <a:ext uri="{FF2B5EF4-FFF2-40B4-BE49-F238E27FC236}">
                  <a16:creationId xmlns:a16="http://schemas.microsoft.com/office/drawing/2014/main" id="{21D3ABAB-396B-5548-A107-2AE951314610}"/>
                </a:ext>
              </a:extLst>
            </p:cNvPr>
            <p:cNvSpPr txBox="1"/>
            <p:nvPr/>
          </p:nvSpPr>
          <p:spPr>
            <a:xfrm>
              <a:off x="3131858" y="5533424"/>
              <a:ext cx="894376" cy="400110"/>
            </a:xfrm>
            <a:prstGeom prst="rect">
              <a:avLst/>
            </a:prstGeom>
            <a:noFill/>
          </p:spPr>
          <p:txBody>
            <a:bodyPr wrap="square" rtlCol="0">
              <a:spAutoFit/>
            </a:bodyPr>
            <a:lstStyle/>
            <a:p>
              <a:pPr algn="ctr"/>
              <a:r>
                <a:rPr lang="en-US" sz="2000" b="1" dirty="0">
                  <a:solidFill>
                    <a:schemeClr val="bg1"/>
                  </a:solidFill>
                </a:rPr>
                <a:t>ATLAS</a:t>
              </a:r>
            </a:p>
          </p:txBody>
        </p:sp>
      </p:grpSp>
      <p:grpSp>
        <p:nvGrpSpPr>
          <p:cNvPr id="15" name="Group 14">
            <a:extLst>
              <a:ext uri="{FF2B5EF4-FFF2-40B4-BE49-F238E27FC236}">
                <a16:creationId xmlns:a16="http://schemas.microsoft.com/office/drawing/2014/main" id="{CD608289-823F-D04F-8BD4-15F9B0BCA635}"/>
              </a:ext>
            </a:extLst>
          </p:cNvPr>
          <p:cNvGrpSpPr/>
          <p:nvPr/>
        </p:nvGrpSpPr>
        <p:grpSpPr>
          <a:xfrm>
            <a:off x="6058613" y="5570555"/>
            <a:ext cx="744403" cy="414338"/>
            <a:chOff x="4973280" y="5801366"/>
            <a:chExt cx="744403" cy="667295"/>
          </a:xfrm>
        </p:grpSpPr>
        <p:sp>
          <p:nvSpPr>
            <p:cNvPr id="16" name="Triangle 15">
              <a:extLst>
                <a:ext uri="{FF2B5EF4-FFF2-40B4-BE49-F238E27FC236}">
                  <a16:creationId xmlns:a16="http://schemas.microsoft.com/office/drawing/2014/main" id="{A852F807-4A80-744F-B3AD-50FC3AC432FB}"/>
                </a:ext>
              </a:extLst>
            </p:cNvPr>
            <p:cNvSpPr>
              <a:spLocks noChangeAspect="1"/>
            </p:cNvSpPr>
            <p:nvPr/>
          </p:nvSpPr>
          <p:spPr>
            <a:xfrm rot="10800000" flipV="1">
              <a:off x="5292594" y="5801366"/>
              <a:ext cx="103483" cy="72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sp>
          <p:nvSpPr>
            <p:cNvPr id="17" name="TextBox 16">
              <a:extLst>
                <a:ext uri="{FF2B5EF4-FFF2-40B4-BE49-F238E27FC236}">
                  <a16:creationId xmlns:a16="http://schemas.microsoft.com/office/drawing/2014/main" id="{B055AD06-8A95-E14E-B77E-6D27D17A4521}"/>
                </a:ext>
              </a:extLst>
            </p:cNvPr>
            <p:cNvSpPr txBox="1"/>
            <p:nvPr/>
          </p:nvSpPr>
          <p:spPr>
            <a:xfrm>
              <a:off x="4973280" y="5824280"/>
              <a:ext cx="744403" cy="644381"/>
            </a:xfrm>
            <a:prstGeom prst="rect">
              <a:avLst/>
            </a:prstGeom>
            <a:noFill/>
          </p:spPr>
          <p:txBody>
            <a:bodyPr wrap="square" rtlCol="0">
              <a:spAutoFit/>
            </a:bodyPr>
            <a:lstStyle/>
            <a:p>
              <a:pPr algn="ctr"/>
              <a:r>
                <a:rPr lang="en-US" sz="2000" b="1" dirty="0">
                  <a:solidFill>
                    <a:schemeClr val="bg1"/>
                  </a:solidFill>
                </a:rPr>
                <a:t>LHCb</a:t>
              </a:r>
            </a:p>
          </p:txBody>
        </p:sp>
      </p:grpSp>
      <p:grpSp>
        <p:nvGrpSpPr>
          <p:cNvPr id="20" name="Group 19">
            <a:extLst>
              <a:ext uri="{FF2B5EF4-FFF2-40B4-BE49-F238E27FC236}">
                <a16:creationId xmlns:a16="http://schemas.microsoft.com/office/drawing/2014/main" id="{4508BEC9-C60E-6245-BF3D-756B98F3FE1E}"/>
              </a:ext>
            </a:extLst>
          </p:cNvPr>
          <p:cNvGrpSpPr/>
          <p:nvPr/>
        </p:nvGrpSpPr>
        <p:grpSpPr>
          <a:xfrm>
            <a:off x="1847094" y="4868114"/>
            <a:ext cx="894376" cy="443350"/>
            <a:chOff x="1688068" y="5274592"/>
            <a:chExt cx="894376" cy="443350"/>
          </a:xfrm>
        </p:grpSpPr>
        <p:sp>
          <p:nvSpPr>
            <p:cNvPr id="21" name="Triangle 20">
              <a:extLst>
                <a:ext uri="{FF2B5EF4-FFF2-40B4-BE49-F238E27FC236}">
                  <a16:creationId xmlns:a16="http://schemas.microsoft.com/office/drawing/2014/main" id="{A177D9B2-60A9-8D4F-BF46-74AA94C0D663}"/>
                </a:ext>
              </a:extLst>
            </p:cNvPr>
            <p:cNvSpPr>
              <a:spLocks noChangeAspect="1"/>
            </p:cNvSpPr>
            <p:nvPr/>
          </p:nvSpPr>
          <p:spPr>
            <a:xfrm rot="10800000" flipV="1">
              <a:off x="2086788" y="5274592"/>
              <a:ext cx="103483" cy="72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sp>
          <p:nvSpPr>
            <p:cNvPr id="22" name="TextBox 21">
              <a:extLst>
                <a:ext uri="{FF2B5EF4-FFF2-40B4-BE49-F238E27FC236}">
                  <a16:creationId xmlns:a16="http://schemas.microsoft.com/office/drawing/2014/main" id="{1D5D89AC-B1F1-9147-B39E-FF3E257FCA70}"/>
                </a:ext>
              </a:extLst>
            </p:cNvPr>
            <p:cNvSpPr txBox="1"/>
            <p:nvPr/>
          </p:nvSpPr>
          <p:spPr>
            <a:xfrm>
              <a:off x="1688068" y="5317832"/>
              <a:ext cx="894376" cy="400110"/>
            </a:xfrm>
            <a:prstGeom prst="rect">
              <a:avLst/>
            </a:prstGeom>
            <a:noFill/>
          </p:spPr>
          <p:txBody>
            <a:bodyPr wrap="square" rtlCol="0">
              <a:spAutoFit/>
            </a:bodyPr>
            <a:lstStyle/>
            <a:p>
              <a:pPr algn="ctr"/>
              <a:r>
                <a:rPr lang="en-US" sz="2000" b="1" dirty="0">
                  <a:solidFill>
                    <a:schemeClr val="bg1"/>
                  </a:solidFill>
                </a:rPr>
                <a:t>ALICE</a:t>
              </a:r>
            </a:p>
          </p:txBody>
        </p:sp>
      </p:grpSp>
      <p:grpSp>
        <p:nvGrpSpPr>
          <p:cNvPr id="34" name="Group 33">
            <a:extLst>
              <a:ext uri="{FF2B5EF4-FFF2-40B4-BE49-F238E27FC236}">
                <a16:creationId xmlns:a16="http://schemas.microsoft.com/office/drawing/2014/main" id="{C66439D3-C33A-0841-A4BC-2B3CA8C9ACAE}"/>
              </a:ext>
            </a:extLst>
          </p:cNvPr>
          <p:cNvGrpSpPr/>
          <p:nvPr/>
        </p:nvGrpSpPr>
        <p:grpSpPr>
          <a:xfrm>
            <a:off x="7802563" y="1018871"/>
            <a:ext cx="3670300" cy="1066801"/>
            <a:chOff x="7802563" y="1018871"/>
            <a:chExt cx="3670300" cy="1066801"/>
          </a:xfrm>
        </p:grpSpPr>
        <p:pic>
          <p:nvPicPr>
            <p:cNvPr id="19" name="Picture 18">
              <a:extLst>
                <a:ext uri="{FF2B5EF4-FFF2-40B4-BE49-F238E27FC236}">
                  <a16:creationId xmlns:a16="http://schemas.microsoft.com/office/drawing/2014/main" id="{C280D3CC-D491-7441-BF94-2BB23A0A159B}"/>
                </a:ext>
              </a:extLst>
            </p:cNvPr>
            <p:cNvPicPr>
              <a:picLocks noChangeAspect="1"/>
            </p:cNvPicPr>
            <p:nvPr/>
          </p:nvPicPr>
          <p:blipFill>
            <a:blip r:embed="rId3"/>
            <a:stretch>
              <a:fillRect/>
            </a:stretch>
          </p:blipFill>
          <p:spPr>
            <a:xfrm>
              <a:off x="7802563" y="1018872"/>
              <a:ext cx="3670300" cy="1066800"/>
            </a:xfrm>
            <a:prstGeom prst="rect">
              <a:avLst/>
            </a:prstGeom>
            <a:ln w="12700">
              <a:solidFill>
                <a:schemeClr val="bg1"/>
              </a:solidFill>
            </a:ln>
          </p:spPr>
        </p:pic>
        <p:sp>
          <p:nvSpPr>
            <p:cNvPr id="25" name="ZoneTexte 45">
              <a:extLst>
                <a:ext uri="{FF2B5EF4-FFF2-40B4-BE49-F238E27FC236}">
                  <a16:creationId xmlns:a16="http://schemas.microsoft.com/office/drawing/2014/main" id="{A1E47DCA-291F-F04E-BB01-09A1579728FF}"/>
                </a:ext>
              </a:extLst>
            </p:cNvPr>
            <p:cNvSpPr txBox="1"/>
            <p:nvPr/>
          </p:nvSpPr>
          <p:spPr>
            <a:xfrm>
              <a:off x="10814438" y="1018871"/>
              <a:ext cx="658425" cy="271473"/>
            </a:xfrm>
            <a:prstGeom prst="rect">
              <a:avLst/>
            </a:prstGeom>
            <a:solidFill>
              <a:schemeClr val="tx1"/>
            </a:solidFill>
          </p:spPr>
          <p:txBody>
            <a:bodyPr wrap="square" rtlCol="0">
              <a:spAutoFit/>
            </a:bodyPr>
            <a:lstStyle/>
            <a:p>
              <a:pPr algn="ctr"/>
              <a:r>
                <a:rPr lang="en-US" sz="1100" b="1" dirty="0">
                  <a:solidFill>
                    <a:schemeClr val="bg1"/>
                  </a:solidFill>
                  <a:latin typeface="Arial" charset="0"/>
                  <a:ea typeface="Arial" charset="0"/>
                  <a:cs typeface="Arial" charset="0"/>
                </a:rPr>
                <a:t>ATLAS</a:t>
              </a:r>
            </a:p>
          </p:txBody>
        </p:sp>
      </p:grpSp>
      <p:grpSp>
        <p:nvGrpSpPr>
          <p:cNvPr id="7" name="Group 6">
            <a:extLst>
              <a:ext uri="{FF2B5EF4-FFF2-40B4-BE49-F238E27FC236}">
                <a16:creationId xmlns:a16="http://schemas.microsoft.com/office/drawing/2014/main" id="{C3B34EF6-B09D-614D-830D-C725B533D0DB}"/>
              </a:ext>
            </a:extLst>
          </p:cNvPr>
          <p:cNvGrpSpPr/>
          <p:nvPr/>
        </p:nvGrpSpPr>
        <p:grpSpPr>
          <a:xfrm>
            <a:off x="7802563" y="3605763"/>
            <a:ext cx="3670300" cy="1066801"/>
            <a:chOff x="7802563" y="3605763"/>
            <a:chExt cx="3670300" cy="1066801"/>
          </a:xfrm>
        </p:grpSpPr>
        <p:pic>
          <p:nvPicPr>
            <p:cNvPr id="23" name="Picture 22">
              <a:extLst>
                <a:ext uri="{FF2B5EF4-FFF2-40B4-BE49-F238E27FC236}">
                  <a16:creationId xmlns:a16="http://schemas.microsoft.com/office/drawing/2014/main" id="{078855EE-8342-D44A-A7CA-0FAB1D6EFD82}"/>
                </a:ext>
              </a:extLst>
            </p:cNvPr>
            <p:cNvPicPr>
              <a:picLocks noChangeAspect="1"/>
            </p:cNvPicPr>
            <p:nvPr/>
          </p:nvPicPr>
          <p:blipFill>
            <a:blip r:embed="rId4"/>
            <a:stretch>
              <a:fillRect/>
            </a:stretch>
          </p:blipFill>
          <p:spPr>
            <a:xfrm>
              <a:off x="7802563" y="3605764"/>
              <a:ext cx="3670300" cy="1066800"/>
            </a:xfrm>
            <a:prstGeom prst="rect">
              <a:avLst/>
            </a:prstGeom>
            <a:ln w="12700">
              <a:solidFill>
                <a:schemeClr val="bg1"/>
              </a:solidFill>
            </a:ln>
          </p:spPr>
        </p:pic>
        <p:sp>
          <p:nvSpPr>
            <p:cNvPr id="26" name="ZoneTexte 45">
              <a:extLst>
                <a:ext uri="{FF2B5EF4-FFF2-40B4-BE49-F238E27FC236}">
                  <a16:creationId xmlns:a16="http://schemas.microsoft.com/office/drawing/2014/main" id="{B8DCA2A4-BDE1-1A4D-A2BF-CCCDCA96E550}"/>
                </a:ext>
              </a:extLst>
            </p:cNvPr>
            <p:cNvSpPr txBox="1"/>
            <p:nvPr/>
          </p:nvSpPr>
          <p:spPr>
            <a:xfrm>
              <a:off x="10814437" y="3605763"/>
              <a:ext cx="658425" cy="261610"/>
            </a:xfrm>
            <a:prstGeom prst="rect">
              <a:avLst/>
            </a:prstGeom>
            <a:solidFill>
              <a:schemeClr val="tx1"/>
            </a:solidFill>
          </p:spPr>
          <p:txBody>
            <a:bodyPr wrap="square" rtlCol="0">
              <a:spAutoFit/>
            </a:bodyPr>
            <a:lstStyle/>
            <a:p>
              <a:pPr algn="ctr"/>
              <a:r>
                <a:rPr lang="en-US" sz="1100" b="1" dirty="0">
                  <a:solidFill>
                    <a:schemeClr val="bg1"/>
                  </a:solidFill>
                  <a:latin typeface="Arial" charset="0"/>
                  <a:ea typeface="Arial" charset="0"/>
                  <a:cs typeface="Arial" charset="0"/>
                </a:rPr>
                <a:t>ALICE</a:t>
              </a:r>
            </a:p>
          </p:txBody>
        </p:sp>
      </p:grpSp>
      <p:grpSp>
        <p:nvGrpSpPr>
          <p:cNvPr id="8" name="Group 7">
            <a:extLst>
              <a:ext uri="{FF2B5EF4-FFF2-40B4-BE49-F238E27FC236}">
                <a16:creationId xmlns:a16="http://schemas.microsoft.com/office/drawing/2014/main" id="{866126DC-396C-7948-9105-A785808F8473}"/>
              </a:ext>
            </a:extLst>
          </p:cNvPr>
          <p:cNvGrpSpPr/>
          <p:nvPr/>
        </p:nvGrpSpPr>
        <p:grpSpPr>
          <a:xfrm>
            <a:off x="7802563" y="2312317"/>
            <a:ext cx="3670300" cy="1066801"/>
            <a:chOff x="7802563" y="2312317"/>
            <a:chExt cx="3670300" cy="1066801"/>
          </a:xfrm>
        </p:grpSpPr>
        <p:pic>
          <p:nvPicPr>
            <p:cNvPr id="24" name="Picture 23">
              <a:extLst>
                <a:ext uri="{FF2B5EF4-FFF2-40B4-BE49-F238E27FC236}">
                  <a16:creationId xmlns:a16="http://schemas.microsoft.com/office/drawing/2014/main" id="{1C5EE1E7-1B0E-1341-BAAE-D9B35E96C782}"/>
                </a:ext>
              </a:extLst>
            </p:cNvPr>
            <p:cNvPicPr>
              <a:picLocks noChangeAspect="1"/>
            </p:cNvPicPr>
            <p:nvPr/>
          </p:nvPicPr>
          <p:blipFill>
            <a:blip r:embed="rId5"/>
            <a:stretch>
              <a:fillRect/>
            </a:stretch>
          </p:blipFill>
          <p:spPr>
            <a:xfrm>
              <a:off x="7802563" y="2312318"/>
              <a:ext cx="3670300" cy="1066800"/>
            </a:xfrm>
            <a:prstGeom prst="rect">
              <a:avLst/>
            </a:prstGeom>
            <a:ln w="12700">
              <a:solidFill>
                <a:schemeClr val="bg1"/>
              </a:solidFill>
            </a:ln>
          </p:spPr>
        </p:pic>
        <p:sp>
          <p:nvSpPr>
            <p:cNvPr id="27" name="ZoneTexte 47">
              <a:extLst>
                <a:ext uri="{FF2B5EF4-FFF2-40B4-BE49-F238E27FC236}">
                  <a16:creationId xmlns:a16="http://schemas.microsoft.com/office/drawing/2014/main" id="{B98ABFF3-51B4-EC47-AA6D-DE0BFDD73EE9}"/>
                </a:ext>
              </a:extLst>
            </p:cNvPr>
            <p:cNvSpPr txBox="1"/>
            <p:nvPr/>
          </p:nvSpPr>
          <p:spPr>
            <a:xfrm>
              <a:off x="10814437" y="2312317"/>
              <a:ext cx="658425" cy="261610"/>
            </a:xfrm>
            <a:prstGeom prst="rect">
              <a:avLst/>
            </a:prstGeom>
            <a:solidFill>
              <a:schemeClr val="tx1"/>
            </a:solidFill>
          </p:spPr>
          <p:txBody>
            <a:bodyPr wrap="square" rtlCol="0">
              <a:spAutoFit/>
            </a:bodyPr>
            <a:lstStyle/>
            <a:p>
              <a:pPr algn="ctr"/>
              <a:r>
                <a:rPr lang="en-US" sz="1100" b="1" dirty="0">
                  <a:solidFill>
                    <a:schemeClr val="bg1"/>
                  </a:solidFill>
                  <a:latin typeface="Arial" charset="0"/>
                  <a:ea typeface="Arial" charset="0"/>
                  <a:cs typeface="Arial" charset="0"/>
                </a:rPr>
                <a:t>CMS</a:t>
              </a:r>
            </a:p>
          </p:txBody>
        </p:sp>
      </p:grpSp>
      <p:grpSp>
        <p:nvGrpSpPr>
          <p:cNvPr id="3" name="Group 2">
            <a:extLst>
              <a:ext uri="{FF2B5EF4-FFF2-40B4-BE49-F238E27FC236}">
                <a16:creationId xmlns:a16="http://schemas.microsoft.com/office/drawing/2014/main" id="{B6B502F4-72A8-1E4D-9429-3091FB8FD962}"/>
              </a:ext>
            </a:extLst>
          </p:cNvPr>
          <p:cNvGrpSpPr/>
          <p:nvPr/>
        </p:nvGrpSpPr>
        <p:grpSpPr>
          <a:xfrm>
            <a:off x="7802563" y="4899211"/>
            <a:ext cx="3670300" cy="1066800"/>
            <a:chOff x="7802563" y="4899211"/>
            <a:chExt cx="3670300" cy="1066800"/>
          </a:xfrm>
        </p:grpSpPr>
        <p:pic>
          <p:nvPicPr>
            <p:cNvPr id="18" name="Picture 17">
              <a:extLst>
                <a:ext uri="{FF2B5EF4-FFF2-40B4-BE49-F238E27FC236}">
                  <a16:creationId xmlns:a16="http://schemas.microsoft.com/office/drawing/2014/main" id="{110F1EDF-080E-3A4D-9A35-25DB5252E27F}"/>
                </a:ext>
              </a:extLst>
            </p:cNvPr>
            <p:cNvPicPr>
              <a:picLocks noChangeAspect="1"/>
            </p:cNvPicPr>
            <p:nvPr/>
          </p:nvPicPr>
          <p:blipFill>
            <a:blip r:embed="rId6"/>
            <a:stretch>
              <a:fillRect/>
            </a:stretch>
          </p:blipFill>
          <p:spPr>
            <a:xfrm>
              <a:off x="7802563" y="4899211"/>
              <a:ext cx="3670300" cy="1066800"/>
            </a:xfrm>
            <a:prstGeom prst="rect">
              <a:avLst/>
            </a:prstGeom>
            <a:ln w="12700">
              <a:solidFill>
                <a:schemeClr val="bg1"/>
              </a:solidFill>
            </a:ln>
          </p:spPr>
        </p:pic>
        <p:sp>
          <p:nvSpPr>
            <p:cNvPr id="28" name="ZoneTexte 48">
              <a:extLst>
                <a:ext uri="{FF2B5EF4-FFF2-40B4-BE49-F238E27FC236}">
                  <a16:creationId xmlns:a16="http://schemas.microsoft.com/office/drawing/2014/main" id="{2AEFEB80-E2B5-204F-BE41-1B11ED31CA82}"/>
                </a:ext>
              </a:extLst>
            </p:cNvPr>
            <p:cNvSpPr txBox="1"/>
            <p:nvPr/>
          </p:nvSpPr>
          <p:spPr>
            <a:xfrm>
              <a:off x="10830615" y="4899211"/>
              <a:ext cx="642248" cy="261610"/>
            </a:xfrm>
            <a:prstGeom prst="rect">
              <a:avLst/>
            </a:prstGeom>
            <a:solidFill>
              <a:schemeClr val="tx1"/>
            </a:solidFill>
          </p:spPr>
          <p:txBody>
            <a:bodyPr wrap="square" rtlCol="0">
              <a:spAutoFit/>
            </a:bodyPr>
            <a:lstStyle/>
            <a:p>
              <a:pPr algn="ctr"/>
              <a:r>
                <a:rPr lang="en-US" sz="1100" b="1" dirty="0" err="1">
                  <a:solidFill>
                    <a:schemeClr val="bg1"/>
                  </a:solidFill>
                  <a:latin typeface="Arial" charset="0"/>
                  <a:ea typeface="Arial" charset="0"/>
                  <a:cs typeface="Arial" charset="0"/>
                </a:rPr>
                <a:t>LHCb</a:t>
              </a:r>
              <a:endParaRPr lang="en-US" sz="1100" b="1" dirty="0">
                <a:solidFill>
                  <a:schemeClr val="bg1"/>
                </a:solidFill>
                <a:latin typeface="Arial" charset="0"/>
                <a:ea typeface="Arial" charset="0"/>
                <a:cs typeface="Arial" charset="0"/>
              </a:endParaRPr>
            </a:p>
          </p:txBody>
        </p:sp>
      </p:grpSp>
      <p:sp>
        <p:nvSpPr>
          <p:cNvPr id="2" name="TextBox 1">
            <a:extLst>
              <a:ext uri="{FF2B5EF4-FFF2-40B4-BE49-F238E27FC236}">
                <a16:creationId xmlns:a16="http://schemas.microsoft.com/office/drawing/2014/main" id="{2EBD7240-B5B8-4C41-9A18-239E7BD927E1}"/>
              </a:ext>
            </a:extLst>
          </p:cNvPr>
          <p:cNvSpPr txBox="1"/>
          <p:nvPr/>
        </p:nvSpPr>
        <p:spPr>
          <a:xfrm>
            <a:off x="2313000" y="2073883"/>
            <a:ext cx="604653" cy="338554"/>
          </a:xfrm>
          <a:prstGeom prst="rect">
            <a:avLst/>
          </a:prstGeom>
          <a:noFill/>
        </p:spPr>
        <p:txBody>
          <a:bodyPr wrap="none" rtlCol="0">
            <a:spAutoFit/>
          </a:bodyPr>
          <a:lstStyle/>
          <a:p>
            <a:pPr marL="0">
              <a:spcBef>
                <a:spcPts val="3000"/>
              </a:spcBef>
            </a:pPr>
            <a:r>
              <a:rPr lang="en-CH" sz="1600" b="1" dirty="0">
                <a:solidFill>
                  <a:srgbClr val="FFFF00"/>
                </a:solidFill>
                <a:latin typeface="Helvetica" pitchFamily="2" charset="0"/>
                <a:ea typeface="Helvetica Light" charset="0"/>
                <a:cs typeface="Helvetica Light" charset="0"/>
                <a:sym typeface="Wingdings" pitchFamily="2" charset="2"/>
              </a:rPr>
              <a:t>LHC</a:t>
            </a:r>
          </a:p>
        </p:txBody>
      </p:sp>
      <p:sp>
        <p:nvSpPr>
          <p:cNvPr id="30" name="TextBox 29">
            <a:extLst>
              <a:ext uri="{FF2B5EF4-FFF2-40B4-BE49-F238E27FC236}">
                <a16:creationId xmlns:a16="http://schemas.microsoft.com/office/drawing/2014/main" id="{5AD27B9C-863D-3148-9AA0-DE5436A463AF}"/>
              </a:ext>
            </a:extLst>
          </p:cNvPr>
          <p:cNvSpPr txBox="1"/>
          <p:nvPr/>
        </p:nvSpPr>
        <p:spPr>
          <a:xfrm>
            <a:off x="4524057" y="4242978"/>
            <a:ext cx="593432" cy="338554"/>
          </a:xfrm>
          <a:prstGeom prst="rect">
            <a:avLst/>
          </a:prstGeom>
          <a:noFill/>
        </p:spPr>
        <p:txBody>
          <a:bodyPr wrap="none" rtlCol="0">
            <a:spAutoFit/>
          </a:bodyPr>
          <a:lstStyle/>
          <a:p>
            <a:pPr marL="0">
              <a:spcBef>
                <a:spcPts val="3000"/>
              </a:spcBef>
            </a:pPr>
            <a:r>
              <a:rPr lang="en-CH" sz="1600" b="1" dirty="0">
                <a:solidFill>
                  <a:srgbClr val="FFFF00"/>
                </a:solidFill>
                <a:latin typeface="Helvetica" pitchFamily="2" charset="0"/>
                <a:ea typeface="Helvetica Light" charset="0"/>
                <a:cs typeface="Helvetica Light" charset="0"/>
                <a:sym typeface="Wingdings" pitchFamily="2" charset="2"/>
              </a:rPr>
              <a:t>SPS</a:t>
            </a:r>
          </a:p>
        </p:txBody>
      </p:sp>
      <p:sp>
        <p:nvSpPr>
          <p:cNvPr id="32" name="TextBox 31">
            <a:extLst>
              <a:ext uri="{FF2B5EF4-FFF2-40B4-BE49-F238E27FC236}">
                <a16:creationId xmlns:a16="http://schemas.microsoft.com/office/drawing/2014/main" id="{7286E240-8DE5-7243-ACF4-B39B0027A7D9}"/>
              </a:ext>
            </a:extLst>
          </p:cNvPr>
          <p:cNvSpPr txBox="1"/>
          <p:nvPr/>
        </p:nvSpPr>
        <p:spPr>
          <a:xfrm>
            <a:off x="4455859" y="6113156"/>
            <a:ext cx="457176" cy="338554"/>
          </a:xfrm>
          <a:prstGeom prst="rect">
            <a:avLst/>
          </a:prstGeom>
          <a:noFill/>
        </p:spPr>
        <p:txBody>
          <a:bodyPr wrap="none" rtlCol="0">
            <a:spAutoFit/>
          </a:bodyPr>
          <a:lstStyle/>
          <a:p>
            <a:pPr marL="0">
              <a:spcBef>
                <a:spcPts val="3000"/>
              </a:spcBef>
            </a:pPr>
            <a:r>
              <a:rPr lang="en-CH" sz="1600" b="1" dirty="0">
                <a:solidFill>
                  <a:srgbClr val="FFFF00"/>
                </a:solidFill>
                <a:latin typeface="Helvetica" pitchFamily="2" charset="0"/>
                <a:ea typeface="Helvetica Light" charset="0"/>
                <a:cs typeface="Helvetica Light" charset="0"/>
                <a:sym typeface="Wingdings" pitchFamily="2" charset="2"/>
              </a:rPr>
              <a:t>PS</a:t>
            </a:r>
          </a:p>
        </p:txBody>
      </p:sp>
      <p:cxnSp>
        <p:nvCxnSpPr>
          <p:cNvPr id="5" name="Straight Connector 4">
            <a:extLst>
              <a:ext uri="{FF2B5EF4-FFF2-40B4-BE49-F238E27FC236}">
                <a16:creationId xmlns:a16="http://schemas.microsoft.com/office/drawing/2014/main" id="{6FC917E0-2304-8644-8E5F-CC7F30A4E445}"/>
              </a:ext>
            </a:extLst>
          </p:cNvPr>
          <p:cNvCxnSpPr>
            <a:stCxn id="32" idx="1"/>
          </p:cNvCxnSpPr>
          <p:nvPr/>
        </p:nvCxnSpPr>
        <p:spPr>
          <a:xfrm flipH="1" flipV="1">
            <a:off x="3875964" y="6073254"/>
            <a:ext cx="579895" cy="209179"/>
          </a:xfrm>
          <a:prstGeom prst="line">
            <a:avLst/>
          </a:prstGeom>
          <a:ln w="3175">
            <a:solidFill>
              <a:srgbClr val="FFFF00"/>
            </a:solidFill>
          </a:ln>
          <a:effectLst/>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9B4CC086-D5F4-7378-0A0E-E693CA9DFCD7}"/>
              </a:ext>
            </a:extLst>
          </p:cNvPr>
          <p:cNvSpPr txBox="1"/>
          <p:nvPr/>
        </p:nvSpPr>
        <p:spPr>
          <a:xfrm>
            <a:off x="222662" y="6322335"/>
            <a:ext cx="5765800" cy="369332"/>
          </a:xfrm>
          <a:prstGeom prst="rect">
            <a:avLst/>
          </a:prstGeom>
          <a:noFill/>
        </p:spPr>
        <p:txBody>
          <a:bodyPr wrap="square">
            <a:spAutoFit/>
          </a:bodyPr>
          <a:lstStyle/>
          <a:p>
            <a:pPr marL="0">
              <a:spcBef>
                <a:spcPts val="1200"/>
              </a:spcBef>
            </a:pPr>
            <a:r>
              <a:rPr lang="en-CH" sz="1800" b="1" dirty="0">
                <a:solidFill>
                  <a:schemeClr val="bg1"/>
                </a:solidFill>
                <a:latin typeface="Helvetica" pitchFamily="2" charset="0"/>
                <a:ea typeface="Helvetica Light" charset="0"/>
                <a:cs typeface="Helvetica Light" charset="0"/>
                <a:sym typeface="Wingdings" pitchFamily="2" charset="2"/>
              </a:rPr>
              <a:t>Areal view</a:t>
            </a:r>
          </a:p>
        </p:txBody>
      </p:sp>
      <p:sp>
        <p:nvSpPr>
          <p:cNvPr id="35" name="TextBox 34">
            <a:extLst>
              <a:ext uri="{FF2B5EF4-FFF2-40B4-BE49-F238E27FC236}">
                <a16:creationId xmlns:a16="http://schemas.microsoft.com/office/drawing/2014/main" id="{B9F46753-1454-585F-4FB8-92961E8FD545}"/>
              </a:ext>
            </a:extLst>
          </p:cNvPr>
          <p:cNvSpPr txBox="1"/>
          <p:nvPr/>
        </p:nvSpPr>
        <p:spPr>
          <a:xfrm>
            <a:off x="1847095" y="2865866"/>
            <a:ext cx="5662316" cy="923330"/>
          </a:xfrm>
          <a:prstGeom prst="rect">
            <a:avLst/>
          </a:prstGeom>
          <a:noFill/>
        </p:spPr>
        <p:txBody>
          <a:bodyPr wrap="square" rtlCol="0">
            <a:spAutoFit/>
          </a:bodyPr>
          <a:lstStyle/>
          <a:p>
            <a:pPr marL="0" algn="ctr">
              <a:spcBef>
                <a:spcPts val="3000"/>
              </a:spcBef>
            </a:pPr>
            <a:r>
              <a:rPr lang="en-CH" sz="5400" b="1" dirty="0">
                <a:solidFill>
                  <a:schemeClr val="bg1"/>
                </a:solidFill>
                <a:latin typeface="Helvetica" pitchFamily="2" charset="0"/>
                <a:ea typeface="Helvetica Light" charset="0"/>
                <a:cs typeface="Helvetica Light" charset="0"/>
                <a:sym typeface="Wingdings" pitchFamily="2" charset="2"/>
              </a:rPr>
              <a:t>The next steps</a:t>
            </a:r>
          </a:p>
        </p:txBody>
      </p:sp>
    </p:spTree>
    <p:extLst>
      <p:ext uri="{BB962C8B-B14F-4D97-AF65-F5344CB8AC3E}">
        <p14:creationId xmlns:p14="http://schemas.microsoft.com/office/powerpoint/2010/main" val="28621602"/>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DC1EAA5-59CC-334C-AA5D-1E4F6396A26B}"/>
              </a:ext>
            </a:extLst>
          </p:cNvPr>
          <p:cNvPicPr>
            <a:picLocks noChangeAspect="1"/>
          </p:cNvPicPr>
          <p:nvPr/>
        </p:nvPicPr>
        <p:blipFill>
          <a:blip r:embed="rId2"/>
          <a:srcRect t="5304" b="5304"/>
          <a:stretch/>
        </p:blipFill>
        <p:spPr>
          <a:xfrm>
            <a:off x="584492" y="1271238"/>
            <a:ext cx="10778567" cy="5408342"/>
          </a:xfrm>
          <a:prstGeom prst="rect">
            <a:avLst/>
          </a:prstGeom>
        </p:spPr>
      </p:pic>
      <p:sp>
        <p:nvSpPr>
          <p:cNvPr id="2" name="Slide Number Placeholder 1">
            <a:extLst>
              <a:ext uri="{FF2B5EF4-FFF2-40B4-BE49-F238E27FC236}">
                <a16:creationId xmlns:a16="http://schemas.microsoft.com/office/drawing/2014/main" id="{BD0F32CE-DABF-1E47-AEE8-0EE0A2F534D7}"/>
              </a:ext>
            </a:extLst>
          </p:cNvPr>
          <p:cNvSpPr>
            <a:spLocks noGrp="1"/>
          </p:cNvSpPr>
          <p:nvPr>
            <p:ph type="sldNum" sz="quarter" idx="4"/>
          </p:nvPr>
        </p:nvSpPr>
        <p:spPr/>
        <p:txBody>
          <a:bodyPr/>
          <a:lstStyle/>
          <a:p>
            <a:pPr>
              <a:defRPr/>
            </a:pPr>
            <a:fld id="{611C2F03-9E95-40C9-A99F-3C4F7EE8CF2A}" type="slidenum">
              <a:rPr lang="en-GB" smtClean="0"/>
              <a:pPr>
                <a:defRPr/>
              </a:pPr>
              <a:t>65</a:t>
            </a:fld>
            <a:endParaRPr lang="en-GB" dirty="0"/>
          </a:p>
        </p:txBody>
      </p:sp>
      <p:sp>
        <p:nvSpPr>
          <p:cNvPr id="4" name="TextBox 3">
            <a:extLst>
              <a:ext uri="{FF2B5EF4-FFF2-40B4-BE49-F238E27FC236}">
                <a16:creationId xmlns:a16="http://schemas.microsoft.com/office/drawing/2014/main" id="{8878D3B4-ABF4-544C-934F-09F089FE6BE0}"/>
              </a:ext>
            </a:extLst>
          </p:cNvPr>
          <p:cNvSpPr txBox="1"/>
          <p:nvPr/>
        </p:nvSpPr>
        <p:spPr>
          <a:xfrm>
            <a:off x="178096" y="264651"/>
            <a:ext cx="11305525"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Preparing the future — the grand plan of the LHC</a:t>
            </a:r>
            <a:endParaRPr lang="en-US" sz="2800" dirty="0">
              <a:solidFill>
                <a:srgbClr val="0D7FBF"/>
              </a:solidFill>
              <a:latin typeface="Helvetica Light" pitchFamily="2" charset="0"/>
              <a:ea typeface="Trebuchet MS" pitchFamily="-84" charset="0"/>
              <a:cs typeface="Helvetica Light"/>
            </a:endParaRPr>
          </a:p>
        </p:txBody>
      </p:sp>
      <p:cxnSp>
        <p:nvCxnSpPr>
          <p:cNvPr id="9" name="Straight Arrow Connector 8">
            <a:extLst>
              <a:ext uri="{FF2B5EF4-FFF2-40B4-BE49-F238E27FC236}">
                <a16:creationId xmlns:a16="http://schemas.microsoft.com/office/drawing/2014/main" id="{3D432384-61DE-F84E-9CC1-6CE3D3CD32C5}"/>
              </a:ext>
            </a:extLst>
          </p:cNvPr>
          <p:cNvCxnSpPr>
            <a:cxnSpLocks/>
          </p:cNvCxnSpPr>
          <p:nvPr/>
        </p:nvCxnSpPr>
        <p:spPr>
          <a:xfrm>
            <a:off x="7153144" y="2552131"/>
            <a:ext cx="0" cy="1392072"/>
          </a:xfrm>
          <a:prstGeom prst="straightConnector1">
            <a:avLst/>
          </a:prstGeom>
          <a:ln w="12700">
            <a:solidFill>
              <a:srgbClr val="00B050"/>
            </a:solidFill>
            <a:tailEnd type="triangle"/>
          </a:ln>
          <a:effectLst/>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EBE24D35-4B88-6A4F-A529-795023BC4316}"/>
              </a:ext>
            </a:extLst>
          </p:cNvPr>
          <p:cNvSpPr txBox="1"/>
          <p:nvPr/>
        </p:nvSpPr>
        <p:spPr>
          <a:xfrm>
            <a:off x="6677693" y="2290521"/>
            <a:ext cx="950901" cy="261610"/>
          </a:xfrm>
          <a:prstGeom prst="rect">
            <a:avLst/>
          </a:prstGeom>
          <a:noFill/>
        </p:spPr>
        <p:txBody>
          <a:bodyPr wrap="none" rtlCol="0">
            <a:spAutoFit/>
          </a:bodyPr>
          <a:lstStyle/>
          <a:p>
            <a:pPr marL="0">
              <a:spcBef>
                <a:spcPts val="3000"/>
              </a:spcBef>
            </a:pPr>
            <a:r>
              <a:rPr lang="en-CH" sz="1050" dirty="0">
                <a:solidFill>
                  <a:srgbClr val="00B050"/>
                </a:solidFill>
                <a:latin typeface="Helvetica Light" charset="0"/>
                <a:ea typeface="Helvetica Light" charset="0"/>
                <a:cs typeface="Helvetica Light" charset="0"/>
                <a:sym typeface="Wingdings" pitchFamily="2" charset="2"/>
              </a:rPr>
              <a:t>We are here</a:t>
            </a:r>
          </a:p>
        </p:txBody>
      </p:sp>
    </p:spTree>
    <p:extLst>
      <p:ext uri="{BB962C8B-B14F-4D97-AF65-F5344CB8AC3E}">
        <p14:creationId xmlns:p14="http://schemas.microsoft.com/office/powerpoint/2010/main" val="1959221618"/>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878D3B4-ABF4-544C-934F-09F089FE6BE0}"/>
              </a:ext>
            </a:extLst>
          </p:cNvPr>
          <p:cNvSpPr txBox="1"/>
          <p:nvPr/>
        </p:nvSpPr>
        <p:spPr>
          <a:xfrm>
            <a:off x="178096" y="264651"/>
            <a:ext cx="11305525"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Preparing the future — the grand plan of the LHC</a:t>
            </a:r>
            <a:endParaRPr lang="en-US" sz="2800" dirty="0">
              <a:solidFill>
                <a:srgbClr val="0D7FBF"/>
              </a:solidFill>
              <a:latin typeface="Helvetica Light" pitchFamily="2" charset="0"/>
              <a:ea typeface="Trebuchet MS" pitchFamily="-84" charset="0"/>
              <a:cs typeface="Helvetica Light"/>
            </a:endParaRPr>
          </a:p>
        </p:txBody>
      </p:sp>
      <p:sp>
        <p:nvSpPr>
          <p:cNvPr id="13" name="Rounded Rectangle 12">
            <a:extLst>
              <a:ext uri="{FF2B5EF4-FFF2-40B4-BE49-F238E27FC236}">
                <a16:creationId xmlns:a16="http://schemas.microsoft.com/office/drawing/2014/main" id="{820EB9FE-8C81-8358-3711-2206563CAC1B}"/>
              </a:ext>
            </a:extLst>
          </p:cNvPr>
          <p:cNvSpPr/>
          <p:nvPr/>
        </p:nvSpPr>
        <p:spPr>
          <a:xfrm>
            <a:off x="677621" y="1197398"/>
            <a:ext cx="10162657" cy="5229906"/>
          </a:xfrm>
          <a:prstGeom prst="roundRect">
            <a:avLst>
              <a:gd name="adj" fmla="val 1263"/>
            </a:avLst>
          </a:prstGeom>
          <a:solidFill>
            <a:schemeClr val="bg1"/>
          </a:solidFill>
          <a:ln>
            <a:solidFill>
              <a:schemeClr val="tx1">
                <a:lumMod val="50000"/>
                <a:lumOff val="50000"/>
              </a:schemeClr>
            </a:solidFill>
          </a:ln>
        </p:spPr>
        <p:txBody>
          <a:bodyPr wrap="square" rtlCol="0" anchor="ctr">
            <a:spAutoFit/>
          </a:bodyPr>
          <a:lstStyle/>
          <a:p>
            <a:pPr algn="l"/>
            <a:endParaRPr lang="en-CH" sz="1600" dirty="0">
              <a:latin typeface="Helvetica" pitchFamily="2" charset="0"/>
            </a:endParaRPr>
          </a:p>
        </p:txBody>
      </p:sp>
      <p:sp>
        <p:nvSpPr>
          <p:cNvPr id="14" name="Rectangle 13">
            <a:extLst>
              <a:ext uri="{FF2B5EF4-FFF2-40B4-BE49-F238E27FC236}">
                <a16:creationId xmlns:a16="http://schemas.microsoft.com/office/drawing/2014/main" id="{DEE76A6E-2B71-6D2A-02C1-DBED5A5051C0}"/>
              </a:ext>
            </a:extLst>
          </p:cNvPr>
          <p:cNvSpPr/>
          <p:nvPr/>
        </p:nvSpPr>
        <p:spPr>
          <a:xfrm>
            <a:off x="1061114" y="1494924"/>
            <a:ext cx="8538433" cy="369332"/>
          </a:xfrm>
          <a:prstGeom prst="rect">
            <a:avLst/>
          </a:prstGeom>
        </p:spPr>
        <p:txBody>
          <a:bodyPr wrap="square">
            <a:spAutoFit/>
          </a:bodyPr>
          <a:lstStyle/>
          <a:p>
            <a:pPr lvl="0" defTabSz="457200" fontAlgn="base">
              <a:spcBef>
                <a:spcPts val="2400"/>
              </a:spcBef>
              <a:spcAft>
                <a:spcPct val="0"/>
              </a:spcAft>
              <a:defRPr/>
            </a:pPr>
            <a:r>
              <a:rPr lang="en-GB" b="1" dirty="0">
                <a:latin typeface="Helvetica" pitchFamily="2" charset="0"/>
              </a:rPr>
              <a:t>Run 3 (2022–2025) at 13.6 TeV is ongoing</a:t>
            </a:r>
          </a:p>
        </p:txBody>
      </p:sp>
      <p:pic>
        <p:nvPicPr>
          <p:cNvPr id="15" name="Picture 14">
            <a:extLst>
              <a:ext uri="{FF2B5EF4-FFF2-40B4-BE49-F238E27FC236}">
                <a16:creationId xmlns:a16="http://schemas.microsoft.com/office/drawing/2014/main" id="{434B66EB-5E3F-66D2-21C6-D0D888E12EB8}"/>
              </a:ext>
            </a:extLst>
          </p:cNvPr>
          <p:cNvPicPr>
            <a:picLocks noChangeAspect="1"/>
          </p:cNvPicPr>
          <p:nvPr/>
        </p:nvPicPr>
        <p:blipFill rotWithShape="1">
          <a:blip r:embed="rId2"/>
          <a:srcRect t="6210" b="4260"/>
          <a:stretch/>
        </p:blipFill>
        <p:spPr>
          <a:xfrm>
            <a:off x="1192522" y="2376498"/>
            <a:ext cx="6143387" cy="3664971"/>
          </a:xfrm>
          <a:prstGeom prst="rect">
            <a:avLst/>
          </a:prstGeom>
        </p:spPr>
      </p:pic>
      <p:sp>
        <p:nvSpPr>
          <p:cNvPr id="16" name="TextBox 15">
            <a:extLst>
              <a:ext uri="{FF2B5EF4-FFF2-40B4-BE49-F238E27FC236}">
                <a16:creationId xmlns:a16="http://schemas.microsoft.com/office/drawing/2014/main" id="{FDE37B3E-CE9F-612B-B35B-698935107B5D}"/>
              </a:ext>
            </a:extLst>
          </p:cNvPr>
          <p:cNvSpPr txBox="1"/>
          <p:nvPr/>
        </p:nvSpPr>
        <p:spPr>
          <a:xfrm>
            <a:off x="4807000" y="2114095"/>
            <a:ext cx="2669320" cy="261610"/>
          </a:xfrm>
          <a:prstGeom prst="rect">
            <a:avLst/>
          </a:prstGeom>
          <a:noFill/>
        </p:spPr>
        <p:txBody>
          <a:bodyPr wrap="none" rtlCol="0">
            <a:spAutoFit/>
          </a:bodyPr>
          <a:lstStyle/>
          <a:p>
            <a:pPr marL="0">
              <a:spcBef>
                <a:spcPts val="3000"/>
              </a:spcBef>
            </a:pPr>
            <a:r>
              <a:rPr lang="en-CH" sz="1100" dirty="0">
                <a:solidFill>
                  <a:schemeClr val="tx1">
                    <a:lumMod val="50000"/>
                    <a:lumOff val="50000"/>
                  </a:schemeClr>
                </a:solidFill>
                <a:latin typeface="Helvetica Light" charset="0"/>
                <a:ea typeface="Helvetica Light" charset="0"/>
                <a:cs typeface="Helvetica Light" charset="0"/>
                <a:sym typeface="Wingdings" pitchFamily="2" charset="2"/>
              </a:rPr>
              <a:t>First 13.6 TeV collisions on 5 July 2022</a:t>
            </a:r>
          </a:p>
        </p:txBody>
      </p:sp>
      <p:pic>
        <p:nvPicPr>
          <p:cNvPr id="17" name="Picture 16">
            <a:extLst>
              <a:ext uri="{FF2B5EF4-FFF2-40B4-BE49-F238E27FC236}">
                <a16:creationId xmlns:a16="http://schemas.microsoft.com/office/drawing/2014/main" id="{40779378-1CCF-3978-F469-760443C846DC}"/>
              </a:ext>
            </a:extLst>
          </p:cNvPr>
          <p:cNvPicPr>
            <a:picLocks noChangeAspect="1"/>
          </p:cNvPicPr>
          <p:nvPr/>
        </p:nvPicPr>
        <p:blipFill rotWithShape="1">
          <a:blip r:embed="rId3"/>
          <a:srcRect t="9525"/>
          <a:stretch/>
        </p:blipFill>
        <p:spPr>
          <a:xfrm>
            <a:off x="7476320" y="2375704"/>
            <a:ext cx="2823832" cy="1700995"/>
          </a:xfrm>
          <a:prstGeom prst="rect">
            <a:avLst/>
          </a:prstGeom>
        </p:spPr>
      </p:pic>
      <p:pic>
        <p:nvPicPr>
          <p:cNvPr id="18" name="Picture 17">
            <a:extLst>
              <a:ext uri="{FF2B5EF4-FFF2-40B4-BE49-F238E27FC236}">
                <a16:creationId xmlns:a16="http://schemas.microsoft.com/office/drawing/2014/main" id="{741381A2-0DE2-CC96-6033-FA321F00D6C6}"/>
              </a:ext>
            </a:extLst>
          </p:cNvPr>
          <p:cNvPicPr>
            <a:picLocks noChangeAspect="1"/>
          </p:cNvPicPr>
          <p:nvPr/>
        </p:nvPicPr>
        <p:blipFill>
          <a:blip r:embed="rId4"/>
          <a:stretch>
            <a:fillRect/>
          </a:stretch>
        </p:blipFill>
        <p:spPr>
          <a:xfrm>
            <a:off x="7476320" y="4166382"/>
            <a:ext cx="2812631" cy="1875087"/>
          </a:xfrm>
          <a:prstGeom prst="rect">
            <a:avLst/>
          </a:prstGeom>
        </p:spPr>
      </p:pic>
    </p:spTree>
    <p:extLst>
      <p:ext uri="{BB962C8B-B14F-4D97-AF65-F5344CB8AC3E}">
        <p14:creationId xmlns:p14="http://schemas.microsoft.com/office/powerpoint/2010/main" val="1666916275"/>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DC1EAA5-59CC-334C-AA5D-1E4F6396A26B}"/>
              </a:ext>
            </a:extLst>
          </p:cNvPr>
          <p:cNvPicPr>
            <a:picLocks noChangeAspect="1"/>
          </p:cNvPicPr>
          <p:nvPr/>
        </p:nvPicPr>
        <p:blipFill>
          <a:blip r:embed="rId2"/>
          <a:srcRect t="5304" b="5304"/>
          <a:stretch/>
        </p:blipFill>
        <p:spPr>
          <a:xfrm>
            <a:off x="584492" y="1271238"/>
            <a:ext cx="10778567" cy="5408342"/>
          </a:xfrm>
          <a:prstGeom prst="rect">
            <a:avLst/>
          </a:prstGeom>
        </p:spPr>
      </p:pic>
      <p:sp>
        <p:nvSpPr>
          <p:cNvPr id="2" name="Slide Number Placeholder 1">
            <a:extLst>
              <a:ext uri="{FF2B5EF4-FFF2-40B4-BE49-F238E27FC236}">
                <a16:creationId xmlns:a16="http://schemas.microsoft.com/office/drawing/2014/main" id="{BD0F32CE-DABF-1E47-AEE8-0EE0A2F534D7}"/>
              </a:ext>
            </a:extLst>
          </p:cNvPr>
          <p:cNvSpPr>
            <a:spLocks noGrp="1"/>
          </p:cNvSpPr>
          <p:nvPr>
            <p:ph type="sldNum" sz="quarter" idx="4"/>
          </p:nvPr>
        </p:nvSpPr>
        <p:spPr/>
        <p:txBody>
          <a:bodyPr/>
          <a:lstStyle/>
          <a:p>
            <a:pPr>
              <a:defRPr/>
            </a:pPr>
            <a:fld id="{611C2F03-9E95-40C9-A99F-3C4F7EE8CF2A}" type="slidenum">
              <a:rPr lang="en-GB" smtClean="0"/>
              <a:pPr>
                <a:defRPr/>
              </a:pPr>
              <a:t>67</a:t>
            </a:fld>
            <a:endParaRPr lang="en-GB" dirty="0"/>
          </a:p>
        </p:txBody>
      </p:sp>
      <p:sp>
        <p:nvSpPr>
          <p:cNvPr id="4" name="TextBox 3">
            <a:extLst>
              <a:ext uri="{FF2B5EF4-FFF2-40B4-BE49-F238E27FC236}">
                <a16:creationId xmlns:a16="http://schemas.microsoft.com/office/drawing/2014/main" id="{8878D3B4-ABF4-544C-934F-09F089FE6BE0}"/>
              </a:ext>
            </a:extLst>
          </p:cNvPr>
          <p:cNvSpPr txBox="1"/>
          <p:nvPr/>
        </p:nvSpPr>
        <p:spPr>
          <a:xfrm>
            <a:off x="178096" y="264651"/>
            <a:ext cx="11305525"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Preparing the future — the grand plan of the LHC</a:t>
            </a:r>
            <a:endParaRPr lang="en-US" sz="2800" dirty="0">
              <a:solidFill>
                <a:srgbClr val="0D7FBF"/>
              </a:solidFill>
              <a:latin typeface="Helvetica Light" pitchFamily="2" charset="0"/>
              <a:ea typeface="Trebuchet MS" pitchFamily="-84" charset="0"/>
              <a:cs typeface="Helvetica Light"/>
            </a:endParaRPr>
          </a:p>
        </p:txBody>
      </p:sp>
      <p:cxnSp>
        <p:nvCxnSpPr>
          <p:cNvPr id="9" name="Straight Arrow Connector 8">
            <a:extLst>
              <a:ext uri="{FF2B5EF4-FFF2-40B4-BE49-F238E27FC236}">
                <a16:creationId xmlns:a16="http://schemas.microsoft.com/office/drawing/2014/main" id="{3D432384-61DE-F84E-9CC1-6CE3D3CD32C5}"/>
              </a:ext>
            </a:extLst>
          </p:cNvPr>
          <p:cNvCxnSpPr>
            <a:cxnSpLocks/>
          </p:cNvCxnSpPr>
          <p:nvPr/>
        </p:nvCxnSpPr>
        <p:spPr>
          <a:xfrm>
            <a:off x="7153144" y="2552131"/>
            <a:ext cx="0" cy="1392072"/>
          </a:xfrm>
          <a:prstGeom prst="straightConnector1">
            <a:avLst/>
          </a:prstGeom>
          <a:ln w="12700">
            <a:solidFill>
              <a:srgbClr val="00B050"/>
            </a:solidFill>
            <a:tailEnd type="triangle"/>
          </a:ln>
          <a:effectLst/>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EBE24D35-4B88-6A4F-A529-795023BC4316}"/>
              </a:ext>
            </a:extLst>
          </p:cNvPr>
          <p:cNvSpPr txBox="1"/>
          <p:nvPr/>
        </p:nvSpPr>
        <p:spPr>
          <a:xfrm>
            <a:off x="6677693" y="2290521"/>
            <a:ext cx="950901" cy="261610"/>
          </a:xfrm>
          <a:prstGeom prst="rect">
            <a:avLst/>
          </a:prstGeom>
          <a:noFill/>
        </p:spPr>
        <p:txBody>
          <a:bodyPr wrap="none" rtlCol="0">
            <a:spAutoFit/>
          </a:bodyPr>
          <a:lstStyle/>
          <a:p>
            <a:pPr marL="0">
              <a:spcBef>
                <a:spcPts val="3000"/>
              </a:spcBef>
            </a:pPr>
            <a:r>
              <a:rPr lang="en-CH" sz="1050" dirty="0">
                <a:solidFill>
                  <a:srgbClr val="00B050"/>
                </a:solidFill>
                <a:latin typeface="Helvetica Light" charset="0"/>
                <a:ea typeface="Helvetica Light" charset="0"/>
                <a:cs typeface="Helvetica Light" charset="0"/>
                <a:sym typeface="Wingdings" pitchFamily="2" charset="2"/>
              </a:rPr>
              <a:t>We are here</a:t>
            </a:r>
          </a:p>
        </p:txBody>
      </p:sp>
    </p:spTree>
    <p:extLst>
      <p:ext uri="{BB962C8B-B14F-4D97-AF65-F5344CB8AC3E}">
        <p14:creationId xmlns:p14="http://schemas.microsoft.com/office/powerpoint/2010/main" val="2906623462"/>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DC1EAA5-59CC-334C-AA5D-1E4F6396A26B}"/>
              </a:ext>
            </a:extLst>
          </p:cNvPr>
          <p:cNvPicPr>
            <a:picLocks noChangeAspect="1"/>
          </p:cNvPicPr>
          <p:nvPr/>
        </p:nvPicPr>
        <p:blipFill>
          <a:blip r:embed="rId2"/>
          <a:srcRect t="5304" b="5304"/>
          <a:stretch/>
        </p:blipFill>
        <p:spPr>
          <a:xfrm>
            <a:off x="584492" y="1271238"/>
            <a:ext cx="10778567" cy="5408342"/>
          </a:xfrm>
          <a:prstGeom prst="rect">
            <a:avLst/>
          </a:prstGeom>
        </p:spPr>
      </p:pic>
      <p:sp>
        <p:nvSpPr>
          <p:cNvPr id="2" name="Slide Number Placeholder 1">
            <a:extLst>
              <a:ext uri="{FF2B5EF4-FFF2-40B4-BE49-F238E27FC236}">
                <a16:creationId xmlns:a16="http://schemas.microsoft.com/office/drawing/2014/main" id="{BD0F32CE-DABF-1E47-AEE8-0EE0A2F534D7}"/>
              </a:ext>
            </a:extLst>
          </p:cNvPr>
          <p:cNvSpPr>
            <a:spLocks noGrp="1"/>
          </p:cNvSpPr>
          <p:nvPr>
            <p:ph type="sldNum" sz="quarter" idx="4"/>
          </p:nvPr>
        </p:nvSpPr>
        <p:spPr/>
        <p:txBody>
          <a:bodyPr/>
          <a:lstStyle/>
          <a:p>
            <a:pPr>
              <a:defRPr/>
            </a:pPr>
            <a:fld id="{611C2F03-9E95-40C9-A99F-3C4F7EE8CF2A}" type="slidenum">
              <a:rPr lang="en-GB" smtClean="0"/>
              <a:pPr>
                <a:defRPr/>
              </a:pPr>
              <a:t>68</a:t>
            </a:fld>
            <a:endParaRPr lang="en-GB" dirty="0"/>
          </a:p>
        </p:txBody>
      </p:sp>
      <p:sp>
        <p:nvSpPr>
          <p:cNvPr id="4" name="TextBox 3">
            <a:extLst>
              <a:ext uri="{FF2B5EF4-FFF2-40B4-BE49-F238E27FC236}">
                <a16:creationId xmlns:a16="http://schemas.microsoft.com/office/drawing/2014/main" id="{8878D3B4-ABF4-544C-934F-09F089FE6BE0}"/>
              </a:ext>
            </a:extLst>
          </p:cNvPr>
          <p:cNvSpPr txBox="1"/>
          <p:nvPr/>
        </p:nvSpPr>
        <p:spPr>
          <a:xfrm>
            <a:off x="178096" y="264651"/>
            <a:ext cx="11305525"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Preparing the future</a:t>
            </a:r>
            <a:endParaRPr lang="en-US" sz="2800" dirty="0">
              <a:solidFill>
                <a:srgbClr val="0D7FBF"/>
              </a:solidFill>
              <a:latin typeface="Helvetica Light" pitchFamily="2" charset="0"/>
              <a:ea typeface="Trebuchet MS" pitchFamily="-84" charset="0"/>
              <a:cs typeface="Helvetica Light"/>
            </a:endParaRPr>
          </a:p>
        </p:txBody>
      </p:sp>
      <p:cxnSp>
        <p:nvCxnSpPr>
          <p:cNvPr id="9" name="Straight Arrow Connector 8">
            <a:extLst>
              <a:ext uri="{FF2B5EF4-FFF2-40B4-BE49-F238E27FC236}">
                <a16:creationId xmlns:a16="http://schemas.microsoft.com/office/drawing/2014/main" id="{3D432384-61DE-F84E-9CC1-6CE3D3CD32C5}"/>
              </a:ext>
            </a:extLst>
          </p:cNvPr>
          <p:cNvCxnSpPr>
            <a:cxnSpLocks/>
          </p:cNvCxnSpPr>
          <p:nvPr/>
        </p:nvCxnSpPr>
        <p:spPr>
          <a:xfrm>
            <a:off x="6360776" y="2552131"/>
            <a:ext cx="0" cy="1392072"/>
          </a:xfrm>
          <a:prstGeom prst="straightConnector1">
            <a:avLst/>
          </a:prstGeom>
          <a:ln w="12700">
            <a:solidFill>
              <a:srgbClr val="00B050"/>
            </a:solidFill>
            <a:tailEnd type="triangle"/>
          </a:ln>
          <a:effectLst/>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EBE24D35-4B88-6A4F-A529-795023BC4316}"/>
              </a:ext>
            </a:extLst>
          </p:cNvPr>
          <p:cNvSpPr txBox="1"/>
          <p:nvPr/>
        </p:nvSpPr>
        <p:spPr>
          <a:xfrm>
            <a:off x="5885325" y="2290521"/>
            <a:ext cx="950901" cy="261610"/>
          </a:xfrm>
          <a:prstGeom prst="rect">
            <a:avLst/>
          </a:prstGeom>
          <a:noFill/>
        </p:spPr>
        <p:txBody>
          <a:bodyPr wrap="none" rtlCol="0">
            <a:spAutoFit/>
          </a:bodyPr>
          <a:lstStyle/>
          <a:p>
            <a:pPr marL="0">
              <a:spcBef>
                <a:spcPts val="3000"/>
              </a:spcBef>
            </a:pPr>
            <a:r>
              <a:rPr lang="en-CH" sz="1050" dirty="0">
                <a:solidFill>
                  <a:srgbClr val="00B050"/>
                </a:solidFill>
                <a:latin typeface="Helvetica Light" charset="0"/>
                <a:ea typeface="Helvetica Light" charset="0"/>
                <a:cs typeface="Helvetica Light" charset="0"/>
                <a:sym typeface="Wingdings" pitchFamily="2" charset="2"/>
              </a:rPr>
              <a:t>We are here</a:t>
            </a:r>
          </a:p>
        </p:txBody>
      </p:sp>
      <p:cxnSp>
        <p:nvCxnSpPr>
          <p:cNvPr id="3" name="Straight Arrow Connector 2">
            <a:extLst>
              <a:ext uri="{FF2B5EF4-FFF2-40B4-BE49-F238E27FC236}">
                <a16:creationId xmlns:a16="http://schemas.microsoft.com/office/drawing/2014/main" id="{C4E18592-9446-9DF6-056F-893FB22EF902}"/>
              </a:ext>
            </a:extLst>
          </p:cNvPr>
          <p:cNvCxnSpPr>
            <a:cxnSpLocks/>
          </p:cNvCxnSpPr>
          <p:nvPr/>
        </p:nvCxnSpPr>
        <p:spPr>
          <a:xfrm>
            <a:off x="6528585" y="2552131"/>
            <a:ext cx="0" cy="1392072"/>
          </a:xfrm>
          <a:prstGeom prst="straightConnector1">
            <a:avLst/>
          </a:prstGeom>
          <a:ln w="12700">
            <a:solidFill>
              <a:srgbClr val="00B050"/>
            </a:solidFill>
            <a:tailEnd type="triangle"/>
          </a:ln>
          <a:effectLst/>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445D9828-46B9-F2CE-6147-2F5B0C2FEE07}"/>
              </a:ext>
            </a:extLst>
          </p:cNvPr>
          <p:cNvSpPr txBox="1"/>
          <p:nvPr/>
        </p:nvSpPr>
        <p:spPr>
          <a:xfrm>
            <a:off x="6053134" y="2290521"/>
            <a:ext cx="950901" cy="261610"/>
          </a:xfrm>
          <a:prstGeom prst="rect">
            <a:avLst/>
          </a:prstGeom>
          <a:noFill/>
        </p:spPr>
        <p:txBody>
          <a:bodyPr wrap="none" rtlCol="0">
            <a:spAutoFit/>
          </a:bodyPr>
          <a:lstStyle/>
          <a:p>
            <a:pPr marL="0">
              <a:spcBef>
                <a:spcPts val="3000"/>
              </a:spcBef>
            </a:pPr>
            <a:r>
              <a:rPr lang="en-CH" sz="1050" dirty="0">
                <a:solidFill>
                  <a:srgbClr val="00B050"/>
                </a:solidFill>
                <a:latin typeface="Helvetica Light" charset="0"/>
                <a:ea typeface="Helvetica Light" charset="0"/>
                <a:cs typeface="Helvetica Light" charset="0"/>
                <a:sym typeface="Wingdings" pitchFamily="2" charset="2"/>
              </a:rPr>
              <a:t>We are here</a:t>
            </a:r>
          </a:p>
        </p:txBody>
      </p:sp>
      <p:sp>
        <p:nvSpPr>
          <p:cNvPr id="6" name="Rectangle 5">
            <a:extLst>
              <a:ext uri="{FF2B5EF4-FFF2-40B4-BE49-F238E27FC236}">
                <a16:creationId xmlns:a16="http://schemas.microsoft.com/office/drawing/2014/main" id="{4564DC7A-7868-E696-EC09-E147298CBD6C}"/>
              </a:ext>
            </a:extLst>
          </p:cNvPr>
          <p:cNvSpPr/>
          <p:nvPr/>
        </p:nvSpPr>
        <p:spPr>
          <a:xfrm>
            <a:off x="5007760" y="3230459"/>
            <a:ext cx="735980" cy="228600"/>
          </a:xfrm>
          <a:prstGeom prst="rect">
            <a:avLst/>
          </a:prstGeom>
          <a:solidFill>
            <a:schemeClr val="bg1"/>
          </a:solidFill>
        </p:spPr>
        <p:txBody>
          <a:bodyPr wrap="none" rtlCol="0" anchor="ctr">
            <a:spAutoFit/>
          </a:bodyPr>
          <a:lstStyle/>
          <a:p>
            <a:pPr algn="l"/>
            <a:endParaRPr lang="en-CH" sz="1600" dirty="0">
              <a:latin typeface="Helvetica" pitchFamily="2" charset="0"/>
            </a:endParaRPr>
          </a:p>
        </p:txBody>
      </p:sp>
      <p:sp>
        <p:nvSpPr>
          <p:cNvPr id="7" name="TextBox 6">
            <a:extLst>
              <a:ext uri="{FF2B5EF4-FFF2-40B4-BE49-F238E27FC236}">
                <a16:creationId xmlns:a16="http://schemas.microsoft.com/office/drawing/2014/main" id="{77525AF2-8FB9-93CD-0FD0-61AC997EC90B}"/>
              </a:ext>
            </a:extLst>
          </p:cNvPr>
          <p:cNvSpPr txBox="1"/>
          <p:nvPr/>
        </p:nvSpPr>
        <p:spPr>
          <a:xfrm>
            <a:off x="5030062" y="3266702"/>
            <a:ext cx="756938" cy="261610"/>
          </a:xfrm>
          <a:prstGeom prst="rect">
            <a:avLst/>
          </a:prstGeom>
          <a:noFill/>
        </p:spPr>
        <p:txBody>
          <a:bodyPr wrap="none" rtlCol="0">
            <a:spAutoFit/>
          </a:bodyPr>
          <a:lstStyle/>
          <a:p>
            <a:pPr marL="0">
              <a:spcBef>
                <a:spcPts val="3000"/>
              </a:spcBef>
            </a:pPr>
            <a:r>
              <a:rPr lang="en-CH" sz="1050" b="1" dirty="0">
                <a:solidFill>
                  <a:srgbClr val="BC1521"/>
                </a:solidFill>
                <a:latin typeface="Helvetica" pitchFamily="2" charset="0"/>
                <a:ea typeface="Helvetica Light" charset="0"/>
                <a:cs typeface="Helvetica Light" charset="0"/>
                <a:sym typeface="Wingdings" pitchFamily="2" charset="2"/>
              </a:rPr>
              <a:t>13.6 TeV</a:t>
            </a:r>
          </a:p>
        </p:txBody>
      </p:sp>
      <p:cxnSp>
        <p:nvCxnSpPr>
          <p:cNvPr id="8" name="Straight Connector 7">
            <a:extLst>
              <a:ext uri="{FF2B5EF4-FFF2-40B4-BE49-F238E27FC236}">
                <a16:creationId xmlns:a16="http://schemas.microsoft.com/office/drawing/2014/main" id="{AF77F2E4-53D1-E455-BFC1-CE48D15E1046}"/>
              </a:ext>
            </a:extLst>
          </p:cNvPr>
          <p:cNvCxnSpPr/>
          <p:nvPr/>
        </p:nvCxnSpPr>
        <p:spPr>
          <a:xfrm>
            <a:off x="6348919" y="3483773"/>
            <a:ext cx="628989" cy="0"/>
          </a:xfrm>
          <a:prstGeom prst="line">
            <a:avLst/>
          </a:prstGeom>
          <a:ln>
            <a:solidFill>
              <a:srgbClr val="BC1521"/>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7047692E-A64B-D425-773E-1B052AEBE95C}"/>
              </a:ext>
            </a:extLst>
          </p:cNvPr>
          <p:cNvCxnSpPr/>
          <p:nvPr/>
        </p:nvCxnSpPr>
        <p:spPr>
          <a:xfrm>
            <a:off x="6362664" y="4855165"/>
            <a:ext cx="628989" cy="0"/>
          </a:xfrm>
          <a:prstGeom prst="line">
            <a:avLst/>
          </a:prstGeom>
          <a:ln w="12700">
            <a:solidFill>
              <a:srgbClr val="BC1521"/>
            </a:solidFill>
            <a:headEnd type="none" w="med" len="med"/>
            <a:tailEnd type="diamond" w="med" len="med"/>
          </a:ln>
          <a:effectLst/>
        </p:spPr>
        <p:style>
          <a:lnRef idx="2">
            <a:schemeClr val="accent1"/>
          </a:lnRef>
          <a:fillRef idx="0">
            <a:schemeClr val="accent1"/>
          </a:fillRef>
          <a:effectRef idx="1">
            <a:schemeClr val="accent1"/>
          </a:effectRef>
          <a:fontRef idx="minor">
            <a:schemeClr val="tx1"/>
          </a:fontRef>
        </p:style>
      </p:cxnSp>
      <p:sp>
        <p:nvSpPr>
          <p:cNvPr id="13" name="Rectangle 12">
            <a:extLst>
              <a:ext uri="{FF2B5EF4-FFF2-40B4-BE49-F238E27FC236}">
                <a16:creationId xmlns:a16="http://schemas.microsoft.com/office/drawing/2014/main" id="{8090909C-6B06-FB16-5245-64980AF04555}"/>
              </a:ext>
            </a:extLst>
          </p:cNvPr>
          <p:cNvSpPr/>
          <p:nvPr/>
        </p:nvSpPr>
        <p:spPr>
          <a:xfrm>
            <a:off x="6348919" y="3946155"/>
            <a:ext cx="154166" cy="129849"/>
          </a:xfrm>
          <a:prstGeom prst="rect">
            <a:avLst/>
          </a:prstGeom>
          <a:solidFill>
            <a:schemeClr val="bg1"/>
          </a:solidFill>
        </p:spPr>
        <p:txBody>
          <a:bodyPr wrap="none" rtlCol="0" anchor="ctr">
            <a:spAutoFit/>
          </a:bodyPr>
          <a:lstStyle/>
          <a:p>
            <a:pPr algn="l"/>
            <a:endParaRPr lang="en-CH" sz="1600" dirty="0">
              <a:latin typeface="Helvetica" pitchFamily="2" charset="0"/>
            </a:endParaRPr>
          </a:p>
        </p:txBody>
      </p:sp>
      <p:sp>
        <p:nvSpPr>
          <p:cNvPr id="16" name="Rectangle 15">
            <a:extLst>
              <a:ext uri="{FF2B5EF4-FFF2-40B4-BE49-F238E27FC236}">
                <a16:creationId xmlns:a16="http://schemas.microsoft.com/office/drawing/2014/main" id="{857A01A9-7500-7493-F61B-FE5674ABFA28}"/>
              </a:ext>
            </a:extLst>
          </p:cNvPr>
          <p:cNvSpPr/>
          <p:nvPr/>
        </p:nvSpPr>
        <p:spPr>
          <a:xfrm>
            <a:off x="704966" y="2290522"/>
            <a:ext cx="9591973" cy="1950174"/>
          </a:xfrm>
          <a:prstGeom prst="rect">
            <a:avLst/>
          </a:prstGeom>
          <a:solidFill>
            <a:schemeClr val="bg1"/>
          </a:solidFill>
          <a:ln w="3175">
            <a:solidFill>
              <a:schemeClr val="tx1">
                <a:lumMod val="50000"/>
                <a:lumOff val="50000"/>
              </a:schemeClr>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17" name="TextBox 16">
            <a:extLst>
              <a:ext uri="{FF2B5EF4-FFF2-40B4-BE49-F238E27FC236}">
                <a16:creationId xmlns:a16="http://schemas.microsoft.com/office/drawing/2014/main" id="{2645235A-1F97-7760-DEA3-2952DE984657}"/>
              </a:ext>
            </a:extLst>
          </p:cNvPr>
          <p:cNvSpPr txBox="1"/>
          <p:nvPr/>
        </p:nvSpPr>
        <p:spPr>
          <a:xfrm>
            <a:off x="903536" y="2433805"/>
            <a:ext cx="9260669" cy="1631216"/>
          </a:xfrm>
          <a:prstGeom prst="rect">
            <a:avLst/>
          </a:prstGeom>
          <a:noFill/>
        </p:spPr>
        <p:txBody>
          <a:bodyPr wrap="square" rtlCol="0">
            <a:spAutoFit/>
          </a:bodyPr>
          <a:lstStyle/>
          <a:p>
            <a:pPr>
              <a:spcBef>
                <a:spcPts val="3000"/>
              </a:spcBef>
            </a:pPr>
            <a:r>
              <a:rPr lang="en-GB" sz="1600" b="1" dirty="0">
                <a:latin typeface="Helvetica" pitchFamily="2" charset="0"/>
                <a:ea typeface="Helvetica Neue" panose="02000503000000020004" pitchFamily="2" charset="0"/>
                <a:cs typeface="Helvetica Neue" panose="02000503000000020004" pitchFamily="2" charset="0"/>
              </a:rPr>
              <a:t>HL-LHC </a:t>
            </a:r>
            <a:endParaRPr lang="en-US" sz="1400" b="1" dirty="0">
              <a:latin typeface="Helvetica" pitchFamily="2" charset="0"/>
              <a:ea typeface="Helvetica Neue" panose="02000503000000020004" pitchFamily="2" charset="0"/>
              <a:cs typeface="Helvetica Neue" panose="02000503000000020004" pitchFamily="2" charset="0"/>
            </a:endParaRPr>
          </a:p>
          <a:p>
            <a:pPr marL="285750" indent="-285750">
              <a:spcBef>
                <a:spcPts val="1200"/>
              </a:spcBef>
              <a:buFont typeface="Arial" panose="020B0604020202020204" pitchFamily="34" charset="0"/>
              <a:buChar char="•"/>
            </a:pPr>
            <a:r>
              <a:rPr lang="en-US" sz="1600" b="1" dirty="0">
                <a:latin typeface="Helvetica" pitchFamily="2" charset="0"/>
                <a:ea typeface="Helvetica Neue" panose="02000503000000020004" pitchFamily="2" charset="0"/>
                <a:cs typeface="Helvetica Neue" panose="02000503000000020004" pitchFamily="2" charset="0"/>
              </a:rPr>
              <a:t>20 times more data than currently </a:t>
            </a:r>
            <a:r>
              <a:rPr lang="en-US" sz="1600" b="1" dirty="0" err="1">
                <a:latin typeface="Helvetica" pitchFamily="2" charset="0"/>
                <a:ea typeface="Helvetica Neue" panose="02000503000000020004" pitchFamily="2" charset="0"/>
                <a:cs typeface="Helvetica Neue" panose="02000503000000020004" pitchFamily="2" charset="0"/>
              </a:rPr>
              <a:t>analysed</a:t>
            </a:r>
            <a:r>
              <a:rPr lang="en-US" sz="1600" dirty="0">
                <a:latin typeface="Helvetica" pitchFamily="2" charset="0"/>
                <a:ea typeface="Helvetica Neue" panose="02000503000000020004" pitchFamily="2" charset="0"/>
                <a:cs typeface="Helvetica Neue" panose="02000503000000020004" pitchFamily="2" charset="0"/>
              </a:rPr>
              <a:t>: </a:t>
            </a:r>
            <a:r>
              <a:rPr lang="en-US" sz="1600" b="1" dirty="0">
                <a:latin typeface="Helvetica" pitchFamily="2" charset="0"/>
                <a:ea typeface="Helvetica Neue" panose="02000503000000020004" pitchFamily="2" charset="0"/>
                <a:cs typeface="Helvetica Neue" panose="02000503000000020004" pitchFamily="2" charset="0"/>
              </a:rPr>
              <a:t>Higgs factory </a:t>
            </a:r>
            <a:r>
              <a:rPr lang="en-US" sz="1600" dirty="0">
                <a:latin typeface="Helvetica" pitchFamily="2" charset="0"/>
                <a:ea typeface="Helvetica Neue" panose="02000503000000020004" pitchFamily="2" charset="0"/>
                <a:cs typeface="Helvetica Neue" panose="02000503000000020004" pitchFamily="2" charset="0"/>
              </a:rPr>
              <a:t>(400M Higgs bosons produced) for </a:t>
            </a:r>
            <a:r>
              <a:rPr lang="en-US" sz="1600" b="1" dirty="0">
                <a:latin typeface="Helvetica" pitchFamily="2" charset="0"/>
                <a:ea typeface="Helvetica Neue" panose="02000503000000020004" pitchFamily="2" charset="0"/>
                <a:cs typeface="Helvetica Neue" panose="02000503000000020004" pitchFamily="2" charset="0"/>
              </a:rPr>
              <a:t>precise Higgs coupling measurements</a:t>
            </a:r>
            <a:r>
              <a:rPr lang="en-US" sz="1600" dirty="0">
                <a:latin typeface="Helvetica" pitchFamily="2" charset="0"/>
                <a:ea typeface="Helvetica Neue" panose="02000503000000020004" pitchFamily="2" charset="0"/>
                <a:cs typeface="Helvetica Neue" panose="02000503000000020004" pitchFamily="2" charset="0"/>
              </a:rPr>
              <a:t>, access to </a:t>
            </a:r>
            <a:r>
              <a:rPr lang="en-US" sz="1600" b="1" dirty="0">
                <a:latin typeface="Helvetica" pitchFamily="2" charset="0"/>
                <a:ea typeface="Helvetica Neue" panose="02000503000000020004" pitchFamily="2" charset="0"/>
                <a:cs typeface="Helvetica Neue" panose="02000503000000020004" pitchFamily="2" charset="0"/>
              </a:rPr>
              <a:t>Higgs self interaction and longitudinal vector boson scattering, and increased overall rare &amp; new physics sensitivity</a:t>
            </a:r>
          </a:p>
          <a:p>
            <a:pPr marL="285750" indent="-285750">
              <a:spcBef>
                <a:spcPts val="1200"/>
              </a:spcBef>
              <a:buFont typeface="Arial" panose="020B0604020202020204" pitchFamily="34" charset="0"/>
              <a:buChar char="•"/>
            </a:pPr>
            <a:r>
              <a:rPr lang="en-US" sz="1600" b="1" dirty="0">
                <a:latin typeface="Helvetica" pitchFamily="2" charset="0"/>
                <a:ea typeface="Helvetica Neue" panose="02000503000000020004" pitchFamily="2" charset="0"/>
                <a:cs typeface="Helvetica Neue" panose="02000503000000020004" pitchFamily="2" charset="0"/>
              </a:rPr>
              <a:t>Complementary in many ways to an FCC-</a:t>
            </a:r>
            <a:r>
              <a:rPr lang="en-US" sz="1600" b="1" dirty="0" err="1">
                <a:latin typeface="Helvetica" pitchFamily="2" charset="0"/>
                <a:ea typeface="Helvetica Neue" panose="02000503000000020004" pitchFamily="2" charset="0"/>
                <a:cs typeface="Helvetica Neue" panose="02000503000000020004" pitchFamily="2" charset="0"/>
              </a:rPr>
              <a:t>ee</a:t>
            </a:r>
            <a:r>
              <a:rPr lang="en-US" sz="1600" b="1" dirty="0">
                <a:latin typeface="Helvetica" pitchFamily="2" charset="0"/>
                <a:ea typeface="Helvetica Neue" panose="02000503000000020004" pitchFamily="2" charset="0"/>
                <a:cs typeface="Helvetica Neue" panose="02000503000000020004" pitchFamily="2" charset="0"/>
              </a:rPr>
              <a:t> Higgs factory</a:t>
            </a:r>
          </a:p>
        </p:txBody>
      </p:sp>
    </p:spTree>
    <p:extLst>
      <p:ext uri="{BB962C8B-B14F-4D97-AF65-F5344CB8AC3E}">
        <p14:creationId xmlns:p14="http://schemas.microsoft.com/office/powerpoint/2010/main" val="280050708"/>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CA7716A-C0E4-A54D-A0A8-96BEF974FBDE}"/>
              </a:ext>
            </a:extLst>
          </p:cNvPr>
          <p:cNvPicPr>
            <a:picLocks noChangeAspect="1"/>
          </p:cNvPicPr>
          <p:nvPr/>
        </p:nvPicPr>
        <p:blipFill>
          <a:blip r:embed="rId2"/>
          <a:stretch>
            <a:fillRect/>
          </a:stretch>
        </p:blipFill>
        <p:spPr>
          <a:xfrm>
            <a:off x="5156200" y="1179860"/>
            <a:ext cx="5985426" cy="3513358"/>
          </a:xfrm>
          <a:prstGeom prst="rect">
            <a:avLst/>
          </a:prstGeom>
        </p:spPr>
      </p:pic>
      <p:pic>
        <p:nvPicPr>
          <p:cNvPr id="16" name="Picture 15">
            <a:extLst>
              <a:ext uri="{FF2B5EF4-FFF2-40B4-BE49-F238E27FC236}">
                <a16:creationId xmlns:a16="http://schemas.microsoft.com/office/drawing/2014/main" id="{16CBC718-5BBE-D841-A3D1-EB80F20FB501}"/>
              </a:ext>
            </a:extLst>
          </p:cNvPr>
          <p:cNvPicPr>
            <a:picLocks noChangeAspect="1"/>
          </p:cNvPicPr>
          <p:nvPr/>
        </p:nvPicPr>
        <p:blipFill>
          <a:blip r:embed="rId3"/>
          <a:stretch>
            <a:fillRect/>
          </a:stretch>
        </p:blipFill>
        <p:spPr>
          <a:xfrm>
            <a:off x="9840773" y="82887"/>
            <a:ext cx="1490734" cy="785137"/>
          </a:xfrm>
          <a:prstGeom prst="rect">
            <a:avLst/>
          </a:prstGeom>
        </p:spPr>
      </p:pic>
      <p:sp>
        <p:nvSpPr>
          <p:cNvPr id="17" name="TextBox 16">
            <a:extLst>
              <a:ext uri="{FF2B5EF4-FFF2-40B4-BE49-F238E27FC236}">
                <a16:creationId xmlns:a16="http://schemas.microsoft.com/office/drawing/2014/main" id="{3D9BD6B9-0C8B-7D41-A3AB-EE138A316EF5}"/>
              </a:ext>
            </a:extLst>
          </p:cNvPr>
          <p:cNvSpPr txBox="1"/>
          <p:nvPr/>
        </p:nvSpPr>
        <p:spPr>
          <a:xfrm>
            <a:off x="178096" y="264651"/>
            <a:ext cx="11305525" cy="523220"/>
          </a:xfrm>
          <a:prstGeom prst="rect">
            <a:avLst/>
          </a:prstGeom>
          <a:noFill/>
        </p:spPr>
        <p:txBody>
          <a:bodyPr wrap="square" rtlCol="0">
            <a:spAutoFit/>
          </a:bodyPr>
          <a:lstStyle/>
          <a:p>
            <a:pPr indent="424250" defTabSz="430225" fontAlgn="base">
              <a:spcBef>
                <a:spcPct val="0"/>
              </a:spcBef>
              <a:spcAft>
                <a:spcPct val="0"/>
              </a:spcAft>
              <a:defRPr/>
            </a:pPr>
            <a:r>
              <a:rPr lang="en-US" sz="2800" b="1">
                <a:solidFill>
                  <a:srgbClr val="0D7FBF"/>
                </a:solidFill>
                <a:latin typeface="Helvetica" pitchFamily="2" charset="0"/>
                <a:ea typeface="Trebuchet MS" pitchFamily="-84" charset="0"/>
                <a:cs typeface="Helvetica Light"/>
              </a:rPr>
              <a:t>High-Luminosity LHC (HL-LHC)</a:t>
            </a:r>
            <a:endParaRPr lang="en-US" sz="2800">
              <a:solidFill>
                <a:srgbClr val="0D7FBF"/>
              </a:solidFill>
              <a:latin typeface="Helvetica Light" pitchFamily="2" charset="0"/>
              <a:ea typeface="Trebuchet MS" pitchFamily="-84" charset="0"/>
              <a:cs typeface="Helvetica Light"/>
            </a:endParaRPr>
          </a:p>
        </p:txBody>
      </p:sp>
      <p:sp>
        <p:nvSpPr>
          <p:cNvPr id="18" name="Rectangle 17">
            <a:extLst>
              <a:ext uri="{FF2B5EF4-FFF2-40B4-BE49-F238E27FC236}">
                <a16:creationId xmlns:a16="http://schemas.microsoft.com/office/drawing/2014/main" id="{8CED942C-432A-1E48-AE3D-BFAAE1098C98}"/>
              </a:ext>
            </a:extLst>
          </p:cNvPr>
          <p:cNvSpPr/>
          <p:nvPr/>
        </p:nvSpPr>
        <p:spPr>
          <a:xfrm>
            <a:off x="591671" y="1187217"/>
            <a:ext cx="4564529" cy="3400931"/>
          </a:xfrm>
          <a:prstGeom prst="rect">
            <a:avLst/>
          </a:prstGeom>
        </p:spPr>
        <p:txBody>
          <a:bodyPr wrap="square">
            <a:spAutoFit/>
          </a:bodyPr>
          <a:lstStyle/>
          <a:p>
            <a:pPr lvl="0" defTabSz="457200" fontAlgn="base">
              <a:spcBef>
                <a:spcPts val="2400"/>
              </a:spcBef>
              <a:spcAft>
                <a:spcPct val="0"/>
              </a:spcAft>
              <a:defRPr/>
            </a:pPr>
            <a:r>
              <a:rPr lang="en-GB" dirty="0">
                <a:solidFill>
                  <a:srgbClr val="000000"/>
                </a:solidFill>
                <a:latin typeface="Helvetica" pitchFamily="2" charset="0"/>
              </a:rPr>
              <a:t>The HL-LHC’s luminosity requires unprecedented detector and computing technologies: </a:t>
            </a:r>
          </a:p>
          <a:p>
            <a:pPr marL="285750" lvl="0" indent="-285750" defTabSz="457200" fontAlgn="base">
              <a:spcBef>
                <a:spcPts val="1800"/>
              </a:spcBef>
              <a:spcAft>
                <a:spcPct val="0"/>
              </a:spcAft>
              <a:buFont typeface="Arial" panose="020B0604020202020204" pitchFamily="34" charset="0"/>
              <a:buChar char="•"/>
              <a:defRPr/>
            </a:pPr>
            <a:r>
              <a:rPr lang="en-GB" sz="1600" dirty="0">
                <a:solidFill>
                  <a:srgbClr val="000000"/>
                </a:solidFill>
                <a:latin typeface="Helvetica" pitchFamily="2" charset="0"/>
              </a:rPr>
              <a:t>Radiation hardness</a:t>
            </a:r>
          </a:p>
          <a:p>
            <a:pPr marL="285750" lvl="0" indent="-285750" defTabSz="457200" fontAlgn="base">
              <a:spcBef>
                <a:spcPts val="1200"/>
              </a:spcBef>
              <a:spcAft>
                <a:spcPct val="0"/>
              </a:spcAft>
              <a:buFont typeface="Arial" panose="020B0604020202020204" pitchFamily="34" charset="0"/>
              <a:buChar char="•"/>
              <a:defRPr/>
            </a:pPr>
            <a:r>
              <a:rPr lang="en-GB" sz="1600" dirty="0">
                <a:solidFill>
                  <a:srgbClr val="000000"/>
                </a:solidFill>
                <a:latin typeface="Helvetica" pitchFamily="2" charset="0"/>
              </a:rPr>
              <a:t>High detection granularity and resolution</a:t>
            </a:r>
          </a:p>
          <a:p>
            <a:pPr marL="285750" lvl="0" indent="-285750" defTabSz="457200" fontAlgn="base">
              <a:spcBef>
                <a:spcPts val="1200"/>
              </a:spcBef>
              <a:spcAft>
                <a:spcPct val="0"/>
              </a:spcAft>
              <a:buFont typeface="Arial" panose="020B0604020202020204" pitchFamily="34" charset="0"/>
              <a:buChar char="•"/>
              <a:defRPr/>
            </a:pPr>
            <a:r>
              <a:rPr lang="en-GB" sz="1600" dirty="0">
                <a:solidFill>
                  <a:srgbClr val="000000"/>
                </a:solidFill>
                <a:latin typeface="Helvetica" pitchFamily="2" charset="0"/>
              </a:rPr>
              <a:t>Precise timing detectors </a:t>
            </a:r>
          </a:p>
          <a:p>
            <a:pPr marL="285750" lvl="0" indent="-285750" defTabSz="457200" fontAlgn="base">
              <a:spcBef>
                <a:spcPts val="1200"/>
              </a:spcBef>
              <a:spcAft>
                <a:spcPct val="0"/>
              </a:spcAft>
              <a:buFont typeface="Arial" panose="020B0604020202020204" pitchFamily="34" charset="0"/>
              <a:buChar char="•"/>
              <a:defRPr/>
            </a:pPr>
            <a:r>
              <a:rPr lang="en-GB" sz="1600" dirty="0">
                <a:solidFill>
                  <a:srgbClr val="000000"/>
                </a:solidFill>
                <a:latin typeface="Helvetica" pitchFamily="2" charset="0"/>
              </a:rPr>
              <a:t>More powerful triggers</a:t>
            </a:r>
          </a:p>
          <a:p>
            <a:pPr marL="285750" lvl="0" indent="-285750" defTabSz="457200" fontAlgn="base">
              <a:spcBef>
                <a:spcPts val="1200"/>
              </a:spcBef>
              <a:spcAft>
                <a:spcPct val="0"/>
              </a:spcAft>
              <a:buFont typeface="Arial" panose="020B0604020202020204" pitchFamily="34" charset="0"/>
              <a:buChar char="•"/>
              <a:defRPr/>
            </a:pPr>
            <a:r>
              <a:rPr lang="en-GB" sz="1600" dirty="0">
                <a:solidFill>
                  <a:srgbClr val="000000"/>
                </a:solidFill>
                <a:latin typeface="Helvetica" pitchFamily="2" charset="0"/>
              </a:rPr>
              <a:t>Deeply embedded machine learning </a:t>
            </a:r>
          </a:p>
          <a:p>
            <a:pPr marL="285750" lvl="0" indent="-285750" defTabSz="457200" fontAlgn="base">
              <a:spcBef>
                <a:spcPts val="1200"/>
              </a:spcBef>
              <a:spcAft>
                <a:spcPct val="0"/>
              </a:spcAft>
              <a:buFont typeface="Arial" panose="020B0604020202020204" pitchFamily="34" charset="0"/>
              <a:buChar char="•"/>
              <a:defRPr/>
            </a:pPr>
            <a:r>
              <a:rPr lang="en-GB" sz="1600" dirty="0">
                <a:solidFill>
                  <a:srgbClr val="000000"/>
                </a:solidFill>
                <a:latin typeface="Helvetica" pitchFamily="2" charset="0"/>
              </a:rPr>
              <a:t>High-performance software &amp; computing</a:t>
            </a:r>
          </a:p>
        </p:txBody>
      </p:sp>
      <p:pic>
        <p:nvPicPr>
          <p:cNvPr id="19" name="Picture 18">
            <a:extLst>
              <a:ext uri="{FF2B5EF4-FFF2-40B4-BE49-F238E27FC236}">
                <a16:creationId xmlns:a16="http://schemas.microsoft.com/office/drawing/2014/main" id="{D4E697A6-D191-3842-91D2-7774597A00A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322491" y="76200"/>
            <a:ext cx="1517223" cy="785137"/>
          </a:xfrm>
          <a:prstGeom prst="rect">
            <a:avLst/>
          </a:prstGeom>
        </p:spPr>
      </p:pic>
      <p:sp>
        <p:nvSpPr>
          <p:cNvPr id="12" name="TextBox 11">
            <a:extLst>
              <a:ext uri="{FF2B5EF4-FFF2-40B4-BE49-F238E27FC236}">
                <a16:creationId xmlns:a16="http://schemas.microsoft.com/office/drawing/2014/main" id="{DF067CED-EEED-2D96-67D8-6E084318C866}"/>
              </a:ext>
            </a:extLst>
          </p:cNvPr>
          <p:cNvSpPr txBox="1"/>
          <p:nvPr/>
        </p:nvSpPr>
        <p:spPr>
          <a:xfrm>
            <a:off x="5774009" y="6664745"/>
            <a:ext cx="2618428" cy="246221"/>
          </a:xfrm>
          <a:prstGeom prst="rect">
            <a:avLst/>
          </a:prstGeom>
          <a:noFill/>
        </p:spPr>
        <p:txBody>
          <a:bodyPr wrap="square" rtlCol="0">
            <a:spAutoFit/>
          </a:bodyPr>
          <a:lstStyle/>
          <a:p>
            <a:pPr marL="0">
              <a:spcBef>
                <a:spcPts val="3000"/>
              </a:spcBef>
            </a:pPr>
            <a:r>
              <a:rPr lang="en-CH" sz="1000" dirty="0">
                <a:solidFill>
                  <a:schemeClr val="bg1"/>
                </a:solidFill>
                <a:latin typeface="Calibri" panose="020F0502020204030204" pitchFamily="34" charset="0"/>
                <a:ea typeface="Helvetica Light" charset="0"/>
                <a:cs typeface="Calibri" panose="020F0502020204030204" pitchFamily="34" charset="0"/>
                <a:sym typeface="Wingdings" pitchFamily="2" charset="2"/>
              </a:rPr>
              <a:t>200 pileup event simulated in ATLAS</a:t>
            </a:r>
          </a:p>
        </p:txBody>
      </p:sp>
      <p:pic>
        <p:nvPicPr>
          <p:cNvPr id="5" name="Picture 4">
            <a:extLst>
              <a:ext uri="{FF2B5EF4-FFF2-40B4-BE49-F238E27FC236}">
                <a16:creationId xmlns:a16="http://schemas.microsoft.com/office/drawing/2014/main" id="{F91576ED-36EF-46C1-FD19-DC212822C533}"/>
              </a:ext>
            </a:extLst>
          </p:cNvPr>
          <p:cNvPicPr>
            <a:picLocks noChangeAspect="1"/>
          </p:cNvPicPr>
          <p:nvPr/>
        </p:nvPicPr>
        <p:blipFill>
          <a:blip r:embed="rId5"/>
          <a:stretch>
            <a:fillRect/>
          </a:stretch>
        </p:blipFill>
        <p:spPr>
          <a:xfrm>
            <a:off x="4920508" y="5043226"/>
            <a:ext cx="2966192" cy="1814773"/>
          </a:xfrm>
          <a:prstGeom prst="rect">
            <a:avLst/>
          </a:prstGeom>
        </p:spPr>
      </p:pic>
      <p:pic>
        <p:nvPicPr>
          <p:cNvPr id="2" name="Picture 1">
            <a:extLst>
              <a:ext uri="{FF2B5EF4-FFF2-40B4-BE49-F238E27FC236}">
                <a16:creationId xmlns:a16="http://schemas.microsoft.com/office/drawing/2014/main" id="{8CB79E55-7219-6CE4-3C9E-FB92EFC74452}"/>
              </a:ext>
            </a:extLst>
          </p:cNvPr>
          <p:cNvPicPr>
            <a:picLocks noChangeAspect="1"/>
          </p:cNvPicPr>
          <p:nvPr/>
        </p:nvPicPr>
        <p:blipFill>
          <a:blip r:embed="rId6"/>
          <a:stretch>
            <a:fillRect/>
          </a:stretch>
        </p:blipFill>
        <p:spPr>
          <a:xfrm>
            <a:off x="-1" y="5042465"/>
            <a:ext cx="5111009" cy="1815536"/>
          </a:xfrm>
          <a:prstGeom prst="rect">
            <a:avLst/>
          </a:prstGeom>
        </p:spPr>
      </p:pic>
      <p:pic>
        <p:nvPicPr>
          <p:cNvPr id="7" name="Picture 6">
            <a:extLst>
              <a:ext uri="{FF2B5EF4-FFF2-40B4-BE49-F238E27FC236}">
                <a16:creationId xmlns:a16="http://schemas.microsoft.com/office/drawing/2014/main" id="{FF8DEF2B-7497-1702-2373-23CC8C912487}"/>
              </a:ext>
            </a:extLst>
          </p:cNvPr>
          <p:cNvPicPr>
            <a:picLocks noChangeAspect="1"/>
          </p:cNvPicPr>
          <p:nvPr/>
        </p:nvPicPr>
        <p:blipFill rotWithShape="1">
          <a:blip r:embed="rId7"/>
          <a:srcRect l="49939" r="15001"/>
          <a:stretch/>
        </p:blipFill>
        <p:spPr>
          <a:xfrm>
            <a:off x="10193222" y="5054402"/>
            <a:ext cx="1279642" cy="1815536"/>
          </a:xfrm>
          <a:prstGeom prst="rect">
            <a:avLst/>
          </a:prstGeom>
        </p:spPr>
      </p:pic>
      <p:pic>
        <p:nvPicPr>
          <p:cNvPr id="3" name="Picture 2">
            <a:extLst>
              <a:ext uri="{FF2B5EF4-FFF2-40B4-BE49-F238E27FC236}">
                <a16:creationId xmlns:a16="http://schemas.microsoft.com/office/drawing/2014/main" id="{6B534953-48BC-F69F-8C83-E04CB53E307B}"/>
              </a:ext>
            </a:extLst>
          </p:cNvPr>
          <p:cNvPicPr>
            <a:picLocks noChangeAspect="1"/>
          </p:cNvPicPr>
          <p:nvPr/>
        </p:nvPicPr>
        <p:blipFill rotWithShape="1">
          <a:blip r:embed="rId8"/>
          <a:srcRect l="12693" r="15340"/>
          <a:stretch/>
        </p:blipFill>
        <p:spPr>
          <a:xfrm>
            <a:off x="7886701" y="5054402"/>
            <a:ext cx="2306520" cy="1803598"/>
          </a:xfrm>
          <a:prstGeom prst="rect">
            <a:avLst/>
          </a:prstGeom>
        </p:spPr>
      </p:pic>
      <p:cxnSp>
        <p:nvCxnSpPr>
          <p:cNvPr id="9" name="Straight Connector 8">
            <a:extLst>
              <a:ext uri="{FF2B5EF4-FFF2-40B4-BE49-F238E27FC236}">
                <a16:creationId xmlns:a16="http://schemas.microsoft.com/office/drawing/2014/main" id="{F30BFE7F-4139-00D2-0D6B-C88A17B6D36D}"/>
              </a:ext>
            </a:extLst>
          </p:cNvPr>
          <p:cNvCxnSpPr/>
          <p:nvPr/>
        </p:nvCxnSpPr>
        <p:spPr>
          <a:xfrm>
            <a:off x="0" y="5042465"/>
            <a:ext cx="11472863" cy="11937"/>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grpSp>
        <p:nvGrpSpPr>
          <p:cNvPr id="6" name="Group 5">
            <a:extLst>
              <a:ext uri="{FF2B5EF4-FFF2-40B4-BE49-F238E27FC236}">
                <a16:creationId xmlns:a16="http://schemas.microsoft.com/office/drawing/2014/main" id="{897B825C-D611-CB7F-6C3B-E64AC2146A9F}"/>
              </a:ext>
            </a:extLst>
          </p:cNvPr>
          <p:cNvGrpSpPr/>
          <p:nvPr/>
        </p:nvGrpSpPr>
        <p:grpSpPr>
          <a:xfrm>
            <a:off x="6316664" y="1042304"/>
            <a:ext cx="859036" cy="647365"/>
            <a:chOff x="10508975" y="873070"/>
            <a:chExt cx="859036" cy="647365"/>
          </a:xfrm>
        </p:grpSpPr>
        <p:sp>
          <p:nvSpPr>
            <p:cNvPr id="8" name="Rounded Rectangle 7">
              <a:extLst>
                <a:ext uri="{FF2B5EF4-FFF2-40B4-BE49-F238E27FC236}">
                  <a16:creationId xmlns:a16="http://schemas.microsoft.com/office/drawing/2014/main" id="{E2D9808F-B5D8-5C46-D08C-3FDA8AB7FC03}"/>
                </a:ext>
              </a:extLst>
            </p:cNvPr>
            <p:cNvSpPr/>
            <p:nvPr/>
          </p:nvSpPr>
          <p:spPr>
            <a:xfrm>
              <a:off x="10508975" y="873070"/>
              <a:ext cx="859036" cy="647365"/>
            </a:xfrm>
            <a:prstGeom prst="roundRect">
              <a:avLst/>
            </a:prstGeom>
            <a:solidFill>
              <a:schemeClr val="bg1"/>
            </a:solidFill>
            <a:ln w="3175">
              <a:solidFill>
                <a:srgbClr val="00B050"/>
              </a:solidFill>
            </a:ln>
          </p:spPr>
          <p:txBody>
            <a:bodyPr wrap="square" rtlCol="0" anchor="ctr">
              <a:spAutoFit/>
            </a:bodyPr>
            <a:lstStyle/>
            <a:p>
              <a:pPr algn="l"/>
              <a:endParaRPr lang="en-CH" sz="1600" dirty="0">
                <a:latin typeface="Helvetica" pitchFamily="2" charset="0"/>
              </a:endParaRPr>
            </a:p>
          </p:txBody>
        </p:sp>
        <p:pic>
          <p:nvPicPr>
            <p:cNvPr id="10" name="Picture 2" descr="MPP - Theory Seminar | Max Planck Institute for extraterrestrial Physics">
              <a:extLst>
                <a:ext uri="{FF2B5EF4-FFF2-40B4-BE49-F238E27FC236}">
                  <a16:creationId xmlns:a16="http://schemas.microsoft.com/office/drawing/2014/main" id="{3EB25965-3BCB-EC87-0EF1-23C10E48EB6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86247" y="903236"/>
              <a:ext cx="704605" cy="603947"/>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23940410"/>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900C9AAB-A400-B240-88FF-9A5BCDB8FB2D}"/>
              </a:ext>
            </a:extLst>
          </p:cNvPr>
          <p:cNvSpPr txBox="1"/>
          <p:nvPr/>
        </p:nvSpPr>
        <p:spPr>
          <a:xfrm>
            <a:off x="178096" y="264651"/>
            <a:ext cx="11305525" cy="523220"/>
          </a:xfrm>
          <a:prstGeom prst="rect">
            <a:avLst/>
          </a:prstGeom>
          <a:noFill/>
        </p:spPr>
        <p:txBody>
          <a:bodyPr wrap="square" rtlCol="0">
            <a:spAutoFit/>
          </a:bodyPr>
          <a:lstStyle/>
          <a:p>
            <a:pPr marL="0" marR="0" lvl="0" indent="424250" algn="l" defTabSz="430225" rtl="0" eaLnBrk="1" fontAlgn="base" latinLnBrk="0" hangingPunct="1">
              <a:lnSpc>
                <a:spcPct val="100000"/>
              </a:lnSpc>
              <a:spcBef>
                <a:spcPct val="0"/>
              </a:spcBef>
              <a:spcAft>
                <a:spcPct val="0"/>
              </a:spcAft>
              <a:buClrTx/>
              <a:buSzTx/>
              <a:buFontTx/>
              <a:buNone/>
              <a:tabLst/>
              <a:defRPr/>
            </a:pPr>
            <a:r>
              <a:rPr lang="en-US" sz="2800" b="1" dirty="0">
                <a:solidFill>
                  <a:srgbClr val="0D7FBF"/>
                </a:solidFill>
                <a:latin typeface="Helvetica" pitchFamily="2" charset="0"/>
                <a:ea typeface="Trebuchet MS" pitchFamily="-84" charset="0"/>
                <a:cs typeface="Helvetica Light"/>
              </a:rPr>
              <a:t>Gauge symmetry and the Higgs mechanism</a:t>
            </a:r>
            <a:endParaRPr kumimoji="0" lang="en-US" sz="2800" b="0" i="0" u="none" strike="noStrike" kern="1200" cap="none" spc="0" normalizeH="0" baseline="0" noProof="0" dirty="0">
              <a:ln>
                <a:noFill/>
              </a:ln>
              <a:solidFill>
                <a:srgbClr val="0D7FBF"/>
              </a:solidFill>
              <a:effectLst/>
              <a:uLnTx/>
              <a:uFillTx/>
              <a:latin typeface="Helvetica Light" pitchFamily="2" charset="0"/>
              <a:ea typeface="Trebuchet MS" pitchFamily="-84" charset="0"/>
              <a:cs typeface="Helvetica Light"/>
            </a:endParaRPr>
          </a:p>
        </p:txBody>
      </p:sp>
      <p:grpSp>
        <p:nvGrpSpPr>
          <p:cNvPr id="15" name="Group 14">
            <a:extLst>
              <a:ext uri="{FF2B5EF4-FFF2-40B4-BE49-F238E27FC236}">
                <a16:creationId xmlns:a16="http://schemas.microsoft.com/office/drawing/2014/main" id="{B0270380-84BD-253B-269D-9FD9CAEDA76A}"/>
              </a:ext>
            </a:extLst>
          </p:cNvPr>
          <p:cNvGrpSpPr/>
          <p:nvPr/>
        </p:nvGrpSpPr>
        <p:grpSpPr>
          <a:xfrm>
            <a:off x="4500887" y="1085140"/>
            <a:ext cx="6702561" cy="2981378"/>
            <a:chOff x="4500887" y="1085140"/>
            <a:chExt cx="6702561" cy="2981378"/>
          </a:xfrm>
        </p:grpSpPr>
        <p:pic>
          <p:nvPicPr>
            <p:cNvPr id="11" name="Picture 10">
              <a:extLst>
                <a:ext uri="{FF2B5EF4-FFF2-40B4-BE49-F238E27FC236}">
                  <a16:creationId xmlns:a16="http://schemas.microsoft.com/office/drawing/2014/main" id="{FC0C3CA9-7972-4FDC-87CB-094021FCC85D}"/>
                </a:ext>
              </a:extLst>
            </p:cNvPr>
            <p:cNvPicPr>
              <a:picLocks noChangeAspect="1"/>
            </p:cNvPicPr>
            <p:nvPr/>
          </p:nvPicPr>
          <p:blipFill>
            <a:blip r:embed="rId2"/>
            <a:stretch>
              <a:fillRect/>
            </a:stretch>
          </p:blipFill>
          <p:spPr>
            <a:xfrm>
              <a:off x="5183648" y="1221718"/>
              <a:ext cx="6019800" cy="2844800"/>
            </a:xfrm>
            <a:prstGeom prst="rect">
              <a:avLst/>
            </a:prstGeom>
          </p:spPr>
        </p:pic>
        <p:sp>
          <p:nvSpPr>
            <p:cNvPr id="13" name="Rectangle 12">
              <a:extLst>
                <a:ext uri="{FF2B5EF4-FFF2-40B4-BE49-F238E27FC236}">
                  <a16:creationId xmlns:a16="http://schemas.microsoft.com/office/drawing/2014/main" id="{D0AA017D-CB34-3214-7138-AF9967343130}"/>
                </a:ext>
              </a:extLst>
            </p:cNvPr>
            <p:cNvSpPr/>
            <p:nvPr/>
          </p:nvSpPr>
          <p:spPr>
            <a:xfrm>
              <a:off x="4810539" y="1085140"/>
              <a:ext cx="1656522" cy="902177"/>
            </a:xfrm>
            <a:prstGeom prst="rect">
              <a:avLst/>
            </a:prstGeom>
            <a:solidFill>
              <a:schemeClr val="bg1"/>
            </a:solidFill>
            <a:ln>
              <a:solidFill>
                <a:schemeClr val="bg1"/>
              </a:solidFill>
            </a:ln>
          </p:spPr>
          <p:txBody>
            <a:bodyPr wrap="none" rtlCol="0" anchor="ctr">
              <a:spAutoFit/>
            </a:bodyPr>
            <a:lstStyle/>
            <a:p>
              <a:pPr algn="l"/>
              <a:endParaRPr lang="en-CH" sz="1600" dirty="0">
                <a:latin typeface="Helvetica" pitchFamily="2" charset="0"/>
              </a:endParaRPr>
            </a:p>
          </p:txBody>
        </p:sp>
        <p:sp>
          <p:nvSpPr>
            <p:cNvPr id="14" name="Rectangle 13">
              <a:extLst>
                <a:ext uri="{FF2B5EF4-FFF2-40B4-BE49-F238E27FC236}">
                  <a16:creationId xmlns:a16="http://schemas.microsoft.com/office/drawing/2014/main" id="{AC3D5FD4-FF5A-F7D8-41A7-52822859B7EF}"/>
                </a:ext>
              </a:extLst>
            </p:cNvPr>
            <p:cNvSpPr/>
            <p:nvPr/>
          </p:nvSpPr>
          <p:spPr>
            <a:xfrm>
              <a:off x="4500887" y="2039544"/>
              <a:ext cx="835198" cy="902177"/>
            </a:xfrm>
            <a:prstGeom prst="rect">
              <a:avLst/>
            </a:prstGeom>
            <a:solidFill>
              <a:schemeClr val="bg1"/>
            </a:solidFill>
            <a:ln>
              <a:solidFill>
                <a:schemeClr val="bg1"/>
              </a:solidFill>
            </a:ln>
          </p:spPr>
          <p:txBody>
            <a:bodyPr wrap="square" rtlCol="0" anchor="ctr">
              <a:spAutoFit/>
            </a:bodyPr>
            <a:lstStyle/>
            <a:p>
              <a:pPr algn="l"/>
              <a:endParaRPr lang="en-CH" sz="1600" dirty="0">
                <a:latin typeface="Helvetica" pitchFamily="2" charset="0"/>
              </a:endParaRPr>
            </a:p>
          </p:txBody>
        </p:sp>
      </p:grpSp>
      <p:sp>
        <p:nvSpPr>
          <p:cNvPr id="17" name="Slide Number Placeholder 1">
            <a:extLst>
              <a:ext uri="{FF2B5EF4-FFF2-40B4-BE49-F238E27FC236}">
                <a16:creationId xmlns:a16="http://schemas.microsoft.com/office/drawing/2014/main" id="{80DF1CB1-2143-F147-B266-22A3CE86B55F}"/>
              </a:ext>
            </a:extLst>
          </p:cNvPr>
          <p:cNvSpPr>
            <a:spLocks noGrp="1"/>
          </p:cNvSpPr>
          <p:nvPr>
            <p:ph type="sldNum" sz="quarter" idx="4"/>
          </p:nvPr>
        </p:nvSpPr>
        <p:spPr>
          <a:xfrm>
            <a:off x="8779265" y="6545797"/>
            <a:ext cx="2677001"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1C2F03-9E95-40C9-A99F-3C4F7EE8CF2A}" type="slidenum">
              <a:rPr kumimoji="0" lang="en-GB" sz="1400" b="0" i="0" u="none" strike="noStrike" kern="1200" cap="none" spc="0" normalizeH="0" baseline="0" noProof="0" smtClean="0">
                <a:ln>
                  <a:noFill/>
                </a:ln>
                <a:solidFill>
                  <a:srgbClr val="000000">
                    <a:lumMod val="50000"/>
                    <a:lumOff val="50000"/>
                  </a:srgbClr>
                </a:solidFill>
                <a:effectLst/>
                <a:uLnTx/>
                <a:uFillTx/>
                <a:latin typeface="Helvetica Light"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400" b="0" i="0" u="none" strike="noStrike" kern="1200" cap="none" spc="0" normalizeH="0" baseline="0" noProof="0">
              <a:ln>
                <a:noFill/>
              </a:ln>
              <a:solidFill>
                <a:srgbClr val="000000">
                  <a:lumMod val="50000"/>
                  <a:lumOff val="50000"/>
                </a:srgbClr>
              </a:solidFill>
              <a:effectLst/>
              <a:uLnTx/>
              <a:uFillTx/>
              <a:latin typeface="Helvetica Light" charset="0"/>
            </a:endParaRPr>
          </a:p>
        </p:txBody>
      </p:sp>
      <mc:AlternateContent xmlns:mc="http://schemas.openxmlformats.org/markup-compatibility/2006" xmlns:a14="http://schemas.microsoft.com/office/drawing/2010/main">
        <mc:Choice Requires="a14">
          <p:sp>
            <p:nvSpPr>
              <p:cNvPr id="76" name="TextBox 75">
                <a:extLst>
                  <a:ext uri="{FF2B5EF4-FFF2-40B4-BE49-F238E27FC236}">
                    <a16:creationId xmlns:a16="http://schemas.microsoft.com/office/drawing/2014/main" id="{3FC58DD4-04A4-9B2E-E8CF-D7EDCAFBE6D3}"/>
                  </a:ext>
                </a:extLst>
              </p:cNvPr>
              <p:cNvSpPr txBox="1"/>
              <p:nvPr/>
            </p:nvSpPr>
            <p:spPr>
              <a:xfrm>
                <a:off x="590421" y="4296802"/>
                <a:ext cx="10160209" cy="1874872"/>
              </a:xfrm>
              <a:prstGeom prst="rect">
                <a:avLst/>
              </a:prstGeom>
              <a:noFill/>
            </p:spPr>
            <p:txBody>
              <a:bodyPr wrap="square">
                <a:spAutoFit/>
              </a:bodyPr>
              <a:lstStyle/>
              <a:p>
                <a:pPr defTabSz="457200" fontAlgn="base">
                  <a:spcBef>
                    <a:spcPts val="1800"/>
                  </a:spcBef>
                  <a:spcAft>
                    <a:spcPct val="0"/>
                  </a:spcAft>
                  <a:defRPr/>
                </a:pPr>
                <a:r>
                  <a:rPr lang="en-US" sz="1600" dirty="0">
                    <a:solidFill>
                      <a:srgbClr val="000000"/>
                    </a:solidFill>
                    <a:latin typeface="Helvetica" pitchFamily="2" charset="0"/>
                  </a:rPr>
                  <a:t>Developing </a:t>
                </a:r>
                <a14:m>
                  <m:oMath xmlns:m="http://schemas.openxmlformats.org/officeDocument/2006/math">
                    <m:r>
                      <a:rPr lang="en-US" sz="1600" i="1" dirty="0">
                        <a:latin typeface="Cambria Math" panose="02040503050406030204" pitchFamily="18" charset="0"/>
                        <a:ea typeface="Cambria Math" panose="02040503050406030204" pitchFamily="18" charset="0"/>
                      </a:rPr>
                      <m:t>𝜙</m:t>
                    </m:r>
                    <m:r>
                      <a:rPr lang="en-US" sz="1600" b="0" i="1" dirty="0" smtClean="0">
                        <a:latin typeface="Cambria Math" panose="02040503050406030204" pitchFamily="18" charset="0"/>
                        <a:ea typeface="Cambria Math" panose="02040503050406030204" pitchFamily="18" charset="0"/>
                      </a:rPr>
                      <m:t>(</m:t>
                    </m:r>
                    <m:r>
                      <a:rPr lang="en-US" sz="1600" b="0" i="1" dirty="0" smtClean="0">
                        <a:latin typeface="Cambria Math" panose="02040503050406030204" pitchFamily="18" charset="0"/>
                        <a:ea typeface="Cambria Math" panose="02040503050406030204" pitchFamily="18" charset="0"/>
                      </a:rPr>
                      <m:t>𝑥</m:t>
                    </m:r>
                    <m:r>
                      <a:rPr lang="en-US" sz="1600" b="0" i="1" dirty="0" smtClean="0">
                        <a:latin typeface="Cambria Math" panose="02040503050406030204" pitchFamily="18" charset="0"/>
                        <a:ea typeface="Cambria Math" panose="02040503050406030204" pitchFamily="18" charset="0"/>
                      </a:rPr>
                      <m:t>)∝(0, </m:t>
                    </m:r>
                    <m:r>
                      <a:rPr lang="en-US" sz="1600" i="1" dirty="0">
                        <a:solidFill>
                          <a:srgbClr val="000000"/>
                        </a:solidFill>
                        <a:latin typeface="Cambria Math" panose="02040503050406030204" pitchFamily="18" charset="0"/>
                        <a:ea typeface="Cambria Math" panose="02040503050406030204" pitchFamily="18" charset="0"/>
                      </a:rPr>
                      <m:t>𝜐</m:t>
                    </m:r>
                    <m:r>
                      <a:rPr lang="en-US" sz="1600" i="1" dirty="0">
                        <a:solidFill>
                          <a:srgbClr val="000000"/>
                        </a:solidFill>
                        <a:latin typeface="Cambria Math" panose="02040503050406030204" pitchFamily="18" charset="0"/>
                        <a:ea typeface="Cambria Math" panose="02040503050406030204" pitchFamily="18" charset="0"/>
                      </a:rPr>
                      <m:t>+</m:t>
                    </m:r>
                    <m:r>
                      <a:rPr lang="en-US" sz="1600" i="1" dirty="0">
                        <a:solidFill>
                          <a:srgbClr val="000000"/>
                        </a:solidFill>
                        <a:latin typeface="Cambria Math" panose="02040503050406030204" pitchFamily="18" charset="0"/>
                        <a:ea typeface="Cambria Math" panose="02040503050406030204" pitchFamily="18" charset="0"/>
                      </a:rPr>
                      <m:t>𝐻</m:t>
                    </m:r>
                    <m:d>
                      <m:dPr>
                        <m:ctrlPr>
                          <a:rPr lang="en-US" sz="1600" i="1" dirty="0">
                            <a:solidFill>
                              <a:srgbClr val="000000"/>
                            </a:solidFill>
                            <a:latin typeface="Cambria Math" panose="02040503050406030204" pitchFamily="18" charset="0"/>
                            <a:ea typeface="Cambria Math" panose="02040503050406030204" pitchFamily="18" charset="0"/>
                          </a:rPr>
                        </m:ctrlPr>
                      </m:dPr>
                      <m:e>
                        <m:r>
                          <a:rPr lang="en-US" sz="1600" i="1" dirty="0">
                            <a:solidFill>
                              <a:srgbClr val="000000"/>
                            </a:solidFill>
                            <a:latin typeface="Cambria Math" panose="02040503050406030204" pitchFamily="18" charset="0"/>
                            <a:ea typeface="Cambria Math" panose="02040503050406030204" pitchFamily="18" charset="0"/>
                          </a:rPr>
                          <m:t>𝑥</m:t>
                        </m:r>
                      </m:e>
                    </m:d>
                    <m:r>
                      <a:rPr lang="en-US" sz="1600" b="0" i="1" dirty="0" smtClean="0">
                        <a:solidFill>
                          <a:srgbClr val="000000"/>
                        </a:solidFill>
                        <a:latin typeface="Cambria Math" panose="02040503050406030204" pitchFamily="18" charset="0"/>
                        <a:ea typeface="Cambria Math" panose="02040503050406030204" pitchFamily="18" charset="0"/>
                      </a:rPr>
                      <m:t>)</m:t>
                    </m:r>
                  </m:oMath>
                </a14:m>
                <a:r>
                  <a:rPr lang="en-US" sz="1600" dirty="0">
                    <a:solidFill>
                      <a:srgbClr val="000000"/>
                    </a:solidFill>
                    <a:latin typeface="Helvetica" pitchFamily="2" charset="0"/>
                  </a:rPr>
                  <a:t> around the minimum and inserting it into the SM Lagrangian expanded by particle interactions with </a:t>
                </a:r>
                <a14:m>
                  <m:oMath xmlns:m="http://schemas.openxmlformats.org/officeDocument/2006/math">
                    <m:r>
                      <a:rPr lang="en-US" sz="1600" i="1" dirty="0">
                        <a:latin typeface="Cambria Math" panose="02040503050406030204" pitchFamily="18" charset="0"/>
                        <a:ea typeface="Cambria Math" panose="02040503050406030204" pitchFamily="18" charset="0"/>
                      </a:rPr>
                      <m:t>𝜙</m:t>
                    </m:r>
                    <m:r>
                      <a:rPr lang="en-US" sz="1600" i="1" dirty="0">
                        <a:latin typeface="Cambria Math" panose="02040503050406030204" pitchFamily="18" charset="0"/>
                        <a:ea typeface="Cambria Math" panose="02040503050406030204" pitchFamily="18" charset="0"/>
                      </a:rPr>
                      <m:t>(</m:t>
                    </m:r>
                    <m:r>
                      <a:rPr lang="en-US" sz="1600" i="1" dirty="0">
                        <a:latin typeface="Cambria Math" panose="02040503050406030204" pitchFamily="18" charset="0"/>
                        <a:ea typeface="Cambria Math" panose="02040503050406030204" pitchFamily="18" charset="0"/>
                      </a:rPr>
                      <m:t>𝑥</m:t>
                    </m:r>
                    <m:r>
                      <a:rPr lang="en-US" sz="1600" i="1" dirty="0">
                        <a:latin typeface="Cambria Math" panose="02040503050406030204" pitchFamily="18" charset="0"/>
                        <a:ea typeface="Cambria Math" panose="02040503050406030204" pitchFamily="18" charset="0"/>
                      </a:rPr>
                      <m:t>)</m:t>
                    </m:r>
                  </m:oMath>
                </a14:m>
                <a:r>
                  <a:rPr lang="en-US" sz="1600" dirty="0">
                    <a:solidFill>
                      <a:srgbClr val="000000"/>
                    </a:solidFill>
                    <a:latin typeface="Helvetica" pitchFamily="2" charset="0"/>
                  </a:rPr>
                  <a:t>, determines the particle spectrum</a:t>
                </a:r>
              </a:p>
              <a:p>
                <a:pPr marL="285750" indent="-285750" defTabSz="457200" fontAlgn="base">
                  <a:spcBef>
                    <a:spcPts val="1200"/>
                  </a:spcBef>
                  <a:spcAft>
                    <a:spcPct val="0"/>
                  </a:spcAft>
                  <a:buFont typeface="Arial" panose="020B0604020202020204" pitchFamily="34" charset="0"/>
                  <a:buChar char="•"/>
                  <a:defRPr/>
                </a:pPr>
                <a14:m>
                  <m:oMath xmlns:m="http://schemas.openxmlformats.org/officeDocument/2006/math">
                    <m:sSub>
                      <m:sSubPr>
                        <m:ctrlPr>
                          <a:rPr lang="en-US" sz="1600" i="1" dirty="0">
                            <a:solidFill>
                              <a:srgbClr val="000000"/>
                            </a:solidFill>
                            <a:latin typeface="Cambria Math" panose="02040503050406030204" pitchFamily="18" charset="0"/>
                            <a:ea typeface="Cambria Math" panose="02040503050406030204" pitchFamily="18" charset="0"/>
                          </a:rPr>
                        </m:ctrlPr>
                      </m:sSubPr>
                      <m:e>
                        <m:r>
                          <a:rPr lang="en-US" sz="1600" i="1" dirty="0">
                            <a:solidFill>
                              <a:srgbClr val="000000"/>
                            </a:solidFill>
                            <a:latin typeface="Cambria Math" panose="02040503050406030204" pitchFamily="18" charset="0"/>
                            <a:ea typeface="Cambria Math" panose="02040503050406030204" pitchFamily="18" charset="0"/>
                          </a:rPr>
                          <m:t>𝑚</m:t>
                        </m:r>
                      </m:e>
                      <m:sub>
                        <m:r>
                          <a:rPr lang="en-US" sz="1600" i="1" dirty="0">
                            <a:solidFill>
                              <a:srgbClr val="000000"/>
                            </a:solidFill>
                            <a:latin typeface="Cambria Math" panose="02040503050406030204" pitchFamily="18" charset="0"/>
                            <a:ea typeface="Cambria Math" panose="02040503050406030204" pitchFamily="18" charset="0"/>
                          </a:rPr>
                          <m:t>𝛾</m:t>
                        </m:r>
                      </m:sub>
                    </m:sSub>
                    <m:r>
                      <a:rPr lang="en-US" sz="1600" i="1" dirty="0">
                        <a:solidFill>
                          <a:srgbClr val="000000"/>
                        </a:solidFill>
                        <a:latin typeface="Cambria Math" panose="02040503050406030204" pitchFamily="18" charset="0"/>
                        <a:ea typeface="Cambria Math" panose="02040503050406030204" pitchFamily="18" charset="0"/>
                      </a:rPr>
                      <m:t>=0</m:t>
                    </m:r>
                  </m:oMath>
                </a14:m>
                <a:r>
                  <a:rPr lang="en-US" sz="1600" dirty="0">
                    <a:solidFill>
                      <a:srgbClr val="000000"/>
                    </a:solidFill>
                    <a:latin typeface="Helvetica" pitchFamily="2" charset="0"/>
                  </a:rPr>
                  <a:t>, </a:t>
                </a:r>
                <a14:m>
                  <m:oMath xmlns:m="http://schemas.openxmlformats.org/officeDocument/2006/math">
                    <m:sSub>
                      <m:sSubPr>
                        <m:ctrlPr>
                          <a:rPr lang="en-US" sz="1600" b="0" i="1" dirty="0" smtClean="0">
                            <a:solidFill>
                              <a:srgbClr val="000000"/>
                            </a:solidFill>
                            <a:latin typeface="Cambria Math" panose="02040503050406030204" pitchFamily="18" charset="0"/>
                            <a:ea typeface="Cambria Math" panose="02040503050406030204" pitchFamily="18" charset="0"/>
                          </a:rPr>
                        </m:ctrlPr>
                      </m:sSubPr>
                      <m:e>
                        <m:r>
                          <a:rPr lang="en-US" sz="1600" b="0" i="1" dirty="0" smtClean="0">
                            <a:solidFill>
                              <a:srgbClr val="000000"/>
                            </a:solidFill>
                            <a:latin typeface="Cambria Math" panose="02040503050406030204" pitchFamily="18" charset="0"/>
                            <a:ea typeface="Cambria Math" panose="02040503050406030204" pitchFamily="18" charset="0"/>
                          </a:rPr>
                          <m:t>𝑚</m:t>
                        </m:r>
                      </m:e>
                      <m:sub>
                        <m:r>
                          <a:rPr lang="en-US" sz="1600" b="0" i="1" dirty="0" smtClean="0">
                            <a:solidFill>
                              <a:srgbClr val="000000"/>
                            </a:solidFill>
                            <a:latin typeface="Cambria Math" panose="02040503050406030204" pitchFamily="18" charset="0"/>
                            <a:ea typeface="Cambria Math" panose="02040503050406030204" pitchFamily="18" charset="0"/>
                          </a:rPr>
                          <m:t>𝑊</m:t>
                        </m:r>
                      </m:sub>
                    </m:sSub>
                    <m:r>
                      <a:rPr lang="en-US" sz="1600" b="0" i="1" dirty="0" smtClean="0">
                        <a:solidFill>
                          <a:srgbClr val="000000"/>
                        </a:solidFill>
                        <a:latin typeface="Cambria Math" panose="02040503050406030204" pitchFamily="18" charset="0"/>
                        <a:ea typeface="Cambria Math" panose="02040503050406030204" pitchFamily="18" charset="0"/>
                      </a:rPr>
                      <m:t>=</m:t>
                    </m:r>
                    <m:f>
                      <m:fPr>
                        <m:ctrlPr>
                          <a:rPr lang="en-US" sz="1600" b="0" i="1" dirty="0" smtClean="0">
                            <a:solidFill>
                              <a:srgbClr val="000000"/>
                            </a:solidFill>
                            <a:latin typeface="Cambria Math" panose="02040503050406030204" pitchFamily="18" charset="0"/>
                            <a:ea typeface="Cambria Math" panose="02040503050406030204" pitchFamily="18" charset="0"/>
                          </a:rPr>
                        </m:ctrlPr>
                      </m:fPr>
                      <m:num>
                        <m:r>
                          <a:rPr lang="en-US" sz="1600" b="0" i="1" dirty="0" smtClean="0">
                            <a:solidFill>
                              <a:srgbClr val="000000"/>
                            </a:solidFill>
                            <a:latin typeface="Cambria Math" panose="02040503050406030204" pitchFamily="18" charset="0"/>
                            <a:ea typeface="Cambria Math" panose="02040503050406030204" pitchFamily="18" charset="0"/>
                          </a:rPr>
                          <m:t>1</m:t>
                        </m:r>
                      </m:num>
                      <m:den>
                        <m:r>
                          <a:rPr lang="en-US" sz="1600" b="0" i="1" dirty="0" smtClean="0">
                            <a:solidFill>
                              <a:srgbClr val="000000"/>
                            </a:solidFill>
                            <a:latin typeface="Cambria Math" panose="02040503050406030204" pitchFamily="18" charset="0"/>
                            <a:ea typeface="Cambria Math" panose="02040503050406030204" pitchFamily="18" charset="0"/>
                          </a:rPr>
                          <m:t>2</m:t>
                        </m:r>
                      </m:den>
                    </m:f>
                    <m:r>
                      <a:rPr lang="en-US" sz="1600" i="1" dirty="0">
                        <a:solidFill>
                          <a:srgbClr val="000000"/>
                        </a:solidFill>
                        <a:latin typeface="Cambria Math" panose="02040503050406030204" pitchFamily="18" charset="0"/>
                        <a:ea typeface="Cambria Math" panose="02040503050406030204" pitchFamily="18" charset="0"/>
                      </a:rPr>
                      <m:t>𝑔</m:t>
                    </m:r>
                    <m:r>
                      <a:rPr lang="en-US" sz="1600" i="1" dirty="0">
                        <a:solidFill>
                          <a:srgbClr val="000000"/>
                        </a:solidFill>
                        <a:latin typeface="Cambria Math" panose="02040503050406030204" pitchFamily="18" charset="0"/>
                        <a:ea typeface="Cambria Math" panose="02040503050406030204" pitchFamily="18" charset="0"/>
                      </a:rPr>
                      <m:t>𝜐</m:t>
                    </m:r>
                  </m:oMath>
                </a14:m>
                <a:r>
                  <a:rPr lang="en-US" sz="1600" dirty="0">
                    <a:solidFill>
                      <a:srgbClr val="000000"/>
                    </a:solidFill>
                    <a:latin typeface="Helvetica" pitchFamily="2" charset="0"/>
                  </a:rPr>
                  <a:t>, </a:t>
                </a:r>
                <a14:m>
                  <m:oMath xmlns:m="http://schemas.openxmlformats.org/officeDocument/2006/math">
                    <m:sSub>
                      <m:sSubPr>
                        <m:ctrlPr>
                          <a:rPr lang="en-US" sz="1600" i="1" dirty="0">
                            <a:solidFill>
                              <a:srgbClr val="000000"/>
                            </a:solidFill>
                            <a:latin typeface="Cambria Math" panose="02040503050406030204" pitchFamily="18" charset="0"/>
                            <a:ea typeface="Cambria Math" panose="02040503050406030204" pitchFamily="18" charset="0"/>
                          </a:rPr>
                        </m:ctrlPr>
                      </m:sSubPr>
                      <m:e>
                        <m:r>
                          <a:rPr lang="en-US" sz="1600" i="1" dirty="0">
                            <a:solidFill>
                              <a:srgbClr val="000000"/>
                            </a:solidFill>
                            <a:latin typeface="Cambria Math" panose="02040503050406030204" pitchFamily="18" charset="0"/>
                            <a:ea typeface="Cambria Math" panose="02040503050406030204" pitchFamily="18" charset="0"/>
                          </a:rPr>
                          <m:t>𝑚</m:t>
                        </m:r>
                      </m:e>
                      <m:sub>
                        <m:r>
                          <a:rPr lang="en-US" sz="1600" b="0" i="1" dirty="0" smtClean="0">
                            <a:solidFill>
                              <a:srgbClr val="000000"/>
                            </a:solidFill>
                            <a:latin typeface="Cambria Math" panose="02040503050406030204" pitchFamily="18" charset="0"/>
                            <a:ea typeface="Cambria Math" panose="02040503050406030204" pitchFamily="18" charset="0"/>
                          </a:rPr>
                          <m:t>𝑍</m:t>
                        </m:r>
                      </m:sub>
                    </m:sSub>
                    <m:r>
                      <a:rPr lang="en-US" sz="1600" i="1" dirty="0">
                        <a:solidFill>
                          <a:srgbClr val="000000"/>
                        </a:solidFill>
                        <a:latin typeface="Cambria Math" panose="02040503050406030204" pitchFamily="18" charset="0"/>
                        <a:ea typeface="Cambria Math" panose="02040503050406030204" pitchFamily="18" charset="0"/>
                      </a:rPr>
                      <m:t>=</m:t>
                    </m:r>
                    <m:f>
                      <m:fPr>
                        <m:ctrlPr>
                          <a:rPr lang="en-US" sz="1600" i="1" dirty="0">
                            <a:solidFill>
                              <a:srgbClr val="000000"/>
                            </a:solidFill>
                            <a:latin typeface="Cambria Math" panose="02040503050406030204" pitchFamily="18" charset="0"/>
                            <a:ea typeface="Cambria Math" panose="02040503050406030204" pitchFamily="18" charset="0"/>
                          </a:rPr>
                        </m:ctrlPr>
                      </m:fPr>
                      <m:num>
                        <m:r>
                          <a:rPr lang="en-US" sz="1600" i="1" dirty="0">
                            <a:solidFill>
                              <a:srgbClr val="000000"/>
                            </a:solidFill>
                            <a:latin typeface="Cambria Math" panose="02040503050406030204" pitchFamily="18" charset="0"/>
                            <a:ea typeface="Cambria Math" panose="02040503050406030204" pitchFamily="18" charset="0"/>
                          </a:rPr>
                          <m:t>1</m:t>
                        </m:r>
                      </m:num>
                      <m:den>
                        <m:r>
                          <a:rPr lang="en-US" sz="1600" i="1" dirty="0">
                            <a:solidFill>
                              <a:srgbClr val="000000"/>
                            </a:solidFill>
                            <a:latin typeface="Cambria Math" panose="02040503050406030204" pitchFamily="18" charset="0"/>
                            <a:ea typeface="Cambria Math" panose="02040503050406030204" pitchFamily="18" charset="0"/>
                          </a:rPr>
                          <m:t>2</m:t>
                        </m:r>
                      </m:den>
                    </m:f>
                    <m:rad>
                      <m:radPr>
                        <m:degHide m:val="on"/>
                        <m:ctrlPr>
                          <a:rPr lang="en-US" sz="1600" i="1" dirty="0" smtClean="0">
                            <a:solidFill>
                              <a:srgbClr val="000000"/>
                            </a:solidFill>
                            <a:latin typeface="Cambria Math" panose="02040503050406030204" pitchFamily="18" charset="0"/>
                            <a:ea typeface="Cambria Math" panose="02040503050406030204" pitchFamily="18" charset="0"/>
                          </a:rPr>
                        </m:ctrlPr>
                      </m:radPr>
                      <m:deg/>
                      <m:e>
                        <m:sSup>
                          <m:sSupPr>
                            <m:ctrlPr>
                              <a:rPr lang="en-US" sz="1600" i="1" dirty="0" smtClean="0">
                                <a:solidFill>
                                  <a:srgbClr val="000000"/>
                                </a:solidFill>
                                <a:latin typeface="Cambria Math" panose="02040503050406030204" pitchFamily="18" charset="0"/>
                                <a:ea typeface="Cambria Math" panose="02040503050406030204" pitchFamily="18" charset="0"/>
                              </a:rPr>
                            </m:ctrlPr>
                          </m:sSupPr>
                          <m:e>
                            <m:r>
                              <a:rPr lang="en-US" sz="1600" b="0" i="1" dirty="0" smtClean="0">
                                <a:solidFill>
                                  <a:srgbClr val="000000"/>
                                </a:solidFill>
                                <a:latin typeface="Cambria Math" panose="02040503050406030204" pitchFamily="18" charset="0"/>
                                <a:ea typeface="Cambria Math" panose="02040503050406030204" pitchFamily="18" charset="0"/>
                              </a:rPr>
                              <m:t>𝑔</m:t>
                            </m:r>
                          </m:e>
                          <m:sup>
                            <m:r>
                              <a:rPr lang="en-US" sz="1600" b="0" i="1" dirty="0" smtClean="0">
                                <a:solidFill>
                                  <a:srgbClr val="000000"/>
                                </a:solidFill>
                                <a:latin typeface="Cambria Math" panose="02040503050406030204" pitchFamily="18" charset="0"/>
                                <a:ea typeface="Cambria Math" panose="02040503050406030204" pitchFamily="18" charset="0"/>
                              </a:rPr>
                              <m:t>2</m:t>
                            </m:r>
                          </m:sup>
                        </m:sSup>
                        <m:r>
                          <a:rPr lang="en-US" sz="1600" b="0" i="1" dirty="0" smtClean="0">
                            <a:solidFill>
                              <a:srgbClr val="000000"/>
                            </a:solidFill>
                            <a:latin typeface="Cambria Math" panose="02040503050406030204" pitchFamily="18" charset="0"/>
                            <a:ea typeface="Cambria Math" panose="02040503050406030204" pitchFamily="18" charset="0"/>
                          </a:rPr>
                          <m:t>+</m:t>
                        </m:r>
                        <m:sSup>
                          <m:sSupPr>
                            <m:ctrlPr>
                              <a:rPr lang="en-US" sz="1600" i="1" dirty="0">
                                <a:solidFill>
                                  <a:srgbClr val="000000"/>
                                </a:solidFill>
                                <a:latin typeface="Cambria Math" panose="02040503050406030204" pitchFamily="18" charset="0"/>
                                <a:ea typeface="Cambria Math" panose="02040503050406030204" pitchFamily="18" charset="0"/>
                              </a:rPr>
                            </m:ctrlPr>
                          </m:sSupPr>
                          <m:e>
                            <m:r>
                              <a:rPr lang="en-US" sz="1600" i="1" dirty="0">
                                <a:solidFill>
                                  <a:srgbClr val="000000"/>
                                </a:solidFill>
                                <a:latin typeface="Cambria Math" panose="02040503050406030204" pitchFamily="18" charset="0"/>
                                <a:ea typeface="Cambria Math" panose="02040503050406030204" pitchFamily="18" charset="0"/>
                              </a:rPr>
                              <m:t>𝑔</m:t>
                            </m:r>
                          </m:e>
                          <m:sup>
                            <m:r>
                              <a:rPr lang="en-US" sz="1600" b="0" i="1" dirty="0" smtClean="0">
                                <a:solidFill>
                                  <a:srgbClr val="000000"/>
                                </a:solidFill>
                                <a:latin typeface="Cambria Math" panose="02040503050406030204" pitchFamily="18" charset="0"/>
                                <a:ea typeface="Cambria Math" panose="02040503050406030204" pitchFamily="18" charset="0"/>
                              </a:rPr>
                              <m:t>′</m:t>
                            </m:r>
                            <m:r>
                              <a:rPr lang="en-US" sz="1600" i="1" dirty="0">
                                <a:solidFill>
                                  <a:srgbClr val="000000"/>
                                </a:solidFill>
                                <a:latin typeface="Cambria Math" panose="02040503050406030204" pitchFamily="18" charset="0"/>
                                <a:ea typeface="Cambria Math" panose="02040503050406030204" pitchFamily="18" charset="0"/>
                              </a:rPr>
                              <m:t>2</m:t>
                            </m:r>
                          </m:sup>
                        </m:sSup>
                      </m:e>
                    </m:rad>
                    <m:r>
                      <a:rPr lang="en-US" sz="1600" i="1" dirty="0">
                        <a:solidFill>
                          <a:srgbClr val="000000"/>
                        </a:solidFill>
                        <a:latin typeface="Cambria Math" panose="02040503050406030204" pitchFamily="18" charset="0"/>
                        <a:ea typeface="Cambria Math" panose="02040503050406030204" pitchFamily="18" charset="0"/>
                      </a:rPr>
                      <m:t>∙</m:t>
                    </m:r>
                    <m:r>
                      <a:rPr lang="en-US" sz="1600" i="1" dirty="0">
                        <a:solidFill>
                          <a:srgbClr val="000000"/>
                        </a:solidFill>
                        <a:latin typeface="Cambria Math" panose="02040503050406030204" pitchFamily="18" charset="0"/>
                        <a:ea typeface="Cambria Math" panose="02040503050406030204" pitchFamily="18" charset="0"/>
                      </a:rPr>
                      <m:t>𝜐</m:t>
                    </m:r>
                  </m:oMath>
                </a14:m>
                <a:r>
                  <a:rPr lang="en-US" sz="1600" dirty="0">
                    <a:solidFill>
                      <a:srgbClr val="000000"/>
                    </a:solidFill>
                    <a:latin typeface="Helvetica" pitchFamily="2" charset="0"/>
                  </a:rPr>
                  <a:t>, </a:t>
                </a:r>
                <a14:m>
                  <m:oMath xmlns:m="http://schemas.openxmlformats.org/officeDocument/2006/math">
                    <m:sSub>
                      <m:sSubPr>
                        <m:ctrlPr>
                          <a:rPr lang="en-US" sz="1600" i="1" dirty="0">
                            <a:solidFill>
                              <a:srgbClr val="000000"/>
                            </a:solidFill>
                            <a:latin typeface="Cambria Math" panose="02040503050406030204" pitchFamily="18" charset="0"/>
                            <a:ea typeface="Cambria Math" panose="02040503050406030204" pitchFamily="18" charset="0"/>
                          </a:rPr>
                        </m:ctrlPr>
                      </m:sSubPr>
                      <m:e>
                        <m:r>
                          <a:rPr lang="en-US" sz="1600" i="1" dirty="0">
                            <a:solidFill>
                              <a:srgbClr val="000000"/>
                            </a:solidFill>
                            <a:latin typeface="Cambria Math" panose="02040503050406030204" pitchFamily="18" charset="0"/>
                            <a:ea typeface="Cambria Math" panose="02040503050406030204" pitchFamily="18" charset="0"/>
                          </a:rPr>
                          <m:t>𝑚</m:t>
                        </m:r>
                      </m:e>
                      <m:sub>
                        <m:r>
                          <a:rPr lang="en-US" sz="1600" i="1" dirty="0">
                            <a:solidFill>
                              <a:srgbClr val="000000"/>
                            </a:solidFill>
                            <a:latin typeface="Cambria Math" panose="02040503050406030204" pitchFamily="18" charset="0"/>
                            <a:ea typeface="Cambria Math" panose="02040503050406030204" pitchFamily="18" charset="0"/>
                          </a:rPr>
                          <m:t>𝑊</m:t>
                        </m:r>
                      </m:sub>
                    </m:sSub>
                    <m:r>
                      <a:rPr lang="en-US" sz="1600" b="0" i="0" dirty="0" smtClean="0">
                        <a:solidFill>
                          <a:srgbClr val="000000"/>
                        </a:solidFill>
                        <a:latin typeface="Cambria Math" panose="02040503050406030204" pitchFamily="18" charset="0"/>
                        <a:ea typeface="Cambria Math" panose="02040503050406030204" pitchFamily="18" charset="0"/>
                      </a:rPr>
                      <m:t>/</m:t>
                    </m:r>
                    <m:sSub>
                      <m:sSubPr>
                        <m:ctrlPr>
                          <a:rPr lang="en-US" sz="1600" i="1" dirty="0">
                            <a:solidFill>
                              <a:srgbClr val="000000"/>
                            </a:solidFill>
                            <a:latin typeface="Cambria Math" panose="02040503050406030204" pitchFamily="18" charset="0"/>
                            <a:ea typeface="Cambria Math" panose="02040503050406030204" pitchFamily="18" charset="0"/>
                          </a:rPr>
                        </m:ctrlPr>
                      </m:sSubPr>
                      <m:e>
                        <m:r>
                          <a:rPr lang="en-US" sz="1600" i="1" dirty="0">
                            <a:solidFill>
                              <a:srgbClr val="000000"/>
                            </a:solidFill>
                            <a:latin typeface="Cambria Math" panose="02040503050406030204" pitchFamily="18" charset="0"/>
                            <a:ea typeface="Cambria Math" panose="02040503050406030204" pitchFamily="18" charset="0"/>
                          </a:rPr>
                          <m:t>𝑚</m:t>
                        </m:r>
                      </m:e>
                      <m:sub>
                        <m:r>
                          <a:rPr lang="en-US" sz="1600" b="0" i="1" dirty="0" smtClean="0">
                            <a:solidFill>
                              <a:srgbClr val="000000"/>
                            </a:solidFill>
                            <a:latin typeface="Cambria Math" panose="02040503050406030204" pitchFamily="18" charset="0"/>
                            <a:ea typeface="Cambria Math" panose="02040503050406030204" pitchFamily="18" charset="0"/>
                          </a:rPr>
                          <m:t>𝑍</m:t>
                        </m:r>
                      </m:sub>
                    </m:sSub>
                    <m:r>
                      <a:rPr lang="en-US" sz="1600" b="0" i="1" dirty="0" smtClean="0">
                        <a:solidFill>
                          <a:srgbClr val="000000"/>
                        </a:solidFill>
                        <a:latin typeface="Cambria Math" panose="02040503050406030204" pitchFamily="18" charset="0"/>
                        <a:ea typeface="Cambria Math" panose="02040503050406030204" pitchFamily="18" charset="0"/>
                      </a:rPr>
                      <m:t>=</m:t>
                    </m:r>
                    <m:func>
                      <m:funcPr>
                        <m:ctrlPr>
                          <a:rPr lang="en-US" sz="1600" b="0" i="1" dirty="0" smtClean="0">
                            <a:solidFill>
                              <a:srgbClr val="000000"/>
                            </a:solidFill>
                            <a:latin typeface="Cambria Math" panose="02040503050406030204" pitchFamily="18" charset="0"/>
                            <a:ea typeface="Cambria Math" panose="02040503050406030204" pitchFamily="18" charset="0"/>
                          </a:rPr>
                        </m:ctrlPr>
                      </m:funcPr>
                      <m:fName>
                        <m:r>
                          <m:rPr>
                            <m:sty m:val="p"/>
                          </m:rPr>
                          <a:rPr lang="en-US" sz="1600" b="0" i="0" dirty="0" smtClean="0">
                            <a:solidFill>
                              <a:srgbClr val="000000"/>
                            </a:solidFill>
                            <a:latin typeface="Cambria Math" panose="02040503050406030204" pitchFamily="18" charset="0"/>
                            <a:ea typeface="Cambria Math" panose="02040503050406030204" pitchFamily="18" charset="0"/>
                          </a:rPr>
                          <m:t>cos</m:t>
                        </m:r>
                      </m:fName>
                      <m:e>
                        <m:sSub>
                          <m:sSubPr>
                            <m:ctrlPr>
                              <a:rPr lang="en-US" sz="1600" b="0" i="1" dirty="0" smtClean="0">
                                <a:solidFill>
                                  <a:srgbClr val="000000"/>
                                </a:solidFill>
                                <a:latin typeface="Cambria Math" panose="02040503050406030204" pitchFamily="18" charset="0"/>
                                <a:ea typeface="Cambria Math" panose="02040503050406030204" pitchFamily="18" charset="0"/>
                              </a:rPr>
                            </m:ctrlPr>
                          </m:sSubPr>
                          <m:e>
                            <m:r>
                              <a:rPr lang="en-US" sz="1600" b="0" i="1" dirty="0" smtClean="0">
                                <a:solidFill>
                                  <a:srgbClr val="000000"/>
                                </a:solidFill>
                                <a:latin typeface="Cambria Math" panose="02040503050406030204" pitchFamily="18" charset="0"/>
                                <a:ea typeface="Cambria Math" panose="02040503050406030204" pitchFamily="18" charset="0"/>
                              </a:rPr>
                              <m:t>𝜃</m:t>
                            </m:r>
                          </m:e>
                          <m:sub>
                            <m:r>
                              <a:rPr lang="en-US" sz="1600" b="0" i="1" dirty="0" smtClean="0">
                                <a:solidFill>
                                  <a:srgbClr val="000000"/>
                                </a:solidFill>
                                <a:latin typeface="Cambria Math" panose="02040503050406030204" pitchFamily="18" charset="0"/>
                                <a:ea typeface="Cambria Math" panose="02040503050406030204" pitchFamily="18" charset="0"/>
                              </a:rPr>
                              <m:t>𝑊</m:t>
                            </m:r>
                          </m:sub>
                        </m:sSub>
                      </m:e>
                    </m:func>
                  </m:oMath>
                </a14:m>
                <a:endParaRPr lang="en-US" sz="1600" dirty="0">
                  <a:solidFill>
                    <a:srgbClr val="000000"/>
                  </a:solidFill>
                  <a:latin typeface="Helvetica" pitchFamily="2" charset="0"/>
                </a:endParaRPr>
              </a:p>
              <a:p>
                <a:pPr marL="285750" indent="-285750" defTabSz="457200" fontAlgn="base">
                  <a:spcBef>
                    <a:spcPts val="600"/>
                  </a:spcBef>
                  <a:spcAft>
                    <a:spcPct val="0"/>
                  </a:spcAft>
                  <a:buFont typeface="Arial" panose="020B0604020202020204" pitchFamily="34" charset="0"/>
                  <a:buChar char="•"/>
                  <a:defRPr/>
                </a:pPr>
                <a14:m>
                  <m:oMath xmlns:m="http://schemas.openxmlformats.org/officeDocument/2006/math">
                    <m:sSub>
                      <m:sSubPr>
                        <m:ctrlPr>
                          <a:rPr lang="en-US" sz="1600" i="1" dirty="0">
                            <a:solidFill>
                              <a:srgbClr val="000000"/>
                            </a:solidFill>
                            <a:latin typeface="Cambria Math" panose="02040503050406030204" pitchFamily="18" charset="0"/>
                            <a:ea typeface="Cambria Math" panose="02040503050406030204" pitchFamily="18" charset="0"/>
                          </a:rPr>
                        </m:ctrlPr>
                      </m:sSubPr>
                      <m:e>
                        <m:r>
                          <a:rPr lang="en-US" sz="1600" i="1" dirty="0">
                            <a:solidFill>
                              <a:srgbClr val="000000"/>
                            </a:solidFill>
                            <a:latin typeface="Cambria Math" panose="02040503050406030204" pitchFamily="18" charset="0"/>
                            <a:ea typeface="Cambria Math" panose="02040503050406030204" pitchFamily="18" charset="0"/>
                          </a:rPr>
                          <m:t>𝑚</m:t>
                        </m:r>
                      </m:e>
                      <m:sub>
                        <m:r>
                          <a:rPr lang="en-US" sz="1600" b="0" i="1" dirty="0" smtClean="0">
                            <a:solidFill>
                              <a:srgbClr val="000000"/>
                            </a:solidFill>
                            <a:latin typeface="Cambria Math" panose="02040503050406030204" pitchFamily="18" charset="0"/>
                            <a:ea typeface="Cambria Math" panose="02040503050406030204" pitchFamily="18" charset="0"/>
                          </a:rPr>
                          <m:t>𝑓</m:t>
                        </m:r>
                      </m:sub>
                    </m:sSub>
                    <m:r>
                      <a:rPr lang="en-US" sz="1600" i="1" dirty="0">
                        <a:solidFill>
                          <a:srgbClr val="000000"/>
                        </a:solidFill>
                        <a:latin typeface="Cambria Math" panose="02040503050406030204" pitchFamily="18" charset="0"/>
                        <a:ea typeface="Cambria Math" panose="02040503050406030204" pitchFamily="18" charset="0"/>
                      </a:rPr>
                      <m:t>=</m:t>
                    </m:r>
                    <m:f>
                      <m:fPr>
                        <m:ctrlPr>
                          <a:rPr lang="en-US" sz="1600" i="1" dirty="0">
                            <a:solidFill>
                              <a:srgbClr val="000000"/>
                            </a:solidFill>
                            <a:latin typeface="Cambria Math" panose="02040503050406030204" pitchFamily="18" charset="0"/>
                            <a:ea typeface="Cambria Math" panose="02040503050406030204" pitchFamily="18" charset="0"/>
                          </a:rPr>
                        </m:ctrlPr>
                      </m:fPr>
                      <m:num>
                        <m:r>
                          <a:rPr lang="en-US" sz="1600" i="1" dirty="0">
                            <a:solidFill>
                              <a:srgbClr val="000000"/>
                            </a:solidFill>
                            <a:latin typeface="Cambria Math" panose="02040503050406030204" pitchFamily="18" charset="0"/>
                            <a:ea typeface="Cambria Math" panose="02040503050406030204" pitchFamily="18" charset="0"/>
                          </a:rPr>
                          <m:t>1</m:t>
                        </m:r>
                      </m:num>
                      <m:den>
                        <m:rad>
                          <m:radPr>
                            <m:degHide m:val="on"/>
                            <m:ctrlPr>
                              <a:rPr lang="en-US" sz="1600" i="1" dirty="0" smtClean="0">
                                <a:solidFill>
                                  <a:srgbClr val="000000"/>
                                </a:solidFill>
                                <a:latin typeface="Cambria Math" panose="02040503050406030204" pitchFamily="18" charset="0"/>
                                <a:ea typeface="Cambria Math" panose="02040503050406030204" pitchFamily="18" charset="0"/>
                              </a:rPr>
                            </m:ctrlPr>
                          </m:radPr>
                          <m:deg/>
                          <m:e>
                            <m:r>
                              <a:rPr lang="en-US" sz="1600" b="0" i="1" dirty="0" smtClean="0">
                                <a:solidFill>
                                  <a:srgbClr val="000000"/>
                                </a:solidFill>
                                <a:latin typeface="Cambria Math" panose="02040503050406030204" pitchFamily="18" charset="0"/>
                                <a:ea typeface="Cambria Math" panose="02040503050406030204" pitchFamily="18" charset="0"/>
                              </a:rPr>
                              <m:t>2</m:t>
                            </m:r>
                          </m:e>
                        </m:rad>
                      </m:den>
                    </m:f>
                    <m:sSub>
                      <m:sSubPr>
                        <m:ctrlPr>
                          <a:rPr lang="en-US" sz="1600" i="1" dirty="0" smtClean="0">
                            <a:solidFill>
                              <a:srgbClr val="000000"/>
                            </a:solidFill>
                            <a:latin typeface="Cambria Math" panose="02040503050406030204" pitchFamily="18" charset="0"/>
                            <a:ea typeface="Cambria Math" panose="02040503050406030204" pitchFamily="18" charset="0"/>
                          </a:rPr>
                        </m:ctrlPr>
                      </m:sSubPr>
                      <m:e>
                        <m:r>
                          <a:rPr lang="en-US" sz="1600" b="0" i="1" dirty="0" smtClean="0">
                            <a:solidFill>
                              <a:srgbClr val="000000"/>
                            </a:solidFill>
                            <a:latin typeface="Cambria Math" panose="02040503050406030204" pitchFamily="18" charset="0"/>
                            <a:ea typeface="Cambria Math" panose="02040503050406030204" pitchFamily="18" charset="0"/>
                          </a:rPr>
                          <m:t>𝑔</m:t>
                        </m:r>
                      </m:e>
                      <m:sub>
                        <m:r>
                          <a:rPr lang="en-US" sz="1600" b="0" i="1" dirty="0" smtClean="0">
                            <a:solidFill>
                              <a:srgbClr val="000000"/>
                            </a:solidFill>
                            <a:latin typeface="Cambria Math" panose="02040503050406030204" pitchFamily="18" charset="0"/>
                            <a:ea typeface="Cambria Math" panose="02040503050406030204" pitchFamily="18" charset="0"/>
                          </a:rPr>
                          <m:t>𝑓</m:t>
                        </m:r>
                      </m:sub>
                    </m:sSub>
                    <m:r>
                      <a:rPr lang="en-US" sz="1600" i="1" dirty="0">
                        <a:solidFill>
                          <a:srgbClr val="000000"/>
                        </a:solidFill>
                        <a:latin typeface="Cambria Math" panose="02040503050406030204" pitchFamily="18" charset="0"/>
                        <a:ea typeface="Cambria Math" panose="02040503050406030204" pitchFamily="18" charset="0"/>
                      </a:rPr>
                      <m:t>𝜐</m:t>
                    </m:r>
                  </m:oMath>
                </a14:m>
                <a:r>
                  <a:rPr lang="en-US" sz="1600" dirty="0">
                    <a:solidFill>
                      <a:srgbClr val="000000"/>
                    </a:solidFill>
                    <a:latin typeface="Helvetica" pitchFamily="2" charset="0"/>
                  </a:rPr>
                  <a:t>,  </a:t>
                </a:r>
                <a:r>
                  <a:rPr lang="en-US" sz="1400" dirty="0">
                    <a:solidFill>
                      <a:schemeClr val="tx1">
                        <a:lumMod val="50000"/>
                        <a:lumOff val="50000"/>
                      </a:schemeClr>
                    </a:solidFill>
                    <a:latin typeface="Helvetica" pitchFamily="2" charset="0"/>
                  </a:rPr>
                  <a:t>(</a:t>
                </a:r>
                <a14:m>
                  <m:oMath xmlns:m="http://schemas.openxmlformats.org/officeDocument/2006/math">
                    <m:sSub>
                      <m:sSubPr>
                        <m:ctrlPr>
                          <a:rPr lang="en-US" sz="1400" i="1" dirty="0">
                            <a:solidFill>
                              <a:schemeClr val="tx1">
                                <a:lumMod val="50000"/>
                                <a:lumOff val="50000"/>
                              </a:schemeClr>
                            </a:solidFill>
                            <a:latin typeface="Cambria Math" panose="02040503050406030204" pitchFamily="18" charset="0"/>
                            <a:ea typeface="Cambria Math" panose="02040503050406030204" pitchFamily="18" charset="0"/>
                          </a:rPr>
                        </m:ctrlPr>
                      </m:sSubPr>
                      <m:e>
                        <m:r>
                          <a:rPr lang="en-US" sz="1400" i="1" dirty="0">
                            <a:solidFill>
                              <a:schemeClr val="tx1">
                                <a:lumMod val="50000"/>
                                <a:lumOff val="50000"/>
                              </a:schemeClr>
                            </a:solidFill>
                            <a:latin typeface="Cambria Math" panose="02040503050406030204" pitchFamily="18" charset="0"/>
                            <a:ea typeface="Cambria Math" panose="02040503050406030204" pitchFamily="18" charset="0"/>
                          </a:rPr>
                          <m:t>𝑔</m:t>
                        </m:r>
                      </m:e>
                      <m:sub>
                        <m:r>
                          <a:rPr lang="en-US" sz="1400" i="1" dirty="0">
                            <a:solidFill>
                              <a:schemeClr val="tx1">
                                <a:lumMod val="50000"/>
                                <a:lumOff val="50000"/>
                              </a:schemeClr>
                            </a:solidFill>
                            <a:latin typeface="Cambria Math" panose="02040503050406030204" pitchFamily="18" charset="0"/>
                            <a:ea typeface="Cambria Math" panose="02040503050406030204" pitchFamily="18" charset="0"/>
                          </a:rPr>
                          <m:t>𝑓</m:t>
                        </m:r>
                      </m:sub>
                    </m:sSub>
                    <m:r>
                      <a:rPr lang="en-US" sz="1400" i="1" dirty="0">
                        <a:solidFill>
                          <a:schemeClr val="tx1">
                            <a:lumMod val="50000"/>
                            <a:lumOff val="50000"/>
                          </a:schemeClr>
                        </a:solidFill>
                        <a:latin typeface="Cambria Math" panose="02040503050406030204" pitchFamily="18" charset="0"/>
                        <a:ea typeface="Cambria Math" panose="02040503050406030204" pitchFamily="18" charset="0"/>
                      </a:rPr>
                      <m:t> </m:t>
                    </m:r>
                  </m:oMath>
                </a14:m>
                <a:r>
                  <a:rPr lang="en-US" sz="1400" dirty="0">
                    <a:solidFill>
                      <a:schemeClr val="tx1">
                        <a:lumMod val="50000"/>
                        <a:lumOff val="50000"/>
                      </a:schemeClr>
                    </a:solidFill>
                    <a:latin typeface="Helvetica" pitchFamily="2" charset="0"/>
                  </a:rPr>
                  <a:t>(Yukawa couplings) not predicted by Higgs mechanism, note that </a:t>
                </a:r>
                <a14:m>
                  <m:oMath xmlns:m="http://schemas.openxmlformats.org/officeDocument/2006/math">
                    <m:sSub>
                      <m:sSubPr>
                        <m:ctrlPr>
                          <a:rPr lang="en-US" sz="1400" i="1" dirty="0">
                            <a:solidFill>
                              <a:schemeClr val="tx1">
                                <a:lumMod val="50000"/>
                                <a:lumOff val="50000"/>
                              </a:schemeClr>
                            </a:solidFill>
                            <a:latin typeface="Cambria Math" panose="02040503050406030204" pitchFamily="18" charset="0"/>
                            <a:ea typeface="Cambria Math" panose="02040503050406030204" pitchFamily="18" charset="0"/>
                          </a:rPr>
                        </m:ctrlPr>
                      </m:sSubPr>
                      <m:e>
                        <m:r>
                          <a:rPr lang="en-US" sz="1400" i="1" dirty="0">
                            <a:solidFill>
                              <a:schemeClr val="tx1">
                                <a:lumMod val="50000"/>
                                <a:lumOff val="50000"/>
                              </a:schemeClr>
                            </a:solidFill>
                            <a:latin typeface="Cambria Math" panose="02040503050406030204" pitchFamily="18" charset="0"/>
                            <a:ea typeface="Cambria Math" panose="02040503050406030204" pitchFamily="18" charset="0"/>
                          </a:rPr>
                          <m:t>𝑔</m:t>
                        </m:r>
                      </m:e>
                      <m:sub>
                        <m:r>
                          <m:rPr>
                            <m:sty m:val="p"/>
                          </m:rPr>
                          <a:rPr lang="en-US" sz="1400" b="0" i="0" dirty="0" smtClean="0">
                            <a:solidFill>
                              <a:schemeClr val="tx1">
                                <a:lumMod val="50000"/>
                                <a:lumOff val="50000"/>
                              </a:schemeClr>
                            </a:solidFill>
                            <a:latin typeface="Cambria Math" panose="02040503050406030204" pitchFamily="18" charset="0"/>
                            <a:ea typeface="Cambria Math" panose="02040503050406030204" pitchFamily="18" charset="0"/>
                          </a:rPr>
                          <m:t>top</m:t>
                        </m:r>
                      </m:sub>
                    </m:sSub>
                    <m:r>
                      <a:rPr lang="en-US" sz="1400" i="1" dirty="0">
                        <a:solidFill>
                          <a:schemeClr val="tx1">
                            <a:lumMod val="50000"/>
                            <a:lumOff val="50000"/>
                          </a:schemeClr>
                        </a:solidFill>
                        <a:latin typeface="Cambria Math" panose="02040503050406030204" pitchFamily="18" charset="0"/>
                        <a:ea typeface="Cambria Math" panose="02040503050406030204" pitchFamily="18" charset="0"/>
                      </a:rPr>
                      <m:t>≈1</m:t>
                    </m:r>
                  </m:oMath>
                </a14:m>
                <a:r>
                  <a:rPr lang="en-US" sz="1400" dirty="0">
                    <a:solidFill>
                      <a:schemeClr val="tx1">
                        <a:lumMod val="50000"/>
                        <a:lumOff val="50000"/>
                      </a:schemeClr>
                    </a:solidFill>
                    <a:latin typeface="Helvetica" pitchFamily="2" charset="0"/>
                  </a:rPr>
                  <a:t>, but </a:t>
                </a:r>
                <a14:m>
                  <m:oMath xmlns:m="http://schemas.openxmlformats.org/officeDocument/2006/math">
                    <m:sSub>
                      <m:sSubPr>
                        <m:ctrlPr>
                          <a:rPr lang="en-US" sz="1400" i="1" dirty="0">
                            <a:solidFill>
                              <a:schemeClr val="tx1">
                                <a:lumMod val="50000"/>
                                <a:lumOff val="50000"/>
                              </a:schemeClr>
                            </a:solidFill>
                            <a:latin typeface="Cambria Math" panose="02040503050406030204" pitchFamily="18" charset="0"/>
                            <a:ea typeface="Cambria Math" panose="02040503050406030204" pitchFamily="18" charset="0"/>
                          </a:rPr>
                        </m:ctrlPr>
                      </m:sSubPr>
                      <m:e>
                        <m:r>
                          <a:rPr lang="en-US" sz="1400" i="1" dirty="0">
                            <a:solidFill>
                              <a:schemeClr val="tx1">
                                <a:lumMod val="50000"/>
                                <a:lumOff val="50000"/>
                              </a:schemeClr>
                            </a:solidFill>
                            <a:latin typeface="Cambria Math" panose="02040503050406030204" pitchFamily="18" charset="0"/>
                            <a:ea typeface="Cambria Math" panose="02040503050406030204" pitchFamily="18" charset="0"/>
                          </a:rPr>
                          <m:t>𝑔</m:t>
                        </m:r>
                      </m:e>
                      <m:sub>
                        <m:r>
                          <m:rPr>
                            <m:sty m:val="p"/>
                          </m:rPr>
                          <a:rPr lang="en-US" sz="1400" b="0" i="0" dirty="0" smtClean="0">
                            <a:solidFill>
                              <a:schemeClr val="tx1">
                                <a:lumMod val="50000"/>
                                <a:lumOff val="50000"/>
                              </a:schemeClr>
                            </a:solidFill>
                            <a:latin typeface="Cambria Math" panose="02040503050406030204" pitchFamily="18" charset="0"/>
                            <a:ea typeface="Cambria Math" panose="02040503050406030204" pitchFamily="18" charset="0"/>
                          </a:rPr>
                          <m:t>e</m:t>
                        </m:r>
                      </m:sub>
                    </m:sSub>
                    <m:r>
                      <a:rPr lang="en-US" sz="1400" i="1" dirty="0">
                        <a:solidFill>
                          <a:schemeClr val="tx1">
                            <a:lumMod val="50000"/>
                            <a:lumOff val="50000"/>
                          </a:schemeClr>
                        </a:solidFill>
                        <a:latin typeface="Cambria Math" panose="02040503050406030204" pitchFamily="18" charset="0"/>
                        <a:ea typeface="Cambria Math" panose="02040503050406030204" pitchFamily="18" charset="0"/>
                      </a:rPr>
                      <m:t>≈</m:t>
                    </m:r>
                    <m:r>
                      <a:rPr lang="en-US" sz="1400" b="0" i="1" dirty="0" smtClean="0">
                        <a:solidFill>
                          <a:schemeClr val="tx1">
                            <a:lumMod val="50000"/>
                            <a:lumOff val="50000"/>
                          </a:schemeClr>
                        </a:solidFill>
                        <a:latin typeface="Cambria Math" panose="02040503050406030204" pitchFamily="18" charset="0"/>
                        <a:ea typeface="Cambria Math" panose="02040503050406030204" pitchFamily="18" charset="0"/>
                      </a:rPr>
                      <m:t>0.3∙</m:t>
                    </m:r>
                    <m:sSup>
                      <m:sSupPr>
                        <m:ctrlPr>
                          <a:rPr lang="en-US" sz="1400" b="0" i="1" dirty="0" smtClean="0">
                            <a:solidFill>
                              <a:schemeClr val="tx1">
                                <a:lumMod val="50000"/>
                                <a:lumOff val="50000"/>
                              </a:schemeClr>
                            </a:solidFill>
                            <a:latin typeface="Cambria Math" panose="02040503050406030204" pitchFamily="18" charset="0"/>
                            <a:ea typeface="Cambria Math" panose="02040503050406030204" pitchFamily="18" charset="0"/>
                          </a:rPr>
                        </m:ctrlPr>
                      </m:sSupPr>
                      <m:e>
                        <m:r>
                          <a:rPr lang="en-US" sz="1400" b="0" i="1" dirty="0" smtClean="0">
                            <a:solidFill>
                              <a:schemeClr val="tx1">
                                <a:lumMod val="50000"/>
                                <a:lumOff val="50000"/>
                              </a:schemeClr>
                            </a:solidFill>
                            <a:latin typeface="Cambria Math" panose="02040503050406030204" pitchFamily="18" charset="0"/>
                            <a:ea typeface="Cambria Math" panose="02040503050406030204" pitchFamily="18" charset="0"/>
                          </a:rPr>
                          <m:t>10</m:t>
                        </m:r>
                      </m:e>
                      <m:sup>
                        <m:r>
                          <a:rPr lang="en-US" sz="1400" b="0" i="1" dirty="0" smtClean="0">
                            <a:solidFill>
                              <a:schemeClr val="tx1">
                                <a:lumMod val="50000"/>
                                <a:lumOff val="50000"/>
                              </a:schemeClr>
                            </a:solidFill>
                            <a:latin typeface="Cambria Math" panose="02040503050406030204" pitchFamily="18" charset="0"/>
                            <a:ea typeface="Cambria Math" panose="02040503050406030204" pitchFamily="18" charset="0"/>
                          </a:rPr>
                          <m:t>–5</m:t>
                        </m:r>
                      </m:sup>
                    </m:sSup>
                  </m:oMath>
                </a14:m>
                <a:r>
                  <a:rPr lang="en-US" sz="1400" dirty="0">
                    <a:solidFill>
                      <a:schemeClr val="tx1">
                        <a:lumMod val="50000"/>
                        <a:lumOff val="50000"/>
                      </a:schemeClr>
                    </a:solidFill>
                    <a:latin typeface="Helvetica" pitchFamily="2" charset="0"/>
                  </a:rPr>
                  <a:t>)</a:t>
                </a:r>
                <a:endParaRPr lang="en-US" sz="1400" dirty="0">
                  <a:solidFill>
                    <a:srgbClr val="000000"/>
                  </a:solidFill>
                  <a:latin typeface="Helvetica" pitchFamily="2" charset="0"/>
                </a:endParaRPr>
              </a:p>
              <a:p>
                <a:pPr marL="285750" indent="-285750" defTabSz="457200" fontAlgn="base">
                  <a:spcBef>
                    <a:spcPts val="600"/>
                  </a:spcBef>
                  <a:spcAft>
                    <a:spcPct val="0"/>
                  </a:spcAft>
                  <a:buFont typeface="Arial" panose="020B0604020202020204" pitchFamily="34" charset="0"/>
                  <a:buChar char="•"/>
                  <a:defRPr/>
                </a:pPr>
                <a14:m>
                  <m:oMath xmlns:m="http://schemas.openxmlformats.org/officeDocument/2006/math">
                    <m:sSub>
                      <m:sSubPr>
                        <m:ctrlPr>
                          <a:rPr lang="en-US" sz="1600" i="1" dirty="0">
                            <a:latin typeface="Cambria Math" panose="02040503050406030204" pitchFamily="18" charset="0"/>
                            <a:ea typeface="Cambria Math" panose="02040503050406030204" pitchFamily="18" charset="0"/>
                          </a:rPr>
                        </m:ctrlPr>
                      </m:sSubPr>
                      <m:e>
                        <m:r>
                          <a:rPr lang="en-US" sz="1600" i="1" dirty="0">
                            <a:latin typeface="Cambria Math" panose="02040503050406030204" pitchFamily="18" charset="0"/>
                            <a:ea typeface="Cambria Math" panose="02040503050406030204" pitchFamily="18" charset="0"/>
                          </a:rPr>
                          <m:t>𝑚</m:t>
                        </m:r>
                      </m:e>
                      <m:sub>
                        <m:r>
                          <a:rPr lang="en-US" sz="1600" i="1" dirty="0">
                            <a:latin typeface="Cambria Math" panose="02040503050406030204" pitchFamily="18" charset="0"/>
                            <a:ea typeface="Cambria Math" panose="02040503050406030204" pitchFamily="18" charset="0"/>
                          </a:rPr>
                          <m:t>𝐻</m:t>
                        </m:r>
                      </m:sub>
                    </m:sSub>
                    <m:r>
                      <a:rPr lang="en-US" sz="1600" i="1" dirty="0">
                        <a:latin typeface="Cambria Math" panose="02040503050406030204" pitchFamily="18" charset="0"/>
                        <a:ea typeface="Cambria Math" panose="02040503050406030204" pitchFamily="18" charset="0"/>
                      </a:rPr>
                      <m:t>=</m:t>
                    </m:r>
                    <m:r>
                      <a:rPr lang="en-US" sz="1600" i="1" dirty="0">
                        <a:latin typeface="Cambria Math" panose="02040503050406030204" pitchFamily="18" charset="0"/>
                        <a:ea typeface="Cambria Math" panose="02040503050406030204" pitchFamily="18" charset="0"/>
                      </a:rPr>
                      <m:t>𝜇</m:t>
                    </m:r>
                    <m:r>
                      <a:rPr lang="en-US" sz="1600" b="0" i="1" dirty="0" smtClean="0">
                        <a:latin typeface="Cambria Math" panose="02040503050406030204" pitchFamily="18" charset="0"/>
                        <a:ea typeface="Cambria Math" panose="02040503050406030204" pitchFamily="18" charset="0"/>
                      </a:rPr>
                      <m:t>=</m:t>
                    </m:r>
                    <m:r>
                      <a:rPr lang="en-US" sz="1600" i="1" dirty="0">
                        <a:solidFill>
                          <a:srgbClr val="000000"/>
                        </a:solidFill>
                        <a:latin typeface="Cambria Math" panose="02040503050406030204" pitchFamily="18" charset="0"/>
                        <a:ea typeface="Cambria Math" panose="02040503050406030204" pitchFamily="18" charset="0"/>
                      </a:rPr>
                      <m:t>𝜐</m:t>
                    </m:r>
                    <m:rad>
                      <m:radPr>
                        <m:degHide m:val="on"/>
                        <m:ctrlPr>
                          <a:rPr lang="en-US" sz="1600" i="1" dirty="0">
                            <a:latin typeface="Cambria Math" panose="02040503050406030204" pitchFamily="18" charset="0"/>
                            <a:ea typeface="Cambria Math" panose="02040503050406030204" pitchFamily="18" charset="0"/>
                          </a:rPr>
                        </m:ctrlPr>
                      </m:radPr>
                      <m:deg/>
                      <m:e>
                        <m:r>
                          <a:rPr lang="en-US" sz="1600" i="1" dirty="0">
                            <a:latin typeface="Cambria Math" panose="02040503050406030204" pitchFamily="18" charset="0"/>
                            <a:ea typeface="Cambria Math" panose="02040503050406030204" pitchFamily="18" charset="0"/>
                          </a:rPr>
                          <m:t>2</m:t>
                        </m:r>
                        <m:r>
                          <a:rPr lang="en-US" sz="1600" i="1" dirty="0">
                            <a:latin typeface="Cambria Math" panose="02040503050406030204" pitchFamily="18" charset="0"/>
                            <a:ea typeface="Cambria Math" panose="02040503050406030204" pitchFamily="18" charset="0"/>
                          </a:rPr>
                          <m:t>𝜆</m:t>
                        </m:r>
                      </m:e>
                    </m:rad>
                  </m:oMath>
                </a14:m>
                <a:r>
                  <a:rPr lang="en-US" sz="1600" dirty="0">
                    <a:solidFill>
                      <a:srgbClr val="000000"/>
                    </a:solidFill>
                    <a:latin typeface="Helvetica" pitchFamily="2" charset="0"/>
                  </a:rPr>
                  <a:t> </a:t>
                </a:r>
                <a:r>
                  <a:rPr lang="en-US" sz="1400" dirty="0">
                    <a:solidFill>
                      <a:schemeClr val="tx1">
                        <a:lumMod val="50000"/>
                        <a:lumOff val="50000"/>
                      </a:schemeClr>
                    </a:solidFill>
                    <a:latin typeface="Helvetica" pitchFamily="2" charset="0"/>
                  </a:rPr>
                  <a:t>+ </a:t>
                </a:r>
                <a14:m>
                  <m:oMath xmlns:m="http://schemas.openxmlformats.org/officeDocument/2006/math">
                    <m:r>
                      <m:rPr>
                        <m:sty m:val="p"/>
                      </m:rPr>
                      <a:rPr lang="el-GR" sz="1400" i="1" dirty="0" smtClean="0">
                        <a:solidFill>
                          <a:schemeClr val="tx1">
                            <a:lumMod val="50000"/>
                            <a:lumOff val="50000"/>
                          </a:schemeClr>
                        </a:solidFill>
                        <a:latin typeface="Cambria Math" panose="02040503050406030204" pitchFamily="18" charset="0"/>
                        <a:ea typeface="Cambria Math" panose="02040503050406030204" pitchFamily="18" charset="0"/>
                      </a:rPr>
                      <m:t>Δ</m:t>
                    </m:r>
                    <m:r>
                      <a:rPr lang="en-US" sz="1400" i="1" dirty="0">
                        <a:solidFill>
                          <a:schemeClr val="tx1">
                            <a:lumMod val="50000"/>
                            <a:lumOff val="50000"/>
                          </a:schemeClr>
                        </a:solidFill>
                        <a:latin typeface="Cambria Math" panose="02040503050406030204" pitchFamily="18" charset="0"/>
                        <a:ea typeface="Cambria Math" panose="02040503050406030204" pitchFamily="18" charset="0"/>
                      </a:rPr>
                      <m:t>𝜆</m:t>
                    </m:r>
                    <m:r>
                      <a:rPr lang="en-US" sz="1400" i="1" dirty="0">
                        <a:solidFill>
                          <a:schemeClr val="tx1">
                            <a:lumMod val="50000"/>
                            <a:lumOff val="50000"/>
                          </a:schemeClr>
                        </a:solidFill>
                        <a:latin typeface="Cambria Math" panose="02040503050406030204" pitchFamily="18" charset="0"/>
                        <a:ea typeface="Cambria Math" panose="02040503050406030204" pitchFamily="18" charset="0"/>
                      </a:rPr>
                      <m:t> </m:t>
                    </m:r>
                  </m:oMath>
                </a14:m>
                <a:r>
                  <a:rPr lang="en-US" sz="1400" dirty="0">
                    <a:solidFill>
                      <a:schemeClr val="tx1">
                        <a:lumMod val="50000"/>
                        <a:lumOff val="50000"/>
                      </a:schemeClr>
                    </a:solidFill>
                    <a:latin typeface="Helvetica" pitchFamily="2" charset="0"/>
                  </a:rPr>
                  <a:t>(energy-dependent quantum corrections)</a:t>
                </a:r>
                <a:endParaRPr lang="en-US" sz="1600" dirty="0">
                  <a:solidFill>
                    <a:schemeClr val="tx1">
                      <a:lumMod val="50000"/>
                      <a:lumOff val="50000"/>
                    </a:schemeClr>
                  </a:solidFill>
                  <a:latin typeface="Helvetica" pitchFamily="2" charset="0"/>
                </a:endParaRPr>
              </a:p>
            </p:txBody>
          </p:sp>
        </mc:Choice>
        <mc:Fallback xmlns="">
          <p:sp>
            <p:nvSpPr>
              <p:cNvPr id="76" name="TextBox 75">
                <a:extLst>
                  <a:ext uri="{FF2B5EF4-FFF2-40B4-BE49-F238E27FC236}">
                    <a16:creationId xmlns:a16="http://schemas.microsoft.com/office/drawing/2014/main" id="{3FC58DD4-04A4-9B2E-E8CF-D7EDCAFBE6D3}"/>
                  </a:ext>
                </a:extLst>
              </p:cNvPr>
              <p:cNvSpPr txBox="1">
                <a:spLocks noRot="1" noChangeAspect="1" noMove="1" noResize="1" noEditPoints="1" noAdjustHandles="1" noChangeArrowheads="1" noChangeShapeType="1" noTextEdit="1"/>
              </p:cNvSpPr>
              <p:nvPr/>
            </p:nvSpPr>
            <p:spPr>
              <a:xfrm>
                <a:off x="590421" y="4296802"/>
                <a:ext cx="10160209" cy="1874872"/>
              </a:xfrm>
              <a:prstGeom prst="rect">
                <a:avLst/>
              </a:prstGeom>
              <a:blipFill>
                <a:blip r:embed="rId7"/>
                <a:stretch>
                  <a:fillRect l="-250" t="-1351" b="-2703"/>
                </a:stretch>
              </a:blipFill>
            </p:spPr>
            <p:txBody>
              <a:bodyPr/>
              <a:lstStyle/>
              <a:p>
                <a:r>
                  <a:rPr lang="en-CH">
                    <a:noFill/>
                  </a:rPr>
                  <a:t> </a:t>
                </a:r>
              </a:p>
            </p:txBody>
          </p:sp>
        </mc:Fallback>
      </mc:AlternateContent>
      <mc:AlternateContent xmlns:mc="http://schemas.openxmlformats.org/markup-compatibility/2006" xmlns:a14="http://schemas.microsoft.com/office/drawing/2010/main">
        <mc:Choice Requires="a14">
          <p:sp>
            <p:nvSpPr>
              <p:cNvPr id="78" name="Rectangle 77">
                <a:extLst>
                  <a:ext uri="{FF2B5EF4-FFF2-40B4-BE49-F238E27FC236}">
                    <a16:creationId xmlns:a16="http://schemas.microsoft.com/office/drawing/2014/main" id="{CB97F3DA-C230-3CCB-BB4F-E8AACB14D26E}"/>
                  </a:ext>
                </a:extLst>
              </p:cNvPr>
              <p:cNvSpPr/>
              <p:nvPr/>
            </p:nvSpPr>
            <p:spPr>
              <a:xfrm>
                <a:off x="590421" y="3119170"/>
                <a:ext cx="3770145" cy="839653"/>
              </a:xfrm>
              <a:prstGeom prst="rect">
                <a:avLst/>
              </a:prstGeom>
            </p:spPr>
            <p:txBody>
              <a:bodyPr wrap="square">
                <a:spAutoFit/>
              </a:bodyPr>
              <a:lstStyle/>
              <a:p>
                <a:pPr>
                  <a:spcBef>
                    <a:spcPts val="1800"/>
                  </a:spcBef>
                </a:pPr>
                <a:r>
                  <a:rPr lang="en-US" sz="1600" dirty="0">
                    <a:solidFill>
                      <a:prstClr val="black">
                        <a:lumMod val="85000"/>
                        <a:lumOff val="15000"/>
                      </a:prstClr>
                    </a:solidFill>
                    <a:latin typeface="Helvetica" pitchFamily="2" charset="0"/>
                    <a:cs typeface="Trebuchet MS"/>
                  </a:rPr>
                  <a:t>At </a:t>
                </a:r>
                <a:r>
                  <a:rPr lang="en-US" sz="1600" i="1" dirty="0">
                    <a:solidFill>
                      <a:prstClr val="black">
                        <a:lumMod val="85000"/>
                        <a:lumOff val="15000"/>
                      </a:prstClr>
                    </a:solidFill>
                    <a:latin typeface="Helvetica" pitchFamily="2" charset="0"/>
                    <a:cs typeface="Trebuchet MS"/>
                  </a:rPr>
                  <a:t>T</a:t>
                </a:r>
                <a:r>
                  <a:rPr lang="en-US" sz="1600" dirty="0">
                    <a:solidFill>
                      <a:prstClr val="black">
                        <a:lumMod val="85000"/>
                        <a:lumOff val="15000"/>
                      </a:prstClr>
                    </a:solidFill>
                    <a:latin typeface="Helvetica" pitchFamily="2" charset="0"/>
                    <a:cs typeface="Trebuchet MS"/>
                  </a:rPr>
                  <a:t> = 0, </a:t>
                </a:r>
                <a14:m>
                  <m:oMath xmlns:m="http://schemas.openxmlformats.org/officeDocument/2006/math">
                    <m:r>
                      <a:rPr lang="en-US" sz="1600" i="1" dirty="0" smtClean="0">
                        <a:solidFill>
                          <a:schemeClr val="tx1"/>
                        </a:solidFill>
                        <a:latin typeface="Cambria Math" panose="02040503050406030204" pitchFamily="18" charset="0"/>
                        <a:ea typeface="Cambria Math" panose="02040503050406030204" pitchFamily="18" charset="0"/>
                      </a:rPr>
                      <m:t>𝑉</m:t>
                    </m:r>
                    <m:d>
                      <m:dPr>
                        <m:ctrlPr>
                          <a:rPr lang="en-US" sz="1600" b="0" i="1" dirty="0" smtClean="0">
                            <a:solidFill>
                              <a:schemeClr val="tx1"/>
                            </a:solidFill>
                            <a:latin typeface="Cambria Math" panose="02040503050406030204" pitchFamily="18" charset="0"/>
                            <a:ea typeface="Cambria Math" panose="02040503050406030204" pitchFamily="18" charset="0"/>
                          </a:rPr>
                        </m:ctrlPr>
                      </m:dPr>
                      <m:e>
                        <m:r>
                          <a:rPr lang="en-US" sz="1600" b="0" i="1" dirty="0" smtClean="0">
                            <a:solidFill>
                              <a:schemeClr val="tx1"/>
                            </a:solidFill>
                            <a:latin typeface="Cambria Math" panose="02040503050406030204" pitchFamily="18" charset="0"/>
                            <a:ea typeface="Cambria Math" panose="02040503050406030204" pitchFamily="18" charset="0"/>
                          </a:rPr>
                          <m:t>𝜙</m:t>
                        </m:r>
                      </m:e>
                    </m:d>
                    <m:r>
                      <a:rPr lang="en-US" sz="1600" b="0" i="1" dirty="0" smtClean="0">
                        <a:solidFill>
                          <a:schemeClr val="tx1"/>
                        </a:solidFill>
                        <a:latin typeface="Cambria Math" panose="02040503050406030204" pitchFamily="18" charset="0"/>
                        <a:ea typeface="Cambria Math" panose="02040503050406030204" pitchFamily="18" charset="0"/>
                      </a:rPr>
                      <m:t> </m:t>
                    </m:r>
                  </m:oMath>
                </a14:m>
                <a:r>
                  <a:rPr lang="en-US" sz="1600" dirty="0">
                    <a:solidFill>
                      <a:prstClr val="black">
                        <a:lumMod val="85000"/>
                        <a:lumOff val="15000"/>
                      </a:prstClr>
                    </a:solidFill>
                    <a:latin typeface="Helvetica" pitchFamily="2" charset="0"/>
                    <a:cs typeface="Trebuchet MS"/>
                  </a:rPr>
                  <a:t>has a minimum at:</a:t>
                </a:r>
              </a:p>
              <a:p>
                <a:r>
                  <a:rPr lang="en-US" sz="1600" dirty="0">
                    <a:solidFill>
                      <a:prstClr val="black">
                        <a:lumMod val="85000"/>
                        <a:lumOff val="15000"/>
                      </a:prstClr>
                    </a:solidFill>
                    <a:latin typeface="Cambria" panose="02040503050406030204" pitchFamily="18" charset="0"/>
                    <a:cs typeface="Trebuchet MS"/>
                  </a:rPr>
                  <a:t>       </a:t>
                </a:r>
                <a14:m>
                  <m:oMath xmlns:m="http://schemas.openxmlformats.org/officeDocument/2006/math">
                    <m:sSub>
                      <m:sSubPr>
                        <m:ctrlPr>
                          <a:rPr lang="en-US" sz="1600" b="0" i="1" dirty="0" smtClean="0">
                            <a:solidFill>
                              <a:srgbClr val="000000"/>
                            </a:solidFill>
                            <a:latin typeface="Cambria Math" panose="02040503050406030204" pitchFamily="18" charset="0"/>
                            <a:ea typeface="Cambria Math" panose="02040503050406030204" pitchFamily="18" charset="0"/>
                          </a:rPr>
                        </m:ctrlPr>
                      </m:sSubPr>
                      <m:e>
                        <m:r>
                          <a:rPr lang="en-US" sz="1600" i="1" dirty="0">
                            <a:solidFill>
                              <a:srgbClr val="000000"/>
                            </a:solidFill>
                            <a:latin typeface="Cambria Math" panose="02040503050406030204" pitchFamily="18" charset="0"/>
                            <a:ea typeface="Cambria Math" panose="02040503050406030204" pitchFamily="18" charset="0"/>
                          </a:rPr>
                          <m:t>𝜐</m:t>
                        </m:r>
                        <m:r>
                          <a:rPr lang="en-US" sz="1600" b="0" i="1" dirty="0" smtClean="0">
                            <a:solidFill>
                              <a:srgbClr val="000000"/>
                            </a:solidFill>
                            <a:latin typeface="Cambria Math" panose="02040503050406030204" pitchFamily="18" charset="0"/>
                            <a:ea typeface="Cambria Math" panose="02040503050406030204" pitchFamily="18" charset="0"/>
                          </a:rPr>
                          <m:t>=</m:t>
                        </m:r>
                        <m:r>
                          <a:rPr lang="en-US" sz="1600" i="1" dirty="0">
                            <a:solidFill>
                              <a:srgbClr val="000000"/>
                            </a:solidFill>
                            <a:latin typeface="Cambria Math" panose="02040503050406030204" pitchFamily="18" charset="0"/>
                            <a:ea typeface="Cambria Math" panose="02040503050406030204" pitchFamily="18" charset="0"/>
                          </a:rPr>
                          <m:t>𝜐</m:t>
                        </m:r>
                      </m:e>
                      <m:sub>
                        <m:r>
                          <a:rPr lang="en-US" sz="1600" b="0" i="1" dirty="0" smtClean="0">
                            <a:solidFill>
                              <a:srgbClr val="000000"/>
                            </a:solidFill>
                            <a:latin typeface="Cambria Math" panose="02040503050406030204" pitchFamily="18" charset="0"/>
                            <a:ea typeface="Cambria Math" panose="02040503050406030204" pitchFamily="18" charset="0"/>
                          </a:rPr>
                          <m:t>𝑇</m:t>
                        </m:r>
                        <m:r>
                          <a:rPr lang="en-US" sz="1600" b="0" i="1" dirty="0" smtClean="0">
                            <a:solidFill>
                              <a:srgbClr val="000000"/>
                            </a:solidFill>
                            <a:latin typeface="Cambria Math" panose="02040503050406030204" pitchFamily="18" charset="0"/>
                            <a:ea typeface="Cambria Math" panose="02040503050406030204" pitchFamily="18" charset="0"/>
                          </a:rPr>
                          <m:t>=0</m:t>
                        </m:r>
                      </m:sub>
                    </m:sSub>
                    <m:r>
                      <a:rPr lang="en-US" sz="1600" b="0" i="1" dirty="0" smtClean="0">
                        <a:solidFill>
                          <a:srgbClr val="000000"/>
                        </a:solidFill>
                        <a:latin typeface="Cambria Math" panose="02040503050406030204" pitchFamily="18" charset="0"/>
                        <a:ea typeface="Cambria Math" panose="02040503050406030204" pitchFamily="18" charset="0"/>
                      </a:rPr>
                      <m:t>=</m:t>
                    </m:r>
                    <m:rad>
                      <m:radPr>
                        <m:degHide m:val="on"/>
                        <m:ctrlPr>
                          <a:rPr lang="en-US" sz="1600" b="0" i="1" dirty="0" smtClean="0">
                            <a:solidFill>
                              <a:srgbClr val="000000"/>
                            </a:solidFill>
                            <a:latin typeface="Cambria Math" panose="02040503050406030204" pitchFamily="18" charset="0"/>
                            <a:ea typeface="Cambria Math" panose="02040503050406030204" pitchFamily="18" charset="0"/>
                          </a:rPr>
                        </m:ctrlPr>
                      </m:radPr>
                      <m:deg/>
                      <m:e>
                        <m:f>
                          <m:fPr>
                            <m:ctrlPr>
                              <a:rPr lang="en-US" sz="1600" b="0" i="1" dirty="0" smtClean="0">
                                <a:solidFill>
                                  <a:srgbClr val="000000"/>
                                </a:solidFill>
                                <a:latin typeface="Cambria Math" panose="02040503050406030204" pitchFamily="18" charset="0"/>
                                <a:ea typeface="Cambria Math" panose="02040503050406030204" pitchFamily="18" charset="0"/>
                              </a:rPr>
                            </m:ctrlPr>
                          </m:fPr>
                          <m:num>
                            <m:sSup>
                              <m:sSupPr>
                                <m:ctrlPr>
                                  <a:rPr lang="en-US" sz="1600" b="0" i="1" dirty="0" smtClean="0">
                                    <a:solidFill>
                                      <a:srgbClr val="000000"/>
                                    </a:solidFill>
                                    <a:latin typeface="Cambria Math" panose="02040503050406030204" pitchFamily="18" charset="0"/>
                                    <a:ea typeface="Cambria Math" panose="02040503050406030204" pitchFamily="18" charset="0"/>
                                  </a:rPr>
                                </m:ctrlPr>
                              </m:sSupPr>
                              <m:e>
                                <m:r>
                                  <a:rPr lang="en-US" sz="1600" b="0" i="1" dirty="0" smtClean="0">
                                    <a:solidFill>
                                      <a:srgbClr val="000000"/>
                                    </a:solidFill>
                                    <a:latin typeface="Cambria Math" panose="02040503050406030204" pitchFamily="18" charset="0"/>
                                    <a:ea typeface="Cambria Math" panose="02040503050406030204" pitchFamily="18" charset="0"/>
                                  </a:rPr>
                                  <m:t>𝜇</m:t>
                                </m:r>
                              </m:e>
                              <m:sup>
                                <m:r>
                                  <a:rPr lang="en-US" sz="1600" b="0" i="1" dirty="0" smtClean="0">
                                    <a:solidFill>
                                      <a:srgbClr val="000000"/>
                                    </a:solidFill>
                                    <a:latin typeface="Cambria Math" panose="02040503050406030204" pitchFamily="18" charset="0"/>
                                    <a:ea typeface="Cambria Math" panose="02040503050406030204" pitchFamily="18" charset="0"/>
                                  </a:rPr>
                                  <m:t>2</m:t>
                                </m:r>
                              </m:sup>
                            </m:sSup>
                          </m:num>
                          <m:den>
                            <m:r>
                              <a:rPr lang="en-US" sz="1600" b="0" i="1" dirty="0" smtClean="0">
                                <a:solidFill>
                                  <a:srgbClr val="000000"/>
                                </a:solidFill>
                                <a:latin typeface="Cambria Math" panose="02040503050406030204" pitchFamily="18" charset="0"/>
                                <a:ea typeface="Cambria Math" panose="02040503050406030204" pitchFamily="18" charset="0"/>
                              </a:rPr>
                              <m:t>2</m:t>
                            </m:r>
                            <m:r>
                              <a:rPr lang="en-US" sz="1600" b="0" i="1" dirty="0" smtClean="0">
                                <a:solidFill>
                                  <a:srgbClr val="000000"/>
                                </a:solidFill>
                                <a:latin typeface="Cambria Math" panose="02040503050406030204" pitchFamily="18" charset="0"/>
                                <a:ea typeface="Cambria Math" panose="02040503050406030204" pitchFamily="18" charset="0"/>
                              </a:rPr>
                              <m:t>𝜆</m:t>
                            </m:r>
                          </m:den>
                        </m:f>
                      </m:e>
                    </m:rad>
                  </m:oMath>
                </a14:m>
                <a:r>
                  <a:rPr lang="en-CH" sz="1600" dirty="0">
                    <a:latin typeface="Cambria" panose="02040503050406030204" pitchFamily="18" charset="0"/>
                  </a:rPr>
                  <a:t>   </a:t>
                </a:r>
                <a14:m>
                  <m:oMath xmlns:m="http://schemas.openxmlformats.org/officeDocument/2006/math">
                    <m:r>
                      <a:rPr lang="en-US" sz="1600" i="1" dirty="0">
                        <a:solidFill>
                          <a:srgbClr val="000000"/>
                        </a:solidFill>
                        <a:latin typeface="Cambria Math" panose="02040503050406030204" pitchFamily="18" charset="0"/>
                        <a:ea typeface="Cambria Math" panose="02040503050406030204" pitchFamily="18" charset="0"/>
                      </a:rPr>
                      <m:t>(</m:t>
                    </m:r>
                    <m:r>
                      <a:rPr lang="en-US" sz="1600" i="1" dirty="0">
                        <a:solidFill>
                          <a:srgbClr val="000000"/>
                        </a:solidFill>
                        <a:latin typeface="Cambria Math" panose="02040503050406030204" pitchFamily="18" charset="0"/>
                        <a:ea typeface="Cambria Math" panose="02040503050406030204" pitchFamily="18" charset="0"/>
                      </a:rPr>
                      <m:t>𝜐</m:t>
                    </m:r>
                    <m:r>
                      <a:rPr lang="en-US" sz="1600" i="1" dirty="0">
                        <a:solidFill>
                          <a:srgbClr val="000000"/>
                        </a:solidFill>
                        <a:latin typeface="Cambria Math" panose="02040503050406030204" pitchFamily="18" charset="0"/>
                        <a:ea typeface="Cambria Math" panose="02040503050406030204" pitchFamily="18" charset="0"/>
                      </a:rPr>
                      <m:t>≈246 </m:t>
                    </m:r>
                    <m:r>
                      <m:rPr>
                        <m:sty m:val="p"/>
                      </m:rPr>
                      <a:rPr lang="en-US" sz="1600" dirty="0">
                        <a:solidFill>
                          <a:srgbClr val="000000"/>
                        </a:solidFill>
                        <a:latin typeface="Cambria Math" panose="02040503050406030204" pitchFamily="18" charset="0"/>
                        <a:ea typeface="Cambria Math" panose="02040503050406030204" pitchFamily="18" charset="0"/>
                      </a:rPr>
                      <m:t>GeV</m:t>
                    </m:r>
                    <m:r>
                      <a:rPr lang="en-US" sz="1600" dirty="0">
                        <a:solidFill>
                          <a:srgbClr val="000000"/>
                        </a:solidFill>
                        <a:latin typeface="Cambria Math" panose="02040503050406030204" pitchFamily="18" charset="0"/>
                        <a:ea typeface="Cambria Math" panose="02040503050406030204" pitchFamily="18" charset="0"/>
                      </a:rPr>
                      <m:t>)</m:t>
                    </m:r>
                  </m:oMath>
                </a14:m>
                <a:endParaRPr lang="en-CH" sz="1600" dirty="0">
                  <a:latin typeface="Cambria" panose="02040503050406030204" pitchFamily="18" charset="0"/>
                </a:endParaRPr>
              </a:p>
            </p:txBody>
          </p:sp>
        </mc:Choice>
        <mc:Fallback xmlns="">
          <p:sp>
            <p:nvSpPr>
              <p:cNvPr id="78" name="Rectangle 77">
                <a:extLst>
                  <a:ext uri="{FF2B5EF4-FFF2-40B4-BE49-F238E27FC236}">
                    <a16:creationId xmlns:a16="http://schemas.microsoft.com/office/drawing/2014/main" id="{CB97F3DA-C230-3CCB-BB4F-E8AACB14D26E}"/>
                  </a:ext>
                </a:extLst>
              </p:cNvPr>
              <p:cNvSpPr>
                <a:spLocks noRot="1" noChangeAspect="1" noMove="1" noResize="1" noEditPoints="1" noAdjustHandles="1" noChangeArrowheads="1" noChangeShapeType="1" noTextEdit="1"/>
              </p:cNvSpPr>
              <p:nvPr/>
            </p:nvSpPr>
            <p:spPr>
              <a:xfrm>
                <a:off x="590421" y="3119170"/>
                <a:ext cx="3770145" cy="839653"/>
              </a:xfrm>
              <a:prstGeom prst="rect">
                <a:avLst/>
              </a:prstGeom>
              <a:blipFill>
                <a:blip r:embed="rId8"/>
                <a:stretch>
                  <a:fillRect l="-671" t="-1493"/>
                </a:stretch>
              </a:blipFill>
            </p:spPr>
            <p:txBody>
              <a:bodyPr/>
              <a:lstStyle/>
              <a:p>
                <a:r>
                  <a:rPr lang="en-CH">
                    <a:noFill/>
                  </a:rPr>
                  <a:t> </a:t>
                </a:r>
              </a:p>
            </p:txBody>
          </p:sp>
        </mc:Fallback>
      </mc:AlternateContent>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51B526AC-AD03-C6BC-DCE2-0B85AB5DB386}"/>
                  </a:ext>
                </a:extLst>
              </p:cNvPr>
              <p:cNvSpPr/>
              <p:nvPr/>
            </p:nvSpPr>
            <p:spPr>
              <a:xfrm>
                <a:off x="591667" y="1987317"/>
                <a:ext cx="4755033" cy="853247"/>
              </a:xfrm>
              <a:prstGeom prst="rect">
                <a:avLst/>
              </a:prstGeom>
            </p:spPr>
            <p:txBody>
              <a:bodyPr wrap="square">
                <a:spAutoFit/>
              </a:bodyPr>
              <a:lstStyle/>
              <a:p>
                <a:pPr>
                  <a:spcBef>
                    <a:spcPts val="1800"/>
                  </a:spcBef>
                </a:pPr>
                <a:r>
                  <a:rPr lang="en-US" sz="1600" dirty="0">
                    <a:solidFill>
                      <a:prstClr val="black">
                        <a:lumMod val="85000"/>
                        <a:lumOff val="15000"/>
                      </a:prstClr>
                    </a:solidFill>
                    <a:latin typeface="Helvetica" pitchFamily="2" charset="0"/>
                    <a:cs typeface="Trebuchet MS"/>
                  </a:rPr>
                  <a:t>The early universe, at </a:t>
                </a:r>
                <a:r>
                  <a:rPr lang="en-US" sz="1600" i="1" dirty="0">
                    <a:solidFill>
                      <a:prstClr val="black">
                        <a:lumMod val="85000"/>
                        <a:lumOff val="15000"/>
                      </a:prstClr>
                    </a:solidFill>
                    <a:latin typeface="Helvetica" pitchFamily="2" charset="0"/>
                    <a:cs typeface="Trebuchet MS"/>
                  </a:rPr>
                  <a:t>T</a:t>
                </a:r>
                <a:r>
                  <a:rPr lang="en-US" sz="1600" dirty="0">
                    <a:solidFill>
                      <a:prstClr val="black">
                        <a:lumMod val="85000"/>
                        <a:lumOff val="15000"/>
                      </a:prstClr>
                    </a:solidFill>
                    <a:latin typeface="Helvetica" pitchFamily="2" charset="0"/>
                    <a:cs typeface="Trebuchet MS"/>
                  </a:rPr>
                  <a:t> &gt; </a:t>
                </a:r>
                <a:r>
                  <a:rPr lang="en-US" sz="1600" i="1" dirty="0">
                    <a:solidFill>
                      <a:prstClr val="black">
                        <a:lumMod val="85000"/>
                        <a:lumOff val="15000"/>
                      </a:prstClr>
                    </a:solidFill>
                    <a:latin typeface="Helvetica" pitchFamily="2" charset="0"/>
                    <a:cs typeface="Trebuchet MS"/>
                  </a:rPr>
                  <a:t>T</a:t>
                </a:r>
                <a:r>
                  <a:rPr lang="en-US" sz="1600" baseline="-25000" dirty="0">
                    <a:solidFill>
                      <a:prstClr val="black">
                        <a:lumMod val="85000"/>
                        <a:lumOff val="15000"/>
                      </a:prstClr>
                    </a:solidFill>
                    <a:latin typeface="Helvetica" pitchFamily="2" charset="0"/>
                    <a:cs typeface="Trebuchet MS"/>
                  </a:rPr>
                  <a:t>EW</a:t>
                </a:r>
                <a:r>
                  <a:rPr lang="en-US" sz="1600" dirty="0">
                    <a:solidFill>
                      <a:prstClr val="black">
                        <a:lumMod val="85000"/>
                        <a:lumOff val="15000"/>
                      </a:prstClr>
                    </a:solidFill>
                    <a:latin typeface="Helvetica" pitchFamily="2" charset="0"/>
                    <a:cs typeface="Trebuchet MS"/>
                  </a:rPr>
                  <a:t>, was in a symmetric phase (</a:t>
                </a:r>
                <a:r>
                  <a:rPr lang="en-US" sz="1600" dirty="0">
                    <a:solidFill>
                      <a:prstClr val="black">
                        <a:lumMod val="85000"/>
                        <a:lumOff val="15000"/>
                      </a:prstClr>
                    </a:solidFill>
                    <a:latin typeface="Helvetica" pitchFamily="2" charset="0"/>
                    <a:cs typeface="Symbol" charset="2"/>
                  </a:rPr>
                  <a:t>|</a:t>
                </a:r>
                <a14:m>
                  <m:oMath xmlns:m="http://schemas.openxmlformats.org/officeDocument/2006/math">
                    <m:r>
                      <a:rPr lang="en-US" sz="1600" i="1">
                        <a:solidFill>
                          <a:srgbClr val="000000"/>
                        </a:solidFill>
                        <a:latin typeface="Cambria Math" panose="02040503050406030204" pitchFamily="18" charset="0"/>
                        <a:ea typeface="Cambria Math" panose="02040503050406030204" pitchFamily="18" charset="0"/>
                      </a:rPr>
                      <m:t>𝜙</m:t>
                    </m:r>
                  </m:oMath>
                </a14:m>
                <a:r>
                  <a:rPr lang="en-US" sz="1600" baseline="-25000" dirty="0">
                    <a:solidFill>
                      <a:prstClr val="black">
                        <a:lumMod val="85000"/>
                        <a:lumOff val="15000"/>
                      </a:prstClr>
                    </a:solidFill>
                    <a:latin typeface="Helvetica" pitchFamily="2" charset="0"/>
                    <a:cs typeface="Trebuchet MS"/>
                  </a:rPr>
                  <a:t>min</a:t>
                </a:r>
                <a:r>
                  <a:rPr lang="en-US" sz="1600" dirty="0">
                    <a:solidFill>
                      <a:prstClr val="black">
                        <a:lumMod val="85000"/>
                        <a:lumOff val="15000"/>
                      </a:prstClr>
                    </a:solidFill>
                    <a:latin typeface="Helvetica" pitchFamily="2" charset="0"/>
                    <a:cs typeface="Symbol" charset="2"/>
                  </a:rPr>
                  <a:t>|</a:t>
                </a:r>
                <a:r>
                  <a:rPr lang="en-US" sz="1600" dirty="0">
                    <a:solidFill>
                      <a:prstClr val="black">
                        <a:lumMod val="85000"/>
                        <a:lumOff val="15000"/>
                      </a:prstClr>
                    </a:solidFill>
                    <a:latin typeface="Helvetica" pitchFamily="2" charset="0"/>
                    <a:cs typeface="Trebuchet MS"/>
                  </a:rPr>
                  <a:t> = </a:t>
                </a:r>
                <a14:m>
                  <m:oMath xmlns:m="http://schemas.openxmlformats.org/officeDocument/2006/math">
                    <m:sSub>
                      <m:sSubPr>
                        <m:ctrlPr>
                          <a:rPr lang="en-US" sz="1600" i="1" dirty="0">
                            <a:solidFill>
                              <a:srgbClr val="000000"/>
                            </a:solidFill>
                            <a:latin typeface="Cambria Math" panose="02040503050406030204" pitchFamily="18" charset="0"/>
                            <a:ea typeface="Cambria Math" panose="02040503050406030204" pitchFamily="18" charset="0"/>
                          </a:rPr>
                        </m:ctrlPr>
                      </m:sSubPr>
                      <m:e>
                        <m:r>
                          <a:rPr lang="en-US" sz="1600" i="1" dirty="0">
                            <a:solidFill>
                              <a:srgbClr val="000000"/>
                            </a:solidFill>
                            <a:latin typeface="Cambria Math" panose="02040503050406030204" pitchFamily="18" charset="0"/>
                            <a:ea typeface="Cambria Math" panose="02040503050406030204" pitchFamily="18" charset="0"/>
                          </a:rPr>
                          <m:t>𝜐</m:t>
                        </m:r>
                      </m:e>
                      <m:sub>
                        <m:r>
                          <a:rPr lang="en-US" sz="1600" i="1" dirty="0">
                            <a:solidFill>
                              <a:srgbClr val="000000"/>
                            </a:solidFill>
                            <a:latin typeface="Cambria Math" panose="02040503050406030204" pitchFamily="18" charset="0"/>
                            <a:ea typeface="Cambria Math" panose="02040503050406030204" pitchFamily="18" charset="0"/>
                          </a:rPr>
                          <m:t>𝑇</m:t>
                        </m:r>
                      </m:sub>
                    </m:sSub>
                    <m:r>
                      <a:rPr lang="en-US" sz="1600" b="0" i="1" dirty="0" smtClean="0">
                        <a:solidFill>
                          <a:srgbClr val="000000"/>
                        </a:solidFill>
                        <a:latin typeface="Cambria Math" panose="02040503050406030204" pitchFamily="18" charset="0"/>
                        <a:ea typeface="Cambria Math" panose="02040503050406030204" pitchFamily="18" charset="0"/>
                      </a:rPr>
                      <m:t>=0</m:t>
                    </m:r>
                  </m:oMath>
                </a14:m>
                <a:r>
                  <a:rPr lang="en-US" sz="1600" dirty="0">
                    <a:solidFill>
                      <a:prstClr val="black">
                        <a:lumMod val="85000"/>
                        <a:lumOff val="15000"/>
                      </a:prstClr>
                    </a:solidFill>
                    <a:latin typeface="Helvetica" pitchFamily="2" charset="0"/>
                    <a:cs typeface="Trebuchet MS"/>
                  </a:rPr>
                  <a:t>), a phase transition at </a:t>
                </a:r>
                <a:r>
                  <a:rPr lang="en-US" sz="1600" dirty="0">
                    <a:solidFill>
                      <a:prstClr val="black">
                        <a:lumMod val="85000"/>
                        <a:lumOff val="15000"/>
                      </a:prstClr>
                    </a:solidFill>
                    <a:latin typeface="Helvetica" pitchFamily="2" charset="0"/>
                    <a:cs typeface="Symbol" charset="2"/>
                  </a:rPr>
                  <a:t>~</a:t>
                </a:r>
                <a:r>
                  <a:rPr lang="en-US" sz="1600" i="1" dirty="0">
                    <a:solidFill>
                      <a:prstClr val="black">
                        <a:lumMod val="85000"/>
                        <a:lumOff val="15000"/>
                      </a:prstClr>
                    </a:solidFill>
                    <a:latin typeface="Helvetica" pitchFamily="2" charset="0"/>
                    <a:cs typeface="Trebuchet MS"/>
                  </a:rPr>
                  <a:t>T</a:t>
                </a:r>
                <a:r>
                  <a:rPr lang="en-US" sz="1600" baseline="-25000" dirty="0">
                    <a:solidFill>
                      <a:prstClr val="black">
                        <a:lumMod val="85000"/>
                        <a:lumOff val="15000"/>
                      </a:prstClr>
                    </a:solidFill>
                    <a:latin typeface="Helvetica" pitchFamily="2" charset="0"/>
                    <a:cs typeface="Trebuchet MS"/>
                  </a:rPr>
                  <a:t>EW</a:t>
                </a:r>
                <a:r>
                  <a:rPr lang="en-US" sz="1600" dirty="0">
                    <a:solidFill>
                      <a:prstClr val="black">
                        <a:lumMod val="85000"/>
                        <a:lumOff val="15000"/>
                      </a:prstClr>
                    </a:solidFill>
                    <a:latin typeface="Helvetica" pitchFamily="2" charset="0"/>
                    <a:cs typeface="Trebuchet MS"/>
                  </a:rPr>
                  <a:t> </a:t>
                </a:r>
                <a:r>
                  <a:rPr lang="en-US" sz="1200" dirty="0">
                    <a:solidFill>
                      <a:prstClr val="black">
                        <a:lumMod val="85000"/>
                        <a:lumOff val="15000"/>
                      </a:prstClr>
                    </a:solidFill>
                    <a:latin typeface="Helvetica" pitchFamily="2" charset="0"/>
                    <a:cs typeface="Trebuchet MS"/>
                  </a:rPr>
                  <a:t>(~10</a:t>
                </a:r>
                <a:r>
                  <a:rPr lang="en-US" sz="1200" baseline="30000" dirty="0">
                    <a:solidFill>
                      <a:prstClr val="black">
                        <a:lumMod val="85000"/>
                        <a:lumOff val="15000"/>
                      </a:prstClr>
                    </a:solidFill>
                    <a:latin typeface="Helvetica" pitchFamily="2" charset="0"/>
                    <a:cs typeface="Trebuchet MS"/>
                  </a:rPr>
                  <a:t>15</a:t>
                </a:r>
                <a:r>
                  <a:rPr lang="en-US" sz="1200" dirty="0">
                    <a:solidFill>
                      <a:prstClr val="black">
                        <a:lumMod val="85000"/>
                        <a:lumOff val="15000"/>
                      </a:prstClr>
                    </a:solidFill>
                    <a:latin typeface="Helvetica" pitchFamily="2" charset="0"/>
                    <a:cs typeface="Trebuchet MS"/>
                  </a:rPr>
                  <a:t> K, 10</a:t>
                </a:r>
                <a:r>
                  <a:rPr lang="en-US" sz="1200" baseline="30000" dirty="0">
                    <a:solidFill>
                      <a:prstClr val="black">
                        <a:lumMod val="85000"/>
                        <a:lumOff val="15000"/>
                      </a:prstClr>
                    </a:solidFill>
                    <a:latin typeface="Helvetica" pitchFamily="2" charset="0"/>
                    <a:cs typeface="Trebuchet MS"/>
                  </a:rPr>
                  <a:t>–12</a:t>
                </a:r>
                <a:r>
                  <a:rPr lang="en-US" sz="1200" dirty="0">
                    <a:solidFill>
                      <a:prstClr val="black">
                        <a:lumMod val="85000"/>
                        <a:lumOff val="15000"/>
                      </a:prstClr>
                    </a:solidFill>
                    <a:latin typeface="Helvetica" pitchFamily="2" charset="0"/>
                    <a:cs typeface="Trebuchet MS"/>
                  </a:rPr>
                  <a:t> s after the big bang)</a:t>
                </a:r>
                <a:r>
                  <a:rPr lang="en-US" sz="1600" dirty="0">
                    <a:solidFill>
                      <a:prstClr val="black">
                        <a:lumMod val="85000"/>
                        <a:lumOff val="15000"/>
                      </a:prstClr>
                    </a:solidFill>
                    <a:latin typeface="Helvetica" pitchFamily="2" charset="0"/>
                    <a:cs typeface="Trebuchet MS"/>
                  </a:rPr>
                  <a:t> led to </a:t>
                </a:r>
                <a14:m>
                  <m:oMath xmlns:m="http://schemas.openxmlformats.org/officeDocument/2006/math">
                    <m:sSub>
                      <m:sSubPr>
                        <m:ctrlPr>
                          <a:rPr lang="en-US" sz="1600" i="1" dirty="0" smtClean="0">
                            <a:solidFill>
                              <a:srgbClr val="000000"/>
                            </a:solidFill>
                            <a:latin typeface="Cambria Math" panose="02040503050406030204" pitchFamily="18" charset="0"/>
                            <a:ea typeface="Cambria Math" panose="02040503050406030204" pitchFamily="18" charset="0"/>
                          </a:rPr>
                        </m:ctrlPr>
                      </m:sSubPr>
                      <m:e>
                        <m:r>
                          <m:rPr>
                            <m:nor/>
                          </m:rPr>
                          <a:rPr lang="en-US" sz="1600" dirty="0">
                            <a:solidFill>
                              <a:prstClr val="black">
                                <a:lumMod val="85000"/>
                                <a:lumOff val="15000"/>
                              </a:prstClr>
                            </a:solidFill>
                            <a:latin typeface="Helvetica" pitchFamily="2" charset="0"/>
                            <a:cs typeface="Symbol" charset="2"/>
                          </a:rPr>
                          <m:t>|</m:t>
                        </m:r>
                        <m:r>
                          <a:rPr lang="en-US" sz="1600" i="1">
                            <a:solidFill>
                              <a:srgbClr val="000000"/>
                            </a:solidFill>
                            <a:latin typeface="Cambria Math" panose="02040503050406030204" pitchFamily="18" charset="0"/>
                            <a:ea typeface="Cambria Math" panose="02040503050406030204" pitchFamily="18" charset="0"/>
                          </a:rPr>
                          <m:t>𝜙</m:t>
                        </m:r>
                        <m:r>
                          <m:rPr>
                            <m:nor/>
                          </m:rPr>
                          <a:rPr lang="en-US" sz="1600" baseline="-25000" dirty="0">
                            <a:solidFill>
                              <a:prstClr val="black">
                                <a:lumMod val="85000"/>
                                <a:lumOff val="15000"/>
                              </a:prstClr>
                            </a:solidFill>
                            <a:latin typeface="Helvetica" pitchFamily="2" charset="0"/>
                            <a:cs typeface="Trebuchet MS"/>
                          </a:rPr>
                          <m:t>min</m:t>
                        </m:r>
                        <m:r>
                          <m:rPr>
                            <m:nor/>
                          </m:rPr>
                          <a:rPr lang="en-US" sz="1600" dirty="0">
                            <a:solidFill>
                              <a:prstClr val="black">
                                <a:lumMod val="85000"/>
                                <a:lumOff val="15000"/>
                              </a:prstClr>
                            </a:solidFill>
                            <a:latin typeface="Helvetica" pitchFamily="2" charset="0"/>
                            <a:cs typeface="Symbol" charset="2"/>
                          </a:rPr>
                          <m:t>|</m:t>
                        </m:r>
                        <m:r>
                          <a:rPr lang="en-US" sz="1600" b="0" i="1" dirty="0" smtClean="0">
                            <a:solidFill>
                              <a:prstClr val="black">
                                <a:lumMod val="85000"/>
                                <a:lumOff val="15000"/>
                              </a:prstClr>
                            </a:solidFill>
                            <a:latin typeface="Cambria Math" panose="02040503050406030204" pitchFamily="18" charset="0"/>
                            <a:cs typeface="Symbol" charset="2"/>
                          </a:rPr>
                          <m:t>=</m:t>
                        </m:r>
                        <m:r>
                          <a:rPr lang="en-US" sz="1600" i="1" dirty="0">
                            <a:solidFill>
                              <a:srgbClr val="000000"/>
                            </a:solidFill>
                            <a:latin typeface="Cambria Math" panose="02040503050406030204" pitchFamily="18" charset="0"/>
                            <a:ea typeface="Cambria Math" panose="02040503050406030204" pitchFamily="18" charset="0"/>
                          </a:rPr>
                          <m:t>𝜐</m:t>
                        </m:r>
                      </m:e>
                      <m:sub>
                        <m:sSub>
                          <m:sSubPr>
                            <m:ctrlPr>
                              <a:rPr lang="en-US" sz="1600" i="1" dirty="0" smtClean="0">
                                <a:solidFill>
                                  <a:srgbClr val="000000"/>
                                </a:solidFill>
                                <a:latin typeface="Cambria Math" panose="02040503050406030204" pitchFamily="18" charset="0"/>
                                <a:ea typeface="Cambria Math" panose="02040503050406030204" pitchFamily="18" charset="0"/>
                              </a:rPr>
                            </m:ctrlPr>
                          </m:sSubPr>
                          <m:e>
                            <m:r>
                              <a:rPr lang="en-US" sz="1600" b="0" i="1" dirty="0" smtClean="0">
                                <a:solidFill>
                                  <a:srgbClr val="000000"/>
                                </a:solidFill>
                                <a:latin typeface="Cambria Math" panose="02040503050406030204" pitchFamily="18" charset="0"/>
                                <a:ea typeface="Cambria Math" panose="02040503050406030204" pitchFamily="18" charset="0"/>
                              </a:rPr>
                              <m:t>𝑇</m:t>
                            </m:r>
                          </m:e>
                          <m:sub>
                            <m:r>
                              <m:rPr>
                                <m:sty m:val="p"/>
                              </m:rPr>
                              <a:rPr lang="en-US" sz="1600" b="0" i="0" dirty="0" smtClean="0">
                                <a:solidFill>
                                  <a:srgbClr val="000000"/>
                                </a:solidFill>
                                <a:latin typeface="Cambria Math" panose="02040503050406030204" pitchFamily="18" charset="0"/>
                                <a:ea typeface="Cambria Math" panose="02040503050406030204" pitchFamily="18" charset="0"/>
                              </a:rPr>
                              <m:t>EW</m:t>
                            </m:r>
                          </m:sub>
                        </m:sSub>
                      </m:sub>
                    </m:sSub>
                  </m:oMath>
                </a14:m>
                <a:r>
                  <a:rPr lang="en-US" sz="1600" dirty="0">
                    <a:solidFill>
                      <a:prstClr val="black">
                        <a:lumMod val="85000"/>
                        <a:lumOff val="15000"/>
                      </a:prstClr>
                    </a:solidFill>
                    <a:latin typeface="Helvetica" pitchFamily="2" charset="0"/>
                    <a:cs typeface="Trebuchet MS"/>
                  </a:rPr>
                  <a:t> &gt; 0  </a:t>
                </a:r>
                <a:endParaRPr lang="en-US" sz="1600" dirty="0">
                  <a:solidFill>
                    <a:srgbClr val="595959"/>
                  </a:solidFill>
                  <a:latin typeface="Helvetica" pitchFamily="2" charset="0"/>
                  <a:cs typeface="Trebuchet MS"/>
                </a:endParaRPr>
              </a:p>
            </p:txBody>
          </p:sp>
        </mc:Choice>
        <mc:Fallback xmlns="">
          <p:sp>
            <p:nvSpPr>
              <p:cNvPr id="2" name="Rectangle 1">
                <a:extLst>
                  <a:ext uri="{FF2B5EF4-FFF2-40B4-BE49-F238E27FC236}">
                    <a16:creationId xmlns:a16="http://schemas.microsoft.com/office/drawing/2014/main" id="{51B526AC-AD03-C6BC-DCE2-0B85AB5DB386}"/>
                  </a:ext>
                </a:extLst>
              </p:cNvPr>
              <p:cNvSpPr>
                <a:spLocks noRot="1" noChangeAspect="1" noMove="1" noResize="1" noEditPoints="1" noAdjustHandles="1" noChangeArrowheads="1" noChangeShapeType="1" noTextEdit="1"/>
              </p:cNvSpPr>
              <p:nvPr/>
            </p:nvSpPr>
            <p:spPr>
              <a:xfrm>
                <a:off x="591667" y="1987317"/>
                <a:ext cx="4755033" cy="853247"/>
              </a:xfrm>
              <a:prstGeom prst="rect">
                <a:avLst/>
              </a:prstGeom>
              <a:blipFill>
                <a:blip r:embed="rId9"/>
                <a:stretch>
                  <a:fillRect l="-533" t="-1471" r="-1600" b="-7353"/>
                </a:stretch>
              </a:blipFill>
            </p:spPr>
            <p:txBody>
              <a:bodyPr/>
              <a:lstStyle/>
              <a:p>
                <a:r>
                  <a:rPr lang="en-CH">
                    <a:noFill/>
                  </a:rPr>
                  <a:t> </a:t>
                </a:r>
              </a:p>
            </p:txBody>
          </p:sp>
        </mc:Fallback>
      </mc:AlternateContent>
      <p:sp>
        <p:nvSpPr>
          <p:cNvPr id="3" name="Rectangle 2">
            <a:extLst>
              <a:ext uri="{FF2B5EF4-FFF2-40B4-BE49-F238E27FC236}">
                <a16:creationId xmlns:a16="http://schemas.microsoft.com/office/drawing/2014/main" id="{B53178D2-2467-2E13-C4B1-F0BC9866C2AE}"/>
              </a:ext>
            </a:extLst>
          </p:cNvPr>
          <p:cNvSpPr/>
          <p:nvPr/>
        </p:nvSpPr>
        <p:spPr>
          <a:xfrm>
            <a:off x="590421" y="1186369"/>
            <a:ext cx="2977033" cy="338554"/>
          </a:xfrm>
          <a:prstGeom prst="rect">
            <a:avLst/>
          </a:prstGeom>
        </p:spPr>
        <p:txBody>
          <a:bodyPr wrap="square">
            <a:spAutoFit/>
          </a:bodyPr>
          <a:lstStyle/>
          <a:p>
            <a:pPr>
              <a:spcBef>
                <a:spcPts val="1800"/>
              </a:spcBef>
            </a:pPr>
            <a:r>
              <a:rPr lang="en-US" sz="1600" dirty="0">
                <a:solidFill>
                  <a:prstClr val="black">
                    <a:lumMod val="85000"/>
                    <a:lumOff val="15000"/>
                  </a:prstClr>
                </a:solidFill>
                <a:latin typeface="Helvetica" pitchFamily="2" charset="0"/>
                <a:cs typeface="Trebuchet MS"/>
              </a:rPr>
              <a:t>The Higgs potential energy: </a:t>
            </a:r>
            <a:endParaRPr lang="en-US" sz="1600" i="1" dirty="0">
              <a:solidFill>
                <a:srgbClr val="595959"/>
              </a:solidFill>
              <a:latin typeface="Helvetica" pitchFamily="2" charset="0"/>
              <a:cs typeface="Trebuchet MS"/>
            </a:endParaRP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22BC44D9-CD16-91CF-84D7-59A7261279F7}"/>
                  </a:ext>
                </a:extLst>
              </p:cNvPr>
              <p:cNvSpPr txBox="1"/>
              <p:nvPr/>
            </p:nvSpPr>
            <p:spPr>
              <a:xfrm>
                <a:off x="3386536" y="1169491"/>
                <a:ext cx="2650968" cy="369332"/>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US" i="1" dirty="0" smtClean="0">
                          <a:solidFill>
                            <a:schemeClr val="tx1"/>
                          </a:solidFill>
                          <a:latin typeface="Cambria Math" panose="02040503050406030204" pitchFamily="18" charset="0"/>
                          <a:ea typeface="Cambria Math" panose="02040503050406030204" pitchFamily="18" charset="0"/>
                        </a:rPr>
                        <m:t>𝑉</m:t>
                      </m:r>
                      <m:d>
                        <m:dPr>
                          <m:ctrlPr>
                            <a:rPr lang="en-US" b="0" i="1" dirty="0" smtClean="0">
                              <a:solidFill>
                                <a:schemeClr val="tx1"/>
                              </a:solidFill>
                              <a:latin typeface="Cambria Math" panose="02040503050406030204" pitchFamily="18" charset="0"/>
                              <a:ea typeface="Cambria Math" panose="02040503050406030204" pitchFamily="18" charset="0"/>
                            </a:rPr>
                          </m:ctrlPr>
                        </m:dPr>
                        <m:e>
                          <m:r>
                            <a:rPr lang="en-US" b="0" i="1" dirty="0" smtClean="0">
                              <a:solidFill>
                                <a:schemeClr val="tx1"/>
                              </a:solidFill>
                              <a:latin typeface="Cambria Math" panose="02040503050406030204" pitchFamily="18" charset="0"/>
                              <a:ea typeface="Cambria Math" panose="02040503050406030204" pitchFamily="18" charset="0"/>
                            </a:rPr>
                            <m:t>𝜙</m:t>
                          </m:r>
                        </m:e>
                      </m:d>
                      <m:r>
                        <a:rPr lang="en-US" b="0" i="1" dirty="0" smtClean="0">
                          <a:solidFill>
                            <a:schemeClr val="tx1"/>
                          </a:solidFill>
                          <a:latin typeface="Cambria Math" panose="02040503050406030204" pitchFamily="18" charset="0"/>
                          <a:ea typeface="Cambria Math" panose="02040503050406030204" pitchFamily="18" charset="0"/>
                        </a:rPr>
                        <m:t>=−</m:t>
                      </m:r>
                      <m:sSup>
                        <m:sSupPr>
                          <m:ctrlPr>
                            <a:rPr lang="en-US" b="0" i="1" dirty="0" smtClean="0">
                              <a:solidFill>
                                <a:schemeClr val="tx1"/>
                              </a:solidFill>
                              <a:latin typeface="Cambria Math" panose="02040503050406030204" pitchFamily="18" charset="0"/>
                              <a:ea typeface="Cambria Math" panose="02040503050406030204" pitchFamily="18" charset="0"/>
                            </a:rPr>
                          </m:ctrlPr>
                        </m:sSupPr>
                        <m:e>
                          <m:r>
                            <a:rPr lang="en-US" i="1" dirty="0">
                              <a:solidFill>
                                <a:schemeClr val="tx1"/>
                              </a:solidFill>
                              <a:latin typeface="Cambria Math" panose="02040503050406030204" pitchFamily="18" charset="0"/>
                              <a:ea typeface="Cambria Math" panose="02040503050406030204" pitchFamily="18" charset="0"/>
                            </a:rPr>
                            <m:t>𝜇</m:t>
                          </m:r>
                        </m:e>
                        <m:sup>
                          <m:r>
                            <a:rPr lang="en-US" b="0" i="1" dirty="0" smtClean="0">
                              <a:solidFill>
                                <a:schemeClr val="tx1"/>
                              </a:solidFill>
                              <a:latin typeface="Cambria Math" panose="02040503050406030204" pitchFamily="18" charset="0"/>
                              <a:ea typeface="Cambria Math" panose="02040503050406030204" pitchFamily="18" charset="0"/>
                            </a:rPr>
                            <m:t>2</m:t>
                          </m:r>
                        </m:sup>
                      </m:sSup>
                      <m:sSup>
                        <m:sSupPr>
                          <m:ctrlPr>
                            <a:rPr lang="en-US" b="0" i="1" dirty="0" smtClean="0">
                              <a:solidFill>
                                <a:schemeClr val="tx1"/>
                              </a:solidFill>
                              <a:latin typeface="Cambria Math" panose="02040503050406030204" pitchFamily="18" charset="0"/>
                              <a:ea typeface="Cambria Math" panose="02040503050406030204" pitchFamily="18" charset="0"/>
                            </a:rPr>
                          </m:ctrlPr>
                        </m:sSupPr>
                        <m:e>
                          <m:d>
                            <m:dPr>
                              <m:begChr m:val="|"/>
                              <m:endChr m:val="|"/>
                              <m:ctrlPr>
                                <a:rPr lang="en-US" i="1" dirty="0">
                                  <a:solidFill>
                                    <a:schemeClr val="tx1"/>
                                  </a:solidFill>
                                  <a:latin typeface="Cambria Math" panose="02040503050406030204" pitchFamily="18" charset="0"/>
                                  <a:ea typeface="Cambria Math" panose="02040503050406030204" pitchFamily="18" charset="0"/>
                                </a:rPr>
                              </m:ctrlPr>
                            </m:dPr>
                            <m:e>
                              <m:r>
                                <a:rPr lang="en-US" i="1" dirty="0">
                                  <a:solidFill>
                                    <a:schemeClr val="tx1"/>
                                  </a:solidFill>
                                  <a:latin typeface="Cambria Math" panose="02040503050406030204" pitchFamily="18" charset="0"/>
                                  <a:ea typeface="Cambria Math" panose="02040503050406030204" pitchFamily="18" charset="0"/>
                                </a:rPr>
                                <m:t>𝜙</m:t>
                              </m:r>
                            </m:e>
                          </m:d>
                        </m:e>
                        <m:sup>
                          <m:r>
                            <a:rPr lang="en-US" b="0" i="1" dirty="0" smtClean="0">
                              <a:solidFill>
                                <a:schemeClr val="tx1"/>
                              </a:solidFill>
                              <a:latin typeface="Cambria Math" panose="02040503050406030204" pitchFamily="18" charset="0"/>
                              <a:ea typeface="Cambria Math" panose="02040503050406030204" pitchFamily="18" charset="0"/>
                            </a:rPr>
                            <m:t>2</m:t>
                          </m:r>
                        </m:sup>
                      </m:sSup>
                      <m:r>
                        <a:rPr lang="en-US" b="0" i="1" dirty="0" smtClean="0">
                          <a:solidFill>
                            <a:schemeClr val="tx1"/>
                          </a:solidFill>
                          <a:latin typeface="Cambria Math" panose="02040503050406030204" pitchFamily="18" charset="0"/>
                          <a:ea typeface="Cambria Math" panose="02040503050406030204" pitchFamily="18" charset="0"/>
                        </a:rPr>
                        <m:t>+</m:t>
                      </m:r>
                      <m:r>
                        <a:rPr lang="en-US" b="0" i="1" dirty="0" smtClean="0">
                          <a:solidFill>
                            <a:schemeClr val="tx1"/>
                          </a:solidFill>
                          <a:latin typeface="Cambria Math" panose="02040503050406030204" pitchFamily="18" charset="0"/>
                          <a:ea typeface="Cambria Math" panose="02040503050406030204" pitchFamily="18" charset="0"/>
                        </a:rPr>
                        <m:t>𝜆</m:t>
                      </m:r>
                      <m:sSup>
                        <m:sSupPr>
                          <m:ctrlPr>
                            <a:rPr lang="en-US" b="0" i="1" dirty="0" smtClean="0">
                              <a:solidFill>
                                <a:schemeClr val="tx1"/>
                              </a:solidFill>
                              <a:latin typeface="Cambria Math" panose="02040503050406030204" pitchFamily="18" charset="0"/>
                              <a:ea typeface="Cambria Math" panose="02040503050406030204" pitchFamily="18" charset="0"/>
                            </a:rPr>
                          </m:ctrlPr>
                        </m:sSupPr>
                        <m:e>
                          <m:d>
                            <m:dPr>
                              <m:begChr m:val="|"/>
                              <m:endChr m:val="|"/>
                              <m:ctrlPr>
                                <a:rPr lang="en-US" b="0" i="1" dirty="0" smtClean="0">
                                  <a:solidFill>
                                    <a:schemeClr val="tx1"/>
                                  </a:solidFill>
                                  <a:latin typeface="Cambria Math" panose="02040503050406030204" pitchFamily="18" charset="0"/>
                                  <a:ea typeface="Cambria Math" panose="02040503050406030204" pitchFamily="18" charset="0"/>
                                </a:rPr>
                              </m:ctrlPr>
                            </m:dPr>
                            <m:e>
                              <m:r>
                                <a:rPr lang="en-US" b="0" i="1" dirty="0" smtClean="0">
                                  <a:solidFill>
                                    <a:schemeClr val="tx1"/>
                                  </a:solidFill>
                                  <a:latin typeface="Cambria Math" panose="02040503050406030204" pitchFamily="18" charset="0"/>
                                  <a:ea typeface="Cambria Math" panose="02040503050406030204" pitchFamily="18" charset="0"/>
                                </a:rPr>
                                <m:t>𝜙</m:t>
                              </m:r>
                            </m:e>
                          </m:d>
                        </m:e>
                        <m:sup>
                          <m:r>
                            <a:rPr lang="en-US" b="0" i="1" dirty="0" smtClean="0">
                              <a:solidFill>
                                <a:schemeClr val="tx1"/>
                              </a:solidFill>
                              <a:latin typeface="Cambria Math" panose="02040503050406030204" pitchFamily="18" charset="0"/>
                              <a:ea typeface="Cambria Math" panose="02040503050406030204" pitchFamily="18" charset="0"/>
                            </a:rPr>
                            <m:t>4</m:t>
                          </m:r>
                        </m:sup>
                      </m:sSup>
                    </m:oMath>
                  </m:oMathPara>
                </a14:m>
                <a:endParaRPr lang="en-GB" dirty="0">
                  <a:solidFill>
                    <a:schemeClr val="tx1"/>
                  </a:solidFill>
                  <a:latin typeface="Chalkduster"/>
                  <a:cs typeface="Chalkduster"/>
                </a:endParaRPr>
              </a:p>
            </p:txBody>
          </p:sp>
        </mc:Choice>
        <mc:Fallback xmlns="">
          <p:sp>
            <p:nvSpPr>
              <p:cNvPr id="4" name="TextBox 3">
                <a:extLst>
                  <a:ext uri="{FF2B5EF4-FFF2-40B4-BE49-F238E27FC236}">
                    <a16:creationId xmlns:a16="http://schemas.microsoft.com/office/drawing/2014/main" id="{22BC44D9-CD16-91CF-84D7-59A7261279F7}"/>
                  </a:ext>
                </a:extLst>
              </p:cNvPr>
              <p:cNvSpPr txBox="1">
                <a:spLocks noRot="1" noChangeAspect="1" noMove="1" noResize="1" noEditPoints="1" noAdjustHandles="1" noChangeArrowheads="1" noChangeShapeType="1" noTextEdit="1"/>
              </p:cNvSpPr>
              <p:nvPr/>
            </p:nvSpPr>
            <p:spPr>
              <a:xfrm>
                <a:off x="3386536" y="1169491"/>
                <a:ext cx="2650968" cy="369332"/>
              </a:xfrm>
              <a:prstGeom prst="rect">
                <a:avLst/>
              </a:prstGeom>
              <a:blipFill>
                <a:blip r:embed="rId10"/>
                <a:stretch>
                  <a:fillRect b="-13793"/>
                </a:stretch>
              </a:blipFill>
            </p:spPr>
            <p:txBody>
              <a:bodyPr/>
              <a:lstStyle/>
              <a:p>
                <a:r>
                  <a:rPr lang="en-CH">
                    <a:noFill/>
                  </a:rPr>
                  <a:t> </a:t>
                </a:r>
              </a:p>
            </p:txBody>
          </p:sp>
        </mc:Fallback>
      </mc:AlternateContent>
      <p:sp>
        <p:nvSpPr>
          <p:cNvPr id="5" name="Rounded Rectangle 4">
            <a:extLst>
              <a:ext uri="{FF2B5EF4-FFF2-40B4-BE49-F238E27FC236}">
                <a16:creationId xmlns:a16="http://schemas.microsoft.com/office/drawing/2014/main" id="{1BC780D3-BE3C-B446-4318-F361151C628C}"/>
              </a:ext>
            </a:extLst>
          </p:cNvPr>
          <p:cNvSpPr/>
          <p:nvPr/>
        </p:nvSpPr>
        <p:spPr>
          <a:xfrm>
            <a:off x="3332404" y="1108195"/>
            <a:ext cx="2705100" cy="502442"/>
          </a:xfrm>
          <a:prstGeom prst="roundRect">
            <a:avLst/>
          </a:prstGeom>
          <a:ln>
            <a:solidFill>
              <a:srgbClr val="E70000"/>
            </a:solidFill>
          </a:ln>
        </p:spPr>
        <p:txBody>
          <a:bodyPr wrap="square" rtlCol="0" anchor="ctr">
            <a:spAutoFit/>
          </a:bodyPr>
          <a:lstStyle/>
          <a:p>
            <a:pPr algn="l"/>
            <a:endParaRPr lang="en-CH" sz="1600" dirty="0">
              <a:latin typeface="Helvetica" pitchFamily="2" charset="0"/>
            </a:endParaRPr>
          </a:p>
        </p:txBody>
      </p:sp>
      <p:sp>
        <p:nvSpPr>
          <p:cNvPr id="7" name="TextBox 6">
            <a:extLst>
              <a:ext uri="{FF2B5EF4-FFF2-40B4-BE49-F238E27FC236}">
                <a16:creationId xmlns:a16="http://schemas.microsoft.com/office/drawing/2014/main" id="{48276D18-CF17-4502-5C43-FCC0B54B06EC}"/>
              </a:ext>
            </a:extLst>
          </p:cNvPr>
          <p:cNvSpPr txBox="1"/>
          <p:nvPr/>
        </p:nvSpPr>
        <p:spPr>
          <a:xfrm>
            <a:off x="9352426" y="1182020"/>
            <a:ext cx="264816" cy="338554"/>
          </a:xfrm>
          <a:prstGeom prst="rect">
            <a:avLst/>
          </a:prstGeom>
          <a:noFill/>
        </p:spPr>
        <p:txBody>
          <a:bodyPr wrap="none" rtlCol="0">
            <a:spAutoFit/>
          </a:bodyPr>
          <a:lstStyle/>
          <a:p>
            <a:pPr marL="0">
              <a:spcBef>
                <a:spcPts val="3000"/>
              </a:spcBef>
            </a:pPr>
            <a:r>
              <a:rPr lang="en-CH" sz="1600" dirty="0">
                <a:solidFill>
                  <a:schemeClr val="tx1">
                    <a:lumMod val="50000"/>
                    <a:lumOff val="50000"/>
                  </a:schemeClr>
                </a:solidFill>
                <a:latin typeface="Helvetica Light" charset="0"/>
                <a:ea typeface="Helvetica Light" charset="0"/>
                <a:cs typeface="Helvetica Light" charset="0"/>
                <a:sym typeface="Wingdings" pitchFamily="2" charset="2"/>
              </a:rPr>
              <a:t>*</a:t>
            </a:r>
          </a:p>
        </p:txBody>
      </p:sp>
      <p:sp>
        <p:nvSpPr>
          <p:cNvPr id="8" name="TextBox 7">
            <a:extLst>
              <a:ext uri="{FF2B5EF4-FFF2-40B4-BE49-F238E27FC236}">
                <a16:creationId xmlns:a16="http://schemas.microsoft.com/office/drawing/2014/main" id="{9F1ABFE7-2720-FF23-12A9-8DFFD6A6DD03}"/>
              </a:ext>
            </a:extLst>
          </p:cNvPr>
          <p:cNvSpPr txBox="1"/>
          <p:nvPr/>
        </p:nvSpPr>
        <p:spPr>
          <a:xfrm>
            <a:off x="8775409" y="508059"/>
            <a:ext cx="2705100" cy="577081"/>
          </a:xfrm>
          <a:prstGeom prst="rect">
            <a:avLst/>
          </a:prstGeom>
          <a:solidFill>
            <a:schemeClr val="bg1"/>
          </a:solidFill>
        </p:spPr>
        <p:txBody>
          <a:bodyPr wrap="square" lIns="144000" rIns="144000" rtlCol="0">
            <a:spAutoFit/>
          </a:bodyPr>
          <a:lstStyle/>
          <a:p>
            <a:pPr marL="0">
              <a:spcBef>
                <a:spcPts val="3000"/>
              </a:spcBef>
            </a:pPr>
            <a:r>
              <a:rPr lang="en-CH" sz="1050" dirty="0">
                <a:solidFill>
                  <a:schemeClr val="tx1">
                    <a:lumMod val="50000"/>
                    <a:lumOff val="50000"/>
                  </a:schemeClr>
                </a:solidFill>
                <a:latin typeface="Helvetica Light" charset="0"/>
                <a:ea typeface="Helvetica Light" charset="0"/>
                <a:cs typeface="Helvetica Light" charset="0"/>
                <a:sym typeface="Wingdings" pitchFamily="2" charset="2"/>
              </a:rPr>
              <a:t>*Note that in the SM, this phase transition is a smooth crossover, ie, of 2</a:t>
            </a:r>
            <a:r>
              <a:rPr lang="en-CH" sz="1050" baseline="30000" dirty="0">
                <a:solidFill>
                  <a:schemeClr val="tx1">
                    <a:lumMod val="50000"/>
                    <a:lumOff val="50000"/>
                  </a:schemeClr>
                </a:solidFill>
                <a:latin typeface="Helvetica Light" charset="0"/>
                <a:ea typeface="Helvetica Light" charset="0"/>
                <a:cs typeface="Helvetica Light" charset="0"/>
                <a:sym typeface="Wingdings" pitchFamily="2" charset="2"/>
              </a:rPr>
              <a:t>nd</a:t>
            </a:r>
            <a:r>
              <a:rPr lang="en-CH" sz="1050" dirty="0">
                <a:solidFill>
                  <a:schemeClr val="tx1">
                    <a:lumMod val="50000"/>
                    <a:lumOff val="50000"/>
                  </a:schemeClr>
                </a:solidFill>
                <a:latin typeface="Helvetica Light" charset="0"/>
                <a:ea typeface="Helvetica Light" charset="0"/>
                <a:cs typeface="Helvetica Light" charset="0"/>
                <a:sym typeface="Wingdings" pitchFamily="2" charset="2"/>
              </a:rPr>
              <a:t>  order with no Higgs bubble creation</a:t>
            </a:r>
          </a:p>
        </p:txBody>
      </p:sp>
      <p:sp>
        <p:nvSpPr>
          <p:cNvPr id="9" name="TextBox 8">
            <a:extLst>
              <a:ext uri="{FF2B5EF4-FFF2-40B4-BE49-F238E27FC236}">
                <a16:creationId xmlns:a16="http://schemas.microsoft.com/office/drawing/2014/main" id="{65A859E2-2AC9-4AD7-E7DA-64D4C3D432C0}"/>
              </a:ext>
            </a:extLst>
          </p:cNvPr>
          <p:cNvSpPr txBox="1"/>
          <p:nvPr/>
        </p:nvSpPr>
        <p:spPr>
          <a:xfrm>
            <a:off x="4500887" y="1619017"/>
            <a:ext cx="1683474" cy="246221"/>
          </a:xfrm>
          <a:prstGeom prst="rect">
            <a:avLst/>
          </a:prstGeom>
          <a:noFill/>
        </p:spPr>
        <p:txBody>
          <a:bodyPr wrap="none" rtlCol="0">
            <a:spAutoFit/>
          </a:bodyPr>
          <a:lstStyle/>
          <a:p>
            <a:pPr marL="0">
              <a:spcBef>
                <a:spcPts val="3000"/>
              </a:spcBef>
            </a:pPr>
            <a:r>
              <a:rPr lang="en-CH" sz="1000" dirty="0">
                <a:solidFill>
                  <a:schemeClr val="tx1">
                    <a:lumMod val="50000"/>
                    <a:lumOff val="50000"/>
                  </a:schemeClr>
                </a:solidFill>
                <a:latin typeface="Helvetica Light" panose="020B0403020202020204" pitchFamily="34" charset="0"/>
                <a:ea typeface="Helvetica Light" charset="0"/>
                <a:cs typeface="Helvetica Light" charset="0"/>
                <a:sym typeface="Wingdings" pitchFamily="2" charset="2"/>
              </a:rPr>
              <a:t>At lowest order (tree level)</a:t>
            </a:r>
          </a:p>
        </p:txBody>
      </p:sp>
    </p:spTree>
    <p:extLst>
      <p:ext uri="{BB962C8B-B14F-4D97-AF65-F5344CB8AC3E}">
        <p14:creationId xmlns:p14="http://schemas.microsoft.com/office/powerpoint/2010/main" val="996280423"/>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F39CE40-B208-3E5E-7285-5A3E3795084E}"/>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2" name="Slide Number Placeholder 1">
            <a:extLst>
              <a:ext uri="{FF2B5EF4-FFF2-40B4-BE49-F238E27FC236}">
                <a16:creationId xmlns:a16="http://schemas.microsoft.com/office/drawing/2014/main" id="{DE9B8615-F43A-B161-427A-58DC71EB8156}"/>
              </a:ext>
            </a:extLst>
          </p:cNvPr>
          <p:cNvSpPr>
            <a:spLocks noGrp="1"/>
          </p:cNvSpPr>
          <p:nvPr>
            <p:ph type="sldNum" sz="quarter" idx="4"/>
          </p:nvPr>
        </p:nvSpPr>
        <p:spPr/>
        <p:txBody>
          <a:bodyPr/>
          <a:lstStyle/>
          <a:p>
            <a:pPr>
              <a:defRPr/>
            </a:pPr>
            <a:fld id="{611C2F03-9E95-40C9-A99F-3C4F7EE8CF2A}" type="slidenum">
              <a:rPr lang="en-GB" smtClean="0"/>
              <a:pPr>
                <a:defRPr/>
              </a:pPr>
              <a:t>70</a:t>
            </a:fld>
            <a:endParaRPr lang="en-GB" dirty="0"/>
          </a:p>
        </p:txBody>
      </p:sp>
      <p:pic>
        <p:nvPicPr>
          <p:cNvPr id="50178" name="Picture 2">
            <a:extLst>
              <a:ext uri="{FF2B5EF4-FFF2-40B4-BE49-F238E27FC236}">
                <a16:creationId xmlns:a16="http://schemas.microsoft.com/office/drawing/2014/main" id="{440B24A3-05C3-3A19-91D4-4E1944D25C86}"/>
              </a:ext>
            </a:extLst>
          </p:cNvPr>
          <p:cNvPicPr>
            <a:picLocks noChangeAspect="1" noChangeArrowheads="1"/>
          </p:cNvPicPr>
          <p:nvPr/>
        </p:nvPicPr>
        <p:blipFill rotWithShape="1">
          <a:blip r:embed="rId2"/>
          <a:srcRect t="654" r="853" b="628"/>
          <a:stretch/>
        </p:blipFill>
        <p:spPr bwMode="auto">
          <a:xfrm>
            <a:off x="-14288" y="-15735"/>
            <a:ext cx="11456266" cy="681658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B4925F-D878-72AD-EC79-109D27A438B7}"/>
              </a:ext>
            </a:extLst>
          </p:cNvPr>
          <p:cNvSpPr/>
          <p:nvPr/>
        </p:nvSpPr>
        <p:spPr>
          <a:xfrm>
            <a:off x="8915400" y="-14289"/>
            <a:ext cx="2311400" cy="457201"/>
          </a:xfrm>
          <a:prstGeom prst="rect">
            <a:avLst/>
          </a:prstGeom>
          <a:solidFill>
            <a:schemeClr val="tx1"/>
          </a:solidFill>
          <a:ln>
            <a:noFill/>
          </a:ln>
        </p:spPr>
        <p:txBody>
          <a:bodyPr wrap="none" rtlCol="0" anchor="ctr">
            <a:spAutoFit/>
          </a:bodyPr>
          <a:lstStyle/>
          <a:p>
            <a:pPr algn="l"/>
            <a:endParaRPr lang="en-CH" sz="1600" dirty="0">
              <a:latin typeface="Helvetica" pitchFamily="2" charset="0"/>
            </a:endParaRPr>
          </a:p>
        </p:txBody>
      </p:sp>
      <p:pic>
        <p:nvPicPr>
          <p:cNvPr id="6" name="Picture 5">
            <a:extLst>
              <a:ext uri="{FF2B5EF4-FFF2-40B4-BE49-F238E27FC236}">
                <a16:creationId xmlns:a16="http://schemas.microsoft.com/office/drawing/2014/main" id="{DA95C2C2-D8A6-53F7-F6BB-873D91D2E494}"/>
              </a:ext>
            </a:extLst>
          </p:cNvPr>
          <p:cNvPicPr>
            <a:picLocks noChangeAspect="1"/>
          </p:cNvPicPr>
          <p:nvPr/>
        </p:nvPicPr>
        <p:blipFill rotWithShape="1">
          <a:blip r:embed="rId3">
            <a:extLst>
              <a:ext uri="{28A0092B-C50C-407E-A947-70E740481C1C}">
                <a14:useLocalDpi xmlns:a14="http://schemas.microsoft.com/office/drawing/2010/main"/>
              </a:ext>
            </a:extLst>
          </a:blip>
          <a:srcRect t="36576" b="32613"/>
          <a:stretch/>
        </p:blipFill>
        <p:spPr>
          <a:xfrm>
            <a:off x="9011129" y="165099"/>
            <a:ext cx="1717645" cy="748913"/>
          </a:xfrm>
          <a:prstGeom prst="rect">
            <a:avLst/>
          </a:prstGeom>
        </p:spPr>
      </p:pic>
      <p:sp>
        <p:nvSpPr>
          <p:cNvPr id="7" name="TextBox 6">
            <a:extLst>
              <a:ext uri="{FF2B5EF4-FFF2-40B4-BE49-F238E27FC236}">
                <a16:creationId xmlns:a16="http://schemas.microsoft.com/office/drawing/2014/main" id="{1290E021-642D-30CB-E9DE-7ACFB1E422C4}"/>
              </a:ext>
            </a:extLst>
          </p:cNvPr>
          <p:cNvSpPr txBox="1"/>
          <p:nvPr/>
        </p:nvSpPr>
        <p:spPr>
          <a:xfrm>
            <a:off x="4400549" y="6505055"/>
            <a:ext cx="3193503" cy="276999"/>
          </a:xfrm>
          <a:prstGeom prst="rect">
            <a:avLst/>
          </a:prstGeom>
          <a:noFill/>
        </p:spPr>
        <p:txBody>
          <a:bodyPr wrap="none" rtlCol="0">
            <a:spAutoFit/>
          </a:bodyPr>
          <a:lstStyle/>
          <a:p>
            <a:pPr marL="0">
              <a:spcBef>
                <a:spcPts val="3000"/>
              </a:spcBef>
            </a:pPr>
            <a:r>
              <a:rPr lang="en-CH" sz="1200" dirty="0">
                <a:solidFill>
                  <a:schemeClr val="bg1"/>
                </a:solidFill>
                <a:latin typeface="Helvetica Light" charset="0"/>
                <a:ea typeface="Helvetica Light" charset="0"/>
                <a:cs typeface="Helvetica Light" charset="0"/>
                <a:sym typeface="Wingdings" pitchFamily="2" charset="2"/>
              </a:rPr>
              <a:t>ATLAS new silicon inner tracker (simulation)</a:t>
            </a:r>
          </a:p>
        </p:txBody>
      </p:sp>
    </p:spTree>
    <p:extLst>
      <p:ext uri="{BB962C8B-B14F-4D97-AF65-F5344CB8AC3E}">
        <p14:creationId xmlns:p14="http://schemas.microsoft.com/office/powerpoint/2010/main" val="1152916538"/>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89B7A0-3AEA-53AF-5F0B-119DBF803AFF}"/>
              </a:ext>
            </a:extLst>
          </p:cNvPr>
          <p:cNvPicPr>
            <a:picLocks noChangeAspect="1"/>
          </p:cNvPicPr>
          <p:nvPr/>
        </p:nvPicPr>
        <p:blipFill>
          <a:blip r:embed="rId2"/>
          <a:stretch>
            <a:fillRect/>
          </a:stretch>
        </p:blipFill>
        <p:spPr>
          <a:xfrm>
            <a:off x="0" y="0"/>
            <a:ext cx="11518902" cy="6858000"/>
          </a:xfrm>
          <a:prstGeom prst="rect">
            <a:avLst/>
          </a:prstGeom>
        </p:spPr>
      </p:pic>
      <p:sp>
        <p:nvSpPr>
          <p:cNvPr id="3" name="Rectangle 2">
            <a:extLst>
              <a:ext uri="{FF2B5EF4-FFF2-40B4-BE49-F238E27FC236}">
                <a16:creationId xmlns:a16="http://schemas.microsoft.com/office/drawing/2014/main" id="{D3153F00-AAA2-D11D-7608-6031E3B92F63}"/>
              </a:ext>
            </a:extLst>
          </p:cNvPr>
          <p:cNvSpPr/>
          <p:nvPr/>
        </p:nvSpPr>
        <p:spPr>
          <a:xfrm>
            <a:off x="0" y="1676797"/>
            <a:ext cx="5963476" cy="3490522"/>
          </a:xfrm>
          <a:prstGeom prst="rect">
            <a:avLst/>
          </a:prstGeom>
          <a:solidFill>
            <a:srgbClr val="265478">
              <a:alpha val="88000"/>
            </a:srgbClr>
          </a:solidFill>
        </p:spPr>
        <p:txBody>
          <a:bodyPr wrap="square" rtlCol="0" anchor="ctr">
            <a:spAutoFit/>
          </a:bodyPr>
          <a:lstStyle/>
          <a:p>
            <a:pPr algn="l"/>
            <a:endParaRPr lang="en-CH" sz="1600">
              <a:latin typeface="Helvetica" pitchFamily="2" charset="0"/>
            </a:endParaRPr>
          </a:p>
        </p:txBody>
      </p:sp>
      <p:sp>
        <p:nvSpPr>
          <p:cNvPr id="6" name="TextBox 5">
            <a:extLst>
              <a:ext uri="{FF2B5EF4-FFF2-40B4-BE49-F238E27FC236}">
                <a16:creationId xmlns:a16="http://schemas.microsoft.com/office/drawing/2014/main" id="{4C23F3DA-D456-7B60-7657-A1AF4431963B}"/>
              </a:ext>
            </a:extLst>
          </p:cNvPr>
          <p:cNvSpPr txBox="1"/>
          <p:nvPr/>
        </p:nvSpPr>
        <p:spPr>
          <a:xfrm>
            <a:off x="420620" y="1690682"/>
            <a:ext cx="5052528" cy="3572632"/>
          </a:xfrm>
          <a:prstGeom prst="rect">
            <a:avLst/>
          </a:prstGeom>
          <a:noFill/>
        </p:spPr>
        <p:txBody>
          <a:bodyPr wrap="square" tIns="288000" bIns="324000" rtlCol="0">
            <a:spAutoFit/>
          </a:bodyPr>
          <a:lstStyle/>
          <a:p>
            <a:pPr>
              <a:spcBef>
                <a:spcPts val="3000"/>
              </a:spcBef>
            </a:pPr>
            <a:r>
              <a:rPr lang="en-GB" dirty="0">
                <a:solidFill>
                  <a:schemeClr val="bg1"/>
                </a:solidFill>
                <a:latin typeface="Helvetica" pitchFamily="2" charset="0"/>
                <a:ea typeface="Helvetica Light" charset="0"/>
                <a:cs typeface="Helvetica Light" charset="0"/>
                <a:sym typeface="Wingdings" pitchFamily="2" charset="2"/>
              </a:rPr>
              <a:t>The Higgs boson discovery allows us for the first time to directly study electroweak symmetry breaking and the process of mass generation</a:t>
            </a:r>
          </a:p>
          <a:p>
            <a:pPr marL="0">
              <a:spcBef>
                <a:spcPts val="1800"/>
              </a:spcBef>
            </a:pPr>
            <a:r>
              <a:rPr lang="en-GB" dirty="0">
                <a:solidFill>
                  <a:schemeClr val="bg1"/>
                </a:solidFill>
                <a:latin typeface="Helvetica" pitchFamily="2" charset="0"/>
                <a:ea typeface="Helvetica Light" charset="0"/>
                <a:cs typeface="Helvetica Light" charset="0"/>
                <a:sym typeface="Wingdings" pitchFamily="2" charset="2"/>
              </a:rPr>
              <a:t>The LHC Run 2 has been transformative for Higgs boson physics</a:t>
            </a:r>
          </a:p>
          <a:p>
            <a:pPr marL="0">
              <a:spcBef>
                <a:spcPts val="1800"/>
              </a:spcBef>
            </a:pPr>
            <a:r>
              <a:rPr lang="en-GB" dirty="0">
                <a:solidFill>
                  <a:schemeClr val="bg1"/>
                </a:solidFill>
                <a:latin typeface="Helvetica" pitchFamily="2" charset="0"/>
                <a:ea typeface="Helvetica Light" charset="0"/>
                <a:cs typeface="Helvetica Light" charset="0"/>
                <a:sym typeface="Wingdings" pitchFamily="2" charset="2"/>
              </a:rPr>
              <a:t>The Higgs sector is directly connected with very profound questions, whose study requires a broad experimental programme at the energy frontier</a:t>
            </a:r>
          </a:p>
        </p:txBody>
      </p:sp>
      <p:sp>
        <p:nvSpPr>
          <p:cNvPr id="7" name="TextBox 6">
            <a:extLst>
              <a:ext uri="{FF2B5EF4-FFF2-40B4-BE49-F238E27FC236}">
                <a16:creationId xmlns:a16="http://schemas.microsoft.com/office/drawing/2014/main" id="{42AC9E35-1D4D-8DC6-2436-6BACB53C9BCD}"/>
              </a:ext>
            </a:extLst>
          </p:cNvPr>
          <p:cNvSpPr txBox="1"/>
          <p:nvPr/>
        </p:nvSpPr>
        <p:spPr>
          <a:xfrm>
            <a:off x="1" y="484114"/>
            <a:ext cx="5963476" cy="646331"/>
          </a:xfrm>
          <a:prstGeom prst="rect">
            <a:avLst/>
          </a:prstGeom>
          <a:noFill/>
        </p:spPr>
        <p:txBody>
          <a:bodyPr wrap="square" rtlCol="0">
            <a:spAutoFit/>
          </a:bodyPr>
          <a:lstStyle/>
          <a:p>
            <a:pPr marL="0" algn="ctr">
              <a:spcBef>
                <a:spcPts val="3000"/>
              </a:spcBef>
            </a:pPr>
            <a:r>
              <a:rPr lang="en-CH" sz="3600" b="1" dirty="0">
                <a:solidFill>
                  <a:schemeClr val="bg1"/>
                </a:solidFill>
                <a:latin typeface="Helvetica" pitchFamily="2" charset="0"/>
                <a:ea typeface="Helvetica Light" charset="0"/>
                <a:cs typeface="Helvetica Light" charset="0"/>
                <a:sym typeface="Wingdings" pitchFamily="2" charset="2"/>
              </a:rPr>
              <a:t>Conclusions</a:t>
            </a:r>
          </a:p>
        </p:txBody>
      </p:sp>
    </p:spTree>
    <p:extLst>
      <p:ext uri="{BB962C8B-B14F-4D97-AF65-F5344CB8AC3E}">
        <p14:creationId xmlns:p14="http://schemas.microsoft.com/office/powerpoint/2010/main" val="24112967"/>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7D1F8FF-6CD5-5320-86F3-9585A5C670FA}"/>
              </a:ext>
            </a:extLst>
          </p:cNvPr>
          <p:cNvSpPr>
            <a:spLocks noGrp="1"/>
          </p:cNvSpPr>
          <p:nvPr>
            <p:ph type="sldNum" sz="quarter" idx="4"/>
          </p:nvPr>
        </p:nvSpPr>
        <p:spPr/>
        <p:txBody>
          <a:bodyPr/>
          <a:lstStyle/>
          <a:p>
            <a:pPr>
              <a:defRPr/>
            </a:pPr>
            <a:fld id="{611C2F03-9E95-40C9-A99F-3C4F7EE8CF2A}" type="slidenum">
              <a:rPr lang="en-GB" smtClean="0"/>
              <a:pPr>
                <a:defRPr/>
              </a:pPr>
              <a:t>72</a:t>
            </a:fld>
            <a:endParaRPr lang="en-GB" dirty="0"/>
          </a:p>
        </p:txBody>
      </p:sp>
      <p:pic>
        <p:nvPicPr>
          <p:cNvPr id="3" name="Picture 2" descr="Blue Universe">
            <a:extLst>
              <a:ext uri="{FF2B5EF4-FFF2-40B4-BE49-F238E27FC236}">
                <a16:creationId xmlns:a16="http://schemas.microsoft.com/office/drawing/2014/main" id="{69326CDA-430C-5691-4638-47E536E79FE6}"/>
              </a:ext>
            </a:extLst>
          </p:cNvPr>
          <p:cNvPicPr>
            <a:picLocks noChangeAspect="1" noChangeArrowheads="1"/>
          </p:cNvPicPr>
          <p:nvPr/>
        </p:nvPicPr>
        <p:blipFill rotWithShape="1">
          <a:blip r:embed="rId2">
            <a:extLst>
              <a:ext uri="{28A0092B-C50C-407E-A947-70E740481C1C}">
                <a14:useLocalDpi xmlns:a14="http://schemas.microsoft.com/office/drawing/2010/main"/>
              </a:ext>
            </a:extLst>
          </a:blip>
          <a:srcRect/>
          <a:stretch/>
        </p:blipFill>
        <p:spPr bwMode="auto">
          <a:xfrm>
            <a:off x="0" y="0"/>
            <a:ext cx="11520816"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65A5679-B334-C205-60CA-D94B09CAF410}"/>
              </a:ext>
            </a:extLst>
          </p:cNvPr>
          <p:cNvSpPr txBox="1"/>
          <p:nvPr/>
        </p:nvSpPr>
        <p:spPr>
          <a:xfrm>
            <a:off x="1" y="3166050"/>
            <a:ext cx="11472862" cy="400110"/>
          </a:xfrm>
          <a:prstGeom prst="rect">
            <a:avLst/>
          </a:prstGeom>
          <a:noFill/>
        </p:spPr>
        <p:txBody>
          <a:bodyPr wrap="square" rtlCol="0">
            <a:spAutoFit/>
          </a:bodyPr>
          <a:lstStyle/>
          <a:p>
            <a:pPr marL="0" algn="ctr">
              <a:spcBef>
                <a:spcPts val="3000"/>
              </a:spcBef>
            </a:pPr>
            <a:r>
              <a:rPr lang="en-CH" sz="2000" b="1" dirty="0">
                <a:solidFill>
                  <a:schemeClr val="bg1"/>
                </a:solidFill>
                <a:latin typeface="Helvetica" pitchFamily="2" charset="0"/>
                <a:ea typeface="Helvetica Light" charset="0"/>
                <a:cs typeface="Helvetica Light" charset="0"/>
                <a:sym typeface="Wingdings" pitchFamily="2" charset="2"/>
              </a:rPr>
              <a:t>Extra slides</a:t>
            </a:r>
          </a:p>
        </p:txBody>
      </p:sp>
    </p:spTree>
    <p:extLst>
      <p:ext uri="{BB962C8B-B14F-4D97-AF65-F5344CB8AC3E}">
        <p14:creationId xmlns:p14="http://schemas.microsoft.com/office/powerpoint/2010/main" val="1221068432"/>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900C9AAB-A400-B240-88FF-9A5BCDB8FB2D}"/>
              </a:ext>
            </a:extLst>
          </p:cNvPr>
          <p:cNvSpPr txBox="1"/>
          <p:nvPr/>
        </p:nvSpPr>
        <p:spPr>
          <a:xfrm>
            <a:off x="178096" y="264651"/>
            <a:ext cx="11305525" cy="523220"/>
          </a:xfrm>
          <a:prstGeom prst="rect">
            <a:avLst/>
          </a:prstGeom>
          <a:noFill/>
        </p:spPr>
        <p:txBody>
          <a:bodyPr wrap="square" rtlCol="0">
            <a:spAutoFit/>
          </a:bodyPr>
          <a:lstStyle/>
          <a:p>
            <a:pPr marL="0" marR="0" lvl="0" indent="424250" algn="l" defTabSz="430225"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Completing the Standard Model</a:t>
            </a:r>
            <a:endParaRPr kumimoji="0" lang="en-US" sz="2800" b="0" i="0" u="none" strike="noStrike" kern="1200" cap="none" spc="0" normalizeH="0" baseline="0" noProof="0" dirty="0">
              <a:ln>
                <a:noFill/>
              </a:ln>
              <a:solidFill>
                <a:srgbClr val="0D7FBF"/>
              </a:solidFill>
              <a:effectLst/>
              <a:uLnTx/>
              <a:uFillTx/>
              <a:latin typeface="Helvetica Light" pitchFamily="2" charset="0"/>
              <a:ea typeface="Trebuchet MS" pitchFamily="-84" charset="0"/>
              <a:cs typeface="Helvetica Light"/>
            </a:endParaRPr>
          </a:p>
        </p:txBody>
      </p:sp>
      <p:sp>
        <p:nvSpPr>
          <p:cNvPr id="17" name="Slide Number Placeholder 1">
            <a:extLst>
              <a:ext uri="{FF2B5EF4-FFF2-40B4-BE49-F238E27FC236}">
                <a16:creationId xmlns:a16="http://schemas.microsoft.com/office/drawing/2014/main" id="{80DF1CB1-2143-F147-B266-22A3CE86B55F}"/>
              </a:ext>
            </a:extLst>
          </p:cNvPr>
          <p:cNvSpPr>
            <a:spLocks noGrp="1"/>
          </p:cNvSpPr>
          <p:nvPr>
            <p:ph type="sldNum" sz="quarter" idx="4"/>
          </p:nvPr>
        </p:nvSpPr>
        <p:spPr>
          <a:xfrm>
            <a:off x="8779265" y="6545797"/>
            <a:ext cx="2677001"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1C2F03-9E95-40C9-A99F-3C4F7EE8CF2A}" type="slidenum">
              <a:rPr kumimoji="0" lang="en-GB" sz="1400" b="0" i="0" u="none" strike="noStrike" kern="1200" cap="none" spc="0" normalizeH="0" baseline="0" noProof="0" smtClean="0">
                <a:ln>
                  <a:noFill/>
                </a:ln>
                <a:solidFill>
                  <a:srgbClr val="000000">
                    <a:lumMod val="50000"/>
                    <a:lumOff val="50000"/>
                  </a:srgbClr>
                </a:solidFill>
                <a:effectLst/>
                <a:uLnTx/>
                <a:uFillTx/>
                <a:latin typeface="Helvetica Light" charset="0"/>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GB" sz="1400" b="0" i="0" u="none" strike="noStrike" kern="1200" cap="none" spc="0" normalizeH="0" baseline="0" noProof="0">
              <a:ln>
                <a:noFill/>
              </a:ln>
              <a:solidFill>
                <a:srgbClr val="000000">
                  <a:lumMod val="50000"/>
                  <a:lumOff val="50000"/>
                </a:srgbClr>
              </a:solidFill>
              <a:effectLst/>
              <a:uLnTx/>
              <a:uFillTx/>
              <a:latin typeface="Helvetica Light" charset="0"/>
            </a:endParaRPr>
          </a:p>
        </p:txBody>
      </p:sp>
      <p:pic>
        <p:nvPicPr>
          <p:cNvPr id="2" name="Picture 1">
            <a:extLst>
              <a:ext uri="{FF2B5EF4-FFF2-40B4-BE49-F238E27FC236}">
                <a16:creationId xmlns:a16="http://schemas.microsoft.com/office/drawing/2014/main" id="{396E177C-5295-A94F-ACB9-B7DD3CE1AD8B}"/>
              </a:ext>
            </a:extLst>
          </p:cNvPr>
          <p:cNvPicPr>
            <a:picLocks noChangeAspect="1"/>
          </p:cNvPicPr>
          <p:nvPr/>
        </p:nvPicPr>
        <p:blipFill>
          <a:blip r:embed="rId2"/>
          <a:stretch>
            <a:fillRect/>
          </a:stretch>
        </p:blipFill>
        <p:spPr>
          <a:xfrm>
            <a:off x="3221986" y="1991043"/>
            <a:ext cx="4561565" cy="4024910"/>
          </a:xfrm>
          <a:prstGeom prst="rect">
            <a:avLst/>
          </a:prstGeom>
        </p:spPr>
      </p:pic>
      <p:sp>
        <p:nvSpPr>
          <p:cNvPr id="3" name="Rounded Rectangle 2">
            <a:extLst>
              <a:ext uri="{FF2B5EF4-FFF2-40B4-BE49-F238E27FC236}">
                <a16:creationId xmlns:a16="http://schemas.microsoft.com/office/drawing/2014/main" id="{62C25951-1A7D-A24F-83C9-98205ED33455}"/>
              </a:ext>
            </a:extLst>
          </p:cNvPr>
          <p:cNvSpPr/>
          <p:nvPr/>
        </p:nvSpPr>
        <p:spPr>
          <a:xfrm>
            <a:off x="4605455" y="3348763"/>
            <a:ext cx="490654" cy="524107"/>
          </a:xfrm>
          <a:prstGeom prst="roundRect">
            <a:avLst/>
          </a:prstGeom>
          <a:ln w="19050">
            <a:solidFill>
              <a:schemeClr val="bg1"/>
            </a:solidFill>
          </a:ln>
        </p:spPr>
        <p:txBody>
          <a:bodyPr wrap="none" rtlCol="0" anchor="ctr">
            <a:spAutoFit/>
          </a:bodyPr>
          <a:lstStyle/>
          <a:p>
            <a:pPr algn="l"/>
            <a:endParaRPr lang="en-CH" sz="1600">
              <a:latin typeface="Helvetica" pitchFamily="2" charset="0"/>
            </a:endParaRPr>
          </a:p>
        </p:txBody>
      </p:sp>
      <p:sp>
        <p:nvSpPr>
          <p:cNvPr id="20" name="Rounded Rectangle 19">
            <a:extLst>
              <a:ext uri="{FF2B5EF4-FFF2-40B4-BE49-F238E27FC236}">
                <a16:creationId xmlns:a16="http://schemas.microsoft.com/office/drawing/2014/main" id="{EFCA56A5-53D8-394B-A1BB-2A43A210AC5D}"/>
              </a:ext>
            </a:extLst>
          </p:cNvPr>
          <p:cNvSpPr/>
          <p:nvPr/>
        </p:nvSpPr>
        <p:spPr>
          <a:xfrm>
            <a:off x="5111962" y="3371066"/>
            <a:ext cx="1471967" cy="876394"/>
          </a:xfrm>
          <a:prstGeom prst="roundRect">
            <a:avLst/>
          </a:prstGeom>
          <a:ln w="19050">
            <a:solidFill>
              <a:schemeClr val="bg1"/>
            </a:solidFill>
          </a:ln>
        </p:spPr>
        <p:txBody>
          <a:bodyPr wrap="square" rtlCol="0" anchor="ctr">
            <a:spAutoFit/>
          </a:bodyPr>
          <a:lstStyle/>
          <a:p>
            <a:pPr algn="l"/>
            <a:endParaRPr lang="en-CH" sz="1600">
              <a:latin typeface="Helvetica" pitchFamily="2" charset="0"/>
            </a:endParaRPr>
          </a:p>
        </p:txBody>
      </p:sp>
      <p:cxnSp>
        <p:nvCxnSpPr>
          <p:cNvPr id="22" name="Straight Connector 21">
            <a:extLst>
              <a:ext uri="{FF2B5EF4-FFF2-40B4-BE49-F238E27FC236}">
                <a16:creationId xmlns:a16="http://schemas.microsoft.com/office/drawing/2014/main" id="{C279C624-C180-B044-B68D-4E8EF71D36D1}"/>
              </a:ext>
            </a:extLst>
          </p:cNvPr>
          <p:cNvCxnSpPr>
            <a:cxnSpLocks/>
            <a:stCxn id="33" idx="3"/>
          </p:cNvCxnSpPr>
          <p:nvPr/>
        </p:nvCxnSpPr>
        <p:spPr>
          <a:xfrm flipV="1">
            <a:off x="2671427" y="4687127"/>
            <a:ext cx="2440535" cy="312631"/>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8CEBDCF7-F31B-F546-B28F-DC5936DAC792}"/>
              </a:ext>
            </a:extLst>
          </p:cNvPr>
          <p:cNvSpPr txBox="1"/>
          <p:nvPr/>
        </p:nvSpPr>
        <p:spPr>
          <a:xfrm>
            <a:off x="8209250" y="2130219"/>
            <a:ext cx="3113203" cy="646331"/>
          </a:xfrm>
          <a:prstGeom prst="rect">
            <a:avLst/>
          </a:prstGeom>
          <a:noFill/>
        </p:spPr>
        <p:txBody>
          <a:bodyPr wrap="square" rtlCol="0">
            <a:spAutoFit/>
          </a:bodyPr>
          <a:lstStyle/>
          <a:p>
            <a:pPr>
              <a:spcBef>
                <a:spcPts val="3000"/>
              </a:spcBef>
            </a:pPr>
            <a:r>
              <a:rPr lang="en-US" sz="1200" dirty="0">
                <a:solidFill>
                  <a:schemeClr val="bg1">
                    <a:lumMod val="65000"/>
                  </a:schemeClr>
                </a:solidFill>
                <a:latin typeface="Helvetica Light" charset="0"/>
                <a:ea typeface="Helvetica Light" charset="0"/>
                <a:cs typeface="Helvetica Light" charset="0"/>
                <a:sym typeface="Wingdings" pitchFamily="2" charset="2"/>
              </a:rPr>
              <a:t>These terms describe </a:t>
            </a:r>
            <a:r>
              <a:rPr lang="en-US" sz="1200" b="1" dirty="0">
                <a:solidFill>
                  <a:schemeClr val="bg1">
                    <a:lumMod val="65000"/>
                  </a:schemeClr>
                </a:solidFill>
                <a:latin typeface="Helvetica" pitchFamily="2" charset="0"/>
                <a:ea typeface="Helvetica Light" charset="0"/>
                <a:cs typeface="Helvetica Light" charset="0"/>
                <a:sym typeface="Wingdings" pitchFamily="2" charset="2"/>
              </a:rPr>
              <a:t>interactions among force particles (top) and among matter and force particles (bottom)</a:t>
            </a:r>
          </a:p>
        </p:txBody>
      </p:sp>
      <p:sp>
        <p:nvSpPr>
          <p:cNvPr id="26" name="Rounded Rectangle 25">
            <a:extLst>
              <a:ext uri="{FF2B5EF4-FFF2-40B4-BE49-F238E27FC236}">
                <a16:creationId xmlns:a16="http://schemas.microsoft.com/office/drawing/2014/main" id="{29981B26-86C9-F743-A908-8E2B8A027D3B}"/>
              </a:ext>
            </a:extLst>
          </p:cNvPr>
          <p:cNvSpPr/>
          <p:nvPr/>
        </p:nvSpPr>
        <p:spPr>
          <a:xfrm>
            <a:off x="5096108" y="4269764"/>
            <a:ext cx="1487821" cy="850694"/>
          </a:xfrm>
          <a:prstGeom prst="roundRect">
            <a:avLst/>
          </a:prstGeom>
          <a:ln w="19050">
            <a:solidFill>
              <a:srgbClr val="FFFF00"/>
            </a:solidFill>
          </a:ln>
        </p:spPr>
        <p:txBody>
          <a:bodyPr wrap="square" rtlCol="0" anchor="ctr">
            <a:spAutoFit/>
          </a:bodyPr>
          <a:lstStyle/>
          <a:p>
            <a:pPr algn="l"/>
            <a:endParaRPr lang="en-CH" sz="1600">
              <a:latin typeface="Helvetica" pitchFamily="2" charset="0"/>
            </a:endParaRPr>
          </a:p>
        </p:txBody>
      </p:sp>
      <p:cxnSp>
        <p:nvCxnSpPr>
          <p:cNvPr id="29" name="Straight Connector 28">
            <a:extLst>
              <a:ext uri="{FF2B5EF4-FFF2-40B4-BE49-F238E27FC236}">
                <a16:creationId xmlns:a16="http://schemas.microsoft.com/office/drawing/2014/main" id="{C222CE4C-5422-F74B-9232-C343519CA8AA}"/>
              </a:ext>
            </a:extLst>
          </p:cNvPr>
          <p:cNvCxnSpPr>
            <a:cxnSpLocks/>
            <a:endCxn id="25" idx="1"/>
          </p:cNvCxnSpPr>
          <p:nvPr/>
        </p:nvCxnSpPr>
        <p:spPr>
          <a:xfrm flipV="1">
            <a:off x="6599782" y="2453385"/>
            <a:ext cx="1609468" cy="1355884"/>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D87CBF88-9C85-5448-8822-F22EF346BA39}"/>
              </a:ext>
            </a:extLst>
          </p:cNvPr>
          <p:cNvSpPr txBox="1"/>
          <p:nvPr/>
        </p:nvSpPr>
        <p:spPr>
          <a:xfrm>
            <a:off x="568714" y="4768925"/>
            <a:ext cx="2102713" cy="461665"/>
          </a:xfrm>
          <a:prstGeom prst="rect">
            <a:avLst/>
          </a:prstGeom>
          <a:noFill/>
        </p:spPr>
        <p:txBody>
          <a:bodyPr wrap="square" rtlCol="0">
            <a:spAutoFit/>
          </a:bodyPr>
          <a:lstStyle/>
          <a:p>
            <a:pPr algn="r">
              <a:spcBef>
                <a:spcPts val="3000"/>
              </a:spcBef>
            </a:pPr>
            <a:r>
              <a:rPr lang="en-US" sz="1200" dirty="0">
                <a:solidFill>
                  <a:schemeClr val="tx1">
                    <a:lumMod val="75000"/>
                    <a:lumOff val="25000"/>
                  </a:schemeClr>
                </a:solidFill>
                <a:latin typeface="Helvetica Light" charset="0"/>
                <a:ea typeface="Helvetica Light" charset="0"/>
                <a:cs typeface="Helvetica Light" charset="0"/>
                <a:sym typeface="Wingdings" pitchFamily="2" charset="2"/>
              </a:rPr>
              <a:t>This term is related </a:t>
            </a:r>
          </a:p>
          <a:p>
            <a:pPr algn="r"/>
            <a:r>
              <a:rPr lang="en-US" sz="1200" dirty="0">
                <a:solidFill>
                  <a:schemeClr val="tx1">
                    <a:lumMod val="75000"/>
                    <a:lumOff val="25000"/>
                  </a:schemeClr>
                </a:solidFill>
                <a:latin typeface="Helvetica Light" charset="0"/>
                <a:ea typeface="Helvetica Light" charset="0"/>
                <a:cs typeface="Helvetica Light" charset="0"/>
                <a:sym typeface="Wingdings" pitchFamily="2" charset="2"/>
              </a:rPr>
              <a:t>to the </a:t>
            </a:r>
            <a:r>
              <a:rPr lang="en-US" sz="1200" b="1" dirty="0">
                <a:solidFill>
                  <a:schemeClr val="tx1">
                    <a:lumMod val="75000"/>
                    <a:lumOff val="25000"/>
                  </a:schemeClr>
                </a:solidFill>
                <a:latin typeface="Helvetica" pitchFamily="2" charset="0"/>
                <a:ea typeface="Helvetica Light" charset="0"/>
                <a:cs typeface="Helvetica Light" charset="0"/>
                <a:sym typeface="Wingdings" pitchFamily="2" charset="2"/>
              </a:rPr>
              <a:t>Higgs sector</a:t>
            </a:r>
          </a:p>
        </p:txBody>
      </p:sp>
      <p:sp>
        <p:nvSpPr>
          <p:cNvPr id="42" name="TextBox 41">
            <a:extLst>
              <a:ext uri="{FF2B5EF4-FFF2-40B4-BE49-F238E27FC236}">
                <a16:creationId xmlns:a16="http://schemas.microsoft.com/office/drawing/2014/main" id="{7D43C160-850A-CB4C-92A4-8ADD266B137C}"/>
              </a:ext>
            </a:extLst>
          </p:cNvPr>
          <p:cNvSpPr txBox="1"/>
          <p:nvPr/>
        </p:nvSpPr>
        <p:spPr>
          <a:xfrm>
            <a:off x="8209249" y="3782146"/>
            <a:ext cx="2801651" cy="2246769"/>
          </a:xfrm>
          <a:prstGeom prst="rect">
            <a:avLst/>
          </a:prstGeom>
          <a:noFill/>
        </p:spPr>
        <p:txBody>
          <a:bodyPr wrap="square" rtlCol="0">
            <a:spAutoFit/>
          </a:bodyPr>
          <a:lstStyle/>
          <a:p>
            <a:pPr>
              <a:spcBef>
                <a:spcPts val="3000"/>
              </a:spcBef>
            </a:pPr>
            <a:r>
              <a:rPr lang="en-US" sz="1200" dirty="0">
                <a:solidFill>
                  <a:schemeClr val="tx1">
                    <a:lumMod val="75000"/>
                    <a:lumOff val="25000"/>
                  </a:schemeClr>
                </a:solidFill>
                <a:latin typeface="Helvetica Light" charset="0"/>
                <a:ea typeface="Helvetica Light" charset="0"/>
                <a:cs typeface="Helvetica Light" charset="0"/>
                <a:sym typeface="Wingdings" pitchFamily="2" charset="2"/>
              </a:rPr>
              <a:t>The top term describes how </a:t>
            </a:r>
            <a:r>
              <a:rPr lang="en-US" sz="1200" b="1" dirty="0">
                <a:solidFill>
                  <a:schemeClr val="tx1">
                    <a:lumMod val="75000"/>
                    <a:lumOff val="25000"/>
                  </a:schemeClr>
                </a:solidFill>
                <a:latin typeface="Helvetica" pitchFamily="2" charset="0"/>
                <a:ea typeface="Helvetica Light" charset="0"/>
                <a:cs typeface="Helvetica Light" charset="0"/>
                <a:sym typeface="Wingdings" pitchFamily="2" charset="2"/>
              </a:rPr>
              <a:t>matter particles couple to the Higgs field </a:t>
            </a:r>
            <a:r>
              <a:rPr lang="el-GR" sz="1200" b="1" dirty="0" err="1">
                <a:solidFill>
                  <a:schemeClr val="tx1">
                    <a:lumMod val="75000"/>
                    <a:lumOff val="25000"/>
                  </a:schemeClr>
                </a:solidFill>
                <a:latin typeface="Helvetica" pitchFamily="2" charset="0"/>
                <a:ea typeface="Helvetica Light" charset="0"/>
                <a:cs typeface="Helvetica Light" charset="0"/>
                <a:sym typeface="Wingdings" pitchFamily="2" charset="2"/>
              </a:rPr>
              <a:t>ϕ</a:t>
            </a:r>
            <a:r>
              <a:rPr lang="el-GR" sz="1200" b="1" dirty="0">
                <a:solidFill>
                  <a:schemeClr val="tx1">
                    <a:lumMod val="75000"/>
                    <a:lumOff val="25000"/>
                  </a:schemeClr>
                </a:solidFill>
                <a:latin typeface="Helvetica" pitchFamily="2" charset="0"/>
                <a:ea typeface="Helvetica Light" charset="0"/>
                <a:cs typeface="Helvetica Light" charset="0"/>
                <a:sym typeface="Wingdings" pitchFamily="2" charset="2"/>
              </a:rPr>
              <a:t> </a:t>
            </a:r>
            <a:r>
              <a:rPr lang="en-US" sz="1200" b="1" dirty="0">
                <a:solidFill>
                  <a:schemeClr val="tx1">
                    <a:lumMod val="75000"/>
                    <a:lumOff val="25000"/>
                  </a:schemeClr>
                </a:solidFill>
                <a:latin typeface="Helvetica" pitchFamily="2" charset="0"/>
                <a:ea typeface="Helvetica Light" charset="0"/>
                <a:cs typeface="Helvetica Light" charset="0"/>
                <a:sym typeface="Wingdings" pitchFamily="2" charset="2"/>
              </a:rPr>
              <a:t>and thereby obtain mass </a:t>
            </a:r>
          </a:p>
          <a:p>
            <a:pPr>
              <a:spcBef>
                <a:spcPts val="1200"/>
              </a:spcBef>
            </a:pPr>
            <a:r>
              <a:rPr lang="en-US" sz="1200" dirty="0">
                <a:solidFill>
                  <a:schemeClr val="tx1">
                    <a:lumMod val="75000"/>
                    <a:lumOff val="25000"/>
                  </a:schemeClr>
                </a:solidFill>
                <a:latin typeface="Helvetica Light" panose="020B0403020202020204" pitchFamily="34" charset="0"/>
                <a:ea typeface="Helvetica Light" charset="0"/>
                <a:cs typeface="Helvetica Light" charset="0"/>
                <a:sym typeface="Wingdings" pitchFamily="2" charset="2"/>
              </a:rPr>
              <a:t>The lower left term describes the </a:t>
            </a:r>
            <a:r>
              <a:rPr lang="en-US" sz="1200" b="1" dirty="0">
                <a:solidFill>
                  <a:schemeClr val="tx1">
                    <a:lumMod val="75000"/>
                    <a:lumOff val="25000"/>
                  </a:schemeClr>
                </a:solidFill>
                <a:latin typeface="Helvetica" pitchFamily="2" charset="0"/>
                <a:ea typeface="Helvetica Light" charset="0"/>
                <a:cs typeface="Helvetica Light" charset="0"/>
                <a:sym typeface="Wingdings" pitchFamily="2" charset="2"/>
              </a:rPr>
              <a:t>interaction of the Higgs field with the weak-interaction bosons, which thereby obtain mass</a:t>
            </a:r>
          </a:p>
          <a:p>
            <a:pPr>
              <a:spcBef>
                <a:spcPts val="1200"/>
              </a:spcBef>
            </a:pPr>
            <a:r>
              <a:rPr lang="en-US" sz="1200" dirty="0">
                <a:solidFill>
                  <a:schemeClr val="tx1">
                    <a:lumMod val="75000"/>
                    <a:lumOff val="25000"/>
                  </a:schemeClr>
                </a:solidFill>
                <a:latin typeface="Helvetica Light" panose="020B0403020202020204" pitchFamily="34" charset="0"/>
                <a:ea typeface="Helvetica Light" charset="0"/>
                <a:cs typeface="Helvetica Light" charset="0"/>
                <a:sym typeface="Wingdings" pitchFamily="2" charset="2"/>
              </a:rPr>
              <a:t>The lower right term describes the </a:t>
            </a:r>
            <a:r>
              <a:rPr lang="en-US" sz="1200" b="1" dirty="0">
                <a:solidFill>
                  <a:schemeClr val="tx1">
                    <a:lumMod val="75000"/>
                    <a:lumOff val="25000"/>
                  </a:schemeClr>
                </a:solidFill>
                <a:latin typeface="Helvetica" pitchFamily="2" charset="0"/>
                <a:ea typeface="Helvetica Light" charset="0"/>
                <a:cs typeface="Helvetica Light" charset="0"/>
                <a:sym typeface="Wingdings" pitchFamily="2" charset="2"/>
              </a:rPr>
              <a:t>Higgs potential </a:t>
            </a:r>
            <a:r>
              <a:rPr lang="en-US" sz="1200" b="1" i="1" dirty="0">
                <a:solidFill>
                  <a:schemeClr val="tx1">
                    <a:lumMod val="75000"/>
                    <a:lumOff val="25000"/>
                  </a:schemeClr>
                </a:solidFill>
                <a:latin typeface="Helvetica" pitchFamily="2" charset="0"/>
                <a:ea typeface="Helvetica Light" charset="0"/>
                <a:cs typeface="Helvetica Light" charset="0"/>
                <a:sym typeface="Wingdings" pitchFamily="2" charset="2"/>
              </a:rPr>
              <a:t>V</a:t>
            </a:r>
            <a:r>
              <a:rPr lang="en-US" sz="1200" b="1" dirty="0">
                <a:solidFill>
                  <a:schemeClr val="tx1">
                    <a:lumMod val="75000"/>
                    <a:lumOff val="25000"/>
                  </a:schemeClr>
                </a:solidFill>
                <a:latin typeface="Helvetica" pitchFamily="2" charset="0"/>
                <a:ea typeface="Helvetica Light" charset="0"/>
                <a:cs typeface="Helvetica Light" charset="0"/>
                <a:sym typeface="Wingdings" pitchFamily="2" charset="2"/>
              </a:rPr>
              <a:t>(</a:t>
            </a:r>
            <a:r>
              <a:rPr lang="el-GR" sz="1200" b="1" i="1" dirty="0" err="1">
                <a:solidFill>
                  <a:schemeClr val="tx1">
                    <a:lumMod val="75000"/>
                    <a:lumOff val="25000"/>
                  </a:schemeClr>
                </a:solidFill>
                <a:latin typeface="Helvetica" pitchFamily="2" charset="0"/>
                <a:ea typeface="Helvetica Light" charset="0"/>
                <a:cs typeface="Helvetica Light" charset="0"/>
                <a:sym typeface="Wingdings" pitchFamily="2" charset="2"/>
              </a:rPr>
              <a:t>ϕ</a:t>
            </a:r>
            <a:r>
              <a:rPr lang="en-US" sz="1200" b="1" dirty="0">
                <a:solidFill>
                  <a:schemeClr val="tx1">
                    <a:lumMod val="75000"/>
                    <a:lumOff val="25000"/>
                  </a:schemeClr>
                </a:solidFill>
                <a:latin typeface="Helvetica" pitchFamily="2" charset="0"/>
                <a:ea typeface="Helvetica Light" charset="0"/>
                <a:cs typeface="Helvetica Light" charset="0"/>
                <a:sym typeface="Wingdings" pitchFamily="2" charset="2"/>
              </a:rPr>
              <a:t>) with non-zero ground state</a:t>
            </a:r>
            <a:endParaRPr lang="en-CH" sz="1200" b="1" dirty="0">
              <a:solidFill>
                <a:schemeClr val="tx1">
                  <a:lumMod val="75000"/>
                  <a:lumOff val="25000"/>
                </a:schemeClr>
              </a:solidFill>
              <a:latin typeface="Helvetica" pitchFamily="2" charset="0"/>
              <a:ea typeface="Helvetica Light" charset="0"/>
              <a:cs typeface="Helvetica Light" charset="0"/>
              <a:sym typeface="Wingdings" pitchFamily="2" charset="2"/>
            </a:endParaRPr>
          </a:p>
        </p:txBody>
      </p:sp>
      <p:cxnSp>
        <p:nvCxnSpPr>
          <p:cNvPr id="44" name="Straight Connector 43">
            <a:extLst>
              <a:ext uri="{FF2B5EF4-FFF2-40B4-BE49-F238E27FC236}">
                <a16:creationId xmlns:a16="http://schemas.microsoft.com/office/drawing/2014/main" id="{8D1C7396-B425-A545-BE53-4C7143F8A470}"/>
              </a:ext>
            </a:extLst>
          </p:cNvPr>
          <p:cNvCxnSpPr>
            <a:cxnSpLocks/>
            <a:stCxn id="26" idx="3"/>
            <a:endCxn id="42" idx="1"/>
          </p:cNvCxnSpPr>
          <p:nvPr/>
        </p:nvCxnSpPr>
        <p:spPr>
          <a:xfrm>
            <a:off x="6583929" y="4695111"/>
            <a:ext cx="1625320" cy="210420"/>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A27346C9-8772-2F7A-DC9A-074C3362D074}"/>
              </a:ext>
            </a:extLst>
          </p:cNvPr>
          <p:cNvSpPr txBox="1"/>
          <p:nvPr/>
        </p:nvSpPr>
        <p:spPr>
          <a:xfrm>
            <a:off x="8209249" y="2807024"/>
            <a:ext cx="312683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US" sz="1200" b="1" u="none" strike="noStrike" kern="1200" cap="none" spc="0" normalizeH="0" baseline="0" noProof="0" dirty="0">
                <a:ln>
                  <a:noFill/>
                </a:ln>
                <a:solidFill>
                  <a:srgbClr val="E70000"/>
                </a:solidFill>
                <a:effectLst/>
                <a:uLnTx/>
                <a:uFillTx/>
                <a:latin typeface="Helvetica" pitchFamily="2" charset="0"/>
                <a:ea typeface="Helvetica Light" charset="0"/>
                <a:cs typeface="Helvetica Light" charset="0"/>
                <a:sym typeface="Wingdings" pitchFamily="2" charset="2"/>
              </a:rPr>
              <a:t>Beauty</a:t>
            </a:r>
            <a:r>
              <a:rPr kumimoji="0" lang="en-US" sz="1200" b="0" i="0" u="none" strike="noStrike" kern="1200" cap="none" spc="0" normalizeH="0" baseline="0" noProof="0" dirty="0">
                <a:ln>
                  <a:noFill/>
                </a:ln>
                <a:solidFill>
                  <a:srgbClr val="E70000"/>
                </a:solidFill>
                <a:effectLst/>
                <a:uLnTx/>
                <a:uFillTx/>
                <a:latin typeface="Helvetica Light" charset="0"/>
                <a:ea typeface="Helvetica Light" charset="0"/>
                <a:cs typeface="Helvetica Light" charset="0"/>
                <a:sym typeface="Wingdings" pitchFamily="2" charset="2"/>
              </a:rPr>
              <a:t>: interactions governed by gauge symmetries with only 3 (EW) and 2 (QCD, </a:t>
            </a:r>
            <a:r>
              <a:rPr kumimoji="0" lang="en-US" sz="1100" b="0" i="1" u="none" strike="noStrike" kern="1200" cap="none" spc="0" normalizeH="0" baseline="0" noProof="0" dirty="0" err="1">
                <a:ln>
                  <a:noFill/>
                </a:ln>
                <a:solidFill>
                  <a:srgbClr val="E70000"/>
                </a:solidFill>
                <a:effectLst/>
                <a:uLnTx/>
                <a:uFillTx/>
                <a:latin typeface="Helvetica Light" charset="0"/>
                <a:ea typeface="Helvetica Light" charset="0"/>
                <a:cs typeface="Helvetica Light" charset="0"/>
                <a:sym typeface="Wingdings" pitchFamily="2" charset="2"/>
              </a:rPr>
              <a:t>θ</a:t>
            </a:r>
            <a:r>
              <a:rPr kumimoji="0" lang="en-US" sz="1100" b="0" i="0" u="none" strike="noStrike" kern="1200" cap="none" spc="0" normalizeH="0" baseline="-25000" noProof="0" dirty="0" err="1">
                <a:ln>
                  <a:noFill/>
                </a:ln>
                <a:solidFill>
                  <a:srgbClr val="E70000"/>
                </a:solidFill>
                <a:effectLst/>
                <a:uLnTx/>
                <a:uFillTx/>
                <a:latin typeface="Helvetica Light" charset="0"/>
                <a:ea typeface="Helvetica Light" charset="0"/>
                <a:cs typeface="Helvetica Light" charset="0"/>
                <a:sym typeface="Wingdings" pitchFamily="2" charset="2"/>
              </a:rPr>
              <a:t>strong</a:t>
            </a:r>
            <a:r>
              <a:rPr kumimoji="0" lang="en-US" sz="1100" b="0" i="0" u="none" strike="noStrike" kern="1200" cap="none" spc="0" normalizeH="0" baseline="0" noProof="0" dirty="0">
                <a:ln>
                  <a:noFill/>
                </a:ln>
                <a:solidFill>
                  <a:srgbClr val="E70000"/>
                </a:solidFill>
                <a:effectLst/>
                <a:uLnTx/>
                <a:uFillTx/>
                <a:latin typeface="Helvetica Light" charset="0"/>
                <a:ea typeface="Helvetica Light" charset="0"/>
                <a:cs typeface="Helvetica Light" charset="0"/>
                <a:sym typeface="Wingdings" pitchFamily="2" charset="2"/>
              </a:rPr>
              <a:t> tiny </a:t>
            </a:r>
            <a:r>
              <a:rPr kumimoji="0" lang="en-US" sz="1100" b="0" i="0" u="none" strike="noStrike" kern="1200" cap="none" spc="0" normalizeH="0" baseline="0" noProof="0" dirty="0">
                <a:ln>
                  <a:noFill/>
                </a:ln>
                <a:solidFill>
                  <a:srgbClr val="E70000"/>
                </a:solidFill>
                <a:effectLst/>
                <a:uLnTx/>
                <a:uFillTx/>
                <a:latin typeface="Symbol" pitchFamily="2" charset="2"/>
                <a:ea typeface="Helvetica Light" charset="0"/>
                <a:cs typeface="Helvetica Light" charset="0"/>
                <a:sym typeface="Wingdings" pitchFamily="2" charset="2"/>
              </a:rPr>
              <a:t>®</a:t>
            </a:r>
            <a:r>
              <a:rPr kumimoji="0" lang="en-US" sz="1100" b="0" i="0" u="none" strike="noStrike" kern="1200" cap="none" spc="0" normalizeH="0" baseline="0" noProof="0" dirty="0">
                <a:ln>
                  <a:noFill/>
                </a:ln>
                <a:solidFill>
                  <a:srgbClr val="E70000"/>
                </a:solidFill>
                <a:effectLst/>
                <a:uLnTx/>
                <a:uFillTx/>
                <a:latin typeface="Helvetica Light" charset="0"/>
                <a:ea typeface="Helvetica Light" charset="0"/>
                <a:cs typeface="Helvetica Light" charset="0"/>
                <a:sym typeface="Wingdings" pitchFamily="2" charset="2"/>
              </a:rPr>
              <a:t> strong CP problem</a:t>
            </a:r>
            <a:r>
              <a:rPr kumimoji="0" lang="en-US" sz="1200" b="0" i="0" u="none" strike="noStrike" kern="1200" cap="none" spc="0" normalizeH="0" baseline="0" noProof="0" dirty="0">
                <a:ln>
                  <a:noFill/>
                </a:ln>
                <a:solidFill>
                  <a:srgbClr val="E70000"/>
                </a:solidFill>
                <a:effectLst/>
                <a:uLnTx/>
                <a:uFillTx/>
                <a:latin typeface="Helvetica Light" charset="0"/>
                <a:ea typeface="Helvetica Light" charset="0"/>
                <a:cs typeface="Helvetica Light" charset="0"/>
                <a:sym typeface="Wingdings" pitchFamily="2" charset="2"/>
              </a:rPr>
              <a:t>) parameters </a:t>
            </a:r>
          </a:p>
        </p:txBody>
      </p:sp>
      <p:sp>
        <p:nvSpPr>
          <p:cNvPr id="7" name="TextBox 6">
            <a:extLst>
              <a:ext uri="{FF2B5EF4-FFF2-40B4-BE49-F238E27FC236}">
                <a16:creationId xmlns:a16="http://schemas.microsoft.com/office/drawing/2014/main" id="{7E1AF809-FE84-1037-F88E-12111AAD5E7E}"/>
              </a:ext>
            </a:extLst>
          </p:cNvPr>
          <p:cNvSpPr txBox="1"/>
          <p:nvPr/>
        </p:nvSpPr>
        <p:spPr>
          <a:xfrm>
            <a:off x="178097" y="5312388"/>
            <a:ext cx="2493330" cy="646331"/>
          </a:xfrm>
          <a:prstGeom prst="rect">
            <a:avLst/>
          </a:prstGeom>
          <a:noFill/>
        </p:spPr>
        <p:txBody>
          <a:bodyPr wrap="square">
            <a:spAutoFit/>
          </a:bodyPr>
          <a:lstStyle/>
          <a:p>
            <a:pPr marL="0" marR="0" lvl="0" indent="0" algn="r" defTabSz="914400" rtl="0" eaLnBrk="1" fontAlgn="auto" latinLnBrk="0" hangingPunct="1">
              <a:lnSpc>
                <a:spcPct val="100000"/>
              </a:lnSpc>
              <a:spcBef>
                <a:spcPts val="1200"/>
              </a:spcBef>
              <a:spcAft>
                <a:spcPts val="0"/>
              </a:spcAft>
              <a:buClrTx/>
              <a:buSzTx/>
              <a:buFontTx/>
              <a:buNone/>
              <a:tabLst/>
              <a:defRPr/>
            </a:pPr>
            <a:r>
              <a:rPr kumimoji="0" lang="en-US" sz="1200" b="1" u="none" strike="noStrike" kern="1200" cap="none" spc="0" normalizeH="0" baseline="0" noProof="0" dirty="0">
                <a:ln>
                  <a:noFill/>
                </a:ln>
                <a:solidFill>
                  <a:srgbClr val="E70000"/>
                </a:solidFill>
                <a:effectLst/>
                <a:uLnTx/>
                <a:uFillTx/>
                <a:latin typeface="Helvetica" pitchFamily="2" charset="0"/>
                <a:ea typeface="Helvetica Light" charset="0"/>
                <a:cs typeface="Helvetica Light" charset="0"/>
                <a:sym typeface="Wingdings" pitchFamily="2" charset="2"/>
              </a:rPr>
              <a:t>Unpleasant</a:t>
            </a:r>
            <a:r>
              <a:rPr kumimoji="0" lang="en-US" sz="1200" b="0" i="0" u="none" strike="noStrike" kern="1200" cap="none" spc="0" normalizeH="0" baseline="0" noProof="0" dirty="0">
                <a:ln>
                  <a:noFill/>
                </a:ln>
                <a:solidFill>
                  <a:srgbClr val="E70000"/>
                </a:solidFill>
                <a:effectLst/>
                <a:uLnTx/>
                <a:uFillTx/>
                <a:latin typeface="Helvetica Light" charset="0"/>
                <a:ea typeface="Helvetica Light" charset="0"/>
                <a:cs typeface="Helvetica Light" charset="0"/>
                <a:sym typeface="Wingdings" pitchFamily="2" charset="2"/>
              </a:rPr>
              <a:t>: not governed by symmetries, 26 free parameters, </a:t>
            </a:r>
            <a:r>
              <a:rPr lang="en-US" sz="1200" dirty="0">
                <a:solidFill>
                  <a:srgbClr val="E70000"/>
                </a:solidFill>
                <a:latin typeface="Helvetica Light" charset="0"/>
                <a:ea typeface="Helvetica Light" charset="0"/>
                <a:cs typeface="Helvetica Light" charset="0"/>
                <a:sym typeface="Wingdings" pitchFamily="2" charset="2"/>
              </a:rPr>
              <a:t>large hierarchy among masses</a:t>
            </a:r>
            <a:endParaRPr kumimoji="0" lang="en-US" sz="1200" b="0" i="0" u="none" strike="noStrike" kern="1200" cap="none" spc="0" normalizeH="0" baseline="0" noProof="0" dirty="0">
              <a:ln>
                <a:noFill/>
              </a:ln>
              <a:solidFill>
                <a:srgbClr val="E70000"/>
              </a:solidFill>
              <a:effectLst/>
              <a:uLnTx/>
              <a:uFillTx/>
              <a:latin typeface="Helvetica Light" charset="0"/>
              <a:ea typeface="Helvetica Light" charset="0"/>
              <a:cs typeface="Helvetica Light" charset="0"/>
              <a:sym typeface="Wingdings" pitchFamily="2" charset="2"/>
            </a:endParaRPr>
          </a:p>
        </p:txBody>
      </p:sp>
      <p:sp>
        <p:nvSpPr>
          <p:cNvPr id="8" name="Rectangle 7">
            <a:extLst>
              <a:ext uri="{FF2B5EF4-FFF2-40B4-BE49-F238E27FC236}">
                <a16:creationId xmlns:a16="http://schemas.microsoft.com/office/drawing/2014/main" id="{65A56B92-0D68-23A9-88F3-E2A6F7823F97}"/>
              </a:ext>
            </a:extLst>
          </p:cNvPr>
          <p:cNvSpPr/>
          <p:nvPr/>
        </p:nvSpPr>
        <p:spPr>
          <a:xfrm>
            <a:off x="591667" y="1187217"/>
            <a:ext cx="10760274" cy="369332"/>
          </a:xfrm>
          <a:prstGeom prst="rect">
            <a:avLst/>
          </a:prstGeom>
        </p:spPr>
        <p:txBody>
          <a:bodyPr wrap="square">
            <a:spAutoFit/>
          </a:bodyPr>
          <a:lstStyle/>
          <a:p>
            <a:pPr lvl="0" defTabSz="457200" fontAlgn="base">
              <a:spcBef>
                <a:spcPts val="1800"/>
              </a:spcBef>
              <a:spcAft>
                <a:spcPct val="0"/>
              </a:spcAft>
              <a:defRPr/>
            </a:pPr>
            <a:r>
              <a:rPr lang="en-GB" dirty="0">
                <a:solidFill>
                  <a:srgbClr val="000000"/>
                </a:solidFill>
                <a:latin typeface="Helvetica" pitchFamily="2" charset="0"/>
              </a:rPr>
              <a:t>The scalar Higgs sector completes the Standard Model</a:t>
            </a:r>
          </a:p>
        </p:txBody>
      </p:sp>
      <p:cxnSp>
        <p:nvCxnSpPr>
          <p:cNvPr id="4" name="Straight Connector 3">
            <a:extLst>
              <a:ext uri="{FF2B5EF4-FFF2-40B4-BE49-F238E27FC236}">
                <a16:creationId xmlns:a16="http://schemas.microsoft.com/office/drawing/2014/main" id="{BA79D28D-F9F7-E30B-0E74-71E95E4A71B3}"/>
              </a:ext>
            </a:extLst>
          </p:cNvPr>
          <p:cNvCxnSpPr>
            <a:cxnSpLocks/>
          </p:cNvCxnSpPr>
          <p:nvPr/>
        </p:nvCxnSpPr>
        <p:spPr>
          <a:xfrm>
            <a:off x="2796209" y="2674504"/>
            <a:ext cx="1809246" cy="803793"/>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0C42E3C9-623E-34A7-212E-A7CC7B602CCA}"/>
              </a:ext>
            </a:extLst>
          </p:cNvPr>
          <p:cNvSpPr txBox="1"/>
          <p:nvPr/>
        </p:nvSpPr>
        <p:spPr>
          <a:xfrm>
            <a:off x="1168458" y="2509500"/>
            <a:ext cx="1627751" cy="276999"/>
          </a:xfrm>
          <a:prstGeom prst="rect">
            <a:avLst/>
          </a:prstGeom>
          <a:noFill/>
        </p:spPr>
        <p:txBody>
          <a:bodyPr wrap="square" rtlCol="0">
            <a:spAutoFit/>
          </a:bodyPr>
          <a:lstStyle/>
          <a:p>
            <a:pPr algn="r">
              <a:spcBef>
                <a:spcPts val="3000"/>
              </a:spcBef>
            </a:pPr>
            <a:r>
              <a:rPr lang="en-US" sz="1200" dirty="0">
                <a:solidFill>
                  <a:schemeClr val="tx1">
                    <a:lumMod val="75000"/>
                    <a:lumOff val="25000"/>
                  </a:schemeClr>
                </a:solidFill>
                <a:latin typeface="Helvetica Light" charset="0"/>
                <a:ea typeface="Helvetica Light" charset="0"/>
                <a:cs typeface="Helvetica Light" charset="0"/>
                <a:sym typeface="Wingdings" pitchFamily="2" charset="2"/>
              </a:rPr>
              <a:t>The </a:t>
            </a:r>
            <a:r>
              <a:rPr lang="en-US" sz="1200" b="1" dirty="0">
                <a:solidFill>
                  <a:schemeClr val="tx1">
                    <a:lumMod val="75000"/>
                    <a:lumOff val="25000"/>
                  </a:schemeClr>
                </a:solidFill>
                <a:latin typeface="Helvetica" pitchFamily="2" charset="0"/>
                <a:ea typeface="Helvetica Light" charset="0"/>
                <a:cs typeface="Helvetica Light" charset="0"/>
                <a:sym typeface="Wingdings" pitchFamily="2" charset="2"/>
              </a:rPr>
              <a:t>SM</a:t>
            </a:r>
            <a:r>
              <a:rPr lang="en-US" sz="1200" dirty="0">
                <a:solidFill>
                  <a:schemeClr val="tx1">
                    <a:lumMod val="75000"/>
                    <a:lumOff val="25000"/>
                  </a:schemeClr>
                </a:solidFill>
                <a:latin typeface="Helvetica Light" charset="0"/>
                <a:ea typeface="Helvetica Light" charset="0"/>
                <a:cs typeface="Helvetica Light" charset="0"/>
                <a:sym typeface="Wingdings" pitchFamily="2" charset="2"/>
              </a:rPr>
              <a:t> </a:t>
            </a:r>
            <a:r>
              <a:rPr lang="en-US" sz="1200" b="1" dirty="0">
                <a:solidFill>
                  <a:schemeClr val="tx1">
                    <a:lumMod val="75000"/>
                    <a:lumOff val="25000"/>
                  </a:schemeClr>
                </a:solidFill>
                <a:latin typeface="Helvetica" pitchFamily="2" charset="0"/>
                <a:ea typeface="Helvetica Light" charset="0"/>
                <a:cs typeface="Helvetica Light" charset="0"/>
                <a:sym typeface="Wingdings" pitchFamily="2" charset="2"/>
              </a:rPr>
              <a:t>Lagrangian</a:t>
            </a:r>
            <a:endParaRPr lang="en-CH" sz="1200" dirty="0">
              <a:solidFill>
                <a:schemeClr val="tx1">
                  <a:lumMod val="75000"/>
                  <a:lumOff val="25000"/>
                </a:schemeClr>
              </a:solidFill>
              <a:latin typeface="Helvetica Light" charset="0"/>
              <a:ea typeface="Helvetica Light" charset="0"/>
              <a:cs typeface="Helvetica Light" charset="0"/>
              <a:sym typeface="Wingdings" pitchFamily="2" charset="2"/>
            </a:endParaRPr>
          </a:p>
        </p:txBody>
      </p:sp>
      <p:sp>
        <p:nvSpPr>
          <p:cNvPr id="18" name="Rounded Rectangle 17">
            <a:extLst>
              <a:ext uri="{FF2B5EF4-FFF2-40B4-BE49-F238E27FC236}">
                <a16:creationId xmlns:a16="http://schemas.microsoft.com/office/drawing/2014/main" id="{B916D457-ACC0-926C-0F70-61D5A0AB1C77}"/>
              </a:ext>
            </a:extLst>
          </p:cNvPr>
          <p:cNvSpPr/>
          <p:nvPr/>
        </p:nvSpPr>
        <p:spPr>
          <a:xfrm>
            <a:off x="1308106" y="5210887"/>
            <a:ext cx="8393115" cy="1501779"/>
          </a:xfrm>
          <a:prstGeom prst="roundRect">
            <a:avLst>
              <a:gd name="adj" fmla="val 5151"/>
            </a:avLst>
          </a:prstGeom>
          <a:solidFill>
            <a:schemeClr val="bg1"/>
          </a:solidFill>
          <a:ln w="3175">
            <a:solidFill>
              <a:schemeClr val="bg1">
                <a:lumMod val="50000"/>
              </a:schemeClr>
            </a:solidFill>
          </a:ln>
        </p:spPr>
        <p:txBody>
          <a:bodyPr wrap="square" rtlCol="0" anchor="ctr">
            <a:spAutoFit/>
          </a:bodyPr>
          <a:lstStyle/>
          <a:p>
            <a:pPr algn="l"/>
            <a:endParaRPr lang="en-CH" sz="1600" dirty="0">
              <a:latin typeface="Helvetica" pitchFamily="2" charset="0"/>
            </a:endParaRPr>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3BBADD52-86F0-CA14-DB55-61689F4B0B5D}"/>
                  </a:ext>
                </a:extLst>
              </p:cNvPr>
              <p:cNvSpPr txBox="1"/>
              <p:nvPr/>
            </p:nvSpPr>
            <p:spPr>
              <a:xfrm>
                <a:off x="1693530" y="5337038"/>
                <a:ext cx="8007691" cy="1312667"/>
              </a:xfrm>
              <a:prstGeom prst="rect">
                <a:avLst/>
              </a:prstGeom>
              <a:noFill/>
            </p:spPr>
            <p:txBody>
              <a:bodyPr wrap="square" rtlCol="0">
                <a:spAutoFit/>
              </a:bodyPr>
              <a:lstStyle/>
              <a:p>
                <a:pPr lvl="0" defTabSz="457200" fontAlgn="base">
                  <a:spcBef>
                    <a:spcPts val="1800"/>
                  </a:spcBef>
                  <a:spcAft>
                    <a:spcPct val="0"/>
                  </a:spcAft>
                  <a:defRPr/>
                </a:pPr>
                <a:r>
                  <a:rPr lang="en-GB" sz="1600" dirty="0">
                    <a:solidFill>
                      <a:schemeClr val="tx1"/>
                    </a:solidFill>
                    <a:latin typeface="Helvetica" pitchFamily="2" charset="0"/>
                    <a:ea typeface="Helvetica Light" charset="0"/>
                    <a:cs typeface="Helvetica Light" charset="0"/>
                    <a:sym typeface="Wingdings" pitchFamily="2" charset="2"/>
                  </a:rPr>
                  <a:t>The Standard Model is a highly predictive theory</a:t>
                </a:r>
              </a:p>
              <a:p>
                <a:pPr lvl="0" defTabSz="457200" fontAlgn="base">
                  <a:spcBef>
                    <a:spcPts val="900"/>
                  </a:spcBef>
                  <a:spcAft>
                    <a:spcPct val="0"/>
                  </a:spcAft>
                  <a:defRPr/>
                </a:pPr>
                <a:r>
                  <a:rPr lang="en-GB" sz="1600" dirty="0">
                    <a:solidFill>
                      <a:schemeClr val="tx1"/>
                    </a:solidFill>
                    <a:latin typeface="Helvetica" pitchFamily="2" charset="0"/>
                    <a:ea typeface="Helvetica Light" charset="0"/>
                    <a:cs typeface="Helvetica Light" charset="0"/>
                    <a:sym typeface="Wingdings" pitchFamily="2" charset="2"/>
                  </a:rPr>
                  <a:t>For example, the currently best experimental measurement of the magnetic dipole moment of the electron finds</a:t>
                </a:r>
                <a:r>
                  <a:rPr lang="en-GB" sz="1600" dirty="0">
                    <a:solidFill>
                      <a:schemeClr val="tx1"/>
                    </a:solidFill>
                    <a:latin typeface="Helvetica" pitchFamily="2" charset="0"/>
                  </a:rPr>
                  <a:t>:</a:t>
                </a:r>
                <a:r>
                  <a:rPr lang="en-GB" sz="1600" dirty="0">
                    <a:latin typeface="Helvetica" pitchFamily="2" charset="0"/>
                  </a:rPr>
                  <a:t> </a:t>
                </a:r>
                <a14:m>
                  <m:oMath xmlns:m="http://schemas.openxmlformats.org/officeDocument/2006/math">
                    <m:f>
                      <m:fPr>
                        <m:type m:val="skw"/>
                        <m:ctrlPr>
                          <a:rPr lang="en-GB" sz="1600" b="1" i="1" smtClean="0">
                            <a:solidFill>
                              <a:srgbClr val="0070C0"/>
                            </a:solidFill>
                            <a:latin typeface="Cambria Math" panose="02040503050406030204" pitchFamily="18" charset="0"/>
                          </a:rPr>
                        </m:ctrlPr>
                      </m:fPr>
                      <m:num>
                        <m:r>
                          <a:rPr lang="en-GB" sz="1600" b="1" i="1" smtClean="0">
                            <a:solidFill>
                              <a:srgbClr val="0070C0"/>
                            </a:solidFill>
                            <a:latin typeface="Cambria Math" panose="02040503050406030204" pitchFamily="18" charset="0"/>
                          </a:rPr>
                          <m:t>𝒈</m:t>
                        </m:r>
                      </m:num>
                      <m:den>
                        <m:r>
                          <a:rPr lang="en-GB" sz="1600" b="1" i="1" smtClean="0">
                            <a:solidFill>
                              <a:srgbClr val="0070C0"/>
                            </a:solidFill>
                            <a:latin typeface="Cambria Math" panose="02040503050406030204" pitchFamily="18" charset="0"/>
                          </a:rPr>
                          <m:t>𝟐</m:t>
                        </m:r>
                      </m:den>
                    </m:f>
                    <m:r>
                      <a:rPr lang="en-GB" sz="1600" b="1" i="1" smtClean="0">
                        <a:solidFill>
                          <a:srgbClr val="0070C0"/>
                        </a:solidFill>
                        <a:latin typeface="Cambria Math" panose="02040503050406030204" pitchFamily="18" charset="0"/>
                      </a:rPr>
                      <m:t>=</m:t>
                    </m:r>
                    <m:r>
                      <a:rPr lang="en-GB" sz="1600" b="1" i="1" smtClean="0">
                        <a:solidFill>
                          <a:srgbClr val="0070C0"/>
                        </a:solidFill>
                        <a:latin typeface="Cambria Math" panose="02040503050406030204" pitchFamily="18" charset="0"/>
                      </a:rPr>
                      <m:t>𝟏</m:t>
                    </m:r>
                    <m:r>
                      <a:rPr lang="en-GB" sz="1600" b="1" i="1" smtClean="0">
                        <a:solidFill>
                          <a:srgbClr val="0070C0"/>
                        </a:solidFill>
                        <a:latin typeface="Cambria Math" panose="02040503050406030204" pitchFamily="18" charset="0"/>
                      </a:rPr>
                      <m:t>.</m:t>
                    </m:r>
                    <m:r>
                      <a:rPr lang="en-GB" sz="1600" b="1" i="1" smtClean="0">
                        <a:solidFill>
                          <a:srgbClr val="0070C0"/>
                        </a:solidFill>
                        <a:latin typeface="Cambria Math" panose="02040503050406030204" pitchFamily="18" charset="0"/>
                      </a:rPr>
                      <m:t>𝟎𝟎𝟏</m:t>
                    </m:r>
                    <m:r>
                      <a:rPr lang="en-GB" sz="1600" b="1" i="1" smtClean="0">
                        <a:solidFill>
                          <a:srgbClr val="0070C0"/>
                        </a:solidFill>
                        <a:latin typeface="Cambria Math" panose="02040503050406030204" pitchFamily="18" charset="0"/>
                      </a:rPr>
                      <m:t> </m:t>
                    </m:r>
                    <m:r>
                      <a:rPr lang="en-GB" sz="1600" b="1" i="1" smtClean="0">
                        <a:solidFill>
                          <a:srgbClr val="0070C0"/>
                        </a:solidFill>
                        <a:latin typeface="Cambria Math" panose="02040503050406030204" pitchFamily="18" charset="0"/>
                      </a:rPr>
                      <m:t>𝟏𝟓𝟗</m:t>
                    </m:r>
                    <m:r>
                      <a:rPr lang="en-GB" sz="1600" b="1" i="1" smtClean="0">
                        <a:solidFill>
                          <a:srgbClr val="0070C0"/>
                        </a:solidFill>
                        <a:latin typeface="Cambria Math" panose="02040503050406030204" pitchFamily="18" charset="0"/>
                      </a:rPr>
                      <m:t> </m:t>
                    </m:r>
                    <m:r>
                      <a:rPr lang="en-GB" sz="1600" b="1" i="1" smtClean="0">
                        <a:solidFill>
                          <a:srgbClr val="0070C0"/>
                        </a:solidFill>
                        <a:latin typeface="Cambria Math" panose="02040503050406030204" pitchFamily="18" charset="0"/>
                      </a:rPr>
                      <m:t>𝟔𝟓𝟐</m:t>
                    </m:r>
                    <m:r>
                      <a:rPr lang="en-GB" sz="1600" b="1" i="1" smtClean="0">
                        <a:solidFill>
                          <a:srgbClr val="0070C0"/>
                        </a:solidFill>
                        <a:latin typeface="Cambria Math" panose="02040503050406030204" pitchFamily="18" charset="0"/>
                      </a:rPr>
                      <m:t> </m:t>
                    </m:r>
                    <m:r>
                      <a:rPr lang="en-GB" sz="1600" b="1" i="1" smtClean="0">
                        <a:solidFill>
                          <a:srgbClr val="0070C0"/>
                        </a:solidFill>
                        <a:latin typeface="Cambria Math" panose="02040503050406030204" pitchFamily="18" charset="0"/>
                      </a:rPr>
                      <m:t>𝟏𝟖𝟎</m:t>
                    </m:r>
                    <m:r>
                      <a:rPr lang="en-GB" sz="1600" b="1" i="1" smtClean="0">
                        <a:solidFill>
                          <a:srgbClr val="0070C0"/>
                        </a:solidFill>
                        <a:latin typeface="Cambria Math" panose="02040503050406030204" pitchFamily="18" charset="0"/>
                      </a:rPr>
                      <m:t> </m:t>
                    </m:r>
                    <m:r>
                      <a:rPr lang="en-GB" sz="1600" b="1" i="1" smtClean="0">
                        <a:solidFill>
                          <a:srgbClr val="0070C0"/>
                        </a:solidFill>
                        <a:latin typeface="Cambria Math" panose="02040503050406030204" pitchFamily="18" charset="0"/>
                      </a:rPr>
                      <m:t>𝟓𝟗</m:t>
                    </m:r>
                    <m:r>
                      <a:rPr lang="en-GB" sz="1600" b="1" i="1" smtClean="0">
                        <a:solidFill>
                          <a:srgbClr val="0070C0"/>
                        </a:solidFill>
                        <a:latin typeface="Cambria Math" panose="02040503050406030204" pitchFamily="18" charset="0"/>
                      </a:rPr>
                      <m:t> ±</m:t>
                    </m:r>
                    <m:r>
                      <a:rPr lang="en-GB" sz="1600" b="1" i="1" smtClean="0">
                        <a:solidFill>
                          <a:srgbClr val="0070C0"/>
                        </a:solidFill>
                        <a:latin typeface="Cambria Math" panose="02040503050406030204" pitchFamily="18" charset="0"/>
                        <a:ea typeface="Cambria Math" panose="02040503050406030204" pitchFamily="18" charset="0"/>
                      </a:rPr>
                      <m:t>𝟎</m:t>
                    </m:r>
                    <m:r>
                      <a:rPr lang="en-GB" sz="1600" b="1" i="1" smtClean="0">
                        <a:solidFill>
                          <a:srgbClr val="0070C0"/>
                        </a:solidFill>
                        <a:latin typeface="Cambria Math" panose="02040503050406030204" pitchFamily="18" charset="0"/>
                        <a:ea typeface="Cambria Math" panose="02040503050406030204" pitchFamily="18" charset="0"/>
                      </a:rPr>
                      <m:t>.</m:t>
                    </m:r>
                    <m:r>
                      <a:rPr lang="en-GB" sz="1600" b="1" i="1" smtClean="0">
                        <a:solidFill>
                          <a:srgbClr val="0070C0"/>
                        </a:solidFill>
                        <a:latin typeface="Cambria Math" panose="02040503050406030204" pitchFamily="18" charset="0"/>
                        <a:ea typeface="Cambria Math" panose="02040503050406030204" pitchFamily="18" charset="0"/>
                      </a:rPr>
                      <m:t>𝟎𝟎𝟎</m:t>
                    </m:r>
                    <m:r>
                      <a:rPr lang="en-GB" sz="1600" b="1" i="1" smtClean="0">
                        <a:solidFill>
                          <a:srgbClr val="0070C0"/>
                        </a:solidFill>
                        <a:latin typeface="Cambria Math" panose="02040503050406030204" pitchFamily="18" charset="0"/>
                        <a:ea typeface="Cambria Math" panose="02040503050406030204" pitchFamily="18" charset="0"/>
                      </a:rPr>
                      <m:t> </m:t>
                    </m:r>
                    <m:r>
                      <a:rPr lang="en-GB" sz="1600" b="1" i="1" smtClean="0">
                        <a:solidFill>
                          <a:srgbClr val="0070C0"/>
                        </a:solidFill>
                        <a:latin typeface="Cambria Math" panose="02040503050406030204" pitchFamily="18" charset="0"/>
                        <a:ea typeface="Cambria Math" panose="02040503050406030204" pitchFamily="18" charset="0"/>
                      </a:rPr>
                      <m:t>𝟎𝟎𝟎</m:t>
                    </m:r>
                    <m:r>
                      <a:rPr lang="en-GB" sz="1600" b="1" i="1" smtClean="0">
                        <a:solidFill>
                          <a:srgbClr val="0070C0"/>
                        </a:solidFill>
                        <a:latin typeface="Cambria Math" panose="02040503050406030204" pitchFamily="18" charset="0"/>
                        <a:ea typeface="Cambria Math" panose="02040503050406030204" pitchFamily="18" charset="0"/>
                      </a:rPr>
                      <m:t> </m:t>
                    </m:r>
                    <m:r>
                      <a:rPr lang="en-GB" sz="1600" b="1" i="1" smtClean="0">
                        <a:solidFill>
                          <a:srgbClr val="0070C0"/>
                        </a:solidFill>
                        <a:latin typeface="Cambria Math" panose="02040503050406030204" pitchFamily="18" charset="0"/>
                        <a:ea typeface="Cambria Math" panose="02040503050406030204" pitchFamily="18" charset="0"/>
                      </a:rPr>
                      <m:t>𝟎𝟎𝟎</m:t>
                    </m:r>
                    <m:r>
                      <a:rPr lang="en-GB" sz="1600" b="1" i="1" smtClean="0">
                        <a:solidFill>
                          <a:srgbClr val="0070C0"/>
                        </a:solidFill>
                        <a:latin typeface="Cambria Math" panose="02040503050406030204" pitchFamily="18" charset="0"/>
                        <a:ea typeface="Cambria Math" panose="02040503050406030204" pitchFamily="18" charset="0"/>
                      </a:rPr>
                      <m:t> </m:t>
                    </m:r>
                    <m:r>
                      <a:rPr lang="en-GB" sz="1600" b="1" i="1" smtClean="0">
                        <a:solidFill>
                          <a:srgbClr val="0070C0"/>
                        </a:solidFill>
                        <a:latin typeface="Cambria Math" panose="02040503050406030204" pitchFamily="18" charset="0"/>
                        <a:ea typeface="Cambria Math" panose="02040503050406030204" pitchFamily="18" charset="0"/>
                      </a:rPr>
                      <m:t>𝟎𝟎𝟎</m:t>
                    </m:r>
                    <m:r>
                      <a:rPr lang="en-GB" sz="1600" b="1" i="1" smtClean="0">
                        <a:solidFill>
                          <a:srgbClr val="0070C0"/>
                        </a:solidFill>
                        <a:latin typeface="Cambria Math" panose="02040503050406030204" pitchFamily="18" charset="0"/>
                        <a:ea typeface="Cambria Math" panose="02040503050406030204" pitchFamily="18" charset="0"/>
                      </a:rPr>
                      <m:t> </m:t>
                    </m:r>
                    <m:r>
                      <a:rPr lang="en-GB" sz="1600" b="1" i="1" smtClean="0">
                        <a:solidFill>
                          <a:srgbClr val="0070C0"/>
                        </a:solidFill>
                        <a:latin typeface="Cambria Math" panose="02040503050406030204" pitchFamily="18" charset="0"/>
                        <a:ea typeface="Cambria Math" panose="02040503050406030204" pitchFamily="18" charset="0"/>
                      </a:rPr>
                      <m:t>𝟏𝟑</m:t>
                    </m:r>
                  </m:oMath>
                </a14:m>
                <a:endParaRPr lang="en-GB" sz="1600" dirty="0">
                  <a:solidFill>
                    <a:srgbClr val="0070C0"/>
                  </a:solidFill>
                </a:endParaRPr>
              </a:p>
              <a:p>
                <a:pPr lvl="0" defTabSz="457200" fontAlgn="base">
                  <a:spcBef>
                    <a:spcPts val="900"/>
                  </a:spcBef>
                  <a:spcAft>
                    <a:spcPct val="0"/>
                  </a:spcAft>
                  <a:defRPr/>
                </a:pPr>
                <a:r>
                  <a:rPr lang="en-GB" sz="1600" dirty="0">
                    <a:latin typeface="Helvetica" pitchFamily="2" charset="0"/>
                    <a:ea typeface="Helvetica Light" charset="0"/>
                    <a:cs typeface="Helvetica Light" charset="0"/>
                    <a:sym typeface="Wingdings" pitchFamily="2" charset="2"/>
                  </a:rPr>
                  <a:t>Standard Model</a:t>
                </a:r>
                <a:r>
                  <a:rPr lang="en-GB" sz="1600" dirty="0">
                    <a:solidFill>
                      <a:schemeClr val="tx1"/>
                    </a:solidFill>
                    <a:latin typeface="Helvetica" pitchFamily="2" charset="0"/>
                  </a:rPr>
                  <a:t> and experiment agree within a relative precision of 10</a:t>
                </a:r>
                <a:r>
                  <a:rPr lang="en-GB" sz="1600" baseline="30000" dirty="0">
                    <a:solidFill>
                      <a:schemeClr val="tx1"/>
                    </a:solidFill>
                    <a:latin typeface="Helvetica" pitchFamily="2" charset="0"/>
                  </a:rPr>
                  <a:t>–10 </a:t>
                </a:r>
                <a:r>
                  <a:rPr lang="en-GB" sz="1600" dirty="0">
                    <a:solidFill>
                      <a:schemeClr val="tx1"/>
                    </a:solidFill>
                    <a:latin typeface="Helvetica" pitchFamily="2" charset="0"/>
                  </a:rPr>
                  <a:t>!</a:t>
                </a:r>
              </a:p>
            </p:txBody>
          </p:sp>
        </mc:Choice>
        <mc:Fallback xmlns="">
          <p:sp>
            <p:nvSpPr>
              <p:cNvPr id="19" name="TextBox 18">
                <a:extLst>
                  <a:ext uri="{FF2B5EF4-FFF2-40B4-BE49-F238E27FC236}">
                    <a16:creationId xmlns:a16="http://schemas.microsoft.com/office/drawing/2014/main" id="{3BBADD52-86F0-CA14-DB55-61689F4B0B5D}"/>
                  </a:ext>
                </a:extLst>
              </p:cNvPr>
              <p:cNvSpPr txBox="1">
                <a:spLocks noRot="1" noChangeAspect="1" noMove="1" noResize="1" noEditPoints="1" noAdjustHandles="1" noChangeArrowheads="1" noChangeShapeType="1" noTextEdit="1"/>
              </p:cNvSpPr>
              <p:nvPr/>
            </p:nvSpPr>
            <p:spPr>
              <a:xfrm>
                <a:off x="1693530" y="5337038"/>
                <a:ext cx="8007691" cy="1312667"/>
              </a:xfrm>
              <a:prstGeom prst="rect">
                <a:avLst/>
              </a:prstGeom>
              <a:blipFill>
                <a:blip r:embed="rId3"/>
                <a:stretch>
                  <a:fillRect l="-317" t="-962" b="-19231"/>
                </a:stretch>
              </a:blipFill>
            </p:spPr>
            <p:txBody>
              <a:bodyPr/>
              <a:lstStyle/>
              <a:p>
                <a:r>
                  <a:rPr lang="en-CH">
                    <a:noFill/>
                  </a:rPr>
                  <a:t> </a:t>
                </a:r>
              </a:p>
            </p:txBody>
          </p:sp>
        </mc:Fallback>
      </mc:AlternateContent>
      <p:grpSp>
        <p:nvGrpSpPr>
          <p:cNvPr id="11" name="Group 10">
            <a:extLst>
              <a:ext uri="{FF2B5EF4-FFF2-40B4-BE49-F238E27FC236}">
                <a16:creationId xmlns:a16="http://schemas.microsoft.com/office/drawing/2014/main" id="{0DA0BE35-1BFF-1653-4E62-6F8A8F2E9868}"/>
              </a:ext>
            </a:extLst>
          </p:cNvPr>
          <p:cNvGrpSpPr/>
          <p:nvPr/>
        </p:nvGrpSpPr>
        <p:grpSpPr>
          <a:xfrm>
            <a:off x="5724940" y="754980"/>
            <a:ext cx="5513016" cy="4597054"/>
            <a:chOff x="5830958" y="264652"/>
            <a:chExt cx="5513016" cy="4597054"/>
          </a:xfrm>
        </p:grpSpPr>
        <p:sp>
          <p:nvSpPr>
            <p:cNvPr id="13" name="Rounded Rectangle 12">
              <a:extLst>
                <a:ext uri="{FF2B5EF4-FFF2-40B4-BE49-F238E27FC236}">
                  <a16:creationId xmlns:a16="http://schemas.microsoft.com/office/drawing/2014/main" id="{2E02FEC7-4E19-990F-F936-CDD016510A72}"/>
                </a:ext>
              </a:extLst>
            </p:cNvPr>
            <p:cNvSpPr/>
            <p:nvPr/>
          </p:nvSpPr>
          <p:spPr>
            <a:xfrm>
              <a:off x="5830958" y="264652"/>
              <a:ext cx="5513016" cy="4597054"/>
            </a:xfrm>
            <a:prstGeom prst="roundRect">
              <a:avLst>
                <a:gd name="adj" fmla="val 1403"/>
              </a:avLst>
            </a:prstGeom>
            <a:solidFill>
              <a:schemeClr val="bg1"/>
            </a:solidFill>
            <a:ln w="3175">
              <a:solidFill>
                <a:schemeClr val="bg1">
                  <a:lumMod val="50000"/>
                </a:schemeClr>
              </a:solidFill>
            </a:ln>
          </p:spPr>
          <p:txBody>
            <a:bodyPr wrap="square" rtlCol="0" anchor="ctr">
              <a:spAutoFit/>
            </a:bodyPr>
            <a:lstStyle/>
            <a:p>
              <a:pPr algn="l"/>
              <a:endParaRPr lang="en-CH" sz="1600" dirty="0">
                <a:latin typeface="Helvetica" pitchFamily="2" charset="0"/>
              </a:endParaRPr>
            </a:p>
          </p:txBody>
        </p:sp>
        <p:pic>
          <p:nvPicPr>
            <p:cNvPr id="14" name="Picture 13">
              <a:extLst>
                <a:ext uri="{FF2B5EF4-FFF2-40B4-BE49-F238E27FC236}">
                  <a16:creationId xmlns:a16="http://schemas.microsoft.com/office/drawing/2014/main" id="{10D7AE40-9257-F712-0DC5-5CE7FD05AC32}"/>
                </a:ext>
              </a:extLst>
            </p:cNvPr>
            <p:cNvPicPr>
              <a:picLocks noChangeAspect="1"/>
            </p:cNvPicPr>
            <p:nvPr/>
          </p:nvPicPr>
          <p:blipFill>
            <a:blip r:embed="rId4"/>
            <a:stretch>
              <a:fillRect/>
            </a:stretch>
          </p:blipFill>
          <p:spPr>
            <a:xfrm>
              <a:off x="5988923" y="630399"/>
              <a:ext cx="5184308" cy="4041645"/>
            </a:xfrm>
            <a:prstGeom prst="rect">
              <a:avLst/>
            </a:prstGeom>
          </p:spPr>
        </p:pic>
        <p:sp>
          <p:nvSpPr>
            <p:cNvPr id="15" name="TextBox 14">
              <a:extLst>
                <a:ext uri="{FF2B5EF4-FFF2-40B4-BE49-F238E27FC236}">
                  <a16:creationId xmlns:a16="http://schemas.microsoft.com/office/drawing/2014/main" id="{DC7DF736-4E1B-00BF-D68D-28744CDDED74}"/>
                </a:ext>
              </a:extLst>
            </p:cNvPr>
            <p:cNvSpPr txBox="1"/>
            <p:nvPr/>
          </p:nvSpPr>
          <p:spPr>
            <a:xfrm>
              <a:off x="6200889" y="359696"/>
              <a:ext cx="5093877" cy="338554"/>
            </a:xfrm>
            <a:prstGeom prst="rect">
              <a:avLst/>
            </a:prstGeom>
            <a:noFill/>
          </p:spPr>
          <p:txBody>
            <a:bodyPr wrap="square" rtlCol="0">
              <a:spAutoFit/>
            </a:bodyPr>
            <a:lstStyle/>
            <a:p>
              <a:pPr lvl="0" defTabSz="457200" fontAlgn="base">
                <a:spcBef>
                  <a:spcPts val="1800"/>
                </a:spcBef>
                <a:spcAft>
                  <a:spcPct val="0"/>
                </a:spcAft>
                <a:defRPr/>
              </a:pPr>
              <a:r>
                <a:rPr lang="en-GB" sz="1600" dirty="0">
                  <a:solidFill>
                    <a:schemeClr val="tx1"/>
                  </a:solidFill>
                  <a:latin typeface="Helvetica" pitchFamily="2" charset="0"/>
                  <a:ea typeface="Helvetica Light" charset="0"/>
                  <a:cs typeface="Helvetica Light" charset="0"/>
                  <a:sym typeface="Wingdings" pitchFamily="2" charset="2"/>
                </a:rPr>
                <a:t>Latest predictions of the muon g–2 and experiment:</a:t>
              </a:r>
              <a:endParaRPr lang="en-GB" sz="1600" dirty="0">
                <a:solidFill>
                  <a:schemeClr val="tx1"/>
                </a:solidFill>
                <a:latin typeface="Helvetica" pitchFamily="2" charset="0"/>
              </a:endParaRPr>
            </a:p>
          </p:txBody>
        </p:sp>
        <p:sp>
          <p:nvSpPr>
            <p:cNvPr id="16" name="TextBox 15">
              <a:extLst>
                <a:ext uri="{FF2B5EF4-FFF2-40B4-BE49-F238E27FC236}">
                  <a16:creationId xmlns:a16="http://schemas.microsoft.com/office/drawing/2014/main" id="{11252F89-99FD-C92F-D8A5-CF51B9A6125A}"/>
                </a:ext>
              </a:extLst>
            </p:cNvPr>
            <p:cNvSpPr txBox="1"/>
            <p:nvPr/>
          </p:nvSpPr>
          <p:spPr>
            <a:xfrm>
              <a:off x="6200890" y="4325356"/>
              <a:ext cx="3180679" cy="469359"/>
            </a:xfrm>
            <a:prstGeom prst="rect">
              <a:avLst/>
            </a:prstGeom>
            <a:noFill/>
          </p:spPr>
          <p:txBody>
            <a:bodyPr wrap="none" rtlCol="0">
              <a:spAutoFit/>
            </a:bodyPr>
            <a:lstStyle/>
            <a:p>
              <a:pPr marL="0">
                <a:spcBef>
                  <a:spcPts val="3000"/>
                </a:spcBef>
              </a:pPr>
              <a:r>
                <a:rPr lang="en-CH" sz="1100" dirty="0">
                  <a:solidFill>
                    <a:schemeClr val="tx1">
                      <a:lumMod val="65000"/>
                      <a:lumOff val="35000"/>
                    </a:schemeClr>
                  </a:solidFill>
                  <a:latin typeface="Helvetica Light" charset="0"/>
                  <a:ea typeface="Helvetica Light" charset="0"/>
                  <a:cs typeface="Helvetica Light" charset="0"/>
                  <a:sym typeface="Wingdings" pitchFamily="2" charset="2"/>
                </a:rPr>
                <a:t>Figure from: </a:t>
              </a:r>
              <a:r>
                <a:rPr lang="en-CH" sz="1100" dirty="0">
                  <a:solidFill>
                    <a:prstClr val="black"/>
                  </a:solidFill>
                  <a:latin typeface="Helvetica Light" charset="0"/>
                  <a:ea typeface="Helvetica Light" charset="0"/>
                  <a:cs typeface="Helvetica Light" charset="0"/>
                  <a:sym typeface="Wingdings" pitchFamily="2" charset="2"/>
                  <a:hlinkClick r:id="rId5"/>
                </a:rPr>
                <a:t>arXiv:2312.02053</a:t>
              </a:r>
              <a:endParaRPr lang="en-CH" sz="1100" dirty="0">
                <a:solidFill>
                  <a:prstClr val="black"/>
                </a:solidFill>
                <a:latin typeface="Helvetica Light" charset="0"/>
                <a:ea typeface="Helvetica Light" charset="0"/>
                <a:cs typeface="Helvetica Light" charset="0"/>
                <a:sym typeface="Wingdings" pitchFamily="2" charset="2"/>
              </a:endParaRPr>
            </a:p>
            <a:p>
              <a:pPr marL="0">
                <a:spcBef>
                  <a:spcPts val="300"/>
                </a:spcBef>
              </a:pPr>
              <a:r>
                <a:rPr lang="en-CH" sz="1100" dirty="0">
                  <a:solidFill>
                    <a:schemeClr val="tx1">
                      <a:lumMod val="65000"/>
                      <a:lumOff val="35000"/>
                    </a:schemeClr>
                  </a:solidFill>
                  <a:latin typeface="Helvetica Light" charset="0"/>
                  <a:ea typeface="Helvetica Light" charset="0"/>
                  <a:cs typeface="Helvetica Light" charset="0"/>
                  <a:sym typeface="Wingdings" pitchFamily="2" charset="2"/>
                </a:rPr>
                <a:t>Combining BABAR, CMD-3, Tau: 2.5σ with exp.</a:t>
              </a:r>
            </a:p>
          </p:txBody>
        </p:sp>
      </p:grpSp>
    </p:spTree>
    <p:extLst>
      <p:ext uri="{BB962C8B-B14F-4D97-AF65-F5344CB8AC3E}">
        <p14:creationId xmlns:p14="http://schemas.microsoft.com/office/powerpoint/2010/main" val="63728142"/>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D9DD8E7-D857-914F-8E20-559F07322336}"/>
              </a:ext>
            </a:extLst>
          </p:cNvPr>
          <p:cNvSpPr/>
          <p:nvPr/>
        </p:nvSpPr>
        <p:spPr>
          <a:xfrm>
            <a:off x="5556738" y="787791"/>
            <a:ext cx="5916125" cy="365760"/>
          </a:xfrm>
          <a:prstGeom prst="rect">
            <a:avLst/>
          </a:prstGeom>
          <a:solidFill>
            <a:schemeClr val="bg1"/>
          </a:solidFill>
        </p:spPr>
        <p:txBody>
          <a:bodyPr wrap="square" rtlCol="0" anchor="ctr">
            <a:spAutoFit/>
          </a:bodyPr>
          <a:lstStyle/>
          <a:p>
            <a:pPr algn="l"/>
            <a:endParaRPr lang="en-CH" sz="1600" dirty="0">
              <a:latin typeface="Helvetica" pitchFamily="2" charset="0"/>
            </a:endParaRPr>
          </a:p>
        </p:txBody>
      </p:sp>
      <p:pic>
        <p:nvPicPr>
          <p:cNvPr id="2" name="Picture 1">
            <a:extLst>
              <a:ext uri="{FF2B5EF4-FFF2-40B4-BE49-F238E27FC236}">
                <a16:creationId xmlns:a16="http://schemas.microsoft.com/office/drawing/2014/main" id="{271E14E6-6890-3FC4-A869-BB9F7AFF22E1}"/>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t="2597" b="4503"/>
          <a:stretch/>
        </p:blipFill>
        <p:spPr>
          <a:xfrm>
            <a:off x="-3674" y="2159016"/>
            <a:ext cx="8461874" cy="4698984"/>
          </a:xfrm>
          <a:prstGeom prst="rect">
            <a:avLst/>
          </a:prstGeom>
        </p:spPr>
      </p:pic>
      <p:sp>
        <p:nvSpPr>
          <p:cNvPr id="5" name="Rectangle 4">
            <a:extLst>
              <a:ext uri="{FF2B5EF4-FFF2-40B4-BE49-F238E27FC236}">
                <a16:creationId xmlns:a16="http://schemas.microsoft.com/office/drawing/2014/main" id="{2A1DA323-5F3A-F5BB-B79F-8B31D32FEDEF}"/>
              </a:ext>
            </a:extLst>
          </p:cNvPr>
          <p:cNvSpPr/>
          <p:nvPr/>
        </p:nvSpPr>
        <p:spPr>
          <a:xfrm>
            <a:off x="6701695" y="0"/>
            <a:ext cx="4771168" cy="2209800"/>
          </a:xfrm>
          <a:prstGeom prst="rect">
            <a:avLst/>
          </a:prstGeom>
          <a:solidFill>
            <a:srgbClr val="274E83"/>
          </a:solidFill>
        </p:spPr>
        <p:txBody>
          <a:bodyPr wrap="square" rtlCol="0" anchor="ctr">
            <a:spAutoFit/>
          </a:bodyPr>
          <a:lstStyle/>
          <a:p>
            <a:pPr algn="l"/>
            <a:endParaRPr lang="en-CH" sz="1600" dirty="0">
              <a:latin typeface="Helvetica" pitchFamily="2" charset="0"/>
            </a:endParaRPr>
          </a:p>
        </p:txBody>
      </p:sp>
      <p:pic>
        <p:nvPicPr>
          <p:cNvPr id="10" name="Picture 9">
            <a:extLst>
              <a:ext uri="{FF2B5EF4-FFF2-40B4-BE49-F238E27FC236}">
                <a16:creationId xmlns:a16="http://schemas.microsoft.com/office/drawing/2014/main" id="{D91E6DC3-1D9F-3744-8B96-AFE70C0BBCDB}"/>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3672" y="0"/>
            <a:ext cx="6705366" cy="2209800"/>
          </a:xfrm>
          <a:prstGeom prst="rect">
            <a:avLst/>
          </a:prstGeom>
        </p:spPr>
      </p:pic>
      <p:pic>
        <p:nvPicPr>
          <p:cNvPr id="11" name="Picture 10">
            <a:extLst>
              <a:ext uri="{FF2B5EF4-FFF2-40B4-BE49-F238E27FC236}">
                <a16:creationId xmlns:a16="http://schemas.microsoft.com/office/drawing/2014/main" id="{BEBEA12F-165E-124B-8FC2-A155A9255885}"/>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2843778" y="4691213"/>
            <a:ext cx="1060565" cy="358450"/>
          </a:xfrm>
          <a:prstGeom prst="rect">
            <a:avLst/>
          </a:prstGeom>
        </p:spPr>
      </p:pic>
      <p:sp>
        <p:nvSpPr>
          <p:cNvPr id="15" name="Title 6">
            <a:extLst>
              <a:ext uri="{FF2B5EF4-FFF2-40B4-BE49-F238E27FC236}">
                <a16:creationId xmlns:a16="http://schemas.microsoft.com/office/drawing/2014/main" id="{F8E418B7-41A8-D701-C381-56216E8F19EC}"/>
              </a:ext>
            </a:extLst>
          </p:cNvPr>
          <p:cNvSpPr txBox="1">
            <a:spLocks/>
          </p:cNvSpPr>
          <p:nvPr/>
        </p:nvSpPr>
        <p:spPr>
          <a:xfrm>
            <a:off x="7180092" y="467938"/>
            <a:ext cx="3918522" cy="1371225"/>
          </a:xfrm>
          <a:prstGeom prst="rect">
            <a:avLst/>
          </a:prstGeom>
        </p:spPr>
        <p:txBody>
          <a:bodyPr>
            <a:normAutofit lnSpcReduction="10000"/>
          </a:bodyPr>
          <a:lst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pPr lvl="0" indent="12700" algn="l" defTabSz="430225">
              <a:defRPr/>
            </a:pPr>
            <a:r>
              <a:rPr lang="en-US" sz="2800" b="1" dirty="0">
                <a:solidFill>
                  <a:schemeClr val="bg1"/>
                </a:solidFill>
                <a:latin typeface="Helvetica" pitchFamily="2" charset="0"/>
                <a:ea typeface="Trebuchet MS" pitchFamily="-84" charset="0"/>
                <a:cs typeface="Helvetica Light"/>
              </a:rPr>
              <a:t>Scientific priorities for future energy-frontier projects</a:t>
            </a:r>
            <a:endParaRPr lang="en-US" sz="2800" dirty="0">
              <a:solidFill>
                <a:schemeClr val="bg1"/>
              </a:solidFill>
              <a:latin typeface="Helvetica Light" pitchFamily="2" charset="0"/>
              <a:ea typeface="Trebuchet MS" pitchFamily="-84" charset="0"/>
              <a:cs typeface="Helvetica Light"/>
            </a:endParaRPr>
          </a:p>
        </p:txBody>
      </p:sp>
      <p:sp>
        <p:nvSpPr>
          <p:cNvPr id="3" name="TextBox 2">
            <a:extLst>
              <a:ext uri="{FF2B5EF4-FFF2-40B4-BE49-F238E27FC236}">
                <a16:creationId xmlns:a16="http://schemas.microsoft.com/office/drawing/2014/main" id="{3855F07C-1CBD-2F30-0D4A-842CE3C5E42B}"/>
              </a:ext>
            </a:extLst>
          </p:cNvPr>
          <p:cNvSpPr txBox="1"/>
          <p:nvPr/>
        </p:nvSpPr>
        <p:spPr>
          <a:xfrm>
            <a:off x="8013701" y="2622118"/>
            <a:ext cx="3377014" cy="3901613"/>
          </a:xfrm>
          <a:prstGeom prst="rect">
            <a:avLst/>
          </a:prstGeom>
          <a:solidFill>
            <a:schemeClr val="bg1"/>
          </a:solidFill>
        </p:spPr>
        <p:txBody>
          <a:bodyPr wrap="square" lIns="288000" tIns="144000" rIns="144000" bIns="108000" rtlCol="0">
            <a:spAutoFit/>
          </a:bodyPr>
          <a:lstStyle/>
          <a:p>
            <a:pPr>
              <a:spcBef>
                <a:spcPts val="3000"/>
              </a:spcBef>
            </a:pPr>
            <a:r>
              <a:rPr lang="en-GB" sz="1600" b="1" dirty="0">
                <a:latin typeface="Helvetica" pitchFamily="2" charset="0"/>
                <a:ea typeface="Helvetica Neue" panose="02000503000000020004" pitchFamily="2" charset="0"/>
                <a:cs typeface="Helvetica Neue" panose="02000503000000020004" pitchFamily="2" charset="0"/>
              </a:rPr>
              <a:t>Recommendations of the 2020 Update of the European Strategy for Particle Physics:</a:t>
            </a:r>
          </a:p>
          <a:p>
            <a:pPr marL="285750" indent="-285750">
              <a:spcBef>
                <a:spcPts val="1800"/>
              </a:spcBef>
              <a:buFont typeface="Arial" panose="020B0604020202020204" pitchFamily="34" charset="0"/>
              <a:buChar char="•"/>
            </a:pPr>
            <a:r>
              <a:rPr lang="en-US" sz="1600" dirty="0">
                <a:latin typeface="Helvetica" pitchFamily="2" charset="0"/>
                <a:ea typeface="Helvetica Neue" panose="02000503000000020004" pitchFamily="2" charset="0"/>
                <a:cs typeface="Helvetica Neue" panose="02000503000000020004" pitchFamily="2" charset="0"/>
              </a:rPr>
              <a:t>Fully exploit the HL-LHC </a:t>
            </a:r>
          </a:p>
          <a:p>
            <a:pPr marL="285750" indent="-285750">
              <a:spcBef>
                <a:spcPts val="1200"/>
              </a:spcBef>
              <a:buFont typeface="Arial" panose="020B0604020202020204" pitchFamily="34" charset="0"/>
              <a:buChar char="•"/>
            </a:pPr>
            <a:r>
              <a:rPr lang="en-US" sz="1600" dirty="0">
                <a:latin typeface="Helvetica" pitchFamily="2" charset="0"/>
                <a:ea typeface="Helvetica Neue" panose="02000503000000020004" pitchFamily="2" charset="0"/>
                <a:cs typeface="Helvetica Neue" panose="02000503000000020004" pitchFamily="2" charset="0"/>
              </a:rPr>
              <a:t>Build an </a:t>
            </a:r>
            <a:r>
              <a:rPr lang="en-US" sz="1600" dirty="0" err="1">
                <a:latin typeface="Helvetica" pitchFamily="2" charset="0"/>
                <a:ea typeface="Helvetica Neue" panose="02000503000000020004" pitchFamily="2" charset="0"/>
                <a:cs typeface="Helvetica Neue" panose="02000503000000020004" pitchFamily="2" charset="0"/>
              </a:rPr>
              <a:t>e</a:t>
            </a:r>
            <a:r>
              <a:rPr lang="en-US" sz="1600" baseline="30000" dirty="0" err="1">
                <a:latin typeface="Helvetica" pitchFamily="2" charset="0"/>
                <a:ea typeface="Helvetica Neue" panose="02000503000000020004" pitchFamily="2" charset="0"/>
                <a:cs typeface="Helvetica Neue" panose="02000503000000020004" pitchFamily="2" charset="0"/>
              </a:rPr>
              <a:t>+</a:t>
            </a:r>
            <a:r>
              <a:rPr lang="en-US" sz="1600" dirty="0" err="1">
                <a:latin typeface="Helvetica" pitchFamily="2" charset="0"/>
                <a:ea typeface="Helvetica Neue" panose="02000503000000020004" pitchFamily="2" charset="0"/>
                <a:cs typeface="Helvetica Neue" panose="02000503000000020004" pitchFamily="2" charset="0"/>
              </a:rPr>
              <a:t>e</a:t>
            </a:r>
            <a:r>
              <a:rPr lang="en-US" sz="1600" baseline="30000" dirty="0">
                <a:latin typeface="Helvetica" pitchFamily="2" charset="0"/>
                <a:ea typeface="Helvetica Neue" panose="02000503000000020004" pitchFamily="2" charset="0"/>
                <a:cs typeface="Helvetica Neue" panose="02000503000000020004" pitchFamily="2" charset="0"/>
              </a:rPr>
              <a:t>–</a:t>
            </a:r>
            <a:r>
              <a:rPr lang="en-US" sz="1600" dirty="0">
                <a:latin typeface="Helvetica" pitchFamily="2" charset="0"/>
                <a:ea typeface="Helvetica Neue" panose="02000503000000020004" pitchFamily="2" charset="0"/>
                <a:cs typeface="Helvetica Neue" panose="02000503000000020004" pitchFamily="2" charset="0"/>
              </a:rPr>
              <a:t> Higgs factory for high-precision studies of this unique particle</a:t>
            </a:r>
          </a:p>
          <a:p>
            <a:pPr marL="285750" indent="-285750">
              <a:spcBef>
                <a:spcPts val="1200"/>
              </a:spcBef>
              <a:buFont typeface="Arial" panose="020B0604020202020204" pitchFamily="34" charset="0"/>
              <a:buChar char="•"/>
            </a:pPr>
            <a:r>
              <a:rPr lang="en-US" sz="1600" dirty="0">
                <a:latin typeface="Helvetica" pitchFamily="2" charset="0"/>
                <a:ea typeface="Helvetica Neue" panose="02000503000000020004" pitchFamily="2" charset="0"/>
                <a:cs typeface="Helvetica Neue" panose="02000503000000020004" pitchFamily="2" charset="0"/>
              </a:rPr>
              <a:t>Investigate the technical and financial feasibility of a future 100 TeV energy-frontier collider at CERN</a:t>
            </a:r>
          </a:p>
          <a:p>
            <a:pPr marL="285750" indent="-285750">
              <a:spcBef>
                <a:spcPts val="1200"/>
              </a:spcBef>
              <a:buFont typeface="Arial" panose="020B0604020202020204" pitchFamily="34" charset="0"/>
              <a:buChar char="•"/>
            </a:pPr>
            <a:r>
              <a:rPr lang="en-US" sz="1600" dirty="0">
                <a:latin typeface="Helvetica" pitchFamily="2" charset="0"/>
                <a:ea typeface="Helvetica Neue" panose="02000503000000020004" pitchFamily="2" charset="0"/>
                <a:cs typeface="Helvetica Neue" panose="02000503000000020004" pitchFamily="2" charset="0"/>
              </a:rPr>
              <a:t>Ramp up the relevant R&amp;D </a:t>
            </a:r>
          </a:p>
        </p:txBody>
      </p:sp>
    </p:spTree>
    <p:extLst>
      <p:ext uri="{BB962C8B-B14F-4D97-AF65-F5344CB8AC3E}">
        <p14:creationId xmlns:p14="http://schemas.microsoft.com/office/powerpoint/2010/main" val="554548906"/>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5" name="Rounded Rectangle"/>
          <p:cNvSpPr/>
          <p:nvPr/>
        </p:nvSpPr>
        <p:spPr>
          <a:xfrm>
            <a:off x="5303563" y="1161789"/>
            <a:ext cx="2702180" cy="5429472"/>
          </a:xfrm>
          <a:prstGeom prst="roundRect">
            <a:avLst>
              <a:gd name="adj" fmla="val 3317"/>
            </a:avLst>
          </a:prstGeom>
          <a:solidFill>
            <a:srgbClr val="941100">
              <a:alpha val="24261"/>
            </a:srgbClr>
          </a:solidFill>
          <a:ln w="12700">
            <a:miter lim="400000"/>
          </a:ln>
        </p:spPr>
        <p:txBody>
          <a:bodyPr tIns="43023" bIns="43023" anchor="ctr"/>
          <a:lstStyle/>
          <a:p>
            <a:pPr>
              <a:defRPr>
                <a:solidFill>
                  <a:srgbClr val="FF2600">
                    <a:alpha val="50000"/>
                  </a:srgbClr>
                </a:solidFill>
              </a:defRPr>
            </a:pPr>
            <a:endParaRPr sz="847"/>
          </a:p>
        </p:txBody>
      </p:sp>
      <p:sp>
        <p:nvSpPr>
          <p:cNvPr id="436" name="Rounded Rectangle"/>
          <p:cNvSpPr/>
          <p:nvPr/>
        </p:nvSpPr>
        <p:spPr>
          <a:xfrm>
            <a:off x="47033" y="1163408"/>
            <a:ext cx="5203465" cy="5426233"/>
          </a:xfrm>
          <a:prstGeom prst="roundRect">
            <a:avLst>
              <a:gd name="adj" fmla="val 1723"/>
            </a:avLst>
          </a:prstGeom>
          <a:solidFill>
            <a:srgbClr val="FF9300">
              <a:alpha val="27433"/>
            </a:srgbClr>
          </a:solidFill>
          <a:ln w="12700">
            <a:miter lim="400000"/>
          </a:ln>
        </p:spPr>
        <p:txBody>
          <a:bodyPr tIns="43023" bIns="43023" anchor="ctr"/>
          <a:lstStyle/>
          <a:p>
            <a:pPr>
              <a:defRPr>
                <a:solidFill>
                  <a:srgbClr val="FF2600">
                    <a:alpha val="50000"/>
                  </a:srgbClr>
                </a:solidFill>
              </a:defRPr>
            </a:pPr>
            <a:endParaRPr sz="847"/>
          </a:p>
        </p:txBody>
      </p:sp>
      <p:sp>
        <p:nvSpPr>
          <p:cNvPr id="437" name="Rounded Rectangle"/>
          <p:cNvSpPr/>
          <p:nvPr/>
        </p:nvSpPr>
        <p:spPr>
          <a:xfrm>
            <a:off x="8058807" y="1163408"/>
            <a:ext cx="3298773" cy="5426233"/>
          </a:xfrm>
          <a:prstGeom prst="roundRect">
            <a:avLst>
              <a:gd name="adj" fmla="val 2717"/>
            </a:avLst>
          </a:prstGeom>
          <a:solidFill>
            <a:srgbClr val="929000">
              <a:alpha val="39761"/>
            </a:srgbClr>
          </a:solidFill>
          <a:ln w="12700">
            <a:miter lim="400000"/>
          </a:ln>
        </p:spPr>
        <p:txBody>
          <a:bodyPr tIns="43023" bIns="43023" anchor="ctr"/>
          <a:lstStyle/>
          <a:p>
            <a:pPr>
              <a:defRPr>
                <a:solidFill>
                  <a:srgbClr val="FF2600">
                    <a:alpha val="50000"/>
                  </a:srgbClr>
                </a:solidFill>
              </a:defRPr>
            </a:pPr>
            <a:endParaRPr sz="847"/>
          </a:p>
        </p:txBody>
      </p:sp>
      <p:sp>
        <p:nvSpPr>
          <p:cNvPr id="438" name="Rectangle"/>
          <p:cNvSpPr/>
          <p:nvPr/>
        </p:nvSpPr>
        <p:spPr>
          <a:xfrm>
            <a:off x="171294" y="136091"/>
            <a:ext cx="11161731" cy="922110"/>
          </a:xfrm>
          <a:prstGeom prst="rect">
            <a:avLst/>
          </a:prstGeom>
          <a:noFill/>
          <a:ln w="25400">
            <a:miter lim="400000"/>
          </a:ln>
        </p:spPr>
        <p:txBody>
          <a:bodyPr tIns="43023" bIns="43023" anchor="ctr"/>
          <a:lstStyle/>
          <a:p>
            <a:pPr>
              <a:defRPr>
                <a:latin typeface="Trebuchet MS"/>
                <a:ea typeface="Trebuchet MS"/>
                <a:cs typeface="Trebuchet MS"/>
                <a:sym typeface="Trebuchet MS"/>
              </a:defRPr>
            </a:pPr>
            <a:endParaRPr sz="847"/>
          </a:p>
        </p:txBody>
      </p:sp>
      <p:sp>
        <p:nvSpPr>
          <p:cNvPr id="439" name="A Scientific Mission for the 21st Century"/>
          <p:cNvSpPr txBox="1">
            <a:spLocks noGrp="1"/>
          </p:cNvSpPr>
          <p:nvPr>
            <p:ph type="title"/>
          </p:nvPr>
        </p:nvSpPr>
        <p:spPr>
          <a:xfrm>
            <a:off x="366493" y="308747"/>
            <a:ext cx="10837748" cy="603124"/>
          </a:xfrm>
          <a:prstGeom prst="rect">
            <a:avLst/>
          </a:prstGeom>
        </p:spPr>
        <p:txBody>
          <a:bodyPr/>
          <a:lstStyle>
            <a:lvl1pPr defTabSz="517564">
              <a:defRPr sz="7056" b="1">
                <a:latin typeface="Helvetica Neue"/>
                <a:ea typeface="Helvetica Neue"/>
                <a:cs typeface="Helvetica Neue"/>
                <a:sym typeface="Helvetica Neue"/>
              </a:defRPr>
            </a:lvl1pPr>
          </a:lstStyle>
          <a:p>
            <a:r>
              <a:rPr sz="3600" dirty="0"/>
              <a:t>A Scientific Mission for the 21st Century</a:t>
            </a:r>
          </a:p>
        </p:txBody>
      </p:sp>
      <p:grpSp>
        <p:nvGrpSpPr>
          <p:cNvPr id="477" name="Group"/>
          <p:cNvGrpSpPr/>
          <p:nvPr/>
        </p:nvGrpSpPr>
        <p:grpSpPr>
          <a:xfrm>
            <a:off x="122113" y="3637256"/>
            <a:ext cx="11184690" cy="157665"/>
            <a:chOff x="0" y="0"/>
            <a:chExt cx="23771526" cy="335093"/>
          </a:xfrm>
        </p:grpSpPr>
        <p:sp>
          <p:nvSpPr>
            <p:cNvPr id="440" name="Rectangle"/>
            <p:cNvSpPr/>
            <p:nvPr/>
          </p:nvSpPr>
          <p:spPr>
            <a:xfrm>
              <a:off x="21988561" y="360"/>
              <a:ext cx="1782966" cy="334012"/>
            </a:xfrm>
            <a:prstGeom prst="rect">
              <a:avLst/>
            </a:prstGeom>
            <a:solidFill>
              <a:srgbClr val="941100">
                <a:alpha val="81559"/>
              </a:srgbClr>
            </a:solidFill>
            <a:ln w="12700" cap="flat">
              <a:noFill/>
              <a:miter lim="400000"/>
            </a:ln>
            <a:effectLst/>
          </p:spPr>
          <p:txBody>
            <a:bodyPr wrap="square" lIns="43023" tIns="43023" rIns="43023" bIns="43023" numCol="1" anchor="ctr">
              <a:noAutofit/>
            </a:bodyPr>
            <a:lstStyle/>
            <a:p>
              <a:endParaRPr sz="847"/>
            </a:p>
          </p:txBody>
        </p:sp>
        <p:sp>
          <p:nvSpPr>
            <p:cNvPr id="441" name="Triangle"/>
            <p:cNvSpPr/>
            <p:nvPr/>
          </p:nvSpPr>
          <p:spPr>
            <a:xfrm rot="5400000" flipH="1">
              <a:off x="21894338" y="92508"/>
              <a:ext cx="334011" cy="151160"/>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FFFFFF"/>
            </a:solidFill>
            <a:ln w="12700" cap="flat">
              <a:noFill/>
              <a:miter lim="400000"/>
            </a:ln>
            <a:effectLst/>
          </p:spPr>
          <p:txBody>
            <a:bodyPr wrap="square" lIns="43023" tIns="43023" rIns="43023" bIns="43023" numCol="1" anchor="ctr">
              <a:noAutofit/>
            </a:bodyPr>
            <a:lstStyle/>
            <a:p>
              <a:endParaRPr sz="847"/>
            </a:p>
          </p:txBody>
        </p:sp>
        <p:sp>
          <p:nvSpPr>
            <p:cNvPr id="442" name="Triangle"/>
            <p:cNvSpPr/>
            <p:nvPr/>
          </p:nvSpPr>
          <p:spPr>
            <a:xfrm rot="5400000" flipH="1">
              <a:off x="21839118" y="92508"/>
              <a:ext cx="334011" cy="151160"/>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946500">
                <a:alpha val="88621"/>
              </a:srgbClr>
            </a:solidFill>
            <a:ln w="12700" cap="flat">
              <a:noFill/>
              <a:miter lim="400000"/>
            </a:ln>
            <a:effectLst/>
          </p:spPr>
          <p:txBody>
            <a:bodyPr wrap="square" lIns="43023" tIns="43023" rIns="43023" bIns="43023" numCol="1" anchor="ctr">
              <a:noAutofit/>
            </a:bodyPr>
            <a:lstStyle/>
            <a:p>
              <a:endParaRPr sz="847"/>
            </a:p>
          </p:txBody>
        </p:sp>
        <p:sp>
          <p:nvSpPr>
            <p:cNvPr id="443" name="Rectangle"/>
            <p:cNvSpPr/>
            <p:nvPr/>
          </p:nvSpPr>
          <p:spPr>
            <a:xfrm>
              <a:off x="20147061" y="360"/>
              <a:ext cx="1782966" cy="334012"/>
            </a:xfrm>
            <a:prstGeom prst="rect">
              <a:avLst/>
            </a:prstGeom>
            <a:solidFill>
              <a:srgbClr val="946500">
                <a:alpha val="88621"/>
              </a:srgbClr>
            </a:solidFill>
            <a:ln w="12700" cap="flat">
              <a:noFill/>
              <a:miter lim="400000"/>
            </a:ln>
            <a:effectLst/>
          </p:spPr>
          <p:txBody>
            <a:bodyPr wrap="square" lIns="43023" tIns="43023" rIns="43023" bIns="43023" numCol="1" anchor="ctr">
              <a:noAutofit/>
            </a:bodyPr>
            <a:lstStyle/>
            <a:p>
              <a:endParaRPr sz="847"/>
            </a:p>
          </p:txBody>
        </p:sp>
        <p:sp>
          <p:nvSpPr>
            <p:cNvPr id="444" name="Triangle"/>
            <p:cNvSpPr/>
            <p:nvPr/>
          </p:nvSpPr>
          <p:spPr>
            <a:xfrm rot="5400000" flipH="1">
              <a:off x="20052838" y="92508"/>
              <a:ext cx="334011" cy="151160"/>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FFFFFF"/>
            </a:solidFill>
            <a:ln w="12700" cap="flat">
              <a:noFill/>
              <a:miter lim="400000"/>
            </a:ln>
            <a:effectLst/>
          </p:spPr>
          <p:txBody>
            <a:bodyPr wrap="square" lIns="43023" tIns="43023" rIns="43023" bIns="43023" numCol="1" anchor="ctr">
              <a:noAutofit/>
            </a:bodyPr>
            <a:lstStyle/>
            <a:p>
              <a:endParaRPr sz="847"/>
            </a:p>
          </p:txBody>
        </p:sp>
        <p:sp>
          <p:nvSpPr>
            <p:cNvPr id="445" name="Triangle"/>
            <p:cNvSpPr/>
            <p:nvPr/>
          </p:nvSpPr>
          <p:spPr>
            <a:xfrm rot="5400000" flipH="1">
              <a:off x="20010318" y="92508"/>
              <a:ext cx="334011" cy="151160"/>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927B03"/>
            </a:solidFill>
            <a:ln w="12700" cap="flat">
              <a:noFill/>
              <a:miter lim="400000"/>
            </a:ln>
            <a:effectLst/>
          </p:spPr>
          <p:txBody>
            <a:bodyPr wrap="square" lIns="43023" tIns="43023" rIns="43023" bIns="43023" numCol="1" anchor="ctr">
              <a:noAutofit/>
            </a:bodyPr>
            <a:lstStyle/>
            <a:p>
              <a:endParaRPr sz="847"/>
            </a:p>
          </p:txBody>
        </p:sp>
        <p:sp>
          <p:nvSpPr>
            <p:cNvPr id="446" name="Rectangle"/>
            <p:cNvSpPr/>
            <p:nvPr/>
          </p:nvSpPr>
          <p:spPr>
            <a:xfrm>
              <a:off x="18318261" y="360"/>
              <a:ext cx="1782966" cy="334012"/>
            </a:xfrm>
            <a:prstGeom prst="rect">
              <a:avLst/>
            </a:prstGeom>
            <a:solidFill>
              <a:srgbClr val="927B03"/>
            </a:solidFill>
            <a:ln w="12700" cap="flat">
              <a:noFill/>
              <a:miter lim="400000"/>
            </a:ln>
            <a:effectLst/>
          </p:spPr>
          <p:txBody>
            <a:bodyPr wrap="square" lIns="43023" tIns="43023" rIns="43023" bIns="43023" numCol="1" anchor="ctr">
              <a:noAutofit/>
            </a:bodyPr>
            <a:lstStyle/>
            <a:p>
              <a:endParaRPr sz="847"/>
            </a:p>
          </p:txBody>
        </p:sp>
        <p:sp>
          <p:nvSpPr>
            <p:cNvPr id="447" name="Triangle"/>
            <p:cNvSpPr/>
            <p:nvPr/>
          </p:nvSpPr>
          <p:spPr>
            <a:xfrm rot="5400000" flipH="1">
              <a:off x="18214136" y="92147"/>
              <a:ext cx="334012" cy="15116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FFFFFF"/>
            </a:solidFill>
            <a:ln w="12700" cap="flat">
              <a:noFill/>
              <a:miter lim="400000"/>
            </a:ln>
            <a:effectLst/>
          </p:spPr>
          <p:txBody>
            <a:bodyPr wrap="square" lIns="43023" tIns="43023" rIns="43023" bIns="43023" numCol="1" anchor="ctr">
              <a:noAutofit/>
            </a:bodyPr>
            <a:lstStyle/>
            <a:p>
              <a:endParaRPr sz="847"/>
            </a:p>
          </p:txBody>
        </p:sp>
        <p:sp>
          <p:nvSpPr>
            <p:cNvPr id="448" name="Triangle"/>
            <p:cNvSpPr/>
            <p:nvPr/>
          </p:nvSpPr>
          <p:spPr>
            <a:xfrm rot="5400000" flipH="1">
              <a:off x="18163956" y="92147"/>
              <a:ext cx="334012" cy="15116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929000"/>
            </a:solidFill>
            <a:ln w="12700" cap="flat">
              <a:noFill/>
              <a:miter lim="400000"/>
            </a:ln>
            <a:effectLst/>
          </p:spPr>
          <p:txBody>
            <a:bodyPr wrap="square" lIns="43023" tIns="43023" rIns="43023" bIns="43023" numCol="1" anchor="ctr">
              <a:noAutofit/>
            </a:bodyPr>
            <a:lstStyle/>
            <a:p>
              <a:endParaRPr sz="847"/>
            </a:p>
          </p:txBody>
        </p:sp>
        <p:sp>
          <p:nvSpPr>
            <p:cNvPr id="449" name="Rectangle"/>
            <p:cNvSpPr/>
            <p:nvPr/>
          </p:nvSpPr>
          <p:spPr>
            <a:xfrm>
              <a:off x="16471900" y="0"/>
              <a:ext cx="1782966" cy="334011"/>
            </a:xfrm>
            <a:prstGeom prst="rect">
              <a:avLst/>
            </a:prstGeom>
            <a:solidFill>
              <a:srgbClr val="929000"/>
            </a:solidFill>
            <a:ln w="12700" cap="flat">
              <a:noFill/>
              <a:miter lim="400000"/>
            </a:ln>
            <a:effectLst/>
          </p:spPr>
          <p:txBody>
            <a:bodyPr wrap="square" lIns="43023" tIns="43023" rIns="43023" bIns="43023" numCol="1" anchor="ctr">
              <a:noAutofit/>
            </a:bodyPr>
            <a:lstStyle/>
            <a:p>
              <a:endParaRPr sz="847"/>
            </a:p>
          </p:txBody>
        </p:sp>
        <p:sp>
          <p:nvSpPr>
            <p:cNvPr id="450" name="Triangle"/>
            <p:cNvSpPr/>
            <p:nvPr/>
          </p:nvSpPr>
          <p:spPr>
            <a:xfrm rot="5400000" flipH="1">
              <a:off x="16377676" y="92147"/>
              <a:ext cx="334012" cy="15116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FFFFFF"/>
            </a:solidFill>
            <a:ln w="12700" cap="flat">
              <a:noFill/>
              <a:miter lim="400000"/>
            </a:ln>
            <a:effectLst/>
          </p:spPr>
          <p:txBody>
            <a:bodyPr wrap="square" lIns="43023" tIns="43023" rIns="43023" bIns="43023" numCol="1" anchor="ctr">
              <a:noAutofit/>
            </a:bodyPr>
            <a:lstStyle/>
            <a:p>
              <a:endParaRPr sz="847"/>
            </a:p>
          </p:txBody>
        </p:sp>
        <p:sp>
          <p:nvSpPr>
            <p:cNvPr id="451" name="Triangle"/>
            <p:cNvSpPr/>
            <p:nvPr/>
          </p:nvSpPr>
          <p:spPr>
            <a:xfrm rot="5400000" flipH="1">
              <a:off x="16335156" y="92147"/>
              <a:ext cx="334012" cy="15116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569203">
                <a:alpha val="71076"/>
              </a:srgbClr>
            </a:solidFill>
            <a:ln w="12700" cap="flat">
              <a:noFill/>
              <a:miter lim="400000"/>
            </a:ln>
            <a:effectLst/>
          </p:spPr>
          <p:txBody>
            <a:bodyPr wrap="square" lIns="43023" tIns="43023" rIns="43023" bIns="43023" numCol="1" anchor="ctr">
              <a:noAutofit/>
            </a:bodyPr>
            <a:lstStyle/>
            <a:p>
              <a:endParaRPr sz="847"/>
            </a:p>
          </p:txBody>
        </p:sp>
        <p:sp>
          <p:nvSpPr>
            <p:cNvPr id="452" name="Rectangle"/>
            <p:cNvSpPr/>
            <p:nvPr/>
          </p:nvSpPr>
          <p:spPr>
            <a:xfrm>
              <a:off x="14643100" y="0"/>
              <a:ext cx="1782966" cy="334011"/>
            </a:xfrm>
            <a:prstGeom prst="rect">
              <a:avLst/>
            </a:prstGeom>
            <a:solidFill>
              <a:srgbClr val="569203">
                <a:alpha val="71076"/>
              </a:srgbClr>
            </a:solidFill>
            <a:ln w="12700" cap="flat">
              <a:noFill/>
              <a:miter lim="400000"/>
            </a:ln>
            <a:effectLst/>
          </p:spPr>
          <p:txBody>
            <a:bodyPr wrap="square" lIns="43023" tIns="43023" rIns="43023" bIns="43023" numCol="1" anchor="ctr">
              <a:noAutofit/>
            </a:bodyPr>
            <a:lstStyle/>
            <a:p>
              <a:endParaRPr sz="847"/>
            </a:p>
          </p:txBody>
        </p:sp>
        <p:sp>
          <p:nvSpPr>
            <p:cNvPr id="453" name="Triangle"/>
            <p:cNvSpPr/>
            <p:nvPr/>
          </p:nvSpPr>
          <p:spPr>
            <a:xfrm rot="5400000" flipH="1">
              <a:off x="14548876" y="92147"/>
              <a:ext cx="334012" cy="15116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FFFFFF"/>
            </a:solidFill>
            <a:ln w="12700" cap="flat">
              <a:noFill/>
              <a:miter lim="400000"/>
            </a:ln>
            <a:effectLst/>
          </p:spPr>
          <p:txBody>
            <a:bodyPr wrap="square" lIns="43023" tIns="43023" rIns="43023" bIns="43023" numCol="1" anchor="ctr">
              <a:noAutofit/>
            </a:bodyPr>
            <a:lstStyle/>
            <a:p>
              <a:endParaRPr sz="847"/>
            </a:p>
          </p:txBody>
        </p:sp>
        <p:sp>
          <p:nvSpPr>
            <p:cNvPr id="454" name="Triangle"/>
            <p:cNvSpPr/>
            <p:nvPr/>
          </p:nvSpPr>
          <p:spPr>
            <a:xfrm rot="5400000" flipH="1">
              <a:off x="14493656" y="92147"/>
              <a:ext cx="334012" cy="15116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018F25">
                <a:alpha val="51657"/>
              </a:srgbClr>
            </a:solidFill>
            <a:ln w="12700" cap="flat">
              <a:noFill/>
              <a:miter lim="400000"/>
            </a:ln>
            <a:effectLst/>
          </p:spPr>
          <p:txBody>
            <a:bodyPr wrap="square" lIns="43023" tIns="43023" rIns="43023" bIns="43023" numCol="1" anchor="ctr">
              <a:noAutofit/>
            </a:bodyPr>
            <a:lstStyle/>
            <a:p>
              <a:endParaRPr sz="847"/>
            </a:p>
          </p:txBody>
        </p:sp>
        <p:sp>
          <p:nvSpPr>
            <p:cNvPr id="455" name="Rectangle"/>
            <p:cNvSpPr/>
            <p:nvPr/>
          </p:nvSpPr>
          <p:spPr>
            <a:xfrm>
              <a:off x="12801600" y="0"/>
              <a:ext cx="1782966" cy="334011"/>
            </a:xfrm>
            <a:prstGeom prst="rect">
              <a:avLst/>
            </a:prstGeom>
            <a:solidFill>
              <a:srgbClr val="018F25">
                <a:alpha val="51657"/>
              </a:srgbClr>
            </a:solidFill>
            <a:ln w="12700" cap="flat">
              <a:noFill/>
              <a:miter lim="400000"/>
            </a:ln>
            <a:effectLst/>
          </p:spPr>
          <p:txBody>
            <a:bodyPr wrap="square" lIns="43023" tIns="43023" rIns="43023" bIns="43023" numCol="1" anchor="ctr">
              <a:noAutofit/>
            </a:bodyPr>
            <a:lstStyle/>
            <a:p>
              <a:endParaRPr sz="847"/>
            </a:p>
          </p:txBody>
        </p:sp>
        <p:sp>
          <p:nvSpPr>
            <p:cNvPr id="456" name="Triangle"/>
            <p:cNvSpPr/>
            <p:nvPr/>
          </p:nvSpPr>
          <p:spPr>
            <a:xfrm rot="5400000" flipH="1">
              <a:off x="12707376" y="92147"/>
              <a:ext cx="334012" cy="15116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FFFFFF"/>
            </a:solidFill>
            <a:ln w="12700" cap="flat">
              <a:noFill/>
              <a:miter lim="400000"/>
            </a:ln>
            <a:effectLst/>
          </p:spPr>
          <p:txBody>
            <a:bodyPr wrap="square" lIns="43023" tIns="43023" rIns="43023" bIns="43023" numCol="1" anchor="ctr">
              <a:noAutofit/>
            </a:bodyPr>
            <a:lstStyle/>
            <a:p>
              <a:endParaRPr sz="847"/>
            </a:p>
          </p:txBody>
        </p:sp>
        <p:sp>
          <p:nvSpPr>
            <p:cNvPr id="457" name="Triangle"/>
            <p:cNvSpPr/>
            <p:nvPr/>
          </p:nvSpPr>
          <p:spPr>
            <a:xfrm rot="5400000" flipH="1">
              <a:off x="12664856" y="92147"/>
              <a:ext cx="334012" cy="15116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009051">
                <a:alpha val="65484"/>
              </a:srgbClr>
            </a:solidFill>
            <a:ln w="12700" cap="flat">
              <a:noFill/>
              <a:miter lim="400000"/>
            </a:ln>
            <a:effectLst/>
          </p:spPr>
          <p:txBody>
            <a:bodyPr wrap="square" lIns="43023" tIns="43023" rIns="43023" bIns="43023" numCol="1" anchor="ctr">
              <a:noAutofit/>
            </a:bodyPr>
            <a:lstStyle/>
            <a:p>
              <a:endParaRPr sz="847"/>
            </a:p>
          </p:txBody>
        </p:sp>
        <p:sp>
          <p:nvSpPr>
            <p:cNvPr id="458" name="Rectangle"/>
            <p:cNvSpPr/>
            <p:nvPr/>
          </p:nvSpPr>
          <p:spPr>
            <a:xfrm>
              <a:off x="10972800" y="0"/>
              <a:ext cx="1782966" cy="334011"/>
            </a:xfrm>
            <a:prstGeom prst="rect">
              <a:avLst/>
            </a:prstGeom>
            <a:solidFill>
              <a:srgbClr val="009051">
                <a:alpha val="65484"/>
              </a:srgbClr>
            </a:solidFill>
            <a:ln w="12700" cap="flat">
              <a:noFill/>
              <a:miter lim="400000"/>
            </a:ln>
            <a:effectLst/>
          </p:spPr>
          <p:txBody>
            <a:bodyPr wrap="square" lIns="43023" tIns="43023" rIns="43023" bIns="43023" numCol="1" anchor="ctr">
              <a:noAutofit/>
            </a:bodyPr>
            <a:lstStyle/>
            <a:p>
              <a:endParaRPr sz="847"/>
            </a:p>
          </p:txBody>
        </p:sp>
        <p:sp>
          <p:nvSpPr>
            <p:cNvPr id="459" name="Triangle"/>
            <p:cNvSpPr/>
            <p:nvPr/>
          </p:nvSpPr>
          <p:spPr>
            <a:xfrm rot="5400000" flipH="1">
              <a:off x="10878576" y="92147"/>
              <a:ext cx="334012" cy="15116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FFFFFF"/>
            </a:solidFill>
            <a:ln w="12700" cap="flat">
              <a:noFill/>
              <a:miter lim="400000"/>
            </a:ln>
            <a:effectLst/>
          </p:spPr>
          <p:txBody>
            <a:bodyPr wrap="square" lIns="43023" tIns="43023" rIns="43023" bIns="43023" numCol="1" anchor="ctr">
              <a:noAutofit/>
            </a:bodyPr>
            <a:lstStyle/>
            <a:p>
              <a:endParaRPr sz="847"/>
            </a:p>
          </p:txBody>
        </p:sp>
        <p:sp>
          <p:nvSpPr>
            <p:cNvPr id="460" name="Triangle"/>
            <p:cNvSpPr/>
            <p:nvPr/>
          </p:nvSpPr>
          <p:spPr>
            <a:xfrm rot="5400000" flipH="1">
              <a:off x="10836056" y="92147"/>
              <a:ext cx="334012" cy="15116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109079">
                <a:alpha val="72314"/>
              </a:srgbClr>
            </a:solidFill>
            <a:ln w="12700" cap="flat">
              <a:noFill/>
              <a:miter lim="400000"/>
            </a:ln>
            <a:effectLst/>
          </p:spPr>
          <p:txBody>
            <a:bodyPr wrap="square" lIns="43023" tIns="43023" rIns="43023" bIns="43023" numCol="1" anchor="ctr">
              <a:noAutofit/>
            </a:bodyPr>
            <a:lstStyle/>
            <a:p>
              <a:endParaRPr sz="847"/>
            </a:p>
          </p:txBody>
        </p:sp>
        <p:sp>
          <p:nvSpPr>
            <p:cNvPr id="461" name="Rectangle"/>
            <p:cNvSpPr/>
            <p:nvPr/>
          </p:nvSpPr>
          <p:spPr>
            <a:xfrm>
              <a:off x="9144000" y="0"/>
              <a:ext cx="1782966" cy="334011"/>
            </a:xfrm>
            <a:prstGeom prst="rect">
              <a:avLst/>
            </a:prstGeom>
            <a:solidFill>
              <a:srgbClr val="109079">
                <a:alpha val="72314"/>
              </a:srgbClr>
            </a:solidFill>
            <a:ln w="12700" cap="flat">
              <a:noFill/>
              <a:miter lim="400000"/>
            </a:ln>
            <a:effectLst/>
          </p:spPr>
          <p:txBody>
            <a:bodyPr wrap="square" lIns="43023" tIns="43023" rIns="43023" bIns="43023" numCol="1" anchor="ctr">
              <a:noAutofit/>
            </a:bodyPr>
            <a:lstStyle/>
            <a:p>
              <a:endParaRPr sz="847"/>
            </a:p>
          </p:txBody>
        </p:sp>
        <p:sp>
          <p:nvSpPr>
            <p:cNvPr id="462" name="Triangle"/>
            <p:cNvSpPr/>
            <p:nvPr/>
          </p:nvSpPr>
          <p:spPr>
            <a:xfrm rot="5400000" flipH="1">
              <a:off x="9049776" y="92147"/>
              <a:ext cx="334012" cy="15116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FFFFFF"/>
            </a:solidFill>
            <a:ln w="12700" cap="flat">
              <a:noFill/>
              <a:miter lim="400000"/>
            </a:ln>
            <a:effectLst/>
          </p:spPr>
          <p:txBody>
            <a:bodyPr wrap="square" lIns="43023" tIns="43023" rIns="43023" bIns="43023" numCol="1" anchor="ctr">
              <a:noAutofit/>
            </a:bodyPr>
            <a:lstStyle/>
            <a:p>
              <a:endParaRPr sz="847"/>
            </a:p>
          </p:txBody>
        </p:sp>
        <p:sp>
          <p:nvSpPr>
            <p:cNvPr id="463" name="Triangle"/>
            <p:cNvSpPr/>
            <p:nvPr/>
          </p:nvSpPr>
          <p:spPr>
            <a:xfrm rot="5400000" flipH="1">
              <a:off x="9007256" y="92147"/>
              <a:ext cx="334012" cy="15116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009193">
                <a:alpha val="83288"/>
              </a:srgbClr>
            </a:solidFill>
            <a:ln w="12700" cap="flat">
              <a:noFill/>
              <a:miter lim="400000"/>
            </a:ln>
            <a:effectLst/>
          </p:spPr>
          <p:txBody>
            <a:bodyPr wrap="square" lIns="43023" tIns="43023" rIns="43023" bIns="43023" numCol="1" anchor="ctr">
              <a:noAutofit/>
            </a:bodyPr>
            <a:lstStyle/>
            <a:p>
              <a:endParaRPr sz="847"/>
            </a:p>
          </p:txBody>
        </p:sp>
        <p:sp>
          <p:nvSpPr>
            <p:cNvPr id="464" name="Rectangle"/>
            <p:cNvSpPr/>
            <p:nvPr/>
          </p:nvSpPr>
          <p:spPr>
            <a:xfrm>
              <a:off x="7315200" y="0"/>
              <a:ext cx="1782966" cy="334011"/>
            </a:xfrm>
            <a:prstGeom prst="rect">
              <a:avLst/>
            </a:prstGeom>
            <a:solidFill>
              <a:srgbClr val="009193">
                <a:alpha val="83288"/>
              </a:srgbClr>
            </a:solidFill>
            <a:ln w="12700" cap="flat">
              <a:noFill/>
              <a:miter lim="400000"/>
            </a:ln>
            <a:effectLst/>
          </p:spPr>
          <p:txBody>
            <a:bodyPr wrap="square" lIns="43023" tIns="43023" rIns="43023" bIns="43023" numCol="1" anchor="ctr">
              <a:noAutofit/>
            </a:bodyPr>
            <a:lstStyle/>
            <a:p>
              <a:endParaRPr sz="847"/>
            </a:p>
          </p:txBody>
        </p:sp>
        <p:sp>
          <p:nvSpPr>
            <p:cNvPr id="465" name="Triangle"/>
            <p:cNvSpPr/>
            <p:nvPr/>
          </p:nvSpPr>
          <p:spPr>
            <a:xfrm rot="5400000" flipH="1">
              <a:off x="7220976" y="92147"/>
              <a:ext cx="334012" cy="15116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FFFFFF"/>
            </a:solidFill>
            <a:ln w="12700" cap="flat">
              <a:noFill/>
              <a:miter lim="400000"/>
            </a:ln>
            <a:effectLst/>
          </p:spPr>
          <p:txBody>
            <a:bodyPr wrap="square" lIns="43023" tIns="43023" rIns="43023" bIns="43023" numCol="1" anchor="ctr">
              <a:noAutofit/>
            </a:bodyPr>
            <a:lstStyle/>
            <a:p>
              <a:endParaRPr sz="847"/>
            </a:p>
          </p:txBody>
        </p:sp>
        <p:sp>
          <p:nvSpPr>
            <p:cNvPr id="466" name="Triangle"/>
            <p:cNvSpPr/>
            <p:nvPr/>
          </p:nvSpPr>
          <p:spPr>
            <a:xfrm rot="5400000" flipH="1">
              <a:off x="7178456" y="92147"/>
              <a:ext cx="334012" cy="15116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218593">
                <a:alpha val="86512"/>
              </a:srgbClr>
            </a:solidFill>
            <a:ln w="12700" cap="flat">
              <a:noFill/>
              <a:miter lim="400000"/>
            </a:ln>
            <a:effectLst/>
          </p:spPr>
          <p:txBody>
            <a:bodyPr wrap="square" lIns="43023" tIns="43023" rIns="43023" bIns="43023" numCol="1" anchor="ctr">
              <a:noAutofit/>
            </a:bodyPr>
            <a:lstStyle/>
            <a:p>
              <a:endParaRPr sz="847"/>
            </a:p>
          </p:txBody>
        </p:sp>
        <p:sp>
          <p:nvSpPr>
            <p:cNvPr id="467" name="Rectangle"/>
            <p:cNvSpPr/>
            <p:nvPr/>
          </p:nvSpPr>
          <p:spPr>
            <a:xfrm>
              <a:off x="5486399" y="0"/>
              <a:ext cx="1782966" cy="334011"/>
            </a:xfrm>
            <a:prstGeom prst="rect">
              <a:avLst/>
            </a:prstGeom>
            <a:solidFill>
              <a:srgbClr val="218593">
                <a:alpha val="86512"/>
              </a:srgbClr>
            </a:solidFill>
            <a:ln w="12700" cap="flat">
              <a:noFill/>
              <a:miter lim="400000"/>
            </a:ln>
            <a:effectLst/>
          </p:spPr>
          <p:txBody>
            <a:bodyPr wrap="square" lIns="43023" tIns="43023" rIns="43023" bIns="43023" numCol="1" anchor="ctr">
              <a:noAutofit/>
            </a:bodyPr>
            <a:lstStyle/>
            <a:p>
              <a:endParaRPr sz="847"/>
            </a:p>
          </p:txBody>
        </p:sp>
        <p:sp>
          <p:nvSpPr>
            <p:cNvPr id="468" name="Triangle"/>
            <p:cNvSpPr/>
            <p:nvPr/>
          </p:nvSpPr>
          <p:spPr>
            <a:xfrm rot="5400000" flipH="1">
              <a:off x="5392176" y="92147"/>
              <a:ext cx="334012" cy="15116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FFFFFF"/>
            </a:solidFill>
            <a:ln w="12700" cap="flat">
              <a:noFill/>
              <a:miter lim="400000"/>
            </a:ln>
            <a:effectLst/>
          </p:spPr>
          <p:txBody>
            <a:bodyPr wrap="square" lIns="43023" tIns="43023" rIns="43023" bIns="43023" numCol="1" anchor="ctr">
              <a:noAutofit/>
            </a:bodyPr>
            <a:lstStyle/>
            <a:p>
              <a:endParaRPr sz="847"/>
            </a:p>
          </p:txBody>
        </p:sp>
        <p:sp>
          <p:nvSpPr>
            <p:cNvPr id="469" name="Triangle"/>
            <p:cNvSpPr/>
            <p:nvPr/>
          </p:nvSpPr>
          <p:spPr>
            <a:xfrm rot="5400000" flipH="1">
              <a:off x="5349656" y="92147"/>
              <a:ext cx="334012" cy="15116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016293">
                <a:alpha val="73989"/>
              </a:srgbClr>
            </a:solidFill>
            <a:ln w="12700" cap="flat">
              <a:noFill/>
              <a:miter lim="400000"/>
            </a:ln>
            <a:effectLst/>
          </p:spPr>
          <p:txBody>
            <a:bodyPr wrap="square" lIns="43023" tIns="43023" rIns="43023" bIns="43023" numCol="1" anchor="ctr">
              <a:noAutofit/>
            </a:bodyPr>
            <a:lstStyle/>
            <a:p>
              <a:endParaRPr sz="847"/>
            </a:p>
          </p:txBody>
        </p:sp>
        <p:sp>
          <p:nvSpPr>
            <p:cNvPr id="470" name="Rectangle"/>
            <p:cNvSpPr/>
            <p:nvPr/>
          </p:nvSpPr>
          <p:spPr>
            <a:xfrm>
              <a:off x="3657599" y="0"/>
              <a:ext cx="1782966" cy="334011"/>
            </a:xfrm>
            <a:prstGeom prst="rect">
              <a:avLst/>
            </a:prstGeom>
            <a:solidFill>
              <a:srgbClr val="016293">
                <a:alpha val="73989"/>
              </a:srgbClr>
            </a:solidFill>
            <a:ln w="12700" cap="flat">
              <a:noFill/>
              <a:miter lim="400000"/>
            </a:ln>
            <a:effectLst/>
          </p:spPr>
          <p:txBody>
            <a:bodyPr wrap="square" lIns="43023" tIns="43023" rIns="43023" bIns="43023" numCol="1" anchor="ctr">
              <a:noAutofit/>
            </a:bodyPr>
            <a:lstStyle/>
            <a:p>
              <a:endParaRPr sz="847"/>
            </a:p>
          </p:txBody>
        </p:sp>
        <p:sp>
          <p:nvSpPr>
            <p:cNvPr id="471" name="Triangle"/>
            <p:cNvSpPr/>
            <p:nvPr/>
          </p:nvSpPr>
          <p:spPr>
            <a:xfrm rot="5400000" flipH="1">
              <a:off x="3563376" y="92147"/>
              <a:ext cx="334012" cy="15116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FFFFFF"/>
            </a:solidFill>
            <a:ln w="12700" cap="flat">
              <a:noFill/>
              <a:miter lim="400000"/>
            </a:ln>
            <a:effectLst/>
          </p:spPr>
          <p:txBody>
            <a:bodyPr wrap="square" lIns="43023" tIns="43023" rIns="43023" bIns="43023" numCol="1" anchor="ctr">
              <a:noAutofit/>
            </a:bodyPr>
            <a:lstStyle/>
            <a:p>
              <a:endParaRPr sz="847"/>
            </a:p>
          </p:txBody>
        </p:sp>
        <p:sp>
          <p:nvSpPr>
            <p:cNvPr id="472" name="Triangle"/>
            <p:cNvSpPr/>
            <p:nvPr/>
          </p:nvSpPr>
          <p:spPr>
            <a:xfrm rot="5400000" flipH="1">
              <a:off x="3520856" y="92147"/>
              <a:ext cx="334012" cy="15116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005493">
                <a:alpha val="80698"/>
              </a:srgbClr>
            </a:solidFill>
            <a:ln w="12700" cap="flat">
              <a:noFill/>
              <a:miter lim="400000"/>
            </a:ln>
            <a:effectLst/>
          </p:spPr>
          <p:txBody>
            <a:bodyPr wrap="square" lIns="43023" tIns="43023" rIns="43023" bIns="43023" numCol="1" anchor="ctr">
              <a:noAutofit/>
            </a:bodyPr>
            <a:lstStyle/>
            <a:p>
              <a:endParaRPr sz="847"/>
            </a:p>
          </p:txBody>
        </p:sp>
        <p:sp>
          <p:nvSpPr>
            <p:cNvPr id="473" name="Rectangle"/>
            <p:cNvSpPr/>
            <p:nvPr/>
          </p:nvSpPr>
          <p:spPr>
            <a:xfrm>
              <a:off x="1828799" y="0"/>
              <a:ext cx="1782966" cy="334011"/>
            </a:xfrm>
            <a:prstGeom prst="rect">
              <a:avLst/>
            </a:prstGeom>
            <a:solidFill>
              <a:srgbClr val="005493">
                <a:alpha val="80698"/>
              </a:srgbClr>
            </a:solidFill>
            <a:ln w="12700" cap="flat">
              <a:noFill/>
              <a:miter lim="400000"/>
            </a:ln>
            <a:effectLst/>
          </p:spPr>
          <p:txBody>
            <a:bodyPr wrap="square" lIns="43023" tIns="43023" rIns="43023" bIns="43023" numCol="1" anchor="ctr">
              <a:noAutofit/>
            </a:bodyPr>
            <a:lstStyle/>
            <a:p>
              <a:endParaRPr sz="847"/>
            </a:p>
          </p:txBody>
        </p:sp>
        <p:sp>
          <p:nvSpPr>
            <p:cNvPr id="474" name="Triangle"/>
            <p:cNvSpPr/>
            <p:nvPr/>
          </p:nvSpPr>
          <p:spPr>
            <a:xfrm rot="5400000" flipH="1">
              <a:off x="1734576" y="92147"/>
              <a:ext cx="334012" cy="15116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FFFFFF"/>
            </a:solidFill>
            <a:ln w="12700" cap="flat">
              <a:noFill/>
              <a:miter lim="400000"/>
            </a:ln>
            <a:effectLst/>
          </p:spPr>
          <p:txBody>
            <a:bodyPr wrap="square" lIns="43023" tIns="43023" rIns="43023" bIns="43023" numCol="1" anchor="ctr">
              <a:noAutofit/>
            </a:bodyPr>
            <a:lstStyle/>
            <a:p>
              <a:endParaRPr sz="847"/>
            </a:p>
          </p:txBody>
        </p:sp>
        <p:sp>
          <p:nvSpPr>
            <p:cNvPr id="475" name="Triangle"/>
            <p:cNvSpPr/>
            <p:nvPr/>
          </p:nvSpPr>
          <p:spPr>
            <a:xfrm rot="5400000" flipH="1">
              <a:off x="1692056" y="92147"/>
              <a:ext cx="334012" cy="15116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005493"/>
            </a:solidFill>
            <a:ln w="12700" cap="flat">
              <a:noFill/>
              <a:miter lim="400000"/>
            </a:ln>
            <a:effectLst/>
          </p:spPr>
          <p:txBody>
            <a:bodyPr wrap="square" lIns="43023" tIns="43023" rIns="43023" bIns="43023" numCol="1" anchor="ctr">
              <a:noAutofit/>
            </a:bodyPr>
            <a:lstStyle/>
            <a:p>
              <a:endParaRPr sz="847"/>
            </a:p>
          </p:txBody>
        </p:sp>
        <p:sp>
          <p:nvSpPr>
            <p:cNvPr id="476" name="Rectangle"/>
            <p:cNvSpPr/>
            <p:nvPr/>
          </p:nvSpPr>
          <p:spPr>
            <a:xfrm>
              <a:off x="0" y="0"/>
              <a:ext cx="1782966" cy="334011"/>
            </a:xfrm>
            <a:prstGeom prst="rect">
              <a:avLst/>
            </a:prstGeom>
            <a:solidFill>
              <a:srgbClr val="005493"/>
            </a:solidFill>
            <a:ln w="12700" cap="flat">
              <a:noFill/>
              <a:miter lim="400000"/>
            </a:ln>
            <a:effectLst/>
          </p:spPr>
          <p:txBody>
            <a:bodyPr wrap="square" lIns="43023" tIns="43023" rIns="43023" bIns="43023" numCol="1" anchor="ctr">
              <a:noAutofit/>
            </a:bodyPr>
            <a:lstStyle/>
            <a:p>
              <a:endParaRPr sz="847"/>
            </a:p>
          </p:txBody>
        </p:sp>
      </p:grpSp>
      <p:sp>
        <p:nvSpPr>
          <p:cNvPr id="478" name="Triangle"/>
          <p:cNvSpPr/>
          <p:nvPr/>
        </p:nvSpPr>
        <p:spPr>
          <a:xfrm rot="5400000" flipH="1">
            <a:off x="11290010" y="3680782"/>
            <a:ext cx="157155" cy="7112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FFFFFF"/>
          </a:solidFill>
          <a:ln w="12700">
            <a:miter lim="400000"/>
          </a:ln>
        </p:spPr>
        <p:txBody>
          <a:bodyPr tIns="43023" bIns="43023" anchor="ctr"/>
          <a:lstStyle/>
          <a:p>
            <a:endParaRPr sz="847"/>
          </a:p>
        </p:txBody>
      </p:sp>
      <p:sp>
        <p:nvSpPr>
          <p:cNvPr id="479" name="Triangle"/>
          <p:cNvSpPr/>
          <p:nvPr/>
        </p:nvSpPr>
        <p:spPr>
          <a:xfrm rot="5400000" flipH="1">
            <a:off x="11264028" y="3680782"/>
            <a:ext cx="157155" cy="7112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941100">
              <a:alpha val="81559"/>
            </a:srgbClr>
          </a:solidFill>
          <a:ln w="12700">
            <a:miter lim="400000"/>
          </a:ln>
        </p:spPr>
        <p:txBody>
          <a:bodyPr tIns="43023" bIns="43023" anchor="ctr"/>
          <a:lstStyle/>
          <a:p>
            <a:endParaRPr sz="847"/>
          </a:p>
        </p:txBody>
      </p:sp>
      <p:sp>
        <p:nvSpPr>
          <p:cNvPr id="480" name="2010"/>
          <p:cNvSpPr txBox="1"/>
          <p:nvPr/>
        </p:nvSpPr>
        <p:spPr>
          <a:xfrm>
            <a:off x="78394" y="3421829"/>
            <a:ext cx="420308" cy="231670"/>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tIns="43023" bIns="43023">
            <a:spAutoFit/>
          </a:bodyPr>
          <a:lstStyle>
            <a:lvl1pPr>
              <a:defRPr sz="2000">
                <a:latin typeface="Impact"/>
                <a:ea typeface="Impact"/>
                <a:cs typeface="Impact"/>
                <a:sym typeface="Impact"/>
              </a:defRPr>
            </a:lvl1pPr>
          </a:lstStyle>
          <a:p>
            <a:r>
              <a:rPr sz="941"/>
              <a:t>2010</a:t>
            </a:r>
          </a:p>
        </p:txBody>
      </p:sp>
      <p:sp>
        <p:nvSpPr>
          <p:cNvPr id="481" name="2020"/>
          <p:cNvSpPr txBox="1"/>
          <p:nvPr/>
        </p:nvSpPr>
        <p:spPr>
          <a:xfrm>
            <a:off x="1829200" y="3421829"/>
            <a:ext cx="434734" cy="231670"/>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tIns="43023" bIns="43023">
            <a:spAutoFit/>
          </a:bodyPr>
          <a:lstStyle>
            <a:lvl1pPr>
              <a:defRPr sz="2000">
                <a:latin typeface="Impact"/>
                <a:ea typeface="Impact"/>
                <a:cs typeface="Impact"/>
                <a:sym typeface="Impact"/>
              </a:defRPr>
            </a:lvl1pPr>
          </a:lstStyle>
          <a:p>
            <a:r>
              <a:rPr sz="941"/>
              <a:t>2020</a:t>
            </a:r>
          </a:p>
        </p:txBody>
      </p:sp>
      <p:sp>
        <p:nvSpPr>
          <p:cNvPr id="482" name="2030"/>
          <p:cNvSpPr txBox="1"/>
          <p:nvPr/>
        </p:nvSpPr>
        <p:spPr>
          <a:xfrm>
            <a:off x="3544154" y="3421829"/>
            <a:ext cx="437940" cy="231670"/>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tIns="43023" bIns="43023">
            <a:spAutoFit/>
          </a:bodyPr>
          <a:lstStyle>
            <a:lvl1pPr>
              <a:defRPr sz="2000">
                <a:latin typeface="Impact"/>
                <a:ea typeface="Impact"/>
                <a:cs typeface="Impact"/>
                <a:sym typeface="Impact"/>
              </a:defRPr>
            </a:lvl1pPr>
          </a:lstStyle>
          <a:p>
            <a:r>
              <a:rPr sz="941"/>
              <a:t>2030</a:t>
            </a:r>
          </a:p>
        </p:txBody>
      </p:sp>
      <p:sp>
        <p:nvSpPr>
          <p:cNvPr id="483" name="2040"/>
          <p:cNvSpPr txBox="1"/>
          <p:nvPr/>
        </p:nvSpPr>
        <p:spPr>
          <a:xfrm>
            <a:off x="5303194" y="3412201"/>
            <a:ext cx="434734" cy="231670"/>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tIns="43023" bIns="43023">
            <a:spAutoFit/>
          </a:bodyPr>
          <a:lstStyle>
            <a:lvl1pPr>
              <a:defRPr sz="2000">
                <a:latin typeface="Impact"/>
                <a:ea typeface="Impact"/>
                <a:cs typeface="Impact"/>
                <a:sym typeface="Impact"/>
              </a:defRPr>
            </a:lvl1pPr>
          </a:lstStyle>
          <a:p>
            <a:r>
              <a:rPr sz="941"/>
              <a:t>2040</a:t>
            </a:r>
          </a:p>
        </p:txBody>
      </p:sp>
      <p:sp>
        <p:nvSpPr>
          <p:cNvPr id="484" name="2050"/>
          <p:cNvSpPr txBox="1"/>
          <p:nvPr/>
        </p:nvSpPr>
        <p:spPr>
          <a:xfrm>
            <a:off x="6976320" y="3412201"/>
            <a:ext cx="437940" cy="231670"/>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tIns="43023" bIns="43023">
            <a:spAutoFit/>
          </a:bodyPr>
          <a:lstStyle>
            <a:lvl1pPr>
              <a:defRPr sz="2000">
                <a:latin typeface="Impact"/>
                <a:ea typeface="Impact"/>
                <a:cs typeface="Impact"/>
                <a:sym typeface="Impact"/>
              </a:defRPr>
            </a:lvl1pPr>
          </a:lstStyle>
          <a:p>
            <a:r>
              <a:rPr sz="941"/>
              <a:t>2050</a:t>
            </a:r>
          </a:p>
        </p:txBody>
      </p:sp>
      <p:sp>
        <p:nvSpPr>
          <p:cNvPr id="485" name="2060"/>
          <p:cNvSpPr txBox="1"/>
          <p:nvPr/>
        </p:nvSpPr>
        <p:spPr>
          <a:xfrm>
            <a:off x="8736487" y="3412201"/>
            <a:ext cx="439544" cy="231670"/>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tIns="43023" bIns="43023">
            <a:spAutoFit/>
          </a:bodyPr>
          <a:lstStyle>
            <a:lvl1pPr>
              <a:defRPr sz="2000">
                <a:latin typeface="Impact"/>
                <a:ea typeface="Impact"/>
                <a:cs typeface="Impact"/>
                <a:sym typeface="Impact"/>
              </a:defRPr>
            </a:lvl1pPr>
          </a:lstStyle>
          <a:p>
            <a:r>
              <a:rPr sz="941"/>
              <a:t>2060</a:t>
            </a:r>
          </a:p>
        </p:txBody>
      </p:sp>
      <p:sp>
        <p:nvSpPr>
          <p:cNvPr id="486" name="2070"/>
          <p:cNvSpPr txBox="1"/>
          <p:nvPr/>
        </p:nvSpPr>
        <p:spPr>
          <a:xfrm>
            <a:off x="10472968" y="3421829"/>
            <a:ext cx="420308" cy="231670"/>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tIns="43023" bIns="43023">
            <a:spAutoFit/>
          </a:bodyPr>
          <a:lstStyle>
            <a:lvl1pPr>
              <a:defRPr sz="2000">
                <a:latin typeface="Impact"/>
                <a:ea typeface="Impact"/>
                <a:cs typeface="Impact"/>
                <a:sym typeface="Impact"/>
              </a:defRPr>
            </a:lvl1pPr>
          </a:lstStyle>
          <a:p>
            <a:r>
              <a:rPr sz="941"/>
              <a:t>2070</a:t>
            </a:r>
          </a:p>
        </p:txBody>
      </p:sp>
      <p:grpSp>
        <p:nvGrpSpPr>
          <p:cNvPr id="503" name="Group"/>
          <p:cNvGrpSpPr/>
          <p:nvPr/>
        </p:nvGrpSpPr>
        <p:grpSpPr>
          <a:xfrm>
            <a:off x="171295" y="1212477"/>
            <a:ext cx="5023146" cy="5308933"/>
            <a:chOff x="-1" y="0"/>
            <a:chExt cx="10676007" cy="11283410"/>
          </a:xfrm>
        </p:grpSpPr>
        <p:sp>
          <p:nvSpPr>
            <p:cNvPr id="487" name="LHC Run 1…"/>
            <p:cNvSpPr txBox="1"/>
            <p:nvPr/>
          </p:nvSpPr>
          <p:spPr>
            <a:xfrm>
              <a:off x="35382" y="7464343"/>
              <a:ext cx="2796151" cy="1662198"/>
            </a:xfrm>
            <a:prstGeom prst="rect">
              <a:avLst/>
            </a:prstGeom>
            <a:noFill/>
            <a:ln w="254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3023" tIns="43023" rIns="43023" bIns="43023" numCol="1" anchor="t">
              <a:spAutoFit/>
            </a:bodyPr>
            <a:lstStyle/>
            <a:p>
              <a:pPr>
                <a:defRPr sz="2400" b="1">
                  <a:latin typeface="Helvetica Neue"/>
                  <a:ea typeface="Helvetica Neue"/>
                  <a:cs typeface="Helvetica Neue"/>
                  <a:sym typeface="Helvetica Neue"/>
                </a:defRPr>
              </a:pPr>
              <a:r>
                <a:rPr sz="1129"/>
                <a:t>LHC Run 1</a:t>
              </a:r>
            </a:p>
            <a:p>
              <a:pPr>
                <a:defRPr sz="1800">
                  <a:latin typeface="Helvetica Neue Thin"/>
                  <a:ea typeface="Helvetica Neue Thin"/>
                  <a:cs typeface="Helvetica Neue Thin"/>
                  <a:sym typeface="Helvetica Neue Thin"/>
                </a:defRPr>
              </a:pPr>
              <a:r>
                <a:rPr sz="847"/>
                <a:t>2009-2012 7-8 TeV </a:t>
              </a:r>
            </a:p>
            <a:p>
              <a:pPr>
                <a:defRPr sz="1800">
                  <a:latin typeface="Helvetica Neue Thin"/>
                  <a:ea typeface="Helvetica Neue Thin"/>
                  <a:cs typeface="Helvetica Neue Thin"/>
                  <a:sym typeface="Helvetica Neue Thin"/>
                </a:defRPr>
              </a:pPr>
              <a:r>
                <a:rPr sz="847"/>
                <a:t>75% Nom. Lumi, PU 30-40 </a:t>
              </a:r>
            </a:p>
            <a:p>
              <a:pPr>
                <a:defRPr sz="1800">
                  <a:latin typeface="Helvetica Neue Thin"/>
                  <a:ea typeface="Helvetica Neue Thin"/>
                  <a:cs typeface="Helvetica Neue Thin"/>
                  <a:sym typeface="Helvetica Neue Thin"/>
                </a:defRPr>
              </a:pPr>
              <a:r>
                <a:rPr sz="847"/>
                <a:t>Int. Lumi. 30 fb-1</a:t>
              </a:r>
            </a:p>
          </p:txBody>
        </p:sp>
        <p:sp>
          <p:nvSpPr>
            <p:cNvPr id="488" name="LHC Run 2…"/>
            <p:cNvSpPr txBox="1"/>
            <p:nvPr/>
          </p:nvSpPr>
          <p:spPr>
            <a:xfrm>
              <a:off x="512719" y="298441"/>
              <a:ext cx="3236073" cy="1385144"/>
            </a:xfrm>
            <a:prstGeom prst="rect">
              <a:avLst/>
            </a:prstGeom>
            <a:noFill/>
            <a:ln w="254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3023" tIns="43023" rIns="43023" bIns="43023" numCol="1" anchor="t">
              <a:spAutoFit/>
            </a:bodyPr>
            <a:lstStyle/>
            <a:p>
              <a:pPr>
                <a:defRPr sz="2400" b="1">
                  <a:latin typeface="Helvetica Neue"/>
                  <a:ea typeface="Helvetica Neue"/>
                  <a:cs typeface="Helvetica Neue"/>
                  <a:sym typeface="Helvetica Neue"/>
                </a:defRPr>
              </a:pPr>
              <a:r>
                <a:rPr sz="1129" dirty="0"/>
                <a:t>LHC Run 2</a:t>
              </a:r>
            </a:p>
            <a:p>
              <a:pPr>
                <a:defRPr sz="1800">
                  <a:latin typeface="Helvetica Neue Thin"/>
                  <a:ea typeface="Helvetica Neue Thin"/>
                  <a:cs typeface="Helvetica Neue Thin"/>
                  <a:sym typeface="Helvetica Neue Thin"/>
                </a:defRPr>
              </a:pPr>
              <a:r>
                <a:rPr sz="847" dirty="0"/>
                <a:t>2014-2018 13 TeV </a:t>
              </a:r>
            </a:p>
            <a:p>
              <a:pPr>
                <a:defRPr sz="1800">
                  <a:latin typeface="Helvetica Neue Thin"/>
                  <a:ea typeface="Helvetica Neue Thin"/>
                  <a:cs typeface="Helvetica Neue Thin"/>
                  <a:sym typeface="Helvetica Neue Thin"/>
                </a:defRPr>
              </a:pPr>
              <a:r>
                <a:rPr sz="847" dirty="0"/>
                <a:t>100% to 2x Nom. </a:t>
              </a:r>
              <a:r>
                <a:rPr sz="847" dirty="0" err="1"/>
                <a:t>Lumi</a:t>
              </a:r>
              <a:r>
                <a:rPr sz="847" dirty="0"/>
                <a:t>, PU 40</a:t>
              </a:r>
            </a:p>
            <a:p>
              <a:pPr>
                <a:defRPr sz="1800">
                  <a:latin typeface="Helvetica Neue Thin"/>
                  <a:ea typeface="Helvetica Neue Thin"/>
                  <a:cs typeface="Helvetica Neue Thin"/>
                  <a:sym typeface="Helvetica Neue Thin"/>
                </a:defRPr>
              </a:pPr>
              <a:r>
                <a:rPr sz="847" dirty="0"/>
                <a:t>Int. Lumi.190 fb-1</a:t>
              </a:r>
            </a:p>
          </p:txBody>
        </p:sp>
        <p:sp>
          <p:nvSpPr>
            <p:cNvPr id="489" name="LHC Run 3…"/>
            <p:cNvSpPr txBox="1"/>
            <p:nvPr/>
          </p:nvSpPr>
          <p:spPr>
            <a:xfrm>
              <a:off x="3875953" y="7701910"/>
              <a:ext cx="3346690" cy="1385144"/>
            </a:xfrm>
            <a:prstGeom prst="rect">
              <a:avLst/>
            </a:prstGeom>
            <a:noFill/>
            <a:ln w="254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3023" tIns="43023" rIns="43023" bIns="43023" numCol="1" anchor="t">
              <a:spAutoFit/>
            </a:bodyPr>
            <a:lstStyle/>
            <a:p>
              <a:pPr>
                <a:defRPr sz="2400" b="1">
                  <a:latin typeface="Helvetica Neue"/>
                  <a:ea typeface="Helvetica Neue"/>
                  <a:cs typeface="Helvetica Neue"/>
                  <a:sym typeface="Helvetica Neue"/>
                </a:defRPr>
              </a:pPr>
              <a:r>
                <a:rPr sz="1129"/>
                <a:t>LHC Run 3</a:t>
              </a:r>
            </a:p>
            <a:p>
              <a:pPr>
                <a:defRPr sz="1800">
                  <a:latin typeface="Helvetica Neue Thin"/>
                  <a:ea typeface="Helvetica Neue Thin"/>
                  <a:cs typeface="Helvetica Neue Thin"/>
                  <a:sym typeface="Helvetica Neue Thin"/>
                </a:defRPr>
              </a:pPr>
              <a:r>
                <a:rPr sz="847"/>
                <a:t>2022-2026  13.6 TeV </a:t>
              </a:r>
            </a:p>
            <a:p>
              <a:pPr>
                <a:defRPr sz="1800">
                  <a:latin typeface="Helvetica Neue Thin"/>
                  <a:ea typeface="Helvetica Neue Thin"/>
                  <a:cs typeface="Helvetica Neue Thin"/>
                  <a:sym typeface="Helvetica Neue Thin"/>
                </a:defRPr>
              </a:pPr>
              <a:r>
                <a:rPr sz="847"/>
                <a:t>2x Nom. Lumi., PU 60</a:t>
              </a:r>
            </a:p>
            <a:p>
              <a:pPr>
                <a:defRPr sz="1800">
                  <a:latin typeface="Helvetica Neue Thin"/>
                  <a:ea typeface="Helvetica Neue Thin"/>
                  <a:cs typeface="Helvetica Neue Thin"/>
                  <a:sym typeface="Helvetica Neue Thin"/>
                </a:defRPr>
              </a:pPr>
              <a:r>
                <a:rPr sz="847"/>
                <a:t>Int. Lumi. 450 fb-1</a:t>
              </a:r>
            </a:p>
          </p:txBody>
        </p:sp>
        <p:sp>
          <p:nvSpPr>
            <p:cNvPr id="490" name="HL-LHC (Runs 4-6)…"/>
            <p:cNvSpPr txBox="1"/>
            <p:nvPr/>
          </p:nvSpPr>
          <p:spPr>
            <a:xfrm>
              <a:off x="6906884" y="0"/>
              <a:ext cx="3759314" cy="1385144"/>
            </a:xfrm>
            <a:prstGeom prst="rect">
              <a:avLst/>
            </a:prstGeom>
            <a:noFill/>
            <a:ln w="254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3023" tIns="43023" rIns="43023" bIns="43023" numCol="1" anchor="t">
              <a:spAutoFit/>
            </a:bodyPr>
            <a:lstStyle/>
            <a:p>
              <a:pPr>
                <a:defRPr sz="2400" b="1">
                  <a:latin typeface="Helvetica Neue"/>
                  <a:ea typeface="Helvetica Neue"/>
                  <a:cs typeface="Helvetica Neue"/>
                  <a:sym typeface="Helvetica Neue"/>
                </a:defRPr>
              </a:pPr>
              <a:r>
                <a:rPr sz="1129" dirty="0"/>
                <a:t>HL-LHC (Runs 4-6)</a:t>
              </a:r>
            </a:p>
            <a:p>
              <a:pPr>
                <a:defRPr sz="1800">
                  <a:latin typeface="Helvetica Neue Thin"/>
                  <a:ea typeface="Helvetica Neue Thin"/>
                  <a:cs typeface="Helvetica Neue Thin"/>
                  <a:sym typeface="Helvetica Neue Thin"/>
                </a:defRPr>
              </a:pPr>
              <a:r>
                <a:rPr sz="847" dirty="0"/>
                <a:t>2029-2041 13.6 - 14 TeV and 2x Nominal Luminosity, PU 140 </a:t>
              </a:r>
              <a:r>
                <a:rPr lang="en-US" sz="847" dirty="0"/>
                <a:t>–</a:t>
              </a:r>
              <a:r>
                <a:rPr sz="847" dirty="0"/>
                <a:t> 200</a:t>
              </a:r>
            </a:p>
            <a:p>
              <a:pPr>
                <a:defRPr sz="1800">
                  <a:latin typeface="Helvetica Neue Thin"/>
                  <a:ea typeface="Helvetica Neue Thin"/>
                  <a:cs typeface="Helvetica Neue Thin"/>
                  <a:sym typeface="Helvetica Neue Thin"/>
                </a:defRPr>
              </a:pPr>
              <a:r>
                <a:rPr sz="847" dirty="0"/>
                <a:t>Int. </a:t>
              </a:r>
              <a:r>
                <a:rPr sz="847" dirty="0" err="1"/>
                <a:t>Lumi</a:t>
              </a:r>
              <a:r>
                <a:rPr sz="847" dirty="0"/>
                <a:t>. 3000 fb-1</a:t>
              </a:r>
            </a:p>
          </p:txBody>
        </p:sp>
        <p:sp>
          <p:nvSpPr>
            <p:cNvPr id="491" name="Higgs couplings to Fermions of the third generation (top, bottom and taus)!"/>
            <p:cNvSpPr txBox="1"/>
            <p:nvPr/>
          </p:nvSpPr>
          <p:spPr>
            <a:xfrm>
              <a:off x="515149" y="1680673"/>
              <a:ext cx="2580488" cy="1292882"/>
            </a:xfrm>
            <a:prstGeom prst="rect">
              <a:avLst/>
            </a:prstGeom>
            <a:noFill/>
            <a:ln w="254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3023" tIns="43023" rIns="43023" bIns="43023" numCol="1" anchor="t">
              <a:spAutoFit/>
            </a:bodyPr>
            <a:lstStyle>
              <a:lvl1pPr>
                <a:defRPr sz="1800">
                  <a:latin typeface="Helvetica Neue Thin"/>
                  <a:ea typeface="Helvetica Neue Thin"/>
                  <a:cs typeface="Helvetica Neue Thin"/>
                  <a:sym typeface="Helvetica Neue Thin"/>
                </a:defRPr>
              </a:lvl1pPr>
            </a:lstStyle>
            <a:p>
              <a:r>
                <a:rPr sz="847"/>
                <a:t>Higgs couplings to Fermions of the third generation (top, bottom and taus)!</a:t>
              </a:r>
            </a:p>
          </p:txBody>
        </p:sp>
        <p:sp>
          <p:nvSpPr>
            <p:cNvPr id="492" name="Discovery of the Higgs Boson, measurements of Higgs Boson couplings to bosons (gluons, photons, W and Z)"/>
            <p:cNvSpPr txBox="1"/>
            <p:nvPr/>
          </p:nvSpPr>
          <p:spPr>
            <a:xfrm>
              <a:off x="71171" y="9145123"/>
              <a:ext cx="2724575" cy="1569938"/>
            </a:xfrm>
            <a:prstGeom prst="rect">
              <a:avLst/>
            </a:prstGeom>
            <a:noFill/>
            <a:ln w="254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3023" tIns="43023" rIns="43023" bIns="43023" numCol="1" anchor="t">
              <a:spAutoFit/>
            </a:bodyPr>
            <a:lstStyle>
              <a:lvl1pPr>
                <a:defRPr sz="1800">
                  <a:latin typeface="Helvetica Neue Thin"/>
                  <a:ea typeface="Helvetica Neue Thin"/>
                  <a:cs typeface="Helvetica Neue Thin"/>
                  <a:sym typeface="Helvetica Neue Thin"/>
                </a:defRPr>
              </a:lvl1pPr>
            </a:lstStyle>
            <a:p>
              <a:r>
                <a:rPr sz="847"/>
                <a:t>Discovery of the Higgs Boson, measurements of Higgs Boson couplings to bosons (gluons, photons, W and Z)</a:t>
              </a:r>
            </a:p>
          </p:txBody>
        </p:sp>
        <p:sp>
          <p:nvSpPr>
            <p:cNvPr id="493" name="Higgs couplings to Fermions of the second generation (muons) and more rare decays"/>
            <p:cNvSpPr txBox="1"/>
            <p:nvPr/>
          </p:nvSpPr>
          <p:spPr>
            <a:xfrm>
              <a:off x="3828466" y="9145123"/>
              <a:ext cx="2580488" cy="1292882"/>
            </a:xfrm>
            <a:prstGeom prst="rect">
              <a:avLst/>
            </a:prstGeom>
            <a:noFill/>
            <a:ln w="254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3023" tIns="43023" rIns="43023" bIns="43023" numCol="1" anchor="t">
              <a:spAutoFit/>
            </a:bodyPr>
            <a:lstStyle>
              <a:lvl1pPr>
                <a:defRPr sz="1800">
                  <a:latin typeface="Helvetica Neue Thin"/>
                  <a:ea typeface="Helvetica Neue Thin"/>
                  <a:cs typeface="Helvetica Neue Thin"/>
                  <a:sym typeface="Helvetica Neue Thin"/>
                </a:defRPr>
              </a:lvl1pPr>
            </a:lstStyle>
            <a:p>
              <a:r>
                <a:rPr sz="847"/>
                <a:t>Higgs couplings to Fermions of the second generation (muons) and more rare decays</a:t>
              </a:r>
            </a:p>
          </p:txBody>
        </p:sp>
        <p:sp>
          <p:nvSpPr>
            <p:cNvPr id="494" name="di-Higgs boson production and Higgs self coupling and precision Higgs physics!"/>
            <p:cNvSpPr txBox="1"/>
            <p:nvPr/>
          </p:nvSpPr>
          <p:spPr>
            <a:xfrm>
              <a:off x="6910669" y="1399592"/>
              <a:ext cx="3113119" cy="1015828"/>
            </a:xfrm>
            <a:prstGeom prst="rect">
              <a:avLst/>
            </a:prstGeom>
            <a:noFill/>
            <a:ln w="254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3023" tIns="43023" rIns="43023" bIns="43023" numCol="1" anchor="t">
              <a:spAutoFit/>
            </a:bodyPr>
            <a:lstStyle>
              <a:lvl1pPr>
                <a:defRPr sz="1800">
                  <a:latin typeface="Helvetica Neue Thin"/>
                  <a:ea typeface="Helvetica Neue Thin"/>
                  <a:cs typeface="Helvetica Neue Thin"/>
                  <a:sym typeface="Helvetica Neue Thin"/>
                </a:defRPr>
              </a:lvl1pPr>
            </a:lstStyle>
            <a:p>
              <a:r>
                <a:rPr lang="en-US" sz="847" dirty="0"/>
                <a:t>D</a:t>
              </a:r>
              <a:r>
                <a:rPr sz="847" dirty="0"/>
                <a:t>i-Higgs boson production and Higgs self coupling</a:t>
              </a:r>
              <a:r>
                <a:rPr lang="en-US" sz="847" dirty="0"/>
                <a:t>, and</a:t>
              </a:r>
              <a:r>
                <a:rPr sz="847" dirty="0"/>
                <a:t> precision Higgs physics!</a:t>
              </a:r>
            </a:p>
          </p:txBody>
        </p:sp>
        <p:sp>
          <p:nvSpPr>
            <p:cNvPr id="495" name="LS1…"/>
            <p:cNvSpPr txBox="1"/>
            <p:nvPr/>
          </p:nvSpPr>
          <p:spPr>
            <a:xfrm>
              <a:off x="1067348" y="5897997"/>
              <a:ext cx="2266676" cy="1662198"/>
            </a:xfrm>
            <a:prstGeom prst="rect">
              <a:avLst/>
            </a:prstGeom>
            <a:noFill/>
            <a:ln w="254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3023" tIns="43023" rIns="43023" bIns="43023" numCol="1" anchor="t">
              <a:spAutoFit/>
            </a:bodyPr>
            <a:lstStyle/>
            <a:p>
              <a:pPr>
                <a:defRPr sz="2400" b="1">
                  <a:latin typeface="Helvetica Neue"/>
                  <a:ea typeface="Helvetica Neue"/>
                  <a:cs typeface="Helvetica Neue"/>
                  <a:sym typeface="Helvetica Neue"/>
                </a:defRPr>
              </a:pPr>
              <a:r>
                <a:rPr sz="1129"/>
                <a:t>LS1</a:t>
              </a:r>
            </a:p>
            <a:p>
              <a:pPr>
                <a:defRPr sz="1800">
                  <a:latin typeface="Helvetica Neue Thin"/>
                  <a:ea typeface="Helvetica Neue Thin"/>
                  <a:cs typeface="Helvetica Neue Thin"/>
                  <a:sym typeface="Helvetica Neue Thin"/>
                </a:defRPr>
              </a:pPr>
              <a:r>
                <a:rPr sz="847"/>
                <a:t>2012-204 Consolidation of LHC interconnections</a:t>
              </a:r>
            </a:p>
          </p:txBody>
        </p:sp>
        <p:sp>
          <p:nvSpPr>
            <p:cNvPr id="496" name="LS2…"/>
            <p:cNvSpPr txBox="1"/>
            <p:nvPr/>
          </p:nvSpPr>
          <p:spPr>
            <a:xfrm>
              <a:off x="3039478" y="2740919"/>
              <a:ext cx="2216655" cy="1662198"/>
            </a:xfrm>
            <a:prstGeom prst="rect">
              <a:avLst/>
            </a:prstGeom>
            <a:noFill/>
            <a:ln w="254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3023" tIns="43023" rIns="43023" bIns="43023" numCol="1" anchor="t">
              <a:spAutoFit/>
            </a:bodyPr>
            <a:lstStyle/>
            <a:p>
              <a:pPr>
                <a:defRPr sz="2400" b="1">
                  <a:latin typeface="Helvetica Neue"/>
                  <a:ea typeface="Helvetica Neue"/>
                  <a:cs typeface="Helvetica Neue"/>
                  <a:sym typeface="Helvetica Neue"/>
                </a:defRPr>
              </a:pPr>
              <a:r>
                <a:rPr sz="1129"/>
                <a:t>LS2</a:t>
              </a:r>
            </a:p>
            <a:p>
              <a:pPr>
                <a:defRPr sz="1800">
                  <a:latin typeface="Helvetica Neue Thin"/>
                  <a:ea typeface="Helvetica Neue Thin"/>
                  <a:cs typeface="Helvetica Neue Thin"/>
                  <a:sym typeface="Helvetica Neue Thin"/>
                </a:defRPr>
              </a:pPr>
              <a:r>
                <a:rPr sz="847"/>
                <a:t>2018-2022 Experiments Phase-I and accelerator upgrades</a:t>
              </a:r>
            </a:p>
          </p:txBody>
        </p:sp>
        <p:sp>
          <p:nvSpPr>
            <p:cNvPr id="497" name="LS3…"/>
            <p:cNvSpPr txBox="1"/>
            <p:nvPr/>
          </p:nvSpPr>
          <p:spPr>
            <a:xfrm>
              <a:off x="5811121" y="5757608"/>
              <a:ext cx="2796153" cy="1385144"/>
            </a:xfrm>
            <a:prstGeom prst="rect">
              <a:avLst/>
            </a:prstGeom>
            <a:noFill/>
            <a:ln w="254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3023" tIns="43023" rIns="43023" bIns="43023" numCol="1" anchor="t">
              <a:spAutoFit/>
            </a:bodyPr>
            <a:lstStyle/>
            <a:p>
              <a:pPr>
                <a:defRPr sz="2400" b="1">
                  <a:latin typeface="Helvetica Neue"/>
                  <a:ea typeface="Helvetica Neue"/>
                  <a:cs typeface="Helvetica Neue"/>
                  <a:sym typeface="Helvetica Neue"/>
                </a:defRPr>
              </a:pPr>
              <a:r>
                <a:rPr sz="1129"/>
                <a:t>LS3</a:t>
              </a:r>
            </a:p>
            <a:p>
              <a:pPr>
                <a:defRPr sz="1800">
                  <a:latin typeface="Helvetica Neue Thin"/>
                  <a:ea typeface="Helvetica Neue Thin"/>
                  <a:cs typeface="Helvetica Neue Thin"/>
                  <a:sym typeface="Helvetica Neue Thin"/>
                </a:defRPr>
              </a:pPr>
              <a:r>
                <a:rPr sz="847"/>
                <a:t>2026-2029 HL-LHC installation and major exp. upgrades</a:t>
              </a:r>
            </a:p>
          </p:txBody>
        </p:sp>
        <p:sp>
          <p:nvSpPr>
            <p:cNvPr id="498" name="Line"/>
            <p:cNvSpPr/>
            <p:nvPr/>
          </p:nvSpPr>
          <p:spPr>
            <a:xfrm flipV="1">
              <a:off x="-1" y="5400232"/>
              <a:ext cx="2" cy="3399446"/>
            </a:xfrm>
            <a:prstGeom prst="line">
              <a:avLst/>
            </a:prstGeom>
            <a:noFill/>
            <a:ln w="12700" cap="flat">
              <a:solidFill>
                <a:srgbClr val="000000"/>
              </a:solidFill>
              <a:prstDash val="solid"/>
              <a:round/>
            </a:ln>
            <a:effectLst/>
          </p:spPr>
          <p:txBody>
            <a:bodyPr wrap="square" lIns="43023" tIns="43023" rIns="43023" bIns="43023" numCol="1" anchor="t">
              <a:noAutofit/>
            </a:bodyPr>
            <a:lstStyle/>
            <a:p>
              <a:endParaRPr sz="847"/>
            </a:p>
          </p:txBody>
        </p:sp>
        <p:sp>
          <p:nvSpPr>
            <p:cNvPr id="499" name="Line"/>
            <p:cNvSpPr/>
            <p:nvPr/>
          </p:nvSpPr>
          <p:spPr>
            <a:xfrm flipV="1">
              <a:off x="414866" y="463542"/>
              <a:ext cx="1" cy="4732515"/>
            </a:xfrm>
            <a:prstGeom prst="line">
              <a:avLst/>
            </a:prstGeom>
            <a:noFill/>
            <a:ln w="12700" cap="flat">
              <a:solidFill>
                <a:srgbClr val="000000"/>
              </a:solidFill>
              <a:prstDash val="solid"/>
              <a:round/>
            </a:ln>
            <a:effectLst/>
          </p:spPr>
          <p:txBody>
            <a:bodyPr wrap="square" lIns="43023" tIns="43023" rIns="43023" bIns="43023" numCol="1" anchor="t">
              <a:noAutofit/>
            </a:bodyPr>
            <a:lstStyle/>
            <a:p>
              <a:endParaRPr sz="847"/>
            </a:p>
          </p:txBody>
        </p:sp>
        <p:sp>
          <p:nvSpPr>
            <p:cNvPr id="500" name="Line"/>
            <p:cNvSpPr/>
            <p:nvPr/>
          </p:nvSpPr>
          <p:spPr>
            <a:xfrm flipV="1">
              <a:off x="3885112" y="5298008"/>
              <a:ext cx="1" cy="3629294"/>
            </a:xfrm>
            <a:prstGeom prst="line">
              <a:avLst/>
            </a:prstGeom>
            <a:noFill/>
            <a:ln w="12700" cap="flat">
              <a:solidFill>
                <a:srgbClr val="000000"/>
              </a:solidFill>
              <a:prstDash val="solid"/>
              <a:round/>
            </a:ln>
            <a:effectLst/>
          </p:spPr>
          <p:txBody>
            <a:bodyPr wrap="square" lIns="43023" tIns="43023" rIns="43023" bIns="43023" numCol="1" anchor="t">
              <a:noAutofit/>
            </a:bodyPr>
            <a:lstStyle/>
            <a:p>
              <a:endParaRPr sz="847"/>
            </a:p>
          </p:txBody>
        </p:sp>
        <p:sp>
          <p:nvSpPr>
            <p:cNvPr id="501" name="Line"/>
            <p:cNvSpPr/>
            <p:nvPr/>
          </p:nvSpPr>
          <p:spPr>
            <a:xfrm flipV="1">
              <a:off x="6772952" y="463542"/>
              <a:ext cx="1" cy="4732515"/>
            </a:xfrm>
            <a:prstGeom prst="line">
              <a:avLst/>
            </a:prstGeom>
            <a:noFill/>
            <a:ln w="12700" cap="flat">
              <a:solidFill>
                <a:srgbClr val="000000"/>
              </a:solidFill>
              <a:prstDash val="solid"/>
              <a:round/>
            </a:ln>
            <a:effectLst/>
          </p:spPr>
          <p:txBody>
            <a:bodyPr wrap="square" lIns="43023" tIns="43023" rIns="43023" bIns="43023" numCol="1" anchor="t">
              <a:noAutofit/>
            </a:bodyPr>
            <a:lstStyle/>
            <a:p>
              <a:endParaRPr sz="847"/>
            </a:p>
          </p:txBody>
        </p:sp>
        <p:sp>
          <p:nvSpPr>
            <p:cNvPr id="502" name="LHC"/>
            <p:cNvSpPr txBox="1"/>
            <p:nvPr/>
          </p:nvSpPr>
          <p:spPr>
            <a:xfrm>
              <a:off x="9567674" y="10575435"/>
              <a:ext cx="1108332" cy="707975"/>
            </a:xfrm>
            <a:prstGeom prst="rect">
              <a:avLst/>
            </a:prstGeom>
            <a:noFill/>
            <a:ln w="254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3023" tIns="43023" rIns="43023" bIns="43023" numCol="1" anchor="t">
              <a:spAutoFit/>
            </a:bodyPr>
            <a:lstStyle>
              <a:lvl1pPr>
                <a:defRPr sz="3400" b="1">
                  <a:solidFill>
                    <a:srgbClr val="005493"/>
                  </a:solidFill>
                  <a:latin typeface="Helvetica Neue"/>
                  <a:ea typeface="Helvetica Neue"/>
                  <a:cs typeface="Helvetica Neue"/>
                  <a:sym typeface="Helvetica Neue"/>
                </a:defRPr>
              </a:lvl1pPr>
            </a:lstStyle>
            <a:p>
              <a:r>
                <a:rPr sz="1600"/>
                <a:t>LHC</a:t>
              </a:r>
            </a:p>
          </p:txBody>
        </p:sp>
      </p:grpSp>
      <p:grpSp>
        <p:nvGrpSpPr>
          <p:cNvPr id="515" name="Group"/>
          <p:cNvGrpSpPr/>
          <p:nvPr/>
        </p:nvGrpSpPr>
        <p:grpSpPr>
          <a:xfrm>
            <a:off x="4319968" y="2480423"/>
            <a:ext cx="4373618" cy="4075827"/>
            <a:chOff x="0" y="0"/>
            <a:chExt cx="9295525" cy="8662611"/>
          </a:xfrm>
        </p:grpSpPr>
        <p:sp>
          <p:nvSpPr>
            <p:cNvPr id="504" name="Rounded Rectangle"/>
            <p:cNvSpPr/>
            <p:nvPr/>
          </p:nvSpPr>
          <p:spPr>
            <a:xfrm>
              <a:off x="3183383" y="3352629"/>
              <a:ext cx="4716443" cy="436881"/>
            </a:xfrm>
            <a:prstGeom prst="roundRect">
              <a:avLst>
                <a:gd name="adj" fmla="val 43605"/>
              </a:avLst>
            </a:prstGeom>
            <a:solidFill>
              <a:srgbClr val="009193"/>
            </a:solidFill>
            <a:ln w="12700" cap="flat">
              <a:noFill/>
              <a:miter lim="400000"/>
            </a:ln>
            <a:effectLst/>
          </p:spPr>
          <p:txBody>
            <a:bodyPr wrap="square" lIns="43023" tIns="43023" rIns="43023" bIns="43023" numCol="1" anchor="ctr">
              <a:noAutofit/>
            </a:bodyPr>
            <a:lstStyle/>
            <a:p>
              <a:pPr>
                <a:defRPr>
                  <a:solidFill>
                    <a:srgbClr val="FF2600">
                      <a:alpha val="50000"/>
                    </a:srgbClr>
                  </a:solidFill>
                </a:defRPr>
              </a:pPr>
              <a:endParaRPr sz="847"/>
            </a:p>
          </p:txBody>
        </p:sp>
        <p:sp>
          <p:nvSpPr>
            <p:cNvPr id="505" name="FCC-ee 90 - 265 GeV"/>
            <p:cNvSpPr txBox="1"/>
            <p:nvPr/>
          </p:nvSpPr>
          <p:spPr>
            <a:xfrm>
              <a:off x="3344112" y="3287199"/>
              <a:ext cx="3511125" cy="553980"/>
            </a:xfrm>
            <a:prstGeom prst="rect">
              <a:avLst/>
            </a:prstGeom>
            <a:noFill/>
            <a:ln w="254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3023" tIns="43023" rIns="43023" bIns="43023" numCol="1" anchor="t">
              <a:spAutoFit/>
            </a:bodyPr>
            <a:lstStyle>
              <a:lvl1pPr>
                <a:defRPr sz="2400" b="1">
                  <a:solidFill>
                    <a:srgbClr val="FFFFFF"/>
                  </a:solidFill>
                  <a:latin typeface="Helvetica Neue"/>
                  <a:ea typeface="Helvetica Neue"/>
                  <a:cs typeface="Helvetica Neue"/>
                  <a:sym typeface="Helvetica Neue"/>
                </a:defRPr>
              </a:lvl1pPr>
            </a:lstStyle>
            <a:p>
              <a:r>
                <a:rPr sz="1129"/>
                <a:t>FCC-ee 90 - 265 GeV</a:t>
              </a:r>
            </a:p>
          </p:txBody>
        </p:sp>
        <mc:AlternateContent xmlns:mc="http://schemas.openxmlformats.org/markup-compatibility/2006" xmlns:a14="http://schemas.microsoft.com/office/drawing/2010/main">
          <mc:Choice Requires="a14">
            <p:sp>
              <p:nvSpPr>
                <p:cNvPr id="506" name="Ultimate Precision"/>
                <p:cNvSpPr txBox="1"/>
                <p:nvPr/>
              </p:nvSpPr>
              <p:spPr>
                <a:xfrm>
                  <a:off x="2468885" y="7823809"/>
                  <a:ext cx="5421114" cy="838802"/>
                </a:xfrm>
                <a:prstGeom prst="rect">
                  <a:avLst/>
                </a:prstGeom>
                <a:noFill/>
                <a:ln w="25400" cap="flat">
                  <a:noFill/>
                  <a:miter lim="400000"/>
                </a:ln>
                <a:effectLst/>
                <a:extLst>
                  <a:ext uri="{C572A759-6A51-4108-AA02-DFA0A04FC94B}">
                    <ma14:wrappingTextBoxFlag xmlns="" xmlns:m="http://schemas.openxmlformats.org/officeDocument/2006/math" xmlns:ma14="http://schemas.microsoft.com/office/mac/drawingml/2011/main" val="1"/>
                  </a:ext>
                </a:extLst>
              </p:spPr>
              <p:txBody>
                <a:bodyPr wrap="square" lIns="43023" tIns="43023" rIns="43023" bIns="43023" numCol="1" anchor="t">
                  <a:spAutoFit/>
                </a:bodyPr>
                <a:lstStyle/>
                <a:p>
                  <a:pPr>
                    <a:defRPr sz="3400" b="1">
                      <a:solidFill>
                        <a:srgbClr val="005493"/>
                      </a:solidFill>
                      <a:latin typeface="Helvetica Neue"/>
                      <a:ea typeface="Helvetica Neue"/>
                      <a:cs typeface="Helvetica Neue"/>
                      <a:sym typeface="Helvetica Neue"/>
                    </a:defRPr>
                  </a:pPr>
                  <a:r>
                    <a:rPr sz="1600"/>
                    <a:t>Ultimate Precision </a:t>
                  </a:r>
                  <a14:m>
                    <m:oMath xmlns:m="http://schemas.openxmlformats.org/officeDocument/2006/math">
                      <m:sSup>
                        <m:sSupPr>
                          <m:ctrlPr>
                            <a:rPr sz="2000" i="1">
                              <a:solidFill>
                                <a:srgbClr val="005392"/>
                              </a:solidFill>
                              <a:latin typeface="Cambria Math" panose="02040503050406030204" pitchFamily="18" charset="0"/>
                            </a:rPr>
                          </m:ctrlPr>
                        </m:sSupPr>
                        <m:e>
                          <m:r>
                            <a:rPr sz="2000" i="1">
                              <a:solidFill>
                                <a:srgbClr val="005392"/>
                              </a:solidFill>
                              <a:latin typeface="Cambria Math" panose="02040503050406030204" pitchFamily="18" charset="0"/>
                            </a:rPr>
                            <m:t>𝑒</m:t>
                          </m:r>
                        </m:e>
                        <m:sup>
                          <m:r>
                            <a:rPr sz="2000" i="1">
                              <a:solidFill>
                                <a:srgbClr val="005392"/>
                              </a:solidFill>
                              <a:latin typeface="Cambria Math" panose="02040503050406030204" pitchFamily="18" charset="0"/>
                            </a:rPr>
                            <m:t>+</m:t>
                          </m:r>
                        </m:sup>
                      </m:sSup>
                      <m:sSup>
                        <m:sSupPr>
                          <m:ctrlPr>
                            <a:rPr sz="2000" i="1">
                              <a:solidFill>
                                <a:srgbClr val="005392"/>
                              </a:solidFill>
                              <a:latin typeface="Cambria Math" panose="02040503050406030204" pitchFamily="18" charset="0"/>
                            </a:rPr>
                          </m:ctrlPr>
                        </m:sSupPr>
                        <m:e>
                          <m:r>
                            <a:rPr sz="2000" i="1">
                              <a:solidFill>
                                <a:srgbClr val="005392"/>
                              </a:solidFill>
                              <a:latin typeface="Cambria Math" panose="02040503050406030204" pitchFamily="18" charset="0"/>
                            </a:rPr>
                            <m:t>𝑒</m:t>
                          </m:r>
                        </m:e>
                        <m:sup>
                          <m:r>
                            <a:rPr sz="2000" i="1">
                              <a:solidFill>
                                <a:srgbClr val="005392"/>
                              </a:solidFill>
                              <a:latin typeface="Cambria Math" panose="02040503050406030204" pitchFamily="18" charset="0"/>
                            </a:rPr>
                            <m:t>−</m:t>
                          </m:r>
                        </m:sup>
                      </m:sSup>
                    </m:oMath>
                  </a14:m>
                  <a:endParaRPr sz="1600"/>
                </a:p>
              </p:txBody>
            </p:sp>
          </mc:Choice>
          <mc:Fallback xmlns="">
            <p:sp>
              <p:nvSpPr>
                <p:cNvPr id="506" name="Ultimate Precision"/>
                <p:cNvSpPr txBox="1">
                  <a:spLocks noRot="1" noChangeAspect="1" noMove="1" noResize="1" noEditPoints="1" noAdjustHandles="1" noChangeArrowheads="1" noChangeShapeType="1" noTextEdit="1"/>
                </p:cNvSpPr>
                <p:nvPr/>
              </p:nvSpPr>
              <p:spPr>
                <a:xfrm>
                  <a:off x="2468885" y="7823809"/>
                  <a:ext cx="5421114" cy="838802"/>
                </a:xfrm>
                <a:prstGeom prst="rect">
                  <a:avLst/>
                </a:prstGeom>
                <a:blipFill>
                  <a:blip r:embed="rId2"/>
                  <a:stretch>
                    <a:fillRect l="-2970" b="-15625"/>
                  </a:stretch>
                </a:blipFill>
                <a:ln w="25400" cap="flat">
                  <a:noFill/>
                  <a:miter lim="400000"/>
                </a:ln>
                <a:effectLst/>
                <a:extLst>
                  <a:ext uri="{C572A759-6A51-4108-AA02-DFA0A04FC94B}">
                    <ma14:wrappingTextBoxFlag xmlns="" xmlns:m="http://schemas.openxmlformats.org/officeDocument/2006/math" xmlns:ma14="http://schemas.microsoft.com/office/mac/drawingml/2011/main" xmlns:a14="http://schemas.microsoft.com/office/drawing/2010/main" val="1"/>
                  </a:ext>
                </a:extLst>
              </p:spPr>
              <p:txBody>
                <a:bodyPr/>
                <a:lstStyle/>
                <a:p>
                  <a:r>
                    <a:rPr lang="en-CH">
                      <a:noFill/>
                    </a:rPr>
                    <a:t> </a:t>
                  </a:r>
                </a:p>
              </p:txBody>
            </p:sp>
          </mc:Fallback>
        </mc:AlternateContent>
        <p:sp>
          <p:nvSpPr>
            <p:cNvPr id="507" name="Rounded Rectangle"/>
            <p:cNvSpPr/>
            <p:nvPr/>
          </p:nvSpPr>
          <p:spPr>
            <a:xfrm>
              <a:off x="0" y="34460"/>
              <a:ext cx="9295525" cy="436881"/>
            </a:xfrm>
            <a:prstGeom prst="roundRect">
              <a:avLst>
                <a:gd name="adj" fmla="val 43605"/>
              </a:avLst>
            </a:prstGeom>
            <a:solidFill>
              <a:srgbClr val="941100"/>
            </a:solidFill>
            <a:ln w="12700" cap="flat">
              <a:noFill/>
              <a:miter lim="400000"/>
            </a:ln>
            <a:effectLst/>
          </p:spPr>
          <p:txBody>
            <a:bodyPr wrap="square" lIns="43023" tIns="43023" rIns="43023" bIns="43023" numCol="1" anchor="ctr">
              <a:noAutofit/>
            </a:bodyPr>
            <a:lstStyle/>
            <a:p>
              <a:pPr>
                <a:defRPr>
                  <a:solidFill>
                    <a:srgbClr val="FF2600">
                      <a:alpha val="50000"/>
                    </a:srgbClr>
                  </a:solidFill>
                </a:defRPr>
              </a:pPr>
              <a:endParaRPr sz="847"/>
            </a:p>
          </p:txBody>
        </p:sp>
        <p:sp>
          <p:nvSpPr>
            <p:cNvPr id="508" name="CLIC 380 GeV- 3 TeV"/>
            <p:cNvSpPr txBox="1"/>
            <p:nvPr/>
          </p:nvSpPr>
          <p:spPr>
            <a:xfrm>
              <a:off x="440127" y="0"/>
              <a:ext cx="3511125" cy="553980"/>
            </a:xfrm>
            <a:prstGeom prst="rect">
              <a:avLst/>
            </a:prstGeom>
            <a:noFill/>
            <a:ln w="254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3023" tIns="43023" rIns="43023" bIns="43023" numCol="1" anchor="t">
              <a:spAutoFit/>
            </a:bodyPr>
            <a:lstStyle>
              <a:lvl1pPr>
                <a:defRPr sz="2400" b="1">
                  <a:solidFill>
                    <a:srgbClr val="FFFFFF"/>
                  </a:solidFill>
                  <a:latin typeface="Helvetica Neue"/>
                  <a:ea typeface="Helvetica Neue"/>
                  <a:cs typeface="Helvetica Neue"/>
                  <a:sym typeface="Helvetica Neue"/>
                </a:defRPr>
              </a:lvl1pPr>
            </a:lstStyle>
            <a:p>
              <a:r>
                <a:rPr sz="1129"/>
                <a:t>CLIC 380 GeV- 3 TeV</a:t>
              </a:r>
            </a:p>
          </p:txBody>
        </p:sp>
        <p:sp>
          <p:nvSpPr>
            <p:cNvPr id="509" name="Rounded Rectangle"/>
            <p:cNvSpPr/>
            <p:nvPr/>
          </p:nvSpPr>
          <p:spPr>
            <a:xfrm>
              <a:off x="0" y="692815"/>
              <a:ext cx="9295525" cy="436881"/>
            </a:xfrm>
            <a:prstGeom prst="roundRect">
              <a:avLst>
                <a:gd name="adj" fmla="val 43605"/>
              </a:avLst>
            </a:prstGeom>
            <a:solidFill>
              <a:srgbClr val="941100"/>
            </a:solidFill>
            <a:ln w="12700" cap="flat">
              <a:noFill/>
              <a:miter lim="400000"/>
            </a:ln>
            <a:effectLst/>
          </p:spPr>
          <p:txBody>
            <a:bodyPr wrap="square" lIns="43023" tIns="43023" rIns="43023" bIns="43023" numCol="1" anchor="ctr">
              <a:noAutofit/>
            </a:bodyPr>
            <a:lstStyle/>
            <a:p>
              <a:pPr>
                <a:defRPr>
                  <a:solidFill>
                    <a:srgbClr val="FF2600">
                      <a:alpha val="50000"/>
                    </a:srgbClr>
                  </a:solidFill>
                </a:defRPr>
              </a:pPr>
              <a:endParaRPr sz="847"/>
            </a:p>
          </p:txBody>
        </p:sp>
        <p:sp>
          <p:nvSpPr>
            <p:cNvPr id="510" name="ILC 250 GeV - 1 TeV"/>
            <p:cNvSpPr txBox="1"/>
            <p:nvPr/>
          </p:nvSpPr>
          <p:spPr>
            <a:xfrm>
              <a:off x="490927" y="627386"/>
              <a:ext cx="3511125" cy="553980"/>
            </a:xfrm>
            <a:prstGeom prst="rect">
              <a:avLst/>
            </a:prstGeom>
            <a:noFill/>
            <a:ln w="254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3023" tIns="43023" rIns="43023" bIns="43023" numCol="1" anchor="t">
              <a:spAutoFit/>
            </a:bodyPr>
            <a:lstStyle>
              <a:lvl1pPr>
                <a:defRPr sz="2400" b="1">
                  <a:solidFill>
                    <a:srgbClr val="FFFFFF"/>
                  </a:solidFill>
                  <a:latin typeface="Helvetica Neue"/>
                  <a:ea typeface="Helvetica Neue"/>
                  <a:cs typeface="Helvetica Neue"/>
                  <a:sym typeface="Helvetica Neue"/>
                </a:defRPr>
              </a:lvl1pPr>
            </a:lstStyle>
            <a:p>
              <a:r>
                <a:rPr sz="1129"/>
                <a:t>ILC 250 GeV - 1 TeV</a:t>
              </a:r>
            </a:p>
          </p:txBody>
        </p:sp>
        <p:sp>
          <p:nvSpPr>
            <p:cNvPr id="513" name="Rounded Rectangle"/>
            <p:cNvSpPr/>
            <p:nvPr/>
          </p:nvSpPr>
          <p:spPr>
            <a:xfrm>
              <a:off x="394585" y="4172772"/>
              <a:ext cx="4426640" cy="436881"/>
            </a:xfrm>
            <a:prstGeom prst="roundRect">
              <a:avLst>
                <a:gd name="adj" fmla="val 43605"/>
              </a:avLst>
            </a:prstGeom>
            <a:solidFill>
              <a:srgbClr val="648B93"/>
            </a:solidFill>
            <a:ln w="12700" cap="flat">
              <a:noFill/>
              <a:miter lim="400000"/>
            </a:ln>
            <a:effectLst/>
          </p:spPr>
          <p:txBody>
            <a:bodyPr wrap="square" lIns="43023" tIns="43023" rIns="43023" bIns="43023" numCol="1" anchor="ctr">
              <a:noAutofit/>
            </a:bodyPr>
            <a:lstStyle/>
            <a:p>
              <a:pPr>
                <a:defRPr>
                  <a:solidFill>
                    <a:srgbClr val="FF2600">
                      <a:alpha val="50000"/>
                    </a:srgbClr>
                  </a:solidFill>
                </a:defRPr>
              </a:pPr>
              <a:endParaRPr sz="847"/>
            </a:p>
          </p:txBody>
        </p:sp>
        <p:sp>
          <p:nvSpPr>
            <p:cNvPr id="514" name="CepC 90 - 240 GeV"/>
            <p:cNvSpPr txBox="1"/>
            <p:nvPr/>
          </p:nvSpPr>
          <p:spPr>
            <a:xfrm>
              <a:off x="555313" y="4107342"/>
              <a:ext cx="3511125" cy="553980"/>
            </a:xfrm>
            <a:prstGeom prst="rect">
              <a:avLst/>
            </a:prstGeom>
            <a:noFill/>
            <a:ln w="254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3023" tIns="43023" rIns="43023" bIns="43023" numCol="1" anchor="t">
              <a:spAutoFit/>
            </a:bodyPr>
            <a:lstStyle>
              <a:lvl1pPr>
                <a:defRPr sz="2400" b="1">
                  <a:solidFill>
                    <a:srgbClr val="FFFFFF"/>
                  </a:solidFill>
                  <a:latin typeface="Helvetica Neue"/>
                  <a:ea typeface="Helvetica Neue"/>
                  <a:cs typeface="Helvetica Neue"/>
                  <a:sym typeface="Helvetica Neue"/>
                </a:defRPr>
              </a:lvl1pPr>
            </a:lstStyle>
            <a:p>
              <a:r>
                <a:rPr sz="1129"/>
                <a:t>CepC 90 - 240 GeV</a:t>
              </a:r>
            </a:p>
          </p:txBody>
        </p:sp>
      </p:grpSp>
      <p:grpSp>
        <p:nvGrpSpPr>
          <p:cNvPr id="524" name="Group"/>
          <p:cNvGrpSpPr/>
          <p:nvPr/>
        </p:nvGrpSpPr>
        <p:grpSpPr>
          <a:xfrm>
            <a:off x="6505920" y="4000365"/>
            <a:ext cx="4929658" cy="2538252"/>
            <a:chOff x="0" y="0"/>
            <a:chExt cx="10477312" cy="5394705"/>
          </a:xfrm>
        </p:grpSpPr>
        <mc:AlternateContent xmlns:mc="http://schemas.openxmlformats.org/markup-compatibility/2006" xmlns:a14="http://schemas.microsoft.com/office/drawing/2010/main">
          <mc:Choice Requires="a14">
            <p:sp>
              <p:nvSpPr>
                <p:cNvPr id="516" name="Ultimate Energy (pp,   )"/>
                <p:cNvSpPr txBox="1"/>
                <p:nvPr/>
              </p:nvSpPr>
              <p:spPr>
                <a:xfrm>
                  <a:off x="3984558" y="4593380"/>
                  <a:ext cx="6001079" cy="801325"/>
                </a:xfrm>
                <a:prstGeom prst="rect">
                  <a:avLst/>
                </a:prstGeom>
                <a:noFill/>
                <a:ln w="25400" cap="flat">
                  <a:noFill/>
                  <a:miter lim="400000"/>
                </a:ln>
                <a:effectLst/>
                <a:extLst>
                  <a:ext uri="{C572A759-6A51-4108-AA02-DFA0A04FC94B}">
                    <ma14:wrappingTextBoxFlag xmlns="" xmlns:m="http://schemas.openxmlformats.org/officeDocument/2006/math" xmlns:ma14="http://schemas.microsoft.com/office/mac/drawingml/2011/main" val="1"/>
                  </a:ext>
                </a:extLst>
              </p:spPr>
              <p:txBody>
                <a:bodyPr wrap="square" lIns="43023" tIns="43023" rIns="43023" bIns="43023" numCol="1" anchor="t">
                  <a:spAutoFit/>
                </a:bodyPr>
                <a:lstStyle/>
                <a:p>
                  <a:pPr>
                    <a:defRPr sz="3400" b="1">
                      <a:solidFill>
                        <a:srgbClr val="005493"/>
                      </a:solidFill>
                      <a:latin typeface="Helvetica Neue"/>
                      <a:ea typeface="Helvetica Neue"/>
                      <a:cs typeface="Helvetica Neue"/>
                      <a:sym typeface="Helvetica Neue"/>
                    </a:defRPr>
                  </a:pPr>
                  <a:r>
                    <a:rPr sz="1600"/>
                    <a:t>Ultimate Energy (pp,  </a:t>
                  </a:r>
                  <a14:m>
                    <m:oMath xmlns:m="http://schemas.openxmlformats.org/officeDocument/2006/math">
                      <m:sSup>
                        <m:sSupPr>
                          <m:ctrlPr>
                            <a:rPr sz="1929" i="1">
                              <a:solidFill>
                                <a:srgbClr val="005392"/>
                              </a:solidFill>
                              <a:latin typeface="Cambria Math" panose="02040503050406030204" pitchFamily="18" charset="0"/>
                            </a:rPr>
                          </m:ctrlPr>
                        </m:sSupPr>
                        <m:e>
                          <m:r>
                            <a:rPr sz="1929" i="1">
                              <a:solidFill>
                                <a:srgbClr val="005392"/>
                              </a:solidFill>
                              <a:latin typeface="Cambria Math" panose="02040503050406030204" pitchFamily="18" charset="0"/>
                            </a:rPr>
                            <m:t>𝜇</m:t>
                          </m:r>
                        </m:e>
                        <m:sup>
                          <m:r>
                            <a:rPr sz="1929" i="1">
                              <a:solidFill>
                                <a:srgbClr val="005392"/>
                              </a:solidFill>
                              <a:latin typeface="Cambria Math" panose="02040503050406030204" pitchFamily="18" charset="0"/>
                            </a:rPr>
                            <m:t>+</m:t>
                          </m:r>
                        </m:sup>
                      </m:sSup>
                      <m:sSup>
                        <m:sSupPr>
                          <m:ctrlPr>
                            <a:rPr sz="1929" i="1">
                              <a:solidFill>
                                <a:srgbClr val="005392"/>
                              </a:solidFill>
                              <a:latin typeface="Cambria Math" panose="02040503050406030204" pitchFamily="18" charset="0"/>
                            </a:rPr>
                          </m:ctrlPr>
                        </m:sSupPr>
                        <m:e>
                          <m:r>
                            <a:rPr sz="1929" i="1">
                              <a:solidFill>
                                <a:srgbClr val="005392"/>
                              </a:solidFill>
                              <a:latin typeface="Cambria Math" panose="02040503050406030204" pitchFamily="18" charset="0"/>
                            </a:rPr>
                            <m:t>𝜇</m:t>
                          </m:r>
                        </m:e>
                        <m:sup>
                          <m:r>
                            <a:rPr sz="1929" i="1">
                              <a:solidFill>
                                <a:srgbClr val="005392"/>
                              </a:solidFill>
                              <a:latin typeface="Cambria Math" panose="02040503050406030204" pitchFamily="18" charset="0"/>
                            </a:rPr>
                            <m:t>−</m:t>
                          </m:r>
                        </m:sup>
                      </m:sSup>
                    </m:oMath>
                  </a14:m>
                  <a:r>
                    <a:rPr sz="1600"/>
                    <a:t>)</a:t>
                  </a:r>
                </a:p>
              </p:txBody>
            </p:sp>
          </mc:Choice>
          <mc:Fallback xmlns="">
            <p:sp>
              <p:nvSpPr>
                <p:cNvPr id="516" name="Ultimate Energy (pp,   )"/>
                <p:cNvSpPr txBox="1">
                  <a:spLocks noRot="1" noChangeAspect="1" noMove="1" noResize="1" noEditPoints="1" noAdjustHandles="1" noChangeArrowheads="1" noChangeShapeType="1" noTextEdit="1"/>
                </p:cNvSpPr>
                <p:nvPr/>
              </p:nvSpPr>
              <p:spPr>
                <a:xfrm>
                  <a:off x="3984558" y="4593380"/>
                  <a:ext cx="6001079" cy="801325"/>
                </a:xfrm>
                <a:prstGeom prst="rect">
                  <a:avLst/>
                </a:prstGeom>
                <a:blipFill>
                  <a:blip r:embed="rId3"/>
                  <a:stretch>
                    <a:fillRect l="-3139" r="-1345" b="-12903"/>
                  </a:stretch>
                </a:blipFill>
                <a:ln w="25400" cap="flat">
                  <a:noFill/>
                  <a:miter lim="400000"/>
                </a:ln>
                <a:effectLst/>
                <a:extLst>
                  <a:ext uri="{C572A759-6A51-4108-AA02-DFA0A04FC94B}">
                    <ma14:wrappingTextBoxFlag xmlns="" xmlns:m="http://schemas.openxmlformats.org/officeDocument/2006/math" xmlns:ma14="http://schemas.microsoft.com/office/mac/drawingml/2011/main" xmlns:a14="http://schemas.microsoft.com/office/drawing/2010/main" val="1"/>
                  </a:ext>
                </a:extLst>
              </p:spPr>
              <p:txBody>
                <a:bodyPr/>
                <a:lstStyle/>
                <a:p>
                  <a:r>
                    <a:rPr lang="en-CH">
                      <a:noFill/>
                    </a:rPr>
                    <a:t> </a:t>
                  </a:r>
                </a:p>
              </p:txBody>
            </p:sp>
          </mc:Fallback>
        </mc:AlternateContent>
        <p:grpSp>
          <p:nvGrpSpPr>
            <p:cNvPr id="523" name="Group"/>
            <p:cNvGrpSpPr/>
            <p:nvPr/>
          </p:nvGrpSpPr>
          <p:grpSpPr>
            <a:xfrm>
              <a:off x="0" y="0"/>
              <a:ext cx="10477312" cy="3310601"/>
              <a:chOff x="0" y="0"/>
              <a:chExt cx="10477311" cy="3310600"/>
            </a:xfrm>
          </p:grpSpPr>
          <p:sp>
            <p:nvSpPr>
              <p:cNvPr id="517" name="Rounded Rectangle"/>
              <p:cNvSpPr/>
              <p:nvPr/>
            </p:nvSpPr>
            <p:spPr>
              <a:xfrm>
                <a:off x="6647431" y="55714"/>
                <a:ext cx="3829880" cy="436881"/>
              </a:xfrm>
              <a:prstGeom prst="roundRect">
                <a:avLst>
                  <a:gd name="adj" fmla="val 43605"/>
                </a:avLst>
              </a:prstGeom>
              <a:solidFill>
                <a:srgbClr val="009193"/>
              </a:solidFill>
              <a:ln w="12700" cap="flat">
                <a:noFill/>
                <a:miter lim="400000"/>
              </a:ln>
              <a:effectLst/>
            </p:spPr>
            <p:txBody>
              <a:bodyPr wrap="square" lIns="43023" tIns="43023" rIns="43023" bIns="43023" numCol="1" anchor="ctr">
                <a:noAutofit/>
              </a:bodyPr>
              <a:lstStyle/>
              <a:p>
                <a:pPr>
                  <a:defRPr>
                    <a:solidFill>
                      <a:srgbClr val="FF2600">
                        <a:alpha val="50000"/>
                      </a:srgbClr>
                    </a:solidFill>
                  </a:defRPr>
                </a:pPr>
                <a:endParaRPr sz="847"/>
              </a:p>
            </p:txBody>
          </p:sp>
          <p:sp>
            <p:nvSpPr>
              <p:cNvPr id="518" name="FCC-hh 100 TeV"/>
              <p:cNvSpPr txBox="1"/>
              <p:nvPr/>
            </p:nvSpPr>
            <p:spPr>
              <a:xfrm>
                <a:off x="7010604" y="0"/>
                <a:ext cx="2724575" cy="553980"/>
              </a:xfrm>
              <a:prstGeom prst="rect">
                <a:avLst/>
              </a:prstGeom>
              <a:noFill/>
              <a:ln w="254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3023" tIns="43023" rIns="43023" bIns="43023" numCol="1" anchor="t">
                <a:spAutoFit/>
              </a:bodyPr>
              <a:lstStyle>
                <a:lvl1pPr>
                  <a:defRPr sz="2400" b="1">
                    <a:solidFill>
                      <a:srgbClr val="FFFFFF"/>
                    </a:solidFill>
                    <a:latin typeface="Helvetica Neue"/>
                    <a:ea typeface="Helvetica Neue"/>
                    <a:cs typeface="Helvetica Neue"/>
                    <a:sym typeface="Helvetica Neue"/>
                  </a:defRPr>
                </a:lvl1pPr>
              </a:lstStyle>
              <a:p>
                <a:r>
                  <a:rPr sz="1129"/>
                  <a:t>FCC-hh 100 TeV</a:t>
                </a:r>
              </a:p>
            </p:txBody>
          </p:sp>
          <p:sp>
            <p:nvSpPr>
              <p:cNvPr id="519" name="Rounded Rectangle"/>
              <p:cNvSpPr/>
              <p:nvPr/>
            </p:nvSpPr>
            <p:spPr>
              <a:xfrm>
                <a:off x="1616043" y="955043"/>
                <a:ext cx="4426640" cy="436881"/>
              </a:xfrm>
              <a:prstGeom prst="roundRect">
                <a:avLst>
                  <a:gd name="adj" fmla="val 43605"/>
                </a:avLst>
              </a:prstGeom>
              <a:solidFill>
                <a:srgbClr val="648B93"/>
              </a:solidFill>
              <a:ln w="12700" cap="flat">
                <a:noFill/>
                <a:miter lim="400000"/>
              </a:ln>
              <a:effectLst/>
            </p:spPr>
            <p:txBody>
              <a:bodyPr wrap="square" lIns="43023" tIns="43023" rIns="43023" bIns="43023" numCol="1" anchor="ctr">
                <a:noAutofit/>
              </a:bodyPr>
              <a:lstStyle/>
              <a:p>
                <a:pPr>
                  <a:defRPr>
                    <a:solidFill>
                      <a:srgbClr val="FF2600">
                        <a:alpha val="50000"/>
                      </a:srgbClr>
                    </a:solidFill>
                  </a:defRPr>
                </a:pPr>
                <a:endParaRPr sz="847"/>
              </a:p>
            </p:txBody>
          </p:sp>
          <p:sp>
            <p:nvSpPr>
              <p:cNvPr id="520" name="SppC"/>
              <p:cNvSpPr txBox="1"/>
              <p:nvPr/>
            </p:nvSpPr>
            <p:spPr>
              <a:xfrm>
                <a:off x="1776769" y="889613"/>
                <a:ext cx="3511125" cy="553980"/>
              </a:xfrm>
              <a:prstGeom prst="rect">
                <a:avLst/>
              </a:prstGeom>
              <a:noFill/>
              <a:ln w="254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3023" tIns="43023" rIns="43023" bIns="43023" numCol="1" anchor="t">
                <a:spAutoFit/>
              </a:bodyPr>
              <a:lstStyle>
                <a:lvl1pPr>
                  <a:defRPr sz="2400" b="1">
                    <a:solidFill>
                      <a:srgbClr val="FFFFFF"/>
                    </a:solidFill>
                    <a:latin typeface="Helvetica Neue"/>
                    <a:ea typeface="Helvetica Neue"/>
                    <a:cs typeface="Helvetica Neue"/>
                    <a:sym typeface="Helvetica Neue"/>
                  </a:defRPr>
                </a:lvl1pPr>
              </a:lstStyle>
              <a:p>
                <a:r>
                  <a:rPr sz="1129"/>
                  <a:t>SppC</a:t>
                </a:r>
              </a:p>
            </p:txBody>
          </p:sp>
          <p:sp>
            <p:nvSpPr>
              <p:cNvPr id="521" name="Rounded Rectangle"/>
              <p:cNvSpPr/>
              <p:nvPr/>
            </p:nvSpPr>
            <p:spPr>
              <a:xfrm>
                <a:off x="0" y="2818072"/>
                <a:ext cx="6280343" cy="436881"/>
              </a:xfrm>
              <a:prstGeom prst="roundRect">
                <a:avLst>
                  <a:gd name="adj" fmla="val 43605"/>
                </a:avLst>
              </a:prstGeom>
              <a:solidFill>
                <a:srgbClr val="FF6883"/>
              </a:solidFill>
              <a:ln w="12700" cap="flat">
                <a:noFill/>
                <a:miter lim="400000"/>
              </a:ln>
              <a:effectLst/>
            </p:spPr>
            <p:txBody>
              <a:bodyPr wrap="square" lIns="43023" tIns="43023" rIns="43023" bIns="43023" numCol="1" anchor="ctr">
                <a:noAutofit/>
              </a:bodyPr>
              <a:lstStyle/>
              <a:p>
                <a:pPr>
                  <a:defRPr>
                    <a:solidFill>
                      <a:srgbClr val="FF2600">
                        <a:alpha val="50000"/>
                      </a:srgbClr>
                    </a:solidFill>
                  </a:defRPr>
                </a:pPr>
                <a:endParaRPr sz="847"/>
              </a:p>
            </p:txBody>
          </p:sp>
          <p:sp>
            <p:nvSpPr>
              <p:cNvPr id="522" name="Muon Collider"/>
              <p:cNvSpPr txBox="1"/>
              <p:nvPr/>
            </p:nvSpPr>
            <p:spPr>
              <a:xfrm>
                <a:off x="376627" y="2756620"/>
                <a:ext cx="3511125" cy="553980"/>
              </a:xfrm>
              <a:prstGeom prst="rect">
                <a:avLst/>
              </a:prstGeom>
              <a:noFill/>
              <a:ln w="254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3023" tIns="43023" rIns="43023" bIns="43023" numCol="1" anchor="t">
                <a:spAutoFit/>
              </a:bodyPr>
              <a:lstStyle>
                <a:lvl1pPr>
                  <a:defRPr sz="2400" b="1">
                    <a:solidFill>
                      <a:srgbClr val="FFFFFF"/>
                    </a:solidFill>
                    <a:latin typeface="Helvetica Neue"/>
                    <a:ea typeface="Helvetica Neue"/>
                    <a:cs typeface="Helvetica Neue"/>
                    <a:sym typeface="Helvetica Neue"/>
                  </a:defRPr>
                </a:lvl1pPr>
              </a:lstStyle>
              <a:p>
                <a:r>
                  <a:rPr sz="1129" dirty="0"/>
                  <a:t>Muon Collider</a:t>
                </a:r>
              </a:p>
            </p:txBody>
          </p:sp>
        </p:grpSp>
      </p:grpSp>
    </p:spTree>
    <p:extLst>
      <p:ext uri="{BB962C8B-B14F-4D97-AF65-F5344CB8AC3E}">
        <p14:creationId xmlns:p14="http://schemas.microsoft.com/office/powerpoint/2010/main" val="652942605"/>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436"/>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iterate>
                                    <p:tmAbs val="0"/>
                                  </p:iterate>
                                  <p:childTnLst>
                                    <p:set>
                                      <p:cBhvr>
                                        <p:cTn id="9" fill="hold"/>
                                        <p:tgtEl>
                                          <p:spTgt spid="503"/>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iterate>
                                    <p:tmAbs val="0"/>
                                  </p:iterate>
                                  <p:childTnLst>
                                    <p:set>
                                      <p:cBhvr>
                                        <p:cTn id="13" fill="hold"/>
                                        <p:tgtEl>
                                          <p:spTgt spid="515"/>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grpId="0" nodeType="afterEffect">
                                  <p:stCondLst>
                                    <p:cond delay="0"/>
                                  </p:stCondLst>
                                  <p:iterate>
                                    <p:tmAbs val="0"/>
                                  </p:iterate>
                                  <p:childTnLst>
                                    <p:set>
                                      <p:cBhvr>
                                        <p:cTn id="16" fill="hold"/>
                                        <p:tgtEl>
                                          <p:spTgt spid="43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iterate>
                                    <p:tmAbs val="0"/>
                                  </p:iterate>
                                  <p:childTnLst>
                                    <p:set>
                                      <p:cBhvr>
                                        <p:cTn id="20" fill="hold"/>
                                        <p:tgtEl>
                                          <p:spTgt spid="524"/>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grpId="0" nodeType="afterEffect">
                                  <p:stCondLst>
                                    <p:cond delay="0"/>
                                  </p:stCondLst>
                                  <p:iterate>
                                    <p:tmAbs val="0"/>
                                  </p:iterate>
                                  <p:childTnLst>
                                    <p:set>
                                      <p:cBhvr>
                                        <p:cTn id="23" fill="hold"/>
                                        <p:tgtEl>
                                          <p:spTgt spid="4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5" grpId="0" animBg="1" advAuto="0"/>
      <p:bldP spid="436" grpId="0" animBg="1" advAuto="0"/>
      <p:bldP spid="437" grpId="0" animBg="1" advAuto="0"/>
      <p:bldP spid="503" grpId="0" animBg="1" advAuto="0"/>
      <p:bldP spid="515" grpId="0" animBg="1" advAuto="0"/>
      <p:bldP spid="524" grpId="0" animBg="1" advAuto="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6A5702E-B0F5-BB39-3E1B-FD1FC6A494AD}"/>
              </a:ext>
            </a:extLst>
          </p:cNvPr>
          <p:cNvPicPr>
            <a:picLocks noChangeAspect="1" noChangeArrowheads="1"/>
          </p:cNvPicPr>
          <p:nvPr/>
        </p:nvPicPr>
        <p:blipFill>
          <a:blip r:embed="rId2"/>
          <a:srcRect/>
          <a:stretch/>
        </p:blipFill>
        <p:spPr bwMode="auto">
          <a:xfrm>
            <a:off x="1113494" y="1716846"/>
            <a:ext cx="6627952" cy="476280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900C9AAB-A400-B240-88FF-9A5BCDB8FB2D}"/>
              </a:ext>
            </a:extLst>
          </p:cNvPr>
          <p:cNvSpPr txBox="1"/>
          <p:nvPr/>
        </p:nvSpPr>
        <p:spPr>
          <a:xfrm>
            <a:off x="178096" y="264651"/>
            <a:ext cx="11305525"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LHC performance</a:t>
            </a:r>
            <a:endParaRPr lang="en-US" sz="2800" dirty="0">
              <a:solidFill>
                <a:srgbClr val="0D7FBF"/>
              </a:solidFill>
              <a:latin typeface="Helvetica Light" pitchFamily="2" charset="0"/>
              <a:ea typeface="Trebuchet MS" pitchFamily="-84" charset="0"/>
              <a:cs typeface="Helvetica Light"/>
            </a:endParaRPr>
          </a:p>
        </p:txBody>
      </p:sp>
      <p:pic>
        <p:nvPicPr>
          <p:cNvPr id="4" name="Picture 3">
            <a:extLst>
              <a:ext uri="{FF2B5EF4-FFF2-40B4-BE49-F238E27FC236}">
                <a16:creationId xmlns:a16="http://schemas.microsoft.com/office/drawing/2014/main" id="{A87B43C6-8C1C-7661-85CF-46AF02951971}"/>
              </a:ext>
            </a:extLst>
          </p:cNvPr>
          <p:cNvPicPr>
            <a:picLocks noChangeAspect="1"/>
          </p:cNvPicPr>
          <p:nvPr/>
        </p:nvPicPr>
        <p:blipFill>
          <a:blip r:embed="rId3"/>
          <a:stretch>
            <a:fillRect/>
          </a:stretch>
        </p:blipFill>
        <p:spPr>
          <a:xfrm>
            <a:off x="9840773" y="82887"/>
            <a:ext cx="1490734" cy="785137"/>
          </a:xfrm>
          <a:prstGeom prst="rect">
            <a:avLst/>
          </a:prstGeom>
        </p:spPr>
      </p:pic>
      <p:sp>
        <p:nvSpPr>
          <p:cNvPr id="2" name="Slide Number Placeholder 1">
            <a:extLst>
              <a:ext uri="{FF2B5EF4-FFF2-40B4-BE49-F238E27FC236}">
                <a16:creationId xmlns:a16="http://schemas.microsoft.com/office/drawing/2014/main" id="{CFD64125-93A9-12E5-6E52-8E0C94AB5352}"/>
              </a:ext>
            </a:extLst>
          </p:cNvPr>
          <p:cNvSpPr>
            <a:spLocks noGrp="1"/>
          </p:cNvSpPr>
          <p:nvPr>
            <p:ph type="sldNum" sz="quarter" idx="4"/>
          </p:nvPr>
        </p:nvSpPr>
        <p:spPr>
          <a:xfrm>
            <a:off x="8779265" y="6545797"/>
            <a:ext cx="2677001" cy="365125"/>
          </a:xfrm>
        </p:spPr>
        <p:txBody>
          <a:bodyPr/>
          <a:lstStyle/>
          <a:p>
            <a:pPr>
              <a:defRPr/>
            </a:pPr>
            <a:fld id="{611C2F03-9E95-40C9-A99F-3C4F7EE8CF2A}" type="slidenum">
              <a:rPr lang="en-GB" smtClean="0"/>
              <a:pPr>
                <a:defRPr/>
              </a:pPr>
              <a:t>76</a:t>
            </a:fld>
            <a:endParaRPr lang="en-GB" dirty="0"/>
          </a:p>
        </p:txBody>
      </p:sp>
      <p:sp>
        <p:nvSpPr>
          <p:cNvPr id="8" name="Rectangle 7">
            <a:extLst>
              <a:ext uri="{FF2B5EF4-FFF2-40B4-BE49-F238E27FC236}">
                <a16:creationId xmlns:a16="http://schemas.microsoft.com/office/drawing/2014/main" id="{5CD8CD60-3CEB-06BF-AF5B-2FD9FD210315}"/>
              </a:ext>
            </a:extLst>
          </p:cNvPr>
          <p:cNvSpPr/>
          <p:nvPr/>
        </p:nvSpPr>
        <p:spPr>
          <a:xfrm>
            <a:off x="591663" y="1187217"/>
            <a:ext cx="10505608" cy="338554"/>
          </a:xfrm>
          <a:prstGeom prst="rect">
            <a:avLst/>
          </a:prstGeom>
        </p:spPr>
        <p:txBody>
          <a:bodyPr wrap="square">
            <a:spAutoFit/>
          </a:bodyPr>
          <a:lstStyle/>
          <a:p>
            <a:pPr>
              <a:spcBef>
                <a:spcPts val="2400"/>
              </a:spcBef>
              <a:defRPr/>
            </a:pPr>
            <a:r>
              <a:rPr kumimoji="0" lang="en-GB" sz="1600" i="0" u="none" strike="noStrike" kern="1200" cap="none" spc="0" normalizeH="0" baseline="0" noProof="0" dirty="0">
                <a:ln>
                  <a:noFill/>
                </a:ln>
                <a:effectLst/>
                <a:uLnTx/>
                <a:uFillTx/>
                <a:latin typeface="Helvetica" pitchFamily="2" charset="0"/>
                <a:ea typeface="+mn-ea"/>
                <a:cs typeface="+mn-cs"/>
              </a:rPr>
              <a:t>A typical </a:t>
            </a:r>
            <a:r>
              <a:rPr kumimoji="0" lang="en-GB" sz="1600" i="0" u="none" strike="noStrike" kern="1200" cap="none" spc="0" normalizeH="0" baseline="0" noProof="0" dirty="0" err="1">
                <a:ln>
                  <a:noFill/>
                </a:ln>
                <a:effectLst/>
                <a:uLnTx/>
                <a:uFillTx/>
                <a:latin typeface="Helvetica" pitchFamily="2" charset="0"/>
                <a:ea typeface="+mn-ea"/>
                <a:cs typeface="+mn-cs"/>
              </a:rPr>
              <a:t>ß</a:t>
            </a:r>
            <a:r>
              <a:rPr kumimoji="0" lang="en-GB" sz="1600" i="0" u="none" strike="noStrike" kern="1200" cap="none" spc="0" normalizeH="0" baseline="0" noProof="0" dirty="0">
                <a:ln>
                  <a:noFill/>
                </a:ln>
                <a:effectLst/>
                <a:uLnTx/>
                <a:uFillTx/>
                <a:latin typeface="Helvetica" pitchFamily="2" charset="0"/>
                <a:ea typeface="+mn-ea"/>
                <a:cs typeface="+mn-cs"/>
              </a:rPr>
              <a:t>* levelled </a:t>
            </a:r>
            <a:r>
              <a:rPr lang="en-GB" sz="1600" dirty="0">
                <a:latin typeface="Helvetica" pitchFamily="2" charset="0"/>
              </a:rPr>
              <a:t>luminosity profile during fill</a:t>
            </a:r>
            <a:endParaRPr kumimoji="0" lang="en-GB" sz="1400" i="0" u="none" strike="noStrike" kern="1200" cap="none" spc="0" normalizeH="0" baseline="30000" noProof="0" dirty="0">
              <a:ln>
                <a:noFill/>
              </a:ln>
              <a:solidFill>
                <a:schemeClr val="tx1">
                  <a:lumMod val="65000"/>
                  <a:lumOff val="35000"/>
                </a:schemeClr>
              </a:solidFill>
              <a:effectLst/>
              <a:uLnTx/>
              <a:uFillTx/>
              <a:latin typeface="Helvetica" pitchFamily="2" charset="0"/>
              <a:ea typeface="+mn-ea"/>
              <a:cs typeface="+mn-cs"/>
            </a:endParaRPr>
          </a:p>
        </p:txBody>
      </p:sp>
      <p:sp>
        <p:nvSpPr>
          <p:cNvPr id="11" name="TextBox 10">
            <a:extLst>
              <a:ext uri="{FF2B5EF4-FFF2-40B4-BE49-F238E27FC236}">
                <a16:creationId xmlns:a16="http://schemas.microsoft.com/office/drawing/2014/main" id="{D5C978CD-9336-F6D4-714B-CFCD1C6FEE43}"/>
              </a:ext>
            </a:extLst>
          </p:cNvPr>
          <p:cNvSpPr txBox="1"/>
          <p:nvPr/>
        </p:nvSpPr>
        <p:spPr>
          <a:xfrm>
            <a:off x="1936705" y="1640861"/>
            <a:ext cx="5554927" cy="276999"/>
          </a:xfrm>
          <a:prstGeom prst="rect">
            <a:avLst/>
          </a:prstGeom>
          <a:noFill/>
        </p:spPr>
        <p:txBody>
          <a:bodyPr wrap="square" rtlCol="0">
            <a:spAutoFit/>
          </a:bodyPr>
          <a:lstStyle/>
          <a:p>
            <a:pPr marL="0"/>
            <a:r>
              <a:rPr lang="en-CH" sz="1200" dirty="0">
                <a:solidFill>
                  <a:schemeClr val="tx1">
                    <a:lumMod val="65000"/>
                    <a:lumOff val="35000"/>
                  </a:schemeClr>
                </a:solidFill>
                <a:latin typeface="Helvetica Light" charset="0"/>
                <a:ea typeface="Helvetica Light" charset="0"/>
                <a:cs typeface="Helvetica Light" charset="0"/>
                <a:sym typeface="Wingdings" pitchFamily="2" charset="2"/>
              </a:rPr>
              <a:t>Luminosity profile of a typical run (16 July 2023)</a:t>
            </a:r>
          </a:p>
        </p:txBody>
      </p:sp>
      <p:pic>
        <p:nvPicPr>
          <p:cNvPr id="13" name="Picture 12">
            <a:extLst>
              <a:ext uri="{FF2B5EF4-FFF2-40B4-BE49-F238E27FC236}">
                <a16:creationId xmlns:a16="http://schemas.microsoft.com/office/drawing/2014/main" id="{869C741B-3452-23BA-127A-8ADC42C57508}"/>
              </a:ext>
            </a:extLst>
          </p:cNvPr>
          <p:cNvPicPr>
            <a:picLocks noChangeAspect="1"/>
          </p:cNvPicPr>
          <p:nvPr/>
        </p:nvPicPr>
        <p:blipFill>
          <a:blip r:embed="rId4"/>
          <a:srcRect l="4389" r="4389"/>
          <a:stretch/>
        </p:blipFill>
        <p:spPr>
          <a:xfrm>
            <a:off x="7238549" y="3046666"/>
            <a:ext cx="4068257" cy="3204721"/>
          </a:xfrm>
          <a:prstGeom prst="rect">
            <a:avLst/>
          </a:prstGeom>
        </p:spPr>
      </p:pic>
      <p:cxnSp>
        <p:nvCxnSpPr>
          <p:cNvPr id="5" name="Straight Arrow Connector 4">
            <a:extLst>
              <a:ext uri="{FF2B5EF4-FFF2-40B4-BE49-F238E27FC236}">
                <a16:creationId xmlns:a16="http://schemas.microsoft.com/office/drawing/2014/main" id="{B8A84057-DFE5-2F39-3CA3-AFB28CE3C64D}"/>
              </a:ext>
            </a:extLst>
          </p:cNvPr>
          <p:cNvCxnSpPr>
            <a:cxnSpLocks/>
          </p:cNvCxnSpPr>
          <p:nvPr/>
        </p:nvCxnSpPr>
        <p:spPr>
          <a:xfrm>
            <a:off x="2644726" y="4924705"/>
            <a:ext cx="3671668" cy="0"/>
          </a:xfrm>
          <a:prstGeom prst="straightConnector1">
            <a:avLst/>
          </a:prstGeom>
          <a:ln w="12700">
            <a:solidFill>
              <a:schemeClr val="bg1"/>
            </a:solidFill>
            <a:headEnd type="triangle"/>
            <a:tailEnd type="triangle"/>
          </a:ln>
          <a:effectLst/>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0B2E7A32-AFB3-66D4-2072-516D22D678C5}"/>
              </a:ext>
            </a:extLst>
          </p:cNvPr>
          <p:cNvSpPr txBox="1"/>
          <p:nvPr/>
        </p:nvSpPr>
        <p:spPr>
          <a:xfrm>
            <a:off x="3895002" y="4663095"/>
            <a:ext cx="1625766" cy="261610"/>
          </a:xfrm>
          <a:prstGeom prst="rect">
            <a:avLst/>
          </a:prstGeom>
          <a:noFill/>
        </p:spPr>
        <p:txBody>
          <a:bodyPr wrap="none" rtlCol="0">
            <a:spAutoFit/>
          </a:bodyPr>
          <a:lstStyle/>
          <a:p>
            <a:pPr marL="0">
              <a:spcBef>
                <a:spcPts val="3000"/>
              </a:spcBef>
            </a:pPr>
            <a:r>
              <a:rPr lang="en-CH" sz="1100" dirty="0">
                <a:solidFill>
                  <a:schemeClr val="bg1"/>
                </a:solidFill>
                <a:latin typeface="Helvetica Light" charset="0"/>
                <a:ea typeface="Helvetica Light" charset="0"/>
                <a:cs typeface="Helvetica Light" charset="0"/>
                <a:sym typeface="Wingdings" pitchFamily="2" charset="2"/>
              </a:rPr>
              <a:t>12h 30m stable beams</a:t>
            </a:r>
          </a:p>
        </p:txBody>
      </p:sp>
      <p:sp>
        <p:nvSpPr>
          <p:cNvPr id="16" name="TextBox 15">
            <a:extLst>
              <a:ext uri="{FF2B5EF4-FFF2-40B4-BE49-F238E27FC236}">
                <a16:creationId xmlns:a16="http://schemas.microsoft.com/office/drawing/2014/main" id="{60B5AD89-37AD-DCE6-1FE2-C36BE965D17F}"/>
              </a:ext>
            </a:extLst>
          </p:cNvPr>
          <p:cNvSpPr txBox="1"/>
          <p:nvPr/>
        </p:nvSpPr>
        <p:spPr>
          <a:xfrm>
            <a:off x="7553053" y="2897795"/>
            <a:ext cx="3671668" cy="276999"/>
          </a:xfrm>
          <a:prstGeom prst="rect">
            <a:avLst/>
          </a:prstGeom>
          <a:noFill/>
        </p:spPr>
        <p:txBody>
          <a:bodyPr wrap="square">
            <a:spAutoFit/>
          </a:bodyPr>
          <a:lstStyle/>
          <a:p>
            <a:r>
              <a:rPr kumimoji="0" lang="en-GB" sz="1200" u="none" strike="noStrike" kern="1200" cap="none" spc="0" normalizeH="0" baseline="0" noProof="0" dirty="0" err="1">
                <a:ln>
                  <a:noFill/>
                </a:ln>
                <a:solidFill>
                  <a:schemeClr val="tx1">
                    <a:lumMod val="65000"/>
                    <a:lumOff val="35000"/>
                  </a:schemeClr>
                </a:solidFill>
                <a:effectLst/>
                <a:uLnTx/>
                <a:uFillTx/>
                <a:latin typeface="Helvetica Light" panose="020B0403020202020204" pitchFamily="34" charset="0"/>
              </a:rPr>
              <a:t>ß</a:t>
            </a:r>
            <a:r>
              <a:rPr kumimoji="0" lang="en-GB" sz="1200" u="none" strike="noStrike" kern="1200" cap="none" spc="0" normalizeH="0" baseline="0" noProof="0" dirty="0">
                <a:ln>
                  <a:noFill/>
                </a:ln>
                <a:solidFill>
                  <a:schemeClr val="tx1">
                    <a:lumMod val="65000"/>
                    <a:lumOff val="35000"/>
                  </a:schemeClr>
                </a:solidFill>
                <a:effectLst/>
                <a:uLnTx/>
                <a:uFillTx/>
                <a:latin typeface="Helvetica Light" panose="020B0403020202020204" pitchFamily="34" charset="0"/>
              </a:rPr>
              <a:t>* levelling between 120 and 30 cm </a:t>
            </a:r>
            <a:endParaRPr lang="en-CH" sz="1400" dirty="0">
              <a:solidFill>
                <a:schemeClr val="tx1">
                  <a:lumMod val="65000"/>
                  <a:lumOff val="35000"/>
                </a:schemeClr>
              </a:solidFill>
              <a:latin typeface="Helvetica Light" panose="020B0403020202020204" pitchFamily="34" charset="0"/>
            </a:endParaRPr>
          </a:p>
        </p:txBody>
      </p:sp>
    </p:spTree>
    <p:extLst>
      <p:ext uri="{BB962C8B-B14F-4D97-AF65-F5344CB8AC3E}">
        <p14:creationId xmlns:p14="http://schemas.microsoft.com/office/powerpoint/2010/main" val="1674710706"/>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6" name="Rectangle 5">
            <a:extLst>
              <a:ext uri="{FF2B5EF4-FFF2-40B4-BE49-F238E27FC236}">
                <a16:creationId xmlns:a16="http://schemas.microsoft.com/office/drawing/2014/main" id="{23188C43-E0C5-594A-A691-F8EDB7D37F1C}"/>
              </a:ext>
            </a:extLst>
          </p:cNvPr>
          <p:cNvSpPr/>
          <p:nvPr/>
        </p:nvSpPr>
        <p:spPr>
          <a:xfrm>
            <a:off x="245333" y="0"/>
            <a:ext cx="4795024" cy="1118915"/>
          </a:xfrm>
          <a:prstGeom prst="rect">
            <a:avLst/>
          </a:prstGeom>
          <a:solidFill>
            <a:schemeClr val="tx1"/>
          </a:solidFill>
        </p:spPr>
        <p:txBody>
          <a:bodyPr wrap="none" rtlCol="0" anchor="ctr">
            <a:spAutoFit/>
          </a:bodyPr>
          <a:lstStyle/>
          <a:p>
            <a:pPr algn="l"/>
            <a:endParaRPr lang="en-CH" sz="1600" dirty="0">
              <a:latin typeface="Helvetica" pitchFamily="2" charset="0"/>
            </a:endParaRPr>
          </a:p>
        </p:txBody>
      </p:sp>
      <p:pic>
        <p:nvPicPr>
          <p:cNvPr id="68610" name="Picture 2">
            <a:extLst>
              <a:ext uri="{FF2B5EF4-FFF2-40B4-BE49-F238E27FC236}">
                <a16:creationId xmlns:a16="http://schemas.microsoft.com/office/drawing/2014/main" id="{A050A587-A718-FCA8-5E3B-5948B28A84FD}"/>
              </a:ext>
            </a:extLst>
          </p:cNvPr>
          <p:cNvPicPr>
            <a:picLocks noChangeAspect="1" noChangeArrowheads="1"/>
          </p:cNvPicPr>
          <p:nvPr/>
        </p:nvPicPr>
        <p:blipFill>
          <a:blip r:embed="rId2"/>
          <a:srcRect/>
          <a:stretch/>
        </p:blipFill>
        <p:spPr bwMode="auto">
          <a:xfrm>
            <a:off x="534988" y="0"/>
            <a:ext cx="104013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1" name="Rounded Rectangle 10">
            <a:extLst>
              <a:ext uri="{FF2B5EF4-FFF2-40B4-BE49-F238E27FC236}">
                <a16:creationId xmlns:a16="http://schemas.microsoft.com/office/drawing/2014/main" id="{EB33DEBB-490B-BD61-5C8B-EDDD38F723A6}"/>
              </a:ext>
            </a:extLst>
          </p:cNvPr>
          <p:cNvSpPr/>
          <p:nvPr/>
        </p:nvSpPr>
        <p:spPr>
          <a:xfrm>
            <a:off x="534988" y="1169297"/>
            <a:ext cx="10401299" cy="4780646"/>
          </a:xfrm>
          <a:prstGeom prst="roundRect">
            <a:avLst>
              <a:gd name="adj" fmla="val 801"/>
            </a:avLst>
          </a:prstGeom>
          <a:solidFill>
            <a:schemeClr val="bg1"/>
          </a:solidFill>
        </p:spPr>
        <p:txBody>
          <a:bodyPr wrap="square" rtlCol="0" anchor="ctr">
            <a:spAutoFit/>
          </a:bodyPr>
          <a:lstStyle/>
          <a:p>
            <a:pPr algn="l"/>
            <a:endParaRPr lang="en-CH" sz="1600" dirty="0">
              <a:latin typeface="Helvetica" pitchFamily="2" charset="0"/>
            </a:endParaRPr>
          </a:p>
        </p:txBody>
      </p:sp>
      <p:pic>
        <p:nvPicPr>
          <p:cNvPr id="10" name="Picture 9">
            <a:extLst>
              <a:ext uri="{FF2B5EF4-FFF2-40B4-BE49-F238E27FC236}">
                <a16:creationId xmlns:a16="http://schemas.microsoft.com/office/drawing/2014/main" id="{394D1AC2-7321-4482-336D-7847926CDCB0}"/>
              </a:ext>
            </a:extLst>
          </p:cNvPr>
          <p:cNvPicPr>
            <a:picLocks noChangeAspect="1"/>
          </p:cNvPicPr>
          <p:nvPr/>
        </p:nvPicPr>
        <p:blipFill rotWithShape="1">
          <a:blip r:embed="rId3"/>
          <a:srcRect b="44375"/>
          <a:stretch/>
        </p:blipFill>
        <p:spPr>
          <a:xfrm>
            <a:off x="842201" y="1240528"/>
            <a:ext cx="3996534" cy="3162943"/>
          </a:xfrm>
          <a:prstGeom prst="rect">
            <a:avLst/>
          </a:prstGeom>
        </p:spPr>
      </p:pic>
      <p:pic>
        <p:nvPicPr>
          <p:cNvPr id="12" name="Picture 11">
            <a:extLst>
              <a:ext uri="{FF2B5EF4-FFF2-40B4-BE49-F238E27FC236}">
                <a16:creationId xmlns:a16="http://schemas.microsoft.com/office/drawing/2014/main" id="{89500679-E92A-847C-6E2E-48B714CF46F4}"/>
              </a:ext>
            </a:extLst>
          </p:cNvPr>
          <p:cNvPicPr>
            <a:picLocks noChangeAspect="1"/>
          </p:cNvPicPr>
          <p:nvPr/>
        </p:nvPicPr>
        <p:blipFill rotWithShape="1">
          <a:blip r:embed="rId4"/>
          <a:srcRect l="-3518" t="75374" r="3518" b="645"/>
          <a:stretch/>
        </p:blipFill>
        <p:spPr>
          <a:xfrm>
            <a:off x="696318" y="4380005"/>
            <a:ext cx="3996534" cy="1363565"/>
          </a:xfrm>
          <a:prstGeom prst="rect">
            <a:avLst/>
          </a:prstGeom>
        </p:spPr>
      </p:pic>
      <p:sp>
        <p:nvSpPr>
          <p:cNvPr id="16" name="Rectangle 15">
            <a:extLst>
              <a:ext uri="{FF2B5EF4-FFF2-40B4-BE49-F238E27FC236}">
                <a16:creationId xmlns:a16="http://schemas.microsoft.com/office/drawing/2014/main" id="{A9D77AA9-D32C-B98F-A70B-693D1C29D1D7}"/>
              </a:ext>
            </a:extLst>
          </p:cNvPr>
          <p:cNvSpPr/>
          <p:nvPr/>
        </p:nvSpPr>
        <p:spPr>
          <a:xfrm>
            <a:off x="3446768" y="1273043"/>
            <a:ext cx="1290738" cy="261610"/>
          </a:xfrm>
          <a:prstGeom prst="rect">
            <a:avLst/>
          </a:prstGeom>
        </p:spPr>
        <p:txBody>
          <a:bodyPr wrap="none">
            <a:spAutoFit/>
          </a:bodyPr>
          <a:lstStyle/>
          <a:p>
            <a:r>
              <a:rPr lang="en-GB" sz="1100" dirty="0">
                <a:latin typeface="Helvetica Light" panose="020B0403020202020204" pitchFamily="34" charset="0"/>
                <a:hlinkClick r:id="rId5"/>
              </a:rPr>
              <a:t>arXiv:2207.00338</a:t>
            </a:r>
            <a:endParaRPr lang="en-CH" sz="1100" dirty="0">
              <a:latin typeface="Helvetica Light" panose="020B0403020202020204" pitchFamily="34" charset="0"/>
            </a:endParaRPr>
          </a:p>
        </p:txBody>
      </p:sp>
      <p:pic>
        <p:nvPicPr>
          <p:cNvPr id="3" name="Picture 2">
            <a:extLst>
              <a:ext uri="{FF2B5EF4-FFF2-40B4-BE49-F238E27FC236}">
                <a16:creationId xmlns:a16="http://schemas.microsoft.com/office/drawing/2014/main" id="{ED3BBE90-4D00-F60F-B378-EF517FA5C444}"/>
              </a:ext>
            </a:extLst>
          </p:cNvPr>
          <p:cNvPicPr>
            <a:picLocks noChangeAspect="1"/>
          </p:cNvPicPr>
          <p:nvPr/>
        </p:nvPicPr>
        <p:blipFill rotWithShape="1">
          <a:blip r:embed="rId6"/>
          <a:srcRect l="7151" t="4149" r="5069" b="15454"/>
          <a:stretch/>
        </p:blipFill>
        <p:spPr>
          <a:xfrm rot="5400000">
            <a:off x="5801368" y="664363"/>
            <a:ext cx="3858431" cy="5858819"/>
          </a:xfrm>
          <a:prstGeom prst="rect">
            <a:avLst/>
          </a:prstGeom>
        </p:spPr>
      </p:pic>
      <p:sp>
        <p:nvSpPr>
          <p:cNvPr id="5" name="Rectangle 4">
            <a:extLst>
              <a:ext uri="{FF2B5EF4-FFF2-40B4-BE49-F238E27FC236}">
                <a16:creationId xmlns:a16="http://schemas.microsoft.com/office/drawing/2014/main" id="{66EF5B19-D215-497D-68A4-BBAA2C1D9D85}"/>
              </a:ext>
            </a:extLst>
          </p:cNvPr>
          <p:cNvSpPr/>
          <p:nvPr/>
        </p:nvSpPr>
        <p:spPr>
          <a:xfrm>
            <a:off x="8986891" y="1455464"/>
            <a:ext cx="1723549" cy="261610"/>
          </a:xfrm>
          <a:prstGeom prst="rect">
            <a:avLst/>
          </a:prstGeom>
        </p:spPr>
        <p:txBody>
          <a:bodyPr wrap="none">
            <a:spAutoFit/>
          </a:bodyPr>
          <a:lstStyle/>
          <a:p>
            <a:r>
              <a:rPr lang="en-GB" sz="1100" dirty="0">
                <a:latin typeface="Helvetica Light" panose="020B0403020202020204" pitchFamily="34" charset="0"/>
                <a:hlinkClick r:id="rId7"/>
              </a:rPr>
              <a:t>ATLAS-CONF-2024-007</a:t>
            </a:r>
            <a:endParaRPr lang="en-CH" sz="1100" dirty="0">
              <a:latin typeface="Helvetica Light" panose="020B0403020202020204" pitchFamily="34" charset="0"/>
            </a:endParaRPr>
          </a:p>
        </p:txBody>
      </p:sp>
      <p:sp>
        <p:nvSpPr>
          <p:cNvPr id="7" name="TextBox 6">
            <a:extLst>
              <a:ext uri="{FF2B5EF4-FFF2-40B4-BE49-F238E27FC236}">
                <a16:creationId xmlns:a16="http://schemas.microsoft.com/office/drawing/2014/main" id="{3CA90EC4-BAD9-61C3-76A6-1470718E3668}"/>
              </a:ext>
            </a:extLst>
          </p:cNvPr>
          <p:cNvSpPr txBox="1"/>
          <p:nvPr/>
        </p:nvSpPr>
        <p:spPr>
          <a:xfrm>
            <a:off x="5927124" y="1378520"/>
            <a:ext cx="862737" cy="338554"/>
          </a:xfrm>
          <a:prstGeom prst="rect">
            <a:avLst/>
          </a:prstGeom>
          <a:solidFill>
            <a:schemeClr val="bg1"/>
          </a:solidFill>
        </p:spPr>
        <p:txBody>
          <a:bodyPr wrap="none" rtlCol="0">
            <a:spAutoFit/>
          </a:bodyPr>
          <a:lstStyle/>
          <a:p>
            <a:pPr marL="0">
              <a:spcBef>
                <a:spcPts val="3000"/>
              </a:spcBef>
            </a:pPr>
            <a:r>
              <a:rPr lang="en-CH" sz="1600" b="1" i="1" dirty="0">
                <a:solidFill>
                  <a:prstClr val="black"/>
                </a:solidFill>
                <a:latin typeface="Helvetica" pitchFamily="2" charset="0"/>
                <a:ea typeface="Helvetica Light" charset="0"/>
                <a:cs typeface="Helvetica Light" charset="0"/>
                <a:sym typeface="Wingdings" pitchFamily="2" charset="2"/>
              </a:rPr>
              <a:t>H</a:t>
            </a:r>
            <a:r>
              <a:rPr lang="en-CH" sz="1600" b="1" dirty="0">
                <a:solidFill>
                  <a:prstClr val="black"/>
                </a:solidFill>
                <a:latin typeface="Helvetica" pitchFamily="2" charset="0"/>
                <a:ea typeface="Helvetica Light" charset="0"/>
                <a:cs typeface="Helvetica Light" charset="0"/>
                <a:sym typeface="Wingdings" pitchFamily="2" charset="2"/>
              </a:rPr>
              <a:t> </a:t>
            </a:r>
            <a:r>
              <a:rPr lang="en-CH" sz="1600" b="1" dirty="0">
                <a:solidFill>
                  <a:prstClr val="black"/>
                </a:solidFill>
                <a:latin typeface="Symbol" pitchFamily="2" charset="2"/>
                <a:ea typeface="Helvetica Light" charset="0"/>
                <a:cs typeface="Helvetica Light" charset="0"/>
                <a:sym typeface="Wingdings" pitchFamily="2" charset="2"/>
              </a:rPr>
              <a:t>® </a:t>
            </a:r>
            <a:r>
              <a:rPr lang="en-CH" sz="1600" b="1" i="1" dirty="0">
                <a:solidFill>
                  <a:prstClr val="black"/>
                </a:solidFill>
                <a:latin typeface="Helvetica" pitchFamily="2" charset="0"/>
                <a:ea typeface="Helvetica Light" charset="0"/>
                <a:cs typeface="Helvetica Light" charset="0"/>
                <a:sym typeface="Wingdings" pitchFamily="2" charset="2"/>
              </a:rPr>
              <a:t>𝛕𝛕</a:t>
            </a:r>
            <a:endParaRPr lang="en-CH" sz="1600" b="1" dirty="0">
              <a:solidFill>
                <a:prstClr val="black"/>
              </a:solidFill>
              <a:latin typeface="Helvetica" pitchFamily="2" charset="0"/>
              <a:ea typeface="Helvetica Light" charset="0"/>
              <a:cs typeface="Helvetica Light" charset="0"/>
              <a:sym typeface="Wingdings" pitchFamily="2" charset="2"/>
            </a:endParaRPr>
          </a:p>
        </p:txBody>
      </p:sp>
      <p:sp>
        <p:nvSpPr>
          <p:cNvPr id="19" name="TextBox 18">
            <a:extLst>
              <a:ext uri="{FF2B5EF4-FFF2-40B4-BE49-F238E27FC236}">
                <a16:creationId xmlns:a16="http://schemas.microsoft.com/office/drawing/2014/main" id="{1E2A4C80-1EEF-48F4-85A8-0E9B224C4265}"/>
              </a:ext>
            </a:extLst>
          </p:cNvPr>
          <p:cNvSpPr txBox="1"/>
          <p:nvPr/>
        </p:nvSpPr>
        <p:spPr>
          <a:xfrm>
            <a:off x="3192642" y="3107339"/>
            <a:ext cx="1891865" cy="338554"/>
          </a:xfrm>
          <a:prstGeom prst="rect">
            <a:avLst/>
          </a:prstGeom>
          <a:solidFill>
            <a:schemeClr val="bg1"/>
          </a:solidFill>
        </p:spPr>
        <p:txBody>
          <a:bodyPr wrap="none" rtlCol="0">
            <a:spAutoFit/>
          </a:bodyPr>
          <a:lstStyle/>
          <a:p>
            <a:pPr marL="0">
              <a:spcBef>
                <a:spcPts val="3000"/>
              </a:spcBef>
            </a:pPr>
            <a:r>
              <a:rPr lang="en-CH" sz="1600" b="1" i="1" dirty="0">
                <a:solidFill>
                  <a:prstClr val="black"/>
                </a:solidFill>
                <a:latin typeface="Helvetica" pitchFamily="2" charset="0"/>
                <a:ea typeface="Helvetica Light" charset="0"/>
                <a:cs typeface="Helvetica Light" charset="0"/>
                <a:sym typeface="Wingdings" pitchFamily="2" charset="2"/>
              </a:rPr>
              <a:t>H</a:t>
            </a:r>
            <a:r>
              <a:rPr lang="en-CH" sz="1600" b="1" dirty="0">
                <a:solidFill>
                  <a:prstClr val="black"/>
                </a:solidFill>
                <a:latin typeface="Helvetica" pitchFamily="2" charset="0"/>
                <a:ea typeface="Helvetica Light" charset="0"/>
                <a:cs typeface="Helvetica Light" charset="0"/>
                <a:sym typeface="Wingdings" pitchFamily="2" charset="2"/>
              </a:rPr>
              <a:t> </a:t>
            </a:r>
            <a:r>
              <a:rPr lang="en-CH" sz="1600" b="1" dirty="0">
                <a:solidFill>
                  <a:prstClr val="black"/>
                </a:solidFill>
                <a:latin typeface="Symbol" pitchFamily="2" charset="2"/>
                <a:ea typeface="Helvetica Light" charset="0"/>
                <a:cs typeface="Helvetica Light" charset="0"/>
                <a:sym typeface="Wingdings" pitchFamily="2" charset="2"/>
              </a:rPr>
              <a:t>®</a:t>
            </a:r>
            <a:r>
              <a:rPr lang="en-CH" sz="1600" b="1" dirty="0">
                <a:solidFill>
                  <a:prstClr val="black"/>
                </a:solidFill>
                <a:latin typeface="Helvetica" pitchFamily="2" charset="0"/>
                <a:ea typeface="Helvetica Light" charset="0"/>
                <a:cs typeface="Helvetica Light" charset="0"/>
                <a:sym typeface="Wingdings" pitchFamily="2" charset="2"/>
              </a:rPr>
              <a:t> </a:t>
            </a:r>
            <a:r>
              <a:rPr lang="en-CH" sz="1600" b="1" i="1" dirty="0">
                <a:solidFill>
                  <a:prstClr val="black"/>
                </a:solidFill>
                <a:latin typeface="Helvetica" pitchFamily="2" charset="0"/>
                <a:ea typeface="Helvetica Light" charset="0"/>
                <a:cs typeface="Helvetica Light" charset="0"/>
                <a:sym typeface="Wingdings" pitchFamily="2" charset="2"/>
              </a:rPr>
              <a:t>WW* </a:t>
            </a:r>
            <a:r>
              <a:rPr lang="en-CH" sz="1600" b="1" dirty="0">
                <a:solidFill>
                  <a:prstClr val="black"/>
                </a:solidFill>
                <a:latin typeface="Symbol" pitchFamily="2" charset="2"/>
                <a:ea typeface="Helvetica Light" charset="0"/>
                <a:cs typeface="Helvetica Light" charset="0"/>
                <a:sym typeface="Wingdings" pitchFamily="2" charset="2"/>
              </a:rPr>
              <a:t>®</a:t>
            </a:r>
            <a:r>
              <a:rPr lang="en-CH" sz="1600" b="1" dirty="0">
                <a:solidFill>
                  <a:prstClr val="black"/>
                </a:solidFill>
                <a:latin typeface="Helvetica" pitchFamily="2" charset="0"/>
                <a:ea typeface="Helvetica Light" charset="0"/>
                <a:cs typeface="Helvetica Light" charset="0"/>
                <a:sym typeface="Wingdings" pitchFamily="2" charset="2"/>
              </a:rPr>
              <a:t> 2𝓁2𝜈</a:t>
            </a:r>
          </a:p>
        </p:txBody>
      </p:sp>
    </p:spTree>
    <p:extLst>
      <p:ext uri="{BB962C8B-B14F-4D97-AF65-F5344CB8AC3E}">
        <p14:creationId xmlns:p14="http://schemas.microsoft.com/office/powerpoint/2010/main" val="3232175829"/>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AE154AC8-948A-EC4D-B6E6-17ADDABB6892}"/>
              </a:ext>
            </a:extLst>
          </p:cNvPr>
          <p:cNvSpPr/>
          <p:nvPr/>
        </p:nvSpPr>
        <p:spPr>
          <a:xfrm>
            <a:off x="10124661" y="0"/>
            <a:ext cx="1348202" cy="6858000"/>
          </a:xfrm>
          <a:prstGeom prst="rect">
            <a:avLst/>
          </a:prstGeom>
          <a:solidFill>
            <a:srgbClr val="3D7B96"/>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31" name="Rectangle 30">
            <a:extLst>
              <a:ext uri="{FF2B5EF4-FFF2-40B4-BE49-F238E27FC236}">
                <a16:creationId xmlns:a16="http://schemas.microsoft.com/office/drawing/2014/main" id="{38EAA396-F5D2-464D-8BDE-1A07B080DA62}"/>
              </a:ext>
            </a:extLst>
          </p:cNvPr>
          <p:cNvSpPr/>
          <p:nvPr/>
        </p:nvSpPr>
        <p:spPr>
          <a:xfrm>
            <a:off x="7938052" y="0"/>
            <a:ext cx="3588337" cy="6858000"/>
          </a:xfrm>
          <a:prstGeom prst="rect">
            <a:avLst/>
          </a:prstGeom>
          <a:solidFill>
            <a:srgbClr val="1C446B">
              <a:alpha val="7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dirty="0">
              <a:ln>
                <a:noFill/>
              </a:ln>
              <a:solidFill>
                <a:srgbClr val="0057A6"/>
              </a:solidFill>
              <a:effectLst/>
              <a:uLnTx/>
              <a:uFillTx/>
              <a:latin typeface="Arial" panose="020B0604020202020204"/>
              <a:ea typeface="+mn-ea"/>
              <a:cs typeface="+mn-cs"/>
            </a:endParaRPr>
          </a:p>
        </p:txBody>
      </p:sp>
      <p:pic>
        <p:nvPicPr>
          <p:cNvPr id="6" name="Picture 5">
            <a:extLst>
              <a:ext uri="{FF2B5EF4-FFF2-40B4-BE49-F238E27FC236}">
                <a16:creationId xmlns:a16="http://schemas.microsoft.com/office/drawing/2014/main" id="{C3E005F4-6C79-4041-BE3E-EA2D79AD61BC}"/>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r="-3765"/>
          <a:stretch/>
        </p:blipFill>
        <p:spPr>
          <a:xfrm>
            <a:off x="1031" y="0"/>
            <a:ext cx="11150708" cy="6858000"/>
          </a:xfrm>
          <a:prstGeom prst="rect">
            <a:avLst/>
          </a:prstGeom>
        </p:spPr>
      </p:pic>
      <p:sp>
        <p:nvSpPr>
          <p:cNvPr id="49" name="Rectangle 48">
            <a:extLst>
              <a:ext uri="{FF2B5EF4-FFF2-40B4-BE49-F238E27FC236}">
                <a16:creationId xmlns:a16="http://schemas.microsoft.com/office/drawing/2014/main" id="{1293EFCD-5E58-1100-E67E-E20AD27B903E}"/>
              </a:ext>
            </a:extLst>
          </p:cNvPr>
          <p:cNvSpPr/>
          <p:nvPr/>
        </p:nvSpPr>
        <p:spPr>
          <a:xfrm>
            <a:off x="5952336" y="885441"/>
            <a:ext cx="4868282" cy="5537839"/>
          </a:xfrm>
          <a:prstGeom prst="rect">
            <a:avLst/>
          </a:prstGeom>
          <a:solidFill>
            <a:schemeClr val="tx1"/>
          </a:solidFill>
          <a:ln>
            <a:solidFill>
              <a:schemeClr val="tx1"/>
            </a:solidFill>
          </a:ln>
        </p:spPr>
        <p:txBody>
          <a:bodyPr wrap="square" rtlCol="0" anchor="ctr">
            <a:spAutoFit/>
          </a:bodyPr>
          <a:lstStyle/>
          <a:p>
            <a:pPr algn="l"/>
            <a:endParaRPr lang="en-CH" sz="1600" dirty="0">
              <a:latin typeface="Helvetica" pitchFamily="2" charset="0"/>
            </a:endParaRPr>
          </a:p>
        </p:txBody>
      </p:sp>
      <p:sp>
        <p:nvSpPr>
          <p:cNvPr id="33" name="TextBox 32">
            <a:extLst>
              <a:ext uri="{FF2B5EF4-FFF2-40B4-BE49-F238E27FC236}">
                <a16:creationId xmlns:a16="http://schemas.microsoft.com/office/drawing/2014/main" id="{6461553C-CB5D-F141-99A6-80B735742243}"/>
              </a:ext>
            </a:extLst>
          </p:cNvPr>
          <p:cNvSpPr txBox="1"/>
          <p:nvPr/>
        </p:nvSpPr>
        <p:spPr>
          <a:xfrm>
            <a:off x="222662" y="167736"/>
            <a:ext cx="5359159" cy="461665"/>
          </a:xfrm>
          <a:prstGeom prst="rect">
            <a:avLst/>
          </a:prstGeom>
          <a:noFill/>
        </p:spPr>
        <p:txBody>
          <a:bodyPr wrap="none" rtlCol="0">
            <a:spAutoFit/>
          </a:bodyPr>
          <a:lstStyle/>
          <a:p>
            <a:pPr marL="0">
              <a:spcBef>
                <a:spcPts val="3000"/>
              </a:spcBef>
            </a:pPr>
            <a:r>
              <a:rPr lang="en-CH" sz="2400" b="1" dirty="0">
                <a:solidFill>
                  <a:schemeClr val="bg1"/>
                </a:solidFill>
                <a:latin typeface="Helvetica" pitchFamily="2" charset="0"/>
                <a:ea typeface="Helvetica Light" charset="0"/>
                <a:cs typeface="Helvetica Light" charset="0"/>
                <a:sym typeface="Wingdings" pitchFamily="2" charset="2"/>
              </a:rPr>
              <a:t>Higgs boson production at the LHC</a:t>
            </a:r>
          </a:p>
        </p:txBody>
      </p:sp>
      <p:pic>
        <p:nvPicPr>
          <p:cNvPr id="8" name="Picture 7">
            <a:extLst>
              <a:ext uri="{FF2B5EF4-FFF2-40B4-BE49-F238E27FC236}">
                <a16:creationId xmlns:a16="http://schemas.microsoft.com/office/drawing/2014/main" id="{0661743A-98CE-D206-F8D0-090C1D326579}"/>
              </a:ext>
            </a:extLst>
          </p:cNvPr>
          <p:cNvPicPr>
            <a:picLocks noChangeAspect="1"/>
          </p:cNvPicPr>
          <p:nvPr/>
        </p:nvPicPr>
        <p:blipFill>
          <a:blip r:embed="rId3"/>
          <a:stretch>
            <a:fillRect/>
          </a:stretch>
        </p:blipFill>
        <p:spPr>
          <a:xfrm>
            <a:off x="713438" y="885441"/>
            <a:ext cx="5255561" cy="5541418"/>
          </a:xfrm>
          <a:prstGeom prst="rect">
            <a:avLst/>
          </a:prstGeom>
        </p:spPr>
      </p:pic>
      <p:sp>
        <p:nvSpPr>
          <p:cNvPr id="9" name="TextBox 8">
            <a:extLst>
              <a:ext uri="{FF2B5EF4-FFF2-40B4-BE49-F238E27FC236}">
                <a16:creationId xmlns:a16="http://schemas.microsoft.com/office/drawing/2014/main" id="{41ECA46D-5037-8209-3B66-2FA12029EB5C}"/>
              </a:ext>
            </a:extLst>
          </p:cNvPr>
          <p:cNvSpPr txBox="1"/>
          <p:nvPr/>
        </p:nvSpPr>
        <p:spPr>
          <a:xfrm>
            <a:off x="892917" y="1070919"/>
            <a:ext cx="4791833" cy="1231106"/>
          </a:xfrm>
          <a:prstGeom prst="rect">
            <a:avLst/>
          </a:prstGeom>
          <a:noFill/>
        </p:spPr>
        <p:txBody>
          <a:bodyPr wrap="square" rtlCol="0">
            <a:spAutoFit/>
          </a:bodyPr>
          <a:lstStyle/>
          <a:p>
            <a:pPr marL="0">
              <a:spcBef>
                <a:spcPts val="3000"/>
              </a:spcBef>
            </a:pPr>
            <a:r>
              <a:rPr lang="en-CH" sz="1600" dirty="0">
                <a:solidFill>
                  <a:schemeClr val="bg1"/>
                </a:solidFill>
                <a:latin typeface="Helvetica" pitchFamily="2" charset="0"/>
                <a:ea typeface="Helvetica Light" charset="0"/>
                <a:cs typeface="Helvetica Light" charset="0"/>
                <a:sym typeface="Wingdings" pitchFamily="2" charset="2"/>
              </a:rPr>
              <a:t>About 1 Higgs boson per second is produced in ATLAS at the LHC (about 12M total by today)      </a:t>
            </a:r>
          </a:p>
          <a:p>
            <a:pPr marL="0">
              <a:spcBef>
                <a:spcPts val="600"/>
              </a:spcBef>
            </a:pPr>
            <a:r>
              <a:rPr lang="en-CH" sz="1600" dirty="0">
                <a:solidFill>
                  <a:schemeClr val="bg1"/>
                </a:solidFill>
                <a:latin typeface="Helvetica" pitchFamily="2" charset="0"/>
                <a:ea typeface="Helvetica Light" charset="0"/>
                <a:cs typeface="Helvetica Light" charset="0"/>
                <a:sym typeface="Wingdings" pitchFamily="2" charset="2"/>
              </a:rPr>
              <a:t>It decays within 10</a:t>
            </a:r>
            <a:r>
              <a:rPr lang="en-CH" sz="1600" baseline="30000" dirty="0">
                <a:solidFill>
                  <a:schemeClr val="bg1"/>
                </a:solidFill>
                <a:latin typeface="Helvetica" pitchFamily="2" charset="0"/>
                <a:ea typeface="Helvetica Light" charset="0"/>
                <a:cs typeface="Helvetica Light" charset="0"/>
                <a:sym typeface="Wingdings" pitchFamily="2" charset="2"/>
              </a:rPr>
              <a:t>–22</a:t>
            </a:r>
            <a:r>
              <a:rPr lang="en-CH" sz="1600" dirty="0">
                <a:solidFill>
                  <a:schemeClr val="bg1"/>
                </a:solidFill>
                <a:latin typeface="Helvetica" pitchFamily="2" charset="0"/>
                <a:ea typeface="Helvetica Light" charset="0"/>
                <a:cs typeface="Helvetica Light" charset="0"/>
                <a:sym typeface="Wingdings" pitchFamily="2" charset="2"/>
              </a:rPr>
              <a:t> s</a:t>
            </a:r>
          </a:p>
          <a:p>
            <a:pPr marL="0">
              <a:spcBef>
                <a:spcPts val="600"/>
              </a:spcBef>
            </a:pPr>
            <a:r>
              <a:rPr lang="en-CH" sz="1600" dirty="0">
                <a:solidFill>
                  <a:schemeClr val="bg1"/>
                </a:solidFill>
                <a:latin typeface="Helvetica" pitchFamily="2" charset="0"/>
                <a:ea typeface="Helvetica Light" charset="0"/>
                <a:cs typeface="Helvetica Light" charset="0"/>
                <a:sym typeface="Wingdings" pitchFamily="2" charset="2"/>
              </a:rPr>
              <a:t>It should also interact with itself</a:t>
            </a:r>
          </a:p>
        </p:txBody>
      </p:sp>
      <p:pic>
        <p:nvPicPr>
          <p:cNvPr id="26" name="Picture 25">
            <a:extLst>
              <a:ext uri="{FF2B5EF4-FFF2-40B4-BE49-F238E27FC236}">
                <a16:creationId xmlns:a16="http://schemas.microsoft.com/office/drawing/2014/main" id="{DC40CF67-C4B0-5D8B-99B0-04774F307875}"/>
              </a:ext>
            </a:extLst>
          </p:cNvPr>
          <p:cNvPicPr>
            <a:picLocks noChangeAspect="1"/>
          </p:cNvPicPr>
          <p:nvPr/>
        </p:nvPicPr>
        <p:blipFill>
          <a:blip r:embed="rId4"/>
          <a:stretch>
            <a:fillRect/>
          </a:stretch>
        </p:blipFill>
        <p:spPr>
          <a:xfrm>
            <a:off x="2045932" y="2615303"/>
            <a:ext cx="1865090" cy="1029597"/>
          </a:xfrm>
          <a:prstGeom prst="rect">
            <a:avLst/>
          </a:prstGeom>
        </p:spPr>
      </p:pic>
      <p:sp>
        <p:nvSpPr>
          <p:cNvPr id="27" name="Oval 26">
            <a:extLst>
              <a:ext uri="{FF2B5EF4-FFF2-40B4-BE49-F238E27FC236}">
                <a16:creationId xmlns:a16="http://schemas.microsoft.com/office/drawing/2014/main" id="{83D225FF-8BB1-93CA-4A6F-2CEEF9912477}"/>
              </a:ext>
            </a:extLst>
          </p:cNvPr>
          <p:cNvSpPr/>
          <p:nvPr/>
        </p:nvSpPr>
        <p:spPr>
          <a:xfrm>
            <a:off x="3025848" y="3075697"/>
            <a:ext cx="108000" cy="108000"/>
          </a:xfrm>
          <a:prstGeom prst="ellipse">
            <a:avLst/>
          </a:prstGeom>
          <a:solidFill>
            <a:schemeClr val="bg1"/>
          </a:solidFill>
        </p:spPr>
        <p:txBody>
          <a:bodyPr wrap="none" rtlCol="0" anchor="ctr">
            <a:spAutoFit/>
          </a:bodyPr>
          <a:lstStyle/>
          <a:p>
            <a:pPr algn="l"/>
            <a:endParaRPr lang="en-CH" sz="1600" dirty="0">
              <a:latin typeface="Helvetica" pitchFamily="2" charset="0"/>
            </a:endParaRPr>
          </a:p>
        </p:txBody>
      </p:sp>
      <p:sp>
        <p:nvSpPr>
          <p:cNvPr id="28" name="TextBox 27">
            <a:extLst>
              <a:ext uri="{FF2B5EF4-FFF2-40B4-BE49-F238E27FC236}">
                <a16:creationId xmlns:a16="http://schemas.microsoft.com/office/drawing/2014/main" id="{B947B51A-D0B4-A813-2247-0F708136E9D2}"/>
              </a:ext>
            </a:extLst>
          </p:cNvPr>
          <p:cNvSpPr txBox="1"/>
          <p:nvPr/>
        </p:nvSpPr>
        <p:spPr>
          <a:xfrm>
            <a:off x="2424201" y="2781422"/>
            <a:ext cx="295274" cy="307777"/>
          </a:xfrm>
          <a:prstGeom prst="rect">
            <a:avLst/>
          </a:prstGeom>
          <a:noFill/>
        </p:spPr>
        <p:txBody>
          <a:bodyPr wrap="none" rtlCol="0">
            <a:spAutoFit/>
          </a:bodyPr>
          <a:lstStyle/>
          <a:p>
            <a:r>
              <a:rPr lang="en-GB" sz="1400" dirty="0">
                <a:solidFill>
                  <a:srgbClr val="F1F1F5"/>
                </a:solidFill>
                <a:latin typeface="Chalkduster"/>
                <a:cs typeface="Chalkduster"/>
              </a:rPr>
              <a:t>H</a:t>
            </a:r>
            <a:endParaRPr lang="en-GB" dirty="0">
              <a:solidFill>
                <a:srgbClr val="F1F1F5"/>
              </a:solidFill>
              <a:latin typeface="Chalkduster"/>
              <a:cs typeface="Chalkduster"/>
            </a:endParaRPr>
          </a:p>
        </p:txBody>
      </p:sp>
      <p:sp>
        <p:nvSpPr>
          <p:cNvPr id="30" name="TextBox 29">
            <a:extLst>
              <a:ext uri="{FF2B5EF4-FFF2-40B4-BE49-F238E27FC236}">
                <a16:creationId xmlns:a16="http://schemas.microsoft.com/office/drawing/2014/main" id="{C268D143-F8E9-1B22-FCBB-38FD3A7F7414}"/>
              </a:ext>
            </a:extLst>
          </p:cNvPr>
          <p:cNvSpPr txBox="1"/>
          <p:nvPr/>
        </p:nvSpPr>
        <p:spPr>
          <a:xfrm>
            <a:off x="3910101" y="2451222"/>
            <a:ext cx="295274" cy="307777"/>
          </a:xfrm>
          <a:prstGeom prst="rect">
            <a:avLst/>
          </a:prstGeom>
          <a:noFill/>
        </p:spPr>
        <p:txBody>
          <a:bodyPr wrap="none" rtlCol="0">
            <a:spAutoFit/>
          </a:bodyPr>
          <a:lstStyle/>
          <a:p>
            <a:r>
              <a:rPr lang="en-GB" sz="1400" dirty="0">
                <a:solidFill>
                  <a:srgbClr val="F1F1F5"/>
                </a:solidFill>
                <a:latin typeface="Chalkduster"/>
                <a:cs typeface="Chalkduster"/>
              </a:rPr>
              <a:t>H</a:t>
            </a:r>
            <a:endParaRPr lang="en-GB" dirty="0">
              <a:solidFill>
                <a:srgbClr val="F1F1F5"/>
              </a:solidFill>
              <a:latin typeface="Chalkduster"/>
              <a:cs typeface="Chalkduster"/>
            </a:endParaRPr>
          </a:p>
        </p:txBody>
      </p:sp>
      <p:sp>
        <p:nvSpPr>
          <p:cNvPr id="32" name="TextBox 31">
            <a:extLst>
              <a:ext uri="{FF2B5EF4-FFF2-40B4-BE49-F238E27FC236}">
                <a16:creationId xmlns:a16="http://schemas.microsoft.com/office/drawing/2014/main" id="{136C9CAC-B7D7-8277-6AD9-AE72D745C914}"/>
              </a:ext>
            </a:extLst>
          </p:cNvPr>
          <p:cNvSpPr txBox="1"/>
          <p:nvPr/>
        </p:nvSpPr>
        <p:spPr>
          <a:xfrm>
            <a:off x="3910101" y="3479922"/>
            <a:ext cx="295274" cy="307777"/>
          </a:xfrm>
          <a:prstGeom prst="rect">
            <a:avLst/>
          </a:prstGeom>
          <a:noFill/>
        </p:spPr>
        <p:txBody>
          <a:bodyPr wrap="none" rtlCol="0">
            <a:spAutoFit/>
          </a:bodyPr>
          <a:lstStyle/>
          <a:p>
            <a:r>
              <a:rPr lang="en-GB" sz="1400" dirty="0">
                <a:solidFill>
                  <a:srgbClr val="F1F1F5"/>
                </a:solidFill>
                <a:latin typeface="Chalkduster"/>
                <a:cs typeface="Chalkduster"/>
              </a:rPr>
              <a:t>H</a:t>
            </a:r>
            <a:endParaRPr lang="en-GB" dirty="0">
              <a:solidFill>
                <a:srgbClr val="F1F1F5"/>
              </a:solidFill>
              <a:latin typeface="Chalkduster"/>
              <a:cs typeface="Chalkduster"/>
            </a:endParaRPr>
          </a:p>
        </p:txBody>
      </p:sp>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C8713B4C-3BCE-047B-4BD4-620812664463}"/>
                  </a:ext>
                </a:extLst>
              </p:cNvPr>
              <p:cNvSpPr txBox="1"/>
              <p:nvPr/>
            </p:nvSpPr>
            <p:spPr>
              <a:xfrm>
                <a:off x="3326675" y="2779031"/>
                <a:ext cx="1493870" cy="59035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sz="1600" i="1" dirty="0" smtClean="0">
                          <a:solidFill>
                            <a:srgbClr val="F1F1F5"/>
                          </a:solidFill>
                          <a:latin typeface="Cambria Math" panose="02040503050406030204" pitchFamily="18" charset="0"/>
                          <a:ea typeface="Cambria Math" panose="02040503050406030204" pitchFamily="18" charset="0"/>
                        </a:rPr>
                        <m:t>∝</m:t>
                      </m:r>
                      <m:r>
                        <a:rPr lang="en-US" sz="1600" b="0" i="1" dirty="0" smtClean="0">
                          <a:solidFill>
                            <a:srgbClr val="F1F1F5"/>
                          </a:solidFill>
                          <a:latin typeface="Cambria Math" panose="02040503050406030204" pitchFamily="18" charset="0"/>
                          <a:ea typeface="Cambria Math" panose="02040503050406030204" pitchFamily="18" charset="0"/>
                        </a:rPr>
                        <m:t>6</m:t>
                      </m:r>
                      <m:r>
                        <a:rPr lang="en-GB" sz="1600" b="1" i="1" dirty="0" smtClean="0">
                          <a:solidFill>
                            <a:srgbClr val="FFFF00"/>
                          </a:solidFill>
                          <a:latin typeface="Cambria Math" panose="02040503050406030204" pitchFamily="18" charset="0"/>
                          <a:ea typeface="Cambria Math" panose="02040503050406030204" pitchFamily="18" charset="0"/>
                        </a:rPr>
                        <m:t>𝝀</m:t>
                      </m:r>
                      <m:r>
                        <a:rPr lang="en-GB" sz="1600" i="1" dirty="0" smtClean="0">
                          <a:solidFill>
                            <a:srgbClr val="F1F1F5"/>
                          </a:solidFill>
                          <a:latin typeface="Cambria Math" panose="02040503050406030204" pitchFamily="18" charset="0"/>
                          <a:ea typeface="Cambria Math" panose="02040503050406030204" pitchFamily="18" charset="0"/>
                        </a:rPr>
                        <m:t>𝜐</m:t>
                      </m:r>
                      <m:r>
                        <a:rPr lang="en-US" sz="1600" b="0" i="1" dirty="0" smtClean="0">
                          <a:solidFill>
                            <a:srgbClr val="F1F1F5"/>
                          </a:solidFill>
                          <a:latin typeface="Cambria Math" panose="02040503050406030204" pitchFamily="18" charset="0"/>
                          <a:ea typeface="Cambria Math" panose="02040503050406030204" pitchFamily="18" charset="0"/>
                        </a:rPr>
                        <m:t>=</m:t>
                      </m:r>
                      <m:f>
                        <m:fPr>
                          <m:ctrlPr>
                            <a:rPr lang="en-GB" sz="1600" i="1" dirty="0" smtClean="0">
                              <a:solidFill>
                                <a:srgbClr val="F1F1F5"/>
                              </a:solidFill>
                              <a:latin typeface="Cambria Math" panose="02040503050406030204" pitchFamily="18" charset="0"/>
                            </a:rPr>
                          </m:ctrlPr>
                        </m:fPr>
                        <m:num>
                          <m:r>
                            <a:rPr lang="en-US" sz="1600" b="0" i="1" dirty="0" smtClean="0">
                              <a:solidFill>
                                <a:srgbClr val="F1F1F5"/>
                              </a:solidFill>
                              <a:latin typeface="Cambria Math" panose="02040503050406030204" pitchFamily="18" charset="0"/>
                            </a:rPr>
                            <m:t>3</m:t>
                          </m:r>
                          <m:sSubSup>
                            <m:sSubSupPr>
                              <m:ctrlPr>
                                <a:rPr lang="en-US" sz="1600" b="0" i="1" dirty="0" smtClean="0">
                                  <a:solidFill>
                                    <a:srgbClr val="F1F1F5"/>
                                  </a:solidFill>
                                  <a:latin typeface="Cambria Math" panose="02040503050406030204" pitchFamily="18" charset="0"/>
                                </a:rPr>
                              </m:ctrlPr>
                            </m:sSubSupPr>
                            <m:e>
                              <m:r>
                                <a:rPr lang="en-US" sz="1600" b="0" i="1" dirty="0" smtClean="0">
                                  <a:solidFill>
                                    <a:srgbClr val="F1F1F5"/>
                                  </a:solidFill>
                                  <a:latin typeface="Cambria Math" panose="02040503050406030204" pitchFamily="18" charset="0"/>
                                </a:rPr>
                                <m:t>𝑚</m:t>
                              </m:r>
                            </m:e>
                            <m:sub>
                              <m:r>
                                <a:rPr lang="en-US" sz="1600" b="0" i="1" dirty="0" smtClean="0">
                                  <a:solidFill>
                                    <a:srgbClr val="F1F1F5"/>
                                  </a:solidFill>
                                  <a:latin typeface="Cambria Math" panose="02040503050406030204" pitchFamily="18" charset="0"/>
                                </a:rPr>
                                <m:t>𝐻</m:t>
                              </m:r>
                            </m:sub>
                            <m:sup>
                              <m:r>
                                <a:rPr lang="en-US" sz="1600" b="0" i="1" dirty="0" smtClean="0">
                                  <a:solidFill>
                                    <a:srgbClr val="F1F1F5"/>
                                  </a:solidFill>
                                  <a:latin typeface="Cambria Math" panose="02040503050406030204" pitchFamily="18" charset="0"/>
                                </a:rPr>
                                <m:t>2</m:t>
                              </m:r>
                            </m:sup>
                          </m:sSubSup>
                        </m:num>
                        <m:den>
                          <m:r>
                            <a:rPr lang="en-GB" sz="1600" i="1" dirty="0" smtClean="0">
                              <a:solidFill>
                                <a:srgbClr val="F1F1F5"/>
                              </a:solidFill>
                              <a:latin typeface="Cambria Math" panose="02040503050406030204" pitchFamily="18" charset="0"/>
                              <a:ea typeface="Cambria Math" panose="02040503050406030204" pitchFamily="18" charset="0"/>
                            </a:rPr>
                            <m:t>𝜐</m:t>
                          </m:r>
                        </m:den>
                      </m:f>
                    </m:oMath>
                  </m:oMathPara>
                </a14:m>
                <a:endParaRPr lang="en-GB" sz="2000" dirty="0">
                  <a:solidFill>
                    <a:srgbClr val="F1F1F5"/>
                  </a:solidFill>
                  <a:latin typeface="Chalkduster"/>
                  <a:cs typeface="Chalkduster"/>
                </a:endParaRPr>
              </a:p>
            </p:txBody>
          </p:sp>
        </mc:Choice>
        <mc:Fallback xmlns="">
          <p:sp>
            <p:nvSpPr>
              <p:cNvPr id="38" name="TextBox 37">
                <a:extLst>
                  <a:ext uri="{FF2B5EF4-FFF2-40B4-BE49-F238E27FC236}">
                    <a16:creationId xmlns:a16="http://schemas.microsoft.com/office/drawing/2014/main" id="{C8713B4C-3BCE-047B-4BD4-620812664463}"/>
                  </a:ext>
                </a:extLst>
              </p:cNvPr>
              <p:cNvSpPr txBox="1">
                <a:spLocks noRot="1" noChangeAspect="1" noMove="1" noResize="1" noEditPoints="1" noAdjustHandles="1" noChangeArrowheads="1" noChangeShapeType="1" noTextEdit="1"/>
              </p:cNvSpPr>
              <p:nvPr/>
            </p:nvSpPr>
            <p:spPr>
              <a:xfrm>
                <a:off x="3326675" y="2779031"/>
                <a:ext cx="1493870" cy="590354"/>
              </a:xfrm>
              <a:prstGeom prst="rect">
                <a:avLst/>
              </a:prstGeom>
              <a:blipFill>
                <a:blip r:embed="rId5"/>
                <a:stretch>
                  <a:fillRect/>
                </a:stretch>
              </a:blipFill>
            </p:spPr>
            <p:txBody>
              <a:bodyPr/>
              <a:lstStyle/>
              <a:p>
                <a:r>
                  <a:rPr lang="en-CH">
                    <a:noFill/>
                  </a:rPr>
                  <a:t> </a:t>
                </a:r>
              </a:p>
            </p:txBody>
          </p:sp>
        </mc:Fallback>
      </mc:AlternateContent>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36A98DCF-FD8A-BF9D-E3EF-9821F40E0CEA}"/>
                  </a:ext>
                </a:extLst>
              </p:cNvPr>
              <p:cNvSpPr txBox="1"/>
              <p:nvPr/>
            </p:nvSpPr>
            <p:spPr>
              <a:xfrm>
                <a:off x="892917" y="3986213"/>
                <a:ext cx="4994406" cy="523220"/>
              </a:xfrm>
              <a:prstGeom prst="rect">
                <a:avLst/>
              </a:prstGeom>
              <a:noFill/>
            </p:spPr>
            <p:txBody>
              <a:bodyPr wrap="square" rtlCol="0">
                <a:spAutoFit/>
              </a:bodyPr>
              <a:lstStyle/>
              <a:p>
                <a:pPr marL="0">
                  <a:spcBef>
                    <a:spcPts val="3000"/>
                  </a:spcBef>
                </a:pPr>
                <a14:m>
                  <m:oMath xmlns:m="http://schemas.openxmlformats.org/officeDocument/2006/math">
                    <m:r>
                      <a:rPr lang="en-GB" sz="1400" i="1" dirty="0" smtClean="0">
                        <a:solidFill>
                          <a:srgbClr val="F1F1F5"/>
                        </a:solidFill>
                        <a:latin typeface="Cambria Math" panose="02040503050406030204" pitchFamily="18" charset="0"/>
                        <a:ea typeface="Cambria Math" panose="02040503050406030204" pitchFamily="18" charset="0"/>
                      </a:rPr>
                      <m:t>𝜆</m:t>
                    </m:r>
                  </m:oMath>
                </a14:m>
                <a:r>
                  <a:rPr lang="en-CH" sz="1400" dirty="0">
                    <a:solidFill>
                      <a:schemeClr val="bg1"/>
                    </a:solidFill>
                    <a:latin typeface="Helvetica" pitchFamily="2" charset="0"/>
                    <a:ea typeface="Helvetica Light" charset="0"/>
                    <a:cs typeface="Helvetica Light" charset="0"/>
                    <a:sym typeface="Wingdings" pitchFamily="2" charset="2"/>
                  </a:rPr>
                  <a:t> determines the size of the quartic term in the Higgs potential after spontaneous symmetry breaking</a:t>
                </a:r>
              </a:p>
            </p:txBody>
          </p:sp>
        </mc:Choice>
        <mc:Fallback xmlns="">
          <p:sp>
            <p:nvSpPr>
              <p:cNvPr id="41" name="TextBox 40">
                <a:extLst>
                  <a:ext uri="{FF2B5EF4-FFF2-40B4-BE49-F238E27FC236}">
                    <a16:creationId xmlns:a16="http://schemas.microsoft.com/office/drawing/2014/main" id="{36A98DCF-FD8A-BF9D-E3EF-9821F40E0CEA}"/>
                  </a:ext>
                </a:extLst>
              </p:cNvPr>
              <p:cNvSpPr txBox="1">
                <a:spLocks noRot="1" noChangeAspect="1" noMove="1" noResize="1" noEditPoints="1" noAdjustHandles="1" noChangeArrowheads="1" noChangeShapeType="1" noTextEdit="1"/>
              </p:cNvSpPr>
              <p:nvPr/>
            </p:nvSpPr>
            <p:spPr>
              <a:xfrm>
                <a:off x="892917" y="3986213"/>
                <a:ext cx="4994406" cy="523220"/>
              </a:xfrm>
              <a:prstGeom prst="rect">
                <a:avLst/>
              </a:prstGeom>
              <a:blipFill>
                <a:blip r:embed="rId6"/>
                <a:stretch>
                  <a:fillRect l="-508" t="-2326" b="-9302"/>
                </a:stretch>
              </a:blipFill>
            </p:spPr>
            <p:txBody>
              <a:bodyPr/>
              <a:lstStyle/>
              <a:p>
                <a:r>
                  <a:rPr lang="en-CH">
                    <a:noFill/>
                  </a:rPr>
                  <a:t> </a:t>
                </a:r>
              </a:p>
            </p:txBody>
          </p:sp>
        </mc:Fallback>
      </mc:AlternateContent>
      <p:sp>
        <p:nvSpPr>
          <p:cNvPr id="45" name="TextBox 44">
            <a:extLst>
              <a:ext uri="{FF2B5EF4-FFF2-40B4-BE49-F238E27FC236}">
                <a16:creationId xmlns:a16="http://schemas.microsoft.com/office/drawing/2014/main" id="{26999969-D8C1-7FF9-0586-37CD5B8BC11C}"/>
              </a:ext>
            </a:extLst>
          </p:cNvPr>
          <p:cNvSpPr txBox="1"/>
          <p:nvPr/>
        </p:nvSpPr>
        <p:spPr>
          <a:xfrm>
            <a:off x="892917" y="5550932"/>
            <a:ext cx="3778675" cy="307777"/>
          </a:xfrm>
          <a:prstGeom prst="rect">
            <a:avLst/>
          </a:prstGeom>
          <a:noFill/>
        </p:spPr>
        <p:txBody>
          <a:bodyPr wrap="square" rtlCol="0">
            <a:spAutoFit/>
          </a:bodyPr>
          <a:lstStyle/>
          <a:p>
            <a:pPr marL="0">
              <a:spcBef>
                <a:spcPts val="3000"/>
              </a:spcBef>
            </a:pPr>
            <a:r>
              <a:rPr lang="en-CH" sz="1400" dirty="0">
                <a:solidFill>
                  <a:schemeClr val="bg1"/>
                </a:solidFill>
                <a:latin typeface="Helvetica" pitchFamily="2" charset="0"/>
                <a:ea typeface="Helvetica Light" charset="0"/>
                <a:cs typeface="Helvetica Light" charset="0"/>
                <a:sym typeface="Wingdings" pitchFamily="2" charset="2"/>
              </a:rPr>
              <a:t>HH production &gt; 1000 times rarer than H!</a:t>
            </a:r>
          </a:p>
        </p:txBody>
      </p:sp>
      <p:pic>
        <p:nvPicPr>
          <p:cNvPr id="46" name="Picture 45">
            <a:extLst>
              <a:ext uri="{FF2B5EF4-FFF2-40B4-BE49-F238E27FC236}">
                <a16:creationId xmlns:a16="http://schemas.microsoft.com/office/drawing/2014/main" id="{74CBCE44-572C-4F3A-5EF1-46BD23858899}"/>
              </a:ext>
            </a:extLst>
          </p:cNvPr>
          <p:cNvPicPr>
            <a:picLocks noChangeAspect="1"/>
          </p:cNvPicPr>
          <p:nvPr/>
        </p:nvPicPr>
        <p:blipFill rotWithShape="1">
          <a:blip r:embed="rId7"/>
          <a:srcRect l="18772" r="14389"/>
          <a:stretch/>
        </p:blipFill>
        <p:spPr>
          <a:xfrm>
            <a:off x="5991123" y="1585619"/>
            <a:ext cx="4665373" cy="4607863"/>
          </a:xfrm>
          <a:prstGeom prst="rect">
            <a:avLst/>
          </a:prstGeom>
        </p:spPr>
      </p:pic>
      <p:pic>
        <p:nvPicPr>
          <p:cNvPr id="47" name="Picture 46">
            <a:extLst>
              <a:ext uri="{FF2B5EF4-FFF2-40B4-BE49-F238E27FC236}">
                <a16:creationId xmlns:a16="http://schemas.microsoft.com/office/drawing/2014/main" id="{09C24F77-CBD0-086D-9F21-DC427870A017}"/>
              </a:ext>
            </a:extLst>
          </p:cNvPr>
          <p:cNvPicPr>
            <a:picLocks noChangeAspect="1"/>
          </p:cNvPicPr>
          <p:nvPr/>
        </p:nvPicPr>
        <p:blipFill rotWithShape="1">
          <a:blip r:embed="rId8">
            <a:extLst>
              <a:ext uri="{28A0092B-C50C-407E-A947-70E740481C1C}">
                <a14:useLocalDpi xmlns:a14="http://schemas.microsoft.com/office/drawing/2010/main"/>
              </a:ext>
            </a:extLst>
          </a:blip>
          <a:srcRect t="36576" b="32613"/>
          <a:stretch/>
        </p:blipFill>
        <p:spPr>
          <a:xfrm>
            <a:off x="9685409" y="1070919"/>
            <a:ext cx="934617" cy="407504"/>
          </a:xfrm>
          <a:prstGeom prst="rect">
            <a:avLst/>
          </a:prstGeom>
        </p:spPr>
      </p:pic>
      <p:sp>
        <p:nvSpPr>
          <p:cNvPr id="50" name="Rectangle 49">
            <a:extLst>
              <a:ext uri="{FF2B5EF4-FFF2-40B4-BE49-F238E27FC236}">
                <a16:creationId xmlns:a16="http://schemas.microsoft.com/office/drawing/2014/main" id="{FA7872C3-BB49-2CAC-9EFA-2EE00023D50B}"/>
              </a:ext>
            </a:extLst>
          </p:cNvPr>
          <p:cNvSpPr/>
          <p:nvPr/>
        </p:nvSpPr>
        <p:spPr>
          <a:xfrm>
            <a:off x="5993679" y="1759877"/>
            <a:ext cx="860962" cy="846948"/>
          </a:xfrm>
          <a:prstGeom prst="rect">
            <a:avLst/>
          </a:prstGeom>
          <a:solidFill>
            <a:schemeClr val="tx1"/>
          </a:solidFill>
          <a:ln>
            <a:solidFill>
              <a:schemeClr val="tx1"/>
            </a:solidFill>
          </a:ln>
        </p:spPr>
        <p:txBody>
          <a:bodyPr wrap="square" rtlCol="0" anchor="ctr">
            <a:spAutoFit/>
          </a:bodyPr>
          <a:lstStyle/>
          <a:p>
            <a:pPr algn="l"/>
            <a:endParaRPr lang="en-CH" sz="1600" dirty="0">
              <a:latin typeface="Helvetica" pitchFamily="2" charset="0"/>
            </a:endParaRPr>
          </a:p>
        </p:txBody>
      </p:sp>
      <p:sp>
        <p:nvSpPr>
          <p:cNvPr id="51" name="Rectangle 50">
            <a:extLst>
              <a:ext uri="{FF2B5EF4-FFF2-40B4-BE49-F238E27FC236}">
                <a16:creationId xmlns:a16="http://schemas.microsoft.com/office/drawing/2014/main" id="{252A2003-BD7D-EC3A-972C-410E0B0AF65D}"/>
              </a:ext>
            </a:extLst>
          </p:cNvPr>
          <p:cNvSpPr/>
          <p:nvPr/>
        </p:nvSpPr>
        <p:spPr>
          <a:xfrm>
            <a:off x="9309100" y="5140901"/>
            <a:ext cx="1462352" cy="846948"/>
          </a:xfrm>
          <a:prstGeom prst="rect">
            <a:avLst/>
          </a:prstGeom>
          <a:solidFill>
            <a:schemeClr val="tx1"/>
          </a:solidFill>
          <a:ln>
            <a:solidFill>
              <a:schemeClr val="tx1"/>
            </a:solidFill>
          </a:ln>
        </p:spPr>
        <p:txBody>
          <a:bodyPr wrap="square" rtlCol="0" anchor="ctr">
            <a:spAutoFit/>
          </a:bodyPr>
          <a:lstStyle/>
          <a:p>
            <a:pPr algn="l"/>
            <a:endParaRPr lang="en-CH" sz="1600" dirty="0">
              <a:latin typeface="Helvetica" pitchFamily="2" charset="0"/>
            </a:endParaRPr>
          </a:p>
        </p:txBody>
      </p:sp>
      <p:sp>
        <p:nvSpPr>
          <p:cNvPr id="52" name="TextBox 51">
            <a:extLst>
              <a:ext uri="{FF2B5EF4-FFF2-40B4-BE49-F238E27FC236}">
                <a16:creationId xmlns:a16="http://schemas.microsoft.com/office/drawing/2014/main" id="{82132DAA-3479-4DE8-AD3A-85996BACBB82}"/>
              </a:ext>
            </a:extLst>
          </p:cNvPr>
          <p:cNvSpPr txBox="1"/>
          <p:nvPr/>
        </p:nvSpPr>
        <p:spPr>
          <a:xfrm>
            <a:off x="8212738" y="6130630"/>
            <a:ext cx="2558714" cy="230832"/>
          </a:xfrm>
          <a:prstGeom prst="rect">
            <a:avLst/>
          </a:prstGeom>
          <a:noFill/>
        </p:spPr>
        <p:txBody>
          <a:bodyPr wrap="none" rtlCol="0">
            <a:spAutoFit/>
          </a:bodyPr>
          <a:lstStyle/>
          <a:p>
            <a:pPr marL="0">
              <a:spcBef>
                <a:spcPts val="3000"/>
              </a:spcBef>
            </a:pPr>
            <a:r>
              <a:rPr lang="en-CH" sz="900" dirty="0">
                <a:solidFill>
                  <a:schemeClr val="bg1"/>
                </a:solidFill>
                <a:latin typeface="Helvetica Light" charset="0"/>
                <a:ea typeface="Helvetica Light" charset="0"/>
                <a:cs typeface="Helvetica Light" charset="0"/>
                <a:sym typeface="Wingdings" pitchFamily="2" charset="2"/>
              </a:rPr>
              <a:t>HH </a:t>
            </a:r>
            <a:r>
              <a:rPr lang="en-CH" sz="900" dirty="0">
                <a:solidFill>
                  <a:schemeClr val="bg1"/>
                </a:solidFill>
                <a:latin typeface="Symbol" pitchFamily="2" charset="2"/>
                <a:ea typeface="Helvetica Light" charset="0"/>
                <a:cs typeface="Helvetica Light" charset="0"/>
                <a:sym typeface="Wingdings" pitchFamily="2" charset="2"/>
              </a:rPr>
              <a:t>®</a:t>
            </a:r>
            <a:r>
              <a:rPr lang="en-CH" sz="900" dirty="0">
                <a:solidFill>
                  <a:schemeClr val="bg1"/>
                </a:solidFill>
                <a:latin typeface="Helvetica Light" charset="0"/>
                <a:ea typeface="Helvetica Light" charset="0"/>
                <a:cs typeface="Helvetica Light" charset="0"/>
                <a:sym typeface="Wingdings" pitchFamily="2" charset="2"/>
              </a:rPr>
              <a:t> bb𝜏𝜏 candidate event recorded in 2017</a:t>
            </a:r>
          </a:p>
        </p:txBody>
      </p:sp>
      <mc:AlternateContent xmlns:mc="http://schemas.openxmlformats.org/markup-compatibility/2006" xmlns:a14="http://schemas.microsoft.com/office/drawing/2010/main">
        <mc:Choice Requires="a14">
          <p:sp>
            <p:nvSpPr>
              <p:cNvPr id="53" name="TextBox 52">
                <a:extLst>
                  <a:ext uri="{FF2B5EF4-FFF2-40B4-BE49-F238E27FC236}">
                    <a16:creationId xmlns:a16="http://schemas.microsoft.com/office/drawing/2014/main" id="{5885651E-B212-7E49-FF1E-9F2FC3B99BD1}"/>
                  </a:ext>
                </a:extLst>
              </p:cNvPr>
              <p:cNvSpPr txBox="1"/>
              <p:nvPr/>
            </p:nvSpPr>
            <p:spPr>
              <a:xfrm>
                <a:off x="1627232" y="4773387"/>
                <a:ext cx="3044360"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i="1" dirty="0" smtClean="0">
                          <a:solidFill>
                            <a:srgbClr val="F1F1F5"/>
                          </a:solidFill>
                          <a:latin typeface="Cambria Math" panose="02040503050406030204" pitchFamily="18" charset="0"/>
                          <a:ea typeface="Cambria Math" panose="02040503050406030204" pitchFamily="18" charset="0"/>
                        </a:rPr>
                        <m:t>𝑉</m:t>
                      </m:r>
                      <m:d>
                        <m:dPr>
                          <m:ctrlPr>
                            <a:rPr lang="en-US" sz="2000" b="0" i="1" dirty="0" smtClean="0">
                              <a:solidFill>
                                <a:srgbClr val="F1F1F5"/>
                              </a:solidFill>
                              <a:latin typeface="Cambria Math" panose="02040503050406030204" pitchFamily="18" charset="0"/>
                              <a:ea typeface="Cambria Math" panose="02040503050406030204" pitchFamily="18" charset="0"/>
                            </a:rPr>
                          </m:ctrlPr>
                        </m:dPr>
                        <m:e>
                          <m:r>
                            <a:rPr lang="en-US" sz="2000" b="0" i="1" dirty="0" smtClean="0">
                              <a:solidFill>
                                <a:srgbClr val="F1F1F5"/>
                              </a:solidFill>
                              <a:latin typeface="Cambria Math" panose="02040503050406030204" pitchFamily="18" charset="0"/>
                              <a:ea typeface="Cambria Math" panose="02040503050406030204" pitchFamily="18" charset="0"/>
                            </a:rPr>
                            <m:t>𝜙</m:t>
                          </m:r>
                        </m:e>
                      </m:d>
                      <m:r>
                        <a:rPr lang="en-US" sz="2000" b="0" i="1" dirty="0" smtClean="0">
                          <a:solidFill>
                            <a:srgbClr val="F1F1F5"/>
                          </a:solidFill>
                          <a:latin typeface="Cambria Math" panose="02040503050406030204" pitchFamily="18" charset="0"/>
                          <a:ea typeface="Cambria Math" panose="02040503050406030204" pitchFamily="18" charset="0"/>
                        </a:rPr>
                        <m:t>=−</m:t>
                      </m:r>
                      <m:sSup>
                        <m:sSupPr>
                          <m:ctrlPr>
                            <a:rPr lang="en-US" sz="2000" b="0" i="1" dirty="0" smtClean="0">
                              <a:solidFill>
                                <a:srgbClr val="F1F1F5"/>
                              </a:solidFill>
                              <a:latin typeface="Cambria Math" panose="02040503050406030204" pitchFamily="18" charset="0"/>
                              <a:ea typeface="Cambria Math" panose="02040503050406030204" pitchFamily="18" charset="0"/>
                            </a:rPr>
                          </m:ctrlPr>
                        </m:sSupPr>
                        <m:e>
                          <m:r>
                            <a:rPr lang="en-US" sz="2000" i="1" dirty="0">
                              <a:solidFill>
                                <a:srgbClr val="F1F1F5"/>
                              </a:solidFill>
                              <a:latin typeface="Cambria Math" panose="02040503050406030204" pitchFamily="18" charset="0"/>
                              <a:ea typeface="Cambria Math" panose="02040503050406030204" pitchFamily="18" charset="0"/>
                            </a:rPr>
                            <m:t>𝜇</m:t>
                          </m:r>
                        </m:e>
                        <m:sup>
                          <m:r>
                            <a:rPr lang="en-US" sz="2000" b="0" i="1" dirty="0" smtClean="0">
                              <a:solidFill>
                                <a:srgbClr val="F1F1F5"/>
                              </a:solidFill>
                              <a:latin typeface="Cambria Math" panose="02040503050406030204" pitchFamily="18" charset="0"/>
                              <a:ea typeface="Cambria Math" panose="02040503050406030204" pitchFamily="18" charset="0"/>
                            </a:rPr>
                            <m:t>2</m:t>
                          </m:r>
                        </m:sup>
                      </m:sSup>
                      <m:sSup>
                        <m:sSupPr>
                          <m:ctrlPr>
                            <a:rPr lang="en-US" sz="2000" b="0" i="1" dirty="0" smtClean="0">
                              <a:solidFill>
                                <a:srgbClr val="F1F1F5"/>
                              </a:solidFill>
                              <a:latin typeface="Cambria Math" panose="02040503050406030204" pitchFamily="18" charset="0"/>
                              <a:ea typeface="Cambria Math" panose="02040503050406030204" pitchFamily="18" charset="0"/>
                            </a:rPr>
                          </m:ctrlPr>
                        </m:sSupPr>
                        <m:e>
                          <m:d>
                            <m:dPr>
                              <m:begChr m:val="|"/>
                              <m:endChr m:val="|"/>
                              <m:ctrlPr>
                                <a:rPr lang="en-US" sz="2000" i="1" dirty="0">
                                  <a:solidFill>
                                    <a:srgbClr val="F1F1F5"/>
                                  </a:solidFill>
                                  <a:latin typeface="Cambria Math" panose="02040503050406030204" pitchFamily="18" charset="0"/>
                                  <a:ea typeface="Cambria Math" panose="02040503050406030204" pitchFamily="18" charset="0"/>
                                </a:rPr>
                              </m:ctrlPr>
                            </m:dPr>
                            <m:e>
                              <m:r>
                                <a:rPr lang="en-US" sz="2000" i="1" dirty="0">
                                  <a:solidFill>
                                    <a:srgbClr val="F1F1F5"/>
                                  </a:solidFill>
                                  <a:latin typeface="Cambria Math" panose="02040503050406030204" pitchFamily="18" charset="0"/>
                                  <a:ea typeface="Cambria Math" panose="02040503050406030204" pitchFamily="18" charset="0"/>
                                </a:rPr>
                                <m:t>𝜙</m:t>
                              </m:r>
                            </m:e>
                          </m:d>
                        </m:e>
                        <m:sup>
                          <m:r>
                            <a:rPr lang="en-US" sz="2000" b="0" i="1" dirty="0" smtClean="0">
                              <a:solidFill>
                                <a:srgbClr val="F1F1F5"/>
                              </a:solidFill>
                              <a:latin typeface="Cambria Math" panose="02040503050406030204" pitchFamily="18" charset="0"/>
                              <a:ea typeface="Cambria Math" panose="02040503050406030204" pitchFamily="18" charset="0"/>
                            </a:rPr>
                            <m:t>2</m:t>
                          </m:r>
                        </m:sup>
                      </m:sSup>
                      <m:r>
                        <a:rPr lang="en-US" sz="2000" b="0" i="1" dirty="0" smtClean="0">
                          <a:solidFill>
                            <a:srgbClr val="F1F1F5"/>
                          </a:solidFill>
                          <a:latin typeface="Cambria Math" panose="02040503050406030204" pitchFamily="18" charset="0"/>
                          <a:ea typeface="Cambria Math" panose="02040503050406030204" pitchFamily="18" charset="0"/>
                        </a:rPr>
                        <m:t>+</m:t>
                      </m:r>
                      <m:r>
                        <a:rPr lang="en-US" sz="2000" b="1" i="1" dirty="0" smtClean="0">
                          <a:solidFill>
                            <a:srgbClr val="FFFF00"/>
                          </a:solidFill>
                          <a:latin typeface="Cambria Math" panose="02040503050406030204" pitchFamily="18" charset="0"/>
                          <a:ea typeface="Cambria Math" panose="02040503050406030204" pitchFamily="18" charset="0"/>
                        </a:rPr>
                        <m:t>𝝀</m:t>
                      </m:r>
                      <m:sSup>
                        <m:sSupPr>
                          <m:ctrlPr>
                            <a:rPr lang="en-US" sz="2000" b="0" i="1" dirty="0" smtClean="0">
                              <a:solidFill>
                                <a:srgbClr val="F1F1F5"/>
                              </a:solidFill>
                              <a:latin typeface="Cambria Math" panose="02040503050406030204" pitchFamily="18" charset="0"/>
                              <a:ea typeface="Cambria Math" panose="02040503050406030204" pitchFamily="18" charset="0"/>
                            </a:rPr>
                          </m:ctrlPr>
                        </m:sSupPr>
                        <m:e>
                          <m:d>
                            <m:dPr>
                              <m:begChr m:val="|"/>
                              <m:endChr m:val="|"/>
                              <m:ctrlPr>
                                <a:rPr lang="en-US" sz="2000" b="0" i="1" dirty="0" smtClean="0">
                                  <a:solidFill>
                                    <a:srgbClr val="F1F1F5"/>
                                  </a:solidFill>
                                  <a:latin typeface="Cambria Math" panose="02040503050406030204" pitchFamily="18" charset="0"/>
                                  <a:ea typeface="Cambria Math" panose="02040503050406030204" pitchFamily="18" charset="0"/>
                                </a:rPr>
                              </m:ctrlPr>
                            </m:dPr>
                            <m:e>
                              <m:r>
                                <a:rPr lang="en-US" sz="2000" b="0" i="1" dirty="0" smtClean="0">
                                  <a:solidFill>
                                    <a:srgbClr val="F1F1F5"/>
                                  </a:solidFill>
                                  <a:latin typeface="Cambria Math" panose="02040503050406030204" pitchFamily="18" charset="0"/>
                                  <a:ea typeface="Cambria Math" panose="02040503050406030204" pitchFamily="18" charset="0"/>
                                </a:rPr>
                                <m:t>𝜙</m:t>
                              </m:r>
                            </m:e>
                          </m:d>
                        </m:e>
                        <m:sup>
                          <m:r>
                            <a:rPr lang="en-US" sz="2000" b="0" i="1" dirty="0" smtClean="0">
                              <a:solidFill>
                                <a:srgbClr val="F1F1F5"/>
                              </a:solidFill>
                              <a:latin typeface="Cambria Math" panose="02040503050406030204" pitchFamily="18" charset="0"/>
                              <a:ea typeface="Cambria Math" panose="02040503050406030204" pitchFamily="18" charset="0"/>
                            </a:rPr>
                            <m:t>4</m:t>
                          </m:r>
                        </m:sup>
                      </m:sSup>
                    </m:oMath>
                  </m:oMathPara>
                </a14:m>
                <a:endParaRPr lang="en-GB" sz="2800" dirty="0">
                  <a:solidFill>
                    <a:srgbClr val="F1F1F5"/>
                  </a:solidFill>
                  <a:latin typeface="Chalkduster"/>
                  <a:cs typeface="Chalkduster"/>
                </a:endParaRPr>
              </a:p>
            </p:txBody>
          </p:sp>
        </mc:Choice>
        <mc:Fallback xmlns="">
          <p:sp>
            <p:nvSpPr>
              <p:cNvPr id="53" name="TextBox 52">
                <a:extLst>
                  <a:ext uri="{FF2B5EF4-FFF2-40B4-BE49-F238E27FC236}">
                    <a16:creationId xmlns:a16="http://schemas.microsoft.com/office/drawing/2014/main" id="{5885651E-B212-7E49-FF1E-9F2FC3B99BD1}"/>
                  </a:ext>
                </a:extLst>
              </p:cNvPr>
              <p:cNvSpPr txBox="1">
                <a:spLocks noRot="1" noChangeAspect="1" noMove="1" noResize="1" noEditPoints="1" noAdjustHandles="1" noChangeArrowheads="1" noChangeShapeType="1" noTextEdit="1"/>
              </p:cNvSpPr>
              <p:nvPr/>
            </p:nvSpPr>
            <p:spPr>
              <a:xfrm>
                <a:off x="1627232" y="4773387"/>
                <a:ext cx="3044360" cy="400110"/>
              </a:xfrm>
              <a:prstGeom prst="rect">
                <a:avLst/>
              </a:prstGeom>
              <a:blipFill>
                <a:blip r:embed="rId9"/>
                <a:stretch>
                  <a:fillRect b="-12121"/>
                </a:stretch>
              </a:blipFill>
            </p:spPr>
            <p:txBody>
              <a:bodyPr/>
              <a:lstStyle/>
              <a:p>
                <a:r>
                  <a:rPr lang="en-CH">
                    <a:noFill/>
                  </a:rPr>
                  <a:t> </a:t>
                </a:r>
              </a:p>
            </p:txBody>
          </p:sp>
        </mc:Fallback>
      </mc:AlternateContent>
    </p:spTree>
    <p:extLst>
      <p:ext uri="{BB962C8B-B14F-4D97-AF65-F5344CB8AC3E}">
        <p14:creationId xmlns:p14="http://schemas.microsoft.com/office/powerpoint/2010/main" val="528741714"/>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2" name="Rectangle 1">
            <a:extLst>
              <a:ext uri="{FF2B5EF4-FFF2-40B4-BE49-F238E27FC236}">
                <a16:creationId xmlns:a16="http://schemas.microsoft.com/office/drawing/2014/main" id="{D6032BD6-DF1E-F44B-AD9C-5C44A6D11FD5}"/>
              </a:ext>
            </a:extLst>
          </p:cNvPr>
          <p:cNvSpPr/>
          <p:nvPr/>
        </p:nvSpPr>
        <p:spPr>
          <a:xfrm>
            <a:off x="7607397" y="0"/>
            <a:ext cx="2732049" cy="1683835"/>
          </a:xfrm>
          <a:prstGeom prst="rect">
            <a:avLst/>
          </a:prstGeom>
          <a:solidFill>
            <a:schemeClr val="tx1"/>
          </a:solidFill>
          <a:ln>
            <a:noFill/>
          </a:ln>
        </p:spPr>
        <p:txBody>
          <a:bodyPr wrap="none" rtlCol="0" anchor="ctr">
            <a:spAutoFit/>
          </a:bodyPr>
          <a:lstStyle/>
          <a:p>
            <a:pPr algn="l"/>
            <a:endParaRPr lang="en-CH" sz="1600" dirty="0">
              <a:latin typeface="Helvetica" pitchFamily="2" charset="0"/>
            </a:endParaRPr>
          </a:p>
        </p:txBody>
      </p:sp>
      <p:pic>
        <p:nvPicPr>
          <p:cNvPr id="6" name="Picture 5">
            <a:extLst>
              <a:ext uri="{FF2B5EF4-FFF2-40B4-BE49-F238E27FC236}">
                <a16:creationId xmlns:a16="http://schemas.microsoft.com/office/drawing/2014/main" id="{37172A1C-5D01-8C4A-B284-071ECC504B71}"/>
              </a:ext>
            </a:extLst>
          </p:cNvPr>
          <p:cNvPicPr>
            <a:picLocks noChangeAspect="1"/>
          </p:cNvPicPr>
          <p:nvPr/>
        </p:nvPicPr>
        <p:blipFill>
          <a:blip r:embed="rId2"/>
          <a:stretch>
            <a:fillRect/>
          </a:stretch>
        </p:blipFill>
        <p:spPr>
          <a:xfrm>
            <a:off x="15012" y="0"/>
            <a:ext cx="10432169" cy="6858000"/>
          </a:xfrm>
          <a:prstGeom prst="rect">
            <a:avLst/>
          </a:prstGeom>
        </p:spPr>
      </p:pic>
      <p:sp>
        <p:nvSpPr>
          <p:cNvPr id="5" name="Rectangle 4">
            <a:extLst>
              <a:ext uri="{FF2B5EF4-FFF2-40B4-BE49-F238E27FC236}">
                <a16:creationId xmlns:a16="http://schemas.microsoft.com/office/drawing/2014/main" id="{9FE4EF56-1D09-2D49-937B-CC7A7F8AED1A}"/>
              </a:ext>
            </a:extLst>
          </p:cNvPr>
          <p:cNvSpPr/>
          <p:nvPr/>
        </p:nvSpPr>
        <p:spPr>
          <a:xfrm>
            <a:off x="6994327" y="356839"/>
            <a:ext cx="2573419" cy="1115122"/>
          </a:xfrm>
          <a:prstGeom prst="rect">
            <a:avLst/>
          </a:prstGeom>
          <a:solidFill>
            <a:schemeClr val="tx1"/>
          </a:solidFill>
          <a:ln>
            <a:noFill/>
          </a:ln>
        </p:spPr>
        <p:txBody>
          <a:bodyPr wrap="square" rtlCol="0" anchor="ctr">
            <a:spAutoFit/>
          </a:bodyPr>
          <a:lstStyle/>
          <a:p>
            <a:pPr algn="l"/>
            <a:endParaRPr lang="en-CH" sz="1600" dirty="0">
              <a:latin typeface="Helvetica" pitchFamily="2" charset="0"/>
            </a:endParaRPr>
          </a:p>
        </p:txBody>
      </p:sp>
      <p:sp>
        <p:nvSpPr>
          <p:cNvPr id="3" name="Rectangle 2">
            <a:extLst>
              <a:ext uri="{FF2B5EF4-FFF2-40B4-BE49-F238E27FC236}">
                <a16:creationId xmlns:a16="http://schemas.microsoft.com/office/drawing/2014/main" id="{2DC1C45E-0023-134B-A873-7C4E3B5BD77C}"/>
              </a:ext>
            </a:extLst>
          </p:cNvPr>
          <p:cNvSpPr/>
          <p:nvPr/>
        </p:nvSpPr>
        <p:spPr>
          <a:xfrm>
            <a:off x="5820937" y="1471961"/>
            <a:ext cx="4036741" cy="1070517"/>
          </a:xfrm>
          <a:prstGeom prst="rect">
            <a:avLst/>
          </a:prstGeom>
          <a:solidFill>
            <a:schemeClr val="tx1"/>
          </a:solidFill>
        </p:spPr>
        <p:txBody>
          <a:bodyPr wrap="none" rtlCol="0" anchor="ctr">
            <a:spAutoFit/>
          </a:bodyPr>
          <a:lstStyle/>
          <a:p>
            <a:pPr algn="l"/>
            <a:endParaRPr lang="en-CH" sz="1600" dirty="0">
              <a:latin typeface="Helvetica" pitchFamily="2" charset="0"/>
            </a:endParaRPr>
          </a:p>
        </p:txBody>
      </p:sp>
      <p:sp>
        <p:nvSpPr>
          <p:cNvPr id="7" name="TextBox 6">
            <a:extLst>
              <a:ext uri="{FF2B5EF4-FFF2-40B4-BE49-F238E27FC236}">
                <a16:creationId xmlns:a16="http://schemas.microsoft.com/office/drawing/2014/main" id="{060929A6-8237-7031-96D3-4C14651F9980}"/>
              </a:ext>
            </a:extLst>
          </p:cNvPr>
          <p:cNvSpPr txBox="1"/>
          <p:nvPr/>
        </p:nvSpPr>
        <p:spPr>
          <a:xfrm>
            <a:off x="5209670" y="227404"/>
            <a:ext cx="6157885" cy="1754326"/>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latin typeface="Helvetica" pitchFamily="2" charset="0"/>
                <a:ea typeface="Trebuchet MS" pitchFamily="-84" charset="0"/>
                <a:cs typeface="Helvetica Light"/>
              </a:rPr>
              <a:t>Studies of physics in 	extreme electromagnetic 	fields </a:t>
            </a:r>
            <a:endParaRPr lang="en-GB" sz="3600" dirty="0">
              <a:latin typeface="Helvetica" pitchFamily="2" charset="0"/>
              <a:ea typeface="Trebuchet MS" pitchFamily="-84" charset="0"/>
              <a:cs typeface="Helvetica Light"/>
            </a:endParaRPr>
          </a:p>
        </p:txBody>
      </p:sp>
      <p:sp>
        <p:nvSpPr>
          <p:cNvPr id="24" name="Rectangle 23">
            <a:extLst>
              <a:ext uri="{FF2B5EF4-FFF2-40B4-BE49-F238E27FC236}">
                <a16:creationId xmlns:a16="http://schemas.microsoft.com/office/drawing/2014/main" id="{BC79CE84-9CB3-FD4A-D893-DC2EF7CC22EF}"/>
              </a:ext>
            </a:extLst>
          </p:cNvPr>
          <p:cNvSpPr/>
          <p:nvPr/>
        </p:nvSpPr>
        <p:spPr>
          <a:xfrm>
            <a:off x="1943103" y="184540"/>
            <a:ext cx="3543300" cy="2458646"/>
          </a:xfrm>
          <a:prstGeom prst="rect">
            <a:avLst/>
          </a:prstGeom>
          <a:solidFill>
            <a:schemeClr val="tx1"/>
          </a:solidFill>
        </p:spPr>
        <p:txBody>
          <a:bodyPr wrap="none" rtlCol="0" anchor="ctr">
            <a:spAutoFit/>
          </a:bodyPr>
          <a:lstStyle/>
          <a:p>
            <a:pPr algn="l"/>
            <a:endParaRPr lang="en-CH" sz="1600" dirty="0">
              <a:latin typeface="Helvetica" pitchFamily="2" charset="0"/>
            </a:endParaRPr>
          </a:p>
        </p:txBody>
      </p:sp>
      <p:sp>
        <p:nvSpPr>
          <p:cNvPr id="26" name="TextBox 25">
            <a:extLst>
              <a:ext uri="{FF2B5EF4-FFF2-40B4-BE49-F238E27FC236}">
                <a16:creationId xmlns:a16="http://schemas.microsoft.com/office/drawing/2014/main" id="{D08A6429-FE8F-C848-ED58-FAEA082962EE}"/>
              </a:ext>
            </a:extLst>
          </p:cNvPr>
          <p:cNvSpPr txBox="1"/>
          <p:nvPr/>
        </p:nvSpPr>
        <p:spPr>
          <a:xfrm>
            <a:off x="127321" y="209428"/>
            <a:ext cx="10774041" cy="969496"/>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The LHC Run-2 has been transformative</a:t>
            </a:r>
          </a:p>
          <a:p>
            <a:pPr indent="424250" defTabSz="430225" fontAlgn="base">
              <a:spcBef>
                <a:spcPts val="600"/>
              </a:spcBef>
              <a:spcAft>
                <a:spcPct val="0"/>
              </a:spcAft>
              <a:defRPr/>
            </a:pPr>
            <a:r>
              <a:rPr lang="en-GB" sz="1600" b="1" dirty="0">
                <a:solidFill>
                  <a:schemeClr val="bg1"/>
                </a:solidFill>
                <a:latin typeface="Helvetica" pitchFamily="2" charset="0"/>
                <a:ea typeface="Trebuchet MS" pitchFamily="-84" charset="0"/>
                <a:cs typeface="Helvetica Light"/>
              </a:rPr>
              <a:t>ATLAS &amp; CMS have released a series of Physics Reports synthesizing Run-2 achievements</a:t>
            </a:r>
          </a:p>
        </p:txBody>
      </p:sp>
      <p:pic>
        <p:nvPicPr>
          <p:cNvPr id="27" name="Picture 26">
            <a:extLst>
              <a:ext uri="{FF2B5EF4-FFF2-40B4-BE49-F238E27FC236}">
                <a16:creationId xmlns:a16="http://schemas.microsoft.com/office/drawing/2014/main" id="{64020603-CF4F-39CA-0CD4-F0B47D4CD3F7}"/>
              </a:ext>
            </a:extLst>
          </p:cNvPr>
          <p:cNvPicPr>
            <a:picLocks noChangeAspect="1"/>
          </p:cNvPicPr>
          <p:nvPr/>
        </p:nvPicPr>
        <p:blipFill>
          <a:blip r:embed="rId3"/>
          <a:stretch>
            <a:fillRect/>
          </a:stretch>
        </p:blipFill>
        <p:spPr>
          <a:xfrm>
            <a:off x="646204" y="1758169"/>
            <a:ext cx="1615404" cy="2286000"/>
          </a:xfrm>
          <a:prstGeom prst="rect">
            <a:avLst/>
          </a:prstGeom>
          <a:solidFill>
            <a:schemeClr val="bg1"/>
          </a:solidFill>
          <a:ln>
            <a:solidFill>
              <a:schemeClr val="bg1">
                <a:lumMod val="75000"/>
              </a:schemeClr>
            </a:solidFill>
          </a:ln>
        </p:spPr>
      </p:pic>
      <p:sp>
        <p:nvSpPr>
          <p:cNvPr id="28" name="TextBox 27">
            <a:extLst>
              <a:ext uri="{FF2B5EF4-FFF2-40B4-BE49-F238E27FC236}">
                <a16:creationId xmlns:a16="http://schemas.microsoft.com/office/drawing/2014/main" id="{6E374F26-2A0A-E1CA-B60A-9F0D55CEED45}"/>
              </a:ext>
            </a:extLst>
          </p:cNvPr>
          <p:cNvSpPr txBox="1"/>
          <p:nvPr/>
        </p:nvSpPr>
        <p:spPr>
          <a:xfrm>
            <a:off x="628283" y="4302705"/>
            <a:ext cx="1630122" cy="1261884"/>
          </a:xfrm>
          <a:prstGeom prst="rect">
            <a:avLst/>
          </a:prstGeom>
          <a:solidFill>
            <a:schemeClr val="tx1"/>
          </a:solidFill>
        </p:spPr>
        <p:txBody>
          <a:bodyPr wrap="square">
            <a:spAutoFit/>
          </a:bodyPr>
          <a:lstStyle/>
          <a:p>
            <a:r>
              <a:rPr lang="en-GB" sz="1200" b="1" i="0" u="none" strike="noStrike" dirty="0">
                <a:solidFill>
                  <a:schemeClr val="bg1"/>
                </a:solidFill>
                <a:effectLst/>
                <a:latin typeface="Helvetica" pitchFamily="2" charset="0"/>
              </a:rPr>
              <a:t>Electroweak, QCD and flavour physics studies with ATLAS data from Run 2 of the LHC</a:t>
            </a:r>
          </a:p>
          <a:p>
            <a:pPr>
              <a:spcBef>
                <a:spcPts val="600"/>
              </a:spcBef>
            </a:pPr>
            <a:r>
              <a:rPr lang="en-GB" sz="1100" u="none" strike="noStrike" dirty="0">
                <a:solidFill>
                  <a:schemeClr val="bg1"/>
                </a:solidFill>
                <a:effectLst/>
                <a:latin typeface="Helvetica Light" panose="020B0403020202020204" pitchFamily="34" charset="0"/>
                <a:hlinkClick r:id="rId4">
                  <a:extLst>
                    <a:ext uri="{A12FA001-AC4F-418D-AE19-62706E023703}">
                      <ahyp:hlinkClr xmlns:ahyp="http://schemas.microsoft.com/office/drawing/2018/hyperlinkcolor" val="tx"/>
                    </a:ext>
                  </a:extLst>
                </a:hlinkClick>
              </a:rPr>
              <a:t>arXiv:2404.06829</a:t>
            </a:r>
            <a:endParaRPr lang="en-CH" sz="1200" dirty="0">
              <a:solidFill>
                <a:schemeClr val="bg1"/>
              </a:solidFill>
              <a:latin typeface="Helvetica Light" panose="020B0403020202020204" pitchFamily="34" charset="0"/>
            </a:endParaRPr>
          </a:p>
        </p:txBody>
      </p:sp>
      <p:sp>
        <p:nvSpPr>
          <p:cNvPr id="29" name="TextBox 28">
            <a:extLst>
              <a:ext uri="{FF2B5EF4-FFF2-40B4-BE49-F238E27FC236}">
                <a16:creationId xmlns:a16="http://schemas.microsoft.com/office/drawing/2014/main" id="{34B4E03C-641F-464D-C1D7-C5D74CE3C035}"/>
              </a:ext>
            </a:extLst>
          </p:cNvPr>
          <p:cNvSpPr txBox="1"/>
          <p:nvPr/>
        </p:nvSpPr>
        <p:spPr>
          <a:xfrm>
            <a:off x="2417405" y="4331851"/>
            <a:ext cx="1500969" cy="892552"/>
          </a:xfrm>
          <a:prstGeom prst="rect">
            <a:avLst/>
          </a:prstGeom>
          <a:solidFill>
            <a:schemeClr val="tx1"/>
          </a:solidFill>
        </p:spPr>
        <p:txBody>
          <a:bodyPr wrap="square">
            <a:spAutoFit/>
          </a:bodyPr>
          <a:lstStyle/>
          <a:p>
            <a:r>
              <a:rPr lang="en-GB" sz="1200" b="1" i="0" u="none" strike="noStrike" dirty="0">
                <a:solidFill>
                  <a:schemeClr val="bg1"/>
                </a:solidFill>
                <a:effectLst/>
                <a:latin typeface="Helvetica" pitchFamily="2" charset="0"/>
              </a:rPr>
              <a:t>Climbing to the Top of the ATLAS 13 TeV data </a:t>
            </a:r>
          </a:p>
          <a:p>
            <a:pPr>
              <a:spcBef>
                <a:spcPts val="600"/>
              </a:spcBef>
            </a:pPr>
            <a:r>
              <a:rPr kumimoji="0" lang="en-GB" sz="1100" b="0" i="0" u="none" strike="noStrike" kern="1200" cap="none" spc="0" normalizeH="0" baseline="0" noProof="0" dirty="0">
                <a:ln>
                  <a:noFill/>
                </a:ln>
                <a:solidFill>
                  <a:schemeClr val="bg1"/>
                </a:solidFill>
                <a:effectLst/>
                <a:uLnTx/>
                <a:uFillTx/>
                <a:latin typeface="Helvetica" pitchFamily="2" charset="0"/>
                <a:ea typeface="Trebuchet MS" pitchFamily="-84" charset="0"/>
                <a:cs typeface="Helvetica Light"/>
                <a:hlinkClick r:id="rId5">
                  <a:extLst>
                    <a:ext uri="{A12FA001-AC4F-418D-AE19-62706E023703}">
                      <ahyp:hlinkClr xmlns:ahyp="http://schemas.microsoft.com/office/drawing/2018/hyperlinkcolor" val="tx"/>
                    </a:ext>
                  </a:extLst>
                </a:hlinkClick>
              </a:rPr>
              <a:t>arXiv:2404.10674</a:t>
            </a:r>
            <a:endParaRPr lang="en-CH" sz="1100" dirty="0">
              <a:solidFill>
                <a:schemeClr val="bg1"/>
              </a:solidFill>
              <a:latin typeface="Helvetica Light" panose="020B0403020202020204" pitchFamily="34" charset="0"/>
            </a:endParaRPr>
          </a:p>
        </p:txBody>
      </p:sp>
      <p:sp>
        <p:nvSpPr>
          <p:cNvPr id="30" name="TextBox 29">
            <a:extLst>
              <a:ext uri="{FF2B5EF4-FFF2-40B4-BE49-F238E27FC236}">
                <a16:creationId xmlns:a16="http://schemas.microsoft.com/office/drawing/2014/main" id="{310BE950-9890-17A5-18E4-CD25B7DCACE9}"/>
              </a:ext>
            </a:extLst>
          </p:cNvPr>
          <p:cNvSpPr txBox="1"/>
          <p:nvPr/>
        </p:nvSpPr>
        <p:spPr>
          <a:xfrm>
            <a:off x="4092789" y="4329373"/>
            <a:ext cx="1617207" cy="1077218"/>
          </a:xfrm>
          <a:prstGeom prst="rect">
            <a:avLst/>
          </a:prstGeom>
          <a:solidFill>
            <a:schemeClr val="tx1"/>
          </a:solidFill>
        </p:spPr>
        <p:txBody>
          <a:bodyPr wrap="square">
            <a:spAutoFit/>
          </a:bodyPr>
          <a:lstStyle/>
          <a:p>
            <a:r>
              <a:rPr lang="en-GB" sz="1200" b="1" i="0" u="none" strike="noStrike" dirty="0">
                <a:solidFill>
                  <a:schemeClr val="bg1"/>
                </a:solidFill>
                <a:effectLst/>
                <a:latin typeface="Helvetica" pitchFamily="2" charset="0"/>
              </a:rPr>
              <a:t>Characterising the Higgs boson with ATLAS data from Run 2 of the LHC </a:t>
            </a:r>
          </a:p>
          <a:p>
            <a:pPr>
              <a:spcBef>
                <a:spcPts val="600"/>
              </a:spcBef>
            </a:pPr>
            <a:r>
              <a:rPr lang="en-GB" sz="1100" dirty="0">
                <a:solidFill>
                  <a:schemeClr val="bg1"/>
                </a:solidFill>
                <a:latin typeface="Helvetica" pitchFamily="2" charset="0"/>
                <a:ea typeface="Trebuchet MS" pitchFamily="-84" charset="0"/>
                <a:cs typeface="Helvetica Light"/>
                <a:hlinkClick r:id="rId6">
                  <a:extLst>
                    <a:ext uri="{A12FA001-AC4F-418D-AE19-62706E023703}">
                      <ahyp:hlinkClr xmlns:ahyp="http://schemas.microsoft.com/office/drawing/2018/hyperlinkcolor" val="tx"/>
                    </a:ext>
                  </a:extLst>
                </a:hlinkClick>
              </a:rPr>
              <a:t>arXiv:2404.05498</a:t>
            </a:r>
            <a:endParaRPr lang="en-CH" sz="1100" dirty="0">
              <a:solidFill>
                <a:schemeClr val="bg1"/>
              </a:solidFill>
              <a:latin typeface="Helvetica Light" panose="020B0403020202020204" pitchFamily="34" charset="0"/>
            </a:endParaRPr>
          </a:p>
        </p:txBody>
      </p:sp>
      <p:sp>
        <p:nvSpPr>
          <p:cNvPr id="31" name="TextBox 30">
            <a:extLst>
              <a:ext uri="{FF2B5EF4-FFF2-40B4-BE49-F238E27FC236}">
                <a16:creationId xmlns:a16="http://schemas.microsoft.com/office/drawing/2014/main" id="{9605C33E-1743-08EB-BEEE-13EB7A159BAB}"/>
              </a:ext>
            </a:extLst>
          </p:cNvPr>
          <p:cNvSpPr txBox="1"/>
          <p:nvPr/>
        </p:nvSpPr>
        <p:spPr>
          <a:xfrm>
            <a:off x="5887364" y="4323714"/>
            <a:ext cx="1630122" cy="1446550"/>
          </a:xfrm>
          <a:prstGeom prst="rect">
            <a:avLst/>
          </a:prstGeom>
          <a:solidFill>
            <a:schemeClr val="tx1"/>
          </a:solidFill>
        </p:spPr>
        <p:txBody>
          <a:bodyPr wrap="square">
            <a:spAutoFit/>
          </a:bodyPr>
          <a:lstStyle/>
          <a:p>
            <a:r>
              <a:rPr lang="en-GB" sz="1200" b="1" i="0" u="none" strike="noStrike" dirty="0">
                <a:solidFill>
                  <a:schemeClr val="bg1"/>
                </a:solidFill>
                <a:effectLst/>
                <a:latin typeface="Helvetica" pitchFamily="2" charset="0"/>
              </a:rPr>
              <a:t>ATLAS searches for additional scalars and exotic Higgs boson decays with the LHC Run 2 dataset</a:t>
            </a:r>
          </a:p>
          <a:p>
            <a:pPr>
              <a:spcBef>
                <a:spcPts val="600"/>
              </a:spcBef>
            </a:pPr>
            <a:r>
              <a:rPr lang="en-GB" sz="1100" dirty="0">
                <a:solidFill>
                  <a:schemeClr val="bg1"/>
                </a:solidFill>
                <a:latin typeface="Helvetica" pitchFamily="2" charset="0"/>
                <a:ea typeface="Trebuchet MS" pitchFamily="-84" charset="0"/>
                <a:cs typeface="Helvetica Light"/>
                <a:hlinkClick r:id="rId7">
                  <a:extLst>
                    <a:ext uri="{A12FA001-AC4F-418D-AE19-62706E023703}">
                      <ahyp:hlinkClr xmlns:ahyp="http://schemas.microsoft.com/office/drawing/2018/hyperlinkcolor" val="tx"/>
                    </a:ext>
                  </a:extLst>
                </a:hlinkClick>
              </a:rPr>
              <a:t>arXiv:2405.04914</a:t>
            </a:r>
            <a:endParaRPr lang="en-CH" sz="1100" dirty="0">
              <a:solidFill>
                <a:schemeClr val="bg1"/>
              </a:solidFill>
              <a:latin typeface="Helvetica Light" panose="020B0403020202020204" pitchFamily="34" charset="0"/>
            </a:endParaRPr>
          </a:p>
        </p:txBody>
      </p:sp>
      <p:sp>
        <p:nvSpPr>
          <p:cNvPr id="32" name="TextBox 31">
            <a:extLst>
              <a:ext uri="{FF2B5EF4-FFF2-40B4-BE49-F238E27FC236}">
                <a16:creationId xmlns:a16="http://schemas.microsoft.com/office/drawing/2014/main" id="{48CF6E59-E670-18EB-0949-4065E1A79DBA}"/>
              </a:ext>
            </a:extLst>
          </p:cNvPr>
          <p:cNvSpPr txBox="1"/>
          <p:nvPr/>
        </p:nvSpPr>
        <p:spPr>
          <a:xfrm>
            <a:off x="7665175" y="4331851"/>
            <a:ext cx="1390284" cy="1261884"/>
          </a:xfrm>
          <a:prstGeom prst="rect">
            <a:avLst/>
          </a:prstGeom>
          <a:solidFill>
            <a:schemeClr val="tx1"/>
          </a:solidFill>
        </p:spPr>
        <p:txBody>
          <a:bodyPr wrap="square">
            <a:spAutoFit/>
          </a:bodyPr>
          <a:lstStyle/>
          <a:p>
            <a:r>
              <a:rPr lang="en-GB" sz="1200" b="1" i="0" u="none" strike="noStrike" dirty="0">
                <a:solidFill>
                  <a:schemeClr val="bg1"/>
                </a:solidFill>
                <a:effectLst/>
                <a:latin typeface="Helvetica" pitchFamily="2" charset="0"/>
              </a:rPr>
              <a:t>The quest to discover supersymmetry at the ATLAS experiment</a:t>
            </a:r>
          </a:p>
          <a:p>
            <a:pPr>
              <a:spcBef>
                <a:spcPts val="600"/>
              </a:spcBef>
            </a:pPr>
            <a:r>
              <a:rPr lang="en-GB" sz="1100" dirty="0">
                <a:solidFill>
                  <a:schemeClr val="bg1"/>
                </a:solidFill>
                <a:latin typeface="Helvetica" pitchFamily="2" charset="0"/>
                <a:ea typeface="Trebuchet MS" pitchFamily="-84" charset="0"/>
                <a:cs typeface="Helvetica Light"/>
                <a:hlinkClick r:id="rId8">
                  <a:extLst>
                    <a:ext uri="{A12FA001-AC4F-418D-AE19-62706E023703}">
                      <ahyp:hlinkClr xmlns:ahyp="http://schemas.microsoft.com/office/drawing/2018/hyperlinkcolor" val="tx"/>
                    </a:ext>
                  </a:extLst>
                </a:hlinkClick>
              </a:rPr>
              <a:t>arXiv:2403.02455</a:t>
            </a:r>
            <a:endParaRPr lang="en-CH" sz="1100" dirty="0">
              <a:solidFill>
                <a:schemeClr val="bg1"/>
              </a:solidFill>
              <a:latin typeface="Helvetica Light" panose="020B0403020202020204" pitchFamily="34" charset="0"/>
            </a:endParaRPr>
          </a:p>
        </p:txBody>
      </p:sp>
      <p:sp>
        <p:nvSpPr>
          <p:cNvPr id="33" name="TextBox 32">
            <a:extLst>
              <a:ext uri="{FF2B5EF4-FFF2-40B4-BE49-F238E27FC236}">
                <a16:creationId xmlns:a16="http://schemas.microsoft.com/office/drawing/2014/main" id="{8F82980E-9D48-B9D4-FF22-523EC0CF2655}"/>
              </a:ext>
            </a:extLst>
          </p:cNvPr>
          <p:cNvSpPr txBox="1"/>
          <p:nvPr/>
        </p:nvSpPr>
        <p:spPr>
          <a:xfrm>
            <a:off x="9409204" y="4323714"/>
            <a:ext cx="1390284" cy="1631216"/>
          </a:xfrm>
          <a:prstGeom prst="rect">
            <a:avLst/>
          </a:prstGeom>
          <a:solidFill>
            <a:schemeClr val="tx1"/>
          </a:solidFill>
        </p:spPr>
        <p:txBody>
          <a:bodyPr wrap="square">
            <a:spAutoFit/>
          </a:bodyPr>
          <a:lstStyle/>
          <a:p>
            <a:r>
              <a:rPr lang="en-GB" sz="1200" b="1" i="0" u="none" strike="noStrike" dirty="0">
                <a:solidFill>
                  <a:schemeClr val="bg1"/>
                </a:solidFill>
                <a:effectLst/>
                <a:latin typeface="Helvetica" pitchFamily="2" charset="0"/>
              </a:rPr>
              <a:t>Exploration at the high-energy frontier … investigating the exotic jungle beyond the Standard Model </a:t>
            </a:r>
          </a:p>
          <a:p>
            <a:pPr>
              <a:spcBef>
                <a:spcPts val="600"/>
              </a:spcBef>
            </a:pPr>
            <a:r>
              <a:rPr lang="en-GB" sz="1100" dirty="0">
                <a:solidFill>
                  <a:schemeClr val="bg1"/>
                </a:solidFill>
                <a:latin typeface="Helvetica" pitchFamily="2" charset="0"/>
                <a:ea typeface="Trebuchet MS" pitchFamily="-84" charset="0"/>
                <a:cs typeface="Helvetica Light"/>
                <a:hlinkClick r:id="rId9">
                  <a:extLst>
                    <a:ext uri="{A12FA001-AC4F-418D-AE19-62706E023703}">
                      <ahyp:hlinkClr xmlns:ahyp="http://schemas.microsoft.com/office/drawing/2018/hyperlinkcolor" val="tx"/>
                    </a:ext>
                  </a:extLst>
                </a:hlinkClick>
              </a:rPr>
              <a:t>arXiv:2403.09292</a:t>
            </a:r>
            <a:endParaRPr lang="en-CH" sz="1100" dirty="0">
              <a:solidFill>
                <a:schemeClr val="bg1"/>
              </a:solidFill>
              <a:latin typeface="Helvetica Light" panose="020B0403020202020204" pitchFamily="34" charset="0"/>
            </a:endParaRPr>
          </a:p>
        </p:txBody>
      </p:sp>
      <p:pic>
        <p:nvPicPr>
          <p:cNvPr id="34" name="Picture 33">
            <a:extLst>
              <a:ext uri="{FF2B5EF4-FFF2-40B4-BE49-F238E27FC236}">
                <a16:creationId xmlns:a16="http://schemas.microsoft.com/office/drawing/2014/main" id="{3E74A98B-2468-C63D-D88F-808762F7961B}"/>
              </a:ext>
            </a:extLst>
          </p:cNvPr>
          <p:cNvPicPr>
            <a:picLocks noChangeAspect="1"/>
          </p:cNvPicPr>
          <p:nvPr/>
        </p:nvPicPr>
        <p:blipFill>
          <a:blip r:embed="rId10"/>
          <a:stretch>
            <a:fillRect/>
          </a:stretch>
        </p:blipFill>
        <p:spPr>
          <a:xfrm>
            <a:off x="2399705" y="1760721"/>
            <a:ext cx="1615404" cy="2286000"/>
          </a:xfrm>
          <a:prstGeom prst="rect">
            <a:avLst/>
          </a:prstGeom>
          <a:solidFill>
            <a:schemeClr val="bg1"/>
          </a:solidFill>
          <a:ln>
            <a:solidFill>
              <a:schemeClr val="bg1">
                <a:lumMod val="75000"/>
              </a:schemeClr>
            </a:solidFill>
          </a:ln>
        </p:spPr>
      </p:pic>
      <p:pic>
        <p:nvPicPr>
          <p:cNvPr id="35" name="Picture 34">
            <a:extLst>
              <a:ext uri="{FF2B5EF4-FFF2-40B4-BE49-F238E27FC236}">
                <a16:creationId xmlns:a16="http://schemas.microsoft.com/office/drawing/2014/main" id="{502E1755-0B7F-F7E9-E8FD-E6E452C56E3A}"/>
              </a:ext>
            </a:extLst>
          </p:cNvPr>
          <p:cNvPicPr>
            <a:picLocks noChangeAspect="1"/>
          </p:cNvPicPr>
          <p:nvPr/>
        </p:nvPicPr>
        <p:blipFill>
          <a:blip r:embed="rId11"/>
          <a:stretch>
            <a:fillRect/>
          </a:stretch>
        </p:blipFill>
        <p:spPr>
          <a:xfrm>
            <a:off x="4153207" y="1760721"/>
            <a:ext cx="1615404" cy="2286000"/>
          </a:xfrm>
          <a:prstGeom prst="rect">
            <a:avLst/>
          </a:prstGeom>
          <a:solidFill>
            <a:schemeClr val="bg1"/>
          </a:solidFill>
          <a:ln>
            <a:solidFill>
              <a:schemeClr val="bg1">
                <a:lumMod val="75000"/>
              </a:schemeClr>
            </a:solidFill>
          </a:ln>
        </p:spPr>
      </p:pic>
      <p:pic>
        <p:nvPicPr>
          <p:cNvPr id="36" name="Picture 35">
            <a:extLst>
              <a:ext uri="{FF2B5EF4-FFF2-40B4-BE49-F238E27FC236}">
                <a16:creationId xmlns:a16="http://schemas.microsoft.com/office/drawing/2014/main" id="{6F28D748-538B-13C0-BE29-AE0A19BC18FA}"/>
              </a:ext>
            </a:extLst>
          </p:cNvPr>
          <p:cNvPicPr>
            <a:picLocks noChangeAspect="1"/>
          </p:cNvPicPr>
          <p:nvPr/>
        </p:nvPicPr>
        <p:blipFill>
          <a:blip r:embed="rId12"/>
          <a:stretch>
            <a:fillRect/>
          </a:stretch>
        </p:blipFill>
        <p:spPr>
          <a:xfrm>
            <a:off x="7656604" y="1749316"/>
            <a:ext cx="1615404" cy="2286000"/>
          </a:xfrm>
          <a:prstGeom prst="rect">
            <a:avLst/>
          </a:prstGeom>
          <a:solidFill>
            <a:schemeClr val="bg1"/>
          </a:solidFill>
          <a:ln>
            <a:solidFill>
              <a:schemeClr val="bg1">
                <a:lumMod val="75000"/>
              </a:schemeClr>
            </a:solidFill>
          </a:ln>
        </p:spPr>
      </p:pic>
      <p:pic>
        <p:nvPicPr>
          <p:cNvPr id="37" name="Picture 36">
            <a:extLst>
              <a:ext uri="{FF2B5EF4-FFF2-40B4-BE49-F238E27FC236}">
                <a16:creationId xmlns:a16="http://schemas.microsoft.com/office/drawing/2014/main" id="{5B868AF3-4D5E-18D2-8D31-5CE6110D4305}"/>
              </a:ext>
            </a:extLst>
          </p:cNvPr>
          <p:cNvPicPr>
            <a:picLocks noChangeAspect="1"/>
          </p:cNvPicPr>
          <p:nvPr/>
        </p:nvPicPr>
        <p:blipFill>
          <a:blip r:embed="rId13"/>
          <a:stretch>
            <a:fillRect/>
          </a:stretch>
        </p:blipFill>
        <p:spPr>
          <a:xfrm>
            <a:off x="9418101" y="1749316"/>
            <a:ext cx="1615404" cy="2286000"/>
          </a:xfrm>
          <a:prstGeom prst="rect">
            <a:avLst/>
          </a:prstGeom>
          <a:solidFill>
            <a:schemeClr val="bg1"/>
          </a:solidFill>
          <a:ln>
            <a:solidFill>
              <a:schemeClr val="bg1">
                <a:lumMod val="75000"/>
              </a:schemeClr>
            </a:solidFill>
          </a:ln>
        </p:spPr>
      </p:pic>
      <p:pic>
        <p:nvPicPr>
          <p:cNvPr id="39" name="Picture 38">
            <a:extLst>
              <a:ext uri="{FF2B5EF4-FFF2-40B4-BE49-F238E27FC236}">
                <a16:creationId xmlns:a16="http://schemas.microsoft.com/office/drawing/2014/main" id="{815C6FBD-81F1-F369-C51A-44A347B7074F}"/>
              </a:ext>
            </a:extLst>
          </p:cNvPr>
          <p:cNvPicPr>
            <a:picLocks noChangeAspect="1"/>
          </p:cNvPicPr>
          <p:nvPr/>
        </p:nvPicPr>
        <p:blipFill>
          <a:blip r:embed="rId14"/>
          <a:stretch>
            <a:fillRect/>
          </a:stretch>
        </p:blipFill>
        <p:spPr>
          <a:xfrm>
            <a:off x="5914704" y="1749316"/>
            <a:ext cx="1615404" cy="2286000"/>
          </a:xfrm>
          <a:prstGeom prst="rect">
            <a:avLst/>
          </a:prstGeom>
          <a:solidFill>
            <a:schemeClr val="bg1"/>
          </a:solidFill>
          <a:ln>
            <a:solidFill>
              <a:schemeClr val="bg1">
                <a:lumMod val="75000"/>
              </a:schemeClr>
            </a:solidFill>
          </a:ln>
        </p:spPr>
      </p:pic>
      <p:pic>
        <p:nvPicPr>
          <p:cNvPr id="10" name="Picture 9">
            <a:extLst>
              <a:ext uri="{FF2B5EF4-FFF2-40B4-BE49-F238E27FC236}">
                <a16:creationId xmlns:a16="http://schemas.microsoft.com/office/drawing/2014/main" id="{695C7A56-B062-774D-ACDA-E8BD9CFA8AC0}"/>
              </a:ext>
            </a:extLst>
          </p:cNvPr>
          <p:cNvPicPr>
            <a:picLocks noChangeAspect="1"/>
          </p:cNvPicPr>
          <p:nvPr/>
        </p:nvPicPr>
        <p:blipFill rotWithShape="1">
          <a:blip r:embed="rId15">
            <a:extLst>
              <a:ext uri="{28A0092B-C50C-407E-A947-70E740481C1C}">
                <a14:useLocalDpi xmlns:a14="http://schemas.microsoft.com/office/drawing/2010/main"/>
              </a:ext>
            </a:extLst>
          </a:blip>
          <a:srcRect t="36576" b="32613"/>
          <a:stretch/>
        </p:blipFill>
        <p:spPr>
          <a:xfrm>
            <a:off x="9640734" y="213200"/>
            <a:ext cx="1717645" cy="748913"/>
          </a:xfrm>
          <a:prstGeom prst="rect">
            <a:avLst/>
          </a:prstGeom>
        </p:spPr>
      </p:pic>
    </p:spTree>
    <p:extLst>
      <p:ext uri="{BB962C8B-B14F-4D97-AF65-F5344CB8AC3E}">
        <p14:creationId xmlns:p14="http://schemas.microsoft.com/office/powerpoint/2010/main" val="291111024"/>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900C9AAB-A400-B240-88FF-9A5BCDB8FB2D}"/>
              </a:ext>
            </a:extLst>
          </p:cNvPr>
          <p:cNvSpPr txBox="1"/>
          <p:nvPr/>
        </p:nvSpPr>
        <p:spPr>
          <a:xfrm>
            <a:off x="178096" y="264651"/>
            <a:ext cx="11305525" cy="523220"/>
          </a:xfrm>
          <a:prstGeom prst="rect">
            <a:avLst/>
          </a:prstGeom>
          <a:noFill/>
        </p:spPr>
        <p:txBody>
          <a:bodyPr wrap="square" rtlCol="0">
            <a:spAutoFit/>
          </a:bodyPr>
          <a:lstStyle/>
          <a:p>
            <a:pPr marL="0" marR="0" lvl="0" indent="424250" algn="l" defTabSz="430225"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Completing the Standard Model</a:t>
            </a:r>
            <a:endParaRPr kumimoji="0" lang="en-US" sz="2800" b="0" i="0" u="none" strike="noStrike" kern="1200" cap="none" spc="0" normalizeH="0" baseline="0" noProof="0" dirty="0">
              <a:ln>
                <a:noFill/>
              </a:ln>
              <a:solidFill>
                <a:srgbClr val="0D7FBF"/>
              </a:solidFill>
              <a:effectLst/>
              <a:uLnTx/>
              <a:uFillTx/>
              <a:latin typeface="Helvetica Light" pitchFamily="2" charset="0"/>
              <a:ea typeface="Trebuchet MS" pitchFamily="-84" charset="0"/>
              <a:cs typeface="Helvetica Light"/>
            </a:endParaRPr>
          </a:p>
        </p:txBody>
      </p:sp>
      <p:sp>
        <p:nvSpPr>
          <p:cNvPr id="17" name="Slide Number Placeholder 1">
            <a:extLst>
              <a:ext uri="{FF2B5EF4-FFF2-40B4-BE49-F238E27FC236}">
                <a16:creationId xmlns:a16="http://schemas.microsoft.com/office/drawing/2014/main" id="{80DF1CB1-2143-F147-B266-22A3CE86B55F}"/>
              </a:ext>
            </a:extLst>
          </p:cNvPr>
          <p:cNvSpPr>
            <a:spLocks noGrp="1"/>
          </p:cNvSpPr>
          <p:nvPr>
            <p:ph type="sldNum" sz="quarter" idx="4"/>
          </p:nvPr>
        </p:nvSpPr>
        <p:spPr>
          <a:xfrm>
            <a:off x="8779265" y="6545797"/>
            <a:ext cx="2677001"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1C2F03-9E95-40C9-A99F-3C4F7EE8CF2A}" type="slidenum">
              <a:rPr kumimoji="0" lang="en-GB" sz="1400" b="0" i="0" u="none" strike="noStrike" kern="1200" cap="none" spc="0" normalizeH="0" baseline="0" noProof="0" smtClean="0">
                <a:ln>
                  <a:noFill/>
                </a:ln>
                <a:solidFill>
                  <a:srgbClr val="000000">
                    <a:lumMod val="50000"/>
                    <a:lumOff val="50000"/>
                  </a:srgbClr>
                </a:solidFill>
                <a:effectLst/>
                <a:uLnTx/>
                <a:uFillTx/>
                <a:latin typeface="Helvetica Light" charset="0"/>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400" b="0" i="0" u="none" strike="noStrike" kern="1200" cap="none" spc="0" normalizeH="0" baseline="0" noProof="0">
              <a:ln>
                <a:noFill/>
              </a:ln>
              <a:solidFill>
                <a:srgbClr val="000000">
                  <a:lumMod val="50000"/>
                  <a:lumOff val="50000"/>
                </a:srgbClr>
              </a:solidFill>
              <a:effectLst/>
              <a:uLnTx/>
              <a:uFillTx/>
              <a:latin typeface="Helvetica Light" charset="0"/>
            </a:endParaRPr>
          </a:p>
        </p:txBody>
      </p:sp>
      <p:pic>
        <p:nvPicPr>
          <p:cNvPr id="2" name="Picture 1">
            <a:extLst>
              <a:ext uri="{FF2B5EF4-FFF2-40B4-BE49-F238E27FC236}">
                <a16:creationId xmlns:a16="http://schemas.microsoft.com/office/drawing/2014/main" id="{396E177C-5295-A94F-ACB9-B7DD3CE1AD8B}"/>
              </a:ext>
            </a:extLst>
          </p:cNvPr>
          <p:cNvPicPr>
            <a:picLocks noChangeAspect="1"/>
          </p:cNvPicPr>
          <p:nvPr/>
        </p:nvPicPr>
        <p:blipFill>
          <a:blip r:embed="rId2"/>
          <a:stretch>
            <a:fillRect/>
          </a:stretch>
        </p:blipFill>
        <p:spPr>
          <a:xfrm>
            <a:off x="3221986" y="1991043"/>
            <a:ext cx="4561565" cy="4024910"/>
          </a:xfrm>
          <a:prstGeom prst="rect">
            <a:avLst/>
          </a:prstGeom>
        </p:spPr>
      </p:pic>
      <p:sp>
        <p:nvSpPr>
          <p:cNvPr id="3" name="Rounded Rectangle 2">
            <a:extLst>
              <a:ext uri="{FF2B5EF4-FFF2-40B4-BE49-F238E27FC236}">
                <a16:creationId xmlns:a16="http://schemas.microsoft.com/office/drawing/2014/main" id="{62C25951-1A7D-A24F-83C9-98205ED33455}"/>
              </a:ext>
            </a:extLst>
          </p:cNvPr>
          <p:cNvSpPr/>
          <p:nvPr/>
        </p:nvSpPr>
        <p:spPr>
          <a:xfrm>
            <a:off x="4605455" y="3348763"/>
            <a:ext cx="490654" cy="524107"/>
          </a:xfrm>
          <a:prstGeom prst="roundRect">
            <a:avLst/>
          </a:prstGeom>
          <a:ln w="19050">
            <a:solidFill>
              <a:schemeClr val="bg1"/>
            </a:solidFill>
          </a:ln>
        </p:spPr>
        <p:txBody>
          <a:bodyPr wrap="none" rtlCol="0" anchor="ctr">
            <a:spAutoFit/>
          </a:bodyPr>
          <a:lstStyle/>
          <a:p>
            <a:pPr algn="l"/>
            <a:endParaRPr lang="en-CH" sz="1600">
              <a:latin typeface="Helvetica" pitchFamily="2" charset="0"/>
            </a:endParaRPr>
          </a:p>
        </p:txBody>
      </p:sp>
      <p:sp>
        <p:nvSpPr>
          <p:cNvPr id="20" name="Rounded Rectangle 19">
            <a:extLst>
              <a:ext uri="{FF2B5EF4-FFF2-40B4-BE49-F238E27FC236}">
                <a16:creationId xmlns:a16="http://schemas.microsoft.com/office/drawing/2014/main" id="{EFCA56A5-53D8-394B-A1BB-2A43A210AC5D}"/>
              </a:ext>
            </a:extLst>
          </p:cNvPr>
          <p:cNvSpPr/>
          <p:nvPr/>
        </p:nvSpPr>
        <p:spPr>
          <a:xfrm>
            <a:off x="5111962" y="3371066"/>
            <a:ext cx="1471967" cy="876394"/>
          </a:xfrm>
          <a:prstGeom prst="roundRect">
            <a:avLst/>
          </a:prstGeom>
          <a:ln w="19050">
            <a:solidFill>
              <a:schemeClr val="bg1"/>
            </a:solidFill>
          </a:ln>
        </p:spPr>
        <p:txBody>
          <a:bodyPr wrap="square" rtlCol="0" anchor="ctr">
            <a:spAutoFit/>
          </a:bodyPr>
          <a:lstStyle/>
          <a:p>
            <a:pPr algn="l"/>
            <a:endParaRPr lang="en-CH" sz="1600">
              <a:latin typeface="Helvetica" pitchFamily="2" charset="0"/>
            </a:endParaRPr>
          </a:p>
        </p:txBody>
      </p:sp>
      <p:cxnSp>
        <p:nvCxnSpPr>
          <p:cNvPr id="22" name="Straight Connector 21">
            <a:extLst>
              <a:ext uri="{FF2B5EF4-FFF2-40B4-BE49-F238E27FC236}">
                <a16:creationId xmlns:a16="http://schemas.microsoft.com/office/drawing/2014/main" id="{C279C624-C180-B044-B68D-4E8EF71D36D1}"/>
              </a:ext>
            </a:extLst>
          </p:cNvPr>
          <p:cNvCxnSpPr>
            <a:cxnSpLocks/>
            <a:stCxn id="33" idx="3"/>
          </p:cNvCxnSpPr>
          <p:nvPr/>
        </p:nvCxnSpPr>
        <p:spPr>
          <a:xfrm flipV="1">
            <a:off x="2671427" y="4687127"/>
            <a:ext cx="2440535" cy="312631"/>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8CEBDCF7-F31B-F546-B28F-DC5936DAC792}"/>
              </a:ext>
            </a:extLst>
          </p:cNvPr>
          <p:cNvSpPr txBox="1"/>
          <p:nvPr/>
        </p:nvSpPr>
        <p:spPr>
          <a:xfrm>
            <a:off x="8209250" y="2130219"/>
            <a:ext cx="3113203" cy="646331"/>
          </a:xfrm>
          <a:prstGeom prst="rect">
            <a:avLst/>
          </a:prstGeom>
          <a:noFill/>
        </p:spPr>
        <p:txBody>
          <a:bodyPr wrap="square" rtlCol="0">
            <a:spAutoFit/>
          </a:bodyPr>
          <a:lstStyle/>
          <a:p>
            <a:pPr>
              <a:spcBef>
                <a:spcPts val="3000"/>
              </a:spcBef>
            </a:pPr>
            <a:r>
              <a:rPr lang="en-US" sz="1200" dirty="0">
                <a:solidFill>
                  <a:schemeClr val="tx1">
                    <a:lumMod val="75000"/>
                    <a:lumOff val="25000"/>
                  </a:schemeClr>
                </a:solidFill>
                <a:latin typeface="Helvetica Light" charset="0"/>
                <a:ea typeface="Helvetica Light" charset="0"/>
                <a:cs typeface="Helvetica Light" charset="0"/>
                <a:sym typeface="Wingdings" pitchFamily="2" charset="2"/>
              </a:rPr>
              <a:t>These terms describe </a:t>
            </a:r>
            <a:r>
              <a:rPr lang="en-US" sz="1200" b="1" dirty="0">
                <a:solidFill>
                  <a:schemeClr val="tx1">
                    <a:lumMod val="75000"/>
                    <a:lumOff val="25000"/>
                  </a:schemeClr>
                </a:solidFill>
                <a:latin typeface="Helvetica" pitchFamily="2" charset="0"/>
                <a:ea typeface="Helvetica Light" charset="0"/>
                <a:cs typeface="Helvetica Light" charset="0"/>
                <a:sym typeface="Wingdings" pitchFamily="2" charset="2"/>
              </a:rPr>
              <a:t>interactions among force particles (top) and among matter and force particles (bottom)</a:t>
            </a:r>
          </a:p>
        </p:txBody>
      </p:sp>
      <p:sp>
        <p:nvSpPr>
          <p:cNvPr id="26" name="Rounded Rectangle 25">
            <a:extLst>
              <a:ext uri="{FF2B5EF4-FFF2-40B4-BE49-F238E27FC236}">
                <a16:creationId xmlns:a16="http://schemas.microsoft.com/office/drawing/2014/main" id="{29981B26-86C9-F743-A908-8E2B8A027D3B}"/>
              </a:ext>
            </a:extLst>
          </p:cNvPr>
          <p:cNvSpPr/>
          <p:nvPr/>
        </p:nvSpPr>
        <p:spPr>
          <a:xfrm>
            <a:off x="5096108" y="4269764"/>
            <a:ext cx="1487821" cy="850694"/>
          </a:xfrm>
          <a:prstGeom prst="roundRect">
            <a:avLst/>
          </a:prstGeom>
          <a:ln w="19050">
            <a:solidFill>
              <a:srgbClr val="FFFF00"/>
            </a:solidFill>
          </a:ln>
        </p:spPr>
        <p:txBody>
          <a:bodyPr wrap="square" rtlCol="0" anchor="ctr">
            <a:spAutoFit/>
          </a:bodyPr>
          <a:lstStyle/>
          <a:p>
            <a:pPr algn="l"/>
            <a:endParaRPr lang="en-CH" sz="1600">
              <a:latin typeface="Helvetica" pitchFamily="2" charset="0"/>
            </a:endParaRPr>
          </a:p>
        </p:txBody>
      </p:sp>
      <p:cxnSp>
        <p:nvCxnSpPr>
          <p:cNvPr id="29" name="Straight Connector 28">
            <a:extLst>
              <a:ext uri="{FF2B5EF4-FFF2-40B4-BE49-F238E27FC236}">
                <a16:creationId xmlns:a16="http://schemas.microsoft.com/office/drawing/2014/main" id="{C222CE4C-5422-F74B-9232-C343519CA8AA}"/>
              </a:ext>
            </a:extLst>
          </p:cNvPr>
          <p:cNvCxnSpPr>
            <a:cxnSpLocks/>
            <a:endCxn id="25" idx="1"/>
          </p:cNvCxnSpPr>
          <p:nvPr/>
        </p:nvCxnSpPr>
        <p:spPr>
          <a:xfrm flipV="1">
            <a:off x="6599782" y="2453385"/>
            <a:ext cx="1609468" cy="1355884"/>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D87CBF88-9C85-5448-8822-F22EF346BA39}"/>
              </a:ext>
            </a:extLst>
          </p:cNvPr>
          <p:cNvSpPr txBox="1"/>
          <p:nvPr/>
        </p:nvSpPr>
        <p:spPr>
          <a:xfrm>
            <a:off x="568714" y="4768925"/>
            <a:ext cx="2102713" cy="461665"/>
          </a:xfrm>
          <a:prstGeom prst="rect">
            <a:avLst/>
          </a:prstGeom>
          <a:noFill/>
        </p:spPr>
        <p:txBody>
          <a:bodyPr wrap="square" rtlCol="0">
            <a:spAutoFit/>
          </a:bodyPr>
          <a:lstStyle/>
          <a:p>
            <a:pPr algn="r">
              <a:spcBef>
                <a:spcPts val="3000"/>
              </a:spcBef>
            </a:pPr>
            <a:r>
              <a:rPr lang="en-US" sz="1200" dirty="0">
                <a:solidFill>
                  <a:schemeClr val="tx1">
                    <a:lumMod val="75000"/>
                    <a:lumOff val="25000"/>
                  </a:schemeClr>
                </a:solidFill>
                <a:latin typeface="Helvetica Light" charset="0"/>
                <a:ea typeface="Helvetica Light" charset="0"/>
                <a:cs typeface="Helvetica Light" charset="0"/>
                <a:sym typeface="Wingdings" pitchFamily="2" charset="2"/>
              </a:rPr>
              <a:t>This term is related </a:t>
            </a:r>
          </a:p>
          <a:p>
            <a:pPr algn="r"/>
            <a:r>
              <a:rPr lang="en-US" sz="1200" dirty="0">
                <a:solidFill>
                  <a:schemeClr val="tx1">
                    <a:lumMod val="75000"/>
                    <a:lumOff val="25000"/>
                  </a:schemeClr>
                </a:solidFill>
                <a:latin typeface="Helvetica Light" charset="0"/>
                <a:ea typeface="Helvetica Light" charset="0"/>
                <a:cs typeface="Helvetica Light" charset="0"/>
                <a:sym typeface="Wingdings" pitchFamily="2" charset="2"/>
              </a:rPr>
              <a:t>to the </a:t>
            </a:r>
            <a:r>
              <a:rPr lang="en-US" sz="1200" b="1" dirty="0">
                <a:solidFill>
                  <a:schemeClr val="tx1">
                    <a:lumMod val="75000"/>
                    <a:lumOff val="25000"/>
                  </a:schemeClr>
                </a:solidFill>
                <a:latin typeface="Helvetica" pitchFamily="2" charset="0"/>
                <a:ea typeface="Helvetica Light" charset="0"/>
                <a:cs typeface="Helvetica Light" charset="0"/>
                <a:sym typeface="Wingdings" pitchFamily="2" charset="2"/>
              </a:rPr>
              <a:t>Higgs sector</a:t>
            </a:r>
          </a:p>
        </p:txBody>
      </p:sp>
      <p:sp>
        <p:nvSpPr>
          <p:cNvPr id="42" name="TextBox 41">
            <a:extLst>
              <a:ext uri="{FF2B5EF4-FFF2-40B4-BE49-F238E27FC236}">
                <a16:creationId xmlns:a16="http://schemas.microsoft.com/office/drawing/2014/main" id="{7D43C160-850A-CB4C-92A4-8ADD266B137C}"/>
              </a:ext>
            </a:extLst>
          </p:cNvPr>
          <p:cNvSpPr txBox="1"/>
          <p:nvPr/>
        </p:nvSpPr>
        <p:spPr>
          <a:xfrm>
            <a:off x="8209249" y="3782146"/>
            <a:ext cx="2801651" cy="2246769"/>
          </a:xfrm>
          <a:prstGeom prst="rect">
            <a:avLst/>
          </a:prstGeom>
          <a:noFill/>
        </p:spPr>
        <p:txBody>
          <a:bodyPr wrap="square" rtlCol="0">
            <a:spAutoFit/>
          </a:bodyPr>
          <a:lstStyle/>
          <a:p>
            <a:pPr>
              <a:spcBef>
                <a:spcPts val="3000"/>
              </a:spcBef>
            </a:pPr>
            <a:r>
              <a:rPr lang="en-US" sz="1200" dirty="0">
                <a:solidFill>
                  <a:schemeClr val="tx1">
                    <a:lumMod val="75000"/>
                    <a:lumOff val="25000"/>
                  </a:schemeClr>
                </a:solidFill>
                <a:latin typeface="Helvetica Light" charset="0"/>
                <a:ea typeface="Helvetica Light" charset="0"/>
                <a:cs typeface="Helvetica Light" charset="0"/>
                <a:sym typeface="Wingdings" pitchFamily="2" charset="2"/>
              </a:rPr>
              <a:t>The top term describes how </a:t>
            </a:r>
            <a:r>
              <a:rPr lang="en-US" sz="1200" b="1" dirty="0">
                <a:solidFill>
                  <a:schemeClr val="tx1">
                    <a:lumMod val="75000"/>
                    <a:lumOff val="25000"/>
                  </a:schemeClr>
                </a:solidFill>
                <a:latin typeface="Helvetica" pitchFamily="2" charset="0"/>
                <a:ea typeface="Helvetica Light" charset="0"/>
                <a:cs typeface="Helvetica Light" charset="0"/>
                <a:sym typeface="Wingdings" pitchFamily="2" charset="2"/>
              </a:rPr>
              <a:t>matter particles couple to the Higgs field </a:t>
            </a:r>
            <a:r>
              <a:rPr lang="el-GR" sz="1200" b="1" dirty="0" err="1">
                <a:solidFill>
                  <a:schemeClr val="tx1">
                    <a:lumMod val="75000"/>
                    <a:lumOff val="25000"/>
                  </a:schemeClr>
                </a:solidFill>
                <a:latin typeface="Helvetica" pitchFamily="2" charset="0"/>
                <a:ea typeface="Helvetica Light" charset="0"/>
                <a:cs typeface="Helvetica Light" charset="0"/>
                <a:sym typeface="Wingdings" pitchFamily="2" charset="2"/>
              </a:rPr>
              <a:t>ϕ</a:t>
            </a:r>
            <a:r>
              <a:rPr lang="el-GR" sz="1200" b="1" dirty="0">
                <a:solidFill>
                  <a:schemeClr val="tx1">
                    <a:lumMod val="75000"/>
                    <a:lumOff val="25000"/>
                  </a:schemeClr>
                </a:solidFill>
                <a:latin typeface="Helvetica" pitchFamily="2" charset="0"/>
                <a:ea typeface="Helvetica Light" charset="0"/>
                <a:cs typeface="Helvetica Light" charset="0"/>
                <a:sym typeface="Wingdings" pitchFamily="2" charset="2"/>
              </a:rPr>
              <a:t> </a:t>
            </a:r>
            <a:r>
              <a:rPr lang="en-US" sz="1200" b="1" dirty="0">
                <a:solidFill>
                  <a:schemeClr val="tx1">
                    <a:lumMod val="75000"/>
                    <a:lumOff val="25000"/>
                  </a:schemeClr>
                </a:solidFill>
                <a:latin typeface="Helvetica" pitchFamily="2" charset="0"/>
                <a:ea typeface="Helvetica Light" charset="0"/>
                <a:cs typeface="Helvetica Light" charset="0"/>
                <a:sym typeface="Wingdings" pitchFamily="2" charset="2"/>
              </a:rPr>
              <a:t>and thereby obtain mass </a:t>
            </a:r>
          </a:p>
          <a:p>
            <a:pPr>
              <a:spcBef>
                <a:spcPts val="1200"/>
              </a:spcBef>
            </a:pPr>
            <a:r>
              <a:rPr lang="en-US" sz="1200" dirty="0">
                <a:solidFill>
                  <a:schemeClr val="tx1">
                    <a:lumMod val="75000"/>
                    <a:lumOff val="25000"/>
                  </a:schemeClr>
                </a:solidFill>
                <a:latin typeface="Helvetica Light" panose="020B0403020202020204" pitchFamily="34" charset="0"/>
                <a:ea typeface="Helvetica Light" charset="0"/>
                <a:cs typeface="Helvetica Light" charset="0"/>
                <a:sym typeface="Wingdings" pitchFamily="2" charset="2"/>
              </a:rPr>
              <a:t>The lower left term describes the </a:t>
            </a:r>
            <a:r>
              <a:rPr lang="en-US" sz="1200" b="1" dirty="0">
                <a:solidFill>
                  <a:schemeClr val="tx1">
                    <a:lumMod val="75000"/>
                    <a:lumOff val="25000"/>
                  </a:schemeClr>
                </a:solidFill>
                <a:latin typeface="Helvetica" pitchFamily="2" charset="0"/>
                <a:ea typeface="Helvetica Light" charset="0"/>
                <a:cs typeface="Helvetica Light" charset="0"/>
                <a:sym typeface="Wingdings" pitchFamily="2" charset="2"/>
              </a:rPr>
              <a:t>interaction of the Higgs field with the weak-interaction bosons, which thereby obtain mass</a:t>
            </a:r>
          </a:p>
          <a:p>
            <a:pPr>
              <a:spcBef>
                <a:spcPts val="1200"/>
              </a:spcBef>
            </a:pPr>
            <a:r>
              <a:rPr lang="en-US" sz="1200" dirty="0">
                <a:solidFill>
                  <a:schemeClr val="tx1">
                    <a:lumMod val="75000"/>
                    <a:lumOff val="25000"/>
                  </a:schemeClr>
                </a:solidFill>
                <a:latin typeface="Helvetica Light" panose="020B0403020202020204" pitchFamily="34" charset="0"/>
                <a:ea typeface="Helvetica Light" charset="0"/>
                <a:cs typeface="Helvetica Light" charset="0"/>
                <a:sym typeface="Wingdings" pitchFamily="2" charset="2"/>
              </a:rPr>
              <a:t>The lower right term describes the </a:t>
            </a:r>
            <a:r>
              <a:rPr lang="en-US" sz="1200" b="1" dirty="0">
                <a:solidFill>
                  <a:schemeClr val="tx1">
                    <a:lumMod val="75000"/>
                    <a:lumOff val="25000"/>
                  </a:schemeClr>
                </a:solidFill>
                <a:latin typeface="Helvetica" pitchFamily="2" charset="0"/>
                <a:ea typeface="Helvetica Light" charset="0"/>
                <a:cs typeface="Helvetica Light" charset="0"/>
                <a:sym typeface="Wingdings" pitchFamily="2" charset="2"/>
              </a:rPr>
              <a:t>Higgs potential </a:t>
            </a:r>
            <a:r>
              <a:rPr lang="en-US" sz="1200" b="1" i="1" dirty="0">
                <a:solidFill>
                  <a:schemeClr val="tx1">
                    <a:lumMod val="75000"/>
                    <a:lumOff val="25000"/>
                  </a:schemeClr>
                </a:solidFill>
                <a:latin typeface="Helvetica" pitchFamily="2" charset="0"/>
                <a:ea typeface="Helvetica Light" charset="0"/>
                <a:cs typeface="Helvetica Light" charset="0"/>
                <a:sym typeface="Wingdings" pitchFamily="2" charset="2"/>
              </a:rPr>
              <a:t>V</a:t>
            </a:r>
            <a:r>
              <a:rPr lang="en-US" sz="1200" b="1" dirty="0">
                <a:solidFill>
                  <a:schemeClr val="tx1">
                    <a:lumMod val="75000"/>
                    <a:lumOff val="25000"/>
                  </a:schemeClr>
                </a:solidFill>
                <a:latin typeface="Helvetica" pitchFamily="2" charset="0"/>
                <a:ea typeface="Helvetica Light" charset="0"/>
                <a:cs typeface="Helvetica Light" charset="0"/>
                <a:sym typeface="Wingdings" pitchFamily="2" charset="2"/>
              </a:rPr>
              <a:t>(</a:t>
            </a:r>
            <a:r>
              <a:rPr lang="el-GR" sz="1200" b="1" i="1" dirty="0" err="1">
                <a:solidFill>
                  <a:schemeClr val="tx1">
                    <a:lumMod val="75000"/>
                    <a:lumOff val="25000"/>
                  </a:schemeClr>
                </a:solidFill>
                <a:latin typeface="Helvetica" pitchFamily="2" charset="0"/>
                <a:ea typeface="Helvetica Light" charset="0"/>
                <a:cs typeface="Helvetica Light" charset="0"/>
                <a:sym typeface="Wingdings" pitchFamily="2" charset="2"/>
              </a:rPr>
              <a:t>ϕ</a:t>
            </a:r>
            <a:r>
              <a:rPr lang="en-US" sz="1200" b="1" dirty="0">
                <a:solidFill>
                  <a:schemeClr val="tx1">
                    <a:lumMod val="75000"/>
                    <a:lumOff val="25000"/>
                  </a:schemeClr>
                </a:solidFill>
                <a:latin typeface="Helvetica" pitchFamily="2" charset="0"/>
                <a:ea typeface="Helvetica Light" charset="0"/>
                <a:cs typeface="Helvetica Light" charset="0"/>
                <a:sym typeface="Wingdings" pitchFamily="2" charset="2"/>
              </a:rPr>
              <a:t>) with non-zero ground state</a:t>
            </a:r>
            <a:endParaRPr lang="en-CH" sz="1200" b="1" dirty="0">
              <a:solidFill>
                <a:schemeClr val="tx1">
                  <a:lumMod val="75000"/>
                  <a:lumOff val="25000"/>
                </a:schemeClr>
              </a:solidFill>
              <a:latin typeface="Helvetica" pitchFamily="2" charset="0"/>
              <a:ea typeface="Helvetica Light" charset="0"/>
              <a:cs typeface="Helvetica Light" charset="0"/>
              <a:sym typeface="Wingdings" pitchFamily="2" charset="2"/>
            </a:endParaRPr>
          </a:p>
        </p:txBody>
      </p:sp>
      <p:cxnSp>
        <p:nvCxnSpPr>
          <p:cNvPr id="44" name="Straight Connector 43">
            <a:extLst>
              <a:ext uri="{FF2B5EF4-FFF2-40B4-BE49-F238E27FC236}">
                <a16:creationId xmlns:a16="http://schemas.microsoft.com/office/drawing/2014/main" id="{8D1C7396-B425-A545-BE53-4C7143F8A470}"/>
              </a:ext>
            </a:extLst>
          </p:cNvPr>
          <p:cNvCxnSpPr>
            <a:cxnSpLocks/>
            <a:stCxn id="26" idx="3"/>
            <a:endCxn id="42" idx="1"/>
          </p:cNvCxnSpPr>
          <p:nvPr/>
        </p:nvCxnSpPr>
        <p:spPr>
          <a:xfrm>
            <a:off x="6583929" y="4695111"/>
            <a:ext cx="1625320" cy="210420"/>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A27346C9-8772-2F7A-DC9A-074C3362D074}"/>
              </a:ext>
            </a:extLst>
          </p:cNvPr>
          <p:cNvSpPr txBox="1"/>
          <p:nvPr/>
        </p:nvSpPr>
        <p:spPr>
          <a:xfrm>
            <a:off x="8209249" y="2807024"/>
            <a:ext cx="312683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US" sz="1200" b="1" u="none" strike="noStrike" kern="1200" cap="none" spc="0" normalizeH="0" baseline="0" noProof="0" dirty="0">
                <a:ln>
                  <a:noFill/>
                </a:ln>
                <a:solidFill>
                  <a:srgbClr val="E70000"/>
                </a:solidFill>
                <a:effectLst/>
                <a:uLnTx/>
                <a:uFillTx/>
                <a:latin typeface="Helvetica" pitchFamily="2" charset="0"/>
                <a:ea typeface="Helvetica Light" charset="0"/>
                <a:cs typeface="Helvetica Light" charset="0"/>
                <a:sym typeface="Wingdings" pitchFamily="2" charset="2"/>
              </a:rPr>
              <a:t>Beauty</a:t>
            </a:r>
            <a:r>
              <a:rPr kumimoji="0" lang="en-US" sz="1200" b="0" i="0" u="none" strike="noStrike" kern="1200" cap="none" spc="0" normalizeH="0" baseline="0" noProof="0" dirty="0">
                <a:ln>
                  <a:noFill/>
                </a:ln>
                <a:solidFill>
                  <a:srgbClr val="E70000"/>
                </a:solidFill>
                <a:effectLst/>
                <a:uLnTx/>
                <a:uFillTx/>
                <a:latin typeface="Helvetica Light" charset="0"/>
                <a:ea typeface="Helvetica Light" charset="0"/>
                <a:cs typeface="Helvetica Light" charset="0"/>
                <a:sym typeface="Wingdings" pitchFamily="2" charset="2"/>
              </a:rPr>
              <a:t>: interactions governed by gauge symmetries with only 3 (EW) and 2 (QCD, </a:t>
            </a:r>
            <a:r>
              <a:rPr kumimoji="0" lang="en-US" sz="1100" b="0" i="1" u="none" strike="noStrike" kern="1200" cap="none" spc="0" normalizeH="0" baseline="0" noProof="0" dirty="0" err="1">
                <a:ln>
                  <a:noFill/>
                </a:ln>
                <a:solidFill>
                  <a:srgbClr val="E70000"/>
                </a:solidFill>
                <a:effectLst/>
                <a:uLnTx/>
                <a:uFillTx/>
                <a:latin typeface="Helvetica Light" charset="0"/>
                <a:ea typeface="Helvetica Light" charset="0"/>
                <a:cs typeface="Helvetica Light" charset="0"/>
                <a:sym typeface="Wingdings" pitchFamily="2" charset="2"/>
              </a:rPr>
              <a:t>θ</a:t>
            </a:r>
            <a:r>
              <a:rPr kumimoji="0" lang="en-US" sz="1100" b="0" i="0" u="none" strike="noStrike" kern="1200" cap="none" spc="0" normalizeH="0" baseline="-25000" noProof="0" dirty="0" err="1">
                <a:ln>
                  <a:noFill/>
                </a:ln>
                <a:solidFill>
                  <a:srgbClr val="E70000"/>
                </a:solidFill>
                <a:effectLst/>
                <a:uLnTx/>
                <a:uFillTx/>
                <a:latin typeface="Helvetica Light" charset="0"/>
                <a:ea typeface="Helvetica Light" charset="0"/>
                <a:cs typeface="Helvetica Light" charset="0"/>
                <a:sym typeface="Wingdings" pitchFamily="2" charset="2"/>
              </a:rPr>
              <a:t>strong</a:t>
            </a:r>
            <a:r>
              <a:rPr kumimoji="0" lang="en-US" sz="1100" b="0" i="0" u="none" strike="noStrike" kern="1200" cap="none" spc="0" normalizeH="0" baseline="0" noProof="0" dirty="0">
                <a:ln>
                  <a:noFill/>
                </a:ln>
                <a:solidFill>
                  <a:srgbClr val="E70000"/>
                </a:solidFill>
                <a:effectLst/>
                <a:uLnTx/>
                <a:uFillTx/>
                <a:latin typeface="Helvetica Light" charset="0"/>
                <a:ea typeface="Helvetica Light" charset="0"/>
                <a:cs typeface="Helvetica Light" charset="0"/>
                <a:sym typeface="Wingdings" pitchFamily="2" charset="2"/>
              </a:rPr>
              <a:t> tiny </a:t>
            </a:r>
            <a:r>
              <a:rPr kumimoji="0" lang="en-US" sz="1100" b="0" i="0" u="none" strike="noStrike" kern="1200" cap="none" spc="0" normalizeH="0" baseline="0" noProof="0" dirty="0">
                <a:ln>
                  <a:noFill/>
                </a:ln>
                <a:solidFill>
                  <a:srgbClr val="E70000"/>
                </a:solidFill>
                <a:effectLst/>
                <a:uLnTx/>
                <a:uFillTx/>
                <a:latin typeface="Symbol" pitchFamily="2" charset="2"/>
                <a:ea typeface="Helvetica Light" charset="0"/>
                <a:cs typeface="Helvetica Light" charset="0"/>
                <a:sym typeface="Wingdings" pitchFamily="2" charset="2"/>
              </a:rPr>
              <a:t>®</a:t>
            </a:r>
            <a:r>
              <a:rPr kumimoji="0" lang="en-US" sz="1100" b="0" i="0" u="none" strike="noStrike" kern="1200" cap="none" spc="0" normalizeH="0" baseline="0" noProof="0" dirty="0">
                <a:ln>
                  <a:noFill/>
                </a:ln>
                <a:solidFill>
                  <a:srgbClr val="E70000"/>
                </a:solidFill>
                <a:effectLst/>
                <a:uLnTx/>
                <a:uFillTx/>
                <a:latin typeface="Helvetica Light" charset="0"/>
                <a:ea typeface="Helvetica Light" charset="0"/>
                <a:cs typeface="Helvetica Light" charset="0"/>
                <a:sym typeface="Wingdings" pitchFamily="2" charset="2"/>
              </a:rPr>
              <a:t> strong CP problem</a:t>
            </a:r>
            <a:r>
              <a:rPr kumimoji="0" lang="en-US" sz="1200" b="0" i="0" u="none" strike="noStrike" kern="1200" cap="none" spc="0" normalizeH="0" baseline="0" noProof="0" dirty="0">
                <a:ln>
                  <a:noFill/>
                </a:ln>
                <a:solidFill>
                  <a:srgbClr val="E70000"/>
                </a:solidFill>
                <a:effectLst/>
                <a:uLnTx/>
                <a:uFillTx/>
                <a:latin typeface="Helvetica Light" charset="0"/>
                <a:ea typeface="Helvetica Light" charset="0"/>
                <a:cs typeface="Helvetica Light" charset="0"/>
                <a:sym typeface="Wingdings" pitchFamily="2" charset="2"/>
              </a:rPr>
              <a:t>) parameters </a:t>
            </a:r>
          </a:p>
        </p:txBody>
      </p:sp>
      <p:sp>
        <p:nvSpPr>
          <p:cNvPr id="7" name="TextBox 6">
            <a:extLst>
              <a:ext uri="{FF2B5EF4-FFF2-40B4-BE49-F238E27FC236}">
                <a16:creationId xmlns:a16="http://schemas.microsoft.com/office/drawing/2014/main" id="{7E1AF809-FE84-1037-F88E-12111AAD5E7E}"/>
              </a:ext>
            </a:extLst>
          </p:cNvPr>
          <p:cNvSpPr txBox="1"/>
          <p:nvPr/>
        </p:nvSpPr>
        <p:spPr>
          <a:xfrm>
            <a:off x="178097" y="5312388"/>
            <a:ext cx="2493330" cy="646331"/>
          </a:xfrm>
          <a:prstGeom prst="rect">
            <a:avLst/>
          </a:prstGeom>
          <a:noFill/>
        </p:spPr>
        <p:txBody>
          <a:bodyPr wrap="square">
            <a:spAutoFit/>
          </a:bodyPr>
          <a:lstStyle/>
          <a:p>
            <a:pPr marL="0" marR="0" lvl="0" indent="0" algn="r" defTabSz="914400" rtl="0" eaLnBrk="1" fontAlgn="auto" latinLnBrk="0" hangingPunct="1">
              <a:lnSpc>
                <a:spcPct val="100000"/>
              </a:lnSpc>
              <a:spcBef>
                <a:spcPts val="1200"/>
              </a:spcBef>
              <a:spcAft>
                <a:spcPts val="0"/>
              </a:spcAft>
              <a:buClrTx/>
              <a:buSzTx/>
              <a:buFontTx/>
              <a:buNone/>
              <a:tabLst/>
              <a:defRPr/>
            </a:pPr>
            <a:r>
              <a:rPr kumimoji="0" lang="en-US" sz="1200" b="1" u="none" strike="noStrike" kern="1200" cap="none" spc="0" normalizeH="0" baseline="0" noProof="0" dirty="0">
                <a:ln>
                  <a:noFill/>
                </a:ln>
                <a:solidFill>
                  <a:srgbClr val="E70000"/>
                </a:solidFill>
                <a:effectLst/>
                <a:uLnTx/>
                <a:uFillTx/>
                <a:latin typeface="Helvetica" pitchFamily="2" charset="0"/>
                <a:ea typeface="Helvetica Light" charset="0"/>
                <a:cs typeface="Helvetica Light" charset="0"/>
                <a:sym typeface="Wingdings" pitchFamily="2" charset="2"/>
              </a:rPr>
              <a:t>Unpleasant</a:t>
            </a:r>
            <a:r>
              <a:rPr kumimoji="0" lang="en-US" sz="1200" b="0" i="0" u="none" strike="noStrike" kern="1200" cap="none" spc="0" normalizeH="0" baseline="0" noProof="0" dirty="0">
                <a:ln>
                  <a:noFill/>
                </a:ln>
                <a:solidFill>
                  <a:srgbClr val="E70000"/>
                </a:solidFill>
                <a:effectLst/>
                <a:uLnTx/>
                <a:uFillTx/>
                <a:latin typeface="Helvetica Light" charset="0"/>
                <a:ea typeface="Helvetica Light" charset="0"/>
                <a:cs typeface="Helvetica Light" charset="0"/>
                <a:sym typeface="Wingdings" pitchFamily="2" charset="2"/>
              </a:rPr>
              <a:t>: not governed by symmetries, 26 free parameters, </a:t>
            </a:r>
            <a:r>
              <a:rPr lang="en-US" sz="1200" dirty="0">
                <a:solidFill>
                  <a:srgbClr val="E70000"/>
                </a:solidFill>
                <a:latin typeface="Helvetica Light" charset="0"/>
                <a:ea typeface="Helvetica Light" charset="0"/>
                <a:cs typeface="Helvetica Light" charset="0"/>
                <a:sym typeface="Wingdings" pitchFamily="2" charset="2"/>
              </a:rPr>
              <a:t>large hierarchy among masses</a:t>
            </a:r>
            <a:endParaRPr kumimoji="0" lang="en-US" sz="1200" b="0" i="0" u="none" strike="noStrike" kern="1200" cap="none" spc="0" normalizeH="0" baseline="0" noProof="0" dirty="0">
              <a:ln>
                <a:noFill/>
              </a:ln>
              <a:solidFill>
                <a:srgbClr val="E70000"/>
              </a:solidFill>
              <a:effectLst/>
              <a:uLnTx/>
              <a:uFillTx/>
              <a:latin typeface="Helvetica Light" charset="0"/>
              <a:ea typeface="Helvetica Light" charset="0"/>
              <a:cs typeface="Helvetica Light" charset="0"/>
              <a:sym typeface="Wingdings" pitchFamily="2" charset="2"/>
            </a:endParaRPr>
          </a:p>
        </p:txBody>
      </p:sp>
      <p:sp>
        <p:nvSpPr>
          <p:cNvPr id="8" name="Rectangle 7">
            <a:extLst>
              <a:ext uri="{FF2B5EF4-FFF2-40B4-BE49-F238E27FC236}">
                <a16:creationId xmlns:a16="http://schemas.microsoft.com/office/drawing/2014/main" id="{65A56B92-0D68-23A9-88F3-E2A6F7823F97}"/>
              </a:ext>
            </a:extLst>
          </p:cNvPr>
          <p:cNvSpPr/>
          <p:nvPr/>
        </p:nvSpPr>
        <p:spPr>
          <a:xfrm>
            <a:off x="591667" y="1187217"/>
            <a:ext cx="10760274" cy="369332"/>
          </a:xfrm>
          <a:prstGeom prst="rect">
            <a:avLst/>
          </a:prstGeom>
        </p:spPr>
        <p:txBody>
          <a:bodyPr wrap="square">
            <a:spAutoFit/>
          </a:bodyPr>
          <a:lstStyle/>
          <a:p>
            <a:pPr lvl="0" defTabSz="457200" fontAlgn="base">
              <a:spcBef>
                <a:spcPts val="1800"/>
              </a:spcBef>
              <a:spcAft>
                <a:spcPct val="0"/>
              </a:spcAft>
              <a:defRPr/>
            </a:pPr>
            <a:r>
              <a:rPr lang="en-GB" dirty="0">
                <a:solidFill>
                  <a:srgbClr val="000000"/>
                </a:solidFill>
                <a:latin typeface="Helvetica" pitchFamily="2" charset="0"/>
              </a:rPr>
              <a:t>The scalar Higgs sector completes the Standard Model</a:t>
            </a:r>
          </a:p>
        </p:txBody>
      </p:sp>
      <p:cxnSp>
        <p:nvCxnSpPr>
          <p:cNvPr id="4" name="Straight Connector 3">
            <a:extLst>
              <a:ext uri="{FF2B5EF4-FFF2-40B4-BE49-F238E27FC236}">
                <a16:creationId xmlns:a16="http://schemas.microsoft.com/office/drawing/2014/main" id="{BA79D28D-F9F7-E30B-0E74-71E95E4A71B3}"/>
              </a:ext>
            </a:extLst>
          </p:cNvPr>
          <p:cNvCxnSpPr>
            <a:cxnSpLocks/>
          </p:cNvCxnSpPr>
          <p:nvPr/>
        </p:nvCxnSpPr>
        <p:spPr>
          <a:xfrm>
            <a:off x="2796209" y="2674504"/>
            <a:ext cx="1809246" cy="803793"/>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0C42E3C9-623E-34A7-212E-A7CC7B602CCA}"/>
              </a:ext>
            </a:extLst>
          </p:cNvPr>
          <p:cNvSpPr txBox="1"/>
          <p:nvPr/>
        </p:nvSpPr>
        <p:spPr>
          <a:xfrm>
            <a:off x="1168458" y="2509500"/>
            <a:ext cx="1627751" cy="276999"/>
          </a:xfrm>
          <a:prstGeom prst="rect">
            <a:avLst/>
          </a:prstGeom>
          <a:noFill/>
        </p:spPr>
        <p:txBody>
          <a:bodyPr wrap="square" rtlCol="0">
            <a:spAutoFit/>
          </a:bodyPr>
          <a:lstStyle/>
          <a:p>
            <a:pPr algn="r">
              <a:spcBef>
                <a:spcPts val="3000"/>
              </a:spcBef>
            </a:pPr>
            <a:r>
              <a:rPr lang="en-US" sz="1200" dirty="0">
                <a:solidFill>
                  <a:schemeClr val="tx1">
                    <a:lumMod val="75000"/>
                    <a:lumOff val="25000"/>
                  </a:schemeClr>
                </a:solidFill>
                <a:latin typeface="Helvetica Light" charset="0"/>
                <a:ea typeface="Helvetica Light" charset="0"/>
                <a:cs typeface="Helvetica Light" charset="0"/>
                <a:sym typeface="Wingdings" pitchFamily="2" charset="2"/>
              </a:rPr>
              <a:t>The </a:t>
            </a:r>
            <a:r>
              <a:rPr lang="en-US" sz="1200" b="1" dirty="0">
                <a:solidFill>
                  <a:schemeClr val="tx1">
                    <a:lumMod val="75000"/>
                    <a:lumOff val="25000"/>
                  </a:schemeClr>
                </a:solidFill>
                <a:latin typeface="Helvetica" pitchFamily="2" charset="0"/>
                <a:ea typeface="Helvetica Light" charset="0"/>
                <a:cs typeface="Helvetica Light" charset="0"/>
                <a:sym typeface="Wingdings" pitchFamily="2" charset="2"/>
              </a:rPr>
              <a:t>SM</a:t>
            </a:r>
            <a:r>
              <a:rPr lang="en-US" sz="1200" dirty="0">
                <a:solidFill>
                  <a:schemeClr val="tx1">
                    <a:lumMod val="75000"/>
                    <a:lumOff val="25000"/>
                  </a:schemeClr>
                </a:solidFill>
                <a:latin typeface="Helvetica Light" charset="0"/>
                <a:ea typeface="Helvetica Light" charset="0"/>
                <a:cs typeface="Helvetica Light" charset="0"/>
                <a:sym typeface="Wingdings" pitchFamily="2" charset="2"/>
              </a:rPr>
              <a:t> </a:t>
            </a:r>
            <a:r>
              <a:rPr lang="en-US" sz="1200" b="1" dirty="0">
                <a:solidFill>
                  <a:schemeClr val="tx1">
                    <a:lumMod val="75000"/>
                    <a:lumOff val="25000"/>
                  </a:schemeClr>
                </a:solidFill>
                <a:latin typeface="Helvetica" pitchFamily="2" charset="0"/>
                <a:ea typeface="Helvetica Light" charset="0"/>
                <a:cs typeface="Helvetica Light" charset="0"/>
                <a:sym typeface="Wingdings" pitchFamily="2" charset="2"/>
              </a:rPr>
              <a:t>Lagrangian</a:t>
            </a:r>
            <a:endParaRPr lang="en-CH" sz="1200" dirty="0">
              <a:solidFill>
                <a:schemeClr val="tx1">
                  <a:lumMod val="75000"/>
                  <a:lumOff val="25000"/>
                </a:schemeClr>
              </a:solidFill>
              <a:latin typeface="Helvetica Light" charset="0"/>
              <a:ea typeface="Helvetica Light" charset="0"/>
              <a:cs typeface="Helvetica Light" charset="0"/>
              <a:sym typeface="Wingdings" pitchFamily="2" charset="2"/>
            </a:endParaRPr>
          </a:p>
        </p:txBody>
      </p:sp>
    </p:spTree>
    <p:extLst>
      <p:ext uri="{BB962C8B-B14F-4D97-AF65-F5344CB8AC3E}">
        <p14:creationId xmlns:p14="http://schemas.microsoft.com/office/powerpoint/2010/main" val="3502394945"/>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a:latin typeface="Helvetica Light" charset="0"/>
              <a:ea typeface="Helvetica Light" charset="0"/>
              <a:cs typeface="Helvetica Light" charset="0"/>
            </a:endParaRPr>
          </a:p>
        </p:txBody>
      </p:sp>
      <p:sp>
        <p:nvSpPr>
          <p:cNvPr id="2" name="Rectangle 1">
            <a:extLst>
              <a:ext uri="{FF2B5EF4-FFF2-40B4-BE49-F238E27FC236}">
                <a16:creationId xmlns:a16="http://schemas.microsoft.com/office/drawing/2014/main" id="{D6032BD6-DF1E-F44B-AD9C-5C44A6D11FD5}"/>
              </a:ext>
            </a:extLst>
          </p:cNvPr>
          <p:cNvSpPr/>
          <p:nvPr/>
        </p:nvSpPr>
        <p:spPr>
          <a:xfrm>
            <a:off x="7607397" y="0"/>
            <a:ext cx="2732049" cy="1683835"/>
          </a:xfrm>
          <a:prstGeom prst="rect">
            <a:avLst/>
          </a:prstGeom>
          <a:solidFill>
            <a:schemeClr val="tx1"/>
          </a:solidFill>
          <a:ln>
            <a:noFill/>
          </a:ln>
        </p:spPr>
        <p:txBody>
          <a:bodyPr wrap="none" rtlCol="0" anchor="ctr">
            <a:spAutoFit/>
          </a:bodyPr>
          <a:lstStyle/>
          <a:p>
            <a:pPr algn="l"/>
            <a:endParaRPr lang="en-CH" sz="1600">
              <a:latin typeface="Helvetica" pitchFamily="2" charset="0"/>
            </a:endParaRPr>
          </a:p>
        </p:txBody>
      </p:sp>
      <p:pic>
        <p:nvPicPr>
          <p:cNvPr id="6" name="Picture 5">
            <a:extLst>
              <a:ext uri="{FF2B5EF4-FFF2-40B4-BE49-F238E27FC236}">
                <a16:creationId xmlns:a16="http://schemas.microsoft.com/office/drawing/2014/main" id="{02F36D02-1F1F-B64C-B9F4-95DEEBFD7B43}"/>
              </a:ext>
            </a:extLst>
          </p:cNvPr>
          <p:cNvPicPr>
            <a:picLocks noChangeAspect="1"/>
          </p:cNvPicPr>
          <p:nvPr/>
        </p:nvPicPr>
        <p:blipFill rotWithShape="1">
          <a:blip r:embed="rId2"/>
          <a:srcRect l="1069"/>
          <a:stretch/>
        </p:blipFill>
        <p:spPr>
          <a:xfrm>
            <a:off x="1034716" y="1793"/>
            <a:ext cx="9506152" cy="6854414"/>
          </a:xfrm>
          <a:prstGeom prst="rect">
            <a:avLst/>
          </a:prstGeom>
        </p:spPr>
      </p:pic>
      <p:sp>
        <p:nvSpPr>
          <p:cNvPr id="8" name="TextBox 7">
            <a:extLst>
              <a:ext uri="{FF2B5EF4-FFF2-40B4-BE49-F238E27FC236}">
                <a16:creationId xmlns:a16="http://schemas.microsoft.com/office/drawing/2014/main" id="{F8055983-C24C-6543-847B-608BA6638BBB}"/>
              </a:ext>
            </a:extLst>
          </p:cNvPr>
          <p:cNvSpPr txBox="1"/>
          <p:nvPr/>
        </p:nvSpPr>
        <p:spPr>
          <a:xfrm>
            <a:off x="0" y="518751"/>
            <a:ext cx="6858000" cy="646331"/>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Higgs boson discovery</a:t>
            </a:r>
            <a:endParaRPr lang="en-GB" sz="3600" dirty="0">
              <a:solidFill>
                <a:schemeClr val="bg1"/>
              </a:solidFill>
              <a:latin typeface="Helvetica" pitchFamily="2" charset="0"/>
              <a:ea typeface="Trebuchet MS" pitchFamily="-84" charset="0"/>
              <a:cs typeface="Helvetica Light"/>
            </a:endParaRPr>
          </a:p>
        </p:txBody>
      </p:sp>
      <p:pic>
        <p:nvPicPr>
          <p:cNvPr id="12" name="Picture 11">
            <a:extLst>
              <a:ext uri="{FF2B5EF4-FFF2-40B4-BE49-F238E27FC236}">
                <a16:creationId xmlns:a16="http://schemas.microsoft.com/office/drawing/2014/main" id="{6FEDAC1A-89AE-DA28-6F57-C1C281D07B05}"/>
              </a:ext>
            </a:extLst>
          </p:cNvPr>
          <p:cNvPicPr>
            <a:picLocks noChangeAspect="1"/>
          </p:cNvPicPr>
          <p:nvPr/>
        </p:nvPicPr>
        <p:blipFill>
          <a:blip r:embed="rId3"/>
          <a:stretch>
            <a:fillRect/>
          </a:stretch>
        </p:blipFill>
        <p:spPr>
          <a:xfrm>
            <a:off x="546100" y="2138048"/>
            <a:ext cx="4977874" cy="3411852"/>
          </a:xfrm>
          <a:prstGeom prst="rect">
            <a:avLst/>
          </a:prstGeom>
          <a:ln w="76200">
            <a:noFill/>
          </a:ln>
          <a:effectLst/>
        </p:spPr>
      </p:pic>
      <p:sp>
        <p:nvSpPr>
          <p:cNvPr id="13" name="TextBox 12">
            <a:extLst>
              <a:ext uri="{FF2B5EF4-FFF2-40B4-BE49-F238E27FC236}">
                <a16:creationId xmlns:a16="http://schemas.microsoft.com/office/drawing/2014/main" id="{FCE0C335-5EF8-3225-03BD-C0F8A3CB5C5D}"/>
              </a:ext>
            </a:extLst>
          </p:cNvPr>
          <p:cNvSpPr txBox="1"/>
          <p:nvPr/>
        </p:nvSpPr>
        <p:spPr>
          <a:xfrm>
            <a:off x="447950" y="5613999"/>
            <a:ext cx="4977874" cy="253916"/>
          </a:xfrm>
          <a:prstGeom prst="rect">
            <a:avLst/>
          </a:prstGeom>
          <a:noFill/>
        </p:spPr>
        <p:txBody>
          <a:bodyPr wrap="square" rtlCol="0">
            <a:spAutoFit/>
          </a:bodyPr>
          <a:lstStyle/>
          <a:p>
            <a:pPr>
              <a:spcBef>
                <a:spcPts val="3000"/>
              </a:spcBef>
            </a:pPr>
            <a:r>
              <a:rPr lang="en-GB" sz="1050" dirty="0">
                <a:solidFill>
                  <a:schemeClr val="bg1"/>
                </a:solidFill>
                <a:latin typeface="Helvetica Light" charset="0"/>
                <a:ea typeface="Helvetica Light" charset="0"/>
                <a:cs typeface="Helvetica Light" charset="0"/>
                <a:sym typeface="Wingdings" pitchFamily="2" charset="2"/>
              </a:rPr>
              <a:t>Fabiola Gianotti (ATLAS Spokesperson) and Peter Higgs, 4 July 2012</a:t>
            </a:r>
            <a:endParaRPr lang="en-CH" sz="1050" dirty="0">
              <a:solidFill>
                <a:schemeClr val="bg1"/>
              </a:solidFill>
              <a:latin typeface="Helvetica Light" charset="0"/>
              <a:ea typeface="Helvetica Light" charset="0"/>
              <a:cs typeface="Helvetica Light" charset="0"/>
              <a:sym typeface="Wingdings" pitchFamily="2" charset="2"/>
            </a:endParaRPr>
          </a:p>
        </p:txBody>
      </p:sp>
      <p:pic>
        <p:nvPicPr>
          <p:cNvPr id="3" name="Picture 2" descr="Higgs10: When spring 2012 turned to summer | CERN">
            <a:extLst>
              <a:ext uri="{FF2B5EF4-FFF2-40B4-BE49-F238E27FC236}">
                <a16:creationId xmlns:a16="http://schemas.microsoft.com/office/drawing/2014/main" id="{2B621659-11D3-D5A2-19FE-FDE0B04B30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40692" y="1390252"/>
            <a:ext cx="5832171" cy="415964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AA572B58-C94B-BDB2-20AA-7E2B59112CC7}"/>
              </a:ext>
            </a:extLst>
          </p:cNvPr>
          <p:cNvSpPr txBox="1"/>
          <p:nvPr/>
        </p:nvSpPr>
        <p:spPr>
          <a:xfrm>
            <a:off x="5640692" y="5606305"/>
            <a:ext cx="5294726" cy="261610"/>
          </a:xfrm>
          <a:prstGeom prst="rect">
            <a:avLst/>
          </a:prstGeom>
          <a:noFill/>
        </p:spPr>
        <p:txBody>
          <a:bodyPr wrap="square" rtlCol="0">
            <a:spAutoFit/>
          </a:bodyPr>
          <a:lstStyle/>
          <a:p>
            <a:pPr marL="0">
              <a:spcBef>
                <a:spcPts val="1800"/>
              </a:spcBef>
            </a:pPr>
            <a:r>
              <a:rPr lang="en-US" sz="1100" dirty="0">
                <a:solidFill>
                  <a:schemeClr val="bg1"/>
                </a:solidFill>
                <a:latin typeface="Helvetica Light" charset="0"/>
                <a:ea typeface="Helvetica Light" charset="0"/>
                <a:cs typeface="Helvetica Light" charset="0"/>
                <a:sym typeface="Wingdings" pitchFamily="2" charset="2"/>
              </a:rPr>
              <a:t>4 July 2012 seminars announcing the Higgs boson discovery by ATLAS and CMS</a:t>
            </a:r>
            <a:endParaRPr lang="en-CH" sz="1100" dirty="0">
              <a:solidFill>
                <a:schemeClr val="bg1"/>
              </a:solidFill>
              <a:latin typeface="Helvetica Light" charset="0"/>
              <a:ea typeface="Helvetica Light" charset="0"/>
              <a:cs typeface="Helvetica Light" charset="0"/>
              <a:sym typeface="Wingdings" pitchFamily="2" charset="2"/>
            </a:endParaRPr>
          </a:p>
        </p:txBody>
      </p:sp>
    </p:spTree>
    <p:extLst>
      <p:ext uri="{BB962C8B-B14F-4D97-AF65-F5344CB8AC3E}">
        <p14:creationId xmlns:p14="http://schemas.microsoft.com/office/powerpoint/2010/main" val="37846714"/>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pic>
        <p:nvPicPr>
          <p:cNvPr id="48" name="Picture 47">
            <a:extLst>
              <a:ext uri="{FF2B5EF4-FFF2-40B4-BE49-F238E27FC236}">
                <a16:creationId xmlns:a16="http://schemas.microsoft.com/office/drawing/2014/main" id="{FE863DD4-10D0-A8B1-8903-24DB6C5B9F67}"/>
              </a:ext>
            </a:extLst>
          </p:cNvPr>
          <p:cNvPicPr>
            <a:picLocks noChangeAspect="1"/>
          </p:cNvPicPr>
          <p:nvPr/>
        </p:nvPicPr>
        <p:blipFill>
          <a:blip r:embed="rId2"/>
          <a:srcRect t="16" b="16"/>
          <a:stretch/>
        </p:blipFill>
        <p:spPr>
          <a:xfrm>
            <a:off x="3586249" y="0"/>
            <a:ext cx="7880818" cy="6858000"/>
          </a:xfrm>
          <a:prstGeom prst="rect">
            <a:avLst/>
          </a:prstGeom>
        </p:spPr>
      </p:pic>
      <p:sp>
        <p:nvSpPr>
          <p:cNvPr id="46" name="Rectangle 45">
            <a:extLst>
              <a:ext uri="{FF2B5EF4-FFF2-40B4-BE49-F238E27FC236}">
                <a16:creationId xmlns:a16="http://schemas.microsoft.com/office/drawing/2014/main" id="{623552D1-74B6-C599-4CA7-8740D2D4D6FE}"/>
              </a:ext>
            </a:extLst>
          </p:cNvPr>
          <p:cNvSpPr/>
          <p:nvPr/>
        </p:nvSpPr>
        <p:spPr>
          <a:xfrm>
            <a:off x="8991600" y="6091660"/>
            <a:ext cx="1961779" cy="360213"/>
          </a:xfrm>
          <a:prstGeom prst="rect">
            <a:avLst/>
          </a:prstGeom>
          <a:solidFill>
            <a:srgbClr val="000000"/>
          </a:solidFill>
        </p:spPr>
        <p:txBody>
          <a:bodyPr wrap="square" rtlCol="0" anchor="ctr">
            <a:spAutoFit/>
          </a:bodyPr>
          <a:lstStyle/>
          <a:p>
            <a:pPr algn="l"/>
            <a:endParaRPr lang="en-CH" sz="1600" dirty="0">
              <a:latin typeface="Helvetica" pitchFamily="2" charset="0"/>
            </a:endParaRPr>
          </a:p>
        </p:txBody>
      </p:sp>
      <p:sp>
        <p:nvSpPr>
          <p:cNvPr id="43" name="Rectangle 42">
            <a:extLst>
              <a:ext uri="{FF2B5EF4-FFF2-40B4-BE49-F238E27FC236}">
                <a16:creationId xmlns:a16="http://schemas.microsoft.com/office/drawing/2014/main" id="{A0127068-C330-D354-F1EE-85D7B6D36B0B}"/>
              </a:ext>
            </a:extLst>
          </p:cNvPr>
          <p:cNvSpPr/>
          <p:nvPr/>
        </p:nvSpPr>
        <p:spPr>
          <a:xfrm>
            <a:off x="4100388" y="3594099"/>
            <a:ext cx="1633291" cy="360213"/>
          </a:xfrm>
          <a:prstGeom prst="rect">
            <a:avLst/>
          </a:prstGeom>
          <a:solidFill>
            <a:schemeClr val="tx1"/>
          </a:solidFill>
        </p:spPr>
        <p:txBody>
          <a:bodyPr wrap="square" rtlCol="0" anchor="ctr">
            <a:spAutoFit/>
          </a:bodyPr>
          <a:lstStyle/>
          <a:p>
            <a:pPr algn="l"/>
            <a:endParaRPr lang="en-CH" sz="1600" dirty="0">
              <a:latin typeface="Helvetica" pitchFamily="2" charset="0"/>
            </a:endParaRPr>
          </a:p>
        </p:txBody>
      </p:sp>
      <p:sp>
        <p:nvSpPr>
          <p:cNvPr id="11" name="Rounded Rectangle 10">
            <a:extLst>
              <a:ext uri="{FF2B5EF4-FFF2-40B4-BE49-F238E27FC236}">
                <a16:creationId xmlns:a16="http://schemas.microsoft.com/office/drawing/2014/main" id="{51859C8B-6C1B-B227-8870-3135F4F4DAA0}"/>
              </a:ext>
            </a:extLst>
          </p:cNvPr>
          <p:cNvSpPr/>
          <p:nvPr/>
        </p:nvSpPr>
        <p:spPr>
          <a:xfrm>
            <a:off x="5648103" y="770016"/>
            <a:ext cx="5498433" cy="5522400"/>
          </a:xfrm>
          <a:prstGeom prst="roundRect">
            <a:avLst>
              <a:gd name="adj" fmla="val 801"/>
            </a:avLst>
          </a:prstGeom>
          <a:solidFill>
            <a:schemeClr val="bg1"/>
          </a:solidFill>
        </p:spPr>
        <p:txBody>
          <a:bodyPr wrap="square" rtlCol="0" anchor="ctr">
            <a:spAutoFit/>
          </a:bodyPr>
          <a:lstStyle/>
          <a:p>
            <a:pPr algn="l"/>
            <a:endParaRPr lang="en-CH" sz="1600" dirty="0">
              <a:latin typeface="Helvetica" pitchFamily="2" charset="0"/>
            </a:endParaRPr>
          </a:p>
        </p:txBody>
      </p:sp>
      <p:sp>
        <p:nvSpPr>
          <p:cNvPr id="38" name="Rectangle 37">
            <a:extLst>
              <a:ext uri="{FF2B5EF4-FFF2-40B4-BE49-F238E27FC236}">
                <a16:creationId xmlns:a16="http://schemas.microsoft.com/office/drawing/2014/main" id="{32DE8450-384D-569E-D373-0CB458CF8702}"/>
              </a:ext>
            </a:extLst>
          </p:cNvPr>
          <p:cNvSpPr/>
          <p:nvPr/>
        </p:nvSpPr>
        <p:spPr>
          <a:xfrm>
            <a:off x="542196" y="111511"/>
            <a:ext cx="2959287" cy="1338147"/>
          </a:xfrm>
          <a:prstGeom prst="rect">
            <a:avLst/>
          </a:prstGeom>
          <a:solidFill>
            <a:schemeClr val="tx1"/>
          </a:solidFill>
          <a:ln>
            <a:noFill/>
          </a:ln>
        </p:spPr>
        <p:txBody>
          <a:bodyPr wrap="square" rtlCol="0" anchor="ctr">
            <a:spAutoFit/>
          </a:bodyPr>
          <a:lstStyle/>
          <a:p>
            <a:pPr algn="l"/>
            <a:endParaRPr lang="en-CH" sz="1600" dirty="0">
              <a:latin typeface="Helvetica" pitchFamily="2" charset="0"/>
            </a:endParaRPr>
          </a:p>
        </p:txBody>
      </p:sp>
      <p:sp>
        <p:nvSpPr>
          <p:cNvPr id="40" name="Rectangle 39">
            <a:extLst>
              <a:ext uri="{FF2B5EF4-FFF2-40B4-BE49-F238E27FC236}">
                <a16:creationId xmlns:a16="http://schemas.microsoft.com/office/drawing/2014/main" id="{A6712F00-C9D2-78FF-C681-22D2A1DF2A25}"/>
              </a:ext>
            </a:extLst>
          </p:cNvPr>
          <p:cNvSpPr/>
          <p:nvPr/>
        </p:nvSpPr>
        <p:spPr>
          <a:xfrm>
            <a:off x="2008296" y="1066183"/>
            <a:ext cx="2791691" cy="798792"/>
          </a:xfrm>
          <a:prstGeom prst="rect">
            <a:avLst/>
          </a:prstGeom>
          <a:solidFill>
            <a:schemeClr val="tx1"/>
          </a:solidFill>
        </p:spPr>
        <p:txBody>
          <a:bodyPr wrap="square" rtlCol="0" anchor="ctr">
            <a:spAutoFit/>
          </a:bodyPr>
          <a:lstStyle/>
          <a:p>
            <a:pPr algn="l"/>
            <a:endParaRPr lang="en-CH" sz="1600" dirty="0">
              <a:latin typeface="Helvetica" pitchFamily="2" charset="0"/>
            </a:endParaRPr>
          </a:p>
        </p:txBody>
      </p:sp>
      <p:pic>
        <p:nvPicPr>
          <p:cNvPr id="5" name="Picture 4">
            <a:extLst>
              <a:ext uri="{FF2B5EF4-FFF2-40B4-BE49-F238E27FC236}">
                <a16:creationId xmlns:a16="http://schemas.microsoft.com/office/drawing/2014/main" id="{5F4C8177-2796-BE4F-F20B-262ADF6A44D1}"/>
              </a:ext>
            </a:extLst>
          </p:cNvPr>
          <p:cNvPicPr>
            <a:picLocks noChangeAspect="1"/>
          </p:cNvPicPr>
          <p:nvPr/>
        </p:nvPicPr>
        <p:blipFill>
          <a:blip r:embed="rId3">
            <a:alphaModFix/>
          </a:blip>
          <a:srcRect/>
          <a:stretch/>
        </p:blipFill>
        <p:spPr>
          <a:xfrm rot="5400000">
            <a:off x="6005582" y="1027943"/>
            <a:ext cx="4775724" cy="5268162"/>
          </a:xfrm>
          <a:prstGeom prst="rect">
            <a:avLst/>
          </a:prstGeom>
        </p:spPr>
      </p:pic>
      <p:sp>
        <p:nvSpPr>
          <p:cNvPr id="41" name="Rectangle 40">
            <a:extLst>
              <a:ext uri="{FF2B5EF4-FFF2-40B4-BE49-F238E27FC236}">
                <a16:creationId xmlns:a16="http://schemas.microsoft.com/office/drawing/2014/main" id="{3841CFB4-3DB9-004E-5D7F-E3FA1B09C312}"/>
              </a:ext>
            </a:extLst>
          </p:cNvPr>
          <p:cNvSpPr/>
          <p:nvPr/>
        </p:nvSpPr>
        <p:spPr>
          <a:xfrm>
            <a:off x="466609" y="1066183"/>
            <a:ext cx="4724399" cy="1992945"/>
          </a:xfrm>
          <a:prstGeom prst="rect">
            <a:avLst/>
          </a:prstGeom>
          <a:noFill/>
        </p:spPr>
        <p:txBody>
          <a:bodyPr wrap="square" tIns="144000" rIns="18000" bIns="144000">
            <a:spAutoFit/>
          </a:bodyPr>
          <a:lstStyle/>
          <a:p>
            <a:pPr>
              <a:lnSpc>
                <a:spcPct val="110000"/>
              </a:lnSpc>
              <a:spcBef>
                <a:spcPts val="2800"/>
              </a:spcBef>
            </a:pPr>
            <a:r>
              <a:rPr lang="en-US" sz="1600" dirty="0">
                <a:solidFill>
                  <a:schemeClr val="bg1"/>
                </a:solidFill>
                <a:latin typeface="Helvetica" pitchFamily="2" charset="0"/>
                <a:ea typeface="Helvetica Light" charset="0"/>
                <a:cs typeface="Helvetica Light" charset="0"/>
              </a:rPr>
              <a:t>Not possible to resolve the 4.1 MeV Higgs width, but can determine </a:t>
            </a:r>
            <a:r>
              <a:rPr lang="el-GR" sz="1600" dirty="0">
                <a:solidFill>
                  <a:schemeClr val="bg1"/>
                </a:solidFill>
                <a:latin typeface="Helvetica" pitchFamily="2" charset="0"/>
                <a:ea typeface="Helvetica Light" charset="0"/>
                <a:cs typeface="Helvetica Light" charset="0"/>
              </a:rPr>
              <a:t>Γ</a:t>
            </a:r>
            <a:r>
              <a:rPr lang="en-US" sz="1600" baseline="-25000" dirty="0">
                <a:solidFill>
                  <a:schemeClr val="bg1"/>
                </a:solidFill>
                <a:latin typeface="Helvetica" pitchFamily="2" charset="0"/>
                <a:ea typeface="Helvetica Light" charset="0"/>
                <a:cs typeface="Helvetica Light" charset="0"/>
              </a:rPr>
              <a:t>H</a:t>
            </a:r>
            <a:r>
              <a:rPr lang="en-US" sz="1600" dirty="0">
                <a:solidFill>
                  <a:schemeClr val="bg1"/>
                </a:solidFill>
                <a:latin typeface="Helvetica" pitchFamily="2" charset="0"/>
                <a:ea typeface="Helvetica Light" charset="0"/>
                <a:cs typeface="Helvetica Light" charset="0"/>
              </a:rPr>
              <a:t> by comparing on-shell (</a:t>
            </a:r>
            <a:r>
              <a:rPr lang="el-GR" sz="1600" dirty="0">
                <a:solidFill>
                  <a:schemeClr val="bg1"/>
                </a:solidFill>
                <a:latin typeface="Helvetica" pitchFamily="2" charset="0"/>
                <a:ea typeface="Helvetica Light" charset="0"/>
                <a:cs typeface="Helvetica Light" charset="0"/>
              </a:rPr>
              <a:t>Γ</a:t>
            </a:r>
            <a:r>
              <a:rPr lang="en-US" sz="1600" baseline="-25000" dirty="0">
                <a:solidFill>
                  <a:schemeClr val="bg1"/>
                </a:solidFill>
                <a:latin typeface="Helvetica" pitchFamily="2" charset="0"/>
                <a:ea typeface="Helvetica Light" charset="0"/>
                <a:cs typeface="Helvetica Light" charset="0"/>
              </a:rPr>
              <a:t>h</a:t>
            </a:r>
            <a:r>
              <a:rPr lang="en-US" sz="1600" dirty="0">
                <a:solidFill>
                  <a:schemeClr val="bg1"/>
                </a:solidFill>
                <a:latin typeface="Helvetica" pitchFamily="2" charset="0"/>
                <a:ea typeface="Helvetica Light" charset="0"/>
                <a:cs typeface="Helvetica Light" charset="0"/>
              </a:rPr>
              <a:t> dependent) and off-shell (</a:t>
            </a:r>
            <a:r>
              <a:rPr lang="el-GR" sz="1600" dirty="0">
                <a:solidFill>
                  <a:schemeClr val="bg1"/>
                </a:solidFill>
                <a:latin typeface="Helvetica" pitchFamily="2" charset="0"/>
                <a:ea typeface="Helvetica Light" charset="0"/>
                <a:cs typeface="Helvetica Light" charset="0"/>
              </a:rPr>
              <a:t>Γ</a:t>
            </a:r>
            <a:r>
              <a:rPr lang="en-US" sz="1600" baseline="-25000" dirty="0">
                <a:solidFill>
                  <a:schemeClr val="bg1"/>
                </a:solidFill>
                <a:latin typeface="Helvetica" pitchFamily="2" charset="0"/>
                <a:ea typeface="Helvetica Light" charset="0"/>
                <a:cs typeface="Helvetica Light" charset="0"/>
              </a:rPr>
              <a:t>h</a:t>
            </a:r>
            <a:r>
              <a:rPr lang="en-US" sz="1600" dirty="0">
                <a:solidFill>
                  <a:schemeClr val="bg1"/>
                </a:solidFill>
                <a:latin typeface="Helvetica" pitchFamily="2" charset="0"/>
                <a:ea typeface="Helvetica Light" charset="0"/>
                <a:cs typeface="Helvetica Light" charset="0"/>
              </a:rPr>
              <a:t> independent) Higgs couplings in H </a:t>
            </a:r>
            <a:r>
              <a:rPr lang="en-US" sz="1600" dirty="0">
                <a:solidFill>
                  <a:schemeClr val="bg1"/>
                </a:solidFill>
                <a:latin typeface="Symbol" pitchFamily="2" charset="2"/>
                <a:ea typeface="Helvetica Light" charset="0"/>
                <a:cs typeface="Helvetica Light" charset="0"/>
              </a:rPr>
              <a:t>®</a:t>
            </a:r>
            <a:r>
              <a:rPr lang="en-US" sz="1600" dirty="0">
                <a:solidFill>
                  <a:schemeClr val="bg1"/>
                </a:solidFill>
                <a:latin typeface="Helvetica" pitchFamily="2" charset="0"/>
                <a:ea typeface="Helvetica Light" charset="0"/>
                <a:cs typeface="Helvetica Light" charset="0"/>
              </a:rPr>
              <a:t> ZZ* decay</a:t>
            </a:r>
          </a:p>
          <a:p>
            <a:pPr>
              <a:lnSpc>
                <a:spcPct val="110000"/>
              </a:lnSpc>
              <a:spcBef>
                <a:spcPts val="2800"/>
              </a:spcBef>
            </a:pPr>
            <a:r>
              <a:rPr lang="en-US" sz="1600" dirty="0">
                <a:solidFill>
                  <a:schemeClr val="bg1"/>
                </a:solidFill>
                <a:latin typeface="Helvetica" pitchFamily="2" charset="0"/>
                <a:ea typeface="Helvetica Light" charset="0"/>
                <a:cs typeface="Helvetica Light" charset="0"/>
              </a:rPr>
              <a:t>Results:</a:t>
            </a:r>
          </a:p>
        </p:txBody>
      </p:sp>
      <p:sp>
        <p:nvSpPr>
          <p:cNvPr id="42" name="TextBox 41">
            <a:extLst>
              <a:ext uri="{FF2B5EF4-FFF2-40B4-BE49-F238E27FC236}">
                <a16:creationId xmlns:a16="http://schemas.microsoft.com/office/drawing/2014/main" id="{F27065A9-7C1D-7F8F-25CC-3CA5DC0693D8}"/>
              </a:ext>
            </a:extLst>
          </p:cNvPr>
          <p:cNvSpPr txBox="1"/>
          <p:nvPr/>
        </p:nvSpPr>
        <p:spPr>
          <a:xfrm>
            <a:off x="1" y="518750"/>
            <a:ext cx="4724400" cy="646331"/>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Higgs boson width</a:t>
            </a:r>
            <a:endParaRPr lang="en-GB" sz="3600" dirty="0">
              <a:solidFill>
                <a:schemeClr val="bg1"/>
              </a:solidFill>
              <a:latin typeface="Helvetica" pitchFamily="2" charset="0"/>
              <a:ea typeface="Trebuchet MS" pitchFamily="-84" charset="0"/>
              <a:cs typeface="Helvetica Light"/>
            </a:endParaRPr>
          </a:p>
        </p:txBody>
      </p:sp>
      <p:sp>
        <p:nvSpPr>
          <p:cNvPr id="47" name="TextBox 46">
            <a:extLst>
              <a:ext uri="{FF2B5EF4-FFF2-40B4-BE49-F238E27FC236}">
                <a16:creationId xmlns:a16="http://schemas.microsoft.com/office/drawing/2014/main" id="{C4F2DD58-926B-2F9F-8075-B312F420BA15}"/>
              </a:ext>
            </a:extLst>
          </p:cNvPr>
          <p:cNvSpPr txBox="1"/>
          <p:nvPr/>
        </p:nvSpPr>
        <p:spPr>
          <a:xfrm>
            <a:off x="8483100" y="1146418"/>
            <a:ext cx="2364750" cy="261610"/>
          </a:xfrm>
          <a:prstGeom prst="rect">
            <a:avLst/>
          </a:prstGeom>
          <a:noFill/>
        </p:spPr>
        <p:txBody>
          <a:bodyPr wrap="none" rtlCol="0">
            <a:spAutoFit/>
          </a:bodyPr>
          <a:lstStyle/>
          <a:p>
            <a:pPr algn="r">
              <a:spcBef>
                <a:spcPts val="3000"/>
              </a:spcBef>
            </a:pPr>
            <a:r>
              <a:rPr lang="en-US" sz="1100" dirty="0">
                <a:solidFill>
                  <a:schemeClr val="tx1">
                    <a:lumMod val="50000"/>
                    <a:lumOff val="50000"/>
                  </a:schemeClr>
                </a:solidFill>
                <a:latin typeface="Helvetica Light" pitchFamily="2" charset="0"/>
                <a:ea typeface="Helvetica Neue Medium" charset="0"/>
                <a:cs typeface="Helvetica Neue Medium" charset="0"/>
                <a:sym typeface="Wingdings" pitchFamily="2" charset="2"/>
                <a:hlinkClick r:id="rId4"/>
              </a:rPr>
              <a:t>arXiv:2304.01532</a:t>
            </a:r>
            <a:r>
              <a:rPr lang="en-US" sz="1100" dirty="0">
                <a:solidFill>
                  <a:schemeClr val="tx1">
                    <a:lumMod val="50000"/>
                    <a:lumOff val="50000"/>
                  </a:schemeClr>
                </a:solidFill>
                <a:latin typeface="Helvetica Light" pitchFamily="2" charset="0"/>
                <a:ea typeface="Helvetica Neue Medium" charset="0"/>
                <a:cs typeface="Helvetica Neue Medium" charset="0"/>
                <a:sym typeface="Wingdings" pitchFamily="2" charset="2"/>
              </a:rPr>
              <a:t>, </a:t>
            </a:r>
            <a:r>
              <a:rPr lang="en-US" sz="1100" dirty="0">
                <a:solidFill>
                  <a:schemeClr val="tx1">
                    <a:lumMod val="50000"/>
                    <a:lumOff val="50000"/>
                  </a:schemeClr>
                </a:solidFill>
                <a:latin typeface="Helvetica Light" pitchFamily="2" charset="0"/>
                <a:ea typeface="Helvetica Neue Medium" charset="0"/>
                <a:cs typeface="Helvetica Neue Medium" charset="0"/>
                <a:sym typeface="Wingdings" pitchFamily="2" charset="2"/>
                <a:hlinkClick r:id="rId5"/>
              </a:rPr>
              <a:t>Physics briefing</a:t>
            </a:r>
            <a:endParaRPr lang="en-US" sz="1100" dirty="0">
              <a:solidFill>
                <a:schemeClr val="tx1">
                  <a:lumMod val="50000"/>
                  <a:lumOff val="50000"/>
                </a:schemeClr>
              </a:solidFill>
              <a:latin typeface="Helvetica Light" pitchFamily="2" charset="0"/>
              <a:ea typeface="Helvetica Neue Medium" charset="0"/>
              <a:cs typeface="Helvetica Neue Medium" charset="0"/>
              <a:sym typeface="Wingdings" pitchFamily="2" charset="2"/>
            </a:endParaRPr>
          </a:p>
        </p:txBody>
      </p:sp>
      <p:sp>
        <p:nvSpPr>
          <p:cNvPr id="6" name="Rectangle 5">
            <a:extLst>
              <a:ext uri="{FF2B5EF4-FFF2-40B4-BE49-F238E27FC236}">
                <a16:creationId xmlns:a16="http://schemas.microsoft.com/office/drawing/2014/main" id="{3D54D05B-F848-516F-53EE-D28E32389B20}"/>
              </a:ext>
            </a:extLst>
          </p:cNvPr>
          <p:cNvSpPr/>
          <p:nvPr/>
        </p:nvSpPr>
        <p:spPr>
          <a:xfrm>
            <a:off x="3586249" y="3429000"/>
            <a:ext cx="641194" cy="679174"/>
          </a:xfrm>
          <a:prstGeom prst="rect">
            <a:avLst/>
          </a:prstGeom>
          <a:solidFill>
            <a:schemeClr val="tx1"/>
          </a:solidFill>
        </p:spPr>
        <p:txBody>
          <a:bodyPr wrap="none" rtlCol="0" anchor="ctr">
            <a:spAutoFit/>
          </a:bodyPr>
          <a:lstStyle/>
          <a:p>
            <a:pPr algn="l"/>
            <a:endParaRPr lang="en-CH" sz="1600" dirty="0">
              <a:latin typeface="Helvetica" pitchFamily="2" charset="0"/>
            </a:endParaRPr>
          </a:p>
        </p:txBody>
      </p:sp>
      <p:sp>
        <p:nvSpPr>
          <p:cNvPr id="7" name="TextBox 6">
            <a:extLst>
              <a:ext uri="{FF2B5EF4-FFF2-40B4-BE49-F238E27FC236}">
                <a16:creationId xmlns:a16="http://schemas.microsoft.com/office/drawing/2014/main" id="{EA184705-BDD7-4BEC-DDE7-07BE7B776F31}"/>
              </a:ext>
            </a:extLst>
          </p:cNvPr>
          <p:cNvSpPr txBox="1"/>
          <p:nvPr/>
        </p:nvSpPr>
        <p:spPr>
          <a:xfrm>
            <a:off x="769737" y="3091923"/>
            <a:ext cx="3736002" cy="866904"/>
          </a:xfrm>
          <a:prstGeom prst="rect">
            <a:avLst/>
          </a:prstGeom>
          <a:noFill/>
        </p:spPr>
        <p:txBody>
          <a:bodyPr wrap="square">
            <a:spAutoFit/>
          </a:bodyPr>
          <a:lstStyle/>
          <a:p>
            <a:pPr>
              <a:spcBef>
                <a:spcPts val="3000"/>
              </a:spcBef>
            </a:pPr>
            <a:r>
              <a:rPr lang="el-GR" sz="1600" dirty="0">
                <a:solidFill>
                  <a:schemeClr val="bg1"/>
                </a:solidFill>
                <a:effectLst/>
                <a:latin typeface="Helvetica" pitchFamily="2" charset="0"/>
              </a:rPr>
              <a:t>3.</a:t>
            </a:r>
            <a:r>
              <a:rPr lang="en-US" sz="1600" dirty="0">
                <a:solidFill>
                  <a:schemeClr val="bg1"/>
                </a:solidFill>
                <a:effectLst/>
                <a:latin typeface="Helvetica" pitchFamily="2" charset="0"/>
              </a:rPr>
              <a:t>3</a:t>
            </a:r>
            <a:r>
              <a:rPr lang="el-GR" sz="1600" dirty="0">
                <a:solidFill>
                  <a:schemeClr val="bg1"/>
                </a:solidFill>
                <a:effectLst/>
                <a:latin typeface="Helvetica" pitchFamily="2" charset="0"/>
              </a:rPr>
              <a:t>σ </a:t>
            </a:r>
            <a:r>
              <a:rPr lang="en-US" sz="1600" dirty="0">
                <a:solidFill>
                  <a:schemeClr val="bg1"/>
                </a:solidFill>
                <a:effectLst/>
                <a:latin typeface="Helvetica" pitchFamily="2" charset="0"/>
              </a:rPr>
              <a:t>exclusion of </a:t>
            </a:r>
            <a:r>
              <a:rPr lang="en-US" sz="1600" dirty="0" err="1">
                <a:solidFill>
                  <a:schemeClr val="bg1"/>
                </a:solidFill>
                <a:effectLst/>
                <a:latin typeface="Helvetica" pitchFamily="2" charset="0"/>
              </a:rPr>
              <a:t>μ</a:t>
            </a:r>
            <a:r>
              <a:rPr lang="en-US" sz="1600" baseline="-25000" dirty="0" err="1">
                <a:solidFill>
                  <a:schemeClr val="bg1"/>
                </a:solidFill>
                <a:effectLst/>
                <a:latin typeface="Helvetica" pitchFamily="2" charset="0"/>
              </a:rPr>
              <a:t>off</a:t>
            </a:r>
            <a:r>
              <a:rPr lang="en-US" sz="1600" baseline="-25000" dirty="0">
                <a:solidFill>
                  <a:schemeClr val="bg1"/>
                </a:solidFill>
                <a:effectLst/>
                <a:latin typeface="Helvetica" pitchFamily="2" charset="0"/>
              </a:rPr>
              <a:t>-shell</a:t>
            </a:r>
            <a:r>
              <a:rPr lang="en-US" sz="1600" dirty="0">
                <a:solidFill>
                  <a:schemeClr val="bg1"/>
                </a:solidFill>
                <a:effectLst/>
                <a:latin typeface="Helvetica" pitchFamily="2" charset="0"/>
              </a:rPr>
              <a:t> = 0</a:t>
            </a:r>
          </a:p>
          <a:p>
            <a:pPr>
              <a:spcBef>
                <a:spcPts val="3000"/>
              </a:spcBef>
            </a:pPr>
            <a:endParaRPr lang="el-GR" sz="1400" baseline="-25000" dirty="0">
              <a:solidFill>
                <a:schemeClr val="bg1"/>
              </a:solidFill>
              <a:latin typeface="Helvetica" pitchFamily="2" charset="0"/>
            </a:endParaRPr>
          </a:p>
        </p:txBody>
      </p:sp>
      <p:sp>
        <p:nvSpPr>
          <p:cNvPr id="8" name="TextBox 7">
            <a:extLst>
              <a:ext uri="{FF2B5EF4-FFF2-40B4-BE49-F238E27FC236}">
                <a16:creationId xmlns:a16="http://schemas.microsoft.com/office/drawing/2014/main" id="{7961E214-5785-A146-1ADA-7E0AA8CAF77E}"/>
              </a:ext>
            </a:extLst>
          </p:cNvPr>
          <p:cNvSpPr txBox="1"/>
          <p:nvPr/>
        </p:nvSpPr>
        <p:spPr>
          <a:xfrm>
            <a:off x="739844" y="3547693"/>
            <a:ext cx="2840609" cy="338554"/>
          </a:xfrm>
          <a:prstGeom prst="rect">
            <a:avLst/>
          </a:prstGeom>
          <a:noFill/>
        </p:spPr>
        <p:txBody>
          <a:bodyPr wrap="square">
            <a:spAutoFit/>
          </a:bodyPr>
          <a:lstStyle/>
          <a:p>
            <a:pPr>
              <a:spcBef>
                <a:spcPts val="3000"/>
              </a:spcBef>
            </a:pPr>
            <a:r>
              <a:rPr lang="en-US" sz="1600" dirty="0">
                <a:solidFill>
                  <a:schemeClr val="bg1"/>
                </a:solidFill>
                <a:latin typeface="Helvetica" pitchFamily="2" charset="0"/>
                <a:ea typeface="Helvetica Light" charset="0"/>
                <a:cs typeface="Helvetica Light" charset="0"/>
              </a:rPr>
              <a:t>Γ</a:t>
            </a:r>
            <a:r>
              <a:rPr lang="en-US" sz="1600" baseline="-25000" dirty="0">
                <a:solidFill>
                  <a:schemeClr val="bg1"/>
                </a:solidFill>
                <a:latin typeface="Helvetica" pitchFamily="2" charset="0"/>
                <a:ea typeface="Helvetica Light" charset="0"/>
                <a:cs typeface="Helvetica Light" charset="0"/>
              </a:rPr>
              <a:t>H</a:t>
            </a:r>
            <a:r>
              <a:rPr lang="en-US" sz="1600" dirty="0">
                <a:solidFill>
                  <a:schemeClr val="bg1"/>
                </a:solidFill>
                <a:latin typeface="Helvetica" pitchFamily="2" charset="0"/>
                <a:ea typeface="Helvetica Light" charset="0"/>
                <a:cs typeface="Helvetica Light" charset="0"/>
              </a:rPr>
              <a:t> = 4.5       MeV</a:t>
            </a:r>
            <a:endParaRPr lang="el-GR" sz="1600" baseline="-25000" dirty="0">
              <a:solidFill>
                <a:schemeClr val="bg1"/>
              </a:solidFill>
              <a:latin typeface="Helvetica" pitchFamily="2" charset="0"/>
            </a:endParaRPr>
          </a:p>
        </p:txBody>
      </p:sp>
      <p:sp>
        <p:nvSpPr>
          <p:cNvPr id="9" name="TextBox 8">
            <a:extLst>
              <a:ext uri="{FF2B5EF4-FFF2-40B4-BE49-F238E27FC236}">
                <a16:creationId xmlns:a16="http://schemas.microsoft.com/office/drawing/2014/main" id="{D17FEEAE-9326-44A4-736C-92F6E5207EC3}"/>
              </a:ext>
            </a:extLst>
          </p:cNvPr>
          <p:cNvSpPr txBox="1"/>
          <p:nvPr/>
        </p:nvSpPr>
        <p:spPr>
          <a:xfrm>
            <a:off x="1508013" y="3489825"/>
            <a:ext cx="1374456" cy="453970"/>
          </a:xfrm>
          <a:prstGeom prst="rect">
            <a:avLst/>
          </a:prstGeom>
          <a:noFill/>
        </p:spPr>
        <p:txBody>
          <a:bodyPr wrap="square">
            <a:spAutoFit/>
          </a:bodyPr>
          <a:lstStyle/>
          <a:p>
            <a:pPr>
              <a:spcBef>
                <a:spcPts val="3000"/>
              </a:spcBef>
            </a:pPr>
            <a:r>
              <a:rPr lang="en-US" sz="1050" dirty="0">
                <a:solidFill>
                  <a:schemeClr val="bg1"/>
                </a:solidFill>
                <a:latin typeface="Helvetica" pitchFamily="2" charset="0"/>
                <a:ea typeface="Helvetica Light" charset="0"/>
                <a:cs typeface="Helvetica Light" charset="0"/>
              </a:rPr>
              <a:t>+3.3</a:t>
            </a:r>
          </a:p>
          <a:p>
            <a:pPr>
              <a:spcBef>
                <a:spcPts val="300"/>
              </a:spcBef>
            </a:pPr>
            <a:r>
              <a:rPr lang="en-US" sz="1050" dirty="0">
                <a:solidFill>
                  <a:schemeClr val="bg1"/>
                </a:solidFill>
                <a:latin typeface="Helvetica" pitchFamily="2" charset="0"/>
              </a:rPr>
              <a:t>–2.5</a:t>
            </a:r>
            <a:endParaRPr lang="el-GR" sz="1050" dirty="0">
              <a:solidFill>
                <a:schemeClr val="bg1"/>
              </a:solidFill>
              <a:latin typeface="Helvetica" pitchFamily="2" charset="0"/>
            </a:endParaRPr>
          </a:p>
        </p:txBody>
      </p:sp>
    </p:spTree>
    <p:extLst>
      <p:ext uri="{BB962C8B-B14F-4D97-AF65-F5344CB8AC3E}">
        <p14:creationId xmlns:p14="http://schemas.microsoft.com/office/powerpoint/2010/main" val="16096412"/>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76119F1-AE1E-606C-2FC6-F2BAF12A50A4}"/>
              </a:ext>
            </a:extLst>
          </p:cNvPr>
          <p:cNvSpPr/>
          <p:nvPr/>
        </p:nvSpPr>
        <p:spPr>
          <a:xfrm>
            <a:off x="542196" y="111511"/>
            <a:ext cx="2959287" cy="1338147"/>
          </a:xfrm>
          <a:prstGeom prst="rect">
            <a:avLst/>
          </a:prstGeom>
          <a:solidFill>
            <a:schemeClr val="tx1"/>
          </a:solidFill>
          <a:ln>
            <a:noFill/>
          </a:ln>
        </p:spPr>
        <p:txBody>
          <a:bodyPr wrap="square" rtlCol="0" anchor="ctr">
            <a:spAutoFit/>
          </a:bodyPr>
          <a:lstStyle/>
          <a:p>
            <a:pPr algn="l"/>
            <a:endParaRPr lang="en-CH" sz="1600" dirty="0">
              <a:latin typeface="Helvetica" pitchFamily="2" charset="0"/>
            </a:endParaRPr>
          </a:p>
        </p:txBody>
      </p:sp>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2" name="Rectangle 1">
            <a:extLst>
              <a:ext uri="{FF2B5EF4-FFF2-40B4-BE49-F238E27FC236}">
                <a16:creationId xmlns:a16="http://schemas.microsoft.com/office/drawing/2014/main" id="{D6032BD6-DF1E-F44B-AD9C-5C44A6D11FD5}"/>
              </a:ext>
            </a:extLst>
          </p:cNvPr>
          <p:cNvSpPr/>
          <p:nvPr/>
        </p:nvSpPr>
        <p:spPr>
          <a:xfrm>
            <a:off x="7607397" y="0"/>
            <a:ext cx="2732049" cy="1683835"/>
          </a:xfrm>
          <a:prstGeom prst="rect">
            <a:avLst/>
          </a:prstGeom>
          <a:solidFill>
            <a:schemeClr val="tx1"/>
          </a:solidFill>
          <a:ln>
            <a:noFill/>
          </a:ln>
        </p:spPr>
        <p:txBody>
          <a:bodyPr wrap="none" rtlCol="0" anchor="ctr">
            <a:spAutoFit/>
          </a:bodyPr>
          <a:lstStyle/>
          <a:p>
            <a:pPr algn="l"/>
            <a:endParaRPr lang="en-CH" sz="1600" dirty="0">
              <a:latin typeface="Helvetica" pitchFamily="2" charset="0"/>
            </a:endParaRPr>
          </a:p>
        </p:txBody>
      </p:sp>
      <p:pic>
        <p:nvPicPr>
          <p:cNvPr id="6" name="Picture 5">
            <a:extLst>
              <a:ext uri="{FF2B5EF4-FFF2-40B4-BE49-F238E27FC236}">
                <a16:creationId xmlns:a16="http://schemas.microsoft.com/office/drawing/2014/main" id="{866E2E26-7A6A-3F47-A329-ECEDDCA972E4}"/>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400000"/>
                    </a14:imgEffect>
                    <a14:imgEffect>
                      <a14:brightnessContrast bright="20000" contrast="20000"/>
                    </a14:imgEffect>
                  </a14:imgLayer>
                </a14:imgProps>
              </a:ext>
              <a:ext uri="{28A0092B-C50C-407E-A947-70E740481C1C}">
                <a14:useLocalDpi xmlns:a14="http://schemas.microsoft.com/office/drawing/2010/main"/>
              </a:ext>
            </a:extLst>
          </a:blip>
          <a:srcRect l="40258"/>
          <a:stretch/>
        </p:blipFill>
        <p:spPr>
          <a:xfrm>
            <a:off x="3018777" y="0"/>
            <a:ext cx="6206265" cy="6858000"/>
          </a:xfrm>
          <a:prstGeom prst="rect">
            <a:avLst/>
          </a:prstGeom>
        </p:spPr>
      </p:pic>
      <p:sp>
        <p:nvSpPr>
          <p:cNvPr id="5" name="Rectangle 4">
            <a:extLst>
              <a:ext uri="{FF2B5EF4-FFF2-40B4-BE49-F238E27FC236}">
                <a16:creationId xmlns:a16="http://schemas.microsoft.com/office/drawing/2014/main" id="{124A0BC4-9960-5C43-A6B4-8F8003DD0CE6}"/>
              </a:ext>
            </a:extLst>
          </p:cNvPr>
          <p:cNvSpPr/>
          <p:nvPr/>
        </p:nvSpPr>
        <p:spPr>
          <a:xfrm>
            <a:off x="542196" y="111511"/>
            <a:ext cx="2959287" cy="1338147"/>
          </a:xfrm>
          <a:prstGeom prst="rect">
            <a:avLst/>
          </a:prstGeom>
          <a:solidFill>
            <a:schemeClr val="tx1"/>
          </a:solidFill>
          <a:ln>
            <a:noFill/>
          </a:ln>
        </p:spPr>
        <p:txBody>
          <a:bodyPr wrap="square" rtlCol="0" anchor="ctr">
            <a:spAutoFit/>
          </a:bodyPr>
          <a:lstStyle/>
          <a:p>
            <a:pPr algn="l"/>
            <a:endParaRPr lang="en-CH" sz="1600" dirty="0">
              <a:latin typeface="Helvetica" pitchFamily="2" charset="0"/>
            </a:endParaRPr>
          </a:p>
        </p:txBody>
      </p:sp>
      <p:sp>
        <p:nvSpPr>
          <p:cNvPr id="3" name="Rectangle 2">
            <a:extLst>
              <a:ext uri="{FF2B5EF4-FFF2-40B4-BE49-F238E27FC236}">
                <a16:creationId xmlns:a16="http://schemas.microsoft.com/office/drawing/2014/main" id="{F24D5AC5-E4C5-7543-97CC-52230B744C44}"/>
              </a:ext>
            </a:extLst>
          </p:cNvPr>
          <p:cNvSpPr/>
          <p:nvPr/>
        </p:nvSpPr>
        <p:spPr>
          <a:xfrm>
            <a:off x="3314010" y="656174"/>
            <a:ext cx="2771735" cy="896205"/>
          </a:xfrm>
          <a:prstGeom prst="rect">
            <a:avLst/>
          </a:prstGeom>
          <a:solidFill>
            <a:schemeClr val="tx1"/>
          </a:solidFill>
        </p:spPr>
        <p:txBody>
          <a:bodyPr wrap="square" rtlCol="0" anchor="ctr">
            <a:spAutoFit/>
          </a:bodyPr>
          <a:lstStyle/>
          <a:p>
            <a:pPr algn="l"/>
            <a:endParaRPr lang="en-CH" sz="1600" dirty="0">
              <a:latin typeface="Helvetica" pitchFamily="2" charset="0"/>
            </a:endParaRPr>
          </a:p>
        </p:txBody>
      </p:sp>
      <p:sp>
        <p:nvSpPr>
          <p:cNvPr id="11" name="Rectangle 10">
            <a:extLst>
              <a:ext uri="{FF2B5EF4-FFF2-40B4-BE49-F238E27FC236}">
                <a16:creationId xmlns:a16="http://schemas.microsoft.com/office/drawing/2014/main" id="{9D253FB0-71EB-7CF7-CAD8-E310FF921821}"/>
              </a:ext>
            </a:extLst>
          </p:cNvPr>
          <p:cNvSpPr/>
          <p:nvPr/>
        </p:nvSpPr>
        <p:spPr>
          <a:xfrm>
            <a:off x="2997386" y="1377993"/>
            <a:ext cx="362868" cy="482795"/>
          </a:xfrm>
          <a:prstGeom prst="rect">
            <a:avLst/>
          </a:prstGeom>
          <a:solidFill>
            <a:schemeClr val="tx1"/>
          </a:solidFill>
        </p:spPr>
        <p:txBody>
          <a:bodyPr wrap="none" rtlCol="0" anchor="ctr">
            <a:spAutoFit/>
          </a:bodyPr>
          <a:lstStyle/>
          <a:p>
            <a:pPr algn="l"/>
            <a:endParaRPr lang="en-CH" sz="1600" dirty="0">
              <a:latin typeface="Helvetica" pitchFamily="2" charset="0"/>
            </a:endParaRPr>
          </a:p>
        </p:txBody>
      </p:sp>
      <p:sp>
        <p:nvSpPr>
          <p:cNvPr id="12" name="Rectangle 11">
            <a:extLst>
              <a:ext uri="{FF2B5EF4-FFF2-40B4-BE49-F238E27FC236}">
                <a16:creationId xmlns:a16="http://schemas.microsoft.com/office/drawing/2014/main" id="{47BEC63A-3FE4-463A-4576-643C1E82AC38}"/>
              </a:ext>
            </a:extLst>
          </p:cNvPr>
          <p:cNvSpPr/>
          <p:nvPr/>
        </p:nvSpPr>
        <p:spPr>
          <a:xfrm>
            <a:off x="466610" y="1066183"/>
            <a:ext cx="4415296" cy="1059741"/>
          </a:xfrm>
          <a:prstGeom prst="rect">
            <a:avLst/>
          </a:prstGeom>
          <a:noFill/>
        </p:spPr>
        <p:txBody>
          <a:bodyPr wrap="square" tIns="144000" rIns="18000" bIns="144000">
            <a:spAutoFit/>
          </a:bodyPr>
          <a:lstStyle/>
          <a:p>
            <a:pPr>
              <a:lnSpc>
                <a:spcPct val="110000"/>
              </a:lnSpc>
              <a:spcBef>
                <a:spcPts val="2800"/>
              </a:spcBef>
            </a:pPr>
            <a:r>
              <a:rPr lang="en-US" sz="1600" dirty="0">
                <a:solidFill>
                  <a:schemeClr val="bg1"/>
                </a:solidFill>
                <a:latin typeface="Helvetica" pitchFamily="2" charset="0"/>
                <a:ea typeface="Helvetica Light" charset="0"/>
                <a:cs typeface="Helvetica Light" charset="0"/>
              </a:rPr>
              <a:t>The Higgs boson may couple to dark matter and ”invisibly” decay to dark matter particles                       </a:t>
            </a:r>
            <a:r>
              <a:rPr lang="en-US" sz="1400" dirty="0">
                <a:solidFill>
                  <a:schemeClr val="bg1"/>
                </a:solidFill>
                <a:latin typeface="Helvetica" pitchFamily="2" charset="0"/>
                <a:ea typeface="Helvetica Light" charset="0"/>
                <a:cs typeface="Helvetica Light" charset="0"/>
              </a:rPr>
              <a:t>(if kinematically allowed)</a:t>
            </a:r>
            <a:endParaRPr lang="en-GB" sz="1200" dirty="0">
              <a:solidFill>
                <a:schemeClr val="bg1"/>
              </a:solidFill>
              <a:latin typeface="Helvetica" pitchFamily="2" charset="0"/>
              <a:ea typeface="Helvetica Light" charset="0"/>
              <a:cs typeface="Helvetica Light" charset="0"/>
            </a:endParaRPr>
          </a:p>
        </p:txBody>
      </p:sp>
      <p:sp>
        <p:nvSpPr>
          <p:cNvPr id="13" name="TextBox 12">
            <a:extLst>
              <a:ext uri="{FF2B5EF4-FFF2-40B4-BE49-F238E27FC236}">
                <a16:creationId xmlns:a16="http://schemas.microsoft.com/office/drawing/2014/main" id="{715865C6-80CC-AB38-3FE2-9264098D892B}"/>
              </a:ext>
            </a:extLst>
          </p:cNvPr>
          <p:cNvSpPr txBox="1"/>
          <p:nvPr/>
        </p:nvSpPr>
        <p:spPr>
          <a:xfrm>
            <a:off x="1" y="518750"/>
            <a:ext cx="4724400" cy="646331"/>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Dark matter</a:t>
            </a:r>
            <a:endParaRPr lang="en-GB" sz="3600" dirty="0">
              <a:solidFill>
                <a:schemeClr val="bg1"/>
              </a:solidFill>
              <a:latin typeface="Helvetica" pitchFamily="2" charset="0"/>
              <a:ea typeface="Trebuchet MS" pitchFamily="-84" charset="0"/>
              <a:cs typeface="Helvetica Light"/>
            </a:endParaRPr>
          </a:p>
        </p:txBody>
      </p:sp>
      <p:pic>
        <p:nvPicPr>
          <p:cNvPr id="8" name="Picture 7">
            <a:extLst>
              <a:ext uri="{FF2B5EF4-FFF2-40B4-BE49-F238E27FC236}">
                <a16:creationId xmlns:a16="http://schemas.microsoft.com/office/drawing/2014/main" id="{F642E518-9372-224C-BEC3-A62A583629E0}"/>
              </a:ext>
            </a:extLst>
          </p:cNvPr>
          <p:cNvPicPr>
            <a:picLocks noChangeAspect="1"/>
          </p:cNvPicPr>
          <p:nvPr/>
        </p:nvPicPr>
        <p:blipFill rotWithShape="1">
          <a:blip r:embed="rId4">
            <a:extLst>
              <a:ext uri="{28A0092B-C50C-407E-A947-70E740481C1C}">
                <a14:useLocalDpi xmlns:a14="http://schemas.microsoft.com/office/drawing/2010/main"/>
              </a:ext>
            </a:extLst>
          </a:blip>
          <a:srcRect t="36576" b="32613"/>
          <a:stretch/>
        </p:blipFill>
        <p:spPr>
          <a:xfrm>
            <a:off x="9362447" y="513659"/>
            <a:ext cx="1717645" cy="748913"/>
          </a:xfrm>
          <a:prstGeom prst="rect">
            <a:avLst/>
          </a:prstGeom>
        </p:spPr>
      </p:pic>
    </p:spTree>
    <p:extLst>
      <p:ext uri="{BB962C8B-B14F-4D97-AF65-F5344CB8AC3E}">
        <p14:creationId xmlns:p14="http://schemas.microsoft.com/office/powerpoint/2010/main" val="2327225472"/>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3FEFCAF-2444-9948-A674-0992E2D20A05}"/>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2" name="Slide Number Placeholder 1">
            <a:extLst>
              <a:ext uri="{FF2B5EF4-FFF2-40B4-BE49-F238E27FC236}">
                <a16:creationId xmlns:a16="http://schemas.microsoft.com/office/drawing/2014/main" id="{37433BC0-9F66-2445-B6AB-81E976AF183D}"/>
              </a:ext>
            </a:extLst>
          </p:cNvPr>
          <p:cNvSpPr>
            <a:spLocks noGrp="1"/>
          </p:cNvSpPr>
          <p:nvPr>
            <p:ph type="sldNum" sz="quarter" idx="4"/>
          </p:nvPr>
        </p:nvSpPr>
        <p:spPr/>
        <p:txBody>
          <a:bodyPr/>
          <a:lstStyle/>
          <a:p>
            <a:pPr>
              <a:defRPr/>
            </a:pPr>
            <a:fld id="{611C2F03-9E95-40C9-A99F-3C4F7EE8CF2A}" type="slidenum">
              <a:rPr lang="en-GB" smtClean="0"/>
              <a:pPr>
                <a:defRPr/>
              </a:pPr>
              <a:t>83</a:t>
            </a:fld>
            <a:endParaRPr lang="en-GB" dirty="0"/>
          </a:p>
        </p:txBody>
      </p:sp>
      <p:pic>
        <p:nvPicPr>
          <p:cNvPr id="3" name="Picture 2">
            <a:extLst>
              <a:ext uri="{FF2B5EF4-FFF2-40B4-BE49-F238E27FC236}">
                <a16:creationId xmlns:a16="http://schemas.microsoft.com/office/drawing/2014/main" id="{E07571B9-3A78-E826-CE8A-B5892B36580A}"/>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b="2313"/>
          <a:stretch/>
        </p:blipFill>
        <p:spPr bwMode="auto">
          <a:xfrm>
            <a:off x="0" y="15094"/>
            <a:ext cx="11472863" cy="489738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DCBCF5FF-2BD7-314C-8B87-DD400AD86788}"/>
              </a:ext>
            </a:extLst>
          </p:cNvPr>
          <p:cNvPicPr>
            <a:picLocks noChangeAspect="1"/>
          </p:cNvPicPr>
          <p:nvPr/>
        </p:nvPicPr>
        <p:blipFill rotWithShape="1">
          <a:blip r:embed="rId4">
            <a:extLst>
              <a:ext uri="{28A0092B-C50C-407E-A947-70E740481C1C}">
                <a14:useLocalDpi xmlns:a14="http://schemas.microsoft.com/office/drawing/2010/main"/>
              </a:ext>
            </a:extLst>
          </a:blip>
          <a:srcRect t="36576" b="32613"/>
          <a:stretch/>
        </p:blipFill>
        <p:spPr>
          <a:xfrm>
            <a:off x="9592041" y="272375"/>
            <a:ext cx="1717645" cy="748913"/>
          </a:xfrm>
          <a:prstGeom prst="rect">
            <a:avLst/>
          </a:prstGeom>
        </p:spPr>
      </p:pic>
      <p:sp>
        <p:nvSpPr>
          <p:cNvPr id="7" name="TextBox 6">
            <a:extLst>
              <a:ext uri="{FF2B5EF4-FFF2-40B4-BE49-F238E27FC236}">
                <a16:creationId xmlns:a16="http://schemas.microsoft.com/office/drawing/2014/main" id="{C06CC9A0-C481-FD9C-EE85-6E35D30337FD}"/>
              </a:ext>
            </a:extLst>
          </p:cNvPr>
          <p:cNvSpPr txBox="1"/>
          <p:nvPr/>
        </p:nvSpPr>
        <p:spPr>
          <a:xfrm>
            <a:off x="8575038" y="4973437"/>
            <a:ext cx="2881228" cy="769441"/>
          </a:xfrm>
          <a:prstGeom prst="rect">
            <a:avLst/>
          </a:prstGeom>
          <a:noFill/>
        </p:spPr>
        <p:txBody>
          <a:bodyPr wrap="square" rtlCol="0">
            <a:spAutoFit/>
          </a:bodyPr>
          <a:lstStyle/>
          <a:p>
            <a:pPr>
              <a:spcBef>
                <a:spcPts val="3000"/>
              </a:spcBef>
            </a:pPr>
            <a:r>
              <a:rPr lang="en-GB" sz="1100" dirty="0">
                <a:solidFill>
                  <a:schemeClr val="bg1"/>
                </a:solidFill>
                <a:latin typeface="Helvetica" pitchFamily="2" charset="0"/>
                <a:ea typeface="Helvetica Light" charset="0"/>
                <a:cs typeface="Helvetica Light" charset="0"/>
                <a:sym typeface="Wingdings" pitchFamily="2" charset="2"/>
              </a:rPr>
              <a:t>p</a:t>
            </a:r>
            <a:r>
              <a:rPr lang="en-CH" sz="1100" dirty="0">
                <a:solidFill>
                  <a:schemeClr val="bg1"/>
                </a:solidFill>
                <a:latin typeface="Helvetica" pitchFamily="2" charset="0"/>
                <a:ea typeface="Helvetica Light" charset="0"/>
                <a:cs typeface="Helvetica Light" charset="0"/>
                <a:sym typeface="Wingdings" pitchFamily="2" charset="2"/>
              </a:rPr>
              <a:t>p </a:t>
            </a:r>
            <a:r>
              <a:rPr lang="en-CH" sz="1100" dirty="0">
                <a:solidFill>
                  <a:schemeClr val="bg1"/>
                </a:solidFill>
                <a:latin typeface="Symbol" pitchFamily="2" charset="2"/>
                <a:ea typeface="Helvetica Light" charset="0"/>
                <a:cs typeface="Helvetica Light" charset="0"/>
                <a:sym typeface="Wingdings" pitchFamily="2" charset="2"/>
              </a:rPr>
              <a:t>®</a:t>
            </a:r>
            <a:r>
              <a:rPr lang="en-CH" sz="1100" dirty="0">
                <a:solidFill>
                  <a:schemeClr val="bg1"/>
                </a:solidFill>
                <a:latin typeface="Helvetica" pitchFamily="2" charset="0"/>
                <a:ea typeface="Helvetica Light" charset="0"/>
                <a:cs typeface="Helvetica Light" charset="0"/>
                <a:sym typeface="Wingdings" pitchFamily="2" charset="2"/>
              </a:rPr>
              <a:t> tttt candidate event (</a:t>
            </a:r>
            <a:r>
              <a:rPr lang="en-GB" sz="1100" dirty="0">
                <a:solidFill>
                  <a:schemeClr val="bg1"/>
                </a:solidFill>
                <a:latin typeface="Helvetica" pitchFamily="2" charset="0"/>
                <a:ea typeface="Helvetica Light" charset="0"/>
                <a:cs typeface="Helvetica Light" charset="0"/>
                <a:sym typeface="Wingdings" pitchFamily="2" charset="2"/>
              </a:rPr>
              <a:t>very rare events, 70,000 rarer than </a:t>
            </a:r>
            <a:r>
              <a:rPr lang="en-GB" sz="1100" dirty="0" err="1">
                <a:solidFill>
                  <a:schemeClr val="bg1"/>
                </a:solidFill>
                <a:latin typeface="Helvetica" pitchFamily="2" charset="0"/>
                <a:ea typeface="Helvetica Light" charset="0"/>
                <a:cs typeface="Helvetica Light" charset="0"/>
                <a:sym typeface="Wingdings" pitchFamily="2" charset="2"/>
              </a:rPr>
              <a:t>tt</a:t>
            </a:r>
            <a:r>
              <a:rPr lang="en-GB" sz="1100" dirty="0">
                <a:solidFill>
                  <a:schemeClr val="bg1"/>
                </a:solidFill>
                <a:latin typeface="Helvetica" pitchFamily="2" charset="0"/>
                <a:ea typeface="Helvetica Light" charset="0"/>
                <a:cs typeface="Helvetica Light" charset="0"/>
                <a:sym typeface="Wingdings" pitchFamily="2" charset="2"/>
              </a:rPr>
              <a:t>, 4,000 rarer than Higgs boson production, with spectacular signature: 4 b-jets, many leptons and jets)</a:t>
            </a:r>
          </a:p>
        </p:txBody>
      </p:sp>
      <p:sp>
        <p:nvSpPr>
          <p:cNvPr id="12" name="Rounded Rectangle 11">
            <a:extLst>
              <a:ext uri="{FF2B5EF4-FFF2-40B4-BE49-F238E27FC236}">
                <a16:creationId xmlns:a16="http://schemas.microsoft.com/office/drawing/2014/main" id="{FF3A8904-F87E-1126-BC72-D61408F82302}"/>
              </a:ext>
            </a:extLst>
          </p:cNvPr>
          <p:cNvSpPr/>
          <p:nvPr/>
        </p:nvSpPr>
        <p:spPr>
          <a:xfrm>
            <a:off x="417837" y="1115123"/>
            <a:ext cx="10634476" cy="5437108"/>
          </a:xfrm>
          <a:prstGeom prst="roundRect">
            <a:avLst>
              <a:gd name="adj" fmla="val 801"/>
            </a:avLst>
          </a:prstGeom>
          <a:solidFill>
            <a:schemeClr val="bg1"/>
          </a:solidFill>
        </p:spPr>
        <p:txBody>
          <a:bodyPr wrap="square" rtlCol="0" anchor="ctr">
            <a:spAutoFit/>
          </a:bodyPr>
          <a:lstStyle/>
          <a:p>
            <a:pPr algn="l"/>
            <a:endParaRPr lang="en-CH" sz="1600" dirty="0">
              <a:latin typeface="Helvetica" pitchFamily="2" charset="0"/>
            </a:endParaRPr>
          </a:p>
        </p:txBody>
      </p:sp>
      <p:sp>
        <p:nvSpPr>
          <p:cNvPr id="13" name="Rectangle 12">
            <a:extLst>
              <a:ext uri="{FF2B5EF4-FFF2-40B4-BE49-F238E27FC236}">
                <a16:creationId xmlns:a16="http://schemas.microsoft.com/office/drawing/2014/main" id="{28D742A8-E0FD-5F51-284A-34639A85E9F7}"/>
              </a:ext>
            </a:extLst>
          </p:cNvPr>
          <p:cNvSpPr/>
          <p:nvPr/>
        </p:nvSpPr>
        <p:spPr>
          <a:xfrm>
            <a:off x="7527235" y="2742601"/>
            <a:ext cx="3419062" cy="1863587"/>
          </a:xfrm>
          <a:prstGeom prst="rect">
            <a:avLst/>
          </a:prstGeom>
        </p:spPr>
        <p:txBody>
          <a:bodyPr wrap="square">
            <a:spAutoFit/>
          </a:bodyPr>
          <a:lstStyle/>
          <a:p>
            <a:pPr>
              <a:lnSpc>
                <a:spcPct val="110000"/>
              </a:lnSpc>
              <a:spcBef>
                <a:spcPts val="2800"/>
              </a:spcBef>
            </a:pPr>
            <a:r>
              <a:rPr lang="en-GB" sz="1400" dirty="0">
                <a:solidFill>
                  <a:prstClr val="black"/>
                </a:solidFill>
                <a:latin typeface="Helvetica" pitchFamily="2" charset="0"/>
                <a:ea typeface="Helvetica Light" charset="0"/>
                <a:cs typeface="Helvetica Light" charset="0"/>
              </a:rPr>
              <a:t>A harvest of unique measurements probing new interactions and very rare processes, (so far) </a:t>
            </a:r>
            <a:r>
              <a:rPr lang="en-CH" sz="1400" dirty="0">
                <a:solidFill>
                  <a:prstClr val="black"/>
                </a:solidFill>
                <a:latin typeface="Helvetica" pitchFamily="2" charset="0"/>
                <a:ea typeface="Helvetica Light" charset="0"/>
                <a:cs typeface="Helvetica Light" charset="0"/>
                <a:sym typeface="Wingdings" pitchFamily="2" charset="2"/>
              </a:rPr>
              <a:t>confirming the predictive power of the Standard Model</a:t>
            </a:r>
            <a:endParaRPr lang="en-GB" sz="1400" dirty="0">
              <a:solidFill>
                <a:prstClr val="black"/>
              </a:solidFill>
              <a:latin typeface="Helvetica" pitchFamily="2" charset="0"/>
              <a:ea typeface="Helvetica Light" charset="0"/>
              <a:cs typeface="Helvetica Light" charset="0"/>
            </a:endParaRPr>
          </a:p>
          <a:p>
            <a:pPr>
              <a:lnSpc>
                <a:spcPct val="110000"/>
              </a:lnSpc>
              <a:spcBef>
                <a:spcPts val="2800"/>
              </a:spcBef>
            </a:pPr>
            <a:r>
              <a:rPr lang="en-GB" sz="1400" dirty="0">
                <a:solidFill>
                  <a:prstClr val="black"/>
                </a:solidFill>
                <a:latin typeface="Helvetica" pitchFamily="2" charset="0"/>
                <a:ea typeface="Helvetica Light" charset="0"/>
                <a:cs typeface="Helvetica Light" charset="0"/>
                <a:sym typeface="Wingdings" pitchFamily="2" charset="2"/>
              </a:rPr>
              <a:t>Theory developments and computations are key to this progress</a:t>
            </a:r>
            <a:endParaRPr lang="en-CH" sz="1400" dirty="0">
              <a:solidFill>
                <a:prstClr val="black"/>
              </a:solidFill>
              <a:latin typeface="Helvetica" pitchFamily="2" charset="0"/>
              <a:ea typeface="Helvetica Light" charset="0"/>
              <a:cs typeface="Helvetica Light" charset="0"/>
              <a:sym typeface="Wingdings" pitchFamily="2" charset="2"/>
            </a:endParaRPr>
          </a:p>
        </p:txBody>
      </p:sp>
      <p:pic>
        <p:nvPicPr>
          <p:cNvPr id="14" name="Picture 13">
            <a:extLst>
              <a:ext uri="{FF2B5EF4-FFF2-40B4-BE49-F238E27FC236}">
                <a16:creationId xmlns:a16="http://schemas.microsoft.com/office/drawing/2014/main" id="{5BDB94A2-384E-C537-692D-88FA528F4A40}"/>
              </a:ext>
            </a:extLst>
          </p:cNvPr>
          <p:cNvPicPr>
            <a:picLocks noChangeAspect="1"/>
          </p:cNvPicPr>
          <p:nvPr/>
        </p:nvPicPr>
        <p:blipFill>
          <a:blip r:embed="rId5"/>
          <a:srcRect/>
          <a:stretch/>
        </p:blipFill>
        <p:spPr>
          <a:xfrm>
            <a:off x="596454" y="1160805"/>
            <a:ext cx="7036798" cy="5279751"/>
          </a:xfrm>
          <a:prstGeom prst="rect">
            <a:avLst/>
          </a:prstGeom>
        </p:spPr>
      </p:pic>
    </p:spTree>
    <p:extLst>
      <p:ext uri="{BB962C8B-B14F-4D97-AF65-F5344CB8AC3E}">
        <p14:creationId xmlns:p14="http://schemas.microsoft.com/office/powerpoint/2010/main" val="253664496"/>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AE154AC8-948A-EC4D-B6E6-17ADDABB6892}"/>
              </a:ext>
            </a:extLst>
          </p:cNvPr>
          <p:cNvSpPr/>
          <p:nvPr/>
        </p:nvSpPr>
        <p:spPr>
          <a:xfrm>
            <a:off x="10124661" y="0"/>
            <a:ext cx="1348202" cy="6858000"/>
          </a:xfrm>
          <a:prstGeom prst="rect">
            <a:avLst/>
          </a:prstGeom>
          <a:solidFill>
            <a:srgbClr val="3D7B96"/>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31" name="Rectangle 30">
            <a:extLst>
              <a:ext uri="{FF2B5EF4-FFF2-40B4-BE49-F238E27FC236}">
                <a16:creationId xmlns:a16="http://schemas.microsoft.com/office/drawing/2014/main" id="{38EAA396-F5D2-464D-8BDE-1A07B080DA62}"/>
              </a:ext>
            </a:extLst>
          </p:cNvPr>
          <p:cNvSpPr/>
          <p:nvPr/>
        </p:nvSpPr>
        <p:spPr>
          <a:xfrm>
            <a:off x="7938052" y="0"/>
            <a:ext cx="3588337" cy="6858000"/>
          </a:xfrm>
          <a:prstGeom prst="rect">
            <a:avLst/>
          </a:prstGeom>
          <a:solidFill>
            <a:srgbClr val="1C446B">
              <a:alpha val="7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dirty="0">
              <a:ln>
                <a:noFill/>
              </a:ln>
              <a:solidFill>
                <a:srgbClr val="0057A6"/>
              </a:solidFill>
              <a:effectLst/>
              <a:uLnTx/>
              <a:uFillTx/>
              <a:latin typeface="Arial" panose="020B0604020202020204"/>
              <a:ea typeface="+mn-ea"/>
              <a:cs typeface="+mn-cs"/>
            </a:endParaRPr>
          </a:p>
        </p:txBody>
      </p:sp>
      <p:pic>
        <p:nvPicPr>
          <p:cNvPr id="6" name="Picture 5">
            <a:extLst>
              <a:ext uri="{FF2B5EF4-FFF2-40B4-BE49-F238E27FC236}">
                <a16:creationId xmlns:a16="http://schemas.microsoft.com/office/drawing/2014/main" id="{C3E005F4-6C79-4041-BE3E-EA2D79AD61BC}"/>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r="-3765"/>
          <a:stretch/>
        </p:blipFill>
        <p:spPr>
          <a:xfrm>
            <a:off x="1031" y="0"/>
            <a:ext cx="11150708" cy="6858000"/>
          </a:xfrm>
          <a:prstGeom prst="rect">
            <a:avLst/>
          </a:prstGeom>
        </p:spPr>
      </p:pic>
      <p:sp>
        <p:nvSpPr>
          <p:cNvPr id="33" name="TextBox 32">
            <a:extLst>
              <a:ext uri="{FF2B5EF4-FFF2-40B4-BE49-F238E27FC236}">
                <a16:creationId xmlns:a16="http://schemas.microsoft.com/office/drawing/2014/main" id="{6461553C-CB5D-F141-99A6-80B735742243}"/>
              </a:ext>
            </a:extLst>
          </p:cNvPr>
          <p:cNvSpPr txBox="1"/>
          <p:nvPr/>
        </p:nvSpPr>
        <p:spPr>
          <a:xfrm>
            <a:off x="222662" y="167736"/>
            <a:ext cx="11057835" cy="461665"/>
          </a:xfrm>
          <a:prstGeom prst="rect">
            <a:avLst/>
          </a:prstGeom>
          <a:noFill/>
        </p:spPr>
        <p:txBody>
          <a:bodyPr wrap="none" rtlCol="0">
            <a:spAutoFit/>
          </a:bodyPr>
          <a:lstStyle/>
          <a:p>
            <a:pPr marL="0">
              <a:spcBef>
                <a:spcPts val="3000"/>
              </a:spcBef>
            </a:pPr>
            <a:r>
              <a:rPr lang="en-CH" sz="2400" b="1" dirty="0">
                <a:solidFill>
                  <a:schemeClr val="bg1"/>
                </a:solidFill>
                <a:latin typeface="Helvetica" pitchFamily="2" charset="0"/>
                <a:ea typeface="Helvetica Light" charset="0"/>
                <a:cs typeface="Helvetica Light" charset="0"/>
                <a:sym typeface="Wingdings" pitchFamily="2" charset="2"/>
              </a:rPr>
              <a:t>Extremely successful LHC runs between 2010 and 2018, and continuing …</a:t>
            </a:r>
          </a:p>
        </p:txBody>
      </p:sp>
      <p:sp>
        <p:nvSpPr>
          <p:cNvPr id="48" name="Rounded Rectangle 47">
            <a:extLst>
              <a:ext uri="{FF2B5EF4-FFF2-40B4-BE49-F238E27FC236}">
                <a16:creationId xmlns:a16="http://schemas.microsoft.com/office/drawing/2014/main" id="{28D5C10A-3A7F-EE48-88A3-74675528C03F}"/>
              </a:ext>
            </a:extLst>
          </p:cNvPr>
          <p:cNvSpPr/>
          <p:nvPr/>
        </p:nvSpPr>
        <p:spPr>
          <a:xfrm>
            <a:off x="717374" y="892598"/>
            <a:ext cx="10099308" cy="5386282"/>
          </a:xfrm>
          <a:prstGeom prst="roundRect">
            <a:avLst>
              <a:gd name="adj" fmla="val 1263"/>
            </a:avLst>
          </a:prstGeom>
          <a:solidFill>
            <a:schemeClr val="bg1"/>
          </a:solidFill>
          <a:ln>
            <a:solidFill>
              <a:schemeClr val="tx1">
                <a:lumMod val="50000"/>
                <a:lumOff val="50000"/>
              </a:schemeClr>
            </a:solidFill>
          </a:ln>
        </p:spPr>
        <p:txBody>
          <a:bodyPr wrap="square" rtlCol="0" anchor="ctr">
            <a:spAutoFit/>
          </a:bodyPr>
          <a:lstStyle/>
          <a:p>
            <a:pPr algn="l"/>
            <a:endParaRPr lang="en-CH" sz="1600" dirty="0">
              <a:latin typeface="Helvetica" pitchFamily="2" charset="0"/>
            </a:endParaRPr>
          </a:p>
        </p:txBody>
      </p:sp>
      <p:sp>
        <p:nvSpPr>
          <p:cNvPr id="67" name="Rectangle 66">
            <a:extLst>
              <a:ext uri="{FF2B5EF4-FFF2-40B4-BE49-F238E27FC236}">
                <a16:creationId xmlns:a16="http://schemas.microsoft.com/office/drawing/2014/main" id="{06544EB2-CDED-6F45-AD03-C804468E668F}"/>
              </a:ext>
            </a:extLst>
          </p:cNvPr>
          <p:cNvSpPr/>
          <p:nvPr/>
        </p:nvSpPr>
        <p:spPr>
          <a:xfrm>
            <a:off x="1100867" y="1190124"/>
            <a:ext cx="8538433" cy="369332"/>
          </a:xfrm>
          <a:prstGeom prst="rect">
            <a:avLst/>
          </a:prstGeom>
        </p:spPr>
        <p:txBody>
          <a:bodyPr wrap="square">
            <a:spAutoFit/>
          </a:bodyPr>
          <a:lstStyle/>
          <a:p>
            <a:pPr lvl="0" defTabSz="457200" fontAlgn="base">
              <a:spcBef>
                <a:spcPts val="2400"/>
              </a:spcBef>
              <a:spcAft>
                <a:spcPct val="0"/>
              </a:spcAft>
              <a:defRPr/>
            </a:pPr>
            <a:r>
              <a:rPr lang="en-GB" b="1" dirty="0">
                <a:latin typeface="Helvetica" pitchFamily="2" charset="0"/>
              </a:rPr>
              <a:t>Run 3 (2022–2025) at 13.6 TeV has begun</a:t>
            </a:r>
          </a:p>
        </p:txBody>
      </p:sp>
      <p:pic>
        <p:nvPicPr>
          <p:cNvPr id="3" name="Picture 2">
            <a:extLst>
              <a:ext uri="{FF2B5EF4-FFF2-40B4-BE49-F238E27FC236}">
                <a16:creationId xmlns:a16="http://schemas.microsoft.com/office/drawing/2014/main" id="{394AA63B-5FFE-EA43-8788-A75A54F7D94A}"/>
              </a:ext>
            </a:extLst>
          </p:cNvPr>
          <p:cNvPicPr>
            <a:picLocks noChangeAspect="1"/>
          </p:cNvPicPr>
          <p:nvPr/>
        </p:nvPicPr>
        <p:blipFill rotWithShape="1">
          <a:blip r:embed="rId3"/>
          <a:srcRect t="6210" b="4260"/>
          <a:stretch/>
        </p:blipFill>
        <p:spPr>
          <a:xfrm>
            <a:off x="1232275" y="2071698"/>
            <a:ext cx="6143387" cy="3664971"/>
          </a:xfrm>
          <a:prstGeom prst="rect">
            <a:avLst/>
          </a:prstGeom>
        </p:spPr>
      </p:pic>
      <p:sp>
        <p:nvSpPr>
          <p:cNvPr id="8" name="TextBox 7">
            <a:extLst>
              <a:ext uri="{FF2B5EF4-FFF2-40B4-BE49-F238E27FC236}">
                <a16:creationId xmlns:a16="http://schemas.microsoft.com/office/drawing/2014/main" id="{1BDBBB76-185D-DEE7-8647-862E2258A0AD}"/>
              </a:ext>
            </a:extLst>
          </p:cNvPr>
          <p:cNvSpPr txBox="1"/>
          <p:nvPr/>
        </p:nvSpPr>
        <p:spPr>
          <a:xfrm>
            <a:off x="4846753" y="1809295"/>
            <a:ext cx="2669320" cy="261610"/>
          </a:xfrm>
          <a:prstGeom prst="rect">
            <a:avLst/>
          </a:prstGeom>
          <a:noFill/>
        </p:spPr>
        <p:txBody>
          <a:bodyPr wrap="none" rtlCol="0">
            <a:spAutoFit/>
          </a:bodyPr>
          <a:lstStyle/>
          <a:p>
            <a:pPr marL="0">
              <a:spcBef>
                <a:spcPts val="3000"/>
              </a:spcBef>
            </a:pPr>
            <a:r>
              <a:rPr lang="en-CH" sz="1100" dirty="0">
                <a:solidFill>
                  <a:schemeClr val="tx1">
                    <a:lumMod val="50000"/>
                    <a:lumOff val="50000"/>
                  </a:schemeClr>
                </a:solidFill>
                <a:latin typeface="Helvetica Light" charset="0"/>
                <a:ea typeface="Helvetica Light" charset="0"/>
                <a:cs typeface="Helvetica Light" charset="0"/>
                <a:sym typeface="Wingdings" pitchFamily="2" charset="2"/>
              </a:rPr>
              <a:t>First 13.6 TeV collisions on 5 July 2022</a:t>
            </a:r>
          </a:p>
        </p:txBody>
      </p:sp>
      <p:pic>
        <p:nvPicPr>
          <p:cNvPr id="9" name="Picture 8">
            <a:extLst>
              <a:ext uri="{FF2B5EF4-FFF2-40B4-BE49-F238E27FC236}">
                <a16:creationId xmlns:a16="http://schemas.microsoft.com/office/drawing/2014/main" id="{FFEA5DD9-9B8C-C020-5F5A-B5E893D752BD}"/>
              </a:ext>
            </a:extLst>
          </p:cNvPr>
          <p:cNvPicPr>
            <a:picLocks noChangeAspect="1"/>
          </p:cNvPicPr>
          <p:nvPr/>
        </p:nvPicPr>
        <p:blipFill rotWithShape="1">
          <a:blip r:embed="rId4"/>
          <a:srcRect t="9525"/>
          <a:stretch/>
        </p:blipFill>
        <p:spPr>
          <a:xfrm>
            <a:off x="7516073" y="2070904"/>
            <a:ext cx="2823832" cy="1700995"/>
          </a:xfrm>
          <a:prstGeom prst="rect">
            <a:avLst/>
          </a:prstGeom>
        </p:spPr>
      </p:pic>
      <p:pic>
        <p:nvPicPr>
          <p:cNvPr id="11" name="Picture 10">
            <a:extLst>
              <a:ext uri="{FF2B5EF4-FFF2-40B4-BE49-F238E27FC236}">
                <a16:creationId xmlns:a16="http://schemas.microsoft.com/office/drawing/2014/main" id="{DE9D86CB-7426-215F-53F4-02536E67E9C6}"/>
              </a:ext>
            </a:extLst>
          </p:cNvPr>
          <p:cNvPicPr>
            <a:picLocks noChangeAspect="1"/>
          </p:cNvPicPr>
          <p:nvPr/>
        </p:nvPicPr>
        <p:blipFill>
          <a:blip r:embed="rId5"/>
          <a:stretch>
            <a:fillRect/>
          </a:stretch>
        </p:blipFill>
        <p:spPr>
          <a:xfrm>
            <a:off x="7516073" y="3861582"/>
            <a:ext cx="2812631" cy="1875087"/>
          </a:xfrm>
          <a:prstGeom prst="rect">
            <a:avLst/>
          </a:prstGeom>
        </p:spPr>
      </p:pic>
    </p:spTree>
    <p:extLst>
      <p:ext uri="{BB962C8B-B14F-4D97-AF65-F5344CB8AC3E}">
        <p14:creationId xmlns:p14="http://schemas.microsoft.com/office/powerpoint/2010/main" val="250082230"/>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AFD009B-4697-764A-BB0D-E1D9721D3370}"/>
              </a:ext>
            </a:extLst>
          </p:cNvPr>
          <p:cNvSpPr/>
          <p:nvPr/>
        </p:nvSpPr>
        <p:spPr>
          <a:xfrm>
            <a:off x="0" y="0"/>
            <a:ext cx="11472863" cy="6858000"/>
          </a:xfrm>
          <a:prstGeom prst="rect">
            <a:avLst/>
          </a:prstGeom>
          <a:solidFill>
            <a:schemeClr val="tx1"/>
          </a:solidFill>
          <a:ln>
            <a:solidFill>
              <a:schemeClr val="tx1"/>
            </a:solidFill>
          </a:ln>
        </p:spPr>
        <p:txBody>
          <a:bodyPr rtlCol="0" anchor="ctr">
            <a:spAutoFit/>
          </a:bodyPr>
          <a:lstStyle/>
          <a:p>
            <a:pPr algn="ctr"/>
            <a:endParaRPr lang="en-CH" sz="1600" dirty="0">
              <a:latin typeface="Helvetica Light" charset="0"/>
              <a:ea typeface="Helvetica Light" charset="0"/>
              <a:cs typeface="Helvetica Light" charset="0"/>
            </a:endParaRPr>
          </a:p>
        </p:txBody>
      </p:sp>
      <p:sp>
        <p:nvSpPr>
          <p:cNvPr id="4" name="Rectangle 3">
            <a:extLst>
              <a:ext uri="{FF2B5EF4-FFF2-40B4-BE49-F238E27FC236}">
                <a16:creationId xmlns:a16="http://schemas.microsoft.com/office/drawing/2014/main" id="{F389797B-60D0-E54C-9FD0-278F06FBDAB9}"/>
              </a:ext>
            </a:extLst>
          </p:cNvPr>
          <p:cNvSpPr/>
          <p:nvPr/>
        </p:nvSpPr>
        <p:spPr>
          <a:xfrm>
            <a:off x="2245490" y="63977"/>
            <a:ext cx="3078865" cy="1394434"/>
          </a:xfrm>
          <a:prstGeom prst="rect">
            <a:avLst/>
          </a:prstGeom>
          <a:solidFill>
            <a:schemeClr val="tx1"/>
          </a:solidFill>
          <a:ln>
            <a:no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10" name="Rectangle 9">
            <a:extLst>
              <a:ext uri="{FF2B5EF4-FFF2-40B4-BE49-F238E27FC236}">
                <a16:creationId xmlns:a16="http://schemas.microsoft.com/office/drawing/2014/main" id="{EDDBCD47-A43A-4FA9-31C3-328A533B6B22}"/>
              </a:ext>
            </a:extLst>
          </p:cNvPr>
          <p:cNvSpPr/>
          <p:nvPr/>
        </p:nvSpPr>
        <p:spPr>
          <a:xfrm>
            <a:off x="282579" y="63976"/>
            <a:ext cx="2558158" cy="1264952"/>
          </a:xfrm>
          <a:prstGeom prst="rect">
            <a:avLst/>
          </a:prstGeom>
          <a:solidFill>
            <a:schemeClr val="tx1"/>
          </a:solidFill>
          <a:ln>
            <a:no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pic>
        <p:nvPicPr>
          <p:cNvPr id="2" name="Picture 2">
            <a:extLst>
              <a:ext uri="{FF2B5EF4-FFF2-40B4-BE49-F238E27FC236}">
                <a16:creationId xmlns:a16="http://schemas.microsoft.com/office/drawing/2014/main" id="{A230896E-5AB8-4E69-4101-6934C2375EB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656"/>
          <a:stretch/>
        </p:blipFill>
        <p:spPr bwMode="auto">
          <a:xfrm>
            <a:off x="704515" y="1352093"/>
            <a:ext cx="4511100" cy="295529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3B29ABD5-D239-CC88-FFCF-E5AFB4B3DDAF}"/>
              </a:ext>
            </a:extLst>
          </p:cNvPr>
          <p:cNvSpPr/>
          <p:nvPr/>
        </p:nvSpPr>
        <p:spPr>
          <a:xfrm>
            <a:off x="5431631" y="1342317"/>
            <a:ext cx="1831017" cy="254345"/>
          </a:xfrm>
          <a:prstGeom prst="rect">
            <a:avLst/>
          </a:prstGeom>
          <a:solidFill>
            <a:schemeClr val="tx1"/>
          </a:solidFill>
          <a:ln>
            <a:solidFill>
              <a:schemeClr val="tx1"/>
            </a:solidFill>
          </a:ln>
        </p:spPr>
        <p:txBody>
          <a:bodyPr rtlCol="0" anchor="ctr">
            <a:spAutoFit/>
          </a:bodyPr>
          <a:lstStyle/>
          <a:p>
            <a:pPr algn="ctr"/>
            <a:endParaRPr lang="en-CH" sz="1600" dirty="0">
              <a:latin typeface="Helvetica Light" charset="0"/>
              <a:ea typeface="Helvetica Light" charset="0"/>
              <a:cs typeface="Helvetica Light" charset="0"/>
            </a:endParaRPr>
          </a:p>
        </p:txBody>
      </p:sp>
      <p:pic>
        <p:nvPicPr>
          <p:cNvPr id="8" name="Picture 7">
            <a:extLst>
              <a:ext uri="{FF2B5EF4-FFF2-40B4-BE49-F238E27FC236}">
                <a16:creationId xmlns:a16="http://schemas.microsoft.com/office/drawing/2014/main" id="{F2AFFF37-29DD-B3A7-196C-D8EDA4C7A818}"/>
              </a:ext>
            </a:extLst>
          </p:cNvPr>
          <p:cNvPicPr>
            <a:picLocks noChangeAspect="1"/>
          </p:cNvPicPr>
          <p:nvPr/>
        </p:nvPicPr>
        <p:blipFill rotWithShape="1">
          <a:blip r:embed="rId3"/>
          <a:srcRect t="9472"/>
          <a:stretch/>
        </p:blipFill>
        <p:spPr>
          <a:xfrm>
            <a:off x="5237078" y="867923"/>
            <a:ext cx="5926222" cy="3542449"/>
          </a:xfrm>
          <a:prstGeom prst="rect">
            <a:avLst/>
          </a:prstGeom>
        </p:spPr>
      </p:pic>
      <p:sp>
        <p:nvSpPr>
          <p:cNvPr id="9" name="Rounded Rectangle 8">
            <a:extLst>
              <a:ext uri="{FF2B5EF4-FFF2-40B4-BE49-F238E27FC236}">
                <a16:creationId xmlns:a16="http://schemas.microsoft.com/office/drawing/2014/main" id="{B2FD69B8-1AE1-8BB3-BC1A-72BD33DA0482}"/>
              </a:ext>
            </a:extLst>
          </p:cNvPr>
          <p:cNvSpPr/>
          <p:nvPr/>
        </p:nvSpPr>
        <p:spPr>
          <a:xfrm>
            <a:off x="282580" y="4457389"/>
            <a:ext cx="10880720" cy="2113230"/>
          </a:xfrm>
          <a:prstGeom prst="roundRect">
            <a:avLst>
              <a:gd name="adj" fmla="val 2868"/>
            </a:avLst>
          </a:prstGeom>
          <a:solidFill>
            <a:schemeClr val="bg1"/>
          </a:solidFill>
          <a:ln>
            <a:solidFill>
              <a:schemeClr val="bg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pic>
        <p:nvPicPr>
          <p:cNvPr id="11" name="Picture 10">
            <a:extLst>
              <a:ext uri="{FF2B5EF4-FFF2-40B4-BE49-F238E27FC236}">
                <a16:creationId xmlns:a16="http://schemas.microsoft.com/office/drawing/2014/main" id="{FDB27394-925A-DD65-438A-66E348FB9E8A}"/>
              </a:ext>
            </a:extLst>
          </p:cNvPr>
          <p:cNvPicPr>
            <a:picLocks noChangeAspect="1"/>
          </p:cNvPicPr>
          <p:nvPr/>
        </p:nvPicPr>
        <p:blipFill>
          <a:blip r:embed="rId4"/>
          <a:srcRect/>
          <a:stretch/>
        </p:blipFill>
        <p:spPr>
          <a:xfrm rot="5400000">
            <a:off x="702649" y="4048279"/>
            <a:ext cx="2081348" cy="2899569"/>
          </a:xfrm>
          <a:prstGeom prst="rect">
            <a:avLst/>
          </a:prstGeom>
        </p:spPr>
      </p:pic>
      <p:pic>
        <p:nvPicPr>
          <p:cNvPr id="14" name="Picture 2">
            <a:extLst>
              <a:ext uri="{FF2B5EF4-FFF2-40B4-BE49-F238E27FC236}">
                <a16:creationId xmlns:a16="http://schemas.microsoft.com/office/drawing/2014/main" id="{B7CC51CE-EBF4-1A90-AFAE-5D2A3BC879C6}"/>
              </a:ext>
            </a:extLst>
          </p:cNvPr>
          <p:cNvPicPr>
            <a:picLocks noChangeAspect="1" noChangeArrowheads="1"/>
          </p:cNvPicPr>
          <p:nvPr/>
        </p:nvPicPr>
        <p:blipFill>
          <a:blip r:embed="rId5">
            <a:alphaModFix/>
          </a:blip>
          <a:srcRect/>
          <a:stretch/>
        </p:blipFill>
        <p:spPr bwMode="auto">
          <a:xfrm>
            <a:off x="3164265" y="4484422"/>
            <a:ext cx="2169347" cy="2081349"/>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E0B6CEE1-07BA-4541-8BC0-FEABC2C069DD}"/>
              </a:ext>
            </a:extLst>
          </p:cNvPr>
          <p:cNvSpPr txBox="1"/>
          <p:nvPr/>
        </p:nvSpPr>
        <p:spPr>
          <a:xfrm>
            <a:off x="127321" y="209428"/>
            <a:ext cx="11345541" cy="969496"/>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Run-3 data analysis</a:t>
            </a:r>
          </a:p>
          <a:p>
            <a:pPr indent="424250" defTabSz="430225" fontAlgn="base">
              <a:spcBef>
                <a:spcPts val="600"/>
              </a:spcBef>
              <a:spcAft>
                <a:spcPct val="0"/>
              </a:spcAft>
              <a:defRPr/>
            </a:pPr>
            <a:r>
              <a:rPr lang="en-GB" sz="1600" dirty="0">
                <a:solidFill>
                  <a:schemeClr val="bg1"/>
                </a:solidFill>
                <a:latin typeface="Helvetica" pitchFamily="2" charset="0"/>
                <a:ea typeface="Trebuchet MS" pitchFamily="-84" charset="0"/>
                <a:cs typeface="Helvetica Light"/>
              </a:rPr>
              <a:t>Excellent detector and reconstruction performance, 9 papers, 2 CONF notes, 7 PUB notes released on Run 3</a:t>
            </a:r>
          </a:p>
        </p:txBody>
      </p:sp>
      <p:pic>
        <p:nvPicPr>
          <p:cNvPr id="5" name="Picture 2">
            <a:extLst>
              <a:ext uri="{FF2B5EF4-FFF2-40B4-BE49-F238E27FC236}">
                <a16:creationId xmlns:a16="http://schemas.microsoft.com/office/drawing/2014/main" id="{D210593A-CD0A-63EC-48BA-B9D5047FD124}"/>
              </a:ext>
            </a:extLst>
          </p:cNvPr>
          <p:cNvPicPr>
            <a:picLocks noChangeAspect="1" noChangeArrowheads="1"/>
          </p:cNvPicPr>
          <p:nvPr/>
        </p:nvPicPr>
        <p:blipFill>
          <a:blip r:embed="rId6">
            <a:alphaModFix/>
          </a:blip>
          <a:srcRect/>
          <a:stretch/>
        </p:blipFill>
        <p:spPr bwMode="auto">
          <a:xfrm>
            <a:off x="5274268" y="4508956"/>
            <a:ext cx="3015852" cy="204248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3CDA045E-FC07-AF2D-2A9B-D147A64A5503}"/>
              </a:ext>
            </a:extLst>
          </p:cNvPr>
          <p:cNvPicPr>
            <a:picLocks noChangeAspect="1"/>
          </p:cNvPicPr>
          <p:nvPr/>
        </p:nvPicPr>
        <p:blipFill>
          <a:blip r:embed="rId7">
            <a:alphaModFix/>
          </a:blip>
          <a:srcRect/>
          <a:stretch/>
        </p:blipFill>
        <p:spPr>
          <a:xfrm rot="5400000">
            <a:off x="8530637" y="4187611"/>
            <a:ext cx="2064925" cy="2667000"/>
          </a:xfrm>
          <a:prstGeom prst="rect">
            <a:avLst/>
          </a:prstGeom>
        </p:spPr>
      </p:pic>
    </p:spTree>
    <p:extLst>
      <p:ext uri="{BB962C8B-B14F-4D97-AF65-F5344CB8AC3E}">
        <p14:creationId xmlns:p14="http://schemas.microsoft.com/office/powerpoint/2010/main" val="516086395"/>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8C936F7-5310-4376-46EA-B36AF3511BAB}"/>
              </a:ext>
            </a:extLst>
          </p:cNvPr>
          <p:cNvPicPr>
            <a:picLocks noChangeAspect="1"/>
          </p:cNvPicPr>
          <p:nvPr/>
        </p:nvPicPr>
        <p:blipFill rotWithShape="1">
          <a:blip r:embed="rId2"/>
          <a:srcRect t="20299"/>
          <a:stretch/>
        </p:blipFill>
        <p:spPr>
          <a:xfrm>
            <a:off x="-1" y="-1"/>
            <a:ext cx="11472864" cy="6858001"/>
          </a:xfrm>
          <a:prstGeom prst="rect">
            <a:avLst/>
          </a:prstGeom>
        </p:spPr>
      </p:pic>
      <p:sp>
        <p:nvSpPr>
          <p:cNvPr id="5" name="TextBox 4">
            <a:extLst>
              <a:ext uri="{FF2B5EF4-FFF2-40B4-BE49-F238E27FC236}">
                <a16:creationId xmlns:a16="http://schemas.microsoft.com/office/drawing/2014/main" id="{96CA4060-8F9F-806F-718F-3A4421B62BCA}"/>
              </a:ext>
            </a:extLst>
          </p:cNvPr>
          <p:cNvSpPr txBox="1"/>
          <p:nvPr/>
        </p:nvSpPr>
        <p:spPr>
          <a:xfrm>
            <a:off x="222662" y="167736"/>
            <a:ext cx="11057835" cy="461665"/>
          </a:xfrm>
          <a:prstGeom prst="rect">
            <a:avLst/>
          </a:prstGeom>
          <a:noFill/>
        </p:spPr>
        <p:txBody>
          <a:bodyPr wrap="none" rtlCol="0">
            <a:spAutoFit/>
          </a:bodyPr>
          <a:lstStyle/>
          <a:p>
            <a:pPr marL="0">
              <a:spcBef>
                <a:spcPts val="3000"/>
              </a:spcBef>
            </a:pPr>
            <a:r>
              <a:rPr lang="en-CH" sz="2400" b="1" dirty="0">
                <a:solidFill>
                  <a:srgbClr val="0D7FBF"/>
                </a:solidFill>
                <a:latin typeface="Helvetica" pitchFamily="2" charset="0"/>
                <a:ea typeface="Helvetica Light" charset="0"/>
                <a:cs typeface="Helvetica Light" charset="0"/>
                <a:sym typeface="Wingdings" pitchFamily="2" charset="2"/>
              </a:rPr>
              <a:t>Extremely successful LHC runs between 2010 and 2018, and continuing …</a:t>
            </a:r>
          </a:p>
        </p:txBody>
      </p:sp>
      <p:sp>
        <p:nvSpPr>
          <p:cNvPr id="2" name="Rounded Rectangle 1">
            <a:extLst>
              <a:ext uri="{FF2B5EF4-FFF2-40B4-BE49-F238E27FC236}">
                <a16:creationId xmlns:a16="http://schemas.microsoft.com/office/drawing/2014/main" id="{5F3901DC-0092-6C8E-24EB-3B6D8667312D}"/>
              </a:ext>
            </a:extLst>
          </p:cNvPr>
          <p:cNvSpPr/>
          <p:nvPr/>
        </p:nvSpPr>
        <p:spPr>
          <a:xfrm>
            <a:off x="717374" y="892598"/>
            <a:ext cx="10099308" cy="5386282"/>
          </a:xfrm>
          <a:prstGeom prst="roundRect">
            <a:avLst>
              <a:gd name="adj" fmla="val 1263"/>
            </a:avLst>
          </a:prstGeom>
          <a:solidFill>
            <a:schemeClr val="bg1"/>
          </a:solidFill>
          <a:ln>
            <a:solidFill>
              <a:schemeClr val="tx1">
                <a:lumMod val="50000"/>
                <a:lumOff val="50000"/>
              </a:schemeClr>
            </a:solidFill>
          </a:ln>
        </p:spPr>
        <p:txBody>
          <a:bodyPr wrap="square" rtlCol="0" anchor="ctr">
            <a:spAutoFit/>
          </a:bodyPr>
          <a:lstStyle/>
          <a:p>
            <a:pPr algn="l"/>
            <a:endParaRPr lang="en-CH" sz="1600" dirty="0">
              <a:latin typeface="Helvetica" pitchFamily="2" charset="0"/>
            </a:endParaRPr>
          </a:p>
        </p:txBody>
      </p:sp>
      <p:sp>
        <p:nvSpPr>
          <p:cNvPr id="3" name="Rectangle 2">
            <a:extLst>
              <a:ext uri="{FF2B5EF4-FFF2-40B4-BE49-F238E27FC236}">
                <a16:creationId xmlns:a16="http://schemas.microsoft.com/office/drawing/2014/main" id="{E1FDF60F-0CDF-D7F3-329C-910CFC1122C7}"/>
              </a:ext>
            </a:extLst>
          </p:cNvPr>
          <p:cNvSpPr/>
          <p:nvPr/>
        </p:nvSpPr>
        <p:spPr>
          <a:xfrm>
            <a:off x="1100867" y="1190124"/>
            <a:ext cx="8538433" cy="369332"/>
          </a:xfrm>
          <a:prstGeom prst="rect">
            <a:avLst/>
          </a:prstGeom>
        </p:spPr>
        <p:txBody>
          <a:bodyPr wrap="square">
            <a:spAutoFit/>
          </a:bodyPr>
          <a:lstStyle/>
          <a:p>
            <a:pPr lvl="0" defTabSz="457200" fontAlgn="base">
              <a:spcBef>
                <a:spcPts val="2400"/>
              </a:spcBef>
              <a:spcAft>
                <a:spcPct val="0"/>
              </a:spcAft>
              <a:defRPr/>
            </a:pPr>
            <a:r>
              <a:rPr lang="en-GB" b="1" dirty="0">
                <a:latin typeface="Helvetica" pitchFamily="2" charset="0"/>
              </a:rPr>
              <a:t>2024 physics data taking has resumed</a:t>
            </a:r>
          </a:p>
        </p:txBody>
      </p:sp>
      <p:pic>
        <p:nvPicPr>
          <p:cNvPr id="11" name="Picture 10">
            <a:extLst>
              <a:ext uri="{FF2B5EF4-FFF2-40B4-BE49-F238E27FC236}">
                <a16:creationId xmlns:a16="http://schemas.microsoft.com/office/drawing/2014/main" id="{AA93C684-BA2D-AC20-BCF4-631620ED3084}"/>
              </a:ext>
            </a:extLst>
          </p:cNvPr>
          <p:cNvPicPr>
            <a:picLocks noChangeAspect="1"/>
          </p:cNvPicPr>
          <p:nvPr/>
        </p:nvPicPr>
        <p:blipFill>
          <a:blip r:embed="rId3"/>
          <a:stretch>
            <a:fillRect/>
          </a:stretch>
        </p:blipFill>
        <p:spPr>
          <a:xfrm>
            <a:off x="1193638" y="1653674"/>
            <a:ext cx="8839004" cy="4273918"/>
          </a:xfrm>
          <a:prstGeom prst="rect">
            <a:avLst/>
          </a:prstGeom>
        </p:spPr>
      </p:pic>
    </p:spTree>
    <p:extLst>
      <p:ext uri="{BB962C8B-B14F-4D97-AF65-F5344CB8AC3E}">
        <p14:creationId xmlns:p14="http://schemas.microsoft.com/office/powerpoint/2010/main" val="3026899781"/>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900C9AAB-A400-B240-88FF-9A5BCDB8FB2D}"/>
              </a:ext>
            </a:extLst>
          </p:cNvPr>
          <p:cNvSpPr txBox="1"/>
          <p:nvPr/>
        </p:nvSpPr>
        <p:spPr>
          <a:xfrm>
            <a:off x="178096" y="264651"/>
            <a:ext cx="11305525"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Proton–proton data taking in Run 3</a:t>
            </a:r>
            <a:endParaRPr lang="en-US" sz="2800" dirty="0">
              <a:solidFill>
                <a:srgbClr val="0D7FBF"/>
              </a:solidFill>
              <a:latin typeface="Helvetica Light" pitchFamily="2" charset="0"/>
              <a:ea typeface="Trebuchet MS" pitchFamily="-84" charset="0"/>
              <a:cs typeface="Helvetica Light"/>
            </a:endParaRPr>
          </a:p>
        </p:txBody>
      </p:sp>
      <p:pic>
        <p:nvPicPr>
          <p:cNvPr id="4" name="Picture 3">
            <a:extLst>
              <a:ext uri="{FF2B5EF4-FFF2-40B4-BE49-F238E27FC236}">
                <a16:creationId xmlns:a16="http://schemas.microsoft.com/office/drawing/2014/main" id="{A87B43C6-8C1C-7661-85CF-46AF02951971}"/>
              </a:ext>
            </a:extLst>
          </p:cNvPr>
          <p:cNvPicPr>
            <a:picLocks noChangeAspect="1"/>
          </p:cNvPicPr>
          <p:nvPr/>
        </p:nvPicPr>
        <p:blipFill>
          <a:blip r:embed="rId2"/>
          <a:stretch>
            <a:fillRect/>
          </a:stretch>
        </p:blipFill>
        <p:spPr>
          <a:xfrm>
            <a:off x="9840773" y="82887"/>
            <a:ext cx="1490734" cy="785137"/>
          </a:xfrm>
          <a:prstGeom prst="rect">
            <a:avLst/>
          </a:prstGeom>
        </p:spPr>
      </p:pic>
      <p:sp>
        <p:nvSpPr>
          <p:cNvPr id="2" name="Slide Number Placeholder 1">
            <a:extLst>
              <a:ext uri="{FF2B5EF4-FFF2-40B4-BE49-F238E27FC236}">
                <a16:creationId xmlns:a16="http://schemas.microsoft.com/office/drawing/2014/main" id="{CFD64125-93A9-12E5-6E52-8E0C94AB5352}"/>
              </a:ext>
            </a:extLst>
          </p:cNvPr>
          <p:cNvSpPr>
            <a:spLocks noGrp="1"/>
          </p:cNvSpPr>
          <p:nvPr>
            <p:ph type="sldNum" sz="quarter" idx="4"/>
          </p:nvPr>
        </p:nvSpPr>
        <p:spPr>
          <a:xfrm>
            <a:off x="8779265" y="6545797"/>
            <a:ext cx="2677001" cy="365125"/>
          </a:xfrm>
        </p:spPr>
        <p:txBody>
          <a:bodyPr/>
          <a:lstStyle/>
          <a:p>
            <a:pPr>
              <a:defRPr/>
            </a:pPr>
            <a:fld id="{611C2F03-9E95-40C9-A99F-3C4F7EE8CF2A}" type="slidenum">
              <a:rPr lang="en-GB" smtClean="0"/>
              <a:pPr>
                <a:defRPr/>
              </a:pPr>
              <a:t>87</a:t>
            </a:fld>
            <a:endParaRPr lang="en-GB" dirty="0"/>
          </a:p>
        </p:txBody>
      </p:sp>
      <p:sp>
        <p:nvSpPr>
          <p:cNvPr id="14" name="Rectangle 13">
            <a:extLst>
              <a:ext uri="{FF2B5EF4-FFF2-40B4-BE49-F238E27FC236}">
                <a16:creationId xmlns:a16="http://schemas.microsoft.com/office/drawing/2014/main" id="{79359B3B-0C3C-F257-BACD-478DEDE647D2}"/>
              </a:ext>
            </a:extLst>
          </p:cNvPr>
          <p:cNvSpPr/>
          <p:nvPr/>
        </p:nvSpPr>
        <p:spPr>
          <a:xfrm>
            <a:off x="591663" y="1187217"/>
            <a:ext cx="10881200" cy="700192"/>
          </a:xfrm>
          <a:prstGeom prst="rect">
            <a:avLst/>
          </a:prstGeom>
        </p:spPr>
        <p:txBody>
          <a:bodyPr wrap="square">
            <a:spAutoFit/>
          </a:bodyPr>
          <a:lstStyle/>
          <a:p>
            <a:pPr>
              <a:spcBef>
                <a:spcPts val="2400"/>
              </a:spcBef>
              <a:defRPr/>
            </a:pPr>
            <a:r>
              <a:rPr lang="en-GB" sz="1600" dirty="0">
                <a:latin typeface="Helvetica" pitchFamily="2" charset="0"/>
              </a:rPr>
              <a:t>Accelerator problems during </a:t>
            </a:r>
            <a:r>
              <a:rPr kumimoji="0" lang="en-GB" sz="1600" i="0" u="none" strike="noStrike" kern="1200" cap="none" spc="0" normalizeH="0" baseline="0" noProof="0" dirty="0">
                <a:ln>
                  <a:noFill/>
                </a:ln>
                <a:effectLst/>
                <a:uLnTx/>
                <a:uFillTx/>
                <a:latin typeface="Helvetica" pitchFamily="2" charset="0"/>
                <a:ea typeface="+mn-ea"/>
                <a:cs typeface="+mn-cs"/>
              </a:rPr>
              <a:t>2022 &amp; 2023, less integrated luminosity than anticipated. Good startup in 2024 </a:t>
            </a:r>
            <a:endParaRPr kumimoji="0" lang="en-GB" sz="1600" i="0" u="none" strike="noStrike" kern="1200" cap="none" spc="0" normalizeH="0" baseline="30000" noProof="0" dirty="0">
              <a:ln>
                <a:noFill/>
              </a:ln>
              <a:effectLst/>
              <a:uLnTx/>
              <a:uFillTx/>
              <a:latin typeface="Helvetica" pitchFamily="2" charset="0"/>
              <a:ea typeface="+mn-ea"/>
              <a:cs typeface="+mn-cs"/>
            </a:endParaRPr>
          </a:p>
          <a:p>
            <a:pPr>
              <a:spcBef>
                <a:spcPts val="900"/>
              </a:spcBef>
              <a:defRPr/>
            </a:pPr>
            <a:r>
              <a:rPr lang="en-GB" sz="1600" dirty="0">
                <a:solidFill>
                  <a:schemeClr val="tx1">
                    <a:lumMod val="65000"/>
                    <a:lumOff val="35000"/>
                  </a:schemeClr>
                </a:solidFill>
                <a:latin typeface="Helvetica" pitchFamily="2" charset="0"/>
              </a:rPr>
              <a:t>2024: 23.3 fb</a:t>
            </a:r>
            <a:r>
              <a:rPr lang="en-GB" sz="1600" baseline="30000" dirty="0">
                <a:solidFill>
                  <a:schemeClr val="tx1">
                    <a:lumMod val="65000"/>
                    <a:lumOff val="35000"/>
                  </a:schemeClr>
                </a:solidFill>
                <a:latin typeface="Helvetica" pitchFamily="2" charset="0"/>
              </a:rPr>
              <a:t>–1</a:t>
            </a:r>
            <a:r>
              <a:rPr lang="en-GB" sz="1600" dirty="0">
                <a:solidFill>
                  <a:schemeClr val="tx1">
                    <a:lumMod val="65000"/>
                    <a:lumOff val="35000"/>
                  </a:schemeClr>
                </a:solidFill>
                <a:latin typeface="Helvetica" pitchFamily="2" charset="0"/>
              </a:rPr>
              <a:t> delivered and 22.0 fb</a:t>
            </a:r>
            <a:r>
              <a:rPr lang="en-GB" sz="1600" baseline="30000" dirty="0">
                <a:solidFill>
                  <a:schemeClr val="tx1">
                    <a:lumMod val="65000"/>
                    <a:lumOff val="35000"/>
                  </a:schemeClr>
                </a:solidFill>
                <a:latin typeface="Helvetica" pitchFamily="2" charset="0"/>
              </a:rPr>
              <a:t>–1</a:t>
            </a:r>
            <a:r>
              <a:rPr lang="en-GB" sz="1600" dirty="0">
                <a:solidFill>
                  <a:schemeClr val="tx1">
                    <a:lumMod val="65000"/>
                    <a:lumOff val="35000"/>
                  </a:schemeClr>
                </a:solidFill>
                <a:latin typeface="Helvetica" pitchFamily="2" charset="0"/>
              </a:rPr>
              <a:t> recorded (94.2%). Higher pileup than in previous years and during Run 2</a:t>
            </a:r>
            <a:endParaRPr kumimoji="0" lang="en-GB" sz="1400" b="1" u="none" strike="noStrike" kern="1200" cap="none" spc="0" normalizeH="0" baseline="30000" noProof="0" dirty="0">
              <a:ln>
                <a:noFill/>
              </a:ln>
              <a:solidFill>
                <a:schemeClr val="tx1">
                  <a:lumMod val="65000"/>
                  <a:lumOff val="35000"/>
                </a:schemeClr>
              </a:solidFill>
              <a:effectLst/>
              <a:uLnTx/>
              <a:uFillTx/>
              <a:latin typeface="Helvetica" pitchFamily="2" charset="0"/>
            </a:endParaRPr>
          </a:p>
        </p:txBody>
      </p:sp>
      <p:pic>
        <p:nvPicPr>
          <p:cNvPr id="17" name="Picture 16">
            <a:extLst>
              <a:ext uri="{FF2B5EF4-FFF2-40B4-BE49-F238E27FC236}">
                <a16:creationId xmlns:a16="http://schemas.microsoft.com/office/drawing/2014/main" id="{C85843EE-0FE4-25B4-F1D0-DF7C9C99BCED}"/>
              </a:ext>
            </a:extLst>
          </p:cNvPr>
          <p:cNvPicPr>
            <a:picLocks noChangeAspect="1"/>
          </p:cNvPicPr>
          <p:nvPr/>
        </p:nvPicPr>
        <p:blipFill>
          <a:blip r:embed="rId3"/>
          <a:srcRect/>
          <a:stretch/>
        </p:blipFill>
        <p:spPr>
          <a:xfrm rot="5400000">
            <a:off x="1295727" y="1217568"/>
            <a:ext cx="3964050" cy="5522400"/>
          </a:xfrm>
          <a:prstGeom prst="rect">
            <a:avLst/>
          </a:prstGeom>
        </p:spPr>
      </p:pic>
      <p:pic>
        <p:nvPicPr>
          <p:cNvPr id="19" name="Picture 18">
            <a:extLst>
              <a:ext uri="{FF2B5EF4-FFF2-40B4-BE49-F238E27FC236}">
                <a16:creationId xmlns:a16="http://schemas.microsoft.com/office/drawing/2014/main" id="{1BC6F505-E16D-D232-31D5-5FB85B0F5829}"/>
              </a:ext>
            </a:extLst>
          </p:cNvPr>
          <p:cNvPicPr>
            <a:picLocks noChangeAspect="1"/>
          </p:cNvPicPr>
          <p:nvPr/>
        </p:nvPicPr>
        <p:blipFill>
          <a:blip r:embed="rId4"/>
          <a:srcRect/>
          <a:stretch/>
        </p:blipFill>
        <p:spPr>
          <a:xfrm rot="5400000">
            <a:off x="6357109" y="1217041"/>
            <a:ext cx="3966739" cy="5526146"/>
          </a:xfrm>
          <a:prstGeom prst="rect">
            <a:avLst/>
          </a:prstGeom>
        </p:spPr>
      </p:pic>
      <p:sp>
        <p:nvSpPr>
          <p:cNvPr id="20" name="Rectangle 19">
            <a:extLst>
              <a:ext uri="{FF2B5EF4-FFF2-40B4-BE49-F238E27FC236}">
                <a16:creationId xmlns:a16="http://schemas.microsoft.com/office/drawing/2014/main" id="{CCCE2BD0-8B90-878D-BB36-E57FA82EEB67}"/>
              </a:ext>
            </a:extLst>
          </p:cNvPr>
          <p:cNvSpPr/>
          <p:nvPr/>
        </p:nvSpPr>
        <p:spPr>
          <a:xfrm>
            <a:off x="591663" y="6269487"/>
            <a:ext cx="10881200" cy="338554"/>
          </a:xfrm>
          <a:prstGeom prst="rect">
            <a:avLst/>
          </a:prstGeom>
        </p:spPr>
        <p:txBody>
          <a:bodyPr wrap="square">
            <a:spAutoFit/>
          </a:bodyPr>
          <a:lstStyle/>
          <a:p>
            <a:pPr>
              <a:spcBef>
                <a:spcPts val="2400"/>
              </a:spcBef>
              <a:defRPr/>
            </a:pPr>
            <a:r>
              <a:rPr lang="en-GB" sz="1600" dirty="0">
                <a:latin typeface="Helvetica" pitchFamily="2" charset="0"/>
              </a:rPr>
              <a:t>Successful Pb–Pb run in 2023: almost doubled integrated luminosity of Run 2</a:t>
            </a:r>
            <a:endParaRPr kumimoji="0" lang="en-GB" sz="1400" b="1" u="none" strike="noStrike" kern="1200" cap="none" spc="0" normalizeH="0" baseline="30000" noProof="0" dirty="0">
              <a:ln>
                <a:noFill/>
              </a:ln>
              <a:effectLst/>
              <a:uLnTx/>
              <a:uFillTx/>
              <a:latin typeface="Helvetica" pitchFamily="2" charset="0"/>
            </a:endParaRPr>
          </a:p>
        </p:txBody>
      </p:sp>
      <p:sp>
        <p:nvSpPr>
          <p:cNvPr id="3" name="TextBox 2">
            <a:extLst>
              <a:ext uri="{FF2B5EF4-FFF2-40B4-BE49-F238E27FC236}">
                <a16:creationId xmlns:a16="http://schemas.microsoft.com/office/drawing/2014/main" id="{99B52BE4-9776-2B9D-2604-71DCC76980DD}"/>
              </a:ext>
            </a:extLst>
          </p:cNvPr>
          <p:cNvSpPr txBox="1"/>
          <p:nvPr/>
        </p:nvSpPr>
        <p:spPr>
          <a:xfrm>
            <a:off x="1492623" y="3961090"/>
            <a:ext cx="1212191" cy="246221"/>
          </a:xfrm>
          <a:prstGeom prst="rect">
            <a:avLst/>
          </a:prstGeom>
          <a:noFill/>
        </p:spPr>
        <p:txBody>
          <a:bodyPr wrap="none" rtlCol="0">
            <a:spAutoFit/>
          </a:bodyPr>
          <a:lstStyle/>
          <a:p>
            <a:pPr marL="0">
              <a:spcBef>
                <a:spcPts val="3000"/>
              </a:spcBef>
            </a:pPr>
            <a:r>
              <a:rPr lang="en-CH" sz="1000" dirty="0">
                <a:solidFill>
                  <a:schemeClr val="tx1">
                    <a:lumMod val="65000"/>
                    <a:lumOff val="35000"/>
                  </a:schemeClr>
                </a:solidFill>
                <a:latin typeface="Helvetica Light" charset="0"/>
                <a:ea typeface="Helvetica Light" charset="0"/>
                <a:cs typeface="Helvetica Light" charset="0"/>
                <a:sym typeface="Wingdings" pitchFamily="2" charset="2"/>
              </a:rPr>
              <a:t>(93.5% efficiency)</a:t>
            </a:r>
          </a:p>
        </p:txBody>
      </p:sp>
    </p:spTree>
    <p:extLst>
      <p:ext uri="{BB962C8B-B14F-4D97-AF65-F5344CB8AC3E}">
        <p14:creationId xmlns:p14="http://schemas.microsoft.com/office/powerpoint/2010/main" val="837323905"/>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878D3B4-ABF4-544C-934F-09F089FE6BE0}"/>
              </a:ext>
            </a:extLst>
          </p:cNvPr>
          <p:cNvSpPr txBox="1"/>
          <p:nvPr/>
        </p:nvSpPr>
        <p:spPr>
          <a:xfrm>
            <a:off x="178096" y="264651"/>
            <a:ext cx="11305525"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ATLAS Phase-II upgrade</a:t>
            </a:r>
            <a:endParaRPr lang="en-US" sz="2800" dirty="0">
              <a:solidFill>
                <a:srgbClr val="0D7FBF"/>
              </a:solidFill>
              <a:latin typeface="Helvetica Light" pitchFamily="2" charset="0"/>
              <a:ea typeface="Trebuchet MS" pitchFamily="-84" charset="0"/>
              <a:cs typeface="Helvetica Light"/>
            </a:endParaRPr>
          </a:p>
        </p:txBody>
      </p:sp>
      <p:sp>
        <p:nvSpPr>
          <p:cNvPr id="9" name="TextBox 8">
            <a:extLst>
              <a:ext uri="{FF2B5EF4-FFF2-40B4-BE49-F238E27FC236}">
                <a16:creationId xmlns:a16="http://schemas.microsoft.com/office/drawing/2014/main" id="{E43F6A56-0023-1445-B9B3-9727ABD1826E}"/>
              </a:ext>
            </a:extLst>
          </p:cNvPr>
          <p:cNvSpPr txBox="1"/>
          <p:nvPr/>
        </p:nvSpPr>
        <p:spPr>
          <a:xfrm>
            <a:off x="3831250" y="5554371"/>
            <a:ext cx="3448380" cy="600164"/>
          </a:xfrm>
          <a:prstGeom prst="rect">
            <a:avLst/>
          </a:prstGeom>
          <a:noFill/>
        </p:spPr>
        <p:txBody>
          <a:bodyPr wrap="none" rtlCol="0">
            <a:spAutoFit/>
          </a:bodyPr>
          <a:lstStyle/>
          <a:p>
            <a:pPr marL="0">
              <a:spcBef>
                <a:spcPts val="3000"/>
              </a:spcBef>
            </a:pPr>
            <a:r>
              <a:rPr lang="en-CH" sz="1600" b="1" dirty="0">
                <a:solidFill>
                  <a:prstClr val="black"/>
                </a:solidFill>
                <a:latin typeface="Helvetica" pitchFamily="2" charset="0"/>
                <a:ea typeface="Helvetica Light" charset="0"/>
                <a:cs typeface="Helvetica Light" charset="0"/>
                <a:sym typeface="Wingdings" pitchFamily="2" charset="2"/>
              </a:rPr>
              <a:t>New Inner Tracking Detector (ITk)</a:t>
            </a:r>
          </a:p>
          <a:p>
            <a:pPr marL="0">
              <a:spcBef>
                <a:spcPts val="600"/>
              </a:spcBef>
            </a:pPr>
            <a:r>
              <a:rPr lang="en-CH" sz="1200" dirty="0">
                <a:solidFill>
                  <a:prstClr val="black"/>
                </a:solidFill>
                <a:latin typeface="Helvetica Light" charset="0"/>
                <a:ea typeface="Helvetica Light" charset="0"/>
                <a:cs typeface="Helvetica Light" charset="0"/>
                <a:sym typeface="Wingdings" pitchFamily="2" charset="2"/>
              </a:rPr>
              <a:t>All silicon, up to |η| = 4</a:t>
            </a:r>
          </a:p>
        </p:txBody>
      </p:sp>
      <p:cxnSp>
        <p:nvCxnSpPr>
          <p:cNvPr id="15" name="Straight Arrow Connector 14">
            <a:extLst>
              <a:ext uri="{FF2B5EF4-FFF2-40B4-BE49-F238E27FC236}">
                <a16:creationId xmlns:a16="http://schemas.microsoft.com/office/drawing/2014/main" id="{3D05BF8E-6203-AE44-8A0B-FD087417A635}"/>
              </a:ext>
            </a:extLst>
          </p:cNvPr>
          <p:cNvCxnSpPr>
            <a:cxnSpLocks/>
          </p:cNvCxnSpPr>
          <p:nvPr/>
        </p:nvCxnSpPr>
        <p:spPr>
          <a:xfrm flipH="1" flipV="1">
            <a:off x="4975489" y="2703323"/>
            <a:ext cx="3303827" cy="1568138"/>
          </a:xfrm>
          <a:prstGeom prst="straightConnector1">
            <a:avLst/>
          </a:prstGeom>
          <a:ln w="19050">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a16="http://schemas.microsoft.com/office/drawing/2014/main" id="{34DE6609-4FEC-E241-9921-98CDFF4F60D7}"/>
              </a:ext>
            </a:extLst>
          </p:cNvPr>
          <p:cNvCxnSpPr>
            <a:cxnSpLocks/>
            <a:stCxn id="9" idx="0"/>
          </p:cNvCxnSpPr>
          <p:nvPr/>
        </p:nvCxnSpPr>
        <p:spPr>
          <a:xfrm flipH="1" flipV="1">
            <a:off x="4663255" y="2959313"/>
            <a:ext cx="892185" cy="2595058"/>
          </a:xfrm>
          <a:prstGeom prst="straightConnector1">
            <a:avLst/>
          </a:prstGeom>
          <a:ln w="19050">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806B5972-312F-194C-9C75-0476170A2933}"/>
              </a:ext>
            </a:extLst>
          </p:cNvPr>
          <p:cNvCxnSpPr>
            <a:cxnSpLocks/>
          </p:cNvCxnSpPr>
          <p:nvPr/>
        </p:nvCxnSpPr>
        <p:spPr>
          <a:xfrm flipV="1">
            <a:off x="1902721" y="3427665"/>
            <a:ext cx="2392544" cy="2126706"/>
          </a:xfrm>
          <a:prstGeom prst="straightConnector1">
            <a:avLst/>
          </a:prstGeom>
          <a:ln w="19050">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pic>
        <p:nvPicPr>
          <p:cNvPr id="18" name="Picture 17">
            <a:extLst>
              <a:ext uri="{FF2B5EF4-FFF2-40B4-BE49-F238E27FC236}">
                <a16:creationId xmlns:a16="http://schemas.microsoft.com/office/drawing/2014/main" id="{29ECE834-79A2-9446-955A-6170C47DB054}"/>
              </a:ext>
            </a:extLst>
          </p:cNvPr>
          <p:cNvPicPr>
            <a:picLocks noChangeAspect="1"/>
          </p:cNvPicPr>
          <p:nvPr/>
        </p:nvPicPr>
        <p:blipFill>
          <a:blip r:embed="rId2"/>
          <a:stretch>
            <a:fillRect/>
          </a:stretch>
        </p:blipFill>
        <p:spPr>
          <a:xfrm>
            <a:off x="9840773" y="82887"/>
            <a:ext cx="1490734" cy="785137"/>
          </a:xfrm>
          <a:prstGeom prst="rect">
            <a:avLst/>
          </a:prstGeom>
        </p:spPr>
      </p:pic>
      <p:cxnSp>
        <p:nvCxnSpPr>
          <p:cNvPr id="25" name="Straight Connector 24">
            <a:extLst>
              <a:ext uri="{FF2B5EF4-FFF2-40B4-BE49-F238E27FC236}">
                <a16:creationId xmlns:a16="http://schemas.microsoft.com/office/drawing/2014/main" id="{ABA92810-D4A4-262E-A9E1-91F6A118F886}"/>
              </a:ext>
            </a:extLst>
          </p:cNvPr>
          <p:cNvCxnSpPr>
            <a:cxnSpLocks/>
          </p:cNvCxnSpPr>
          <p:nvPr/>
        </p:nvCxnSpPr>
        <p:spPr>
          <a:xfrm>
            <a:off x="3486139" y="5315966"/>
            <a:ext cx="303945" cy="10753"/>
          </a:xfrm>
          <a:prstGeom prst="line">
            <a:avLst/>
          </a:prstGeom>
          <a:ln w="9525">
            <a:solidFill>
              <a:schemeClr val="accent6">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5" name="Rounded Rectangle 4">
            <a:extLst>
              <a:ext uri="{FF2B5EF4-FFF2-40B4-BE49-F238E27FC236}">
                <a16:creationId xmlns:a16="http://schemas.microsoft.com/office/drawing/2014/main" id="{BE07534E-1844-93EF-66CE-A59143DB1128}"/>
              </a:ext>
            </a:extLst>
          </p:cNvPr>
          <p:cNvSpPr/>
          <p:nvPr/>
        </p:nvSpPr>
        <p:spPr>
          <a:xfrm>
            <a:off x="1335739" y="1229271"/>
            <a:ext cx="9065817" cy="5236373"/>
          </a:xfrm>
          <a:prstGeom prst="roundRect">
            <a:avLst>
              <a:gd name="adj" fmla="val 740"/>
            </a:avLst>
          </a:prstGeom>
          <a:solidFill>
            <a:schemeClr val="bg1"/>
          </a:solidFill>
          <a:ln w="6350">
            <a:solidFill>
              <a:schemeClr val="bg1">
                <a:lumMod val="50000"/>
              </a:schemeClr>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grpSp>
        <p:nvGrpSpPr>
          <p:cNvPr id="31" name="Group 30">
            <a:extLst>
              <a:ext uri="{FF2B5EF4-FFF2-40B4-BE49-F238E27FC236}">
                <a16:creationId xmlns:a16="http://schemas.microsoft.com/office/drawing/2014/main" id="{26BC5FDC-4FD3-AB8D-7E47-3725848F3529}"/>
              </a:ext>
            </a:extLst>
          </p:cNvPr>
          <p:cNvGrpSpPr/>
          <p:nvPr/>
        </p:nvGrpSpPr>
        <p:grpSpPr>
          <a:xfrm>
            <a:off x="1527888" y="1359520"/>
            <a:ext cx="8784768" cy="4927600"/>
            <a:chOff x="755313" y="965200"/>
            <a:chExt cx="8784768" cy="4927600"/>
          </a:xfrm>
        </p:grpSpPr>
        <p:pic>
          <p:nvPicPr>
            <p:cNvPr id="32" name="Picture 31">
              <a:extLst>
                <a:ext uri="{FF2B5EF4-FFF2-40B4-BE49-F238E27FC236}">
                  <a16:creationId xmlns:a16="http://schemas.microsoft.com/office/drawing/2014/main" id="{67CC18B4-FA38-72F9-C2A3-54FD179003D4}"/>
                </a:ext>
              </a:extLst>
            </p:cNvPr>
            <p:cNvPicPr>
              <a:picLocks noChangeAspect="1"/>
            </p:cNvPicPr>
            <p:nvPr/>
          </p:nvPicPr>
          <p:blipFill>
            <a:blip r:embed="rId3"/>
            <a:stretch>
              <a:fillRect/>
            </a:stretch>
          </p:blipFill>
          <p:spPr>
            <a:xfrm>
              <a:off x="1932781" y="965200"/>
              <a:ext cx="7607300" cy="4927600"/>
            </a:xfrm>
            <a:prstGeom prst="rect">
              <a:avLst/>
            </a:prstGeom>
          </p:spPr>
        </p:pic>
        <p:sp>
          <p:nvSpPr>
            <p:cNvPr id="33" name="Rectangle 32">
              <a:extLst>
                <a:ext uri="{FF2B5EF4-FFF2-40B4-BE49-F238E27FC236}">
                  <a16:creationId xmlns:a16="http://schemas.microsoft.com/office/drawing/2014/main" id="{651A59DC-562E-B3C3-67F1-DD0F7CD70FF7}"/>
                </a:ext>
              </a:extLst>
            </p:cNvPr>
            <p:cNvSpPr/>
            <p:nvPr/>
          </p:nvSpPr>
          <p:spPr>
            <a:xfrm>
              <a:off x="3153101" y="4780429"/>
              <a:ext cx="659139" cy="255493"/>
            </a:xfrm>
            <a:prstGeom prst="rect">
              <a:avLst/>
            </a:prstGeom>
            <a:solidFill>
              <a:srgbClr val="FFC000">
                <a:alpha val="68235"/>
              </a:srgbClr>
            </a:solidFill>
            <a:ln>
              <a:no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34" name="Rectangle 33">
              <a:extLst>
                <a:ext uri="{FF2B5EF4-FFF2-40B4-BE49-F238E27FC236}">
                  <a16:creationId xmlns:a16="http://schemas.microsoft.com/office/drawing/2014/main" id="{C7A39A24-C1CD-67DA-C0D8-D0CEF7B70314}"/>
                </a:ext>
              </a:extLst>
            </p:cNvPr>
            <p:cNvSpPr/>
            <p:nvPr/>
          </p:nvSpPr>
          <p:spPr>
            <a:xfrm>
              <a:off x="3812241" y="4719918"/>
              <a:ext cx="383242" cy="161361"/>
            </a:xfrm>
            <a:prstGeom prst="rect">
              <a:avLst/>
            </a:prstGeom>
            <a:solidFill>
              <a:srgbClr val="FFC000">
                <a:alpha val="68235"/>
              </a:srgbClr>
            </a:solidFill>
            <a:ln>
              <a:no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35" name="Rectangle 34">
              <a:extLst>
                <a:ext uri="{FF2B5EF4-FFF2-40B4-BE49-F238E27FC236}">
                  <a16:creationId xmlns:a16="http://schemas.microsoft.com/office/drawing/2014/main" id="{69CD3E08-63AC-049F-D723-00CEE2C349D1}"/>
                </a:ext>
              </a:extLst>
            </p:cNvPr>
            <p:cNvSpPr/>
            <p:nvPr/>
          </p:nvSpPr>
          <p:spPr>
            <a:xfrm>
              <a:off x="3153101" y="3773837"/>
              <a:ext cx="1223918" cy="620360"/>
            </a:xfrm>
            <a:prstGeom prst="rect">
              <a:avLst/>
            </a:prstGeom>
            <a:solidFill>
              <a:srgbClr val="00B050">
                <a:alpha val="68235"/>
              </a:srgbClr>
            </a:solidFill>
            <a:ln>
              <a:no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36" name="Rectangle 35">
              <a:extLst>
                <a:ext uri="{FF2B5EF4-FFF2-40B4-BE49-F238E27FC236}">
                  <a16:creationId xmlns:a16="http://schemas.microsoft.com/office/drawing/2014/main" id="{79C482C7-4EFE-E44F-3E1D-33491C6C3E73}"/>
                </a:ext>
              </a:extLst>
            </p:cNvPr>
            <p:cNvSpPr/>
            <p:nvPr/>
          </p:nvSpPr>
          <p:spPr>
            <a:xfrm>
              <a:off x="4517756" y="3556860"/>
              <a:ext cx="3140344" cy="837340"/>
            </a:xfrm>
            <a:prstGeom prst="rect">
              <a:avLst/>
            </a:prstGeom>
            <a:solidFill>
              <a:srgbClr val="00B050">
                <a:alpha val="68235"/>
              </a:srgbClr>
            </a:solidFill>
            <a:ln>
              <a:no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37" name="TextBox 36">
              <a:extLst>
                <a:ext uri="{FF2B5EF4-FFF2-40B4-BE49-F238E27FC236}">
                  <a16:creationId xmlns:a16="http://schemas.microsoft.com/office/drawing/2014/main" id="{AD496905-A2B9-B5F0-70BD-B6E7ACE087A5}"/>
                </a:ext>
              </a:extLst>
            </p:cNvPr>
            <p:cNvSpPr txBox="1"/>
            <p:nvPr/>
          </p:nvSpPr>
          <p:spPr>
            <a:xfrm>
              <a:off x="755313" y="3683680"/>
              <a:ext cx="2093843" cy="438582"/>
            </a:xfrm>
            <a:prstGeom prst="rect">
              <a:avLst/>
            </a:prstGeom>
            <a:solidFill>
              <a:schemeClr val="bg1"/>
            </a:solidFill>
          </p:spPr>
          <p:txBody>
            <a:bodyPr wrap="none" rtlCol="0">
              <a:spAutoFit/>
            </a:bodyPr>
            <a:lstStyle/>
            <a:p>
              <a:pPr marL="0" algn="r">
                <a:spcBef>
                  <a:spcPts val="3000"/>
                </a:spcBef>
              </a:pPr>
              <a:r>
                <a:rPr lang="en-CH" sz="1200" dirty="0">
                  <a:solidFill>
                    <a:srgbClr val="099809"/>
                  </a:solidFill>
                  <a:latin typeface="Helvetica Light" charset="0"/>
                  <a:ea typeface="Helvetica Light" charset="0"/>
                  <a:cs typeface="Helvetica Light" charset="0"/>
                  <a:sym typeface="Wingdings" pitchFamily="2" charset="2"/>
                </a:rPr>
                <a:t>Current SCT active layers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CH" sz="1050" b="0" i="0" u="none" strike="noStrike" kern="1200" cap="none" spc="0" normalizeH="0" baseline="0" noProof="0" dirty="0">
                  <a:ln>
                    <a:noFill/>
                  </a:ln>
                  <a:solidFill>
                    <a:srgbClr val="000000">
                      <a:lumMod val="65000"/>
                      <a:lumOff val="35000"/>
                    </a:srgbClr>
                  </a:solidFill>
                  <a:effectLst/>
                  <a:uLnTx/>
                  <a:uFillTx/>
                  <a:latin typeface="Helvetica Light" charset="0"/>
                  <a:ea typeface="Helvetica Light" charset="0"/>
                  <a:cs typeface="Helvetica Light" charset="0"/>
                  <a:sym typeface="Wingdings" pitchFamily="2" charset="2"/>
                </a:rPr>
                <a:t>[4,088 </a:t>
              </a:r>
              <a:r>
                <a:rPr kumimoji="0" lang="en-CH" sz="1050" b="0" i="0" u="none" strike="noStrike" kern="1200" cap="none" spc="0" normalizeH="0" baseline="0" noProof="0" dirty="0">
                  <a:ln>
                    <a:noFill/>
                  </a:ln>
                  <a:solidFill>
                    <a:srgbClr val="000000">
                      <a:lumMod val="65000"/>
                      <a:lumOff val="35000"/>
                    </a:srgbClr>
                  </a:solidFill>
                  <a:effectLst/>
                  <a:uLnTx/>
                  <a:uFillTx/>
                  <a:latin typeface="Symbol" pitchFamily="2" charset="2"/>
                  <a:ea typeface="Helvetica Light" charset="0"/>
                  <a:cs typeface="Helvetica Light" charset="0"/>
                  <a:sym typeface="Wingdings" pitchFamily="2" charset="2"/>
                </a:rPr>
                <a:t>®</a:t>
              </a:r>
              <a:r>
                <a:rPr kumimoji="0" lang="en-CH" sz="1050" b="0" i="0" u="none" strike="noStrike" kern="1200" cap="none" spc="0" normalizeH="0" baseline="0" noProof="0" dirty="0">
                  <a:ln>
                    <a:noFill/>
                  </a:ln>
                  <a:solidFill>
                    <a:srgbClr val="000000">
                      <a:lumMod val="65000"/>
                      <a:lumOff val="35000"/>
                    </a:srgbClr>
                  </a:solidFill>
                  <a:effectLst/>
                  <a:uLnTx/>
                  <a:uFillTx/>
                  <a:latin typeface="Helvetica Light" charset="0"/>
                  <a:ea typeface="Helvetica Light" charset="0"/>
                  <a:cs typeface="Helvetica Light" charset="0"/>
                  <a:sym typeface="Wingdings" pitchFamily="2" charset="2"/>
                </a:rPr>
                <a:t> 17,888 (ITk) modules]</a:t>
              </a:r>
            </a:p>
          </p:txBody>
        </p:sp>
        <p:sp>
          <p:nvSpPr>
            <p:cNvPr id="38" name="TextBox 37">
              <a:extLst>
                <a:ext uri="{FF2B5EF4-FFF2-40B4-BE49-F238E27FC236}">
                  <a16:creationId xmlns:a16="http://schemas.microsoft.com/office/drawing/2014/main" id="{E872A649-CF5C-0EC5-1D58-83A6E2949723}"/>
                </a:ext>
              </a:extLst>
            </p:cNvPr>
            <p:cNvSpPr txBox="1"/>
            <p:nvPr/>
          </p:nvSpPr>
          <p:spPr>
            <a:xfrm>
              <a:off x="881951" y="4758923"/>
              <a:ext cx="1967205" cy="438582"/>
            </a:xfrm>
            <a:prstGeom prst="rect">
              <a:avLst/>
            </a:prstGeom>
            <a:solidFill>
              <a:schemeClr val="bg1"/>
            </a:solidFill>
          </p:spPr>
          <p:txBody>
            <a:bodyPr wrap="none" rtlCol="0">
              <a:spAutoFit/>
            </a:bodyPr>
            <a:lstStyle/>
            <a:p>
              <a:pPr marL="0" algn="r">
                <a:spcBef>
                  <a:spcPts val="3000"/>
                </a:spcBef>
              </a:pPr>
              <a:r>
                <a:rPr lang="en-CH" sz="1200" dirty="0">
                  <a:solidFill>
                    <a:schemeClr val="accent6">
                      <a:lumMod val="75000"/>
                    </a:schemeClr>
                  </a:solidFill>
                  <a:latin typeface="Helvetica Light" charset="0"/>
                  <a:ea typeface="Helvetica Light" charset="0"/>
                  <a:cs typeface="Helvetica Light" charset="0"/>
                  <a:sym typeface="Wingdings" pitchFamily="2" charset="2"/>
                </a:rPr>
                <a:t>Current Pixel active layers</a:t>
              </a:r>
            </a:p>
            <a:p>
              <a:pPr marL="0" algn="r"/>
              <a:r>
                <a:rPr lang="en-CH" sz="1050" dirty="0">
                  <a:solidFill>
                    <a:schemeClr val="tx1">
                      <a:lumMod val="65000"/>
                      <a:lumOff val="35000"/>
                    </a:schemeClr>
                  </a:solidFill>
                  <a:latin typeface="Helvetica Light" charset="0"/>
                  <a:ea typeface="Helvetica Light" charset="0"/>
                  <a:cs typeface="Helvetica Light" charset="0"/>
                  <a:sym typeface="Wingdings" pitchFamily="2" charset="2"/>
                </a:rPr>
                <a:t>[2024 </a:t>
              </a:r>
              <a:r>
                <a:rPr lang="en-CH" sz="1050" dirty="0">
                  <a:solidFill>
                    <a:schemeClr val="tx1">
                      <a:lumMod val="65000"/>
                      <a:lumOff val="35000"/>
                    </a:schemeClr>
                  </a:solidFill>
                  <a:latin typeface="Symbol" pitchFamily="2" charset="2"/>
                  <a:ea typeface="Helvetica Light" charset="0"/>
                  <a:cs typeface="Helvetica Light" charset="0"/>
                  <a:sym typeface="Wingdings" pitchFamily="2" charset="2"/>
                </a:rPr>
                <a:t>®</a:t>
              </a:r>
              <a:r>
                <a:rPr lang="en-CH" sz="1050" dirty="0">
                  <a:solidFill>
                    <a:schemeClr val="tx1">
                      <a:lumMod val="65000"/>
                      <a:lumOff val="35000"/>
                    </a:schemeClr>
                  </a:solidFill>
                  <a:latin typeface="Helvetica Light" charset="0"/>
                  <a:ea typeface="Helvetica Light" charset="0"/>
                  <a:cs typeface="Helvetica Light" charset="0"/>
                  <a:sym typeface="Wingdings" pitchFamily="2" charset="2"/>
                </a:rPr>
                <a:t> 8372 (ITk) modules]</a:t>
              </a:r>
            </a:p>
          </p:txBody>
        </p:sp>
        <p:cxnSp>
          <p:nvCxnSpPr>
            <p:cNvPr id="39" name="Straight Connector 38">
              <a:extLst>
                <a:ext uri="{FF2B5EF4-FFF2-40B4-BE49-F238E27FC236}">
                  <a16:creationId xmlns:a16="http://schemas.microsoft.com/office/drawing/2014/main" id="{24CD17F1-EFE8-FB2C-D815-A06C8AD08F9B}"/>
                </a:ext>
              </a:extLst>
            </p:cNvPr>
            <p:cNvCxnSpPr>
              <a:cxnSpLocks/>
              <a:stCxn id="37" idx="3"/>
            </p:cNvCxnSpPr>
            <p:nvPr/>
          </p:nvCxnSpPr>
          <p:spPr>
            <a:xfrm flipV="1">
              <a:off x="2849156" y="3822180"/>
              <a:ext cx="297001" cy="80791"/>
            </a:xfrm>
            <a:prstGeom prst="line">
              <a:avLst/>
            </a:prstGeom>
            <a:ln w="9525">
              <a:solidFill>
                <a:srgbClr val="00B050"/>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DC1EB58D-DD48-442C-2949-93133B189211}"/>
                </a:ext>
              </a:extLst>
            </p:cNvPr>
            <p:cNvCxnSpPr>
              <a:cxnSpLocks/>
              <a:endCxn id="33" idx="1"/>
            </p:cNvCxnSpPr>
            <p:nvPr/>
          </p:nvCxnSpPr>
          <p:spPr>
            <a:xfrm flipV="1">
              <a:off x="2849156" y="4908176"/>
              <a:ext cx="303945" cy="0"/>
            </a:xfrm>
            <a:prstGeom prst="line">
              <a:avLst/>
            </a:prstGeom>
            <a:ln w="9525">
              <a:solidFill>
                <a:schemeClr val="accent6">
                  <a:lumMod val="75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54" name="Group 53">
            <a:extLst>
              <a:ext uri="{FF2B5EF4-FFF2-40B4-BE49-F238E27FC236}">
                <a16:creationId xmlns:a16="http://schemas.microsoft.com/office/drawing/2014/main" id="{F3C17BBA-9CE4-1A8A-73AB-1664D9B1348A}"/>
              </a:ext>
            </a:extLst>
          </p:cNvPr>
          <p:cNvGrpSpPr/>
          <p:nvPr/>
        </p:nvGrpSpPr>
        <p:grpSpPr>
          <a:xfrm>
            <a:off x="1472642" y="2336400"/>
            <a:ext cx="1621958" cy="1589656"/>
            <a:chOff x="1472642" y="2247500"/>
            <a:chExt cx="1621958" cy="1589656"/>
          </a:xfrm>
        </p:grpSpPr>
        <p:sp>
          <p:nvSpPr>
            <p:cNvPr id="41" name="Rectangle 40">
              <a:extLst>
                <a:ext uri="{FF2B5EF4-FFF2-40B4-BE49-F238E27FC236}">
                  <a16:creationId xmlns:a16="http://schemas.microsoft.com/office/drawing/2014/main" id="{1EBC8AA3-D190-D435-83AC-F62032A863F8}"/>
                </a:ext>
              </a:extLst>
            </p:cNvPr>
            <p:cNvSpPr>
              <a:spLocks noChangeAspect="1"/>
            </p:cNvSpPr>
            <p:nvPr/>
          </p:nvSpPr>
          <p:spPr>
            <a:xfrm>
              <a:off x="1591067" y="2984348"/>
              <a:ext cx="1440000" cy="180000"/>
            </a:xfrm>
            <a:prstGeom prst="rect">
              <a:avLst/>
            </a:prstGeom>
            <a:solidFill>
              <a:srgbClr val="FFC000"/>
            </a:solidFill>
            <a:ln>
              <a:solidFill>
                <a:schemeClr val="accent6">
                  <a:lumMod val="75000"/>
                </a:schemeClr>
              </a:solidFill>
            </a:ln>
          </p:spPr>
          <p:txBody>
            <a:bodyPr rtlCol="0" anchor="ctr">
              <a:spAutoFit/>
            </a:bodyPr>
            <a:lstStyle/>
            <a:p>
              <a:pPr algn="ctr"/>
              <a:endParaRPr lang="en-CH" sz="1600" dirty="0">
                <a:latin typeface="Helvetica Light" charset="0"/>
                <a:ea typeface="Helvetica Light" charset="0"/>
                <a:cs typeface="Helvetica Light" charset="0"/>
              </a:endParaRPr>
            </a:p>
          </p:txBody>
        </p:sp>
        <p:sp>
          <p:nvSpPr>
            <p:cNvPr id="42" name="Rectangle 41">
              <a:extLst>
                <a:ext uri="{FF2B5EF4-FFF2-40B4-BE49-F238E27FC236}">
                  <a16:creationId xmlns:a16="http://schemas.microsoft.com/office/drawing/2014/main" id="{A2396783-3279-4AD9-56DB-D27DEA1818C7}"/>
                </a:ext>
              </a:extLst>
            </p:cNvPr>
            <p:cNvSpPr>
              <a:spLocks noChangeAspect="1"/>
            </p:cNvSpPr>
            <p:nvPr/>
          </p:nvSpPr>
          <p:spPr>
            <a:xfrm>
              <a:off x="1591067" y="3617574"/>
              <a:ext cx="900000" cy="180000"/>
            </a:xfrm>
            <a:prstGeom prst="rect">
              <a:avLst/>
            </a:prstGeom>
            <a:solidFill>
              <a:srgbClr val="FFC000"/>
            </a:solidFill>
            <a:ln>
              <a:solidFill>
                <a:schemeClr val="accent6">
                  <a:lumMod val="75000"/>
                </a:schemeClr>
              </a:solidFill>
            </a:ln>
          </p:spPr>
          <p:txBody>
            <a:bodyPr rtlCol="0" anchor="ctr">
              <a:spAutoFit/>
            </a:bodyPr>
            <a:lstStyle/>
            <a:p>
              <a:pPr algn="ctr"/>
              <a:endParaRPr lang="en-CH" sz="1600" dirty="0">
                <a:latin typeface="Helvetica Light" charset="0"/>
                <a:ea typeface="Helvetica Light" charset="0"/>
                <a:cs typeface="Helvetica Light" charset="0"/>
              </a:endParaRPr>
            </a:p>
          </p:txBody>
        </p:sp>
        <p:sp>
          <p:nvSpPr>
            <p:cNvPr id="43" name="Rectangle 42">
              <a:extLst>
                <a:ext uri="{FF2B5EF4-FFF2-40B4-BE49-F238E27FC236}">
                  <a16:creationId xmlns:a16="http://schemas.microsoft.com/office/drawing/2014/main" id="{F6B81948-D9E7-767B-005C-CC494569681E}"/>
                </a:ext>
              </a:extLst>
            </p:cNvPr>
            <p:cNvSpPr>
              <a:spLocks/>
            </p:cNvSpPr>
            <p:nvPr/>
          </p:nvSpPr>
          <p:spPr>
            <a:xfrm>
              <a:off x="1591067" y="2753289"/>
              <a:ext cx="180000" cy="180000"/>
            </a:xfrm>
            <a:prstGeom prst="rect">
              <a:avLst/>
            </a:prstGeom>
            <a:solidFill>
              <a:srgbClr val="E70000"/>
            </a:solidFill>
            <a:ln>
              <a:solidFill>
                <a:srgbClr val="C00000"/>
              </a:solidFill>
            </a:ln>
          </p:spPr>
          <p:txBody>
            <a:bodyPr rtlCol="0" anchor="ctr">
              <a:spAutoFit/>
            </a:bodyPr>
            <a:lstStyle/>
            <a:p>
              <a:pPr algn="ctr"/>
              <a:endParaRPr lang="en-CH" sz="1600" dirty="0">
                <a:latin typeface="Helvetica Light" charset="0"/>
                <a:ea typeface="Helvetica Light" charset="0"/>
                <a:cs typeface="Helvetica Light" charset="0"/>
              </a:endParaRPr>
            </a:p>
          </p:txBody>
        </p:sp>
        <p:sp>
          <p:nvSpPr>
            <p:cNvPr id="44" name="Rectangle 43">
              <a:extLst>
                <a:ext uri="{FF2B5EF4-FFF2-40B4-BE49-F238E27FC236}">
                  <a16:creationId xmlns:a16="http://schemas.microsoft.com/office/drawing/2014/main" id="{B61D6982-2D89-6640-DBBD-AD1F28C977FD}"/>
                </a:ext>
              </a:extLst>
            </p:cNvPr>
            <p:cNvSpPr>
              <a:spLocks/>
            </p:cNvSpPr>
            <p:nvPr/>
          </p:nvSpPr>
          <p:spPr>
            <a:xfrm>
              <a:off x="1591067" y="3482187"/>
              <a:ext cx="360000" cy="90000"/>
            </a:xfrm>
            <a:prstGeom prst="rect">
              <a:avLst/>
            </a:prstGeom>
            <a:solidFill>
              <a:srgbClr val="E70000"/>
            </a:solidFill>
            <a:ln>
              <a:solidFill>
                <a:srgbClr val="C00000"/>
              </a:solidFill>
            </a:ln>
          </p:spPr>
          <p:txBody>
            <a:bodyPr rtlCol="0" anchor="ctr">
              <a:spAutoFit/>
            </a:bodyPr>
            <a:lstStyle/>
            <a:p>
              <a:pPr algn="ctr"/>
              <a:endParaRPr lang="en-CH" sz="1600" dirty="0">
                <a:latin typeface="Helvetica Light" charset="0"/>
                <a:ea typeface="Helvetica Light" charset="0"/>
                <a:cs typeface="Helvetica Light" charset="0"/>
              </a:endParaRPr>
            </a:p>
          </p:txBody>
        </p:sp>
        <p:sp>
          <p:nvSpPr>
            <p:cNvPr id="46" name="TextBox 45">
              <a:extLst>
                <a:ext uri="{FF2B5EF4-FFF2-40B4-BE49-F238E27FC236}">
                  <a16:creationId xmlns:a16="http://schemas.microsoft.com/office/drawing/2014/main" id="{60DD477C-E9DE-8488-1107-4CFB45D478A5}"/>
                </a:ext>
              </a:extLst>
            </p:cNvPr>
            <p:cNvSpPr txBox="1"/>
            <p:nvPr/>
          </p:nvSpPr>
          <p:spPr>
            <a:xfrm>
              <a:off x="1472642" y="2247500"/>
              <a:ext cx="1596912" cy="261610"/>
            </a:xfrm>
            <a:prstGeom prst="rect">
              <a:avLst/>
            </a:prstGeom>
            <a:noFill/>
          </p:spPr>
          <p:txBody>
            <a:bodyPr wrap="none" rtlCol="0">
              <a:spAutoFit/>
            </a:bodyPr>
            <a:lstStyle/>
            <a:p>
              <a:pPr marL="0">
                <a:spcBef>
                  <a:spcPts val="3000"/>
                </a:spcBef>
              </a:pPr>
              <a:r>
                <a:rPr lang="en-CH" sz="1100" dirty="0">
                  <a:solidFill>
                    <a:prstClr val="black"/>
                  </a:solidFill>
                  <a:latin typeface="Helvetica Light" charset="0"/>
                  <a:ea typeface="Helvetica Light" charset="0"/>
                  <a:cs typeface="Helvetica Light" charset="0"/>
                  <a:sym typeface="Wingdings" pitchFamily="2" charset="2"/>
                </a:rPr>
                <a:t>Pixel sensor size (z–ϕ)</a:t>
              </a:r>
            </a:p>
          </p:txBody>
        </p:sp>
        <p:sp>
          <p:nvSpPr>
            <p:cNvPr id="47" name="TextBox 46">
              <a:extLst>
                <a:ext uri="{FF2B5EF4-FFF2-40B4-BE49-F238E27FC236}">
                  <a16:creationId xmlns:a16="http://schemas.microsoft.com/office/drawing/2014/main" id="{75B27204-3ADC-99E7-1DF3-1B8D8AD4D5EB}"/>
                </a:ext>
              </a:extLst>
            </p:cNvPr>
            <p:cNvSpPr txBox="1"/>
            <p:nvPr/>
          </p:nvSpPr>
          <p:spPr>
            <a:xfrm>
              <a:off x="1472642" y="2498306"/>
              <a:ext cx="989373" cy="261610"/>
            </a:xfrm>
            <a:prstGeom prst="rect">
              <a:avLst/>
            </a:prstGeom>
            <a:noFill/>
          </p:spPr>
          <p:txBody>
            <a:bodyPr wrap="none" rtlCol="0">
              <a:spAutoFit/>
            </a:bodyPr>
            <a:lstStyle/>
            <a:p>
              <a:pPr marL="0">
                <a:spcBef>
                  <a:spcPts val="3000"/>
                </a:spcBef>
              </a:pPr>
              <a:r>
                <a:rPr lang="en-CH" sz="1100" dirty="0">
                  <a:solidFill>
                    <a:prstClr val="black"/>
                  </a:solidFill>
                  <a:latin typeface="Helvetica Light" charset="0"/>
                  <a:ea typeface="Helvetica Light" charset="0"/>
                  <a:cs typeface="Helvetica Light" charset="0"/>
                  <a:sym typeface="Wingdings" pitchFamily="2" charset="2"/>
                </a:rPr>
                <a:t>Outer layers:</a:t>
              </a:r>
            </a:p>
          </p:txBody>
        </p:sp>
        <p:sp>
          <p:nvSpPr>
            <p:cNvPr id="48" name="TextBox 47">
              <a:extLst>
                <a:ext uri="{FF2B5EF4-FFF2-40B4-BE49-F238E27FC236}">
                  <a16:creationId xmlns:a16="http://schemas.microsoft.com/office/drawing/2014/main" id="{BE48873A-39F3-098C-8E11-1F7062603FBC}"/>
                </a:ext>
              </a:extLst>
            </p:cNvPr>
            <p:cNvSpPr txBox="1"/>
            <p:nvPr/>
          </p:nvSpPr>
          <p:spPr>
            <a:xfrm>
              <a:off x="1494482" y="3228067"/>
              <a:ext cx="1600118" cy="261610"/>
            </a:xfrm>
            <a:prstGeom prst="rect">
              <a:avLst/>
            </a:prstGeom>
            <a:noFill/>
          </p:spPr>
          <p:txBody>
            <a:bodyPr wrap="none" rtlCol="0">
              <a:spAutoFit/>
            </a:bodyPr>
            <a:lstStyle/>
            <a:p>
              <a:pPr marL="0">
                <a:spcBef>
                  <a:spcPts val="3000"/>
                </a:spcBef>
              </a:pPr>
              <a:r>
                <a:rPr lang="en-CH" sz="1100" dirty="0">
                  <a:solidFill>
                    <a:prstClr val="black"/>
                  </a:solidFill>
                  <a:latin typeface="Helvetica Light" charset="0"/>
                  <a:ea typeface="Helvetica Light" charset="0"/>
                  <a:cs typeface="Helvetica Light" charset="0"/>
                  <a:sym typeface="Wingdings" pitchFamily="2" charset="2"/>
                </a:rPr>
                <a:t>Innermost barrel layer:</a:t>
              </a:r>
            </a:p>
          </p:txBody>
        </p:sp>
        <p:sp>
          <p:nvSpPr>
            <p:cNvPr id="49" name="TextBox 48">
              <a:extLst>
                <a:ext uri="{FF2B5EF4-FFF2-40B4-BE49-F238E27FC236}">
                  <a16:creationId xmlns:a16="http://schemas.microsoft.com/office/drawing/2014/main" id="{07149C84-1816-2A80-FFEB-B17A17C716C4}"/>
                </a:ext>
              </a:extLst>
            </p:cNvPr>
            <p:cNvSpPr txBox="1"/>
            <p:nvPr/>
          </p:nvSpPr>
          <p:spPr>
            <a:xfrm>
              <a:off x="1735990" y="2730407"/>
              <a:ext cx="614271" cy="230832"/>
            </a:xfrm>
            <a:prstGeom prst="rect">
              <a:avLst/>
            </a:prstGeom>
            <a:noFill/>
          </p:spPr>
          <p:txBody>
            <a:bodyPr wrap="none" rtlCol="0">
              <a:spAutoFit/>
            </a:bodyPr>
            <a:lstStyle/>
            <a:p>
              <a:pPr marL="0">
                <a:spcBef>
                  <a:spcPts val="3000"/>
                </a:spcBef>
              </a:pPr>
              <a:r>
                <a:rPr lang="en-CH" sz="900" dirty="0">
                  <a:solidFill>
                    <a:srgbClr val="E70000"/>
                  </a:solidFill>
                  <a:latin typeface="Helvetica Light" charset="0"/>
                  <a:ea typeface="Helvetica Light" charset="0"/>
                  <a:cs typeface="Helvetica Light" charset="0"/>
                  <a:sym typeface="Wingdings" pitchFamily="2" charset="2"/>
                </a:rPr>
                <a:t>ITk Pixel</a:t>
              </a:r>
            </a:p>
          </p:txBody>
        </p:sp>
        <p:sp>
          <p:nvSpPr>
            <p:cNvPr id="50" name="TextBox 49">
              <a:extLst>
                <a:ext uri="{FF2B5EF4-FFF2-40B4-BE49-F238E27FC236}">
                  <a16:creationId xmlns:a16="http://schemas.microsoft.com/office/drawing/2014/main" id="{1D93BEB4-9EE9-15C2-DC64-1E114EE72C2E}"/>
                </a:ext>
              </a:extLst>
            </p:cNvPr>
            <p:cNvSpPr txBox="1"/>
            <p:nvPr/>
          </p:nvSpPr>
          <p:spPr>
            <a:xfrm>
              <a:off x="1913537" y="3415358"/>
              <a:ext cx="851515" cy="230832"/>
            </a:xfrm>
            <a:prstGeom prst="rect">
              <a:avLst/>
            </a:prstGeom>
            <a:noFill/>
          </p:spPr>
          <p:txBody>
            <a:bodyPr wrap="none" rtlCol="0">
              <a:spAutoFit/>
            </a:bodyPr>
            <a:lstStyle/>
            <a:p>
              <a:pPr marL="0">
                <a:spcBef>
                  <a:spcPts val="3000"/>
                </a:spcBef>
              </a:pPr>
              <a:r>
                <a:rPr lang="en-CH" sz="900" dirty="0">
                  <a:solidFill>
                    <a:srgbClr val="E70000"/>
                  </a:solidFill>
                  <a:latin typeface="Helvetica Light" charset="0"/>
                  <a:ea typeface="Helvetica Light" charset="0"/>
                  <a:cs typeface="Helvetica Light" charset="0"/>
                  <a:sym typeface="Wingdings" pitchFamily="2" charset="2"/>
                </a:rPr>
                <a:t>ITk Pixel (L0)</a:t>
              </a:r>
            </a:p>
          </p:txBody>
        </p:sp>
        <p:sp>
          <p:nvSpPr>
            <p:cNvPr id="51" name="TextBox 50">
              <a:extLst>
                <a:ext uri="{FF2B5EF4-FFF2-40B4-BE49-F238E27FC236}">
                  <a16:creationId xmlns:a16="http://schemas.microsoft.com/office/drawing/2014/main" id="{FB89D2DA-C078-D69F-D7BF-AFCF65B0F00B}"/>
                </a:ext>
              </a:extLst>
            </p:cNvPr>
            <p:cNvSpPr txBox="1"/>
            <p:nvPr/>
          </p:nvSpPr>
          <p:spPr>
            <a:xfrm>
              <a:off x="1525309" y="2971185"/>
              <a:ext cx="877163" cy="230832"/>
            </a:xfrm>
            <a:prstGeom prst="rect">
              <a:avLst/>
            </a:prstGeom>
            <a:noFill/>
          </p:spPr>
          <p:txBody>
            <a:bodyPr wrap="none" rtlCol="0">
              <a:spAutoFit/>
            </a:bodyPr>
            <a:lstStyle/>
            <a:p>
              <a:pPr marL="0">
                <a:spcBef>
                  <a:spcPts val="3000"/>
                </a:spcBef>
              </a:pPr>
              <a:r>
                <a:rPr lang="en-CH" sz="900" dirty="0">
                  <a:solidFill>
                    <a:schemeClr val="accent6">
                      <a:lumMod val="50000"/>
                    </a:schemeClr>
                  </a:solidFill>
                  <a:latin typeface="Helvetica Light" charset="0"/>
                  <a:ea typeface="Helvetica Light" charset="0"/>
                  <a:cs typeface="Helvetica Light" charset="0"/>
                  <a:sym typeface="Wingdings" pitchFamily="2" charset="2"/>
                </a:rPr>
                <a:t>Current Pixel </a:t>
              </a:r>
            </a:p>
          </p:txBody>
        </p:sp>
        <p:sp>
          <p:nvSpPr>
            <p:cNvPr id="52" name="TextBox 51">
              <a:extLst>
                <a:ext uri="{FF2B5EF4-FFF2-40B4-BE49-F238E27FC236}">
                  <a16:creationId xmlns:a16="http://schemas.microsoft.com/office/drawing/2014/main" id="{3743B31A-0BEA-0F3D-EEFD-4DF3006800EE}"/>
                </a:ext>
              </a:extLst>
            </p:cNvPr>
            <p:cNvSpPr txBox="1"/>
            <p:nvPr/>
          </p:nvSpPr>
          <p:spPr>
            <a:xfrm>
              <a:off x="1525309" y="3606324"/>
              <a:ext cx="806631" cy="230832"/>
            </a:xfrm>
            <a:prstGeom prst="rect">
              <a:avLst/>
            </a:prstGeom>
            <a:noFill/>
          </p:spPr>
          <p:txBody>
            <a:bodyPr wrap="none" rtlCol="0">
              <a:spAutoFit/>
            </a:bodyPr>
            <a:lstStyle/>
            <a:p>
              <a:pPr marL="0">
                <a:spcBef>
                  <a:spcPts val="3000"/>
                </a:spcBef>
              </a:pPr>
              <a:r>
                <a:rPr lang="en-CH" sz="900" dirty="0">
                  <a:solidFill>
                    <a:schemeClr val="accent6">
                      <a:lumMod val="50000"/>
                    </a:schemeClr>
                  </a:solidFill>
                  <a:latin typeface="Helvetica Light" charset="0"/>
                  <a:ea typeface="Helvetica Light" charset="0"/>
                  <a:cs typeface="Helvetica Light" charset="0"/>
                  <a:sym typeface="Wingdings" pitchFamily="2" charset="2"/>
                </a:rPr>
                <a:t>Current IBL </a:t>
              </a:r>
            </a:p>
          </p:txBody>
        </p:sp>
      </p:grpSp>
      <p:sp>
        <p:nvSpPr>
          <p:cNvPr id="3" name="TextBox 2">
            <a:extLst>
              <a:ext uri="{FF2B5EF4-FFF2-40B4-BE49-F238E27FC236}">
                <a16:creationId xmlns:a16="http://schemas.microsoft.com/office/drawing/2014/main" id="{010401CB-B458-DD59-8439-08ECCF6ADBD9}"/>
              </a:ext>
            </a:extLst>
          </p:cNvPr>
          <p:cNvSpPr txBox="1"/>
          <p:nvPr/>
        </p:nvSpPr>
        <p:spPr>
          <a:xfrm>
            <a:off x="1431862" y="6151848"/>
            <a:ext cx="6409127" cy="276999"/>
          </a:xfrm>
          <a:prstGeom prst="rect">
            <a:avLst/>
          </a:prstGeom>
          <a:noFill/>
        </p:spPr>
        <p:txBody>
          <a:bodyPr wrap="none" rtlCol="0">
            <a:spAutoFit/>
          </a:bodyPr>
          <a:lstStyle/>
          <a:p>
            <a:pPr marL="0">
              <a:spcBef>
                <a:spcPts val="3000"/>
              </a:spcBef>
            </a:pPr>
            <a:r>
              <a:rPr lang="en-CH" sz="1200" dirty="0">
                <a:solidFill>
                  <a:prstClr val="black"/>
                </a:solidFill>
                <a:latin typeface="Helvetica Light" charset="0"/>
                <a:ea typeface="Helvetica Light" charset="0"/>
                <a:cs typeface="Helvetica Light" charset="0"/>
                <a:sym typeface="Wingdings" pitchFamily="2" charset="2"/>
              </a:rPr>
              <a:t>ITk: ~13 hits in barrel (incl. 2 hits per Strip module), minimum ~9 Pixel hits in forward region</a:t>
            </a:r>
          </a:p>
        </p:txBody>
      </p:sp>
      <p:grpSp>
        <p:nvGrpSpPr>
          <p:cNvPr id="2" name="Group 1">
            <a:extLst>
              <a:ext uri="{FF2B5EF4-FFF2-40B4-BE49-F238E27FC236}">
                <a16:creationId xmlns:a16="http://schemas.microsoft.com/office/drawing/2014/main" id="{3646BBD7-D4E9-AD82-0083-C4D2800AA4A3}"/>
              </a:ext>
            </a:extLst>
          </p:cNvPr>
          <p:cNvGrpSpPr/>
          <p:nvPr/>
        </p:nvGrpSpPr>
        <p:grpSpPr>
          <a:xfrm>
            <a:off x="10076798" y="4851115"/>
            <a:ext cx="859036" cy="647365"/>
            <a:chOff x="10508975" y="873070"/>
            <a:chExt cx="859036" cy="647365"/>
          </a:xfrm>
        </p:grpSpPr>
        <p:sp>
          <p:nvSpPr>
            <p:cNvPr id="6" name="Rounded Rectangle 5">
              <a:extLst>
                <a:ext uri="{FF2B5EF4-FFF2-40B4-BE49-F238E27FC236}">
                  <a16:creationId xmlns:a16="http://schemas.microsoft.com/office/drawing/2014/main" id="{C7122B36-1AC7-2672-0F32-C7C01FC7F129}"/>
                </a:ext>
              </a:extLst>
            </p:cNvPr>
            <p:cNvSpPr/>
            <p:nvPr/>
          </p:nvSpPr>
          <p:spPr>
            <a:xfrm>
              <a:off x="10508975" y="873070"/>
              <a:ext cx="859036" cy="647365"/>
            </a:xfrm>
            <a:prstGeom prst="roundRect">
              <a:avLst/>
            </a:prstGeom>
            <a:solidFill>
              <a:schemeClr val="bg1"/>
            </a:solidFill>
            <a:ln w="3175">
              <a:solidFill>
                <a:srgbClr val="00B050"/>
              </a:solidFill>
            </a:ln>
          </p:spPr>
          <p:txBody>
            <a:bodyPr wrap="square" rtlCol="0" anchor="ctr">
              <a:spAutoFit/>
            </a:bodyPr>
            <a:lstStyle/>
            <a:p>
              <a:pPr algn="l"/>
              <a:endParaRPr lang="en-CH" sz="1600" dirty="0">
                <a:latin typeface="Helvetica" pitchFamily="2" charset="0"/>
              </a:endParaRPr>
            </a:p>
          </p:txBody>
        </p:sp>
        <p:pic>
          <p:nvPicPr>
            <p:cNvPr id="7" name="Picture 2" descr="MPP - Theory Seminar | Max Planck Institute for extraterrestrial Physics">
              <a:extLst>
                <a:ext uri="{FF2B5EF4-FFF2-40B4-BE49-F238E27FC236}">
                  <a16:creationId xmlns:a16="http://schemas.microsoft.com/office/drawing/2014/main" id="{C2838E0A-8D80-8EF2-F5FF-6B5D1FA2D7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86247" y="903236"/>
              <a:ext cx="704605" cy="603947"/>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219453502"/>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B882641-6A54-CB4C-A0F7-BCE998BC535A}"/>
              </a:ext>
            </a:extLst>
          </p:cNvPr>
          <p:cNvSpPr txBox="1"/>
          <p:nvPr/>
        </p:nvSpPr>
        <p:spPr>
          <a:xfrm>
            <a:off x="178096" y="264651"/>
            <a:ext cx="11305525" cy="523220"/>
          </a:xfrm>
          <a:prstGeom prst="rect">
            <a:avLst/>
          </a:prstGeom>
          <a:noFill/>
        </p:spPr>
        <p:txBody>
          <a:bodyPr wrap="square" rtlCol="0">
            <a:spAutoFit/>
          </a:bodyPr>
          <a:lstStyle/>
          <a:p>
            <a:pPr indent="424250" defTabSz="430225" fontAlgn="base">
              <a:spcBef>
                <a:spcPct val="0"/>
              </a:spcBef>
              <a:spcAft>
                <a:spcPct val="0"/>
              </a:spcAft>
              <a:defRPr/>
            </a:pPr>
            <a:r>
              <a:rPr lang="en-GB" sz="2800" b="1" i="1" dirty="0">
                <a:solidFill>
                  <a:schemeClr val="tx1">
                    <a:lumMod val="50000"/>
                    <a:lumOff val="50000"/>
                  </a:schemeClr>
                </a:solidFill>
                <a:latin typeface="Helvetica" pitchFamily="2" charset="0"/>
                <a:ea typeface="Trebuchet MS" pitchFamily="-84" charset="0"/>
                <a:cs typeface="Helvetica Light"/>
              </a:rPr>
              <a:t>Digression</a:t>
            </a:r>
            <a:endParaRPr lang="en-GB" sz="2800" i="1" dirty="0">
              <a:solidFill>
                <a:schemeClr val="tx1">
                  <a:lumMod val="50000"/>
                  <a:lumOff val="50000"/>
                </a:schemeClr>
              </a:solidFill>
              <a:latin typeface="Helvetica" pitchFamily="2" charset="0"/>
              <a:ea typeface="Trebuchet MS" pitchFamily="-84" charset="0"/>
              <a:cs typeface="Helvetica Light"/>
            </a:endParaRPr>
          </a:p>
        </p:txBody>
      </p:sp>
      <p:sp>
        <p:nvSpPr>
          <p:cNvPr id="41" name="Rectangle 40">
            <a:extLst>
              <a:ext uri="{FF2B5EF4-FFF2-40B4-BE49-F238E27FC236}">
                <a16:creationId xmlns:a16="http://schemas.microsoft.com/office/drawing/2014/main" id="{A1785D5F-42B8-1C40-9249-A04D57CED8D3}"/>
              </a:ext>
            </a:extLst>
          </p:cNvPr>
          <p:cNvSpPr/>
          <p:nvPr/>
        </p:nvSpPr>
        <p:spPr>
          <a:xfrm>
            <a:off x="623393" y="1187642"/>
            <a:ext cx="6310807" cy="338554"/>
          </a:xfrm>
          <a:prstGeom prst="rect">
            <a:avLst/>
          </a:prstGeom>
        </p:spPr>
        <p:txBody>
          <a:bodyPr wrap="square">
            <a:spAutoFit/>
          </a:bodyPr>
          <a:lstStyle/>
          <a:p>
            <a:pPr marL="0" marR="0" lvl="0" indent="0" algn="l" defTabSz="914400" rtl="0" eaLnBrk="1" fontAlgn="auto" latinLnBrk="0" hangingPunct="1">
              <a:lnSpc>
                <a:spcPct val="100000"/>
              </a:lnSpc>
              <a:spcBef>
                <a:spcPts val="3000"/>
              </a:spcBef>
              <a:spcAft>
                <a:spcPts val="0"/>
              </a:spcAft>
              <a:buClrTx/>
              <a:buSzTx/>
              <a:buFontTx/>
              <a:buNone/>
              <a:tabLst/>
              <a:defRPr/>
            </a:pPr>
            <a:r>
              <a:rPr kumimoji="0" lang="en-US" sz="1600" b="0" i="0" u="none" strike="noStrike" kern="1200" cap="none" spc="0" normalizeH="0" baseline="0" noProof="0" dirty="0">
                <a:ln>
                  <a:noFill/>
                </a:ln>
                <a:solidFill>
                  <a:srgbClr val="000000">
                    <a:lumMod val="75000"/>
                    <a:lumOff val="25000"/>
                  </a:srgbClr>
                </a:solidFill>
                <a:effectLst/>
                <a:uLnTx/>
                <a:uFillTx/>
                <a:latin typeface="Helvetica Light" charset="0"/>
                <a:ea typeface="Helvetica Light" charset="0"/>
                <a:cs typeface="Helvetica Light" charset="0"/>
                <a:sym typeface="Wingdings" pitchFamily="2" charset="2"/>
              </a:rPr>
              <a:t>Interesting talk by </a:t>
            </a:r>
            <a:r>
              <a:rPr kumimoji="0" lang="en-US" sz="1600" b="1" u="none" strike="noStrike" kern="1200" cap="none" spc="0" normalizeH="0" baseline="0" noProof="0" dirty="0" err="1">
                <a:ln>
                  <a:noFill/>
                </a:ln>
                <a:solidFill>
                  <a:srgbClr val="000000">
                    <a:lumMod val="75000"/>
                    <a:lumOff val="25000"/>
                  </a:srgbClr>
                </a:solidFill>
                <a:effectLst/>
                <a:uLnTx/>
                <a:uFillTx/>
                <a:latin typeface="Helvetica" pitchFamily="2" charset="0"/>
                <a:ea typeface="Helvetica Light" charset="0"/>
                <a:cs typeface="Helvetica Light" charset="0"/>
                <a:sym typeface="Wingdings" pitchFamily="2" charset="2"/>
              </a:rPr>
              <a:t>LianTao</a:t>
            </a:r>
            <a:r>
              <a:rPr kumimoji="0" lang="en-US" sz="1600" b="1" u="none" strike="noStrike" kern="1200" cap="none" spc="0" normalizeH="0" baseline="0" noProof="0" dirty="0">
                <a:ln>
                  <a:noFill/>
                </a:ln>
                <a:solidFill>
                  <a:srgbClr val="000000">
                    <a:lumMod val="75000"/>
                    <a:lumOff val="25000"/>
                  </a:srgbClr>
                </a:solidFill>
                <a:effectLst/>
                <a:uLnTx/>
                <a:uFillTx/>
                <a:latin typeface="Helvetica" pitchFamily="2" charset="0"/>
                <a:ea typeface="Helvetica Light" charset="0"/>
                <a:cs typeface="Helvetica Light" charset="0"/>
                <a:sym typeface="Wingdings" pitchFamily="2" charset="2"/>
              </a:rPr>
              <a:t> Wang at LHCP 2024 </a:t>
            </a:r>
            <a:r>
              <a:rPr kumimoji="0" lang="en-US" sz="1400" u="none" strike="noStrike" kern="1200" cap="none" spc="0" normalizeH="0" baseline="0" noProof="0" dirty="0">
                <a:ln>
                  <a:noFill/>
                </a:ln>
                <a:solidFill>
                  <a:srgbClr val="000000">
                    <a:lumMod val="75000"/>
                    <a:lumOff val="25000"/>
                  </a:srgbClr>
                </a:solidFill>
                <a:effectLst/>
                <a:uLnTx/>
                <a:uFillTx/>
                <a:latin typeface="Helvetica" pitchFamily="2" charset="0"/>
                <a:ea typeface="Helvetica Light" charset="0"/>
                <a:cs typeface="Helvetica Light" charset="0"/>
                <a:sym typeface="Wingdings" pitchFamily="2" charset="2"/>
              </a:rPr>
              <a:t>[</a:t>
            </a:r>
            <a:r>
              <a:rPr kumimoji="0" lang="en-US" sz="1400" u="none" strike="noStrike" kern="1200" cap="none" spc="0" normalizeH="0" baseline="0" noProof="0" dirty="0">
                <a:ln>
                  <a:noFill/>
                </a:ln>
                <a:solidFill>
                  <a:srgbClr val="000000">
                    <a:lumMod val="75000"/>
                    <a:lumOff val="25000"/>
                  </a:srgbClr>
                </a:solidFill>
                <a:effectLst/>
                <a:uLnTx/>
                <a:uFillTx/>
                <a:latin typeface="Helvetica" pitchFamily="2" charset="0"/>
                <a:ea typeface="Helvetica Light" charset="0"/>
                <a:cs typeface="Helvetica Light" charset="0"/>
                <a:sym typeface="Wingdings" pitchFamily="2" charset="2"/>
                <a:hlinkClick r:id="rId2"/>
              </a:rPr>
              <a:t>Link</a:t>
            </a:r>
            <a:r>
              <a:rPr kumimoji="0" lang="en-US" sz="1400" u="none" strike="noStrike" kern="1200" cap="none" spc="0" normalizeH="0" baseline="0" noProof="0" dirty="0">
                <a:ln>
                  <a:noFill/>
                </a:ln>
                <a:solidFill>
                  <a:srgbClr val="000000">
                    <a:lumMod val="75000"/>
                    <a:lumOff val="25000"/>
                  </a:srgbClr>
                </a:solidFill>
                <a:effectLst/>
                <a:uLnTx/>
                <a:uFillTx/>
                <a:latin typeface="Helvetica" pitchFamily="2" charset="0"/>
                <a:ea typeface="Helvetica Light" charset="0"/>
                <a:cs typeface="Helvetica Light" charset="0"/>
                <a:sym typeface="Wingdings" pitchFamily="2" charset="2"/>
              </a:rPr>
              <a:t>]</a:t>
            </a:r>
            <a:endParaRPr kumimoji="0" lang="en-GB" sz="1600" u="none" strike="noStrike" kern="1200" cap="none" spc="0" normalizeH="0" baseline="0" noProof="0" dirty="0">
              <a:ln>
                <a:noFill/>
              </a:ln>
              <a:solidFill>
                <a:srgbClr val="000000">
                  <a:lumMod val="75000"/>
                  <a:lumOff val="25000"/>
                </a:srgbClr>
              </a:solidFill>
              <a:effectLst/>
              <a:uLnTx/>
              <a:uFillTx/>
              <a:latin typeface="Helvetica" pitchFamily="2" charset="0"/>
              <a:ea typeface="Helvetica Light" charset="0"/>
              <a:cs typeface="Helvetica Light" charset="0"/>
              <a:sym typeface="Wingdings" pitchFamily="2" charset="2"/>
            </a:endParaRPr>
          </a:p>
        </p:txBody>
      </p:sp>
      <p:pic>
        <p:nvPicPr>
          <p:cNvPr id="3" name="Picture 2">
            <a:extLst>
              <a:ext uri="{FF2B5EF4-FFF2-40B4-BE49-F238E27FC236}">
                <a16:creationId xmlns:a16="http://schemas.microsoft.com/office/drawing/2014/main" id="{CAD3CD3F-0A77-6FC2-8707-793DF01228B7}"/>
              </a:ext>
            </a:extLst>
          </p:cNvPr>
          <p:cNvPicPr>
            <a:picLocks noChangeAspect="1"/>
          </p:cNvPicPr>
          <p:nvPr/>
        </p:nvPicPr>
        <p:blipFill>
          <a:blip r:embed="rId3"/>
          <a:stretch>
            <a:fillRect/>
          </a:stretch>
        </p:blipFill>
        <p:spPr>
          <a:xfrm>
            <a:off x="9840773" y="82887"/>
            <a:ext cx="1490734" cy="785137"/>
          </a:xfrm>
          <a:prstGeom prst="rect">
            <a:avLst/>
          </a:prstGeom>
        </p:spPr>
      </p:pic>
      <p:pic>
        <p:nvPicPr>
          <p:cNvPr id="12" name="Picture 11">
            <a:extLst>
              <a:ext uri="{FF2B5EF4-FFF2-40B4-BE49-F238E27FC236}">
                <a16:creationId xmlns:a16="http://schemas.microsoft.com/office/drawing/2014/main" id="{0E3F8E0F-4ECF-CF21-82F7-3D61535CBF5B}"/>
              </a:ext>
            </a:extLst>
          </p:cNvPr>
          <p:cNvPicPr>
            <a:picLocks noChangeAspect="1"/>
          </p:cNvPicPr>
          <p:nvPr/>
        </p:nvPicPr>
        <p:blipFill rotWithShape="1">
          <a:blip r:embed="rId4"/>
          <a:srcRect l="4101"/>
          <a:stretch/>
        </p:blipFill>
        <p:spPr>
          <a:xfrm>
            <a:off x="623393" y="1655892"/>
            <a:ext cx="4151807" cy="2711324"/>
          </a:xfrm>
          <a:prstGeom prst="rect">
            <a:avLst/>
          </a:prstGeom>
        </p:spPr>
      </p:pic>
      <p:pic>
        <p:nvPicPr>
          <p:cNvPr id="14" name="Picture 13">
            <a:extLst>
              <a:ext uri="{FF2B5EF4-FFF2-40B4-BE49-F238E27FC236}">
                <a16:creationId xmlns:a16="http://schemas.microsoft.com/office/drawing/2014/main" id="{61985C91-03FA-15AD-CF8B-2DB12149D4D7}"/>
              </a:ext>
            </a:extLst>
          </p:cNvPr>
          <p:cNvPicPr>
            <a:picLocks noChangeAspect="1"/>
          </p:cNvPicPr>
          <p:nvPr/>
        </p:nvPicPr>
        <p:blipFill>
          <a:blip r:embed="rId5"/>
          <a:stretch>
            <a:fillRect/>
          </a:stretch>
        </p:blipFill>
        <p:spPr>
          <a:xfrm>
            <a:off x="1140380" y="5288977"/>
            <a:ext cx="1847850" cy="1270000"/>
          </a:xfrm>
          <a:prstGeom prst="rect">
            <a:avLst/>
          </a:prstGeom>
        </p:spPr>
      </p:pic>
      <p:pic>
        <p:nvPicPr>
          <p:cNvPr id="15" name="Picture 14">
            <a:extLst>
              <a:ext uri="{FF2B5EF4-FFF2-40B4-BE49-F238E27FC236}">
                <a16:creationId xmlns:a16="http://schemas.microsoft.com/office/drawing/2014/main" id="{A16A2335-C12F-9D2A-F653-9B80C45F73D9}"/>
              </a:ext>
            </a:extLst>
          </p:cNvPr>
          <p:cNvPicPr>
            <a:picLocks noChangeAspect="1"/>
          </p:cNvPicPr>
          <p:nvPr/>
        </p:nvPicPr>
        <p:blipFill>
          <a:blip r:embed="rId6"/>
          <a:stretch>
            <a:fillRect/>
          </a:stretch>
        </p:blipFill>
        <p:spPr>
          <a:xfrm>
            <a:off x="3448605" y="5203876"/>
            <a:ext cx="1670050" cy="1414802"/>
          </a:xfrm>
          <a:prstGeom prst="rect">
            <a:avLst/>
          </a:prstGeom>
        </p:spPr>
      </p:pic>
      <p:sp>
        <p:nvSpPr>
          <p:cNvPr id="16" name="Rectangle 15">
            <a:extLst>
              <a:ext uri="{FF2B5EF4-FFF2-40B4-BE49-F238E27FC236}">
                <a16:creationId xmlns:a16="http://schemas.microsoft.com/office/drawing/2014/main" id="{32EDB86F-93F7-A7C8-824F-5E7D197FAFF0}"/>
              </a:ext>
            </a:extLst>
          </p:cNvPr>
          <p:cNvSpPr/>
          <p:nvPr/>
        </p:nvSpPr>
        <p:spPr>
          <a:xfrm>
            <a:off x="623393" y="4484212"/>
            <a:ext cx="5282107" cy="584775"/>
          </a:xfrm>
          <a:prstGeom prst="rect">
            <a:avLst/>
          </a:prstGeom>
        </p:spPr>
        <p:txBody>
          <a:bodyPr wrap="square">
            <a:spAutoFit/>
          </a:bodyPr>
          <a:lstStyle/>
          <a:p>
            <a:pPr marL="0" marR="0" lvl="0" indent="0" algn="l" defTabSz="914400" rtl="0" eaLnBrk="1" fontAlgn="auto" latinLnBrk="0" hangingPunct="1">
              <a:lnSpc>
                <a:spcPct val="100000"/>
              </a:lnSpc>
              <a:spcBef>
                <a:spcPts val="3000"/>
              </a:spcBef>
              <a:spcAft>
                <a:spcPts val="0"/>
              </a:spcAft>
              <a:buClrTx/>
              <a:buSzTx/>
              <a:buFontTx/>
              <a:buNone/>
              <a:tabLst/>
              <a:defRPr/>
            </a:pPr>
            <a:r>
              <a:rPr kumimoji="0" lang="en-US" sz="1600" b="0" i="0" u="none" strike="noStrike" kern="1200" cap="none" spc="0" normalizeH="0" baseline="0" noProof="0" dirty="0">
                <a:ln>
                  <a:noFill/>
                </a:ln>
                <a:solidFill>
                  <a:srgbClr val="000000">
                    <a:lumMod val="75000"/>
                    <a:lumOff val="25000"/>
                  </a:srgbClr>
                </a:solidFill>
                <a:effectLst/>
                <a:uLnTx/>
                <a:uFillTx/>
                <a:latin typeface="Helvetica Light" charset="0"/>
                <a:ea typeface="Helvetica Light" charset="0"/>
                <a:cs typeface="Helvetica Light" charset="0"/>
                <a:sym typeface="Wingdings" pitchFamily="2" charset="2"/>
              </a:rPr>
              <a:t>New physics in </a:t>
            </a:r>
            <a:r>
              <a:rPr kumimoji="0" lang="en-US" sz="1600" b="0" i="0" u="none" strike="noStrike" kern="1200" cap="none" spc="0" normalizeH="0" baseline="0" noProof="0" dirty="0" err="1">
                <a:ln>
                  <a:noFill/>
                </a:ln>
                <a:solidFill>
                  <a:srgbClr val="000000">
                    <a:lumMod val="75000"/>
                    <a:lumOff val="25000"/>
                  </a:srgbClr>
                </a:solidFill>
                <a:effectLst/>
                <a:uLnTx/>
                <a:uFillTx/>
                <a:latin typeface="Helvetica Light" charset="0"/>
                <a:ea typeface="Helvetica Light" charset="0"/>
                <a:cs typeface="Helvetica Light" charset="0"/>
                <a:sym typeface="Wingdings" pitchFamily="2" charset="2"/>
              </a:rPr>
              <a:t>th</a:t>
            </a:r>
            <a:r>
              <a:rPr lang="en-US" sz="1600" dirty="0">
                <a:solidFill>
                  <a:srgbClr val="000000">
                    <a:lumMod val="75000"/>
                    <a:lumOff val="25000"/>
                  </a:srgbClr>
                </a:solidFill>
                <a:latin typeface="Helvetica Light" charset="0"/>
                <a:ea typeface="Helvetica Light" charset="0"/>
                <a:cs typeface="Helvetica Light" charset="0"/>
                <a:sym typeface="Wingdings" pitchFamily="2" charset="2"/>
              </a:rPr>
              <a:t>e alternative scenario often induce changes in other Higgs couplings, such as HZ</a:t>
            </a:r>
            <a:endParaRPr kumimoji="0" lang="en-GB" sz="1600" b="0" i="0" u="none" strike="noStrike" kern="1200" cap="none" spc="0" normalizeH="0" baseline="0" noProof="0" dirty="0">
              <a:ln>
                <a:noFill/>
              </a:ln>
              <a:solidFill>
                <a:srgbClr val="000000">
                  <a:lumMod val="75000"/>
                  <a:lumOff val="25000"/>
                </a:srgbClr>
              </a:solidFill>
              <a:effectLst/>
              <a:uLnTx/>
              <a:uFillTx/>
              <a:latin typeface="Helvetica Light" charset="0"/>
              <a:ea typeface="Helvetica Light" charset="0"/>
              <a:cs typeface="Helvetica Light" charset="0"/>
              <a:sym typeface="Wingdings" pitchFamily="2" charset="2"/>
            </a:endParaRPr>
          </a:p>
        </p:txBody>
      </p:sp>
      <p:sp>
        <p:nvSpPr>
          <p:cNvPr id="18" name="Rectangle 17">
            <a:extLst>
              <a:ext uri="{FF2B5EF4-FFF2-40B4-BE49-F238E27FC236}">
                <a16:creationId xmlns:a16="http://schemas.microsoft.com/office/drawing/2014/main" id="{E4469684-3D31-758F-982A-691199F27EC5}"/>
              </a:ext>
            </a:extLst>
          </p:cNvPr>
          <p:cNvSpPr/>
          <p:nvPr/>
        </p:nvSpPr>
        <p:spPr>
          <a:xfrm>
            <a:off x="6096001" y="1187642"/>
            <a:ext cx="4978400" cy="338554"/>
          </a:xfrm>
          <a:prstGeom prst="rect">
            <a:avLst/>
          </a:prstGeom>
        </p:spPr>
        <p:txBody>
          <a:bodyPr wrap="square">
            <a:spAutoFit/>
          </a:bodyPr>
          <a:lstStyle/>
          <a:p>
            <a:pPr marL="0" marR="0" lvl="0" indent="0" algn="l" defTabSz="914400" rtl="0" eaLnBrk="1" fontAlgn="auto" latinLnBrk="0" hangingPunct="1">
              <a:lnSpc>
                <a:spcPct val="100000"/>
              </a:lnSpc>
              <a:spcBef>
                <a:spcPts val="3000"/>
              </a:spcBef>
              <a:spcAft>
                <a:spcPts val="0"/>
              </a:spcAft>
              <a:buClrTx/>
              <a:buSzTx/>
              <a:buFontTx/>
              <a:buNone/>
              <a:tabLst/>
              <a:defRPr/>
            </a:pPr>
            <a:r>
              <a:rPr kumimoji="0" lang="en-US" sz="1600" b="0" i="0" u="none" strike="noStrike" kern="1200" cap="none" spc="0" normalizeH="0" baseline="0" noProof="0" dirty="0">
                <a:ln>
                  <a:noFill/>
                </a:ln>
                <a:solidFill>
                  <a:srgbClr val="000000">
                    <a:lumMod val="75000"/>
                    <a:lumOff val="25000"/>
                  </a:srgbClr>
                </a:solidFill>
                <a:effectLst/>
                <a:uLnTx/>
                <a:uFillTx/>
                <a:latin typeface="Helvetica Light" charset="0"/>
                <a:ea typeface="Helvetica Light" charset="0"/>
                <a:cs typeface="Helvetica Light" charset="0"/>
                <a:sym typeface="Wingdings" pitchFamily="2" charset="2"/>
              </a:rPr>
              <a:t>Simples example: Higgs + scalar singlet:</a:t>
            </a:r>
            <a:endParaRPr kumimoji="0" lang="en-GB" sz="1600" b="0" i="0" u="none" strike="noStrike" kern="1200" cap="none" spc="0" normalizeH="0" baseline="0" noProof="0" dirty="0">
              <a:ln>
                <a:noFill/>
              </a:ln>
              <a:solidFill>
                <a:srgbClr val="000000">
                  <a:lumMod val="75000"/>
                  <a:lumOff val="25000"/>
                </a:srgbClr>
              </a:solidFill>
              <a:effectLst/>
              <a:uLnTx/>
              <a:uFillTx/>
              <a:latin typeface="Helvetica Light" charset="0"/>
              <a:ea typeface="Helvetica Light" charset="0"/>
              <a:cs typeface="Helvetica Light" charset="0"/>
              <a:sym typeface="Wingdings" pitchFamily="2" charset="2"/>
            </a:endParaRPr>
          </a:p>
        </p:txBody>
      </p:sp>
      <p:pic>
        <p:nvPicPr>
          <p:cNvPr id="19" name="Picture 18">
            <a:extLst>
              <a:ext uri="{FF2B5EF4-FFF2-40B4-BE49-F238E27FC236}">
                <a16:creationId xmlns:a16="http://schemas.microsoft.com/office/drawing/2014/main" id="{7C42BC85-CB14-F223-B57B-7BCCC4547051}"/>
              </a:ext>
            </a:extLst>
          </p:cNvPr>
          <p:cNvPicPr>
            <a:picLocks noChangeAspect="1"/>
          </p:cNvPicPr>
          <p:nvPr/>
        </p:nvPicPr>
        <p:blipFill>
          <a:blip r:embed="rId7"/>
          <a:stretch>
            <a:fillRect/>
          </a:stretch>
        </p:blipFill>
        <p:spPr>
          <a:xfrm>
            <a:off x="6477001" y="1560583"/>
            <a:ext cx="2583428" cy="342554"/>
          </a:xfrm>
          <a:prstGeom prst="rect">
            <a:avLst/>
          </a:prstGeom>
        </p:spPr>
      </p:pic>
      <p:pic>
        <p:nvPicPr>
          <p:cNvPr id="20" name="Picture 19">
            <a:extLst>
              <a:ext uri="{FF2B5EF4-FFF2-40B4-BE49-F238E27FC236}">
                <a16:creationId xmlns:a16="http://schemas.microsoft.com/office/drawing/2014/main" id="{F98ACB65-8710-E10F-44B6-0069F8F27D00}"/>
              </a:ext>
            </a:extLst>
          </p:cNvPr>
          <p:cNvPicPr>
            <a:picLocks noChangeAspect="1"/>
          </p:cNvPicPr>
          <p:nvPr/>
        </p:nvPicPr>
        <p:blipFill>
          <a:blip r:embed="rId8"/>
          <a:stretch>
            <a:fillRect/>
          </a:stretch>
        </p:blipFill>
        <p:spPr>
          <a:xfrm>
            <a:off x="6523831" y="1912141"/>
            <a:ext cx="2984983" cy="565926"/>
          </a:xfrm>
          <a:prstGeom prst="rect">
            <a:avLst/>
          </a:prstGeom>
        </p:spPr>
      </p:pic>
      <p:sp>
        <p:nvSpPr>
          <p:cNvPr id="22" name="TextBox 21">
            <a:extLst>
              <a:ext uri="{FF2B5EF4-FFF2-40B4-BE49-F238E27FC236}">
                <a16:creationId xmlns:a16="http://schemas.microsoft.com/office/drawing/2014/main" id="{314EEC70-20EF-BE4F-0A12-FA3F467CDAE3}"/>
              </a:ext>
            </a:extLst>
          </p:cNvPr>
          <p:cNvSpPr txBox="1"/>
          <p:nvPr/>
        </p:nvSpPr>
        <p:spPr>
          <a:xfrm>
            <a:off x="9537493" y="2061150"/>
            <a:ext cx="1471878" cy="276999"/>
          </a:xfrm>
          <a:prstGeom prst="rect">
            <a:avLst/>
          </a:prstGeom>
          <a:noFill/>
        </p:spPr>
        <p:txBody>
          <a:bodyPr wrap="none" rtlCol="0">
            <a:spAutoFit/>
          </a:bodyPr>
          <a:lstStyle/>
          <a:p>
            <a:pPr marL="0">
              <a:spcBef>
                <a:spcPts val="3000"/>
              </a:spcBef>
            </a:pPr>
            <a:r>
              <a:rPr lang="en-CH" sz="1200" dirty="0">
                <a:solidFill>
                  <a:schemeClr val="tx1">
                    <a:lumMod val="75000"/>
                    <a:lumOff val="25000"/>
                  </a:schemeClr>
                </a:solidFill>
                <a:latin typeface="Helvetica Light" charset="0"/>
                <a:ea typeface="Helvetica Light" charset="0"/>
                <a:cs typeface="Helvetica Light" charset="0"/>
                <a:sym typeface="Wingdings" pitchFamily="2" charset="2"/>
              </a:rPr>
              <a:t>(for large m</a:t>
            </a:r>
            <a:r>
              <a:rPr lang="en-CH" sz="1200" baseline="-25000" dirty="0">
                <a:solidFill>
                  <a:schemeClr val="tx1">
                    <a:lumMod val="75000"/>
                    <a:lumOff val="25000"/>
                  </a:schemeClr>
                </a:solidFill>
                <a:latin typeface="Helvetica Light" charset="0"/>
                <a:ea typeface="Helvetica Light" charset="0"/>
                <a:cs typeface="Helvetica Light" charset="0"/>
                <a:sym typeface="Wingdings" pitchFamily="2" charset="2"/>
              </a:rPr>
              <a:t>S</a:t>
            </a:r>
            <a:r>
              <a:rPr lang="en-CH" sz="1200" dirty="0">
                <a:solidFill>
                  <a:schemeClr val="tx1">
                    <a:lumMod val="75000"/>
                    <a:lumOff val="25000"/>
                  </a:schemeClr>
                </a:solidFill>
                <a:latin typeface="Helvetica Light" charset="0"/>
                <a:ea typeface="Helvetica Light" charset="0"/>
                <a:cs typeface="Helvetica Light" charset="0"/>
                <a:sym typeface="Wingdings" pitchFamily="2" charset="2"/>
              </a:rPr>
              <a:t> &gt; m</a:t>
            </a:r>
            <a:r>
              <a:rPr lang="en-CH" sz="1200" baseline="-25000" dirty="0">
                <a:solidFill>
                  <a:schemeClr val="tx1">
                    <a:lumMod val="75000"/>
                    <a:lumOff val="25000"/>
                  </a:schemeClr>
                </a:solidFill>
                <a:latin typeface="Helvetica Light" charset="0"/>
                <a:ea typeface="Helvetica Light" charset="0"/>
                <a:cs typeface="Helvetica Light" charset="0"/>
                <a:sym typeface="Wingdings" pitchFamily="2" charset="2"/>
              </a:rPr>
              <a:t>H</a:t>
            </a:r>
            <a:r>
              <a:rPr lang="en-CH" sz="1200" dirty="0">
                <a:solidFill>
                  <a:schemeClr val="tx1">
                    <a:lumMod val="75000"/>
                    <a:lumOff val="25000"/>
                  </a:schemeClr>
                </a:solidFill>
                <a:latin typeface="Helvetica Light" charset="0"/>
                <a:ea typeface="Helvetica Light" charset="0"/>
                <a:cs typeface="Helvetica Light" charset="0"/>
                <a:sym typeface="Wingdings" pitchFamily="2" charset="2"/>
              </a:rPr>
              <a:t>)</a:t>
            </a:r>
          </a:p>
        </p:txBody>
      </p:sp>
      <p:grpSp>
        <p:nvGrpSpPr>
          <p:cNvPr id="37" name="Group 36">
            <a:extLst>
              <a:ext uri="{FF2B5EF4-FFF2-40B4-BE49-F238E27FC236}">
                <a16:creationId xmlns:a16="http://schemas.microsoft.com/office/drawing/2014/main" id="{42DDA5E7-EDD5-560A-D1C1-37230EF69426}"/>
              </a:ext>
            </a:extLst>
          </p:cNvPr>
          <p:cNvGrpSpPr/>
          <p:nvPr/>
        </p:nvGrpSpPr>
        <p:grpSpPr>
          <a:xfrm>
            <a:off x="6070600" y="2869088"/>
            <a:ext cx="5131458" cy="3792468"/>
            <a:chOff x="6096000" y="2767488"/>
            <a:chExt cx="5131458" cy="3792468"/>
          </a:xfrm>
        </p:grpSpPr>
        <p:pic>
          <p:nvPicPr>
            <p:cNvPr id="17" name="Picture 16">
              <a:extLst>
                <a:ext uri="{FF2B5EF4-FFF2-40B4-BE49-F238E27FC236}">
                  <a16:creationId xmlns:a16="http://schemas.microsoft.com/office/drawing/2014/main" id="{D99B9D94-3EA9-4011-A813-55FDB2C5E6A2}"/>
                </a:ext>
              </a:extLst>
            </p:cNvPr>
            <p:cNvPicPr>
              <a:picLocks noChangeAspect="1"/>
            </p:cNvPicPr>
            <p:nvPr/>
          </p:nvPicPr>
          <p:blipFill>
            <a:blip r:embed="rId9"/>
            <a:stretch>
              <a:fillRect/>
            </a:stretch>
          </p:blipFill>
          <p:spPr>
            <a:xfrm>
              <a:off x="6096000" y="2767488"/>
              <a:ext cx="5131458" cy="3792468"/>
            </a:xfrm>
            <a:prstGeom prst="rect">
              <a:avLst/>
            </a:prstGeom>
          </p:spPr>
        </p:pic>
        <p:cxnSp>
          <p:nvCxnSpPr>
            <p:cNvPr id="25" name="Straight Connector 24">
              <a:extLst>
                <a:ext uri="{FF2B5EF4-FFF2-40B4-BE49-F238E27FC236}">
                  <a16:creationId xmlns:a16="http://schemas.microsoft.com/office/drawing/2014/main" id="{08A6EF7D-CD48-6621-371B-36518045D0F9}"/>
                </a:ext>
              </a:extLst>
            </p:cNvPr>
            <p:cNvCxnSpPr/>
            <p:nvPr/>
          </p:nvCxnSpPr>
          <p:spPr>
            <a:xfrm flipV="1">
              <a:off x="9052719" y="3073400"/>
              <a:ext cx="0" cy="2514600"/>
            </a:xfrm>
            <a:prstGeom prst="line">
              <a:avLst/>
            </a:prstGeom>
            <a:ln w="76200"/>
            <a:effectLst/>
          </p:spPr>
          <p:style>
            <a:lnRef idx="2">
              <a:schemeClr val="accent1"/>
            </a:lnRef>
            <a:fillRef idx="0">
              <a:schemeClr val="accent1"/>
            </a:fillRef>
            <a:effectRef idx="1">
              <a:schemeClr val="accent1"/>
            </a:effectRef>
            <a:fontRef idx="minor">
              <a:schemeClr val="tx1"/>
            </a:fontRef>
          </p:style>
        </p:cxnSp>
        <p:sp>
          <p:nvSpPr>
            <p:cNvPr id="26" name="TextBox 25">
              <a:extLst>
                <a:ext uri="{FF2B5EF4-FFF2-40B4-BE49-F238E27FC236}">
                  <a16:creationId xmlns:a16="http://schemas.microsoft.com/office/drawing/2014/main" id="{DC6AB404-7E89-4375-0C21-C3CDA51F4B78}"/>
                </a:ext>
              </a:extLst>
            </p:cNvPr>
            <p:cNvSpPr txBox="1"/>
            <p:nvPr/>
          </p:nvSpPr>
          <p:spPr>
            <a:xfrm>
              <a:off x="9063763" y="5327077"/>
              <a:ext cx="737702" cy="276999"/>
            </a:xfrm>
            <a:prstGeom prst="rect">
              <a:avLst/>
            </a:prstGeom>
            <a:noFill/>
          </p:spPr>
          <p:txBody>
            <a:bodyPr wrap="none" rtlCol="0">
              <a:spAutoFit/>
            </a:bodyPr>
            <a:lstStyle/>
            <a:p>
              <a:pPr marL="0">
                <a:spcBef>
                  <a:spcPts val="3000"/>
                </a:spcBef>
              </a:pPr>
              <a:r>
                <a:rPr lang="en-CH" sz="1200" dirty="0">
                  <a:solidFill>
                    <a:srgbClr val="00518F"/>
                  </a:solidFill>
                  <a:latin typeface="Helvetica Light" charset="0"/>
                  <a:ea typeface="Helvetica Light" charset="0"/>
                  <a:cs typeface="Helvetica Light" charset="0"/>
                  <a:sym typeface="Wingdings" pitchFamily="2" charset="2"/>
                </a:rPr>
                <a:t>HL-LHC</a:t>
              </a:r>
            </a:p>
          </p:txBody>
        </p:sp>
        <p:cxnSp>
          <p:nvCxnSpPr>
            <p:cNvPr id="28" name="Straight Connector 27">
              <a:extLst>
                <a:ext uri="{FF2B5EF4-FFF2-40B4-BE49-F238E27FC236}">
                  <a16:creationId xmlns:a16="http://schemas.microsoft.com/office/drawing/2014/main" id="{DA4BC1D7-9213-0AA1-7E50-B2E73C0C37F7}"/>
                </a:ext>
              </a:extLst>
            </p:cNvPr>
            <p:cNvCxnSpPr>
              <a:cxnSpLocks/>
            </p:cNvCxnSpPr>
            <p:nvPr/>
          </p:nvCxnSpPr>
          <p:spPr>
            <a:xfrm flipH="1">
              <a:off x="6961981" y="4279900"/>
              <a:ext cx="4112419" cy="0"/>
            </a:xfrm>
            <a:prstGeom prst="line">
              <a:avLst/>
            </a:prstGeom>
            <a:ln w="76200"/>
            <a:effectLst/>
          </p:spPr>
          <p:style>
            <a:lnRef idx="2">
              <a:schemeClr val="accent1"/>
            </a:lnRef>
            <a:fillRef idx="0">
              <a:schemeClr val="accent1"/>
            </a:fillRef>
            <a:effectRef idx="1">
              <a:schemeClr val="accent1"/>
            </a:effectRef>
            <a:fontRef idx="minor">
              <a:schemeClr val="tx1"/>
            </a:fontRef>
          </p:style>
        </p:cxnSp>
        <p:sp>
          <p:nvSpPr>
            <p:cNvPr id="31" name="Right Arrow 30">
              <a:extLst>
                <a:ext uri="{FF2B5EF4-FFF2-40B4-BE49-F238E27FC236}">
                  <a16:creationId xmlns:a16="http://schemas.microsoft.com/office/drawing/2014/main" id="{7EE5B726-920B-13F6-935B-CE71665BA97E}"/>
                </a:ext>
              </a:extLst>
            </p:cNvPr>
            <p:cNvSpPr/>
            <p:nvPr/>
          </p:nvSpPr>
          <p:spPr>
            <a:xfrm>
              <a:off x="9063763" y="3162300"/>
              <a:ext cx="368851" cy="139700"/>
            </a:xfrm>
            <a:prstGeom prst="rightArrow">
              <a:avLst/>
            </a:prstGeom>
            <a:solidFill>
              <a:schemeClr val="accent1"/>
            </a:solidFill>
            <a:ln>
              <a:solidFill>
                <a:schemeClr val="accent1"/>
              </a:solidFill>
            </a:ln>
          </p:spPr>
          <p:txBody>
            <a:bodyPr rtlCol="0" anchor="ctr">
              <a:spAutoFit/>
            </a:bodyPr>
            <a:lstStyle/>
            <a:p>
              <a:pPr algn="ctr"/>
              <a:endParaRPr lang="en-CH" sz="1600" dirty="0">
                <a:latin typeface="Helvetica Light" charset="0"/>
                <a:ea typeface="Helvetica Light" charset="0"/>
                <a:cs typeface="Helvetica Light" charset="0"/>
              </a:endParaRPr>
            </a:p>
          </p:txBody>
        </p:sp>
        <p:sp>
          <p:nvSpPr>
            <p:cNvPr id="32" name="Right Arrow 31">
              <a:extLst>
                <a:ext uri="{FF2B5EF4-FFF2-40B4-BE49-F238E27FC236}">
                  <a16:creationId xmlns:a16="http://schemas.microsoft.com/office/drawing/2014/main" id="{25A403B9-DEE0-742A-2DB0-5ED574927F70}"/>
                </a:ext>
              </a:extLst>
            </p:cNvPr>
            <p:cNvSpPr/>
            <p:nvPr/>
          </p:nvSpPr>
          <p:spPr>
            <a:xfrm rot="16200000">
              <a:off x="10676663" y="4000500"/>
              <a:ext cx="368851" cy="139700"/>
            </a:xfrm>
            <a:prstGeom prst="rightArrow">
              <a:avLst/>
            </a:prstGeom>
            <a:solidFill>
              <a:schemeClr val="accent1"/>
            </a:solidFill>
            <a:ln>
              <a:solidFill>
                <a:schemeClr val="accent1"/>
              </a:solidFill>
            </a:ln>
          </p:spPr>
          <p:txBody>
            <a:bodyPr rtlCol="0" anchor="ctr">
              <a:spAutoFit/>
            </a:bodyPr>
            <a:lstStyle/>
            <a:p>
              <a:pPr algn="ctr"/>
              <a:endParaRPr lang="en-CH" sz="1600" dirty="0">
                <a:latin typeface="Helvetica Light" charset="0"/>
                <a:ea typeface="Helvetica Light" charset="0"/>
                <a:cs typeface="Helvetica Light" charset="0"/>
              </a:endParaRPr>
            </a:p>
          </p:txBody>
        </p:sp>
        <p:sp>
          <p:nvSpPr>
            <p:cNvPr id="33" name="TextBox 32">
              <a:extLst>
                <a:ext uri="{FF2B5EF4-FFF2-40B4-BE49-F238E27FC236}">
                  <a16:creationId xmlns:a16="http://schemas.microsoft.com/office/drawing/2014/main" id="{6824BFA0-6E58-0020-4FFF-B59E0BA33E14}"/>
                </a:ext>
              </a:extLst>
            </p:cNvPr>
            <p:cNvSpPr txBox="1"/>
            <p:nvPr/>
          </p:nvSpPr>
          <p:spPr>
            <a:xfrm>
              <a:off x="6945350" y="3972900"/>
              <a:ext cx="737702" cy="276999"/>
            </a:xfrm>
            <a:prstGeom prst="rect">
              <a:avLst/>
            </a:prstGeom>
            <a:noFill/>
          </p:spPr>
          <p:txBody>
            <a:bodyPr wrap="none" rtlCol="0">
              <a:spAutoFit/>
            </a:bodyPr>
            <a:lstStyle/>
            <a:p>
              <a:pPr marL="0">
                <a:spcBef>
                  <a:spcPts val="3000"/>
                </a:spcBef>
              </a:pPr>
              <a:r>
                <a:rPr lang="en-CH" sz="1200" dirty="0">
                  <a:solidFill>
                    <a:srgbClr val="00518F"/>
                  </a:solidFill>
                  <a:latin typeface="Helvetica Light" charset="0"/>
                  <a:ea typeface="Helvetica Light" charset="0"/>
                  <a:cs typeface="Helvetica Light" charset="0"/>
                  <a:sym typeface="Wingdings" pitchFamily="2" charset="2"/>
                </a:rPr>
                <a:t>HL-LHC</a:t>
              </a:r>
            </a:p>
          </p:txBody>
        </p:sp>
      </p:grpSp>
      <p:pic>
        <p:nvPicPr>
          <p:cNvPr id="34" name="Picture 33">
            <a:extLst>
              <a:ext uri="{FF2B5EF4-FFF2-40B4-BE49-F238E27FC236}">
                <a16:creationId xmlns:a16="http://schemas.microsoft.com/office/drawing/2014/main" id="{D0D51AEC-3F5B-1D2D-B33D-C2F9C13C00EB}"/>
              </a:ext>
            </a:extLst>
          </p:cNvPr>
          <p:cNvPicPr>
            <a:picLocks noChangeAspect="1"/>
          </p:cNvPicPr>
          <p:nvPr/>
        </p:nvPicPr>
        <p:blipFill>
          <a:blip r:embed="rId10"/>
          <a:stretch>
            <a:fillRect/>
          </a:stretch>
        </p:blipFill>
        <p:spPr>
          <a:xfrm>
            <a:off x="6621464" y="2451683"/>
            <a:ext cx="1812686" cy="276938"/>
          </a:xfrm>
          <a:prstGeom prst="rect">
            <a:avLst/>
          </a:prstGeom>
        </p:spPr>
      </p:pic>
      <p:pic>
        <p:nvPicPr>
          <p:cNvPr id="35" name="Picture 34">
            <a:extLst>
              <a:ext uri="{FF2B5EF4-FFF2-40B4-BE49-F238E27FC236}">
                <a16:creationId xmlns:a16="http://schemas.microsoft.com/office/drawing/2014/main" id="{785F60E1-32BD-4D68-24C9-35E0C65A8E25}"/>
              </a:ext>
            </a:extLst>
          </p:cNvPr>
          <p:cNvPicPr>
            <a:picLocks noChangeAspect="1"/>
          </p:cNvPicPr>
          <p:nvPr/>
        </p:nvPicPr>
        <p:blipFill>
          <a:blip r:embed="rId11"/>
          <a:stretch>
            <a:fillRect/>
          </a:stretch>
        </p:blipFill>
        <p:spPr>
          <a:xfrm>
            <a:off x="8392963" y="2439790"/>
            <a:ext cx="2064448" cy="302114"/>
          </a:xfrm>
          <a:prstGeom prst="rect">
            <a:avLst/>
          </a:prstGeom>
        </p:spPr>
      </p:pic>
      <p:sp>
        <p:nvSpPr>
          <p:cNvPr id="40" name="Slide Number Placeholder 1">
            <a:extLst>
              <a:ext uri="{FF2B5EF4-FFF2-40B4-BE49-F238E27FC236}">
                <a16:creationId xmlns:a16="http://schemas.microsoft.com/office/drawing/2014/main" id="{17C138CD-09A7-AD4C-8F4A-C4DA20280761}"/>
              </a:ext>
            </a:extLst>
          </p:cNvPr>
          <p:cNvSpPr>
            <a:spLocks noGrp="1"/>
          </p:cNvSpPr>
          <p:nvPr>
            <p:ph type="sldNum" sz="quarter" idx="4"/>
          </p:nvPr>
        </p:nvSpPr>
        <p:spPr>
          <a:xfrm>
            <a:off x="8779265" y="6545797"/>
            <a:ext cx="2677001" cy="365125"/>
          </a:xfrm>
        </p:spPr>
        <p:txBody>
          <a:bodyPr/>
          <a:lstStyle/>
          <a:p>
            <a:pPr>
              <a:defRPr/>
            </a:pPr>
            <a:fld id="{611C2F03-9E95-40C9-A99F-3C4F7EE8CF2A}" type="slidenum">
              <a:rPr lang="en-GB" smtClean="0"/>
              <a:pPr>
                <a:defRPr/>
              </a:pPr>
              <a:t>89</a:t>
            </a:fld>
            <a:endParaRPr lang="en-GB" dirty="0"/>
          </a:p>
        </p:txBody>
      </p:sp>
    </p:spTree>
    <p:extLst>
      <p:ext uri="{BB962C8B-B14F-4D97-AF65-F5344CB8AC3E}">
        <p14:creationId xmlns:p14="http://schemas.microsoft.com/office/powerpoint/2010/main" val="3965277164"/>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900C9AAB-A400-B240-88FF-9A5BCDB8FB2D}"/>
              </a:ext>
            </a:extLst>
          </p:cNvPr>
          <p:cNvSpPr txBox="1"/>
          <p:nvPr/>
        </p:nvSpPr>
        <p:spPr>
          <a:xfrm>
            <a:off x="178096" y="264651"/>
            <a:ext cx="11305525" cy="523220"/>
          </a:xfrm>
          <a:prstGeom prst="rect">
            <a:avLst/>
          </a:prstGeom>
          <a:noFill/>
        </p:spPr>
        <p:txBody>
          <a:bodyPr wrap="square" rtlCol="0">
            <a:spAutoFit/>
          </a:bodyPr>
          <a:lstStyle/>
          <a:p>
            <a:pPr marL="0" marR="0" lvl="0" indent="424250" algn="l" defTabSz="430225"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Completing the Standard Model</a:t>
            </a:r>
            <a:endParaRPr kumimoji="0" lang="en-US" sz="2800" b="0" i="0" u="none" strike="noStrike" kern="1200" cap="none" spc="0" normalizeH="0" baseline="0" noProof="0" dirty="0">
              <a:ln>
                <a:noFill/>
              </a:ln>
              <a:solidFill>
                <a:srgbClr val="0D7FBF"/>
              </a:solidFill>
              <a:effectLst/>
              <a:uLnTx/>
              <a:uFillTx/>
              <a:latin typeface="Helvetica Light" pitchFamily="2" charset="0"/>
              <a:ea typeface="Trebuchet MS" pitchFamily="-84" charset="0"/>
              <a:cs typeface="Helvetica Light"/>
            </a:endParaRPr>
          </a:p>
        </p:txBody>
      </p:sp>
      <p:sp>
        <p:nvSpPr>
          <p:cNvPr id="17" name="Slide Number Placeholder 1">
            <a:extLst>
              <a:ext uri="{FF2B5EF4-FFF2-40B4-BE49-F238E27FC236}">
                <a16:creationId xmlns:a16="http://schemas.microsoft.com/office/drawing/2014/main" id="{80DF1CB1-2143-F147-B266-22A3CE86B55F}"/>
              </a:ext>
            </a:extLst>
          </p:cNvPr>
          <p:cNvSpPr>
            <a:spLocks noGrp="1"/>
          </p:cNvSpPr>
          <p:nvPr>
            <p:ph type="sldNum" sz="quarter" idx="4"/>
          </p:nvPr>
        </p:nvSpPr>
        <p:spPr>
          <a:xfrm>
            <a:off x="8779265" y="6545797"/>
            <a:ext cx="2677001"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1C2F03-9E95-40C9-A99F-3C4F7EE8CF2A}" type="slidenum">
              <a:rPr kumimoji="0" lang="en-GB" sz="1400" b="0" i="0" u="none" strike="noStrike" kern="1200" cap="none" spc="0" normalizeH="0" baseline="0" noProof="0" smtClean="0">
                <a:ln>
                  <a:noFill/>
                </a:ln>
                <a:solidFill>
                  <a:srgbClr val="000000">
                    <a:lumMod val="50000"/>
                    <a:lumOff val="50000"/>
                  </a:srgbClr>
                </a:solidFill>
                <a:effectLst/>
                <a:uLnTx/>
                <a:uFillTx/>
                <a:latin typeface="Helvetica Light"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400" b="0" i="0" u="none" strike="noStrike" kern="1200" cap="none" spc="0" normalizeH="0" baseline="0" noProof="0">
              <a:ln>
                <a:noFill/>
              </a:ln>
              <a:solidFill>
                <a:srgbClr val="000000">
                  <a:lumMod val="50000"/>
                  <a:lumOff val="50000"/>
                </a:srgbClr>
              </a:solidFill>
              <a:effectLst/>
              <a:uLnTx/>
              <a:uFillTx/>
              <a:latin typeface="Helvetica Light" charset="0"/>
            </a:endParaRPr>
          </a:p>
        </p:txBody>
      </p:sp>
      <p:pic>
        <p:nvPicPr>
          <p:cNvPr id="2" name="Picture 1">
            <a:extLst>
              <a:ext uri="{FF2B5EF4-FFF2-40B4-BE49-F238E27FC236}">
                <a16:creationId xmlns:a16="http://schemas.microsoft.com/office/drawing/2014/main" id="{396E177C-5295-A94F-ACB9-B7DD3CE1AD8B}"/>
              </a:ext>
            </a:extLst>
          </p:cNvPr>
          <p:cNvPicPr>
            <a:picLocks noChangeAspect="1"/>
          </p:cNvPicPr>
          <p:nvPr/>
        </p:nvPicPr>
        <p:blipFill>
          <a:blip r:embed="rId2"/>
          <a:stretch>
            <a:fillRect/>
          </a:stretch>
        </p:blipFill>
        <p:spPr>
          <a:xfrm>
            <a:off x="3221986" y="1991043"/>
            <a:ext cx="4561565" cy="4024910"/>
          </a:xfrm>
          <a:prstGeom prst="rect">
            <a:avLst/>
          </a:prstGeom>
        </p:spPr>
      </p:pic>
      <p:sp>
        <p:nvSpPr>
          <p:cNvPr id="3" name="Rounded Rectangle 2">
            <a:extLst>
              <a:ext uri="{FF2B5EF4-FFF2-40B4-BE49-F238E27FC236}">
                <a16:creationId xmlns:a16="http://schemas.microsoft.com/office/drawing/2014/main" id="{62C25951-1A7D-A24F-83C9-98205ED33455}"/>
              </a:ext>
            </a:extLst>
          </p:cNvPr>
          <p:cNvSpPr/>
          <p:nvPr/>
        </p:nvSpPr>
        <p:spPr>
          <a:xfrm>
            <a:off x="4605455" y="3348763"/>
            <a:ext cx="490654" cy="524107"/>
          </a:xfrm>
          <a:prstGeom prst="roundRect">
            <a:avLst/>
          </a:prstGeom>
          <a:ln w="19050">
            <a:solidFill>
              <a:schemeClr val="bg1"/>
            </a:solidFill>
          </a:ln>
        </p:spPr>
        <p:txBody>
          <a:bodyPr wrap="none" rtlCol="0" anchor="ctr">
            <a:spAutoFit/>
          </a:bodyPr>
          <a:lstStyle/>
          <a:p>
            <a:pPr algn="l"/>
            <a:endParaRPr lang="en-CH" sz="1600">
              <a:latin typeface="Helvetica" pitchFamily="2" charset="0"/>
            </a:endParaRPr>
          </a:p>
        </p:txBody>
      </p:sp>
      <p:sp>
        <p:nvSpPr>
          <p:cNvPr id="20" name="Rounded Rectangle 19">
            <a:extLst>
              <a:ext uri="{FF2B5EF4-FFF2-40B4-BE49-F238E27FC236}">
                <a16:creationId xmlns:a16="http://schemas.microsoft.com/office/drawing/2014/main" id="{EFCA56A5-53D8-394B-A1BB-2A43A210AC5D}"/>
              </a:ext>
            </a:extLst>
          </p:cNvPr>
          <p:cNvSpPr/>
          <p:nvPr/>
        </p:nvSpPr>
        <p:spPr>
          <a:xfrm>
            <a:off x="5111962" y="3371066"/>
            <a:ext cx="1471967" cy="876394"/>
          </a:xfrm>
          <a:prstGeom prst="roundRect">
            <a:avLst/>
          </a:prstGeom>
          <a:ln w="19050">
            <a:solidFill>
              <a:schemeClr val="bg1"/>
            </a:solidFill>
          </a:ln>
        </p:spPr>
        <p:txBody>
          <a:bodyPr wrap="square" rtlCol="0" anchor="ctr">
            <a:spAutoFit/>
          </a:bodyPr>
          <a:lstStyle/>
          <a:p>
            <a:pPr algn="l"/>
            <a:endParaRPr lang="en-CH" sz="1600">
              <a:latin typeface="Helvetica" pitchFamily="2" charset="0"/>
            </a:endParaRPr>
          </a:p>
        </p:txBody>
      </p:sp>
      <p:cxnSp>
        <p:nvCxnSpPr>
          <p:cNvPr id="22" name="Straight Connector 21">
            <a:extLst>
              <a:ext uri="{FF2B5EF4-FFF2-40B4-BE49-F238E27FC236}">
                <a16:creationId xmlns:a16="http://schemas.microsoft.com/office/drawing/2014/main" id="{C279C624-C180-B044-B68D-4E8EF71D36D1}"/>
              </a:ext>
            </a:extLst>
          </p:cNvPr>
          <p:cNvCxnSpPr>
            <a:cxnSpLocks/>
            <a:stCxn id="33" idx="3"/>
          </p:cNvCxnSpPr>
          <p:nvPr/>
        </p:nvCxnSpPr>
        <p:spPr>
          <a:xfrm flipV="1">
            <a:off x="2671427" y="4687127"/>
            <a:ext cx="2440535" cy="312631"/>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8CEBDCF7-F31B-F546-B28F-DC5936DAC792}"/>
              </a:ext>
            </a:extLst>
          </p:cNvPr>
          <p:cNvSpPr txBox="1"/>
          <p:nvPr/>
        </p:nvSpPr>
        <p:spPr>
          <a:xfrm>
            <a:off x="8209250" y="2130219"/>
            <a:ext cx="3113203" cy="646331"/>
          </a:xfrm>
          <a:prstGeom prst="rect">
            <a:avLst/>
          </a:prstGeom>
          <a:noFill/>
        </p:spPr>
        <p:txBody>
          <a:bodyPr wrap="square" rtlCol="0">
            <a:spAutoFit/>
          </a:bodyPr>
          <a:lstStyle/>
          <a:p>
            <a:pPr>
              <a:spcBef>
                <a:spcPts val="3000"/>
              </a:spcBef>
            </a:pPr>
            <a:r>
              <a:rPr lang="en-US" sz="1200" dirty="0">
                <a:solidFill>
                  <a:schemeClr val="tx1">
                    <a:lumMod val="75000"/>
                    <a:lumOff val="25000"/>
                  </a:schemeClr>
                </a:solidFill>
                <a:latin typeface="Helvetica Light" charset="0"/>
                <a:ea typeface="Helvetica Light" charset="0"/>
                <a:cs typeface="Helvetica Light" charset="0"/>
                <a:sym typeface="Wingdings" pitchFamily="2" charset="2"/>
              </a:rPr>
              <a:t>These terms describe </a:t>
            </a:r>
            <a:r>
              <a:rPr lang="en-US" sz="1200" b="1" dirty="0">
                <a:solidFill>
                  <a:schemeClr val="tx1">
                    <a:lumMod val="75000"/>
                    <a:lumOff val="25000"/>
                  </a:schemeClr>
                </a:solidFill>
                <a:latin typeface="Helvetica" pitchFamily="2" charset="0"/>
                <a:ea typeface="Helvetica Light" charset="0"/>
                <a:cs typeface="Helvetica Light" charset="0"/>
                <a:sym typeface="Wingdings" pitchFamily="2" charset="2"/>
              </a:rPr>
              <a:t>interactions among force particles (top) and among matter and force particles (bottom)</a:t>
            </a:r>
          </a:p>
        </p:txBody>
      </p:sp>
      <p:sp>
        <p:nvSpPr>
          <p:cNvPr id="26" name="Rounded Rectangle 25">
            <a:extLst>
              <a:ext uri="{FF2B5EF4-FFF2-40B4-BE49-F238E27FC236}">
                <a16:creationId xmlns:a16="http://schemas.microsoft.com/office/drawing/2014/main" id="{29981B26-86C9-F743-A908-8E2B8A027D3B}"/>
              </a:ext>
            </a:extLst>
          </p:cNvPr>
          <p:cNvSpPr/>
          <p:nvPr/>
        </p:nvSpPr>
        <p:spPr>
          <a:xfrm>
            <a:off x="5096108" y="4269764"/>
            <a:ext cx="1487821" cy="850694"/>
          </a:xfrm>
          <a:prstGeom prst="roundRect">
            <a:avLst/>
          </a:prstGeom>
          <a:ln w="19050">
            <a:solidFill>
              <a:srgbClr val="FFFF00"/>
            </a:solidFill>
          </a:ln>
        </p:spPr>
        <p:txBody>
          <a:bodyPr wrap="square" rtlCol="0" anchor="ctr">
            <a:spAutoFit/>
          </a:bodyPr>
          <a:lstStyle/>
          <a:p>
            <a:pPr algn="l"/>
            <a:endParaRPr lang="en-CH" sz="1600">
              <a:latin typeface="Helvetica" pitchFamily="2" charset="0"/>
            </a:endParaRPr>
          </a:p>
        </p:txBody>
      </p:sp>
      <p:cxnSp>
        <p:nvCxnSpPr>
          <p:cNvPr id="29" name="Straight Connector 28">
            <a:extLst>
              <a:ext uri="{FF2B5EF4-FFF2-40B4-BE49-F238E27FC236}">
                <a16:creationId xmlns:a16="http://schemas.microsoft.com/office/drawing/2014/main" id="{C222CE4C-5422-F74B-9232-C343519CA8AA}"/>
              </a:ext>
            </a:extLst>
          </p:cNvPr>
          <p:cNvCxnSpPr>
            <a:cxnSpLocks/>
            <a:endCxn id="25" idx="1"/>
          </p:cNvCxnSpPr>
          <p:nvPr/>
        </p:nvCxnSpPr>
        <p:spPr>
          <a:xfrm flipV="1">
            <a:off x="6599782" y="2453385"/>
            <a:ext cx="1609468" cy="1355884"/>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D87CBF88-9C85-5448-8822-F22EF346BA39}"/>
              </a:ext>
            </a:extLst>
          </p:cNvPr>
          <p:cNvSpPr txBox="1"/>
          <p:nvPr/>
        </p:nvSpPr>
        <p:spPr>
          <a:xfrm>
            <a:off x="568714" y="4768925"/>
            <a:ext cx="2102713" cy="461665"/>
          </a:xfrm>
          <a:prstGeom prst="rect">
            <a:avLst/>
          </a:prstGeom>
          <a:noFill/>
        </p:spPr>
        <p:txBody>
          <a:bodyPr wrap="square" rtlCol="0">
            <a:spAutoFit/>
          </a:bodyPr>
          <a:lstStyle/>
          <a:p>
            <a:pPr algn="r">
              <a:spcBef>
                <a:spcPts val="3000"/>
              </a:spcBef>
            </a:pPr>
            <a:r>
              <a:rPr lang="en-US" sz="1200" dirty="0">
                <a:solidFill>
                  <a:schemeClr val="tx1">
                    <a:lumMod val="75000"/>
                    <a:lumOff val="25000"/>
                  </a:schemeClr>
                </a:solidFill>
                <a:latin typeface="Helvetica Light" charset="0"/>
                <a:ea typeface="Helvetica Light" charset="0"/>
                <a:cs typeface="Helvetica Light" charset="0"/>
                <a:sym typeface="Wingdings" pitchFamily="2" charset="2"/>
              </a:rPr>
              <a:t>This term is related </a:t>
            </a:r>
          </a:p>
          <a:p>
            <a:pPr algn="r"/>
            <a:r>
              <a:rPr lang="en-US" sz="1200" dirty="0">
                <a:solidFill>
                  <a:schemeClr val="tx1">
                    <a:lumMod val="75000"/>
                    <a:lumOff val="25000"/>
                  </a:schemeClr>
                </a:solidFill>
                <a:latin typeface="Helvetica Light" charset="0"/>
                <a:ea typeface="Helvetica Light" charset="0"/>
                <a:cs typeface="Helvetica Light" charset="0"/>
                <a:sym typeface="Wingdings" pitchFamily="2" charset="2"/>
              </a:rPr>
              <a:t>to the </a:t>
            </a:r>
            <a:r>
              <a:rPr lang="en-US" sz="1200" b="1" dirty="0">
                <a:solidFill>
                  <a:schemeClr val="tx1">
                    <a:lumMod val="75000"/>
                    <a:lumOff val="25000"/>
                  </a:schemeClr>
                </a:solidFill>
                <a:latin typeface="Helvetica" pitchFamily="2" charset="0"/>
                <a:ea typeface="Helvetica Light" charset="0"/>
                <a:cs typeface="Helvetica Light" charset="0"/>
                <a:sym typeface="Wingdings" pitchFamily="2" charset="2"/>
              </a:rPr>
              <a:t>Higgs sector</a:t>
            </a:r>
          </a:p>
        </p:txBody>
      </p:sp>
      <p:sp>
        <p:nvSpPr>
          <p:cNvPr id="42" name="TextBox 41">
            <a:extLst>
              <a:ext uri="{FF2B5EF4-FFF2-40B4-BE49-F238E27FC236}">
                <a16:creationId xmlns:a16="http://schemas.microsoft.com/office/drawing/2014/main" id="{7D43C160-850A-CB4C-92A4-8ADD266B137C}"/>
              </a:ext>
            </a:extLst>
          </p:cNvPr>
          <p:cNvSpPr txBox="1"/>
          <p:nvPr/>
        </p:nvSpPr>
        <p:spPr>
          <a:xfrm>
            <a:off x="8209249" y="3782146"/>
            <a:ext cx="2801651" cy="2246769"/>
          </a:xfrm>
          <a:prstGeom prst="rect">
            <a:avLst/>
          </a:prstGeom>
          <a:noFill/>
        </p:spPr>
        <p:txBody>
          <a:bodyPr wrap="square" rtlCol="0">
            <a:spAutoFit/>
          </a:bodyPr>
          <a:lstStyle/>
          <a:p>
            <a:pPr>
              <a:spcBef>
                <a:spcPts val="3000"/>
              </a:spcBef>
            </a:pPr>
            <a:r>
              <a:rPr lang="en-US" sz="1200" dirty="0">
                <a:solidFill>
                  <a:schemeClr val="tx1">
                    <a:lumMod val="75000"/>
                    <a:lumOff val="25000"/>
                  </a:schemeClr>
                </a:solidFill>
                <a:latin typeface="Helvetica Light" charset="0"/>
                <a:ea typeface="Helvetica Light" charset="0"/>
                <a:cs typeface="Helvetica Light" charset="0"/>
                <a:sym typeface="Wingdings" pitchFamily="2" charset="2"/>
              </a:rPr>
              <a:t>The top term describes how </a:t>
            </a:r>
            <a:r>
              <a:rPr lang="en-US" sz="1200" b="1" dirty="0">
                <a:solidFill>
                  <a:schemeClr val="tx1">
                    <a:lumMod val="75000"/>
                    <a:lumOff val="25000"/>
                  </a:schemeClr>
                </a:solidFill>
                <a:latin typeface="Helvetica" pitchFamily="2" charset="0"/>
                <a:ea typeface="Helvetica Light" charset="0"/>
                <a:cs typeface="Helvetica Light" charset="0"/>
                <a:sym typeface="Wingdings" pitchFamily="2" charset="2"/>
              </a:rPr>
              <a:t>matter particles couple to the Higgs field </a:t>
            </a:r>
            <a:r>
              <a:rPr lang="el-GR" sz="1200" b="1" dirty="0" err="1">
                <a:solidFill>
                  <a:schemeClr val="tx1">
                    <a:lumMod val="75000"/>
                    <a:lumOff val="25000"/>
                  </a:schemeClr>
                </a:solidFill>
                <a:latin typeface="Helvetica" pitchFamily="2" charset="0"/>
                <a:ea typeface="Helvetica Light" charset="0"/>
                <a:cs typeface="Helvetica Light" charset="0"/>
                <a:sym typeface="Wingdings" pitchFamily="2" charset="2"/>
              </a:rPr>
              <a:t>ϕ</a:t>
            </a:r>
            <a:r>
              <a:rPr lang="el-GR" sz="1200" b="1" dirty="0">
                <a:solidFill>
                  <a:schemeClr val="tx1">
                    <a:lumMod val="75000"/>
                    <a:lumOff val="25000"/>
                  </a:schemeClr>
                </a:solidFill>
                <a:latin typeface="Helvetica" pitchFamily="2" charset="0"/>
                <a:ea typeface="Helvetica Light" charset="0"/>
                <a:cs typeface="Helvetica Light" charset="0"/>
                <a:sym typeface="Wingdings" pitchFamily="2" charset="2"/>
              </a:rPr>
              <a:t> </a:t>
            </a:r>
            <a:r>
              <a:rPr lang="en-US" sz="1200" b="1" dirty="0">
                <a:solidFill>
                  <a:schemeClr val="tx1">
                    <a:lumMod val="75000"/>
                    <a:lumOff val="25000"/>
                  </a:schemeClr>
                </a:solidFill>
                <a:latin typeface="Helvetica" pitchFamily="2" charset="0"/>
                <a:ea typeface="Helvetica Light" charset="0"/>
                <a:cs typeface="Helvetica Light" charset="0"/>
                <a:sym typeface="Wingdings" pitchFamily="2" charset="2"/>
              </a:rPr>
              <a:t>and thereby obtain mass </a:t>
            </a:r>
          </a:p>
          <a:p>
            <a:pPr>
              <a:spcBef>
                <a:spcPts val="1200"/>
              </a:spcBef>
            </a:pPr>
            <a:r>
              <a:rPr lang="en-US" sz="1200" dirty="0">
                <a:solidFill>
                  <a:schemeClr val="tx1">
                    <a:lumMod val="75000"/>
                    <a:lumOff val="25000"/>
                  </a:schemeClr>
                </a:solidFill>
                <a:latin typeface="Helvetica Light" panose="020B0403020202020204" pitchFamily="34" charset="0"/>
                <a:ea typeface="Helvetica Light" charset="0"/>
                <a:cs typeface="Helvetica Light" charset="0"/>
                <a:sym typeface="Wingdings" pitchFamily="2" charset="2"/>
              </a:rPr>
              <a:t>The lower left term describes the </a:t>
            </a:r>
            <a:r>
              <a:rPr lang="en-US" sz="1200" b="1" dirty="0">
                <a:solidFill>
                  <a:schemeClr val="tx1">
                    <a:lumMod val="75000"/>
                    <a:lumOff val="25000"/>
                  </a:schemeClr>
                </a:solidFill>
                <a:latin typeface="Helvetica" pitchFamily="2" charset="0"/>
                <a:ea typeface="Helvetica Light" charset="0"/>
                <a:cs typeface="Helvetica Light" charset="0"/>
                <a:sym typeface="Wingdings" pitchFamily="2" charset="2"/>
              </a:rPr>
              <a:t>interaction of the Higgs field with the weak-interaction bosons, which thereby obtain mass</a:t>
            </a:r>
          </a:p>
          <a:p>
            <a:pPr>
              <a:spcBef>
                <a:spcPts val="1200"/>
              </a:spcBef>
            </a:pPr>
            <a:r>
              <a:rPr lang="en-US" sz="1200" dirty="0">
                <a:solidFill>
                  <a:schemeClr val="tx1">
                    <a:lumMod val="75000"/>
                    <a:lumOff val="25000"/>
                  </a:schemeClr>
                </a:solidFill>
                <a:latin typeface="Helvetica Light" panose="020B0403020202020204" pitchFamily="34" charset="0"/>
                <a:ea typeface="Helvetica Light" charset="0"/>
                <a:cs typeface="Helvetica Light" charset="0"/>
                <a:sym typeface="Wingdings" pitchFamily="2" charset="2"/>
              </a:rPr>
              <a:t>The lower right term describes the </a:t>
            </a:r>
            <a:r>
              <a:rPr lang="en-US" sz="1200" b="1" dirty="0">
                <a:solidFill>
                  <a:schemeClr val="tx1">
                    <a:lumMod val="75000"/>
                    <a:lumOff val="25000"/>
                  </a:schemeClr>
                </a:solidFill>
                <a:latin typeface="Helvetica" pitchFamily="2" charset="0"/>
                <a:ea typeface="Helvetica Light" charset="0"/>
                <a:cs typeface="Helvetica Light" charset="0"/>
                <a:sym typeface="Wingdings" pitchFamily="2" charset="2"/>
              </a:rPr>
              <a:t>Higgs potential </a:t>
            </a:r>
            <a:r>
              <a:rPr lang="en-US" sz="1200" b="1" i="1" dirty="0">
                <a:solidFill>
                  <a:schemeClr val="tx1">
                    <a:lumMod val="75000"/>
                    <a:lumOff val="25000"/>
                  </a:schemeClr>
                </a:solidFill>
                <a:latin typeface="Helvetica" pitchFamily="2" charset="0"/>
                <a:ea typeface="Helvetica Light" charset="0"/>
                <a:cs typeface="Helvetica Light" charset="0"/>
                <a:sym typeface="Wingdings" pitchFamily="2" charset="2"/>
              </a:rPr>
              <a:t>V</a:t>
            </a:r>
            <a:r>
              <a:rPr lang="en-US" sz="1200" b="1" dirty="0">
                <a:solidFill>
                  <a:schemeClr val="tx1">
                    <a:lumMod val="75000"/>
                    <a:lumOff val="25000"/>
                  </a:schemeClr>
                </a:solidFill>
                <a:latin typeface="Helvetica" pitchFamily="2" charset="0"/>
                <a:ea typeface="Helvetica Light" charset="0"/>
                <a:cs typeface="Helvetica Light" charset="0"/>
                <a:sym typeface="Wingdings" pitchFamily="2" charset="2"/>
              </a:rPr>
              <a:t>(</a:t>
            </a:r>
            <a:r>
              <a:rPr lang="el-GR" sz="1200" b="1" i="1" dirty="0" err="1">
                <a:solidFill>
                  <a:schemeClr val="tx1">
                    <a:lumMod val="75000"/>
                    <a:lumOff val="25000"/>
                  </a:schemeClr>
                </a:solidFill>
                <a:latin typeface="Helvetica" pitchFamily="2" charset="0"/>
                <a:ea typeface="Helvetica Light" charset="0"/>
                <a:cs typeface="Helvetica Light" charset="0"/>
                <a:sym typeface="Wingdings" pitchFamily="2" charset="2"/>
              </a:rPr>
              <a:t>ϕ</a:t>
            </a:r>
            <a:r>
              <a:rPr lang="en-US" sz="1200" b="1" dirty="0">
                <a:solidFill>
                  <a:schemeClr val="tx1">
                    <a:lumMod val="75000"/>
                    <a:lumOff val="25000"/>
                  </a:schemeClr>
                </a:solidFill>
                <a:latin typeface="Helvetica" pitchFamily="2" charset="0"/>
                <a:ea typeface="Helvetica Light" charset="0"/>
                <a:cs typeface="Helvetica Light" charset="0"/>
                <a:sym typeface="Wingdings" pitchFamily="2" charset="2"/>
              </a:rPr>
              <a:t>) with non-zero ground state</a:t>
            </a:r>
            <a:endParaRPr lang="en-CH" sz="1200" b="1" dirty="0">
              <a:solidFill>
                <a:schemeClr val="tx1">
                  <a:lumMod val="75000"/>
                  <a:lumOff val="25000"/>
                </a:schemeClr>
              </a:solidFill>
              <a:latin typeface="Helvetica" pitchFamily="2" charset="0"/>
              <a:ea typeface="Helvetica Light" charset="0"/>
              <a:cs typeface="Helvetica Light" charset="0"/>
              <a:sym typeface="Wingdings" pitchFamily="2" charset="2"/>
            </a:endParaRPr>
          </a:p>
        </p:txBody>
      </p:sp>
      <p:cxnSp>
        <p:nvCxnSpPr>
          <p:cNvPr id="44" name="Straight Connector 43">
            <a:extLst>
              <a:ext uri="{FF2B5EF4-FFF2-40B4-BE49-F238E27FC236}">
                <a16:creationId xmlns:a16="http://schemas.microsoft.com/office/drawing/2014/main" id="{8D1C7396-B425-A545-BE53-4C7143F8A470}"/>
              </a:ext>
            </a:extLst>
          </p:cNvPr>
          <p:cNvCxnSpPr>
            <a:cxnSpLocks/>
            <a:stCxn id="26" idx="3"/>
            <a:endCxn id="42" idx="1"/>
          </p:cNvCxnSpPr>
          <p:nvPr/>
        </p:nvCxnSpPr>
        <p:spPr>
          <a:xfrm>
            <a:off x="6583929" y="4695111"/>
            <a:ext cx="1625320" cy="210420"/>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A27346C9-8772-2F7A-DC9A-074C3362D074}"/>
              </a:ext>
            </a:extLst>
          </p:cNvPr>
          <p:cNvSpPr txBox="1"/>
          <p:nvPr/>
        </p:nvSpPr>
        <p:spPr>
          <a:xfrm>
            <a:off x="8209249" y="2807024"/>
            <a:ext cx="312683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US" sz="1200" b="1" u="none" strike="noStrike" kern="1200" cap="none" spc="0" normalizeH="0" baseline="0" noProof="0" dirty="0">
                <a:ln>
                  <a:noFill/>
                </a:ln>
                <a:solidFill>
                  <a:srgbClr val="E70000"/>
                </a:solidFill>
                <a:effectLst/>
                <a:uLnTx/>
                <a:uFillTx/>
                <a:latin typeface="Helvetica" pitchFamily="2" charset="0"/>
                <a:ea typeface="Helvetica Light" charset="0"/>
                <a:cs typeface="Helvetica Light" charset="0"/>
                <a:sym typeface="Wingdings" pitchFamily="2" charset="2"/>
              </a:rPr>
              <a:t>Beauty</a:t>
            </a:r>
            <a:r>
              <a:rPr kumimoji="0" lang="en-US" sz="1200" b="0" i="0" u="none" strike="noStrike" kern="1200" cap="none" spc="0" normalizeH="0" baseline="0" noProof="0" dirty="0">
                <a:ln>
                  <a:noFill/>
                </a:ln>
                <a:solidFill>
                  <a:srgbClr val="E70000"/>
                </a:solidFill>
                <a:effectLst/>
                <a:uLnTx/>
                <a:uFillTx/>
                <a:latin typeface="Helvetica Light" charset="0"/>
                <a:ea typeface="Helvetica Light" charset="0"/>
                <a:cs typeface="Helvetica Light" charset="0"/>
                <a:sym typeface="Wingdings" pitchFamily="2" charset="2"/>
              </a:rPr>
              <a:t>: interactions governed by gauge symmetries with only 3 (EW) and 2 (QCD, </a:t>
            </a:r>
            <a:r>
              <a:rPr kumimoji="0" lang="en-US" sz="1100" b="0" i="1" u="none" strike="noStrike" kern="1200" cap="none" spc="0" normalizeH="0" baseline="0" noProof="0" dirty="0" err="1">
                <a:ln>
                  <a:noFill/>
                </a:ln>
                <a:solidFill>
                  <a:srgbClr val="E70000"/>
                </a:solidFill>
                <a:effectLst/>
                <a:uLnTx/>
                <a:uFillTx/>
                <a:latin typeface="Helvetica Light" charset="0"/>
                <a:ea typeface="Helvetica Light" charset="0"/>
                <a:cs typeface="Helvetica Light" charset="0"/>
                <a:sym typeface="Wingdings" pitchFamily="2" charset="2"/>
              </a:rPr>
              <a:t>θ</a:t>
            </a:r>
            <a:r>
              <a:rPr kumimoji="0" lang="en-US" sz="1100" b="0" i="0" u="none" strike="noStrike" kern="1200" cap="none" spc="0" normalizeH="0" baseline="-25000" noProof="0" dirty="0" err="1">
                <a:ln>
                  <a:noFill/>
                </a:ln>
                <a:solidFill>
                  <a:srgbClr val="E70000"/>
                </a:solidFill>
                <a:effectLst/>
                <a:uLnTx/>
                <a:uFillTx/>
                <a:latin typeface="Helvetica Light" charset="0"/>
                <a:ea typeface="Helvetica Light" charset="0"/>
                <a:cs typeface="Helvetica Light" charset="0"/>
                <a:sym typeface="Wingdings" pitchFamily="2" charset="2"/>
              </a:rPr>
              <a:t>strong</a:t>
            </a:r>
            <a:r>
              <a:rPr kumimoji="0" lang="en-US" sz="1100" b="0" i="0" u="none" strike="noStrike" kern="1200" cap="none" spc="0" normalizeH="0" baseline="0" noProof="0" dirty="0">
                <a:ln>
                  <a:noFill/>
                </a:ln>
                <a:solidFill>
                  <a:srgbClr val="E70000"/>
                </a:solidFill>
                <a:effectLst/>
                <a:uLnTx/>
                <a:uFillTx/>
                <a:latin typeface="Helvetica Light" charset="0"/>
                <a:ea typeface="Helvetica Light" charset="0"/>
                <a:cs typeface="Helvetica Light" charset="0"/>
                <a:sym typeface="Wingdings" pitchFamily="2" charset="2"/>
              </a:rPr>
              <a:t> tiny </a:t>
            </a:r>
            <a:r>
              <a:rPr kumimoji="0" lang="en-US" sz="1100" b="0" i="0" u="none" strike="noStrike" kern="1200" cap="none" spc="0" normalizeH="0" baseline="0" noProof="0" dirty="0">
                <a:ln>
                  <a:noFill/>
                </a:ln>
                <a:solidFill>
                  <a:srgbClr val="E70000"/>
                </a:solidFill>
                <a:effectLst/>
                <a:uLnTx/>
                <a:uFillTx/>
                <a:latin typeface="Symbol" pitchFamily="2" charset="2"/>
                <a:ea typeface="Helvetica Light" charset="0"/>
                <a:cs typeface="Helvetica Light" charset="0"/>
                <a:sym typeface="Wingdings" pitchFamily="2" charset="2"/>
              </a:rPr>
              <a:t>®</a:t>
            </a:r>
            <a:r>
              <a:rPr kumimoji="0" lang="en-US" sz="1100" b="0" i="0" u="none" strike="noStrike" kern="1200" cap="none" spc="0" normalizeH="0" baseline="0" noProof="0" dirty="0">
                <a:ln>
                  <a:noFill/>
                </a:ln>
                <a:solidFill>
                  <a:srgbClr val="E70000"/>
                </a:solidFill>
                <a:effectLst/>
                <a:uLnTx/>
                <a:uFillTx/>
                <a:latin typeface="Helvetica Light" charset="0"/>
                <a:ea typeface="Helvetica Light" charset="0"/>
                <a:cs typeface="Helvetica Light" charset="0"/>
                <a:sym typeface="Wingdings" pitchFamily="2" charset="2"/>
              </a:rPr>
              <a:t> strong CP problem</a:t>
            </a:r>
            <a:r>
              <a:rPr kumimoji="0" lang="en-US" sz="1200" b="0" i="0" u="none" strike="noStrike" kern="1200" cap="none" spc="0" normalizeH="0" baseline="0" noProof="0" dirty="0">
                <a:ln>
                  <a:noFill/>
                </a:ln>
                <a:solidFill>
                  <a:srgbClr val="E70000"/>
                </a:solidFill>
                <a:effectLst/>
                <a:uLnTx/>
                <a:uFillTx/>
                <a:latin typeface="Helvetica Light" charset="0"/>
                <a:ea typeface="Helvetica Light" charset="0"/>
                <a:cs typeface="Helvetica Light" charset="0"/>
                <a:sym typeface="Wingdings" pitchFamily="2" charset="2"/>
              </a:rPr>
              <a:t>) parameters </a:t>
            </a:r>
          </a:p>
        </p:txBody>
      </p:sp>
      <p:sp>
        <p:nvSpPr>
          <p:cNvPr id="7" name="TextBox 6">
            <a:extLst>
              <a:ext uri="{FF2B5EF4-FFF2-40B4-BE49-F238E27FC236}">
                <a16:creationId xmlns:a16="http://schemas.microsoft.com/office/drawing/2014/main" id="{7E1AF809-FE84-1037-F88E-12111AAD5E7E}"/>
              </a:ext>
            </a:extLst>
          </p:cNvPr>
          <p:cNvSpPr txBox="1"/>
          <p:nvPr/>
        </p:nvSpPr>
        <p:spPr>
          <a:xfrm>
            <a:off x="178097" y="5312388"/>
            <a:ext cx="2493330" cy="646331"/>
          </a:xfrm>
          <a:prstGeom prst="rect">
            <a:avLst/>
          </a:prstGeom>
          <a:noFill/>
        </p:spPr>
        <p:txBody>
          <a:bodyPr wrap="square">
            <a:spAutoFit/>
          </a:bodyPr>
          <a:lstStyle/>
          <a:p>
            <a:pPr marL="0" marR="0" lvl="0" indent="0" algn="r" defTabSz="914400" rtl="0" eaLnBrk="1" fontAlgn="auto" latinLnBrk="0" hangingPunct="1">
              <a:lnSpc>
                <a:spcPct val="100000"/>
              </a:lnSpc>
              <a:spcBef>
                <a:spcPts val="1200"/>
              </a:spcBef>
              <a:spcAft>
                <a:spcPts val="0"/>
              </a:spcAft>
              <a:buClrTx/>
              <a:buSzTx/>
              <a:buFontTx/>
              <a:buNone/>
              <a:tabLst/>
              <a:defRPr/>
            </a:pPr>
            <a:r>
              <a:rPr kumimoji="0" lang="en-US" sz="1200" b="1" u="none" strike="noStrike" kern="1200" cap="none" spc="0" normalizeH="0" baseline="0" noProof="0" dirty="0">
                <a:ln>
                  <a:noFill/>
                </a:ln>
                <a:solidFill>
                  <a:srgbClr val="E70000"/>
                </a:solidFill>
                <a:effectLst/>
                <a:uLnTx/>
                <a:uFillTx/>
                <a:latin typeface="Helvetica" pitchFamily="2" charset="0"/>
                <a:ea typeface="Helvetica Light" charset="0"/>
                <a:cs typeface="Helvetica Light" charset="0"/>
                <a:sym typeface="Wingdings" pitchFamily="2" charset="2"/>
              </a:rPr>
              <a:t>Unpleasant</a:t>
            </a:r>
            <a:r>
              <a:rPr kumimoji="0" lang="en-US" sz="1200" b="0" i="0" u="none" strike="noStrike" kern="1200" cap="none" spc="0" normalizeH="0" baseline="0" noProof="0" dirty="0">
                <a:ln>
                  <a:noFill/>
                </a:ln>
                <a:solidFill>
                  <a:srgbClr val="E70000"/>
                </a:solidFill>
                <a:effectLst/>
                <a:uLnTx/>
                <a:uFillTx/>
                <a:latin typeface="Helvetica Light" charset="0"/>
                <a:ea typeface="Helvetica Light" charset="0"/>
                <a:cs typeface="Helvetica Light" charset="0"/>
                <a:sym typeface="Wingdings" pitchFamily="2" charset="2"/>
              </a:rPr>
              <a:t>: not governed by symmetries, 26 free parameters, </a:t>
            </a:r>
            <a:r>
              <a:rPr lang="en-US" sz="1200" dirty="0">
                <a:solidFill>
                  <a:srgbClr val="E70000"/>
                </a:solidFill>
                <a:latin typeface="Helvetica Light" charset="0"/>
                <a:ea typeface="Helvetica Light" charset="0"/>
                <a:cs typeface="Helvetica Light" charset="0"/>
                <a:sym typeface="Wingdings" pitchFamily="2" charset="2"/>
              </a:rPr>
              <a:t>large hierarchy among masses</a:t>
            </a:r>
            <a:endParaRPr kumimoji="0" lang="en-US" sz="1200" b="0" i="0" u="none" strike="noStrike" kern="1200" cap="none" spc="0" normalizeH="0" baseline="0" noProof="0" dirty="0">
              <a:ln>
                <a:noFill/>
              </a:ln>
              <a:solidFill>
                <a:srgbClr val="E70000"/>
              </a:solidFill>
              <a:effectLst/>
              <a:uLnTx/>
              <a:uFillTx/>
              <a:latin typeface="Helvetica Light" charset="0"/>
              <a:ea typeface="Helvetica Light" charset="0"/>
              <a:cs typeface="Helvetica Light" charset="0"/>
              <a:sym typeface="Wingdings" pitchFamily="2" charset="2"/>
            </a:endParaRPr>
          </a:p>
        </p:txBody>
      </p:sp>
      <p:sp>
        <p:nvSpPr>
          <p:cNvPr id="8" name="Rectangle 7">
            <a:extLst>
              <a:ext uri="{FF2B5EF4-FFF2-40B4-BE49-F238E27FC236}">
                <a16:creationId xmlns:a16="http://schemas.microsoft.com/office/drawing/2014/main" id="{65A56B92-0D68-23A9-88F3-E2A6F7823F97}"/>
              </a:ext>
            </a:extLst>
          </p:cNvPr>
          <p:cNvSpPr/>
          <p:nvPr/>
        </p:nvSpPr>
        <p:spPr>
          <a:xfrm>
            <a:off x="591667" y="1187217"/>
            <a:ext cx="10760274" cy="369332"/>
          </a:xfrm>
          <a:prstGeom prst="rect">
            <a:avLst/>
          </a:prstGeom>
        </p:spPr>
        <p:txBody>
          <a:bodyPr wrap="square">
            <a:spAutoFit/>
          </a:bodyPr>
          <a:lstStyle/>
          <a:p>
            <a:pPr lvl="0" defTabSz="457200" fontAlgn="base">
              <a:spcBef>
                <a:spcPts val="1800"/>
              </a:spcBef>
              <a:spcAft>
                <a:spcPct val="0"/>
              </a:spcAft>
              <a:defRPr/>
            </a:pPr>
            <a:r>
              <a:rPr lang="en-GB" dirty="0">
                <a:solidFill>
                  <a:srgbClr val="000000"/>
                </a:solidFill>
                <a:latin typeface="Helvetica" pitchFamily="2" charset="0"/>
              </a:rPr>
              <a:t>The scalar Higgs sector completes the Standard Model</a:t>
            </a:r>
          </a:p>
        </p:txBody>
      </p:sp>
      <p:cxnSp>
        <p:nvCxnSpPr>
          <p:cNvPr id="4" name="Straight Connector 3">
            <a:extLst>
              <a:ext uri="{FF2B5EF4-FFF2-40B4-BE49-F238E27FC236}">
                <a16:creationId xmlns:a16="http://schemas.microsoft.com/office/drawing/2014/main" id="{BA79D28D-F9F7-E30B-0E74-71E95E4A71B3}"/>
              </a:ext>
            </a:extLst>
          </p:cNvPr>
          <p:cNvCxnSpPr>
            <a:cxnSpLocks/>
          </p:cNvCxnSpPr>
          <p:nvPr/>
        </p:nvCxnSpPr>
        <p:spPr>
          <a:xfrm>
            <a:off x="2796209" y="2674504"/>
            <a:ext cx="1809246" cy="803793"/>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0C42E3C9-623E-34A7-212E-A7CC7B602CCA}"/>
              </a:ext>
            </a:extLst>
          </p:cNvPr>
          <p:cNvSpPr txBox="1"/>
          <p:nvPr/>
        </p:nvSpPr>
        <p:spPr>
          <a:xfrm>
            <a:off x="1168458" y="2509500"/>
            <a:ext cx="1627751" cy="276999"/>
          </a:xfrm>
          <a:prstGeom prst="rect">
            <a:avLst/>
          </a:prstGeom>
          <a:noFill/>
        </p:spPr>
        <p:txBody>
          <a:bodyPr wrap="square" rtlCol="0">
            <a:spAutoFit/>
          </a:bodyPr>
          <a:lstStyle/>
          <a:p>
            <a:pPr algn="r">
              <a:spcBef>
                <a:spcPts val="3000"/>
              </a:spcBef>
            </a:pPr>
            <a:r>
              <a:rPr lang="en-US" sz="1200" dirty="0">
                <a:solidFill>
                  <a:schemeClr val="tx1">
                    <a:lumMod val="75000"/>
                    <a:lumOff val="25000"/>
                  </a:schemeClr>
                </a:solidFill>
                <a:latin typeface="Helvetica Light" charset="0"/>
                <a:ea typeface="Helvetica Light" charset="0"/>
                <a:cs typeface="Helvetica Light" charset="0"/>
                <a:sym typeface="Wingdings" pitchFamily="2" charset="2"/>
              </a:rPr>
              <a:t>The </a:t>
            </a:r>
            <a:r>
              <a:rPr lang="en-US" sz="1200" b="1" dirty="0">
                <a:solidFill>
                  <a:schemeClr val="tx1">
                    <a:lumMod val="75000"/>
                    <a:lumOff val="25000"/>
                  </a:schemeClr>
                </a:solidFill>
                <a:latin typeface="Helvetica" pitchFamily="2" charset="0"/>
                <a:ea typeface="Helvetica Light" charset="0"/>
                <a:cs typeface="Helvetica Light" charset="0"/>
                <a:sym typeface="Wingdings" pitchFamily="2" charset="2"/>
              </a:rPr>
              <a:t>SM</a:t>
            </a:r>
            <a:r>
              <a:rPr lang="en-US" sz="1200" dirty="0">
                <a:solidFill>
                  <a:schemeClr val="tx1">
                    <a:lumMod val="75000"/>
                    <a:lumOff val="25000"/>
                  </a:schemeClr>
                </a:solidFill>
                <a:latin typeface="Helvetica Light" charset="0"/>
                <a:ea typeface="Helvetica Light" charset="0"/>
                <a:cs typeface="Helvetica Light" charset="0"/>
                <a:sym typeface="Wingdings" pitchFamily="2" charset="2"/>
              </a:rPr>
              <a:t> </a:t>
            </a:r>
            <a:r>
              <a:rPr lang="en-US" sz="1200" b="1" dirty="0">
                <a:solidFill>
                  <a:schemeClr val="tx1">
                    <a:lumMod val="75000"/>
                    <a:lumOff val="25000"/>
                  </a:schemeClr>
                </a:solidFill>
                <a:latin typeface="Helvetica" pitchFamily="2" charset="0"/>
                <a:ea typeface="Helvetica Light" charset="0"/>
                <a:cs typeface="Helvetica Light" charset="0"/>
                <a:sym typeface="Wingdings" pitchFamily="2" charset="2"/>
              </a:rPr>
              <a:t>Lagrangian</a:t>
            </a:r>
            <a:endParaRPr lang="en-CH" sz="1200" dirty="0">
              <a:solidFill>
                <a:schemeClr val="tx1">
                  <a:lumMod val="75000"/>
                  <a:lumOff val="25000"/>
                </a:schemeClr>
              </a:solidFill>
              <a:latin typeface="Helvetica Light" charset="0"/>
              <a:ea typeface="Helvetica Light" charset="0"/>
              <a:cs typeface="Helvetica Light" charset="0"/>
              <a:sym typeface="Wingdings" pitchFamily="2" charset="2"/>
            </a:endParaRPr>
          </a:p>
        </p:txBody>
      </p:sp>
      <p:sp>
        <p:nvSpPr>
          <p:cNvPr id="5" name="Rounded Rectangle 4">
            <a:extLst>
              <a:ext uri="{FF2B5EF4-FFF2-40B4-BE49-F238E27FC236}">
                <a16:creationId xmlns:a16="http://schemas.microsoft.com/office/drawing/2014/main" id="{CE56640E-A6C4-B211-9C89-0893177C7AE6}"/>
              </a:ext>
            </a:extLst>
          </p:cNvPr>
          <p:cNvSpPr/>
          <p:nvPr/>
        </p:nvSpPr>
        <p:spPr>
          <a:xfrm>
            <a:off x="1308106" y="5210887"/>
            <a:ext cx="8393115" cy="1501779"/>
          </a:xfrm>
          <a:prstGeom prst="roundRect">
            <a:avLst>
              <a:gd name="adj" fmla="val 5151"/>
            </a:avLst>
          </a:prstGeom>
          <a:solidFill>
            <a:schemeClr val="bg1"/>
          </a:solidFill>
          <a:ln w="3175">
            <a:solidFill>
              <a:schemeClr val="bg1">
                <a:lumMod val="50000"/>
              </a:schemeClr>
            </a:solidFill>
          </a:ln>
        </p:spPr>
        <p:txBody>
          <a:bodyPr wrap="square" rtlCol="0" anchor="ctr">
            <a:spAutoFit/>
          </a:bodyPr>
          <a:lstStyle/>
          <a:p>
            <a:pPr algn="l"/>
            <a:endParaRPr lang="en-CH" sz="1600" dirty="0">
              <a:latin typeface="Helvetica" pitchFamily="2" charset="0"/>
            </a:endParaRP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81EAF394-5CCD-FA68-A1D3-ACDE7E4F9E60}"/>
                  </a:ext>
                </a:extLst>
              </p:cNvPr>
              <p:cNvSpPr txBox="1"/>
              <p:nvPr/>
            </p:nvSpPr>
            <p:spPr>
              <a:xfrm>
                <a:off x="1693530" y="5337038"/>
                <a:ext cx="8007691" cy="1312667"/>
              </a:xfrm>
              <a:prstGeom prst="rect">
                <a:avLst/>
              </a:prstGeom>
              <a:noFill/>
            </p:spPr>
            <p:txBody>
              <a:bodyPr wrap="square" rtlCol="0">
                <a:spAutoFit/>
              </a:bodyPr>
              <a:lstStyle/>
              <a:p>
                <a:pPr lvl="0" defTabSz="457200" fontAlgn="base">
                  <a:spcBef>
                    <a:spcPts val="1800"/>
                  </a:spcBef>
                  <a:spcAft>
                    <a:spcPct val="0"/>
                  </a:spcAft>
                  <a:defRPr/>
                </a:pPr>
                <a:r>
                  <a:rPr lang="en-GB" sz="1600" dirty="0">
                    <a:solidFill>
                      <a:schemeClr val="tx1"/>
                    </a:solidFill>
                    <a:latin typeface="Helvetica" pitchFamily="2" charset="0"/>
                    <a:ea typeface="Helvetica Light" charset="0"/>
                    <a:cs typeface="Helvetica Light" charset="0"/>
                    <a:sym typeface="Wingdings" pitchFamily="2" charset="2"/>
                  </a:rPr>
                  <a:t>The Standard Model is a highly predictive theory</a:t>
                </a:r>
              </a:p>
              <a:p>
                <a:pPr lvl="0" defTabSz="457200" fontAlgn="base">
                  <a:spcBef>
                    <a:spcPts val="900"/>
                  </a:spcBef>
                  <a:spcAft>
                    <a:spcPct val="0"/>
                  </a:spcAft>
                  <a:defRPr/>
                </a:pPr>
                <a:r>
                  <a:rPr lang="en-GB" sz="1600" dirty="0">
                    <a:solidFill>
                      <a:schemeClr val="tx1"/>
                    </a:solidFill>
                    <a:latin typeface="Helvetica" pitchFamily="2" charset="0"/>
                    <a:ea typeface="Helvetica Light" charset="0"/>
                    <a:cs typeface="Helvetica Light" charset="0"/>
                    <a:sym typeface="Wingdings" pitchFamily="2" charset="2"/>
                  </a:rPr>
                  <a:t>For example, the currently best experimental measurement of the magnetic dipole moment of the electron finds</a:t>
                </a:r>
                <a:r>
                  <a:rPr lang="en-GB" sz="1600" dirty="0">
                    <a:solidFill>
                      <a:schemeClr val="tx1"/>
                    </a:solidFill>
                    <a:latin typeface="Helvetica" pitchFamily="2" charset="0"/>
                  </a:rPr>
                  <a:t>:</a:t>
                </a:r>
                <a:r>
                  <a:rPr lang="en-GB" sz="1600" dirty="0">
                    <a:latin typeface="Helvetica" pitchFamily="2" charset="0"/>
                  </a:rPr>
                  <a:t> </a:t>
                </a:r>
                <a14:m>
                  <m:oMath xmlns:m="http://schemas.openxmlformats.org/officeDocument/2006/math">
                    <m:f>
                      <m:fPr>
                        <m:type m:val="skw"/>
                        <m:ctrlPr>
                          <a:rPr lang="en-GB" sz="1600" b="1" i="1" smtClean="0">
                            <a:solidFill>
                              <a:srgbClr val="0070C0"/>
                            </a:solidFill>
                            <a:latin typeface="Cambria Math" panose="02040503050406030204" pitchFamily="18" charset="0"/>
                          </a:rPr>
                        </m:ctrlPr>
                      </m:fPr>
                      <m:num>
                        <m:r>
                          <a:rPr lang="en-GB" sz="1600" b="1" i="1" smtClean="0">
                            <a:solidFill>
                              <a:srgbClr val="0070C0"/>
                            </a:solidFill>
                            <a:latin typeface="Cambria Math" panose="02040503050406030204" pitchFamily="18" charset="0"/>
                          </a:rPr>
                          <m:t>𝒈</m:t>
                        </m:r>
                      </m:num>
                      <m:den>
                        <m:r>
                          <a:rPr lang="en-GB" sz="1600" b="1" i="1" smtClean="0">
                            <a:solidFill>
                              <a:srgbClr val="0070C0"/>
                            </a:solidFill>
                            <a:latin typeface="Cambria Math" panose="02040503050406030204" pitchFamily="18" charset="0"/>
                          </a:rPr>
                          <m:t>𝟐</m:t>
                        </m:r>
                      </m:den>
                    </m:f>
                    <m:r>
                      <a:rPr lang="en-GB" sz="1600" b="1" i="1" smtClean="0">
                        <a:solidFill>
                          <a:srgbClr val="0070C0"/>
                        </a:solidFill>
                        <a:latin typeface="Cambria Math" panose="02040503050406030204" pitchFamily="18" charset="0"/>
                      </a:rPr>
                      <m:t>=</m:t>
                    </m:r>
                    <m:r>
                      <a:rPr lang="en-GB" sz="1600" b="1" i="1" smtClean="0">
                        <a:solidFill>
                          <a:srgbClr val="0070C0"/>
                        </a:solidFill>
                        <a:latin typeface="Cambria Math" panose="02040503050406030204" pitchFamily="18" charset="0"/>
                      </a:rPr>
                      <m:t>𝟏</m:t>
                    </m:r>
                    <m:r>
                      <a:rPr lang="en-GB" sz="1600" b="1" i="1" smtClean="0">
                        <a:solidFill>
                          <a:srgbClr val="0070C0"/>
                        </a:solidFill>
                        <a:latin typeface="Cambria Math" panose="02040503050406030204" pitchFamily="18" charset="0"/>
                      </a:rPr>
                      <m:t>.</m:t>
                    </m:r>
                    <m:r>
                      <a:rPr lang="en-GB" sz="1600" b="1" i="1" smtClean="0">
                        <a:solidFill>
                          <a:srgbClr val="0070C0"/>
                        </a:solidFill>
                        <a:latin typeface="Cambria Math" panose="02040503050406030204" pitchFamily="18" charset="0"/>
                      </a:rPr>
                      <m:t>𝟎𝟎𝟏</m:t>
                    </m:r>
                    <m:r>
                      <a:rPr lang="en-GB" sz="1600" b="1" i="1" smtClean="0">
                        <a:solidFill>
                          <a:srgbClr val="0070C0"/>
                        </a:solidFill>
                        <a:latin typeface="Cambria Math" panose="02040503050406030204" pitchFamily="18" charset="0"/>
                      </a:rPr>
                      <m:t> </m:t>
                    </m:r>
                    <m:r>
                      <a:rPr lang="en-GB" sz="1600" b="1" i="1" smtClean="0">
                        <a:solidFill>
                          <a:srgbClr val="0070C0"/>
                        </a:solidFill>
                        <a:latin typeface="Cambria Math" panose="02040503050406030204" pitchFamily="18" charset="0"/>
                      </a:rPr>
                      <m:t>𝟏𝟓𝟗</m:t>
                    </m:r>
                    <m:r>
                      <a:rPr lang="en-GB" sz="1600" b="1" i="1" smtClean="0">
                        <a:solidFill>
                          <a:srgbClr val="0070C0"/>
                        </a:solidFill>
                        <a:latin typeface="Cambria Math" panose="02040503050406030204" pitchFamily="18" charset="0"/>
                      </a:rPr>
                      <m:t> </m:t>
                    </m:r>
                    <m:r>
                      <a:rPr lang="en-GB" sz="1600" b="1" i="1" smtClean="0">
                        <a:solidFill>
                          <a:srgbClr val="0070C0"/>
                        </a:solidFill>
                        <a:latin typeface="Cambria Math" panose="02040503050406030204" pitchFamily="18" charset="0"/>
                      </a:rPr>
                      <m:t>𝟔𝟓𝟐</m:t>
                    </m:r>
                    <m:r>
                      <a:rPr lang="en-GB" sz="1600" b="1" i="1" smtClean="0">
                        <a:solidFill>
                          <a:srgbClr val="0070C0"/>
                        </a:solidFill>
                        <a:latin typeface="Cambria Math" panose="02040503050406030204" pitchFamily="18" charset="0"/>
                      </a:rPr>
                      <m:t> </m:t>
                    </m:r>
                    <m:r>
                      <a:rPr lang="en-GB" sz="1600" b="1" i="1" smtClean="0">
                        <a:solidFill>
                          <a:srgbClr val="0070C0"/>
                        </a:solidFill>
                        <a:latin typeface="Cambria Math" panose="02040503050406030204" pitchFamily="18" charset="0"/>
                      </a:rPr>
                      <m:t>𝟏𝟖𝟎</m:t>
                    </m:r>
                    <m:r>
                      <a:rPr lang="en-GB" sz="1600" b="1" i="1" smtClean="0">
                        <a:solidFill>
                          <a:srgbClr val="0070C0"/>
                        </a:solidFill>
                        <a:latin typeface="Cambria Math" panose="02040503050406030204" pitchFamily="18" charset="0"/>
                      </a:rPr>
                      <m:t> </m:t>
                    </m:r>
                    <m:r>
                      <a:rPr lang="en-GB" sz="1600" b="1" i="1" smtClean="0">
                        <a:solidFill>
                          <a:srgbClr val="0070C0"/>
                        </a:solidFill>
                        <a:latin typeface="Cambria Math" panose="02040503050406030204" pitchFamily="18" charset="0"/>
                      </a:rPr>
                      <m:t>𝟓𝟗</m:t>
                    </m:r>
                    <m:r>
                      <a:rPr lang="en-GB" sz="1600" b="1" i="1" smtClean="0">
                        <a:solidFill>
                          <a:srgbClr val="0070C0"/>
                        </a:solidFill>
                        <a:latin typeface="Cambria Math" panose="02040503050406030204" pitchFamily="18" charset="0"/>
                      </a:rPr>
                      <m:t> ±</m:t>
                    </m:r>
                    <m:r>
                      <a:rPr lang="en-GB" sz="1600" b="1" i="1" smtClean="0">
                        <a:solidFill>
                          <a:srgbClr val="0070C0"/>
                        </a:solidFill>
                        <a:latin typeface="Cambria Math" panose="02040503050406030204" pitchFamily="18" charset="0"/>
                        <a:ea typeface="Cambria Math" panose="02040503050406030204" pitchFamily="18" charset="0"/>
                      </a:rPr>
                      <m:t>𝟎</m:t>
                    </m:r>
                    <m:r>
                      <a:rPr lang="en-GB" sz="1600" b="1" i="1" smtClean="0">
                        <a:solidFill>
                          <a:srgbClr val="0070C0"/>
                        </a:solidFill>
                        <a:latin typeface="Cambria Math" panose="02040503050406030204" pitchFamily="18" charset="0"/>
                        <a:ea typeface="Cambria Math" panose="02040503050406030204" pitchFamily="18" charset="0"/>
                      </a:rPr>
                      <m:t>.</m:t>
                    </m:r>
                    <m:r>
                      <a:rPr lang="en-GB" sz="1600" b="1" i="1" smtClean="0">
                        <a:solidFill>
                          <a:srgbClr val="0070C0"/>
                        </a:solidFill>
                        <a:latin typeface="Cambria Math" panose="02040503050406030204" pitchFamily="18" charset="0"/>
                        <a:ea typeface="Cambria Math" panose="02040503050406030204" pitchFamily="18" charset="0"/>
                      </a:rPr>
                      <m:t>𝟎𝟎𝟎</m:t>
                    </m:r>
                    <m:r>
                      <a:rPr lang="en-GB" sz="1600" b="1" i="1" smtClean="0">
                        <a:solidFill>
                          <a:srgbClr val="0070C0"/>
                        </a:solidFill>
                        <a:latin typeface="Cambria Math" panose="02040503050406030204" pitchFamily="18" charset="0"/>
                        <a:ea typeface="Cambria Math" panose="02040503050406030204" pitchFamily="18" charset="0"/>
                      </a:rPr>
                      <m:t> </m:t>
                    </m:r>
                    <m:r>
                      <a:rPr lang="en-GB" sz="1600" b="1" i="1" smtClean="0">
                        <a:solidFill>
                          <a:srgbClr val="0070C0"/>
                        </a:solidFill>
                        <a:latin typeface="Cambria Math" panose="02040503050406030204" pitchFamily="18" charset="0"/>
                        <a:ea typeface="Cambria Math" panose="02040503050406030204" pitchFamily="18" charset="0"/>
                      </a:rPr>
                      <m:t>𝟎𝟎𝟎</m:t>
                    </m:r>
                    <m:r>
                      <a:rPr lang="en-GB" sz="1600" b="1" i="1" smtClean="0">
                        <a:solidFill>
                          <a:srgbClr val="0070C0"/>
                        </a:solidFill>
                        <a:latin typeface="Cambria Math" panose="02040503050406030204" pitchFamily="18" charset="0"/>
                        <a:ea typeface="Cambria Math" panose="02040503050406030204" pitchFamily="18" charset="0"/>
                      </a:rPr>
                      <m:t> </m:t>
                    </m:r>
                    <m:r>
                      <a:rPr lang="en-GB" sz="1600" b="1" i="1" smtClean="0">
                        <a:solidFill>
                          <a:srgbClr val="0070C0"/>
                        </a:solidFill>
                        <a:latin typeface="Cambria Math" panose="02040503050406030204" pitchFamily="18" charset="0"/>
                        <a:ea typeface="Cambria Math" panose="02040503050406030204" pitchFamily="18" charset="0"/>
                      </a:rPr>
                      <m:t>𝟎𝟎𝟎</m:t>
                    </m:r>
                    <m:r>
                      <a:rPr lang="en-GB" sz="1600" b="1" i="1" smtClean="0">
                        <a:solidFill>
                          <a:srgbClr val="0070C0"/>
                        </a:solidFill>
                        <a:latin typeface="Cambria Math" panose="02040503050406030204" pitchFamily="18" charset="0"/>
                        <a:ea typeface="Cambria Math" panose="02040503050406030204" pitchFamily="18" charset="0"/>
                      </a:rPr>
                      <m:t> </m:t>
                    </m:r>
                    <m:r>
                      <a:rPr lang="en-GB" sz="1600" b="1" i="1" smtClean="0">
                        <a:solidFill>
                          <a:srgbClr val="0070C0"/>
                        </a:solidFill>
                        <a:latin typeface="Cambria Math" panose="02040503050406030204" pitchFamily="18" charset="0"/>
                        <a:ea typeface="Cambria Math" panose="02040503050406030204" pitchFamily="18" charset="0"/>
                      </a:rPr>
                      <m:t>𝟎𝟎𝟎</m:t>
                    </m:r>
                    <m:r>
                      <a:rPr lang="en-GB" sz="1600" b="1" i="1" smtClean="0">
                        <a:solidFill>
                          <a:srgbClr val="0070C0"/>
                        </a:solidFill>
                        <a:latin typeface="Cambria Math" panose="02040503050406030204" pitchFamily="18" charset="0"/>
                        <a:ea typeface="Cambria Math" panose="02040503050406030204" pitchFamily="18" charset="0"/>
                      </a:rPr>
                      <m:t> </m:t>
                    </m:r>
                    <m:r>
                      <a:rPr lang="en-GB" sz="1600" b="1" i="1" smtClean="0">
                        <a:solidFill>
                          <a:srgbClr val="0070C0"/>
                        </a:solidFill>
                        <a:latin typeface="Cambria Math" panose="02040503050406030204" pitchFamily="18" charset="0"/>
                        <a:ea typeface="Cambria Math" panose="02040503050406030204" pitchFamily="18" charset="0"/>
                      </a:rPr>
                      <m:t>𝟏𝟑</m:t>
                    </m:r>
                  </m:oMath>
                </a14:m>
                <a:endParaRPr lang="en-GB" sz="1600" dirty="0">
                  <a:solidFill>
                    <a:srgbClr val="0070C0"/>
                  </a:solidFill>
                </a:endParaRPr>
              </a:p>
              <a:p>
                <a:pPr lvl="0" defTabSz="457200" fontAlgn="base">
                  <a:spcBef>
                    <a:spcPts val="900"/>
                  </a:spcBef>
                  <a:spcAft>
                    <a:spcPct val="0"/>
                  </a:spcAft>
                  <a:defRPr/>
                </a:pPr>
                <a:r>
                  <a:rPr lang="en-GB" sz="1600" dirty="0">
                    <a:latin typeface="Helvetica" pitchFamily="2" charset="0"/>
                    <a:ea typeface="Helvetica Light" charset="0"/>
                    <a:cs typeface="Helvetica Light" charset="0"/>
                    <a:sym typeface="Wingdings" pitchFamily="2" charset="2"/>
                  </a:rPr>
                  <a:t>Standard Model</a:t>
                </a:r>
                <a:r>
                  <a:rPr lang="en-GB" sz="1600" dirty="0">
                    <a:solidFill>
                      <a:schemeClr val="tx1"/>
                    </a:solidFill>
                    <a:latin typeface="Helvetica" pitchFamily="2" charset="0"/>
                  </a:rPr>
                  <a:t> and experiment agree within a relative precision of 10</a:t>
                </a:r>
                <a:r>
                  <a:rPr lang="en-GB" sz="1600" baseline="30000" dirty="0">
                    <a:solidFill>
                      <a:schemeClr val="tx1"/>
                    </a:solidFill>
                    <a:latin typeface="Helvetica" pitchFamily="2" charset="0"/>
                  </a:rPr>
                  <a:t>–10 </a:t>
                </a:r>
                <a:r>
                  <a:rPr lang="en-GB" sz="1600" dirty="0">
                    <a:solidFill>
                      <a:schemeClr val="tx1"/>
                    </a:solidFill>
                    <a:latin typeface="Helvetica" pitchFamily="2" charset="0"/>
                  </a:rPr>
                  <a:t>!</a:t>
                </a:r>
              </a:p>
            </p:txBody>
          </p:sp>
        </mc:Choice>
        <mc:Fallback xmlns="">
          <p:sp>
            <p:nvSpPr>
              <p:cNvPr id="10" name="TextBox 9">
                <a:extLst>
                  <a:ext uri="{FF2B5EF4-FFF2-40B4-BE49-F238E27FC236}">
                    <a16:creationId xmlns:a16="http://schemas.microsoft.com/office/drawing/2014/main" id="{81EAF394-5CCD-FA68-A1D3-ACDE7E4F9E60}"/>
                  </a:ext>
                </a:extLst>
              </p:cNvPr>
              <p:cNvSpPr txBox="1">
                <a:spLocks noRot="1" noChangeAspect="1" noMove="1" noResize="1" noEditPoints="1" noAdjustHandles="1" noChangeArrowheads="1" noChangeShapeType="1" noTextEdit="1"/>
              </p:cNvSpPr>
              <p:nvPr/>
            </p:nvSpPr>
            <p:spPr>
              <a:xfrm>
                <a:off x="1693530" y="5337038"/>
                <a:ext cx="8007691" cy="1312667"/>
              </a:xfrm>
              <a:prstGeom prst="rect">
                <a:avLst/>
              </a:prstGeom>
              <a:blipFill>
                <a:blip r:embed="rId3"/>
                <a:stretch>
                  <a:fillRect l="-317" t="-962" b="-19231"/>
                </a:stretch>
              </a:blipFill>
            </p:spPr>
            <p:txBody>
              <a:bodyPr/>
              <a:lstStyle/>
              <a:p>
                <a:r>
                  <a:rPr lang="en-CH">
                    <a:noFill/>
                  </a:rPr>
                  <a:t> </a:t>
                </a:r>
              </a:p>
            </p:txBody>
          </p:sp>
        </mc:Fallback>
      </mc:AlternateContent>
    </p:spTree>
    <p:extLst>
      <p:ext uri="{BB962C8B-B14F-4D97-AF65-F5344CB8AC3E}">
        <p14:creationId xmlns:p14="http://schemas.microsoft.com/office/powerpoint/2010/main" val="3588674212"/>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D0F32CE-DABF-1E47-AEE8-0EE0A2F534D7}"/>
              </a:ext>
            </a:extLst>
          </p:cNvPr>
          <p:cNvSpPr>
            <a:spLocks noGrp="1"/>
          </p:cNvSpPr>
          <p:nvPr>
            <p:ph type="sldNum" sz="quarter" idx="4"/>
          </p:nvPr>
        </p:nvSpPr>
        <p:spPr/>
        <p:txBody>
          <a:bodyPr/>
          <a:lstStyle/>
          <a:p>
            <a:pPr>
              <a:defRPr/>
            </a:pPr>
            <a:fld id="{611C2F03-9E95-40C9-A99F-3C4F7EE8CF2A}" type="slidenum">
              <a:rPr lang="en-GB" smtClean="0"/>
              <a:pPr>
                <a:defRPr/>
              </a:pPr>
              <a:t>90</a:t>
            </a:fld>
            <a:endParaRPr lang="en-GB" dirty="0"/>
          </a:p>
        </p:txBody>
      </p:sp>
      <p:sp>
        <p:nvSpPr>
          <p:cNvPr id="4" name="TextBox 3">
            <a:extLst>
              <a:ext uri="{FF2B5EF4-FFF2-40B4-BE49-F238E27FC236}">
                <a16:creationId xmlns:a16="http://schemas.microsoft.com/office/drawing/2014/main" id="{8878D3B4-ABF4-544C-934F-09F089FE6BE0}"/>
              </a:ext>
            </a:extLst>
          </p:cNvPr>
          <p:cNvSpPr txBox="1"/>
          <p:nvPr/>
        </p:nvSpPr>
        <p:spPr>
          <a:xfrm>
            <a:off x="178096" y="264651"/>
            <a:ext cx="11305525"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Future </a:t>
            </a:r>
            <a:r>
              <a:rPr lang="en-US" sz="2800" b="1" dirty="0" err="1">
                <a:solidFill>
                  <a:srgbClr val="0D7FBF"/>
                </a:solidFill>
                <a:latin typeface="Helvetica" pitchFamily="2" charset="0"/>
                <a:ea typeface="Trebuchet MS" pitchFamily="-84" charset="0"/>
                <a:cs typeface="Helvetica Light"/>
              </a:rPr>
              <a:t>e</a:t>
            </a:r>
            <a:r>
              <a:rPr lang="en-US" sz="2800" b="1" baseline="30000" dirty="0" err="1">
                <a:solidFill>
                  <a:srgbClr val="0D7FBF"/>
                </a:solidFill>
                <a:latin typeface="Helvetica" pitchFamily="2" charset="0"/>
                <a:ea typeface="Trebuchet MS" pitchFamily="-84" charset="0"/>
                <a:cs typeface="Helvetica Light"/>
              </a:rPr>
              <a:t>+</a:t>
            </a:r>
            <a:r>
              <a:rPr lang="en-US" sz="2800" b="1" dirty="0" err="1">
                <a:solidFill>
                  <a:srgbClr val="0D7FBF"/>
                </a:solidFill>
                <a:latin typeface="Helvetica" pitchFamily="2" charset="0"/>
                <a:ea typeface="Trebuchet MS" pitchFamily="-84" charset="0"/>
                <a:cs typeface="Helvetica Light"/>
              </a:rPr>
              <a:t>e</a:t>
            </a:r>
            <a:r>
              <a:rPr lang="en-US" sz="2800" b="1" baseline="30000" dirty="0">
                <a:solidFill>
                  <a:srgbClr val="0D7FBF"/>
                </a:solidFill>
                <a:latin typeface="Helvetica" pitchFamily="2" charset="0"/>
                <a:ea typeface="Trebuchet MS" pitchFamily="-84" charset="0"/>
                <a:cs typeface="Helvetica Light"/>
              </a:rPr>
              <a:t>–</a:t>
            </a:r>
            <a:r>
              <a:rPr lang="en-US" sz="2800" b="1" dirty="0">
                <a:solidFill>
                  <a:srgbClr val="0D7FBF"/>
                </a:solidFill>
                <a:latin typeface="Helvetica" pitchFamily="2" charset="0"/>
                <a:ea typeface="Trebuchet MS" pitchFamily="-84" charset="0"/>
                <a:cs typeface="Helvetica Light"/>
              </a:rPr>
              <a:t> colliders</a:t>
            </a:r>
            <a:endParaRPr lang="en-US" sz="2800" dirty="0">
              <a:solidFill>
                <a:srgbClr val="0D7FBF"/>
              </a:solidFill>
              <a:latin typeface="Helvetica Light" pitchFamily="2" charset="0"/>
              <a:ea typeface="Trebuchet MS" pitchFamily="-84" charset="0"/>
              <a:cs typeface="Helvetica Light"/>
            </a:endParaRPr>
          </a:p>
        </p:txBody>
      </p:sp>
      <p:sp>
        <p:nvSpPr>
          <p:cNvPr id="3" name="Rectangle 2">
            <a:extLst>
              <a:ext uri="{FF2B5EF4-FFF2-40B4-BE49-F238E27FC236}">
                <a16:creationId xmlns:a16="http://schemas.microsoft.com/office/drawing/2014/main" id="{6C94340D-63E6-9E02-CFAE-8010106FDD93}"/>
              </a:ext>
            </a:extLst>
          </p:cNvPr>
          <p:cNvSpPr/>
          <p:nvPr/>
        </p:nvSpPr>
        <p:spPr>
          <a:xfrm>
            <a:off x="591667" y="1187217"/>
            <a:ext cx="10542498" cy="646331"/>
          </a:xfrm>
          <a:prstGeom prst="rect">
            <a:avLst/>
          </a:prstGeom>
        </p:spPr>
        <p:txBody>
          <a:bodyPr wrap="square">
            <a:spAutoFit/>
          </a:bodyPr>
          <a:lstStyle/>
          <a:p>
            <a:pPr lvl="0" defTabSz="457200" fontAlgn="base">
              <a:spcBef>
                <a:spcPts val="1800"/>
              </a:spcBef>
              <a:spcAft>
                <a:spcPct val="0"/>
              </a:spcAft>
              <a:defRPr/>
            </a:pPr>
            <a:r>
              <a:rPr lang="en-GB" dirty="0">
                <a:solidFill>
                  <a:srgbClr val="000000"/>
                </a:solidFill>
                <a:latin typeface="Helvetica" pitchFamily="2" charset="0"/>
              </a:rPr>
              <a:t>Highest luminosity for best precision and to probe rare and forbidden phenomena: physics the FCC-</a:t>
            </a:r>
            <a:r>
              <a:rPr lang="en-GB" dirty="0" err="1">
                <a:solidFill>
                  <a:srgbClr val="000000"/>
                </a:solidFill>
                <a:latin typeface="Helvetica" pitchFamily="2" charset="0"/>
              </a:rPr>
              <a:t>hh</a:t>
            </a:r>
            <a:r>
              <a:rPr lang="en-GB" dirty="0">
                <a:solidFill>
                  <a:srgbClr val="000000"/>
                </a:solidFill>
                <a:latin typeface="Helvetica" pitchFamily="2" charset="0"/>
              </a:rPr>
              <a:t> cannot do as well</a:t>
            </a:r>
            <a:endParaRPr kumimoji="0" lang="en-GB" sz="1600" b="0" i="0" u="none" strike="noStrike" kern="1200" cap="none" spc="0" normalizeH="0" baseline="0" noProof="0" dirty="0">
              <a:ln>
                <a:noFill/>
              </a:ln>
              <a:solidFill>
                <a:schemeClr val="tx1">
                  <a:lumMod val="50000"/>
                  <a:lumOff val="50000"/>
                </a:schemeClr>
              </a:solidFill>
              <a:effectLst/>
              <a:uLnTx/>
              <a:uFillTx/>
              <a:latin typeface="Helvetica" pitchFamily="2" charset="0"/>
              <a:ea typeface="+mn-ea"/>
              <a:cs typeface="+mn-cs"/>
            </a:endParaRPr>
          </a:p>
        </p:txBody>
      </p:sp>
      <p:pic>
        <p:nvPicPr>
          <p:cNvPr id="5" name="Picture 4">
            <a:extLst>
              <a:ext uri="{FF2B5EF4-FFF2-40B4-BE49-F238E27FC236}">
                <a16:creationId xmlns:a16="http://schemas.microsoft.com/office/drawing/2014/main" id="{5CADA029-0663-191A-6FA5-E2232C924CE2}"/>
              </a:ext>
            </a:extLst>
          </p:cNvPr>
          <p:cNvPicPr>
            <a:picLocks noChangeAspect="1"/>
          </p:cNvPicPr>
          <p:nvPr/>
        </p:nvPicPr>
        <p:blipFill rotWithShape="1">
          <a:blip r:embed="rId2"/>
          <a:srcRect l="17199" t="24095" r="3257" b="4675"/>
          <a:stretch/>
        </p:blipFill>
        <p:spPr>
          <a:xfrm>
            <a:off x="6065933" y="2188787"/>
            <a:ext cx="5052992" cy="1396821"/>
          </a:xfrm>
          <a:prstGeom prst="rect">
            <a:avLst/>
          </a:prstGeom>
        </p:spPr>
      </p:pic>
      <p:sp>
        <p:nvSpPr>
          <p:cNvPr id="10" name="TextBox 9">
            <a:extLst>
              <a:ext uri="{FF2B5EF4-FFF2-40B4-BE49-F238E27FC236}">
                <a16:creationId xmlns:a16="http://schemas.microsoft.com/office/drawing/2014/main" id="{81FE524D-78DD-1C10-A22D-B649305DD47C}"/>
              </a:ext>
            </a:extLst>
          </p:cNvPr>
          <p:cNvSpPr txBox="1"/>
          <p:nvPr/>
        </p:nvSpPr>
        <p:spPr>
          <a:xfrm>
            <a:off x="8312670" y="3736784"/>
            <a:ext cx="2885726" cy="1404102"/>
          </a:xfrm>
          <a:prstGeom prst="rect">
            <a:avLst/>
          </a:prstGeom>
          <a:noFill/>
        </p:spPr>
        <p:txBody>
          <a:bodyPr wrap="none" rtlCol="0">
            <a:spAutoFit/>
          </a:bodyPr>
          <a:lstStyle/>
          <a:p>
            <a:pPr>
              <a:spcBef>
                <a:spcPts val="2823"/>
              </a:spcBef>
            </a:pPr>
            <a:r>
              <a:rPr lang="en-US" sz="1506" b="1" dirty="0">
                <a:solidFill>
                  <a:prstClr val="black"/>
                </a:solidFill>
                <a:latin typeface="Helvetica" pitchFamily="2" charset="0"/>
                <a:ea typeface="Helvetica Light" charset="0"/>
                <a:cs typeface="Helvetica Light" charset="0"/>
                <a:sym typeface="Wingdings" pitchFamily="2" charset="2"/>
              </a:rPr>
              <a:t>ILC </a:t>
            </a:r>
            <a:r>
              <a:rPr lang="en-US" sz="1129" dirty="0">
                <a:solidFill>
                  <a:prstClr val="black"/>
                </a:solidFill>
                <a:latin typeface="Helvetica Light" panose="020B0403020202020204" pitchFamily="34" charset="0"/>
                <a:ea typeface="Helvetica Light" charset="0"/>
                <a:cs typeface="Helvetica Light" charset="0"/>
                <a:sym typeface="Wingdings" pitchFamily="2" charset="2"/>
              </a:rPr>
              <a:t>(22~24 years of operation)</a:t>
            </a:r>
            <a:endParaRPr lang="en-US" sz="1506" dirty="0">
              <a:solidFill>
                <a:prstClr val="black"/>
              </a:solidFill>
              <a:latin typeface="Helvetica" pitchFamily="2" charset="0"/>
              <a:ea typeface="Helvetica Light" charset="0"/>
              <a:cs typeface="Helvetica Light" charset="0"/>
              <a:sym typeface="Wingdings" pitchFamily="2" charset="2"/>
            </a:endParaRPr>
          </a:p>
          <a:p>
            <a:pPr marL="268891" indent="-268891">
              <a:spcBef>
                <a:spcPts val="565"/>
              </a:spcBef>
              <a:buFont typeface="Arial" panose="020B0604020202020204" pitchFamily="34" charset="0"/>
              <a:buChar char="•"/>
            </a:pPr>
            <a:r>
              <a:rPr lang="en-US" sz="1317" dirty="0">
                <a:solidFill>
                  <a:srgbClr val="019645"/>
                </a:solidFill>
                <a:latin typeface="Helvetica" pitchFamily="2" charset="0"/>
                <a:ea typeface="Helvetica Neue" panose="02000503000000020004" pitchFamily="2" charset="0"/>
                <a:cs typeface="Helvetica Neue" panose="02000503000000020004" pitchFamily="2" charset="0"/>
                <a:sym typeface="Wingdings" pitchFamily="2" charset="2"/>
              </a:rPr>
              <a:t>Giga-Z:	    </a:t>
            </a:r>
            <a:r>
              <a:rPr lang="en-US" sz="565" dirty="0">
                <a:solidFill>
                  <a:srgbClr val="019645"/>
                </a:solidFill>
                <a:latin typeface="Helvetica" pitchFamily="2" charset="0"/>
                <a:ea typeface="Helvetica Neue" panose="02000503000000020004" pitchFamily="2" charset="0"/>
                <a:cs typeface="Helvetica Neue" panose="02000503000000020004" pitchFamily="2" charset="0"/>
                <a:sym typeface="Wingdings" pitchFamily="2" charset="2"/>
              </a:rPr>
              <a:t> </a:t>
            </a:r>
            <a:r>
              <a:rPr lang="en-US" sz="1317" dirty="0">
                <a:solidFill>
                  <a:srgbClr val="019645"/>
                </a:solidFill>
                <a:latin typeface="Helvetica" pitchFamily="2" charset="0"/>
                <a:ea typeface="Helvetica Neue" panose="02000503000000020004" pitchFamily="2" charset="0"/>
                <a:cs typeface="Helvetica Neue" panose="02000503000000020004" pitchFamily="2" charset="0"/>
                <a:sym typeface="Wingdings" pitchFamily="2" charset="2"/>
              </a:rPr>
              <a:t>0.1 ab</a:t>
            </a:r>
            <a:r>
              <a:rPr lang="en-US" sz="1317" baseline="30000" dirty="0">
                <a:solidFill>
                  <a:srgbClr val="019645"/>
                </a:solidFill>
                <a:latin typeface="Helvetica" pitchFamily="2" charset="0"/>
                <a:ea typeface="Helvetica Neue" panose="02000503000000020004" pitchFamily="2" charset="0"/>
                <a:cs typeface="Helvetica Neue" panose="02000503000000020004" pitchFamily="2" charset="0"/>
                <a:sym typeface="Wingdings" pitchFamily="2" charset="2"/>
              </a:rPr>
              <a:t>–1</a:t>
            </a:r>
            <a:r>
              <a:rPr lang="en-US" sz="1317" dirty="0">
                <a:solidFill>
                  <a:srgbClr val="019645"/>
                </a:solidFill>
                <a:latin typeface="Helvetica" pitchFamily="2" charset="0"/>
                <a:ea typeface="Helvetica Neue" panose="02000503000000020004" pitchFamily="2" charset="0"/>
                <a:cs typeface="Helvetica Neue" panose="02000503000000020004" pitchFamily="2" charset="0"/>
                <a:sym typeface="Wingdings" pitchFamily="2" charset="2"/>
              </a:rPr>
              <a:t> in 1~3 years</a:t>
            </a:r>
            <a:endParaRPr lang="en-US" sz="1317" baseline="30000" dirty="0">
              <a:solidFill>
                <a:srgbClr val="019645"/>
              </a:solidFill>
              <a:latin typeface="Helvetica" pitchFamily="2" charset="0"/>
              <a:ea typeface="Helvetica Neue" panose="02000503000000020004" pitchFamily="2" charset="0"/>
              <a:cs typeface="Helvetica Neue" panose="02000503000000020004" pitchFamily="2" charset="0"/>
              <a:sym typeface="Wingdings" pitchFamily="2" charset="2"/>
            </a:endParaRPr>
          </a:p>
          <a:p>
            <a:pPr marL="268891" indent="-268891">
              <a:spcBef>
                <a:spcPts val="471"/>
              </a:spcBef>
              <a:buFont typeface="Arial" panose="020B0604020202020204" pitchFamily="34" charset="0"/>
              <a:buChar char="•"/>
            </a:pPr>
            <a:r>
              <a:rPr lang="en-US" sz="1317" dirty="0">
                <a:solidFill>
                  <a:prstClr val="black"/>
                </a:solidFill>
                <a:latin typeface="Helvetica" pitchFamily="2" charset="0"/>
                <a:ea typeface="Helvetica Neue" panose="02000503000000020004" pitchFamily="2" charset="0"/>
                <a:cs typeface="Helvetica Neue" panose="02000503000000020004" pitchFamily="2" charset="0"/>
                <a:sym typeface="Wingdings" pitchFamily="2" charset="2"/>
              </a:rPr>
              <a:t>250 GeV:  2.0 ab</a:t>
            </a:r>
            <a:r>
              <a:rPr lang="en-US" sz="1317" baseline="30000" dirty="0">
                <a:solidFill>
                  <a:prstClr val="black"/>
                </a:solidFill>
                <a:latin typeface="Helvetica" pitchFamily="2" charset="0"/>
                <a:ea typeface="Helvetica Neue" panose="02000503000000020004" pitchFamily="2" charset="0"/>
                <a:cs typeface="Helvetica Neue" panose="02000503000000020004" pitchFamily="2" charset="0"/>
                <a:sym typeface="Wingdings" pitchFamily="2" charset="2"/>
              </a:rPr>
              <a:t>–1</a:t>
            </a:r>
            <a:r>
              <a:rPr lang="en-US" sz="1317" dirty="0">
                <a:solidFill>
                  <a:prstClr val="black"/>
                </a:solidFill>
                <a:latin typeface="Helvetica" pitchFamily="2" charset="0"/>
                <a:ea typeface="Helvetica Neue" panose="02000503000000020004" pitchFamily="2" charset="0"/>
                <a:cs typeface="Helvetica Neue" panose="02000503000000020004" pitchFamily="2" charset="0"/>
                <a:sym typeface="Wingdings" pitchFamily="2" charset="2"/>
              </a:rPr>
              <a:t> in 11.5 years</a:t>
            </a:r>
          </a:p>
          <a:p>
            <a:pPr marL="268891" indent="-268891">
              <a:spcBef>
                <a:spcPts val="471"/>
              </a:spcBef>
              <a:buFont typeface="Arial" panose="020B0604020202020204" pitchFamily="34" charset="0"/>
              <a:buChar char="•"/>
            </a:pPr>
            <a:r>
              <a:rPr lang="en-US" sz="1317" dirty="0">
                <a:solidFill>
                  <a:prstClr val="black"/>
                </a:solidFill>
                <a:latin typeface="Helvetica" pitchFamily="2" charset="0"/>
                <a:ea typeface="Helvetica Neue" panose="02000503000000020004" pitchFamily="2" charset="0"/>
                <a:cs typeface="Helvetica Neue" panose="02000503000000020004" pitchFamily="2" charset="0"/>
                <a:sym typeface="Wingdings" pitchFamily="2" charset="2"/>
              </a:rPr>
              <a:t>350 GeV:  0.1 ab</a:t>
            </a:r>
            <a:r>
              <a:rPr lang="en-US" sz="1317" baseline="30000" dirty="0">
                <a:solidFill>
                  <a:prstClr val="black"/>
                </a:solidFill>
                <a:latin typeface="Helvetica" pitchFamily="2" charset="0"/>
                <a:ea typeface="Helvetica Neue" panose="02000503000000020004" pitchFamily="2" charset="0"/>
                <a:cs typeface="Helvetica Neue" panose="02000503000000020004" pitchFamily="2" charset="0"/>
                <a:sym typeface="Wingdings" pitchFamily="2" charset="2"/>
              </a:rPr>
              <a:t>–1</a:t>
            </a:r>
            <a:r>
              <a:rPr lang="en-US" sz="1317" dirty="0">
                <a:solidFill>
                  <a:prstClr val="black"/>
                </a:solidFill>
                <a:latin typeface="Helvetica" pitchFamily="2" charset="0"/>
                <a:ea typeface="Helvetica Neue" panose="02000503000000020004" pitchFamily="2" charset="0"/>
                <a:cs typeface="Helvetica Neue" panose="02000503000000020004" pitchFamily="2" charset="0"/>
                <a:sym typeface="Wingdings" pitchFamily="2" charset="2"/>
              </a:rPr>
              <a:t> in 1 year</a:t>
            </a:r>
          </a:p>
          <a:p>
            <a:pPr marL="268891" indent="-268891">
              <a:spcBef>
                <a:spcPts val="471"/>
              </a:spcBef>
              <a:buFont typeface="Arial" panose="020B0604020202020204" pitchFamily="34" charset="0"/>
              <a:buChar char="•"/>
            </a:pPr>
            <a:r>
              <a:rPr lang="en-US" sz="1317" dirty="0">
                <a:solidFill>
                  <a:prstClr val="black"/>
                </a:solidFill>
                <a:latin typeface="Helvetica" pitchFamily="2" charset="0"/>
                <a:ea typeface="Helvetica Neue" panose="02000503000000020004" pitchFamily="2" charset="0"/>
                <a:cs typeface="Helvetica Neue" panose="02000503000000020004" pitchFamily="2" charset="0"/>
                <a:sym typeface="Wingdings" pitchFamily="2" charset="2"/>
              </a:rPr>
              <a:t>500 GeV:  4.0 ab</a:t>
            </a:r>
            <a:r>
              <a:rPr lang="en-US" sz="1317" baseline="30000" dirty="0">
                <a:solidFill>
                  <a:prstClr val="black"/>
                </a:solidFill>
                <a:latin typeface="Helvetica" pitchFamily="2" charset="0"/>
                <a:ea typeface="Helvetica Neue" panose="02000503000000020004" pitchFamily="2" charset="0"/>
                <a:cs typeface="Helvetica Neue" panose="02000503000000020004" pitchFamily="2" charset="0"/>
                <a:sym typeface="Wingdings" pitchFamily="2" charset="2"/>
              </a:rPr>
              <a:t>–1</a:t>
            </a:r>
            <a:r>
              <a:rPr lang="en-US" sz="1317" dirty="0">
                <a:solidFill>
                  <a:prstClr val="black"/>
                </a:solidFill>
                <a:latin typeface="Helvetica" pitchFamily="2" charset="0"/>
                <a:ea typeface="Helvetica Neue" panose="02000503000000020004" pitchFamily="2" charset="0"/>
                <a:cs typeface="Helvetica Neue" panose="02000503000000020004" pitchFamily="2" charset="0"/>
                <a:sym typeface="Wingdings" pitchFamily="2" charset="2"/>
              </a:rPr>
              <a:t> in 8.5 years</a:t>
            </a:r>
          </a:p>
        </p:txBody>
      </p:sp>
      <p:sp>
        <p:nvSpPr>
          <p:cNvPr id="11" name="TextBox 10">
            <a:extLst>
              <a:ext uri="{FF2B5EF4-FFF2-40B4-BE49-F238E27FC236}">
                <a16:creationId xmlns:a16="http://schemas.microsoft.com/office/drawing/2014/main" id="{05380DE5-9C22-EDCA-29E4-6E530474E587}"/>
              </a:ext>
            </a:extLst>
          </p:cNvPr>
          <p:cNvSpPr txBox="1"/>
          <p:nvPr/>
        </p:nvSpPr>
        <p:spPr>
          <a:xfrm>
            <a:off x="8315053" y="5233878"/>
            <a:ext cx="2936510" cy="1137299"/>
          </a:xfrm>
          <a:prstGeom prst="rect">
            <a:avLst/>
          </a:prstGeom>
          <a:noFill/>
        </p:spPr>
        <p:txBody>
          <a:bodyPr wrap="none" rtlCol="0">
            <a:spAutoFit/>
          </a:bodyPr>
          <a:lstStyle/>
          <a:p>
            <a:pPr>
              <a:spcBef>
                <a:spcPts val="2823"/>
              </a:spcBef>
            </a:pPr>
            <a:r>
              <a:rPr lang="en-US" sz="1506" b="1" dirty="0">
                <a:solidFill>
                  <a:prstClr val="black"/>
                </a:solidFill>
                <a:latin typeface="Helvetica" pitchFamily="2" charset="0"/>
                <a:ea typeface="Helvetica Light" charset="0"/>
                <a:cs typeface="Helvetica Light" charset="0"/>
                <a:sym typeface="Wingdings" pitchFamily="2" charset="2"/>
              </a:rPr>
              <a:t>CLIC </a:t>
            </a:r>
            <a:r>
              <a:rPr lang="en-US" sz="1129" dirty="0">
                <a:solidFill>
                  <a:prstClr val="black"/>
                </a:solidFill>
                <a:latin typeface="Helvetica Light" panose="020B0403020202020204" pitchFamily="34" charset="0"/>
                <a:ea typeface="Helvetica Light" charset="0"/>
                <a:cs typeface="Helvetica Light" charset="0"/>
                <a:sym typeface="Wingdings" pitchFamily="2" charset="2"/>
              </a:rPr>
              <a:t>(&gt; 20 years of operation)</a:t>
            </a:r>
            <a:endParaRPr lang="en-US" sz="1506" dirty="0">
              <a:solidFill>
                <a:prstClr val="black"/>
              </a:solidFill>
              <a:latin typeface="Helvetica" pitchFamily="2" charset="0"/>
              <a:ea typeface="Helvetica Light" charset="0"/>
              <a:cs typeface="Helvetica Light" charset="0"/>
              <a:sym typeface="Wingdings" pitchFamily="2" charset="2"/>
            </a:endParaRPr>
          </a:p>
          <a:p>
            <a:pPr marL="268891" indent="-268891">
              <a:spcBef>
                <a:spcPts val="565"/>
              </a:spcBef>
              <a:buFont typeface="Arial" panose="020B0604020202020204" pitchFamily="34" charset="0"/>
              <a:buChar char="•"/>
            </a:pPr>
            <a:r>
              <a:rPr lang="en-US" sz="1317" dirty="0">
                <a:solidFill>
                  <a:srgbClr val="019645"/>
                </a:solidFill>
                <a:latin typeface="Helvetica" pitchFamily="2" charset="0"/>
                <a:ea typeface="Helvetica Neue" panose="02000503000000020004" pitchFamily="2" charset="0"/>
                <a:cs typeface="Helvetica Neue" panose="02000503000000020004" pitchFamily="2" charset="0"/>
                <a:sym typeface="Wingdings" pitchFamily="2" charset="2"/>
              </a:rPr>
              <a:t>Giga-Z:	    </a:t>
            </a:r>
            <a:r>
              <a:rPr lang="en-US" sz="565" dirty="0">
                <a:solidFill>
                  <a:srgbClr val="019645"/>
                </a:solidFill>
                <a:latin typeface="Helvetica" pitchFamily="2" charset="0"/>
                <a:ea typeface="Helvetica Neue" panose="02000503000000020004" pitchFamily="2" charset="0"/>
                <a:cs typeface="Helvetica Neue" panose="02000503000000020004" pitchFamily="2" charset="0"/>
                <a:sym typeface="Wingdings" pitchFamily="2" charset="2"/>
              </a:rPr>
              <a:t> </a:t>
            </a:r>
            <a:r>
              <a:rPr lang="en-US" sz="1317" dirty="0">
                <a:solidFill>
                  <a:srgbClr val="019645"/>
                </a:solidFill>
                <a:latin typeface="Helvetica" pitchFamily="2" charset="0"/>
                <a:ea typeface="Helvetica Neue" panose="02000503000000020004" pitchFamily="2" charset="0"/>
                <a:cs typeface="Helvetica Neue" panose="02000503000000020004" pitchFamily="2" charset="0"/>
                <a:sym typeface="Wingdings" pitchFamily="2" charset="2"/>
              </a:rPr>
              <a:t>?</a:t>
            </a:r>
            <a:endParaRPr lang="en-US" sz="1317" baseline="30000" dirty="0">
              <a:solidFill>
                <a:srgbClr val="019645"/>
              </a:solidFill>
              <a:latin typeface="Helvetica" pitchFamily="2" charset="0"/>
              <a:ea typeface="Helvetica Neue" panose="02000503000000020004" pitchFamily="2" charset="0"/>
              <a:cs typeface="Helvetica Neue" panose="02000503000000020004" pitchFamily="2" charset="0"/>
              <a:sym typeface="Wingdings" pitchFamily="2" charset="2"/>
            </a:endParaRPr>
          </a:p>
          <a:p>
            <a:pPr marL="268891" indent="-268891">
              <a:spcBef>
                <a:spcPts val="471"/>
              </a:spcBef>
              <a:buFont typeface="Arial" panose="020B0604020202020204" pitchFamily="34" charset="0"/>
              <a:buChar char="•"/>
            </a:pPr>
            <a:r>
              <a:rPr lang="en-US" sz="1317" dirty="0">
                <a:solidFill>
                  <a:prstClr val="black"/>
                </a:solidFill>
                <a:latin typeface="Helvetica" pitchFamily="2" charset="0"/>
                <a:ea typeface="Helvetica Neue" panose="02000503000000020004" pitchFamily="2" charset="0"/>
                <a:cs typeface="Helvetica Neue" panose="02000503000000020004" pitchFamily="2" charset="0"/>
                <a:sym typeface="Wingdings" pitchFamily="2" charset="2"/>
              </a:rPr>
              <a:t>380 GeV:  1.0 ab</a:t>
            </a:r>
            <a:r>
              <a:rPr lang="en-US" sz="1317" baseline="30000" dirty="0">
                <a:solidFill>
                  <a:prstClr val="black"/>
                </a:solidFill>
                <a:latin typeface="Helvetica" pitchFamily="2" charset="0"/>
                <a:ea typeface="Helvetica Neue" panose="02000503000000020004" pitchFamily="2" charset="0"/>
                <a:cs typeface="Helvetica Neue" panose="02000503000000020004" pitchFamily="2" charset="0"/>
                <a:sym typeface="Wingdings" pitchFamily="2" charset="2"/>
              </a:rPr>
              <a:t>–1</a:t>
            </a:r>
            <a:r>
              <a:rPr lang="en-US" sz="1317" dirty="0">
                <a:solidFill>
                  <a:prstClr val="black"/>
                </a:solidFill>
                <a:latin typeface="Helvetica" pitchFamily="2" charset="0"/>
                <a:ea typeface="Helvetica Neue" panose="02000503000000020004" pitchFamily="2" charset="0"/>
                <a:cs typeface="Helvetica Neue" panose="02000503000000020004" pitchFamily="2" charset="0"/>
                <a:sym typeface="Wingdings" pitchFamily="2" charset="2"/>
              </a:rPr>
              <a:t> in 8 years</a:t>
            </a:r>
          </a:p>
          <a:p>
            <a:pPr marL="268891" indent="-268891">
              <a:spcBef>
                <a:spcPts val="471"/>
              </a:spcBef>
              <a:buFont typeface="Arial" panose="020B0604020202020204" pitchFamily="34" charset="0"/>
              <a:buChar char="•"/>
            </a:pPr>
            <a:r>
              <a:rPr lang="en-US" sz="1317" dirty="0">
                <a:solidFill>
                  <a:prstClr val="black"/>
                </a:solidFill>
                <a:latin typeface="Helvetica" pitchFamily="2" charset="0"/>
                <a:ea typeface="Helvetica Neue" panose="02000503000000020004" pitchFamily="2" charset="0"/>
                <a:cs typeface="Helvetica Neue" panose="02000503000000020004" pitchFamily="2" charset="0"/>
                <a:sym typeface="Wingdings" pitchFamily="2" charset="2"/>
              </a:rPr>
              <a:t>Upgrade to &gt; 1 TeV in &gt; 15 years</a:t>
            </a:r>
          </a:p>
        </p:txBody>
      </p:sp>
      <p:sp>
        <p:nvSpPr>
          <p:cNvPr id="13" name="TextBox 12">
            <a:extLst>
              <a:ext uri="{FF2B5EF4-FFF2-40B4-BE49-F238E27FC236}">
                <a16:creationId xmlns:a16="http://schemas.microsoft.com/office/drawing/2014/main" id="{1A70DE01-2656-8E34-0964-E240C889F919}"/>
              </a:ext>
            </a:extLst>
          </p:cNvPr>
          <p:cNvSpPr txBox="1"/>
          <p:nvPr/>
        </p:nvSpPr>
        <p:spPr>
          <a:xfrm>
            <a:off x="9545674" y="2251326"/>
            <a:ext cx="906017" cy="251607"/>
          </a:xfrm>
          <a:prstGeom prst="rect">
            <a:avLst/>
          </a:prstGeom>
          <a:noFill/>
        </p:spPr>
        <p:txBody>
          <a:bodyPr wrap="none" rtlCol="0">
            <a:spAutoFit/>
          </a:bodyPr>
          <a:lstStyle/>
          <a:p>
            <a:r>
              <a:rPr lang="en-US" sz="1035" dirty="0">
                <a:solidFill>
                  <a:srgbClr val="0070C0"/>
                </a:solidFill>
                <a:latin typeface="Helvetica Light" charset="0"/>
                <a:ea typeface="Helvetica Light" charset="0"/>
                <a:cs typeface="Helvetica Light" charset="0"/>
              </a:rPr>
              <a:t>&gt;</a:t>
            </a:r>
            <a:r>
              <a:rPr lang="en-US" sz="1035">
                <a:solidFill>
                  <a:srgbClr val="0070C0"/>
                </a:solidFill>
                <a:latin typeface="Helvetica Light" charset="0"/>
                <a:ea typeface="Helvetica Light" charset="0"/>
                <a:cs typeface="Helvetica Light" charset="0"/>
              </a:rPr>
              <a:t> </a:t>
            </a:r>
            <a:r>
              <a:rPr lang="en-US" sz="1035" dirty="0">
                <a:solidFill>
                  <a:srgbClr val="0070C0"/>
                </a:solidFill>
                <a:latin typeface="Helvetica Light" charset="0"/>
                <a:ea typeface="Helvetica Light" charset="0"/>
                <a:cs typeface="Helvetica Light" charset="0"/>
              </a:rPr>
              <a:t>10</a:t>
            </a:r>
            <a:r>
              <a:rPr lang="en-US" sz="1035" baseline="30000" dirty="0">
                <a:solidFill>
                  <a:srgbClr val="0070C0"/>
                </a:solidFill>
                <a:latin typeface="Helvetica Light" charset="0"/>
                <a:ea typeface="Helvetica Light" charset="0"/>
                <a:cs typeface="Helvetica Light" charset="0"/>
              </a:rPr>
              <a:t>5</a:t>
            </a:r>
            <a:r>
              <a:rPr lang="en-US" sz="1035" dirty="0">
                <a:solidFill>
                  <a:srgbClr val="0070C0"/>
                </a:solidFill>
                <a:latin typeface="Helvetica Light" charset="0"/>
                <a:ea typeface="Helvetica Light" charset="0"/>
                <a:cs typeface="Helvetica Light" charset="0"/>
              </a:rPr>
              <a:t> × LEP</a:t>
            </a:r>
          </a:p>
        </p:txBody>
      </p:sp>
      <p:cxnSp>
        <p:nvCxnSpPr>
          <p:cNvPr id="14" name="Straight Arrow Connector 13">
            <a:extLst>
              <a:ext uri="{FF2B5EF4-FFF2-40B4-BE49-F238E27FC236}">
                <a16:creationId xmlns:a16="http://schemas.microsoft.com/office/drawing/2014/main" id="{4BB7234A-AACF-92A2-CBE6-EDDEA50B12E2}"/>
              </a:ext>
            </a:extLst>
          </p:cNvPr>
          <p:cNvCxnSpPr>
            <a:cxnSpLocks/>
          </p:cNvCxnSpPr>
          <p:nvPr/>
        </p:nvCxnSpPr>
        <p:spPr>
          <a:xfrm>
            <a:off x="9811542" y="2459219"/>
            <a:ext cx="0" cy="169828"/>
          </a:xfrm>
          <a:prstGeom prst="straightConnector1">
            <a:avLst/>
          </a:prstGeom>
          <a:ln w="3175">
            <a:solidFill>
              <a:srgbClr val="0070C0"/>
            </a:solidFill>
            <a:tailEnd type="triangle"/>
          </a:ln>
          <a:effectLst/>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1D6F6114-01C3-7F7D-FAF9-D6BE8389E5B4}"/>
              </a:ext>
            </a:extLst>
          </p:cNvPr>
          <p:cNvSpPr txBox="1"/>
          <p:nvPr/>
        </p:nvSpPr>
        <p:spPr>
          <a:xfrm>
            <a:off x="9298868" y="1981366"/>
            <a:ext cx="1898277" cy="222690"/>
          </a:xfrm>
          <a:prstGeom prst="rect">
            <a:avLst/>
          </a:prstGeom>
          <a:noFill/>
        </p:spPr>
        <p:txBody>
          <a:bodyPr wrap="none" rtlCol="0">
            <a:spAutoFit/>
          </a:bodyPr>
          <a:lstStyle/>
          <a:p>
            <a:pPr algn="r">
              <a:spcBef>
                <a:spcPts val="2823"/>
              </a:spcBef>
            </a:pPr>
            <a:r>
              <a:rPr lang="en-US" sz="847" dirty="0">
                <a:solidFill>
                  <a:schemeClr val="tx1">
                    <a:lumMod val="50000"/>
                    <a:lumOff val="50000"/>
                  </a:schemeClr>
                </a:solidFill>
                <a:latin typeface="Helvetica Light" charset="0"/>
                <a:ea typeface="Helvetica Light" charset="0"/>
                <a:cs typeface="Helvetica Light" charset="0"/>
                <a:sym typeface="Wingdings" pitchFamily="2" charset="2"/>
              </a:rPr>
              <a:t>All numbers assume 2 experiments</a:t>
            </a:r>
          </a:p>
        </p:txBody>
      </p:sp>
      <p:sp>
        <p:nvSpPr>
          <p:cNvPr id="17" name="TextBox 16">
            <a:extLst>
              <a:ext uri="{FF2B5EF4-FFF2-40B4-BE49-F238E27FC236}">
                <a16:creationId xmlns:a16="http://schemas.microsoft.com/office/drawing/2014/main" id="{EED39677-DBC8-42ED-7056-079EA37A851D}"/>
              </a:ext>
            </a:extLst>
          </p:cNvPr>
          <p:cNvSpPr txBox="1"/>
          <p:nvPr/>
        </p:nvSpPr>
        <p:spPr>
          <a:xfrm>
            <a:off x="656969" y="5991541"/>
            <a:ext cx="6270292" cy="324063"/>
          </a:xfrm>
          <a:prstGeom prst="rect">
            <a:avLst/>
          </a:prstGeom>
          <a:noFill/>
        </p:spPr>
        <p:txBody>
          <a:bodyPr wrap="square" rtlCol="0">
            <a:spAutoFit/>
          </a:bodyPr>
          <a:lstStyle/>
          <a:p>
            <a:pPr>
              <a:spcBef>
                <a:spcPts val="1129"/>
              </a:spcBef>
            </a:pPr>
            <a:r>
              <a:rPr lang="en-GB" sz="1506" dirty="0">
                <a:solidFill>
                  <a:schemeClr val="tx1">
                    <a:lumMod val="50000"/>
                    <a:lumOff val="50000"/>
                  </a:schemeClr>
                </a:solidFill>
                <a:latin typeface="Helvetica" pitchFamily="2" charset="0"/>
                <a:ea typeface="Helvetica Neue" panose="02000503000000020004" pitchFamily="2" charset="0"/>
                <a:cs typeface="Helvetica Neue" panose="02000503000000020004" pitchFamily="2" charset="0"/>
              </a:rPr>
              <a:t>Another important consideration is </a:t>
            </a:r>
            <a:r>
              <a:rPr lang="en-GB" sz="1506" b="1" dirty="0">
                <a:solidFill>
                  <a:schemeClr val="tx1">
                    <a:lumMod val="50000"/>
                    <a:lumOff val="50000"/>
                  </a:schemeClr>
                </a:solidFill>
                <a:latin typeface="Helvetica" pitchFamily="2" charset="0"/>
                <a:ea typeface="Helvetica Neue" panose="02000503000000020004" pitchFamily="2" charset="0"/>
                <a:cs typeface="Helvetica Neue" panose="02000503000000020004" pitchFamily="2" charset="0"/>
              </a:rPr>
              <a:t>one vs. two running experiments</a:t>
            </a:r>
          </a:p>
        </p:txBody>
      </p:sp>
      <p:sp>
        <p:nvSpPr>
          <p:cNvPr id="18" name="Rectangle 17">
            <a:extLst>
              <a:ext uri="{FF2B5EF4-FFF2-40B4-BE49-F238E27FC236}">
                <a16:creationId xmlns:a16="http://schemas.microsoft.com/office/drawing/2014/main" id="{2E419633-BC0A-4429-5255-5DF91D49B7DA}"/>
              </a:ext>
            </a:extLst>
          </p:cNvPr>
          <p:cNvSpPr/>
          <p:nvPr/>
        </p:nvSpPr>
        <p:spPr>
          <a:xfrm>
            <a:off x="6010061" y="1868832"/>
            <a:ext cx="2372765" cy="324063"/>
          </a:xfrm>
          <a:prstGeom prst="rect">
            <a:avLst/>
          </a:prstGeom>
        </p:spPr>
        <p:txBody>
          <a:bodyPr wrap="none">
            <a:spAutoFit/>
          </a:bodyPr>
          <a:lstStyle/>
          <a:p>
            <a:r>
              <a:rPr lang="en-US" sz="1506" b="1" dirty="0">
                <a:solidFill>
                  <a:prstClr val="black"/>
                </a:solidFill>
                <a:latin typeface="Helvetica" pitchFamily="2" charset="0"/>
                <a:ea typeface="Helvetica Light" charset="0"/>
                <a:cs typeface="Helvetica Light" charset="0"/>
                <a:sym typeface="Wingdings" pitchFamily="2" charset="2"/>
              </a:rPr>
              <a:t>FCC-</a:t>
            </a:r>
            <a:r>
              <a:rPr lang="en-US" sz="1506" b="1" dirty="0" err="1">
                <a:solidFill>
                  <a:prstClr val="black"/>
                </a:solidFill>
                <a:latin typeface="Helvetica" pitchFamily="2" charset="0"/>
                <a:ea typeface="Helvetica Light" charset="0"/>
                <a:cs typeface="Helvetica Light" charset="0"/>
                <a:sym typeface="Wingdings" pitchFamily="2" charset="2"/>
              </a:rPr>
              <a:t>ee</a:t>
            </a:r>
            <a:r>
              <a:rPr lang="en-US" sz="1506" b="1" dirty="0">
                <a:solidFill>
                  <a:prstClr val="black"/>
                </a:solidFill>
                <a:latin typeface="Helvetica" pitchFamily="2" charset="0"/>
                <a:ea typeface="Helvetica Light" charset="0"/>
                <a:cs typeface="Helvetica Light" charset="0"/>
                <a:sym typeface="Wingdings" pitchFamily="2" charset="2"/>
              </a:rPr>
              <a:t> </a:t>
            </a:r>
            <a:r>
              <a:rPr lang="en-US" sz="1129" dirty="0">
                <a:solidFill>
                  <a:prstClr val="black"/>
                </a:solidFill>
                <a:latin typeface="Helvetica Light" panose="020B0403020202020204" pitchFamily="34" charset="0"/>
                <a:ea typeface="Helvetica Light" charset="0"/>
                <a:cs typeface="Helvetica Light" charset="0"/>
                <a:sym typeface="Wingdings" pitchFamily="2" charset="2"/>
              </a:rPr>
              <a:t>(14 years of operation)</a:t>
            </a:r>
            <a:endParaRPr lang="en-US" sz="1694" dirty="0">
              <a:latin typeface="Helvetica Light" panose="020B0403020202020204" pitchFamily="34" charset="0"/>
            </a:endParaRPr>
          </a:p>
        </p:txBody>
      </p:sp>
      <p:sp>
        <p:nvSpPr>
          <p:cNvPr id="19" name="TextBox 18">
            <a:extLst>
              <a:ext uri="{FF2B5EF4-FFF2-40B4-BE49-F238E27FC236}">
                <a16:creationId xmlns:a16="http://schemas.microsoft.com/office/drawing/2014/main" id="{707204CE-8F39-6C44-0EC2-AB20A7541165}"/>
              </a:ext>
            </a:extLst>
          </p:cNvPr>
          <p:cNvSpPr txBox="1"/>
          <p:nvPr/>
        </p:nvSpPr>
        <p:spPr>
          <a:xfrm>
            <a:off x="4997950" y="1818308"/>
            <a:ext cx="758541" cy="244362"/>
          </a:xfrm>
          <a:prstGeom prst="rect">
            <a:avLst/>
          </a:prstGeom>
          <a:noFill/>
        </p:spPr>
        <p:txBody>
          <a:bodyPr wrap="none" rtlCol="0">
            <a:spAutoFit/>
          </a:bodyPr>
          <a:lstStyle/>
          <a:p>
            <a:pPr>
              <a:spcBef>
                <a:spcPts val="2823"/>
              </a:spcBef>
            </a:pPr>
            <a:r>
              <a:rPr lang="en-US" sz="988" dirty="0">
                <a:solidFill>
                  <a:schemeClr val="tx1">
                    <a:lumMod val="50000"/>
                    <a:lumOff val="50000"/>
                  </a:schemeClr>
                </a:solidFill>
                <a:latin typeface="Helvetica Light" charset="0"/>
                <a:ea typeface="Helvetica Light" charset="0"/>
                <a:cs typeface="Helvetica Light" charset="0"/>
                <a:sym typeface="Wingdings" pitchFamily="2" charset="2"/>
              </a:rPr>
              <a:t>Jenny List</a:t>
            </a:r>
          </a:p>
        </p:txBody>
      </p:sp>
      <p:sp>
        <p:nvSpPr>
          <p:cNvPr id="20" name="TextBox 19">
            <a:extLst>
              <a:ext uri="{FF2B5EF4-FFF2-40B4-BE49-F238E27FC236}">
                <a16:creationId xmlns:a16="http://schemas.microsoft.com/office/drawing/2014/main" id="{41ED7166-F8A9-A434-59C3-A4A45FBFE299}"/>
              </a:ext>
            </a:extLst>
          </p:cNvPr>
          <p:cNvSpPr txBox="1"/>
          <p:nvPr/>
        </p:nvSpPr>
        <p:spPr>
          <a:xfrm>
            <a:off x="6014190" y="3761251"/>
            <a:ext cx="1850186" cy="1641988"/>
          </a:xfrm>
          <a:prstGeom prst="rect">
            <a:avLst/>
          </a:prstGeom>
          <a:noFill/>
        </p:spPr>
        <p:txBody>
          <a:bodyPr wrap="none" rtlCol="0">
            <a:spAutoFit/>
          </a:bodyPr>
          <a:lstStyle/>
          <a:p>
            <a:pPr>
              <a:spcBef>
                <a:spcPts val="2823"/>
              </a:spcBef>
            </a:pPr>
            <a:r>
              <a:rPr lang="en-US" sz="988" b="1" dirty="0">
                <a:solidFill>
                  <a:prstClr val="black"/>
                </a:solidFill>
                <a:latin typeface="Helvetica" pitchFamily="2" charset="0"/>
                <a:ea typeface="Helvetica Light" charset="0"/>
                <a:cs typeface="Helvetica Light" charset="0"/>
                <a:sym typeface="Wingdings" pitchFamily="2" charset="2"/>
              </a:rPr>
              <a:t>Stable beam time assumed:</a:t>
            </a:r>
          </a:p>
          <a:p>
            <a:pPr marL="161334" indent="-161334">
              <a:spcBef>
                <a:spcPts val="565"/>
              </a:spcBef>
              <a:buFont typeface="Arial" panose="020B0604020202020204" pitchFamily="34" charset="0"/>
              <a:buChar char="•"/>
            </a:pPr>
            <a:r>
              <a:rPr lang="en-US" sz="988" dirty="0">
                <a:solidFill>
                  <a:prstClr val="black"/>
                </a:solidFill>
                <a:latin typeface="Helvetica Light" charset="0"/>
                <a:ea typeface="Helvetica Light" charset="0"/>
                <a:cs typeface="Helvetica Light" charset="0"/>
                <a:sym typeface="Wingdings" pitchFamily="2" charset="2"/>
              </a:rPr>
              <a:t>FCC-</a:t>
            </a:r>
            <a:r>
              <a:rPr lang="en-US" sz="988" dirty="0" err="1">
                <a:solidFill>
                  <a:prstClr val="black"/>
                </a:solidFill>
                <a:latin typeface="Helvetica Light" charset="0"/>
                <a:ea typeface="Helvetica Light" charset="0"/>
                <a:cs typeface="Helvetica Light" charset="0"/>
                <a:sym typeface="Wingdings" pitchFamily="2" charset="2"/>
              </a:rPr>
              <a:t>ee</a:t>
            </a:r>
            <a:r>
              <a:rPr lang="en-US" sz="988" dirty="0">
                <a:solidFill>
                  <a:prstClr val="black"/>
                </a:solidFill>
                <a:latin typeface="Helvetica Light" charset="0"/>
                <a:ea typeface="Helvetica Light" charset="0"/>
                <a:cs typeface="Helvetica Light" charset="0"/>
                <a:sym typeface="Wingdings" pitchFamily="2" charset="2"/>
              </a:rPr>
              <a:t>: 1.08 ×10</a:t>
            </a:r>
            <a:r>
              <a:rPr lang="en-US" sz="988" baseline="30000" dirty="0">
                <a:solidFill>
                  <a:prstClr val="black"/>
                </a:solidFill>
                <a:latin typeface="Helvetica Light" charset="0"/>
                <a:ea typeface="Helvetica Light" charset="0"/>
                <a:cs typeface="Helvetica Light" charset="0"/>
                <a:sym typeface="Wingdings" pitchFamily="2" charset="2"/>
              </a:rPr>
              <a:t>7</a:t>
            </a:r>
            <a:r>
              <a:rPr lang="en-US" sz="988" dirty="0">
                <a:solidFill>
                  <a:prstClr val="black"/>
                </a:solidFill>
                <a:latin typeface="Helvetica Light" charset="0"/>
                <a:ea typeface="Helvetica Light" charset="0"/>
                <a:cs typeface="Helvetica Light" charset="0"/>
                <a:sym typeface="Wingdings" pitchFamily="2" charset="2"/>
              </a:rPr>
              <a:t> s</a:t>
            </a:r>
            <a:endParaRPr lang="en-US" sz="988" baseline="30000" dirty="0">
              <a:solidFill>
                <a:prstClr val="black"/>
              </a:solidFill>
              <a:latin typeface="Helvetica Light" charset="0"/>
              <a:ea typeface="Helvetica Light" charset="0"/>
              <a:cs typeface="Helvetica Light" charset="0"/>
              <a:sym typeface="Wingdings" pitchFamily="2" charset="2"/>
            </a:endParaRPr>
          </a:p>
          <a:p>
            <a:pPr marL="161334" indent="-161334">
              <a:spcBef>
                <a:spcPts val="188"/>
              </a:spcBef>
              <a:buFont typeface="Arial" panose="020B0604020202020204" pitchFamily="34" charset="0"/>
              <a:buChar char="•"/>
            </a:pPr>
            <a:r>
              <a:rPr lang="en-US" sz="988" dirty="0">
                <a:solidFill>
                  <a:prstClr val="black"/>
                </a:solidFill>
                <a:latin typeface="Helvetica Light" charset="0"/>
                <a:ea typeface="Helvetica Light" charset="0"/>
                <a:cs typeface="Helvetica Light" charset="0"/>
                <a:sym typeface="Wingdings" pitchFamily="2" charset="2"/>
              </a:rPr>
              <a:t>ILC:        1.6   ×10</a:t>
            </a:r>
            <a:r>
              <a:rPr lang="en-US" sz="988" baseline="30000" dirty="0">
                <a:solidFill>
                  <a:prstClr val="black"/>
                </a:solidFill>
                <a:latin typeface="Helvetica Light" charset="0"/>
                <a:ea typeface="Helvetica Light" charset="0"/>
                <a:cs typeface="Helvetica Light" charset="0"/>
                <a:sym typeface="Wingdings" pitchFamily="2" charset="2"/>
              </a:rPr>
              <a:t>7</a:t>
            </a:r>
            <a:r>
              <a:rPr lang="en-US" sz="988" dirty="0">
                <a:solidFill>
                  <a:prstClr val="black"/>
                </a:solidFill>
                <a:latin typeface="Helvetica Light" charset="0"/>
                <a:ea typeface="Helvetica Light" charset="0"/>
                <a:cs typeface="Helvetica Light" charset="0"/>
                <a:sym typeface="Wingdings" pitchFamily="2" charset="2"/>
              </a:rPr>
              <a:t> s</a:t>
            </a:r>
            <a:endParaRPr lang="en-US" sz="988" baseline="30000" dirty="0">
              <a:solidFill>
                <a:prstClr val="black"/>
              </a:solidFill>
              <a:latin typeface="Helvetica Light" charset="0"/>
              <a:ea typeface="Helvetica Light" charset="0"/>
              <a:cs typeface="Helvetica Light" charset="0"/>
              <a:sym typeface="Wingdings" pitchFamily="2" charset="2"/>
            </a:endParaRPr>
          </a:p>
          <a:p>
            <a:pPr marL="161334" indent="-161334">
              <a:spcBef>
                <a:spcPts val="188"/>
              </a:spcBef>
              <a:buFont typeface="Arial" panose="020B0604020202020204" pitchFamily="34" charset="0"/>
              <a:buChar char="•"/>
            </a:pPr>
            <a:r>
              <a:rPr lang="en-US" sz="988" dirty="0">
                <a:solidFill>
                  <a:prstClr val="black"/>
                </a:solidFill>
                <a:latin typeface="Helvetica Light" charset="0"/>
                <a:ea typeface="Helvetica Light" charset="0"/>
                <a:cs typeface="Helvetica Light" charset="0"/>
                <a:sym typeface="Wingdings" pitchFamily="2" charset="2"/>
              </a:rPr>
              <a:t>CLIC:     </a:t>
            </a:r>
            <a:r>
              <a:rPr lang="en-US" sz="565" dirty="0">
                <a:solidFill>
                  <a:prstClr val="black"/>
                </a:solidFill>
                <a:latin typeface="Helvetica Light" charset="0"/>
                <a:ea typeface="Helvetica Light" charset="0"/>
                <a:cs typeface="Helvetica Light" charset="0"/>
                <a:sym typeface="Wingdings" pitchFamily="2" charset="2"/>
              </a:rPr>
              <a:t> </a:t>
            </a:r>
            <a:r>
              <a:rPr lang="en-US" sz="988" dirty="0">
                <a:solidFill>
                  <a:prstClr val="black"/>
                </a:solidFill>
                <a:latin typeface="Helvetica Light" charset="0"/>
                <a:ea typeface="Helvetica Light" charset="0"/>
                <a:cs typeface="Helvetica Light" charset="0"/>
                <a:sym typeface="Wingdings" pitchFamily="2" charset="2"/>
              </a:rPr>
              <a:t>1.2   ×10</a:t>
            </a:r>
            <a:r>
              <a:rPr lang="en-US" sz="988" baseline="30000" dirty="0">
                <a:solidFill>
                  <a:prstClr val="black"/>
                </a:solidFill>
                <a:latin typeface="Helvetica Light" charset="0"/>
                <a:ea typeface="Helvetica Light" charset="0"/>
                <a:cs typeface="Helvetica Light" charset="0"/>
                <a:sym typeface="Wingdings" pitchFamily="2" charset="2"/>
              </a:rPr>
              <a:t>7</a:t>
            </a:r>
            <a:r>
              <a:rPr lang="en-US" sz="988" dirty="0">
                <a:solidFill>
                  <a:prstClr val="black"/>
                </a:solidFill>
                <a:latin typeface="Helvetica Light" charset="0"/>
                <a:ea typeface="Helvetica Light" charset="0"/>
                <a:cs typeface="Helvetica Light" charset="0"/>
                <a:sym typeface="Wingdings" pitchFamily="2" charset="2"/>
              </a:rPr>
              <a:t> s</a:t>
            </a:r>
            <a:endParaRPr lang="en-US" sz="988" baseline="30000" dirty="0">
              <a:solidFill>
                <a:prstClr val="black"/>
              </a:solidFill>
              <a:latin typeface="Helvetica Light" charset="0"/>
              <a:ea typeface="Helvetica Light" charset="0"/>
              <a:cs typeface="Helvetica Light" charset="0"/>
              <a:sym typeface="Wingdings" pitchFamily="2" charset="2"/>
            </a:endParaRPr>
          </a:p>
          <a:p>
            <a:pPr>
              <a:spcBef>
                <a:spcPts val="565"/>
              </a:spcBef>
            </a:pPr>
            <a:r>
              <a:rPr lang="en-US" sz="988" dirty="0">
                <a:solidFill>
                  <a:prstClr val="black"/>
                </a:solidFill>
                <a:latin typeface="Helvetica Light" charset="0"/>
                <a:ea typeface="Helvetica Light" charset="0"/>
                <a:cs typeface="Helvetica Light" charset="0"/>
                <a:sym typeface="Wingdings" pitchFamily="2" charset="2"/>
              </a:rPr>
              <a:t>Compare:</a:t>
            </a:r>
          </a:p>
          <a:p>
            <a:pPr marL="161334" indent="-161334">
              <a:spcBef>
                <a:spcPts val="565"/>
              </a:spcBef>
              <a:buFont typeface="Arial" panose="020B0604020202020204" pitchFamily="34" charset="0"/>
              <a:buChar char="•"/>
            </a:pPr>
            <a:r>
              <a:rPr lang="en-US" sz="988" dirty="0">
                <a:solidFill>
                  <a:prstClr val="black"/>
                </a:solidFill>
                <a:latin typeface="Helvetica Light" charset="0"/>
                <a:ea typeface="Helvetica Light" charset="0"/>
                <a:cs typeface="Helvetica Light" charset="0"/>
                <a:sym typeface="Wingdings" pitchFamily="2" charset="2"/>
              </a:rPr>
              <a:t>SLD:   </a:t>
            </a:r>
            <a:r>
              <a:rPr lang="en-US" sz="376" dirty="0">
                <a:solidFill>
                  <a:prstClr val="black"/>
                </a:solidFill>
                <a:latin typeface="Helvetica Light" charset="0"/>
                <a:ea typeface="Helvetica Light" charset="0"/>
                <a:cs typeface="Helvetica Light" charset="0"/>
                <a:sym typeface="Wingdings" pitchFamily="2" charset="2"/>
              </a:rPr>
              <a:t> </a:t>
            </a:r>
            <a:r>
              <a:rPr lang="en-US" sz="988" dirty="0">
                <a:solidFill>
                  <a:prstClr val="black"/>
                </a:solidFill>
                <a:latin typeface="Helvetica Light" charset="0"/>
                <a:ea typeface="Helvetica Light" charset="0"/>
                <a:cs typeface="Helvetica Light" charset="0"/>
                <a:sym typeface="Wingdings" pitchFamily="2" charset="2"/>
              </a:rPr>
              <a:t>&lt; 1.0 ×10</a:t>
            </a:r>
            <a:r>
              <a:rPr lang="en-US" sz="988" baseline="30000" dirty="0">
                <a:solidFill>
                  <a:prstClr val="black"/>
                </a:solidFill>
                <a:latin typeface="Helvetica Light" charset="0"/>
                <a:ea typeface="Helvetica Light" charset="0"/>
                <a:cs typeface="Helvetica Light" charset="0"/>
                <a:sym typeface="Wingdings" pitchFamily="2" charset="2"/>
              </a:rPr>
              <a:t>7</a:t>
            </a:r>
            <a:r>
              <a:rPr lang="en-US" sz="988" dirty="0">
                <a:solidFill>
                  <a:prstClr val="black"/>
                </a:solidFill>
                <a:latin typeface="Helvetica Light" charset="0"/>
                <a:ea typeface="Helvetica Light" charset="0"/>
                <a:cs typeface="Helvetica Light" charset="0"/>
                <a:sym typeface="Wingdings" pitchFamily="2" charset="2"/>
              </a:rPr>
              <a:t> s</a:t>
            </a:r>
          </a:p>
          <a:p>
            <a:pPr marL="161334" indent="-161334">
              <a:spcBef>
                <a:spcPts val="188"/>
              </a:spcBef>
              <a:buFont typeface="Arial" panose="020B0604020202020204" pitchFamily="34" charset="0"/>
              <a:buChar char="•"/>
            </a:pPr>
            <a:r>
              <a:rPr lang="en-US" sz="988" dirty="0">
                <a:solidFill>
                  <a:prstClr val="black"/>
                </a:solidFill>
                <a:latin typeface="Helvetica Light" charset="0"/>
                <a:ea typeface="Helvetica Light" charset="0"/>
                <a:cs typeface="Helvetica Light" charset="0"/>
                <a:sym typeface="Wingdings" pitchFamily="2" charset="2"/>
              </a:rPr>
              <a:t>Belle:  &lt; 1.2 ×10</a:t>
            </a:r>
            <a:r>
              <a:rPr lang="en-US" sz="988" baseline="30000" dirty="0">
                <a:solidFill>
                  <a:prstClr val="black"/>
                </a:solidFill>
                <a:latin typeface="Helvetica Light" charset="0"/>
                <a:ea typeface="Helvetica Light" charset="0"/>
                <a:cs typeface="Helvetica Light" charset="0"/>
                <a:sym typeface="Wingdings" pitchFamily="2" charset="2"/>
              </a:rPr>
              <a:t>7</a:t>
            </a:r>
            <a:r>
              <a:rPr lang="en-US" sz="988" dirty="0">
                <a:solidFill>
                  <a:prstClr val="black"/>
                </a:solidFill>
                <a:latin typeface="Helvetica Light" charset="0"/>
                <a:ea typeface="Helvetica Light" charset="0"/>
                <a:cs typeface="Helvetica Light" charset="0"/>
                <a:sym typeface="Wingdings" pitchFamily="2" charset="2"/>
              </a:rPr>
              <a:t> s</a:t>
            </a:r>
            <a:endParaRPr lang="en-US" sz="988" baseline="30000" dirty="0">
              <a:solidFill>
                <a:prstClr val="black"/>
              </a:solidFill>
              <a:latin typeface="Helvetica Light" charset="0"/>
              <a:ea typeface="Helvetica Light" charset="0"/>
              <a:cs typeface="Helvetica Light" charset="0"/>
              <a:sym typeface="Wingdings" pitchFamily="2" charset="2"/>
            </a:endParaRPr>
          </a:p>
          <a:p>
            <a:pPr marL="161334" indent="-161334">
              <a:spcBef>
                <a:spcPts val="188"/>
              </a:spcBef>
              <a:buFont typeface="Arial" panose="020B0604020202020204" pitchFamily="34" charset="0"/>
              <a:buChar char="•"/>
            </a:pPr>
            <a:r>
              <a:rPr lang="en-US" sz="988" dirty="0">
                <a:solidFill>
                  <a:prstClr val="black"/>
                </a:solidFill>
                <a:latin typeface="Helvetica Light" charset="0"/>
                <a:ea typeface="Helvetica Light" charset="0"/>
                <a:cs typeface="Helvetica Light" charset="0"/>
                <a:sym typeface="Wingdings" pitchFamily="2" charset="2"/>
              </a:rPr>
              <a:t>LHC:   &lt; 0.7 ×10</a:t>
            </a:r>
            <a:r>
              <a:rPr lang="en-US" sz="988" baseline="30000" dirty="0">
                <a:solidFill>
                  <a:prstClr val="black"/>
                </a:solidFill>
                <a:latin typeface="Helvetica Light" charset="0"/>
                <a:ea typeface="Helvetica Light" charset="0"/>
                <a:cs typeface="Helvetica Light" charset="0"/>
                <a:sym typeface="Wingdings" pitchFamily="2" charset="2"/>
              </a:rPr>
              <a:t>7</a:t>
            </a:r>
            <a:r>
              <a:rPr lang="en-US" sz="988" dirty="0">
                <a:solidFill>
                  <a:prstClr val="black"/>
                </a:solidFill>
                <a:latin typeface="Helvetica Light" charset="0"/>
                <a:ea typeface="Helvetica Light" charset="0"/>
                <a:cs typeface="Helvetica Light" charset="0"/>
                <a:sym typeface="Wingdings" pitchFamily="2" charset="2"/>
              </a:rPr>
              <a:t> s</a:t>
            </a:r>
            <a:endParaRPr lang="en-US" sz="988" baseline="30000" dirty="0">
              <a:solidFill>
                <a:prstClr val="black"/>
              </a:solidFill>
              <a:latin typeface="Helvetica Light" charset="0"/>
              <a:ea typeface="Helvetica Light" charset="0"/>
              <a:cs typeface="Helvetica Light" charset="0"/>
              <a:sym typeface="Wingdings" pitchFamily="2" charset="2"/>
            </a:endParaRPr>
          </a:p>
        </p:txBody>
      </p:sp>
      <p:pic>
        <p:nvPicPr>
          <p:cNvPr id="21" name="Picture 20">
            <a:extLst>
              <a:ext uri="{FF2B5EF4-FFF2-40B4-BE49-F238E27FC236}">
                <a16:creationId xmlns:a16="http://schemas.microsoft.com/office/drawing/2014/main" id="{8EED2004-C32A-D1A9-095B-2C7298B93F07}"/>
              </a:ext>
            </a:extLst>
          </p:cNvPr>
          <p:cNvPicPr>
            <a:picLocks noChangeAspect="1"/>
          </p:cNvPicPr>
          <p:nvPr/>
        </p:nvPicPr>
        <p:blipFill>
          <a:blip r:embed="rId3"/>
          <a:stretch>
            <a:fillRect/>
          </a:stretch>
        </p:blipFill>
        <p:spPr>
          <a:xfrm>
            <a:off x="489134" y="1940466"/>
            <a:ext cx="5279936" cy="3928145"/>
          </a:xfrm>
          <a:prstGeom prst="rect">
            <a:avLst/>
          </a:prstGeom>
        </p:spPr>
      </p:pic>
    </p:spTree>
    <p:extLst>
      <p:ext uri="{BB962C8B-B14F-4D97-AF65-F5344CB8AC3E}">
        <p14:creationId xmlns:p14="http://schemas.microsoft.com/office/powerpoint/2010/main" val="2115634265"/>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D0F32CE-DABF-1E47-AEE8-0EE0A2F534D7}"/>
              </a:ext>
            </a:extLst>
          </p:cNvPr>
          <p:cNvSpPr>
            <a:spLocks noGrp="1"/>
          </p:cNvSpPr>
          <p:nvPr>
            <p:ph type="sldNum" sz="quarter" idx="4"/>
          </p:nvPr>
        </p:nvSpPr>
        <p:spPr/>
        <p:txBody>
          <a:bodyPr/>
          <a:lstStyle/>
          <a:p>
            <a:pPr>
              <a:defRPr/>
            </a:pPr>
            <a:fld id="{611C2F03-9E95-40C9-A99F-3C4F7EE8CF2A}" type="slidenum">
              <a:rPr lang="en-GB" smtClean="0"/>
              <a:pPr>
                <a:defRPr/>
              </a:pPr>
              <a:t>91</a:t>
            </a:fld>
            <a:endParaRPr lang="en-GB" dirty="0"/>
          </a:p>
        </p:txBody>
      </p:sp>
      <p:sp>
        <p:nvSpPr>
          <p:cNvPr id="4" name="TextBox 3">
            <a:extLst>
              <a:ext uri="{FF2B5EF4-FFF2-40B4-BE49-F238E27FC236}">
                <a16:creationId xmlns:a16="http://schemas.microsoft.com/office/drawing/2014/main" id="{8878D3B4-ABF4-544C-934F-09F089FE6BE0}"/>
              </a:ext>
            </a:extLst>
          </p:cNvPr>
          <p:cNvSpPr txBox="1"/>
          <p:nvPr/>
        </p:nvSpPr>
        <p:spPr>
          <a:xfrm>
            <a:off x="178096" y="264651"/>
            <a:ext cx="11305525"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Future </a:t>
            </a:r>
            <a:r>
              <a:rPr lang="en-US" sz="2800" b="1" dirty="0" err="1">
                <a:solidFill>
                  <a:srgbClr val="0D7FBF"/>
                </a:solidFill>
                <a:latin typeface="Helvetica" pitchFamily="2" charset="0"/>
                <a:ea typeface="Trebuchet MS" pitchFamily="-84" charset="0"/>
                <a:cs typeface="Helvetica Light"/>
              </a:rPr>
              <a:t>e</a:t>
            </a:r>
            <a:r>
              <a:rPr lang="en-US" sz="2800" b="1" baseline="30000" dirty="0" err="1">
                <a:solidFill>
                  <a:srgbClr val="0D7FBF"/>
                </a:solidFill>
                <a:latin typeface="Helvetica" pitchFamily="2" charset="0"/>
                <a:ea typeface="Trebuchet MS" pitchFamily="-84" charset="0"/>
                <a:cs typeface="Helvetica Light"/>
              </a:rPr>
              <a:t>+</a:t>
            </a:r>
            <a:r>
              <a:rPr lang="en-US" sz="2800" b="1" dirty="0" err="1">
                <a:solidFill>
                  <a:srgbClr val="0D7FBF"/>
                </a:solidFill>
                <a:latin typeface="Helvetica" pitchFamily="2" charset="0"/>
                <a:ea typeface="Trebuchet MS" pitchFamily="-84" charset="0"/>
                <a:cs typeface="Helvetica Light"/>
              </a:rPr>
              <a:t>e</a:t>
            </a:r>
            <a:r>
              <a:rPr lang="en-US" sz="2800" b="1" baseline="30000" dirty="0">
                <a:solidFill>
                  <a:srgbClr val="0D7FBF"/>
                </a:solidFill>
                <a:latin typeface="Helvetica" pitchFamily="2" charset="0"/>
                <a:ea typeface="Trebuchet MS" pitchFamily="-84" charset="0"/>
                <a:cs typeface="Helvetica Light"/>
              </a:rPr>
              <a:t>–</a:t>
            </a:r>
            <a:r>
              <a:rPr lang="en-US" sz="2800" b="1" dirty="0">
                <a:solidFill>
                  <a:srgbClr val="0D7FBF"/>
                </a:solidFill>
                <a:latin typeface="Helvetica" pitchFamily="2" charset="0"/>
                <a:ea typeface="Trebuchet MS" pitchFamily="-84" charset="0"/>
                <a:cs typeface="Helvetica Light"/>
              </a:rPr>
              <a:t> colliders</a:t>
            </a:r>
            <a:endParaRPr lang="en-US" sz="2800" dirty="0">
              <a:solidFill>
                <a:srgbClr val="0D7FBF"/>
              </a:solidFill>
              <a:latin typeface="Helvetica Light" pitchFamily="2" charset="0"/>
              <a:ea typeface="Trebuchet MS" pitchFamily="-84" charset="0"/>
              <a:cs typeface="Helvetica Light"/>
            </a:endParaRPr>
          </a:p>
        </p:txBody>
      </p:sp>
      <p:sp>
        <p:nvSpPr>
          <p:cNvPr id="3" name="Rectangle 2">
            <a:extLst>
              <a:ext uri="{FF2B5EF4-FFF2-40B4-BE49-F238E27FC236}">
                <a16:creationId xmlns:a16="http://schemas.microsoft.com/office/drawing/2014/main" id="{6C94340D-63E6-9E02-CFAE-8010106FDD93}"/>
              </a:ext>
            </a:extLst>
          </p:cNvPr>
          <p:cNvSpPr/>
          <p:nvPr/>
        </p:nvSpPr>
        <p:spPr>
          <a:xfrm>
            <a:off x="591667" y="1187217"/>
            <a:ext cx="10542498" cy="1077218"/>
          </a:xfrm>
          <a:prstGeom prst="rect">
            <a:avLst/>
          </a:prstGeom>
        </p:spPr>
        <p:txBody>
          <a:bodyPr wrap="square">
            <a:spAutoFit/>
          </a:bodyPr>
          <a:lstStyle/>
          <a:p>
            <a:pPr>
              <a:spcBef>
                <a:spcPts val="1200"/>
              </a:spcBef>
            </a:pPr>
            <a:r>
              <a:rPr lang="en-GB" dirty="0">
                <a:latin typeface="Helvetica" pitchFamily="2" charset="0"/>
                <a:ea typeface="Helvetica Neue" panose="02000503000000020004" pitchFamily="2" charset="0"/>
                <a:cs typeface="Helvetica Neue" panose="02000503000000020004" pitchFamily="2" charset="0"/>
              </a:rPr>
              <a:t>The question whether or not an </a:t>
            </a:r>
            <a:r>
              <a:rPr lang="en-GB" dirty="0" err="1">
                <a:latin typeface="Helvetica" pitchFamily="2" charset="0"/>
                <a:ea typeface="Helvetica Neue" panose="02000503000000020004" pitchFamily="2" charset="0"/>
                <a:cs typeface="Helvetica Neue" panose="02000503000000020004" pitchFamily="2" charset="0"/>
              </a:rPr>
              <a:t>e</a:t>
            </a:r>
            <a:r>
              <a:rPr lang="en-GB" baseline="30000" dirty="0" err="1">
                <a:latin typeface="Helvetica" pitchFamily="2" charset="0"/>
                <a:ea typeface="Helvetica Neue" panose="02000503000000020004" pitchFamily="2" charset="0"/>
                <a:cs typeface="Helvetica Neue" panose="02000503000000020004" pitchFamily="2" charset="0"/>
              </a:rPr>
              <a:t>+</a:t>
            </a:r>
            <a:r>
              <a:rPr lang="en-GB" dirty="0" err="1">
                <a:latin typeface="Helvetica" pitchFamily="2" charset="0"/>
                <a:ea typeface="Helvetica Neue" panose="02000503000000020004" pitchFamily="2" charset="0"/>
                <a:cs typeface="Helvetica Neue" panose="02000503000000020004" pitchFamily="2" charset="0"/>
              </a:rPr>
              <a:t>e</a:t>
            </a:r>
            <a:r>
              <a:rPr lang="en-GB" baseline="30000" dirty="0">
                <a:latin typeface="Helvetica" pitchFamily="2" charset="0"/>
                <a:ea typeface="Helvetica Neue" panose="02000503000000020004" pitchFamily="2" charset="0"/>
                <a:cs typeface="Helvetica Neue" panose="02000503000000020004" pitchFamily="2" charset="0"/>
              </a:rPr>
              <a:t>–</a:t>
            </a:r>
            <a:r>
              <a:rPr lang="en-GB" dirty="0">
                <a:latin typeface="Helvetica" pitchFamily="2" charset="0"/>
                <a:ea typeface="Helvetica Neue" panose="02000503000000020004" pitchFamily="2" charset="0"/>
                <a:cs typeface="Helvetica Neue" panose="02000503000000020004" pitchFamily="2" charset="0"/>
              </a:rPr>
              <a:t> collider should be upgradable to at least  500 GeV depends on the expected HL-LHC and FCC-</a:t>
            </a:r>
            <a:r>
              <a:rPr lang="en-GB" dirty="0" err="1">
                <a:latin typeface="Helvetica" pitchFamily="2" charset="0"/>
                <a:ea typeface="Helvetica Neue" panose="02000503000000020004" pitchFamily="2" charset="0"/>
                <a:cs typeface="Helvetica Neue" panose="02000503000000020004" pitchFamily="2" charset="0"/>
              </a:rPr>
              <a:t>hh</a:t>
            </a:r>
            <a:r>
              <a:rPr lang="en-GB" dirty="0">
                <a:latin typeface="Helvetica" pitchFamily="2" charset="0"/>
                <a:ea typeface="Helvetica Neue" panose="02000503000000020004" pitchFamily="2" charset="0"/>
                <a:cs typeface="Helvetica Neue" panose="02000503000000020004" pitchFamily="2" charset="0"/>
              </a:rPr>
              <a:t> potential. </a:t>
            </a:r>
          </a:p>
          <a:p>
            <a:pPr>
              <a:spcBef>
                <a:spcPts val="1200"/>
              </a:spcBef>
            </a:pPr>
            <a:r>
              <a:rPr lang="en-GB" dirty="0">
                <a:latin typeface="Helvetica" pitchFamily="2" charset="0"/>
                <a:ea typeface="Helvetica Neue" panose="02000503000000020004" pitchFamily="2" charset="0"/>
                <a:cs typeface="Helvetica Neue" panose="02000503000000020004" pitchFamily="2" charset="0"/>
              </a:rPr>
              <a:t>Main considerations:</a:t>
            </a:r>
          </a:p>
        </p:txBody>
      </p:sp>
      <p:sp>
        <p:nvSpPr>
          <p:cNvPr id="6" name="TextBox 5">
            <a:extLst>
              <a:ext uri="{FF2B5EF4-FFF2-40B4-BE49-F238E27FC236}">
                <a16:creationId xmlns:a16="http://schemas.microsoft.com/office/drawing/2014/main" id="{88E751E7-B69F-D093-7772-248CD9318E40}"/>
              </a:ext>
            </a:extLst>
          </p:cNvPr>
          <p:cNvSpPr txBox="1"/>
          <p:nvPr/>
        </p:nvSpPr>
        <p:spPr>
          <a:xfrm>
            <a:off x="591667" y="2397513"/>
            <a:ext cx="10076332" cy="1284967"/>
          </a:xfrm>
          <a:prstGeom prst="rect">
            <a:avLst/>
          </a:prstGeom>
          <a:noFill/>
        </p:spPr>
        <p:txBody>
          <a:bodyPr wrap="square" rtlCol="0">
            <a:spAutoFit/>
          </a:bodyPr>
          <a:lstStyle/>
          <a:p>
            <a:pPr marL="342900" indent="-342900">
              <a:spcBef>
                <a:spcPts val="1200"/>
              </a:spcBef>
              <a:buAutoNum type="arabicParenR"/>
            </a:pPr>
            <a:r>
              <a:rPr lang="en-GB" sz="1600" b="1" dirty="0">
                <a:latin typeface="Helvetica" pitchFamily="2" charset="0"/>
                <a:ea typeface="Helvetica Neue" panose="02000503000000020004" pitchFamily="2" charset="0"/>
                <a:cs typeface="Helvetica Neue" panose="02000503000000020004" pitchFamily="2" charset="0"/>
              </a:rPr>
              <a:t>Top-Higgs coupling</a:t>
            </a:r>
            <a:r>
              <a:rPr lang="en-GB" sz="1600" dirty="0">
                <a:latin typeface="Helvetica" pitchFamily="2" charset="0"/>
                <a:ea typeface="Helvetica Neue" panose="02000503000000020004" pitchFamily="2" charset="0"/>
                <a:cs typeface="Helvetica Neue" panose="02000503000000020004" pitchFamily="2" charset="0"/>
              </a:rPr>
              <a:t>: expectation at HL-LHC: </a:t>
            </a:r>
            <a:r>
              <a:rPr lang="en-GB" sz="1600" dirty="0">
                <a:latin typeface="Symbol" pitchFamily="2" charset="2"/>
                <a:ea typeface="Helvetica Neue" panose="02000503000000020004" pitchFamily="2" charset="0"/>
                <a:cs typeface="Helvetica Neue" panose="02000503000000020004" pitchFamily="2" charset="0"/>
              </a:rPr>
              <a:t>s</a:t>
            </a:r>
            <a:r>
              <a:rPr lang="en-GB" sz="1600" dirty="0">
                <a:latin typeface="Helvetica" pitchFamily="2" charset="0"/>
                <a:ea typeface="Helvetica Neue" panose="02000503000000020004" pitchFamily="2" charset="0"/>
                <a:cs typeface="Helvetica Neue" panose="02000503000000020004" pitchFamily="2" charset="0"/>
              </a:rPr>
              <a:t>(</a:t>
            </a:r>
            <a:r>
              <a:rPr lang="en-GB" sz="1600" dirty="0">
                <a:latin typeface="Symbol" pitchFamily="2" charset="2"/>
                <a:ea typeface="Helvetica Neue" panose="02000503000000020004" pitchFamily="2" charset="0"/>
                <a:cs typeface="Helvetica Neue" panose="02000503000000020004" pitchFamily="2" charset="0"/>
              </a:rPr>
              <a:t>k</a:t>
            </a:r>
            <a:r>
              <a:rPr lang="en-GB" sz="1600" baseline="-25000" dirty="0">
                <a:latin typeface="Helvetica" pitchFamily="2" charset="0"/>
                <a:ea typeface="Helvetica Neue" panose="02000503000000020004" pitchFamily="2" charset="0"/>
                <a:cs typeface="Helvetica Neue" panose="02000503000000020004" pitchFamily="2" charset="0"/>
              </a:rPr>
              <a:t>t</a:t>
            </a:r>
            <a:r>
              <a:rPr lang="en-GB" sz="1600" dirty="0">
                <a:latin typeface="Helvetica" pitchFamily="2" charset="0"/>
                <a:ea typeface="Helvetica Neue" panose="02000503000000020004" pitchFamily="2" charset="0"/>
                <a:cs typeface="Helvetica Neue" panose="02000503000000020004" pitchFamily="2" charset="0"/>
              </a:rPr>
              <a:t>) = 3.4% </a:t>
            </a:r>
            <a:r>
              <a:rPr lang="en-GB" sz="1400" dirty="0">
                <a:latin typeface="Helvetica" pitchFamily="2" charset="0"/>
                <a:ea typeface="Helvetica Neue" panose="02000503000000020004" pitchFamily="2" charset="0"/>
                <a:cs typeface="Helvetica Neue" panose="02000503000000020004" pitchFamily="2" charset="0"/>
              </a:rPr>
              <a:t>(from mostly ttH(</a:t>
            </a:r>
            <a:r>
              <a:rPr lang="en-US" sz="1300" dirty="0">
                <a:latin typeface="Symbol" pitchFamily="2" charset="2"/>
                <a:ea typeface="Helvetica Neue" panose="02000503000000020004" pitchFamily="2" charset="0"/>
                <a:cs typeface="Helvetica Neue" panose="02000503000000020004" pitchFamily="2" charset="0"/>
              </a:rPr>
              <a:t>®</a:t>
            </a:r>
            <a:r>
              <a:rPr lang="en-GB" sz="1400" dirty="0">
                <a:latin typeface="Helvetica" pitchFamily="2" charset="0"/>
                <a:ea typeface="Helvetica Neue" panose="02000503000000020004" pitchFamily="2" charset="0"/>
                <a:cs typeface="Helvetica Neue" panose="02000503000000020004" pitchFamily="2" charset="0"/>
              </a:rPr>
              <a:t> </a:t>
            </a:r>
            <a:r>
              <a:rPr lang="en-GB" sz="1400" dirty="0">
                <a:latin typeface="Symbol" pitchFamily="2" charset="2"/>
                <a:ea typeface="Helvetica Neue" panose="02000503000000020004" pitchFamily="2" charset="0"/>
                <a:cs typeface="Helvetica Neue" panose="02000503000000020004" pitchFamily="2" charset="0"/>
              </a:rPr>
              <a:t>gg)</a:t>
            </a:r>
            <a:r>
              <a:rPr lang="en-GB" sz="1400" dirty="0">
                <a:latin typeface="Helvetica" pitchFamily="2" charset="0"/>
                <a:ea typeface="Helvetica Neue" panose="02000503000000020004" pitchFamily="2" charset="0"/>
                <a:cs typeface="Helvetica Neue" panose="02000503000000020004" pitchFamily="2" charset="0"/>
              </a:rPr>
              <a:t>, 3.7M ttH produced in total)</a:t>
            </a:r>
          </a:p>
          <a:p>
            <a:pPr marL="800100" lvl="1" indent="-342900">
              <a:spcBef>
                <a:spcPts val="1200"/>
              </a:spcBef>
              <a:buFont typeface="Arial" panose="020B0604020202020204" pitchFamily="34" charset="0"/>
              <a:buChar char="•"/>
            </a:pPr>
            <a:r>
              <a:rPr lang="en-GB" sz="1600" dirty="0">
                <a:latin typeface="Helvetica" pitchFamily="2" charset="0"/>
                <a:ea typeface="Helvetica Neue" panose="02000503000000020004" pitchFamily="2" charset="0"/>
                <a:cs typeface="Helvetica Neue" panose="02000503000000020004" pitchFamily="2" charset="0"/>
              </a:rPr>
              <a:t>FCC-</a:t>
            </a:r>
            <a:r>
              <a:rPr lang="en-GB" sz="1600" dirty="0" err="1">
                <a:latin typeface="Helvetica" pitchFamily="2" charset="0"/>
                <a:ea typeface="Helvetica Neue" panose="02000503000000020004" pitchFamily="2" charset="0"/>
                <a:cs typeface="Helvetica Neue" panose="02000503000000020004" pitchFamily="2" charset="0"/>
              </a:rPr>
              <a:t>hh</a:t>
            </a:r>
            <a:r>
              <a:rPr lang="en-GB" sz="1600" dirty="0">
                <a:latin typeface="Helvetica" pitchFamily="2" charset="0"/>
                <a:ea typeface="Helvetica Neue" panose="02000503000000020004" pitchFamily="2" charset="0"/>
                <a:cs typeface="Helvetica Neue" panose="02000503000000020004" pitchFamily="2" charset="0"/>
              </a:rPr>
              <a:t>: 1.0% </a:t>
            </a:r>
            <a:r>
              <a:rPr lang="en-GB" sz="1200" dirty="0">
                <a:latin typeface="Helvetica" pitchFamily="2" charset="0"/>
                <a:ea typeface="Helvetica Neue" panose="02000503000000020004" pitchFamily="2" charset="0"/>
                <a:cs typeface="Helvetica Neue" panose="02000503000000020004" pitchFamily="2" charset="0"/>
              </a:rPr>
              <a:t>(systematics limited)</a:t>
            </a:r>
            <a:endParaRPr lang="en-GB" sz="1600" dirty="0">
              <a:latin typeface="Helvetica" pitchFamily="2" charset="0"/>
              <a:ea typeface="Helvetica Neue" panose="02000503000000020004" pitchFamily="2" charset="0"/>
              <a:cs typeface="Helvetica Neue" panose="02000503000000020004" pitchFamily="2" charset="0"/>
            </a:endParaRPr>
          </a:p>
          <a:p>
            <a:pPr marL="800100" lvl="1" indent="-342900">
              <a:spcBef>
                <a:spcPts val="900"/>
              </a:spcBef>
              <a:buFont typeface="Arial" panose="020B0604020202020204" pitchFamily="34" charset="0"/>
              <a:buChar char="•"/>
            </a:pPr>
            <a:r>
              <a:rPr lang="en-GB" sz="1600" dirty="0">
                <a:latin typeface="Helvetica" pitchFamily="2" charset="0"/>
                <a:ea typeface="Helvetica Neue" panose="02000503000000020004" pitchFamily="2" charset="0"/>
                <a:cs typeface="Helvetica Neue" panose="02000503000000020004" pitchFamily="2" charset="0"/>
              </a:rPr>
              <a:t>ILC-500 </a:t>
            </a:r>
            <a:r>
              <a:rPr lang="en-GB" sz="1400" dirty="0">
                <a:latin typeface="Helvetica" pitchFamily="2" charset="0"/>
                <a:ea typeface="Helvetica Neue" panose="02000503000000020004" pitchFamily="2" charset="0"/>
                <a:cs typeface="Helvetica Neue" panose="02000503000000020004" pitchFamily="2" charset="0"/>
              </a:rPr>
              <a:t>(4 ab</a:t>
            </a:r>
            <a:r>
              <a:rPr lang="en-GB" sz="1400" baseline="30000" dirty="0">
                <a:latin typeface="Helvetica" pitchFamily="2" charset="0"/>
                <a:ea typeface="Helvetica Neue" panose="02000503000000020004" pitchFamily="2" charset="0"/>
                <a:cs typeface="Helvetica Neue" panose="02000503000000020004" pitchFamily="2" charset="0"/>
              </a:rPr>
              <a:t>–1</a:t>
            </a:r>
            <a:r>
              <a:rPr lang="en-GB" sz="1400" dirty="0">
                <a:latin typeface="Helvetica" pitchFamily="2" charset="0"/>
                <a:ea typeface="Helvetica Neue" panose="02000503000000020004" pitchFamily="2" charset="0"/>
                <a:cs typeface="Helvetica Neue" panose="02000503000000020004" pitchFamily="2" charset="0"/>
              </a:rPr>
              <a:t>, 8.5 years)</a:t>
            </a:r>
            <a:r>
              <a:rPr lang="en-GB" sz="1600" dirty="0">
                <a:latin typeface="Helvetica" pitchFamily="2" charset="0"/>
                <a:ea typeface="Helvetica Neue" panose="02000503000000020004" pitchFamily="2" charset="0"/>
                <a:cs typeface="Helvetica Neue" panose="02000503000000020004" pitchFamily="2" charset="0"/>
              </a:rPr>
              <a:t>: 6.3% </a:t>
            </a:r>
            <a:r>
              <a:rPr lang="en-GB" sz="1400" dirty="0">
                <a:latin typeface="Helvetica" pitchFamily="2" charset="0"/>
                <a:ea typeface="Helvetica Neue" panose="02000503000000020004" pitchFamily="2" charset="0"/>
                <a:cs typeface="Helvetica Neue" panose="02000503000000020004" pitchFamily="2" charset="0"/>
              </a:rPr>
              <a:t>(~9k ttH produced)                                                                                              </a:t>
            </a:r>
            <a:r>
              <a:rPr lang="en-GB" sz="1200" dirty="0">
                <a:latin typeface="Helvetica" pitchFamily="2" charset="0"/>
                <a:ea typeface="Helvetica Neue" panose="02000503000000020004" pitchFamily="2" charset="0"/>
                <a:cs typeface="Helvetica Neue" panose="02000503000000020004" pitchFamily="2" charset="0"/>
              </a:rPr>
              <a:t>Note: strong cross-section rise for &gt; 500 GeV (2% precision at 600 GeV)</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73803EC9-1A18-F78E-208E-C2DFC4642A3F}"/>
                  </a:ext>
                </a:extLst>
              </p:cNvPr>
              <p:cNvSpPr txBox="1"/>
              <p:nvPr/>
            </p:nvSpPr>
            <p:spPr>
              <a:xfrm>
                <a:off x="591666" y="3879153"/>
                <a:ext cx="10076333" cy="2431435"/>
              </a:xfrm>
              <a:prstGeom prst="rect">
                <a:avLst/>
              </a:prstGeom>
              <a:noFill/>
            </p:spPr>
            <p:txBody>
              <a:bodyPr wrap="square" rtlCol="0">
                <a:spAutoFit/>
              </a:bodyPr>
              <a:lstStyle/>
              <a:p>
                <a:pPr marL="342900" indent="-342900">
                  <a:spcBef>
                    <a:spcPts val="1200"/>
                  </a:spcBef>
                  <a:buAutoNum type="arabicParenR"/>
                </a:pPr>
                <a:r>
                  <a:rPr lang="en-GB" sz="1600" b="1" dirty="0">
                    <a:latin typeface="Helvetica" pitchFamily="2" charset="0"/>
                    <a:ea typeface="Helvetica Neue" panose="02000503000000020004" pitchFamily="2" charset="0"/>
                    <a:cs typeface="Helvetica Neue" panose="02000503000000020004" pitchFamily="2" charset="0"/>
                  </a:rPr>
                  <a:t>Higgs self-coupling: </a:t>
                </a:r>
                <a:r>
                  <a:rPr lang="en-GB" sz="1600" dirty="0">
                    <a:latin typeface="Helvetica" pitchFamily="2" charset="0"/>
                    <a:ea typeface="Helvetica Neue" panose="02000503000000020004" pitchFamily="2" charset="0"/>
                    <a:cs typeface="Helvetica Neue" panose="02000503000000020004" pitchFamily="2" charset="0"/>
                  </a:rPr>
                  <a:t>expected precision on </a:t>
                </a:r>
                <a14:m>
                  <m:oMath xmlns:m="http://schemas.openxmlformats.org/officeDocument/2006/math">
                    <m:sSub>
                      <m:sSubPr>
                        <m:ctrlPr>
                          <a:rPr lang="en-GB" sz="1600" i="1">
                            <a:solidFill>
                              <a:srgbClr val="003BB8"/>
                            </a:solidFill>
                            <a:latin typeface="Cambria Math" panose="02040503050406030204" pitchFamily="18" charset="0"/>
                            <a:ea typeface="Cambria Math" panose="02040503050406030204" pitchFamily="18" charset="0"/>
                            <a:cs typeface="Arial"/>
                          </a:rPr>
                        </m:ctrlPr>
                      </m:sSubPr>
                      <m:e>
                        <m:r>
                          <m:rPr>
                            <m:sty m:val="p"/>
                          </m:rPr>
                          <a:rPr lang="en-GB" sz="1600" b="0" i="0" smtClean="0">
                            <a:solidFill>
                              <a:srgbClr val="003BB8"/>
                            </a:solidFill>
                            <a:latin typeface="Cambria Math" panose="02040503050406030204" pitchFamily="18" charset="0"/>
                            <a:ea typeface="Cambria Math" panose="02040503050406030204" pitchFamily="18" charset="0"/>
                            <a:cs typeface="Arial"/>
                          </a:rPr>
                          <m:t>λ</m:t>
                        </m:r>
                      </m:e>
                      <m:sub>
                        <m:r>
                          <a:rPr lang="en-US" sz="1600" b="0" i="0" smtClean="0">
                            <a:solidFill>
                              <a:srgbClr val="003BB8"/>
                            </a:solidFill>
                            <a:latin typeface="Cambria Math" panose="02040503050406030204" pitchFamily="18" charset="0"/>
                            <a:ea typeface="Cambria Math" panose="02040503050406030204" pitchFamily="18" charset="0"/>
                            <a:cs typeface="Arial"/>
                          </a:rPr>
                          <m:t>3</m:t>
                        </m:r>
                      </m:sub>
                    </m:sSub>
                  </m:oMath>
                </a14:m>
                <a:endParaRPr lang="en-GB" sz="1400" dirty="0">
                  <a:latin typeface="Helvetica" pitchFamily="2" charset="0"/>
                  <a:ea typeface="Helvetica Neue" panose="02000503000000020004" pitchFamily="2" charset="0"/>
                  <a:cs typeface="Helvetica Neue" panose="02000503000000020004" pitchFamily="2" charset="0"/>
                </a:endParaRPr>
              </a:p>
              <a:p>
                <a:pPr marL="800100" lvl="1" indent="-342900">
                  <a:spcBef>
                    <a:spcPts val="1200"/>
                  </a:spcBef>
                  <a:buFont typeface="Arial" panose="020B0604020202020204" pitchFamily="34" charset="0"/>
                  <a:buChar char="•"/>
                </a:pPr>
                <a:r>
                  <a:rPr lang="en-GB" sz="1600" dirty="0">
                    <a:latin typeface="Helvetica" pitchFamily="2" charset="0"/>
                    <a:ea typeface="Helvetica Neue" panose="02000503000000020004" pitchFamily="2" charset="0"/>
                    <a:cs typeface="Helvetica Neue" panose="02000503000000020004" pitchFamily="2" charset="0"/>
                  </a:rPr>
                  <a:t>HL-LHC: 	&lt; 50% (HH) + some constraint on </a:t>
                </a:r>
                <a:r>
                  <a:rPr lang="el-GR" sz="1600" dirty="0">
                    <a:latin typeface="Helvetica" pitchFamily="2" charset="0"/>
                    <a:ea typeface="Helvetica Neue" panose="02000503000000020004" pitchFamily="2" charset="0"/>
                    <a:cs typeface="Helvetica Neue" panose="02000503000000020004" pitchFamily="2" charset="0"/>
                  </a:rPr>
                  <a:t>λ</a:t>
                </a:r>
                <a:r>
                  <a:rPr lang="el-GR" sz="1600" baseline="-25000" dirty="0">
                    <a:latin typeface="Helvetica" pitchFamily="2" charset="0"/>
                    <a:ea typeface="Helvetica Neue" panose="02000503000000020004" pitchFamily="2" charset="0"/>
                    <a:cs typeface="Helvetica Neue" panose="02000503000000020004" pitchFamily="2" charset="0"/>
                  </a:rPr>
                  <a:t>3</a:t>
                </a:r>
                <a:r>
                  <a:rPr lang="el-GR" sz="1600" dirty="0">
                    <a:latin typeface="Helvetica" pitchFamily="2" charset="0"/>
                    <a:ea typeface="Helvetica Neue" panose="02000503000000020004" pitchFamily="2" charset="0"/>
                    <a:cs typeface="Helvetica Neue" panose="02000503000000020004" pitchFamily="2" charset="0"/>
                  </a:rPr>
                  <a:t> </a:t>
                </a:r>
                <a:r>
                  <a:rPr lang="en-GB" sz="1600" dirty="0">
                    <a:latin typeface="Helvetica" pitchFamily="2" charset="0"/>
                    <a:ea typeface="Helvetica Neue" panose="02000503000000020004" pitchFamily="2" charset="0"/>
                    <a:cs typeface="Helvetica Neue" panose="02000503000000020004" pitchFamily="2" charset="0"/>
                  </a:rPr>
                  <a:t>in single-H loops</a:t>
                </a:r>
              </a:p>
              <a:p>
                <a:pPr marL="800100" lvl="1" indent="-342900">
                  <a:spcBef>
                    <a:spcPts val="900"/>
                  </a:spcBef>
                  <a:buFont typeface="Arial" panose="020B0604020202020204" pitchFamily="34" charset="0"/>
                  <a:buChar char="•"/>
                </a:pPr>
                <a:r>
                  <a:rPr lang="en-GB" sz="1600" dirty="0">
                    <a:latin typeface="Helvetica" pitchFamily="2" charset="0"/>
                    <a:ea typeface="Helvetica Neue" panose="02000503000000020004" pitchFamily="2" charset="0"/>
                    <a:cs typeface="Helvetica Neue" panose="02000503000000020004" pitchFamily="2" charset="0"/>
                  </a:rPr>
                  <a:t>FCC-</a:t>
                </a:r>
                <a:r>
                  <a:rPr lang="en-GB" sz="1600" dirty="0" err="1">
                    <a:latin typeface="Helvetica" pitchFamily="2" charset="0"/>
                    <a:ea typeface="Helvetica Neue" panose="02000503000000020004" pitchFamily="2" charset="0"/>
                    <a:cs typeface="Helvetica Neue" panose="02000503000000020004" pitchFamily="2" charset="0"/>
                  </a:rPr>
                  <a:t>ee</a:t>
                </a:r>
                <a:r>
                  <a:rPr lang="en-GB" sz="1600" dirty="0">
                    <a:latin typeface="Helvetica" pitchFamily="2" charset="0"/>
                    <a:ea typeface="Helvetica Neue" panose="02000503000000020004" pitchFamily="2" charset="0"/>
                    <a:cs typeface="Helvetica Neue" panose="02000503000000020004" pitchFamily="2" charset="0"/>
                  </a:rPr>
                  <a:t>: 	21% from </a:t>
                </a:r>
                <a:r>
                  <a:rPr lang="el-GR" sz="1600" dirty="0">
                    <a:latin typeface="Helvetica" pitchFamily="2" charset="0"/>
                    <a:ea typeface="Helvetica Neue" panose="02000503000000020004" pitchFamily="2" charset="0"/>
                    <a:cs typeface="Helvetica Neue" panose="02000503000000020004" pitchFamily="2" charset="0"/>
                  </a:rPr>
                  <a:t>λ</a:t>
                </a:r>
                <a:r>
                  <a:rPr lang="el-GR" sz="1600" baseline="-25000" dirty="0">
                    <a:latin typeface="Helvetica" pitchFamily="2" charset="0"/>
                    <a:ea typeface="Helvetica Neue" panose="02000503000000020004" pitchFamily="2" charset="0"/>
                    <a:cs typeface="Helvetica Neue" panose="02000503000000020004" pitchFamily="2" charset="0"/>
                  </a:rPr>
                  <a:t>3</a:t>
                </a:r>
                <a:r>
                  <a:rPr lang="el-GR" sz="1600" dirty="0">
                    <a:latin typeface="Helvetica" pitchFamily="2" charset="0"/>
                    <a:ea typeface="Helvetica Neue" panose="02000503000000020004" pitchFamily="2" charset="0"/>
                    <a:cs typeface="Helvetica Neue" panose="02000503000000020004" pitchFamily="2" charset="0"/>
                  </a:rPr>
                  <a:t> </a:t>
                </a:r>
                <a:r>
                  <a:rPr lang="en-GB" sz="1600" dirty="0">
                    <a:latin typeface="Helvetica" pitchFamily="2" charset="0"/>
                    <a:ea typeface="Helvetica Neue" panose="02000503000000020004" pitchFamily="2" charset="0"/>
                    <a:cs typeface="Helvetica Neue" panose="02000503000000020004" pitchFamily="2" charset="0"/>
                  </a:rPr>
                  <a:t>in loops* (EFT), note also information from energy dependence of </a:t>
                </a:r>
                <a:r>
                  <a:rPr lang="el-GR" sz="1600" dirty="0">
                    <a:latin typeface="Helvetica" pitchFamily="2" charset="0"/>
                    <a:ea typeface="Helvetica Neue" panose="02000503000000020004" pitchFamily="2" charset="0"/>
                    <a:cs typeface="Helvetica Neue" panose="02000503000000020004" pitchFamily="2" charset="0"/>
                  </a:rPr>
                  <a:t>λ</a:t>
                </a:r>
                <a:r>
                  <a:rPr lang="el-GR" sz="1600" baseline="-25000" dirty="0">
                    <a:latin typeface="Helvetica" pitchFamily="2" charset="0"/>
                    <a:ea typeface="Helvetica Neue" panose="02000503000000020004" pitchFamily="2" charset="0"/>
                    <a:cs typeface="Helvetica Neue" panose="02000503000000020004" pitchFamily="2" charset="0"/>
                  </a:rPr>
                  <a:t>3</a:t>
                </a:r>
                <a:r>
                  <a:rPr lang="el-GR" sz="1600" dirty="0">
                    <a:latin typeface="Helvetica" pitchFamily="2" charset="0"/>
                    <a:ea typeface="Helvetica Neue" panose="02000503000000020004" pitchFamily="2" charset="0"/>
                    <a:cs typeface="Helvetica Neue" panose="02000503000000020004" pitchFamily="2" charset="0"/>
                  </a:rPr>
                  <a:t> </a:t>
                </a:r>
                <a:r>
                  <a:rPr lang="en-GB" sz="1600" dirty="0">
                    <a:latin typeface="Helvetica" pitchFamily="2" charset="0"/>
                    <a:ea typeface="Helvetica Neue" panose="02000503000000020004" pitchFamily="2" charset="0"/>
                    <a:cs typeface="Helvetica Neue" panose="02000503000000020004" pitchFamily="2" charset="0"/>
                  </a:rPr>
                  <a:t>at 		240 and 365 GeV</a:t>
                </a:r>
              </a:p>
              <a:p>
                <a:pPr marL="800100" lvl="1" indent="-342900">
                  <a:spcBef>
                    <a:spcPts val="900"/>
                  </a:spcBef>
                  <a:buFont typeface="Arial" panose="020B0604020202020204" pitchFamily="34" charset="0"/>
                  <a:buChar char="•"/>
                </a:pPr>
                <a:r>
                  <a:rPr lang="en-GB" sz="1600" dirty="0">
                    <a:latin typeface="Helvetica" pitchFamily="2" charset="0"/>
                    <a:ea typeface="Helvetica Neue" panose="02000503000000020004" pitchFamily="2" charset="0"/>
                    <a:cs typeface="Helvetica Neue" panose="02000503000000020004" pitchFamily="2" charset="0"/>
                  </a:rPr>
                  <a:t>ILC-500: 	27% (HH), 32% (</a:t>
                </a:r>
                <a:r>
                  <a:rPr lang="el-GR" sz="1600" dirty="0">
                    <a:latin typeface="Helvetica" pitchFamily="2" charset="0"/>
                    <a:ea typeface="Helvetica Neue" panose="02000503000000020004" pitchFamily="2" charset="0"/>
                    <a:cs typeface="Helvetica Neue" panose="02000503000000020004" pitchFamily="2" charset="0"/>
                  </a:rPr>
                  <a:t>λ</a:t>
                </a:r>
                <a:r>
                  <a:rPr lang="el-GR" sz="1600" baseline="-25000" dirty="0">
                    <a:latin typeface="Helvetica" pitchFamily="2" charset="0"/>
                    <a:ea typeface="Helvetica Neue" panose="02000503000000020004" pitchFamily="2" charset="0"/>
                    <a:cs typeface="Helvetica Neue" panose="02000503000000020004" pitchFamily="2" charset="0"/>
                  </a:rPr>
                  <a:t>3</a:t>
                </a:r>
                <a:r>
                  <a:rPr lang="el-GR" sz="1600" dirty="0">
                    <a:latin typeface="Helvetica" pitchFamily="2" charset="0"/>
                    <a:ea typeface="Helvetica Neue" panose="02000503000000020004" pitchFamily="2" charset="0"/>
                    <a:cs typeface="Helvetica Neue" panose="02000503000000020004" pitchFamily="2" charset="0"/>
                  </a:rPr>
                  <a:t> </a:t>
                </a:r>
                <a:r>
                  <a:rPr lang="en-GB" sz="1600" dirty="0">
                    <a:latin typeface="Helvetica" pitchFamily="2" charset="0"/>
                    <a:ea typeface="Helvetica Neue" panose="02000503000000020004" pitchFamily="2" charset="0"/>
                    <a:cs typeface="Helvetica Neue" panose="02000503000000020004" pitchFamily="2" charset="0"/>
                  </a:rPr>
                  <a:t>in loops) [The ILC a Global Project, 1903.01629]</a:t>
                </a:r>
              </a:p>
              <a:p>
                <a:pPr marL="800100" lvl="1" indent="-342900">
                  <a:spcBef>
                    <a:spcPts val="900"/>
                  </a:spcBef>
                  <a:buFont typeface="Arial" panose="020B0604020202020204" pitchFamily="34" charset="0"/>
                  <a:buChar char="•"/>
                </a:pPr>
                <a:r>
                  <a:rPr lang="en-GB" sz="1600" dirty="0">
                    <a:latin typeface="Helvetica" pitchFamily="2" charset="0"/>
                    <a:ea typeface="Helvetica Neue" panose="02000503000000020004" pitchFamily="2" charset="0"/>
                    <a:cs typeface="Helvetica Neue" panose="02000503000000020004" pitchFamily="2" charset="0"/>
                  </a:rPr>
                  <a:t>ILC-1000 and CLIC-3000 achieve ~10% (36% for CLIC-1500)</a:t>
                </a:r>
              </a:p>
              <a:p>
                <a:pPr marL="800100" lvl="1" indent="-342900">
                  <a:spcBef>
                    <a:spcPts val="900"/>
                  </a:spcBef>
                  <a:buFont typeface="Arial" panose="020B0604020202020204" pitchFamily="34" charset="0"/>
                  <a:buChar char="•"/>
                </a:pPr>
                <a:r>
                  <a:rPr lang="en-GB" sz="1600" dirty="0">
                    <a:latin typeface="Helvetica" pitchFamily="2" charset="0"/>
                    <a:ea typeface="Helvetica Neue" panose="02000503000000020004" pitchFamily="2" charset="0"/>
                    <a:cs typeface="Helvetica Neue" panose="02000503000000020004" pitchFamily="2" charset="0"/>
                  </a:rPr>
                  <a:t>FCC-</a:t>
                </a:r>
                <a:r>
                  <a:rPr lang="en-GB" sz="1600" dirty="0" err="1">
                    <a:latin typeface="Helvetica" pitchFamily="2" charset="0"/>
                    <a:ea typeface="Helvetica Neue" panose="02000503000000020004" pitchFamily="2" charset="0"/>
                    <a:cs typeface="Helvetica Neue" panose="02000503000000020004" pitchFamily="2" charset="0"/>
                  </a:rPr>
                  <a:t>hh</a:t>
                </a:r>
                <a:r>
                  <a:rPr lang="en-GB" sz="1600" dirty="0">
                    <a:latin typeface="Helvetica" pitchFamily="2" charset="0"/>
                    <a:ea typeface="Helvetica Neue" panose="02000503000000020004" pitchFamily="2" charset="0"/>
                    <a:cs typeface="Helvetica Neue" panose="02000503000000020004" pitchFamily="2" charset="0"/>
                  </a:rPr>
                  <a:t>: 	5% (HH), 530 × events at HL-LHC</a:t>
                </a:r>
              </a:p>
            </p:txBody>
          </p:sp>
        </mc:Choice>
        <mc:Fallback xmlns="">
          <p:sp>
            <p:nvSpPr>
              <p:cNvPr id="7" name="TextBox 6">
                <a:extLst>
                  <a:ext uri="{FF2B5EF4-FFF2-40B4-BE49-F238E27FC236}">
                    <a16:creationId xmlns:a16="http://schemas.microsoft.com/office/drawing/2014/main" id="{73803EC9-1A18-F78E-208E-C2DFC4642A3F}"/>
                  </a:ext>
                </a:extLst>
              </p:cNvPr>
              <p:cNvSpPr txBox="1">
                <a:spLocks noRot="1" noChangeAspect="1" noMove="1" noResize="1" noEditPoints="1" noAdjustHandles="1" noChangeArrowheads="1" noChangeShapeType="1" noTextEdit="1"/>
              </p:cNvSpPr>
              <p:nvPr/>
            </p:nvSpPr>
            <p:spPr>
              <a:xfrm>
                <a:off x="591666" y="3879153"/>
                <a:ext cx="10076333" cy="2431435"/>
              </a:xfrm>
              <a:prstGeom prst="rect">
                <a:avLst/>
              </a:prstGeom>
              <a:blipFill>
                <a:blip r:embed="rId2"/>
                <a:stretch>
                  <a:fillRect l="-126" t="-1042" b="-2083"/>
                </a:stretch>
              </a:blipFill>
            </p:spPr>
            <p:txBody>
              <a:bodyPr/>
              <a:lstStyle/>
              <a:p>
                <a:r>
                  <a:rPr lang="en-CH">
                    <a:noFill/>
                  </a:rPr>
                  <a:t> </a:t>
                </a:r>
              </a:p>
            </p:txBody>
          </p:sp>
        </mc:Fallback>
      </mc:AlternateContent>
      <p:pic>
        <p:nvPicPr>
          <p:cNvPr id="9" name="Picture 8">
            <a:extLst>
              <a:ext uri="{FF2B5EF4-FFF2-40B4-BE49-F238E27FC236}">
                <a16:creationId xmlns:a16="http://schemas.microsoft.com/office/drawing/2014/main" id="{72B910EE-D3F7-1818-D6D3-545169F5B5B0}"/>
              </a:ext>
            </a:extLst>
          </p:cNvPr>
          <p:cNvPicPr>
            <a:picLocks noChangeAspect="1"/>
          </p:cNvPicPr>
          <p:nvPr/>
        </p:nvPicPr>
        <p:blipFill>
          <a:blip r:embed="rId3"/>
          <a:stretch>
            <a:fillRect/>
          </a:stretch>
        </p:blipFill>
        <p:spPr>
          <a:xfrm>
            <a:off x="165622" y="6516644"/>
            <a:ext cx="1964737" cy="310876"/>
          </a:xfrm>
          <a:prstGeom prst="rect">
            <a:avLst/>
          </a:prstGeom>
        </p:spPr>
      </p:pic>
      <p:sp>
        <p:nvSpPr>
          <p:cNvPr id="16" name="TextBox 15">
            <a:extLst>
              <a:ext uri="{FF2B5EF4-FFF2-40B4-BE49-F238E27FC236}">
                <a16:creationId xmlns:a16="http://schemas.microsoft.com/office/drawing/2014/main" id="{7A0EA6D1-241F-1789-831D-A06A2110CDAA}"/>
              </a:ext>
            </a:extLst>
          </p:cNvPr>
          <p:cNvSpPr txBox="1"/>
          <p:nvPr/>
        </p:nvSpPr>
        <p:spPr>
          <a:xfrm>
            <a:off x="68959" y="6516644"/>
            <a:ext cx="264816" cy="338554"/>
          </a:xfrm>
          <a:prstGeom prst="rect">
            <a:avLst/>
          </a:prstGeom>
          <a:noFill/>
        </p:spPr>
        <p:txBody>
          <a:bodyPr wrap="none" rtlCol="0">
            <a:spAutoFit/>
          </a:bodyPr>
          <a:lstStyle/>
          <a:p>
            <a:pPr marL="0">
              <a:spcBef>
                <a:spcPts val="3000"/>
              </a:spcBef>
            </a:pPr>
            <a:r>
              <a:rPr lang="de-DE" sz="1600" dirty="0">
                <a:solidFill>
                  <a:prstClr val="black"/>
                </a:solidFill>
                <a:latin typeface="Helvetica Light" charset="0"/>
                <a:ea typeface="Helvetica Light" charset="0"/>
                <a:cs typeface="Helvetica Light" charset="0"/>
                <a:sym typeface="Wingdings" pitchFamily="2" charset="2"/>
              </a:rPr>
              <a:t>*</a:t>
            </a:r>
          </a:p>
        </p:txBody>
      </p:sp>
    </p:spTree>
    <p:extLst>
      <p:ext uri="{BB962C8B-B14F-4D97-AF65-F5344CB8AC3E}">
        <p14:creationId xmlns:p14="http://schemas.microsoft.com/office/powerpoint/2010/main" val="3637307792"/>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D0F32CE-DABF-1E47-AEE8-0EE0A2F534D7}"/>
              </a:ext>
            </a:extLst>
          </p:cNvPr>
          <p:cNvSpPr>
            <a:spLocks noGrp="1"/>
          </p:cNvSpPr>
          <p:nvPr>
            <p:ph type="sldNum" sz="quarter" idx="4"/>
          </p:nvPr>
        </p:nvSpPr>
        <p:spPr/>
        <p:txBody>
          <a:bodyPr/>
          <a:lstStyle/>
          <a:p>
            <a:pPr>
              <a:defRPr/>
            </a:pPr>
            <a:fld id="{611C2F03-9E95-40C9-A99F-3C4F7EE8CF2A}" type="slidenum">
              <a:rPr lang="en-GB" smtClean="0"/>
              <a:pPr>
                <a:defRPr/>
              </a:pPr>
              <a:t>92</a:t>
            </a:fld>
            <a:endParaRPr lang="en-GB" dirty="0"/>
          </a:p>
        </p:txBody>
      </p:sp>
      <p:sp>
        <p:nvSpPr>
          <p:cNvPr id="4" name="TextBox 3">
            <a:extLst>
              <a:ext uri="{FF2B5EF4-FFF2-40B4-BE49-F238E27FC236}">
                <a16:creationId xmlns:a16="http://schemas.microsoft.com/office/drawing/2014/main" id="{8878D3B4-ABF4-544C-934F-09F089FE6BE0}"/>
              </a:ext>
            </a:extLst>
          </p:cNvPr>
          <p:cNvSpPr txBox="1"/>
          <p:nvPr/>
        </p:nvSpPr>
        <p:spPr>
          <a:xfrm>
            <a:off x="178096" y="264651"/>
            <a:ext cx="11305525"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Electron–positron Higgs factories</a:t>
            </a:r>
            <a:endParaRPr lang="en-US" sz="2800" dirty="0">
              <a:solidFill>
                <a:srgbClr val="0D7FBF"/>
              </a:solidFill>
              <a:latin typeface="Helvetica Light" pitchFamily="2" charset="0"/>
              <a:ea typeface="Trebuchet MS" pitchFamily="-84" charset="0"/>
              <a:cs typeface="Helvetica Light"/>
            </a:endParaRPr>
          </a:p>
        </p:txBody>
      </p:sp>
      <p:sp>
        <p:nvSpPr>
          <p:cNvPr id="3" name="Rectangle 2">
            <a:extLst>
              <a:ext uri="{FF2B5EF4-FFF2-40B4-BE49-F238E27FC236}">
                <a16:creationId xmlns:a16="http://schemas.microsoft.com/office/drawing/2014/main" id="{6C94340D-63E6-9E02-CFAE-8010106FDD93}"/>
              </a:ext>
            </a:extLst>
          </p:cNvPr>
          <p:cNvSpPr/>
          <p:nvPr/>
        </p:nvSpPr>
        <p:spPr>
          <a:xfrm>
            <a:off x="591667" y="1187217"/>
            <a:ext cx="10542498" cy="369332"/>
          </a:xfrm>
          <a:prstGeom prst="rect">
            <a:avLst/>
          </a:prstGeom>
        </p:spPr>
        <p:txBody>
          <a:bodyPr wrap="square">
            <a:spAutoFit/>
          </a:bodyPr>
          <a:lstStyle/>
          <a:p>
            <a:pPr lvl="0" defTabSz="457200" fontAlgn="base">
              <a:spcBef>
                <a:spcPts val="1800"/>
              </a:spcBef>
              <a:spcAft>
                <a:spcPct val="0"/>
              </a:spcAft>
              <a:defRPr/>
            </a:pPr>
            <a:r>
              <a:rPr lang="en-GB" dirty="0">
                <a:solidFill>
                  <a:srgbClr val="000000"/>
                </a:solidFill>
                <a:latin typeface="Helvetica" pitchFamily="2" charset="0"/>
              </a:rPr>
              <a:t>Expected precision on Higgs couplings: </a:t>
            </a:r>
            <a:r>
              <a:rPr lang="en-GB" b="1" dirty="0">
                <a:solidFill>
                  <a:srgbClr val="000000"/>
                </a:solidFill>
                <a:latin typeface="Helvetica" pitchFamily="2" charset="0"/>
              </a:rPr>
              <a:t>LHC Run 2 (ATLAS today)</a:t>
            </a:r>
          </a:p>
        </p:txBody>
      </p:sp>
      <p:pic>
        <p:nvPicPr>
          <p:cNvPr id="40" name="Picture 39">
            <a:extLst>
              <a:ext uri="{FF2B5EF4-FFF2-40B4-BE49-F238E27FC236}">
                <a16:creationId xmlns:a16="http://schemas.microsoft.com/office/drawing/2014/main" id="{A68045C7-379C-B941-D7AF-969860A4D37E}"/>
              </a:ext>
            </a:extLst>
          </p:cNvPr>
          <p:cNvPicPr>
            <a:picLocks noChangeAspect="1"/>
          </p:cNvPicPr>
          <p:nvPr/>
        </p:nvPicPr>
        <p:blipFill>
          <a:blip r:embed="rId2"/>
          <a:stretch>
            <a:fillRect/>
          </a:stretch>
        </p:blipFill>
        <p:spPr>
          <a:xfrm>
            <a:off x="591667" y="1626086"/>
            <a:ext cx="7253428" cy="4967263"/>
          </a:xfrm>
          <a:prstGeom prst="rect">
            <a:avLst/>
          </a:prstGeom>
        </p:spPr>
      </p:pic>
    </p:spTree>
    <p:extLst>
      <p:ext uri="{BB962C8B-B14F-4D97-AF65-F5344CB8AC3E}">
        <p14:creationId xmlns:p14="http://schemas.microsoft.com/office/powerpoint/2010/main" val="3924459923"/>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D0F32CE-DABF-1E47-AEE8-0EE0A2F534D7}"/>
              </a:ext>
            </a:extLst>
          </p:cNvPr>
          <p:cNvSpPr>
            <a:spLocks noGrp="1"/>
          </p:cNvSpPr>
          <p:nvPr>
            <p:ph type="sldNum" sz="quarter" idx="4"/>
          </p:nvPr>
        </p:nvSpPr>
        <p:spPr/>
        <p:txBody>
          <a:bodyPr/>
          <a:lstStyle/>
          <a:p>
            <a:pPr>
              <a:defRPr/>
            </a:pPr>
            <a:fld id="{611C2F03-9E95-40C9-A99F-3C4F7EE8CF2A}" type="slidenum">
              <a:rPr lang="en-GB" smtClean="0"/>
              <a:pPr>
                <a:defRPr/>
              </a:pPr>
              <a:t>93</a:t>
            </a:fld>
            <a:endParaRPr lang="en-GB" dirty="0"/>
          </a:p>
        </p:txBody>
      </p:sp>
      <p:sp>
        <p:nvSpPr>
          <p:cNvPr id="4" name="TextBox 3">
            <a:extLst>
              <a:ext uri="{FF2B5EF4-FFF2-40B4-BE49-F238E27FC236}">
                <a16:creationId xmlns:a16="http://schemas.microsoft.com/office/drawing/2014/main" id="{8878D3B4-ABF4-544C-934F-09F089FE6BE0}"/>
              </a:ext>
            </a:extLst>
          </p:cNvPr>
          <p:cNvSpPr txBox="1"/>
          <p:nvPr/>
        </p:nvSpPr>
        <p:spPr>
          <a:xfrm>
            <a:off x="178096" y="264651"/>
            <a:ext cx="11305525"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Electron–positron Higgs factories</a:t>
            </a:r>
            <a:endParaRPr lang="en-US" sz="2800" dirty="0">
              <a:solidFill>
                <a:srgbClr val="0D7FBF"/>
              </a:solidFill>
              <a:latin typeface="Helvetica Light" pitchFamily="2" charset="0"/>
              <a:ea typeface="Trebuchet MS" pitchFamily="-84" charset="0"/>
              <a:cs typeface="Helvetica Light"/>
            </a:endParaRPr>
          </a:p>
        </p:txBody>
      </p:sp>
      <p:sp>
        <p:nvSpPr>
          <p:cNvPr id="3" name="Rectangle 2">
            <a:extLst>
              <a:ext uri="{FF2B5EF4-FFF2-40B4-BE49-F238E27FC236}">
                <a16:creationId xmlns:a16="http://schemas.microsoft.com/office/drawing/2014/main" id="{6C94340D-63E6-9E02-CFAE-8010106FDD93}"/>
              </a:ext>
            </a:extLst>
          </p:cNvPr>
          <p:cNvSpPr/>
          <p:nvPr/>
        </p:nvSpPr>
        <p:spPr>
          <a:xfrm>
            <a:off x="591667" y="1187217"/>
            <a:ext cx="10542498" cy="369332"/>
          </a:xfrm>
          <a:prstGeom prst="rect">
            <a:avLst/>
          </a:prstGeom>
        </p:spPr>
        <p:txBody>
          <a:bodyPr wrap="square">
            <a:spAutoFit/>
          </a:bodyPr>
          <a:lstStyle/>
          <a:p>
            <a:pPr lvl="0" defTabSz="457200" fontAlgn="base">
              <a:spcBef>
                <a:spcPts val="1800"/>
              </a:spcBef>
              <a:spcAft>
                <a:spcPct val="0"/>
              </a:spcAft>
              <a:defRPr/>
            </a:pPr>
            <a:r>
              <a:rPr lang="en-GB" dirty="0">
                <a:solidFill>
                  <a:srgbClr val="000000"/>
                </a:solidFill>
                <a:latin typeface="Helvetica" pitchFamily="2" charset="0"/>
              </a:rPr>
              <a:t>Expected precision on Higgs couplings:</a:t>
            </a:r>
            <a:r>
              <a:rPr lang="en-GB" b="1" dirty="0">
                <a:solidFill>
                  <a:srgbClr val="000000"/>
                </a:solidFill>
                <a:latin typeface="Helvetica" pitchFamily="2" charset="0"/>
              </a:rPr>
              <a:t> HL-LHC</a:t>
            </a:r>
          </a:p>
        </p:txBody>
      </p:sp>
      <p:pic>
        <p:nvPicPr>
          <p:cNvPr id="8" name="Picture 7">
            <a:extLst>
              <a:ext uri="{FF2B5EF4-FFF2-40B4-BE49-F238E27FC236}">
                <a16:creationId xmlns:a16="http://schemas.microsoft.com/office/drawing/2014/main" id="{19C73175-BB01-609D-9A25-E282D672E5C5}"/>
              </a:ext>
            </a:extLst>
          </p:cNvPr>
          <p:cNvPicPr>
            <a:picLocks noChangeAspect="1"/>
          </p:cNvPicPr>
          <p:nvPr/>
        </p:nvPicPr>
        <p:blipFill>
          <a:blip r:embed="rId2"/>
          <a:stretch>
            <a:fillRect/>
          </a:stretch>
        </p:blipFill>
        <p:spPr>
          <a:xfrm>
            <a:off x="591667" y="1626086"/>
            <a:ext cx="7254505" cy="4968000"/>
          </a:xfrm>
          <a:prstGeom prst="rect">
            <a:avLst/>
          </a:prstGeom>
        </p:spPr>
      </p:pic>
    </p:spTree>
    <p:extLst>
      <p:ext uri="{BB962C8B-B14F-4D97-AF65-F5344CB8AC3E}">
        <p14:creationId xmlns:p14="http://schemas.microsoft.com/office/powerpoint/2010/main" val="3424515992"/>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D0F32CE-DABF-1E47-AEE8-0EE0A2F534D7}"/>
              </a:ext>
            </a:extLst>
          </p:cNvPr>
          <p:cNvSpPr>
            <a:spLocks noGrp="1"/>
          </p:cNvSpPr>
          <p:nvPr>
            <p:ph type="sldNum" sz="quarter" idx="4"/>
          </p:nvPr>
        </p:nvSpPr>
        <p:spPr/>
        <p:txBody>
          <a:bodyPr/>
          <a:lstStyle/>
          <a:p>
            <a:pPr>
              <a:defRPr/>
            </a:pPr>
            <a:fld id="{611C2F03-9E95-40C9-A99F-3C4F7EE8CF2A}" type="slidenum">
              <a:rPr lang="en-GB" smtClean="0"/>
              <a:pPr>
                <a:defRPr/>
              </a:pPr>
              <a:t>94</a:t>
            </a:fld>
            <a:endParaRPr lang="en-GB" dirty="0"/>
          </a:p>
        </p:txBody>
      </p:sp>
      <p:sp>
        <p:nvSpPr>
          <p:cNvPr id="4" name="TextBox 3">
            <a:extLst>
              <a:ext uri="{FF2B5EF4-FFF2-40B4-BE49-F238E27FC236}">
                <a16:creationId xmlns:a16="http://schemas.microsoft.com/office/drawing/2014/main" id="{8878D3B4-ABF4-544C-934F-09F089FE6BE0}"/>
              </a:ext>
            </a:extLst>
          </p:cNvPr>
          <p:cNvSpPr txBox="1"/>
          <p:nvPr/>
        </p:nvSpPr>
        <p:spPr>
          <a:xfrm>
            <a:off x="178096" y="264651"/>
            <a:ext cx="11305525"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Electron–positron Higgs factories</a:t>
            </a:r>
            <a:endParaRPr lang="en-US" sz="2800" dirty="0">
              <a:solidFill>
                <a:srgbClr val="0D7FBF"/>
              </a:solidFill>
              <a:latin typeface="Helvetica Light" pitchFamily="2" charset="0"/>
              <a:ea typeface="Trebuchet MS" pitchFamily="-84" charset="0"/>
              <a:cs typeface="Helvetica Light"/>
            </a:endParaRPr>
          </a:p>
        </p:txBody>
      </p:sp>
      <p:sp>
        <p:nvSpPr>
          <p:cNvPr id="3" name="Rectangle 2">
            <a:extLst>
              <a:ext uri="{FF2B5EF4-FFF2-40B4-BE49-F238E27FC236}">
                <a16:creationId xmlns:a16="http://schemas.microsoft.com/office/drawing/2014/main" id="{6C94340D-63E6-9E02-CFAE-8010106FDD93}"/>
              </a:ext>
            </a:extLst>
          </p:cNvPr>
          <p:cNvSpPr/>
          <p:nvPr/>
        </p:nvSpPr>
        <p:spPr>
          <a:xfrm>
            <a:off x="591667" y="1187217"/>
            <a:ext cx="10542498" cy="369332"/>
          </a:xfrm>
          <a:prstGeom prst="rect">
            <a:avLst/>
          </a:prstGeom>
        </p:spPr>
        <p:txBody>
          <a:bodyPr wrap="square">
            <a:spAutoFit/>
          </a:bodyPr>
          <a:lstStyle/>
          <a:p>
            <a:pPr lvl="0" defTabSz="457200" fontAlgn="base">
              <a:spcBef>
                <a:spcPts val="1800"/>
              </a:spcBef>
              <a:spcAft>
                <a:spcPct val="0"/>
              </a:spcAft>
              <a:defRPr/>
            </a:pPr>
            <a:r>
              <a:rPr lang="en-GB" dirty="0">
                <a:solidFill>
                  <a:srgbClr val="000000"/>
                </a:solidFill>
                <a:latin typeface="Helvetica" pitchFamily="2" charset="0"/>
              </a:rPr>
              <a:t>Expected precision on Higgs couplings:</a:t>
            </a:r>
            <a:r>
              <a:rPr lang="en-GB" b="1" dirty="0">
                <a:solidFill>
                  <a:srgbClr val="000000"/>
                </a:solidFill>
                <a:latin typeface="Helvetica" pitchFamily="2" charset="0"/>
              </a:rPr>
              <a:t> FCC-</a:t>
            </a:r>
            <a:r>
              <a:rPr lang="en-GB" b="1" dirty="0" err="1">
                <a:solidFill>
                  <a:srgbClr val="000000"/>
                </a:solidFill>
                <a:latin typeface="Helvetica" pitchFamily="2" charset="0"/>
              </a:rPr>
              <a:t>ee</a:t>
            </a:r>
            <a:endParaRPr lang="en-GB" b="1" dirty="0">
              <a:solidFill>
                <a:srgbClr val="000000"/>
              </a:solidFill>
              <a:latin typeface="Helvetica" pitchFamily="2" charset="0"/>
            </a:endParaRPr>
          </a:p>
        </p:txBody>
      </p:sp>
      <p:pic>
        <p:nvPicPr>
          <p:cNvPr id="11" name="Picture 10">
            <a:extLst>
              <a:ext uri="{FF2B5EF4-FFF2-40B4-BE49-F238E27FC236}">
                <a16:creationId xmlns:a16="http://schemas.microsoft.com/office/drawing/2014/main" id="{13E09192-0A91-4AD2-F07D-8CDC99DBBB35}"/>
              </a:ext>
            </a:extLst>
          </p:cNvPr>
          <p:cNvPicPr>
            <a:picLocks noChangeAspect="1"/>
          </p:cNvPicPr>
          <p:nvPr/>
        </p:nvPicPr>
        <p:blipFill>
          <a:blip r:embed="rId2"/>
          <a:srcRect/>
          <a:stretch/>
        </p:blipFill>
        <p:spPr>
          <a:xfrm>
            <a:off x="591669" y="1626086"/>
            <a:ext cx="7254503" cy="4968000"/>
          </a:xfrm>
          <a:prstGeom prst="rect">
            <a:avLst/>
          </a:prstGeom>
        </p:spPr>
      </p:pic>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FAA1E0D0-C0F1-F022-78DA-E37273AE62A6}"/>
                  </a:ext>
                </a:extLst>
              </p:cNvPr>
              <p:cNvSpPr txBox="1"/>
              <p:nvPr/>
            </p:nvSpPr>
            <p:spPr>
              <a:xfrm>
                <a:off x="8135471" y="2462561"/>
                <a:ext cx="3172878" cy="1138773"/>
              </a:xfrm>
              <a:prstGeom prst="rect">
                <a:avLst/>
              </a:prstGeom>
              <a:noFill/>
            </p:spPr>
            <p:txBody>
              <a:bodyPr wrap="square" rtlCol="0">
                <a:spAutoFit/>
              </a:bodyPr>
              <a:lstStyle/>
              <a:p>
                <a:pPr marL="0">
                  <a:spcBef>
                    <a:spcPts val="3000"/>
                  </a:spcBef>
                </a:pPr>
                <a:r>
                  <a:rPr lang="en-GB" sz="1600" dirty="0">
                    <a:solidFill>
                      <a:schemeClr val="tx1"/>
                    </a:solidFill>
                    <a:latin typeface="Helvetica" pitchFamily="2" charset="0"/>
                    <a:ea typeface="Helvetica Light" charset="0"/>
                    <a:cs typeface="Helvetica Light" charset="0"/>
                    <a:sym typeface="Wingdings" pitchFamily="2" charset="2"/>
                  </a:rPr>
                  <a:t>Rule of thumb (Higgs):</a:t>
                </a:r>
              </a:p>
              <a:p>
                <a:pPr>
                  <a:spcBef>
                    <a:spcPts val="1200"/>
                  </a:spcBef>
                </a:pPr>
                <a:r>
                  <a:rPr lang="en-GB" sz="1400" dirty="0">
                    <a:solidFill>
                      <a:schemeClr val="tx1"/>
                    </a:solidFill>
                    <a:latin typeface="Helvetica Light" charset="0"/>
                    <a:ea typeface="Helvetica Light" charset="0"/>
                    <a:cs typeface="Helvetica Light" charset="0"/>
                    <a:sym typeface="Wingdings" pitchFamily="2" charset="2"/>
                  </a:rPr>
                  <a:t>Probing a scale </a:t>
                </a:r>
                <a:r>
                  <a:rPr lang="en-GB" sz="1400" dirty="0" err="1">
                    <a:solidFill>
                      <a:schemeClr val="tx1"/>
                    </a:solidFill>
                    <a:latin typeface="Helvetica Light" charset="0"/>
                    <a:ea typeface="Helvetica Light" charset="0"/>
                    <a:cs typeface="Helvetica Light" charset="0"/>
                    <a:sym typeface="Wingdings" pitchFamily="2" charset="2"/>
                  </a:rPr>
                  <a:t>Λ</a:t>
                </a:r>
                <a:r>
                  <a:rPr lang="en-GB" sz="1400" dirty="0">
                    <a:solidFill>
                      <a:schemeClr val="tx1"/>
                    </a:solidFill>
                    <a:latin typeface="Helvetica Light" charset="0"/>
                    <a:ea typeface="Helvetica Light" charset="0"/>
                    <a:cs typeface="Helvetica Light" charset="0"/>
                    <a:sym typeface="Wingdings" pitchFamily="2" charset="2"/>
                  </a:rPr>
                  <a:t> requires precision of order </a:t>
                </a:r>
                <a14:m>
                  <m:oMath xmlns:m="http://schemas.openxmlformats.org/officeDocument/2006/math">
                    <m:f>
                      <m:fPr>
                        <m:type m:val="lin"/>
                        <m:ctrlPr>
                          <a:rPr lang="en-GB" sz="1400" i="1" smtClean="0">
                            <a:solidFill>
                              <a:schemeClr val="tx1"/>
                            </a:solidFill>
                            <a:latin typeface="Cambria Math" panose="02040503050406030204" pitchFamily="18" charset="0"/>
                            <a:sym typeface="Wingdings" pitchFamily="2" charset="2"/>
                          </a:rPr>
                        </m:ctrlPr>
                      </m:fPr>
                      <m:num>
                        <m:sSup>
                          <m:sSupPr>
                            <m:ctrlPr>
                              <a:rPr lang="en-GB" sz="1400" i="1">
                                <a:solidFill>
                                  <a:schemeClr val="tx1"/>
                                </a:solidFill>
                                <a:latin typeface="Cambria Math" panose="02040503050406030204" pitchFamily="18" charset="0"/>
                                <a:sym typeface="Wingdings" pitchFamily="2" charset="2"/>
                              </a:rPr>
                            </m:ctrlPr>
                          </m:sSupPr>
                          <m:e>
                            <m:r>
                              <a:rPr lang="en-US" sz="1400" i="1">
                                <a:solidFill>
                                  <a:schemeClr val="tx1"/>
                                </a:solidFill>
                                <a:latin typeface="Cambria Math" panose="02040503050406030204" pitchFamily="18" charset="0"/>
                                <a:ea typeface="Cambria Math" panose="02040503050406030204" pitchFamily="18" charset="0"/>
                                <a:sym typeface="Wingdings" pitchFamily="2" charset="2"/>
                              </a:rPr>
                              <m:t>𝜐</m:t>
                            </m:r>
                          </m:e>
                          <m:sup>
                            <m:r>
                              <a:rPr lang="en-US" sz="1400" i="1">
                                <a:solidFill>
                                  <a:schemeClr val="tx1"/>
                                </a:solidFill>
                                <a:latin typeface="Cambria Math" panose="02040503050406030204" pitchFamily="18" charset="0"/>
                                <a:sym typeface="Wingdings" pitchFamily="2" charset="2"/>
                              </a:rPr>
                              <m:t>2</m:t>
                            </m:r>
                          </m:sup>
                        </m:sSup>
                      </m:num>
                      <m:den>
                        <m:sSup>
                          <m:sSupPr>
                            <m:ctrlPr>
                              <a:rPr lang="en-GB" sz="1400" i="1">
                                <a:solidFill>
                                  <a:schemeClr val="tx1"/>
                                </a:solidFill>
                                <a:latin typeface="Cambria Math" panose="02040503050406030204" pitchFamily="18" charset="0"/>
                                <a:sym typeface="Wingdings" pitchFamily="2" charset="2"/>
                              </a:rPr>
                            </m:ctrlPr>
                          </m:sSupPr>
                          <m:e>
                            <m:r>
                              <m:rPr>
                                <m:sty m:val="p"/>
                              </m:rPr>
                              <a:rPr lang="el-GR" sz="1400" i="1" smtClean="0">
                                <a:solidFill>
                                  <a:schemeClr val="tx1"/>
                                </a:solidFill>
                                <a:latin typeface="Cambria Math" panose="02040503050406030204" pitchFamily="18" charset="0"/>
                                <a:ea typeface="Cambria Math" panose="02040503050406030204" pitchFamily="18" charset="0"/>
                                <a:sym typeface="Wingdings" pitchFamily="2" charset="2"/>
                              </a:rPr>
                              <m:t>Λ</m:t>
                            </m:r>
                          </m:e>
                          <m:sup>
                            <m:r>
                              <a:rPr lang="en-US" sz="1400" i="1">
                                <a:solidFill>
                                  <a:schemeClr val="tx1"/>
                                </a:solidFill>
                                <a:latin typeface="Cambria Math" panose="02040503050406030204" pitchFamily="18" charset="0"/>
                                <a:sym typeface="Wingdings" pitchFamily="2" charset="2"/>
                              </a:rPr>
                              <m:t>2</m:t>
                            </m:r>
                          </m:sup>
                        </m:sSup>
                      </m:den>
                    </m:f>
                  </m:oMath>
                </a14:m>
                <a:r>
                  <a:rPr lang="en-GB" sz="1400" dirty="0">
                    <a:solidFill>
                      <a:schemeClr val="tx1"/>
                    </a:solidFill>
                    <a:latin typeface="Helvetica Light" charset="0"/>
                    <a:ea typeface="Helvetica Light" charset="0"/>
                    <a:cs typeface="Helvetica Light" charset="0"/>
                    <a:sym typeface="Wingdings" pitchFamily="2" charset="2"/>
                  </a:rPr>
                  <a:t>, i.e. sub-percent to reach ~10 TeV </a:t>
                </a:r>
              </a:p>
            </p:txBody>
          </p:sp>
        </mc:Choice>
        <mc:Fallback xmlns="">
          <p:sp>
            <p:nvSpPr>
              <p:cNvPr id="13" name="TextBox 12">
                <a:extLst>
                  <a:ext uri="{FF2B5EF4-FFF2-40B4-BE49-F238E27FC236}">
                    <a16:creationId xmlns:a16="http://schemas.microsoft.com/office/drawing/2014/main" id="{FAA1E0D0-C0F1-F022-78DA-E37273AE62A6}"/>
                  </a:ext>
                </a:extLst>
              </p:cNvPr>
              <p:cNvSpPr txBox="1">
                <a:spLocks noRot="1" noChangeAspect="1" noMove="1" noResize="1" noEditPoints="1" noAdjustHandles="1" noChangeArrowheads="1" noChangeShapeType="1" noTextEdit="1"/>
              </p:cNvSpPr>
              <p:nvPr/>
            </p:nvSpPr>
            <p:spPr>
              <a:xfrm>
                <a:off x="8135471" y="2462561"/>
                <a:ext cx="3172878" cy="1138773"/>
              </a:xfrm>
              <a:prstGeom prst="rect">
                <a:avLst/>
              </a:prstGeom>
              <a:blipFill>
                <a:blip r:embed="rId3"/>
                <a:stretch>
                  <a:fillRect l="-1195" t="-1099" b="-26374"/>
                </a:stretch>
              </a:blipFill>
            </p:spPr>
            <p:txBody>
              <a:bodyPr/>
              <a:lstStyle/>
              <a:p>
                <a:r>
                  <a:rPr lang="en-CH">
                    <a:noFill/>
                  </a:rPr>
                  <a:t> </a:t>
                </a:r>
              </a:p>
            </p:txBody>
          </p:sp>
        </mc:Fallback>
      </mc:AlternateContent>
      <mc:AlternateContent xmlns:mc="http://schemas.openxmlformats.org/markup-compatibility/2006" xmlns:a14="http://schemas.microsoft.com/office/drawing/2010/main">
        <mc:Choice Requires="a14">
          <p:sp>
            <p:nvSpPr>
              <p:cNvPr id="14" name="ZoneTexte 10">
                <a:extLst>
                  <a:ext uri="{FF2B5EF4-FFF2-40B4-BE49-F238E27FC236}">
                    <a16:creationId xmlns:a16="http://schemas.microsoft.com/office/drawing/2014/main" id="{F918466E-D25E-7C46-C486-98EE62AE854E}"/>
                  </a:ext>
                </a:extLst>
              </p:cNvPr>
              <p:cNvSpPr txBox="1"/>
              <p:nvPr/>
            </p:nvSpPr>
            <p:spPr>
              <a:xfrm>
                <a:off x="8135470" y="3924050"/>
                <a:ext cx="3320795" cy="1561516"/>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wrap="square" tIns="91439" bIns="91439">
                <a:spAutoFit/>
              </a:bodyPr>
              <a:lstStyle/>
              <a:p>
                <a:pPr algn="l" defTabSz="914400">
                  <a:defRPr sz="3200">
                    <a:solidFill>
                      <a:srgbClr val="000000"/>
                    </a:solidFill>
                  </a:defRPr>
                </a:pPr>
                <a:r>
                  <a:rPr lang="en-GB" sz="1600" dirty="0">
                    <a:latin typeface="Helvetica" pitchFamily="2" charset="0"/>
                  </a:rPr>
                  <a:t>Precision on key electroweak observables:</a:t>
                </a:r>
              </a:p>
              <a:p>
                <a:pPr marL="52388" algn="l" defTabSz="914400">
                  <a:spcBef>
                    <a:spcPts val="1200"/>
                  </a:spcBef>
                  <a:buSzPct val="100000"/>
                  <a:defRPr sz="3000">
                    <a:solidFill>
                      <a:srgbClr val="000000"/>
                    </a:solidFill>
                  </a:defRPr>
                </a:pPr>
                <a14:m>
                  <m:oMath xmlns:m="http://schemas.openxmlformats.org/officeDocument/2006/math">
                    <m:sSub>
                      <m:sSubPr>
                        <m:ctrlPr>
                          <a:rPr lang="ar-AE" sz="1400" i="1">
                            <a:solidFill>
                              <a:srgbClr val="000000"/>
                            </a:solidFill>
                            <a:latin typeface="Cambria Math" panose="02040503050406030204" pitchFamily="18" charset="0"/>
                          </a:rPr>
                        </m:ctrlPr>
                      </m:sSubPr>
                      <m:e>
                        <m:r>
                          <a:rPr lang="ar-AE" sz="1400" i="1">
                            <a:solidFill>
                              <a:srgbClr val="000000"/>
                            </a:solidFill>
                            <a:latin typeface="Cambria Math" panose="02040503050406030204" pitchFamily="18" charset="0"/>
                          </a:rPr>
                          <m:t>𝑚</m:t>
                        </m:r>
                      </m:e>
                      <m:sub>
                        <m:r>
                          <a:rPr lang="ar-AE" sz="1400" i="1">
                            <a:solidFill>
                              <a:srgbClr val="000000"/>
                            </a:solidFill>
                            <a:latin typeface="Cambria Math" panose="02040503050406030204" pitchFamily="18" charset="0"/>
                          </a:rPr>
                          <m:t>𝑍</m:t>
                        </m:r>
                      </m:sub>
                    </m:sSub>
                    <m:r>
                      <a:rPr lang="ar-AE" sz="1400" i="1">
                        <a:solidFill>
                          <a:srgbClr val="000000"/>
                        </a:solidFill>
                        <a:latin typeface="Cambria Math" panose="02040503050406030204" pitchFamily="18" charset="0"/>
                      </a:rPr>
                      <m:t>∼</m:t>
                    </m:r>
                    <m:sSup>
                      <m:sSupPr>
                        <m:ctrlPr>
                          <a:rPr lang="ar-AE" sz="1400" i="1">
                            <a:solidFill>
                              <a:srgbClr val="000000"/>
                            </a:solidFill>
                            <a:latin typeface="Cambria Math" panose="02040503050406030204" pitchFamily="18" charset="0"/>
                          </a:rPr>
                        </m:ctrlPr>
                      </m:sSupPr>
                      <m:e>
                        <m:r>
                          <a:rPr lang="ar-AE" sz="1400" i="1">
                            <a:solidFill>
                              <a:srgbClr val="000000"/>
                            </a:solidFill>
                            <a:latin typeface="Cambria Math" panose="02040503050406030204" pitchFamily="18" charset="0"/>
                          </a:rPr>
                          <m:t>10</m:t>
                        </m:r>
                      </m:e>
                      <m:sup>
                        <m:r>
                          <a:rPr lang="ar-AE" sz="1400" i="1">
                            <a:solidFill>
                              <a:srgbClr val="000000"/>
                            </a:solidFill>
                            <a:latin typeface="Cambria Math" panose="02040503050406030204" pitchFamily="18" charset="0"/>
                          </a:rPr>
                          <m:t>−6</m:t>
                        </m:r>
                      </m:sup>
                    </m:sSup>
                  </m:oMath>
                </a14:m>
                <a:r>
                  <a:rPr lang="ar-AE" sz="1400" dirty="0"/>
                  <a:t>, </a:t>
                </a:r>
                <a14:m>
                  <m:oMath xmlns:m="http://schemas.openxmlformats.org/officeDocument/2006/math">
                    <m:sSub>
                      <m:sSubPr>
                        <m:ctrlPr>
                          <a:rPr lang="ar-AE" sz="1400" i="1">
                            <a:solidFill>
                              <a:srgbClr val="000000"/>
                            </a:solidFill>
                            <a:latin typeface="Cambria Math" panose="02040503050406030204" pitchFamily="18" charset="0"/>
                          </a:rPr>
                        </m:ctrlPr>
                      </m:sSubPr>
                      <m:e>
                        <m:r>
                          <a:rPr lang="ar-AE" sz="1400" i="1">
                            <a:solidFill>
                              <a:srgbClr val="000000"/>
                            </a:solidFill>
                            <a:latin typeface="Cambria Math" panose="02040503050406030204" pitchFamily="18" charset="0"/>
                          </a:rPr>
                          <m:t>𝑚</m:t>
                        </m:r>
                      </m:e>
                      <m:sub>
                        <m:r>
                          <a:rPr lang="ar-AE" sz="1400" i="1">
                            <a:solidFill>
                              <a:srgbClr val="000000"/>
                            </a:solidFill>
                            <a:latin typeface="Cambria Math" panose="02040503050406030204" pitchFamily="18" charset="0"/>
                          </a:rPr>
                          <m:t>𝑊</m:t>
                        </m:r>
                      </m:sub>
                    </m:sSub>
                    <m:r>
                      <a:rPr lang="ar-AE" sz="1400" i="1">
                        <a:solidFill>
                          <a:srgbClr val="000000"/>
                        </a:solidFill>
                        <a:latin typeface="Cambria Math" panose="02040503050406030204" pitchFamily="18" charset="0"/>
                      </a:rPr>
                      <m:t>∼</m:t>
                    </m:r>
                    <m:sSup>
                      <m:sSupPr>
                        <m:ctrlPr>
                          <a:rPr lang="ar-AE" sz="1400" i="1">
                            <a:solidFill>
                              <a:srgbClr val="000000"/>
                            </a:solidFill>
                            <a:latin typeface="Cambria Math" panose="02040503050406030204" pitchFamily="18" charset="0"/>
                          </a:rPr>
                        </m:ctrlPr>
                      </m:sSupPr>
                      <m:e>
                        <m:r>
                          <a:rPr lang="ar-AE" sz="1400" i="1">
                            <a:solidFill>
                              <a:srgbClr val="000000"/>
                            </a:solidFill>
                            <a:latin typeface="Cambria Math" panose="02040503050406030204" pitchFamily="18" charset="0"/>
                          </a:rPr>
                          <m:t>10</m:t>
                        </m:r>
                      </m:e>
                      <m:sup>
                        <m:r>
                          <a:rPr lang="ar-AE" sz="1400" i="1">
                            <a:solidFill>
                              <a:srgbClr val="000000"/>
                            </a:solidFill>
                            <a:latin typeface="Cambria Math" panose="02040503050406030204" pitchFamily="18" charset="0"/>
                          </a:rPr>
                          <m:t>−5</m:t>
                        </m:r>
                      </m:sup>
                    </m:sSup>
                  </m:oMath>
                </a14:m>
                <a:r>
                  <a:rPr lang="ar-AE" sz="1400" dirty="0"/>
                  <a:t>, </a:t>
                </a:r>
                <a14:m>
                  <m:oMath xmlns:m="http://schemas.openxmlformats.org/officeDocument/2006/math">
                    <m:sSub>
                      <m:sSubPr>
                        <m:ctrlPr>
                          <a:rPr lang="ar-AE" sz="1400" i="1">
                            <a:solidFill>
                              <a:srgbClr val="000000"/>
                            </a:solidFill>
                            <a:latin typeface="Cambria Math" panose="02040503050406030204" pitchFamily="18" charset="0"/>
                          </a:rPr>
                        </m:ctrlPr>
                      </m:sSubPr>
                      <m:e>
                        <m:r>
                          <a:rPr lang="ar-AE" sz="1400" i="1">
                            <a:solidFill>
                              <a:srgbClr val="000000"/>
                            </a:solidFill>
                            <a:latin typeface="Cambria Math" panose="02040503050406030204" pitchFamily="18" charset="0"/>
                          </a:rPr>
                          <m:t>𝑚</m:t>
                        </m:r>
                      </m:e>
                      <m:sub>
                        <m:r>
                          <m:rPr>
                            <m:sty m:val="p"/>
                          </m:rPr>
                          <a:rPr lang="en-GB" sz="1400" i="1">
                            <a:solidFill>
                              <a:srgbClr val="000000"/>
                            </a:solidFill>
                            <a:latin typeface="Cambria Math" panose="02040503050406030204" pitchFamily="18" charset="0"/>
                          </a:rPr>
                          <m:t>top</m:t>
                        </m:r>
                      </m:sub>
                    </m:sSub>
                    <m:r>
                      <a:rPr lang="ar-AE" sz="1400" i="1">
                        <a:solidFill>
                          <a:srgbClr val="000000"/>
                        </a:solidFill>
                        <a:latin typeface="Cambria Math" panose="02040503050406030204" pitchFamily="18" charset="0"/>
                      </a:rPr>
                      <m:t>∼</m:t>
                    </m:r>
                    <m:sSup>
                      <m:sSupPr>
                        <m:ctrlPr>
                          <a:rPr lang="ar-AE" sz="1400" i="1">
                            <a:solidFill>
                              <a:srgbClr val="000000"/>
                            </a:solidFill>
                            <a:latin typeface="Cambria Math" panose="02040503050406030204" pitchFamily="18" charset="0"/>
                          </a:rPr>
                        </m:ctrlPr>
                      </m:sSupPr>
                      <m:e>
                        <m:r>
                          <a:rPr lang="ar-AE" sz="1400" i="1">
                            <a:solidFill>
                              <a:srgbClr val="000000"/>
                            </a:solidFill>
                            <a:latin typeface="Cambria Math" panose="02040503050406030204" pitchFamily="18" charset="0"/>
                          </a:rPr>
                          <m:t>10</m:t>
                        </m:r>
                      </m:e>
                      <m:sup>
                        <m:r>
                          <a:rPr lang="ar-AE" sz="1400" i="1">
                            <a:solidFill>
                              <a:srgbClr val="000000"/>
                            </a:solidFill>
                            <a:latin typeface="Cambria Math" panose="02040503050406030204" pitchFamily="18" charset="0"/>
                          </a:rPr>
                          <m:t>−4</m:t>
                        </m:r>
                      </m:sup>
                    </m:sSup>
                  </m:oMath>
                </a14:m>
                <a:endParaRPr lang="ar-AE" sz="1400" dirty="0"/>
              </a:p>
              <a:p>
                <a:pPr marL="52388">
                  <a:buSzPct val="100000"/>
                  <a:defRPr sz="3000">
                    <a:solidFill>
                      <a:srgbClr val="000000"/>
                    </a:solidFill>
                  </a:defRPr>
                </a:pPr>
                <a14:m>
                  <m:oMath xmlns:m="http://schemas.openxmlformats.org/officeDocument/2006/math">
                    <m:sSup>
                      <m:sSupPr>
                        <m:ctrlPr>
                          <a:rPr lang="ar-AE" sz="1400" i="1" smtClean="0">
                            <a:solidFill>
                              <a:srgbClr val="000000"/>
                            </a:solidFill>
                            <a:latin typeface="Cambria Math" panose="02040503050406030204" pitchFamily="18" charset="0"/>
                          </a:rPr>
                        </m:ctrlPr>
                      </m:sSupPr>
                      <m:e>
                        <m:r>
                          <m:rPr>
                            <m:sty m:val="p"/>
                          </m:rPr>
                          <a:rPr lang="ar-AE" sz="1400" b="0" i="0" smtClean="0">
                            <a:solidFill>
                              <a:srgbClr val="000000"/>
                            </a:solidFill>
                            <a:latin typeface="Cambria Math" panose="02040503050406030204" pitchFamily="18" charset="0"/>
                          </a:rPr>
                          <m:t>s</m:t>
                        </m:r>
                        <m:r>
                          <m:rPr>
                            <m:sty m:val="p"/>
                          </m:rPr>
                          <a:rPr lang="en-US" sz="1400" b="0" i="0" smtClean="0">
                            <a:solidFill>
                              <a:srgbClr val="000000"/>
                            </a:solidFill>
                            <a:latin typeface="Cambria Math" panose="02040503050406030204" pitchFamily="18" charset="0"/>
                          </a:rPr>
                          <m:t>in</m:t>
                        </m:r>
                      </m:e>
                      <m:sup>
                        <m:r>
                          <a:rPr lang="en-US" sz="1400" b="0" i="1" smtClean="0">
                            <a:solidFill>
                              <a:srgbClr val="000000"/>
                            </a:solidFill>
                            <a:latin typeface="Cambria Math" panose="02040503050406030204" pitchFamily="18" charset="0"/>
                          </a:rPr>
                          <m:t>2</m:t>
                        </m:r>
                      </m:sup>
                    </m:sSup>
                    <m:sSub>
                      <m:sSubPr>
                        <m:ctrlPr>
                          <a:rPr lang="ar-AE" sz="1400" i="1">
                            <a:solidFill>
                              <a:srgbClr val="000000"/>
                            </a:solidFill>
                            <a:latin typeface="Cambria Math" panose="02040503050406030204" pitchFamily="18" charset="0"/>
                          </a:rPr>
                        </m:ctrlPr>
                      </m:sSubPr>
                      <m:e>
                        <m:r>
                          <a:rPr lang="ar-AE" sz="1400" i="1">
                            <a:solidFill>
                              <a:srgbClr val="000000"/>
                            </a:solidFill>
                            <a:latin typeface="Cambria Math" panose="02040503050406030204" pitchFamily="18" charset="0"/>
                          </a:rPr>
                          <m:t>𝜃</m:t>
                        </m:r>
                      </m:e>
                      <m:sub>
                        <m:r>
                          <a:rPr lang="ar-AE" sz="1400" i="1">
                            <a:solidFill>
                              <a:srgbClr val="000000"/>
                            </a:solidFill>
                            <a:latin typeface="Cambria Math" panose="02040503050406030204" pitchFamily="18" charset="0"/>
                          </a:rPr>
                          <m:t>𝑊</m:t>
                        </m:r>
                      </m:sub>
                    </m:sSub>
                    <m:r>
                      <a:rPr lang="ar-AE" sz="1400" i="1">
                        <a:solidFill>
                          <a:srgbClr val="000000"/>
                        </a:solidFill>
                        <a:latin typeface="Cambria Math" panose="02040503050406030204" pitchFamily="18" charset="0"/>
                      </a:rPr>
                      <m:t>∼</m:t>
                    </m:r>
                    <m:sSup>
                      <m:sSupPr>
                        <m:ctrlPr>
                          <a:rPr lang="ar-AE" sz="1400" i="1">
                            <a:solidFill>
                              <a:srgbClr val="000000"/>
                            </a:solidFill>
                            <a:latin typeface="Cambria Math" panose="02040503050406030204" pitchFamily="18" charset="0"/>
                          </a:rPr>
                        </m:ctrlPr>
                      </m:sSupPr>
                      <m:e>
                        <m:r>
                          <a:rPr lang="ar-AE" sz="1400" i="1">
                            <a:solidFill>
                              <a:srgbClr val="000000"/>
                            </a:solidFill>
                            <a:latin typeface="Cambria Math" panose="02040503050406030204" pitchFamily="18" charset="0"/>
                          </a:rPr>
                          <m:t>3</m:t>
                        </m:r>
                        <m:r>
                          <a:rPr lang="ar-AE" sz="1400" i="1" smtClean="0">
                            <a:solidFill>
                              <a:srgbClr val="000000"/>
                            </a:solidFill>
                            <a:latin typeface="Cambria Math" panose="02040503050406030204" pitchFamily="18" charset="0"/>
                            <a:ea typeface="Cambria Math" panose="02040503050406030204" pitchFamily="18" charset="0"/>
                          </a:rPr>
                          <m:t>∙</m:t>
                        </m:r>
                        <m:r>
                          <a:rPr lang="ar-AE" sz="1400" i="1">
                            <a:solidFill>
                              <a:srgbClr val="000000"/>
                            </a:solidFill>
                            <a:latin typeface="Cambria Math" panose="02040503050406030204" pitchFamily="18" charset="0"/>
                          </a:rPr>
                          <m:t>10</m:t>
                        </m:r>
                      </m:e>
                      <m:sup>
                        <m:r>
                          <a:rPr lang="ar-AE" sz="1400" i="1">
                            <a:solidFill>
                              <a:srgbClr val="000000"/>
                            </a:solidFill>
                            <a:latin typeface="Cambria Math" panose="02040503050406030204" pitchFamily="18" charset="0"/>
                          </a:rPr>
                          <m:t>−6</m:t>
                        </m:r>
                      </m:sup>
                    </m:sSup>
                  </m:oMath>
                </a14:m>
                <a:r>
                  <a:rPr lang="ar-AE" sz="1400" dirty="0"/>
                  <a:t>,</a:t>
                </a:r>
                <a14:m>
                  <m:oMath xmlns:m="http://schemas.openxmlformats.org/officeDocument/2006/math">
                    <m:sSub>
                      <m:sSubPr>
                        <m:ctrlPr>
                          <a:rPr lang="ar-AE" sz="1400" i="1">
                            <a:solidFill>
                              <a:srgbClr val="000000"/>
                            </a:solidFill>
                            <a:latin typeface="Cambria Math" panose="02040503050406030204" pitchFamily="18" charset="0"/>
                          </a:rPr>
                        </m:ctrlPr>
                      </m:sSubPr>
                      <m:e>
                        <m:r>
                          <a:rPr lang="en-US" sz="1400" b="0" i="1" smtClean="0">
                            <a:solidFill>
                              <a:srgbClr val="000000"/>
                            </a:solidFill>
                            <a:latin typeface="Cambria Math" panose="02040503050406030204" pitchFamily="18" charset="0"/>
                          </a:rPr>
                          <m:t> </m:t>
                        </m:r>
                        <m:r>
                          <a:rPr lang="ar-AE" sz="1400" i="1">
                            <a:solidFill>
                              <a:srgbClr val="000000"/>
                            </a:solidFill>
                            <a:latin typeface="Cambria Math" panose="02040503050406030204" pitchFamily="18" charset="0"/>
                          </a:rPr>
                          <m:t>𝛼</m:t>
                        </m:r>
                      </m:e>
                      <m:sub>
                        <m:r>
                          <m:rPr>
                            <m:sty m:val="p"/>
                          </m:rPr>
                          <a:rPr lang="ar-AE" sz="1400" i="0">
                            <a:solidFill>
                              <a:srgbClr val="000000"/>
                            </a:solidFill>
                            <a:latin typeface="Cambria Math" panose="02040503050406030204" pitchFamily="18" charset="0"/>
                          </a:rPr>
                          <m:t>QED</m:t>
                        </m:r>
                      </m:sub>
                    </m:sSub>
                    <m:r>
                      <a:rPr lang="ar-AE" sz="1400" i="1">
                        <a:solidFill>
                          <a:srgbClr val="000000"/>
                        </a:solidFill>
                        <a:latin typeface="Cambria Math" panose="02040503050406030204" pitchFamily="18" charset="0"/>
                      </a:rPr>
                      <m:t>(</m:t>
                    </m:r>
                    <m:sSubSup>
                      <m:sSubSupPr>
                        <m:ctrlPr>
                          <a:rPr lang="ar-AE" sz="1400" i="1">
                            <a:solidFill>
                              <a:srgbClr val="000000"/>
                            </a:solidFill>
                            <a:latin typeface="Cambria Math" panose="02040503050406030204" pitchFamily="18" charset="0"/>
                          </a:rPr>
                        </m:ctrlPr>
                      </m:sSubSupPr>
                      <m:e>
                        <m:r>
                          <a:rPr lang="ar-AE" sz="1400" i="1">
                            <a:solidFill>
                              <a:srgbClr val="000000"/>
                            </a:solidFill>
                            <a:latin typeface="Cambria Math" panose="02040503050406030204" pitchFamily="18" charset="0"/>
                          </a:rPr>
                          <m:t>𝑚</m:t>
                        </m:r>
                      </m:e>
                      <m:sub>
                        <m:r>
                          <a:rPr lang="ar-AE" sz="1400" i="1">
                            <a:solidFill>
                              <a:srgbClr val="000000"/>
                            </a:solidFill>
                            <a:latin typeface="Cambria Math" panose="02040503050406030204" pitchFamily="18" charset="0"/>
                          </a:rPr>
                          <m:t>𝑍</m:t>
                        </m:r>
                      </m:sub>
                      <m:sup>
                        <m:r>
                          <a:rPr lang="ar-AE" sz="1400" i="1">
                            <a:solidFill>
                              <a:srgbClr val="000000"/>
                            </a:solidFill>
                            <a:latin typeface="Cambria Math" panose="02040503050406030204" pitchFamily="18" charset="0"/>
                          </a:rPr>
                          <m:t>2</m:t>
                        </m:r>
                      </m:sup>
                    </m:sSubSup>
                    <m:r>
                      <a:rPr lang="ar-AE" sz="1400" i="1">
                        <a:solidFill>
                          <a:srgbClr val="000000"/>
                        </a:solidFill>
                        <a:latin typeface="Cambria Math" panose="02040503050406030204" pitchFamily="18" charset="0"/>
                      </a:rPr>
                      <m:t>)∼</m:t>
                    </m:r>
                    <m:sSup>
                      <m:sSupPr>
                        <m:ctrlPr>
                          <a:rPr lang="ar-AE" sz="1400" i="1">
                            <a:solidFill>
                              <a:srgbClr val="000000"/>
                            </a:solidFill>
                            <a:latin typeface="Cambria Math" panose="02040503050406030204" pitchFamily="18" charset="0"/>
                          </a:rPr>
                        </m:ctrlPr>
                      </m:sSupPr>
                      <m:e>
                        <m:r>
                          <a:rPr lang="ar-AE" sz="1400" i="1">
                            <a:solidFill>
                              <a:srgbClr val="000000"/>
                            </a:solidFill>
                            <a:latin typeface="Cambria Math" panose="02040503050406030204" pitchFamily="18" charset="0"/>
                          </a:rPr>
                          <m:t>10</m:t>
                        </m:r>
                      </m:e>
                      <m:sup>
                        <m:r>
                          <a:rPr lang="ar-AE" sz="1400" i="1">
                            <a:solidFill>
                              <a:srgbClr val="000000"/>
                            </a:solidFill>
                            <a:latin typeface="Cambria Math" panose="02040503050406030204" pitchFamily="18" charset="0"/>
                          </a:rPr>
                          <m:t>−5</m:t>
                        </m:r>
                      </m:sup>
                    </m:sSup>
                  </m:oMath>
                </a14:m>
                <a:r>
                  <a:rPr lang="ar-AE" sz="1400" dirty="0"/>
                  <a:t>, </a:t>
                </a:r>
                <a:r>
                  <a:rPr lang="en-US" sz="1400" dirty="0"/>
                  <a:t> </a:t>
                </a:r>
                <a14:m>
                  <m:oMath xmlns:m="http://schemas.openxmlformats.org/officeDocument/2006/math">
                    <m:sSub>
                      <m:sSubPr>
                        <m:ctrlPr>
                          <a:rPr lang="ar-AE" sz="1400" i="1">
                            <a:solidFill>
                              <a:srgbClr val="000000"/>
                            </a:solidFill>
                            <a:latin typeface="Cambria Math" panose="02040503050406030204" pitchFamily="18" charset="0"/>
                          </a:rPr>
                        </m:ctrlPr>
                      </m:sSubPr>
                      <m:e>
                        <m:r>
                          <a:rPr lang="ar-AE" sz="1400" i="1">
                            <a:solidFill>
                              <a:srgbClr val="000000"/>
                            </a:solidFill>
                            <a:latin typeface="Cambria Math" panose="02040503050406030204" pitchFamily="18" charset="0"/>
                          </a:rPr>
                          <m:t>𝛼</m:t>
                        </m:r>
                      </m:e>
                      <m:sub>
                        <m:r>
                          <a:rPr lang="ar-AE" sz="1400" i="1">
                            <a:solidFill>
                              <a:srgbClr val="000000"/>
                            </a:solidFill>
                            <a:latin typeface="Cambria Math" panose="02040503050406030204" pitchFamily="18" charset="0"/>
                          </a:rPr>
                          <m:t>𝑆</m:t>
                        </m:r>
                      </m:sub>
                    </m:sSub>
                    <m:r>
                      <a:rPr lang="ar-AE" sz="1400" i="1">
                        <a:solidFill>
                          <a:srgbClr val="000000"/>
                        </a:solidFill>
                        <a:latin typeface="Cambria Math" panose="02040503050406030204" pitchFamily="18" charset="0"/>
                      </a:rPr>
                      <m:t>(</m:t>
                    </m:r>
                    <m:sSubSup>
                      <m:sSubSupPr>
                        <m:ctrlPr>
                          <a:rPr lang="ar-AE" sz="1400" i="1">
                            <a:solidFill>
                              <a:srgbClr val="000000"/>
                            </a:solidFill>
                            <a:latin typeface="Cambria Math" panose="02040503050406030204" pitchFamily="18" charset="0"/>
                          </a:rPr>
                        </m:ctrlPr>
                      </m:sSubSupPr>
                      <m:e>
                        <m:r>
                          <a:rPr lang="ar-AE" sz="1400" i="1">
                            <a:solidFill>
                              <a:srgbClr val="000000"/>
                            </a:solidFill>
                            <a:latin typeface="Cambria Math" panose="02040503050406030204" pitchFamily="18" charset="0"/>
                          </a:rPr>
                          <m:t>𝑚</m:t>
                        </m:r>
                      </m:e>
                      <m:sub>
                        <m:r>
                          <a:rPr lang="ar-AE" sz="1400" i="1">
                            <a:solidFill>
                              <a:srgbClr val="000000"/>
                            </a:solidFill>
                            <a:latin typeface="Cambria Math" panose="02040503050406030204" pitchFamily="18" charset="0"/>
                          </a:rPr>
                          <m:t>𝑍</m:t>
                        </m:r>
                      </m:sub>
                      <m:sup>
                        <m:r>
                          <a:rPr lang="ar-AE" sz="1400" i="1">
                            <a:solidFill>
                              <a:srgbClr val="000000"/>
                            </a:solidFill>
                            <a:latin typeface="Cambria Math" panose="02040503050406030204" pitchFamily="18" charset="0"/>
                          </a:rPr>
                          <m:t>2</m:t>
                        </m:r>
                      </m:sup>
                    </m:sSubSup>
                    <m:r>
                      <a:rPr lang="ar-AE" sz="1400" i="1">
                        <a:solidFill>
                          <a:srgbClr val="000000"/>
                        </a:solidFill>
                        <a:latin typeface="Cambria Math" panose="02040503050406030204" pitchFamily="18" charset="0"/>
                      </a:rPr>
                      <m:t>)∼</m:t>
                    </m:r>
                    <m:sSup>
                      <m:sSupPr>
                        <m:ctrlPr>
                          <a:rPr lang="ar-AE" sz="1400" i="1">
                            <a:solidFill>
                              <a:srgbClr val="000000"/>
                            </a:solidFill>
                            <a:latin typeface="Cambria Math" panose="02040503050406030204" pitchFamily="18" charset="0"/>
                          </a:rPr>
                        </m:ctrlPr>
                      </m:sSupPr>
                      <m:e>
                        <m:r>
                          <a:rPr lang="ar-AE" sz="1400" i="1">
                            <a:solidFill>
                              <a:srgbClr val="000000"/>
                            </a:solidFill>
                            <a:latin typeface="Cambria Math" panose="02040503050406030204" pitchFamily="18" charset="0"/>
                          </a:rPr>
                          <m:t>10</m:t>
                        </m:r>
                      </m:e>
                      <m:sup>
                        <m:r>
                          <a:rPr lang="ar-AE" sz="1400" i="1">
                            <a:solidFill>
                              <a:srgbClr val="000000"/>
                            </a:solidFill>
                            <a:latin typeface="Cambria Math" panose="02040503050406030204" pitchFamily="18" charset="0"/>
                          </a:rPr>
                          <m:t>−4</m:t>
                        </m:r>
                      </m:sup>
                    </m:sSup>
                  </m:oMath>
                </a14:m>
                <a:endParaRPr sz="1400" dirty="0"/>
              </a:p>
            </p:txBody>
          </p:sp>
        </mc:Choice>
        <mc:Fallback xmlns="">
          <p:sp>
            <p:nvSpPr>
              <p:cNvPr id="14" name="ZoneTexte 10">
                <a:extLst>
                  <a:ext uri="{FF2B5EF4-FFF2-40B4-BE49-F238E27FC236}">
                    <a16:creationId xmlns:a16="http://schemas.microsoft.com/office/drawing/2014/main" id="{F918466E-D25E-7C46-C486-98EE62AE854E}"/>
                  </a:ext>
                </a:extLst>
              </p:cNvPr>
              <p:cNvSpPr txBox="1">
                <a:spLocks noRot="1" noChangeAspect="1" noMove="1" noResize="1" noEditPoints="1" noAdjustHandles="1" noChangeArrowheads="1" noChangeShapeType="1" noTextEdit="1"/>
              </p:cNvSpPr>
              <p:nvPr/>
            </p:nvSpPr>
            <p:spPr>
              <a:xfrm>
                <a:off x="8135470" y="3924050"/>
                <a:ext cx="3320795" cy="1561516"/>
              </a:xfrm>
              <a:prstGeom prst="rect">
                <a:avLst/>
              </a:prstGeom>
              <a:blipFill>
                <a:blip r:embed="rId4"/>
                <a:stretch>
                  <a:fillRect l="-1145"/>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CH">
                    <a:noFill/>
                  </a:rPr>
                  <a:t> </a:t>
                </a:r>
              </a:p>
            </p:txBody>
          </p:sp>
        </mc:Fallback>
      </mc:AlternateContent>
    </p:spTree>
    <p:extLst>
      <p:ext uri="{BB962C8B-B14F-4D97-AF65-F5344CB8AC3E}">
        <p14:creationId xmlns:p14="http://schemas.microsoft.com/office/powerpoint/2010/main" val="3400243478"/>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advAuto="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D0F32CE-DABF-1E47-AEE8-0EE0A2F534D7}"/>
              </a:ext>
            </a:extLst>
          </p:cNvPr>
          <p:cNvSpPr>
            <a:spLocks noGrp="1"/>
          </p:cNvSpPr>
          <p:nvPr>
            <p:ph type="sldNum" sz="quarter" idx="4"/>
          </p:nvPr>
        </p:nvSpPr>
        <p:spPr/>
        <p:txBody>
          <a:bodyPr/>
          <a:lstStyle/>
          <a:p>
            <a:pPr>
              <a:defRPr/>
            </a:pPr>
            <a:fld id="{611C2F03-9E95-40C9-A99F-3C4F7EE8CF2A}" type="slidenum">
              <a:rPr lang="en-GB" smtClean="0"/>
              <a:pPr>
                <a:defRPr/>
              </a:pPr>
              <a:t>95</a:t>
            </a:fld>
            <a:endParaRPr lang="en-GB" dirty="0"/>
          </a:p>
        </p:txBody>
      </p:sp>
      <p:sp>
        <p:nvSpPr>
          <p:cNvPr id="4" name="TextBox 3">
            <a:extLst>
              <a:ext uri="{FF2B5EF4-FFF2-40B4-BE49-F238E27FC236}">
                <a16:creationId xmlns:a16="http://schemas.microsoft.com/office/drawing/2014/main" id="{8878D3B4-ABF4-544C-934F-09F089FE6BE0}"/>
              </a:ext>
            </a:extLst>
          </p:cNvPr>
          <p:cNvSpPr txBox="1"/>
          <p:nvPr/>
        </p:nvSpPr>
        <p:spPr>
          <a:xfrm>
            <a:off x="178096" y="264651"/>
            <a:ext cx="11305525"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Detector challenges for hadron colliders</a:t>
            </a:r>
            <a:endParaRPr lang="en-US" sz="2800" dirty="0">
              <a:solidFill>
                <a:srgbClr val="0D7FBF"/>
              </a:solidFill>
              <a:latin typeface="Helvetica Light" pitchFamily="2" charset="0"/>
              <a:ea typeface="Trebuchet MS" pitchFamily="-84" charset="0"/>
              <a:cs typeface="Helvetica Light"/>
            </a:endParaRPr>
          </a:p>
        </p:txBody>
      </p:sp>
      <p:sp>
        <p:nvSpPr>
          <p:cNvPr id="10" name="Rectangle 9">
            <a:extLst>
              <a:ext uri="{FF2B5EF4-FFF2-40B4-BE49-F238E27FC236}">
                <a16:creationId xmlns:a16="http://schemas.microsoft.com/office/drawing/2014/main" id="{95818869-0DA5-A0A5-D35B-69B36D1DC2AE}"/>
              </a:ext>
            </a:extLst>
          </p:cNvPr>
          <p:cNvSpPr/>
          <p:nvPr/>
        </p:nvSpPr>
        <p:spPr>
          <a:xfrm>
            <a:off x="591667" y="1187217"/>
            <a:ext cx="11155833" cy="1862048"/>
          </a:xfrm>
          <a:prstGeom prst="rect">
            <a:avLst/>
          </a:prstGeom>
        </p:spPr>
        <p:txBody>
          <a:bodyPr wrap="square">
            <a:spAutoFit/>
          </a:bodyPr>
          <a:lstStyle/>
          <a:p>
            <a:pPr lvl="0" defTabSz="457200" fontAlgn="base">
              <a:spcBef>
                <a:spcPts val="1800"/>
              </a:spcBef>
              <a:spcAft>
                <a:spcPct val="0"/>
              </a:spcAft>
              <a:defRPr/>
            </a:pPr>
            <a:r>
              <a:rPr lang="en-GB" dirty="0">
                <a:solidFill>
                  <a:srgbClr val="000000"/>
                </a:solidFill>
                <a:latin typeface="Helvetica" pitchFamily="2" charset="0"/>
              </a:rPr>
              <a:t>FCC-</a:t>
            </a:r>
            <a:r>
              <a:rPr lang="en-GB" dirty="0" err="1">
                <a:solidFill>
                  <a:srgbClr val="000000"/>
                </a:solidFill>
                <a:latin typeface="Helvetica" pitchFamily="2" charset="0"/>
              </a:rPr>
              <a:t>hh</a:t>
            </a:r>
            <a:r>
              <a:rPr lang="en-GB" dirty="0">
                <a:solidFill>
                  <a:srgbClr val="000000"/>
                </a:solidFill>
                <a:latin typeface="Helvetica" pitchFamily="2" charset="0"/>
              </a:rPr>
              <a:t> key detector design challenges</a:t>
            </a:r>
          </a:p>
          <a:p>
            <a:pPr marL="285750" marR="0" lvl="0" indent="-285750" algn="l" defTabSz="4572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000000"/>
                </a:solidFill>
                <a:effectLst/>
                <a:uLnTx/>
                <a:uFillTx/>
                <a:latin typeface="Helvetica" pitchFamily="2" charset="0"/>
                <a:ea typeface="+mn-ea"/>
                <a:cs typeface="+mn-cs"/>
              </a:rPr>
              <a:t>High luminosity: extremely large pileup, high occupancy and data rates, high trigger rates</a:t>
            </a:r>
          </a:p>
          <a:p>
            <a:pPr marL="285750" marR="0" lvl="0" indent="-285750" algn="l" defTabSz="457200" rtl="0" eaLnBrk="1" fontAlgn="base" latinLnBrk="0" hangingPunct="1">
              <a:lnSpc>
                <a:spcPct val="100000"/>
              </a:lnSpc>
              <a:spcBef>
                <a:spcPts val="600"/>
              </a:spcBef>
              <a:spcAft>
                <a:spcPct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000000"/>
                </a:solidFill>
                <a:effectLst/>
                <a:uLnTx/>
                <a:uFillTx/>
                <a:latin typeface="Helvetica" pitchFamily="2" charset="0"/>
                <a:ea typeface="+mn-ea"/>
                <a:cs typeface="+mn-cs"/>
              </a:rPr>
              <a:t>At FCC-</a:t>
            </a:r>
            <a:r>
              <a:rPr kumimoji="0" lang="en-GB" sz="1600" b="0" i="0" u="none" strike="noStrike" kern="1200" cap="none" spc="0" normalizeH="0" baseline="0" noProof="0" dirty="0" err="1">
                <a:ln>
                  <a:noFill/>
                </a:ln>
                <a:solidFill>
                  <a:srgbClr val="000000"/>
                </a:solidFill>
                <a:effectLst/>
                <a:uLnTx/>
                <a:uFillTx/>
                <a:latin typeface="Helvetica" pitchFamily="2" charset="0"/>
                <a:ea typeface="+mn-ea"/>
                <a:cs typeface="+mn-cs"/>
              </a:rPr>
              <a:t>hh</a:t>
            </a:r>
            <a:r>
              <a:rPr kumimoji="0" lang="en-GB" sz="1600" b="0" i="0" u="none" strike="noStrike" kern="1200" cap="none" spc="0" normalizeH="0" baseline="0" noProof="0" dirty="0">
                <a:ln>
                  <a:noFill/>
                </a:ln>
                <a:solidFill>
                  <a:srgbClr val="000000"/>
                </a:solidFill>
                <a:effectLst/>
                <a:uLnTx/>
                <a:uFillTx/>
                <a:latin typeface="Helvetica" pitchFamily="2" charset="0"/>
                <a:ea typeface="+mn-ea"/>
                <a:cs typeface="+mn-cs"/>
              </a:rPr>
              <a:t> Higgs produced up to rapidity of ~ 6.5 </a:t>
            </a:r>
            <a:r>
              <a:rPr kumimoji="0" lang="en-GB" sz="1200" b="0" i="0" u="none" strike="noStrike" kern="1200" cap="none" spc="0" normalizeH="0" baseline="0" noProof="0" dirty="0">
                <a:ln>
                  <a:noFill/>
                </a:ln>
                <a:solidFill>
                  <a:srgbClr val="000000"/>
                </a:solidFill>
                <a:effectLst/>
                <a:uLnTx/>
                <a:uFillTx/>
                <a:latin typeface="Helvetica" pitchFamily="2" charset="0"/>
                <a:ea typeface="+mn-ea"/>
                <a:cs typeface="+mn-cs"/>
              </a:rPr>
              <a:t>(0.3 </a:t>
            </a:r>
            <a:r>
              <a:rPr kumimoji="0" lang="en-GB" sz="1200" b="0" i="0" u="none" strike="noStrike" kern="1200" cap="none" spc="0" normalizeH="0" baseline="0" noProof="0" dirty="0" err="1">
                <a:ln>
                  <a:noFill/>
                </a:ln>
                <a:solidFill>
                  <a:srgbClr val="000000"/>
                </a:solidFill>
                <a:effectLst/>
                <a:uLnTx/>
                <a:uFillTx/>
                <a:latin typeface="Helvetica" pitchFamily="2" charset="0"/>
                <a:ea typeface="+mn-ea"/>
                <a:cs typeface="+mn-cs"/>
              </a:rPr>
              <a:t>deg</a:t>
            </a:r>
            <a:r>
              <a:rPr kumimoji="0" lang="en-GB" sz="1200" b="0" i="0" u="none" strike="noStrike" kern="1200" cap="none" spc="0" normalizeH="0" baseline="0" noProof="0" dirty="0">
                <a:ln>
                  <a:noFill/>
                </a:ln>
                <a:solidFill>
                  <a:srgbClr val="000000"/>
                </a:solidFill>
                <a:effectLst/>
                <a:uLnTx/>
                <a:uFillTx/>
                <a:latin typeface="Helvetica" pitchFamily="2" charset="0"/>
                <a:ea typeface="+mn-ea"/>
                <a:cs typeface="+mn-cs"/>
              </a:rPr>
              <a:t>) </a:t>
            </a:r>
            <a:r>
              <a:rPr kumimoji="0" lang="en-GB" sz="1600" b="0" i="0" u="none" strike="noStrike" kern="1200" cap="none" spc="0" normalizeH="0" baseline="0" noProof="0" dirty="0">
                <a:ln>
                  <a:noFill/>
                </a:ln>
                <a:solidFill>
                  <a:srgbClr val="000000"/>
                </a:solidFill>
                <a:effectLst/>
                <a:uLnTx/>
                <a:uFillTx/>
                <a:latin typeface="Helvetica" pitchFamily="2" charset="0"/>
                <a:ea typeface="+mn-ea"/>
                <a:cs typeface="+mn-cs"/>
              </a:rPr>
              <a:t>(up to 2.5 </a:t>
            </a:r>
            <a:r>
              <a:rPr kumimoji="0" lang="en-GB" sz="1200" b="0" i="0" u="none" strike="noStrike" kern="1200" cap="none" spc="0" normalizeH="0" baseline="0" noProof="0" dirty="0">
                <a:ln>
                  <a:noFill/>
                </a:ln>
                <a:solidFill>
                  <a:srgbClr val="000000"/>
                </a:solidFill>
                <a:effectLst/>
                <a:uLnTx/>
                <a:uFillTx/>
                <a:latin typeface="Helvetica" pitchFamily="2" charset="0"/>
                <a:ea typeface="+mn-ea"/>
                <a:cs typeface="+mn-cs"/>
              </a:rPr>
              <a:t>(9 </a:t>
            </a:r>
            <a:r>
              <a:rPr kumimoji="0" lang="en-GB" sz="1200" b="0" i="0" u="none" strike="noStrike" kern="1200" cap="none" spc="0" normalizeH="0" baseline="0" noProof="0" dirty="0" err="1">
                <a:ln>
                  <a:noFill/>
                </a:ln>
                <a:solidFill>
                  <a:srgbClr val="000000"/>
                </a:solidFill>
                <a:effectLst/>
                <a:uLnTx/>
                <a:uFillTx/>
                <a:latin typeface="Helvetica" pitchFamily="2" charset="0"/>
                <a:ea typeface="+mn-ea"/>
                <a:cs typeface="+mn-cs"/>
              </a:rPr>
              <a:t>deg</a:t>
            </a:r>
            <a:r>
              <a:rPr kumimoji="0" lang="en-GB" sz="1200" b="0" i="0" u="none" strike="noStrike" kern="1200" cap="none" spc="0" normalizeH="0" baseline="0" noProof="0" dirty="0">
                <a:ln>
                  <a:noFill/>
                </a:ln>
                <a:solidFill>
                  <a:srgbClr val="000000"/>
                </a:solidFill>
                <a:effectLst/>
                <a:uLnTx/>
                <a:uFillTx/>
                <a:latin typeface="Helvetica" pitchFamily="2" charset="0"/>
                <a:ea typeface="+mn-ea"/>
                <a:cs typeface="+mn-cs"/>
              </a:rPr>
              <a:t>)</a:t>
            </a:r>
            <a:r>
              <a:rPr kumimoji="0" lang="en-GB" sz="1600" b="0" i="0" u="none" strike="noStrike" kern="1200" cap="none" spc="0" normalizeH="0" baseline="0" noProof="0" dirty="0">
                <a:ln>
                  <a:noFill/>
                </a:ln>
                <a:solidFill>
                  <a:srgbClr val="000000"/>
                </a:solidFill>
                <a:effectLst/>
                <a:uLnTx/>
                <a:uFillTx/>
                <a:latin typeface="Helvetica" pitchFamily="2" charset="0"/>
                <a:ea typeface="+mn-ea"/>
                <a:cs typeface="+mn-cs"/>
              </a:rPr>
              <a:t> at LHC)</a:t>
            </a:r>
          </a:p>
          <a:p>
            <a:pPr marL="285750" marR="0" lvl="0" indent="-285750" algn="l" defTabSz="457200" rtl="0" eaLnBrk="1" fontAlgn="base" latinLnBrk="0" hangingPunct="1">
              <a:lnSpc>
                <a:spcPct val="100000"/>
              </a:lnSpc>
              <a:spcBef>
                <a:spcPts val="600"/>
              </a:spcBef>
              <a:spcAft>
                <a:spcPct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000000"/>
                </a:solidFill>
                <a:effectLst/>
                <a:uLnTx/>
                <a:uFillTx/>
                <a:latin typeface="Helvetica" pitchFamily="2" charset="0"/>
                <a:ea typeface="+mn-ea"/>
                <a:cs typeface="+mn-cs"/>
              </a:rPr>
              <a:t>Detector granularity will be critical: decay product of a Z at 10 TeV separated by </a:t>
            </a:r>
            <a:r>
              <a:rPr kumimoji="0" lang="el-GR" sz="1600" b="0" i="0" u="none" strike="noStrike" kern="1200" cap="none" spc="0" normalizeH="0" baseline="0" noProof="0" dirty="0">
                <a:ln>
                  <a:noFill/>
                </a:ln>
                <a:solidFill>
                  <a:srgbClr val="000000"/>
                </a:solidFill>
                <a:effectLst/>
                <a:uLnTx/>
                <a:uFillTx/>
                <a:latin typeface="Helvetica" pitchFamily="2" charset="0"/>
                <a:ea typeface="+mn-ea"/>
                <a:cs typeface="+mn-cs"/>
              </a:rPr>
              <a:t>Δ𝑅</a:t>
            </a:r>
            <a:r>
              <a:rPr kumimoji="0" lang="en-US" sz="1600" b="0" i="0" u="none" strike="noStrike" kern="1200" cap="none" spc="0" normalizeH="0" baseline="0" noProof="0" dirty="0">
                <a:ln>
                  <a:noFill/>
                </a:ln>
                <a:solidFill>
                  <a:srgbClr val="000000"/>
                </a:solidFill>
                <a:effectLst/>
                <a:uLnTx/>
                <a:uFillTx/>
                <a:latin typeface="Helvetica" pitchFamily="2" charset="0"/>
                <a:ea typeface="+mn-ea"/>
                <a:cs typeface="+mn-cs"/>
              </a:rPr>
              <a:t> </a:t>
            </a:r>
            <a:r>
              <a:rPr kumimoji="0" lang="el-GR" sz="1600" b="0" i="0" u="none" strike="noStrike" kern="1200" cap="none" spc="0" normalizeH="0" baseline="0" noProof="0" dirty="0">
                <a:ln>
                  <a:noFill/>
                </a:ln>
                <a:solidFill>
                  <a:srgbClr val="000000"/>
                </a:solidFill>
                <a:effectLst/>
                <a:uLnTx/>
                <a:uFillTx/>
                <a:latin typeface="Helvetica" pitchFamily="2" charset="0"/>
                <a:ea typeface="+mn-ea"/>
                <a:cs typeface="+mn-cs"/>
              </a:rPr>
              <a:t>∼</a:t>
            </a:r>
            <a:r>
              <a:rPr kumimoji="0" lang="en-US" sz="1600" b="0" i="0" u="none" strike="noStrike" kern="1200" cap="none" spc="0" normalizeH="0" baseline="0" noProof="0" dirty="0">
                <a:ln>
                  <a:noFill/>
                </a:ln>
                <a:solidFill>
                  <a:srgbClr val="000000"/>
                </a:solidFill>
                <a:effectLst/>
                <a:uLnTx/>
                <a:uFillTx/>
                <a:latin typeface="Helvetica" pitchFamily="2" charset="0"/>
                <a:ea typeface="+mn-ea"/>
                <a:cs typeface="+mn-cs"/>
              </a:rPr>
              <a:t> </a:t>
            </a:r>
            <a:r>
              <a:rPr kumimoji="0" lang="el-GR" sz="1600" b="0" i="0" u="none" strike="noStrike" kern="1200" cap="none" spc="0" normalizeH="0" baseline="0" noProof="0" dirty="0">
                <a:ln>
                  <a:noFill/>
                </a:ln>
                <a:solidFill>
                  <a:srgbClr val="000000"/>
                </a:solidFill>
                <a:effectLst/>
                <a:uLnTx/>
                <a:uFillTx/>
                <a:latin typeface="Helvetica" pitchFamily="2" charset="0"/>
                <a:ea typeface="+mn-ea"/>
                <a:cs typeface="+mn-cs"/>
              </a:rPr>
              <a:t>0.01</a:t>
            </a:r>
          </a:p>
          <a:p>
            <a:pPr marL="285750" marR="0" lvl="0" indent="-285750" algn="l" defTabSz="457200" rtl="0" eaLnBrk="1" fontAlgn="base" latinLnBrk="0" hangingPunct="1">
              <a:lnSpc>
                <a:spcPct val="100000"/>
              </a:lnSpc>
              <a:spcBef>
                <a:spcPts val="1800"/>
              </a:spcBef>
              <a:spcAft>
                <a:spcPct val="0"/>
              </a:spcAft>
              <a:buClrTx/>
              <a:buSzTx/>
              <a:buFont typeface="Arial" panose="020B0604020202020204" pitchFamily="34" charset="0"/>
              <a:buChar char="•"/>
              <a:tabLst/>
              <a:defRPr/>
            </a:pPr>
            <a:endParaRPr kumimoji="0" lang="el-GR" sz="1400" b="0" i="0" u="none" strike="noStrike" kern="1200" cap="none" spc="0" normalizeH="0" baseline="0" noProof="0" dirty="0">
              <a:ln>
                <a:noFill/>
              </a:ln>
              <a:solidFill>
                <a:srgbClr val="000000"/>
              </a:solidFill>
              <a:effectLst/>
              <a:uLnTx/>
              <a:uFillTx/>
              <a:latin typeface="Helvetica" pitchFamily="2" charset="0"/>
              <a:ea typeface="+mn-ea"/>
              <a:cs typeface="+mn-cs"/>
            </a:endParaRPr>
          </a:p>
        </p:txBody>
      </p:sp>
      <p:pic>
        <p:nvPicPr>
          <p:cNvPr id="11" name="Screenshot 2022-12-08 at 15.09.15.png" descr="Screenshot 2022-12-08 at 15.09.15.png">
            <a:extLst>
              <a:ext uri="{FF2B5EF4-FFF2-40B4-BE49-F238E27FC236}">
                <a16:creationId xmlns:a16="http://schemas.microsoft.com/office/drawing/2014/main" id="{4C144206-7ABE-87ED-BA2D-E7B45204E3B1}"/>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Effect>
                      <a14:brightnessContrast bright="12000" contrast="13000"/>
                    </a14:imgEffect>
                  </a14:imgLayer>
                </a14:imgProps>
              </a:ext>
            </a:extLst>
          </a:blip>
          <a:srcRect r="2719"/>
          <a:stretch/>
        </p:blipFill>
        <p:spPr>
          <a:xfrm>
            <a:off x="1525205" y="2811063"/>
            <a:ext cx="8358960" cy="3785534"/>
          </a:xfrm>
          <a:prstGeom prst="rect">
            <a:avLst/>
          </a:prstGeom>
          <a:ln w="12700">
            <a:miter lim="400000"/>
          </a:ln>
        </p:spPr>
      </p:pic>
      <p:sp>
        <p:nvSpPr>
          <p:cNvPr id="16" name="TextBox 15">
            <a:extLst>
              <a:ext uri="{FF2B5EF4-FFF2-40B4-BE49-F238E27FC236}">
                <a16:creationId xmlns:a16="http://schemas.microsoft.com/office/drawing/2014/main" id="{FEE48E6D-FA33-4927-875E-5D095737C695}"/>
              </a:ext>
            </a:extLst>
          </p:cNvPr>
          <p:cNvSpPr txBox="1"/>
          <p:nvPr/>
        </p:nvSpPr>
        <p:spPr>
          <a:xfrm>
            <a:off x="7035800" y="6121400"/>
            <a:ext cx="3318537" cy="261610"/>
          </a:xfrm>
          <a:prstGeom prst="rect">
            <a:avLst/>
          </a:prstGeom>
          <a:noFill/>
        </p:spPr>
        <p:txBody>
          <a:bodyPr wrap="none" rtlCol="0">
            <a:spAutoFit/>
          </a:bodyPr>
          <a:lstStyle/>
          <a:p>
            <a:pPr marL="0">
              <a:spcBef>
                <a:spcPts val="3000"/>
              </a:spcBef>
            </a:pPr>
            <a:r>
              <a:rPr lang="en-CH" sz="1100" dirty="0">
                <a:solidFill>
                  <a:schemeClr val="tx1">
                    <a:lumMod val="50000"/>
                    <a:lumOff val="50000"/>
                  </a:schemeClr>
                </a:solidFill>
                <a:latin typeface="Helvetica Light" charset="0"/>
                <a:ea typeface="Helvetica Light" charset="0"/>
                <a:cs typeface="Helvetica Light" charset="0"/>
                <a:sym typeface="Wingdings" pitchFamily="2" charset="2"/>
              </a:rPr>
              <a:t>Dimensions of 50 m × 20 m (ATLAS: 46 m × 25 m)</a:t>
            </a:r>
          </a:p>
        </p:txBody>
      </p:sp>
    </p:spTree>
    <p:extLst>
      <p:ext uri="{BB962C8B-B14F-4D97-AF65-F5344CB8AC3E}">
        <p14:creationId xmlns:p14="http://schemas.microsoft.com/office/powerpoint/2010/main" val="3947665061"/>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878D3B4-ABF4-544C-934F-09F089FE6BE0}"/>
              </a:ext>
            </a:extLst>
          </p:cNvPr>
          <p:cNvSpPr txBox="1"/>
          <p:nvPr/>
        </p:nvSpPr>
        <p:spPr>
          <a:xfrm>
            <a:off x="178096" y="264651"/>
            <a:ext cx="11305525"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Muon collider</a:t>
            </a:r>
            <a:endParaRPr lang="en-US" sz="2800" dirty="0">
              <a:solidFill>
                <a:srgbClr val="0D7FBF"/>
              </a:solidFill>
              <a:latin typeface="Helvetica Light" pitchFamily="2" charset="0"/>
              <a:ea typeface="Trebuchet MS" pitchFamily="-84" charset="0"/>
              <a:cs typeface="Helvetica Light"/>
            </a:endParaRPr>
          </a:p>
        </p:txBody>
      </p:sp>
      <p:sp>
        <p:nvSpPr>
          <p:cNvPr id="10" name="Rectangle 9">
            <a:extLst>
              <a:ext uri="{FF2B5EF4-FFF2-40B4-BE49-F238E27FC236}">
                <a16:creationId xmlns:a16="http://schemas.microsoft.com/office/drawing/2014/main" id="{95818869-0DA5-A0A5-D35B-69B36D1DC2AE}"/>
              </a:ext>
            </a:extLst>
          </p:cNvPr>
          <p:cNvSpPr/>
          <p:nvPr/>
        </p:nvSpPr>
        <p:spPr>
          <a:xfrm>
            <a:off x="591667" y="1187217"/>
            <a:ext cx="5250333" cy="2154436"/>
          </a:xfrm>
          <a:prstGeom prst="rect">
            <a:avLst/>
          </a:prstGeom>
        </p:spPr>
        <p:txBody>
          <a:bodyPr wrap="square">
            <a:spAutoFit/>
          </a:bodyPr>
          <a:lstStyle/>
          <a:p>
            <a:pPr lvl="0" defTabSz="457200" fontAlgn="base">
              <a:spcBef>
                <a:spcPts val="1800"/>
              </a:spcBef>
              <a:spcAft>
                <a:spcPct val="0"/>
              </a:spcAft>
              <a:defRPr/>
            </a:pPr>
            <a:r>
              <a:rPr lang="en-GB" dirty="0">
                <a:solidFill>
                  <a:srgbClr val="000000"/>
                </a:solidFill>
                <a:latin typeface="Helvetica" pitchFamily="2" charset="0"/>
              </a:rPr>
              <a:t>Best of all worlds?</a:t>
            </a:r>
          </a:p>
          <a:p>
            <a:pPr marL="285750" marR="0" lvl="0" indent="-285750" algn="l" defTabSz="4572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Helvetica" pitchFamily="2" charset="0"/>
                <a:ea typeface="+mn-ea"/>
                <a:cs typeface="+mn-cs"/>
              </a:rPr>
              <a:t>High energies, high luminosities with excellent luminosity per MW ratio, (relatively) clean lepton collision events</a:t>
            </a:r>
          </a:p>
          <a:p>
            <a:pPr marL="285750" marR="0" lvl="0" indent="-285750" algn="l" defTabSz="457200" rtl="0" eaLnBrk="1" fontAlgn="base" latinLnBrk="0" hangingPunct="1">
              <a:lnSpc>
                <a:spcPct val="100000"/>
              </a:lnSpc>
              <a:spcBef>
                <a:spcPts val="600"/>
              </a:spcBef>
              <a:spcAft>
                <a:spcPct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Helvetica" pitchFamily="2" charset="0"/>
                <a:ea typeface="+mn-ea"/>
                <a:cs typeface="+mn-cs"/>
              </a:rPr>
              <a:t>Similar precision reach as FCC-</a:t>
            </a:r>
            <a:r>
              <a:rPr kumimoji="0" lang="en-GB" sz="1400" b="0" i="0" u="none" strike="noStrike" kern="1200" cap="none" spc="0" normalizeH="0" baseline="0" noProof="0" dirty="0" err="1">
                <a:ln>
                  <a:noFill/>
                </a:ln>
                <a:solidFill>
                  <a:srgbClr val="000000"/>
                </a:solidFill>
                <a:effectLst/>
                <a:uLnTx/>
                <a:uFillTx/>
                <a:latin typeface="Helvetica" pitchFamily="2" charset="0"/>
                <a:ea typeface="+mn-ea"/>
                <a:cs typeface="+mn-cs"/>
              </a:rPr>
              <a:t>ee</a:t>
            </a:r>
            <a:r>
              <a:rPr kumimoji="0" lang="en-GB" sz="1400" b="0" i="0" u="none" strike="noStrike" kern="1200" cap="none" spc="0" normalizeH="0" baseline="0" noProof="0" dirty="0">
                <a:ln>
                  <a:noFill/>
                </a:ln>
                <a:solidFill>
                  <a:srgbClr val="000000"/>
                </a:solidFill>
                <a:effectLst/>
                <a:uLnTx/>
                <a:uFillTx/>
                <a:latin typeface="Helvetica" pitchFamily="2" charset="0"/>
                <a:ea typeface="+mn-ea"/>
                <a:cs typeface="+mn-cs"/>
              </a:rPr>
              <a:t> on Higgs precision but not for EW precision measurements at Z and WW thresholds</a:t>
            </a:r>
          </a:p>
          <a:p>
            <a:pPr marL="285750" marR="0" lvl="0" indent="-285750" algn="l" defTabSz="457200" rtl="0" eaLnBrk="1" fontAlgn="base" latinLnBrk="0" hangingPunct="1">
              <a:lnSpc>
                <a:spcPct val="100000"/>
              </a:lnSpc>
              <a:spcBef>
                <a:spcPts val="600"/>
              </a:spcBef>
              <a:spcAft>
                <a:spcPct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Helvetica" pitchFamily="2" charset="0"/>
                <a:ea typeface="+mn-ea"/>
                <a:cs typeface="+mn-cs"/>
              </a:rPr>
              <a:t>Multi-TeV energy reach for new physics searches</a:t>
            </a:r>
          </a:p>
          <a:p>
            <a:pPr marR="0" lvl="0" algn="l" defTabSz="457200" rtl="0" eaLnBrk="1" fontAlgn="base" latinLnBrk="0" hangingPunct="1">
              <a:lnSpc>
                <a:spcPct val="100000"/>
              </a:lnSpc>
              <a:spcBef>
                <a:spcPts val="1200"/>
              </a:spcBef>
              <a:spcAft>
                <a:spcPct val="0"/>
              </a:spcAft>
              <a:buClrTx/>
              <a:buSzTx/>
              <a:tabLst/>
              <a:defRPr/>
            </a:pPr>
            <a:r>
              <a:rPr kumimoji="0" lang="en-GB" sz="1600" b="1" i="0" u="none" strike="noStrike" kern="1200" cap="none" spc="0" normalizeH="0" baseline="0" noProof="0" dirty="0">
                <a:ln>
                  <a:noFill/>
                </a:ln>
                <a:solidFill>
                  <a:srgbClr val="000000"/>
                </a:solidFill>
                <a:effectLst/>
                <a:uLnTx/>
                <a:uFillTx/>
                <a:latin typeface="Helvetica" pitchFamily="2" charset="0"/>
                <a:ea typeface="+mn-ea"/>
                <a:cs typeface="+mn-cs"/>
              </a:rPr>
              <a:t>…but incredibly challenging!</a:t>
            </a:r>
          </a:p>
        </p:txBody>
      </p:sp>
      <p:sp>
        <p:nvSpPr>
          <p:cNvPr id="5" name="Rectangle 4">
            <a:extLst>
              <a:ext uri="{FF2B5EF4-FFF2-40B4-BE49-F238E27FC236}">
                <a16:creationId xmlns:a16="http://schemas.microsoft.com/office/drawing/2014/main" id="{8B462989-DACC-61A5-F3B1-4E48ED75B07F}"/>
              </a:ext>
            </a:extLst>
          </p:cNvPr>
          <p:cNvSpPr/>
          <p:nvPr/>
        </p:nvSpPr>
        <p:spPr>
          <a:xfrm>
            <a:off x="591667" y="3498135"/>
            <a:ext cx="5762807" cy="1261884"/>
          </a:xfrm>
          <a:prstGeom prst="rect">
            <a:avLst/>
          </a:prstGeom>
        </p:spPr>
        <p:txBody>
          <a:bodyPr wrap="square">
            <a:spAutoFit/>
          </a:bodyPr>
          <a:lstStyle/>
          <a:p>
            <a:pPr lvl="0" defTabSz="457200" fontAlgn="base">
              <a:spcBef>
                <a:spcPts val="1800"/>
              </a:spcBef>
              <a:spcAft>
                <a:spcPct val="0"/>
              </a:spcAft>
              <a:defRPr/>
            </a:pPr>
            <a:r>
              <a:rPr lang="en-GB" sz="1400" b="1" dirty="0">
                <a:solidFill>
                  <a:schemeClr val="tx1">
                    <a:lumMod val="65000"/>
                    <a:lumOff val="35000"/>
                  </a:schemeClr>
                </a:solidFill>
                <a:latin typeface="Helvetica" pitchFamily="2" charset="0"/>
              </a:rPr>
              <a:t>Conceptual and design challenges</a:t>
            </a:r>
          </a:p>
          <a:p>
            <a:pPr marL="285750" marR="0" lvl="0" indent="-285750" algn="l" defTabSz="4572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Helvetica" pitchFamily="2" charset="0"/>
                <a:ea typeface="+mn-ea"/>
                <a:cs typeface="+mn-cs"/>
              </a:rPr>
              <a:t>High neutrino flux (requires mitigation above 3 TeV)</a:t>
            </a:r>
          </a:p>
          <a:p>
            <a:pPr marL="285750" marR="0" lvl="0" indent="-285750" algn="l" defTabSz="457200" rtl="0" eaLnBrk="1" fontAlgn="base" latinLnBrk="0" hangingPunct="1">
              <a:lnSpc>
                <a:spcPct val="100000"/>
              </a:lnSpc>
              <a:spcBef>
                <a:spcPts val="600"/>
              </a:spcBef>
              <a:spcAft>
                <a:spcPct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Helvetica" pitchFamily="2" charset="0"/>
                <a:ea typeface="+mn-ea"/>
                <a:cs typeface="+mn-cs"/>
              </a:rPr>
              <a:t>Beam backgrounds challenge detector design</a:t>
            </a:r>
          </a:p>
          <a:p>
            <a:pPr marL="285750" marR="0" lvl="0" indent="-285750" algn="l" defTabSz="457200" rtl="0" eaLnBrk="1" fontAlgn="base" latinLnBrk="0" hangingPunct="1">
              <a:lnSpc>
                <a:spcPct val="100000"/>
              </a:lnSpc>
              <a:spcBef>
                <a:spcPts val="600"/>
              </a:spcBef>
              <a:spcAft>
                <a:spcPct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Helvetica" pitchFamily="2" charset="0"/>
                <a:ea typeface="+mn-ea"/>
                <a:cs typeface="+mn-cs"/>
              </a:rPr>
              <a:t>Production, cooling and preservation of the muons within ~0.1 s</a:t>
            </a:r>
          </a:p>
        </p:txBody>
      </p:sp>
      <p:pic>
        <p:nvPicPr>
          <p:cNvPr id="6" name="Screenshot 2022-12-07 at 22.59.22.png" descr="Screenshot 2022-12-07 at 22.59.22.png">
            <a:extLst>
              <a:ext uri="{FF2B5EF4-FFF2-40B4-BE49-F238E27FC236}">
                <a16:creationId xmlns:a16="http://schemas.microsoft.com/office/drawing/2014/main" id="{F18129C8-6F73-EDC2-F97A-906969DBBF11}"/>
              </a:ext>
            </a:extLst>
          </p:cNvPr>
          <p:cNvPicPr>
            <a:picLocks noChangeAspect="1"/>
          </p:cNvPicPr>
          <p:nvPr/>
        </p:nvPicPr>
        <p:blipFill>
          <a:blip r:embed="rId2"/>
          <a:stretch>
            <a:fillRect/>
          </a:stretch>
        </p:blipFill>
        <p:spPr>
          <a:xfrm>
            <a:off x="642467" y="4851423"/>
            <a:ext cx="3963900" cy="1786377"/>
          </a:xfrm>
          <a:prstGeom prst="rect">
            <a:avLst/>
          </a:prstGeom>
          <a:ln w="12700">
            <a:miter lim="400000"/>
          </a:ln>
        </p:spPr>
      </p:pic>
      <p:sp>
        <p:nvSpPr>
          <p:cNvPr id="7" name="Constant muon decays bring beam backgrounds, and radiation levels similar to LHC!">
            <a:extLst>
              <a:ext uri="{FF2B5EF4-FFF2-40B4-BE49-F238E27FC236}">
                <a16:creationId xmlns:a16="http://schemas.microsoft.com/office/drawing/2014/main" id="{FFC28E0B-C4D7-E25C-1220-6E15CB98498C}"/>
              </a:ext>
            </a:extLst>
          </p:cNvPr>
          <p:cNvSpPr txBox="1"/>
          <p:nvPr/>
        </p:nvSpPr>
        <p:spPr>
          <a:xfrm>
            <a:off x="4635174" y="5732390"/>
            <a:ext cx="1346457" cy="94897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gn="l"/>
          </a:lstStyle>
          <a:p>
            <a:r>
              <a:rPr sz="1100" dirty="0">
                <a:solidFill>
                  <a:schemeClr val="tx1">
                    <a:lumMod val="50000"/>
                    <a:lumOff val="50000"/>
                  </a:schemeClr>
                </a:solidFill>
                <a:latin typeface="Helvetica" pitchFamily="2" charset="0"/>
              </a:rPr>
              <a:t>Constant muon decays bring beam backgrounds, and radiation levels similar to LHC</a:t>
            </a:r>
          </a:p>
        </p:txBody>
      </p:sp>
      <p:sp>
        <p:nvSpPr>
          <p:cNvPr id="8" name="TextBox 7">
            <a:extLst>
              <a:ext uri="{FF2B5EF4-FFF2-40B4-BE49-F238E27FC236}">
                <a16:creationId xmlns:a16="http://schemas.microsoft.com/office/drawing/2014/main" id="{BD75E4F9-D7E4-EDF1-C9CA-CD9F1087B56D}"/>
              </a:ext>
            </a:extLst>
          </p:cNvPr>
          <p:cNvSpPr txBox="1"/>
          <p:nvPr/>
        </p:nvSpPr>
        <p:spPr>
          <a:xfrm>
            <a:off x="6316374" y="1650803"/>
            <a:ext cx="4517115" cy="461665"/>
          </a:xfrm>
          <a:prstGeom prst="rect">
            <a:avLst/>
          </a:prstGeom>
          <a:solidFill>
            <a:schemeClr val="bg1"/>
          </a:solidFill>
        </p:spPr>
        <p:txBody>
          <a:bodyPr wrap="square" rtlCol="0">
            <a:spAutoFit/>
          </a:bodyPr>
          <a:lstStyle/>
          <a:p>
            <a:pPr marL="0">
              <a:spcBef>
                <a:spcPts val="3000"/>
              </a:spcBef>
            </a:pPr>
            <a:r>
              <a:rPr lang="en-GB" sz="1200" dirty="0">
                <a:solidFill>
                  <a:prstClr val="black"/>
                </a:solidFill>
                <a:latin typeface="Helvetica" pitchFamily="2" charset="0"/>
                <a:ea typeface="Helvetica Light" charset="0"/>
                <a:cs typeface="Helvetica Light" charset="0"/>
                <a:sym typeface="Wingdings" pitchFamily="2" charset="2"/>
              </a:rPr>
              <a:t>Initial targets for the integrated luminosities have been defined, namely 1, 10 and 20 ab</a:t>
            </a:r>
            <a:r>
              <a:rPr lang="en-GB" sz="1200" baseline="30000" dirty="0">
                <a:solidFill>
                  <a:prstClr val="black"/>
                </a:solidFill>
                <a:latin typeface="Helvetica" pitchFamily="2" charset="0"/>
                <a:ea typeface="Helvetica Light" charset="0"/>
                <a:cs typeface="Helvetica Light" charset="0"/>
                <a:sym typeface="Wingdings" pitchFamily="2" charset="2"/>
              </a:rPr>
              <a:t>−1</a:t>
            </a:r>
            <a:r>
              <a:rPr lang="en-GB" sz="1200" dirty="0">
                <a:solidFill>
                  <a:prstClr val="black"/>
                </a:solidFill>
                <a:latin typeface="Helvetica" pitchFamily="2" charset="0"/>
                <a:ea typeface="Helvetica Light" charset="0"/>
                <a:cs typeface="Helvetica Light" charset="0"/>
                <a:sym typeface="Wingdings" pitchFamily="2" charset="2"/>
              </a:rPr>
              <a:t> for 3, 10 and 14 TeV, respectively</a:t>
            </a:r>
          </a:p>
        </p:txBody>
      </p:sp>
      <p:pic>
        <p:nvPicPr>
          <p:cNvPr id="12" name="Screenshot 2022-12-07 at 22.55.52.png" descr="Screenshot 2022-12-07 at 22.55.52.png">
            <a:extLst>
              <a:ext uri="{FF2B5EF4-FFF2-40B4-BE49-F238E27FC236}">
                <a16:creationId xmlns:a16="http://schemas.microsoft.com/office/drawing/2014/main" id="{525B03C2-CC07-686D-9F4D-6408D8B30719}"/>
              </a:ext>
            </a:extLst>
          </p:cNvPr>
          <p:cNvPicPr>
            <a:picLocks noChangeAspect="1"/>
          </p:cNvPicPr>
          <p:nvPr/>
        </p:nvPicPr>
        <p:blipFill>
          <a:blip r:embed="rId3"/>
          <a:stretch>
            <a:fillRect/>
          </a:stretch>
        </p:blipFill>
        <p:spPr>
          <a:xfrm>
            <a:off x="10528918" y="148757"/>
            <a:ext cx="803203" cy="651814"/>
          </a:xfrm>
          <a:prstGeom prst="rect">
            <a:avLst/>
          </a:prstGeom>
          <a:ln w="12700">
            <a:miter lim="400000"/>
          </a:ln>
        </p:spPr>
      </p:pic>
      <p:pic>
        <p:nvPicPr>
          <p:cNvPr id="13" name="CCMayJun_muons_fig1.jpeg" descr="CCMayJun_muons_fig1.jpeg">
            <a:extLst>
              <a:ext uri="{FF2B5EF4-FFF2-40B4-BE49-F238E27FC236}">
                <a16:creationId xmlns:a16="http://schemas.microsoft.com/office/drawing/2014/main" id="{FEC0863E-182F-9E75-5B13-7FA5FDC87BDF}"/>
              </a:ext>
            </a:extLst>
          </p:cNvPr>
          <p:cNvPicPr>
            <a:picLocks noChangeAspect="1"/>
          </p:cNvPicPr>
          <p:nvPr/>
        </p:nvPicPr>
        <p:blipFill>
          <a:blip r:embed="rId4"/>
          <a:srcRect t="2338" b="49691"/>
          <a:stretch>
            <a:fillRect/>
          </a:stretch>
        </p:blipFill>
        <p:spPr>
          <a:xfrm>
            <a:off x="6354474" y="2997749"/>
            <a:ext cx="4943276" cy="1261884"/>
          </a:xfrm>
          <a:prstGeom prst="rect">
            <a:avLst/>
          </a:prstGeom>
          <a:ln w="12700">
            <a:miter lim="400000"/>
          </a:ln>
        </p:spPr>
      </p:pic>
      <p:sp>
        <p:nvSpPr>
          <p:cNvPr id="14" name="Reduction of the longitudinal and transverse emittance with a sequence of absorbers and RF cavities in a high magnetic field.">
            <a:extLst>
              <a:ext uri="{FF2B5EF4-FFF2-40B4-BE49-F238E27FC236}">
                <a16:creationId xmlns:a16="http://schemas.microsoft.com/office/drawing/2014/main" id="{70792EC8-1EBD-4C35-600E-6DBB9E46DABE}"/>
              </a:ext>
            </a:extLst>
          </p:cNvPr>
          <p:cNvSpPr txBox="1"/>
          <p:nvPr/>
        </p:nvSpPr>
        <p:spPr>
          <a:xfrm>
            <a:off x="6354474" y="2247703"/>
            <a:ext cx="4872556" cy="7335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gn="l"/>
          </a:lstStyle>
          <a:p>
            <a:r>
              <a:rPr lang="en-US" sz="1200" b="1" dirty="0">
                <a:latin typeface="Helvetica" pitchFamily="2" charset="0"/>
              </a:rPr>
              <a:t>MAP</a:t>
            </a:r>
            <a:r>
              <a:rPr lang="en-US" sz="1200" dirty="0">
                <a:latin typeface="Helvetica" pitchFamily="2" charset="0"/>
              </a:rPr>
              <a:t> (Muon Accelerator Program) — proton driven scheme</a:t>
            </a:r>
          </a:p>
          <a:p>
            <a:pPr>
              <a:spcBef>
                <a:spcPts val="600"/>
              </a:spcBef>
            </a:pPr>
            <a:r>
              <a:rPr sz="1200" dirty="0">
                <a:solidFill>
                  <a:schemeClr val="tx1">
                    <a:lumMod val="50000"/>
                    <a:lumOff val="50000"/>
                  </a:schemeClr>
                </a:solidFill>
                <a:latin typeface="Helvetica" pitchFamily="2" charset="0"/>
              </a:rPr>
              <a:t>Reduction of the longitudinal and transverse emittance with a sequence of absorbers and RF cavities in a high magnetic field </a:t>
            </a:r>
          </a:p>
        </p:txBody>
      </p:sp>
    </p:spTree>
    <p:extLst>
      <p:ext uri="{BB962C8B-B14F-4D97-AF65-F5344CB8AC3E}">
        <p14:creationId xmlns:p14="http://schemas.microsoft.com/office/powerpoint/2010/main" val="2288059787"/>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theme/theme1.xml><?xml version="1.0" encoding="utf-8"?>
<a:theme xmlns:a="http://schemas.openxmlformats.org/drawingml/2006/main" name="5_Office Theme">
  <a:themeElements>
    <a:clrScheme name="Custom 10">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6FD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wrap="none">
        <a:spAutoFit/>
      </a:bodyPr>
      <a:lstStyle>
        <a:defPPr algn="l">
          <a:defRPr sz="1600" dirty="0">
            <a:latin typeface="Helvetica" pitchFamily="2" charset="0"/>
          </a:defRPr>
        </a:defPPr>
      </a:lstStyle>
    </a:spDef>
    <a:lnDef>
      <a:spPr>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0">
          <a:spcBef>
            <a:spcPts val="3000"/>
          </a:spcBef>
          <a:defRPr sz="1600" dirty="0" smtClean="0">
            <a:solidFill>
              <a:prstClr val="black"/>
            </a:solidFill>
            <a:latin typeface="Helvetica Light" charset="0"/>
            <a:ea typeface="Helvetica Light" charset="0"/>
            <a:cs typeface="Helvetica Light" charset="0"/>
            <a:sym typeface="Wingdings" pitchFamily="2" charset="2"/>
          </a:defRPr>
        </a:defPPr>
      </a:lstStyle>
    </a:txDef>
  </a:objectDefaults>
  <a:extraClrSchemeLst/>
</a:theme>
</file>

<file path=ppt/theme/theme2.xml><?xml version="1.0" encoding="utf-8"?>
<a:theme xmlns:a="http://schemas.openxmlformats.org/drawingml/2006/main" name="6_Office Theme">
  <a:themeElements>
    <a:clrScheme name="Custom 10">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6FD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tx1"/>
          </a:solidFill>
        </a:ln>
      </a:spPr>
      <a:bodyPr rtlCol="0" anchor="ctr">
        <a:spAutoFit/>
      </a:bodyPr>
      <a:lstStyle>
        <a:defPPr algn="ctr">
          <a:defRPr sz="1600" dirty="0">
            <a:latin typeface="Helvetica Light" charset="0"/>
            <a:ea typeface="Helvetica Light" charset="0"/>
            <a:cs typeface="Helvetica Light" charset="0"/>
          </a:defRPr>
        </a:defPPr>
      </a:lstStyle>
    </a:spDef>
    <a:lnDef>
      <a:spPr>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marL="0" algn="l">
          <a:spcBef>
            <a:spcPts val="3000"/>
          </a:spcBef>
          <a:defRPr sz="1600" dirty="0" smtClean="0">
            <a:solidFill>
              <a:prstClr val="black"/>
            </a:solidFill>
            <a:latin typeface="Helvetica" pitchFamily="2" charset="0"/>
            <a:ea typeface="Helvetica Light" charset="0"/>
            <a:cs typeface="Helvetica Light" charset="0"/>
            <a:sym typeface="Wingdings" pitchFamily="2" charset="2"/>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174034</TotalTime>
  <Words>7009</Words>
  <Application>Microsoft Macintosh PowerPoint</Application>
  <PresentationFormat>Custom</PresentationFormat>
  <Paragraphs>804</Paragraphs>
  <Slides>96</Slides>
  <Notes>2</Notes>
  <HiddenSlides>0</HiddenSlides>
  <MMClips>0</MMClips>
  <ScaleCrop>false</ScaleCrop>
  <HeadingPairs>
    <vt:vector size="8" baseType="variant">
      <vt:variant>
        <vt:lpstr>Fonts Used</vt:lpstr>
      </vt:variant>
      <vt:variant>
        <vt:i4>12</vt:i4>
      </vt:variant>
      <vt:variant>
        <vt:lpstr>Theme</vt:lpstr>
      </vt:variant>
      <vt:variant>
        <vt:i4>2</vt:i4>
      </vt:variant>
      <vt:variant>
        <vt:lpstr>Embedded OLE Servers</vt:lpstr>
      </vt:variant>
      <vt:variant>
        <vt:i4>1</vt:i4>
      </vt:variant>
      <vt:variant>
        <vt:lpstr>Slide Titles</vt:lpstr>
      </vt:variant>
      <vt:variant>
        <vt:i4>96</vt:i4>
      </vt:variant>
    </vt:vector>
  </HeadingPairs>
  <TitlesOfParts>
    <vt:vector size="111" baseType="lpstr">
      <vt:lpstr>Arial</vt:lpstr>
      <vt:lpstr>Calibri</vt:lpstr>
      <vt:lpstr>Cambria</vt:lpstr>
      <vt:lpstr>Cambria Math</vt:lpstr>
      <vt:lpstr>Chalkduster</vt:lpstr>
      <vt:lpstr>Helvetica</vt:lpstr>
      <vt:lpstr>Helvetica Light</vt:lpstr>
      <vt:lpstr>Helvetica Light</vt:lpstr>
      <vt:lpstr>Helvetica Neue</vt:lpstr>
      <vt:lpstr>Helvetica Neue Light</vt:lpstr>
      <vt:lpstr>Helvetica Neue Medium</vt:lpstr>
      <vt:lpstr>Symbol</vt:lpstr>
      <vt:lpstr>5_Office Theme</vt:lpstr>
      <vt:lpstr>6_Office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 Scientific Mission for the 21st Century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Andreas Hoecker</dc:creator>
  <cp:lastModifiedBy>Andreas Hoecker</cp:lastModifiedBy>
  <cp:revision>3281</cp:revision>
  <dcterms:created xsi:type="dcterms:W3CDTF">2021-02-23T06:51:49Z</dcterms:created>
  <dcterms:modified xsi:type="dcterms:W3CDTF">2024-06-28T05:39:43Z</dcterms:modified>
</cp:coreProperties>
</file>