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74.jpg" ContentType="image/tiff"/>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3" r:id="rId2"/>
  </p:sldMasterIdLst>
  <p:notesMasterIdLst>
    <p:notesMasterId r:id="rId66"/>
  </p:notesMasterIdLst>
  <p:sldIdLst>
    <p:sldId id="1674" r:id="rId3"/>
    <p:sldId id="1855" r:id="rId4"/>
    <p:sldId id="1823" r:id="rId5"/>
    <p:sldId id="1840" r:id="rId6"/>
    <p:sldId id="1754" r:id="rId7"/>
    <p:sldId id="1685" r:id="rId8"/>
    <p:sldId id="1756" r:id="rId9"/>
    <p:sldId id="1760" r:id="rId10"/>
    <p:sldId id="1757" r:id="rId11"/>
    <p:sldId id="1758" r:id="rId12"/>
    <p:sldId id="1853" r:id="rId13"/>
    <p:sldId id="1776" r:id="rId14"/>
    <p:sldId id="1759" r:id="rId15"/>
    <p:sldId id="1761" r:id="rId16"/>
    <p:sldId id="1762" r:id="rId17"/>
    <p:sldId id="1767" r:id="rId18"/>
    <p:sldId id="1766" r:id="rId19"/>
    <p:sldId id="1858" r:id="rId20"/>
    <p:sldId id="1773" r:id="rId21"/>
    <p:sldId id="1774" r:id="rId22"/>
    <p:sldId id="1764" r:id="rId23"/>
    <p:sldId id="1768" r:id="rId24"/>
    <p:sldId id="1769" r:id="rId25"/>
    <p:sldId id="1837" r:id="rId26"/>
    <p:sldId id="1771" r:id="rId27"/>
    <p:sldId id="1810" r:id="rId28"/>
    <p:sldId id="1772" r:id="rId29"/>
    <p:sldId id="1775" r:id="rId30"/>
    <p:sldId id="1849" r:id="rId31"/>
    <p:sldId id="1778" r:id="rId32"/>
    <p:sldId id="1777" r:id="rId33"/>
    <p:sldId id="1852" r:id="rId34"/>
    <p:sldId id="1780" r:id="rId35"/>
    <p:sldId id="1605" r:id="rId36"/>
    <p:sldId id="1807" r:id="rId37"/>
    <p:sldId id="1850" r:id="rId38"/>
    <p:sldId id="1792" r:id="rId39"/>
    <p:sldId id="1794" r:id="rId40"/>
    <p:sldId id="1784" r:id="rId41"/>
    <p:sldId id="1783" r:id="rId42"/>
    <p:sldId id="1785" r:id="rId43"/>
    <p:sldId id="1786" r:id="rId44"/>
    <p:sldId id="1787" r:id="rId45"/>
    <p:sldId id="1788" r:id="rId46"/>
    <p:sldId id="1789" r:id="rId47"/>
    <p:sldId id="1790" r:id="rId48"/>
    <p:sldId id="1791" r:id="rId49"/>
    <p:sldId id="1795" r:id="rId50"/>
    <p:sldId id="1800" r:id="rId51"/>
    <p:sldId id="1797" r:id="rId52"/>
    <p:sldId id="1801" r:id="rId53"/>
    <p:sldId id="1856" r:id="rId54"/>
    <p:sldId id="1804" r:id="rId55"/>
    <p:sldId id="1812" r:id="rId56"/>
    <p:sldId id="1859" r:id="rId57"/>
    <p:sldId id="1817" r:id="rId58"/>
    <p:sldId id="1844" r:id="rId59"/>
    <p:sldId id="1824" r:id="rId60"/>
    <p:sldId id="1816" r:id="rId61"/>
    <p:sldId id="1819" r:id="rId62"/>
    <p:sldId id="1843" r:id="rId63"/>
    <p:sldId id="1851" r:id="rId64"/>
    <p:sldId id="1854" r:id="rId65"/>
  </p:sldIdLst>
  <p:sldSz cx="11472863"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s Hoecker" initials="AH" lastIdx="3" clrIdx="0">
    <p:extLst>
      <p:ext uri="{19B8F6BF-5375-455C-9EA6-DF929625EA0E}">
        <p15:presenceInfo xmlns:p15="http://schemas.microsoft.com/office/powerpoint/2012/main" userId="9391ab34dee89a1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1521"/>
    <a:srgbClr val="FFFEDF"/>
    <a:srgbClr val="FF8E00"/>
    <a:srgbClr val="FF7D6F"/>
    <a:srgbClr val="FF9345"/>
    <a:srgbClr val="0D7FBF"/>
    <a:srgbClr val="ECECEC"/>
    <a:srgbClr val="D8363C"/>
    <a:srgbClr val="FFFF00"/>
    <a:srgbClr val="E7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24"/>
    <p:restoredTop sz="89507"/>
  </p:normalViewPr>
  <p:slideViewPr>
    <p:cSldViewPr snapToGrid="0" snapToObjects="1">
      <p:cViewPr varScale="1">
        <p:scale>
          <a:sx n="105" d="100"/>
          <a:sy n="105" d="100"/>
        </p:scale>
        <p:origin x="5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image" Target="../media/image7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E78797-FC3F-664F-A8A9-3DE3C9843102}" type="datetimeFigureOut">
              <a:rPr lang="en-CH" smtClean="0"/>
              <a:t>17.12.21</a:t>
            </a:fld>
            <a:endParaRPr lang="en-CH"/>
          </a:p>
        </p:txBody>
      </p:sp>
      <p:sp>
        <p:nvSpPr>
          <p:cNvPr id="4" name="Slide Image Placeholder 3"/>
          <p:cNvSpPr>
            <a:spLocks noGrp="1" noRot="1" noChangeAspect="1"/>
          </p:cNvSpPr>
          <p:nvPr>
            <p:ph type="sldImg" idx="2"/>
          </p:nvPr>
        </p:nvSpPr>
        <p:spPr>
          <a:xfrm>
            <a:off x="847725" y="1143000"/>
            <a:ext cx="516255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C82EC9-7377-A449-8612-7B96FECB3A19}" type="slidenum">
              <a:rPr lang="en-CH" smtClean="0"/>
              <a:t>‹#›</a:t>
            </a:fld>
            <a:endParaRPr lang="en-CH"/>
          </a:p>
        </p:txBody>
      </p:sp>
    </p:spTree>
    <p:extLst>
      <p:ext uri="{BB962C8B-B14F-4D97-AF65-F5344CB8AC3E}">
        <p14:creationId xmlns:p14="http://schemas.microsoft.com/office/powerpoint/2010/main" val="562769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While Democritus 2500 years ago explained the world is made of millions of atoms, interacting via little hooks in space made of void, today we think the world is made of the Standard Model. Contrary to Democritus, however, our explanation is not a Gedankenexpeiment, but — since the scientific revolution — we had to prove it. Large scale experiments had to be built to arrive where we are today. </a:t>
            </a:r>
          </a:p>
        </p:txBody>
      </p:sp>
      <p:sp>
        <p:nvSpPr>
          <p:cNvPr id="4" name="Slide Number Placeholder 3"/>
          <p:cNvSpPr>
            <a:spLocks noGrp="1"/>
          </p:cNvSpPr>
          <p:nvPr>
            <p:ph type="sldNum" sz="quarter" idx="5"/>
          </p:nvPr>
        </p:nvSpPr>
        <p:spPr/>
        <p:txBody>
          <a:bodyPr/>
          <a:lstStyle/>
          <a:p>
            <a:fld id="{EBC82EC9-7377-A449-8612-7B96FECB3A19}" type="slidenum">
              <a:rPr lang="en-CH" smtClean="0"/>
              <a:t>3</a:t>
            </a:fld>
            <a:endParaRPr lang="en-CH"/>
          </a:p>
        </p:txBody>
      </p:sp>
    </p:spTree>
    <p:extLst>
      <p:ext uri="{BB962C8B-B14F-4D97-AF65-F5344CB8AC3E}">
        <p14:creationId xmlns:p14="http://schemas.microsoft.com/office/powerpoint/2010/main" val="1242159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28</a:t>
            </a:fld>
            <a:endParaRPr lang="en-CH"/>
          </a:p>
        </p:txBody>
      </p:sp>
    </p:spTree>
    <p:extLst>
      <p:ext uri="{BB962C8B-B14F-4D97-AF65-F5344CB8AC3E}">
        <p14:creationId xmlns:p14="http://schemas.microsoft.com/office/powerpoint/2010/main" val="3801653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29</a:t>
            </a:fld>
            <a:endParaRPr lang="en-CH"/>
          </a:p>
        </p:txBody>
      </p:sp>
    </p:spTree>
    <p:extLst>
      <p:ext uri="{BB962C8B-B14F-4D97-AF65-F5344CB8AC3E}">
        <p14:creationId xmlns:p14="http://schemas.microsoft.com/office/powerpoint/2010/main" val="1116737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38</a:t>
            </a:fld>
            <a:endParaRPr lang="en-CH"/>
          </a:p>
        </p:txBody>
      </p:sp>
    </p:spTree>
    <p:extLst>
      <p:ext uri="{BB962C8B-B14F-4D97-AF65-F5344CB8AC3E}">
        <p14:creationId xmlns:p14="http://schemas.microsoft.com/office/powerpoint/2010/main" val="1997449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39</a:t>
            </a:fld>
            <a:endParaRPr lang="en-CH"/>
          </a:p>
        </p:txBody>
      </p:sp>
    </p:spTree>
    <p:extLst>
      <p:ext uri="{BB962C8B-B14F-4D97-AF65-F5344CB8AC3E}">
        <p14:creationId xmlns:p14="http://schemas.microsoft.com/office/powerpoint/2010/main" val="1238734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54</a:t>
            </a:fld>
            <a:endParaRPr lang="en-CH"/>
          </a:p>
        </p:txBody>
      </p:sp>
    </p:spTree>
    <p:extLst>
      <p:ext uri="{BB962C8B-B14F-4D97-AF65-F5344CB8AC3E}">
        <p14:creationId xmlns:p14="http://schemas.microsoft.com/office/powerpoint/2010/main" val="4046634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55</a:t>
            </a:fld>
            <a:endParaRPr lang="en-CH"/>
          </a:p>
        </p:txBody>
      </p:sp>
    </p:spTree>
    <p:extLst>
      <p:ext uri="{BB962C8B-B14F-4D97-AF65-F5344CB8AC3E}">
        <p14:creationId xmlns:p14="http://schemas.microsoft.com/office/powerpoint/2010/main" val="1937830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57</a:t>
            </a:fld>
            <a:endParaRPr lang="en-CH"/>
          </a:p>
        </p:txBody>
      </p:sp>
    </p:spTree>
    <p:extLst>
      <p:ext uri="{BB962C8B-B14F-4D97-AF65-F5344CB8AC3E}">
        <p14:creationId xmlns:p14="http://schemas.microsoft.com/office/powerpoint/2010/main" val="1971540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We have all reaso to be proud of what was achieved in particle physics during, essentially, the last centuray. We know it is incomplete, iand it might be *very* incomplete. There are the big questions Hitoshi discussed. But there also are the small ones Bob Cahn, who has strong links to the IN2P3, discussed in his beautiful paper “The eightteen …”. If we make the electron a little heavier, we run into disaster. If we make the u-quark heavier than the d-quark, we are doomed. The small electron mass seems to be connected to the small mass difference between u and d quarks. </a:t>
            </a:r>
          </a:p>
          <a:p>
            <a:endParaRPr lang="en-CH" dirty="0"/>
          </a:p>
          <a:p>
            <a:r>
              <a:rPr lang="en-CH" dirty="0"/>
              <a:t>Since the scientific revolutiob, we only believe what we have expeienced, so it is not enough to build beautiful mathematicalk models of the infinitesimal small. We need to penetrate it, </a:t>
            </a:r>
          </a:p>
          <a:p>
            <a:endParaRPr lang="en-CH" dirty="0"/>
          </a:p>
          <a:p>
            <a:r>
              <a:rPr lang="en-CH" dirty="0"/>
              <a:t>The price to do so is high. I believe that as a cultured species we have no alternative other than to continue our exploration. But we have to engage our societies to go this path with us together.</a:t>
            </a:r>
          </a:p>
        </p:txBody>
      </p:sp>
      <p:sp>
        <p:nvSpPr>
          <p:cNvPr id="4" name="Slide Number Placeholder 3"/>
          <p:cNvSpPr>
            <a:spLocks noGrp="1"/>
          </p:cNvSpPr>
          <p:nvPr>
            <p:ph type="sldNum" sz="quarter" idx="5"/>
          </p:nvPr>
        </p:nvSpPr>
        <p:spPr/>
        <p:txBody>
          <a:bodyPr/>
          <a:lstStyle/>
          <a:p>
            <a:fld id="{EBC82EC9-7377-A449-8612-7B96FECB3A19}" type="slidenum">
              <a:rPr lang="en-CH" smtClean="0"/>
              <a:t>58</a:t>
            </a:fld>
            <a:endParaRPr lang="en-CH"/>
          </a:p>
        </p:txBody>
      </p:sp>
    </p:spTree>
    <p:extLst>
      <p:ext uri="{BB962C8B-B14F-4D97-AF65-F5344CB8AC3E}">
        <p14:creationId xmlns:p14="http://schemas.microsoft.com/office/powerpoint/2010/main" val="3662901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59</a:t>
            </a:fld>
            <a:endParaRPr lang="en-CH"/>
          </a:p>
        </p:txBody>
      </p:sp>
    </p:spTree>
    <p:extLst>
      <p:ext uri="{BB962C8B-B14F-4D97-AF65-F5344CB8AC3E}">
        <p14:creationId xmlns:p14="http://schemas.microsoft.com/office/powerpoint/2010/main" val="4258982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60</a:t>
            </a:fld>
            <a:endParaRPr lang="en-CH"/>
          </a:p>
        </p:txBody>
      </p:sp>
    </p:spTree>
    <p:extLst>
      <p:ext uri="{BB962C8B-B14F-4D97-AF65-F5344CB8AC3E}">
        <p14:creationId xmlns:p14="http://schemas.microsoft.com/office/powerpoint/2010/main" val="4012720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While Democritus 2500 years ago explained the world is made of millions of atoms, interacting via little hooks in space made of void, today we think the world is made of the Standard Model. Contrary to Democritus, however, our explanation is not a Gedankenexpeiment, but — since the scientific revolution — we had to prove it. Large scale experiments had to be built to arrive where we are today. </a:t>
            </a:r>
          </a:p>
        </p:txBody>
      </p:sp>
      <p:sp>
        <p:nvSpPr>
          <p:cNvPr id="4" name="Slide Number Placeholder 3"/>
          <p:cNvSpPr>
            <a:spLocks noGrp="1"/>
          </p:cNvSpPr>
          <p:nvPr>
            <p:ph type="sldNum" sz="quarter" idx="5"/>
          </p:nvPr>
        </p:nvSpPr>
        <p:spPr/>
        <p:txBody>
          <a:bodyPr/>
          <a:lstStyle/>
          <a:p>
            <a:fld id="{EBC82EC9-7377-A449-8612-7B96FECB3A19}" type="slidenum">
              <a:rPr lang="en-CH" smtClean="0"/>
              <a:t>4</a:t>
            </a:fld>
            <a:endParaRPr lang="en-CH"/>
          </a:p>
        </p:txBody>
      </p:sp>
    </p:spTree>
    <p:extLst>
      <p:ext uri="{BB962C8B-B14F-4D97-AF65-F5344CB8AC3E}">
        <p14:creationId xmlns:p14="http://schemas.microsoft.com/office/powerpoint/2010/main" val="2419245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61</a:t>
            </a:fld>
            <a:endParaRPr lang="en-CH"/>
          </a:p>
        </p:txBody>
      </p:sp>
    </p:spTree>
    <p:extLst>
      <p:ext uri="{BB962C8B-B14F-4D97-AF65-F5344CB8AC3E}">
        <p14:creationId xmlns:p14="http://schemas.microsoft.com/office/powerpoint/2010/main" val="838781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62</a:t>
            </a:fld>
            <a:endParaRPr lang="en-CH"/>
          </a:p>
        </p:txBody>
      </p:sp>
    </p:spTree>
    <p:extLst>
      <p:ext uri="{BB962C8B-B14F-4D97-AF65-F5344CB8AC3E}">
        <p14:creationId xmlns:p14="http://schemas.microsoft.com/office/powerpoint/2010/main" val="3550346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63</a:t>
            </a:fld>
            <a:endParaRPr lang="en-CH"/>
          </a:p>
        </p:txBody>
      </p:sp>
    </p:spTree>
    <p:extLst>
      <p:ext uri="{BB962C8B-B14F-4D97-AF65-F5344CB8AC3E}">
        <p14:creationId xmlns:p14="http://schemas.microsoft.com/office/powerpoint/2010/main" val="414952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7</a:t>
            </a:fld>
            <a:endParaRPr lang="en-CH"/>
          </a:p>
        </p:txBody>
      </p:sp>
    </p:spTree>
    <p:extLst>
      <p:ext uri="{BB962C8B-B14F-4D97-AF65-F5344CB8AC3E}">
        <p14:creationId xmlns:p14="http://schemas.microsoft.com/office/powerpoint/2010/main" val="882468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8</a:t>
            </a:fld>
            <a:endParaRPr lang="en-CH"/>
          </a:p>
        </p:txBody>
      </p:sp>
    </p:spTree>
    <p:extLst>
      <p:ext uri="{BB962C8B-B14F-4D97-AF65-F5344CB8AC3E}">
        <p14:creationId xmlns:p14="http://schemas.microsoft.com/office/powerpoint/2010/main" val="2047422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15</a:t>
            </a:fld>
            <a:endParaRPr lang="en-CH"/>
          </a:p>
        </p:txBody>
      </p:sp>
    </p:spTree>
    <p:extLst>
      <p:ext uri="{BB962C8B-B14F-4D97-AF65-F5344CB8AC3E}">
        <p14:creationId xmlns:p14="http://schemas.microsoft.com/office/powerpoint/2010/main" val="1663684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16</a:t>
            </a:fld>
            <a:endParaRPr lang="en-CH"/>
          </a:p>
        </p:txBody>
      </p:sp>
    </p:spTree>
    <p:extLst>
      <p:ext uri="{BB962C8B-B14F-4D97-AF65-F5344CB8AC3E}">
        <p14:creationId xmlns:p14="http://schemas.microsoft.com/office/powerpoint/2010/main" val="3957321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17</a:t>
            </a:fld>
            <a:endParaRPr lang="en-CH"/>
          </a:p>
        </p:txBody>
      </p:sp>
    </p:spTree>
    <p:extLst>
      <p:ext uri="{BB962C8B-B14F-4D97-AF65-F5344CB8AC3E}">
        <p14:creationId xmlns:p14="http://schemas.microsoft.com/office/powerpoint/2010/main" val="3454116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18</a:t>
            </a:fld>
            <a:endParaRPr lang="en-CH"/>
          </a:p>
        </p:txBody>
      </p:sp>
    </p:spTree>
    <p:extLst>
      <p:ext uri="{BB962C8B-B14F-4D97-AF65-F5344CB8AC3E}">
        <p14:creationId xmlns:p14="http://schemas.microsoft.com/office/powerpoint/2010/main" val="792098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EBC82EC9-7377-A449-8612-7B96FECB3A19}" type="slidenum">
              <a:rPr lang="en-CH" smtClean="0"/>
              <a:t>20</a:t>
            </a:fld>
            <a:endParaRPr lang="en-CH"/>
          </a:p>
        </p:txBody>
      </p:sp>
    </p:spTree>
    <p:extLst>
      <p:ext uri="{BB962C8B-B14F-4D97-AF65-F5344CB8AC3E}">
        <p14:creationId xmlns:p14="http://schemas.microsoft.com/office/powerpoint/2010/main" val="67742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52374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591073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
        <p:nvSpPr>
          <p:cNvPr id="3" name="Footer Placeholder 1">
            <a:extLst>
              <a:ext uri="{FF2B5EF4-FFF2-40B4-BE49-F238E27FC236}">
                <a16:creationId xmlns:a16="http://schemas.microsoft.com/office/drawing/2014/main" id="{1154B9DB-D1F1-674E-A347-CC6C01C93584}"/>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a:t>Andreas Hoecker, CB meeting, 12 Feb 2021</a:t>
            </a:r>
            <a:endParaRPr lang="en-CH" dirty="0"/>
          </a:p>
        </p:txBody>
      </p:sp>
    </p:spTree>
    <p:extLst>
      <p:ext uri="{BB962C8B-B14F-4D97-AF65-F5344CB8AC3E}">
        <p14:creationId xmlns:p14="http://schemas.microsoft.com/office/powerpoint/2010/main" val="636296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
        <p:nvSpPr>
          <p:cNvPr id="3" name="Footer Placeholder 1">
            <a:extLst>
              <a:ext uri="{FF2B5EF4-FFF2-40B4-BE49-F238E27FC236}">
                <a16:creationId xmlns:a16="http://schemas.microsoft.com/office/drawing/2014/main" id="{A2A4CF08-E3CE-5B43-B4C8-707D843051FB}"/>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dirty="0"/>
              <a:t>Andreas Hoecker, CB meeting, 12 Feb 2021</a:t>
            </a:r>
          </a:p>
        </p:txBody>
      </p:sp>
    </p:spTree>
    <p:extLst>
      <p:ext uri="{BB962C8B-B14F-4D97-AF65-F5344CB8AC3E}">
        <p14:creationId xmlns:p14="http://schemas.microsoft.com/office/powerpoint/2010/main" val="13502487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1472863"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676970" y="908720"/>
            <a:ext cx="10795894"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30418"/>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1472863"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676970" y="908720"/>
            <a:ext cx="10795894"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Footer Placeholder 1">
            <a:extLst>
              <a:ext uri="{FF2B5EF4-FFF2-40B4-BE49-F238E27FC236}">
                <a16:creationId xmlns:a16="http://schemas.microsoft.com/office/drawing/2014/main" id="{A47C653E-BBD3-A84C-BCC9-02354D1CBD32}"/>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a:t>Andreas Hoecker, CB meeting, 12 Feb 2021</a:t>
            </a:r>
            <a:endParaRPr lang="en-CH" dirty="0"/>
          </a:p>
        </p:txBody>
      </p:sp>
    </p:spTree>
    <p:extLst>
      <p:ext uri="{BB962C8B-B14F-4D97-AF65-F5344CB8AC3E}">
        <p14:creationId xmlns:p14="http://schemas.microsoft.com/office/powerpoint/2010/main" val="4033533065"/>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3.wdp"/><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8.png"/><Relationship Id="rId4" Type="http://schemas.openxmlformats.org/officeDocument/2006/relationships/image" Target="../media/image27.jpeg"/><Relationship Id="rId9"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2.jp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3.emf"/><Relationship Id="rId5" Type="http://schemas.openxmlformats.org/officeDocument/2006/relationships/image" Target="../media/image32.jpg"/><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4.tiff"/><Relationship Id="rId7" Type="http://schemas.microsoft.com/office/2007/relationships/hdphoto" Target="../media/hdphoto8.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emf"/><Relationship Id="rId4" Type="http://schemas.openxmlformats.org/officeDocument/2006/relationships/image" Target="../media/image35.tiff"/></Relationships>
</file>

<file path=ppt/slides/_rels/slide18.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34.tiff"/><Relationship Id="rId7" Type="http://schemas.microsoft.com/office/2007/relationships/hdphoto" Target="../media/hdphoto8.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emf"/><Relationship Id="rId4" Type="http://schemas.openxmlformats.org/officeDocument/2006/relationships/image" Target="../media/image35.tiff"/><Relationship Id="rId9" Type="http://schemas.openxmlformats.org/officeDocument/2006/relationships/image" Target="../media/image40.png"/></Relationships>
</file>

<file path=ppt/slides/_rels/slide1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2.xml"/><Relationship Id="rId5" Type="http://schemas.openxmlformats.org/officeDocument/2006/relationships/image" Target="../media/image52.emf"/><Relationship Id="rId4" Type="http://schemas.openxmlformats.org/officeDocument/2006/relationships/image" Target="../media/image51.emf"/></Relationships>
</file>

<file path=ppt/slides/_rels/slide2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2.emf"/><Relationship Id="rId4" Type="http://schemas.openxmlformats.org/officeDocument/2006/relationships/image" Target="../media/image51.emf"/></Relationships>
</file>

<file path=ppt/slides/_rels/slide27.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65.emf"/><Relationship Id="rId3" Type="http://schemas.openxmlformats.org/officeDocument/2006/relationships/image" Target="../media/image60.emf"/><Relationship Id="rId7" Type="http://schemas.openxmlformats.org/officeDocument/2006/relationships/image" Target="../media/image64.emf"/><Relationship Id="rId2" Type="http://schemas.openxmlformats.org/officeDocument/2006/relationships/image" Target="../media/image59.emf"/><Relationship Id="rId1" Type="http://schemas.openxmlformats.org/officeDocument/2006/relationships/slideLayout" Target="../slideLayouts/slideLayout2.xml"/><Relationship Id="rId6" Type="http://schemas.openxmlformats.org/officeDocument/2006/relationships/image" Target="../media/image63.emf"/><Relationship Id="rId5" Type="http://schemas.openxmlformats.org/officeDocument/2006/relationships/image" Target="../media/image62.emf"/><Relationship Id="rId4" Type="http://schemas.openxmlformats.org/officeDocument/2006/relationships/image" Target="../media/image61.emf"/></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emf"/><Relationship Id="rId1" Type="http://schemas.openxmlformats.org/officeDocument/2006/relationships/slideLayout" Target="../slideLayouts/slideLayout2.xml"/><Relationship Id="rId5" Type="http://schemas.openxmlformats.org/officeDocument/2006/relationships/image" Target="../media/image68.emf"/><Relationship Id="rId4" Type="http://schemas.microsoft.com/office/2007/relationships/hdphoto" Target="../media/hdphoto9.wdp"/></Relationships>
</file>

<file path=ppt/slides/_rels/slide3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jpg"/><Relationship Id="rId5" Type="http://schemas.openxmlformats.org/officeDocument/2006/relationships/image" Target="../media/image73.jpg"/><Relationship Id="rId4" Type="http://schemas.openxmlformats.org/officeDocument/2006/relationships/image" Target="../media/image72.jpg"/></Relationships>
</file>

<file path=ppt/slides/_rels/slide34.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1.emf"/><Relationship Id="rId3" Type="http://schemas.openxmlformats.org/officeDocument/2006/relationships/image" Target="../media/image70.png"/><Relationship Id="rId7" Type="http://schemas.openxmlformats.org/officeDocument/2006/relationships/image" Target="../media/image76.png"/><Relationship Id="rId12" Type="http://schemas.openxmlformats.org/officeDocument/2006/relationships/image" Target="../media/image80.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9.jpeg"/><Relationship Id="rId5" Type="http://schemas.openxmlformats.org/officeDocument/2006/relationships/image" Target="../media/image75.png"/><Relationship Id="rId10" Type="http://schemas.openxmlformats.org/officeDocument/2006/relationships/image" Target="../media/image78.png"/><Relationship Id="rId4" Type="http://schemas.openxmlformats.org/officeDocument/2006/relationships/oleObject" Target="../embeddings/oleObject1.bin"/><Relationship Id="rId9" Type="http://schemas.openxmlformats.org/officeDocument/2006/relationships/image" Target="../media/image77.png"/><Relationship Id="rId1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emf"/><Relationship Id="rId4" Type="http://schemas.microsoft.com/office/2007/relationships/hdphoto" Target="../media/hdphoto11.wdp"/></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6.emf"/><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770.png"/><Relationship Id="rId4" Type="http://schemas.openxmlformats.org/officeDocument/2006/relationships/image" Target="../media/image88.emf"/></Relationships>
</file>

<file path=ppt/slides/_rels/slide4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89.emf"/><Relationship Id="rId5" Type="http://schemas.openxmlformats.org/officeDocument/2006/relationships/image" Target="../media/image770.png"/><Relationship Id="rId4" Type="http://schemas.openxmlformats.org/officeDocument/2006/relationships/image" Target="../media/image88.emf"/></Relationships>
</file>

<file path=ppt/slides/_rels/slide4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jpeg"/><Relationship Id="rId1" Type="http://schemas.openxmlformats.org/officeDocument/2006/relationships/slideLayout" Target="../slideLayouts/slideLayout2.xml"/><Relationship Id="rId4" Type="http://schemas.openxmlformats.org/officeDocument/2006/relationships/image" Target="../media/image92.emf"/></Relationships>
</file>

<file path=ppt/slides/_rels/slide4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88.emf"/></Relationships>
</file>

<file path=ppt/slides/_rels/slide4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94.emf"/></Relationships>
</file>

<file path=ppt/slides/_rels/slide46.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88.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8.tiff"/><Relationship Id="rId2" Type="http://schemas.openxmlformats.org/officeDocument/2006/relationships/image" Target="../media/image97.tif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7.tiff"/><Relationship Id="rId1" Type="http://schemas.openxmlformats.org/officeDocument/2006/relationships/slideLayout" Target="../slideLayouts/slideLayout2.xml"/><Relationship Id="rId4" Type="http://schemas.openxmlformats.org/officeDocument/2006/relationships/image" Target="../media/image98.tiff"/></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98.tiff"/><Relationship Id="rId2" Type="http://schemas.openxmlformats.org/officeDocument/2006/relationships/image" Target="../media/image97.tiff"/><Relationship Id="rId1" Type="http://schemas.openxmlformats.org/officeDocument/2006/relationships/slideLayout" Target="../slideLayouts/slideLayout2.xml"/><Relationship Id="rId5" Type="http://schemas.openxmlformats.org/officeDocument/2006/relationships/image" Target="../media/image101.emf"/><Relationship Id="rId4" Type="http://schemas.openxmlformats.org/officeDocument/2006/relationships/image" Target="../media/image100.emf"/></Relationships>
</file>

<file path=ppt/slides/_rels/slide51.xml.rels><?xml version="1.0" encoding="UTF-8" standalone="yes"?>
<Relationships xmlns="http://schemas.openxmlformats.org/package/2006/relationships"><Relationship Id="rId3" Type="http://schemas.openxmlformats.org/officeDocument/2006/relationships/image" Target="../media/image98.tiff"/><Relationship Id="rId2" Type="http://schemas.openxmlformats.org/officeDocument/2006/relationships/image" Target="../media/image97.tif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8.tiff"/><Relationship Id="rId2" Type="http://schemas.openxmlformats.org/officeDocument/2006/relationships/image" Target="../media/image97.tiff"/><Relationship Id="rId1" Type="http://schemas.openxmlformats.org/officeDocument/2006/relationships/slideLayout" Target="../slideLayouts/slideLayout2.xml"/><Relationship Id="rId6" Type="http://schemas.openxmlformats.org/officeDocument/2006/relationships/image" Target="../media/image104.emf"/><Relationship Id="rId5" Type="http://schemas.openxmlformats.org/officeDocument/2006/relationships/image" Target="../media/image103.emf"/><Relationship Id="rId4" Type="http://schemas.openxmlformats.org/officeDocument/2006/relationships/image" Target="../media/image102.emf"/></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6.emf"/></Relationships>
</file>

<file path=ppt/slides/_rels/slide5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2.xml"/><Relationship Id="rId4" Type="http://schemas.microsoft.com/office/2007/relationships/hdphoto" Target="../media/hdphoto15.wdp"/></Relationships>
</file>

<file path=ppt/slides/_rels/slide5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8.emf"/></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journals.aps.org/rmp/abstract/10.1103/RevModPhys.68.951" TargetMode="External"/><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12.png"/><Relationship Id="rId4" Type="http://schemas.openxmlformats.org/officeDocument/2006/relationships/image" Target="../media/image111.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6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6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5" name="Picture 4">
            <a:extLst>
              <a:ext uri="{FF2B5EF4-FFF2-40B4-BE49-F238E27FC236}">
                <a16:creationId xmlns:a16="http://schemas.microsoft.com/office/drawing/2014/main" id="{DD842E1C-1E1F-1B45-B02F-C4A880C64807}"/>
              </a:ext>
            </a:extLst>
          </p:cNvPr>
          <p:cNvPicPr>
            <a:picLocks noChangeAspect="1"/>
          </p:cNvPicPr>
          <p:nvPr/>
        </p:nvPicPr>
        <p:blipFill rotWithShape="1">
          <a:blip r:embed="rId2">
            <a:extLst>
              <a:ext uri="{28A0092B-C50C-407E-A947-70E740481C1C}">
                <a14:useLocalDpi xmlns:a14="http://schemas.microsoft.com/office/drawing/2010/main"/>
              </a:ext>
            </a:extLst>
          </a:blip>
          <a:srcRect t="21633"/>
          <a:stretch/>
        </p:blipFill>
        <p:spPr>
          <a:xfrm>
            <a:off x="5166923" y="-1"/>
            <a:ext cx="6185019" cy="6858000"/>
          </a:xfrm>
          <a:prstGeom prst="rect">
            <a:avLst/>
          </a:prstGeom>
        </p:spPr>
      </p:pic>
      <p:sp>
        <p:nvSpPr>
          <p:cNvPr id="2" name="Rectangle 1">
            <a:extLst>
              <a:ext uri="{FF2B5EF4-FFF2-40B4-BE49-F238E27FC236}">
                <a16:creationId xmlns:a16="http://schemas.microsoft.com/office/drawing/2014/main" id="{D6032BD6-DF1E-F44B-AD9C-5C44A6D11FD5}"/>
              </a:ext>
            </a:extLst>
          </p:cNvPr>
          <p:cNvSpPr/>
          <p:nvPr/>
        </p:nvSpPr>
        <p:spPr>
          <a:xfrm>
            <a:off x="301083" y="122663"/>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8" name="TextBox 7">
            <a:extLst>
              <a:ext uri="{FF2B5EF4-FFF2-40B4-BE49-F238E27FC236}">
                <a16:creationId xmlns:a16="http://schemas.microsoft.com/office/drawing/2014/main" id="{4F0366C4-E2D9-8E44-96B5-62DA5C14A51A}"/>
              </a:ext>
            </a:extLst>
          </p:cNvPr>
          <p:cNvSpPr txBox="1"/>
          <p:nvPr/>
        </p:nvSpPr>
        <p:spPr>
          <a:xfrm>
            <a:off x="390639" y="2954711"/>
            <a:ext cx="4404385" cy="923330"/>
          </a:xfrm>
          <a:prstGeom prst="rect">
            <a:avLst/>
          </a:prstGeom>
          <a:noFill/>
        </p:spPr>
        <p:txBody>
          <a:bodyPr wrap="square" rtlCol="0">
            <a:spAutoFit/>
          </a:bodyPr>
          <a:lstStyle/>
          <a:p>
            <a:pPr defTabSz="457200" fontAlgn="base">
              <a:spcBef>
                <a:spcPts val="3000"/>
              </a:spcBef>
              <a:spcAft>
                <a:spcPct val="0"/>
              </a:spcAft>
              <a:defRPr/>
            </a:pPr>
            <a:r>
              <a:rPr lang="en-GB" sz="16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Andreas Hoecker (CERN)</a:t>
            </a:r>
          </a:p>
          <a:p>
            <a:pPr defTabSz="457200" fontAlgn="base">
              <a:spcBef>
                <a:spcPts val="1200"/>
              </a:spcBef>
              <a:spcAft>
                <a:spcPct val="0"/>
              </a:spcAft>
              <a:defRPr/>
            </a:pPr>
            <a:r>
              <a:rPr lang="en-GB" sz="1400" i="1"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50 years of physics — from particles to the universe</a:t>
            </a:r>
          </a:p>
          <a:p>
            <a:pPr defTabSz="457200" fontAlgn="base">
              <a:spcAft>
                <a:spcPct val="0"/>
              </a:spcAft>
              <a:defRPr/>
            </a:pPr>
            <a:r>
              <a:rPr lang="en-GB" sz="14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Symposium to honour 50 years IN2P3</a:t>
            </a:r>
          </a:p>
        </p:txBody>
      </p:sp>
      <p:sp>
        <p:nvSpPr>
          <p:cNvPr id="9" name="Rectangle 8">
            <a:extLst>
              <a:ext uri="{FF2B5EF4-FFF2-40B4-BE49-F238E27FC236}">
                <a16:creationId xmlns:a16="http://schemas.microsoft.com/office/drawing/2014/main" id="{B19F974F-6DAC-5F45-8828-3ED8885D2126}"/>
              </a:ext>
            </a:extLst>
          </p:cNvPr>
          <p:cNvSpPr/>
          <p:nvPr/>
        </p:nvSpPr>
        <p:spPr>
          <a:xfrm>
            <a:off x="390638" y="523940"/>
            <a:ext cx="6034546" cy="1354217"/>
          </a:xfrm>
          <a:prstGeom prst="rect">
            <a:avLst/>
          </a:prstGeom>
          <a:noFill/>
          <a:ln>
            <a:noFill/>
          </a:ln>
        </p:spPr>
        <p:txBody>
          <a:bodyPr wrap="square" rtlCol="0" anchor="ctr">
            <a:spAutoFit/>
          </a:bodyPr>
          <a:lstStyle/>
          <a:p>
            <a:pPr defTabSz="457200" fontAlgn="base">
              <a:spcBef>
                <a:spcPct val="0"/>
              </a:spcBef>
              <a:spcAft>
                <a:spcPct val="0"/>
              </a:spcAft>
              <a:defRPr/>
            </a:pPr>
            <a:r>
              <a:rPr lang="en-US" sz="4000" b="1" dirty="0">
                <a:solidFill>
                  <a:srgbClr val="FFFF00"/>
                </a:solidFill>
                <a:latin typeface="Helvetica" pitchFamily="2" charset="0"/>
                <a:ea typeface="Open Sans" panose="020B0606030504020204" pitchFamily="34" charset="0"/>
                <a:cs typeface="Open Sans" panose="020B0606030504020204" pitchFamily="34" charset="0"/>
              </a:rPr>
              <a:t>Smashing discoveries</a:t>
            </a:r>
          </a:p>
          <a:p>
            <a:pPr defTabSz="457200" fontAlgn="base">
              <a:spcBef>
                <a:spcPts val="1200"/>
              </a:spcBef>
              <a:spcAft>
                <a:spcPct val="0"/>
              </a:spcAft>
              <a:defRPr/>
            </a:pPr>
            <a:r>
              <a:rPr lang="en-US" sz="3200" dirty="0">
                <a:solidFill>
                  <a:schemeClr val="bg1"/>
                </a:solidFill>
                <a:latin typeface="Helvetica" pitchFamily="2" charset="0"/>
                <a:ea typeface="Open Sans" panose="020B0606030504020204" pitchFamily="34" charset="0"/>
                <a:cs typeface="Open Sans" panose="020B0606030504020204" pitchFamily="34" charset="0"/>
              </a:rPr>
              <a:t>Particle physics at accelerators</a:t>
            </a:r>
          </a:p>
        </p:txBody>
      </p:sp>
      <p:pic>
        <p:nvPicPr>
          <p:cNvPr id="1026" name="Picture 2">
            <a:extLst>
              <a:ext uri="{FF2B5EF4-FFF2-40B4-BE49-F238E27FC236}">
                <a16:creationId xmlns:a16="http://schemas.microsoft.com/office/drawing/2014/main" id="{F22B3EC9-B314-D340-9B27-B8C316D2651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2149" y="4068218"/>
            <a:ext cx="2605249" cy="1563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16748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DCD860-CE93-FC4C-AFCF-C1AE55572574}"/>
              </a:ext>
            </a:extLst>
          </p:cNvPr>
          <p:cNvSpPr>
            <a:spLocks noGrp="1"/>
          </p:cNvSpPr>
          <p:nvPr>
            <p:ph type="sldNum" sz="quarter" idx="4"/>
          </p:nvPr>
        </p:nvSpPr>
        <p:spPr/>
        <p:txBody>
          <a:bodyPr/>
          <a:lstStyle/>
          <a:p>
            <a:pPr>
              <a:defRPr/>
            </a:pPr>
            <a:fld id="{611C2F03-9E95-40C9-A99F-3C4F7EE8CF2A}" type="slidenum">
              <a:rPr lang="en-GB" smtClean="0"/>
              <a:pPr>
                <a:defRPr/>
              </a:pPr>
              <a:t>10</a:t>
            </a:fld>
            <a:endParaRPr lang="en-GB" dirty="0"/>
          </a:p>
        </p:txBody>
      </p:sp>
      <p:pic>
        <p:nvPicPr>
          <p:cNvPr id="38" name="Picture 37">
            <a:extLst>
              <a:ext uri="{FF2B5EF4-FFF2-40B4-BE49-F238E27FC236}">
                <a16:creationId xmlns:a16="http://schemas.microsoft.com/office/drawing/2014/main" id="{C80E45C1-41A7-384C-98E0-3194C09591D0}"/>
              </a:ext>
            </a:extLst>
          </p:cNvPr>
          <p:cNvPicPr>
            <a:picLocks noChangeAspect="1"/>
          </p:cNvPicPr>
          <p:nvPr/>
        </p:nvPicPr>
        <p:blipFill rotWithShape="1">
          <a:blip r:embed="rId2">
            <a:duotone>
              <a:srgbClr val="244A58">
                <a:shade val="45000"/>
                <a:satMod val="135000"/>
              </a:srgbClr>
              <a:prstClr val="white"/>
            </a:duotone>
            <a:extLst>
              <a:ext uri="{28A0092B-C50C-407E-A947-70E740481C1C}">
                <a14:useLocalDpi xmlns:a14="http://schemas.microsoft.com/office/drawing/2010/main"/>
              </a:ext>
            </a:extLst>
          </a:blip>
          <a:srcRect/>
          <a:stretch/>
        </p:blipFill>
        <p:spPr>
          <a:xfrm>
            <a:off x="682827" y="905428"/>
            <a:ext cx="10787606" cy="5952572"/>
          </a:xfrm>
          <a:prstGeom prst="rect">
            <a:avLst/>
          </a:prstGeom>
        </p:spPr>
      </p:pic>
      <p:sp>
        <p:nvSpPr>
          <p:cNvPr id="57" name="Rounded Rectangle 56">
            <a:extLst>
              <a:ext uri="{FF2B5EF4-FFF2-40B4-BE49-F238E27FC236}">
                <a16:creationId xmlns:a16="http://schemas.microsoft.com/office/drawing/2014/main" id="{F1A1EB0B-B4F6-6D4D-83A0-E3AE750802D0}"/>
              </a:ext>
            </a:extLst>
          </p:cNvPr>
          <p:cNvSpPr/>
          <p:nvPr/>
        </p:nvSpPr>
        <p:spPr>
          <a:xfrm>
            <a:off x="1396753" y="1622594"/>
            <a:ext cx="4191000" cy="3200400"/>
          </a:xfrm>
          <a:prstGeom prst="roundRect">
            <a:avLst>
              <a:gd name="adj" fmla="val 2381"/>
            </a:avLst>
          </a:prstGeom>
          <a:solidFill>
            <a:schemeClr val="accent1">
              <a:lumMod val="75000"/>
              <a:alpha val="82000"/>
            </a:schemeClr>
          </a:solidFill>
          <a:ln w="9525" cap="flat" cmpd="sng" algn="ctr">
            <a:noFill/>
            <a:prstDash val="solid"/>
          </a:ln>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id="{76AC3EA2-8EDF-7148-96D4-D782E60E911A}"/>
              </a:ext>
            </a:extLst>
          </p:cNvPr>
          <p:cNvSpPr/>
          <p:nvPr/>
        </p:nvSpPr>
        <p:spPr>
          <a:xfrm>
            <a:off x="1396753" y="4992324"/>
            <a:ext cx="4191000" cy="830997"/>
          </a:xfrm>
          <a:prstGeom prst="rect">
            <a:avLst/>
          </a:prstGeom>
          <a:solidFill>
            <a:srgbClr val="2C7C9F">
              <a:lumMod val="50000"/>
              <a:alpha val="65000"/>
            </a:srgbClr>
          </a:solidFill>
        </p:spPr>
        <p:txBody>
          <a:bodyPr wrap="squar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Event showing tracks of particles from the 1200 </a:t>
            </a:r>
            <a:r>
              <a:rPr kumimoji="0" lang="en-US" sz="1200" b="0" i="0" u="none" strike="noStrike" kern="0" cap="none" spc="0" normalizeH="0" baseline="0" noProof="0" dirty="0" err="1">
                <a:ln>
                  <a:noFill/>
                </a:ln>
                <a:solidFill>
                  <a:prstClr val="white"/>
                </a:solidFill>
                <a:effectLst/>
                <a:uLnTx/>
                <a:uFillTx/>
                <a:latin typeface="Helvetica" pitchFamily="2" charset="0"/>
                <a:ea typeface="ＭＳ Ｐゴシック" charset="-128"/>
              </a:rPr>
              <a:t>litre</a:t>
            </a: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 </a:t>
            </a:r>
            <a:r>
              <a:rPr kumimoji="0" lang="en-US" sz="1200" b="0" i="0" u="none" strike="noStrike" kern="0" cap="none" spc="0" normalizeH="0" baseline="0" noProof="0" dirty="0" err="1">
                <a:ln>
                  <a:noFill/>
                </a:ln>
                <a:solidFill>
                  <a:prstClr val="white"/>
                </a:solidFill>
                <a:effectLst/>
                <a:uLnTx/>
                <a:uFillTx/>
                <a:latin typeface="Helvetica" pitchFamily="2" charset="0"/>
                <a:ea typeface="ＭＳ Ｐゴシック" charset="-128"/>
              </a:rPr>
              <a:t>Gargamelle</a:t>
            </a: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 bubble chamber that ran on the PS from 1970 to 1976 and on the SPS from 1976 to 1979. A neutrino passes close to a nucleon and reemerges as a neutrino. </a:t>
            </a:r>
            <a:endParaRPr kumimoji="0" lang="en-GB" sz="1200" b="0" i="0" u="none" strike="noStrike" kern="0" cap="none" spc="0" normalizeH="0" baseline="0" noProof="0" dirty="0">
              <a:ln>
                <a:noFill/>
              </a:ln>
              <a:solidFill>
                <a:prstClr val="white"/>
              </a:solidFill>
              <a:effectLst/>
              <a:uLnTx/>
              <a:uFillTx/>
              <a:latin typeface="Helvetica" pitchFamily="2" charset="0"/>
              <a:ea typeface="ＭＳ Ｐゴシック" charset="-128"/>
            </a:endParaRPr>
          </a:p>
        </p:txBody>
      </p:sp>
      <p:pic>
        <p:nvPicPr>
          <p:cNvPr id="55" name="Picture 54">
            <a:extLst>
              <a:ext uri="{FF2B5EF4-FFF2-40B4-BE49-F238E27FC236}">
                <a16:creationId xmlns:a16="http://schemas.microsoft.com/office/drawing/2014/main" id="{D199F87B-2AD8-7E41-AC78-D554EC198C9D}"/>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rcRect l="736"/>
          <a:stretch>
            <a:fillRect/>
          </a:stretch>
        </p:blipFill>
        <p:spPr>
          <a:xfrm>
            <a:off x="6614846" y="1183149"/>
            <a:ext cx="4180417" cy="5410200"/>
          </a:xfrm>
          <a:prstGeom prst="rect">
            <a:avLst/>
          </a:prstGeom>
          <a:solidFill>
            <a:srgbClr val="0070C0"/>
          </a:solidFill>
          <a:effectLst>
            <a:outerShdw blurRad="203200" dist="38100" dir="2700000">
              <a:srgbClr val="000000">
                <a:alpha val="53000"/>
              </a:srgbClr>
            </a:outerShdw>
          </a:effectLst>
        </p:spPr>
      </p:pic>
      <p:sp>
        <p:nvSpPr>
          <p:cNvPr id="79" name="Line 33">
            <a:extLst>
              <a:ext uri="{FF2B5EF4-FFF2-40B4-BE49-F238E27FC236}">
                <a16:creationId xmlns:a16="http://schemas.microsoft.com/office/drawing/2014/main" id="{8E5FF645-1EBB-824A-9DB6-57F752097C0D}"/>
              </a:ext>
            </a:extLst>
          </p:cNvPr>
          <p:cNvSpPr>
            <a:spLocks noChangeShapeType="1"/>
          </p:cNvSpPr>
          <p:nvPr/>
        </p:nvSpPr>
        <p:spPr bwMode="auto">
          <a:xfrm rot="20229415" flipV="1">
            <a:off x="2373889" y="4373819"/>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80" name="Line 33">
            <a:extLst>
              <a:ext uri="{FF2B5EF4-FFF2-40B4-BE49-F238E27FC236}">
                <a16:creationId xmlns:a16="http://schemas.microsoft.com/office/drawing/2014/main" id="{6D0592A0-F450-DC4E-BD0B-CF87DAA1746A}"/>
              </a:ext>
            </a:extLst>
          </p:cNvPr>
          <p:cNvSpPr>
            <a:spLocks noChangeShapeType="1"/>
          </p:cNvSpPr>
          <p:nvPr/>
        </p:nvSpPr>
        <p:spPr bwMode="auto">
          <a:xfrm rot="1370585" flipH="1" flipV="1">
            <a:off x="3429017" y="4382117"/>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59" name="Freeform 23">
            <a:extLst>
              <a:ext uri="{FF2B5EF4-FFF2-40B4-BE49-F238E27FC236}">
                <a16:creationId xmlns:a16="http://schemas.microsoft.com/office/drawing/2014/main" id="{94479605-1FDA-BE4C-8998-C25FA10ED92C}"/>
              </a:ext>
            </a:extLst>
          </p:cNvPr>
          <p:cNvSpPr>
            <a:spLocks/>
          </p:cNvSpPr>
          <p:nvPr/>
        </p:nvSpPr>
        <p:spPr bwMode="auto">
          <a:xfrm rot="5400000" flipH="1">
            <a:off x="2758828" y="3365669"/>
            <a:ext cx="1441450" cy="101600"/>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mpd="sng">
            <a:solidFill>
              <a:schemeClr val="bg1"/>
            </a:solidFill>
            <a:round/>
            <a:headEnd/>
            <a:tailEnd/>
          </a:ln>
          <a:effectLst/>
        </p:spPr>
        <p:txBody>
          <a:bodyPr wrap="none" anchor="ctr">
            <a:prstTxWarp prst="textNoShape">
              <a:avLst/>
            </a:prstTxWarp>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65" name="Text Box 152">
            <a:extLst>
              <a:ext uri="{FF2B5EF4-FFF2-40B4-BE49-F238E27FC236}">
                <a16:creationId xmlns:a16="http://schemas.microsoft.com/office/drawing/2014/main" id="{497B824E-AFB7-7241-8A91-8BB4C9A2CEDA}"/>
              </a:ext>
            </a:extLst>
          </p:cNvPr>
          <p:cNvSpPr txBox="1">
            <a:spLocks noChangeArrowheads="1"/>
          </p:cNvSpPr>
          <p:nvPr/>
        </p:nvSpPr>
        <p:spPr bwMode="auto">
          <a:xfrm>
            <a:off x="2090722" y="1695382"/>
            <a:ext cx="2791149" cy="307777"/>
          </a:xfrm>
          <a:prstGeom prst="rect">
            <a:avLst/>
          </a:prstGeom>
          <a:noFill/>
          <a:ln w="3175">
            <a:noFill/>
            <a:miter lim="800000"/>
            <a:headEnd/>
            <a:tailEnd/>
          </a:ln>
        </p:spPr>
        <p:txBody>
          <a:bodyPr wrap="none">
            <a:prstTxWarp prst="textNoShape">
              <a:avLst/>
            </a:prstTxWarp>
            <a:spAutoFit/>
          </a:bodyPr>
          <a:lstStyle/>
          <a:p>
            <a:pPr marL="342900" marR="0" lvl="0" indent="-342900" algn="ctr" defTabSz="457200" eaLnBrk="1" fontAlgn="base" latinLnBrk="0" hangingPunct="1">
              <a:lnSpc>
                <a:spcPct val="100000"/>
              </a:lnSpc>
              <a:spcBef>
                <a:spcPct val="50000"/>
              </a:spcBef>
              <a:spcAft>
                <a:spcPct val="0"/>
              </a:spcAft>
              <a:buClrTx/>
              <a:buSzTx/>
              <a:buFontTx/>
              <a:buNone/>
              <a:tabLst/>
              <a:defRPr/>
            </a:pPr>
            <a:r>
              <a:rPr kumimoji="0" lang="en-US" sz="1400" b="0" i="0" u="none" strike="noStrike" kern="0" cap="none" spc="0" normalizeH="0" baseline="0" noProof="0" dirty="0">
                <a:ln>
                  <a:noFill/>
                </a:ln>
                <a:solidFill>
                  <a:schemeClr val="bg1"/>
                </a:solidFill>
                <a:effectLst/>
                <a:uLnTx/>
                <a:uFillTx/>
                <a:latin typeface="Helvetica" pitchFamily="2" charset="0"/>
                <a:ea typeface="Arial" charset="0"/>
                <a:cs typeface="Arial" charset="0"/>
              </a:rPr>
              <a:t>Neutral  current involving leptons</a:t>
            </a:r>
            <a:endParaRPr kumimoji="0" lang="fr-FR" sz="1400" b="0" i="0" u="none" strike="noStrike" kern="0" cap="none" spc="0" normalizeH="0" baseline="0" noProof="0" dirty="0">
              <a:ln>
                <a:noFill/>
              </a:ln>
              <a:solidFill>
                <a:schemeClr val="bg1"/>
              </a:solidFill>
              <a:effectLst/>
              <a:uLnTx/>
              <a:uFillTx/>
              <a:latin typeface="Helvetica" pitchFamily="2" charset="0"/>
              <a:ea typeface="Arial" charset="0"/>
              <a:cs typeface="Arial" charset="0"/>
            </a:endParaRPr>
          </a:p>
        </p:txBody>
      </p:sp>
      <p:sp>
        <p:nvSpPr>
          <p:cNvPr id="68" name="Line 33">
            <a:extLst>
              <a:ext uri="{FF2B5EF4-FFF2-40B4-BE49-F238E27FC236}">
                <a16:creationId xmlns:a16="http://schemas.microsoft.com/office/drawing/2014/main" id="{B9F75D2A-3F77-8D4D-852D-755669318178}"/>
              </a:ext>
            </a:extLst>
          </p:cNvPr>
          <p:cNvSpPr>
            <a:spLocks noChangeShapeType="1"/>
          </p:cNvSpPr>
          <p:nvPr/>
        </p:nvSpPr>
        <p:spPr bwMode="auto">
          <a:xfrm rot="1370585">
            <a:off x="2346823" y="2462986"/>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0" name="Oval 12">
            <a:extLst>
              <a:ext uri="{FF2B5EF4-FFF2-40B4-BE49-F238E27FC236}">
                <a16:creationId xmlns:a16="http://schemas.microsoft.com/office/drawing/2014/main" id="{FF223240-2324-E14E-8205-EC7C81C37ED0}"/>
              </a:ext>
            </a:extLst>
          </p:cNvPr>
          <p:cNvSpPr>
            <a:spLocks noChangeAspect="1" noChangeArrowheads="1"/>
          </p:cNvSpPr>
          <p:nvPr/>
        </p:nvSpPr>
        <p:spPr bwMode="auto">
          <a:xfrm>
            <a:off x="3410762" y="4104640"/>
            <a:ext cx="98425" cy="100029"/>
          </a:xfrm>
          <a:prstGeom prst="ellipse">
            <a:avLst/>
          </a:prstGeom>
          <a:solidFill>
            <a:srgbClr val="66CCFF"/>
          </a:solidFill>
          <a:ln w="3175">
            <a:solidFill>
              <a:srgbClr val="66CCFF"/>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1" name="Rectangle 70">
            <a:extLst>
              <a:ext uri="{FF2B5EF4-FFF2-40B4-BE49-F238E27FC236}">
                <a16:creationId xmlns:a16="http://schemas.microsoft.com/office/drawing/2014/main" id="{8B82393F-0782-514C-BC26-6B46A448287D}"/>
              </a:ext>
            </a:extLst>
          </p:cNvPr>
          <p:cNvSpPr/>
          <p:nvPr/>
        </p:nvSpPr>
        <p:spPr>
          <a:xfrm>
            <a:off x="6615376" y="1183149"/>
            <a:ext cx="4198514" cy="1169551"/>
          </a:xfrm>
          <a:prstGeom prst="rect">
            <a:avLst/>
          </a:prstGeom>
          <a:solidFill>
            <a:schemeClr val="accent1">
              <a:lumMod val="75000"/>
              <a:alpha val="65000"/>
            </a:schemeClr>
          </a:solidFill>
        </p:spPr>
        <p:txBody>
          <a:bodyPr wrap="squar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The first example of the leptonic neutral current (Sep 1973).     An incoming muon-antineutrino (from the lower right)    knocks an electron forwards, creating a characteristic electronic shower with electron-positron pairs.</a:t>
            </a:r>
          </a:p>
          <a:p>
            <a:pPr marL="0" marR="0" lvl="0" indent="0" defTabSz="457200" eaLnBrk="1" fontAlgn="base" latinLnBrk="0" hangingPunct="1">
              <a:lnSpc>
                <a:spcPct val="100000"/>
              </a:lnSpc>
              <a:spcBef>
                <a:spcPct val="0"/>
              </a:spcBef>
              <a:spcAft>
                <a:spcPct val="0"/>
              </a:spcAft>
              <a:buClrTx/>
              <a:buSzTx/>
              <a:buFontTx/>
              <a:buNone/>
              <a:tabLst/>
              <a:defRPr/>
            </a:pPr>
            <a:endParaRPr lang="en-US" sz="1000" kern="0" dirty="0">
              <a:solidFill>
                <a:prstClr val="white"/>
              </a:solidFill>
              <a:latin typeface="Helvetica" pitchFamily="2" charset="0"/>
              <a:ea typeface="ＭＳ Ｐゴシック" charset="-128"/>
            </a:endParaRPr>
          </a:p>
          <a:p>
            <a:pPr marL="0" marR="0" lvl="0" indent="0" defTabSz="4572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EPS-HEP Prize in 2009</a:t>
            </a:r>
            <a:endParaRPr kumimoji="0" lang="en-GB" sz="1200" b="0" i="0" u="none" strike="noStrike" kern="0" cap="none" spc="0" normalizeH="0" baseline="0" noProof="0" dirty="0">
              <a:ln>
                <a:noFill/>
              </a:ln>
              <a:solidFill>
                <a:prstClr val="white"/>
              </a:solidFill>
              <a:effectLst/>
              <a:uLnTx/>
              <a:uFillTx/>
              <a:latin typeface="Helvetica" pitchFamily="2" charset="0"/>
              <a:ea typeface="ＭＳ Ｐゴシック" charset="-128"/>
            </a:endParaRPr>
          </a:p>
        </p:txBody>
      </p:sp>
      <p:sp>
        <p:nvSpPr>
          <p:cNvPr id="72" name="TextBox 71">
            <a:extLst>
              <a:ext uri="{FF2B5EF4-FFF2-40B4-BE49-F238E27FC236}">
                <a16:creationId xmlns:a16="http://schemas.microsoft.com/office/drawing/2014/main" id="{5FC38072-3EB0-9C4A-85C7-7F7B34C51DDF}"/>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err="1">
                <a:ln>
                  <a:noFill/>
                </a:ln>
                <a:solidFill>
                  <a:srgbClr val="0D7FBF"/>
                </a:solidFill>
                <a:effectLst/>
                <a:uLnTx/>
                <a:uFillTx/>
                <a:latin typeface="Helvetica" pitchFamily="2" charset="0"/>
                <a:ea typeface="Trebuchet MS" pitchFamily="-84" charset="0"/>
                <a:cs typeface="Helvetica Light"/>
              </a:rPr>
              <a:t>Gargamelle</a:t>
            </a:r>
            <a:r>
              <a:rPr lang="en-US" sz="2800" b="1" dirty="0">
                <a:solidFill>
                  <a:srgbClr val="0D7FBF"/>
                </a:solidFill>
                <a:latin typeface="Helvetica" pitchFamily="2" charset="0"/>
                <a:ea typeface="Trebuchet MS" pitchFamily="-84" charset="0"/>
                <a:cs typeface="Helvetica Light"/>
              </a:rPr>
              <a:t>’s other breakthrough</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73" name="TextBox 72">
            <a:extLst>
              <a:ext uri="{FF2B5EF4-FFF2-40B4-BE49-F238E27FC236}">
                <a16:creationId xmlns:a16="http://schemas.microsoft.com/office/drawing/2014/main" id="{535680B0-5F13-A645-A5D9-31B95B29F90A}"/>
              </a:ext>
            </a:extLst>
          </p:cNvPr>
          <p:cNvSpPr txBox="1"/>
          <p:nvPr/>
        </p:nvSpPr>
        <p:spPr>
          <a:xfrm>
            <a:off x="3567524" y="3210123"/>
            <a:ext cx="410690" cy="369332"/>
          </a:xfrm>
          <a:prstGeom prst="rect">
            <a:avLst/>
          </a:prstGeom>
          <a:noFill/>
        </p:spPr>
        <p:txBody>
          <a:bodyPr wrap="none" rtlCol="0">
            <a:spAutoFit/>
          </a:bodyPr>
          <a:lstStyle/>
          <a:p>
            <a:pPr marL="0">
              <a:spcBef>
                <a:spcPts val="3000"/>
              </a:spcBef>
            </a:pPr>
            <a:r>
              <a:rPr lang="en-CH" dirty="0">
                <a:solidFill>
                  <a:schemeClr val="bg1"/>
                </a:solidFill>
                <a:latin typeface="Helvetica" pitchFamily="2" charset="0"/>
                <a:ea typeface="Helvetica Light" charset="0"/>
                <a:cs typeface="Helvetica Light" charset="0"/>
                <a:sym typeface="Wingdings" pitchFamily="2" charset="2"/>
              </a:rPr>
              <a:t>Z</a:t>
            </a:r>
            <a:r>
              <a:rPr lang="en-CH" baseline="30000" dirty="0">
                <a:solidFill>
                  <a:schemeClr val="bg1"/>
                </a:solidFill>
                <a:latin typeface="Helvetica" pitchFamily="2" charset="0"/>
                <a:ea typeface="Helvetica Light" charset="0"/>
                <a:cs typeface="Helvetica Light" charset="0"/>
                <a:sym typeface="Wingdings" pitchFamily="2" charset="2"/>
              </a:rPr>
              <a:t>0</a:t>
            </a:r>
          </a:p>
        </p:txBody>
      </p:sp>
      <p:sp>
        <p:nvSpPr>
          <p:cNvPr id="78" name="Line 33">
            <a:extLst>
              <a:ext uri="{FF2B5EF4-FFF2-40B4-BE49-F238E27FC236}">
                <a16:creationId xmlns:a16="http://schemas.microsoft.com/office/drawing/2014/main" id="{049C55D5-3053-BB46-B7C6-BC3F6BE07E3B}"/>
              </a:ext>
            </a:extLst>
          </p:cNvPr>
          <p:cNvSpPr>
            <a:spLocks noChangeShapeType="1"/>
          </p:cNvSpPr>
          <p:nvPr/>
        </p:nvSpPr>
        <p:spPr bwMode="auto">
          <a:xfrm rot="20229415" flipH="1">
            <a:off x="3401951" y="2471284"/>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4" name="TextBox 73">
            <a:extLst>
              <a:ext uri="{FF2B5EF4-FFF2-40B4-BE49-F238E27FC236}">
                <a16:creationId xmlns:a16="http://schemas.microsoft.com/office/drawing/2014/main" id="{2B81AAF7-9F8A-8B46-815E-65C8DD431057}"/>
              </a:ext>
            </a:extLst>
          </p:cNvPr>
          <p:cNvSpPr txBox="1"/>
          <p:nvPr/>
        </p:nvSpPr>
        <p:spPr>
          <a:xfrm>
            <a:off x="2033651" y="2056967"/>
            <a:ext cx="301686" cy="369332"/>
          </a:xfrm>
          <a:prstGeom prst="rect">
            <a:avLst/>
          </a:prstGeom>
          <a:noFill/>
        </p:spPr>
        <p:txBody>
          <a:bodyPr wrap="none" rtlCol="0">
            <a:spAutoFit/>
          </a:bodyPr>
          <a:lstStyle/>
          <a:p>
            <a:pPr marL="0">
              <a:spcBef>
                <a:spcPts val="3000"/>
              </a:spcBef>
            </a:pPr>
            <a:r>
              <a:rPr lang="en-CH" b="1" dirty="0">
                <a:solidFill>
                  <a:schemeClr val="bg1"/>
                </a:solidFill>
                <a:latin typeface="Helvetica" pitchFamily="2" charset="0"/>
                <a:ea typeface="Helvetica Light" charset="0"/>
                <a:cs typeface="Helvetica Light" charset="0"/>
                <a:sym typeface="Wingdings" pitchFamily="2" charset="2"/>
              </a:rPr>
              <a:t>𝜈</a:t>
            </a:r>
            <a:endParaRPr lang="en-CH" baseline="-25000" dirty="0">
              <a:solidFill>
                <a:schemeClr val="bg1"/>
              </a:solidFill>
              <a:latin typeface="Helvetica" pitchFamily="2" charset="0"/>
              <a:ea typeface="Helvetica Light" charset="0"/>
              <a:cs typeface="Helvetica Light" charset="0"/>
              <a:sym typeface="Wingdings" pitchFamily="2" charset="2"/>
            </a:endParaRPr>
          </a:p>
        </p:txBody>
      </p:sp>
      <p:sp>
        <p:nvSpPr>
          <p:cNvPr id="75" name="TextBox 74">
            <a:extLst>
              <a:ext uri="{FF2B5EF4-FFF2-40B4-BE49-F238E27FC236}">
                <a16:creationId xmlns:a16="http://schemas.microsoft.com/office/drawing/2014/main" id="{A733BED5-57BF-B047-91B4-522027201F46}"/>
              </a:ext>
            </a:extLst>
          </p:cNvPr>
          <p:cNvSpPr txBox="1"/>
          <p:nvPr/>
        </p:nvSpPr>
        <p:spPr>
          <a:xfrm>
            <a:off x="4546168" y="2054609"/>
            <a:ext cx="301686" cy="369332"/>
          </a:xfrm>
          <a:prstGeom prst="rect">
            <a:avLst/>
          </a:prstGeom>
          <a:noFill/>
        </p:spPr>
        <p:txBody>
          <a:bodyPr wrap="none" rtlCol="0">
            <a:spAutoFit/>
          </a:bodyPr>
          <a:lstStyle/>
          <a:p>
            <a:pPr marL="0">
              <a:spcBef>
                <a:spcPts val="3000"/>
              </a:spcBef>
            </a:pPr>
            <a:r>
              <a:rPr lang="en-CH" b="1" dirty="0">
                <a:solidFill>
                  <a:schemeClr val="bg1"/>
                </a:solidFill>
                <a:latin typeface="Helvetica" pitchFamily="2" charset="0"/>
                <a:ea typeface="Helvetica Light" charset="0"/>
                <a:cs typeface="Helvetica Light" charset="0"/>
                <a:sym typeface="Wingdings" pitchFamily="2" charset="2"/>
              </a:rPr>
              <a:t>𝜈</a:t>
            </a:r>
            <a:endParaRPr lang="en-CH" baseline="30000" dirty="0">
              <a:solidFill>
                <a:schemeClr val="bg1"/>
              </a:solidFill>
              <a:latin typeface="Helvetica" pitchFamily="2" charset="0"/>
              <a:ea typeface="Helvetica Light" charset="0"/>
              <a:cs typeface="Helvetica Light" charset="0"/>
              <a:sym typeface="Wingdings" pitchFamily="2" charset="2"/>
            </a:endParaRPr>
          </a:p>
        </p:txBody>
      </p:sp>
      <p:sp>
        <p:nvSpPr>
          <p:cNvPr id="64" name="Oval 12">
            <a:extLst>
              <a:ext uri="{FF2B5EF4-FFF2-40B4-BE49-F238E27FC236}">
                <a16:creationId xmlns:a16="http://schemas.microsoft.com/office/drawing/2014/main" id="{E6461062-28D1-0A4F-BD84-B640D147B45C}"/>
              </a:ext>
            </a:extLst>
          </p:cNvPr>
          <p:cNvSpPr>
            <a:spLocks noChangeAspect="1" noChangeArrowheads="1"/>
          </p:cNvSpPr>
          <p:nvPr/>
        </p:nvSpPr>
        <p:spPr bwMode="auto">
          <a:xfrm>
            <a:off x="3404940" y="2630052"/>
            <a:ext cx="98425" cy="100029"/>
          </a:xfrm>
          <a:prstGeom prst="ellipse">
            <a:avLst/>
          </a:prstGeom>
          <a:solidFill>
            <a:srgbClr val="66CCFF"/>
          </a:solidFill>
          <a:ln w="3175">
            <a:solidFill>
              <a:srgbClr val="66CCFF"/>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6" name="TextBox 75">
            <a:extLst>
              <a:ext uri="{FF2B5EF4-FFF2-40B4-BE49-F238E27FC236}">
                <a16:creationId xmlns:a16="http://schemas.microsoft.com/office/drawing/2014/main" id="{71565B56-7020-3447-9F5A-D983825E66FC}"/>
              </a:ext>
            </a:extLst>
          </p:cNvPr>
          <p:cNvSpPr txBox="1"/>
          <p:nvPr/>
        </p:nvSpPr>
        <p:spPr>
          <a:xfrm>
            <a:off x="2033651" y="4384475"/>
            <a:ext cx="397866" cy="369332"/>
          </a:xfrm>
          <a:prstGeom prst="rect">
            <a:avLst/>
          </a:prstGeom>
          <a:noFill/>
        </p:spPr>
        <p:txBody>
          <a:bodyPr wrap="none" rtlCol="0">
            <a:spAutoFit/>
          </a:bodyPr>
          <a:lstStyle/>
          <a:p>
            <a:pPr marL="0">
              <a:spcBef>
                <a:spcPts val="3000"/>
              </a:spcBef>
            </a:pPr>
            <a:r>
              <a:rPr lang="en-GB" dirty="0">
                <a:solidFill>
                  <a:schemeClr val="bg1"/>
                </a:solidFill>
                <a:latin typeface="Helvetica" pitchFamily="2" charset="0"/>
                <a:ea typeface="Helvetica Light" charset="0"/>
                <a:cs typeface="Helvetica Light" charset="0"/>
                <a:sym typeface="Wingdings" pitchFamily="2" charset="2"/>
              </a:rPr>
              <a:t>e</a:t>
            </a:r>
            <a:r>
              <a:rPr lang="en-CH" baseline="30000" dirty="0">
                <a:solidFill>
                  <a:schemeClr val="bg1"/>
                </a:solidFill>
                <a:latin typeface="Helvetica" pitchFamily="2" charset="0"/>
                <a:ea typeface="Helvetica Light" charset="0"/>
                <a:cs typeface="Helvetica Light" charset="0"/>
                <a:sym typeface="Wingdings" pitchFamily="2" charset="2"/>
              </a:rPr>
              <a:t>–</a:t>
            </a:r>
          </a:p>
        </p:txBody>
      </p:sp>
      <p:sp>
        <p:nvSpPr>
          <p:cNvPr id="81" name="TextBox 80">
            <a:extLst>
              <a:ext uri="{FF2B5EF4-FFF2-40B4-BE49-F238E27FC236}">
                <a16:creationId xmlns:a16="http://schemas.microsoft.com/office/drawing/2014/main" id="{B5951635-F568-1B4C-9BDA-B9A7EA6649B1}"/>
              </a:ext>
            </a:extLst>
          </p:cNvPr>
          <p:cNvSpPr txBox="1"/>
          <p:nvPr/>
        </p:nvSpPr>
        <p:spPr>
          <a:xfrm>
            <a:off x="4546168" y="4373819"/>
            <a:ext cx="397866" cy="369332"/>
          </a:xfrm>
          <a:prstGeom prst="rect">
            <a:avLst/>
          </a:prstGeom>
          <a:noFill/>
        </p:spPr>
        <p:txBody>
          <a:bodyPr wrap="none" rtlCol="0">
            <a:spAutoFit/>
          </a:bodyPr>
          <a:lstStyle/>
          <a:p>
            <a:pPr marL="0">
              <a:spcBef>
                <a:spcPts val="3000"/>
              </a:spcBef>
            </a:pPr>
            <a:r>
              <a:rPr lang="en-GB" dirty="0">
                <a:solidFill>
                  <a:schemeClr val="bg1"/>
                </a:solidFill>
                <a:latin typeface="Helvetica" pitchFamily="2" charset="0"/>
                <a:ea typeface="Helvetica Light" charset="0"/>
                <a:cs typeface="Helvetica Light" charset="0"/>
                <a:sym typeface="Wingdings" pitchFamily="2" charset="2"/>
              </a:rPr>
              <a:t>e</a:t>
            </a:r>
            <a:r>
              <a:rPr lang="en-CH" baseline="30000" dirty="0">
                <a:solidFill>
                  <a:schemeClr val="bg1"/>
                </a:solidFill>
                <a:latin typeface="Helvetica" pitchFamily="2" charset="0"/>
                <a:ea typeface="Helvetica Light" charset="0"/>
                <a:cs typeface="Helvetica Light" charset="0"/>
                <a:sym typeface="Wingdings" pitchFamily="2" charset="2"/>
              </a:rPr>
              <a:t>–</a:t>
            </a:r>
          </a:p>
        </p:txBody>
      </p:sp>
    </p:spTree>
    <p:extLst>
      <p:ext uri="{BB962C8B-B14F-4D97-AF65-F5344CB8AC3E}">
        <p14:creationId xmlns:p14="http://schemas.microsoft.com/office/powerpoint/2010/main" val="310347161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DCD860-CE93-FC4C-AFCF-C1AE55572574}"/>
              </a:ext>
            </a:extLst>
          </p:cNvPr>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pic>
        <p:nvPicPr>
          <p:cNvPr id="38" name="Picture 37">
            <a:extLst>
              <a:ext uri="{FF2B5EF4-FFF2-40B4-BE49-F238E27FC236}">
                <a16:creationId xmlns:a16="http://schemas.microsoft.com/office/drawing/2014/main" id="{C80E45C1-41A7-384C-98E0-3194C09591D0}"/>
              </a:ext>
            </a:extLst>
          </p:cNvPr>
          <p:cNvPicPr>
            <a:picLocks noChangeAspect="1"/>
          </p:cNvPicPr>
          <p:nvPr/>
        </p:nvPicPr>
        <p:blipFill rotWithShape="1">
          <a:blip r:embed="rId2">
            <a:duotone>
              <a:srgbClr val="244A58">
                <a:shade val="45000"/>
                <a:satMod val="135000"/>
              </a:srgbClr>
              <a:prstClr val="white"/>
            </a:duotone>
            <a:extLst>
              <a:ext uri="{28A0092B-C50C-407E-A947-70E740481C1C}">
                <a14:useLocalDpi xmlns:a14="http://schemas.microsoft.com/office/drawing/2010/main"/>
              </a:ext>
            </a:extLst>
          </a:blip>
          <a:srcRect/>
          <a:stretch/>
        </p:blipFill>
        <p:spPr>
          <a:xfrm>
            <a:off x="682827" y="905428"/>
            <a:ext cx="10787606" cy="5952572"/>
          </a:xfrm>
          <a:prstGeom prst="rect">
            <a:avLst/>
          </a:prstGeom>
        </p:spPr>
      </p:pic>
      <p:sp>
        <p:nvSpPr>
          <p:cNvPr id="57" name="Rounded Rectangle 56">
            <a:extLst>
              <a:ext uri="{FF2B5EF4-FFF2-40B4-BE49-F238E27FC236}">
                <a16:creationId xmlns:a16="http://schemas.microsoft.com/office/drawing/2014/main" id="{F1A1EB0B-B4F6-6D4D-83A0-E3AE750802D0}"/>
              </a:ext>
            </a:extLst>
          </p:cNvPr>
          <p:cNvSpPr/>
          <p:nvPr/>
        </p:nvSpPr>
        <p:spPr>
          <a:xfrm>
            <a:off x="1396753" y="1622594"/>
            <a:ext cx="4191000" cy="3200400"/>
          </a:xfrm>
          <a:prstGeom prst="roundRect">
            <a:avLst>
              <a:gd name="adj" fmla="val 2381"/>
            </a:avLst>
          </a:prstGeom>
          <a:solidFill>
            <a:schemeClr val="accent1">
              <a:lumMod val="75000"/>
              <a:alpha val="82000"/>
            </a:schemeClr>
          </a:solidFill>
          <a:ln w="9525" cap="flat" cmpd="sng" algn="ctr">
            <a:noFill/>
            <a:prstDash val="solid"/>
          </a:ln>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id="{76AC3EA2-8EDF-7148-96D4-D782E60E911A}"/>
              </a:ext>
            </a:extLst>
          </p:cNvPr>
          <p:cNvSpPr/>
          <p:nvPr/>
        </p:nvSpPr>
        <p:spPr>
          <a:xfrm>
            <a:off x="1396753" y="4992324"/>
            <a:ext cx="4191000" cy="830997"/>
          </a:xfrm>
          <a:prstGeom prst="rect">
            <a:avLst/>
          </a:prstGeom>
          <a:solidFill>
            <a:srgbClr val="2C7C9F">
              <a:lumMod val="50000"/>
              <a:alpha val="65000"/>
            </a:srgbClr>
          </a:solidFill>
        </p:spPr>
        <p:txBody>
          <a:bodyPr wrap="squar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Event showing tracks of particles from the 1200 </a:t>
            </a:r>
            <a:r>
              <a:rPr kumimoji="0" lang="en-US" sz="1200" b="0" i="0" u="none" strike="noStrike" kern="0" cap="none" spc="0" normalizeH="0" baseline="0" noProof="0" dirty="0" err="1">
                <a:ln>
                  <a:noFill/>
                </a:ln>
                <a:solidFill>
                  <a:prstClr val="white"/>
                </a:solidFill>
                <a:effectLst/>
                <a:uLnTx/>
                <a:uFillTx/>
                <a:latin typeface="Helvetica" pitchFamily="2" charset="0"/>
                <a:ea typeface="ＭＳ Ｐゴシック" charset="-128"/>
              </a:rPr>
              <a:t>litre</a:t>
            </a: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 </a:t>
            </a:r>
            <a:r>
              <a:rPr kumimoji="0" lang="en-US" sz="1200" b="0" i="0" u="none" strike="noStrike" kern="0" cap="none" spc="0" normalizeH="0" baseline="0" noProof="0" dirty="0" err="1">
                <a:ln>
                  <a:noFill/>
                </a:ln>
                <a:solidFill>
                  <a:prstClr val="white"/>
                </a:solidFill>
                <a:effectLst/>
                <a:uLnTx/>
                <a:uFillTx/>
                <a:latin typeface="Helvetica" pitchFamily="2" charset="0"/>
                <a:ea typeface="ＭＳ Ｐゴシック" charset="-128"/>
              </a:rPr>
              <a:t>Gargamelle</a:t>
            </a: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 bubble chamber that ran on the PS from 1970 to 1976 and on the SPS from 1976 to 1979. A neutrino passes close to a nucleon and reemerges as a neutrino. </a:t>
            </a:r>
            <a:endParaRPr kumimoji="0" lang="en-GB" sz="1200" b="0" i="0" u="none" strike="noStrike" kern="0" cap="none" spc="0" normalizeH="0" baseline="0" noProof="0" dirty="0">
              <a:ln>
                <a:noFill/>
              </a:ln>
              <a:solidFill>
                <a:prstClr val="white"/>
              </a:solidFill>
              <a:effectLst/>
              <a:uLnTx/>
              <a:uFillTx/>
              <a:latin typeface="Helvetica" pitchFamily="2" charset="0"/>
              <a:ea typeface="ＭＳ Ｐゴシック" charset="-128"/>
            </a:endParaRPr>
          </a:p>
        </p:txBody>
      </p:sp>
      <p:pic>
        <p:nvPicPr>
          <p:cNvPr id="55" name="Picture 54">
            <a:extLst>
              <a:ext uri="{FF2B5EF4-FFF2-40B4-BE49-F238E27FC236}">
                <a16:creationId xmlns:a16="http://schemas.microsoft.com/office/drawing/2014/main" id="{D199F87B-2AD8-7E41-AC78-D554EC198C9D}"/>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rcRect l="736"/>
          <a:stretch>
            <a:fillRect/>
          </a:stretch>
        </p:blipFill>
        <p:spPr>
          <a:xfrm>
            <a:off x="6614846" y="1183149"/>
            <a:ext cx="4180417" cy="5410200"/>
          </a:xfrm>
          <a:prstGeom prst="rect">
            <a:avLst/>
          </a:prstGeom>
          <a:solidFill>
            <a:srgbClr val="0070C0"/>
          </a:solidFill>
          <a:effectLst>
            <a:outerShdw blurRad="203200" dist="38100" dir="2700000">
              <a:srgbClr val="000000">
                <a:alpha val="53000"/>
              </a:srgbClr>
            </a:outerShdw>
          </a:effectLst>
        </p:spPr>
      </p:pic>
      <p:sp>
        <p:nvSpPr>
          <p:cNvPr id="79" name="Line 33">
            <a:extLst>
              <a:ext uri="{FF2B5EF4-FFF2-40B4-BE49-F238E27FC236}">
                <a16:creationId xmlns:a16="http://schemas.microsoft.com/office/drawing/2014/main" id="{8E5FF645-1EBB-824A-9DB6-57F752097C0D}"/>
              </a:ext>
            </a:extLst>
          </p:cNvPr>
          <p:cNvSpPr>
            <a:spLocks noChangeShapeType="1"/>
          </p:cNvSpPr>
          <p:nvPr/>
        </p:nvSpPr>
        <p:spPr bwMode="auto">
          <a:xfrm rot="20229415" flipV="1">
            <a:off x="2373889" y="4373819"/>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80" name="Line 33">
            <a:extLst>
              <a:ext uri="{FF2B5EF4-FFF2-40B4-BE49-F238E27FC236}">
                <a16:creationId xmlns:a16="http://schemas.microsoft.com/office/drawing/2014/main" id="{6D0592A0-F450-DC4E-BD0B-CF87DAA1746A}"/>
              </a:ext>
            </a:extLst>
          </p:cNvPr>
          <p:cNvSpPr>
            <a:spLocks noChangeShapeType="1"/>
          </p:cNvSpPr>
          <p:nvPr/>
        </p:nvSpPr>
        <p:spPr bwMode="auto">
          <a:xfrm rot="1370585" flipH="1" flipV="1">
            <a:off x="3429017" y="4382117"/>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59" name="Freeform 23">
            <a:extLst>
              <a:ext uri="{FF2B5EF4-FFF2-40B4-BE49-F238E27FC236}">
                <a16:creationId xmlns:a16="http://schemas.microsoft.com/office/drawing/2014/main" id="{94479605-1FDA-BE4C-8998-C25FA10ED92C}"/>
              </a:ext>
            </a:extLst>
          </p:cNvPr>
          <p:cNvSpPr>
            <a:spLocks/>
          </p:cNvSpPr>
          <p:nvPr/>
        </p:nvSpPr>
        <p:spPr bwMode="auto">
          <a:xfrm rot="5400000" flipH="1">
            <a:off x="2758828" y="3365669"/>
            <a:ext cx="1441450" cy="101600"/>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mpd="sng">
            <a:solidFill>
              <a:schemeClr val="bg1"/>
            </a:solidFill>
            <a:round/>
            <a:headEnd/>
            <a:tailEnd/>
          </a:ln>
          <a:effectLst/>
        </p:spPr>
        <p:txBody>
          <a:bodyPr wrap="none" anchor="ctr">
            <a:prstTxWarp prst="textNoShape">
              <a:avLst/>
            </a:prstTxWarp>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65" name="Text Box 152">
            <a:extLst>
              <a:ext uri="{FF2B5EF4-FFF2-40B4-BE49-F238E27FC236}">
                <a16:creationId xmlns:a16="http://schemas.microsoft.com/office/drawing/2014/main" id="{497B824E-AFB7-7241-8A91-8BB4C9A2CEDA}"/>
              </a:ext>
            </a:extLst>
          </p:cNvPr>
          <p:cNvSpPr txBox="1">
            <a:spLocks noChangeArrowheads="1"/>
          </p:cNvSpPr>
          <p:nvPr/>
        </p:nvSpPr>
        <p:spPr bwMode="auto">
          <a:xfrm>
            <a:off x="2090722" y="1695382"/>
            <a:ext cx="2791149" cy="307777"/>
          </a:xfrm>
          <a:prstGeom prst="rect">
            <a:avLst/>
          </a:prstGeom>
          <a:noFill/>
          <a:ln w="3175">
            <a:noFill/>
            <a:miter lim="800000"/>
            <a:headEnd/>
            <a:tailEnd/>
          </a:ln>
        </p:spPr>
        <p:txBody>
          <a:bodyPr wrap="none">
            <a:prstTxWarp prst="textNoShape">
              <a:avLst/>
            </a:prstTxWarp>
            <a:spAutoFit/>
          </a:bodyPr>
          <a:lstStyle/>
          <a:p>
            <a:pPr marL="342900" marR="0" lvl="0" indent="-342900" algn="ctr" defTabSz="457200" eaLnBrk="1" fontAlgn="base" latinLnBrk="0" hangingPunct="1">
              <a:lnSpc>
                <a:spcPct val="100000"/>
              </a:lnSpc>
              <a:spcBef>
                <a:spcPct val="50000"/>
              </a:spcBef>
              <a:spcAft>
                <a:spcPct val="0"/>
              </a:spcAft>
              <a:buClrTx/>
              <a:buSzTx/>
              <a:buFontTx/>
              <a:buNone/>
              <a:tabLst/>
              <a:defRPr/>
            </a:pPr>
            <a:r>
              <a:rPr kumimoji="0" lang="en-US" sz="1400" b="0" i="0" u="none" strike="noStrike" kern="0" cap="none" spc="0" normalizeH="0" baseline="0" noProof="0" dirty="0">
                <a:ln>
                  <a:noFill/>
                </a:ln>
                <a:solidFill>
                  <a:schemeClr val="bg1"/>
                </a:solidFill>
                <a:effectLst/>
                <a:uLnTx/>
                <a:uFillTx/>
                <a:latin typeface="Helvetica" pitchFamily="2" charset="0"/>
                <a:ea typeface="Arial" charset="0"/>
                <a:cs typeface="Arial" charset="0"/>
              </a:rPr>
              <a:t>Neutral  current involving leptons</a:t>
            </a:r>
            <a:endParaRPr kumimoji="0" lang="fr-FR" sz="1400" b="0" i="0" u="none" strike="noStrike" kern="0" cap="none" spc="0" normalizeH="0" baseline="0" noProof="0" dirty="0">
              <a:ln>
                <a:noFill/>
              </a:ln>
              <a:solidFill>
                <a:schemeClr val="bg1"/>
              </a:solidFill>
              <a:effectLst/>
              <a:uLnTx/>
              <a:uFillTx/>
              <a:latin typeface="Helvetica" pitchFamily="2" charset="0"/>
              <a:ea typeface="Arial" charset="0"/>
              <a:cs typeface="Arial" charset="0"/>
            </a:endParaRPr>
          </a:p>
        </p:txBody>
      </p:sp>
      <p:sp>
        <p:nvSpPr>
          <p:cNvPr id="68" name="Line 33">
            <a:extLst>
              <a:ext uri="{FF2B5EF4-FFF2-40B4-BE49-F238E27FC236}">
                <a16:creationId xmlns:a16="http://schemas.microsoft.com/office/drawing/2014/main" id="{B9F75D2A-3F77-8D4D-852D-755669318178}"/>
              </a:ext>
            </a:extLst>
          </p:cNvPr>
          <p:cNvSpPr>
            <a:spLocks noChangeShapeType="1"/>
          </p:cNvSpPr>
          <p:nvPr/>
        </p:nvSpPr>
        <p:spPr bwMode="auto">
          <a:xfrm rot="1370585">
            <a:off x="2346823" y="2462986"/>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0" name="Oval 12">
            <a:extLst>
              <a:ext uri="{FF2B5EF4-FFF2-40B4-BE49-F238E27FC236}">
                <a16:creationId xmlns:a16="http://schemas.microsoft.com/office/drawing/2014/main" id="{FF223240-2324-E14E-8205-EC7C81C37ED0}"/>
              </a:ext>
            </a:extLst>
          </p:cNvPr>
          <p:cNvSpPr>
            <a:spLocks noChangeAspect="1" noChangeArrowheads="1"/>
          </p:cNvSpPr>
          <p:nvPr/>
        </p:nvSpPr>
        <p:spPr bwMode="auto">
          <a:xfrm>
            <a:off x="3410762" y="4104640"/>
            <a:ext cx="98425" cy="100029"/>
          </a:xfrm>
          <a:prstGeom prst="ellipse">
            <a:avLst/>
          </a:prstGeom>
          <a:solidFill>
            <a:srgbClr val="66CCFF"/>
          </a:solidFill>
          <a:ln w="3175">
            <a:solidFill>
              <a:srgbClr val="66CCFF"/>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1" name="Rectangle 70">
            <a:extLst>
              <a:ext uri="{FF2B5EF4-FFF2-40B4-BE49-F238E27FC236}">
                <a16:creationId xmlns:a16="http://schemas.microsoft.com/office/drawing/2014/main" id="{8B82393F-0782-514C-BC26-6B46A448287D}"/>
              </a:ext>
            </a:extLst>
          </p:cNvPr>
          <p:cNvSpPr/>
          <p:nvPr/>
        </p:nvSpPr>
        <p:spPr>
          <a:xfrm>
            <a:off x="6615376" y="1183149"/>
            <a:ext cx="4198514" cy="1169551"/>
          </a:xfrm>
          <a:prstGeom prst="rect">
            <a:avLst/>
          </a:prstGeom>
          <a:solidFill>
            <a:schemeClr val="accent1">
              <a:lumMod val="75000"/>
              <a:alpha val="65000"/>
            </a:schemeClr>
          </a:solidFill>
        </p:spPr>
        <p:txBody>
          <a:bodyPr wrap="square">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The first example of the leptonic neutral current (Sep 1973).     An incoming muon-antineutrino (from the lower right)    knocks an electron forwards, creating a characteristic electronic shower with electron-positron pairs.</a:t>
            </a:r>
          </a:p>
          <a:p>
            <a:pPr marL="0" marR="0" lvl="0" indent="0" defTabSz="457200" eaLnBrk="1" fontAlgn="base" latinLnBrk="0" hangingPunct="1">
              <a:lnSpc>
                <a:spcPct val="100000"/>
              </a:lnSpc>
              <a:spcBef>
                <a:spcPct val="0"/>
              </a:spcBef>
              <a:spcAft>
                <a:spcPct val="0"/>
              </a:spcAft>
              <a:buClrTx/>
              <a:buSzTx/>
              <a:buFontTx/>
              <a:buNone/>
              <a:tabLst/>
              <a:defRPr/>
            </a:pPr>
            <a:endParaRPr lang="en-US" sz="1000" kern="0" dirty="0">
              <a:solidFill>
                <a:prstClr val="white"/>
              </a:solidFill>
              <a:latin typeface="Helvetica" pitchFamily="2" charset="0"/>
              <a:ea typeface="ＭＳ Ｐゴシック" charset="-128"/>
            </a:endParaRPr>
          </a:p>
          <a:p>
            <a:pPr marL="0" marR="0" lvl="0" indent="0" defTabSz="4572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Helvetica" pitchFamily="2" charset="0"/>
                <a:ea typeface="ＭＳ Ｐゴシック" charset="-128"/>
              </a:rPr>
              <a:t>EPS-HEP Prize in 2009</a:t>
            </a:r>
            <a:endParaRPr kumimoji="0" lang="en-GB" sz="1200" b="0" i="0" u="none" strike="noStrike" kern="0" cap="none" spc="0" normalizeH="0" baseline="0" noProof="0" dirty="0">
              <a:ln>
                <a:noFill/>
              </a:ln>
              <a:solidFill>
                <a:prstClr val="white"/>
              </a:solidFill>
              <a:effectLst/>
              <a:uLnTx/>
              <a:uFillTx/>
              <a:latin typeface="Helvetica" pitchFamily="2" charset="0"/>
              <a:ea typeface="ＭＳ Ｐゴシック" charset="-128"/>
            </a:endParaRPr>
          </a:p>
        </p:txBody>
      </p:sp>
      <p:sp>
        <p:nvSpPr>
          <p:cNvPr id="72" name="TextBox 71">
            <a:extLst>
              <a:ext uri="{FF2B5EF4-FFF2-40B4-BE49-F238E27FC236}">
                <a16:creationId xmlns:a16="http://schemas.microsoft.com/office/drawing/2014/main" id="{5FC38072-3EB0-9C4A-85C7-7F7B34C51DDF}"/>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err="1">
                <a:ln>
                  <a:noFill/>
                </a:ln>
                <a:solidFill>
                  <a:srgbClr val="0D7FBF"/>
                </a:solidFill>
                <a:effectLst/>
                <a:uLnTx/>
                <a:uFillTx/>
                <a:latin typeface="Helvetica" pitchFamily="2" charset="0"/>
                <a:ea typeface="Trebuchet MS" pitchFamily="-84" charset="0"/>
                <a:cs typeface="Helvetica Light"/>
              </a:rPr>
              <a:t>Gargamelle</a:t>
            </a:r>
            <a:r>
              <a:rPr lang="en-US" sz="2800" b="1" dirty="0">
                <a:solidFill>
                  <a:srgbClr val="0D7FBF"/>
                </a:solidFill>
                <a:latin typeface="Helvetica" pitchFamily="2" charset="0"/>
                <a:ea typeface="Trebuchet MS" pitchFamily="-84" charset="0"/>
                <a:cs typeface="Helvetica Light"/>
              </a:rPr>
              <a:t>’s biggest breakthrough</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73" name="TextBox 72">
            <a:extLst>
              <a:ext uri="{FF2B5EF4-FFF2-40B4-BE49-F238E27FC236}">
                <a16:creationId xmlns:a16="http://schemas.microsoft.com/office/drawing/2014/main" id="{535680B0-5F13-A645-A5D9-31B95B29F90A}"/>
              </a:ext>
            </a:extLst>
          </p:cNvPr>
          <p:cNvSpPr txBox="1"/>
          <p:nvPr/>
        </p:nvSpPr>
        <p:spPr>
          <a:xfrm>
            <a:off x="3567524" y="3210123"/>
            <a:ext cx="410690" cy="369332"/>
          </a:xfrm>
          <a:prstGeom prst="rect">
            <a:avLst/>
          </a:prstGeom>
          <a:noFill/>
        </p:spPr>
        <p:txBody>
          <a:bodyPr wrap="none" rtlCol="0">
            <a:spAutoFit/>
          </a:bodyPr>
          <a:lstStyle/>
          <a:p>
            <a:pPr marL="0">
              <a:spcBef>
                <a:spcPts val="3000"/>
              </a:spcBef>
            </a:pPr>
            <a:r>
              <a:rPr lang="en-CH" dirty="0">
                <a:solidFill>
                  <a:schemeClr val="bg1"/>
                </a:solidFill>
                <a:latin typeface="Helvetica" pitchFamily="2" charset="0"/>
                <a:ea typeface="Helvetica Light" charset="0"/>
                <a:cs typeface="Helvetica Light" charset="0"/>
                <a:sym typeface="Wingdings" pitchFamily="2" charset="2"/>
              </a:rPr>
              <a:t>Z</a:t>
            </a:r>
            <a:r>
              <a:rPr lang="en-CH" baseline="30000" dirty="0">
                <a:solidFill>
                  <a:schemeClr val="bg1"/>
                </a:solidFill>
                <a:latin typeface="Helvetica" pitchFamily="2" charset="0"/>
                <a:ea typeface="Helvetica Light" charset="0"/>
                <a:cs typeface="Helvetica Light" charset="0"/>
                <a:sym typeface="Wingdings" pitchFamily="2" charset="2"/>
              </a:rPr>
              <a:t>0</a:t>
            </a:r>
          </a:p>
        </p:txBody>
      </p:sp>
      <p:sp>
        <p:nvSpPr>
          <p:cNvPr id="78" name="Line 33">
            <a:extLst>
              <a:ext uri="{FF2B5EF4-FFF2-40B4-BE49-F238E27FC236}">
                <a16:creationId xmlns:a16="http://schemas.microsoft.com/office/drawing/2014/main" id="{049C55D5-3053-BB46-B7C6-BC3F6BE07E3B}"/>
              </a:ext>
            </a:extLst>
          </p:cNvPr>
          <p:cNvSpPr>
            <a:spLocks noChangeShapeType="1"/>
          </p:cNvSpPr>
          <p:nvPr/>
        </p:nvSpPr>
        <p:spPr bwMode="auto">
          <a:xfrm rot="20229415" flipH="1">
            <a:off x="3401951" y="2471284"/>
            <a:ext cx="1152525" cy="0"/>
          </a:xfrm>
          <a:prstGeom prst="line">
            <a:avLst/>
          </a:prstGeom>
          <a:noFill/>
          <a:ln w="38100">
            <a:solidFill>
              <a:srgbClr val="FFFF00"/>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4" name="TextBox 73">
            <a:extLst>
              <a:ext uri="{FF2B5EF4-FFF2-40B4-BE49-F238E27FC236}">
                <a16:creationId xmlns:a16="http://schemas.microsoft.com/office/drawing/2014/main" id="{2B81AAF7-9F8A-8B46-815E-65C8DD431057}"/>
              </a:ext>
            </a:extLst>
          </p:cNvPr>
          <p:cNvSpPr txBox="1"/>
          <p:nvPr/>
        </p:nvSpPr>
        <p:spPr>
          <a:xfrm>
            <a:off x="2033651" y="2056967"/>
            <a:ext cx="301686" cy="369332"/>
          </a:xfrm>
          <a:prstGeom prst="rect">
            <a:avLst/>
          </a:prstGeom>
          <a:noFill/>
        </p:spPr>
        <p:txBody>
          <a:bodyPr wrap="none" rtlCol="0">
            <a:spAutoFit/>
          </a:bodyPr>
          <a:lstStyle/>
          <a:p>
            <a:pPr marL="0">
              <a:spcBef>
                <a:spcPts val="3000"/>
              </a:spcBef>
            </a:pPr>
            <a:r>
              <a:rPr lang="en-CH" b="1" dirty="0">
                <a:solidFill>
                  <a:schemeClr val="bg1"/>
                </a:solidFill>
                <a:latin typeface="Helvetica" pitchFamily="2" charset="0"/>
                <a:ea typeface="Helvetica Light" charset="0"/>
                <a:cs typeface="Helvetica Light" charset="0"/>
                <a:sym typeface="Wingdings" pitchFamily="2" charset="2"/>
              </a:rPr>
              <a:t>𝜈</a:t>
            </a:r>
            <a:endParaRPr lang="en-CH" baseline="-25000" dirty="0">
              <a:solidFill>
                <a:schemeClr val="bg1"/>
              </a:solidFill>
              <a:latin typeface="Helvetica" pitchFamily="2" charset="0"/>
              <a:ea typeface="Helvetica Light" charset="0"/>
              <a:cs typeface="Helvetica Light" charset="0"/>
              <a:sym typeface="Wingdings" pitchFamily="2" charset="2"/>
            </a:endParaRPr>
          </a:p>
        </p:txBody>
      </p:sp>
      <p:sp>
        <p:nvSpPr>
          <p:cNvPr id="75" name="TextBox 74">
            <a:extLst>
              <a:ext uri="{FF2B5EF4-FFF2-40B4-BE49-F238E27FC236}">
                <a16:creationId xmlns:a16="http://schemas.microsoft.com/office/drawing/2014/main" id="{A733BED5-57BF-B047-91B4-522027201F46}"/>
              </a:ext>
            </a:extLst>
          </p:cNvPr>
          <p:cNvSpPr txBox="1"/>
          <p:nvPr/>
        </p:nvSpPr>
        <p:spPr>
          <a:xfrm>
            <a:off x="4546168" y="2054609"/>
            <a:ext cx="301686" cy="369332"/>
          </a:xfrm>
          <a:prstGeom prst="rect">
            <a:avLst/>
          </a:prstGeom>
          <a:noFill/>
        </p:spPr>
        <p:txBody>
          <a:bodyPr wrap="none" rtlCol="0">
            <a:spAutoFit/>
          </a:bodyPr>
          <a:lstStyle/>
          <a:p>
            <a:pPr marL="0">
              <a:spcBef>
                <a:spcPts val="3000"/>
              </a:spcBef>
            </a:pPr>
            <a:r>
              <a:rPr lang="en-CH" b="1" dirty="0">
                <a:solidFill>
                  <a:schemeClr val="bg1"/>
                </a:solidFill>
                <a:latin typeface="Helvetica" pitchFamily="2" charset="0"/>
                <a:ea typeface="Helvetica Light" charset="0"/>
                <a:cs typeface="Helvetica Light" charset="0"/>
                <a:sym typeface="Wingdings" pitchFamily="2" charset="2"/>
              </a:rPr>
              <a:t>𝜈</a:t>
            </a:r>
            <a:endParaRPr lang="en-CH" baseline="30000" dirty="0">
              <a:solidFill>
                <a:schemeClr val="bg1"/>
              </a:solidFill>
              <a:latin typeface="Helvetica" pitchFamily="2" charset="0"/>
              <a:ea typeface="Helvetica Light" charset="0"/>
              <a:cs typeface="Helvetica Light" charset="0"/>
              <a:sym typeface="Wingdings" pitchFamily="2" charset="2"/>
            </a:endParaRPr>
          </a:p>
        </p:txBody>
      </p:sp>
      <p:sp>
        <p:nvSpPr>
          <p:cNvPr id="64" name="Oval 12">
            <a:extLst>
              <a:ext uri="{FF2B5EF4-FFF2-40B4-BE49-F238E27FC236}">
                <a16:creationId xmlns:a16="http://schemas.microsoft.com/office/drawing/2014/main" id="{E6461062-28D1-0A4F-BD84-B640D147B45C}"/>
              </a:ext>
            </a:extLst>
          </p:cNvPr>
          <p:cNvSpPr>
            <a:spLocks noChangeAspect="1" noChangeArrowheads="1"/>
          </p:cNvSpPr>
          <p:nvPr/>
        </p:nvSpPr>
        <p:spPr bwMode="auto">
          <a:xfrm>
            <a:off x="3404940" y="2630052"/>
            <a:ext cx="98425" cy="100029"/>
          </a:xfrm>
          <a:prstGeom prst="ellipse">
            <a:avLst/>
          </a:prstGeom>
          <a:solidFill>
            <a:srgbClr val="66CCFF"/>
          </a:solidFill>
          <a:ln w="3175">
            <a:solidFill>
              <a:srgbClr val="66CCFF"/>
            </a:solidFill>
            <a:round/>
            <a:headEnd/>
            <a:tailEnd/>
          </a:ln>
        </p:spPr>
        <p:txBody>
          <a:bodyPr anchor="ctr">
            <a:prstTxWarp prst="textNoShape">
              <a:avLst/>
            </a:prstTxWarp>
            <a:spAutoFit/>
          </a:bodyP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black"/>
              </a:solidFill>
              <a:effectLst/>
              <a:uLnTx/>
              <a:uFillTx/>
              <a:latin typeface="Arial" charset="0"/>
              <a:ea typeface="ＭＳ Ｐゴシック" charset="-128"/>
            </a:endParaRPr>
          </a:p>
        </p:txBody>
      </p:sp>
      <p:sp>
        <p:nvSpPr>
          <p:cNvPr id="76" name="TextBox 75">
            <a:extLst>
              <a:ext uri="{FF2B5EF4-FFF2-40B4-BE49-F238E27FC236}">
                <a16:creationId xmlns:a16="http://schemas.microsoft.com/office/drawing/2014/main" id="{71565B56-7020-3447-9F5A-D983825E66FC}"/>
              </a:ext>
            </a:extLst>
          </p:cNvPr>
          <p:cNvSpPr txBox="1"/>
          <p:nvPr/>
        </p:nvSpPr>
        <p:spPr>
          <a:xfrm>
            <a:off x="2033651" y="4384475"/>
            <a:ext cx="397866" cy="369332"/>
          </a:xfrm>
          <a:prstGeom prst="rect">
            <a:avLst/>
          </a:prstGeom>
          <a:noFill/>
        </p:spPr>
        <p:txBody>
          <a:bodyPr wrap="none" rtlCol="0">
            <a:spAutoFit/>
          </a:bodyPr>
          <a:lstStyle/>
          <a:p>
            <a:pPr marL="0">
              <a:spcBef>
                <a:spcPts val="3000"/>
              </a:spcBef>
            </a:pPr>
            <a:r>
              <a:rPr lang="en-GB" dirty="0">
                <a:solidFill>
                  <a:schemeClr val="bg1"/>
                </a:solidFill>
                <a:latin typeface="Helvetica" pitchFamily="2" charset="0"/>
                <a:ea typeface="Helvetica Light" charset="0"/>
                <a:cs typeface="Helvetica Light" charset="0"/>
                <a:sym typeface="Wingdings" pitchFamily="2" charset="2"/>
              </a:rPr>
              <a:t>e</a:t>
            </a:r>
            <a:r>
              <a:rPr lang="en-CH" baseline="30000" dirty="0">
                <a:solidFill>
                  <a:schemeClr val="bg1"/>
                </a:solidFill>
                <a:latin typeface="Helvetica" pitchFamily="2" charset="0"/>
                <a:ea typeface="Helvetica Light" charset="0"/>
                <a:cs typeface="Helvetica Light" charset="0"/>
                <a:sym typeface="Wingdings" pitchFamily="2" charset="2"/>
              </a:rPr>
              <a:t>–</a:t>
            </a:r>
          </a:p>
        </p:txBody>
      </p:sp>
      <p:sp>
        <p:nvSpPr>
          <p:cNvPr id="81" name="TextBox 80">
            <a:extLst>
              <a:ext uri="{FF2B5EF4-FFF2-40B4-BE49-F238E27FC236}">
                <a16:creationId xmlns:a16="http://schemas.microsoft.com/office/drawing/2014/main" id="{B5951635-F568-1B4C-9BDA-B9A7EA6649B1}"/>
              </a:ext>
            </a:extLst>
          </p:cNvPr>
          <p:cNvSpPr txBox="1"/>
          <p:nvPr/>
        </p:nvSpPr>
        <p:spPr>
          <a:xfrm>
            <a:off x="4546168" y="4373819"/>
            <a:ext cx="397866" cy="369332"/>
          </a:xfrm>
          <a:prstGeom prst="rect">
            <a:avLst/>
          </a:prstGeom>
          <a:noFill/>
        </p:spPr>
        <p:txBody>
          <a:bodyPr wrap="none" rtlCol="0">
            <a:spAutoFit/>
          </a:bodyPr>
          <a:lstStyle/>
          <a:p>
            <a:pPr marL="0">
              <a:spcBef>
                <a:spcPts val="3000"/>
              </a:spcBef>
            </a:pPr>
            <a:r>
              <a:rPr lang="en-GB" dirty="0">
                <a:solidFill>
                  <a:schemeClr val="bg1"/>
                </a:solidFill>
                <a:latin typeface="Helvetica" pitchFamily="2" charset="0"/>
                <a:ea typeface="Helvetica Light" charset="0"/>
                <a:cs typeface="Helvetica Light" charset="0"/>
                <a:sym typeface="Wingdings" pitchFamily="2" charset="2"/>
              </a:rPr>
              <a:t>e</a:t>
            </a:r>
            <a:r>
              <a:rPr lang="en-CH" baseline="30000" dirty="0">
                <a:solidFill>
                  <a:schemeClr val="bg1"/>
                </a:solidFill>
                <a:latin typeface="Helvetica" pitchFamily="2" charset="0"/>
                <a:ea typeface="Helvetica Light" charset="0"/>
                <a:cs typeface="Helvetica Light" charset="0"/>
                <a:sym typeface="Wingdings" pitchFamily="2" charset="2"/>
              </a:rPr>
              <a:t>–</a:t>
            </a:r>
          </a:p>
        </p:txBody>
      </p:sp>
      <p:sp>
        <p:nvSpPr>
          <p:cNvPr id="25" name="Rounded Rectangle 24">
            <a:extLst>
              <a:ext uri="{FF2B5EF4-FFF2-40B4-BE49-F238E27FC236}">
                <a16:creationId xmlns:a16="http://schemas.microsoft.com/office/drawing/2014/main" id="{7A15CD5A-34F9-9840-AFE6-FC42B96226C2}"/>
              </a:ext>
            </a:extLst>
          </p:cNvPr>
          <p:cNvSpPr/>
          <p:nvPr/>
        </p:nvSpPr>
        <p:spPr>
          <a:xfrm>
            <a:off x="421944" y="2575218"/>
            <a:ext cx="10672771" cy="2296201"/>
          </a:xfrm>
          <a:prstGeom prst="roundRect">
            <a:avLst>
              <a:gd name="adj" fmla="val 2497"/>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26" name="TextBox 25">
            <a:extLst>
              <a:ext uri="{FF2B5EF4-FFF2-40B4-BE49-F238E27FC236}">
                <a16:creationId xmlns:a16="http://schemas.microsoft.com/office/drawing/2014/main" id="{6199219C-4779-6544-B130-B1E3BB8C03B8}"/>
              </a:ext>
            </a:extLst>
          </p:cNvPr>
          <p:cNvSpPr txBox="1"/>
          <p:nvPr/>
        </p:nvSpPr>
        <p:spPr>
          <a:xfrm>
            <a:off x="745396" y="2716597"/>
            <a:ext cx="10117676" cy="2031325"/>
          </a:xfrm>
          <a:prstGeom prst="rect">
            <a:avLst/>
          </a:prstGeom>
          <a:noFill/>
        </p:spPr>
        <p:txBody>
          <a:bodyPr wrap="square" rtlCol="0">
            <a:spAutoFit/>
          </a:bodyPr>
          <a:lstStyle/>
          <a:p>
            <a:pPr>
              <a:spcBef>
                <a:spcPts val="3000"/>
              </a:spcBef>
            </a:pPr>
            <a:r>
              <a:rPr lang="en-CH" sz="1600" dirty="0">
                <a:solidFill>
                  <a:prstClr val="black"/>
                </a:solidFill>
                <a:latin typeface="Helvetica" pitchFamily="2" charset="0"/>
                <a:ea typeface="Helvetica Light" charset="0"/>
                <a:cs typeface="Helvetica Light" charset="0"/>
                <a:sym typeface="Wingdings" pitchFamily="2" charset="2"/>
              </a:rPr>
              <a:t>Particle detectors also went through revolutions from the low-rate visual (eg, cloud chambers) and high-rate counting devices (eg, scintillators with PMTs) in the late 1950s, early 1960s, to spark chambers in the 1960s, allowing to visualise charged tracks at relatively high rate (eg, used at ACO storage ring in Orsay in 1960s)</a:t>
            </a:r>
          </a:p>
          <a:p>
            <a:pPr>
              <a:spcBef>
                <a:spcPts val="1800"/>
              </a:spcBef>
            </a:pPr>
            <a:r>
              <a:rPr lang="en-CH" sz="1600" dirty="0">
                <a:solidFill>
                  <a:prstClr val="black"/>
                </a:solidFill>
                <a:latin typeface="Helvetica" pitchFamily="2" charset="0"/>
                <a:ea typeface="Helvetica Light" charset="0"/>
                <a:cs typeface="Helvetica Light" charset="0"/>
                <a:sym typeface="Wingdings" pitchFamily="2" charset="2"/>
              </a:rPr>
              <a:t>Cylindrical spark chambers were at the heart of the </a:t>
            </a:r>
            <a:r>
              <a:rPr lang="en-GB" sz="1600" dirty="0">
                <a:solidFill>
                  <a:prstClr val="black"/>
                </a:solidFill>
                <a:latin typeface="Helvetica" pitchFamily="2" charset="0"/>
                <a:ea typeface="Helvetica Light" charset="0"/>
                <a:cs typeface="Helvetica Light" charset="0"/>
                <a:sym typeface="Wingdings" pitchFamily="2" charset="2"/>
              </a:rPr>
              <a:t>SLAC-LBL Magnetic Detector (</a:t>
            </a:r>
            <a:r>
              <a:rPr lang="en-CH" sz="1600" dirty="0">
                <a:solidFill>
                  <a:prstClr val="black"/>
                </a:solidFill>
                <a:latin typeface="Helvetica" pitchFamily="2" charset="0"/>
                <a:ea typeface="Helvetica Light" charset="0"/>
                <a:cs typeface="Helvetica Light" charset="0"/>
                <a:sym typeface="Wingdings" pitchFamily="2" charset="2"/>
              </a:rPr>
              <a:t>Mark-I) at SPEAR enabling the November 1974 revolution (charm), and also the discovery of 𝜓’, open charm, tau-lepton, quark spin, …)</a:t>
            </a:r>
          </a:p>
          <a:p>
            <a:pPr>
              <a:spcBef>
                <a:spcPts val="1800"/>
              </a:spcBef>
            </a:pPr>
            <a:r>
              <a:rPr lang="en-CH" sz="1600" dirty="0">
                <a:solidFill>
                  <a:prstClr val="black"/>
                </a:solidFill>
                <a:latin typeface="Helvetica" pitchFamily="2" charset="0"/>
                <a:ea typeface="Helvetica Light" charset="0"/>
                <a:cs typeface="Helvetica Light" charset="0"/>
                <a:sym typeface="Wingdings" pitchFamily="2" charset="2"/>
              </a:rPr>
              <a:t>The development of MWPC in 1968 by G. Charpak rapidly superseded spark chambers during the 1970s, …</a:t>
            </a:r>
          </a:p>
        </p:txBody>
      </p:sp>
    </p:spTree>
    <p:extLst>
      <p:ext uri="{BB962C8B-B14F-4D97-AF65-F5344CB8AC3E}">
        <p14:creationId xmlns:p14="http://schemas.microsoft.com/office/powerpoint/2010/main" val="325164037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8D6C54-729C-2D47-8D26-838F437644EF}"/>
              </a:ext>
            </a:extLst>
          </p:cNvPr>
          <p:cNvSpPr>
            <a:spLocks noGrp="1"/>
          </p:cNvSpPr>
          <p:nvPr>
            <p:ph type="sldNum" sz="quarter" idx="4"/>
          </p:nvPr>
        </p:nvSpPr>
        <p:spPr/>
        <p:txBody>
          <a:bodyPr/>
          <a:lstStyle/>
          <a:p>
            <a:pPr>
              <a:defRPr/>
            </a:pPr>
            <a:fld id="{611C2F03-9E95-40C9-A99F-3C4F7EE8CF2A}" type="slidenum">
              <a:rPr lang="en-GB" smtClean="0"/>
              <a:pPr>
                <a:defRPr/>
              </a:pPr>
              <a:t>12</a:t>
            </a:fld>
            <a:endParaRPr lang="en-GB" dirty="0"/>
          </a:p>
        </p:txBody>
      </p:sp>
      <p:sp>
        <p:nvSpPr>
          <p:cNvPr id="3" name="TextBox 2">
            <a:extLst>
              <a:ext uri="{FF2B5EF4-FFF2-40B4-BE49-F238E27FC236}">
                <a16:creationId xmlns:a16="http://schemas.microsoft.com/office/drawing/2014/main" id="{80759D37-BCF1-3B4C-99B7-07784FD66197}"/>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Protons were thus made of quarks but was QCD right?</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21" name="Picture 20">
            <a:extLst>
              <a:ext uri="{FF2B5EF4-FFF2-40B4-BE49-F238E27FC236}">
                <a16:creationId xmlns:a16="http://schemas.microsoft.com/office/drawing/2014/main" id="{48E41F83-32BA-0549-93F9-25360B6224D3}"/>
              </a:ext>
            </a:extLst>
          </p:cNvPr>
          <p:cNvPicPr>
            <a:picLocks noChangeAspect="1"/>
          </p:cNvPicPr>
          <p:nvPr/>
        </p:nvPicPr>
        <p:blipFill>
          <a:blip r:embed="rId2"/>
          <a:stretch>
            <a:fillRect/>
          </a:stretch>
        </p:blipFill>
        <p:spPr>
          <a:xfrm>
            <a:off x="676101" y="2069417"/>
            <a:ext cx="5234045" cy="4308096"/>
          </a:xfrm>
          <a:prstGeom prst="rect">
            <a:avLst/>
          </a:prstGeom>
        </p:spPr>
      </p:pic>
      <p:pic>
        <p:nvPicPr>
          <p:cNvPr id="23" name="Picture 22">
            <a:extLst>
              <a:ext uri="{FF2B5EF4-FFF2-40B4-BE49-F238E27FC236}">
                <a16:creationId xmlns:a16="http://schemas.microsoft.com/office/drawing/2014/main" id="{0490FCBC-2E22-F644-B420-478FA32EF06B}"/>
              </a:ext>
            </a:extLst>
          </p:cNvPr>
          <p:cNvPicPr>
            <a:picLocks noChangeAspect="1"/>
          </p:cNvPicPr>
          <p:nvPr/>
        </p:nvPicPr>
        <p:blipFill>
          <a:blip r:embed="rId3"/>
          <a:stretch>
            <a:fillRect/>
          </a:stretch>
        </p:blipFill>
        <p:spPr>
          <a:xfrm>
            <a:off x="6791443" y="2232894"/>
            <a:ext cx="3646099" cy="3833078"/>
          </a:xfrm>
          <a:prstGeom prst="rect">
            <a:avLst/>
          </a:prstGeom>
        </p:spPr>
      </p:pic>
      <p:sp>
        <p:nvSpPr>
          <p:cNvPr id="61" name="Rectangle 60">
            <a:extLst>
              <a:ext uri="{FF2B5EF4-FFF2-40B4-BE49-F238E27FC236}">
                <a16:creationId xmlns:a16="http://schemas.microsoft.com/office/drawing/2014/main" id="{94711B0C-D334-7E46-9B41-884A79CCB11D}"/>
              </a:ext>
            </a:extLst>
          </p:cNvPr>
          <p:cNvSpPr/>
          <p:nvPr/>
        </p:nvSpPr>
        <p:spPr>
          <a:xfrm>
            <a:off x="591667" y="1187217"/>
            <a:ext cx="9957387" cy="646331"/>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In 1979, the existence of gluons was proven with the observation of hard-scattering three-jet events at the PETRA, a 2.3 km </a:t>
            </a:r>
            <a:r>
              <a:rPr lang="en-GB" dirty="0" err="1">
                <a:solidFill>
                  <a:srgbClr val="000000"/>
                </a:solidFill>
                <a:latin typeface="Helvetica" pitchFamily="2" charset="0"/>
              </a:rPr>
              <a:t>e</a:t>
            </a:r>
            <a:r>
              <a:rPr lang="en-GB" baseline="30000" dirty="0" err="1">
                <a:solidFill>
                  <a:srgbClr val="000000"/>
                </a:solidFill>
                <a:latin typeface="Helvetica" pitchFamily="2" charset="0"/>
              </a:rPr>
              <a:t>+</a:t>
            </a:r>
            <a:r>
              <a:rPr lang="en-GB" dirty="0" err="1">
                <a:solidFill>
                  <a:srgbClr val="000000"/>
                </a:solidFill>
                <a:latin typeface="Helvetica" pitchFamily="2" charset="0"/>
              </a:rPr>
              <a:t>e</a:t>
            </a:r>
            <a:r>
              <a:rPr lang="en-GB" baseline="30000" dirty="0">
                <a:solidFill>
                  <a:srgbClr val="000000"/>
                </a:solidFill>
                <a:latin typeface="Helvetica" pitchFamily="2" charset="0"/>
              </a:rPr>
              <a:t>–</a:t>
            </a:r>
            <a:r>
              <a:rPr lang="en-GB" dirty="0">
                <a:solidFill>
                  <a:srgbClr val="000000"/>
                </a:solidFill>
                <a:latin typeface="Helvetica" pitchFamily="2" charset="0"/>
              </a:rPr>
              <a:t> storage ring (13–46 GeV between 1979 and 1986) at DESY</a:t>
            </a:r>
          </a:p>
        </p:txBody>
      </p:sp>
    </p:spTree>
    <p:extLst>
      <p:ext uri="{BB962C8B-B14F-4D97-AF65-F5344CB8AC3E}">
        <p14:creationId xmlns:p14="http://schemas.microsoft.com/office/powerpoint/2010/main" val="312263649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Box 71">
            <a:extLst>
              <a:ext uri="{FF2B5EF4-FFF2-40B4-BE49-F238E27FC236}">
                <a16:creationId xmlns:a16="http://schemas.microsoft.com/office/drawing/2014/main" id="{5FC38072-3EB0-9C4A-85C7-7F7B34C51DDF}"/>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 </a:t>
            </a:r>
            <a:r>
              <a:rPr lang="en-US" sz="2800" b="1" dirty="0">
                <a:solidFill>
                  <a:srgbClr val="0D7FBF"/>
                </a:solidFill>
                <a:latin typeface="Helvetica" pitchFamily="2" charset="0"/>
                <a:ea typeface="Trebuchet MS" pitchFamily="-84" charset="0"/>
                <a:cs typeface="Helvetica Light"/>
              </a:rPr>
              <a:t>6.9-km circumference Super Proton Synchrotron</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37" name="Picture 2">
            <a:extLst>
              <a:ext uri="{FF2B5EF4-FFF2-40B4-BE49-F238E27FC236}">
                <a16:creationId xmlns:a16="http://schemas.microsoft.com/office/drawing/2014/main" id="{B7097A9F-C639-B043-A240-C2DD8ED2DA7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94010" y="1847495"/>
            <a:ext cx="5662861" cy="406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9000D87-79F6-174C-82B2-B3BFE1C8ACCA}"/>
              </a:ext>
            </a:extLst>
          </p:cNvPr>
          <p:cNvSpPr txBox="1"/>
          <p:nvPr/>
        </p:nvSpPr>
        <p:spPr>
          <a:xfrm>
            <a:off x="591667" y="6199420"/>
            <a:ext cx="5452945" cy="538609"/>
          </a:xfrm>
          <a:prstGeom prst="rect">
            <a:avLst/>
          </a:prstGeom>
          <a:noFill/>
        </p:spPr>
        <p:txBody>
          <a:bodyPr wrap="square" rtlCol="0">
            <a:spAutoFit/>
          </a:bodyPr>
          <a:lstStyle/>
          <a:p>
            <a:pPr marL="0">
              <a:spcBef>
                <a:spcPts val="3000"/>
              </a:spcBef>
            </a:pPr>
            <a:r>
              <a:rPr lang="en-CH" sz="1400" dirty="0">
                <a:solidFill>
                  <a:schemeClr val="tx1">
                    <a:lumMod val="50000"/>
                    <a:lumOff val="50000"/>
                  </a:schemeClr>
                </a:solidFill>
                <a:latin typeface="Helvetica Light" charset="0"/>
                <a:ea typeface="Helvetica Light" charset="0"/>
                <a:cs typeface="Helvetica Light" charset="0"/>
                <a:sym typeface="Wingdings" pitchFamily="2" charset="2"/>
              </a:rPr>
              <a:t>Total cost, corrected for inflation, not so different from LHC</a:t>
            </a:r>
          </a:p>
          <a:p>
            <a:pPr>
              <a:spcBef>
                <a:spcPts val="600"/>
              </a:spcBef>
            </a:pPr>
            <a:r>
              <a:rPr lang="en-GB" sz="1000" dirty="0">
                <a:solidFill>
                  <a:schemeClr val="tx1">
                    <a:lumMod val="50000"/>
                    <a:lumOff val="50000"/>
                  </a:schemeClr>
                </a:solidFill>
                <a:latin typeface="Helvetica Light" charset="0"/>
                <a:ea typeface="Helvetica Light" charset="0"/>
                <a:cs typeface="Helvetica Light" charset="0"/>
                <a:sym typeface="Wingdings" pitchFamily="2" charset="2"/>
              </a:rPr>
              <a:t>Lyn Evans at 50 years hadron collider symposium</a:t>
            </a:r>
            <a:r>
              <a:rPr lang="en-CH" sz="1000" dirty="0">
                <a:solidFill>
                  <a:schemeClr val="tx1">
                    <a:lumMod val="50000"/>
                    <a:lumOff val="50000"/>
                  </a:schemeClr>
                </a:solidFill>
                <a:latin typeface="Helvetica Light" charset="0"/>
                <a:ea typeface="Helvetica Light" charset="0"/>
                <a:cs typeface="Helvetica Light" charset="0"/>
                <a:sym typeface="Wingdings" pitchFamily="2" charset="2"/>
              </a:rPr>
              <a:t> </a:t>
            </a:r>
          </a:p>
        </p:txBody>
      </p:sp>
      <p:sp>
        <p:nvSpPr>
          <p:cNvPr id="56" name="Rectangle 55">
            <a:extLst>
              <a:ext uri="{FF2B5EF4-FFF2-40B4-BE49-F238E27FC236}">
                <a16:creationId xmlns:a16="http://schemas.microsoft.com/office/drawing/2014/main" id="{142B3A5A-A36A-E24E-82A7-8F794431AABF}"/>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Approval in Feb 1971, press release </a:t>
            </a:r>
            <a:r>
              <a:rPr lang="en-GB" sz="1400" dirty="0">
                <a:solidFill>
                  <a:srgbClr val="000000"/>
                </a:solidFill>
                <a:latin typeface="Helvetica" pitchFamily="2" charset="0"/>
              </a:rPr>
              <a:t>(left).</a:t>
            </a:r>
            <a:r>
              <a:rPr lang="en-GB" dirty="0">
                <a:solidFill>
                  <a:srgbClr val="000000"/>
                </a:solidFill>
                <a:latin typeface="Helvetica" pitchFamily="2" charset="0"/>
              </a:rPr>
              <a:t> SPS inauguration in 1977 </a:t>
            </a:r>
            <a:r>
              <a:rPr lang="en-GB" sz="1400" dirty="0">
                <a:solidFill>
                  <a:srgbClr val="000000"/>
                </a:solidFill>
                <a:latin typeface="Helvetica" pitchFamily="2" charset="0"/>
              </a:rPr>
              <a:t>(right) </a:t>
            </a:r>
            <a:endParaRPr lang="en-GB" dirty="0">
              <a:solidFill>
                <a:srgbClr val="000000"/>
              </a:solidFill>
              <a:latin typeface="Helvetica" pitchFamily="2" charset="0"/>
            </a:endParaRPr>
          </a:p>
        </p:txBody>
      </p:sp>
      <p:pic>
        <p:nvPicPr>
          <p:cNvPr id="58" name="Picture 2">
            <a:extLst>
              <a:ext uri="{FF2B5EF4-FFF2-40B4-BE49-F238E27FC236}">
                <a16:creationId xmlns:a16="http://schemas.microsoft.com/office/drawing/2014/main" id="{CDA37480-820D-2242-90AE-3FAB9AA7B04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14422" y="1868130"/>
            <a:ext cx="4858441" cy="398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94A5CC1D-FF70-E847-BE36-D975F736924F}"/>
              </a:ext>
            </a:extLst>
          </p:cNvPr>
          <p:cNvCxnSpPr>
            <a:cxnSpLocks/>
          </p:cNvCxnSpPr>
          <p:nvPr/>
        </p:nvCxnSpPr>
        <p:spPr>
          <a:xfrm>
            <a:off x="4806177" y="4728117"/>
            <a:ext cx="874499" cy="0"/>
          </a:xfrm>
          <a:prstGeom prst="line">
            <a:avLst/>
          </a:prstGeom>
          <a:ln w="28575">
            <a:solidFill>
              <a:srgbClr val="E700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369282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Box 71">
            <a:extLst>
              <a:ext uri="{FF2B5EF4-FFF2-40B4-BE49-F238E27FC236}">
                <a16:creationId xmlns:a16="http://schemas.microsoft.com/office/drawing/2014/main" id="{5FC38072-3EB0-9C4A-85C7-7F7B34C51DDF}"/>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a:t>
            </a:r>
            <a:r>
              <a:rPr kumimoji="0" lang="en-US" sz="2800" b="1" i="0" u="none" strike="noStrike" kern="1200" cap="none" spc="0" normalizeH="0" baseline="0" noProof="0" dirty="0" err="1">
                <a:ln>
                  <a:noFill/>
                </a:ln>
                <a:solidFill>
                  <a:srgbClr val="0D7FBF"/>
                </a:solidFill>
                <a:effectLst/>
                <a:uLnTx/>
                <a:uFillTx/>
                <a:latin typeface="Helvetica" pitchFamily="2" charset="0"/>
                <a:ea typeface="Trebuchet MS" pitchFamily="-84" charset="0"/>
                <a:cs typeface="Helvetica Light"/>
              </a:rPr>
              <a:t>SppS</a:t>
            </a: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 </a:t>
            </a:r>
            <a:r>
              <a:rPr kumimoji="0" lang="en-US" sz="200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(1981—1991, </a:t>
            </a:r>
            <a:r>
              <a:rPr kumimoji="0" lang="en-US" sz="2000" i="1"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E</a:t>
            </a:r>
            <a:r>
              <a:rPr kumimoji="0" lang="en-US" sz="2000" i="0" u="none" strike="noStrike" kern="1200" cap="none" spc="0" normalizeH="0" baseline="-25000" noProof="0" dirty="0">
                <a:ln>
                  <a:noFill/>
                </a:ln>
                <a:solidFill>
                  <a:srgbClr val="0D7FBF"/>
                </a:solidFill>
                <a:effectLst/>
                <a:uLnTx/>
                <a:uFillTx/>
                <a:latin typeface="Helvetica" pitchFamily="2" charset="0"/>
                <a:ea typeface="Trebuchet MS" pitchFamily="-84" charset="0"/>
                <a:cs typeface="Helvetica Light"/>
              </a:rPr>
              <a:t>CM</a:t>
            </a:r>
            <a:r>
              <a:rPr kumimoji="0" lang="en-US" sz="200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 up to 900 GeV, </a:t>
            </a:r>
            <a:r>
              <a:rPr kumimoji="0" lang="en-US" sz="2000" i="1"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L</a:t>
            </a:r>
            <a:r>
              <a:rPr kumimoji="0" lang="en-US" sz="2000" i="0" u="none" strike="noStrike" kern="1200" cap="none" spc="0" normalizeH="0" baseline="-25000" noProof="0" dirty="0">
                <a:ln>
                  <a:noFill/>
                </a:ln>
                <a:solidFill>
                  <a:srgbClr val="0D7FBF"/>
                </a:solidFill>
                <a:effectLst/>
                <a:uLnTx/>
                <a:uFillTx/>
                <a:latin typeface="Helvetica" pitchFamily="2" charset="0"/>
                <a:ea typeface="Trebuchet MS" pitchFamily="-84" charset="0"/>
                <a:cs typeface="Helvetica Light"/>
              </a:rPr>
              <a:t>int</a:t>
            </a:r>
            <a:r>
              <a:rPr kumimoji="0" lang="en-US" sz="200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 = 6.8 pb</a:t>
            </a:r>
            <a:r>
              <a:rPr kumimoji="0" lang="en-US" sz="2000" i="0" u="none" strike="noStrike" kern="1200" cap="none" spc="0" normalizeH="0" baseline="30000" noProof="0" dirty="0">
                <a:ln>
                  <a:noFill/>
                </a:ln>
                <a:solidFill>
                  <a:srgbClr val="0D7FBF"/>
                </a:solidFill>
                <a:effectLst/>
                <a:uLnTx/>
                <a:uFillTx/>
                <a:latin typeface="Helvetica" pitchFamily="2" charset="0"/>
                <a:ea typeface="Trebuchet MS" pitchFamily="-84" charset="0"/>
                <a:cs typeface="Helvetica Light"/>
              </a:rPr>
              <a:t>–1</a:t>
            </a:r>
            <a:r>
              <a:rPr kumimoji="0" lang="en-US" sz="200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 )</a:t>
            </a:r>
            <a:endParaRPr kumimoji="0" lang="en-US" sz="280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56" name="Rectangle 55">
            <a:extLst>
              <a:ext uri="{FF2B5EF4-FFF2-40B4-BE49-F238E27FC236}">
                <a16:creationId xmlns:a16="http://schemas.microsoft.com/office/drawing/2014/main" id="{142B3A5A-A36A-E24E-82A7-8F794431AABF}"/>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Antiprotons had to be accumulated and cooled</a:t>
            </a:r>
          </a:p>
        </p:txBody>
      </p:sp>
      <p:pic>
        <p:nvPicPr>
          <p:cNvPr id="8" name="Picture Placeholder 5" descr="ICE.jpg">
            <a:extLst>
              <a:ext uri="{FF2B5EF4-FFF2-40B4-BE49-F238E27FC236}">
                <a16:creationId xmlns:a16="http://schemas.microsoft.com/office/drawing/2014/main" id="{5DDC0CCC-3BFD-FB4D-8C9E-9F00326F5BB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contrast="5000"/>
                    </a14:imgEffect>
                  </a14:imgLayer>
                </a14:imgProps>
              </a:ext>
              <a:ext uri="{28A0092B-C50C-407E-A947-70E740481C1C}">
                <a14:useLocalDpi xmlns:a14="http://schemas.microsoft.com/office/drawing/2010/main"/>
              </a:ext>
            </a:extLst>
          </a:blip>
          <a:srcRect/>
          <a:stretch>
            <a:fillRect/>
          </a:stretch>
        </p:blipFill>
        <p:spPr bwMode="auto">
          <a:xfrm>
            <a:off x="689633" y="1835326"/>
            <a:ext cx="5670193" cy="43201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86A8936-5807-BD49-9B0E-E3EDA4B8E8B7}"/>
              </a:ext>
            </a:extLst>
          </p:cNvPr>
          <p:cNvSpPr txBox="1"/>
          <p:nvPr/>
        </p:nvSpPr>
        <p:spPr>
          <a:xfrm>
            <a:off x="609423" y="6157251"/>
            <a:ext cx="5484194" cy="276999"/>
          </a:xfrm>
          <a:prstGeom prst="rect">
            <a:avLst/>
          </a:prstGeom>
          <a:noFill/>
        </p:spPr>
        <p:txBody>
          <a:bodyPr wrap="none" rtlCol="0">
            <a:spAutoFit/>
          </a:bodyPr>
          <a:lstStyle/>
          <a:p>
            <a:pPr marL="0">
              <a:spcBef>
                <a:spcPts val="3000"/>
              </a:spcBef>
            </a:pPr>
            <a:r>
              <a:rPr lang="en-CH" sz="1200" dirty="0">
                <a:solidFill>
                  <a:prstClr val="black"/>
                </a:solidFill>
                <a:latin typeface="Helvetica Light" charset="0"/>
                <a:ea typeface="Helvetica Light" charset="0"/>
                <a:cs typeface="Helvetica Light" charset="0"/>
                <a:sym typeface="Wingdings" pitchFamily="2" charset="2"/>
              </a:rPr>
              <a:t>Initial Cooling Experiment (protons), ICE (1978) — built from first g–2 magnets</a:t>
            </a:r>
          </a:p>
        </p:txBody>
      </p:sp>
      <p:pic>
        <p:nvPicPr>
          <p:cNvPr id="12" name="Picture 5" descr="Fig1">
            <a:extLst>
              <a:ext uri="{FF2B5EF4-FFF2-40B4-BE49-F238E27FC236}">
                <a16:creationId xmlns:a16="http://schemas.microsoft.com/office/drawing/2014/main" id="{54D7FDE3-9894-444C-AD65-ACE08A44841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9633" y="1833548"/>
            <a:ext cx="2480483" cy="1521188"/>
          </a:xfrm>
          <a:prstGeom prst="rect">
            <a:avLst/>
          </a:prstGeom>
          <a:noFill/>
          <a:ln w="9525">
            <a:solidFill>
              <a:srgbClr val="0000CC"/>
            </a:solidFill>
            <a:miter lim="800000"/>
            <a:headEnd/>
            <a:tailEnd/>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DC2596A-005C-2D48-878F-FA1C0C6A083F}"/>
              </a:ext>
            </a:extLst>
          </p:cNvPr>
          <p:cNvSpPr txBox="1"/>
          <p:nvPr/>
        </p:nvSpPr>
        <p:spPr>
          <a:xfrm>
            <a:off x="689633" y="1852360"/>
            <a:ext cx="1362193" cy="738664"/>
          </a:xfrm>
          <a:prstGeom prst="rect">
            <a:avLst/>
          </a:prstGeom>
          <a:noFill/>
        </p:spPr>
        <p:txBody>
          <a:bodyPr wrap="squar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Momentum spread measured with Schottky scans after 1, 2, 4 mins</a:t>
            </a:r>
          </a:p>
        </p:txBody>
      </p:sp>
      <p:pic>
        <p:nvPicPr>
          <p:cNvPr id="16" name="Picture 2">
            <a:extLst>
              <a:ext uri="{FF2B5EF4-FFF2-40B4-BE49-F238E27FC236}">
                <a16:creationId xmlns:a16="http://schemas.microsoft.com/office/drawing/2014/main" id="{BD3874F0-F404-4642-B592-FB85E68E282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6000" contrast="30000"/>
                    </a14:imgEffect>
                  </a14:imgLayer>
                </a14:imgProps>
              </a:ext>
              <a:ext uri="{28A0092B-C50C-407E-A947-70E740481C1C}">
                <a14:useLocalDpi xmlns:a14="http://schemas.microsoft.com/office/drawing/2010/main"/>
              </a:ext>
            </a:extLst>
          </a:blip>
          <a:srcRect/>
          <a:stretch>
            <a:fillRect/>
          </a:stretch>
        </p:blipFill>
        <p:spPr bwMode="auto">
          <a:xfrm>
            <a:off x="6494559" y="1833548"/>
            <a:ext cx="4857382" cy="4320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C15085F9-B8C2-BE4A-BBEA-B56394ABBB3B}"/>
              </a:ext>
            </a:extLst>
          </p:cNvPr>
          <p:cNvSpPr txBox="1"/>
          <p:nvPr/>
        </p:nvSpPr>
        <p:spPr>
          <a:xfrm>
            <a:off x="6414349" y="6153695"/>
            <a:ext cx="4857381" cy="646331"/>
          </a:xfrm>
          <a:prstGeom prst="rect">
            <a:avLst/>
          </a:prstGeom>
          <a:noFill/>
        </p:spPr>
        <p:txBody>
          <a:bodyPr wrap="square" rtlCol="0">
            <a:spAutoFit/>
          </a:bodyPr>
          <a:lstStyle/>
          <a:p>
            <a:pPr marL="0">
              <a:spcBef>
                <a:spcPts val="3000"/>
              </a:spcBef>
            </a:pPr>
            <a:r>
              <a:rPr lang="en-CH" sz="1200" dirty="0">
                <a:solidFill>
                  <a:prstClr val="black"/>
                </a:solidFill>
                <a:latin typeface="Helvetica Light" charset="0"/>
                <a:ea typeface="Helvetica Light" charset="0"/>
                <a:cs typeface="Helvetica Light" charset="0"/>
                <a:sym typeface="Wingdings" pitchFamily="2" charset="2"/>
              </a:rPr>
              <a:t>Antiproton Accumulator (antiprotons produced in PS at ~3.5 GeV; it took about 20 hours of stacking and cooling to produce a sufficiently dense antiproton stack for transfer to SPS)</a:t>
            </a:r>
          </a:p>
        </p:txBody>
      </p:sp>
      <p:pic>
        <p:nvPicPr>
          <p:cNvPr id="6" name="Picture 5">
            <a:extLst>
              <a:ext uri="{FF2B5EF4-FFF2-40B4-BE49-F238E27FC236}">
                <a16:creationId xmlns:a16="http://schemas.microsoft.com/office/drawing/2014/main" id="{FDB5F2FA-3FC2-2B4B-A1F3-BF291ABCE0B7}"/>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3000" contrast="7000"/>
                    </a14:imgEffect>
                  </a14:imgLayer>
                </a14:imgProps>
              </a:ext>
            </a:extLst>
          </a:blip>
          <a:stretch>
            <a:fillRect/>
          </a:stretch>
        </p:blipFill>
        <p:spPr>
          <a:xfrm>
            <a:off x="9402631" y="221220"/>
            <a:ext cx="1949310" cy="1949310"/>
          </a:xfrm>
          <a:prstGeom prst="rect">
            <a:avLst/>
          </a:prstGeom>
          <a:effectLst/>
        </p:spPr>
      </p:pic>
      <p:sp>
        <p:nvSpPr>
          <p:cNvPr id="9" name="TextBox 8">
            <a:extLst>
              <a:ext uri="{FF2B5EF4-FFF2-40B4-BE49-F238E27FC236}">
                <a16:creationId xmlns:a16="http://schemas.microsoft.com/office/drawing/2014/main" id="{C63A5C9F-428A-384E-822D-F8987A47DB15}"/>
              </a:ext>
            </a:extLst>
          </p:cNvPr>
          <p:cNvSpPr txBox="1"/>
          <p:nvPr/>
        </p:nvSpPr>
        <p:spPr>
          <a:xfrm>
            <a:off x="9402631" y="1806996"/>
            <a:ext cx="1338146" cy="369332"/>
          </a:xfrm>
          <a:prstGeom prst="rect">
            <a:avLst/>
          </a:prstGeom>
          <a:noFill/>
        </p:spPr>
        <p:txBody>
          <a:bodyPr wrap="square" rtlCol="0">
            <a:spAutoFit/>
          </a:bodyPr>
          <a:lstStyle/>
          <a:p>
            <a:pPr marL="0">
              <a:spcBef>
                <a:spcPts val="3000"/>
              </a:spcBef>
            </a:pPr>
            <a:r>
              <a:rPr lang="en-CH" sz="900" b="1" dirty="0">
                <a:solidFill>
                  <a:schemeClr val="bg1"/>
                </a:solidFill>
                <a:latin typeface="Helvetica" pitchFamily="2" charset="0"/>
                <a:ea typeface="Helvetica Light" charset="0"/>
                <a:cs typeface="Helvetica Light" charset="0"/>
                <a:sym typeface="Wingdings" pitchFamily="2" charset="2"/>
              </a:rPr>
              <a:t>Simon van der Meer in AA control room</a:t>
            </a:r>
          </a:p>
        </p:txBody>
      </p:sp>
      <p:cxnSp>
        <p:nvCxnSpPr>
          <p:cNvPr id="4" name="Straight Connector 3">
            <a:extLst>
              <a:ext uri="{FF2B5EF4-FFF2-40B4-BE49-F238E27FC236}">
                <a16:creationId xmlns:a16="http://schemas.microsoft.com/office/drawing/2014/main" id="{331CB2BF-2714-3D4E-9BE1-68A54E5B3445}"/>
              </a:ext>
            </a:extLst>
          </p:cNvPr>
          <p:cNvCxnSpPr/>
          <p:nvPr/>
        </p:nvCxnSpPr>
        <p:spPr>
          <a:xfrm>
            <a:off x="1889760" y="390144"/>
            <a:ext cx="149874" cy="0"/>
          </a:xfrm>
          <a:prstGeom prst="line">
            <a:avLst/>
          </a:prstGeom>
          <a:ln w="28575">
            <a:solidFill>
              <a:srgbClr val="0D7FBF"/>
            </a:solidFill>
          </a:ln>
          <a:effectLst/>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EEAB51FB-37B2-6D4B-8684-5D51A2C102A2}"/>
              </a:ext>
            </a:extLst>
          </p:cNvPr>
          <p:cNvPicPr>
            <a:picLocks noChangeAspect="1"/>
          </p:cNvPicPr>
          <p:nvPr/>
        </p:nvPicPr>
        <p:blipFill>
          <a:blip r:embed="rId9"/>
          <a:stretch>
            <a:fillRect/>
          </a:stretch>
        </p:blipFill>
        <p:spPr>
          <a:xfrm>
            <a:off x="9402631" y="2168345"/>
            <a:ext cx="1949310" cy="1949310"/>
          </a:xfrm>
          <a:prstGeom prst="rect">
            <a:avLst/>
          </a:prstGeom>
          <a:effectLst/>
        </p:spPr>
      </p:pic>
      <p:sp>
        <p:nvSpPr>
          <p:cNvPr id="18" name="TextBox 17">
            <a:extLst>
              <a:ext uri="{FF2B5EF4-FFF2-40B4-BE49-F238E27FC236}">
                <a16:creationId xmlns:a16="http://schemas.microsoft.com/office/drawing/2014/main" id="{A181C187-E8F7-0943-A61E-6541A3D3F493}"/>
              </a:ext>
            </a:extLst>
          </p:cNvPr>
          <p:cNvSpPr txBox="1"/>
          <p:nvPr/>
        </p:nvSpPr>
        <p:spPr>
          <a:xfrm>
            <a:off x="9402630" y="3731717"/>
            <a:ext cx="2116578" cy="369332"/>
          </a:xfrm>
          <a:prstGeom prst="rect">
            <a:avLst/>
          </a:prstGeom>
          <a:noFill/>
        </p:spPr>
        <p:txBody>
          <a:bodyPr wrap="square" rtlCol="0">
            <a:spAutoFit/>
          </a:bodyPr>
          <a:lstStyle/>
          <a:p>
            <a:pPr marL="0">
              <a:spcBef>
                <a:spcPts val="3000"/>
              </a:spcBef>
            </a:pPr>
            <a:r>
              <a:rPr lang="en-CH" sz="900" b="1" dirty="0">
                <a:solidFill>
                  <a:schemeClr val="bg1"/>
                </a:solidFill>
                <a:latin typeface="Helvetica" pitchFamily="2" charset="0"/>
                <a:ea typeface="Helvetica Light" charset="0"/>
                <a:cs typeface="Helvetica Light" charset="0"/>
                <a:sym typeface="Wingdings" pitchFamily="2" charset="2"/>
              </a:rPr>
              <a:t>The Antiproton Collector (1986) allowed a tenfold antiproton rate</a:t>
            </a:r>
          </a:p>
        </p:txBody>
      </p:sp>
    </p:spTree>
    <p:extLst>
      <p:ext uri="{BB962C8B-B14F-4D97-AF65-F5344CB8AC3E}">
        <p14:creationId xmlns:p14="http://schemas.microsoft.com/office/powerpoint/2010/main" val="189607393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Box 71">
            <a:extLst>
              <a:ext uri="{FF2B5EF4-FFF2-40B4-BE49-F238E27FC236}">
                <a16:creationId xmlns:a16="http://schemas.microsoft.com/office/drawing/2014/main" id="{5FC38072-3EB0-9C4A-85C7-7F7B34C51DDF}"/>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a:t>
            </a:r>
            <a:r>
              <a:rPr lang="en-US" sz="2800" b="1" dirty="0" err="1">
                <a:solidFill>
                  <a:srgbClr val="0D7FBF"/>
                </a:solidFill>
                <a:latin typeface="Helvetica" pitchFamily="2" charset="0"/>
                <a:ea typeface="Trebuchet MS" pitchFamily="-84" charset="0"/>
                <a:cs typeface="Helvetica Light"/>
              </a:rPr>
              <a:t>SppS</a:t>
            </a:r>
            <a:r>
              <a:rPr lang="en-US" sz="2800" b="1" dirty="0">
                <a:solidFill>
                  <a:srgbClr val="0D7FBF"/>
                </a:solidFill>
                <a:latin typeface="Helvetica" pitchFamily="2" charset="0"/>
                <a:ea typeface="Trebuchet MS" pitchFamily="-84" charset="0"/>
                <a:cs typeface="Helvetica Light"/>
              </a:rPr>
              <a:t> </a:t>
            </a: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and its experiments Underground Areas 1 &amp; 2</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5" name="TextBox 14">
            <a:extLst>
              <a:ext uri="{FF2B5EF4-FFF2-40B4-BE49-F238E27FC236}">
                <a16:creationId xmlns:a16="http://schemas.microsoft.com/office/drawing/2014/main" id="{ADC2596A-005C-2D48-878F-FA1C0C6A083F}"/>
              </a:ext>
            </a:extLst>
          </p:cNvPr>
          <p:cNvSpPr txBox="1"/>
          <p:nvPr/>
        </p:nvSpPr>
        <p:spPr>
          <a:xfrm>
            <a:off x="689633" y="1852360"/>
            <a:ext cx="1362193" cy="738664"/>
          </a:xfrm>
          <a:prstGeom prst="rect">
            <a:avLst/>
          </a:prstGeom>
          <a:noFill/>
        </p:spPr>
        <p:txBody>
          <a:bodyPr wrap="squar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Momentum spread measured with Schottky scans after 1, 2, 4 mins</a:t>
            </a:r>
          </a:p>
        </p:txBody>
      </p:sp>
      <p:pic>
        <p:nvPicPr>
          <p:cNvPr id="10" name="Picture 9">
            <a:extLst>
              <a:ext uri="{FF2B5EF4-FFF2-40B4-BE49-F238E27FC236}">
                <a16:creationId xmlns:a16="http://schemas.microsoft.com/office/drawing/2014/main" id="{3B06FB7F-78C5-334C-A8EA-9E151AA9D42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6000" contrast="10000"/>
                    </a14:imgEffect>
                  </a14:imgLayer>
                </a14:imgProps>
              </a:ext>
            </a:extLst>
          </a:blip>
          <a:stretch>
            <a:fillRect/>
          </a:stretch>
        </p:blipFill>
        <p:spPr>
          <a:xfrm>
            <a:off x="5783674" y="1155915"/>
            <a:ext cx="5689189" cy="3792792"/>
          </a:xfrm>
          <a:prstGeom prst="rect">
            <a:avLst/>
          </a:prstGeom>
        </p:spPr>
      </p:pic>
      <p:pic>
        <p:nvPicPr>
          <p:cNvPr id="11" name="Picture 10">
            <a:extLst>
              <a:ext uri="{FF2B5EF4-FFF2-40B4-BE49-F238E27FC236}">
                <a16:creationId xmlns:a16="http://schemas.microsoft.com/office/drawing/2014/main" id="{2A9C40B3-18B6-584B-B5A0-1F437BD9AC7E}"/>
              </a:ext>
            </a:extLst>
          </p:cNvPr>
          <p:cNvPicPr>
            <a:picLocks noChangeAspect="1"/>
          </p:cNvPicPr>
          <p:nvPr/>
        </p:nvPicPr>
        <p:blipFill>
          <a:blip r:embed="rId5"/>
          <a:stretch>
            <a:fillRect/>
          </a:stretch>
        </p:blipFill>
        <p:spPr>
          <a:xfrm>
            <a:off x="689633" y="1155915"/>
            <a:ext cx="4999557" cy="4999557"/>
          </a:xfrm>
          <a:prstGeom prst="rect">
            <a:avLst/>
          </a:prstGeom>
        </p:spPr>
      </p:pic>
      <p:sp>
        <p:nvSpPr>
          <p:cNvPr id="2" name="TextBox 1">
            <a:extLst>
              <a:ext uri="{FF2B5EF4-FFF2-40B4-BE49-F238E27FC236}">
                <a16:creationId xmlns:a16="http://schemas.microsoft.com/office/drawing/2014/main" id="{20948073-1AE6-2349-B898-59A2EACA4F6C}"/>
              </a:ext>
            </a:extLst>
          </p:cNvPr>
          <p:cNvSpPr txBox="1"/>
          <p:nvPr/>
        </p:nvSpPr>
        <p:spPr>
          <a:xfrm>
            <a:off x="5830858" y="5151863"/>
            <a:ext cx="5689188" cy="1231106"/>
          </a:xfrm>
          <a:prstGeom prst="rect">
            <a:avLst/>
          </a:prstGeom>
          <a:noFill/>
        </p:spPr>
        <p:txBody>
          <a:bodyPr wrap="square" rtlCol="0">
            <a:spAutoFit/>
          </a:bodyPr>
          <a:lstStyle/>
          <a:p>
            <a:pPr>
              <a:spcBef>
                <a:spcPts val="3000"/>
              </a:spcBef>
              <a:tabLst>
                <a:tab pos="477838" algn="l"/>
              </a:tabLst>
            </a:pPr>
            <a:r>
              <a:rPr lang="en-CH" sz="1400" b="1" dirty="0">
                <a:solidFill>
                  <a:prstClr val="black"/>
                </a:solidFill>
                <a:latin typeface="Helvetica" pitchFamily="2" charset="0"/>
                <a:ea typeface="Helvetica Light" charset="0"/>
                <a:cs typeface="Helvetica Light" charset="0"/>
                <a:sym typeface="Wingdings" pitchFamily="2" charset="2"/>
              </a:rPr>
              <a:t>UA1</a:t>
            </a:r>
            <a:r>
              <a:rPr lang="en-CH" sz="1400" dirty="0">
                <a:solidFill>
                  <a:prstClr val="black"/>
                </a:solidFill>
                <a:latin typeface="Helvetica Light" charset="0"/>
                <a:ea typeface="Helvetica Light" charset="0"/>
                <a:cs typeface="Helvetica Light" charset="0"/>
                <a:sym typeface="Wingdings" pitchFamily="2" charset="2"/>
              </a:rPr>
              <a:t>: 	</a:t>
            </a:r>
            <a:r>
              <a:rPr lang="en-CH" sz="1200" dirty="0">
                <a:solidFill>
                  <a:prstClr val="black"/>
                </a:solidFill>
                <a:latin typeface="Helvetica Light" charset="0"/>
                <a:ea typeface="Helvetica Light" charset="0"/>
                <a:cs typeface="Helvetica Light" charset="0"/>
                <a:sym typeface="Wingdings" pitchFamily="2" charset="2"/>
              </a:rPr>
              <a:t>hermetic (4</a:t>
            </a:r>
            <a:r>
              <a:rPr lang="en-CH" sz="1200" dirty="0">
                <a:solidFill>
                  <a:prstClr val="black"/>
                </a:solidFill>
                <a:latin typeface="Symbol" pitchFamily="2" charset="2"/>
                <a:ea typeface="Helvetica Light" charset="0"/>
                <a:cs typeface="Helvetica Light" charset="0"/>
                <a:sym typeface="Wingdings" pitchFamily="2" charset="2"/>
              </a:rPr>
              <a:t>p</a:t>
            </a:r>
            <a:r>
              <a:rPr lang="en-CH" sz="1200" dirty="0">
                <a:solidFill>
                  <a:prstClr val="black"/>
                </a:solidFill>
                <a:latin typeface="Helvetica Light" charset="0"/>
                <a:ea typeface="Helvetica Light" charset="0"/>
                <a:cs typeface="Helvetica Light" charset="0"/>
                <a:sym typeface="Wingdings" pitchFamily="2" charset="2"/>
              </a:rPr>
              <a:t>) detector with drift chamber, calorimeters, large muon 	system, and 0.7 T dipole magnet</a:t>
            </a:r>
          </a:p>
          <a:p>
            <a:pPr>
              <a:spcBef>
                <a:spcPts val="1200"/>
              </a:spcBef>
              <a:tabLst>
                <a:tab pos="477838" algn="l"/>
              </a:tabLst>
            </a:pPr>
            <a:r>
              <a:rPr lang="en-CH" sz="1400" b="1" dirty="0">
                <a:solidFill>
                  <a:prstClr val="black"/>
                </a:solidFill>
                <a:latin typeface="Helvetica" pitchFamily="2" charset="0"/>
                <a:ea typeface="Helvetica Light" charset="0"/>
                <a:cs typeface="Helvetica Light" charset="0"/>
                <a:sym typeface="Wingdings" pitchFamily="2" charset="2"/>
              </a:rPr>
              <a:t>UA2</a:t>
            </a:r>
            <a:r>
              <a:rPr lang="en-CH" sz="1400" dirty="0">
                <a:solidFill>
                  <a:prstClr val="black"/>
                </a:solidFill>
                <a:latin typeface="Helvetica Light" charset="0"/>
                <a:ea typeface="Helvetica Light" charset="0"/>
                <a:cs typeface="Helvetica Light" charset="0"/>
                <a:sym typeface="Wingdings" pitchFamily="2" charset="2"/>
              </a:rPr>
              <a:t>: 	</a:t>
            </a:r>
            <a:r>
              <a:rPr lang="en-GB" sz="1200" dirty="0">
                <a:solidFill>
                  <a:prstClr val="black"/>
                </a:solidFill>
                <a:latin typeface="Helvetica Light" charset="0"/>
                <a:ea typeface="Helvetica Light" charset="0"/>
                <a:cs typeface="Helvetica Light" charset="0"/>
                <a:sym typeface="Wingdings" pitchFamily="2" charset="2"/>
              </a:rPr>
              <a:t>optimized for W and Z detection in electron channel, no central 	magnetic field, no muon system, high-granular projective calorimeter, 	first silicon pad vertex tracker </a:t>
            </a:r>
            <a:r>
              <a:rPr lang="en-GB" sz="1000" dirty="0">
                <a:solidFill>
                  <a:prstClr val="black"/>
                </a:solidFill>
                <a:latin typeface="Helvetica Light" charset="0"/>
                <a:ea typeface="Helvetica Light" charset="0"/>
                <a:cs typeface="Helvetica Light" charset="0"/>
                <a:sym typeface="Wingdings" pitchFamily="2" charset="2"/>
              </a:rPr>
              <a:t>(after upgrade, not on picture)</a:t>
            </a:r>
            <a:endParaRPr lang="en-GB" sz="1400" dirty="0">
              <a:solidFill>
                <a:prstClr val="black"/>
              </a:solidFill>
              <a:latin typeface="Helvetica Light" charset="0"/>
              <a:ea typeface="Helvetica Light" charset="0"/>
              <a:cs typeface="Helvetica Light" charset="0"/>
              <a:sym typeface="Wingdings" pitchFamily="2" charset="2"/>
            </a:endParaRPr>
          </a:p>
        </p:txBody>
      </p:sp>
      <p:sp>
        <p:nvSpPr>
          <p:cNvPr id="18" name="TextBox 17">
            <a:extLst>
              <a:ext uri="{FF2B5EF4-FFF2-40B4-BE49-F238E27FC236}">
                <a16:creationId xmlns:a16="http://schemas.microsoft.com/office/drawing/2014/main" id="{6F4F42F9-4A7D-C24E-BCCE-658B83491DD5}"/>
              </a:ext>
            </a:extLst>
          </p:cNvPr>
          <p:cNvSpPr txBox="1"/>
          <p:nvPr/>
        </p:nvSpPr>
        <p:spPr>
          <a:xfrm>
            <a:off x="5830858" y="6380269"/>
            <a:ext cx="5513048" cy="307777"/>
          </a:xfrm>
          <a:prstGeom prst="rect">
            <a:avLst/>
          </a:prstGeom>
          <a:noFill/>
        </p:spPr>
        <p:txBody>
          <a:bodyPr wrap="none" rtlCol="0">
            <a:spAutoFit/>
          </a:bodyPr>
          <a:lstStyle/>
          <a:p>
            <a:pPr marL="0">
              <a:spcBef>
                <a:spcPts val="3000"/>
              </a:spcBef>
            </a:pPr>
            <a:r>
              <a:rPr lang="en-CH" sz="1400" dirty="0">
                <a:solidFill>
                  <a:srgbClr val="E70000"/>
                </a:solidFill>
                <a:latin typeface="Helvetica Light" charset="0"/>
                <a:ea typeface="Helvetica Light" charset="0"/>
                <a:cs typeface="Helvetica Light" charset="0"/>
                <a:sym typeface="Wingdings" pitchFamily="2" charset="2"/>
              </a:rPr>
              <a:t>Both experiments were approved in 1978, first data taking in 1981</a:t>
            </a:r>
          </a:p>
        </p:txBody>
      </p:sp>
      <p:cxnSp>
        <p:nvCxnSpPr>
          <p:cNvPr id="8" name="Straight Connector 7">
            <a:extLst>
              <a:ext uri="{FF2B5EF4-FFF2-40B4-BE49-F238E27FC236}">
                <a16:creationId xmlns:a16="http://schemas.microsoft.com/office/drawing/2014/main" id="{CEBA1E95-0D45-EF4B-8A83-D3F796BCE768}"/>
              </a:ext>
            </a:extLst>
          </p:cNvPr>
          <p:cNvCxnSpPr/>
          <p:nvPr/>
        </p:nvCxnSpPr>
        <p:spPr>
          <a:xfrm>
            <a:off x="1889760" y="390144"/>
            <a:ext cx="149874" cy="0"/>
          </a:xfrm>
          <a:prstGeom prst="line">
            <a:avLst/>
          </a:prstGeom>
          <a:ln w="28575">
            <a:solidFill>
              <a:srgbClr val="0D7FB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532325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ADC2596A-005C-2D48-878F-FA1C0C6A083F}"/>
              </a:ext>
            </a:extLst>
          </p:cNvPr>
          <p:cNvSpPr txBox="1"/>
          <p:nvPr/>
        </p:nvSpPr>
        <p:spPr>
          <a:xfrm>
            <a:off x="689633" y="1852360"/>
            <a:ext cx="1362193" cy="738664"/>
          </a:xfrm>
          <a:prstGeom prst="rect">
            <a:avLst/>
          </a:prstGeom>
          <a:noFill/>
        </p:spPr>
        <p:txBody>
          <a:bodyPr wrap="squar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Momentum spread measured with Schottky scans after 1, 2, 4 mins</a:t>
            </a:r>
          </a:p>
        </p:txBody>
      </p:sp>
      <p:pic>
        <p:nvPicPr>
          <p:cNvPr id="10" name="Picture 9">
            <a:extLst>
              <a:ext uri="{FF2B5EF4-FFF2-40B4-BE49-F238E27FC236}">
                <a16:creationId xmlns:a16="http://schemas.microsoft.com/office/drawing/2014/main" id="{3B06FB7F-78C5-334C-A8EA-9E151AA9D42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6000" contrast="10000"/>
                    </a14:imgEffect>
                  </a14:imgLayer>
                </a14:imgProps>
              </a:ext>
            </a:extLst>
          </a:blip>
          <a:stretch>
            <a:fillRect/>
          </a:stretch>
        </p:blipFill>
        <p:spPr>
          <a:xfrm>
            <a:off x="5783674" y="1155915"/>
            <a:ext cx="5689189" cy="3792792"/>
          </a:xfrm>
          <a:prstGeom prst="rect">
            <a:avLst/>
          </a:prstGeom>
        </p:spPr>
      </p:pic>
      <p:pic>
        <p:nvPicPr>
          <p:cNvPr id="11" name="Picture 10">
            <a:extLst>
              <a:ext uri="{FF2B5EF4-FFF2-40B4-BE49-F238E27FC236}">
                <a16:creationId xmlns:a16="http://schemas.microsoft.com/office/drawing/2014/main" id="{2A9C40B3-18B6-584B-B5A0-1F437BD9AC7E}"/>
              </a:ext>
            </a:extLst>
          </p:cNvPr>
          <p:cNvPicPr>
            <a:picLocks noChangeAspect="1"/>
          </p:cNvPicPr>
          <p:nvPr/>
        </p:nvPicPr>
        <p:blipFill>
          <a:blip r:embed="rId5"/>
          <a:stretch>
            <a:fillRect/>
          </a:stretch>
        </p:blipFill>
        <p:spPr>
          <a:xfrm>
            <a:off x="689633" y="1155915"/>
            <a:ext cx="4999557" cy="4999557"/>
          </a:xfrm>
          <a:prstGeom prst="rect">
            <a:avLst/>
          </a:prstGeom>
        </p:spPr>
      </p:pic>
      <p:sp>
        <p:nvSpPr>
          <p:cNvPr id="2" name="TextBox 1">
            <a:extLst>
              <a:ext uri="{FF2B5EF4-FFF2-40B4-BE49-F238E27FC236}">
                <a16:creationId xmlns:a16="http://schemas.microsoft.com/office/drawing/2014/main" id="{20948073-1AE6-2349-B898-59A2EACA4F6C}"/>
              </a:ext>
            </a:extLst>
          </p:cNvPr>
          <p:cNvSpPr txBox="1"/>
          <p:nvPr/>
        </p:nvSpPr>
        <p:spPr>
          <a:xfrm>
            <a:off x="5830858" y="5151863"/>
            <a:ext cx="5689188" cy="1231106"/>
          </a:xfrm>
          <a:prstGeom prst="rect">
            <a:avLst/>
          </a:prstGeom>
          <a:noFill/>
        </p:spPr>
        <p:txBody>
          <a:bodyPr wrap="square" rtlCol="0">
            <a:spAutoFit/>
          </a:bodyPr>
          <a:lstStyle/>
          <a:p>
            <a:pPr lvl="0">
              <a:spcBef>
                <a:spcPts val="3000"/>
              </a:spcBef>
              <a:tabLst>
                <a:tab pos="477838" algn="l"/>
              </a:tabLst>
            </a:pPr>
            <a:r>
              <a:rPr lang="en-CH" sz="1400" b="1" dirty="0">
                <a:solidFill>
                  <a:prstClr val="black"/>
                </a:solidFill>
                <a:latin typeface="Helvetica" pitchFamily="2" charset="0"/>
                <a:ea typeface="Helvetica Light" charset="0"/>
                <a:cs typeface="Helvetica Light" charset="0"/>
                <a:sym typeface="Wingdings" pitchFamily="2" charset="2"/>
              </a:rPr>
              <a:t>UA1</a:t>
            </a:r>
            <a:r>
              <a:rPr lang="en-CH" sz="1400" dirty="0">
                <a:solidFill>
                  <a:prstClr val="black"/>
                </a:solidFill>
                <a:latin typeface="Helvetica Light" charset="0"/>
                <a:ea typeface="Helvetica Light" charset="0"/>
                <a:cs typeface="Helvetica Light" charset="0"/>
                <a:sym typeface="Wingdings" pitchFamily="2" charset="2"/>
              </a:rPr>
              <a:t>: 	</a:t>
            </a:r>
            <a:r>
              <a:rPr lang="en-CH" sz="1200" dirty="0">
                <a:solidFill>
                  <a:prstClr val="black"/>
                </a:solidFill>
                <a:latin typeface="Helvetica Light" charset="0"/>
                <a:ea typeface="Helvetica Light" charset="0"/>
                <a:cs typeface="Helvetica Light" charset="0"/>
                <a:sym typeface="Wingdings" pitchFamily="2" charset="2"/>
              </a:rPr>
              <a:t>hermetic (4</a:t>
            </a:r>
            <a:r>
              <a:rPr lang="en-CH" sz="1200" dirty="0">
                <a:solidFill>
                  <a:prstClr val="black"/>
                </a:solidFill>
                <a:latin typeface="Symbol" pitchFamily="2" charset="2"/>
                <a:ea typeface="Helvetica Light" charset="0"/>
                <a:cs typeface="Helvetica Light" charset="0"/>
                <a:sym typeface="Wingdings" pitchFamily="2" charset="2"/>
              </a:rPr>
              <a:t>p</a:t>
            </a:r>
            <a:r>
              <a:rPr lang="en-CH" sz="1200" dirty="0">
                <a:solidFill>
                  <a:prstClr val="black"/>
                </a:solidFill>
                <a:latin typeface="Helvetica Light" charset="0"/>
                <a:ea typeface="Helvetica Light" charset="0"/>
                <a:cs typeface="Helvetica Light" charset="0"/>
                <a:sym typeface="Wingdings" pitchFamily="2" charset="2"/>
              </a:rPr>
              <a:t>) detector with drift chamber, calorimeters, large muon 	system, and 0.7 T dipole magnet</a:t>
            </a:r>
          </a:p>
          <a:p>
            <a:pPr lvl="0">
              <a:spcBef>
                <a:spcPts val="1200"/>
              </a:spcBef>
              <a:tabLst>
                <a:tab pos="477838" algn="l"/>
              </a:tabLst>
            </a:pPr>
            <a:r>
              <a:rPr lang="en-CH" sz="1400" b="1" dirty="0">
                <a:solidFill>
                  <a:prstClr val="black"/>
                </a:solidFill>
                <a:latin typeface="Helvetica" pitchFamily="2" charset="0"/>
                <a:ea typeface="Helvetica Light" charset="0"/>
                <a:cs typeface="Helvetica Light" charset="0"/>
                <a:sym typeface="Wingdings" pitchFamily="2" charset="2"/>
              </a:rPr>
              <a:t>UA2</a:t>
            </a:r>
            <a:r>
              <a:rPr lang="en-CH" sz="1400" dirty="0">
                <a:solidFill>
                  <a:prstClr val="black"/>
                </a:solidFill>
                <a:latin typeface="Helvetica Light" charset="0"/>
                <a:ea typeface="Helvetica Light" charset="0"/>
                <a:cs typeface="Helvetica Light" charset="0"/>
                <a:sym typeface="Wingdings" pitchFamily="2" charset="2"/>
              </a:rPr>
              <a:t>: 	</a:t>
            </a:r>
            <a:r>
              <a:rPr lang="en-GB" sz="1200" dirty="0">
                <a:solidFill>
                  <a:prstClr val="black"/>
                </a:solidFill>
                <a:latin typeface="Helvetica Light" charset="0"/>
                <a:ea typeface="Helvetica Light" charset="0"/>
                <a:cs typeface="Helvetica Light" charset="0"/>
                <a:sym typeface="Wingdings" pitchFamily="2" charset="2"/>
              </a:rPr>
              <a:t>optimized for W and Z detection in electron channel, no central 	magnetic field, no muon system, high-granular projective calorimeter, 	first silicon pad vertex tracker</a:t>
            </a:r>
            <a:endParaRPr lang="en-GB" sz="1400" dirty="0">
              <a:solidFill>
                <a:prstClr val="black"/>
              </a:solidFill>
              <a:latin typeface="Helvetica Light" charset="0"/>
              <a:ea typeface="Helvetica Light" charset="0"/>
              <a:cs typeface="Helvetica Light" charset="0"/>
              <a:sym typeface="Wingdings" pitchFamily="2" charset="2"/>
            </a:endParaRPr>
          </a:p>
        </p:txBody>
      </p:sp>
      <p:sp>
        <p:nvSpPr>
          <p:cNvPr id="18" name="TextBox 17">
            <a:extLst>
              <a:ext uri="{FF2B5EF4-FFF2-40B4-BE49-F238E27FC236}">
                <a16:creationId xmlns:a16="http://schemas.microsoft.com/office/drawing/2014/main" id="{6F4F42F9-4A7D-C24E-BCCE-658B83491DD5}"/>
              </a:ext>
            </a:extLst>
          </p:cNvPr>
          <p:cNvSpPr txBox="1"/>
          <p:nvPr/>
        </p:nvSpPr>
        <p:spPr>
          <a:xfrm>
            <a:off x="5830858" y="6380269"/>
            <a:ext cx="5513048" cy="307777"/>
          </a:xfrm>
          <a:prstGeom prst="rect">
            <a:avLst/>
          </a:prstGeom>
          <a:noFill/>
        </p:spPr>
        <p:txBody>
          <a:bodyPr wrap="none" rtlCol="0">
            <a:spAutoFit/>
          </a:bodyPr>
          <a:lstStyle/>
          <a:p>
            <a:pPr marL="0">
              <a:spcBef>
                <a:spcPts val="3000"/>
              </a:spcBef>
            </a:pPr>
            <a:r>
              <a:rPr lang="en-CH" sz="1400" dirty="0">
                <a:solidFill>
                  <a:srgbClr val="E70000"/>
                </a:solidFill>
                <a:latin typeface="Helvetica Light" charset="0"/>
                <a:ea typeface="Helvetica Light" charset="0"/>
                <a:cs typeface="Helvetica Light" charset="0"/>
                <a:sym typeface="Wingdings" pitchFamily="2" charset="2"/>
              </a:rPr>
              <a:t>Both experiments were approved in 1978, first data taking in 1981</a:t>
            </a:r>
          </a:p>
        </p:txBody>
      </p:sp>
      <p:grpSp>
        <p:nvGrpSpPr>
          <p:cNvPr id="4" name="Group 3">
            <a:extLst>
              <a:ext uri="{FF2B5EF4-FFF2-40B4-BE49-F238E27FC236}">
                <a16:creationId xmlns:a16="http://schemas.microsoft.com/office/drawing/2014/main" id="{9F50CCAB-9E80-2E41-9FD7-60F01C74103A}"/>
              </a:ext>
            </a:extLst>
          </p:cNvPr>
          <p:cNvGrpSpPr/>
          <p:nvPr/>
        </p:nvGrpSpPr>
        <p:grpSpPr>
          <a:xfrm>
            <a:off x="1962618" y="1131962"/>
            <a:ext cx="7727386" cy="5203703"/>
            <a:chOff x="1962618" y="1076207"/>
            <a:chExt cx="7727386" cy="5203703"/>
          </a:xfrm>
        </p:grpSpPr>
        <p:pic>
          <p:nvPicPr>
            <p:cNvPr id="5" name="Picture 4">
              <a:extLst>
                <a:ext uri="{FF2B5EF4-FFF2-40B4-BE49-F238E27FC236}">
                  <a16:creationId xmlns:a16="http://schemas.microsoft.com/office/drawing/2014/main" id="{A0E9F282-B62F-B745-8001-735E81E0843F}"/>
                </a:ext>
              </a:extLst>
            </p:cNvPr>
            <p:cNvPicPr>
              <a:picLocks noChangeAspect="1"/>
            </p:cNvPicPr>
            <p:nvPr/>
          </p:nvPicPr>
          <p:blipFill>
            <a:blip r:embed="rId6"/>
            <a:stretch>
              <a:fillRect/>
            </a:stretch>
          </p:blipFill>
          <p:spPr>
            <a:xfrm>
              <a:off x="1962618" y="1076207"/>
              <a:ext cx="7727386" cy="5203703"/>
            </a:xfrm>
            <a:prstGeom prst="rect">
              <a:avLst/>
            </a:prstGeom>
            <a:effectLst>
              <a:outerShdw blurRad="244368" sx="102000" sy="102000" algn="ctr" rotWithShape="0">
                <a:prstClr val="black">
                  <a:alpha val="28139"/>
                </a:prstClr>
              </a:outerShdw>
            </a:effectLst>
          </p:spPr>
        </p:pic>
        <p:sp>
          <p:nvSpPr>
            <p:cNvPr id="3" name="TextBox 2">
              <a:extLst>
                <a:ext uri="{FF2B5EF4-FFF2-40B4-BE49-F238E27FC236}">
                  <a16:creationId xmlns:a16="http://schemas.microsoft.com/office/drawing/2014/main" id="{0DA41682-8BDF-F74B-BD25-473E26D799DF}"/>
                </a:ext>
              </a:extLst>
            </p:cNvPr>
            <p:cNvSpPr txBox="1"/>
            <p:nvPr/>
          </p:nvSpPr>
          <p:spPr>
            <a:xfrm>
              <a:off x="6745247" y="1442330"/>
              <a:ext cx="2900153" cy="253916"/>
            </a:xfrm>
            <a:prstGeom prst="rect">
              <a:avLst/>
            </a:prstGeom>
            <a:solidFill>
              <a:schemeClr val="bg1">
                <a:alpha val="86000"/>
              </a:schemeClr>
            </a:solidFill>
          </p:spPr>
          <p:txBody>
            <a:bodyPr wrap="none" rtlCol="0">
              <a:spAutoFit/>
            </a:bodyPr>
            <a:lstStyle/>
            <a:p>
              <a:pPr marL="0" algn="ctr">
                <a:spcBef>
                  <a:spcPts val="3000"/>
                </a:spcBef>
              </a:pPr>
              <a:r>
                <a:rPr lang="en-CH" sz="1050" dirty="0">
                  <a:solidFill>
                    <a:prstClr val="black"/>
                  </a:solidFill>
                  <a:latin typeface="Helvetica Light" charset="0"/>
                  <a:ea typeface="Helvetica Light" charset="0"/>
                  <a:cs typeface="Helvetica Light" charset="0"/>
                  <a:sym typeface="Wingdings" pitchFamily="2" charset="2"/>
                </a:rPr>
                <a:t>UA2 Collaboration meeting, Heidelberg 1985</a:t>
              </a:r>
            </a:p>
          </p:txBody>
        </p:sp>
      </p:grpSp>
      <p:sp>
        <p:nvSpPr>
          <p:cNvPr id="12" name="TextBox 11">
            <a:extLst>
              <a:ext uri="{FF2B5EF4-FFF2-40B4-BE49-F238E27FC236}">
                <a16:creationId xmlns:a16="http://schemas.microsoft.com/office/drawing/2014/main" id="{8502E9DE-A6B6-9948-8F61-F62C1DE3EE04}"/>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a:t>
            </a:r>
            <a:r>
              <a:rPr lang="en-US" sz="2800" b="1" dirty="0" err="1">
                <a:solidFill>
                  <a:srgbClr val="0D7FBF"/>
                </a:solidFill>
                <a:latin typeface="Helvetica" pitchFamily="2" charset="0"/>
                <a:ea typeface="Trebuchet MS" pitchFamily="-84" charset="0"/>
                <a:cs typeface="Helvetica Light"/>
              </a:rPr>
              <a:t>SppS</a:t>
            </a:r>
            <a:r>
              <a:rPr lang="en-US" sz="2800" b="1" dirty="0">
                <a:solidFill>
                  <a:srgbClr val="0D7FBF"/>
                </a:solidFill>
                <a:latin typeface="Helvetica" pitchFamily="2" charset="0"/>
                <a:ea typeface="Trebuchet MS" pitchFamily="-84" charset="0"/>
                <a:cs typeface="Helvetica Light"/>
              </a:rPr>
              <a:t> </a:t>
            </a: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and its experiments Underground Areas 1 &amp; 2</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cxnSp>
        <p:nvCxnSpPr>
          <p:cNvPr id="13" name="Straight Connector 12">
            <a:extLst>
              <a:ext uri="{FF2B5EF4-FFF2-40B4-BE49-F238E27FC236}">
                <a16:creationId xmlns:a16="http://schemas.microsoft.com/office/drawing/2014/main" id="{172FBF54-61B8-DD4E-BDFA-B34FB06FDE6D}"/>
              </a:ext>
            </a:extLst>
          </p:cNvPr>
          <p:cNvCxnSpPr/>
          <p:nvPr/>
        </p:nvCxnSpPr>
        <p:spPr>
          <a:xfrm>
            <a:off x="1889760" y="390144"/>
            <a:ext cx="149874" cy="0"/>
          </a:xfrm>
          <a:prstGeom prst="line">
            <a:avLst/>
          </a:prstGeom>
          <a:ln w="28575">
            <a:solidFill>
              <a:srgbClr val="0D7FBF"/>
            </a:solidFill>
          </a:ln>
          <a:effectLst/>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D9E1A5F1-41C3-5A4E-97DC-963A03F6E49F}"/>
              </a:ext>
            </a:extLst>
          </p:cNvPr>
          <p:cNvSpPr/>
          <p:nvPr/>
        </p:nvSpPr>
        <p:spPr>
          <a:xfrm>
            <a:off x="3040380" y="6023610"/>
            <a:ext cx="1451610" cy="166152"/>
          </a:xfrm>
          <a:prstGeom prst="rect">
            <a:avLst/>
          </a:prstGeom>
          <a:solidFill>
            <a:srgbClr val="FFFEDF"/>
          </a:solidFill>
        </p:spPr>
        <p:txBody>
          <a:bodyPr wrap="none" rtlCol="0" anchor="ctr">
            <a:spAutoFit/>
          </a:bodyPr>
          <a:lstStyle/>
          <a:p>
            <a:pPr algn="l"/>
            <a:endParaRPr lang="en-CH" sz="1600" dirty="0">
              <a:latin typeface="Helvetica" pitchFamily="2" charset="0"/>
            </a:endParaRPr>
          </a:p>
        </p:txBody>
      </p:sp>
      <p:sp>
        <p:nvSpPr>
          <p:cNvPr id="7" name="TextBox 6">
            <a:extLst>
              <a:ext uri="{FF2B5EF4-FFF2-40B4-BE49-F238E27FC236}">
                <a16:creationId xmlns:a16="http://schemas.microsoft.com/office/drawing/2014/main" id="{D26B2DC1-6128-E549-8415-AD5B0DF66F69}"/>
              </a:ext>
            </a:extLst>
          </p:cNvPr>
          <p:cNvSpPr txBox="1"/>
          <p:nvPr/>
        </p:nvSpPr>
        <p:spPr>
          <a:xfrm>
            <a:off x="3040380" y="5966741"/>
            <a:ext cx="1467068" cy="283154"/>
          </a:xfrm>
          <a:prstGeom prst="rect">
            <a:avLst/>
          </a:prstGeom>
          <a:noFill/>
        </p:spPr>
        <p:txBody>
          <a:bodyPr wrap="none" rtlCol="0">
            <a:spAutoFit/>
          </a:bodyPr>
          <a:lstStyle/>
          <a:p>
            <a:pPr marL="0">
              <a:spcBef>
                <a:spcPts val="3000"/>
              </a:spcBef>
            </a:pPr>
            <a:r>
              <a:rPr lang="en-CH" sz="1240" dirty="0">
                <a:solidFill>
                  <a:prstClr val="black"/>
                </a:solidFill>
                <a:latin typeface="Arial" panose="020B0604020202020204" pitchFamily="34" charset="0"/>
                <a:ea typeface="Helvetica Light" charset="0"/>
                <a:cs typeface="Arial" panose="020B0604020202020204" pitchFamily="34" charset="0"/>
                <a:sym typeface="Wingdings" pitchFamily="2" charset="2"/>
              </a:rPr>
              <a:t>Daniel Froidevaux</a:t>
            </a:r>
          </a:p>
        </p:txBody>
      </p:sp>
    </p:spTree>
    <p:extLst>
      <p:ext uri="{BB962C8B-B14F-4D97-AF65-F5344CB8AC3E}">
        <p14:creationId xmlns:p14="http://schemas.microsoft.com/office/powerpoint/2010/main" val="334121690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92AA9F-DB22-1F4E-ADDA-1FE3E7C527E3}"/>
              </a:ext>
            </a:extLst>
          </p:cNvPr>
          <p:cNvSpPr>
            <a:spLocks noGrp="1"/>
          </p:cNvSpPr>
          <p:nvPr>
            <p:ph type="sldNum" sz="quarter" idx="4"/>
          </p:nvPr>
        </p:nvSpPr>
        <p:spPr/>
        <p:txBody>
          <a:bodyPr/>
          <a:lstStyle/>
          <a:p>
            <a:pPr>
              <a:defRPr/>
            </a:pPr>
            <a:fld id="{611C2F03-9E95-40C9-A99F-3C4F7EE8CF2A}" type="slidenum">
              <a:rPr lang="en-GB" smtClean="0"/>
              <a:pPr>
                <a:defRPr/>
              </a:pPr>
              <a:t>17</a:t>
            </a:fld>
            <a:endParaRPr lang="en-GB" dirty="0"/>
          </a:p>
        </p:txBody>
      </p:sp>
      <p:pic>
        <p:nvPicPr>
          <p:cNvPr id="3" name="Picture 2">
            <a:extLst>
              <a:ext uri="{FF2B5EF4-FFF2-40B4-BE49-F238E27FC236}">
                <a16:creationId xmlns:a16="http://schemas.microsoft.com/office/drawing/2014/main" id="{43AB260D-18CD-A846-A0C2-0A18FADF45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2411" y="1092818"/>
            <a:ext cx="3111464" cy="2899319"/>
          </a:xfrm>
          <a:prstGeom prst="rect">
            <a:avLst/>
          </a:prstGeom>
        </p:spPr>
      </p:pic>
      <p:pic>
        <p:nvPicPr>
          <p:cNvPr id="4" name="Picture 3">
            <a:extLst>
              <a:ext uri="{FF2B5EF4-FFF2-40B4-BE49-F238E27FC236}">
                <a16:creationId xmlns:a16="http://schemas.microsoft.com/office/drawing/2014/main" id="{919A9932-A6A6-3D46-BB8E-0C845472F4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46890" y="1092818"/>
            <a:ext cx="3971671" cy="2899319"/>
          </a:xfrm>
          <a:prstGeom prst="rect">
            <a:avLst/>
          </a:prstGeom>
        </p:spPr>
      </p:pic>
      <p:sp>
        <p:nvSpPr>
          <p:cNvPr id="5" name="TextBox 4">
            <a:extLst>
              <a:ext uri="{FF2B5EF4-FFF2-40B4-BE49-F238E27FC236}">
                <a16:creationId xmlns:a16="http://schemas.microsoft.com/office/drawing/2014/main" id="{96E624A2-04F5-B747-8951-E07DCE973A18}"/>
              </a:ext>
            </a:extLst>
          </p:cNvPr>
          <p:cNvSpPr txBox="1"/>
          <p:nvPr/>
        </p:nvSpPr>
        <p:spPr>
          <a:xfrm>
            <a:off x="1787995" y="3684360"/>
            <a:ext cx="702436" cy="261610"/>
          </a:xfrm>
          <a:prstGeom prst="rect">
            <a:avLst/>
          </a:prstGeom>
          <a:noFill/>
        </p:spPr>
        <p:txBody>
          <a:bodyPr wrap="none" rtlCol="0">
            <a:spAutoFit/>
          </a:bodyPr>
          <a:lstStyle/>
          <a:p>
            <a:r>
              <a:rPr lang="en-US" sz="1100" dirty="0">
                <a:solidFill>
                  <a:srgbClr val="92C8FF"/>
                </a:solidFill>
                <a:latin typeface="Helvetica Light" charset="0"/>
                <a:ea typeface="Helvetica Light" charset="0"/>
                <a:cs typeface="Helvetica Light" charset="0"/>
              </a:rPr>
              <a:t>Electron</a:t>
            </a:r>
          </a:p>
        </p:txBody>
      </p:sp>
      <p:sp>
        <p:nvSpPr>
          <p:cNvPr id="6" name="TextBox 5">
            <a:extLst>
              <a:ext uri="{FF2B5EF4-FFF2-40B4-BE49-F238E27FC236}">
                <a16:creationId xmlns:a16="http://schemas.microsoft.com/office/drawing/2014/main" id="{1BCFAF3F-C024-0F46-A188-21A1CE1B3A62}"/>
              </a:ext>
            </a:extLst>
          </p:cNvPr>
          <p:cNvSpPr txBox="1"/>
          <p:nvPr/>
        </p:nvSpPr>
        <p:spPr>
          <a:xfrm>
            <a:off x="3961001" y="3545860"/>
            <a:ext cx="3971671" cy="400110"/>
          </a:xfrm>
          <a:prstGeom prst="rect">
            <a:avLst/>
          </a:prstGeom>
          <a:noFill/>
        </p:spPr>
        <p:txBody>
          <a:bodyPr wrap="square" rtlCol="0">
            <a:spAutoFit/>
          </a:bodyPr>
          <a:lstStyle/>
          <a:p>
            <a:pPr algn="ctr"/>
            <a:r>
              <a:rPr lang="en-US" sz="1000" dirty="0">
                <a:solidFill>
                  <a:schemeClr val="bg1"/>
                </a:solidFill>
                <a:latin typeface="Helvetica Light" charset="0"/>
                <a:ea typeface="Helvetica Light" charset="0"/>
                <a:cs typeface="Helvetica Light" charset="0"/>
              </a:rPr>
              <a:t>Displays show W (left) and Z (right) boson candidates from proton–antiproton collisions measured in the UA1 detector </a:t>
            </a:r>
          </a:p>
        </p:txBody>
      </p:sp>
      <p:sp>
        <p:nvSpPr>
          <p:cNvPr id="7" name="TextBox 6">
            <a:extLst>
              <a:ext uri="{FF2B5EF4-FFF2-40B4-BE49-F238E27FC236}">
                <a16:creationId xmlns:a16="http://schemas.microsoft.com/office/drawing/2014/main" id="{4518051A-D8D3-BB46-88D8-82FC10D33851}"/>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W and Z boson discovery by UA1 &amp; UA2</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8EC9E904-5F94-2B42-ABAC-25F5456F76BD}"/>
              </a:ext>
            </a:extLst>
          </p:cNvPr>
          <p:cNvPicPr>
            <a:picLocks noChangeAspect="1"/>
          </p:cNvPicPr>
          <p:nvPr/>
        </p:nvPicPr>
        <p:blipFill>
          <a:blip r:embed="rId5"/>
          <a:stretch>
            <a:fillRect/>
          </a:stretch>
        </p:blipFill>
        <p:spPr>
          <a:xfrm>
            <a:off x="7836270" y="3570934"/>
            <a:ext cx="3468974" cy="2198163"/>
          </a:xfrm>
          <a:prstGeom prst="rect">
            <a:avLst/>
          </a:prstGeom>
        </p:spPr>
      </p:pic>
      <p:pic>
        <p:nvPicPr>
          <p:cNvPr id="13" name="Picture 12">
            <a:extLst>
              <a:ext uri="{FF2B5EF4-FFF2-40B4-BE49-F238E27FC236}">
                <a16:creationId xmlns:a16="http://schemas.microsoft.com/office/drawing/2014/main" id="{E195FA7D-4305-294C-8389-9976394CB64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8000" contrast="6000"/>
                    </a14:imgEffect>
                  </a14:imgLayer>
                </a14:imgProps>
              </a:ext>
            </a:extLst>
          </a:blip>
          <a:stretch>
            <a:fillRect/>
          </a:stretch>
        </p:blipFill>
        <p:spPr>
          <a:xfrm>
            <a:off x="660451" y="4097539"/>
            <a:ext cx="4140692" cy="2760461"/>
          </a:xfrm>
          <a:prstGeom prst="rect">
            <a:avLst/>
          </a:prstGeom>
          <a:effectLst/>
        </p:spPr>
      </p:pic>
      <p:sp>
        <p:nvSpPr>
          <p:cNvPr id="14" name="TextBox 13">
            <a:extLst>
              <a:ext uri="{FF2B5EF4-FFF2-40B4-BE49-F238E27FC236}">
                <a16:creationId xmlns:a16="http://schemas.microsoft.com/office/drawing/2014/main" id="{DD7DF200-1EEB-7C47-A870-93707FCD17F3}"/>
              </a:ext>
            </a:extLst>
          </p:cNvPr>
          <p:cNvSpPr txBox="1"/>
          <p:nvPr/>
        </p:nvSpPr>
        <p:spPr>
          <a:xfrm>
            <a:off x="4001192" y="4661400"/>
            <a:ext cx="704039"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Pierre </a:t>
            </a:r>
          </a:p>
          <a:p>
            <a:pPr algn="ctr"/>
            <a:r>
              <a:rPr lang="en-US" sz="1000" dirty="0">
                <a:solidFill>
                  <a:schemeClr val="bg1"/>
                </a:solidFill>
                <a:latin typeface="Helvetica Light" panose="020B0403020202020204" pitchFamily="34" charset="0"/>
              </a:rPr>
              <a:t>Darriulat </a:t>
            </a:r>
          </a:p>
        </p:txBody>
      </p:sp>
      <p:sp>
        <p:nvSpPr>
          <p:cNvPr id="15" name="TextBox 14">
            <a:extLst>
              <a:ext uri="{FF2B5EF4-FFF2-40B4-BE49-F238E27FC236}">
                <a16:creationId xmlns:a16="http://schemas.microsoft.com/office/drawing/2014/main" id="{D654D577-93C0-BB44-8DDB-D9F0629660A2}"/>
              </a:ext>
            </a:extLst>
          </p:cNvPr>
          <p:cNvSpPr txBox="1"/>
          <p:nvPr/>
        </p:nvSpPr>
        <p:spPr>
          <a:xfrm>
            <a:off x="3261574" y="4661400"/>
            <a:ext cx="822661"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Erwin </a:t>
            </a:r>
          </a:p>
          <a:p>
            <a:pPr algn="ctr"/>
            <a:r>
              <a:rPr lang="en-US" sz="1000" dirty="0">
                <a:solidFill>
                  <a:schemeClr val="bg1"/>
                </a:solidFill>
                <a:latin typeface="Helvetica Light" panose="020B0403020202020204" pitchFamily="34" charset="0"/>
              </a:rPr>
              <a:t>Gabathuler</a:t>
            </a:r>
          </a:p>
        </p:txBody>
      </p:sp>
      <p:sp>
        <p:nvSpPr>
          <p:cNvPr id="16" name="TextBox 15">
            <a:extLst>
              <a:ext uri="{FF2B5EF4-FFF2-40B4-BE49-F238E27FC236}">
                <a16:creationId xmlns:a16="http://schemas.microsoft.com/office/drawing/2014/main" id="{737724A2-04F0-534D-BDF9-FA703C4E8364}"/>
              </a:ext>
            </a:extLst>
          </p:cNvPr>
          <p:cNvSpPr txBox="1"/>
          <p:nvPr/>
        </p:nvSpPr>
        <p:spPr>
          <a:xfrm>
            <a:off x="2573288" y="4661400"/>
            <a:ext cx="745717"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Herwig </a:t>
            </a:r>
          </a:p>
          <a:p>
            <a:pPr algn="ctr"/>
            <a:r>
              <a:rPr lang="en-US" sz="1000" dirty="0">
                <a:solidFill>
                  <a:schemeClr val="bg1"/>
                </a:solidFill>
                <a:latin typeface="Helvetica Light" panose="020B0403020202020204" pitchFamily="34" charset="0"/>
              </a:rPr>
              <a:t>Schopper</a:t>
            </a:r>
          </a:p>
        </p:txBody>
      </p:sp>
      <p:pic>
        <p:nvPicPr>
          <p:cNvPr id="8" name="Picture 7">
            <a:extLst>
              <a:ext uri="{FF2B5EF4-FFF2-40B4-BE49-F238E27FC236}">
                <a16:creationId xmlns:a16="http://schemas.microsoft.com/office/drawing/2014/main" id="{345743E0-D605-0C4D-A3A1-73431DD5481D}"/>
              </a:ext>
            </a:extLst>
          </p:cNvPr>
          <p:cNvPicPr>
            <a:picLocks noChangeAspect="1"/>
          </p:cNvPicPr>
          <p:nvPr/>
        </p:nvPicPr>
        <p:blipFill>
          <a:blip r:embed="rId8"/>
          <a:stretch>
            <a:fillRect/>
          </a:stretch>
        </p:blipFill>
        <p:spPr>
          <a:xfrm>
            <a:off x="7932671" y="1048689"/>
            <a:ext cx="3330059" cy="2386318"/>
          </a:xfrm>
          <a:prstGeom prst="rect">
            <a:avLst/>
          </a:prstGeom>
        </p:spPr>
      </p:pic>
      <p:sp>
        <p:nvSpPr>
          <p:cNvPr id="17" name="TextBox 16">
            <a:extLst>
              <a:ext uri="{FF2B5EF4-FFF2-40B4-BE49-F238E27FC236}">
                <a16:creationId xmlns:a16="http://schemas.microsoft.com/office/drawing/2014/main" id="{18E7715D-D31A-494E-AAB2-E72426A3969E}"/>
              </a:ext>
            </a:extLst>
          </p:cNvPr>
          <p:cNvSpPr txBox="1"/>
          <p:nvPr/>
        </p:nvSpPr>
        <p:spPr>
          <a:xfrm>
            <a:off x="1638096" y="4661400"/>
            <a:ext cx="944489"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Simon </a:t>
            </a:r>
          </a:p>
          <a:p>
            <a:pPr algn="ctr"/>
            <a:r>
              <a:rPr lang="en-US" sz="1000" dirty="0">
                <a:solidFill>
                  <a:schemeClr val="bg1"/>
                </a:solidFill>
                <a:latin typeface="Helvetica Light" panose="020B0403020202020204" pitchFamily="34" charset="0"/>
              </a:rPr>
              <a:t>van der Meer</a:t>
            </a:r>
          </a:p>
        </p:txBody>
      </p:sp>
      <p:sp>
        <p:nvSpPr>
          <p:cNvPr id="18" name="TextBox 17">
            <a:extLst>
              <a:ext uri="{FF2B5EF4-FFF2-40B4-BE49-F238E27FC236}">
                <a16:creationId xmlns:a16="http://schemas.microsoft.com/office/drawing/2014/main" id="{7644B99E-80B4-6048-82CA-326C18EED8C4}"/>
              </a:ext>
            </a:extLst>
          </p:cNvPr>
          <p:cNvSpPr txBox="1"/>
          <p:nvPr/>
        </p:nvSpPr>
        <p:spPr>
          <a:xfrm>
            <a:off x="907547" y="4467154"/>
            <a:ext cx="596638" cy="400110"/>
          </a:xfrm>
          <a:prstGeom prst="rect">
            <a:avLst/>
          </a:prstGeom>
          <a:noFill/>
        </p:spPr>
        <p:txBody>
          <a:bodyPr wrap="none" rtlCol="0">
            <a:spAutoFit/>
          </a:bodyPr>
          <a:lstStyle/>
          <a:p>
            <a:r>
              <a:rPr lang="en-US" sz="1000" dirty="0">
                <a:solidFill>
                  <a:schemeClr val="bg1"/>
                </a:solidFill>
                <a:latin typeface="Helvetica Light" panose="020B0403020202020204" pitchFamily="34" charset="0"/>
              </a:rPr>
              <a:t>Carlo </a:t>
            </a:r>
          </a:p>
          <a:p>
            <a:r>
              <a:rPr lang="en-US" sz="1000" dirty="0">
                <a:solidFill>
                  <a:schemeClr val="bg1"/>
                </a:solidFill>
                <a:latin typeface="Helvetica Light" panose="020B0403020202020204" pitchFamily="34" charset="0"/>
              </a:rPr>
              <a:t>Rubbia</a:t>
            </a:r>
          </a:p>
        </p:txBody>
      </p:sp>
      <p:sp>
        <p:nvSpPr>
          <p:cNvPr id="12" name="TextBox 11">
            <a:extLst>
              <a:ext uri="{FF2B5EF4-FFF2-40B4-BE49-F238E27FC236}">
                <a16:creationId xmlns:a16="http://schemas.microsoft.com/office/drawing/2014/main" id="{225D968F-3558-D149-8886-AE76BC59D9C6}"/>
              </a:ext>
            </a:extLst>
          </p:cNvPr>
          <p:cNvSpPr txBox="1"/>
          <p:nvPr/>
        </p:nvSpPr>
        <p:spPr>
          <a:xfrm>
            <a:off x="652658" y="6467515"/>
            <a:ext cx="4148485" cy="400110"/>
          </a:xfrm>
          <a:prstGeom prst="rect">
            <a:avLst/>
          </a:prstGeom>
          <a:noFill/>
          <a:ln>
            <a:noFill/>
          </a:ln>
          <a:effectLst>
            <a:innerShdw blurRad="63500" dist="50800" dir="2700000">
              <a:prstClr val="black">
                <a:alpha val="50000"/>
              </a:prstClr>
            </a:innerShdw>
          </a:effectLst>
        </p:spPr>
        <p:txBody>
          <a:bodyPr wrap="square" rtlCol="0">
            <a:spAutoFit/>
          </a:bodyPr>
          <a:lstStyle/>
          <a:p>
            <a:pPr algn="ctr">
              <a:buClr>
                <a:srgbClr val="FFFF00"/>
              </a:buClr>
            </a:pPr>
            <a:r>
              <a:rPr lang="en-GB" sz="1000" b="1" dirty="0">
                <a:solidFill>
                  <a:schemeClr val="bg1"/>
                </a:solidFill>
                <a:latin typeface="Helvetica" pitchFamily="2" charset="0"/>
              </a:rPr>
              <a:t>25 Jan 1983: CERN press conference announcing W discovery</a:t>
            </a:r>
          </a:p>
          <a:p>
            <a:pPr algn="ctr">
              <a:buClr>
                <a:srgbClr val="FFFF00"/>
              </a:buClr>
            </a:pPr>
            <a:r>
              <a:rPr lang="en-GB" sz="1000" b="1" dirty="0">
                <a:solidFill>
                  <a:schemeClr val="bg1"/>
                </a:solidFill>
                <a:latin typeface="Helvetica" pitchFamily="2" charset="0"/>
              </a:rPr>
              <a:t>Nobel Prize in 1984 for C. Rubbia and S. van der Meer</a:t>
            </a:r>
            <a:endParaRPr lang="en-US" sz="1000" b="1" dirty="0">
              <a:solidFill>
                <a:schemeClr val="bg1"/>
              </a:solidFill>
              <a:latin typeface="Helvetica" pitchFamily="2" charset="0"/>
            </a:endParaRPr>
          </a:p>
        </p:txBody>
      </p:sp>
      <p:sp>
        <p:nvSpPr>
          <p:cNvPr id="20" name="TextBox 19">
            <a:extLst>
              <a:ext uri="{FF2B5EF4-FFF2-40B4-BE49-F238E27FC236}">
                <a16:creationId xmlns:a16="http://schemas.microsoft.com/office/drawing/2014/main" id="{266DAA6E-4CEA-EB47-BA19-36A3A01DFDE7}"/>
              </a:ext>
            </a:extLst>
          </p:cNvPr>
          <p:cNvSpPr txBox="1"/>
          <p:nvPr/>
        </p:nvSpPr>
        <p:spPr>
          <a:xfrm>
            <a:off x="9650625" y="1166957"/>
            <a:ext cx="1544599" cy="600164"/>
          </a:xfrm>
          <a:prstGeom prst="rect">
            <a:avLst/>
          </a:prstGeom>
          <a:noFill/>
        </p:spPr>
        <p:txBody>
          <a:bodyPr wrap="square" rtlCol="0">
            <a:spAutoFit/>
          </a:bodyPr>
          <a:lstStyle/>
          <a:p>
            <a:r>
              <a:rPr lang="en-US" sz="1100" dirty="0">
                <a:solidFill>
                  <a:schemeClr val="tx1">
                    <a:lumMod val="50000"/>
                    <a:lumOff val="50000"/>
                  </a:schemeClr>
                </a:solidFill>
                <a:latin typeface="Helvetica Light" charset="0"/>
                <a:ea typeface="Helvetica Light" charset="0"/>
                <a:cs typeface="Helvetica Light" charset="0"/>
              </a:rPr>
              <a:t>Mass spectrum of all </a:t>
            </a:r>
            <a:r>
              <a:rPr lang="en-US" sz="1100" dirty="0" err="1">
                <a:solidFill>
                  <a:schemeClr val="tx1">
                    <a:lumMod val="50000"/>
                    <a:lumOff val="50000"/>
                  </a:schemeClr>
                </a:solidFill>
                <a:latin typeface="Helvetica Light" charset="0"/>
                <a:ea typeface="Helvetica Light" charset="0"/>
                <a:cs typeface="Helvetica Light" charset="0"/>
              </a:rPr>
              <a:t>e</a:t>
            </a:r>
            <a:r>
              <a:rPr lang="en-US" sz="1100" baseline="30000" dirty="0" err="1">
                <a:solidFill>
                  <a:schemeClr val="tx1">
                    <a:lumMod val="50000"/>
                    <a:lumOff val="50000"/>
                  </a:schemeClr>
                </a:solidFill>
                <a:latin typeface="Helvetica Light" charset="0"/>
                <a:ea typeface="Helvetica Light" charset="0"/>
                <a:cs typeface="Helvetica Light" charset="0"/>
              </a:rPr>
              <a:t>+</a:t>
            </a:r>
            <a:r>
              <a:rPr lang="en-US" sz="1100" dirty="0" err="1">
                <a:solidFill>
                  <a:schemeClr val="tx1">
                    <a:lumMod val="50000"/>
                    <a:lumOff val="50000"/>
                  </a:schemeClr>
                </a:solidFill>
                <a:latin typeface="Helvetica Light" charset="0"/>
                <a:ea typeface="Helvetica Light" charset="0"/>
                <a:cs typeface="Helvetica Light" charset="0"/>
              </a:rPr>
              <a:t>e</a:t>
            </a:r>
            <a:r>
              <a:rPr lang="en-US" sz="1100" baseline="30000" dirty="0">
                <a:solidFill>
                  <a:schemeClr val="tx1">
                    <a:lumMod val="50000"/>
                    <a:lumOff val="50000"/>
                  </a:schemeClr>
                </a:solidFill>
                <a:latin typeface="Helvetica Light" charset="0"/>
                <a:ea typeface="Helvetica Light" charset="0"/>
                <a:cs typeface="Helvetica Light" charset="0"/>
              </a:rPr>
              <a:t>–</a:t>
            </a:r>
            <a:r>
              <a:rPr lang="en-US" sz="1100" dirty="0">
                <a:solidFill>
                  <a:schemeClr val="tx1">
                    <a:lumMod val="50000"/>
                    <a:lumOff val="50000"/>
                  </a:schemeClr>
                </a:solidFill>
                <a:latin typeface="Helvetica Light" charset="0"/>
                <a:ea typeface="Helvetica Light" charset="0"/>
                <a:cs typeface="Helvetica Light" charset="0"/>
              </a:rPr>
              <a:t> pairs measured by UA1 in 1982–1985</a:t>
            </a:r>
          </a:p>
        </p:txBody>
      </p:sp>
      <p:sp>
        <p:nvSpPr>
          <p:cNvPr id="21" name="TextBox 20">
            <a:extLst>
              <a:ext uri="{FF2B5EF4-FFF2-40B4-BE49-F238E27FC236}">
                <a16:creationId xmlns:a16="http://schemas.microsoft.com/office/drawing/2014/main" id="{4B64B7D8-4AAA-BD4C-8CB7-1B81ABED41A6}"/>
              </a:ext>
            </a:extLst>
          </p:cNvPr>
          <p:cNvSpPr txBox="1"/>
          <p:nvPr/>
        </p:nvSpPr>
        <p:spPr>
          <a:xfrm>
            <a:off x="8329961" y="5868313"/>
            <a:ext cx="2932770" cy="430887"/>
          </a:xfrm>
          <a:prstGeom prst="rect">
            <a:avLst/>
          </a:prstGeom>
          <a:solidFill>
            <a:schemeClr val="bg1"/>
          </a:solidFill>
        </p:spPr>
        <p:txBody>
          <a:bodyPr wrap="square" rtlCol="0">
            <a:spAutoFit/>
          </a:bodyPr>
          <a:lstStyle/>
          <a:p>
            <a:r>
              <a:rPr lang="en-US" sz="1100" dirty="0">
                <a:solidFill>
                  <a:schemeClr val="tx1">
                    <a:lumMod val="50000"/>
                    <a:lumOff val="50000"/>
                  </a:schemeClr>
                </a:solidFill>
                <a:latin typeface="Helvetica Light" charset="0"/>
                <a:ea typeface="Helvetica Light" charset="0"/>
                <a:cs typeface="Helvetica Light" charset="0"/>
              </a:rPr>
              <a:t>Jacobian peak with full UA2 dataset (1992): </a:t>
            </a:r>
          </a:p>
          <a:p>
            <a:r>
              <a:rPr lang="en-US" sz="1100" dirty="0" err="1">
                <a:solidFill>
                  <a:schemeClr val="tx1">
                    <a:lumMod val="50000"/>
                    <a:lumOff val="50000"/>
                  </a:schemeClr>
                </a:solidFill>
                <a:latin typeface="Helvetica Light" panose="020B0403020202020204" pitchFamily="34" charset="0"/>
                <a:ea typeface="MS Mincho" panose="02020609040205080304" pitchFamily="49" charset="-128"/>
                <a:cs typeface="Times New Roman" panose="02020603050405020304" pitchFamily="18" charset="0"/>
              </a:rPr>
              <a:t>m</a:t>
            </a:r>
            <a:r>
              <a:rPr lang="en-US" sz="1100" baseline="-25000" dirty="0" err="1">
                <a:solidFill>
                  <a:schemeClr val="tx1">
                    <a:lumMod val="50000"/>
                    <a:lumOff val="50000"/>
                  </a:schemeClr>
                </a:solidFill>
                <a:latin typeface="Helvetica Light" panose="020B0403020202020204" pitchFamily="34" charset="0"/>
                <a:ea typeface="MS Mincho" panose="02020609040205080304" pitchFamily="49" charset="-128"/>
                <a:cs typeface="Times New Roman" panose="02020603050405020304" pitchFamily="18" charset="0"/>
              </a:rPr>
              <a:t>W</a:t>
            </a:r>
            <a:r>
              <a:rPr lang="en-US" sz="1100" baseline="-25000" dirty="0">
                <a:solidFill>
                  <a:schemeClr val="tx1">
                    <a:lumMod val="50000"/>
                    <a:lumOff val="50000"/>
                  </a:schemeClr>
                </a:solidFill>
                <a:latin typeface="Helvetica Light" panose="020B0403020202020204" pitchFamily="34" charset="0"/>
                <a:ea typeface="MS Mincho" panose="02020609040205080304" pitchFamily="49" charset="-128"/>
                <a:cs typeface="Times New Roman" panose="02020603050405020304" pitchFamily="18" charset="0"/>
              </a:rPr>
              <a:t> </a:t>
            </a:r>
            <a:r>
              <a:rPr lang="en-US" sz="1100" dirty="0">
                <a:solidFill>
                  <a:schemeClr val="tx1">
                    <a:lumMod val="50000"/>
                    <a:lumOff val="50000"/>
                  </a:schemeClr>
                </a:solidFill>
                <a:latin typeface="Helvetica Light" panose="020B0403020202020204" pitchFamily="34" charset="0"/>
                <a:ea typeface="MS Mincho" panose="02020609040205080304" pitchFamily="49" charset="-128"/>
                <a:cs typeface="Times New Roman" panose="02020603050405020304" pitchFamily="18" charset="0"/>
              </a:rPr>
              <a:t>= 80.84 ± 0.22 GeV</a:t>
            </a:r>
            <a:endParaRPr lang="en-US" sz="1100" dirty="0">
              <a:solidFill>
                <a:schemeClr val="tx1">
                  <a:lumMod val="50000"/>
                  <a:lumOff val="50000"/>
                </a:schemeClr>
              </a:solidFill>
              <a:latin typeface="Helvetica Light" panose="020B0403020202020204" pitchFamily="34" charset="0"/>
              <a:ea typeface="Helvetica Light" charset="0"/>
              <a:cs typeface="Helvetica Light" charset="0"/>
            </a:endParaRPr>
          </a:p>
        </p:txBody>
      </p:sp>
      <p:sp>
        <p:nvSpPr>
          <p:cNvPr id="23" name="TextBox 22">
            <a:extLst>
              <a:ext uri="{FF2B5EF4-FFF2-40B4-BE49-F238E27FC236}">
                <a16:creationId xmlns:a16="http://schemas.microsoft.com/office/drawing/2014/main" id="{8E0D442D-44B4-1B44-94A5-6176455D0F50}"/>
              </a:ext>
            </a:extLst>
          </p:cNvPr>
          <p:cNvSpPr txBox="1"/>
          <p:nvPr/>
        </p:nvSpPr>
        <p:spPr>
          <a:xfrm>
            <a:off x="4980546" y="4259867"/>
            <a:ext cx="3092137" cy="2400657"/>
          </a:xfrm>
          <a:prstGeom prst="rect">
            <a:avLst/>
          </a:prstGeom>
          <a:noFill/>
        </p:spPr>
        <p:txBody>
          <a:bodyPr wrap="square" rtlCol="0">
            <a:spAutoFit/>
          </a:bodyPr>
          <a:lstStyle/>
          <a:p>
            <a:pPr marL="0">
              <a:spcBef>
                <a:spcPts val="3000"/>
              </a:spcBef>
            </a:pPr>
            <a:r>
              <a:rPr lang="en-CH" sz="1200" b="1" dirty="0">
                <a:solidFill>
                  <a:prstClr val="black"/>
                </a:solidFill>
                <a:latin typeface="Helvetica" pitchFamily="2" charset="0"/>
                <a:ea typeface="Helvetica Light" charset="0"/>
                <a:cs typeface="Helvetica Light" charset="0"/>
                <a:sym typeface="Wingdings" pitchFamily="2" charset="2"/>
              </a:rPr>
              <a:t>Lessons learned </a:t>
            </a:r>
            <a:r>
              <a:rPr lang="en-CH" sz="1000" dirty="0">
                <a:solidFill>
                  <a:prstClr val="black"/>
                </a:solidFill>
                <a:latin typeface="Helvetica Light" charset="0"/>
                <a:ea typeface="Helvetica Light" charset="0"/>
                <a:cs typeface="Helvetica Light" charset="0"/>
                <a:sym typeface="Wingdings" pitchFamily="2" charset="2"/>
              </a:rPr>
              <a:t>(F. Pauss, Oct 2021)</a:t>
            </a:r>
            <a:r>
              <a:rPr lang="en-CH" sz="1050" dirty="0">
                <a:solidFill>
                  <a:prstClr val="black"/>
                </a:solidFill>
                <a:latin typeface="Helvetica Light" charset="0"/>
                <a:ea typeface="Helvetica Light" charset="0"/>
                <a:cs typeface="Helvetica Light" charset="0"/>
                <a:sym typeface="Wingdings" pitchFamily="2" charset="2"/>
              </a:rPr>
              <a:t>:</a:t>
            </a:r>
            <a:endParaRPr lang="en-CH" sz="1200" dirty="0">
              <a:solidFill>
                <a:prstClr val="black"/>
              </a:solidFill>
              <a:latin typeface="Helvetica Light" charset="0"/>
              <a:ea typeface="Helvetica Light" charset="0"/>
              <a:cs typeface="Helvetica Light" charset="0"/>
              <a:sym typeface="Wingdings" pitchFamily="2" charset="2"/>
            </a:endParaRPr>
          </a:p>
          <a:p>
            <a:pPr marL="171450" indent="-171450">
              <a:spcBef>
                <a:spcPts val="12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Machine background much               less than feared</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Hermetic detector with magnetic       field is essential</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Be aware of statistical fluctuations     and of tails in distributions</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Think carefully about upgrade projects</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High-granular calorimeter for jet measurement </a:t>
            </a:r>
            <a:r>
              <a:rPr lang="en-GB" sz="1050" dirty="0">
                <a:solidFill>
                  <a:prstClr val="black"/>
                </a:solidFill>
                <a:latin typeface="Helvetica Light" charset="0"/>
                <a:ea typeface="Helvetica Light" charset="0"/>
                <a:cs typeface="Helvetica Light" charset="0"/>
                <a:sym typeface="Wingdings" pitchFamily="2" charset="2"/>
              </a:rPr>
              <a:t>[</a:t>
            </a:r>
            <a:r>
              <a:rPr lang="en-GB" sz="1050" i="1" dirty="0">
                <a:solidFill>
                  <a:prstClr val="black"/>
                </a:solidFill>
                <a:latin typeface="Helvetica Light" charset="0"/>
                <a:ea typeface="Helvetica Light" charset="0"/>
                <a:cs typeface="Helvetica Light" charset="0"/>
                <a:sym typeface="Wingdings" pitchFamily="2" charset="2"/>
              </a:rPr>
              <a:t>my addition</a:t>
            </a:r>
            <a:r>
              <a:rPr lang="en-GB" sz="1050" dirty="0">
                <a:solidFill>
                  <a:prstClr val="black"/>
                </a:solidFill>
                <a:latin typeface="Helvetica Light" charset="0"/>
                <a:ea typeface="Helvetica Light" charset="0"/>
                <a:cs typeface="Helvetica Light" charset="0"/>
                <a:sym typeface="Wingdings" pitchFamily="2" charset="2"/>
              </a:rPr>
              <a:t>]</a:t>
            </a:r>
            <a:endParaRPr lang="en-GB" sz="12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62359659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92AA9F-DB22-1F4E-ADDA-1FE3E7C527E3}"/>
              </a:ext>
            </a:extLst>
          </p:cNvPr>
          <p:cNvSpPr>
            <a:spLocks noGrp="1"/>
          </p:cNvSpPr>
          <p:nvPr>
            <p:ph type="sldNum" sz="quarter" idx="4"/>
          </p:nvPr>
        </p:nvSpPr>
        <p:spPr/>
        <p:txBody>
          <a:bodyPr/>
          <a:lstStyle/>
          <a:p>
            <a:pPr>
              <a:defRPr/>
            </a:pPr>
            <a:fld id="{611C2F03-9E95-40C9-A99F-3C4F7EE8CF2A}" type="slidenum">
              <a:rPr lang="en-GB" smtClean="0"/>
              <a:pPr>
                <a:defRPr/>
              </a:pPr>
              <a:t>18</a:t>
            </a:fld>
            <a:endParaRPr lang="en-GB" dirty="0"/>
          </a:p>
        </p:txBody>
      </p:sp>
      <p:pic>
        <p:nvPicPr>
          <p:cNvPr id="3" name="Picture 2">
            <a:extLst>
              <a:ext uri="{FF2B5EF4-FFF2-40B4-BE49-F238E27FC236}">
                <a16:creationId xmlns:a16="http://schemas.microsoft.com/office/drawing/2014/main" id="{43AB260D-18CD-A846-A0C2-0A18FADF45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2411" y="1092818"/>
            <a:ext cx="3111464" cy="2899319"/>
          </a:xfrm>
          <a:prstGeom prst="rect">
            <a:avLst/>
          </a:prstGeom>
        </p:spPr>
      </p:pic>
      <p:pic>
        <p:nvPicPr>
          <p:cNvPr id="4" name="Picture 3">
            <a:extLst>
              <a:ext uri="{FF2B5EF4-FFF2-40B4-BE49-F238E27FC236}">
                <a16:creationId xmlns:a16="http://schemas.microsoft.com/office/drawing/2014/main" id="{919A9932-A6A6-3D46-BB8E-0C845472F4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46890" y="1092818"/>
            <a:ext cx="3971671" cy="2899319"/>
          </a:xfrm>
          <a:prstGeom prst="rect">
            <a:avLst/>
          </a:prstGeom>
        </p:spPr>
      </p:pic>
      <p:sp>
        <p:nvSpPr>
          <p:cNvPr id="5" name="TextBox 4">
            <a:extLst>
              <a:ext uri="{FF2B5EF4-FFF2-40B4-BE49-F238E27FC236}">
                <a16:creationId xmlns:a16="http://schemas.microsoft.com/office/drawing/2014/main" id="{96E624A2-04F5-B747-8951-E07DCE973A18}"/>
              </a:ext>
            </a:extLst>
          </p:cNvPr>
          <p:cNvSpPr txBox="1"/>
          <p:nvPr/>
        </p:nvSpPr>
        <p:spPr>
          <a:xfrm>
            <a:off x="1787995" y="3684360"/>
            <a:ext cx="702436" cy="261610"/>
          </a:xfrm>
          <a:prstGeom prst="rect">
            <a:avLst/>
          </a:prstGeom>
          <a:noFill/>
        </p:spPr>
        <p:txBody>
          <a:bodyPr wrap="none" rtlCol="0">
            <a:spAutoFit/>
          </a:bodyPr>
          <a:lstStyle/>
          <a:p>
            <a:r>
              <a:rPr lang="en-US" sz="1100" dirty="0">
                <a:solidFill>
                  <a:srgbClr val="92C8FF"/>
                </a:solidFill>
                <a:latin typeface="Helvetica Light" charset="0"/>
                <a:ea typeface="Helvetica Light" charset="0"/>
                <a:cs typeface="Helvetica Light" charset="0"/>
              </a:rPr>
              <a:t>Electron</a:t>
            </a:r>
          </a:p>
        </p:txBody>
      </p:sp>
      <p:sp>
        <p:nvSpPr>
          <p:cNvPr id="6" name="TextBox 5">
            <a:extLst>
              <a:ext uri="{FF2B5EF4-FFF2-40B4-BE49-F238E27FC236}">
                <a16:creationId xmlns:a16="http://schemas.microsoft.com/office/drawing/2014/main" id="{1BCFAF3F-C024-0F46-A188-21A1CE1B3A62}"/>
              </a:ext>
            </a:extLst>
          </p:cNvPr>
          <p:cNvSpPr txBox="1"/>
          <p:nvPr/>
        </p:nvSpPr>
        <p:spPr>
          <a:xfrm>
            <a:off x="3961001" y="3545860"/>
            <a:ext cx="3971671" cy="400110"/>
          </a:xfrm>
          <a:prstGeom prst="rect">
            <a:avLst/>
          </a:prstGeom>
          <a:noFill/>
        </p:spPr>
        <p:txBody>
          <a:bodyPr wrap="square" rtlCol="0">
            <a:spAutoFit/>
          </a:bodyPr>
          <a:lstStyle/>
          <a:p>
            <a:pPr algn="ctr"/>
            <a:r>
              <a:rPr lang="en-US" sz="1000" dirty="0">
                <a:solidFill>
                  <a:schemeClr val="bg1"/>
                </a:solidFill>
                <a:latin typeface="Helvetica Light" charset="0"/>
                <a:ea typeface="Helvetica Light" charset="0"/>
                <a:cs typeface="Helvetica Light" charset="0"/>
              </a:rPr>
              <a:t>Displays show W (left) and Z (right) boson candidates from proton–antiproton collisions measured in the UA1 detector </a:t>
            </a:r>
          </a:p>
        </p:txBody>
      </p:sp>
      <p:sp>
        <p:nvSpPr>
          <p:cNvPr id="7" name="TextBox 6">
            <a:extLst>
              <a:ext uri="{FF2B5EF4-FFF2-40B4-BE49-F238E27FC236}">
                <a16:creationId xmlns:a16="http://schemas.microsoft.com/office/drawing/2014/main" id="{4518051A-D8D3-BB46-88D8-82FC10D33851}"/>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W and Z boson discovery by UA1 &amp; UA2</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8EC9E904-5F94-2B42-ABAC-25F5456F76BD}"/>
              </a:ext>
            </a:extLst>
          </p:cNvPr>
          <p:cNvPicPr>
            <a:picLocks noChangeAspect="1"/>
          </p:cNvPicPr>
          <p:nvPr/>
        </p:nvPicPr>
        <p:blipFill>
          <a:blip r:embed="rId5"/>
          <a:stretch>
            <a:fillRect/>
          </a:stretch>
        </p:blipFill>
        <p:spPr>
          <a:xfrm>
            <a:off x="7836270" y="3570934"/>
            <a:ext cx="3468974" cy="2198163"/>
          </a:xfrm>
          <a:prstGeom prst="rect">
            <a:avLst/>
          </a:prstGeom>
        </p:spPr>
      </p:pic>
      <p:pic>
        <p:nvPicPr>
          <p:cNvPr id="13" name="Picture 12">
            <a:extLst>
              <a:ext uri="{FF2B5EF4-FFF2-40B4-BE49-F238E27FC236}">
                <a16:creationId xmlns:a16="http://schemas.microsoft.com/office/drawing/2014/main" id="{E195FA7D-4305-294C-8389-9976394CB64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8000" contrast="6000"/>
                    </a14:imgEffect>
                  </a14:imgLayer>
                </a14:imgProps>
              </a:ext>
            </a:extLst>
          </a:blip>
          <a:stretch>
            <a:fillRect/>
          </a:stretch>
        </p:blipFill>
        <p:spPr>
          <a:xfrm>
            <a:off x="660451" y="4097539"/>
            <a:ext cx="4140692" cy="2760461"/>
          </a:xfrm>
          <a:prstGeom prst="rect">
            <a:avLst/>
          </a:prstGeom>
          <a:effectLst/>
        </p:spPr>
      </p:pic>
      <p:sp>
        <p:nvSpPr>
          <p:cNvPr id="14" name="TextBox 13">
            <a:extLst>
              <a:ext uri="{FF2B5EF4-FFF2-40B4-BE49-F238E27FC236}">
                <a16:creationId xmlns:a16="http://schemas.microsoft.com/office/drawing/2014/main" id="{DD7DF200-1EEB-7C47-A870-93707FCD17F3}"/>
              </a:ext>
            </a:extLst>
          </p:cNvPr>
          <p:cNvSpPr txBox="1"/>
          <p:nvPr/>
        </p:nvSpPr>
        <p:spPr>
          <a:xfrm>
            <a:off x="4001192" y="4661400"/>
            <a:ext cx="704039"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Pierre </a:t>
            </a:r>
          </a:p>
          <a:p>
            <a:pPr algn="ctr"/>
            <a:r>
              <a:rPr lang="en-US" sz="1000" dirty="0">
                <a:solidFill>
                  <a:schemeClr val="bg1"/>
                </a:solidFill>
                <a:latin typeface="Helvetica Light" panose="020B0403020202020204" pitchFamily="34" charset="0"/>
              </a:rPr>
              <a:t>Darriulat </a:t>
            </a:r>
          </a:p>
        </p:txBody>
      </p:sp>
      <p:sp>
        <p:nvSpPr>
          <p:cNvPr id="15" name="TextBox 14">
            <a:extLst>
              <a:ext uri="{FF2B5EF4-FFF2-40B4-BE49-F238E27FC236}">
                <a16:creationId xmlns:a16="http://schemas.microsoft.com/office/drawing/2014/main" id="{D654D577-93C0-BB44-8DDB-D9F0629660A2}"/>
              </a:ext>
            </a:extLst>
          </p:cNvPr>
          <p:cNvSpPr txBox="1"/>
          <p:nvPr/>
        </p:nvSpPr>
        <p:spPr>
          <a:xfrm>
            <a:off x="3261574" y="4661400"/>
            <a:ext cx="822661"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Erwin </a:t>
            </a:r>
          </a:p>
          <a:p>
            <a:pPr algn="ctr"/>
            <a:r>
              <a:rPr lang="en-US" sz="1000" dirty="0">
                <a:solidFill>
                  <a:schemeClr val="bg1"/>
                </a:solidFill>
                <a:latin typeface="Helvetica Light" panose="020B0403020202020204" pitchFamily="34" charset="0"/>
              </a:rPr>
              <a:t>Gabathuler</a:t>
            </a:r>
          </a:p>
        </p:txBody>
      </p:sp>
      <p:sp>
        <p:nvSpPr>
          <p:cNvPr id="16" name="TextBox 15">
            <a:extLst>
              <a:ext uri="{FF2B5EF4-FFF2-40B4-BE49-F238E27FC236}">
                <a16:creationId xmlns:a16="http://schemas.microsoft.com/office/drawing/2014/main" id="{737724A2-04F0-534D-BDF9-FA703C4E8364}"/>
              </a:ext>
            </a:extLst>
          </p:cNvPr>
          <p:cNvSpPr txBox="1"/>
          <p:nvPr/>
        </p:nvSpPr>
        <p:spPr>
          <a:xfrm>
            <a:off x="2573288" y="4661400"/>
            <a:ext cx="745717"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Herwig </a:t>
            </a:r>
          </a:p>
          <a:p>
            <a:pPr algn="ctr"/>
            <a:r>
              <a:rPr lang="en-US" sz="1000" dirty="0">
                <a:solidFill>
                  <a:schemeClr val="bg1"/>
                </a:solidFill>
                <a:latin typeface="Helvetica Light" panose="020B0403020202020204" pitchFamily="34" charset="0"/>
              </a:rPr>
              <a:t>Schopper</a:t>
            </a:r>
          </a:p>
        </p:txBody>
      </p:sp>
      <p:pic>
        <p:nvPicPr>
          <p:cNvPr id="8" name="Picture 7">
            <a:extLst>
              <a:ext uri="{FF2B5EF4-FFF2-40B4-BE49-F238E27FC236}">
                <a16:creationId xmlns:a16="http://schemas.microsoft.com/office/drawing/2014/main" id="{345743E0-D605-0C4D-A3A1-73431DD5481D}"/>
              </a:ext>
            </a:extLst>
          </p:cNvPr>
          <p:cNvPicPr>
            <a:picLocks noChangeAspect="1"/>
          </p:cNvPicPr>
          <p:nvPr/>
        </p:nvPicPr>
        <p:blipFill>
          <a:blip r:embed="rId8"/>
          <a:stretch>
            <a:fillRect/>
          </a:stretch>
        </p:blipFill>
        <p:spPr>
          <a:xfrm>
            <a:off x="7932671" y="1048689"/>
            <a:ext cx="3330059" cy="2386318"/>
          </a:xfrm>
          <a:prstGeom prst="rect">
            <a:avLst/>
          </a:prstGeom>
        </p:spPr>
      </p:pic>
      <p:sp>
        <p:nvSpPr>
          <p:cNvPr id="17" name="TextBox 16">
            <a:extLst>
              <a:ext uri="{FF2B5EF4-FFF2-40B4-BE49-F238E27FC236}">
                <a16:creationId xmlns:a16="http://schemas.microsoft.com/office/drawing/2014/main" id="{18E7715D-D31A-494E-AAB2-E72426A3969E}"/>
              </a:ext>
            </a:extLst>
          </p:cNvPr>
          <p:cNvSpPr txBox="1"/>
          <p:nvPr/>
        </p:nvSpPr>
        <p:spPr>
          <a:xfrm>
            <a:off x="1638096" y="4661400"/>
            <a:ext cx="944489" cy="400110"/>
          </a:xfrm>
          <a:prstGeom prst="rect">
            <a:avLst/>
          </a:prstGeom>
          <a:noFill/>
        </p:spPr>
        <p:txBody>
          <a:bodyPr wrap="none" rtlCol="0">
            <a:spAutoFit/>
          </a:bodyPr>
          <a:lstStyle/>
          <a:p>
            <a:pPr algn="ctr"/>
            <a:r>
              <a:rPr lang="en-US" sz="1000" dirty="0">
                <a:solidFill>
                  <a:schemeClr val="bg1"/>
                </a:solidFill>
                <a:latin typeface="Helvetica Light" panose="020B0403020202020204" pitchFamily="34" charset="0"/>
              </a:rPr>
              <a:t>Simon </a:t>
            </a:r>
          </a:p>
          <a:p>
            <a:pPr algn="ctr"/>
            <a:r>
              <a:rPr lang="en-US" sz="1000" dirty="0">
                <a:solidFill>
                  <a:schemeClr val="bg1"/>
                </a:solidFill>
                <a:latin typeface="Helvetica Light" panose="020B0403020202020204" pitchFamily="34" charset="0"/>
              </a:rPr>
              <a:t>van der Meer</a:t>
            </a:r>
          </a:p>
        </p:txBody>
      </p:sp>
      <p:sp>
        <p:nvSpPr>
          <p:cNvPr id="18" name="TextBox 17">
            <a:extLst>
              <a:ext uri="{FF2B5EF4-FFF2-40B4-BE49-F238E27FC236}">
                <a16:creationId xmlns:a16="http://schemas.microsoft.com/office/drawing/2014/main" id="{7644B99E-80B4-6048-82CA-326C18EED8C4}"/>
              </a:ext>
            </a:extLst>
          </p:cNvPr>
          <p:cNvSpPr txBox="1"/>
          <p:nvPr/>
        </p:nvSpPr>
        <p:spPr>
          <a:xfrm>
            <a:off x="907547" y="4467154"/>
            <a:ext cx="596638" cy="400110"/>
          </a:xfrm>
          <a:prstGeom prst="rect">
            <a:avLst/>
          </a:prstGeom>
          <a:noFill/>
        </p:spPr>
        <p:txBody>
          <a:bodyPr wrap="none" rtlCol="0">
            <a:spAutoFit/>
          </a:bodyPr>
          <a:lstStyle/>
          <a:p>
            <a:r>
              <a:rPr lang="en-US" sz="1000" dirty="0">
                <a:solidFill>
                  <a:schemeClr val="bg1"/>
                </a:solidFill>
                <a:latin typeface="Helvetica Light" panose="020B0403020202020204" pitchFamily="34" charset="0"/>
              </a:rPr>
              <a:t>Carlo </a:t>
            </a:r>
          </a:p>
          <a:p>
            <a:r>
              <a:rPr lang="en-US" sz="1000" dirty="0">
                <a:solidFill>
                  <a:schemeClr val="bg1"/>
                </a:solidFill>
                <a:latin typeface="Helvetica Light" panose="020B0403020202020204" pitchFamily="34" charset="0"/>
              </a:rPr>
              <a:t>Rubbia</a:t>
            </a:r>
          </a:p>
        </p:txBody>
      </p:sp>
      <p:sp>
        <p:nvSpPr>
          <p:cNvPr id="12" name="TextBox 11">
            <a:extLst>
              <a:ext uri="{FF2B5EF4-FFF2-40B4-BE49-F238E27FC236}">
                <a16:creationId xmlns:a16="http://schemas.microsoft.com/office/drawing/2014/main" id="{225D968F-3558-D149-8886-AE76BC59D9C6}"/>
              </a:ext>
            </a:extLst>
          </p:cNvPr>
          <p:cNvSpPr txBox="1"/>
          <p:nvPr/>
        </p:nvSpPr>
        <p:spPr>
          <a:xfrm>
            <a:off x="652658" y="6467515"/>
            <a:ext cx="4148485" cy="400110"/>
          </a:xfrm>
          <a:prstGeom prst="rect">
            <a:avLst/>
          </a:prstGeom>
          <a:noFill/>
          <a:ln>
            <a:noFill/>
          </a:ln>
          <a:effectLst>
            <a:innerShdw blurRad="63500" dist="50800" dir="2700000">
              <a:prstClr val="black">
                <a:alpha val="50000"/>
              </a:prstClr>
            </a:innerShdw>
          </a:effectLst>
        </p:spPr>
        <p:txBody>
          <a:bodyPr wrap="square" rtlCol="0">
            <a:spAutoFit/>
          </a:bodyPr>
          <a:lstStyle/>
          <a:p>
            <a:pPr algn="ctr">
              <a:buClr>
                <a:srgbClr val="FFFF00"/>
              </a:buClr>
            </a:pPr>
            <a:r>
              <a:rPr lang="en-GB" sz="1000" b="1" dirty="0">
                <a:solidFill>
                  <a:schemeClr val="bg1"/>
                </a:solidFill>
                <a:latin typeface="Helvetica" pitchFamily="2" charset="0"/>
              </a:rPr>
              <a:t>25 Jan 1983: CERN press conference announcing W discovery</a:t>
            </a:r>
          </a:p>
          <a:p>
            <a:pPr algn="ctr">
              <a:buClr>
                <a:srgbClr val="FFFF00"/>
              </a:buClr>
            </a:pPr>
            <a:r>
              <a:rPr lang="en-GB" sz="1000" b="1" dirty="0">
                <a:solidFill>
                  <a:schemeClr val="bg1"/>
                </a:solidFill>
                <a:latin typeface="Helvetica" pitchFamily="2" charset="0"/>
              </a:rPr>
              <a:t>Nobel Prize in 1984 for C. Rubbia and S. van der Meer</a:t>
            </a:r>
            <a:endParaRPr lang="en-US" sz="1000" b="1" dirty="0">
              <a:solidFill>
                <a:schemeClr val="bg1"/>
              </a:solidFill>
              <a:latin typeface="Helvetica" pitchFamily="2" charset="0"/>
            </a:endParaRPr>
          </a:p>
        </p:txBody>
      </p:sp>
      <p:sp>
        <p:nvSpPr>
          <p:cNvPr id="20" name="TextBox 19">
            <a:extLst>
              <a:ext uri="{FF2B5EF4-FFF2-40B4-BE49-F238E27FC236}">
                <a16:creationId xmlns:a16="http://schemas.microsoft.com/office/drawing/2014/main" id="{266DAA6E-4CEA-EB47-BA19-36A3A01DFDE7}"/>
              </a:ext>
            </a:extLst>
          </p:cNvPr>
          <p:cNvSpPr txBox="1"/>
          <p:nvPr/>
        </p:nvSpPr>
        <p:spPr>
          <a:xfrm>
            <a:off x="9650625" y="1166957"/>
            <a:ext cx="1544599" cy="600164"/>
          </a:xfrm>
          <a:prstGeom prst="rect">
            <a:avLst/>
          </a:prstGeom>
          <a:noFill/>
        </p:spPr>
        <p:txBody>
          <a:bodyPr wrap="square" rtlCol="0">
            <a:spAutoFit/>
          </a:bodyPr>
          <a:lstStyle/>
          <a:p>
            <a:r>
              <a:rPr lang="en-US" sz="1100" dirty="0">
                <a:solidFill>
                  <a:schemeClr val="tx1">
                    <a:lumMod val="50000"/>
                    <a:lumOff val="50000"/>
                  </a:schemeClr>
                </a:solidFill>
                <a:latin typeface="Helvetica Light" charset="0"/>
                <a:ea typeface="Helvetica Light" charset="0"/>
                <a:cs typeface="Helvetica Light" charset="0"/>
              </a:rPr>
              <a:t>Mass spectrum of all </a:t>
            </a:r>
            <a:r>
              <a:rPr lang="en-US" sz="1100" dirty="0" err="1">
                <a:solidFill>
                  <a:schemeClr val="tx1">
                    <a:lumMod val="50000"/>
                    <a:lumOff val="50000"/>
                  </a:schemeClr>
                </a:solidFill>
                <a:latin typeface="Helvetica Light" charset="0"/>
                <a:ea typeface="Helvetica Light" charset="0"/>
                <a:cs typeface="Helvetica Light" charset="0"/>
              </a:rPr>
              <a:t>e</a:t>
            </a:r>
            <a:r>
              <a:rPr lang="en-US" sz="1100" baseline="30000" dirty="0" err="1">
                <a:solidFill>
                  <a:schemeClr val="tx1">
                    <a:lumMod val="50000"/>
                    <a:lumOff val="50000"/>
                  </a:schemeClr>
                </a:solidFill>
                <a:latin typeface="Helvetica Light" charset="0"/>
                <a:ea typeface="Helvetica Light" charset="0"/>
                <a:cs typeface="Helvetica Light" charset="0"/>
              </a:rPr>
              <a:t>+</a:t>
            </a:r>
            <a:r>
              <a:rPr lang="en-US" sz="1100" dirty="0" err="1">
                <a:solidFill>
                  <a:schemeClr val="tx1">
                    <a:lumMod val="50000"/>
                    <a:lumOff val="50000"/>
                  </a:schemeClr>
                </a:solidFill>
                <a:latin typeface="Helvetica Light" charset="0"/>
                <a:ea typeface="Helvetica Light" charset="0"/>
                <a:cs typeface="Helvetica Light" charset="0"/>
              </a:rPr>
              <a:t>e</a:t>
            </a:r>
            <a:r>
              <a:rPr lang="en-US" sz="1100" baseline="30000" dirty="0">
                <a:solidFill>
                  <a:schemeClr val="tx1">
                    <a:lumMod val="50000"/>
                    <a:lumOff val="50000"/>
                  </a:schemeClr>
                </a:solidFill>
                <a:latin typeface="Helvetica Light" charset="0"/>
                <a:ea typeface="Helvetica Light" charset="0"/>
                <a:cs typeface="Helvetica Light" charset="0"/>
              </a:rPr>
              <a:t>–</a:t>
            </a:r>
            <a:r>
              <a:rPr lang="en-US" sz="1100" dirty="0">
                <a:solidFill>
                  <a:schemeClr val="tx1">
                    <a:lumMod val="50000"/>
                    <a:lumOff val="50000"/>
                  </a:schemeClr>
                </a:solidFill>
                <a:latin typeface="Helvetica Light" charset="0"/>
                <a:ea typeface="Helvetica Light" charset="0"/>
                <a:cs typeface="Helvetica Light" charset="0"/>
              </a:rPr>
              <a:t> pairs measured by UA1 in 1982–1985</a:t>
            </a:r>
          </a:p>
        </p:txBody>
      </p:sp>
      <p:sp>
        <p:nvSpPr>
          <p:cNvPr id="21" name="TextBox 20">
            <a:extLst>
              <a:ext uri="{FF2B5EF4-FFF2-40B4-BE49-F238E27FC236}">
                <a16:creationId xmlns:a16="http://schemas.microsoft.com/office/drawing/2014/main" id="{4B64B7D8-4AAA-BD4C-8CB7-1B81ABED41A6}"/>
              </a:ext>
            </a:extLst>
          </p:cNvPr>
          <p:cNvSpPr txBox="1"/>
          <p:nvPr/>
        </p:nvSpPr>
        <p:spPr>
          <a:xfrm>
            <a:off x="8329961" y="5868313"/>
            <a:ext cx="2932770" cy="430887"/>
          </a:xfrm>
          <a:prstGeom prst="rect">
            <a:avLst/>
          </a:prstGeom>
          <a:solidFill>
            <a:schemeClr val="bg1"/>
          </a:solidFill>
        </p:spPr>
        <p:txBody>
          <a:bodyPr wrap="square" rtlCol="0">
            <a:spAutoFit/>
          </a:bodyPr>
          <a:lstStyle/>
          <a:p>
            <a:r>
              <a:rPr lang="en-US" sz="1100" dirty="0">
                <a:solidFill>
                  <a:schemeClr val="tx1">
                    <a:lumMod val="50000"/>
                    <a:lumOff val="50000"/>
                  </a:schemeClr>
                </a:solidFill>
                <a:latin typeface="Helvetica Light" charset="0"/>
                <a:ea typeface="Helvetica Light" charset="0"/>
                <a:cs typeface="Helvetica Light" charset="0"/>
              </a:rPr>
              <a:t>Jacobian peak with full UA2 dataset (1992): </a:t>
            </a:r>
          </a:p>
          <a:p>
            <a:r>
              <a:rPr lang="en-US" sz="1100" dirty="0" err="1">
                <a:solidFill>
                  <a:schemeClr val="tx1">
                    <a:lumMod val="50000"/>
                    <a:lumOff val="50000"/>
                  </a:schemeClr>
                </a:solidFill>
                <a:latin typeface="Helvetica" pitchFamily="2" charset="0"/>
                <a:ea typeface="MS Mincho" panose="02020609040205080304" pitchFamily="49" charset="-128"/>
                <a:cs typeface="Times New Roman" panose="02020603050405020304" pitchFamily="18" charset="0"/>
              </a:rPr>
              <a:t>m</a:t>
            </a:r>
            <a:r>
              <a:rPr lang="en-US" sz="1100" baseline="-25000" dirty="0" err="1">
                <a:solidFill>
                  <a:schemeClr val="tx1">
                    <a:lumMod val="50000"/>
                    <a:lumOff val="50000"/>
                  </a:schemeClr>
                </a:solidFill>
                <a:latin typeface="Helvetica" pitchFamily="2" charset="0"/>
                <a:ea typeface="MS Mincho" panose="02020609040205080304" pitchFamily="49" charset="-128"/>
                <a:cs typeface="Times New Roman" panose="02020603050405020304" pitchFamily="18" charset="0"/>
              </a:rPr>
              <a:t>W</a:t>
            </a:r>
            <a:r>
              <a:rPr lang="en-US" sz="1100" baseline="-25000" dirty="0">
                <a:solidFill>
                  <a:schemeClr val="tx1">
                    <a:lumMod val="50000"/>
                    <a:lumOff val="50000"/>
                  </a:schemeClr>
                </a:solidFill>
                <a:latin typeface="Helvetica" pitchFamily="2" charset="0"/>
                <a:ea typeface="MS Mincho" panose="02020609040205080304" pitchFamily="49" charset="-128"/>
                <a:cs typeface="Times New Roman" panose="02020603050405020304" pitchFamily="18" charset="0"/>
              </a:rPr>
              <a:t> </a:t>
            </a:r>
            <a:r>
              <a:rPr lang="en-US" sz="1100" dirty="0">
                <a:solidFill>
                  <a:schemeClr val="tx1">
                    <a:lumMod val="50000"/>
                    <a:lumOff val="50000"/>
                  </a:schemeClr>
                </a:solidFill>
                <a:latin typeface="Helvetica" pitchFamily="2" charset="0"/>
                <a:ea typeface="MS Mincho" panose="02020609040205080304" pitchFamily="49" charset="-128"/>
                <a:cs typeface="Times New Roman" panose="02020603050405020304" pitchFamily="18" charset="0"/>
              </a:rPr>
              <a:t>= 80.84 ± 0.22 GeV</a:t>
            </a:r>
            <a:endParaRPr lang="en-US" sz="1100" dirty="0">
              <a:solidFill>
                <a:schemeClr val="tx1">
                  <a:lumMod val="50000"/>
                  <a:lumOff val="50000"/>
                </a:schemeClr>
              </a:solidFill>
              <a:latin typeface="Helvetica" pitchFamily="2" charset="0"/>
              <a:ea typeface="Helvetica Light" charset="0"/>
              <a:cs typeface="Helvetica Light" charset="0"/>
            </a:endParaRPr>
          </a:p>
        </p:txBody>
      </p:sp>
      <p:sp>
        <p:nvSpPr>
          <p:cNvPr id="23" name="TextBox 22">
            <a:extLst>
              <a:ext uri="{FF2B5EF4-FFF2-40B4-BE49-F238E27FC236}">
                <a16:creationId xmlns:a16="http://schemas.microsoft.com/office/drawing/2014/main" id="{8E0D442D-44B4-1B44-94A5-6176455D0F50}"/>
              </a:ext>
            </a:extLst>
          </p:cNvPr>
          <p:cNvSpPr txBox="1"/>
          <p:nvPr/>
        </p:nvSpPr>
        <p:spPr>
          <a:xfrm>
            <a:off x="4980546" y="4259867"/>
            <a:ext cx="3092137" cy="2400657"/>
          </a:xfrm>
          <a:prstGeom prst="rect">
            <a:avLst/>
          </a:prstGeom>
          <a:noFill/>
        </p:spPr>
        <p:txBody>
          <a:bodyPr wrap="square" rtlCol="0">
            <a:spAutoFit/>
          </a:bodyPr>
          <a:lstStyle/>
          <a:p>
            <a:pPr marL="0">
              <a:spcBef>
                <a:spcPts val="3000"/>
              </a:spcBef>
            </a:pPr>
            <a:r>
              <a:rPr lang="en-CH" sz="1200" b="1" dirty="0">
                <a:solidFill>
                  <a:prstClr val="black"/>
                </a:solidFill>
                <a:latin typeface="Helvetica" pitchFamily="2" charset="0"/>
                <a:ea typeface="Helvetica Light" charset="0"/>
                <a:cs typeface="Helvetica Light" charset="0"/>
                <a:sym typeface="Wingdings" pitchFamily="2" charset="2"/>
              </a:rPr>
              <a:t>Lessons learned </a:t>
            </a:r>
            <a:r>
              <a:rPr lang="en-CH" sz="1000" dirty="0">
                <a:solidFill>
                  <a:prstClr val="black"/>
                </a:solidFill>
                <a:latin typeface="Helvetica Light" charset="0"/>
                <a:ea typeface="Helvetica Light" charset="0"/>
                <a:cs typeface="Helvetica Light" charset="0"/>
                <a:sym typeface="Wingdings" pitchFamily="2" charset="2"/>
              </a:rPr>
              <a:t>(F. Pauss, Oct 2021)</a:t>
            </a:r>
            <a:r>
              <a:rPr lang="en-CH" sz="1050" dirty="0">
                <a:solidFill>
                  <a:prstClr val="black"/>
                </a:solidFill>
                <a:latin typeface="Helvetica Light" charset="0"/>
                <a:ea typeface="Helvetica Light" charset="0"/>
                <a:cs typeface="Helvetica Light" charset="0"/>
                <a:sym typeface="Wingdings" pitchFamily="2" charset="2"/>
              </a:rPr>
              <a:t>:</a:t>
            </a:r>
            <a:endParaRPr lang="en-CH" sz="1200" dirty="0">
              <a:solidFill>
                <a:prstClr val="black"/>
              </a:solidFill>
              <a:latin typeface="Helvetica Light" charset="0"/>
              <a:ea typeface="Helvetica Light" charset="0"/>
              <a:cs typeface="Helvetica Light" charset="0"/>
              <a:sym typeface="Wingdings" pitchFamily="2" charset="2"/>
            </a:endParaRPr>
          </a:p>
          <a:p>
            <a:pPr marL="171450" indent="-171450">
              <a:spcBef>
                <a:spcPts val="12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Machine background much               less than feared</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Hermetic detector with magnetic       field is essential</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Be aware of statistical fluctuations     and of tails in distributions</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Think carefully about upgrade projects</a:t>
            </a:r>
          </a:p>
          <a:p>
            <a:pPr marL="171450" indent="-171450">
              <a:spcBef>
                <a:spcPts val="600"/>
              </a:spcBef>
              <a:buFont typeface="Arial" panose="020B0604020202020204" pitchFamily="34" charset="0"/>
              <a:buChar char="•"/>
            </a:pPr>
            <a:r>
              <a:rPr lang="en-GB" sz="1200" dirty="0">
                <a:solidFill>
                  <a:prstClr val="black"/>
                </a:solidFill>
                <a:latin typeface="Helvetica Light" charset="0"/>
                <a:ea typeface="Helvetica Light" charset="0"/>
                <a:cs typeface="Helvetica Light" charset="0"/>
                <a:sym typeface="Wingdings" pitchFamily="2" charset="2"/>
              </a:rPr>
              <a:t>High-granular calorimeter for jet measurement </a:t>
            </a:r>
            <a:r>
              <a:rPr lang="en-GB" sz="1050" dirty="0">
                <a:solidFill>
                  <a:prstClr val="black"/>
                </a:solidFill>
                <a:latin typeface="Helvetica Light" charset="0"/>
                <a:ea typeface="Helvetica Light" charset="0"/>
                <a:cs typeface="Helvetica Light" charset="0"/>
                <a:sym typeface="Wingdings" pitchFamily="2" charset="2"/>
              </a:rPr>
              <a:t>[</a:t>
            </a:r>
            <a:r>
              <a:rPr lang="en-GB" sz="1050" i="1" dirty="0">
                <a:solidFill>
                  <a:prstClr val="black"/>
                </a:solidFill>
                <a:latin typeface="Helvetica Light" charset="0"/>
                <a:ea typeface="Helvetica Light" charset="0"/>
                <a:cs typeface="Helvetica Light" charset="0"/>
                <a:sym typeface="Wingdings" pitchFamily="2" charset="2"/>
              </a:rPr>
              <a:t>my addition</a:t>
            </a:r>
            <a:r>
              <a:rPr lang="en-GB" sz="1050" dirty="0">
                <a:solidFill>
                  <a:prstClr val="black"/>
                </a:solidFill>
                <a:latin typeface="Helvetica Light" charset="0"/>
                <a:ea typeface="Helvetica Light" charset="0"/>
                <a:cs typeface="Helvetica Light" charset="0"/>
                <a:sym typeface="Wingdings" pitchFamily="2" charset="2"/>
              </a:rPr>
              <a:t>]</a:t>
            </a:r>
            <a:endParaRPr lang="en-GB" sz="1200" dirty="0">
              <a:solidFill>
                <a:prstClr val="black"/>
              </a:solidFill>
              <a:latin typeface="Helvetica Light" charset="0"/>
              <a:ea typeface="Helvetica Light" charset="0"/>
              <a:cs typeface="Helvetica Light" charset="0"/>
              <a:sym typeface="Wingdings" pitchFamily="2" charset="2"/>
            </a:endParaRPr>
          </a:p>
        </p:txBody>
      </p:sp>
      <p:grpSp>
        <p:nvGrpSpPr>
          <p:cNvPr id="22" name="Group 21">
            <a:extLst>
              <a:ext uri="{FF2B5EF4-FFF2-40B4-BE49-F238E27FC236}">
                <a16:creationId xmlns:a16="http://schemas.microsoft.com/office/drawing/2014/main" id="{2F4E3D68-10C2-0E40-BC95-B67473D7A63F}"/>
              </a:ext>
            </a:extLst>
          </p:cNvPr>
          <p:cNvGrpSpPr/>
          <p:nvPr/>
        </p:nvGrpSpPr>
        <p:grpSpPr>
          <a:xfrm>
            <a:off x="1682495" y="1767167"/>
            <a:ext cx="8111105" cy="3972351"/>
            <a:chOff x="1682495" y="1767167"/>
            <a:chExt cx="8111105" cy="3972351"/>
          </a:xfrm>
        </p:grpSpPr>
        <p:sp>
          <p:nvSpPr>
            <p:cNvPr id="24" name="Rounded Rectangle 23">
              <a:extLst>
                <a:ext uri="{FF2B5EF4-FFF2-40B4-BE49-F238E27FC236}">
                  <a16:creationId xmlns:a16="http://schemas.microsoft.com/office/drawing/2014/main" id="{376A4F1F-DF40-8A47-BFFD-8F8AE4FD8CC1}"/>
                </a:ext>
              </a:extLst>
            </p:cNvPr>
            <p:cNvSpPr/>
            <p:nvPr/>
          </p:nvSpPr>
          <p:spPr>
            <a:xfrm>
              <a:off x="1682495" y="1767167"/>
              <a:ext cx="8111105" cy="3972351"/>
            </a:xfrm>
            <a:prstGeom prst="roundRect">
              <a:avLst>
                <a:gd name="adj" fmla="val 2497"/>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pic>
          <p:nvPicPr>
            <p:cNvPr id="25" name="Picture 24">
              <a:extLst>
                <a:ext uri="{FF2B5EF4-FFF2-40B4-BE49-F238E27FC236}">
                  <a16:creationId xmlns:a16="http://schemas.microsoft.com/office/drawing/2014/main" id="{FC9B34FE-E540-5043-81A7-2A92393863DC}"/>
                </a:ext>
              </a:extLst>
            </p:cNvPr>
            <p:cNvPicPr>
              <a:picLocks noChangeAspect="1"/>
            </p:cNvPicPr>
            <p:nvPr/>
          </p:nvPicPr>
          <p:blipFill>
            <a:blip r:embed="rId9"/>
            <a:stretch>
              <a:fillRect/>
            </a:stretch>
          </p:blipFill>
          <p:spPr>
            <a:xfrm rot="5400000">
              <a:off x="4021092" y="495200"/>
              <a:ext cx="3259857" cy="6858000"/>
            </a:xfrm>
            <a:prstGeom prst="rect">
              <a:avLst/>
            </a:prstGeom>
          </p:spPr>
        </p:pic>
        <p:sp>
          <p:nvSpPr>
            <p:cNvPr id="26" name="TextBox 25">
              <a:extLst>
                <a:ext uri="{FF2B5EF4-FFF2-40B4-BE49-F238E27FC236}">
                  <a16:creationId xmlns:a16="http://schemas.microsoft.com/office/drawing/2014/main" id="{C0986A24-3827-1345-9A8E-03BABD32ED00}"/>
                </a:ext>
              </a:extLst>
            </p:cNvPr>
            <p:cNvSpPr txBox="1"/>
            <p:nvPr/>
          </p:nvSpPr>
          <p:spPr>
            <a:xfrm>
              <a:off x="1813818" y="1887330"/>
              <a:ext cx="5262979" cy="276999"/>
            </a:xfrm>
            <a:prstGeom prst="rect">
              <a:avLst/>
            </a:prstGeom>
            <a:noFill/>
          </p:spPr>
          <p:txBody>
            <a:bodyPr wrap="none" rtlCol="0">
              <a:spAutoFit/>
            </a:bodyPr>
            <a:lstStyle/>
            <a:p>
              <a:pPr marL="0">
                <a:spcBef>
                  <a:spcPts val="3000"/>
                </a:spcBef>
              </a:pPr>
              <a:r>
                <a:rPr lang="en-CH" sz="1200" b="1" dirty="0">
                  <a:solidFill>
                    <a:prstClr val="black"/>
                  </a:solidFill>
                  <a:latin typeface="Helvetica" pitchFamily="2" charset="0"/>
                  <a:ea typeface="Helvetica Light" charset="0"/>
                  <a:cs typeface="Helvetica Light" charset="0"/>
                  <a:sym typeface="Wingdings" pitchFamily="2" charset="2"/>
                </a:rPr>
                <a:t>First observation of high-p</a:t>
              </a:r>
              <a:r>
                <a:rPr lang="en-CH" sz="1200" b="1" baseline="-25000" dirty="0">
                  <a:solidFill>
                    <a:prstClr val="black"/>
                  </a:solidFill>
                  <a:latin typeface="Helvetica" pitchFamily="2" charset="0"/>
                  <a:ea typeface="Helvetica Light" charset="0"/>
                  <a:cs typeface="Helvetica Light" charset="0"/>
                  <a:sym typeface="Wingdings" pitchFamily="2" charset="2"/>
                </a:rPr>
                <a:t>T</a:t>
              </a:r>
              <a:r>
                <a:rPr lang="en-CH" sz="1200" b="1" dirty="0">
                  <a:solidFill>
                    <a:prstClr val="black"/>
                  </a:solidFill>
                  <a:latin typeface="Helvetica" pitchFamily="2" charset="0"/>
                  <a:ea typeface="Helvetica Light" charset="0"/>
                  <a:cs typeface="Helvetica Light" charset="0"/>
                  <a:sym typeface="Wingdings" pitchFamily="2" charset="2"/>
                </a:rPr>
                <a:t> jets at hadron collider (UA2, ICHEP 1982)</a:t>
              </a:r>
            </a:p>
          </p:txBody>
        </p:sp>
        <p:sp>
          <p:nvSpPr>
            <p:cNvPr id="27" name="TextBox 26">
              <a:extLst>
                <a:ext uri="{FF2B5EF4-FFF2-40B4-BE49-F238E27FC236}">
                  <a16:creationId xmlns:a16="http://schemas.microsoft.com/office/drawing/2014/main" id="{3918EC57-C837-0240-8C44-BC3896A35E36}"/>
                </a:ext>
              </a:extLst>
            </p:cNvPr>
            <p:cNvSpPr txBox="1"/>
            <p:nvPr/>
          </p:nvSpPr>
          <p:spPr>
            <a:xfrm>
              <a:off x="7537501" y="5253611"/>
              <a:ext cx="2227637" cy="430887"/>
            </a:xfrm>
            <a:prstGeom prst="rect">
              <a:avLst/>
            </a:prstGeom>
            <a:noFill/>
          </p:spPr>
          <p:txBody>
            <a:bodyPr wrap="square" rtlCol="0">
              <a:spAutoFit/>
            </a:bodyPr>
            <a:lstStyle/>
            <a:p>
              <a:pPr marL="0">
                <a:spcBef>
                  <a:spcPts val="3000"/>
                </a:spcBef>
              </a:pPr>
              <a:r>
                <a:rPr lang="en-CH" sz="1050" dirty="0">
                  <a:solidFill>
                    <a:schemeClr val="bg1">
                      <a:lumMod val="65000"/>
                    </a:schemeClr>
                  </a:solidFill>
                  <a:latin typeface="Helvetica Light" charset="0"/>
                  <a:ea typeface="Helvetica Light" charset="0"/>
                  <a:cs typeface="Helvetica Light" charset="0"/>
                  <a:sym typeface="Wingdings" pitchFamily="2" charset="2"/>
                </a:rPr>
                <a:t>Angular disctribution of energy     in an event with 127 GeV E</a:t>
              </a:r>
              <a:r>
                <a:rPr lang="en-CH" sz="1050" baseline="-25000" dirty="0">
                  <a:solidFill>
                    <a:schemeClr val="bg1">
                      <a:lumMod val="65000"/>
                    </a:schemeClr>
                  </a:solidFill>
                  <a:latin typeface="Helvetica Light" charset="0"/>
                  <a:ea typeface="Helvetica Light" charset="0"/>
                  <a:cs typeface="Helvetica Light" charset="0"/>
                  <a:sym typeface="Wingdings" pitchFamily="2" charset="2"/>
                </a:rPr>
                <a:t>T</a:t>
              </a:r>
              <a:r>
                <a:rPr lang="en-CH" sz="1050" dirty="0">
                  <a:solidFill>
                    <a:schemeClr val="bg1">
                      <a:lumMod val="65000"/>
                    </a:schemeClr>
                  </a:solidFill>
                  <a:latin typeface="Helvetica Light" charset="0"/>
                  <a:ea typeface="Helvetica Light" charset="0"/>
                  <a:cs typeface="Helvetica Light" charset="0"/>
                  <a:sym typeface="Wingdings" pitchFamily="2" charset="2"/>
                </a:rPr>
                <a:t> sum</a:t>
              </a:r>
            </a:p>
          </p:txBody>
        </p:sp>
      </p:grpSp>
    </p:spTree>
    <p:extLst>
      <p:ext uri="{BB962C8B-B14F-4D97-AF65-F5344CB8AC3E}">
        <p14:creationId xmlns:p14="http://schemas.microsoft.com/office/powerpoint/2010/main" val="364279227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92AA9F-DB22-1F4E-ADDA-1FE3E7C527E3}"/>
              </a:ext>
            </a:extLst>
          </p:cNvPr>
          <p:cNvSpPr>
            <a:spLocks noGrp="1"/>
          </p:cNvSpPr>
          <p:nvPr>
            <p:ph type="sldNum" sz="quarter" idx="4"/>
          </p:nvPr>
        </p:nvSpPr>
        <p:spPr/>
        <p:txBody>
          <a:bodyPr/>
          <a:lstStyle/>
          <a:p>
            <a:pPr>
              <a:defRPr/>
            </a:pPr>
            <a:fld id="{611C2F03-9E95-40C9-A99F-3C4F7EE8CF2A}" type="slidenum">
              <a:rPr lang="en-GB" smtClean="0"/>
              <a:pPr>
                <a:defRPr/>
              </a:pPr>
              <a:t>19</a:t>
            </a:fld>
            <a:endParaRPr lang="en-GB" dirty="0"/>
          </a:p>
        </p:txBody>
      </p:sp>
      <p:sp>
        <p:nvSpPr>
          <p:cNvPr id="7" name="TextBox 6">
            <a:extLst>
              <a:ext uri="{FF2B5EF4-FFF2-40B4-BE49-F238E27FC236}">
                <a16:creationId xmlns:a16="http://schemas.microsoft.com/office/drawing/2014/main" id="{4518051A-D8D3-BB46-88D8-82FC10D33851}"/>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Tevatron at Fermilab climbed at the energy frontier </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22" name="Rectangle 21">
            <a:extLst>
              <a:ext uri="{FF2B5EF4-FFF2-40B4-BE49-F238E27FC236}">
                <a16:creationId xmlns:a16="http://schemas.microsoft.com/office/drawing/2014/main" id="{96AE98E8-5684-E145-A239-34C7DFD3D796}"/>
              </a:ext>
            </a:extLst>
          </p:cNvPr>
          <p:cNvSpPr/>
          <p:nvPr/>
        </p:nvSpPr>
        <p:spPr>
          <a:xfrm>
            <a:off x="591666" y="1187217"/>
            <a:ext cx="9901631" cy="830997"/>
          </a:xfrm>
          <a:prstGeom prst="rect">
            <a:avLst/>
          </a:prstGeom>
        </p:spPr>
        <p:txBody>
          <a:bodyPr wrap="square">
            <a:spAutoFit/>
          </a:bodyPr>
          <a:lstStyle/>
          <a:p>
            <a:pPr lvl="0" defTabSz="457200" fontAlgn="base">
              <a:spcBef>
                <a:spcPts val="1800"/>
              </a:spcBef>
              <a:spcAft>
                <a:spcPct val="0"/>
              </a:spcAft>
              <a:defRPr/>
            </a:pPr>
            <a:r>
              <a:rPr lang="en-GB" sz="1600" dirty="0">
                <a:solidFill>
                  <a:srgbClr val="000000"/>
                </a:solidFill>
                <a:latin typeface="Helvetica" pitchFamily="2" charset="0"/>
              </a:rPr>
              <a:t>Thanks to 4.4 T superconducting dipole magnets, the 6.3-km circumference Tevatron reached 1.8 TeV proton–antiproton collision energy (later up to 1.98 TeV) and quickly overtook the </a:t>
            </a:r>
            <a:r>
              <a:rPr lang="en-GB" sz="1600" dirty="0" err="1">
                <a:solidFill>
                  <a:srgbClr val="000000"/>
                </a:solidFill>
                <a:latin typeface="Helvetica" pitchFamily="2" charset="0"/>
              </a:rPr>
              <a:t>SppS</a:t>
            </a:r>
            <a:r>
              <a:rPr lang="en-GB" sz="1600" dirty="0">
                <a:solidFill>
                  <a:srgbClr val="000000"/>
                </a:solidFill>
                <a:latin typeface="Helvetica" pitchFamily="2" charset="0"/>
              </a:rPr>
              <a:t> after physics operation started in 1987 </a:t>
            </a:r>
            <a:r>
              <a:rPr lang="en-GB" sz="1400" dirty="0">
                <a:solidFill>
                  <a:srgbClr val="000000"/>
                </a:solidFill>
                <a:latin typeface="Helvetica" pitchFamily="2" charset="0"/>
              </a:rPr>
              <a:t>(the antiproton cooling was based on Gersh </a:t>
            </a:r>
            <a:r>
              <a:rPr lang="en-GB" sz="1400" dirty="0" err="1">
                <a:solidFill>
                  <a:srgbClr val="000000"/>
                </a:solidFill>
                <a:latin typeface="Helvetica" pitchFamily="2" charset="0"/>
              </a:rPr>
              <a:t>Budker’s</a:t>
            </a:r>
            <a:r>
              <a:rPr lang="en-GB" sz="1400" dirty="0">
                <a:solidFill>
                  <a:srgbClr val="000000"/>
                </a:solidFill>
                <a:latin typeface="Helvetica" pitchFamily="2" charset="0"/>
              </a:rPr>
              <a:t> </a:t>
            </a:r>
            <a:r>
              <a:rPr lang="en-GB" sz="1400" i="1" dirty="0">
                <a:solidFill>
                  <a:srgbClr val="000000"/>
                </a:solidFill>
                <a:latin typeface="Helvetica" pitchFamily="2" charset="0"/>
              </a:rPr>
              <a:t>electron cooling </a:t>
            </a:r>
            <a:r>
              <a:rPr lang="en-GB" sz="1400" dirty="0">
                <a:solidFill>
                  <a:srgbClr val="000000"/>
                </a:solidFill>
                <a:latin typeface="Helvetica" pitchFamily="2" charset="0"/>
              </a:rPr>
              <a:t>method during Run 2)</a:t>
            </a:r>
          </a:p>
        </p:txBody>
      </p:sp>
      <p:pic>
        <p:nvPicPr>
          <p:cNvPr id="32" name="Picture 31">
            <a:extLst>
              <a:ext uri="{FF2B5EF4-FFF2-40B4-BE49-F238E27FC236}">
                <a16:creationId xmlns:a16="http://schemas.microsoft.com/office/drawing/2014/main" id="{0AB251C2-692C-844C-B16C-F69EDDF6ABD5}"/>
              </a:ext>
            </a:extLst>
          </p:cNvPr>
          <p:cNvPicPr>
            <a:picLocks noChangeAspect="1"/>
          </p:cNvPicPr>
          <p:nvPr/>
        </p:nvPicPr>
        <p:blipFill>
          <a:blip r:embed="rId2"/>
          <a:stretch>
            <a:fillRect/>
          </a:stretch>
        </p:blipFill>
        <p:spPr>
          <a:xfrm>
            <a:off x="681014" y="2163890"/>
            <a:ext cx="7213630" cy="4694109"/>
          </a:xfrm>
          <a:prstGeom prst="rect">
            <a:avLst/>
          </a:prstGeom>
        </p:spPr>
      </p:pic>
      <p:sp>
        <p:nvSpPr>
          <p:cNvPr id="34" name="TextBox 33">
            <a:extLst>
              <a:ext uri="{FF2B5EF4-FFF2-40B4-BE49-F238E27FC236}">
                <a16:creationId xmlns:a16="http://schemas.microsoft.com/office/drawing/2014/main" id="{C67F3C0B-083F-7E49-9463-AF71BB978381}"/>
              </a:ext>
            </a:extLst>
          </p:cNvPr>
          <p:cNvSpPr txBox="1"/>
          <p:nvPr/>
        </p:nvSpPr>
        <p:spPr>
          <a:xfrm>
            <a:off x="8104407" y="3324442"/>
            <a:ext cx="2924149" cy="2123658"/>
          </a:xfrm>
          <a:prstGeom prst="rect">
            <a:avLst/>
          </a:prstGeom>
          <a:noFill/>
        </p:spPr>
        <p:txBody>
          <a:bodyPr wrap="square">
            <a:spAutoFit/>
          </a:bodyPr>
          <a:lstStyle/>
          <a:p>
            <a:r>
              <a:rPr lang="en-CH" sz="1100" dirty="0">
                <a:solidFill>
                  <a:schemeClr val="tx1">
                    <a:lumMod val="50000"/>
                    <a:lumOff val="50000"/>
                  </a:schemeClr>
                </a:solidFill>
                <a:latin typeface="Helvetica Light" panose="020B0403020202020204" pitchFamily="34" charset="0"/>
              </a:rPr>
              <a:t>Aerial view of Fermilab's proton--antiproton accelerator and collider complex towards the closure of its operation in 2011. The Main Injector and Recycler ring is seen in front and the 6.3-kilometre circumference Tevatron collider ring in the background.  On the left the iconic Wilson Hall, Fermilab's central laboratory building. Close-by are the proton source and the Booster. Tevatron's main detectors CDF and D0 are placed to the left and right along the ring, respectively.</a:t>
            </a:r>
          </a:p>
        </p:txBody>
      </p:sp>
      <p:sp>
        <p:nvSpPr>
          <p:cNvPr id="35" name="TextBox 34">
            <a:extLst>
              <a:ext uri="{FF2B5EF4-FFF2-40B4-BE49-F238E27FC236}">
                <a16:creationId xmlns:a16="http://schemas.microsoft.com/office/drawing/2014/main" id="{3FF2986E-9DD4-7D43-B9FD-FE9C9C9823C1}"/>
              </a:ext>
            </a:extLst>
          </p:cNvPr>
          <p:cNvSpPr txBox="1"/>
          <p:nvPr/>
        </p:nvSpPr>
        <p:spPr>
          <a:xfrm>
            <a:off x="3555308" y="5073381"/>
            <a:ext cx="1970411"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Main injector &amp; Recycler</a:t>
            </a:r>
          </a:p>
        </p:txBody>
      </p:sp>
      <p:sp>
        <p:nvSpPr>
          <p:cNvPr id="37" name="TextBox 36">
            <a:extLst>
              <a:ext uri="{FF2B5EF4-FFF2-40B4-BE49-F238E27FC236}">
                <a16:creationId xmlns:a16="http://schemas.microsoft.com/office/drawing/2014/main" id="{33FF787B-9D3D-2C47-A054-B6C3D6E56305}"/>
              </a:ext>
            </a:extLst>
          </p:cNvPr>
          <p:cNvSpPr txBox="1"/>
          <p:nvPr/>
        </p:nvSpPr>
        <p:spPr>
          <a:xfrm>
            <a:off x="3054850" y="3055125"/>
            <a:ext cx="500458"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CDF</a:t>
            </a:r>
          </a:p>
        </p:txBody>
      </p:sp>
      <p:sp>
        <p:nvSpPr>
          <p:cNvPr id="38" name="TextBox 37">
            <a:extLst>
              <a:ext uri="{FF2B5EF4-FFF2-40B4-BE49-F238E27FC236}">
                <a16:creationId xmlns:a16="http://schemas.microsoft.com/office/drawing/2014/main" id="{D1C84482-CA45-0D44-94C5-F41DF20C3D62}"/>
              </a:ext>
            </a:extLst>
          </p:cNvPr>
          <p:cNvSpPr txBox="1"/>
          <p:nvPr/>
        </p:nvSpPr>
        <p:spPr>
          <a:xfrm>
            <a:off x="6195777" y="3287520"/>
            <a:ext cx="380232"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D0</a:t>
            </a:r>
          </a:p>
        </p:txBody>
      </p:sp>
      <p:sp>
        <p:nvSpPr>
          <p:cNvPr id="39" name="TextBox 38">
            <a:extLst>
              <a:ext uri="{FF2B5EF4-FFF2-40B4-BE49-F238E27FC236}">
                <a16:creationId xmlns:a16="http://schemas.microsoft.com/office/drawing/2014/main" id="{1D537358-625A-7D4A-9F9A-C4DC04979495}"/>
              </a:ext>
            </a:extLst>
          </p:cNvPr>
          <p:cNvSpPr txBox="1"/>
          <p:nvPr/>
        </p:nvSpPr>
        <p:spPr>
          <a:xfrm>
            <a:off x="4287829" y="3583657"/>
            <a:ext cx="822533"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Tevatron</a:t>
            </a:r>
          </a:p>
        </p:txBody>
      </p:sp>
      <p:cxnSp>
        <p:nvCxnSpPr>
          <p:cNvPr id="4" name="Straight Connector 3">
            <a:extLst>
              <a:ext uri="{FF2B5EF4-FFF2-40B4-BE49-F238E27FC236}">
                <a16:creationId xmlns:a16="http://schemas.microsoft.com/office/drawing/2014/main" id="{6DD5C1C0-2D21-D94F-9C81-012ECC156D35}"/>
              </a:ext>
            </a:extLst>
          </p:cNvPr>
          <p:cNvCxnSpPr/>
          <p:nvPr/>
        </p:nvCxnSpPr>
        <p:spPr>
          <a:xfrm>
            <a:off x="8241174" y="1516284"/>
            <a:ext cx="86400"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976231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301083" y="122663"/>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13" name="Picture 12">
            <a:extLst>
              <a:ext uri="{FF2B5EF4-FFF2-40B4-BE49-F238E27FC236}">
                <a16:creationId xmlns:a16="http://schemas.microsoft.com/office/drawing/2014/main" id="{90538A5E-3341-1840-85EB-FA4112C213E6}"/>
              </a:ext>
            </a:extLst>
          </p:cNvPr>
          <p:cNvPicPr>
            <a:picLocks noChangeAspect="1"/>
          </p:cNvPicPr>
          <p:nvPr/>
        </p:nvPicPr>
        <p:blipFill>
          <a:blip r:embed="rId2"/>
          <a:stretch>
            <a:fillRect/>
          </a:stretch>
        </p:blipFill>
        <p:spPr>
          <a:xfrm>
            <a:off x="3737958" y="2099247"/>
            <a:ext cx="3996945" cy="2659506"/>
          </a:xfrm>
          <a:prstGeom prst="rect">
            <a:avLst/>
          </a:prstGeom>
        </p:spPr>
      </p:pic>
    </p:spTree>
    <p:extLst>
      <p:ext uri="{BB962C8B-B14F-4D97-AF65-F5344CB8AC3E}">
        <p14:creationId xmlns:p14="http://schemas.microsoft.com/office/powerpoint/2010/main" val="316847240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92AA9F-DB22-1F4E-ADDA-1FE3E7C527E3}"/>
              </a:ext>
            </a:extLst>
          </p:cNvPr>
          <p:cNvSpPr>
            <a:spLocks noGrp="1"/>
          </p:cNvSpPr>
          <p:nvPr>
            <p:ph type="sldNum" sz="quarter" idx="4"/>
          </p:nvPr>
        </p:nvSpPr>
        <p:spPr/>
        <p:txBody>
          <a:bodyPr/>
          <a:lstStyle/>
          <a:p>
            <a:pPr>
              <a:defRPr/>
            </a:pPr>
            <a:fld id="{611C2F03-9E95-40C9-A99F-3C4F7EE8CF2A}" type="slidenum">
              <a:rPr lang="en-GB" smtClean="0"/>
              <a:pPr>
                <a:defRPr/>
              </a:pPr>
              <a:t>20</a:t>
            </a:fld>
            <a:endParaRPr lang="en-GB" dirty="0"/>
          </a:p>
        </p:txBody>
      </p:sp>
      <p:sp>
        <p:nvSpPr>
          <p:cNvPr id="7" name="TextBox 6">
            <a:extLst>
              <a:ext uri="{FF2B5EF4-FFF2-40B4-BE49-F238E27FC236}">
                <a16:creationId xmlns:a16="http://schemas.microsoft.com/office/drawing/2014/main" id="{4518051A-D8D3-BB46-88D8-82FC10D33851}"/>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Tevatron at Fermilab climbed at the energy frontier</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10" name="Picture 9">
            <a:extLst>
              <a:ext uri="{FF2B5EF4-FFF2-40B4-BE49-F238E27FC236}">
                <a16:creationId xmlns:a16="http://schemas.microsoft.com/office/drawing/2014/main" id="{45021F71-E85B-CA49-A0EC-0FA0E4DD9188}"/>
              </a:ext>
            </a:extLst>
          </p:cNvPr>
          <p:cNvPicPr>
            <a:picLocks noChangeAspect="1"/>
          </p:cNvPicPr>
          <p:nvPr/>
        </p:nvPicPr>
        <p:blipFill>
          <a:blip r:embed="rId3"/>
          <a:stretch>
            <a:fillRect/>
          </a:stretch>
        </p:blipFill>
        <p:spPr>
          <a:xfrm>
            <a:off x="1238917" y="2042905"/>
            <a:ext cx="3046475" cy="3240399"/>
          </a:xfrm>
          <a:prstGeom prst="rect">
            <a:avLst/>
          </a:prstGeom>
        </p:spPr>
      </p:pic>
      <p:sp>
        <p:nvSpPr>
          <p:cNvPr id="24" name="TextBox 23">
            <a:extLst>
              <a:ext uri="{FF2B5EF4-FFF2-40B4-BE49-F238E27FC236}">
                <a16:creationId xmlns:a16="http://schemas.microsoft.com/office/drawing/2014/main" id="{F5630A3B-580B-204B-8196-1E2115D42845}"/>
              </a:ext>
            </a:extLst>
          </p:cNvPr>
          <p:cNvSpPr txBox="1"/>
          <p:nvPr/>
        </p:nvSpPr>
        <p:spPr>
          <a:xfrm>
            <a:off x="1369224" y="1765906"/>
            <a:ext cx="3158169"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Top-quark discovery by CDF &amp; D0 in 1995</a:t>
            </a:r>
          </a:p>
        </p:txBody>
      </p:sp>
      <p:sp>
        <p:nvSpPr>
          <p:cNvPr id="25" name="Rectangle 24">
            <a:extLst>
              <a:ext uri="{FF2B5EF4-FFF2-40B4-BE49-F238E27FC236}">
                <a16:creationId xmlns:a16="http://schemas.microsoft.com/office/drawing/2014/main" id="{A0C25B6B-2C7B-B44C-8C69-B83A63392513}"/>
              </a:ext>
            </a:extLst>
          </p:cNvPr>
          <p:cNvSpPr/>
          <p:nvPr/>
        </p:nvSpPr>
        <p:spPr>
          <a:xfrm>
            <a:off x="591665" y="5820349"/>
            <a:ext cx="11105964" cy="661720"/>
          </a:xfrm>
          <a:prstGeom prst="rect">
            <a:avLst/>
          </a:prstGeom>
        </p:spPr>
        <p:txBody>
          <a:bodyPr wrap="square">
            <a:spAutoFit/>
          </a:bodyPr>
          <a:lstStyle/>
          <a:p>
            <a:pPr marL="285750" lvl="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Also: first observation of neutral </a:t>
            </a:r>
            <a:r>
              <a:rPr lang="en-GB" sz="1600" i="1" dirty="0">
                <a:solidFill>
                  <a:srgbClr val="000000"/>
                </a:solidFill>
                <a:latin typeface="Helvetica" pitchFamily="2" charset="0"/>
              </a:rPr>
              <a:t>B</a:t>
            </a:r>
            <a:r>
              <a:rPr lang="en-GB" sz="1600" i="1" baseline="-25000" dirty="0">
                <a:solidFill>
                  <a:srgbClr val="000000"/>
                </a:solidFill>
                <a:latin typeface="Helvetica" pitchFamily="2" charset="0"/>
              </a:rPr>
              <a:t>s</a:t>
            </a:r>
            <a:r>
              <a:rPr lang="en-GB" sz="1600" dirty="0">
                <a:solidFill>
                  <a:srgbClr val="000000"/>
                </a:solidFill>
                <a:latin typeface="Helvetica" pitchFamily="2" charset="0"/>
              </a:rPr>
              <a:t> oscillation by CDF in 2006</a:t>
            </a:r>
          </a:p>
          <a:p>
            <a:pPr marL="28575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High-precision top and W mass measurements, </a:t>
            </a:r>
            <a:r>
              <a:rPr lang="en-GB" sz="1600" dirty="0" err="1">
                <a:solidFill>
                  <a:srgbClr val="000000"/>
                </a:solidFill>
                <a:latin typeface="Helvetica" pitchFamily="2" charset="0"/>
              </a:rPr>
              <a:t>σ</a:t>
            </a:r>
            <a:r>
              <a:rPr lang="en-GB" sz="1600" dirty="0">
                <a:solidFill>
                  <a:srgbClr val="000000"/>
                </a:solidFill>
                <a:latin typeface="Helvetica" pitchFamily="2" charset="0"/>
              </a:rPr>
              <a:t>(</a:t>
            </a:r>
            <a:r>
              <a:rPr lang="en-GB" sz="1600" dirty="0" err="1">
                <a:solidFill>
                  <a:srgbClr val="000000"/>
                </a:solidFill>
                <a:latin typeface="Helvetica" pitchFamily="2" charset="0"/>
              </a:rPr>
              <a:t>m</a:t>
            </a:r>
            <a:r>
              <a:rPr lang="en-GB" sz="1600" baseline="-25000" dirty="0" err="1">
                <a:solidFill>
                  <a:srgbClr val="000000"/>
                </a:solidFill>
                <a:latin typeface="Helvetica" pitchFamily="2" charset="0"/>
              </a:rPr>
              <a:t>top</a:t>
            </a:r>
            <a:r>
              <a:rPr lang="en-GB" sz="1600" dirty="0">
                <a:solidFill>
                  <a:srgbClr val="000000"/>
                </a:solidFill>
                <a:latin typeface="Helvetica" pitchFamily="2" charset="0"/>
              </a:rPr>
              <a:t>) = 0.65 GeV </a:t>
            </a:r>
            <a:r>
              <a:rPr lang="en-GB" sz="1200" dirty="0">
                <a:solidFill>
                  <a:srgbClr val="000000"/>
                </a:solidFill>
                <a:latin typeface="Helvetica" pitchFamily="2" charset="0"/>
              </a:rPr>
              <a:t>(0.4%)</a:t>
            </a:r>
            <a:r>
              <a:rPr lang="en-GB" sz="1600" dirty="0">
                <a:solidFill>
                  <a:srgbClr val="000000"/>
                </a:solidFill>
                <a:latin typeface="Helvetica" pitchFamily="2" charset="0"/>
              </a:rPr>
              <a:t>, </a:t>
            </a:r>
            <a:r>
              <a:rPr lang="en-GB" sz="1600" dirty="0" err="1">
                <a:solidFill>
                  <a:srgbClr val="000000"/>
                </a:solidFill>
                <a:latin typeface="Helvetica" pitchFamily="2" charset="0"/>
              </a:rPr>
              <a:t>σ</a:t>
            </a:r>
            <a:r>
              <a:rPr lang="en-GB" sz="1600" dirty="0">
                <a:solidFill>
                  <a:srgbClr val="000000"/>
                </a:solidFill>
                <a:latin typeface="Helvetica" pitchFamily="2" charset="0"/>
              </a:rPr>
              <a:t>(</a:t>
            </a:r>
            <a:r>
              <a:rPr lang="en-GB" sz="1600" dirty="0" err="1">
                <a:solidFill>
                  <a:srgbClr val="000000"/>
                </a:solidFill>
                <a:latin typeface="Helvetica" pitchFamily="2" charset="0"/>
              </a:rPr>
              <a:t>m</a:t>
            </a:r>
            <a:r>
              <a:rPr lang="en-GB" sz="1600" baseline="-25000" dirty="0" err="1">
                <a:solidFill>
                  <a:srgbClr val="000000"/>
                </a:solidFill>
                <a:latin typeface="Helvetica" pitchFamily="2" charset="0"/>
              </a:rPr>
              <a:t>W</a:t>
            </a:r>
            <a:r>
              <a:rPr lang="en-GB" sz="1600" dirty="0">
                <a:solidFill>
                  <a:srgbClr val="000000"/>
                </a:solidFill>
                <a:latin typeface="Helvetica" pitchFamily="2" charset="0"/>
              </a:rPr>
              <a:t>) = 16 MeV </a:t>
            </a:r>
            <a:r>
              <a:rPr lang="en-GB" sz="1200" dirty="0">
                <a:solidFill>
                  <a:srgbClr val="000000"/>
                </a:solidFill>
                <a:latin typeface="Helvetica" pitchFamily="2" charset="0"/>
              </a:rPr>
              <a:t>(0.02%)</a:t>
            </a:r>
            <a:endParaRPr lang="en-GB" sz="1600" dirty="0">
              <a:solidFill>
                <a:srgbClr val="000000"/>
              </a:solidFill>
              <a:latin typeface="Helvetica" pitchFamily="2" charset="0"/>
            </a:endParaRPr>
          </a:p>
        </p:txBody>
      </p:sp>
      <p:pic>
        <p:nvPicPr>
          <p:cNvPr id="26" name="Picture 25">
            <a:extLst>
              <a:ext uri="{FF2B5EF4-FFF2-40B4-BE49-F238E27FC236}">
                <a16:creationId xmlns:a16="http://schemas.microsoft.com/office/drawing/2014/main" id="{3D09FB0A-0EEC-2245-AF2B-07E8D3853E45}"/>
              </a:ext>
            </a:extLst>
          </p:cNvPr>
          <p:cNvPicPr>
            <a:picLocks noChangeAspect="1"/>
          </p:cNvPicPr>
          <p:nvPr/>
        </p:nvPicPr>
        <p:blipFill>
          <a:blip r:embed="rId4">
            <a:alphaModFix/>
          </a:blip>
          <a:stretch>
            <a:fillRect/>
          </a:stretch>
        </p:blipFill>
        <p:spPr>
          <a:xfrm>
            <a:off x="4940287" y="2018792"/>
            <a:ext cx="5014390" cy="3380628"/>
          </a:xfrm>
          <a:prstGeom prst="rect">
            <a:avLst/>
          </a:prstGeom>
        </p:spPr>
      </p:pic>
      <p:sp>
        <p:nvSpPr>
          <p:cNvPr id="27" name="TextBox 26">
            <a:extLst>
              <a:ext uri="{FF2B5EF4-FFF2-40B4-BE49-F238E27FC236}">
                <a16:creationId xmlns:a16="http://schemas.microsoft.com/office/drawing/2014/main" id="{C0C939A6-7E88-A644-9E42-0D28267E006A}"/>
              </a:ext>
            </a:extLst>
          </p:cNvPr>
          <p:cNvSpPr txBox="1"/>
          <p:nvPr/>
        </p:nvSpPr>
        <p:spPr>
          <a:xfrm>
            <a:off x="5508692" y="1762650"/>
            <a:ext cx="4315533"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Final combined CDF &amp; D0 Higgs boson search result (2012)</a:t>
            </a:r>
          </a:p>
        </p:txBody>
      </p:sp>
      <p:sp>
        <p:nvSpPr>
          <p:cNvPr id="28" name="Rectangle 27">
            <a:extLst>
              <a:ext uri="{FF2B5EF4-FFF2-40B4-BE49-F238E27FC236}">
                <a16:creationId xmlns:a16="http://schemas.microsoft.com/office/drawing/2014/main" id="{E9DC7CA5-764C-6E47-A9E1-349B9FB28F9B}"/>
              </a:ext>
            </a:extLst>
          </p:cNvPr>
          <p:cNvSpPr/>
          <p:nvPr/>
        </p:nvSpPr>
        <p:spPr>
          <a:xfrm>
            <a:off x="3532139" y="2132113"/>
            <a:ext cx="388351" cy="221087"/>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29" name="Rectangle 28">
            <a:extLst>
              <a:ext uri="{FF2B5EF4-FFF2-40B4-BE49-F238E27FC236}">
                <a16:creationId xmlns:a16="http://schemas.microsoft.com/office/drawing/2014/main" id="{91CD1C3A-F5A3-1D43-8C0C-5CB24177D22C}"/>
              </a:ext>
            </a:extLst>
          </p:cNvPr>
          <p:cNvSpPr/>
          <p:nvPr/>
        </p:nvSpPr>
        <p:spPr>
          <a:xfrm>
            <a:off x="3702194" y="2353200"/>
            <a:ext cx="89210" cy="276999"/>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12" name="Rectangle 11">
            <a:extLst>
              <a:ext uri="{FF2B5EF4-FFF2-40B4-BE49-F238E27FC236}">
                <a16:creationId xmlns:a16="http://schemas.microsoft.com/office/drawing/2014/main" id="{32AB335D-77BA-3142-A667-638F8AE9A458}"/>
              </a:ext>
            </a:extLst>
          </p:cNvPr>
          <p:cNvSpPr/>
          <p:nvPr/>
        </p:nvSpPr>
        <p:spPr>
          <a:xfrm>
            <a:off x="591666" y="1187217"/>
            <a:ext cx="9901631" cy="338554"/>
          </a:xfrm>
          <a:prstGeom prst="rect">
            <a:avLst/>
          </a:prstGeom>
        </p:spPr>
        <p:txBody>
          <a:bodyPr wrap="square">
            <a:spAutoFit/>
          </a:bodyPr>
          <a:lstStyle/>
          <a:p>
            <a:pPr lvl="0" defTabSz="457200" fontAlgn="base">
              <a:spcBef>
                <a:spcPts val="1800"/>
              </a:spcBef>
              <a:spcAft>
                <a:spcPct val="0"/>
              </a:spcAft>
              <a:defRPr/>
            </a:pPr>
            <a:r>
              <a:rPr lang="en-GB" sz="1600" dirty="0">
                <a:solidFill>
                  <a:srgbClr val="000000"/>
                </a:solidFill>
                <a:latin typeface="Helvetica" pitchFamily="2" charset="0"/>
              </a:rPr>
              <a:t>Among the Tevatron legacies:</a:t>
            </a:r>
            <a:endParaRPr lang="en-GB" sz="1400" dirty="0">
              <a:solidFill>
                <a:srgbClr val="000000"/>
              </a:solidFill>
              <a:latin typeface="Helvetica" pitchFamily="2" charset="0"/>
            </a:endParaRPr>
          </a:p>
        </p:txBody>
      </p:sp>
      <p:sp>
        <p:nvSpPr>
          <p:cNvPr id="3" name="TextBox 2">
            <a:extLst>
              <a:ext uri="{FF2B5EF4-FFF2-40B4-BE49-F238E27FC236}">
                <a16:creationId xmlns:a16="http://schemas.microsoft.com/office/drawing/2014/main" id="{ED68186C-9993-DE4C-B488-FFECF1DDB4E5}"/>
              </a:ext>
            </a:extLst>
          </p:cNvPr>
          <p:cNvSpPr txBox="1"/>
          <p:nvPr/>
        </p:nvSpPr>
        <p:spPr>
          <a:xfrm>
            <a:off x="1677914" y="2138132"/>
            <a:ext cx="482824" cy="276999"/>
          </a:xfrm>
          <a:prstGeom prst="rect">
            <a:avLst/>
          </a:prstGeom>
          <a:noFill/>
        </p:spPr>
        <p:txBody>
          <a:bodyPr wrap="none" rtlCol="0">
            <a:spAutoFit/>
          </a:bodyPr>
          <a:lstStyle/>
          <a:p>
            <a:pPr marL="0">
              <a:spcBef>
                <a:spcPts val="3000"/>
              </a:spcBef>
            </a:pPr>
            <a:r>
              <a:rPr lang="en-CH" sz="1200" dirty="0">
                <a:solidFill>
                  <a:prstClr val="black"/>
                </a:solidFill>
                <a:latin typeface="Times" pitchFamily="2" charset="0"/>
                <a:ea typeface="Helvetica Light" charset="0"/>
                <a:cs typeface="Helvetica Light" charset="0"/>
                <a:sym typeface="Wingdings" pitchFamily="2" charset="2"/>
              </a:rPr>
              <a:t>CDF</a:t>
            </a:r>
          </a:p>
        </p:txBody>
      </p:sp>
      <p:sp>
        <p:nvSpPr>
          <p:cNvPr id="13" name="Rectangle 12">
            <a:extLst>
              <a:ext uri="{FF2B5EF4-FFF2-40B4-BE49-F238E27FC236}">
                <a16:creationId xmlns:a16="http://schemas.microsoft.com/office/drawing/2014/main" id="{2C889E5B-780D-6446-9297-DC759A1646C5}"/>
              </a:ext>
            </a:extLst>
          </p:cNvPr>
          <p:cNvSpPr/>
          <p:nvPr/>
        </p:nvSpPr>
        <p:spPr>
          <a:xfrm>
            <a:off x="3527119" y="2142827"/>
            <a:ext cx="111431" cy="442784"/>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Tree>
    <p:extLst>
      <p:ext uri="{BB962C8B-B14F-4D97-AF65-F5344CB8AC3E}">
        <p14:creationId xmlns:p14="http://schemas.microsoft.com/office/powerpoint/2010/main" val="376819133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26B809-5D8C-1547-B009-BD27579F3DD8}"/>
              </a:ext>
            </a:extLst>
          </p:cNvPr>
          <p:cNvSpPr>
            <a:spLocks noGrp="1"/>
          </p:cNvSpPr>
          <p:nvPr>
            <p:ph type="sldNum" sz="quarter" idx="4"/>
          </p:nvPr>
        </p:nvSpPr>
        <p:spPr/>
        <p:txBody>
          <a:bodyPr/>
          <a:lstStyle/>
          <a:p>
            <a:pPr>
              <a:defRPr/>
            </a:pPr>
            <a:fld id="{611C2F03-9E95-40C9-A99F-3C4F7EE8CF2A}" type="slidenum">
              <a:rPr lang="en-GB" smtClean="0"/>
              <a:pPr>
                <a:defRPr/>
              </a:pPr>
              <a:t>21</a:t>
            </a:fld>
            <a:endParaRPr lang="en-GB" dirty="0"/>
          </a:p>
        </p:txBody>
      </p:sp>
      <p:sp>
        <p:nvSpPr>
          <p:cNvPr id="3" name="TextBox 2">
            <a:extLst>
              <a:ext uri="{FF2B5EF4-FFF2-40B4-BE49-F238E27FC236}">
                <a16:creationId xmlns:a16="http://schemas.microsoft.com/office/drawing/2014/main" id="{DF8DA505-40C6-D84A-82B7-EE28F45B2AC9}"/>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 </a:t>
            </a:r>
            <a:r>
              <a:rPr kumimoji="0" lang="en-US" sz="2800" b="1" i="1"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Future Circular Collider</a:t>
            </a:r>
            <a:endParaRPr kumimoji="0" lang="en-US" sz="2800" b="0" i="1"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8E28008F-B8A6-E649-8C78-CDF3803C14F1}"/>
              </a:ext>
            </a:extLst>
          </p:cNvPr>
          <p:cNvSpPr/>
          <p:nvPr/>
        </p:nvSpPr>
        <p:spPr>
          <a:xfrm>
            <a:off x="591666" y="1187217"/>
            <a:ext cx="9901631" cy="3862596"/>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Visionary people prepared a bright future of particle physics and CERN</a:t>
            </a:r>
          </a:p>
          <a:p>
            <a:pPr marL="285750" lvl="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A Nobel on sabbatical at CERN proposed a very </a:t>
            </a:r>
            <a:r>
              <a:rPr lang="en-GB" sz="1600" b="1" dirty="0">
                <a:solidFill>
                  <a:srgbClr val="000000"/>
                </a:solidFill>
                <a:latin typeface="Helvetica" pitchFamily="2" charset="0"/>
              </a:rPr>
              <a:t>high-energy electron–positron collider </a:t>
            </a:r>
            <a:r>
              <a:rPr lang="en-GB" sz="1600" dirty="0">
                <a:solidFill>
                  <a:srgbClr val="000000"/>
                </a:solidFill>
                <a:latin typeface="Helvetica" pitchFamily="2" charset="0"/>
              </a:rPr>
              <a:t>to study weak interactions, which was followed by a first physics study</a:t>
            </a:r>
          </a:p>
          <a:p>
            <a:pPr marL="285750" lvl="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Several proposals discussed, main issue: </a:t>
            </a:r>
            <a:r>
              <a:rPr lang="en-GB" sz="1600" b="1" dirty="0">
                <a:solidFill>
                  <a:srgbClr val="000000"/>
                </a:solidFill>
                <a:latin typeface="Helvetica" pitchFamily="2" charset="0"/>
              </a:rPr>
              <a:t>circumference of tunnel</a:t>
            </a:r>
          </a:p>
          <a:p>
            <a:pPr marL="28575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Strong arguments in favour of smaller tunnel to avoid delays and budget over cost </a:t>
            </a:r>
            <a:r>
              <a:rPr lang="en-GB" sz="1200" dirty="0">
                <a:solidFill>
                  <a:srgbClr val="000000"/>
                </a:solidFill>
                <a:latin typeface="Helvetica" pitchFamily="2" charset="0"/>
              </a:rPr>
              <a:t>(“Reduce size and move out of Jura, or let others build the tunnel”, “I believe however that one should go further and avoid the mountain completely … I would strongly advocate that one takes the fastest and safest solution of remaining under flat land.”)</a:t>
            </a:r>
          </a:p>
          <a:p>
            <a:pPr marL="28575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The wise decision made considered the next-after project: </a:t>
            </a:r>
            <a:r>
              <a:rPr lang="en-GB" sz="1600" b="1" dirty="0">
                <a:solidFill>
                  <a:srgbClr val="000000"/>
                </a:solidFill>
                <a:latin typeface="Helvetica" pitchFamily="2" charset="0"/>
              </a:rPr>
              <a:t>a very high-energy hadron collider</a:t>
            </a:r>
          </a:p>
          <a:p>
            <a:pPr marL="28575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Complex budget discussions, compromise foresaw staged machine, reduction of interaction regions      (4 instead of 8 !), constant core budget with no contingency other than time, no budget for experiments, stop of ongoing projects </a:t>
            </a:r>
            <a:r>
              <a:rPr lang="en-GB" sz="1400" dirty="0">
                <a:solidFill>
                  <a:srgbClr val="000000"/>
                </a:solidFill>
                <a:latin typeface="Helvetica" pitchFamily="2" charset="0"/>
              </a:rPr>
              <a:t>(tough decisions had to be taken)</a:t>
            </a:r>
            <a:endParaRPr lang="en-GB" sz="1600" dirty="0">
              <a:solidFill>
                <a:srgbClr val="000000"/>
              </a:solidFill>
              <a:latin typeface="Helvetica" pitchFamily="2" charset="0"/>
            </a:endParaRPr>
          </a:p>
        </p:txBody>
      </p:sp>
    </p:spTree>
    <p:extLst>
      <p:ext uri="{BB962C8B-B14F-4D97-AF65-F5344CB8AC3E}">
        <p14:creationId xmlns:p14="http://schemas.microsoft.com/office/powerpoint/2010/main" val="500184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A65E9F-F48B-2645-ACF8-31062F53EDCF}"/>
              </a:ext>
            </a:extLst>
          </p:cNvPr>
          <p:cNvPicPr>
            <a:picLocks noChangeAspect="1"/>
          </p:cNvPicPr>
          <p:nvPr/>
        </p:nvPicPr>
        <p:blipFill rotWithShape="1">
          <a:blip r:embed="rId2">
            <a:extLst>
              <a:ext uri="{28A0092B-C50C-407E-A947-70E740481C1C}">
                <a14:useLocalDpi xmlns:a14="http://schemas.microsoft.com/office/drawing/2010/main"/>
              </a:ext>
            </a:extLst>
          </a:blip>
          <a:srcRect r="50000"/>
          <a:stretch/>
        </p:blipFill>
        <p:spPr>
          <a:xfrm>
            <a:off x="4352914" y="2151253"/>
            <a:ext cx="2716940" cy="3617343"/>
          </a:xfrm>
          <a:prstGeom prst="rect">
            <a:avLst/>
          </a:prstGeom>
          <a:ln>
            <a:solidFill>
              <a:schemeClr val="tx1">
                <a:lumMod val="50000"/>
                <a:lumOff val="50000"/>
              </a:schemeClr>
            </a:solidFill>
          </a:ln>
        </p:spPr>
      </p:pic>
      <p:sp>
        <p:nvSpPr>
          <p:cNvPr id="2" name="Slide Number Placeholder 1">
            <a:extLst>
              <a:ext uri="{FF2B5EF4-FFF2-40B4-BE49-F238E27FC236}">
                <a16:creationId xmlns:a16="http://schemas.microsoft.com/office/drawing/2014/main" id="{B826B809-5D8C-1547-B009-BD27579F3DD8}"/>
              </a:ext>
            </a:extLst>
          </p:cNvPr>
          <p:cNvSpPr>
            <a:spLocks noGrp="1"/>
          </p:cNvSpPr>
          <p:nvPr>
            <p:ph type="sldNum" sz="quarter" idx="4"/>
          </p:nvPr>
        </p:nvSpPr>
        <p:spPr/>
        <p:txBody>
          <a:bodyPr/>
          <a:lstStyle/>
          <a:p>
            <a:pPr>
              <a:defRPr/>
            </a:pPr>
            <a:fld id="{611C2F03-9E95-40C9-A99F-3C4F7EE8CF2A}" type="slidenum">
              <a:rPr lang="en-GB" smtClean="0"/>
              <a:pPr>
                <a:defRPr/>
              </a:pPr>
              <a:t>22</a:t>
            </a:fld>
            <a:endParaRPr lang="en-GB" dirty="0"/>
          </a:p>
        </p:txBody>
      </p:sp>
      <p:sp>
        <p:nvSpPr>
          <p:cNvPr id="3" name="TextBox 2">
            <a:extLst>
              <a:ext uri="{FF2B5EF4-FFF2-40B4-BE49-F238E27FC236}">
                <a16:creationId xmlns:a16="http://schemas.microsoft.com/office/drawing/2014/main" id="{DF8DA505-40C6-D84A-82B7-EE28F45B2AC9}"/>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 </a:t>
            </a:r>
            <a:r>
              <a:rPr lang="en-US" sz="2800" b="1" i="1" dirty="0">
                <a:solidFill>
                  <a:srgbClr val="0D7FBF"/>
                </a:solidFill>
                <a:latin typeface="Helvetica" pitchFamily="2" charset="0"/>
                <a:ea typeface="Trebuchet MS" pitchFamily="-84" charset="0"/>
                <a:cs typeface="Helvetica Light"/>
              </a:rPr>
              <a:t>Future Circular Collider</a:t>
            </a:r>
            <a:endParaRPr lang="en-US" sz="2800" i="1" dirty="0">
              <a:solidFill>
                <a:srgbClr val="0D7FBF"/>
              </a:solidFill>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8E28008F-B8A6-E649-8C78-CDF3803C14F1}"/>
              </a:ext>
            </a:extLst>
          </p:cNvPr>
          <p:cNvSpPr/>
          <p:nvPr/>
        </p:nvSpPr>
        <p:spPr>
          <a:xfrm>
            <a:off x="591666" y="1187217"/>
            <a:ext cx="9901631"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birth of LEP and the LHC: </a:t>
            </a:r>
            <a:r>
              <a:rPr lang="en-GB" b="1" dirty="0">
                <a:solidFill>
                  <a:srgbClr val="000000"/>
                </a:solidFill>
                <a:latin typeface="Helvetica" pitchFamily="2" charset="0"/>
              </a:rPr>
              <a:t>a 26.7 km tunnel facility </a:t>
            </a:r>
          </a:p>
        </p:txBody>
      </p:sp>
      <p:pic>
        <p:nvPicPr>
          <p:cNvPr id="5" name="Picture 4">
            <a:extLst>
              <a:ext uri="{FF2B5EF4-FFF2-40B4-BE49-F238E27FC236}">
                <a16:creationId xmlns:a16="http://schemas.microsoft.com/office/drawing/2014/main" id="{A6455028-ECA5-504C-B79B-962330228562}"/>
              </a:ext>
            </a:extLst>
          </p:cNvPr>
          <p:cNvPicPr>
            <a:picLocks noChangeAspect="1"/>
          </p:cNvPicPr>
          <p:nvPr/>
        </p:nvPicPr>
        <p:blipFill>
          <a:blip r:embed="rId3"/>
          <a:stretch>
            <a:fillRect/>
          </a:stretch>
        </p:blipFill>
        <p:spPr>
          <a:xfrm>
            <a:off x="1776162" y="2151249"/>
            <a:ext cx="2568036" cy="3617343"/>
          </a:xfrm>
          <a:prstGeom prst="rect">
            <a:avLst/>
          </a:prstGeom>
          <a:ln>
            <a:solidFill>
              <a:schemeClr val="tx1">
                <a:lumMod val="50000"/>
                <a:lumOff val="50000"/>
              </a:schemeClr>
            </a:solidFill>
          </a:ln>
        </p:spPr>
      </p:pic>
      <p:pic>
        <p:nvPicPr>
          <p:cNvPr id="14" name="Picture 13">
            <a:extLst>
              <a:ext uri="{FF2B5EF4-FFF2-40B4-BE49-F238E27FC236}">
                <a16:creationId xmlns:a16="http://schemas.microsoft.com/office/drawing/2014/main" id="{95090266-0E54-784E-BD69-7AE1DEF889FB}"/>
              </a:ext>
            </a:extLst>
          </p:cNvPr>
          <p:cNvPicPr>
            <a:picLocks noChangeAspect="1"/>
          </p:cNvPicPr>
          <p:nvPr/>
        </p:nvPicPr>
        <p:blipFill>
          <a:blip r:embed="rId4"/>
          <a:stretch>
            <a:fillRect/>
          </a:stretch>
        </p:blipFill>
        <p:spPr>
          <a:xfrm>
            <a:off x="7079502" y="2151253"/>
            <a:ext cx="2677001" cy="3617342"/>
          </a:xfrm>
          <a:prstGeom prst="rect">
            <a:avLst/>
          </a:prstGeom>
          <a:ln>
            <a:solidFill>
              <a:schemeClr val="tx1">
                <a:lumMod val="50000"/>
                <a:lumOff val="50000"/>
              </a:schemeClr>
            </a:solidFill>
          </a:ln>
        </p:spPr>
      </p:pic>
      <p:cxnSp>
        <p:nvCxnSpPr>
          <p:cNvPr id="19" name="Straight Connector 18">
            <a:extLst>
              <a:ext uri="{FF2B5EF4-FFF2-40B4-BE49-F238E27FC236}">
                <a16:creationId xmlns:a16="http://schemas.microsoft.com/office/drawing/2014/main" id="{F3AFC207-A517-2248-B3B6-454325379CA1}"/>
              </a:ext>
            </a:extLst>
          </p:cNvPr>
          <p:cNvCxnSpPr/>
          <p:nvPr/>
        </p:nvCxnSpPr>
        <p:spPr>
          <a:xfrm>
            <a:off x="676411" y="2128893"/>
            <a:ext cx="10599981"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C60745A7-068D-9946-AB3A-0CB2829E8647}"/>
              </a:ext>
            </a:extLst>
          </p:cNvPr>
          <p:cNvCxnSpPr>
            <a:cxnSpLocks/>
          </p:cNvCxnSpPr>
          <p:nvPr/>
        </p:nvCxnSpPr>
        <p:spPr>
          <a:xfrm>
            <a:off x="1769863" y="2151253"/>
            <a:ext cx="7986640"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CB45A55-E379-634C-8BD2-27340224EE6A}"/>
              </a:ext>
            </a:extLst>
          </p:cNvPr>
          <p:cNvCxnSpPr>
            <a:cxnSpLocks/>
          </p:cNvCxnSpPr>
          <p:nvPr/>
        </p:nvCxnSpPr>
        <p:spPr>
          <a:xfrm>
            <a:off x="1769863" y="5768595"/>
            <a:ext cx="7986640"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44F9F51-731A-4241-9210-F09911D89329}"/>
              </a:ext>
            </a:extLst>
          </p:cNvPr>
          <p:cNvCxnSpPr/>
          <p:nvPr/>
        </p:nvCxnSpPr>
        <p:spPr>
          <a:xfrm>
            <a:off x="591666" y="5790608"/>
            <a:ext cx="10599981"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014203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26B809-5D8C-1547-B009-BD27579F3DD8}"/>
              </a:ext>
            </a:extLst>
          </p:cNvPr>
          <p:cNvSpPr>
            <a:spLocks noGrp="1"/>
          </p:cNvSpPr>
          <p:nvPr>
            <p:ph type="sldNum" sz="quarter" idx="4"/>
          </p:nvPr>
        </p:nvSpPr>
        <p:spPr/>
        <p:txBody>
          <a:bodyPr/>
          <a:lstStyle/>
          <a:p>
            <a:pPr>
              <a:defRPr/>
            </a:pPr>
            <a:fld id="{611C2F03-9E95-40C9-A99F-3C4F7EE8CF2A}" type="slidenum">
              <a:rPr lang="en-GB" smtClean="0"/>
              <a:pPr>
                <a:defRPr/>
              </a:pPr>
              <a:t>23</a:t>
            </a:fld>
            <a:endParaRPr lang="en-GB" dirty="0"/>
          </a:p>
        </p:txBody>
      </p:sp>
      <p:sp>
        <p:nvSpPr>
          <p:cNvPr id="3" name="TextBox 2">
            <a:extLst>
              <a:ext uri="{FF2B5EF4-FFF2-40B4-BE49-F238E27FC236}">
                <a16:creationId xmlns:a16="http://schemas.microsoft.com/office/drawing/2014/main" id="{DF8DA505-40C6-D84A-82B7-EE28F45B2AC9}"/>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Large Electron–Positron Collider</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8E28008F-B8A6-E649-8C78-CDF3803C14F1}"/>
              </a:ext>
            </a:extLst>
          </p:cNvPr>
          <p:cNvSpPr/>
          <p:nvPr/>
        </p:nvSpPr>
        <p:spPr>
          <a:xfrm>
            <a:off x="591666" y="1187217"/>
            <a:ext cx="9901631"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LEP was formally approved in 1981, tunnel construction 1983–1988, first beam on 14 July 1989</a:t>
            </a:r>
          </a:p>
        </p:txBody>
      </p:sp>
      <p:pic>
        <p:nvPicPr>
          <p:cNvPr id="13" name="Picture 12">
            <a:extLst>
              <a:ext uri="{FF2B5EF4-FFF2-40B4-BE49-F238E27FC236}">
                <a16:creationId xmlns:a16="http://schemas.microsoft.com/office/drawing/2014/main" id="{CF79A0DF-926A-FB4E-AE3B-448E65B4E6D0}"/>
              </a:ext>
            </a:extLst>
          </p:cNvPr>
          <p:cNvPicPr>
            <a:picLocks noChangeAspect="1"/>
          </p:cNvPicPr>
          <p:nvPr/>
        </p:nvPicPr>
        <p:blipFill rotWithShape="1">
          <a:blip r:embed="rId2">
            <a:extLst>
              <a:ext uri="{28A0092B-C50C-407E-A947-70E740481C1C}">
                <a14:useLocalDpi xmlns:a14="http://schemas.microsoft.com/office/drawing/2010/main"/>
              </a:ext>
            </a:extLst>
          </a:blip>
          <a:srcRect b="42417"/>
          <a:stretch/>
        </p:blipFill>
        <p:spPr>
          <a:xfrm>
            <a:off x="-447" y="1854802"/>
            <a:ext cx="4842235" cy="4122252"/>
          </a:xfrm>
          <a:prstGeom prst="rect">
            <a:avLst/>
          </a:prstGeom>
        </p:spPr>
      </p:pic>
      <p:pic>
        <p:nvPicPr>
          <p:cNvPr id="15" name="Picture 14">
            <a:extLst>
              <a:ext uri="{FF2B5EF4-FFF2-40B4-BE49-F238E27FC236}">
                <a16:creationId xmlns:a16="http://schemas.microsoft.com/office/drawing/2014/main" id="{63AAB002-1ADD-C44A-8EBF-0FBC15791A94}"/>
              </a:ext>
            </a:extLst>
          </p:cNvPr>
          <p:cNvPicPr>
            <a:picLocks noChangeAspect="1"/>
          </p:cNvPicPr>
          <p:nvPr/>
        </p:nvPicPr>
        <p:blipFill rotWithShape="1">
          <a:blip r:embed="rId3">
            <a:extLst>
              <a:ext uri="{28A0092B-C50C-407E-A947-70E740481C1C}">
                <a14:useLocalDpi xmlns:a14="http://schemas.microsoft.com/office/drawing/2010/main"/>
              </a:ext>
            </a:extLst>
          </a:blip>
          <a:srcRect t="58030"/>
          <a:stretch/>
        </p:blipFill>
        <p:spPr>
          <a:xfrm>
            <a:off x="4829284" y="1854802"/>
            <a:ext cx="6643579" cy="4122252"/>
          </a:xfrm>
          <a:prstGeom prst="rect">
            <a:avLst/>
          </a:prstGeom>
        </p:spPr>
      </p:pic>
      <p:sp>
        <p:nvSpPr>
          <p:cNvPr id="6" name="TextBox 5">
            <a:extLst>
              <a:ext uri="{FF2B5EF4-FFF2-40B4-BE49-F238E27FC236}">
                <a16:creationId xmlns:a16="http://schemas.microsoft.com/office/drawing/2014/main" id="{0EF22D7E-D4AC-DC4B-9A74-F190704EA659}"/>
              </a:ext>
            </a:extLst>
          </p:cNvPr>
          <p:cNvSpPr txBox="1"/>
          <p:nvPr/>
        </p:nvSpPr>
        <p:spPr>
          <a:xfrm>
            <a:off x="4841788" y="6013697"/>
            <a:ext cx="6631075" cy="261610"/>
          </a:xfrm>
          <a:prstGeom prst="rect">
            <a:avLst/>
          </a:prstGeom>
          <a:noFill/>
        </p:spPr>
        <p:txBody>
          <a:bodyPr wrap="square" rtlCol="0">
            <a:spAutoFit/>
          </a:bodyPr>
          <a:lstStyle/>
          <a:p>
            <a:pPr algn="ctr">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OPAL logbook entry on 13 Aug 1989 with the first Z-boson candidate</a:t>
            </a:r>
          </a:p>
        </p:txBody>
      </p:sp>
      <p:sp>
        <p:nvSpPr>
          <p:cNvPr id="18" name="TextBox 17">
            <a:extLst>
              <a:ext uri="{FF2B5EF4-FFF2-40B4-BE49-F238E27FC236}">
                <a16:creationId xmlns:a16="http://schemas.microsoft.com/office/drawing/2014/main" id="{BE499A7F-5F23-5E4C-BAAB-F2991ECB9F12}"/>
              </a:ext>
            </a:extLst>
          </p:cNvPr>
          <p:cNvSpPr txBox="1"/>
          <p:nvPr/>
        </p:nvSpPr>
        <p:spPr>
          <a:xfrm>
            <a:off x="0" y="6013697"/>
            <a:ext cx="4829284" cy="261610"/>
          </a:xfrm>
          <a:prstGeom prst="rect">
            <a:avLst/>
          </a:prstGeom>
          <a:noFill/>
        </p:spPr>
        <p:txBody>
          <a:bodyPr wrap="square" rtlCol="0">
            <a:spAutoFit/>
          </a:bodyPr>
          <a:lstStyle/>
          <a:p>
            <a:pPr algn="ctr">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LEP tunnel before installation of bending magnets</a:t>
            </a:r>
          </a:p>
        </p:txBody>
      </p:sp>
    </p:spTree>
    <p:extLst>
      <p:ext uri="{BB962C8B-B14F-4D97-AF65-F5344CB8AC3E}">
        <p14:creationId xmlns:p14="http://schemas.microsoft.com/office/powerpoint/2010/main" val="235326194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26B809-5D8C-1547-B009-BD27579F3DD8}"/>
              </a:ext>
            </a:extLst>
          </p:cNvPr>
          <p:cNvSpPr>
            <a:spLocks noGrp="1"/>
          </p:cNvSpPr>
          <p:nvPr>
            <p:ph type="sldNum" sz="quarter" idx="4"/>
          </p:nvPr>
        </p:nvSpPr>
        <p:spPr/>
        <p:txBody>
          <a:bodyPr/>
          <a:lstStyle/>
          <a:p>
            <a:pPr>
              <a:defRPr/>
            </a:pPr>
            <a:fld id="{611C2F03-9E95-40C9-A99F-3C4F7EE8CF2A}" type="slidenum">
              <a:rPr lang="en-GB" smtClean="0"/>
              <a:pPr>
                <a:defRPr/>
              </a:pPr>
              <a:t>24</a:t>
            </a:fld>
            <a:endParaRPr lang="en-GB" dirty="0"/>
          </a:p>
        </p:txBody>
      </p:sp>
      <p:sp>
        <p:nvSpPr>
          <p:cNvPr id="3" name="TextBox 2">
            <a:extLst>
              <a:ext uri="{FF2B5EF4-FFF2-40B4-BE49-F238E27FC236}">
                <a16:creationId xmlns:a16="http://schemas.microsoft.com/office/drawing/2014/main" id="{DF8DA505-40C6-D84A-82B7-EE28F45B2AC9}"/>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The Large Electron–Positron Collider</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8E28008F-B8A6-E649-8C78-CDF3803C14F1}"/>
              </a:ext>
            </a:extLst>
          </p:cNvPr>
          <p:cNvSpPr/>
          <p:nvPr/>
        </p:nvSpPr>
        <p:spPr>
          <a:xfrm>
            <a:off x="591666" y="1187217"/>
            <a:ext cx="9901631"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LEP was formally approved in 1981, tunnel construction 1983–1988, first beam on 14 July 1989</a:t>
            </a:r>
          </a:p>
        </p:txBody>
      </p:sp>
      <p:pic>
        <p:nvPicPr>
          <p:cNvPr id="13" name="Picture 12">
            <a:extLst>
              <a:ext uri="{FF2B5EF4-FFF2-40B4-BE49-F238E27FC236}">
                <a16:creationId xmlns:a16="http://schemas.microsoft.com/office/drawing/2014/main" id="{CF79A0DF-926A-FB4E-AE3B-448E65B4E6D0}"/>
              </a:ext>
            </a:extLst>
          </p:cNvPr>
          <p:cNvPicPr>
            <a:picLocks noChangeAspect="1"/>
          </p:cNvPicPr>
          <p:nvPr/>
        </p:nvPicPr>
        <p:blipFill rotWithShape="1">
          <a:blip r:embed="rId2">
            <a:extLst>
              <a:ext uri="{28A0092B-C50C-407E-A947-70E740481C1C}">
                <a14:useLocalDpi xmlns:a14="http://schemas.microsoft.com/office/drawing/2010/main"/>
              </a:ext>
            </a:extLst>
          </a:blip>
          <a:srcRect b="42417"/>
          <a:stretch/>
        </p:blipFill>
        <p:spPr>
          <a:xfrm>
            <a:off x="-447" y="1854802"/>
            <a:ext cx="4842235" cy="4122252"/>
          </a:xfrm>
          <a:prstGeom prst="rect">
            <a:avLst/>
          </a:prstGeom>
        </p:spPr>
      </p:pic>
      <p:pic>
        <p:nvPicPr>
          <p:cNvPr id="15" name="Picture 14">
            <a:extLst>
              <a:ext uri="{FF2B5EF4-FFF2-40B4-BE49-F238E27FC236}">
                <a16:creationId xmlns:a16="http://schemas.microsoft.com/office/drawing/2014/main" id="{63AAB002-1ADD-C44A-8EBF-0FBC15791A94}"/>
              </a:ext>
            </a:extLst>
          </p:cNvPr>
          <p:cNvPicPr>
            <a:picLocks noChangeAspect="1"/>
          </p:cNvPicPr>
          <p:nvPr/>
        </p:nvPicPr>
        <p:blipFill rotWithShape="1">
          <a:blip r:embed="rId3">
            <a:extLst>
              <a:ext uri="{28A0092B-C50C-407E-A947-70E740481C1C}">
                <a14:useLocalDpi xmlns:a14="http://schemas.microsoft.com/office/drawing/2010/main"/>
              </a:ext>
            </a:extLst>
          </a:blip>
          <a:srcRect t="58030"/>
          <a:stretch/>
        </p:blipFill>
        <p:spPr>
          <a:xfrm>
            <a:off x="4829284" y="1854802"/>
            <a:ext cx="6643579" cy="4122252"/>
          </a:xfrm>
          <a:prstGeom prst="rect">
            <a:avLst/>
          </a:prstGeom>
        </p:spPr>
      </p:pic>
      <p:sp>
        <p:nvSpPr>
          <p:cNvPr id="6" name="TextBox 5">
            <a:extLst>
              <a:ext uri="{FF2B5EF4-FFF2-40B4-BE49-F238E27FC236}">
                <a16:creationId xmlns:a16="http://schemas.microsoft.com/office/drawing/2014/main" id="{0EF22D7E-D4AC-DC4B-9A74-F190704EA659}"/>
              </a:ext>
            </a:extLst>
          </p:cNvPr>
          <p:cNvSpPr txBox="1"/>
          <p:nvPr/>
        </p:nvSpPr>
        <p:spPr>
          <a:xfrm>
            <a:off x="4841788" y="6013697"/>
            <a:ext cx="6631075" cy="261610"/>
          </a:xfrm>
          <a:prstGeom prst="rect">
            <a:avLst/>
          </a:prstGeom>
          <a:noFill/>
        </p:spPr>
        <p:txBody>
          <a:bodyPr wrap="square" rtlCol="0">
            <a:spAutoFit/>
          </a:bodyPr>
          <a:lstStyle/>
          <a:p>
            <a:pPr algn="ctr">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OPAL logbook entry on 13 Aug 1989 with the first Z-boson candidate</a:t>
            </a:r>
          </a:p>
        </p:txBody>
      </p:sp>
      <p:sp>
        <p:nvSpPr>
          <p:cNvPr id="18" name="TextBox 17">
            <a:extLst>
              <a:ext uri="{FF2B5EF4-FFF2-40B4-BE49-F238E27FC236}">
                <a16:creationId xmlns:a16="http://schemas.microsoft.com/office/drawing/2014/main" id="{BE499A7F-5F23-5E4C-BAAB-F2991ECB9F12}"/>
              </a:ext>
            </a:extLst>
          </p:cNvPr>
          <p:cNvSpPr txBox="1"/>
          <p:nvPr/>
        </p:nvSpPr>
        <p:spPr>
          <a:xfrm>
            <a:off x="0" y="6013697"/>
            <a:ext cx="4829284" cy="261610"/>
          </a:xfrm>
          <a:prstGeom prst="rect">
            <a:avLst/>
          </a:prstGeom>
          <a:noFill/>
        </p:spPr>
        <p:txBody>
          <a:bodyPr wrap="square" rtlCol="0">
            <a:spAutoFit/>
          </a:bodyPr>
          <a:lstStyle/>
          <a:p>
            <a:pPr algn="ctr">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LEP tunnel before installation of bending magnets</a:t>
            </a:r>
          </a:p>
        </p:txBody>
      </p:sp>
      <p:sp>
        <p:nvSpPr>
          <p:cNvPr id="9" name="Rounded Rectangle 8">
            <a:extLst>
              <a:ext uri="{FF2B5EF4-FFF2-40B4-BE49-F238E27FC236}">
                <a16:creationId xmlns:a16="http://schemas.microsoft.com/office/drawing/2014/main" id="{C2A7C38C-533E-FD45-B0AA-D3A137866988}"/>
              </a:ext>
            </a:extLst>
          </p:cNvPr>
          <p:cNvSpPr/>
          <p:nvPr/>
        </p:nvSpPr>
        <p:spPr>
          <a:xfrm>
            <a:off x="787703" y="2965361"/>
            <a:ext cx="9876281" cy="1472527"/>
          </a:xfrm>
          <a:prstGeom prst="roundRect">
            <a:avLst>
              <a:gd name="adj" fmla="val 2497"/>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10" name="TextBox 9">
            <a:extLst>
              <a:ext uri="{FF2B5EF4-FFF2-40B4-BE49-F238E27FC236}">
                <a16:creationId xmlns:a16="http://schemas.microsoft.com/office/drawing/2014/main" id="{8942B268-ED01-8A4D-9C0B-03BBE3C185FB}"/>
              </a:ext>
            </a:extLst>
          </p:cNvPr>
          <p:cNvSpPr txBox="1"/>
          <p:nvPr/>
        </p:nvSpPr>
        <p:spPr>
          <a:xfrm>
            <a:off x="1281844" y="3143317"/>
            <a:ext cx="9207789" cy="1077218"/>
          </a:xfrm>
          <a:prstGeom prst="rect">
            <a:avLst/>
          </a:prstGeom>
          <a:noFill/>
        </p:spPr>
        <p:txBody>
          <a:bodyPr wrap="square" rtlCol="0">
            <a:spAutoFit/>
          </a:bodyPr>
          <a:lstStyle/>
          <a:p>
            <a:pPr marL="0">
              <a:spcBef>
                <a:spcPts val="3000"/>
              </a:spcBef>
            </a:pPr>
            <a:r>
              <a:rPr lang="en-US" sz="1600" dirty="0">
                <a:solidFill>
                  <a:prstClr val="black"/>
                </a:solidFill>
                <a:latin typeface="Helvetica" pitchFamily="2" charset="0"/>
                <a:ea typeface="Helvetica Light" charset="0"/>
                <a:cs typeface="Helvetica Light" charset="0"/>
                <a:sym typeface="Wingdings" pitchFamily="2" charset="2"/>
              </a:rPr>
              <a:t>All 4 detectors had implemented the lessons from earlier experiments: high acceptance and high granularity, with the latter being a key design for ALEPH and DELPHI (TPC &amp; ECAL), allowing the development of particle flow jet reconstruction. Silicon vertex detectors for beauty, charm and tau reconstruction were originally planned but came a bit later (1992 for all).</a:t>
            </a:r>
            <a:endParaRPr lang="en-CH" sz="1400" dirty="0">
              <a:solidFill>
                <a:prstClr val="black"/>
              </a:solidFill>
              <a:latin typeface="Helvetica" pitchFamily="2"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167296904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305492B-BDC0-A442-987C-2A99E92143A8}"/>
              </a:ext>
            </a:extLst>
          </p:cNvPr>
          <p:cNvPicPr>
            <a:picLocks noChangeAspect="1"/>
          </p:cNvPicPr>
          <p:nvPr/>
        </p:nvPicPr>
        <p:blipFill>
          <a:blip r:embed="rId2"/>
          <a:stretch>
            <a:fillRect/>
          </a:stretch>
        </p:blipFill>
        <p:spPr>
          <a:xfrm>
            <a:off x="4001639" y="2366270"/>
            <a:ext cx="3673020" cy="3410056"/>
          </a:xfrm>
          <a:prstGeom prst="rect">
            <a:avLst/>
          </a:prstGeom>
        </p:spPr>
      </p:pic>
      <p:sp>
        <p:nvSpPr>
          <p:cNvPr id="2" name="Slide Number Placeholder 1">
            <a:extLst>
              <a:ext uri="{FF2B5EF4-FFF2-40B4-BE49-F238E27FC236}">
                <a16:creationId xmlns:a16="http://schemas.microsoft.com/office/drawing/2014/main" id="{B826B809-5D8C-1547-B009-BD27579F3DD8}"/>
              </a:ext>
            </a:extLst>
          </p:cNvPr>
          <p:cNvSpPr>
            <a:spLocks noGrp="1"/>
          </p:cNvSpPr>
          <p:nvPr>
            <p:ph type="sldNum" sz="quarter" idx="4"/>
          </p:nvPr>
        </p:nvSpPr>
        <p:spPr/>
        <p:txBody>
          <a:bodyPr/>
          <a:lstStyle/>
          <a:p>
            <a:pPr>
              <a:defRPr/>
            </a:pPr>
            <a:fld id="{611C2F03-9E95-40C9-A99F-3C4F7EE8CF2A}" type="slidenum">
              <a:rPr lang="en-GB" smtClean="0"/>
              <a:pPr>
                <a:defRPr/>
              </a:pPr>
              <a:t>25</a:t>
            </a:fld>
            <a:endParaRPr lang="en-GB" dirty="0"/>
          </a:p>
        </p:txBody>
      </p:sp>
      <p:sp>
        <p:nvSpPr>
          <p:cNvPr id="3" name="TextBox 2">
            <a:extLst>
              <a:ext uri="{FF2B5EF4-FFF2-40B4-BE49-F238E27FC236}">
                <a16:creationId xmlns:a16="http://schemas.microsoft.com/office/drawing/2014/main" id="{DF8DA505-40C6-D84A-82B7-EE28F45B2AC9}"/>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With LEP, the Standard Model entered the precision era</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8E28008F-B8A6-E649-8C78-CDF3803C14F1}"/>
              </a:ext>
            </a:extLst>
          </p:cNvPr>
          <p:cNvSpPr/>
          <p:nvPr/>
        </p:nvSpPr>
        <p:spPr>
          <a:xfrm>
            <a:off x="591666" y="1187217"/>
            <a:ext cx="9966606" cy="646331"/>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Huge amount of experimental and theoretical developments during LEP and SLC (SLAC) years, pioneering era of high-precision physics in HEP</a:t>
            </a:r>
          </a:p>
        </p:txBody>
      </p:sp>
      <p:pic>
        <p:nvPicPr>
          <p:cNvPr id="10" name="Picture 9">
            <a:extLst>
              <a:ext uri="{FF2B5EF4-FFF2-40B4-BE49-F238E27FC236}">
                <a16:creationId xmlns:a16="http://schemas.microsoft.com/office/drawing/2014/main" id="{9A622A34-8D4E-B94F-8CA9-A695FB1A6CBF}"/>
              </a:ext>
            </a:extLst>
          </p:cNvPr>
          <p:cNvPicPr>
            <a:picLocks noChangeAspect="1"/>
          </p:cNvPicPr>
          <p:nvPr/>
        </p:nvPicPr>
        <p:blipFill rotWithShape="1">
          <a:blip r:embed="rId3">
            <a:extLst>
              <a:ext uri="{28A0092B-C50C-407E-A947-70E740481C1C}">
                <a14:useLocalDpi xmlns:a14="http://schemas.microsoft.com/office/drawing/2010/main"/>
              </a:ext>
            </a:extLst>
          </a:blip>
          <a:srcRect l="55861"/>
          <a:stretch/>
        </p:blipFill>
        <p:spPr>
          <a:xfrm>
            <a:off x="591666" y="2358368"/>
            <a:ext cx="3252546" cy="3217236"/>
          </a:xfrm>
          <a:prstGeom prst="rect">
            <a:avLst/>
          </a:prstGeom>
        </p:spPr>
      </p:pic>
      <p:sp>
        <p:nvSpPr>
          <p:cNvPr id="11" name="TextBox 10">
            <a:extLst>
              <a:ext uri="{FF2B5EF4-FFF2-40B4-BE49-F238E27FC236}">
                <a16:creationId xmlns:a16="http://schemas.microsoft.com/office/drawing/2014/main" id="{6B17090B-F02B-DF4B-AEFF-E30F6FA4CC1D}"/>
              </a:ext>
            </a:extLst>
          </p:cNvPr>
          <p:cNvSpPr txBox="1"/>
          <p:nvPr/>
        </p:nvSpPr>
        <p:spPr>
          <a:xfrm>
            <a:off x="1168505" y="2035202"/>
            <a:ext cx="2675707"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There are 3 light neutrino families</a:t>
            </a:r>
          </a:p>
        </p:txBody>
      </p:sp>
      <p:pic>
        <p:nvPicPr>
          <p:cNvPr id="16" name="Picture 15">
            <a:extLst>
              <a:ext uri="{FF2B5EF4-FFF2-40B4-BE49-F238E27FC236}">
                <a16:creationId xmlns:a16="http://schemas.microsoft.com/office/drawing/2014/main" id="{8475C8F3-0C6D-2448-BEE4-9161CC5703BE}"/>
              </a:ext>
            </a:extLst>
          </p:cNvPr>
          <p:cNvPicPr>
            <a:picLocks noChangeAspect="1"/>
          </p:cNvPicPr>
          <p:nvPr/>
        </p:nvPicPr>
        <p:blipFill>
          <a:blip r:embed="rId4"/>
          <a:stretch>
            <a:fillRect/>
          </a:stretch>
        </p:blipFill>
        <p:spPr>
          <a:xfrm>
            <a:off x="7722239" y="2194159"/>
            <a:ext cx="3607632" cy="3582166"/>
          </a:xfrm>
          <a:prstGeom prst="rect">
            <a:avLst/>
          </a:prstGeom>
        </p:spPr>
      </p:pic>
      <p:sp>
        <p:nvSpPr>
          <p:cNvPr id="23" name="TextBox 22">
            <a:extLst>
              <a:ext uri="{FF2B5EF4-FFF2-40B4-BE49-F238E27FC236}">
                <a16:creationId xmlns:a16="http://schemas.microsoft.com/office/drawing/2014/main" id="{E6FB5D72-7DEF-7246-A697-B1EFF4285103}"/>
              </a:ext>
            </a:extLst>
          </p:cNvPr>
          <p:cNvSpPr txBox="1"/>
          <p:nvPr/>
        </p:nvSpPr>
        <p:spPr>
          <a:xfrm>
            <a:off x="4603500" y="2035202"/>
            <a:ext cx="2675707"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The top quark is heavy</a:t>
            </a:r>
          </a:p>
        </p:txBody>
      </p:sp>
      <p:sp>
        <p:nvSpPr>
          <p:cNvPr id="24" name="Rectangle 23">
            <a:extLst>
              <a:ext uri="{FF2B5EF4-FFF2-40B4-BE49-F238E27FC236}">
                <a16:creationId xmlns:a16="http://schemas.microsoft.com/office/drawing/2014/main" id="{C9FE3B2B-D8AF-314C-B7C6-B2D25C0D2B42}"/>
              </a:ext>
            </a:extLst>
          </p:cNvPr>
          <p:cNvSpPr/>
          <p:nvPr/>
        </p:nvSpPr>
        <p:spPr>
          <a:xfrm>
            <a:off x="10304358" y="2216461"/>
            <a:ext cx="947222" cy="172111"/>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22" name="TextBox 21">
            <a:extLst>
              <a:ext uri="{FF2B5EF4-FFF2-40B4-BE49-F238E27FC236}">
                <a16:creationId xmlns:a16="http://schemas.microsoft.com/office/drawing/2014/main" id="{212C6D04-94E8-6E48-9889-CF496421B174}"/>
              </a:ext>
            </a:extLst>
          </p:cNvPr>
          <p:cNvSpPr txBox="1"/>
          <p:nvPr/>
        </p:nvSpPr>
        <p:spPr>
          <a:xfrm>
            <a:off x="8369429" y="2035202"/>
            <a:ext cx="2787805"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The Higgs boson is light, but &gt; m</a:t>
            </a:r>
            <a:r>
              <a:rPr lang="en-CH" sz="1200" baseline="-25000" dirty="0">
                <a:solidFill>
                  <a:prstClr val="black"/>
                </a:solidFill>
                <a:latin typeface="Helvetica Light" charset="0"/>
                <a:ea typeface="Helvetica Light" charset="0"/>
                <a:cs typeface="Helvetica Light" charset="0"/>
                <a:sym typeface="Wingdings" pitchFamily="2" charset="2"/>
              </a:rPr>
              <a:t>Z</a:t>
            </a:r>
          </a:p>
        </p:txBody>
      </p:sp>
      <p:sp>
        <p:nvSpPr>
          <p:cNvPr id="25" name="Rectangle 24">
            <a:extLst>
              <a:ext uri="{FF2B5EF4-FFF2-40B4-BE49-F238E27FC236}">
                <a16:creationId xmlns:a16="http://schemas.microsoft.com/office/drawing/2014/main" id="{5E2100F4-D1AE-E042-BCA4-F031DE899163}"/>
              </a:ext>
            </a:extLst>
          </p:cNvPr>
          <p:cNvSpPr/>
          <p:nvPr/>
        </p:nvSpPr>
        <p:spPr>
          <a:xfrm>
            <a:off x="591665" y="5924131"/>
            <a:ext cx="8886871" cy="661720"/>
          </a:xfrm>
          <a:prstGeom prst="rect">
            <a:avLst/>
          </a:prstGeom>
        </p:spPr>
        <p:txBody>
          <a:bodyPr wrap="square">
            <a:spAutoFit/>
          </a:bodyPr>
          <a:lstStyle/>
          <a:p>
            <a:pPr marL="285750" lvl="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Precise beam energy calibration allowed to measure </a:t>
            </a:r>
            <a:r>
              <a:rPr lang="en-GB" sz="1600" dirty="0" err="1">
                <a:solidFill>
                  <a:srgbClr val="000000"/>
                </a:solidFill>
                <a:latin typeface="Helvetica" pitchFamily="2" charset="0"/>
              </a:rPr>
              <a:t>m</a:t>
            </a:r>
            <a:r>
              <a:rPr lang="en-GB" sz="1600" baseline="-25000" dirty="0" err="1">
                <a:solidFill>
                  <a:srgbClr val="000000"/>
                </a:solidFill>
                <a:latin typeface="Helvetica" pitchFamily="2" charset="0"/>
              </a:rPr>
              <a:t>Z</a:t>
            </a:r>
            <a:r>
              <a:rPr lang="en-GB" sz="1600" dirty="0">
                <a:solidFill>
                  <a:srgbClr val="000000"/>
                </a:solidFill>
                <a:latin typeface="Helvetica" pitchFamily="2" charset="0"/>
              </a:rPr>
              <a:t> with 2.1 MeV </a:t>
            </a:r>
            <a:r>
              <a:rPr lang="en-GB" sz="1400" dirty="0">
                <a:solidFill>
                  <a:srgbClr val="000000"/>
                </a:solidFill>
                <a:latin typeface="Helvetica" pitchFamily="2" charset="0"/>
              </a:rPr>
              <a:t>(0.0023%)</a:t>
            </a:r>
            <a:r>
              <a:rPr lang="en-GB" sz="1600" dirty="0">
                <a:solidFill>
                  <a:srgbClr val="000000"/>
                </a:solidFill>
                <a:latin typeface="Helvetica" pitchFamily="2" charset="0"/>
              </a:rPr>
              <a:t> precision</a:t>
            </a:r>
          </a:p>
          <a:p>
            <a:pPr marL="285750" lvl="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Lepton universality was tested to per-mil level, deep tests of QCD and tau-lepton properties</a:t>
            </a:r>
          </a:p>
        </p:txBody>
      </p:sp>
      <p:pic>
        <p:nvPicPr>
          <p:cNvPr id="28" name="Picture 27">
            <a:extLst>
              <a:ext uri="{FF2B5EF4-FFF2-40B4-BE49-F238E27FC236}">
                <a16:creationId xmlns:a16="http://schemas.microsoft.com/office/drawing/2014/main" id="{1F8F6989-64B8-734B-AA4B-5C6642E7CB41}"/>
              </a:ext>
            </a:extLst>
          </p:cNvPr>
          <p:cNvPicPr>
            <a:picLocks noChangeAspect="1"/>
          </p:cNvPicPr>
          <p:nvPr/>
        </p:nvPicPr>
        <p:blipFill>
          <a:blip r:embed="rId5"/>
          <a:stretch>
            <a:fillRect/>
          </a:stretch>
        </p:blipFill>
        <p:spPr>
          <a:xfrm>
            <a:off x="8528626" y="3552628"/>
            <a:ext cx="1199115" cy="749448"/>
          </a:xfrm>
          <a:prstGeom prst="rect">
            <a:avLst/>
          </a:prstGeom>
          <a:solidFill>
            <a:srgbClr val="FFFF00"/>
          </a:solidFill>
        </p:spPr>
      </p:pic>
    </p:spTree>
    <p:extLst>
      <p:ext uri="{BB962C8B-B14F-4D97-AF65-F5344CB8AC3E}">
        <p14:creationId xmlns:p14="http://schemas.microsoft.com/office/powerpoint/2010/main" val="173364334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305492B-BDC0-A442-987C-2A99E92143A8}"/>
              </a:ext>
            </a:extLst>
          </p:cNvPr>
          <p:cNvPicPr>
            <a:picLocks noChangeAspect="1"/>
          </p:cNvPicPr>
          <p:nvPr/>
        </p:nvPicPr>
        <p:blipFill>
          <a:blip r:embed="rId2"/>
          <a:stretch>
            <a:fillRect/>
          </a:stretch>
        </p:blipFill>
        <p:spPr>
          <a:xfrm>
            <a:off x="4001639" y="2366270"/>
            <a:ext cx="3673020" cy="3410056"/>
          </a:xfrm>
          <a:prstGeom prst="rect">
            <a:avLst/>
          </a:prstGeom>
        </p:spPr>
      </p:pic>
      <p:sp>
        <p:nvSpPr>
          <p:cNvPr id="2" name="Slide Number Placeholder 1">
            <a:extLst>
              <a:ext uri="{FF2B5EF4-FFF2-40B4-BE49-F238E27FC236}">
                <a16:creationId xmlns:a16="http://schemas.microsoft.com/office/drawing/2014/main" id="{B826B809-5D8C-1547-B009-BD27579F3DD8}"/>
              </a:ext>
            </a:extLst>
          </p:cNvPr>
          <p:cNvSpPr>
            <a:spLocks noGrp="1"/>
          </p:cNvSpPr>
          <p:nvPr>
            <p:ph type="sldNum" sz="quarter" idx="4"/>
          </p:nvPr>
        </p:nvSpPr>
        <p:spPr/>
        <p:txBody>
          <a:bodyPr/>
          <a:lstStyle/>
          <a:p>
            <a:pPr>
              <a:defRPr/>
            </a:pPr>
            <a:fld id="{611C2F03-9E95-40C9-A99F-3C4F7EE8CF2A}" type="slidenum">
              <a:rPr lang="en-GB" smtClean="0"/>
              <a:pPr>
                <a:defRPr/>
              </a:pPr>
              <a:t>26</a:t>
            </a:fld>
            <a:endParaRPr lang="en-GB" dirty="0"/>
          </a:p>
        </p:txBody>
      </p:sp>
      <p:sp>
        <p:nvSpPr>
          <p:cNvPr id="3" name="TextBox 2">
            <a:extLst>
              <a:ext uri="{FF2B5EF4-FFF2-40B4-BE49-F238E27FC236}">
                <a16:creationId xmlns:a16="http://schemas.microsoft.com/office/drawing/2014/main" id="{DF8DA505-40C6-D84A-82B7-EE28F45B2AC9}"/>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With LEP, the Standard Model entered the precision era</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8E28008F-B8A6-E649-8C78-CDF3803C14F1}"/>
              </a:ext>
            </a:extLst>
          </p:cNvPr>
          <p:cNvSpPr/>
          <p:nvPr/>
        </p:nvSpPr>
        <p:spPr>
          <a:xfrm>
            <a:off x="591666" y="1187217"/>
            <a:ext cx="8886871" cy="646331"/>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Huge amount of experimental and theoretical developments during LEP years, pioneering era of high-precision measurements in HEP</a:t>
            </a:r>
          </a:p>
        </p:txBody>
      </p:sp>
      <p:pic>
        <p:nvPicPr>
          <p:cNvPr id="10" name="Picture 9">
            <a:extLst>
              <a:ext uri="{FF2B5EF4-FFF2-40B4-BE49-F238E27FC236}">
                <a16:creationId xmlns:a16="http://schemas.microsoft.com/office/drawing/2014/main" id="{9A622A34-8D4E-B94F-8CA9-A695FB1A6CBF}"/>
              </a:ext>
            </a:extLst>
          </p:cNvPr>
          <p:cNvPicPr>
            <a:picLocks noChangeAspect="1"/>
          </p:cNvPicPr>
          <p:nvPr/>
        </p:nvPicPr>
        <p:blipFill rotWithShape="1">
          <a:blip r:embed="rId3">
            <a:extLst>
              <a:ext uri="{28A0092B-C50C-407E-A947-70E740481C1C}">
                <a14:useLocalDpi xmlns:a14="http://schemas.microsoft.com/office/drawing/2010/main"/>
              </a:ext>
            </a:extLst>
          </a:blip>
          <a:srcRect l="55861"/>
          <a:stretch/>
        </p:blipFill>
        <p:spPr>
          <a:xfrm>
            <a:off x="591666" y="2358368"/>
            <a:ext cx="3252546" cy="3217236"/>
          </a:xfrm>
          <a:prstGeom prst="rect">
            <a:avLst/>
          </a:prstGeom>
        </p:spPr>
      </p:pic>
      <p:sp>
        <p:nvSpPr>
          <p:cNvPr id="11" name="TextBox 10">
            <a:extLst>
              <a:ext uri="{FF2B5EF4-FFF2-40B4-BE49-F238E27FC236}">
                <a16:creationId xmlns:a16="http://schemas.microsoft.com/office/drawing/2014/main" id="{6B17090B-F02B-DF4B-AEFF-E30F6FA4CC1D}"/>
              </a:ext>
            </a:extLst>
          </p:cNvPr>
          <p:cNvSpPr txBox="1"/>
          <p:nvPr/>
        </p:nvSpPr>
        <p:spPr>
          <a:xfrm>
            <a:off x="1168505" y="2035202"/>
            <a:ext cx="2675707"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There are 3 light neutrino families</a:t>
            </a:r>
          </a:p>
        </p:txBody>
      </p:sp>
      <p:pic>
        <p:nvPicPr>
          <p:cNvPr id="16" name="Picture 15">
            <a:extLst>
              <a:ext uri="{FF2B5EF4-FFF2-40B4-BE49-F238E27FC236}">
                <a16:creationId xmlns:a16="http://schemas.microsoft.com/office/drawing/2014/main" id="{8475C8F3-0C6D-2448-BEE4-9161CC5703BE}"/>
              </a:ext>
            </a:extLst>
          </p:cNvPr>
          <p:cNvPicPr>
            <a:picLocks noChangeAspect="1"/>
          </p:cNvPicPr>
          <p:nvPr/>
        </p:nvPicPr>
        <p:blipFill>
          <a:blip r:embed="rId4"/>
          <a:stretch>
            <a:fillRect/>
          </a:stretch>
        </p:blipFill>
        <p:spPr>
          <a:xfrm>
            <a:off x="7722239" y="2194159"/>
            <a:ext cx="3607632" cy="3582166"/>
          </a:xfrm>
          <a:prstGeom prst="rect">
            <a:avLst/>
          </a:prstGeom>
        </p:spPr>
      </p:pic>
      <p:sp>
        <p:nvSpPr>
          <p:cNvPr id="23" name="TextBox 22">
            <a:extLst>
              <a:ext uri="{FF2B5EF4-FFF2-40B4-BE49-F238E27FC236}">
                <a16:creationId xmlns:a16="http://schemas.microsoft.com/office/drawing/2014/main" id="{E6FB5D72-7DEF-7246-A697-B1EFF4285103}"/>
              </a:ext>
            </a:extLst>
          </p:cNvPr>
          <p:cNvSpPr txBox="1"/>
          <p:nvPr/>
        </p:nvSpPr>
        <p:spPr>
          <a:xfrm>
            <a:off x="4603500" y="2035202"/>
            <a:ext cx="2675707"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The top quark is heavy</a:t>
            </a:r>
          </a:p>
        </p:txBody>
      </p:sp>
      <p:sp>
        <p:nvSpPr>
          <p:cNvPr id="24" name="Rectangle 23">
            <a:extLst>
              <a:ext uri="{FF2B5EF4-FFF2-40B4-BE49-F238E27FC236}">
                <a16:creationId xmlns:a16="http://schemas.microsoft.com/office/drawing/2014/main" id="{C9FE3B2B-D8AF-314C-B7C6-B2D25C0D2B42}"/>
              </a:ext>
            </a:extLst>
          </p:cNvPr>
          <p:cNvSpPr/>
          <p:nvPr/>
        </p:nvSpPr>
        <p:spPr>
          <a:xfrm>
            <a:off x="10304358" y="2216461"/>
            <a:ext cx="947222" cy="172111"/>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22" name="TextBox 21">
            <a:extLst>
              <a:ext uri="{FF2B5EF4-FFF2-40B4-BE49-F238E27FC236}">
                <a16:creationId xmlns:a16="http://schemas.microsoft.com/office/drawing/2014/main" id="{212C6D04-94E8-6E48-9889-CF496421B174}"/>
              </a:ext>
            </a:extLst>
          </p:cNvPr>
          <p:cNvSpPr txBox="1"/>
          <p:nvPr/>
        </p:nvSpPr>
        <p:spPr>
          <a:xfrm>
            <a:off x="8369429" y="2035202"/>
            <a:ext cx="2787805" cy="276999"/>
          </a:xfrm>
          <a:prstGeom prst="rect">
            <a:avLst/>
          </a:prstGeom>
          <a:noFill/>
        </p:spPr>
        <p:txBody>
          <a:bodyPr wrap="square" rtlCol="0">
            <a:spAutoFit/>
          </a:bodyPr>
          <a:lstStyle/>
          <a:p>
            <a:pPr marL="0" algn="ctr">
              <a:spcBef>
                <a:spcPts val="3000"/>
              </a:spcBef>
            </a:pPr>
            <a:r>
              <a:rPr lang="en-CH" sz="1200" dirty="0">
                <a:solidFill>
                  <a:prstClr val="black"/>
                </a:solidFill>
                <a:latin typeface="Helvetica Light" charset="0"/>
                <a:ea typeface="Helvetica Light" charset="0"/>
                <a:cs typeface="Helvetica Light" charset="0"/>
                <a:sym typeface="Wingdings" pitchFamily="2" charset="2"/>
              </a:rPr>
              <a:t>The Higgs boson is light, but &gt; m</a:t>
            </a:r>
            <a:r>
              <a:rPr lang="en-CH" sz="1200" baseline="-25000" dirty="0">
                <a:solidFill>
                  <a:prstClr val="black"/>
                </a:solidFill>
                <a:latin typeface="Helvetica Light" charset="0"/>
                <a:ea typeface="Helvetica Light" charset="0"/>
                <a:cs typeface="Helvetica Light" charset="0"/>
                <a:sym typeface="Wingdings" pitchFamily="2" charset="2"/>
              </a:rPr>
              <a:t>Z</a:t>
            </a:r>
          </a:p>
        </p:txBody>
      </p:sp>
      <p:sp>
        <p:nvSpPr>
          <p:cNvPr id="25" name="Rectangle 24">
            <a:extLst>
              <a:ext uri="{FF2B5EF4-FFF2-40B4-BE49-F238E27FC236}">
                <a16:creationId xmlns:a16="http://schemas.microsoft.com/office/drawing/2014/main" id="{5E2100F4-D1AE-E042-BCA4-F031DE899163}"/>
              </a:ext>
            </a:extLst>
          </p:cNvPr>
          <p:cNvSpPr/>
          <p:nvPr/>
        </p:nvSpPr>
        <p:spPr>
          <a:xfrm>
            <a:off x="591665" y="5924131"/>
            <a:ext cx="8886871" cy="661720"/>
          </a:xfrm>
          <a:prstGeom prst="rect">
            <a:avLst/>
          </a:prstGeom>
        </p:spPr>
        <p:txBody>
          <a:bodyPr wrap="square">
            <a:spAutoFit/>
          </a:bodyPr>
          <a:lstStyle/>
          <a:p>
            <a:pPr marL="285750" lvl="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Precise beam energy calibration allowed to measure </a:t>
            </a:r>
            <a:r>
              <a:rPr lang="en-GB" sz="1600" dirty="0" err="1">
                <a:solidFill>
                  <a:srgbClr val="000000"/>
                </a:solidFill>
                <a:latin typeface="Helvetica" pitchFamily="2" charset="0"/>
              </a:rPr>
              <a:t>m</a:t>
            </a:r>
            <a:r>
              <a:rPr lang="en-GB" sz="1600" baseline="-25000" dirty="0" err="1">
                <a:solidFill>
                  <a:srgbClr val="000000"/>
                </a:solidFill>
                <a:latin typeface="Helvetica" pitchFamily="2" charset="0"/>
              </a:rPr>
              <a:t>Z</a:t>
            </a:r>
            <a:r>
              <a:rPr lang="en-GB" sz="1600" dirty="0">
                <a:solidFill>
                  <a:srgbClr val="000000"/>
                </a:solidFill>
                <a:latin typeface="Helvetica" pitchFamily="2" charset="0"/>
              </a:rPr>
              <a:t> with 2.1 MeV </a:t>
            </a:r>
            <a:r>
              <a:rPr lang="en-GB" sz="1400" dirty="0">
                <a:solidFill>
                  <a:srgbClr val="000000"/>
                </a:solidFill>
                <a:latin typeface="Helvetica" pitchFamily="2" charset="0"/>
              </a:rPr>
              <a:t>(0.0023%)</a:t>
            </a:r>
            <a:r>
              <a:rPr lang="en-GB" sz="1600" dirty="0">
                <a:solidFill>
                  <a:srgbClr val="000000"/>
                </a:solidFill>
                <a:latin typeface="Helvetica" pitchFamily="2" charset="0"/>
              </a:rPr>
              <a:t> precision</a:t>
            </a:r>
          </a:p>
          <a:p>
            <a:pPr marL="285750" lvl="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Lepton universality was tested to per-mil level, deep tests of QCD and tau-lepton properties</a:t>
            </a:r>
          </a:p>
        </p:txBody>
      </p:sp>
      <p:pic>
        <p:nvPicPr>
          <p:cNvPr id="28" name="Picture 27">
            <a:extLst>
              <a:ext uri="{FF2B5EF4-FFF2-40B4-BE49-F238E27FC236}">
                <a16:creationId xmlns:a16="http://schemas.microsoft.com/office/drawing/2014/main" id="{1F8F6989-64B8-734B-AA4B-5C6642E7CB41}"/>
              </a:ext>
            </a:extLst>
          </p:cNvPr>
          <p:cNvPicPr>
            <a:picLocks noChangeAspect="1"/>
          </p:cNvPicPr>
          <p:nvPr/>
        </p:nvPicPr>
        <p:blipFill>
          <a:blip r:embed="rId5"/>
          <a:stretch>
            <a:fillRect/>
          </a:stretch>
        </p:blipFill>
        <p:spPr>
          <a:xfrm>
            <a:off x="8528626" y="3552628"/>
            <a:ext cx="1199115" cy="749448"/>
          </a:xfrm>
          <a:prstGeom prst="rect">
            <a:avLst/>
          </a:prstGeom>
          <a:solidFill>
            <a:srgbClr val="FFFF00"/>
          </a:solidFill>
        </p:spPr>
      </p:pic>
      <p:pic>
        <p:nvPicPr>
          <p:cNvPr id="33794" name="Picture 2" descr="LEP,ALEPH,Golden Jubilee Photos">
            <a:extLst>
              <a:ext uri="{FF2B5EF4-FFF2-40B4-BE49-F238E27FC236}">
                <a16:creationId xmlns:a16="http://schemas.microsoft.com/office/drawing/2014/main" id="{BC562317-9339-B44B-B7C8-E2C9EB2B1CE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059271" y="-13456"/>
            <a:ext cx="5354009" cy="6871456"/>
          </a:xfrm>
          <a:prstGeom prst="rect">
            <a:avLst/>
          </a:prstGeom>
          <a:noFill/>
          <a:effectLst>
            <a:outerShdw blurRad="462461" sx="102000" sy="102000" algn="ctr" rotWithShape="0">
              <a:prstClr val="black">
                <a:alpha val="21000"/>
              </a:prstClr>
            </a:outerShdw>
          </a:effectLst>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54B1376E-E488-C941-8633-D99BB053A4EB}"/>
              </a:ext>
            </a:extLst>
          </p:cNvPr>
          <p:cNvSpPr txBox="1"/>
          <p:nvPr/>
        </p:nvSpPr>
        <p:spPr>
          <a:xfrm>
            <a:off x="3110437" y="6018063"/>
            <a:ext cx="1802743" cy="769441"/>
          </a:xfrm>
          <a:prstGeom prst="rect">
            <a:avLst/>
          </a:prstGeom>
          <a:noFill/>
        </p:spPr>
        <p:txBody>
          <a:bodyPr wrap="square">
            <a:spAutoFit/>
          </a:bodyPr>
          <a:lstStyle/>
          <a:p>
            <a:r>
              <a:rPr lang="en-GB" sz="1100" b="0" i="0" strike="noStrike" dirty="0">
                <a:solidFill>
                  <a:schemeClr val="bg1"/>
                </a:solidFill>
                <a:effectLst/>
                <a:latin typeface="Helvetica" pitchFamily="2" charset="0"/>
              </a:rPr>
              <a:t>Jacques </a:t>
            </a:r>
            <a:r>
              <a:rPr lang="en-GB" sz="1100" b="0" i="0" strike="noStrike" dirty="0" err="1">
                <a:solidFill>
                  <a:schemeClr val="bg1"/>
                </a:solidFill>
                <a:effectLst/>
                <a:latin typeface="Helvetica" pitchFamily="2" charset="0"/>
              </a:rPr>
              <a:t>Lefrançois</a:t>
            </a:r>
            <a:r>
              <a:rPr lang="en-GB" sz="1100" b="0" i="0" strike="noStrike" dirty="0">
                <a:solidFill>
                  <a:schemeClr val="bg1"/>
                </a:solidFill>
                <a:effectLst/>
                <a:latin typeface="Helvetica" pitchFamily="2" charset="0"/>
              </a:rPr>
              <a:t> </a:t>
            </a:r>
          </a:p>
          <a:p>
            <a:r>
              <a:rPr lang="en-GB" sz="1100" b="0" i="0" strike="noStrike" dirty="0">
                <a:solidFill>
                  <a:schemeClr val="bg1"/>
                </a:solidFill>
                <a:effectLst/>
                <a:latin typeface="Helvetica" pitchFamily="2" charset="0"/>
              </a:rPr>
              <a:t>Jack Steinberger</a:t>
            </a:r>
            <a:endParaRPr lang="en-GB" sz="1100" dirty="0">
              <a:solidFill>
                <a:schemeClr val="bg1"/>
              </a:solidFill>
              <a:latin typeface="Helvetica" pitchFamily="2" charset="0"/>
            </a:endParaRPr>
          </a:p>
          <a:p>
            <a:r>
              <a:rPr lang="en-GB" sz="1100" b="0" i="0" strike="noStrike" dirty="0">
                <a:solidFill>
                  <a:schemeClr val="bg1"/>
                </a:solidFill>
                <a:effectLst/>
                <a:latin typeface="Helvetica" pitchFamily="2" charset="0"/>
              </a:rPr>
              <a:t>Lorenzo </a:t>
            </a:r>
            <a:r>
              <a:rPr lang="en-GB" sz="1100" b="0" i="0" strike="noStrike" dirty="0" err="1">
                <a:solidFill>
                  <a:schemeClr val="bg1"/>
                </a:solidFill>
                <a:effectLst/>
                <a:latin typeface="Helvetica" pitchFamily="2" charset="0"/>
              </a:rPr>
              <a:t>Foà</a:t>
            </a:r>
            <a:r>
              <a:rPr lang="en-GB" sz="1100" b="0" i="0" strike="noStrike" dirty="0">
                <a:solidFill>
                  <a:schemeClr val="bg1"/>
                </a:solidFill>
                <a:effectLst/>
                <a:latin typeface="Helvetica" pitchFamily="2" charset="0"/>
              </a:rPr>
              <a:t> </a:t>
            </a:r>
          </a:p>
          <a:p>
            <a:r>
              <a:rPr lang="en-GB" sz="1100" b="0" i="0" strike="noStrike" dirty="0">
                <a:solidFill>
                  <a:schemeClr val="bg1"/>
                </a:solidFill>
                <a:effectLst/>
                <a:latin typeface="Helvetica" pitchFamily="2" charset="0"/>
              </a:rPr>
              <a:t>Pierre </a:t>
            </a:r>
            <a:r>
              <a:rPr lang="en-GB" sz="1100" b="0" i="0" strike="noStrike" dirty="0" err="1">
                <a:solidFill>
                  <a:schemeClr val="bg1"/>
                </a:solidFill>
                <a:effectLst/>
                <a:latin typeface="Helvetica" pitchFamily="2" charset="0"/>
              </a:rPr>
              <a:t>Lazeyras</a:t>
            </a:r>
            <a:endParaRPr lang="en-CH" sz="1100" dirty="0">
              <a:solidFill>
                <a:schemeClr val="bg1"/>
              </a:solidFill>
              <a:latin typeface="Helvetica" pitchFamily="2" charset="0"/>
            </a:endParaRPr>
          </a:p>
        </p:txBody>
      </p:sp>
      <p:sp>
        <p:nvSpPr>
          <p:cNvPr id="18" name="TextBox 17">
            <a:extLst>
              <a:ext uri="{FF2B5EF4-FFF2-40B4-BE49-F238E27FC236}">
                <a16:creationId xmlns:a16="http://schemas.microsoft.com/office/drawing/2014/main" id="{F2F2CEEC-F2F8-F54E-9EA5-8C582FEFFEA6}"/>
              </a:ext>
            </a:extLst>
          </p:cNvPr>
          <p:cNvSpPr txBox="1"/>
          <p:nvPr/>
        </p:nvSpPr>
        <p:spPr>
          <a:xfrm>
            <a:off x="3110437" y="22832"/>
            <a:ext cx="1802743" cy="430887"/>
          </a:xfrm>
          <a:prstGeom prst="rect">
            <a:avLst/>
          </a:prstGeom>
          <a:noFill/>
        </p:spPr>
        <p:txBody>
          <a:bodyPr wrap="square">
            <a:spAutoFit/>
          </a:bodyPr>
          <a:lstStyle/>
          <a:p>
            <a:r>
              <a:rPr lang="en-GB" sz="1100" b="0" i="0" strike="noStrike" dirty="0">
                <a:solidFill>
                  <a:schemeClr val="bg1"/>
                </a:solidFill>
                <a:effectLst/>
                <a:latin typeface="Helvetica" pitchFamily="2" charset="0"/>
              </a:rPr>
              <a:t>Iconic photo of the ALEPH detector</a:t>
            </a:r>
            <a:endParaRPr lang="en-CH" sz="1100" dirty="0">
              <a:solidFill>
                <a:schemeClr val="bg1"/>
              </a:solidFill>
              <a:latin typeface="Helvetica" pitchFamily="2" charset="0"/>
            </a:endParaRPr>
          </a:p>
        </p:txBody>
      </p:sp>
    </p:spTree>
    <p:extLst>
      <p:ext uri="{BB962C8B-B14F-4D97-AF65-F5344CB8AC3E}">
        <p14:creationId xmlns:p14="http://schemas.microsoft.com/office/powerpoint/2010/main" val="219408664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51E4EF1-F1B2-364F-9388-50BE988F5D7C}"/>
              </a:ext>
            </a:extLst>
          </p:cNvPr>
          <p:cNvSpPr/>
          <p:nvPr/>
        </p:nvSpPr>
        <p:spPr>
          <a:xfrm>
            <a:off x="0" y="1"/>
            <a:ext cx="11472863" cy="6858000"/>
          </a:xfrm>
          <a:prstGeom prst="rect">
            <a:avLst/>
          </a:prstGeom>
          <a:solidFill>
            <a:srgbClr val="86A8B8"/>
          </a:solidFill>
        </p:spPr>
        <p:txBody>
          <a:bodyPr wrap="square" rtlCol="0" anchor="ctr">
            <a:spAutoFit/>
          </a:bodyPr>
          <a:lstStyle/>
          <a:p>
            <a:pPr algn="l"/>
            <a:endParaRPr lang="en-CH" sz="1600" dirty="0">
              <a:latin typeface="Helvetica" pitchFamily="2" charset="0"/>
            </a:endParaRPr>
          </a:p>
        </p:txBody>
      </p:sp>
      <p:sp>
        <p:nvSpPr>
          <p:cNvPr id="2" name="Slide Number Placeholder 1">
            <a:extLst>
              <a:ext uri="{FF2B5EF4-FFF2-40B4-BE49-F238E27FC236}">
                <a16:creationId xmlns:a16="http://schemas.microsoft.com/office/drawing/2014/main" id="{B826B809-5D8C-1547-B009-BD27579F3DD8}"/>
              </a:ext>
            </a:extLst>
          </p:cNvPr>
          <p:cNvSpPr>
            <a:spLocks noGrp="1"/>
          </p:cNvSpPr>
          <p:nvPr>
            <p:ph type="sldNum" sz="quarter" idx="4"/>
          </p:nvPr>
        </p:nvSpPr>
        <p:spPr/>
        <p:txBody>
          <a:bodyPr/>
          <a:lstStyle/>
          <a:p>
            <a:pPr>
              <a:defRPr/>
            </a:pPr>
            <a:fld id="{611C2F03-9E95-40C9-A99F-3C4F7EE8CF2A}" type="slidenum">
              <a:rPr lang="en-GB" smtClean="0"/>
              <a:pPr>
                <a:defRPr/>
              </a:pPr>
              <a:t>27</a:t>
            </a:fld>
            <a:endParaRPr lang="en-GB" dirty="0"/>
          </a:p>
        </p:txBody>
      </p:sp>
      <p:sp>
        <p:nvSpPr>
          <p:cNvPr id="3" name="TextBox 2">
            <a:extLst>
              <a:ext uri="{FF2B5EF4-FFF2-40B4-BE49-F238E27FC236}">
                <a16:creationId xmlns:a16="http://schemas.microsoft.com/office/drawing/2014/main" id="{DF8DA505-40C6-D84A-82B7-EE28F45B2AC9}"/>
              </a:ext>
            </a:extLst>
          </p:cNvPr>
          <p:cNvSpPr txBox="1"/>
          <p:nvPr/>
        </p:nvSpPr>
        <p:spPr>
          <a:xfrm>
            <a:off x="0" y="264651"/>
            <a:ext cx="11483621" cy="523220"/>
          </a:xfrm>
          <a:prstGeom prst="rect">
            <a:avLst/>
          </a:prstGeom>
          <a:noFill/>
        </p:spPr>
        <p:txBody>
          <a:bodyPr wrap="square" rtlCol="0">
            <a:spAutoFit/>
          </a:bodyPr>
          <a:lstStyle/>
          <a:p>
            <a:pPr lvl="0" indent="11113" algn="ctr"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Despite hints and hopes, the Higgs boson was not found at LEP</a:t>
            </a:r>
          </a:p>
        </p:txBody>
      </p:sp>
      <p:pic>
        <p:nvPicPr>
          <p:cNvPr id="14" name="Picture 13">
            <a:extLst>
              <a:ext uri="{FF2B5EF4-FFF2-40B4-BE49-F238E27FC236}">
                <a16:creationId xmlns:a16="http://schemas.microsoft.com/office/drawing/2014/main" id="{4C3C97DC-7EE4-3245-A049-76FD01988A7C}"/>
              </a:ext>
            </a:extLst>
          </p:cNvPr>
          <p:cNvPicPr>
            <a:picLocks noChangeAspect="1"/>
          </p:cNvPicPr>
          <p:nvPr/>
        </p:nvPicPr>
        <p:blipFill>
          <a:blip r:embed="rId2"/>
          <a:stretch>
            <a:fillRect/>
          </a:stretch>
        </p:blipFill>
        <p:spPr>
          <a:xfrm>
            <a:off x="1952438" y="1146447"/>
            <a:ext cx="7554389" cy="5358580"/>
          </a:xfrm>
          <a:prstGeom prst="rect">
            <a:avLst/>
          </a:prstGeom>
        </p:spPr>
      </p:pic>
    </p:spTree>
    <p:extLst>
      <p:ext uri="{BB962C8B-B14F-4D97-AF65-F5344CB8AC3E}">
        <p14:creationId xmlns:p14="http://schemas.microsoft.com/office/powerpoint/2010/main" val="143495904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975F93-54B0-D242-902A-1C9A3EC875DA}"/>
              </a:ext>
            </a:extLst>
          </p:cNvPr>
          <p:cNvSpPr>
            <a:spLocks noGrp="1"/>
          </p:cNvSpPr>
          <p:nvPr>
            <p:ph type="sldNum" sz="quarter" idx="4"/>
          </p:nvPr>
        </p:nvSpPr>
        <p:spPr/>
        <p:txBody>
          <a:bodyPr/>
          <a:lstStyle/>
          <a:p>
            <a:pPr>
              <a:defRPr/>
            </a:pPr>
            <a:fld id="{611C2F03-9E95-40C9-A99F-3C4F7EE8CF2A}" type="slidenum">
              <a:rPr lang="en-GB" smtClean="0"/>
              <a:pPr>
                <a:defRPr/>
              </a:pPr>
              <a:t>28</a:t>
            </a:fld>
            <a:endParaRPr lang="en-GB" dirty="0"/>
          </a:p>
        </p:txBody>
      </p:sp>
      <p:sp>
        <p:nvSpPr>
          <p:cNvPr id="3" name="TextBox 2">
            <a:extLst>
              <a:ext uri="{FF2B5EF4-FFF2-40B4-BE49-F238E27FC236}">
                <a16:creationId xmlns:a16="http://schemas.microsoft.com/office/drawing/2014/main" id="{C36366A5-27D5-E149-A336-8E84E305589E}"/>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Beyond the energy frontier</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0C7599A4-D983-6248-94DB-E6D654A3542D}"/>
              </a:ext>
            </a:extLst>
          </p:cNvPr>
          <p:cNvSpPr/>
          <p:nvPr/>
        </p:nvSpPr>
        <p:spPr>
          <a:xfrm>
            <a:off x="591666" y="1187217"/>
            <a:ext cx="10537251" cy="646331"/>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Asymmetric B-factories began data taking at KEK and SLAC in 1998 and observed CP violation in the B sector, a highly successful programme which is continued at KEK with the </a:t>
            </a:r>
            <a:r>
              <a:rPr lang="en-GB" dirty="0" err="1">
                <a:solidFill>
                  <a:srgbClr val="000000"/>
                </a:solidFill>
                <a:latin typeface="Helvetica" pitchFamily="2" charset="0"/>
              </a:rPr>
              <a:t>SuperKEKB</a:t>
            </a:r>
            <a:r>
              <a:rPr lang="en-GB" dirty="0">
                <a:solidFill>
                  <a:srgbClr val="000000"/>
                </a:solidFill>
                <a:latin typeface="Helvetica" pitchFamily="2" charset="0"/>
              </a:rPr>
              <a:t> project</a:t>
            </a:r>
          </a:p>
        </p:txBody>
      </p:sp>
      <p:pic>
        <p:nvPicPr>
          <p:cNvPr id="24578" name="Picture 2" descr="Image">
            <a:extLst>
              <a:ext uri="{FF2B5EF4-FFF2-40B4-BE49-F238E27FC236}">
                <a16:creationId xmlns:a16="http://schemas.microsoft.com/office/drawing/2014/main" id="{DA576756-6005-F446-95E3-88F474EAC61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6614" y="2073971"/>
            <a:ext cx="5389097" cy="34972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89B8DF-1E2F-B748-803D-B14A8B6B2EC9}"/>
              </a:ext>
            </a:extLst>
          </p:cNvPr>
          <p:cNvSpPr txBox="1"/>
          <p:nvPr/>
        </p:nvSpPr>
        <p:spPr>
          <a:xfrm>
            <a:off x="591666" y="5772691"/>
            <a:ext cx="8164415" cy="946413"/>
          </a:xfrm>
          <a:prstGeom prst="rect">
            <a:avLst/>
          </a:prstGeom>
          <a:noFill/>
        </p:spPr>
        <p:txBody>
          <a:bodyPr wrap="none" rtlCol="0">
            <a:spAutoFit/>
          </a:bodyPr>
          <a:lstStyle/>
          <a:p>
            <a:pPr marL="0">
              <a:spcBef>
                <a:spcPts val="600"/>
              </a:spcBef>
            </a:pPr>
            <a:r>
              <a:rPr lang="en-GB" sz="1200" dirty="0">
                <a:latin typeface="Helvetica Light" charset="0"/>
                <a:ea typeface="Helvetica Light" charset="0"/>
                <a:cs typeface="Helvetica Light" charset="0"/>
                <a:sym typeface="Wingdings" pitchFamily="2" charset="2"/>
              </a:rPr>
              <a:t>L</a:t>
            </a:r>
            <a:r>
              <a:rPr lang="en-CH" sz="1200" dirty="0">
                <a:latin typeface="Helvetica Light" charset="0"/>
                <a:ea typeface="Helvetica Light" charset="0"/>
                <a:cs typeface="Helvetica Light" charset="0"/>
                <a:sym typeface="Wingdings" pitchFamily="2" charset="2"/>
              </a:rPr>
              <a:t>eft: DIRC — novel particle ID detector at the BABAR experiment</a:t>
            </a:r>
          </a:p>
          <a:p>
            <a:pPr marL="0">
              <a:spcBef>
                <a:spcPts val="300"/>
              </a:spcBef>
            </a:pPr>
            <a:r>
              <a:rPr lang="en-CH" sz="1200" dirty="0">
                <a:latin typeface="Helvetica Light" charset="0"/>
                <a:ea typeface="Helvetica Light" charset="0"/>
                <a:cs typeface="Helvetica Light" charset="0"/>
                <a:sym typeface="Wingdings" pitchFamily="2" charset="2"/>
              </a:rPr>
              <a:t>Right: legacy of the B factories (2012) — the Standard Model holds</a:t>
            </a:r>
          </a:p>
          <a:p>
            <a:pPr marL="0">
              <a:spcBef>
                <a:spcPts val="300"/>
              </a:spcBef>
            </a:pPr>
            <a:r>
              <a:rPr lang="en-CH" sz="1200" dirty="0">
                <a:latin typeface="Helvetica Light" charset="0"/>
                <a:ea typeface="Helvetica Light" charset="0"/>
                <a:cs typeface="Helvetica Light" charset="0"/>
                <a:sym typeface="Wingdings" pitchFamily="2" charset="2"/>
              </a:rPr>
              <a:t>Also: start of an all new heavy-hadron spectroscopy field leading to the discovery of tetra and pentaquarks by LHCb</a:t>
            </a:r>
          </a:p>
          <a:p>
            <a:pPr>
              <a:spcBef>
                <a:spcPts val="300"/>
              </a:spcBef>
            </a:pPr>
            <a:r>
              <a:rPr lang="en-CH" sz="1200" b="1" dirty="0">
                <a:latin typeface="Helvetica" pitchFamily="2" charset="0"/>
                <a:ea typeface="Helvetica Light" charset="0"/>
                <a:cs typeface="Helvetica Light" charset="0"/>
                <a:sym typeface="Wingdings" pitchFamily="2" charset="2"/>
              </a:rPr>
              <a:t>Note: direct CP violation was first discovered in the kaon sector by NA48 at CERN </a:t>
            </a:r>
          </a:p>
        </p:txBody>
      </p:sp>
      <p:pic>
        <p:nvPicPr>
          <p:cNvPr id="7" name="Picture 6">
            <a:extLst>
              <a:ext uri="{FF2B5EF4-FFF2-40B4-BE49-F238E27FC236}">
                <a16:creationId xmlns:a16="http://schemas.microsoft.com/office/drawing/2014/main" id="{EC51C265-879E-174F-8190-5D6B2B1173FC}"/>
              </a:ext>
            </a:extLst>
          </p:cNvPr>
          <p:cNvPicPr>
            <a:picLocks noChangeAspect="1"/>
          </p:cNvPicPr>
          <p:nvPr/>
        </p:nvPicPr>
        <p:blipFill rotWithShape="1">
          <a:blip r:embed="rId4">
            <a:alphaModFix/>
            <a:extLst>
              <a:ext uri="{28A0092B-C50C-407E-A947-70E740481C1C}">
                <a14:useLocalDpi xmlns:a14="http://schemas.microsoft.com/office/drawing/2010/main"/>
              </a:ext>
            </a:extLst>
          </a:blip>
          <a:srcRect t="7215"/>
          <a:stretch/>
        </p:blipFill>
        <p:spPr>
          <a:xfrm>
            <a:off x="6365677" y="1949160"/>
            <a:ext cx="4589600" cy="4250918"/>
          </a:xfrm>
          <a:prstGeom prst="rect">
            <a:avLst/>
          </a:prstGeom>
        </p:spPr>
      </p:pic>
    </p:spTree>
    <p:extLst>
      <p:ext uri="{BB962C8B-B14F-4D97-AF65-F5344CB8AC3E}">
        <p14:creationId xmlns:p14="http://schemas.microsoft.com/office/powerpoint/2010/main" val="297956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975F93-54B0-D242-902A-1C9A3EC875DA}"/>
              </a:ext>
            </a:extLst>
          </p:cNvPr>
          <p:cNvSpPr>
            <a:spLocks noGrp="1"/>
          </p:cNvSpPr>
          <p:nvPr>
            <p:ph type="sldNum" sz="quarter" idx="4"/>
          </p:nvPr>
        </p:nvSpPr>
        <p:spPr/>
        <p:txBody>
          <a:bodyPr/>
          <a:lstStyle/>
          <a:p>
            <a:pPr>
              <a:defRPr/>
            </a:pPr>
            <a:fld id="{611C2F03-9E95-40C9-A99F-3C4F7EE8CF2A}" type="slidenum">
              <a:rPr lang="en-GB" smtClean="0"/>
              <a:pPr>
                <a:defRPr/>
              </a:pPr>
              <a:t>29</a:t>
            </a:fld>
            <a:endParaRPr lang="en-GB" dirty="0"/>
          </a:p>
        </p:txBody>
      </p:sp>
      <p:sp>
        <p:nvSpPr>
          <p:cNvPr id="3" name="TextBox 2">
            <a:extLst>
              <a:ext uri="{FF2B5EF4-FFF2-40B4-BE49-F238E27FC236}">
                <a16:creationId xmlns:a16="http://schemas.microsoft.com/office/drawing/2014/main" id="{C36366A5-27D5-E149-A336-8E84E305589E}"/>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Beyond the energy frontier</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0C7599A4-D983-6248-94DB-E6D654A3542D}"/>
              </a:ext>
            </a:extLst>
          </p:cNvPr>
          <p:cNvSpPr/>
          <p:nvPr/>
        </p:nvSpPr>
        <p:spPr>
          <a:xfrm>
            <a:off x="591666" y="1187217"/>
            <a:ext cx="10537251" cy="646331"/>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Asymmetric B-factories began data taking at KEK and SLAC in 1998 and observed CP violation in the B sector, a highly successful programme which is continued at KEK with the </a:t>
            </a:r>
            <a:r>
              <a:rPr lang="en-GB" dirty="0" err="1">
                <a:solidFill>
                  <a:srgbClr val="000000"/>
                </a:solidFill>
                <a:latin typeface="Helvetica" pitchFamily="2" charset="0"/>
              </a:rPr>
              <a:t>SuperKEKB</a:t>
            </a:r>
            <a:r>
              <a:rPr lang="en-GB" dirty="0">
                <a:solidFill>
                  <a:srgbClr val="000000"/>
                </a:solidFill>
                <a:latin typeface="Helvetica" pitchFamily="2" charset="0"/>
              </a:rPr>
              <a:t> project</a:t>
            </a:r>
          </a:p>
        </p:txBody>
      </p:sp>
      <p:pic>
        <p:nvPicPr>
          <p:cNvPr id="24578" name="Picture 2" descr="Image">
            <a:extLst>
              <a:ext uri="{FF2B5EF4-FFF2-40B4-BE49-F238E27FC236}">
                <a16:creationId xmlns:a16="http://schemas.microsoft.com/office/drawing/2014/main" id="{DA576756-6005-F446-95E3-88F474EAC61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6614" y="2073971"/>
            <a:ext cx="5389097" cy="34972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89B8DF-1E2F-B748-803D-B14A8B6B2EC9}"/>
              </a:ext>
            </a:extLst>
          </p:cNvPr>
          <p:cNvSpPr txBox="1"/>
          <p:nvPr/>
        </p:nvSpPr>
        <p:spPr>
          <a:xfrm>
            <a:off x="591666" y="5772691"/>
            <a:ext cx="8164415" cy="946413"/>
          </a:xfrm>
          <a:prstGeom prst="rect">
            <a:avLst/>
          </a:prstGeom>
          <a:noFill/>
        </p:spPr>
        <p:txBody>
          <a:bodyPr wrap="none" rtlCol="0">
            <a:spAutoFit/>
          </a:bodyPr>
          <a:lstStyle/>
          <a:p>
            <a:pPr marL="0">
              <a:spcBef>
                <a:spcPts val="600"/>
              </a:spcBef>
            </a:pPr>
            <a:r>
              <a:rPr lang="en-GB" sz="1200" dirty="0">
                <a:latin typeface="Helvetica Light" charset="0"/>
                <a:ea typeface="Helvetica Light" charset="0"/>
                <a:cs typeface="Helvetica Light" charset="0"/>
                <a:sym typeface="Wingdings" pitchFamily="2" charset="2"/>
              </a:rPr>
              <a:t>L</a:t>
            </a:r>
            <a:r>
              <a:rPr lang="en-CH" sz="1200" dirty="0">
                <a:latin typeface="Helvetica Light" charset="0"/>
                <a:ea typeface="Helvetica Light" charset="0"/>
                <a:cs typeface="Helvetica Light" charset="0"/>
                <a:sym typeface="Wingdings" pitchFamily="2" charset="2"/>
              </a:rPr>
              <a:t>eft: DIRC — novel particle ID detector at the BABAR experiment</a:t>
            </a:r>
          </a:p>
          <a:p>
            <a:pPr marL="0">
              <a:spcBef>
                <a:spcPts val="300"/>
              </a:spcBef>
            </a:pPr>
            <a:r>
              <a:rPr lang="en-CH" sz="1200" dirty="0">
                <a:latin typeface="Helvetica Light" charset="0"/>
                <a:ea typeface="Helvetica Light" charset="0"/>
                <a:cs typeface="Helvetica Light" charset="0"/>
                <a:sym typeface="Wingdings" pitchFamily="2" charset="2"/>
              </a:rPr>
              <a:t>Right: legacy of the B factories (2012) — the Standard Model holds</a:t>
            </a:r>
          </a:p>
          <a:p>
            <a:pPr marL="0">
              <a:spcBef>
                <a:spcPts val="300"/>
              </a:spcBef>
            </a:pPr>
            <a:r>
              <a:rPr lang="en-CH" sz="1200" dirty="0">
                <a:latin typeface="Helvetica Light" charset="0"/>
                <a:ea typeface="Helvetica Light" charset="0"/>
                <a:cs typeface="Helvetica Light" charset="0"/>
                <a:sym typeface="Wingdings" pitchFamily="2" charset="2"/>
              </a:rPr>
              <a:t>Also: start of an all new heavy-hadron spectroscopy field leading to the discovery of tetra and pentaquarks by LHCb</a:t>
            </a:r>
          </a:p>
          <a:p>
            <a:pPr>
              <a:spcBef>
                <a:spcPts val="300"/>
              </a:spcBef>
            </a:pPr>
            <a:r>
              <a:rPr lang="en-CH" sz="1200" b="1" dirty="0">
                <a:latin typeface="Helvetica" pitchFamily="2" charset="0"/>
                <a:ea typeface="Helvetica Light" charset="0"/>
                <a:cs typeface="Helvetica Light" charset="0"/>
                <a:sym typeface="Wingdings" pitchFamily="2" charset="2"/>
              </a:rPr>
              <a:t>Note: direct CP violation was first discovered in the kaon sector by NA48 at CERN </a:t>
            </a:r>
          </a:p>
        </p:txBody>
      </p:sp>
      <p:pic>
        <p:nvPicPr>
          <p:cNvPr id="7" name="Picture 6">
            <a:extLst>
              <a:ext uri="{FF2B5EF4-FFF2-40B4-BE49-F238E27FC236}">
                <a16:creationId xmlns:a16="http://schemas.microsoft.com/office/drawing/2014/main" id="{EC51C265-879E-174F-8190-5D6B2B1173FC}"/>
              </a:ext>
            </a:extLst>
          </p:cNvPr>
          <p:cNvPicPr>
            <a:picLocks noChangeAspect="1"/>
          </p:cNvPicPr>
          <p:nvPr/>
        </p:nvPicPr>
        <p:blipFill rotWithShape="1">
          <a:blip r:embed="rId4">
            <a:alphaModFix/>
            <a:extLst>
              <a:ext uri="{28A0092B-C50C-407E-A947-70E740481C1C}">
                <a14:useLocalDpi xmlns:a14="http://schemas.microsoft.com/office/drawing/2010/main"/>
              </a:ext>
            </a:extLst>
          </a:blip>
          <a:srcRect t="7215"/>
          <a:stretch/>
        </p:blipFill>
        <p:spPr>
          <a:xfrm>
            <a:off x="6365677" y="1949160"/>
            <a:ext cx="4589600" cy="4250918"/>
          </a:xfrm>
          <a:prstGeom prst="rect">
            <a:avLst/>
          </a:prstGeom>
        </p:spPr>
      </p:pic>
      <p:sp>
        <p:nvSpPr>
          <p:cNvPr id="8" name="Rounded Rectangle 7">
            <a:extLst>
              <a:ext uri="{FF2B5EF4-FFF2-40B4-BE49-F238E27FC236}">
                <a16:creationId xmlns:a16="http://schemas.microsoft.com/office/drawing/2014/main" id="{8A0E6251-99C0-4A48-A20F-5BF3BB7135E2}"/>
              </a:ext>
            </a:extLst>
          </p:cNvPr>
          <p:cNvSpPr/>
          <p:nvPr/>
        </p:nvSpPr>
        <p:spPr>
          <a:xfrm>
            <a:off x="1933447" y="3262184"/>
            <a:ext cx="7791322" cy="1037967"/>
          </a:xfrm>
          <a:prstGeom prst="roundRect">
            <a:avLst>
              <a:gd name="adj" fmla="val 6068"/>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1B496477-D06E-AC44-914A-57CE05F12786}"/>
              </a:ext>
            </a:extLst>
          </p:cNvPr>
          <p:cNvSpPr txBox="1"/>
          <p:nvPr/>
        </p:nvSpPr>
        <p:spPr>
          <a:xfrm>
            <a:off x="2489937" y="3486017"/>
            <a:ext cx="7111264" cy="584775"/>
          </a:xfrm>
          <a:prstGeom prst="rect">
            <a:avLst/>
          </a:prstGeom>
          <a:noFill/>
        </p:spPr>
        <p:txBody>
          <a:bodyPr wrap="square" rtlCol="0">
            <a:spAutoFit/>
          </a:bodyPr>
          <a:lstStyle/>
          <a:p>
            <a:pPr marL="0">
              <a:spcBef>
                <a:spcPts val="3000"/>
              </a:spcBef>
            </a:pPr>
            <a:r>
              <a:rPr lang="en-US" sz="1600" dirty="0">
                <a:solidFill>
                  <a:prstClr val="black"/>
                </a:solidFill>
                <a:latin typeface="Helvetica" pitchFamily="2" charset="0"/>
                <a:ea typeface="Helvetica Light" charset="0"/>
                <a:cs typeface="Helvetica Light" charset="0"/>
                <a:sym typeface="Wingdings" pitchFamily="2" charset="2"/>
              </a:rPr>
              <a:t>But: CP violation in Standard Model far too small to generate observed baryon asymmetry — so what is its purpose (if there is…)?</a:t>
            </a:r>
            <a:endParaRPr lang="en-CH" sz="1400" dirty="0">
              <a:solidFill>
                <a:prstClr val="black"/>
              </a:solidFill>
              <a:latin typeface="Helvetica" pitchFamily="2"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198211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lue Universe">
            <a:extLst>
              <a:ext uri="{FF2B5EF4-FFF2-40B4-BE49-F238E27FC236}">
                <a16:creationId xmlns:a16="http://schemas.microsoft.com/office/drawing/2014/main" id="{E34C66A0-24D9-EC42-99D7-19B628D00762}"/>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0" y="0"/>
            <a:ext cx="11520816"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57A3619-ED50-2540-A3C4-97C47890D372}"/>
              </a:ext>
            </a:extLst>
          </p:cNvPr>
          <p:cNvSpPr/>
          <p:nvPr/>
        </p:nvSpPr>
        <p:spPr>
          <a:xfrm>
            <a:off x="903800" y="572999"/>
            <a:ext cx="8801032" cy="400110"/>
          </a:xfrm>
          <a:prstGeom prst="rect">
            <a:avLst/>
          </a:prstGeom>
        </p:spPr>
        <p:txBody>
          <a:bodyPr wrap="square">
            <a:spAutoFit/>
          </a:bodyPr>
          <a:lstStyle/>
          <a:p>
            <a:pPr>
              <a:spcBef>
                <a:spcPts val="900"/>
              </a:spcBef>
            </a:pPr>
            <a:r>
              <a:rPr lang="en-US" sz="2000" b="1" i="1" dirty="0">
                <a:solidFill>
                  <a:srgbClr val="FFFFFF"/>
                </a:solidFill>
                <a:latin typeface="Helvetica" pitchFamily="2" charset="0"/>
                <a:cs typeface="Trebuchet MS"/>
              </a:rPr>
              <a:t>It’s all made of a handful of particles and forces</a:t>
            </a:r>
            <a:endParaRPr lang="en-US" sz="2000" b="1" dirty="0">
              <a:solidFill>
                <a:srgbClr val="FFFFFF"/>
              </a:solidFill>
              <a:latin typeface="Helvetica" pitchFamily="2" charset="0"/>
              <a:cs typeface="Trebuchet MS"/>
            </a:endParaRPr>
          </a:p>
        </p:txBody>
      </p:sp>
      <p:grpSp>
        <p:nvGrpSpPr>
          <p:cNvPr id="5" name="Group 4">
            <a:extLst>
              <a:ext uri="{FF2B5EF4-FFF2-40B4-BE49-F238E27FC236}">
                <a16:creationId xmlns:a16="http://schemas.microsoft.com/office/drawing/2014/main" id="{1C118B0A-803E-0446-95C1-41BD37CA104D}"/>
              </a:ext>
            </a:extLst>
          </p:cNvPr>
          <p:cNvGrpSpPr/>
          <p:nvPr/>
        </p:nvGrpSpPr>
        <p:grpSpPr>
          <a:xfrm>
            <a:off x="3527531" y="1802780"/>
            <a:ext cx="4638907" cy="4090479"/>
            <a:chOff x="3454379" y="2515067"/>
            <a:chExt cx="4638907" cy="4090479"/>
          </a:xfrm>
        </p:grpSpPr>
        <p:sp>
          <p:nvSpPr>
            <p:cNvPr id="8" name="Rounded Rectangle 7">
              <a:extLst>
                <a:ext uri="{FF2B5EF4-FFF2-40B4-BE49-F238E27FC236}">
                  <a16:creationId xmlns:a16="http://schemas.microsoft.com/office/drawing/2014/main" id="{5A514CE3-6FF0-5945-BEC2-50CB59997340}"/>
                </a:ext>
              </a:extLst>
            </p:cNvPr>
            <p:cNvSpPr/>
            <p:nvPr/>
          </p:nvSpPr>
          <p:spPr>
            <a:xfrm>
              <a:off x="3454379" y="2515067"/>
              <a:ext cx="4638907" cy="4090479"/>
            </a:xfrm>
            <a:prstGeom prst="roundRect">
              <a:avLst>
                <a:gd name="adj" fmla="val 667"/>
              </a:avLst>
            </a:prstGeom>
            <a:solidFill>
              <a:schemeClr val="bg1">
                <a:alpha val="93000"/>
              </a:schemeClr>
            </a:solidFill>
          </p:spPr>
          <p:txBody>
            <a:bodyPr wrap="square" rtlCol="0" anchor="ctr">
              <a:spAutoFit/>
            </a:bodyPr>
            <a:lstStyle/>
            <a:p>
              <a:pPr algn="l"/>
              <a:endParaRPr lang="en-CH" sz="1600" dirty="0">
                <a:latin typeface="Helvetica" pitchFamily="2" charset="0"/>
              </a:endParaRPr>
            </a:p>
          </p:txBody>
        </p:sp>
        <p:pic>
          <p:nvPicPr>
            <p:cNvPr id="9" name="Picture 2">
              <a:extLst>
                <a:ext uri="{FF2B5EF4-FFF2-40B4-BE49-F238E27FC236}">
                  <a16:creationId xmlns:a16="http://schemas.microsoft.com/office/drawing/2014/main" id="{27003F3D-DDC8-304D-A991-23D29B4CA54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99345" y="2515067"/>
              <a:ext cx="4274172" cy="40904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603400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975F93-54B0-D242-902A-1C9A3EC875DA}"/>
              </a:ext>
            </a:extLst>
          </p:cNvPr>
          <p:cNvSpPr>
            <a:spLocks noGrp="1"/>
          </p:cNvSpPr>
          <p:nvPr>
            <p:ph type="sldNum" sz="quarter" idx="4"/>
          </p:nvPr>
        </p:nvSpPr>
        <p:spPr/>
        <p:txBody>
          <a:bodyPr/>
          <a:lstStyle/>
          <a:p>
            <a:pPr>
              <a:defRPr/>
            </a:pPr>
            <a:fld id="{611C2F03-9E95-40C9-A99F-3C4F7EE8CF2A}" type="slidenum">
              <a:rPr lang="en-GB" smtClean="0"/>
              <a:pPr>
                <a:defRPr/>
              </a:pPr>
              <a:t>30</a:t>
            </a:fld>
            <a:endParaRPr lang="en-GB" dirty="0"/>
          </a:p>
        </p:txBody>
      </p:sp>
      <p:sp>
        <p:nvSpPr>
          <p:cNvPr id="3" name="TextBox 2">
            <a:extLst>
              <a:ext uri="{FF2B5EF4-FFF2-40B4-BE49-F238E27FC236}">
                <a16:creationId xmlns:a16="http://schemas.microsoft.com/office/drawing/2014/main" id="{C36366A5-27D5-E149-A336-8E84E305589E}"/>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Beyond the energy frontier</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0C7599A4-D983-6248-94DB-E6D654A3542D}"/>
              </a:ext>
            </a:extLst>
          </p:cNvPr>
          <p:cNvSpPr/>
          <p:nvPr/>
        </p:nvSpPr>
        <p:spPr>
          <a:xfrm>
            <a:off x="591666" y="1187217"/>
            <a:ext cx="10537251"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A lesson on penguins</a:t>
            </a:r>
          </a:p>
        </p:txBody>
      </p:sp>
      <p:pic>
        <p:nvPicPr>
          <p:cNvPr id="13" name="Picture 12">
            <a:extLst>
              <a:ext uri="{FF2B5EF4-FFF2-40B4-BE49-F238E27FC236}">
                <a16:creationId xmlns:a16="http://schemas.microsoft.com/office/drawing/2014/main" id="{AC75A1F5-4AC6-AC47-BB67-FE482A7137FA}"/>
              </a:ext>
            </a:extLst>
          </p:cNvPr>
          <p:cNvPicPr>
            <a:picLocks noChangeAspect="1"/>
          </p:cNvPicPr>
          <p:nvPr/>
        </p:nvPicPr>
        <p:blipFill rotWithShape="1">
          <a:blip r:embed="rId2">
            <a:extLst>
              <a:ext uri="{28A0092B-C50C-407E-A947-70E740481C1C}">
                <a14:useLocalDpi xmlns:a14="http://schemas.microsoft.com/office/drawing/2010/main"/>
              </a:ext>
            </a:extLst>
          </a:blip>
          <a:srcRect t="15772"/>
          <a:stretch/>
        </p:blipFill>
        <p:spPr>
          <a:xfrm>
            <a:off x="6406685" y="2127057"/>
            <a:ext cx="3667661" cy="3704842"/>
          </a:xfrm>
          <a:prstGeom prst="rect">
            <a:avLst/>
          </a:prstGeom>
        </p:spPr>
      </p:pic>
      <p:pic>
        <p:nvPicPr>
          <p:cNvPr id="15" name="Picture 14">
            <a:extLst>
              <a:ext uri="{FF2B5EF4-FFF2-40B4-BE49-F238E27FC236}">
                <a16:creationId xmlns:a16="http://schemas.microsoft.com/office/drawing/2014/main" id="{18223CFF-5936-6943-9EBB-D777A7793D47}"/>
              </a:ext>
            </a:extLst>
          </p:cNvPr>
          <p:cNvPicPr>
            <a:picLocks noChangeAspect="1"/>
          </p:cNvPicPr>
          <p:nvPr/>
        </p:nvPicPr>
        <p:blipFill rotWithShape="1">
          <a:blip r:embed="rId3">
            <a:extLst>
              <a:ext uri="{28A0092B-C50C-407E-A947-70E740481C1C}">
                <a14:useLocalDpi xmlns:a14="http://schemas.microsoft.com/office/drawing/2010/main"/>
              </a:ext>
            </a:extLst>
          </a:blip>
          <a:srcRect l="77915" b="83696"/>
          <a:stretch/>
        </p:blipFill>
        <p:spPr>
          <a:xfrm>
            <a:off x="10074346" y="1833359"/>
            <a:ext cx="892098" cy="789831"/>
          </a:xfrm>
          <a:prstGeom prst="rect">
            <a:avLst/>
          </a:prstGeom>
        </p:spPr>
      </p:pic>
      <p:pic>
        <p:nvPicPr>
          <p:cNvPr id="16" name="Picture 15">
            <a:extLst>
              <a:ext uri="{FF2B5EF4-FFF2-40B4-BE49-F238E27FC236}">
                <a16:creationId xmlns:a16="http://schemas.microsoft.com/office/drawing/2014/main" id="{0D0F7568-F00D-CF44-ABA9-410F66C03F2B}"/>
              </a:ext>
            </a:extLst>
          </p:cNvPr>
          <p:cNvPicPr>
            <a:picLocks noChangeAspect="1"/>
          </p:cNvPicPr>
          <p:nvPr/>
        </p:nvPicPr>
        <p:blipFill rotWithShape="1">
          <a:blip r:embed="rId4">
            <a:extLst>
              <a:ext uri="{28A0092B-C50C-407E-A947-70E740481C1C}">
                <a14:useLocalDpi xmlns:a14="http://schemas.microsoft.com/office/drawing/2010/main"/>
              </a:ext>
            </a:extLst>
          </a:blip>
          <a:srcRect b="10945"/>
          <a:stretch/>
        </p:blipFill>
        <p:spPr>
          <a:xfrm>
            <a:off x="1137277" y="2062051"/>
            <a:ext cx="4757441" cy="3704842"/>
          </a:xfrm>
          <a:prstGeom prst="rect">
            <a:avLst/>
          </a:prstGeom>
        </p:spPr>
      </p:pic>
      <p:pic>
        <p:nvPicPr>
          <p:cNvPr id="18" name="Picture 17">
            <a:extLst>
              <a:ext uri="{FF2B5EF4-FFF2-40B4-BE49-F238E27FC236}">
                <a16:creationId xmlns:a16="http://schemas.microsoft.com/office/drawing/2014/main" id="{12894D83-5AD5-374C-A26D-0ABBCF156AF0}"/>
              </a:ext>
            </a:extLst>
          </p:cNvPr>
          <p:cNvPicPr>
            <a:picLocks noChangeAspect="1"/>
          </p:cNvPicPr>
          <p:nvPr/>
        </p:nvPicPr>
        <p:blipFill rotWithShape="1">
          <a:blip r:embed="rId5">
            <a:extLst>
              <a:ext uri="{28A0092B-C50C-407E-A947-70E740481C1C}">
                <a14:useLocalDpi xmlns:a14="http://schemas.microsoft.com/office/drawing/2010/main"/>
              </a:ext>
            </a:extLst>
          </a:blip>
          <a:srcRect l="40630" t="87913" r="40288" b="4583"/>
          <a:stretch/>
        </p:blipFill>
        <p:spPr>
          <a:xfrm>
            <a:off x="3159337" y="5610791"/>
            <a:ext cx="907840" cy="312203"/>
          </a:xfrm>
          <a:prstGeom prst="rect">
            <a:avLst/>
          </a:prstGeom>
        </p:spPr>
      </p:pic>
      <p:pic>
        <p:nvPicPr>
          <p:cNvPr id="19" name="Picture 18">
            <a:extLst>
              <a:ext uri="{FF2B5EF4-FFF2-40B4-BE49-F238E27FC236}">
                <a16:creationId xmlns:a16="http://schemas.microsoft.com/office/drawing/2014/main" id="{EF218F9B-A584-124A-B4B9-84C99B3D04A0}"/>
              </a:ext>
            </a:extLst>
          </p:cNvPr>
          <p:cNvPicPr>
            <a:picLocks noChangeAspect="1"/>
          </p:cNvPicPr>
          <p:nvPr/>
        </p:nvPicPr>
        <p:blipFill rotWithShape="1">
          <a:blip r:embed="rId6">
            <a:extLst>
              <a:ext uri="{28A0092B-C50C-407E-A947-70E740481C1C}">
                <a14:useLocalDpi xmlns:a14="http://schemas.microsoft.com/office/drawing/2010/main"/>
              </a:ext>
            </a:extLst>
          </a:blip>
          <a:srcRect l="40630" t="87913" r="40288" b="4583"/>
          <a:stretch/>
        </p:blipFill>
        <p:spPr>
          <a:xfrm>
            <a:off x="7699144" y="5610790"/>
            <a:ext cx="907840" cy="312203"/>
          </a:xfrm>
          <a:prstGeom prst="rect">
            <a:avLst/>
          </a:prstGeom>
        </p:spPr>
      </p:pic>
      <p:sp>
        <p:nvSpPr>
          <p:cNvPr id="6" name="TextBox 5">
            <a:extLst>
              <a:ext uri="{FF2B5EF4-FFF2-40B4-BE49-F238E27FC236}">
                <a16:creationId xmlns:a16="http://schemas.microsoft.com/office/drawing/2014/main" id="{265F4011-3616-2E4F-ACF7-12440F02AFE4}"/>
              </a:ext>
            </a:extLst>
          </p:cNvPr>
          <p:cNvSpPr txBox="1"/>
          <p:nvPr/>
        </p:nvSpPr>
        <p:spPr>
          <a:xfrm>
            <a:off x="2919074" y="5610790"/>
            <a:ext cx="1538332" cy="338554"/>
          </a:xfrm>
          <a:prstGeom prst="rect">
            <a:avLst/>
          </a:prstGeom>
          <a:solidFill>
            <a:schemeClr val="bg1"/>
          </a:solidFill>
        </p:spPr>
        <p:txBody>
          <a:bodyPr wrap="square" rtlCol="0">
            <a:spAutoFit/>
          </a:bodyPr>
          <a:lstStyle/>
          <a:p>
            <a:pPr marL="0" algn="ctr">
              <a:spcBef>
                <a:spcPts val="3000"/>
              </a:spcBef>
            </a:pPr>
            <a:r>
              <a:rPr lang="en-CH" sz="1600" dirty="0">
                <a:solidFill>
                  <a:prstClr val="black"/>
                </a:solidFill>
                <a:latin typeface="Helvetica Light" charset="0"/>
                <a:ea typeface="Helvetica Light" charset="0"/>
                <a:cs typeface="Helvetica Light" charset="0"/>
                <a:sym typeface="Wingdings" pitchFamily="2" charset="2"/>
              </a:rPr>
              <a:t>sin2𝛽</a:t>
            </a:r>
          </a:p>
        </p:txBody>
      </p:sp>
      <p:sp>
        <p:nvSpPr>
          <p:cNvPr id="12" name="TextBox 11">
            <a:extLst>
              <a:ext uri="{FF2B5EF4-FFF2-40B4-BE49-F238E27FC236}">
                <a16:creationId xmlns:a16="http://schemas.microsoft.com/office/drawing/2014/main" id="{DD2EAD42-03AC-DE46-8CC7-20A214380242}"/>
              </a:ext>
            </a:extLst>
          </p:cNvPr>
          <p:cNvSpPr txBox="1"/>
          <p:nvPr/>
        </p:nvSpPr>
        <p:spPr>
          <a:xfrm>
            <a:off x="7507468" y="5610790"/>
            <a:ext cx="1538332" cy="338554"/>
          </a:xfrm>
          <a:prstGeom prst="rect">
            <a:avLst/>
          </a:prstGeom>
          <a:solidFill>
            <a:schemeClr val="bg1"/>
          </a:solidFill>
        </p:spPr>
        <p:txBody>
          <a:bodyPr wrap="square" rtlCol="0">
            <a:spAutoFit/>
          </a:bodyPr>
          <a:lstStyle/>
          <a:p>
            <a:pPr marL="0" algn="ctr">
              <a:spcBef>
                <a:spcPts val="3000"/>
              </a:spcBef>
            </a:pPr>
            <a:r>
              <a:rPr lang="en-CH" sz="1600" dirty="0">
                <a:solidFill>
                  <a:prstClr val="black"/>
                </a:solidFill>
                <a:latin typeface="Helvetica Light" charset="0"/>
                <a:ea typeface="Helvetica Light" charset="0"/>
                <a:cs typeface="Helvetica Light" charset="0"/>
                <a:sym typeface="Wingdings" pitchFamily="2" charset="2"/>
              </a:rPr>
              <a:t>sin2𝛽</a:t>
            </a:r>
          </a:p>
        </p:txBody>
      </p:sp>
      <p:sp>
        <p:nvSpPr>
          <p:cNvPr id="67" name="Rectangle 66">
            <a:extLst>
              <a:ext uri="{FF2B5EF4-FFF2-40B4-BE49-F238E27FC236}">
                <a16:creationId xmlns:a16="http://schemas.microsoft.com/office/drawing/2014/main" id="{B4D42418-CB05-A840-8205-C34CE87DBFED}"/>
              </a:ext>
            </a:extLst>
          </p:cNvPr>
          <p:cNvSpPr/>
          <p:nvPr/>
        </p:nvSpPr>
        <p:spPr>
          <a:xfrm>
            <a:off x="5900057" y="774661"/>
            <a:ext cx="5134527" cy="306908"/>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pic>
        <p:nvPicPr>
          <p:cNvPr id="60" name="Picture 59">
            <a:extLst>
              <a:ext uri="{FF2B5EF4-FFF2-40B4-BE49-F238E27FC236}">
                <a16:creationId xmlns:a16="http://schemas.microsoft.com/office/drawing/2014/main" id="{B5BFC861-15AA-6647-8915-7C8B9D27D582}"/>
              </a:ext>
            </a:extLst>
          </p:cNvPr>
          <p:cNvPicPr>
            <a:picLocks noChangeAspect="1"/>
          </p:cNvPicPr>
          <p:nvPr/>
        </p:nvPicPr>
        <p:blipFill>
          <a:blip r:embed="rId7"/>
          <a:stretch>
            <a:fillRect/>
          </a:stretch>
        </p:blipFill>
        <p:spPr>
          <a:xfrm>
            <a:off x="6248768" y="498033"/>
            <a:ext cx="2109921" cy="1099959"/>
          </a:xfrm>
          <a:prstGeom prst="rect">
            <a:avLst/>
          </a:prstGeom>
        </p:spPr>
      </p:pic>
      <p:pic>
        <p:nvPicPr>
          <p:cNvPr id="66" name="Picture 65">
            <a:extLst>
              <a:ext uri="{FF2B5EF4-FFF2-40B4-BE49-F238E27FC236}">
                <a16:creationId xmlns:a16="http://schemas.microsoft.com/office/drawing/2014/main" id="{FDD79491-5907-9741-A8AE-3C258659A3E0}"/>
              </a:ext>
            </a:extLst>
          </p:cNvPr>
          <p:cNvPicPr>
            <a:picLocks noChangeAspect="1"/>
          </p:cNvPicPr>
          <p:nvPr/>
        </p:nvPicPr>
        <p:blipFill>
          <a:blip r:embed="rId8"/>
          <a:stretch>
            <a:fillRect/>
          </a:stretch>
        </p:blipFill>
        <p:spPr>
          <a:xfrm>
            <a:off x="8670549" y="304130"/>
            <a:ext cx="1997908" cy="1252420"/>
          </a:xfrm>
          <a:prstGeom prst="rect">
            <a:avLst/>
          </a:prstGeom>
        </p:spPr>
      </p:pic>
    </p:spTree>
    <p:extLst>
      <p:ext uri="{BB962C8B-B14F-4D97-AF65-F5344CB8AC3E}">
        <p14:creationId xmlns:p14="http://schemas.microsoft.com/office/powerpoint/2010/main" val="303075859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975F93-54B0-D242-902A-1C9A3EC875DA}"/>
              </a:ext>
            </a:extLst>
          </p:cNvPr>
          <p:cNvSpPr>
            <a:spLocks noGrp="1"/>
          </p:cNvSpPr>
          <p:nvPr>
            <p:ph type="sldNum" sz="quarter" idx="4"/>
          </p:nvPr>
        </p:nvSpPr>
        <p:spPr/>
        <p:txBody>
          <a:bodyPr/>
          <a:lstStyle/>
          <a:p>
            <a:pPr>
              <a:defRPr/>
            </a:pPr>
            <a:fld id="{611C2F03-9E95-40C9-A99F-3C4F7EE8CF2A}" type="slidenum">
              <a:rPr lang="en-GB" smtClean="0"/>
              <a:pPr>
                <a:defRPr/>
              </a:pPr>
              <a:t>31</a:t>
            </a:fld>
            <a:endParaRPr lang="en-GB" dirty="0"/>
          </a:p>
        </p:txBody>
      </p:sp>
      <p:sp>
        <p:nvSpPr>
          <p:cNvPr id="3" name="TextBox 2">
            <a:extLst>
              <a:ext uri="{FF2B5EF4-FFF2-40B4-BE49-F238E27FC236}">
                <a16:creationId xmlns:a16="http://schemas.microsoft.com/office/drawing/2014/main" id="{C36366A5-27D5-E149-A336-8E84E305589E}"/>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Beyond the energy frontier</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20" name="Rectangle 19">
            <a:extLst>
              <a:ext uri="{FF2B5EF4-FFF2-40B4-BE49-F238E27FC236}">
                <a16:creationId xmlns:a16="http://schemas.microsoft.com/office/drawing/2014/main" id="{7F1C30EF-EADF-124B-9A65-0A9772C17CFF}"/>
              </a:ext>
            </a:extLst>
          </p:cNvPr>
          <p:cNvSpPr/>
          <p:nvPr/>
        </p:nvSpPr>
        <p:spPr>
          <a:xfrm>
            <a:off x="1991928" y="3094649"/>
            <a:ext cx="914400" cy="914400"/>
          </a:xfrm>
          <a:prstGeom prst="rect">
            <a:avLst/>
          </a:prstGeom>
        </p:spPr>
        <p:txBody>
          <a:bodyPr wrap="none" rtlCol="0" anchor="ctr">
            <a:spAutoFit/>
          </a:bodyPr>
          <a:lstStyle/>
          <a:p>
            <a:pPr algn="ctr"/>
            <a:endParaRPr lang="en-US" sz="1600" dirty="0">
              <a:latin typeface="Helvetica Light" charset="0"/>
              <a:ea typeface="Helvetica Light" charset="0"/>
              <a:cs typeface="Helvetica Light" charset="0"/>
            </a:endParaRPr>
          </a:p>
        </p:txBody>
      </p:sp>
      <p:grpSp>
        <p:nvGrpSpPr>
          <p:cNvPr id="6" name="Group 5">
            <a:extLst>
              <a:ext uri="{FF2B5EF4-FFF2-40B4-BE49-F238E27FC236}">
                <a16:creationId xmlns:a16="http://schemas.microsoft.com/office/drawing/2014/main" id="{03C373B5-5D9F-AC44-9E89-DF80B067F6F2}"/>
              </a:ext>
            </a:extLst>
          </p:cNvPr>
          <p:cNvGrpSpPr/>
          <p:nvPr/>
        </p:nvGrpSpPr>
        <p:grpSpPr>
          <a:xfrm>
            <a:off x="5830858" y="2138892"/>
            <a:ext cx="4861732" cy="3807070"/>
            <a:chOff x="6085829" y="2161756"/>
            <a:chExt cx="4861732" cy="3807070"/>
          </a:xfrm>
        </p:grpSpPr>
        <p:pic>
          <p:nvPicPr>
            <p:cNvPr id="22" name="Picture 21">
              <a:extLst>
                <a:ext uri="{FF2B5EF4-FFF2-40B4-BE49-F238E27FC236}">
                  <a16:creationId xmlns:a16="http://schemas.microsoft.com/office/drawing/2014/main" id="{06395E51-8236-194E-A027-82173F261D6A}"/>
                </a:ext>
              </a:extLst>
            </p:cNvPr>
            <p:cNvPicPr>
              <a:picLocks noChangeAspect="1"/>
            </p:cNvPicPr>
            <p:nvPr/>
          </p:nvPicPr>
          <p:blipFill>
            <a:blip r:embed="rId2"/>
            <a:srcRect/>
            <a:stretch/>
          </p:blipFill>
          <p:spPr>
            <a:xfrm rot="5400000">
              <a:off x="6613160" y="1634425"/>
              <a:ext cx="3807070" cy="4861732"/>
            </a:xfrm>
            <a:prstGeom prst="rect">
              <a:avLst/>
            </a:prstGeom>
          </p:spPr>
        </p:pic>
        <p:sp>
          <p:nvSpPr>
            <p:cNvPr id="23" name="TextBox 22">
              <a:extLst>
                <a:ext uri="{FF2B5EF4-FFF2-40B4-BE49-F238E27FC236}">
                  <a16:creationId xmlns:a16="http://schemas.microsoft.com/office/drawing/2014/main" id="{051D9828-B476-3E4E-8E04-A4576F001F2F}"/>
                </a:ext>
              </a:extLst>
            </p:cNvPr>
            <p:cNvSpPr txBox="1"/>
            <p:nvPr/>
          </p:nvSpPr>
          <p:spPr>
            <a:xfrm>
              <a:off x="6386778" y="3068652"/>
              <a:ext cx="1512316" cy="338554"/>
            </a:xfrm>
            <a:prstGeom prst="rect">
              <a:avLst/>
            </a:prstGeom>
            <a:noFill/>
          </p:spPr>
          <p:txBody>
            <a:bodyPr wrap="square" rtlCol="0">
              <a:spAutoFit/>
            </a:bodyPr>
            <a:lstStyle/>
            <a:p>
              <a:r>
                <a:rPr lang="nb-NO" sz="800" dirty="0">
                  <a:solidFill>
                    <a:schemeClr val="tx1">
                      <a:lumMod val="50000"/>
                      <a:lumOff val="50000"/>
                    </a:schemeClr>
                  </a:solidFill>
                  <a:latin typeface="Helvetica Light" charset="0"/>
                  <a:ea typeface="Helvetica Light" charset="0"/>
                  <a:cs typeface="Helvetica Light" charset="0"/>
                </a:rPr>
                <a:t>1908.00921, </a:t>
              </a:r>
              <a:r>
                <a:rPr lang="en-CH" sz="800" dirty="0">
                  <a:solidFill>
                    <a:schemeClr val="tx1">
                      <a:lumMod val="50000"/>
                      <a:lumOff val="50000"/>
                    </a:schemeClr>
                  </a:solidFill>
                  <a:latin typeface="Helvetica Light" charset="0"/>
                  <a:ea typeface="Helvetica Light" charset="0"/>
                  <a:cs typeface="Helvetica Light" charset="0"/>
                </a:rPr>
                <a:t>updated with WP 2020 LBL value</a:t>
              </a:r>
            </a:p>
          </p:txBody>
        </p:sp>
        <p:sp>
          <p:nvSpPr>
            <p:cNvPr id="24" name="TextBox 23">
              <a:extLst>
                <a:ext uri="{FF2B5EF4-FFF2-40B4-BE49-F238E27FC236}">
                  <a16:creationId xmlns:a16="http://schemas.microsoft.com/office/drawing/2014/main" id="{E0A1C451-33EF-0D43-9B3C-AC2946A6ECC9}"/>
                </a:ext>
              </a:extLst>
            </p:cNvPr>
            <p:cNvSpPr txBox="1"/>
            <p:nvPr/>
          </p:nvSpPr>
          <p:spPr>
            <a:xfrm>
              <a:off x="6386778" y="3973606"/>
              <a:ext cx="1512316" cy="338554"/>
            </a:xfrm>
            <a:prstGeom prst="rect">
              <a:avLst/>
            </a:prstGeom>
            <a:noFill/>
          </p:spPr>
          <p:txBody>
            <a:bodyPr wrap="square" rtlCol="0">
              <a:spAutoFit/>
            </a:bodyPr>
            <a:lstStyle/>
            <a:p>
              <a:r>
                <a:rPr lang="en-CH" sz="800" dirty="0">
                  <a:solidFill>
                    <a:schemeClr val="tx1">
                      <a:lumMod val="50000"/>
                      <a:lumOff val="50000"/>
                    </a:schemeClr>
                  </a:solidFill>
                  <a:latin typeface="Helvetica Light" charset="0"/>
                  <a:ea typeface="Helvetica Light" charset="0"/>
                  <a:cs typeface="Helvetica Light" charset="0"/>
                </a:rPr>
                <a:t>1911.00367, updated with WP 2020 LBL value</a:t>
              </a:r>
            </a:p>
          </p:txBody>
        </p:sp>
      </p:grpSp>
      <p:sp>
        <p:nvSpPr>
          <p:cNvPr id="26" name="Rectangle 25">
            <a:extLst>
              <a:ext uri="{FF2B5EF4-FFF2-40B4-BE49-F238E27FC236}">
                <a16:creationId xmlns:a16="http://schemas.microsoft.com/office/drawing/2014/main" id="{566F3835-1FB7-7848-B27B-B281CF25D323}"/>
              </a:ext>
            </a:extLst>
          </p:cNvPr>
          <p:cNvSpPr/>
          <p:nvPr/>
        </p:nvSpPr>
        <p:spPr>
          <a:xfrm>
            <a:off x="591665" y="5838787"/>
            <a:ext cx="7683091" cy="661720"/>
          </a:xfrm>
          <a:prstGeom prst="rect">
            <a:avLst/>
          </a:prstGeom>
        </p:spPr>
        <p:txBody>
          <a:bodyPr wrap="square">
            <a:spAutoFit/>
          </a:bodyPr>
          <a:lstStyle/>
          <a:p>
            <a:pPr marL="285750" lvl="0" indent="-285750" defTabSz="457200" fontAlgn="base">
              <a:spcBef>
                <a:spcPts val="1800"/>
              </a:spcBef>
              <a:spcAft>
                <a:spcPct val="0"/>
              </a:spcAft>
              <a:buFont typeface="Arial" panose="020B0604020202020204" pitchFamily="34" charset="0"/>
              <a:buChar char="•"/>
              <a:defRPr/>
            </a:pPr>
            <a:r>
              <a:rPr lang="en-GB" sz="1600" dirty="0">
                <a:solidFill>
                  <a:srgbClr val="000000"/>
                </a:solidFill>
                <a:latin typeface="Helvetica" pitchFamily="2" charset="0"/>
              </a:rPr>
              <a:t>Theory uncertainty (dominated by hadronic contributions) ~ experimental one</a:t>
            </a:r>
          </a:p>
          <a:p>
            <a:pPr marL="285750" lvl="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More data currently being analysed</a:t>
            </a:r>
          </a:p>
        </p:txBody>
      </p:sp>
      <p:pic>
        <p:nvPicPr>
          <p:cNvPr id="29" name="Picture 2">
            <a:extLst>
              <a:ext uri="{FF2B5EF4-FFF2-40B4-BE49-F238E27FC236}">
                <a16:creationId xmlns:a16="http://schemas.microsoft.com/office/drawing/2014/main" id="{5A153291-1EA3-CB4F-8D8D-39F4BD1AC17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119000"/>
                    </a14:imgEffect>
                    <a14:imgEffect>
                      <a14:brightnessContrast bright="6000" contrast="8000"/>
                    </a14:imgEffect>
                  </a14:imgLayer>
                </a14:imgProps>
              </a:ext>
              <a:ext uri="{28A0092B-C50C-407E-A947-70E740481C1C}">
                <a14:useLocalDpi xmlns:a14="http://schemas.microsoft.com/office/drawing/2010/main"/>
              </a:ext>
            </a:extLst>
          </a:blip>
          <a:srcRect/>
          <a:stretch/>
        </p:blipFill>
        <p:spPr bwMode="auto">
          <a:xfrm>
            <a:off x="712885" y="2183496"/>
            <a:ext cx="4503948" cy="3146788"/>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4B1100FC-21B1-8548-8E1A-92C1D70A3D28}"/>
              </a:ext>
            </a:extLst>
          </p:cNvPr>
          <p:cNvSpPr txBox="1"/>
          <p:nvPr/>
        </p:nvSpPr>
        <p:spPr>
          <a:xfrm>
            <a:off x="655257" y="5362237"/>
            <a:ext cx="1760418" cy="261610"/>
          </a:xfrm>
          <a:prstGeom prst="rect">
            <a:avLst/>
          </a:prstGeom>
          <a:noFill/>
        </p:spPr>
        <p:txBody>
          <a:bodyPr wrap="none" rtlCol="0">
            <a:spAutoFit/>
          </a:bodyPr>
          <a:lstStyle/>
          <a:p>
            <a:pPr marL="0">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Fermilab g–2 Experiment</a:t>
            </a:r>
          </a:p>
        </p:txBody>
      </p:sp>
      <p:sp>
        <p:nvSpPr>
          <p:cNvPr id="30" name="Rectangle 29">
            <a:extLst>
              <a:ext uri="{FF2B5EF4-FFF2-40B4-BE49-F238E27FC236}">
                <a16:creationId xmlns:a16="http://schemas.microsoft.com/office/drawing/2014/main" id="{83A375BA-BCEB-8D49-9279-35C57791F667}"/>
              </a:ext>
            </a:extLst>
          </p:cNvPr>
          <p:cNvSpPr/>
          <p:nvPr/>
        </p:nvSpPr>
        <p:spPr>
          <a:xfrm>
            <a:off x="9054790" y="691376"/>
            <a:ext cx="791737" cy="401839"/>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pic>
        <p:nvPicPr>
          <p:cNvPr id="27" name="Picture 26">
            <a:extLst>
              <a:ext uri="{FF2B5EF4-FFF2-40B4-BE49-F238E27FC236}">
                <a16:creationId xmlns:a16="http://schemas.microsoft.com/office/drawing/2014/main" id="{96946848-2739-C740-875D-CD9FACEFB55B}"/>
              </a:ext>
            </a:extLst>
          </p:cNvPr>
          <p:cNvPicPr>
            <a:picLocks noChangeAspect="1"/>
          </p:cNvPicPr>
          <p:nvPr/>
        </p:nvPicPr>
        <p:blipFill>
          <a:blip r:embed="rId5"/>
          <a:stretch>
            <a:fillRect/>
          </a:stretch>
        </p:blipFill>
        <p:spPr>
          <a:xfrm>
            <a:off x="9255513" y="303288"/>
            <a:ext cx="1966344" cy="1242576"/>
          </a:xfrm>
          <a:prstGeom prst="rect">
            <a:avLst/>
          </a:prstGeom>
        </p:spPr>
      </p:pic>
      <p:sp>
        <p:nvSpPr>
          <p:cNvPr id="4" name="Rectangle 3">
            <a:extLst>
              <a:ext uri="{FF2B5EF4-FFF2-40B4-BE49-F238E27FC236}">
                <a16:creationId xmlns:a16="http://schemas.microsoft.com/office/drawing/2014/main" id="{0C7599A4-D983-6248-94DB-E6D654A3542D}"/>
              </a:ext>
            </a:extLst>
          </p:cNvPr>
          <p:cNvSpPr/>
          <p:nvPr/>
        </p:nvSpPr>
        <p:spPr>
          <a:xfrm>
            <a:off x="591667" y="1187217"/>
            <a:ext cx="9589396" cy="646331"/>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High-precision measurements of the muon g–2 continued at BNL </a:t>
            </a:r>
            <a:r>
              <a:rPr lang="en-GB" sz="1600" dirty="0">
                <a:solidFill>
                  <a:srgbClr val="000000"/>
                </a:solidFill>
                <a:latin typeface="Helvetica" pitchFamily="2" charset="0"/>
              </a:rPr>
              <a:t>(1997–2001)</a:t>
            </a:r>
            <a:r>
              <a:rPr lang="en-GB" dirty="0">
                <a:solidFill>
                  <a:srgbClr val="000000"/>
                </a:solidFill>
                <a:latin typeface="Helvetica" pitchFamily="2" charset="0"/>
              </a:rPr>
              <a:t> and     Fermilab </a:t>
            </a:r>
            <a:r>
              <a:rPr lang="en-GB" sz="1600" dirty="0">
                <a:solidFill>
                  <a:srgbClr val="000000"/>
                </a:solidFill>
                <a:latin typeface="Helvetica" pitchFamily="2" charset="0"/>
              </a:rPr>
              <a:t>(2020–2022),</a:t>
            </a:r>
            <a:r>
              <a:rPr lang="en-GB" dirty="0">
                <a:solidFill>
                  <a:srgbClr val="000000"/>
                </a:solidFill>
                <a:latin typeface="Helvetica" pitchFamily="2" charset="0"/>
              </a:rPr>
              <a:t> after a successful series at CERN </a:t>
            </a:r>
            <a:r>
              <a:rPr lang="en-GB" sz="1600" dirty="0">
                <a:solidFill>
                  <a:srgbClr val="000000"/>
                </a:solidFill>
                <a:latin typeface="Helvetica" pitchFamily="2" charset="0"/>
              </a:rPr>
              <a:t>(1961–1979)</a:t>
            </a:r>
            <a:r>
              <a:rPr lang="en-GB" dirty="0">
                <a:solidFill>
                  <a:srgbClr val="000000"/>
                </a:solidFill>
                <a:latin typeface="Helvetica" pitchFamily="2" charset="0"/>
              </a:rPr>
              <a:t>, leaving a puzzle</a:t>
            </a:r>
          </a:p>
        </p:txBody>
      </p:sp>
    </p:spTree>
    <p:extLst>
      <p:ext uri="{BB962C8B-B14F-4D97-AF65-F5344CB8AC3E}">
        <p14:creationId xmlns:p14="http://schemas.microsoft.com/office/powerpoint/2010/main" val="4921767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31F9C9BC-C1EC-F74D-9D96-89EA883E48E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31" y="0"/>
            <a:ext cx="11572270" cy="6858000"/>
          </a:xfrm>
          <a:prstGeom prst="rect">
            <a:avLst/>
          </a:prstGeom>
        </p:spPr>
      </p:pic>
      <p:sp>
        <p:nvSpPr>
          <p:cNvPr id="13" name="Slide Number Placeholder 5">
            <a:extLst>
              <a:ext uri="{FF2B5EF4-FFF2-40B4-BE49-F238E27FC236}">
                <a16:creationId xmlns:a16="http://schemas.microsoft.com/office/drawing/2014/main" id="{AB1B0CA2-5950-F34A-8423-9DF6BA13B3C1}"/>
              </a:ext>
            </a:extLst>
          </p:cNvPr>
          <p:cNvSpPr>
            <a:spLocks noGrp="1"/>
          </p:cNvSpPr>
          <p:nvPr>
            <p:ph type="sldNum" sz="quarter" idx="4"/>
          </p:nvPr>
        </p:nvSpPr>
        <p:spPr>
          <a:xfrm>
            <a:off x="8779265" y="6545797"/>
            <a:ext cx="2677001" cy="365125"/>
          </a:xfrm>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en-GB" sz="1400" b="0" i="0" u="none" strike="noStrike" kern="1200" cap="none" spc="0" normalizeH="0" baseline="0" noProof="0" dirty="0">
              <a:ln>
                <a:noFill/>
              </a:ln>
              <a:solidFill>
                <a:srgbClr val="000000">
                  <a:lumMod val="50000"/>
                  <a:lumOff val="50000"/>
                </a:srgbClr>
              </a:solidFill>
              <a:effectLst/>
              <a:uLnTx/>
              <a:uFillTx/>
              <a:latin typeface="Helvetica Light" charset="0"/>
            </a:endParaRPr>
          </a:p>
        </p:txBody>
      </p:sp>
      <p:sp>
        <p:nvSpPr>
          <p:cNvPr id="12" name="TextBox 11">
            <a:extLst>
              <a:ext uri="{FF2B5EF4-FFF2-40B4-BE49-F238E27FC236}">
                <a16:creationId xmlns:a16="http://schemas.microsoft.com/office/drawing/2014/main" id="{885DC7D7-5F4F-1446-956C-9B7F7D71CC5A}"/>
              </a:ext>
            </a:extLst>
          </p:cNvPr>
          <p:cNvSpPr txBox="1"/>
          <p:nvPr/>
        </p:nvSpPr>
        <p:spPr>
          <a:xfrm>
            <a:off x="0" y="2865866"/>
            <a:ext cx="11472863" cy="923330"/>
          </a:xfrm>
          <a:prstGeom prst="rect">
            <a:avLst/>
          </a:prstGeom>
          <a:noFill/>
        </p:spPr>
        <p:txBody>
          <a:bodyPr wrap="square" rtlCol="0">
            <a:spAutoFit/>
          </a:bodyPr>
          <a:lstStyle/>
          <a:p>
            <a:pPr marL="0" algn="ctr">
              <a:spcBef>
                <a:spcPts val="3000"/>
              </a:spcBef>
            </a:pPr>
            <a:r>
              <a:rPr lang="en-CH" sz="5400" b="1" dirty="0">
                <a:solidFill>
                  <a:schemeClr val="bg1"/>
                </a:solidFill>
                <a:latin typeface="Helvetica" pitchFamily="2" charset="0"/>
                <a:ea typeface="Helvetica Light" charset="0"/>
                <a:cs typeface="Helvetica Light" charset="0"/>
                <a:sym typeface="Wingdings" pitchFamily="2" charset="2"/>
              </a:rPr>
              <a:t>The Large Hadron Collider</a:t>
            </a:r>
          </a:p>
        </p:txBody>
      </p:sp>
    </p:spTree>
    <p:extLst>
      <p:ext uri="{BB962C8B-B14F-4D97-AF65-F5344CB8AC3E}">
        <p14:creationId xmlns:p14="http://schemas.microsoft.com/office/powerpoint/2010/main" val="320884129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6A57CE92-9A52-F040-900E-075E982AB087}"/>
              </a:ext>
            </a:extLst>
          </p:cNvPr>
          <p:cNvSpPr txBox="1">
            <a:spLocks/>
          </p:cNvSpPr>
          <p:nvPr/>
        </p:nvSpPr>
        <p:spPr>
          <a:xfrm>
            <a:off x="1242000" y="6440400"/>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grpSp>
        <p:nvGrpSpPr>
          <p:cNvPr id="9" name="Group 8">
            <a:extLst>
              <a:ext uri="{FF2B5EF4-FFF2-40B4-BE49-F238E27FC236}">
                <a16:creationId xmlns:a16="http://schemas.microsoft.com/office/drawing/2014/main" id="{47DEECA4-02A2-9745-B556-A9F547FA3AA2}"/>
              </a:ext>
            </a:extLst>
          </p:cNvPr>
          <p:cNvGrpSpPr/>
          <p:nvPr/>
        </p:nvGrpSpPr>
        <p:grpSpPr>
          <a:xfrm>
            <a:off x="4891470" y="573646"/>
            <a:ext cx="684915" cy="418758"/>
            <a:chOff x="4069826" y="1958011"/>
            <a:chExt cx="684915" cy="418758"/>
          </a:xfrm>
        </p:grpSpPr>
        <p:sp>
          <p:nvSpPr>
            <p:cNvPr id="10" name="TextBox 9">
              <a:extLst>
                <a:ext uri="{FF2B5EF4-FFF2-40B4-BE49-F238E27FC236}">
                  <a16:creationId xmlns:a16="http://schemas.microsoft.com/office/drawing/2014/main" id="{FAB22F78-B64A-8346-956F-7C920472A2DD}"/>
                </a:ext>
              </a:extLst>
            </p:cNvPr>
            <p:cNvSpPr txBox="1"/>
            <p:nvPr/>
          </p:nvSpPr>
          <p:spPr>
            <a:xfrm>
              <a:off x="4069826" y="1958011"/>
              <a:ext cx="684915" cy="400110"/>
            </a:xfrm>
            <a:prstGeom prst="rect">
              <a:avLst/>
            </a:prstGeom>
            <a:noFill/>
          </p:spPr>
          <p:txBody>
            <a:bodyPr wrap="square" rtlCol="0">
              <a:spAutoFit/>
            </a:bodyPr>
            <a:lstStyle/>
            <a:p>
              <a:pPr algn="ctr"/>
              <a:r>
                <a:rPr lang="en-US" sz="2000" b="1" dirty="0">
                  <a:solidFill>
                    <a:schemeClr val="bg1"/>
                  </a:solidFill>
                </a:rPr>
                <a:t>CMS</a:t>
              </a:r>
            </a:p>
          </p:txBody>
        </p:sp>
        <p:sp>
          <p:nvSpPr>
            <p:cNvPr id="11" name="Triangle 10">
              <a:extLst>
                <a:ext uri="{FF2B5EF4-FFF2-40B4-BE49-F238E27FC236}">
                  <a16:creationId xmlns:a16="http://schemas.microsoft.com/office/drawing/2014/main" id="{EBC92825-064B-FB45-807D-82D724FBBC4B}"/>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12" name="Group 11">
            <a:extLst>
              <a:ext uri="{FF2B5EF4-FFF2-40B4-BE49-F238E27FC236}">
                <a16:creationId xmlns:a16="http://schemas.microsoft.com/office/drawing/2014/main" id="{35FE2097-D687-7249-AE48-F46B9B9E8F67}"/>
              </a:ext>
            </a:extLst>
          </p:cNvPr>
          <p:cNvGrpSpPr/>
          <p:nvPr/>
        </p:nvGrpSpPr>
        <p:grpSpPr>
          <a:xfrm>
            <a:off x="3701704" y="5149111"/>
            <a:ext cx="894376" cy="429453"/>
            <a:chOff x="3131858" y="5533424"/>
            <a:chExt cx="894376" cy="429453"/>
          </a:xfrm>
        </p:grpSpPr>
        <p:sp>
          <p:nvSpPr>
            <p:cNvPr id="13" name="Triangle 12">
              <a:extLst>
                <a:ext uri="{FF2B5EF4-FFF2-40B4-BE49-F238E27FC236}">
                  <a16:creationId xmlns:a16="http://schemas.microsoft.com/office/drawing/2014/main" id="{7E60D322-0341-B149-B0FE-AAB921D9543A}"/>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21D3ABAB-396B-5548-A107-2AE951314610}"/>
                </a:ext>
              </a:extLst>
            </p:cNvPr>
            <p:cNvSpPr txBox="1"/>
            <p:nvPr/>
          </p:nvSpPr>
          <p:spPr>
            <a:xfrm>
              <a:off x="3131858" y="5533424"/>
              <a:ext cx="894376" cy="400110"/>
            </a:xfrm>
            <a:prstGeom prst="rect">
              <a:avLst/>
            </a:prstGeom>
            <a:noFill/>
          </p:spPr>
          <p:txBody>
            <a:bodyPr wrap="square" rtlCol="0">
              <a:spAutoFit/>
            </a:bodyPr>
            <a:lstStyle/>
            <a:p>
              <a:pPr algn="ctr"/>
              <a:r>
                <a:rPr lang="en-US" sz="2000" b="1" dirty="0">
                  <a:solidFill>
                    <a:schemeClr val="bg1"/>
                  </a:solidFill>
                </a:rPr>
                <a:t>ATLAS</a:t>
              </a:r>
            </a:p>
          </p:txBody>
        </p:sp>
      </p:grpSp>
      <p:grpSp>
        <p:nvGrpSpPr>
          <p:cNvPr id="15" name="Group 14">
            <a:extLst>
              <a:ext uri="{FF2B5EF4-FFF2-40B4-BE49-F238E27FC236}">
                <a16:creationId xmlns:a16="http://schemas.microsoft.com/office/drawing/2014/main" id="{CD608289-823F-D04F-8BD4-15F9B0BCA635}"/>
              </a:ext>
            </a:extLst>
          </p:cNvPr>
          <p:cNvGrpSpPr/>
          <p:nvPr/>
        </p:nvGrpSpPr>
        <p:grpSpPr>
          <a:xfrm>
            <a:off x="6058613" y="5570555"/>
            <a:ext cx="744403" cy="414338"/>
            <a:chOff x="4973280" y="5801366"/>
            <a:chExt cx="744403" cy="667295"/>
          </a:xfrm>
        </p:grpSpPr>
        <p:sp>
          <p:nvSpPr>
            <p:cNvPr id="16" name="Triangle 15">
              <a:extLst>
                <a:ext uri="{FF2B5EF4-FFF2-40B4-BE49-F238E27FC236}">
                  <a16:creationId xmlns:a16="http://schemas.microsoft.com/office/drawing/2014/main" id="{A852F807-4A80-744F-B3AD-50FC3AC432FB}"/>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B055AD06-8A95-E14E-B77E-6D27D17A4521}"/>
                </a:ext>
              </a:extLst>
            </p:cNvPr>
            <p:cNvSpPr txBox="1"/>
            <p:nvPr/>
          </p:nvSpPr>
          <p:spPr>
            <a:xfrm>
              <a:off x="4973280" y="5824280"/>
              <a:ext cx="744403" cy="644381"/>
            </a:xfrm>
            <a:prstGeom prst="rect">
              <a:avLst/>
            </a:prstGeom>
            <a:noFill/>
          </p:spPr>
          <p:txBody>
            <a:bodyPr wrap="square" rtlCol="0">
              <a:spAutoFit/>
            </a:bodyPr>
            <a:lstStyle/>
            <a:p>
              <a:pPr algn="ctr"/>
              <a:r>
                <a:rPr lang="en-US" sz="2000" b="1" dirty="0">
                  <a:solidFill>
                    <a:schemeClr val="bg1"/>
                  </a:solidFill>
                </a:rPr>
                <a:t>LHCb</a:t>
              </a:r>
            </a:p>
          </p:txBody>
        </p:sp>
      </p:grpSp>
      <p:grpSp>
        <p:nvGrpSpPr>
          <p:cNvPr id="20" name="Group 19">
            <a:extLst>
              <a:ext uri="{FF2B5EF4-FFF2-40B4-BE49-F238E27FC236}">
                <a16:creationId xmlns:a16="http://schemas.microsoft.com/office/drawing/2014/main" id="{4508BEC9-C60E-6245-BF3D-756B98F3FE1E}"/>
              </a:ext>
            </a:extLst>
          </p:cNvPr>
          <p:cNvGrpSpPr/>
          <p:nvPr/>
        </p:nvGrpSpPr>
        <p:grpSpPr>
          <a:xfrm>
            <a:off x="1847094" y="4868114"/>
            <a:ext cx="894376" cy="443350"/>
            <a:chOff x="1688068" y="5274592"/>
            <a:chExt cx="894376" cy="443350"/>
          </a:xfrm>
        </p:grpSpPr>
        <p:sp>
          <p:nvSpPr>
            <p:cNvPr id="21" name="Triangle 20">
              <a:extLst>
                <a:ext uri="{FF2B5EF4-FFF2-40B4-BE49-F238E27FC236}">
                  <a16:creationId xmlns:a16="http://schemas.microsoft.com/office/drawing/2014/main" id="{A177D9B2-60A9-8D4F-BF46-74AA94C0D663}"/>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1D5D89AC-B1F1-9147-B39E-FF3E257FCA70}"/>
                </a:ext>
              </a:extLst>
            </p:cNvPr>
            <p:cNvSpPr txBox="1"/>
            <p:nvPr/>
          </p:nvSpPr>
          <p:spPr>
            <a:xfrm>
              <a:off x="1688068" y="5317832"/>
              <a:ext cx="894376" cy="400110"/>
            </a:xfrm>
            <a:prstGeom prst="rect">
              <a:avLst/>
            </a:prstGeom>
            <a:noFill/>
          </p:spPr>
          <p:txBody>
            <a:bodyPr wrap="square" rtlCol="0">
              <a:spAutoFit/>
            </a:bodyPr>
            <a:lstStyle/>
            <a:p>
              <a:pPr algn="ctr"/>
              <a:r>
                <a:rPr lang="en-US" sz="2000" b="1" dirty="0">
                  <a:solidFill>
                    <a:schemeClr val="bg1"/>
                  </a:solidFill>
                </a:rPr>
                <a:t>ALICE</a:t>
              </a:r>
            </a:p>
          </p:txBody>
        </p:sp>
      </p:grpSp>
      <p:grpSp>
        <p:nvGrpSpPr>
          <p:cNvPr id="34" name="Group 33">
            <a:extLst>
              <a:ext uri="{FF2B5EF4-FFF2-40B4-BE49-F238E27FC236}">
                <a16:creationId xmlns:a16="http://schemas.microsoft.com/office/drawing/2014/main" id="{C66439D3-C33A-0841-A4BC-2B3CA8C9ACAE}"/>
              </a:ext>
            </a:extLst>
          </p:cNvPr>
          <p:cNvGrpSpPr/>
          <p:nvPr/>
        </p:nvGrpSpPr>
        <p:grpSpPr>
          <a:xfrm>
            <a:off x="7802563" y="1018871"/>
            <a:ext cx="3670300" cy="1066801"/>
            <a:chOff x="7802563" y="1018871"/>
            <a:chExt cx="3670300" cy="1066801"/>
          </a:xfrm>
        </p:grpSpPr>
        <p:pic>
          <p:nvPicPr>
            <p:cNvPr id="19" name="Picture 18">
              <a:extLst>
                <a:ext uri="{FF2B5EF4-FFF2-40B4-BE49-F238E27FC236}">
                  <a16:creationId xmlns:a16="http://schemas.microsoft.com/office/drawing/2014/main" id="{C280D3CC-D491-7441-BF94-2BB23A0A159B}"/>
                </a:ext>
              </a:extLst>
            </p:cNvPr>
            <p:cNvPicPr>
              <a:picLocks noChangeAspect="1"/>
            </p:cNvPicPr>
            <p:nvPr/>
          </p:nvPicPr>
          <p:blipFill>
            <a:blip r:embed="rId3"/>
            <a:stretch>
              <a:fillRect/>
            </a:stretch>
          </p:blipFill>
          <p:spPr>
            <a:xfrm>
              <a:off x="7802563" y="1018872"/>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A1E47DCA-291F-F04E-BB01-09A1579728FF}"/>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C3B34EF6-B09D-614D-830D-C725B533D0DB}"/>
              </a:ext>
            </a:extLst>
          </p:cNvPr>
          <p:cNvGrpSpPr/>
          <p:nvPr/>
        </p:nvGrpSpPr>
        <p:grpSpPr>
          <a:xfrm>
            <a:off x="7802563" y="3605763"/>
            <a:ext cx="3670300" cy="1066801"/>
            <a:chOff x="7802563" y="3605763"/>
            <a:chExt cx="3670300" cy="1066801"/>
          </a:xfrm>
        </p:grpSpPr>
        <p:pic>
          <p:nvPicPr>
            <p:cNvPr id="23" name="Picture 22">
              <a:extLst>
                <a:ext uri="{FF2B5EF4-FFF2-40B4-BE49-F238E27FC236}">
                  <a16:creationId xmlns:a16="http://schemas.microsoft.com/office/drawing/2014/main" id="{078855EE-8342-D44A-A7CA-0FAB1D6EFD82}"/>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B8DCA2A4-BDE1-1A4D-A2BF-CCCDCA96E550}"/>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866126DC-396C-7948-9105-A785808F8473}"/>
              </a:ext>
            </a:extLst>
          </p:cNvPr>
          <p:cNvGrpSpPr/>
          <p:nvPr/>
        </p:nvGrpSpPr>
        <p:grpSpPr>
          <a:xfrm>
            <a:off x="7802563" y="2312317"/>
            <a:ext cx="3670300" cy="1066801"/>
            <a:chOff x="7802563" y="2312317"/>
            <a:chExt cx="3670300" cy="1066801"/>
          </a:xfrm>
        </p:grpSpPr>
        <p:pic>
          <p:nvPicPr>
            <p:cNvPr id="24" name="Picture 23">
              <a:extLst>
                <a:ext uri="{FF2B5EF4-FFF2-40B4-BE49-F238E27FC236}">
                  <a16:creationId xmlns:a16="http://schemas.microsoft.com/office/drawing/2014/main" id="{1C5EE1E7-1B0E-1341-BAAE-D9B35E96C782}"/>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B98ABFF3-51B4-EC47-AA6D-DE0BFDD73EE9}"/>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B6B502F4-72A8-1E4D-9429-3091FB8FD962}"/>
              </a:ext>
            </a:extLst>
          </p:cNvPr>
          <p:cNvGrpSpPr/>
          <p:nvPr/>
        </p:nvGrpSpPr>
        <p:grpSpPr>
          <a:xfrm>
            <a:off x="7802563" y="4899211"/>
            <a:ext cx="3670300" cy="1066800"/>
            <a:chOff x="7802563" y="4899211"/>
            <a:chExt cx="3670300" cy="1066800"/>
          </a:xfrm>
        </p:grpSpPr>
        <p:pic>
          <p:nvPicPr>
            <p:cNvPr id="18" name="Picture 17">
              <a:extLst>
                <a:ext uri="{FF2B5EF4-FFF2-40B4-BE49-F238E27FC236}">
                  <a16:creationId xmlns:a16="http://schemas.microsoft.com/office/drawing/2014/main" id="{110F1EDF-080E-3A4D-9A35-25DB5252E27F}"/>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2AEFEB80-E2B5-204F-BE41-1B11ED31CA82}"/>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dirty="0" err="1">
                  <a:solidFill>
                    <a:schemeClr val="bg1"/>
                  </a:solidFill>
                  <a:latin typeface="Arial" charset="0"/>
                  <a:ea typeface="Arial" charset="0"/>
                  <a:cs typeface="Arial" charset="0"/>
                </a:rPr>
                <a:t>LHCb</a:t>
              </a:r>
              <a:endParaRPr lang="en-US" sz="1100" b="1" dirty="0">
                <a:solidFill>
                  <a:schemeClr val="bg1"/>
                </a:solidFill>
                <a:latin typeface="Arial" charset="0"/>
                <a:ea typeface="Arial" charset="0"/>
                <a:cs typeface="Arial" charset="0"/>
              </a:endParaRPr>
            </a:p>
          </p:txBody>
        </p:sp>
      </p:grpSp>
      <p:sp>
        <p:nvSpPr>
          <p:cNvPr id="2" name="TextBox 1">
            <a:extLst>
              <a:ext uri="{FF2B5EF4-FFF2-40B4-BE49-F238E27FC236}">
                <a16:creationId xmlns:a16="http://schemas.microsoft.com/office/drawing/2014/main" id="{2EBD7240-B5B8-4C41-9A18-239E7BD927E1}"/>
              </a:ext>
            </a:extLst>
          </p:cNvPr>
          <p:cNvSpPr txBox="1"/>
          <p:nvPr/>
        </p:nvSpPr>
        <p:spPr>
          <a:xfrm>
            <a:off x="2313000" y="2073883"/>
            <a:ext cx="604653"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5AD27B9C-863D-3148-9AA0-DE5436A463AF}"/>
              </a:ext>
            </a:extLst>
          </p:cNvPr>
          <p:cNvSpPr txBox="1"/>
          <p:nvPr/>
        </p:nvSpPr>
        <p:spPr>
          <a:xfrm>
            <a:off x="4524057" y="4242978"/>
            <a:ext cx="593432"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7286E240-8DE5-7243-ACF4-B39B0027A7D9}"/>
              </a:ext>
            </a:extLst>
          </p:cNvPr>
          <p:cNvSpPr txBox="1"/>
          <p:nvPr/>
        </p:nvSpPr>
        <p:spPr>
          <a:xfrm>
            <a:off x="4455859" y="6113156"/>
            <a:ext cx="457176"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6FC917E0-2304-8644-8E5F-CC7F30A4E445}"/>
              </a:ext>
            </a:extLst>
          </p:cNvPr>
          <p:cNvCxnSpPr>
            <a:stCxn id="32" idx="1"/>
          </p:cNvCxnSpPr>
          <p:nvPr/>
        </p:nvCxnSpPr>
        <p:spPr>
          <a:xfrm flipH="1" flipV="1">
            <a:off x="3875964" y="6073254"/>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4046301"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The Large Hadron Collider</a:t>
            </a:r>
          </a:p>
        </p:txBody>
      </p:sp>
    </p:spTree>
    <p:extLst>
      <p:ext uri="{BB962C8B-B14F-4D97-AF65-F5344CB8AC3E}">
        <p14:creationId xmlns:p14="http://schemas.microsoft.com/office/powerpoint/2010/main" val="2411178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6A57CE92-9A52-F040-900E-075E982AB087}"/>
              </a:ext>
            </a:extLst>
          </p:cNvPr>
          <p:cNvSpPr txBox="1">
            <a:spLocks/>
          </p:cNvSpPr>
          <p:nvPr/>
        </p:nvSpPr>
        <p:spPr>
          <a:xfrm>
            <a:off x="1242000" y="6440400"/>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grpSp>
        <p:nvGrpSpPr>
          <p:cNvPr id="9" name="Group 8">
            <a:extLst>
              <a:ext uri="{FF2B5EF4-FFF2-40B4-BE49-F238E27FC236}">
                <a16:creationId xmlns:a16="http://schemas.microsoft.com/office/drawing/2014/main" id="{47DEECA4-02A2-9745-B556-A9F547FA3AA2}"/>
              </a:ext>
            </a:extLst>
          </p:cNvPr>
          <p:cNvGrpSpPr/>
          <p:nvPr/>
        </p:nvGrpSpPr>
        <p:grpSpPr>
          <a:xfrm>
            <a:off x="4891470" y="573646"/>
            <a:ext cx="684915" cy="418758"/>
            <a:chOff x="4069826" y="1958011"/>
            <a:chExt cx="684915" cy="418758"/>
          </a:xfrm>
        </p:grpSpPr>
        <p:sp>
          <p:nvSpPr>
            <p:cNvPr id="10" name="TextBox 9">
              <a:extLst>
                <a:ext uri="{FF2B5EF4-FFF2-40B4-BE49-F238E27FC236}">
                  <a16:creationId xmlns:a16="http://schemas.microsoft.com/office/drawing/2014/main" id="{FAB22F78-B64A-8346-956F-7C920472A2DD}"/>
                </a:ext>
              </a:extLst>
            </p:cNvPr>
            <p:cNvSpPr txBox="1"/>
            <p:nvPr/>
          </p:nvSpPr>
          <p:spPr>
            <a:xfrm>
              <a:off x="4069826" y="1958011"/>
              <a:ext cx="684915" cy="400110"/>
            </a:xfrm>
            <a:prstGeom prst="rect">
              <a:avLst/>
            </a:prstGeom>
            <a:noFill/>
          </p:spPr>
          <p:txBody>
            <a:bodyPr wrap="square" rtlCol="0">
              <a:spAutoFit/>
            </a:bodyPr>
            <a:lstStyle/>
            <a:p>
              <a:pPr algn="ctr"/>
              <a:r>
                <a:rPr lang="en-US" sz="2000" b="1" dirty="0">
                  <a:solidFill>
                    <a:schemeClr val="bg1"/>
                  </a:solidFill>
                </a:rPr>
                <a:t>CMS</a:t>
              </a:r>
            </a:p>
          </p:txBody>
        </p:sp>
        <p:sp>
          <p:nvSpPr>
            <p:cNvPr id="11" name="Triangle 10">
              <a:extLst>
                <a:ext uri="{FF2B5EF4-FFF2-40B4-BE49-F238E27FC236}">
                  <a16:creationId xmlns:a16="http://schemas.microsoft.com/office/drawing/2014/main" id="{EBC92825-064B-FB45-807D-82D724FBBC4B}"/>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12" name="Group 11">
            <a:extLst>
              <a:ext uri="{FF2B5EF4-FFF2-40B4-BE49-F238E27FC236}">
                <a16:creationId xmlns:a16="http://schemas.microsoft.com/office/drawing/2014/main" id="{35FE2097-D687-7249-AE48-F46B9B9E8F67}"/>
              </a:ext>
            </a:extLst>
          </p:cNvPr>
          <p:cNvGrpSpPr/>
          <p:nvPr/>
        </p:nvGrpSpPr>
        <p:grpSpPr>
          <a:xfrm>
            <a:off x="3701704" y="5149111"/>
            <a:ext cx="894376" cy="429453"/>
            <a:chOff x="3131858" y="5533424"/>
            <a:chExt cx="894376" cy="429453"/>
          </a:xfrm>
        </p:grpSpPr>
        <p:sp>
          <p:nvSpPr>
            <p:cNvPr id="13" name="Triangle 12">
              <a:extLst>
                <a:ext uri="{FF2B5EF4-FFF2-40B4-BE49-F238E27FC236}">
                  <a16:creationId xmlns:a16="http://schemas.microsoft.com/office/drawing/2014/main" id="{7E60D322-0341-B149-B0FE-AAB921D9543A}"/>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21D3ABAB-396B-5548-A107-2AE951314610}"/>
                </a:ext>
              </a:extLst>
            </p:cNvPr>
            <p:cNvSpPr txBox="1"/>
            <p:nvPr/>
          </p:nvSpPr>
          <p:spPr>
            <a:xfrm>
              <a:off x="3131858" y="5533424"/>
              <a:ext cx="894376" cy="400110"/>
            </a:xfrm>
            <a:prstGeom prst="rect">
              <a:avLst/>
            </a:prstGeom>
            <a:noFill/>
          </p:spPr>
          <p:txBody>
            <a:bodyPr wrap="square" rtlCol="0">
              <a:spAutoFit/>
            </a:bodyPr>
            <a:lstStyle/>
            <a:p>
              <a:pPr algn="ctr"/>
              <a:r>
                <a:rPr lang="en-US" sz="2000" b="1" dirty="0">
                  <a:solidFill>
                    <a:schemeClr val="bg1"/>
                  </a:solidFill>
                </a:rPr>
                <a:t>ATLAS</a:t>
              </a:r>
            </a:p>
          </p:txBody>
        </p:sp>
      </p:grpSp>
      <p:grpSp>
        <p:nvGrpSpPr>
          <p:cNvPr id="15" name="Group 14">
            <a:extLst>
              <a:ext uri="{FF2B5EF4-FFF2-40B4-BE49-F238E27FC236}">
                <a16:creationId xmlns:a16="http://schemas.microsoft.com/office/drawing/2014/main" id="{CD608289-823F-D04F-8BD4-15F9B0BCA635}"/>
              </a:ext>
            </a:extLst>
          </p:cNvPr>
          <p:cNvGrpSpPr/>
          <p:nvPr/>
        </p:nvGrpSpPr>
        <p:grpSpPr>
          <a:xfrm>
            <a:off x="6058613" y="5570555"/>
            <a:ext cx="744403" cy="414338"/>
            <a:chOff x="4973280" y="5801366"/>
            <a:chExt cx="744403" cy="667295"/>
          </a:xfrm>
        </p:grpSpPr>
        <p:sp>
          <p:nvSpPr>
            <p:cNvPr id="16" name="Triangle 15">
              <a:extLst>
                <a:ext uri="{FF2B5EF4-FFF2-40B4-BE49-F238E27FC236}">
                  <a16:creationId xmlns:a16="http://schemas.microsoft.com/office/drawing/2014/main" id="{A852F807-4A80-744F-B3AD-50FC3AC432FB}"/>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B055AD06-8A95-E14E-B77E-6D27D17A4521}"/>
                </a:ext>
              </a:extLst>
            </p:cNvPr>
            <p:cNvSpPr txBox="1"/>
            <p:nvPr/>
          </p:nvSpPr>
          <p:spPr>
            <a:xfrm>
              <a:off x="4973280" y="5824280"/>
              <a:ext cx="744403" cy="644381"/>
            </a:xfrm>
            <a:prstGeom prst="rect">
              <a:avLst/>
            </a:prstGeom>
            <a:noFill/>
          </p:spPr>
          <p:txBody>
            <a:bodyPr wrap="square" rtlCol="0">
              <a:spAutoFit/>
            </a:bodyPr>
            <a:lstStyle/>
            <a:p>
              <a:pPr algn="ctr"/>
              <a:r>
                <a:rPr lang="en-US" sz="2000" b="1" dirty="0">
                  <a:solidFill>
                    <a:schemeClr val="bg1"/>
                  </a:solidFill>
                </a:rPr>
                <a:t>LHCb</a:t>
              </a:r>
            </a:p>
          </p:txBody>
        </p:sp>
      </p:grpSp>
      <p:pic>
        <p:nvPicPr>
          <p:cNvPr id="18" name="Picture 17">
            <a:extLst>
              <a:ext uri="{FF2B5EF4-FFF2-40B4-BE49-F238E27FC236}">
                <a16:creationId xmlns:a16="http://schemas.microsoft.com/office/drawing/2014/main" id="{110F1EDF-080E-3A4D-9A35-25DB5252E27F}"/>
              </a:ext>
            </a:extLst>
          </p:cNvPr>
          <p:cNvPicPr>
            <a:picLocks noChangeAspect="1"/>
          </p:cNvPicPr>
          <p:nvPr/>
        </p:nvPicPr>
        <p:blipFill>
          <a:blip r:embed="rId3"/>
          <a:stretch>
            <a:fillRect/>
          </a:stretch>
        </p:blipFill>
        <p:spPr>
          <a:xfrm>
            <a:off x="7802563" y="4899211"/>
            <a:ext cx="3670300" cy="1066800"/>
          </a:xfrm>
          <a:prstGeom prst="rect">
            <a:avLst/>
          </a:prstGeom>
          <a:ln w="12700">
            <a:solidFill>
              <a:schemeClr val="bg1"/>
            </a:solidFill>
          </a:ln>
        </p:spPr>
      </p:pic>
      <p:pic>
        <p:nvPicPr>
          <p:cNvPr id="19" name="Picture 18">
            <a:extLst>
              <a:ext uri="{FF2B5EF4-FFF2-40B4-BE49-F238E27FC236}">
                <a16:creationId xmlns:a16="http://schemas.microsoft.com/office/drawing/2014/main" id="{C280D3CC-D491-7441-BF94-2BB23A0A159B}"/>
              </a:ext>
            </a:extLst>
          </p:cNvPr>
          <p:cNvPicPr>
            <a:picLocks noChangeAspect="1"/>
          </p:cNvPicPr>
          <p:nvPr/>
        </p:nvPicPr>
        <p:blipFill>
          <a:blip r:embed="rId4"/>
          <a:stretch>
            <a:fillRect/>
          </a:stretch>
        </p:blipFill>
        <p:spPr>
          <a:xfrm>
            <a:off x="7802563" y="1018872"/>
            <a:ext cx="3670300" cy="1066800"/>
          </a:xfrm>
          <a:prstGeom prst="rect">
            <a:avLst/>
          </a:prstGeom>
          <a:ln w="12700">
            <a:solidFill>
              <a:schemeClr val="bg1"/>
            </a:solidFill>
          </a:ln>
        </p:spPr>
      </p:pic>
      <p:grpSp>
        <p:nvGrpSpPr>
          <p:cNvPr id="20" name="Group 19">
            <a:extLst>
              <a:ext uri="{FF2B5EF4-FFF2-40B4-BE49-F238E27FC236}">
                <a16:creationId xmlns:a16="http://schemas.microsoft.com/office/drawing/2014/main" id="{4508BEC9-C60E-6245-BF3D-756B98F3FE1E}"/>
              </a:ext>
            </a:extLst>
          </p:cNvPr>
          <p:cNvGrpSpPr/>
          <p:nvPr/>
        </p:nvGrpSpPr>
        <p:grpSpPr>
          <a:xfrm>
            <a:off x="1847094" y="4578188"/>
            <a:ext cx="894376" cy="443350"/>
            <a:chOff x="1688068" y="5274592"/>
            <a:chExt cx="894376" cy="443350"/>
          </a:xfrm>
        </p:grpSpPr>
        <p:sp>
          <p:nvSpPr>
            <p:cNvPr id="21" name="Triangle 20">
              <a:extLst>
                <a:ext uri="{FF2B5EF4-FFF2-40B4-BE49-F238E27FC236}">
                  <a16:creationId xmlns:a16="http://schemas.microsoft.com/office/drawing/2014/main" id="{A177D9B2-60A9-8D4F-BF46-74AA94C0D663}"/>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1D5D89AC-B1F1-9147-B39E-FF3E257FCA70}"/>
                </a:ext>
              </a:extLst>
            </p:cNvPr>
            <p:cNvSpPr txBox="1"/>
            <p:nvPr/>
          </p:nvSpPr>
          <p:spPr>
            <a:xfrm>
              <a:off x="1688068" y="5317832"/>
              <a:ext cx="894376" cy="400110"/>
            </a:xfrm>
            <a:prstGeom prst="rect">
              <a:avLst/>
            </a:prstGeom>
            <a:noFill/>
          </p:spPr>
          <p:txBody>
            <a:bodyPr wrap="square" rtlCol="0">
              <a:spAutoFit/>
            </a:bodyPr>
            <a:lstStyle/>
            <a:p>
              <a:pPr algn="ctr"/>
              <a:r>
                <a:rPr lang="en-US" sz="2000" b="1" dirty="0">
                  <a:solidFill>
                    <a:schemeClr val="bg1"/>
                  </a:solidFill>
                </a:rPr>
                <a:t>ALICE</a:t>
              </a:r>
            </a:p>
          </p:txBody>
        </p:sp>
      </p:grpSp>
      <p:pic>
        <p:nvPicPr>
          <p:cNvPr id="23" name="Picture 22">
            <a:extLst>
              <a:ext uri="{FF2B5EF4-FFF2-40B4-BE49-F238E27FC236}">
                <a16:creationId xmlns:a16="http://schemas.microsoft.com/office/drawing/2014/main" id="{078855EE-8342-D44A-A7CA-0FAB1D6EFD82}"/>
              </a:ext>
            </a:extLst>
          </p:cNvPr>
          <p:cNvPicPr>
            <a:picLocks noChangeAspect="1"/>
          </p:cNvPicPr>
          <p:nvPr/>
        </p:nvPicPr>
        <p:blipFill>
          <a:blip r:embed="rId5"/>
          <a:stretch>
            <a:fillRect/>
          </a:stretch>
        </p:blipFill>
        <p:spPr>
          <a:xfrm>
            <a:off x="7802563" y="3605764"/>
            <a:ext cx="3670300" cy="1066800"/>
          </a:xfrm>
          <a:prstGeom prst="rect">
            <a:avLst/>
          </a:prstGeom>
          <a:ln w="12700">
            <a:solidFill>
              <a:schemeClr val="bg1"/>
            </a:solidFill>
          </a:ln>
        </p:spPr>
      </p:pic>
      <p:pic>
        <p:nvPicPr>
          <p:cNvPr id="24" name="Picture 23">
            <a:extLst>
              <a:ext uri="{FF2B5EF4-FFF2-40B4-BE49-F238E27FC236}">
                <a16:creationId xmlns:a16="http://schemas.microsoft.com/office/drawing/2014/main" id="{1C5EE1E7-1B0E-1341-BAAE-D9B35E96C782}"/>
              </a:ext>
            </a:extLst>
          </p:cNvPr>
          <p:cNvPicPr>
            <a:picLocks noChangeAspect="1"/>
          </p:cNvPicPr>
          <p:nvPr/>
        </p:nvPicPr>
        <p:blipFill>
          <a:blip r:embed="rId6"/>
          <a:stretch>
            <a:fillRect/>
          </a:stretch>
        </p:blipFill>
        <p:spPr>
          <a:xfrm>
            <a:off x="7802563" y="2312318"/>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A1E47DCA-291F-F04E-BB01-09A1579728FF}"/>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sp>
        <p:nvSpPr>
          <p:cNvPr id="26" name="ZoneTexte 45">
            <a:extLst>
              <a:ext uri="{FF2B5EF4-FFF2-40B4-BE49-F238E27FC236}">
                <a16:creationId xmlns:a16="http://schemas.microsoft.com/office/drawing/2014/main" id="{B8DCA2A4-BDE1-1A4D-A2BF-CCCDCA96E550}"/>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ALICE</a:t>
            </a:r>
          </a:p>
        </p:txBody>
      </p:sp>
      <p:sp>
        <p:nvSpPr>
          <p:cNvPr id="27" name="ZoneTexte 47">
            <a:extLst>
              <a:ext uri="{FF2B5EF4-FFF2-40B4-BE49-F238E27FC236}">
                <a16:creationId xmlns:a16="http://schemas.microsoft.com/office/drawing/2014/main" id="{B98ABFF3-51B4-EC47-AA6D-DE0BFDD73EE9}"/>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CMS</a:t>
            </a:r>
          </a:p>
        </p:txBody>
      </p:sp>
      <p:sp>
        <p:nvSpPr>
          <p:cNvPr id="28" name="ZoneTexte 48">
            <a:extLst>
              <a:ext uri="{FF2B5EF4-FFF2-40B4-BE49-F238E27FC236}">
                <a16:creationId xmlns:a16="http://schemas.microsoft.com/office/drawing/2014/main" id="{2AEFEB80-E2B5-204F-BE41-1B11ED31CA82}"/>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dirty="0" err="1">
                <a:solidFill>
                  <a:schemeClr val="bg1"/>
                </a:solidFill>
                <a:latin typeface="Arial" charset="0"/>
                <a:ea typeface="Arial" charset="0"/>
                <a:cs typeface="Arial" charset="0"/>
              </a:rPr>
              <a:t>LHCb</a:t>
            </a:r>
            <a:endParaRPr lang="en-US" sz="1100" b="1" dirty="0">
              <a:solidFill>
                <a:schemeClr val="bg1"/>
              </a:solidFill>
              <a:latin typeface="Arial" charset="0"/>
              <a:ea typeface="Arial" charset="0"/>
              <a:cs typeface="Arial" charset="0"/>
            </a:endParaRPr>
          </a:p>
        </p:txBody>
      </p:sp>
      <p:sp>
        <p:nvSpPr>
          <p:cNvPr id="2" name="TextBox 1">
            <a:extLst>
              <a:ext uri="{FF2B5EF4-FFF2-40B4-BE49-F238E27FC236}">
                <a16:creationId xmlns:a16="http://schemas.microsoft.com/office/drawing/2014/main" id="{2EBD7240-B5B8-4C41-9A18-239E7BD927E1}"/>
              </a:ext>
            </a:extLst>
          </p:cNvPr>
          <p:cNvSpPr txBox="1"/>
          <p:nvPr/>
        </p:nvSpPr>
        <p:spPr>
          <a:xfrm>
            <a:off x="2313000" y="1783957"/>
            <a:ext cx="604653"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5AD27B9C-863D-3148-9AA0-DE5436A463AF}"/>
              </a:ext>
            </a:extLst>
          </p:cNvPr>
          <p:cNvSpPr txBox="1"/>
          <p:nvPr/>
        </p:nvSpPr>
        <p:spPr>
          <a:xfrm>
            <a:off x="4524057" y="3953052"/>
            <a:ext cx="593432"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7286E240-8DE5-7243-ACF4-B39B0027A7D9}"/>
              </a:ext>
            </a:extLst>
          </p:cNvPr>
          <p:cNvSpPr txBox="1"/>
          <p:nvPr/>
        </p:nvSpPr>
        <p:spPr>
          <a:xfrm>
            <a:off x="4455859" y="6113156"/>
            <a:ext cx="457176"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6FC917E0-2304-8644-8E5F-CC7F30A4E445}"/>
              </a:ext>
            </a:extLst>
          </p:cNvPr>
          <p:cNvCxnSpPr>
            <a:stCxn id="32" idx="1"/>
          </p:cNvCxnSpPr>
          <p:nvPr/>
        </p:nvCxnSpPr>
        <p:spPr>
          <a:xfrm flipH="1" flipV="1">
            <a:off x="3875964" y="6073254"/>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4046301"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The Large Hadron Collider</a:t>
            </a:r>
          </a:p>
        </p:txBody>
      </p:sp>
      <p:sp>
        <p:nvSpPr>
          <p:cNvPr id="34" name="Rounded Rectangle 33">
            <a:extLst>
              <a:ext uri="{FF2B5EF4-FFF2-40B4-BE49-F238E27FC236}">
                <a16:creationId xmlns:a16="http://schemas.microsoft.com/office/drawing/2014/main" id="{F4214E1F-B996-B844-84CD-D3650AFB98F6}"/>
              </a:ext>
            </a:extLst>
          </p:cNvPr>
          <p:cNvSpPr/>
          <p:nvPr/>
        </p:nvSpPr>
        <p:spPr>
          <a:xfrm>
            <a:off x="717374" y="1506643"/>
            <a:ext cx="9086163" cy="3950001"/>
          </a:xfrm>
          <a:prstGeom prst="roundRect">
            <a:avLst>
              <a:gd name="adj" fmla="val 1722"/>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35" name="TextBox 34">
            <a:extLst>
              <a:ext uri="{FF2B5EF4-FFF2-40B4-BE49-F238E27FC236}">
                <a16:creationId xmlns:a16="http://schemas.microsoft.com/office/drawing/2014/main" id="{27B716F1-860C-B449-B64A-145C1B519DD5}"/>
              </a:ext>
            </a:extLst>
          </p:cNvPr>
          <p:cNvSpPr txBox="1"/>
          <p:nvPr/>
        </p:nvSpPr>
        <p:spPr>
          <a:xfrm>
            <a:off x="1089596" y="1684600"/>
            <a:ext cx="8859620" cy="3585597"/>
          </a:xfrm>
          <a:prstGeom prst="rect">
            <a:avLst/>
          </a:prstGeom>
          <a:noFill/>
        </p:spPr>
        <p:txBody>
          <a:bodyPr wrap="square" rtlCol="0">
            <a:spAutoFit/>
          </a:bodyPr>
          <a:lstStyle/>
          <a:p>
            <a:pPr marL="0">
              <a:spcBef>
                <a:spcPts val="3000"/>
              </a:spcBef>
            </a:pPr>
            <a:r>
              <a:rPr lang="en-GB" b="1" dirty="0">
                <a:solidFill>
                  <a:prstClr val="black"/>
                </a:solidFill>
                <a:latin typeface="Helvetica" pitchFamily="2" charset="0"/>
                <a:ea typeface="Helvetica Light" charset="0"/>
                <a:cs typeface="Helvetica Light" charset="0"/>
                <a:sym typeface="Wingdings" pitchFamily="2" charset="2"/>
              </a:rPr>
              <a:t>The LHC and its experiments are projects of superlatives</a:t>
            </a:r>
          </a:p>
          <a:p>
            <a:pPr marL="285750" indent="-285750">
              <a:spcBef>
                <a:spcPts val="1800"/>
              </a:spcBef>
              <a:buFont typeface="Arial" panose="020B0604020202020204" pitchFamily="34" charset="0"/>
              <a:buChar char="•"/>
            </a:pPr>
            <a:r>
              <a:rPr lang="en-GB" sz="1600" dirty="0">
                <a:solidFill>
                  <a:prstClr val="black"/>
                </a:solidFill>
                <a:latin typeface="Helvetica" pitchFamily="2" charset="0"/>
                <a:ea typeface="Helvetica Light" charset="0"/>
                <a:cs typeface="Helvetica Light" charset="0"/>
                <a:sym typeface="Wingdings" pitchFamily="2" charset="2"/>
              </a:rPr>
              <a:t>Factors of 7 / 50 larger energy / luminosity, almost twice larger dipole fields, 16 times narrower bunch spacing than the Tevatron</a:t>
            </a:r>
          </a:p>
          <a:p>
            <a:pPr marL="285750" indent="-285750">
              <a:spcBef>
                <a:spcPts val="1200"/>
              </a:spcBef>
              <a:buFont typeface="Arial" panose="020B0604020202020204" pitchFamily="34" charset="0"/>
              <a:buChar char="•"/>
            </a:pPr>
            <a:r>
              <a:rPr lang="en-GB" sz="1600" dirty="0">
                <a:solidFill>
                  <a:prstClr val="black"/>
                </a:solidFill>
                <a:latin typeface="Helvetica" pitchFamily="2" charset="0"/>
                <a:ea typeface="Helvetica Light" charset="0"/>
                <a:cs typeface="Helvetica Light" charset="0"/>
                <a:sym typeface="Wingdings" pitchFamily="2" charset="2"/>
              </a:rPr>
              <a:t>Compact two-in-one accelerating scheme</a:t>
            </a:r>
          </a:p>
          <a:p>
            <a:pPr marL="285750" indent="-285750">
              <a:spcBef>
                <a:spcPts val="1200"/>
              </a:spcBef>
              <a:buFont typeface="Arial" panose="020B0604020202020204" pitchFamily="34" charset="0"/>
              <a:buChar char="•"/>
            </a:pPr>
            <a:r>
              <a:rPr lang="en-GB" sz="1600" dirty="0">
                <a:solidFill>
                  <a:prstClr val="black"/>
                </a:solidFill>
                <a:latin typeface="Helvetica" pitchFamily="2" charset="0"/>
                <a:ea typeface="Helvetica Light" charset="0"/>
                <a:cs typeface="Helvetica Light" charset="0"/>
                <a:sym typeface="Wingdings" pitchFamily="2" charset="2"/>
              </a:rPr>
              <a:t>Detectors as technological masterpieces, incorporating everything learned from previous experiments, and designed and optimised from scratch using detailed simulation</a:t>
            </a:r>
          </a:p>
          <a:p>
            <a:pPr marL="285750" indent="-285750">
              <a:spcBef>
                <a:spcPts val="1200"/>
              </a:spcBef>
              <a:buFont typeface="Arial" panose="020B0604020202020204" pitchFamily="34" charset="0"/>
              <a:buChar char="•"/>
            </a:pPr>
            <a:r>
              <a:rPr lang="en-GB" sz="1600" dirty="0">
                <a:solidFill>
                  <a:prstClr val="black"/>
                </a:solidFill>
                <a:latin typeface="Helvetica" pitchFamily="2" charset="0"/>
                <a:ea typeface="Helvetica Light" charset="0"/>
                <a:cs typeface="Helvetica Light" charset="0"/>
                <a:sym typeface="Wingdings" pitchFamily="2" charset="2"/>
              </a:rPr>
              <a:t>Their physics performance exceeds the design expectations in all aspects</a:t>
            </a:r>
          </a:p>
          <a:p>
            <a:pPr marL="285750" lvl="0" indent="-285750">
              <a:spcBef>
                <a:spcPts val="1200"/>
              </a:spcBef>
              <a:buFont typeface="Arial" panose="020B0604020202020204" pitchFamily="34" charset="0"/>
              <a:buChar char="•"/>
            </a:pPr>
            <a:r>
              <a:rPr lang="en-GB" sz="1600" dirty="0">
                <a:solidFill>
                  <a:prstClr val="black"/>
                </a:solidFill>
                <a:latin typeface="Helvetica" pitchFamily="2" charset="0"/>
                <a:ea typeface="Helvetica Light" charset="0"/>
                <a:cs typeface="Helvetica Light" charset="0"/>
                <a:sym typeface="Wingdings" pitchFamily="2" charset="2"/>
              </a:rPr>
              <a:t>World-wide distributed computing organised as its own collaboration</a:t>
            </a:r>
          </a:p>
          <a:p>
            <a:pPr marL="285750" lvl="0" indent="-285750">
              <a:spcBef>
                <a:spcPts val="1200"/>
              </a:spcBef>
              <a:buFont typeface="Arial" panose="020B0604020202020204" pitchFamily="34" charset="0"/>
              <a:buChar char="•"/>
            </a:pPr>
            <a:r>
              <a:rPr lang="en-GB" sz="1600" dirty="0">
                <a:solidFill>
                  <a:prstClr val="black"/>
                </a:solidFill>
                <a:latin typeface="Helvetica" pitchFamily="2" charset="0"/>
                <a:ea typeface="Helvetica Light" charset="0"/>
                <a:cs typeface="Helvetica Light" charset="0"/>
                <a:sym typeface="Wingdings" pitchFamily="2" charset="2"/>
              </a:rPr>
              <a:t>Experimental collaborations count several thousand scientists and span entire careers between proposal and exploitation </a:t>
            </a:r>
          </a:p>
        </p:txBody>
      </p:sp>
    </p:spTree>
    <p:extLst>
      <p:ext uri="{BB962C8B-B14F-4D97-AF65-F5344CB8AC3E}">
        <p14:creationId xmlns:p14="http://schemas.microsoft.com/office/powerpoint/2010/main" val="398497053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6A57CE92-9A52-F040-900E-075E982AB087}"/>
              </a:ext>
            </a:extLst>
          </p:cNvPr>
          <p:cNvSpPr txBox="1">
            <a:spLocks/>
          </p:cNvSpPr>
          <p:nvPr/>
        </p:nvSpPr>
        <p:spPr>
          <a:xfrm>
            <a:off x="1242000" y="6183927"/>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sp>
        <p:nvSpPr>
          <p:cNvPr id="11" name="Triangle 10">
            <a:extLst>
              <a:ext uri="{FF2B5EF4-FFF2-40B4-BE49-F238E27FC236}">
                <a16:creationId xmlns:a16="http://schemas.microsoft.com/office/drawing/2014/main" id="{EBC92825-064B-FB45-807D-82D724FBBC4B}"/>
              </a:ext>
            </a:extLst>
          </p:cNvPr>
          <p:cNvSpPr>
            <a:spLocks noChangeAspect="1"/>
          </p:cNvSpPr>
          <p:nvPr/>
        </p:nvSpPr>
        <p:spPr>
          <a:xfrm flipV="1">
            <a:off x="5176144" y="920404"/>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 name="TextBox 1">
            <a:extLst>
              <a:ext uri="{FF2B5EF4-FFF2-40B4-BE49-F238E27FC236}">
                <a16:creationId xmlns:a16="http://schemas.microsoft.com/office/drawing/2014/main" id="{2EBD7240-B5B8-4C41-9A18-239E7BD927E1}"/>
              </a:ext>
            </a:extLst>
          </p:cNvPr>
          <p:cNvSpPr txBox="1"/>
          <p:nvPr/>
        </p:nvSpPr>
        <p:spPr>
          <a:xfrm>
            <a:off x="2313000" y="1047991"/>
            <a:ext cx="604653"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LHC</a:t>
            </a:r>
          </a:p>
        </p:txBody>
      </p:sp>
      <p:cxnSp>
        <p:nvCxnSpPr>
          <p:cNvPr id="5" name="Straight Connector 4">
            <a:extLst>
              <a:ext uri="{FF2B5EF4-FFF2-40B4-BE49-F238E27FC236}">
                <a16:creationId xmlns:a16="http://schemas.microsoft.com/office/drawing/2014/main" id="{6FC917E0-2304-8644-8E5F-CC7F30A4E445}"/>
              </a:ext>
            </a:extLst>
          </p:cNvPr>
          <p:cNvCxnSpPr>
            <a:cxnSpLocks/>
          </p:cNvCxnSpPr>
          <p:nvPr/>
        </p:nvCxnSpPr>
        <p:spPr>
          <a:xfrm flipH="1" flipV="1">
            <a:off x="4823809" y="5816781"/>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2890471"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A major ingredient</a:t>
            </a:r>
          </a:p>
        </p:txBody>
      </p:sp>
      <p:sp>
        <p:nvSpPr>
          <p:cNvPr id="34" name="Rounded Rectangle 33">
            <a:extLst>
              <a:ext uri="{FF2B5EF4-FFF2-40B4-BE49-F238E27FC236}">
                <a16:creationId xmlns:a16="http://schemas.microsoft.com/office/drawing/2014/main" id="{F4214E1F-B996-B844-84CD-D3650AFB98F6}"/>
              </a:ext>
            </a:extLst>
          </p:cNvPr>
          <p:cNvSpPr/>
          <p:nvPr/>
        </p:nvSpPr>
        <p:spPr>
          <a:xfrm>
            <a:off x="717374" y="892599"/>
            <a:ext cx="10099308" cy="2489630"/>
          </a:xfrm>
          <a:prstGeom prst="roundRect">
            <a:avLst>
              <a:gd name="adj" fmla="val 1722"/>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36" name="Text Box 25">
            <a:extLst>
              <a:ext uri="{FF2B5EF4-FFF2-40B4-BE49-F238E27FC236}">
                <a16:creationId xmlns:a16="http://schemas.microsoft.com/office/drawing/2014/main" id="{5E44690B-FC35-A743-9069-250AC7F2E8C1}"/>
              </a:ext>
            </a:extLst>
          </p:cNvPr>
          <p:cNvSpPr txBox="1">
            <a:spLocks noChangeArrowheads="1"/>
          </p:cNvSpPr>
          <p:nvPr/>
        </p:nvSpPr>
        <p:spPr bwMode="auto">
          <a:xfrm>
            <a:off x="864576" y="978207"/>
            <a:ext cx="6528683" cy="634020"/>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a:solidFill>
                  <a:prstClr val="black"/>
                </a:solidFill>
                <a:latin typeface="Helvetica" pitchFamily="2" charset="0"/>
                <a:ea typeface="Helvetica Light" charset="0"/>
                <a:cs typeface="Helvetica Light" charset="0"/>
              </a:rPr>
              <a:t>In proton–proton collisions, cross section is convolution of parton distribution functions (PDF) with parton scattering matrix element</a:t>
            </a:r>
          </a:p>
        </p:txBody>
      </p:sp>
      <p:sp>
        <p:nvSpPr>
          <p:cNvPr id="38" name="TextBox 37">
            <a:extLst>
              <a:ext uri="{FF2B5EF4-FFF2-40B4-BE49-F238E27FC236}">
                <a16:creationId xmlns:a16="http://schemas.microsoft.com/office/drawing/2014/main" id="{D9A920E0-90CD-1949-8879-0675AB4C9E86}"/>
              </a:ext>
            </a:extLst>
          </p:cNvPr>
          <p:cNvSpPr txBox="1"/>
          <p:nvPr/>
        </p:nvSpPr>
        <p:spPr>
          <a:xfrm>
            <a:off x="964636" y="1855786"/>
            <a:ext cx="2286000" cy="900246"/>
          </a:xfrm>
          <a:prstGeom prst="rect">
            <a:avLst/>
          </a:prstGeom>
          <a:noFill/>
        </p:spPr>
        <p:txBody>
          <a:bodyPr wrap="square" lIns="0" rIns="0" rtlCol="0">
            <a:spAutoFit/>
          </a:bodyPr>
          <a:lstStyle/>
          <a:p>
            <a:r>
              <a:rPr lang="en-GB" sz="1400" dirty="0">
                <a:solidFill>
                  <a:srgbClr val="BC010C"/>
                </a:solidFill>
                <a:latin typeface="Helvetica Light" charset="0"/>
                <a:ea typeface="Helvetica Light" charset="0"/>
                <a:cs typeface="Helvetica Light" charset="0"/>
              </a:rPr>
              <a:t>Parton distribution functions</a:t>
            </a:r>
          </a:p>
          <a:p>
            <a:pPr>
              <a:spcBef>
                <a:spcPts val="300"/>
              </a:spcBef>
            </a:pPr>
            <a:r>
              <a:rPr lang="en-GB" sz="1200" dirty="0">
                <a:solidFill>
                  <a:srgbClr val="BC010C"/>
                </a:solidFill>
                <a:latin typeface="Helvetica Light" charset="0"/>
                <a:ea typeface="Helvetica Light" charset="0"/>
                <a:cs typeface="Helvetica Light" charset="0"/>
              </a:rPr>
              <a:t>Representing structure of proton, extracted using experimental data and QCD properties</a:t>
            </a:r>
            <a:endParaRPr lang="en-GB" sz="1100" dirty="0">
              <a:solidFill>
                <a:srgbClr val="BC010C"/>
              </a:solidFill>
              <a:latin typeface="Helvetica Light" charset="0"/>
              <a:ea typeface="Helvetica Light" charset="0"/>
              <a:cs typeface="Helvetica Light" charset="0"/>
            </a:endParaRPr>
          </a:p>
        </p:txBody>
      </p:sp>
      <p:grpSp>
        <p:nvGrpSpPr>
          <p:cNvPr id="80" name="Group 79">
            <a:extLst>
              <a:ext uri="{FF2B5EF4-FFF2-40B4-BE49-F238E27FC236}">
                <a16:creationId xmlns:a16="http://schemas.microsoft.com/office/drawing/2014/main" id="{F8561BA4-3076-974A-A849-F3B69373A0F0}"/>
              </a:ext>
            </a:extLst>
          </p:cNvPr>
          <p:cNvGrpSpPr/>
          <p:nvPr/>
        </p:nvGrpSpPr>
        <p:grpSpPr>
          <a:xfrm>
            <a:off x="3716441" y="1696309"/>
            <a:ext cx="4374011" cy="1523051"/>
            <a:chOff x="3743210" y="2110597"/>
            <a:chExt cx="4374011" cy="1523051"/>
          </a:xfrm>
        </p:grpSpPr>
        <p:sp>
          <p:nvSpPr>
            <p:cNvPr id="30" name="TextBox 29">
              <a:extLst>
                <a:ext uri="{FF2B5EF4-FFF2-40B4-BE49-F238E27FC236}">
                  <a16:creationId xmlns:a16="http://schemas.microsoft.com/office/drawing/2014/main" id="{5AD27B9C-863D-3148-9AA0-DE5436A463AF}"/>
                </a:ext>
              </a:extLst>
            </p:cNvPr>
            <p:cNvSpPr txBox="1"/>
            <p:nvPr/>
          </p:nvSpPr>
          <p:spPr>
            <a:xfrm>
              <a:off x="4524057" y="3060972"/>
              <a:ext cx="593432"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43" name="TextBox 42">
              <a:extLst>
                <a:ext uri="{FF2B5EF4-FFF2-40B4-BE49-F238E27FC236}">
                  <a16:creationId xmlns:a16="http://schemas.microsoft.com/office/drawing/2014/main" id="{60ACEE90-729F-9746-8655-3050C50BD197}"/>
                </a:ext>
              </a:extLst>
            </p:cNvPr>
            <p:cNvSpPr txBox="1"/>
            <p:nvPr/>
          </p:nvSpPr>
          <p:spPr>
            <a:xfrm>
              <a:off x="3743210" y="2110597"/>
              <a:ext cx="325730" cy="369332"/>
            </a:xfrm>
            <a:prstGeom prst="rect">
              <a:avLst/>
            </a:prstGeom>
            <a:noFill/>
          </p:spPr>
          <p:txBody>
            <a:bodyPr wrap="none" rtlCol="0">
              <a:spAutoFit/>
            </a:bodyPr>
            <a:lstStyle/>
            <a:p>
              <a:r>
                <a:rPr lang="en-GB" sz="1800" dirty="0" err="1">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cxnSp>
          <p:nvCxnSpPr>
            <p:cNvPr id="45" name="Straight Connector 44">
              <a:extLst>
                <a:ext uri="{FF2B5EF4-FFF2-40B4-BE49-F238E27FC236}">
                  <a16:creationId xmlns:a16="http://schemas.microsoft.com/office/drawing/2014/main" id="{45024EC2-2288-E046-A9F7-4A5198CD85AF}"/>
                </a:ext>
              </a:extLst>
            </p:cNvPr>
            <p:cNvCxnSpPr/>
            <p:nvPr/>
          </p:nvCxnSpPr>
          <p:spPr>
            <a:xfrm>
              <a:off x="4036402" y="2339197"/>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509AD338-E5E9-0844-9F81-C8BD26F56D93}"/>
                </a:ext>
              </a:extLst>
            </p:cNvPr>
            <p:cNvCxnSpPr/>
            <p:nvPr/>
          </p:nvCxnSpPr>
          <p:spPr>
            <a:xfrm>
              <a:off x="4036402" y="3405997"/>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D0D72CA6-B7B1-104F-8AAA-E0837D8E424F}"/>
                </a:ext>
              </a:extLst>
            </p:cNvPr>
            <p:cNvCxnSpPr/>
            <p:nvPr/>
          </p:nvCxnSpPr>
          <p:spPr>
            <a:xfrm>
              <a:off x="4887610" y="3407585"/>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F9A4C3F8-C9D9-8B4C-A4C8-44A661516EEF}"/>
                </a:ext>
              </a:extLst>
            </p:cNvPr>
            <p:cNvCxnSpPr/>
            <p:nvPr/>
          </p:nvCxnSpPr>
          <p:spPr>
            <a:xfrm flipV="1">
              <a:off x="4887610" y="333403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7BF683F9-4208-394D-B574-7F43BC0A9026}"/>
                </a:ext>
              </a:extLst>
            </p:cNvPr>
            <p:cNvCxnSpPr/>
            <p:nvPr/>
          </p:nvCxnSpPr>
          <p:spPr>
            <a:xfrm>
              <a:off x="4887610" y="341023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7A6FA48D-B663-BD4C-9962-CF089EAD8C47}"/>
                </a:ext>
              </a:extLst>
            </p:cNvPr>
            <p:cNvCxnSpPr/>
            <p:nvPr/>
          </p:nvCxnSpPr>
          <p:spPr>
            <a:xfrm>
              <a:off x="4887610" y="2336552"/>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4A8DF9A2-BF15-AE4D-B181-3EA349584881}"/>
                </a:ext>
              </a:extLst>
            </p:cNvPr>
            <p:cNvCxnSpPr/>
            <p:nvPr/>
          </p:nvCxnSpPr>
          <p:spPr>
            <a:xfrm flipV="1">
              <a:off x="4887610" y="2262997"/>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7736FBB-69E5-3943-99A2-1D6501DD67D7}"/>
                </a:ext>
              </a:extLst>
            </p:cNvPr>
            <p:cNvCxnSpPr/>
            <p:nvPr/>
          </p:nvCxnSpPr>
          <p:spPr>
            <a:xfrm>
              <a:off x="4887610" y="2339197"/>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B6155C9A-E9D4-9D4F-AC2B-E8340E984802}"/>
                </a:ext>
              </a:extLst>
            </p:cNvPr>
            <p:cNvCxnSpPr/>
            <p:nvPr/>
          </p:nvCxnSpPr>
          <p:spPr>
            <a:xfrm rot="5400000" flipH="1" flipV="1">
              <a:off x="4849510" y="3063097"/>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506E24CC-AD44-2D4B-9C9D-9238971E4321}"/>
                </a:ext>
              </a:extLst>
            </p:cNvPr>
            <p:cNvCxnSpPr/>
            <p:nvPr/>
          </p:nvCxnSpPr>
          <p:spPr>
            <a:xfrm rot="16200000" flipV="1">
              <a:off x="4849510" y="2377297"/>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57" name="Oval 56">
              <a:extLst>
                <a:ext uri="{FF2B5EF4-FFF2-40B4-BE49-F238E27FC236}">
                  <a16:creationId xmlns:a16="http://schemas.microsoft.com/office/drawing/2014/main" id="{17D77986-AC30-5949-B7F5-9591700FE64E}"/>
                </a:ext>
              </a:extLst>
            </p:cNvPr>
            <p:cNvSpPr/>
            <p:nvPr/>
          </p:nvSpPr>
          <p:spPr>
            <a:xfrm>
              <a:off x="5040010" y="2720197"/>
              <a:ext cx="304800" cy="30480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sp>
          <p:nvSpPr>
            <p:cNvPr id="58" name="TextBox 57">
              <a:extLst>
                <a:ext uri="{FF2B5EF4-FFF2-40B4-BE49-F238E27FC236}">
                  <a16:creationId xmlns:a16="http://schemas.microsoft.com/office/drawing/2014/main" id="{512D54E8-5281-9741-976D-B9F65ABBBEA3}"/>
                </a:ext>
              </a:extLst>
            </p:cNvPr>
            <p:cNvSpPr txBox="1"/>
            <p:nvPr/>
          </p:nvSpPr>
          <p:spPr>
            <a:xfrm>
              <a:off x="3743210" y="3177397"/>
              <a:ext cx="325730" cy="369332"/>
            </a:xfrm>
            <a:prstGeom prst="rect">
              <a:avLst/>
            </a:prstGeom>
            <a:noFill/>
          </p:spPr>
          <p:txBody>
            <a:bodyPr wrap="none" rtlCol="0">
              <a:spAutoFit/>
            </a:bodyPr>
            <a:lstStyle/>
            <a:p>
              <a:r>
                <a:rPr lang="en-GB" sz="1800" dirty="0" err="1">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sp>
          <p:nvSpPr>
            <p:cNvPr id="59" name="TextBox 58">
              <a:extLst>
                <a:ext uri="{FF2B5EF4-FFF2-40B4-BE49-F238E27FC236}">
                  <a16:creationId xmlns:a16="http://schemas.microsoft.com/office/drawing/2014/main" id="{9ACF3746-41A0-7245-966F-04936D51A880}"/>
                </a:ext>
              </a:extLst>
            </p:cNvPr>
            <p:cNvSpPr txBox="1"/>
            <p:nvPr/>
          </p:nvSpPr>
          <p:spPr>
            <a:xfrm>
              <a:off x="5368148" y="3304203"/>
              <a:ext cx="1260281" cy="261610"/>
            </a:xfrm>
            <a:prstGeom prst="rect">
              <a:avLst/>
            </a:prstGeom>
            <a:noFill/>
          </p:spPr>
          <p:txBody>
            <a:bodyPr wrap="none" rtlCol="0">
              <a:spAutoFit/>
            </a:bodyPr>
            <a:lstStyle/>
            <a:p>
              <a:r>
                <a:rPr lang="en-GB" sz="1050" dirty="0">
                  <a:solidFill>
                    <a:srgbClr val="008000"/>
                  </a:solidFill>
                  <a:latin typeface="Helvetica Light" charset="0"/>
                  <a:ea typeface="Helvetica Light" charset="0"/>
                  <a:cs typeface="Helvetica Light" charset="0"/>
                </a:rPr>
                <a:t>Underlying event</a:t>
              </a:r>
            </a:p>
          </p:txBody>
        </p:sp>
        <p:cxnSp>
          <p:nvCxnSpPr>
            <p:cNvPr id="60" name="Straight Connector 59">
              <a:extLst>
                <a:ext uri="{FF2B5EF4-FFF2-40B4-BE49-F238E27FC236}">
                  <a16:creationId xmlns:a16="http://schemas.microsoft.com/office/drawing/2014/main" id="{B4AA87C8-8463-304C-80A2-65E4BF31C76D}"/>
                </a:ext>
              </a:extLst>
            </p:cNvPr>
            <p:cNvCxnSpPr/>
            <p:nvPr/>
          </p:nvCxnSpPr>
          <p:spPr>
            <a:xfrm flipV="1">
              <a:off x="5344810" y="2796397"/>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7234829-DCAF-B348-9BE1-655F0D9C5257}"/>
                </a:ext>
              </a:extLst>
            </p:cNvPr>
            <p:cNvCxnSpPr/>
            <p:nvPr/>
          </p:nvCxnSpPr>
          <p:spPr>
            <a:xfrm>
              <a:off x="5344810" y="2872597"/>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A682557F-BBB3-6249-A9CD-DB597C52B225}"/>
                </a:ext>
              </a:extLst>
            </p:cNvPr>
            <p:cNvCxnSpPr/>
            <p:nvPr/>
          </p:nvCxnSpPr>
          <p:spPr>
            <a:xfrm>
              <a:off x="5344810" y="2872597"/>
              <a:ext cx="1143000" cy="1588"/>
            </a:xfrm>
            <a:prstGeom prst="line">
              <a:avLst/>
            </a:prstGeom>
            <a:ln w="50800" cap="flat" cmpd="sng" algn="ctr">
              <a:solidFill>
                <a:schemeClr val="tx2">
                  <a:lumMod val="75000"/>
                  <a:lumOff val="25000"/>
                </a:schemeClr>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5018ED13-C69C-3745-A09B-045E33A4E6B4}"/>
                </a:ext>
              </a:extLst>
            </p:cNvPr>
            <p:cNvSpPr txBox="1"/>
            <p:nvPr/>
          </p:nvSpPr>
          <p:spPr>
            <a:xfrm>
              <a:off x="6476636" y="2710249"/>
              <a:ext cx="1640585" cy="369332"/>
            </a:xfrm>
            <a:prstGeom prst="rect">
              <a:avLst/>
            </a:prstGeom>
            <a:noFill/>
          </p:spPr>
          <p:txBody>
            <a:bodyPr wrap="square" rtlCol="0">
              <a:spAutoFit/>
            </a:bodyPr>
            <a:lstStyle/>
            <a:p>
              <a:pPr defTabSz="360363"/>
              <a:r>
                <a:rPr lang="en-GB" sz="1800" dirty="0">
                  <a:solidFill>
                    <a:srgbClr val="09213B">
                      <a:lumMod val="75000"/>
                      <a:lumOff val="25000"/>
                    </a:srgbClr>
                  </a:solidFill>
                  <a:latin typeface="Helvetica Light" charset="0"/>
                  <a:ea typeface="Helvetica Light" charset="0"/>
                  <a:cs typeface="Helvetica Light" charset="0"/>
                </a:rPr>
                <a:t>X</a:t>
              </a:r>
              <a:r>
                <a:rPr lang="en-GB" sz="1400" dirty="0">
                  <a:solidFill>
                    <a:srgbClr val="09213B">
                      <a:lumMod val="75000"/>
                      <a:lumOff val="25000"/>
                    </a:srgbClr>
                  </a:solidFill>
                  <a:latin typeface="Helvetica Light" charset="0"/>
                  <a:ea typeface="Helvetica Light" charset="0"/>
                  <a:cs typeface="Helvetica Light" charset="0"/>
                </a:rPr>
                <a:t> </a:t>
              </a:r>
              <a:r>
                <a:rPr lang="en-GB" sz="1100" dirty="0">
                  <a:solidFill>
                    <a:srgbClr val="09213B">
                      <a:lumMod val="75000"/>
                      <a:lumOff val="25000"/>
                    </a:srgbClr>
                  </a:solidFill>
                  <a:latin typeface="Helvetica Light" charset="0"/>
                  <a:ea typeface="Helvetica Light" charset="0"/>
                  <a:cs typeface="Helvetica Light" charset="0"/>
                </a:rPr>
                <a:t>= 	jets, W, Z, top, H</a:t>
              </a:r>
              <a:endParaRPr lang="en-GB" sz="1400" dirty="0">
                <a:solidFill>
                  <a:srgbClr val="09213B">
                    <a:lumMod val="75000"/>
                    <a:lumOff val="25000"/>
                  </a:srgbClr>
                </a:solidFill>
                <a:latin typeface="Helvetica Light" charset="0"/>
                <a:ea typeface="Helvetica Light" charset="0"/>
                <a:cs typeface="Helvetica Light" charset="0"/>
              </a:endParaRPr>
            </a:p>
          </p:txBody>
        </p:sp>
        <p:graphicFrame>
          <p:nvGraphicFramePr>
            <p:cNvPr id="65" name="Object 3">
              <a:extLst>
                <a:ext uri="{FF2B5EF4-FFF2-40B4-BE49-F238E27FC236}">
                  <a16:creationId xmlns:a16="http://schemas.microsoft.com/office/drawing/2014/main" id="{144FD895-CBF4-5749-9CB1-B4A380F7B3CC}"/>
                </a:ext>
              </a:extLst>
            </p:cNvPr>
            <p:cNvGraphicFramePr>
              <a:graphicFrameLocks noChangeAspect="1"/>
            </p:cNvGraphicFramePr>
            <p:nvPr>
              <p:extLst>
                <p:ext uri="{D42A27DB-BD31-4B8C-83A1-F6EECF244321}">
                  <p14:modId xmlns:p14="http://schemas.microsoft.com/office/powerpoint/2010/main" val="3649819453"/>
                </p:ext>
              </p:extLst>
            </p:nvPr>
          </p:nvGraphicFramePr>
          <p:xfrm>
            <a:off x="4484609" y="2501197"/>
            <a:ext cx="478895" cy="315666"/>
          </p:xfrm>
          <a:graphic>
            <a:graphicData uri="http://schemas.openxmlformats.org/presentationml/2006/ole">
              <mc:AlternateContent xmlns:mc="http://schemas.openxmlformats.org/markup-compatibility/2006">
                <mc:Choice xmlns:v="urn:schemas-microsoft-com:vml" Requires="v">
                  <p:oleObj spid="_x0000_s32354" name="Equation" r:id="rId4" imgW="406400" imgH="266700" progId="Equation.DSMT4">
                    <p:embed/>
                  </p:oleObj>
                </mc:Choice>
                <mc:Fallback>
                  <p:oleObj name="Equation" r:id="rId4" imgW="406400" imgH="266700" progId="Equation.DSMT4">
                    <p:embed/>
                    <p:pic>
                      <p:nvPicPr>
                        <p:cNvPr id="42"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4609" y="2501197"/>
                          <a:ext cx="478895" cy="315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6" name="Object 4">
              <a:extLst>
                <a:ext uri="{FF2B5EF4-FFF2-40B4-BE49-F238E27FC236}">
                  <a16:creationId xmlns:a16="http://schemas.microsoft.com/office/drawing/2014/main" id="{09372AEC-21D5-144F-8049-5C9F1AF07B3C}"/>
                </a:ext>
              </a:extLst>
            </p:cNvPr>
            <p:cNvGraphicFramePr>
              <a:graphicFrameLocks noChangeAspect="1"/>
            </p:cNvGraphicFramePr>
            <p:nvPr>
              <p:extLst>
                <p:ext uri="{D42A27DB-BD31-4B8C-83A1-F6EECF244321}">
                  <p14:modId xmlns:p14="http://schemas.microsoft.com/office/powerpoint/2010/main" val="324623164"/>
                </p:ext>
              </p:extLst>
            </p:nvPr>
          </p:nvGraphicFramePr>
          <p:xfrm>
            <a:off x="4477728" y="2924454"/>
            <a:ext cx="493713" cy="315913"/>
          </p:xfrm>
          <a:graphic>
            <a:graphicData uri="http://schemas.openxmlformats.org/presentationml/2006/ole">
              <mc:AlternateContent xmlns:mc="http://schemas.openxmlformats.org/markup-compatibility/2006">
                <mc:Choice xmlns:v="urn:schemas-microsoft-com:vml" Requires="v">
                  <p:oleObj spid="_x0000_s32355" name="Equation" r:id="rId6" imgW="419100" imgH="266700" progId="Equation.DSMT4">
                    <p:embed/>
                  </p:oleObj>
                </mc:Choice>
                <mc:Fallback>
                  <p:oleObj name="Equation" r:id="rId6" imgW="419100" imgH="266700" progId="Equation.DSMT4">
                    <p:embed/>
                    <p:pic>
                      <p:nvPicPr>
                        <p:cNvPr id="43"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7728" y="2924454"/>
                          <a:ext cx="493713" cy="315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 name="Object 2">
              <a:extLst>
                <a:ext uri="{FF2B5EF4-FFF2-40B4-BE49-F238E27FC236}">
                  <a16:creationId xmlns:a16="http://schemas.microsoft.com/office/drawing/2014/main" id="{C215A587-FA93-6543-AC04-C4D0F6602BAE}"/>
                </a:ext>
              </a:extLst>
            </p:cNvPr>
            <p:cNvGraphicFramePr>
              <a:graphicFrameLocks noChangeAspect="1"/>
            </p:cNvGraphicFramePr>
            <p:nvPr>
              <p:extLst>
                <p:ext uri="{D42A27DB-BD31-4B8C-83A1-F6EECF244321}">
                  <p14:modId xmlns:p14="http://schemas.microsoft.com/office/powerpoint/2010/main" val="866885803"/>
                </p:ext>
              </p:extLst>
            </p:nvPr>
          </p:nvGraphicFramePr>
          <p:xfrm>
            <a:off x="5779278" y="2318579"/>
            <a:ext cx="1860880" cy="372492"/>
          </p:xfrm>
          <a:graphic>
            <a:graphicData uri="http://schemas.openxmlformats.org/presentationml/2006/ole">
              <mc:AlternateContent xmlns:mc="http://schemas.openxmlformats.org/markup-compatibility/2006">
                <mc:Choice xmlns:v="urn:schemas-microsoft-com:vml" Requires="v">
                  <p:oleObj spid="_x0000_s32356" name="Equation" r:id="rId8" imgW="1346200" imgH="266700" progId="Equation.DSMT4">
                    <p:embed/>
                  </p:oleObj>
                </mc:Choice>
                <mc:Fallback>
                  <p:oleObj name="Equation" r:id="rId8" imgW="1346200" imgH="266700" progId="Equation.DSMT4">
                    <p:embed/>
                    <p:pic>
                      <p:nvPicPr>
                        <p:cNvPr id="49"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79278" y="2318579"/>
                          <a:ext cx="1860880" cy="372492"/>
                        </a:xfrm>
                        <a:prstGeom prst="rect">
                          <a:avLst/>
                        </a:prstGeom>
                        <a:noFill/>
                      </p:spPr>
                    </p:pic>
                  </p:oleObj>
                </mc:Fallback>
              </mc:AlternateContent>
            </a:graphicData>
          </a:graphic>
        </p:graphicFrame>
        <p:pic>
          <p:nvPicPr>
            <p:cNvPr id="7" name="Picture 6">
              <a:extLst>
                <a:ext uri="{FF2B5EF4-FFF2-40B4-BE49-F238E27FC236}">
                  <a16:creationId xmlns:a16="http://schemas.microsoft.com/office/drawing/2014/main" id="{65A5DC6D-702B-1145-B34E-6D2B27B41C69}"/>
                </a:ext>
              </a:extLst>
            </p:cNvPr>
            <p:cNvPicPr>
              <a:picLocks noChangeAspect="1"/>
            </p:cNvPicPr>
            <p:nvPr/>
          </p:nvPicPr>
          <p:blipFill>
            <a:blip r:embed="rId10"/>
            <a:stretch>
              <a:fillRect/>
            </a:stretch>
          </p:blipFill>
          <p:spPr>
            <a:xfrm>
              <a:off x="4494013" y="2139149"/>
              <a:ext cx="428428" cy="427573"/>
            </a:xfrm>
            <a:prstGeom prst="rect">
              <a:avLst/>
            </a:prstGeom>
          </p:spPr>
        </p:pic>
        <p:pic>
          <p:nvPicPr>
            <p:cNvPr id="70" name="Picture 69">
              <a:extLst>
                <a:ext uri="{FF2B5EF4-FFF2-40B4-BE49-F238E27FC236}">
                  <a16:creationId xmlns:a16="http://schemas.microsoft.com/office/drawing/2014/main" id="{DEEF03A7-0963-FE4B-988F-244A2CF99701}"/>
                </a:ext>
              </a:extLst>
            </p:cNvPr>
            <p:cNvPicPr>
              <a:picLocks noChangeAspect="1"/>
            </p:cNvPicPr>
            <p:nvPr/>
          </p:nvPicPr>
          <p:blipFill>
            <a:blip r:embed="rId10"/>
            <a:stretch>
              <a:fillRect/>
            </a:stretch>
          </p:blipFill>
          <p:spPr>
            <a:xfrm>
              <a:off x="4490573" y="3206075"/>
              <a:ext cx="428428" cy="427573"/>
            </a:xfrm>
            <a:prstGeom prst="rect">
              <a:avLst/>
            </a:prstGeom>
          </p:spPr>
        </p:pic>
        <p:cxnSp>
          <p:nvCxnSpPr>
            <p:cNvPr id="41" name="Curved Connector 65">
              <a:extLst>
                <a:ext uri="{FF2B5EF4-FFF2-40B4-BE49-F238E27FC236}">
                  <a16:creationId xmlns:a16="http://schemas.microsoft.com/office/drawing/2014/main" id="{5B8909ED-F0DA-FB4C-82DD-3253B6523E21}"/>
                </a:ext>
              </a:extLst>
            </p:cNvPr>
            <p:cNvCxnSpPr>
              <a:cxnSpLocks/>
              <a:stCxn id="69" idx="1"/>
              <a:endCxn id="57" idx="7"/>
            </p:cNvCxnSpPr>
            <p:nvPr/>
          </p:nvCxnSpPr>
          <p:spPr>
            <a:xfrm rot="10800000" flipV="1">
              <a:off x="5300174" y="2504824"/>
              <a:ext cx="479105" cy="260009"/>
            </a:xfrm>
            <a:prstGeom prst="curvedConnector2">
              <a:avLst/>
            </a:prstGeom>
            <a:ln w="635" cap="flat" cmpd="sng" algn="ctr">
              <a:solidFill>
                <a:schemeClr val="tx1"/>
              </a:solidFill>
              <a:prstDash val="sysDash"/>
              <a:round/>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grpSp>
      <p:sp>
        <p:nvSpPr>
          <p:cNvPr id="71" name="Rounded Rectangle 70">
            <a:extLst>
              <a:ext uri="{FF2B5EF4-FFF2-40B4-BE49-F238E27FC236}">
                <a16:creationId xmlns:a16="http://schemas.microsoft.com/office/drawing/2014/main" id="{184F74E7-3712-0A4F-AF1D-54EDEAF58755}"/>
              </a:ext>
            </a:extLst>
          </p:cNvPr>
          <p:cNvSpPr/>
          <p:nvPr/>
        </p:nvSpPr>
        <p:spPr>
          <a:xfrm>
            <a:off x="717374" y="3650233"/>
            <a:ext cx="10099308" cy="2780205"/>
          </a:xfrm>
          <a:prstGeom prst="roundRect">
            <a:avLst>
              <a:gd name="adj" fmla="val 1722"/>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72" name="Text Box 25">
            <a:extLst>
              <a:ext uri="{FF2B5EF4-FFF2-40B4-BE49-F238E27FC236}">
                <a16:creationId xmlns:a16="http://schemas.microsoft.com/office/drawing/2014/main" id="{A667F4A3-853C-7042-8730-43DF83F382D7}"/>
              </a:ext>
            </a:extLst>
          </p:cNvPr>
          <p:cNvSpPr txBox="1">
            <a:spLocks noChangeArrowheads="1"/>
          </p:cNvSpPr>
          <p:nvPr/>
        </p:nvSpPr>
        <p:spPr bwMode="auto">
          <a:xfrm>
            <a:off x="862237" y="3763062"/>
            <a:ext cx="3075152" cy="1164550"/>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a:solidFill>
                  <a:prstClr val="black"/>
                </a:solidFill>
                <a:latin typeface="Helvetica" pitchFamily="2" charset="0"/>
                <a:ea typeface="Helvetica Light" charset="0"/>
                <a:cs typeface="Helvetica Light" charset="0"/>
              </a:rPr>
              <a:t>PDFs were measured precisely at the 6.3 km superconducting ep collider HERA at DESY (1992–2007)</a:t>
            </a:r>
          </a:p>
        </p:txBody>
      </p:sp>
      <p:pic>
        <p:nvPicPr>
          <p:cNvPr id="31751" name="Picture 7">
            <a:extLst>
              <a:ext uri="{FF2B5EF4-FFF2-40B4-BE49-F238E27FC236}">
                <a16:creationId xmlns:a16="http://schemas.microsoft.com/office/drawing/2014/main" id="{5B775D97-436A-B44A-835D-688B5585F0DA}"/>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4143042" y="3800382"/>
            <a:ext cx="3466846" cy="250405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AF516AB-E935-2340-9DFC-729A2DB59FC3}"/>
              </a:ext>
            </a:extLst>
          </p:cNvPr>
          <p:cNvSpPr txBox="1"/>
          <p:nvPr/>
        </p:nvSpPr>
        <p:spPr>
          <a:xfrm>
            <a:off x="4630942" y="4639305"/>
            <a:ext cx="380232"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H1</a:t>
            </a:r>
          </a:p>
        </p:txBody>
      </p:sp>
      <p:sp>
        <p:nvSpPr>
          <p:cNvPr id="75" name="TextBox 74">
            <a:extLst>
              <a:ext uri="{FF2B5EF4-FFF2-40B4-BE49-F238E27FC236}">
                <a16:creationId xmlns:a16="http://schemas.microsoft.com/office/drawing/2014/main" id="{8F4606E2-9B74-6145-965D-714C271D8EEC}"/>
              </a:ext>
            </a:extLst>
          </p:cNvPr>
          <p:cNvSpPr txBox="1"/>
          <p:nvPr/>
        </p:nvSpPr>
        <p:spPr>
          <a:xfrm>
            <a:off x="6654621" y="4879533"/>
            <a:ext cx="595035"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ZEUS</a:t>
            </a:r>
          </a:p>
        </p:txBody>
      </p:sp>
      <p:pic>
        <p:nvPicPr>
          <p:cNvPr id="78" name="Picture 77">
            <a:extLst>
              <a:ext uri="{FF2B5EF4-FFF2-40B4-BE49-F238E27FC236}">
                <a16:creationId xmlns:a16="http://schemas.microsoft.com/office/drawing/2014/main" id="{93F14FB3-485C-894D-92F8-7908F9B52456}"/>
              </a:ext>
            </a:extLst>
          </p:cNvPr>
          <p:cNvPicPr>
            <a:picLocks noChangeAspect="1"/>
          </p:cNvPicPr>
          <p:nvPr/>
        </p:nvPicPr>
        <p:blipFill>
          <a:blip r:embed="rId12"/>
          <a:stretch>
            <a:fillRect/>
          </a:stretch>
        </p:blipFill>
        <p:spPr>
          <a:xfrm>
            <a:off x="7815541" y="3673902"/>
            <a:ext cx="2744648" cy="2679299"/>
          </a:xfrm>
          <a:prstGeom prst="rect">
            <a:avLst/>
          </a:prstGeom>
        </p:spPr>
      </p:pic>
      <p:pic>
        <p:nvPicPr>
          <p:cNvPr id="79" name="Picture 78">
            <a:extLst>
              <a:ext uri="{FF2B5EF4-FFF2-40B4-BE49-F238E27FC236}">
                <a16:creationId xmlns:a16="http://schemas.microsoft.com/office/drawing/2014/main" id="{8EEC2835-043A-5F4B-A846-1EC4523ABE59}"/>
              </a:ext>
            </a:extLst>
          </p:cNvPr>
          <p:cNvPicPr>
            <a:picLocks noChangeAspect="1"/>
          </p:cNvPicPr>
          <p:nvPr/>
        </p:nvPicPr>
        <p:blipFill>
          <a:blip r:embed="rId13"/>
          <a:stretch>
            <a:fillRect/>
          </a:stretch>
        </p:blipFill>
        <p:spPr>
          <a:xfrm>
            <a:off x="8041751" y="1010331"/>
            <a:ext cx="2528024" cy="2284205"/>
          </a:xfrm>
          <a:prstGeom prst="rect">
            <a:avLst/>
          </a:prstGeom>
        </p:spPr>
      </p:pic>
      <p:cxnSp>
        <p:nvCxnSpPr>
          <p:cNvPr id="94" name="Straight Arrow Connector 93">
            <a:extLst>
              <a:ext uri="{FF2B5EF4-FFF2-40B4-BE49-F238E27FC236}">
                <a16:creationId xmlns:a16="http://schemas.microsoft.com/office/drawing/2014/main" id="{EE21F314-DEB2-3F4C-AAB7-EA2C8FD40DD2}"/>
              </a:ext>
            </a:extLst>
          </p:cNvPr>
          <p:cNvCxnSpPr>
            <a:cxnSpLocks/>
          </p:cNvCxnSpPr>
          <p:nvPr/>
        </p:nvCxnSpPr>
        <p:spPr>
          <a:xfrm flipV="1">
            <a:off x="3299400" y="2063015"/>
            <a:ext cx="1158397" cy="267474"/>
          </a:xfrm>
          <a:prstGeom prst="straightConnector1">
            <a:avLst/>
          </a:prstGeom>
          <a:ln w="6350">
            <a:solidFill>
              <a:srgbClr val="D8363C"/>
            </a:solidFill>
            <a:tailEnd type="triangle"/>
          </a:ln>
          <a:effectLst/>
        </p:spPr>
        <p:style>
          <a:lnRef idx="2">
            <a:schemeClr val="accent1"/>
          </a:lnRef>
          <a:fillRef idx="0">
            <a:schemeClr val="accent1"/>
          </a:fillRef>
          <a:effectRef idx="1">
            <a:schemeClr val="accent1"/>
          </a:effectRef>
          <a:fontRef idx="minor">
            <a:schemeClr val="tx1"/>
          </a:fontRef>
        </p:style>
      </p:cxnSp>
      <p:pic>
        <p:nvPicPr>
          <p:cNvPr id="31762" name="Picture 18" descr="Feynman diagram of deep inelastic lepton-proton scattering | Download  Scientific Diagram">
            <a:extLst>
              <a:ext uri="{FF2B5EF4-FFF2-40B4-BE49-F238E27FC236}">
                <a16:creationId xmlns:a16="http://schemas.microsoft.com/office/drawing/2014/main" id="{175FA67E-4BF5-504D-AF07-84BC78314E37}"/>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2255651" y="4864183"/>
            <a:ext cx="1421812" cy="1508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16767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8294258"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Extremely successful LHC runs between 2010 and 2018</a:t>
            </a:r>
          </a:p>
        </p:txBody>
      </p:sp>
      <p:sp>
        <p:nvSpPr>
          <p:cNvPr id="48" name="Rounded Rectangle 47">
            <a:extLst>
              <a:ext uri="{FF2B5EF4-FFF2-40B4-BE49-F238E27FC236}">
                <a16:creationId xmlns:a16="http://schemas.microsoft.com/office/drawing/2014/main" id="{28D5C10A-3A7F-EE48-88A3-74675528C03F}"/>
              </a:ext>
            </a:extLst>
          </p:cNvPr>
          <p:cNvSpPr/>
          <p:nvPr/>
        </p:nvSpPr>
        <p:spPr>
          <a:xfrm>
            <a:off x="717374" y="892598"/>
            <a:ext cx="10099308" cy="5386282"/>
          </a:xfrm>
          <a:prstGeom prst="roundRect">
            <a:avLst>
              <a:gd name="adj" fmla="val 1263"/>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67" name="Rectangle 66">
            <a:extLst>
              <a:ext uri="{FF2B5EF4-FFF2-40B4-BE49-F238E27FC236}">
                <a16:creationId xmlns:a16="http://schemas.microsoft.com/office/drawing/2014/main" id="{06544EB2-CDED-6F45-AD03-C804468E668F}"/>
              </a:ext>
            </a:extLst>
          </p:cNvPr>
          <p:cNvSpPr/>
          <p:nvPr/>
        </p:nvSpPr>
        <p:spPr>
          <a:xfrm>
            <a:off x="1100867" y="1190124"/>
            <a:ext cx="7324865" cy="369332"/>
          </a:xfrm>
          <a:prstGeom prst="rect">
            <a:avLst/>
          </a:prstGeom>
        </p:spPr>
        <p:txBody>
          <a:bodyPr wrap="square">
            <a:spAutoFit/>
          </a:bodyPr>
          <a:lstStyle/>
          <a:p>
            <a:pPr lvl="0" defTabSz="457200" fontAlgn="base">
              <a:spcBef>
                <a:spcPts val="2400"/>
              </a:spcBef>
              <a:spcAft>
                <a:spcPct val="0"/>
              </a:spcAft>
              <a:defRPr/>
            </a:pPr>
            <a:r>
              <a:rPr lang="en-GB" b="1" dirty="0">
                <a:latin typeface="Helvetica" pitchFamily="2" charset="0"/>
              </a:rPr>
              <a:t>Run-2 dataset (2015–2018) at 13 TeV</a:t>
            </a:r>
          </a:p>
        </p:txBody>
      </p:sp>
      <p:pic>
        <p:nvPicPr>
          <p:cNvPr id="68" name="Picture 67">
            <a:extLst>
              <a:ext uri="{FF2B5EF4-FFF2-40B4-BE49-F238E27FC236}">
                <a16:creationId xmlns:a16="http://schemas.microsoft.com/office/drawing/2014/main" id="{6FD410B3-7E4E-D240-8D79-8022B857018A}"/>
              </a:ext>
            </a:extLst>
          </p:cNvPr>
          <p:cNvPicPr>
            <a:picLocks noChangeAspect="1"/>
          </p:cNvPicPr>
          <p:nvPr/>
        </p:nvPicPr>
        <p:blipFill>
          <a:blip r:embed="rId3"/>
          <a:stretch>
            <a:fillRect/>
          </a:stretch>
        </p:blipFill>
        <p:spPr>
          <a:xfrm rot="5400000">
            <a:off x="1618673" y="1630077"/>
            <a:ext cx="3089721" cy="4304354"/>
          </a:xfrm>
          <a:prstGeom prst="rect">
            <a:avLst/>
          </a:prstGeom>
        </p:spPr>
      </p:pic>
      <p:sp>
        <p:nvSpPr>
          <p:cNvPr id="73" name="TextBox 72">
            <a:extLst>
              <a:ext uri="{FF2B5EF4-FFF2-40B4-BE49-F238E27FC236}">
                <a16:creationId xmlns:a16="http://schemas.microsoft.com/office/drawing/2014/main" id="{000DBE97-3DA4-F14B-A4B5-BA8964DEC308}"/>
              </a:ext>
            </a:extLst>
          </p:cNvPr>
          <p:cNvSpPr txBox="1"/>
          <p:nvPr/>
        </p:nvSpPr>
        <p:spPr>
          <a:xfrm>
            <a:off x="1100867" y="1576260"/>
            <a:ext cx="4779743" cy="276999"/>
          </a:xfrm>
          <a:prstGeom prst="rect">
            <a:avLst/>
          </a:prstGeom>
          <a:noFill/>
        </p:spPr>
        <p:txBody>
          <a:bodyPr wrap="square" rtlCol="0">
            <a:spAutoFit/>
          </a:bodyPr>
          <a:lstStyle/>
          <a:p>
            <a:pPr marL="0">
              <a:spcBef>
                <a:spcPts val="3000"/>
              </a:spcBef>
            </a:pPr>
            <a:r>
              <a:rPr lang="en-GB" sz="1200">
                <a:solidFill>
                  <a:prstClr val="black"/>
                </a:solidFill>
                <a:latin typeface="Helvetica Light" charset="0"/>
                <a:ea typeface="Helvetica Light" charset="0"/>
                <a:cs typeface="Helvetica Light" charset="0"/>
                <a:sym typeface="Wingdings" pitchFamily="2" charset="2"/>
              </a:rPr>
              <a:t>Excellent data-taking (94.2%) and data quality (94.6%) efficiency</a:t>
            </a:r>
          </a:p>
        </p:txBody>
      </p:sp>
      <p:graphicFrame>
        <p:nvGraphicFramePr>
          <p:cNvPr id="74" name="Table 73">
            <a:extLst>
              <a:ext uri="{FF2B5EF4-FFF2-40B4-BE49-F238E27FC236}">
                <a16:creationId xmlns:a16="http://schemas.microsoft.com/office/drawing/2014/main" id="{49193914-FD3F-B74C-A1E3-D545A0453F0E}"/>
              </a:ext>
            </a:extLst>
          </p:cNvPr>
          <p:cNvGraphicFramePr>
            <a:graphicFrameLocks noGrp="1"/>
          </p:cNvGraphicFramePr>
          <p:nvPr>
            <p:extLst>
              <p:ext uri="{D42A27DB-BD31-4B8C-83A1-F6EECF244321}">
                <p14:modId xmlns:p14="http://schemas.microsoft.com/office/powerpoint/2010/main" val="1124772566"/>
              </p:ext>
            </p:extLst>
          </p:nvPr>
        </p:nvGraphicFramePr>
        <p:xfrm>
          <a:off x="5079718" y="2371516"/>
          <a:ext cx="5579950" cy="1944216"/>
        </p:xfrm>
        <a:graphic>
          <a:graphicData uri="http://schemas.openxmlformats.org/drawingml/2006/table">
            <a:tbl>
              <a:tblPr firstRow="1" bandRow="1">
                <a:tableStyleId>{5C22544A-7EE6-4342-B048-85BDC9FD1C3A}</a:tableStyleId>
              </a:tblPr>
              <a:tblGrid>
                <a:gridCol w="1223546">
                  <a:extLst>
                    <a:ext uri="{9D8B030D-6E8A-4147-A177-3AD203B41FA5}">
                      <a16:colId xmlns:a16="http://schemas.microsoft.com/office/drawing/2014/main" val="3343601629"/>
                    </a:ext>
                  </a:extLst>
                </a:gridCol>
                <a:gridCol w="1402080">
                  <a:extLst>
                    <a:ext uri="{9D8B030D-6E8A-4147-A177-3AD203B41FA5}">
                      <a16:colId xmlns:a16="http://schemas.microsoft.com/office/drawing/2014/main" val="2400928828"/>
                    </a:ext>
                  </a:extLst>
                </a:gridCol>
                <a:gridCol w="2954324">
                  <a:extLst>
                    <a:ext uri="{9D8B030D-6E8A-4147-A177-3AD203B41FA5}">
                      <a16:colId xmlns:a16="http://schemas.microsoft.com/office/drawing/2014/main" val="2273299465"/>
                    </a:ext>
                  </a:extLst>
                </a:gridCol>
              </a:tblGrid>
              <a:tr h="324036">
                <a:tc>
                  <a:txBody>
                    <a:bodyPr/>
                    <a:lstStyle/>
                    <a:p>
                      <a:r>
                        <a:rPr lang="en-US" sz="1400" b="1" i="0" dirty="0">
                          <a:solidFill>
                            <a:srgbClr val="0070C0"/>
                          </a:solidFill>
                          <a:latin typeface="Helvetica" pitchFamily="2" charset="0"/>
                        </a:rPr>
                        <a:t>Particle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r>
                        <a:rPr lang="en-US" sz="1400" b="1" i="0" dirty="0">
                          <a:solidFill>
                            <a:srgbClr val="0070C0"/>
                          </a:solidFill>
                          <a:latin typeface="Helvetica" pitchFamily="2" charset="0"/>
                        </a:rPr>
                        <a:t>       Produced in 140 fb</a:t>
                      </a:r>
                      <a:r>
                        <a:rPr lang="en-US" sz="1400" b="1" i="0" baseline="30000" dirty="0">
                          <a:solidFill>
                            <a:srgbClr val="0070C0"/>
                          </a:solidFill>
                          <a:latin typeface="Helvetica" pitchFamily="2" charset="0"/>
                        </a:rPr>
                        <a:t>–1</a:t>
                      </a:r>
                      <a:r>
                        <a:rPr lang="en-US" sz="1400" b="1" i="0" baseline="0" dirty="0">
                          <a:solidFill>
                            <a:srgbClr val="0070C0"/>
                          </a:solidFill>
                          <a:latin typeface="Helvetica" pitchFamily="2" charset="0"/>
                        </a:rPr>
                        <a:t> pp at √s = 13 TeV</a:t>
                      </a:r>
                      <a:endParaRPr lang="en-US" sz="1400" b="1" i="0" baseline="30000" dirty="0">
                        <a:solidFill>
                          <a:srgbClr val="0070C0"/>
                        </a:solidFill>
                        <a:latin typeface="Helvetica"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l"/>
                      <a:endParaRPr lang="en-US" sz="1400" b="0" i="0" baseline="30000" dirty="0">
                        <a:solidFill>
                          <a:schemeClr val="tx1"/>
                        </a:solidFill>
                        <a:latin typeface="Helvetica Light" panose="020B0403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14662835"/>
                  </a:ext>
                </a:extLst>
              </a:tr>
              <a:tr h="324036">
                <a:tc>
                  <a:txBody>
                    <a:bodyPr/>
                    <a:lstStyle/>
                    <a:p>
                      <a:r>
                        <a:rPr lang="en-US" sz="1400" b="0" i="0" dirty="0">
                          <a:solidFill>
                            <a:schemeClr val="tx1"/>
                          </a:solidFill>
                          <a:latin typeface="Helvetica Light" panose="020B0403020202020204" pitchFamily="34" charset="0"/>
                        </a:rPr>
                        <a:t>Higgs boson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400" b="0" i="0" dirty="0">
                          <a:solidFill>
                            <a:schemeClr val="tx1"/>
                          </a:solidFill>
                          <a:latin typeface="Helvetica Light" panose="020B0403020202020204" pitchFamily="34" charset="0"/>
                        </a:rPr>
                        <a:t>7.8 million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endParaRPr lang="en-US" sz="1400" b="0" i="0" dirty="0">
                        <a:solidFill>
                          <a:schemeClr val="tx1"/>
                        </a:solidFill>
                        <a:latin typeface="Helvetica Light" panose="020B0403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11792147"/>
                  </a:ext>
                </a:extLst>
              </a:tr>
              <a:tr h="324036">
                <a:tc>
                  <a:txBody>
                    <a:bodyPr/>
                    <a:lstStyle/>
                    <a:p>
                      <a:r>
                        <a:rPr lang="en-US" sz="1400" b="0" i="0" dirty="0">
                          <a:solidFill>
                            <a:schemeClr val="tx1"/>
                          </a:solidFill>
                          <a:latin typeface="Helvetica Light" panose="020B0403020202020204" pitchFamily="34" charset="0"/>
                        </a:rPr>
                        <a:t>Top quark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400" b="0" i="0" dirty="0">
                          <a:solidFill>
                            <a:schemeClr val="tx1"/>
                          </a:solidFill>
                          <a:latin typeface="Helvetica Light" panose="020B0403020202020204" pitchFamily="34" charset="0"/>
                        </a:rPr>
                        <a:t>275 million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latin typeface="Helvetica Light" panose="020B0403020202020204" pitchFamily="34" charset="0"/>
                        </a:rPr>
                        <a:t>(115 million </a:t>
                      </a:r>
                      <a:r>
                        <a:rPr lang="en-US" sz="1200" b="0" i="0" dirty="0" err="1">
                          <a:solidFill>
                            <a:schemeClr val="tx1"/>
                          </a:solidFill>
                          <a:latin typeface="Helvetica Light" panose="020B0403020202020204" pitchFamily="34" charset="0"/>
                        </a:rPr>
                        <a:t>tt</a:t>
                      </a:r>
                      <a:r>
                        <a:rPr lang="en-US" sz="1200" b="0" i="0" dirty="0">
                          <a:solidFill>
                            <a:schemeClr val="tx1"/>
                          </a:solidFill>
                          <a:latin typeface="Helvetica Light" panose="020B0403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94508636"/>
                  </a:ext>
                </a:extLst>
              </a:tr>
              <a:tr h="324036">
                <a:tc>
                  <a:txBody>
                    <a:bodyPr/>
                    <a:lstStyle/>
                    <a:p>
                      <a:r>
                        <a:rPr lang="en-US" sz="1400" b="0" i="0" dirty="0">
                          <a:solidFill>
                            <a:schemeClr val="tx1"/>
                          </a:solidFill>
                          <a:latin typeface="Helvetica Light" panose="020B0403020202020204" pitchFamily="34" charset="0"/>
                        </a:rPr>
                        <a:t>Z boson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400" b="0" i="0" dirty="0">
                          <a:solidFill>
                            <a:schemeClr val="tx1"/>
                          </a:solidFill>
                          <a:latin typeface="Helvetica Light" panose="020B0403020202020204" pitchFamily="34" charset="0"/>
                        </a:rPr>
                        <a:t>8 billion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en-US" sz="1200" b="0" i="0" dirty="0">
                          <a:solidFill>
                            <a:schemeClr val="tx1"/>
                          </a:solidFill>
                          <a:latin typeface="Helvetica Light" panose="020B0403020202020204" pitchFamily="34" charset="0"/>
                        </a:rPr>
                        <a:t>(</a:t>
                      </a:r>
                      <a:r>
                        <a:rPr lang="en-US" sz="1200" b="0" i="0" dirty="0">
                          <a:solidFill>
                            <a:schemeClr val="tx1"/>
                          </a:solidFill>
                          <a:latin typeface="Symbol" pitchFamily="2" charset="2"/>
                        </a:rPr>
                        <a:t>®</a:t>
                      </a:r>
                      <a:r>
                        <a:rPr lang="en-US" sz="1200" b="0" i="0" dirty="0">
                          <a:solidFill>
                            <a:schemeClr val="tx1"/>
                          </a:solidFill>
                          <a:latin typeface="Helvetica Light" panose="020B0403020202020204" pitchFamily="34" charset="0"/>
                        </a:rPr>
                        <a:t> 𝓁𝓁, 270 million per </a:t>
                      </a:r>
                      <a:r>
                        <a:rPr lang="en-US" sz="1200" b="0" i="0" dirty="0" err="1">
                          <a:solidFill>
                            <a:schemeClr val="tx1"/>
                          </a:solidFill>
                          <a:latin typeface="Helvetica Light" panose="020B0403020202020204" pitchFamily="34" charset="0"/>
                        </a:rPr>
                        <a:t>flavour</a:t>
                      </a:r>
                      <a:r>
                        <a:rPr lang="en-US" sz="1200" b="0" i="0" dirty="0">
                          <a:solidFill>
                            <a:schemeClr val="tx1"/>
                          </a:solidFill>
                          <a:latin typeface="Helvetica Light" panose="020B0403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71967395"/>
                  </a:ext>
                </a:extLst>
              </a:tr>
              <a:tr h="324036">
                <a:tc>
                  <a:txBody>
                    <a:bodyPr/>
                    <a:lstStyle/>
                    <a:p>
                      <a:r>
                        <a:rPr lang="en-US" sz="1400" b="0" i="0" dirty="0">
                          <a:solidFill>
                            <a:schemeClr val="tx1"/>
                          </a:solidFill>
                          <a:latin typeface="Helvetica Light" panose="020B0403020202020204" pitchFamily="34" charset="0"/>
                        </a:rPr>
                        <a:t>W boson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400" b="0" i="0" dirty="0">
                          <a:solidFill>
                            <a:schemeClr val="tx1"/>
                          </a:solidFill>
                          <a:latin typeface="Helvetica Light" panose="020B0403020202020204" pitchFamily="34" charset="0"/>
                        </a:rPr>
                        <a:t>26 billion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latin typeface="Helvetica Light" panose="020B0403020202020204" pitchFamily="34" charset="0"/>
                        </a:rPr>
                        <a:t>(</a:t>
                      </a:r>
                      <a:r>
                        <a:rPr lang="en-US" sz="1200" b="0" i="0" dirty="0">
                          <a:solidFill>
                            <a:schemeClr val="tx1"/>
                          </a:solidFill>
                          <a:latin typeface="Symbol" pitchFamily="2" charset="2"/>
                        </a:rPr>
                        <a:t>®</a:t>
                      </a:r>
                      <a:r>
                        <a:rPr lang="en-US" sz="1200" b="0" i="0" dirty="0">
                          <a:solidFill>
                            <a:schemeClr val="tx1"/>
                          </a:solidFill>
                          <a:latin typeface="Helvetica Light" panose="020B0403020202020204" pitchFamily="34" charset="0"/>
                        </a:rPr>
                        <a:t> 𝓁𝜈, 2.8 billion per </a:t>
                      </a:r>
                      <a:r>
                        <a:rPr lang="en-US" sz="1200" b="0" i="0" dirty="0" err="1">
                          <a:solidFill>
                            <a:schemeClr val="tx1"/>
                          </a:solidFill>
                          <a:latin typeface="Helvetica Light" panose="020B0403020202020204" pitchFamily="34" charset="0"/>
                        </a:rPr>
                        <a:t>flavour</a:t>
                      </a:r>
                      <a:r>
                        <a:rPr lang="en-US" sz="1200" b="0" i="0" dirty="0">
                          <a:solidFill>
                            <a:schemeClr val="tx1"/>
                          </a:solidFill>
                          <a:latin typeface="Helvetica Light" panose="020B0403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17873016"/>
                  </a:ext>
                </a:extLst>
              </a:tr>
              <a:tr h="324036">
                <a:tc>
                  <a:txBody>
                    <a:bodyPr/>
                    <a:lstStyle/>
                    <a:p>
                      <a:r>
                        <a:rPr lang="en-US" sz="1400" b="0" i="0" dirty="0">
                          <a:solidFill>
                            <a:schemeClr val="tx1"/>
                          </a:solidFill>
                          <a:latin typeface="Helvetica Light" panose="020B0403020202020204" pitchFamily="34" charset="0"/>
                        </a:rPr>
                        <a:t>Bottom quark</a:t>
                      </a:r>
                    </a:p>
                  </a:txBody>
                  <a:tcPr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400" b="0" i="0" dirty="0">
                          <a:solidFill>
                            <a:schemeClr val="tx1"/>
                          </a:solidFill>
                          <a:latin typeface="Helvetica Light" panose="020B0403020202020204" pitchFamily="34" charset="0"/>
                        </a:rPr>
                        <a:t>~160 trillion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en-US" sz="1200" b="0" i="0" dirty="0">
                          <a:solidFill>
                            <a:schemeClr val="tx1"/>
                          </a:solidFill>
                          <a:latin typeface="Helvetica Light" panose="020B0403020202020204" pitchFamily="34" charset="0"/>
                        </a:rPr>
                        <a:t>(significantly reduced by acceptance)</a:t>
                      </a:r>
                      <a:endParaRPr lang="en-US" sz="1400" b="0" i="0" dirty="0">
                        <a:solidFill>
                          <a:schemeClr val="tx1"/>
                        </a:solidFill>
                        <a:latin typeface="Helvetica Light" panose="020B0403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98802884"/>
                  </a:ext>
                </a:extLst>
              </a:tr>
            </a:tbl>
          </a:graphicData>
        </a:graphic>
      </p:graphicFrame>
      <p:sp>
        <p:nvSpPr>
          <p:cNvPr id="76" name="TextBox 75">
            <a:extLst>
              <a:ext uri="{FF2B5EF4-FFF2-40B4-BE49-F238E27FC236}">
                <a16:creationId xmlns:a16="http://schemas.microsoft.com/office/drawing/2014/main" id="{B9A44C68-7A9C-104B-9C20-7A8C7DF5A415}"/>
              </a:ext>
            </a:extLst>
          </p:cNvPr>
          <p:cNvSpPr txBox="1"/>
          <p:nvPr/>
        </p:nvSpPr>
        <p:spPr>
          <a:xfrm>
            <a:off x="5085085" y="4445249"/>
            <a:ext cx="5229347" cy="892552"/>
          </a:xfrm>
          <a:prstGeom prst="rect">
            <a:avLst/>
          </a:prstGeom>
          <a:noFill/>
        </p:spPr>
        <p:txBody>
          <a:bodyPr wrap="square" rtlCol="0">
            <a:spAutoFit/>
          </a:bodyPr>
          <a:lstStyle/>
          <a:p>
            <a:pPr>
              <a:spcBef>
                <a:spcPts val="3000"/>
              </a:spcBef>
              <a:defRPr/>
            </a:pPr>
            <a:r>
              <a:rPr lang="en-GB" sz="1400" dirty="0">
                <a:solidFill>
                  <a:srgbClr val="0070C0"/>
                </a:solidFill>
                <a:latin typeface="Helvetica" pitchFamily="2" charset="0"/>
                <a:cs typeface="Arial"/>
              </a:rPr>
              <a:t>The LHC experiments have in their hands the richest and best understood hadron collision data sample ever recorded</a:t>
            </a:r>
          </a:p>
          <a:p>
            <a:pPr>
              <a:spcBef>
                <a:spcPts val="1200"/>
              </a:spcBef>
              <a:defRPr/>
            </a:pPr>
            <a:r>
              <a:rPr lang="en-GB" sz="1400" dirty="0">
                <a:latin typeface="Helvetica" pitchFamily="2" charset="0"/>
                <a:cs typeface="Arial"/>
              </a:rPr>
              <a:t>ATLAS &amp; CMS published each &gt; 1000 papers</a:t>
            </a:r>
            <a:endParaRPr lang="en-GB" sz="1200" dirty="0">
              <a:latin typeface="Helvetica" pitchFamily="2" charset="0"/>
              <a:cs typeface="Arial"/>
            </a:endParaRPr>
          </a:p>
        </p:txBody>
      </p:sp>
    </p:spTree>
    <p:extLst>
      <p:ext uri="{BB962C8B-B14F-4D97-AF65-F5344CB8AC3E}">
        <p14:creationId xmlns:p14="http://schemas.microsoft.com/office/powerpoint/2010/main" val="30355604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24" name="Picture 23">
            <a:extLst>
              <a:ext uri="{FF2B5EF4-FFF2-40B4-BE49-F238E27FC236}">
                <a16:creationId xmlns:a16="http://schemas.microsoft.com/office/drawing/2014/main" id="{31EACECF-2A14-5947-8B6C-4F03C43EB57A}"/>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b="-596"/>
          <a:stretch/>
        </p:blipFill>
        <p:spPr>
          <a:xfrm>
            <a:off x="9419" y="0"/>
            <a:ext cx="10656085" cy="6858000"/>
          </a:xfrm>
          <a:prstGeom prst="rect">
            <a:avLst/>
          </a:prstGeom>
        </p:spPr>
      </p:pic>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26" name="TextBox 25">
            <a:extLst>
              <a:ext uri="{FF2B5EF4-FFF2-40B4-BE49-F238E27FC236}">
                <a16:creationId xmlns:a16="http://schemas.microsoft.com/office/drawing/2014/main" id="{71264F06-5B88-AF4B-8747-A407F182A502}"/>
              </a:ext>
            </a:extLst>
          </p:cNvPr>
          <p:cNvSpPr txBox="1"/>
          <p:nvPr/>
        </p:nvSpPr>
        <p:spPr>
          <a:xfrm>
            <a:off x="1" y="518751"/>
            <a:ext cx="4605454"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boson</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311786442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24" name="Picture 23">
            <a:extLst>
              <a:ext uri="{FF2B5EF4-FFF2-40B4-BE49-F238E27FC236}">
                <a16:creationId xmlns:a16="http://schemas.microsoft.com/office/drawing/2014/main" id="{31EACECF-2A14-5947-8B6C-4F03C43EB57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b="-596"/>
          <a:stretch/>
        </p:blipFill>
        <p:spPr>
          <a:xfrm>
            <a:off x="9419" y="0"/>
            <a:ext cx="10656085" cy="6858000"/>
          </a:xfrm>
          <a:prstGeom prst="rect">
            <a:avLst/>
          </a:prstGeom>
        </p:spPr>
      </p:pic>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26" name="TextBox 25">
            <a:extLst>
              <a:ext uri="{FF2B5EF4-FFF2-40B4-BE49-F238E27FC236}">
                <a16:creationId xmlns:a16="http://schemas.microsoft.com/office/drawing/2014/main" id="{71264F06-5B88-AF4B-8747-A407F182A502}"/>
              </a:ext>
            </a:extLst>
          </p:cNvPr>
          <p:cNvSpPr txBox="1"/>
          <p:nvPr/>
        </p:nvSpPr>
        <p:spPr>
          <a:xfrm>
            <a:off x="1" y="518751"/>
            <a:ext cx="4605454"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boson</a:t>
            </a:r>
            <a:endParaRPr lang="en-GB" sz="3600" dirty="0">
              <a:solidFill>
                <a:schemeClr val="bg1"/>
              </a:solidFill>
              <a:latin typeface="Helvetica" pitchFamily="2" charset="0"/>
              <a:ea typeface="Trebuchet MS" pitchFamily="-84" charset="0"/>
              <a:cs typeface="Helvetica Light"/>
            </a:endParaRPr>
          </a:p>
        </p:txBody>
      </p:sp>
      <p:sp>
        <p:nvSpPr>
          <p:cNvPr id="9" name="Rectangle 8">
            <a:extLst>
              <a:ext uri="{FF2B5EF4-FFF2-40B4-BE49-F238E27FC236}">
                <a16:creationId xmlns:a16="http://schemas.microsoft.com/office/drawing/2014/main" id="{C2D437D3-CF63-EE49-A598-5B33E46590A1}"/>
              </a:ext>
            </a:extLst>
          </p:cNvPr>
          <p:cNvSpPr/>
          <p:nvPr/>
        </p:nvSpPr>
        <p:spPr>
          <a:xfrm>
            <a:off x="245332" y="2875787"/>
            <a:ext cx="5412677" cy="2419118"/>
          </a:xfrm>
          <a:prstGeom prst="rect">
            <a:avLst/>
          </a:prstGeom>
          <a:solidFill>
            <a:schemeClr val="tx1"/>
          </a:solidFill>
          <a:ln>
            <a:noFill/>
          </a:ln>
        </p:spPr>
        <p:txBody>
          <a:bodyPr wrap="square" tIns="169383" bIns="169383">
            <a:spAutoFit/>
          </a:bodyPr>
          <a:lstStyle/>
          <a:p>
            <a:pPr marL="10457" indent="207644" defTabSz="430225" fontAlgn="base">
              <a:spcBef>
                <a:spcPts val="1694"/>
              </a:spcBef>
              <a:spcAft>
                <a:spcPct val="0"/>
              </a:spcAft>
              <a:defRPr/>
            </a:pPr>
            <a:r>
              <a:rPr lang="en-GB" sz="2258" b="1" dirty="0">
                <a:solidFill>
                  <a:schemeClr val="bg1"/>
                </a:solidFill>
                <a:latin typeface="Helvetica" pitchFamily="2" charset="0"/>
                <a:ea typeface="Helvetica Light" charset="0"/>
                <a:cs typeface="Helvetica Light" charset="0"/>
              </a:rPr>
              <a:t>The LHC’s magnum opus</a:t>
            </a:r>
          </a:p>
          <a:p>
            <a:pPr marL="219595" defTabSz="430225" fontAlgn="base">
              <a:spcBef>
                <a:spcPts val="1694"/>
              </a:spcBef>
              <a:spcAft>
                <a:spcPct val="0"/>
              </a:spcAft>
              <a:defRPr/>
            </a:pPr>
            <a:r>
              <a:rPr lang="en-GB" sz="1694" dirty="0">
                <a:solidFill>
                  <a:schemeClr val="bg1"/>
                </a:solidFill>
                <a:latin typeface="Helvetica Light" panose="020B0403020202020204" pitchFamily="34" charset="0"/>
                <a:ea typeface="Helvetica Light" charset="0"/>
                <a:cs typeface="Helvetica Light" charset="0"/>
              </a:rPr>
              <a:t>The discovery allows us to access a new sector      of the SM Lagrangian: </a:t>
            </a:r>
          </a:p>
          <a:p>
            <a:pPr marL="755882" indent="-288311" defTabSz="430225" fontAlgn="base">
              <a:spcBef>
                <a:spcPts val="1129"/>
              </a:spcBef>
              <a:spcAft>
                <a:spcPct val="0"/>
              </a:spcAft>
              <a:buFont typeface="Arial" panose="020B0604020202020204" pitchFamily="34" charset="0"/>
              <a:buChar char="•"/>
              <a:defRPr/>
            </a:pPr>
            <a:r>
              <a:rPr lang="en-GB" sz="1506" dirty="0">
                <a:solidFill>
                  <a:schemeClr val="bg1"/>
                </a:solidFill>
                <a:latin typeface="Helvetica Light" panose="020B0403020202020204" pitchFamily="34" charset="0"/>
                <a:ea typeface="Helvetica Light" charset="0"/>
                <a:cs typeface="Helvetica Light" charset="0"/>
              </a:rPr>
              <a:t>Yukawa couplings</a:t>
            </a:r>
          </a:p>
          <a:p>
            <a:pPr marL="755882" indent="-288311" defTabSz="430225" fontAlgn="base">
              <a:spcBef>
                <a:spcPts val="565"/>
              </a:spcBef>
              <a:spcAft>
                <a:spcPct val="0"/>
              </a:spcAft>
              <a:buFont typeface="Arial" panose="020B0604020202020204" pitchFamily="34" charset="0"/>
              <a:buChar char="•"/>
              <a:defRPr/>
            </a:pPr>
            <a:r>
              <a:rPr lang="en-GB" sz="1506" dirty="0">
                <a:solidFill>
                  <a:schemeClr val="bg1"/>
                </a:solidFill>
                <a:latin typeface="Helvetica Light" panose="020B0403020202020204" pitchFamily="34" charset="0"/>
                <a:ea typeface="Helvetica Light" charset="0"/>
                <a:cs typeface="Helvetica Light" charset="0"/>
              </a:rPr>
              <a:t>Gauge–scalar boson interactions</a:t>
            </a:r>
          </a:p>
          <a:p>
            <a:pPr marL="755882" indent="-288311" defTabSz="430225" fontAlgn="base">
              <a:spcBef>
                <a:spcPts val="565"/>
              </a:spcBef>
              <a:spcAft>
                <a:spcPct val="0"/>
              </a:spcAft>
              <a:buFont typeface="Arial" panose="020B0604020202020204" pitchFamily="34" charset="0"/>
              <a:buChar char="•"/>
              <a:defRPr/>
            </a:pPr>
            <a:r>
              <a:rPr lang="en-GB" sz="1506" dirty="0">
                <a:solidFill>
                  <a:schemeClr val="bg1"/>
                </a:solidFill>
                <a:latin typeface="Helvetica Light" panose="020B0403020202020204" pitchFamily="34" charset="0"/>
                <a:ea typeface="Helvetica Light" charset="0"/>
                <a:cs typeface="Helvetica Light" charset="0"/>
              </a:rPr>
              <a:t>Higgs potential (incl. self coupling)</a:t>
            </a:r>
          </a:p>
        </p:txBody>
      </p:sp>
      <p:sp>
        <p:nvSpPr>
          <p:cNvPr id="14" name="Rounded Rectangle 13">
            <a:extLst>
              <a:ext uri="{FF2B5EF4-FFF2-40B4-BE49-F238E27FC236}">
                <a16:creationId xmlns:a16="http://schemas.microsoft.com/office/drawing/2014/main" id="{3429484A-E76D-F445-A6A4-7EB6D1D878D7}"/>
              </a:ext>
            </a:extLst>
          </p:cNvPr>
          <p:cNvSpPr/>
          <p:nvPr/>
        </p:nvSpPr>
        <p:spPr>
          <a:xfrm>
            <a:off x="5648103" y="1683654"/>
            <a:ext cx="5498433" cy="46080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5" name="Picture 14">
            <a:extLst>
              <a:ext uri="{FF2B5EF4-FFF2-40B4-BE49-F238E27FC236}">
                <a16:creationId xmlns:a16="http://schemas.microsoft.com/office/drawing/2014/main" id="{9C4BA595-CCD1-234B-873E-DD9E2D887818}"/>
              </a:ext>
            </a:extLst>
          </p:cNvPr>
          <p:cNvPicPr>
            <a:picLocks noChangeAspect="1"/>
          </p:cNvPicPr>
          <p:nvPr/>
        </p:nvPicPr>
        <p:blipFill rotWithShape="1">
          <a:blip r:embed="rId5">
            <a:extLst>
              <a:ext uri="{28A0092B-C50C-407E-A947-70E740481C1C}">
                <a14:useLocalDpi xmlns:a14="http://schemas.microsoft.com/office/drawing/2010/main"/>
              </a:ext>
            </a:extLst>
          </a:blip>
          <a:srcRect b="3101"/>
          <a:stretch/>
        </p:blipFill>
        <p:spPr>
          <a:xfrm rot="5400000">
            <a:off x="6375399" y="1433646"/>
            <a:ext cx="4124835" cy="5245925"/>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D8DF4B8-FB8A-7444-A779-29BE1983BAB3}"/>
                  </a:ext>
                </a:extLst>
              </p:cNvPr>
              <p:cNvSpPr txBox="1"/>
              <p:nvPr/>
            </p:nvSpPr>
            <p:spPr>
              <a:xfrm>
                <a:off x="9180419" y="4206804"/>
                <a:ext cx="1818575" cy="219163"/>
              </a:xfrm>
              <a:prstGeom prst="rect">
                <a:avLst/>
              </a:prstGeom>
              <a:solidFill>
                <a:schemeClr val="bg1"/>
              </a:solidFill>
            </p:spPr>
            <p:txBody>
              <a:bodyPr wrap="none" lIns="0" tIns="0" rIns="0" bIns="0" rtlCol="0">
                <a:spAutoFit/>
              </a:bodyPr>
              <a:lstStyle/>
              <a:p>
                <a:pPr marL="0">
                  <a:spcBef>
                    <a:spcPts val="3000"/>
                  </a:spcBef>
                </a:pPr>
                <a:r>
                  <a:rPr lang="en-CH" sz="1400" dirty="0">
                    <a:solidFill>
                      <a:prstClr val="black"/>
                    </a:solidFill>
                    <a:sym typeface="Wingdings" pitchFamily="2" charset="2"/>
                  </a:rPr>
                  <a:t>CMS: </a:t>
                </a:r>
                <a14:m>
                  <m:oMath xmlns:m="http://schemas.openxmlformats.org/officeDocument/2006/math">
                    <m:sSub>
                      <m:sSubPr>
                        <m:ctrlPr>
                          <a:rPr lang="en-CH" sz="1400" i="1" smtClean="0">
                            <a:solidFill>
                              <a:prstClr val="black"/>
                            </a:solidFill>
                            <a:latin typeface="Cambria Math" panose="02040503050406030204" pitchFamily="18" charset="0"/>
                            <a:sym typeface="Wingdings" pitchFamily="2" charset="2"/>
                          </a:rPr>
                        </m:ctrlPr>
                      </m:sSubPr>
                      <m:e>
                        <m:r>
                          <m:rPr>
                            <m:sty m:val="p"/>
                          </m:rPr>
                          <a:rPr lang="el-GR" sz="1400" i="1" smtClean="0">
                            <a:solidFill>
                              <a:prstClr val="black"/>
                            </a:solidFill>
                            <a:latin typeface="Cambria Math" panose="02040503050406030204" pitchFamily="18" charset="0"/>
                            <a:ea typeface="Cambria Math" panose="02040503050406030204" pitchFamily="18" charset="0"/>
                            <a:sym typeface="Wingdings" pitchFamily="2" charset="2"/>
                          </a:rPr>
                          <m:t>Γ</m:t>
                        </m:r>
                      </m:e>
                      <m:sub>
                        <m:r>
                          <a:rPr lang="en-US" sz="1400" b="0" i="1" smtClean="0">
                            <a:solidFill>
                              <a:prstClr val="black"/>
                            </a:solidFill>
                            <a:latin typeface="Cambria Math" panose="02040503050406030204" pitchFamily="18" charset="0"/>
                            <a:sym typeface="Wingdings" pitchFamily="2" charset="2"/>
                          </a:rPr>
                          <m:t>𝐻</m:t>
                        </m:r>
                      </m:sub>
                    </m:sSub>
                    <m:r>
                      <a:rPr lang="en-US" sz="1400" b="0" i="1" smtClean="0">
                        <a:solidFill>
                          <a:prstClr val="black"/>
                        </a:solidFill>
                        <a:latin typeface="Cambria Math" panose="02040503050406030204" pitchFamily="18" charset="0"/>
                        <a:sym typeface="Wingdings" pitchFamily="2" charset="2"/>
                      </a:rPr>
                      <m:t>=</m:t>
                    </m:r>
                    <m:sSubSup>
                      <m:sSubSupPr>
                        <m:ctrlPr>
                          <a:rPr lang="en-US" sz="1400" b="0" i="1" smtClean="0">
                            <a:solidFill>
                              <a:prstClr val="black"/>
                            </a:solidFill>
                            <a:latin typeface="Cambria Math" panose="02040503050406030204" pitchFamily="18" charset="0"/>
                            <a:sym typeface="Wingdings" pitchFamily="2" charset="2"/>
                          </a:rPr>
                        </m:ctrlPr>
                      </m:sSubSupPr>
                      <m:e>
                        <m:r>
                          <a:rPr lang="en-US" sz="1400" b="0" i="1" smtClean="0">
                            <a:solidFill>
                              <a:prstClr val="black"/>
                            </a:solidFill>
                            <a:latin typeface="Cambria Math" panose="02040503050406030204" pitchFamily="18" charset="0"/>
                            <a:sym typeface="Wingdings" pitchFamily="2" charset="2"/>
                          </a:rPr>
                          <m:t>3.2 </m:t>
                        </m:r>
                      </m:e>
                      <m:sub>
                        <m:r>
                          <a:rPr lang="en-US" sz="1400" b="0" i="1" smtClean="0">
                            <a:solidFill>
                              <a:prstClr val="black"/>
                            </a:solidFill>
                            <a:latin typeface="Cambria Math" panose="02040503050406030204" pitchFamily="18" charset="0"/>
                            <a:sym typeface="Wingdings" pitchFamily="2" charset="2"/>
                          </a:rPr>
                          <m:t>−1.7</m:t>
                        </m:r>
                      </m:sub>
                      <m:sup>
                        <m:r>
                          <a:rPr lang="en-US" sz="1400" b="0" i="1" smtClean="0">
                            <a:solidFill>
                              <a:prstClr val="black"/>
                            </a:solidFill>
                            <a:latin typeface="Cambria Math" panose="02040503050406030204" pitchFamily="18" charset="0"/>
                            <a:sym typeface="Wingdings" pitchFamily="2" charset="2"/>
                          </a:rPr>
                          <m:t>+2.4</m:t>
                        </m:r>
                      </m:sup>
                    </m:sSubSup>
                    <m:r>
                      <a:rPr lang="en-US" sz="1400" b="0" i="1" smtClean="0">
                        <a:solidFill>
                          <a:prstClr val="black"/>
                        </a:solidFill>
                        <a:latin typeface="Cambria Math" panose="02040503050406030204" pitchFamily="18" charset="0"/>
                        <a:sym typeface="Wingdings" pitchFamily="2" charset="2"/>
                      </a:rPr>
                      <m:t> </m:t>
                    </m:r>
                    <m:r>
                      <m:rPr>
                        <m:sty m:val="p"/>
                      </m:rPr>
                      <a:rPr lang="en-US" sz="1400" b="0" i="0" smtClean="0">
                        <a:solidFill>
                          <a:prstClr val="black"/>
                        </a:solidFill>
                        <a:latin typeface="Cambria Math" panose="02040503050406030204" pitchFamily="18" charset="0"/>
                        <a:sym typeface="Wingdings" pitchFamily="2" charset="2"/>
                      </a:rPr>
                      <m:t>MeV</m:t>
                    </m:r>
                  </m:oMath>
                </a14:m>
                <a:endParaRPr lang="en-CH" sz="1400" dirty="0">
                  <a:solidFill>
                    <a:prstClr val="black"/>
                  </a:solidFill>
                  <a:latin typeface="Helvetica Light" charset="0"/>
                  <a:ea typeface="Helvetica Light" charset="0"/>
                  <a:cs typeface="Helvetica Light" charset="0"/>
                  <a:sym typeface="Wingdings" pitchFamily="2" charset="2"/>
                </a:endParaRPr>
              </a:p>
            </p:txBody>
          </p:sp>
        </mc:Choice>
        <mc:Fallback xmlns="">
          <p:sp>
            <p:nvSpPr>
              <p:cNvPr id="16" name="TextBox 15">
                <a:extLst>
                  <a:ext uri="{FF2B5EF4-FFF2-40B4-BE49-F238E27FC236}">
                    <a16:creationId xmlns:a16="http://schemas.microsoft.com/office/drawing/2014/main" id="{ED8DF4B8-FB8A-7444-A779-29BE1983BAB3}"/>
                  </a:ext>
                </a:extLst>
              </p:cNvPr>
              <p:cNvSpPr txBox="1">
                <a:spLocks noRot="1" noChangeAspect="1" noMove="1" noResize="1" noEditPoints="1" noAdjustHandles="1" noChangeArrowheads="1" noChangeShapeType="1" noTextEdit="1"/>
              </p:cNvSpPr>
              <p:nvPr/>
            </p:nvSpPr>
            <p:spPr>
              <a:xfrm>
                <a:off x="9180419" y="4206804"/>
                <a:ext cx="1818575" cy="219163"/>
              </a:xfrm>
              <a:prstGeom prst="rect">
                <a:avLst/>
              </a:prstGeom>
              <a:blipFill>
                <a:blip r:embed="rId6"/>
                <a:stretch>
                  <a:fillRect l="-5556" t="-27778" r="-694" b="-50000"/>
                </a:stretch>
              </a:blipFill>
            </p:spPr>
            <p:txBody>
              <a:bodyPr/>
              <a:lstStyle/>
              <a:p>
                <a:r>
                  <a:rPr lang="en-CH">
                    <a:noFill/>
                  </a:rPr>
                  <a:t> </a:t>
                </a:r>
              </a:p>
            </p:txBody>
          </p:sp>
        </mc:Fallback>
      </mc:AlternateContent>
    </p:spTree>
    <p:extLst>
      <p:ext uri="{BB962C8B-B14F-4D97-AF65-F5344CB8AC3E}">
        <p14:creationId xmlns:p14="http://schemas.microsoft.com/office/powerpoint/2010/main" val="46254592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24" name="Picture 23">
            <a:extLst>
              <a:ext uri="{FF2B5EF4-FFF2-40B4-BE49-F238E27FC236}">
                <a16:creationId xmlns:a16="http://schemas.microsoft.com/office/drawing/2014/main" id="{31EACECF-2A14-5947-8B6C-4F03C43EB57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b="-596"/>
          <a:stretch/>
        </p:blipFill>
        <p:spPr>
          <a:xfrm>
            <a:off x="9419" y="0"/>
            <a:ext cx="10656085" cy="6858000"/>
          </a:xfrm>
          <a:prstGeom prst="rect">
            <a:avLst/>
          </a:prstGeom>
        </p:spPr>
      </p:pic>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8FE70D24-D109-B04C-956C-BCC4932D1F97}"/>
              </a:ext>
            </a:extLst>
          </p:cNvPr>
          <p:cNvSpPr/>
          <p:nvPr/>
        </p:nvSpPr>
        <p:spPr>
          <a:xfrm>
            <a:off x="8698832" y="300789"/>
            <a:ext cx="2216471" cy="125128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2" name="Rectangle 11">
            <a:extLst>
              <a:ext uri="{FF2B5EF4-FFF2-40B4-BE49-F238E27FC236}">
                <a16:creationId xmlns:a16="http://schemas.microsoft.com/office/drawing/2014/main" id="{D39FB98A-7E24-ED49-B9AB-39817785FC25}"/>
              </a:ext>
            </a:extLst>
          </p:cNvPr>
          <p:cNvSpPr/>
          <p:nvPr/>
        </p:nvSpPr>
        <p:spPr>
          <a:xfrm>
            <a:off x="466610" y="2869583"/>
            <a:ext cx="5245758" cy="3249443"/>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Higgs sector is directly connected with very profound questions: naturalness, vacuum stability &amp; energy, flavour</a:t>
            </a:r>
          </a:p>
          <a:p>
            <a:pPr>
              <a:lnSpc>
                <a:spcPct val="110000"/>
              </a:lnSpc>
              <a:spcBef>
                <a:spcPts val="1800"/>
              </a:spcBef>
            </a:pPr>
            <a:r>
              <a:rPr lang="en-GB" sz="1600" dirty="0">
                <a:solidFill>
                  <a:schemeClr val="bg1"/>
                </a:solidFill>
                <a:latin typeface="Helvetica" pitchFamily="2" charset="0"/>
                <a:ea typeface="Helvetica Light" charset="0"/>
                <a:cs typeface="Helvetica Light" charset="0"/>
              </a:rPr>
              <a:t>The Higgs boson discovery allows us to directly study this sector, requiring a broad experimental programme that will extend over decades (incl. the measurement    of Higgs self coupling)</a:t>
            </a:r>
          </a:p>
          <a:p>
            <a:pPr>
              <a:lnSpc>
                <a:spcPct val="110000"/>
              </a:lnSpc>
              <a:spcBef>
                <a:spcPts val="1800"/>
              </a:spcBef>
            </a:pPr>
            <a:r>
              <a:rPr lang="en-GB" sz="1200" dirty="0">
                <a:solidFill>
                  <a:schemeClr val="bg1"/>
                </a:solidFill>
                <a:latin typeface="Helvetica Light" panose="020B0403020202020204" pitchFamily="34" charset="0"/>
                <a:ea typeface="Helvetica Light" charset="0"/>
                <a:cs typeface="Helvetica Light" charset="0"/>
              </a:rPr>
              <a:t>The discovery of an (apparently) fundamental scalar particle,             resulting from spontaneous symmetry breaking, fuels renewed                        interest in other fundamental (pseudo)scalars, such as the axion…</a:t>
            </a: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grpSp>
        <p:nvGrpSpPr>
          <p:cNvPr id="7" name="Group 6">
            <a:extLst>
              <a:ext uri="{FF2B5EF4-FFF2-40B4-BE49-F238E27FC236}">
                <a16:creationId xmlns:a16="http://schemas.microsoft.com/office/drawing/2014/main" id="{C651A894-DE4D-8144-9DDD-31ECD7C0F2AC}"/>
              </a:ext>
            </a:extLst>
          </p:cNvPr>
          <p:cNvGrpSpPr/>
          <p:nvPr/>
        </p:nvGrpSpPr>
        <p:grpSpPr>
          <a:xfrm>
            <a:off x="5648103" y="770016"/>
            <a:ext cx="5498433" cy="5522400"/>
            <a:chOff x="5648103" y="770016"/>
            <a:chExt cx="5498433" cy="5522400"/>
          </a:xfrm>
        </p:grpSpPr>
        <p:sp>
          <p:nvSpPr>
            <p:cNvPr id="8" name="Rounded Rectangle 7">
              <a:extLst>
                <a:ext uri="{FF2B5EF4-FFF2-40B4-BE49-F238E27FC236}">
                  <a16:creationId xmlns:a16="http://schemas.microsoft.com/office/drawing/2014/main" id="{681556C9-CEFF-034B-913C-32EF3664BF49}"/>
                </a:ext>
              </a:extLst>
            </p:cNvPr>
            <p:cNvSpPr/>
            <p:nvPr/>
          </p:nvSpPr>
          <p:spPr>
            <a:xfrm>
              <a:off x="5648103" y="770016"/>
              <a:ext cx="5498433" cy="552240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9" name="Picture 8">
              <a:extLst>
                <a:ext uri="{FF2B5EF4-FFF2-40B4-BE49-F238E27FC236}">
                  <a16:creationId xmlns:a16="http://schemas.microsoft.com/office/drawing/2014/main" id="{70EEC1F0-C3E6-634D-B958-599352A686B8}"/>
                </a:ext>
              </a:extLst>
            </p:cNvPr>
            <p:cNvPicPr>
              <a:picLocks noChangeAspect="1"/>
            </p:cNvPicPr>
            <p:nvPr/>
          </p:nvPicPr>
          <p:blipFill rotWithShape="1">
            <a:blip r:embed="rId5">
              <a:extLst>
                <a:ext uri="{28A0092B-C50C-407E-A947-70E740481C1C}">
                  <a14:useLocalDpi xmlns:a14="http://schemas.microsoft.com/office/drawing/2010/main"/>
                </a:ext>
              </a:extLst>
            </a:blip>
            <a:srcRect l="4416" t="7446" r="4561" b="5659"/>
            <a:stretch/>
          </p:blipFill>
          <p:spPr>
            <a:xfrm rot="5400000">
              <a:off x="5704299" y="934500"/>
              <a:ext cx="5305926" cy="5193533"/>
            </a:xfrm>
            <a:prstGeom prst="rect">
              <a:avLst/>
            </a:prstGeom>
          </p:spPr>
        </p:pic>
        <p:sp>
          <p:nvSpPr>
            <p:cNvPr id="10" name="TextBox 9">
              <a:extLst>
                <a:ext uri="{FF2B5EF4-FFF2-40B4-BE49-F238E27FC236}">
                  <a16:creationId xmlns:a16="http://schemas.microsoft.com/office/drawing/2014/main" id="{5676422C-7220-7548-A990-AFA0F8E7274C}"/>
                </a:ext>
              </a:extLst>
            </p:cNvPr>
            <p:cNvSpPr txBox="1"/>
            <p:nvPr/>
          </p:nvSpPr>
          <p:spPr>
            <a:xfrm>
              <a:off x="6766207" y="2163094"/>
              <a:ext cx="1433870" cy="523220"/>
            </a:xfrm>
            <a:prstGeom prst="rect">
              <a:avLst/>
            </a:prstGeom>
            <a:solidFill>
              <a:schemeClr val="bg1"/>
            </a:solidFill>
          </p:spPr>
          <p:txBody>
            <a:bodyPr wrap="square" rtlCol="0">
              <a:spAutoFit/>
            </a:bodyPr>
            <a:lstStyle/>
            <a:p>
              <a:r>
                <a:rPr lang="en-US" sz="1400" b="1" dirty="0">
                  <a:solidFill>
                    <a:srgbClr val="E70000"/>
                  </a:solidFill>
                  <a:latin typeface="Helvetica" pitchFamily="2" charset="0"/>
                  <a:ea typeface="Helvetica Light" charset="0"/>
                  <a:cs typeface="Helvetica Light" charset="0"/>
                </a:rPr>
                <a:t>Non-universal coupling</a:t>
              </a:r>
            </a:p>
          </p:txBody>
        </p:sp>
        <p:sp>
          <p:nvSpPr>
            <p:cNvPr id="13" name="TextBox 12">
              <a:extLst>
                <a:ext uri="{FF2B5EF4-FFF2-40B4-BE49-F238E27FC236}">
                  <a16:creationId xmlns:a16="http://schemas.microsoft.com/office/drawing/2014/main" id="{522C9C5E-8866-C84F-BF1E-D668F9F4D4B6}"/>
                </a:ext>
              </a:extLst>
            </p:cNvPr>
            <p:cNvSpPr txBox="1"/>
            <p:nvPr/>
          </p:nvSpPr>
          <p:spPr>
            <a:xfrm>
              <a:off x="7016641" y="4550520"/>
              <a:ext cx="883575" cy="276999"/>
            </a:xfrm>
            <a:prstGeom prst="rect">
              <a:avLst/>
            </a:prstGeom>
            <a:noFill/>
          </p:spPr>
          <p:txBody>
            <a:bodyPr wrap="none" rtlCol="0">
              <a:spAutoFit/>
            </a:bodyPr>
            <a:lstStyle/>
            <a:p>
              <a:pPr marL="0">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µ</a:t>
              </a:r>
              <a:r>
                <a:rPr lang="en-CH" sz="1200" dirty="0">
                  <a:solidFill>
                    <a:srgbClr val="0D7FBF"/>
                  </a:solidFill>
                  <a:latin typeface="Helvetica" pitchFamily="2" charset="0"/>
                  <a:ea typeface="Helvetica Light" charset="0"/>
                  <a:cs typeface="Helvetica Light" charset="0"/>
                  <a:sym typeface="Wingdings" pitchFamily="2" charset="2"/>
                </a:rPr>
                <a:t> &lt; 30% </a:t>
              </a:r>
            </a:p>
          </p:txBody>
        </p:sp>
        <p:sp>
          <p:nvSpPr>
            <p:cNvPr id="14" name="TextBox 13">
              <a:extLst>
                <a:ext uri="{FF2B5EF4-FFF2-40B4-BE49-F238E27FC236}">
                  <a16:creationId xmlns:a16="http://schemas.microsoft.com/office/drawing/2014/main" id="{99881CB0-C025-4543-B109-EF2AB3FBDF25}"/>
                </a:ext>
              </a:extLst>
            </p:cNvPr>
            <p:cNvSpPr txBox="1"/>
            <p:nvPr/>
          </p:nvSpPr>
          <p:spPr>
            <a:xfrm>
              <a:off x="7615009" y="5158682"/>
              <a:ext cx="760144" cy="276999"/>
            </a:xfrm>
            <a:prstGeom prst="rect">
              <a:avLst/>
            </a:prstGeom>
            <a:noFill/>
          </p:spPr>
          <p:txBody>
            <a:bodyPr wrap="none" rtlCol="0">
              <a:spAutoFit/>
            </a:bodyPr>
            <a:lstStyle/>
            <a:p>
              <a:pPr marL="0">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𝜏</a:t>
              </a:r>
              <a:r>
                <a:rPr lang="en-CH" sz="1200" dirty="0">
                  <a:solidFill>
                    <a:srgbClr val="0D7FBF"/>
                  </a:solidFill>
                  <a:latin typeface="Helvetica" pitchFamily="2" charset="0"/>
                  <a:ea typeface="Helvetica Light" charset="0"/>
                  <a:cs typeface="Helvetica Light" charset="0"/>
                  <a:sym typeface="Wingdings" pitchFamily="2" charset="2"/>
                </a:rPr>
                <a:t> = 7% </a:t>
              </a:r>
            </a:p>
          </p:txBody>
        </p:sp>
        <p:sp>
          <p:nvSpPr>
            <p:cNvPr id="15" name="TextBox 14">
              <a:extLst>
                <a:ext uri="{FF2B5EF4-FFF2-40B4-BE49-F238E27FC236}">
                  <a16:creationId xmlns:a16="http://schemas.microsoft.com/office/drawing/2014/main" id="{772B269D-CEB6-D24F-A3D7-BF534DCE1E07}"/>
                </a:ext>
              </a:extLst>
            </p:cNvPr>
            <p:cNvSpPr txBox="1"/>
            <p:nvPr/>
          </p:nvSpPr>
          <p:spPr>
            <a:xfrm>
              <a:off x="8445739" y="4739635"/>
              <a:ext cx="861133" cy="276999"/>
            </a:xfrm>
            <a:prstGeom prst="rect">
              <a:avLst/>
            </a:prstGeom>
            <a:noFill/>
          </p:spPr>
          <p:txBody>
            <a:bodyPr wrap="none" rtlCol="0">
              <a:spAutoFit/>
            </a:bodyPr>
            <a:lstStyle/>
            <a:p>
              <a:pPr marL="0">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b</a:t>
              </a:r>
              <a:r>
                <a:rPr lang="en-CH" sz="1200" dirty="0">
                  <a:solidFill>
                    <a:srgbClr val="0D7FBF"/>
                  </a:solidFill>
                  <a:latin typeface="Helvetica" pitchFamily="2" charset="0"/>
                  <a:ea typeface="Helvetica Light" charset="0"/>
                  <a:cs typeface="Helvetica Light" charset="0"/>
                  <a:sym typeface="Wingdings" pitchFamily="2" charset="2"/>
                </a:rPr>
                <a:t> = 11% </a:t>
              </a:r>
            </a:p>
          </p:txBody>
        </p:sp>
        <p:sp>
          <p:nvSpPr>
            <p:cNvPr id="16" name="TextBox 15">
              <a:extLst>
                <a:ext uri="{FF2B5EF4-FFF2-40B4-BE49-F238E27FC236}">
                  <a16:creationId xmlns:a16="http://schemas.microsoft.com/office/drawing/2014/main" id="{9B28A3E3-7580-E041-837D-9D6E0537622F}"/>
                </a:ext>
              </a:extLst>
            </p:cNvPr>
            <p:cNvSpPr txBox="1"/>
            <p:nvPr/>
          </p:nvSpPr>
          <p:spPr>
            <a:xfrm>
              <a:off x="9393770" y="4722032"/>
              <a:ext cx="896399" cy="276999"/>
            </a:xfrm>
            <a:prstGeom prst="rect">
              <a:avLst/>
            </a:prstGeom>
            <a:noFill/>
          </p:spPr>
          <p:txBody>
            <a:bodyPr wrap="none" rtlCol="0">
              <a:spAutoFit/>
            </a:bodyPr>
            <a:lstStyle/>
            <a:p>
              <a:pPr marL="0">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W,Z</a:t>
              </a:r>
              <a:r>
                <a:rPr lang="en-CH" sz="1200" dirty="0">
                  <a:solidFill>
                    <a:srgbClr val="0D7FBF"/>
                  </a:solidFill>
                  <a:latin typeface="Helvetica" pitchFamily="2" charset="0"/>
                  <a:ea typeface="Helvetica Light" charset="0"/>
                  <a:cs typeface="Helvetica Light" charset="0"/>
                  <a:sym typeface="Wingdings" pitchFamily="2" charset="2"/>
                </a:rPr>
                <a:t> = 6% </a:t>
              </a:r>
            </a:p>
          </p:txBody>
        </p:sp>
        <p:sp>
          <p:nvSpPr>
            <p:cNvPr id="17" name="TextBox 16">
              <a:extLst>
                <a:ext uri="{FF2B5EF4-FFF2-40B4-BE49-F238E27FC236}">
                  <a16:creationId xmlns:a16="http://schemas.microsoft.com/office/drawing/2014/main" id="{2A315CB5-2845-E540-8DC5-61E41202459F}"/>
                </a:ext>
              </a:extLst>
            </p:cNvPr>
            <p:cNvSpPr txBox="1"/>
            <p:nvPr/>
          </p:nvSpPr>
          <p:spPr>
            <a:xfrm>
              <a:off x="9771813" y="5203964"/>
              <a:ext cx="827471" cy="276999"/>
            </a:xfrm>
            <a:prstGeom prst="rect">
              <a:avLst/>
            </a:prstGeom>
            <a:noFill/>
          </p:spPr>
          <p:txBody>
            <a:bodyPr wrap="none" rtlCol="0">
              <a:spAutoFit/>
            </a:bodyPr>
            <a:lstStyle/>
            <a:p>
              <a:pPr marL="0">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t</a:t>
              </a:r>
              <a:r>
                <a:rPr lang="en-CH" sz="1200" dirty="0">
                  <a:solidFill>
                    <a:srgbClr val="0D7FBF"/>
                  </a:solidFill>
                  <a:latin typeface="Helvetica" pitchFamily="2" charset="0"/>
                  <a:ea typeface="Helvetica Light" charset="0"/>
                  <a:cs typeface="Helvetica Light" charset="0"/>
                  <a:sym typeface="Wingdings" pitchFamily="2" charset="2"/>
                </a:rPr>
                <a:t> = 10% </a:t>
              </a:r>
            </a:p>
          </p:txBody>
        </p:sp>
        <p:sp>
          <p:nvSpPr>
            <p:cNvPr id="18" name="TextBox 17">
              <a:extLst>
                <a:ext uri="{FF2B5EF4-FFF2-40B4-BE49-F238E27FC236}">
                  <a16:creationId xmlns:a16="http://schemas.microsoft.com/office/drawing/2014/main" id="{8BE8069F-5B2E-7D40-923A-7E2ECC3D9000}"/>
                </a:ext>
              </a:extLst>
            </p:cNvPr>
            <p:cNvSpPr txBox="1"/>
            <p:nvPr/>
          </p:nvSpPr>
          <p:spPr>
            <a:xfrm>
              <a:off x="7016641" y="4196691"/>
              <a:ext cx="3657660" cy="261610"/>
            </a:xfrm>
            <a:prstGeom prst="rect">
              <a:avLst/>
            </a:prstGeom>
            <a:noFill/>
          </p:spPr>
          <p:txBody>
            <a:bodyPr wrap="square">
              <a:spAutoFit/>
            </a:bodyPr>
            <a:lstStyle/>
            <a:p>
              <a:r>
                <a:rPr lang="en-CH" sz="1100" dirty="0">
                  <a:solidFill>
                    <a:srgbClr val="0D7FBF"/>
                  </a:solidFill>
                  <a:latin typeface="Helvetica Light" charset="0"/>
                  <a:ea typeface="Helvetica Light" charset="0"/>
                  <a:cs typeface="Helvetica Light" charset="0"/>
                  <a:sym typeface="Wingdings" pitchFamily="2" charset="2"/>
                </a:rPr>
                <a:t>Precision on couplings reached per experiment</a:t>
              </a:r>
              <a:endParaRPr lang="en-CH" sz="1100" dirty="0">
                <a:solidFill>
                  <a:srgbClr val="0D7FBF"/>
                </a:solidFill>
              </a:endParaRPr>
            </a:p>
          </p:txBody>
        </p:sp>
        <p:sp>
          <p:nvSpPr>
            <p:cNvPr id="3" name="Rectangle 2">
              <a:extLst>
                <a:ext uri="{FF2B5EF4-FFF2-40B4-BE49-F238E27FC236}">
                  <a16:creationId xmlns:a16="http://schemas.microsoft.com/office/drawing/2014/main" id="{2A52133A-60AF-0C4F-9E21-870AE0C97148}"/>
                </a:ext>
              </a:extLst>
            </p:cNvPr>
            <p:cNvSpPr/>
            <p:nvPr/>
          </p:nvSpPr>
          <p:spPr>
            <a:xfrm>
              <a:off x="8565302" y="3462453"/>
              <a:ext cx="1950298" cy="326170"/>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19" name="TextBox 18">
              <a:extLst>
                <a:ext uri="{FF2B5EF4-FFF2-40B4-BE49-F238E27FC236}">
                  <a16:creationId xmlns:a16="http://schemas.microsoft.com/office/drawing/2014/main" id="{7116AFB7-F04F-D841-BA1E-5745E841BFD6}"/>
                </a:ext>
              </a:extLst>
            </p:cNvPr>
            <p:cNvSpPr txBox="1"/>
            <p:nvPr/>
          </p:nvSpPr>
          <p:spPr>
            <a:xfrm>
              <a:off x="7016641" y="3698179"/>
              <a:ext cx="3097323" cy="276999"/>
            </a:xfrm>
            <a:prstGeom prst="rect">
              <a:avLst/>
            </a:prstGeom>
            <a:noFill/>
          </p:spPr>
          <p:txBody>
            <a:bodyPr wrap="none" rtlCol="0">
              <a:spAutoFit/>
            </a:bodyPr>
            <a:lstStyle/>
            <a:p>
              <a:pPr>
                <a:spcBef>
                  <a:spcPts val="3000"/>
                </a:spcBef>
              </a:pPr>
              <a:r>
                <a:rPr lang="en-GB" sz="1200" dirty="0" err="1">
                  <a:solidFill>
                    <a:srgbClr val="0D7FBF"/>
                  </a:solidFill>
                  <a:latin typeface="Helvetica" pitchFamily="2" charset="0"/>
                  <a:ea typeface="Helvetica Light" charset="0"/>
                  <a:cs typeface="Helvetica Light" charset="0"/>
                  <a:sym typeface="Wingdings" pitchFamily="2" charset="2"/>
                </a:rPr>
                <a:t>κ</a:t>
              </a:r>
              <a:r>
                <a:rPr lang="en-CH" sz="1200" baseline="-25000" dirty="0">
                  <a:solidFill>
                    <a:srgbClr val="0D7FBF"/>
                  </a:solidFill>
                  <a:latin typeface="Helvetica" pitchFamily="2" charset="0"/>
                  <a:ea typeface="Helvetica Light" charset="0"/>
                  <a:cs typeface="Helvetica Light" charset="0"/>
                  <a:sym typeface="Wingdings" pitchFamily="2" charset="2"/>
                </a:rPr>
                <a:t>𝛾</a:t>
              </a:r>
              <a:r>
                <a:rPr lang="en-CH" sz="1200" dirty="0">
                  <a:solidFill>
                    <a:srgbClr val="0D7FBF"/>
                  </a:solidFill>
                  <a:latin typeface="Helvetica" pitchFamily="2" charset="0"/>
                  <a:ea typeface="Helvetica Light" charset="0"/>
                  <a:cs typeface="Helvetica Light" charset="0"/>
                  <a:sym typeface="Wingdings" pitchFamily="2" charset="2"/>
                </a:rPr>
                <a:t> = 1.04 ± 0.06, </a:t>
              </a:r>
              <a:r>
                <a:rPr lang="en-GB" sz="1200" dirty="0" err="1">
                  <a:solidFill>
                    <a:srgbClr val="0D7FBF"/>
                  </a:solidFill>
                  <a:latin typeface="Helvetica" pitchFamily="2" charset="0"/>
                  <a:ea typeface="Helvetica Light" charset="0"/>
                  <a:cs typeface="Helvetica Light" charset="0"/>
                  <a:sym typeface="Wingdings" pitchFamily="2" charset="2"/>
                </a:rPr>
                <a:t>κ</a:t>
              </a:r>
              <a:r>
                <a:rPr lang="en-GB" sz="1200" baseline="-25000" dirty="0" err="1">
                  <a:solidFill>
                    <a:srgbClr val="0D7FBF"/>
                  </a:solidFill>
                  <a:latin typeface="Helvetica" pitchFamily="2" charset="0"/>
                  <a:ea typeface="Helvetica Light" charset="0"/>
                  <a:cs typeface="Helvetica Light" charset="0"/>
                  <a:sym typeface="Wingdings" pitchFamily="2" charset="2"/>
                </a:rPr>
                <a:t>g</a:t>
              </a:r>
              <a:r>
                <a:rPr lang="en-CH" sz="1200" dirty="0">
                  <a:solidFill>
                    <a:srgbClr val="0D7FBF"/>
                  </a:solidFill>
                  <a:latin typeface="Helvetica" pitchFamily="2" charset="0"/>
                  <a:ea typeface="Helvetica Light" charset="0"/>
                  <a:cs typeface="Helvetica Light" charset="0"/>
                  <a:sym typeface="Wingdings" pitchFamily="2" charset="2"/>
                </a:rPr>
                <a:t> = 0.92        , </a:t>
              </a:r>
              <a:r>
                <a:rPr lang="en-GB" sz="1200" dirty="0" err="1">
                  <a:solidFill>
                    <a:srgbClr val="0D7FBF"/>
                  </a:solidFill>
                  <a:latin typeface="Helvetica" pitchFamily="2" charset="0"/>
                  <a:ea typeface="Helvetica Light" charset="0"/>
                  <a:cs typeface="Helvetica Light" charset="0"/>
                  <a:sym typeface="Wingdings" pitchFamily="2" charset="2"/>
                </a:rPr>
                <a:t>κ</a:t>
              </a:r>
              <a:r>
                <a:rPr lang="en-GB" sz="1200" baseline="-25000" dirty="0" err="1">
                  <a:solidFill>
                    <a:srgbClr val="0D7FBF"/>
                  </a:solidFill>
                  <a:latin typeface="Helvetica" pitchFamily="2" charset="0"/>
                  <a:ea typeface="Helvetica Light" charset="0"/>
                  <a:cs typeface="Helvetica Light" charset="0"/>
                  <a:sym typeface="Wingdings" pitchFamily="2" charset="2"/>
                </a:rPr>
                <a:t>Z</a:t>
              </a:r>
              <a:r>
                <a:rPr lang="en-CH" sz="1200" baseline="-25000" dirty="0">
                  <a:solidFill>
                    <a:srgbClr val="0D7FBF"/>
                  </a:solidFill>
                  <a:latin typeface="Helvetica" pitchFamily="2" charset="0"/>
                  <a:ea typeface="Helvetica Light" charset="0"/>
                  <a:cs typeface="Helvetica Light" charset="0"/>
                  <a:sym typeface="Wingdings" pitchFamily="2" charset="2"/>
                </a:rPr>
                <a:t>𝛾</a:t>
              </a:r>
              <a:r>
                <a:rPr lang="en-CH" sz="1200" dirty="0">
                  <a:solidFill>
                    <a:srgbClr val="0D7FBF"/>
                  </a:solidFill>
                  <a:latin typeface="Helvetica" pitchFamily="2" charset="0"/>
                  <a:ea typeface="Helvetica Light" charset="0"/>
                  <a:cs typeface="Helvetica Light" charset="0"/>
                  <a:sym typeface="Wingdings" pitchFamily="2" charset="2"/>
                </a:rPr>
                <a:t> = 1.37</a:t>
              </a:r>
            </a:p>
          </p:txBody>
        </p:sp>
        <p:sp>
          <p:nvSpPr>
            <p:cNvPr id="20" name="TextBox 19">
              <a:extLst>
                <a:ext uri="{FF2B5EF4-FFF2-40B4-BE49-F238E27FC236}">
                  <a16:creationId xmlns:a16="http://schemas.microsoft.com/office/drawing/2014/main" id="{E585A380-9C3B-2E46-BA2D-E914D8085102}"/>
                </a:ext>
              </a:extLst>
            </p:cNvPr>
            <p:cNvSpPr txBox="1"/>
            <p:nvPr/>
          </p:nvSpPr>
          <p:spPr>
            <a:xfrm>
              <a:off x="8832464" y="3639754"/>
              <a:ext cx="671512" cy="230832"/>
            </a:xfrm>
            <a:prstGeom prst="rect">
              <a:avLst/>
            </a:prstGeom>
            <a:noFill/>
          </p:spPr>
          <p:txBody>
            <a:bodyPr wrap="square">
              <a:spAutoFit/>
            </a:bodyPr>
            <a:lstStyle/>
            <a:p>
              <a:r>
                <a:rPr lang="en-CH" sz="900" dirty="0">
                  <a:solidFill>
                    <a:srgbClr val="0D7FBF"/>
                  </a:solidFill>
                  <a:latin typeface="Helvetica" pitchFamily="2" charset="0"/>
                  <a:ea typeface="Helvetica Light" charset="0"/>
                  <a:cs typeface="Helvetica Light" charset="0"/>
                  <a:sym typeface="Wingdings" pitchFamily="2" charset="2"/>
                </a:rPr>
                <a:t>+0.07 </a:t>
              </a:r>
              <a:endParaRPr lang="en-CH" sz="900" dirty="0">
                <a:solidFill>
                  <a:srgbClr val="0D7FBF"/>
                </a:solidFill>
                <a:latin typeface="Helvetica" pitchFamily="2" charset="0"/>
              </a:endParaRPr>
            </a:p>
          </p:txBody>
        </p:sp>
        <p:sp>
          <p:nvSpPr>
            <p:cNvPr id="21" name="TextBox 20">
              <a:extLst>
                <a:ext uri="{FF2B5EF4-FFF2-40B4-BE49-F238E27FC236}">
                  <a16:creationId xmlns:a16="http://schemas.microsoft.com/office/drawing/2014/main" id="{4B972C7F-A5C9-2048-BE00-BFEFA12D7461}"/>
                </a:ext>
              </a:extLst>
            </p:cNvPr>
            <p:cNvSpPr txBox="1"/>
            <p:nvPr/>
          </p:nvSpPr>
          <p:spPr>
            <a:xfrm>
              <a:off x="8836274" y="3792154"/>
              <a:ext cx="671512" cy="230832"/>
            </a:xfrm>
            <a:prstGeom prst="rect">
              <a:avLst/>
            </a:prstGeom>
            <a:noFill/>
          </p:spPr>
          <p:txBody>
            <a:bodyPr wrap="square">
              <a:spAutoFit/>
            </a:bodyPr>
            <a:lstStyle/>
            <a:p>
              <a:r>
                <a:rPr lang="en-CH" sz="900" dirty="0">
                  <a:solidFill>
                    <a:srgbClr val="0D7FBF"/>
                  </a:solidFill>
                  <a:latin typeface="Helvetica" pitchFamily="2" charset="0"/>
                  <a:ea typeface="Helvetica Light" charset="0"/>
                  <a:cs typeface="Helvetica Light" charset="0"/>
                  <a:sym typeface="Wingdings" pitchFamily="2" charset="2"/>
                </a:rPr>
                <a:t>–0.06 </a:t>
              </a:r>
              <a:endParaRPr lang="en-CH" sz="900" dirty="0">
                <a:solidFill>
                  <a:srgbClr val="0D7FBF"/>
                </a:solidFill>
                <a:latin typeface="Helvetica" pitchFamily="2" charset="0"/>
              </a:endParaRPr>
            </a:p>
          </p:txBody>
        </p:sp>
        <p:sp>
          <p:nvSpPr>
            <p:cNvPr id="22" name="TextBox 21">
              <a:extLst>
                <a:ext uri="{FF2B5EF4-FFF2-40B4-BE49-F238E27FC236}">
                  <a16:creationId xmlns:a16="http://schemas.microsoft.com/office/drawing/2014/main" id="{D129301E-4183-B74E-9B4A-F117D196B670}"/>
                </a:ext>
              </a:extLst>
            </p:cNvPr>
            <p:cNvSpPr txBox="1"/>
            <p:nvPr/>
          </p:nvSpPr>
          <p:spPr>
            <a:xfrm>
              <a:off x="9953296" y="3639754"/>
              <a:ext cx="671512" cy="230832"/>
            </a:xfrm>
            <a:prstGeom prst="rect">
              <a:avLst/>
            </a:prstGeom>
            <a:noFill/>
          </p:spPr>
          <p:txBody>
            <a:bodyPr wrap="square">
              <a:spAutoFit/>
            </a:bodyPr>
            <a:lstStyle/>
            <a:p>
              <a:r>
                <a:rPr lang="en-CH" sz="900" dirty="0">
                  <a:solidFill>
                    <a:srgbClr val="0D7FBF"/>
                  </a:solidFill>
                  <a:latin typeface="Helvetica" pitchFamily="2" charset="0"/>
                  <a:ea typeface="Helvetica Light" charset="0"/>
                  <a:cs typeface="Helvetica Light" charset="0"/>
                  <a:sym typeface="Wingdings" pitchFamily="2" charset="2"/>
                </a:rPr>
                <a:t>+0.31 </a:t>
              </a:r>
              <a:endParaRPr lang="en-CH" sz="900" dirty="0">
                <a:solidFill>
                  <a:srgbClr val="0D7FBF"/>
                </a:solidFill>
                <a:latin typeface="Helvetica" pitchFamily="2" charset="0"/>
              </a:endParaRPr>
            </a:p>
          </p:txBody>
        </p:sp>
        <p:sp>
          <p:nvSpPr>
            <p:cNvPr id="23" name="TextBox 22">
              <a:extLst>
                <a:ext uri="{FF2B5EF4-FFF2-40B4-BE49-F238E27FC236}">
                  <a16:creationId xmlns:a16="http://schemas.microsoft.com/office/drawing/2014/main" id="{D17B6E8A-31BC-1742-A715-7F7FA2D4BFEC}"/>
                </a:ext>
              </a:extLst>
            </p:cNvPr>
            <p:cNvSpPr txBox="1"/>
            <p:nvPr/>
          </p:nvSpPr>
          <p:spPr>
            <a:xfrm>
              <a:off x="9957106" y="3792154"/>
              <a:ext cx="671512" cy="230832"/>
            </a:xfrm>
            <a:prstGeom prst="rect">
              <a:avLst/>
            </a:prstGeom>
            <a:noFill/>
          </p:spPr>
          <p:txBody>
            <a:bodyPr wrap="square">
              <a:spAutoFit/>
            </a:bodyPr>
            <a:lstStyle/>
            <a:p>
              <a:r>
                <a:rPr lang="en-CH" sz="900" dirty="0">
                  <a:solidFill>
                    <a:srgbClr val="0D7FBF"/>
                  </a:solidFill>
                  <a:latin typeface="Helvetica" pitchFamily="2" charset="0"/>
                  <a:ea typeface="Helvetica Light" charset="0"/>
                  <a:cs typeface="Helvetica Light" charset="0"/>
                  <a:sym typeface="Wingdings" pitchFamily="2" charset="2"/>
                </a:rPr>
                <a:t>–0.37 </a:t>
              </a:r>
              <a:endParaRPr lang="en-CH" sz="900" dirty="0">
                <a:solidFill>
                  <a:srgbClr val="0D7FBF"/>
                </a:solidFill>
                <a:latin typeface="Helvetica" pitchFamily="2" charset="0"/>
              </a:endParaRPr>
            </a:p>
          </p:txBody>
        </p:sp>
      </p:grpSp>
      <p:sp>
        <p:nvSpPr>
          <p:cNvPr id="11" name="TextBox 10">
            <a:extLst>
              <a:ext uri="{FF2B5EF4-FFF2-40B4-BE49-F238E27FC236}">
                <a16:creationId xmlns:a16="http://schemas.microsoft.com/office/drawing/2014/main" id="{15157314-6ECE-4546-AABA-1B7E01C0A59A}"/>
              </a:ext>
            </a:extLst>
          </p:cNvPr>
          <p:cNvSpPr txBox="1"/>
          <p:nvPr/>
        </p:nvSpPr>
        <p:spPr>
          <a:xfrm>
            <a:off x="0" y="518751"/>
            <a:ext cx="5648103" cy="1200329"/>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BEH mechanism 	is real !</a:t>
            </a:r>
            <a:endParaRPr lang="en-GB" sz="3600" dirty="0">
              <a:solidFill>
                <a:schemeClr val="bg1"/>
              </a:solidFill>
              <a:latin typeface="Helvetica" pitchFamily="2" charset="0"/>
              <a:ea typeface="Trebuchet MS" pitchFamily="-84" charset="0"/>
              <a:cs typeface="Helvetica Light"/>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0D3A8DF6-4FD5-4F4C-8C68-FDE04E303EE5}"/>
                  </a:ext>
                </a:extLst>
              </p:cNvPr>
              <p:cNvSpPr txBox="1"/>
              <p:nvPr/>
            </p:nvSpPr>
            <p:spPr>
              <a:xfrm>
                <a:off x="8403735" y="3088268"/>
                <a:ext cx="1988878" cy="215444"/>
              </a:xfrm>
              <a:prstGeom prst="rect">
                <a:avLst/>
              </a:prstGeom>
              <a:noFill/>
            </p:spPr>
            <p:txBody>
              <a:bodyPr wrap="none" lIns="0" tIns="0" rIns="0" bIns="0" rtlCol="0">
                <a:spAutoFit/>
              </a:bodyPr>
              <a:lstStyle/>
              <a:p>
                <a:pPr marL="0">
                  <a:spcBef>
                    <a:spcPts val="3000"/>
                  </a:spcBef>
                </a:pPr>
                <a14:m>
                  <m:oMathPara xmlns:m="http://schemas.openxmlformats.org/officeDocument/2006/math">
                    <m:oMathParaPr>
                      <m:jc m:val="centerGroup"/>
                    </m:oMathParaPr>
                    <m:oMath xmlns:m="http://schemas.openxmlformats.org/officeDocument/2006/math">
                      <m:r>
                        <m:rPr>
                          <m:sty m:val="p"/>
                        </m:rPr>
                        <a:rPr lang="en-US" sz="1400" b="0" i="0" smtClean="0">
                          <a:solidFill>
                            <a:prstClr val="black"/>
                          </a:solidFill>
                          <a:latin typeface="Cambria Math" panose="02040503050406030204" pitchFamily="18" charset="0"/>
                          <a:sym typeface="Wingdings" pitchFamily="2" charset="2"/>
                        </a:rPr>
                        <m:t>B</m:t>
                      </m:r>
                      <m:d>
                        <m:dPr>
                          <m:ctrlPr>
                            <a:rPr lang="en-US" sz="1400" b="0" i="1" smtClean="0">
                              <a:solidFill>
                                <a:prstClr val="black"/>
                              </a:solidFill>
                              <a:latin typeface="Cambria Math" panose="02040503050406030204" pitchFamily="18" charset="0"/>
                              <a:sym typeface="Wingdings" pitchFamily="2" charset="2"/>
                            </a:rPr>
                          </m:ctrlPr>
                        </m:dPr>
                        <m:e>
                          <m:r>
                            <a:rPr lang="en-US" sz="1400" i="1" smtClean="0">
                              <a:solidFill>
                                <a:prstClr val="black"/>
                              </a:solidFill>
                              <a:latin typeface="Cambria Math" panose="02040503050406030204" pitchFamily="18" charset="0"/>
                              <a:sym typeface="Wingdings" pitchFamily="2" charset="2"/>
                            </a:rPr>
                            <m:t>𝐻</m:t>
                          </m:r>
                          <m:r>
                            <a:rPr lang="en-US" sz="1400" i="1" smtClean="0">
                              <a:solidFill>
                                <a:prstClr val="black"/>
                              </a:solidFill>
                              <a:latin typeface="Cambria Math" panose="02040503050406030204" pitchFamily="18" charset="0"/>
                              <a:ea typeface="Cambria Math" panose="02040503050406030204" pitchFamily="18" charset="0"/>
                              <a:sym typeface="Wingdings" pitchFamily="2" charset="2"/>
                            </a:rPr>
                            <m:t>→</m:t>
                          </m:r>
                          <m:r>
                            <m:rPr>
                              <m:sty m:val="p"/>
                            </m:rPr>
                            <a:rPr lang="en-US" sz="1400" b="0" i="0" smtClean="0">
                              <a:solidFill>
                                <a:prstClr val="black"/>
                              </a:solidFill>
                              <a:latin typeface="Cambria Math" panose="02040503050406030204" pitchFamily="18" charset="0"/>
                              <a:ea typeface="Cambria Math" panose="02040503050406030204" pitchFamily="18" charset="0"/>
                              <a:sym typeface="Wingdings" pitchFamily="2" charset="2"/>
                            </a:rPr>
                            <m:t>invisible</m:t>
                          </m:r>
                        </m:e>
                      </m:d>
                      <m:r>
                        <a:rPr lang="en-US" sz="1400" b="0" i="1" smtClean="0">
                          <a:solidFill>
                            <a:prstClr val="black"/>
                          </a:solidFill>
                          <a:latin typeface="Cambria Math" panose="02040503050406030204" pitchFamily="18" charset="0"/>
                          <a:ea typeface="Cambria Math" panose="02040503050406030204" pitchFamily="18" charset="0"/>
                          <a:sym typeface="Wingdings" pitchFamily="2" charset="2"/>
                        </a:rPr>
                        <m:t>&lt;11%</m:t>
                      </m:r>
                    </m:oMath>
                  </m:oMathPara>
                </a14:m>
                <a:endParaRPr lang="en-CH" sz="1400" dirty="0">
                  <a:solidFill>
                    <a:prstClr val="black"/>
                  </a:solidFill>
                  <a:latin typeface="Helvetica Light" charset="0"/>
                  <a:ea typeface="Helvetica Light" charset="0"/>
                  <a:cs typeface="Helvetica Light" charset="0"/>
                  <a:sym typeface="Wingdings" pitchFamily="2" charset="2"/>
                </a:endParaRPr>
              </a:p>
            </p:txBody>
          </p:sp>
        </mc:Choice>
        <mc:Fallback xmlns="">
          <p:sp>
            <p:nvSpPr>
              <p:cNvPr id="32" name="TextBox 31">
                <a:extLst>
                  <a:ext uri="{FF2B5EF4-FFF2-40B4-BE49-F238E27FC236}">
                    <a16:creationId xmlns:a16="http://schemas.microsoft.com/office/drawing/2014/main" id="{0D3A8DF6-4FD5-4F4C-8C68-FDE04E303EE5}"/>
                  </a:ext>
                </a:extLst>
              </p:cNvPr>
              <p:cNvSpPr txBox="1">
                <a:spLocks noRot="1" noChangeAspect="1" noMove="1" noResize="1" noEditPoints="1" noAdjustHandles="1" noChangeArrowheads="1" noChangeShapeType="1" noTextEdit="1"/>
              </p:cNvSpPr>
              <p:nvPr/>
            </p:nvSpPr>
            <p:spPr>
              <a:xfrm>
                <a:off x="8403735" y="3088268"/>
                <a:ext cx="1988878" cy="215444"/>
              </a:xfrm>
              <a:prstGeom prst="rect">
                <a:avLst/>
              </a:prstGeom>
              <a:blipFill>
                <a:blip r:embed="rId6"/>
                <a:stretch>
                  <a:fillRect b="-11111"/>
                </a:stretch>
              </a:blipFill>
            </p:spPr>
            <p:txBody>
              <a:bodyPr/>
              <a:lstStyle/>
              <a:p>
                <a:r>
                  <a:rPr lang="en-CH">
                    <a:noFill/>
                  </a:rPr>
                  <a:t> </a:t>
                </a:r>
              </a:p>
            </p:txBody>
          </p:sp>
        </mc:Fallback>
      </mc:AlternateContent>
    </p:spTree>
    <p:extLst>
      <p:ext uri="{BB962C8B-B14F-4D97-AF65-F5344CB8AC3E}">
        <p14:creationId xmlns:p14="http://schemas.microsoft.com/office/powerpoint/2010/main" val="411838394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lue Universe">
            <a:extLst>
              <a:ext uri="{FF2B5EF4-FFF2-40B4-BE49-F238E27FC236}">
                <a16:creationId xmlns:a16="http://schemas.microsoft.com/office/drawing/2014/main" id="{E34C66A0-24D9-EC42-99D7-19B628D00762}"/>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0" y="0"/>
            <a:ext cx="11520816"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57A3619-ED50-2540-A3C4-97C47890D372}"/>
              </a:ext>
            </a:extLst>
          </p:cNvPr>
          <p:cNvSpPr/>
          <p:nvPr/>
        </p:nvSpPr>
        <p:spPr>
          <a:xfrm>
            <a:off x="903800" y="572999"/>
            <a:ext cx="8801032" cy="400110"/>
          </a:xfrm>
          <a:prstGeom prst="rect">
            <a:avLst/>
          </a:prstGeom>
        </p:spPr>
        <p:txBody>
          <a:bodyPr wrap="square">
            <a:spAutoFit/>
          </a:bodyPr>
          <a:lstStyle/>
          <a:p>
            <a:pPr>
              <a:spcBef>
                <a:spcPts val="900"/>
              </a:spcBef>
            </a:pPr>
            <a:r>
              <a:rPr lang="en-US" sz="2000" b="1" i="1" dirty="0">
                <a:solidFill>
                  <a:srgbClr val="FFFFFF"/>
                </a:solidFill>
                <a:latin typeface="Helvetica" pitchFamily="2" charset="0"/>
                <a:cs typeface="Trebuchet MS"/>
              </a:rPr>
              <a:t>It’s all made of a handful of particles and forces</a:t>
            </a:r>
            <a:endParaRPr lang="en-US" sz="2000" b="1" dirty="0">
              <a:solidFill>
                <a:srgbClr val="FFFFFF"/>
              </a:solidFill>
              <a:latin typeface="Helvetica" pitchFamily="2" charset="0"/>
              <a:cs typeface="Trebuchet MS"/>
            </a:endParaRPr>
          </a:p>
        </p:txBody>
      </p:sp>
      <p:grpSp>
        <p:nvGrpSpPr>
          <p:cNvPr id="5" name="Group 4">
            <a:extLst>
              <a:ext uri="{FF2B5EF4-FFF2-40B4-BE49-F238E27FC236}">
                <a16:creationId xmlns:a16="http://schemas.microsoft.com/office/drawing/2014/main" id="{1C118B0A-803E-0446-95C1-41BD37CA104D}"/>
              </a:ext>
            </a:extLst>
          </p:cNvPr>
          <p:cNvGrpSpPr/>
          <p:nvPr/>
        </p:nvGrpSpPr>
        <p:grpSpPr>
          <a:xfrm>
            <a:off x="3527531" y="1802780"/>
            <a:ext cx="4638907" cy="4090479"/>
            <a:chOff x="3454379" y="2515067"/>
            <a:chExt cx="4638907" cy="4090479"/>
          </a:xfrm>
        </p:grpSpPr>
        <p:sp>
          <p:nvSpPr>
            <p:cNvPr id="8" name="Rounded Rectangle 7">
              <a:extLst>
                <a:ext uri="{FF2B5EF4-FFF2-40B4-BE49-F238E27FC236}">
                  <a16:creationId xmlns:a16="http://schemas.microsoft.com/office/drawing/2014/main" id="{5A514CE3-6FF0-5945-BEC2-50CB59997340}"/>
                </a:ext>
              </a:extLst>
            </p:cNvPr>
            <p:cNvSpPr/>
            <p:nvPr/>
          </p:nvSpPr>
          <p:spPr>
            <a:xfrm>
              <a:off x="3454379" y="2515067"/>
              <a:ext cx="4638907" cy="4090479"/>
            </a:xfrm>
            <a:prstGeom prst="roundRect">
              <a:avLst>
                <a:gd name="adj" fmla="val 667"/>
              </a:avLst>
            </a:prstGeom>
            <a:solidFill>
              <a:schemeClr val="bg1">
                <a:alpha val="93000"/>
              </a:schemeClr>
            </a:solidFill>
          </p:spPr>
          <p:txBody>
            <a:bodyPr wrap="square" rtlCol="0" anchor="ctr">
              <a:spAutoFit/>
            </a:bodyPr>
            <a:lstStyle/>
            <a:p>
              <a:pPr algn="l"/>
              <a:endParaRPr lang="en-CH" sz="1600" dirty="0">
                <a:latin typeface="Helvetica" pitchFamily="2" charset="0"/>
              </a:endParaRPr>
            </a:p>
          </p:txBody>
        </p:sp>
        <p:pic>
          <p:nvPicPr>
            <p:cNvPr id="9" name="Picture 2">
              <a:extLst>
                <a:ext uri="{FF2B5EF4-FFF2-40B4-BE49-F238E27FC236}">
                  <a16:creationId xmlns:a16="http://schemas.microsoft.com/office/drawing/2014/main" id="{27003F3D-DDC8-304D-A991-23D29B4CA54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99345" y="2515067"/>
              <a:ext cx="4274172" cy="4090479"/>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a:extLst>
              <a:ext uri="{FF2B5EF4-FFF2-40B4-BE49-F238E27FC236}">
                <a16:creationId xmlns:a16="http://schemas.microsoft.com/office/drawing/2014/main" id="{432E3EDC-57F8-4A4F-8237-29EDA92E830A}"/>
              </a:ext>
            </a:extLst>
          </p:cNvPr>
          <p:cNvSpPr/>
          <p:nvPr/>
        </p:nvSpPr>
        <p:spPr>
          <a:xfrm>
            <a:off x="353568" y="2312574"/>
            <a:ext cx="2542215" cy="2862322"/>
          </a:xfrm>
          <a:prstGeom prst="rect">
            <a:avLst/>
          </a:prstGeom>
          <a:noFill/>
          <a:ln>
            <a:noFill/>
          </a:ln>
        </p:spPr>
        <p:txBody>
          <a:bodyPr wrap="square" rtlCol="0" anchor="ctr">
            <a:spAutoFit/>
          </a:bodyPr>
          <a:lstStyle/>
          <a:p>
            <a:pPr algn="r" defTabSz="457200" fontAlgn="base">
              <a:spcBef>
                <a:spcPct val="0"/>
              </a:spcBef>
              <a:spcAft>
                <a:spcPct val="0"/>
              </a:spcAft>
              <a:defRPr/>
            </a:pPr>
            <a:r>
              <a:rPr lang="en-US" sz="3600" b="1" dirty="0">
                <a:solidFill>
                  <a:schemeClr val="bg1"/>
                </a:solidFill>
                <a:latin typeface="Helvetica" pitchFamily="2" charset="0"/>
                <a:ea typeface="Open Sans" panose="020B0606030504020204" pitchFamily="34" charset="0"/>
                <a:cs typeface="Open Sans" panose="020B0606030504020204" pitchFamily="34" charset="0"/>
              </a:rPr>
              <a:t>What was particle physics alike in 1971?</a:t>
            </a:r>
            <a:endParaRPr lang="en-US" sz="3600" dirty="0">
              <a:solidFill>
                <a:schemeClr val="bg1"/>
              </a:solidFill>
              <a:latin typeface="Helvetica" pitchFamily="2" charset="0"/>
              <a:ea typeface="Open Sans" panose="020B0606030504020204" pitchFamily="34" charset="0"/>
              <a:cs typeface="Open Sans" panose="020B0606030504020204" pitchFamily="34" charset="0"/>
            </a:endParaRPr>
          </a:p>
        </p:txBody>
      </p:sp>
      <p:grpSp>
        <p:nvGrpSpPr>
          <p:cNvPr id="11" name="Group 10">
            <a:extLst>
              <a:ext uri="{FF2B5EF4-FFF2-40B4-BE49-F238E27FC236}">
                <a16:creationId xmlns:a16="http://schemas.microsoft.com/office/drawing/2014/main" id="{1B70DBB7-BADF-2E40-93F7-6AE31C0E4C03}"/>
              </a:ext>
            </a:extLst>
          </p:cNvPr>
          <p:cNvGrpSpPr/>
          <p:nvPr/>
        </p:nvGrpSpPr>
        <p:grpSpPr>
          <a:xfrm>
            <a:off x="3610813" y="2739666"/>
            <a:ext cx="4177917" cy="2938272"/>
            <a:chOff x="2412960" y="1801571"/>
            <a:chExt cx="6084850" cy="4382201"/>
          </a:xfrm>
        </p:grpSpPr>
        <p:pic>
          <p:nvPicPr>
            <p:cNvPr id="12" name="Picture 11">
              <a:extLst>
                <a:ext uri="{FF2B5EF4-FFF2-40B4-BE49-F238E27FC236}">
                  <a16:creationId xmlns:a16="http://schemas.microsoft.com/office/drawing/2014/main" id="{3A78745F-A28A-2040-8D89-EF6EF86A1674}"/>
                </a:ext>
              </a:extLst>
            </p:cNvPr>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5433490" y="2863541"/>
              <a:ext cx="762000" cy="952500"/>
            </a:xfrm>
            <a:prstGeom prst="rect">
              <a:avLst/>
            </a:prstGeom>
          </p:spPr>
        </p:pic>
        <p:pic>
          <p:nvPicPr>
            <p:cNvPr id="13" name="Picture 12">
              <a:extLst>
                <a:ext uri="{FF2B5EF4-FFF2-40B4-BE49-F238E27FC236}">
                  <a16:creationId xmlns:a16="http://schemas.microsoft.com/office/drawing/2014/main" id="{7B78A0D6-6E41-D245-B33B-359FBB2A60FE}"/>
                </a:ext>
              </a:extLst>
            </p:cNvPr>
            <p:cNvPicPr>
              <a:picLocks noChangeAspect="1"/>
            </p:cNvPicPr>
            <p:nvPr/>
          </p:nvPicPr>
          <p:blipFill>
            <a:blip r:embed="rId7">
              <a:duotone>
                <a:schemeClr val="accent4">
                  <a:shade val="45000"/>
                  <a:satMod val="135000"/>
                </a:schemeClr>
                <a:prstClr val="white"/>
              </a:duotone>
            </a:blip>
            <a:stretch>
              <a:fillRect/>
            </a:stretch>
          </p:blipFill>
          <p:spPr>
            <a:xfrm>
              <a:off x="5433490" y="1801571"/>
              <a:ext cx="762000" cy="952500"/>
            </a:xfrm>
            <a:prstGeom prst="rect">
              <a:avLst/>
            </a:prstGeom>
          </p:spPr>
        </p:pic>
        <p:pic>
          <p:nvPicPr>
            <p:cNvPr id="14" name="Picture 13">
              <a:extLst>
                <a:ext uri="{FF2B5EF4-FFF2-40B4-BE49-F238E27FC236}">
                  <a16:creationId xmlns:a16="http://schemas.microsoft.com/office/drawing/2014/main" id="{4A25B4A0-6743-4D4F-9228-7D10ECDFBA7F}"/>
                </a:ext>
              </a:extLst>
            </p:cNvPr>
            <p:cNvPicPr>
              <a:picLocks noChangeAspect="1"/>
            </p:cNvPicPr>
            <p:nvPr/>
          </p:nvPicPr>
          <p:blipFill>
            <a:blip r:embed="rId7">
              <a:duotone>
                <a:schemeClr val="accent6">
                  <a:shade val="45000"/>
                  <a:satMod val="135000"/>
                </a:schemeClr>
                <a:prstClr val="white"/>
              </a:duotone>
            </a:blip>
            <a:stretch>
              <a:fillRect/>
            </a:stretch>
          </p:blipFill>
          <p:spPr>
            <a:xfrm>
              <a:off x="7735810" y="1801571"/>
              <a:ext cx="762000" cy="952500"/>
            </a:xfrm>
            <a:prstGeom prst="rect">
              <a:avLst/>
            </a:prstGeom>
          </p:spPr>
        </p:pic>
        <p:pic>
          <p:nvPicPr>
            <p:cNvPr id="15" name="Picture 14">
              <a:extLst>
                <a:ext uri="{FF2B5EF4-FFF2-40B4-BE49-F238E27FC236}">
                  <a16:creationId xmlns:a16="http://schemas.microsoft.com/office/drawing/2014/main" id="{3AFA9B2D-DB4B-0F4F-8BB2-7BD8AE8C73A4}"/>
                </a:ext>
              </a:extLst>
            </p:cNvPr>
            <p:cNvPicPr>
              <a:picLocks noChangeAspect="1"/>
            </p:cNvPicPr>
            <p:nvPr/>
          </p:nvPicPr>
          <p:blipFill>
            <a:blip r:embed="rId7"/>
            <a:stretch>
              <a:fillRect/>
            </a:stretch>
          </p:blipFill>
          <p:spPr>
            <a:xfrm>
              <a:off x="6584650" y="1801571"/>
              <a:ext cx="762000" cy="952500"/>
            </a:xfrm>
            <a:prstGeom prst="rect">
              <a:avLst/>
            </a:prstGeom>
          </p:spPr>
        </p:pic>
        <p:pic>
          <p:nvPicPr>
            <p:cNvPr id="16" name="Picture 15">
              <a:extLst>
                <a:ext uri="{FF2B5EF4-FFF2-40B4-BE49-F238E27FC236}">
                  <a16:creationId xmlns:a16="http://schemas.microsoft.com/office/drawing/2014/main" id="{6E4414BA-02FB-954E-BD5F-1A22F603FD4E}"/>
                </a:ext>
              </a:extLst>
            </p:cNvPr>
            <p:cNvPicPr>
              <a:picLocks noChangeAspect="1"/>
            </p:cNvPicPr>
            <p:nvPr/>
          </p:nvPicPr>
          <p:blipFill>
            <a:blip r:embed="rId7"/>
            <a:stretch>
              <a:fillRect/>
            </a:stretch>
          </p:blipFill>
          <p:spPr>
            <a:xfrm>
              <a:off x="6584650" y="4133970"/>
              <a:ext cx="762000" cy="952500"/>
            </a:xfrm>
            <a:prstGeom prst="rect">
              <a:avLst/>
            </a:prstGeom>
          </p:spPr>
        </p:pic>
        <p:pic>
          <p:nvPicPr>
            <p:cNvPr id="17" name="Picture 16">
              <a:extLst>
                <a:ext uri="{FF2B5EF4-FFF2-40B4-BE49-F238E27FC236}">
                  <a16:creationId xmlns:a16="http://schemas.microsoft.com/office/drawing/2014/main" id="{E8DFEB1E-5D23-C14D-B809-619C37C285BC}"/>
                </a:ext>
              </a:extLst>
            </p:cNvPr>
            <p:cNvPicPr>
              <a:picLocks noChangeAspect="1"/>
            </p:cNvPicPr>
            <p:nvPr/>
          </p:nvPicPr>
          <p:blipFill>
            <a:blip r:embed="rId7"/>
            <a:stretch>
              <a:fillRect/>
            </a:stretch>
          </p:blipFill>
          <p:spPr>
            <a:xfrm>
              <a:off x="6584650" y="5231272"/>
              <a:ext cx="762000" cy="952500"/>
            </a:xfrm>
            <a:prstGeom prst="rect">
              <a:avLst/>
            </a:prstGeom>
          </p:spPr>
        </p:pic>
        <p:pic>
          <p:nvPicPr>
            <p:cNvPr id="18" name="Picture 17">
              <a:extLst>
                <a:ext uri="{FF2B5EF4-FFF2-40B4-BE49-F238E27FC236}">
                  <a16:creationId xmlns:a16="http://schemas.microsoft.com/office/drawing/2014/main" id="{C8A5D138-DB28-9648-B1E1-43E067CC9CCF}"/>
                </a:ext>
              </a:extLst>
            </p:cNvPr>
            <p:cNvPicPr>
              <a:picLocks noChangeAspect="1"/>
            </p:cNvPicPr>
            <p:nvPr/>
          </p:nvPicPr>
          <p:blipFill>
            <a:blip r:embed="rId7">
              <a:duotone>
                <a:schemeClr val="accent3">
                  <a:shade val="45000"/>
                  <a:satMod val="135000"/>
                </a:schemeClr>
                <a:prstClr val="white"/>
              </a:duotone>
            </a:blip>
            <a:stretch>
              <a:fillRect/>
            </a:stretch>
          </p:blipFill>
          <p:spPr>
            <a:xfrm>
              <a:off x="5433490" y="4133970"/>
              <a:ext cx="762000" cy="952500"/>
            </a:xfrm>
            <a:prstGeom prst="rect">
              <a:avLst/>
            </a:prstGeom>
          </p:spPr>
        </p:pic>
        <p:pic>
          <p:nvPicPr>
            <p:cNvPr id="19" name="Picture 18">
              <a:extLst>
                <a:ext uri="{FF2B5EF4-FFF2-40B4-BE49-F238E27FC236}">
                  <a16:creationId xmlns:a16="http://schemas.microsoft.com/office/drawing/2014/main" id="{A332BFCD-4D03-D548-A155-191D4C0D0356}"/>
                </a:ext>
              </a:extLst>
            </p:cNvPr>
            <p:cNvPicPr>
              <a:picLocks noChangeAspect="1"/>
            </p:cNvPicPr>
            <p:nvPr/>
          </p:nvPicPr>
          <p:blipFill>
            <a:blip r:embed="rId7">
              <a:duotone>
                <a:schemeClr val="accent3">
                  <a:shade val="45000"/>
                  <a:satMod val="135000"/>
                </a:schemeClr>
                <a:prstClr val="white"/>
              </a:duotone>
            </a:blip>
            <a:stretch>
              <a:fillRect/>
            </a:stretch>
          </p:blipFill>
          <p:spPr>
            <a:xfrm>
              <a:off x="5355431" y="5227064"/>
              <a:ext cx="762000" cy="952500"/>
            </a:xfrm>
            <a:prstGeom prst="rect">
              <a:avLst/>
            </a:prstGeom>
          </p:spPr>
        </p:pic>
        <p:pic>
          <p:nvPicPr>
            <p:cNvPr id="20" name="Picture 19">
              <a:extLst>
                <a:ext uri="{FF2B5EF4-FFF2-40B4-BE49-F238E27FC236}">
                  <a16:creationId xmlns:a16="http://schemas.microsoft.com/office/drawing/2014/main" id="{D820682B-C73B-984B-9C92-4B5A21F0C7AE}"/>
                </a:ext>
              </a:extLst>
            </p:cNvPr>
            <p:cNvPicPr>
              <a:picLocks noChangeAspect="1"/>
            </p:cNvPicPr>
            <p:nvPr/>
          </p:nvPicPr>
          <p:blipFill>
            <a:blip r:embed="rId7">
              <a:duotone>
                <a:schemeClr val="accent4">
                  <a:shade val="45000"/>
                  <a:satMod val="135000"/>
                </a:schemeClr>
                <a:prstClr val="white"/>
              </a:duotone>
            </a:blip>
            <a:stretch>
              <a:fillRect/>
            </a:stretch>
          </p:blipFill>
          <p:spPr>
            <a:xfrm>
              <a:off x="4282330" y="1801571"/>
              <a:ext cx="762000" cy="952500"/>
            </a:xfrm>
            <a:prstGeom prst="rect">
              <a:avLst/>
            </a:prstGeom>
          </p:spPr>
        </p:pic>
        <p:pic>
          <p:nvPicPr>
            <p:cNvPr id="21" name="Picture 20">
              <a:extLst>
                <a:ext uri="{FF2B5EF4-FFF2-40B4-BE49-F238E27FC236}">
                  <a16:creationId xmlns:a16="http://schemas.microsoft.com/office/drawing/2014/main" id="{1400E056-EB28-F94A-A5A9-E19AD5B27608}"/>
                </a:ext>
              </a:extLst>
            </p:cNvPr>
            <p:cNvPicPr>
              <a:picLocks noChangeAspect="1"/>
            </p:cNvPicPr>
            <p:nvPr/>
          </p:nvPicPr>
          <p:blipFill>
            <a:blip r:embed="rId7">
              <a:duotone>
                <a:schemeClr val="accent4">
                  <a:shade val="45000"/>
                  <a:satMod val="135000"/>
                </a:schemeClr>
                <a:prstClr val="white"/>
              </a:duotone>
            </a:blip>
            <a:stretch>
              <a:fillRect/>
            </a:stretch>
          </p:blipFill>
          <p:spPr>
            <a:xfrm>
              <a:off x="2412960" y="2885843"/>
              <a:ext cx="762000" cy="952500"/>
            </a:xfrm>
            <a:prstGeom prst="rect">
              <a:avLst/>
            </a:prstGeom>
          </p:spPr>
        </p:pic>
      </p:grpSp>
    </p:spTree>
    <p:extLst>
      <p:ext uri="{BB962C8B-B14F-4D97-AF65-F5344CB8AC3E}">
        <p14:creationId xmlns:p14="http://schemas.microsoft.com/office/powerpoint/2010/main" val="42199754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FEFCAF-2444-9948-A674-0992E2D20A05}"/>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37433BC0-9F66-2445-B6AB-81E976AF183D}"/>
              </a:ext>
            </a:extLst>
          </p:cNvPr>
          <p:cNvSpPr>
            <a:spLocks noGrp="1"/>
          </p:cNvSpPr>
          <p:nvPr>
            <p:ph type="sldNum" sz="quarter" idx="4"/>
          </p:nvPr>
        </p:nvSpPr>
        <p:spPr/>
        <p:txBody>
          <a:bodyPr/>
          <a:lstStyle/>
          <a:p>
            <a:pPr>
              <a:defRPr/>
            </a:pPr>
            <a:fld id="{611C2F03-9E95-40C9-A99F-3C4F7EE8CF2A}" type="slidenum">
              <a:rPr lang="en-GB" smtClean="0"/>
              <a:pPr>
                <a:defRPr/>
              </a:pPr>
              <a:t>40</a:t>
            </a:fld>
            <a:endParaRPr lang="en-GB" dirty="0"/>
          </a:p>
        </p:txBody>
      </p:sp>
      <p:sp>
        <p:nvSpPr>
          <p:cNvPr id="5" name="Rectangle 4">
            <a:extLst>
              <a:ext uri="{FF2B5EF4-FFF2-40B4-BE49-F238E27FC236}">
                <a16:creationId xmlns:a16="http://schemas.microsoft.com/office/drawing/2014/main" id="{21737818-657E-7B42-97B5-A6F46C91D709}"/>
              </a:ext>
            </a:extLst>
          </p:cNvPr>
          <p:cNvSpPr/>
          <p:nvPr/>
        </p:nvSpPr>
        <p:spPr>
          <a:xfrm>
            <a:off x="731768" y="5742878"/>
            <a:ext cx="2881228"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9" name="Picture 4">
            <a:extLst>
              <a:ext uri="{FF2B5EF4-FFF2-40B4-BE49-F238E27FC236}">
                <a16:creationId xmlns:a16="http://schemas.microsoft.com/office/drawing/2014/main" id="{60C5593E-0DBC-E840-A179-6144B5ED3C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571614"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B281CD4-D3DA-974D-9DDE-CC267C706F81}"/>
              </a:ext>
            </a:extLst>
          </p:cNvPr>
          <p:cNvSpPr/>
          <p:nvPr/>
        </p:nvSpPr>
        <p:spPr>
          <a:xfrm>
            <a:off x="343234" y="4656217"/>
            <a:ext cx="3037639" cy="2151189"/>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8" name="TextBox 7">
            <a:extLst>
              <a:ext uri="{FF2B5EF4-FFF2-40B4-BE49-F238E27FC236}">
                <a16:creationId xmlns:a16="http://schemas.microsoft.com/office/drawing/2014/main" id="{15D4BD48-1D52-4744-BF80-D34FB68F2AB6}"/>
              </a:ext>
            </a:extLst>
          </p:cNvPr>
          <p:cNvSpPr txBox="1"/>
          <p:nvPr/>
        </p:nvSpPr>
        <p:spPr>
          <a:xfrm>
            <a:off x="234842" y="4912477"/>
            <a:ext cx="6177110" cy="1569660"/>
          </a:xfrm>
          <a:prstGeom prst="rect">
            <a:avLst/>
          </a:prstGeom>
          <a:solidFill>
            <a:schemeClr val="tx1"/>
          </a:solidFill>
        </p:spPr>
        <p:txBody>
          <a:bodyPr wrap="square" rtlCol="0">
            <a:spAutoFit/>
          </a:bodyPr>
          <a:lstStyle/>
          <a:p>
            <a:pPr indent="11113" defTabSz="430225" fontAlgn="base">
              <a:spcBef>
                <a:spcPct val="0"/>
              </a:spcBef>
              <a:spcAft>
                <a:spcPct val="0"/>
              </a:spcAft>
              <a:defRPr/>
            </a:pPr>
            <a:r>
              <a:rPr lang="en-GB" sz="2400" b="1" dirty="0">
                <a:solidFill>
                  <a:schemeClr val="bg1"/>
                </a:solidFill>
                <a:latin typeface="Helvetica" pitchFamily="2" charset="0"/>
                <a:ea typeface="Trebuchet MS" pitchFamily="-84" charset="0"/>
                <a:cs typeface="Helvetica Light"/>
              </a:rPr>
              <a:t>A new understanding of hadron collider production: huge theoretical progress and the observation of numerous very rare channels testing the Standard Model</a:t>
            </a:r>
            <a:endParaRPr lang="en-GB" sz="2400" dirty="0">
              <a:solidFill>
                <a:schemeClr val="bg1"/>
              </a:solidFill>
              <a:latin typeface="Helvetica" pitchFamily="2" charset="0"/>
              <a:ea typeface="Trebuchet MS" pitchFamily="-84" charset="0"/>
              <a:cs typeface="Helvetica Light"/>
            </a:endParaRPr>
          </a:p>
        </p:txBody>
      </p:sp>
      <p:pic>
        <p:nvPicPr>
          <p:cNvPr id="10" name="Picture 9">
            <a:extLst>
              <a:ext uri="{FF2B5EF4-FFF2-40B4-BE49-F238E27FC236}">
                <a16:creationId xmlns:a16="http://schemas.microsoft.com/office/drawing/2014/main" id="{DCBCF5FF-2BD7-314C-8B87-DD400AD86788}"/>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92041" y="272375"/>
            <a:ext cx="1717645" cy="748913"/>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0D98C86-CF67-F248-9874-B08C0F72376B}"/>
                  </a:ext>
                </a:extLst>
              </p:cNvPr>
              <p:cNvSpPr txBox="1"/>
              <p:nvPr/>
            </p:nvSpPr>
            <p:spPr>
              <a:xfrm>
                <a:off x="8488664" y="6545797"/>
                <a:ext cx="2412585" cy="261610"/>
              </a:xfrm>
              <a:prstGeom prst="rect">
                <a:avLst/>
              </a:prstGeom>
              <a:noFill/>
            </p:spPr>
            <p:txBody>
              <a:bodyPr wrap="none" rtlCol="0">
                <a:spAutoFit/>
              </a:bodyPr>
              <a:lstStyle/>
              <a:p>
                <a:pPr algn="r">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a:t>
                </a:r>
                <a:r>
                  <a:rPr lang="en-CH" sz="1100" dirty="0">
                    <a:solidFill>
                      <a:schemeClr val="bg1"/>
                    </a:solidFill>
                    <a:latin typeface="Helvetica" pitchFamily="2" charset="0"/>
                    <a:ea typeface="Helvetica Light" charset="0"/>
                    <a:cs typeface="Helvetica Light" charset="0"/>
                    <a:sym typeface="Wingdings" pitchFamily="2" charset="2"/>
                  </a:rPr>
                  <a:t>p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WWW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a:t>
                </a:r>
                <a14:m>
                  <m:oMath xmlns:m="http://schemas.openxmlformats.org/officeDocument/2006/math">
                    <m:r>
                      <a:rPr lang="en-US" sz="1100" b="0" i="1" dirty="0" smtClean="0">
                        <a:solidFill>
                          <a:schemeClr val="bg1"/>
                        </a:solidFill>
                        <a:latin typeface="Cambria Math" panose="02040503050406030204" pitchFamily="18" charset="0"/>
                        <a:ea typeface="Helvetica Light" charset="0"/>
                        <a:cs typeface="Helvetica Light" charset="0"/>
                        <a:sym typeface="Wingdings" pitchFamily="2" charset="2"/>
                      </a:rPr>
                      <m:t>𝑒</m:t>
                    </m:r>
                  </m:oMath>
                </a14:m>
                <a:r>
                  <a:rPr lang="en-CH" sz="1100" dirty="0">
                    <a:solidFill>
                      <a:schemeClr val="bg1"/>
                    </a:solidFill>
                    <a:latin typeface="Helvetica" pitchFamily="2" charset="0"/>
                    <a:ea typeface="Helvetica Light" charset="0"/>
                    <a:cs typeface="Helvetica Light" charset="0"/>
                    <a:sym typeface="Wingdings" pitchFamily="2" charset="2"/>
                  </a:rPr>
                  <a:t>𝜈</a:t>
                </a:r>
                <a:r>
                  <a:rPr lang="en-US" sz="1100" dirty="0">
                    <a:solidFill>
                      <a:schemeClr val="bg1"/>
                    </a:solidFill>
                    <a:ea typeface="Helvetica Light" charset="0"/>
                    <a:cs typeface="Helvetica Light" charset="0"/>
                    <a:sym typeface="Wingdings" pitchFamily="2" charset="2"/>
                  </a:rPr>
                  <a:t> </a:t>
                </a:r>
                <a14:m>
                  <m:oMath xmlns:m="http://schemas.openxmlformats.org/officeDocument/2006/math">
                    <m:r>
                      <a:rPr lang="en-US" sz="1100" i="1" dirty="0">
                        <a:solidFill>
                          <a:schemeClr val="bg1"/>
                        </a:solidFill>
                        <a:latin typeface="Cambria Math" panose="02040503050406030204" pitchFamily="18" charset="0"/>
                        <a:ea typeface="Helvetica Light" charset="0"/>
                        <a:cs typeface="Helvetica Light" charset="0"/>
                        <a:sym typeface="Wingdings" pitchFamily="2" charset="2"/>
                      </a:rPr>
                      <m:t>𝑒</m:t>
                    </m:r>
                  </m:oMath>
                </a14:m>
                <a:r>
                  <a:rPr lang="en-CH" sz="1100" dirty="0">
                    <a:solidFill>
                      <a:schemeClr val="bg1"/>
                    </a:solidFill>
                    <a:latin typeface="Helvetica" pitchFamily="2" charset="0"/>
                    <a:ea typeface="Helvetica Light" charset="0"/>
                    <a:cs typeface="Helvetica Light" charset="0"/>
                    <a:sym typeface="Wingdings" pitchFamily="2" charset="2"/>
                  </a:rPr>
                  <a:t>𝜈 </a:t>
                </a:r>
                <a:r>
                  <a:rPr lang="en-CH" sz="1100" dirty="0">
                    <a:solidFill>
                      <a:schemeClr val="bg1"/>
                    </a:solidFill>
                    <a:latin typeface="Symbol" pitchFamily="2" charset="2"/>
                    <a:ea typeface="Helvetica Light" charset="0"/>
                    <a:cs typeface="Helvetica Light" charset="0"/>
                    <a:sym typeface="Wingdings" pitchFamily="2" charset="2"/>
                  </a:rPr>
                  <a:t>m</a:t>
                </a:r>
                <a:r>
                  <a:rPr lang="en-CH" sz="1100" dirty="0">
                    <a:solidFill>
                      <a:schemeClr val="bg1"/>
                    </a:solidFill>
                    <a:latin typeface="Helvetica" pitchFamily="2" charset="0"/>
                    <a:ea typeface="Helvetica Light" charset="0"/>
                    <a:cs typeface="Helvetica Light" charset="0"/>
                    <a:sym typeface="Wingdings" pitchFamily="2" charset="2"/>
                  </a:rPr>
                  <a:t>𝜈 candidate</a:t>
                </a:r>
              </a:p>
            </p:txBody>
          </p:sp>
        </mc:Choice>
        <mc:Fallback xmlns="">
          <p:sp>
            <p:nvSpPr>
              <p:cNvPr id="11" name="TextBox 10">
                <a:extLst>
                  <a:ext uri="{FF2B5EF4-FFF2-40B4-BE49-F238E27FC236}">
                    <a16:creationId xmlns:a16="http://schemas.microsoft.com/office/drawing/2014/main" id="{D0D98C86-CF67-F248-9874-B08C0F72376B}"/>
                  </a:ext>
                </a:extLst>
              </p:cNvPr>
              <p:cNvSpPr txBox="1">
                <a:spLocks noRot="1" noChangeAspect="1" noMove="1" noResize="1" noEditPoints="1" noAdjustHandles="1" noChangeArrowheads="1" noChangeShapeType="1" noTextEdit="1"/>
              </p:cNvSpPr>
              <p:nvPr/>
            </p:nvSpPr>
            <p:spPr>
              <a:xfrm>
                <a:off x="8488664" y="6545797"/>
                <a:ext cx="2412585" cy="261610"/>
              </a:xfrm>
              <a:prstGeom prst="rect">
                <a:avLst/>
              </a:prstGeom>
              <a:blipFill>
                <a:blip r:embed="rId5"/>
                <a:stretch>
                  <a:fillRect t="-4545" b="-9091"/>
                </a:stretch>
              </a:blipFill>
            </p:spPr>
            <p:txBody>
              <a:bodyPr/>
              <a:lstStyle/>
              <a:p>
                <a:r>
                  <a:rPr lang="en-CH">
                    <a:noFill/>
                  </a:rPr>
                  <a:t> </a:t>
                </a:r>
              </a:p>
            </p:txBody>
          </p:sp>
        </mc:Fallback>
      </mc:AlternateContent>
    </p:spTree>
    <p:extLst>
      <p:ext uri="{BB962C8B-B14F-4D97-AF65-F5344CB8AC3E}">
        <p14:creationId xmlns:p14="http://schemas.microsoft.com/office/powerpoint/2010/main" val="267268944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FEFCAF-2444-9948-A674-0992E2D20A05}"/>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37433BC0-9F66-2445-B6AB-81E976AF183D}"/>
              </a:ext>
            </a:extLst>
          </p:cNvPr>
          <p:cNvSpPr>
            <a:spLocks noGrp="1"/>
          </p:cNvSpPr>
          <p:nvPr>
            <p:ph type="sldNum" sz="quarter" idx="4"/>
          </p:nvPr>
        </p:nvSpPr>
        <p:spPr/>
        <p:txBody>
          <a:bodyPr/>
          <a:lstStyle/>
          <a:p>
            <a:pPr>
              <a:defRPr/>
            </a:pPr>
            <a:fld id="{611C2F03-9E95-40C9-A99F-3C4F7EE8CF2A}" type="slidenum">
              <a:rPr lang="en-GB" smtClean="0"/>
              <a:pPr>
                <a:defRPr/>
              </a:pPr>
              <a:t>41</a:t>
            </a:fld>
            <a:endParaRPr lang="en-GB" dirty="0"/>
          </a:p>
        </p:txBody>
      </p:sp>
      <p:sp>
        <p:nvSpPr>
          <p:cNvPr id="5" name="Rectangle 4">
            <a:extLst>
              <a:ext uri="{FF2B5EF4-FFF2-40B4-BE49-F238E27FC236}">
                <a16:creationId xmlns:a16="http://schemas.microsoft.com/office/drawing/2014/main" id="{21737818-657E-7B42-97B5-A6F46C91D709}"/>
              </a:ext>
            </a:extLst>
          </p:cNvPr>
          <p:cNvSpPr/>
          <p:nvPr/>
        </p:nvSpPr>
        <p:spPr>
          <a:xfrm>
            <a:off x="731768" y="5742878"/>
            <a:ext cx="2881228"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9" name="Picture 4">
            <a:extLst>
              <a:ext uri="{FF2B5EF4-FFF2-40B4-BE49-F238E27FC236}">
                <a16:creationId xmlns:a16="http://schemas.microsoft.com/office/drawing/2014/main" id="{60C5593E-0DBC-E840-A179-6144B5ED3C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571614" y="0"/>
            <a:ext cx="10401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B281CD4-D3DA-974D-9DDE-CC267C706F81}"/>
              </a:ext>
            </a:extLst>
          </p:cNvPr>
          <p:cNvSpPr/>
          <p:nvPr/>
        </p:nvSpPr>
        <p:spPr>
          <a:xfrm>
            <a:off x="343234" y="4656217"/>
            <a:ext cx="3037639" cy="2151189"/>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DCBCF5FF-2BD7-314C-8B87-DD400AD86788}"/>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92041" y="272375"/>
            <a:ext cx="1717645" cy="748913"/>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0D98C86-CF67-F248-9874-B08C0F72376B}"/>
                  </a:ext>
                </a:extLst>
              </p:cNvPr>
              <p:cNvSpPr txBox="1"/>
              <p:nvPr/>
            </p:nvSpPr>
            <p:spPr>
              <a:xfrm>
                <a:off x="8488664" y="6545797"/>
                <a:ext cx="2412585" cy="261610"/>
              </a:xfrm>
              <a:prstGeom prst="rect">
                <a:avLst/>
              </a:prstGeom>
              <a:noFill/>
            </p:spPr>
            <p:txBody>
              <a:bodyPr wrap="none" rtlCol="0">
                <a:spAutoFit/>
              </a:bodyPr>
              <a:lstStyle/>
              <a:p>
                <a:pPr algn="r">
                  <a:spcBef>
                    <a:spcPts val="3000"/>
                  </a:spcBef>
                </a:pPr>
                <a:r>
                  <a:rPr lang="en-GB" sz="1100" dirty="0">
                    <a:solidFill>
                      <a:schemeClr val="bg1"/>
                    </a:solidFill>
                    <a:latin typeface="Helvetica" pitchFamily="2" charset="0"/>
                    <a:ea typeface="Helvetica Light" charset="0"/>
                    <a:cs typeface="Helvetica Light" charset="0"/>
                    <a:sym typeface="Wingdings" pitchFamily="2" charset="2"/>
                  </a:rPr>
                  <a:t>p</a:t>
                </a:r>
                <a:r>
                  <a:rPr lang="en-CH" sz="1100" dirty="0">
                    <a:solidFill>
                      <a:schemeClr val="bg1"/>
                    </a:solidFill>
                    <a:latin typeface="Helvetica" pitchFamily="2" charset="0"/>
                    <a:ea typeface="Helvetica Light" charset="0"/>
                    <a:cs typeface="Helvetica Light" charset="0"/>
                    <a:sym typeface="Wingdings" pitchFamily="2" charset="2"/>
                  </a:rPr>
                  <a:t>p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WWW </a:t>
                </a:r>
                <a:r>
                  <a:rPr lang="en-CH" sz="1100" dirty="0">
                    <a:solidFill>
                      <a:schemeClr val="bg1"/>
                    </a:solidFill>
                    <a:latin typeface="Symbol" pitchFamily="2" charset="2"/>
                    <a:ea typeface="Helvetica Light" charset="0"/>
                    <a:cs typeface="Helvetica Light" charset="0"/>
                    <a:sym typeface="Wingdings" pitchFamily="2" charset="2"/>
                  </a:rPr>
                  <a:t>®</a:t>
                </a:r>
                <a:r>
                  <a:rPr lang="en-CH" sz="1100" dirty="0">
                    <a:solidFill>
                      <a:schemeClr val="bg1"/>
                    </a:solidFill>
                    <a:latin typeface="Helvetica" pitchFamily="2" charset="0"/>
                    <a:ea typeface="Helvetica Light" charset="0"/>
                    <a:cs typeface="Helvetica Light" charset="0"/>
                    <a:sym typeface="Wingdings" pitchFamily="2" charset="2"/>
                  </a:rPr>
                  <a:t> </a:t>
                </a:r>
                <a14:m>
                  <m:oMath xmlns:m="http://schemas.openxmlformats.org/officeDocument/2006/math">
                    <m:r>
                      <a:rPr lang="en-US" sz="1100" b="0" i="1" dirty="0" smtClean="0">
                        <a:solidFill>
                          <a:schemeClr val="bg1"/>
                        </a:solidFill>
                        <a:latin typeface="Cambria Math" panose="02040503050406030204" pitchFamily="18" charset="0"/>
                        <a:ea typeface="Helvetica Light" charset="0"/>
                        <a:cs typeface="Helvetica Light" charset="0"/>
                        <a:sym typeface="Wingdings" pitchFamily="2" charset="2"/>
                      </a:rPr>
                      <m:t>𝑒</m:t>
                    </m:r>
                  </m:oMath>
                </a14:m>
                <a:r>
                  <a:rPr lang="en-CH" sz="1100" dirty="0">
                    <a:solidFill>
                      <a:schemeClr val="bg1"/>
                    </a:solidFill>
                    <a:latin typeface="Helvetica" pitchFamily="2" charset="0"/>
                    <a:ea typeface="Helvetica Light" charset="0"/>
                    <a:cs typeface="Helvetica Light" charset="0"/>
                    <a:sym typeface="Wingdings" pitchFamily="2" charset="2"/>
                  </a:rPr>
                  <a:t>𝜈</a:t>
                </a:r>
                <a:r>
                  <a:rPr lang="en-US" sz="1100" dirty="0">
                    <a:solidFill>
                      <a:schemeClr val="bg1"/>
                    </a:solidFill>
                    <a:ea typeface="Helvetica Light" charset="0"/>
                    <a:cs typeface="Helvetica Light" charset="0"/>
                    <a:sym typeface="Wingdings" pitchFamily="2" charset="2"/>
                  </a:rPr>
                  <a:t> </a:t>
                </a:r>
                <a14:m>
                  <m:oMath xmlns:m="http://schemas.openxmlformats.org/officeDocument/2006/math">
                    <m:r>
                      <a:rPr lang="en-US" sz="1100" i="1" dirty="0">
                        <a:solidFill>
                          <a:schemeClr val="bg1"/>
                        </a:solidFill>
                        <a:latin typeface="Cambria Math" panose="02040503050406030204" pitchFamily="18" charset="0"/>
                        <a:ea typeface="Helvetica Light" charset="0"/>
                        <a:cs typeface="Helvetica Light" charset="0"/>
                        <a:sym typeface="Wingdings" pitchFamily="2" charset="2"/>
                      </a:rPr>
                      <m:t>𝑒</m:t>
                    </m:r>
                  </m:oMath>
                </a14:m>
                <a:r>
                  <a:rPr lang="en-CH" sz="1100" dirty="0">
                    <a:solidFill>
                      <a:schemeClr val="bg1"/>
                    </a:solidFill>
                    <a:latin typeface="Helvetica" pitchFamily="2" charset="0"/>
                    <a:ea typeface="Helvetica Light" charset="0"/>
                    <a:cs typeface="Helvetica Light" charset="0"/>
                    <a:sym typeface="Wingdings" pitchFamily="2" charset="2"/>
                  </a:rPr>
                  <a:t>𝜈 </a:t>
                </a:r>
                <a:r>
                  <a:rPr lang="en-CH" sz="1100" dirty="0">
                    <a:solidFill>
                      <a:schemeClr val="bg1"/>
                    </a:solidFill>
                    <a:latin typeface="Symbol" pitchFamily="2" charset="2"/>
                    <a:ea typeface="Helvetica Light" charset="0"/>
                    <a:cs typeface="Helvetica Light" charset="0"/>
                    <a:sym typeface="Wingdings" pitchFamily="2" charset="2"/>
                  </a:rPr>
                  <a:t>m</a:t>
                </a:r>
                <a:r>
                  <a:rPr lang="en-CH" sz="1100" dirty="0">
                    <a:solidFill>
                      <a:schemeClr val="bg1"/>
                    </a:solidFill>
                    <a:latin typeface="Helvetica" pitchFamily="2" charset="0"/>
                    <a:ea typeface="Helvetica Light" charset="0"/>
                    <a:cs typeface="Helvetica Light" charset="0"/>
                    <a:sym typeface="Wingdings" pitchFamily="2" charset="2"/>
                  </a:rPr>
                  <a:t>𝜈 candidate</a:t>
                </a:r>
              </a:p>
            </p:txBody>
          </p:sp>
        </mc:Choice>
        <mc:Fallback xmlns="">
          <p:sp>
            <p:nvSpPr>
              <p:cNvPr id="11" name="TextBox 10">
                <a:extLst>
                  <a:ext uri="{FF2B5EF4-FFF2-40B4-BE49-F238E27FC236}">
                    <a16:creationId xmlns:a16="http://schemas.microsoft.com/office/drawing/2014/main" id="{D0D98C86-CF67-F248-9874-B08C0F72376B}"/>
                  </a:ext>
                </a:extLst>
              </p:cNvPr>
              <p:cNvSpPr txBox="1">
                <a:spLocks noRot="1" noChangeAspect="1" noMove="1" noResize="1" noEditPoints="1" noAdjustHandles="1" noChangeArrowheads="1" noChangeShapeType="1" noTextEdit="1"/>
              </p:cNvSpPr>
              <p:nvPr/>
            </p:nvSpPr>
            <p:spPr>
              <a:xfrm>
                <a:off x="8488664" y="6545797"/>
                <a:ext cx="2412585" cy="261610"/>
              </a:xfrm>
              <a:prstGeom prst="rect">
                <a:avLst/>
              </a:prstGeom>
              <a:blipFill>
                <a:blip r:embed="rId5"/>
                <a:stretch>
                  <a:fillRect t="-4545" b="-9091"/>
                </a:stretch>
              </a:blipFill>
            </p:spPr>
            <p:txBody>
              <a:bodyPr/>
              <a:lstStyle/>
              <a:p>
                <a:r>
                  <a:rPr lang="en-CH">
                    <a:noFill/>
                  </a:rPr>
                  <a:t> </a:t>
                </a:r>
              </a:p>
            </p:txBody>
          </p:sp>
        </mc:Fallback>
      </mc:AlternateContent>
      <p:sp>
        <p:nvSpPr>
          <p:cNvPr id="18" name="Rounded Rectangle 17">
            <a:extLst>
              <a:ext uri="{FF2B5EF4-FFF2-40B4-BE49-F238E27FC236}">
                <a16:creationId xmlns:a16="http://schemas.microsoft.com/office/drawing/2014/main" id="{DCD1E7A6-0CC6-534D-8D2A-4D20C4AB898A}"/>
              </a:ext>
            </a:extLst>
          </p:cNvPr>
          <p:cNvSpPr/>
          <p:nvPr/>
        </p:nvSpPr>
        <p:spPr>
          <a:xfrm>
            <a:off x="1751655" y="541110"/>
            <a:ext cx="7795965" cy="5775780"/>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9" name="Picture 18">
            <a:extLst>
              <a:ext uri="{FF2B5EF4-FFF2-40B4-BE49-F238E27FC236}">
                <a16:creationId xmlns:a16="http://schemas.microsoft.com/office/drawing/2014/main" id="{77DF77C1-703F-1144-85CF-A130D904428E}"/>
              </a:ext>
            </a:extLst>
          </p:cNvPr>
          <p:cNvPicPr>
            <a:picLocks noChangeAspect="1"/>
          </p:cNvPicPr>
          <p:nvPr/>
        </p:nvPicPr>
        <p:blipFill>
          <a:blip r:embed="rId6"/>
          <a:stretch>
            <a:fillRect/>
          </a:stretch>
        </p:blipFill>
        <p:spPr>
          <a:xfrm>
            <a:off x="1944769" y="587423"/>
            <a:ext cx="7459089" cy="5596599"/>
          </a:xfrm>
          <a:prstGeom prst="rect">
            <a:avLst/>
          </a:prstGeom>
        </p:spPr>
      </p:pic>
    </p:spTree>
    <p:extLst>
      <p:ext uri="{BB962C8B-B14F-4D97-AF65-F5344CB8AC3E}">
        <p14:creationId xmlns:p14="http://schemas.microsoft.com/office/powerpoint/2010/main" val="337910971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5" name="Picture 4">
            <a:extLst>
              <a:ext uri="{FF2B5EF4-FFF2-40B4-BE49-F238E27FC236}">
                <a16:creationId xmlns:a16="http://schemas.microsoft.com/office/drawing/2014/main" id="{4549770B-9677-4440-AB2C-342D09C20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1915" y="0"/>
            <a:ext cx="10389032" cy="6858000"/>
          </a:xfrm>
          <a:prstGeom prst="rect">
            <a:avLst/>
          </a:prstGeom>
        </p:spPr>
      </p:pic>
      <p:sp>
        <p:nvSpPr>
          <p:cNvPr id="3" name="Rectangle 2">
            <a:extLst>
              <a:ext uri="{FF2B5EF4-FFF2-40B4-BE49-F238E27FC236}">
                <a16:creationId xmlns:a16="http://schemas.microsoft.com/office/drawing/2014/main" id="{FC1A75E8-2849-2848-BCE2-94888787BA3C}"/>
              </a:ext>
            </a:extLst>
          </p:cNvPr>
          <p:cNvSpPr/>
          <p:nvPr/>
        </p:nvSpPr>
        <p:spPr>
          <a:xfrm>
            <a:off x="8285356" y="111512"/>
            <a:ext cx="2921620" cy="791737"/>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6" name="TextBox 5">
            <a:extLst>
              <a:ext uri="{FF2B5EF4-FFF2-40B4-BE49-F238E27FC236}">
                <a16:creationId xmlns:a16="http://schemas.microsoft.com/office/drawing/2014/main" id="{F88856D1-D824-F840-BECF-4AAE8367ABAB}"/>
              </a:ext>
            </a:extLst>
          </p:cNvPr>
          <p:cNvSpPr txBox="1"/>
          <p:nvPr/>
        </p:nvSpPr>
        <p:spPr>
          <a:xfrm>
            <a:off x="-1" y="518751"/>
            <a:ext cx="9757317"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Deep and broad searches for new physics</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289802721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5" name="Picture 4">
            <a:extLst>
              <a:ext uri="{FF2B5EF4-FFF2-40B4-BE49-F238E27FC236}">
                <a16:creationId xmlns:a16="http://schemas.microsoft.com/office/drawing/2014/main" id="{4549770B-9677-4440-AB2C-342D09C20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1915" y="0"/>
            <a:ext cx="10389032" cy="6858000"/>
          </a:xfrm>
          <a:prstGeom prst="rect">
            <a:avLst/>
          </a:prstGeom>
        </p:spPr>
      </p:pic>
      <p:sp>
        <p:nvSpPr>
          <p:cNvPr id="8" name="Rounded Rectangle 7">
            <a:extLst>
              <a:ext uri="{FF2B5EF4-FFF2-40B4-BE49-F238E27FC236}">
                <a16:creationId xmlns:a16="http://schemas.microsoft.com/office/drawing/2014/main" id="{E75D4B67-8DF5-3C44-98FC-1B4A802A4C76}"/>
              </a:ext>
            </a:extLst>
          </p:cNvPr>
          <p:cNvSpPr/>
          <p:nvPr/>
        </p:nvSpPr>
        <p:spPr>
          <a:xfrm>
            <a:off x="541915" y="1745166"/>
            <a:ext cx="8932127" cy="4772722"/>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AE09E71-02B9-B74D-A56E-9050187AA8B3}"/>
              </a:ext>
            </a:extLst>
          </p:cNvPr>
          <p:cNvPicPr>
            <a:picLocks noChangeAspect="1"/>
          </p:cNvPicPr>
          <p:nvPr/>
        </p:nvPicPr>
        <p:blipFill>
          <a:blip r:embed="rId3"/>
          <a:stretch>
            <a:fillRect/>
          </a:stretch>
        </p:blipFill>
        <p:spPr>
          <a:xfrm>
            <a:off x="756106" y="1864899"/>
            <a:ext cx="4015667" cy="4526607"/>
          </a:xfrm>
          <a:prstGeom prst="rect">
            <a:avLst/>
          </a:prstGeom>
        </p:spPr>
      </p:pic>
      <p:pic>
        <p:nvPicPr>
          <p:cNvPr id="11" name="Picture 10">
            <a:extLst>
              <a:ext uri="{FF2B5EF4-FFF2-40B4-BE49-F238E27FC236}">
                <a16:creationId xmlns:a16="http://schemas.microsoft.com/office/drawing/2014/main" id="{D4655B8E-2BCB-5044-958E-152594934A94}"/>
              </a:ext>
            </a:extLst>
          </p:cNvPr>
          <p:cNvPicPr>
            <a:picLocks noChangeAspect="1"/>
          </p:cNvPicPr>
          <p:nvPr/>
        </p:nvPicPr>
        <p:blipFill rotWithShape="1">
          <a:blip r:embed="rId4">
            <a:alphaModFix/>
            <a:extLst>
              <a:ext uri="{28A0092B-C50C-407E-A947-70E740481C1C}">
                <a14:useLocalDpi xmlns:a14="http://schemas.microsoft.com/office/drawing/2010/main"/>
              </a:ext>
            </a:extLst>
          </a:blip>
          <a:srcRect l="6121" t="8375"/>
          <a:stretch/>
        </p:blipFill>
        <p:spPr>
          <a:xfrm rot="5400000">
            <a:off x="4759658" y="1995123"/>
            <a:ext cx="4375190" cy="4491927"/>
          </a:xfrm>
          <a:prstGeom prst="rect">
            <a:avLst/>
          </a:prstGeom>
        </p:spPr>
      </p:pic>
      <p:sp>
        <p:nvSpPr>
          <p:cNvPr id="12" name="Rectangle 11">
            <a:extLst>
              <a:ext uri="{FF2B5EF4-FFF2-40B4-BE49-F238E27FC236}">
                <a16:creationId xmlns:a16="http://schemas.microsoft.com/office/drawing/2014/main" id="{FB4342F7-9DF8-2846-A84C-57C5878C9762}"/>
              </a:ext>
            </a:extLst>
          </p:cNvPr>
          <p:cNvSpPr/>
          <p:nvPr/>
        </p:nvSpPr>
        <p:spPr>
          <a:xfrm>
            <a:off x="8285356" y="111512"/>
            <a:ext cx="2921620" cy="791737"/>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3" name="TextBox 12">
            <a:extLst>
              <a:ext uri="{FF2B5EF4-FFF2-40B4-BE49-F238E27FC236}">
                <a16:creationId xmlns:a16="http://schemas.microsoft.com/office/drawing/2014/main" id="{EF964482-1C0C-F64E-A762-A71B9B0C2589}"/>
              </a:ext>
            </a:extLst>
          </p:cNvPr>
          <p:cNvSpPr txBox="1"/>
          <p:nvPr/>
        </p:nvSpPr>
        <p:spPr>
          <a:xfrm>
            <a:off x="-1" y="518751"/>
            <a:ext cx="9757317"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Deep and broad searches for new physics</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81062143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866E2E26-7A6A-3F47-A329-ECEDDCA972E4}"/>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42196" y="0"/>
            <a:ext cx="10388470" cy="6858000"/>
          </a:xfrm>
          <a:prstGeom prst="rect">
            <a:avLst/>
          </a:prstGeom>
        </p:spPr>
      </p:pic>
      <p:sp>
        <p:nvSpPr>
          <p:cNvPr id="5" name="Rectangle 4">
            <a:extLst>
              <a:ext uri="{FF2B5EF4-FFF2-40B4-BE49-F238E27FC236}">
                <a16:creationId xmlns:a16="http://schemas.microsoft.com/office/drawing/2014/main" id="{124A0BC4-9960-5C43-A6B4-8F8003DD0CE6}"/>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8" name="Picture 7">
            <a:extLst>
              <a:ext uri="{FF2B5EF4-FFF2-40B4-BE49-F238E27FC236}">
                <a16:creationId xmlns:a16="http://schemas.microsoft.com/office/drawing/2014/main" id="{F642E518-9372-224C-BEC3-A62A583629E0}"/>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65532" y="406127"/>
            <a:ext cx="1717645" cy="748913"/>
          </a:xfrm>
          <a:prstGeom prst="rect">
            <a:avLst/>
          </a:prstGeom>
        </p:spPr>
      </p:pic>
      <p:sp>
        <p:nvSpPr>
          <p:cNvPr id="3" name="Rectangle 2">
            <a:extLst>
              <a:ext uri="{FF2B5EF4-FFF2-40B4-BE49-F238E27FC236}">
                <a16:creationId xmlns:a16="http://schemas.microsoft.com/office/drawing/2014/main" id="{F24D5AC5-E4C5-7543-97CC-52230B744C44}"/>
              </a:ext>
            </a:extLst>
          </p:cNvPr>
          <p:cNvSpPr/>
          <p:nvPr/>
        </p:nvSpPr>
        <p:spPr>
          <a:xfrm>
            <a:off x="3501483" y="553453"/>
            <a:ext cx="4415296" cy="89620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0" name="TextBox 9">
            <a:extLst>
              <a:ext uri="{FF2B5EF4-FFF2-40B4-BE49-F238E27FC236}">
                <a16:creationId xmlns:a16="http://schemas.microsoft.com/office/drawing/2014/main" id="{8D84A6F2-E2DB-6B45-B992-B7D0E0872482}"/>
              </a:ext>
            </a:extLst>
          </p:cNvPr>
          <p:cNvSpPr txBox="1"/>
          <p:nvPr/>
        </p:nvSpPr>
        <p:spPr>
          <a:xfrm>
            <a:off x="0" y="518750"/>
            <a:ext cx="7916779"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Searches for Dark Matter</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396484008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866E2E26-7A6A-3F47-A329-ECEDDCA972E4}"/>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42196" y="0"/>
            <a:ext cx="10388470" cy="6858000"/>
          </a:xfrm>
          <a:prstGeom prst="rect">
            <a:avLst/>
          </a:prstGeom>
        </p:spPr>
      </p:pic>
      <p:sp>
        <p:nvSpPr>
          <p:cNvPr id="5" name="Rectangle 4">
            <a:extLst>
              <a:ext uri="{FF2B5EF4-FFF2-40B4-BE49-F238E27FC236}">
                <a16:creationId xmlns:a16="http://schemas.microsoft.com/office/drawing/2014/main" id="{124A0BC4-9960-5C43-A6B4-8F8003DD0CE6}"/>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3" name="Rectangle 2">
            <a:extLst>
              <a:ext uri="{FF2B5EF4-FFF2-40B4-BE49-F238E27FC236}">
                <a16:creationId xmlns:a16="http://schemas.microsoft.com/office/drawing/2014/main" id="{F24D5AC5-E4C5-7543-97CC-52230B744C44}"/>
              </a:ext>
            </a:extLst>
          </p:cNvPr>
          <p:cNvSpPr/>
          <p:nvPr/>
        </p:nvSpPr>
        <p:spPr>
          <a:xfrm>
            <a:off x="3501483" y="553453"/>
            <a:ext cx="4415296" cy="89620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0" name="TextBox 9">
            <a:extLst>
              <a:ext uri="{FF2B5EF4-FFF2-40B4-BE49-F238E27FC236}">
                <a16:creationId xmlns:a16="http://schemas.microsoft.com/office/drawing/2014/main" id="{8D84A6F2-E2DB-6B45-B992-B7D0E0872482}"/>
              </a:ext>
            </a:extLst>
          </p:cNvPr>
          <p:cNvSpPr txBox="1"/>
          <p:nvPr/>
        </p:nvSpPr>
        <p:spPr>
          <a:xfrm>
            <a:off x="0" y="518750"/>
            <a:ext cx="7916779"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Searches for Dark Matter</a:t>
            </a:r>
            <a:endParaRPr lang="en-GB" sz="3600" dirty="0">
              <a:solidFill>
                <a:schemeClr val="bg1"/>
              </a:solidFill>
              <a:latin typeface="Helvetica" pitchFamily="2" charset="0"/>
              <a:ea typeface="Trebuchet MS" pitchFamily="-84" charset="0"/>
              <a:cs typeface="Helvetica Light"/>
            </a:endParaRPr>
          </a:p>
        </p:txBody>
      </p:sp>
      <p:sp>
        <p:nvSpPr>
          <p:cNvPr id="11" name="Rounded Rectangle 10">
            <a:extLst>
              <a:ext uri="{FF2B5EF4-FFF2-40B4-BE49-F238E27FC236}">
                <a16:creationId xmlns:a16="http://schemas.microsoft.com/office/drawing/2014/main" id="{E7C55403-FCA2-8B41-B281-9309EC2B2293}"/>
              </a:ext>
            </a:extLst>
          </p:cNvPr>
          <p:cNvSpPr/>
          <p:nvPr/>
        </p:nvSpPr>
        <p:spPr>
          <a:xfrm>
            <a:off x="1358671" y="1338492"/>
            <a:ext cx="8590446" cy="5149507"/>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9" name="Picture 8">
            <a:extLst>
              <a:ext uri="{FF2B5EF4-FFF2-40B4-BE49-F238E27FC236}">
                <a16:creationId xmlns:a16="http://schemas.microsoft.com/office/drawing/2014/main" id="{B8B324E7-A583-9B40-95E2-2469B7F90239}"/>
              </a:ext>
            </a:extLst>
          </p:cNvPr>
          <p:cNvPicPr>
            <a:picLocks noChangeAspect="1"/>
          </p:cNvPicPr>
          <p:nvPr/>
        </p:nvPicPr>
        <p:blipFill>
          <a:blip r:embed="rId4"/>
          <a:stretch>
            <a:fillRect/>
          </a:stretch>
        </p:blipFill>
        <p:spPr>
          <a:xfrm>
            <a:off x="908161" y="1453444"/>
            <a:ext cx="9656539" cy="4998429"/>
          </a:xfrm>
          <a:prstGeom prst="rect">
            <a:avLst/>
          </a:prstGeom>
        </p:spPr>
      </p:pic>
    </p:spTree>
    <p:extLst>
      <p:ext uri="{BB962C8B-B14F-4D97-AF65-F5344CB8AC3E}">
        <p14:creationId xmlns:p14="http://schemas.microsoft.com/office/powerpoint/2010/main" val="126258024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37172A1C-5D01-8C4A-B284-071ECC504B71}"/>
              </a:ext>
            </a:extLst>
          </p:cNvPr>
          <p:cNvPicPr>
            <a:picLocks noChangeAspect="1"/>
          </p:cNvPicPr>
          <p:nvPr/>
        </p:nvPicPr>
        <p:blipFill>
          <a:blip r:embed="rId2"/>
          <a:stretch>
            <a:fillRect/>
          </a:stretch>
        </p:blipFill>
        <p:spPr>
          <a:xfrm>
            <a:off x="15012" y="0"/>
            <a:ext cx="10432169" cy="6858000"/>
          </a:xfrm>
          <a:prstGeom prst="rect">
            <a:avLst/>
          </a:prstGeom>
        </p:spPr>
      </p:pic>
      <p:sp>
        <p:nvSpPr>
          <p:cNvPr id="5" name="Rectangle 4">
            <a:extLst>
              <a:ext uri="{FF2B5EF4-FFF2-40B4-BE49-F238E27FC236}">
                <a16:creationId xmlns:a16="http://schemas.microsoft.com/office/drawing/2014/main" id="{9FE4EF56-1D09-2D49-937B-CC7A7F8AED1A}"/>
              </a:ext>
            </a:extLst>
          </p:cNvPr>
          <p:cNvSpPr/>
          <p:nvPr/>
        </p:nvSpPr>
        <p:spPr>
          <a:xfrm>
            <a:off x="6994327" y="356839"/>
            <a:ext cx="2573419"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8" name="Picture 7">
            <a:extLst>
              <a:ext uri="{FF2B5EF4-FFF2-40B4-BE49-F238E27FC236}">
                <a16:creationId xmlns:a16="http://schemas.microsoft.com/office/drawing/2014/main" id="{367725B2-6FC2-4B47-9884-3B0A1DF08D1D}"/>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6886039" y="898826"/>
            <a:ext cx="1717645" cy="748913"/>
          </a:xfrm>
          <a:prstGeom prst="rect">
            <a:avLst/>
          </a:prstGeom>
        </p:spPr>
      </p:pic>
      <p:sp>
        <p:nvSpPr>
          <p:cNvPr id="3" name="Rectangle 2">
            <a:extLst>
              <a:ext uri="{FF2B5EF4-FFF2-40B4-BE49-F238E27FC236}">
                <a16:creationId xmlns:a16="http://schemas.microsoft.com/office/drawing/2014/main" id="{2DC1C45E-0023-134B-A873-7C4E3B5BD77C}"/>
              </a:ext>
            </a:extLst>
          </p:cNvPr>
          <p:cNvSpPr/>
          <p:nvPr/>
        </p:nvSpPr>
        <p:spPr>
          <a:xfrm>
            <a:off x="5820937" y="1471961"/>
            <a:ext cx="4036741" cy="1070517"/>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F83713CA-201D-134F-B148-D3FB0172DD67}"/>
              </a:ext>
            </a:extLst>
          </p:cNvPr>
          <p:cNvSpPr txBox="1"/>
          <p:nvPr/>
        </p:nvSpPr>
        <p:spPr>
          <a:xfrm>
            <a:off x="5209670" y="227404"/>
            <a:ext cx="6157885" cy="175432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Studies of physics in 	extreme electromagnetic 	fields ?</a:t>
            </a:r>
            <a:endParaRPr lang="en-GB" sz="3600" dirty="0">
              <a:solidFill>
                <a:schemeClr val="bg1"/>
              </a:solidFill>
              <a:latin typeface="Helvetica" pitchFamily="2" charset="0"/>
              <a:ea typeface="Trebuchet MS" pitchFamily="-84" charset="0"/>
              <a:cs typeface="Helvetica Light"/>
            </a:endParaRPr>
          </a:p>
        </p:txBody>
      </p:sp>
      <p:pic>
        <p:nvPicPr>
          <p:cNvPr id="10" name="Picture 9">
            <a:extLst>
              <a:ext uri="{FF2B5EF4-FFF2-40B4-BE49-F238E27FC236}">
                <a16:creationId xmlns:a16="http://schemas.microsoft.com/office/drawing/2014/main" id="{695C7A56-B062-774D-ACDA-E8BD9CFA8AC0}"/>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412062" y="5779513"/>
            <a:ext cx="1717645" cy="748913"/>
          </a:xfrm>
          <a:prstGeom prst="rect">
            <a:avLst/>
          </a:prstGeom>
        </p:spPr>
      </p:pic>
    </p:spTree>
    <p:extLst>
      <p:ext uri="{BB962C8B-B14F-4D97-AF65-F5344CB8AC3E}">
        <p14:creationId xmlns:p14="http://schemas.microsoft.com/office/powerpoint/2010/main" val="305874790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9FE4EF56-1D09-2D49-937B-CC7A7F8AED1A}"/>
              </a:ext>
            </a:extLst>
          </p:cNvPr>
          <p:cNvSpPr/>
          <p:nvPr/>
        </p:nvSpPr>
        <p:spPr>
          <a:xfrm>
            <a:off x="6994327" y="356839"/>
            <a:ext cx="2573419"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8" name="Picture 7">
            <a:extLst>
              <a:ext uri="{FF2B5EF4-FFF2-40B4-BE49-F238E27FC236}">
                <a16:creationId xmlns:a16="http://schemas.microsoft.com/office/drawing/2014/main" id="{367725B2-6FC2-4B47-9884-3B0A1DF08D1D}"/>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6886039" y="898826"/>
            <a:ext cx="1717645" cy="748913"/>
          </a:xfrm>
          <a:prstGeom prst="rect">
            <a:avLst/>
          </a:prstGeom>
        </p:spPr>
      </p:pic>
      <p:pic>
        <p:nvPicPr>
          <p:cNvPr id="7" name="Picture 6">
            <a:extLst>
              <a:ext uri="{FF2B5EF4-FFF2-40B4-BE49-F238E27FC236}">
                <a16:creationId xmlns:a16="http://schemas.microsoft.com/office/drawing/2014/main" id="{18AECD87-F328-F542-9ABE-EAD924EE7D04}"/>
              </a:ext>
            </a:extLst>
          </p:cNvPr>
          <p:cNvPicPr>
            <a:picLocks noChangeAspect="1"/>
          </p:cNvPicPr>
          <p:nvPr/>
        </p:nvPicPr>
        <p:blipFill>
          <a:blip r:embed="rId3"/>
          <a:stretch>
            <a:fillRect/>
          </a:stretch>
        </p:blipFill>
        <p:spPr>
          <a:xfrm>
            <a:off x="2925722" y="6350"/>
            <a:ext cx="8509000" cy="6845300"/>
          </a:xfrm>
          <a:prstGeom prst="rect">
            <a:avLst/>
          </a:prstGeom>
        </p:spPr>
      </p:pic>
      <p:sp>
        <p:nvSpPr>
          <p:cNvPr id="11" name="Rectangle 10">
            <a:extLst>
              <a:ext uri="{FF2B5EF4-FFF2-40B4-BE49-F238E27FC236}">
                <a16:creationId xmlns:a16="http://schemas.microsoft.com/office/drawing/2014/main" id="{4842E2E3-0DB1-AD43-9F5E-280AE6613A6B}"/>
              </a:ext>
            </a:extLst>
          </p:cNvPr>
          <p:cNvSpPr/>
          <p:nvPr/>
        </p:nvSpPr>
        <p:spPr>
          <a:xfrm>
            <a:off x="8398042" y="96253"/>
            <a:ext cx="3074821" cy="1997242"/>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695C7A56-B062-774D-ACDA-E8BD9CFA8AC0}"/>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9503972" y="669666"/>
            <a:ext cx="1717645" cy="748913"/>
          </a:xfrm>
          <a:prstGeom prst="rect">
            <a:avLst/>
          </a:prstGeom>
        </p:spPr>
      </p:pic>
      <p:sp>
        <p:nvSpPr>
          <p:cNvPr id="12" name="TextBox 11">
            <a:extLst>
              <a:ext uri="{FF2B5EF4-FFF2-40B4-BE49-F238E27FC236}">
                <a16:creationId xmlns:a16="http://schemas.microsoft.com/office/drawing/2014/main" id="{966C21C1-2CA2-7542-9C97-C7AD0E04DE55}"/>
              </a:ext>
            </a:extLst>
          </p:cNvPr>
          <p:cNvSpPr txBox="1"/>
          <p:nvPr/>
        </p:nvSpPr>
        <p:spPr>
          <a:xfrm>
            <a:off x="389155" y="555514"/>
            <a:ext cx="2712617" cy="3108543"/>
          </a:xfrm>
          <a:prstGeom prst="rect">
            <a:avLst/>
          </a:prstGeom>
          <a:solidFill>
            <a:schemeClr val="tx1"/>
          </a:solidFill>
        </p:spPr>
        <p:txBody>
          <a:bodyPr wrap="square" rtlCol="0">
            <a:spAutoFit/>
          </a:bodyPr>
          <a:lstStyle/>
          <a:p>
            <a:pPr indent="11113" defTabSz="430225" fontAlgn="base">
              <a:spcBef>
                <a:spcPct val="0"/>
              </a:spcBef>
              <a:spcAft>
                <a:spcPct val="0"/>
              </a:spcAft>
              <a:defRPr/>
            </a:pPr>
            <a:r>
              <a:rPr lang="en-GB" sz="2800" b="1" dirty="0">
                <a:solidFill>
                  <a:schemeClr val="bg1"/>
                </a:solidFill>
                <a:latin typeface="Helvetica" pitchFamily="2" charset="0"/>
                <a:ea typeface="Trebuchet MS" pitchFamily="-84" charset="0"/>
                <a:cs typeface="Helvetica Light"/>
              </a:rPr>
              <a:t>And a detailed mapping of the properties of the quark-gluon plasma with soft and hard probes</a:t>
            </a:r>
            <a:endParaRPr lang="en-GB" sz="2800" dirty="0">
              <a:solidFill>
                <a:schemeClr val="bg1"/>
              </a:solidFill>
              <a:latin typeface="Helvetica" pitchFamily="2" charset="0"/>
              <a:ea typeface="Trebuchet MS" pitchFamily="-84" charset="0"/>
              <a:cs typeface="Helvetica Light"/>
            </a:endParaRPr>
          </a:p>
        </p:txBody>
      </p:sp>
      <p:sp>
        <p:nvSpPr>
          <p:cNvPr id="3" name="TextBox 2">
            <a:extLst>
              <a:ext uri="{FF2B5EF4-FFF2-40B4-BE49-F238E27FC236}">
                <a16:creationId xmlns:a16="http://schemas.microsoft.com/office/drawing/2014/main" id="{D78E164E-B979-AD42-8ED1-50CDC68600BD}"/>
              </a:ext>
            </a:extLst>
          </p:cNvPr>
          <p:cNvSpPr txBox="1"/>
          <p:nvPr/>
        </p:nvSpPr>
        <p:spPr>
          <a:xfrm>
            <a:off x="386284" y="5218505"/>
            <a:ext cx="2959081" cy="1015663"/>
          </a:xfrm>
          <a:prstGeom prst="rect">
            <a:avLst/>
          </a:prstGeom>
          <a:noFill/>
        </p:spPr>
        <p:txBody>
          <a:bodyPr wrap="square" rtlCol="0">
            <a:spAutoFit/>
          </a:bodyPr>
          <a:lstStyle/>
          <a:p>
            <a:pPr marL="0">
              <a:spcBef>
                <a:spcPts val="3000"/>
              </a:spcBef>
            </a:pPr>
            <a:r>
              <a:rPr lang="en-CH" sz="1200" dirty="0">
                <a:solidFill>
                  <a:schemeClr val="bg1"/>
                </a:solidFill>
                <a:latin typeface="Helvetica Light" charset="0"/>
                <a:ea typeface="Helvetica Light" charset="0"/>
                <a:cs typeface="Helvetica Light" charset="0"/>
                <a:sym typeface="Wingdings" pitchFamily="2" charset="2"/>
              </a:rPr>
              <a:t>In collisions of heavy ions, the LHC creates for a very brief moment a quark-gluon plasma of up to 6 trillion degrees, almost half a million times hotter than the core of the sun </a:t>
            </a:r>
          </a:p>
        </p:txBody>
      </p:sp>
    </p:spTree>
    <p:extLst>
      <p:ext uri="{BB962C8B-B14F-4D97-AF65-F5344CB8AC3E}">
        <p14:creationId xmlns:p14="http://schemas.microsoft.com/office/powerpoint/2010/main" val="399654027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88DCE6-70B5-6B4A-8405-1DD77967E189}"/>
              </a:ext>
            </a:extLst>
          </p:cNvPr>
          <p:cNvSpPr>
            <a:spLocks noGrp="1"/>
          </p:cNvSpPr>
          <p:nvPr>
            <p:ph type="sldNum" sz="quarter" idx="4"/>
          </p:nvPr>
        </p:nvSpPr>
        <p:spPr/>
        <p:txBody>
          <a:bodyPr/>
          <a:lstStyle/>
          <a:p>
            <a:pPr>
              <a:defRPr/>
            </a:pPr>
            <a:fld id="{611C2F03-9E95-40C9-A99F-3C4F7EE8CF2A}" type="slidenum">
              <a:rPr lang="en-GB" smtClean="0"/>
              <a:pPr>
                <a:defRPr/>
              </a:pPr>
              <a:t>48</a:t>
            </a:fld>
            <a:endParaRPr lang="en-GB" dirty="0"/>
          </a:p>
        </p:txBody>
      </p:sp>
      <p:sp>
        <p:nvSpPr>
          <p:cNvPr id="4" name="Rectangle 3">
            <a:extLst>
              <a:ext uri="{FF2B5EF4-FFF2-40B4-BE49-F238E27FC236}">
                <a16:creationId xmlns:a16="http://schemas.microsoft.com/office/drawing/2014/main" id="{24B64A4D-B6DC-8945-BEF1-7B447CA53036}"/>
              </a:ext>
            </a:extLst>
          </p:cNvPr>
          <p:cNvSpPr/>
          <p:nvPr/>
        </p:nvSpPr>
        <p:spPr>
          <a:xfrm>
            <a:off x="-2232" y="0"/>
            <a:ext cx="11475095" cy="6910922"/>
          </a:xfrm>
          <a:prstGeom prst="rect">
            <a:avLst/>
          </a:prstGeom>
          <a:solidFill>
            <a:srgbClr val="192C73"/>
          </a:solidFill>
        </p:spPr>
        <p:txBody>
          <a:bodyPr wrap="squar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3DC9DBAB-22E4-D646-BCCB-CE7DD54986DC}"/>
              </a:ext>
            </a:extLst>
          </p:cNvPr>
          <p:cNvPicPr>
            <a:picLocks noChangeAspect="1"/>
          </p:cNvPicPr>
          <p:nvPr/>
        </p:nvPicPr>
        <p:blipFill>
          <a:blip r:embed="rId2"/>
          <a:stretch>
            <a:fillRect/>
          </a:stretch>
        </p:blipFill>
        <p:spPr>
          <a:xfrm>
            <a:off x="0" y="206297"/>
            <a:ext cx="11475095" cy="6445405"/>
          </a:xfrm>
          <a:prstGeom prst="rect">
            <a:avLst/>
          </a:prstGeom>
        </p:spPr>
      </p:pic>
      <p:sp>
        <p:nvSpPr>
          <p:cNvPr id="8" name="Rectangle 7">
            <a:extLst>
              <a:ext uri="{FF2B5EF4-FFF2-40B4-BE49-F238E27FC236}">
                <a16:creationId xmlns:a16="http://schemas.microsoft.com/office/drawing/2014/main" id="{649D4589-D201-DC4E-A312-C9DCC28AF671}"/>
              </a:ext>
            </a:extLst>
          </p:cNvPr>
          <p:cNvSpPr/>
          <p:nvPr/>
        </p:nvSpPr>
        <p:spPr>
          <a:xfrm>
            <a:off x="1" y="4055410"/>
            <a:ext cx="11472862" cy="157026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9" name="Rectangle 8">
            <a:extLst>
              <a:ext uri="{FF2B5EF4-FFF2-40B4-BE49-F238E27FC236}">
                <a16:creationId xmlns:a16="http://schemas.microsoft.com/office/drawing/2014/main" id="{7D89EED1-8E28-BB4F-9D3C-8193B8C18FF9}"/>
              </a:ext>
            </a:extLst>
          </p:cNvPr>
          <p:cNvSpPr/>
          <p:nvPr/>
        </p:nvSpPr>
        <p:spPr>
          <a:xfrm>
            <a:off x="174027" y="4412243"/>
            <a:ext cx="4608041" cy="855958"/>
          </a:xfrm>
          <a:prstGeom prst="rect">
            <a:avLst/>
          </a:prstGeom>
          <a:noFill/>
          <a:ln>
            <a:noFill/>
          </a:ln>
        </p:spPr>
        <p:txBody>
          <a:bodyPr wrap="square" tIns="180000" bIns="180000">
            <a:spAutoFit/>
          </a:bodyPr>
          <a:lstStyle/>
          <a:p>
            <a:pPr marL="11113" indent="220663">
              <a:defRPr/>
            </a:pPr>
            <a:r>
              <a:rPr lang="en-GB" sz="3200" b="1" dirty="0">
                <a:solidFill>
                  <a:prstClr val="black"/>
                </a:solidFill>
                <a:latin typeface="Helvetica" pitchFamily="2" charset="0"/>
                <a:ea typeface="Helvetica Light" charset="0"/>
                <a:cs typeface="Helvetica Light" charset="0"/>
              </a:rPr>
              <a:t>Flavour physics</a:t>
            </a:r>
            <a:endParaRPr lang="en-GB" sz="3200" b="1" dirty="0">
              <a:solidFill>
                <a:srgbClr val="000000"/>
              </a:solidFill>
              <a:latin typeface="Helvetica" pitchFamily="2" charset="0"/>
              <a:ea typeface="Helvetica Light" charset="0"/>
              <a:cs typeface="Helvetica Light" charset="0"/>
            </a:endParaRPr>
          </a:p>
        </p:txBody>
      </p:sp>
      <p:pic>
        <p:nvPicPr>
          <p:cNvPr id="10" name="Picture 9">
            <a:extLst>
              <a:ext uri="{FF2B5EF4-FFF2-40B4-BE49-F238E27FC236}">
                <a16:creationId xmlns:a16="http://schemas.microsoft.com/office/drawing/2014/main" id="{7F3865D1-5F6B-0047-A71E-91622C30EEB5}"/>
              </a:ext>
            </a:extLst>
          </p:cNvPr>
          <p:cNvPicPr>
            <a:picLocks noChangeAspect="1"/>
          </p:cNvPicPr>
          <p:nvPr/>
        </p:nvPicPr>
        <p:blipFill>
          <a:blip r:embed="rId3"/>
          <a:stretch>
            <a:fillRect/>
          </a:stretch>
        </p:blipFill>
        <p:spPr>
          <a:xfrm>
            <a:off x="4218869" y="4055410"/>
            <a:ext cx="2498735" cy="1577772"/>
          </a:xfrm>
          <a:prstGeom prst="rect">
            <a:avLst/>
          </a:prstGeom>
        </p:spPr>
      </p:pic>
      <p:sp>
        <p:nvSpPr>
          <p:cNvPr id="12" name="Rectangle 11">
            <a:extLst>
              <a:ext uri="{FF2B5EF4-FFF2-40B4-BE49-F238E27FC236}">
                <a16:creationId xmlns:a16="http://schemas.microsoft.com/office/drawing/2014/main" id="{C8B8BD8D-F20E-FB47-8EE1-5A4B05E91B98}"/>
              </a:ext>
            </a:extLst>
          </p:cNvPr>
          <p:cNvSpPr/>
          <p:nvPr/>
        </p:nvSpPr>
        <p:spPr>
          <a:xfrm>
            <a:off x="136956" y="6354998"/>
            <a:ext cx="3135795" cy="253916"/>
          </a:xfrm>
          <a:prstGeom prst="rect">
            <a:avLst/>
          </a:prstGeom>
        </p:spPr>
        <p:txBody>
          <a:bodyPr wrap="none">
            <a:spAutoFit/>
          </a:bodyPr>
          <a:lstStyle/>
          <a:p>
            <a:r>
              <a:rPr lang="en-US" sz="1050" dirty="0" err="1">
                <a:solidFill>
                  <a:schemeClr val="bg1"/>
                </a:solidFill>
                <a:latin typeface="Helvetica Light" panose="020B0403020202020204" pitchFamily="34" charset="0"/>
              </a:rPr>
              <a:t>LHCb’s</a:t>
            </a:r>
            <a:r>
              <a:rPr lang="en-US" sz="1050" dirty="0">
                <a:solidFill>
                  <a:schemeClr val="bg1"/>
                </a:solidFill>
                <a:latin typeface="Helvetica Light" panose="020B0403020202020204" pitchFamily="34" charset="0"/>
              </a:rPr>
              <a:t> dipole magnet at 2018 detector opening </a:t>
            </a:r>
          </a:p>
        </p:txBody>
      </p:sp>
      <p:sp>
        <p:nvSpPr>
          <p:cNvPr id="18" name="Rectangle 17">
            <a:extLst>
              <a:ext uri="{FF2B5EF4-FFF2-40B4-BE49-F238E27FC236}">
                <a16:creationId xmlns:a16="http://schemas.microsoft.com/office/drawing/2014/main" id="{14600D0A-D327-4E4E-B236-CFC1A05ABD3D}"/>
              </a:ext>
            </a:extLst>
          </p:cNvPr>
          <p:cNvSpPr/>
          <p:nvPr/>
        </p:nvSpPr>
        <p:spPr>
          <a:xfrm>
            <a:off x="6921598" y="4425041"/>
            <a:ext cx="4377238" cy="584775"/>
          </a:xfrm>
          <a:prstGeom prst="rect">
            <a:avLst/>
          </a:prstGeom>
        </p:spPr>
        <p:txBody>
          <a:bodyPr wrap="square">
            <a:spAutoFit/>
          </a:bodyPr>
          <a:lstStyle/>
          <a:p>
            <a:r>
              <a:rPr lang="en-US" sz="1600" dirty="0">
                <a:latin typeface="Helvetica Light" panose="020B0403020202020204" pitchFamily="34" charset="0"/>
              </a:rPr>
              <a:t>Success of SM </a:t>
            </a:r>
            <a:r>
              <a:rPr lang="en-US" sz="1600" dirty="0" err="1">
                <a:latin typeface="Helvetica Light" panose="020B0403020202020204" pitchFamily="34" charset="0"/>
              </a:rPr>
              <a:t>flavour</a:t>
            </a:r>
            <a:r>
              <a:rPr lang="en-US" sz="1600" dirty="0">
                <a:latin typeface="Helvetica Light" panose="020B0403020202020204" pitchFamily="34" charset="0"/>
              </a:rPr>
              <a:t> structure is since long a source of discomfort for BSM physics…</a:t>
            </a:r>
          </a:p>
        </p:txBody>
      </p:sp>
    </p:spTree>
    <p:extLst>
      <p:ext uri="{BB962C8B-B14F-4D97-AF65-F5344CB8AC3E}">
        <p14:creationId xmlns:p14="http://schemas.microsoft.com/office/powerpoint/2010/main" val="3587400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88DCE6-70B5-6B4A-8405-1DD77967E189}"/>
              </a:ext>
            </a:extLst>
          </p:cNvPr>
          <p:cNvSpPr>
            <a:spLocks noGrp="1"/>
          </p:cNvSpPr>
          <p:nvPr>
            <p:ph type="sldNum" sz="quarter" idx="4"/>
          </p:nvPr>
        </p:nvSpPr>
        <p:spPr/>
        <p:txBody>
          <a:bodyPr/>
          <a:lstStyle/>
          <a:p>
            <a:pPr>
              <a:defRPr/>
            </a:pPr>
            <a:fld id="{611C2F03-9E95-40C9-A99F-3C4F7EE8CF2A}" type="slidenum">
              <a:rPr lang="en-GB" smtClean="0"/>
              <a:pPr>
                <a:defRPr/>
              </a:pPr>
              <a:t>49</a:t>
            </a:fld>
            <a:endParaRPr lang="en-GB" dirty="0"/>
          </a:p>
        </p:txBody>
      </p:sp>
      <p:sp>
        <p:nvSpPr>
          <p:cNvPr id="4" name="Rectangle 3">
            <a:extLst>
              <a:ext uri="{FF2B5EF4-FFF2-40B4-BE49-F238E27FC236}">
                <a16:creationId xmlns:a16="http://schemas.microsoft.com/office/drawing/2014/main" id="{24B64A4D-B6DC-8945-BEF1-7B447CA53036}"/>
              </a:ext>
            </a:extLst>
          </p:cNvPr>
          <p:cNvSpPr/>
          <p:nvPr/>
        </p:nvSpPr>
        <p:spPr>
          <a:xfrm>
            <a:off x="-2232" y="0"/>
            <a:ext cx="11475095" cy="6910922"/>
          </a:xfrm>
          <a:prstGeom prst="rect">
            <a:avLst/>
          </a:prstGeom>
          <a:solidFill>
            <a:srgbClr val="192C73"/>
          </a:solidFill>
        </p:spPr>
        <p:txBody>
          <a:bodyPr wrap="squar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3DC9DBAB-22E4-D646-BCCB-CE7DD54986DC}"/>
              </a:ext>
            </a:extLst>
          </p:cNvPr>
          <p:cNvPicPr>
            <a:picLocks noChangeAspect="1"/>
          </p:cNvPicPr>
          <p:nvPr/>
        </p:nvPicPr>
        <p:blipFill>
          <a:blip r:embed="rId2"/>
          <a:stretch>
            <a:fillRect/>
          </a:stretch>
        </p:blipFill>
        <p:spPr>
          <a:xfrm>
            <a:off x="0" y="206297"/>
            <a:ext cx="11475095" cy="6445405"/>
          </a:xfrm>
          <a:prstGeom prst="rect">
            <a:avLst/>
          </a:prstGeom>
        </p:spPr>
      </p:pic>
      <p:sp>
        <p:nvSpPr>
          <p:cNvPr id="12" name="Rectangle 11">
            <a:extLst>
              <a:ext uri="{FF2B5EF4-FFF2-40B4-BE49-F238E27FC236}">
                <a16:creationId xmlns:a16="http://schemas.microsoft.com/office/drawing/2014/main" id="{C8B8BD8D-F20E-FB47-8EE1-5A4B05E91B98}"/>
              </a:ext>
            </a:extLst>
          </p:cNvPr>
          <p:cNvSpPr/>
          <p:nvPr/>
        </p:nvSpPr>
        <p:spPr>
          <a:xfrm>
            <a:off x="136956" y="6354998"/>
            <a:ext cx="3135795" cy="253916"/>
          </a:xfrm>
          <a:prstGeom prst="rect">
            <a:avLst/>
          </a:prstGeom>
        </p:spPr>
        <p:txBody>
          <a:bodyPr wrap="none">
            <a:spAutoFit/>
          </a:bodyPr>
          <a:lstStyle/>
          <a:p>
            <a:r>
              <a:rPr lang="en-US" sz="1050" dirty="0" err="1">
                <a:solidFill>
                  <a:schemeClr val="bg1"/>
                </a:solidFill>
                <a:latin typeface="Helvetica Light" panose="020B0403020202020204" pitchFamily="34" charset="0"/>
              </a:rPr>
              <a:t>LHCb’s</a:t>
            </a:r>
            <a:r>
              <a:rPr lang="en-US" sz="1050" dirty="0">
                <a:solidFill>
                  <a:schemeClr val="bg1"/>
                </a:solidFill>
                <a:latin typeface="Helvetica Light" panose="020B0403020202020204" pitchFamily="34" charset="0"/>
              </a:rPr>
              <a:t> dipole magnet at 2018 detector opening </a:t>
            </a:r>
          </a:p>
        </p:txBody>
      </p:sp>
      <p:sp>
        <p:nvSpPr>
          <p:cNvPr id="14" name="Rounded Rectangle 13">
            <a:extLst>
              <a:ext uri="{FF2B5EF4-FFF2-40B4-BE49-F238E27FC236}">
                <a16:creationId xmlns:a16="http://schemas.microsoft.com/office/drawing/2014/main" id="{291101A6-8BEE-1F4B-BF32-9B0B028E0606}"/>
              </a:ext>
            </a:extLst>
          </p:cNvPr>
          <p:cNvSpPr/>
          <p:nvPr/>
        </p:nvSpPr>
        <p:spPr>
          <a:xfrm>
            <a:off x="546282" y="444137"/>
            <a:ext cx="5073804" cy="3300603"/>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3" name="Picture 12">
            <a:extLst>
              <a:ext uri="{FF2B5EF4-FFF2-40B4-BE49-F238E27FC236}">
                <a16:creationId xmlns:a16="http://schemas.microsoft.com/office/drawing/2014/main" id="{88EC96E6-8AC7-0748-8281-22E41E34C444}"/>
              </a:ext>
            </a:extLst>
          </p:cNvPr>
          <p:cNvPicPr>
            <a:picLocks noChangeAspect="1"/>
          </p:cNvPicPr>
          <p:nvPr/>
        </p:nvPicPr>
        <p:blipFill rotWithShape="1">
          <a:blip r:embed="rId3">
            <a:extLst>
              <a:ext uri="{28A0092B-C50C-407E-A947-70E740481C1C}">
                <a14:useLocalDpi xmlns:a14="http://schemas.microsoft.com/office/drawing/2010/main"/>
              </a:ext>
            </a:extLst>
          </a:blip>
          <a:srcRect t="-20" b="2466"/>
          <a:stretch/>
        </p:blipFill>
        <p:spPr>
          <a:xfrm rot="5400000">
            <a:off x="1434177" y="-251900"/>
            <a:ext cx="3231107" cy="4654185"/>
          </a:xfrm>
          <a:prstGeom prst="rect">
            <a:avLst/>
          </a:prstGeom>
        </p:spPr>
      </p:pic>
      <p:sp>
        <p:nvSpPr>
          <p:cNvPr id="15" name="Rectangle 14">
            <a:extLst>
              <a:ext uri="{FF2B5EF4-FFF2-40B4-BE49-F238E27FC236}">
                <a16:creationId xmlns:a16="http://schemas.microsoft.com/office/drawing/2014/main" id="{ED716040-C0EE-3740-82BA-335290BFEC9D}"/>
              </a:ext>
            </a:extLst>
          </p:cNvPr>
          <p:cNvSpPr/>
          <p:nvPr/>
        </p:nvSpPr>
        <p:spPr>
          <a:xfrm>
            <a:off x="1" y="4055410"/>
            <a:ext cx="11472862" cy="157026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6" name="Rectangle 15">
            <a:extLst>
              <a:ext uri="{FF2B5EF4-FFF2-40B4-BE49-F238E27FC236}">
                <a16:creationId xmlns:a16="http://schemas.microsoft.com/office/drawing/2014/main" id="{FF90BCB5-6025-8C44-8DFA-F7EA09AF133B}"/>
              </a:ext>
            </a:extLst>
          </p:cNvPr>
          <p:cNvSpPr/>
          <p:nvPr/>
        </p:nvSpPr>
        <p:spPr>
          <a:xfrm>
            <a:off x="174027" y="4412243"/>
            <a:ext cx="4608041" cy="855958"/>
          </a:xfrm>
          <a:prstGeom prst="rect">
            <a:avLst/>
          </a:prstGeom>
          <a:noFill/>
          <a:ln>
            <a:noFill/>
          </a:ln>
        </p:spPr>
        <p:txBody>
          <a:bodyPr wrap="square" tIns="180000" bIns="180000">
            <a:spAutoFit/>
          </a:bodyPr>
          <a:lstStyle/>
          <a:p>
            <a:pPr marL="11113" indent="220663">
              <a:defRPr/>
            </a:pPr>
            <a:r>
              <a:rPr lang="en-GB" sz="3200" b="1" dirty="0">
                <a:solidFill>
                  <a:prstClr val="black"/>
                </a:solidFill>
                <a:latin typeface="Helvetica" pitchFamily="2" charset="0"/>
                <a:ea typeface="Helvetica Light" charset="0"/>
                <a:cs typeface="Helvetica Light" charset="0"/>
              </a:rPr>
              <a:t>Flavour physics</a:t>
            </a:r>
            <a:endParaRPr lang="en-GB" sz="3200" b="1" dirty="0">
              <a:solidFill>
                <a:srgbClr val="000000"/>
              </a:solidFill>
              <a:latin typeface="Helvetica" pitchFamily="2" charset="0"/>
              <a:ea typeface="Helvetica Light" charset="0"/>
              <a:cs typeface="Helvetica Light" charset="0"/>
            </a:endParaRPr>
          </a:p>
        </p:txBody>
      </p:sp>
      <p:pic>
        <p:nvPicPr>
          <p:cNvPr id="17" name="Picture 16">
            <a:extLst>
              <a:ext uri="{FF2B5EF4-FFF2-40B4-BE49-F238E27FC236}">
                <a16:creationId xmlns:a16="http://schemas.microsoft.com/office/drawing/2014/main" id="{F5648548-0328-D640-9BE4-099EF94664A2}"/>
              </a:ext>
            </a:extLst>
          </p:cNvPr>
          <p:cNvPicPr>
            <a:picLocks noChangeAspect="1"/>
          </p:cNvPicPr>
          <p:nvPr/>
        </p:nvPicPr>
        <p:blipFill>
          <a:blip r:embed="rId4"/>
          <a:stretch>
            <a:fillRect/>
          </a:stretch>
        </p:blipFill>
        <p:spPr>
          <a:xfrm>
            <a:off x="4218869" y="4055410"/>
            <a:ext cx="2498735" cy="1577772"/>
          </a:xfrm>
          <a:prstGeom prst="rect">
            <a:avLst/>
          </a:prstGeom>
        </p:spPr>
      </p:pic>
      <p:sp>
        <p:nvSpPr>
          <p:cNvPr id="18" name="Rectangle 17">
            <a:extLst>
              <a:ext uri="{FF2B5EF4-FFF2-40B4-BE49-F238E27FC236}">
                <a16:creationId xmlns:a16="http://schemas.microsoft.com/office/drawing/2014/main" id="{E286A23A-B84C-2F45-BEED-1778FF5E8B07}"/>
              </a:ext>
            </a:extLst>
          </p:cNvPr>
          <p:cNvSpPr/>
          <p:nvPr/>
        </p:nvSpPr>
        <p:spPr>
          <a:xfrm>
            <a:off x="6921598" y="4425041"/>
            <a:ext cx="4377238" cy="584775"/>
          </a:xfrm>
          <a:prstGeom prst="rect">
            <a:avLst/>
          </a:prstGeom>
        </p:spPr>
        <p:txBody>
          <a:bodyPr wrap="square">
            <a:spAutoFit/>
          </a:bodyPr>
          <a:lstStyle/>
          <a:p>
            <a:r>
              <a:rPr lang="en-US" sz="1600" dirty="0">
                <a:latin typeface="Helvetica Light" panose="020B0403020202020204" pitchFamily="34" charset="0"/>
              </a:rPr>
              <a:t>Success of SM </a:t>
            </a:r>
            <a:r>
              <a:rPr lang="en-US" sz="1600" dirty="0" err="1">
                <a:latin typeface="Helvetica Light" panose="020B0403020202020204" pitchFamily="34" charset="0"/>
              </a:rPr>
              <a:t>flavour</a:t>
            </a:r>
            <a:r>
              <a:rPr lang="en-US" sz="1600" dirty="0">
                <a:latin typeface="Helvetica Light" panose="020B0403020202020204" pitchFamily="34" charset="0"/>
              </a:rPr>
              <a:t> structure is since long a source of discomfort for BSM physics…</a:t>
            </a:r>
          </a:p>
        </p:txBody>
      </p:sp>
    </p:spTree>
    <p:extLst>
      <p:ext uri="{BB962C8B-B14F-4D97-AF65-F5344CB8AC3E}">
        <p14:creationId xmlns:p14="http://schemas.microsoft.com/office/powerpoint/2010/main" val="139586579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FFE1A9-C905-1D46-A0D0-62EF84FCC821}"/>
              </a:ext>
            </a:extLst>
          </p:cNvPr>
          <p:cNvSpPr>
            <a:spLocks noGrp="1"/>
          </p:cNvSpPr>
          <p:nvPr>
            <p:ph type="sldNum" sz="quarter" idx="4"/>
          </p:nvPr>
        </p:nvSpPr>
        <p:spPr/>
        <p:txBody>
          <a:bodyPr/>
          <a:lstStyle/>
          <a:p>
            <a:pPr>
              <a:defRPr/>
            </a:pPr>
            <a:fld id="{611C2F03-9E95-40C9-A99F-3C4F7EE8CF2A}" type="slidenum">
              <a:rPr lang="en-GB" smtClean="0"/>
              <a:pPr>
                <a:defRPr/>
              </a:pPr>
              <a:t>5</a:t>
            </a:fld>
            <a:endParaRPr lang="en-GB" dirty="0"/>
          </a:p>
        </p:txBody>
      </p:sp>
      <p:sp>
        <p:nvSpPr>
          <p:cNvPr id="4" name="TextBox 3">
            <a:extLst>
              <a:ext uri="{FF2B5EF4-FFF2-40B4-BE49-F238E27FC236}">
                <a16:creationId xmlns:a16="http://schemas.microsoft.com/office/drawing/2014/main" id="{B1A13A0E-9673-DA40-B56D-4C54D879322A}"/>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1971 — the </a:t>
            </a:r>
            <a:r>
              <a:rPr kumimoji="0" lang="en-US" sz="160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t>
            </a:r>
            <a:r>
              <a:rPr kumimoji="0" lang="en-US" sz="1600" i="1"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almost forgotten </a:t>
            </a:r>
            <a:r>
              <a:rPr lang="en-US" sz="1600" dirty="0">
                <a:solidFill>
                  <a:srgbClr val="0D7FBF"/>
                </a:solidFill>
                <a:latin typeface="Helvetica" pitchFamily="2" charset="0"/>
                <a:ea typeface="Trebuchet MS" pitchFamily="-84" charset="0"/>
                <a:cs typeface="Helvetica Light"/>
              </a:rPr>
              <a:t>— Steve Myers)</a:t>
            </a: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 first ever hadron collider </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5" name="Picture 4">
            <a:extLst>
              <a:ext uri="{FF2B5EF4-FFF2-40B4-BE49-F238E27FC236}">
                <a16:creationId xmlns:a16="http://schemas.microsoft.com/office/drawing/2014/main" id="{D6C52245-CD0C-664F-A87A-F6D22557C12D}"/>
              </a:ext>
            </a:extLst>
          </p:cNvPr>
          <p:cNvPicPr>
            <a:picLocks noChangeAspect="1"/>
          </p:cNvPicPr>
          <p:nvPr/>
        </p:nvPicPr>
        <p:blipFill>
          <a:blip r:embed="rId2"/>
          <a:stretch>
            <a:fillRect/>
          </a:stretch>
        </p:blipFill>
        <p:spPr>
          <a:xfrm>
            <a:off x="687518" y="1152075"/>
            <a:ext cx="6649984" cy="5259875"/>
          </a:xfrm>
          <a:prstGeom prst="rect">
            <a:avLst/>
          </a:prstGeom>
        </p:spPr>
      </p:pic>
      <p:pic>
        <p:nvPicPr>
          <p:cNvPr id="6" name="Picture 5">
            <a:extLst>
              <a:ext uri="{FF2B5EF4-FFF2-40B4-BE49-F238E27FC236}">
                <a16:creationId xmlns:a16="http://schemas.microsoft.com/office/drawing/2014/main" id="{720465C9-5F6B-4A4E-B3D7-4181B246E49A}"/>
              </a:ext>
            </a:extLst>
          </p:cNvPr>
          <p:cNvPicPr>
            <a:picLocks noChangeAspect="1"/>
          </p:cNvPicPr>
          <p:nvPr/>
        </p:nvPicPr>
        <p:blipFill>
          <a:blip r:embed="rId3"/>
          <a:stretch>
            <a:fillRect/>
          </a:stretch>
        </p:blipFill>
        <p:spPr>
          <a:xfrm>
            <a:off x="7382106" y="3677607"/>
            <a:ext cx="4101515" cy="2734343"/>
          </a:xfrm>
          <a:prstGeom prst="rect">
            <a:avLst/>
          </a:prstGeom>
          <a:ln>
            <a:noFill/>
          </a:ln>
        </p:spPr>
      </p:pic>
      <p:pic>
        <p:nvPicPr>
          <p:cNvPr id="7" name="Picture 6">
            <a:extLst>
              <a:ext uri="{FF2B5EF4-FFF2-40B4-BE49-F238E27FC236}">
                <a16:creationId xmlns:a16="http://schemas.microsoft.com/office/drawing/2014/main" id="{974D6CC7-6796-9846-8740-304D4732B7D8}"/>
              </a:ext>
            </a:extLst>
          </p:cNvPr>
          <p:cNvPicPr>
            <a:picLocks noChangeAspect="1"/>
          </p:cNvPicPr>
          <p:nvPr/>
        </p:nvPicPr>
        <p:blipFill>
          <a:blip r:embed="rId4"/>
          <a:stretch>
            <a:fillRect/>
          </a:stretch>
        </p:blipFill>
        <p:spPr>
          <a:xfrm>
            <a:off x="7378959" y="1152075"/>
            <a:ext cx="4104662" cy="2488451"/>
          </a:xfrm>
          <a:prstGeom prst="rect">
            <a:avLst/>
          </a:prstGeom>
          <a:ln w="57150">
            <a:noFill/>
          </a:ln>
        </p:spPr>
      </p:pic>
      <p:cxnSp>
        <p:nvCxnSpPr>
          <p:cNvPr id="9" name="Straight Connector 8">
            <a:extLst>
              <a:ext uri="{FF2B5EF4-FFF2-40B4-BE49-F238E27FC236}">
                <a16:creationId xmlns:a16="http://schemas.microsoft.com/office/drawing/2014/main" id="{DAA3A702-F889-1747-82C0-5D13CC6E950D}"/>
              </a:ext>
            </a:extLst>
          </p:cNvPr>
          <p:cNvCxnSpPr/>
          <p:nvPr/>
        </p:nvCxnSpPr>
        <p:spPr>
          <a:xfrm>
            <a:off x="7378959" y="3662828"/>
            <a:ext cx="4104662" cy="0"/>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9A8761B-3692-3B47-9422-7EEF823DF356}"/>
              </a:ext>
            </a:extLst>
          </p:cNvPr>
          <p:cNvCxnSpPr>
            <a:cxnSpLocks/>
          </p:cNvCxnSpPr>
          <p:nvPr/>
        </p:nvCxnSpPr>
        <p:spPr>
          <a:xfrm>
            <a:off x="7348653" y="1107471"/>
            <a:ext cx="0" cy="5441274"/>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941C773-8A0D-5E4D-BD0E-0FA71ADE3E5E}"/>
              </a:ext>
            </a:extLst>
          </p:cNvPr>
          <p:cNvSpPr txBox="1"/>
          <p:nvPr/>
        </p:nvSpPr>
        <p:spPr>
          <a:xfrm>
            <a:off x="687517" y="1248936"/>
            <a:ext cx="6360053" cy="646331"/>
          </a:xfrm>
          <a:prstGeom prst="rect">
            <a:avLst/>
          </a:prstGeom>
          <a:solidFill>
            <a:schemeClr val="tx1">
              <a:alpha val="49000"/>
            </a:schemeClr>
          </a:solidFill>
        </p:spPr>
        <p:txBody>
          <a:bodyPr wrap="squar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Intersecting Storage Rings at CERN operated as a proton, proton–antiproton and ion collider for physics between 1971 and 1983. 943 m circumference, 1.3 T dipole field, CM energy up to 63 GeV, holding luminosity record for hadron machines until 2004 </a:t>
            </a:r>
          </a:p>
        </p:txBody>
      </p:sp>
      <p:sp>
        <p:nvSpPr>
          <p:cNvPr id="14" name="TextBox 13">
            <a:extLst>
              <a:ext uri="{FF2B5EF4-FFF2-40B4-BE49-F238E27FC236}">
                <a16:creationId xmlns:a16="http://schemas.microsoft.com/office/drawing/2014/main" id="{04E15A28-C80A-394B-9FA7-58EB20A8B7A3}"/>
              </a:ext>
            </a:extLst>
          </p:cNvPr>
          <p:cNvSpPr txBox="1"/>
          <p:nvPr/>
        </p:nvSpPr>
        <p:spPr>
          <a:xfrm>
            <a:off x="7441581" y="1202422"/>
            <a:ext cx="415498"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IP5</a:t>
            </a:r>
          </a:p>
        </p:txBody>
      </p:sp>
      <p:sp>
        <p:nvSpPr>
          <p:cNvPr id="15" name="TextBox 14">
            <a:extLst>
              <a:ext uri="{FF2B5EF4-FFF2-40B4-BE49-F238E27FC236}">
                <a16:creationId xmlns:a16="http://schemas.microsoft.com/office/drawing/2014/main" id="{5D48ADCF-95F2-994C-B88A-8BBDCFC0E30B}"/>
              </a:ext>
            </a:extLst>
          </p:cNvPr>
          <p:cNvSpPr txBox="1"/>
          <p:nvPr/>
        </p:nvSpPr>
        <p:spPr>
          <a:xfrm>
            <a:off x="7441581" y="3727731"/>
            <a:ext cx="1439818"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IP7: R702 in 1977</a:t>
            </a:r>
          </a:p>
        </p:txBody>
      </p:sp>
      <p:sp>
        <p:nvSpPr>
          <p:cNvPr id="17" name="TextBox 16">
            <a:extLst>
              <a:ext uri="{FF2B5EF4-FFF2-40B4-BE49-F238E27FC236}">
                <a16:creationId xmlns:a16="http://schemas.microsoft.com/office/drawing/2014/main" id="{2CC01205-1C12-D645-A0EB-6B0ED5AD80A8}"/>
              </a:ext>
            </a:extLst>
          </p:cNvPr>
          <p:cNvSpPr txBox="1"/>
          <p:nvPr/>
        </p:nvSpPr>
        <p:spPr>
          <a:xfrm>
            <a:off x="7441581" y="6134577"/>
            <a:ext cx="2614961" cy="253916"/>
          </a:xfrm>
          <a:prstGeom prst="rect">
            <a:avLst/>
          </a:prstGeom>
          <a:noFill/>
        </p:spPr>
        <p:txBody>
          <a:bodyPr wrap="square">
            <a:spAutoFit/>
          </a:bodyPr>
          <a:lstStyle/>
          <a:p>
            <a:pPr>
              <a:spcBef>
                <a:spcPts val="600"/>
              </a:spcBef>
            </a:pPr>
            <a:r>
              <a:rPr lang="en-GB" sz="1050" dirty="0">
                <a:solidFill>
                  <a:schemeClr val="bg1"/>
                </a:solidFill>
                <a:latin typeface="Helvetica Light" charset="0"/>
                <a:ea typeface="Helvetica Light" charset="0"/>
                <a:cs typeface="Helvetica Light" charset="0"/>
                <a:sym typeface="Wingdings" pitchFamily="2" charset="2"/>
              </a:rPr>
              <a:t>Here: Peter Jenni and Hans Hoffmann</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0333D3F-975F-F644-B211-EAF7679D394D}"/>
                  </a:ext>
                </a:extLst>
              </p:cNvPr>
              <p:cNvSpPr txBox="1"/>
              <p:nvPr/>
            </p:nvSpPr>
            <p:spPr>
              <a:xfrm>
                <a:off x="687518" y="5832525"/>
                <a:ext cx="5936306" cy="577594"/>
              </a:xfrm>
              <a:prstGeom prst="rect">
                <a:avLst/>
              </a:prstGeom>
              <a:solidFill>
                <a:schemeClr val="tx1">
                  <a:alpha val="49000"/>
                </a:schemeClr>
              </a:solidFill>
            </p:spPr>
            <p:txBody>
              <a:bodyPr wrap="squar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Huge advantage over fixed target; for protons: </a:t>
                </a:r>
                <a14:m>
                  <m:oMath xmlns:m="http://schemas.openxmlformats.org/officeDocument/2006/math">
                    <m:sSub>
                      <m:sSubPr>
                        <m:ctrlPr>
                          <a:rPr lang="en-US" sz="1200" b="1" i="1" smtClean="0">
                            <a:solidFill>
                              <a:schemeClr val="bg1"/>
                            </a:solidFill>
                            <a:latin typeface="Cambria Math" panose="02040503050406030204" pitchFamily="18" charset="0"/>
                            <a:sym typeface="Wingdings" pitchFamily="2" charset="2"/>
                          </a:rPr>
                        </m:ctrlPr>
                      </m:sSubPr>
                      <m:e>
                        <m:r>
                          <a:rPr lang="en-US" sz="1200" b="1" i="1" smtClean="0">
                            <a:solidFill>
                              <a:schemeClr val="bg1"/>
                            </a:solidFill>
                            <a:latin typeface="Cambria Math" panose="02040503050406030204" pitchFamily="18" charset="0"/>
                            <a:sym typeface="Wingdings" pitchFamily="2" charset="2"/>
                          </a:rPr>
                          <m:t>𝑬</m:t>
                        </m:r>
                      </m:e>
                      <m:sub>
                        <m:r>
                          <a:rPr lang="en-US" sz="1200" b="1" i="0" smtClean="0">
                            <a:solidFill>
                              <a:schemeClr val="bg1"/>
                            </a:solidFill>
                            <a:latin typeface="Cambria Math" panose="02040503050406030204" pitchFamily="18" charset="0"/>
                            <a:sym typeface="Wingdings" pitchFamily="2" charset="2"/>
                          </a:rPr>
                          <m:t>𝐂𝐌</m:t>
                        </m:r>
                      </m:sub>
                    </m:sSub>
                    <m:r>
                      <a:rPr lang="en-US" sz="1200" b="1" i="1" smtClean="0">
                        <a:solidFill>
                          <a:schemeClr val="bg1"/>
                        </a:solidFill>
                        <a:latin typeface="Cambria Math" panose="02040503050406030204" pitchFamily="18" charset="0"/>
                        <a:ea typeface="Helvetica Light" charset="0"/>
                        <a:cs typeface="Helvetica Light" charset="0"/>
                        <a:sym typeface="Wingdings" pitchFamily="2" charset="2"/>
                      </a:rPr>
                      <m:t>=</m:t>
                    </m:r>
                    <m:r>
                      <a:rPr lang="en-US" sz="1200" b="1" i="1" smtClean="0">
                        <a:solidFill>
                          <a:schemeClr val="bg1"/>
                        </a:solidFill>
                        <a:latin typeface="Cambria Math" panose="02040503050406030204" pitchFamily="18" charset="0"/>
                        <a:ea typeface="Helvetica Light" charset="0"/>
                        <a:cs typeface="Helvetica Light" charset="0"/>
                        <a:sym typeface="Wingdings" pitchFamily="2" charset="2"/>
                      </a:rPr>
                      <m:t>𝟏</m:t>
                    </m:r>
                    <m:r>
                      <a:rPr lang="en-US" sz="1200" b="1" i="1" smtClean="0">
                        <a:solidFill>
                          <a:schemeClr val="bg1"/>
                        </a:solidFill>
                        <a:latin typeface="Cambria Math" panose="02040503050406030204" pitchFamily="18" charset="0"/>
                        <a:ea typeface="Helvetica Light" charset="0"/>
                        <a:cs typeface="Helvetica Light" charset="0"/>
                        <a:sym typeface="Wingdings" pitchFamily="2" charset="2"/>
                      </a:rPr>
                      <m:t>.</m:t>
                    </m:r>
                    <m:r>
                      <a:rPr lang="en-US" sz="1200" b="1" i="1" smtClean="0">
                        <a:solidFill>
                          <a:schemeClr val="bg1"/>
                        </a:solidFill>
                        <a:latin typeface="Cambria Math" panose="02040503050406030204" pitchFamily="18" charset="0"/>
                        <a:ea typeface="Helvetica Light" charset="0"/>
                        <a:cs typeface="Helvetica Light" charset="0"/>
                        <a:sym typeface="Wingdings" pitchFamily="2" charset="2"/>
                      </a:rPr>
                      <m:t>𝟒</m:t>
                    </m:r>
                    <m:rad>
                      <m:radPr>
                        <m:degHide m:val="on"/>
                        <m:ctrlPr>
                          <a:rPr lang="en-US" sz="1200" b="1" i="1" smtClean="0">
                            <a:solidFill>
                              <a:schemeClr val="bg1"/>
                            </a:solidFill>
                            <a:latin typeface="Cambria Math" panose="02040503050406030204" pitchFamily="18" charset="0"/>
                            <a:sym typeface="Wingdings" pitchFamily="2" charset="2"/>
                          </a:rPr>
                        </m:ctrlPr>
                      </m:radPr>
                      <m:deg/>
                      <m:e>
                        <m:r>
                          <a:rPr lang="en-US" sz="1200" b="1" i="0" smtClean="0">
                            <a:solidFill>
                              <a:schemeClr val="bg1"/>
                            </a:solidFill>
                            <a:latin typeface="Cambria Math" panose="02040503050406030204" pitchFamily="18" charset="0"/>
                            <a:sym typeface="Wingdings" pitchFamily="2" charset="2"/>
                          </a:rPr>
                          <m:t>𝐆𝐞𝐕</m:t>
                        </m:r>
                      </m:e>
                    </m:rad>
                    <m:rad>
                      <m:radPr>
                        <m:degHide m:val="on"/>
                        <m:ctrlPr>
                          <a:rPr lang="en-US" sz="1200" b="1" i="1" smtClean="0">
                            <a:solidFill>
                              <a:schemeClr val="bg1"/>
                            </a:solidFill>
                            <a:latin typeface="Cambria Math" panose="02040503050406030204" pitchFamily="18" charset="0"/>
                            <a:sym typeface="Wingdings" pitchFamily="2" charset="2"/>
                          </a:rPr>
                        </m:ctrlPr>
                      </m:radPr>
                      <m:deg/>
                      <m:e>
                        <m:sSub>
                          <m:sSubPr>
                            <m:ctrlPr>
                              <a:rPr lang="en-US" sz="1200" b="1" i="1" smtClean="0">
                                <a:solidFill>
                                  <a:schemeClr val="bg1"/>
                                </a:solidFill>
                                <a:latin typeface="Cambria Math" panose="02040503050406030204" pitchFamily="18" charset="0"/>
                                <a:sym typeface="Wingdings" pitchFamily="2" charset="2"/>
                              </a:rPr>
                            </m:ctrlPr>
                          </m:sSubPr>
                          <m:e>
                            <m:r>
                              <a:rPr lang="en-US" sz="1200" b="1" i="1" smtClean="0">
                                <a:solidFill>
                                  <a:schemeClr val="bg1"/>
                                </a:solidFill>
                                <a:latin typeface="Cambria Math" panose="02040503050406030204" pitchFamily="18" charset="0"/>
                                <a:sym typeface="Wingdings" pitchFamily="2" charset="2"/>
                              </a:rPr>
                              <m:t>𝑬</m:t>
                            </m:r>
                          </m:e>
                          <m:sub>
                            <m:r>
                              <a:rPr lang="en-US" sz="1200" b="1" i="0" smtClean="0">
                                <a:solidFill>
                                  <a:schemeClr val="bg1"/>
                                </a:solidFill>
                                <a:latin typeface="Cambria Math" panose="02040503050406030204" pitchFamily="18" charset="0"/>
                                <a:sym typeface="Wingdings" pitchFamily="2" charset="2"/>
                              </a:rPr>
                              <m:t>𝐛𝐞𝐚𝐦</m:t>
                            </m:r>
                          </m:sub>
                        </m:sSub>
                      </m:e>
                    </m:rad>
                  </m:oMath>
                </a14:m>
                <a:endParaRPr lang="en-CH" sz="1200" b="1" dirty="0">
                  <a:solidFill>
                    <a:schemeClr val="bg1"/>
                  </a:solidFill>
                  <a:latin typeface="Helvetica" pitchFamily="2" charset="0"/>
                  <a:ea typeface="Helvetica Light" charset="0"/>
                  <a:cs typeface="Helvetica Light" charset="0"/>
                  <a:sym typeface="Wingdings" pitchFamily="2" charset="2"/>
                </a:endParaRPr>
              </a:p>
              <a:p>
                <a:pPr>
                  <a:spcBef>
                    <a:spcPts val="600"/>
                  </a:spcBef>
                </a:pPr>
                <a:r>
                  <a:rPr lang="en-CH" sz="1200" b="1" dirty="0">
                    <a:solidFill>
                      <a:schemeClr val="bg1"/>
                    </a:solidFill>
                    <a:latin typeface="Symbol" pitchFamily="2" charset="2"/>
                    <a:ea typeface="Helvetica Light" charset="0"/>
                    <a:cs typeface="Helvetica Light" charset="0"/>
                    <a:sym typeface="Wingdings" pitchFamily="2" charset="2"/>
                  </a:rPr>
                  <a:t>® </a:t>
                </a:r>
                <a:r>
                  <a:rPr lang="en-CH" sz="1200" b="1" dirty="0">
                    <a:solidFill>
                      <a:schemeClr val="bg1"/>
                    </a:solidFill>
                    <a:latin typeface="Helvetica" pitchFamily="2" charset="0"/>
                    <a:ea typeface="Helvetica Light" charset="0"/>
                    <a:cs typeface="Helvetica Light" charset="0"/>
                    <a:sym typeface="Wingdings" pitchFamily="2" charset="2"/>
                  </a:rPr>
                  <a:t> </a:t>
                </a:r>
                <a14:m>
                  <m:oMath xmlns:m="http://schemas.openxmlformats.org/officeDocument/2006/math">
                    <m:sSub>
                      <m:sSubPr>
                        <m:ctrlPr>
                          <a:rPr lang="en-US" sz="1200" b="1" i="1">
                            <a:solidFill>
                              <a:schemeClr val="bg1"/>
                            </a:solidFill>
                            <a:latin typeface="Cambria Math" panose="02040503050406030204" pitchFamily="18" charset="0"/>
                            <a:sym typeface="Wingdings" pitchFamily="2" charset="2"/>
                          </a:rPr>
                        </m:ctrlPr>
                      </m:sSubPr>
                      <m:e>
                        <m:r>
                          <a:rPr lang="en-US" sz="1200" b="1" i="1">
                            <a:solidFill>
                              <a:schemeClr val="bg1"/>
                            </a:solidFill>
                            <a:latin typeface="Cambria Math" panose="02040503050406030204" pitchFamily="18" charset="0"/>
                            <a:sym typeface="Wingdings" pitchFamily="2" charset="2"/>
                          </a:rPr>
                          <m:t>𝑬</m:t>
                        </m:r>
                      </m:e>
                      <m:sub>
                        <m:r>
                          <a:rPr lang="en-US" sz="1200" b="1">
                            <a:solidFill>
                              <a:schemeClr val="bg1"/>
                            </a:solidFill>
                            <a:latin typeface="Cambria Math" panose="02040503050406030204" pitchFamily="18" charset="0"/>
                            <a:sym typeface="Wingdings" pitchFamily="2" charset="2"/>
                          </a:rPr>
                          <m:t>𝐂𝐌</m:t>
                        </m:r>
                      </m:sub>
                    </m:sSub>
                    <m:r>
                      <a:rPr lang="en-US" sz="1200" b="1" i="1">
                        <a:solidFill>
                          <a:schemeClr val="bg1"/>
                        </a:solidFill>
                        <a:latin typeface="Cambria Math" panose="02040503050406030204" pitchFamily="18" charset="0"/>
                        <a:ea typeface="Helvetica Light" charset="0"/>
                        <a:cs typeface="Helvetica Light" charset="0"/>
                        <a:sym typeface="Wingdings" pitchFamily="2" charset="2"/>
                      </a:rPr>
                      <m:t>=</m:t>
                    </m:r>
                    <m:r>
                      <a:rPr lang="en-US" sz="1200" b="1" i="1" smtClean="0">
                        <a:solidFill>
                          <a:schemeClr val="bg1"/>
                        </a:solidFill>
                        <a:latin typeface="Cambria Math" panose="02040503050406030204" pitchFamily="18" charset="0"/>
                        <a:ea typeface="Helvetica Light" charset="0"/>
                        <a:cs typeface="Helvetica Light" charset="0"/>
                        <a:sym typeface="Wingdings" pitchFamily="2" charset="2"/>
                      </a:rPr>
                      <m:t>𝟏𝟒</m:t>
                    </m:r>
                    <m:r>
                      <a:rPr lang="en-US" sz="1200" b="1" i="1" smtClean="0">
                        <a:solidFill>
                          <a:schemeClr val="bg1"/>
                        </a:solidFill>
                        <a:latin typeface="Cambria Math" panose="02040503050406030204" pitchFamily="18" charset="0"/>
                        <a:ea typeface="Helvetica Light" charset="0"/>
                        <a:cs typeface="Helvetica Light" charset="0"/>
                        <a:sym typeface="Wingdings" pitchFamily="2" charset="2"/>
                      </a:rPr>
                      <m:t> </m:t>
                    </m:r>
                    <m:r>
                      <a:rPr lang="en-US" sz="1200" b="1" i="0" smtClean="0">
                        <a:solidFill>
                          <a:schemeClr val="bg1"/>
                        </a:solidFill>
                        <a:latin typeface="Cambria Math" panose="02040503050406030204" pitchFamily="18" charset="0"/>
                        <a:ea typeface="Helvetica Light" charset="0"/>
                        <a:cs typeface="Helvetica Light" charset="0"/>
                        <a:sym typeface="Wingdings" pitchFamily="2" charset="2"/>
                      </a:rPr>
                      <m:t>𝐓𝐞𝐕</m:t>
                    </m:r>
                  </m:oMath>
                </a14:m>
                <a:r>
                  <a:rPr lang="en-CH" sz="1200" b="1" dirty="0">
                    <a:solidFill>
                      <a:schemeClr val="bg1"/>
                    </a:solidFill>
                    <a:latin typeface="Helvetica" pitchFamily="2" charset="0"/>
                    <a:ea typeface="Helvetica Light" charset="0"/>
                    <a:cs typeface="Helvetica Light" charset="0"/>
                    <a:sym typeface="Wingdings" pitchFamily="2" charset="2"/>
                  </a:rPr>
                  <a:t> would require a 10,000 TeV beam</a:t>
                </a:r>
              </a:p>
            </p:txBody>
          </p:sp>
        </mc:Choice>
        <mc:Fallback xmlns="">
          <p:sp>
            <p:nvSpPr>
              <p:cNvPr id="18" name="TextBox 17">
                <a:extLst>
                  <a:ext uri="{FF2B5EF4-FFF2-40B4-BE49-F238E27FC236}">
                    <a16:creationId xmlns:a16="http://schemas.microsoft.com/office/drawing/2014/main" id="{00333D3F-975F-F644-B211-EAF7679D394D}"/>
                  </a:ext>
                </a:extLst>
              </p:cNvPr>
              <p:cNvSpPr txBox="1">
                <a:spLocks noRot="1" noChangeAspect="1" noMove="1" noResize="1" noEditPoints="1" noAdjustHandles="1" noChangeArrowheads="1" noChangeShapeType="1" noTextEdit="1"/>
              </p:cNvSpPr>
              <p:nvPr/>
            </p:nvSpPr>
            <p:spPr>
              <a:xfrm>
                <a:off x="687518" y="5832525"/>
                <a:ext cx="5936306" cy="577594"/>
              </a:xfrm>
              <a:prstGeom prst="rect">
                <a:avLst/>
              </a:prstGeom>
              <a:blipFill>
                <a:blip r:embed="rId5"/>
                <a:stretch>
                  <a:fillRect b="-8696"/>
                </a:stretch>
              </a:blipFill>
            </p:spPr>
            <p:txBody>
              <a:bodyPr/>
              <a:lstStyle/>
              <a:p>
                <a:r>
                  <a:rPr lang="en-CH">
                    <a:noFill/>
                  </a:rPr>
                  <a:t> </a:t>
                </a:r>
              </a:p>
            </p:txBody>
          </p:sp>
        </mc:Fallback>
      </mc:AlternateContent>
    </p:spTree>
    <p:extLst>
      <p:ext uri="{BB962C8B-B14F-4D97-AF65-F5344CB8AC3E}">
        <p14:creationId xmlns:p14="http://schemas.microsoft.com/office/powerpoint/2010/main" val="93225998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88DCE6-70B5-6B4A-8405-1DD77967E189}"/>
              </a:ext>
            </a:extLst>
          </p:cNvPr>
          <p:cNvSpPr>
            <a:spLocks noGrp="1"/>
          </p:cNvSpPr>
          <p:nvPr>
            <p:ph type="sldNum" sz="quarter" idx="4"/>
          </p:nvPr>
        </p:nvSpPr>
        <p:spPr/>
        <p:txBody>
          <a:bodyPr/>
          <a:lstStyle/>
          <a:p>
            <a:pPr>
              <a:defRPr/>
            </a:pPr>
            <a:fld id="{611C2F03-9E95-40C9-A99F-3C4F7EE8CF2A}" type="slidenum">
              <a:rPr lang="en-GB" smtClean="0"/>
              <a:pPr>
                <a:defRPr/>
              </a:pPr>
              <a:t>50</a:t>
            </a:fld>
            <a:endParaRPr lang="en-GB" dirty="0"/>
          </a:p>
        </p:txBody>
      </p:sp>
      <p:sp>
        <p:nvSpPr>
          <p:cNvPr id="4" name="Rectangle 3">
            <a:extLst>
              <a:ext uri="{FF2B5EF4-FFF2-40B4-BE49-F238E27FC236}">
                <a16:creationId xmlns:a16="http://schemas.microsoft.com/office/drawing/2014/main" id="{24B64A4D-B6DC-8945-BEF1-7B447CA53036}"/>
              </a:ext>
            </a:extLst>
          </p:cNvPr>
          <p:cNvSpPr/>
          <p:nvPr/>
        </p:nvSpPr>
        <p:spPr>
          <a:xfrm>
            <a:off x="0" y="0"/>
            <a:ext cx="11472863" cy="6910922"/>
          </a:xfrm>
          <a:prstGeom prst="rect">
            <a:avLst/>
          </a:prstGeom>
          <a:solidFill>
            <a:srgbClr val="192C73"/>
          </a:solidFill>
        </p:spPr>
        <p:txBody>
          <a:bodyPr wrap="squar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3DC9DBAB-22E4-D646-BCCB-CE7DD54986DC}"/>
              </a:ext>
            </a:extLst>
          </p:cNvPr>
          <p:cNvPicPr>
            <a:picLocks noChangeAspect="1"/>
          </p:cNvPicPr>
          <p:nvPr/>
        </p:nvPicPr>
        <p:blipFill>
          <a:blip r:embed="rId2"/>
          <a:stretch>
            <a:fillRect/>
          </a:stretch>
        </p:blipFill>
        <p:spPr>
          <a:xfrm>
            <a:off x="0" y="206297"/>
            <a:ext cx="11475095" cy="6445405"/>
          </a:xfrm>
          <a:prstGeom prst="rect">
            <a:avLst/>
          </a:prstGeom>
        </p:spPr>
      </p:pic>
      <p:sp>
        <p:nvSpPr>
          <p:cNvPr id="12" name="Rectangle 11">
            <a:extLst>
              <a:ext uri="{FF2B5EF4-FFF2-40B4-BE49-F238E27FC236}">
                <a16:creationId xmlns:a16="http://schemas.microsoft.com/office/drawing/2014/main" id="{C8B8BD8D-F20E-FB47-8EE1-5A4B05E91B98}"/>
              </a:ext>
            </a:extLst>
          </p:cNvPr>
          <p:cNvSpPr/>
          <p:nvPr/>
        </p:nvSpPr>
        <p:spPr>
          <a:xfrm>
            <a:off x="136956" y="6354998"/>
            <a:ext cx="3135795" cy="253916"/>
          </a:xfrm>
          <a:prstGeom prst="rect">
            <a:avLst/>
          </a:prstGeom>
        </p:spPr>
        <p:txBody>
          <a:bodyPr wrap="none">
            <a:spAutoFit/>
          </a:bodyPr>
          <a:lstStyle/>
          <a:p>
            <a:r>
              <a:rPr lang="en-US" sz="1050" dirty="0" err="1">
                <a:solidFill>
                  <a:schemeClr val="bg1"/>
                </a:solidFill>
                <a:latin typeface="Helvetica Light" panose="020B0403020202020204" pitchFamily="34" charset="0"/>
              </a:rPr>
              <a:t>LHCb’s</a:t>
            </a:r>
            <a:r>
              <a:rPr lang="en-US" sz="1050" dirty="0">
                <a:solidFill>
                  <a:schemeClr val="bg1"/>
                </a:solidFill>
                <a:latin typeface="Helvetica Light" panose="020B0403020202020204" pitchFamily="34" charset="0"/>
              </a:rPr>
              <a:t> dipole magnet at 2018 detector opening </a:t>
            </a:r>
          </a:p>
        </p:txBody>
      </p:sp>
      <p:sp>
        <p:nvSpPr>
          <p:cNvPr id="14" name="Rectangle 13">
            <a:extLst>
              <a:ext uri="{FF2B5EF4-FFF2-40B4-BE49-F238E27FC236}">
                <a16:creationId xmlns:a16="http://schemas.microsoft.com/office/drawing/2014/main" id="{EE564AE6-22CA-404E-AB31-A2FD812D6FB7}"/>
              </a:ext>
            </a:extLst>
          </p:cNvPr>
          <p:cNvSpPr/>
          <p:nvPr/>
        </p:nvSpPr>
        <p:spPr>
          <a:xfrm>
            <a:off x="1" y="4055410"/>
            <a:ext cx="11472862" cy="157026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5" name="Rectangle 14">
            <a:extLst>
              <a:ext uri="{FF2B5EF4-FFF2-40B4-BE49-F238E27FC236}">
                <a16:creationId xmlns:a16="http://schemas.microsoft.com/office/drawing/2014/main" id="{27DE7ADD-87CB-A342-A43C-8E6C5ECED6D1}"/>
              </a:ext>
            </a:extLst>
          </p:cNvPr>
          <p:cNvSpPr/>
          <p:nvPr/>
        </p:nvSpPr>
        <p:spPr>
          <a:xfrm>
            <a:off x="174027" y="4412243"/>
            <a:ext cx="4608041" cy="855958"/>
          </a:xfrm>
          <a:prstGeom prst="rect">
            <a:avLst/>
          </a:prstGeom>
          <a:noFill/>
          <a:ln>
            <a:noFill/>
          </a:ln>
        </p:spPr>
        <p:txBody>
          <a:bodyPr wrap="square" tIns="180000" bIns="180000">
            <a:spAutoFit/>
          </a:bodyPr>
          <a:lstStyle/>
          <a:p>
            <a:pPr marL="11113" indent="220663">
              <a:defRPr/>
            </a:pPr>
            <a:r>
              <a:rPr lang="en-GB" sz="3200" b="1" dirty="0">
                <a:solidFill>
                  <a:prstClr val="black"/>
                </a:solidFill>
                <a:latin typeface="Helvetica" pitchFamily="2" charset="0"/>
                <a:ea typeface="Helvetica Light" charset="0"/>
                <a:cs typeface="Helvetica Light" charset="0"/>
              </a:rPr>
              <a:t>Flavour physics</a:t>
            </a:r>
            <a:endParaRPr lang="en-GB" sz="3200" b="1" dirty="0">
              <a:solidFill>
                <a:srgbClr val="000000"/>
              </a:solidFill>
              <a:latin typeface="Helvetica" pitchFamily="2" charset="0"/>
              <a:ea typeface="Helvetica Light" charset="0"/>
              <a:cs typeface="Helvetica Light" charset="0"/>
            </a:endParaRPr>
          </a:p>
        </p:txBody>
      </p:sp>
      <p:pic>
        <p:nvPicPr>
          <p:cNvPr id="17" name="Picture 16">
            <a:extLst>
              <a:ext uri="{FF2B5EF4-FFF2-40B4-BE49-F238E27FC236}">
                <a16:creationId xmlns:a16="http://schemas.microsoft.com/office/drawing/2014/main" id="{8B46EAC4-797B-994B-8DC4-3D0413840A59}"/>
              </a:ext>
            </a:extLst>
          </p:cNvPr>
          <p:cNvPicPr>
            <a:picLocks noChangeAspect="1"/>
          </p:cNvPicPr>
          <p:nvPr/>
        </p:nvPicPr>
        <p:blipFill>
          <a:blip r:embed="rId3"/>
          <a:stretch>
            <a:fillRect/>
          </a:stretch>
        </p:blipFill>
        <p:spPr>
          <a:xfrm>
            <a:off x="4218869" y="4055410"/>
            <a:ext cx="2498735" cy="1577772"/>
          </a:xfrm>
          <a:prstGeom prst="rect">
            <a:avLst/>
          </a:prstGeom>
        </p:spPr>
      </p:pic>
      <p:sp>
        <p:nvSpPr>
          <p:cNvPr id="18" name="Rectangle 17">
            <a:extLst>
              <a:ext uri="{FF2B5EF4-FFF2-40B4-BE49-F238E27FC236}">
                <a16:creationId xmlns:a16="http://schemas.microsoft.com/office/drawing/2014/main" id="{E890EB66-ACB7-854D-B1A8-812C219A73A2}"/>
              </a:ext>
            </a:extLst>
          </p:cNvPr>
          <p:cNvSpPr/>
          <p:nvPr/>
        </p:nvSpPr>
        <p:spPr>
          <a:xfrm>
            <a:off x="6921598" y="4425041"/>
            <a:ext cx="4377238" cy="584775"/>
          </a:xfrm>
          <a:prstGeom prst="rect">
            <a:avLst/>
          </a:prstGeom>
        </p:spPr>
        <p:txBody>
          <a:bodyPr wrap="square">
            <a:spAutoFit/>
          </a:bodyPr>
          <a:lstStyle/>
          <a:p>
            <a:r>
              <a:rPr lang="en-US" sz="1600" dirty="0">
                <a:latin typeface="Helvetica Light" panose="020B0403020202020204" pitchFamily="34" charset="0"/>
              </a:rPr>
              <a:t>Success of SM </a:t>
            </a:r>
            <a:r>
              <a:rPr lang="en-US" sz="1600" dirty="0" err="1">
                <a:latin typeface="Helvetica Light" panose="020B0403020202020204" pitchFamily="34" charset="0"/>
              </a:rPr>
              <a:t>flavour</a:t>
            </a:r>
            <a:r>
              <a:rPr lang="en-US" sz="1600" dirty="0">
                <a:latin typeface="Helvetica Light" panose="020B0403020202020204" pitchFamily="34" charset="0"/>
              </a:rPr>
              <a:t> structure is since long a source of discomfort for BSM physics…</a:t>
            </a:r>
          </a:p>
        </p:txBody>
      </p:sp>
      <p:sp>
        <p:nvSpPr>
          <p:cNvPr id="19" name="Rounded Rectangle 18">
            <a:extLst>
              <a:ext uri="{FF2B5EF4-FFF2-40B4-BE49-F238E27FC236}">
                <a16:creationId xmlns:a16="http://schemas.microsoft.com/office/drawing/2014/main" id="{665AA0AE-4EC2-0347-B38C-ABDCF26FD30B}"/>
              </a:ext>
            </a:extLst>
          </p:cNvPr>
          <p:cNvSpPr/>
          <p:nvPr/>
        </p:nvSpPr>
        <p:spPr>
          <a:xfrm>
            <a:off x="5842986" y="436351"/>
            <a:ext cx="5073804" cy="3300603"/>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20" name="Rounded Rectangle 19">
            <a:extLst>
              <a:ext uri="{FF2B5EF4-FFF2-40B4-BE49-F238E27FC236}">
                <a16:creationId xmlns:a16="http://schemas.microsoft.com/office/drawing/2014/main" id="{9D187D97-F631-9B4D-B1F7-A3304A21C7CB}"/>
              </a:ext>
            </a:extLst>
          </p:cNvPr>
          <p:cNvSpPr/>
          <p:nvPr/>
        </p:nvSpPr>
        <p:spPr>
          <a:xfrm>
            <a:off x="546282" y="444137"/>
            <a:ext cx="5073804" cy="3300603"/>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21" name="Picture 20">
            <a:extLst>
              <a:ext uri="{FF2B5EF4-FFF2-40B4-BE49-F238E27FC236}">
                <a16:creationId xmlns:a16="http://schemas.microsoft.com/office/drawing/2014/main" id="{0E71BE58-4D25-A94F-8186-DCA5F42D86CF}"/>
              </a:ext>
            </a:extLst>
          </p:cNvPr>
          <p:cNvPicPr>
            <a:picLocks noChangeAspect="1"/>
          </p:cNvPicPr>
          <p:nvPr/>
        </p:nvPicPr>
        <p:blipFill rotWithShape="1">
          <a:blip r:embed="rId4">
            <a:extLst>
              <a:ext uri="{28A0092B-C50C-407E-A947-70E740481C1C}">
                <a14:useLocalDpi xmlns:a14="http://schemas.microsoft.com/office/drawing/2010/main"/>
              </a:ext>
            </a:extLst>
          </a:blip>
          <a:srcRect t="-20" b="2466"/>
          <a:stretch/>
        </p:blipFill>
        <p:spPr>
          <a:xfrm rot="5400000">
            <a:off x="1434177" y="-251900"/>
            <a:ext cx="3231107" cy="4654185"/>
          </a:xfrm>
          <a:prstGeom prst="rect">
            <a:avLst/>
          </a:prstGeom>
        </p:spPr>
      </p:pic>
      <p:pic>
        <p:nvPicPr>
          <p:cNvPr id="22" name="Picture 21">
            <a:extLst>
              <a:ext uri="{FF2B5EF4-FFF2-40B4-BE49-F238E27FC236}">
                <a16:creationId xmlns:a16="http://schemas.microsoft.com/office/drawing/2014/main" id="{C120D6E3-9D62-2344-A1E8-D962CDFAF6BE}"/>
              </a:ext>
            </a:extLst>
          </p:cNvPr>
          <p:cNvPicPr>
            <a:picLocks noChangeAspect="1"/>
          </p:cNvPicPr>
          <p:nvPr/>
        </p:nvPicPr>
        <p:blipFill>
          <a:blip r:embed="rId5">
            <a:alphaModFix/>
          </a:blip>
          <a:stretch>
            <a:fillRect/>
          </a:stretch>
        </p:blipFill>
        <p:spPr>
          <a:xfrm>
            <a:off x="6138400" y="552459"/>
            <a:ext cx="4480791" cy="2995097"/>
          </a:xfrm>
          <a:prstGeom prst="rect">
            <a:avLst/>
          </a:prstGeom>
        </p:spPr>
      </p:pic>
    </p:spTree>
    <p:extLst>
      <p:ext uri="{BB962C8B-B14F-4D97-AF65-F5344CB8AC3E}">
        <p14:creationId xmlns:p14="http://schemas.microsoft.com/office/powerpoint/2010/main" val="105462969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88DCE6-70B5-6B4A-8405-1DD77967E189}"/>
              </a:ext>
            </a:extLst>
          </p:cNvPr>
          <p:cNvSpPr>
            <a:spLocks noGrp="1"/>
          </p:cNvSpPr>
          <p:nvPr>
            <p:ph type="sldNum" sz="quarter" idx="4"/>
          </p:nvPr>
        </p:nvSpPr>
        <p:spPr/>
        <p:txBody>
          <a:bodyPr/>
          <a:lstStyle/>
          <a:p>
            <a:pPr>
              <a:defRPr/>
            </a:pPr>
            <a:fld id="{611C2F03-9E95-40C9-A99F-3C4F7EE8CF2A}" type="slidenum">
              <a:rPr lang="en-GB" smtClean="0"/>
              <a:pPr>
                <a:defRPr/>
              </a:pPr>
              <a:t>51</a:t>
            </a:fld>
            <a:endParaRPr lang="en-GB" dirty="0"/>
          </a:p>
        </p:txBody>
      </p:sp>
      <p:sp>
        <p:nvSpPr>
          <p:cNvPr id="4" name="Rectangle 3">
            <a:extLst>
              <a:ext uri="{FF2B5EF4-FFF2-40B4-BE49-F238E27FC236}">
                <a16:creationId xmlns:a16="http://schemas.microsoft.com/office/drawing/2014/main" id="{24B64A4D-B6DC-8945-BEF1-7B447CA53036}"/>
              </a:ext>
            </a:extLst>
          </p:cNvPr>
          <p:cNvSpPr/>
          <p:nvPr/>
        </p:nvSpPr>
        <p:spPr>
          <a:xfrm>
            <a:off x="-2232" y="0"/>
            <a:ext cx="11475095" cy="6910922"/>
          </a:xfrm>
          <a:prstGeom prst="rect">
            <a:avLst/>
          </a:prstGeom>
          <a:solidFill>
            <a:srgbClr val="192C73"/>
          </a:solidFill>
        </p:spPr>
        <p:txBody>
          <a:bodyPr wrap="squar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3DC9DBAB-22E4-D646-BCCB-CE7DD54986DC}"/>
              </a:ext>
            </a:extLst>
          </p:cNvPr>
          <p:cNvPicPr>
            <a:picLocks noChangeAspect="1"/>
          </p:cNvPicPr>
          <p:nvPr/>
        </p:nvPicPr>
        <p:blipFill>
          <a:blip r:embed="rId2"/>
          <a:stretch>
            <a:fillRect/>
          </a:stretch>
        </p:blipFill>
        <p:spPr>
          <a:xfrm>
            <a:off x="0" y="206297"/>
            <a:ext cx="11475095" cy="6445405"/>
          </a:xfrm>
          <a:prstGeom prst="rect">
            <a:avLst/>
          </a:prstGeom>
        </p:spPr>
      </p:pic>
      <p:sp>
        <p:nvSpPr>
          <p:cNvPr id="12" name="Rectangle 11">
            <a:extLst>
              <a:ext uri="{FF2B5EF4-FFF2-40B4-BE49-F238E27FC236}">
                <a16:creationId xmlns:a16="http://schemas.microsoft.com/office/drawing/2014/main" id="{C8B8BD8D-F20E-FB47-8EE1-5A4B05E91B98}"/>
              </a:ext>
            </a:extLst>
          </p:cNvPr>
          <p:cNvSpPr/>
          <p:nvPr/>
        </p:nvSpPr>
        <p:spPr>
          <a:xfrm>
            <a:off x="136956" y="6354998"/>
            <a:ext cx="3135795" cy="253916"/>
          </a:xfrm>
          <a:prstGeom prst="rect">
            <a:avLst/>
          </a:prstGeom>
        </p:spPr>
        <p:txBody>
          <a:bodyPr wrap="none">
            <a:spAutoFit/>
          </a:bodyPr>
          <a:lstStyle/>
          <a:p>
            <a:r>
              <a:rPr lang="en-US" sz="1050" dirty="0" err="1">
                <a:solidFill>
                  <a:schemeClr val="bg1"/>
                </a:solidFill>
                <a:latin typeface="Helvetica Light" panose="020B0403020202020204" pitchFamily="34" charset="0"/>
              </a:rPr>
              <a:t>LHCb’s</a:t>
            </a:r>
            <a:r>
              <a:rPr lang="en-US" sz="1050" dirty="0">
                <a:solidFill>
                  <a:schemeClr val="bg1"/>
                </a:solidFill>
                <a:latin typeface="Helvetica Light" panose="020B0403020202020204" pitchFamily="34" charset="0"/>
              </a:rPr>
              <a:t> dipole magnet at 2018 detector opening </a:t>
            </a:r>
          </a:p>
        </p:txBody>
      </p:sp>
      <p:sp>
        <p:nvSpPr>
          <p:cNvPr id="14" name="Rectangle 13">
            <a:extLst>
              <a:ext uri="{FF2B5EF4-FFF2-40B4-BE49-F238E27FC236}">
                <a16:creationId xmlns:a16="http://schemas.microsoft.com/office/drawing/2014/main" id="{EE564AE6-22CA-404E-AB31-A2FD812D6FB7}"/>
              </a:ext>
            </a:extLst>
          </p:cNvPr>
          <p:cNvSpPr/>
          <p:nvPr/>
        </p:nvSpPr>
        <p:spPr>
          <a:xfrm>
            <a:off x="1" y="4055410"/>
            <a:ext cx="11472862" cy="157026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pic>
        <p:nvPicPr>
          <p:cNvPr id="17" name="Picture 16">
            <a:extLst>
              <a:ext uri="{FF2B5EF4-FFF2-40B4-BE49-F238E27FC236}">
                <a16:creationId xmlns:a16="http://schemas.microsoft.com/office/drawing/2014/main" id="{8B46EAC4-797B-994B-8DC4-3D0413840A59}"/>
              </a:ext>
            </a:extLst>
          </p:cNvPr>
          <p:cNvPicPr>
            <a:picLocks noChangeAspect="1"/>
          </p:cNvPicPr>
          <p:nvPr/>
        </p:nvPicPr>
        <p:blipFill>
          <a:blip r:embed="rId3"/>
          <a:stretch>
            <a:fillRect/>
          </a:stretch>
        </p:blipFill>
        <p:spPr>
          <a:xfrm>
            <a:off x="4218869" y="4055410"/>
            <a:ext cx="2498735" cy="1577772"/>
          </a:xfrm>
          <a:prstGeom prst="rect">
            <a:avLst/>
          </a:prstGeom>
        </p:spPr>
      </p:pic>
      <p:sp>
        <p:nvSpPr>
          <p:cNvPr id="18" name="Rectangle 17">
            <a:extLst>
              <a:ext uri="{FF2B5EF4-FFF2-40B4-BE49-F238E27FC236}">
                <a16:creationId xmlns:a16="http://schemas.microsoft.com/office/drawing/2014/main" id="{E890EB66-ACB7-854D-B1A8-812C219A73A2}"/>
              </a:ext>
            </a:extLst>
          </p:cNvPr>
          <p:cNvSpPr/>
          <p:nvPr/>
        </p:nvSpPr>
        <p:spPr>
          <a:xfrm>
            <a:off x="6921598" y="4425041"/>
            <a:ext cx="4534668" cy="830997"/>
          </a:xfrm>
          <a:prstGeom prst="rect">
            <a:avLst/>
          </a:prstGeom>
        </p:spPr>
        <p:txBody>
          <a:bodyPr wrap="square">
            <a:spAutoFit/>
          </a:bodyPr>
          <a:lstStyle/>
          <a:p>
            <a:r>
              <a:rPr lang="en-US" sz="1600" dirty="0">
                <a:latin typeface="Helvetica Light" panose="020B0403020202020204" pitchFamily="34" charset="0"/>
              </a:rPr>
              <a:t>Success of SM </a:t>
            </a:r>
            <a:r>
              <a:rPr lang="en-US" sz="1600" dirty="0" err="1">
                <a:latin typeface="Helvetica Light" panose="020B0403020202020204" pitchFamily="34" charset="0"/>
              </a:rPr>
              <a:t>flavour</a:t>
            </a:r>
            <a:r>
              <a:rPr lang="en-US" sz="1600" dirty="0">
                <a:latin typeface="Helvetica Light" panose="020B0403020202020204" pitchFamily="34" charset="0"/>
              </a:rPr>
              <a:t> structure is since long    a source of discomfort for BSM physics…          </a:t>
            </a:r>
            <a:r>
              <a:rPr lang="en-US" sz="1600" b="1" dirty="0">
                <a:latin typeface="Helvetica" pitchFamily="2" charset="0"/>
              </a:rPr>
              <a:t>as are anomalies a source of excitement</a:t>
            </a:r>
          </a:p>
        </p:txBody>
      </p:sp>
      <p:sp>
        <p:nvSpPr>
          <p:cNvPr id="21" name="Rectangle 20">
            <a:extLst>
              <a:ext uri="{FF2B5EF4-FFF2-40B4-BE49-F238E27FC236}">
                <a16:creationId xmlns:a16="http://schemas.microsoft.com/office/drawing/2014/main" id="{AE5F7E82-F5FF-2447-ABEA-DF8730EC205F}"/>
              </a:ext>
            </a:extLst>
          </p:cNvPr>
          <p:cNvSpPr/>
          <p:nvPr/>
        </p:nvSpPr>
        <p:spPr>
          <a:xfrm>
            <a:off x="174027" y="4412243"/>
            <a:ext cx="4608041" cy="855958"/>
          </a:xfrm>
          <a:prstGeom prst="rect">
            <a:avLst/>
          </a:prstGeom>
          <a:noFill/>
          <a:ln>
            <a:noFill/>
          </a:ln>
        </p:spPr>
        <p:txBody>
          <a:bodyPr wrap="square" tIns="180000" bIns="180000">
            <a:spAutoFit/>
          </a:bodyPr>
          <a:lstStyle/>
          <a:p>
            <a:pPr marL="11113" indent="220663">
              <a:defRPr/>
            </a:pPr>
            <a:r>
              <a:rPr lang="en-GB" sz="3200" b="1" dirty="0">
                <a:solidFill>
                  <a:prstClr val="black"/>
                </a:solidFill>
                <a:latin typeface="Helvetica" pitchFamily="2" charset="0"/>
                <a:ea typeface="Helvetica Light" charset="0"/>
                <a:cs typeface="Helvetica Light" charset="0"/>
              </a:rPr>
              <a:t>Flavour physics</a:t>
            </a:r>
            <a:endParaRPr lang="en-GB" sz="3200" b="1" dirty="0">
              <a:solidFill>
                <a:srgbClr val="000000"/>
              </a:solidFill>
              <a:latin typeface="Helvetica" pitchFamily="2" charset="0"/>
              <a:ea typeface="Helvetica Light" charset="0"/>
              <a:cs typeface="Helvetica Light" charset="0"/>
            </a:endParaRPr>
          </a:p>
        </p:txBody>
      </p:sp>
    </p:spTree>
    <p:extLst>
      <p:ext uri="{BB962C8B-B14F-4D97-AF65-F5344CB8AC3E}">
        <p14:creationId xmlns:p14="http://schemas.microsoft.com/office/powerpoint/2010/main" val="55239704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88DCE6-70B5-6B4A-8405-1DD77967E189}"/>
              </a:ext>
            </a:extLst>
          </p:cNvPr>
          <p:cNvSpPr>
            <a:spLocks noGrp="1"/>
          </p:cNvSpPr>
          <p:nvPr>
            <p:ph type="sldNum" sz="quarter" idx="4"/>
          </p:nvPr>
        </p:nvSpPr>
        <p:spPr/>
        <p:txBody>
          <a:bodyPr/>
          <a:lstStyle/>
          <a:p>
            <a:pPr>
              <a:defRPr/>
            </a:pPr>
            <a:fld id="{611C2F03-9E95-40C9-A99F-3C4F7EE8CF2A}" type="slidenum">
              <a:rPr lang="en-GB" smtClean="0"/>
              <a:pPr>
                <a:defRPr/>
              </a:pPr>
              <a:t>52</a:t>
            </a:fld>
            <a:endParaRPr lang="en-GB" dirty="0"/>
          </a:p>
        </p:txBody>
      </p:sp>
      <p:sp>
        <p:nvSpPr>
          <p:cNvPr id="4" name="Rectangle 3">
            <a:extLst>
              <a:ext uri="{FF2B5EF4-FFF2-40B4-BE49-F238E27FC236}">
                <a16:creationId xmlns:a16="http://schemas.microsoft.com/office/drawing/2014/main" id="{24B64A4D-B6DC-8945-BEF1-7B447CA53036}"/>
              </a:ext>
            </a:extLst>
          </p:cNvPr>
          <p:cNvSpPr/>
          <p:nvPr/>
        </p:nvSpPr>
        <p:spPr>
          <a:xfrm>
            <a:off x="-2232" y="0"/>
            <a:ext cx="11475095" cy="6910922"/>
          </a:xfrm>
          <a:prstGeom prst="rect">
            <a:avLst/>
          </a:prstGeom>
          <a:solidFill>
            <a:srgbClr val="192C73"/>
          </a:solidFill>
        </p:spPr>
        <p:txBody>
          <a:bodyPr wrap="squar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3DC9DBAB-22E4-D646-BCCB-CE7DD54986DC}"/>
              </a:ext>
            </a:extLst>
          </p:cNvPr>
          <p:cNvPicPr>
            <a:picLocks noChangeAspect="1"/>
          </p:cNvPicPr>
          <p:nvPr/>
        </p:nvPicPr>
        <p:blipFill>
          <a:blip r:embed="rId2"/>
          <a:stretch>
            <a:fillRect/>
          </a:stretch>
        </p:blipFill>
        <p:spPr>
          <a:xfrm>
            <a:off x="0" y="206297"/>
            <a:ext cx="11475095" cy="6445405"/>
          </a:xfrm>
          <a:prstGeom prst="rect">
            <a:avLst/>
          </a:prstGeom>
        </p:spPr>
      </p:pic>
      <p:sp>
        <p:nvSpPr>
          <p:cNvPr id="12" name="Rectangle 11">
            <a:extLst>
              <a:ext uri="{FF2B5EF4-FFF2-40B4-BE49-F238E27FC236}">
                <a16:creationId xmlns:a16="http://schemas.microsoft.com/office/drawing/2014/main" id="{C8B8BD8D-F20E-FB47-8EE1-5A4B05E91B98}"/>
              </a:ext>
            </a:extLst>
          </p:cNvPr>
          <p:cNvSpPr/>
          <p:nvPr/>
        </p:nvSpPr>
        <p:spPr>
          <a:xfrm>
            <a:off x="136956" y="6354998"/>
            <a:ext cx="3135795" cy="253916"/>
          </a:xfrm>
          <a:prstGeom prst="rect">
            <a:avLst/>
          </a:prstGeom>
        </p:spPr>
        <p:txBody>
          <a:bodyPr wrap="none">
            <a:spAutoFit/>
          </a:bodyPr>
          <a:lstStyle/>
          <a:p>
            <a:r>
              <a:rPr lang="en-US" sz="1050" dirty="0" err="1">
                <a:solidFill>
                  <a:schemeClr val="bg1"/>
                </a:solidFill>
                <a:latin typeface="Helvetica Light" panose="020B0403020202020204" pitchFamily="34" charset="0"/>
              </a:rPr>
              <a:t>LHCb’s</a:t>
            </a:r>
            <a:r>
              <a:rPr lang="en-US" sz="1050" dirty="0">
                <a:solidFill>
                  <a:schemeClr val="bg1"/>
                </a:solidFill>
                <a:latin typeface="Helvetica Light" panose="020B0403020202020204" pitchFamily="34" charset="0"/>
              </a:rPr>
              <a:t> dipole magnet at 2018 detector opening </a:t>
            </a:r>
          </a:p>
        </p:txBody>
      </p:sp>
      <p:sp>
        <p:nvSpPr>
          <p:cNvPr id="14" name="Rectangle 13">
            <a:extLst>
              <a:ext uri="{FF2B5EF4-FFF2-40B4-BE49-F238E27FC236}">
                <a16:creationId xmlns:a16="http://schemas.microsoft.com/office/drawing/2014/main" id="{EE564AE6-22CA-404E-AB31-A2FD812D6FB7}"/>
              </a:ext>
            </a:extLst>
          </p:cNvPr>
          <p:cNvSpPr/>
          <p:nvPr/>
        </p:nvSpPr>
        <p:spPr>
          <a:xfrm>
            <a:off x="1" y="4055410"/>
            <a:ext cx="11472862" cy="157026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pic>
        <p:nvPicPr>
          <p:cNvPr id="17" name="Picture 16">
            <a:extLst>
              <a:ext uri="{FF2B5EF4-FFF2-40B4-BE49-F238E27FC236}">
                <a16:creationId xmlns:a16="http://schemas.microsoft.com/office/drawing/2014/main" id="{8B46EAC4-797B-994B-8DC4-3D0413840A59}"/>
              </a:ext>
            </a:extLst>
          </p:cNvPr>
          <p:cNvPicPr>
            <a:picLocks noChangeAspect="1"/>
          </p:cNvPicPr>
          <p:nvPr/>
        </p:nvPicPr>
        <p:blipFill>
          <a:blip r:embed="rId3"/>
          <a:stretch>
            <a:fillRect/>
          </a:stretch>
        </p:blipFill>
        <p:spPr>
          <a:xfrm>
            <a:off x="4218869" y="4055410"/>
            <a:ext cx="2498735" cy="1577772"/>
          </a:xfrm>
          <a:prstGeom prst="rect">
            <a:avLst/>
          </a:prstGeom>
        </p:spPr>
      </p:pic>
      <p:sp>
        <p:nvSpPr>
          <p:cNvPr id="18" name="Rectangle 17">
            <a:extLst>
              <a:ext uri="{FF2B5EF4-FFF2-40B4-BE49-F238E27FC236}">
                <a16:creationId xmlns:a16="http://schemas.microsoft.com/office/drawing/2014/main" id="{E890EB66-ACB7-854D-B1A8-812C219A73A2}"/>
              </a:ext>
            </a:extLst>
          </p:cNvPr>
          <p:cNvSpPr/>
          <p:nvPr/>
        </p:nvSpPr>
        <p:spPr>
          <a:xfrm>
            <a:off x="6921598" y="4425041"/>
            <a:ext cx="4534668" cy="830997"/>
          </a:xfrm>
          <a:prstGeom prst="rect">
            <a:avLst/>
          </a:prstGeom>
        </p:spPr>
        <p:txBody>
          <a:bodyPr wrap="square">
            <a:spAutoFit/>
          </a:bodyPr>
          <a:lstStyle/>
          <a:p>
            <a:r>
              <a:rPr lang="en-US" sz="1600" dirty="0">
                <a:latin typeface="Helvetica Light" panose="020B0403020202020204" pitchFamily="34" charset="0"/>
              </a:rPr>
              <a:t>Success of SM </a:t>
            </a:r>
            <a:r>
              <a:rPr lang="en-US" sz="1600" dirty="0" err="1">
                <a:latin typeface="Helvetica Light" panose="020B0403020202020204" pitchFamily="34" charset="0"/>
              </a:rPr>
              <a:t>flavour</a:t>
            </a:r>
            <a:r>
              <a:rPr lang="en-US" sz="1600" dirty="0">
                <a:latin typeface="Helvetica Light" panose="020B0403020202020204" pitchFamily="34" charset="0"/>
              </a:rPr>
              <a:t> structure is since long    a source of discomfort for BSM physics…          </a:t>
            </a:r>
            <a:r>
              <a:rPr lang="en-US" sz="1600" b="1" dirty="0">
                <a:latin typeface="Helvetica" pitchFamily="2" charset="0"/>
              </a:rPr>
              <a:t>as are anomalies a source of excitement</a:t>
            </a:r>
          </a:p>
        </p:txBody>
      </p:sp>
      <p:sp>
        <p:nvSpPr>
          <p:cNvPr id="19" name="Rounded Rectangle 18">
            <a:extLst>
              <a:ext uri="{FF2B5EF4-FFF2-40B4-BE49-F238E27FC236}">
                <a16:creationId xmlns:a16="http://schemas.microsoft.com/office/drawing/2014/main" id="{665AA0AE-4EC2-0347-B38C-ABDCF26FD30B}"/>
              </a:ext>
            </a:extLst>
          </p:cNvPr>
          <p:cNvSpPr/>
          <p:nvPr/>
        </p:nvSpPr>
        <p:spPr>
          <a:xfrm>
            <a:off x="5842986" y="436351"/>
            <a:ext cx="5073804" cy="3300603"/>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20" name="Rounded Rectangle 19">
            <a:extLst>
              <a:ext uri="{FF2B5EF4-FFF2-40B4-BE49-F238E27FC236}">
                <a16:creationId xmlns:a16="http://schemas.microsoft.com/office/drawing/2014/main" id="{9D187D97-F631-9B4D-B1F7-A3304A21C7CB}"/>
              </a:ext>
            </a:extLst>
          </p:cNvPr>
          <p:cNvSpPr/>
          <p:nvPr/>
        </p:nvSpPr>
        <p:spPr>
          <a:xfrm>
            <a:off x="546282" y="444137"/>
            <a:ext cx="5073804" cy="3300603"/>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5" name="Picture 4">
            <a:extLst>
              <a:ext uri="{FF2B5EF4-FFF2-40B4-BE49-F238E27FC236}">
                <a16:creationId xmlns:a16="http://schemas.microsoft.com/office/drawing/2014/main" id="{C6214414-5E9D-F04A-B00A-6AB27B5FA5C9}"/>
              </a:ext>
            </a:extLst>
          </p:cNvPr>
          <p:cNvPicPr>
            <a:picLocks noChangeAspect="1"/>
          </p:cNvPicPr>
          <p:nvPr/>
        </p:nvPicPr>
        <p:blipFill>
          <a:blip r:embed="rId4"/>
          <a:stretch>
            <a:fillRect/>
          </a:stretch>
        </p:blipFill>
        <p:spPr>
          <a:xfrm>
            <a:off x="726682" y="473069"/>
            <a:ext cx="4523778" cy="3224871"/>
          </a:xfrm>
          <a:prstGeom prst="rect">
            <a:avLst/>
          </a:prstGeom>
        </p:spPr>
      </p:pic>
      <p:pic>
        <p:nvPicPr>
          <p:cNvPr id="6" name="Picture 5">
            <a:extLst>
              <a:ext uri="{FF2B5EF4-FFF2-40B4-BE49-F238E27FC236}">
                <a16:creationId xmlns:a16="http://schemas.microsoft.com/office/drawing/2014/main" id="{D31C0F0F-9357-4847-8529-5494E414DACF}"/>
              </a:ext>
            </a:extLst>
          </p:cNvPr>
          <p:cNvPicPr>
            <a:picLocks noChangeAspect="1"/>
          </p:cNvPicPr>
          <p:nvPr/>
        </p:nvPicPr>
        <p:blipFill>
          <a:blip r:embed="rId5"/>
          <a:stretch>
            <a:fillRect/>
          </a:stretch>
        </p:blipFill>
        <p:spPr>
          <a:xfrm>
            <a:off x="174027" y="4170394"/>
            <a:ext cx="3769880" cy="1323728"/>
          </a:xfrm>
          <a:prstGeom prst="rect">
            <a:avLst/>
          </a:prstGeom>
        </p:spPr>
      </p:pic>
      <p:sp>
        <p:nvSpPr>
          <p:cNvPr id="23" name="TextBox 22">
            <a:extLst>
              <a:ext uri="{FF2B5EF4-FFF2-40B4-BE49-F238E27FC236}">
                <a16:creationId xmlns:a16="http://schemas.microsoft.com/office/drawing/2014/main" id="{DB9731E2-2A48-914D-8171-686381C4B1BB}"/>
              </a:ext>
            </a:extLst>
          </p:cNvPr>
          <p:cNvSpPr txBox="1"/>
          <p:nvPr/>
        </p:nvSpPr>
        <p:spPr>
          <a:xfrm>
            <a:off x="1704853" y="1915828"/>
            <a:ext cx="1898460" cy="461665"/>
          </a:xfrm>
          <a:prstGeom prst="rect">
            <a:avLst/>
          </a:prstGeom>
          <a:noFill/>
        </p:spPr>
        <p:txBody>
          <a:bodyPr wrap="square">
            <a:spAutoFit/>
          </a:bodyPr>
          <a:lstStyle/>
          <a:p>
            <a:r>
              <a:rPr lang="el-GR" sz="1200" dirty="0">
                <a:solidFill>
                  <a:schemeClr val="tx1">
                    <a:lumMod val="50000"/>
                    <a:lumOff val="50000"/>
                  </a:schemeClr>
                </a:solidFill>
                <a:effectLst/>
                <a:latin typeface="Helvetica Light" panose="020B0403020202020204" pitchFamily="34" charset="0"/>
              </a:rPr>
              <a:t>2.2–2.5σ </a:t>
            </a:r>
            <a:r>
              <a:rPr lang="en-GB" sz="1200" dirty="0">
                <a:solidFill>
                  <a:schemeClr val="tx1">
                    <a:lumMod val="50000"/>
                    <a:lumOff val="50000"/>
                  </a:schemeClr>
                </a:solidFill>
                <a:effectLst/>
                <a:latin typeface="Helvetica Light" panose="020B0403020202020204" pitchFamily="34" charset="0"/>
              </a:rPr>
              <a:t>deviation from SM in each bin </a:t>
            </a:r>
          </a:p>
        </p:txBody>
      </p:sp>
      <p:sp>
        <p:nvSpPr>
          <p:cNvPr id="24" name="TextBox 23">
            <a:extLst>
              <a:ext uri="{FF2B5EF4-FFF2-40B4-BE49-F238E27FC236}">
                <a16:creationId xmlns:a16="http://schemas.microsoft.com/office/drawing/2014/main" id="{48A1909A-3DCF-4B47-89B2-44355BAB44F5}"/>
              </a:ext>
            </a:extLst>
          </p:cNvPr>
          <p:cNvSpPr txBox="1"/>
          <p:nvPr/>
        </p:nvSpPr>
        <p:spPr>
          <a:xfrm>
            <a:off x="1958260" y="2712765"/>
            <a:ext cx="1898460" cy="276999"/>
          </a:xfrm>
          <a:prstGeom prst="rect">
            <a:avLst/>
          </a:prstGeom>
          <a:noFill/>
        </p:spPr>
        <p:txBody>
          <a:bodyPr wrap="square">
            <a:spAutoFit/>
          </a:bodyPr>
          <a:lstStyle/>
          <a:p>
            <a:r>
              <a:rPr lang="en-US" sz="1200" dirty="0">
                <a:solidFill>
                  <a:schemeClr val="tx1">
                    <a:lumMod val="75000"/>
                    <a:lumOff val="25000"/>
                  </a:schemeClr>
                </a:solidFill>
                <a:effectLst/>
                <a:latin typeface="Times" pitchFamily="2" charset="0"/>
              </a:rPr>
              <a:t>3 fb</a:t>
            </a:r>
            <a:r>
              <a:rPr lang="en-US" sz="1200" baseline="30000" dirty="0">
                <a:solidFill>
                  <a:schemeClr val="tx1">
                    <a:lumMod val="75000"/>
                    <a:lumOff val="25000"/>
                  </a:schemeClr>
                </a:solidFill>
                <a:effectLst/>
                <a:latin typeface="Times" pitchFamily="2" charset="0"/>
              </a:rPr>
              <a:t>–1</a:t>
            </a:r>
            <a:endParaRPr lang="en-GB" sz="1200" baseline="30000" dirty="0">
              <a:solidFill>
                <a:schemeClr val="tx1">
                  <a:lumMod val="75000"/>
                  <a:lumOff val="25000"/>
                </a:schemeClr>
              </a:solidFill>
              <a:effectLst/>
              <a:latin typeface="Times" pitchFamily="2" charset="0"/>
            </a:endParaRPr>
          </a:p>
        </p:txBody>
      </p:sp>
      <p:pic>
        <p:nvPicPr>
          <p:cNvPr id="9" name="Picture 8">
            <a:extLst>
              <a:ext uri="{FF2B5EF4-FFF2-40B4-BE49-F238E27FC236}">
                <a16:creationId xmlns:a16="http://schemas.microsoft.com/office/drawing/2014/main" id="{D4C29030-4DD0-BE44-A143-7CC3A459EC18}"/>
              </a:ext>
            </a:extLst>
          </p:cNvPr>
          <p:cNvPicPr>
            <a:picLocks noChangeAspect="1"/>
          </p:cNvPicPr>
          <p:nvPr/>
        </p:nvPicPr>
        <p:blipFill>
          <a:blip r:embed="rId6">
            <a:alphaModFix/>
          </a:blip>
          <a:stretch>
            <a:fillRect/>
          </a:stretch>
        </p:blipFill>
        <p:spPr>
          <a:xfrm>
            <a:off x="6103302" y="541698"/>
            <a:ext cx="4479185" cy="2953765"/>
          </a:xfrm>
          <a:prstGeom prst="rect">
            <a:avLst/>
          </a:prstGeom>
        </p:spPr>
      </p:pic>
      <p:sp>
        <p:nvSpPr>
          <p:cNvPr id="25" name="TextBox 24">
            <a:extLst>
              <a:ext uri="{FF2B5EF4-FFF2-40B4-BE49-F238E27FC236}">
                <a16:creationId xmlns:a16="http://schemas.microsoft.com/office/drawing/2014/main" id="{B23504D6-092A-EC49-B728-E148DBADB13A}"/>
              </a:ext>
            </a:extLst>
          </p:cNvPr>
          <p:cNvSpPr txBox="1"/>
          <p:nvPr/>
        </p:nvSpPr>
        <p:spPr>
          <a:xfrm>
            <a:off x="6780446" y="2328201"/>
            <a:ext cx="1898460" cy="276999"/>
          </a:xfrm>
          <a:prstGeom prst="rect">
            <a:avLst/>
          </a:prstGeom>
          <a:solidFill>
            <a:schemeClr val="bg1"/>
          </a:solidFill>
        </p:spPr>
        <p:txBody>
          <a:bodyPr wrap="square">
            <a:spAutoFit/>
          </a:bodyPr>
          <a:lstStyle/>
          <a:p>
            <a:r>
              <a:rPr lang="en-US" sz="1200" dirty="0">
                <a:solidFill>
                  <a:schemeClr val="tx1">
                    <a:lumMod val="50000"/>
                    <a:lumOff val="50000"/>
                  </a:schemeClr>
                </a:solidFill>
                <a:latin typeface="Helvetica Light" panose="020B0403020202020204" pitchFamily="34" charset="0"/>
              </a:rPr>
              <a:t>3.1</a:t>
            </a:r>
            <a:r>
              <a:rPr lang="el-GR" sz="1200" dirty="0">
                <a:solidFill>
                  <a:schemeClr val="tx1">
                    <a:lumMod val="50000"/>
                    <a:lumOff val="50000"/>
                  </a:schemeClr>
                </a:solidFill>
                <a:effectLst/>
                <a:latin typeface="Helvetica Light" panose="020B0403020202020204" pitchFamily="34" charset="0"/>
              </a:rPr>
              <a:t>σ </a:t>
            </a:r>
            <a:r>
              <a:rPr lang="en-GB" sz="1200" dirty="0">
                <a:solidFill>
                  <a:schemeClr val="tx1">
                    <a:lumMod val="50000"/>
                    <a:lumOff val="50000"/>
                  </a:schemeClr>
                </a:solidFill>
                <a:effectLst/>
                <a:latin typeface="Helvetica Light" panose="020B0403020202020204" pitchFamily="34" charset="0"/>
              </a:rPr>
              <a:t>deviation from SM</a:t>
            </a:r>
          </a:p>
        </p:txBody>
      </p:sp>
      <p:sp>
        <p:nvSpPr>
          <p:cNvPr id="26" name="TextBox 25">
            <a:extLst>
              <a:ext uri="{FF2B5EF4-FFF2-40B4-BE49-F238E27FC236}">
                <a16:creationId xmlns:a16="http://schemas.microsoft.com/office/drawing/2014/main" id="{DD804E83-C1AA-2B42-808C-70882C78FFB3}"/>
              </a:ext>
            </a:extLst>
          </p:cNvPr>
          <p:cNvSpPr txBox="1"/>
          <p:nvPr/>
        </p:nvSpPr>
        <p:spPr>
          <a:xfrm>
            <a:off x="5927763" y="3394173"/>
            <a:ext cx="4152939" cy="276999"/>
          </a:xfrm>
          <a:prstGeom prst="rect">
            <a:avLst/>
          </a:prstGeom>
          <a:noFill/>
        </p:spPr>
        <p:txBody>
          <a:bodyPr wrap="square">
            <a:spAutoFit/>
          </a:bodyPr>
          <a:lstStyle/>
          <a:p>
            <a:r>
              <a:rPr lang="en-US" sz="1200" dirty="0">
                <a:latin typeface="Helvetica" pitchFamily="2" charset="0"/>
              </a:rPr>
              <a:t>Also: </a:t>
            </a:r>
            <a:r>
              <a:rPr lang="en-US" sz="1200" i="1" dirty="0">
                <a:latin typeface="Helvetica" pitchFamily="2" charset="0"/>
              </a:rPr>
              <a:t>R</a:t>
            </a:r>
            <a:r>
              <a:rPr lang="en-US" sz="1200" dirty="0">
                <a:latin typeface="Helvetica" pitchFamily="2" charset="0"/>
              </a:rPr>
              <a:t>(K*</a:t>
            </a:r>
            <a:r>
              <a:rPr lang="en-US" sz="1200" baseline="30000" dirty="0">
                <a:latin typeface="Helvetica" pitchFamily="2" charset="0"/>
              </a:rPr>
              <a:t>+</a:t>
            </a:r>
            <a:r>
              <a:rPr lang="en-US" sz="1200" dirty="0">
                <a:latin typeface="Helvetica" pitchFamily="2" charset="0"/>
              </a:rPr>
              <a:t>, K</a:t>
            </a:r>
            <a:r>
              <a:rPr lang="en-US" sz="1200" baseline="-25000" dirty="0">
                <a:latin typeface="Helvetica" pitchFamily="2" charset="0"/>
              </a:rPr>
              <a:t>S</a:t>
            </a:r>
            <a:r>
              <a:rPr lang="en-US" sz="1200" dirty="0">
                <a:latin typeface="Helvetica" pitchFamily="2" charset="0"/>
              </a:rPr>
              <a:t>) each ~1.5</a:t>
            </a:r>
            <a:r>
              <a:rPr lang="el-GR" sz="1200" dirty="0">
                <a:latin typeface="Helvetica" pitchFamily="2" charset="0"/>
              </a:rPr>
              <a:t>σ </a:t>
            </a:r>
            <a:r>
              <a:rPr lang="en-GB" sz="1200" dirty="0">
                <a:effectLst/>
                <a:latin typeface="Helvetica" pitchFamily="2" charset="0"/>
              </a:rPr>
              <a:t>lower than SM </a:t>
            </a:r>
            <a:r>
              <a:rPr lang="en-US" sz="1200" dirty="0">
                <a:latin typeface="Helvetica" pitchFamily="2" charset="0"/>
              </a:rPr>
              <a:t>each (9 fb</a:t>
            </a:r>
            <a:r>
              <a:rPr lang="en-US" sz="1200" baseline="30000" dirty="0">
                <a:latin typeface="Helvetica" pitchFamily="2" charset="0"/>
              </a:rPr>
              <a:t>–1</a:t>
            </a:r>
            <a:r>
              <a:rPr lang="en-US" sz="1200" dirty="0">
                <a:latin typeface="Helvetica" pitchFamily="2" charset="0"/>
              </a:rPr>
              <a:t>)</a:t>
            </a:r>
            <a:endParaRPr lang="en-GB" sz="1200" dirty="0">
              <a:effectLst/>
              <a:latin typeface="Helvetica" pitchFamily="2" charset="0"/>
            </a:endParaRPr>
          </a:p>
        </p:txBody>
      </p:sp>
      <p:sp>
        <p:nvSpPr>
          <p:cNvPr id="11" name="TextBox 10">
            <a:extLst>
              <a:ext uri="{FF2B5EF4-FFF2-40B4-BE49-F238E27FC236}">
                <a16:creationId xmlns:a16="http://schemas.microsoft.com/office/drawing/2014/main" id="{E86B7755-86CA-8B49-BD05-7CEC11522D4E}"/>
              </a:ext>
            </a:extLst>
          </p:cNvPr>
          <p:cNvSpPr txBox="1"/>
          <p:nvPr/>
        </p:nvSpPr>
        <p:spPr>
          <a:xfrm>
            <a:off x="2570683" y="4773633"/>
            <a:ext cx="676788" cy="261610"/>
          </a:xfrm>
          <a:prstGeom prst="rect">
            <a:avLst/>
          </a:prstGeom>
          <a:noFill/>
        </p:spPr>
        <p:txBody>
          <a:bodyPr wrap="none" rtlCol="0">
            <a:spAutoFit/>
          </a:bodyPr>
          <a:lstStyle/>
          <a:p>
            <a:pPr marL="0">
              <a:spcBef>
                <a:spcPts val="3000"/>
              </a:spcBef>
            </a:pPr>
            <a:r>
              <a:rPr lang="en-CH" sz="1100" dirty="0">
                <a:solidFill>
                  <a:srgbClr val="E70000"/>
                </a:solidFill>
                <a:latin typeface="Helvetica Light" charset="0"/>
                <a:ea typeface="Helvetica Light" charset="0"/>
                <a:cs typeface="Helvetica Light" charset="0"/>
                <a:sym typeface="Wingdings" pitchFamily="2" charset="2"/>
              </a:rPr>
              <a:t>LQ, Z’ ?</a:t>
            </a:r>
          </a:p>
        </p:txBody>
      </p:sp>
    </p:spTree>
    <p:extLst>
      <p:ext uri="{BB962C8B-B14F-4D97-AF65-F5344CB8AC3E}">
        <p14:creationId xmlns:p14="http://schemas.microsoft.com/office/powerpoint/2010/main" val="424923247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31F9C9BC-C1EC-F74D-9D96-89EA883E48E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31" y="0"/>
            <a:ext cx="11572270" cy="6858000"/>
          </a:xfrm>
          <a:prstGeom prst="rect">
            <a:avLst/>
          </a:prstGeom>
        </p:spPr>
      </p:pic>
      <p:sp>
        <p:nvSpPr>
          <p:cNvPr id="13" name="Slide Number Placeholder 5">
            <a:extLst>
              <a:ext uri="{FF2B5EF4-FFF2-40B4-BE49-F238E27FC236}">
                <a16:creationId xmlns:a16="http://schemas.microsoft.com/office/drawing/2014/main" id="{AB1B0CA2-5950-F34A-8423-9DF6BA13B3C1}"/>
              </a:ext>
            </a:extLst>
          </p:cNvPr>
          <p:cNvSpPr>
            <a:spLocks noGrp="1"/>
          </p:cNvSpPr>
          <p:nvPr>
            <p:ph type="sldNum" sz="quarter" idx="4"/>
          </p:nvPr>
        </p:nvSpPr>
        <p:spPr>
          <a:xfrm>
            <a:off x="8779265" y="6545797"/>
            <a:ext cx="2677001" cy="365125"/>
          </a:xfrm>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457200" rtl="0" eaLnBrk="1" fontAlgn="base" latinLnBrk="0" hangingPunct="1">
                <a:lnSpc>
                  <a:spcPct val="100000"/>
                </a:lnSpc>
                <a:spcBef>
                  <a:spcPct val="0"/>
                </a:spcBef>
                <a:spcAft>
                  <a:spcPct val="0"/>
                </a:spcAft>
                <a:buClrTx/>
                <a:buSzTx/>
                <a:buFontTx/>
                <a:buNone/>
                <a:tabLst/>
                <a:defRPr/>
              </a:pPr>
              <a:t>53</a:t>
            </a:fld>
            <a:endParaRPr kumimoji="0" lang="en-GB" sz="1400" b="0" i="0" u="none" strike="noStrike" kern="1200" cap="none" spc="0" normalizeH="0" baseline="0" noProof="0" dirty="0">
              <a:ln>
                <a:noFill/>
              </a:ln>
              <a:solidFill>
                <a:srgbClr val="000000">
                  <a:lumMod val="50000"/>
                  <a:lumOff val="50000"/>
                </a:srgbClr>
              </a:solidFill>
              <a:effectLst/>
              <a:uLnTx/>
              <a:uFillTx/>
              <a:latin typeface="Helvetica Light" charset="0"/>
            </a:endParaRPr>
          </a:p>
        </p:txBody>
      </p:sp>
      <p:sp>
        <p:nvSpPr>
          <p:cNvPr id="12" name="TextBox 11">
            <a:extLst>
              <a:ext uri="{FF2B5EF4-FFF2-40B4-BE49-F238E27FC236}">
                <a16:creationId xmlns:a16="http://schemas.microsoft.com/office/drawing/2014/main" id="{885DC7D7-5F4F-1446-956C-9B7F7D71CC5A}"/>
              </a:ext>
            </a:extLst>
          </p:cNvPr>
          <p:cNvSpPr txBox="1"/>
          <p:nvPr/>
        </p:nvSpPr>
        <p:spPr>
          <a:xfrm>
            <a:off x="0" y="2865866"/>
            <a:ext cx="11472863" cy="923330"/>
          </a:xfrm>
          <a:prstGeom prst="rect">
            <a:avLst/>
          </a:prstGeom>
          <a:noFill/>
        </p:spPr>
        <p:txBody>
          <a:bodyPr wrap="square" rtlCol="0">
            <a:spAutoFit/>
          </a:bodyPr>
          <a:lstStyle/>
          <a:p>
            <a:pPr marL="0">
              <a:spcBef>
                <a:spcPts val="3000"/>
              </a:spcBef>
            </a:pPr>
            <a:r>
              <a:rPr lang="en-CH" sz="5400" b="1" dirty="0">
                <a:solidFill>
                  <a:schemeClr val="bg1"/>
                </a:solidFill>
                <a:latin typeface="Helvetica" pitchFamily="2" charset="0"/>
                <a:ea typeface="Helvetica Light" charset="0"/>
                <a:cs typeface="Helvetica Light" charset="0"/>
                <a:sym typeface="Wingdings" pitchFamily="2" charset="2"/>
              </a:rPr>
              <a:t>               The next steps</a:t>
            </a:r>
          </a:p>
        </p:txBody>
      </p:sp>
    </p:spTree>
    <p:extLst>
      <p:ext uri="{BB962C8B-B14F-4D97-AF65-F5344CB8AC3E}">
        <p14:creationId xmlns:p14="http://schemas.microsoft.com/office/powerpoint/2010/main" val="381673088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DC1EAA5-59CC-334C-AA5D-1E4F6396A26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84492" y="1271238"/>
            <a:ext cx="10778567" cy="5408342"/>
          </a:xfrm>
          <a:prstGeom prst="rect">
            <a:avLst/>
          </a:prstGeom>
        </p:spPr>
      </p:pic>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54</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Preparing the future — the grand plan</a:t>
            </a:r>
            <a:endParaRPr lang="en-US" sz="2800" dirty="0">
              <a:solidFill>
                <a:srgbClr val="0D7FBF"/>
              </a:solidFill>
              <a:latin typeface="Helvetica Light"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38B8F41C-AFDD-0943-9E33-032CD31C1111}"/>
              </a:ext>
            </a:extLst>
          </p:cNvPr>
          <p:cNvSpPr/>
          <p:nvPr/>
        </p:nvSpPr>
        <p:spPr>
          <a:xfrm>
            <a:off x="8719215" y="4721270"/>
            <a:ext cx="1175098" cy="365124"/>
          </a:xfrm>
          <a:prstGeom prst="rect">
            <a:avLst/>
          </a:prstGeom>
          <a:pattFill prst="wdUpDiag">
            <a:fgClr>
              <a:schemeClr val="tx1"/>
            </a:fgClr>
            <a:bgClr>
              <a:srgbClr val="ECECEC"/>
            </a:bgClr>
          </a:pattFill>
        </p:spPr>
        <p:txBody>
          <a:bodyPr wrap="square" rtlCol="0" anchor="ctr">
            <a:spAutoFit/>
          </a:bodyPr>
          <a:lstStyle/>
          <a:p>
            <a:pPr algn="l"/>
            <a:endParaRPr lang="en-CH" sz="1600" dirty="0">
              <a:latin typeface="Helvetica" pitchFamily="2" charset="0"/>
            </a:endParaRPr>
          </a:p>
        </p:txBody>
      </p:sp>
      <p:cxnSp>
        <p:nvCxnSpPr>
          <p:cNvPr id="9" name="Straight Arrow Connector 8">
            <a:extLst>
              <a:ext uri="{FF2B5EF4-FFF2-40B4-BE49-F238E27FC236}">
                <a16:creationId xmlns:a16="http://schemas.microsoft.com/office/drawing/2014/main" id="{3D432384-61DE-F84E-9CC1-6CE3D3CD32C5}"/>
              </a:ext>
            </a:extLst>
          </p:cNvPr>
          <p:cNvCxnSpPr>
            <a:cxnSpLocks/>
          </p:cNvCxnSpPr>
          <p:nvPr/>
        </p:nvCxnSpPr>
        <p:spPr>
          <a:xfrm>
            <a:off x="6528585" y="2552131"/>
            <a:ext cx="0" cy="1392072"/>
          </a:xfrm>
          <a:prstGeom prst="straightConnector1">
            <a:avLst/>
          </a:prstGeom>
          <a:ln w="12700">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BE24D35-4B88-6A4F-A529-795023BC4316}"/>
              </a:ext>
            </a:extLst>
          </p:cNvPr>
          <p:cNvSpPr txBox="1"/>
          <p:nvPr/>
        </p:nvSpPr>
        <p:spPr>
          <a:xfrm>
            <a:off x="6053134" y="2290521"/>
            <a:ext cx="950901" cy="261610"/>
          </a:xfrm>
          <a:prstGeom prst="rect">
            <a:avLst/>
          </a:prstGeom>
          <a:noFill/>
        </p:spPr>
        <p:txBody>
          <a:bodyPr wrap="none" rtlCol="0">
            <a:spAutoFit/>
          </a:bodyPr>
          <a:lstStyle/>
          <a:p>
            <a:pPr marL="0">
              <a:spcBef>
                <a:spcPts val="3000"/>
              </a:spcBef>
            </a:pPr>
            <a:r>
              <a:rPr lang="en-CH" sz="1050" dirty="0">
                <a:solidFill>
                  <a:srgbClr val="00B050"/>
                </a:solidFill>
                <a:latin typeface="Helvetica Light" charset="0"/>
                <a:ea typeface="Helvetica Light" charset="0"/>
                <a:cs typeface="Helvetica Light" charset="0"/>
                <a:sym typeface="Wingdings" pitchFamily="2" charset="2"/>
              </a:rPr>
              <a:t>We are here</a:t>
            </a:r>
          </a:p>
        </p:txBody>
      </p:sp>
      <p:sp>
        <p:nvSpPr>
          <p:cNvPr id="6" name="Rectangle 5">
            <a:extLst>
              <a:ext uri="{FF2B5EF4-FFF2-40B4-BE49-F238E27FC236}">
                <a16:creationId xmlns:a16="http://schemas.microsoft.com/office/drawing/2014/main" id="{091E3AD8-1E52-3942-8045-9130103BFA16}"/>
              </a:ext>
            </a:extLst>
          </p:cNvPr>
          <p:cNvSpPr/>
          <p:nvPr/>
        </p:nvSpPr>
        <p:spPr>
          <a:xfrm>
            <a:off x="6690732" y="3133494"/>
            <a:ext cx="735980" cy="228600"/>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5" name="TextBox 4">
            <a:extLst>
              <a:ext uri="{FF2B5EF4-FFF2-40B4-BE49-F238E27FC236}">
                <a16:creationId xmlns:a16="http://schemas.microsoft.com/office/drawing/2014/main" id="{3AB00B2E-4748-4642-8B8E-2119C9A8F44B}"/>
              </a:ext>
            </a:extLst>
          </p:cNvPr>
          <p:cNvSpPr txBox="1"/>
          <p:nvPr/>
        </p:nvSpPr>
        <p:spPr>
          <a:xfrm>
            <a:off x="6713034" y="3169737"/>
            <a:ext cx="756938" cy="261610"/>
          </a:xfrm>
          <a:prstGeom prst="rect">
            <a:avLst/>
          </a:prstGeom>
          <a:noFill/>
        </p:spPr>
        <p:txBody>
          <a:bodyPr wrap="none" rtlCol="0">
            <a:spAutoFit/>
          </a:bodyPr>
          <a:lstStyle/>
          <a:p>
            <a:pPr marL="0">
              <a:spcBef>
                <a:spcPts val="3000"/>
              </a:spcBef>
            </a:pPr>
            <a:r>
              <a:rPr lang="en-CH" sz="1050" b="1" dirty="0">
                <a:solidFill>
                  <a:srgbClr val="BC1521"/>
                </a:solidFill>
                <a:latin typeface="Helvetica" pitchFamily="2" charset="0"/>
                <a:ea typeface="Helvetica Light" charset="0"/>
                <a:cs typeface="Helvetica Light" charset="0"/>
                <a:sym typeface="Wingdings" pitchFamily="2" charset="2"/>
              </a:rPr>
              <a:t>13.6 TeV</a:t>
            </a:r>
          </a:p>
        </p:txBody>
      </p:sp>
      <p:cxnSp>
        <p:nvCxnSpPr>
          <p:cNvPr id="8" name="Straight Connector 7">
            <a:extLst>
              <a:ext uri="{FF2B5EF4-FFF2-40B4-BE49-F238E27FC236}">
                <a16:creationId xmlns:a16="http://schemas.microsoft.com/office/drawing/2014/main" id="{762E81C2-EC8F-5446-B03B-EBE813B893BE}"/>
              </a:ext>
            </a:extLst>
          </p:cNvPr>
          <p:cNvCxnSpPr/>
          <p:nvPr/>
        </p:nvCxnSpPr>
        <p:spPr>
          <a:xfrm>
            <a:off x="8031891" y="3386808"/>
            <a:ext cx="628989" cy="0"/>
          </a:xfrm>
          <a:prstGeom prst="line">
            <a:avLst/>
          </a:prstGeom>
          <a:ln>
            <a:solidFill>
              <a:srgbClr val="BC152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046A8A6-19AE-7A4D-8A78-AA32E34FD9BB}"/>
              </a:ext>
            </a:extLst>
          </p:cNvPr>
          <p:cNvCxnSpPr/>
          <p:nvPr/>
        </p:nvCxnSpPr>
        <p:spPr>
          <a:xfrm>
            <a:off x="8045636" y="4758200"/>
            <a:ext cx="628989" cy="0"/>
          </a:xfrm>
          <a:prstGeom prst="line">
            <a:avLst/>
          </a:prstGeom>
          <a:ln w="12700">
            <a:solidFill>
              <a:srgbClr val="BC1521"/>
            </a:solidFill>
            <a:headEnd type="none" w="med" len="med"/>
            <a:tailEnd type="diamond" w="med" len="med"/>
          </a:ln>
          <a:effectLst/>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81E41008-E904-E046-B18F-918DF45BFA99}"/>
              </a:ext>
            </a:extLst>
          </p:cNvPr>
          <p:cNvSpPr/>
          <p:nvPr/>
        </p:nvSpPr>
        <p:spPr>
          <a:xfrm>
            <a:off x="8031891" y="3849190"/>
            <a:ext cx="154166" cy="129849"/>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cxnSp>
        <p:nvCxnSpPr>
          <p:cNvPr id="14" name="Straight Connector 13">
            <a:extLst>
              <a:ext uri="{FF2B5EF4-FFF2-40B4-BE49-F238E27FC236}">
                <a16:creationId xmlns:a16="http://schemas.microsoft.com/office/drawing/2014/main" id="{DC872C95-8E46-EE4E-B7C8-9A6269D4AF86}"/>
              </a:ext>
            </a:extLst>
          </p:cNvPr>
          <p:cNvCxnSpPr>
            <a:cxnSpLocks/>
          </p:cNvCxnSpPr>
          <p:nvPr/>
        </p:nvCxnSpPr>
        <p:spPr>
          <a:xfrm>
            <a:off x="7646126" y="3852717"/>
            <a:ext cx="888481"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7E94368-28A5-EC43-9C96-EC938BEB8E73}"/>
              </a:ext>
            </a:extLst>
          </p:cNvPr>
          <p:cNvCxnSpPr>
            <a:cxnSpLocks/>
          </p:cNvCxnSpPr>
          <p:nvPr/>
        </p:nvCxnSpPr>
        <p:spPr>
          <a:xfrm>
            <a:off x="8534607" y="3849190"/>
            <a:ext cx="152400" cy="155927"/>
          </a:xfrm>
          <a:prstGeom prst="line">
            <a:avLst/>
          </a:prstGeom>
          <a:ln w="1905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30595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DC1EAA5-59CC-334C-AA5D-1E4F6396A26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84492" y="1271238"/>
            <a:ext cx="10778567" cy="5408342"/>
          </a:xfrm>
          <a:prstGeom prst="rect">
            <a:avLst/>
          </a:prstGeom>
        </p:spPr>
      </p:pic>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55</a:t>
            </a:fld>
            <a:endParaRPr lang="en-GB" dirty="0"/>
          </a:p>
        </p:txBody>
      </p:sp>
      <p:sp>
        <p:nvSpPr>
          <p:cNvPr id="4" name="TextBox 3">
            <a:extLst>
              <a:ext uri="{FF2B5EF4-FFF2-40B4-BE49-F238E27FC236}">
                <a16:creationId xmlns:a16="http://schemas.microsoft.com/office/drawing/2014/main" id="{8878D3B4-ABF4-544C-934F-09F089FE6BE0}"/>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Preparing the future — the grand plan</a:t>
            </a:r>
            <a:endParaRPr lang="en-US" sz="2800" dirty="0">
              <a:solidFill>
                <a:srgbClr val="0D7FBF"/>
              </a:solidFill>
              <a:latin typeface="Helvetica Light"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38B8F41C-AFDD-0943-9E33-032CD31C1111}"/>
              </a:ext>
            </a:extLst>
          </p:cNvPr>
          <p:cNvSpPr/>
          <p:nvPr/>
        </p:nvSpPr>
        <p:spPr>
          <a:xfrm>
            <a:off x="8719215" y="4721270"/>
            <a:ext cx="1175098" cy="365124"/>
          </a:xfrm>
          <a:prstGeom prst="rect">
            <a:avLst/>
          </a:prstGeom>
          <a:pattFill prst="wdUpDiag">
            <a:fgClr>
              <a:schemeClr val="tx1"/>
            </a:fgClr>
            <a:bgClr>
              <a:srgbClr val="ECECEC"/>
            </a:bgClr>
          </a:pattFill>
        </p:spPr>
        <p:txBody>
          <a:bodyPr wrap="square" rtlCol="0" anchor="ctr">
            <a:spAutoFit/>
          </a:bodyPr>
          <a:lstStyle/>
          <a:p>
            <a:pPr algn="l"/>
            <a:endParaRPr lang="en-CH" sz="1600" dirty="0">
              <a:latin typeface="Helvetica" pitchFamily="2" charset="0"/>
            </a:endParaRPr>
          </a:p>
        </p:txBody>
      </p:sp>
      <p:cxnSp>
        <p:nvCxnSpPr>
          <p:cNvPr id="9" name="Straight Arrow Connector 8">
            <a:extLst>
              <a:ext uri="{FF2B5EF4-FFF2-40B4-BE49-F238E27FC236}">
                <a16:creationId xmlns:a16="http://schemas.microsoft.com/office/drawing/2014/main" id="{3D432384-61DE-F84E-9CC1-6CE3D3CD32C5}"/>
              </a:ext>
            </a:extLst>
          </p:cNvPr>
          <p:cNvCxnSpPr>
            <a:cxnSpLocks/>
          </p:cNvCxnSpPr>
          <p:nvPr/>
        </p:nvCxnSpPr>
        <p:spPr>
          <a:xfrm>
            <a:off x="6528585" y="2552131"/>
            <a:ext cx="0" cy="1392072"/>
          </a:xfrm>
          <a:prstGeom prst="straightConnector1">
            <a:avLst/>
          </a:prstGeom>
          <a:ln w="12700">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BE24D35-4B88-6A4F-A529-795023BC4316}"/>
              </a:ext>
            </a:extLst>
          </p:cNvPr>
          <p:cNvSpPr txBox="1"/>
          <p:nvPr/>
        </p:nvSpPr>
        <p:spPr>
          <a:xfrm>
            <a:off x="6053134" y="2290521"/>
            <a:ext cx="950901" cy="261610"/>
          </a:xfrm>
          <a:prstGeom prst="rect">
            <a:avLst/>
          </a:prstGeom>
          <a:noFill/>
        </p:spPr>
        <p:txBody>
          <a:bodyPr wrap="none" rtlCol="0">
            <a:spAutoFit/>
          </a:bodyPr>
          <a:lstStyle/>
          <a:p>
            <a:pPr marL="0">
              <a:spcBef>
                <a:spcPts val="3000"/>
              </a:spcBef>
            </a:pPr>
            <a:r>
              <a:rPr lang="en-CH" sz="1050" dirty="0">
                <a:solidFill>
                  <a:srgbClr val="00B050"/>
                </a:solidFill>
                <a:latin typeface="Helvetica Light" charset="0"/>
                <a:ea typeface="Helvetica Light" charset="0"/>
                <a:cs typeface="Helvetica Light" charset="0"/>
                <a:sym typeface="Wingdings" pitchFamily="2" charset="2"/>
              </a:rPr>
              <a:t>We are here</a:t>
            </a:r>
          </a:p>
        </p:txBody>
      </p:sp>
      <p:sp>
        <p:nvSpPr>
          <p:cNvPr id="6" name="Rectangle 5">
            <a:extLst>
              <a:ext uri="{FF2B5EF4-FFF2-40B4-BE49-F238E27FC236}">
                <a16:creationId xmlns:a16="http://schemas.microsoft.com/office/drawing/2014/main" id="{091E3AD8-1E52-3942-8045-9130103BFA16}"/>
              </a:ext>
            </a:extLst>
          </p:cNvPr>
          <p:cNvSpPr/>
          <p:nvPr/>
        </p:nvSpPr>
        <p:spPr>
          <a:xfrm>
            <a:off x="6690732" y="3133494"/>
            <a:ext cx="735980" cy="228600"/>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5" name="TextBox 4">
            <a:extLst>
              <a:ext uri="{FF2B5EF4-FFF2-40B4-BE49-F238E27FC236}">
                <a16:creationId xmlns:a16="http://schemas.microsoft.com/office/drawing/2014/main" id="{3AB00B2E-4748-4642-8B8E-2119C9A8F44B}"/>
              </a:ext>
            </a:extLst>
          </p:cNvPr>
          <p:cNvSpPr txBox="1"/>
          <p:nvPr/>
        </p:nvSpPr>
        <p:spPr>
          <a:xfrm>
            <a:off x="6713034" y="3169737"/>
            <a:ext cx="756938" cy="261610"/>
          </a:xfrm>
          <a:prstGeom prst="rect">
            <a:avLst/>
          </a:prstGeom>
          <a:noFill/>
        </p:spPr>
        <p:txBody>
          <a:bodyPr wrap="none" rtlCol="0">
            <a:spAutoFit/>
          </a:bodyPr>
          <a:lstStyle/>
          <a:p>
            <a:pPr marL="0">
              <a:spcBef>
                <a:spcPts val="3000"/>
              </a:spcBef>
            </a:pPr>
            <a:r>
              <a:rPr lang="en-CH" sz="1050" b="1" dirty="0">
                <a:solidFill>
                  <a:srgbClr val="BC1521"/>
                </a:solidFill>
                <a:latin typeface="Helvetica" pitchFamily="2" charset="0"/>
                <a:ea typeface="Helvetica Light" charset="0"/>
                <a:cs typeface="Helvetica Light" charset="0"/>
                <a:sym typeface="Wingdings" pitchFamily="2" charset="2"/>
              </a:rPr>
              <a:t>13.6 TeV</a:t>
            </a:r>
          </a:p>
        </p:txBody>
      </p:sp>
      <p:cxnSp>
        <p:nvCxnSpPr>
          <p:cNvPr id="8" name="Straight Connector 7">
            <a:extLst>
              <a:ext uri="{FF2B5EF4-FFF2-40B4-BE49-F238E27FC236}">
                <a16:creationId xmlns:a16="http://schemas.microsoft.com/office/drawing/2014/main" id="{762E81C2-EC8F-5446-B03B-EBE813B893BE}"/>
              </a:ext>
            </a:extLst>
          </p:cNvPr>
          <p:cNvCxnSpPr/>
          <p:nvPr/>
        </p:nvCxnSpPr>
        <p:spPr>
          <a:xfrm>
            <a:off x="8031891" y="3386808"/>
            <a:ext cx="628989" cy="0"/>
          </a:xfrm>
          <a:prstGeom prst="line">
            <a:avLst/>
          </a:prstGeom>
          <a:ln>
            <a:solidFill>
              <a:srgbClr val="BC152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046A8A6-19AE-7A4D-8A78-AA32E34FD9BB}"/>
              </a:ext>
            </a:extLst>
          </p:cNvPr>
          <p:cNvCxnSpPr/>
          <p:nvPr/>
        </p:nvCxnSpPr>
        <p:spPr>
          <a:xfrm>
            <a:off x="8045636" y="4758200"/>
            <a:ext cx="628989" cy="0"/>
          </a:xfrm>
          <a:prstGeom prst="line">
            <a:avLst/>
          </a:prstGeom>
          <a:ln w="12700">
            <a:solidFill>
              <a:srgbClr val="BC1521"/>
            </a:solidFill>
            <a:headEnd type="none" w="med" len="med"/>
            <a:tailEnd type="diamond" w="med" len="med"/>
          </a:ln>
          <a:effectLst/>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81E41008-E904-E046-B18F-918DF45BFA99}"/>
              </a:ext>
            </a:extLst>
          </p:cNvPr>
          <p:cNvSpPr/>
          <p:nvPr/>
        </p:nvSpPr>
        <p:spPr>
          <a:xfrm>
            <a:off x="8031891" y="3849190"/>
            <a:ext cx="154166" cy="129849"/>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cxnSp>
        <p:nvCxnSpPr>
          <p:cNvPr id="14" name="Straight Connector 13">
            <a:extLst>
              <a:ext uri="{FF2B5EF4-FFF2-40B4-BE49-F238E27FC236}">
                <a16:creationId xmlns:a16="http://schemas.microsoft.com/office/drawing/2014/main" id="{DC872C95-8E46-EE4E-B7C8-9A6269D4AF86}"/>
              </a:ext>
            </a:extLst>
          </p:cNvPr>
          <p:cNvCxnSpPr>
            <a:cxnSpLocks/>
          </p:cNvCxnSpPr>
          <p:nvPr/>
        </p:nvCxnSpPr>
        <p:spPr>
          <a:xfrm>
            <a:off x="7646126" y="3852717"/>
            <a:ext cx="888481"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7E94368-28A5-EC43-9C96-EC938BEB8E73}"/>
              </a:ext>
            </a:extLst>
          </p:cNvPr>
          <p:cNvCxnSpPr>
            <a:cxnSpLocks/>
          </p:cNvCxnSpPr>
          <p:nvPr/>
        </p:nvCxnSpPr>
        <p:spPr>
          <a:xfrm>
            <a:off x="8534607" y="3849190"/>
            <a:ext cx="152400" cy="155927"/>
          </a:xfrm>
          <a:prstGeom prst="line">
            <a:avLst/>
          </a:prstGeom>
          <a:ln w="1905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0DE1683D-32F1-F343-875F-5443D1A7E7CD}"/>
              </a:ext>
            </a:extLst>
          </p:cNvPr>
          <p:cNvSpPr/>
          <p:nvPr/>
        </p:nvSpPr>
        <p:spPr>
          <a:xfrm>
            <a:off x="704967" y="2290521"/>
            <a:ext cx="7502332" cy="2259177"/>
          </a:xfrm>
          <a:prstGeom prst="rect">
            <a:avLst/>
          </a:prstGeom>
          <a:solidFill>
            <a:schemeClr val="bg1"/>
          </a:solidFill>
          <a:ln w="3175">
            <a:solidFill>
              <a:schemeClr val="tx1">
                <a:lumMod val="50000"/>
                <a:lumOff val="50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7" name="TextBox 16">
            <a:extLst>
              <a:ext uri="{FF2B5EF4-FFF2-40B4-BE49-F238E27FC236}">
                <a16:creationId xmlns:a16="http://schemas.microsoft.com/office/drawing/2014/main" id="{E8D829D0-DFCA-9D45-9160-D484B45F2775}"/>
              </a:ext>
            </a:extLst>
          </p:cNvPr>
          <p:cNvSpPr txBox="1"/>
          <p:nvPr/>
        </p:nvSpPr>
        <p:spPr>
          <a:xfrm>
            <a:off x="903538" y="2433805"/>
            <a:ext cx="7052758" cy="1838965"/>
          </a:xfrm>
          <a:prstGeom prst="rect">
            <a:avLst/>
          </a:prstGeom>
          <a:noFill/>
        </p:spPr>
        <p:txBody>
          <a:bodyPr wrap="square" rtlCol="0">
            <a:spAutoFit/>
          </a:bodyPr>
          <a:lstStyle/>
          <a:p>
            <a:pPr>
              <a:spcBef>
                <a:spcPts val="3000"/>
              </a:spcBef>
            </a:pPr>
            <a:r>
              <a:rPr lang="en-GB" sz="1600" b="1" dirty="0">
                <a:latin typeface="Helvetica" pitchFamily="2" charset="0"/>
                <a:ea typeface="Helvetica Neue" panose="02000503000000020004" pitchFamily="2" charset="0"/>
                <a:cs typeface="Helvetica Neue" panose="02000503000000020004" pitchFamily="2" charset="0"/>
              </a:rPr>
              <a:t>HL-LHC </a:t>
            </a:r>
            <a:endParaRPr lang="en-US" sz="1400" b="1"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Higgs factory (400M Higgs bosons produced) for precise Higgs coupling measurements, access to Higgs self interaction, and increased overall rare &amp; new physics sensitivity</a:t>
            </a:r>
          </a:p>
          <a:p>
            <a:pPr marL="285750" indent="-285750">
              <a:spcBef>
                <a:spcPts val="9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With the improved LHC and injectors, large-scale detector upgrades required for improved robustness against pileup and radiation</a:t>
            </a:r>
          </a:p>
        </p:txBody>
      </p:sp>
      <p:pic>
        <p:nvPicPr>
          <p:cNvPr id="18" name="Picture 17">
            <a:extLst>
              <a:ext uri="{FF2B5EF4-FFF2-40B4-BE49-F238E27FC236}">
                <a16:creationId xmlns:a16="http://schemas.microsoft.com/office/drawing/2014/main" id="{FC7C75B3-C745-B549-9F81-C193F80C7976}"/>
              </a:ext>
            </a:extLst>
          </p:cNvPr>
          <p:cNvPicPr>
            <a:picLocks noChangeAspect="1"/>
          </p:cNvPicPr>
          <p:nvPr/>
        </p:nvPicPr>
        <p:blipFill>
          <a:blip r:embed="rId4"/>
          <a:stretch>
            <a:fillRect/>
          </a:stretch>
        </p:blipFill>
        <p:spPr>
          <a:xfrm>
            <a:off x="2640713" y="4550520"/>
            <a:ext cx="5577737" cy="2307480"/>
          </a:xfrm>
          <a:prstGeom prst="rect">
            <a:avLst/>
          </a:prstGeom>
        </p:spPr>
      </p:pic>
    </p:spTree>
    <p:extLst>
      <p:ext uri="{BB962C8B-B14F-4D97-AF65-F5344CB8AC3E}">
        <p14:creationId xmlns:p14="http://schemas.microsoft.com/office/powerpoint/2010/main" val="351325511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BDC15D-5CF5-F64B-AA59-01AF3DC9A19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1472863" cy="6894009"/>
          </a:xfrm>
          <a:prstGeom prst="rect">
            <a:avLst/>
          </a:prstGeom>
        </p:spPr>
      </p:pic>
      <p:sp>
        <p:nvSpPr>
          <p:cNvPr id="5" name="TextBox 4">
            <a:extLst>
              <a:ext uri="{FF2B5EF4-FFF2-40B4-BE49-F238E27FC236}">
                <a16:creationId xmlns:a16="http://schemas.microsoft.com/office/drawing/2014/main" id="{6AE173FA-2C4C-6049-B506-5CA450CFC6FA}"/>
              </a:ext>
            </a:extLst>
          </p:cNvPr>
          <p:cNvSpPr txBox="1"/>
          <p:nvPr/>
        </p:nvSpPr>
        <p:spPr>
          <a:xfrm>
            <a:off x="178096" y="264651"/>
            <a:ext cx="11305525" cy="584775"/>
          </a:xfrm>
          <a:prstGeom prst="rect">
            <a:avLst/>
          </a:prstGeom>
          <a:noFill/>
        </p:spPr>
        <p:txBody>
          <a:bodyPr wrap="square" rtlCol="0">
            <a:spAutoFit/>
          </a:bodyPr>
          <a:lstStyle/>
          <a:p>
            <a:pPr indent="55563" defTabSz="430225" fontAlgn="base">
              <a:spcBef>
                <a:spcPct val="0"/>
              </a:spcBef>
              <a:spcAft>
                <a:spcPct val="0"/>
              </a:spcAft>
              <a:defRPr/>
            </a:pPr>
            <a:r>
              <a:rPr lang="en-US" sz="3200" b="1" dirty="0">
                <a:solidFill>
                  <a:schemeClr val="bg1"/>
                </a:solidFill>
                <a:latin typeface="Helvetica" pitchFamily="2" charset="0"/>
                <a:ea typeface="Trebuchet MS" pitchFamily="-84" charset="0"/>
                <a:cs typeface="Helvetica Light"/>
              </a:rPr>
              <a:t>Preparing for the High-Luminosity LHC</a:t>
            </a:r>
            <a:endParaRPr lang="en-US" sz="3200" dirty="0">
              <a:solidFill>
                <a:schemeClr val="bg1"/>
              </a:solidFill>
              <a:latin typeface="Helvetica Light" pitchFamily="2" charset="0"/>
              <a:ea typeface="Trebuchet MS" pitchFamily="-84" charset="0"/>
              <a:cs typeface="Helvetica Light"/>
            </a:endParaRPr>
          </a:p>
        </p:txBody>
      </p:sp>
      <p:pic>
        <p:nvPicPr>
          <p:cNvPr id="6" name="Picture 5">
            <a:extLst>
              <a:ext uri="{FF2B5EF4-FFF2-40B4-BE49-F238E27FC236}">
                <a16:creationId xmlns:a16="http://schemas.microsoft.com/office/drawing/2014/main" id="{89DD43F4-4C57-9544-B530-A68C748D05C6}"/>
              </a:ext>
            </a:extLst>
          </p:cNvPr>
          <p:cNvPicPr>
            <a:picLocks noChangeAspect="1"/>
          </p:cNvPicPr>
          <p:nvPr/>
        </p:nvPicPr>
        <p:blipFill rotWithShape="1">
          <a:blip r:embed="rId3" cstate="screen">
            <a:lum bright="70000" contrast="-70000"/>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a:off x="9777544" y="164469"/>
            <a:ext cx="1517223" cy="785137"/>
          </a:xfrm>
          <a:prstGeom prst="rect">
            <a:avLst/>
          </a:prstGeom>
        </p:spPr>
      </p:pic>
    </p:spTree>
    <p:extLst>
      <p:ext uri="{BB962C8B-B14F-4D97-AF65-F5344CB8AC3E}">
        <p14:creationId xmlns:p14="http://schemas.microsoft.com/office/powerpoint/2010/main" val="215469073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5F7EBB-24B4-8949-AA7B-92890909A5E9}"/>
              </a:ext>
            </a:extLst>
          </p:cNvPr>
          <p:cNvPicPr>
            <a:picLocks noChangeAspect="1"/>
          </p:cNvPicPr>
          <p:nvPr/>
        </p:nvPicPr>
        <p:blipFill rotWithShape="1">
          <a:blip r:embed="rId3">
            <a:extLst>
              <a:ext uri="{28A0092B-C50C-407E-A947-70E740481C1C}">
                <a14:useLocalDpi xmlns:a14="http://schemas.microsoft.com/office/drawing/2010/main"/>
              </a:ext>
            </a:extLst>
          </a:blip>
          <a:srcRect l="-118"/>
          <a:stretch/>
        </p:blipFill>
        <p:spPr>
          <a:xfrm>
            <a:off x="-10758" y="1"/>
            <a:ext cx="11484338" cy="6858000"/>
          </a:xfrm>
          <a:prstGeom prst="rect">
            <a:avLst/>
          </a:prstGeom>
        </p:spPr>
      </p:pic>
      <p:sp>
        <p:nvSpPr>
          <p:cNvPr id="4" name="TextBox 3">
            <a:extLst>
              <a:ext uri="{FF2B5EF4-FFF2-40B4-BE49-F238E27FC236}">
                <a16:creationId xmlns:a16="http://schemas.microsoft.com/office/drawing/2014/main" id="{0AB1C066-D52D-774D-9DC5-F1647AAE4B51}"/>
              </a:ext>
            </a:extLst>
          </p:cNvPr>
          <p:cNvSpPr txBox="1"/>
          <p:nvPr/>
        </p:nvSpPr>
        <p:spPr>
          <a:xfrm>
            <a:off x="178096" y="264651"/>
            <a:ext cx="11305525" cy="584775"/>
          </a:xfrm>
          <a:prstGeom prst="rect">
            <a:avLst/>
          </a:prstGeom>
          <a:noFill/>
        </p:spPr>
        <p:txBody>
          <a:bodyPr wrap="square" rtlCol="0">
            <a:spAutoFit/>
          </a:bodyPr>
          <a:lstStyle/>
          <a:p>
            <a:pPr indent="55563" defTabSz="430225" fontAlgn="base">
              <a:spcBef>
                <a:spcPct val="0"/>
              </a:spcBef>
              <a:spcAft>
                <a:spcPct val="0"/>
              </a:spcAft>
              <a:defRPr/>
            </a:pPr>
            <a:r>
              <a:rPr lang="en-US" sz="3200" b="1" dirty="0">
                <a:solidFill>
                  <a:schemeClr val="bg1"/>
                </a:solidFill>
                <a:latin typeface="Helvetica" pitchFamily="2" charset="0"/>
                <a:ea typeface="Trebuchet MS" pitchFamily="-84" charset="0"/>
                <a:cs typeface="Helvetica Light"/>
              </a:rPr>
              <a:t>Preparing for the High-Luminosity LHC</a:t>
            </a:r>
            <a:endParaRPr lang="en-US" sz="3200" dirty="0">
              <a:solidFill>
                <a:schemeClr val="bg1"/>
              </a:solidFill>
              <a:latin typeface="Helvetica Light" pitchFamily="2" charset="0"/>
              <a:ea typeface="Trebuchet MS" pitchFamily="-84" charset="0"/>
              <a:cs typeface="Helvetica Light"/>
            </a:endParaRPr>
          </a:p>
        </p:txBody>
      </p:sp>
      <p:sp>
        <p:nvSpPr>
          <p:cNvPr id="5" name="TextBox 4">
            <a:extLst>
              <a:ext uri="{FF2B5EF4-FFF2-40B4-BE49-F238E27FC236}">
                <a16:creationId xmlns:a16="http://schemas.microsoft.com/office/drawing/2014/main" id="{416D208B-EAC9-AD42-9A2A-2D33D5BAA9BF}"/>
              </a:ext>
            </a:extLst>
          </p:cNvPr>
          <p:cNvSpPr txBox="1"/>
          <p:nvPr/>
        </p:nvSpPr>
        <p:spPr>
          <a:xfrm>
            <a:off x="178096" y="6281493"/>
            <a:ext cx="2484391" cy="461665"/>
          </a:xfrm>
          <a:prstGeom prst="rect">
            <a:avLst/>
          </a:prstGeom>
          <a:noFill/>
        </p:spPr>
        <p:txBody>
          <a:bodyPr wrap="squar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July 12, 2021, lowering the NSW-A into the ATLAS cavern</a:t>
            </a:r>
          </a:p>
        </p:txBody>
      </p:sp>
      <p:pic>
        <p:nvPicPr>
          <p:cNvPr id="6" name="Picture 5">
            <a:extLst>
              <a:ext uri="{FF2B5EF4-FFF2-40B4-BE49-F238E27FC236}">
                <a16:creationId xmlns:a16="http://schemas.microsoft.com/office/drawing/2014/main" id="{8BF8BF40-11FC-7047-9327-5C70611558E3}"/>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77122" y="220047"/>
            <a:ext cx="1717645" cy="748913"/>
          </a:xfrm>
          <a:prstGeom prst="rect">
            <a:avLst/>
          </a:prstGeom>
        </p:spPr>
      </p:pic>
    </p:spTree>
    <p:extLst>
      <p:ext uri="{BB962C8B-B14F-4D97-AF65-F5344CB8AC3E}">
        <p14:creationId xmlns:p14="http://schemas.microsoft.com/office/powerpoint/2010/main" val="384896659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lue Universe">
            <a:extLst>
              <a:ext uri="{FF2B5EF4-FFF2-40B4-BE49-F238E27FC236}">
                <a16:creationId xmlns:a16="http://schemas.microsoft.com/office/drawing/2014/main" id="{E34C66A0-24D9-EC42-99D7-19B628D00762}"/>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0" y="0"/>
            <a:ext cx="11520816"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57A3619-ED50-2540-A3C4-97C47890D372}"/>
              </a:ext>
            </a:extLst>
          </p:cNvPr>
          <p:cNvSpPr/>
          <p:nvPr/>
        </p:nvSpPr>
        <p:spPr>
          <a:xfrm>
            <a:off x="903800" y="572999"/>
            <a:ext cx="5006622" cy="400110"/>
          </a:xfrm>
          <a:prstGeom prst="rect">
            <a:avLst/>
          </a:prstGeom>
        </p:spPr>
        <p:txBody>
          <a:bodyPr wrap="square">
            <a:spAutoFit/>
          </a:bodyPr>
          <a:lstStyle/>
          <a:p>
            <a:pPr>
              <a:spcBef>
                <a:spcPts val="900"/>
              </a:spcBef>
            </a:pPr>
            <a:r>
              <a:rPr lang="en-US" sz="2000" b="1" dirty="0">
                <a:solidFill>
                  <a:srgbClr val="FFFFFF"/>
                </a:solidFill>
                <a:latin typeface="Helvetica" pitchFamily="2" charset="0"/>
                <a:cs typeface="Trebuchet MS"/>
              </a:rPr>
              <a:t>The Standard Model is complete</a:t>
            </a:r>
          </a:p>
        </p:txBody>
      </p:sp>
      <p:grpSp>
        <p:nvGrpSpPr>
          <p:cNvPr id="5" name="Group 4">
            <a:extLst>
              <a:ext uri="{FF2B5EF4-FFF2-40B4-BE49-F238E27FC236}">
                <a16:creationId xmlns:a16="http://schemas.microsoft.com/office/drawing/2014/main" id="{1C118B0A-803E-0446-95C1-41BD37CA104D}"/>
              </a:ext>
            </a:extLst>
          </p:cNvPr>
          <p:cNvGrpSpPr/>
          <p:nvPr/>
        </p:nvGrpSpPr>
        <p:grpSpPr>
          <a:xfrm>
            <a:off x="3454379" y="1369019"/>
            <a:ext cx="4638907" cy="4090479"/>
            <a:chOff x="3454379" y="2515067"/>
            <a:chExt cx="4638907" cy="4090479"/>
          </a:xfrm>
        </p:grpSpPr>
        <p:sp>
          <p:nvSpPr>
            <p:cNvPr id="8" name="Rounded Rectangle 7">
              <a:extLst>
                <a:ext uri="{FF2B5EF4-FFF2-40B4-BE49-F238E27FC236}">
                  <a16:creationId xmlns:a16="http://schemas.microsoft.com/office/drawing/2014/main" id="{5A514CE3-6FF0-5945-BEC2-50CB59997340}"/>
                </a:ext>
              </a:extLst>
            </p:cNvPr>
            <p:cNvSpPr/>
            <p:nvPr/>
          </p:nvSpPr>
          <p:spPr>
            <a:xfrm>
              <a:off x="3454379" y="2515067"/>
              <a:ext cx="4638907" cy="4090479"/>
            </a:xfrm>
            <a:prstGeom prst="roundRect">
              <a:avLst>
                <a:gd name="adj" fmla="val 667"/>
              </a:avLst>
            </a:prstGeom>
            <a:solidFill>
              <a:schemeClr val="bg1">
                <a:alpha val="93000"/>
              </a:schemeClr>
            </a:solidFill>
          </p:spPr>
          <p:txBody>
            <a:bodyPr wrap="square" rtlCol="0" anchor="ctr">
              <a:spAutoFit/>
            </a:bodyPr>
            <a:lstStyle/>
            <a:p>
              <a:pPr algn="l"/>
              <a:endParaRPr lang="en-CH" sz="1600" dirty="0">
                <a:latin typeface="Helvetica" pitchFamily="2" charset="0"/>
              </a:endParaRPr>
            </a:p>
          </p:txBody>
        </p:sp>
        <p:pic>
          <p:nvPicPr>
            <p:cNvPr id="9" name="Picture 2">
              <a:extLst>
                <a:ext uri="{FF2B5EF4-FFF2-40B4-BE49-F238E27FC236}">
                  <a16:creationId xmlns:a16="http://schemas.microsoft.com/office/drawing/2014/main" id="{27003F3D-DDC8-304D-A991-23D29B4CA54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99345" y="2515067"/>
              <a:ext cx="4274172" cy="409047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B261D0B3-F9DA-2E46-A163-2200CB4A1436}"/>
              </a:ext>
            </a:extLst>
          </p:cNvPr>
          <p:cNvSpPr txBox="1"/>
          <p:nvPr/>
        </p:nvSpPr>
        <p:spPr>
          <a:xfrm>
            <a:off x="8197952" y="4977495"/>
            <a:ext cx="2451463" cy="369332"/>
          </a:xfrm>
          <a:prstGeom prst="rect">
            <a:avLst/>
          </a:prstGeom>
          <a:noFill/>
        </p:spPr>
        <p:txBody>
          <a:bodyPr wrap="square" rtlCol="0">
            <a:spAutoFit/>
          </a:bodyPr>
          <a:lstStyle/>
          <a:p>
            <a:pPr marL="0">
              <a:spcBef>
                <a:spcPts val="3000"/>
              </a:spcBef>
            </a:pPr>
            <a:r>
              <a:rPr lang="en-CH" sz="900" dirty="0">
                <a:solidFill>
                  <a:schemeClr val="bg1"/>
                </a:solidFill>
                <a:latin typeface="Helvetica Light" charset="0"/>
                <a:ea typeface="Helvetica Light" charset="0"/>
                <a:cs typeface="Helvetica Light" charset="0"/>
                <a:sym typeface="Wingdings" pitchFamily="2" charset="2"/>
                <a:hlinkClick r:id="rId5">
                  <a:extLst>
                    <a:ext uri="{A12FA001-AC4F-418D-AE19-62706E023703}">
                      <ahyp:hlinkClr xmlns:ahyp="http://schemas.microsoft.com/office/drawing/2018/hyperlinkcolor" val="tx"/>
                    </a:ext>
                  </a:extLst>
                </a:hlinkClick>
              </a:rPr>
              <a:t>The eighteen arbitrary parameters of the SM in your everyday life,  Bob Cahn (1996)</a:t>
            </a:r>
            <a:endParaRPr lang="en-CH" sz="900" dirty="0">
              <a:solidFill>
                <a:schemeClr val="bg1"/>
              </a:solidFill>
              <a:latin typeface="Helvetica Light" charset="0"/>
              <a:ea typeface="Helvetica Light" charset="0"/>
              <a:cs typeface="Helvetica Light" charset="0"/>
              <a:sym typeface="Wingdings" pitchFamily="2" charset="2"/>
            </a:endParaRPr>
          </a:p>
        </p:txBody>
      </p:sp>
      <p:sp>
        <p:nvSpPr>
          <p:cNvPr id="10" name="Rectangle 9">
            <a:extLst>
              <a:ext uri="{FF2B5EF4-FFF2-40B4-BE49-F238E27FC236}">
                <a16:creationId xmlns:a16="http://schemas.microsoft.com/office/drawing/2014/main" id="{4CC7B5A7-4FFE-5549-8D5B-5B0604EF901D}"/>
              </a:ext>
            </a:extLst>
          </p:cNvPr>
          <p:cNvSpPr/>
          <p:nvPr/>
        </p:nvSpPr>
        <p:spPr>
          <a:xfrm>
            <a:off x="903800" y="5924636"/>
            <a:ext cx="10459144" cy="400110"/>
          </a:xfrm>
          <a:prstGeom prst="rect">
            <a:avLst/>
          </a:prstGeom>
        </p:spPr>
        <p:txBody>
          <a:bodyPr wrap="square">
            <a:spAutoFit/>
          </a:bodyPr>
          <a:lstStyle/>
          <a:p>
            <a:pPr>
              <a:spcBef>
                <a:spcPts val="900"/>
              </a:spcBef>
            </a:pPr>
            <a:r>
              <a:rPr lang="en-US" sz="2000" b="1" dirty="0">
                <a:solidFill>
                  <a:srgbClr val="FFFFFF"/>
                </a:solidFill>
                <a:latin typeface="Helvetica" pitchFamily="2" charset="0"/>
                <a:cs typeface="Trebuchet MS"/>
              </a:rPr>
              <a:t>Many deep questions remain, many of which require energy frontier experiments </a:t>
            </a:r>
          </a:p>
        </p:txBody>
      </p:sp>
    </p:spTree>
    <p:extLst>
      <p:ext uri="{BB962C8B-B14F-4D97-AF65-F5344CB8AC3E}">
        <p14:creationId xmlns:p14="http://schemas.microsoft.com/office/powerpoint/2010/main" val="22353024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9DD8E7-D857-914F-8E20-559F07322336}"/>
              </a:ext>
            </a:extLst>
          </p:cNvPr>
          <p:cNvSpPr/>
          <p:nvPr/>
        </p:nvSpPr>
        <p:spPr>
          <a:xfrm>
            <a:off x="5556738" y="787791"/>
            <a:ext cx="5916125" cy="365760"/>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2" name="Slide Number Placeholder 1">
            <a:extLst>
              <a:ext uri="{FF2B5EF4-FFF2-40B4-BE49-F238E27FC236}">
                <a16:creationId xmlns:a16="http://schemas.microsoft.com/office/drawing/2014/main" id="{2423BFF3-ED11-804C-8AB9-607C1E84D7B3}"/>
              </a:ext>
            </a:extLst>
          </p:cNvPr>
          <p:cNvSpPr>
            <a:spLocks noGrp="1"/>
          </p:cNvSpPr>
          <p:nvPr>
            <p:ph type="sldNum" sz="quarter" idx="4"/>
          </p:nvPr>
        </p:nvSpPr>
        <p:spPr/>
        <p:txBody>
          <a:bodyPr/>
          <a:lstStyle/>
          <a:p>
            <a:pPr>
              <a:defRPr/>
            </a:pPr>
            <a:fld id="{611C2F03-9E95-40C9-A99F-3C4F7EE8CF2A}" type="slidenum">
              <a:rPr lang="en-GB" smtClean="0"/>
              <a:pPr>
                <a:defRPr/>
              </a:pPr>
              <a:t>59</a:t>
            </a:fld>
            <a:endParaRPr lang="en-GB" dirty="0"/>
          </a:p>
        </p:txBody>
      </p:sp>
      <p:sp>
        <p:nvSpPr>
          <p:cNvPr id="3" name="Title 6">
            <a:extLst>
              <a:ext uri="{FF2B5EF4-FFF2-40B4-BE49-F238E27FC236}">
                <a16:creationId xmlns:a16="http://schemas.microsoft.com/office/drawing/2014/main" id="{40E75E48-4D88-B849-8424-7CB0511F5F7D}"/>
              </a:ext>
            </a:extLst>
          </p:cNvPr>
          <p:cNvSpPr txBox="1">
            <a:spLocks/>
          </p:cNvSpPr>
          <p:nvPr/>
        </p:nvSpPr>
        <p:spPr>
          <a:xfrm>
            <a:off x="7081953" y="546475"/>
            <a:ext cx="3918522" cy="1116849"/>
          </a:xfrm>
          <a:prstGeom prst="rect">
            <a:avLst/>
          </a:prstGeom>
        </p:spPr>
        <p:txBody>
          <a:bodyPr>
            <a:normAutofit/>
          </a:bodyPr>
          <a:lst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lvl="0" indent="12700" algn="l" defTabSz="430225">
              <a:defRPr/>
            </a:pPr>
            <a:r>
              <a:rPr lang="en-US" sz="2800" b="1" dirty="0">
                <a:solidFill>
                  <a:srgbClr val="0D7FBF"/>
                </a:solidFill>
                <a:latin typeface="Helvetica" pitchFamily="2" charset="0"/>
                <a:ea typeface="Trebuchet MS" pitchFamily="-84" charset="0"/>
                <a:cs typeface="Helvetica Light"/>
              </a:rPr>
              <a:t>Scientific priorities for the future</a:t>
            </a:r>
            <a:endParaRPr lang="en-US" sz="2800" dirty="0">
              <a:solidFill>
                <a:srgbClr val="0D7FBF"/>
              </a:solidFill>
              <a:latin typeface="Helvetica Light" pitchFamily="2" charset="0"/>
              <a:ea typeface="Trebuchet MS" pitchFamily="-84" charset="0"/>
              <a:cs typeface="Helvetica Light"/>
            </a:endParaRPr>
          </a:p>
        </p:txBody>
      </p:sp>
      <p:sp>
        <p:nvSpPr>
          <p:cNvPr id="6" name="Footer Placeholder 2">
            <a:extLst>
              <a:ext uri="{FF2B5EF4-FFF2-40B4-BE49-F238E27FC236}">
                <a16:creationId xmlns:a16="http://schemas.microsoft.com/office/drawing/2014/main" id="{5F24B120-FFE1-A448-A896-FEC9BA888975}"/>
              </a:ext>
            </a:extLst>
          </p:cNvPr>
          <p:cNvSpPr txBox="1">
            <a:spLocks/>
          </p:cNvSpPr>
          <p:nvPr/>
        </p:nvSpPr>
        <p:spPr>
          <a:xfrm>
            <a:off x="1242000" y="6440400"/>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 United Kingdom</a:t>
            </a:r>
          </a:p>
        </p:txBody>
      </p:sp>
      <p:pic>
        <p:nvPicPr>
          <p:cNvPr id="8" name="Picture 7">
            <a:extLst>
              <a:ext uri="{FF2B5EF4-FFF2-40B4-BE49-F238E27FC236}">
                <a16:creationId xmlns:a16="http://schemas.microsoft.com/office/drawing/2014/main" id="{C9F0897D-03B9-7A40-8FB9-B7BA7AD597E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468" y="1810422"/>
            <a:ext cx="6710696" cy="5047578"/>
          </a:xfrm>
          <a:prstGeom prst="rect">
            <a:avLst/>
          </a:prstGeom>
        </p:spPr>
      </p:pic>
      <p:sp>
        <p:nvSpPr>
          <p:cNvPr id="9" name="TextBox 8">
            <a:extLst>
              <a:ext uri="{FF2B5EF4-FFF2-40B4-BE49-F238E27FC236}">
                <a16:creationId xmlns:a16="http://schemas.microsoft.com/office/drawing/2014/main" id="{BFDD1F6A-31AC-4345-8FD6-A4731B5AE59D}"/>
              </a:ext>
            </a:extLst>
          </p:cNvPr>
          <p:cNvSpPr txBox="1"/>
          <p:nvPr/>
        </p:nvSpPr>
        <p:spPr>
          <a:xfrm>
            <a:off x="1051132" y="5511825"/>
            <a:ext cx="642664" cy="369332"/>
          </a:xfrm>
          <a:prstGeom prst="rect">
            <a:avLst/>
          </a:prstGeom>
          <a:noFill/>
        </p:spPr>
        <p:txBody>
          <a:bodyPr wrap="square" rtlCol="0">
            <a:spAutoFit/>
          </a:bodyPr>
          <a:lstStyle/>
          <a:p>
            <a:r>
              <a:rPr lang="en-US" dirty="0">
                <a:solidFill>
                  <a:schemeClr val="bg1"/>
                </a:solidFill>
              </a:rPr>
              <a:t>LHC</a:t>
            </a:r>
          </a:p>
        </p:txBody>
      </p:sp>
      <p:pic>
        <p:nvPicPr>
          <p:cNvPr id="10" name="Picture 9">
            <a:extLst>
              <a:ext uri="{FF2B5EF4-FFF2-40B4-BE49-F238E27FC236}">
                <a16:creationId xmlns:a16="http://schemas.microsoft.com/office/drawing/2014/main" id="{D91E6DC3-1D9F-3744-8B96-AFE70C0BBCD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672" y="0"/>
            <a:ext cx="6705366" cy="2209800"/>
          </a:xfrm>
          <a:prstGeom prst="rect">
            <a:avLst/>
          </a:prstGeom>
        </p:spPr>
      </p:pic>
      <p:pic>
        <p:nvPicPr>
          <p:cNvPr id="11" name="Picture 10">
            <a:extLst>
              <a:ext uri="{FF2B5EF4-FFF2-40B4-BE49-F238E27FC236}">
                <a16:creationId xmlns:a16="http://schemas.microsoft.com/office/drawing/2014/main" id="{BEBEA12F-165E-124B-8FC2-A155A925588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843778" y="4691213"/>
            <a:ext cx="1060565" cy="358450"/>
          </a:xfrm>
          <a:prstGeom prst="rect">
            <a:avLst/>
          </a:prstGeom>
        </p:spPr>
      </p:pic>
      <p:sp>
        <p:nvSpPr>
          <p:cNvPr id="13" name="TextBox 12">
            <a:extLst>
              <a:ext uri="{FF2B5EF4-FFF2-40B4-BE49-F238E27FC236}">
                <a16:creationId xmlns:a16="http://schemas.microsoft.com/office/drawing/2014/main" id="{0AFC5C20-F3E6-F44D-8E85-C0B36F780B2A}"/>
              </a:ext>
            </a:extLst>
          </p:cNvPr>
          <p:cNvSpPr txBox="1"/>
          <p:nvPr/>
        </p:nvSpPr>
        <p:spPr>
          <a:xfrm>
            <a:off x="7081953" y="1781668"/>
            <a:ext cx="4114800" cy="3893374"/>
          </a:xfrm>
          <a:prstGeom prst="rect">
            <a:avLst/>
          </a:prstGeom>
          <a:noFill/>
        </p:spPr>
        <p:txBody>
          <a:bodyPr wrap="square" rtlCol="0">
            <a:spAutoFit/>
          </a:bodyPr>
          <a:lstStyle/>
          <a:p>
            <a:pPr>
              <a:spcBef>
                <a:spcPts val="3000"/>
              </a:spcBef>
            </a:pPr>
            <a:r>
              <a:rPr lang="en-GB" sz="1600" b="1" dirty="0">
                <a:latin typeface="Helvetica" pitchFamily="2" charset="0"/>
                <a:ea typeface="Helvetica Neue" panose="02000503000000020004" pitchFamily="2" charset="0"/>
                <a:cs typeface="Helvetica Neue" panose="02000503000000020004" pitchFamily="2" charset="0"/>
              </a:rPr>
              <a:t>Implementation of the recommendations of the 2020 Update of the European Strategy for Particle Physics:</a:t>
            </a:r>
          </a:p>
          <a:p>
            <a:pPr marL="285750" indent="-285750">
              <a:spcBef>
                <a:spcPts val="18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Fully exploit the HL-LHC </a:t>
            </a: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Build a Higgs factory to further understand this unique particle</a:t>
            </a: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Investigate the technical and financial feasibility of a future 100 TeV       energy-frontier collider at CERN</a:t>
            </a: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Ramp up relevant R&amp;D </a:t>
            </a:r>
          </a:p>
          <a:p>
            <a:pPr marL="285750" indent="-285750">
              <a:spcBef>
                <a:spcPts val="1200"/>
              </a:spcBef>
              <a:buFont typeface="Arial" panose="020B0604020202020204" pitchFamily="34" charset="0"/>
              <a:buChar char="•"/>
            </a:pPr>
            <a:r>
              <a:rPr lang="en-US" sz="1600" dirty="0">
                <a:latin typeface="Helvetica" pitchFamily="2" charset="0"/>
                <a:ea typeface="Helvetica Neue" panose="02000503000000020004" pitchFamily="2" charset="0"/>
                <a:cs typeface="Helvetica Neue" panose="02000503000000020004" pitchFamily="2" charset="0"/>
              </a:rPr>
              <a:t>Continue supporting other projects around the world</a:t>
            </a:r>
          </a:p>
        </p:txBody>
      </p:sp>
    </p:spTree>
    <p:extLst>
      <p:ext uri="{BB962C8B-B14F-4D97-AF65-F5344CB8AC3E}">
        <p14:creationId xmlns:p14="http://schemas.microsoft.com/office/powerpoint/2010/main" val="29727076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A13A0E-9673-DA40-B56D-4C54D879322A}"/>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1971 — the </a:t>
            </a:r>
            <a:r>
              <a:rPr kumimoji="0" lang="en-US" sz="160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t>
            </a:r>
            <a:r>
              <a:rPr kumimoji="0" lang="en-US" sz="1600" i="1"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almost forgotten </a:t>
            </a:r>
            <a:r>
              <a:rPr lang="en-US" sz="1600" dirty="0">
                <a:solidFill>
                  <a:srgbClr val="0D7FBF"/>
                </a:solidFill>
                <a:latin typeface="Helvetica" pitchFamily="2" charset="0"/>
                <a:ea typeface="Trebuchet MS" pitchFamily="-84" charset="0"/>
                <a:cs typeface="Helvetica Light"/>
              </a:rPr>
              <a:t>— Steve Myers)</a:t>
            </a: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 first ever hadron collider </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7" name="Picture 2" descr="\\espace.cern.ch@SSL\DavWWWRoot\dg-dat\Machines\ISR\19831008 ISR Control Room.jpg">
            <a:extLst>
              <a:ext uri="{FF2B5EF4-FFF2-40B4-BE49-F238E27FC236}">
                <a16:creationId xmlns:a16="http://schemas.microsoft.com/office/drawing/2014/main" id="{D0646007-FDC7-8E4C-93AA-8C4F31FF88C3}"/>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0" y="-3022"/>
            <a:ext cx="11474170" cy="6861022"/>
          </a:xfrm>
          <a:prstGeom prst="rect">
            <a:avLst/>
          </a:prstGeom>
          <a:noFill/>
        </p:spPr>
      </p:pic>
      <p:sp>
        <p:nvSpPr>
          <p:cNvPr id="9" name="TextBox 8">
            <a:extLst>
              <a:ext uri="{FF2B5EF4-FFF2-40B4-BE49-F238E27FC236}">
                <a16:creationId xmlns:a16="http://schemas.microsoft.com/office/drawing/2014/main" id="{858B12FE-8B02-F04D-800A-BF7A5970E609}"/>
              </a:ext>
            </a:extLst>
          </p:cNvPr>
          <p:cNvSpPr txBox="1"/>
          <p:nvPr/>
        </p:nvSpPr>
        <p:spPr>
          <a:xfrm>
            <a:off x="87980" y="133846"/>
            <a:ext cx="5742878" cy="276999"/>
          </a:xfrm>
          <a:prstGeom prst="rect">
            <a:avLst/>
          </a:prstGeom>
          <a:noFill/>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200" b="1" u="none" strike="noStrike" kern="1200" cap="none" spc="0" normalizeH="0" baseline="0" noProof="0" dirty="0">
                <a:ln>
                  <a:noFill/>
                </a:ln>
                <a:solidFill>
                  <a:schemeClr val="bg1"/>
                </a:solidFill>
                <a:effectLst/>
                <a:uLnTx/>
                <a:uFillTx/>
                <a:latin typeface="Helvetica" pitchFamily="2" charset="0"/>
              </a:rPr>
              <a:t>ISR Control Room (early 70s)</a:t>
            </a:r>
          </a:p>
        </p:txBody>
      </p:sp>
      <p:sp>
        <p:nvSpPr>
          <p:cNvPr id="10" name="TextBox 9">
            <a:extLst>
              <a:ext uri="{FF2B5EF4-FFF2-40B4-BE49-F238E27FC236}">
                <a16:creationId xmlns:a16="http://schemas.microsoft.com/office/drawing/2014/main" id="{3C70CE3A-01C2-6149-8C3D-7243A5DBDCBF}"/>
              </a:ext>
            </a:extLst>
          </p:cNvPr>
          <p:cNvSpPr txBox="1"/>
          <p:nvPr/>
        </p:nvSpPr>
        <p:spPr>
          <a:xfrm>
            <a:off x="178096" y="5453770"/>
            <a:ext cx="7293221" cy="1323439"/>
          </a:xfrm>
          <a:prstGeom prst="rect">
            <a:avLst/>
          </a:prstGeom>
          <a:solidFill>
            <a:schemeClr val="tx1">
              <a:alpha val="39000"/>
            </a:schemeClr>
          </a:solidFill>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200" b="1" u="none" strike="noStrike" kern="1200" cap="none" spc="0" normalizeH="0" baseline="0" noProof="0" dirty="0">
                <a:ln>
                  <a:noFill/>
                </a:ln>
                <a:solidFill>
                  <a:schemeClr val="bg1"/>
                </a:solidFill>
                <a:effectLst/>
                <a:uLnTx/>
                <a:uFillTx/>
                <a:latin typeface="Helvetica" pitchFamily="2" charset="0"/>
              </a:rPr>
              <a:t>Ugo </a:t>
            </a:r>
            <a:r>
              <a:rPr kumimoji="0" lang="en-GB" sz="1200" b="1" u="none" strike="noStrike" kern="1200" cap="none" spc="0" normalizeH="0" baseline="0" noProof="0" dirty="0" err="1">
                <a:ln>
                  <a:noFill/>
                </a:ln>
                <a:solidFill>
                  <a:schemeClr val="bg1"/>
                </a:solidFill>
                <a:effectLst/>
                <a:uLnTx/>
                <a:uFillTx/>
                <a:latin typeface="Helvetica" pitchFamily="2" charset="0"/>
              </a:rPr>
              <a:t>Amaldi</a:t>
            </a:r>
            <a:r>
              <a:rPr kumimoji="0" lang="en-GB" sz="1200" b="1" u="none" strike="noStrike" kern="1200" cap="none" spc="0" normalizeH="0" baseline="0" noProof="0" dirty="0">
                <a:ln>
                  <a:noFill/>
                </a:ln>
                <a:solidFill>
                  <a:schemeClr val="bg1"/>
                </a:solidFill>
                <a:effectLst/>
                <a:uLnTx/>
                <a:uFillTx/>
                <a:latin typeface="Helvetica" pitchFamily="2" charset="0"/>
              </a:rPr>
              <a:t> at 50 years hadron collider symposium, CERN, Oct 2021 </a:t>
            </a:r>
          </a:p>
          <a:p>
            <a:pPr marL="171450" marR="0" lvl="0" indent="-171450"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kumimoji="0" lang="en-GB" sz="1200" u="none" strike="noStrike" kern="1200" cap="none" spc="0" normalizeH="0" baseline="0" noProof="0" dirty="0">
                <a:ln>
                  <a:noFill/>
                </a:ln>
                <a:solidFill>
                  <a:schemeClr val="bg1"/>
                </a:solidFill>
                <a:effectLst/>
                <a:uLnTx/>
                <a:uFillTx/>
                <a:latin typeface="Helvetica" pitchFamily="2" charset="0"/>
              </a:rPr>
              <a:t>The ISR was the only CERN collider built without a specific physics goal</a:t>
            </a:r>
          </a:p>
          <a:p>
            <a:pPr marL="171450" indent="-171450" fontAlgn="base">
              <a:spcBef>
                <a:spcPts val="600"/>
              </a:spcBef>
              <a:spcAft>
                <a:spcPct val="0"/>
              </a:spcAft>
              <a:buFont typeface="Arial" panose="020B0604020202020204" pitchFamily="34" charset="0"/>
              <a:buChar char="•"/>
              <a:defRPr/>
            </a:pPr>
            <a:r>
              <a:rPr lang="en-GB" sz="1200" dirty="0">
                <a:solidFill>
                  <a:schemeClr val="bg1"/>
                </a:solidFill>
                <a:latin typeface="Helvetica" pitchFamily="2" charset="0"/>
              </a:rPr>
              <a:t>The program was shaped by the dominant view at the time: proton–proton collisions are soft processes</a:t>
            </a:r>
          </a:p>
          <a:p>
            <a:pPr marL="171450" lvl="0" indent="-171450" fontAlgn="base">
              <a:spcBef>
                <a:spcPts val="600"/>
              </a:spcBef>
              <a:spcAft>
                <a:spcPct val="0"/>
              </a:spcAft>
              <a:buFont typeface="Arial" panose="020B0604020202020204" pitchFamily="34" charset="0"/>
              <a:buChar char="•"/>
              <a:defRPr/>
            </a:pPr>
            <a:r>
              <a:rPr lang="en-GB" sz="1200" dirty="0">
                <a:solidFill>
                  <a:schemeClr val="bg1"/>
                </a:solidFill>
                <a:latin typeface="Helvetica" pitchFamily="2" charset="0"/>
              </a:rPr>
              <a:t>The ISR Committee favoured many experiments performed by small teams</a:t>
            </a:r>
          </a:p>
          <a:p>
            <a:pPr lvl="0" fontAlgn="base">
              <a:spcBef>
                <a:spcPts val="600"/>
              </a:spcBef>
              <a:spcAft>
                <a:spcPct val="0"/>
              </a:spcAft>
              <a:defRPr/>
            </a:pPr>
            <a:r>
              <a:rPr lang="en-GB" sz="1200" b="1" dirty="0">
                <a:solidFill>
                  <a:schemeClr val="bg1"/>
                </a:solidFill>
                <a:latin typeface="Symbol" pitchFamily="2" charset="2"/>
              </a:rPr>
              <a:t>®</a:t>
            </a:r>
            <a:r>
              <a:rPr lang="en-GB" sz="1200" b="1" dirty="0">
                <a:solidFill>
                  <a:schemeClr val="bg1"/>
                </a:solidFill>
                <a:latin typeface="Helvetica" pitchFamily="2" charset="0"/>
              </a:rPr>
              <a:t>  </a:t>
            </a:r>
            <a:r>
              <a:rPr lang="en-GB" sz="1200" b="1" i="1" dirty="0">
                <a:solidFill>
                  <a:schemeClr val="bg1"/>
                </a:solidFill>
                <a:latin typeface="Helvetica" pitchFamily="2" charset="0"/>
              </a:rPr>
              <a:t>Complete change of paradigms for future colliders</a:t>
            </a:r>
          </a:p>
        </p:txBody>
      </p:sp>
    </p:spTree>
    <p:extLst>
      <p:ext uri="{BB962C8B-B14F-4D97-AF65-F5344CB8AC3E}">
        <p14:creationId xmlns:p14="http://schemas.microsoft.com/office/powerpoint/2010/main" val="22732172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C446FA-A429-3E42-9DDF-295EA540969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0"/>
            <a:ext cx="11472861" cy="6857999"/>
          </a:xfrm>
          <a:prstGeom prst="rect">
            <a:avLst/>
          </a:prstGeom>
        </p:spPr>
      </p:pic>
      <p:sp>
        <p:nvSpPr>
          <p:cNvPr id="3" name="TextBox 2">
            <a:extLst>
              <a:ext uri="{FF2B5EF4-FFF2-40B4-BE49-F238E27FC236}">
                <a16:creationId xmlns:a16="http://schemas.microsoft.com/office/drawing/2014/main" id="{AD7DE9E7-6E5B-C645-BD85-333AD3061923}"/>
              </a:ext>
            </a:extLst>
          </p:cNvPr>
          <p:cNvSpPr txBox="1"/>
          <p:nvPr/>
        </p:nvSpPr>
        <p:spPr>
          <a:xfrm>
            <a:off x="178096" y="167115"/>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tx2">
                    <a:lumMod val="75000"/>
                  </a:schemeClr>
                </a:solidFill>
                <a:latin typeface="Helvetica" pitchFamily="2" charset="0"/>
                <a:ea typeface="Trebuchet MS" pitchFamily="-84" charset="0"/>
                <a:cs typeface="Helvetica Light"/>
              </a:rPr>
              <a:t>A phenomenal machine</a:t>
            </a:r>
            <a:endParaRPr lang="en-US" sz="2800" dirty="0">
              <a:solidFill>
                <a:schemeClr val="tx2">
                  <a:lumMod val="75000"/>
                </a:schemeClr>
              </a:solidFill>
              <a:latin typeface="Helvetica Light" pitchFamily="2" charset="0"/>
              <a:ea typeface="Trebuchet MS" pitchFamily="-84" charset="0"/>
              <a:cs typeface="Helvetica Light"/>
            </a:endParaRPr>
          </a:p>
        </p:txBody>
      </p:sp>
      <p:sp>
        <p:nvSpPr>
          <p:cNvPr id="11" name="TextBox 10">
            <a:extLst>
              <a:ext uri="{FF2B5EF4-FFF2-40B4-BE49-F238E27FC236}">
                <a16:creationId xmlns:a16="http://schemas.microsoft.com/office/drawing/2014/main" id="{03339702-AB04-CE4B-85CF-291FD74F151D}"/>
              </a:ext>
            </a:extLst>
          </p:cNvPr>
          <p:cNvSpPr txBox="1"/>
          <p:nvPr/>
        </p:nvSpPr>
        <p:spPr>
          <a:xfrm>
            <a:off x="2294716" y="5499633"/>
            <a:ext cx="1484804" cy="369332"/>
          </a:xfrm>
          <a:prstGeom prst="rect">
            <a:avLst/>
          </a:prstGeom>
          <a:noFill/>
        </p:spPr>
        <p:txBody>
          <a:bodyPr wrap="square" rtlCol="0">
            <a:spAutoFit/>
          </a:bodyPr>
          <a:lstStyle/>
          <a:p>
            <a:r>
              <a:rPr lang="en-US" dirty="0">
                <a:solidFill>
                  <a:schemeClr val="bg1"/>
                </a:solidFill>
              </a:rPr>
              <a:t>LHC</a:t>
            </a:r>
          </a:p>
        </p:txBody>
      </p:sp>
      <p:pic>
        <p:nvPicPr>
          <p:cNvPr id="13" name="Picture 12">
            <a:extLst>
              <a:ext uri="{FF2B5EF4-FFF2-40B4-BE49-F238E27FC236}">
                <a16:creationId xmlns:a16="http://schemas.microsoft.com/office/drawing/2014/main" id="{81B7A764-7C88-8D4C-9A93-55EECFCE995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001506" y="2635429"/>
            <a:ext cx="1060565" cy="358450"/>
          </a:xfrm>
          <a:prstGeom prst="rect">
            <a:avLst/>
          </a:prstGeom>
        </p:spPr>
      </p:pic>
    </p:spTree>
    <p:extLst>
      <p:ext uri="{BB962C8B-B14F-4D97-AF65-F5344CB8AC3E}">
        <p14:creationId xmlns:p14="http://schemas.microsoft.com/office/powerpoint/2010/main" val="395860654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C446FA-A429-3E42-9DDF-295EA540969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0"/>
            <a:ext cx="11472861" cy="6857999"/>
          </a:xfrm>
          <a:prstGeom prst="rect">
            <a:avLst/>
          </a:prstGeom>
        </p:spPr>
      </p:pic>
      <p:sp>
        <p:nvSpPr>
          <p:cNvPr id="3" name="TextBox 2">
            <a:extLst>
              <a:ext uri="{FF2B5EF4-FFF2-40B4-BE49-F238E27FC236}">
                <a16:creationId xmlns:a16="http://schemas.microsoft.com/office/drawing/2014/main" id="{AD7DE9E7-6E5B-C645-BD85-333AD3061923}"/>
              </a:ext>
            </a:extLst>
          </p:cNvPr>
          <p:cNvSpPr txBox="1"/>
          <p:nvPr/>
        </p:nvSpPr>
        <p:spPr>
          <a:xfrm>
            <a:off x="178096" y="167115"/>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tx2">
                    <a:lumMod val="75000"/>
                  </a:schemeClr>
                </a:solidFill>
                <a:latin typeface="Helvetica" pitchFamily="2" charset="0"/>
                <a:ea typeface="Trebuchet MS" pitchFamily="-84" charset="0"/>
                <a:cs typeface="Helvetica Light"/>
              </a:rPr>
              <a:t>A phenomenal machine</a:t>
            </a:r>
            <a:endParaRPr lang="en-US" sz="2800" dirty="0">
              <a:solidFill>
                <a:schemeClr val="tx2">
                  <a:lumMod val="75000"/>
                </a:schemeClr>
              </a:solidFill>
              <a:latin typeface="Helvetica Light" pitchFamily="2" charset="0"/>
              <a:ea typeface="Trebuchet MS" pitchFamily="-84" charset="0"/>
              <a:cs typeface="Helvetica Light"/>
            </a:endParaRPr>
          </a:p>
        </p:txBody>
      </p:sp>
      <p:sp>
        <p:nvSpPr>
          <p:cNvPr id="14" name="TextBox 13">
            <a:extLst>
              <a:ext uri="{FF2B5EF4-FFF2-40B4-BE49-F238E27FC236}">
                <a16:creationId xmlns:a16="http://schemas.microsoft.com/office/drawing/2014/main" id="{F61C9E2D-B008-2D45-BCCC-7068F0E1BB2D}"/>
              </a:ext>
            </a:extLst>
          </p:cNvPr>
          <p:cNvSpPr txBox="1"/>
          <p:nvPr/>
        </p:nvSpPr>
        <p:spPr>
          <a:xfrm>
            <a:off x="2294716" y="5635560"/>
            <a:ext cx="1484804" cy="369332"/>
          </a:xfrm>
          <a:prstGeom prst="rect">
            <a:avLst/>
          </a:prstGeom>
          <a:noFill/>
        </p:spPr>
        <p:txBody>
          <a:bodyPr wrap="square" rtlCol="0">
            <a:spAutoFit/>
          </a:bodyPr>
          <a:lstStyle/>
          <a:p>
            <a:r>
              <a:rPr lang="en-US" dirty="0">
                <a:solidFill>
                  <a:schemeClr val="bg1"/>
                </a:solidFill>
              </a:rPr>
              <a:t>LHC</a:t>
            </a:r>
          </a:p>
        </p:txBody>
      </p:sp>
      <p:pic>
        <p:nvPicPr>
          <p:cNvPr id="15" name="Picture 14">
            <a:extLst>
              <a:ext uri="{FF2B5EF4-FFF2-40B4-BE49-F238E27FC236}">
                <a16:creationId xmlns:a16="http://schemas.microsoft.com/office/drawing/2014/main" id="{C195B1D5-295A-1E41-93C9-AB6D71E64D6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001506" y="2771356"/>
            <a:ext cx="1060565" cy="358450"/>
          </a:xfrm>
          <a:prstGeom prst="rect">
            <a:avLst/>
          </a:prstGeom>
        </p:spPr>
      </p:pic>
      <p:sp>
        <p:nvSpPr>
          <p:cNvPr id="10" name="Rounded Rectangle 9">
            <a:extLst>
              <a:ext uri="{FF2B5EF4-FFF2-40B4-BE49-F238E27FC236}">
                <a16:creationId xmlns:a16="http://schemas.microsoft.com/office/drawing/2014/main" id="{7918366A-DF19-C244-8F28-92C61364ACB2}"/>
              </a:ext>
            </a:extLst>
          </p:cNvPr>
          <p:cNvSpPr/>
          <p:nvPr/>
        </p:nvSpPr>
        <p:spPr>
          <a:xfrm>
            <a:off x="329184" y="1430206"/>
            <a:ext cx="10705400" cy="4871743"/>
          </a:xfrm>
          <a:prstGeom prst="roundRect">
            <a:avLst>
              <a:gd name="adj" fmla="val 989"/>
            </a:avLst>
          </a:prstGeom>
          <a:solidFill>
            <a:schemeClr val="tx2">
              <a:lumMod val="75000"/>
              <a:alpha val="94000"/>
            </a:schemeClr>
          </a:solidFill>
        </p:spPr>
        <p:txBody>
          <a:bodyPr wrap="square" rtlCol="0" anchor="ctr">
            <a:spAutoFit/>
          </a:bodyPr>
          <a:lstStyle/>
          <a:p>
            <a:pPr algn="l"/>
            <a:endParaRPr lang="en-CH" sz="1600" dirty="0">
              <a:latin typeface="Helvetica" pitchFamily="2" charset="0"/>
            </a:endParaRPr>
          </a:p>
        </p:txBody>
      </p:sp>
      <p:sp>
        <p:nvSpPr>
          <p:cNvPr id="4" name="Rectangle 3">
            <a:extLst>
              <a:ext uri="{FF2B5EF4-FFF2-40B4-BE49-F238E27FC236}">
                <a16:creationId xmlns:a16="http://schemas.microsoft.com/office/drawing/2014/main" id="{00DA15BC-2DE9-B145-AAFD-5ACBA0984400}"/>
              </a:ext>
            </a:extLst>
          </p:cNvPr>
          <p:cNvSpPr/>
          <p:nvPr/>
        </p:nvSpPr>
        <p:spPr>
          <a:xfrm>
            <a:off x="591667" y="1616577"/>
            <a:ext cx="10326624" cy="369332"/>
          </a:xfrm>
          <a:prstGeom prst="rect">
            <a:avLst/>
          </a:prstGeom>
          <a:noFill/>
        </p:spPr>
        <p:txBody>
          <a:bodyPr wrap="square">
            <a:spAutoFit/>
          </a:bodyPr>
          <a:lstStyle/>
          <a:p>
            <a:pPr defTabSz="457200" fontAlgn="base">
              <a:spcBef>
                <a:spcPts val="1200"/>
              </a:spcBef>
              <a:spcAft>
                <a:spcPct val="0"/>
              </a:spcAft>
              <a:defRPr/>
            </a:pPr>
            <a:r>
              <a:rPr lang="en-US" b="1" dirty="0">
                <a:solidFill>
                  <a:schemeClr val="bg1"/>
                </a:solidFill>
                <a:latin typeface="Helvetica" pitchFamily="2" charset="0"/>
                <a:ea typeface="Helvetica Neue" panose="02000503000000020004" pitchFamily="2" charset="0"/>
                <a:cs typeface="Helvetica Neue" panose="02000503000000020004" pitchFamily="2" charset="0"/>
              </a:rPr>
              <a:t>A high-luminosity 100 TeV hadron collider offers huge physics potential</a:t>
            </a:r>
          </a:p>
        </p:txBody>
      </p:sp>
      <p:sp>
        <p:nvSpPr>
          <p:cNvPr id="7" name="Rectangle 6">
            <a:extLst>
              <a:ext uri="{FF2B5EF4-FFF2-40B4-BE49-F238E27FC236}">
                <a16:creationId xmlns:a16="http://schemas.microsoft.com/office/drawing/2014/main" id="{2B09B756-2685-2546-A4DD-E5D45AD195C3}"/>
              </a:ext>
            </a:extLst>
          </p:cNvPr>
          <p:cNvSpPr/>
          <p:nvPr/>
        </p:nvSpPr>
        <p:spPr>
          <a:xfrm>
            <a:off x="591666" y="2054424"/>
            <a:ext cx="9978798" cy="1477328"/>
          </a:xfrm>
          <a:prstGeom prst="rect">
            <a:avLst/>
          </a:prstGeom>
          <a:noFill/>
        </p:spPr>
        <p:txBody>
          <a:bodyPr wrap="square">
            <a:spAutoFit/>
          </a:bodyPr>
          <a:lstStyle/>
          <a:p>
            <a:pPr marL="285750" lvl="0" indent="-285750" defTabSz="457200" fontAlgn="base">
              <a:spcBef>
                <a:spcPts val="1200"/>
              </a:spcBef>
              <a:spcAft>
                <a:spcPct val="0"/>
              </a:spcAft>
              <a:buFont typeface="Arial" panose="020B0604020202020204" pitchFamily="34" charset="0"/>
              <a:buChar char="•"/>
              <a:defRPr/>
            </a:pPr>
            <a:r>
              <a:rPr lang="en-GB" sz="1400" dirty="0">
                <a:solidFill>
                  <a:schemeClr val="bg1"/>
                </a:solidFill>
                <a:latin typeface="Helvetica" pitchFamily="2" charset="0"/>
              </a:rPr>
              <a:t>5</a:t>
            </a:r>
            <a:r>
              <a:rPr lang="en-GB" sz="1400" dirty="0">
                <a:solidFill>
                  <a:schemeClr val="bg1"/>
                </a:solidFill>
                <a:latin typeface="Symbol" pitchFamily="2" charset="2"/>
              </a:rPr>
              <a:t>s</a:t>
            </a:r>
            <a:r>
              <a:rPr lang="en-GB" sz="1400" dirty="0">
                <a:solidFill>
                  <a:schemeClr val="bg1"/>
                </a:solidFill>
                <a:latin typeface="Helvetica" pitchFamily="2" charset="0"/>
              </a:rPr>
              <a:t> discovery potential for new phenomena: q* up to 40 TeV, Z’</a:t>
            </a:r>
            <a:r>
              <a:rPr lang="en-GB" sz="1400" baseline="-25000" dirty="0">
                <a:solidFill>
                  <a:schemeClr val="bg1"/>
                </a:solidFill>
                <a:latin typeface="Helvetica" pitchFamily="2" charset="0"/>
              </a:rPr>
              <a:t>SSM</a:t>
            </a:r>
            <a:r>
              <a:rPr lang="en-GB" sz="1400" dirty="0">
                <a:solidFill>
                  <a:schemeClr val="bg1"/>
                </a:solidFill>
                <a:latin typeface="Helvetica" pitchFamily="2" charset="0"/>
              </a:rPr>
              <a:t> up to 43 TeV, gluino / stop up to 16 / 10 TeV, …</a:t>
            </a:r>
          </a:p>
          <a:p>
            <a:pPr marL="285750" lvl="0" indent="-285750" defTabSz="457200" fontAlgn="base">
              <a:spcBef>
                <a:spcPts val="600"/>
              </a:spcBef>
              <a:spcAft>
                <a:spcPct val="0"/>
              </a:spcAft>
              <a:buFont typeface="Arial" panose="020B0604020202020204" pitchFamily="34" charset="0"/>
              <a:buChar char="•"/>
              <a:defRPr/>
            </a:pPr>
            <a:r>
              <a:rPr lang="en-GB" sz="1400" dirty="0">
                <a:solidFill>
                  <a:schemeClr val="bg1"/>
                </a:solidFill>
                <a:latin typeface="Helvetica" pitchFamily="2" charset="0"/>
              </a:rPr>
              <a:t>Precision probes of Higgs self coupling and rare Higgs processes (400 times larger HH cross section than at LHC)</a:t>
            </a:r>
          </a:p>
          <a:p>
            <a:pPr marL="285750" lvl="0" indent="-285750" defTabSz="457200" fontAlgn="base">
              <a:spcBef>
                <a:spcPts val="600"/>
              </a:spcBef>
              <a:spcAft>
                <a:spcPct val="0"/>
              </a:spcAft>
              <a:buFont typeface="Arial" panose="020B0604020202020204" pitchFamily="34" charset="0"/>
              <a:buChar char="•"/>
              <a:defRPr/>
            </a:pPr>
            <a:r>
              <a:rPr lang="en-GB" sz="1400" dirty="0">
                <a:solidFill>
                  <a:schemeClr val="bg1"/>
                </a:solidFill>
                <a:latin typeface="Helvetica" pitchFamily="2" charset="0"/>
              </a:rPr>
              <a:t>Studies of SM processes such high-mass longitudinal vector boson scattering (3%), Drell-Yan up to 15 TeV mass (10%)</a:t>
            </a:r>
          </a:p>
          <a:p>
            <a:pPr marL="285750" lvl="0" indent="-285750" defTabSz="457200" fontAlgn="base">
              <a:spcBef>
                <a:spcPts val="600"/>
              </a:spcBef>
              <a:spcAft>
                <a:spcPct val="0"/>
              </a:spcAft>
              <a:buFont typeface="Arial" panose="020B0604020202020204" pitchFamily="34" charset="0"/>
              <a:buChar char="•"/>
              <a:defRPr/>
            </a:pPr>
            <a:r>
              <a:rPr lang="en-GB" sz="1400" dirty="0">
                <a:solidFill>
                  <a:schemeClr val="bg1"/>
                </a:solidFill>
                <a:latin typeface="Helvetica" pitchFamily="2" charset="0"/>
              </a:rPr>
              <a:t>WIMP dark matter sensitivity between 1 and 3 TeV</a:t>
            </a:r>
          </a:p>
          <a:p>
            <a:pPr marL="285750" lvl="0" indent="-285750" defTabSz="457200" fontAlgn="base">
              <a:spcBef>
                <a:spcPts val="600"/>
              </a:spcBef>
              <a:spcAft>
                <a:spcPct val="0"/>
              </a:spcAft>
              <a:buFont typeface="Arial" panose="020B0604020202020204" pitchFamily="34" charset="0"/>
              <a:buChar char="•"/>
              <a:defRPr/>
            </a:pPr>
            <a:r>
              <a:rPr lang="en-GB" sz="1400" dirty="0">
                <a:solidFill>
                  <a:schemeClr val="bg1"/>
                </a:solidFill>
                <a:latin typeface="Helvetica" pitchFamily="2" charset="0"/>
              </a:rPr>
              <a:t>Heavy-ion physics program with √</a:t>
            </a:r>
            <a:r>
              <a:rPr lang="en-GB" sz="1400" dirty="0" err="1">
                <a:solidFill>
                  <a:schemeClr val="bg1"/>
                </a:solidFill>
                <a:latin typeface="Helvetica" pitchFamily="2" charset="0"/>
              </a:rPr>
              <a:t>s</a:t>
            </a:r>
            <a:r>
              <a:rPr lang="en-GB" sz="1400" baseline="-25000" dirty="0" err="1">
                <a:solidFill>
                  <a:schemeClr val="bg1"/>
                </a:solidFill>
                <a:latin typeface="Helvetica" pitchFamily="2" charset="0"/>
              </a:rPr>
              <a:t>NN</a:t>
            </a:r>
            <a:r>
              <a:rPr lang="en-GB" sz="1400" dirty="0">
                <a:solidFill>
                  <a:schemeClr val="bg1"/>
                </a:solidFill>
                <a:latin typeface="Helvetica" pitchFamily="2" charset="0"/>
              </a:rPr>
              <a:t> = 39 TeV for </a:t>
            </a:r>
            <a:r>
              <a:rPr lang="en-GB" sz="1400" dirty="0" err="1">
                <a:solidFill>
                  <a:schemeClr val="bg1"/>
                </a:solidFill>
                <a:latin typeface="Helvetica" pitchFamily="2" charset="0"/>
              </a:rPr>
              <a:t>PbPb</a:t>
            </a:r>
            <a:r>
              <a:rPr lang="en-GB" sz="1400" dirty="0">
                <a:solidFill>
                  <a:schemeClr val="bg1"/>
                </a:solidFill>
                <a:latin typeface="Helvetica" pitchFamily="2" charset="0"/>
              </a:rPr>
              <a:t> and 63 TeV for </a:t>
            </a:r>
            <a:r>
              <a:rPr lang="en-GB" sz="1400" dirty="0" err="1">
                <a:solidFill>
                  <a:schemeClr val="bg1"/>
                </a:solidFill>
                <a:latin typeface="Helvetica" pitchFamily="2" charset="0"/>
              </a:rPr>
              <a:t>pPb</a:t>
            </a:r>
            <a:endParaRPr lang="en-GB" sz="1400" dirty="0">
              <a:solidFill>
                <a:schemeClr val="bg1"/>
              </a:solidFill>
              <a:latin typeface="Helvetica" pitchFamily="2" charset="0"/>
            </a:endParaRPr>
          </a:p>
        </p:txBody>
      </p:sp>
      <p:sp>
        <p:nvSpPr>
          <p:cNvPr id="17" name="TextBox 16">
            <a:extLst>
              <a:ext uri="{FF2B5EF4-FFF2-40B4-BE49-F238E27FC236}">
                <a16:creationId xmlns:a16="http://schemas.microsoft.com/office/drawing/2014/main" id="{1BBE4F00-4590-7443-8CDE-8CFCDF1CCB31}"/>
              </a:ext>
            </a:extLst>
          </p:cNvPr>
          <p:cNvSpPr txBox="1"/>
          <p:nvPr/>
        </p:nvSpPr>
        <p:spPr>
          <a:xfrm>
            <a:off x="591665" y="3741692"/>
            <a:ext cx="10183427" cy="2205732"/>
          </a:xfrm>
          <a:prstGeom prst="rect">
            <a:avLst/>
          </a:prstGeom>
          <a:noFill/>
        </p:spPr>
        <p:txBody>
          <a:bodyPr wrap="square">
            <a:spAutoFit/>
          </a:bodyPr>
          <a:lstStyle/>
          <a:p>
            <a:pPr lvl="0" defTabSz="457200" fontAlgn="base">
              <a:spcBef>
                <a:spcPts val="1800"/>
              </a:spcBef>
              <a:spcAft>
                <a:spcPct val="0"/>
              </a:spcAft>
              <a:defRPr/>
            </a:pPr>
            <a:r>
              <a:rPr lang="en-US" dirty="0">
                <a:solidFill>
                  <a:schemeClr val="bg1"/>
                </a:solidFill>
                <a:latin typeface="Helvetica" pitchFamily="2" charset="0"/>
              </a:rPr>
              <a:t>The timescale, size, cost and technical challenges of this facility are daunting, </a:t>
            </a:r>
            <a:r>
              <a:rPr lang="en-US" b="1" dirty="0">
                <a:solidFill>
                  <a:schemeClr val="bg1"/>
                </a:solidFill>
                <a:latin typeface="Helvetica" pitchFamily="2" charset="0"/>
              </a:rPr>
              <a:t>can we do it?</a:t>
            </a:r>
            <a:endParaRPr lang="en-US" b="1" dirty="0">
              <a:solidFill>
                <a:schemeClr val="bg1"/>
              </a:solidFill>
              <a:latin typeface="Helvetica" pitchFamily="2" charset="0"/>
              <a:ea typeface="Helvetica Neue" panose="02000503000000020004" pitchFamily="2" charset="0"/>
              <a:cs typeface="Helvetica Neue" panose="02000503000000020004" pitchFamily="2" charset="0"/>
            </a:endParaRPr>
          </a:p>
          <a:p>
            <a:pPr defTabSz="457200" fontAlgn="base">
              <a:spcBef>
                <a:spcPts val="1200"/>
              </a:spcBef>
              <a:spcAft>
                <a:spcPct val="0"/>
              </a:spcAft>
              <a:defRPr/>
            </a:pPr>
            <a:r>
              <a:rPr lang="en-US" sz="1400" dirty="0">
                <a:solidFill>
                  <a:schemeClr val="bg1"/>
                </a:solidFill>
                <a:latin typeface="Helvetica" pitchFamily="2" charset="0"/>
              </a:rPr>
              <a:t>Were LEP &amp; LHC so different? </a:t>
            </a:r>
            <a:r>
              <a:rPr lang="en-GB" sz="1400" dirty="0">
                <a:solidFill>
                  <a:srgbClr val="FFFFFF"/>
                </a:solidFill>
                <a:latin typeface="Helvetica" pitchFamily="2" charset="0"/>
              </a:rPr>
              <a:t>With the expected completion of the HL-LHC around 2040, the full programme will have taken 57 years since the start of the civil engineering work in 1983 </a:t>
            </a:r>
          </a:p>
          <a:p>
            <a:pPr defTabSz="457200" fontAlgn="base">
              <a:spcBef>
                <a:spcPts val="2000"/>
              </a:spcBef>
              <a:spcAft>
                <a:spcPct val="0"/>
              </a:spcAft>
              <a:defRPr/>
            </a:pPr>
            <a:r>
              <a:rPr lang="en-GB" sz="1400" dirty="0">
                <a:solidFill>
                  <a:srgbClr val="FFFFFF"/>
                </a:solidFill>
                <a:latin typeface="Helvetica" pitchFamily="2" charset="0"/>
              </a:rPr>
              <a:t>The </a:t>
            </a:r>
            <a:r>
              <a:rPr lang="en-GB" sz="1400" dirty="0" err="1">
                <a:solidFill>
                  <a:srgbClr val="FFFFFF"/>
                </a:solidFill>
                <a:latin typeface="Helvetica" pitchFamily="2" charset="0"/>
              </a:rPr>
              <a:t>e</a:t>
            </a:r>
            <a:r>
              <a:rPr lang="en-GB" sz="1400" baseline="30000" dirty="0" err="1">
                <a:solidFill>
                  <a:srgbClr val="FFFFFF"/>
                </a:solidFill>
                <a:latin typeface="Helvetica" pitchFamily="2" charset="0"/>
              </a:rPr>
              <a:t>+</a:t>
            </a:r>
            <a:r>
              <a:rPr lang="en-GB" sz="1400" dirty="0" err="1">
                <a:solidFill>
                  <a:srgbClr val="FFFFFF"/>
                </a:solidFill>
                <a:latin typeface="Helvetica" pitchFamily="2" charset="0"/>
              </a:rPr>
              <a:t>e</a:t>
            </a:r>
            <a:r>
              <a:rPr lang="en-GB" sz="1400" baseline="30000" dirty="0">
                <a:solidFill>
                  <a:srgbClr val="FFFFFF"/>
                </a:solidFill>
                <a:latin typeface="Helvetica" pitchFamily="2" charset="0"/>
              </a:rPr>
              <a:t>–</a:t>
            </a:r>
            <a:r>
              <a:rPr lang="en-GB" sz="1400" dirty="0">
                <a:solidFill>
                  <a:srgbClr val="FFFFFF"/>
                </a:solidFill>
                <a:latin typeface="Helvetica" pitchFamily="2" charset="0"/>
              </a:rPr>
              <a:t> Higgs factory gives time to develop the high-field magnets required for the new high-energy frontier. This R&amp;D must be pursued with full strength &amp; conviction: without a realistic hadron collider option the tunnel facility will have a difficult standing</a:t>
            </a:r>
          </a:p>
          <a:p>
            <a:pPr lvl="0" defTabSz="457200" fontAlgn="base">
              <a:spcBef>
                <a:spcPts val="2000"/>
              </a:spcBef>
              <a:spcAft>
                <a:spcPct val="0"/>
              </a:spcAft>
              <a:defRPr/>
            </a:pPr>
            <a:r>
              <a:rPr lang="en-GB" sz="2000" b="1" dirty="0">
                <a:solidFill>
                  <a:srgbClr val="FFFFFF"/>
                </a:solidFill>
                <a:latin typeface="Helvetica" pitchFamily="2" charset="0"/>
              </a:rPr>
              <a:t>Progress in particle physics crucially relies on energy frontier experiments</a:t>
            </a:r>
          </a:p>
        </p:txBody>
      </p:sp>
    </p:spTree>
    <p:extLst>
      <p:ext uri="{BB962C8B-B14F-4D97-AF65-F5344CB8AC3E}">
        <p14:creationId xmlns:p14="http://schemas.microsoft.com/office/powerpoint/2010/main" val="101990157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C446FA-A429-3E42-9DDF-295EA540969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0"/>
            <a:ext cx="11472861" cy="6857999"/>
          </a:xfrm>
          <a:prstGeom prst="rect">
            <a:avLst/>
          </a:prstGeom>
        </p:spPr>
      </p:pic>
      <p:sp>
        <p:nvSpPr>
          <p:cNvPr id="7" name="TextBox 6">
            <a:extLst>
              <a:ext uri="{FF2B5EF4-FFF2-40B4-BE49-F238E27FC236}">
                <a16:creationId xmlns:a16="http://schemas.microsoft.com/office/drawing/2014/main" id="{27216C98-D7EB-D541-A5E2-157B25B4691A}"/>
              </a:ext>
            </a:extLst>
          </p:cNvPr>
          <p:cNvSpPr txBox="1"/>
          <p:nvPr/>
        </p:nvSpPr>
        <p:spPr>
          <a:xfrm>
            <a:off x="304158" y="1198483"/>
            <a:ext cx="8961762" cy="830997"/>
          </a:xfrm>
          <a:prstGeom prst="rect">
            <a:avLst/>
          </a:prstGeom>
          <a:noFill/>
        </p:spPr>
        <p:txBody>
          <a:bodyPr wrap="square">
            <a:spAutoFit/>
          </a:bodyPr>
          <a:lstStyle/>
          <a:p>
            <a:pPr marL="0">
              <a:spcBef>
                <a:spcPts val="3000"/>
              </a:spcBef>
            </a:pPr>
            <a:r>
              <a:rPr lang="en-CH" sz="4800" b="1" dirty="0">
                <a:solidFill>
                  <a:schemeClr val="bg1"/>
                </a:solidFill>
                <a:latin typeface="Helvetica" pitchFamily="2" charset="0"/>
                <a:ea typeface="Helvetica Light" charset="0"/>
                <a:cs typeface="Helvetica Light" charset="0"/>
                <a:sym typeface="Wingdings" pitchFamily="2" charset="2"/>
              </a:rPr>
              <a:t>We’ve come a long way</a:t>
            </a:r>
          </a:p>
        </p:txBody>
      </p:sp>
      <p:sp>
        <p:nvSpPr>
          <p:cNvPr id="8" name="TextBox 7">
            <a:extLst>
              <a:ext uri="{FF2B5EF4-FFF2-40B4-BE49-F238E27FC236}">
                <a16:creationId xmlns:a16="http://schemas.microsoft.com/office/drawing/2014/main" id="{3DCE2EA0-8D2A-E643-BC0F-41D8ECB52C84}"/>
              </a:ext>
            </a:extLst>
          </p:cNvPr>
          <p:cNvSpPr txBox="1"/>
          <p:nvPr/>
        </p:nvSpPr>
        <p:spPr>
          <a:xfrm>
            <a:off x="3145536" y="5581507"/>
            <a:ext cx="8046399" cy="830997"/>
          </a:xfrm>
          <a:prstGeom prst="rect">
            <a:avLst/>
          </a:prstGeom>
          <a:noFill/>
        </p:spPr>
        <p:txBody>
          <a:bodyPr wrap="square">
            <a:spAutoFit/>
          </a:bodyPr>
          <a:lstStyle/>
          <a:p>
            <a:pPr marL="0" algn="r">
              <a:spcBef>
                <a:spcPts val="3000"/>
              </a:spcBef>
            </a:pPr>
            <a:r>
              <a:rPr lang="en-CH" sz="4800" b="1" dirty="0">
                <a:solidFill>
                  <a:schemeClr val="bg1"/>
                </a:solidFill>
                <a:latin typeface="Helvetica" pitchFamily="2" charset="0"/>
                <a:ea typeface="Helvetica Light" charset="0"/>
                <a:cs typeface="Helvetica Light" charset="0"/>
                <a:sym typeface="Wingdings" pitchFamily="2" charset="2"/>
              </a:rPr>
              <a:t>The adventure continues</a:t>
            </a:r>
          </a:p>
        </p:txBody>
      </p:sp>
    </p:spTree>
    <p:extLst>
      <p:ext uri="{BB962C8B-B14F-4D97-AF65-F5344CB8AC3E}">
        <p14:creationId xmlns:p14="http://schemas.microsoft.com/office/powerpoint/2010/main" val="332202107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2"/>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C446FA-A429-3E42-9DDF-295EA540969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0"/>
            <a:ext cx="11472861" cy="6857999"/>
          </a:xfrm>
          <a:prstGeom prst="rect">
            <a:avLst/>
          </a:prstGeom>
        </p:spPr>
      </p:pic>
      <p:sp>
        <p:nvSpPr>
          <p:cNvPr id="7" name="TextBox 6">
            <a:extLst>
              <a:ext uri="{FF2B5EF4-FFF2-40B4-BE49-F238E27FC236}">
                <a16:creationId xmlns:a16="http://schemas.microsoft.com/office/drawing/2014/main" id="{27216C98-D7EB-D541-A5E2-157B25B4691A}"/>
              </a:ext>
            </a:extLst>
          </p:cNvPr>
          <p:cNvSpPr txBox="1"/>
          <p:nvPr/>
        </p:nvSpPr>
        <p:spPr>
          <a:xfrm>
            <a:off x="304158" y="1198483"/>
            <a:ext cx="8961762" cy="830997"/>
          </a:xfrm>
          <a:prstGeom prst="rect">
            <a:avLst/>
          </a:prstGeom>
          <a:noFill/>
        </p:spPr>
        <p:txBody>
          <a:bodyPr wrap="square">
            <a:spAutoFit/>
          </a:bodyPr>
          <a:lstStyle/>
          <a:p>
            <a:pPr marL="0">
              <a:spcBef>
                <a:spcPts val="3000"/>
              </a:spcBef>
            </a:pPr>
            <a:r>
              <a:rPr lang="en-CH" sz="4800" b="1" dirty="0">
                <a:solidFill>
                  <a:schemeClr val="bg1"/>
                </a:solidFill>
                <a:latin typeface="Helvetica" pitchFamily="2" charset="0"/>
                <a:ea typeface="Helvetica Light" charset="0"/>
                <a:cs typeface="Helvetica Light" charset="0"/>
                <a:sym typeface="Wingdings" pitchFamily="2" charset="2"/>
              </a:rPr>
              <a:t>We’ve come a long way</a:t>
            </a:r>
          </a:p>
        </p:txBody>
      </p:sp>
      <p:sp>
        <p:nvSpPr>
          <p:cNvPr id="8" name="TextBox 7">
            <a:extLst>
              <a:ext uri="{FF2B5EF4-FFF2-40B4-BE49-F238E27FC236}">
                <a16:creationId xmlns:a16="http://schemas.microsoft.com/office/drawing/2014/main" id="{3DCE2EA0-8D2A-E643-BC0F-41D8ECB52C84}"/>
              </a:ext>
            </a:extLst>
          </p:cNvPr>
          <p:cNvSpPr txBox="1"/>
          <p:nvPr/>
        </p:nvSpPr>
        <p:spPr>
          <a:xfrm>
            <a:off x="3145536" y="5581507"/>
            <a:ext cx="8046399" cy="830997"/>
          </a:xfrm>
          <a:prstGeom prst="rect">
            <a:avLst/>
          </a:prstGeom>
          <a:noFill/>
        </p:spPr>
        <p:txBody>
          <a:bodyPr wrap="square">
            <a:spAutoFit/>
          </a:bodyPr>
          <a:lstStyle/>
          <a:p>
            <a:pPr marL="0" algn="r">
              <a:spcBef>
                <a:spcPts val="3000"/>
              </a:spcBef>
            </a:pPr>
            <a:r>
              <a:rPr lang="en-CH" sz="4800" b="1" dirty="0">
                <a:solidFill>
                  <a:schemeClr val="bg1"/>
                </a:solidFill>
                <a:latin typeface="Helvetica" pitchFamily="2" charset="0"/>
                <a:ea typeface="Helvetica Light" charset="0"/>
                <a:cs typeface="Helvetica Light" charset="0"/>
                <a:sym typeface="Wingdings" pitchFamily="2" charset="2"/>
              </a:rPr>
              <a:t>The adventure continues</a:t>
            </a:r>
          </a:p>
        </p:txBody>
      </p:sp>
      <p:pic>
        <p:nvPicPr>
          <p:cNvPr id="5" name="Picture 2">
            <a:extLst>
              <a:ext uri="{FF2B5EF4-FFF2-40B4-BE49-F238E27FC236}">
                <a16:creationId xmlns:a16="http://schemas.microsoft.com/office/drawing/2014/main" id="{A233D309-75B2-3949-8935-6048B30679E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17794" y="2480229"/>
            <a:ext cx="3913821" cy="2348292"/>
          </a:xfrm>
          <a:prstGeom prst="rect">
            <a:avLst/>
          </a:prstGeom>
          <a:noFill/>
          <a:effectLst>
            <a:glow rad="170129">
              <a:schemeClr val="bg1">
                <a:alpha val="79000"/>
              </a:schemeClr>
            </a:glo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2221211-D5EE-D14B-B855-A5F499C78323}"/>
              </a:ext>
            </a:extLst>
          </p:cNvPr>
          <p:cNvSpPr txBox="1"/>
          <p:nvPr/>
        </p:nvSpPr>
        <p:spPr>
          <a:xfrm>
            <a:off x="877182" y="3227963"/>
            <a:ext cx="6032474" cy="830997"/>
          </a:xfrm>
          <a:prstGeom prst="rect">
            <a:avLst/>
          </a:prstGeom>
          <a:noFill/>
        </p:spPr>
        <p:txBody>
          <a:bodyPr wrap="square">
            <a:spAutoFit/>
          </a:bodyPr>
          <a:lstStyle/>
          <a:p>
            <a:pPr marL="0">
              <a:spcBef>
                <a:spcPts val="3000"/>
              </a:spcBef>
            </a:pPr>
            <a:r>
              <a:rPr lang="en-CH" sz="4800" b="1" dirty="0">
                <a:solidFill>
                  <a:srgbClr val="FF8E00"/>
                </a:solidFill>
                <a:effectLst>
                  <a:glow rad="500671">
                    <a:schemeClr val="bg1">
                      <a:alpha val="92080"/>
                    </a:schemeClr>
                  </a:glow>
                </a:effectLst>
                <a:latin typeface="Helvetica" pitchFamily="2" charset="0"/>
                <a:ea typeface="Helvetica Light" charset="0"/>
                <a:cs typeface="Helvetica Light" charset="0"/>
                <a:sym typeface="Wingdings" pitchFamily="2" charset="2"/>
              </a:rPr>
              <a:t>Congratulations </a:t>
            </a:r>
          </a:p>
        </p:txBody>
      </p:sp>
    </p:spTree>
    <p:extLst>
      <p:ext uri="{BB962C8B-B14F-4D97-AF65-F5344CB8AC3E}">
        <p14:creationId xmlns:p14="http://schemas.microsoft.com/office/powerpoint/2010/main" val="283768477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8D6C54-729C-2D47-8D26-838F437644EF}"/>
              </a:ext>
            </a:extLst>
          </p:cNvPr>
          <p:cNvSpPr>
            <a:spLocks noGrp="1"/>
          </p:cNvSpPr>
          <p:nvPr>
            <p:ph type="sldNum" sz="quarter" idx="4"/>
          </p:nvPr>
        </p:nvSpPr>
        <p:spPr/>
        <p:txBody>
          <a:bodyPr/>
          <a:lstStyle/>
          <a:p>
            <a:pPr>
              <a:defRPr/>
            </a:pPr>
            <a:fld id="{611C2F03-9E95-40C9-A99F-3C4F7EE8CF2A}" type="slidenum">
              <a:rPr lang="en-GB" smtClean="0"/>
              <a:pPr>
                <a:defRPr/>
              </a:pPr>
              <a:t>7</a:t>
            </a:fld>
            <a:endParaRPr lang="en-GB" dirty="0"/>
          </a:p>
        </p:txBody>
      </p:sp>
      <p:sp>
        <p:nvSpPr>
          <p:cNvPr id="3" name="TextBox 2">
            <a:extLst>
              <a:ext uri="{FF2B5EF4-FFF2-40B4-BE49-F238E27FC236}">
                <a16:creationId xmlns:a16="http://schemas.microsoft.com/office/drawing/2014/main" id="{80759D37-BCF1-3B4C-99B7-07784FD66197}"/>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SLAC-MIT &amp; </a:t>
            </a:r>
            <a:r>
              <a:rPr kumimoji="0" lang="en-US" sz="2800" b="1" i="0" u="none" strike="noStrike" kern="1200" cap="none" spc="0" normalizeH="0" baseline="0" noProof="0" dirty="0" err="1">
                <a:ln>
                  <a:noFill/>
                </a:ln>
                <a:solidFill>
                  <a:srgbClr val="0D7FBF"/>
                </a:solidFill>
                <a:effectLst/>
                <a:uLnTx/>
                <a:uFillTx/>
                <a:latin typeface="Helvetica" pitchFamily="2" charset="0"/>
                <a:ea typeface="Trebuchet MS" pitchFamily="-84" charset="0"/>
                <a:cs typeface="Helvetica Light"/>
              </a:rPr>
              <a:t>Gargamelle</a:t>
            </a:r>
            <a:r>
              <a:rPr lang="en-US" sz="2800" b="1" dirty="0">
                <a:solidFill>
                  <a:srgbClr val="0D7FBF"/>
                </a:solidFill>
                <a:latin typeface="Helvetica" pitchFamily="2" charset="0"/>
                <a:ea typeface="Trebuchet MS" pitchFamily="-84" charset="0"/>
                <a:cs typeface="Helvetica Light"/>
              </a:rPr>
              <a:t> proved proton substructure  </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4A5ACB02-7B61-504A-A99B-3D1709915971}"/>
              </a:ext>
            </a:extLst>
          </p:cNvPr>
          <p:cNvPicPr>
            <a:picLocks noChangeAspect="1"/>
          </p:cNvPicPr>
          <p:nvPr/>
        </p:nvPicPr>
        <p:blipFill>
          <a:blip r:embed="rId3"/>
          <a:stretch>
            <a:fillRect/>
          </a:stretch>
        </p:blipFill>
        <p:spPr>
          <a:xfrm>
            <a:off x="678423" y="1235770"/>
            <a:ext cx="3501478" cy="2315890"/>
          </a:xfrm>
          <a:prstGeom prst="rect">
            <a:avLst/>
          </a:prstGeom>
        </p:spPr>
      </p:pic>
      <p:pic>
        <p:nvPicPr>
          <p:cNvPr id="5" name="Picture 4">
            <a:extLst>
              <a:ext uri="{FF2B5EF4-FFF2-40B4-BE49-F238E27FC236}">
                <a16:creationId xmlns:a16="http://schemas.microsoft.com/office/drawing/2014/main" id="{BA35CDFC-5B6E-604F-A2E2-66B61CF41165}"/>
              </a:ext>
            </a:extLst>
          </p:cNvPr>
          <p:cNvPicPr>
            <a:picLocks noChangeAspect="1"/>
          </p:cNvPicPr>
          <p:nvPr/>
        </p:nvPicPr>
        <p:blipFill>
          <a:blip r:embed="rId4"/>
          <a:stretch>
            <a:fillRect/>
          </a:stretch>
        </p:blipFill>
        <p:spPr>
          <a:xfrm>
            <a:off x="4309851" y="1235771"/>
            <a:ext cx="3530699" cy="2315890"/>
          </a:xfrm>
          <a:prstGeom prst="rect">
            <a:avLst/>
          </a:prstGeom>
        </p:spPr>
      </p:pic>
      <p:sp>
        <p:nvSpPr>
          <p:cNvPr id="6" name="TextBox 5">
            <a:extLst>
              <a:ext uri="{FF2B5EF4-FFF2-40B4-BE49-F238E27FC236}">
                <a16:creationId xmlns:a16="http://schemas.microsoft.com/office/drawing/2014/main" id="{2919DCEB-DD44-FE43-BD83-6DBD6D9AAE64}"/>
              </a:ext>
            </a:extLst>
          </p:cNvPr>
          <p:cNvSpPr txBox="1"/>
          <p:nvPr/>
        </p:nvSpPr>
        <p:spPr>
          <a:xfrm>
            <a:off x="711876" y="1280374"/>
            <a:ext cx="2558714"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SLAC linear electron accelerator</a:t>
            </a:r>
          </a:p>
        </p:txBody>
      </p:sp>
      <p:sp>
        <p:nvSpPr>
          <p:cNvPr id="7" name="TextBox 6">
            <a:extLst>
              <a:ext uri="{FF2B5EF4-FFF2-40B4-BE49-F238E27FC236}">
                <a16:creationId xmlns:a16="http://schemas.microsoft.com/office/drawing/2014/main" id="{0FDE7E91-1F2A-794F-86EC-FD0BB4F0C5A6}"/>
              </a:ext>
            </a:extLst>
          </p:cNvPr>
          <p:cNvSpPr txBox="1"/>
          <p:nvPr/>
        </p:nvSpPr>
        <p:spPr>
          <a:xfrm>
            <a:off x="4343304" y="1280374"/>
            <a:ext cx="2730235"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SLAC-MIT magnetic spectrometers</a:t>
            </a:r>
          </a:p>
        </p:txBody>
      </p:sp>
      <p:sp>
        <p:nvSpPr>
          <p:cNvPr id="8" name="Rectangle 7">
            <a:extLst>
              <a:ext uri="{FF2B5EF4-FFF2-40B4-BE49-F238E27FC236}">
                <a16:creationId xmlns:a16="http://schemas.microsoft.com/office/drawing/2014/main" id="{C3EEAAA8-CB1E-6A4E-A8A8-C3EB4C449870}"/>
              </a:ext>
            </a:extLst>
          </p:cNvPr>
          <p:cNvSpPr/>
          <p:nvPr/>
        </p:nvSpPr>
        <p:spPr>
          <a:xfrm>
            <a:off x="10928195" y="1929160"/>
            <a:ext cx="528071" cy="669073"/>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grpSp>
        <p:nvGrpSpPr>
          <p:cNvPr id="39" name="Group 38">
            <a:extLst>
              <a:ext uri="{FF2B5EF4-FFF2-40B4-BE49-F238E27FC236}">
                <a16:creationId xmlns:a16="http://schemas.microsoft.com/office/drawing/2014/main" id="{CE552A29-A155-FC4F-9404-5B3F513B221C}"/>
              </a:ext>
            </a:extLst>
          </p:cNvPr>
          <p:cNvGrpSpPr/>
          <p:nvPr/>
        </p:nvGrpSpPr>
        <p:grpSpPr>
          <a:xfrm>
            <a:off x="8161660" y="979540"/>
            <a:ext cx="2916305" cy="2137303"/>
            <a:chOff x="6920116" y="3705936"/>
            <a:chExt cx="2916305" cy="2137303"/>
          </a:xfrm>
        </p:grpSpPr>
        <p:sp>
          <p:nvSpPr>
            <p:cNvPr id="9" name="Oval 8">
              <a:extLst>
                <a:ext uri="{FF2B5EF4-FFF2-40B4-BE49-F238E27FC236}">
                  <a16:creationId xmlns:a16="http://schemas.microsoft.com/office/drawing/2014/main" id="{EDD3F02E-3F66-C34D-A31C-CE205707708C}"/>
                </a:ext>
              </a:extLst>
            </p:cNvPr>
            <p:cNvSpPr/>
            <p:nvPr/>
          </p:nvSpPr>
          <p:spPr>
            <a:xfrm>
              <a:off x="7571678" y="4003288"/>
              <a:ext cx="1839600" cy="1839951"/>
            </a:xfrm>
            <a:prstGeom prst="ellipse">
              <a:avLst/>
            </a:prstGeom>
            <a:gradFill flip="none" rotWithShape="1">
              <a:gsLst>
                <a:gs pos="0">
                  <a:schemeClr val="accent1">
                    <a:lumMod val="5000"/>
                    <a:lumOff val="95000"/>
                  </a:schemeClr>
                </a:gs>
                <a:gs pos="65000">
                  <a:schemeClr val="bg1">
                    <a:lumMod val="65000"/>
                  </a:schemeClr>
                </a:gs>
                <a:gs pos="100000">
                  <a:schemeClr val="accent1">
                    <a:lumMod val="45000"/>
                    <a:lumOff val="55000"/>
                  </a:schemeClr>
                </a:gs>
                <a:gs pos="100000">
                  <a:schemeClr val="accent1">
                    <a:lumMod val="30000"/>
                    <a:lumOff val="70000"/>
                  </a:schemeClr>
                </a:gs>
              </a:gsLst>
              <a:path path="circle">
                <a:fillToRect l="100000" t="100000"/>
              </a:path>
              <a:tileRect r="-100000" b="-100000"/>
            </a:gradFill>
          </p:spPr>
          <p:txBody>
            <a:bodyPr wrap="none" rtlCol="0" anchor="ctr">
              <a:spAutoFit/>
            </a:bodyPr>
            <a:lstStyle/>
            <a:p>
              <a:pPr algn="l"/>
              <a:endParaRPr lang="en-CH" sz="1600" dirty="0">
                <a:latin typeface="Helvetica" pitchFamily="2" charset="0"/>
              </a:endParaRPr>
            </a:p>
          </p:txBody>
        </p:sp>
        <p:cxnSp>
          <p:nvCxnSpPr>
            <p:cNvPr id="31" name="Straight Arrow Connector 30">
              <a:extLst>
                <a:ext uri="{FF2B5EF4-FFF2-40B4-BE49-F238E27FC236}">
                  <a16:creationId xmlns:a16="http://schemas.microsoft.com/office/drawing/2014/main" id="{C9D21996-25E0-7748-9394-F8D9E5053DB9}"/>
                </a:ext>
              </a:extLst>
            </p:cNvPr>
            <p:cNvCxnSpPr>
              <a:cxnSpLocks/>
            </p:cNvCxnSpPr>
            <p:nvPr/>
          </p:nvCxnSpPr>
          <p:spPr>
            <a:xfrm flipV="1">
              <a:off x="8563667" y="3790287"/>
              <a:ext cx="458372" cy="51608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12D76D24-C169-684C-81D6-1093D383BC3E}"/>
                </a:ext>
              </a:extLst>
            </p:cNvPr>
            <p:cNvSpPr/>
            <p:nvPr/>
          </p:nvSpPr>
          <p:spPr>
            <a:xfrm>
              <a:off x="8847218" y="4759117"/>
              <a:ext cx="360000" cy="360000"/>
            </a:xfrm>
            <a:prstGeom prst="ellipse">
              <a:avLst/>
            </a:prstGeom>
            <a:gradFill>
              <a:gsLst>
                <a:gs pos="0">
                  <a:schemeClr val="accent1">
                    <a:lumMod val="5000"/>
                    <a:lumOff val="95000"/>
                  </a:schemeClr>
                </a:gs>
                <a:gs pos="65000">
                  <a:srgbClr val="7030A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4" name="Oval 13">
              <a:extLst>
                <a:ext uri="{FF2B5EF4-FFF2-40B4-BE49-F238E27FC236}">
                  <a16:creationId xmlns:a16="http://schemas.microsoft.com/office/drawing/2014/main" id="{7EAF72BB-24C4-744F-B504-0E6A15A66922}"/>
                </a:ext>
              </a:extLst>
            </p:cNvPr>
            <p:cNvSpPr/>
            <p:nvPr/>
          </p:nvSpPr>
          <p:spPr>
            <a:xfrm>
              <a:off x="7924803" y="5120064"/>
              <a:ext cx="360000" cy="360000"/>
            </a:xfrm>
            <a:prstGeom prst="ellipse">
              <a:avLst/>
            </a:prstGeom>
            <a:gradFill>
              <a:gsLst>
                <a:gs pos="0">
                  <a:schemeClr val="accent1">
                    <a:lumMod val="5000"/>
                    <a:lumOff val="95000"/>
                  </a:schemeClr>
                </a:gs>
                <a:gs pos="65000">
                  <a:srgbClr val="00B05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7284E896-3E74-3E47-B2D4-61476A039114}"/>
                </a:ext>
              </a:extLst>
            </p:cNvPr>
            <p:cNvSpPr txBox="1"/>
            <p:nvPr/>
          </p:nvSpPr>
          <p:spPr>
            <a:xfrm>
              <a:off x="8872367" y="4750203"/>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17" name="TextBox 16">
              <a:extLst>
                <a:ext uri="{FF2B5EF4-FFF2-40B4-BE49-F238E27FC236}">
                  <a16:creationId xmlns:a16="http://schemas.microsoft.com/office/drawing/2014/main" id="{940E4494-C738-3E4C-A0A9-B19D2CDA6790}"/>
                </a:ext>
              </a:extLst>
            </p:cNvPr>
            <p:cNvSpPr txBox="1"/>
            <p:nvPr/>
          </p:nvSpPr>
          <p:spPr>
            <a:xfrm>
              <a:off x="7949949" y="5111150"/>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cxnSp>
          <p:nvCxnSpPr>
            <p:cNvPr id="18" name="Straight Arrow Connector 17">
              <a:extLst>
                <a:ext uri="{FF2B5EF4-FFF2-40B4-BE49-F238E27FC236}">
                  <a16:creationId xmlns:a16="http://schemas.microsoft.com/office/drawing/2014/main" id="{F836AAD9-F880-644A-A3FC-D467B1B127CD}"/>
                </a:ext>
              </a:extLst>
            </p:cNvPr>
            <p:cNvCxnSpPr>
              <a:cxnSpLocks/>
            </p:cNvCxnSpPr>
            <p:nvPr/>
          </p:nvCxnSpPr>
          <p:spPr>
            <a:xfrm>
              <a:off x="6969512" y="4919480"/>
              <a:ext cx="1327793" cy="0"/>
            </a:xfrm>
            <a:prstGeom prst="straightConnector1">
              <a:avLst/>
            </a:prstGeom>
            <a:ln w="38100">
              <a:solidFill>
                <a:srgbClr val="0070C0"/>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8A2219C-30A7-2240-A10C-84C0ECAE089C}"/>
                </a:ext>
              </a:extLst>
            </p:cNvPr>
            <p:cNvCxnSpPr>
              <a:cxnSpLocks/>
            </p:cNvCxnSpPr>
            <p:nvPr/>
          </p:nvCxnSpPr>
          <p:spPr>
            <a:xfrm>
              <a:off x="8284795" y="4919480"/>
              <a:ext cx="1282951" cy="818056"/>
            </a:xfrm>
            <a:prstGeom prst="straightConnector1">
              <a:avLst/>
            </a:prstGeom>
            <a:ln w="38100">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7CA4E966-E1B2-5B47-9DE3-45D74AF937AF}"/>
                </a:ext>
              </a:extLst>
            </p:cNvPr>
            <p:cNvSpPr txBox="1"/>
            <p:nvPr/>
          </p:nvSpPr>
          <p:spPr>
            <a:xfrm>
              <a:off x="6920116" y="4614402"/>
              <a:ext cx="373820"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e</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27" name="TextBox 26">
              <a:extLst>
                <a:ext uri="{FF2B5EF4-FFF2-40B4-BE49-F238E27FC236}">
                  <a16:creationId xmlns:a16="http://schemas.microsoft.com/office/drawing/2014/main" id="{F773C9F8-8F75-624E-9944-FA3C9B2B13CC}"/>
                </a:ext>
              </a:extLst>
            </p:cNvPr>
            <p:cNvSpPr txBox="1"/>
            <p:nvPr/>
          </p:nvSpPr>
          <p:spPr>
            <a:xfrm>
              <a:off x="9462601" y="5366236"/>
              <a:ext cx="373820"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e</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29" name="Freeform 10">
              <a:extLst>
                <a:ext uri="{FF2B5EF4-FFF2-40B4-BE49-F238E27FC236}">
                  <a16:creationId xmlns:a16="http://schemas.microsoft.com/office/drawing/2014/main" id="{D0F72715-B172-AC45-93CE-A4712E7293B0}"/>
                </a:ext>
              </a:extLst>
            </p:cNvPr>
            <p:cNvSpPr>
              <a:spLocks/>
            </p:cNvSpPr>
            <p:nvPr/>
          </p:nvSpPr>
          <p:spPr bwMode="auto">
            <a:xfrm rot="17752580" flipH="1">
              <a:off x="8112858" y="4625097"/>
              <a:ext cx="455372" cy="102618"/>
            </a:xfrm>
            <a:custGeom>
              <a:avLst/>
              <a:gdLst>
                <a:gd name="T0" fmla="*/ 0 w 2304"/>
                <a:gd name="T1" fmla="*/ 192 h 192"/>
                <a:gd name="T2" fmla="*/ 192 w 2304"/>
                <a:gd name="T3" fmla="*/ 0 h 192"/>
                <a:gd name="T4" fmla="*/ 384 w 2304"/>
                <a:gd name="T5" fmla="*/ 192 h 192"/>
                <a:gd name="T6" fmla="*/ 576 w 2304"/>
                <a:gd name="T7" fmla="*/ 0 h 192"/>
                <a:gd name="T8" fmla="*/ 768 w 2304"/>
                <a:gd name="T9" fmla="*/ 192 h 192"/>
                <a:gd name="T10" fmla="*/ 960 w 2304"/>
                <a:gd name="T11" fmla="*/ 0 h 192"/>
                <a:gd name="T12" fmla="*/ 1152 w 2304"/>
                <a:gd name="T13" fmla="*/ 192 h 192"/>
                <a:gd name="T14" fmla="*/ 1344 w 2304"/>
                <a:gd name="T15" fmla="*/ 0 h 192"/>
                <a:gd name="T16" fmla="*/ 1536 w 2304"/>
                <a:gd name="T17" fmla="*/ 192 h 192"/>
                <a:gd name="T18" fmla="*/ 1728 w 2304"/>
                <a:gd name="T19" fmla="*/ 0 h 192"/>
                <a:gd name="T20" fmla="*/ 1920 w 2304"/>
                <a:gd name="T21" fmla="*/ 192 h 192"/>
                <a:gd name="T22" fmla="*/ 2112 w 2304"/>
                <a:gd name="T23" fmla="*/ 0 h 192"/>
                <a:gd name="T24" fmla="*/ 2304 w 2304"/>
                <a:gd name="T2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12700" cmpd="sng">
              <a:solidFill>
                <a:schemeClr val="bg2">
                  <a:lumMod val="10000"/>
                </a:schemeClr>
              </a:solidFill>
              <a:round/>
              <a:headEnd/>
              <a:tailEnd/>
            </a:ln>
            <a:effectLst/>
            <a:extLst>
              <a:ext uri="{909E8E84-426E-40dd-AFC4-6F175D3DCCD1}">
                <a14:hiddenFill xmlns:a14="http://schemas.microsoft.com/office/drawing/2010/main" xmlns="">
                  <a:solidFill>
                    <a:schemeClr val="accent1"/>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11" name="Oval 10">
              <a:extLst>
                <a:ext uri="{FF2B5EF4-FFF2-40B4-BE49-F238E27FC236}">
                  <a16:creationId xmlns:a16="http://schemas.microsoft.com/office/drawing/2014/main" id="{94B3D7FF-EE5B-DF43-A033-74A22394BE9F}"/>
                </a:ext>
              </a:extLst>
            </p:cNvPr>
            <p:cNvSpPr/>
            <p:nvPr/>
          </p:nvSpPr>
          <p:spPr>
            <a:xfrm>
              <a:off x="8295723" y="4267097"/>
              <a:ext cx="360000" cy="360000"/>
            </a:xfrm>
            <a:prstGeom prst="ellipse">
              <a:avLst/>
            </a:prstGeom>
            <a:gradFill>
              <a:gsLst>
                <a:gs pos="0">
                  <a:schemeClr val="accent1">
                    <a:lumMod val="5000"/>
                    <a:lumOff val="95000"/>
                  </a:schemeClr>
                </a:gs>
                <a:gs pos="65000">
                  <a:srgbClr val="E7000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3774116E-C8C6-ED49-898E-FA9920684F57}"/>
                </a:ext>
              </a:extLst>
            </p:cNvPr>
            <p:cNvSpPr txBox="1"/>
            <p:nvPr/>
          </p:nvSpPr>
          <p:spPr>
            <a:xfrm>
              <a:off x="8320873" y="4258182"/>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30" name="TextBox 29">
              <a:extLst>
                <a:ext uri="{FF2B5EF4-FFF2-40B4-BE49-F238E27FC236}">
                  <a16:creationId xmlns:a16="http://schemas.microsoft.com/office/drawing/2014/main" id="{BA6EFF34-BEF3-D245-B1C7-3575F2A6E0CE}"/>
                </a:ext>
              </a:extLst>
            </p:cNvPr>
            <p:cNvSpPr txBox="1"/>
            <p:nvPr/>
          </p:nvSpPr>
          <p:spPr>
            <a:xfrm>
              <a:off x="8020829" y="4476942"/>
              <a:ext cx="292068" cy="338554"/>
            </a:xfrm>
            <a:prstGeom prst="rect">
              <a:avLst/>
            </a:prstGeom>
            <a:noFill/>
          </p:spPr>
          <p:txBody>
            <a:bodyPr wrap="none" rtlCol="0">
              <a:spAutoFit/>
            </a:bodyPr>
            <a:lstStyle/>
            <a:p>
              <a:pPr marL="0">
                <a:spcBef>
                  <a:spcPts val="3000"/>
                </a:spcBef>
              </a:pPr>
              <a:r>
                <a:rPr lang="en-US" sz="1600" b="1" dirty="0">
                  <a:latin typeface="Helvetica" pitchFamily="2" charset="0"/>
                  <a:ea typeface="Helvetica Light" charset="0"/>
                  <a:cs typeface="Helvetica Light" charset="0"/>
                  <a:sym typeface="Wingdings" pitchFamily="2" charset="2"/>
                </a:rPr>
                <a:t>𝛾</a:t>
              </a:r>
              <a:endParaRPr lang="en-CH" sz="1600" b="1" baseline="30000" dirty="0">
                <a:latin typeface="Helvetica" pitchFamily="2" charset="0"/>
                <a:ea typeface="Helvetica Light" charset="0"/>
                <a:cs typeface="Helvetica Light" charset="0"/>
                <a:sym typeface="Wingdings" pitchFamily="2" charset="2"/>
              </a:endParaRPr>
            </a:p>
          </p:txBody>
        </p:sp>
        <p:cxnSp>
          <p:nvCxnSpPr>
            <p:cNvPr id="36" name="Straight Arrow Connector 35">
              <a:extLst>
                <a:ext uri="{FF2B5EF4-FFF2-40B4-BE49-F238E27FC236}">
                  <a16:creationId xmlns:a16="http://schemas.microsoft.com/office/drawing/2014/main" id="{AA21B6AF-968C-EE48-B6A1-0CBC2D362F52}"/>
                </a:ext>
              </a:extLst>
            </p:cNvPr>
            <p:cNvCxnSpPr>
              <a:cxnSpLocks/>
            </p:cNvCxnSpPr>
            <p:nvPr/>
          </p:nvCxnSpPr>
          <p:spPr>
            <a:xfrm flipV="1">
              <a:off x="8554373" y="3841158"/>
              <a:ext cx="543866" cy="484770"/>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D8760604-FF5C-C14C-A936-79EEB97AD539}"/>
                </a:ext>
              </a:extLst>
            </p:cNvPr>
            <p:cNvCxnSpPr>
              <a:cxnSpLocks/>
            </p:cNvCxnSpPr>
            <p:nvPr/>
          </p:nvCxnSpPr>
          <p:spPr>
            <a:xfrm flipV="1">
              <a:off x="8554373" y="3705936"/>
              <a:ext cx="391466" cy="59386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pic>
        <p:nvPicPr>
          <p:cNvPr id="6148" name="Picture 4" descr="Gargamelle Bubble chamber , CERN">
            <a:extLst>
              <a:ext uri="{FF2B5EF4-FFF2-40B4-BE49-F238E27FC236}">
                <a16:creationId xmlns:a16="http://schemas.microsoft.com/office/drawing/2014/main" id="{C54155A2-A3F4-3443-8EC5-DC95F994890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78423" y="3922136"/>
            <a:ext cx="3501478" cy="252991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6945FA85-719B-A949-B248-85D0F8143105}"/>
              </a:ext>
            </a:extLst>
          </p:cNvPr>
          <p:cNvSpPr txBox="1"/>
          <p:nvPr/>
        </p:nvSpPr>
        <p:spPr>
          <a:xfrm>
            <a:off x="710154" y="3983728"/>
            <a:ext cx="1976823"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CERN Gargamelle (1970)</a:t>
            </a:r>
          </a:p>
        </p:txBody>
      </p:sp>
      <p:pic>
        <p:nvPicPr>
          <p:cNvPr id="6150" name="Picture 6" descr="Gargamelle bubble chamber at CERN">
            <a:extLst>
              <a:ext uri="{FF2B5EF4-FFF2-40B4-BE49-F238E27FC236}">
                <a16:creationId xmlns:a16="http://schemas.microsoft.com/office/drawing/2014/main" id="{C1267FF2-BB73-0349-BC59-AC68DE67215C}"/>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a:stretch/>
        </p:blipFill>
        <p:spPr bwMode="auto">
          <a:xfrm>
            <a:off x="4309851" y="3922135"/>
            <a:ext cx="3530699" cy="2529918"/>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B24B007B-302A-5B41-A65C-414AD2E466FC}"/>
              </a:ext>
            </a:extLst>
          </p:cNvPr>
          <p:cNvGrpSpPr/>
          <p:nvPr/>
        </p:nvGrpSpPr>
        <p:grpSpPr>
          <a:xfrm>
            <a:off x="8161660" y="3745601"/>
            <a:ext cx="2959587" cy="2137303"/>
            <a:chOff x="6920116" y="3705936"/>
            <a:chExt cx="2959587" cy="2137303"/>
          </a:xfrm>
        </p:grpSpPr>
        <p:sp>
          <p:nvSpPr>
            <p:cNvPr id="45" name="Oval 44">
              <a:extLst>
                <a:ext uri="{FF2B5EF4-FFF2-40B4-BE49-F238E27FC236}">
                  <a16:creationId xmlns:a16="http://schemas.microsoft.com/office/drawing/2014/main" id="{7B8F7919-F291-7A42-9E09-B8C30764BDBA}"/>
                </a:ext>
              </a:extLst>
            </p:cNvPr>
            <p:cNvSpPr/>
            <p:nvPr/>
          </p:nvSpPr>
          <p:spPr>
            <a:xfrm>
              <a:off x="7571678" y="4003288"/>
              <a:ext cx="1839600" cy="1839951"/>
            </a:xfrm>
            <a:prstGeom prst="ellipse">
              <a:avLst/>
            </a:prstGeom>
            <a:gradFill flip="none" rotWithShape="1">
              <a:gsLst>
                <a:gs pos="0">
                  <a:schemeClr val="accent1">
                    <a:lumMod val="5000"/>
                    <a:lumOff val="95000"/>
                  </a:schemeClr>
                </a:gs>
                <a:gs pos="65000">
                  <a:schemeClr val="bg1">
                    <a:lumMod val="65000"/>
                  </a:schemeClr>
                </a:gs>
                <a:gs pos="100000">
                  <a:schemeClr val="accent1">
                    <a:lumMod val="45000"/>
                    <a:lumOff val="55000"/>
                  </a:schemeClr>
                </a:gs>
                <a:gs pos="100000">
                  <a:schemeClr val="accent1">
                    <a:lumMod val="30000"/>
                    <a:lumOff val="70000"/>
                  </a:schemeClr>
                </a:gs>
              </a:gsLst>
              <a:path path="circle">
                <a:fillToRect l="100000" t="100000"/>
              </a:path>
              <a:tileRect r="-100000" b="-100000"/>
            </a:gradFill>
          </p:spPr>
          <p:txBody>
            <a:bodyPr wrap="none" rtlCol="0" anchor="ctr">
              <a:spAutoFit/>
            </a:bodyPr>
            <a:lstStyle/>
            <a:p>
              <a:pPr algn="l"/>
              <a:endParaRPr lang="en-CH" sz="1600" dirty="0">
                <a:latin typeface="Helvetica" pitchFamily="2" charset="0"/>
              </a:endParaRPr>
            </a:p>
          </p:txBody>
        </p:sp>
        <p:cxnSp>
          <p:nvCxnSpPr>
            <p:cNvPr id="46" name="Straight Arrow Connector 45">
              <a:extLst>
                <a:ext uri="{FF2B5EF4-FFF2-40B4-BE49-F238E27FC236}">
                  <a16:creationId xmlns:a16="http://schemas.microsoft.com/office/drawing/2014/main" id="{FEC7007E-6599-3649-95CF-C374596F274B}"/>
                </a:ext>
              </a:extLst>
            </p:cNvPr>
            <p:cNvCxnSpPr>
              <a:cxnSpLocks/>
            </p:cNvCxnSpPr>
            <p:nvPr/>
          </p:nvCxnSpPr>
          <p:spPr>
            <a:xfrm flipV="1">
              <a:off x="8563667" y="3790287"/>
              <a:ext cx="458372" cy="51608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A82BD4B2-717F-074E-A6CD-39856A0BDA6C}"/>
                </a:ext>
              </a:extLst>
            </p:cNvPr>
            <p:cNvSpPr/>
            <p:nvPr/>
          </p:nvSpPr>
          <p:spPr>
            <a:xfrm>
              <a:off x="8847218" y="4759117"/>
              <a:ext cx="360000" cy="360000"/>
            </a:xfrm>
            <a:prstGeom prst="ellipse">
              <a:avLst/>
            </a:prstGeom>
            <a:gradFill>
              <a:gsLst>
                <a:gs pos="0">
                  <a:schemeClr val="accent1">
                    <a:lumMod val="5000"/>
                    <a:lumOff val="95000"/>
                  </a:schemeClr>
                </a:gs>
                <a:gs pos="65000">
                  <a:srgbClr val="7030A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48" name="Oval 47">
              <a:extLst>
                <a:ext uri="{FF2B5EF4-FFF2-40B4-BE49-F238E27FC236}">
                  <a16:creationId xmlns:a16="http://schemas.microsoft.com/office/drawing/2014/main" id="{EDB15E01-9CBD-6548-9225-630E39C85884}"/>
                </a:ext>
              </a:extLst>
            </p:cNvPr>
            <p:cNvSpPr/>
            <p:nvPr/>
          </p:nvSpPr>
          <p:spPr>
            <a:xfrm>
              <a:off x="7924803" y="5120064"/>
              <a:ext cx="360000" cy="360000"/>
            </a:xfrm>
            <a:prstGeom prst="ellipse">
              <a:avLst/>
            </a:prstGeom>
            <a:gradFill>
              <a:gsLst>
                <a:gs pos="0">
                  <a:schemeClr val="accent1">
                    <a:lumMod val="5000"/>
                    <a:lumOff val="95000"/>
                  </a:schemeClr>
                </a:gs>
                <a:gs pos="65000">
                  <a:srgbClr val="00B05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49" name="TextBox 48">
              <a:extLst>
                <a:ext uri="{FF2B5EF4-FFF2-40B4-BE49-F238E27FC236}">
                  <a16:creationId xmlns:a16="http://schemas.microsoft.com/office/drawing/2014/main" id="{5FECC407-A1CA-634D-84B6-3E8499D2E0C1}"/>
                </a:ext>
              </a:extLst>
            </p:cNvPr>
            <p:cNvSpPr txBox="1"/>
            <p:nvPr/>
          </p:nvSpPr>
          <p:spPr>
            <a:xfrm>
              <a:off x="8872367" y="4750203"/>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50" name="TextBox 49">
              <a:extLst>
                <a:ext uri="{FF2B5EF4-FFF2-40B4-BE49-F238E27FC236}">
                  <a16:creationId xmlns:a16="http://schemas.microsoft.com/office/drawing/2014/main" id="{19F40C46-8B7D-DD42-BD28-D4AE7C1A6FA4}"/>
                </a:ext>
              </a:extLst>
            </p:cNvPr>
            <p:cNvSpPr txBox="1"/>
            <p:nvPr/>
          </p:nvSpPr>
          <p:spPr>
            <a:xfrm>
              <a:off x="7949949" y="5111150"/>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cxnSp>
          <p:nvCxnSpPr>
            <p:cNvPr id="51" name="Straight Arrow Connector 50">
              <a:extLst>
                <a:ext uri="{FF2B5EF4-FFF2-40B4-BE49-F238E27FC236}">
                  <a16:creationId xmlns:a16="http://schemas.microsoft.com/office/drawing/2014/main" id="{B19E4020-DD33-4842-9652-63DC7FF8879B}"/>
                </a:ext>
              </a:extLst>
            </p:cNvPr>
            <p:cNvCxnSpPr>
              <a:cxnSpLocks/>
            </p:cNvCxnSpPr>
            <p:nvPr/>
          </p:nvCxnSpPr>
          <p:spPr>
            <a:xfrm>
              <a:off x="6969512" y="4919480"/>
              <a:ext cx="1327793" cy="0"/>
            </a:xfrm>
            <a:prstGeom prst="straightConnector1">
              <a:avLst/>
            </a:prstGeom>
            <a:ln w="38100">
              <a:solidFill>
                <a:srgbClr val="0070C0"/>
              </a:solidFill>
              <a:prstDash val="sysDash"/>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58E328E4-D1FA-C34F-8514-1C94C42F88AC}"/>
                </a:ext>
              </a:extLst>
            </p:cNvPr>
            <p:cNvCxnSpPr>
              <a:cxnSpLocks/>
            </p:cNvCxnSpPr>
            <p:nvPr/>
          </p:nvCxnSpPr>
          <p:spPr>
            <a:xfrm>
              <a:off x="8284795" y="4919480"/>
              <a:ext cx="1282951" cy="818056"/>
            </a:xfrm>
            <a:prstGeom prst="straightConnector1">
              <a:avLst/>
            </a:prstGeom>
            <a:ln w="38100">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C021063C-2119-E045-A5D3-6D74E11AD9ED}"/>
                </a:ext>
              </a:extLst>
            </p:cNvPr>
            <p:cNvSpPr txBox="1"/>
            <p:nvPr/>
          </p:nvSpPr>
          <p:spPr>
            <a:xfrm>
              <a:off x="6920116" y="4614402"/>
              <a:ext cx="288862"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𝜈</a:t>
              </a:r>
              <a:endParaRPr lang="en-CH" sz="1600" b="1" dirty="0">
                <a:solidFill>
                  <a:srgbClr val="0070C0"/>
                </a:solidFill>
                <a:latin typeface="Helvetica" pitchFamily="2" charset="0"/>
                <a:ea typeface="Helvetica Light" charset="0"/>
                <a:cs typeface="Helvetica Light" charset="0"/>
                <a:sym typeface="Wingdings" pitchFamily="2" charset="2"/>
              </a:endParaRPr>
            </a:p>
          </p:txBody>
        </p:sp>
        <p:sp>
          <p:nvSpPr>
            <p:cNvPr id="54" name="TextBox 53">
              <a:extLst>
                <a:ext uri="{FF2B5EF4-FFF2-40B4-BE49-F238E27FC236}">
                  <a16:creationId xmlns:a16="http://schemas.microsoft.com/office/drawing/2014/main" id="{F8C5A33E-28DA-FE4B-B44C-301016195A56}"/>
                </a:ext>
              </a:extLst>
            </p:cNvPr>
            <p:cNvSpPr txBox="1"/>
            <p:nvPr/>
          </p:nvSpPr>
          <p:spPr>
            <a:xfrm>
              <a:off x="9462601" y="5310481"/>
              <a:ext cx="417102"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µ</a:t>
              </a:r>
              <a:r>
                <a:rPr lang="en-GB" sz="700" b="1" dirty="0">
                  <a:solidFill>
                    <a:srgbClr val="0070C0"/>
                  </a:solidFill>
                  <a:latin typeface="Helvetica" pitchFamily="2" charset="0"/>
                  <a:ea typeface="Helvetica Light" charset="0"/>
                  <a:cs typeface="Helvetica Light" charset="0"/>
                  <a:sym typeface="Wingdings" pitchFamily="2" charset="2"/>
                </a:rPr>
                <a:t> </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55" name="Freeform 10">
              <a:extLst>
                <a:ext uri="{FF2B5EF4-FFF2-40B4-BE49-F238E27FC236}">
                  <a16:creationId xmlns:a16="http://schemas.microsoft.com/office/drawing/2014/main" id="{AD0B0888-C6F2-0D44-95A3-805817D434FE}"/>
                </a:ext>
              </a:extLst>
            </p:cNvPr>
            <p:cNvSpPr>
              <a:spLocks/>
            </p:cNvSpPr>
            <p:nvPr/>
          </p:nvSpPr>
          <p:spPr bwMode="auto">
            <a:xfrm rot="17752580" flipH="1">
              <a:off x="8112858" y="4625097"/>
              <a:ext cx="455372" cy="102618"/>
            </a:xfrm>
            <a:custGeom>
              <a:avLst/>
              <a:gdLst>
                <a:gd name="T0" fmla="*/ 0 w 2304"/>
                <a:gd name="T1" fmla="*/ 192 h 192"/>
                <a:gd name="T2" fmla="*/ 192 w 2304"/>
                <a:gd name="T3" fmla="*/ 0 h 192"/>
                <a:gd name="T4" fmla="*/ 384 w 2304"/>
                <a:gd name="T5" fmla="*/ 192 h 192"/>
                <a:gd name="T6" fmla="*/ 576 w 2304"/>
                <a:gd name="T7" fmla="*/ 0 h 192"/>
                <a:gd name="T8" fmla="*/ 768 w 2304"/>
                <a:gd name="T9" fmla="*/ 192 h 192"/>
                <a:gd name="T10" fmla="*/ 960 w 2304"/>
                <a:gd name="T11" fmla="*/ 0 h 192"/>
                <a:gd name="T12" fmla="*/ 1152 w 2304"/>
                <a:gd name="T13" fmla="*/ 192 h 192"/>
                <a:gd name="T14" fmla="*/ 1344 w 2304"/>
                <a:gd name="T15" fmla="*/ 0 h 192"/>
                <a:gd name="T16" fmla="*/ 1536 w 2304"/>
                <a:gd name="T17" fmla="*/ 192 h 192"/>
                <a:gd name="T18" fmla="*/ 1728 w 2304"/>
                <a:gd name="T19" fmla="*/ 0 h 192"/>
                <a:gd name="T20" fmla="*/ 1920 w 2304"/>
                <a:gd name="T21" fmla="*/ 192 h 192"/>
                <a:gd name="T22" fmla="*/ 2112 w 2304"/>
                <a:gd name="T23" fmla="*/ 0 h 192"/>
                <a:gd name="T24" fmla="*/ 2304 w 2304"/>
                <a:gd name="T2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12700" cmpd="sng">
              <a:solidFill>
                <a:schemeClr val="bg2">
                  <a:lumMod val="10000"/>
                </a:schemeClr>
              </a:solidFill>
              <a:round/>
              <a:headEnd/>
              <a:tailEnd/>
            </a:ln>
            <a:effectLst/>
            <a:extLst>
              <a:ext uri="{909E8E84-426E-40dd-AFC4-6F175D3DCCD1}">
                <a14:hiddenFill xmlns:a14="http://schemas.microsoft.com/office/drawing/2010/main" xmlns="">
                  <a:solidFill>
                    <a:schemeClr val="accent1"/>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56" name="Oval 55">
              <a:extLst>
                <a:ext uri="{FF2B5EF4-FFF2-40B4-BE49-F238E27FC236}">
                  <a16:creationId xmlns:a16="http://schemas.microsoft.com/office/drawing/2014/main" id="{027EEA70-5F5C-D341-8F11-F6CE66AB163B}"/>
                </a:ext>
              </a:extLst>
            </p:cNvPr>
            <p:cNvSpPr/>
            <p:nvPr/>
          </p:nvSpPr>
          <p:spPr>
            <a:xfrm>
              <a:off x="8295723" y="4267097"/>
              <a:ext cx="360000" cy="360000"/>
            </a:xfrm>
            <a:prstGeom prst="ellipse">
              <a:avLst/>
            </a:prstGeom>
            <a:gradFill>
              <a:gsLst>
                <a:gs pos="0">
                  <a:schemeClr val="accent1">
                    <a:lumMod val="5000"/>
                    <a:lumOff val="95000"/>
                  </a:schemeClr>
                </a:gs>
                <a:gs pos="65000">
                  <a:srgbClr val="E7000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57" name="TextBox 56">
              <a:extLst>
                <a:ext uri="{FF2B5EF4-FFF2-40B4-BE49-F238E27FC236}">
                  <a16:creationId xmlns:a16="http://schemas.microsoft.com/office/drawing/2014/main" id="{E8D5FAC1-F20B-A144-A766-46A0E85B2F8A}"/>
                </a:ext>
              </a:extLst>
            </p:cNvPr>
            <p:cNvSpPr txBox="1"/>
            <p:nvPr/>
          </p:nvSpPr>
          <p:spPr>
            <a:xfrm>
              <a:off x="8320873" y="4258182"/>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58" name="TextBox 57">
              <a:extLst>
                <a:ext uri="{FF2B5EF4-FFF2-40B4-BE49-F238E27FC236}">
                  <a16:creationId xmlns:a16="http://schemas.microsoft.com/office/drawing/2014/main" id="{04F5C6D7-EB81-E64F-8CFB-F88AB29D0024}"/>
                </a:ext>
              </a:extLst>
            </p:cNvPr>
            <p:cNvSpPr txBox="1"/>
            <p:nvPr/>
          </p:nvSpPr>
          <p:spPr>
            <a:xfrm>
              <a:off x="7875866" y="4510395"/>
              <a:ext cx="453970" cy="338554"/>
            </a:xfrm>
            <a:prstGeom prst="rect">
              <a:avLst/>
            </a:prstGeom>
            <a:noFill/>
          </p:spPr>
          <p:txBody>
            <a:bodyPr wrap="none" rtlCol="0">
              <a:spAutoFit/>
            </a:bodyPr>
            <a:lstStyle/>
            <a:p>
              <a:pPr marL="0">
                <a:spcBef>
                  <a:spcPts val="3000"/>
                </a:spcBef>
              </a:pPr>
              <a:r>
                <a:rPr lang="en-US" sz="1600" b="1" dirty="0">
                  <a:latin typeface="Helvetica" pitchFamily="2" charset="0"/>
                  <a:ea typeface="Helvetica Light" charset="0"/>
                  <a:cs typeface="Helvetica Light" charset="0"/>
                  <a:sym typeface="Wingdings" pitchFamily="2" charset="2"/>
                </a:rPr>
                <a:t>W</a:t>
              </a:r>
              <a:r>
                <a:rPr lang="en-US" sz="1600" b="1" baseline="30000" dirty="0">
                  <a:latin typeface="Helvetica" pitchFamily="2" charset="0"/>
                  <a:ea typeface="Helvetica Light" charset="0"/>
                  <a:cs typeface="Helvetica Light" charset="0"/>
                  <a:sym typeface="Wingdings" pitchFamily="2" charset="2"/>
                </a:rPr>
                <a:t>–</a:t>
              </a:r>
              <a:endParaRPr lang="en-CH" sz="1600" b="1" baseline="30000" dirty="0">
                <a:latin typeface="Helvetica" pitchFamily="2" charset="0"/>
                <a:ea typeface="Helvetica Light" charset="0"/>
                <a:cs typeface="Helvetica Light" charset="0"/>
                <a:sym typeface="Wingdings" pitchFamily="2" charset="2"/>
              </a:endParaRPr>
            </a:p>
          </p:txBody>
        </p:sp>
        <p:cxnSp>
          <p:nvCxnSpPr>
            <p:cNvPr id="59" name="Straight Arrow Connector 58">
              <a:extLst>
                <a:ext uri="{FF2B5EF4-FFF2-40B4-BE49-F238E27FC236}">
                  <a16:creationId xmlns:a16="http://schemas.microsoft.com/office/drawing/2014/main" id="{75AB7139-81C5-A348-8D3F-2C5A3DBC8F26}"/>
                </a:ext>
              </a:extLst>
            </p:cNvPr>
            <p:cNvCxnSpPr>
              <a:cxnSpLocks/>
            </p:cNvCxnSpPr>
            <p:nvPr/>
          </p:nvCxnSpPr>
          <p:spPr>
            <a:xfrm flipV="1">
              <a:off x="8554373" y="3841158"/>
              <a:ext cx="543866" cy="484770"/>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FA452815-5A6E-E24A-8057-3E0500C5D8A5}"/>
                </a:ext>
              </a:extLst>
            </p:cNvPr>
            <p:cNvCxnSpPr>
              <a:cxnSpLocks/>
            </p:cNvCxnSpPr>
            <p:nvPr/>
          </p:nvCxnSpPr>
          <p:spPr>
            <a:xfrm flipV="1">
              <a:off x="8554373" y="3705936"/>
              <a:ext cx="391466" cy="59386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62" name="TextBox 61">
            <a:extLst>
              <a:ext uri="{FF2B5EF4-FFF2-40B4-BE49-F238E27FC236}">
                <a16:creationId xmlns:a16="http://schemas.microsoft.com/office/drawing/2014/main" id="{D80EBCD6-F0EC-6347-B68A-0168D0E1C0BB}"/>
              </a:ext>
            </a:extLst>
          </p:cNvPr>
          <p:cNvSpPr txBox="1"/>
          <p:nvPr/>
        </p:nvSpPr>
        <p:spPr>
          <a:xfrm>
            <a:off x="8090994" y="3222688"/>
            <a:ext cx="3392627" cy="461665"/>
          </a:xfrm>
          <a:prstGeom prst="rect">
            <a:avLst/>
          </a:prstGeom>
          <a:noFill/>
        </p:spPr>
        <p:txBody>
          <a:bodyPr wrap="square">
            <a:spAutoFit/>
          </a:bodyPr>
          <a:lstStyle/>
          <a:p>
            <a:r>
              <a:rPr lang="en-GB" sz="1200" dirty="0">
                <a:latin typeface="Helvetica" pitchFamily="2" charset="0"/>
              </a:rPr>
              <a:t>1972: electron deep-inelastic scattering: “partons” (probably quarks) exist within protons</a:t>
            </a:r>
            <a:endParaRPr lang="en-CH" sz="1200" dirty="0">
              <a:latin typeface="Helvetica" pitchFamily="2" charset="0"/>
            </a:endParaRPr>
          </a:p>
        </p:txBody>
      </p:sp>
      <p:sp>
        <p:nvSpPr>
          <p:cNvPr id="63" name="TextBox 62">
            <a:extLst>
              <a:ext uri="{FF2B5EF4-FFF2-40B4-BE49-F238E27FC236}">
                <a16:creationId xmlns:a16="http://schemas.microsoft.com/office/drawing/2014/main" id="{CDA0C564-AC87-4540-9F87-D38E2D1C355E}"/>
              </a:ext>
            </a:extLst>
          </p:cNvPr>
          <p:cNvSpPr txBox="1"/>
          <p:nvPr/>
        </p:nvSpPr>
        <p:spPr>
          <a:xfrm>
            <a:off x="8053851" y="6029604"/>
            <a:ext cx="3392627" cy="461665"/>
          </a:xfrm>
          <a:prstGeom prst="rect">
            <a:avLst/>
          </a:prstGeom>
          <a:noFill/>
        </p:spPr>
        <p:txBody>
          <a:bodyPr wrap="square">
            <a:spAutoFit/>
          </a:bodyPr>
          <a:lstStyle/>
          <a:p>
            <a:r>
              <a:rPr lang="en-GB" sz="1200" dirty="0">
                <a:latin typeface="Helvetica" pitchFamily="2" charset="0"/>
              </a:rPr>
              <a:t>1972: neutrino deep-inelastic scattering: confirmation that partons are quarks </a:t>
            </a:r>
            <a:endParaRPr lang="en-CH" sz="1200" dirty="0">
              <a:latin typeface="Helvetica" pitchFamily="2" charset="0"/>
            </a:endParaRPr>
          </a:p>
        </p:txBody>
      </p:sp>
    </p:spTree>
    <p:extLst>
      <p:ext uri="{BB962C8B-B14F-4D97-AF65-F5344CB8AC3E}">
        <p14:creationId xmlns:p14="http://schemas.microsoft.com/office/powerpoint/2010/main" val="309352827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8D6C54-729C-2D47-8D26-838F437644EF}"/>
              </a:ext>
            </a:extLst>
          </p:cNvPr>
          <p:cNvSpPr>
            <a:spLocks noGrp="1"/>
          </p:cNvSpPr>
          <p:nvPr>
            <p:ph type="sldNum" sz="quarter" idx="4"/>
          </p:nvPr>
        </p:nvSpPr>
        <p:spPr/>
        <p:txBody>
          <a:bodyPr/>
          <a:lstStyle/>
          <a:p>
            <a:pPr>
              <a:defRPr/>
            </a:pPr>
            <a:fld id="{611C2F03-9E95-40C9-A99F-3C4F7EE8CF2A}" type="slidenum">
              <a:rPr lang="en-GB" smtClean="0"/>
              <a:pPr>
                <a:defRPr/>
              </a:pPr>
              <a:t>8</a:t>
            </a:fld>
            <a:endParaRPr lang="en-GB" dirty="0"/>
          </a:p>
        </p:txBody>
      </p:sp>
      <p:sp>
        <p:nvSpPr>
          <p:cNvPr id="3" name="TextBox 2">
            <a:extLst>
              <a:ext uri="{FF2B5EF4-FFF2-40B4-BE49-F238E27FC236}">
                <a16:creationId xmlns:a16="http://schemas.microsoft.com/office/drawing/2014/main" id="{80759D37-BCF1-3B4C-99B7-07784FD66197}"/>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SLAC-MIT &amp; </a:t>
            </a:r>
            <a:r>
              <a:rPr kumimoji="0" lang="en-US" sz="2800" b="1" i="0" u="none" strike="noStrike" kern="1200" cap="none" spc="0" normalizeH="0" baseline="0" noProof="0" dirty="0" err="1">
                <a:ln>
                  <a:noFill/>
                </a:ln>
                <a:solidFill>
                  <a:srgbClr val="0D7FBF"/>
                </a:solidFill>
                <a:effectLst/>
                <a:uLnTx/>
                <a:uFillTx/>
                <a:latin typeface="Helvetica" pitchFamily="2" charset="0"/>
                <a:ea typeface="Trebuchet MS" pitchFamily="-84" charset="0"/>
                <a:cs typeface="Helvetica Light"/>
              </a:rPr>
              <a:t>Gargamelle</a:t>
            </a:r>
            <a:r>
              <a:rPr lang="en-US" sz="2800" b="1" dirty="0">
                <a:solidFill>
                  <a:srgbClr val="0D7FBF"/>
                </a:solidFill>
                <a:latin typeface="Helvetica" pitchFamily="2" charset="0"/>
                <a:ea typeface="Trebuchet MS" pitchFamily="-84" charset="0"/>
                <a:cs typeface="Helvetica Light"/>
              </a:rPr>
              <a:t> proved proton substructure  </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4A5ACB02-7B61-504A-A99B-3D1709915971}"/>
              </a:ext>
            </a:extLst>
          </p:cNvPr>
          <p:cNvPicPr>
            <a:picLocks noChangeAspect="1"/>
          </p:cNvPicPr>
          <p:nvPr/>
        </p:nvPicPr>
        <p:blipFill>
          <a:blip r:embed="rId3"/>
          <a:stretch>
            <a:fillRect/>
          </a:stretch>
        </p:blipFill>
        <p:spPr>
          <a:xfrm>
            <a:off x="678423" y="1235770"/>
            <a:ext cx="3501478" cy="2315890"/>
          </a:xfrm>
          <a:prstGeom prst="rect">
            <a:avLst/>
          </a:prstGeom>
        </p:spPr>
      </p:pic>
      <p:pic>
        <p:nvPicPr>
          <p:cNvPr id="5" name="Picture 4">
            <a:extLst>
              <a:ext uri="{FF2B5EF4-FFF2-40B4-BE49-F238E27FC236}">
                <a16:creationId xmlns:a16="http://schemas.microsoft.com/office/drawing/2014/main" id="{BA35CDFC-5B6E-604F-A2E2-66B61CF41165}"/>
              </a:ext>
            </a:extLst>
          </p:cNvPr>
          <p:cNvPicPr>
            <a:picLocks noChangeAspect="1"/>
          </p:cNvPicPr>
          <p:nvPr/>
        </p:nvPicPr>
        <p:blipFill>
          <a:blip r:embed="rId4"/>
          <a:stretch>
            <a:fillRect/>
          </a:stretch>
        </p:blipFill>
        <p:spPr>
          <a:xfrm>
            <a:off x="4309851" y="1235771"/>
            <a:ext cx="3530699" cy="2315890"/>
          </a:xfrm>
          <a:prstGeom prst="rect">
            <a:avLst/>
          </a:prstGeom>
        </p:spPr>
      </p:pic>
      <p:sp>
        <p:nvSpPr>
          <p:cNvPr id="6" name="TextBox 5">
            <a:extLst>
              <a:ext uri="{FF2B5EF4-FFF2-40B4-BE49-F238E27FC236}">
                <a16:creationId xmlns:a16="http://schemas.microsoft.com/office/drawing/2014/main" id="{2919DCEB-DD44-FE43-BD83-6DBD6D9AAE64}"/>
              </a:ext>
            </a:extLst>
          </p:cNvPr>
          <p:cNvSpPr txBox="1"/>
          <p:nvPr/>
        </p:nvSpPr>
        <p:spPr>
          <a:xfrm>
            <a:off x="711876" y="1280374"/>
            <a:ext cx="2558714"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SLAC linear electron accelerator</a:t>
            </a:r>
          </a:p>
        </p:txBody>
      </p:sp>
      <p:sp>
        <p:nvSpPr>
          <p:cNvPr id="7" name="TextBox 6">
            <a:extLst>
              <a:ext uri="{FF2B5EF4-FFF2-40B4-BE49-F238E27FC236}">
                <a16:creationId xmlns:a16="http://schemas.microsoft.com/office/drawing/2014/main" id="{0FDE7E91-1F2A-794F-86EC-FD0BB4F0C5A6}"/>
              </a:ext>
            </a:extLst>
          </p:cNvPr>
          <p:cNvSpPr txBox="1"/>
          <p:nvPr/>
        </p:nvSpPr>
        <p:spPr>
          <a:xfrm>
            <a:off x="4343304" y="1280374"/>
            <a:ext cx="1951175"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Magnetic spectrometers</a:t>
            </a:r>
          </a:p>
        </p:txBody>
      </p:sp>
      <p:sp>
        <p:nvSpPr>
          <p:cNvPr id="8" name="Rectangle 7">
            <a:extLst>
              <a:ext uri="{FF2B5EF4-FFF2-40B4-BE49-F238E27FC236}">
                <a16:creationId xmlns:a16="http://schemas.microsoft.com/office/drawing/2014/main" id="{C3EEAAA8-CB1E-6A4E-A8A8-C3EB4C449870}"/>
              </a:ext>
            </a:extLst>
          </p:cNvPr>
          <p:cNvSpPr/>
          <p:nvPr/>
        </p:nvSpPr>
        <p:spPr>
          <a:xfrm>
            <a:off x="10928195" y="1929160"/>
            <a:ext cx="528071" cy="669073"/>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grpSp>
        <p:nvGrpSpPr>
          <p:cNvPr id="39" name="Group 38">
            <a:extLst>
              <a:ext uri="{FF2B5EF4-FFF2-40B4-BE49-F238E27FC236}">
                <a16:creationId xmlns:a16="http://schemas.microsoft.com/office/drawing/2014/main" id="{CE552A29-A155-FC4F-9404-5B3F513B221C}"/>
              </a:ext>
            </a:extLst>
          </p:cNvPr>
          <p:cNvGrpSpPr/>
          <p:nvPr/>
        </p:nvGrpSpPr>
        <p:grpSpPr>
          <a:xfrm>
            <a:off x="8161660" y="979540"/>
            <a:ext cx="2916305" cy="2137303"/>
            <a:chOff x="6920116" y="3705936"/>
            <a:chExt cx="2916305" cy="2137303"/>
          </a:xfrm>
        </p:grpSpPr>
        <p:sp>
          <p:nvSpPr>
            <p:cNvPr id="9" name="Oval 8">
              <a:extLst>
                <a:ext uri="{FF2B5EF4-FFF2-40B4-BE49-F238E27FC236}">
                  <a16:creationId xmlns:a16="http://schemas.microsoft.com/office/drawing/2014/main" id="{EDD3F02E-3F66-C34D-A31C-CE205707708C}"/>
                </a:ext>
              </a:extLst>
            </p:cNvPr>
            <p:cNvSpPr/>
            <p:nvPr/>
          </p:nvSpPr>
          <p:spPr>
            <a:xfrm>
              <a:off x="7571678" y="4003288"/>
              <a:ext cx="1839600" cy="1839951"/>
            </a:xfrm>
            <a:prstGeom prst="ellipse">
              <a:avLst/>
            </a:prstGeom>
            <a:gradFill flip="none" rotWithShape="1">
              <a:gsLst>
                <a:gs pos="0">
                  <a:schemeClr val="accent1">
                    <a:lumMod val="5000"/>
                    <a:lumOff val="95000"/>
                  </a:schemeClr>
                </a:gs>
                <a:gs pos="65000">
                  <a:schemeClr val="bg1">
                    <a:lumMod val="65000"/>
                  </a:schemeClr>
                </a:gs>
                <a:gs pos="100000">
                  <a:schemeClr val="accent1">
                    <a:lumMod val="45000"/>
                    <a:lumOff val="55000"/>
                  </a:schemeClr>
                </a:gs>
                <a:gs pos="100000">
                  <a:schemeClr val="accent1">
                    <a:lumMod val="30000"/>
                    <a:lumOff val="70000"/>
                  </a:schemeClr>
                </a:gs>
              </a:gsLst>
              <a:path path="circle">
                <a:fillToRect l="100000" t="100000"/>
              </a:path>
              <a:tileRect r="-100000" b="-100000"/>
            </a:gradFill>
          </p:spPr>
          <p:txBody>
            <a:bodyPr wrap="none" rtlCol="0" anchor="ctr">
              <a:spAutoFit/>
            </a:bodyPr>
            <a:lstStyle/>
            <a:p>
              <a:pPr algn="l"/>
              <a:endParaRPr lang="en-CH" sz="1600" dirty="0">
                <a:latin typeface="Helvetica" pitchFamily="2" charset="0"/>
              </a:endParaRPr>
            </a:p>
          </p:txBody>
        </p:sp>
        <p:cxnSp>
          <p:nvCxnSpPr>
            <p:cNvPr id="31" name="Straight Arrow Connector 30">
              <a:extLst>
                <a:ext uri="{FF2B5EF4-FFF2-40B4-BE49-F238E27FC236}">
                  <a16:creationId xmlns:a16="http://schemas.microsoft.com/office/drawing/2014/main" id="{C9D21996-25E0-7748-9394-F8D9E5053DB9}"/>
                </a:ext>
              </a:extLst>
            </p:cNvPr>
            <p:cNvCxnSpPr>
              <a:cxnSpLocks/>
            </p:cNvCxnSpPr>
            <p:nvPr/>
          </p:nvCxnSpPr>
          <p:spPr>
            <a:xfrm flipV="1">
              <a:off x="8563667" y="3790287"/>
              <a:ext cx="458372" cy="51608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12D76D24-C169-684C-81D6-1093D383BC3E}"/>
                </a:ext>
              </a:extLst>
            </p:cNvPr>
            <p:cNvSpPr/>
            <p:nvPr/>
          </p:nvSpPr>
          <p:spPr>
            <a:xfrm>
              <a:off x="8847218" y="4759117"/>
              <a:ext cx="360000" cy="360000"/>
            </a:xfrm>
            <a:prstGeom prst="ellipse">
              <a:avLst/>
            </a:prstGeom>
            <a:gradFill>
              <a:gsLst>
                <a:gs pos="0">
                  <a:schemeClr val="accent1">
                    <a:lumMod val="5000"/>
                    <a:lumOff val="95000"/>
                  </a:schemeClr>
                </a:gs>
                <a:gs pos="65000">
                  <a:srgbClr val="7030A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4" name="Oval 13">
              <a:extLst>
                <a:ext uri="{FF2B5EF4-FFF2-40B4-BE49-F238E27FC236}">
                  <a16:creationId xmlns:a16="http://schemas.microsoft.com/office/drawing/2014/main" id="{7EAF72BB-24C4-744F-B504-0E6A15A66922}"/>
                </a:ext>
              </a:extLst>
            </p:cNvPr>
            <p:cNvSpPr/>
            <p:nvPr/>
          </p:nvSpPr>
          <p:spPr>
            <a:xfrm>
              <a:off x="7924803" y="5120064"/>
              <a:ext cx="360000" cy="360000"/>
            </a:xfrm>
            <a:prstGeom prst="ellipse">
              <a:avLst/>
            </a:prstGeom>
            <a:gradFill>
              <a:gsLst>
                <a:gs pos="0">
                  <a:schemeClr val="accent1">
                    <a:lumMod val="5000"/>
                    <a:lumOff val="95000"/>
                  </a:schemeClr>
                </a:gs>
                <a:gs pos="65000">
                  <a:srgbClr val="00B05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7284E896-3E74-3E47-B2D4-61476A039114}"/>
                </a:ext>
              </a:extLst>
            </p:cNvPr>
            <p:cNvSpPr txBox="1"/>
            <p:nvPr/>
          </p:nvSpPr>
          <p:spPr>
            <a:xfrm>
              <a:off x="8872367" y="4750203"/>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17" name="TextBox 16">
              <a:extLst>
                <a:ext uri="{FF2B5EF4-FFF2-40B4-BE49-F238E27FC236}">
                  <a16:creationId xmlns:a16="http://schemas.microsoft.com/office/drawing/2014/main" id="{940E4494-C738-3E4C-A0A9-B19D2CDA6790}"/>
                </a:ext>
              </a:extLst>
            </p:cNvPr>
            <p:cNvSpPr txBox="1"/>
            <p:nvPr/>
          </p:nvSpPr>
          <p:spPr>
            <a:xfrm>
              <a:off x="7949949" y="5111150"/>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cxnSp>
          <p:nvCxnSpPr>
            <p:cNvPr id="18" name="Straight Arrow Connector 17">
              <a:extLst>
                <a:ext uri="{FF2B5EF4-FFF2-40B4-BE49-F238E27FC236}">
                  <a16:creationId xmlns:a16="http://schemas.microsoft.com/office/drawing/2014/main" id="{F836AAD9-F880-644A-A3FC-D467B1B127CD}"/>
                </a:ext>
              </a:extLst>
            </p:cNvPr>
            <p:cNvCxnSpPr>
              <a:cxnSpLocks/>
            </p:cNvCxnSpPr>
            <p:nvPr/>
          </p:nvCxnSpPr>
          <p:spPr>
            <a:xfrm>
              <a:off x="6969512" y="4919480"/>
              <a:ext cx="1327793" cy="0"/>
            </a:xfrm>
            <a:prstGeom prst="straightConnector1">
              <a:avLst/>
            </a:prstGeom>
            <a:ln w="38100">
              <a:solidFill>
                <a:srgbClr val="0070C0"/>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8A2219C-30A7-2240-A10C-84C0ECAE089C}"/>
                </a:ext>
              </a:extLst>
            </p:cNvPr>
            <p:cNvCxnSpPr>
              <a:cxnSpLocks/>
            </p:cNvCxnSpPr>
            <p:nvPr/>
          </p:nvCxnSpPr>
          <p:spPr>
            <a:xfrm>
              <a:off x="8284795" y="4919480"/>
              <a:ext cx="1282951" cy="818056"/>
            </a:xfrm>
            <a:prstGeom prst="straightConnector1">
              <a:avLst/>
            </a:prstGeom>
            <a:ln w="38100">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7CA4E966-E1B2-5B47-9DE3-45D74AF937AF}"/>
                </a:ext>
              </a:extLst>
            </p:cNvPr>
            <p:cNvSpPr txBox="1"/>
            <p:nvPr/>
          </p:nvSpPr>
          <p:spPr>
            <a:xfrm>
              <a:off x="6920116" y="4614402"/>
              <a:ext cx="373820"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e</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27" name="TextBox 26">
              <a:extLst>
                <a:ext uri="{FF2B5EF4-FFF2-40B4-BE49-F238E27FC236}">
                  <a16:creationId xmlns:a16="http://schemas.microsoft.com/office/drawing/2014/main" id="{F773C9F8-8F75-624E-9944-FA3C9B2B13CC}"/>
                </a:ext>
              </a:extLst>
            </p:cNvPr>
            <p:cNvSpPr txBox="1"/>
            <p:nvPr/>
          </p:nvSpPr>
          <p:spPr>
            <a:xfrm>
              <a:off x="9462601" y="5366236"/>
              <a:ext cx="373820"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e</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29" name="Freeform 10">
              <a:extLst>
                <a:ext uri="{FF2B5EF4-FFF2-40B4-BE49-F238E27FC236}">
                  <a16:creationId xmlns:a16="http://schemas.microsoft.com/office/drawing/2014/main" id="{D0F72715-B172-AC45-93CE-A4712E7293B0}"/>
                </a:ext>
              </a:extLst>
            </p:cNvPr>
            <p:cNvSpPr>
              <a:spLocks/>
            </p:cNvSpPr>
            <p:nvPr/>
          </p:nvSpPr>
          <p:spPr bwMode="auto">
            <a:xfrm rot="17752580" flipH="1">
              <a:off x="8112858" y="4625097"/>
              <a:ext cx="455372" cy="102618"/>
            </a:xfrm>
            <a:custGeom>
              <a:avLst/>
              <a:gdLst>
                <a:gd name="T0" fmla="*/ 0 w 2304"/>
                <a:gd name="T1" fmla="*/ 192 h 192"/>
                <a:gd name="T2" fmla="*/ 192 w 2304"/>
                <a:gd name="T3" fmla="*/ 0 h 192"/>
                <a:gd name="T4" fmla="*/ 384 w 2304"/>
                <a:gd name="T5" fmla="*/ 192 h 192"/>
                <a:gd name="T6" fmla="*/ 576 w 2304"/>
                <a:gd name="T7" fmla="*/ 0 h 192"/>
                <a:gd name="T8" fmla="*/ 768 w 2304"/>
                <a:gd name="T9" fmla="*/ 192 h 192"/>
                <a:gd name="T10" fmla="*/ 960 w 2304"/>
                <a:gd name="T11" fmla="*/ 0 h 192"/>
                <a:gd name="T12" fmla="*/ 1152 w 2304"/>
                <a:gd name="T13" fmla="*/ 192 h 192"/>
                <a:gd name="T14" fmla="*/ 1344 w 2304"/>
                <a:gd name="T15" fmla="*/ 0 h 192"/>
                <a:gd name="T16" fmla="*/ 1536 w 2304"/>
                <a:gd name="T17" fmla="*/ 192 h 192"/>
                <a:gd name="T18" fmla="*/ 1728 w 2304"/>
                <a:gd name="T19" fmla="*/ 0 h 192"/>
                <a:gd name="T20" fmla="*/ 1920 w 2304"/>
                <a:gd name="T21" fmla="*/ 192 h 192"/>
                <a:gd name="T22" fmla="*/ 2112 w 2304"/>
                <a:gd name="T23" fmla="*/ 0 h 192"/>
                <a:gd name="T24" fmla="*/ 2304 w 2304"/>
                <a:gd name="T2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12700" cmpd="sng">
              <a:solidFill>
                <a:schemeClr val="bg2">
                  <a:lumMod val="10000"/>
                </a:schemeClr>
              </a:solidFill>
              <a:round/>
              <a:headEnd/>
              <a:tailEnd/>
            </a:ln>
            <a:effectLst/>
            <a:extLst>
              <a:ext uri="{909E8E84-426E-40dd-AFC4-6F175D3DCCD1}">
                <a14:hiddenFill xmlns:a14="http://schemas.microsoft.com/office/drawing/2010/main" xmlns="">
                  <a:solidFill>
                    <a:schemeClr val="accent1"/>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11" name="Oval 10">
              <a:extLst>
                <a:ext uri="{FF2B5EF4-FFF2-40B4-BE49-F238E27FC236}">
                  <a16:creationId xmlns:a16="http://schemas.microsoft.com/office/drawing/2014/main" id="{94B3D7FF-EE5B-DF43-A033-74A22394BE9F}"/>
                </a:ext>
              </a:extLst>
            </p:cNvPr>
            <p:cNvSpPr/>
            <p:nvPr/>
          </p:nvSpPr>
          <p:spPr>
            <a:xfrm>
              <a:off x="8295723" y="4267097"/>
              <a:ext cx="360000" cy="360000"/>
            </a:xfrm>
            <a:prstGeom prst="ellipse">
              <a:avLst/>
            </a:prstGeom>
            <a:gradFill>
              <a:gsLst>
                <a:gs pos="0">
                  <a:schemeClr val="accent1">
                    <a:lumMod val="5000"/>
                    <a:lumOff val="95000"/>
                  </a:schemeClr>
                </a:gs>
                <a:gs pos="65000">
                  <a:srgbClr val="E7000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3774116E-C8C6-ED49-898E-FA9920684F57}"/>
                </a:ext>
              </a:extLst>
            </p:cNvPr>
            <p:cNvSpPr txBox="1"/>
            <p:nvPr/>
          </p:nvSpPr>
          <p:spPr>
            <a:xfrm>
              <a:off x="8320873" y="4258182"/>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30" name="TextBox 29">
              <a:extLst>
                <a:ext uri="{FF2B5EF4-FFF2-40B4-BE49-F238E27FC236}">
                  <a16:creationId xmlns:a16="http://schemas.microsoft.com/office/drawing/2014/main" id="{BA6EFF34-BEF3-D245-B1C7-3575F2A6E0CE}"/>
                </a:ext>
              </a:extLst>
            </p:cNvPr>
            <p:cNvSpPr txBox="1"/>
            <p:nvPr/>
          </p:nvSpPr>
          <p:spPr>
            <a:xfrm>
              <a:off x="8020829" y="4476942"/>
              <a:ext cx="292068" cy="338554"/>
            </a:xfrm>
            <a:prstGeom prst="rect">
              <a:avLst/>
            </a:prstGeom>
            <a:noFill/>
          </p:spPr>
          <p:txBody>
            <a:bodyPr wrap="none" rtlCol="0">
              <a:spAutoFit/>
            </a:bodyPr>
            <a:lstStyle/>
            <a:p>
              <a:pPr marL="0">
                <a:spcBef>
                  <a:spcPts val="3000"/>
                </a:spcBef>
              </a:pPr>
              <a:r>
                <a:rPr lang="en-US" sz="1600" b="1" dirty="0">
                  <a:latin typeface="Helvetica" pitchFamily="2" charset="0"/>
                  <a:ea typeface="Helvetica Light" charset="0"/>
                  <a:cs typeface="Helvetica Light" charset="0"/>
                  <a:sym typeface="Wingdings" pitchFamily="2" charset="2"/>
                </a:rPr>
                <a:t>𝛾</a:t>
              </a:r>
              <a:endParaRPr lang="en-CH" sz="1600" b="1" baseline="30000" dirty="0">
                <a:latin typeface="Helvetica" pitchFamily="2" charset="0"/>
                <a:ea typeface="Helvetica Light" charset="0"/>
                <a:cs typeface="Helvetica Light" charset="0"/>
                <a:sym typeface="Wingdings" pitchFamily="2" charset="2"/>
              </a:endParaRPr>
            </a:p>
          </p:txBody>
        </p:sp>
        <p:cxnSp>
          <p:nvCxnSpPr>
            <p:cNvPr id="36" name="Straight Arrow Connector 35">
              <a:extLst>
                <a:ext uri="{FF2B5EF4-FFF2-40B4-BE49-F238E27FC236}">
                  <a16:creationId xmlns:a16="http://schemas.microsoft.com/office/drawing/2014/main" id="{AA21B6AF-968C-EE48-B6A1-0CBC2D362F52}"/>
                </a:ext>
              </a:extLst>
            </p:cNvPr>
            <p:cNvCxnSpPr>
              <a:cxnSpLocks/>
            </p:cNvCxnSpPr>
            <p:nvPr/>
          </p:nvCxnSpPr>
          <p:spPr>
            <a:xfrm flipV="1">
              <a:off x="8554373" y="3841158"/>
              <a:ext cx="543866" cy="484770"/>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D8760604-FF5C-C14C-A936-79EEB97AD539}"/>
                </a:ext>
              </a:extLst>
            </p:cNvPr>
            <p:cNvCxnSpPr>
              <a:cxnSpLocks/>
            </p:cNvCxnSpPr>
            <p:nvPr/>
          </p:nvCxnSpPr>
          <p:spPr>
            <a:xfrm flipV="1">
              <a:off x="8554373" y="3705936"/>
              <a:ext cx="391466" cy="59386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pic>
        <p:nvPicPr>
          <p:cNvPr id="6148" name="Picture 4" descr="Gargamelle Bubble chamber , CERN">
            <a:extLst>
              <a:ext uri="{FF2B5EF4-FFF2-40B4-BE49-F238E27FC236}">
                <a16:creationId xmlns:a16="http://schemas.microsoft.com/office/drawing/2014/main" id="{C54155A2-A3F4-3443-8EC5-DC95F994890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78423" y="3922136"/>
            <a:ext cx="3501478" cy="252991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6945FA85-719B-A949-B248-85D0F8143105}"/>
              </a:ext>
            </a:extLst>
          </p:cNvPr>
          <p:cNvSpPr txBox="1"/>
          <p:nvPr/>
        </p:nvSpPr>
        <p:spPr>
          <a:xfrm>
            <a:off x="710154" y="3983728"/>
            <a:ext cx="1976823"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CERN Gargamelle (1970)</a:t>
            </a:r>
          </a:p>
        </p:txBody>
      </p:sp>
      <p:pic>
        <p:nvPicPr>
          <p:cNvPr id="6150" name="Picture 6" descr="Gargamelle bubble chamber at CERN">
            <a:extLst>
              <a:ext uri="{FF2B5EF4-FFF2-40B4-BE49-F238E27FC236}">
                <a16:creationId xmlns:a16="http://schemas.microsoft.com/office/drawing/2014/main" id="{C1267FF2-BB73-0349-BC59-AC68DE67215C}"/>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a:stretch/>
        </p:blipFill>
        <p:spPr bwMode="auto">
          <a:xfrm>
            <a:off x="4309851" y="3922135"/>
            <a:ext cx="3530699" cy="2529918"/>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B24B007B-302A-5B41-A65C-414AD2E466FC}"/>
              </a:ext>
            </a:extLst>
          </p:cNvPr>
          <p:cNvGrpSpPr/>
          <p:nvPr/>
        </p:nvGrpSpPr>
        <p:grpSpPr>
          <a:xfrm>
            <a:off x="8161660" y="3745601"/>
            <a:ext cx="2959587" cy="2137303"/>
            <a:chOff x="6920116" y="3705936"/>
            <a:chExt cx="2959587" cy="2137303"/>
          </a:xfrm>
        </p:grpSpPr>
        <p:sp>
          <p:nvSpPr>
            <p:cNvPr id="45" name="Oval 44">
              <a:extLst>
                <a:ext uri="{FF2B5EF4-FFF2-40B4-BE49-F238E27FC236}">
                  <a16:creationId xmlns:a16="http://schemas.microsoft.com/office/drawing/2014/main" id="{7B8F7919-F291-7A42-9E09-B8C30764BDBA}"/>
                </a:ext>
              </a:extLst>
            </p:cNvPr>
            <p:cNvSpPr/>
            <p:nvPr/>
          </p:nvSpPr>
          <p:spPr>
            <a:xfrm>
              <a:off x="7571678" y="4003288"/>
              <a:ext cx="1839600" cy="1839951"/>
            </a:xfrm>
            <a:prstGeom prst="ellipse">
              <a:avLst/>
            </a:prstGeom>
            <a:gradFill flip="none" rotWithShape="1">
              <a:gsLst>
                <a:gs pos="0">
                  <a:schemeClr val="accent1">
                    <a:lumMod val="5000"/>
                    <a:lumOff val="95000"/>
                  </a:schemeClr>
                </a:gs>
                <a:gs pos="65000">
                  <a:schemeClr val="bg1">
                    <a:lumMod val="65000"/>
                  </a:schemeClr>
                </a:gs>
                <a:gs pos="100000">
                  <a:schemeClr val="accent1">
                    <a:lumMod val="45000"/>
                    <a:lumOff val="55000"/>
                  </a:schemeClr>
                </a:gs>
                <a:gs pos="100000">
                  <a:schemeClr val="accent1">
                    <a:lumMod val="30000"/>
                    <a:lumOff val="70000"/>
                  </a:schemeClr>
                </a:gs>
              </a:gsLst>
              <a:path path="circle">
                <a:fillToRect l="100000" t="100000"/>
              </a:path>
              <a:tileRect r="-100000" b="-100000"/>
            </a:gradFill>
          </p:spPr>
          <p:txBody>
            <a:bodyPr wrap="none" rtlCol="0" anchor="ctr">
              <a:spAutoFit/>
            </a:bodyPr>
            <a:lstStyle/>
            <a:p>
              <a:pPr algn="l"/>
              <a:endParaRPr lang="en-CH" sz="1600" dirty="0">
                <a:latin typeface="Helvetica" pitchFamily="2" charset="0"/>
              </a:endParaRPr>
            </a:p>
          </p:txBody>
        </p:sp>
        <p:cxnSp>
          <p:nvCxnSpPr>
            <p:cNvPr id="46" name="Straight Arrow Connector 45">
              <a:extLst>
                <a:ext uri="{FF2B5EF4-FFF2-40B4-BE49-F238E27FC236}">
                  <a16:creationId xmlns:a16="http://schemas.microsoft.com/office/drawing/2014/main" id="{FEC7007E-6599-3649-95CF-C374596F274B}"/>
                </a:ext>
              </a:extLst>
            </p:cNvPr>
            <p:cNvCxnSpPr>
              <a:cxnSpLocks/>
            </p:cNvCxnSpPr>
            <p:nvPr/>
          </p:nvCxnSpPr>
          <p:spPr>
            <a:xfrm flipV="1">
              <a:off x="8563667" y="3790287"/>
              <a:ext cx="458372" cy="51608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A82BD4B2-717F-074E-A6CD-39856A0BDA6C}"/>
                </a:ext>
              </a:extLst>
            </p:cNvPr>
            <p:cNvSpPr/>
            <p:nvPr/>
          </p:nvSpPr>
          <p:spPr>
            <a:xfrm>
              <a:off x="8847218" y="4759117"/>
              <a:ext cx="360000" cy="360000"/>
            </a:xfrm>
            <a:prstGeom prst="ellipse">
              <a:avLst/>
            </a:prstGeom>
            <a:gradFill>
              <a:gsLst>
                <a:gs pos="0">
                  <a:schemeClr val="accent1">
                    <a:lumMod val="5000"/>
                    <a:lumOff val="95000"/>
                  </a:schemeClr>
                </a:gs>
                <a:gs pos="65000">
                  <a:srgbClr val="7030A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48" name="Oval 47">
              <a:extLst>
                <a:ext uri="{FF2B5EF4-FFF2-40B4-BE49-F238E27FC236}">
                  <a16:creationId xmlns:a16="http://schemas.microsoft.com/office/drawing/2014/main" id="{EDB15E01-9CBD-6548-9225-630E39C85884}"/>
                </a:ext>
              </a:extLst>
            </p:cNvPr>
            <p:cNvSpPr/>
            <p:nvPr/>
          </p:nvSpPr>
          <p:spPr>
            <a:xfrm>
              <a:off x="7924803" y="5120064"/>
              <a:ext cx="360000" cy="360000"/>
            </a:xfrm>
            <a:prstGeom prst="ellipse">
              <a:avLst/>
            </a:prstGeom>
            <a:gradFill>
              <a:gsLst>
                <a:gs pos="0">
                  <a:schemeClr val="accent1">
                    <a:lumMod val="5000"/>
                    <a:lumOff val="95000"/>
                  </a:schemeClr>
                </a:gs>
                <a:gs pos="65000">
                  <a:srgbClr val="00B05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49" name="TextBox 48">
              <a:extLst>
                <a:ext uri="{FF2B5EF4-FFF2-40B4-BE49-F238E27FC236}">
                  <a16:creationId xmlns:a16="http://schemas.microsoft.com/office/drawing/2014/main" id="{5FECC407-A1CA-634D-84B6-3E8499D2E0C1}"/>
                </a:ext>
              </a:extLst>
            </p:cNvPr>
            <p:cNvSpPr txBox="1"/>
            <p:nvPr/>
          </p:nvSpPr>
          <p:spPr>
            <a:xfrm>
              <a:off x="8872367" y="4750203"/>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50" name="TextBox 49">
              <a:extLst>
                <a:ext uri="{FF2B5EF4-FFF2-40B4-BE49-F238E27FC236}">
                  <a16:creationId xmlns:a16="http://schemas.microsoft.com/office/drawing/2014/main" id="{19F40C46-8B7D-DD42-BD28-D4AE7C1A6FA4}"/>
                </a:ext>
              </a:extLst>
            </p:cNvPr>
            <p:cNvSpPr txBox="1"/>
            <p:nvPr/>
          </p:nvSpPr>
          <p:spPr>
            <a:xfrm>
              <a:off x="7949949" y="5111150"/>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cxnSp>
          <p:nvCxnSpPr>
            <p:cNvPr id="51" name="Straight Arrow Connector 50">
              <a:extLst>
                <a:ext uri="{FF2B5EF4-FFF2-40B4-BE49-F238E27FC236}">
                  <a16:creationId xmlns:a16="http://schemas.microsoft.com/office/drawing/2014/main" id="{B19E4020-DD33-4842-9652-63DC7FF8879B}"/>
                </a:ext>
              </a:extLst>
            </p:cNvPr>
            <p:cNvCxnSpPr>
              <a:cxnSpLocks/>
            </p:cNvCxnSpPr>
            <p:nvPr/>
          </p:nvCxnSpPr>
          <p:spPr>
            <a:xfrm>
              <a:off x="6969512" y="4919480"/>
              <a:ext cx="1327793" cy="0"/>
            </a:xfrm>
            <a:prstGeom prst="straightConnector1">
              <a:avLst/>
            </a:prstGeom>
            <a:ln w="38100">
              <a:solidFill>
                <a:srgbClr val="0070C0"/>
              </a:solidFill>
              <a:prstDash val="sysDash"/>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58E328E4-D1FA-C34F-8514-1C94C42F88AC}"/>
                </a:ext>
              </a:extLst>
            </p:cNvPr>
            <p:cNvCxnSpPr>
              <a:cxnSpLocks/>
            </p:cNvCxnSpPr>
            <p:nvPr/>
          </p:nvCxnSpPr>
          <p:spPr>
            <a:xfrm>
              <a:off x="8284795" y="4919480"/>
              <a:ext cx="1282951" cy="818056"/>
            </a:xfrm>
            <a:prstGeom prst="straightConnector1">
              <a:avLst/>
            </a:prstGeom>
            <a:ln w="38100">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C021063C-2119-E045-A5D3-6D74E11AD9ED}"/>
                </a:ext>
              </a:extLst>
            </p:cNvPr>
            <p:cNvSpPr txBox="1"/>
            <p:nvPr/>
          </p:nvSpPr>
          <p:spPr>
            <a:xfrm>
              <a:off x="6920116" y="4614402"/>
              <a:ext cx="288862"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𝜈</a:t>
              </a:r>
              <a:endParaRPr lang="en-CH" sz="1600" b="1" dirty="0">
                <a:solidFill>
                  <a:srgbClr val="0070C0"/>
                </a:solidFill>
                <a:latin typeface="Helvetica" pitchFamily="2" charset="0"/>
                <a:ea typeface="Helvetica Light" charset="0"/>
                <a:cs typeface="Helvetica Light" charset="0"/>
                <a:sym typeface="Wingdings" pitchFamily="2" charset="2"/>
              </a:endParaRPr>
            </a:p>
          </p:txBody>
        </p:sp>
        <p:sp>
          <p:nvSpPr>
            <p:cNvPr id="54" name="TextBox 53">
              <a:extLst>
                <a:ext uri="{FF2B5EF4-FFF2-40B4-BE49-F238E27FC236}">
                  <a16:creationId xmlns:a16="http://schemas.microsoft.com/office/drawing/2014/main" id="{F8C5A33E-28DA-FE4B-B44C-301016195A56}"/>
                </a:ext>
              </a:extLst>
            </p:cNvPr>
            <p:cNvSpPr txBox="1"/>
            <p:nvPr/>
          </p:nvSpPr>
          <p:spPr>
            <a:xfrm>
              <a:off x="9462601" y="5310481"/>
              <a:ext cx="417102"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µ</a:t>
              </a:r>
              <a:r>
                <a:rPr lang="en-GB" sz="700" b="1" dirty="0">
                  <a:solidFill>
                    <a:srgbClr val="0070C0"/>
                  </a:solidFill>
                  <a:latin typeface="Helvetica" pitchFamily="2" charset="0"/>
                  <a:ea typeface="Helvetica Light" charset="0"/>
                  <a:cs typeface="Helvetica Light" charset="0"/>
                  <a:sym typeface="Wingdings" pitchFamily="2" charset="2"/>
                </a:rPr>
                <a:t> </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55" name="Freeform 10">
              <a:extLst>
                <a:ext uri="{FF2B5EF4-FFF2-40B4-BE49-F238E27FC236}">
                  <a16:creationId xmlns:a16="http://schemas.microsoft.com/office/drawing/2014/main" id="{AD0B0888-C6F2-0D44-95A3-805817D434FE}"/>
                </a:ext>
              </a:extLst>
            </p:cNvPr>
            <p:cNvSpPr>
              <a:spLocks/>
            </p:cNvSpPr>
            <p:nvPr/>
          </p:nvSpPr>
          <p:spPr bwMode="auto">
            <a:xfrm rot="17752580" flipH="1">
              <a:off x="8112858" y="4625097"/>
              <a:ext cx="455372" cy="102618"/>
            </a:xfrm>
            <a:custGeom>
              <a:avLst/>
              <a:gdLst>
                <a:gd name="T0" fmla="*/ 0 w 2304"/>
                <a:gd name="T1" fmla="*/ 192 h 192"/>
                <a:gd name="T2" fmla="*/ 192 w 2304"/>
                <a:gd name="T3" fmla="*/ 0 h 192"/>
                <a:gd name="T4" fmla="*/ 384 w 2304"/>
                <a:gd name="T5" fmla="*/ 192 h 192"/>
                <a:gd name="T6" fmla="*/ 576 w 2304"/>
                <a:gd name="T7" fmla="*/ 0 h 192"/>
                <a:gd name="T8" fmla="*/ 768 w 2304"/>
                <a:gd name="T9" fmla="*/ 192 h 192"/>
                <a:gd name="T10" fmla="*/ 960 w 2304"/>
                <a:gd name="T11" fmla="*/ 0 h 192"/>
                <a:gd name="T12" fmla="*/ 1152 w 2304"/>
                <a:gd name="T13" fmla="*/ 192 h 192"/>
                <a:gd name="T14" fmla="*/ 1344 w 2304"/>
                <a:gd name="T15" fmla="*/ 0 h 192"/>
                <a:gd name="T16" fmla="*/ 1536 w 2304"/>
                <a:gd name="T17" fmla="*/ 192 h 192"/>
                <a:gd name="T18" fmla="*/ 1728 w 2304"/>
                <a:gd name="T19" fmla="*/ 0 h 192"/>
                <a:gd name="T20" fmla="*/ 1920 w 2304"/>
                <a:gd name="T21" fmla="*/ 192 h 192"/>
                <a:gd name="T22" fmla="*/ 2112 w 2304"/>
                <a:gd name="T23" fmla="*/ 0 h 192"/>
                <a:gd name="T24" fmla="*/ 2304 w 2304"/>
                <a:gd name="T2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12700" cmpd="sng">
              <a:solidFill>
                <a:schemeClr val="bg2">
                  <a:lumMod val="10000"/>
                </a:schemeClr>
              </a:solidFill>
              <a:round/>
              <a:headEnd/>
              <a:tailEnd/>
            </a:ln>
            <a:effectLst/>
            <a:extLst>
              <a:ext uri="{909E8E84-426E-40dd-AFC4-6F175D3DCCD1}">
                <a14:hiddenFill xmlns:a14="http://schemas.microsoft.com/office/drawing/2010/main" xmlns="">
                  <a:solidFill>
                    <a:schemeClr val="accent1"/>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56" name="Oval 55">
              <a:extLst>
                <a:ext uri="{FF2B5EF4-FFF2-40B4-BE49-F238E27FC236}">
                  <a16:creationId xmlns:a16="http://schemas.microsoft.com/office/drawing/2014/main" id="{027EEA70-5F5C-D341-8F11-F6CE66AB163B}"/>
                </a:ext>
              </a:extLst>
            </p:cNvPr>
            <p:cNvSpPr/>
            <p:nvPr/>
          </p:nvSpPr>
          <p:spPr>
            <a:xfrm>
              <a:off x="8295723" y="4267097"/>
              <a:ext cx="360000" cy="360000"/>
            </a:xfrm>
            <a:prstGeom prst="ellipse">
              <a:avLst/>
            </a:prstGeom>
            <a:gradFill>
              <a:gsLst>
                <a:gs pos="0">
                  <a:schemeClr val="accent1">
                    <a:lumMod val="5000"/>
                    <a:lumOff val="95000"/>
                  </a:schemeClr>
                </a:gs>
                <a:gs pos="65000">
                  <a:srgbClr val="E7000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57" name="TextBox 56">
              <a:extLst>
                <a:ext uri="{FF2B5EF4-FFF2-40B4-BE49-F238E27FC236}">
                  <a16:creationId xmlns:a16="http://schemas.microsoft.com/office/drawing/2014/main" id="{E8D5FAC1-F20B-A144-A766-46A0E85B2F8A}"/>
                </a:ext>
              </a:extLst>
            </p:cNvPr>
            <p:cNvSpPr txBox="1"/>
            <p:nvPr/>
          </p:nvSpPr>
          <p:spPr>
            <a:xfrm>
              <a:off x="8320873" y="4258182"/>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58" name="TextBox 57">
              <a:extLst>
                <a:ext uri="{FF2B5EF4-FFF2-40B4-BE49-F238E27FC236}">
                  <a16:creationId xmlns:a16="http://schemas.microsoft.com/office/drawing/2014/main" id="{04F5C6D7-EB81-E64F-8CFB-F88AB29D0024}"/>
                </a:ext>
              </a:extLst>
            </p:cNvPr>
            <p:cNvSpPr txBox="1"/>
            <p:nvPr/>
          </p:nvSpPr>
          <p:spPr>
            <a:xfrm>
              <a:off x="7875866" y="4510395"/>
              <a:ext cx="453970" cy="338554"/>
            </a:xfrm>
            <a:prstGeom prst="rect">
              <a:avLst/>
            </a:prstGeom>
            <a:noFill/>
          </p:spPr>
          <p:txBody>
            <a:bodyPr wrap="none" rtlCol="0">
              <a:spAutoFit/>
            </a:bodyPr>
            <a:lstStyle/>
            <a:p>
              <a:pPr marL="0">
                <a:spcBef>
                  <a:spcPts val="3000"/>
                </a:spcBef>
              </a:pPr>
              <a:r>
                <a:rPr lang="en-US" sz="1600" b="1" dirty="0">
                  <a:latin typeface="Helvetica" pitchFamily="2" charset="0"/>
                  <a:ea typeface="Helvetica Light" charset="0"/>
                  <a:cs typeface="Helvetica Light" charset="0"/>
                  <a:sym typeface="Wingdings" pitchFamily="2" charset="2"/>
                </a:rPr>
                <a:t>W</a:t>
              </a:r>
              <a:r>
                <a:rPr lang="en-US" sz="1600" b="1" baseline="30000" dirty="0">
                  <a:latin typeface="Helvetica" pitchFamily="2" charset="0"/>
                  <a:ea typeface="Helvetica Light" charset="0"/>
                  <a:cs typeface="Helvetica Light" charset="0"/>
                  <a:sym typeface="Wingdings" pitchFamily="2" charset="2"/>
                </a:rPr>
                <a:t>–</a:t>
              </a:r>
              <a:endParaRPr lang="en-CH" sz="1600" b="1" baseline="30000" dirty="0">
                <a:latin typeface="Helvetica" pitchFamily="2" charset="0"/>
                <a:ea typeface="Helvetica Light" charset="0"/>
                <a:cs typeface="Helvetica Light" charset="0"/>
                <a:sym typeface="Wingdings" pitchFamily="2" charset="2"/>
              </a:endParaRPr>
            </a:p>
          </p:txBody>
        </p:sp>
        <p:cxnSp>
          <p:nvCxnSpPr>
            <p:cNvPr id="59" name="Straight Arrow Connector 58">
              <a:extLst>
                <a:ext uri="{FF2B5EF4-FFF2-40B4-BE49-F238E27FC236}">
                  <a16:creationId xmlns:a16="http://schemas.microsoft.com/office/drawing/2014/main" id="{75AB7139-81C5-A348-8D3F-2C5A3DBC8F26}"/>
                </a:ext>
              </a:extLst>
            </p:cNvPr>
            <p:cNvCxnSpPr>
              <a:cxnSpLocks/>
            </p:cNvCxnSpPr>
            <p:nvPr/>
          </p:nvCxnSpPr>
          <p:spPr>
            <a:xfrm flipV="1">
              <a:off x="8554373" y="3841158"/>
              <a:ext cx="543866" cy="484770"/>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FA452815-5A6E-E24A-8057-3E0500C5D8A5}"/>
                </a:ext>
              </a:extLst>
            </p:cNvPr>
            <p:cNvCxnSpPr>
              <a:cxnSpLocks/>
            </p:cNvCxnSpPr>
            <p:nvPr/>
          </p:nvCxnSpPr>
          <p:spPr>
            <a:xfrm flipV="1">
              <a:off x="8554373" y="3705936"/>
              <a:ext cx="391466" cy="59386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62" name="TextBox 61">
            <a:extLst>
              <a:ext uri="{FF2B5EF4-FFF2-40B4-BE49-F238E27FC236}">
                <a16:creationId xmlns:a16="http://schemas.microsoft.com/office/drawing/2014/main" id="{D80EBCD6-F0EC-6347-B68A-0168D0E1C0BB}"/>
              </a:ext>
            </a:extLst>
          </p:cNvPr>
          <p:cNvSpPr txBox="1"/>
          <p:nvPr/>
        </p:nvSpPr>
        <p:spPr>
          <a:xfrm>
            <a:off x="8090994" y="3222688"/>
            <a:ext cx="3392627" cy="461665"/>
          </a:xfrm>
          <a:prstGeom prst="rect">
            <a:avLst/>
          </a:prstGeom>
          <a:noFill/>
        </p:spPr>
        <p:txBody>
          <a:bodyPr wrap="square">
            <a:spAutoFit/>
          </a:bodyPr>
          <a:lstStyle/>
          <a:p>
            <a:r>
              <a:rPr lang="en-GB" sz="1200" dirty="0">
                <a:latin typeface="Helvetica" pitchFamily="2" charset="0"/>
              </a:rPr>
              <a:t>1972: electron deep-inelastic scattering: “partons” (probably quarks) exist within protons</a:t>
            </a:r>
            <a:endParaRPr lang="en-CH" sz="1200" dirty="0">
              <a:latin typeface="Helvetica" pitchFamily="2" charset="0"/>
            </a:endParaRPr>
          </a:p>
        </p:txBody>
      </p:sp>
      <p:sp>
        <p:nvSpPr>
          <p:cNvPr id="63" name="TextBox 62">
            <a:extLst>
              <a:ext uri="{FF2B5EF4-FFF2-40B4-BE49-F238E27FC236}">
                <a16:creationId xmlns:a16="http://schemas.microsoft.com/office/drawing/2014/main" id="{CDA0C564-AC87-4540-9F87-D38E2D1C355E}"/>
              </a:ext>
            </a:extLst>
          </p:cNvPr>
          <p:cNvSpPr txBox="1"/>
          <p:nvPr/>
        </p:nvSpPr>
        <p:spPr>
          <a:xfrm>
            <a:off x="8053851" y="6029604"/>
            <a:ext cx="3392627" cy="461665"/>
          </a:xfrm>
          <a:prstGeom prst="rect">
            <a:avLst/>
          </a:prstGeom>
          <a:noFill/>
        </p:spPr>
        <p:txBody>
          <a:bodyPr wrap="square">
            <a:spAutoFit/>
          </a:bodyPr>
          <a:lstStyle/>
          <a:p>
            <a:r>
              <a:rPr lang="en-GB" sz="1200" dirty="0">
                <a:latin typeface="Helvetica" pitchFamily="2" charset="0"/>
              </a:rPr>
              <a:t>1972: neutrino deep-inelastic scattering: confirmation that partons are quarks </a:t>
            </a:r>
            <a:endParaRPr lang="en-CH" sz="1200" dirty="0">
              <a:latin typeface="Helvetica" pitchFamily="2" charset="0"/>
            </a:endParaRPr>
          </a:p>
        </p:txBody>
      </p:sp>
      <p:sp>
        <p:nvSpPr>
          <p:cNvPr id="10" name="Rounded Rectangle 9">
            <a:extLst>
              <a:ext uri="{FF2B5EF4-FFF2-40B4-BE49-F238E27FC236}">
                <a16:creationId xmlns:a16="http://schemas.microsoft.com/office/drawing/2014/main" id="{446B8E28-6115-994D-9D19-A5EECA32220E}"/>
              </a:ext>
            </a:extLst>
          </p:cNvPr>
          <p:cNvSpPr/>
          <p:nvPr/>
        </p:nvSpPr>
        <p:spPr>
          <a:xfrm>
            <a:off x="617016" y="2392338"/>
            <a:ext cx="9831746" cy="1407426"/>
          </a:xfrm>
          <a:prstGeom prst="roundRect">
            <a:avLst>
              <a:gd name="adj" fmla="val 2497"/>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15" name="TextBox 14">
            <a:extLst>
              <a:ext uri="{FF2B5EF4-FFF2-40B4-BE49-F238E27FC236}">
                <a16:creationId xmlns:a16="http://schemas.microsoft.com/office/drawing/2014/main" id="{AF4EFCDB-E0A7-E34B-A67C-FFCA508D799C}"/>
              </a:ext>
            </a:extLst>
          </p:cNvPr>
          <p:cNvSpPr txBox="1"/>
          <p:nvPr/>
        </p:nvSpPr>
        <p:spPr>
          <a:xfrm>
            <a:off x="1111156" y="2570293"/>
            <a:ext cx="8786111" cy="1077218"/>
          </a:xfrm>
          <a:prstGeom prst="rect">
            <a:avLst/>
          </a:prstGeom>
          <a:noFill/>
        </p:spPr>
        <p:txBody>
          <a:bodyPr wrap="square" rtlCol="0">
            <a:spAutoFit/>
          </a:bodyPr>
          <a:lstStyle/>
          <a:p>
            <a:pPr>
              <a:spcBef>
                <a:spcPts val="3000"/>
              </a:spcBef>
            </a:pPr>
            <a:r>
              <a:rPr lang="en-CH" sz="1600" dirty="0">
                <a:solidFill>
                  <a:prstClr val="black"/>
                </a:solidFill>
                <a:latin typeface="Helvetica" pitchFamily="2" charset="0"/>
                <a:ea typeface="Helvetica Light" charset="0"/>
                <a:cs typeface="Helvetica Light" charset="0"/>
                <a:sym typeface="Wingdings" pitchFamily="2" charset="2"/>
              </a:rPr>
              <a:t>The ISR missed the 1974 November revolution and also the bottom quark discovery. However, its legacy enabled the next generation collider experiments: proton stacking, space charge compensation, beam diagnostics, stochastic cooling, van-der-Meer luminosity scans, importance of efficient triggers and large-angle coverage, jets, etc.</a:t>
            </a:r>
          </a:p>
        </p:txBody>
      </p:sp>
    </p:spTree>
    <p:extLst>
      <p:ext uri="{BB962C8B-B14F-4D97-AF65-F5344CB8AC3E}">
        <p14:creationId xmlns:p14="http://schemas.microsoft.com/office/powerpoint/2010/main" val="147123716"/>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8D6C54-729C-2D47-8D26-838F437644EF}"/>
              </a:ext>
            </a:extLst>
          </p:cNvPr>
          <p:cNvSpPr>
            <a:spLocks noGrp="1"/>
          </p:cNvSpPr>
          <p:nvPr>
            <p:ph type="sldNum" sz="quarter" idx="4"/>
          </p:nvPr>
        </p:nvSpPr>
        <p:spPr/>
        <p:txBody>
          <a:bodyPr/>
          <a:lstStyle/>
          <a:p>
            <a:pPr>
              <a:defRPr/>
            </a:pPr>
            <a:fld id="{611C2F03-9E95-40C9-A99F-3C4F7EE8CF2A}" type="slidenum">
              <a:rPr lang="en-GB" smtClean="0"/>
              <a:pPr>
                <a:defRPr/>
              </a:pPr>
              <a:t>9</a:t>
            </a:fld>
            <a:endParaRPr lang="en-GB" dirty="0"/>
          </a:p>
        </p:txBody>
      </p:sp>
      <p:sp>
        <p:nvSpPr>
          <p:cNvPr id="3" name="TextBox 2">
            <a:extLst>
              <a:ext uri="{FF2B5EF4-FFF2-40B4-BE49-F238E27FC236}">
                <a16:creationId xmlns:a16="http://schemas.microsoft.com/office/drawing/2014/main" id="{80759D37-BCF1-3B4C-99B7-07784FD66197}"/>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SLAC-MIT &amp; </a:t>
            </a:r>
            <a:r>
              <a:rPr kumimoji="0" lang="en-US" sz="2800" b="1" i="0" u="none" strike="noStrike" kern="1200" cap="none" spc="0" normalizeH="0" baseline="0" noProof="0" dirty="0" err="1">
                <a:ln>
                  <a:noFill/>
                </a:ln>
                <a:solidFill>
                  <a:srgbClr val="0D7FBF"/>
                </a:solidFill>
                <a:effectLst/>
                <a:uLnTx/>
                <a:uFillTx/>
                <a:latin typeface="Helvetica" pitchFamily="2" charset="0"/>
                <a:ea typeface="Trebuchet MS" pitchFamily="-84" charset="0"/>
                <a:cs typeface="Helvetica Light"/>
              </a:rPr>
              <a:t>Gargamelle</a:t>
            </a:r>
            <a:r>
              <a:rPr lang="en-US" sz="2800" b="1" dirty="0">
                <a:solidFill>
                  <a:srgbClr val="0D7FBF"/>
                </a:solidFill>
                <a:latin typeface="Helvetica" pitchFamily="2" charset="0"/>
                <a:ea typeface="Trebuchet MS" pitchFamily="-84" charset="0"/>
                <a:cs typeface="Helvetica Light"/>
              </a:rPr>
              <a:t> proved proton substructure  </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4A5ACB02-7B61-504A-A99B-3D1709915971}"/>
              </a:ext>
            </a:extLst>
          </p:cNvPr>
          <p:cNvPicPr>
            <a:picLocks noChangeAspect="1"/>
          </p:cNvPicPr>
          <p:nvPr/>
        </p:nvPicPr>
        <p:blipFill>
          <a:blip r:embed="rId2"/>
          <a:stretch>
            <a:fillRect/>
          </a:stretch>
        </p:blipFill>
        <p:spPr>
          <a:xfrm>
            <a:off x="678423" y="1235770"/>
            <a:ext cx="3501478" cy="2315890"/>
          </a:xfrm>
          <a:prstGeom prst="rect">
            <a:avLst/>
          </a:prstGeom>
        </p:spPr>
      </p:pic>
      <p:pic>
        <p:nvPicPr>
          <p:cNvPr id="5" name="Picture 4">
            <a:extLst>
              <a:ext uri="{FF2B5EF4-FFF2-40B4-BE49-F238E27FC236}">
                <a16:creationId xmlns:a16="http://schemas.microsoft.com/office/drawing/2014/main" id="{BA35CDFC-5B6E-604F-A2E2-66B61CF41165}"/>
              </a:ext>
            </a:extLst>
          </p:cNvPr>
          <p:cNvPicPr>
            <a:picLocks noChangeAspect="1"/>
          </p:cNvPicPr>
          <p:nvPr/>
        </p:nvPicPr>
        <p:blipFill>
          <a:blip r:embed="rId3"/>
          <a:stretch>
            <a:fillRect/>
          </a:stretch>
        </p:blipFill>
        <p:spPr>
          <a:xfrm>
            <a:off x="4309851" y="1235771"/>
            <a:ext cx="3530699" cy="2315890"/>
          </a:xfrm>
          <a:prstGeom prst="rect">
            <a:avLst/>
          </a:prstGeom>
        </p:spPr>
      </p:pic>
      <p:sp>
        <p:nvSpPr>
          <p:cNvPr id="6" name="TextBox 5">
            <a:extLst>
              <a:ext uri="{FF2B5EF4-FFF2-40B4-BE49-F238E27FC236}">
                <a16:creationId xmlns:a16="http://schemas.microsoft.com/office/drawing/2014/main" id="{2919DCEB-DD44-FE43-BD83-6DBD6D9AAE64}"/>
              </a:ext>
            </a:extLst>
          </p:cNvPr>
          <p:cNvSpPr txBox="1"/>
          <p:nvPr/>
        </p:nvSpPr>
        <p:spPr>
          <a:xfrm>
            <a:off x="711876" y="1280374"/>
            <a:ext cx="2558714"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SLAC linear electron accelerator</a:t>
            </a:r>
          </a:p>
        </p:txBody>
      </p:sp>
      <p:sp>
        <p:nvSpPr>
          <p:cNvPr id="7" name="TextBox 6">
            <a:extLst>
              <a:ext uri="{FF2B5EF4-FFF2-40B4-BE49-F238E27FC236}">
                <a16:creationId xmlns:a16="http://schemas.microsoft.com/office/drawing/2014/main" id="{0FDE7E91-1F2A-794F-86EC-FD0BB4F0C5A6}"/>
              </a:ext>
            </a:extLst>
          </p:cNvPr>
          <p:cNvSpPr txBox="1"/>
          <p:nvPr/>
        </p:nvSpPr>
        <p:spPr>
          <a:xfrm>
            <a:off x="4343304" y="1280374"/>
            <a:ext cx="1951175"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Magnetic spectrometers</a:t>
            </a:r>
          </a:p>
        </p:txBody>
      </p:sp>
      <p:sp>
        <p:nvSpPr>
          <p:cNvPr id="8" name="Rectangle 7">
            <a:extLst>
              <a:ext uri="{FF2B5EF4-FFF2-40B4-BE49-F238E27FC236}">
                <a16:creationId xmlns:a16="http://schemas.microsoft.com/office/drawing/2014/main" id="{C3EEAAA8-CB1E-6A4E-A8A8-C3EB4C449870}"/>
              </a:ext>
            </a:extLst>
          </p:cNvPr>
          <p:cNvSpPr/>
          <p:nvPr/>
        </p:nvSpPr>
        <p:spPr>
          <a:xfrm>
            <a:off x="10928195" y="1929160"/>
            <a:ext cx="528071" cy="669073"/>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grpSp>
        <p:nvGrpSpPr>
          <p:cNvPr id="39" name="Group 38">
            <a:extLst>
              <a:ext uri="{FF2B5EF4-FFF2-40B4-BE49-F238E27FC236}">
                <a16:creationId xmlns:a16="http://schemas.microsoft.com/office/drawing/2014/main" id="{CE552A29-A155-FC4F-9404-5B3F513B221C}"/>
              </a:ext>
            </a:extLst>
          </p:cNvPr>
          <p:cNvGrpSpPr/>
          <p:nvPr/>
        </p:nvGrpSpPr>
        <p:grpSpPr>
          <a:xfrm>
            <a:off x="8161660" y="979540"/>
            <a:ext cx="2916305" cy="2137303"/>
            <a:chOff x="6920116" y="3705936"/>
            <a:chExt cx="2916305" cy="2137303"/>
          </a:xfrm>
        </p:grpSpPr>
        <p:sp>
          <p:nvSpPr>
            <p:cNvPr id="9" name="Oval 8">
              <a:extLst>
                <a:ext uri="{FF2B5EF4-FFF2-40B4-BE49-F238E27FC236}">
                  <a16:creationId xmlns:a16="http://schemas.microsoft.com/office/drawing/2014/main" id="{EDD3F02E-3F66-C34D-A31C-CE205707708C}"/>
                </a:ext>
              </a:extLst>
            </p:cNvPr>
            <p:cNvSpPr/>
            <p:nvPr/>
          </p:nvSpPr>
          <p:spPr>
            <a:xfrm>
              <a:off x="7571678" y="4003288"/>
              <a:ext cx="1839600" cy="1839951"/>
            </a:xfrm>
            <a:prstGeom prst="ellipse">
              <a:avLst/>
            </a:prstGeom>
            <a:gradFill flip="none" rotWithShape="1">
              <a:gsLst>
                <a:gs pos="0">
                  <a:schemeClr val="accent1">
                    <a:lumMod val="5000"/>
                    <a:lumOff val="95000"/>
                  </a:schemeClr>
                </a:gs>
                <a:gs pos="65000">
                  <a:schemeClr val="bg1">
                    <a:lumMod val="65000"/>
                  </a:schemeClr>
                </a:gs>
                <a:gs pos="100000">
                  <a:schemeClr val="accent1">
                    <a:lumMod val="45000"/>
                    <a:lumOff val="55000"/>
                  </a:schemeClr>
                </a:gs>
                <a:gs pos="100000">
                  <a:schemeClr val="accent1">
                    <a:lumMod val="30000"/>
                    <a:lumOff val="70000"/>
                  </a:schemeClr>
                </a:gs>
              </a:gsLst>
              <a:path path="circle">
                <a:fillToRect l="100000" t="100000"/>
              </a:path>
              <a:tileRect r="-100000" b="-100000"/>
            </a:gradFill>
          </p:spPr>
          <p:txBody>
            <a:bodyPr wrap="none" rtlCol="0" anchor="ctr">
              <a:spAutoFit/>
            </a:bodyPr>
            <a:lstStyle/>
            <a:p>
              <a:pPr algn="l"/>
              <a:endParaRPr lang="en-CH" sz="1600" dirty="0">
                <a:latin typeface="Helvetica" pitchFamily="2" charset="0"/>
              </a:endParaRPr>
            </a:p>
          </p:txBody>
        </p:sp>
        <p:cxnSp>
          <p:nvCxnSpPr>
            <p:cNvPr id="31" name="Straight Arrow Connector 30">
              <a:extLst>
                <a:ext uri="{FF2B5EF4-FFF2-40B4-BE49-F238E27FC236}">
                  <a16:creationId xmlns:a16="http://schemas.microsoft.com/office/drawing/2014/main" id="{C9D21996-25E0-7748-9394-F8D9E5053DB9}"/>
                </a:ext>
              </a:extLst>
            </p:cNvPr>
            <p:cNvCxnSpPr>
              <a:cxnSpLocks/>
            </p:cNvCxnSpPr>
            <p:nvPr/>
          </p:nvCxnSpPr>
          <p:spPr>
            <a:xfrm flipV="1">
              <a:off x="8563667" y="3790287"/>
              <a:ext cx="458372" cy="51608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Oval 12">
              <a:extLst>
                <a:ext uri="{FF2B5EF4-FFF2-40B4-BE49-F238E27FC236}">
                  <a16:creationId xmlns:a16="http://schemas.microsoft.com/office/drawing/2014/main" id="{12D76D24-C169-684C-81D6-1093D383BC3E}"/>
                </a:ext>
              </a:extLst>
            </p:cNvPr>
            <p:cNvSpPr/>
            <p:nvPr/>
          </p:nvSpPr>
          <p:spPr>
            <a:xfrm>
              <a:off x="8847218" y="4759117"/>
              <a:ext cx="360000" cy="360000"/>
            </a:xfrm>
            <a:prstGeom prst="ellipse">
              <a:avLst/>
            </a:prstGeom>
            <a:gradFill>
              <a:gsLst>
                <a:gs pos="0">
                  <a:schemeClr val="accent1">
                    <a:lumMod val="5000"/>
                    <a:lumOff val="95000"/>
                  </a:schemeClr>
                </a:gs>
                <a:gs pos="65000">
                  <a:srgbClr val="7030A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4" name="Oval 13">
              <a:extLst>
                <a:ext uri="{FF2B5EF4-FFF2-40B4-BE49-F238E27FC236}">
                  <a16:creationId xmlns:a16="http://schemas.microsoft.com/office/drawing/2014/main" id="{7EAF72BB-24C4-744F-B504-0E6A15A66922}"/>
                </a:ext>
              </a:extLst>
            </p:cNvPr>
            <p:cNvSpPr/>
            <p:nvPr/>
          </p:nvSpPr>
          <p:spPr>
            <a:xfrm>
              <a:off x="7924803" y="5120064"/>
              <a:ext cx="360000" cy="360000"/>
            </a:xfrm>
            <a:prstGeom prst="ellipse">
              <a:avLst/>
            </a:prstGeom>
            <a:gradFill>
              <a:gsLst>
                <a:gs pos="0">
                  <a:schemeClr val="accent1">
                    <a:lumMod val="5000"/>
                    <a:lumOff val="95000"/>
                  </a:schemeClr>
                </a:gs>
                <a:gs pos="65000">
                  <a:srgbClr val="00B05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6" name="TextBox 15">
              <a:extLst>
                <a:ext uri="{FF2B5EF4-FFF2-40B4-BE49-F238E27FC236}">
                  <a16:creationId xmlns:a16="http://schemas.microsoft.com/office/drawing/2014/main" id="{7284E896-3E74-3E47-B2D4-61476A039114}"/>
                </a:ext>
              </a:extLst>
            </p:cNvPr>
            <p:cNvSpPr txBox="1"/>
            <p:nvPr/>
          </p:nvSpPr>
          <p:spPr>
            <a:xfrm>
              <a:off x="8872367" y="4750203"/>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17" name="TextBox 16">
              <a:extLst>
                <a:ext uri="{FF2B5EF4-FFF2-40B4-BE49-F238E27FC236}">
                  <a16:creationId xmlns:a16="http://schemas.microsoft.com/office/drawing/2014/main" id="{940E4494-C738-3E4C-A0A9-B19D2CDA6790}"/>
                </a:ext>
              </a:extLst>
            </p:cNvPr>
            <p:cNvSpPr txBox="1"/>
            <p:nvPr/>
          </p:nvSpPr>
          <p:spPr>
            <a:xfrm>
              <a:off x="7949949" y="5111150"/>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cxnSp>
          <p:nvCxnSpPr>
            <p:cNvPr id="18" name="Straight Arrow Connector 17">
              <a:extLst>
                <a:ext uri="{FF2B5EF4-FFF2-40B4-BE49-F238E27FC236}">
                  <a16:creationId xmlns:a16="http://schemas.microsoft.com/office/drawing/2014/main" id="{F836AAD9-F880-644A-A3FC-D467B1B127CD}"/>
                </a:ext>
              </a:extLst>
            </p:cNvPr>
            <p:cNvCxnSpPr>
              <a:cxnSpLocks/>
            </p:cNvCxnSpPr>
            <p:nvPr/>
          </p:nvCxnSpPr>
          <p:spPr>
            <a:xfrm>
              <a:off x="6969512" y="4919480"/>
              <a:ext cx="1327793" cy="0"/>
            </a:xfrm>
            <a:prstGeom prst="straightConnector1">
              <a:avLst/>
            </a:prstGeom>
            <a:ln w="38100">
              <a:solidFill>
                <a:srgbClr val="0070C0"/>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8A2219C-30A7-2240-A10C-84C0ECAE089C}"/>
                </a:ext>
              </a:extLst>
            </p:cNvPr>
            <p:cNvCxnSpPr>
              <a:cxnSpLocks/>
            </p:cNvCxnSpPr>
            <p:nvPr/>
          </p:nvCxnSpPr>
          <p:spPr>
            <a:xfrm>
              <a:off x="8284795" y="4919480"/>
              <a:ext cx="1282951" cy="818056"/>
            </a:xfrm>
            <a:prstGeom prst="straightConnector1">
              <a:avLst/>
            </a:prstGeom>
            <a:ln w="38100">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7CA4E966-E1B2-5B47-9DE3-45D74AF937AF}"/>
                </a:ext>
              </a:extLst>
            </p:cNvPr>
            <p:cNvSpPr txBox="1"/>
            <p:nvPr/>
          </p:nvSpPr>
          <p:spPr>
            <a:xfrm>
              <a:off x="6920116" y="4614402"/>
              <a:ext cx="373820"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e</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27" name="TextBox 26">
              <a:extLst>
                <a:ext uri="{FF2B5EF4-FFF2-40B4-BE49-F238E27FC236}">
                  <a16:creationId xmlns:a16="http://schemas.microsoft.com/office/drawing/2014/main" id="{F773C9F8-8F75-624E-9944-FA3C9B2B13CC}"/>
                </a:ext>
              </a:extLst>
            </p:cNvPr>
            <p:cNvSpPr txBox="1"/>
            <p:nvPr/>
          </p:nvSpPr>
          <p:spPr>
            <a:xfrm>
              <a:off x="9462601" y="5366236"/>
              <a:ext cx="373820"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e</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29" name="Freeform 10">
              <a:extLst>
                <a:ext uri="{FF2B5EF4-FFF2-40B4-BE49-F238E27FC236}">
                  <a16:creationId xmlns:a16="http://schemas.microsoft.com/office/drawing/2014/main" id="{D0F72715-B172-AC45-93CE-A4712E7293B0}"/>
                </a:ext>
              </a:extLst>
            </p:cNvPr>
            <p:cNvSpPr>
              <a:spLocks/>
            </p:cNvSpPr>
            <p:nvPr/>
          </p:nvSpPr>
          <p:spPr bwMode="auto">
            <a:xfrm rot="17752580" flipH="1">
              <a:off x="8112858" y="4625097"/>
              <a:ext cx="455372" cy="102618"/>
            </a:xfrm>
            <a:custGeom>
              <a:avLst/>
              <a:gdLst>
                <a:gd name="T0" fmla="*/ 0 w 2304"/>
                <a:gd name="T1" fmla="*/ 192 h 192"/>
                <a:gd name="T2" fmla="*/ 192 w 2304"/>
                <a:gd name="T3" fmla="*/ 0 h 192"/>
                <a:gd name="T4" fmla="*/ 384 w 2304"/>
                <a:gd name="T5" fmla="*/ 192 h 192"/>
                <a:gd name="T6" fmla="*/ 576 w 2304"/>
                <a:gd name="T7" fmla="*/ 0 h 192"/>
                <a:gd name="T8" fmla="*/ 768 w 2304"/>
                <a:gd name="T9" fmla="*/ 192 h 192"/>
                <a:gd name="T10" fmla="*/ 960 w 2304"/>
                <a:gd name="T11" fmla="*/ 0 h 192"/>
                <a:gd name="T12" fmla="*/ 1152 w 2304"/>
                <a:gd name="T13" fmla="*/ 192 h 192"/>
                <a:gd name="T14" fmla="*/ 1344 w 2304"/>
                <a:gd name="T15" fmla="*/ 0 h 192"/>
                <a:gd name="T16" fmla="*/ 1536 w 2304"/>
                <a:gd name="T17" fmla="*/ 192 h 192"/>
                <a:gd name="T18" fmla="*/ 1728 w 2304"/>
                <a:gd name="T19" fmla="*/ 0 h 192"/>
                <a:gd name="T20" fmla="*/ 1920 w 2304"/>
                <a:gd name="T21" fmla="*/ 192 h 192"/>
                <a:gd name="T22" fmla="*/ 2112 w 2304"/>
                <a:gd name="T23" fmla="*/ 0 h 192"/>
                <a:gd name="T24" fmla="*/ 2304 w 2304"/>
                <a:gd name="T2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12700" cmpd="sng">
              <a:solidFill>
                <a:schemeClr val="bg2">
                  <a:lumMod val="10000"/>
                </a:schemeClr>
              </a:solidFill>
              <a:round/>
              <a:headEnd/>
              <a:tailEnd/>
            </a:ln>
            <a:effectLst/>
            <a:extLst>
              <a:ext uri="{909E8E84-426E-40dd-AFC4-6F175D3DCCD1}">
                <a14:hiddenFill xmlns:a14="http://schemas.microsoft.com/office/drawing/2010/main" xmlns="">
                  <a:solidFill>
                    <a:schemeClr val="accent1"/>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11" name="Oval 10">
              <a:extLst>
                <a:ext uri="{FF2B5EF4-FFF2-40B4-BE49-F238E27FC236}">
                  <a16:creationId xmlns:a16="http://schemas.microsoft.com/office/drawing/2014/main" id="{94B3D7FF-EE5B-DF43-A033-74A22394BE9F}"/>
                </a:ext>
              </a:extLst>
            </p:cNvPr>
            <p:cNvSpPr/>
            <p:nvPr/>
          </p:nvSpPr>
          <p:spPr>
            <a:xfrm>
              <a:off x="8295723" y="4267097"/>
              <a:ext cx="360000" cy="360000"/>
            </a:xfrm>
            <a:prstGeom prst="ellipse">
              <a:avLst/>
            </a:prstGeom>
            <a:gradFill>
              <a:gsLst>
                <a:gs pos="0">
                  <a:schemeClr val="accent1">
                    <a:lumMod val="5000"/>
                    <a:lumOff val="95000"/>
                  </a:schemeClr>
                </a:gs>
                <a:gs pos="65000">
                  <a:srgbClr val="E7000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12" name="TextBox 11">
              <a:extLst>
                <a:ext uri="{FF2B5EF4-FFF2-40B4-BE49-F238E27FC236}">
                  <a16:creationId xmlns:a16="http://schemas.microsoft.com/office/drawing/2014/main" id="{3774116E-C8C6-ED49-898E-FA9920684F57}"/>
                </a:ext>
              </a:extLst>
            </p:cNvPr>
            <p:cNvSpPr txBox="1"/>
            <p:nvPr/>
          </p:nvSpPr>
          <p:spPr>
            <a:xfrm>
              <a:off x="8320873" y="4258182"/>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30" name="TextBox 29">
              <a:extLst>
                <a:ext uri="{FF2B5EF4-FFF2-40B4-BE49-F238E27FC236}">
                  <a16:creationId xmlns:a16="http://schemas.microsoft.com/office/drawing/2014/main" id="{BA6EFF34-BEF3-D245-B1C7-3575F2A6E0CE}"/>
                </a:ext>
              </a:extLst>
            </p:cNvPr>
            <p:cNvSpPr txBox="1"/>
            <p:nvPr/>
          </p:nvSpPr>
          <p:spPr>
            <a:xfrm>
              <a:off x="8020829" y="4476942"/>
              <a:ext cx="292068" cy="338554"/>
            </a:xfrm>
            <a:prstGeom prst="rect">
              <a:avLst/>
            </a:prstGeom>
            <a:noFill/>
          </p:spPr>
          <p:txBody>
            <a:bodyPr wrap="none" rtlCol="0">
              <a:spAutoFit/>
            </a:bodyPr>
            <a:lstStyle/>
            <a:p>
              <a:pPr marL="0">
                <a:spcBef>
                  <a:spcPts val="3000"/>
                </a:spcBef>
              </a:pPr>
              <a:r>
                <a:rPr lang="en-US" sz="1600" b="1" dirty="0">
                  <a:latin typeface="Helvetica" pitchFamily="2" charset="0"/>
                  <a:ea typeface="Helvetica Light" charset="0"/>
                  <a:cs typeface="Helvetica Light" charset="0"/>
                  <a:sym typeface="Wingdings" pitchFamily="2" charset="2"/>
                </a:rPr>
                <a:t>𝛾</a:t>
              </a:r>
              <a:endParaRPr lang="en-CH" sz="1600" b="1" baseline="30000" dirty="0">
                <a:latin typeface="Helvetica" pitchFamily="2" charset="0"/>
                <a:ea typeface="Helvetica Light" charset="0"/>
                <a:cs typeface="Helvetica Light" charset="0"/>
                <a:sym typeface="Wingdings" pitchFamily="2" charset="2"/>
              </a:endParaRPr>
            </a:p>
          </p:txBody>
        </p:sp>
        <p:cxnSp>
          <p:nvCxnSpPr>
            <p:cNvPr id="36" name="Straight Arrow Connector 35">
              <a:extLst>
                <a:ext uri="{FF2B5EF4-FFF2-40B4-BE49-F238E27FC236}">
                  <a16:creationId xmlns:a16="http://schemas.microsoft.com/office/drawing/2014/main" id="{AA21B6AF-968C-EE48-B6A1-0CBC2D362F52}"/>
                </a:ext>
              </a:extLst>
            </p:cNvPr>
            <p:cNvCxnSpPr>
              <a:cxnSpLocks/>
            </p:cNvCxnSpPr>
            <p:nvPr/>
          </p:nvCxnSpPr>
          <p:spPr>
            <a:xfrm flipV="1">
              <a:off x="8554373" y="3841158"/>
              <a:ext cx="543866" cy="484770"/>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D8760604-FF5C-C14C-A936-79EEB97AD539}"/>
                </a:ext>
              </a:extLst>
            </p:cNvPr>
            <p:cNvCxnSpPr>
              <a:cxnSpLocks/>
            </p:cNvCxnSpPr>
            <p:nvPr/>
          </p:nvCxnSpPr>
          <p:spPr>
            <a:xfrm flipV="1">
              <a:off x="8554373" y="3705936"/>
              <a:ext cx="391466" cy="59386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pic>
        <p:nvPicPr>
          <p:cNvPr id="6148" name="Picture 4" descr="Gargamelle Bubble chamber , CERN">
            <a:extLst>
              <a:ext uri="{FF2B5EF4-FFF2-40B4-BE49-F238E27FC236}">
                <a16:creationId xmlns:a16="http://schemas.microsoft.com/office/drawing/2014/main" id="{C54155A2-A3F4-3443-8EC5-DC95F994890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8423" y="3922136"/>
            <a:ext cx="3501478" cy="252991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6945FA85-719B-A949-B248-85D0F8143105}"/>
              </a:ext>
            </a:extLst>
          </p:cNvPr>
          <p:cNvSpPr txBox="1"/>
          <p:nvPr/>
        </p:nvSpPr>
        <p:spPr>
          <a:xfrm>
            <a:off x="710154" y="3983728"/>
            <a:ext cx="1976823" cy="276999"/>
          </a:xfrm>
          <a:prstGeom prst="rect">
            <a:avLst/>
          </a:prstGeom>
          <a:noFill/>
        </p:spPr>
        <p:txBody>
          <a:bodyPr wrap="none" rtlCol="0">
            <a:spAutoFit/>
          </a:bodyPr>
          <a:lstStyle/>
          <a:p>
            <a:pPr marL="0">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CERN Gargamelle (1970)</a:t>
            </a:r>
          </a:p>
        </p:txBody>
      </p:sp>
      <p:pic>
        <p:nvPicPr>
          <p:cNvPr id="6150" name="Picture 6" descr="Gargamelle bubble chamber at CERN">
            <a:extLst>
              <a:ext uri="{FF2B5EF4-FFF2-40B4-BE49-F238E27FC236}">
                <a16:creationId xmlns:a16="http://schemas.microsoft.com/office/drawing/2014/main" id="{C1267FF2-BB73-0349-BC59-AC68DE67215C}"/>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a:stretch/>
        </p:blipFill>
        <p:spPr bwMode="auto">
          <a:xfrm>
            <a:off x="4309851" y="3922135"/>
            <a:ext cx="3530699" cy="2529918"/>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B24B007B-302A-5B41-A65C-414AD2E466FC}"/>
              </a:ext>
            </a:extLst>
          </p:cNvPr>
          <p:cNvGrpSpPr/>
          <p:nvPr/>
        </p:nvGrpSpPr>
        <p:grpSpPr>
          <a:xfrm>
            <a:off x="8161660" y="3745601"/>
            <a:ext cx="2959587" cy="2137303"/>
            <a:chOff x="6920116" y="3705936"/>
            <a:chExt cx="2959587" cy="2137303"/>
          </a:xfrm>
        </p:grpSpPr>
        <p:sp>
          <p:nvSpPr>
            <p:cNvPr id="45" name="Oval 44">
              <a:extLst>
                <a:ext uri="{FF2B5EF4-FFF2-40B4-BE49-F238E27FC236}">
                  <a16:creationId xmlns:a16="http://schemas.microsoft.com/office/drawing/2014/main" id="{7B8F7919-F291-7A42-9E09-B8C30764BDBA}"/>
                </a:ext>
              </a:extLst>
            </p:cNvPr>
            <p:cNvSpPr/>
            <p:nvPr/>
          </p:nvSpPr>
          <p:spPr>
            <a:xfrm>
              <a:off x="7571678" y="4003288"/>
              <a:ext cx="1839600" cy="1839951"/>
            </a:xfrm>
            <a:prstGeom prst="ellipse">
              <a:avLst/>
            </a:prstGeom>
            <a:gradFill flip="none" rotWithShape="1">
              <a:gsLst>
                <a:gs pos="0">
                  <a:schemeClr val="accent1">
                    <a:lumMod val="5000"/>
                    <a:lumOff val="95000"/>
                  </a:schemeClr>
                </a:gs>
                <a:gs pos="65000">
                  <a:schemeClr val="bg1">
                    <a:lumMod val="65000"/>
                  </a:schemeClr>
                </a:gs>
                <a:gs pos="100000">
                  <a:schemeClr val="accent1">
                    <a:lumMod val="45000"/>
                    <a:lumOff val="55000"/>
                  </a:schemeClr>
                </a:gs>
                <a:gs pos="100000">
                  <a:schemeClr val="accent1">
                    <a:lumMod val="30000"/>
                    <a:lumOff val="70000"/>
                  </a:schemeClr>
                </a:gs>
              </a:gsLst>
              <a:path path="circle">
                <a:fillToRect l="100000" t="100000"/>
              </a:path>
              <a:tileRect r="-100000" b="-100000"/>
            </a:gradFill>
          </p:spPr>
          <p:txBody>
            <a:bodyPr wrap="none" rtlCol="0" anchor="ctr">
              <a:spAutoFit/>
            </a:bodyPr>
            <a:lstStyle/>
            <a:p>
              <a:pPr algn="l"/>
              <a:endParaRPr lang="en-CH" sz="1600" dirty="0">
                <a:latin typeface="Helvetica" pitchFamily="2" charset="0"/>
              </a:endParaRPr>
            </a:p>
          </p:txBody>
        </p:sp>
        <p:cxnSp>
          <p:nvCxnSpPr>
            <p:cNvPr id="46" name="Straight Arrow Connector 45">
              <a:extLst>
                <a:ext uri="{FF2B5EF4-FFF2-40B4-BE49-F238E27FC236}">
                  <a16:creationId xmlns:a16="http://schemas.microsoft.com/office/drawing/2014/main" id="{FEC7007E-6599-3649-95CF-C374596F274B}"/>
                </a:ext>
              </a:extLst>
            </p:cNvPr>
            <p:cNvCxnSpPr>
              <a:cxnSpLocks/>
            </p:cNvCxnSpPr>
            <p:nvPr/>
          </p:nvCxnSpPr>
          <p:spPr>
            <a:xfrm flipV="1">
              <a:off x="8563667" y="3790287"/>
              <a:ext cx="458372" cy="51608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A82BD4B2-717F-074E-A6CD-39856A0BDA6C}"/>
                </a:ext>
              </a:extLst>
            </p:cNvPr>
            <p:cNvSpPr/>
            <p:nvPr/>
          </p:nvSpPr>
          <p:spPr>
            <a:xfrm>
              <a:off x="8847218" y="4759117"/>
              <a:ext cx="360000" cy="360000"/>
            </a:xfrm>
            <a:prstGeom prst="ellipse">
              <a:avLst/>
            </a:prstGeom>
            <a:gradFill>
              <a:gsLst>
                <a:gs pos="0">
                  <a:schemeClr val="accent1">
                    <a:lumMod val="5000"/>
                    <a:lumOff val="95000"/>
                  </a:schemeClr>
                </a:gs>
                <a:gs pos="65000">
                  <a:srgbClr val="7030A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48" name="Oval 47">
              <a:extLst>
                <a:ext uri="{FF2B5EF4-FFF2-40B4-BE49-F238E27FC236}">
                  <a16:creationId xmlns:a16="http://schemas.microsoft.com/office/drawing/2014/main" id="{EDB15E01-9CBD-6548-9225-630E39C85884}"/>
                </a:ext>
              </a:extLst>
            </p:cNvPr>
            <p:cNvSpPr/>
            <p:nvPr/>
          </p:nvSpPr>
          <p:spPr>
            <a:xfrm>
              <a:off x="7924803" y="5120064"/>
              <a:ext cx="360000" cy="360000"/>
            </a:xfrm>
            <a:prstGeom prst="ellipse">
              <a:avLst/>
            </a:prstGeom>
            <a:gradFill>
              <a:gsLst>
                <a:gs pos="0">
                  <a:schemeClr val="accent1">
                    <a:lumMod val="5000"/>
                    <a:lumOff val="95000"/>
                  </a:schemeClr>
                </a:gs>
                <a:gs pos="65000">
                  <a:srgbClr val="00B05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49" name="TextBox 48">
              <a:extLst>
                <a:ext uri="{FF2B5EF4-FFF2-40B4-BE49-F238E27FC236}">
                  <a16:creationId xmlns:a16="http://schemas.microsoft.com/office/drawing/2014/main" id="{5FECC407-A1CA-634D-84B6-3E8499D2E0C1}"/>
                </a:ext>
              </a:extLst>
            </p:cNvPr>
            <p:cNvSpPr txBox="1"/>
            <p:nvPr/>
          </p:nvSpPr>
          <p:spPr>
            <a:xfrm>
              <a:off x="8872367" y="4750203"/>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50" name="TextBox 49">
              <a:extLst>
                <a:ext uri="{FF2B5EF4-FFF2-40B4-BE49-F238E27FC236}">
                  <a16:creationId xmlns:a16="http://schemas.microsoft.com/office/drawing/2014/main" id="{19F40C46-8B7D-DD42-BD28-D4AE7C1A6FA4}"/>
                </a:ext>
              </a:extLst>
            </p:cNvPr>
            <p:cNvSpPr txBox="1"/>
            <p:nvPr/>
          </p:nvSpPr>
          <p:spPr>
            <a:xfrm>
              <a:off x="7949949" y="5111150"/>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cxnSp>
          <p:nvCxnSpPr>
            <p:cNvPr id="51" name="Straight Arrow Connector 50">
              <a:extLst>
                <a:ext uri="{FF2B5EF4-FFF2-40B4-BE49-F238E27FC236}">
                  <a16:creationId xmlns:a16="http://schemas.microsoft.com/office/drawing/2014/main" id="{B19E4020-DD33-4842-9652-63DC7FF8879B}"/>
                </a:ext>
              </a:extLst>
            </p:cNvPr>
            <p:cNvCxnSpPr>
              <a:cxnSpLocks/>
            </p:cNvCxnSpPr>
            <p:nvPr/>
          </p:nvCxnSpPr>
          <p:spPr>
            <a:xfrm>
              <a:off x="6969512" y="4919480"/>
              <a:ext cx="1327793" cy="0"/>
            </a:xfrm>
            <a:prstGeom prst="straightConnector1">
              <a:avLst/>
            </a:prstGeom>
            <a:ln w="38100">
              <a:solidFill>
                <a:srgbClr val="0070C0"/>
              </a:solidFill>
              <a:prstDash val="sysDash"/>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58E328E4-D1FA-C34F-8514-1C94C42F88AC}"/>
                </a:ext>
              </a:extLst>
            </p:cNvPr>
            <p:cNvCxnSpPr>
              <a:cxnSpLocks/>
            </p:cNvCxnSpPr>
            <p:nvPr/>
          </p:nvCxnSpPr>
          <p:spPr>
            <a:xfrm>
              <a:off x="8284795" y="4919480"/>
              <a:ext cx="1282951" cy="818056"/>
            </a:xfrm>
            <a:prstGeom prst="straightConnector1">
              <a:avLst/>
            </a:prstGeom>
            <a:ln w="38100">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C021063C-2119-E045-A5D3-6D74E11AD9ED}"/>
                </a:ext>
              </a:extLst>
            </p:cNvPr>
            <p:cNvSpPr txBox="1"/>
            <p:nvPr/>
          </p:nvSpPr>
          <p:spPr>
            <a:xfrm>
              <a:off x="6920116" y="4614402"/>
              <a:ext cx="288862"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𝜈</a:t>
              </a:r>
              <a:endParaRPr lang="en-CH" sz="1600" b="1" dirty="0">
                <a:solidFill>
                  <a:srgbClr val="0070C0"/>
                </a:solidFill>
                <a:latin typeface="Helvetica" pitchFamily="2" charset="0"/>
                <a:ea typeface="Helvetica Light" charset="0"/>
                <a:cs typeface="Helvetica Light" charset="0"/>
                <a:sym typeface="Wingdings" pitchFamily="2" charset="2"/>
              </a:endParaRPr>
            </a:p>
          </p:txBody>
        </p:sp>
        <p:sp>
          <p:nvSpPr>
            <p:cNvPr id="54" name="TextBox 53">
              <a:extLst>
                <a:ext uri="{FF2B5EF4-FFF2-40B4-BE49-F238E27FC236}">
                  <a16:creationId xmlns:a16="http://schemas.microsoft.com/office/drawing/2014/main" id="{F8C5A33E-28DA-FE4B-B44C-301016195A56}"/>
                </a:ext>
              </a:extLst>
            </p:cNvPr>
            <p:cNvSpPr txBox="1"/>
            <p:nvPr/>
          </p:nvSpPr>
          <p:spPr>
            <a:xfrm>
              <a:off x="9462601" y="5310481"/>
              <a:ext cx="417102" cy="338554"/>
            </a:xfrm>
            <a:prstGeom prst="rect">
              <a:avLst/>
            </a:prstGeom>
            <a:noFill/>
          </p:spPr>
          <p:txBody>
            <a:bodyPr wrap="none" rtlCol="0">
              <a:spAutoFit/>
            </a:bodyPr>
            <a:lstStyle/>
            <a:p>
              <a:pPr marL="0">
                <a:spcBef>
                  <a:spcPts val="3000"/>
                </a:spcBef>
              </a:pPr>
              <a:r>
                <a:rPr lang="en-GB" sz="1600" b="1" dirty="0">
                  <a:solidFill>
                    <a:srgbClr val="0070C0"/>
                  </a:solidFill>
                  <a:latin typeface="Helvetica" pitchFamily="2" charset="0"/>
                  <a:ea typeface="Helvetica Light" charset="0"/>
                  <a:cs typeface="Helvetica Light" charset="0"/>
                  <a:sym typeface="Wingdings" pitchFamily="2" charset="2"/>
                </a:rPr>
                <a:t>µ</a:t>
              </a:r>
              <a:r>
                <a:rPr lang="en-GB" sz="700" b="1" dirty="0">
                  <a:solidFill>
                    <a:srgbClr val="0070C0"/>
                  </a:solidFill>
                  <a:latin typeface="Helvetica" pitchFamily="2" charset="0"/>
                  <a:ea typeface="Helvetica Light" charset="0"/>
                  <a:cs typeface="Helvetica Light" charset="0"/>
                  <a:sym typeface="Wingdings" pitchFamily="2" charset="2"/>
                </a:rPr>
                <a:t> </a:t>
              </a:r>
              <a:r>
                <a:rPr lang="en-CH" sz="1600" b="1" baseline="30000" dirty="0">
                  <a:solidFill>
                    <a:srgbClr val="0070C0"/>
                  </a:solidFill>
                  <a:latin typeface="Helvetica" pitchFamily="2" charset="0"/>
                  <a:ea typeface="Helvetica Light" charset="0"/>
                  <a:cs typeface="Helvetica Light" charset="0"/>
                  <a:sym typeface="Wingdings" pitchFamily="2" charset="2"/>
                </a:rPr>
                <a:t>–</a:t>
              </a:r>
            </a:p>
          </p:txBody>
        </p:sp>
        <p:sp>
          <p:nvSpPr>
            <p:cNvPr id="55" name="Freeform 10">
              <a:extLst>
                <a:ext uri="{FF2B5EF4-FFF2-40B4-BE49-F238E27FC236}">
                  <a16:creationId xmlns:a16="http://schemas.microsoft.com/office/drawing/2014/main" id="{AD0B0888-C6F2-0D44-95A3-805817D434FE}"/>
                </a:ext>
              </a:extLst>
            </p:cNvPr>
            <p:cNvSpPr>
              <a:spLocks/>
            </p:cNvSpPr>
            <p:nvPr/>
          </p:nvSpPr>
          <p:spPr bwMode="auto">
            <a:xfrm rot="17752580" flipH="1">
              <a:off x="8112858" y="4625097"/>
              <a:ext cx="455372" cy="102618"/>
            </a:xfrm>
            <a:custGeom>
              <a:avLst/>
              <a:gdLst>
                <a:gd name="T0" fmla="*/ 0 w 2304"/>
                <a:gd name="T1" fmla="*/ 192 h 192"/>
                <a:gd name="T2" fmla="*/ 192 w 2304"/>
                <a:gd name="T3" fmla="*/ 0 h 192"/>
                <a:gd name="T4" fmla="*/ 384 w 2304"/>
                <a:gd name="T5" fmla="*/ 192 h 192"/>
                <a:gd name="T6" fmla="*/ 576 w 2304"/>
                <a:gd name="T7" fmla="*/ 0 h 192"/>
                <a:gd name="T8" fmla="*/ 768 w 2304"/>
                <a:gd name="T9" fmla="*/ 192 h 192"/>
                <a:gd name="T10" fmla="*/ 960 w 2304"/>
                <a:gd name="T11" fmla="*/ 0 h 192"/>
                <a:gd name="T12" fmla="*/ 1152 w 2304"/>
                <a:gd name="T13" fmla="*/ 192 h 192"/>
                <a:gd name="T14" fmla="*/ 1344 w 2304"/>
                <a:gd name="T15" fmla="*/ 0 h 192"/>
                <a:gd name="T16" fmla="*/ 1536 w 2304"/>
                <a:gd name="T17" fmla="*/ 192 h 192"/>
                <a:gd name="T18" fmla="*/ 1728 w 2304"/>
                <a:gd name="T19" fmla="*/ 0 h 192"/>
                <a:gd name="T20" fmla="*/ 1920 w 2304"/>
                <a:gd name="T21" fmla="*/ 192 h 192"/>
                <a:gd name="T22" fmla="*/ 2112 w 2304"/>
                <a:gd name="T23" fmla="*/ 0 h 192"/>
                <a:gd name="T24" fmla="*/ 2304 w 2304"/>
                <a:gd name="T2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12700" cmpd="sng">
              <a:solidFill>
                <a:schemeClr val="bg2">
                  <a:lumMod val="10000"/>
                </a:schemeClr>
              </a:solidFill>
              <a:round/>
              <a:headEnd/>
              <a:tailEnd/>
            </a:ln>
            <a:effectLst/>
            <a:extLst>
              <a:ext uri="{909E8E84-426E-40dd-AFC4-6F175D3DCCD1}">
                <a14:hiddenFill xmlns:a14="http://schemas.microsoft.com/office/drawing/2010/main" xmlns="">
                  <a:solidFill>
                    <a:schemeClr val="accent1"/>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56" name="Oval 55">
              <a:extLst>
                <a:ext uri="{FF2B5EF4-FFF2-40B4-BE49-F238E27FC236}">
                  <a16:creationId xmlns:a16="http://schemas.microsoft.com/office/drawing/2014/main" id="{027EEA70-5F5C-D341-8F11-F6CE66AB163B}"/>
                </a:ext>
              </a:extLst>
            </p:cNvPr>
            <p:cNvSpPr/>
            <p:nvPr/>
          </p:nvSpPr>
          <p:spPr>
            <a:xfrm>
              <a:off x="8295723" y="4267097"/>
              <a:ext cx="360000" cy="360000"/>
            </a:xfrm>
            <a:prstGeom prst="ellipse">
              <a:avLst/>
            </a:prstGeom>
            <a:gradFill>
              <a:gsLst>
                <a:gs pos="0">
                  <a:schemeClr val="accent1">
                    <a:lumMod val="5000"/>
                    <a:lumOff val="95000"/>
                  </a:schemeClr>
                </a:gs>
                <a:gs pos="65000">
                  <a:srgbClr val="E70000"/>
                </a:gs>
                <a:gs pos="100000">
                  <a:schemeClr val="accent1">
                    <a:lumMod val="45000"/>
                    <a:lumOff val="55000"/>
                  </a:schemeClr>
                </a:gs>
                <a:gs pos="100000">
                  <a:schemeClr val="accent1">
                    <a:lumMod val="30000"/>
                    <a:lumOff val="70000"/>
                  </a:schemeClr>
                </a:gs>
              </a:gsLst>
              <a:path path="circle">
                <a:fillToRect l="100000" t="100000"/>
              </a:path>
            </a:gradFill>
          </p:spPr>
          <p:txBody>
            <a:bodyPr wrap="square" rtlCol="0" anchor="ctr">
              <a:spAutoFit/>
            </a:bodyPr>
            <a:lstStyle/>
            <a:p>
              <a:pPr algn="l"/>
              <a:endParaRPr lang="en-CH" sz="1600" dirty="0">
                <a:latin typeface="Helvetica" pitchFamily="2" charset="0"/>
              </a:endParaRPr>
            </a:p>
          </p:txBody>
        </p:sp>
        <p:sp>
          <p:nvSpPr>
            <p:cNvPr id="57" name="TextBox 56">
              <a:extLst>
                <a:ext uri="{FF2B5EF4-FFF2-40B4-BE49-F238E27FC236}">
                  <a16:creationId xmlns:a16="http://schemas.microsoft.com/office/drawing/2014/main" id="{E8D5FAC1-F20B-A144-A766-46A0E85B2F8A}"/>
                </a:ext>
              </a:extLst>
            </p:cNvPr>
            <p:cNvSpPr txBox="1"/>
            <p:nvPr/>
          </p:nvSpPr>
          <p:spPr>
            <a:xfrm>
              <a:off x="8320873" y="4258182"/>
              <a:ext cx="309700" cy="338554"/>
            </a:xfrm>
            <a:prstGeom prst="rect">
              <a:avLst/>
            </a:prstGeom>
            <a:noFill/>
          </p:spPr>
          <p:txBody>
            <a:bodyPr wrap="none" rtlCol="0">
              <a:spAutoFit/>
            </a:bodyPr>
            <a:lstStyle/>
            <a:p>
              <a:pPr marL="0">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q</a:t>
              </a:r>
            </a:p>
          </p:txBody>
        </p:sp>
        <p:sp>
          <p:nvSpPr>
            <p:cNvPr id="58" name="TextBox 57">
              <a:extLst>
                <a:ext uri="{FF2B5EF4-FFF2-40B4-BE49-F238E27FC236}">
                  <a16:creationId xmlns:a16="http://schemas.microsoft.com/office/drawing/2014/main" id="{04F5C6D7-EB81-E64F-8CFB-F88AB29D0024}"/>
                </a:ext>
              </a:extLst>
            </p:cNvPr>
            <p:cNvSpPr txBox="1"/>
            <p:nvPr/>
          </p:nvSpPr>
          <p:spPr>
            <a:xfrm>
              <a:off x="7875866" y="4510395"/>
              <a:ext cx="453970" cy="338554"/>
            </a:xfrm>
            <a:prstGeom prst="rect">
              <a:avLst/>
            </a:prstGeom>
            <a:noFill/>
          </p:spPr>
          <p:txBody>
            <a:bodyPr wrap="none" rtlCol="0">
              <a:spAutoFit/>
            </a:bodyPr>
            <a:lstStyle/>
            <a:p>
              <a:pPr marL="0">
                <a:spcBef>
                  <a:spcPts val="3000"/>
                </a:spcBef>
              </a:pPr>
              <a:r>
                <a:rPr lang="en-US" sz="1600" b="1" dirty="0">
                  <a:latin typeface="Helvetica" pitchFamily="2" charset="0"/>
                  <a:ea typeface="Helvetica Light" charset="0"/>
                  <a:cs typeface="Helvetica Light" charset="0"/>
                  <a:sym typeface="Wingdings" pitchFamily="2" charset="2"/>
                </a:rPr>
                <a:t>W</a:t>
              </a:r>
              <a:r>
                <a:rPr lang="en-US" sz="1600" b="1" baseline="30000" dirty="0">
                  <a:latin typeface="Helvetica" pitchFamily="2" charset="0"/>
                  <a:ea typeface="Helvetica Light" charset="0"/>
                  <a:cs typeface="Helvetica Light" charset="0"/>
                  <a:sym typeface="Wingdings" pitchFamily="2" charset="2"/>
                </a:rPr>
                <a:t>–</a:t>
              </a:r>
              <a:endParaRPr lang="en-CH" sz="1600" b="1" baseline="30000" dirty="0">
                <a:latin typeface="Helvetica" pitchFamily="2" charset="0"/>
                <a:ea typeface="Helvetica Light" charset="0"/>
                <a:cs typeface="Helvetica Light" charset="0"/>
                <a:sym typeface="Wingdings" pitchFamily="2" charset="2"/>
              </a:endParaRPr>
            </a:p>
          </p:txBody>
        </p:sp>
        <p:cxnSp>
          <p:nvCxnSpPr>
            <p:cNvPr id="59" name="Straight Arrow Connector 58">
              <a:extLst>
                <a:ext uri="{FF2B5EF4-FFF2-40B4-BE49-F238E27FC236}">
                  <a16:creationId xmlns:a16="http://schemas.microsoft.com/office/drawing/2014/main" id="{75AB7139-81C5-A348-8D3F-2C5A3DBC8F26}"/>
                </a:ext>
              </a:extLst>
            </p:cNvPr>
            <p:cNvCxnSpPr>
              <a:cxnSpLocks/>
            </p:cNvCxnSpPr>
            <p:nvPr/>
          </p:nvCxnSpPr>
          <p:spPr>
            <a:xfrm flipV="1">
              <a:off x="8554373" y="3841158"/>
              <a:ext cx="543866" cy="484770"/>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FA452815-5A6E-E24A-8057-3E0500C5D8A5}"/>
                </a:ext>
              </a:extLst>
            </p:cNvPr>
            <p:cNvCxnSpPr>
              <a:cxnSpLocks/>
            </p:cNvCxnSpPr>
            <p:nvPr/>
          </p:nvCxnSpPr>
          <p:spPr>
            <a:xfrm flipV="1">
              <a:off x="8554373" y="3705936"/>
              <a:ext cx="391466" cy="593867"/>
            </a:xfrm>
            <a:prstGeom prst="straightConnector1">
              <a:avLst/>
            </a:prstGeom>
            <a:ln w="19050">
              <a:solidFill>
                <a:srgbClr val="D8363C"/>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62" name="TextBox 61">
            <a:extLst>
              <a:ext uri="{FF2B5EF4-FFF2-40B4-BE49-F238E27FC236}">
                <a16:creationId xmlns:a16="http://schemas.microsoft.com/office/drawing/2014/main" id="{D80EBCD6-F0EC-6347-B68A-0168D0E1C0BB}"/>
              </a:ext>
            </a:extLst>
          </p:cNvPr>
          <p:cNvSpPr txBox="1"/>
          <p:nvPr/>
        </p:nvSpPr>
        <p:spPr>
          <a:xfrm>
            <a:off x="8090994" y="3222688"/>
            <a:ext cx="3392627" cy="461665"/>
          </a:xfrm>
          <a:prstGeom prst="rect">
            <a:avLst/>
          </a:prstGeom>
          <a:noFill/>
        </p:spPr>
        <p:txBody>
          <a:bodyPr wrap="square">
            <a:spAutoFit/>
          </a:bodyPr>
          <a:lstStyle/>
          <a:p>
            <a:r>
              <a:rPr lang="en-GB" sz="1200" dirty="0">
                <a:latin typeface="Helvetica" pitchFamily="2" charset="0"/>
              </a:rPr>
              <a:t>1972: electron deep-inelastic scattering: “partons” (probably quarks) exist within protons</a:t>
            </a:r>
            <a:endParaRPr lang="en-CH" sz="1200" dirty="0">
              <a:latin typeface="Helvetica" pitchFamily="2" charset="0"/>
            </a:endParaRPr>
          </a:p>
        </p:txBody>
      </p:sp>
      <p:sp>
        <p:nvSpPr>
          <p:cNvPr id="63" name="TextBox 62">
            <a:extLst>
              <a:ext uri="{FF2B5EF4-FFF2-40B4-BE49-F238E27FC236}">
                <a16:creationId xmlns:a16="http://schemas.microsoft.com/office/drawing/2014/main" id="{CDA0C564-AC87-4540-9F87-D38E2D1C355E}"/>
              </a:ext>
            </a:extLst>
          </p:cNvPr>
          <p:cNvSpPr txBox="1"/>
          <p:nvPr/>
        </p:nvSpPr>
        <p:spPr>
          <a:xfrm>
            <a:off x="8053851" y="6029604"/>
            <a:ext cx="3392627" cy="461665"/>
          </a:xfrm>
          <a:prstGeom prst="rect">
            <a:avLst/>
          </a:prstGeom>
          <a:noFill/>
        </p:spPr>
        <p:txBody>
          <a:bodyPr wrap="square">
            <a:spAutoFit/>
          </a:bodyPr>
          <a:lstStyle/>
          <a:p>
            <a:r>
              <a:rPr lang="en-GB" sz="1200" dirty="0">
                <a:latin typeface="Helvetica" pitchFamily="2" charset="0"/>
              </a:rPr>
              <a:t>1972: neutrino deep-inelastic scattering: confirmation that partons are quarks </a:t>
            </a:r>
            <a:endParaRPr lang="en-CH" sz="1200" dirty="0">
              <a:latin typeface="Helvetica" pitchFamily="2" charset="0"/>
            </a:endParaRPr>
          </a:p>
        </p:txBody>
      </p:sp>
      <p:sp>
        <p:nvSpPr>
          <p:cNvPr id="10" name="Rounded Rectangle 9">
            <a:extLst>
              <a:ext uri="{FF2B5EF4-FFF2-40B4-BE49-F238E27FC236}">
                <a16:creationId xmlns:a16="http://schemas.microsoft.com/office/drawing/2014/main" id="{446B8E28-6115-994D-9D19-A5EECA32220E}"/>
              </a:ext>
            </a:extLst>
          </p:cNvPr>
          <p:cNvSpPr/>
          <p:nvPr/>
        </p:nvSpPr>
        <p:spPr>
          <a:xfrm>
            <a:off x="617016" y="2392337"/>
            <a:ext cx="9831746" cy="2272579"/>
          </a:xfrm>
          <a:prstGeom prst="roundRect">
            <a:avLst>
              <a:gd name="adj" fmla="val 2497"/>
            </a:avLst>
          </a:prstGeom>
          <a:solidFill>
            <a:schemeClr val="bg1"/>
          </a:solidFill>
          <a:ln>
            <a:solidFill>
              <a:schemeClr val="tx1">
                <a:lumMod val="50000"/>
                <a:lumOff val="50000"/>
              </a:schemeClr>
            </a:solidFill>
          </a:ln>
        </p:spPr>
        <p:txBody>
          <a:bodyPr wrap="square" rtlCol="0" anchor="ctr">
            <a:spAutoFit/>
          </a:bodyPr>
          <a:lstStyle/>
          <a:p>
            <a:pPr algn="l"/>
            <a:endParaRPr lang="en-CH" sz="1600" dirty="0">
              <a:latin typeface="Helvetica" pitchFamily="2" charset="0"/>
            </a:endParaRPr>
          </a:p>
        </p:txBody>
      </p:sp>
      <p:sp>
        <p:nvSpPr>
          <p:cNvPr id="15" name="TextBox 14">
            <a:extLst>
              <a:ext uri="{FF2B5EF4-FFF2-40B4-BE49-F238E27FC236}">
                <a16:creationId xmlns:a16="http://schemas.microsoft.com/office/drawing/2014/main" id="{AF4EFCDB-E0A7-E34B-A67C-FFCA508D799C}"/>
              </a:ext>
            </a:extLst>
          </p:cNvPr>
          <p:cNvSpPr txBox="1"/>
          <p:nvPr/>
        </p:nvSpPr>
        <p:spPr>
          <a:xfrm>
            <a:off x="1111156" y="2570293"/>
            <a:ext cx="9207789" cy="1954381"/>
          </a:xfrm>
          <a:prstGeom prst="rect">
            <a:avLst/>
          </a:prstGeom>
          <a:noFill/>
        </p:spPr>
        <p:txBody>
          <a:bodyPr wrap="square" rtlCol="0">
            <a:spAutoFit/>
          </a:bodyPr>
          <a:lstStyle/>
          <a:p>
            <a:pPr>
              <a:spcBef>
                <a:spcPts val="3000"/>
              </a:spcBef>
            </a:pPr>
            <a:r>
              <a:rPr lang="en-CH" sz="1600" dirty="0">
                <a:solidFill>
                  <a:prstClr val="black"/>
                </a:solidFill>
                <a:latin typeface="Helvetica" pitchFamily="2" charset="0"/>
                <a:ea typeface="Helvetica Light" charset="0"/>
                <a:cs typeface="Helvetica Light" charset="0"/>
                <a:sym typeface="Wingdings" pitchFamily="2" charset="2"/>
              </a:rPr>
              <a:t>The ISR missed the 1974 November revolution and also the bottom quark discovery. However,        its legacy enabled the next generation collider experiments: proton stacking, space charge compensation, beam diagnostics, stochastic cooling, van-der-Meer luminosity scans,                 importance of efficient triggers and large-angle coverage, jets, etc.</a:t>
            </a:r>
          </a:p>
          <a:p>
            <a:pPr>
              <a:spcBef>
                <a:spcPts val="1800"/>
              </a:spcBef>
            </a:pPr>
            <a:r>
              <a:rPr lang="en-CH" sz="1400" dirty="0">
                <a:solidFill>
                  <a:prstClr val="black"/>
                </a:solidFill>
                <a:latin typeface="Helvetica" pitchFamily="2" charset="0"/>
                <a:ea typeface="Helvetica Light" charset="0"/>
                <a:cs typeface="Helvetica Light" charset="0"/>
                <a:sym typeface="Wingdings" pitchFamily="2" charset="2"/>
              </a:rPr>
              <a:t>Pierre Darriulat wrote: “</a:t>
            </a:r>
            <a:r>
              <a:rPr lang="en-GB" sz="1400" i="1" dirty="0">
                <a:solidFill>
                  <a:prstClr val="black"/>
                </a:solidFill>
                <a:latin typeface="Helvetica" pitchFamily="2" charset="0"/>
                <a:ea typeface="Helvetica Light" charset="0"/>
                <a:cs typeface="Helvetica Light" charset="0"/>
                <a:sym typeface="Wingdings" pitchFamily="2" charset="2"/>
              </a:rPr>
              <a:t>We, who worked at the ISR… tend to see [it] and the proton–antiproton colliders,             both at CERN and at the Tevatron, as a lineage, father and sons, the success of the latter being indissociable     from the achievements of the former</a:t>
            </a:r>
            <a:r>
              <a:rPr lang="en-GB" sz="1400" dirty="0">
                <a:solidFill>
                  <a:prstClr val="black"/>
                </a:solidFill>
                <a:latin typeface="Helvetica" pitchFamily="2" charset="0"/>
                <a:ea typeface="Helvetica Light" charset="0"/>
                <a:cs typeface="Helvetica Light" charset="0"/>
                <a:sym typeface="Wingdings" pitchFamily="2" charset="2"/>
              </a:rPr>
              <a:t>.</a:t>
            </a:r>
            <a:r>
              <a:rPr lang="en-CH" sz="1400" dirty="0">
                <a:solidFill>
                  <a:prstClr val="black"/>
                </a:solidFill>
                <a:latin typeface="Helvetica" pitchFamily="2" charset="0"/>
                <a:ea typeface="Helvetica Light" charset="0"/>
                <a:cs typeface="Helvetica Light" charset="0"/>
                <a:sym typeface="Wingdings" pitchFamily="2" charset="2"/>
              </a:rPr>
              <a:t>”</a:t>
            </a:r>
          </a:p>
        </p:txBody>
      </p:sp>
    </p:spTree>
    <p:extLst>
      <p:ext uri="{BB962C8B-B14F-4D97-AF65-F5344CB8AC3E}">
        <p14:creationId xmlns:p14="http://schemas.microsoft.com/office/powerpoint/2010/main" val="20820694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theme/theme1.xml><?xml version="1.0" encoding="utf-8"?>
<a:theme xmlns:a="http://schemas.openxmlformats.org/drawingml/2006/main" name="5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2.xml><?xml version="1.0" encoding="utf-8"?>
<a:theme xmlns:a="http://schemas.openxmlformats.org/drawingml/2006/main" name="6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spAutoFit/>
      </a:bodyPr>
      <a:lstStyle>
        <a:defPPr algn="ct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algn="l">
          <a:spcBef>
            <a:spcPts val="3000"/>
          </a:spcBef>
          <a:defRPr sz="1600" dirty="0" smtClean="0">
            <a:solidFill>
              <a:prstClr val="black"/>
            </a:solidFill>
            <a:latin typeface="Helvetica" pitchFamily="2" charset="0"/>
            <a:ea typeface="Helvetica Light" charset="0"/>
            <a:cs typeface="Helvetica Light" charset="0"/>
            <a:sym typeface="Wingdings" pitchFamily="2" charset="2"/>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96912</TotalTime>
  <Words>4368</Words>
  <Application>Microsoft Macintosh PowerPoint</Application>
  <PresentationFormat>Custom</PresentationFormat>
  <Paragraphs>485</Paragraphs>
  <Slides>63</Slides>
  <Notes>22</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63</vt:i4>
      </vt:variant>
    </vt:vector>
  </HeadingPairs>
  <TitlesOfParts>
    <vt:vector size="73" baseType="lpstr">
      <vt:lpstr>Arial</vt:lpstr>
      <vt:lpstr>Calibri</vt:lpstr>
      <vt:lpstr>Cambria Math</vt:lpstr>
      <vt:lpstr>Helvetica</vt:lpstr>
      <vt:lpstr>Helvetica Light</vt:lpstr>
      <vt:lpstr>Symbol</vt:lpstr>
      <vt:lpstr>Times</vt:lpstr>
      <vt:lpstr>5_Office Theme</vt:lpstr>
      <vt:lpstr>6_Office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Andreas Hoecker</dc:creator>
  <cp:lastModifiedBy>Andreas Hoecker</cp:lastModifiedBy>
  <cp:revision>2510</cp:revision>
  <dcterms:created xsi:type="dcterms:W3CDTF">2021-02-23T06:51:49Z</dcterms:created>
  <dcterms:modified xsi:type="dcterms:W3CDTF">2021-12-17T20:15:09Z</dcterms:modified>
</cp:coreProperties>
</file>