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f"/>
  <Default Extension="tiff" ContentType="image/tiff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media/image29.jpg" ContentType="image/tiff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63" r:id="rId2"/>
  </p:sldMasterIdLst>
  <p:notesMasterIdLst>
    <p:notesMasterId r:id="rId64"/>
  </p:notesMasterIdLst>
  <p:sldIdLst>
    <p:sldId id="2004" r:id="rId3"/>
    <p:sldId id="2678" r:id="rId4"/>
    <p:sldId id="1684" r:id="rId5"/>
    <p:sldId id="2934" r:id="rId6"/>
    <p:sldId id="2679" r:id="rId7"/>
    <p:sldId id="1838" r:id="rId8"/>
    <p:sldId id="2655" r:id="rId9"/>
    <p:sldId id="2917" r:id="rId10"/>
    <p:sldId id="2918" r:id="rId11"/>
    <p:sldId id="2920" r:id="rId12"/>
    <p:sldId id="2394" r:id="rId13"/>
    <p:sldId id="2930" r:id="rId14"/>
    <p:sldId id="2376" r:id="rId15"/>
    <p:sldId id="1780" r:id="rId16"/>
    <p:sldId id="1621" r:id="rId17"/>
    <p:sldId id="2677" r:id="rId18"/>
    <p:sldId id="2933" r:id="rId19"/>
    <p:sldId id="2400" r:id="rId20"/>
    <p:sldId id="2401" r:id="rId21"/>
    <p:sldId id="2412" r:id="rId22"/>
    <p:sldId id="2201" r:id="rId23"/>
    <p:sldId id="1868" r:id="rId24"/>
    <p:sldId id="2411" r:id="rId25"/>
    <p:sldId id="1874" r:id="rId26"/>
    <p:sldId id="2406" r:id="rId27"/>
    <p:sldId id="2408" r:id="rId28"/>
    <p:sldId id="2935" r:id="rId29"/>
    <p:sldId id="2431" r:id="rId30"/>
    <p:sldId id="2456" r:id="rId31"/>
    <p:sldId id="2925" r:id="rId32"/>
    <p:sldId id="1992" r:id="rId33"/>
    <p:sldId id="2649" r:id="rId34"/>
    <p:sldId id="2927" r:id="rId35"/>
    <p:sldId id="1995" r:id="rId36"/>
    <p:sldId id="2440" r:id="rId37"/>
    <p:sldId id="2420" r:id="rId38"/>
    <p:sldId id="2450" r:id="rId39"/>
    <p:sldId id="2817" r:id="rId40"/>
    <p:sldId id="2818" r:id="rId41"/>
    <p:sldId id="2197" r:id="rId42"/>
    <p:sldId id="2393" r:id="rId43"/>
    <p:sldId id="2553" r:id="rId44"/>
    <p:sldId id="2907" r:id="rId45"/>
    <p:sldId id="2908" r:id="rId46"/>
    <p:sldId id="2909" r:id="rId47"/>
    <p:sldId id="2916" r:id="rId48"/>
    <p:sldId id="2903" r:id="rId49"/>
    <p:sldId id="2458" r:id="rId50"/>
    <p:sldId id="2675" r:id="rId51"/>
    <p:sldId id="2928" r:id="rId52"/>
    <p:sldId id="1977" r:id="rId53"/>
    <p:sldId id="2932" r:id="rId54"/>
    <p:sldId id="2398" r:id="rId55"/>
    <p:sldId id="2446" r:id="rId56"/>
    <p:sldId id="2399" r:id="rId57"/>
    <p:sldId id="1752" r:id="rId58"/>
    <p:sldId id="2403" r:id="rId59"/>
    <p:sldId id="2407" r:id="rId60"/>
    <p:sldId id="2650" r:id="rId61"/>
    <p:sldId id="2459" r:id="rId62"/>
    <p:sldId id="2504" r:id="rId63"/>
  </p:sldIdLst>
  <p:sldSz cx="11472863" cy="6858000"/>
  <p:notesSz cx="6858000" cy="9144000"/>
  <p:defaultTextStyle>
    <a:defPPr>
      <a:defRPr lang="en-CH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dreas Hoecker" initials="AH" lastIdx="3" clrIdx="0">
    <p:extLst>
      <p:ext uri="{19B8F6BF-5375-455C-9EA6-DF929625EA0E}">
        <p15:presenceInfo xmlns:p15="http://schemas.microsoft.com/office/powerpoint/2012/main" userId="9391ab34dee89a19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0000"/>
    <a:srgbClr val="4A82BD"/>
    <a:srgbClr val="67B2FF"/>
    <a:srgbClr val="CE2026"/>
    <a:srgbClr val="F3701F"/>
    <a:srgbClr val="E7EBF7"/>
    <a:srgbClr val="8E8F99"/>
    <a:srgbClr val="D80116"/>
    <a:srgbClr val="CFF0F4"/>
    <a:srgbClr val="A5D4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294"/>
    <p:restoredTop sz="95574"/>
  </p:normalViewPr>
  <p:slideViewPr>
    <p:cSldViewPr snapToGrid="0" snapToObjects="1">
      <p:cViewPr varScale="1">
        <p:scale>
          <a:sx n="96" d="100"/>
          <a:sy n="96" d="100"/>
        </p:scale>
        <p:origin x="352" y="1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presProps" Target="presProps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notesMaster" Target="notesMasters/notesMaster1.xml"/><Relationship Id="rId69" Type="http://schemas.openxmlformats.org/officeDocument/2006/relationships/tableStyles" Target="tableStyle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viewProps" Target="viewProp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commentAuthors" Target="commentAuthor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E78797-FC3F-664F-A8A9-3DE3C9843102}" type="datetimeFigureOut">
              <a:rPr lang="en-CH" smtClean="0"/>
              <a:t>27.03.2025</a:t>
            </a:fld>
            <a:endParaRPr lang="en-C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47725" y="1143000"/>
            <a:ext cx="51625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C82EC9-7377-A449-8612-7B96FECB3A19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5627697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C82EC9-7377-A449-8612-7B96FECB3A19}" type="slidenum">
              <a:rPr lang="en-CH" smtClean="0"/>
              <a:t>22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33506062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C82EC9-7377-A449-8612-7B96FECB3A19}" type="slidenum">
              <a:rPr lang="en-CH" smtClean="0"/>
              <a:t>48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6247441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8779265" y="6545797"/>
            <a:ext cx="2677001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237471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8779265" y="6545797"/>
            <a:ext cx="2677001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910732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29130662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8779265" y="6545797"/>
            <a:ext cx="2677001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3" name="Footer Placeholder 1">
            <a:extLst>
              <a:ext uri="{FF2B5EF4-FFF2-40B4-BE49-F238E27FC236}">
                <a16:creationId xmlns:a16="http://schemas.microsoft.com/office/drawing/2014/main" id="{1154B9DB-D1F1-674E-A347-CC6C01C935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2297" y="6465134"/>
            <a:ext cx="38720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Helvetica Light" pitchFamily="2" charset="0"/>
              </a:defRPr>
            </a:lvl1pPr>
          </a:lstStyle>
          <a:p>
            <a:r>
              <a:rPr lang="en-CH"/>
              <a:t>Andreas Hoecker, CB meeting, 12 Feb 2021</a:t>
            </a:r>
            <a:endParaRPr lang="en-CH" dirty="0"/>
          </a:p>
        </p:txBody>
      </p:sp>
    </p:spTree>
    <p:extLst>
      <p:ext uri="{BB962C8B-B14F-4D97-AF65-F5344CB8AC3E}">
        <p14:creationId xmlns:p14="http://schemas.microsoft.com/office/powerpoint/2010/main" val="636296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8779265" y="6545797"/>
            <a:ext cx="2677001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3" name="Footer Placeholder 1">
            <a:extLst>
              <a:ext uri="{FF2B5EF4-FFF2-40B4-BE49-F238E27FC236}">
                <a16:creationId xmlns:a16="http://schemas.microsoft.com/office/drawing/2014/main" id="{A2A4CF08-E3CE-5B43-B4C8-707D843051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2297" y="6465134"/>
            <a:ext cx="38720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Helvetica Light" pitchFamily="2" charset="0"/>
              </a:defRPr>
            </a:lvl1pPr>
          </a:lstStyle>
          <a:p>
            <a:r>
              <a:rPr lang="en-CH" dirty="0"/>
              <a:t>Andreas Hoecker, CB meeting, 12 Feb 2021</a:t>
            </a:r>
          </a:p>
        </p:txBody>
      </p:sp>
    </p:spTree>
    <p:extLst>
      <p:ext uri="{BB962C8B-B14F-4D97-AF65-F5344CB8AC3E}">
        <p14:creationId xmlns:p14="http://schemas.microsoft.com/office/powerpoint/2010/main" val="13502487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>
            <a:off x="0" y="1124744"/>
            <a:ext cx="11472863" cy="542400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>
              <a:solidFill>
                <a:prstClr val="white"/>
              </a:solidFill>
            </a:endParaRP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8779265" y="6545797"/>
            <a:ext cx="2677001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676970" y="908720"/>
            <a:ext cx="10795894" cy="0"/>
          </a:xfrm>
          <a:prstGeom prst="line">
            <a:avLst/>
          </a:prstGeom>
          <a:ln w="63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8304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7" r:id="rId3"/>
  </p:sldLayoutIdLst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>
            <a:off x="0" y="1124744"/>
            <a:ext cx="11472863" cy="542400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>
              <a:solidFill>
                <a:prstClr val="white"/>
              </a:solidFill>
            </a:endParaRP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8779265" y="6545797"/>
            <a:ext cx="2677001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676970" y="908720"/>
            <a:ext cx="10795894" cy="0"/>
          </a:xfrm>
          <a:prstGeom prst="line">
            <a:avLst/>
          </a:prstGeom>
          <a:ln w="63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47C653E-BBD3-A84C-BCC9-02354D1CBD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2297" y="6465134"/>
            <a:ext cx="38720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Helvetica Light" pitchFamily="2" charset="0"/>
              </a:defRPr>
            </a:lvl1pPr>
          </a:lstStyle>
          <a:p>
            <a:r>
              <a:rPr lang="en-CH"/>
              <a:t>Andreas Hoecker, CB meeting, 12 Feb 2021</a:t>
            </a:r>
            <a:endParaRPr lang="en-CH" dirty="0"/>
          </a:p>
        </p:txBody>
      </p:sp>
    </p:spTree>
    <p:extLst>
      <p:ext uri="{BB962C8B-B14F-4D97-AF65-F5344CB8AC3E}">
        <p14:creationId xmlns:p14="http://schemas.microsoft.com/office/powerpoint/2010/main" val="40335330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</p:sldLayoutIdLst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ti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hyperlink" Target="https://journals.aps.org/prl/abstract/10.1103/PhysRevLett.13.508" TargetMode="External"/><Relationship Id="rId7" Type="http://schemas.openxmlformats.org/officeDocument/2006/relationships/image" Target="../media/image18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hyperlink" Target="https://inspirehep.net/files/d2b9efd520f4288b3ba6e47bf1a77132" TargetMode="External"/><Relationship Id="rId9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erncourier.com/a/who-ordered-all-of-that/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g"/><Relationship Id="rId5" Type="http://schemas.openxmlformats.org/officeDocument/2006/relationships/image" Target="../media/image28.jpg"/><Relationship Id="rId4" Type="http://schemas.openxmlformats.org/officeDocument/2006/relationships/image" Target="../media/image27.jp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hilumilhc.web.cern.ch/sites/default/files/2024-10/HL-LHC_October2024.pdf" TargetMode="External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emf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Relationship Id="rId9" Type="http://schemas.openxmlformats.org/officeDocument/2006/relationships/image" Target="../media/image40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42.emf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tif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symmetrymagazine.org/article/october-2013/unanswered-questions" TargetMode="External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emf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7" Type="http://schemas.openxmlformats.org/officeDocument/2006/relationships/image" Target="../media/image39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emf"/><Relationship Id="rId5" Type="http://schemas.openxmlformats.org/officeDocument/2006/relationships/hyperlink" Target="https://atlas.web.cern.ch/Atlas/GROUPS/PHYSICS/PAPERS/HIGG-2012-27/" TargetMode="External"/><Relationship Id="rId4" Type="http://schemas.openxmlformats.org/officeDocument/2006/relationships/image" Target="../media/image4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7" Type="http://schemas.openxmlformats.org/officeDocument/2006/relationships/image" Target="../media/image39.emf"/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atlas.web.cern.ch/Atlas/GROUPS/PHYSICS/PAPERS/HIGG-2020-16/" TargetMode="External"/><Relationship Id="rId5" Type="http://schemas.openxmlformats.org/officeDocument/2006/relationships/image" Target="../media/image49.emf"/><Relationship Id="rId4" Type="http://schemas.openxmlformats.org/officeDocument/2006/relationships/hyperlink" Target="http://atlas.web.cern.ch/Atlas/GROUPS/PHYSICS/PAPERS/HIGG-2018-29/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7" Type="http://schemas.openxmlformats.org/officeDocument/2006/relationships/image" Target="../media/image2.jpg"/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emf"/><Relationship Id="rId5" Type="http://schemas.openxmlformats.org/officeDocument/2006/relationships/hyperlink" Target="https://atlas.web.cern.ch/Atlas/GROUPS/PHYSICS/PAPERS/HIGG-2022-20/" TargetMode="External"/><Relationship Id="rId4" Type="http://schemas.openxmlformats.org/officeDocument/2006/relationships/hyperlink" Target="http://atlas.web.cern.ch/Atlas/GROUPS/PHYSICS/PAPERS/HIGG-2018-29/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5" Type="http://schemas.openxmlformats.org/officeDocument/2006/relationships/image" Target="../media/image51.png"/><Relationship Id="rId4" Type="http://schemas.openxmlformats.org/officeDocument/2006/relationships/hyperlink" Target="https://arxiv.org/abs/1205.6497" TargetMode="Externa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emf"/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png"/><Relationship Id="rId4" Type="http://schemas.openxmlformats.org/officeDocument/2006/relationships/hyperlink" Target="https://atlas.web.cern.ch/Atlas/GROUPS/PHYSICS/PAPERS/HIGG-2018-51/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atlas.web.cern.ch/Atlas/GROUPS/PHYSICS/PAPERS/HIGG-2019-01/" TargetMode="External"/><Relationship Id="rId4" Type="http://schemas.openxmlformats.org/officeDocument/2006/relationships/image" Target="../media/image56.emf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58.emf"/><Relationship Id="rId7" Type="http://schemas.openxmlformats.org/officeDocument/2006/relationships/hyperlink" Target="https://atlas.web.cern.ch/Atlas/GROUPS/PHYSICS/PAPERS/HIGG-2019-09/" TargetMode="External"/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emf"/><Relationship Id="rId5" Type="http://schemas.openxmlformats.org/officeDocument/2006/relationships/hyperlink" Target="arxiv:2207.00338" TargetMode="External"/><Relationship Id="rId4" Type="http://schemas.openxmlformats.org/officeDocument/2006/relationships/image" Target="../media/image59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3" Type="http://schemas.openxmlformats.org/officeDocument/2006/relationships/image" Target="../media/image62.png"/><Relationship Id="rId7" Type="http://schemas.openxmlformats.org/officeDocument/2006/relationships/hyperlink" Target="https://atlas.web.cern.ch/Atlas/GROUPS/PHYSICS/PAPERS/HIGG-2019-14/" TargetMode="External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4.png"/><Relationship Id="rId5" Type="http://schemas.openxmlformats.org/officeDocument/2006/relationships/hyperlink" Target="https://cms-results.web.cern.ch/cms-results/public-results/publications/HIG-19-006/index.html" TargetMode="External"/><Relationship Id="rId4" Type="http://schemas.openxmlformats.org/officeDocument/2006/relationships/image" Target="../media/image63.png"/><Relationship Id="rId9" Type="http://schemas.openxmlformats.org/officeDocument/2006/relationships/image" Target="../media/image6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emf"/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nature.com/articles/s41586-022-04893-w" TargetMode="External"/><Relationship Id="rId4" Type="http://schemas.openxmlformats.org/officeDocument/2006/relationships/image" Target="../media/image6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ature.com/articles/s41586-022-04899-4" TargetMode="External"/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ature.com/articles/s41586-022-04899-4" TargetMode="External"/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atlas.web.cern.ch/Atlas/GROUPS/PHYSICS/PAPERS/HIGG-2018-32/" TargetMode="External"/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g"/><Relationship Id="rId5" Type="http://schemas.openxmlformats.org/officeDocument/2006/relationships/image" Target="../media/image70.emf"/><Relationship Id="rId4" Type="http://schemas.openxmlformats.org/officeDocument/2006/relationships/hyperlink" Target="https://atlas.web.cern.ch/Atlas/GROUPS/PHYSICS/PAPERS/HIGP-2024-14/" TargetMode="Externa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emf"/><Relationship Id="rId4" Type="http://schemas.openxmlformats.org/officeDocument/2006/relationships/image" Target="../media/image72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3" Type="http://schemas.openxmlformats.org/officeDocument/2006/relationships/image" Target="../media/image73.emf"/><Relationship Id="rId7" Type="http://schemas.openxmlformats.org/officeDocument/2006/relationships/hyperlink" Target="https://atlas.web.cern.ch/Atlas/GROUPS/PHYSICS/PAPERS/HIGG-2021-05/" TargetMode="External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atlas.web.cern.ch/Atlas/GROUPS/PHYSICS/PAPERS/EXOT-2020-11/" TargetMode="External"/><Relationship Id="rId5" Type="http://schemas.openxmlformats.org/officeDocument/2006/relationships/image" Target="../media/image72.png"/><Relationship Id="rId4" Type="http://schemas.openxmlformats.org/officeDocument/2006/relationships/image" Target="../media/image3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g"/><Relationship Id="rId5" Type="http://schemas.openxmlformats.org/officeDocument/2006/relationships/image" Target="../media/image28.jpg"/><Relationship Id="rId4" Type="http://schemas.openxmlformats.org/officeDocument/2006/relationships/image" Target="../media/image27.jp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s://hilumilhc.web.cern.ch/sites/default/files/2024-10/HL-LHC_October2024.pdf" TargetMode="External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s://hilumilhc.web.cern.ch/sites/default/files/2024-10/HL-LHC_October2024.pdf" TargetMode="External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6.jpg"/><Relationship Id="rId4" Type="http://schemas.openxmlformats.org/officeDocument/2006/relationships/image" Target="../media/image7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jpeg"/><Relationship Id="rId3" Type="http://schemas.openxmlformats.org/officeDocument/2006/relationships/image" Target="../media/image31.png"/><Relationship Id="rId7" Type="http://schemas.openxmlformats.org/officeDocument/2006/relationships/image" Target="../media/image78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jpeg"/><Relationship Id="rId5" Type="http://schemas.openxmlformats.org/officeDocument/2006/relationships/image" Target="../media/image76.jpeg"/><Relationship Id="rId4" Type="http://schemas.openxmlformats.org/officeDocument/2006/relationships/image" Target="../media/image75.tiff"/></Relationships>
</file>

<file path=ppt/slides/_rels/slide4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openxmlformats.org/officeDocument/2006/relationships/image" Target="../media/image80.png"/><Relationship Id="rId4" Type="http://schemas.openxmlformats.org/officeDocument/2006/relationships/image" Target="../media/image3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png"/><Relationship Id="rId4" Type="http://schemas.openxmlformats.org/officeDocument/2006/relationships/image" Target="../media/image80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84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6.jp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8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9.jpeg"/><Relationship Id="rId4" Type="http://schemas.openxmlformats.org/officeDocument/2006/relationships/image" Target="../media/image88.jpe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png"/><Relationship Id="rId3" Type="http://schemas.openxmlformats.org/officeDocument/2006/relationships/image" Target="../media/image90.jpg"/><Relationship Id="rId7" Type="http://schemas.openxmlformats.org/officeDocument/2006/relationships/image" Target="../media/image9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1.jpeg"/><Relationship Id="rId5" Type="http://schemas.openxmlformats.org/officeDocument/2006/relationships/image" Target="../media/image98.png"/><Relationship Id="rId4" Type="http://schemas.openxmlformats.org/officeDocument/2006/relationships/image" Target="../media/image39.emf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tif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image" Target="../media/image1.tif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journals.aps.org/rmp/abstract/10.1103/RevModPhys.68.951" TargetMode="External"/><Relationship Id="rId4" Type="http://schemas.openxmlformats.org/officeDocument/2006/relationships/hyperlink" Target="https://cerncourier.com/a/who-ordered-all-of-that/" TargetMode="External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7" Type="http://schemas.openxmlformats.org/officeDocument/2006/relationships/image" Target="../media/image18.png"/><Relationship Id="rId2" Type="http://schemas.openxmlformats.org/officeDocument/2006/relationships/image" Target="../media/image95.emf"/><Relationship Id="rId1" Type="http://schemas.openxmlformats.org/officeDocument/2006/relationships/slideLayout" Target="../slideLayouts/slideLayout2.xml"/><Relationship Id="rId10" Type="http://schemas.openxmlformats.org/officeDocument/2006/relationships/image" Target="../media/image21.png"/><Relationship Id="rId9" Type="http://schemas.openxmlformats.org/officeDocument/2006/relationships/image" Target="../media/image20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emf"/><Relationship Id="rId2" Type="http://schemas.openxmlformats.org/officeDocument/2006/relationships/hyperlink" Target="https://journals.aps.org/rmp/abstract/10.1103/RevModPhys.68.951" TargetMode="Externa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hyperlink" Target="https://quantumlevitation.com/what-is-superconducting-levitation-and-how-does-it-work/" TargetMode="External"/><Relationship Id="rId2" Type="http://schemas.openxmlformats.org/officeDocument/2006/relationships/image" Target="../media/image97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9.png"/><Relationship Id="rId4" Type="http://schemas.openxmlformats.org/officeDocument/2006/relationships/hyperlink" Target="http://www.slac.stanford.edu/pubs/beamline/26/1/26-1-dixon.pdf" TargetMode="External"/></Relationships>
</file>

<file path=ppt/slides/_rels/slide5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39.emf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emf"/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3.wmf"/><Relationship Id="rId5" Type="http://schemas.openxmlformats.org/officeDocument/2006/relationships/image" Target="../media/image102.wmf"/><Relationship Id="rId4" Type="http://schemas.openxmlformats.org/officeDocument/2006/relationships/hyperlink" Target="https://arxiv.org/abs/1803.01853" TargetMode="External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emf"/><Relationship Id="rId3" Type="http://schemas.openxmlformats.org/officeDocument/2006/relationships/image" Target="../media/image88.png"/><Relationship Id="rId7" Type="http://schemas.openxmlformats.org/officeDocument/2006/relationships/oleObject" Target="../embeddings/oleObject2.bin"/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4.emf"/><Relationship Id="rId11" Type="http://schemas.openxmlformats.org/officeDocument/2006/relationships/oleObject" Target="../embeddings/oleObject4.bin"/><Relationship Id="rId5" Type="http://schemas.openxmlformats.org/officeDocument/2006/relationships/oleObject" Target="../embeddings/oleObject1.bin"/><Relationship Id="rId10" Type="http://schemas.openxmlformats.org/officeDocument/2006/relationships/image" Target="../media/image106.emf"/><Relationship Id="rId4" Type="http://schemas.openxmlformats.org/officeDocument/2006/relationships/image" Target="../media/image890.png"/><Relationship Id="rId9" Type="http://schemas.openxmlformats.org/officeDocument/2006/relationships/oleObject" Target="../embeddings/oleObject3.bin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emf"/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g"/><Relationship Id="rId4" Type="http://schemas.openxmlformats.org/officeDocument/2006/relationships/hyperlink" Target="https://atlas.web.cern.ch/Atlas/GROUPS/PHYSICS/PUBNOTES/ATL-PHYS-PUB-2024-008/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7" Type="http://schemas.openxmlformats.org/officeDocument/2006/relationships/image" Target="../media/image110.emf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https://atlas.cern/Updates/Press-Statement/Top-Entanglement" TargetMode="External"/><Relationship Id="rId5" Type="http://schemas.openxmlformats.org/officeDocument/2006/relationships/hyperlink" Target="mailto:https://www.nature.com/articles/s41586-024-07824-z" TargetMode="External"/><Relationship Id="rId4" Type="http://schemas.openxmlformats.org/officeDocument/2006/relationships/image" Target="../media/image109.jpe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3" Type="http://schemas.openxmlformats.org/officeDocument/2006/relationships/image" Target="../media/image112.png"/><Relationship Id="rId7" Type="http://schemas.openxmlformats.org/officeDocument/2006/relationships/image" Target="../media/image116.emf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5.emf"/><Relationship Id="rId5" Type="http://schemas.openxmlformats.org/officeDocument/2006/relationships/image" Target="../media/image114.emf"/><Relationship Id="rId4" Type="http://schemas.openxmlformats.org/officeDocument/2006/relationships/image" Target="../media/image113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journals.aps.org/prl/abstract/10.1103/PhysRevLett.13.508" TargetMode="Externa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hyperlink" Target="https://inspirehep.net/files/d2b9efd520f4288b3ba6e47bf1a77132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journals.aps.org/prl/abstract/10.1103/PhysRevLett.13.508" TargetMode="External"/><Relationship Id="rId7" Type="http://schemas.openxmlformats.org/officeDocument/2006/relationships/image" Target="../media/image18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hyperlink" Target="https://inspirehep.net/files/d2b9efd520f4288b3ba6e47bf1a77132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hyperlink" Target="https://journals.aps.org/prl/abstract/10.1103/PhysRevLett.13.508" TargetMode="External"/><Relationship Id="rId7" Type="http://schemas.openxmlformats.org/officeDocument/2006/relationships/image" Target="../media/image18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hyperlink" Target="https://inspirehep.net/files/d2b9efd520f4288b3ba6e47bf1a77132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EA2FF36-E971-C19B-90A1-AF7AFF40EA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1543088" cy="68724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B19F974F-6DAC-5F45-8828-3ED8885D2126}"/>
              </a:ext>
            </a:extLst>
          </p:cNvPr>
          <p:cNvSpPr/>
          <p:nvPr/>
        </p:nvSpPr>
        <p:spPr>
          <a:xfrm>
            <a:off x="438542" y="326231"/>
            <a:ext cx="9014216" cy="1492716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000" b="1" dirty="0">
                <a:solidFill>
                  <a:schemeClr val="bg1"/>
                </a:solidFill>
                <a:latin typeface="Helvetica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Ian Shipsey and ATLAS —           What is the nature of the vacuum?</a:t>
            </a:r>
          </a:p>
          <a:p>
            <a:pPr defTabSz="457200" fontAlgn="base">
              <a:spcAft>
                <a:spcPct val="0"/>
              </a:spcAft>
              <a:defRPr/>
            </a:pPr>
            <a:endParaRPr lang="en-US" sz="1100" dirty="0">
              <a:solidFill>
                <a:schemeClr val="bg1"/>
              </a:solidFill>
              <a:latin typeface="Helvetica" pitchFamily="2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6687B1C-A3B8-6459-0062-4BF571D3EA55}"/>
              </a:ext>
            </a:extLst>
          </p:cNvPr>
          <p:cNvSpPr txBox="1"/>
          <p:nvPr/>
        </p:nvSpPr>
        <p:spPr>
          <a:xfrm>
            <a:off x="438541" y="1791235"/>
            <a:ext cx="583943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fontAlgn="base">
              <a:spcBef>
                <a:spcPts val="3000"/>
              </a:spcBef>
              <a:spcAft>
                <a:spcPct val="0"/>
              </a:spcAft>
              <a:defRPr/>
            </a:pPr>
            <a:r>
              <a:rPr lang="en-GB" sz="1600" dirty="0">
                <a:solidFill>
                  <a:schemeClr val="bg1"/>
                </a:solidFill>
                <a:latin typeface="Helvetica" pitchFamily="2" charset="0"/>
                <a:ea typeface="Open Sans" panose="020B0606030504020204" pitchFamily="34" charset="0"/>
                <a:cs typeface="Open Sans" panose="020B0606030504020204" pitchFamily="34" charset="0"/>
                <a:sym typeface="Wingdings" pitchFamily="2" charset="2"/>
              </a:rPr>
              <a:t>Andreas Hoecker (CERN)</a:t>
            </a:r>
          </a:p>
          <a:p>
            <a:pPr defTabSz="457200" fontAlgn="base">
              <a:spcBef>
                <a:spcPts val="600"/>
              </a:spcBef>
              <a:spcAft>
                <a:spcPct val="0"/>
              </a:spcAft>
              <a:defRPr/>
            </a:pPr>
            <a:r>
              <a:rPr lang="en-GB" sz="1400" i="1" dirty="0">
                <a:solidFill>
                  <a:schemeClr val="bg1"/>
                </a:solidFill>
                <a:latin typeface="Helvetica" pitchFamily="2" charset="0"/>
                <a:ea typeface="Open Sans" panose="020B0606030504020204" pitchFamily="34" charset="0"/>
                <a:cs typeface="Open Sans" panose="020B0606030504020204" pitchFamily="34" charset="0"/>
                <a:sym typeface="Wingdings" pitchFamily="2" charset="2"/>
              </a:rPr>
              <a:t>Ian Shipsey’s Scientific Legacy, University of Oxford, 29 March 2025</a:t>
            </a:r>
            <a:endParaRPr lang="en-GB" sz="1400" dirty="0">
              <a:solidFill>
                <a:schemeClr val="bg1"/>
              </a:solidFill>
              <a:latin typeface="Helvetica" pitchFamily="2" charset="0"/>
              <a:ea typeface="Open Sans" panose="020B0606030504020204" pitchFamily="34" charset="0"/>
              <a:cs typeface="Open Sans" panose="020B0606030504020204" pitchFamily="34" charset="0"/>
              <a:sym typeface="Wingdings" pitchFamily="2" charset="2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09024C6-FAF0-1697-D444-72BC5AC27D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309" y="2652664"/>
            <a:ext cx="2743667" cy="3881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848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A7D30F-8774-6BC1-29F4-420FD5E2BF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F09F5F72-A94D-B312-4B0F-A69128F87C82}"/>
              </a:ext>
            </a:extLst>
          </p:cNvPr>
          <p:cNvSpPr txBox="1"/>
          <p:nvPr/>
        </p:nvSpPr>
        <p:spPr>
          <a:xfrm>
            <a:off x="178096" y="264651"/>
            <a:ext cx="11305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424250" algn="l" defTabSz="4302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Higgs boson discovery by ATLAS and CMS in 2012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D7FBF"/>
              </a:solidFill>
              <a:effectLst/>
              <a:uLnTx/>
              <a:uFillTx/>
              <a:latin typeface="Helvetica Light" pitchFamily="2" charset="0"/>
              <a:ea typeface="Trebuchet MS" pitchFamily="-84" charset="0"/>
              <a:cs typeface="Helvetica Light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479EA5C-991A-C9F0-5580-928A41D1878E}"/>
              </a:ext>
            </a:extLst>
          </p:cNvPr>
          <p:cNvSpPr/>
          <p:nvPr/>
        </p:nvSpPr>
        <p:spPr>
          <a:xfrm>
            <a:off x="591667" y="2506516"/>
            <a:ext cx="10760274" cy="7540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57200" fontAlgn="base">
              <a:spcBef>
                <a:spcPts val="1800"/>
              </a:spcBef>
              <a:spcAft>
                <a:spcPct val="0"/>
              </a:spcAft>
              <a:defRPr/>
            </a:pPr>
            <a:endParaRPr lang="en-US" sz="1600" dirty="0">
              <a:solidFill>
                <a:srgbClr val="000000"/>
              </a:solidFill>
              <a:latin typeface="Helvetica" pitchFamily="2" charset="0"/>
            </a:endParaRPr>
          </a:p>
          <a:p>
            <a:pPr lvl="0" defTabSz="457200" fontAlgn="base">
              <a:spcBef>
                <a:spcPts val="1800"/>
              </a:spcBef>
              <a:spcAft>
                <a:spcPct val="0"/>
              </a:spcAft>
              <a:defRPr/>
            </a:pPr>
            <a:endParaRPr lang="en-GB" sz="1200" dirty="0">
              <a:solidFill>
                <a:srgbClr val="000000">
                  <a:lumMod val="65000"/>
                  <a:lumOff val="35000"/>
                </a:srgbClr>
              </a:solidFill>
              <a:latin typeface="Helvetica" pitchFamily="2" charset="0"/>
              <a:cs typeface="Trebuchet MS"/>
            </a:endParaRPr>
          </a:p>
        </p:txBody>
      </p:sp>
      <p:sp>
        <p:nvSpPr>
          <p:cNvPr id="10" name="Slide Number Placeholder 1">
            <a:extLst>
              <a:ext uri="{FF2B5EF4-FFF2-40B4-BE49-F238E27FC236}">
                <a16:creationId xmlns:a16="http://schemas.microsoft.com/office/drawing/2014/main" id="{C0D110B8-BB6C-406F-517C-9F0365562E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79265" y="6545797"/>
            <a:ext cx="2677001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1C2F03-9E95-40C9-A99F-3C4F7EE8CF2A}" type="slidenum">
              <a:rPr kumimoji="0" lang="en-GB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Helvetica Light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Helvetica Light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1222D43-EA06-49E4-F148-DBBCAF8FE7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3099" y="1606549"/>
            <a:ext cx="1330923" cy="1808541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EBC66E01-722B-B3E5-0FEF-BD3ED460E833}"/>
              </a:ext>
            </a:extLst>
          </p:cNvPr>
          <p:cNvSpPr txBox="1"/>
          <p:nvPr/>
        </p:nvSpPr>
        <p:spPr>
          <a:xfrm>
            <a:off x="1955010" y="1745686"/>
            <a:ext cx="2083759" cy="15234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GB" sz="11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  <a:hlinkClick r:id="rId3"/>
              </a:rPr>
              <a:t>Broken Symmetries and the Masses of Gauge Bosons</a:t>
            </a:r>
            <a:r>
              <a:rPr lang="en-GB" sz="11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</a:t>
            </a:r>
            <a:r>
              <a:rPr lang="en-GB" sz="11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–– or how to change the course of physics </a:t>
            </a:r>
            <a:r>
              <a:rPr lang="en-GB" sz="1100" dirty="0"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with a good idea </a:t>
            </a:r>
            <a:r>
              <a:rPr lang="en-GB" sz="11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on two pages </a:t>
            </a:r>
            <a:r>
              <a:rPr lang="en-GB" sz="1100" dirty="0"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— together with the other famous works from his colleagues in 1964 </a:t>
            </a:r>
          </a:p>
          <a:p>
            <a:pPr marL="0">
              <a:spcBef>
                <a:spcPts val="600"/>
              </a:spcBef>
            </a:pPr>
            <a:r>
              <a:rPr lang="en-GB" sz="1100" dirty="0"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[</a:t>
            </a:r>
            <a:r>
              <a:rPr lang="en-GB" sz="1100" i="1" dirty="0"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  <a:hlinkClick r:id="rId4"/>
              </a:rPr>
              <a:t>My life as a boson</a:t>
            </a:r>
            <a:r>
              <a:rPr lang="en-GB" sz="1100" dirty="0"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, 2010]</a:t>
            </a:r>
            <a:endParaRPr lang="en-CH" sz="1100" dirty="0">
              <a:latin typeface="Helvetica Light" charset="0"/>
              <a:ea typeface="Helvetica Light" charset="0"/>
              <a:cs typeface="Helvetica Light" charset="0"/>
              <a:sym typeface="Wingdings" pitchFamily="2" charset="2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BA61C84-5F77-AEAA-AB58-467D25362E80}"/>
              </a:ext>
            </a:extLst>
          </p:cNvPr>
          <p:cNvSpPr/>
          <p:nvPr/>
        </p:nvSpPr>
        <p:spPr>
          <a:xfrm>
            <a:off x="591667" y="1186542"/>
            <a:ext cx="360226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b="1" dirty="0">
                <a:effectLst/>
                <a:latin typeface="Helvetica" pitchFamily="2" charset="0"/>
              </a:rPr>
              <a:t>Peter Ware Higgs (1929 – 2024)</a:t>
            </a:r>
            <a:endParaRPr kumimoji="0" lang="en-GB" sz="1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AC8F7BAF-6A0A-506F-5C82-5D5CF1FE90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29154" y="1241109"/>
            <a:ext cx="3201633" cy="2401226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E3A75E69-57CA-EB49-EC29-CF0B11719074}"/>
              </a:ext>
            </a:extLst>
          </p:cNvPr>
          <p:cNvSpPr txBox="1"/>
          <p:nvPr/>
        </p:nvSpPr>
        <p:spPr>
          <a:xfrm>
            <a:off x="7829154" y="3381148"/>
            <a:ext cx="319510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100" dirty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Peter Higgs and Fabiola Gianotti on 4 July 2012</a:t>
            </a:r>
          </a:p>
        </p:txBody>
      </p:sp>
      <p:pic>
        <p:nvPicPr>
          <p:cNvPr id="20" name="Picture 19" descr="Higgs10: When spring 2012 turned to summer | CERN">
            <a:extLst>
              <a:ext uri="{FF2B5EF4-FFF2-40B4-BE49-F238E27FC236}">
                <a16:creationId xmlns:a16="http://schemas.microsoft.com/office/drawing/2014/main" id="{AED95DDA-EBA3-E73A-B7E2-F5D7810427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0185" y="1241108"/>
            <a:ext cx="3366718" cy="2401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FB03E48E-FC7C-4C49-8AE9-CB01DF912342}"/>
              </a:ext>
            </a:extLst>
          </p:cNvPr>
          <p:cNvSpPr txBox="1"/>
          <p:nvPr/>
        </p:nvSpPr>
        <p:spPr>
          <a:xfrm>
            <a:off x="4277704" y="3690910"/>
            <a:ext cx="52947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>
              <a:spcBef>
                <a:spcPts val="1800"/>
              </a:spcBef>
            </a:pP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4 July 2012 seminars announcing the Higgs boson discovery by ATLAS and CMS</a:t>
            </a:r>
            <a:endParaRPr lang="en-CH" sz="1100" dirty="0">
              <a:solidFill>
                <a:schemeClr val="tx1">
                  <a:lumMod val="75000"/>
                  <a:lumOff val="25000"/>
                </a:schemeClr>
              </a:solidFill>
              <a:latin typeface="Helvetica Light" charset="0"/>
              <a:ea typeface="Helvetica Light" charset="0"/>
              <a:cs typeface="Helvetica Light" charset="0"/>
              <a:sym typeface="Wingdings" pitchFamily="2" charset="2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F248F5A-2FF6-EC77-3F4F-D47E6955E37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3099" y="4232203"/>
            <a:ext cx="3938696" cy="262579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E415207-B379-01B0-2D46-C28DCB638E9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11490" y="4220629"/>
            <a:ext cx="4688661" cy="263737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D664434-5E29-D10F-FDE2-BD0B919A10F9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7506" r="15079"/>
          <a:stretch/>
        </p:blipFill>
        <p:spPr>
          <a:xfrm>
            <a:off x="4591795" y="4232202"/>
            <a:ext cx="3613804" cy="262579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2A1BE73-1C72-1174-3727-95B6CDC54133}"/>
              </a:ext>
            </a:extLst>
          </p:cNvPr>
          <p:cNvSpPr txBox="1"/>
          <p:nvPr/>
        </p:nvSpPr>
        <p:spPr>
          <a:xfrm>
            <a:off x="8089953" y="3959020"/>
            <a:ext cx="271396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GB" sz="1100" b="1" dirty="0">
                <a:solidFill>
                  <a:srgbClr val="D80116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4 July 2012</a:t>
            </a:r>
            <a:r>
              <a:rPr lang="en-GB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 press conference at CERN</a:t>
            </a:r>
          </a:p>
        </p:txBody>
      </p:sp>
    </p:spTree>
    <p:extLst>
      <p:ext uri="{BB962C8B-B14F-4D97-AF65-F5344CB8AC3E}">
        <p14:creationId xmlns:p14="http://schemas.microsoft.com/office/powerpoint/2010/main" val="4199625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900C9AAB-A400-B240-88FF-9A5BCDB8FB2D}"/>
              </a:ext>
            </a:extLst>
          </p:cNvPr>
          <p:cNvSpPr txBox="1"/>
          <p:nvPr/>
        </p:nvSpPr>
        <p:spPr>
          <a:xfrm>
            <a:off x="178096" y="264651"/>
            <a:ext cx="11305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424250" algn="l" defTabSz="4302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D7FBF"/>
                </a:solidFill>
                <a:effectLst/>
                <a:uLnTx/>
                <a:uFillTx/>
                <a:latin typeface="Helvetica" pitchFamily="2" charset="0"/>
                <a:ea typeface="Trebuchet MS" pitchFamily="-84" charset="0"/>
                <a:cs typeface="Helvetica Light"/>
              </a:rPr>
              <a:t>Completing the Standard Model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D7FBF"/>
              </a:solidFill>
              <a:effectLst/>
              <a:uLnTx/>
              <a:uFillTx/>
              <a:latin typeface="Helvetica Light" pitchFamily="2" charset="0"/>
              <a:ea typeface="Trebuchet MS" pitchFamily="-84" charset="0"/>
              <a:cs typeface="Helvetica Light"/>
            </a:endParaRPr>
          </a:p>
        </p:txBody>
      </p:sp>
      <p:sp>
        <p:nvSpPr>
          <p:cNvPr id="17" name="Slide Number Placeholder 1">
            <a:extLst>
              <a:ext uri="{FF2B5EF4-FFF2-40B4-BE49-F238E27FC236}">
                <a16:creationId xmlns:a16="http://schemas.microsoft.com/office/drawing/2014/main" id="{80DF1CB1-2143-F147-B266-22A3CE86B5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79265" y="6545797"/>
            <a:ext cx="2677001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1C2F03-9E95-40C9-A99F-3C4F7EE8CF2A}" type="slidenum">
              <a:rPr kumimoji="0" lang="en-GB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Helvetica Light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Helvetica Light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96E177C-5295-A94F-ACB9-B7DD3CE1AD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1986" y="1991043"/>
            <a:ext cx="4561565" cy="4024910"/>
          </a:xfrm>
          <a:prstGeom prst="rect">
            <a:avLst/>
          </a:prstGeom>
        </p:spPr>
      </p:pic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62C25951-1A7D-A24F-83C9-98205ED33455}"/>
              </a:ext>
            </a:extLst>
          </p:cNvPr>
          <p:cNvSpPr/>
          <p:nvPr/>
        </p:nvSpPr>
        <p:spPr>
          <a:xfrm>
            <a:off x="4605455" y="3348763"/>
            <a:ext cx="490654" cy="524107"/>
          </a:xfrm>
          <a:prstGeom prst="roundRect">
            <a:avLst/>
          </a:prstGeom>
          <a:ln w="19050">
            <a:solidFill>
              <a:schemeClr val="bg1"/>
            </a:solidFill>
          </a:ln>
        </p:spPr>
        <p:txBody>
          <a:bodyPr wrap="none" rtlCol="0" anchor="ctr">
            <a:spAutoFit/>
          </a:bodyPr>
          <a:lstStyle/>
          <a:p>
            <a:pPr algn="l"/>
            <a:endParaRPr lang="en-CH" sz="1600">
              <a:latin typeface="Helvetica" pitchFamily="2" charset="0"/>
            </a:endParaRPr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EFCA56A5-53D8-394B-A1BB-2A43A210AC5D}"/>
              </a:ext>
            </a:extLst>
          </p:cNvPr>
          <p:cNvSpPr/>
          <p:nvPr/>
        </p:nvSpPr>
        <p:spPr>
          <a:xfrm>
            <a:off x="5111962" y="3371066"/>
            <a:ext cx="1471967" cy="876394"/>
          </a:xfrm>
          <a:prstGeom prst="roundRect">
            <a:avLst/>
          </a:prstGeom>
          <a:ln w="19050">
            <a:solidFill>
              <a:schemeClr val="bg1"/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en-CH" sz="1600">
              <a:latin typeface="Helvetica" pitchFamily="2" charset="0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279C624-C180-B044-B68D-4E8EF71D36D1}"/>
              </a:ext>
            </a:extLst>
          </p:cNvPr>
          <p:cNvCxnSpPr>
            <a:cxnSpLocks/>
            <a:stCxn id="33" idx="3"/>
          </p:cNvCxnSpPr>
          <p:nvPr/>
        </p:nvCxnSpPr>
        <p:spPr>
          <a:xfrm flipV="1">
            <a:off x="2671427" y="4687127"/>
            <a:ext cx="2440535" cy="312631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8CEBDCF7-F31B-F546-B28F-DC5936DAC792}"/>
              </a:ext>
            </a:extLst>
          </p:cNvPr>
          <p:cNvSpPr txBox="1"/>
          <p:nvPr/>
        </p:nvSpPr>
        <p:spPr>
          <a:xfrm>
            <a:off x="8209250" y="2130219"/>
            <a:ext cx="31132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These terms describe 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interactions among force particles (top) and among matter and force particles (bottom)</a:t>
            </a:r>
          </a:p>
        </p:txBody>
      </p:sp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29981B26-86C9-F743-A908-8E2B8A027D3B}"/>
              </a:ext>
            </a:extLst>
          </p:cNvPr>
          <p:cNvSpPr/>
          <p:nvPr/>
        </p:nvSpPr>
        <p:spPr>
          <a:xfrm>
            <a:off x="5096108" y="4269764"/>
            <a:ext cx="1487821" cy="850694"/>
          </a:xfrm>
          <a:prstGeom prst="roundRect">
            <a:avLst/>
          </a:prstGeom>
          <a:ln w="19050">
            <a:solidFill>
              <a:srgbClr val="FFFF00"/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en-CH" sz="1600">
              <a:latin typeface="Helvetica" pitchFamily="2" charset="0"/>
            </a:endParaRP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C222CE4C-5422-F74B-9232-C343519CA8AA}"/>
              </a:ext>
            </a:extLst>
          </p:cNvPr>
          <p:cNvCxnSpPr>
            <a:cxnSpLocks/>
            <a:endCxn id="25" idx="1"/>
          </p:cNvCxnSpPr>
          <p:nvPr/>
        </p:nvCxnSpPr>
        <p:spPr>
          <a:xfrm flipV="1">
            <a:off x="6599782" y="2453385"/>
            <a:ext cx="1609468" cy="1355884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D87CBF88-9C85-5448-8822-F22EF346BA39}"/>
              </a:ext>
            </a:extLst>
          </p:cNvPr>
          <p:cNvSpPr txBox="1"/>
          <p:nvPr/>
        </p:nvSpPr>
        <p:spPr>
          <a:xfrm>
            <a:off x="568714" y="4768925"/>
            <a:ext cx="21027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Bef>
                <a:spcPts val="3000"/>
              </a:spcBef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This term is related </a:t>
            </a:r>
          </a:p>
          <a:p>
            <a:pPr algn="r"/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to the 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Higgs sector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7D43C160-850A-CB4C-92A4-8ADD266B137C}"/>
              </a:ext>
            </a:extLst>
          </p:cNvPr>
          <p:cNvSpPr txBox="1"/>
          <p:nvPr/>
        </p:nvSpPr>
        <p:spPr>
          <a:xfrm>
            <a:off x="8209249" y="3782146"/>
            <a:ext cx="280165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The top term describes how 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matter particles couple to the Higgs field </a:t>
            </a:r>
            <a:r>
              <a:rPr lang="el-GR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ϕ</a:t>
            </a:r>
            <a:r>
              <a:rPr lang="el-G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and thereby obtain mass </a:t>
            </a:r>
          </a:p>
          <a:p>
            <a:pPr>
              <a:spcBef>
                <a:spcPts val="1200"/>
              </a:spcBef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The lower left term describes the 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interaction of the Higgs field with the weak-interaction bosons, which thereby obtain mass</a:t>
            </a:r>
          </a:p>
          <a:p>
            <a:pPr>
              <a:spcBef>
                <a:spcPts val="1200"/>
              </a:spcBef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The lower right term describes the 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Higgs potential </a:t>
            </a:r>
            <a:r>
              <a:rPr lang="en-US" sz="12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V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(</a:t>
            </a:r>
            <a:r>
              <a:rPr lang="el-GR" sz="1200" b="1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ϕ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) with non-zero ground state</a:t>
            </a:r>
            <a:endParaRPr lang="en-CH" sz="1200" b="1" dirty="0">
              <a:solidFill>
                <a:schemeClr val="tx1">
                  <a:lumMod val="75000"/>
                  <a:lumOff val="25000"/>
                </a:schemeClr>
              </a:solidFill>
              <a:latin typeface="Helvetica" pitchFamily="2" charset="0"/>
              <a:ea typeface="Helvetica Light" charset="0"/>
              <a:cs typeface="Helvetica Light" charset="0"/>
              <a:sym typeface="Wingdings" pitchFamily="2" charset="2"/>
            </a:endParaRP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8D1C7396-B425-A545-BE53-4C7143F8A470}"/>
              </a:ext>
            </a:extLst>
          </p:cNvPr>
          <p:cNvCxnSpPr>
            <a:cxnSpLocks/>
            <a:stCxn id="26" idx="3"/>
            <a:endCxn id="42" idx="1"/>
          </p:cNvCxnSpPr>
          <p:nvPr/>
        </p:nvCxnSpPr>
        <p:spPr>
          <a:xfrm>
            <a:off x="6583929" y="4695111"/>
            <a:ext cx="1625320" cy="21042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A27346C9-8772-2F7A-DC9A-074C3362D074}"/>
              </a:ext>
            </a:extLst>
          </p:cNvPr>
          <p:cNvSpPr txBox="1"/>
          <p:nvPr/>
        </p:nvSpPr>
        <p:spPr>
          <a:xfrm>
            <a:off x="8209249" y="2807024"/>
            <a:ext cx="312683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u="none" strike="noStrike" kern="1200" cap="none" spc="0" normalizeH="0" baseline="0" noProof="0" dirty="0">
                <a:ln>
                  <a:noFill/>
                </a:ln>
                <a:solidFill>
                  <a:srgbClr val="E70000"/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Beauty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E70000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: interactions governed by gauge symmetries with only 3 (EW) and 2 (QCD, </a:t>
            </a:r>
            <a:r>
              <a:rPr kumimoji="0" lang="en-US" sz="1100" b="0" i="1" u="none" strike="noStrike" kern="1200" cap="none" spc="0" normalizeH="0" baseline="0" noProof="0" dirty="0" err="1">
                <a:ln>
                  <a:noFill/>
                </a:ln>
                <a:solidFill>
                  <a:srgbClr val="E70000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θ</a:t>
            </a:r>
            <a:r>
              <a:rPr kumimoji="0" lang="en-US" sz="1100" b="0" i="0" u="none" strike="noStrike" kern="1200" cap="none" spc="0" normalizeH="0" baseline="-25000" noProof="0" dirty="0" err="1">
                <a:ln>
                  <a:noFill/>
                </a:ln>
                <a:solidFill>
                  <a:srgbClr val="E70000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strong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E70000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 tiny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E70000"/>
                </a:solidFill>
                <a:effectLst/>
                <a:uLnTx/>
                <a:uFillTx/>
                <a:latin typeface="Symbol" pitchFamily="2" charset="2"/>
                <a:ea typeface="Helvetica Light" charset="0"/>
                <a:cs typeface="Helvetica Light" charset="0"/>
                <a:sym typeface="Wingdings" pitchFamily="2" charset="2"/>
              </a:rPr>
              <a:t>®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E70000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 strong CP problem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E70000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) parameters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E1AF809-FE84-1037-F88E-12111AAD5E7E}"/>
              </a:ext>
            </a:extLst>
          </p:cNvPr>
          <p:cNvSpPr txBox="1"/>
          <p:nvPr/>
        </p:nvSpPr>
        <p:spPr>
          <a:xfrm>
            <a:off x="178097" y="5312388"/>
            <a:ext cx="249333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u="none" strike="noStrike" kern="1200" cap="none" spc="0" normalizeH="0" baseline="0" noProof="0" dirty="0">
                <a:ln>
                  <a:noFill/>
                </a:ln>
                <a:solidFill>
                  <a:srgbClr val="E70000"/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Unpleasant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E70000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: not governed by symmetries, 26 free parameters, </a:t>
            </a:r>
            <a:r>
              <a:rPr lang="en-US" sz="1200" dirty="0">
                <a:solidFill>
                  <a:srgbClr val="E70000"/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large hierarchy among masses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E70000"/>
              </a:solidFill>
              <a:effectLst/>
              <a:uLnTx/>
              <a:uFillTx/>
              <a:latin typeface="Helvetica Light" charset="0"/>
              <a:ea typeface="Helvetica Light" charset="0"/>
              <a:cs typeface="Helvetica Light" charset="0"/>
              <a:sym typeface="Wingdings" pitchFamily="2" charset="2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5A56B92-0D68-23A9-88F3-E2A6F7823F97}"/>
              </a:ext>
            </a:extLst>
          </p:cNvPr>
          <p:cNvSpPr/>
          <p:nvPr/>
        </p:nvSpPr>
        <p:spPr>
          <a:xfrm>
            <a:off x="591667" y="1187217"/>
            <a:ext cx="107602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57200" fontAlgn="base">
              <a:spcBef>
                <a:spcPts val="1800"/>
              </a:spcBef>
              <a:spcAft>
                <a:spcPct val="0"/>
              </a:spcAft>
              <a:defRPr/>
            </a:pPr>
            <a:r>
              <a:rPr lang="en-GB" dirty="0">
                <a:solidFill>
                  <a:srgbClr val="000000"/>
                </a:solidFill>
                <a:latin typeface="Helvetica" pitchFamily="2" charset="0"/>
              </a:rPr>
              <a:t>The scalar Higgs sector completes the Standard Model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A79D28D-F9F7-E30B-0E74-71E95E4A71B3}"/>
              </a:ext>
            </a:extLst>
          </p:cNvPr>
          <p:cNvCxnSpPr>
            <a:cxnSpLocks/>
          </p:cNvCxnSpPr>
          <p:nvPr/>
        </p:nvCxnSpPr>
        <p:spPr>
          <a:xfrm>
            <a:off x="2796209" y="2674504"/>
            <a:ext cx="1809246" cy="803793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0C42E3C9-623E-34A7-212E-A7CC7B602CCA}"/>
              </a:ext>
            </a:extLst>
          </p:cNvPr>
          <p:cNvSpPr txBox="1"/>
          <p:nvPr/>
        </p:nvSpPr>
        <p:spPr>
          <a:xfrm>
            <a:off x="1168458" y="2509500"/>
            <a:ext cx="16277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Bef>
                <a:spcPts val="3000"/>
              </a:spcBef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The 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SM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 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Lagrangian</a:t>
            </a:r>
            <a:endParaRPr lang="en-CH" sz="1200" dirty="0">
              <a:solidFill>
                <a:schemeClr val="tx1">
                  <a:lumMod val="75000"/>
                  <a:lumOff val="25000"/>
                </a:schemeClr>
              </a:solidFill>
              <a:latin typeface="Helvetica Light" charset="0"/>
              <a:ea typeface="Helvetica Light" charset="0"/>
              <a:cs typeface="Helvetica Light" charset="0"/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502394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701388-358D-3A4E-F1A7-F371449BE0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40C234BB-D871-F0DC-0847-8C1B91505F39}"/>
              </a:ext>
            </a:extLst>
          </p:cNvPr>
          <p:cNvSpPr txBox="1"/>
          <p:nvPr/>
        </p:nvSpPr>
        <p:spPr>
          <a:xfrm>
            <a:off x="178096" y="264651"/>
            <a:ext cx="11305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424250" algn="l" defTabSz="4302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D7FBF"/>
                </a:solidFill>
                <a:effectLst/>
                <a:uLnTx/>
                <a:uFillTx/>
                <a:latin typeface="Helvetica" pitchFamily="2" charset="0"/>
                <a:ea typeface="Trebuchet MS" pitchFamily="-84" charset="0"/>
                <a:cs typeface="Helvetica Light"/>
              </a:rPr>
              <a:t>Completing the Standard Model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D7FBF"/>
              </a:solidFill>
              <a:effectLst/>
              <a:uLnTx/>
              <a:uFillTx/>
              <a:latin typeface="Helvetica Light" pitchFamily="2" charset="0"/>
              <a:ea typeface="Trebuchet MS" pitchFamily="-84" charset="0"/>
              <a:cs typeface="Helvetica Light"/>
            </a:endParaRPr>
          </a:p>
        </p:txBody>
      </p:sp>
      <p:sp>
        <p:nvSpPr>
          <p:cNvPr id="17" name="Slide Number Placeholder 1">
            <a:extLst>
              <a:ext uri="{FF2B5EF4-FFF2-40B4-BE49-F238E27FC236}">
                <a16:creationId xmlns:a16="http://schemas.microsoft.com/office/drawing/2014/main" id="{29C58D8E-9C13-4AEE-EF1B-46B9D387F5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79265" y="6545797"/>
            <a:ext cx="2677001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1C2F03-9E95-40C9-A99F-3C4F7EE8CF2A}" type="slidenum">
              <a:rPr kumimoji="0" lang="en-GB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Helvetica Light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Helvetica Light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D592A1E-A0A7-515D-BE3E-7190CC173A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1986" y="1991043"/>
            <a:ext cx="4561565" cy="4024910"/>
          </a:xfrm>
          <a:prstGeom prst="rect">
            <a:avLst/>
          </a:prstGeom>
        </p:spPr>
      </p:pic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373F9387-3CB5-E0FC-1CDC-41EB32BACFA4}"/>
              </a:ext>
            </a:extLst>
          </p:cNvPr>
          <p:cNvSpPr/>
          <p:nvPr/>
        </p:nvSpPr>
        <p:spPr>
          <a:xfrm>
            <a:off x="4605455" y="3348763"/>
            <a:ext cx="490654" cy="524107"/>
          </a:xfrm>
          <a:prstGeom prst="roundRect">
            <a:avLst/>
          </a:prstGeom>
          <a:ln w="19050">
            <a:solidFill>
              <a:schemeClr val="bg1"/>
            </a:solidFill>
          </a:ln>
        </p:spPr>
        <p:txBody>
          <a:bodyPr wrap="none" rtlCol="0" anchor="ctr">
            <a:spAutoFit/>
          </a:bodyPr>
          <a:lstStyle/>
          <a:p>
            <a:pPr algn="l"/>
            <a:endParaRPr lang="en-CH" sz="1600">
              <a:latin typeface="Helvetica" pitchFamily="2" charset="0"/>
            </a:endParaRPr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109EF46C-1682-40A8-9118-5C61A2BAE921}"/>
              </a:ext>
            </a:extLst>
          </p:cNvPr>
          <p:cNvSpPr/>
          <p:nvPr/>
        </p:nvSpPr>
        <p:spPr>
          <a:xfrm>
            <a:off x="5111962" y="3371066"/>
            <a:ext cx="1471967" cy="876394"/>
          </a:xfrm>
          <a:prstGeom prst="roundRect">
            <a:avLst/>
          </a:prstGeom>
          <a:ln w="19050">
            <a:solidFill>
              <a:schemeClr val="bg1"/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en-CH" sz="1600">
              <a:latin typeface="Helvetica" pitchFamily="2" charset="0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A7865FC7-1C43-2F5B-0140-DB4A483390A8}"/>
              </a:ext>
            </a:extLst>
          </p:cNvPr>
          <p:cNvCxnSpPr>
            <a:cxnSpLocks/>
            <a:stCxn id="33" idx="3"/>
          </p:cNvCxnSpPr>
          <p:nvPr/>
        </p:nvCxnSpPr>
        <p:spPr>
          <a:xfrm flipV="1">
            <a:off x="2671427" y="4687127"/>
            <a:ext cx="2440535" cy="312631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91DA4EDE-2CF4-0C48-CD5D-547B9E9278B5}"/>
              </a:ext>
            </a:extLst>
          </p:cNvPr>
          <p:cNvSpPr txBox="1"/>
          <p:nvPr/>
        </p:nvSpPr>
        <p:spPr>
          <a:xfrm>
            <a:off x="8209250" y="2130219"/>
            <a:ext cx="31132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These terms describe 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interactions among force particles (top) and among matter and force particles (bottom)</a:t>
            </a:r>
          </a:p>
        </p:txBody>
      </p:sp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595B1173-D8F8-8470-1CC5-15455119B710}"/>
              </a:ext>
            </a:extLst>
          </p:cNvPr>
          <p:cNvSpPr/>
          <p:nvPr/>
        </p:nvSpPr>
        <p:spPr>
          <a:xfrm>
            <a:off x="5096108" y="4269764"/>
            <a:ext cx="1487821" cy="850694"/>
          </a:xfrm>
          <a:prstGeom prst="roundRect">
            <a:avLst/>
          </a:prstGeom>
          <a:ln w="19050">
            <a:solidFill>
              <a:srgbClr val="FFFF00"/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en-CH" sz="1600">
              <a:latin typeface="Helvetica" pitchFamily="2" charset="0"/>
            </a:endParaRP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C9039E11-677B-D493-BC9A-82F330772A65}"/>
              </a:ext>
            </a:extLst>
          </p:cNvPr>
          <p:cNvCxnSpPr>
            <a:cxnSpLocks/>
            <a:endCxn id="25" idx="1"/>
          </p:cNvCxnSpPr>
          <p:nvPr/>
        </p:nvCxnSpPr>
        <p:spPr>
          <a:xfrm flipV="1">
            <a:off x="6599782" y="2453385"/>
            <a:ext cx="1609468" cy="1355884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4F6C6652-9D70-A4A1-D97F-0B8607489752}"/>
              </a:ext>
            </a:extLst>
          </p:cNvPr>
          <p:cNvSpPr txBox="1"/>
          <p:nvPr/>
        </p:nvSpPr>
        <p:spPr>
          <a:xfrm>
            <a:off x="568714" y="4768925"/>
            <a:ext cx="21027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Bef>
                <a:spcPts val="3000"/>
              </a:spcBef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This term is related </a:t>
            </a:r>
          </a:p>
          <a:p>
            <a:pPr algn="r"/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to the 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Higgs sector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22C9176D-AF83-7B34-85E0-572507B84873}"/>
              </a:ext>
            </a:extLst>
          </p:cNvPr>
          <p:cNvSpPr txBox="1"/>
          <p:nvPr/>
        </p:nvSpPr>
        <p:spPr>
          <a:xfrm>
            <a:off x="8209249" y="3782146"/>
            <a:ext cx="280165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The top term describes how 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matter particles couple to the Higgs field </a:t>
            </a:r>
            <a:r>
              <a:rPr lang="el-GR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ϕ</a:t>
            </a:r>
            <a:r>
              <a:rPr lang="el-G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and thereby obtain mass </a:t>
            </a:r>
          </a:p>
          <a:p>
            <a:pPr>
              <a:spcBef>
                <a:spcPts val="1200"/>
              </a:spcBef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The lower left term describes the 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interaction of the Higgs field with the weak-interaction bosons, which thereby obtain mass</a:t>
            </a:r>
          </a:p>
          <a:p>
            <a:pPr>
              <a:spcBef>
                <a:spcPts val="1200"/>
              </a:spcBef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The lower right term describes the 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Higgs potential </a:t>
            </a:r>
            <a:r>
              <a:rPr lang="en-US" sz="12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V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(</a:t>
            </a:r>
            <a:r>
              <a:rPr lang="el-GR" sz="1200" b="1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ϕ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) with non-zero ground state</a:t>
            </a:r>
            <a:endParaRPr lang="en-CH" sz="1200" b="1" dirty="0">
              <a:solidFill>
                <a:schemeClr val="tx1">
                  <a:lumMod val="75000"/>
                  <a:lumOff val="25000"/>
                </a:schemeClr>
              </a:solidFill>
              <a:latin typeface="Helvetica" pitchFamily="2" charset="0"/>
              <a:ea typeface="Helvetica Light" charset="0"/>
              <a:cs typeface="Helvetica Light" charset="0"/>
              <a:sym typeface="Wingdings" pitchFamily="2" charset="2"/>
            </a:endParaRP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7EA0BE08-AAC4-074A-1F56-71D146354AC9}"/>
              </a:ext>
            </a:extLst>
          </p:cNvPr>
          <p:cNvCxnSpPr>
            <a:cxnSpLocks/>
            <a:stCxn id="26" idx="3"/>
            <a:endCxn id="42" idx="1"/>
          </p:cNvCxnSpPr>
          <p:nvPr/>
        </p:nvCxnSpPr>
        <p:spPr>
          <a:xfrm>
            <a:off x="6583929" y="4695111"/>
            <a:ext cx="1625320" cy="21042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4096393F-1289-6F90-244E-3E55AA6362B4}"/>
              </a:ext>
            </a:extLst>
          </p:cNvPr>
          <p:cNvSpPr txBox="1"/>
          <p:nvPr/>
        </p:nvSpPr>
        <p:spPr>
          <a:xfrm>
            <a:off x="8209249" y="2807024"/>
            <a:ext cx="312683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u="none" strike="noStrike" kern="1200" cap="none" spc="0" normalizeH="0" baseline="0" noProof="0" dirty="0">
                <a:ln>
                  <a:noFill/>
                </a:ln>
                <a:solidFill>
                  <a:srgbClr val="E70000"/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Beauty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E70000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: interactions governed by gauge symmetries with only 3 (EW) and 2 (QCD, </a:t>
            </a:r>
            <a:r>
              <a:rPr kumimoji="0" lang="en-US" sz="1100" b="0" i="1" u="none" strike="noStrike" kern="1200" cap="none" spc="0" normalizeH="0" baseline="0" noProof="0" dirty="0" err="1">
                <a:ln>
                  <a:noFill/>
                </a:ln>
                <a:solidFill>
                  <a:srgbClr val="E70000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θ</a:t>
            </a:r>
            <a:r>
              <a:rPr kumimoji="0" lang="en-US" sz="1100" b="0" i="0" u="none" strike="noStrike" kern="1200" cap="none" spc="0" normalizeH="0" baseline="-25000" noProof="0" dirty="0" err="1">
                <a:ln>
                  <a:noFill/>
                </a:ln>
                <a:solidFill>
                  <a:srgbClr val="E70000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strong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E70000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 tiny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E70000"/>
                </a:solidFill>
                <a:effectLst/>
                <a:uLnTx/>
                <a:uFillTx/>
                <a:latin typeface="Symbol" pitchFamily="2" charset="2"/>
                <a:ea typeface="Helvetica Light" charset="0"/>
                <a:cs typeface="Helvetica Light" charset="0"/>
                <a:sym typeface="Wingdings" pitchFamily="2" charset="2"/>
              </a:rPr>
              <a:t>®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E70000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 strong CP problem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E70000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) parameters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2920E88-5E10-CEEA-952B-ED337ABFFE88}"/>
              </a:ext>
            </a:extLst>
          </p:cNvPr>
          <p:cNvSpPr txBox="1"/>
          <p:nvPr/>
        </p:nvSpPr>
        <p:spPr>
          <a:xfrm>
            <a:off x="178097" y="5312388"/>
            <a:ext cx="249333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u="none" strike="noStrike" kern="1200" cap="none" spc="0" normalizeH="0" baseline="0" noProof="0" dirty="0">
                <a:ln>
                  <a:noFill/>
                </a:ln>
                <a:solidFill>
                  <a:srgbClr val="E70000"/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Unpleasant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E70000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: not governed by symmetries, 26 free parameters, </a:t>
            </a:r>
            <a:r>
              <a:rPr lang="en-US" sz="1200" dirty="0">
                <a:solidFill>
                  <a:srgbClr val="E70000"/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large hierarchy among masses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E70000"/>
              </a:solidFill>
              <a:effectLst/>
              <a:uLnTx/>
              <a:uFillTx/>
              <a:latin typeface="Helvetica Light" charset="0"/>
              <a:ea typeface="Helvetica Light" charset="0"/>
              <a:cs typeface="Helvetica Light" charset="0"/>
              <a:sym typeface="Wingdings" pitchFamily="2" charset="2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02716DE-5D55-4F59-8133-2E7233CEC83D}"/>
              </a:ext>
            </a:extLst>
          </p:cNvPr>
          <p:cNvSpPr/>
          <p:nvPr/>
        </p:nvSpPr>
        <p:spPr>
          <a:xfrm>
            <a:off x="591667" y="1187217"/>
            <a:ext cx="107602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57200" fontAlgn="base">
              <a:spcBef>
                <a:spcPts val="1800"/>
              </a:spcBef>
              <a:spcAft>
                <a:spcPct val="0"/>
              </a:spcAft>
              <a:defRPr/>
            </a:pPr>
            <a:r>
              <a:rPr lang="en-GB" dirty="0">
                <a:solidFill>
                  <a:srgbClr val="000000"/>
                </a:solidFill>
                <a:latin typeface="Helvetica" pitchFamily="2" charset="0"/>
              </a:rPr>
              <a:t>The scalar Higgs sector completes the Standard Model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EF7B94D-4792-A441-F6F6-17E93E30060A}"/>
              </a:ext>
            </a:extLst>
          </p:cNvPr>
          <p:cNvCxnSpPr>
            <a:cxnSpLocks/>
          </p:cNvCxnSpPr>
          <p:nvPr/>
        </p:nvCxnSpPr>
        <p:spPr>
          <a:xfrm>
            <a:off x="2796209" y="2674504"/>
            <a:ext cx="1809246" cy="803793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B3F4844C-4825-8D67-F6E3-DAFE4ECF1BCD}"/>
              </a:ext>
            </a:extLst>
          </p:cNvPr>
          <p:cNvSpPr txBox="1"/>
          <p:nvPr/>
        </p:nvSpPr>
        <p:spPr>
          <a:xfrm>
            <a:off x="1168458" y="2509500"/>
            <a:ext cx="16277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Bef>
                <a:spcPts val="3000"/>
              </a:spcBef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The 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SM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 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Lagrangian</a:t>
            </a:r>
            <a:endParaRPr lang="en-CH" sz="1200" dirty="0">
              <a:solidFill>
                <a:schemeClr val="tx1">
                  <a:lumMod val="75000"/>
                  <a:lumOff val="25000"/>
                </a:schemeClr>
              </a:solidFill>
              <a:latin typeface="Helvetica Light" charset="0"/>
              <a:ea typeface="Helvetica Light" charset="0"/>
              <a:cs typeface="Helvetica Light" charset="0"/>
              <a:sym typeface="Wingdings" pitchFamily="2" charset="2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466D453F-2FF5-187C-E1B2-EEC3F1813D23}"/>
              </a:ext>
            </a:extLst>
          </p:cNvPr>
          <p:cNvGrpSpPr/>
          <p:nvPr/>
        </p:nvGrpSpPr>
        <p:grpSpPr>
          <a:xfrm>
            <a:off x="3653332" y="1991043"/>
            <a:ext cx="3715790" cy="4024910"/>
            <a:chOff x="7922156" y="2570434"/>
            <a:chExt cx="3715790" cy="4024910"/>
          </a:xfrm>
        </p:grpSpPr>
        <p:sp>
          <p:nvSpPr>
            <p:cNvPr id="10" name="Rounded Rectangle 9">
              <a:extLst>
                <a:ext uri="{FF2B5EF4-FFF2-40B4-BE49-F238E27FC236}">
                  <a16:creationId xmlns:a16="http://schemas.microsoft.com/office/drawing/2014/main" id="{E07965A7-412D-E9E9-39A7-D9E6605B7CC7}"/>
                </a:ext>
              </a:extLst>
            </p:cNvPr>
            <p:cNvSpPr/>
            <p:nvPr/>
          </p:nvSpPr>
          <p:spPr>
            <a:xfrm>
              <a:off x="7922156" y="2570434"/>
              <a:ext cx="3715790" cy="4024910"/>
            </a:xfrm>
            <a:prstGeom prst="roundRect">
              <a:avLst>
                <a:gd name="adj" fmla="val 0"/>
              </a:avLst>
            </a:prstGeom>
            <a:solidFill>
              <a:srgbClr val="E7EBF7"/>
            </a:solidFill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l"/>
              <a:endParaRPr lang="en-CH" sz="1600" dirty="0">
                <a:latin typeface="Helvetica" pitchFamily="2" charset="0"/>
              </a:endParaRP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072BA66B-0683-3F3C-FF39-0605102595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108" r="108"/>
            <a:stretch/>
          </p:blipFill>
          <p:spPr>
            <a:xfrm>
              <a:off x="8104939" y="2727665"/>
              <a:ext cx="3324704" cy="3798570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66D73EA-866F-2436-DFBF-D3484C7C2D31}"/>
                </a:ext>
              </a:extLst>
            </p:cNvPr>
            <p:cNvSpPr txBox="1"/>
            <p:nvPr/>
          </p:nvSpPr>
          <p:spPr>
            <a:xfrm>
              <a:off x="7981531" y="2635836"/>
              <a:ext cx="155363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>
                <a:spcBef>
                  <a:spcPts val="3000"/>
                </a:spcBef>
              </a:pPr>
              <a:r>
                <a:rPr lang="en-CH" sz="1100" dirty="0">
                  <a:solidFill>
                    <a:srgbClr val="8E8F99"/>
                  </a:solidFill>
                  <a:latin typeface="Helvetica Light" charset="0"/>
                  <a:ea typeface="Helvetica Light" charset="0"/>
                  <a:cs typeface="Helvetica Light" charset="0"/>
                  <a:sym typeface="Wingdings" pitchFamily="2" charset="2"/>
                </a:rPr>
                <a:t>Fermion mass pattern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764006C-EBAD-B1B5-9A53-9CDE38677239}"/>
                </a:ext>
              </a:extLst>
            </p:cNvPr>
            <p:cNvSpPr txBox="1"/>
            <p:nvPr/>
          </p:nvSpPr>
          <p:spPr>
            <a:xfrm>
              <a:off x="7981531" y="2823008"/>
              <a:ext cx="1164772" cy="2000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sz="700" dirty="0">
                  <a:solidFill>
                    <a:srgbClr val="8E8F99"/>
                  </a:solidFill>
                  <a:effectLst/>
                  <a:latin typeface="Helvetica Light" panose="020B0403020202020204" pitchFamily="34" charset="0"/>
                  <a:hlinkClick r:id="rId4"/>
                </a:rPr>
                <a:t>CERN Courier</a:t>
              </a:r>
              <a:endParaRPr lang="en-GB" sz="700" dirty="0">
                <a:solidFill>
                  <a:srgbClr val="8E8F99"/>
                </a:solidFill>
                <a:effectLst/>
                <a:latin typeface="Helvetica Light" panose="020B0403020202020204" pitchFamily="34" charset="0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F6A21A39-BFDA-642D-54C5-E43D10E4CD7F}"/>
              </a:ext>
            </a:extLst>
          </p:cNvPr>
          <p:cNvSpPr txBox="1"/>
          <p:nvPr/>
        </p:nvSpPr>
        <p:spPr>
          <a:xfrm>
            <a:off x="3746161" y="4511780"/>
            <a:ext cx="13658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000" dirty="0">
                <a:solidFill>
                  <a:srgbClr val="F3701F"/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Very small coupling strengths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0950DFB-FA39-5D6B-FD23-BF1173D71F64}"/>
              </a:ext>
            </a:extLst>
          </p:cNvPr>
          <p:cNvSpPr txBox="1"/>
          <p:nvPr/>
        </p:nvSpPr>
        <p:spPr>
          <a:xfrm>
            <a:off x="5365470" y="2318055"/>
            <a:ext cx="122909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>
              <a:spcBef>
                <a:spcPts val="3000"/>
              </a:spcBef>
            </a:pPr>
            <a:r>
              <a:rPr lang="en-CH" sz="1000" dirty="0">
                <a:solidFill>
                  <a:srgbClr val="CE2026"/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Order one coupling strength to Higgs boson</a:t>
            </a:r>
          </a:p>
        </p:txBody>
      </p:sp>
    </p:spTree>
    <p:extLst>
      <p:ext uri="{BB962C8B-B14F-4D97-AF65-F5344CB8AC3E}">
        <p14:creationId xmlns:p14="http://schemas.microsoft.com/office/powerpoint/2010/main" val="2912061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F0397EB1-DC8F-2D43-8EBB-6B1A157AEC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79265" y="6545797"/>
            <a:ext cx="2677001" cy="365125"/>
          </a:xfr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611C2F03-9E95-40C9-A99F-3C4F7EE8CF2A}" type="slidenum">
              <a:rPr lang="en-GB">
                <a:solidFill>
                  <a:srgbClr val="000000">
                    <a:lumMod val="50000"/>
                    <a:lumOff val="50000"/>
                  </a:srgbClr>
                </a:solidFill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13</a:t>
            </a:fld>
            <a:endParaRPr lang="en-GB" dirty="0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A3300F6-9890-A94C-A84F-7CC5711E10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945" t="2637" r="23759" b="2394"/>
          <a:stretch/>
        </p:blipFill>
        <p:spPr bwMode="auto">
          <a:xfrm>
            <a:off x="10058400" y="336635"/>
            <a:ext cx="1086989" cy="1096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Espace réservé du contenu 10">
            <a:extLst>
              <a:ext uri="{FF2B5EF4-FFF2-40B4-BE49-F238E27FC236}">
                <a16:creationId xmlns:a16="http://schemas.microsoft.com/office/drawing/2014/main" id="{24A98C3D-D453-7740-8D31-FD981451217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-16292"/>
            <a:ext cx="11472863" cy="6874292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9A7E266C-060B-284F-8B6A-318C26056746}"/>
              </a:ext>
            </a:extLst>
          </p:cNvPr>
          <p:cNvSpPr/>
          <p:nvPr/>
        </p:nvSpPr>
        <p:spPr>
          <a:xfrm>
            <a:off x="7938052" y="0"/>
            <a:ext cx="3534811" cy="6858000"/>
          </a:xfrm>
          <a:prstGeom prst="rect">
            <a:avLst/>
          </a:prstGeom>
          <a:solidFill>
            <a:srgbClr val="1C446B">
              <a:alpha val="7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0" cap="none" spc="0" normalizeH="0" baseline="0" dirty="0">
              <a:ln>
                <a:noFill/>
              </a:ln>
              <a:solidFill>
                <a:srgbClr val="0057A6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3" name="Titre 4">
            <a:extLst>
              <a:ext uri="{FF2B5EF4-FFF2-40B4-BE49-F238E27FC236}">
                <a16:creationId xmlns:a16="http://schemas.microsoft.com/office/drawing/2014/main" id="{75FC723C-B088-C84B-B59B-D878698E4FDE}"/>
              </a:ext>
            </a:extLst>
          </p:cNvPr>
          <p:cNvSpPr txBox="1">
            <a:spLocks/>
          </p:cNvSpPr>
          <p:nvPr/>
        </p:nvSpPr>
        <p:spPr>
          <a:xfrm>
            <a:off x="8242893" y="1370306"/>
            <a:ext cx="3511208" cy="1320043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3600" dirty="0">
                <a:solidFill>
                  <a:srgbClr val="FFFFFF"/>
                </a:solidFill>
                <a:latin typeface="Helvetica" pitchFamily="2" charset="0"/>
              </a:rPr>
              <a:t>Large Hadron Collider (LHC)</a:t>
            </a:r>
          </a:p>
        </p:txBody>
      </p:sp>
      <p:sp>
        <p:nvSpPr>
          <p:cNvPr id="24" name="Espace réservé du contenu 2">
            <a:extLst>
              <a:ext uri="{FF2B5EF4-FFF2-40B4-BE49-F238E27FC236}">
                <a16:creationId xmlns:a16="http://schemas.microsoft.com/office/drawing/2014/main" id="{911DCE09-0762-2544-AE1C-6CC6BCE81C6A}"/>
              </a:ext>
            </a:extLst>
          </p:cNvPr>
          <p:cNvSpPr txBox="1">
            <a:spLocks/>
          </p:cNvSpPr>
          <p:nvPr/>
        </p:nvSpPr>
        <p:spPr>
          <a:xfrm>
            <a:off x="8242893" y="2716791"/>
            <a:ext cx="3094104" cy="2797408"/>
          </a:xfrm>
          <a:prstGeom prst="rect">
            <a:avLst/>
          </a:prstGeom>
        </p:spPr>
        <p:txBody>
          <a:bodyPr vert="horz" wrap="square" lIns="0" tIns="0" rIns="0" bIns="0" rtlCol="0">
            <a:normAutofit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8001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00000"/>
              </a:lnSpc>
              <a:spcBef>
                <a:spcPts val="1800"/>
              </a:spcBef>
              <a:buFont typeface="Arial" charset="0"/>
              <a:buChar char="•"/>
            </a:pPr>
            <a:r>
              <a:rPr lang="en-GB" sz="1800" dirty="0">
                <a:solidFill>
                  <a:srgbClr val="FFFFFF"/>
                </a:solidFill>
                <a:latin typeface="Helvetica" pitchFamily="2" charset="0"/>
                <a:ea typeface="Arial" charset="0"/>
                <a:cs typeface="Arial" charset="0"/>
              </a:rPr>
              <a:t>27 km underground accelerator and collider </a:t>
            </a:r>
          </a:p>
          <a:p>
            <a:pPr marL="342900" indent="-342900">
              <a:lnSpc>
                <a:spcPct val="100000"/>
              </a:lnSpc>
              <a:spcBef>
                <a:spcPts val="1800"/>
              </a:spcBef>
              <a:buFont typeface="Arial" charset="0"/>
              <a:buChar char="•"/>
            </a:pPr>
            <a:r>
              <a:rPr lang="en-GB" sz="1800" dirty="0">
                <a:solidFill>
                  <a:srgbClr val="FFFFFF"/>
                </a:solidFill>
                <a:latin typeface="Helvetica" pitchFamily="2" charset="0"/>
                <a:ea typeface="Arial" charset="0"/>
                <a:cs typeface="Arial" charset="0"/>
              </a:rPr>
              <a:t>Superconducting magnets </a:t>
            </a:r>
            <a:r>
              <a:rPr lang="en-GB" sz="1500" dirty="0">
                <a:solidFill>
                  <a:srgbClr val="FFFFFF"/>
                </a:solidFill>
                <a:latin typeface="Helvetica" pitchFamily="2" charset="0"/>
                <a:ea typeface="Arial" charset="0"/>
                <a:cs typeface="Arial" charset="0"/>
              </a:rPr>
              <a:t>(1.9 K = –271.3 °C)</a:t>
            </a:r>
            <a:r>
              <a:rPr lang="en-GB" sz="1800" dirty="0">
                <a:solidFill>
                  <a:srgbClr val="FFFFFF"/>
                </a:solidFill>
                <a:latin typeface="Helvetica" pitchFamily="2" charset="0"/>
                <a:ea typeface="Arial" charset="0"/>
                <a:cs typeface="Arial" charset="0"/>
              </a:rPr>
              <a:t> steer the particles around the ring</a:t>
            </a:r>
          </a:p>
          <a:p>
            <a:pPr marL="342900" indent="-342900">
              <a:lnSpc>
                <a:spcPct val="100000"/>
              </a:lnSpc>
              <a:spcBef>
                <a:spcPts val="1800"/>
              </a:spcBef>
              <a:buFont typeface="Arial" charset="0"/>
              <a:buChar char="•"/>
            </a:pPr>
            <a:r>
              <a:rPr lang="en-GB" sz="1800" dirty="0">
                <a:solidFill>
                  <a:srgbClr val="FFFFFF"/>
                </a:solidFill>
                <a:latin typeface="Helvetica" pitchFamily="2" charset="0"/>
                <a:ea typeface="Arial" charset="0"/>
                <a:cs typeface="Arial" charset="0"/>
              </a:rPr>
              <a:t>Proton and ions are accelerated to multi-TeV scale energies before they collide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6307877-23E6-2141-819C-A72B92A90438}"/>
              </a:ext>
            </a:extLst>
          </p:cNvPr>
          <p:cNvSpPr txBox="1"/>
          <p:nvPr/>
        </p:nvSpPr>
        <p:spPr>
          <a:xfrm>
            <a:off x="111512" y="6545797"/>
            <a:ext cx="546495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000" dirty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The LHC has a total of 9300 magnets for beam bending, beam focusing and orbit corrections</a:t>
            </a:r>
          </a:p>
        </p:txBody>
      </p:sp>
      <p:sp>
        <p:nvSpPr>
          <p:cNvPr id="2" name="Text Box 5">
            <a:extLst>
              <a:ext uri="{FF2B5EF4-FFF2-40B4-BE49-F238E27FC236}">
                <a16:creationId xmlns:a16="http://schemas.microsoft.com/office/drawing/2014/main" id="{9D6DE06C-2583-58F5-FCF4-F85D894E7B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0378" y="1277178"/>
            <a:ext cx="6733762" cy="648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tIns="108000" bIns="108000">
            <a:prstTxWarp prst="textNoShape">
              <a:avLst/>
            </a:prstTxWarp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</a:rPr>
              <a:t>This machine was </a:t>
            </a:r>
            <a:r>
              <a:rPr lang="en-US" sz="2800" b="1" dirty="0" err="1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</a:rPr>
              <a:t>realised</a:t>
            </a:r>
            <a:r>
              <a:rPr lang="en-US" sz="2800" b="1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</a:rPr>
              <a:t> at CERN</a:t>
            </a:r>
          </a:p>
        </p:txBody>
      </p:sp>
      <p:sp>
        <p:nvSpPr>
          <p:cNvPr id="3" name="Text Box 5">
            <a:extLst>
              <a:ext uri="{FF2B5EF4-FFF2-40B4-BE49-F238E27FC236}">
                <a16:creationId xmlns:a16="http://schemas.microsoft.com/office/drawing/2014/main" id="{694D1D04-A7CB-02D7-19B8-03E2B8D161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0377" y="150743"/>
            <a:ext cx="8430039" cy="1079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tIns="108000" bIns="108000">
            <a:prstTxWarp prst="textNoShape">
              <a:avLst/>
            </a:prstTxWarp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</a:rPr>
              <a:t>Producing and studying the Higgs boson requires a huge machine</a:t>
            </a:r>
          </a:p>
        </p:txBody>
      </p:sp>
    </p:spTree>
    <p:extLst>
      <p:ext uri="{BB962C8B-B14F-4D97-AF65-F5344CB8AC3E}">
        <p14:creationId xmlns:p14="http://schemas.microsoft.com/office/powerpoint/2010/main" val="522100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AE154AC8-948A-EC4D-B6E6-17ADDABB6892}"/>
              </a:ext>
            </a:extLst>
          </p:cNvPr>
          <p:cNvSpPr/>
          <p:nvPr/>
        </p:nvSpPr>
        <p:spPr>
          <a:xfrm>
            <a:off x="10124661" y="0"/>
            <a:ext cx="1348202" cy="6858000"/>
          </a:xfrm>
          <a:prstGeom prst="rect">
            <a:avLst/>
          </a:prstGeom>
          <a:solidFill>
            <a:srgbClr val="3D7B96"/>
          </a:solidFill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en-CH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38EAA396-F5D2-464D-8BDE-1A07B080DA62}"/>
              </a:ext>
            </a:extLst>
          </p:cNvPr>
          <p:cNvSpPr/>
          <p:nvPr/>
        </p:nvSpPr>
        <p:spPr>
          <a:xfrm>
            <a:off x="7938052" y="0"/>
            <a:ext cx="3588337" cy="6858000"/>
          </a:xfrm>
          <a:prstGeom prst="rect">
            <a:avLst/>
          </a:prstGeom>
          <a:solidFill>
            <a:srgbClr val="1C446B">
              <a:alpha val="7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0" cap="none" spc="0" normalizeH="0" baseline="0" dirty="0">
              <a:ln>
                <a:noFill/>
              </a:ln>
              <a:solidFill>
                <a:srgbClr val="0057A6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6A57CE92-9A52-F040-900E-075E982AB087}"/>
              </a:ext>
            </a:extLst>
          </p:cNvPr>
          <p:cNvSpPr txBox="1">
            <a:spLocks/>
          </p:cNvSpPr>
          <p:nvPr/>
        </p:nvSpPr>
        <p:spPr>
          <a:xfrm>
            <a:off x="1242000" y="6440400"/>
            <a:ext cx="4114800" cy="246511"/>
          </a:xfrm>
          <a:prstGeom prst="rect">
            <a:avLst/>
          </a:prstGeom>
        </p:spPr>
        <p:txBody>
          <a:bodyPr/>
          <a:lstStyle>
            <a:defPPr>
              <a:defRPr lang="en-CH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/>
              <a:t>Presentation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3E005F4-6C79-4041-BE3E-EA2D79AD61B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3765"/>
          <a:stretch/>
        </p:blipFill>
        <p:spPr>
          <a:xfrm>
            <a:off x="1031" y="0"/>
            <a:ext cx="11150708" cy="685800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47DEECA4-02A2-9745-B556-A9F547FA3AA2}"/>
              </a:ext>
            </a:extLst>
          </p:cNvPr>
          <p:cNvGrpSpPr/>
          <p:nvPr/>
        </p:nvGrpSpPr>
        <p:grpSpPr>
          <a:xfrm>
            <a:off x="4891470" y="573646"/>
            <a:ext cx="684915" cy="418758"/>
            <a:chOff x="4069826" y="1958011"/>
            <a:chExt cx="684915" cy="418758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AB22F78-B64A-8346-956F-7C920472A2DD}"/>
                </a:ext>
              </a:extLst>
            </p:cNvPr>
            <p:cNvSpPr txBox="1"/>
            <p:nvPr/>
          </p:nvSpPr>
          <p:spPr>
            <a:xfrm>
              <a:off x="4069826" y="1958011"/>
              <a:ext cx="68491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bg1"/>
                  </a:solidFill>
                </a:rPr>
                <a:t>CMS</a:t>
              </a:r>
            </a:p>
          </p:txBody>
        </p:sp>
        <p:sp>
          <p:nvSpPr>
            <p:cNvPr id="11" name="Triangle 10">
              <a:extLst>
                <a:ext uri="{FF2B5EF4-FFF2-40B4-BE49-F238E27FC236}">
                  <a16:creationId xmlns:a16="http://schemas.microsoft.com/office/drawing/2014/main" id="{EBC92825-064B-FB45-807D-82D724FBBC4B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4354500" y="2304769"/>
              <a:ext cx="103483" cy="7200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800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5FE2097-D687-7249-AE48-F46B9B9E8F67}"/>
              </a:ext>
            </a:extLst>
          </p:cNvPr>
          <p:cNvGrpSpPr/>
          <p:nvPr/>
        </p:nvGrpSpPr>
        <p:grpSpPr>
          <a:xfrm>
            <a:off x="3701704" y="5149111"/>
            <a:ext cx="894376" cy="429453"/>
            <a:chOff x="3131858" y="5533424"/>
            <a:chExt cx="894376" cy="429453"/>
          </a:xfrm>
        </p:grpSpPr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7E60D322-0341-B149-B0FE-AAB921D9543A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3519613" y="5890877"/>
              <a:ext cx="103483" cy="7200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1D3ABAB-396B-5548-A107-2AE951314610}"/>
                </a:ext>
              </a:extLst>
            </p:cNvPr>
            <p:cNvSpPr txBox="1"/>
            <p:nvPr/>
          </p:nvSpPr>
          <p:spPr>
            <a:xfrm>
              <a:off x="3131858" y="5533424"/>
              <a:ext cx="89437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bg1"/>
                  </a:solidFill>
                </a:rPr>
                <a:t>ATLAS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D608289-823F-D04F-8BD4-15F9B0BCA635}"/>
              </a:ext>
            </a:extLst>
          </p:cNvPr>
          <p:cNvGrpSpPr/>
          <p:nvPr/>
        </p:nvGrpSpPr>
        <p:grpSpPr>
          <a:xfrm>
            <a:off x="6058613" y="5570555"/>
            <a:ext cx="744403" cy="414338"/>
            <a:chOff x="4973280" y="5801366"/>
            <a:chExt cx="744403" cy="667295"/>
          </a:xfrm>
        </p:grpSpPr>
        <p:sp>
          <p:nvSpPr>
            <p:cNvPr id="16" name="Triangle 15">
              <a:extLst>
                <a:ext uri="{FF2B5EF4-FFF2-40B4-BE49-F238E27FC236}">
                  <a16:creationId xmlns:a16="http://schemas.microsoft.com/office/drawing/2014/main" id="{A852F807-4A80-744F-B3AD-50FC3AC432FB}"/>
                </a:ext>
              </a:extLst>
            </p:cNvPr>
            <p:cNvSpPr>
              <a:spLocks noChangeAspect="1"/>
            </p:cNvSpPr>
            <p:nvPr/>
          </p:nvSpPr>
          <p:spPr>
            <a:xfrm rot="10800000" flipV="1">
              <a:off x="5292594" y="5801366"/>
              <a:ext cx="103483" cy="7200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80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055AD06-8A95-E14E-B77E-6D27D17A4521}"/>
                </a:ext>
              </a:extLst>
            </p:cNvPr>
            <p:cNvSpPr txBox="1"/>
            <p:nvPr/>
          </p:nvSpPr>
          <p:spPr>
            <a:xfrm>
              <a:off x="4973280" y="5824280"/>
              <a:ext cx="744403" cy="6443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bg1"/>
                  </a:solidFill>
                </a:rPr>
                <a:t>LHCb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4508BEC9-C60E-6245-BF3D-756B98F3FE1E}"/>
              </a:ext>
            </a:extLst>
          </p:cNvPr>
          <p:cNvGrpSpPr/>
          <p:nvPr/>
        </p:nvGrpSpPr>
        <p:grpSpPr>
          <a:xfrm>
            <a:off x="1847094" y="4868114"/>
            <a:ext cx="894376" cy="443350"/>
            <a:chOff x="1688068" y="5274592"/>
            <a:chExt cx="894376" cy="443350"/>
          </a:xfrm>
        </p:grpSpPr>
        <p:sp>
          <p:nvSpPr>
            <p:cNvPr id="21" name="Triangle 20">
              <a:extLst>
                <a:ext uri="{FF2B5EF4-FFF2-40B4-BE49-F238E27FC236}">
                  <a16:creationId xmlns:a16="http://schemas.microsoft.com/office/drawing/2014/main" id="{A177D9B2-60A9-8D4F-BF46-74AA94C0D663}"/>
                </a:ext>
              </a:extLst>
            </p:cNvPr>
            <p:cNvSpPr>
              <a:spLocks noChangeAspect="1"/>
            </p:cNvSpPr>
            <p:nvPr/>
          </p:nvSpPr>
          <p:spPr>
            <a:xfrm rot="10800000" flipV="1">
              <a:off x="2086788" y="5274592"/>
              <a:ext cx="103483" cy="7200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80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D5D89AC-B1F1-9147-B39E-FF3E257FCA70}"/>
                </a:ext>
              </a:extLst>
            </p:cNvPr>
            <p:cNvSpPr txBox="1"/>
            <p:nvPr/>
          </p:nvSpPr>
          <p:spPr>
            <a:xfrm>
              <a:off x="1688068" y="5317832"/>
              <a:ext cx="89437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bg1"/>
                  </a:solidFill>
                </a:rPr>
                <a:t>ALICE</a:t>
              </a: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C66439D3-C33A-0841-A4BC-2B3CA8C9ACAE}"/>
              </a:ext>
            </a:extLst>
          </p:cNvPr>
          <p:cNvGrpSpPr/>
          <p:nvPr/>
        </p:nvGrpSpPr>
        <p:grpSpPr>
          <a:xfrm>
            <a:off x="7802563" y="1018871"/>
            <a:ext cx="3670300" cy="1066801"/>
            <a:chOff x="7802563" y="1018871"/>
            <a:chExt cx="3670300" cy="1066801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C280D3CC-D491-7441-BF94-2BB23A0A159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802563" y="1018872"/>
              <a:ext cx="3670300" cy="1066800"/>
            </a:xfrm>
            <a:prstGeom prst="rect">
              <a:avLst/>
            </a:prstGeom>
            <a:ln w="76200">
              <a:solidFill>
                <a:schemeClr val="bg1"/>
              </a:solidFill>
            </a:ln>
          </p:spPr>
        </p:pic>
        <p:sp>
          <p:nvSpPr>
            <p:cNvPr id="25" name="ZoneTexte 45">
              <a:extLst>
                <a:ext uri="{FF2B5EF4-FFF2-40B4-BE49-F238E27FC236}">
                  <a16:creationId xmlns:a16="http://schemas.microsoft.com/office/drawing/2014/main" id="{A1E47DCA-291F-F04E-BB01-09A1579728FF}"/>
                </a:ext>
              </a:extLst>
            </p:cNvPr>
            <p:cNvSpPr txBox="1"/>
            <p:nvPr/>
          </p:nvSpPr>
          <p:spPr>
            <a:xfrm>
              <a:off x="10814438" y="1018871"/>
              <a:ext cx="658425" cy="271473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 dirty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rPr>
                <a:t>ATLAS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C3B34EF6-B09D-614D-830D-C725B533D0DB}"/>
              </a:ext>
            </a:extLst>
          </p:cNvPr>
          <p:cNvGrpSpPr/>
          <p:nvPr/>
        </p:nvGrpSpPr>
        <p:grpSpPr>
          <a:xfrm>
            <a:off x="7802563" y="3605763"/>
            <a:ext cx="3670300" cy="1066801"/>
            <a:chOff x="7802563" y="3605763"/>
            <a:chExt cx="3670300" cy="1066801"/>
          </a:xfrm>
        </p:grpSpPr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078855EE-8342-D44A-A7CA-0FAB1D6EFD8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02563" y="3605764"/>
              <a:ext cx="3670300" cy="1066800"/>
            </a:xfrm>
            <a:prstGeom prst="rect">
              <a:avLst/>
            </a:prstGeom>
            <a:ln w="12700">
              <a:solidFill>
                <a:schemeClr val="bg1"/>
              </a:solidFill>
            </a:ln>
          </p:spPr>
        </p:pic>
        <p:sp>
          <p:nvSpPr>
            <p:cNvPr id="26" name="ZoneTexte 45">
              <a:extLst>
                <a:ext uri="{FF2B5EF4-FFF2-40B4-BE49-F238E27FC236}">
                  <a16:creationId xmlns:a16="http://schemas.microsoft.com/office/drawing/2014/main" id="{B8DCA2A4-BDE1-1A4D-A2BF-CCCDCA96E550}"/>
                </a:ext>
              </a:extLst>
            </p:cNvPr>
            <p:cNvSpPr txBox="1"/>
            <p:nvPr/>
          </p:nvSpPr>
          <p:spPr>
            <a:xfrm>
              <a:off x="10814437" y="3605763"/>
              <a:ext cx="658425" cy="261610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 dirty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rPr>
                <a:t>ALICE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866126DC-396C-7948-9105-A785808F8473}"/>
              </a:ext>
            </a:extLst>
          </p:cNvPr>
          <p:cNvGrpSpPr/>
          <p:nvPr/>
        </p:nvGrpSpPr>
        <p:grpSpPr>
          <a:xfrm>
            <a:off x="7802563" y="2312317"/>
            <a:ext cx="3670300" cy="1066801"/>
            <a:chOff x="7802563" y="2312317"/>
            <a:chExt cx="3670300" cy="1066801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1C5EE1E7-1B0E-1341-BAAE-D9B35E96C78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802563" y="2312318"/>
              <a:ext cx="3670300" cy="1066800"/>
            </a:xfrm>
            <a:prstGeom prst="rect">
              <a:avLst/>
            </a:prstGeom>
            <a:ln w="12700">
              <a:solidFill>
                <a:schemeClr val="bg1"/>
              </a:solidFill>
            </a:ln>
          </p:spPr>
        </p:pic>
        <p:sp>
          <p:nvSpPr>
            <p:cNvPr id="27" name="ZoneTexte 47">
              <a:extLst>
                <a:ext uri="{FF2B5EF4-FFF2-40B4-BE49-F238E27FC236}">
                  <a16:creationId xmlns:a16="http://schemas.microsoft.com/office/drawing/2014/main" id="{B98ABFF3-51B4-EC47-AA6D-DE0BFDD73EE9}"/>
                </a:ext>
              </a:extLst>
            </p:cNvPr>
            <p:cNvSpPr txBox="1"/>
            <p:nvPr/>
          </p:nvSpPr>
          <p:spPr>
            <a:xfrm>
              <a:off x="10814437" y="2312317"/>
              <a:ext cx="658425" cy="261610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 dirty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rPr>
                <a:t>CMS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B6B502F4-72A8-1E4D-9429-3091FB8FD962}"/>
              </a:ext>
            </a:extLst>
          </p:cNvPr>
          <p:cNvGrpSpPr/>
          <p:nvPr/>
        </p:nvGrpSpPr>
        <p:grpSpPr>
          <a:xfrm>
            <a:off x="7802563" y="4899211"/>
            <a:ext cx="3670300" cy="1066800"/>
            <a:chOff x="7802563" y="4899211"/>
            <a:chExt cx="3670300" cy="1066800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110F1EDF-080E-3A4D-9A35-25DB5252E27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802563" y="4899211"/>
              <a:ext cx="3670300" cy="1066800"/>
            </a:xfrm>
            <a:prstGeom prst="rect">
              <a:avLst/>
            </a:prstGeom>
            <a:ln w="12700">
              <a:solidFill>
                <a:schemeClr val="bg1"/>
              </a:solidFill>
            </a:ln>
          </p:spPr>
        </p:pic>
        <p:sp>
          <p:nvSpPr>
            <p:cNvPr id="28" name="ZoneTexte 48">
              <a:extLst>
                <a:ext uri="{FF2B5EF4-FFF2-40B4-BE49-F238E27FC236}">
                  <a16:creationId xmlns:a16="http://schemas.microsoft.com/office/drawing/2014/main" id="{2AEFEB80-E2B5-204F-BE41-1B11ED31CA82}"/>
                </a:ext>
              </a:extLst>
            </p:cNvPr>
            <p:cNvSpPr txBox="1"/>
            <p:nvPr/>
          </p:nvSpPr>
          <p:spPr>
            <a:xfrm>
              <a:off x="10830615" y="4899211"/>
              <a:ext cx="642248" cy="261610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 dirty="0" err="1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rPr>
                <a:t>LHCb</a:t>
              </a:r>
              <a:endParaRPr lang="en-US" sz="11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2EBD7240-B5B8-4C41-9A18-239E7BD927E1}"/>
              </a:ext>
            </a:extLst>
          </p:cNvPr>
          <p:cNvSpPr txBox="1"/>
          <p:nvPr/>
        </p:nvSpPr>
        <p:spPr>
          <a:xfrm>
            <a:off x="2313000" y="2073883"/>
            <a:ext cx="6046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600" b="1" dirty="0">
                <a:solidFill>
                  <a:srgbClr val="FFFF0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LHC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AD27B9C-863D-3148-9AA0-DE5436A463AF}"/>
              </a:ext>
            </a:extLst>
          </p:cNvPr>
          <p:cNvSpPr txBox="1"/>
          <p:nvPr/>
        </p:nvSpPr>
        <p:spPr>
          <a:xfrm>
            <a:off x="4524057" y="4242978"/>
            <a:ext cx="5934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600" b="1" dirty="0">
                <a:solidFill>
                  <a:srgbClr val="FFFF0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SPS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286E240-8DE5-7243-ACF4-B39B0027A7D9}"/>
              </a:ext>
            </a:extLst>
          </p:cNvPr>
          <p:cNvSpPr txBox="1"/>
          <p:nvPr/>
        </p:nvSpPr>
        <p:spPr>
          <a:xfrm>
            <a:off x="4455859" y="6113156"/>
            <a:ext cx="45717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600" b="1" dirty="0">
                <a:solidFill>
                  <a:srgbClr val="FFFF0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PS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FC917E0-2304-8644-8E5F-CC7F30A4E445}"/>
              </a:ext>
            </a:extLst>
          </p:cNvPr>
          <p:cNvCxnSpPr>
            <a:stCxn id="32" idx="1"/>
          </p:cNvCxnSpPr>
          <p:nvPr/>
        </p:nvCxnSpPr>
        <p:spPr>
          <a:xfrm flipH="1" flipV="1">
            <a:off x="3875964" y="6073254"/>
            <a:ext cx="579895" cy="209179"/>
          </a:xfrm>
          <a:prstGeom prst="line">
            <a:avLst/>
          </a:prstGeom>
          <a:ln w="3175">
            <a:solidFill>
              <a:srgbClr val="FFFF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6461553C-CB5D-F141-99A6-80B735742243}"/>
              </a:ext>
            </a:extLst>
          </p:cNvPr>
          <p:cNvSpPr txBox="1"/>
          <p:nvPr/>
        </p:nvSpPr>
        <p:spPr>
          <a:xfrm>
            <a:off x="222662" y="167736"/>
            <a:ext cx="40463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2400" b="1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The Large Hadron Collider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B4CC086-D5F4-7378-0A0E-E693CA9DFCD7}"/>
              </a:ext>
            </a:extLst>
          </p:cNvPr>
          <p:cNvSpPr txBox="1"/>
          <p:nvPr/>
        </p:nvSpPr>
        <p:spPr>
          <a:xfrm>
            <a:off x="222662" y="6322335"/>
            <a:ext cx="57658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>
              <a:spcBef>
                <a:spcPts val="1200"/>
              </a:spcBef>
            </a:pPr>
            <a:r>
              <a:rPr lang="en-CH" sz="1800" b="1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Areal view</a:t>
            </a:r>
          </a:p>
        </p:txBody>
      </p:sp>
    </p:spTree>
    <p:extLst>
      <p:ext uri="{BB962C8B-B14F-4D97-AF65-F5344CB8AC3E}">
        <p14:creationId xmlns:p14="http://schemas.microsoft.com/office/powerpoint/2010/main" val="2411178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E6BDF08-ABD0-7442-91DC-846A7F1000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15</a:t>
            </a:fld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D9E9352-AF84-CA44-BB40-0C19B1EE43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1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0608" y="1358675"/>
            <a:ext cx="7305186" cy="428803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0EEEC6F-3D02-F844-984A-1D1725B6314E}"/>
              </a:ext>
            </a:extLst>
          </p:cNvPr>
          <p:cNvSpPr txBox="1"/>
          <p:nvPr/>
        </p:nvSpPr>
        <p:spPr>
          <a:xfrm>
            <a:off x="150608" y="260650"/>
            <a:ext cx="113222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850"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The ATLAS Detector</a:t>
            </a:r>
            <a:endParaRPr lang="en-US" sz="2800">
              <a:solidFill>
                <a:srgbClr val="0D7FBF"/>
              </a:solidFill>
              <a:latin typeface="Helvetica" pitchFamily="2" charset="0"/>
              <a:ea typeface="Trebuchet MS" pitchFamily="-84" charset="0"/>
              <a:cs typeface="Helvetica Light"/>
            </a:endParaRPr>
          </a:p>
        </p:txBody>
      </p:sp>
      <p:sp>
        <p:nvSpPr>
          <p:cNvPr id="6" name="Text Box 5">
            <a:extLst>
              <a:ext uri="{FF2B5EF4-FFF2-40B4-BE49-F238E27FC236}">
                <a16:creationId xmlns:a16="http://schemas.microsoft.com/office/drawing/2014/main" id="{DBCAA3B4-CE02-CD40-8469-01CF306E88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66699" y="1218975"/>
            <a:ext cx="3538767" cy="5309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High resolution silicon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detectors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: 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100 Mio. channels (50 µm x 250 µm)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6 Mio. channels (80 µm x 12 cm)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spatial resolution ~15 µm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(in azimuthal direction)</a:t>
            </a:r>
          </a:p>
          <a:p>
            <a:pPr>
              <a:spcBef>
                <a:spcPts val="1800"/>
              </a:spcBef>
            </a:pPr>
            <a:r>
              <a:rPr lang="de-DE" sz="1600" dirty="0">
                <a:latin typeface="Helvetica" pitchFamily="2" charset="0"/>
              </a:rPr>
              <a:t>Axial </a:t>
            </a:r>
            <a:r>
              <a:rPr lang="de-DE" sz="1600" dirty="0" err="1">
                <a:latin typeface="Helvetica" pitchFamily="2" charset="0"/>
              </a:rPr>
              <a:t>field</a:t>
            </a:r>
            <a:r>
              <a:rPr lang="de-DE" sz="1600" dirty="0">
                <a:latin typeface="Helvetica" pitchFamily="2" charset="0"/>
              </a:rPr>
              <a:t> </a:t>
            </a:r>
            <a:r>
              <a:rPr lang="de-DE" sz="1600" dirty="0" err="1">
                <a:latin typeface="Helvetica" pitchFamily="2" charset="0"/>
              </a:rPr>
              <a:t>provided</a:t>
            </a:r>
            <a:r>
              <a:rPr lang="de-DE" sz="1600" dirty="0">
                <a:latin typeface="Helvetica" pitchFamily="2" charset="0"/>
              </a:rPr>
              <a:t> </a:t>
            </a:r>
            <a:r>
              <a:rPr lang="de-DE" sz="1600" dirty="0" err="1">
                <a:latin typeface="Helvetica" pitchFamily="2" charset="0"/>
              </a:rPr>
              <a:t>by</a:t>
            </a:r>
            <a:r>
              <a:rPr lang="de-DE" sz="1600" dirty="0">
                <a:latin typeface="Helvetica" pitchFamily="2" charset="0"/>
              </a:rPr>
              <a:t> </a:t>
            </a:r>
            <a:r>
              <a:rPr lang="de-DE" sz="1600" b="1" dirty="0" err="1">
                <a:latin typeface="Helvetica" pitchFamily="2" charset="0"/>
              </a:rPr>
              <a:t>solenoid</a:t>
            </a:r>
            <a:endParaRPr lang="en-US" sz="1600" b="1" dirty="0">
              <a:latin typeface="Helvetica" pitchFamily="2" charset="0"/>
            </a:endParaRPr>
          </a:p>
          <a:p>
            <a:r>
              <a:rPr lang="en-US" sz="1600" dirty="0">
                <a:latin typeface="Helvetica" pitchFamily="2" charset="0"/>
              </a:rPr>
              <a:t>(2 T) in central region (momentum measurement) </a:t>
            </a:r>
          </a:p>
          <a:p>
            <a:pPr lvl="0">
              <a:spcBef>
                <a:spcPts val="1800"/>
              </a:spcBef>
            </a:pPr>
            <a:r>
              <a:rPr lang="en-US" sz="1600" dirty="0">
                <a:solidFill>
                  <a:srgbClr val="000000"/>
                </a:solidFill>
                <a:latin typeface="Helvetica" pitchFamily="2" charset="0"/>
                <a:ea typeface="+mn-ea"/>
                <a:cs typeface="+mn-cs"/>
              </a:rPr>
              <a:t>Energy measurement down to 1</a:t>
            </a:r>
            <a:r>
              <a:rPr lang="en-US" sz="1600" b="1" baseline="30000" dirty="0">
                <a:solidFill>
                  <a:srgbClr val="000000"/>
                </a:solidFill>
                <a:latin typeface="Helvetica" pitchFamily="2" charset="0"/>
                <a:ea typeface="+mn-ea"/>
                <a:cs typeface="+mn-cs"/>
              </a:rPr>
              <a:t>o</a:t>
            </a:r>
            <a:r>
              <a:rPr lang="en-US" sz="1600" dirty="0">
                <a:solidFill>
                  <a:srgbClr val="000000"/>
                </a:solidFill>
                <a:latin typeface="Helvetica" pitchFamily="2" charset="0"/>
                <a:ea typeface="+mn-ea"/>
                <a:cs typeface="+mn-cs"/>
              </a:rPr>
              <a:t>     to the beam line with a </a:t>
            </a:r>
            <a:r>
              <a:rPr lang="en-US" sz="1600" b="1" dirty="0">
                <a:solidFill>
                  <a:srgbClr val="000000"/>
                </a:solidFill>
                <a:latin typeface="Helvetica" pitchFamily="2" charset="0"/>
                <a:ea typeface="+mn-ea"/>
                <a:cs typeface="+mn-cs"/>
              </a:rPr>
              <a:t>calorimeter system</a:t>
            </a:r>
          </a:p>
          <a:p>
            <a:pPr lvl="0">
              <a:spcBef>
                <a:spcPts val="1800"/>
              </a:spcBef>
            </a:pPr>
            <a:r>
              <a:rPr lang="en-US" sz="1600" dirty="0">
                <a:solidFill>
                  <a:srgbClr val="000000"/>
                </a:solidFill>
                <a:latin typeface="Helvetica" pitchFamily="2" charset="0"/>
                <a:ea typeface="+mn-ea"/>
                <a:cs typeface="+mn-cs"/>
              </a:rPr>
              <a:t>Independent </a:t>
            </a:r>
            <a:r>
              <a:rPr lang="en-US" sz="1600" b="1" dirty="0">
                <a:solidFill>
                  <a:srgbClr val="000000"/>
                </a:solidFill>
                <a:latin typeface="Helvetica" pitchFamily="2" charset="0"/>
                <a:ea typeface="+mn-ea"/>
                <a:cs typeface="+mn-cs"/>
              </a:rPr>
              <a:t>muon spectrometer </a:t>
            </a:r>
            <a:r>
              <a:rPr lang="en-US" sz="1400" dirty="0">
                <a:solidFill>
                  <a:srgbClr val="000000"/>
                </a:solidFill>
                <a:latin typeface="Helvetica" pitchFamily="2" charset="0"/>
                <a:ea typeface="+mn-ea"/>
                <a:cs typeface="+mn-cs"/>
              </a:rPr>
              <a:t>(superconducting toroid magnet system)</a:t>
            </a:r>
          </a:p>
          <a:p>
            <a:pPr lvl="0">
              <a:spcBef>
                <a:spcPts val="1800"/>
              </a:spcBef>
            </a:pPr>
            <a:r>
              <a:rPr lang="en-US" sz="1600" b="1" dirty="0">
                <a:solidFill>
                  <a:srgbClr val="000000"/>
                </a:solidFill>
                <a:latin typeface="Helvetica" pitchFamily="2" charset="0"/>
                <a:ea typeface="+mn-ea"/>
                <a:cs typeface="+mn-cs"/>
              </a:rPr>
              <a:t>Ultra-fast custom electronics and high-performance computers filter </a:t>
            </a:r>
            <a:r>
              <a:rPr lang="en-US" sz="1600" dirty="0">
                <a:solidFill>
                  <a:srgbClr val="000000"/>
                </a:solidFill>
                <a:latin typeface="Helvetica" pitchFamily="2" charset="0"/>
                <a:ea typeface="+mn-ea"/>
                <a:cs typeface="+mn-cs"/>
              </a:rPr>
              <a:t>the collisions: only 1 out of 10,000 collisions is kept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CFBABBB-A1A5-6047-A08E-10BDD9070FDA}"/>
              </a:ext>
            </a:extLst>
          </p:cNvPr>
          <p:cNvSpPr/>
          <p:nvPr/>
        </p:nvSpPr>
        <p:spPr>
          <a:xfrm>
            <a:off x="2238923" y="6206051"/>
            <a:ext cx="329571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solidFill>
                  <a:srgbClr val="000000"/>
                </a:solidFill>
                <a:latin typeface="Helvetica" pitchFamily="2" charset="0"/>
              </a:rPr>
              <a:t>25 m diameter, 44 m long, 7000 tons weight </a:t>
            </a:r>
            <a:endParaRPr lang="en-CH" sz="12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A397451-6FF8-DDD4-2766-26939CEA42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40773" y="82887"/>
            <a:ext cx="1490734" cy="785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9890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696A6A-9AD3-AA1B-B942-CBB14D1256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>
            <a:extLst>
              <a:ext uri="{FF2B5EF4-FFF2-40B4-BE49-F238E27FC236}">
                <a16:creationId xmlns:a16="http://schemas.microsoft.com/office/drawing/2014/main" id="{C85D324D-7C9E-4D19-C506-F9ED3BB5E0A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264" b="12863"/>
          <a:stretch/>
        </p:blipFill>
        <p:spPr>
          <a:xfrm>
            <a:off x="-31940" y="0"/>
            <a:ext cx="11536741" cy="6910922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48CF1DF-34CF-F97C-D90D-0C1BE1636A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noProof="0" smtClean="0"/>
              <a:pPr>
                <a:defRPr/>
              </a:pPr>
              <a:t>16</a:t>
            </a:fld>
            <a:endParaRPr lang="en-GB" noProof="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EFEE111-489D-9481-FBE8-E00EDE65210F}"/>
              </a:ext>
            </a:extLst>
          </p:cNvPr>
          <p:cNvSpPr txBox="1"/>
          <p:nvPr/>
        </p:nvSpPr>
        <p:spPr>
          <a:xfrm>
            <a:off x="0" y="6633923"/>
            <a:ext cx="2183644" cy="276999"/>
          </a:xfrm>
          <a:prstGeom prst="rect">
            <a:avLst/>
          </a:prstGeom>
          <a:solidFill>
            <a:schemeClr val="tx1">
              <a:alpha val="33554"/>
            </a:schemeClr>
          </a:solidFill>
        </p:spPr>
        <p:txBody>
          <a:bodyPr wrap="squar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GB" sz="1200" noProof="0" dirty="0">
                <a:solidFill>
                  <a:schemeClr val="bg1"/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ATLAS Side C 3 Dec 2024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123FC2C-BDCA-0961-4336-0ACEC9EF9C29}"/>
              </a:ext>
            </a:extLst>
          </p:cNvPr>
          <p:cNvSpPr/>
          <p:nvPr/>
        </p:nvSpPr>
        <p:spPr>
          <a:xfrm>
            <a:off x="-31940" y="165100"/>
            <a:ext cx="3675685" cy="684092"/>
          </a:xfrm>
          <a:prstGeom prst="rect">
            <a:avLst/>
          </a:prstGeom>
          <a:solidFill>
            <a:srgbClr val="0D7FBF">
              <a:alpha val="85000"/>
            </a:srgb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en-GB" sz="1600" noProof="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730AEB7-40D6-F3DF-86F2-2E81F6A3082E}"/>
              </a:ext>
            </a:extLst>
          </p:cNvPr>
          <p:cNvSpPr txBox="1"/>
          <p:nvPr/>
        </p:nvSpPr>
        <p:spPr>
          <a:xfrm>
            <a:off x="150609" y="260650"/>
            <a:ext cx="41721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850"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800" b="1" noProof="0" dirty="0">
                <a:solidFill>
                  <a:schemeClr val="bg1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ATLAS detector</a:t>
            </a:r>
            <a:endParaRPr lang="en-GB" sz="2800" noProof="0" dirty="0">
              <a:solidFill>
                <a:schemeClr val="bg1"/>
              </a:solidFill>
              <a:latin typeface="Helvetica Light" pitchFamily="2" charset="0"/>
              <a:ea typeface="Trebuchet MS" pitchFamily="-84" charset="0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28627447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B2EF9D-2E02-4707-95F9-6E72971E5B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FE65700E-0810-3FE9-3B86-EB090031D7A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283" b="15643"/>
          <a:stretch/>
        </p:blipFill>
        <p:spPr>
          <a:xfrm>
            <a:off x="584492" y="1271238"/>
            <a:ext cx="10778567" cy="4781832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1AE7C23-1C49-C86C-91EC-FAA59B27EA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17</a:t>
            </a:fld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2C7F963-67BA-3A73-B938-37CE55C72093}"/>
              </a:ext>
            </a:extLst>
          </p:cNvPr>
          <p:cNvSpPr txBox="1"/>
          <p:nvPr/>
        </p:nvSpPr>
        <p:spPr>
          <a:xfrm>
            <a:off x="178096" y="264651"/>
            <a:ext cx="11305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The LHC </a:t>
            </a:r>
            <a:r>
              <a:rPr lang="en-US" sz="2800" b="1" dirty="0" err="1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programme</a:t>
            </a:r>
            <a:endParaRPr lang="en-US" sz="2800" dirty="0">
              <a:solidFill>
                <a:srgbClr val="0D7FBF"/>
              </a:solidFill>
              <a:latin typeface="Helvetica Light" pitchFamily="2" charset="0"/>
              <a:ea typeface="Trebuchet MS" pitchFamily="-84" charset="0"/>
              <a:cs typeface="Helvetica Light"/>
            </a:endParaRP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66B43AE5-AD7A-0346-F223-D114B42F40DB}"/>
              </a:ext>
            </a:extLst>
          </p:cNvPr>
          <p:cNvCxnSpPr>
            <a:cxnSpLocks/>
          </p:cNvCxnSpPr>
          <p:nvPr/>
        </p:nvCxnSpPr>
        <p:spPr>
          <a:xfrm>
            <a:off x="7500874" y="2552131"/>
            <a:ext cx="0" cy="1392072"/>
          </a:xfrm>
          <a:prstGeom prst="straightConnector1">
            <a:avLst/>
          </a:prstGeom>
          <a:ln w="12700">
            <a:solidFill>
              <a:srgbClr val="00B050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71A39ED1-FD36-BAF4-A50A-3328B77938FD}"/>
              </a:ext>
            </a:extLst>
          </p:cNvPr>
          <p:cNvSpPr txBox="1"/>
          <p:nvPr/>
        </p:nvSpPr>
        <p:spPr>
          <a:xfrm>
            <a:off x="7025423" y="2290521"/>
            <a:ext cx="95090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050" dirty="0">
                <a:solidFill>
                  <a:srgbClr val="00B050"/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We are here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4FD1A87-A771-7F6C-A44A-8F1C16A97441}"/>
              </a:ext>
            </a:extLst>
          </p:cNvPr>
          <p:cNvSpPr txBox="1"/>
          <p:nvPr/>
        </p:nvSpPr>
        <p:spPr>
          <a:xfrm>
            <a:off x="610250" y="5924071"/>
            <a:ext cx="92204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  <a:hlinkClick r:id="rId3"/>
              </a:rPr>
              <a:t>Link to figure</a:t>
            </a:r>
            <a:endParaRPr lang="en-CH" sz="1000" dirty="0">
              <a:solidFill>
                <a:schemeClr val="tx1">
                  <a:lumMod val="75000"/>
                  <a:lumOff val="25000"/>
                </a:schemeClr>
              </a:solidFill>
              <a:latin typeface="Helvetica Light" charset="0"/>
              <a:ea typeface="Helvetica Light" charset="0"/>
              <a:cs typeface="Helvetica Light" charset="0"/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207061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AE154AC8-948A-EC4D-B6E6-17ADDABB6892}"/>
              </a:ext>
            </a:extLst>
          </p:cNvPr>
          <p:cNvSpPr/>
          <p:nvPr/>
        </p:nvSpPr>
        <p:spPr>
          <a:xfrm>
            <a:off x="10124661" y="0"/>
            <a:ext cx="1348202" cy="6858000"/>
          </a:xfrm>
          <a:prstGeom prst="rect">
            <a:avLst/>
          </a:prstGeom>
          <a:solidFill>
            <a:srgbClr val="3D7B96"/>
          </a:solidFill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en-CH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38EAA396-F5D2-464D-8BDE-1A07B080DA62}"/>
              </a:ext>
            </a:extLst>
          </p:cNvPr>
          <p:cNvSpPr/>
          <p:nvPr/>
        </p:nvSpPr>
        <p:spPr>
          <a:xfrm>
            <a:off x="7938052" y="0"/>
            <a:ext cx="3588337" cy="6858000"/>
          </a:xfrm>
          <a:prstGeom prst="rect">
            <a:avLst/>
          </a:prstGeom>
          <a:solidFill>
            <a:srgbClr val="1C446B">
              <a:alpha val="7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0" cap="none" spc="0" normalizeH="0" baseline="0" dirty="0">
              <a:ln>
                <a:noFill/>
              </a:ln>
              <a:solidFill>
                <a:srgbClr val="0057A6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3E005F4-6C79-4041-BE3E-EA2D79AD61B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3765"/>
          <a:stretch/>
        </p:blipFill>
        <p:spPr>
          <a:xfrm>
            <a:off x="1031" y="0"/>
            <a:ext cx="11150708" cy="6858000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6461553C-CB5D-F141-99A6-80B735742243}"/>
              </a:ext>
            </a:extLst>
          </p:cNvPr>
          <p:cNvSpPr txBox="1"/>
          <p:nvPr/>
        </p:nvSpPr>
        <p:spPr>
          <a:xfrm>
            <a:off x="222662" y="167736"/>
            <a:ext cx="53591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2400" b="1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Higgs boson production at the LHC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B5C8C99-4C53-BCEB-02F8-692D7084D77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1633"/>
          <a:stretch/>
        </p:blipFill>
        <p:spPr>
          <a:xfrm>
            <a:off x="5826212" y="889020"/>
            <a:ext cx="4994406" cy="553783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661743A-98CE-D206-F8D0-090C1D3265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3438" y="885441"/>
            <a:ext cx="5255561" cy="554141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1ECA46D-5037-8209-3B66-2FA12029EB5C}"/>
              </a:ext>
            </a:extLst>
          </p:cNvPr>
          <p:cNvSpPr txBox="1"/>
          <p:nvPr/>
        </p:nvSpPr>
        <p:spPr>
          <a:xfrm>
            <a:off x="892917" y="1070919"/>
            <a:ext cx="47918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600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About 1 Higgs boson per second is produced in ATLAS at the LHC (about 12M total by today)      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19A8EBDD-C73B-6108-960F-F2DCDC90BB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15448" y="1769874"/>
            <a:ext cx="2667123" cy="1138406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DFA4410C-4AA2-F479-A86E-CAD39A75F8D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2165" y="2941730"/>
            <a:ext cx="2634778" cy="1810684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48F93801-2FD3-0052-6F09-F4059A716C3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02748" y="4752414"/>
            <a:ext cx="2727632" cy="1323192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45F972EC-00DA-DC2C-D10F-94FA2FFF7D29}"/>
              </a:ext>
            </a:extLst>
          </p:cNvPr>
          <p:cNvSpPr txBox="1"/>
          <p:nvPr/>
        </p:nvSpPr>
        <p:spPr>
          <a:xfrm>
            <a:off x="4724033" y="1997182"/>
            <a:ext cx="106054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100" dirty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Sensitivity to heavy new particles</a:t>
            </a:r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02CBA6E0-5768-2645-7212-7B666D10D2C7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6576" b="32613"/>
          <a:stretch/>
        </p:blipFill>
        <p:spPr>
          <a:xfrm>
            <a:off x="9685409" y="1070919"/>
            <a:ext cx="934617" cy="407504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50E54926-92C4-A72B-6864-9B746056AA5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97265" y="3031708"/>
            <a:ext cx="2313255" cy="1721238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id="{25A731C8-BA76-D5E1-4615-F93C9C744A29}"/>
              </a:ext>
            </a:extLst>
          </p:cNvPr>
          <p:cNvSpPr txBox="1"/>
          <p:nvPr/>
        </p:nvSpPr>
        <p:spPr>
          <a:xfrm>
            <a:off x="1067780" y="2097213"/>
            <a:ext cx="101502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100" dirty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(88% of H production)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2E04CCF7-CD56-CC1A-A610-7A85F1B2372F}"/>
              </a:ext>
            </a:extLst>
          </p:cNvPr>
          <p:cNvSpPr txBox="1"/>
          <p:nvPr/>
        </p:nvSpPr>
        <p:spPr>
          <a:xfrm>
            <a:off x="1164777" y="3748031"/>
            <a:ext cx="10150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100" dirty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(7%)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88C84DE3-5AC1-A6AB-82EB-BEA6AB3FD97E}"/>
              </a:ext>
            </a:extLst>
          </p:cNvPr>
          <p:cNvSpPr txBox="1"/>
          <p:nvPr/>
        </p:nvSpPr>
        <p:spPr>
          <a:xfrm>
            <a:off x="1473707" y="5283205"/>
            <a:ext cx="10150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100" dirty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(4%)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3BE53A62-E437-64EE-DEF6-EB790DBE693D}"/>
              </a:ext>
            </a:extLst>
          </p:cNvPr>
          <p:cNvSpPr txBox="1"/>
          <p:nvPr/>
        </p:nvSpPr>
        <p:spPr>
          <a:xfrm>
            <a:off x="3810003" y="3731614"/>
            <a:ext cx="10150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100" dirty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(0.9%)</a:t>
            </a:r>
          </a:p>
        </p:txBody>
      </p:sp>
    </p:spTree>
    <p:extLst>
      <p:ext uri="{BB962C8B-B14F-4D97-AF65-F5344CB8AC3E}">
        <p14:creationId xmlns:p14="http://schemas.microsoft.com/office/powerpoint/2010/main" val="3283211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AE154AC8-948A-EC4D-B6E6-17ADDABB6892}"/>
              </a:ext>
            </a:extLst>
          </p:cNvPr>
          <p:cNvSpPr/>
          <p:nvPr/>
        </p:nvSpPr>
        <p:spPr>
          <a:xfrm>
            <a:off x="10124661" y="0"/>
            <a:ext cx="1348202" cy="6858000"/>
          </a:xfrm>
          <a:prstGeom prst="rect">
            <a:avLst/>
          </a:prstGeom>
          <a:solidFill>
            <a:srgbClr val="3D7B96"/>
          </a:solidFill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en-CH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38EAA396-F5D2-464D-8BDE-1A07B080DA62}"/>
              </a:ext>
            </a:extLst>
          </p:cNvPr>
          <p:cNvSpPr/>
          <p:nvPr/>
        </p:nvSpPr>
        <p:spPr>
          <a:xfrm>
            <a:off x="7938052" y="0"/>
            <a:ext cx="3588337" cy="6858000"/>
          </a:xfrm>
          <a:prstGeom prst="rect">
            <a:avLst/>
          </a:prstGeom>
          <a:solidFill>
            <a:srgbClr val="1C446B">
              <a:alpha val="7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0" cap="none" spc="0" normalizeH="0" baseline="0" dirty="0">
              <a:ln>
                <a:noFill/>
              </a:ln>
              <a:solidFill>
                <a:srgbClr val="0057A6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3E005F4-6C79-4041-BE3E-EA2D79AD61B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3765"/>
          <a:stretch/>
        </p:blipFill>
        <p:spPr>
          <a:xfrm>
            <a:off x="1031" y="0"/>
            <a:ext cx="11150708" cy="6858000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6461553C-CB5D-F141-99A6-80B735742243}"/>
              </a:ext>
            </a:extLst>
          </p:cNvPr>
          <p:cNvSpPr txBox="1"/>
          <p:nvPr/>
        </p:nvSpPr>
        <p:spPr>
          <a:xfrm>
            <a:off x="222662" y="167736"/>
            <a:ext cx="53591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2400" b="1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Higgs boson production at the LHC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661743A-98CE-D206-F8D0-090C1D3265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438" y="885441"/>
            <a:ext cx="5255561" cy="554141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1ECA46D-5037-8209-3B66-2FA12029EB5C}"/>
              </a:ext>
            </a:extLst>
          </p:cNvPr>
          <p:cNvSpPr txBox="1"/>
          <p:nvPr/>
        </p:nvSpPr>
        <p:spPr>
          <a:xfrm>
            <a:off x="892917" y="1070919"/>
            <a:ext cx="4791833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600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About 1 Higgs boson per second is produced in ATLAS at the LHC (about 12M total by today)      </a:t>
            </a:r>
          </a:p>
          <a:p>
            <a:pPr marL="0">
              <a:spcBef>
                <a:spcPts val="600"/>
              </a:spcBef>
            </a:pPr>
            <a:r>
              <a:rPr lang="en-CH" sz="1600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It decays within 10</a:t>
            </a:r>
            <a:r>
              <a:rPr lang="en-CH" sz="1600" baseline="30000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–22</a:t>
            </a:r>
            <a:r>
              <a:rPr lang="en-CH" sz="1600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4F98A6-DDFC-173D-53C9-5B40234DA202}"/>
              </a:ext>
            </a:extLst>
          </p:cNvPr>
          <p:cNvSpPr txBox="1"/>
          <p:nvPr/>
        </p:nvSpPr>
        <p:spPr>
          <a:xfrm>
            <a:off x="2424201" y="2502022"/>
            <a:ext cx="29527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>
                <a:solidFill>
                  <a:srgbClr val="F1F1F5"/>
                </a:solidFill>
                <a:latin typeface="Chalkduster"/>
                <a:cs typeface="Chalkduster"/>
              </a:rPr>
              <a:t>H</a:t>
            </a:r>
            <a:endParaRPr lang="en-GB" dirty="0">
              <a:solidFill>
                <a:srgbClr val="F1F1F5"/>
              </a:solidFill>
              <a:latin typeface="Chalkduster"/>
              <a:cs typeface="Chalkduster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C9945FA-CBBB-0173-4D12-B1524E96E4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50643" y="2188994"/>
            <a:ext cx="1934434" cy="113840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B669E33F-F022-89FC-F39E-F3A33180EDF0}"/>
              </a:ext>
            </a:extLst>
          </p:cNvPr>
          <p:cNvSpPr txBox="1"/>
          <p:nvPr/>
        </p:nvSpPr>
        <p:spPr>
          <a:xfrm>
            <a:off x="3910101" y="2070222"/>
            <a:ext cx="2808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>
                <a:solidFill>
                  <a:srgbClr val="F1F1F5"/>
                </a:solidFill>
                <a:latin typeface="Chalkduster"/>
                <a:cs typeface="Chalkduster"/>
              </a:rPr>
              <a:t>f</a:t>
            </a:r>
            <a:endParaRPr lang="en-GB" dirty="0">
              <a:solidFill>
                <a:srgbClr val="F1F1F5"/>
              </a:solidFill>
              <a:latin typeface="Chalkduster"/>
              <a:cs typeface="Chalkduster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CA0F216-D521-8270-B226-302ECC89C567}"/>
              </a:ext>
            </a:extLst>
          </p:cNvPr>
          <p:cNvSpPr txBox="1"/>
          <p:nvPr/>
        </p:nvSpPr>
        <p:spPr>
          <a:xfrm>
            <a:off x="3935501" y="3175122"/>
            <a:ext cx="2808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>
                <a:solidFill>
                  <a:srgbClr val="F1F1F5"/>
                </a:solidFill>
                <a:latin typeface="Chalkduster"/>
                <a:cs typeface="Chalkduster"/>
              </a:rPr>
              <a:t>f</a:t>
            </a:r>
            <a:endParaRPr lang="en-GB" dirty="0">
              <a:solidFill>
                <a:srgbClr val="F1F1F5"/>
              </a:solidFill>
              <a:latin typeface="Chalkduster"/>
              <a:cs typeface="Chalkduster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1DBC1BB9-FF33-4D81-A256-434AC14E69E9}"/>
                  </a:ext>
                </a:extLst>
              </p:cNvPr>
              <p:cNvSpPr txBox="1"/>
              <p:nvPr/>
            </p:nvSpPr>
            <p:spPr>
              <a:xfrm>
                <a:off x="3261826" y="2526217"/>
                <a:ext cx="750014" cy="5210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600" i="1" dirty="0" smtClean="0">
                          <a:solidFill>
                            <a:srgbClr val="F1F1F5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∝</m:t>
                      </m:r>
                      <m:f>
                        <m:fPr>
                          <m:ctrlPr>
                            <a:rPr lang="en-GB" sz="1600" i="1" dirty="0" smtClean="0">
                              <a:solidFill>
                                <a:srgbClr val="F1F1F5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GB" sz="1600" i="1" dirty="0" smtClean="0">
                                  <a:solidFill>
                                    <a:srgbClr val="F1F1F5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0" i="1" dirty="0" smtClean="0">
                                  <a:solidFill>
                                    <a:srgbClr val="F1F1F5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1600" b="0" i="1" dirty="0" smtClean="0">
                                  <a:solidFill>
                                    <a:srgbClr val="F1F1F5"/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sub>
                          </m:sSub>
                        </m:num>
                        <m:den>
                          <m:r>
                            <a:rPr lang="en-GB" sz="1600" i="1" dirty="0" smtClean="0">
                              <a:solidFill>
                                <a:srgbClr val="F1F1F5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𝜐</m:t>
                          </m:r>
                        </m:den>
                      </m:f>
                    </m:oMath>
                  </m:oMathPara>
                </a14:m>
                <a:endParaRPr lang="en-GB" sz="2000" dirty="0">
                  <a:solidFill>
                    <a:srgbClr val="F1F1F5"/>
                  </a:solidFill>
                  <a:latin typeface="Chalkduster"/>
                  <a:cs typeface="Chalkduster"/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1DBC1BB9-FF33-4D81-A256-434AC14E69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1826" y="2526217"/>
                <a:ext cx="750014" cy="52104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>
            <a:extLst>
              <a:ext uri="{FF2B5EF4-FFF2-40B4-BE49-F238E27FC236}">
                <a16:creationId xmlns:a16="http://schemas.microsoft.com/office/drawing/2014/main" id="{32C982A5-6DE8-D582-FBE6-8EADDC4D3532}"/>
              </a:ext>
            </a:extLst>
          </p:cNvPr>
          <p:cNvSpPr txBox="1"/>
          <p:nvPr/>
        </p:nvSpPr>
        <p:spPr>
          <a:xfrm>
            <a:off x="2419489" y="4160579"/>
            <a:ext cx="29527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>
                <a:solidFill>
                  <a:srgbClr val="F1F1F5"/>
                </a:solidFill>
                <a:latin typeface="Chalkduster"/>
                <a:cs typeface="Chalkduster"/>
              </a:rPr>
              <a:t>H</a:t>
            </a:r>
            <a:endParaRPr lang="en-GB" dirty="0">
              <a:solidFill>
                <a:srgbClr val="F1F1F5"/>
              </a:solidFill>
              <a:latin typeface="Chalkduster"/>
              <a:cs typeface="Chalkduster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3921677C-3360-E353-95BF-E8822B410D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45931" y="3847551"/>
            <a:ext cx="1934434" cy="1138406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C47FCCD8-6F07-4A82-7D0A-564C3B109C31}"/>
              </a:ext>
            </a:extLst>
          </p:cNvPr>
          <p:cNvSpPr txBox="1"/>
          <p:nvPr/>
        </p:nvSpPr>
        <p:spPr>
          <a:xfrm>
            <a:off x="3905389" y="3728779"/>
            <a:ext cx="5795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>
                <a:solidFill>
                  <a:srgbClr val="F1F1F5"/>
                </a:solidFill>
                <a:latin typeface="Chalkduster"/>
                <a:cs typeface="Chalkduster"/>
              </a:rPr>
              <a:t>W/Z</a:t>
            </a:r>
            <a:endParaRPr lang="en-GB" dirty="0">
              <a:solidFill>
                <a:srgbClr val="F1F1F5"/>
              </a:solidFill>
              <a:latin typeface="Chalkduster"/>
              <a:cs typeface="Chalkduster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934816D-97D4-CD09-38D2-A82AC770970E}"/>
              </a:ext>
            </a:extLst>
          </p:cNvPr>
          <p:cNvSpPr txBox="1"/>
          <p:nvPr/>
        </p:nvSpPr>
        <p:spPr>
          <a:xfrm>
            <a:off x="3930789" y="4833679"/>
            <a:ext cx="5795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>
                <a:solidFill>
                  <a:srgbClr val="F1F1F5"/>
                </a:solidFill>
                <a:latin typeface="Chalkduster"/>
                <a:cs typeface="Chalkduster"/>
              </a:rPr>
              <a:t>W/Z</a:t>
            </a:r>
            <a:endParaRPr lang="en-GB" dirty="0">
              <a:solidFill>
                <a:srgbClr val="F1F1F5"/>
              </a:solidFill>
              <a:latin typeface="Chalkduster"/>
              <a:cs typeface="Chalkduster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89BC2D3B-A740-BBC9-6E98-B0CD7F8A6FC2}"/>
                  </a:ext>
                </a:extLst>
              </p:cNvPr>
              <p:cNvSpPr txBox="1"/>
              <p:nvPr/>
            </p:nvSpPr>
            <p:spPr>
              <a:xfrm>
                <a:off x="3250475" y="4099831"/>
                <a:ext cx="1102801" cy="63530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600" i="1" dirty="0" smtClean="0">
                          <a:solidFill>
                            <a:srgbClr val="F1F1F5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∝</m:t>
                      </m:r>
                      <m:f>
                        <m:fPr>
                          <m:ctrlPr>
                            <a:rPr lang="en-GB" sz="1600" i="1" dirty="0" smtClean="0">
                              <a:solidFill>
                                <a:srgbClr val="F1F1F5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b="0" i="1" dirty="0" smtClean="0">
                              <a:solidFill>
                                <a:srgbClr val="F1F1F5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sSubSup>
                            <m:sSubSupPr>
                              <m:ctrlPr>
                                <a:rPr lang="en-US" sz="1600" b="0" i="1" dirty="0" smtClean="0">
                                  <a:solidFill>
                                    <a:srgbClr val="F1F1F5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1600" b="0" i="1" dirty="0" smtClean="0">
                                  <a:solidFill>
                                    <a:srgbClr val="F1F1F5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1600" b="0" i="1" dirty="0" smtClean="0">
                                  <a:solidFill>
                                    <a:srgbClr val="F1F1F5"/>
                                  </a:solidFill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  <m:r>
                                <a:rPr lang="en-US" sz="1600" b="0" i="1" dirty="0" smtClean="0">
                                  <a:solidFill>
                                    <a:srgbClr val="F1F1F5"/>
                                  </a:solidFill>
                                  <a:latin typeface="Cambria Math" panose="02040503050406030204" pitchFamily="18" charset="0"/>
                                </a:rPr>
                                <m:t>/</m:t>
                              </m:r>
                              <m:r>
                                <a:rPr lang="en-US" sz="1600" b="0" i="1" dirty="0" smtClean="0">
                                  <a:solidFill>
                                    <a:srgbClr val="F1F1F5"/>
                                  </a:solidFill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sub>
                            <m:sup>
                              <m:r>
                                <a:rPr lang="en-US" sz="1600" b="0" i="1" dirty="0" smtClean="0">
                                  <a:solidFill>
                                    <a:srgbClr val="F1F1F5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en-GB" sz="1600" i="1" dirty="0" smtClean="0">
                              <a:solidFill>
                                <a:srgbClr val="F1F1F5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𝜐</m:t>
                          </m:r>
                        </m:den>
                      </m:f>
                    </m:oMath>
                  </m:oMathPara>
                </a14:m>
                <a:endParaRPr lang="en-GB" sz="2000" dirty="0">
                  <a:solidFill>
                    <a:srgbClr val="F1F1F5"/>
                  </a:solidFill>
                  <a:latin typeface="Chalkduster"/>
                  <a:cs typeface="Chalkduster"/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89BC2D3B-A740-BBC9-6E98-B0CD7F8A6F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0475" y="4099831"/>
                <a:ext cx="1102801" cy="63530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Oval 22">
            <a:extLst>
              <a:ext uri="{FF2B5EF4-FFF2-40B4-BE49-F238E27FC236}">
                <a16:creationId xmlns:a16="http://schemas.microsoft.com/office/drawing/2014/main" id="{517B4C7E-5766-C824-D296-94421ECE597D}"/>
              </a:ext>
            </a:extLst>
          </p:cNvPr>
          <p:cNvSpPr/>
          <p:nvPr/>
        </p:nvSpPr>
        <p:spPr>
          <a:xfrm>
            <a:off x="3025848" y="2758197"/>
            <a:ext cx="108000" cy="108000"/>
          </a:xfrm>
          <a:prstGeom prst="ellipse">
            <a:avLst/>
          </a:prstGeom>
          <a:solidFill>
            <a:schemeClr val="bg1"/>
          </a:solidFill>
        </p:spPr>
        <p:txBody>
          <a:bodyPr wrap="non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DAE8E118-6B6D-4092-45B4-A027BFAA9D71}"/>
              </a:ext>
            </a:extLst>
          </p:cNvPr>
          <p:cNvSpPr/>
          <p:nvPr/>
        </p:nvSpPr>
        <p:spPr>
          <a:xfrm>
            <a:off x="3013148" y="4409197"/>
            <a:ext cx="108000" cy="108000"/>
          </a:xfrm>
          <a:prstGeom prst="ellipse">
            <a:avLst/>
          </a:prstGeom>
          <a:solidFill>
            <a:schemeClr val="bg1"/>
          </a:solidFill>
        </p:spPr>
        <p:txBody>
          <a:bodyPr wrap="non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8C743A3-CA3A-5432-F15B-0D05F5883FEA}"/>
              </a:ext>
            </a:extLst>
          </p:cNvPr>
          <p:cNvSpPr txBox="1"/>
          <p:nvPr/>
        </p:nvSpPr>
        <p:spPr>
          <a:xfrm>
            <a:off x="892917" y="5360321"/>
            <a:ext cx="47918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400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H </a:t>
            </a:r>
            <a:r>
              <a:rPr lang="en-CH" sz="1400" dirty="0">
                <a:solidFill>
                  <a:schemeClr val="bg1"/>
                </a:solidFill>
                <a:latin typeface="Symbol" pitchFamily="2" charset="2"/>
                <a:ea typeface="Helvetica Light" charset="0"/>
                <a:cs typeface="Helvetica Light" charset="0"/>
                <a:sym typeface="Wingdings" pitchFamily="2" charset="2"/>
              </a:rPr>
              <a:t>®</a:t>
            </a:r>
            <a:r>
              <a:rPr lang="en-CH" sz="1400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𝛾𝛾, Z𝛾 occur through virtual top or W loops (no direct Higgs coupling to massless particles) 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FDA51316-272B-B23E-4FE7-EB5BB7C82E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7843" y="885441"/>
            <a:ext cx="4862775" cy="5541418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1613AE6F-635E-03D7-A6E8-8CE556ACFC7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2956" y="1173103"/>
            <a:ext cx="4510446" cy="5141195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6FA3EF44-1F74-B761-0FCD-647E28378D6C}"/>
              </a:ext>
            </a:extLst>
          </p:cNvPr>
          <p:cNvSpPr txBox="1"/>
          <p:nvPr/>
        </p:nvSpPr>
        <p:spPr>
          <a:xfrm>
            <a:off x="6925486" y="3732125"/>
            <a:ext cx="77617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prstClr val="white"/>
                </a:solidFill>
                <a:latin typeface="Helvetica" charset="0"/>
                <a:ea typeface="Helvetica" charset="0"/>
                <a:cs typeface="Helvetica" charset="0"/>
              </a:rPr>
              <a:t>1.1% (e,µ)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CB38C5B-121F-1F52-3C6F-301E28F4113C}"/>
              </a:ext>
            </a:extLst>
          </p:cNvPr>
          <p:cNvSpPr txBox="1"/>
          <p:nvPr/>
        </p:nvSpPr>
        <p:spPr>
          <a:xfrm>
            <a:off x="6356712" y="2415666"/>
            <a:ext cx="91723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prstClr val="white"/>
                </a:solidFill>
                <a:latin typeface="Helvetica" charset="0"/>
                <a:ea typeface="Helvetica" charset="0"/>
                <a:cs typeface="Helvetica" charset="0"/>
              </a:rPr>
              <a:t>0.012% (e,µ)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4567022B-6F30-DB7B-19D9-DDD9624F6379}"/>
              </a:ext>
            </a:extLst>
          </p:cNvPr>
          <p:cNvSpPr txBox="1"/>
          <p:nvPr/>
        </p:nvSpPr>
        <p:spPr>
          <a:xfrm>
            <a:off x="8756076" y="1851086"/>
            <a:ext cx="91723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prstClr val="white"/>
                </a:solidFill>
                <a:latin typeface="Helvetica" charset="0"/>
                <a:ea typeface="Helvetica" charset="0"/>
                <a:cs typeface="Helvetica" charset="0"/>
              </a:rPr>
              <a:t>0.010% (e,µ)</a:t>
            </a:r>
          </a:p>
        </p:txBody>
      </p:sp>
    </p:spTree>
    <p:extLst>
      <p:ext uri="{BB962C8B-B14F-4D97-AF65-F5344CB8AC3E}">
        <p14:creationId xmlns:p14="http://schemas.microsoft.com/office/powerpoint/2010/main" val="3130300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CD976-C264-B266-926A-CBB44191A1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AD6B19E-1C47-62AD-9DFF-9A924BC4A4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1543088" cy="68724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76B093F-7F79-A139-989A-11CF7D74CBEB}"/>
              </a:ext>
            </a:extLst>
          </p:cNvPr>
          <p:cNvSpPr txBox="1"/>
          <p:nvPr/>
        </p:nvSpPr>
        <p:spPr>
          <a:xfrm>
            <a:off x="438541" y="1791235"/>
            <a:ext cx="583943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fontAlgn="base">
              <a:spcBef>
                <a:spcPts val="3000"/>
              </a:spcBef>
              <a:spcAft>
                <a:spcPct val="0"/>
              </a:spcAft>
              <a:defRPr/>
            </a:pPr>
            <a:r>
              <a:rPr lang="en-GB" sz="1600" dirty="0">
                <a:solidFill>
                  <a:schemeClr val="bg1"/>
                </a:solidFill>
                <a:latin typeface="Helvetica" pitchFamily="2" charset="0"/>
                <a:ea typeface="Open Sans" panose="020B0606030504020204" pitchFamily="34" charset="0"/>
                <a:cs typeface="Open Sans" panose="020B0606030504020204" pitchFamily="34" charset="0"/>
                <a:sym typeface="Wingdings" pitchFamily="2" charset="2"/>
              </a:rPr>
              <a:t>Andreas Hoecker (CERN)</a:t>
            </a:r>
          </a:p>
          <a:p>
            <a:pPr defTabSz="457200" fontAlgn="base">
              <a:spcBef>
                <a:spcPts val="600"/>
              </a:spcBef>
              <a:spcAft>
                <a:spcPct val="0"/>
              </a:spcAft>
              <a:defRPr/>
            </a:pPr>
            <a:r>
              <a:rPr lang="en-GB" sz="1400" i="1" dirty="0">
                <a:solidFill>
                  <a:schemeClr val="bg1"/>
                </a:solidFill>
                <a:latin typeface="Helvetica" pitchFamily="2" charset="0"/>
                <a:ea typeface="Open Sans" panose="020B0606030504020204" pitchFamily="34" charset="0"/>
                <a:cs typeface="Open Sans" panose="020B0606030504020204" pitchFamily="34" charset="0"/>
                <a:sym typeface="Wingdings" pitchFamily="2" charset="2"/>
              </a:rPr>
              <a:t>Ian Shipsey’s Scientific Legacy, University of Oxford, 29 March 2025</a:t>
            </a:r>
            <a:endParaRPr lang="en-GB" sz="1400" dirty="0">
              <a:solidFill>
                <a:schemeClr val="bg1"/>
              </a:solidFill>
              <a:latin typeface="Helvetica" pitchFamily="2" charset="0"/>
              <a:ea typeface="Open Sans" panose="020B0606030504020204" pitchFamily="34" charset="0"/>
              <a:cs typeface="Open Sans" panose="020B0606030504020204" pitchFamily="34" charset="0"/>
              <a:sym typeface="Wingdings" pitchFamily="2" charset="2"/>
            </a:endParaRPr>
          </a:p>
        </p:txBody>
      </p:sp>
      <p:pic>
        <p:nvPicPr>
          <p:cNvPr id="2" name="Picture 2" descr="Unanswered questions | symmetry magazine">
            <a:extLst>
              <a:ext uri="{FF2B5EF4-FFF2-40B4-BE49-F238E27FC236}">
                <a16:creationId xmlns:a16="http://schemas.microsoft.com/office/drawing/2014/main" id="{6E9708BB-A1AA-936D-89B8-720E2F2BDB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1000" contras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309" y="2652664"/>
            <a:ext cx="2909329" cy="3879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BD5881D-ABAC-B283-BFD4-2A163F491995}"/>
              </a:ext>
            </a:extLst>
          </p:cNvPr>
          <p:cNvSpPr txBox="1"/>
          <p:nvPr/>
        </p:nvSpPr>
        <p:spPr>
          <a:xfrm>
            <a:off x="3473638" y="6043101"/>
            <a:ext cx="181105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000" dirty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Unanswered questions, Symmetry magazine, October 2013 [</a:t>
            </a:r>
            <a:r>
              <a:rPr lang="en-CH" sz="1000" dirty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en-CH" sz="1000" dirty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]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49B16D8-E949-3F63-29EE-8AD688CBB3EB}"/>
              </a:ext>
            </a:extLst>
          </p:cNvPr>
          <p:cNvSpPr/>
          <p:nvPr/>
        </p:nvSpPr>
        <p:spPr>
          <a:xfrm>
            <a:off x="438542" y="326231"/>
            <a:ext cx="8776710" cy="1492716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000" b="1" dirty="0">
                <a:solidFill>
                  <a:schemeClr val="bg1"/>
                </a:solidFill>
                <a:latin typeface="Helvetica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Ian Shipsey and ATLAS —           What is the nature of the vacuum?</a:t>
            </a:r>
          </a:p>
          <a:p>
            <a:pPr defTabSz="457200" fontAlgn="base">
              <a:spcAft>
                <a:spcPct val="0"/>
              </a:spcAft>
              <a:defRPr/>
            </a:pPr>
            <a:endParaRPr lang="en-US" sz="1100" dirty="0">
              <a:solidFill>
                <a:schemeClr val="bg1"/>
              </a:solidFill>
              <a:latin typeface="Helvetica" pitchFamily="2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59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F74CCCC-8364-ED4B-9680-74B49AB644C4}"/>
              </a:ext>
            </a:extLst>
          </p:cNvPr>
          <p:cNvSpPr/>
          <p:nvPr/>
        </p:nvSpPr>
        <p:spPr>
          <a:xfrm>
            <a:off x="0" y="0"/>
            <a:ext cx="11472863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en-CH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7D334D7-1A2F-05FE-E794-8155C3013D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0224" y="1094953"/>
            <a:ext cx="10087175" cy="567235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6032BD6-DF1E-F44B-AD9C-5C44A6D11FD5}"/>
              </a:ext>
            </a:extLst>
          </p:cNvPr>
          <p:cNvSpPr/>
          <p:nvPr/>
        </p:nvSpPr>
        <p:spPr>
          <a:xfrm>
            <a:off x="7607397" y="0"/>
            <a:ext cx="2732049" cy="168383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none" rtlCol="0" anchor="ctr">
            <a:spAutoFit/>
          </a:bodyPr>
          <a:lstStyle/>
          <a:p>
            <a:pPr algn="l"/>
            <a:endParaRPr lang="en-CH" sz="1600">
              <a:latin typeface="Helvetica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0CB7408-B892-A445-A516-8473CAF73B4B}"/>
              </a:ext>
            </a:extLst>
          </p:cNvPr>
          <p:cNvSpPr txBox="1"/>
          <p:nvPr/>
        </p:nvSpPr>
        <p:spPr>
          <a:xfrm>
            <a:off x="55758" y="6604084"/>
            <a:ext cx="251222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050" dirty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A Higgs boson to 2 photons candidate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0B04F30-FE55-59E4-D463-DC9361C6FC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31400" y="518750"/>
            <a:ext cx="835198" cy="83732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4261073E-AB95-CE62-8032-511653DAC702}"/>
              </a:ext>
            </a:extLst>
          </p:cNvPr>
          <p:cNvSpPr txBox="1"/>
          <p:nvPr/>
        </p:nvSpPr>
        <p:spPr>
          <a:xfrm>
            <a:off x="0" y="518751"/>
            <a:ext cx="6858000" cy="64633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3600" b="1" dirty="0">
                <a:solidFill>
                  <a:schemeClr val="bg1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Higgs boson discovery</a:t>
            </a:r>
            <a:endParaRPr lang="en-GB" sz="3600" dirty="0">
              <a:solidFill>
                <a:schemeClr val="bg1"/>
              </a:solidFill>
              <a:latin typeface="Helvetica" pitchFamily="2" charset="0"/>
              <a:ea typeface="Trebuchet MS" pitchFamily="-84" charset="0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1801224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F74CCCC-8364-ED4B-9680-74B49AB644C4}"/>
              </a:ext>
            </a:extLst>
          </p:cNvPr>
          <p:cNvSpPr/>
          <p:nvPr/>
        </p:nvSpPr>
        <p:spPr>
          <a:xfrm>
            <a:off x="0" y="0"/>
            <a:ext cx="11472863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en-CH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6032BD6-DF1E-F44B-AD9C-5C44A6D11FD5}"/>
              </a:ext>
            </a:extLst>
          </p:cNvPr>
          <p:cNvSpPr/>
          <p:nvPr/>
        </p:nvSpPr>
        <p:spPr>
          <a:xfrm>
            <a:off x="7607397" y="0"/>
            <a:ext cx="2732049" cy="168383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none" rtlCol="0" anchor="ctr">
            <a:spAutoFit/>
          </a:bodyPr>
          <a:lstStyle/>
          <a:p>
            <a:pPr algn="l"/>
            <a:endParaRPr lang="en-CH" sz="1600">
              <a:latin typeface="Helvetica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2F36D02-1F1F-B64C-B9F4-95DEEBFD7B4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69"/>
          <a:stretch/>
        </p:blipFill>
        <p:spPr>
          <a:xfrm>
            <a:off x="1034716" y="1793"/>
            <a:ext cx="9506152" cy="685441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0CB7408-B892-A445-A516-8473CAF73B4B}"/>
              </a:ext>
            </a:extLst>
          </p:cNvPr>
          <p:cNvSpPr txBox="1"/>
          <p:nvPr/>
        </p:nvSpPr>
        <p:spPr>
          <a:xfrm>
            <a:off x="55758" y="6604084"/>
            <a:ext cx="243047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05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A Higgs boson to 4 muons candidate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8055983-C24C-6543-847B-608BA6638BBB}"/>
              </a:ext>
            </a:extLst>
          </p:cNvPr>
          <p:cNvSpPr txBox="1"/>
          <p:nvPr/>
        </p:nvSpPr>
        <p:spPr>
          <a:xfrm>
            <a:off x="0" y="518751"/>
            <a:ext cx="6858000" cy="64633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3600" b="1" dirty="0">
                <a:solidFill>
                  <a:schemeClr val="bg1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Higgs boson discovery</a:t>
            </a:r>
            <a:endParaRPr lang="en-GB" sz="3600" dirty="0">
              <a:solidFill>
                <a:schemeClr val="bg1"/>
              </a:solidFill>
              <a:latin typeface="Helvetica" pitchFamily="2" charset="0"/>
              <a:ea typeface="Trebuchet MS" pitchFamily="-84" charset="0"/>
              <a:cs typeface="Helvetica Light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16A79FE-35C1-674B-AB10-D4D0A23ABDC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6576" b="32613"/>
          <a:stretch/>
        </p:blipFill>
        <p:spPr>
          <a:xfrm>
            <a:off x="9277718" y="518751"/>
            <a:ext cx="1717645" cy="748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792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F74CCCC-8364-ED4B-9680-74B49AB644C4}"/>
              </a:ext>
            </a:extLst>
          </p:cNvPr>
          <p:cNvSpPr/>
          <p:nvPr/>
        </p:nvSpPr>
        <p:spPr>
          <a:xfrm>
            <a:off x="0" y="0"/>
            <a:ext cx="11472863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en-CH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3188C43-E0C5-594A-A691-F8EDB7D37F1C}"/>
              </a:ext>
            </a:extLst>
          </p:cNvPr>
          <p:cNvSpPr/>
          <p:nvPr/>
        </p:nvSpPr>
        <p:spPr>
          <a:xfrm>
            <a:off x="245333" y="0"/>
            <a:ext cx="4795024" cy="1118915"/>
          </a:xfrm>
          <a:prstGeom prst="rect">
            <a:avLst/>
          </a:prstGeom>
          <a:solidFill>
            <a:schemeClr val="tx1"/>
          </a:solidFill>
        </p:spPr>
        <p:txBody>
          <a:bodyPr wrap="non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C5A5C75-897A-364B-AE0E-16BCB43DE1D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69"/>
          <a:stretch/>
        </p:blipFill>
        <p:spPr>
          <a:xfrm>
            <a:off x="1034716" y="1793"/>
            <a:ext cx="9506152" cy="6854414"/>
          </a:xfrm>
          <a:prstGeom prst="rect">
            <a:avLst/>
          </a:prstGeom>
        </p:spPr>
      </p:pic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EB33DEBB-490B-BD61-5C8B-EDDD38F723A6}"/>
              </a:ext>
            </a:extLst>
          </p:cNvPr>
          <p:cNvSpPr/>
          <p:nvPr/>
        </p:nvSpPr>
        <p:spPr>
          <a:xfrm>
            <a:off x="546100" y="1683654"/>
            <a:ext cx="10369204" cy="4780646"/>
          </a:xfrm>
          <a:prstGeom prst="roundRect">
            <a:avLst>
              <a:gd name="adj" fmla="val 801"/>
            </a:avLst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F3EDD5E-4895-4AD0-30C5-22866DE422B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6153341" y="1897578"/>
            <a:ext cx="4442811" cy="4262592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A0CB264-8B4D-D38D-111B-34A881882CC2}"/>
              </a:ext>
            </a:extLst>
          </p:cNvPr>
          <p:cNvSpPr/>
          <p:nvPr/>
        </p:nvSpPr>
        <p:spPr>
          <a:xfrm>
            <a:off x="8533885" y="1866973"/>
            <a:ext cx="202170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050" dirty="0">
                <a:latin typeface="Helvetica" pitchFamily="2" charset="0"/>
                <a:hlinkClick r:id="rId5"/>
              </a:rPr>
              <a:t>Phys. Lett. B 716 (2012) 1-29</a:t>
            </a:r>
            <a:endParaRPr lang="en-CH" sz="1050" dirty="0">
              <a:latin typeface="Helvetica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367118C-7E7C-5457-043F-0D02896D05C9}"/>
              </a:ext>
            </a:extLst>
          </p:cNvPr>
          <p:cNvSpPr txBox="1"/>
          <p:nvPr/>
        </p:nvSpPr>
        <p:spPr>
          <a:xfrm>
            <a:off x="738938" y="1712999"/>
            <a:ext cx="5822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400" b="1" dirty="0">
                <a:solidFill>
                  <a:srgbClr val="0D7FBF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2012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26D3E84-8F1A-931B-F527-FBA016AAAD7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</a:blip>
          <a:srcRect l="3785" r="2383"/>
          <a:stretch/>
        </p:blipFill>
        <p:spPr>
          <a:xfrm>
            <a:off x="736600" y="1985078"/>
            <a:ext cx="5353241" cy="409521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7FE7C75-E18B-9217-6175-C211BCDB40B9}"/>
              </a:ext>
            </a:extLst>
          </p:cNvPr>
          <p:cNvSpPr txBox="1"/>
          <p:nvPr/>
        </p:nvSpPr>
        <p:spPr>
          <a:xfrm>
            <a:off x="0" y="518751"/>
            <a:ext cx="6858000" cy="64633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3600" b="1" dirty="0">
                <a:solidFill>
                  <a:schemeClr val="bg1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Higgs boson discovery</a:t>
            </a:r>
            <a:endParaRPr lang="en-GB" sz="3600" dirty="0">
              <a:solidFill>
                <a:schemeClr val="bg1"/>
              </a:solidFill>
              <a:latin typeface="Helvetica" pitchFamily="2" charset="0"/>
              <a:ea typeface="Trebuchet MS" pitchFamily="-84" charset="0"/>
              <a:cs typeface="Helvetica Light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4A5404B-2501-218C-66E5-92D9A4145259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6576" b="32613"/>
          <a:stretch/>
        </p:blipFill>
        <p:spPr>
          <a:xfrm>
            <a:off x="9277718" y="518751"/>
            <a:ext cx="1717645" cy="74891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C369D5B-43C6-055A-A9B1-0F08BC30860B}"/>
              </a:ext>
            </a:extLst>
          </p:cNvPr>
          <p:cNvSpPr txBox="1"/>
          <p:nvPr/>
        </p:nvSpPr>
        <p:spPr>
          <a:xfrm>
            <a:off x="8832654" y="2501709"/>
            <a:ext cx="1646605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600" b="1" i="1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 H</a:t>
            </a:r>
            <a:r>
              <a:rPr lang="en-CH" sz="1600" b="1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</a:t>
            </a:r>
            <a:r>
              <a:rPr lang="en-CH" sz="1600" b="1" dirty="0">
                <a:solidFill>
                  <a:prstClr val="black"/>
                </a:solidFill>
                <a:latin typeface="Symbol" pitchFamily="2" charset="2"/>
                <a:ea typeface="Helvetica Light" charset="0"/>
                <a:cs typeface="Helvetica Light" charset="0"/>
                <a:sym typeface="Wingdings" pitchFamily="2" charset="2"/>
              </a:rPr>
              <a:t>®</a:t>
            </a:r>
            <a:r>
              <a:rPr lang="en-CH" sz="1600" b="1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ZZ* </a:t>
            </a:r>
            <a:r>
              <a:rPr lang="en-CH" sz="1600" b="1" dirty="0">
                <a:solidFill>
                  <a:prstClr val="black"/>
                </a:solidFill>
                <a:latin typeface="Symbol" pitchFamily="2" charset="2"/>
                <a:ea typeface="Helvetica Light" charset="0"/>
                <a:cs typeface="Helvetica Light" charset="0"/>
                <a:sym typeface="Wingdings" pitchFamily="2" charset="2"/>
              </a:rPr>
              <a:t>®</a:t>
            </a:r>
            <a:r>
              <a:rPr lang="en-CH" sz="1600" b="1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4𝓁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5571BE0-9C12-BF98-F7B1-1D21F4F712AA}"/>
              </a:ext>
            </a:extLst>
          </p:cNvPr>
          <p:cNvSpPr txBox="1"/>
          <p:nvPr/>
        </p:nvSpPr>
        <p:spPr>
          <a:xfrm>
            <a:off x="3500438" y="3076158"/>
            <a:ext cx="878767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600" b="1" i="1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H</a:t>
            </a:r>
            <a:r>
              <a:rPr lang="en-CH" sz="1600" b="1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</a:t>
            </a:r>
            <a:r>
              <a:rPr lang="en-CH" sz="1600" b="1" dirty="0">
                <a:solidFill>
                  <a:prstClr val="black"/>
                </a:solidFill>
                <a:latin typeface="Symbol" pitchFamily="2" charset="2"/>
                <a:ea typeface="Helvetica Light" charset="0"/>
                <a:cs typeface="Helvetica Light" charset="0"/>
                <a:sym typeface="Wingdings" pitchFamily="2" charset="2"/>
              </a:rPr>
              <a:t>®</a:t>
            </a:r>
            <a:r>
              <a:rPr lang="en-CH" sz="1600" b="1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</a:t>
            </a:r>
            <a:r>
              <a:rPr lang="en-CH" sz="1600" b="1" i="1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𝛾𝛾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B902116-ACEC-08B5-F4D2-A8CFF1D5488E}"/>
              </a:ext>
            </a:extLst>
          </p:cNvPr>
          <p:cNvSpPr/>
          <p:nvPr/>
        </p:nvSpPr>
        <p:spPr>
          <a:xfrm>
            <a:off x="3571875" y="4073977"/>
            <a:ext cx="771525" cy="483736"/>
          </a:xfrm>
          <a:prstGeom prst="rect">
            <a:avLst/>
          </a:prstGeom>
          <a:solidFill>
            <a:schemeClr val="bg1"/>
          </a:solidFill>
        </p:spPr>
        <p:txBody>
          <a:bodyPr wrap="non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9927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F74CCCC-8364-ED4B-9680-74B49AB644C4}"/>
              </a:ext>
            </a:extLst>
          </p:cNvPr>
          <p:cNvSpPr/>
          <p:nvPr/>
        </p:nvSpPr>
        <p:spPr>
          <a:xfrm>
            <a:off x="0" y="0"/>
            <a:ext cx="11472863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en-CH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3188C43-E0C5-594A-A691-F8EDB7D37F1C}"/>
              </a:ext>
            </a:extLst>
          </p:cNvPr>
          <p:cNvSpPr/>
          <p:nvPr/>
        </p:nvSpPr>
        <p:spPr>
          <a:xfrm>
            <a:off x="245333" y="0"/>
            <a:ext cx="4795024" cy="1118915"/>
          </a:xfrm>
          <a:prstGeom prst="rect">
            <a:avLst/>
          </a:prstGeom>
          <a:solidFill>
            <a:schemeClr val="tx1"/>
          </a:solidFill>
        </p:spPr>
        <p:txBody>
          <a:bodyPr wrap="non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C5A5C75-897A-364B-AE0E-16BCB43DE1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69"/>
          <a:stretch/>
        </p:blipFill>
        <p:spPr>
          <a:xfrm>
            <a:off x="1034716" y="1793"/>
            <a:ext cx="9506152" cy="6854414"/>
          </a:xfrm>
          <a:prstGeom prst="rect">
            <a:avLst/>
          </a:prstGeom>
        </p:spPr>
      </p:pic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EB33DEBB-490B-BD61-5C8B-EDDD38F723A6}"/>
              </a:ext>
            </a:extLst>
          </p:cNvPr>
          <p:cNvSpPr/>
          <p:nvPr/>
        </p:nvSpPr>
        <p:spPr>
          <a:xfrm>
            <a:off x="546100" y="1683654"/>
            <a:ext cx="10369204" cy="4780646"/>
          </a:xfrm>
          <a:prstGeom prst="roundRect">
            <a:avLst>
              <a:gd name="adj" fmla="val 801"/>
            </a:avLst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367118C-7E7C-5457-043F-0D02896D05C9}"/>
              </a:ext>
            </a:extLst>
          </p:cNvPr>
          <p:cNvSpPr txBox="1"/>
          <p:nvPr/>
        </p:nvSpPr>
        <p:spPr>
          <a:xfrm>
            <a:off x="688138" y="1712999"/>
            <a:ext cx="5822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400" b="1" dirty="0">
                <a:solidFill>
                  <a:srgbClr val="0D7FBF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2020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689B117-33B3-1161-09BF-5856CAACD1AB}"/>
              </a:ext>
            </a:extLst>
          </p:cNvPr>
          <p:cNvSpPr txBox="1"/>
          <p:nvPr/>
        </p:nvSpPr>
        <p:spPr>
          <a:xfrm>
            <a:off x="0" y="518751"/>
            <a:ext cx="11036300" cy="64633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3600" b="1" dirty="0">
                <a:solidFill>
                  <a:schemeClr val="bg1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The Higgs boson — At 10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06092E6-B84B-7665-B386-FD4138F09F9C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/>
        </p:blipFill>
        <p:spPr>
          <a:xfrm>
            <a:off x="6128536" y="1897578"/>
            <a:ext cx="4658116" cy="446876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6EF5B19-D215-497D-68A4-BBAA2C1D9D85}"/>
              </a:ext>
            </a:extLst>
          </p:cNvPr>
          <p:cNvSpPr/>
          <p:nvPr/>
        </p:nvSpPr>
        <p:spPr>
          <a:xfrm>
            <a:off x="8698984" y="1866887"/>
            <a:ext cx="1959191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050" dirty="0">
                <a:latin typeface="Helvetica" pitchFamily="2" charset="0"/>
                <a:hlinkClick r:id="rId4"/>
              </a:rPr>
              <a:t>Eur. Phys. J. C 80 (2020) 942</a:t>
            </a:r>
            <a:endParaRPr lang="en-CH" sz="1050" dirty="0">
              <a:latin typeface="Helvetica" pitchFamily="2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65E0BA9-B790-9DD5-905F-3A42C40F807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rcRect t="3031"/>
          <a:stretch/>
        </p:blipFill>
        <p:spPr>
          <a:xfrm rot="5400000">
            <a:off x="1332633" y="1299217"/>
            <a:ext cx="4256614" cy="5574921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9D77AA9-D32C-B98F-A70B-693D1C29D1D7}"/>
              </a:ext>
            </a:extLst>
          </p:cNvPr>
          <p:cNvSpPr/>
          <p:nvPr/>
        </p:nvSpPr>
        <p:spPr>
          <a:xfrm>
            <a:off x="4782796" y="1866887"/>
            <a:ext cx="1407758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050" dirty="0">
                <a:latin typeface="Helvetica" pitchFamily="2" charset="0"/>
                <a:hlinkClick r:id="rId6"/>
              </a:rPr>
              <a:t>JHEP 07 (2023) 088</a:t>
            </a:r>
            <a:endParaRPr lang="en-CH" sz="1050" dirty="0">
              <a:latin typeface="Helvetica" pitchFamily="2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2CFCCF9E-6F03-E511-1D07-44EEED1704BD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6576" b="32613"/>
          <a:stretch/>
        </p:blipFill>
        <p:spPr>
          <a:xfrm>
            <a:off x="9277718" y="518751"/>
            <a:ext cx="1717645" cy="748913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9CF6D291-BBDA-14A2-FE50-B4DF210A6419}"/>
              </a:ext>
            </a:extLst>
          </p:cNvPr>
          <p:cNvSpPr txBox="1"/>
          <p:nvPr/>
        </p:nvSpPr>
        <p:spPr>
          <a:xfrm>
            <a:off x="8805740" y="3440981"/>
            <a:ext cx="1531188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600" b="1" i="1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H</a:t>
            </a:r>
            <a:r>
              <a:rPr lang="en-CH" sz="1600" b="1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</a:t>
            </a:r>
            <a:r>
              <a:rPr lang="en-CH" sz="1600" b="1" dirty="0">
                <a:solidFill>
                  <a:prstClr val="black"/>
                </a:solidFill>
                <a:latin typeface="Symbol" pitchFamily="2" charset="2"/>
                <a:ea typeface="Helvetica Light" charset="0"/>
                <a:cs typeface="Helvetica Light" charset="0"/>
                <a:sym typeface="Wingdings" pitchFamily="2" charset="2"/>
              </a:rPr>
              <a:t>®</a:t>
            </a:r>
            <a:r>
              <a:rPr lang="en-CH" sz="1600" b="1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ZZ* </a:t>
            </a:r>
            <a:r>
              <a:rPr lang="en-CH" sz="1600" b="1" dirty="0">
                <a:solidFill>
                  <a:prstClr val="black"/>
                </a:solidFill>
                <a:latin typeface="Symbol" pitchFamily="2" charset="2"/>
                <a:ea typeface="Helvetica Light" charset="0"/>
                <a:cs typeface="Helvetica Light" charset="0"/>
                <a:sym typeface="Wingdings" pitchFamily="2" charset="2"/>
              </a:rPr>
              <a:t>®</a:t>
            </a:r>
            <a:r>
              <a:rPr lang="en-CH" sz="1600" b="1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4𝓁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6BB158E-9556-A333-0481-643D4CF8761B}"/>
              </a:ext>
            </a:extLst>
          </p:cNvPr>
          <p:cNvSpPr txBox="1"/>
          <p:nvPr/>
        </p:nvSpPr>
        <p:spPr>
          <a:xfrm>
            <a:off x="2776676" y="3252937"/>
            <a:ext cx="878767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600" b="1" i="1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H</a:t>
            </a:r>
            <a:r>
              <a:rPr lang="en-CH" sz="1600" b="1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</a:t>
            </a:r>
            <a:r>
              <a:rPr lang="en-CH" sz="1600" b="1" dirty="0">
                <a:solidFill>
                  <a:prstClr val="black"/>
                </a:solidFill>
                <a:latin typeface="Symbol" pitchFamily="2" charset="2"/>
                <a:ea typeface="Helvetica Light" charset="0"/>
                <a:cs typeface="Helvetica Light" charset="0"/>
                <a:sym typeface="Wingdings" pitchFamily="2" charset="2"/>
              </a:rPr>
              <a:t>®</a:t>
            </a:r>
            <a:r>
              <a:rPr lang="en-CH" sz="1600" b="1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</a:t>
            </a:r>
            <a:r>
              <a:rPr lang="en-CH" sz="1600" b="1" i="1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𝛾𝛾</a:t>
            </a:r>
          </a:p>
        </p:txBody>
      </p:sp>
    </p:spTree>
    <p:extLst>
      <p:ext uri="{BB962C8B-B14F-4D97-AF65-F5344CB8AC3E}">
        <p14:creationId xmlns:p14="http://schemas.microsoft.com/office/powerpoint/2010/main" val="585623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F74CCCC-8364-ED4B-9680-74B49AB644C4}"/>
              </a:ext>
            </a:extLst>
          </p:cNvPr>
          <p:cNvSpPr/>
          <p:nvPr/>
        </p:nvSpPr>
        <p:spPr>
          <a:xfrm>
            <a:off x="0" y="0"/>
            <a:ext cx="11472863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en-CH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3188C43-E0C5-594A-A691-F8EDB7D37F1C}"/>
              </a:ext>
            </a:extLst>
          </p:cNvPr>
          <p:cNvSpPr/>
          <p:nvPr/>
        </p:nvSpPr>
        <p:spPr>
          <a:xfrm>
            <a:off x="245333" y="0"/>
            <a:ext cx="4795024" cy="1118915"/>
          </a:xfrm>
          <a:prstGeom prst="rect">
            <a:avLst/>
          </a:prstGeom>
          <a:solidFill>
            <a:schemeClr val="tx1"/>
          </a:solidFill>
        </p:spPr>
        <p:txBody>
          <a:bodyPr wrap="non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ECD870B-BA43-65B6-0841-759AB4960B1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69"/>
          <a:stretch/>
        </p:blipFill>
        <p:spPr>
          <a:xfrm>
            <a:off x="1034716" y="1793"/>
            <a:ext cx="9506152" cy="6854414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A53AE69F-ADC0-87CA-8C3A-7A156AAC25A1}"/>
              </a:ext>
            </a:extLst>
          </p:cNvPr>
          <p:cNvSpPr/>
          <p:nvPr/>
        </p:nvSpPr>
        <p:spPr>
          <a:xfrm>
            <a:off x="245332" y="2875787"/>
            <a:ext cx="5412677" cy="98840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tIns="169383" bIns="169383">
            <a:spAutoFit/>
          </a:bodyPr>
          <a:lstStyle/>
          <a:p>
            <a:pPr marL="219595" defTabSz="430225" fontAlgn="base">
              <a:spcBef>
                <a:spcPts val="1694"/>
              </a:spcBef>
              <a:spcAft>
                <a:spcPct val="0"/>
              </a:spcAft>
              <a:defRPr/>
            </a:pPr>
            <a:r>
              <a:rPr lang="en-GB" sz="1600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</a:rPr>
              <a:t>The Higgs mass is peculiar </a:t>
            </a:r>
          </a:p>
          <a:p>
            <a:pPr marL="505345" indent="-285750" defTabSz="430225" fontAlgn="base">
              <a:spcBef>
                <a:spcPts val="12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GB" sz="1600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</a:rPr>
              <a:t>It is consistent with the global electroweak fit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1264F06-5B88-AF4B-8747-A407F182A502}"/>
              </a:ext>
            </a:extLst>
          </p:cNvPr>
          <p:cNvSpPr txBox="1"/>
          <p:nvPr/>
        </p:nvSpPr>
        <p:spPr>
          <a:xfrm>
            <a:off x="1" y="518751"/>
            <a:ext cx="5648103" cy="64633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3600" b="1" dirty="0">
                <a:solidFill>
                  <a:schemeClr val="bg1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Higgs boson mass</a:t>
            </a:r>
            <a:endParaRPr lang="en-GB" sz="3600" dirty="0">
              <a:solidFill>
                <a:schemeClr val="bg1"/>
              </a:solidFill>
              <a:latin typeface="Helvetica" pitchFamily="2" charset="0"/>
              <a:ea typeface="Trebuchet MS" pitchFamily="-84" charset="0"/>
              <a:cs typeface="Helvetica Light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32871FA0-C6F7-A121-E59B-4F8B88EF2BE7}"/>
              </a:ext>
            </a:extLst>
          </p:cNvPr>
          <p:cNvSpPr/>
          <p:nvPr/>
        </p:nvSpPr>
        <p:spPr>
          <a:xfrm>
            <a:off x="5648104" y="1683654"/>
            <a:ext cx="5267200" cy="4780646"/>
          </a:xfrm>
          <a:prstGeom prst="roundRect">
            <a:avLst>
              <a:gd name="adj" fmla="val 801"/>
            </a:avLst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68C62C1-9A66-718B-AFDB-2411D157B0C4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/>
        </p:blipFill>
        <p:spPr>
          <a:xfrm>
            <a:off x="6128536" y="1897578"/>
            <a:ext cx="4658116" cy="4468761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6165A8DB-4CDA-E634-D045-267F31E39031}"/>
              </a:ext>
            </a:extLst>
          </p:cNvPr>
          <p:cNvSpPr/>
          <p:nvPr/>
        </p:nvSpPr>
        <p:spPr>
          <a:xfrm>
            <a:off x="8698984" y="1866887"/>
            <a:ext cx="1959191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050" dirty="0">
                <a:latin typeface="Helvetica" pitchFamily="2" charset="0"/>
                <a:hlinkClick r:id="rId4"/>
              </a:rPr>
              <a:t>Eur. Phys. J. C 80 (2020) 942</a:t>
            </a:r>
            <a:endParaRPr lang="en-CH" sz="1050" dirty="0">
              <a:latin typeface="Helvetica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367118C-7E7C-5457-043F-0D02896D05C9}"/>
              </a:ext>
            </a:extLst>
          </p:cNvPr>
          <p:cNvSpPr txBox="1"/>
          <p:nvPr/>
        </p:nvSpPr>
        <p:spPr>
          <a:xfrm>
            <a:off x="5679238" y="1712999"/>
            <a:ext cx="5822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400" b="1" dirty="0">
                <a:solidFill>
                  <a:srgbClr val="0D7FBF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2020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667E2631-2F0F-C2A4-BB1C-D74815C649CF}"/>
              </a:ext>
            </a:extLst>
          </p:cNvPr>
          <p:cNvCxnSpPr>
            <a:cxnSpLocks/>
          </p:cNvCxnSpPr>
          <p:nvPr/>
        </p:nvCxnSpPr>
        <p:spPr>
          <a:xfrm>
            <a:off x="5648104" y="3911600"/>
            <a:ext cx="2898996" cy="0"/>
          </a:xfrm>
          <a:prstGeom prst="straightConnector1">
            <a:avLst/>
          </a:prstGeom>
          <a:ln w="19050"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F627C8D2-D262-575A-D892-950965C68684}"/>
              </a:ext>
            </a:extLst>
          </p:cNvPr>
          <p:cNvSpPr txBox="1"/>
          <p:nvPr/>
        </p:nvSpPr>
        <p:spPr>
          <a:xfrm>
            <a:off x="7500902" y="3319545"/>
            <a:ext cx="27951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m</a:t>
            </a:r>
            <a:r>
              <a:rPr lang="en-CH" sz="1400" baseline="-250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H</a:t>
            </a:r>
            <a:r>
              <a:rPr lang="en-CH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= 125.11 ± 0.11 GeV (0.09%)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70D0420-DE62-94CE-828B-F565B5D4419A}"/>
              </a:ext>
            </a:extLst>
          </p:cNvPr>
          <p:cNvSpPr/>
          <p:nvPr/>
        </p:nvSpPr>
        <p:spPr>
          <a:xfrm>
            <a:off x="9029471" y="3569359"/>
            <a:ext cx="1244251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050" dirty="0">
                <a:latin typeface="Helvetica Light" panose="020B0403020202020204" pitchFamily="34" charset="0"/>
                <a:hlinkClick r:id="rId5"/>
              </a:rPr>
              <a:t>arXiv:2308.04775</a:t>
            </a:r>
            <a:endParaRPr lang="en-CH" sz="1050" dirty="0">
              <a:latin typeface="Helvetica Light" panose="020B0403020202020204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1E195D7-2D8A-DF46-CC9D-32408E5D91E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6576" b="32613"/>
          <a:stretch/>
        </p:blipFill>
        <p:spPr>
          <a:xfrm>
            <a:off x="9277718" y="518751"/>
            <a:ext cx="1717645" cy="74891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025E507-9749-2BBF-74FC-477C1011D90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87792" y="5321353"/>
            <a:ext cx="680162" cy="96214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94EDBF2-6744-5FFD-2098-BB1E84AA1572}"/>
              </a:ext>
            </a:extLst>
          </p:cNvPr>
          <p:cNvSpPr txBox="1"/>
          <p:nvPr/>
        </p:nvSpPr>
        <p:spPr>
          <a:xfrm>
            <a:off x="6427792" y="6067931"/>
            <a:ext cx="185018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With student </a:t>
            </a:r>
            <a:r>
              <a:rPr lang="en-GB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Siyuan Yan</a:t>
            </a:r>
            <a:endParaRPr lang="en-CH" sz="1200" dirty="0">
              <a:solidFill>
                <a:schemeClr val="tx1">
                  <a:lumMod val="75000"/>
                  <a:lumOff val="25000"/>
                </a:schemeClr>
              </a:solidFill>
              <a:latin typeface="Helvetica Light" charset="0"/>
              <a:ea typeface="Helvetica Light" charset="0"/>
              <a:cs typeface="Helvetica Light" charset="0"/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869329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F74CCCC-8364-ED4B-9680-74B49AB644C4}"/>
              </a:ext>
            </a:extLst>
          </p:cNvPr>
          <p:cNvSpPr/>
          <p:nvPr/>
        </p:nvSpPr>
        <p:spPr>
          <a:xfrm>
            <a:off x="0" y="0"/>
            <a:ext cx="11472863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en-CH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3188C43-E0C5-594A-A691-F8EDB7D37F1C}"/>
              </a:ext>
            </a:extLst>
          </p:cNvPr>
          <p:cNvSpPr/>
          <p:nvPr/>
        </p:nvSpPr>
        <p:spPr>
          <a:xfrm>
            <a:off x="245333" y="0"/>
            <a:ext cx="4795024" cy="1118915"/>
          </a:xfrm>
          <a:prstGeom prst="rect">
            <a:avLst/>
          </a:prstGeom>
          <a:solidFill>
            <a:schemeClr val="tx1"/>
          </a:solidFill>
        </p:spPr>
        <p:txBody>
          <a:bodyPr wrap="non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ECD870B-BA43-65B6-0841-759AB4960B1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69"/>
          <a:stretch/>
        </p:blipFill>
        <p:spPr>
          <a:xfrm>
            <a:off x="1034716" y="1793"/>
            <a:ext cx="9506152" cy="6854414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606A4959-EBD5-1AD8-8D17-4DA8E58C5555}"/>
              </a:ext>
            </a:extLst>
          </p:cNvPr>
          <p:cNvSpPr/>
          <p:nvPr/>
        </p:nvSpPr>
        <p:spPr>
          <a:xfrm>
            <a:off x="245332" y="2875787"/>
            <a:ext cx="5412677" cy="15962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tIns="169383" bIns="169383">
            <a:spAutoFit/>
          </a:bodyPr>
          <a:lstStyle/>
          <a:p>
            <a:pPr marL="219595" defTabSz="430225" fontAlgn="base">
              <a:spcBef>
                <a:spcPts val="1694"/>
              </a:spcBef>
              <a:spcAft>
                <a:spcPct val="0"/>
              </a:spcAft>
              <a:defRPr/>
            </a:pPr>
            <a:r>
              <a:rPr lang="en-GB" sz="1600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</a:rPr>
              <a:t>The Higgs mass is peculiar </a:t>
            </a:r>
          </a:p>
          <a:p>
            <a:pPr marL="505345" indent="-285750" defTabSz="430225" fontAlgn="base">
              <a:spcBef>
                <a:spcPts val="12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GB" sz="1600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</a:rPr>
              <a:t>It is consistent with the global electroweak fit</a:t>
            </a:r>
          </a:p>
          <a:p>
            <a:pPr marL="505345" indent="-285750" defTabSz="430225" fontAlgn="base">
              <a:spcBef>
                <a:spcPts val="9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GB" sz="1600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</a:rPr>
              <a:t>But the electroweak vacuum seems to be metastable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32871FA0-C6F7-A121-E59B-4F8B88EF2BE7}"/>
              </a:ext>
            </a:extLst>
          </p:cNvPr>
          <p:cNvSpPr/>
          <p:nvPr/>
        </p:nvSpPr>
        <p:spPr>
          <a:xfrm>
            <a:off x="5648104" y="1683654"/>
            <a:ext cx="5267200" cy="4780646"/>
          </a:xfrm>
          <a:prstGeom prst="roundRect">
            <a:avLst>
              <a:gd name="adj" fmla="val 801"/>
            </a:avLst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pic>
        <p:nvPicPr>
          <p:cNvPr id="2" name="Capture d’écran 2019-06-03 à 00.31.24.png" descr="Capture d’écran 2019-06-03 à 00.31.24.png">
            <a:extLst>
              <a:ext uri="{FF2B5EF4-FFF2-40B4-BE49-F238E27FC236}">
                <a16:creationId xmlns:a16="http://schemas.microsoft.com/office/drawing/2014/main" id="{6332B206-9381-BBA7-9F6F-A795808B882A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19800" y="2050015"/>
            <a:ext cx="4654214" cy="4287285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CB10DA3-E3FD-8434-436B-1A572FB379B9}"/>
              </a:ext>
            </a:extLst>
          </p:cNvPr>
          <p:cNvSpPr txBox="1"/>
          <p:nvPr/>
        </p:nvSpPr>
        <p:spPr>
          <a:xfrm>
            <a:off x="6908800" y="5288646"/>
            <a:ext cx="1905000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050" dirty="0" err="1">
                <a:latin typeface="Helvetica" pitchFamily="2" charset="0"/>
              </a:rPr>
              <a:t>λ</a:t>
            </a:r>
            <a:r>
              <a:rPr lang="en-GB" sz="1050" dirty="0">
                <a:latin typeface="Helvetica" pitchFamily="2" charset="0"/>
              </a:rPr>
              <a:t> may become zero and even negative at high energy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F557A3D-FBE7-5C77-A1B9-5163EE4E5601}"/>
              </a:ext>
            </a:extLst>
          </p:cNvPr>
          <p:cNvSpPr/>
          <p:nvPr/>
        </p:nvSpPr>
        <p:spPr>
          <a:xfrm>
            <a:off x="5673503" y="6153234"/>
            <a:ext cx="1160895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050" dirty="0">
                <a:latin typeface="Helvetica Light" panose="020B0403020202020204" pitchFamily="34" charset="0"/>
                <a:hlinkClick r:id="rId4"/>
              </a:rPr>
              <a:t>arXiv:1205.6497</a:t>
            </a:r>
            <a:endParaRPr lang="en-CH" sz="1050" dirty="0">
              <a:latin typeface="Helvetica Light" panose="020B040302020202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61DF31C-1F5D-74C4-0AC7-53BADB3CE35A}"/>
              </a:ext>
            </a:extLst>
          </p:cNvPr>
          <p:cNvSpPr/>
          <p:nvPr/>
        </p:nvSpPr>
        <p:spPr>
          <a:xfrm>
            <a:off x="7670800" y="2540000"/>
            <a:ext cx="2359527" cy="977900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pic>
        <p:nvPicPr>
          <p:cNvPr id="12292" name="Picture 4" descr="The Higgs boson implications and prospects for future discoveries | Nature  Reviews Physics">
            <a:extLst>
              <a:ext uri="{FF2B5EF4-FFF2-40B4-BE49-F238E27FC236}">
                <a16:creationId xmlns:a16="http://schemas.microsoft.com/office/drawing/2014/main" id="{208C3E45-F9CC-77FE-AE3E-F7CE808D64A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379"/>
          <a:stretch/>
        </p:blipFill>
        <p:spPr bwMode="auto">
          <a:xfrm>
            <a:off x="7792654" y="2275114"/>
            <a:ext cx="2162197" cy="1633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DEDB7103-7637-4099-4E2D-4F4B86B680AB}"/>
              </a:ext>
            </a:extLst>
          </p:cNvPr>
          <p:cNvSpPr txBox="1"/>
          <p:nvPr/>
        </p:nvSpPr>
        <p:spPr>
          <a:xfrm>
            <a:off x="0" y="518751"/>
            <a:ext cx="5648103" cy="64633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3600" b="1" dirty="0">
                <a:solidFill>
                  <a:schemeClr val="bg1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Higgs boson mass</a:t>
            </a:r>
            <a:endParaRPr lang="en-GB" sz="3600" dirty="0">
              <a:solidFill>
                <a:schemeClr val="bg1"/>
              </a:solidFill>
              <a:latin typeface="Helvetica" pitchFamily="2" charset="0"/>
              <a:ea typeface="Trebuchet MS" pitchFamily="-84" charset="0"/>
              <a:cs typeface="Helvetica Light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FF87828-C62C-49B6-A9B4-5D4B7A1613A4}"/>
              </a:ext>
            </a:extLst>
          </p:cNvPr>
          <p:cNvSpPr txBox="1"/>
          <p:nvPr/>
        </p:nvSpPr>
        <p:spPr>
          <a:xfrm>
            <a:off x="5736430" y="1743402"/>
            <a:ext cx="493758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dirty="0">
                <a:latin typeface="Helvetica" pitchFamily="2" charset="0"/>
              </a:rPr>
              <a:t>Evolution of the Higgs quartic coupling, assuming SM (only)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3EC8A5A1-1140-F3E5-4B1A-8CB561BE642C}"/>
              </a:ext>
            </a:extLst>
          </p:cNvPr>
          <p:cNvSpPr/>
          <p:nvPr/>
        </p:nvSpPr>
        <p:spPr>
          <a:xfrm>
            <a:off x="3111373" y="5202559"/>
            <a:ext cx="2915882" cy="451009"/>
          </a:xfrm>
          <a:prstGeom prst="round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AF24B36-97EB-2A7B-94A1-5265A1EDD737}"/>
                  </a:ext>
                </a:extLst>
              </p:cNvPr>
              <p:cNvSpPr txBox="1"/>
              <p:nvPr/>
            </p:nvSpPr>
            <p:spPr>
              <a:xfrm>
                <a:off x="3225562" y="5242671"/>
                <a:ext cx="267700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𝑉</m:t>
                      </m:r>
                      <m:d>
                        <m:dPr>
                          <m:ctrlP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𝜙</m:t>
                          </m:r>
                        </m:e>
                      </m:d>
                      <m:r>
                        <a:rPr lang="en-US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</m:t>
                      </m:r>
                      <m:sSup>
                        <m:sSupPr>
                          <m:ctrlP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</m:e>
                        <m:sup>
                          <m: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US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𝜙</m:t>
                              </m:r>
                            </m:e>
                          </m:d>
                        </m:e>
                        <m:sup>
                          <m: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b="1" i="1" dirty="0" smtClean="0">
                          <a:solidFill>
                            <a:srgbClr val="D80116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𝝀</m:t>
                      </m:r>
                      <m:sSup>
                        <m:sSupPr>
                          <m:ctrlP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US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𝜙</m:t>
                              </m:r>
                            </m:e>
                          </m:d>
                        </m:e>
                        <m:sup>
                          <m: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</m:oMath>
                  </m:oMathPara>
                </a14:m>
                <a:endParaRPr lang="en-GB" dirty="0">
                  <a:solidFill>
                    <a:schemeClr val="tx1"/>
                  </a:solidFill>
                  <a:latin typeface="Chalkduster"/>
                  <a:cs typeface="Chalkduster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AF24B36-97EB-2A7B-94A1-5265A1EDD7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5562" y="5242671"/>
                <a:ext cx="2677001" cy="369332"/>
              </a:xfrm>
              <a:prstGeom prst="rect">
                <a:avLst/>
              </a:prstGeom>
              <a:blipFill>
                <a:blip r:embed="rId6"/>
                <a:stretch>
                  <a:fillRect b="-9677"/>
                </a:stretch>
              </a:blipFill>
            </p:spPr>
            <p:txBody>
              <a:bodyPr/>
              <a:lstStyle/>
              <a:p>
                <a:r>
                  <a:rPr lang="en-CH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136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F74CCCC-8364-ED4B-9680-74B49AB644C4}"/>
              </a:ext>
            </a:extLst>
          </p:cNvPr>
          <p:cNvSpPr/>
          <p:nvPr/>
        </p:nvSpPr>
        <p:spPr>
          <a:xfrm>
            <a:off x="0" y="0"/>
            <a:ext cx="11472863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en-CH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3188C43-E0C5-594A-A691-F8EDB7D37F1C}"/>
              </a:ext>
            </a:extLst>
          </p:cNvPr>
          <p:cNvSpPr/>
          <p:nvPr/>
        </p:nvSpPr>
        <p:spPr>
          <a:xfrm>
            <a:off x="245333" y="0"/>
            <a:ext cx="4795024" cy="1118915"/>
          </a:xfrm>
          <a:prstGeom prst="rect">
            <a:avLst/>
          </a:prstGeom>
          <a:solidFill>
            <a:schemeClr val="tx1"/>
          </a:solidFill>
        </p:spPr>
        <p:txBody>
          <a:bodyPr wrap="non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ECD870B-BA43-65B6-0841-759AB4960B1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69"/>
          <a:stretch/>
        </p:blipFill>
        <p:spPr>
          <a:xfrm>
            <a:off x="1034716" y="1793"/>
            <a:ext cx="9506152" cy="6854414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442DFA5-BC1B-C253-994A-28B1D0DCD759}"/>
              </a:ext>
            </a:extLst>
          </p:cNvPr>
          <p:cNvSpPr/>
          <p:nvPr/>
        </p:nvSpPr>
        <p:spPr>
          <a:xfrm>
            <a:off x="245332" y="2875787"/>
            <a:ext cx="5412677" cy="132695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tIns="169383" bIns="169383">
            <a:spAutoFit/>
          </a:bodyPr>
          <a:lstStyle/>
          <a:p>
            <a:pPr marL="219595" defTabSz="430225" fontAlgn="base">
              <a:spcBef>
                <a:spcPts val="1694"/>
              </a:spcBef>
              <a:spcAft>
                <a:spcPct val="0"/>
              </a:spcAft>
              <a:defRPr/>
            </a:pPr>
            <a:r>
              <a:rPr lang="en-GB" sz="1600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</a:rPr>
              <a:t>The Higgs boson couplings to the SM particles are experimentally determined by measuring cross-sections of all accessible Higgs boson production      and decay modes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1264F06-5B88-AF4B-8747-A407F182A502}"/>
              </a:ext>
            </a:extLst>
          </p:cNvPr>
          <p:cNvSpPr txBox="1"/>
          <p:nvPr/>
        </p:nvSpPr>
        <p:spPr>
          <a:xfrm>
            <a:off x="1" y="518751"/>
            <a:ext cx="5840302" cy="64633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3600" b="1" dirty="0">
                <a:solidFill>
                  <a:schemeClr val="bg1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Higgs boson couplings</a:t>
            </a:r>
            <a:endParaRPr lang="en-GB" sz="3600" dirty="0">
              <a:solidFill>
                <a:schemeClr val="bg1"/>
              </a:solidFill>
              <a:latin typeface="Helvetica" pitchFamily="2" charset="0"/>
              <a:ea typeface="Trebuchet MS" pitchFamily="-84" charset="0"/>
              <a:cs typeface="Helvetica Light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2FFDA023-8837-7869-E327-307561372A2A}"/>
              </a:ext>
            </a:extLst>
          </p:cNvPr>
          <p:cNvSpPr/>
          <p:nvPr/>
        </p:nvSpPr>
        <p:spPr>
          <a:xfrm>
            <a:off x="5648104" y="1683654"/>
            <a:ext cx="5267200" cy="4780646"/>
          </a:xfrm>
          <a:prstGeom prst="roundRect">
            <a:avLst>
              <a:gd name="adj" fmla="val 801"/>
            </a:avLst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graphicFrame>
        <p:nvGraphicFramePr>
          <p:cNvPr id="2" name="Table">
            <a:extLst>
              <a:ext uri="{FF2B5EF4-FFF2-40B4-BE49-F238E27FC236}">
                <a16:creationId xmlns:a16="http://schemas.microsoft.com/office/drawing/2014/main" id="{7EB38FC5-EE83-9702-A0E7-9F035CEE4E4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27209215"/>
              </p:ext>
            </p:extLst>
          </p:nvPr>
        </p:nvGraphicFramePr>
        <p:xfrm>
          <a:off x="5840302" y="2908063"/>
          <a:ext cx="4882804" cy="3170028"/>
        </p:xfrm>
        <a:graphic>
          <a:graphicData uri="http://schemas.openxmlformats.org/drawingml/2006/table">
            <a:tbl>
              <a:tblPr/>
              <a:tblGrid>
                <a:gridCol w="9541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4029">
                  <a:extLst>
                    <a:ext uri="{9D8B030D-6E8A-4147-A177-3AD203B41FA5}">
                      <a16:colId xmlns:a16="http://schemas.microsoft.com/office/drawing/2014/main" val="3519678042"/>
                    </a:ext>
                  </a:extLst>
                </a:gridCol>
                <a:gridCol w="4015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814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6919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9221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3007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08754">
                <a:tc gridSpan="2"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400">
                          <a:latin typeface="Helvetica" pitchFamily="2" charset="0"/>
                          <a:ea typeface="Helvetica Neue"/>
                          <a:cs typeface="Helvetica Neue"/>
                          <a:sym typeface="Helvetica Neue"/>
                        </a:rPr>
                        <a:t>Channel
categories</a:t>
                      </a:r>
                    </a:p>
                  </a:txBody>
                  <a:tcPr marL="45726" marR="45726" marT="45726" marB="45726" anchor="ctr" horzOverflow="overflow"/>
                </a:tc>
                <a:tc hMerge="1">
                  <a:txBody>
                    <a:bodyPr/>
                    <a:lstStyle/>
                    <a:p>
                      <a:pPr algn="ctr">
                        <a:defRPr sz="1800"/>
                      </a:pPr>
                      <a:endParaRPr sz="1400">
                        <a:latin typeface="Helvetica" pitchFamily="2" charset="0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L="45726" marR="45726" marT="45726" marB="45726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US" sz="1400" dirty="0">
                          <a:latin typeface="Helvetica" pitchFamily="2" charset="0"/>
                          <a:ea typeface="Helvetica Neue"/>
                          <a:cs typeface="Helvetica Neue"/>
                          <a:sym typeface="Helvetica Neue"/>
                        </a:rPr>
                        <a:t>BR</a:t>
                      </a:r>
                      <a:endParaRPr sz="1400" dirty="0">
                        <a:latin typeface="Helvetica" pitchFamily="2" charset="0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L="45726" marR="45726" marT="45726" marB="45726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400" dirty="0" err="1">
                          <a:latin typeface="Helvetica" pitchFamily="2" charset="0"/>
                          <a:ea typeface="Helvetica Neue"/>
                          <a:cs typeface="Helvetica Neue"/>
                          <a:sym typeface="Helvetica Neue"/>
                        </a:rPr>
                        <a:t>ggF</a:t>
                      </a:r>
                      <a:endParaRPr sz="1400" dirty="0">
                        <a:latin typeface="Helvetica" pitchFamily="2" charset="0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L="45726" marR="45726" marT="45726" marB="45726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400" dirty="0">
                          <a:latin typeface="Helvetica" pitchFamily="2" charset="0"/>
                          <a:ea typeface="Helvetica Neue"/>
                          <a:cs typeface="Helvetica Neue"/>
                          <a:sym typeface="Helvetica Neue"/>
                        </a:rPr>
                        <a:t> VBF</a:t>
                      </a:r>
                    </a:p>
                  </a:txBody>
                  <a:tcPr marL="45726" marR="45726" marT="45726" marB="45726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400" dirty="0">
                          <a:latin typeface="Helvetica" pitchFamily="2" charset="0"/>
                          <a:ea typeface="Helvetica Neue"/>
                          <a:cs typeface="Helvetica Neue"/>
                          <a:sym typeface="Helvetica Neue"/>
                        </a:rPr>
                        <a:t>  VH</a:t>
                      </a:r>
                    </a:p>
                  </a:txBody>
                  <a:tcPr marL="45726" marR="45726" marT="45726" marB="45726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400" dirty="0">
                          <a:latin typeface="Helvetica" pitchFamily="2" charset="0"/>
                          <a:ea typeface="Helvetica Neue"/>
                          <a:cs typeface="Helvetica Neue"/>
                          <a:sym typeface="Helvetica Neue"/>
                        </a:rPr>
                        <a:t>  ttH</a:t>
                      </a:r>
                    </a:p>
                  </a:txBody>
                  <a:tcPr marL="45726" marR="45726" marT="45726" marB="45726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0258">
                <a:tc gridSpan="3"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400" dirty="0">
                          <a:latin typeface="Helvetica" pitchFamily="2" charset="0"/>
                          <a:ea typeface="Helvetica Neue"/>
                          <a:cs typeface="Helvetica Neue"/>
                          <a:sym typeface="Helvetica Neue"/>
                        </a:rPr>
                        <a:t>Cross Section</a:t>
                      </a:r>
                      <a:r>
                        <a:rPr lang="en-US" sz="1400" dirty="0">
                          <a:latin typeface="Helvetica" pitchFamily="2" charset="0"/>
                          <a:ea typeface="Helvetica Neue"/>
                          <a:cs typeface="Helvetica Neue"/>
                          <a:sym typeface="Helvetica Neue"/>
                        </a:rPr>
                        <a:t>        </a:t>
                      </a:r>
                      <a:r>
                        <a:rPr sz="1400" dirty="0">
                          <a:latin typeface="Helvetica" pitchFamily="2" charset="0"/>
                          <a:ea typeface="Helvetica Neue"/>
                          <a:cs typeface="Helvetica Neue"/>
                          <a:sym typeface="Helvetica Neue"/>
                        </a:rPr>
                        <a:t> </a:t>
                      </a:r>
                      <a:r>
                        <a:rPr lang="en-US" sz="1400" dirty="0">
                          <a:latin typeface="Helvetica" pitchFamily="2" charset="0"/>
                          <a:ea typeface="Helvetica Neue"/>
                          <a:cs typeface="Helvetica Neue"/>
                          <a:sym typeface="Helvetica Neue"/>
                        </a:rPr>
                        <a:t>(</a:t>
                      </a:r>
                      <a:r>
                        <a:rPr sz="1400" dirty="0">
                          <a:latin typeface="Helvetica" pitchFamily="2" charset="0"/>
                          <a:ea typeface="Helvetica Neue"/>
                          <a:cs typeface="Helvetica Neue"/>
                          <a:sym typeface="Helvetica Neue"/>
                        </a:rPr>
                        <a:t>13 TeV</a:t>
                      </a:r>
                      <a:r>
                        <a:rPr lang="en-US" sz="1400" dirty="0">
                          <a:latin typeface="Helvetica" pitchFamily="2" charset="0"/>
                          <a:ea typeface="Helvetica Neue"/>
                          <a:cs typeface="Helvetica Neue"/>
                          <a:sym typeface="Helvetica Neue"/>
                        </a:rPr>
                        <a:t>)   </a:t>
                      </a:r>
                      <a:endParaRPr sz="1400" dirty="0">
                        <a:latin typeface="Helvetica" pitchFamily="2" charset="0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L="45726" marR="45726" marT="45726" marB="45726" anchor="ctr" horzOverflow="overflow"/>
                </a:tc>
                <a:tc hMerge="1">
                  <a:txBody>
                    <a:bodyPr/>
                    <a:lstStyle/>
                    <a:p>
                      <a:endParaRPr lang="en-C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400" dirty="0">
                          <a:latin typeface="Helvetica" pitchFamily="2" charset="0"/>
                          <a:ea typeface="Helvetica Neue"/>
                          <a:cs typeface="Helvetica Neue"/>
                          <a:sym typeface="Helvetica Neue"/>
                        </a:rPr>
                        <a:t>48.6 pb</a:t>
                      </a:r>
                    </a:p>
                  </a:txBody>
                  <a:tcPr marL="45726" marR="45726" marT="45726" marB="45726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400" dirty="0">
                          <a:latin typeface="Helvetica" pitchFamily="2" charset="0"/>
                          <a:ea typeface="Helvetica Neue"/>
                          <a:cs typeface="Helvetica Neue"/>
                          <a:sym typeface="Helvetica Neue"/>
                        </a:rPr>
                        <a:t>3.8 pb</a:t>
                      </a:r>
                    </a:p>
                  </a:txBody>
                  <a:tcPr marL="45726" marR="45726" marT="45726" marB="45726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400" dirty="0">
                          <a:latin typeface="Helvetica" pitchFamily="2" charset="0"/>
                          <a:ea typeface="Helvetica Neue"/>
                          <a:cs typeface="Helvetica Neue"/>
                          <a:sym typeface="Helvetica Neue"/>
                        </a:rPr>
                        <a:t>2.</a:t>
                      </a:r>
                      <a:r>
                        <a:rPr lang="en-CH" sz="1400" dirty="0">
                          <a:latin typeface="Helvetica" pitchFamily="2" charset="0"/>
                          <a:ea typeface="Helvetica Neue"/>
                          <a:cs typeface="Helvetica Neue"/>
                          <a:sym typeface="Helvetica Neue"/>
                        </a:rPr>
                        <a:t>3 </a:t>
                      </a:r>
                      <a:r>
                        <a:rPr sz="1400" dirty="0">
                          <a:latin typeface="Helvetica" pitchFamily="2" charset="0"/>
                          <a:ea typeface="Helvetica Neue"/>
                          <a:cs typeface="Helvetica Neue"/>
                          <a:sym typeface="Helvetica Neue"/>
                        </a:rPr>
                        <a:t>pb </a:t>
                      </a:r>
                    </a:p>
                  </a:txBody>
                  <a:tcPr marL="45726" marR="45726" marT="45726" marB="45726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400" dirty="0">
                          <a:latin typeface="Helvetica" pitchFamily="2" charset="0"/>
                          <a:ea typeface="Helvetica Neue"/>
                          <a:cs typeface="Helvetica Neue"/>
                          <a:sym typeface="Helvetica Neue"/>
                        </a:rPr>
                        <a:t>0.5 pb</a:t>
                      </a:r>
                    </a:p>
                  </a:txBody>
                  <a:tcPr marL="45726" marR="45726" marT="45726" marB="45726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0258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400">
                          <a:latin typeface="Helvetica" pitchFamily="2" charset="0"/>
                          <a:ea typeface="Helvetica Neue"/>
                          <a:cs typeface="Helvetica Neue"/>
                          <a:sym typeface="Helvetica Neue"/>
                        </a:rPr>
                        <a:t>γγ</a:t>
                      </a:r>
                    </a:p>
                  </a:txBody>
                  <a:tcPr marL="45726" marR="45726" marT="45726" marB="45726" anchor="ctr" horzOverflow="overflow"/>
                </a:tc>
                <a:tc gridSpan="2"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CH" sz="1400">
                          <a:latin typeface="Helvetica" pitchFamily="2" charset="0"/>
                          <a:ea typeface="Helvetica Neue"/>
                          <a:cs typeface="Helvetica Neue"/>
                          <a:sym typeface="Helvetica Neue"/>
                        </a:rPr>
                        <a:t>0.2 %</a:t>
                      </a:r>
                      <a:endParaRPr sz="1400">
                        <a:latin typeface="Helvetica" pitchFamily="2" charset="0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L="45726" marR="45726" marT="45726" marB="45726" anchor="ctr" horzOverflow="overflow"/>
                </a:tc>
                <a:tc hMerge="1"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400">
                          <a:latin typeface="Helvetica" pitchFamily="2" charset="0"/>
                          <a:ea typeface="Helvetica Neue"/>
                          <a:cs typeface="Helvetica Neue"/>
                          <a:sym typeface="Helvetica Neue"/>
                        </a:rPr>
                        <a:t>0.2 %</a:t>
                      </a:r>
                    </a:p>
                  </a:txBody>
                  <a:tcPr marL="45726" marR="45726" marT="45726" marB="45726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400">
                          <a:solidFill>
                            <a:srgbClr val="0096FF"/>
                          </a:solidFill>
                          <a:latin typeface="Helvetica" pitchFamily="2" charset="0"/>
                          <a:ea typeface="Helvetica Neue"/>
                          <a:cs typeface="Helvetica Neue"/>
                          <a:sym typeface="Helvetica Neue"/>
                        </a:rPr>
                        <a:t>✓</a:t>
                      </a:r>
                    </a:p>
                  </a:txBody>
                  <a:tcPr marL="45726" marR="45726" marT="45726" marB="45726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400">
                          <a:solidFill>
                            <a:srgbClr val="0096FF"/>
                          </a:solidFill>
                          <a:latin typeface="Helvetica" pitchFamily="2" charset="0"/>
                          <a:ea typeface="Helvetica Neue"/>
                          <a:cs typeface="Helvetica Neue"/>
                          <a:sym typeface="Helvetica Neue"/>
                        </a:rPr>
                        <a:t>✓</a:t>
                      </a:r>
                    </a:p>
                  </a:txBody>
                  <a:tcPr marL="45726" marR="45726" marT="45726" marB="45726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400">
                          <a:solidFill>
                            <a:srgbClr val="0096FF"/>
                          </a:solidFill>
                          <a:latin typeface="Helvetica" pitchFamily="2" charset="0"/>
                          <a:ea typeface="Helvetica Neue"/>
                          <a:cs typeface="Helvetica Neue"/>
                          <a:sym typeface="Helvetica Neue"/>
                        </a:rPr>
                        <a:t>✓</a:t>
                      </a:r>
                    </a:p>
                  </a:txBody>
                  <a:tcPr marL="45726" marR="45726" marT="45726" marB="45726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400">
                          <a:solidFill>
                            <a:srgbClr val="0096FF"/>
                          </a:solidFill>
                          <a:latin typeface="Helvetica" pitchFamily="2" charset="0"/>
                          <a:ea typeface="Helvetica Neue"/>
                          <a:cs typeface="Helvetica Neue"/>
                          <a:sym typeface="Helvetica Neue"/>
                        </a:rPr>
                        <a:t>✓</a:t>
                      </a:r>
                    </a:p>
                  </a:txBody>
                  <a:tcPr marL="45726" marR="45726" marT="45726" marB="45726"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0258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400">
                          <a:latin typeface="Helvetica" pitchFamily="2" charset="0"/>
                          <a:ea typeface="Helvetica Neue"/>
                          <a:cs typeface="Helvetica Neue"/>
                          <a:sym typeface="Helvetica Neue"/>
                        </a:rPr>
                        <a:t>ZZ</a:t>
                      </a:r>
                    </a:p>
                  </a:txBody>
                  <a:tcPr marL="45726" marR="45726" marT="45726" marB="45726" anchor="ctr" horzOverflow="overflow"/>
                </a:tc>
                <a:tc gridSpan="2"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CH" sz="1400" dirty="0">
                          <a:latin typeface="Helvetica" pitchFamily="2" charset="0"/>
                          <a:ea typeface="Helvetica Neue"/>
                          <a:cs typeface="Helvetica Neue"/>
                          <a:sym typeface="Helvetica Neue"/>
                        </a:rPr>
                        <a:t>2.6%</a:t>
                      </a:r>
                      <a:endParaRPr sz="1400" dirty="0">
                        <a:latin typeface="Helvetica" pitchFamily="2" charset="0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L="45726" marR="45726" marT="45726" marB="45726" anchor="ctr" horzOverflow="overflow"/>
                </a:tc>
                <a:tc hMerge="1"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400">
                          <a:latin typeface="Helvetica" pitchFamily="2" charset="0"/>
                          <a:ea typeface="Helvetica Neue"/>
                          <a:cs typeface="Helvetica Neue"/>
                          <a:sym typeface="Helvetica Neue"/>
                        </a:rPr>
                        <a:t>3%</a:t>
                      </a:r>
                    </a:p>
                  </a:txBody>
                  <a:tcPr marL="45726" marR="45726" marT="45726" marB="45726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400">
                          <a:solidFill>
                            <a:srgbClr val="0096FF"/>
                          </a:solidFill>
                          <a:latin typeface="Helvetica" pitchFamily="2" charset="0"/>
                          <a:ea typeface="Helvetica Neue"/>
                          <a:cs typeface="Helvetica Neue"/>
                          <a:sym typeface="Helvetica Neue"/>
                        </a:rPr>
                        <a:t>✓</a:t>
                      </a:r>
                    </a:p>
                  </a:txBody>
                  <a:tcPr marL="45726" marR="45726" marT="45726" marB="45726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400">
                          <a:solidFill>
                            <a:srgbClr val="0096FF"/>
                          </a:solidFill>
                          <a:latin typeface="Helvetica" pitchFamily="2" charset="0"/>
                          <a:ea typeface="Helvetica Neue"/>
                          <a:cs typeface="Helvetica Neue"/>
                          <a:sym typeface="Helvetica Neue"/>
                        </a:rPr>
                        <a:t>✓</a:t>
                      </a:r>
                    </a:p>
                  </a:txBody>
                  <a:tcPr marL="45726" marR="45726" marT="45726" marB="45726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400">
                          <a:solidFill>
                            <a:srgbClr val="0096FF"/>
                          </a:solidFill>
                          <a:latin typeface="Helvetica" pitchFamily="2" charset="0"/>
                          <a:ea typeface="Helvetica Neue"/>
                          <a:cs typeface="Helvetica Neue"/>
                          <a:sym typeface="Helvetica Neue"/>
                        </a:rPr>
                        <a:t>✓</a:t>
                      </a:r>
                    </a:p>
                  </a:txBody>
                  <a:tcPr marL="45726" marR="45726" marT="45726" marB="45726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400" dirty="0">
                          <a:solidFill>
                            <a:srgbClr val="0096FF"/>
                          </a:solidFill>
                          <a:latin typeface="Helvetica" pitchFamily="2" charset="0"/>
                          <a:ea typeface="Helvetica Neue"/>
                          <a:cs typeface="Helvetica Neue"/>
                          <a:sym typeface="Helvetica Neue"/>
                        </a:rPr>
                        <a:t>✓</a:t>
                      </a:r>
                    </a:p>
                  </a:txBody>
                  <a:tcPr marL="45726" marR="45726" marT="45726" marB="45726"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0258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400" dirty="0">
                          <a:latin typeface="Helvetica" pitchFamily="2" charset="0"/>
                          <a:ea typeface="Helvetica Neue"/>
                          <a:cs typeface="Helvetica Neue"/>
                          <a:sym typeface="Helvetica Neue"/>
                        </a:rPr>
                        <a:t>WW</a:t>
                      </a:r>
                    </a:p>
                  </a:txBody>
                  <a:tcPr marL="45726" marR="45726" marT="45726" marB="45726" anchor="ctr" horzOverflow="overflow"/>
                </a:tc>
                <a:tc gridSpan="2"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CH" sz="1400" dirty="0">
                          <a:latin typeface="Helvetica" pitchFamily="2" charset="0"/>
                          <a:ea typeface="Helvetica Neue"/>
                          <a:cs typeface="Helvetica Neue"/>
                          <a:sym typeface="Helvetica Neue"/>
                        </a:rPr>
                        <a:t>21%</a:t>
                      </a:r>
                      <a:endParaRPr sz="1400" dirty="0">
                        <a:latin typeface="Helvetica" pitchFamily="2" charset="0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L="45726" marR="45726" marT="45726" marB="45726" anchor="ctr" horzOverflow="overflow"/>
                </a:tc>
                <a:tc hMerge="1"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400">
                          <a:latin typeface="Helvetica" pitchFamily="2" charset="0"/>
                          <a:ea typeface="Helvetica Neue"/>
                          <a:cs typeface="Helvetica Neue"/>
                          <a:sym typeface="Helvetica Neue"/>
                        </a:rPr>
                        <a:t>22%</a:t>
                      </a:r>
                    </a:p>
                  </a:txBody>
                  <a:tcPr marL="45726" marR="45726" marT="45726" marB="45726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400">
                          <a:solidFill>
                            <a:srgbClr val="0096FF"/>
                          </a:solidFill>
                          <a:latin typeface="Helvetica" pitchFamily="2" charset="0"/>
                          <a:ea typeface="Helvetica Neue"/>
                          <a:cs typeface="Helvetica Neue"/>
                          <a:sym typeface="Helvetica Neue"/>
                        </a:rPr>
                        <a:t>✓</a:t>
                      </a:r>
                    </a:p>
                  </a:txBody>
                  <a:tcPr marL="45726" marR="45726" marT="45726" marB="45726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400">
                          <a:solidFill>
                            <a:srgbClr val="0096FF"/>
                          </a:solidFill>
                          <a:latin typeface="Helvetica" pitchFamily="2" charset="0"/>
                          <a:ea typeface="Helvetica Neue"/>
                          <a:cs typeface="Helvetica Neue"/>
                          <a:sym typeface="Helvetica Neue"/>
                        </a:rPr>
                        <a:t>✓</a:t>
                      </a:r>
                    </a:p>
                  </a:txBody>
                  <a:tcPr marL="45726" marR="45726" marT="45726" marB="45726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400">
                          <a:solidFill>
                            <a:srgbClr val="0096FF"/>
                          </a:solidFill>
                          <a:latin typeface="Helvetica" pitchFamily="2" charset="0"/>
                          <a:ea typeface="Helvetica Neue"/>
                          <a:cs typeface="Helvetica Neue"/>
                          <a:sym typeface="Helvetica Neue"/>
                        </a:rPr>
                        <a:t>✓</a:t>
                      </a:r>
                    </a:p>
                  </a:txBody>
                  <a:tcPr marL="45726" marR="45726" marT="45726" marB="45726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400" dirty="0">
                          <a:solidFill>
                            <a:srgbClr val="0096FF"/>
                          </a:solidFill>
                          <a:latin typeface="Helvetica" pitchFamily="2" charset="0"/>
                          <a:ea typeface="Helvetica Neue"/>
                          <a:cs typeface="Helvetica Neue"/>
                          <a:sym typeface="Helvetica Neue"/>
                        </a:rPr>
                        <a:t>✓</a:t>
                      </a:r>
                    </a:p>
                  </a:txBody>
                  <a:tcPr marL="45726" marR="45726" marT="45726" marB="45726" anchor="ctr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0258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400" dirty="0" err="1">
                          <a:latin typeface="Helvetica" pitchFamily="2" charset="0"/>
                          <a:ea typeface="Helvetica Neue"/>
                          <a:cs typeface="Helvetica Neue"/>
                          <a:sym typeface="Helvetica Neue"/>
                        </a:rPr>
                        <a:t>ττ</a:t>
                      </a:r>
                      <a:r>
                        <a:rPr sz="1400" dirty="0">
                          <a:latin typeface="Helvetica" pitchFamily="2" charset="0"/>
                          <a:ea typeface="Helvetica Neue"/>
                          <a:cs typeface="Helvetica Neue"/>
                          <a:sym typeface="Helvetica Neue"/>
                        </a:rPr>
                        <a:t>           </a:t>
                      </a:r>
                    </a:p>
                  </a:txBody>
                  <a:tcPr marL="45726" marR="45726" marT="45726" marB="45726" anchor="ctr" horzOverflow="overflow"/>
                </a:tc>
                <a:tc gridSpan="2"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CH" sz="1400" dirty="0">
                          <a:latin typeface="Helvetica" pitchFamily="2" charset="0"/>
                          <a:ea typeface="Helvetica Neue"/>
                          <a:cs typeface="Helvetica Neue"/>
                          <a:sym typeface="Helvetica Neue"/>
                        </a:rPr>
                        <a:t>6.3 %</a:t>
                      </a:r>
                      <a:endParaRPr sz="1400" dirty="0">
                        <a:latin typeface="Helvetica" pitchFamily="2" charset="0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L="45726" marR="45726" marT="45726" marB="45726" anchor="ctr" horzOverflow="overflow"/>
                </a:tc>
                <a:tc hMerge="1"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400">
                          <a:latin typeface="Helvetica" pitchFamily="2" charset="0"/>
                          <a:ea typeface="Helvetica Neue"/>
                          <a:cs typeface="Helvetica Neue"/>
                          <a:sym typeface="Helvetica Neue"/>
                        </a:rPr>
                        <a:t>6.3 %</a:t>
                      </a:r>
                    </a:p>
                  </a:txBody>
                  <a:tcPr marL="45726" marR="45726" marT="45726" marB="45726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400">
                          <a:solidFill>
                            <a:srgbClr val="0096FF"/>
                          </a:solidFill>
                          <a:latin typeface="Helvetica" pitchFamily="2" charset="0"/>
                          <a:ea typeface="Helvetica Neue"/>
                          <a:cs typeface="Helvetica Neue"/>
                          <a:sym typeface="Helvetica Neue"/>
                        </a:rPr>
                        <a:t>✓</a:t>
                      </a:r>
                    </a:p>
                  </a:txBody>
                  <a:tcPr marL="45726" marR="45726" marT="45726" marB="45726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400">
                          <a:solidFill>
                            <a:srgbClr val="0096FF"/>
                          </a:solidFill>
                          <a:latin typeface="Helvetica" pitchFamily="2" charset="0"/>
                          <a:ea typeface="Helvetica Neue"/>
                          <a:cs typeface="Helvetica Neue"/>
                          <a:sym typeface="Helvetica Neue"/>
                        </a:rPr>
                        <a:t>✓</a:t>
                      </a:r>
                    </a:p>
                  </a:txBody>
                  <a:tcPr marL="45726" marR="45726" marT="45726" marB="45726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400">
                          <a:solidFill>
                            <a:srgbClr val="0096FF"/>
                          </a:solidFill>
                          <a:latin typeface="Helvetica" pitchFamily="2" charset="0"/>
                          <a:ea typeface="Helvetica Neue"/>
                          <a:cs typeface="Helvetica Neue"/>
                          <a:sym typeface="Helvetica Neue"/>
                        </a:rPr>
                        <a:t>✓</a:t>
                      </a:r>
                    </a:p>
                  </a:txBody>
                  <a:tcPr marL="45726" marR="45726" marT="45726" marB="45726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400">
                          <a:solidFill>
                            <a:srgbClr val="0096FF"/>
                          </a:solidFill>
                          <a:latin typeface="Helvetica" pitchFamily="2" charset="0"/>
                          <a:ea typeface="Helvetica Neue"/>
                          <a:cs typeface="Helvetica Neue"/>
                          <a:sym typeface="Helvetica Neue"/>
                        </a:rPr>
                        <a:t>✓</a:t>
                      </a:r>
                    </a:p>
                  </a:txBody>
                  <a:tcPr marL="45726" marR="45726" marT="45726" marB="45726" anchor="ctr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0258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400" dirty="0">
                          <a:latin typeface="Helvetica" pitchFamily="2" charset="0"/>
                          <a:ea typeface="Helvetica Neue"/>
                          <a:cs typeface="Helvetica Neue"/>
                          <a:sym typeface="Helvetica Neue"/>
                        </a:rPr>
                        <a:t>bb</a:t>
                      </a:r>
                    </a:p>
                  </a:txBody>
                  <a:tcPr marL="45726" marR="45726" marT="45726" marB="45726" anchor="ctr" horzOverflow="overflow"/>
                </a:tc>
                <a:tc gridSpan="2"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CH" sz="1400" dirty="0">
                          <a:latin typeface="Helvetica" pitchFamily="2" charset="0"/>
                          <a:ea typeface="Helvetica Neue"/>
                          <a:cs typeface="Helvetica Neue"/>
                          <a:sym typeface="Helvetica Neue"/>
                        </a:rPr>
                        <a:t>58%</a:t>
                      </a:r>
                      <a:endParaRPr sz="1400" dirty="0">
                        <a:latin typeface="Helvetica" pitchFamily="2" charset="0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L="45726" marR="45726" marT="45726" marB="45726" anchor="ctr" horzOverflow="overflow"/>
                </a:tc>
                <a:tc hMerge="1"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400">
                          <a:latin typeface="Helvetica" pitchFamily="2" charset="0"/>
                          <a:ea typeface="Helvetica Neue"/>
                          <a:cs typeface="Helvetica Neue"/>
                          <a:sym typeface="Helvetica Neue"/>
                        </a:rPr>
                        <a:t>55%</a:t>
                      </a:r>
                    </a:p>
                  </a:txBody>
                  <a:tcPr marL="45726" marR="45726" marT="45726" marB="45726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400">
                          <a:solidFill>
                            <a:srgbClr val="0096FF"/>
                          </a:solidFill>
                          <a:latin typeface="Helvetica" pitchFamily="2" charset="0"/>
                          <a:ea typeface="Helvetica Neue"/>
                          <a:cs typeface="Helvetica Neue"/>
                          <a:sym typeface="Helvetica Neue"/>
                        </a:rPr>
                        <a:t>✓</a:t>
                      </a:r>
                    </a:p>
                  </a:txBody>
                  <a:tcPr marL="45726" marR="45726" marT="45726" marB="45726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400">
                          <a:solidFill>
                            <a:srgbClr val="0096FF"/>
                          </a:solidFill>
                          <a:latin typeface="Helvetica" pitchFamily="2" charset="0"/>
                          <a:ea typeface="Helvetica Neue"/>
                          <a:cs typeface="Helvetica Neue"/>
                          <a:sym typeface="Helvetica Neue"/>
                        </a:rPr>
                        <a:t>✓</a:t>
                      </a:r>
                    </a:p>
                  </a:txBody>
                  <a:tcPr marL="45726" marR="45726" marT="45726" marB="45726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400" dirty="0">
                          <a:solidFill>
                            <a:srgbClr val="0096FF"/>
                          </a:solidFill>
                          <a:latin typeface="Helvetica" pitchFamily="2" charset="0"/>
                          <a:ea typeface="Helvetica Neue"/>
                          <a:cs typeface="Helvetica Neue"/>
                          <a:sym typeface="Helvetica Neue"/>
                        </a:rPr>
                        <a:t>✓</a:t>
                      </a:r>
                    </a:p>
                  </a:txBody>
                  <a:tcPr marL="45726" marR="45726" marT="45726" marB="45726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400">
                          <a:solidFill>
                            <a:srgbClr val="0096FF"/>
                          </a:solidFill>
                          <a:latin typeface="Helvetica" pitchFamily="2" charset="0"/>
                          <a:ea typeface="Helvetica Neue"/>
                          <a:cs typeface="Helvetica Neue"/>
                          <a:sym typeface="Helvetica Neue"/>
                        </a:rPr>
                        <a:t>✓</a:t>
                      </a:r>
                    </a:p>
                  </a:txBody>
                  <a:tcPr marL="45726" marR="45726" marT="45726" marB="45726" anchor="ctr" horzOverflow="overflow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0258">
                <a:tc>
                  <a:txBody>
                    <a:bodyPr/>
                    <a:lstStyle/>
                    <a:p>
                      <a:pPr algn="ctr">
                        <a:defRPr sz="3200"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rPr sz="1400" dirty="0" err="1">
                          <a:latin typeface="Helvetica" pitchFamily="2" charset="0"/>
                        </a:rPr>
                        <a:t>Zγ</a:t>
                      </a:r>
                      <a:r>
                        <a:rPr sz="1400" dirty="0">
                          <a:latin typeface="Helvetica" pitchFamily="2" charset="0"/>
                        </a:rPr>
                        <a:t> </a:t>
                      </a:r>
                      <a:r>
                        <a:rPr lang="en-US" sz="1400" dirty="0">
                          <a:latin typeface="Helvetica" pitchFamily="2" charset="0"/>
                        </a:rPr>
                        <a:t>(&amp; </a:t>
                      </a:r>
                      <a:r>
                        <a:rPr sz="1400" dirty="0" err="1">
                          <a:latin typeface="Helvetica" pitchFamily="2" charset="0"/>
                        </a:rPr>
                        <a:t>γγ</a:t>
                      </a:r>
                      <a:r>
                        <a:rPr sz="1400" baseline="31000" dirty="0">
                          <a:latin typeface="Helvetica" pitchFamily="2" charset="0"/>
                        </a:rPr>
                        <a:t>∗</a:t>
                      </a:r>
                      <a:r>
                        <a:rPr lang="en-US" sz="1400" baseline="0" dirty="0">
                          <a:latin typeface="Helvetica" pitchFamily="2" charset="0"/>
                        </a:rPr>
                        <a:t>)</a:t>
                      </a:r>
                      <a:endParaRPr sz="1400" baseline="0" dirty="0">
                        <a:latin typeface="Helvetica" pitchFamily="2" charset="0"/>
                      </a:endParaRPr>
                    </a:p>
                  </a:txBody>
                  <a:tcPr marL="45726" marR="45726" marT="45726" marB="45726" anchor="ctr" horzOverflow="overflow"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defRPr sz="3200"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rPr lang="en-CH" sz="1400">
                          <a:latin typeface="Helvetica" pitchFamily="2" charset="0"/>
                          <a:ea typeface="Helvetica Neue"/>
                          <a:cs typeface="Helvetica Neue"/>
                          <a:sym typeface="Helvetica Neue"/>
                        </a:rPr>
                        <a:t>0.2 %</a:t>
                      </a:r>
                      <a:endParaRPr sz="1400" baseline="0" dirty="0">
                        <a:latin typeface="Helvetica" pitchFamily="2" charset="0"/>
                      </a:endParaRPr>
                    </a:p>
                  </a:txBody>
                  <a:tcPr marL="45726" marR="45726" marT="45726" marB="45726" anchor="ctr" horzOverflow="overflow"/>
                </a:tc>
                <a:tc hMerge="1"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400" dirty="0">
                          <a:latin typeface="Helvetica" pitchFamily="2" charset="0"/>
                          <a:ea typeface="Helvetica Neue"/>
                          <a:cs typeface="Helvetica Neue"/>
                          <a:sym typeface="Helvetica Neue"/>
                        </a:rPr>
                        <a:t>0.2 %</a:t>
                      </a:r>
                    </a:p>
                  </a:txBody>
                  <a:tcPr marL="45726" marR="45726" marT="45726" marB="45726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400">
                          <a:solidFill>
                            <a:srgbClr val="0096FF"/>
                          </a:solidFill>
                          <a:latin typeface="Helvetica" pitchFamily="2" charset="0"/>
                          <a:ea typeface="Helvetica Neue"/>
                          <a:cs typeface="Helvetica Neue"/>
                          <a:sym typeface="Helvetica Neue"/>
                        </a:rPr>
                        <a:t>✓</a:t>
                      </a:r>
                    </a:p>
                  </a:txBody>
                  <a:tcPr marL="45726" marR="45726" marT="45726" marB="45726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400">
                          <a:solidFill>
                            <a:srgbClr val="0096FF"/>
                          </a:solidFill>
                          <a:latin typeface="Helvetica" pitchFamily="2" charset="0"/>
                          <a:ea typeface="Helvetica Neue"/>
                          <a:cs typeface="Helvetica Neue"/>
                          <a:sym typeface="Helvetica Neue"/>
                        </a:rPr>
                        <a:t>✓</a:t>
                      </a:r>
                    </a:p>
                  </a:txBody>
                  <a:tcPr marL="45726" marR="45726" marT="45726" marB="45726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400">
                          <a:solidFill>
                            <a:srgbClr val="0096FF"/>
                          </a:solidFill>
                          <a:latin typeface="Helvetica" pitchFamily="2" charset="0"/>
                          <a:ea typeface="Helvetica Neue"/>
                          <a:cs typeface="Helvetica Neue"/>
                          <a:sym typeface="Helvetica Neue"/>
                        </a:rPr>
                        <a:t>✓</a:t>
                      </a:r>
                    </a:p>
                  </a:txBody>
                  <a:tcPr marL="45726" marR="45726" marT="45726" marB="45726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400">
                          <a:solidFill>
                            <a:srgbClr val="0096FF"/>
                          </a:solidFill>
                          <a:latin typeface="Helvetica" pitchFamily="2" charset="0"/>
                          <a:ea typeface="Helvetica Neue"/>
                          <a:cs typeface="Helvetica Neue"/>
                          <a:sym typeface="Helvetica Neue"/>
                        </a:rPr>
                        <a:t>✓</a:t>
                      </a:r>
                    </a:p>
                  </a:txBody>
                  <a:tcPr marL="45726" marR="45726" marT="45726" marB="45726" anchor="ctr" horzOverflow="overflow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90258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400" dirty="0" err="1">
                          <a:latin typeface="Helvetica" pitchFamily="2" charset="0"/>
                          <a:ea typeface="Helvetica Neue"/>
                          <a:cs typeface="Helvetica Neue"/>
                          <a:sym typeface="Helvetica Neue"/>
                        </a:rPr>
                        <a:t>μμ</a:t>
                      </a:r>
                      <a:endParaRPr sz="1400" dirty="0">
                        <a:latin typeface="Helvetica" pitchFamily="2" charset="0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L="45726" marR="45726" marT="45726" marB="45726" anchor="ctr" horzOverflow="overflow"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CH" sz="1400" dirty="0">
                          <a:latin typeface="Helvetica" pitchFamily="2" charset="0"/>
                          <a:ea typeface="Helvetica Neue"/>
                          <a:cs typeface="Helvetica Neue"/>
                          <a:sym typeface="Helvetica Neue"/>
                        </a:rPr>
                        <a:t>0.02 %</a:t>
                      </a:r>
                      <a:endParaRPr sz="1400" dirty="0">
                        <a:latin typeface="Helvetica" pitchFamily="2" charset="0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L="45726" marR="45726" marT="45726" marB="45726" anchor="ctr" horzOverflow="overflow"/>
                </a:tc>
                <a:tc hMerge="1"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400">
                          <a:latin typeface="Helvetica" pitchFamily="2" charset="0"/>
                          <a:ea typeface="Helvetica Neue"/>
                          <a:cs typeface="Helvetica Neue"/>
                          <a:sym typeface="Helvetica Neue"/>
                        </a:rPr>
                        <a:t>0.02 %</a:t>
                      </a:r>
                    </a:p>
                  </a:txBody>
                  <a:tcPr marL="45726" marR="45726" marT="45726" marB="45726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400">
                          <a:solidFill>
                            <a:srgbClr val="0096FF"/>
                          </a:solidFill>
                          <a:latin typeface="Helvetica" pitchFamily="2" charset="0"/>
                          <a:ea typeface="Helvetica Neue"/>
                          <a:cs typeface="Helvetica Neue"/>
                          <a:sym typeface="Helvetica Neue"/>
                        </a:rPr>
                        <a:t>✓</a:t>
                      </a:r>
                    </a:p>
                  </a:txBody>
                  <a:tcPr marL="45726" marR="45726" marT="45726" marB="45726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400">
                          <a:solidFill>
                            <a:srgbClr val="0096FF"/>
                          </a:solidFill>
                          <a:latin typeface="Helvetica" pitchFamily="2" charset="0"/>
                          <a:ea typeface="Helvetica Neue"/>
                          <a:cs typeface="Helvetica Neue"/>
                          <a:sym typeface="Helvetica Neue"/>
                        </a:rPr>
                        <a:t>✓</a:t>
                      </a:r>
                    </a:p>
                  </a:txBody>
                  <a:tcPr marL="45726" marR="45726" marT="45726" marB="45726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400">
                          <a:solidFill>
                            <a:srgbClr val="0096FF"/>
                          </a:solidFill>
                          <a:latin typeface="Helvetica" pitchFamily="2" charset="0"/>
                          <a:ea typeface="Helvetica Neue"/>
                          <a:cs typeface="Helvetica Neue"/>
                          <a:sym typeface="Helvetica Neue"/>
                        </a:rPr>
                        <a:t>✓</a:t>
                      </a:r>
                    </a:p>
                  </a:txBody>
                  <a:tcPr marL="45726" marR="45726" marT="45726" marB="45726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400" dirty="0">
                          <a:solidFill>
                            <a:srgbClr val="0096FF"/>
                          </a:solidFill>
                          <a:latin typeface="Helvetica" pitchFamily="2" charset="0"/>
                          <a:ea typeface="Helvetica Neue"/>
                          <a:cs typeface="Helvetica Neue"/>
                          <a:sym typeface="Helvetica Neue"/>
                        </a:rPr>
                        <a:t>✓</a:t>
                      </a:r>
                    </a:p>
                  </a:txBody>
                  <a:tcPr marL="45726" marR="45726" marT="45726" marB="45726" anchor="ctr" horzOverflow="overflow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5F18892B-A9AB-47C4-3391-7E89FB8B270A}"/>
              </a:ext>
            </a:extLst>
          </p:cNvPr>
          <p:cNvSpPr txBox="1"/>
          <p:nvPr/>
        </p:nvSpPr>
        <p:spPr>
          <a:xfrm>
            <a:off x="5876950" y="1937255"/>
            <a:ext cx="484615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Huge experimental programme, some channels suffer from large backgrounds, huge improvements from smart analysis techniques and machine learning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7AA58EA-915E-B90A-00F8-588181AA7959}"/>
              </a:ext>
            </a:extLst>
          </p:cNvPr>
          <p:cNvSpPr txBox="1"/>
          <p:nvPr/>
        </p:nvSpPr>
        <p:spPr>
          <a:xfrm>
            <a:off x="5749131" y="6087646"/>
            <a:ext cx="307007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In grey: evidence for decays, but not observed yet</a:t>
            </a:r>
          </a:p>
        </p:txBody>
      </p:sp>
    </p:spTree>
    <p:extLst>
      <p:ext uri="{BB962C8B-B14F-4D97-AF65-F5344CB8AC3E}">
        <p14:creationId xmlns:p14="http://schemas.microsoft.com/office/powerpoint/2010/main" val="349797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61D60F-908C-25DB-A51A-6916D062DA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16838D9-A097-9DB2-FB41-330A10A6283C}"/>
              </a:ext>
            </a:extLst>
          </p:cNvPr>
          <p:cNvSpPr/>
          <p:nvPr/>
        </p:nvSpPr>
        <p:spPr>
          <a:xfrm>
            <a:off x="0" y="0"/>
            <a:ext cx="11472863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en-CH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17" name="Picture 2">
            <a:extLst>
              <a:ext uri="{FF2B5EF4-FFF2-40B4-BE49-F238E27FC236}">
                <a16:creationId xmlns:a16="http://schemas.microsoft.com/office/drawing/2014/main" id="{2B62CFE7-A12B-3B50-3F39-EB8E58F507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/>
        </p:blipFill>
        <p:spPr bwMode="auto">
          <a:xfrm>
            <a:off x="534988" y="0"/>
            <a:ext cx="104013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20118B3-0D86-3043-D9BF-B9A14370FA38}"/>
              </a:ext>
            </a:extLst>
          </p:cNvPr>
          <p:cNvSpPr txBox="1"/>
          <p:nvPr/>
        </p:nvSpPr>
        <p:spPr>
          <a:xfrm>
            <a:off x="8317795" y="6604084"/>
            <a:ext cx="258275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050" dirty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A boosted </a:t>
            </a:r>
            <a:r>
              <a:rPr lang="en-GB" sz="1050" dirty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WH → </a:t>
            </a:r>
            <a:r>
              <a:rPr lang="el-GR" sz="1050" dirty="0" err="1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μν</a:t>
            </a:r>
            <a:r>
              <a:rPr lang="en-GB" sz="1050" dirty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bb candidate event</a:t>
            </a:r>
            <a:endParaRPr lang="en-CH" sz="1050" dirty="0">
              <a:solidFill>
                <a:schemeClr val="bg1"/>
              </a:solidFill>
              <a:latin typeface="Helvetica Light" charset="0"/>
              <a:ea typeface="Helvetica Light" charset="0"/>
              <a:cs typeface="Helvetica Light" charset="0"/>
              <a:sym typeface="Wingdings" pitchFamily="2" charset="2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62E34BCD-1327-CECA-EBDE-6705D37E620A}"/>
              </a:ext>
            </a:extLst>
          </p:cNvPr>
          <p:cNvSpPr/>
          <p:nvPr/>
        </p:nvSpPr>
        <p:spPr>
          <a:xfrm>
            <a:off x="368300" y="770016"/>
            <a:ext cx="5555421" cy="5522400"/>
          </a:xfrm>
          <a:prstGeom prst="roundRect">
            <a:avLst>
              <a:gd name="adj" fmla="val 801"/>
            </a:avLst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61350F6-C677-FC21-9B59-FA700D1BEC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706901" y="1409409"/>
            <a:ext cx="4674759" cy="487240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F39B947-0195-8567-8C72-6B52F818CF9F}"/>
              </a:ext>
            </a:extLst>
          </p:cNvPr>
          <p:cNvSpPr txBox="1"/>
          <p:nvPr/>
        </p:nvSpPr>
        <p:spPr>
          <a:xfrm>
            <a:off x="542731" y="973777"/>
            <a:ext cx="450634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H" sz="1400" b="1" dirty="0"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Measurement of </a:t>
            </a:r>
            <a:r>
              <a:rPr lang="en-GB" sz="1400" b="1" dirty="0"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H → bb via associated production pp → W/Z + H and leptonic W/Z decays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C421729-082C-E1CF-3C50-C8EC8CA70F59}"/>
              </a:ext>
            </a:extLst>
          </p:cNvPr>
          <p:cNvSpPr txBox="1"/>
          <p:nvPr/>
        </p:nvSpPr>
        <p:spPr>
          <a:xfrm>
            <a:off x="2987860" y="3743308"/>
            <a:ext cx="111125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b="1" i="1" dirty="0">
                <a:solidFill>
                  <a:srgbClr val="CC000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H</a:t>
            </a:r>
            <a:r>
              <a:rPr lang="en-GB" sz="1400" b="1" dirty="0">
                <a:solidFill>
                  <a:srgbClr val="CC000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→ </a:t>
            </a:r>
            <a:r>
              <a:rPr lang="en-GB" sz="1400" b="1" i="1" dirty="0">
                <a:solidFill>
                  <a:srgbClr val="CC000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bb</a:t>
            </a:r>
            <a:endParaRPr lang="en-CH" sz="1400" b="1" i="1" dirty="0">
              <a:solidFill>
                <a:srgbClr val="CC0000"/>
              </a:solidFill>
              <a:latin typeface="Helvetica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BA3BF43-CA41-0A51-F0AD-B3F718E07622}"/>
              </a:ext>
            </a:extLst>
          </p:cNvPr>
          <p:cNvSpPr txBox="1"/>
          <p:nvPr/>
        </p:nvSpPr>
        <p:spPr>
          <a:xfrm>
            <a:off x="1593893" y="3743308"/>
            <a:ext cx="111125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b="1" i="1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Z</a:t>
            </a:r>
            <a:r>
              <a:rPr lang="en-GB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→ </a:t>
            </a:r>
            <a:r>
              <a:rPr lang="en-GB" sz="1400" b="1" i="1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bb</a:t>
            </a:r>
            <a:endParaRPr lang="en-CH" sz="1400" b="1" i="1" dirty="0">
              <a:solidFill>
                <a:schemeClr val="tx1">
                  <a:lumMod val="50000"/>
                  <a:lumOff val="50000"/>
                </a:schemeClr>
              </a:solidFill>
              <a:latin typeface="Helvetica" pitchFamily="2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849309F-6218-69C7-239E-DADAFE719482}"/>
              </a:ext>
            </a:extLst>
          </p:cNvPr>
          <p:cNvSpPr txBox="1"/>
          <p:nvPr/>
        </p:nvSpPr>
        <p:spPr>
          <a:xfrm>
            <a:off x="289297" y="211677"/>
            <a:ext cx="111125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b="1" i="1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H</a:t>
            </a:r>
            <a:r>
              <a:rPr lang="en-GB" sz="2000" b="1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→ </a:t>
            </a:r>
            <a:r>
              <a:rPr lang="en-GB" sz="2000" b="1" i="1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bb</a:t>
            </a:r>
            <a:endParaRPr lang="en-CH" sz="2000" b="1" i="1" dirty="0">
              <a:solidFill>
                <a:schemeClr val="bg1"/>
              </a:solidFill>
              <a:latin typeface="Helvetica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89CF4F8-4215-399B-C5E8-D0D05058DBF4}"/>
              </a:ext>
            </a:extLst>
          </p:cNvPr>
          <p:cNvSpPr txBox="1"/>
          <p:nvPr/>
        </p:nvSpPr>
        <p:spPr>
          <a:xfrm>
            <a:off x="3942174" y="1468473"/>
            <a:ext cx="132119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GB" sz="11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  <a:hlinkClick r:id="rId4"/>
              </a:rPr>
              <a:t>arXiv:2007.02873</a:t>
            </a:r>
            <a:endParaRPr lang="en-CH" sz="1100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  <a:sym typeface="Wingdings" pitchFamily="2" charset="2"/>
            </a:endParaRPr>
          </a:p>
        </p:txBody>
      </p:sp>
      <p:pic>
        <p:nvPicPr>
          <p:cNvPr id="6" name="Picture 4" descr="University Of Oxford Logo transparent PNG - StickPNG">
            <a:extLst>
              <a:ext uri="{FF2B5EF4-FFF2-40B4-BE49-F238E27FC236}">
                <a16:creationId xmlns:a16="http://schemas.microsoft.com/office/drawing/2014/main" id="{C8DA1701-86FB-3196-6F4F-1589D8A419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0610" y="1010281"/>
            <a:ext cx="515564" cy="616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A595CDF-E09C-3325-4ACB-29C3D226FE90}"/>
              </a:ext>
            </a:extLst>
          </p:cNvPr>
          <p:cNvSpPr txBox="1"/>
          <p:nvPr/>
        </p:nvSpPr>
        <p:spPr>
          <a:xfrm>
            <a:off x="3240132" y="2762200"/>
            <a:ext cx="2563902" cy="83099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GB" sz="1200" dirty="0"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Highly complex analyses requiring excellent control of background processes and signal purification with machine learning</a:t>
            </a:r>
          </a:p>
        </p:txBody>
      </p:sp>
    </p:spTree>
    <p:extLst>
      <p:ext uri="{BB962C8B-B14F-4D97-AF65-F5344CB8AC3E}">
        <p14:creationId xmlns:p14="http://schemas.microsoft.com/office/powerpoint/2010/main" val="2478180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F74CCCC-8364-ED4B-9680-74B49AB644C4}"/>
              </a:ext>
            </a:extLst>
          </p:cNvPr>
          <p:cNvSpPr/>
          <p:nvPr/>
        </p:nvSpPr>
        <p:spPr>
          <a:xfrm>
            <a:off x="0" y="0"/>
            <a:ext cx="11472863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en-CH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16" name="Picture 2">
            <a:extLst>
              <a:ext uri="{FF2B5EF4-FFF2-40B4-BE49-F238E27FC236}">
                <a16:creationId xmlns:a16="http://schemas.microsoft.com/office/drawing/2014/main" id="{4408E310-1317-CC8F-8586-9F758A45BE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/>
        </p:blipFill>
        <p:spPr bwMode="auto">
          <a:xfrm>
            <a:off x="534988" y="0"/>
            <a:ext cx="104013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275607C9-28B0-6156-E51A-5C46DB1C3556}"/>
              </a:ext>
            </a:extLst>
          </p:cNvPr>
          <p:cNvSpPr/>
          <p:nvPr/>
        </p:nvSpPr>
        <p:spPr>
          <a:xfrm>
            <a:off x="77498" y="5014912"/>
            <a:ext cx="2980027" cy="1847739"/>
          </a:xfrm>
          <a:prstGeom prst="rect">
            <a:avLst/>
          </a:prstGeom>
          <a:solidFill>
            <a:schemeClr val="tx1"/>
          </a:solidFill>
        </p:spPr>
        <p:txBody>
          <a:bodyPr wrap="squar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A49D09D4-1DDF-ED4B-6B64-400937D53B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0513" y="5146065"/>
            <a:ext cx="2313255" cy="172123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748FCE9-2E37-0542-BEFA-CB38C8B5FD92}"/>
              </a:ext>
            </a:extLst>
          </p:cNvPr>
          <p:cNvSpPr txBox="1"/>
          <p:nvPr/>
        </p:nvSpPr>
        <p:spPr>
          <a:xfrm>
            <a:off x="8559095" y="6604084"/>
            <a:ext cx="232788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050" dirty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A </a:t>
            </a:r>
            <a:r>
              <a:rPr lang="en-GB" sz="1050" dirty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ttH → </a:t>
            </a:r>
            <a:r>
              <a:rPr lang="en-US" sz="1050" dirty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6 jets</a:t>
            </a:r>
            <a:r>
              <a:rPr lang="en-GB" sz="1050" dirty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 + 𝛾𝛾 candidate event</a:t>
            </a:r>
            <a:endParaRPr lang="en-CH" sz="1050" dirty="0">
              <a:solidFill>
                <a:schemeClr val="bg1"/>
              </a:solidFill>
              <a:latin typeface="Helvetica Light" charset="0"/>
              <a:ea typeface="Helvetica Light" charset="0"/>
              <a:cs typeface="Helvetica Light" charset="0"/>
              <a:sym typeface="Wingdings" pitchFamily="2" charset="2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0084904-7C57-0BBE-3FD5-FF54B4E2E5C3}"/>
              </a:ext>
            </a:extLst>
          </p:cNvPr>
          <p:cNvSpPr/>
          <p:nvPr/>
        </p:nvSpPr>
        <p:spPr>
          <a:xfrm>
            <a:off x="534988" y="0"/>
            <a:ext cx="2843212" cy="1320800"/>
          </a:xfrm>
          <a:prstGeom prst="rect">
            <a:avLst/>
          </a:prstGeom>
          <a:solidFill>
            <a:schemeClr val="tx1"/>
          </a:solidFill>
        </p:spPr>
        <p:txBody>
          <a:bodyPr wrap="non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28DE0E59-3A13-0FEA-B17E-C36A4DDFD475}"/>
              </a:ext>
            </a:extLst>
          </p:cNvPr>
          <p:cNvSpPr/>
          <p:nvPr/>
        </p:nvSpPr>
        <p:spPr>
          <a:xfrm>
            <a:off x="406402" y="1192299"/>
            <a:ext cx="4608512" cy="3258086"/>
          </a:xfrm>
          <a:prstGeom prst="roundRect">
            <a:avLst>
              <a:gd name="adj" fmla="val 801"/>
            </a:avLst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949F1DA-F872-37E7-3B59-AD4AA270ABE0}"/>
              </a:ext>
            </a:extLst>
          </p:cNvPr>
          <p:cNvSpPr txBox="1"/>
          <p:nvPr/>
        </p:nvSpPr>
        <p:spPr>
          <a:xfrm>
            <a:off x="580831" y="1338909"/>
            <a:ext cx="332273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H" sz="1400" b="1" dirty="0"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tt</a:t>
            </a:r>
            <a:r>
              <a:rPr lang="en-GB" sz="1400" b="1" dirty="0"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H production features rich events, clean H </a:t>
            </a:r>
            <a:r>
              <a:rPr lang="en-GB" sz="1400" b="1" dirty="0">
                <a:latin typeface="Symbol" pitchFamily="2" charset="2"/>
                <a:ea typeface="Helvetica Light" charset="0"/>
                <a:cs typeface="Helvetica Light" charset="0"/>
                <a:sym typeface="Wingdings" pitchFamily="2" charset="2"/>
              </a:rPr>
              <a:t>®</a:t>
            </a:r>
            <a:r>
              <a:rPr lang="en-GB" sz="1400" b="1" dirty="0"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𝛾𝛾 channel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9636FEF-ACE2-5D22-F512-C5D8F0B8BFB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9509" b="46354"/>
          <a:stretch/>
        </p:blipFill>
        <p:spPr>
          <a:xfrm rot="5400000">
            <a:off x="1568527" y="1039902"/>
            <a:ext cx="2269775" cy="419436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5E7491AC-823B-03A5-F649-F1219DD16FE0}"/>
              </a:ext>
            </a:extLst>
          </p:cNvPr>
          <p:cNvSpPr txBox="1"/>
          <p:nvPr/>
        </p:nvSpPr>
        <p:spPr>
          <a:xfrm>
            <a:off x="3493607" y="1812947"/>
            <a:ext cx="128272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GB" sz="11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  <a:hlinkClick r:id="rId5"/>
              </a:rPr>
              <a:t>arXiv:2004.04545</a:t>
            </a:r>
            <a:endParaRPr lang="en-CH" sz="1100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  <a:sym typeface="Wingdings" pitchFamily="2" charset="2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4EE00EF-342F-191F-3627-F0E3E2298EA8}"/>
              </a:ext>
            </a:extLst>
          </p:cNvPr>
          <p:cNvSpPr txBox="1"/>
          <p:nvPr/>
        </p:nvSpPr>
        <p:spPr>
          <a:xfrm>
            <a:off x="289297" y="616092"/>
            <a:ext cx="313474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b="1" i="1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ttH </a:t>
            </a:r>
            <a:r>
              <a:rPr lang="en-GB" sz="1100" b="1" i="1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</a:t>
            </a:r>
            <a:r>
              <a:rPr lang="en-GB" sz="2000" b="1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Production</a:t>
            </a:r>
            <a:endParaRPr lang="en-CH" sz="2000" b="1" dirty="0">
              <a:solidFill>
                <a:schemeClr val="bg1"/>
              </a:solidFill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1758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F74CCCC-8364-ED4B-9680-74B49AB644C4}"/>
              </a:ext>
            </a:extLst>
          </p:cNvPr>
          <p:cNvSpPr/>
          <p:nvPr/>
        </p:nvSpPr>
        <p:spPr>
          <a:xfrm>
            <a:off x="0" y="0"/>
            <a:ext cx="11472863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en-CH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3188C43-E0C5-594A-A691-F8EDB7D37F1C}"/>
              </a:ext>
            </a:extLst>
          </p:cNvPr>
          <p:cNvSpPr/>
          <p:nvPr/>
        </p:nvSpPr>
        <p:spPr>
          <a:xfrm>
            <a:off x="245333" y="0"/>
            <a:ext cx="4795024" cy="1118915"/>
          </a:xfrm>
          <a:prstGeom prst="rect">
            <a:avLst/>
          </a:prstGeom>
          <a:solidFill>
            <a:schemeClr val="tx1"/>
          </a:solidFill>
        </p:spPr>
        <p:txBody>
          <a:bodyPr wrap="non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pic>
        <p:nvPicPr>
          <p:cNvPr id="68610" name="Picture 2">
            <a:extLst>
              <a:ext uri="{FF2B5EF4-FFF2-40B4-BE49-F238E27FC236}">
                <a16:creationId xmlns:a16="http://schemas.microsoft.com/office/drawing/2014/main" id="{A050A587-A718-FCA8-5E3B-5948B28A84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/>
        </p:blipFill>
        <p:spPr bwMode="auto">
          <a:xfrm>
            <a:off x="534988" y="0"/>
            <a:ext cx="104013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EB33DEBB-490B-BD61-5C8B-EDDD38F723A6}"/>
              </a:ext>
            </a:extLst>
          </p:cNvPr>
          <p:cNvSpPr/>
          <p:nvPr/>
        </p:nvSpPr>
        <p:spPr>
          <a:xfrm>
            <a:off x="534988" y="1169297"/>
            <a:ext cx="10401299" cy="4780646"/>
          </a:xfrm>
          <a:prstGeom prst="roundRect">
            <a:avLst>
              <a:gd name="adj" fmla="val 801"/>
            </a:avLst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94D1AC2-7321-4482-336D-7847926CDCB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4375"/>
          <a:stretch/>
        </p:blipFill>
        <p:spPr>
          <a:xfrm>
            <a:off x="842201" y="1240528"/>
            <a:ext cx="3996534" cy="316294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9500679-E92A-847C-6E2E-48B714CF46F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-3518" t="75374" r="3518" b="645"/>
          <a:stretch/>
        </p:blipFill>
        <p:spPr>
          <a:xfrm>
            <a:off x="696318" y="4380005"/>
            <a:ext cx="3996534" cy="1363565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9D77AA9-D32C-B98F-A70B-693D1C29D1D7}"/>
              </a:ext>
            </a:extLst>
          </p:cNvPr>
          <p:cNvSpPr/>
          <p:nvPr/>
        </p:nvSpPr>
        <p:spPr>
          <a:xfrm>
            <a:off x="3446768" y="1273043"/>
            <a:ext cx="1290738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100" dirty="0">
                <a:latin typeface="Helvetica Light" panose="020B0403020202020204" pitchFamily="34" charset="0"/>
                <a:hlinkClick r:id="rId5"/>
              </a:rPr>
              <a:t>arXiv:2207.00338</a:t>
            </a:r>
            <a:endParaRPr lang="en-CH" sz="1100" dirty="0">
              <a:latin typeface="Helvetica Light" panose="020B0403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E2A4C80-1EEF-48F4-85A8-0E9B224C4265}"/>
              </a:ext>
            </a:extLst>
          </p:cNvPr>
          <p:cNvSpPr txBox="1"/>
          <p:nvPr/>
        </p:nvSpPr>
        <p:spPr>
          <a:xfrm>
            <a:off x="3192642" y="3107339"/>
            <a:ext cx="1891865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600" b="1" i="1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H</a:t>
            </a:r>
            <a:r>
              <a:rPr lang="en-CH" sz="1600" b="1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</a:t>
            </a:r>
            <a:r>
              <a:rPr lang="en-CH" sz="1600" b="1" dirty="0">
                <a:solidFill>
                  <a:prstClr val="black"/>
                </a:solidFill>
                <a:latin typeface="Symbol" pitchFamily="2" charset="2"/>
                <a:ea typeface="Helvetica Light" charset="0"/>
                <a:cs typeface="Helvetica Light" charset="0"/>
                <a:sym typeface="Wingdings" pitchFamily="2" charset="2"/>
              </a:rPr>
              <a:t>®</a:t>
            </a:r>
            <a:r>
              <a:rPr lang="en-CH" sz="1600" b="1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</a:t>
            </a:r>
            <a:r>
              <a:rPr lang="en-CH" sz="1600" b="1" i="1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WW* </a:t>
            </a:r>
            <a:r>
              <a:rPr lang="en-CH" sz="1600" b="1" dirty="0">
                <a:solidFill>
                  <a:prstClr val="black"/>
                </a:solidFill>
                <a:latin typeface="Symbol" pitchFamily="2" charset="2"/>
                <a:ea typeface="Helvetica Light" charset="0"/>
                <a:cs typeface="Helvetica Light" charset="0"/>
                <a:sym typeface="Wingdings" pitchFamily="2" charset="2"/>
              </a:rPr>
              <a:t>®</a:t>
            </a:r>
            <a:r>
              <a:rPr lang="en-CH" sz="1600" b="1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2𝓁2𝜈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397A375-495A-8C51-CAF7-D67D769BD82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</a:blip>
          <a:srcRect b="4204"/>
          <a:stretch/>
        </p:blipFill>
        <p:spPr>
          <a:xfrm>
            <a:off x="5586951" y="1305724"/>
            <a:ext cx="4780646" cy="4579684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5E8EF515-9205-2877-ECC2-9CF4C8E99DA8}"/>
              </a:ext>
            </a:extLst>
          </p:cNvPr>
          <p:cNvSpPr/>
          <p:nvPr/>
        </p:nvSpPr>
        <p:spPr>
          <a:xfrm>
            <a:off x="8880875" y="1269934"/>
            <a:ext cx="1290738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100" dirty="0">
                <a:latin typeface="Helvetica" pitchFamily="2" charset="0"/>
                <a:hlinkClick r:id="rId7"/>
              </a:rPr>
              <a:t>arXiv:2201.08269</a:t>
            </a:r>
            <a:endParaRPr lang="en-CH" sz="1100" dirty="0">
              <a:latin typeface="Helvetica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735208C-9B0D-6CA5-682F-BBD0107A2EF7}"/>
              </a:ext>
            </a:extLst>
          </p:cNvPr>
          <p:cNvSpPr txBox="1"/>
          <p:nvPr/>
        </p:nvSpPr>
        <p:spPr>
          <a:xfrm>
            <a:off x="8676331" y="3107339"/>
            <a:ext cx="84991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600" b="1" i="1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H</a:t>
            </a:r>
            <a:r>
              <a:rPr lang="en-CH" sz="1600" b="1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</a:t>
            </a:r>
            <a:r>
              <a:rPr lang="en-CH" sz="1600" b="1" dirty="0">
                <a:solidFill>
                  <a:prstClr val="black"/>
                </a:solidFill>
                <a:latin typeface="Symbol" pitchFamily="2" charset="2"/>
                <a:ea typeface="Helvetica Light" charset="0"/>
                <a:cs typeface="Helvetica Light" charset="0"/>
                <a:sym typeface="Wingdings" pitchFamily="2" charset="2"/>
              </a:rPr>
              <a:t>®</a:t>
            </a:r>
            <a:r>
              <a:rPr lang="en-CH" sz="1600" b="1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𝜏𝜏</a:t>
            </a:r>
          </a:p>
        </p:txBody>
      </p:sp>
      <p:pic>
        <p:nvPicPr>
          <p:cNvPr id="2" name="Picture 4" descr="University Of Oxford Logo transparent PNG - StickPNG">
            <a:extLst>
              <a:ext uri="{FF2B5EF4-FFF2-40B4-BE49-F238E27FC236}">
                <a16:creationId xmlns:a16="http://schemas.microsoft.com/office/drawing/2014/main" id="{97C19C8D-85AE-18BF-05B7-B61B3D83DB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2132" y="1531544"/>
            <a:ext cx="515564" cy="616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8775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A23234E0-9BE4-2A19-CE09-0AF8C3BE89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8285" y="4496433"/>
            <a:ext cx="2794529" cy="230032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8405228-6E52-D34B-B11E-D7893AD205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3</a:t>
            </a:fld>
            <a:endParaRPr lang="en-GB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1841B52-7EF4-A348-84CD-916A311E6BA2}"/>
              </a:ext>
            </a:extLst>
          </p:cNvPr>
          <p:cNvSpPr txBox="1"/>
          <p:nvPr/>
        </p:nvSpPr>
        <p:spPr>
          <a:xfrm>
            <a:off x="178096" y="264651"/>
            <a:ext cx="11305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424250" algn="l" defTabSz="4302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D7FBF"/>
                </a:solidFill>
                <a:effectLst/>
                <a:uLnTx/>
                <a:uFillTx/>
                <a:latin typeface="Helvetica" pitchFamily="2" charset="0"/>
                <a:ea typeface="Trebuchet MS" pitchFamily="-84" charset="0"/>
                <a:cs typeface="Helvetica Light"/>
              </a:rPr>
              <a:t>Yes, what 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0D7FBF"/>
                </a:solidFill>
                <a:effectLst/>
                <a:uLnTx/>
                <a:uFillTx/>
                <a:latin typeface="Helvetica" pitchFamily="2" charset="0"/>
                <a:ea typeface="Trebuchet MS" pitchFamily="-84" charset="0"/>
                <a:cs typeface="Helvetica Light"/>
              </a:rPr>
              <a:t>is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D7FBF"/>
                </a:solidFill>
                <a:effectLst/>
                <a:uLnTx/>
                <a:uFillTx/>
                <a:latin typeface="Helvetica" pitchFamily="2" charset="0"/>
                <a:ea typeface="Trebuchet MS" pitchFamily="-84" charset="0"/>
                <a:cs typeface="Helvetica Light"/>
              </a:rPr>
              <a:t> the nature of the vacuum?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1A60062D-5F08-B045-A5D6-ED2D9C018226}"/>
                  </a:ext>
                </a:extLst>
              </p:cNvPr>
              <p:cNvSpPr/>
              <p:nvPr/>
            </p:nvSpPr>
            <p:spPr>
              <a:xfrm>
                <a:off x="591668" y="1187217"/>
                <a:ext cx="7557250" cy="51013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defTabSz="457200" fontAlgn="base">
                  <a:spcBef>
                    <a:spcPts val="1800"/>
                  </a:spcBef>
                  <a:spcAft>
                    <a:spcPct val="0"/>
                  </a:spcAft>
                  <a:defRPr/>
                </a:pPr>
                <a:r>
                  <a:rPr lang="en-GB" sz="1600" b="1" dirty="0">
                    <a:solidFill>
                      <a:srgbClr val="000000"/>
                    </a:solidFill>
                    <a:latin typeface="Helvetica" pitchFamily="2" charset="0"/>
                  </a:rPr>
                  <a:t>Quantum field theory </a:t>
                </a:r>
                <a:r>
                  <a:rPr lang="en-GB" sz="1600" dirty="0">
                    <a:solidFill>
                      <a:srgbClr val="000000"/>
                    </a:solidFill>
                    <a:latin typeface="Helvetica" pitchFamily="2" charset="0"/>
                  </a:rPr>
                  <a:t>describes the fabric of empty space</a:t>
                </a:r>
              </a:p>
              <a:p>
                <a:pPr marL="285750" lvl="0" indent="-285750" defTabSz="457200" fontAlgn="base">
                  <a:spcBef>
                    <a:spcPts val="12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/>
                </a:pPr>
                <a:r>
                  <a:rPr lang="en-GB" sz="1400" dirty="0">
                    <a:latin typeface="Helvetica" pitchFamily="2" charset="0"/>
                  </a:rPr>
                  <a:t>In QFT, the vacuum is not an empty void but a dynamic and structured entity with  </a:t>
                </a:r>
                <a:r>
                  <a:rPr lang="en-GB" sz="1400" b="1" dirty="0">
                    <a:latin typeface="Helvetica" pitchFamily="2" charset="0"/>
                  </a:rPr>
                  <a:t>vacuum fluctuations</a:t>
                </a:r>
                <a:r>
                  <a:rPr lang="en-GB" sz="1400" dirty="0">
                    <a:latin typeface="Helvetica" pitchFamily="2" charset="0"/>
                  </a:rPr>
                  <a:t>, </a:t>
                </a:r>
                <a:r>
                  <a:rPr lang="en-GB" sz="1400" b="1" dirty="0">
                    <a:latin typeface="Helvetica" pitchFamily="2" charset="0"/>
                  </a:rPr>
                  <a:t>virtual particles, zero-point energy </a:t>
                </a:r>
                <a:r>
                  <a:rPr lang="en-GB" sz="1200" dirty="0">
                    <a:latin typeface="Helvetica" pitchFamily="2" charset="0"/>
                  </a:rPr>
                  <a:t>(</a:t>
                </a:r>
                <a:r>
                  <a:rPr lang="en-GB" sz="1200" i="1" dirty="0" err="1">
                    <a:latin typeface="Helvetica" pitchFamily="2" charset="0"/>
                  </a:rPr>
                  <a:t>Nullpunktsenergie</a:t>
                </a:r>
                <a:r>
                  <a:rPr lang="en-GB" sz="1200" dirty="0">
                    <a:latin typeface="Helvetica" pitchFamily="2" charset="0"/>
                  </a:rPr>
                  <a:t>)</a:t>
                </a:r>
                <a:endParaRPr lang="en-GB" sz="1400" b="1" dirty="0">
                  <a:latin typeface="Helvetica" pitchFamily="2" charset="0"/>
                </a:endParaRPr>
              </a:p>
              <a:p>
                <a:pPr marL="285750" indent="-285750" defTabSz="457200" fontAlgn="base">
                  <a:spcBef>
                    <a:spcPts val="9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/>
                </a:pPr>
                <a:r>
                  <a:rPr lang="en-GB" sz="1400" dirty="0">
                    <a:latin typeface="Helvetica" pitchFamily="2" charset="0"/>
                  </a:rPr>
                  <a:t>Zero-point energy: quantum fields have vacuum energy even in absence of real particles </a:t>
                </a:r>
              </a:p>
              <a:p>
                <a:pPr defTabSz="457200" fontAlgn="base">
                  <a:spcAft>
                    <a:spcPct val="0"/>
                  </a:spcAft>
                  <a:tabLst>
                    <a:tab pos="261938" algn="l"/>
                  </a:tabLst>
                  <a:defRPr/>
                </a:pPr>
                <a:r>
                  <a:rPr lang="en-GB" sz="1400" dirty="0">
                    <a:solidFill>
                      <a:srgbClr val="000000"/>
                    </a:solidFill>
                    <a:latin typeface="Helvetica" pitchFamily="2" charset="0"/>
                  </a:rPr>
                  <a:t>	</a:t>
                </a:r>
                <a:r>
                  <a:rPr lang="en-GB" sz="500" dirty="0">
                    <a:solidFill>
                      <a:srgbClr val="000000"/>
                    </a:solidFill>
                    <a:latin typeface="Helvetica" pitchFamily="2" charset="0"/>
                  </a:rPr>
                  <a:t> </a:t>
                </a:r>
                <a:r>
                  <a:rPr lang="en-GB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 Light" panose="020B0403020202020204" pitchFamily="34" charset="0"/>
                  </a:rPr>
                  <a:t>(cosmological constant problem: </a:t>
                </a:r>
                <a:r>
                  <a:rPr lang="en-US" sz="1200" dirty="0" err="1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 Light" panose="020B0403020202020204" pitchFamily="34" charset="0"/>
                    <a:cs typeface="Trebuchet MS"/>
                  </a:rPr>
                  <a:t>ρ</a:t>
                </a:r>
                <a:r>
                  <a:rPr lang="en-US" sz="1200" baseline="-25000" dirty="0" err="1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 Light" panose="020B0403020202020204" pitchFamily="34" charset="0"/>
                    <a:cs typeface="Trebuchet MS"/>
                  </a:rPr>
                  <a:t>QFT</a:t>
                </a:r>
                <a:r>
                  <a:rPr 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 Light" panose="020B0403020202020204" pitchFamily="34" charset="0"/>
                    <a:cs typeface="Trebuchet MS"/>
                  </a:rPr>
                  <a:t> ∝ m</a:t>
                </a:r>
                <a:r>
                  <a:rPr lang="en-US" sz="1200" baseline="30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 Light" panose="020B0403020202020204" pitchFamily="34" charset="0"/>
                    <a:cs typeface="Trebuchet MS"/>
                  </a:rPr>
                  <a:t>4</a:t>
                </a:r>
                <a:r>
                  <a:rPr lang="en-US" sz="1200" baseline="-25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 Light" panose="020B0403020202020204" pitchFamily="34" charset="0"/>
                    <a:cs typeface="Trebuchet MS"/>
                  </a:rPr>
                  <a:t>Pl</a:t>
                </a:r>
                <a:r>
                  <a:rPr 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 Light" panose="020B0403020202020204" pitchFamily="34" charset="0"/>
                    <a:cs typeface="Trebuchet MS"/>
                  </a:rPr>
                  <a:t> ~ (10</a:t>
                </a:r>
                <a:r>
                  <a:rPr lang="en-US" sz="1200" baseline="30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 Light" panose="020B0403020202020204" pitchFamily="34" charset="0"/>
                    <a:cs typeface="Trebuchet MS"/>
                  </a:rPr>
                  <a:t>19</a:t>
                </a:r>
                <a:r>
                  <a:rPr 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 Light" panose="020B0403020202020204" pitchFamily="34" charset="0"/>
                    <a:cs typeface="Trebuchet MS"/>
                  </a:rPr>
                  <a:t> GeV)</a:t>
                </a:r>
                <a:r>
                  <a:rPr lang="en-US" sz="1200" baseline="30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 Light" panose="020B0403020202020204" pitchFamily="34" charset="0"/>
                    <a:cs typeface="Trebuchet MS"/>
                  </a:rPr>
                  <a:t>4</a:t>
                </a:r>
                <a:r>
                  <a:rPr 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 Light" panose="020B0403020202020204" pitchFamily="34" charset="0"/>
                    <a:cs typeface="Trebuchet MS"/>
                  </a:rPr>
                  <a:t> </a:t>
                </a:r>
                <a:r>
                  <a:rPr 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Symbol" pitchFamily="2" charset="2"/>
                    <a:cs typeface="Trebuchet MS"/>
                  </a:rPr>
                  <a:t>→</a:t>
                </a:r>
                <a:r>
                  <a:rPr 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 Light" panose="020B0403020202020204" pitchFamily="34" charset="0"/>
                    <a:cs typeface="Trebuchet MS"/>
                  </a:rPr>
                  <a:t> 10</a:t>
                </a:r>
                <a:r>
                  <a:rPr lang="en-US" sz="1200" baseline="30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 Light" panose="020B0403020202020204" pitchFamily="34" charset="0"/>
                    <a:cs typeface="Trebuchet MS"/>
                  </a:rPr>
                  <a:t>110</a:t>
                </a:r>
                <a:r>
                  <a:rPr 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 Light" panose="020B0403020202020204" pitchFamily="34" charset="0"/>
                    <a:cs typeface="Trebuchet MS"/>
                  </a:rPr>
                  <a:t> eV</a:t>
                </a:r>
                <a:r>
                  <a:rPr lang="en-US" sz="1200" baseline="30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 Light" panose="020B0403020202020204" pitchFamily="34" charset="0"/>
                    <a:cs typeface="Trebuchet MS"/>
                  </a:rPr>
                  <a:t>4</a:t>
                </a:r>
                <a:r>
                  <a:rPr 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 Light" panose="020B0403020202020204" pitchFamily="34" charset="0"/>
                    <a:cs typeface="Trebuchet MS"/>
                  </a:rPr>
                  <a:t> ≫ </a:t>
                </a:r>
                <a:r>
                  <a:rPr kumimoji="0" lang="en-US" sz="1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/>
                    <a:uLnTx/>
                    <a:uFillTx/>
                    <a:latin typeface="Helvetica Light" panose="020B0403020202020204" pitchFamily="34" charset="0"/>
                    <a:ea typeface="+mn-ea"/>
                    <a:cs typeface="Trebuchet MS"/>
                  </a:rPr>
                  <a:t>ρ</a:t>
                </a:r>
                <a:r>
                  <a:rPr kumimoji="0" lang="en-US" sz="1200" b="0" i="0" u="none" strike="noStrike" kern="1200" cap="none" spc="0" normalizeH="0" baseline="-25000" noProof="0" dirty="0" err="1">
                    <a:ln>
                      <a:noFill/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/>
                    <a:uLnTx/>
                    <a:uFillTx/>
                    <a:latin typeface="Helvetica Light" panose="020B0403020202020204" pitchFamily="34" charset="0"/>
                    <a:ea typeface="+mn-ea"/>
                    <a:cs typeface="Trebuchet MS"/>
                  </a:rPr>
                  <a:t>Λ</a:t>
                </a: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/>
                    <a:uLnTx/>
                    <a:uFillTx/>
                    <a:latin typeface="Helvetica Light" panose="020B0403020202020204" pitchFamily="34" charset="0"/>
                    <a:ea typeface="+mn-ea"/>
                    <a:cs typeface="Trebuchet MS"/>
                  </a:rPr>
                  <a:t> ~ (2×10</a:t>
                </a:r>
                <a:r>
                  <a:rPr kumimoji="0" lang="en-US" sz="1200" b="0" i="0" u="none" strike="noStrike" kern="1200" cap="none" spc="0" normalizeH="0" baseline="30000" noProof="0" dirty="0">
                    <a:ln>
                      <a:noFill/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/>
                    <a:uLnTx/>
                    <a:uFillTx/>
                    <a:latin typeface="Helvetica Light" panose="020B0403020202020204" pitchFamily="34" charset="0"/>
                    <a:ea typeface="+mn-ea"/>
                    <a:cs typeface="Trebuchet MS"/>
                  </a:rPr>
                  <a:t>–3</a:t>
                </a: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/>
                    <a:uLnTx/>
                    <a:uFillTx/>
                    <a:latin typeface="Helvetica Light" panose="020B0403020202020204" pitchFamily="34" charset="0"/>
                    <a:ea typeface="+mn-ea"/>
                    <a:cs typeface="Trebuchet MS"/>
                  </a:rPr>
                  <a:t> eV)</a:t>
                </a:r>
                <a:r>
                  <a:rPr kumimoji="0" lang="en-US" sz="1200" b="0" i="0" u="none" strike="noStrike" kern="1200" cap="none" spc="0" normalizeH="0" baseline="30000" noProof="0" dirty="0">
                    <a:ln>
                      <a:noFill/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/>
                    <a:uLnTx/>
                    <a:uFillTx/>
                    <a:latin typeface="Helvetica Light" panose="020B0403020202020204" pitchFamily="34" charset="0"/>
                    <a:ea typeface="+mn-ea"/>
                    <a:cs typeface="Trebuchet MS"/>
                  </a:rPr>
                  <a:t>4</a:t>
                </a:r>
                <a:r>
                  <a:rPr kumimoji="0" lang="en-US" sz="1200" b="0" i="0" u="none" strike="noStrike" kern="1200" cap="none" spc="0" normalizeH="0" noProof="0" dirty="0">
                    <a:ln>
                      <a:noFill/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/>
                    <a:uLnTx/>
                    <a:uFillTx/>
                    <a:latin typeface="Helvetica Light" panose="020B0403020202020204" pitchFamily="34" charset="0"/>
                    <a:ea typeface="+mn-ea"/>
                    <a:cs typeface="Trebuchet MS"/>
                  </a:rPr>
                  <a:t> ~ 10</a:t>
                </a:r>
                <a:r>
                  <a:rPr kumimoji="0" lang="en-US" sz="1200" b="0" i="0" u="none" strike="noStrike" kern="1200" cap="none" spc="0" normalizeH="0" baseline="30000" noProof="0" dirty="0">
                    <a:ln>
                      <a:noFill/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/>
                    <a:uLnTx/>
                    <a:uFillTx/>
                    <a:latin typeface="Helvetica Light" panose="020B0403020202020204" pitchFamily="34" charset="0"/>
                    <a:ea typeface="+mn-ea"/>
                    <a:cs typeface="Trebuchet MS"/>
                  </a:rPr>
                  <a:t>–11</a:t>
                </a:r>
                <a:r>
                  <a:rPr kumimoji="0" lang="en-US" sz="1200" b="0" i="0" u="none" strike="noStrike" kern="1200" cap="none" spc="0" normalizeH="0" noProof="0" dirty="0">
                    <a:ln>
                      <a:noFill/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/>
                    <a:uLnTx/>
                    <a:uFillTx/>
                    <a:latin typeface="Helvetica Light" panose="020B0403020202020204" pitchFamily="34" charset="0"/>
                    <a:ea typeface="+mn-ea"/>
                    <a:cs typeface="Trebuchet MS"/>
                  </a:rPr>
                  <a:t> eV</a:t>
                </a:r>
                <a:r>
                  <a:rPr kumimoji="0" lang="en-US" sz="1200" b="0" i="0" u="none" strike="noStrike" kern="1200" cap="none" spc="0" normalizeH="0" baseline="30000" noProof="0" dirty="0">
                    <a:ln>
                      <a:noFill/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/>
                    <a:uLnTx/>
                    <a:uFillTx/>
                    <a:latin typeface="Helvetica Light" panose="020B0403020202020204" pitchFamily="34" charset="0"/>
                    <a:ea typeface="+mn-ea"/>
                    <a:cs typeface="Trebuchet MS"/>
                  </a:rPr>
                  <a:t>4</a:t>
                </a:r>
                <a:r>
                  <a:rPr kumimoji="0" lang="en-GB" sz="1200" b="0" i="0" u="none" strike="noStrike" kern="1200" cap="none" spc="0" normalizeH="0" noProof="0" dirty="0">
                    <a:ln>
                      <a:noFill/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/>
                    <a:uLnTx/>
                    <a:uFillTx/>
                    <a:latin typeface="Helvetica" pitchFamily="2" charset="0"/>
                    <a:ea typeface="+mn-ea"/>
                    <a:cs typeface="Trebuchet MS"/>
                  </a:rPr>
                  <a:t>)</a:t>
                </a:r>
              </a:p>
              <a:p>
                <a:pPr marL="0" marR="0" lvl="0" indent="0" algn="l" defTabSz="457200" rtl="0" eaLnBrk="1" fontAlgn="base" latinLnBrk="0" hangingPunct="1">
                  <a:lnSpc>
                    <a:spcPct val="100000"/>
                  </a:lnSpc>
                  <a:spcBef>
                    <a:spcPts val="24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Helvetica" pitchFamily="2" charset="0"/>
                    <a:ea typeface="+mn-ea"/>
                    <a:cs typeface="+mn-cs"/>
                  </a:rPr>
                  <a:t>Electroweak theory and </a:t>
                </a:r>
                <a:r>
                  <a:rPr kumimoji="0" lang="en-GB" sz="1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Helvetica" pitchFamily="2" charset="0"/>
                    <a:ea typeface="+mn-ea"/>
                    <a:cs typeface="+mn-cs"/>
                  </a:rPr>
                  <a:t>Brout</a:t>
                </a:r>
                <a:r>
                  <a:rPr kumimoji="0" lang="en-GB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Helvetica" pitchFamily="2" charset="0"/>
                    <a:ea typeface="+mn-ea"/>
                    <a:cs typeface="+mn-cs"/>
                  </a:rPr>
                  <a:t>-Englert-Higgs mechanism</a:t>
                </a:r>
              </a:p>
              <a:p>
                <a:pPr marL="285750" lvl="0" indent="-285750" defTabSz="457200" fontAlgn="base">
                  <a:spcBef>
                    <a:spcPts val="12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/>
                </a:pPr>
                <a:r>
                  <a:rPr kumimoji="0" lang="en-GB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Helvetica" pitchFamily="2" charset="0"/>
                    <a:ea typeface="+mn-ea"/>
                    <a:cs typeface="+mn-cs"/>
                  </a:rPr>
                  <a:t>Higgs field has vacuum expectation value </a:t>
                </a:r>
                <a14:m>
                  <m:oMath xmlns:m="http://schemas.openxmlformats.org/officeDocument/2006/math">
                    <m:d>
                      <m:dPr>
                        <m:begChr m:val="⟨"/>
                        <m:endChr m:val="⟩"/>
                        <m:ctrlPr>
                          <a:rPr kumimoji="0" lang="en-US" sz="1400" b="0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</m:ctrlPr>
                      </m:dPr>
                      <m:e>
                        <m:r>
                          <a:rPr kumimoji="0" lang="en-US" sz="1400" b="0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0</m:t>
                        </m:r>
                        <m:r>
                          <a:rPr lang="en-US" sz="14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|</m:t>
                        </m:r>
                        <m:r>
                          <a:rPr lang="en-US" sz="14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𝜙</m:t>
                        </m:r>
                        <m:r>
                          <a:rPr lang="en-US" sz="14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|0</m:t>
                        </m:r>
                      </m:e>
                    </m:d>
                    <m:r>
                      <a:rPr kumimoji="0" lang="en-US" sz="14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=</m:t>
                    </m:r>
                    <m:r>
                      <a:rPr kumimoji="0" lang="en-US" sz="14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𝜐</m:t>
                    </m:r>
                    <m:r>
                      <a:rPr kumimoji="0" lang="en-US" sz="14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≈246 </m:t>
                    </m:r>
                    <m:r>
                      <m:rPr>
                        <m:sty m:val="p"/>
                      </m:rPr>
                      <a: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GeV</m:t>
                    </m:r>
                  </m:oMath>
                </a14:m>
                <a:r>
                  <a:rPr kumimoji="0" lang="en-GB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Helvetica" pitchFamily="2" charset="0"/>
                    <a:ea typeface="+mn-ea"/>
                    <a:cs typeface="+mn-cs"/>
                  </a:rPr>
                  <a:t>                                         </a:t>
                </a:r>
              </a:p>
              <a:p>
                <a:pPr lvl="0" defTabSz="457200" fontAlgn="base">
                  <a:spcAft>
                    <a:spcPct val="0"/>
                  </a:spcAft>
                  <a:defRPr/>
                </a:pPr>
                <a:r>
                  <a:rPr lang="en-GB" sz="1400" b="1" dirty="0">
                    <a:solidFill>
                      <a:srgbClr val="000000"/>
                    </a:solidFill>
                    <a:latin typeface="Helvetica" pitchFamily="2" charset="0"/>
                  </a:rPr>
                  <a:t>      </a:t>
                </a:r>
                <a:r>
                  <a:rPr kumimoji="0" lang="en-GB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>
                        <a:lumMod val="75000"/>
                        <a:lumOff val="25000"/>
                      </a:srgbClr>
                    </a:solidFill>
                    <a:effectLst/>
                    <a:uLnTx/>
                    <a:uFillTx/>
                    <a:latin typeface="Helvetica Light" panose="020B0403020202020204" pitchFamily="34" charset="0"/>
                    <a:ea typeface="+mn-ea"/>
                    <a:cs typeface="+mn-cs"/>
                  </a:rPr>
                  <a:t>(|</a:t>
                </a:r>
                <a:r>
                  <a:rPr kumimoji="0" lang="en-US" sz="1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Helvetica Light" panose="020B0403020202020204" pitchFamily="34" charset="0"/>
                    <a:ea typeface="+mn-ea"/>
                    <a:cs typeface="Trebuchet MS"/>
                  </a:rPr>
                  <a:t>ρ</a:t>
                </a:r>
                <a:r>
                  <a:rPr kumimoji="0" lang="en-US" sz="1200" b="0" i="0" u="none" strike="noStrike" kern="1200" cap="none" spc="0" normalizeH="0" baseline="-2500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Helvetica Light" panose="020B0403020202020204" pitchFamily="34" charset="0"/>
                    <a:ea typeface="+mn-ea"/>
                    <a:cs typeface="Trebuchet MS"/>
                  </a:rPr>
                  <a:t>Higgs</a:t>
                </a: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Helvetica Light" panose="020B0403020202020204" pitchFamily="34" charset="0"/>
                    <a:ea typeface="+mn-ea"/>
                    <a:cs typeface="Trebuchet MS"/>
                  </a:rPr>
                  <a:t>| ~ m</a:t>
                </a:r>
                <a:r>
                  <a:rPr kumimoji="0" lang="en-US" sz="1200" b="0" i="0" u="none" strike="noStrike" kern="1200" cap="none" spc="0" normalizeH="0" baseline="-2500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Helvetica Light" panose="020B0403020202020204" pitchFamily="34" charset="0"/>
                    <a:ea typeface="+mn-ea"/>
                    <a:cs typeface="Trebuchet MS"/>
                  </a:rPr>
                  <a:t>H</a:t>
                </a:r>
                <a:r>
                  <a:rPr kumimoji="0" lang="en-US" sz="1200" b="0" i="0" u="none" strike="noStrike" kern="1200" cap="none" spc="0" normalizeH="0" baseline="3000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Helvetica Light" panose="020B0403020202020204" pitchFamily="34" charset="0"/>
                    <a:ea typeface="+mn-ea"/>
                    <a:cs typeface="Trebuchet MS"/>
                  </a:rPr>
                  <a:t>2</a:t>
                </a:r>
                <a:r>
                  <a:rPr kumimoji="0" lang="en-US" sz="1200" b="0" i="0" u="none" strike="noStrike" kern="1200" cap="none" spc="0" normalizeH="0" baseline="-2500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Helvetica Light" panose="020B0403020202020204" pitchFamily="34" charset="0"/>
                    <a:ea typeface="+mn-ea"/>
                    <a:cs typeface="Trebuchet MS"/>
                  </a:rPr>
                  <a:t> </a:t>
                </a:r>
                <a14:m>
                  <m:oMath xmlns:m="http://schemas.openxmlformats.org/officeDocument/2006/math">
                    <m:r>
                      <a:rPr lang="en-US" sz="1200" i="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𝜐</m:t>
                    </m:r>
                  </m:oMath>
                </a14:m>
                <a:r>
                  <a:rPr kumimoji="0" lang="en-US" sz="1200" b="0" i="0" u="none" strike="noStrike" kern="1200" cap="none" spc="0" normalizeH="0" baseline="3000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Helvetica Light" panose="020B0403020202020204" pitchFamily="34" charset="0"/>
                    <a:ea typeface="+mn-ea"/>
                    <a:cs typeface="Trebuchet MS"/>
                  </a:rPr>
                  <a:t>4</a:t>
                </a: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Helvetica Light" panose="020B0403020202020204" pitchFamily="34" charset="0"/>
                    <a:ea typeface="+mn-ea"/>
                    <a:cs typeface="Trebuchet MS"/>
                  </a:rPr>
                  <a:t> / 2 ~ 10</a:t>
                </a:r>
                <a:r>
                  <a:rPr kumimoji="0" lang="en-US" sz="1200" b="0" i="0" u="none" strike="noStrike" kern="1200" cap="none" spc="0" normalizeH="0" baseline="3000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Helvetica Light" panose="020B0403020202020204" pitchFamily="34" charset="0"/>
                    <a:ea typeface="+mn-ea"/>
                    <a:cs typeface="Trebuchet MS"/>
                  </a:rPr>
                  <a:t>45</a:t>
                </a: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Helvetica Light" panose="020B0403020202020204" pitchFamily="34" charset="0"/>
                    <a:ea typeface="+mn-ea"/>
                    <a:cs typeface="Trebuchet MS"/>
                  </a:rPr>
                  <a:t> eV</a:t>
                </a:r>
                <a:r>
                  <a:rPr kumimoji="0" lang="en-US" sz="1200" b="0" i="0" u="none" strike="noStrike" kern="1200" cap="none" spc="0" normalizeH="0" baseline="3000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Helvetica Light" panose="020B0403020202020204" pitchFamily="34" charset="0"/>
                    <a:ea typeface="+mn-ea"/>
                    <a:cs typeface="Trebuchet MS"/>
                  </a:rPr>
                  <a:t>4</a:t>
                </a: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Helvetica Light" panose="020B0403020202020204" pitchFamily="34" charset="0"/>
                    <a:ea typeface="+mn-ea"/>
                    <a:cs typeface="Trebuchet MS"/>
                  </a:rPr>
                  <a:t>)</a:t>
                </a:r>
                <a:endParaRPr kumimoji="0" lang="en-GB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elvetica" pitchFamily="2" charset="0"/>
                  <a:ea typeface="+mn-ea"/>
                  <a:cs typeface="+mn-cs"/>
                </a:endParaRPr>
              </a:p>
              <a:p>
                <a:pPr marL="0" marR="0" lvl="0" indent="0" algn="l" defTabSz="457200" rtl="0" eaLnBrk="1" fontAlgn="base" latinLnBrk="0" hangingPunct="1">
                  <a:lnSpc>
                    <a:spcPct val="100000"/>
                  </a:lnSpc>
                  <a:spcBef>
                    <a:spcPts val="24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Helvetica" pitchFamily="2" charset="0"/>
                    <a:ea typeface="+mn-ea"/>
                    <a:cs typeface="+mn-cs"/>
                  </a:rPr>
                  <a:t>QCD vacuum</a:t>
                </a:r>
              </a:p>
              <a:p>
                <a:pPr marL="285750" marR="0" lvl="0" indent="-285750" algn="l" defTabSz="457200" rtl="0" eaLnBrk="1" fontAlgn="base" latinLnBrk="0" hangingPunct="1">
                  <a:lnSpc>
                    <a:spcPct val="100000"/>
                  </a:lnSpc>
                  <a:spcBef>
                    <a:spcPts val="120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sz="14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Helvetica" pitchFamily="2" charset="0"/>
                    <a:ea typeface="+mn-ea"/>
                    <a:cs typeface="+mn-cs"/>
                  </a:rPr>
                  <a:t>The non-perturbative QCD vacuum involves the quark condensate (breaking chiral symmetry) and gluon condensate</a:t>
                </a:r>
                <a:r>
                  <a:rPr kumimoji="0" lang="en-GB" sz="14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Helvetica" pitchFamily="2" charset="0"/>
                    <a:ea typeface="+mn-ea"/>
                    <a:cs typeface="+mn-cs"/>
                  </a:rPr>
                  <a:t> characterising the confined phase of quark matter</a:t>
                </a:r>
                <a:endParaRPr kumimoji="0" lang="en-GB" sz="14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Helvetica" pitchFamily="2" charset="0"/>
                  <a:ea typeface="+mn-ea"/>
                  <a:cs typeface="+mn-cs"/>
                </a:endParaRPr>
              </a:p>
              <a:p>
                <a:pPr marL="0" marR="0" lvl="0" indent="0" algn="l" defTabSz="457200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Helvetica" pitchFamily="2" charset="0"/>
                    <a:ea typeface="+mn-ea"/>
                    <a:cs typeface="+mn-cs"/>
                  </a:rPr>
                  <a:t>      </a:t>
                </a:r>
                <a:r>
                  <a:rPr kumimoji="0" lang="en-GB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>
                        <a:lumMod val="75000"/>
                        <a:lumOff val="25000"/>
                      </a:srgbClr>
                    </a:solidFill>
                    <a:effectLst/>
                    <a:uLnTx/>
                    <a:uFillTx/>
                    <a:latin typeface="Helvetica Light" panose="020B0403020202020204" pitchFamily="34" charset="0"/>
                    <a:ea typeface="+mn-ea"/>
                    <a:cs typeface="+mn-cs"/>
                  </a:rPr>
                  <a:t>(|</a:t>
                </a:r>
                <a:r>
                  <a:rPr kumimoji="0" lang="en-US" sz="1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Helvetica Light" panose="020B0403020202020204" pitchFamily="34" charset="0"/>
                    <a:ea typeface="+mn-ea"/>
                    <a:cs typeface="Trebuchet MS"/>
                  </a:rPr>
                  <a:t>ρ</a:t>
                </a:r>
                <a:r>
                  <a:rPr lang="en-US" sz="1200" baseline="-25000" dirty="0">
                    <a:solidFill>
                      <a:srgbClr val="000000"/>
                    </a:solidFill>
                    <a:latin typeface="Helvetica Light" panose="020B0403020202020204" pitchFamily="34" charset="0"/>
                    <a:cs typeface="Trebuchet MS"/>
                  </a:rPr>
                  <a:t>QCD</a:t>
                </a:r>
                <a:r>
                  <a:rPr lang="en-US" sz="1200" dirty="0">
                    <a:solidFill>
                      <a:srgbClr val="000000"/>
                    </a:solidFill>
                    <a:latin typeface="Helvetica Light" panose="020B0403020202020204" pitchFamily="34" charset="0"/>
                    <a:cs typeface="Trebuchet MS"/>
                  </a:rPr>
                  <a:t>|</a:t>
                </a: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Helvetica Light" panose="020B0403020202020204" pitchFamily="34" charset="0"/>
                    <a:ea typeface="+mn-ea"/>
                    <a:cs typeface="Trebuchet MS"/>
                  </a:rPr>
                  <a:t> ~ (0.1 GeV)</a:t>
                </a:r>
                <a:r>
                  <a:rPr kumimoji="0" lang="en-US" sz="1200" b="0" i="0" u="none" strike="noStrike" kern="1200" cap="none" spc="0" normalizeH="0" baseline="3000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Helvetica Light" panose="020B0403020202020204" pitchFamily="34" charset="0"/>
                    <a:ea typeface="+mn-ea"/>
                    <a:cs typeface="Trebuchet MS"/>
                  </a:rPr>
                  <a:t>4</a:t>
                </a: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Helvetica Light" panose="020B0403020202020204" pitchFamily="34" charset="0"/>
                    <a:ea typeface="+mn-ea"/>
                    <a:cs typeface="Trebuchet MS"/>
                  </a:rPr>
                  <a:t> ~ 10</a:t>
                </a:r>
                <a:r>
                  <a:rPr lang="en-US" sz="1200" baseline="30000" dirty="0">
                    <a:solidFill>
                      <a:srgbClr val="000000"/>
                    </a:solidFill>
                    <a:latin typeface="Helvetica Light" panose="020B0403020202020204" pitchFamily="34" charset="0"/>
                    <a:cs typeface="Trebuchet MS"/>
                  </a:rPr>
                  <a:t>32</a:t>
                </a: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Helvetica Light" panose="020B0403020202020204" pitchFamily="34" charset="0"/>
                    <a:ea typeface="+mn-ea"/>
                    <a:cs typeface="Trebuchet MS"/>
                  </a:rPr>
                  <a:t> eV</a:t>
                </a:r>
                <a:r>
                  <a:rPr kumimoji="0" lang="en-US" sz="1200" b="0" i="0" u="none" strike="noStrike" kern="1200" cap="none" spc="0" normalizeH="0" baseline="3000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Helvetica Light" panose="020B0403020202020204" pitchFamily="34" charset="0"/>
                    <a:ea typeface="+mn-ea"/>
                    <a:cs typeface="Trebuchet MS"/>
                  </a:rPr>
                  <a:t>4</a:t>
                </a: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Helvetica Light" panose="020B0403020202020204" pitchFamily="34" charset="0"/>
                    <a:ea typeface="+mn-ea"/>
                    <a:cs typeface="Trebuchet MS"/>
                  </a:rPr>
                  <a:t>)</a:t>
                </a:r>
                <a:endParaRPr kumimoji="0" lang="en-GB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elvetica" pitchFamily="2" charset="0"/>
                  <a:ea typeface="+mn-ea"/>
                  <a:cs typeface="+mn-cs"/>
                </a:endParaRPr>
              </a:p>
              <a:p>
                <a:pPr marL="0" marR="0" lvl="0" indent="0" algn="l" defTabSz="457200" rtl="0" eaLnBrk="1" fontAlgn="base" latinLnBrk="0" hangingPunct="1">
                  <a:lnSpc>
                    <a:spcPct val="100000"/>
                  </a:lnSpc>
                  <a:spcBef>
                    <a:spcPts val="24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Helvetica" pitchFamily="2" charset="0"/>
                    <a:ea typeface="+mn-ea"/>
                    <a:cs typeface="+mn-cs"/>
                  </a:rPr>
                  <a:t>General relativity</a:t>
                </a:r>
              </a:p>
              <a:p>
                <a:pPr marL="285750" marR="0" lvl="0" indent="-285750" algn="l" defTabSz="457200" rtl="0" eaLnBrk="1" fontAlgn="base" latinLnBrk="0" hangingPunct="1">
                  <a:lnSpc>
                    <a:spcPct val="100000"/>
                  </a:lnSpc>
                  <a:spcBef>
                    <a:spcPts val="120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sz="14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Helvetica" pitchFamily="2" charset="0"/>
                    <a:ea typeface="+mn-ea"/>
                    <a:cs typeface="+mn-cs"/>
                  </a:rPr>
                  <a:t>In General Relativity, the cosmological constant (</a:t>
                </a:r>
                <a:r>
                  <a:rPr kumimoji="0" lang="el-GR" sz="14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Helvetica" pitchFamily="2" charset="0"/>
                    <a:ea typeface="+mn-ea"/>
                    <a:cs typeface="+mn-cs"/>
                  </a:rPr>
                  <a:t>Λ)</a:t>
                </a:r>
                <a:r>
                  <a:rPr kumimoji="0" lang="en-US" sz="14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Helvetica" pitchFamily="2" charset="0"/>
                    <a:ea typeface="+mn-ea"/>
                    <a:cs typeface="+mn-cs"/>
                  </a:rPr>
                  <a:t>, which can be interpreted as a       form of (dark) vacuum energy,</a:t>
                </a:r>
                <a:r>
                  <a:rPr kumimoji="0" lang="el-GR" sz="14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Helvetica" pitchFamily="2" charset="0"/>
                    <a:ea typeface="+mn-ea"/>
                    <a:cs typeface="+mn-cs"/>
                  </a:rPr>
                  <a:t> </a:t>
                </a:r>
                <a:r>
                  <a:rPr kumimoji="0" lang="en-US" sz="14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Helvetica" pitchFamily="2" charset="0"/>
                    <a:ea typeface="+mn-ea"/>
                    <a:cs typeface="+mn-cs"/>
                  </a:rPr>
                  <a:t>drives the accelerated expansion of the universe</a:t>
                </a:r>
                <a:endParaRPr kumimoji="0" lang="en-GB" sz="14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Helvetica" pitchFamily="2" charset="0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1A60062D-5F08-B045-A5D6-ED2D9C01822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1668" y="1187217"/>
                <a:ext cx="7557250" cy="5101397"/>
              </a:xfrm>
              <a:prstGeom prst="rect">
                <a:avLst/>
              </a:prstGeom>
              <a:blipFill>
                <a:blip r:embed="rId3"/>
                <a:stretch>
                  <a:fillRect l="-336" t="-248" b="-248"/>
                </a:stretch>
              </a:blipFill>
            </p:spPr>
            <p:txBody>
              <a:bodyPr/>
              <a:lstStyle/>
              <a:p>
                <a:r>
                  <a:rPr lang="en-C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699A3C2B-3DE6-B364-D618-104E4A1B3609}"/>
              </a:ext>
            </a:extLst>
          </p:cNvPr>
          <p:cNvSpPr txBox="1"/>
          <p:nvPr/>
        </p:nvSpPr>
        <p:spPr>
          <a:xfrm>
            <a:off x="8556422" y="2321542"/>
            <a:ext cx="280274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Harnessing the </a:t>
            </a:r>
            <a:r>
              <a:rPr lang="en-GB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zero-point energy</a:t>
            </a:r>
            <a:endParaRPr lang="en-CH" sz="1050" dirty="0">
              <a:solidFill>
                <a:schemeClr val="tx1">
                  <a:lumMod val="75000"/>
                  <a:lumOff val="25000"/>
                </a:schemeClr>
              </a:solidFill>
              <a:latin typeface="Helvetica Light" charset="0"/>
              <a:ea typeface="Helvetica Light" charset="0"/>
              <a:cs typeface="Helvetica Light" charset="0"/>
              <a:sym typeface="Wingdings" pitchFamily="2" charset="2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D72FDF3-88FF-4321-805D-6E4EBFB632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56422" y="2677553"/>
            <a:ext cx="2735394" cy="1773732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2837B7B2-E788-E8FA-230A-168957C3E755}"/>
              </a:ext>
            </a:extLst>
          </p:cNvPr>
          <p:cNvSpPr txBox="1"/>
          <p:nvPr/>
        </p:nvSpPr>
        <p:spPr>
          <a:xfrm>
            <a:off x="7816290" y="3281671"/>
            <a:ext cx="103241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Non-zero ground state of the Higgs field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A29C75E-4FC3-D0CD-C72F-1E76FB58D987}"/>
              </a:ext>
            </a:extLst>
          </p:cNvPr>
          <p:cNvSpPr txBox="1"/>
          <p:nvPr/>
        </p:nvSpPr>
        <p:spPr>
          <a:xfrm>
            <a:off x="7816289" y="4809678"/>
            <a:ext cx="1147601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GB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Phase diagram of hadronic matter </a:t>
            </a:r>
            <a:endParaRPr lang="en-CH" sz="1050" dirty="0">
              <a:solidFill>
                <a:schemeClr val="tx1">
                  <a:lumMod val="75000"/>
                  <a:lumOff val="25000"/>
                </a:schemeClr>
              </a:solidFill>
              <a:latin typeface="Helvetica Light" charset="0"/>
              <a:ea typeface="Helvetica Light" charset="0"/>
              <a:cs typeface="Helvetica Light" charset="0"/>
              <a:sym typeface="Wingdings" pitchFamily="2" charset="2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3DEC7F5-E2BE-F104-1FDA-676F42DD0709}"/>
              </a:ext>
            </a:extLst>
          </p:cNvPr>
          <p:cNvSpPr/>
          <p:nvPr/>
        </p:nvSpPr>
        <p:spPr>
          <a:xfrm>
            <a:off x="8455790" y="787871"/>
            <a:ext cx="2301112" cy="237365"/>
          </a:xfrm>
          <a:prstGeom prst="rect">
            <a:avLst/>
          </a:prstGeom>
          <a:solidFill>
            <a:schemeClr val="bg1"/>
          </a:solidFill>
        </p:spPr>
        <p:txBody>
          <a:bodyPr wrap="non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A57782E-9803-49A8-DD20-2C17C67D5D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65617" y="250735"/>
            <a:ext cx="2003786" cy="2051877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748A9ED-2BC9-B15A-AB8B-9EB85E5192D0}"/>
                  </a:ext>
                </a:extLst>
              </p:cNvPr>
              <p:cNvSpPr txBox="1"/>
              <p:nvPr/>
            </p:nvSpPr>
            <p:spPr>
              <a:xfrm>
                <a:off x="10064757" y="3888871"/>
                <a:ext cx="493643" cy="3077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𝜐</m:t>
                      </m:r>
                    </m:oMath>
                  </m:oMathPara>
                </a14:m>
                <a:endParaRPr lang="en-CH" dirty="0"/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748A9ED-2BC9-B15A-AB8B-9EB85E5192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64757" y="3888871"/>
                <a:ext cx="493643" cy="30777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H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57175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E27AAE-C6CC-4083-654E-E82A44476B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6D8B012-069A-EBCB-B326-7E0821E20204}"/>
              </a:ext>
            </a:extLst>
          </p:cNvPr>
          <p:cNvSpPr/>
          <p:nvPr/>
        </p:nvSpPr>
        <p:spPr>
          <a:xfrm>
            <a:off x="0" y="0"/>
            <a:ext cx="11472863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en-CH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2EF11067-6545-3C27-3D04-9D63568CEC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41130" y="-6069"/>
            <a:ext cx="13224205" cy="6670359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8887039A-4AEC-70DE-AF83-7AFD93EEAF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5800" y="1984669"/>
            <a:ext cx="11639764" cy="4845628"/>
          </a:xfrm>
          <a:prstGeom prst="rect">
            <a:avLst/>
          </a:prstGeom>
        </p:spPr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id="{A3CB7AB9-B90E-E722-7C4F-0DF1194F2388}"/>
              </a:ext>
            </a:extLst>
          </p:cNvPr>
          <p:cNvSpPr/>
          <p:nvPr/>
        </p:nvSpPr>
        <p:spPr>
          <a:xfrm>
            <a:off x="207818" y="1828800"/>
            <a:ext cx="1228947" cy="886691"/>
          </a:xfrm>
          <a:prstGeom prst="rect">
            <a:avLst/>
          </a:prstGeom>
          <a:solidFill>
            <a:schemeClr val="tx1"/>
          </a:solidFill>
        </p:spPr>
        <p:txBody>
          <a:bodyPr wrap="non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E34B05E8-9879-380C-441C-0DE225424795}"/>
              </a:ext>
            </a:extLst>
          </p:cNvPr>
          <p:cNvSpPr/>
          <p:nvPr/>
        </p:nvSpPr>
        <p:spPr>
          <a:xfrm>
            <a:off x="534988" y="1169297"/>
            <a:ext cx="10401299" cy="4780646"/>
          </a:xfrm>
          <a:prstGeom prst="roundRect">
            <a:avLst>
              <a:gd name="adj" fmla="val 801"/>
            </a:avLst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55B3206-94DB-D21B-4A08-B895B993FA37}"/>
              </a:ext>
            </a:extLst>
          </p:cNvPr>
          <p:cNvSpPr txBox="1"/>
          <p:nvPr/>
        </p:nvSpPr>
        <p:spPr>
          <a:xfrm>
            <a:off x="771330" y="1358111"/>
            <a:ext cx="735483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b="1" dirty="0"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H </a:t>
            </a:r>
            <a:r>
              <a:rPr lang="en-GB" sz="1400" b="1" dirty="0">
                <a:latin typeface="Symbol" pitchFamily="2" charset="2"/>
                <a:ea typeface="Helvetica Light" charset="0"/>
                <a:cs typeface="Helvetica Light" charset="0"/>
                <a:sym typeface="Wingdings" pitchFamily="2" charset="2"/>
              </a:rPr>
              <a:t>®</a:t>
            </a:r>
            <a:r>
              <a:rPr lang="en-GB" sz="1400" b="1" dirty="0"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</a:t>
            </a:r>
            <a:r>
              <a:rPr lang="en-GB" sz="1400" b="1" dirty="0" err="1"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μμ</a:t>
            </a:r>
            <a:r>
              <a:rPr lang="en-GB" sz="1400" b="1" dirty="0"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, very challenging channel (0.02% branching fraction)</a:t>
            </a:r>
          </a:p>
        </p:txBody>
      </p:sp>
      <p:pic>
        <p:nvPicPr>
          <p:cNvPr id="27" name="Screenshot 2021-08-17 at 23.46.06.png" descr="Screenshot 2021-08-17 at 23.46.06.png">
            <a:extLst>
              <a:ext uri="{FF2B5EF4-FFF2-40B4-BE49-F238E27FC236}">
                <a16:creationId xmlns:a16="http://schemas.microsoft.com/office/drawing/2014/main" id="{7F5D4F3C-1C22-3779-1BA4-8964A55A2E2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3937"/>
          <a:stretch>
            <a:fillRect/>
          </a:stretch>
        </p:blipFill>
        <p:spPr>
          <a:xfrm>
            <a:off x="929561" y="2015533"/>
            <a:ext cx="3882471" cy="3918183"/>
          </a:xfrm>
          <a:prstGeom prst="rect">
            <a:avLst/>
          </a:prstGeom>
          <a:ln w="12700">
            <a:miter lim="400000"/>
          </a:ln>
        </p:spPr>
      </p:pic>
      <p:sp>
        <p:nvSpPr>
          <p:cNvPr id="28" name="Approximately 2k events produced but very small signal-to-noise…">
            <a:extLst>
              <a:ext uri="{FF2B5EF4-FFF2-40B4-BE49-F238E27FC236}">
                <a16:creationId xmlns:a16="http://schemas.microsoft.com/office/drawing/2014/main" id="{4594F341-1AA5-C62D-60DB-EE6ED08243E5}"/>
              </a:ext>
            </a:extLst>
          </p:cNvPr>
          <p:cNvSpPr txBox="1"/>
          <p:nvPr/>
        </p:nvSpPr>
        <p:spPr>
          <a:xfrm>
            <a:off x="636958" y="1677572"/>
            <a:ext cx="8352337" cy="311985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7804" tIns="47804" rIns="47804" bIns="47804" anchor="ctr">
            <a:spAutoFit/>
          </a:bodyPr>
          <a:lstStyle/>
          <a:p>
            <a:pPr marL="500863" lvl="1" indent="-28575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defRPr sz="34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sz="1400" dirty="0"/>
              <a:t>Approximately </a:t>
            </a:r>
            <a:r>
              <a:rPr lang="en-US" sz="1400" dirty="0"/>
              <a:t>1,600</a:t>
            </a:r>
            <a:r>
              <a:rPr sz="1400" dirty="0"/>
              <a:t> events produced but very small signal-to-</a:t>
            </a:r>
            <a:r>
              <a:rPr lang="en-US" sz="1400" dirty="0"/>
              <a:t>background ratio</a:t>
            </a:r>
            <a:endParaRPr sz="1400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C8DE9DA-A767-9D7C-70CF-8B7944598FA8}"/>
              </a:ext>
            </a:extLst>
          </p:cNvPr>
          <p:cNvSpPr txBox="1"/>
          <p:nvPr/>
        </p:nvSpPr>
        <p:spPr>
          <a:xfrm>
            <a:off x="1436765" y="2092235"/>
            <a:ext cx="13345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panose="020B0403020202020204" pitchFamily="34" charset="0"/>
                <a:ea typeface="Helvetica Neue Medium" charset="0"/>
                <a:cs typeface="Helvetica Neue Medium" charset="0"/>
                <a:sym typeface="Wingdings" pitchFamily="2" charset="2"/>
                <a:hlinkClick r:id="rId5"/>
              </a:rPr>
              <a:t>arXiv:2009.04363</a:t>
            </a:r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  <a:latin typeface="Helvetica Light" panose="020B0403020202020204" pitchFamily="34" charset="0"/>
              <a:ea typeface="Helvetica Neue Medium" charset="0"/>
              <a:cs typeface="Helvetica Neue Medium" charset="0"/>
              <a:sym typeface="Wingdings" pitchFamily="2" charset="2"/>
            </a:endParaRPr>
          </a:p>
        </p:txBody>
      </p:sp>
      <p:pic>
        <p:nvPicPr>
          <p:cNvPr id="30" name="fig_01b.png" descr="fig_01b.png">
            <a:extLst>
              <a:ext uri="{FF2B5EF4-FFF2-40B4-BE49-F238E27FC236}">
                <a16:creationId xmlns:a16="http://schemas.microsoft.com/office/drawing/2014/main" id="{EFFDDD75-BD53-3DD9-93DF-8915172AD6EF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</a:blip>
          <a:srcRect t="4532" b="3368"/>
          <a:stretch/>
        </p:blipFill>
        <p:spPr>
          <a:xfrm>
            <a:off x="4960158" y="2244844"/>
            <a:ext cx="5563267" cy="3684901"/>
          </a:xfrm>
          <a:prstGeom prst="rect">
            <a:avLst/>
          </a:prstGeom>
          <a:ln w="12700">
            <a:miter lim="400000"/>
          </a:ln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BF432935-D9B6-F9DD-9A6F-31DF11C5DEBD}"/>
              </a:ext>
            </a:extLst>
          </p:cNvPr>
          <p:cNvSpPr txBox="1"/>
          <p:nvPr/>
        </p:nvSpPr>
        <p:spPr>
          <a:xfrm>
            <a:off x="7842960" y="3568693"/>
            <a:ext cx="20766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200" dirty="0">
                <a:solidFill>
                  <a:srgbClr val="E70000"/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2.0σ (1.7σ) observed (expected) signal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4FF00D4-25E6-0D2E-460A-0A6D86E7E2EF}"/>
              </a:ext>
            </a:extLst>
          </p:cNvPr>
          <p:cNvSpPr txBox="1"/>
          <p:nvPr/>
        </p:nvSpPr>
        <p:spPr>
          <a:xfrm>
            <a:off x="5778463" y="2085411"/>
            <a:ext cx="408580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panose="020B0403020202020204" pitchFamily="34" charset="0"/>
                <a:ea typeface="Helvetica Neue Medium" charset="0"/>
                <a:cs typeface="Helvetica Neue Medium" charset="0"/>
                <a:sym typeface="Wingdings" pitchFamily="2" charset="2"/>
                <a:hlinkClick r:id="rId7"/>
              </a:rPr>
              <a:t>arXiv:2007.07830</a:t>
            </a:r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  <a:latin typeface="Helvetica Light" panose="020B0403020202020204" pitchFamily="34" charset="0"/>
              <a:ea typeface="Helvetica Neue Medium" charset="0"/>
              <a:cs typeface="Helvetica Neue Medium" charset="0"/>
              <a:sym typeface="Wingdings" pitchFamily="2" charset="2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010899F-0EDD-3BEE-E254-BC515B4C63C9}"/>
              </a:ext>
            </a:extLst>
          </p:cNvPr>
          <p:cNvSpPr/>
          <p:nvPr/>
        </p:nvSpPr>
        <p:spPr>
          <a:xfrm>
            <a:off x="504478" y="40106"/>
            <a:ext cx="4954212" cy="925387"/>
          </a:xfrm>
          <a:prstGeom prst="rect">
            <a:avLst/>
          </a:prstGeom>
          <a:solidFill>
            <a:schemeClr val="tx1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non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34E2B010-0A05-46F1-2BB5-48B7F6E4D01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111193" y="1277307"/>
            <a:ext cx="680162" cy="96214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F13CE4F-AD2E-FEA1-C734-37CBFD185218}"/>
              </a:ext>
            </a:extLst>
          </p:cNvPr>
          <p:cNvSpPr txBox="1"/>
          <p:nvPr/>
        </p:nvSpPr>
        <p:spPr>
          <a:xfrm>
            <a:off x="532188" y="193709"/>
            <a:ext cx="7827784" cy="400110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2000" b="1" i="1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H</a:t>
            </a:r>
            <a:r>
              <a:rPr lang="en-CH" sz="2000" b="1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</a:t>
            </a:r>
            <a:r>
              <a:rPr lang="en-CH" sz="2000" b="1" dirty="0">
                <a:solidFill>
                  <a:schemeClr val="bg1"/>
                </a:solidFill>
                <a:latin typeface="Symbol" pitchFamily="2" charset="2"/>
                <a:ea typeface="Helvetica Light" charset="0"/>
                <a:cs typeface="Helvetica Light" charset="0"/>
                <a:sym typeface="Wingdings" pitchFamily="2" charset="2"/>
              </a:rPr>
              <a:t>®</a:t>
            </a:r>
            <a:r>
              <a:rPr lang="en-CH" sz="2000" b="1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µµ</a:t>
            </a:r>
            <a:r>
              <a:rPr lang="en-CH" sz="2000" b="1" i="1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 — </a:t>
            </a:r>
            <a:r>
              <a:rPr lang="en-CH" sz="2000" b="1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Higgs coupling to light second-generation fermions</a:t>
            </a:r>
          </a:p>
        </p:txBody>
      </p:sp>
      <p:pic>
        <p:nvPicPr>
          <p:cNvPr id="38" name="CMS-HIG-19-006_Figure-aux_018.png" descr="CMS-HIG-19-006_Figure-aux_018.png">
            <a:extLst>
              <a:ext uri="{FF2B5EF4-FFF2-40B4-BE49-F238E27FC236}">
                <a16:creationId xmlns:a16="http://schemas.microsoft.com/office/drawing/2014/main" id="{FD978343-D0C8-77F1-FB07-43841ECF04A8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t="476" r="49835" b="84753"/>
          <a:stretch>
            <a:fillRect/>
          </a:stretch>
        </p:blipFill>
        <p:spPr>
          <a:xfrm>
            <a:off x="532188" y="724207"/>
            <a:ext cx="2245216" cy="392514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960379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F74CCCC-8364-ED4B-9680-74B49AB644C4}"/>
              </a:ext>
            </a:extLst>
          </p:cNvPr>
          <p:cNvSpPr/>
          <p:nvPr/>
        </p:nvSpPr>
        <p:spPr>
          <a:xfrm>
            <a:off x="0" y="0"/>
            <a:ext cx="11472863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en-CH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2F36D02-1F1F-B64C-B9F4-95DEEBFD7B4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69"/>
          <a:stretch/>
        </p:blipFill>
        <p:spPr>
          <a:xfrm>
            <a:off x="1034716" y="1793"/>
            <a:ext cx="9506152" cy="6854414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BBA9DF26-FB8B-7681-AC81-B8FC7C638586}"/>
              </a:ext>
            </a:extLst>
          </p:cNvPr>
          <p:cNvSpPr/>
          <p:nvPr/>
        </p:nvSpPr>
        <p:spPr>
          <a:xfrm>
            <a:off x="466610" y="2869583"/>
            <a:ext cx="2995028" cy="1633872"/>
          </a:xfrm>
          <a:prstGeom prst="rect">
            <a:avLst/>
          </a:prstGeom>
          <a:solidFill>
            <a:schemeClr val="tx1"/>
          </a:solidFill>
        </p:spPr>
        <p:txBody>
          <a:bodyPr wrap="square" tIns="144000" rIns="18000" bIns="144000">
            <a:spAutoFit/>
          </a:bodyPr>
          <a:lstStyle/>
          <a:p>
            <a:pPr>
              <a:lnSpc>
                <a:spcPct val="110000"/>
              </a:lnSpc>
              <a:spcBef>
                <a:spcPts val="2800"/>
              </a:spcBef>
            </a:pPr>
            <a:r>
              <a:rPr lang="en-GB" sz="1600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</a:rPr>
              <a:t>Measurements by ATLAS and CMS have confirmed the non-universal, mass-dependent coupling strengths of the Higgs boson to the SM particles</a:t>
            </a:r>
          </a:p>
        </p:txBody>
      </p:sp>
      <p:sp>
        <p:nvSpPr>
          <p:cNvPr id="31" name="Rounded Rectangle 30">
            <a:extLst>
              <a:ext uri="{FF2B5EF4-FFF2-40B4-BE49-F238E27FC236}">
                <a16:creationId xmlns:a16="http://schemas.microsoft.com/office/drawing/2014/main" id="{DD2C6301-9C05-F46A-B834-29346FE3EDF8}"/>
              </a:ext>
            </a:extLst>
          </p:cNvPr>
          <p:cNvSpPr/>
          <p:nvPr/>
        </p:nvSpPr>
        <p:spPr>
          <a:xfrm>
            <a:off x="5648103" y="770016"/>
            <a:ext cx="5498433" cy="5522400"/>
          </a:xfrm>
          <a:prstGeom prst="roundRect">
            <a:avLst>
              <a:gd name="adj" fmla="val 801"/>
            </a:avLst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2A481423-8E6F-7CEF-A917-AA41A5BFBF8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103" t="2940" r="7105" b="3800"/>
          <a:stretch/>
        </p:blipFill>
        <p:spPr>
          <a:xfrm>
            <a:off x="5845474" y="973481"/>
            <a:ext cx="4984121" cy="5232717"/>
          </a:xfrm>
          <a:prstGeom prst="rect">
            <a:avLst/>
          </a:prstGeom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EFD63071-79E5-282D-2482-FE8315F8E441}"/>
              </a:ext>
            </a:extLst>
          </p:cNvPr>
          <p:cNvSpPr txBox="1"/>
          <p:nvPr/>
        </p:nvSpPr>
        <p:spPr>
          <a:xfrm>
            <a:off x="6872113" y="2249887"/>
            <a:ext cx="18267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>
                <a:solidFill>
                  <a:srgbClr val="E70000"/>
                </a:solidFill>
                <a:latin typeface="Helvetica" pitchFamily="2" charset="0"/>
                <a:ea typeface="Helvetica Light" charset="0"/>
                <a:cs typeface="Helvetica Light" charset="0"/>
              </a:rPr>
              <a:t>Non-universal coupling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3B6DB306-D2D0-4B42-69B5-A195FEE4E2E0}"/>
              </a:ext>
            </a:extLst>
          </p:cNvPr>
          <p:cNvSpPr txBox="1"/>
          <p:nvPr/>
        </p:nvSpPr>
        <p:spPr>
          <a:xfrm>
            <a:off x="0" y="518751"/>
            <a:ext cx="5648103" cy="1200329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3600" b="1" dirty="0">
                <a:solidFill>
                  <a:schemeClr val="bg1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The Higgs mechanism 	is real !</a:t>
            </a:r>
            <a:endParaRPr lang="en-GB" sz="3600" dirty="0">
              <a:solidFill>
                <a:schemeClr val="bg1"/>
              </a:solidFill>
              <a:latin typeface="Helvetica" pitchFamily="2" charset="0"/>
              <a:ea typeface="Trebuchet MS" pitchFamily="-84" charset="0"/>
              <a:cs typeface="Helvetica Light"/>
            </a:endParaRPr>
          </a:p>
        </p:txBody>
      </p:sp>
      <p:pic>
        <p:nvPicPr>
          <p:cNvPr id="2" name="unknown.pdf" descr="unknown.pdf">
            <a:extLst>
              <a:ext uri="{FF2B5EF4-FFF2-40B4-BE49-F238E27FC236}">
                <a16:creationId xmlns:a16="http://schemas.microsoft.com/office/drawing/2014/main" id="{F42D95F8-3767-F330-7A20-5EF5C4BC5B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21693" y="3591334"/>
            <a:ext cx="2039728" cy="2709922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ZoneTexte 8">
            <a:extLst>
              <a:ext uri="{FF2B5EF4-FFF2-40B4-BE49-F238E27FC236}">
                <a16:creationId xmlns:a16="http://schemas.microsoft.com/office/drawing/2014/main" id="{84D0D63C-B1DE-2C90-0352-808B774C00F8}"/>
              </a:ext>
            </a:extLst>
          </p:cNvPr>
          <p:cNvSpPr txBox="1"/>
          <p:nvPr/>
        </p:nvSpPr>
        <p:spPr>
          <a:xfrm>
            <a:off x="5648103" y="6017119"/>
            <a:ext cx="159089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sz="1100" dirty="0">
                <a:solidFill>
                  <a:schemeClr val="bg1">
                    <a:lumMod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  <a:hlinkClick r:id="rId5"/>
              </a:rPr>
              <a:t>Nature 607, 52 (2022</a:t>
            </a:r>
            <a:r>
              <a:rPr lang="en-GB" sz="1100" dirty="0">
                <a:solidFill>
                  <a:schemeClr val="bg1">
                    <a:lumMod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3FFB998-A3F3-C942-2A14-9055D72AEA56}"/>
              </a:ext>
            </a:extLst>
          </p:cNvPr>
          <p:cNvSpPr txBox="1"/>
          <p:nvPr/>
        </p:nvSpPr>
        <p:spPr>
          <a:xfrm>
            <a:off x="6984440" y="833818"/>
            <a:ext cx="24765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sz="1200" dirty="0" err="1">
                <a:solidFill>
                  <a:srgbClr val="0D7FBF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κ</a:t>
            </a:r>
            <a:r>
              <a:rPr lang="en-CH" sz="1200" baseline="-25000" dirty="0">
                <a:solidFill>
                  <a:srgbClr val="0D7FBF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𝛾</a:t>
            </a:r>
            <a:r>
              <a:rPr lang="en-CH" sz="1200" dirty="0">
                <a:solidFill>
                  <a:srgbClr val="0D7FBF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= 1.01 ± 0.06, </a:t>
            </a:r>
            <a:r>
              <a:rPr lang="en-GB" sz="1200" dirty="0" err="1">
                <a:solidFill>
                  <a:srgbClr val="0D7FBF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κ</a:t>
            </a:r>
            <a:r>
              <a:rPr lang="en-GB" sz="1200" baseline="-25000" dirty="0" err="1">
                <a:solidFill>
                  <a:srgbClr val="0D7FBF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g</a:t>
            </a:r>
            <a:r>
              <a:rPr lang="en-CH" sz="1200" dirty="0">
                <a:solidFill>
                  <a:srgbClr val="0D7FBF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= 0.95 ± 0.07 </a:t>
            </a:r>
            <a:endParaRPr lang="en-GB" sz="1200" dirty="0">
              <a:solidFill>
                <a:srgbClr val="0D7FBF"/>
              </a:solidFill>
              <a:latin typeface="Helvetica" pitchFamily="2" charset="0"/>
              <a:ea typeface="Helvetica Light" charset="0"/>
              <a:cs typeface="Helvetica Light" charset="0"/>
              <a:sym typeface="Wingdings" pitchFamily="2" charset="2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9AC6C6B-D377-DA14-ABAA-8393C10CE722}"/>
              </a:ext>
            </a:extLst>
          </p:cNvPr>
          <p:cNvSpPr txBox="1"/>
          <p:nvPr/>
        </p:nvSpPr>
        <p:spPr>
          <a:xfrm>
            <a:off x="6543410" y="832201"/>
            <a:ext cx="5693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200" dirty="0">
                <a:solidFill>
                  <a:srgbClr val="0D7FBF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Also: </a:t>
            </a:r>
          </a:p>
        </p:txBody>
      </p:sp>
    </p:spTree>
    <p:extLst>
      <p:ext uri="{BB962C8B-B14F-4D97-AF65-F5344CB8AC3E}">
        <p14:creationId xmlns:p14="http://schemas.microsoft.com/office/powerpoint/2010/main" val="1993526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F74CCCC-8364-ED4B-9680-74B49AB644C4}"/>
              </a:ext>
            </a:extLst>
          </p:cNvPr>
          <p:cNvSpPr/>
          <p:nvPr/>
        </p:nvSpPr>
        <p:spPr>
          <a:xfrm>
            <a:off x="0" y="0"/>
            <a:ext cx="11472863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en-CH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6032BD6-DF1E-F44B-AD9C-5C44A6D11FD5}"/>
              </a:ext>
            </a:extLst>
          </p:cNvPr>
          <p:cNvSpPr/>
          <p:nvPr/>
        </p:nvSpPr>
        <p:spPr>
          <a:xfrm>
            <a:off x="7607397" y="0"/>
            <a:ext cx="2732049" cy="168383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non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2F36D02-1F1F-B64C-B9F4-95DEEBFD7B4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69"/>
          <a:stretch/>
        </p:blipFill>
        <p:spPr>
          <a:xfrm>
            <a:off x="1034716" y="1793"/>
            <a:ext cx="9506152" cy="685441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F7583B9-A904-1781-E521-59E974F744F7}"/>
              </a:ext>
            </a:extLst>
          </p:cNvPr>
          <p:cNvSpPr/>
          <p:nvPr/>
        </p:nvSpPr>
        <p:spPr>
          <a:xfrm>
            <a:off x="7607397" y="0"/>
            <a:ext cx="2732049" cy="168383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non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C9F5A1F-850D-509A-18E9-D3CCA6DDB33C}"/>
              </a:ext>
            </a:extLst>
          </p:cNvPr>
          <p:cNvSpPr/>
          <p:nvPr/>
        </p:nvSpPr>
        <p:spPr>
          <a:xfrm>
            <a:off x="466610" y="2869583"/>
            <a:ext cx="5245758" cy="821342"/>
          </a:xfrm>
          <a:prstGeom prst="rect">
            <a:avLst/>
          </a:prstGeom>
          <a:solidFill>
            <a:schemeClr val="tx1"/>
          </a:solidFill>
        </p:spPr>
        <p:txBody>
          <a:bodyPr wrap="square" tIns="144000" rIns="18000" bIns="144000">
            <a:spAutoFit/>
          </a:bodyPr>
          <a:lstStyle/>
          <a:p>
            <a:pPr>
              <a:lnSpc>
                <a:spcPct val="110000"/>
              </a:lnSpc>
              <a:spcBef>
                <a:spcPts val="2800"/>
              </a:spcBef>
            </a:pPr>
            <a:r>
              <a:rPr lang="en-GB" sz="1600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</a:rPr>
              <a:t>The new sector opens a variety of possibilities and questions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9CB1B84-461A-4D59-73D0-F03824714FF7}"/>
              </a:ext>
            </a:extLst>
          </p:cNvPr>
          <p:cNvSpPr/>
          <p:nvPr/>
        </p:nvSpPr>
        <p:spPr>
          <a:xfrm>
            <a:off x="8698832" y="300789"/>
            <a:ext cx="2216471" cy="1251285"/>
          </a:xfrm>
          <a:prstGeom prst="rect">
            <a:avLst/>
          </a:prstGeom>
          <a:solidFill>
            <a:schemeClr val="tx1"/>
          </a:solidFill>
        </p:spPr>
        <p:txBody>
          <a:bodyPr wrap="non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A91BC259-9A12-7772-6A29-4B1190DD6FB7}"/>
              </a:ext>
            </a:extLst>
          </p:cNvPr>
          <p:cNvSpPr/>
          <p:nvPr/>
        </p:nvSpPr>
        <p:spPr>
          <a:xfrm>
            <a:off x="5648103" y="770016"/>
            <a:ext cx="5518661" cy="5450675"/>
          </a:xfrm>
          <a:prstGeom prst="roundRect">
            <a:avLst>
              <a:gd name="adj" fmla="val 801"/>
            </a:avLst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ECC42BB-0F92-B2E1-904D-F68BBB7008E7}"/>
              </a:ext>
            </a:extLst>
          </p:cNvPr>
          <p:cNvSpPr txBox="1"/>
          <p:nvPr/>
        </p:nvSpPr>
        <p:spPr>
          <a:xfrm>
            <a:off x="0" y="518751"/>
            <a:ext cx="5648103" cy="1200329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3600" b="1" dirty="0">
                <a:solidFill>
                  <a:schemeClr val="bg1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The Higgs mechanism 	is real !</a:t>
            </a:r>
            <a:endParaRPr lang="en-GB" sz="3600" dirty="0">
              <a:solidFill>
                <a:schemeClr val="bg1"/>
              </a:solidFill>
              <a:latin typeface="Helvetica" pitchFamily="2" charset="0"/>
              <a:ea typeface="Trebuchet MS" pitchFamily="-84" charset="0"/>
              <a:cs typeface="Helvetica Ligh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8171844-C76C-4B7D-A58D-DD59101A2A55}"/>
              </a:ext>
            </a:extLst>
          </p:cNvPr>
          <p:cNvSpPr txBox="1"/>
          <p:nvPr/>
        </p:nvSpPr>
        <p:spPr>
          <a:xfrm>
            <a:off x="5884615" y="977231"/>
            <a:ext cx="5094188" cy="48167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600" b="1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Possible relations between the Higgs boson and open questions in particle physics and cosmology</a:t>
            </a:r>
          </a:p>
          <a:p>
            <a:pPr marL="285750" indent="-28575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CH" sz="1400" dirty="0"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What stabilises the Higgs mass versus high-scale                new physics? Are there new TeV-scale symmetries?            Is the Higgs boson elementary or composite?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CH" sz="1400" dirty="0"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Do Higgs interactions violate CP? Is there an anomalous Higgs self coupling to allow for a first order electroweak phase transition?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CH" sz="1400" dirty="0"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Is the Higgs boson unique?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CH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W</a:t>
            </a:r>
            <a:r>
              <a:rPr lang="en-GB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h</a:t>
            </a:r>
            <a:r>
              <a:rPr lang="en-CH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at is the origin of dark matter, is the Higgs mechanism responsible for dark matter? Can the Higgs boson provide a portal to a dark sector? 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CH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What is the origin of the vast range of Yukawa couplings, are there modified interactions, lepton-flavour violation?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CH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Is the vacuum metastable? Is the Higgs field connected with cosmic inflation? Are there possible cosmological observations related to the Higgs field?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2F6456B-85E2-5A2E-F095-F1CA5B7763A2}"/>
              </a:ext>
            </a:extLst>
          </p:cNvPr>
          <p:cNvSpPr txBox="1"/>
          <p:nvPr/>
        </p:nvSpPr>
        <p:spPr>
          <a:xfrm>
            <a:off x="7884308" y="5918967"/>
            <a:ext cx="323838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r">
              <a:spcBef>
                <a:spcPts val="3000"/>
              </a:spcBef>
            </a:pPr>
            <a:r>
              <a:rPr lang="en-GB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  <a:hlinkClick r:id="rId3"/>
              </a:rPr>
              <a:t>Salam, Wang, </a:t>
            </a:r>
            <a:r>
              <a:rPr lang="en-GB" sz="11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  <a:hlinkClick r:id="rId3"/>
              </a:rPr>
              <a:t>Zanderighi</a:t>
            </a:r>
            <a:r>
              <a:rPr lang="en-GB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  <a:hlinkClick r:id="rId3"/>
              </a:rPr>
              <a:t>: </a:t>
            </a:r>
            <a:r>
              <a:rPr lang="en-GB" sz="11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  <a:hlinkClick r:id="rId3"/>
              </a:rPr>
              <a:t>Nature 607, 41 (2022)</a:t>
            </a:r>
            <a:endParaRPr lang="en-CH" sz="1100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  <a:sym typeface="Wingdings" pitchFamily="2" charset="2"/>
            </a:endParaRPr>
          </a:p>
        </p:txBody>
      </p:sp>
      <p:pic>
        <p:nvPicPr>
          <p:cNvPr id="8" name="Picture 7" descr="University Of Oxford Logo transparent PNG - StickPNG">
            <a:extLst>
              <a:ext uri="{FF2B5EF4-FFF2-40B4-BE49-F238E27FC236}">
                <a16:creationId xmlns:a16="http://schemas.microsoft.com/office/drawing/2014/main" id="{74894200-E1C3-5FC2-99A7-6A3863084E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4259" y="1751219"/>
            <a:ext cx="515564" cy="616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9803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B80DB2-8306-1C76-2739-81F4A200F4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3AA9F58-9D1F-5F71-0034-91AD097AD886}"/>
              </a:ext>
            </a:extLst>
          </p:cNvPr>
          <p:cNvSpPr/>
          <p:nvPr/>
        </p:nvSpPr>
        <p:spPr>
          <a:xfrm>
            <a:off x="0" y="0"/>
            <a:ext cx="11472863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en-CH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129E617-68D2-0772-6ECB-40F63E1F862B}"/>
              </a:ext>
            </a:extLst>
          </p:cNvPr>
          <p:cNvSpPr/>
          <p:nvPr/>
        </p:nvSpPr>
        <p:spPr>
          <a:xfrm>
            <a:off x="7607397" y="0"/>
            <a:ext cx="2732049" cy="168383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non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14A4AB5-3AA3-C4AD-FDDA-78459E96622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69"/>
          <a:stretch/>
        </p:blipFill>
        <p:spPr>
          <a:xfrm>
            <a:off x="1034716" y="1793"/>
            <a:ext cx="9506152" cy="685441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5EF09EF-D804-2118-EAB8-371AB60D9DF3}"/>
              </a:ext>
            </a:extLst>
          </p:cNvPr>
          <p:cNvSpPr/>
          <p:nvPr/>
        </p:nvSpPr>
        <p:spPr>
          <a:xfrm>
            <a:off x="7607397" y="0"/>
            <a:ext cx="2732049" cy="168383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non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FE17507-F876-D33B-2C40-CA48F0C45A91}"/>
              </a:ext>
            </a:extLst>
          </p:cNvPr>
          <p:cNvSpPr/>
          <p:nvPr/>
        </p:nvSpPr>
        <p:spPr>
          <a:xfrm>
            <a:off x="8698832" y="300789"/>
            <a:ext cx="2216471" cy="1251285"/>
          </a:xfrm>
          <a:prstGeom prst="rect">
            <a:avLst/>
          </a:prstGeom>
          <a:solidFill>
            <a:schemeClr val="tx1"/>
          </a:solidFill>
        </p:spPr>
        <p:txBody>
          <a:bodyPr wrap="non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0CB3FBB-4609-634C-3AFE-7B34E449DE38}"/>
              </a:ext>
            </a:extLst>
          </p:cNvPr>
          <p:cNvSpPr/>
          <p:nvPr/>
        </p:nvSpPr>
        <p:spPr>
          <a:xfrm>
            <a:off x="466610" y="2869583"/>
            <a:ext cx="5245758" cy="821342"/>
          </a:xfrm>
          <a:prstGeom prst="rect">
            <a:avLst/>
          </a:prstGeom>
          <a:solidFill>
            <a:schemeClr val="tx1"/>
          </a:solidFill>
        </p:spPr>
        <p:txBody>
          <a:bodyPr wrap="square" tIns="144000" rIns="18000" bIns="144000">
            <a:spAutoFit/>
          </a:bodyPr>
          <a:lstStyle/>
          <a:p>
            <a:pPr>
              <a:lnSpc>
                <a:spcPct val="110000"/>
              </a:lnSpc>
              <a:spcBef>
                <a:spcPts val="2800"/>
              </a:spcBef>
            </a:pPr>
            <a:r>
              <a:rPr lang="en-GB" sz="1600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</a:rPr>
              <a:t>The new sector opens a variety of possibilities and questions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2172F9E0-9E6E-50BB-3FE4-CC646A004B55}"/>
              </a:ext>
            </a:extLst>
          </p:cNvPr>
          <p:cNvSpPr/>
          <p:nvPr/>
        </p:nvSpPr>
        <p:spPr>
          <a:xfrm>
            <a:off x="5648103" y="770016"/>
            <a:ext cx="5518661" cy="5450675"/>
          </a:xfrm>
          <a:prstGeom prst="roundRect">
            <a:avLst>
              <a:gd name="adj" fmla="val 801"/>
            </a:avLst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9190774-6926-B973-D3B0-074347B55DB7}"/>
              </a:ext>
            </a:extLst>
          </p:cNvPr>
          <p:cNvSpPr txBox="1"/>
          <p:nvPr/>
        </p:nvSpPr>
        <p:spPr>
          <a:xfrm>
            <a:off x="0" y="518751"/>
            <a:ext cx="5648103" cy="1200329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3600" b="1" dirty="0">
                <a:solidFill>
                  <a:schemeClr val="bg1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The Higgs mechanism 	is real !</a:t>
            </a:r>
            <a:endParaRPr lang="en-GB" sz="3600" dirty="0">
              <a:solidFill>
                <a:schemeClr val="bg1"/>
              </a:solidFill>
              <a:latin typeface="Helvetica" pitchFamily="2" charset="0"/>
              <a:ea typeface="Trebuchet MS" pitchFamily="-84" charset="0"/>
              <a:cs typeface="Helvetica Ligh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DB12698-B292-78FF-2555-2EEB0A1D43C0}"/>
              </a:ext>
            </a:extLst>
          </p:cNvPr>
          <p:cNvSpPr txBox="1"/>
          <p:nvPr/>
        </p:nvSpPr>
        <p:spPr>
          <a:xfrm>
            <a:off x="5884615" y="977231"/>
            <a:ext cx="5094188" cy="48167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600" b="1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Possible relations between the Higgs boson and open questions in particle physics and cosmology</a:t>
            </a:r>
          </a:p>
          <a:p>
            <a:pPr marL="285750" indent="-28575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CH" sz="1400" dirty="0"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What stabilises the Higgs mass versus high-scale             new physics? Are there new TeV-scale symmetries?           Is the Higgs boson elementary or composite?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CH" sz="1400" dirty="0"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Do Higgs interactions violate CP? Is there an anomalous Higgs self coupling to allow for a first order electroweak phase transition?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CH" sz="1400" dirty="0"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Is the Higgs boson unique?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CH" sz="1400" dirty="0">
                <a:solidFill>
                  <a:srgbClr val="E7000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W</a:t>
            </a:r>
            <a:r>
              <a:rPr lang="en-GB" sz="1400" dirty="0">
                <a:solidFill>
                  <a:srgbClr val="E7000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h</a:t>
            </a:r>
            <a:r>
              <a:rPr lang="en-CH" sz="1400" dirty="0">
                <a:solidFill>
                  <a:srgbClr val="E7000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at is the origin of dark matter, is the Higgs mechanism responsible for dark matter? Can the Higgs boson provide a portal to a dark sector? 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CH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What is the origin of the vast range of Yukawa couplings, are there modified interactions, lepton-flavour violation?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CH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Is the vacuum metastable? Is the Higgs field connected with cosmic inflation? Are there possible cosmological observations related to the Higgs field?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56EB993-B075-8829-96CE-68B207D49A3A}"/>
              </a:ext>
            </a:extLst>
          </p:cNvPr>
          <p:cNvSpPr txBox="1"/>
          <p:nvPr/>
        </p:nvSpPr>
        <p:spPr>
          <a:xfrm>
            <a:off x="7884308" y="5918967"/>
            <a:ext cx="323838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r">
              <a:spcBef>
                <a:spcPts val="3000"/>
              </a:spcBef>
            </a:pPr>
            <a:r>
              <a:rPr lang="en-GB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  <a:hlinkClick r:id="rId3"/>
              </a:rPr>
              <a:t>Salam, Wang, </a:t>
            </a:r>
            <a:r>
              <a:rPr lang="en-GB" sz="11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  <a:hlinkClick r:id="rId3"/>
              </a:rPr>
              <a:t>Zanderighi</a:t>
            </a:r>
            <a:r>
              <a:rPr lang="en-GB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  <a:hlinkClick r:id="rId3"/>
              </a:rPr>
              <a:t>: </a:t>
            </a:r>
            <a:r>
              <a:rPr lang="en-GB" sz="11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  <a:hlinkClick r:id="rId3"/>
              </a:rPr>
              <a:t>Nature 607, 41 (2022)</a:t>
            </a:r>
            <a:endParaRPr lang="en-CH" sz="1100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  <a:sym typeface="Wingdings" pitchFamily="2" charset="2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C4A611C-ABD8-5D48-DFE2-0F95CA51EE2A}"/>
              </a:ext>
            </a:extLst>
          </p:cNvPr>
          <p:cNvSpPr/>
          <p:nvPr/>
        </p:nvSpPr>
        <p:spPr>
          <a:xfrm>
            <a:off x="10969075" y="3532909"/>
            <a:ext cx="515564" cy="8589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pic>
        <p:nvPicPr>
          <p:cNvPr id="5" name="Picture 4" descr="University Of Oxford Logo transparent PNG - StickPNG">
            <a:extLst>
              <a:ext uri="{FF2B5EF4-FFF2-40B4-BE49-F238E27FC236}">
                <a16:creationId xmlns:a16="http://schemas.microsoft.com/office/drawing/2014/main" id="{A84BD4C0-1EE2-8517-0537-940250C17F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9075" y="3649360"/>
            <a:ext cx="515564" cy="616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0091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F74CCCC-8364-ED4B-9680-74B49AB644C4}"/>
              </a:ext>
            </a:extLst>
          </p:cNvPr>
          <p:cNvSpPr/>
          <p:nvPr/>
        </p:nvSpPr>
        <p:spPr>
          <a:xfrm>
            <a:off x="0" y="0"/>
            <a:ext cx="11472863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en-CH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6032BD6-DF1E-F44B-AD9C-5C44A6D11FD5}"/>
              </a:ext>
            </a:extLst>
          </p:cNvPr>
          <p:cNvSpPr/>
          <p:nvPr/>
        </p:nvSpPr>
        <p:spPr>
          <a:xfrm>
            <a:off x="7607397" y="0"/>
            <a:ext cx="2732049" cy="168383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non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2F36D02-1F1F-B64C-B9F4-95DEEBFD7B4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69"/>
          <a:stretch/>
        </p:blipFill>
        <p:spPr>
          <a:xfrm>
            <a:off x="1034716" y="1793"/>
            <a:ext cx="9506152" cy="685441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0CB7408-B892-A445-A516-8473CAF73B4B}"/>
              </a:ext>
            </a:extLst>
          </p:cNvPr>
          <p:cNvSpPr txBox="1"/>
          <p:nvPr/>
        </p:nvSpPr>
        <p:spPr>
          <a:xfrm>
            <a:off x="55758" y="6604084"/>
            <a:ext cx="243047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050" dirty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A Higgs boson to 4 muons candidate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01CEB9E-4B9B-6BAF-D254-9BF96E6583CF}"/>
              </a:ext>
            </a:extLst>
          </p:cNvPr>
          <p:cNvSpPr/>
          <p:nvPr/>
        </p:nvSpPr>
        <p:spPr>
          <a:xfrm>
            <a:off x="7607397" y="0"/>
            <a:ext cx="2732049" cy="168383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non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1AF9B12-029E-6FA9-9AC4-1EF27D49156D}"/>
              </a:ext>
            </a:extLst>
          </p:cNvPr>
          <p:cNvSpPr/>
          <p:nvPr/>
        </p:nvSpPr>
        <p:spPr>
          <a:xfrm>
            <a:off x="8698832" y="300789"/>
            <a:ext cx="2216471" cy="1251285"/>
          </a:xfrm>
          <a:prstGeom prst="rect">
            <a:avLst/>
          </a:prstGeom>
          <a:solidFill>
            <a:schemeClr val="tx1"/>
          </a:solidFill>
        </p:spPr>
        <p:txBody>
          <a:bodyPr wrap="non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D068E3C-2841-9561-18B4-58C5784F89D1}"/>
              </a:ext>
            </a:extLst>
          </p:cNvPr>
          <p:cNvSpPr/>
          <p:nvPr/>
        </p:nvSpPr>
        <p:spPr>
          <a:xfrm>
            <a:off x="466609" y="2869583"/>
            <a:ext cx="5269821" cy="1363094"/>
          </a:xfrm>
          <a:prstGeom prst="rect">
            <a:avLst/>
          </a:prstGeom>
          <a:solidFill>
            <a:schemeClr val="tx1"/>
          </a:solidFill>
        </p:spPr>
        <p:txBody>
          <a:bodyPr wrap="square" tIns="144000" rIns="18000" bIns="144000">
            <a:spAutoFit/>
          </a:bodyPr>
          <a:lstStyle/>
          <a:p>
            <a:pPr>
              <a:lnSpc>
                <a:spcPct val="110000"/>
              </a:lnSpc>
              <a:spcBef>
                <a:spcPts val="2800"/>
              </a:spcBef>
            </a:pPr>
            <a:r>
              <a:rPr lang="en-GB" sz="1600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</a:rPr>
              <a:t>On can measure the decay width of the Higgs boson    by comparing the high-mass off-shell Higgs coupling    strength (independent of </a:t>
            </a:r>
            <a:r>
              <a:rPr lang="en-US" sz="1600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</a:rPr>
              <a:t>Γ</a:t>
            </a:r>
            <a:r>
              <a:rPr lang="en-US" sz="1600" baseline="-25000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</a:rPr>
              <a:t>H</a:t>
            </a:r>
            <a:r>
              <a:rPr lang="en-US" sz="1600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</a:rPr>
              <a:t>) </a:t>
            </a:r>
            <a:r>
              <a:rPr lang="en-GB" sz="1600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</a:rPr>
              <a:t>to the on-shell (125 GeV) one (dependent on </a:t>
            </a:r>
            <a:r>
              <a:rPr lang="en-US" sz="1600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</a:rPr>
              <a:t>Γ</a:t>
            </a:r>
            <a:r>
              <a:rPr lang="en-US" sz="1600" baseline="-25000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</a:rPr>
              <a:t>H</a:t>
            </a:r>
            <a:r>
              <a:rPr lang="en-US" sz="1600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</a:rPr>
              <a:t>)</a:t>
            </a:r>
            <a:r>
              <a:rPr lang="en-GB" sz="1600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</a:rPr>
              <a:t> </a:t>
            </a:r>
            <a:endParaRPr lang="en-GB" sz="1200" dirty="0">
              <a:solidFill>
                <a:schemeClr val="bg1"/>
              </a:solidFill>
              <a:latin typeface="Helvetica" pitchFamily="2" charset="0"/>
              <a:ea typeface="Helvetica Light" charset="0"/>
              <a:cs typeface="Helvetica Light" charset="0"/>
            </a:endParaRP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BC930662-9701-34B2-8361-EE6E876D4101}"/>
              </a:ext>
            </a:extLst>
          </p:cNvPr>
          <p:cNvSpPr/>
          <p:nvPr/>
        </p:nvSpPr>
        <p:spPr>
          <a:xfrm>
            <a:off x="5648103" y="770016"/>
            <a:ext cx="5498433" cy="5522400"/>
          </a:xfrm>
          <a:prstGeom prst="roundRect">
            <a:avLst>
              <a:gd name="adj" fmla="val 801"/>
            </a:avLst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8A4E4BB-A229-CE5F-38C5-610072181637}"/>
              </a:ext>
            </a:extLst>
          </p:cNvPr>
          <p:cNvSpPr txBox="1"/>
          <p:nvPr/>
        </p:nvSpPr>
        <p:spPr>
          <a:xfrm>
            <a:off x="0" y="518751"/>
            <a:ext cx="5648103" cy="64633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3600" b="1" dirty="0">
                <a:solidFill>
                  <a:schemeClr val="bg1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Higgs boson width</a:t>
            </a:r>
            <a:endParaRPr lang="en-GB" sz="3600" dirty="0">
              <a:solidFill>
                <a:schemeClr val="bg1"/>
              </a:solidFill>
              <a:latin typeface="Helvetica" pitchFamily="2" charset="0"/>
              <a:ea typeface="Trebuchet MS" pitchFamily="-84" charset="0"/>
              <a:cs typeface="Helvetica Ligh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01078EB-DAE8-74CA-1158-2591EC229F98}"/>
              </a:ext>
            </a:extLst>
          </p:cNvPr>
          <p:cNvSpPr txBox="1"/>
          <p:nvPr/>
        </p:nvSpPr>
        <p:spPr>
          <a:xfrm>
            <a:off x="8128088" y="6002094"/>
            <a:ext cx="298190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spcBef>
                <a:spcPts val="3000"/>
              </a:spcBef>
            </a:pPr>
            <a:r>
              <a:rPr lang="en-GB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  <a:hlinkClick r:id="rId3"/>
              </a:rPr>
              <a:t>arXiv:2304.01532</a:t>
            </a:r>
            <a:r>
              <a:rPr lang="en-GB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, newest: </a:t>
            </a:r>
            <a:r>
              <a:rPr lang="en-GB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  <a:hlinkClick r:id="rId4"/>
              </a:rPr>
              <a:t>arXiv:2412.01548</a:t>
            </a:r>
            <a:endParaRPr lang="en-CH" sz="1100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  <a:sym typeface="Wingdings" pitchFamily="2" charset="2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A7074CF-EC7C-ED6B-D6D4-A84421196B1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 rot="5400000">
            <a:off x="6112561" y="1008228"/>
            <a:ext cx="4521815" cy="4988073"/>
          </a:xfrm>
          <a:prstGeom prst="rect">
            <a:avLst/>
          </a:prstGeom>
        </p:spPr>
      </p:pic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B6A3000A-5B56-E3F1-96CB-5C64320B1D0A}"/>
              </a:ext>
            </a:extLst>
          </p:cNvPr>
          <p:cNvSpPr/>
          <p:nvPr/>
        </p:nvSpPr>
        <p:spPr>
          <a:xfrm>
            <a:off x="5831634" y="3670239"/>
            <a:ext cx="3111377" cy="477212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E70000"/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0102AE1-A9E1-7310-85CD-1315F2D98422}"/>
              </a:ext>
            </a:extLst>
          </p:cNvPr>
          <p:cNvSpPr txBox="1"/>
          <p:nvPr/>
        </p:nvSpPr>
        <p:spPr>
          <a:xfrm>
            <a:off x="5817936" y="889768"/>
            <a:ext cx="4879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6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The pp → 4𝓁 spectrum is sensitive to H* production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A26CD2C-6009-6FED-4B61-FB53A6108E79}"/>
              </a:ext>
            </a:extLst>
          </p:cNvPr>
          <p:cNvSpPr txBox="1"/>
          <p:nvPr/>
        </p:nvSpPr>
        <p:spPr>
          <a:xfrm>
            <a:off x="5857034" y="3740027"/>
            <a:ext cx="322781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3000"/>
              </a:spcBef>
            </a:pPr>
            <a:r>
              <a:rPr lang="en-US" sz="1600" dirty="0">
                <a:solidFill>
                  <a:srgbClr val="0D7FBF"/>
                </a:solidFill>
                <a:latin typeface="Helvetica" pitchFamily="2" charset="0"/>
                <a:ea typeface="Helvetica Light" charset="0"/>
                <a:cs typeface="Helvetica Light" charset="0"/>
              </a:rPr>
              <a:t>➠ Γ</a:t>
            </a:r>
            <a:r>
              <a:rPr lang="en-US" sz="1600" baseline="-25000" dirty="0">
                <a:solidFill>
                  <a:srgbClr val="0D7FBF"/>
                </a:solidFill>
                <a:latin typeface="Helvetica" pitchFamily="2" charset="0"/>
                <a:ea typeface="Helvetica Light" charset="0"/>
                <a:cs typeface="Helvetica Light" charset="0"/>
              </a:rPr>
              <a:t>H</a:t>
            </a:r>
            <a:r>
              <a:rPr lang="en-US" sz="1600" dirty="0">
                <a:solidFill>
                  <a:srgbClr val="0D7FBF"/>
                </a:solidFill>
                <a:latin typeface="Helvetica" pitchFamily="2" charset="0"/>
                <a:ea typeface="Helvetica Light" charset="0"/>
                <a:cs typeface="Helvetica Light" charset="0"/>
              </a:rPr>
              <a:t> = 4.3       MeV </a:t>
            </a:r>
            <a:r>
              <a:rPr lang="en-US" sz="1200" dirty="0">
                <a:solidFill>
                  <a:srgbClr val="0D7FBF"/>
                </a:solidFill>
                <a:latin typeface="Helvetica" pitchFamily="2" charset="0"/>
                <a:ea typeface="Helvetica Light" charset="0"/>
                <a:cs typeface="Helvetica Light" charset="0"/>
              </a:rPr>
              <a:t>(SM: 4.1 MeV)</a:t>
            </a:r>
            <a:endParaRPr lang="el-GR" sz="1600" baseline="-25000" dirty="0">
              <a:solidFill>
                <a:srgbClr val="0D7FBF"/>
              </a:solidFill>
              <a:latin typeface="Helvetica" pitchFamily="2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FECEE19-3F2D-5009-1D0B-E02E3A432DC4}"/>
              </a:ext>
            </a:extLst>
          </p:cNvPr>
          <p:cNvSpPr txBox="1"/>
          <p:nvPr/>
        </p:nvSpPr>
        <p:spPr>
          <a:xfrm>
            <a:off x="6888591" y="3682159"/>
            <a:ext cx="1852011" cy="453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3000"/>
              </a:spcBef>
            </a:pPr>
            <a:r>
              <a:rPr lang="en-US" sz="1050" dirty="0">
                <a:solidFill>
                  <a:srgbClr val="0D7FBF"/>
                </a:solidFill>
                <a:latin typeface="Helvetica" pitchFamily="2" charset="0"/>
                <a:ea typeface="Helvetica Light" charset="0"/>
                <a:cs typeface="Helvetica Light" charset="0"/>
              </a:rPr>
              <a:t>+ 2.7</a:t>
            </a:r>
          </a:p>
          <a:p>
            <a:pPr>
              <a:spcBef>
                <a:spcPts val="300"/>
              </a:spcBef>
            </a:pPr>
            <a:r>
              <a:rPr lang="en-US" sz="1050" dirty="0">
                <a:solidFill>
                  <a:srgbClr val="0D7FBF"/>
                </a:solidFill>
                <a:latin typeface="Helvetica" pitchFamily="2" charset="0"/>
              </a:rPr>
              <a:t>– 1.9</a:t>
            </a:r>
            <a:endParaRPr lang="el-GR" sz="1050" dirty="0">
              <a:solidFill>
                <a:srgbClr val="0D7FBF"/>
              </a:solidFill>
              <a:latin typeface="Helvetica" pitchFamily="2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64BB391-568F-F7F7-3195-333AADE2474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58252" y="5237249"/>
            <a:ext cx="680162" cy="96214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74A8283-3AB0-B4EA-7087-E5083BB4A47A}"/>
              </a:ext>
            </a:extLst>
          </p:cNvPr>
          <p:cNvSpPr txBox="1"/>
          <p:nvPr/>
        </p:nvSpPr>
        <p:spPr>
          <a:xfrm>
            <a:off x="6422345" y="5607855"/>
            <a:ext cx="12645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CH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With </a:t>
            </a:r>
            <a:r>
              <a:rPr lang="en-GB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students Luigi Marchese and Yingjie Wei </a:t>
            </a:r>
            <a:endParaRPr lang="en-CH" sz="1200" dirty="0">
              <a:solidFill>
                <a:schemeClr val="tx1">
                  <a:lumMod val="75000"/>
                  <a:lumOff val="25000"/>
                </a:schemeClr>
              </a:solidFill>
              <a:latin typeface="Helvetica Light" charset="0"/>
              <a:ea typeface="Helvetica Light" charset="0"/>
              <a:cs typeface="Helvetica Light" charset="0"/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827212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76119F1-AE1E-606C-2FC6-F2BAF12A50A4}"/>
              </a:ext>
            </a:extLst>
          </p:cNvPr>
          <p:cNvSpPr/>
          <p:nvPr/>
        </p:nvSpPr>
        <p:spPr>
          <a:xfrm>
            <a:off x="542196" y="111511"/>
            <a:ext cx="2959287" cy="133814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F74CCCC-8364-ED4B-9680-74B49AB644C4}"/>
              </a:ext>
            </a:extLst>
          </p:cNvPr>
          <p:cNvSpPr/>
          <p:nvPr/>
        </p:nvSpPr>
        <p:spPr>
          <a:xfrm>
            <a:off x="0" y="0"/>
            <a:ext cx="11472863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en-CH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24A0BC4-9960-5C43-A6B4-8F8003DD0CE6}"/>
              </a:ext>
            </a:extLst>
          </p:cNvPr>
          <p:cNvSpPr/>
          <p:nvPr/>
        </p:nvSpPr>
        <p:spPr>
          <a:xfrm>
            <a:off x="542196" y="111511"/>
            <a:ext cx="2959287" cy="133814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4330F0F-2F93-6680-E8C2-154CA7BC124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6" b="16"/>
          <a:stretch/>
        </p:blipFill>
        <p:spPr>
          <a:xfrm>
            <a:off x="3586249" y="0"/>
            <a:ext cx="7880818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084DCEE-B1D2-BFC8-3873-4D6873B35A5E}"/>
              </a:ext>
            </a:extLst>
          </p:cNvPr>
          <p:cNvSpPr/>
          <p:nvPr/>
        </p:nvSpPr>
        <p:spPr>
          <a:xfrm>
            <a:off x="2008296" y="1066183"/>
            <a:ext cx="2791691" cy="798792"/>
          </a:xfrm>
          <a:prstGeom prst="rect">
            <a:avLst/>
          </a:prstGeom>
          <a:solidFill>
            <a:schemeClr val="tx1"/>
          </a:solidFill>
        </p:spPr>
        <p:txBody>
          <a:bodyPr wrap="squar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7BEC63A-3FE4-463A-4576-643C1E82AC38}"/>
              </a:ext>
            </a:extLst>
          </p:cNvPr>
          <p:cNvSpPr/>
          <p:nvPr/>
        </p:nvSpPr>
        <p:spPr>
          <a:xfrm>
            <a:off x="466610" y="1066183"/>
            <a:ext cx="4415296" cy="1059741"/>
          </a:xfrm>
          <a:prstGeom prst="rect">
            <a:avLst/>
          </a:prstGeom>
          <a:noFill/>
        </p:spPr>
        <p:txBody>
          <a:bodyPr wrap="square" tIns="144000" rIns="18000" bIns="144000">
            <a:spAutoFit/>
          </a:bodyPr>
          <a:lstStyle/>
          <a:p>
            <a:pPr>
              <a:lnSpc>
                <a:spcPct val="110000"/>
              </a:lnSpc>
              <a:spcBef>
                <a:spcPts val="2800"/>
              </a:spcBef>
            </a:pPr>
            <a:r>
              <a:rPr lang="en-US" sz="1600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</a:rPr>
              <a:t>The Higgs boson may couple to dark matter and ”invisibly” decay to dark matter particles                       </a:t>
            </a:r>
            <a:r>
              <a:rPr lang="en-US" sz="1400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</a:rPr>
              <a:t>(if kinematically allowed)</a:t>
            </a:r>
            <a:endParaRPr lang="en-GB" sz="1200" dirty="0">
              <a:solidFill>
                <a:schemeClr val="bg1"/>
              </a:solidFill>
              <a:latin typeface="Helvetica" pitchFamily="2" charset="0"/>
              <a:ea typeface="Helvetica Light" charset="0"/>
              <a:cs typeface="Helvetica Light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15865C6-80CC-AB38-3FE2-9264098D892B}"/>
              </a:ext>
            </a:extLst>
          </p:cNvPr>
          <p:cNvSpPr txBox="1"/>
          <p:nvPr/>
        </p:nvSpPr>
        <p:spPr>
          <a:xfrm>
            <a:off x="1" y="518750"/>
            <a:ext cx="4724400" cy="64633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3600" b="1" dirty="0">
                <a:solidFill>
                  <a:schemeClr val="bg1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Dark matter</a:t>
            </a:r>
            <a:endParaRPr lang="en-GB" sz="3600" dirty="0">
              <a:solidFill>
                <a:schemeClr val="bg1"/>
              </a:solidFill>
              <a:latin typeface="Helvetica" pitchFamily="2" charset="0"/>
              <a:ea typeface="Trebuchet MS" pitchFamily="-84" charset="0"/>
              <a:cs typeface="Helvetica Light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A048BBE-3D86-622E-A3AA-5251952EC3D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8569"/>
          <a:stretch/>
        </p:blipFill>
        <p:spPr>
          <a:xfrm>
            <a:off x="478695" y="2165525"/>
            <a:ext cx="2673162" cy="2009243"/>
          </a:xfrm>
          <a:prstGeom prst="rect">
            <a:avLst/>
          </a:prstGeom>
          <a:solidFill>
            <a:schemeClr val="tx1"/>
          </a:solidFill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E6543EB-4C6A-0540-EE1F-A62611DDE8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60517" y="2541241"/>
            <a:ext cx="1039871" cy="1427058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FFFEDF7E-3B90-6757-D082-A8BFD02FC29F}"/>
              </a:ext>
            </a:extLst>
          </p:cNvPr>
          <p:cNvSpPr txBox="1"/>
          <p:nvPr/>
        </p:nvSpPr>
        <p:spPr>
          <a:xfrm>
            <a:off x="2456810" y="2888734"/>
            <a:ext cx="2941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1F1F5"/>
                </a:solidFill>
                <a:latin typeface="Chalkduster"/>
                <a:cs typeface="Chalkduster"/>
              </a:rPr>
              <a:t>H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6AF802B-C063-7265-E0F1-57950C47C472}"/>
              </a:ext>
            </a:extLst>
          </p:cNvPr>
          <p:cNvSpPr/>
          <p:nvPr/>
        </p:nvSpPr>
        <p:spPr>
          <a:xfrm>
            <a:off x="4100388" y="3594099"/>
            <a:ext cx="1633291" cy="360213"/>
          </a:xfrm>
          <a:prstGeom prst="rect">
            <a:avLst/>
          </a:prstGeom>
          <a:solidFill>
            <a:schemeClr val="tx1"/>
          </a:solidFill>
        </p:spPr>
        <p:txBody>
          <a:bodyPr wrap="squar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1DE9151-51A5-A6EC-F0BF-0F119A9C5451}"/>
              </a:ext>
            </a:extLst>
          </p:cNvPr>
          <p:cNvSpPr/>
          <p:nvPr/>
        </p:nvSpPr>
        <p:spPr>
          <a:xfrm>
            <a:off x="8991600" y="6091660"/>
            <a:ext cx="1961779" cy="360213"/>
          </a:xfrm>
          <a:prstGeom prst="rect">
            <a:avLst/>
          </a:prstGeom>
          <a:solidFill>
            <a:srgbClr val="000000"/>
          </a:solidFill>
        </p:spPr>
        <p:txBody>
          <a:bodyPr wrap="squar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1023B17-90C2-5B71-58C0-42FBF5E85770}"/>
              </a:ext>
            </a:extLst>
          </p:cNvPr>
          <p:cNvSpPr/>
          <p:nvPr/>
        </p:nvSpPr>
        <p:spPr>
          <a:xfrm>
            <a:off x="7150101" y="1869902"/>
            <a:ext cx="2212346" cy="338554"/>
          </a:xfrm>
          <a:prstGeom prst="rect">
            <a:avLst/>
          </a:prstGeom>
          <a:solidFill>
            <a:srgbClr val="000000"/>
          </a:solidFill>
        </p:spPr>
        <p:txBody>
          <a:bodyPr wrap="square" rtlCol="0" anchor="ctr">
            <a:spAutoFit/>
          </a:bodyPr>
          <a:lstStyle/>
          <a:p>
            <a:pPr algn="l"/>
            <a:r>
              <a:rPr lang="en-CH" sz="1600" dirty="0">
                <a:solidFill>
                  <a:srgbClr val="FF646C"/>
                </a:solidFill>
                <a:latin typeface="Helvetica" pitchFamily="2" charset="0"/>
              </a:rPr>
              <a:t>E</a:t>
            </a:r>
            <a:r>
              <a:rPr lang="en-CH" sz="1600" baseline="-25000" dirty="0">
                <a:solidFill>
                  <a:srgbClr val="FF646C"/>
                </a:solidFill>
                <a:latin typeface="Helvetica" pitchFamily="2" charset="0"/>
              </a:rPr>
              <a:t>T,miss</a:t>
            </a:r>
            <a:r>
              <a:rPr lang="en-CH" sz="1600" dirty="0">
                <a:solidFill>
                  <a:srgbClr val="FF646C"/>
                </a:solidFill>
                <a:latin typeface="Helvetica" pitchFamily="2" charset="0"/>
              </a:rPr>
              <a:t> = 504 GeV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67449C78-918E-51A5-C7B5-BF511872665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6576" b="32613"/>
          <a:stretch/>
        </p:blipFill>
        <p:spPr>
          <a:xfrm>
            <a:off x="9362447" y="513659"/>
            <a:ext cx="1717645" cy="748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8563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F74CCCC-8364-ED4B-9680-74B49AB644C4}"/>
              </a:ext>
            </a:extLst>
          </p:cNvPr>
          <p:cNvSpPr/>
          <p:nvPr/>
        </p:nvSpPr>
        <p:spPr>
          <a:xfrm>
            <a:off x="0" y="0"/>
            <a:ext cx="11472863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en-CH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48" name="Picture 47">
            <a:extLst>
              <a:ext uri="{FF2B5EF4-FFF2-40B4-BE49-F238E27FC236}">
                <a16:creationId xmlns:a16="http://schemas.microsoft.com/office/drawing/2014/main" id="{FE863DD4-10D0-A8B1-8903-24DB6C5B9F6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6" b="16"/>
          <a:stretch/>
        </p:blipFill>
        <p:spPr>
          <a:xfrm>
            <a:off x="3586249" y="0"/>
            <a:ext cx="7880818" cy="6858000"/>
          </a:xfrm>
          <a:prstGeom prst="rect">
            <a:avLst/>
          </a:prstGeom>
        </p:spPr>
      </p:pic>
      <p:sp>
        <p:nvSpPr>
          <p:cNvPr id="46" name="Rectangle 45">
            <a:extLst>
              <a:ext uri="{FF2B5EF4-FFF2-40B4-BE49-F238E27FC236}">
                <a16:creationId xmlns:a16="http://schemas.microsoft.com/office/drawing/2014/main" id="{623552D1-74B6-C599-4CA7-8740D2D4D6FE}"/>
              </a:ext>
            </a:extLst>
          </p:cNvPr>
          <p:cNvSpPr/>
          <p:nvPr/>
        </p:nvSpPr>
        <p:spPr>
          <a:xfrm>
            <a:off x="8991600" y="6091660"/>
            <a:ext cx="1961779" cy="360213"/>
          </a:xfrm>
          <a:prstGeom prst="rect">
            <a:avLst/>
          </a:prstGeom>
          <a:solidFill>
            <a:srgbClr val="000000"/>
          </a:solidFill>
        </p:spPr>
        <p:txBody>
          <a:bodyPr wrap="squar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A0127068-C330-D354-F1EE-85D7B6D36B0B}"/>
              </a:ext>
            </a:extLst>
          </p:cNvPr>
          <p:cNvSpPr/>
          <p:nvPr/>
        </p:nvSpPr>
        <p:spPr>
          <a:xfrm>
            <a:off x="4100388" y="3594099"/>
            <a:ext cx="1633291" cy="360213"/>
          </a:xfrm>
          <a:prstGeom prst="rect">
            <a:avLst/>
          </a:prstGeom>
          <a:solidFill>
            <a:schemeClr val="tx1"/>
          </a:solidFill>
        </p:spPr>
        <p:txBody>
          <a:bodyPr wrap="squar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51859C8B-6C1B-B227-8870-3135F4F4DAA0}"/>
              </a:ext>
            </a:extLst>
          </p:cNvPr>
          <p:cNvSpPr/>
          <p:nvPr/>
        </p:nvSpPr>
        <p:spPr>
          <a:xfrm>
            <a:off x="5648103" y="770016"/>
            <a:ext cx="5498433" cy="5522400"/>
          </a:xfrm>
          <a:prstGeom prst="roundRect">
            <a:avLst>
              <a:gd name="adj" fmla="val 801"/>
            </a:avLst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C82A12D7-129E-F369-86DB-73BB017F863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150" b="3163"/>
          <a:stretch/>
        </p:blipFill>
        <p:spPr>
          <a:xfrm rot="5400000">
            <a:off x="6404983" y="775954"/>
            <a:ext cx="4060628" cy="5104942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947FDADE-AF92-A139-8791-4E888AF30228}"/>
              </a:ext>
            </a:extLst>
          </p:cNvPr>
          <p:cNvSpPr/>
          <p:nvPr/>
        </p:nvSpPr>
        <p:spPr>
          <a:xfrm>
            <a:off x="2438400" y="2806700"/>
            <a:ext cx="177800" cy="2921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non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C718E614-0A71-1FEF-9B7F-DE74B5712CF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8569"/>
          <a:stretch/>
        </p:blipFill>
        <p:spPr>
          <a:xfrm>
            <a:off x="478695" y="2165525"/>
            <a:ext cx="2673162" cy="2009243"/>
          </a:xfrm>
          <a:prstGeom prst="rect">
            <a:avLst/>
          </a:prstGeom>
          <a:solidFill>
            <a:schemeClr val="tx1"/>
          </a:solidFill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1E5489DF-29A3-10D3-F4F4-96FABA0439F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60517" y="2541241"/>
            <a:ext cx="1039871" cy="1427058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48B80F69-AB95-C30A-8D65-D24EBDBA3638}"/>
              </a:ext>
            </a:extLst>
          </p:cNvPr>
          <p:cNvSpPr txBox="1"/>
          <p:nvPr/>
        </p:nvSpPr>
        <p:spPr>
          <a:xfrm>
            <a:off x="2456810" y="2888734"/>
            <a:ext cx="2941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1F1F5"/>
                </a:solidFill>
                <a:latin typeface="Chalkduster"/>
                <a:cs typeface="Chalkduster"/>
              </a:rPr>
              <a:t>H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32DE8450-384D-569E-D373-0CB458CF8702}"/>
              </a:ext>
            </a:extLst>
          </p:cNvPr>
          <p:cNvSpPr/>
          <p:nvPr/>
        </p:nvSpPr>
        <p:spPr>
          <a:xfrm>
            <a:off x="542196" y="111511"/>
            <a:ext cx="2959287" cy="133814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F9CA81F-0C57-1447-09EB-97C024C3497B}"/>
              </a:ext>
            </a:extLst>
          </p:cNvPr>
          <p:cNvSpPr txBox="1"/>
          <p:nvPr/>
        </p:nvSpPr>
        <p:spPr>
          <a:xfrm>
            <a:off x="6980596" y="5495530"/>
            <a:ext cx="36893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3000"/>
              </a:spcBef>
            </a:pPr>
            <a:r>
              <a:rPr lang="en-US" sz="1600" dirty="0">
                <a:solidFill>
                  <a:srgbClr val="0D7FBF"/>
                </a:solidFill>
                <a:latin typeface="Helvetica" pitchFamily="2" charset="0"/>
                <a:ea typeface="Helvetica Light" charset="0"/>
                <a:cs typeface="Helvetica Light" charset="0"/>
              </a:rPr>
              <a:t>➠ BR(H </a:t>
            </a:r>
            <a:r>
              <a:rPr lang="en-US" sz="1600" dirty="0">
                <a:solidFill>
                  <a:srgbClr val="0D7FBF"/>
                </a:solidFill>
                <a:latin typeface="Symbol" pitchFamily="2" charset="2"/>
                <a:ea typeface="Helvetica Light" charset="0"/>
                <a:cs typeface="Helvetica Light" charset="0"/>
              </a:rPr>
              <a:t>®</a:t>
            </a:r>
            <a:r>
              <a:rPr lang="en-US" sz="1600" dirty="0">
                <a:solidFill>
                  <a:srgbClr val="0D7FBF"/>
                </a:solidFill>
                <a:latin typeface="Helvetica" pitchFamily="2" charset="0"/>
                <a:ea typeface="Helvetica Light" charset="0"/>
                <a:cs typeface="Helvetica Light" charset="0"/>
              </a:rPr>
              <a:t> invisible) &lt; 0.107 (0.077)                      </a:t>
            </a:r>
          </a:p>
          <a:p>
            <a:r>
              <a:rPr lang="en-US" sz="1600" dirty="0">
                <a:solidFill>
                  <a:srgbClr val="0D7FBF"/>
                </a:solidFill>
                <a:latin typeface="Helvetica" pitchFamily="2" charset="0"/>
                <a:ea typeface="Helvetica Light" charset="0"/>
                <a:cs typeface="Helvetica Light" charset="0"/>
              </a:rPr>
              <a:t>     at 95% CL      </a:t>
            </a:r>
            <a:endParaRPr lang="el-GR" sz="1600" baseline="-25000" dirty="0">
              <a:solidFill>
                <a:srgbClr val="0D7FBF"/>
              </a:solidFill>
              <a:latin typeface="Helvetica" pitchFamily="2" charset="0"/>
            </a:endParaRP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AE2DFA6E-D332-4D8A-322E-8EEFEC7B15AF}"/>
              </a:ext>
            </a:extLst>
          </p:cNvPr>
          <p:cNvSpPr/>
          <p:nvPr/>
        </p:nvSpPr>
        <p:spPr>
          <a:xfrm>
            <a:off x="6955195" y="5425741"/>
            <a:ext cx="3517413" cy="691723"/>
          </a:xfrm>
          <a:prstGeom prst="roundRect">
            <a:avLst/>
          </a:prstGeom>
          <a:ln w="19050">
            <a:solidFill>
              <a:srgbClr val="E70000"/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A6712F00-C9D2-78FF-C681-22D2A1DF2A25}"/>
              </a:ext>
            </a:extLst>
          </p:cNvPr>
          <p:cNvSpPr/>
          <p:nvPr/>
        </p:nvSpPr>
        <p:spPr>
          <a:xfrm>
            <a:off x="2008296" y="1066183"/>
            <a:ext cx="2791691" cy="798792"/>
          </a:xfrm>
          <a:prstGeom prst="rect">
            <a:avLst/>
          </a:prstGeom>
          <a:solidFill>
            <a:schemeClr val="tx1"/>
          </a:solidFill>
        </p:spPr>
        <p:txBody>
          <a:bodyPr wrap="squar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3841CFB4-3DB9-004E-5D7F-E3FA1B09C312}"/>
              </a:ext>
            </a:extLst>
          </p:cNvPr>
          <p:cNvSpPr/>
          <p:nvPr/>
        </p:nvSpPr>
        <p:spPr>
          <a:xfrm>
            <a:off x="466610" y="1066183"/>
            <a:ext cx="4415296" cy="1059741"/>
          </a:xfrm>
          <a:prstGeom prst="rect">
            <a:avLst/>
          </a:prstGeom>
          <a:noFill/>
        </p:spPr>
        <p:txBody>
          <a:bodyPr wrap="square" tIns="144000" rIns="18000" bIns="144000">
            <a:spAutoFit/>
          </a:bodyPr>
          <a:lstStyle/>
          <a:p>
            <a:pPr>
              <a:lnSpc>
                <a:spcPct val="110000"/>
              </a:lnSpc>
              <a:spcBef>
                <a:spcPts val="2800"/>
              </a:spcBef>
            </a:pPr>
            <a:r>
              <a:rPr lang="en-US" sz="1600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</a:rPr>
              <a:t>The Higgs boson may couple to dark matter and ”invisibly” decay to dark matter particles                       </a:t>
            </a:r>
            <a:r>
              <a:rPr lang="en-US" sz="1400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</a:rPr>
              <a:t>(if kinematically allowed)</a:t>
            </a:r>
            <a:endParaRPr lang="en-GB" sz="1200" dirty="0">
              <a:solidFill>
                <a:schemeClr val="bg1"/>
              </a:solidFill>
              <a:latin typeface="Helvetica" pitchFamily="2" charset="0"/>
              <a:ea typeface="Helvetica Light" charset="0"/>
              <a:cs typeface="Helvetica Light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F27065A9-7C1D-7F8F-25CC-3CA5DC0693D8}"/>
              </a:ext>
            </a:extLst>
          </p:cNvPr>
          <p:cNvSpPr txBox="1"/>
          <p:nvPr/>
        </p:nvSpPr>
        <p:spPr>
          <a:xfrm>
            <a:off x="1" y="518750"/>
            <a:ext cx="4724400" cy="64633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3600" b="1" dirty="0">
                <a:solidFill>
                  <a:schemeClr val="bg1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Dark matter</a:t>
            </a:r>
            <a:endParaRPr lang="en-GB" sz="3600" dirty="0">
              <a:solidFill>
                <a:schemeClr val="bg1"/>
              </a:solidFill>
              <a:latin typeface="Helvetica" pitchFamily="2" charset="0"/>
              <a:ea typeface="Trebuchet MS" pitchFamily="-84" charset="0"/>
              <a:cs typeface="Helvetica Light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C4F2DD58-926B-2F9F-8075-B312F420BA15}"/>
              </a:ext>
            </a:extLst>
          </p:cNvPr>
          <p:cNvSpPr txBox="1"/>
          <p:nvPr/>
        </p:nvSpPr>
        <p:spPr>
          <a:xfrm>
            <a:off x="8366189" y="1146418"/>
            <a:ext cx="253466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r">
              <a:spcBef>
                <a:spcPts val="3000"/>
              </a:spcBef>
            </a:pPr>
            <a:r>
              <a:rPr lang="en-GB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  <a:hlinkClick r:id="rId6"/>
              </a:rPr>
              <a:t>arXiv:2202.07953</a:t>
            </a:r>
            <a:r>
              <a:rPr lang="en-GB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, </a:t>
            </a:r>
            <a:r>
              <a:rPr lang="en-GB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  <a:hlinkClick r:id="rId7"/>
              </a:rPr>
              <a:t>arXiv:2301.10731</a:t>
            </a:r>
            <a:r>
              <a:rPr lang="en-GB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 </a:t>
            </a:r>
            <a:endParaRPr lang="en-CH" sz="1100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  <a:sym typeface="Wingdings" pitchFamily="2" charset="2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9D843B8-0B02-8E07-C69F-25E2C707CA1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33990" y="5166611"/>
            <a:ext cx="680162" cy="962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1097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AE154AC8-948A-EC4D-B6E6-17ADDABB6892}"/>
              </a:ext>
            </a:extLst>
          </p:cNvPr>
          <p:cNvSpPr/>
          <p:nvPr/>
        </p:nvSpPr>
        <p:spPr>
          <a:xfrm>
            <a:off x="10124661" y="0"/>
            <a:ext cx="1348202" cy="6858000"/>
          </a:xfrm>
          <a:prstGeom prst="rect">
            <a:avLst/>
          </a:prstGeom>
          <a:solidFill>
            <a:srgbClr val="3D7B96"/>
          </a:solidFill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en-CH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38EAA396-F5D2-464D-8BDE-1A07B080DA62}"/>
              </a:ext>
            </a:extLst>
          </p:cNvPr>
          <p:cNvSpPr/>
          <p:nvPr/>
        </p:nvSpPr>
        <p:spPr>
          <a:xfrm>
            <a:off x="7938052" y="0"/>
            <a:ext cx="3588337" cy="6858000"/>
          </a:xfrm>
          <a:prstGeom prst="rect">
            <a:avLst/>
          </a:prstGeom>
          <a:solidFill>
            <a:srgbClr val="1C446B">
              <a:alpha val="7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0" cap="none" spc="0" normalizeH="0" baseline="0" dirty="0">
              <a:ln>
                <a:noFill/>
              </a:ln>
              <a:solidFill>
                <a:srgbClr val="0057A6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6A57CE92-9A52-F040-900E-075E982AB087}"/>
              </a:ext>
            </a:extLst>
          </p:cNvPr>
          <p:cNvSpPr txBox="1">
            <a:spLocks/>
          </p:cNvSpPr>
          <p:nvPr/>
        </p:nvSpPr>
        <p:spPr>
          <a:xfrm>
            <a:off x="1242000" y="6440400"/>
            <a:ext cx="4114800" cy="246511"/>
          </a:xfrm>
          <a:prstGeom prst="rect">
            <a:avLst/>
          </a:prstGeom>
        </p:spPr>
        <p:txBody>
          <a:bodyPr/>
          <a:lstStyle>
            <a:defPPr>
              <a:defRPr lang="en-CH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/>
              <a:t>Presentation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3E005F4-6C79-4041-BE3E-EA2D79AD61B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3765"/>
          <a:stretch/>
        </p:blipFill>
        <p:spPr>
          <a:xfrm>
            <a:off x="1031" y="0"/>
            <a:ext cx="11150708" cy="685800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47DEECA4-02A2-9745-B556-A9F547FA3AA2}"/>
              </a:ext>
            </a:extLst>
          </p:cNvPr>
          <p:cNvGrpSpPr/>
          <p:nvPr/>
        </p:nvGrpSpPr>
        <p:grpSpPr>
          <a:xfrm>
            <a:off x="4891470" y="573646"/>
            <a:ext cx="684915" cy="418758"/>
            <a:chOff x="4069826" y="1958011"/>
            <a:chExt cx="684915" cy="418758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AB22F78-B64A-8346-956F-7C920472A2DD}"/>
                </a:ext>
              </a:extLst>
            </p:cNvPr>
            <p:cNvSpPr txBox="1"/>
            <p:nvPr/>
          </p:nvSpPr>
          <p:spPr>
            <a:xfrm>
              <a:off x="4069826" y="1958011"/>
              <a:ext cx="68491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bg1"/>
                  </a:solidFill>
                </a:rPr>
                <a:t>CMS</a:t>
              </a:r>
            </a:p>
          </p:txBody>
        </p:sp>
        <p:sp>
          <p:nvSpPr>
            <p:cNvPr id="11" name="Triangle 10">
              <a:extLst>
                <a:ext uri="{FF2B5EF4-FFF2-40B4-BE49-F238E27FC236}">
                  <a16:creationId xmlns:a16="http://schemas.microsoft.com/office/drawing/2014/main" id="{EBC92825-064B-FB45-807D-82D724FBBC4B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4354500" y="2304769"/>
              <a:ext cx="103483" cy="7200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800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5FE2097-D687-7249-AE48-F46B9B9E8F67}"/>
              </a:ext>
            </a:extLst>
          </p:cNvPr>
          <p:cNvGrpSpPr/>
          <p:nvPr/>
        </p:nvGrpSpPr>
        <p:grpSpPr>
          <a:xfrm>
            <a:off x="3701704" y="5149111"/>
            <a:ext cx="894376" cy="429453"/>
            <a:chOff x="3131858" y="5533424"/>
            <a:chExt cx="894376" cy="429453"/>
          </a:xfrm>
        </p:grpSpPr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7E60D322-0341-B149-B0FE-AAB921D9543A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3519613" y="5890877"/>
              <a:ext cx="103483" cy="7200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1D3ABAB-396B-5548-A107-2AE951314610}"/>
                </a:ext>
              </a:extLst>
            </p:cNvPr>
            <p:cNvSpPr txBox="1"/>
            <p:nvPr/>
          </p:nvSpPr>
          <p:spPr>
            <a:xfrm>
              <a:off x="3131858" y="5533424"/>
              <a:ext cx="89437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bg1"/>
                  </a:solidFill>
                </a:rPr>
                <a:t>ATLAS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D608289-823F-D04F-8BD4-15F9B0BCA635}"/>
              </a:ext>
            </a:extLst>
          </p:cNvPr>
          <p:cNvGrpSpPr/>
          <p:nvPr/>
        </p:nvGrpSpPr>
        <p:grpSpPr>
          <a:xfrm>
            <a:off x="6058613" y="5570555"/>
            <a:ext cx="744403" cy="414338"/>
            <a:chOff x="4973280" y="5801366"/>
            <a:chExt cx="744403" cy="667295"/>
          </a:xfrm>
        </p:grpSpPr>
        <p:sp>
          <p:nvSpPr>
            <p:cNvPr id="16" name="Triangle 15">
              <a:extLst>
                <a:ext uri="{FF2B5EF4-FFF2-40B4-BE49-F238E27FC236}">
                  <a16:creationId xmlns:a16="http://schemas.microsoft.com/office/drawing/2014/main" id="{A852F807-4A80-744F-B3AD-50FC3AC432FB}"/>
                </a:ext>
              </a:extLst>
            </p:cNvPr>
            <p:cNvSpPr>
              <a:spLocks noChangeAspect="1"/>
            </p:cNvSpPr>
            <p:nvPr/>
          </p:nvSpPr>
          <p:spPr>
            <a:xfrm rot="10800000" flipV="1">
              <a:off x="5292594" y="5801366"/>
              <a:ext cx="103483" cy="7200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80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055AD06-8A95-E14E-B77E-6D27D17A4521}"/>
                </a:ext>
              </a:extLst>
            </p:cNvPr>
            <p:cNvSpPr txBox="1"/>
            <p:nvPr/>
          </p:nvSpPr>
          <p:spPr>
            <a:xfrm>
              <a:off x="4973280" y="5824280"/>
              <a:ext cx="744403" cy="6443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bg1"/>
                  </a:solidFill>
                </a:rPr>
                <a:t>LHCb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4508BEC9-C60E-6245-BF3D-756B98F3FE1E}"/>
              </a:ext>
            </a:extLst>
          </p:cNvPr>
          <p:cNvGrpSpPr/>
          <p:nvPr/>
        </p:nvGrpSpPr>
        <p:grpSpPr>
          <a:xfrm>
            <a:off x="1847094" y="4868114"/>
            <a:ext cx="894376" cy="443350"/>
            <a:chOff x="1688068" y="5274592"/>
            <a:chExt cx="894376" cy="443350"/>
          </a:xfrm>
        </p:grpSpPr>
        <p:sp>
          <p:nvSpPr>
            <p:cNvPr id="21" name="Triangle 20">
              <a:extLst>
                <a:ext uri="{FF2B5EF4-FFF2-40B4-BE49-F238E27FC236}">
                  <a16:creationId xmlns:a16="http://schemas.microsoft.com/office/drawing/2014/main" id="{A177D9B2-60A9-8D4F-BF46-74AA94C0D663}"/>
                </a:ext>
              </a:extLst>
            </p:cNvPr>
            <p:cNvSpPr>
              <a:spLocks noChangeAspect="1"/>
            </p:cNvSpPr>
            <p:nvPr/>
          </p:nvSpPr>
          <p:spPr>
            <a:xfrm rot="10800000" flipV="1">
              <a:off x="2086788" y="5274592"/>
              <a:ext cx="103483" cy="7200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80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D5D89AC-B1F1-9147-B39E-FF3E257FCA70}"/>
                </a:ext>
              </a:extLst>
            </p:cNvPr>
            <p:cNvSpPr txBox="1"/>
            <p:nvPr/>
          </p:nvSpPr>
          <p:spPr>
            <a:xfrm>
              <a:off x="1688068" y="5317832"/>
              <a:ext cx="89437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bg1"/>
                  </a:solidFill>
                </a:rPr>
                <a:t>ALICE</a:t>
              </a: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C66439D3-C33A-0841-A4BC-2B3CA8C9ACAE}"/>
              </a:ext>
            </a:extLst>
          </p:cNvPr>
          <p:cNvGrpSpPr/>
          <p:nvPr/>
        </p:nvGrpSpPr>
        <p:grpSpPr>
          <a:xfrm>
            <a:off x="7802563" y="1018871"/>
            <a:ext cx="3670300" cy="1066801"/>
            <a:chOff x="7802563" y="1018871"/>
            <a:chExt cx="3670300" cy="1066801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C280D3CC-D491-7441-BF94-2BB23A0A159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802563" y="1018872"/>
              <a:ext cx="3670300" cy="1066800"/>
            </a:xfrm>
            <a:prstGeom prst="rect">
              <a:avLst/>
            </a:prstGeom>
            <a:ln w="12700">
              <a:solidFill>
                <a:schemeClr val="bg1"/>
              </a:solidFill>
            </a:ln>
          </p:spPr>
        </p:pic>
        <p:sp>
          <p:nvSpPr>
            <p:cNvPr id="25" name="ZoneTexte 45">
              <a:extLst>
                <a:ext uri="{FF2B5EF4-FFF2-40B4-BE49-F238E27FC236}">
                  <a16:creationId xmlns:a16="http://schemas.microsoft.com/office/drawing/2014/main" id="{A1E47DCA-291F-F04E-BB01-09A1579728FF}"/>
                </a:ext>
              </a:extLst>
            </p:cNvPr>
            <p:cNvSpPr txBox="1"/>
            <p:nvPr/>
          </p:nvSpPr>
          <p:spPr>
            <a:xfrm>
              <a:off x="10814438" y="1018871"/>
              <a:ext cx="658425" cy="271473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 dirty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rPr>
                <a:t>ATLAS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C3B34EF6-B09D-614D-830D-C725B533D0DB}"/>
              </a:ext>
            </a:extLst>
          </p:cNvPr>
          <p:cNvGrpSpPr/>
          <p:nvPr/>
        </p:nvGrpSpPr>
        <p:grpSpPr>
          <a:xfrm>
            <a:off x="7802563" y="3605763"/>
            <a:ext cx="3670300" cy="1066801"/>
            <a:chOff x="7802563" y="3605763"/>
            <a:chExt cx="3670300" cy="1066801"/>
          </a:xfrm>
        </p:grpSpPr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078855EE-8342-D44A-A7CA-0FAB1D6EFD8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02563" y="3605764"/>
              <a:ext cx="3670300" cy="1066800"/>
            </a:xfrm>
            <a:prstGeom prst="rect">
              <a:avLst/>
            </a:prstGeom>
            <a:ln w="12700">
              <a:solidFill>
                <a:schemeClr val="bg1"/>
              </a:solidFill>
            </a:ln>
          </p:spPr>
        </p:pic>
        <p:sp>
          <p:nvSpPr>
            <p:cNvPr id="26" name="ZoneTexte 45">
              <a:extLst>
                <a:ext uri="{FF2B5EF4-FFF2-40B4-BE49-F238E27FC236}">
                  <a16:creationId xmlns:a16="http://schemas.microsoft.com/office/drawing/2014/main" id="{B8DCA2A4-BDE1-1A4D-A2BF-CCCDCA96E550}"/>
                </a:ext>
              </a:extLst>
            </p:cNvPr>
            <p:cNvSpPr txBox="1"/>
            <p:nvPr/>
          </p:nvSpPr>
          <p:spPr>
            <a:xfrm>
              <a:off x="10814437" y="3605763"/>
              <a:ext cx="658425" cy="261610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 dirty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rPr>
                <a:t>ALICE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866126DC-396C-7948-9105-A785808F8473}"/>
              </a:ext>
            </a:extLst>
          </p:cNvPr>
          <p:cNvGrpSpPr/>
          <p:nvPr/>
        </p:nvGrpSpPr>
        <p:grpSpPr>
          <a:xfrm>
            <a:off x="7802563" y="2312317"/>
            <a:ext cx="3670300" cy="1066801"/>
            <a:chOff x="7802563" y="2312317"/>
            <a:chExt cx="3670300" cy="1066801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1C5EE1E7-1B0E-1341-BAAE-D9B35E96C78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802563" y="2312318"/>
              <a:ext cx="3670300" cy="1066800"/>
            </a:xfrm>
            <a:prstGeom prst="rect">
              <a:avLst/>
            </a:prstGeom>
            <a:ln w="12700">
              <a:solidFill>
                <a:schemeClr val="bg1"/>
              </a:solidFill>
            </a:ln>
          </p:spPr>
        </p:pic>
        <p:sp>
          <p:nvSpPr>
            <p:cNvPr id="27" name="ZoneTexte 47">
              <a:extLst>
                <a:ext uri="{FF2B5EF4-FFF2-40B4-BE49-F238E27FC236}">
                  <a16:creationId xmlns:a16="http://schemas.microsoft.com/office/drawing/2014/main" id="{B98ABFF3-51B4-EC47-AA6D-DE0BFDD73EE9}"/>
                </a:ext>
              </a:extLst>
            </p:cNvPr>
            <p:cNvSpPr txBox="1"/>
            <p:nvPr/>
          </p:nvSpPr>
          <p:spPr>
            <a:xfrm>
              <a:off x="10814437" y="2312317"/>
              <a:ext cx="658425" cy="261610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 dirty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rPr>
                <a:t>CMS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B6B502F4-72A8-1E4D-9429-3091FB8FD962}"/>
              </a:ext>
            </a:extLst>
          </p:cNvPr>
          <p:cNvGrpSpPr/>
          <p:nvPr/>
        </p:nvGrpSpPr>
        <p:grpSpPr>
          <a:xfrm>
            <a:off x="7802563" y="4899211"/>
            <a:ext cx="3670300" cy="1066800"/>
            <a:chOff x="7802563" y="4899211"/>
            <a:chExt cx="3670300" cy="1066800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110F1EDF-080E-3A4D-9A35-25DB5252E27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802563" y="4899211"/>
              <a:ext cx="3670300" cy="1066800"/>
            </a:xfrm>
            <a:prstGeom prst="rect">
              <a:avLst/>
            </a:prstGeom>
            <a:ln w="12700">
              <a:solidFill>
                <a:schemeClr val="bg1"/>
              </a:solidFill>
            </a:ln>
          </p:spPr>
        </p:pic>
        <p:sp>
          <p:nvSpPr>
            <p:cNvPr id="28" name="ZoneTexte 48">
              <a:extLst>
                <a:ext uri="{FF2B5EF4-FFF2-40B4-BE49-F238E27FC236}">
                  <a16:creationId xmlns:a16="http://schemas.microsoft.com/office/drawing/2014/main" id="{2AEFEB80-E2B5-204F-BE41-1B11ED31CA82}"/>
                </a:ext>
              </a:extLst>
            </p:cNvPr>
            <p:cNvSpPr txBox="1"/>
            <p:nvPr/>
          </p:nvSpPr>
          <p:spPr>
            <a:xfrm>
              <a:off x="10830615" y="4899211"/>
              <a:ext cx="642248" cy="261610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 dirty="0" err="1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rPr>
                <a:t>LHCb</a:t>
              </a:r>
              <a:endParaRPr lang="en-US" sz="11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2EBD7240-B5B8-4C41-9A18-239E7BD927E1}"/>
              </a:ext>
            </a:extLst>
          </p:cNvPr>
          <p:cNvSpPr txBox="1"/>
          <p:nvPr/>
        </p:nvSpPr>
        <p:spPr>
          <a:xfrm>
            <a:off x="2313000" y="2073883"/>
            <a:ext cx="6046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600" b="1" dirty="0">
                <a:solidFill>
                  <a:srgbClr val="FFFF0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LHC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AD27B9C-863D-3148-9AA0-DE5436A463AF}"/>
              </a:ext>
            </a:extLst>
          </p:cNvPr>
          <p:cNvSpPr txBox="1"/>
          <p:nvPr/>
        </p:nvSpPr>
        <p:spPr>
          <a:xfrm>
            <a:off x="4524057" y="4242978"/>
            <a:ext cx="5934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600" b="1" dirty="0">
                <a:solidFill>
                  <a:srgbClr val="FFFF0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SPS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286E240-8DE5-7243-ACF4-B39B0027A7D9}"/>
              </a:ext>
            </a:extLst>
          </p:cNvPr>
          <p:cNvSpPr txBox="1"/>
          <p:nvPr/>
        </p:nvSpPr>
        <p:spPr>
          <a:xfrm>
            <a:off x="4455859" y="6113156"/>
            <a:ext cx="45717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600" b="1" dirty="0">
                <a:solidFill>
                  <a:srgbClr val="FFFF0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PS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FC917E0-2304-8644-8E5F-CC7F30A4E445}"/>
              </a:ext>
            </a:extLst>
          </p:cNvPr>
          <p:cNvCxnSpPr>
            <a:stCxn id="32" idx="1"/>
          </p:cNvCxnSpPr>
          <p:nvPr/>
        </p:nvCxnSpPr>
        <p:spPr>
          <a:xfrm flipH="1" flipV="1">
            <a:off x="3875964" y="6073254"/>
            <a:ext cx="579895" cy="209179"/>
          </a:xfrm>
          <a:prstGeom prst="line">
            <a:avLst/>
          </a:prstGeom>
          <a:ln w="3175">
            <a:solidFill>
              <a:srgbClr val="FFFF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9B4CC086-D5F4-7378-0A0E-E693CA9DFCD7}"/>
              </a:ext>
            </a:extLst>
          </p:cNvPr>
          <p:cNvSpPr txBox="1"/>
          <p:nvPr/>
        </p:nvSpPr>
        <p:spPr>
          <a:xfrm>
            <a:off x="222662" y="6322335"/>
            <a:ext cx="57658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>
              <a:spcBef>
                <a:spcPts val="1200"/>
              </a:spcBef>
            </a:pPr>
            <a:r>
              <a:rPr lang="en-CH" sz="1800" b="1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Areal view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9F46753-1454-585F-4FB8-92961E8FD545}"/>
              </a:ext>
            </a:extLst>
          </p:cNvPr>
          <p:cNvSpPr txBox="1"/>
          <p:nvPr/>
        </p:nvSpPr>
        <p:spPr>
          <a:xfrm>
            <a:off x="1847095" y="2865866"/>
            <a:ext cx="56623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ctr">
              <a:spcBef>
                <a:spcPts val="3000"/>
              </a:spcBef>
            </a:pPr>
            <a:r>
              <a:rPr lang="en-CH" sz="5400" b="1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The next steps</a:t>
            </a:r>
          </a:p>
        </p:txBody>
      </p:sp>
    </p:spTree>
    <p:extLst>
      <p:ext uri="{BB962C8B-B14F-4D97-AF65-F5344CB8AC3E}">
        <p14:creationId xmlns:p14="http://schemas.microsoft.com/office/powerpoint/2010/main" val="28621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1F1CEF-1E20-35F3-7A7B-E0E22168F0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55C53D51-C727-4829-A9EE-FD0651407CA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283" b="15643"/>
          <a:stretch/>
        </p:blipFill>
        <p:spPr>
          <a:xfrm>
            <a:off x="584492" y="1271238"/>
            <a:ext cx="10778567" cy="4781832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CE604D0-3668-25BF-A59D-D9131A23D2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38</a:t>
            </a:fld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4BC9DB-F3C3-B07B-1764-5DE5C5B42EE2}"/>
              </a:ext>
            </a:extLst>
          </p:cNvPr>
          <p:cNvSpPr txBox="1"/>
          <p:nvPr/>
        </p:nvSpPr>
        <p:spPr>
          <a:xfrm>
            <a:off x="178096" y="264651"/>
            <a:ext cx="11305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Preparing the future — the grand plan of the LHC</a:t>
            </a:r>
            <a:endParaRPr lang="en-US" sz="2800" dirty="0">
              <a:solidFill>
                <a:srgbClr val="0D7FBF"/>
              </a:solidFill>
              <a:latin typeface="Helvetica Light" pitchFamily="2" charset="0"/>
              <a:ea typeface="Trebuchet MS" pitchFamily="-84" charset="0"/>
              <a:cs typeface="Helvetica Light"/>
            </a:endParaRP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699DE645-F668-F98A-36A4-A85C77130E5A}"/>
              </a:ext>
            </a:extLst>
          </p:cNvPr>
          <p:cNvCxnSpPr>
            <a:cxnSpLocks/>
          </p:cNvCxnSpPr>
          <p:nvPr/>
        </p:nvCxnSpPr>
        <p:spPr>
          <a:xfrm>
            <a:off x="7500874" y="2552131"/>
            <a:ext cx="0" cy="1392072"/>
          </a:xfrm>
          <a:prstGeom prst="straightConnector1">
            <a:avLst/>
          </a:prstGeom>
          <a:ln w="12700">
            <a:solidFill>
              <a:srgbClr val="00B050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E65B4697-B655-CAE6-7298-1182C599B6E8}"/>
              </a:ext>
            </a:extLst>
          </p:cNvPr>
          <p:cNvSpPr txBox="1"/>
          <p:nvPr/>
        </p:nvSpPr>
        <p:spPr>
          <a:xfrm>
            <a:off x="7025423" y="2290521"/>
            <a:ext cx="95090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050" dirty="0">
                <a:solidFill>
                  <a:srgbClr val="00B050"/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We are here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3461435-77AD-E357-C682-7664E8678493}"/>
              </a:ext>
            </a:extLst>
          </p:cNvPr>
          <p:cNvSpPr txBox="1"/>
          <p:nvPr/>
        </p:nvSpPr>
        <p:spPr>
          <a:xfrm>
            <a:off x="610250" y="5924071"/>
            <a:ext cx="92204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  <a:hlinkClick r:id="rId3"/>
              </a:rPr>
              <a:t>Link to figure</a:t>
            </a:r>
            <a:endParaRPr lang="en-CH" sz="1000" dirty="0">
              <a:solidFill>
                <a:schemeClr val="tx1">
                  <a:lumMod val="75000"/>
                  <a:lumOff val="25000"/>
                </a:schemeClr>
              </a:solidFill>
              <a:latin typeface="Helvetica Light" charset="0"/>
              <a:ea typeface="Helvetica Light" charset="0"/>
              <a:cs typeface="Helvetica Light" charset="0"/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4099511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12BD5A-833F-7F61-E239-B5AEF0A297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0D6E562-15BE-9285-6F3E-B9B01BF398C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283" b="15643"/>
          <a:stretch/>
        </p:blipFill>
        <p:spPr>
          <a:xfrm>
            <a:off x="584492" y="1271238"/>
            <a:ext cx="10778567" cy="4781832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2CEA427-6314-AE96-F45A-973DC64270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39</a:t>
            </a:fld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7D2B2FC-34FD-4FBF-1C8C-45E2AA0C9165}"/>
              </a:ext>
            </a:extLst>
          </p:cNvPr>
          <p:cNvSpPr txBox="1"/>
          <p:nvPr/>
        </p:nvSpPr>
        <p:spPr>
          <a:xfrm>
            <a:off x="178096" y="264651"/>
            <a:ext cx="11305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Preparing the future — the grand plan of the LHC</a:t>
            </a:r>
            <a:endParaRPr lang="en-US" sz="2800" dirty="0">
              <a:solidFill>
                <a:srgbClr val="0D7FBF"/>
              </a:solidFill>
              <a:latin typeface="Helvetica Light" pitchFamily="2" charset="0"/>
              <a:ea typeface="Trebuchet MS" pitchFamily="-84" charset="0"/>
              <a:cs typeface="Helvetica Light"/>
            </a:endParaRP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56735B2E-9D5C-FAB2-4DD4-94A8D4E4097E}"/>
              </a:ext>
            </a:extLst>
          </p:cNvPr>
          <p:cNvCxnSpPr>
            <a:cxnSpLocks/>
          </p:cNvCxnSpPr>
          <p:nvPr/>
        </p:nvCxnSpPr>
        <p:spPr>
          <a:xfrm>
            <a:off x="7500874" y="2552131"/>
            <a:ext cx="0" cy="1392072"/>
          </a:xfrm>
          <a:prstGeom prst="straightConnector1">
            <a:avLst/>
          </a:prstGeom>
          <a:ln w="12700">
            <a:solidFill>
              <a:srgbClr val="00B050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4A28C06E-252E-650B-E13A-85910043CEA5}"/>
              </a:ext>
            </a:extLst>
          </p:cNvPr>
          <p:cNvSpPr txBox="1"/>
          <p:nvPr/>
        </p:nvSpPr>
        <p:spPr>
          <a:xfrm>
            <a:off x="7025423" y="2290521"/>
            <a:ext cx="95090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050" dirty="0">
                <a:solidFill>
                  <a:srgbClr val="00B050"/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We are here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10DC52-5345-4CAE-D9A3-7014F13F7800}"/>
              </a:ext>
            </a:extLst>
          </p:cNvPr>
          <p:cNvSpPr txBox="1"/>
          <p:nvPr/>
        </p:nvSpPr>
        <p:spPr>
          <a:xfrm>
            <a:off x="610250" y="5924071"/>
            <a:ext cx="92204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  <a:hlinkClick r:id="rId3"/>
              </a:rPr>
              <a:t>Link to figure</a:t>
            </a:r>
            <a:endParaRPr lang="en-CH" sz="1000" dirty="0">
              <a:solidFill>
                <a:schemeClr val="tx1">
                  <a:lumMod val="75000"/>
                  <a:lumOff val="25000"/>
                </a:schemeClr>
              </a:solidFill>
              <a:latin typeface="Helvetica Light" charset="0"/>
              <a:ea typeface="Helvetica Light" charset="0"/>
              <a:cs typeface="Helvetica Light" charset="0"/>
              <a:sym typeface="Wingdings" pitchFamily="2" charset="2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30BCF76-7990-DAE8-58B5-CB96449E4031}"/>
              </a:ext>
            </a:extLst>
          </p:cNvPr>
          <p:cNvSpPr/>
          <p:nvPr/>
        </p:nvSpPr>
        <p:spPr>
          <a:xfrm>
            <a:off x="691111" y="2290522"/>
            <a:ext cx="9658234" cy="2475442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en-CH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AC28C0D-5019-BA81-8425-BFD7E30652AE}"/>
              </a:ext>
            </a:extLst>
          </p:cNvPr>
          <p:cNvSpPr txBox="1"/>
          <p:nvPr/>
        </p:nvSpPr>
        <p:spPr>
          <a:xfrm>
            <a:off x="903537" y="2475370"/>
            <a:ext cx="926066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sz="1600" b="1" dirty="0">
                <a:latin typeface="Helvetica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HL-LHC </a:t>
            </a:r>
            <a:endParaRPr lang="en-US" sz="1400" b="1" dirty="0">
              <a:latin typeface="Helvetica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1600" b="1" dirty="0">
                <a:latin typeface="Helvetica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10 times more data than currently recorded</a:t>
            </a:r>
            <a:r>
              <a:rPr lang="en-US" sz="1600" dirty="0">
                <a:latin typeface="Helvetica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: </a:t>
            </a:r>
            <a:r>
              <a:rPr lang="en-US" sz="1600" b="1" dirty="0">
                <a:latin typeface="Helvetica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particle factory </a:t>
            </a:r>
            <a:r>
              <a:rPr lang="en-US" sz="1400" dirty="0">
                <a:solidFill>
                  <a:srgbClr val="0070C0"/>
                </a:solidFill>
                <a:latin typeface="Helvetica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(ATLAS &amp; CMS: 360M H, 240k HH, 13.4B top, 130B (12B) W (Z) </a:t>
            </a:r>
            <a:r>
              <a:rPr lang="en-US" sz="1400" dirty="0">
                <a:solidFill>
                  <a:srgbClr val="0070C0"/>
                </a:solidFill>
                <a:latin typeface="Symbol" pitchFamily="2" charset="2"/>
                <a:ea typeface="Helvetica Neue" panose="02000503000000020004" pitchFamily="2" charset="0"/>
                <a:cs typeface="Helvetica Neue" panose="02000503000000020004" pitchFamily="2" charset="0"/>
              </a:rPr>
              <a:t>®</a:t>
            </a:r>
            <a:r>
              <a:rPr lang="en-US" sz="1400" dirty="0">
                <a:solidFill>
                  <a:srgbClr val="0070C0"/>
                </a:solidFill>
                <a:latin typeface="Helvetica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e/µ, 720M WW)</a:t>
            </a:r>
            <a:r>
              <a:rPr lang="en-US" sz="1400" dirty="0">
                <a:latin typeface="Helvetica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sz="1600" dirty="0">
                <a:latin typeface="Helvetica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for </a:t>
            </a:r>
            <a:r>
              <a:rPr lang="en-US" sz="1600" b="1" dirty="0">
                <a:latin typeface="Helvetica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precise and rare Higgs coupling measurements</a:t>
            </a:r>
            <a:r>
              <a:rPr lang="en-US" sz="1600" dirty="0">
                <a:latin typeface="Helvetica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, access to </a:t>
            </a:r>
            <a:r>
              <a:rPr lang="en-US" sz="1600" b="1" dirty="0">
                <a:latin typeface="Helvetica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Higgs self interaction and longitudinal vector boson scattering, and increased overall rare &amp; new physics sensitivity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1600" b="1" dirty="0">
                <a:latin typeface="Helvetica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Complementary in many ways to a future e</a:t>
            </a:r>
            <a:r>
              <a:rPr lang="en-US" sz="1600" b="1" baseline="30000" dirty="0">
                <a:latin typeface="Helvetica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+</a:t>
            </a:r>
            <a:r>
              <a:rPr lang="en-US" sz="1600" b="1" dirty="0">
                <a:latin typeface="Helvetica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e</a:t>
            </a:r>
            <a:r>
              <a:rPr lang="en-US" sz="1600" b="1" baseline="30000" dirty="0">
                <a:latin typeface="Helvetica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–</a:t>
            </a:r>
            <a:r>
              <a:rPr lang="en-US" sz="1600" b="1" dirty="0">
                <a:latin typeface="Helvetica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collider at CERN, a project Ian strongly championed</a:t>
            </a:r>
          </a:p>
        </p:txBody>
      </p:sp>
    </p:spTree>
    <p:extLst>
      <p:ext uri="{BB962C8B-B14F-4D97-AF65-F5344CB8AC3E}">
        <p14:creationId xmlns:p14="http://schemas.microsoft.com/office/powerpoint/2010/main" val="4110556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7034D6-FA8D-A4F1-C65A-8D0A0735E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72AF49BC-FD75-4E12-94B4-A8D94CE4B2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8285" y="4496433"/>
            <a:ext cx="2794529" cy="230032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85A39C4-5961-DCAE-9CA1-15E5B71AD6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4</a:t>
            </a:fld>
            <a:endParaRPr lang="en-GB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ACB8542-C18F-7A9B-4162-F77BF7421436}"/>
              </a:ext>
            </a:extLst>
          </p:cNvPr>
          <p:cNvSpPr txBox="1"/>
          <p:nvPr/>
        </p:nvSpPr>
        <p:spPr>
          <a:xfrm>
            <a:off x="178096" y="264651"/>
            <a:ext cx="11305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424250" algn="l" defTabSz="4302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D7FBF"/>
                </a:solidFill>
                <a:effectLst/>
                <a:uLnTx/>
                <a:uFillTx/>
                <a:latin typeface="Helvetica" pitchFamily="2" charset="0"/>
                <a:ea typeface="Trebuchet MS" pitchFamily="-84" charset="0"/>
                <a:cs typeface="Helvetica Light"/>
              </a:rPr>
              <a:t>Yes, what 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0D7FBF"/>
                </a:solidFill>
                <a:effectLst/>
                <a:uLnTx/>
                <a:uFillTx/>
                <a:latin typeface="Helvetica" pitchFamily="2" charset="0"/>
                <a:ea typeface="Trebuchet MS" pitchFamily="-84" charset="0"/>
                <a:cs typeface="Helvetica Light"/>
              </a:rPr>
              <a:t>is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D7FBF"/>
                </a:solidFill>
                <a:effectLst/>
                <a:uLnTx/>
                <a:uFillTx/>
                <a:latin typeface="Helvetica" pitchFamily="2" charset="0"/>
                <a:ea typeface="Trebuchet MS" pitchFamily="-84" charset="0"/>
                <a:cs typeface="Helvetica Light"/>
              </a:rPr>
              <a:t> the nature of the vacuum?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0AB36229-B308-7303-F19C-5A048B545B94}"/>
                  </a:ext>
                </a:extLst>
              </p:cNvPr>
              <p:cNvSpPr/>
              <p:nvPr/>
            </p:nvSpPr>
            <p:spPr>
              <a:xfrm>
                <a:off x="591668" y="1187217"/>
                <a:ext cx="7557250" cy="51013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defTabSz="457200" fontAlgn="base">
                  <a:spcBef>
                    <a:spcPts val="1800"/>
                  </a:spcBef>
                  <a:spcAft>
                    <a:spcPct val="0"/>
                  </a:spcAft>
                  <a:defRPr/>
                </a:pPr>
                <a:r>
                  <a:rPr lang="en-GB" sz="1600" b="1" dirty="0">
                    <a:solidFill>
                      <a:srgbClr val="000000"/>
                    </a:solidFill>
                    <a:latin typeface="Helvetica" pitchFamily="2" charset="0"/>
                  </a:rPr>
                  <a:t>Quantum field theory </a:t>
                </a:r>
                <a:r>
                  <a:rPr lang="en-GB" sz="1600" dirty="0">
                    <a:solidFill>
                      <a:srgbClr val="000000"/>
                    </a:solidFill>
                    <a:latin typeface="Helvetica" pitchFamily="2" charset="0"/>
                  </a:rPr>
                  <a:t>describes the fabric of empty space</a:t>
                </a:r>
              </a:p>
              <a:p>
                <a:pPr marL="285750" lvl="0" indent="-285750" defTabSz="457200" fontAlgn="base">
                  <a:spcBef>
                    <a:spcPts val="12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/>
                </a:pPr>
                <a:r>
                  <a:rPr lang="en-GB" sz="1400" dirty="0">
                    <a:latin typeface="Helvetica" pitchFamily="2" charset="0"/>
                  </a:rPr>
                  <a:t>In QFT, the vacuum is not an empty void but a dynamic and structured entity with  </a:t>
                </a:r>
                <a:r>
                  <a:rPr lang="en-GB" sz="1400" b="1" dirty="0">
                    <a:latin typeface="Helvetica" pitchFamily="2" charset="0"/>
                  </a:rPr>
                  <a:t>vacuum fluctuations</a:t>
                </a:r>
                <a:r>
                  <a:rPr lang="en-GB" sz="1400" dirty="0">
                    <a:latin typeface="Helvetica" pitchFamily="2" charset="0"/>
                  </a:rPr>
                  <a:t>, </a:t>
                </a:r>
                <a:r>
                  <a:rPr lang="en-GB" sz="1400" b="1" dirty="0">
                    <a:latin typeface="Helvetica" pitchFamily="2" charset="0"/>
                  </a:rPr>
                  <a:t>virtual particles, zero-point energy </a:t>
                </a:r>
                <a:r>
                  <a:rPr lang="en-GB" sz="1200" dirty="0">
                    <a:latin typeface="Helvetica" pitchFamily="2" charset="0"/>
                  </a:rPr>
                  <a:t>(</a:t>
                </a:r>
                <a:r>
                  <a:rPr lang="en-GB" sz="1200" i="1" dirty="0" err="1">
                    <a:latin typeface="Helvetica" pitchFamily="2" charset="0"/>
                  </a:rPr>
                  <a:t>Nullpunktsenergie</a:t>
                </a:r>
                <a:r>
                  <a:rPr lang="en-GB" sz="1200" dirty="0">
                    <a:latin typeface="Helvetica" pitchFamily="2" charset="0"/>
                  </a:rPr>
                  <a:t>)</a:t>
                </a:r>
                <a:endParaRPr lang="en-GB" sz="1400" b="1" dirty="0">
                  <a:latin typeface="Helvetica" pitchFamily="2" charset="0"/>
                </a:endParaRPr>
              </a:p>
              <a:p>
                <a:pPr marL="285750" indent="-285750" defTabSz="457200" fontAlgn="base">
                  <a:spcBef>
                    <a:spcPts val="9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/>
                </a:pPr>
                <a:r>
                  <a:rPr lang="en-GB" sz="1400" dirty="0">
                    <a:latin typeface="Helvetica" pitchFamily="2" charset="0"/>
                  </a:rPr>
                  <a:t>Zero-point energy: quantum fields have vacuum energy even in absence of real particles </a:t>
                </a:r>
              </a:p>
              <a:p>
                <a:pPr defTabSz="457200" fontAlgn="base">
                  <a:spcAft>
                    <a:spcPct val="0"/>
                  </a:spcAft>
                  <a:tabLst>
                    <a:tab pos="261938" algn="l"/>
                  </a:tabLst>
                  <a:defRPr/>
                </a:pPr>
                <a:r>
                  <a:rPr lang="en-GB" sz="1400" dirty="0">
                    <a:solidFill>
                      <a:srgbClr val="000000"/>
                    </a:solidFill>
                    <a:latin typeface="Helvetica" pitchFamily="2" charset="0"/>
                  </a:rPr>
                  <a:t>	</a:t>
                </a:r>
                <a:r>
                  <a:rPr lang="en-GB" sz="500" dirty="0">
                    <a:solidFill>
                      <a:srgbClr val="000000"/>
                    </a:solidFill>
                    <a:latin typeface="Helvetica" pitchFamily="2" charset="0"/>
                  </a:rPr>
                  <a:t> </a:t>
                </a:r>
                <a:r>
                  <a:rPr lang="en-GB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 Light" panose="020B0403020202020204" pitchFamily="34" charset="0"/>
                  </a:rPr>
                  <a:t>(cosmological constant problem: </a:t>
                </a:r>
                <a:r>
                  <a:rPr lang="en-US" sz="1200" dirty="0" err="1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 Light" panose="020B0403020202020204" pitchFamily="34" charset="0"/>
                    <a:cs typeface="Trebuchet MS"/>
                  </a:rPr>
                  <a:t>ρ</a:t>
                </a:r>
                <a:r>
                  <a:rPr lang="en-US" sz="1200" baseline="-25000" dirty="0" err="1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 Light" panose="020B0403020202020204" pitchFamily="34" charset="0"/>
                    <a:cs typeface="Trebuchet MS"/>
                  </a:rPr>
                  <a:t>QFT</a:t>
                </a:r>
                <a:r>
                  <a:rPr 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 Light" panose="020B0403020202020204" pitchFamily="34" charset="0"/>
                    <a:cs typeface="Trebuchet MS"/>
                  </a:rPr>
                  <a:t> ∝ m</a:t>
                </a:r>
                <a:r>
                  <a:rPr lang="en-US" sz="1200" baseline="30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 Light" panose="020B0403020202020204" pitchFamily="34" charset="0"/>
                    <a:cs typeface="Trebuchet MS"/>
                  </a:rPr>
                  <a:t>4</a:t>
                </a:r>
                <a:r>
                  <a:rPr lang="en-US" sz="1200" baseline="-25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 Light" panose="020B0403020202020204" pitchFamily="34" charset="0"/>
                    <a:cs typeface="Trebuchet MS"/>
                  </a:rPr>
                  <a:t>Pl</a:t>
                </a:r>
                <a:r>
                  <a:rPr 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 Light" panose="020B0403020202020204" pitchFamily="34" charset="0"/>
                    <a:cs typeface="Trebuchet MS"/>
                  </a:rPr>
                  <a:t> ~ (10</a:t>
                </a:r>
                <a:r>
                  <a:rPr lang="en-US" sz="1200" baseline="30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 Light" panose="020B0403020202020204" pitchFamily="34" charset="0"/>
                    <a:cs typeface="Trebuchet MS"/>
                  </a:rPr>
                  <a:t>19</a:t>
                </a:r>
                <a:r>
                  <a:rPr 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 Light" panose="020B0403020202020204" pitchFamily="34" charset="0"/>
                    <a:cs typeface="Trebuchet MS"/>
                  </a:rPr>
                  <a:t> GeV)</a:t>
                </a:r>
                <a:r>
                  <a:rPr lang="en-US" sz="1200" baseline="30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 Light" panose="020B0403020202020204" pitchFamily="34" charset="0"/>
                    <a:cs typeface="Trebuchet MS"/>
                  </a:rPr>
                  <a:t>4</a:t>
                </a:r>
                <a:r>
                  <a:rPr 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 Light" panose="020B0403020202020204" pitchFamily="34" charset="0"/>
                    <a:cs typeface="Trebuchet MS"/>
                  </a:rPr>
                  <a:t> </a:t>
                </a:r>
                <a:r>
                  <a:rPr 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Symbol" pitchFamily="2" charset="2"/>
                    <a:cs typeface="Trebuchet MS"/>
                  </a:rPr>
                  <a:t>→</a:t>
                </a:r>
                <a:r>
                  <a:rPr 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 Light" panose="020B0403020202020204" pitchFamily="34" charset="0"/>
                    <a:cs typeface="Trebuchet MS"/>
                  </a:rPr>
                  <a:t> 10</a:t>
                </a:r>
                <a:r>
                  <a:rPr lang="en-US" sz="1200" baseline="30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 Light" panose="020B0403020202020204" pitchFamily="34" charset="0"/>
                    <a:cs typeface="Trebuchet MS"/>
                  </a:rPr>
                  <a:t>110</a:t>
                </a:r>
                <a:r>
                  <a:rPr 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 Light" panose="020B0403020202020204" pitchFamily="34" charset="0"/>
                    <a:cs typeface="Trebuchet MS"/>
                  </a:rPr>
                  <a:t> eV</a:t>
                </a:r>
                <a:r>
                  <a:rPr lang="en-US" sz="1200" baseline="30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 Light" panose="020B0403020202020204" pitchFamily="34" charset="0"/>
                    <a:cs typeface="Trebuchet MS"/>
                  </a:rPr>
                  <a:t>4</a:t>
                </a:r>
                <a:r>
                  <a:rPr 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 Light" panose="020B0403020202020204" pitchFamily="34" charset="0"/>
                    <a:cs typeface="Trebuchet MS"/>
                  </a:rPr>
                  <a:t> ≫ </a:t>
                </a:r>
                <a:r>
                  <a:rPr kumimoji="0" lang="en-US" sz="1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/>
                    <a:uLnTx/>
                    <a:uFillTx/>
                    <a:latin typeface="Helvetica Light" panose="020B0403020202020204" pitchFamily="34" charset="0"/>
                    <a:ea typeface="+mn-ea"/>
                    <a:cs typeface="Trebuchet MS"/>
                  </a:rPr>
                  <a:t>ρ</a:t>
                </a:r>
                <a:r>
                  <a:rPr kumimoji="0" lang="en-US" sz="1200" b="0" i="0" u="none" strike="noStrike" kern="1200" cap="none" spc="0" normalizeH="0" baseline="-25000" noProof="0" dirty="0" err="1">
                    <a:ln>
                      <a:noFill/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/>
                    <a:uLnTx/>
                    <a:uFillTx/>
                    <a:latin typeface="Helvetica Light" panose="020B0403020202020204" pitchFamily="34" charset="0"/>
                    <a:ea typeface="+mn-ea"/>
                    <a:cs typeface="Trebuchet MS"/>
                  </a:rPr>
                  <a:t>Λ</a:t>
                </a: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/>
                    <a:uLnTx/>
                    <a:uFillTx/>
                    <a:latin typeface="Helvetica Light" panose="020B0403020202020204" pitchFamily="34" charset="0"/>
                    <a:ea typeface="+mn-ea"/>
                    <a:cs typeface="Trebuchet MS"/>
                  </a:rPr>
                  <a:t> ~ (2×10</a:t>
                </a:r>
                <a:r>
                  <a:rPr kumimoji="0" lang="en-US" sz="1200" b="0" i="0" u="none" strike="noStrike" kern="1200" cap="none" spc="0" normalizeH="0" baseline="30000" noProof="0" dirty="0">
                    <a:ln>
                      <a:noFill/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/>
                    <a:uLnTx/>
                    <a:uFillTx/>
                    <a:latin typeface="Helvetica Light" panose="020B0403020202020204" pitchFamily="34" charset="0"/>
                    <a:ea typeface="+mn-ea"/>
                    <a:cs typeface="Trebuchet MS"/>
                  </a:rPr>
                  <a:t>–3</a:t>
                </a: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/>
                    <a:uLnTx/>
                    <a:uFillTx/>
                    <a:latin typeface="Helvetica Light" panose="020B0403020202020204" pitchFamily="34" charset="0"/>
                    <a:ea typeface="+mn-ea"/>
                    <a:cs typeface="Trebuchet MS"/>
                  </a:rPr>
                  <a:t> eV)</a:t>
                </a:r>
                <a:r>
                  <a:rPr kumimoji="0" lang="en-US" sz="1200" b="0" i="0" u="none" strike="noStrike" kern="1200" cap="none" spc="0" normalizeH="0" baseline="30000" noProof="0" dirty="0">
                    <a:ln>
                      <a:noFill/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/>
                    <a:uLnTx/>
                    <a:uFillTx/>
                    <a:latin typeface="Helvetica Light" panose="020B0403020202020204" pitchFamily="34" charset="0"/>
                    <a:ea typeface="+mn-ea"/>
                    <a:cs typeface="Trebuchet MS"/>
                  </a:rPr>
                  <a:t>4</a:t>
                </a:r>
                <a:r>
                  <a:rPr kumimoji="0" lang="en-US" sz="1200" b="0" i="0" u="none" strike="noStrike" kern="1200" cap="none" spc="0" normalizeH="0" noProof="0" dirty="0">
                    <a:ln>
                      <a:noFill/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/>
                    <a:uLnTx/>
                    <a:uFillTx/>
                    <a:latin typeface="Helvetica Light" panose="020B0403020202020204" pitchFamily="34" charset="0"/>
                    <a:ea typeface="+mn-ea"/>
                    <a:cs typeface="Trebuchet MS"/>
                  </a:rPr>
                  <a:t> ~ 10</a:t>
                </a:r>
                <a:r>
                  <a:rPr kumimoji="0" lang="en-US" sz="1200" b="0" i="0" u="none" strike="noStrike" kern="1200" cap="none" spc="0" normalizeH="0" baseline="30000" noProof="0" dirty="0">
                    <a:ln>
                      <a:noFill/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/>
                    <a:uLnTx/>
                    <a:uFillTx/>
                    <a:latin typeface="Helvetica Light" panose="020B0403020202020204" pitchFamily="34" charset="0"/>
                    <a:ea typeface="+mn-ea"/>
                    <a:cs typeface="Trebuchet MS"/>
                  </a:rPr>
                  <a:t>–11</a:t>
                </a:r>
                <a:r>
                  <a:rPr kumimoji="0" lang="en-US" sz="1200" b="0" i="0" u="none" strike="noStrike" kern="1200" cap="none" spc="0" normalizeH="0" noProof="0" dirty="0">
                    <a:ln>
                      <a:noFill/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/>
                    <a:uLnTx/>
                    <a:uFillTx/>
                    <a:latin typeface="Helvetica Light" panose="020B0403020202020204" pitchFamily="34" charset="0"/>
                    <a:ea typeface="+mn-ea"/>
                    <a:cs typeface="Trebuchet MS"/>
                  </a:rPr>
                  <a:t> eV</a:t>
                </a:r>
                <a:r>
                  <a:rPr kumimoji="0" lang="en-US" sz="1200" b="0" i="0" u="none" strike="noStrike" kern="1200" cap="none" spc="0" normalizeH="0" baseline="30000" noProof="0" dirty="0">
                    <a:ln>
                      <a:noFill/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/>
                    <a:uLnTx/>
                    <a:uFillTx/>
                    <a:latin typeface="Helvetica Light" panose="020B0403020202020204" pitchFamily="34" charset="0"/>
                    <a:ea typeface="+mn-ea"/>
                    <a:cs typeface="Trebuchet MS"/>
                  </a:rPr>
                  <a:t>4</a:t>
                </a:r>
                <a:r>
                  <a:rPr kumimoji="0" lang="en-GB" sz="1200" b="0" i="0" u="none" strike="noStrike" kern="1200" cap="none" spc="0" normalizeH="0" noProof="0" dirty="0">
                    <a:ln>
                      <a:noFill/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/>
                    <a:uLnTx/>
                    <a:uFillTx/>
                    <a:latin typeface="Helvetica" pitchFamily="2" charset="0"/>
                    <a:ea typeface="+mn-ea"/>
                    <a:cs typeface="Trebuchet MS"/>
                  </a:rPr>
                  <a:t>)</a:t>
                </a:r>
              </a:p>
              <a:p>
                <a:pPr marL="0" marR="0" lvl="0" indent="0" algn="l" defTabSz="457200" rtl="0" eaLnBrk="1" fontAlgn="base" latinLnBrk="0" hangingPunct="1">
                  <a:lnSpc>
                    <a:spcPct val="100000"/>
                  </a:lnSpc>
                  <a:spcBef>
                    <a:spcPts val="24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E70000"/>
                    </a:solidFill>
                    <a:effectLst/>
                    <a:uLnTx/>
                    <a:uFillTx/>
                    <a:latin typeface="Helvetica" pitchFamily="2" charset="0"/>
                    <a:ea typeface="+mn-ea"/>
                    <a:cs typeface="+mn-cs"/>
                  </a:rPr>
                  <a:t>Electroweak theory and </a:t>
                </a:r>
                <a:r>
                  <a:rPr kumimoji="0" lang="en-GB" sz="1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E70000"/>
                    </a:solidFill>
                    <a:effectLst/>
                    <a:uLnTx/>
                    <a:uFillTx/>
                    <a:latin typeface="Helvetica" pitchFamily="2" charset="0"/>
                    <a:ea typeface="+mn-ea"/>
                    <a:cs typeface="+mn-cs"/>
                  </a:rPr>
                  <a:t>Brout</a:t>
                </a:r>
                <a:r>
                  <a:rPr kumimoji="0" lang="en-GB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E70000"/>
                    </a:solidFill>
                    <a:effectLst/>
                    <a:uLnTx/>
                    <a:uFillTx/>
                    <a:latin typeface="Helvetica" pitchFamily="2" charset="0"/>
                    <a:ea typeface="+mn-ea"/>
                    <a:cs typeface="+mn-cs"/>
                  </a:rPr>
                  <a:t>-Englert-Higgs mechanism</a:t>
                </a:r>
              </a:p>
              <a:p>
                <a:pPr marL="285750" lvl="0" indent="-285750" defTabSz="457200" fontAlgn="base">
                  <a:spcBef>
                    <a:spcPts val="12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/>
                </a:pPr>
                <a:r>
                  <a:rPr kumimoji="0" lang="en-GB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E70000"/>
                    </a:solidFill>
                    <a:effectLst/>
                    <a:uLnTx/>
                    <a:uFillTx/>
                    <a:latin typeface="Helvetica" pitchFamily="2" charset="0"/>
                    <a:ea typeface="+mn-ea"/>
                    <a:cs typeface="+mn-cs"/>
                  </a:rPr>
                  <a:t>Higgs field has vacuum expectation value </a:t>
                </a:r>
                <a14:m>
                  <m:oMath xmlns:m="http://schemas.openxmlformats.org/officeDocument/2006/math">
                    <m:d>
                      <m:dPr>
                        <m:begChr m:val="⟨"/>
                        <m:endChr m:val="⟩"/>
                        <m:ctrlPr>
                          <a:rPr kumimoji="0" lang="en-US" sz="1400" b="0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E7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</m:ctrlPr>
                      </m:dPr>
                      <m:e>
                        <m:r>
                          <a:rPr kumimoji="0" lang="en-US" sz="1400" b="0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E7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0</m:t>
                        </m:r>
                        <m:r>
                          <a:rPr lang="en-US" sz="1400" i="1" dirty="0">
                            <a:solidFill>
                              <a:srgbClr val="E7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|</m:t>
                        </m:r>
                        <m:r>
                          <a:rPr lang="en-US" sz="1400" i="1" dirty="0">
                            <a:solidFill>
                              <a:srgbClr val="E7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𝜙</m:t>
                        </m:r>
                        <m:r>
                          <a:rPr lang="en-US" sz="1400" i="1" dirty="0">
                            <a:solidFill>
                              <a:srgbClr val="E7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|0</m:t>
                        </m:r>
                      </m:e>
                    </m:d>
                    <m:r>
                      <a:rPr kumimoji="0" lang="en-US" sz="14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E7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=</m:t>
                    </m:r>
                    <m:r>
                      <a:rPr kumimoji="0" lang="en-US" sz="14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E7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𝜐</m:t>
                    </m:r>
                    <m:r>
                      <a:rPr kumimoji="0" lang="en-US" sz="14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E7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≈246 </m:t>
                    </m:r>
                    <m:r>
                      <m:rPr>
                        <m:sty m:val="p"/>
                      </m:rPr>
                      <a: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E7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GeV</m:t>
                    </m:r>
                  </m:oMath>
                </a14:m>
                <a:r>
                  <a:rPr kumimoji="0" lang="en-GB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E70000"/>
                    </a:solidFill>
                    <a:effectLst/>
                    <a:uLnTx/>
                    <a:uFillTx/>
                    <a:latin typeface="Helvetica" pitchFamily="2" charset="0"/>
                    <a:ea typeface="+mn-ea"/>
                    <a:cs typeface="+mn-cs"/>
                  </a:rPr>
                  <a:t>                                         </a:t>
                </a:r>
              </a:p>
              <a:p>
                <a:pPr lvl="0" defTabSz="457200" fontAlgn="base">
                  <a:spcAft>
                    <a:spcPct val="0"/>
                  </a:spcAft>
                  <a:defRPr/>
                </a:pPr>
                <a:r>
                  <a:rPr lang="en-GB" sz="1400" b="1" dirty="0">
                    <a:solidFill>
                      <a:srgbClr val="E70000"/>
                    </a:solidFill>
                    <a:latin typeface="Helvetica" pitchFamily="2" charset="0"/>
                  </a:rPr>
                  <a:t>      </a:t>
                </a:r>
                <a:r>
                  <a:rPr kumimoji="0" lang="en-GB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E70000"/>
                    </a:solidFill>
                    <a:effectLst/>
                    <a:uLnTx/>
                    <a:uFillTx/>
                    <a:latin typeface="Helvetica Light" panose="020B0403020202020204" pitchFamily="34" charset="0"/>
                    <a:ea typeface="+mn-ea"/>
                    <a:cs typeface="+mn-cs"/>
                  </a:rPr>
                  <a:t>(|</a:t>
                </a:r>
                <a:r>
                  <a:rPr kumimoji="0" lang="en-US" sz="1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E70000"/>
                    </a:solidFill>
                    <a:effectLst/>
                    <a:uLnTx/>
                    <a:uFillTx/>
                    <a:latin typeface="Helvetica Light" panose="020B0403020202020204" pitchFamily="34" charset="0"/>
                    <a:ea typeface="+mn-ea"/>
                    <a:cs typeface="Trebuchet MS"/>
                  </a:rPr>
                  <a:t>ρ</a:t>
                </a:r>
                <a:r>
                  <a:rPr kumimoji="0" lang="en-US" sz="1200" b="0" i="0" u="none" strike="noStrike" kern="1200" cap="none" spc="0" normalizeH="0" baseline="-25000" noProof="0" dirty="0" err="1">
                    <a:ln>
                      <a:noFill/>
                    </a:ln>
                    <a:solidFill>
                      <a:srgbClr val="E70000"/>
                    </a:solidFill>
                    <a:effectLst/>
                    <a:uLnTx/>
                    <a:uFillTx/>
                    <a:latin typeface="Helvetica Light" panose="020B0403020202020204" pitchFamily="34" charset="0"/>
                    <a:ea typeface="+mn-ea"/>
                    <a:cs typeface="Trebuchet MS"/>
                  </a:rPr>
                  <a:t>Higgs</a:t>
                </a: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E70000"/>
                    </a:solidFill>
                    <a:effectLst/>
                    <a:uLnTx/>
                    <a:uFillTx/>
                    <a:latin typeface="Helvetica Light" panose="020B0403020202020204" pitchFamily="34" charset="0"/>
                    <a:ea typeface="+mn-ea"/>
                    <a:cs typeface="Trebuchet MS"/>
                  </a:rPr>
                  <a:t>| ~ m</a:t>
                </a:r>
                <a:r>
                  <a:rPr kumimoji="0" lang="en-US" sz="1200" b="0" i="0" u="none" strike="noStrike" kern="1200" cap="none" spc="0" normalizeH="0" baseline="-25000" noProof="0" dirty="0">
                    <a:ln>
                      <a:noFill/>
                    </a:ln>
                    <a:solidFill>
                      <a:srgbClr val="E70000"/>
                    </a:solidFill>
                    <a:effectLst/>
                    <a:uLnTx/>
                    <a:uFillTx/>
                    <a:latin typeface="Helvetica Light" panose="020B0403020202020204" pitchFamily="34" charset="0"/>
                    <a:ea typeface="+mn-ea"/>
                    <a:cs typeface="Trebuchet MS"/>
                  </a:rPr>
                  <a:t>H</a:t>
                </a:r>
                <a:r>
                  <a:rPr kumimoji="0" lang="en-US" sz="1200" b="0" i="0" u="none" strike="noStrike" kern="1200" cap="none" spc="0" normalizeH="0" baseline="30000" noProof="0" dirty="0">
                    <a:ln>
                      <a:noFill/>
                    </a:ln>
                    <a:solidFill>
                      <a:srgbClr val="E70000"/>
                    </a:solidFill>
                    <a:effectLst/>
                    <a:uLnTx/>
                    <a:uFillTx/>
                    <a:latin typeface="Helvetica Light" panose="020B0403020202020204" pitchFamily="34" charset="0"/>
                    <a:ea typeface="+mn-ea"/>
                    <a:cs typeface="Trebuchet MS"/>
                  </a:rPr>
                  <a:t>2</a:t>
                </a:r>
                <a:r>
                  <a:rPr kumimoji="0" lang="en-US" sz="1200" b="0" i="0" u="none" strike="noStrike" kern="1200" cap="none" spc="0" normalizeH="0" baseline="-25000" noProof="0" dirty="0">
                    <a:ln>
                      <a:noFill/>
                    </a:ln>
                    <a:solidFill>
                      <a:srgbClr val="E70000"/>
                    </a:solidFill>
                    <a:effectLst/>
                    <a:uLnTx/>
                    <a:uFillTx/>
                    <a:latin typeface="Helvetica Light" panose="020B0403020202020204" pitchFamily="34" charset="0"/>
                    <a:ea typeface="+mn-ea"/>
                    <a:cs typeface="Trebuchet MS"/>
                  </a:rPr>
                  <a:t> </a:t>
                </a:r>
                <a14:m>
                  <m:oMath xmlns:m="http://schemas.openxmlformats.org/officeDocument/2006/math">
                    <m:r>
                      <a:rPr lang="en-US" sz="1200" i="1" dirty="0">
                        <a:solidFill>
                          <a:srgbClr val="E7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𝜐</m:t>
                    </m:r>
                  </m:oMath>
                </a14:m>
                <a:r>
                  <a:rPr kumimoji="0" lang="en-US" sz="1200" b="0" i="0" u="none" strike="noStrike" kern="1200" cap="none" spc="0" normalizeH="0" baseline="30000" noProof="0" dirty="0">
                    <a:ln>
                      <a:noFill/>
                    </a:ln>
                    <a:solidFill>
                      <a:srgbClr val="E70000"/>
                    </a:solidFill>
                    <a:effectLst/>
                    <a:uLnTx/>
                    <a:uFillTx/>
                    <a:latin typeface="Helvetica Light" panose="020B0403020202020204" pitchFamily="34" charset="0"/>
                    <a:ea typeface="+mn-ea"/>
                    <a:cs typeface="Trebuchet MS"/>
                  </a:rPr>
                  <a:t>4</a:t>
                </a: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E70000"/>
                    </a:solidFill>
                    <a:effectLst/>
                    <a:uLnTx/>
                    <a:uFillTx/>
                    <a:latin typeface="Helvetica Light" panose="020B0403020202020204" pitchFamily="34" charset="0"/>
                    <a:ea typeface="+mn-ea"/>
                    <a:cs typeface="Trebuchet MS"/>
                  </a:rPr>
                  <a:t> / 2 ~ 10</a:t>
                </a:r>
                <a:r>
                  <a:rPr kumimoji="0" lang="en-US" sz="1200" b="0" i="0" u="none" strike="noStrike" kern="1200" cap="none" spc="0" normalizeH="0" baseline="30000" noProof="0" dirty="0">
                    <a:ln>
                      <a:noFill/>
                    </a:ln>
                    <a:solidFill>
                      <a:srgbClr val="E70000"/>
                    </a:solidFill>
                    <a:effectLst/>
                    <a:uLnTx/>
                    <a:uFillTx/>
                    <a:latin typeface="Helvetica Light" panose="020B0403020202020204" pitchFamily="34" charset="0"/>
                    <a:ea typeface="+mn-ea"/>
                    <a:cs typeface="Trebuchet MS"/>
                  </a:rPr>
                  <a:t>45</a:t>
                </a: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E70000"/>
                    </a:solidFill>
                    <a:effectLst/>
                    <a:uLnTx/>
                    <a:uFillTx/>
                    <a:latin typeface="Helvetica Light" panose="020B0403020202020204" pitchFamily="34" charset="0"/>
                    <a:ea typeface="+mn-ea"/>
                    <a:cs typeface="Trebuchet MS"/>
                  </a:rPr>
                  <a:t> eV</a:t>
                </a:r>
                <a:r>
                  <a:rPr kumimoji="0" lang="en-US" sz="1200" b="0" i="0" u="none" strike="noStrike" kern="1200" cap="none" spc="0" normalizeH="0" baseline="30000" noProof="0" dirty="0">
                    <a:ln>
                      <a:noFill/>
                    </a:ln>
                    <a:solidFill>
                      <a:srgbClr val="E70000"/>
                    </a:solidFill>
                    <a:effectLst/>
                    <a:uLnTx/>
                    <a:uFillTx/>
                    <a:latin typeface="Helvetica Light" panose="020B0403020202020204" pitchFamily="34" charset="0"/>
                    <a:ea typeface="+mn-ea"/>
                    <a:cs typeface="Trebuchet MS"/>
                  </a:rPr>
                  <a:t>4</a:t>
                </a: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E70000"/>
                    </a:solidFill>
                    <a:effectLst/>
                    <a:uLnTx/>
                    <a:uFillTx/>
                    <a:latin typeface="Helvetica Light" panose="020B0403020202020204" pitchFamily="34" charset="0"/>
                    <a:ea typeface="+mn-ea"/>
                    <a:cs typeface="Trebuchet MS"/>
                  </a:rPr>
                  <a:t>)</a:t>
                </a:r>
                <a:endParaRPr kumimoji="0" lang="en-GB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E70000"/>
                  </a:solidFill>
                  <a:effectLst/>
                  <a:uLnTx/>
                  <a:uFillTx/>
                  <a:latin typeface="Helvetica" pitchFamily="2" charset="0"/>
                  <a:ea typeface="+mn-ea"/>
                  <a:cs typeface="+mn-cs"/>
                </a:endParaRPr>
              </a:p>
              <a:p>
                <a:pPr marL="0" marR="0" lvl="0" indent="0" algn="l" defTabSz="457200" rtl="0" eaLnBrk="1" fontAlgn="base" latinLnBrk="0" hangingPunct="1">
                  <a:lnSpc>
                    <a:spcPct val="100000"/>
                  </a:lnSpc>
                  <a:spcBef>
                    <a:spcPts val="24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Helvetica" pitchFamily="2" charset="0"/>
                    <a:ea typeface="+mn-ea"/>
                    <a:cs typeface="+mn-cs"/>
                  </a:rPr>
                  <a:t>QCD vacuum</a:t>
                </a:r>
              </a:p>
              <a:p>
                <a:pPr marL="285750" marR="0" lvl="0" indent="-285750" algn="l" defTabSz="457200" rtl="0" eaLnBrk="1" fontAlgn="base" latinLnBrk="0" hangingPunct="1">
                  <a:lnSpc>
                    <a:spcPct val="100000"/>
                  </a:lnSpc>
                  <a:spcBef>
                    <a:spcPts val="120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sz="14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Helvetica" pitchFamily="2" charset="0"/>
                    <a:ea typeface="+mn-ea"/>
                    <a:cs typeface="+mn-cs"/>
                  </a:rPr>
                  <a:t>The non-perturbative QCD vacuum involves the quark condensate (breaking chiral symmetry) and gluon condensate</a:t>
                </a:r>
                <a:r>
                  <a:rPr kumimoji="0" lang="en-GB" sz="14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Helvetica" pitchFamily="2" charset="0"/>
                    <a:ea typeface="+mn-ea"/>
                    <a:cs typeface="+mn-cs"/>
                  </a:rPr>
                  <a:t> characterising the confined phase of quark matter</a:t>
                </a:r>
                <a:endParaRPr kumimoji="0" lang="en-GB" sz="14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Helvetica" pitchFamily="2" charset="0"/>
                  <a:ea typeface="+mn-ea"/>
                  <a:cs typeface="+mn-cs"/>
                </a:endParaRPr>
              </a:p>
              <a:p>
                <a:pPr marL="0" marR="0" lvl="0" indent="0" algn="l" defTabSz="457200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Helvetica" pitchFamily="2" charset="0"/>
                    <a:ea typeface="+mn-ea"/>
                    <a:cs typeface="+mn-cs"/>
                  </a:rPr>
                  <a:t>      </a:t>
                </a:r>
                <a:r>
                  <a:rPr kumimoji="0" lang="en-GB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>
                        <a:lumMod val="75000"/>
                        <a:lumOff val="25000"/>
                      </a:srgbClr>
                    </a:solidFill>
                    <a:effectLst/>
                    <a:uLnTx/>
                    <a:uFillTx/>
                    <a:latin typeface="Helvetica Light" panose="020B0403020202020204" pitchFamily="34" charset="0"/>
                    <a:ea typeface="+mn-ea"/>
                    <a:cs typeface="+mn-cs"/>
                  </a:rPr>
                  <a:t>(|</a:t>
                </a:r>
                <a:r>
                  <a:rPr kumimoji="0" lang="en-US" sz="1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Helvetica Light" panose="020B0403020202020204" pitchFamily="34" charset="0"/>
                    <a:ea typeface="+mn-ea"/>
                    <a:cs typeface="Trebuchet MS"/>
                  </a:rPr>
                  <a:t>ρ</a:t>
                </a:r>
                <a:r>
                  <a:rPr lang="en-US" sz="1200" baseline="-25000" dirty="0">
                    <a:solidFill>
                      <a:srgbClr val="000000"/>
                    </a:solidFill>
                    <a:latin typeface="Helvetica Light" panose="020B0403020202020204" pitchFamily="34" charset="0"/>
                    <a:cs typeface="Trebuchet MS"/>
                  </a:rPr>
                  <a:t>QCD</a:t>
                </a:r>
                <a:r>
                  <a:rPr lang="en-US" sz="1200" dirty="0">
                    <a:solidFill>
                      <a:srgbClr val="000000"/>
                    </a:solidFill>
                    <a:latin typeface="Helvetica Light" panose="020B0403020202020204" pitchFamily="34" charset="0"/>
                    <a:cs typeface="Trebuchet MS"/>
                  </a:rPr>
                  <a:t>|</a:t>
                </a: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Helvetica Light" panose="020B0403020202020204" pitchFamily="34" charset="0"/>
                    <a:ea typeface="+mn-ea"/>
                    <a:cs typeface="Trebuchet MS"/>
                  </a:rPr>
                  <a:t> ~ (0.1 GeV)</a:t>
                </a:r>
                <a:r>
                  <a:rPr kumimoji="0" lang="en-US" sz="1200" b="0" i="0" u="none" strike="noStrike" kern="1200" cap="none" spc="0" normalizeH="0" baseline="3000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Helvetica Light" panose="020B0403020202020204" pitchFamily="34" charset="0"/>
                    <a:ea typeface="+mn-ea"/>
                    <a:cs typeface="Trebuchet MS"/>
                  </a:rPr>
                  <a:t>4</a:t>
                </a: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Helvetica Light" panose="020B0403020202020204" pitchFamily="34" charset="0"/>
                    <a:ea typeface="+mn-ea"/>
                    <a:cs typeface="Trebuchet MS"/>
                  </a:rPr>
                  <a:t> ~ 10</a:t>
                </a:r>
                <a:r>
                  <a:rPr lang="en-US" sz="1200" baseline="30000" dirty="0">
                    <a:solidFill>
                      <a:srgbClr val="000000"/>
                    </a:solidFill>
                    <a:latin typeface="Helvetica Light" panose="020B0403020202020204" pitchFamily="34" charset="0"/>
                    <a:cs typeface="Trebuchet MS"/>
                  </a:rPr>
                  <a:t>32</a:t>
                </a: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Helvetica Light" panose="020B0403020202020204" pitchFamily="34" charset="0"/>
                    <a:ea typeface="+mn-ea"/>
                    <a:cs typeface="Trebuchet MS"/>
                  </a:rPr>
                  <a:t> eV</a:t>
                </a:r>
                <a:r>
                  <a:rPr kumimoji="0" lang="en-US" sz="1200" b="0" i="0" u="none" strike="noStrike" kern="1200" cap="none" spc="0" normalizeH="0" baseline="3000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Helvetica Light" panose="020B0403020202020204" pitchFamily="34" charset="0"/>
                    <a:ea typeface="+mn-ea"/>
                    <a:cs typeface="Trebuchet MS"/>
                  </a:rPr>
                  <a:t>4</a:t>
                </a: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Helvetica Light" panose="020B0403020202020204" pitchFamily="34" charset="0"/>
                    <a:ea typeface="+mn-ea"/>
                    <a:cs typeface="Trebuchet MS"/>
                  </a:rPr>
                  <a:t>)</a:t>
                </a:r>
                <a:endParaRPr kumimoji="0" lang="en-GB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elvetica" pitchFamily="2" charset="0"/>
                  <a:ea typeface="+mn-ea"/>
                  <a:cs typeface="+mn-cs"/>
                </a:endParaRPr>
              </a:p>
              <a:p>
                <a:pPr marL="0" marR="0" lvl="0" indent="0" algn="l" defTabSz="457200" rtl="0" eaLnBrk="1" fontAlgn="base" latinLnBrk="0" hangingPunct="1">
                  <a:lnSpc>
                    <a:spcPct val="100000"/>
                  </a:lnSpc>
                  <a:spcBef>
                    <a:spcPts val="24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Helvetica" pitchFamily="2" charset="0"/>
                    <a:ea typeface="+mn-ea"/>
                    <a:cs typeface="+mn-cs"/>
                  </a:rPr>
                  <a:t>General relativity</a:t>
                </a:r>
              </a:p>
              <a:p>
                <a:pPr marL="285750" marR="0" lvl="0" indent="-285750" algn="l" defTabSz="457200" rtl="0" eaLnBrk="1" fontAlgn="base" latinLnBrk="0" hangingPunct="1">
                  <a:lnSpc>
                    <a:spcPct val="100000"/>
                  </a:lnSpc>
                  <a:spcBef>
                    <a:spcPts val="120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sz="14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Helvetica" pitchFamily="2" charset="0"/>
                    <a:ea typeface="+mn-ea"/>
                    <a:cs typeface="+mn-cs"/>
                  </a:rPr>
                  <a:t>In General Relativity, the cosmological constant (</a:t>
                </a:r>
                <a:r>
                  <a:rPr kumimoji="0" lang="el-GR" sz="14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Helvetica" pitchFamily="2" charset="0"/>
                    <a:ea typeface="+mn-ea"/>
                    <a:cs typeface="+mn-cs"/>
                  </a:rPr>
                  <a:t>Λ)</a:t>
                </a:r>
                <a:r>
                  <a:rPr kumimoji="0" lang="en-US" sz="14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Helvetica" pitchFamily="2" charset="0"/>
                    <a:ea typeface="+mn-ea"/>
                    <a:cs typeface="+mn-cs"/>
                  </a:rPr>
                  <a:t>, which can be interpreted as a       form of (dark) vacuum energy,</a:t>
                </a:r>
                <a:r>
                  <a:rPr kumimoji="0" lang="el-GR" sz="14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Helvetica" pitchFamily="2" charset="0"/>
                    <a:ea typeface="+mn-ea"/>
                    <a:cs typeface="+mn-cs"/>
                  </a:rPr>
                  <a:t> </a:t>
                </a:r>
                <a:r>
                  <a:rPr kumimoji="0" lang="en-US" sz="14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Helvetica" pitchFamily="2" charset="0"/>
                    <a:ea typeface="+mn-ea"/>
                    <a:cs typeface="+mn-cs"/>
                  </a:rPr>
                  <a:t>drives the accelerated expansion of the universe</a:t>
                </a:r>
                <a:endParaRPr kumimoji="0" lang="en-GB" sz="14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Helvetica" pitchFamily="2" charset="0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0AB36229-B308-7303-F19C-5A048B545B9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1668" y="1187217"/>
                <a:ext cx="7557250" cy="5101397"/>
              </a:xfrm>
              <a:prstGeom prst="rect">
                <a:avLst/>
              </a:prstGeom>
              <a:blipFill>
                <a:blip r:embed="rId3"/>
                <a:stretch>
                  <a:fillRect l="-336" t="-248" b="-248"/>
                </a:stretch>
              </a:blipFill>
            </p:spPr>
            <p:txBody>
              <a:bodyPr/>
              <a:lstStyle/>
              <a:p>
                <a:r>
                  <a:rPr lang="en-C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7E11DE83-8CAD-4606-2D53-34A849158CD8}"/>
              </a:ext>
            </a:extLst>
          </p:cNvPr>
          <p:cNvSpPr txBox="1"/>
          <p:nvPr/>
        </p:nvSpPr>
        <p:spPr>
          <a:xfrm>
            <a:off x="8556422" y="2321542"/>
            <a:ext cx="280274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Harnessing the </a:t>
            </a:r>
            <a:r>
              <a:rPr lang="en-GB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zero-point energy</a:t>
            </a:r>
            <a:endParaRPr lang="en-CH" sz="1050" dirty="0">
              <a:solidFill>
                <a:schemeClr val="tx1">
                  <a:lumMod val="75000"/>
                  <a:lumOff val="25000"/>
                </a:schemeClr>
              </a:solidFill>
              <a:latin typeface="Helvetica Light" charset="0"/>
              <a:ea typeface="Helvetica Light" charset="0"/>
              <a:cs typeface="Helvetica Light" charset="0"/>
              <a:sym typeface="Wingdings" pitchFamily="2" charset="2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CCF28A9-D98C-4FED-176A-08F65E187C7F}"/>
              </a:ext>
            </a:extLst>
          </p:cNvPr>
          <p:cNvSpPr/>
          <p:nvPr/>
        </p:nvSpPr>
        <p:spPr>
          <a:xfrm>
            <a:off x="8455790" y="787871"/>
            <a:ext cx="2301112" cy="237365"/>
          </a:xfrm>
          <a:prstGeom prst="rect">
            <a:avLst/>
          </a:prstGeom>
          <a:solidFill>
            <a:schemeClr val="bg1"/>
          </a:solidFill>
        </p:spPr>
        <p:txBody>
          <a:bodyPr wrap="non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3CA4E0F-3DEF-8B09-30B6-C16CE94049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65617" y="250735"/>
            <a:ext cx="2003786" cy="205187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20E66A2-96BA-4E50-DE4C-887B3A9E6E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56422" y="2677553"/>
            <a:ext cx="2735394" cy="1773732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D52DEA44-1FED-09EC-4196-9F86BB493E2A}"/>
              </a:ext>
            </a:extLst>
          </p:cNvPr>
          <p:cNvSpPr txBox="1"/>
          <p:nvPr/>
        </p:nvSpPr>
        <p:spPr>
          <a:xfrm>
            <a:off x="7816290" y="3281671"/>
            <a:ext cx="103241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Non-zero ground state of the Higgs field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E70C8CB-0AC5-05C7-B099-3C1D23E43C11}"/>
              </a:ext>
            </a:extLst>
          </p:cNvPr>
          <p:cNvSpPr txBox="1"/>
          <p:nvPr/>
        </p:nvSpPr>
        <p:spPr>
          <a:xfrm>
            <a:off x="7816289" y="4809678"/>
            <a:ext cx="1147601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GB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Phase diagram of hadronic matter </a:t>
            </a:r>
            <a:endParaRPr lang="en-CH" sz="1050" dirty="0">
              <a:solidFill>
                <a:schemeClr val="tx1">
                  <a:lumMod val="75000"/>
                  <a:lumOff val="25000"/>
                </a:schemeClr>
              </a:solidFill>
              <a:latin typeface="Helvetica Light" charset="0"/>
              <a:ea typeface="Helvetica Light" charset="0"/>
              <a:cs typeface="Helvetica Light" charset="0"/>
              <a:sym typeface="Wingdings" pitchFamily="2" charset="2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53E6F46-D810-91CF-4D7C-349F2C69A5E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05701" y="2921133"/>
            <a:ext cx="1039012" cy="1380402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C4DF933-02DF-227D-16FF-566C9F988956}"/>
                  </a:ext>
                </a:extLst>
              </p:cNvPr>
              <p:cNvSpPr txBox="1"/>
              <p:nvPr/>
            </p:nvSpPr>
            <p:spPr>
              <a:xfrm>
                <a:off x="10064757" y="3888871"/>
                <a:ext cx="493643" cy="3077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𝜐</m:t>
                      </m:r>
                    </m:oMath>
                  </m:oMathPara>
                </a14:m>
                <a:endParaRPr lang="en-CH" dirty="0"/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C4DF933-02DF-227D-16FF-566C9F9889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64757" y="3888871"/>
                <a:ext cx="493643" cy="30777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H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943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CA7716A-C0E4-A54D-A0A8-96BEF974FB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6200" y="1179860"/>
            <a:ext cx="5985426" cy="351335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6CBC718-5BBE-D841-A3D1-EB80F20FB5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40773" y="82887"/>
            <a:ext cx="1490734" cy="785137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3D9BD6B9-0C8B-7D41-A3AB-EE138A316EF5}"/>
              </a:ext>
            </a:extLst>
          </p:cNvPr>
          <p:cNvSpPr txBox="1"/>
          <p:nvPr/>
        </p:nvSpPr>
        <p:spPr>
          <a:xfrm>
            <a:off x="178096" y="264651"/>
            <a:ext cx="11305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High-Luminosity LHC (HL-LHC)</a:t>
            </a:r>
            <a:endParaRPr lang="en-US" sz="2800">
              <a:solidFill>
                <a:srgbClr val="0D7FBF"/>
              </a:solidFill>
              <a:latin typeface="Helvetica Light" pitchFamily="2" charset="0"/>
              <a:ea typeface="Trebuchet MS" pitchFamily="-84" charset="0"/>
              <a:cs typeface="Helvetica Light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CED942C-432A-1E48-AE3D-BFAAE1098C98}"/>
              </a:ext>
            </a:extLst>
          </p:cNvPr>
          <p:cNvSpPr/>
          <p:nvPr/>
        </p:nvSpPr>
        <p:spPr>
          <a:xfrm>
            <a:off x="591671" y="1187217"/>
            <a:ext cx="4564529" cy="340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57200" fontAlgn="base">
              <a:spcBef>
                <a:spcPts val="2400"/>
              </a:spcBef>
              <a:spcAft>
                <a:spcPct val="0"/>
              </a:spcAft>
              <a:defRPr/>
            </a:pPr>
            <a:r>
              <a:rPr lang="en-GB" dirty="0">
                <a:solidFill>
                  <a:srgbClr val="000000"/>
                </a:solidFill>
                <a:latin typeface="Helvetica" pitchFamily="2" charset="0"/>
              </a:rPr>
              <a:t>The HL-LHC’s luminosity requires unprecedented detector and computing technologies: </a:t>
            </a:r>
          </a:p>
          <a:p>
            <a:pPr marL="285750" lvl="0" indent="-285750" defTabSz="457200" fontAlgn="base">
              <a:spcBef>
                <a:spcPts val="18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GB" sz="1600" dirty="0">
                <a:solidFill>
                  <a:srgbClr val="000000"/>
                </a:solidFill>
                <a:latin typeface="Helvetica" pitchFamily="2" charset="0"/>
              </a:rPr>
              <a:t>Radiation hardness</a:t>
            </a:r>
          </a:p>
          <a:p>
            <a:pPr marL="285750" lvl="0" indent="-285750" defTabSz="457200" fontAlgn="base">
              <a:spcBef>
                <a:spcPts val="12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GB" sz="1600" dirty="0">
                <a:solidFill>
                  <a:srgbClr val="000000"/>
                </a:solidFill>
                <a:latin typeface="Helvetica" pitchFamily="2" charset="0"/>
              </a:rPr>
              <a:t>High detection granularity and resolution</a:t>
            </a:r>
          </a:p>
          <a:p>
            <a:pPr marL="285750" lvl="0" indent="-285750" defTabSz="457200" fontAlgn="base">
              <a:spcBef>
                <a:spcPts val="12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GB" sz="1600" dirty="0">
                <a:solidFill>
                  <a:srgbClr val="000000"/>
                </a:solidFill>
                <a:latin typeface="Helvetica" pitchFamily="2" charset="0"/>
              </a:rPr>
              <a:t>Precise timing detectors </a:t>
            </a:r>
          </a:p>
          <a:p>
            <a:pPr marL="285750" lvl="0" indent="-285750" defTabSz="457200" fontAlgn="base">
              <a:spcBef>
                <a:spcPts val="12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GB" sz="1600" dirty="0">
                <a:solidFill>
                  <a:srgbClr val="000000"/>
                </a:solidFill>
                <a:latin typeface="Helvetica" pitchFamily="2" charset="0"/>
              </a:rPr>
              <a:t>More powerful triggers</a:t>
            </a:r>
          </a:p>
          <a:p>
            <a:pPr marL="285750" lvl="0" indent="-285750" defTabSz="457200" fontAlgn="base">
              <a:spcBef>
                <a:spcPts val="12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GB" sz="1600" dirty="0">
                <a:solidFill>
                  <a:srgbClr val="000000"/>
                </a:solidFill>
                <a:latin typeface="Helvetica" pitchFamily="2" charset="0"/>
              </a:rPr>
              <a:t>Deeply embedded machine learning </a:t>
            </a:r>
          </a:p>
          <a:p>
            <a:pPr marL="285750" lvl="0" indent="-285750" defTabSz="457200" fontAlgn="base">
              <a:spcBef>
                <a:spcPts val="12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GB" sz="1600" dirty="0">
                <a:solidFill>
                  <a:srgbClr val="000000"/>
                </a:solidFill>
                <a:latin typeface="Helvetica" pitchFamily="2" charset="0"/>
              </a:rPr>
              <a:t>High-performance software &amp; computing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D4E697A6-D191-3842-91D2-7774597A00A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22491" y="76200"/>
            <a:ext cx="1517223" cy="78513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F067CED-EEED-2D96-67D8-6E084318C866}"/>
              </a:ext>
            </a:extLst>
          </p:cNvPr>
          <p:cNvSpPr txBox="1"/>
          <p:nvPr/>
        </p:nvSpPr>
        <p:spPr>
          <a:xfrm>
            <a:off x="5774009" y="6664745"/>
            <a:ext cx="261842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000" dirty="0">
                <a:solidFill>
                  <a:schemeClr val="bg1"/>
                </a:solidFill>
                <a:latin typeface="Calibri" panose="020F0502020204030204" pitchFamily="34" charset="0"/>
                <a:ea typeface="Helvetica Light" charset="0"/>
                <a:cs typeface="Calibri" panose="020F0502020204030204" pitchFamily="34" charset="0"/>
                <a:sym typeface="Wingdings" pitchFamily="2" charset="2"/>
              </a:rPr>
              <a:t>200 pileup event simulated in ATLAS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91576ED-36EF-46C1-FD19-DC212822C53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20508" y="5043226"/>
            <a:ext cx="2966192" cy="181477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CB79E55-7219-6CE4-3C9E-FB92EFC7445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" y="5042465"/>
            <a:ext cx="5111009" cy="181553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F8DEF2B-7497-1702-2373-23CC8C912487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49939" r="15001"/>
          <a:stretch/>
        </p:blipFill>
        <p:spPr>
          <a:xfrm>
            <a:off x="10193222" y="5054402"/>
            <a:ext cx="1279642" cy="181553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B534953-48BC-F69F-8C83-E04CB53E307B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2693" r="15340"/>
          <a:stretch/>
        </p:blipFill>
        <p:spPr>
          <a:xfrm>
            <a:off x="7886701" y="5054402"/>
            <a:ext cx="2306520" cy="1803598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30BFE7F-4139-00D2-0D6B-C88A17B6D36D}"/>
              </a:ext>
            </a:extLst>
          </p:cNvPr>
          <p:cNvCxnSpPr/>
          <p:nvPr/>
        </p:nvCxnSpPr>
        <p:spPr>
          <a:xfrm>
            <a:off x="0" y="5042465"/>
            <a:ext cx="11472863" cy="11937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940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D0F32CE-DABF-1E47-AEE8-0EE0A2F534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41</a:t>
            </a:fld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878D3B4-ABF4-544C-934F-09F089FE6BE0}"/>
              </a:ext>
            </a:extLst>
          </p:cNvPr>
          <p:cNvSpPr txBox="1"/>
          <p:nvPr/>
        </p:nvSpPr>
        <p:spPr>
          <a:xfrm>
            <a:off x="178096" y="264651"/>
            <a:ext cx="11305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ATLAS HL-LHC (aka Phase-II) upgrade</a:t>
            </a:r>
            <a:endParaRPr lang="en-US" sz="2800" dirty="0">
              <a:solidFill>
                <a:srgbClr val="0D7FBF"/>
              </a:solidFill>
              <a:latin typeface="Helvetica Light" pitchFamily="2" charset="0"/>
              <a:ea typeface="Trebuchet MS" pitchFamily="-84" charset="0"/>
              <a:cs typeface="Helvetica Ligh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49E0860-DA03-EF42-A040-62C078DA06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1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71307" y="1360295"/>
            <a:ext cx="6409623" cy="376235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43F6A56-0023-1445-B9B3-9727ABD1826E}"/>
              </a:ext>
            </a:extLst>
          </p:cNvPr>
          <p:cNvSpPr txBox="1"/>
          <p:nvPr/>
        </p:nvSpPr>
        <p:spPr>
          <a:xfrm>
            <a:off x="3831250" y="5554371"/>
            <a:ext cx="3267241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600" b="1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New Inner Tracker (ITk)</a:t>
            </a:r>
          </a:p>
          <a:p>
            <a:pPr marL="0">
              <a:spcBef>
                <a:spcPts val="600"/>
              </a:spcBef>
            </a:pPr>
            <a:r>
              <a:rPr lang="en-CH" sz="12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Silicon Pixel and Strip detectors, up to |η| = 4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12D543A-C3FB-AC44-B482-2621DF8672A2}"/>
              </a:ext>
            </a:extLst>
          </p:cNvPr>
          <p:cNvSpPr txBox="1"/>
          <p:nvPr/>
        </p:nvSpPr>
        <p:spPr>
          <a:xfrm>
            <a:off x="723574" y="5554371"/>
            <a:ext cx="2358293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600" b="1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New Muon Chambers</a:t>
            </a:r>
          </a:p>
          <a:p>
            <a:pPr marL="0">
              <a:spcBef>
                <a:spcPts val="600"/>
              </a:spcBef>
            </a:pPr>
            <a:r>
              <a:rPr lang="en-CH" sz="12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Inner barrel region with new RPC and sMDT detectors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7B6F2ED-E443-004F-9B2B-A6AD7A883330}"/>
              </a:ext>
            </a:extLst>
          </p:cNvPr>
          <p:cNvSpPr txBox="1"/>
          <p:nvPr/>
        </p:nvSpPr>
        <p:spPr>
          <a:xfrm>
            <a:off x="8279316" y="1293878"/>
            <a:ext cx="2559669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600" b="1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Upgraded Trigger and Data Acquisition system</a:t>
            </a:r>
          </a:p>
          <a:p>
            <a:pPr marL="0">
              <a:spcBef>
                <a:spcPts val="600"/>
              </a:spcBef>
            </a:pPr>
            <a:r>
              <a:rPr lang="en-CH" sz="12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Level-0 Trigger at 1 MHz</a:t>
            </a:r>
          </a:p>
          <a:p>
            <a:pPr marL="0">
              <a:spcBef>
                <a:spcPts val="300"/>
              </a:spcBef>
            </a:pPr>
            <a:r>
              <a:rPr lang="en-CH" sz="12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Improved High-Level Trigger                   (150 kHz full-scan tracking)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4699190-E98D-E542-A27C-3635FCA56A1C}"/>
              </a:ext>
            </a:extLst>
          </p:cNvPr>
          <p:cNvSpPr txBox="1"/>
          <p:nvPr/>
        </p:nvSpPr>
        <p:spPr>
          <a:xfrm>
            <a:off x="8279316" y="2644627"/>
            <a:ext cx="2559669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600" b="1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Electronics Upgrades</a:t>
            </a:r>
          </a:p>
          <a:p>
            <a:pPr marL="0">
              <a:spcBef>
                <a:spcPts val="600"/>
              </a:spcBef>
            </a:pPr>
            <a:r>
              <a:rPr lang="en-CH" sz="12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LAr Calorimeter</a:t>
            </a:r>
          </a:p>
          <a:p>
            <a:pPr marL="0">
              <a:spcBef>
                <a:spcPts val="300"/>
              </a:spcBef>
            </a:pPr>
            <a:r>
              <a:rPr lang="en-CH" sz="12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Tile Calorimeter</a:t>
            </a:r>
          </a:p>
          <a:p>
            <a:pPr marL="0">
              <a:spcBef>
                <a:spcPts val="300"/>
              </a:spcBef>
            </a:pPr>
            <a:r>
              <a:rPr lang="en-CH" sz="12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Muon system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F3A4192-1EC8-9C44-A3E6-8689E50DF70B}"/>
              </a:ext>
            </a:extLst>
          </p:cNvPr>
          <p:cNvSpPr txBox="1"/>
          <p:nvPr/>
        </p:nvSpPr>
        <p:spPr>
          <a:xfrm>
            <a:off x="8279316" y="3807850"/>
            <a:ext cx="3052191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600" b="1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High Granularity Timing Detector (HGTD)</a:t>
            </a:r>
            <a:endParaRPr lang="en-CH" sz="1600" b="1" dirty="0">
              <a:solidFill>
                <a:srgbClr val="0D7FBF"/>
              </a:solidFill>
              <a:latin typeface="Helvetica" pitchFamily="2" charset="0"/>
              <a:ea typeface="Helvetica Light" charset="0"/>
              <a:cs typeface="Helvetica Light" charset="0"/>
              <a:sym typeface="Wingdings" pitchFamily="2" charset="2"/>
            </a:endParaRPr>
          </a:p>
          <a:p>
            <a:pPr marL="0">
              <a:spcBef>
                <a:spcPts val="600"/>
              </a:spcBef>
            </a:pPr>
            <a:r>
              <a:rPr lang="en-CH" sz="12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Forward region (2.4 &lt; |𝜂| &lt; 4.0)</a:t>
            </a:r>
          </a:p>
          <a:p>
            <a:pPr>
              <a:spcBef>
                <a:spcPts val="300"/>
              </a:spcBef>
            </a:pPr>
            <a:r>
              <a:rPr lang="en-GB" sz="12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Low-Gain Avalanche Detectors (LGAD) with 30 </a:t>
            </a:r>
            <a:r>
              <a:rPr lang="en-GB" sz="1200" dirty="0" err="1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ps</a:t>
            </a:r>
            <a:r>
              <a:rPr lang="en-GB" sz="12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 track resolution</a:t>
            </a:r>
            <a:endParaRPr lang="en-CH" sz="1200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  <a:sym typeface="Wingdings" pitchFamily="2" charset="2"/>
            </a:endParaRP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3D05BF8E-6203-AE44-8A0B-FD087417A635}"/>
              </a:ext>
            </a:extLst>
          </p:cNvPr>
          <p:cNvCxnSpPr>
            <a:cxnSpLocks/>
          </p:cNvCxnSpPr>
          <p:nvPr/>
        </p:nvCxnSpPr>
        <p:spPr>
          <a:xfrm flipH="1" flipV="1">
            <a:off x="4975489" y="2703323"/>
            <a:ext cx="3303827" cy="1568138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34DE6609-4FEC-E241-9921-98CDFF4F60D7}"/>
              </a:ext>
            </a:extLst>
          </p:cNvPr>
          <p:cNvCxnSpPr>
            <a:cxnSpLocks/>
            <a:stCxn id="9" idx="0"/>
          </p:cNvCxnSpPr>
          <p:nvPr/>
        </p:nvCxnSpPr>
        <p:spPr>
          <a:xfrm flipH="1" flipV="1">
            <a:off x="4663255" y="2959313"/>
            <a:ext cx="801616" cy="2595058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806B5972-312F-194C-9C75-0476170A2933}"/>
              </a:ext>
            </a:extLst>
          </p:cNvPr>
          <p:cNvCxnSpPr>
            <a:cxnSpLocks/>
            <a:stCxn id="10" idx="0"/>
          </p:cNvCxnSpPr>
          <p:nvPr/>
        </p:nvCxnSpPr>
        <p:spPr>
          <a:xfrm flipV="1">
            <a:off x="1902721" y="3427665"/>
            <a:ext cx="2392544" cy="2126706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0D743957-7F9B-E04E-98F8-31B26E3C836D}"/>
              </a:ext>
            </a:extLst>
          </p:cNvPr>
          <p:cNvSpPr txBox="1"/>
          <p:nvPr/>
        </p:nvSpPr>
        <p:spPr>
          <a:xfrm>
            <a:off x="8279316" y="5217295"/>
            <a:ext cx="2933478" cy="823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600" b="1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Additional small upgrades</a:t>
            </a:r>
          </a:p>
          <a:p>
            <a:pPr marL="0">
              <a:spcBef>
                <a:spcPts val="600"/>
              </a:spcBef>
            </a:pPr>
            <a:r>
              <a:rPr lang="en-CH" sz="12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Luminosity detectors </a:t>
            </a:r>
            <a:r>
              <a:rPr lang="en-CH" sz="11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(1% precision goal)</a:t>
            </a:r>
          </a:p>
          <a:p>
            <a:pPr marL="0">
              <a:spcBef>
                <a:spcPts val="300"/>
              </a:spcBef>
            </a:pPr>
            <a:r>
              <a:rPr lang="en-CH" sz="1200" dirty="0">
                <a:latin typeface="Helvetica Light" pitchFamily="2" charset="0"/>
                <a:ea typeface="Helvetica Light" charset="0"/>
                <a:cs typeface="Helvetica Light" charset="0"/>
                <a:sym typeface="Wingdings" pitchFamily="2" charset="2"/>
              </a:rPr>
              <a:t>HL-ZDC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C125B8F-FCE4-7345-827D-BB93EFE93D16}"/>
              </a:ext>
            </a:extLst>
          </p:cNvPr>
          <p:cNvSpPr txBox="1"/>
          <p:nvPr/>
        </p:nvSpPr>
        <p:spPr>
          <a:xfrm>
            <a:off x="723574" y="6419704"/>
            <a:ext cx="68355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CH" sz="1200" dirty="0">
                <a:solidFill>
                  <a:srgbClr val="0D7FBF"/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Detailed scope described in 7 TDRs approved by the CERN </a:t>
            </a:r>
            <a:r>
              <a:rPr lang="en-GB" sz="1200" dirty="0">
                <a:solidFill>
                  <a:srgbClr val="0D7FBF"/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Research Board in 2017, 2018, 2020</a:t>
            </a:r>
            <a:endParaRPr lang="en-CH" sz="1200" dirty="0">
              <a:solidFill>
                <a:srgbClr val="0D7FBF"/>
              </a:solidFill>
              <a:latin typeface="Helvetica Light" charset="0"/>
              <a:ea typeface="Helvetica Light" charset="0"/>
              <a:cs typeface="Helvetica Light" charset="0"/>
              <a:sym typeface="Wingdings" pitchFamily="2" charset="2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29ECE834-79A2-9446-955A-6170C47DB0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40773" y="82887"/>
            <a:ext cx="1490734" cy="785137"/>
          </a:xfrm>
          <a:prstGeom prst="rect">
            <a:avLst/>
          </a:prstGeom>
        </p:spPr>
      </p:pic>
      <p:pic>
        <p:nvPicPr>
          <p:cNvPr id="3" name="Picture 2" descr="A flag composed of a red cross edged in white and superimposed on a red saltire, also edged in white, superimposed on a white saltire on a blue background">
            <a:extLst>
              <a:ext uri="{FF2B5EF4-FFF2-40B4-BE49-F238E27FC236}">
                <a16:creationId xmlns:a16="http://schemas.microsoft.com/office/drawing/2014/main" id="{7962612E-031F-94C8-6B99-45EDDF5998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9030" y="5589089"/>
            <a:ext cx="564146" cy="2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A flag composed of a red cross edged in white and superimposed on a red saltire, also edged in white, superimposed on a white saltire on a blue background">
            <a:extLst>
              <a:ext uri="{FF2B5EF4-FFF2-40B4-BE49-F238E27FC236}">
                <a16:creationId xmlns:a16="http://schemas.microsoft.com/office/drawing/2014/main" id="{D341036A-70EB-A1B2-204E-DCDCF5FF54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3864" y="1363145"/>
            <a:ext cx="564146" cy="2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A flag composed of a red cross edged in white and superimposed on a red saltire, also edged in white, superimposed on a white saltire on a blue background">
            <a:extLst>
              <a:ext uri="{FF2B5EF4-FFF2-40B4-BE49-F238E27FC236}">
                <a16:creationId xmlns:a16="http://schemas.microsoft.com/office/drawing/2014/main" id="{E837A13D-2F62-82D3-2E6E-25C65E4784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3864" y="6162496"/>
            <a:ext cx="564146" cy="2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C791055A-450C-874A-79F4-2A4A179563A5}"/>
              </a:ext>
            </a:extLst>
          </p:cNvPr>
          <p:cNvSpPr txBox="1"/>
          <p:nvPr/>
        </p:nvSpPr>
        <p:spPr>
          <a:xfrm>
            <a:off x="8279316" y="6148854"/>
            <a:ext cx="29334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600" b="1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Software and Computing</a:t>
            </a:r>
          </a:p>
        </p:txBody>
      </p:sp>
      <p:pic>
        <p:nvPicPr>
          <p:cNvPr id="1028" name="Picture 4" descr="University Of Oxford Logo transparent PNG - StickPNG">
            <a:extLst>
              <a:ext uri="{FF2B5EF4-FFF2-40B4-BE49-F238E27FC236}">
                <a16:creationId xmlns:a16="http://schemas.microsoft.com/office/drawing/2014/main" id="{7145E3E9-6313-05F4-E764-17DBD1668D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4862" y="5471720"/>
            <a:ext cx="515564" cy="616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159119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878D3B4-ABF4-544C-934F-09F089FE6BE0}"/>
              </a:ext>
            </a:extLst>
          </p:cNvPr>
          <p:cNvSpPr txBox="1"/>
          <p:nvPr/>
        </p:nvSpPr>
        <p:spPr>
          <a:xfrm>
            <a:off x="178096" y="264651"/>
            <a:ext cx="11305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The all-new ATLAS Inner Tracker (ITk)</a:t>
            </a:r>
            <a:endParaRPr lang="en-US" sz="2800" dirty="0">
              <a:solidFill>
                <a:srgbClr val="0D7FBF"/>
              </a:solidFill>
              <a:latin typeface="Helvetica Light" pitchFamily="2" charset="0"/>
              <a:ea typeface="Trebuchet MS" pitchFamily="-84" charset="0"/>
              <a:cs typeface="Helvetica Ligh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43F6A56-0023-1445-B9B3-9727ABD1826E}"/>
              </a:ext>
            </a:extLst>
          </p:cNvPr>
          <p:cNvSpPr txBox="1"/>
          <p:nvPr/>
        </p:nvSpPr>
        <p:spPr>
          <a:xfrm>
            <a:off x="3831250" y="5554371"/>
            <a:ext cx="3448380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600" b="1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New Inner Tracking Detector (ITk)</a:t>
            </a:r>
          </a:p>
          <a:p>
            <a:pPr marL="0">
              <a:spcBef>
                <a:spcPts val="600"/>
              </a:spcBef>
            </a:pPr>
            <a:r>
              <a:rPr lang="en-CH" sz="12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All silicon, up to |η| = 4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3D05BF8E-6203-AE44-8A0B-FD087417A635}"/>
              </a:ext>
            </a:extLst>
          </p:cNvPr>
          <p:cNvCxnSpPr>
            <a:cxnSpLocks/>
          </p:cNvCxnSpPr>
          <p:nvPr/>
        </p:nvCxnSpPr>
        <p:spPr>
          <a:xfrm flipH="1" flipV="1">
            <a:off x="4975489" y="2703323"/>
            <a:ext cx="3303827" cy="1568138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34DE6609-4FEC-E241-9921-98CDFF4F60D7}"/>
              </a:ext>
            </a:extLst>
          </p:cNvPr>
          <p:cNvCxnSpPr>
            <a:cxnSpLocks/>
            <a:stCxn id="9" idx="0"/>
          </p:cNvCxnSpPr>
          <p:nvPr/>
        </p:nvCxnSpPr>
        <p:spPr>
          <a:xfrm flipH="1" flipV="1">
            <a:off x="4663255" y="2959313"/>
            <a:ext cx="892185" cy="2595058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806B5972-312F-194C-9C75-0476170A2933}"/>
              </a:ext>
            </a:extLst>
          </p:cNvPr>
          <p:cNvCxnSpPr>
            <a:cxnSpLocks/>
          </p:cNvCxnSpPr>
          <p:nvPr/>
        </p:nvCxnSpPr>
        <p:spPr>
          <a:xfrm flipV="1">
            <a:off x="1902721" y="3427665"/>
            <a:ext cx="2392544" cy="2126706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8" name="Picture 17">
            <a:extLst>
              <a:ext uri="{FF2B5EF4-FFF2-40B4-BE49-F238E27FC236}">
                <a16:creationId xmlns:a16="http://schemas.microsoft.com/office/drawing/2014/main" id="{29ECE834-79A2-9446-955A-6170C47DB0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40773" y="82887"/>
            <a:ext cx="1490734" cy="785137"/>
          </a:xfrm>
          <a:prstGeom prst="rect">
            <a:avLst/>
          </a:prstGeom>
        </p:spPr>
      </p:pic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ABA92810-D4A4-262E-A9E1-91F6A118F886}"/>
              </a:ext>
            </a:extLst>
          </p:cNvPr>
          <p:cNvCxnSpPr>
            <a:cxnSpLocks/>
          </p:cNvCxnSpPr>
          <p:nvPr/>
        </p:nvCxnSpPr>
        <p:spPr>
          <a:xfrm>
            <a:off x="3486139" y="5315966"/>
            <a:ext cx="303945" cy="10753"/>
          </a:xfrm>
          <a:prstGeom prst="line">
            <a:avLst/>
          </a:prstGeom>
          <a:ln w="9525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BE07534E-1844-93EF-66CE-A59143DB1128}"/>
              </a:ext>
            </a:extLst>
          </p:cNvPr>
          <p:cNvSpPr/>
          <p:nvPr/>
        </p:nvSpPr>
        <p:spPr>
          <a:xfrm>
            <a:off x="1335739" y="1229271"/>
            <a:ext cx="9065817" cy="5236373"/>
          </a:xfrm>
          <a:prstGeom prst="roundRect">
            <a:avLst>
              <a:gd name="adj" fmla="val 740"/>
            </a:avLst>
          </a:prstGeom>
          <a:solidFill>
            <a:schemeClr val="bg1"/>
          </a:solidFill>
          <a:ln w="6350">
            <a:solidFill>
              <a:schemeClr val="bg1">
                <a:lumMod val="5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en-CH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26BC5FDC-4FD3-AB8D-7E47-3725848F3529}"/>
              </a:ext>
            </a:extLst>
          </p:cNvPr>
          <p:cNvGrpSpPr/>
          <p:nvPr/>
        </p:nvGrpSpPr>
        <p:grpSpPr>
          <a:xfrm>
            <a:off x="1527888" y="1359520"/>
            <a:ext cx="8784768" cy="4927600"/>
            <a:chOff x="755313" y="965200"/>
            <a:chExt cx="8784768" cy="4927600"/>
          </a:xfrm>
        </p:grpSpPr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67CC18B4-FA38-72F9-C2A3-54FD179003D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932781" y="965200"/>
              <a:ext cx="7607300" cy="4927600"/>
            </a:xfrm>
            <a:prstGeom prst="rect">
              <a:avLst/>
            </a:prstGeom>
          </p:spPr>
        </p:pic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651A59DC-562E-B3C3-67F1-DD0F7CD70FF7}"/>
                </a:ext>
              </a:extLst>
            </p:cNvPr>
            <p:cNvSpPr/>
            <p:nvPr/>
          </p:nvSpPr>
          <p:spPr>
            <a:xfrm>
              <a:off x="3153101" y="4780429"/>
              <a:ext cx="659139" cy="255493"/>
            </a:xfrm>
            <a:prstGeom prst="rect">
              <a:avLst/>
            </a:prstGeom>
            <a:solidFill>
              <a:srgbClr val="FFC000">
                <a:alpha val="68235"/>
              </a:srgbClr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en-CH" sz="1600" dirty="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C7A39A24-C1CD-67DA-C0D8-D0CEF7B70314}"/>
                </a:ext>
              </a:extLst>
            </p:cNvPr>
            <p:cNvSpPr/>
            <p:nvPr/>
          </p:nvSpPr>
          <p:spPr>
            <a:xfrm>
              <a:off x="3812241" y="4719918"/>
              <a:ext cx="383242" cy="161361"/>
            </a:xfrm>
            <a:prstGeom prst="rect">
              <a:avLst/>
            </a:prstGeom>
            <a:solidFill>
              <a:srgbClr val="FFC000">
                <a:alpha val="68235"/>
              </a:srgbClr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en-CH" sz="1600" dirty="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69CD3E08-63AC-049F-D723-00CEE2C349D1}"/>
                </a:ext>
              </a:extLst>
            </p:cNvPr>
            <p:cNvSpPr/>
            <p:nvPr/>
          </p:nvSpPr>
          <p:spPr>
            <a:xfrm>
              <a:off x="3153101" y="3773837"/>
              <a:ext cx="1223918" cy="620360"/>
            </a:xfrm>
            <a:prstGeom prst="rect">
              <a:avLst/>
            </a:prstGeom>
            <a:solidFill>
              <a:srgbClr val="00B050">
                <a:alpha val="68235"/>
              </a:srgbClr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en-CH" sz="1600" dirty="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79C482C7-4EFE-E44F-3E1D-33491C6C3E73}"/>
                </a:ext>
              </a:extLst>
            </p:cNvPr>
            <p:cNvSpPr/>
            <p:nvPr/>
          </p:nvSpPr>
          <p:spPr>
            <a:xfrm>
              <a:off x="4517756" y="3556860"/>
              <a:ext cx="3140344" cy="837340"/>
            </a:xfrm>
            <a:prstGeom prst="rect">
              <a:avLst/>
            </a:prstGeom>
            <a:solidFill>
              <a:srgbClr val="00B050">
                <a:alpha val="68235"/>
              </a:srgbClr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en-CH" sz="1600" dirty="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AD496905-A2B9-B5F0-70BD-B6E7ACE087A5}"/>
                </a:ext>
              </a:extLst>
            </p:cNvPr>
            <p:cNvSpPr txBox="1"/>
            <p:nvPr/>
          </p:nvSpPr>
          <p:spPr>
            <a:xfrm>
              <a:off x="755313" y="3683680"/>
              <a:ext cx="2093843" cy="60016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marL="0" algn="r">
                <a:spcBef>
                  <a:spcPts val="3000"/>
                </a:spcBef>
              </a:pPr>
              <a:r>
                <a:rPr lang="en-CH" sz="1200" dirty="0">
                  <a:solidFill>
                    <a:srgbClr val="099809"/>
                  </a:solidFill>
                  <a:latin typeface="Helvetica Light" charset="0"/>
                  <a:ea typeface="Helvetica Light" charset="0"/>
                  <a:cs typeface="Helvetica Light" charset="0"/>
                  <a:sym typeface="Wingdings" pitchFamily="2" charset="2"/>
                </a:rPr>
                <a:t>Current SCT active layers</a:t>
              </a: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H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Helvetica Light" charset="0"/>
                  <a:ea typeface="Helvetica Light" charset="0"/>
                  <a:cs typeface="Helvetica Light" charset="0"/>
                  <a:sym typeface="Wingdings" pitchFamily="2" charset="2"/>
                </a:rPr>
                <a:t>[4,088 modules </a:t>
              </a:r>
              <a:r>
                <a:rPr kumimoji="0" lang="en-CH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Symbol" pitchFamily="2" charset="2"/>
                  <a:ea typeface="Helvetica Light" charset="0"/>
                  <a:cs typeface="Helvetica Light" charset="0"/>
                  <a:sym typeface="Wingdings" pitchFamily="2" charset="2"/>
                </a:rPr>
                <a:t>®</a:t>
              </a:r>
              <a:r>
                <a:rPr kumimoji="0" lang="en-CH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Helvetica Light" charset="0"/>
                  <a:ea typeface="Helvetica Light" charset="0"/>
                  <a:cs typeface="Helvetica Light" charset="0"/>
                  <a:sym typeface="Wingdings" pitchFamily="2" charset="2"/>
                </a:rPr>
                <a:t> 17,888 (ITk)]</a:t>
              </a:r>
            </a:p>
            <a:p>
              <a:pPr algn="r">
                <a:defRPr/>
              </a:pPr>
              <a:r>
                <a:rPr kumimoji="0" lang="en-CH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Helvetica Light" charset="0"/>
                  <a:ea typeface="Helvetica Light" charset="0"/>
                  <a:cs typeface="Helvetica Light" charset="0"/>
                  <a:sym typeface="Wingdings" pitchFamily="2" charset="2"/>
                </a:rPr>
                <a:t>[61 m</a:t>
              </a:r>
              <a:r>
                <a:rPr kumimoji="0" lang="en-CH" sz="1050" b="0" i="0" u="none" strike="noStrike" kern="1200" cap="none" spc="0" normalizeH="0" baseline="30000" noProof="0" dirty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Helvetica Light" charset="0"/>
                  <a:ea typeface="Helvetica Light" charset="0"/>
                  <a:cs typeface="Helvetica Light" charset="0"/>
                  <a:sym typeface="Wingdings" pitchFamily="2" charset="2"/>
                </a:rPr>
                <a:t>2</a:t>
              </a:r>
              <a:r>
                <a:rPr kumimoji="0" lang="en-CH" sz="1050" b="0" i="0" u="none" strike="noStrike" kern="1200" cap="none" spc="0" normalizeH="0" noProof="0" dirty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Helvetica Light" charset="0"/>
                  <a:ea typeface="Helvetica Light" charset="0"/>
                  <a:cs typeface="Helvetica Light" charset="0"/>
                  <a:sym typeface="Wingdings" pitchFamily="2" charset="2"/>
                </a:rPr>
                <a:t> silicon</a:t>
              </a:r>
              <a:r>
                <a:rPr kumimoji="0" lang="en-CH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Helvetica Light" charset="0"/>
                  <a:ea typeface="Helvetica Light" charset="0"/>
                  <a:cs typeface="Helvetica Light" charset="0"/>
                  <a:sym typeface="Wingdings" pitchFamily="2" charset="2"/>
                </a:rPr>
                <a:t> </a:t>
              </a:r>
              <a:r>
                <a:rPr kumimoji="0" lang="en-CH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Symbol" pitchFamily="2" charset="2"/>
                  <a:ea typeface="Helvetica Light" charset="0"/>
                  <a:cs typeface="Helvetica Light" charset="0"/>
                  <a:sym typeface="Wingdings" pitchFamily="2" charset="2"/>
                </a:rPr>
                <a:t>®</a:t>
              </a:r>
              <a:r>
                <a:rPr kumimoji="0" lang="en-CH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Helvetica Light" charset="0"/>
                  <a:ea typeface="Helvetica Light" charset="0"/>
                  <a:cs typeface="Helvetica Light" charset="0"/>
                  <a:sym typeface="Wingdings" pitchFamily="2" charset="2"/>
                </a:rPr>
                <a:t> 165 m</a:t>
              </a:r>
              <a:r>
                <a:rPr kumimoji="0" lang="en-CH" sz="1050" b="0" i="0" u="none" strike="noStrike" kern="1200" cap="none" spc="0" normalizeH="0" baseline="30000" noProof="0" dirty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Helvetica Light" charset="0"/>
                  <a:ea typeface="Helvetica Light" charset="0"/>
                  <a:cs typeface="Helvetica Light" charset="0"/>
                  <a:sym typeface="Wingdings" pitchFamily="2" charset="2"/>
                </a:rPr>
                <a:t>2</a:t>
              </a:r>
              <a:r>
                <a:rPr kumimoji="0" lang="en-CH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Helvetica Light" charset="0"/>
                  <a:ea typeface="Helvetica Light" charset="0"/>
                  <a:cs typeface="Helvetica Light" charset="0"/>
                  <a:sym typeface="Wingdings" pitchFamily="2" charset="2"/>
                </a:rPr>
                <a:t> (ITk)]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E872A649-CF5C-0EC5-1D58-83A6E2949723}"/>
                </a:ext>
              </a:extLst>
            </p:cNvPr>
            <p:cNvSpPr txBox="1"/>
            <p:nvPr/>
          </p:nvSpPr>
          <p:spPr>
            <a:xfrm>
              <a:off x="830654" y="4758923"/>
              <a:ext cx="2018502" cy="60016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marL="0" algn="r">
                <a:spcBef>
                  <a:spcPts val="3000"/>
                </a:spcBef>
              </a:pPr>
              <a:r>
                <a:rPr lang="en-CH" sz="1200" dirty="0">
                  <a:solidFill>
                    <a:schemeClr val="accent6">
                      <a:lumMod val="75000"/>
                    </a:schemeClr>
                  </a:solidFill>
                  <a:latin typeface="Helvetica Light" charset="0"/>
                  <a:ea typeface="Helvetica Light" charset="0"/>
                  <a:cs typeface="Helvetica Light" charset="0"/>
                  <a:sym typeface="Wingdings" pitchFamily="2" charset="2"/>
                </a:rPr>
                <a:t>Current Pixel active layers</a:t>
              </a:r>
            </a:p>
            <a:p>
              <a:pPr marL="0" algn="r"/>
              <a:r>
                <a:rPr lang="en-CH" sz="105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Helvetica Light" charset="0"/>
                  <a:ea typeface="Helvetica Light" charset="0"/>
                  <a:cs typeface="Helvetica Light" charset="0"/>
                  <a:sym typeface="Wingdings" pitchFamily="2" charset="2"/>
                </a:rPr>
                <a:t>[2,024 modules </a:t>
              </a:r>
              <a:r>
                <a:rPr lang="en-CH" sz="105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Symbol" pitchFamily="2" charset="2"/>
                  <a:ea typeface="Helvetica Light" charset="0"/>
                  <a:cs typeface="Helvetica Light" charset="0"/>
                  <a:sym typeface="Wingdings" pitchFamily="2" charset="2"/>
                </a:rPr>
                <a:t>®</a:t>
              </a:r>
              <a:r>
                <a:rPr lang="en-CH" sz="105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Helvetica Light" charset="0"/>
                  <a:ea typeface="Helvetica Light" charset="0"/>
                  <a:cs typeface="Helvetica Light" charset="0"/>
                  <a:sym typeface="Wingdings" pitchFamily="2" charset="2"/>
                </a:rPr>
                <a:t> 8,372 (ITk)]</a:t>
              </a:r>
            </a:p>
            <a:p>
              <a:pPr algn="r"/>
              <a:r>
                <a:rPr kumimoji="0" lang="en-CH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Helvetica Light" charset="0"/>
                  <a:ea typeface="Helvetica Light" charset="0"/>
                  <a:cs typeface="Helvetica Light" charset="0"/>
                  <a:sym typeface="Wingdings" pitchFamily="2" charset="2"/>
                </a:rPr>
                <a:t>[1.7 m</a:t>
              </a:r>
              <a:r>
                <a:rPr kumimoji="0" lang="en-CH" sz="1050" b="0" i="0" u="none" strike="noStrike" kern="1200" cap="none" spc="0" normalizeH="0" baseline="30000" noProof="0" dirty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Helvetica Light" charset="0"/>
                  <a:ea typeface="Helvetica Light" charset="0"/>
                  <a:cs typeface="Helvetica Light" charset="0"/>
                  <a:sym typeface="Wingdings" pitchFamily="2" charset="2"/>
                </a:rPr>
                <a:t>2</a:t>
              </a:r>
              <a:r>
                <a:rPr kumimoji="0" lang="en-CH" sz="1050" b="0" i="0" u="none" strike="noStrike" kern="1200" cap="none" spc="0" normalizeH="0" noProof="0" dirty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Helvetica Light" charset="0"/>
                  <a:ea typeface="Helvetica Light" charset="0"/>
                  <a:cs typeface="Helvetica Light" charset="0"/>
                  <a:sym typeface="Wingdings" pitchFamily="2" charset="2"/>
                </a:rPr>
                <a:t> silicon</a:t>
              </a:r>
              <a:r>
                <a:rPr kumimoji="0" lang="en-CH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Helvetica Light" charset="0"/>
                  <a:ea typeface="Helvetica Light" charset="0"/>
                  <a:cs typeface="Helvetica Light" charset="0"/>
                  <a:sym typeface="Wingdings" pitchFamily="2" charset="2"/>
                </a:rPr>
                <a:t> </a:t>
              </a:r>
              <a:r>
                <a:rPr kumimoji="0" lang="en-CH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Symbol" pitchFamily="2" charset="2"/>
                  <a:ea typeface="Helvetica Light" charset="0"/>
                  <a:cs typeface="Helvetica Light" charset="0"/>
                  <a:sym typeface="Wingdings" pitchFamily="2" charset="2"/>
                </a:rPr>
                <a:t>®</a:t>
              </a:r>
              <a:r>
                <a:rPr kumimoji="0" lang="en-CH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Helvetica Light" charset="0"/>
                  <a:ea typeface="Helvetica Light" charset="0"/>
                  <a:cs typeface="Helvetica Light" charset="0"/>
                  <a:sym typeface="Wingdings" pitchFamily="2" charset="2"/>
                </a:rPr>
                <a:t> 13 m</a:t>
              </a:r>
              <a:r>
                <a:rPr kumimoji="0" lang="en-CH" sz="1050" b="0" i="0" u="none" strike="noStrike" kern="1200" cap="none" spc="0" normalizeH="0" baseline="30000" noProof="0" dirty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Helvetica Light" charset="0"/>
                  <a:ea typeface="Helvetica Light" charset="0"/>
                  <a:cs typeface="Helvetica Light" charset="0"/>
                  <a:sym typeface="Wingdings" pitchFamily="2" charset="2"/>
                </a:rPr>
                <a:t>2</a:t>
              </a:r>
              <a:r>
                <a:rPr kumimoji="0" lang="en-CH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Helvetica Light" charset="0"/>
                  <a:ea typeface="Helvetica Light" charset="0"/>
                  <a:cs typeface="Helvetica Light" charset="0"/>
                  <a:sym typeface="Wingdings" pitchFamily="2" charset="2"/>
                </a:rPr>
                <a:t> (ITk)]</a:t>
              </a:r>
            </a:p>
          </p:txBody>
        </p: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24CD17F1-EFE8-FB2C-D815-A06C8AD08F9B}"/>
                </a:ext>
              </a:extLst>
            </p:cNvPr>
            <p:cNvCxnSpPr>
              <a:cxnSpLocks/>
              <a:stCxn id="37" idx="3"/>
            </p:cNvCxnSpPr>
            <p:nvPr/>
          </p:nvCxnSpPr>
          <p:spPr>
            <a:xfrm flipV="1">
              <a:off x="2849156" y="3822180"/>
              <a:ext cx="297001" cy="161582"/>
            </a:xfrm>
            <a:prstGeom prst="line">
              <a:avLst/>
            </a:prstGeom>
            <a:ln w="9525">
              <a:solidFill>
                <a:srgbClr val="00B05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DC1EB58D-DD48-442C-2949-93133B189211}"/>
                </a:ext>
              </a:extLst>
            </p:cNvPr>
            <p:cNvCxnSpPr>
              <a:cxnSpLocks/>
              <a:endCxn id="33" idx="1"/>
            </p:cNvCxnSpPr>
            <p:nvPr/>
          </p:nvCxnSpPr>
          <p:spPr>
            <a:xfrm flipV="1">
              <a:off x="2849156" y="4908176"/>
              <a:ext cx="303945" cy="0"/>
            </a:xfrm>
            <a:prstGeom prst="line">
              <a:avLst/>
            </a:prstGeom>
            <a:ln w="9525">
              <a:solidFill>
                <a:schemeClr val="accent6">
                  <a:lumMod val="7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F3C17BBA-9CE4-1A8A-73AB-1664D9B1348A}"/>
              </a:ext>
            </a:extLst>
          </p:cNvPr>
          <p:cNvGrpSpPr/>
          <p:nvPr/>
        </p:nvGrpSpPr>
        <p:grpSpPr>
          <a:xfrm>
            <a:off x="1472642" y="2336400"/>
            <a:ext cx="1621958" cy="1589656"/>
            <a:chOff x="1472642" y="2247500"/>
            <a:chExt cx="1621958" cy="1589656"/>
          </a:xfrm>
        </p:grpSpPr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1EBC8AA3-D190-D435-83AC-F62032A863F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591067" y="2984348"/>
              <a:ext cx="1440000" cy="180000"/>
            </a:xfrm>
            <a:prstGeom prst="rect">
              <a:avLst/>
            </a:prstGeom>
            <a:solidFill>
              <a:srgbClr val="FFC000"/>
            </a:solidFill>
            <a:ln>
              <a:solidFill>
                <a:schemeClr val="accent6">
                  <a:lumMod val="75000"/>
                </a:schemeClr>
              </a:solidFill>
            </a:ln>
          </p:spPr>
          <p:txBody>
            <a:bodyPr rtlCol="0" anchor="ctr">
              <a:spAutoFit/>
            </a:bodyPr>
            <a:lstStyle/>
            <a:p>
              <a:pPr algn="ctr"/>
              <a:endParaRPr lang="en-CH" sz="1600" dirty="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A2396783-3279-4AD9-56DB-D27DEA1818C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591067" y="3617574"/>
              <a:ext cx="900000" cy="180000"/>
            </a:xfrm>
            <a:prstGeom prst="rect">
              <a:avLst/>
            </a:prstGeom>
            <a:solidFill>
              <a:srgbClr val="FFC000"/>
            </a:solidFill>
            <a:ln>
              <a:solidFill>
                <a:schemeClr val="accent6">
                  <a:lumMod val="75000"/>
                </a:schemeClr>
              </a:solidFill>
            </a:ln>
          </p:spPr>
          <p:txBody>
            <a:bodyPr rtlCol="0" anchor="ctr">
              <a:spAutoFit/>
            </a:bodyPr>
            <a:lstStyle/>
            <a:p>
              <a:pPr algn="ctr"/>
              <a:endParaRPr lang="en-CH" sz="1600" dirty="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F6B81948-D9E7-767B-005C-CC494569681E}"/>
                </a:ext>
              </a:extLst>
            </p:cNvPr>
            <p:cNvSpPr>
              <a:spLocks/>
            </p:cNvSpPr>
            <p:nvPr/>
          </p:nvSpPr>
          <p:spPr>
            <a:xfrm>
              <a:off x="1591067" y="2753289"/>
              <a:ext cx="180000" cy="180000"/>
            </a:xfrm>
            <a:prstGeom prst="rect">
              <a:avLst/>
            </a:prstGeom>
            <a:solidFill>
              <a:srgbClr val="E70000"/>
            </a:solidFill>
            <a:ln>
              <a:solidFill>
                <a:srgbClr val="C00000"/>
              </a:solidFill>
            </a:ln>
          </p:spPr>
          <p:txBody>
            <a:bodyPr rtlCol="0" anchor="ctr">
              <a:spAutoFit/>
            </a:bodyPr>
            <a:lstStyle/>
            <a:p>
              <a:pPr algn="ctr"/>
              <a:endParaRPr lang="en-CH" sz="1600" dirty="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B61D6982-2D89-6640-DBBD-AD1F28C977FD}"/>
                </a:ext>
              </a:extLst>
            </p:cNvPr>
            <p:cNvSpPr>
              <a:spLocks/>
            </p:cNvSpPr>
            <p:nvPr/>
          </p:nvSpPr>
          <p:spPr>
            <a:xfrm>
              <a:off x="1591067" y="3482187"/>
              <a:ext cx="360000" cy="90000"/>
            </a:xfrm>
            <a:prstGeom prst="rect">
              <a:avLst/>
            </a:prstGeom>
            <a:solidFill>
              <a:srgbClr val="E70000"/>
            </a:solidFill>
            <a:ln>
              <a:solidFill>
                <a:srgbClr val="C00000"/>
              </a:solidFill>
            </a:ln>
          </p:spPr>
          <p:txBody>
            <a:bodyPr rtlCol="0" anchor="ctr">
              <a:spAutoFit/>
            </a:bodyPr>
            <a:lstStyle/>
            <a:p>
              <a:pPr algn="ctr"/>
              <a:endParaRPr lang="en-CH" sz="1600" dirty="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60DD477C-E9DE-8488-1107-4CFB45D478A5}"/>
                </a:ext>
              </a:extLst>
            </p:cNvPr>
            <p:cNvSpPr txBox="1"/>
            <p:nvPr/>
          </p:nvSpPr>
          <p:spPr>
            <a:xfrm>
              <a:off x="1472642" y="2247500"/>
              <a:ext cx="1596912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>
                <a:spcBef>
                  <a:spcPts val="3000"/>
                </a:spcBef>
              </a:pPr>
              <a:r>
                <a:rPr lang="en-CH" sz="1100" dirty="0">
                  <a:solidFill>
                    <a:prstClr val="black"/>
                  </a:solidFill>
                  <a:latin typeface="Helvetica Light" charset="0"/>
                  <a:ea typeface="Helvetica Light" charset="0"/>
                  <a:cs typeface="Helvetica Light" charset="0"/>
                  <a:sym typeface="Wingdings" pitchFamily="2" charset="2"/>
                </a:rPr>
                <a:t>Pixel sensor size (z–ϕ)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75B27204-3ADC-99E7-1DF3-1B8D8AD4D5EB}"/>
                </a:ext>
              </a:extLst>
            </p:cNvPr>
            <p:cNvSpPr txBox="1"/>
            <p:nvPr/>
          </p:nvSpPr>
          <p:spPr>
            <a:xfrm>
              <a:off x="1472642" y="2498306"/>
              <a:ext cx="989373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>
                <a:spcBef>
                  <a:spcPts val="3000"/>
                </a:spcBef>
              </a:pPr>
              <a:r>
                <a:rPr lang="en-CH" sz="1100" dirty="0">
                  <a:solidFill>
                    <a:prstClr val="black"/>
                  </a:solidFill>
                  <a:latin typeface="Helvetica Light" charset="0"/>
                  <a:ea typeface="Helvetica Light" charset="0"/>
                  <a:cs typeface="Helvetica Light" charset="0"/>
                  <a:sym typeface="Wingdings" pitchFamily="2" charset="2"/>
                </a:rPr>
                <a:t>Outer layers: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BE48873A-39F3-098C-8E11-1F7062603FBC}"/>
                </a:ext>
              </a:extLst>
            </p:cNvPr>
            <p:cNvSpPr txBox="1"/>
            <p:nvPr/>
          </p:nvSpPr>
          <p:spPr>
            <a:xfrm>
              <a:off x="1494482" y="3228067"/>
              <a:ext cx="1600118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>
                <a:spcBef>
                  <a:spcPts val="3000"/>
                </a:spcBef>
              </a:pPr>
              <a:r>
                <a:rPr lang="en-CH" sz="1100" dirty="0">
                  <a:solidFill>
                    <a:prstClr val="black"/>
                  </a:solidFill>
                  <a:latin typeface="Helvetica Light" charset="0"/>
                  <a:ea typeface="Helvetica Light" charset="0"/>
                  <a:cs typeface="Helvetica Light" charset="0"/>
                  <a:sym typeface="Wingdings" pitchFamily="2" charset="2"/>
                </a:rPr>
                <a:t>Innermost barrel layer: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07149C84-1816-2A80-FFEB-B17A17C716C4}"/>
                </a:ext>
              </a:extLst>
            </p:cNvPr>
            <p:cNvSpPr txBox="1"/>
            <p:nvPr/>
          </p:nvSpPr>
          <p:spPr>
            <a:xfrm>
              <a:off x="1735990" y="2730407"/>
              <a:ext cx="614271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>
                <a:spcBef>
                  <a:spcPts val="3000"/>
                </a:spcBef>
              </a:pPr>
              <a:r>
                <a:rPr lang="en-CH" sz="900" dirty="0">
                  <a:solidFill>
                    <a:srgbClr val="E70000"/>
                  </a:solidFill>
                  <a:latin typeface="Helvetica Light" charset="0"/>
                  <a:ea typeface="Helvetica Light" charset="0"/>
                  <a:cs typeface="Helvetica Light" charset="0"/>
                  <a:sym typeface="Wingdings" pitchFamily="2" charset="2"/>
                </a:rPr>
                <a:t>ITk Pixel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1D93BEB4-9EE9-15C2-DC64-1E114EE72C2E}"/>
                </a:ext>
              </a:extLst>
            </p:cNvPr>
            <p:cNvSpPr txBox="1"/>
            <p:nvPr/>
          </p:nvSpPr>
          <p:spPr>
            <a:xfrm>
              <a:off x="1913537" y="3415358"/>
              <a:ext cx="851515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>
                <a:spcBef>
                  <a:spcPts val="3000"/>
                </a:spcBef>
              </a:pPr>
              <a:r>
                <a:rPr lang="en-CH" sz="900" dirty="0">
                  <a:solidFill>
                    <a:srgbClr val="E70000"/>
                  </a:solidFill>
                  <a:latin typeface="Helvetica Light" charset="0"/>
                  <a:ea typeface="Helvetica Light" charset="0"/>
                  <a:cs typeface="Helvetica Light" charset="0"/>
                  <a:sym typeface="Wingdings" pitchFamily="2" charset="2"/>
                </a:rPr>
                <a:t>ITk Pixel (L0)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FB89D2DA-C078-D69F-D7BF-AFCF65B0F00B}"/>
                </a:ext>
              </a:extLst>
            </p:cNvPr>
            <p:cNvSpPr txBox="1"/>
            <p:nvPr/>
          </p:nvSpPr>
          <p:spPr>
            <a:xfrm>
              <a:off x="1525309" y="2971185"/>
              <a:ext cx="877163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>
                <a:spcBef>
                  <a:spcPts val="3000"/>
                </a:spcBef>
              </a:pPr>
              <a:r>
                <a:rPr lang="en-CH" sz="900" dirty="0">
                  <a:solidFill>
                    <a:schemeClr val="accent6">
                      <a:lumMod val="50000"/>
                    </a:schemeClr>
                  </a:solidFill>
                  <a:latin typeface="Helvetica Light" charset="0"/>
                  <a:ea typeface="Helvetica Light" charset="0"/>
                  <a:cs typeface="Helvetica Light" charset="0"/>
                  <a:sym typeface="Wingdings" pitchFamily="2" charset="2"/>
                </a:rPr>
                <a:t>Current Pixel 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3743B31A-0BEA-0F3D-EEFD-4DF3006800EE}"/>
                </a:ext>
              </a:extLst>
            </p:cNvPr>
            <p:cNvSpPr txBox="1"/>
            <p:nvPr/>
          </p:nvSpPr>
          <p:spPr>
            <a:xfrm>
              <a:off x="1525309" y="3606324"/>
              <a:ext cx="806631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>
                <a:spcBef>
                  <a:spcPts val="3000"/>
                </a:spcBef>
              </a:pPr>
              <a:r>
                <a:rPr lang="en-CH" sz="900" dirty="0">
                  <a:solidFill>
                    <a:schemeClr val="accent6">
                      <a:lumMod val="50000"/>
                    </a:schemeClr>
                  </a:solidFill>
                  <a:latin typeface="Helvetica Light" charset="0"/>
                  <a:ea typeface="Helvetica Light" charset="0"/>
                  <a:cs typeface="Helvetica Light" charset="0"/>
                  <a:sym typeface="Wingdings" pitchFamily="2" charset="2"/>
                </a:rPr>
                <a:t>Current IBL </a:t>
              </a: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010401CB-B458-DD59-8439-08ECCF6ADBD9}"/>
              </a:ext>
            </a:extLst>
          </p:cNvPr>
          <p:cNvSpPr txBox="1"/>
          <p:nvPr/>
        </p:nvSpPr>
        <p:spPr>
          <a:xfrm>
            <a:off x="1431862" y="6151848"/>
            <a:ext cx="64091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2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ITk: ~13 hits in barrel (incl. 2 hits per Strip module), minimum ~9 Pixel hits in forward region</a:t>
            </a:r>
          </a:p>
        </p:txBody>
      </p:sp>
      <p:pic>
        <p:nvPicPr>
          <p:cNvPr id="2" name="Picture 1" descr="A flag composed of a red cross edged in white and superimposed on a red saltire, also edged in white, superimposed on a white saltire on a blue background">
            <a:extLst>
              <a:ext uri="{FF2B5EF4-FFF2-40B4-BE49-F238E27FC236}">
                <a16:creationId xmlns:a16="http://schemas.microsoft.com/office/drawing/2014/main" id="{814E82EA-FE59-2FFC-5B68-16B52B459C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5540" y="1245548"/>
            <a:ext cx="564146" cy="2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University Of Oxford Logo transparent PNG - StickPNG">
            <a:extLst>
              <a:ext uri="{FF2B5EF4-FFF2-40B4-BE49-F238E27FC236}">
                <a16:creationId xmlns:a16="http://schemas.microsoft.com/office/drawing/2014/main" id="{C0D83DCB-71F8-E497-814A-3C90716CB5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4897" y="1679897"/>
            <a:ext cx="515564" cy="616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92906ACA-B86A-7605-EE1D-52C8237B49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79265" y="6545797"/>
            <a:ext cx="2677001" cy="365125"/>
          </a:xfrm>
        </p:spPr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42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4520080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4C2966-03BF-BED9-8AF4-99BBEA5AEF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439FF104-007D-0C62-89DC-91BF4767C6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689" y="973176"/>
            <a:ext cx="8576743" cy="572377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B7390F6-86EB-54C9-47BA-8FFB6540603B}"/>
              </a:ext>
            </a:extLst>
          </p:cNvPr>
          <p:cNvSpPr txBox="1"/>
          <p:nvPr/>
        </p:nvSpPr>
        <p:spPr>
          <a:xfrm>
            <a:off x="178096" y="264651"/>
            <a:ext cx="11305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23863" defTabSz="430225" fontAlgn="base">
              <a:spcBef>
                <a:spcPct val="0"/>
              </a:spcBef>
              <a:spcAft>
                <a:spcPct val="0"/>
              </a:spcAft>
              <a:tabLst>
                <a:tab pos="2254250" algn="l"/>
              </a:tabLst>
              <a:defRPr/>
            </a:pPr>
            <a:r>
              <a:rPr lang="en-GB" sz="2800" b="1" noProof="0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Oxford silicon lab for the ATLAS ITk Pixel detector</a:t>
            </a:r>
            <a:endParaRPr lang="en-GB" sz="2800" noProof="0" dirty="0">
              <a:solidFill>
                <a:srgbClr val="0D7FBF"/>
              </a:solidFill>
              <a:latin typeface="Helvetica Light" pitchFamily="2" charset="0"/>
              <a:ea typeface="Trebuchet MS" pitchFamily="-84" charset="0"/>
              <a:cs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20A06B8-67A2-EE1E-9BE1-846FFB36C2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40773" y="82887"/>
            <a:ext cx="1490734" cy="78513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8308F26-79A7-512A-24BC-D76716C34878}"/>
              </a:ext>
            </a:extLst>
          </p:cNvPr>
          <p:cNvSpPr txBox="1"/>
          <p:nvPr/>
        </p:nvSpPr>
        <p:spPr>
          <a:xfrm>
            <a:off x="795562" y="1103746"/>
            <a:ext cx="5989551" cy="523220"/>
          </a:xfrm>
          <a:prstGeom prst="rect">
            <a:avLst/>
          </a:prstGeom>
          <a:solidFill>
            <a:schemeClr val="bg1">
              <a:alpha val="73000"/>
            </a:schemeClr>
          </a:solidFill>
        </p:spPr>
        <p:txBody>
          <a:bodyPr wrap="squar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Ian and Daniela newly established in 2014/2015 the                                   </a:t>
            </a:r>
            <a:r>
              <a:rPr lang="en-GB" sz="1400" b="1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Oxford Particle Physics Microstructure Detector Laboratory (OPMD)</a:t>
            </a:r>
            <a:endParaRPr lang="en-CH" sz="1400" dirty="0">
              <a:solidFill>
                <a:prstClr val="black"/>
              </a:solidFill>
              <a:latin typeface="Helvetica" pitchFamily="2" charset="0"/>
              <a:ea typeface="Helvetica Light" charset="0"/>
              <a:cs typeface="Helvetica Light" charset="0"/>
              <a:sym typeface="Wingdings" pitchFamily="2" charset="2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6E2AFA7-65B9-EBBA-E55C-61FD67F89EB8}"/>
              </a:ext>
            </a:extLst>
          </p:cNvPr>
          <p:cNvSpPr txBox="1"/>
          <p:nvPr/>
        </p:nvSpPr>
        <p:spPr>
          <a:xfrm>
            <a:off x="676689" y="6478816"/>
            <a:ext cx="7565611" cy="230832"/>
          </a:xfrm>
          <a:prstGeom prst="rect">
            <a:avLst/>
          </a:prstGeom>
          <a:solidFill>
            <a:schemeClr val="bg1">
              <a:alpha val="61623"/>
            </a:schemeClr>
          </a:solidFill>
        </p:spPr>
        <p:txBody>
          <a:bodyPr wrap="squar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GB" sz="9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From left to right: Alex Knight , Kaloyan </a:t>
            </a:r>
            <a:r>
              <a:rPr lang="en-GB" sz="900" dirty="0" err="1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Metodiev</a:t>
            </a:r>
            <a:r>
              <a:rPr lang="en-GB" sz="9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, Gale Lockwood, Ian Shipsey, Richard Plackett, Daniela Bortoletto, Dan Wood, Maria Mironova</a:t>
            </a:r>
            <a:endParaRPr lang="en-CH" sz="900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  <a:sym typeface="Wingdings" pitchFamily="2" charset="2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F299F1E-1116-9729-933B-7F2FA6DA25F9}"/>
              </a:ext>
            </a:extLst>
          </p:cNvPr>
          <p:cNvSpPr txBox="1"/>
          <p:nvPr/>
        </p:nvSpPr>
        <p:spPr>
          <a:xfrm>
            <a:off x="9424219" y="1103746"/>
            <a:ext cx="1907288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The lab is currently working on ATLAS ITk Pixel endcaps, </a:t>
            </a:r>
            <a:r>
              <a:rPr lang="en-GB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Mu3e outer pixel system</a:t>
            </a:r>
            <a:r>
              <a:rPr lang="en-CH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, LSST CCD performance optimisation, and R&amp;D for future projects</a:t>
            </a:r>
          </a:p>
          <a:p>
            <a:pPr marL="0">
              <a:spcBef>
                <a:spcPts val="1800"/>
              </a:spcBef>
            </a:pPr>
            <a:r>
              <a:rPr lang="en-CH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UK-ATLAS will assemble 1,500  Pixel outer endcap modules in three sites: </a:t>
            </a:r>
            <a:r>
              <a:rPr lang="en-GB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Oxford, Glasgow, Liverpool</a:t>
            </a:r>
          </a:p>
          <a:p>
            <a:pPr marL="0">
              <a:spcBef>
                <a:spcPts val="1800"/>
              </a:spcBef>
            </a:pPr>
            <a:r>
              <a:rPr lang="en-GB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Oxford also loads modules to support structures, and they procure and test power supplies</a:t>
            </a:r>
            <a:r>
              <a:rPr lang="en-CH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</a:t>
            </a:r>
          </a:p>
        </p:txBody>
      </p:sp>
      <p:sp>
        <p:nvSpPr>
          <p:cNvPr id="19" name="Slide Number Placeholder 1">
            <a:extLst>
              <a:ext uri="{FF2B5EF4-FFF2-40B4-BE49-F238E27FC236}">
                <a16:creationId xmlns:a16="http://schemas.microsoft.com/office/drawing/2014/main" id="{BB0D51F9-C91B-B32F-9F69-1B9F646AE6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79265" y="6545797"/>
            <a:ext cx="2677001" cy="365125"/>
          </a:xfrm>
        </p:spPr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43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24842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BC4E17-89A7-E204-4CD5-B4C90FB39C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1A21963-ED28-2E27-4E66-CDF1AD6519B0}"/>
              </a:ext>
            </a:extLst>
          </p:cNvPr>
          <p:cNvSpPr txBox="1"/>
          <p:nvPr/>
        </p:nvSpPr>
        <p:spPr>
          <a:xfrm>
            <a:off x="178096" y="264651"/>
            <a:ext cx="11305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23863" defTabSz="430225" fontAlgn="base">
              <a:spcBef>
                <a:spcPct val="0"/>
              </a:spcBef>
              <a:spcAft>
                <a:spcPct val="0"/>
              </a:spcAft>
              <a:tabLst>
                <a:tab pos="2254250" algn="l"/>
              </a:tabLst>
              <a:defRPr/>
            </a:pPr>
            <a:r>
              <a:rPr lang="en-GB" sz="2800" b="1" noProof="0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Oxford silicon lab for the ATLAS ITk Pixel detector</a:t>
            </a:r>
            <a:endParaRPr lang="en-GB" sz="2800" noProof="0" dirty="0">
              <a:solidFill>
                <a:srgbClr val="0D7FBF"/>
              </a:solidFill>
              <a:latin typeface="Helvetica Light" pitchFamily="2" charset="0"/>
              <a:ea typeface="Trebuchet MS" pitchFamily="-84" charset="0"/>
              <a:cs typeface="Helvetica Light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96838F7-1E7C-473C-5351-24BE305488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689" y="969632"/>
            <a:ext cx="8586471" cy="573026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5AB6385-B3F7-9360-8A74-F69CC03862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40773" y="82887"/>
            <a:ext cx="1490734" cy="785137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E256645B-0400-A05E-05B7-E53C8D6A59B2}"/>
              </a:ext>
            </a:extLst>
          </p:cNvPr>
          <p:cNvSpPr txBox="1"/>
          <p:nvPr/>
        </p:nvSpPr>
        <p:spPr>
          <a:xfrm>
            <a:off x="676689" y="6478816"/>
            <a:ext cx="1990311" cy="230832"/>
          </a:xfrm>
          <a:prstGeom prst="rect">
            <a:avLst/>
          </a:prstGeom>
          <a:solidFill>
            <a:schemeClr val="bg1">
              <a:alpha val="61623"/>
            </a:schemeClr>
          </a:solidFill>
        </p:spPr>
        <p:txBody>
          <a:bodyPr wrap="squar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GB" sz="9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Ian Shipsey and Daniela Bortoletto</a:t>
            </a:r>
            <a:endParaRPr lang="en-CH" sz="900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  <a:sym typeface="Wingdings" pitchFamily="2" charset="2"/>
            </a:endParaRPr>
          </a:p>
        </p:txBody>
      </p:sp>
      <p:sp>
        <p:nvSpPr>
          <p:cNvPr id="16" name="Slide Number Placeholder 1">
            <a:extLst>
              <a:ext uri="{FF2B5EF4-FFF2-40B4-BE49-F238E27FC236}">
                <a16:creationId xmlns:a16="http://schemas.microsoft.com/office/drawing/2014/main" id="{05EB8B3A-159A-A86D-33EC-63FC596E11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79265" y="6545797"/>
            <a:ext cx="2677001" cy="365125"/>
          </a:xfrm>
        </p:spPr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44</a:t>
            </a:fld>
            <a:endParaRPr lang="en-GB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047EEA4-605F-DE55-8B29-715E18C221F9}"/>
              </a:ext>
            </a:extLst>
          </p:cNvPr>
          <p:cNvSpPr txBox="1"/>
          <p:nvPr/>
        </p:nvSpPr>
        <p:spPr>
          <a:xfrm>
            <a:off x="795562" y="1103746"/>
            <a:ext cx="5989551" cy="523220"/>
          </a:xfrm>
          <a:prstGeom prst="rect">
            <a:avLst/>
          </a:prstGeom>
          <a:solidFill>
            <a:schemeClr val="bg1">
              <a:alpha val="73000"/>
            </a:schemeClr>
          </a:solidFill>
        </p:spPr>
        <p:txBody>
          <a:bodyPr wrap="squar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Ian and Daniela newly established in 2014/2015 the                                   </a:t>
            </a:r>
            <a:r>
              <a:rPr lang="en-GB" sz="1400" b="1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Oxford Particle Physics Microstructure Detector Laboratory (OPMD)</a:t>
            </a:r>
            <a:endParaRPr lang="en-CH" sz="1400" dirty="0">
              <a:solidFill>
                <a:prstClr val="black"/>
              </a:solidFill>
              <a:latin typeface="Helvetica" pitchFamily="2" charset="0"/>
              <a:ea typeface="Helvetica Light" charset="0"/>
              <a:cs typeface="Helvetica Light" charset="0"/>
              <a:sym typeface="Wingdings" pitchFamily="2" charset="2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66D7B92-7B7D-DABE-D3DE-F89C9047DB5C}"/>
              </a:ext>
            </a:extLst>
          </p:cNvPr>
          <p:cNvSpPr txBox="1"/>
          <p:nvPr/>
        </p:nvSpPr>
        <p:spPr>
          <a:xfrm>
            <a:off x="9424219" y="1103746"/>
            <a:ext cx="1907288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The lab is currently working on ATLAS ITk Pixel endcaps, </a:t>
            </a:r>
            <a:r>
              <a:rPr lang="en-GB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Mu3e outer pixel system</a:t>
            </a:r>
            <a:r>
              <a:rPr lang="en-CH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, LSST CCD performance optimisation, and R&amp;D for future projects</a:t>
            </a:r>
          </a:p>
          <a:p>
            <a:pPr marL="0">
              <a:spcBef>
                <a:spcPts val="1800"/>
              </a:spcBef>
            </a:pPr>
            <a:r>
              <a:rPr lang="en-CH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UK-ATLAS will assemble 1,500  Pixel outer endcap modules in three sites: </a:t>
            </a:r>
            <a:r>
              <a:rPr lang="en-GB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Oxford, Glasgow, Liverpool</a:t>
            </a:r>
          </a:p>
          <a:p>
            <a:pPr marL="0">
              <a:spcBef>
                <a:spcPts val="1800"/>
              </a:spcBef>
            </a:pPr>
            <a:r>
              <a:rPr lang="en-GB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Oxford also loads modules to support structures, and they procure and test power supplies</a:t>
            </a:r>
            <a:r>
              <a:rPr lang="en-CH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282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BFBCAC-EECD-0F18-C90B-41FA5D5662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0DF5580-8F7C-030F-5963-6E01D474FDB1}"/>
              </a:ext>
            </a:extLst>
          </p:cNvPr>
          <p:cNvSpPr txBox="1"/>
          <p:nvPr/>
        </p:nvSpPr>
        <p:spPr>
          <a:xfrm>
            <a:off x="178096" y="264651"/>
            <a:ext cx="11305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23863" defTabSz="430225" fontAlgn="base">
              <a:spcBef>
                <a:spcPct val="0"/>
              </a:spcBef>
              <a:spcAft>
                <a:spcPct val="0"/>
              </a:spcAft>
              <a:tabLst>
                <a:tab pos="2254250" algn="l"/>
              </a:tabLst>
              <a:defRPr/>
            </a:pPr>
            <a:r>
              <a:rPr lang="en-GB" sz="2800" b="1" noProof="0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Oxford silicon lab for the ATLAS ITk Pixel detector</a:t>
            </a:r>
            <a:endParaRPr lang="en-GB" sz="2800" noProof="0" dirty="0">
              <a:solidFill>
                <a:srgbClr val="0D7FBF"/>
              </a:solidFill>
              <a:latin typeface="Helvetica Light" pitchFamily="2" charset="0"/>
              <a:ea typeface="Trebuchet MS" pitchFamily="-84" charset="0"/>
              <a:cs typeface="Helvetica Light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9EF4227-FE97-BFBC-194A-F92D5919CC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689" y="969632"/>
            <a:ext cx="8586471" cy="573026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5157643-D22F-4F50-391A-D3DEFE57BC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40773" y="82887"/>
            <a:ext cx="1490734" cy="78513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DBEB0D0-BF2A-0F05-2FBB-B19DA991682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106710" y="1972879"/>
            <a:ext cx="5867137" cy="440035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D93279F-65D9-E6A6-1DC6-A66701F2E863}"/>
              </a:ext>
            </a:extLst>
          </p:cNvPr>
          <p:cNvSpPr txBox="1"/>
          <p:nvPr/>
        </p:nvSpPr>
        <p:spPr>
          <a:xfrm>
            <a:off x="2209703" y="5567044"/>
            <a:ext cx="1536534" cy="8079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100" dirty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It (rarely) occurs that unqualified people are let into the lab… </a:t>
            </a:r>
          </a:p>
          <a:p>
            <a:pPr marL="0">
              <a:spcBef>
                <a:spcPts val="300"/>
              </a:spcBef>
            </a:pPr>
            <a:r>
              <a:rPr lang="en-CH" sz="1000" dirty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(November 2023)</a:t>
            </a:r>
          </a:p>
        </p:txBody>
      </p:sp>
      <p:sp>
        <p:nvSpPr>
          <p:cNvPr id="9" name="Slide Number Placeholder 1">
            <a:extLst>
              <a:ext uri="{FF2B5EF4-FFF2-40B4-BE49-F238E27FC236}">
                <a16:creationId xmlns:a16="http://schemas.microsoft.com/office/drawing/2014/main" id="{A39F264D-4E44-5F1A-3C09-C9EFD047C3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79265" y="6545797"/>
            <a:ext cx="2677001" cy="365125"/>
          </a:xfrm>
        </p:spPr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45</a:t>
            </a:fld>
            <a:endParaRPr lang="en-GB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B887AEB-4EC2-D2F7-634E-064B1105CDF1}"/>
              </a:ext>
            </a:extLst>
          </p:cNvPr>
          <p:cNvSpPr txBox="1"/>
          <p:nvPr/>
        </p:nvSpPr>
        <p:spPr>
          <a:xfrm>
            <a:off x="795562" y="1103746"/>
            <a:ext cx="5989551" cy="523220"/>
          </a:xfrm>
          <a:prstGeom prst="rect">
            <a:avLst/>
          </a:prstGeom>
          <a:solidFill>
            <a:schemeClr val="bg1">
              <a:alpha val="73000"/>
            </a:schemeClr>
          </a:solidFill>
        </p:spPr>
        <p:txBody>
          <a:bodyPr wrap="squar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Ian and Daniela newly established in 2014/2015 the                                   </a:t>
            </a:r>
            <a:r>
              <a:rPr lang="en-GB" sz="1400" b="1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Oxford Particle Physics Microstructure Detector Laboratory (OPMD)</a:t>
            </a:r>
            <a:endParaRPr lang="en-CH" sz="1400" dirty="0">
              <a:solidFill>
                <a:prstClr val="black"/>
              </a:solidFill>
              <a:latin typeface="Helvetica" pitchFamily="2" charset="0"/>
              <a:ea typeface="Helvetica Light" charset="0"/>
              <a:cs typeface="Helvetica Light" charset="0"/>
              <a:sym typeface="Wingdings" pitchFamily="2" charset="2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1F18509-9085-003A-1D5F-B0A22E42105C}"/>
              </a:ext>
            </a:extLst>
          </p:cNvPr>
          <p:cNvSpPr txBox="1"/>
          <p:nvPr/>
        </p:nvSpPr>
        <p:spPr>
          <a:xfrm>
            <a:off x="9424219" y="1103746"/>
            <a:ext cx="1907288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The lab is currently working on ATLAS ITk Pixel endcaps, </a:t>
            </a:r>
            <a:r>
              <a:rPr lang="en-GB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Mu3e outer pixel system</a:t>
            </a:r>
            <a:r>
              <a:rPr lang="en-CH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, LSST CCD performance optimisation, and R&amp;D for future projects</a:t>
            </a:r>
          </a:p>
          <a:p>
            <a:pPr marL="0">
              <a:spcBef>
                <a:spcPts val="1800"/>
              </a:spcBef>
            </a:pPr>
            <a:r>
              <a:rPr lang="en-CH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UK-ATLAS will assemble 1,500  Pixel outer endcap modules in three sites: </a:t>
            </a:r>
            <a:r>
              <a:rPr lang="en-GB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Oxford, Glasgow, Liverpool</a:t>
            </a:r>
          </a:p>
          <a:p>
            <a:pPr marL="0">
              <a:spcBef>
                <a:spcPts val="1800"/>
              </a:spcBef>
            </a:pPr>
            <a:r>
              <a:rPr lang="en-GB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Oxford also loads modules to support structures, and they procure and test power supplies</a:t>
            </a:r>
            <a:r>
              <a:rPr lang="en-CH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88991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546476-8AAB-A214-5683-A3C954221B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4B7A7D0-AD9E-D4B6-0212-3735CFF2F41A}"/>
              </a:ext>
            </a:extLst>
          </p:cNvPr>
          <p:cNvSpPr txBox="1"/>
          <p:nvPr/>
        </p:nvSpPr>
        <p:spPr>
          <a:xfrm>
            <a:off x="178096" y="264651"/>
            <a:ext cx="11305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23863" defTabSz="430225" fontAlgn="base">
              <a:spcBef>
                <a:spcPct val="0"/>
              </a:spcBef>
              <a:spcAft>
                <a:spcPct val="0"/>
              </a:spcAft>
              <a:tabLst>
                <a:tab pos="2254250" algn="l"/>
              </a:tabLst>
              <a:defRPr/>
            </a:pPr>
            <a:r>
              <a:rPr lang="en-GB" sz="2800" b="1" noProof="0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Oxford silicon lab for the ATLAS ITk Pixel detector</a:t>
            </a:r>
            <a:endParaRPr lang="en-GB" sz="2800" noProof="0" dirty="0">
              <a:solidFill>
                <a:srgbClr val="0D7FBF"/>
              </a:solidFill>
              <a:latin typeface="Helvetica Light" pitchFamily="2" charset="0"/>
              <a:ea typeface="Trebuchet MS" pitchFamily="-84" charset="0"/>
              <a:cs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04C677C-E5BF-EF4A-555C-0701E3028D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40773" y="82887"/>
            <a:ext cx="1490734" cy="785137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DA97836E-20FC-3BBC-EB52-7A51E8F28AF7}"/>
              </a:ext>
            </a:extLst>
          </p:cNvPr>
          <p:cNvSpPr txBox="1"/>
          <p:nvPr/>
        </p:nvSpPr>
        <p:spPr>
          <a:xfrm>
            <a:off x="595893" y="6273268"/>
            <a:ext cx="39634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b="0" i="0" u="none" strike="noStrike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Helvetica" pitchFamily="2" charset="0"/>
              </a:rPr>
              <a:t>ITk Pixel module production and testing (top) and setup for the testing of modules on the outer pixel rings</a:t>
            </a:r>
            <a:endParaRPr lang="en-CH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DEE287E-398A-44AE-3C42-10311090696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21292" y="969632"/>
            <a:ext cx="10472386" cy="52107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B1D788A-0F62-9EB8-A3A0-3372892B9E0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1" r="11"/>
          <a:stretch/>
        </p:blipFill>
        <p:spPr>
          <a:xfrm>
            <a:off x="7648989" y="3597226"/>
            <a:ext cx="3444689" cy="307807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7C4374A-ACE4-0A0E-2899-09139657AA3F}"/>
              </a:ext>
            </a:extLst>
          </p:cNvPr>
          <p:cNvSpPr txBox="1"/>
          <p:nvPr/>
        </p:nvSpPr>
        <p:spPr>
          <a:xfrm>
            <a:off x="7648989" y="3574280"/>
            <a:ext cx="1106391" cy="261610"/>
          </a:xfrm>
          <a:prstGeom prst="rect">
            <a:avLst/>
          </a:prstGeom>
          <a:solidFill>
            <a:schemeClr val="bg1">
              <a:alpha val="83614"/>
            </a:schemeClr>
          </a:solidFill>
        </p:spPr>
        <p:txBody>
          <a:bodyPr wrap="squar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US" sz="1100" dirty="0">
                <a:solidFill>
                  <a:prstClr val="black"/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Test enclosure</a:t>
            </a:r>
            <a:endParaRPr lang="en-CH" sz="1100" dirty="0">
              <a:solidFill>
                <a:prstClr val="black"/>
              </a:solidFill>
              <a:latin typeface="Helvetica Light" panose="020B0403020202020204" pitchFamily="34" charset="0"/>
              <a:ea typeface="Helvetica Light" charset="0"/>
              <a:cs typeface="Helvetica Light" charset="0"/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4281380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3A3C4AB-1F52-BF0F-B5D8-19A3A6EFBE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47</a:t>
            </a:fld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7615FDF-1C8E-A104-D4AB-D7A4F45AD7D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-10297" y="1283412"/>
            <a:ext cx="7426398" cy="557458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80BB8D6-1959-3B84-A1D5-C68600CC134C}"/>
              </a:ext>
            </a:extLst>
          </p:cNvPr>
          <p:cNvSpPr txBox="1"/>
          <p:nvPr/>
        </p:nvSpPr>
        <p:spPr>
          <a:xfrm>
            <a:off x="3964" y="6448747"/>
            <a:ext cx="3653635" cy="430887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wrap="squar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100" dirty="0"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Strip L3 structure and </a:t>
            </a:r>
            <a:r>
              <a:rPr lang="en-GB" sz="1100" dirty="0"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mounting brackets </a:t>
            </a:r>
            <a:r>
              <a:rPr lang="en-CH" sz="1100" dirty="0"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at Oxford U on 9 Nov 2023 (T</a:t>
            </a:r>
            <a:r>
              <a:rPr lang="en-GB" sz="1100" dirty="0"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o</a:t>
            </a:r>
            <a:r>
              <a:rPr lang="en-CH" sz="1100" dirty="0"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ny Weidberg and </a:t>
            </a:r>
            <a:r>
              <a:rPr lang="en-GB" sz="1100" dirty="0"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Georg </a:t>
            </a:r>
            <a:r>
              <a:rPr lang="en-GB" sz="1100" dirty="0" err="1"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Viehhauser</a:t>
            </a:r>
            <a:r>
              <a:rPr lang="en-GB" sz="1100" dirty="0"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)</a:t>
            </a:r>
            <a:endParaRPr lang="en-CH" sz="1100" dirty="0">
              <a:latin typeface="Helvetica Light" panose="020B0403020202020204" pitchFamily="34" charset="0"/>
              <a:ea typeface="Helvetica Light" charset="0"/>
              <a:cs typeface="Helvetica Light" charset="0"/>
              <a:sym typeface="Wingdings" pitchFamily="2" charset="2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4641D52-3AEC-7DA0-62C5-724C4359DBC0}"/>
              </a:ext>
            </a:extLst>
          </p:cNvPr>
          <p:cNvSpPr txBox="1"/>
          <p:nvPr/>
        </p:nvSpPr>
        <p:spPr>
          <a:xfrm>
            <a:off x="178096" y="264651"/>
            <a:ext cx="11305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Oxford also contributes to the ITk Strip detector</a:t>
            </a:r>
            <a:endParaRPr lang="en-US" sz="2800" dirty="0">
              <a:solidFill>
                <a:srgbClr val="0D7FBF"/>
              </a:solidFill>
              <a:latin typeface="Helvetica Light" pitchFamily="2" charset="0"/>
              <a:ea typeface="Trebuchet MS" pitchFamily="-84" charset="0"/>
              <a:cs typeface="Helvetica Ligh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3F3C6F6-91F4-4D74-129B-A3AD067F64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40773" y="82887"/>
            <a:ext cx="1490734" cy="78513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239267F-724B-8C36-F7F7-1158B8A9473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4800" t="11264" b="18361"/>
          <a:stretch/>
        </p:blipFill>
        <p:spPr>
          <a:xfrm>
            <a:off x="7414615" y="1277167"/>
            <a:ext cx="4041651" cy="2864527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11C59B1-B316-B808-258B-8B22CE0B538E}"/>
              </a:ext>
            </a:extLst>
          </p:cNvPr>
          <p:cNvSpPr txBox="1"/>
          <p:nvPr/>
        </p:nvSpPr>
        <p:spPr>
          <a:xfrm>
            <a:off x="7388111" y="1283412"/>
            <a:ext cx="2831224" cy="261610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wrap="non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100" dirty="0"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Transport of Strip L3 shell to SR1 at CERN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5561003-C339-EE4A-89A5-5DF610533F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30361" y="3800032"/>
            <a:ext cx="4106135" cy="3079601"/>
          </a:xfrm>
          <a:prstGeom prst="rect">
            <a:avLst/>
          </a:prstGeom>
          <a:ln w="57150">
            <a:solidFill>
              <a:schemeClr val="bg1"/>
            </a:solidFill>
          </a:ln>
          <a:effectLst/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7DAB3DC-31EA-58D9-5B44-640413AB1B96}"/>
              </a:ext>
            </a:extLst>
          </p:cNvPr>
          <p:cNvSpPr txBox="1"/>
          <p:nvPr/>
        </p:nvSpPr>
        <p:spPr>
          <a:xfrm>
            <a:off x="7414615" y="6632904"/>
            <a:ext cx="4121882" cy="261610"/>
          </a:xfrm>
          <a:prstGeom prst="rect">
            <a:avLst/>
          </a:prstGeom>
          <a:solidFill>
            <a:schemeClr val="bg1">
              <a:alpha val="85000"/>
            </a:schemeClr>
          </a:solidFill>
        </p:spPr>
        <p:txBody>
          <a:bodyPr wrap="squar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GB" sz="1100" dirty="0"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L2 and L3 Strip shells inserted into ITk outer cylinder </a:t>
            </a:r>
            <a:r>
              <a:rPr lang="en-GB" sz="1000" dirty="0"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(Sep 2024)</a:t>
            </a:r>
            <a:endParaRPr lang="en-GB" sz="1100" dirty="0">
              <a:latin typeface="Helvetica Light" charset="0"/>
              <a:ea typeface="Helvetica Light" charset="0"/>
              <a:cs typeface="Helvetica Light" charset="0"/>
              <a:sym typeface="Wingdings" pitchFamily="2" charset="2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195E678-A342-8BA5-055B-6912B148CD9F}"/>
              </a:ext>
            </a:extLst>
          </p:cNvPr>
          <p:cNvSpPr txBox="1"/>
          <p:nvPr/>
        </p:nvSpPr>
        <p:spPr>
          <a:xfrm>
            <a:off x="-10297" y="1000168"/>
            <a:ext cx="1149391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b="0" i="0" u="none" strike="noStrike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Helvetica" pitchFamily="2" charset="0"/>
              </a:rPr>
              <a:t>Oxford’s ITk Strip responsibilities include stave core assembly (carbon-fibre support, bus tapes, cooling pipes), module mounting, and stave integration</a:t>
            </a:r>
            <a:endParaRPr lang="en-CH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24153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F39CE40-B208-3E5E-7285-5A3E3795084E}"/>
              </a:ext>
            </a:extLst>
          </p:cNvPr>
          <p:cNvSpPr/>
          <p:nvPr/>
        </p:nvSpPr>
        <p:spPr>
          <a:xfrm>
            <a:off x="0" y="0"/>
            <a:ext cx="11472863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en-CH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E9B8615-F43A-B161-427A-58DC71EB81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48</a:t>
            </a:fld>
            <a:endParaRPr lang="en-GB" dirty="0"/>
          </a:p>
        </p:txBody>
      </p:sp>
      <p:pic>
        <p:nvPicPr>
          <p:cNvPr id="50178" name="Picture 2">
            <a:extLst>
              <a:ext uri="{FF2B5EF4-FFF2-40B4-BE49-F238E27FC236}">
                <a16:creationId xmlns:a16="http://schemas.microsoft.com/office/drawing/2014/main" id="{440B24A3-05C3-3A19-91D4-4E1944D25C8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/>
          <a:srcRect t="654" r="853" b="628"/>
          <a:stretch/>
        </p:blipFill>
        <p:spPr bwMode="auto">
          <a:xfrm>
            <a:off x="-14288" y="-15735"/>
            <a:ext cx="11456266" cy="6816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8B4925F-D878-72AD-EC79-109D27A438B7}"/>
              </a:ext>
            </a:extLst>
          </p:cNvPr>
          <p:cNvSpPr/>
          <p:nvPr/>
        </p:nvSpPr>
        <p:spPr>
          <a:xfrm>
            <a:off x="8915400" y="-14289"/>
            <a:ext cx="2311400" cy="45720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non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A95C2C2-D8A6-53F7-F6BB-873D91D2E49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6576" b="32613"/>
          <a:stretch/>
        </p:blipFill>
        <p:spPr>
          <a:xfrm>
            <a:off x="9011129" y="165099"/>
            <a:ext cx="1717645" cy="748913"/>
          </a:xfrm>
          <a:prstGeom prst="rect">
            <a:avLst/>
          </a:prstGeom>
        </p:spPr>
      </p:pic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C2765FF3-2503-C680-56C1-6148D19A83BB}"/>
              </a:ext>
            </a:extLst>
          </p:cNvPr>
          <p:cNvSpPr/>
          <p:nvPr/>
        </p:nvSpPr>
        <p:spPr>
          <a:xfrm>
            <a:off x="4544610" y="5951924"/>
            <a:ext cx="2915882" cy="451009"/>
          </a:xfrm>
          <a:prstGeom prst="roundRect">
            <a:avLst/>
          </a:prstGeom>
          <a:solidFill>
            <a:srgbClr val="CFF0F4"/>
          </a:solidFill>
          <a:ln>
            <a:solidFill>
              <a:schemeClr val="tx2">
                <a:lumMod val="75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EFB41D4-9C51-79CB-8FAA-7C5C6DCE90CB}"/>
                  </a:ext>
                </a:extLst>
              </p:cNvPr>
              <p:cNvSpPr txBox="1"/>
              <p:nvPr/>
            </p:nvSpPr>
            <p:spPr>
              <a:xfrm>
                <a:off x="4658799" y="5992036"/>
                <a:ext cx="267700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𝑉</m:t>
                      </m:r>
                      <m:d>
                        <m:dPr>
                          <m:ctrlP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𝜙</m:t>
                          </m:r>
                        </m:e>
                      </m:d>
                      <m:r>
                        <a:rPr lang="en-US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</m:t>
                      </m:r>
                      <m:sSup>
                        <m:sSupPr>
                          <m:ctrlP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</m:e>
                        <m:sup>
                          <m: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US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𝜙</m:t>
                              </m:r>
                            </m:e>
                          </m:d>
                        </m:e>
                        <m:sup>
                          <m: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b="1" i="1" dirty="0" smtClean="0">
                          <a:solidFill>
                            <a:srgbClr val="E7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𝝀</m:t>
                      </m:r>
                      <m:sSup>
                        <m:sSupPr>
                          <m:ctrlP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US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𝜙</m:t>
                              </m:r>
                            </m:e>
                          </m:d>
                        </m:e>
                        <m:sup>
                          <m: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</m:oMath>
                  </m:oMathPara>
                </a14:m>
                <a:endParaRPr lang="en-GB" dirty="0">
                  <a:solidFill>
                    <a:schemeClr val="tx1"/>
                  </a:solidFill>
                  <a:latin typeface="Chalkduster"/>
                  <a:cs typeface="Chalkduster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EFB41D4-9C51-79CB-8FAA-7C5C6DCE90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8799" y="5992036"/>
                <a:ext cx="2677001" cy="369332"/>
              </a:xfrm>
              <a:prstGeom prst="rect">
                <a:avLst/>
              </a:prstGeom>
              <a:blipFill>
                <a:blip r:embed="rId5"/>
                <a:stretch>
                  <a:fillRect b="-9677"/>
                </a:stretch>
              </a:blipFill>
            </p:spPr>
            <p:txBody>
              <a:bodyPr/>
              <a:lstStyle/>
              <a:p>
                <a:r>
                  <a:rPr lang="en-C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363D45E9-98FC-FFB5-4D25-D6BFA3A61116}"/>
              </a:ext>
            </a:extLst>
          </p:cNvPr>
          <p:cNvSpPr txBox="1"/>
          <p:nvPr/>
        </p:nvSpPr>
        <p:spPr>
          <a:xfrm>
            <a:off x="178096" y="264651"/>
            <a:ext cx="11305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dirty="0">
                <a:solidFill>
                  <a:schemeClr val="bg1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The all-new ATLAS Inner Tracker</a:t>
            </a:r>
            <a:endParaRPr lang="en-US" sz="2800" dirty="0">
              <a:solidFill>
                <a:schemeClr val="bg1"/>
              </a:solidFill>
              <a:latin typeface="Helvetica Light" pitchFamily="2" charset="0"/>
              <a:ea typeface="Trebuchet MS" pitchFamily="-84" charset="0"/>
              <a:cs typeface="Helvetica Light"/>
            </a:endParaRPr>
          </a:p>
        </p:txBody>
      </p:sp>
      <p:pic>
        <p:nvPicPr>
          <p:cNvPr id="9218" name="Picture 2" descr="Oxford University">
            <a:extLst>
              <a:ext uri="{FF2B5EF4-FFF2-40B4-BE49-F238E27FC236}">
                <a16:creationId xmlns:a16="http://schemas.microsoft.com/office/drawing/2014/main" id="{E77CE71E-1135-2574-9C88-AF5B04CEA0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8535" y="5881278"/>
            <a:ext cx="601327" cy="697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951CB63B-B6FE-897D-8927-1ED7D01D5F9B}"/>
              </a:ext>
            </a:extLst>
          </p:cNvPr>
          <p:cNvGrpSpPr/>
          <p:nvPr/>
        </p:nvGrpSpPr>
        <p:grpSpPr>
          <a:xfrm>
            <a:off x="6195938" y="5075685"/>
            <a:ext cx="1988027" cy="1100554"/>
            <a:chOff x="5688501" y="4918808"/>
            <a:chExt cx="1988027" cy="1100554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309FE041-70B5-8830-E095-9AA92A6054D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997299" y="5093690"/>
              <a:ext cx="1387353" cy="765869"/>
            </a:xfrm>
            <a:prstGeom prst="rect">
              <a:avLst/>
            </a:prstGeom>
          </p:spPr>
        </p:pic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9EAFE961-7B0C-E58C-8725-1723A666ED3F}"/>
                </a:ext>
              </a:extLst>
            </p:cNvPr>
            <p:cNvSpPr/>
            <p:nvPr/>
          </p:nvSpPr>
          <p:spPr>
            <a:xfrm>
              <a:off x="6692900" y="5410200"/>
              <a:ext cx="108000" cy="108000"/>
            </a:xfrm>
            <a:prstGeom prst="ellipse">
              <a:avLst/>
            </a:prstGeom>
            <a:solidFill>
              <a:srgbClr val="E70000"/>
            </a:solidFill>
          </p:spPr>
          <p:txBody>
            <a:bodyPr wrap="none" rtlCol="0" anchor="ctr">
              <a:spAutoFit/>
            </a:bodyPr>
            <a:lstStyle/>
            <a:p>
              <a:pPr algn="l"/>
              <a:endParaRPr lang="en-CH" sz="1600" dirty="0">
                <a:latin typeface="Helvetica" pitchFamily="2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12411826-1354-4597-630E-47B1FCC90879}"/>
                    </a:ext>
                  </a:extLst>
                </p:cNvPr>
                <p:cNvSpPr txBox="1"/>
                <p:nvPr/>
              </p:nvSpPr>
              <p:spPr>
                <a:xfrm>
                  <a:off x="6851046" y="5291431"/>
                  <a:ext cx="825482" cy="33855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1600" i="1" dirty="0" smtClean="0">
                            <a:solidFill>
                              <a:srgbClr val="F1F1F5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∝</m:t>
                        </m:r>
                        <m:r>
                          <a:rPr lang="en-US" sz="1600" b="0" i="1" dirty="0" smtClean="0">
                            <a:solidFill>
                              <a:srgbClr val="F1F1F5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6</m:t>
                        </m:r>
                        <m:r>
                          <a:rPr lang="en-GB" sz="1600" b="1" i="1" dirty="0" smtClean="0">
                            <a:solidFill>
                              <a:srgbClr val="E7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𝝀</m:t>
                        </m:r>
                        <m:r>
                          <a:rPr lang="en-GB" sz="1600" i="1" dirty="0" smtClean="0">
                            <a:solidFill>
                              <a:srgbClr val="F1F1F5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𝜐</m:t>
                        </m:r>
                      </m:oMath>
                    </m:oMathPara>
                  </a14:m>
                  <a:endParaRPr lang="en-GB" sz="2000" dirty="0">
                    <a:solidFill>
                      <a:srgbClr val="F1F1F5"/>
                    </a:solidFill>
                    <a:latin typeface="Chalkduster"/>
                    <a:cs typeface="Chalkduster"/>
                  </a:endParaRPr>
                </a:p>
              </p:txBody>
            </p:sp>
          </mc:Choice>
          <mc:Fallback xmlns="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12411826-1354-4597-630E-47B1FCC9087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851046" y="5291431"/>
                  <a:ext cx="825482" cy="338554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CH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BCBEB6C-64DC-B45D-02CC-B3C7A03277F9}"/>
                </a:ext>
              </a:extLst>
            </p:cNvPr>
            <p:cNvSpPr txBox="1"/>
            <p:nvPr/>
          </p:nvSpPr>
          <p:spPr>
            <a:xfrm>
              <a:off x="5688501" y="5287108"/>
              <a:ext cx="31130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dirty="0">
                  <a:solidFill>
                    <a:srgbClr val="F1F1F5"/>
                  </a:solidFill>
                  <a:latin typeface="Chalkduster"/>
                  <a:cs typeface="Chalkduster"/>
                </a:rPr>
                <a:t>H</a:t>
              </a:r>
              <a:endParaRPr lang="en-GB" sz="2000" dirty="0">
                <a:solidFill>
                  <a:srgbClr val="F1F1F5"/>
                </a:solidFill>
                <a:latin typeface="Chalkduster"/>
                <a:cs typeface="Chalkduster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4151105-5A0F-CE6F-DDA3-56EF56905A85}"/>
                </a:ext>
              </a:extLst>
            </p:cNvPr>
            <p:cNvSpPr txBox="1"/>
            <p:nvPr/>
          </p:nvSpPr>
          <p:spPr>
            <a:xfrm>
              <a:off x="7339501" y="4918808"/>
              <a:ext cx="31130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dirty="0">
                  <a:solidFill>
                    <a:srgbClr val="F1F1F5"/>
                  </a:solidFill>
                  <a:latin typeface="Chalkduster"/>
                  <a:cs typeface="Chalkduster"/>
                </a:rPr>
                <a:t>H</a:t>
              </a:r>
              <a:endParaRPr lang="en-GB" sz="2000" dirty="0">
                <a:solidFill>
                  <a:srgbClr val="F1F1F5"/>
                </a:solidFill>
                <a:latin typeface="Chalkduster"/>
                <a:cs typeface="Chalkduster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A14566C-41FC-3216-0FDC-F8F4E87B2EB2}"/>
                </a:ext>
              </a:extLst>
            </p:cNvPr>
            <p:cNvSpPr txBox="1"/>
            <p:nvPr/>
          </p:nvSpPr>
          <p:spPr>
            <a:xfrm>
              <a:off x="7339501" y="5680808"/>
              <a:ext cx="31130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dirty="0">
                  <a:solidFill>
                    <a:srgbClr val="F1F1F5"/>
                  </a:solidFill>
                  <a:latin typeface="Chalkduster"/>
                  <a:cs typeface="Chalkduster"/>
                </a:rPr>
                <a:t>H</a:t>
              </a:r>
              <a:endParaRPr lang="en-GB" sz="2000" dirty="0">
                <a:solidFill>
                  <a:srgbClr val="F1F1F5"/>
                </a:solidFill>
                <a:latin typeface="Chalkduster"/>
                <a:cs typeface="Chalkduster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52916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F97550F-5CFC-EDAE-5863-9280C92A89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1543088" cy="68724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D3153F00-AAA2-D11D-7608-6031E3B92F63}"/>
              </a:ext>
            </a:extLst>
          </p:cNvPr>
          <p:cNvSpPr/>
          <p:nvPr/>
        </p:nvSpPr>
        <p:spPr>
          <a:xfrm>
            <a:off x="0" y="1676797"/>
            <a:ext cx="6151417" cy="3741375"/>
          </a:xfrm>
          <a:prstGeom prst="rect">
            <a:avLst/>
          </a:prstGeom>
          <a:solidFill>
            <a:srgbClr val="265478">
              <a:alpha val="88000"/>
            </a:srgbClr>
          </a:solidFill>
        </p:spPr>
        <p:txBody>
          <a:bodyPr wrap="square" rtlCol="0" anchor="ctr">
            <a:spAutoFit/>
          </a:bodyPr>
          <a:lstStyle/>
          <a:p>
            <a:pPr algn="l"/>
            <a:endParaRPr lang="en-CH" sz="1600">
              <a:latin typeface="Helvetica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C23F3DA-D456-7B60-7657-A1AF4431963B}"/>
              </a:ext>
            </a:extLst>
          </p:cNvPr>
          <p:cNvSpPr txBox="1"/>
          <p:nvPr/>
        </p:nvSpPr>
        <p:spPr>
          <a:xfrm>
            <a:off x="420619" y="1690682"/>
            <a:ext cx="5431732" cy="3341799"/>
          </a:xfrm>
          <a:prstGeom prst="rect">
            <a:avLst/>
          </a:prstGeom>
          <a:noFill/>
        </p:spPr>
        <p:txBody>
          <a:bodyPr wrap="square" tIns="288000" bIns="324000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Ian desired to understand the nature of the vacuum. He did a great deal towards addressing that vast question — through state-of-the-art instrumentation, data analysis, and by strongly promoting R&amp;D for even better experimentation in the future</a:t>
            </a:r>
          </a:p>
          <a:p>
            <a:pPr>
              <a:spcBef>
                <a:spcPts val="1800"/>
              </a:spcBef>
            </a:pPr>
            <a:r>
              <a:rPr lang="en-GB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Ian was an exceptional physicist, a visionary leader, and enthusiastic mentor and teacher. He had an unwavering optimism and welcomed everyone as a friend.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2AC9E35-1D4D-8DC6-2436-6BACB53C9BCD}"/>
              </a:ext>
            </a:extLst>
          </p:cNvPr>
          <p:cNvSpPr txBox="1"/>
          <p:nvPr/>
        </p:nvSpPr>
        <p:spPr>
          <a:xfrm>
            <a:off x="1" y="484114"/>
            <a:ext cx="59634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ctr">
              <a:spcBef>
                <a:spcPts val="3000"/>
              </a:spcBef>
            </a:pPr>
            <a:r>
              <a:rPr lang="en-CH" sz="3600" b="1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In-memoriam</a:t>
            </a:r>
          </a:p>
        </p:txBody>
      </p:sp>
      <p:pic>
        <p:nvPicPr>
          <p:cNvPr id="12" name="Picture 2" descr="Unanswered questions | symmetry magazine">
            <a:extLst>
              <a:ext uri="{FF2B5EF4-FFF2-40B4-BE49-F238E27FC236}">
                <a16:creationId xmlns:a16="http://schemas.microsoft.com/office/drawing/2014/main" id="{8F96185C-E0CA-8A88-766E-F9B02931A3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1000" contras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0786" y="1676796"/>
            <a:ext cx="2806031" cy="3741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12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69B0FA-0D8D-0014-C7C5-973AD49DDD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E9CA421-66E7-2327-D633-3543D27B7208}"/>
              </a:ext>
            </a:extLst>
          </p:cNvPr>
          <p:cNvSpPr/>
          <p:nvPr/>
        </p:nvSpPr>
        <p:spPr>
          <a:xfrm>
            <a:off x="2653990" y="5687121"/>
            <a:ext cx="2832410" cy="4181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en-CH" sz="1600">
              <a:latin typeface="Helvetica" pitchFamily="2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30075C3-4FB6-2812-79A8-D4BC8976123C}"/>
              </a:ext>
            </a:extLst>
          </p:cNvPr>
          <p:cNvSpPr/>
          <p:nvPr/>
        </p:nvSpPr>
        <p:spPr>
          <a:xfrm>
            <a:off x="5736430" y="1898500"/>
            <a:ext cx="2389091" cy="4181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en-CH" sz="1600">
              <a:latin typeface="Helvetica" pitchFamily="2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3863AB0-18A1-8A7A-D41F-EA14CB4A9D98}"/>
              </a:ext>
            </a:extLst>
          </p:cNvPr>
          <p:cNvSpPr txBox="1"/>
          <p:nvPr/>
        </p:nvSpPr>
        <p:spPr>
          <a:xfrm>
            <a:off x="178096" y="264651"/>
            <a:ext cx="11305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424250" algn="l" defTabSz="4302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D7FBF"/>
                </a:solidFill>
                <a:effectLst/>
                <a:uLnTx/>
                <a:uFillTx/>
                <a:latin typeface="Helvetica" pitchFamily="2" charset="0"/>
                <a:ea typeface="Trebuchet MS" pitchFamily="-84" charset="0"/>
                <a:cs typeface="Helvetica Light"/>
              </a:rPr>
              <a:t>It’s all made of a handful of particles and forces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3F0913C-C02E-3AD0-A365-1DB1D7D3172A}"/>
              </a:ext>
            </a:extLst>
          </p:cNvPr>
          <p:cNvSpPr/>
          <p:nvPr/>
        </p:nvSpPr>
        <p:spPr>
          <a:xfrm>
            <a:off x="591667" y="1187217"/>
            <a:ext cx="107602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57200" fontAlgn="base">
              <a:spcBef>
                <a:spcPts val="1800"/>
              </a:spcBef>
              <a:spcAft>
                <a:spcPct val="0"/>
              </a:spcAft>
              <a:defRPr/>
            </a:pPr>
            <a:r>
              <a:rPr lang="en-GB" dirty="0">
                <a:solidFill>
                  <a:srgbClr val="000000"/>
                </a:solidFill>
                <a:latin typeface="Helvetica" pitchFamily="2" charset="0"/>
              </a:rPr>
              <a:t>The sub-atomic structure of matter and its interactions </a:t>
            </a:r>
            <a:r>
              <a:rPr lang="en-GB" b="1" dirty="0">
                <a:solidFill>
                  <a:srgbClr val="000000"/>
                </a:solidFill>
                <a:latin typeface="Helvetica" pitchFamily="2" charset="0"/>
              </a:rPr>
              <a:t>is described by the Standard Model</a:t>
            </a: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27752CCF-97D4-AF5F-0EB4-5338218CD2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58423" y="1802780"/>
            <a:ext cx="4956014" cy="4743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A9D2AED8-B799-2A4B-FE6E-87B310466E9C}"/>
              </a:ext>
            </a:extLst>
          </p:cNvPr>
          <p:cNvCxnSpPr>
            <a:cxnSpLocks/>
          </p:cNvCxnSpPr>
          <p:nvPr/>
        </p:nvCxnSpPr>
        <p:spPr>
          <a:xfrm flipH="1">
            <a:off x="8118129" y="3228109"/>
            <a:ext cx="760730" cy="0"/>
          </a:xfrm>
          <a:prstGeom prst="straightConnector1">
            <a:avLst/>
          </a:prstGeom>
          <a:ln w="12700">
            <a:solidFill>
              <a:srgbClr val="FFC000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A71277A-8D08-2ACF-71A3-74EC0F8E368A}"/>
                  </a:ext>
                </a:extLst>
              </p:cNvPr>
              <p:cNvSpPr txBox="1"/>
              <p:nvPr/>
            </p:nvSpPr>
            <p:spPr>
              <a:xfrm>
                <a:off x="8842940" y="2806700"/>
                <a:ext cx="2245516" cy="209288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Ins="36000" rtlCol="0">
                <a:spAutoFit/>
              </a:bodyPr>
              <a:lstStyle/>
              <a:p>
                <a:pPr marL="0">
                  <a:spcBef>
                    <a:spcPts val="3000"/>
                  </a:spcBef>
                </a:pPr>
                <a:r>
                  <a:rPr lang="en-CH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 Light" charset="0"/>
                    <a:ea typeface="Helvetica Light" charset="0"/>
                    <a:cs typeface="Helvetica Light" charset="0"/>
                    <a:sym typeface="Wingdings" pitchFamily="2" charset="2"/>
                  </a:rPr>
                  <a:t>Completely new type of non-universal interactions, nothing to do with known forces</a:t>
                </a:r>
              </a:p>
              <a:p>
                <a:pPr marL="0">
                  <a:spcBef>
                    <a:spcPts val="600"/>
                  </a:spcBef>
                </a:pPr>
                <a:r>
                  <a:rPr lang="en-GB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 Light" charset="0"/>
                    <a:ea typeface="Helvetica Light" charset="0"/>
                    <a:cs typeface="Helvetica Light" charset="0"/>
                    <a:sym typeface="Wingdings" pitchFamily="2" charset="2"/>
                  </a:rPr>
                  <a:t>An excitation of the Higgs field </a:t>
                </a:r>
                <a:r>
                  <a:rPr lang="en-GB" sz="1200" i="1" dirty="0" err="1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 Light" charset="0"/>
                    <a:ea typeface="Helvetica Light" charset="0"/>
                    <a:cs typeface="Helvetica Light" charset="0"/>
                    <a:sym typeface="Wingdings" pitchFamily="2" charset="2"/>
                  </a:rPr>
                  <a:t>ϕ</a:t>
                </a:r>
                <a:r>
                  <a:rPr lang="en-GB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 Light" charset="0"/>
                    <a:ea typeface="Helvetica Light" charset="0"/>
                    <a:cs typeface="Helvetica Light" charset="0"/>
                    <a:sym typeface="Wingdings" pitchFamily="2" charset="2"/>
                  </a:rPr>
                  <a:t> around its energy minimum (vacuum expectation value) </a:t>
                </a:r>
                <a14:m>
                  <m:oMath xmlns:m="http://schemas.openxmlformats.org/officeDocument/2006/math">
                    <m:r>
                      <a:rPr lang="en-US" sz="1200" i="1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𝜐</m:t>
                    </m:r>
                  </m:oMath>
                </a14:m>
                <a:endParaRPr lang="en-GB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Helvetica Light" charset="0"/>
                  <a:ea typeface="Helvetica Light" charset="0"/>
                  <a:cs typeface="Helvetica Light" charset="0"/>
                  <a:sym typeface="Wingdings" pitchFamily="2" charset="2"/>
                </a:endParaRPr>
              </a:p>
              <a:p>
                <a:pPr marL="0">
                  <a:spcBef>
                    <a:spcPts val="600"/>
                  </a:spcBef>
                </a:pPr>
                <a:r>
                  <a:rPr lang="en-GB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 Light" charset="0"/>
                    <a:ea typeface="Helvetica Light" charset="0"/>
                    <a:cs typeface="Helvetica Light" charset="0"/>
                    <a:sym typeface="Wingdings" pitchFamily="2" charset="2"/>
                  </a:rPr>
                  <a:t>The interaction of particles with the Higgs field gives a mass term proportional to interaction strength</a:t>
                </a:r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A71277A-8D08-2ACF-71A3-74EC0F8E36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42940" y="2806700"/>
                <a:ext cx="2245516" cy="2092881"/>
              </a:xfrm>
              <a:prstGeom prst="rect">
                <a:avLst/>
              </a:prstGeom>
              <a:blipFill>
                <a:blip r:embed="rId3"/>
                <a:stretch>
                  <a:fillRect r="-3933" b="-120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CH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4311B53-027D-3F27-8FCC-34FC3EA94DA0}"/>
                  </a:ext>
                </a:extLst>
              </p:cNvPr>
              <p:cNvSpPr txBox="1"/>
              <p:nvPr/>
            </p:nvSpPr>
            <p:spPr>
              <a:xfrm>
                <a:off x="8883217" y="5095400"/>
                <a:ext cx="219138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1400" i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𝑉</m:t>
                      </m:r>
                      <m:d>
                        <m:dPr>
                          <m:ctrlPr>
                            <a:rPr lang="en-US" sz="1400" b="0" i="1" dirty="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400" b="0" i="1" dirty="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𝜙</m:t>
                          </m:r>
                        </m:e>
                      </m:d>
                      <m:r>
                        <a:rPr lang="en-US" sz="1400" b="0" i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</m:t>
                      </m:r>
                      <m:sSup>
                        <m:sSupPr>
                          <m:ctrlPr>
                            <a:rPr lang="en-US" sz="1400" b="0" i="1" dirty="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400" i="1" dirty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</m:e>
                        <m:sup>
                          <m:r>
                            <a:rPr lang="en-US" sz="1400" b="0" i="1" dirty="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lang="en-US" sz="1400" b="0" i="1" dirty="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US" sz="1400" i="1" dirty="0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400" i="1" dirty="0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𝜙</m:t>
                              </m:r>
                            </m:e>
                          </m:d>
                        </m:e>
                        <m:sup>
                          <m:r>
                            <a:rPr lang="en-US" sz="1400" b="0" i="1" dirty="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1400" b="0" i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1400" b="0" i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𝜆</m:t>
                      </m:r>
                      <m:sSup>
                        <m:sSupPr>
                          <m:ctrlPr>
                            <a:rPr lang="en-US" sz="1400" b="0" i="1" dirty="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US" sz="1400" b="0" i="1" dirty="0" smtClean="0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400" b="0" i="1" dirty="0" smtClean="0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𝜙</m:t>
                              </m:r>
                            </m:e>
                          </m:d>
                        </m:e>
                        <m:sup>
                          <m:r>
                            <a:rPr lang="en-US" sz="1400" b="0" i="1" dirty="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</m:oMath>
                  </m:oMathPara>
                </a14:m>
                <a:endParaRPr lang="en-GB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halkduster"/>
                  <a:cs typeface="Chalkduster"/>
                </a:endParaRP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4311B53-027D-3F27-8FCC-34FC3EA94D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83217" y="5095400"/>
                <a:ext cx="2191384" cy="307777"/>
              </a:xfrm>
              <a:prstGeom prst="rect">
                <a:avLst/>
              </a:prstGeom>
              <a:blipFill>
                <a:blip r:embed="rId4"/>
                <a:stretch>
                  <a:fillRect b="-8000"/>
                </a:stretch>
              </a:blipFill>
            </p:spPr>
            <p:txBody>
              <a:bodyPr/>
              <a:lstStyle/>
              <a:p>
                <a:r>
                  <a:rPr lang="en-C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5A40659A-0AAF-2325-0C4C-DD9C5B38DB26}"/>
              </a:ext>
            </a:extLst>
          </p:cNvPr>
          <p:cNvSpPr/>
          <p:nvPr/>
        </p:nvSpPr>
        <p:spPr>
          <a:xfrm>
            <a:off x="8842940" y="5090526"/>
            <a:ext cx="2245516" cy="307777"/>
          </a:xfrm>
          <a:prstGeom prst="roundRect">
            <a:avLst/>
          </a:prstGeom>
          <a:ln>
            <a:solidFill>
              <a:srgbClr val="E70000"/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en-CH" sz="1200" dirty="0">
              <a:latin typeface="Helvetica" pitchFamily="2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49BBCF5B-27E6-1790-2BC7-FA8AAF0E329D}"/>
                  </a:ext>
                </a:extLst>
              </p:cNvPr>
              <p:cNvSpPr/>
              <p:nvPr/>
            </p:nvSpPr>
            <p:spPr>
              <a:xfrm>
                <a:off x="8779266" y="5462468"/>
                <a:ext cx="2309189" cy="107343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Bef>
                    <a:spcPts val="1800"/>
                  </a:spcBef>
                </a:pPr>
                <a:r>
                  <a:rPr 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 Light" panose="020B0403020202020204" pitchFamily="34" charset="0"/>
                    <a:ea typeface="Cambria Math" panose="02040503050406030204" pitchFamily="18" charset="0"/>
                  </a:rPr>
                  <a:t>Spontaneous EW symmetry breaking: </a:t>
                </a:r>
                <a14:m>
                  <m:oMath xmlns:m="http://schemas.openxmlformats.org/officeDocument/2006/math">
                    <m:r>
                      <a:rPr lang="en-US" sz="1200" b="0" i="1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𝑉</m:t>
                    </m:r>
                    <m:d>
                      <m:dPr>
                        <m:ctrlPr>
                          <a:rPr lang="en-US" sz="1200" i="1" dirty="0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200" b="0" i="1" dirty="0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𝜙</m:t>
                        </m:r>
                      </m:e>
                    </m:d>
                    <m:r>
                      <a:rPr lang="en-US" sz="1200" b="0" i="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 Light" panose="020B0403020202020204" pitchFamily="34" charset="0"/>
                    <a:cs typeface="Trebuchet MS"/>
                  </a:rPr>
                  <a:t>develops non-zero minimum at</a:t>
                </a:r>
              </a:p>
              <a:p>
                <a:pPr>
                  <a:spcBef>
                    <a:spcPts val="400"/>
                  </a:spcBef>
                </a:pP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1200" b="0" i="1" dirty="0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200" b="0" i="1" dirty="0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200" b="0" i="1" dirty="0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𝜙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sz="1200" b="0" i="0" dirty="0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min</m:t>
                            </m:r>
                          </m:sub>
                        </m:sSub>
                      </m:e>
                    </m:d>
                    <m:r>
                      <a:rPr lang="en-US" sz="1200" b="0" i="1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1200" i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𝜐</m:t>
                    </m:r>
                    <m:r>
                      <a:rPr lang="en-US" sz="1200" b="0" i="1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1200" b="0" i="1" dirty="0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1200" b="0" i="1" dirty="0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sz="1200" b="0" i="1" dirty="0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1200" b="0" i="1" dirty="0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𝜇</m:t>
                                </m:r>
                              </m:e>
                              <m:sup>
                                <m:r>
                                  <a:rPr lang="en-US" sz="1200" b="0" i="1" dirty="0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r>
                              <a:rPr lang="en-US" sz="1200" b="0" i="1" dirty="0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sz="1200" b="0" i="1" dirty="0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𝜆</m:t>
                            </m:r>
                          </m:den>
                        </m:f>
                      </m:e>
                    </m:rad>
                  </m:oMath>
                </a14:m>
                <a:r>
                  <a:rPr lang="en-CH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mbria" panose="02040503050406030204" pitchFamily="18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US" sz="1200" i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≈246 </m:t>
                    </m:r>
                    <m:r>
                      <m:rPr>
                        <m:sty m:val="p"/>
                      </m:rPr>
                      <a:rPr 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GeV</m:t>
                    </m:r>
                  </m:oMath>
                </a14:m>
                <a:endParaRPr lang="en-CH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49BBCF5B-27E6-1790-2BC7-FA8AAF0E329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79266" y="5462468"/>
                <a:ext cx="2309189" cy="107343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545D1AE6-0DDD-4798-F7C1-03458DC2159E}"/>
              </a:ext>
            </a:extLst>
          </p:cNvPr>
          <p:cNvSpPr/>
          <p:nvPr/>
        </p:nvSpPr>
        <p:spPr>
          <a:xfrm>
            <a:off x="8829085" y="2754823"/>
            <a:ext cx="2245516" cy="2178774"/>
          </a:xfrm>
          <a:prstGeom prst="roundRect">
            <a:avLst>
              <a:gd name="adj" fmla="val 3540"/>
            </a:avLst>
          </a:prstGeom>
          <a:ln>
            <a:solidFill>
              <a:srgbClr val="FFC000"/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en-CH" sz="1200" dirty="0"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7044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B58416-EA78-E7C7-8DA8-E8D98DBFB7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4FBF2AC-0C0E-11F1-C8EF-D8EC41EF71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1543088" cy="68724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5E1C52E-234F-A60B-9863-06E62BF5BB37}"/>
              </a:ext>
            </a:extLst>
          </p:cNvPr>
          <p:cNvSpPr/>
          <p:nvPr/>
        </p:nvSpPr>
        <p:spPr>
          <a:xfrm>
            <a:off x="0" y="1676797"/>
            <a:ext cx="6151417" cy="3741375"/>
          </a:xfrm>
          <a:prstGeom prst="rect">
            <a:avLst/>
          </a:prstGeom>
          <a:solidFill>
            <a:srgbClr val="265478">
              <a:alpha val="88000"/>
            </a:srgbClr>
          </a:solidFill>
        </p:spPr>
        <p:txBody>
          <a:bodyPr wrap="square" rtlCol="0" anchor="ctr">
            <a:spAutoFit/>
          </a:bodyPr>
          <a:lstStyle/>
          <a:p>
            <a:pPr algn="l"/>
            <a:endParaRPr lang="en-CH" sz="1600">
              <a:latin typeface="Helvetica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D9FA68C-80FC-38D9-23FC-E3845A46A840}"/>
              </a:ext>
            </a:extLst>
          </p:cNvPr>
          <p:cNvSpPr txBox="1"/>
          <p:nvPr/>
        </p:nvSpPr>
        <p:spPr>
          <a:xfrm>
            <a:off x="420619" y="1690682"/>
            <a:ext cx="5431732" cy="3849630"/>
          </a:xfrm>
          <a:prstGeom prst="rect">
            <a:avLst/>
          </a:prstGeom>
          <a:noFill/>
        </p:spPr>
        <p:txBody>
          <a:bodyPr wrap="square" tIns="288000" bIns="324000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Ian desired to understand the nature of the vacuum. He did a great deal towards addressing that vast question — through state-of-the-art instrumentation, data analysis, and by strongly promoting R&amp;D for even better experimentation in the future</a:t>
            </a:r>
          </a:p>
          <a:p>
            <a:pPr>
              <a:spcBef>
                <a:spcPts val="1800"/>
              </a:spcBef>
            </a:pPr>
            <a:r>
              <a:rPr lang="en-GB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Ian was an exceptional physicist, a visionary leader, and enthusiastic mentor and teacher. He had an unwavering optimism and welcomed everyone as a friend.</a:t>
            </a:r>
          </a:p>
          <a:p>
            <a:pPr>
              <a:spcBef>
                <a:spcPts val="1800"/>
              </a:spcBef>
            </a:pPr>
            <a:r>
              <a:rPr lang="en-GB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Thank you, Ian. Cheers!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A06B78F-F299-16F9-CDC0-7D6D3860641C}"/>
              </a:ext>
            </a:extLst>
          </p:cNvPr>
          <p:cNvSpPr txBox="1"/>
          <p:nvPr/>
        </p:nvSpPr>
        <p:spPr>
          <a:xfrm>
            <a:off x="1" y="484114"/>
            <a:ext cx="59634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ctr">
              <a:spcBef>
                <a:spcPts val="3000"/>
              </a:spcBef>
            </a:pPr>
            <a:r>
              <a:rPr lang="en-CH" sz="3600" b="1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In-memoriam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A0814FF-AC2A-6C0A-8889-D41BF8CFAC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7422" y="1676797"/>
            <a:ext cx="4989395" cy="374137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C5CBFA1-20AC-256B-E6F6-7E28F807010D}"/>
              </a:ext>
            </a:extLst>
          </p:cNvPr>
          <p:cNvSpPr txBox="1"/>
          <p:nvPr/>
        </p:nvSpPr>
        <p:spPr>
          <a:xfrm>
            <a:off x="8428698" y="5466517"/>
            <a:ext cx="280717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r">
              <a:spcBef>
                <a:spcPts val="3000"/>
              </a:spcBef>
            </a:pPr>
            <a:r>
              <a:rPr lang="en-CH" sz="1100" dirty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Oxford ATLAS team on 8 December 2023</a:t>
            </a:r>
          </a:p>
        </p:txBody>
      </p:sp>
    </p:spTree>
    <p:extLst>
      <p:ext uri="{BB962C8B-B14F-4D97-AF65-F5344CB8AC3E}">
        <p14:creationId xmlns:p14="http://schemas.microsoft.com/office/powerpoint/2010/main" val="628462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7D1F8FF-6CD5-5320-86F3-9585A5C670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51</a:t>
            </a:fld>
            <a:endParaRPr lang="en-GB" dirty="0"/>
          </a:p>
        </p:txBody>
      </p:sp>
      <p:pic>
        <p:nvPicPr>
          <p:cNvPr id="3" name="Picture 2" descr="Blue Universe">
            <a:extLst>
              <a:ext uri="{FF2B5EF4-FFF2-40B4-BE49-F238E27FC236}">
                <a16:creationId xmlns:a16="http://schemas.microsoft.com/office/drawing/2014/main" id="{69326CDA-430C-5691-4638-47E536E79F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0"/>
            <a:ext cx="1152081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65A5679-B334-C205-60CA-D94B09CAF410}"/>
              </a:ext>
            </a:extLst>
          </p:cNvPr>
          <p:cNvSpPr txBox="1"/>
          <p:nvPr/>
        </p:nvSpPr>
        <p:spPr>
          <a:xfrm>
            <a:off x="1" y="3166050"/>
            <a:ext cx="114728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ctr">
              <a:spcBef>
                <a:spcPts val="3000"/>
              </a:spcBef>
            </a:pPr>
            <a:r>
              <a:rPr lang="en-CH" sz="2000" b="1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Extra slides</a:t>
            </a:r>
          </a:p>
        </p:txBody>
      </p:sp>
    </p:spTree>
    <p:extLst>
      <p:ext uri="{BB962C8B-B14F-4D97-AF65-F5344CB8AC3E}">
        <p14:creationId xmlns:p14="http://schemas.microsoft.com/office/powerpoint/2010/main" val="1221068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0F5622-6901-FFB0-ABBC-AD465915EB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7C0B1BB0-3F04-5659-564C-B27CABD81E35}"/>
              </a:ext>
            </a:extLst>
          </p:cNvPr>
          <p:cNvSpPr txBox="1"/>
          <p:nvPr/>
        </p:nvSpPr>
        <p:spPr>
          <a:xfrm>
            <a:off x="178096" y="264651"/>
            <a:ext cx="11305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424250" algn="l" defTabSz="4302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D7FBF"/>
                </a:solidFill>
                <a:effectLst/>
                <a:uLnTx/>
                <a:uFillTx/>
                <a:latin typeface="Helvetica" pitchFamily="2" charset="0"/>
                <a:ea typeface="Trebuchet MS" pitchFamily="-84" charset="0"/>
                <a:cs typeface="Helvetica Light"/>
              </a:rPr>
              <a:t>Completing the Standard Model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D7FBF"/>
              </a:solidFill>
              <a:effectLst/>
              <a:uLnTx/>
              <a:uFillTx/>
              <a:latin typeface="Helvetica Light" pitchFamily="2" charset="0"/>
              <a:ea typeface="Trebuchet MS" pitchFamily="-84" charset="0"/>
              <a:cs typeface="Helvetica Light"/>
            </a:endParaRPr>
          </a:p>
        </p:txBody>
      </p:sp>
      <p:sp>
        <p:nvSpPr>
          <p:cNvPr id="17" name="Slide Number Placeholder 1">
            <a:extLst>
              <a:ext uri="{FF2B5EF4-FFF2-40B4-BE49-F238E27FC236}">
                <a16:creationId xmlns:a16="http://schemas.microsoft.com/office/drawing/2014/main" id="{E88892AB-1433-4A63-5ABD-6F6835E1BA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79265" y="6545797"/>
            <a:ext cx="2677001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1C2F03-9E95-40C9-A99F-3C4F7EE8CF2A}" type="slidenum">
              <a:rPr kumimoji="0" lang="en-GB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Helvetica Light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52</a:t>
            </a:fld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Helvetica Light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CB3593E-80CF-9B65-7072-3E6671E1FE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1986" y="1991043"/>
            <a:ext cx="4561565" cy="4024910"/>
          </a:xfrm>
          <a:prstGeom prst="rect">
            <a:avLst/>
          </a:prstGeom>
        </p:spPr>
      </p:pic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5A314BC2-F249-6D27-25EB-BF5CD16E6933}"/>
              </a:ext>
            </a:extLst>
          </p:cNvPr>
          <p:cNvSpPr/>
          <p:nvPr/>
        </p:nvSpPr>
        <p:spPr>
          <a:xfrm>
            <a:off x="4605455" y="3348763"/>
            <a:ext cx="490654" cy="524107"/>
          </a:xfrm>
          <a:prstGeom prst="roundRect">
            <a:avLst/>
          </a:prstGeom>
          <a:ln w="19050">
            <a:solidFill>
              <a:schemeClr val="bg1"/>
            </a:solidFill>
          </a:ln>
        </p:spPr>
        <p:txBody>
          <a:bodyPr wrap="none" rtlCol="0" anchor="ctr">
            <a:spAutoFit/>
          </a:bodyPr>
          <a:lstStyle/>
          <a:p>
            <a:pPr algn="l"/>
            <a:endParaRPr lang="en-CH" sz="1600">
              <a:latin typeface="Helvetica" pitchFamily="2" charset="0"/>
            </a:endParaRPr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5DC27173-212C-1FA0-2F2C-FA9666374D6F}"/>
              </a:ext>
            </a:extLst>
          </p:cNvPr>
          <p:cNvSpPr/>
          <p:nvPr/>
        </p:nvSpPr>
        <p:spPr>
          <a:xfrm>
            <a:off x="5111962" y="3371066"/>
            <a:ext cx="1471967" cy="876394"/>
          </a:xfrm>
          <a:prstGeom prst="roundRect">
            <a:avLst/>
          </a:prstGeom>
          <a:ln w="19050">
            <a:solidFill>
              <a:schemeClr val="bg1"/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en-CH" sz="1600">
              <a:latin typeface="Helvetica" pitchFamily="2" charset="0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A556005D-E647-FC48-BDDA-CD7B4442A23A}"/>
              </a:ext>
            </a:extLst>
          </p:cNvPr>
          <p:cNvCxnSpPr>
            <a:cxnSpLocks/>
            <a:stCxn id="33" idx="3"/>
          </p:cNvCxnSpPr>
          <p:nvPr/>
        </p:nvCxnSpPr>
        <p:spPr>
          <a:xfrm flipV="1">
            <a:off x="2671427" y="4687127"/>
            <a:ext cx="2440535" cy="312631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81677BF8-6DD3-192D-7541-1B0377AF9D9F}"/>
              </a:ext>
            </a:extLst>
          </p:cNvPr>
          <p:cNvSpPr txBox="1"/>
          <p:nvPr/>
        </p:nvSpPr>
        <p:spPr>
          <a:xfrm>
            <a:off x="8209250" y="2130219"/>
            <a:ext cx="31132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These terms describe 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interactions among force particles (top) and among matter and force particles (bottom)</a:t>
            </a:r>
          </a:p>
        </p:txBody>
      </p:sp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FE68B0EB-77E8-E42E-41F0-A27BCF4F2429}"/>
              </a:ext>
            </a:extLst>
          </p:cNvPr>
          <p:cNvSpPr/>
          <p:nvPr/>
        </p:nvSpPr>
        <p:spPr>
          <a:xfrm>
            <a:off x="5096108" y="4269764"/>
            <a:ext cx="1487821" cy="850694"/>
          </a:xfrm>
          <a:prstGeom prst="roundRect">
            <a:avLst/>
          </a:prstGeom>
          <a:ln w="19050">
            <a:solidFill>
              <a:srgbClr val="FFFF00"/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en-CH" sz="1600">
              <a:latin typeface="Helvetica" pitchFamily="2" charset="0"/>
            </a:endParaRP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26DEAFC4-FE38-6A63-E65B-10362B2ABE3F}"/>
              </a:ext>
            </a:extLst>
          </p:cNvPr>
          <p:cNvCxnSpPr>
            <a:cxnSpLocks/>
            <a:endCxn id="25" idx="1"/>
          </p:cNvCxnSpPr>
          <p:nvPr/>
        </p:nvCxnSpPr>
        <p:spPr>
          <a:xfrm flipV="1">
            <a:off x="6599782" y="2453385"/>
            <a:ext cx="1609468" cy="1355884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1AB32309-618F-62E9-94C2-390B684A7C02}"/>
              </a:ext>
            </a:extLst>
          </p:cNvPr>
          <p:cNvSpPr txBox="1"/>
          <p:nvPr/>
        </p:nvSpPr>
        <p:spPr>
          <a:xfrm>
            <a:off x="568714" y="4768925"/>
            <a:ext cx="21027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Bef>
                <a:spcPts val="3000"/>
              </a:spcBef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This term is related </a:t>
            </a:r>
          </a:p>
          <a:p>
            <a:pPr algn="r"/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to the 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Higgs sector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E89F03C5-2985-63EC-8AF4-ACC4A5D08329}"/>
              </a:ext>
            </a:extLst>
          </p:cNvPr>
          <p:cNvSpPr txBox="1"/>
          <p:nvPr/>
        </p:nvSpPr>
        <p:spPr>
          <a:xfrm>
            <a:off x="8209249" y="3782146"/>
            <a:ext cx="280165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The top term describes how 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matter particles couple to the Higgs field </a:t>
            </a:r>
            <a:r>
              <a:rPr lang="el-GR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ϕ</a:t>
            </a:r>
            <a:r>
              <a:rPr lang="el-G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and thereby obtain mass </a:t>
            </a:r>
          </a:p>
          <a:p>
            <a:pPr>
              <a:spcBef>
                <a:spcPts val="1200"/>
              </a:spcBef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The lower left term describes the 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interaction of the Higgs field with the weak-interaction bosons, which thereby obtain mass</a:t>
            </a:r>
          </a:p>
          <a:p>
            <a:pPr>
              <a:spcBef>
                <a:spcPts val="1200"/>
              </a:spcBef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The lower right term describes the 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Higgs potential </a:t>
            </a:r>
            <a:r>
              <a:rPr lang="en-US" sz="12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V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(</a:t>
            </a:r>
            <a:r>
              <a:rPr lang="el-GR" sz="1200" b="1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ϕ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) with non-zero ground state</a:t>
            </a:r>
            <a:endParaRPr lang="en-CH" sz="1200" b="1" dirty="0">
              <a:solidFill>
                <a:schemeClr val="tx1">
                  <a:lumMod val="75000"/>
                  <a:lumOff val="25000"/>
                </a:schemeClr>
              </a:solidFill>
              <a:latin typeface="Helvetica" pitchFamily="2" charset="0"/>
              <a:ea typeface="Helvetica Light" charset="0"/>
              <a:cs typeface="Helvetica Light" charset="0"/>
              <a:sym typeface="Wingdings" pitchFamily="2" charset="2"/>
            </a:endParaRP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6505DBCB-845C-0AB7-BDFA-356B6959D248}"/>
              </a:ext>
            </a:extLst>
          </p:cNvPr>
          <p:cNvCxnSpPr>
            <a:cxnSpLocks/>
            <a:stCxn id="26" idx="3"/>
            <a:endCxn id="42" idx="1"/>
          </p:cNvCxnSpPr>
          <p:nvPr/>
        </p:nvCxnSpPr>
        <p:spPr>
          <a:xfrm>
            <a:off x="6583929" y="4695111"/>
            <a:ext cx="1625320" cy="21042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0D95433F-6346-6004-C529-D9776526606B}"/>
              </a:ext>
            </a:extLst>
          </p:cNvPr>
          <p:cNvSpPr txBox="1"/>
          <p:nvPr/>
        </p:nvSpPr>
        <p:spPr>
          <a:xfrm>
            <a:off x="8209249" y="2807024"/>
            <a:ext cx="312683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u="none" strike="noStrike" kern="1200" cap="none" spc="0" normalizeH="0" baseline="0" noProof="0" dirty="0">
                <a:ln>
                  <a:noFill/>
                </a:ln>
                <a:solidFill>
                  <a:srgbClr val="E70000"/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Beauty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E70000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: interactions governed by gauge symmetries with only 3 (EW) and 2 (QCD, </a:t>
            </a:r>
            <a:r>
              <a:rPr kumimoji="0" lang="en-US" sz="1100" b="0" i="1" u="none" strike="noStrike" kern="1200" cap="none" spc="0" normalizeH="0" baseline="0" noProof="0" dirty="0" err="1">
                <a:ln>
                  <a:noFill/>
                </a:ln>
                <a:solidFill>
                  <a:srgbClr val="E70000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θ</a:t>
            </a:r>
            <a:r>
              <a:rPr kumimoji="0" lang="en-US" sz="1100" b="0" i="0" u="none" strike="noStrike" kern="1200" cap="none" spc="0" normalizeH="0" baseline="-25000" noProof="0" dirty="0" err="1">
                <a:ln>
                  <a:noFill/>
                </a:ln>
                <a:solidFill>
                  <a:srgbClr val="E70000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strong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E70000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 tiny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E70000"/>
                </a:solidFill>
                <a:effectLst/>
                <a:uLnTx/>
                <a:uFillTx/>
                <a:latin typeface="Symbol" pitchFamily="2" charset="2"/>
                <a:ea typeface="Helvetica Light" charset="0"/>
                <a:cs typeface="Helvetica Light" charset="0"/>
                <a:sym typeface="Wingdings" pitchFamily="2" charset="2"/>
              </a:rPr>
              <a:t>®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E70000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 strong CP problem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E70000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) parameters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BF6BBD4-599B-AFAD-8CEA-E7C0C6871C87}"/>
              </a:ext>
            </a:extLst>
          </p:cNvPr>
          <p:cNvSpPr txBox="1"/>
          <p:nvPr/>
        </p:nvSpPr>
        <p:spPr>
          <a:xfrm>
            <a:off x="178097" y="5312388"/>
            <a:ext cx="249333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u="none" strike="noStrike" kern="1200" cap="none" spc="0" normalizeH="0" baseline="0" noProof="0" dirty="0">
                <a:ln>
                  <a:noFill/>
                </a:ln>
                <a:solidFill>
                  <a:srgbClr val="E70000"/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Unpleasant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E70000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: not governed by symmetries, 26 free parameters, </a:t>
            </a:r>
            <a:r>
              <a:rPr lang="en-US" sz="1200" dirty="0">
                <a:solidFill>
                  <a:srgbClr val="E70000"/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large hierarchy among masses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E70000"/>
              </a:solidFill>
              <a:effectLst/>
              <a:uLnTx/>
              <a:uFillTx/>
              <a:latin typeface="Helvetica Light" charset="0"/>
              <a:ea typeface="Helvetica Light" charset="0"/>
              <a:cs typeface="Helvetica Light" charset="0"/>
              <a:sym typeface="Wingdings" pitchFamily="2" charset="2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F845287-B8CA-AECA-9960-265F2B067736}"/>
              </a:ext>
            </a:extLst>
          </p:cNvPr>
          <p:cNvSpPr/>
          <p:nvPr/>
        </p:nvSpPr>
        <p:spPr>
          <a:xfrm>
            <a:off x="591667" y="1187217"/>
            <a:ext cx="107602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57200" fontAlgn="base">
              <a:spcBef>
                <a:spcPts val="1800"/>
              </a:spcBef>
              <a:spcAft>
                <a:spcPct val="0"/>
              </a:spcAft>
              <a:defRPr/>
            </a:pPr>
            <a:r>
              <a:rPr lang="en-GB" dirty="0">
                <a:solidFill>
                  <a:srgbClr val="000000"/>
                </a:solidFill>
                <a:latin typeface="Helvetica" pitchFamily="2" charset="0"/>
              </a:rPr>
              <a:t>The scalar Higgs sector completes the Standard Model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71B6437F-5320-F715-16E9-082A48E79BFD}"/>
              </a:ext>
            </a:extLst>
          </p:cNvPr>
          <p:cNvCxnSpPr>
            <a:cxnSpLocks/>
          </p:cNvCxnSpPr>
          <p:nvPr/>
        </p:nvCxnSpPr>
        <p:spPr>
          <a:xfrm>
            <a:off x="2796209" y="2674504"/>
            <a:ext cx="1809246" cy="803793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ABA3CEE8-3868-062C-E1AD-2B23421A1BD0}"/>
              </a:ext>
            </a:extLst>
          </p:cNvPr>
          <p:cNvSpPr txBox="1"/>
          <p:nvPr/>
        </p:nvSpPr>
        <p:spPr>
          <a:xfrm>
            <a:off x="1168458" y="2509500"/>
            <a:ext cx="16277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Bef>
                <a:spcPts val="3000"/>
              </a:spcBef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The 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SM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 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Lagrangian</a:t>
            </a:r>
            <a:endParaRPr lang="en-CH" sz="1200" dirty="0">
              <a:solidFill>
                <a:schemeClr val="tx1">
                  <a:lumMod val="75000"/>
                  <a:lumOff val="25000"/>
                </a:schemeClr>
              </a:solidFill>
              <a:latin typeface="Helvetica Light" charset="0"/>
              <a:ea typeface="Helvetica Light" charset="0"/>
              <a:cs typeface="Helvetica Light" charset="0"/>
              <a:sym typeface="Wingdings" pitchFamily="2" charset="2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1400C0DC-6EBD-EE49-49AB-29A07259975A}"/>
              </a:ext>
            </a:extLst>
          </p:cNvPr>
          <p:cNvGrpSpPr/>
          <p:nvPr/>
        </p:nvGrpSpPr>
        <p:grpSpPr>
          <a:xfrm>
            <a:off x="3653332" y="1991043"/>
            <a:ext cx="3715790" cy="4024910"/>
            <a:chOff x="7922156" y="2570434"/>
            <a:chExt cx="3715790" cy="4024910"/>
          </a:xfrm>
        </p:grpSpPr>
        <p:sp>
          <p:nvSpPr>
            <p:cNvPr id="10" name="Rounded Rectangle 9">
              <a:extLst>
                <a:ext uri="{FF2B5EF4-FFF2-40B4-BE49-F238E27FC236}">
                  <a16:creationId xmlns:a16="http://schemas.microsoft.com/office/drawing/2014/main" id="{47F87426-6820-3F0E-EF63-106061675D9B}"/>
                </a:ext>
              </a:extLst>
            </p:cNvPr>
            <p:cNvSpPr/>
            <p:nvPr/>
          </p:nvSpPr>
          <p:spPr>
            <a:xfrm>
              <a:off x="7922156" y="2570434"/>
              <a:ext cx="3715790" cy="4024910"/>
            </a:xfrm>
            <a:prstGeom prst="roundRect">
              <a:avLst>
                <a:gd name="adj" fmla="val 0"/>
              </a:avLst>
            </a:prstGeom>
            <a:solidFill>
              <a:srgbClr val="E7EBF7"/>
            </a:solidFill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l"/>
              <a:endParaRPr lang="en-CH" sz="1600" dirty="0">
                <a:latin typeface="Helvetica" pitchFamily="2" charset="0"/>
              </a:endParaRP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F000763D-CE3C-7C45-5B97-1135B1160F9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108" r="108"/>
            <a:stretch/>
          </p:blipFill>
          <p:spPr>
            <a:xfrm>
              <a:off x="8104939" y="2727665"/>
              <a:ext cx="3324704" cy="3798570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984222F-3CE6-2D9D-F8B8-040FBF768310}"/>
                </a:ext>
              </a:extLst>
            </p:cNvPr>
            <p:cNvSpPr txBox="1"/>
            <p:nvPr/>
          </p:nvSpPr>
          <p:spPr>
            <a:xfrm>
              <a:off x="7981531" y="2635836"/>
              <a:ext cx="155363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>
                <a:spcBef>
                  <a:spcPts val="3000"/>
                </a:spcBef>
              </a:pPr>
              <a:r>
                <a:rPr lang="en-CH" sz="1100" dirty="0">
                  <a:solidFill>
                    <a:srgbClr val="8E8F99"/>
                  </a:solidFill>
                  <a:latin typeface="Helvetica Light" charset="0"/>
                  <a:ea typeface="Helvetica Light" charset="0"/>
                  <a:cs typeface="Helvetica Light" charset="0"/>
                  <a:sym typeface="Wingdings" pitchFamily="2" charset="2"/>
                </a:rPr>
                <a:t>Fermion mass pattern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3285EC3-485B-B5C9-DFFB-7C026CB4DC1A}"/>
                </a:ext>
              </a:extLst>
            </p:cNvPr>
            <p:cNvSpPr txBox="1"/>
            <p:nvPr/>
          </p:nvSpPr>
          <p:spPr>
            <a:xfrm>
              <a:off x="7981531" y="2823008"/>
              <a:ext cx="1164772" cy="2000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sz="700" dirty="0">
                  <a:solidFill>
                    <a:srgbClr val="8E8F99"/>
                  </a:solidFill>
                  <a:effectLst/>
                  <a:latin typeface="Helvetica Light" panose="020B0403020202020204" pitchFamily="34" charset="0"/>
                  <a:hlinkClick r:id="rId4"/>
                </a:rPr>
                <a:t>CERN Courier</a:t>
              </a:r>
              <a:endParaRPr lang="en-GB" sz="700" dirty="0">
                <a:solidFill>
                  <a:srgbClr val="8E8F99"/>
                </a:solidFill>
                <a:effectLst/>
                <a:latin typeface="Helvetica Light" panose="020B0403020202020204" pitchFamily="34" charset="0"/>
              </a:endParaRPr>
            </a:p>
          </p:txBody>
        </p:sp>
      </p:grp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123023B6-CF40-0E79-0358-A3D88FC497BF}"/>
              </a:ext>
            </a:extLst>
          </p:cNvPr>
          <p:cNvSpPr/>
          <p:nvPr/>
        </p:nvSpPr>
        <p:spPr>
          <a:xfrm>
            <a:off x="1057619" y="2849561"/>
            <a:ext cx="9554961" cy="2368982"/>
          </a:xfrm>
          <a:prstGeom prst="roundRect">
            <a:avLst>
              <a:gd name="adj" fmla="val 1200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553F2CA-8B80-C25A-9BC9-221D70082EF4}"/>
              </a:ext>
            </a:extLst>
          </p:cNvPr>
          <p:cNvSpPr txBox="1"/>
          <p:nvPr/>
        </p:nvSpPr>
        <p:spPr>
          <a:xfrm>
            <a:off x="1611022" y="3091885"/>
            <a:ext cx="8585566" cy="19082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cs typeface="Trebuchet MS"/>
              </a:rPr>
              <a:t>The Higgs mechanism is required because we assume elementary bosons and fermions.                         It would be different had they substructure: binding energy could give mass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cs typeface="Trebuchet MS"/>
              </a:rPr>
              <a:t>The resulting mass values govern the history of the universe (incl. complex chemistry and life)              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ymbol" pitchFamily="2" charset="2"/>
                <a:cs typeface="Trebuchet MS"/>
              </a:rPr>
              <a:t>®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cs typeface="Trebuchet MS"/>
              </a:rPr>
              <a:t> What would happen had nature chosen different particle masses? 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cs typeface="Trebuchet MS"/>
              </a:rPr>
              <a:t>[see 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cs typeface="Trebuchet M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R. Cahn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cs typeface="Trebuchet MS"/>
              </a:rPr>
              <a:t>, 1996]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  <a:latin typeface="Helvetica Light" panose="020B0403020202020204" pitchFamily="34" charset="0"/>
              <a:cs typeface="Trebuchet MS"/>
            </a:endParaRP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cs typeface="Trebuchet MS"/>
              </a:rPr>
              <a:t>The remarkable similarity between the BEH mechanism and the Bardeen–Cooper–Schrieffer theory of superconductivity, where the Bose condensation of a Cooper pair of two electrons plays the role of the Higgs field, raises the question whether the Higgs boson might not be elementary after all</a:t>
            </a:r>
          </a:p>
        </p:txBody>
      </p:sp>
    </p:spTree>
    <p:extLst>
      <p:ext uri="{BB962C8B-B14F-4D97-AF65-F5344CB8AC3E}">
        <p14:creationId xmlns:p14="http://schemas.microsoft.com/office/powerpoint/2010/main" val="4162013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900C9AAB-A400-B240-88FF-9A5BCDB8FB2D}"/>
              </a:ext>
            </a:extLst>
          </p:cNvPr>
          <p:cNvSpPr txBox="1"/>
          <p:nvPr/>
        </p:nvSpPr>
        <p:spPr>
          <a:xfrm>
            <a:off x="178096" y="264651"/>
            <a:ext cx="11305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424250" algn="l" defTabSz="4302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Gauge symmetry and the Higgs mechanism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D7FBF"/>
              </a:solidFill>
              <a:effectLst/>
              <a:uLnTx/>
              <a:uFillTx/>
              <a:latin typeface="Helvetica Light" pitchFamily="2" charset="0"/>
              <a:ea typeface="Trebuchet MS" pitchFamily="-84" charset="0"/>
              <a:cs typeface="Helvetica Light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0270380-84BD-253B-269D-9FD9CAEDA76A}"/>
              </a:ext>
            </a:extLst>
          </p:cNvPr>
          <p:cNvGrpSpPr/>
          <p:nvPr/>
        </p:nvGrpSpPr>
        <p:grpSpPr>
          <a:xfrm>
            <a:off x="4500887" y="1085140"/>
            <a:ext cx="6702561" cy="2981378"/>
            <a:chOff x="4500887" y="1085140"/>
            <a:chExt cx="6702561" cy="2981378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FC0C3CA9-7972-4FDC-87CB-094021FCC85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183648" y="1221718"/>
              <a:ext cx="6019800" cy="2844800"/>
            </a:xfrm>
            <a:prstGeom prst="rect">
              <a:avLst/>
            </a:prstGeom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0AA017D-CB34-3214-7138-AF9967343130}"/>
                </a:ext>
              </a:extLst>
            </p:cNvPr>
            <p:cNvSpPr/>
            <p:nvPr/>
          </p:nvSpPr>
          <p:spPr>
            <a:xfrm>
              <a:off x="4810539" y="1085140"/>
              <a:ext cx="1656522" cy="90217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txBody>
            <a:bodyPr wrap="none" rtlCol="0" anchor="ctr">
              <a:spAutoFit/>
            </a:bodyPr>
            <a:lstStyle/>
            <a:p>
              <a:pPr algn="l"/>
              <a:endParaRPr lang="en-CH" sz="1600" dirty="0">
                <a:latin typeface="Helvetica" pitchFamily="2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C3D5FD4-FF5A-F7D8-41A7-52822859B7EF}"/>
                </a:ext>
              </a:extLst>
            </p:cNvPr>
            <p:cNvSpPr/>
            <p:nvPr/>
          </p:nvSpPr>
          <p:spPr>
            <a:xfrm>
              <a:off x="4500887" y="2039544"/>
              <a:ext cx="835198" cy="90217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l"/>
              <a:endParaRPr lang="en-CH" sz="1600" dirty="0">
                <a:latin typeface="Helvetica" pitchFamily="2" charset="0"/>
              </a:endParaRPr>
            </a:p>
          </p:txBody>
        </p:sp>
      </p:grpSp>
      <p:sp>
        <p:nvSpPr>
          <p:cNvPr id="17" name="Slide Number Placeholder 1">
            <a:extLst>
              <a:ext uri="{FF2B5EF4-FFF2-40B4-BE49-F238E27FC236}">
                <a16:creationId xmlns:a16="http://schemas.microsoft.com/office/drawing/2014/main" id="{80DF1CB1-2143-F147-B266-22A3CE86B5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79265" y="6545797"/>
            <a:ext cx="2677001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1C2F03-9E95-40C9-A99F-3C4F7EE8CF2A}" type="slidenum">
              <a:rPr kumimoji="0" lang="en-GB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Helvetica Light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53</a:t>
            </a:fld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Helvetica Light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3FC58DD4-04A4-9B2E-E8CF-D7EDCAFBE6D3}"/>
                  </a:ext>
                </a:extLst>
              </p:cNvPr>
              <p:cNvSpPr txBox="1"/>
              <p:nvPr/>
            </p:nvSpPr>
            <p:spPr>
              <a:xfrm>
                <a:off x="590421" y="4296802"/>
                <a:ext cx="10160209" cy="187487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defTabSz="457200" fontAlgn="base">
                  <a:spcBef>
                    <a:spcPts val="1800"/>
                  </a:spcBef>
                  <a:spcAft>
                    <a:spcPct val="0"/>
                  </a:spcAft>
                  <a:defRPr/>
                </a:pPr>
                <a:r>
                  <a:rPr lang="en-US" sz="1600" dirty="0">
                    <a:solidFill>
                      <a:srgbClr val="000000"/>
                    </a:solidFill>
                    <a:latin typeface="Helvetica" pitchFamily="2" charset="0"/>
                  </a:rPr>
                  <a:t>Developing </a:t>
                </a:r>
                <a14:m>
                  <m:oMath xmlns:m="http://schemas.openxmlformats.org/officeDocument/2006/math">
                    <m:r>
                      <a:rPr lang="en-US" sz="16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𝜙</m:t>
                    </m:r>
                    <m:r>
                      <a:rPr lang="en-US" sz="1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sz="1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en-US" sz="1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)∝(0, </m:t>
                    </m:r>
                    <m:r>
                      <a:rPr lang="en-US" sz="1600" i="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𝜐</m:t>
                    </m:r>
                    <m:r>
                      <a:rPr lang="en-US" sz="1600" i="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US" sz="1600" i="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𝐻</m:t>
                    </m:r>
                    <m:d>
                      <m:dPr>
                        <m:ctrlPr>
                          <a:rPr lang="en-US" sz="1600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sz="1600" b="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1600" dirty="0">
                    <a:solidFill>
                      <a:srgbClr val="000000"/>
                    </a:solidFill>
                    <a:latin typeface="Helvetica" pitchFamily="2" charset="0"/>
                  </a:rPr>
                  <a:t> around the minimum and inserting it into the SM Lagrangian expanded by particle interactions with </a:t>
                </a:r>
                <a14:m>
                  <m:oMath xmlns:m="http://schemas.openxmlformats.org/officeDocument/2006/math">
                    <m:r>
                      <a:rPr lang="en-US" sz="16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𝜙</m:t>
                    </m:r>
                    <m:r>
                      <a:rPr lang="en-US" sz="16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sz="16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en-US" sz="16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1600" dirty="0">
                    <a:solidFill>
                      <a:srgbClr val="000000"/>
                    </a:solidFill>
                    <a:latin typeface="Helvetica" pitchFamily="2" charset="0"/>
                  </a:rPr>
                  <a:t>, determines the particle spectrum</a:t>
                </a:r>
              </a:p>
              <a:p>
                <a:pPr marL="285750" indent="-285750" defTabSz="457200" fontAlgn="base">
                  <a:spcBef>
                    <a:spcPts val="12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1600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𝛾</m:t>
                        </m:r>
                      </m:sub>
                    </m:sSub>
                    <m:r>
                      <a:rPr lang="en-US" sz="1600" i="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sz="1600" dirty="0">
                    <a:solidFill>
                      <a:srgbClr val="000000"/>
                    </a:solidFill>
                    <a:latin typeface="Helvetica" pitchFamily="2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b="0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1600" b="0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𝑊</m:t>
                        </m:r>
                      </m:sub>
                    </m:sSub>
                    <m:r>
                      <a:rPr lang="en-US" sz="1600" b="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1600" b="0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600" b="0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1600" b="0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1600" i="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𝑔</m:t>
                    </m:r>
                    <m:r>
                      <a:rPr lang="en-US" sz="1600" i="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𝜐</m:t>
                    </m:r>
                  </m:oMath>
                </a14:m>
                <a:r>
                  <a:rPr lang="en-US" sz="1600" dirty="0">
                    <a:solidFill>
                      <a:srgbClr val="000000"/>
                    </a:solidFill>
                    <a:latin typeface="Helvetica" pitchFamily="2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1600" b="0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𝑍</m:t>
                        </m:r>
                      </m:sub>
                    </m:sSub>
                    <m:r>
                      <a:rPr lang="en-US" sz="1600" i="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1600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600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1600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  <m:rad>
                      <m:radPr>
                        <m:degHide m:val="on"/>
                        <m:ctrlPr>
                          <a:rPr lang="en-US" sz="1600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sz="1600" i="1" dirty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600" b="0" i="1" dirty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𝑔</m:t>
                            </m:r>
                          </m:e>
                          <m:sup>
                            <m:r>
                              <a:rPr lang="en-US" sz="1600" b="0" i="1" dirty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1600" b="0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sz="1600" i="1" dirty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600" i="1" dirty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𝑔</m:t>
                            </m:r>
                          </m:e>
                          <m:sup>
                            <m:r>
                              <a:rPr lang="en-US" sz="1600" b="0" i="1" dirty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′</m:t>
                            </m:r>
                            <m:r>
                              <a:rPr lang="en-US" sz="1600" i="1" dirty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en-US" sz="1600" i="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1600" i="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𝜐</m:t>
                    </m:r>
                  </m:oMath>
                </a14:m>
                <a:r>
                  <a:rPr lang="en-US" sz="1600" dirty="0">
                    <a:solidFill>
                      <a:srgbClr val="000000"/>
                    </a:solidFill>
                    <a:latin typeface="Helvetica" pitchFamily="2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1600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𝑊</m:t>
                        </m:r>
                      </m:sub>
                    </m:sSub>
                    <m:r>
                      <a:rPr lang="en-US" sz="1600" b="0" i="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/</m:t>
                    </m:r>
                    <m:sSub>
                      <m:sSubPr>
                        <m:ctrlPr>
                          <a:rPr lang="en-US" sz="1600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1600" b="0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𝑍</m:t>
                        </m:r>
                      </m:sub>
                    </m:sSub>
                    <m:r>
                      <a:rPr lang="en-US" sz="1600" b="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sz="1600" b="0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1600" b="0" i="0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sSub>
                          <m:sSubPr>
                            <m:ctrlPr>
                              <a:rPr lang="en-US" sz="1600" b="0" i="1" dirty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0" i="1" dirty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lang="en-US" sz="1600" b="0" i="1" dirty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𝑊</m:t>
                            </m:r>
                          </m:sub>
                        </m:sSub>
                      </m:e>
                    </m:func>
                  </m:oMath>
                </a14:m>
                <a:endParaRPr lang="en-US" sz="1600" dirty="0">
                  <a:solidFill>
                    <a:srgbClr val="000000"/>
                  </a:solidFill>
                  <a:latin typeface="Helvetica" pitchFamily="2" charset="0"/>
                </a:endParaRPr>
              </a:p>
              <a:p>
                <a:pPr marL="285750" indent="-285750" defTabSz="457200" fontAlgn="base">
                  <a:spcBef>
                    <a:spcPts val="6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1600" b="0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</m:sub>
                    </m:sSub>
                    <m:r>
                      <a:rPr lang="en-US" sz="1600" i="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1600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600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1600" i="1" dirty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1600" b="0" i="1" dirty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e>
                        </m:rad>
                      </m:den>
                    </m:f>
                    <m:sSub>
                      <m:sSubPr>
                        <m:ctrlPr>
                          <a:rPr lang="en-US" sz="1600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𝑔</m:t>
                        </m:r>
                      </m:e>
                      <m:sub>
                        <m:r>
                          <a:rPr lang="en-US" sz="1600" b="0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</m:sub>
                    </m:sSub>
                    <m:r>
                      <a:rPr lang="en-US" sz="1600" i="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𝜐</m:t>
                    </m:r>
                  </m:oMath>
                </a14:m>
                <a:r>
                  <a:rPr lang="en-US" sz="1600" dirty="0">
                    <a:solidFill>
                      <a:srgbClr val="000000"/>
                    </a:solidFill>
                    <a:latin typeface="Helvetica" pitchFamily="2" charset="0"/>
                  </a:rPr>
                  <a:t>,  </a:t>
                </a:r>
                <a:r>
                  <a:rPr lang="en-US" sz="14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Helvetica" pitchFamily="2" charset="0"/>
                  </a:rPr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 dirty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i="1" dirty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𝑔</m:t>
                        </m:r>
                      </m:e>
                      <m:sub>
                        <m:r>
                          <a:rPr lang="en-US" sz="1400" i="1" dirty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</m:sub>
                    </m:sSub>
                    <m:r>
                      <a:rPr lang="en-US" sz="1400" i="1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14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Helvetica" pitchFamily="2" charset="0"/>
                  </a:rPr>
                  <a:t>(Yukawa couplings) not predicted by Higgs mechanism, note that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 dirty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i="1" dirty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𝑔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1400" b="0" i="0" dirty="0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top</m:t>
                        </m:r>
                      </m:sub>
                    </m:sSub>
                    <m:r>
                      <a:rPr lang="en-US" sz="1400" i="1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≈1</m:t>
                    </m:r>
                  </m:oMath>
                </a14:m>
                <a:r>
                  <a:rPr lang="en-US" sz="14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Helvetica" pitchFamily="2" charset="0"/>
                  </a:rPr>
                  <a:t>, but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 dirty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i="1" dirty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𝑔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1400" b="0" i="0" dirty="0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e</m:t>
                        </m:r>
                      </m:sub>
                    </m:sSub>
                    <m:r>
                      <a:rPr lang="en-US" sz="1400" i="1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r>
                      <a:rPr lang="en-US" sz="1400" b="0" i="1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0.3∙</m:t>
                    </m:r>
                    <m:sSup>
                      <m:sSupPr>
                        <m:ctrlPr>
                          <a:rPr lang="en-US" sz="1400" b="0" i="1" dirty="0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400" b="0" i="1" dirty="0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1400" b="0" i="1" dirty="0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–5</m:t>
                        </m:r>
                      </m:sup>
                    </m:sSup>
                  </m:oMath>
                </a14:m>
                <a:r>
                  <a:rPr lang="en-US" sz="14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Helvetica" pitchFamily="2" charset="0"/>
                  </a:rPr>
                  <a:t>)</a:t>
                </a:r>
                <a:endParaRPr lang="en-US" sz="1400" dirty="0">
                  <a:solidFill>
                    <a:srgbClr val="000000"/>
                  </a:solidFill>
                  <a:latin typeface="Helvetica" pitchFamily="2" charset="0"/>
                </a:endParaRPr>
              </a:p>
              <a:p>
                <a:pPr marL="285750" indent="-285750" defTabSz="457200" fontAlgn="base">
                  <a:spcBef>
                    <a:spcPts val="6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16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𝐻</m:t>
                        </m:r>
                      </m:sub>
                    </m:sSub>
                    <m:r>
                      <a:rPr lang="en-US" sz="16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16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  <m:r>
                      <a:rPr lang="en-US" sz="1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1600" i="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𝜐</m:t>
                    </m:r>
                    <m:rad>
                      <m:radPr>
                        <m:degHide m:val="on"/>
                        <m:ctrlPr>
                          <a:rPr lang="en-US" sz="16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16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  <m:r>
                          <a:rPr lang="en-US" sz="16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𝜆</m:t>
                        </m:r>
                      </m:e>
                    </m:rad>
                  </m:oMath>
                </a14:m>
                <a:r>
                  <a:rPr lang="en-US" sz="1600" dirty="0">
                    <a:solidFill>
                      <a:srgbClr val="000000"/>
                    </a:solidFill>
                    <a:latin typeface="Helvetica" pitchFamily="2" charset="0"/>
                  </a:rPr>
                  <a:t> </a:t>
                </a:r>
                <a:r>
                  <a:rPr lang="en-US" sz="14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Helvetica" pitchFamily="2" charset="0"/>
                  </a:rPr>
                  <a:t>+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1400" i="1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Δ</m:t>
                    </m:r>
                    <m:r>
                      <a:rPr lang="en-US" sz="1400" i="1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𝜆</m:t>
                    </m:r>
                    <m:r>
                      <a:rPr lang="en-US" sz="1400" i="1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14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Helvetica" pitchFamily="2" charset="0"/>
                  </a:rPr>
                  <a:t>(energy-dependent quantum corrections)</a:t>
                </a:r>
                <a:endParaRPr lang="en-US" sz="16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Helvetica" pitchFamily="2" charset="0"/>
                </a:endParaRPr>
              </a:p>
            </p:txBody>
          </p:sp>
        </mc:Choice>
        <mc:Fallback xmlns=""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3FC58DD4-04A4-9B2E-E8CF-D7EDCAFBE6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0421" y="4296802"/>
                <a:ext cx="10160209" cy="1874872"/>
              </a:xfrm>
              <a:prstGeom prst="rect">
                <a:avLst/>
              </a:prstGeom>
              <a:blipFill>
                <a:blip r:embed="rId7"/>
                <a:stretch>
                  <a:fillRect l="-250" t="-1351" b="-2703"/>
                </a:stretch>
              </a:blipFill>
            </p:spPr>
            <p:txBody>
              <a:bodyPr/>
              <a:lstStyle/>
              <a:p>
                <a:r>
                  <a:rPr lang="en-CH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8" name="Rectangle 77">
                <a:extLst>
                  <a:ext uri="{FF2B5EF4-FFF2-40B4-BE49-F238E27FC236}">
                    <a16:creationId xmlns:a16="http://schemas.microsoft.com/office/drawing/2014/main" id="{CB97F3DA-C230-3CCB-BB4F-E8AACB14D26E}"/>
                  </a:ext>
                </a:extLst>
              </p:cNvPr>
              <p:cNvSpPr/>
              <p:nvPr/>
            </p:nvSpPr>
            <p:spPr>
              <a:xfrm>
                <a:off x="590421" y="3119170"/>
                <a:ext cx="3770145" cy="83965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Bef>
                    <a:spcPts val="1800"/>
                  </a:spcBef>
                </a:pPr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" pitchFamily="2" charset="0"/>
                    <a:cs typeface="Trebuchet MS"/>
                  </a:rPr>
                  <a:t>At </a:t>
                </a:r>
                <a:r>
                  <a:rPr lang="en-US" sz="1600" i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" pitchFamily="2" charset="0"/>
                    <a:cs typeface="Trebuchet MS"/>
                  </a:rPr>
                  <a:t>T</a:t>
                </a:r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" pitchFamily="2" charset="0"/>
                    <a:cs typeface="Trebuchet MS"/>
                  </a:rPr>
                  <a:t> = 0, </a:t>
                </a:r>
                <a14:m>
                  <m:oMath xmlns:m="http://schemas.openxmlformats.org/officeDocument/2006/math">
                    <m:r>
                      <a:rPr lang="en-US" sz="16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𝑉</m:t>
                    </m:r>
                    <m:d>
                      <m:dPr>
                        <m:ctrlPr>
                          <a:rPr lang="en-US" sz="16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𝜙</m:t>
                        </m:r>
                      </m:e>
                    </m:d>
                    <m:r>
                      <a:rPr lang="en-US" sz="16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" pitchFamily="2" charset="0"/>
                    <a:cs typeface="Trebuchet MS"/>
                  </a:rPr>
                  <a:t>has a minimum at:</a:t>
                </a:r>
              </a:p>
              <a:p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Cambria" panose="02040503050406030204" pitchFamily="18" charset="0"/>
                    <a:cs typeface="Trebuchet MS"/>
                  </a:rPr>
                  <a:t>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b="0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𝜐</m:t>
                        </m:r>
                        <m:r>
                          <a:rPr lang="en-US" sz="1600" b="0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r>
                          <a:rPr lang="en-US" sz="1600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𝜐</m:t>
                        </m:r>
                      </m:e>
                      <m:sub>
                        <m:r>
                          <a:rPr lang="en-US" sz="1600" b="0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𝑇</m:t>
                        </m:r>
                        <m:r>
                          <a:rPr lang="en-US" sz="1600" b="0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=0</m:t>
                        </m:r>
                      </m:sub>
                    </m:sSub>
                    <m:r>
                      <a:rPr lang="en-US" sz="1600" b="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1600" b="0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1600" b="0" i="1" dirty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sz="1600" b="0" i="1" dirty="0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1600" b="0" i="1" dirty="0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𝜇</m:t>
                                </m:r>
                              </m:e>
                              <m:sup>
                                <m:r>
                                  <a:rPr lang="en-US" sz="1600" b="0" i="1" dirty="0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r>
                              <a:rPr lang="en-US" sz="1600" b="0" i="1" dirty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sz="1600" b="0" i="1" dirty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𝜆</m:t>
                            </m:r>
                          </m:den>
                        </m:f>
                      </m:e>
                    </m:rad>
                  </m:oMath>
                </a14:m>
                <a:r>
                  <a:rPr lang="en-CH" sz="1600" dirty="0">
                    <a:latin typeface="Cambria" panose="02040503050406030204" pitchFamily="18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US" sz="1600" i="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sz="1600" i="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𝜐</m:t>
                    </m:r>
                    <m:r>
                      <a:rPr lang="en-US" sz="1600" i="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≈246 </m:t>
                    </m:r>
                    <m:r>
                      <m:rPr>
                        <m:sty m:val="p"/>
                      </m:rPr>
                      <a:rPr lang="en-US" sz="1600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GeV</m:t>
                    </m:r>
                    <m:r>
                      <a:rPr lang="en-US" sz="1600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en-CH" sz="1600" dirty="0">
                  <a:latin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78" name="Rectangle 77">
                <a:extLst>
                  <a:ext uri="{FF2B5EF4-FFF2-40B4-BE49-F238E27FC236}">
                    <a16:creationId xmlns:a16="http://schemas.microsoft.com/office/drawing/2014/main" id="{CB97F3DA-C230-3CCB-BB4F-E8AACB14D26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0421" y="3119170"/>
                <a:ext cx="3770145" cy="839653"/>
              </a:xfrm>
              <a:prstGeom prst="rect">
                <a:avLst/>
              </a:prstGeom>
              <a:blipFill>
                <a:blip r:embed="rId8"/>
                <a:stretch>
                  <a:fillRect l="-671" t="-1493"/>
                </a:stretch>
              </a:blipFill>
            </p:spPr>
            <p:txBody>
              <a:bodyPr/>
              <a:lstStyle/>
              <a:p>
                <a:r>
                  <a:rPr lang="en-CH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51B526AC-AD03-C6BC-DCE2-0B85AB5DB386}"/>
                  </a:ext>
                </a:extLst>
              </p:cNvPr>
              <p:cNvSpPr/>
              <p:nvPr/>
            </p:nvSpPr>
            <p:spPr>
              <a:xfrm>
                <a:off x="591667" y="1987317"/>
                <a:ext cx="4755033" cy="85324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Bef>
                    <a:spcPts val="1800"/>
                  </a:spcBef>
                </a:pPr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" pitchFamily="2" charset="0"/>
                    <a:cs typeface="Trebuchet MS"/>
                  </a:rPr>
                  <a:t>The early universe, at </a:t>
                </a:r>
                <a:r>
                  <a:rPr lang="en-US" sz="1600" i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" pitchFamily="2" charset="0"/>
                    <a:cs typeface="Trebuchet MS"/>
                  </a:rPr>
                  <a:t>T</a:t>
                </a:r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" pitchFamily="2" charset="0"/>
                    <a:cs typeface="Trebuchet MS"/>
                  </a:rPr>
                  <a:t> &gt; </a:t>
                </a:r>
                <a:r>
                  <a:rPr lang="en-US" sz="1600" i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" pitchFamily="2" charset="0"/>
                    <a:cs typeface="Trebuchet MS"/>
                  </a:rPr>
                  <a:t>T</a:t>
                </a:r>
                <a:r>
                  <a:rPr lang="en-US" sz="1600" baseline="-250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" pitchFamily="2" charset="0"/>
                    <a:cs typeface="Trebuchet MS"/>
                  </a:rPr>
                  <a:t>EW</a:t>
                </a:r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" pitchFamily="2" charset="0"/>
                    <a:cs typeface="Trebuchet MS"/>
                  </a:rPr>
                  <a:t>, was in a symmetric phase (</a:t>
                </a:r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" pitchFamily="2" charset="0"/>
                    <a:cs typeface="Symbol" charset="2"/>
                  </a:rPr>
                  <a:t>|</a:t>
                </a:r>
                <a14:m>
                  <m:oMath xmlns:m="http://schemas.openxmlformats.org/officeDocument/2006/math">
                    <m:r>
                      <a:rPr lang="en-US" sz="16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𝜙</m:t>
                    </m:r>
                  </m:oMath>
                </a14:m>
                <a:r>
                  <a:rPr lang="en-US" sz="1600" baseline="-250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" pitchFamily="2" charset="0"/>
                    <a:cs typeface="Trebuchet MS"/>
                  </a:rPr>
                  <a:t>min</a:t>
                </a:r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" pitchFamily="2" charset="0"/>
                    <a:cs typeface="Symbol" charset="2"/>
                  </a:rPr>
                  <a:t>|</a:t>
                </a:r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" pitchFamily="2" charset="0"/>
                    <a:cs typeface="Trebuchet MS"/>
                  </a:rPr>
                  <a:t>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𝜐</m:t>
                        </m:r>
                      </m:e>
                      <m:sub>
                        <m:r>
                          <a:rPr lang="en-US" sz="1600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𝑇</m:t>
                        </m:r>
                      </m:sub>
                    </m:sSub>
                    <m:r>
                      <a:rPr lang="en-US" sz="1600" b="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" pitchFamily="2" charset="0"/>
                    <a:cs typeface="Trebuchet MS"/>
                  </a:rPr>
                  <a:t>), a phase transition at </a:t>
                </a:r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" pitchFamily="2" charset="0"/>
                    <a:cs typeface="Symbol" charset="2"/>
                  </a:rPr>
                  <a:t>~</a:t>
                </a:r>
                <a:r>
                  <a:rPr lang="en-US" sz="1600" i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" pitchFamily="2" charset="0"/>
                    <a:cs typeface="Trebuchet MS"/>
                  </a:rPr>
                  <a:t>T</a:t>
                </a:r>
                <a:r>
                  <a:rPr lang="en-US" sz="1600" baseline="-250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" pitchFamily="2" charset="0"/>
                    <a:cs typeface="Trebuchet MS"/>
                  </a:rPr>
                  <a:t>EW</a:t>
                </a:r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" pitchFamily="2" charset="0"/>
                    <a:cs typeface="Trebuchet MS"/>
                  </a:rPr>
                  <a:t> </a:t>
                </a:r>
                <a:r>
                  <a:rPr lang="en-US" sz="12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" pitchFamily="2" charset="0"/>
                    <a:cs typeface="Trebuchet MS"/>
                  </a:rPr>
                  <a:t>(~10</a:t>
                </a:r>
                <a:r>
                  <a:rPr lang="en-US" sz="1200" baseline="300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" pitchFamily="2" charset="0"/>
                    <a:cs typeface="Trebuchet MS"/>
                  </a:rPr>
                  <a:t>15</a:t>
                </a:r>
                <a:r>
                  <a:rPr lang="en-US" sz="12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" pitchFamily="2" charset="0"/>
                    <a:cs typeface="Trebuchet MS"/>
                  </a:rPr>
                  <a:t> K, 10</a:t>
                </a:r>
                <a:r>
                  <a:rPr lang="en-US" sz="1200" baseline="300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" pitchFamily="2" charset="0"/>
                    <a:cs typeface="Trebuchet MS"/>
                  </a:rPr>
                  <a:t>–12</a:t>
                </a:r>
                <a:r>
                  <a:rPr lang="en-US" sz="12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" pitchFamily="2" charset="0"/>
                    <a:cs typeface="Trebuchet MS"/>
                  </a:rPr>
                  <a:t> s after the big bang)</a:t>
                </a:r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" pitchFamily="2" charset="0"/>
                    <a:cs typeface="Trebuchet MS"/>
                  </a:rPr>
                  <a:t> led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-US" sz="1600" dirty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Helvetica" pitchFamily="2" charset="0"/>
                            <a:cs typeface="Symbol" charset="2"/>
                          </a:rPr>
                          <m:t>|</m:t>
                        </m:r>
                        <m:r>
                          <a:rPr lang="en-US" sz="1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𝜙</m:t>
                        </m:r>
                        <m:r>
                          <m:rPr>
                            <m:nor/>
                          </m:rPr>
                          <a:rPr lang="en-US" sz="1600" baseline="-25000" dirty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Helvetica" pitchFamily="2" charset="0"/>
                            <a:cs typeface="Trebuchet MS"/>
                          </a:rPr>
                          <m:t>min</m:t>
                        </m:r>
                        <m:r>
                          <m:rPr>
                            <m:nor/>
                          </m:rPr>
                          <a:rPr lang="en-US" sz="1600" dirty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Helvetica" pitchFamily="2" charset="0"/>
                            <a:cs typeface="Symbol" charset="2"/>
                          </a:rPr>
                          <m:t>|</m:t>
                        </m:r>
                        <m:r>
                          <a:rPr lang="en-US" sz="1600" b="0" i="1" dirty="0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cs typeface="Symbol" charset="2"/>
                          </a:rPr>
                          <m:t>=</m:t>
                        </m:r>
                        <m:r>
                          <a:rPr lang="en-US" sz="1600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𝜐</m:t>
                        </m:r>
                      </m:e>
                      <m:sub>
                        <m:sSub>
                          <m:sSubPr>
                            <m:ctrlPr>
                              <a:rPr lang="en-US" sz="1600" i="1" dirty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0" i="1" dirty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sz="1600" b="0" i="0" dirty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EW</m:t>
                            </m:r>
                          </m:sub>
                        </m:sSub>
                      </m:sub>
                    </m:sSub>
                  </m:oMath>
                </a14:m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" pitchFamily="2" charset="0"/>
                    <a:cs typeface="Trebuchet MS"/>
                  </a:rPr>
                  <a:t> &gt; 0  </a:t>
                </a:r>
                <a:endParaRPr lang="en-US" sz="1600" dirty="0">
                  <a:solidFill>
                    <a:srgbClr val="595959"/>
                  </a:solidFill>
                  <a:latin typeface="Helvetica" pitchFamily="2" charset="0"/>
                  <a:cs typeface="Trebuchet MS"/>
                </a:endParaRPr>
              </a:p>
            </p:txBody>
          </p:sp>
        </mc:Choice>
        <mc:Fallback xmlns="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51B526AC-AD03-C6BC-DCE2-0B85AB5DB38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1667" y="1987317"/>
                <a:ext cx="4755033" cy="853247"/>
              </a:xfrm>
              <a:prstGeom prst="rect">
                <a:avLst/>
              </a:prstGeom>
              <a:blipFill>
                <a:blip r:embed="rId9"/>
                <a:stretch>
                  <a:fillRect l="-533" t="-1471" r="-1600" b="-7353"/>
                </a:stretch>
              </a:blipFill>
            </p:spPr>
            <p:txBody>
              <a:bodyPr/>
              <a:lstStyle/>
              <a:p>
                <a:r>
                  <a:rPr lang="en-C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>
            <a:extLst>
              <a:ext uri="{FF2B5EF4-FFF2-40B4-BE49-F238E27FC236}">
                <a16:creationId xmlns:a16="http://schemas.microsoft.com/office/drawing/2014/main" id="{B53178D2-2467-2E13-C4B1-F0BC9866C2AE}"/>
              </a:ext>
            </a:extLst>
          </p:cNvPr>
          <p:cNvSpPr/>
          <p:nvPr/>
        </p:nvSpPr>
        <p:spPr>
          <a:xfrm>
            <a:off x="590421" y="1186369"/>
            <a:ext cx="297703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</a:pP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" pitchFamily="2" charset="0"/>
                <a:cs typeface="Trebuchet MS"/>
              </a:rPr>
              <a:t>The Higgs potential energy: </a:t>
            </a:r>
            <a:endParaRPr lang="en-US" sz="1600" i="1" dirty="0">
              <a:solidFill>
                <a:srgbClr val="595959"/>
              </a:solidFill>
              <a:latin typeface="Helvetica" pitchFamily="2" charset="0"/>
              <a:cs typeface="Trebuchet M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22BC44D9-CD16-91CF-84D7-59A7261279F7}"/>
                  </a:ext>
                </a:extLst>
              </p:cNvPr>
              <p:cNvSpPr txBox="1"/>
              <p:nvPr/>
            </p:nvSpPr>
            <p:spPr>
              <a:xfrm>
                <a:off x="3386536" y="1169491"/>
                <a:ext cx="265096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𝑉</m:t>
                      </m:r>
                      <m:d>
                        <m:dPr>
                          <m:ctrlP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𝜙</m:t>
                          </m:r>
                        </m:e>
                      </m:d>
                      <m:r>
                        <a:rPr lang="en-US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</m:t>
                      </m:r>
                      <m:sSup>
                        <m:sSupPr>
                          <m:ctrlP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</m:e>
                        <m:sup>
                          <m: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US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𝜙</m:t>
                              </m:r>
                            </m:e>
                          </m:d>
                        </m:e>
                        <m:sup>
                          <m: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𝜆</m:t>
                      </m:r>
                      <m:sSup>
                        <m:sSupPr>
                          <m:ctrlP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US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𝜙</m:t>
                              </m:r>
                            </m:e>
                          </m:d>
                        </m:e>
                        <m:sup>
                          <m: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</m:oMath>
                  </m:oMathPara>
                </a14:m>
                <a:endParaRPr lang="en-GB" dirty="0">
                  <a:solidFill>
                    <a:schemeClr val="tx1"/>
                  </a:solidFill>
                  <a:latin typeface="Chalkduster"/>
                  <a:cs typeface="Chalkduster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22BC44D9-CD16-91CF-84D7-59A7261279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86536" y="1169491"/>
                <a:ext cx="2650968" cy="369332"/>
              </a:xfrm>
              <a:prstGeom prst="rect">
                <a:avLst/>
              </a:prstGeom>
              <a:blipFill>
                <a:blip r:embed="rId10"/>
                <a:stretch>
                  <a:fillRect b="-13793"/>
                </a:stretch>
              </a:blipFill>
            </p:spPr>
            <p:txBody>
              <a:bodyPr/>
              <a:lstStyle/>
              <a:p>
                <a:r>
                  <a:rPr lang="en-C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1BC780D3-BE3C-B446-4318-F361151C628C}"/>
              </a:ext>
            </a:extLst>
          </p:cNvPr>
          <p:cNvSpPr/>
          <p:nvPr/>
        </p:nvSpPr>
        <p:spPr>
          <a:xfrm>
            <a:off x="3332404" y="1108195"/>
            <a:ext cx="2705100" cy="502442"/>
          </a:xfrm>
          <a:prstGeom prst="roundRect">
            <a:avLst/>
          </a:prstGeom>
          <a:ln>
            <a:solidFill>
              <a:srgbClr val="E70000"/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8276D18-CF17-4502-5C43-FCC0B54B06EC}"/>
              </a:ext>
            </a:extLst>
          </p:cNvPr>
          <p:cNvSpPr txBox="1"/>
          <p:nvPr/>
        </p:nvSpPr>
        <p:spPr>
          <a:xfrm>
            <a:off x="9352426" y="1182020"/>
            <a:ext cx="26481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*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F1ABFE7-2720-FF23-12A9-8DFFD6A6DD03}"/>
              </a:ext>
            </a:extLst>
          </p:cNvPr>
          <p:cNvSpPr txBox="1"/>
          <p:nvPr/>
        </p:nvSpPr>
        <p:spPr>
          <a:xfrm>
            <a:off x="8775409" y="508059"/>
            <a:ext cx="2705100" cy="577081"/>
          </a:xfrm>
          <a:prstGeom prst="rect">
            <a:avLst/>
          </a:prstGeom>
          <a:solidFill>
            <a:schemeClr val="bg1"/>
          </a:solidFill>
        </p:spPr>
        <p:txBody>
          <a:bodyPr wrap="square" lIns="144000" rIns="144000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05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*Note that in the SM, this phase transition is a smooth crossover, ie, of 2</a:t>
            </a:r>
            <a:r>
              <a:rPr lang="en-CH" sz="1050" baseline="30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nd</a:t>
            </a:r>
            <a:r>
              <a:rPr lang="en-CH" sz="105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  order with no Higgs bubble creation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5A859E2-2AC9-4AD7-E7DA-64D4C3D432C0}"/>
              </a:ext>
            </a:extLst>
          </p:cNvPr>
          <p:cNvSpPr txBox="1"/>
          <p:nvPr/>
        </p:nvSpPr>
        <p:spPr>
          <a:xfrm>
            <a:off x="4500887" y="1619017"/>
            <a:ext cx="168347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At lowest order (tree level)</a:t>
            </a:r>
          </a:p>
        </p:txBody>
      </p:sp>
    </p:spTree>
    <p:extLst>
      <p:ext uri="{BB962C8B-B14F-4D97-AF65-F5344CB8AC3E}">
        <p14:creationId xmlns:p14="http://schemas.microsoft.com/office/powerpoint/2010/main" val="2415131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900C9AAB-A400-B240-88FF-9A5BCDB8FB2D}"/>
              </a:ext>
            </a:extLst>
          </p:cNvPr>
          <p:cNvSpPr txBox="1"/>
          <p:nvPr/>
        </p:nvSpPr>
        <p:spPr>
          <a:xfrm>
            <a:off x="178096" y="264651"/>
            <a:ext cx="11305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424250" algn="l" defTabSz="4302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D7FBF"/>
                </a:solidFill>
                <a:effectLst/>
                <a:uLnTx/>
                <a:uFillTx/>
                <a:latin typeface="Helvetica" pitchFamily="2" charset="0"/>
                <a:ea typeface="Trebuchet MS" pitchFamily="-84" charset="0"/>
                <a:cs typeface="Helvetica Light"/>
              </a:rPr>
              <a:t>Completing the Standard Model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D7FBF"/>
              </a:solidFill>
              <a:effectLst/>
              <a:uLnTx/>
              <a:uFillTx/>
              <a:latin typeface="Helvetica Light" pitchFamily="2" charset="0"/>
              <a:ea typeface="Trebuchet MS" pitchFamily="-84" charset="0"/>
              <a:cs typeface="Helvetica Light"/>
            </a:endParaRPr>
          </a:p>
        </p:txBody>
      </p:sp>
      <p:sp>
        <p:nvSpPr>
          <p:cNvPr id="17" name="Slide Number Placeholder 1">
            <a:extLst>
              <a:ext uri="{FF2B5EF4-FFF2-40B4-BE49-F238E27FC236}">
                <a16:creationId xmlns:a16="http://schemas.microsoft.com/office/drawing/2014/main" id="{80DF1CB1-2143-F147-B266-22A3CE86B5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79265" y="6545797"/>
            <a:ext cx="2677001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1C2F03-9E95-40C9-A99F-3C4F7EE8CF2A}" type="slidenum">
              <a:rPr kumimoji="0" lang="en-GB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Helvetica Light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54</a:t>
            </a:fld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Helvetica Light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1B526AC-AD03-C6BC-DCE2-0B85AB5DB386}"/>
              </a:ext>
            </a:extLst>
          </p:cNvPr>
          <p:cNvSpPr/>
          <p:nvPr/>
        </p:nvSpPr>
        <p:spPr>
          <a:xfrm>
            <a:off x="591666" y="1187217"/>
            <a:ext cx="10483205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</a:pPr>
            <a:r>
              <a:rPr lang="en-US" sz="1600" b="1" dirty="0">
                <a:latin typeface="Helvetica" pitchFamily="2" charset="0"/>
                <a:cs typeface="Trebuchet MS"/>
              </a:rPr>
              <a:t>A few comments:</a:t>
            </a:r>
          </a:p>
          <a:p>
            <a:pPr marL="285750" indent="-285750"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latin typeface="Helvetica" pitchFamily="2" charset="0"/>
                <a:cs typeface="Trebuchet MS"/>
              </a:rPr>
              <a:t>The Higgs mechanism is required because we assume the                                                                                                bosons and fermions are elementary. It would be different                                                                                            had they substructure: binding energy could give mass</a:t>
            </a:r>
          </a:p>
          <a:p>
            <a:pPr marL="285750" indent="-285750"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latin typeface="Helvetica" pitchFamily="2" charset="0"/>
                <a:cs typeface="Trebuchet MS"/>
              </a:rPr>
              <a:t>The resulting mass values govern the history of the universe                                                                                       (incl. complex chemistry and life) </a:t>
            </a:r>
            <a:r>
              <a:rPr lang="en-US" sz="1600" dirty="0">
                <a:latin typeface="Symbol" pitchFamily="2" charset="2"/>
                <a:cs typeface="Trebuchet MS"/>
              </a:rPr>
              <a:t>®</a:t>
            </a:r>
            <a:r>
              <a:rPr lang="en-US" sz="1600" dirty="0">
                <a:latin typeface="Helvetica" pitchFamily="2" charset="0"/>
                <a:cs typeface="Trebuchet MS"/>
              </a:rPr>
              <a:t> what would happen had                                                                              we (or nature) a dial to change the particle masses? </a:t>
            </a:r>
            <a:r>
              <a:rPr lang="en-US" sz="1200" dirty="0">
                <a:latin typeface="Helvetica Light" panose="020B0403020202020204" pitchFamily="34" charset="0"/>
                <a:cs typeface="Trebuchet MS"/>
              </a:rPr>
              <a:t>[see </a:t>
            </a:r>
            <a:r>
              <a:rPr lang="en-US" sz="1200" dirty="0">
                <a:latin typeface="Helvetica Light" panose="020B0403020202020204" pitchFamily="34" charset="0"/>
                <a:cs typeface="Trebuchet MS"/>
                <a:hlinkClick r:id="rId2"/>
              </a:rPr>
              <a:t>R. Cahn</a:t>
            </a:r>
            <a:r>
              <a:rPr lang="en-US" sz="1200" dirty="0">
                <a:latin typeface="Helvetica Light" panose="020B0403020202020204" pitchFamily="34" charset="0"/>
                <a:cs typeface="Trebuchet MS"/>
              </a:rPr>
              <a:t>, 1996]</a:t>
            </a:r>
            <a:endParaRPr lang="en-US" sz="2000" dirty="0">
              <a:latin typeface="Helvetica" pitchFamily="2" charset="0"/>
              <a:cs typeface="Trebuchet MS"/>
            </a:endParaRPr>
          </a:p>
          <a:p>
            <a:pPr marL="285750" indent="-285750"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latin typeface="Helvetica" pitchFamily="2" charset="0"/>
                <a:cs typeface="Trebuchet MS"/>
              </a:rPr>
              <a:t>The Higgs mechanism doesn’t tell us everything: there is this field which generates mass, but we do not know why some particles interact much weaker with the field than others (</a:t>
            </a:r>
            <a:r>
              <a:rPr lang="en-US" sz="1600" dirty="0" err="1">
                <a:latin typeface="Helvetica" pitchFamily="2" charset="0"/>
                <a:cs typeface="Trebuchet MS"/>
              </a:rPr>
              <a:t>flavour</a:t>
            </a:r>
            <a:r>
              <a:rPr lang="en-US" sz="1600" dirty="0">
                <a:latin typeface="Helvetica" pitchFamily="2" charset="0"/>
                <a:cs typeface="Trebuchet MS"/>
              </a:rPr>
              <a:t> problem)</a:t>
            </a:r>
          </a:p>
          <a:p>
            <a:pPr marL="285750" indent="-285750"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latin typeface="Helvetica" pitchFamily="2" charset="0"/>
                <a:cs typeface="Trebuchet MS"/>
              </a:rPr>
              <a:t>The vacuum energy density of the Higgs field is about 10</a:t>
            </a:r>
            <a:r>
              <a:rPr lang="en-US" sz="1600" baseline="30000" dirty="0">
                <a:latin typeface="Helvetica" pitchFamily="2" charset="0"/>
                <a:cs typeface="Trebuchet MS"/>
              </a:rPr>
              <a:t>55</a:t>
            </a:r>
            <a:r>
              <a:rPr lang="en-US" sz="1600" dirty="0">
                <a:latin typeface="Helvetica" pitchFamily="2" charset="0"/>
                <a:cs typeface="Trebuchet MS"/>
              </a:rPr>
              <a:t> times larger than the dark energy observed.           “It would curve the universe into an object roughly the size of a football” </a:t>
            </a:r>
            <a:r>
              <a:rPr lang="en-US" sz="1200" dirty="0">
                <a:latin typeface="Helvetica Light" panose="020B0403020202020204" pitchFamily="34" charset="0"/>
                <a:cs typeface="Trebuchet MS"/>
              </a:rPr>
              <a:t>(Veltman, 1986)</a:t>
            </a:r>
          </a:p>
          <a:p>
            <a:pPr marL="285750" indent="-285750"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latin typeface="Helvetica" pitchFamily="2" charset="0"/>
                <a:cs typeface="Trebuchet MS"/>
              </a:rPr>
              <a:t>The remarkable similarity between the BEH mechanism and the Bardeen–Cooper–Schrieffer theory of superconductivity, where the Bose condensation of a Cooper pair of two electrons plays the role of the Higgs field, raises the question whether the Higgs boson might not be elementary after all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CAAFC1A-ACB8-C2F4-B03C-45637692BB7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274178" y="1530350"/>
            <a:ext cx="3800693" cy="1570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722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6EEB830-D6C3-6436-EF59-4B75912480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55</a:t>
            </a:fld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3C8D9EF-F3CC-4C93-4CB4-506C120524D5}"/>
              </a:ext>
            </a:extLst>
          </p:cNvPr>
          <p:cNvSpPr txBox="1"/>
          <p:nvPr/>
        </p:nvSpPr>
        <p:spPr>
          <a:xfrm>
            <a:off x="178096" y="264651"/>
            <a:ext cx="11305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424250" algn="l" defTabSz="4302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An analogy to the Higgs mechanism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D7FBF"/>
              </a:solidFill>
              <a:effectLst/>
              <a:uLnTx/>
              <a:uFillTx/>
              <a:latin typeface="Helvetica Light" pitchFamily="2" charset="0"/>
              <a:ea typeface="Trebuchet MS" pitchFamily="-84" charset="0"/>
              <a:cs typeface="Helvetica Ligh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70F6AF0-9056-11BB-6065-EE6A6A5730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8064" y="1304633"/>
            <a:ext cx="4286335" cy="285755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499CEF6-8221-4964-C286-59B2431CA8A8}"/>
              </a:ext>
            </a:extLst>
          </p:cNvPr>
          <p:cNvSpPr txBox="1"/>
          <p:nvPr/>
        </p:nvSpPr>
        <p:spPr>
          <a:xfrm>
            <a:off x="6661065" y="4209965"/>
            <a:ext cx="4553035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100" u="none" strike="noStrike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Helvetica Light" panose="020B0403020202020204" pitchFamily="34" charset="0"/>
              </a:rPr>
              <a:t>A superconductor is locked mid-air in different orientations above a permanent magnet — superconductive levitation due to the expulsion of the static magnetic field (Meissner effect)</a:t>
            </a:r>
            <a:r>
              <a:rPr lang="en-GB" sz="1050" u="none" strike="noStrike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Helvetica Light" panose="020B0403020202020204" pitchFamily="34" charset="0"/>
              </a:rPr>
              <a:t> </a:t>
            </a:r>
            <a:r>
              <a:rPr lang="en-GB" sz="1000" u="none" strike="noStrike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Helvetica Light" panose="020B0403020202020204" pitchFamily="34" charset="0"/>
              </a:rPr>
              <a:t>[</a:t>
            </a:r>
            <a:r>
              <a:rPr lang="en-GB" sz="1000" u="none" strike="noStrike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Helvetica Light" panose="020B0403020202020204" pitchFamily="34" charset="0"/>
                <a:hlinkClick r:id="rId3"/>
              </a:rPr>
              <a:t>Source</a:t>
            </a:r>
            <a:r>
              <a:rPr lang="en-GB" sz="1000" u="none" strike="noStrike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Helvetica Light" panose="020B0403020202020204" pitchFamily="34" charset="0"/>
              </a:rPr>
              <a:t>]</a:t>
            </a:r>
          </a:p>
          <a:p>
            <a:endParaRPr lang="en-GB" sz="1000" dirty="0">
              <a:solidFill>
                <a:schemeClr val="tx1">
                  <a:lumMod val="65000"/>
                  <a:lumOff val="35000"/>
                </a:schemeClr>
              </a:solidFill>
              <a:latin typeface="Helvetica Light" panose="020B0403020202020204" pitchFamily="34" charset="0"/>
            </a:endParaRPr>
          </a:p>
          <a:p>
            <a:r>
              <a:rPr lang="en-GB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panose="020B0403020202020204" pitchFamily="34" charset="0"/>
              </a:rPr>
              <a:t>In response to an externally applied magnetic field, perpetual eddy currents circulate in the superconductor, producing an internal magnetic field that exactly cancels the externally applied one</a:t>
            </a:r>
            <a:endParaRPr lang="en-CH" sz="1100" dirty="0">
              <a:solidFill>
                <a:schemeClr val="tx1">
                  <a:lumMod val="65000"/>
                  <a:lumOff val="35000"/>
                </a:schemeClr>
              </a:solidFill>
              <a:latin typeface="Helvetica Light" panose="020B0403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306A35B-9DB8-829E-A1D1-F2FCA0901A51}"/>
              </a:ext>
            </a:extLst>
          </p:cNvPr>
          <p:cNvSpPr/>
          <p:nvPr/>
        </p:nvSpPr>
        <p:spPr>
          <a:xfrm>
            <a:off x="591667" y="1187217"/>
            <a:ext cx="5263033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57200" fontAlgn="base">
              <a:spcBef>
                <a:spcPts val="1800"/>
              </a:spcBef>
              <a:spcAft>
                <a:spcPct val="0"/>
              </a:spcAft>
              <a:defRPr/>
            </a:pPr>
            <a:r>
              <a:rPr lang="en-GB" b="1" dirty="0">
                <a:solidFill>
                  <a:srgbClr val="000000"/>
                </a:solidFill>
                <a:latin typeface="Helvetica" pitchFamily="2" charset="0"/>
              </a:rPr>
              <a:t>Superconductivity</a:t>
            </a:r>
          </a:p>
          <a:p>
            <a:pPr lvl="0" defTabSz="457200" fontAlgn="base">
              <a:spcBef>
                <a:spcPts val="3000"/>
              </a:spcBef>
              <a:spcAft>
                <a:spcPct val="0"/>
              </a:spcAft>
              <a:defRPr/>
            </a:pPr>
            <a:r>
              <a:rPr lang="en-US" sz="1600" b="1" dirty="0">
                <a:solidFill>
                  <a:srgbClr val="000000"/>
                </a:solidFill>
                <a:latin typeface="Helvetica" pitchFamily="2" charset="0"/>
              </a:rPr>
              <a:t>SC (BCS) theory				Higgs mechanism</a:t>
            </a:r>
          </a:p>
          <a:p>
            <a:pPr lvl="0" defTabSz="457200" fontAlgn="base">
              <a:spcBef>
                <a:spcPts val="1500"/>
              </a:spcBef>
              <a:spcAft>
                <a:spcPct val="0"/>
              </a:spcAft>
              <a:defRPr/>
            </a:pPr>
            <a:r>
              <a:rPr kumimoji="0" lang="en-US" sz="14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Cooper pair Bose condensation		Condensed Higgs field</a:t>
            </a:r>
          </a:p>
          <a:p>
            <a:pPr lvl="0" defTabSz="457200" fontAlgn="base">
              <a:spcBef>
                <a:spcPts val="900"/>
              </a:spcBef>
              <a:spcAft>
                <a:spcPct val="0"/>
              </a:spcAft>
              <a:defRPr/>
            </a:pPr>
            <a:r>
              <a:rPr kumimoji="0" lang="en-US" sz="14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Electrically charged (2e)			Weak charge</a:t>
            </a:r>
          </a:p>
          <a:p>
            <a:pPr lvl="0" defTabSz="457200" fontAlgn="base">
              <a:spcBef>
                <a:spcPts val="900"/>
              </a:spcBef>
              <a:spcAft>
                <a:spcPct val="0"/>
              </a:spcAft>
              <a:defRPr/>
            </a:pPr>
            <a:r>
              <a:rPr kumimoji="0" lang="en-US" sz="14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Mass of the photon				Mass of W</a:t>
            </a:r>
            <a:r>
              <a:rPr lang="en-US" sz="1400" dirty="0">
                <a:solidFill>
                  <a:srgbClr val="000000"/>
                </a:solidFill>
                <a:latin typeface="Helvetica" pitchFamily="2" charset="0"/>
              </a:rPr>
              <a:t> &amp;</a:t>
            </a:r>
            <a:r>
              <a:rPr kumimoji="0" lang="en-US" sz="14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 Z bosons</a:t>
            </a:r>
          </a:p>
          <a:p>
            <a:pPr lvl="0" defTabSz="457200" fontAlgn="base">
              <a:spcBef>
                <a:spcPts val="900"/>
              </a:spcBef>
              <a:spcAft>
                <a:spcPct val="0"/>
              </a:spcAft>
              <a:defRPr/>
            </a:pPr>
            <a:r>
              <a:rPr lang="en-US" sz="1400" i="1" dirty="0" err="1">
                <a:solidFill>
                  <a:srgbClr val="000000"/>
                </a:solidFill>
                <a:latin typeface="Helvetica" pitchFamily="2" charset="0"/>
              </a:rPr>
              <a:t>T</a:t>
            </a:r>
            <a:r>
              <a:rPr lang="en-US" sz="1400" baseline="-25000" dirty="0" err="1">
                <a:solidFill>
                  <a:srgbClr val="000000"/>
                </a:solidFill>
                <a:latin typeface="Helvetica" pitchFamily="2" charset="0"/>
              </a:rPr>
              <a:t>crit</a:t>
            </a:r>
            <a:r>
              <a:rPr lang="en-US" sz="1400" dirty="0">
                <a:solidFill>
                  <a:srgbClr val="000000"/>
                </a:solidFill>
                <a:latin typeface="Helvetica" pitchFamily="2" charset="0"/>
              </a:rPr>
              <a:t> ~ </a:t>
            </a:r>
            <a:r>
              <a:rPr lang="en-US" sz="1400" dirty="0" err="1">
                <a:solidFill>
                  <a:srgbClr val="000000"/>
                </a:solidFill>
                <a:latin typeface="Helvetica" pitchFamily="2" charset="0"/>
              </a:rPr>
              <a:t>mK</a:t>
            </a:r>
            <a:r>
              <a:rPr lang="en-US" sz="1400" dirty="0">
                <a:solidFill>
                  <a:srgbClr val="000000"/>
                </a:solidFill>
                <a:latin typeface="Helvetica" pitchFamily="2" charset="0"/>
              </a:rPr>
              <a:t> – several 10s of K		</a:t>
            </a:r>
            <a:r>
              <a:rPr lang="en-US" sz="1400" i="1" dirty="0">
                <a:solidFill>
                  <a:srgbClr val="000000"/>
                </a:solidFill>
                <a:latin typeface="Helvetica" pitchFamily="2" charset="0"/>
              </a:rPr>
              <a:t> 	</a:t>
            </a:r>
            <a:r>
              <a:rPr lang="en-US" sz="1400" i="1" dirty="0" err="1">
                <a:solidFill>
                  <a:srgbClr val="000000"/>
                </a:solidFill>
                <a:latin typeface="Helvetica" pitchFamily="2" charset="0"/>
              </a:rPr>
              <a:t>T</a:t>
            </a:r>
            <a:r>
              <a:rPr lang="en-US" sz="1400" baseline="-25000" dirty="0" err="1">
                <a:solidFill>
                  <a:srgbClr val="000000"/>
                </a:solidFill>
                <a:latin typeface="Helvetica" pitchFamily="2" charset="0"/>
              </a:rPr>
              <a:t>crit</a:t>
            </a:r>
            <a:r>
              <a:rPr lang="en-US" sz="1400" dirty="0">
                <a:solidFill>
                  <a:srgbClr val="000000"/>
                </a:solidFill>
                <a:latin typeface="Helvetica" pitchFamily="2" charset="0"/>
              </a:rPr>
              <a:t> = </a:t>
            </a:r>
            <a:r>
              <a:rPr lang="en-US" sz="1400" i="1" dirty="0">
                <a:solidFill>
                  <a:srgbClr val="000000"/>
                </a:solidFill>
                <a:latin typeface="Helvetica" pitchFamily="2" charset="0"/>
              </a:rPr>
              <a:t>T</a:t>
            </a:r>
            <a:r>
              <a:rPr lang="en-US" sz="1400" baseline="-25000" dirty="0">
                <a:solidFill>
                  <a:srgbClr val="000000"/>
                </a:solidFill>
                <a:latin typeface="Helvetica" pitchFamily="2" charset="0"/>
              </a:rPr>
              <a:t>EW  </a:t>
            </a:r>
            <a:r>
              <a:rPr lang="en-US" sz="1400" dirty="0">
                <a:solidFill>
                  <a:srgbClr val="000000"/>
                </a:solidFill>
                <a:latin typeface="Helvetica" pitchFamily="2" charset="0"/>
              </a:rPr>
              <a:t>~ 10</a:t>
            </a:r>
            <a:r>
              <a:rPr lang="en-US" sz="1400" baseline="30000" dirty="0">
                <a:solidFill>
                  <a:srgbClr val="000000"/>
                </a:solidFill>
                <a:latin typeface="Helvetica" pitchFamily="2" charset="0"/>
              </a:rPr>
              <a:t>15</a:t>
            </a:r>
            <a:r>
              <a:rPr lang="en-US" sz="1400" dirty="0">
                <a:solidFill>
                  <a:srgbClr val="000000"/>
                </a:solidFill>
                <a:latin typeface="Helvetica" pitchFamily="2" charset="0"/>
              </a:rPr>
              <a:t> K</a:t>
            </a:r>
            <a:endParaRPr kumimoji="0" lang="en-US" sz="140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A104B6E-9670-E46E-191C-5FCCDDF26555}"/>
              </a:ext>
            </a:extLst>
          </p:cNvPr>
          <p:cNvSpPr txBox="1"/>
          <p:nvPr/>
        </p:nvSpPr>
        <p:spPr>
          <a:xfrm>
            <a:off x="178096" y="6466749"/>
            <a:ext cx="509306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Further reading, eg: </a:t>
            </a:r>
            <a:r>
              <a:rPr lang="en-GB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  <a:hlinkClick r:id="rId4"/>
              </a:rPr>
              <a:t>L. Dixon, “From superconductors to supercolliders”</a:t>
            </a:r>
            <a:r>
              <a:rPr lang="en-GB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, 1996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239CB64-F724-E43E-2E18-B18AED5F4D6B}"/>
              </a:ext>
            </a:extLst>
          </p:cNvPr>
          <p:cNvCxnSpPr>
            <a:cxnSpLocks/>
          </p:cNvCxnSpPr>
          <p:nvPr/>
        </p:nvCxnSpPr>
        <p:spPr>
          <a:xfrm>
            <a:off x="669924" y="2236788"/>
            <a:ext cx="5037931" cy="0"/>
          </a:xfrm>
          <a:prstGeom prst="line">
            <a:avLst/>
          </a:prstGeom>
          <a:ln w="3175">
            <a:solidFill>
              <a:schemeClr val="tx1">
                <a:lumMod val="65000"/>
                <a:lumOff val="3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58F1211-FC47-62F7-3950-2E0EA683F0B5}"/>
              </a:ext>
            </a:extLst>
          </p:cNvPr>
          <p:cNvCxnSpPr>
            <a:cxnSpLocks/>
          </p:cNvCxnSpPr>
          <p:nvPr/>
        </p:nvCxnSpPr>
        <p:spPr>
          <a:xfrm>
            <a:off x="669923" y="3633793"/>
            <a:ext cx="5037932" cy="0"/>
          </a:xfrm>
          <a:prstGeom prst="line">
            <a:avLst/>
          </a:prstGeom>
          <a:ln w="3175">
            <a:solidFill>
              <a:schemeClr val="tx1">
                <a:lumMod val="65000"/>
                <a:lumOff val="3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ECF3AEB-68B5-8ABA-3C04-25CE3EEE336C}"/>
              </a:ext>
            </a:extLst>
          </p:cNvPr>
          <p:cNvCxnSpPr>
            <a:cxnSpLocks/>
          </p:cNvCxnSpPr>
          <p:nvPr/>
        </p:nvCxnSpPr>
        <p:spPr>
          <a:xfrm>
            <a:off x="669824" y="1752600"/>
            <a:ext cx="5038031" cy="0"/>
          </a:xfrm>
          <a:prstGeom prst="line">
            <a:avLst/>
          </a:prstGeom>
          <a:ln w="3175">
            <a:solidFill>
              <a:schemeClr val="tx1">
                <a:lumMod val="65000"/>
                <a:lumOff val="3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08C7B435-A7D8-89C4-F49C-998E3C2221AB}"/>
              </a:ext>
            </a:extLst>
          </p:cNvPr>
          <p:cNvSpPr txBox="1"/>
          <p:nvPr/>
        </p:nvSpPr>
        <p:spPr>
          <a:xfrm>
            <a:off x="591667" y="3894611"/>
            <a:ext cx="49552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600" b="1" dirty="0">
                <a:solidFill>
                  <a:prstClr val="black"/>
                </a:solidFill>
                <a:latin typeface="Symbol" pitchFamily="2" charset="2"/>
                <a:ea typeface="Helvetica Light" charset="0"/>
                <a:cs typeface="Helvetica Light" charset="0"/>
                <a:sym typeface="Wingdings" pitchFamily="2" charset="2"/>
              </a:rPr>
              <a:t>®</a:t>
            </a:r>
            <a:r>
              <a:rPr lang="en-CH" sz="1600" b="1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 Is the Higgs boson elementary or composite?</a:t>
            </a:r>
          </a:p>
        </p:txBody>
      </p:sp>
      <p:pic>
        <p:nvPicPr>
          <p:cNvPr id="3" name="Screenshot 2024-01-20 at 10.43.23.png" descr="Screenshot 2024-01-20 at 10.43.23.png">
            <a:extLst>
              <a:ext uri="{FF2B5EF4-FFF2-40B4-BE49-F238E27FC236}">
                <a16:creationId xmlns:a16="http://schemas.microsoft.com/office/drawing/2014/main" id="{102C5D32-C758-3AD3-970B-9025EDE8247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44801"/>
          <a:stretch>
            <a:fillRect/>
          </a:stretch>
        </p:blipFill>
        <p:spPr>
          <a:xfrm>
            <a:off x="1051683" y="4472243"/>
            <a:ext cx="3139318" cy="1687749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810725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F74CCCC-8364-ED4B-9680-74B49AB644C4}"/>
              </a:ext>
            </a:extLst>
          </p:cNvPr>
          <p:cNvSpPr/>
          <p:nvPr/>
        </p:nvSpPr>
        <p:spPr>
          <a:xfrm>
            <a:off x="0" y="0"/>
            <a:ext cx="11472863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en-CH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869B6B50-A32A-C0F7-A06F-613AF24F83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163" y="0"/>
            <a:ext cx="1039653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748FCE9-2E37-0542-BEFA-CB38C8B5FD92}"/>
              </a:ext>
            </a:extLst>
          </p:cNvPr>
          <p:cNvSpPr txBox="1"/>
          <p:nvPr/>
        </p:nvSpPr>
        <p:spPr>
          <a:xfrm>
            <a:off x="7657395" y="6604084"/>
            <a:ext cx="381546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050" dirty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A Higgs boson to 2e2µ plus a Z boson to 2µ candidate event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EB1C973-45C3-31A8-EC97-1F1EAA0FF385}"/>
              </a:ext>
            </a:extLst>
          </p:cNvPr>
          <p:cNvSpPr/>
          <p:nvPr/>
        </p:nvSpPr>
        <p:spPr>
          <a:xfrm>
            <a:off x="538164" y="5290776"/>
            <a:ext cx="2930678" cy="1567223"/>
          </a:xfrm>
          <a:prstGeom prst="rect">
            <a:avLst/>
          </a:prstGeom>
          <a:solidFill>
            <a:schemeClr val="tx1"/>
          </a:solidFill>
        </p:spPr>
        <p:txBody>
          <a:bodyPr wrap="squar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F8B2476-65D7-81E4-6566-D8F53AD536B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6576" b="32613"/>
          <a:stretch/>
        </p:blipFill>
        <p:spPr>
          <a:xfrm>
            <a:off x="9231681" y="152497"/>
            <a:ext cx="2111311" cy="92055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7A89BE9-CC1C-9C69-ADAF-19704BC75F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9687" y="5407850"/>
            <a:ext cx="2727632" cy="1323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1437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F74CCCC-8364-ED4B-9680-74B49AB644C4}"/>
              </a:ext>
            </a:extLst>
          </p:cNvPr>
          <p:cNvSpPr/>
          <p:nvPr/>
        </p:nvSpPr>
        <p:spPr>
          <a:xfrm>
            <a:off x="0" y="0"/>
            <a:ext cx="11472863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en-CH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3188C43-E0C5-594A-A691-F8EDB7D37F1C}"/>
              </a:ext>
            </a:extLst>
          </p:cNvPr>
          <p:cNvSpPr/>
          <p:nvPr/>
        </p:nvSpPr>
        <p:spPr>
          <a:xfrm>
            <a:off x="245333" y="0"/>
            <a:ext cx="4795024" cy="1118915"/>
          </a:xfrm>
          <a:prstGeom prst="rect">
            <a:avLst/>
          </a:prstGeom>
          <a:solidFill>
            <a:schemeClr val="tx1"/>
          </a:solidFill>
        </p:spPr>
        <p:txBody>
          <a:bodyPr wrap="non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ECD870B-BA43-65B6-0841-759AB4960B1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69"/>
          <a:stretch/>
        </p:blipFill>
        <p:spPr>
          <a:xfrm>
            <a:off x="1034716" y="1793"/>
            <a:ext cx="9506152" cy="6854414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32871FA0-C6F7-A121-E59B-4F8B88EF2BE7}"/>
              </a:ext>
            </a:extLst>
          </p:cNvPr>
          <p:cNvSpPr/>
          <p:nvPr/>
        </p:nvSpPr>
        <p:spPr>
          <a:xfrm>
            <a:off x="5648104" y="1683654"/>
            <a:ext cx="5267200" cy="4780646"/>
          </a:xfrm>
          <a:prstGeom prst="roundRect">
            <a:avLst>
              <a:gd name="adj" fmla="val 801"/>
            </a:avLst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46821DE0-36C5-BBD3-1E8F-1F4AD614A53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850"/>
          <a:stretch/>
        </p:blipFill>
        <p:spPr>
          <a:xfrm rot="5400000">
            <a:off x="6554809" y="2066596"/>
            <a:ext cx="3462575" cy="4967006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794E7392-DAD5-CCEC-BF6D-65085F01CD6A}"/>
              </a:ext>
            </a:extLst>
          </p:cNvPr>
          <p:cNvSpPr/>
          <p:nvPr/>
        </p:nvSpPr>
        <p:spPr>
          <a:xfrm>
            <a:off x="5648103" y="6174883"/>
            <a:ext cx="2093843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050" dirty="0">
                <a:latin typeface="Helvetica Light" panose="020B0403020202020204" pitchFamily="34" charset="0"/>
              </a:rPr>
              <a:t>Gfitter Group: </a:t>
            </a:r>
            <a:r>
              <a:rPr lang="en-GB" sz="1050" dirty="0">
                <a:latin typeface="Helvetica Light" panose="020B0403020202020204" pitchFamily="34" charset="0"/>
                <a:hlinkClick r:id="rId4"/>
              </a:rPr>
              <a:t>arXiv:1803.01853</a:t>
            </a:r>
            <a:endParaRPr lang="en-CH" sz="1050" dirty="0">
              <a:latin typeface="Helvetica Light" panose="020B0403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777EC48-1898-E6A2-30C1-C7938185D771}"/>
              </a:ext>
            </a:extLst>
          </p:cNvPr>
          <p:cNvSpPr txBox="1"/>
          <p:nvPr/>
        </p:nvSpPr>
        <p:spPr>
          <a:xfrm>
            <a:off x="1" y="518751"/>
            <a:ext cx="5648102" cy="64633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3600" b="1" dirty="0">
                <a:solidFill>
                  <a:schemeClr val="bg1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Higgs boson mass</a:t>
            </a:r>
            <a:endParaRPr lang="en-GB" sz="3600" dirty="0">
              <a:solidFill>
                <a:schemeClr val="bg1"/>
              </a:solidFill>
              <a:latin typeface="Helvetica" pitchFamily="2" charset="0"/>
              <a:ea typeface="Trebuchet MS" pitchFamily="-84" charset="0"/>
              <a:cs typeface="Helvetica Light"/>
            </a:endParaRPr>
          </a:p>
        </p:txBody>
      </p:sp>
      <p:pic>
        <p:nvPicPr>
          <p:cNvPr id="17" name="Picture 4">
            <a:extLst>
              <a:ext uri="{FF2B5EF4-FFF2-40B4-BE49-F238E27FC236}">
                <a16:creationId xmlns:a16="http://schemas.microsoft.com/office/drawing/2014/main" id="{BD10CA0D-9A2B-B291-46A8-9515251F24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 t="7963"/>
          <a:stretch>
            <a:fillRect/>
          </a:stretch>
        </p:blipFill>
        <p:spPr bwMode="auto">
          <a:xfrm>
            <a:off x="6399037" y="2034477"/>
            <a:ext cx="1870692" cy="954124"/>
          </a:xfrm>
          <a:prstGeom prst="rect">
            <a:avLst/>
          </a:prstGeom>
          <a:noFill/>
          <a:ln w="25400">
            <a:noFill/>
            <a:prstDash val="dash"/>
            <a:miter lim="800000"/>
            <a:headEnd/>
            <a:tailEnd/>
          </a:ln>
          <a:effectLst/>
        </p:spPr>
      </p:pic>
      <p:pic>
        <p:nvPicPr>
          <p:cNvPr id="18" name="Picture 5">
            <a:extLst>
              <a:ext uri="{FF2B5EF4-FFF2-40B4-BE49-F238E27FC236}">
                <a16:creationId xmlns:a16="http://schemas.microsoft.com/office/drawing/2014/main" id="{D366DFC8-3280-B416-0EFE-05EBC3B0F7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rcRect b="6848"/>
          <a:stretch>
            <a:fillRect/>
          </a:stretch>
        </p:blipFill>
        <p:spPr bwMode="auto">
          <a:xfrm>
            <a:off x="8447661" y="1941073"/>
            <a:ext cx="1964227" cy="1080041"/>
          </a:xfrm>
          <a:prstGeom prst="rect">
            <a:avLst/>
          </a:prstGeom>
          <a:noFill/>
          <a:ln w="25400">
            <a:noFill/>
            <a:prstDash val="dash"/>
            <a:miter lim="800000"/>
            <a:headEnd/>
            <a:tailEnd/>
          </a:ln>
          <a:effectLst/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AF4AA638-5214-02FD-DF65-BD609B34D140}"/>
              </a:ext>
            </a:extLst>
          </p:cNvPr>
          <p:cNvSpPr txBox="1"/>
          <p:nvPr/>
        </p:nvSpPr>
        <p:spPr>
          <a:xfrm>
            <a:off x="5722521" y="1743402"/>
            <a:ext cx="46121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Radiative corections sensitive to heavy particles in loop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B282755-CC46-F524-F127-F00FB31194AA}"/>
              </a:ext>
            </a:extLst>
          </p:cNvPr>
          <p:cNvSpPr/>
          <p:nvPr/>
        </p:nvSpPr>
        <p:spPr>
          <a:xfrm>
            <a:off x="245332" y="2875787"/>
            <a:ext cx="5412677" cy="98840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tIns="169383" bIns="169383">
            <a:spAutoFit/>
          </a:bodyPr>
          <a:lstStyle/>
          <a:p>
            <a:pPr marL="219595" defTabSz="430225" fontAlgn="base">
              <a:spcBef>
                <a:spcPts val="1694"/>
              </a:spcBef>
              <a:spcAft>
                <a:spcPct val="0"/>
              </a:spcAft>
              <a:defRPr/>
            </a:pPr>
            <a:r>
              <a:rPr lang="en-GB" sz="1600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</a:rPr>
              <a:t>The Higgs mass is peculiar</a:t>
            </a:r>
          </a:p>
          <a:p>
            <a:pPr marL="505345" indent="-285750" defTabSz="430225" fontAlgn="base">
              <a:spcBef>
                <a:spcPts val="12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GB" sz="1600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</a:rPr>
              <a:t>It is consistent with the global electroweak fit</a:t>
            </a:r>
          </a:p>
        </p:txBody>
      </p:sp>
    </p:spTree>
    <p:extLst>
      <p:ext uri="{BB962C8B-B14F-4D97-AF65-F5344CB8AC3E}">
        <p14:creationId xmlns:p14="http://schemas.microsoft.com/office/powerpoint/2010/main" val="1645973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F74CCCC-8364-ED4B-9680-74B49AB644C4}"/>
              </a:ext>
            </a:extLst>
          </p:cNvPr>
          <p:cNvSpPr/>
          <p:nvPr/>
        </p:nvSpPr>
        <p:spPr>
          <a:xfrm>
            <a:off x="0" y="0"/>
            <a:ext cx="11472863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en-CH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3188C43-E0C5-594A-A691-F8EDB7D37F1C}"/>
              </a:ext>
            </a:extLst>
          </p:cNvPr>
          <p:cNvSpPr/>
          <p:nvPr/>
        </p:nvSpPr>
        <p:spPr>
          <a:xfrm>
            <a:off x="245333" y="0"/>
            <a:ext cx="4795024" cy="1118915"/>
          </a:xfrm>
          <a:prstGeom prst="rect">
            <a:avLst/>
          </a:prstGeom>
          <a:solidFill>
            <a:schemeClr val="tx1"/>
          </a:solidFill>
        </p:spPr>
        <p:txBody>
          <a:bodyPr wrap="non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ECD870B-BA43-65B6-0841-759AB4960B1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69"/>
          <a:stretch/>
        </p:blipFill>
        <p:spPr>
          <a:xfrm>
            <a:off x="1034716" y="1793"/>
            <a:ext cx="9506152" cy="685441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193A0CA-2460-D320-BDE6-5BA188AD4C25}"/>
              </a:ext>
            </a:extLst>
          </p:cNvPr>
          <p:cNvSpPr/>
          <p:nvPr/>
        </p:nvSpPr>
        <p:spPr>
          <a:xfrm>
            <a:off x="245332" y="2875787"/>
            <a:ext cx="5412677" cy="220412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tIns="169383" bIns="169383">
            <a:spAutoFit/>
          </a:bodyPr>
          <a:lstStyle/>
          <a:p>
            <a:pPr marL="219595" defTabSz="430225" fontAlgn="base">
              <a:spcBef>
                <a:spcPts val="1694"/>
              </a:spcBef>
              <a:spcAft>
                <a:spcPct val="0"/>
              </a:spcAft>
              <a:defRPr/>
            </a:pPr>
            <a:r>
              <a:rPr lang="en-GB" sz="1600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</a:rPr>
              <a:t>The Higgs mass is peculiar </a:t>
            </a:r>
          </a:p>
          <a:p>
            <a:pPr marL="505345" indent="-285750" defTabSz="430225" fontAlgn="base">
              <a:spcBef>
                <a:spcPts val="12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GB" sz="1600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</a:rPr>
              <a:t>It is consistent with the global electroweak fit</a:t>
            </a:r>
          </a:p>
          <a:p>
            <a:pPr marL="505345" indent="-285750" defTabSz="430225" fontAlgn="base">
              <a:spcBef>
                <a:spcPts val="9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GB" sz="1600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</a:rPr>
              <a:t>But the electroweak vacuum seems to be metastable</a:t>
            </a:r>
          </a:p>
          <a:p>
            <a:pPr marL="505345" indent="-285750" defTabSz="430225" fontAlgn="base">
              <a:spcBef>
                <a:spcPts val="9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GB" sz="1600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</a:rPr>
              <a:t>And in case of new high-scale physics, the Higgs mass appears to be highly fine-tuned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32871FA0-C6F7-A121-E59B-4F8B88EF2BE7}"/>
              </a:ext>
            </a:extLst>
          </p:cNvPr>
          <p:cNvSpPr/>
          <p:nvPr/>
        </p:nvSpPr>
        <p:spPr>
          <a:xfrm>
            <a:off x="5648104" y="1683654"/>
            <a:ext cx="5267200" cy="4780646"/>
          </a:xfrm>
          <a:prstGeom prst="roundRect">
            <a:avLst>
              <a:gd name="adj" fmla="val 801"/>
            </a:avLst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F81DB6C-0644-AF49-BDA2-0D3EFCD596CA}"/>
              </a:ext>
            </a:extLst>
          </p:cNvPr>
          <p:cNvSpPr txBox="1"/>
          <p:nvPr/>
        </p:nvSpPr>
        <p:spPr>
          <a:xfrm>
            <a:off x="5876950" y="1937255"/>
            <a:ext cx="49973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The scalar mass term in the SM is not protected by any symmetry, so, in case of high-scale new physics (eg, at </a:t>
            </a:r>
            <a:r>
              <a:rPr lang="en-CH" sz="1400" i="1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m</a:t>
            </a:r>
            <a:r>
              <a:rPr lang="en-CH" sz="1400" baseline="-250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Pl</a:t>
            </a:r>
            <a:r>
              <a:rPr lang="en-CH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):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F3CBB37-9A36-050F-FFF8-C136A8D9B4F7}"/>
              </a:ext>
            </a:extLst>
          </p:cNvPr>
          <p:cNvSpPr txBox="1"/>
          <p:nvPr/>
        </p:nvSpPr>
        <p:spPr>
          <a:xfrm>
            <a:off x="5876949" y="3711032"/>
            <a:ext cx="487995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This is the </a:t>
            </a:r>
            <a:r>
              <a:rPr lang="en-CH" sz="1400" b="1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hierarchy problem</a:t>
            </a:r>
            <a:r>
              <a:rPr lang="en-CH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: low-energy physics depends on high-energy physics (no scale factorisation)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CH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Solutions explored may be </a:t>
            </a:r>
            <a:r>
              <a:rPr lang="en-GB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weakly coupled (</a:t>
            </a:r>
            <a:r>
              <a:rPr lang="en-GB" sz="1400" dirty="0" err="1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eg</a:t>
            </a:r>
            <a:r>
              <a:rPr lang="en-GB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, SUSY), strongly coupled (</a:t>
            </a:r>
            <a:r>
              <a:rPr lang="en-GB" sz="1400" dirty="0" err="1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eg</a:t>
            </a:r>
            <a:r>
              <a:rPr lang="en-GB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, Higgs composite), strong gravity (</a:t>
            </a:r>
            <a:r>
              <a:rPr lang="en-GB" sz="1400" dirty="0" err="1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eg</a:t>
            </a:r>
            <a:r>
              <a:rPr lang="en-GB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, warped extra dimensions)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To be </a:t>
            </a:r>
            <a:r>
              <a:rPr lang="en-GB" sz="1400" i="1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natural</a:t>
            </a:r>
            <a:r>
              <a:rPr lang="en-GB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, solutions involve new physics at TeV scale. Or invoke a statistical solution (and the anthropic principle) via a landscape of string </a:t>
            </a:r>
            <a:r>
              <a:rPr lang="en-GB" sz="1400" dirty="0" err="1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vacua</a:t>
            </a:r>
            <a:r>
              <a:rPr lang="en-GB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(multiverse)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A894C54-C275-7962-58A9-DE115A95BA0C}"/>
              </a:ext>
            </a:extLst>
          </p:cNvPr>
          <p:cNvSpPr txBox="1"/>
          <p:nvPr/>
        </p:nvSpPr>
        <p:spPr>
          <a:xfrm>
            <a:off x="0" y="518751"/>
            <a:ext cx="5648103" cy="64633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3600" b="1" dirty="0">
                <a:solidFill>
                  <a:schemeClr val="bg1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Higgs boson mass</a:t>
            </a:r>
            <a:endParaRPr lang="en-GB" sz="3600" dirty="0">
              <a:solidFill>
                <a:schemeClr val="bg1"/>
              </a:solidFill>
              <a:latin typeface="Helvetica" pitchFamily="2" charset="0"/>
              <a:ea typeface="Trebuchet MS" pitchFamily="-84" charset="0"/>
              <a:cs typeface="Helvetica Ligh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9E2D61EA-0409-731A-D813-0A2D2A50E7C3}"/>
                  </a:ext>
                </a:extLst>
              </p:cNvPr>
              <p:cNvSpPr txBox="1"/>
              <p:nvPr/>
            </p:nvSpPr>
            <p:spPr>
              <a:xfrm>
                <a:off x="6786576" y="2576785"/>
                <a:ext cx="2625725" cy="35464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1600" b="0" i="1" dirty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1600" b="0" i="1" dirty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sz="1600" b="0" i="1" dirty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𝐻</m:t>
                          </m:r>
                        </m:sub>
                        <m:sup>
                          <m:r>
                            <a:rPr lang="en-US" sz="1600" b="0" i="1" dirty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en-US" sz="1600" b="0" i="1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en-US" sz="1600" i="1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1600" i="1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1600" b="0" i="0" dirty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bare</m:t>
                          </m:r>
                        </m:sub>
                        <m:sup>
                          <m:r>
                            <a:rPr lang="en-US" sz="1600" i="1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en-US" sz="1600" b="0" i="1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1600" b="0" i="1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𝛿</m:t>
                      </m:r>
                      <m:sSubSup>
                        <m:sSubSupPr>
                          <m:ctrlPr>
                            <a:rPr lang="en-US" sz="1600" i="1" dirty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1600" i="1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sz="1600" i="1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𝐻</m:t>
                          </m:r>
                        </m:sub>
                        <m:sup>
                          <m:r>
                            <a:rPr lang="en-US" sz="1600" i="1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</m:oMath>
                  </m:oMathPara>
                </a14:m>
                <a:endParaRPr lang="en-CH" sz="16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9E2D61EA-0409-731A-D813-0A2D2A50E7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86576" y="2576785"/>
                <a:ext cx="2625725" cy="35464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H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74B4E27B-47A6-C95C-974A-A96D78DCACE6}"/>
                  </a:ext>
                </a:extLst>
              </p:cNvPr>
              <p:cNvSpPr txBox="1"/>
              <p:nvPr/>
            </p:nvSpPr>
            <p:spPr>
              <a:xfrm>
                <a:off x="6248400" y="2948097"/>
                <a:ext cx="4000514" cy="58644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𝛿</m:t>
                      </m:r>
                      <m:sSubSup>
                        <m:sSubSupPr>
                          <m:ctrlPr>
                            <a:rPr lang="en-US" sz="1600" i="1" dirty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1600" i="1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sz="1600" i="1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𝐻</m:t>
                          </m:r>
                        </m:sub>
                        <m:sup>
                          <m:r>
                            <a:rPr lang="en-US" sz="1600" i="1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en-US" sz="1600" b="0" i="1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600" b="0" i="1" dirty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1600" b="0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l-GR" sz="1600" i="1" dirty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Λ</m:t>
                              </m:r>
                            </m:e>
                            <m:sup>
                              <m:r>
                                <a:rPr lang="en-US" sz="1600" b="0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sz="1600" b="0" i="1" dirty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16</m:t>
                          </m:r>
                          <m:sSup>
                            <m:sSupPr>
                              <m:ctrlPr>
                                <a:rPr lang="en-US" sz="1600" b="0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600" b="0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𝜋</m:t>
                              </m:r>
                            </m:e>
                            <m:sup>
                              <m:r>
                                <a:rPr lang="en-US" sz="1600" b="0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f>
                        <m:fPr>
                          <m:ctrlPr>
                            <a:rPr lang="en-US" sz="1600" b="0" i="1" dirty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b="0" i="1" dirty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sSup>
                            <m:sSupPr>
                              <m:ctrlPr>
                                <a:rPr lang="en-US" sz="1600" b="0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600" b="0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𝜐</m:t>
                              </m:r>
                            </m:e>
                            <m:sup>
                              <m:r>
                                <a:rPr lang="en-US" sz="1600" b="0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d>
                        <m:dPr>
                          <m:ctrlPr>
                            <a:rPr lang="en-US" sz="1600" b="0" i="1" dirty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sz="1600" i="1" dirty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1600" i="1" dirty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1600" i="1" dirty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𝐻</m:t>
                              </m:r>
                            </m:sub>
                            <m:sup>
                              <m:r>
                                <a:rPr lang="en-US" sz="1600" i="1" dirty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r>
                            <a:rPr lang="en-US" sz="1600" b="0" i="1" dirty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bSup>
                            <m:sSubSupPr>
                              <m:ctrlPr>
                                <a:rPr lang="en-US" sz="1600" i="1" dirty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1600" i="1" dirty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1600" b="0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𝑍</m:t>
                              </m:r>
                            </m:sub>
                            <m:sup>
                              <m:r>
                                <a:rPr lang="en-US" sz="1600" i="1" dirty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r>
                            <a:rPr lang="en-US" sz="1600" b="0" i="1" dirty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bSup>
                            <m:sSubSupPr>
                              <m:ctrlPr>
                                <a:rPr lang="en-US" sz="1600" i="1" dirty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1600" b="0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sz="1600" i="1" dirty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1600" b="0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𝑊</m:t>
                              </m:r>
                            </m:sub>
                            <m:sup>
                              <m:r>
                                <a:rPr lang="en-US" sz="1600" i="1" dirty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r>
                            <a:rPr lang="en-US" sz="1600" b="0" i="1" dirty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en-US" sz="1600" i="1" dirty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1600" b="0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4</m:t>
                              </m:r>
                              <m:r>
                                <a:rPr lang="en-US" sz="1600" i="1" dirty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1600" b="0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sub>
                            <m:sup>
                              <m:r>
                                <a:rPr lang="en-US" sz="1600" i="1" dirty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e>
                      </m:d>
                    </m:oMath>
                  </m:oMathPara>
                </a14:m>
                <a:endParaRPr lang="en-CH" sz="16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74B4E27B-47A6-C95C-974A-A96D78DCAC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8400" y="2948097"/>
                <a:ext cx="4000514" cy="586443"/>
              </a:xfrm>
              <a:prstGeom prst="rect">
                <a:avLst/>
              </a:prstGeom>
              <a:blipFill>
                <a:blip r:embed="rId4"/>
                <a:stretch>
                  <a:fillRect b="-2128"/>
                </a:stretch>
              </a:blipFill>
            </p:spPr>
            <p:txBody>
              <a:bodyPr/>
              <a:lstStyle/>
              <a:p>
                <a:r>
                  <a:rPr lang="en-CH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9" name="Group 18">
            <a:extLst>
              <a:ext uri="{FF2B5EF4-FFF2-40B4-BE49-F238E27FC236}">
                <a16:creationId xmlns:a16="http://schemas.microsoft.com/office/drawing/2014/main" id="{515558E2-F421-7590-5544-7FD2D320A1B5}"/>
              </a:ext>
            </a:extLst>
          </p:cNvPr>
          <p:cNvGrpSpPr/>
          <p:nvPr/>
        </p:nvGrpSpPr>
        <p:grpSpPr>
          <a:xfrm>
            <a:off x="8208909" y="302351"/>
            <a:ext cx="2665413" cy="1293057"/>
            <a:chOff x="1473200" y="1978194"/>
            <a:chExt cx="2665413" cy="1293057"/>
          </a:xfrm>
        </p:grpSpPr>
        <p:sp>
          <p:nvSpPr>
            <p:cNvPr id="20" name="Line 5">
              <a:extLst>
                <a:ext uri="{FF2B5EF4-FFF2-40B4-BE49-F238E27FC236}">
                  <a16:creationId xmlns:a16="http://schemas.microsoft.com/office/drawing/2014/main" id="{8374DCC0-C2BC-A49D-8976-10B370DE057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73200" y="2624138"/>
              <a:ext cx="1009650" cy="0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en-CH"/>
            </a:p>
          </p:txBody>
        </p:sp>
        <p:sp>
          <p:nvSpPr>
            <p:cNvPr id="21" name="Line 6">
              <a:extLst>
                <a:ext uri="{FF2B5EF4-FFF2-40B4-BE49-F238E27FC236}">
                  <a16:creationId xmlns:a16="http://schemas.microsoft.com/office/drawing/2014/main" id="{4A723CB4-9766-6981-DD0A-9EB46927BEF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28963" y="2624138"/>
              <a:ext cx="1009650" cy="0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en-CH"/>
            </a:p>
          </p:txBody>
        </p:sp>
        <p:sp>
          <p:nvSpPr>
            <p:cNvPr id="22" name="Oval 7">
              <a:extLst>
                <a:ext uri="{FF2B5EF4-FFF2-40B4-BE49-F238E27FC236}">
                  <a16:creationId xmlns:a16="http://schemas.microsoft.com/office/drawing/2014/main" id="{FD1E60EE-5B58-A292-CEC7-81ECA63855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82850" y="2301875"/>
              <a:ext cx="647700" cy="647700"/>
            </a:xfrm>
            <a:prstGeom prst="ellipse">
              <a:avLst/>
            </a:prstGeom>
            <a:noFill/>
            <a:ln w="19050" algn="ctr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en-CH"/>
            </a:p>
          </p:txBody>
        </p:sp>
        <p:graphicFrame>
          <p:nvGraphicFramePr>
            <p:cNvPr id="23" name="Object 8">
              <a:extLst>
                <a:ext uri="{FF2B5EF4-FFF2-40B4-BE49-F238E27FC236}">
                  <a16:creationId xmlns:a16="http://schemas.microsoft.com/office/drawing/2014/main" id="{D3859628-43EF-0CD3-A844-C1ABF0D3A4F2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736850" y="2319338"/>
            <a:ext cx="131763" cy="2301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5" imgW="2336800" imgH="4102100" progId="Equation.DSMT4">
                    <p:embed/>
                  </p:oleObj>
                </mc:Choice>
                <mc:Fallback>
                  <p:oleObj name="Equation" r:id="rId5" imgW="2336800" imgH="4102100" progId="Equation.DSMT4">
                    <p:embed/>
                    <p:pic>
                      <p:nvPicPr>
                        <p:cNvPr id="23" name="Object 8">
                          <a:extLst>
                            <a:ext uri="{FF2B5EF4-FFF2-40B4-BE49-F238E27FC236}">
                              <a16:creationId xmlns:a16="http://schemas.microsoft.com/office/drawing/2014/main" id="{D3859628-43EF-0CD3-A844-C1ABF0D3A4F2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36850" y="2319338"/>
                          <a:ext cx="131763" cy="23018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4" name="Object 9">
              <a:extLst>
                <a:ext uri="{FF2B5EF4-FFF2-40B4-BE49-F238E27FC236}">
                  <a16:creationId xmlns:a16="http://schemas.microsoft.com/office/drawing/2014/main" id="{702A0AF6-176C-1DB5-7E6B-AFC7C39266DD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732088" y="2670175"/>
            <a:ext cx="165100" cy="2635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7" imgW="2921000" imgH="4686300" progId="Equation.DSMT4">
                    <p:embed/>
                  </p:oleObj>
                </mc:Choice>
                <mc:Fallback>
                  <p:oleObj name="Equation" r:id="rId7" imgW="2921000" imgH="4686300" progId="Equation.DSMT4">
                    <p:embed/>
                    <p:pic>
                      <p:nvPicPr>
                        <p:cNvPr id="24" name="Object 9">
                          <a:extLst>
                            <a:ext uri="{FF2B5EF4-FFF2-40B4-BE49-F238E27FC236}">
                              <a16:creationId xmlns:a16="http://schemas.microsoft.com/office/drawing/2014/main" id="{702A0AF6-176C-1DB5-7E6B-AFC7C39266DD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32088" y="2670175"/>
                          <a:ext cx="165100" cy="26352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5" name="Oval 10">
              <a:extLst>
                <a:ext uri="{FF2B5EF4-FFF2-40B4-BE49-F238E27FC236}">
                  <a16:creationId xmlns:a16="http://schemas.microsoft.com/office/drawing/2014/main" id="{AD00AFFC-BA88-239B-2DCE-3FD563F49E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97213" y="2584450"/>
              <a:ext cx="71437" cy="73025"/>
            </a:xfrm>
            <a:prstGeom prst="ellipse">
              <a:avLst/>
            </a:prstGeom>
            <a:solidFill>
              <a:srgbClr val="66CCFF"/>
            </a:solidFill>
            <a:ln w="3175" algn="ctr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en-CH"/>
            </a:p>
          </p:txBody>
        </p:sp>
        <p:sp>
          <p:nvSpPr>
            <p:cNvPr id="27" name="Oval 11">
              <a:extLst>
                <a:ext uri="{FF2B5EF4-FFF2-40B4-BE49-F238E27FC236}">
                  <a16:creationId xmlns:a16="http://schemas.microsoft.com/office/drawing/2014/main" id="{91620E23-AA11-6DE1-C699-55DEA815C1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3163" y="2584450"/>
              <a:ext cx="71437" cy="73025"/>
            </a:xfrm>
            <a:prstGeom prst="ellipse">
              <a:avLst/>
            </a:prstGeom>
            <a:solidFill>
              <a:srgbClr val="66CCFF"/>
            </a:solidFill>
            <a:ln w="3175" algn="ctr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en-CH"/>
            </a:p>
          </p:txBody>
        </p:sp>
        <p:graphicFrame>
          <p:nvGraphicFramePr>
            <p:cNvPr id="28" name="Object 14">
              <a:extLst>
                <a:ext uri="{FF2B5EF4-FFF2-40B4-BE49-F238E27FC236}">
                  <a16:creationId xmlns:a16="http://schemas.microsoft.com/office/drawing/2014/main" id="{5EB94105-1F1E-A2D9-1422-EABEA2A6C8CC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833563" y="2347913"/>
            <a:ext cx="214312" cy="2143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9" imgW="3797300" imgH="3797300" progId="Equation.DSMT4">
                    <p:embed/>
                  </p:oleObj>
                </mc:Choice>
                <mc:Fallback>
                  <p:oleObj name="Equation" r:id="rId9" imgW="3797300" imgH="3797300" progId="Equation.DSMT4">
                    <p:embed/>
                    <p:pic>
                      <p:nvPicPr>
                        <p:cNvPr id="28" name="Object 14">
                          <a:extLst>
                            <a:ext uri="{FF2B5EF4-FFF2-40B4-BE49-F238E27FC236}">
                              <a16:creationId xmlns:a16="http://schemas.microsoft.com/office/drawing/2014/main" id="{5EB94105-1F1E-A2D9-1422-EABEA2A6C8CC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33563" y="2347913"/>
                          <a:ext cx="214312" cy="21431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9" name="Object 15">
              <a:extLst>
                <a:ext uri="{FF2B5EF4-FFF2-40B4-BE49-F238E27FC236}">
                  <a16:creationId xmlns:a16="http://schemas.microsoft.com/office/drawing/2014/main" id="{7A5BE9F9-16C8-6F71-77AD-8ACA1BE1D30F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563938" y="2346325"/>
            <a:ext cx="214312" cy="2143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1" imgW="3797300" imgH="3797300" progId="Equation.DSMT4">
                    <p:embed/>
                  </p:oleObj>
                </mc:Choice>
                <mc:Fallback>
                  <p:oleObj name="Equation" r:id="rId11" imgW="3797300" imgH="3797300" progId="Equation.DSMT4">
                    <p:embed/>
                    <p:pic>
                      <p:nvPicPr>
                        <p:cNvPr id="29" name="Object 15">
                          <a:extLst>
                            <a:ext uri="{FF2B5EF4-FFF2-40B4-BE49-F238E27FC236}">
                              <a16:creationId xmlns:a16="http://schemas.microsoft.com/office/drawing/2014/main" id="{7A5BE9F9-16C8-6F71-77AD-8ACA1BE1D30F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63938" y="2346325"/>
                          <a:ext cx="214312" cy="21431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00FC7014-776F-A0E9-46C6-9E1BF8CBD1C5}"/>
                </a:ext>
              </a:extLst>
            </p:cNvPr>
            <p:cNvSpPr txBox="1"/>
            <p:nvPr/>
          </p:nvSpPr>
          <p:spPr>
            <a:xfrm>
              <a:off x="1818126" y="2285378"/>
              <a:ext cx="33214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>
                <a:spcBef>
                  <a:spcPts val="3000"/>
                </a:spcBef>
              </a:pPr>
              <a:r>
                <a:rPr lang="en-CH" sz="1600" b="1" dirty="0">
                  <a:solidFill>
                    <a:schemeClr val="bg1"/>
                  </a:solidFill>
                  <a:latin typeface="Helvetica" pitchFamily="2" charset="0"/>
                  <a:ea typeface="Helvetica Light" charset="0"/>
                  <a:cs typeface="Helvetica Light" charset="0"/>
                  <a:sym typeface="Wingdings" pitchFamily="2" charset="2"/>
                </a:rPr>
                <a:t>H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3D1AB423-2553-BC1E-D7DA-AE04248528B5}"/>
                </a:ext>
              </a:extLst>
            </p:cNvPr>
            <p:cNvSpPr txBox="1"/>
            <p:nvPr/>
          </p:nvSpPr>
          <p:spPr>
            <a:xfrm>
              <a:off x="3484563" y="2282408"/>
              <a:ext cx="33214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>
                <a:spcBef>
                  <a:spcPts val="3000"/>
                </a:spcBef>
              </a:pPr>
              <a:r>
                <a:rPr lang="en-CH" sz="1600" b="1" dirty="0">
                  <a:solidFill>
                    <a:schemeClr val="bg1"/>
                  </a:solidFill>
                  <a:latin typeface="Helvetica" pitchFamily="2" charset="0"/>
                  <a:ea typeface="Helvetica Light" charset="0"/>
                  <a:cs typeface="Helvetica Light" charset="0"/>
                  <a:sym typeface="Wingdings" pitchFamily="2" charset="2"/>
                </a:rPr>
                <a:t>H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B8CCE738-1126-38C3-0C93-DE15987FA84B}"/>
                </a:ext>
              </a:extLst>
            </p:cNvPr>
            <p:cNvSpPr txBox="1"/>
            <p:nvPr/>
          </p:nvSpPr>
          <p:spPr>
            <a:xfrm>
              <a:off x="2679524" y="1978194"/>
              <a:ext cx="25359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>
                <a:spcBef>
                  <a:spcPts val="3000"/>
                </a:spcBef>
              </a:pPr>
              <a:r>
                <a:rPr lang="en-CH" sz="1600" b="1" dirty="0">
                  <a:solidFill>
                    <a:schemeClr val="bg1"/>
                  </a:solidFill>
                  <a:latin typeface="Helvetica" pitchFamily="2" charset="0"/>
                  <a:ea typeface="Helvetica Light" charset="0"/>
                  <a:cs typeface="Helvetica Light" charset="0"/>
                  <a:sym typeface="Wingdings" pitchFamily="2" charset="2"/>
                </a:rPr>
                <a:t>t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99853026-F19F-08E0-880F-FA84E813B331}"/>
                </a:ext>
              </a:extLst>
            </p:cNvPr>
            <p:cNvSpPr txBox="1"/>
            <p:nvPr/>
          </p:nvSpPr>
          <p:spPr>
            <a:xfrm>
              <a:off x="2675933" y="2932697"/>
              <a:ext cx="25359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>
                <a:spcBef>
                  <a:spcPts val="3000"/>
                </a:spcBef>
              </a:pPr>
              <a:r>
                <a:rPr lang="en-CH" sz="1600" b="1" dirty="0">
                  <a:solidFill>
                    <a:schemeClr val="bg1"/>
                  </a:solidFill>
                  <a:latin typeface="Helvetica" pitchFamily="2" charset="0"/>
                  <a:ea typeface="Helvetica Light" charset="0"/>
                  <a:cs typeface="Helvetica Light" charset="0"/>
                  <a:sym typeface="Wingdings" pitchFamily="2" charset="2"/>
                </a:rPr>
                <a:t>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01271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F74CCCC-8364-ED4B-9680-74B49AB644C4}"/>
              </a:ext>
            </a:extLst>
          </p:cNvPr>
          <p:cNvSpPr/>
          <p:nvPr/>
        </p:nvSpPr>
        <p:spPr>
          <a:xfrm>
            <a:off x="0" y="0"/>
            <a:ext cx="11472863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en-CH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3188C43-E0C5-594A-A691-F8EDB7D37F1C}"/>
              </a:ext>
            </a:extLst>
          </p:cNvPr>
          <p:cNvSpPr/>
          <p:nvPr/>
        </p:nvSpPr>
        <p:spPr>
          <a:xfrm>
            <a:off x="245333" y="0"/>
            <a:ext cx="4795024" cy="1118915"/>
          </a:xfrm>
          <a:prstGeom prst="rect">
            <a:avLst/>
          </a:prstGeom>
          <a:solidFill>
            <a:schemeClr val="tx1"/>
          </a:solidFill>
        </p:spPr>
        <p:txBody>
          <a:bodyPr wrap="non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ECD870B-BA43-65B6-0841-759AB4960B1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69"/>
          <a:stretch/>
        </p:blipFill>
        <p:spPr>
          <a:xfrm>
            <a:off x="1034716" y="1793"/>
            <a:ext cx="9506152" cy="6854414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32871FA0-C6F7-A121-E59B-4F8B88EF2BE7}"/>
              </a:ext>
            </a:extLst>
          </p:cNvPr>
          <p:cNvSpPr/>
          <p:nvPr/>
        </p:nvSpPr>
        <p:spPr>
          <a:xfrm>
            <a:off x="3843130" y="1683654"/>
            <a:ext cx="7072174" cy="4780646"/>
          </a:xfrm>
          <a:prstGeom prst="roundRect">
            <a:avLst>
              <a:gd name="adj" fmla="val 801"/>
            </a:avLst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A894C54-C275-7962-58A9-DE115A95BA0C}"/>
              </a:ext>
            </a:extLst>
          </p:cNvPr>
          <p:cNvSpPr txBox="1"/>
          <p:nvPr/>
        </p:nvSpPr>
        <p:spPr>
          <a:xfrm>
            <a:off x="0" y="518751"/>
            <a:ext cx="6423711" cy="64633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3600" b="1" dirty="0">
                <a:solidFill>
                  <a:schemeClr val="bg1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Extended Higgs sector ?</a:t>
            </a:r>
            <a:endParaRPr lang="en-GB" sz="3600" dirty="0">
              <a:solidFill>
                <a:schemeClr val="bg1"/>
              </a:solidFill>
              <a:latin typeface="Helvetica" pitchFamily="2" charset="0"/>
              <a:ea typeface="Trebuchet MS" pitchFamily="-84" charset="0"/>
              <a:cs typeface="Helvetica Light"/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543A9A44-A0BB-7080-96B9-2D703E603B3A}"/>
              </a:ext>
            </a:extLst>
          </p:cNvPr>
          <p:cNvSpPr/>
          <p:nvPr/>
        </p:nvSpPr>
        <p:spPr>
          <a:xfrm>
            <a:off x="5217364" y="2093843"/>
            <a:ext cx="1844575" cy="39093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non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F1A330AD-4A2A-B505-49D1-1EBCD606CA01}"/>
              </a:ext>
            </a:extLst>
          </p:cNvPr>
          <p:cNvSpPr/>
          <p:nvPr/>
        </p:nvSpPr>
        <p:spPr>
          <a:xfrm flipH="1">
            <a:off x="7408687" y="3277269"/>
            <a:ext cx="2384478" cy="119182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7FB3055-13A6-17E4-3177-CF5484AFE5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5180182" y="732998"/>
            <a:ext cx="4438952" cy="68580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39A9C31-71F8-0A45-BF17-1E387A25DFBC}"/>
              </a:ext>
            </a:extLst>
          </p:cNvPr>
          <p:cNvSpPr/>
          <p:nvPr/>
        </p:nvSpPr>
        <p:spPr>
          <a:xfrm>
            <a:off x="466609" y="2869583"/>
            <a:ext cx="3376521" cy="1633872"/>
          </a:xfrm>
          <a:prstGeom prst="rect">
            <a:avLst/>
          </a:prstGeom>
          <a:solidFill>
            <a:schemeClr val="tx1"/>
          </a:solidFill>
        </p:spPr>
        <p:txBody>
          <a:bodyPr wrap="square" tIns="144000" rIns="18000" bIns="144000">
            <a:spAutoFit/>
          </a:bodyPr>
          <a:lstStyle/>
          <a:p>
            <a:pPr>
              <a:lnSpc>
                <a:spcPct val="110000"/>
              </a:lnSpc>
              <a:spcBef>
                <a:spcPts val="2800"/>
              </a:spcBef>
            </a:pPr>
            <a:r>
              <a:rPr lang="en-US" sz="1600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</a:rPr>
              <a:t>The scalar sector may feature an additional Higgs doublet with opposite weak hypercharge (</a:t>
            </a:r>
            <a:r>
              <a:rPr lang="en-US" sz="1600" dirty="0">
                <a:solidFill>
                  <a:schemeClr val="bg1"/>
                </a:solidFill>
                <a:latin typeface="Symbol" pitchFamily="2" charset="2"/>
                <a:ea typeface="Helvetica Light" charset="0"/>
                <a:cs typeface="Helvetica Light" charset="0"/>
              </a:rPr>
              <a:t>®</a:t>
            </a:r>
            <a:r>
              <a:rPr lang="en-US" sz="1600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</a:rPr>
              <a:t> h, H,  A, H</a:t>
            </a:r>
            <a:r>
              <a:rPr lang="en-US" sz="1600" baseline="30000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</a:rPr>
              <a:t>±</a:t>
            </a:r>
            <a:r>
              <a:rPr lang="en-US" sz="1600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</a:rPr>
              <a:t>) or even triplet (+ H</a:t>
            </a:r>
            <a:r>
              <a:rPr lang="en-US" sz="1600" baseline="30000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</a:rPr>
              <a:t>±±</a:t>
            </a:r>
            <a:r>
              <a:rPr lang="en-US" sz="1600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</a:rPr>
              <a:t>)  with rich phenomenology</a:t>
            </a:r>
            <a:endParaRPr lang="en-GB" sz="1200" dirty="0">
              <a:solidFill>
                <a:schemeClr val="bg1"/>
              </a:solidFill>
              <a:latin typeface="Helvetica" pitchFamily="2" charset="0"/>
              <a:ea typeface="Helvetica Light" charset="0"/>
              <a:cs typeface="Helvetica Light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8BCA7BB9-029B-5A64-1A22-93EF2FC4CBCE}"/>
              </a:ext>
            </a:extLst>
          </p:cNvPr>
          <p:cNvSpPr txBox="1"/>
          <p:nvPr/>
        </p:nvSpPr>
        <p:spPr>
          <a:xfrm>
            <a:off x="3876325" y="6157802"/>
            <a:ext cx="2051293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100" u="none" strike="noStrike" dirty="0">
                <a:solidFill>
                  <a:srgbClr val="3980C2"/>
                </a:solidFill>
                <a:effectLst/>
                <a:latin typeface="Helvetica Light" panose="020B0403020202020204" pitchFamily="34" charset="0"/>
                <a:hlinkClick r:id="rId4"/>
              </a:rPr>
              <a:t>ATL-PHYS-PUB-2024-008</a:t>
            </a:r>
            <a:endParaRPr lang="en-CH" sz="1100" dirty="0">
              <a:latin typeface="Helvetica Light" panose="020B0403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E7C88E1-1D44-3104-0E38-CF415B7EAD0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79643" y="5000340"/>
            <a:ext cx="680162" cy="962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2126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8405228-6E52-D34B-B11E-D7893AD205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6</a:t>
            </a:fld>
            <a:endParaRPr lang="en-GB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27A7C68-9526-E94F-A72D-4A87551D503C}"/>
              </a:ext>
            </a:extLst>
          </p:cNvPr>
          <p:cNvSpPr/>
          <p:nvPr/>
        </p:nvSpPr>
        <p:spPr>
          <a:xfrm>
            <a:off x="2653990" y="5687121"/>
            <a:ext cx="2832410" cy="4181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en-CH" sz="1600">
              <a:latin typeface="Helvetica" pitchFamily="2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37458B4-1B8E-FC45-8089-B4E0CF0E7B34}"/>
              </a:ext>
            </a:extLst>
          </p:cNvPr>
          <p:cNvSpPr/>
          <p:nvPr/>
        </p:nvSpPr>
        <p:spPr>
          <a:xfrm>
            <a:off x="5736430" y="1898500"/>
            <a:ext cx="2389091" cy="4181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en-CH" sz="1600">
              <a:latin typeface="Helvetica" pitchFamily="2" charset="0"/>
            </a:endParaRP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E870C20D-F2CD-1F16-AF14-6B49E68ACC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58423" y="1802780"/>
            <a:ext cx="4956014" cy="4743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Explosion 1 24">
            <a:extLst>
              <a:ext uri="{FF2B5EF4-FFF2-40B4-BE49-F238E27FC236}">
                <a16:creationId xmlns:a16="http://schemas.microsoft.com/office/drawing/2014/main" id="{642593F6-D1C6-45FC-57C7-979C5B134714}"/>
              </a:ext>
            </a:extLst>
          </p:cNvPr>
          <p:cNvSpPr/>
          <p:nvPr/>
        </p:nvSpPr>
        <p:spPr>
          <a:xfrm>
            <a:off x="5160594" y="2806700"/>
            <a:ext cx="215900" cy="203200"/>
          </a:xfrm>
          <a:prstGeom prst="irregularSeal1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en-CH" sz="1600">
              <a:latin typeface="Helvetica" pitchFamily="2" charset="0"/>
            </a:endParaRPr>
          </a:p>
        </p:txBody>
      </p:sp>
      <p:sp>
        <p:nvSpPr>
          <p:cNvPr id="26" name="Explosion 1 25">
            <a:extLst>
              <a:ext uri="{FF2B5EF4-FFF2-40B4-BE49-F238E27FC236}">
                <a16:creationId xmlns:a16="http://schemas.microsoft.com/office/drawing/2014/main" id="{B12EA801-3A06-DD06-287A-1760A4021CE9}"/>
              </a:ext>
            </a:extLst>
          </p:cNvPr>
          <p:cNvSpPr/>
          <p:nvPr/>
        </p:nvSpPr>
        <p:spPr>
          <a:xfrm>
            <a:off x="6040916" y="2806700"/>
            <a:ext cx="215900" cy="203200"/>
          </a:xfrm>
          <a:prstGeom prst="irregularSeal1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en-CH" sz="1600">
              <a:latin typeface="Helvetica" pitchFamily="2" charset="0"/>
            </a:endParaRPr>
          </a:p>
        </p:txBody>
      </p:sp>
      <p:sp>
        <p:nvSpPr>
          <p:cNvPr id="27" name="Explosion 1 26">
            <a:extLst>
              <a:ext uri="{FF2B5EF4-FFF2-40B4-BE49-F238E27FC236}">
                <a16:creationId xmlns:a16="http://schemas.microsoft.com/office/drawing/2014/main" id="{DE756A59-826D-D60D-A297-227480DF0F54}"/>
              </a:ext>
            </a:extLst>
          </p:cNvPr>
          <p:cNvSpPr/>
          <p:nvPr/>
        </p:nvSpPr>
        <p:spPr>
          <a:xfrm>
            <a:off x="6936135" y="2806700"/>
            <a:ext cx="215900" cy="203200"/>
          </a:xfrm>
          <a:prstGeom prst="irregularSeal1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en-CH" sz="1600">
              <a:latin typeface="Helvetica" pitchFamily="2" charset="0"/>
            </a:endParaRPr>
          </a:p>
        </p:txBody>
      </p:sp>
      <p:sp>
        <p:nvSpPr>
          <p:cNvPr id="28" name="Explosion 1 27">
            <a:extLst>
              <a:ext uri="{FF2B5EF4-FFF2-40B4-BE49-F238E27FC236}">
                <a16:creationId xmlns:a16="http://schemas.microsoft.com/office/drawing/2014/main" id="{5FB0A358-1B84-BABB-BEAC-64A88CCA1B5E}"/>
              </a:ext>
            </a:extLst>
          </p:cNvPr>
          <p:cNvSpPr/>
          <p:nvPr/>
        </p:nvSpPr>
        <p:spPr>
          <a:xfrm>
            <a:off x="7869454" y="2806700"/>
            <a:ext cx="215900" cy="203200"/>
          </a:xfrm>
          <a:prstGeom prst="irregularSeal1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en-CH" sz="1600">
              <a:latin typeface="Helvetica" pitchFamily="2" charset="0"/>
            </a:endParaRPr>
          </a:p>
        </p:txBody>
      </p:sp>
      <p:sp>
        <p:nvSpPr>
          <p:cNvPr id="29" name="Explosion 1 28">
            <a:extLst>
              <a:ext uri="{FF2B5EF4-FFF2-40B4-BE49-F238E27FC236}">
                <a16:creationId xmlns:a16="http://schemas.microsoft.com/office/drawing/2014/main" id="{A300F39C-2BE8-4BD7-9820-47E8114113D7}"/>
              </a:ext>
            </a:extLst>
          </p:cNvPr>
          <p:cNvSpPr/>
          <p:nvPr/>
        </p:nvSpPr>
        <p:spPr>
          <a:xfrm>
            <a:off x="6040188" y="3687171"/>
            <a:ext cx="215900" cy="203200"/>
          </a:xfrm>
          <a:prstGeom prst="irregularSeal1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en-CH" sz="1600">
              <a:latin typeface="Helvetica" pitchFamily="2" charset="0"/>
            </a:endParaRPr>
          </a:p>
        </p:txBody>
      </p:sp>
      <p:sp>
        <p:nvSpPr>
          <p:cNvPr id="30" name="Explosion 1 29">
            <a:extLst>
              <a:ext uri="{FF2B5EF4-FFF2-40B4-BE49-F238E27FC236}">
                <a16:creationId xmlns:a16="http://schemas.microsoft.com/office/drawing/2014/main" id="{CBED80F6-7CC7-515D-35EA-CCE0DC66CB58}"/>
              </a:ext>
            </a:extLst>
          </p:cNvPr>
          <p:cNvSpPr/>
          <p:nvPr/>
        </p:nvSpPr>
        <p:spPr>
          <a:xfrm>
            <a:off x="5159866" y="4616679"/>
            <a:ext cx="215900" cy="203200"/>
          </a:xfrm>
          <a:prstGeom prst="irregularSeal1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en-CH" sz="1600">
              <a:latin typeface="Helvetica" pitchFamily="2" charset="0"/>
            </a:endParaRPr>
          </a:p>
        </p:txBody>
      </p:sp>
      <p:sp>
        <p:nvSpPr>
          <p:cNvPr id="31" name="Explosion 1 30">
            <a:extLst>
              <a:ext uri="{FF2B5EF4-FFF2-40B4-BE49-F238E27FC236}">
                <a16:creationId xmlns:a16="http://schemas.microsoft.com/office/drawing/2014/main" id="{A6C26220-8507-9CED-FFC7-E85A37661FB7}"/>
              </a:ext>
            </a:extLst>
          </p:cNvPr>
          <p:cNvSpPr/>
          <p:nvPr/>
        </p:nvSpPr>
        <p:spPr>
          <a:xfrm>
            <a:off x="6040188" y="4616679"/>
            <a:ext cx="215900" cy="203200"/>
          </a:xfrm>
          <a:prstGeom prst="irregularSeal1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en-CH" sz="1600">
              <a:latin typeface="Helvetica" pitchFamily="2" charset="0"/>
            </a:endParaRPr>
          </a:p>
        </p:txBody>
      </p:sp>
      <p:sp>
        <p:nvSpPr>
          <p:cNvPr id="32" name="Explosion 1 31">
            <a:extLst>
              <a:ext uri="{FF2B5EF4-FFF2-40B4-BE49-F238E27FC236}">
                <a16:creationId xmlns:a16="http://schemas.microsoft.com/office/drawing/2014/main" id="{EEA51D01-251D-6E5E-53FC-E5D23DEF8154}"/>
              </a:ext>
            </a:extLst>
          </p:cNvPr>
          <p:cNvSpPr/>
          <p:nvPr/>
        </p:nvSpPr>
        <p:spPr>
          <a:xfrm>
            <a:off x="6935407" y="4616679"/>
            <a:ext cx="215900" cy="203200"/>
          </a:xfrm>
          <a:prstGeom prst="irregularSeal1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en-CH" sz="1600">
              <a:latin typeface="Helvetica" pitchFamily="2" charset="0"/>
            </a:endParaRPr>
          </a:p>
        </p:txBody>
      </p:sp>
      <p:sp>
        <p:nvSpPr>
          <p:cNvPr id="33" name="Explosion 1 32">
            <a:extLst>
              <a:ext uri="{FF2B5EF4-FFF2-40B4-BE49-F238E27FC236}">
                <a16:creationId xmlns:a16="http://schemas.microsoft.com/office/drawing/2014/main" id="{4E80C4A0-B2EB-C1C4-A20B-6EA28311E99B}"/>
              </a:ext>
            </a:extLst>
          </p:cNvPr>
          <p:cNvSpPr/>
          <p:nvPr/>
        </p:nvSpPr>
        <p:spPr>
          <a:xfrm>
            <a:off x="5153578" y="5525517"/>
            <a:ext cx="215900" cy="203200"/>
          </a:xfrm>
          <a:prstGeom prst="irregularSeal1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en-CH" sz="1600">
              <a:latin typeface="Helvetica" pitchFamily="2" charset="0"/>
            </a:endParaRPr>
          </a:p>
        </p:txBody>
      </p:sp>
      <p:sp>
        <p:nvSpPr>
          <p:cNvPr id="34" name="Explosion 1 33">
            <a:extLst>
              <a:ext uri="{FF2B5EF4-FFF2-40B4-BE49-F238E27FC236}">
                <a16:creationId xmlns:a16="http://schemas.microsoft.com/office/drawing/2014/main" id="{15B5F19C-6055-4438-8D24-C55A83FE29F0}"/>
              </a:ext>
            </a:extLst>
          </p:cNvPr>
          <p:cNvSpPr/>
          <p:nvPr/>
        </p:nvSpPr>
        <p:spPr>
          <a:xfrm>
            <a:off x="6033900" y="5525517"/>
            <a:ext cx="215900" cy="203200"/>
          </a:xfrm>
          <a:prstGeom prst="irregularSeal1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en-CH" sz="1600">
              <a:latin typeface="Helvetica" pitchFamily="2" charset="0"/>
            </a:endParaRPr>
          </a:p>
        </p:txBody>
      </p:sp>
      <p:sp>
        <p:nvSpPr>
          <p:cNvPr id="35" name="Explosion 1 34">
            <a:extLst>
              <a:ext uri="{FF2B5EF4-FFF2-40B4-BE49-F238E27FC236}">
                <a16:creationId xmlns:a16="http://schemas.microsoft.com/office/drawing/2014/main" id="{A7DB0032-7754-1E13-413A-567FF5CCCDF7}"/>
              </a:ext>
            </a:extLst>
          </p:cNvPr>
          <p:cNvSpPr/>
          <p:nvPr/>
        </p:nvSpPr>
        <p:spPr>
          <a:xfrm>
            <a:off x="6929119" y="5525517"/>
            <a:ext cx="215900" cy="203200"/>
          </a:xfrm>
          <a:prstGeom prst="irregularSeal1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en-CH" sz="1600">
              <a:latin typeface="Helvetica" pitchFamily="2" charset="0"/>
            </a:endParaRPr>
          </a:p>
        </p:txBody>
      </p:sp>
      <p:sp>
        <p:nvSpPr>
          <p:cNvPr id="36" name="Explosion 1 35">
            <a:extLst>
              <a:ext uri="{FF2B5EF4-FFF2-40B4-BE49-F238E27FC236}">
                <a16:creationId xmlns:a16="http://schemas.microsoft.com/office/drawing/2014/main" id="{805BCDE9-F433-9B76-3AA6-5CDA37F6416E}"/>
              </a:ext>
            </a:extLst>
          </p:cNvPr>
          <p:cNvSpPr/>
          <p:nvPr/>
        </p:nvSpPr>
        <p:spPr>
          <a:xfrm>
            <a:off x="3138835" y="3594100"/>
            <a:ext cx="215900" cy="203200"/>
          </a:xfrm>
          <a:prstGeom prst="irregularSeal1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en-CH" sz="1600">
              <a:latin typeface="Helvetica" pitchFamily="2" charset="0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997D73A6-8748-9331-1A4B-95DD7E3C02EA}"/>
              </a:ext>
            </a:extLst>
          </p:cNvPr>
          <p:cNvSpPr/>
          <p:nvPr/>
        </p:nvSpPr>
        <p:spPr>
          <a:xfrm>
            <a:off x="591668" y="3729788"/>
            <a:ext cx="2217794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900"/>
              </a:spcBef>
            </a:pPr>
            <a:r>
              <a:rPr lang="en-US" sz="1600" dirty="0">
                <a:solidFill>
                  <a:srgbClr val="E70000"/>
                </a:solidFill>
                <a:latin typeface="Helvetica" pitchFamily="2" charset="0"/>
                <a:cs typeface="Trebuchet MS"/>
              </a:rPr>
              <a:t>Decades of international high-technology </a:t>
            </a:r>
            <a:r>
              <a:rPr lang="en-US" b="1" dirty="0">
                <a:solidFill>
                  <a:srgbClr val="E70000"/>
                </a:solidFill>
                <a:latin typeface="Helvetica" pitchFamily="2" charset="0"/>
                <a:cs typeface="Trebuchet MS"/>
              </a:rPr>
              <a:t>accelerator-based </a:t>
            </a:r>
            <a:r>
              <a:rPr lang="en-US" sz="1600" dirty="0">
                <a:solidFill>
                  <a:srgbClr val="E70000"/>
                </a:solidFill>
                <a:latin typeface="Helvetica" pitchFamily="2" charset="0"/>
                <a:cs typeface="Trebuchet MS"/>
              </a:rPr>
              <a:t>research brought us thus far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83D2296-2D33-EF4D-E8F8-8251561197D9}"/>
              </a:ext>
            </a:extLst>
          </p:cNvPr>
          <p:cNvSpPr txBox="1"/>
          <p:nvPr/>
        </p:nvSpPr>
        <p:spPr>
          <a:xfrm>
            <a:off x="178096" y="264651"/>
            <a:ext cx="11305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424250" algn="l" defTabSz="4302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D7FBF"/>
                </a:solidFill>
                <a:effectLst/>
                <a:uLnTx/>
                <a:uFillTx/>
                <a:latin typeface="Helvetica" pitchFamily="2" charset="0"/>
                <a:ea typeface="Trebuchet MS" pitchFamily="-84" charset="0"/>
                <a:cs typeface="Helvetica Light"/>
              </a:rPr>
              <a:t>It’s all made of a handful of particles and forces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47DB556-00BF-4BCD-9BF8-E4679146ABAC}"/>
              </a:ext>
            </a:extLst>
          </p:cNvPr>
          <p:cNvSpPr/>
          <p:nvPr/>
        </p:nvSpPr>
        <p:spPr>
          <a:xfrm>
            <a:off x="591667" y="1187217"/>
            <a:ext cx="107602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57200" fontAlgn="base">
              <a:spcBef>
                <a:spcPts val="1800"/>
              </a:spcBef>
              <a:spcAft>
                <a:spcPct val="0"/>
              </a:spcAft>
              <a:defRPr/>
            </a:pPr>
            <a:r>
              <a:rPr lang="en-GB" dirty="0">
                <a:solidFill>
                  <a:srgbClr val="000000"/>
                </a:solidFill>
                <a:latin typeface="Helvetica" pitchFamily="2" charset="0"/>
              </a:rPr>
              <a:t>The sub-atomic structure of matter and its interactions </a:t>
            </a:r>
            <a:r>
              <a:rPr lang="en-GB" b="1" dirty="0">
                <a:solidFill>
                  <a:srgbClr val="000000"/>
                </a:solidFill>
                <a:latin typeface="Helvetica" pitchFamily="2" charset="0"/>
              </a:rPr>
              <a:t>is described by the Standard Model</a:t>
            </a:r>
          </a:p>
        </p:txBody>
      </p:sp>
    </p:spTree>
    <p:extLst>
      <p:ext uri="{BB962C8B-B14F-4D97-AF65-F5344CB8AC3E}">
        <p14:creationId xmlns:p14="http://schemas.microsoft.com/office/powerpoint/2010/main" val="3967311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AFD009B-4697-764A-BB0D-E1D9721D3370}"/>
              </a:ext>
            </a:extLst>
          </p:cNvPr>
          <p:cNvSpPr/>
          <p:nvPr/>
        </p:nvSpPr>
        <p:spPr>
          <a:xfrm>
            <a:off x="0" y="0"/>
            <a:ext cx="11472863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rtlCol="0" anchor="ctr">
            <a:spAutoFit/>
          </a:bodyPr>
          <a:lstStyle/>
          <a:p>
            <a:pPr algn="ctr"/>
            <a:endParaRPr lang="en-CH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8ABB240-9FFF-6F8D-7C34-409C059D1329}"/>
              </a:ext>
            </a:extLst>
          </p:cNvPr>
          <p:cNvSpPr txBox="1"/>
          <p:nvPr/>
        </p:nvSpPr>
        <p:spPr>
          <a:xfrm>
            <a:off x="4844251" y="1011028"/>
            <a:ext cx="592959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100" dirty="0">
                <a:solidFill>
                  <a:schemeClr val="bg1"/>
                </a:solidFill>
                <a:latin typeface="Helvetica Light" panose="020B0403020202020204" pitchFamily="34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Helvetica Light" panose="020B0403020202020204" pitchFamily="34" charset="0"/>
              </a:rPr>
              <a:t>tt</a:t>
            </a:r>
            <a:r>
              <a:rPr lang="en-US" sz="1100" dirty="0">
                <a:solidFill>
                  <a:schemeClr val="bg1"/>
                </a:solidFill>
                <a:latin typeface="Helvetica Light" panose="020B0403020202020204" pitchFamily="34" charset="0"/>
              </a:rPr>
              <a:t> </a:t>
            </a:r>
            <a:r>
              <a:rPr lang="en-US" sz="1100" dirty="0">
                <a:solidFill>
                  <a:schemeClr val="bg1"/>
                </a:solidFill>
                <a:latin typeface="Symbol" pitchFamily="2" charset="2"/>
              </a:rPr>
              <a:t>®</a:t>
            </a:r>
            <a:r>
              <a:rPr lang="en-US" sz="1100" dirty="0">
                <a:solidFill>
                  <a:schemeClr val="bg1"/>
                </a:solidFill>
                <a:latin typeface="Helvetica Light" panose="020B0403020202020204" pitchFamily="34" charset="0"/>
              </a:rPr>
              <a:t> eµ + jets candidate event in 2016 8.16 TeV p-Pb collisions</a:t>
            </a:r>
            <a:endParaRPr lang="en-CH" sz="1100" dirty="0">
              <a:solidFill>
                <a:schemeClr val="bg1"/>
              </a:solidFill>
              <a:latin typeface="Helvetica Light" panose="020B0403020202020204" pitchFamily="34" charset="0"/>
            </a:endParaRPr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79CEA8E6-9421-D330-1C07-0477777917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70025"/>
            <a:ext cx="11472863" cy="5387975"/>
          </a:xfrm>
          <a:prstGeom prst="roundRect">
            <a:avLst>
              <a:gd name="adj" fmla="val 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B7149F44-904C-F818-EE34-67A6EBADDB2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451"/>
          <a:stretch/>
        </p:blipFill>
        <p:spPr bwMode="auto">
          <a:xfrm flipV="1">
            <a:off x="0" y="-1"/>
            <a:ext cx="11472863" cy="1484299"/>
          </a:xfrm>
          <a:prstGeom prst="roundRect">
            <a:avLst>
              <a:gd name="adj" fmla="val 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B9DB3244-25B2-6B07-0166-F6EDD31DC4B0}"/>
              </a:ext>
            </a:extLst>
          </p:cNvPr>
          <p:cNvSpPr/>
          <p:nvPr/>
        </p:nvSpPr>
        <p:spPr>
          <a:xfrm>
            <a:off x="-1" y="560061"/>
            <a:ext cx="6468035" cy="1188057"/>
          </a:xfrm>
          <a:prstGeom prst="rect">
            <a:avLst/>
          </a:prstGeom>
          <a:solidFill>
            <a:srgbClr val="071930">
              <a:alpha val="61368"/>
            </a:srgb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en-CH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8389A86-3578-C744-C936-C567901D2828}"/>
              </a:ext>
            </a:extLst>
          </p:cNvPr>
          <p:cNvSpPr txBox="1"/>
          <p:nvPr/>
        </p:nvSpPr>
        <p:spPr>
          <a:xfrm>
            <a:off x="447624" y="5292974"/>
            <a:ext cx="5805258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600" dirty="0">
                <a:solidFill>
                  <a:schemeClr val="bg1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Observation of quantum entanglement in top-pair production</a:t>
            </a:r>
          </a:p>
          <a:p>
            <a:r>
              <a:rPr lang="en-GB" sz="1400" dirty="0">
                <a:solidFill>
                  <a:schemeClr val="bg1"/>
                </a:solidFill>
                <a:latin typeface="Helvetica" pitchFamily="2" charset="0"/>
                <a:ea typeface="Trebuchet MS" pitchFamily="-84" charset="0"/>
                <a:cs typeface="Helvetica Ligh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Nature, 633, pages 542 (2024)</a:t>
            </a:r>
            <a:r>
              <a:rPr lang="en-GB" sz="1400" dirty="0">
                <a:solidFill>
                  <a:schemeClr val="bg1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, </a:t>
            </a:r>
            <a:r>
              <a:rPr kumimoji="0" lang="en-GB" sz="14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lvetica" pitchFamily="2" charset="0"/>
                <a:ea typeface="Trebuchet MS" pitchFamily="-84" charset="0"/>
                <a:cs typeface="Helvetica Light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CERN press release</a:t>
            </a:r>
            <a:endParaRPr kumimoji="0" lang="en-GB" sz="100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elvetica Light" pitchFamily="2" charset="0"/>
              <a:ea typeface="Trebuchet MS" pitchFamily="-84" charset="0"/>
              <a:cs typeface="Helvetica Light"/>
            </a:endParaRP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D2B4EFB6-3CE0-7D96-0966-3A9146D2E5AE}"/>
              </a:ext>
            </a:extLst>
          </p:cNvPr>
          <p:cNvSpPr/>
          <p:nvPr/>
        </p:nvSpPr>
        <p:spPr>
          <a:xfrm>
            <a:off x="6911788" y="560060"/>
            <a:ext cx="4333260" cy="3245457"/>
          </a:xfrm>
          <a:prstGeom prst="roundRect">
            <a:avLst>
              <a:gd name="adj" fmla="val 714"/>
            </a:avLst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DD82DEE-EC73-196B-9F90-42C3877E051C}"/>
              </a:ext>
            </a:extLst>
          </p:cNvPr>
          <p:cNvSpPr txBox="1"/>
          <p:nvPr/>
        </p:nvSpPr>
        <p:spPr>
          <a:xfrm>
            <a:off x="1" y="518750"/>
            <a:ext cx="640079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3600" b="1" dirty="0">
                <a:solidFill>
                  <a:schemeClr val="bg1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Quantum entanglement 	at the high-energy frontier</a:t>
            </a:r>
          </a:p>
          <a:p>
            <a:pPr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3600" b="1" dirty="0">
              <a:solidFill>
                <a:schemeClr val="bg1"/>
              </a:solidFill>
              <a:latin typeface="Helvetica" pitchFamily="2" charset="0"/>
              <a:ea typeface="Trebuchet MS" pitchFamily="-84" charset="0"/>
              <a:cs typeface="Helvetica Light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48FF9EF-6FD0-201E-422B-E7DC7E6F320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79023" y="599955"/>
            <a:ext cx="4162663" cy="3120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88653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AFD009B-4697-764A-BB0D-E1D9721D3370}"/>
              </a:ext>
            </a:extLst>
          </p:cNvPr>
          <p:cNvSpPr/>
          <p:nvPr/>
        </p:nvSpPr>
        <p:spPr>
          <a:xfrm>
            <a:off x="0" y="0"/>
            <a:ext cx="11472863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rtlCol="0" anchor="ctr">
            <a:spAutoFit/>
          </a:bodyPr>
          <a:lstStyle/>
          <a:p>
            <a:pPr algn="ctr"/>
            <a:endParaRPr lang="en-CH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389797B-60D0-E54C-9FD0-278F06FBDAB9}"/>
              </a:ext>
            </a:extLst>
          </p:cNvPr>
          <p:cNvSpPr/>
          <p:nvPr/>
        </p:nvSpPr>
        <p:spPr>
          <a:xfrm>
            <a:off x="2245490" y="63977"/>
            <a:ext cx="3078865" cy="139443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en-CH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DDBCD47-A43A-4FA9-31C3-328A533B6B22}"/>
              </a:ext>
            </a:extLst>
          </p:cNvPr>
          <p:cNvSpPr/>
          <p:nvPr/>
        </p:nvSpPr>
        <p:spPr>
          <a:xfrm>
            <a:off x="282579" y="63976"/>
            <a:ext cx="2558158" cy="126495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en-CH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A230896E-5AB8-4E69-4101-6934C2375EB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56"/>
          <a:stretch/>
        </p:blipFill>
        <p:spPr bwMode="auto">
          <a:xfrm>
            <a:off x="704515" y="1352093"/>
            <a:ext cx="4511100" cy="2955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3B29ABD5-D239-CC88-FFCF-E5AFB4B3DDAF}"/>
              </a:ext>
            </a:extLst>
          </p:cNvPr>
          <p:cNvSpPr/>
          <p:nvPr/>
        </p:nvSpPr>
        <p:spPr>
          <a:xfrm>
            <a:off x="5431631" y="1342317"/>
            <a:ext cx="1831017" cy="25434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rtlCol="0" anchor="ctr">
            <a:spAutoFit/>
          </a:bodyPr>
          <a:lstStyle/>
          <a:p>
            <a:pPr algn="ctr"/>
            <a:endParaRPr lang="en-CH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2AFFF37-29DD-B3A7-196C-D8EDA4C7A81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9472"/>
          <a:stretch/>
        </p:blipFill>
        <p:spPr>
          <a:xfrm>
            <a:off x="5237078" y="867923"/>
            <a:ext cx="5926222" cy="3542449"/>
          </a:xfrm>
          <a:prstGeom prst="rect">
            <a:avLst/>
          </a:prstGeom>
        </p:spPr>
      </p:pic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B2FD69B8-1AE1-8BB3-BC1A-72BD33DA0482}"/>
              </a:ext>
            </a:extLst>
          </p:cNvPr>
          <p:cNvSpPr/>
          <p:nvPr/>
        </p:nvSpPr>
        <p:spPr>
          <a:xfrm>
            <a:off x="282580" y="4457389"/>
            <a:ext cx="10880720" cy="2113230"/>
          </a:xfrm>
          <a:prstGeom prst="roundRect">
            <a:avLst>
              <a:gd name="adj" fmla="val 2868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en-CH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DB27394-925A-DD65-438A-66E348FB9E8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 rot="5400000">
            <a:off x="702649" y="4048279"/>
            <a:ext cx="2081348" cy="2899569"/>
          </a:xfrm>
          <a:prstGeom prst="rect">
            <a:avLst/>
          </a:prstGeom>
        </p:spPr>
      </p:pic>
      <p:pic>
        <p:nvPicPr>
          <p:cNvPr id="14" name="Picture 2">
            <a:extLst>
              <a:ext uri="{FF2B5EF4-FFF2-40B4-BE49-F238E27FC236}">
                <a16:creationId xmlns:a16="http://schemas.microsoft.com/office/drawing/2014/main" id="{B7CC51CE-EBF4-1A90-AFAE-5D2A3BC879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alphaModFix/>
          </a:blip>
          <a:srcRect/>
          <a:stretch/>
        </p:blipFill>
        <p:spPr bwMode="auto">
          <a:xfrm>
            <a:off x="3164265" y="4484422"/>
            <a:ext cx="2169347" cy="2081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0B6CEE1-07BA-4541-8BC0-FEABC2C069DD}"/>
              </a:ext>
            </a:extLst>
          </p:cNvPr>
          <p:cNvSpPr txBox="1"/>
          <p:nvPr/>
        </p:nvSpPr>
        <p:spPr>
          <a:xfrm>
            <a:off x="127321" y="209428"/>
            <a:ext cx="11345541" cy="969496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3600" b="1" dirty="0">
                <a:solidFill>
                  <a:schemeClr val="bg1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Run-3 data analysis</a:t>
            </a:r>
          </a:p>
          <a:p>
            <a:pPr indent="424250" defTabSz="430225" fontAlgn="base">
              <a:spcBef>
                <a:spcPts val="600"/>
              </a:spcBef>
              <a:spcAft>
                <a:spcPct val="0"/>
              </a:spcAft>
              <a:defRPr/>
            </a:pPr>
            <a:r>
              <a:rPr lang="en-GB" sz="1600" dirty="0">
                <a:solidFill>
                  <a:schemeClr val="bg1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Excellent detector and reconstruction performance, many Run-3 analyses ongoing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D210593A-CD0A-63EC-48BA-B9D5047FD1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alphaModFix/>
          </a:blip>
          <a:srcRect/>
          <a:stretch/>
        </p:blipFill>
        <p:spPr bwMode="auto">
          <a:xfrm>
            <a:off x="5274268" y="4508956"/>
            <a:ext cx="3015852" cy="2042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CDA045E-FC07-AF2D-2A9B-D147A64A5503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/>
          </a:blip>
          <a:srcRect/>
          <a:stretch/>
        </p:blipFill>
        <p:spPr>
          <a:xfrm rot="5400000">
            <a:off x="8530637" y="4187611"/>
            <a:ext cx="2064925" cy="2667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F8BF86E-BAA5-121B-8964-6D1AB6BDF90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577904" y="157272"/>
            <a:ext cx="680162" cy="962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5718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900C9AAB-A400-B240-88FF-9A5BCDB8FB2D}"/>
              </a:ext>
            </a:extLst>
          </p:cNvPr>
          <p:cNvSpPr txBox="1"/>
          <p:nvPr/>
        </p:nvSpPr>
        <p:spPr>
          <a:xfrm>
            <a:off x="178096" y="264651"/>
            <a:ext cx="11305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424250" algn="l" defTabSz="4302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Higgs boson discovery by ATLAS and CMS in 2012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D7FBF"/>
              </a:solidFill>
              <a:effectLst/>
              <a:uLnTx/>
              <a:uFillTx/>
              <a:latin typeface="Helvetica Light" pitchFamily="2" charset="0"/>
              <a:ea typeface="Trebuchet MS" pitchFamily="-84" charset="0"/>
              <a:cs typeface="Helvetica Light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112E0C4-AC49-8CC2-ED19-945CDD30CE96}"/>
              </a:ext>
            </a:extLst>
          </p:cNvPr>
          <p:cNvSpPr/>
          <p:nvPr/>
        </p:nvSpPr>
        <p:spPr>
          <a:xfrm>
            <a:off x="591667" y="2506516"/>
            <a:ext cx="10760274" cy="7540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57200" fontAlgn="base">
              <a:spcBef>
                <a:spcPts val="1800"/>
              </a:spcBef>
              <a:spcAft>
                <a:spcPct val="0"/>
              </a:spcAft>
              <a:defRPr/>
            </a:pPr>
            <a:endParaRPr lang="en-US" sz="1600" dirty="0">
              <a:solidFill>
                <a:srgbClr val="000000"/>
              </a:solidFill>
              <a:latin typeface="Helvetica" pitchFamily="2" charset="0"/>
            </a:endParaRPr>
          </a:p>
          <a:p>
            <a:pPr lvl="0" defTabSz="457200" fontAlgn="base">
              <a:spcBef>
                <a:spcPts val="1800"/>
              </a:spcBef>
              <a:spcAft>
                <a:spcPct val="0"/>
              </a:spcAft>
              <a:defRPr/>
            </a:pPr>
            <a:endParaRPr lang="en-GB" sz="1200" dirty="0">
              <a:solidFill>
                <a:srgbClr val="000000">
                  <a:lumMod val="65000"/>
                  <a:lumOff val="35000"/>
                </a:srgbClr>
              </a:solidFill>
              <a:latin typeface="Helvetica" pitchFamily="2" charset="0"/>
              <a:cs typeface="Trebuchet MS"/>
            </a:endParaRPr>
          </a:p>
        </p:txBody>
      </p:sp>
      <p:sp>
        <p:nvSpPr>
          <p:cNvPr id="10" name="Slide Number Placeholder 1">
            <a:extLst>
              <a:ext uri="{FF2B5EF4-FFF2-40B4-BE49-F238E27FC236}">
                <a16:creationId xmlns:a16="http://schemas.microsoft.com/office/drawing/2014/main" id="{C247F488-E7E4-3904-EDA9-F603644975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79265" y="6545797"/>
            <a:ext cx="2677001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1C2F03-9E95-40C9-A99F-3C4F7EE8CF2A}" type="slidenum">
              <a:rPr kumimoji="0" lang="en-GB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Helvetica Light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Helvetica Light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452B3B8A-BFCD-90A5-9691-EB4CC66FEF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3099" y="1606549"/>
            <a:ext cx="1330923" cy="1808541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D5283733-FF38-75F1-95AF-45D2FCA79BD7}"/>
              </a:ext>
            </a:extLst>
          </p:cNvPr>
          <p:cNvSpPr txBox="1"/>
          <p:nvPr/>
        </p:nvSpPr>
        <p:spPr>
          <a:xfrm>
            <a:off x="1955010" y="1745686"/>
            <a:ext cx="2083759" cy="15234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GB" sz="11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  <a:hlinkClick r:id="rId3"/>
              </a:rPr>
              <a:t>Broken Symmetries and the Masses of Gauge Bosons</a:t>
            </a:r>
            <a:r>
              <a:rPr lang="en-GB" sz="11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</a:t>
            </a:r>
            <a:r>
              <a:rPr lang="en-GB" sz="11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–– or how to change the course of physics </a:t>
            </a:r>
            <a:r>
              <a:rPr lang="en-GB" sz="1100" dirty="0"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with a good idea </a:t>
            </a:r>
            <a:r>
              <a:rPr lang="en-GB" sz="11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on two pages </a:t>
            </a:r>
            <a:r>
              <a:rPr lang="en-GB" sz="1100" dirty="0"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— together with the other famous works from his colleagues in 1964 </a:t>
            </a:r>
          </a:p>
          <a:p>
            <a:pPr marL="0">
              <a:spcBef>
                <a:spcPts val="600"/>
              </a:spcBef>
            </a:pPr>
            <a:r>
              <a:rPr lang="en-GB" sz="1100" dirty="0"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[</a:t>
            </a:r>
            <a:r>
              <a:rPr lang="en-GB" sz="1100" i="1" dirty="0"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  <a:hlinkClick r:id="rId4"/>
              </a:rPr>
              <a:t>My life as a boson</a:t>
            </a:r>
            <a:r>
              <a:rPr lang="en-GB" sz="1100" dirty="0"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, 2010]</a:t>
            </a:r>
            <a:endParaRPr lang="en-CH" sz="1100" dirty="0">
              <a:latin typeface="Helvetica Light" charset="0"/>
              <a:ea typeface="Helvetica Light" charset="0"/>
              <a:cs typeface="Helvetica Light" charset="0"/>
              <a:sym typeface="Wingdings" pitchFamily="2" charset="2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910C802-DEEC-AA21-5C7C-1463787DF405}"/>
              </a:ext>
            </a:extLst>
          </p:cNvPr>
          <p:cNvSpPr/>
          <p:nvPr/>
        </p:nvSpPr>
        <p:spPr>
          <a:xfrm>
            <a:off x="591667" y="1186542"/>
            <a:ext cx="360226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b="1" dirty="0">
                <a:effectLst/>
                <a:latin typeface="Helvetica" pitchFamily="2" charset="0"/>
              </a:rPr>
              <a:t>Peter Ware Higgs (1929 – 2024)</a:t>
            </a:r>
            <a:endParaRPr kumimoji="0" lang="en-GB" sz="1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7635B6F-1D91-5619-CCD0-72B302B3A7C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29154" y="1241109"/>
            <a:ext cx="3201633" cy="2401226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C57C5976-FF27-36B8-7842-F97E444AC18E}"/>
              </a:ext>
            </a:extLst>
          </p:cNvPr>
          <p:cNvSpPr txBox="1"/>
          <p:nvPr/>
        </p:nvSpPr>
        <p:spPr>
          <a:xfrm>
            <a:off x="7829154" y="3381148"/>
            <a:ext cx="319510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100" dirty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Peter Higgs and Fabiola Gianotti on 4 July 2012</a:t>
            </a:r>
          </a:p>
        </p:txBody>
      </p:sp>
      <p:pic>
        <p:nvPicPr>
          <p:cNvPr id="20" name="Picture 19" descr="Higgs10: When spring 2012 turned to summer | CERN">
            <a:extLst>
              <a:ext uri="{FF2B5EF4-FFF2-40B4-BE49-F238E27FC236}">
                <a16:creationId xmlns:a16="http://schemas.microsoft.com/office/drawing/2014/main" id="{636A3D88-1E07-80C6-A81E-81A0F1381F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0185" y="1241108"/>
            <a:ext cx="3366718" cy="2401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29636134-CE6E-4489-56C8-C52A9F756ABA}"/>
              </a:ext>
            </a:extLst>
          </p:cNvPr>
          <p:cNvSpPr txBox="1"/>
          <p:nvPr/>
        </p:nvSpPr>
        <p:spPr>
          <a:xfrm>
            <a:off x="4277704" y="3690910"/>
            <a:ext cx="52947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>
              <a:spcBef>
                <a:spcPts val="1800"/>
              </a:spcBef>
            </a:pP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4 July 2012 seminars announcing the Higgs boson discovery by ATLAS and CMS</a:t>
            </a:r>
            <a:endParaRPr lang="en-CH" sz="1100" dirty="0">
              <a:solidFill>
                <a:schemeClr val="tx1">
                  <a:lumMod val="75000"/>
                  <a:lumOff val="25000"/>
                </a:schemeClr>
              </a:solidFill>
              <a:latin typeface="Helvetica Light" charset="0"/>
              <a:ea typeface="Helvetica Light" charset="0"/>
              <a:cs typeface="Helvetica Light" charset="0"/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476154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3AEE17-B4A3-224A-F509-8B6BDB2DCB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E8226EE3-59BC-7389-BBC2-6D0816B6761B}"/>
              </a:ext>
            </a:extLst>
          </p:cNvPr>
          <p:cNvSpPr txBox="1"/>
          <p:nvPr/>
        </p:nvSpPr>
        <p:spPr>
          <a:xfrm>
            <a:off x="178096" y="264651"/>
            <a:ext cx="11305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424250" algn="l" defTabSz="4302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Higgs boson discovery by ATLAS and CMS in 2012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D7FBF"/>
              </a:solidFill>
              <a:effectLst/>
              <a:uLnTx/>
              <a:uFillTx/>
              <a:latin typeface="Helvetica Light" pitchFamily="2" charset="0"/>
              <a:ea typeface="Trebuchet MS" pitchFamily="-84" charset="0"/>
              <a:cs typeface="Helvetica Light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02332F5-A2C4-B078-7918-DA7D65F9A67F}"/>
              </a:ext>
            </a:extLst>
          </p:cNvPr>
          <p:cNvSpPr/>
          <p:nvPr/>
        </p:nvSpPr>
        <p:spPr>
          <a:xfrm>
            <a:off x="591667" y="2506516"/>
            <a:ext cx="10760274" cy="7540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57200" fontAlgn="base">
              <a:spcBef>
                <a:spcPts val="1800"/>
              </a:spcBef>
              <a:spcAft>
                <a:spcPct val="0"/>
              </a:spcAft>
              <a:defRPr/>
            </a:pPr>
            <a:endParaRPr lang="en-US" sz="1600" dirty="0">
              <a:solidFill>
                <a:srgbClr val="000000"/>
              </a:solidFill>
              <a:latin typeface="Helvetica" pitchFamily="2" charset="0"/>
            </a:endParaRPr>
          </a:p>
          <a:p>
            <a:pPr lvl="0" defTabSz="457200" fontAlgn="base">
              <a:spcBef>
                <a:spcPts val="1800"/>
              </a:spcBef>
              <a:spcAft>
                <a:spcPct val="0"/>
              </a:spcAft>
              <a:defRPr/>
            </a:pPr>
            <a:endParaRPr lang="en-GB" sz="1200" dirty="0">
              <a:solidFill>
                <a:srgbClr val="000000">
                  <a:lumMod val="65000"/>
                  <a:lumOff val="35000"/>
                </a:srgbClr>
              </a:solidFill>
              <a:latin typeface="Helvetica" pitchFamily="2" charset="0"/>
              <a:cs typeface="Trebuchet MS"/>
            </a:endParaRPr>
          </a:p>
        </p:txBody>
      </p:sp>
      <p:sp>
        <p:nvSpPr>
          <p:cNvPr id="10" name="Slide Number Placeholder 1">
            <a:extLst>
              <a:ext uri="{FF2B5EF4-FFF2-40B4-BE49-F238E27FC236}">
                <a16:creationId xmlns:a16="http://schemas.microsoft.com/office/drawing/2014/main" id="{044F2D3C-0EA1-4723-DECB-4D49B2BA6C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79265" y="6545797"/>
            <a:ext cx="2677001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1C2F03-9E95-40C9-A99F-3C4F7EE8CF2A}" type="slidenum">
              <a:rPr kumimoji="0" lang="en-GB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Helvetica Light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Helvetica Light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5500D00-4EB6-8986-89AA-399907D1A5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3099" y="1606549"/>
            <a:ext cx="1330923" cy="1808541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F418902B-4881-8CE4-B3A7-343B27DDB9D2}"/>
              </a:ext>
            </a:extLst>
          </p:cNvPr>
          <p:cNvSpPr txBox="1"/>
          <p:nvPr/>
        </p:nvSpPr>
        <p:spPr>
          <a:xfrm>
            <a:off x="1955010" y="1745686"/>
            <a:ext cx="2083759" cy="15234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GB" sz="11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  <a:hlinkClick r:id="rId3"/>
              </a:rPr>
              <a:t>Broken Symmetries and the Masses of Gauge Bosons</a:t>
            </a:r>
            <a:r>
              <a:rPr lang="en-GB" sz="11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</a:t>
            </a:r>
            <a:r>
              <a:rPr lang="en-GB" sz="11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–– or how to change the course of physics </a:t>
            </a:r>
            <a:r>
              <a:rPr lang="en-GB" sz="1100" dirty="0"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with a good idea </a:t>
            </a:r>
            <a:r>
              <a:rPr lang="en-GB" sz="11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on two pages </a:t>
            </a:r>
            <a:r>
              <a:rPr lang="en-GB" sz="1100" dirty="0"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— together with the other famous works from his colleagues in 1964 </a:t>
            </a:r>
          </a:p>
          <a:p>
            <a:pPr marL="0">
              <a:spcBef>
                <a:spcPts val="600"/>
              </a:spcBef>
            </a:pPr>
            <a:r>
              <a:rPr lang="en-GB" sz="1100" dirty="0"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[</a:t>
            </a:r>
            <a:r>
              <a:rPr lang="en-GB" sz="1100" i="1" dirty="0"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  <a:hlinkClick r:id="rId4"/>
              </a:rPr>
              <a:t>My life as a boson</a:t>
            </a:r>
            <a:r>
              <a:rPr lang="en-GB" sz="1100" dirty="0"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, 2010]</a:t>
            </a:r>
            <a:endParaRPr lang="en-CH" sz="1100" dirty="0">
              <a:latin typeface="Helvetica Light" charset="0"/>
              <a:ea typeface="Helvetica Light" charset="0"/>
              <a:cs typeface="Helvetica Light" charset="0"/>
              <a:sym typeface="Wingdings" pitchFamily="2" charset="2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E9B08FD-4AEC-B8E4-9A8D-DC1F1361EC12}"/>
              </a:ext>
            </a:extLst>
          </p:cNvPr>
          <p:cNvSpPr/>
          <p:nvPr/>
        </p:nvSpPr>
        <p:spPr>
          <a:xfrm>
            <a:off x="591667" y="1186542"/>
            <a:ext cx="360226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b="1" dirty="0">
                <a:effectLst/>
                <a:latin typeface="Helvetica" pitchFamily="2" charset="0"/>
              </a:rPr>
              <a:t>Peter Ware Higgs (1929 – 2024)</a:t>
            </a:r>
            <a:endParaRPr kumimoji="0" lang="en-GB" sz="1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8E8CAFCD-A2C2-D647-742D-B9C9A7BD00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29154" y="1241109"/>
            <a:ext cx="3201633" cy="2401226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AE86201E-EB38-06F4-E618-9452298A6D17}"/>
              </a:ext>
            </a:extLst>
          </p:cNvPr>
          <p:cNvSpPr txBox="1"/>
          <p:nvPr/>
        </p:nvSpPr>
        <p:spPr>
          <a:xfrm>
            <a:off x="7829154" y="3381148"/>
            <a:ext cx="319510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100" dirty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Peter Higgs and Fabiola Gianotti on 4 July 2012</a:t>
            </a:r>
          </a:p>
        </p:txBody>
      </p:sp>
      <p:pic>
        <p:nvPicPr>
          <p:cNvPr id="20" name="Picture 19" descr="Higgs10: When spring 2012 turned to summer | CERN">
            <a:extLst>
              <a:ext uri="{FF2B5EF4-FFF2-40B4-BE49-F238E27FC236}">
                <a16:creationId xmlns:a16="http://schemas.microsoft.com/office/drawing/2014/main" id="{562BCDCA-3524-A93F-FD68-65B543B92F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0185" y="1241108"/>
            <a:ext cx="3366718" cy="2401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51D225F8-59C5-9814-2189-03D2AA726DB2}"/>
              </a:ext>
            </a:extLst>
          </p:cNvPr>
          <p:cNvSpPr txBox="1"/>
          <p:nvPr/>
        </p:nvSpPr>
        <p:spPr>
          <a:xfrm>
            <a:off x="4277704" y="3690910"/>
            <a:ext cx="52947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>
              <a:spcBef>
                <a:spcPts val="1800"/>
              </a:spcBef>
            </a:pP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4 July 2012 seminars announcing the Higgs boson discovery by ATLAS and CMS</a:t>
            </a:r>
            <a:endParaRPr lang="en-CH" sz="1100" dirty="0">
              <a:solidFill>
                <a:schemeClr val="tx1">
                  <a:lumMod val="75000"/>
                  <a:lumOff val="25000"/>
                </a:schemeClr>
              </a:solidFill>
              <a:latin typeface="Helvetica Light" charset="0"/>
              <a:ea typeface="Helvetica Light" charset="0"/>
              <a:cs typeface="Helvetica Light" charset="0"/>
              <a:sym typeface="Wingdings" pitchFamily="2" charset="2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F8D4422-A784-7B99-62AE-34764CA2A39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3099" y="4232203"/>
            <a:ext cx="3938696" cy="262579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67BE3FC-E833-2C3D-E69D-27EAF16BDACC}"/>
              </a:ext>
            </a:extLst>
          </p:cNvPr>
          <p:cNvSpPr txBox="1"/>
          <p:nvPr/>
        </p:nvSpPr>
        <p:spPr>
          <a:xfrm>
            <a:off x="4643311" y="5108762"/>
            <a:ext cx="2713969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GB" sz="1100" b="1" dirty="0">
                <a:solidFill>
                  <a:srgbClr val="D80116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2 July 2012</a:t>
            </a:r>
            <a:r>
              <a:rPr lang="en-GB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 at CERN, two days before the announcement of the Higgs boson discovery; from left to right: Alan Walker, Ian Shipsey, Sir Peter Higgs, Daniela Bortoletto</a:t>
            </a:r>
          </a:p>
        </p:txBody>
      </p:sp>
    </p:spTree>
    <p:extLst>
      <p:ext uri="{BB962C8B-B14F-4D97-AF65-F5344CB8AC3E}">
        <p14:creationId xmlns:p14="http://schemas.microsoft.com/office/powerpoint/2010/main" val="130930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20B133-0C43-A0E1-662E-3DB461FF4E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B716F95A-C226-3BA7-06CC-027E134BB4BA}"/>
              </a:ext>
            </a:extLst>
          </p:cNvPr>
          <p:cNvSpPr txBox="1"/>
          <p:nvPr/>
        </p:nvSpPr>
        <p:spPr>
          <a:xfrm>
            <a:off x="178096" y="264651"/>
            <a:ext cx="11305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424250" algn="l" defTabSz="4302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Higgs boson discovery by ATLAS and CMS in 2012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D7FBF"/>
              </a:solidFill>
              <a:effectLst/>
              <a:uLnTx/>
              <a:uFillTx/>
              <a:latin typeface="Helvetica Light" pitchFamily="2" charset="0"/>
              <a:ea typeface="Trebuchet MS" pitchFamily="-84" charset="0"/>
              <a:cs typeface="Helvetica Light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A32C3CA-7AC1-0E82-AD96-9B705DEEE112}"/>
              </a:ext>
            </a:extLst>
          </p:cNvPr>
          <p:cNvSpPr/>
          <p:nvPr/>
        </p:nvSpPr>
        <p:spPr>
          <a:xfrm>
            <a:off x="591667" y="2506516"/>
            <a:ext cx="10760274" cy="7540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57200" fontAlgn="base">
              <a:spcBef>
                <a:spcPts val="1800"/>
              </a:spcBef>
              <a:spcAft>
                <a:spcPct val="0"/>
              </a:spcAft>
              <a:defRPr/>
            </a:pPr>
            <a:endParaRPr lang="en-US" sz="1600" dirty="0">
              <a:solidFill>
                <a:srgbClr val="000000"/>
              </a:solidFill>
              <a:latin typeface="Helvetica" pitchFamily="2" charset="0"/>
            </a:endParaRPr>
          </a:p>
          <a:p>
            <a:pPr lvl="0" defTabSz="457200" fontAlgn="base">
              <a:spcBef>
                <a:spcPts val="1800"/>
              </a:spcBef>
              <a:spcAft>
                <a:spcPct val="0"/>
              </a:spcAft>
              <a:defRPr/>
            </a:pPr>
            <a:endParaRPr lang="en-GB" sz="1200" dirty="0">
              <a:solidFill>
                <a:srgbClr val="000000">
                  <a:lumMod val="65000"/>
                  <a:lumOff val="35000"/>
                </a:srgbClr>
              </a:solidFill>
              <a:latin typeface="Helvetica" pitchFamily="2" charset="0"/>
              <a:cs typeface="Trebuchet MS"/>
            </a:endParaRPr>
          </a:p>
        </p:txBody>
      </p:sp>
      <p:sp>
        <p:nvSpPr>
          <p:cNvPr id="10" name="Slide Number Placeholder 1">
            <a:extLst>
              <a:ext uri="{FF2B5EF4-FFF2-40B4-BE49-F238E27FC236}">
                <a16:creationId xmlns:a16="http://schemas.microsoft.com/office/drawing/2014/main" id="{DD8A66C5-C7B7-DEBA-D72C-92B31B940B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79265" y="6545797"/>
            <a:ext cx="2677001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1C2F03-9E95-40C9-A99F-3C4F7EE8CF2A}" type="slidenum">
              <a:rPr kumimoji="0" lang="en-GB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Helvetica Light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Helvetica Light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4A16FCF8-E8DD-300E-EFB2-F9B4FCDC38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3099" y="1606549"/>
            <a:ext cx="1330923" cy="1808541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D174EDA3-9EFD-DF6C-7A37-2A9D30CD1DBA}"/>
              </a:ext>
            </a:extLst>
          </p:cNvPr>
          <p:cNvSpPr txBox="1"/>
          <p:nvPr/>
        </p:nvSpPr>
        <p:spPr>
          <a:xfrm>
            <a:off x="1955010" y="1745686"/>
            <a:ext cx="2083759" cy="15234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GB" sz="11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  <a:hlinkClick r:id="rId3"/>
              </a:rPr>
              <a:t>Broken Symmetries and the Masses of Gauge Bosons</a:t>
            </a:r>
            <a:r>
              <a:rPr lang="en-GB" sz="11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</a:t>
            </a:r>
            <a:r>
              <a:rPr lang="en-GB" sz="11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–– or how to change the course of physics </a:t>
            </a:r>
            <a:r>
              <a:rPr lang="en-GB" sz="1100" dirty="0"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with a good idea </a:t>
            </a:r>
            <a:r>
              <a:rPr lang="en-GB" sz="11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on two pages </a:t>
            </a:r>
            <a:r>
              <a:rPr lang="en-GB" sz="1100" dirty="0"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— together with the other famous works from his colleagues in 1964 </a:t>
            </a:r>
          </a:p>
          <a:p>
            <a:pPr marL="0">
              <a:spcBef>
                <a:spcPts val="600"/>
              </a:spcBef>
            </a:pPr>
            <a:r>
              <a:rPr lang="en-GB" sz="1100" dirty="0"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[</a:t>
            </a:r>
            <a:r>
              <a:rPr lang="en-GB" sz="1100" i="1" dirty="0"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  <a:hlinkClick r:id="rId4"/>
              </a:rPr>
              <a:t>My life as a boson</a:t>
            </a:r>
            <a:r>
              <a:rPr lang="en-GB" sz="1100" dirty="0"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, 2010]</a:t>
            </a:r>
            <a:endParaRPr lang="en-CH" sz="1100" dirty="0">
              <a:latin typeface="Helvetica Light" charset="0"/>
              <a:ea typeface="Helvetica Light" charset="0"/>
              <a:cs typeface="Helvetica Light" charset="0"/>
              <a:sym typeface="Wingdings" pitchFamily="2" charset="2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B86140A-B3DC-DFEC-4AA3-6C70B1EEAF02}"/>
              </a:ext>
            </a:extLst>
          </p:cNvPr>
          <p:cNvSpPr/>
          <p:nvPr/>
        </p:nvSpPr>
        <p:spPr>
          <a:xfrm>
            <a:off x="591667" y="1186542"/>
            <a:ext cx="360226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b="1" dirty="0">
                <a:effectLst/>
                <a:latin typeface="Helvetica" pitchFamily="2" charset="0"/>
              </a:rPr>
              <a:t>Peter Ware Higgs (1929 – 2024)</a:t>
            </a:r>
            <a:endParaRPr kumimoji="0" lang="en-GB" sz="1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696D0D7-7CD4-F166-ADCE-BB31AAF81A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29154" y="1241109"/>
            <a:ext cx="3201633" cy="2401226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DEE7ED91-DC48-7FDC-F913-835D8A2834EC}"/>
              </a:ext>
            </a:extLst>
          </p:cNvPr>
          <p:cNvSpPr txBox="1"/>
          <p:nvPr/>
        </p:nvSpPr>
        <p:spPr>
          <a:xfrm>
            <a:off x="7829154" y="3381148"/>
            <a:ext cx="319510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100" dirty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Peter Higgs and Fabiola Gianotti on 4 July 2012</a:t>
            </a:r>
          </a:p>
        </p:txBody>
      </p:sp>
      <p:pic>
        <p:nvPicPr>
          <p:cNvPr id="20" name="Picture 19" descr="Higgs10: When spring 2012 turned to summer | CERN">
            <a:extLst>
              <a:ext uri="{FF2B5EF4-FFF2-40B4-BE49-F238E27FC236}">
                <a16:creationId xmlns:a16="http://schemas.microsoft.com/office/drawing/2014/main" id="{61FA0BBF-04D0-72AE-F88A-CEB87D011A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0185" y="1241108"/>
            <a:ext cx="3366718" cy="2401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0E068423-4CF0-25C3-94FD-E4F872DBBF8E}"/>
              </a:ext>
            </a:extLst>
          </p:cNvPr>
          <p:cNvSpPr txBox="1"/>
          <p:nvPr/>
        </p:nvSpPr>
        <p:spPr>
          <a:xfrm>
            <a:off x="4277704" y="3690910"/>
            <a:ext cx="52947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>
              <a:spcBef>
                <a:spcPts val="1800"/>
              </a:spcBef>
            </a:pP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4 July 2012 seminars announcing the Higgs boson discovery by ATLAS and CMS</a:t>
            </a:r>
            <a:endParaRPr lang="en-CH" sz="1100" dirty="0">
              <a:solidFill>
                <a:schemeClr val="tx1">
                  <a:lumMod val="75000"/>
                  <a:lumOff val="25000"/>
                </a:schemeClr>
              </a:solidFill>
              <a:latin typeface="Helvetica Light" charset="0"/>
              <a:ea typeface="Helvetica Light" charset="0"/>
              <a:cs typeface="Helvetica Light" charset="0"/>
              <a:sym typeface="Wingdings" pitchFamily="2" charset="2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7DB1A0B-F958-ED9E-1E88-A643D810BD1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3099" y="4232203"/>
            <a:ext cx="3938696" cy="262579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3E6906A-95F6-9BBA-4115-8CACC6BD54AC}"/>
              </a:ext>
            </a:extLst>
          </p:cNvPr>
          <p:cNvSpPr txBox="1"/>
          <p:nvPr/>
        </p:nvSpPr>
        <p:spPr>
          <a:xfrm>
            <a:off x="8406421" y="5108762"/>
            <a:ext cx="271396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GB" sz="1100" b="1" dirty="0">
                <a:solidFill>
                  <a:srgbClr val="D80116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4 July 2012</a:t>
            </a:r>
            <a:r>
              <a:rPr lang="en-GB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 in the Wolfgang Pauli Memorial Room at CERN, directly after the press conference on the discovery of the Higgs boson. Left to right: Ian Shipsey, Joe Incandela , Peter Higgs and John Ellis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783A4BA-11A2-2F02-C7AB-0BB5DB51BC90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7506" r="15079"/>
          <a:stretch/>
        </p:blipFill>
        <p:spPr>
          <a:xfrm>
            <a:off x="4591795" y="4232202"/>
            <a:ext cx="3613804" cy="2625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7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theme/theme1.xml><?xml version="1.0" encoding="utf-8"?>
<a:theme xmlns:a="http://schemas.openxmlformats.org/drawingml/2006/main" name="5_Office Theme">
  <a:themeElements>
    <a:clrScheme name="Custom 10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6FD1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none">
        <a:spAutoFit/>
      </a:bodyPr>
      <a:lstStyle>
        <a:defPPr algn="l">
          <a:defRPr sz="1600" dirty="0">
            <a:latin typeface="Helvetica" pitchFamily="2" charset="0"/>
          </a:defRPr>
        </a:defPPr>
      </a:lstStyle>
    </a:spDef>
    <a:lnDef>
      <a:spPr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marL="0">
          <a:spcBef>
            <a:spcPts val="3000"/>
          </a:spcBef>
          <a:defRPr sz="1600" dirty="0" smtClean="0">
            <a:solidFill>
              <a:prstClr val="black"/>
            </a:solidFill>
            <a:latin typeface="Helvetica Light" charset="0"/>
            <a:ea typeface="Helvetica Light" charset="0"/>
            <a:cs typeface="Helvetica Light" charset="0"/>
            <a:sym typeface="Wingdings" pitchFamily="2" charset="2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6_Office Theme">
  <a:themeElements>
    <a:clrScheme name="Custom 10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6FD1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solidFill>
            <a:schemeClr val="tx1"/>
          </a:solidFill>
        </a:ln>
      </a:spPr>
      <a:bodyPr rtlCol="0" anchor="ctr">
        <a:spAutoFit/>
      </a:bodyPr>
      <a:lstStyle>
        <a:defPPr algn="ctr">
          <a:defRPr sz="1600" dirty="0">
            <a:latin typeface="Helvetica Light" charset="0"/>
            <a:ea typeface="Helvetica Light" charset="0"/>
            <a:cs typeface="Helvetica Light" charset="0"/>
          </a:defRPr>
        </a:defPPr>
      </a:lstStyle>
    </a:spDef>
    <a:lnDef>
      <a:spPr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marL="0" algn="l">
          <a:spcBef>
            <a:spcPts val="3000"/>
          </a:spcBef>
          <a:defRPr sz="1600" dirty="0" smtClean="0">
            <a:solidFill>
              <a:prstClr val="black"/>
            </a:solidFill>
            <a:latin typeface="Helvetica" pitchFamily="2" charset="0"/>
            <a:ea typeface="Helvetica Light" charset="0"/>
            <a:cs typeface="Helvetica Light" charset="0"/>
            <a:sym typeface="Wingdings" pitchFamily="2" charset="2"/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190609</TotalTime>
  <Words>4899</Words>
  <Application>Microsoft Macintosh PowerPoint</Application>
  <PresentationFormat>Custom</PresentationFormat>
  <Paragraphs>536</Paragraphs>
  <Slides>61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61</vt:i4>
      </vt:variant>
    </vt:vector>
  </HeadingPairs>
  <TitlesOfParts>
    <vt:vector size="73" baseType="lpstr">
      <vt:lpstr>Arial</vt:lpstr>
      <vt:lpstr>Calibri</vt:lpstr>
      <vt:lpstr>Cambria</vt:lpstr>
      <vt:lpstr>Cambria Math</vt:lpstr>
      <vt:lpstr>Chalkduster</vt:lpstr>
      <vt:lpstr>Helvetica</vt:lpstr>
      <vt:lpstr>HELVETICA LIGHT</vt:lpstr>
      <vt:lpstr>HELVETICA LIGHT</vt:lpstr>
      <vt:lpstr>Symbol</vt:lpstr>
      <vt:lpstr>5_Office Theme</vt:lpstr>
      <vt:lpstr>6_Office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Andreas Hoecker</dc:creator>
  <cp:lastModifiedBy>ATLAS</cp:lastModifiedBy>
  <cp:revision>3564</cp:revision>
  <dcterms:created xsi:type="dcterms:W3CDTF">2021-02-23T06:51:49Z</dcterms:created>
  <dcterms:modified xsi:type="dcterms:W3CDTF">2025-03-29T05:43:32Z</dcterms:modified>
</cp:coreProperties>
</file>