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11.jpg" ContentType="image/tif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3" r:id="rId2"/>
    <p:sldMasterId id="2147483667" r:id="rId3"/>
  </p:sldMasterIdLst>
  <p:notesMasterIdLst>
    <p:notesMasterId r:id="rId60"/>
  </p:notesMasterIdLst>
  <p:sldIdLst>
    <p:sldId id="2004" r:id="rId4"/>
    <p:sldId id="2730" r:id="rId5"/>
    <p:sldId id="1838" r:id="rId6"/>
    <p:sldId id="2376" r:id="rId7"/>
    <p:sldId id="2733" r:id="rId8"/>
    <p:sldId id="1780" r:id="rId9"/>
    <p:sldId id="2739" r:id="rId10"/>
    <p:sldId id="2459" r:id="rId11"/>
    <p:sldId id="2458" r:id="rId12"/>
    <p:sldId id="2759" r:id="rId13"/>
    <p:sldId id="2724" r:id="rId14"/>
    <p:sldId id="2734" r:id="rId15"/>
    <p:sldId id="1706" r:id="rId16"/>
    <p:sldId id="2677" r:id="rId17"/>
    <p:sldId id="2303" r:id="rId18"/>
    <p:sldId id="2741" r:id="rId19"/>
    <p:sldId id="2729" r:id="rId20"/>
    <p:sldId id="1752" r:id="rId21"/>
    <p:sldId id="2412" r:id="rId22"/>
    <p:sldId id="2411" r:id="rId23"/>
    <p:sldId id="1874" r:id="rId24"/>
    <p:sldId id="2403" r:id="rId25"/>
    <p:sldId id="2736" r:id="rId26"/>
    <p:sldId id="2754" r:id="rId27"/>
    <p:sldId id="2406" r:id="rId28"/>
    <p:sldId id="2408" r:id="rId29"/>
    <p:sldId id="1992" r:id="rId30"/>
    <p:sldId id="2418" r:id="rId31"/>
    <p:sldId id="2449" r:id="rId32"/>
    <p:sldId id="1994" r:id="rId33"/>
    <p:sldId id="2648" r:id="rId34"/>
    <p:sldId id="2647" r:id="rId35"/>
    <p:sldId id="2649" r:id="rId36"/>
    <p:sldId id="2650" r:id="rId37"/>
    <p:sldId id="2760" r:id="rId38"/>
    <p:sldId id="2762" r:id="rId39"/>
    <p:sldId id="1999" r:id="rId40"/>
    <p:sldId id="2440" r:id="rId41"/>
    <p:sldId id="2420" r:id="rId42"/>
    <p:sldId id="2763" r:id="rId43"/>
    <p:sldId id="1783" r:id="rId44"/>
    <p:sldId id="1985" r:id="rId45"/>
    <p:sldId id="2752" r:id="rId46"/>
    <p:sldId id="1785" r:id="rId47"/>
    <p:sldId id="2742" r:id="rId48"/>
    <p:sldId id="2743" r:id="rId49"/>
    <p:sldId id="2744" r:id="rId50"/>
    <p:sldId id="2450" r:id="rId51"/>
    <p:sldId id="2365" r:id="rId52"/>
    <p:sldId id="2725" r:id="rId53"/>
    <p:sldId id="2197" r:id="rId54"/>
    <p:sldId id="2675" r:id="rId55"/>
    <p:sldId id="1977" r:id="rId56"/>
    <p:sldId id="2738" r:id="rId57"/>
    <p:sldId id="2746" r:id="rId58"/>
    <p:sldId id="2747" r:id="rId59"/>
  </p:sldIdLst>
  <p:sldSz cx="11472863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s Hoecker" initials="AH" lastIdx="2" clrIdx="0">
    <p:extLst>
      <p:ext uri="{19B8F6BF-5375-455C-9EA6-DF929625EA0E}">
        <p15:presenceInfo xmlns:p15="http://schemas.microsoft.com/office/powerpoint/2012/main" userId="9391ab34dee89a1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00"/>
    <a:srgbClr val="A5292A"/>
    <a:srgbClr val="BA55D4"/>
    <a:srgbClr val="000000"/>
    <a:srgbClr val="000080"/>
    <a:srgbClr val="02BFFF"/>
    <a:srgbClr val="7E007E"/>
    <a:srgbClr val="0000FF"/>
    <a:srgbClr val="E70000"/>
    <a:srgbClr val="008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961"/>
    <p:restoredTop sz="96197"/>
  </p:normalViewPr>
  <p:slideViewPr>
    <p:cSldViewPr snapToGrid="0" snapToObjects="1">
      <p:cViewPr>
        <p:scale>
          <a:sx n="90" d="100"/>
          <a:sy n="90" d="100"/>
        </p:scale>
        <p:origin x="26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commentAuthors" Target="commentAuthor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8EDE-1B6C-BA47-AC31-7DCF666243B2}" type="datetimeFigureOut">
              <a:rPr lang="en-CH" smtClean="0"/>
              <a:t>02.03.2025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7725" y="1143000"/>
            <a:ext cx="5162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DCF2A-B7C1-4443-A074-97D95FCAA8C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73931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747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xt and 3 Pictures with box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54312" y="478539"/>
            <a:ext cx="10164240" cy="1084263"/>
          </a:xfrm>
        </p:spPr>
        <p:txBody>
          <a:bodyPr/>
          <a:lstStyle/>
          <a:p>
            <a:pPr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 bwMode="auto">
          <a:xfrm>
            <a:off x="3873584" y="1601377"/>
            <a:ext cx="3726422" cy="11312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976" b="0">
                <a:solidFill>
                  <a:schemeClr val="bg1"/>
                </a:solidFill>
              </a:defRPr>
            </a:lvl1pPr>
            <a:lvl2pPr marL="430225" indent="0">
              <a:buNone/>
              <a:defRPr sz="1882" b="1"/>
            </a:lvl2pPr>
            <a:lvl3pPr marL="860450" indent="0">
              <a:buNone/>
              <a:defRPr sz="1694" b="1"/>
            </a:lvl3pPr>
            <a:lvl4pPr marL="1290676" indent="0">
              <a:buNone/>
              <a:defRPr sz="1506" b="1"/>
            </a:lvl4pPr>
            <a:lvl5pPr marL="1720901" indent="0">
              <a:buNone/>
              <a:defRPr sz="1506" b="1"/>
            </a:lvl5pPr>
            <a:lvl6pPr marL="2151126" indent="0">
              <a:buNone/>
              <a:defRPr sz="1506" b="1"/>
            </a:lvl6pPr>
            <a:lvl7pPr marL="2581351" indent="0">
              <a:buNone/>
              <a:defRPr sz="1506" b="1"/>
            </a:lvl7pPr>
            <a:lvl8pPr marL="3011576" indent="0">
              <a:buNone/>
              <a:defRPr sz="1506" b="1"/>
            </a:lvl8pPr>
            <a:lvl9pPr marL="3441802" indent="0">
              <a:buNone/>
              <a:defRPr sz="1506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6" hasCustomPrompt="1"/>
          </p:nvPr>
        </p:nvSpPr>
        <p:spPr bwMode="auto">
          <a:xfrm>
            <a:off x="3873584" y="2732443"/>
            <a:ext cx="3725693" cy="347729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pPr>
              <a:defRPr/>
            </a:pPr>
            <a:r>
              <a:rPr lang="en-US"/>
              <a:t>Drag and Drop picture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7"/>
          </p:nvPr>
        </p:nvSpPr>
        <p:spPr bwMode="auto"/>
        <p:txBody>
          <a:bodyPr/>
          <a:lstStyle/>
          <a:p>
            <a:pPr>
              <a:defRPr/>
            </a:pPr>
            <a:r>
              <a:rPr lang="de-CH"/>
              <a:t>25 September 2024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8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Presentation - Sweden</a:t>
            </a:r>
          </a:p>
        </p:txBody>
      </p:sp>
      <p:sp>
        <p:nvSpPr>
          <p:cNvPr id="9" name="Slide Number Placeholder 13"/>
          <p:cNvSpPr>
            <a:spLocks noGrp="1"/>
          </p:cNvSpPr>
          <p:nvPr>
            <p:ph type="sldNum" sz="quarter" idx="19"/>
          </p:nvPr>
        </p:nvSpPr>
        <p:spPr bwMode="auto"/>
        <p:txBody>
          <a:bodyPr/>
          <a:lstStyle/>
          <a:p>
            <a:pPr>
              <a:defRPr/>
            </a:pPr>
            <a:fld id="{36B5EA5A-BC32-A742-B11B-8E7414D5B535}" type="slidenum">
              <a:rPr lang="en-US"/>
              <a:t>‹#›</a:t>
            </a:fld>
            <a:endParaRPr lang="en-US"/>
          </a:p>
        </p:txBody>
      </p:sp>
      <p:sp>
        <p:nvSpPr>
          <p:cNvPr id="10" name="Text Placeholder 2"/>
          <p:cNvSpPr>
            <a:spLocks noGrp="1"/>
          </p:cNvSpPr>
          <p:nvPr>
            <p:ph type="body" idx="20"/>
          </p:nvPr>
        </p:nvSpPr>
        <p:spPr bwMode="auto">
          <a:xfrm>
            <a:off x="3082" y="5078525"/>
            <a:ext cx="3726422" cy="11312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976" b="0">
                <a:solidFill>
                  <a:schemeClr val="bg1"/>
                </a:solidFill>
              </a:defRPr>
            </a:lvl1pPr>
            <a:lvl2pPr marL="430225" indent="0">
              <a:buNone/>
              <a:defRPr sz="1882" b="1"/>
            </a:lvl2pPr>
            <a:lvl3pPr marL="860450" indent="0">
              <a:buNone/>
              <a:defRPr sz="1694" b="1"/>
            </a:lvl3pPr>
            <a:lvl4pPr marL="1290676" indent="0">
              <a:buNone/>
              <a:defRPr sz="1506" b="1"/>
            </a:lvl4pPr>
            <a:lvl5pPr marL="1720901" indent="0">
              <a:buNone/>
              <a:defRPr sz="1506" b="1"/>
            </a:lvl5pPr>
            <a:lvl6pPr marL="2151126" indent="0">
              <a:buNone/>
              <a:defRPr sz="1506" b="1"/>
            </a:lvl6pPr>
            <a:lvl7pPr marL="2581351" indent="0">
              <a:buNone/>
              <a:defRPr sz="1506" b="1"/>
            </a:lvl7pPr>
            <a:lvl8pPr marL="3011576" indent="0">
              <a:buNone/>
              <a:defRPr sz="1506" b="1"/>
            </a:lvl8pPr>
            <a:lvl9pPr marL="3441802" indent="0">
              <a:buNone/>
              <a:defRPr sz="1506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1" hasCustomPrompt="1"/>
          </p:nvPr>
        </p:nvSpPr>
        <p:spPr bwMode="auto">
          <a:xfrm>
            <a:off x="3811" y="1601377"/>
            <a:ext cx="3725693" cy="347729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pPr>
              <a:defRPr/>
            </a:pPr>
            <a:r>
              <a:rPr lang="en-US"/>
              <a:t>Drag and Drop picture</a:t>
            </a:r>
            <a:endParaRPr/>
          </a:p>
        </p:txBody>
      </p:sp>
      <p:sp>
        <p:nvSpPr>
          <p:cNvPr id="12" name="Text Placeholder 2"/>
          <p:cNvSpPr>
            <a:spLocks noGrp="1"/>
          </p:cNvSpPr>
          <p:nvPr>
            <p:ph type="body" idx="22"/>
          </p:nvPr>
        </p:nvSpPr>
        <p:spPr bwMode="auto">
          <a:xfrm>
            <a:off x="7746806" y="5078525"/>
            <a:ext cx="3726422" cy="11312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976" b="0">
                <a:solidFill>
                  <a:schemeClr val="bg1"/>
                </a:solidFill>
              </a:defRPr>
            </a:lvl1pPr>
            <a:lvl2pPr marL="430225" indent="0">
              <a:buNone/>
              <a:defRPr sz="1882" b="1"/>
            </a:lvl2pPr>
            <a:lvl3pPr marL="860450" indent="0">
              <a:buNone/>
              <a:defRPr sz="1694" b="1"/>
            </a:lvl3pPr>
            <a:lvl4pPr marL="1290676" indent="0">
              <a:buNone/>
              <a:defRPr sz="1506" b="1"/>
            </a:lvl4pPr>
            <a:lvl5pPr marL="1720901" indent="0">
              <a:buNone/>
              <a:defRPr sz="1506" b="1"/>
            </a:lvl5pPr>
            <a:lvl6pPr marL="2151126" indent="0">
              <a:buNone/>
              <a:defRPr sz="1506" b="1"/>
            </a:lvl6pPr>
            <a:lvl7pPr marL="2581351" indent="0">
              <a:buNone/>
              <a:defRPr sz="1506" b="1"/>
            </a:lvl7pPr>
            <a:lvl8pPr marL="3011576" indent="0">
              <a:buNone/>
              <a:defRPr sz="1506" b="1"/>
            </a:lvl8pPr>
            <a:lvl9pPr marL="3441802" indent="0">
              <a:buNone/>
              <a:defRPr sz="1506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23" hasCustomPrompt="1"/>
          </p:nvPr>
        </p:nvSpPr>
        <p:spPr bwMode="auto">
          <a:xfrm>
            <a:off x="7746806" y="1601377"/>
            <a:ext cx="3725693" cy="347729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pPr>
              <a:defRPr/>
            </a:pPr>
            <a:r>
              <a:rPr lang="en-US"/>
              <a:t>Drag and Drop picture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9739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orizontal full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54947" y="465592"/>
            <a:ext cx="10162969" cy="1116849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12" name="Espace réservé pour une image  8"/>
          <p:cNvSpPr>
            <a:spLocks noGrp="1"/>
          </p:cNvSpPr>
          <p:nvPr>
            <p:ph type="pic" sz="quarter" idx="13"/>
          </p:nvPr>
        </p:nvSpPr>
        <p:spPr>
          <a:xfrm>
            <a:off x="0" y="2139762"/>
            <a:ext cx="11472863" cy="2494871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fr-FR" dirty="0"/>
              <a:t>Faire glisser l'image vers l'espace réservé ou cliquer sur l'icône pour l'ajouter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9F7D82C-FF57-0141-BFDD-AE9CB1A137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auto">
          <a:xfrm>
            <a:off x="654946" y="4600353"/>
            <a:ext cx="3215004" cy="1560510"/>
          </a:xfrm>
          <a:solidFill>
            <a:schemeClr val="accent3"/>
          </a:solidFill>
        </p:spPr>
        <p:txBody>
          <a:bodyPr lIns="72000" anchor="ctr" anchorCtr="0"/>
          <a:lstStyle>
            <a:lvl1pPr algn="ctr">
              <a:defRPr sz="1976">
                <a:solidFill>
                  <a:schemeClr val="bg1"/>
                </a:solidFill>
              </a:defRPr>
            </a:lvl1pPr>
            <a:lvl2pPr>
              <a:defRPr sz="1694">
                <a:solidFill>
                  <a:schemeClr val="bg1"/>
                </a:solidFill>
              </a:defRPr>
            </a:lvl2pPr>
            <a:lvl3pPr>
              <a:defRPr sz="1694">
                <a:solidFill>
                  <a:schemeClr val="bg1"/>
                </a:solidFill>
              </a:defRPr>
            </a:lvl3pPr>
          </a:lstStyle>
          <a:p>
            <a:pPr lvl="0">
              <a:defRPr/>
            </a:pPr>
            <a:r>
              <a:rPr lang="en-US" dirty="0"/>
              <a:t>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0783717-29E0-094A-AD75-0A5369D1D8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auto">
          <a:xfrm>
            <a:off x="4149791" y="4600353"/>
            <a:ext cx="3177844" cy="1560511"/>
          </a:xfrm>
          <a:solidFill>
            <a:schemeClr val="accent3"/>
          </a:solidFill>
        </p:spPr>
        <p:txBody>
          <a:bodyPr lIns="72000" anchor="ctr" anchorCtr="0"/>
          <a:lstStyle>
            <a:lvl1pPr algn="ctr">
              <a:defRPr sz="1976">
                <a:solidFill>
                  <a:schemeClr val="bg1"/>
                </a:solidFill>
              </a:defRPr>
            </a:lvl1pPr>
            <a:lvl2pPr>
              <a:defRPr sz="1694">
                <a:solidFill>
                  <a:schemeClr val="bg1"/>
                </a:solidFill>
              </a:defRPr>
            </a:lvl2pPr>
            <a:lvl3pPr>
              <a:defRPr sz="1694">
                <a:solidFill>
                  <a:schemeClr val="bg1"/>
                </a:solidFill>
              </a:defRPr>
            </a:lvl3pPr>
          </a:lstStyle>
          <a:p>
            <a:pPr lvl="0">
              <a:defRPr/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3A3DE1A-904A-5741-98C7-22C9070CBF4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auto">
          <a:xfrm>
            <a:off x="7607477" y="4600353"/>
            <a:ext cx="3210437" cy="1560510"/>
          </a:xfrm>
          <a:solidFill>
            <a:schemeClr val="accent3"/>
          </a:solidFill>
        </p:spPr>
        <p:txBody>
          <a:bodyPr lIns="72000" anchor="ctr" anchorCtr="0"/>
          <a:lstStyle>
            <a:lvl1pPr algn="ctr">
              <a:defRPr sz="1976">
                <a:solidFill>
                  <a:schemeClr val="bg1"/>
                </a:solidFill>
              </a:defRPr>
            </a:lvl1pPr>
            <a:lvl2pPr>
              <a:defRPr sz="1694">
                <a:solidFill>
                  <a:schemeClr val="bg1"/>
                </a:solidFill>
              </a:defRPr>
            </a:lvl2pPr>
            <a:lvl3pPr>
              <a:defRPr sz="1694">
                <a:solidFill>
                  <a:schemeClr val="bg1"/>
                </a:solidFill>
              </a:defRPr>
            </a:lvl3pPr>
          </a:lstStyle>
          <a:p>
            <a:pPr lvl="0">
              <a:defRPr/>
            </a:pPr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9532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icture Horizontal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54311" y="476250"/>
            <a:ext cx="10164241" cy="973138"/>
          </a:xfrm>
        </p:spPr>
        <p:txBody>
          <a:bodyPr/>
          <a:lstStyle/>
          <a:p>
            <a:pPr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653675" y="1684948"/>
            <a:ext cx="10164241" cy="2563906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pPr>
              <a:defRPr/>
            </a:pPr>
            <a:r>
              <a:rPr lang="en-US"/>
              <a:t>Drag and Drop picture</a:t>
            </a:r>
            <a:endParaRPr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 bwMode="auto">
          <a:xfrm>
            <a:off x="654311" y="4391027"/>
            <a:ext cx="3214377" cy="1766370"/>
          </a:xfrm>
        </p:spPr>
        <p:txBody>
          <a:bodyPr/>
          <a:lstStyle>
            <a:lvl1pPr>
              <a:defRPr sz="1976"/>
            </a:lvl1pPr>
            <a:lvl2pPr>
              <a:defRPr sz="1694"/>
            </a:lvl2pPr>
            <a:lvl3pPr>
              <a:defRPr sz="1694"/>
            </a:lvl3pPr>
          </a:lstStyle>
          <a:p>
            <a:pPr lvl="0">
              <a:defRPr/>
            </a:pPr>
            <a:r>
              <a:rPr lang="en-US" dirty="0"/>
              <a:t>Edit Master text styles</a:t>
            </a:r>
          </a:p>
          <a:p>
            <a:pPr lvl="1">
              <a:defRPr/>
            </a:pPr>
            <a:r>
              <a:rPr lang="en-US" dirty="0"/>
              <a:t>Second level</a:t>
            </a:r>
          </a:p>
          <a:p>
            <a:pPr lvl="2">
              <a:defRPr/>
            </a:pPr>
            <a:r>
              <a:rPr lang="en-US" dirty="0"/>
              <a:t>Third level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5"/>
          </p:nvPr>
        </p:nvSpPr>
        <p:spPr bwMode="auto">
          <a:xfrm>
            <a:off x="4150102" y="4393425"/>
            <a:ext cx="3177225" cy="1766370"/>
          </a:xfrm>
        </p:spPr>
        <p:txBody>
          <a:bodyPr/>
          <a:lstStyle>
            <a:lvl1pPr>
              <a:defRPr sz="1976"/>
            </a:lvl1pPr>
            <a:lvl2pPr>
              <a:defRPr sz="1694"/>
            </a:lvl2pPr>
            <a:lvl3pPr>
              <a:defRPr sz="1694"/>
            </a:lvl3pPr>
          </a:lstStyle>
          <a:p>
            <a:pPr lvl="0">
              <a:defRPr/>
            </a:pPr>
            <a:r>
              <a:rPr lang="en-US" dirty="0"/>
              <a:t>Edit Master text styles</a:t>
            </a:r>
          </a:p>
          <a:p>
            <a:pPr lvl="1">
              <a:defRPr/>
            </a:pPr>
            <a:r>
              <a:rPr lang="en-US" dirty="0"/>
              <a:t>Second level</a:t>
            </a:r>
          </a:p>
          <a:p>
            <a:pPr lvl="2">
              <a:defRPr/>
            </a:pPr>
            <a:r>
              <a:rPr lang="en-US" dirty="0"/>
              <a:t>Third level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6"/>
          </p:nvPr>
        </p:nvSpPr>
        <p:spPr bwMode="auto"/>
        <p:txBody>
          <a:bodyPr/>
          <a:lstStyle/>
          <a:p>
            <a:pPr>
              <a:defRPr/>
            </a:pPr>
            <a:r>
              <a:rPr lang="de-CH"/>
              <a:t>25 September 2024</a:t>
            </a:r>
            <a:endParaRPr 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7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Presentation - Sweden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8"/>
          </p:nvPr>
        </p:nvSpPr>
        <p:spPr bwMode="auto"/>
        <p:txBody>
          <a:bodyPr/>
          <a:lstStyle/>
          <a:p>
            <a:pPr>
              <a:defRPr/>
            </a:pPr>
            <a:fld id="{36B5EA5A-BC32-A742-B11B-8E7414D5B535}" type="slidenum">
              <a:rPr lang="en-US"/>
              <a:t>‹#›</a:t>
            </a:fld>
            <a:endParaRPr lang="en-US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9"/>
          </p:nvPr>
        </p:nvSpPr>
        <p:spPr bwMode="auto">
          <a:xfrm>
            <a:off x="7608741" y="4393425"/>
            <a:ext cx="3209811" cy="1766370"/>
          </a:xfrm>
        </p:spPr>
        <p:txBody>
          <a:bodyPr/>
          <a:lstStyle>
            <a:lvl1pPr>
              <a:defRPr sz="1976"/>
            </a:lvl1pPr>
            <a:lvl2pPr>
              <a:defRPr sz="1694"/>
            </a:lvl2pPr>
            <a:lvl3pPr>
              <a:defRPr sz="1694"/>
            </a:lvl3pPr>
          </a:lstStyle>
          <a:p>
            <a:pPr lvl="0">
              <a:defRPr/>
            </a:pPr>
            <a:r>
              <a:rPr lang="en-US" dirty="0"/>
              <a:t>Edit Master text styles</a:t>
            </a:r>
          </a:p>
          <a:p>
            <a:pPr lvl="1">
              <a:defRPr/>
            </a:pPr>
            <a:r>
              <a:rPr lang="en-US" dirty="0"/>
              <a:t>Second level</a:t>
            </a:r>
          </a:p>
          <a:p>
            <a:pPr lvl="2">
              <a:defRPr/>
            </a:pP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73419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vertical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54947" y="465592"/>
            <a:ext cx="10162969" cy="1116849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12" name="Espace réservé pour une image  8"/>
          <p:cNvSpPr>
            <a:spLocks noGrp="1"/>
          </p:cNvSpPr>
          <p:nvPr>
            <p:ph type="pic" sz="quarter" idx="13"/>
          </p:nvPr>
        </p:nvSpPr>
        <p:spPr>
          <a:xfrm>
            <a:off x="0" y="2309799"/>
            <a:ext cx="5691263" cy="3279146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fr-FR"/>
              <a:t>Faire glisser l'image vers l'espace réservé ou cliquer sur l'icône pour l'ajouter</a:t>
            </a:r>
          </a:p>
        </p:txBody>
      </p:sp>
      <p:sp>
        <p:nvSpPr>
          <p:cNvPr id="13" name="Espace réservé pour une image  8"/>
          <p:cNvSpPr>
            <a:spLocks noGrp="1"/>
          </p:cNvSpPr>
          <p:nvPr>
            <p:ph type="pic" sz="quarter" idx="14"/>
          </p:nvPr>
        </p:nvSpPr>
        <p:spPr>
          <a:xfrm>
            <a:off x="5781600" y="2309799"/>
            <a:ext cx="5691263" cy="3279146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fr-FR"/>
              <a:t>Faire glisser l'image vers l'espace réservé ou cliquer sur l'icône pour l'ajouter</a:t>
            </a:r>
          </a:p>
        </p:txBody>
      </p:sp>
    </p:spTree>
    <p:extLst>
      <p:ext uri="{BB962C8B-B14F-4D97-AF65-F5344CB8AC3E}">
        <p14:creationId xmlns:p14="http://schemas.microsoft.com/office/powerpoint/2010/main" val="2895579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54947" y="465592"/>
            <a:ext cx="10162969" cy="1116849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8" name="Espace réservé pour une image  8"/>
          <p:cNvSpPr>
            <a:spLocks noGrp="1"/>
          </p:cNvSpPr>
          <p:nvPr>
            <p:ph type="pic" sz="quarter" idx="13"/>
          </p:nvPr>
        </p:nvSpPr>
        <p:spPr>
          <a:xfrm>
            <a:off x="0" y="2817628"/>
            <a:ext cx="3726422" cy="3279146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9" name="Espace réservé pour une image  8"/>
          <p:cNvSpPr>
            <a:spLocks noGrp="1"/>
          </p:cNvSpPr>
          <p:nvPr>
            <p:ph type="pic" sz="quarter" idx="14"/>
          </p:nvPr>
        </p:nvSpPr>
        <p:spPr>
          <a:xfrm>
            <a:off x="7746441" y="2817628"/>
            <a:ext cx="3726422" cy="3279146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0" name="Espace réservé pour une image  8"/>
          <p:cNvSpPr>
            <a:spLocks noGrp="1"/>
          </p:cNvSpPr>
          <p:nvPr>
            <p:ph type="pic" sz="quarter" idx="15"/>
          </p:nvPr>
        </p:nvSpPr>
        <p:spPr>
          <a:xfrm>
            <a:off x="3873221" y="2817628"/>
            <a:ext cx="3726422" cy="3279146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654947" y="1767566"/>
            <a:ext cx="10162969" cy="1050063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9924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orizontal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54947" y="465592"/>
            <a:ext cx="10162969" cy="1116849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8" name="Espace réservé pour une image  8"/>
          <p:cNvSpPr>
            <a:spLocks noGrp="1"/>
          </p:cNvSpPr>
          <p:nvPr>
            <p:ph type="pic" sz="quarter" idx="13"/>
          </p:nvPr>
        </p:nvSpPr>
        <p:spPr>
          <a:xfrm>
            <a:off x="0" y="4093535"/>
            <a:ext cx="5691263" cy="223200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fr-FR"/>
              <a:t>Faire glisser l'image vers l'espace réservé ou cliquer sur l'icône pour l'ajouter</a:t>
            </a:r>
          </a:p>
        </p:txBody>
      </p:sp>
      <p:sp>
        <p:nvSpPr>
          <p:cNvPr id="9" name="Espace réservé pour une image  8"/>
          <p:cNvSpPr>
            <a:spLocks noGrp="1"/>
          </p:cNvSpPr>
          <p:nvPr>
            <p:ph type="pic" sz="quarter" idx="14"/>
          </p:nvPr>
        </p:nvSpPr>
        <p:spPr>
          <a:xfrm>
            <a:off x="5781600" y="4093535"/>
            <a:ext cx="5691263" cy="223200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fr-FR"/>
              <a:t>Faire glisser l'image vers l'espace réservé ou cliquer sur l'icône pour l'ajouter</a:t>
            </a:r>
          </a:p>
        </p:txBody>
      </p:sp>
      <p:sp>
        <p:nvSpPr>
          <p:cNvPr id="10" name="Espace réservé pour une image  8"/>
          <p:cNvSpPr>
            <a:spLocks noGrp="1"/>
          </p:cNvSpPr>
          <p:nvPr>
            <p:ph type="pic" sz="quarter" idx="15"/>
          </p:nvPr>
        </p:nvSpPr>
        <p:spPr>
          <a:xfrm>
            <a:off x="0" y="1775152"/>
            <a:ext cx="5691263" cy="223200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fr-FR"/>
              <a:t>Faire glisser l'image vers l'espace réservé ou cliquer sur l'icône pour l'ajouter</a:t>
            </a:r>
          </a:p>
        </p:txBody>
      </p:sp>
      <p:sp>
        <p:nvSpPr>
          <p:cNvPr id="11" name="Espace réservé pour une image  8"/>
          <p:cNvSpPr>
            <a:spLocks noGrp="1"/>
          </p:cNvSpPr>
          <p:nvPr>
            <p:ph type="pic" sz="quarter" idx="16"/>
          </p:nvPr>
        </p:nvSpPr>
        <p:spPr>
          <a:xfrm>
            <a:off x="5781600" y="1775152"/>
            <a:ext cx="5691263" cy="223200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fr-FR"/>
              <a:t>Faire glisser l'image vers l'espace réservé ou cliquer sur l'icône pour l'ajouter</a:t>
            </a:r>
          </a:p>
        </p:txBody>
      </p:sp>
    </p:spTree>
    <p:extLst>
      <p:ext uri="{BB962C8B-B14F-4D97-AF65-F5344CB8AC3E}">
        <p14:creationId xmlns:p14="http://schemas.microsoft.com/office/powerpoint/2010/main" val="1147865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ertical photos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54947" y="465592"/>
            <a:ext cx="10162969" cy="1116849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8" name="Espace réservé pour une image  8"/>
          <p:cNvSpPr>
            <a:spLocks noGrp="1"/>
          </p:cNvSpPr>
          <p:nvPr>
            <p:ph type="pic" sz="quarter" idx="13"/>
          </p:nvPr>
        </p:nvSpPr>
        <p:spPr>
          <a:xfrm>
            <a:off x="654312" y="1849120"/>
            <a:ext cx="2451098" cy="349416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4" name="Espace réservé pour une image  8"/>
          <p:cNvSpPr>
            <a:spLocks noGrp="1"/>
          </p:cNvSpPr>
          <p:nvPr>
            <p:ph type="pic" sz="quarter" idx="14"/>
          </p:nvPr>
        </p:nvSpPr>
        <p:spPr>
          <a:xfrm>
            <a:off x="3225147" y="1849120"/>
            <a:ext cx="2451098" cy="349416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5" name="Espace réservé pour une image  8"/>
          <p:cNvSpPr>
            <a:spLocks noGrp="1"/>
          </p:cNvSpPr>
          <p:nvPr>
            <p:ph type="pic" sz="quarter" idx="15"/>
          </p:nvPr>
        </p:nvSpPr>
        <p:spPr>
          <a:xfrm>
            <a:off x="5795982" y="1849120"/>
            <a:ext cx="2451098" cy="349416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6" name="Espace réservé pour une image  8"/>
          <p:cNvSpPr>
            <a:spLocks noGrp="1"/>
          </p:cNvSpPr>
          <p:nvPr>
            <p:ph type="pic" sz="quarter" idx="16"/>
          </p:nvPr>
        </p:nvSpPr>
        <p:spPr>
          <a:xfrm>
            <a:off x="8366817" y="1849120"/>
            <a:ext cx="2451098" cy="349416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1810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ertical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54947" y="465592"/>
            <a:ext cx="10162969" cy="1116849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8" name="Espace réservé pour une image  8"/>
          <p:cNvSpPr>
            <a:spLocks noGrp="1"/>
          </p:cNvSpPr>
          <p:nvPr>
            <p:ph type="pic" sz="quarter" idx="13"/>
          </p:nvPr>
        </p:nvSpPr>
        <p:spPr>
          <a:xfrm>
            <a:off x="1" y="1870960"/>
            <a:ext cx="2777877" cy="396000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4" name="Espace réservé pour une image  8"/>
          <p:cNvSpPr>
            <a:spLocks noGrp="1"/>
          </p:cNvSpPr>
          <p:nvPr>
            <p:ph type="pic" sz="quarter" idx="14"/>
          </p:nvPr>
        </p:nvSpPr>
        <p:spPr>
          <a:xfrm>
            <a:off x="2898329" y="1870960"/>
            <a:ext cx="2777877" cy="396000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5" name="Espace réservé pour une image  8"/>
          <p:cNvSpPr>
            <a:spLocks noGrp="1"/>
          </p:cNvSpPr>
          <p:nvPr>
            <p:ph type="pic" sz="quarter" idx="15"/>
          </p:nvPr>
        </p:nvSpPr>
        <p:spPr>
          <a:xfrm>
            <a:off x="5796657" y="1870960"/>
            <a:ext cx="2777877" cy="396000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6" name="Espace réservé pour une image  8"/>
          <p:cNvSpPr>
            <a:spLocks noGrp="1"/>
          </p:cNvSpPr>
          <p:nvPr>
            <p:ph type="pic" sz="quarter" idx="16"/>
          </p:nvPr>
        </p:nvSpPr>
        <p:spPr>
          <a:xfrm>
            <a:off x="8694986" y="1870960"/>
            <a:ext cx="2777877" cy="3960000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105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788759" y="1825625"/>
            <a:ext cx="4875967" cy="435133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808137" y="1825625"/>
            <a:ext cx="4875967" cy="435133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899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07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1154B9DB-D1F1-674E-A347-CC6C01C935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297" y="6465134"/>
            <a:ext cx="3872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Light" pitchFamily="2" charset="0"/>
              </a:defRPr>
            </a:lvl1pPr>
          </a:lstStyle>
          <a:p>
            <a:r>
              <a:rPr lang="en-CH"/>
              <a:t>Andreas Hoecker, CB meeting, 12 Feb 2021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63629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A2A4CF08-E3CE-5B43-B4C8-707D84305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297" y="6465134"/>
            <a:ext cx="3872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Light" pitchFamily="2" charset="0"/>
              </a:defRPr>
            </a:lvl1pPr>
          </a:lstStyle>
          <a:p>
            <a:r>
              <a:rPr lang="en-CH" dirty="0"/>
              <a:t>Andreas Hoecker, CB meeting, 12 Feb 2021</a:t>
            </a:r>
          </a:p>
        </p:txBody>
      </p:sp>
    </p:spTree>
    <p:extLst>
      <p:ext uri="{BB962C8B-B14F-4D97-AF65-F5344CB8AC3E}">
        <p14:creationId xmlns:p14="http://schemas.microsoft.com/office/powerpoint/2010/main" val="1350248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208724"/>
            <a:ext cx="11472863" cy="6649276"/>
          </a:xfrm>
          <a:pattFill prst="lgCheck">
            <a:fgClr>
              <a:schemeClr val="accent5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2865957" cy="216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94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865957" y="0"/>
            <a:ext cx="2865957" cy="216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94">
              <a:ln>
                <a:solidFill>
                  <a:sysClr val="windowText" lastClr="000000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5737939" y="0"/>
            <a:ext cx="2865957" cy="216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94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603141" y="0"/>
            <a:ext cx="2865957" cy="216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94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66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07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208724"/>
            <a:ext cx="11472863" cy="6649276"/>
          </a:xfrm>
          <a:pattFill prst="lgCheck">
            <a:fgClr>
              <a:schemeClr val="accent5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16275" y="465592"/>
            <a:ext cx="3212402" cy="1116849"/>
          </a:xfrm>
        </p:spPr>
        <p:txBody>
          <a:bodyPr>
            <a:noAutofit/>
          </a:bodyPr>
          <a:lstStyle>
            <a:lvl1pPr algn="l">
              <a:defRPr sz="3388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7916275" y="1752451"/>
            <a:ext cx="3212402" cy="4409398"/>
          </a:xfrm>
        </p:spPr>
        <p:txBody>
          <a:bodyPr>
            <a:normAutofit/>
          </a:bodyPr>
          <a:lstStyle>
            <a:lvl1pPr>
              <a:defRPr sz="1882">
                <a:solidFill>
                  <a:schemeClr val="bg1"/>
                </a:solidFill>
              </a:defRPr>
            </a:lvl1pPr>
            <a:lvl2pPr>
              <a:defRPr sz="1882">
                <a:solidFill>
                  <a:schemeClr val="bg1"/>
                </a:solidFill>
              </a:defRPr>
            </a:lvl2pPr>
            <a:lvl3pPr>
              <a:defRPr sz="1882">
                <a:solidFill>
                  <a:schemeClr val="bg1"/>
                </a:solidFill>
              </a:defRPr>
            </a:lvl3pPr>
            <a:lvl4pPr>
              <a:defRPr sz="1882">
                <a:solidFill>
                  <a:schemeClr val="bg1"/>
                </a:solidFill>
              </a:defRPr>
            </a:lvl4pPr>
            <a:lvl5pPr>
              <a:defRPr sz="1882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613073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and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54947" y="465592"/>
            <a:ext cx="5087907" cy="1116849"/>
          </a:xfrm>
        </p:spPr>
        <p:txBody>
          <a:bodyPr/>
          <a:lstStyle>
            <a:lvl1pPr algn="l">
              <a:defRPr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0" name="Espace réservé pour une image  8"/>
          <p:cNvSpPr>
            <a:spLocks noGrp="1"/>
          </p:cNvSpPr>
          <p:nvPr>
            <p:ph type="pic" sz="quarter" idx="14"/>
          </p:nvPr>
        </p:nvSpPr>
        <p:spPr>
          <a:xfrm>
            <a:off x="5742854" y="225188"/>
            <a:ext cx="5730010" cy="6632812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fr-FR"/>
              <a:t>Faire glisser l'image vers l'espace réservé ou cliquer sur l'icône pour l'ajouter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654312" y="2082797"/>
            <a:ext cx="4428804" cy="405693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fr-FR" sz="1694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D2BBBEFE-B9E9-3043-9213-A2A6A52F3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3133" y="6318001"/>
            <a:ext cx="3872091" cy="365125"/>
          </a:xfrm>
        </p:spPr>
        <p:txBody>
          <a:bodyPr/>
          <a:lstStyle/>
          <a:p>
            <a:r>
              <a:rPr lang="fr-FR"/>
              <a:t>Presentation - Sweden</a:t>
            </a:r>
          </a:p>
        </p:txBody>
      </p:sp>
    </p:spTree>
    <p:extLst>
      <p:ext uri="{BB962C8B-B14F-4D97-AF65-F5344CB8AC3E}">
        <p14:creationId xmlns:p14="http://schemas.microsoft.com/office/powerpoint/2010/main" val="333353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horizont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Presentation - Sweden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A3F6-1618-3548-975A-DD1A2939A246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54947" y="465592"/>
            <a:ext cx="10162969" cy="1116849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12" name="Espace réservé pour une image  8"/>
          <p:cNvSpPr>
            <a:spLocks noGrp="1"/>
          </p:cNvSpPr>
          <p:nvPr>
            <p:ph type="pic" sz="quarter" idx="13"/>
          </p:nvPr>
        </p:nvSpPr>
        <p:spPr>
          <a:xfrm>
            <a:off x="654947" y="2690037"/>
            <a:ext cx="10162968" cy="2494871"/>
          </a:xfrm>
          <a:pattFill prst="smCheck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fr-FR"/>
              <a:t>Faire glisser l'image vers l'espace réservé ou cliquer sur l'icône pour l'ajouter</a:t>
            </a:r>
          </a:p>
        </p:txBody>
      </p:sp>
    </p:spTree>
    <p:extLst>
      <p:ext uri="{BB962C8B-B14F-4D97-AF65-F5344CB8AC3E}">
        <p14:creationId xmlns:p14="http://schemas.microsoft.com/office/powerpoint/2010/main" val="799685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11472863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76970" y="908720"/>
            <a:ext cx="10795894" cy="0"/>
          </a:xfrm>
          <a:prstGeom prst="line">
            <a:avLst/>
          </a:prstGeom>
          <a:ln w="63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30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11472863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76970" y="908720"/>
            <a:ext cx="10795894" cy="0"/>
          </a:xfrm>
          <a:prstGeom prst="line">
            <a:avLst/>
          </a:prstGeom>
          <a:ln w="63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7C653E-BBD3-A84C-BCC9-02354D1CBD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297" y="6465134"/>
            <a:ext cx="3872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Light" pitchFamily="2" charset="0"/>
              </a:defRPr>
            </a:lvl1pPr>
          </a:lstStyle>
          <a:p>
            <a:r>
              <a:rPr lang="en-CH"/>
              <a:t>Andreas Hoecker, CB meeting, 12 Feb 2021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03353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54947" y="465592"/>
            <a:ext cx="10162969" cy="111684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4947" y="1767565"/>
            <a:ext cx="10162969" cy="44093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095858" y="6440401"/>
            <a:ext cx="1428181" cy="246511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753">
                <a:solidFill>
                  <a:schemeClr val="tx1"/>
                </a:solidFill>
              </a:defRPr>
            </a:lvl1pPr>
          </a:lstStyle>
          <a:p>
            <a:r>
              <a:rPr lang="de-CH"/>
              <a:t>25 September 2024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168742" y="6440401"/>
            <a:ext cx="3872091" cy="24651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53" i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/>
              <a:t>Presentation - Sweden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630466" y="6440401"/>
            <a:ext cx="202396" cy="246511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r">
              <a:defRPr sz="753">
                <a:solidFill>
                  <a:schemeClr val="tx1"/>
                </a:solidFill>
              </a:defRPr>
            </a:lvl1pPr>
          </a:lstStyle>
          <a:p>
            <a:fld id="{490AA3F6-1618-3548-975A-DD1A2939A246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2865957" cy="216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94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865957" y="0"/>
            <a:ext cx="2865957" cy="216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94">
              <a:ln>
                <a:solidFill>
                  <a:sysClr val="windowText" lastClr="000000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5737939" y="0"/>
            <a:ext cx="2865957" cy="216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94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603141" y="0"/>
            <a:ext cx="2865957" cy="216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94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ZoneTexte 15">
            <a:extLst>
              <a:ext uri="{FF2B5EF4-FFF2-40B4-BE49-F238E27FC236}">
                <a16:creationId xmlns:a16="http://schemas.microsoft.com/office/drawing/2014/main" id="{DD78DBB9-3B01-D842-8439-DBF096CF7283}"/>
              </a:ext>
            </a:extLst>
          </p:cNvPr>
          <p:cNvSpPr txBox="1"/>
          <p:nvPr userDrawn="1"/>
        </p:nvSpPr>
        <p:spPr>
          <a:xfrm>
            <a:off x="654947" y="6565564"/>
            <a:ext cx="445907" cy="11586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fr-FR" sz="753" dirty="0"/>
              <a:t>CERN</a:t>
            </a:r>
          </a:p>
        </p:txBody>
      </p:sp>
      <p:cxnSp>
        <p:nvCxnSpPr>
          <p:cNvPr id="17" name="Connecteur droit 12">
            <a:extLst>
              <a:ext uri="{FF2B5EF4-FFF2-40B4-BE49-F238E27FC236}">
                <a16:creationId xmlns:a16="http://schemas.microsoft.com/office/drawing/2014/main" id="{99BBD5A4-7E5D-9346-BD7B-2829B7FF3682}"/>
              </a:ext>
            </a:extLst>
          </p:cNvPr>
          <p:cNvCxnSpPr>
            <a:cxnSpLocks/>
          </p:cNvCxnSpPr>
          <p:nvPr userDrawn="1"/>
        </p:nvCxnSpPr>
        <p:spPr>
          <a:xfrm flipV="1">
            <a:off x="1029596" y="6558320"/>
            <a:ext cx="0" cy="12311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2">
            <a:extLst>
              <a:ext uri="{FF2B5EF4-FFF2-40B4-BE49-F238E27FC236}">
                <a16:creationId xmlns:a16="http://schemas.microsoft.com/office/drawing/2014/main" id="{B1B3F23D-1F79-434F-819F-04DAA3924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06412" y="6558320"/>
            <a:ext cx="0" cy="12311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052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</p:sldLayoutIdLst>
  <p:hf hdr="0"/>
  <p:txStyles>
    <p:titleStyle>
      <a:lvl1pPr algn="ctr" defTabSz="860450" rtl="0" eaLnBrk="1" latinLnBrk="0" hangingPunct="1">
        <a:lnSpc>
          <a:spcPct val="90000"/>
        </a:lnSpc>
        <a:spcBef>
          <a:spcPct val="0"/>
        </a:spcBef>
        <a:buNone/>
        <a:defRPr sz="39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60450" rtl="0" eaLnBrk="1" latinLnBrk="0" hangingPunct="1">
        <a:lnSpc>
          <a:spcPct val="90000"/>
        </a:lnSpc>
        <a:spcBef>
          <a:spcPts val="941"/>
        </a:spcBef>
        <a:buFont typeface="Arial"/>
        <a:buNone/>
        <a:defRPr sz="2258" kern="1200">
          <a:solidFill>
            <a:schemeClr val="tx2"/>
          </a:solidFill>
          <a:latin typeface="+mn-lt"/>
          <a:ea typeface="+mn-ea"/>
          <a:cs typeface="+mn-cs"/>
        </a:defRPr>
      </a:lvl1pPr>
      <a:lvl2pPr marL="752894" indent="-322669" algn="l" defTabSz="860450" rtl="0" eaLnBrk="1" latinLnBrk="0" hangingPunct="1">
        <a:lnSpc>
          <a:spcPct val="90000"/>
        </a:lnSpc>
        <a:spcBef>
          <a:spcPts val="471"/>
        </a:spcBef>
        <a:buFont typeface="Arial" charset="0"/>
        <a:buChar char="•"/>
        <a:defRPr sz="1976" kern="1200">
          <a:solidFill>
            <a:schemeClr val="tx2"/>
          </a:solidFill>
          <a:latin typeface="+mn-lt"/>
          <a:ea typeface="+mn-ea"/>
          <a:cs typeface="+mn-cs"/>
        </a:defRPr>
      </a:lvl2pPr>
      <a:lvl3pPr marL="1183119" indent="-322669" algn="l" defTabSz="860450" rtl="0" eaLnBrk="1" latinLnBrk="0" hangingPunct="1">
        <a:lnSpc>
          <a:spcPct val="90000"/>
        </a:lnSpc>
        <a:spcBef>
          <a:spcPts val="471"/>
        </a:spcBef>
        <a:buFont typeface="Arial" charset="0"/>
        <a:buChar char="•"/>
        <a:defRPr sz="1694" kern="1200">
          <a:solidFill>
            <a:schemeClr val="tx2"/>
          </a:solidFill>
          <a:latin typeface="+mn-lt"/>
          <a:ea typeface="+mn-ea"/>
          <a:cs typeface="+mn-cs"/>
        </a:defRPr>
      </a:lvl3pPr>
      <a:lvl4pPr marL="1505788" indent="-215113" algn="l" defTabSz="860450" rtl="0" eaLnBrk="1" latinLnBrk="0" hangingPunct="1">
        <a:lnSpc>
          <a:spcPct val="90000"/>
        </a:lnSpc>
        <a:spcBef>
          <a:spcPts val="471"/>
        </a:spcBef>
        <a:buFont typeface="Arial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4pPr>
      <a:lvl5pPr marL="1936013" indent="-215113" algn="l" defTabSz="860450" rtl="0" eaLnBrk="1" latinLnBrk="0" hangingPunct="1">
        <a:lnSpc>
          <a:spcPct val="90000"/>
        </a:lnSpc>
        <a:spcBef>
          <a:spcPts val="471"/>
        </a:spcBef>
        <a:buFont typeface="Arial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5pPr>
      <a:lvl6pPr marL="2366239" indent="-215113" algn="l" defTabSz="860450" rtl="0" eaLnBrk="1" latinLnBrk="0" hangingPunct="1">
        <a:lnSpc>
          <a:spcPct val="90000"/>
        </a:lnSpc>
        <a:spcBef>
          <a:spcPts val="471"/>
        </a:spcBef>
        <a:buFont typeface="Arial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6pPr>
      <a:lvl7pPr marL="2796464" indent="-215113" algn="l" defTabSz="860450" rtl="0" eaLnBrk="1" latinLnBrk="0" hangingPunct="1">
        <a:lnSpc>
          <a:spcPct val="90000"/>
        </a:lnSpc>
        <a:spcBef>
          <a:spcPts val="471"/>
        </a:spcBef>
        <a:buFont typeface="Arial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7pPr>
      <a:lvl8pPr marL="3226689" indent="-215113" algn="l" defTabSz="860450" rtl="0" eaLnBrk="1" latinLnBrk="0" hangingPunct="1">
        <a:lnSpc>
          <a:spcPct val="90000"/>
        </a:lnSpc>
        <a:spcBef>
          <a:spcPts val="471"/>
        </a:spcBef>
        <a:buFont typeface="Arial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8pPr>
      <a:lvl9pPr marL="3656914" indent="-215113" algn="l" defTabSz="860450" rtl="0" eaLnBrk="1" latinLnBrk="0" hangingPunct="1">
        <a:lnSpc>
          <a:spcPct val="90000"/>
        </a:lnSpc>
        <a:spcBef>
          <a:spcPts val="471"/>
        </a:spcBef>
        <a:buFont typeface="Arial"/>
        <a:buChar char="•"/>
        <a:defRPr sz="16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60450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1pPr>
      <a:lvl2pPr marL="430225" algn="l" defTabSz="860450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2pPr>
      <a:lvl3pPr marL="860450" algn="l" defTabSz="860450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3pPr>
      <a:lvl4pPr marL="1290676" algn="l" defTabSz="860450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4pPr>
      <a:lvl5pPr marL="1720901" algn="l" defTabSz="860450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5pPr>
      <a:lvl6pPr marL="2151126" algn="l" defTabSz="860450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6pPr>
      <a:lvl7pPr marL="2581351" algn="l" defTabSz="860450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7pPr>
      <a:lvl8pPr marL="3011576" algn="l" defTabSz="860450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8pPr>
      <a:lvl9pPr marL="3441802" algn="l" defTabSz="860450" rtl="0" eaLnBrk="1" latinLnBrk="0" hangingPunct="1">
        <a:defRPr sz="16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438">
          <p15:clr>
            <a:srgbClr val="F26B43"/>
          </p15:clr>
        </p15:guide>
        <p15:guide id="5" orient="horz" pos="3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twiki.cern.ch/twiki/bin/view/AtlasPublic/WebHome" TargetMode="External"/><Relationship Id="rId7" Type="http://schemas.openxmlformats.org/officeDocument/2006/relationships/image" Target="../media/image19.jpeg"/><Relationship Id="rId2" Type="http://schemas.openxmlformats.org/officeDocument/2006/relationships/hyperlink" Target="https://atlas.cer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laspo.cern.ch/public/institutions/" TargetMode="External"/><Relationship Id="rId5" Type="http://schemas.openxmlformats.org/officeDocument/2006/relationships/hyperlink" Target="https://cds.cern.ch/record/2654110" TargetMode="External"/><Relationship Id="rId4" Type="http://schemas.openxmlformats.org/officeDocument/2006/relationships/hyperlink" Target="https://atlaspo.cern.ch/public/ATLASMap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hyperlink" Target="https://twiki.cern.ch/twiki/bin/view/AtlasPublic/WebHome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atlas.cer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laspo.cern.ch/public/institutions/" TargetMode="External"/><Relationship Id="rId5" Type="http://schemas.openxmlformats.org/officeDocument/2006/relationships/hyperlink" Target="https://cds.cern.ch/record/2654110" TargetMode="External"/><Relationship Id="rId4" Type="http://schemas.openxmlformats.org/officeDocument/2006/relationships/hyperlink" Target="https://atlaspo.cern.ch/public/ATLASMap/" TargetMode="External"/><Relationship Id="rId9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ttps://atlas.cern/Updates/Press-Statement/Top-Entanglement" TargetMode="External"/><Relationship Id="rId5" Type="http://schemas.openxmlformats.org/officeDocument/2006/relationships/hyperlink" Target="mailto:https://www.nature.com/articles/s41586-024-07824-z" TargetMode="Externa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las.web.cern.ch/Atlas/GROUPS/PHYSICS/PAPERS/HIGG-2020-16/" TargetMode="External"/><Relationship Id="rId5" Type="http://schemas.openxmlformats.org/officeDocument/2006/relationships/image" Target="../media/image31.emf"/><Relationship Id="rId4" Type="http://schemas.openxmlformats.org/officeDocument/2006/relationships/hyperlink" Target="http://atlas.web.cern.ch/Atlas/GROUPS/PHYSICS/PAPERS/HIGG-2018-29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hyperlink" Target="https://atlas.web.cern.ch/Atlas/GROUPS/PHYSICS/PAPERS/HIGG-2022-20/" TargetMode="External"/><Relationship Id="rId4" Type="http://schemas.openxmlformats.org/officeDocument/2006/relationships/hyperlink" Target="http://atlas.web.cern.ch/Atlas/GROUPS/PHYSICS/PAPERS/HIGG-2018-29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hyperlink" Target="https://arxiv.org/abs/1803.0185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emf"/><Relationship Id="rId4" Type="http://schemas.openxmlformats.org/officeDocument/2006/relationships/hyperlink" Target="https://cms-results.web.cern.ch/cms-results/public-results/publications/SMP-23-002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7" Type="http://schemas.openxmlformats.org/officeDocument/2006/relationships/image" Target="../media/image40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las.web.cern.ch/Atlas/GROUPS/PHYSICS/PAPERS/STDM-2023-01/" TargetMode="External"/><Relationship Id="rId5" Type="http://schemas.openxmlformats.org/officeDocument/2006/relationships/image" Target="../media/image39.emf"/><Relationship Id="rId4" Type="http://schemas.openxmlformats.org/officeDocument/2006/relationships/hyperlink" Target="https://cms-results.web.cern.ch/cms-results/public-results/publications/TOP-22-001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hyperlink" Target="https://arxiv.org/abs/1205.6497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ature.com/articles/s41586-022-04893-w" TargetMode="Externa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ature.com/articles/s41586-022-04893-w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22-04899-4" TargetMode="External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22-04899-4" TargetMode="External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image" Target="../media/image5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3.emf"/><Relationship Id="rId2" Type="http://schemas.openxmlformats.org/officeDocument/2006/relationships/image" Target="../media/image26.emf"/><Relationship Id="rId16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emf"/><Relationship Id="rId11" Type="http://schemas.openxmlformats.org/officeDocument/2006/relationships/hyperlink" Target="https://arxiv.org/abs/2403.02455" TargetMode="External"/><Relationship Id="rId5" Type="http://schemas.openxmlformats.org/officeDocument/2006/relationships/oleObject" Target="../embeddings/oleObject2.bin"/><Relationship Id="rId15" Type="http://schemas.openxmlformats.org/officeDocument/2006/relationships/image" Target="../media/image56.jpeg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5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22-04899-4" TargetMode="External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tlas.web.cern.ch/Atlas/GROUPS/PHYSICS/PUBNOTES/ATL-PHYS-PUB-2024-008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ms-results.web.cern.ch/cms-results/public-results/preliminary-results/HIG-22-013/index.html" TargetMode="Externa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emf"/><Relationship Id="rId4" Type="http://schemas.openxmlformats.org/officeDocument/2006/relationships/hyperlink" Target="https://link.springer.com/article/10.1007/JHEP08(2024)013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22-04899-4" TargetMode="External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7" Type="http://schemas.openxmlformats.org/officeDocument/2006/relationships/hyperlink" Target="https://atlas.web.cern.ch/Atlas/GROUPS/PHYSICS/PAPERS/HIGG-2021-05/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las.web.cern.ch/Atlas/GROUPS/PHYSICS/PAPERS/EXOT-2020-11/" TargetMode="Externa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7.e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las.web.cern.ch/Atlas/GROUPS/PHYSICS/PAPERS/HIGG-2021-05/" TargetMode="External"/><Relationship Id="rId5" Type="http://schemas.openxmlformats.org/officeDocument/2006/relationships/hyperlink" Target="https://atlas.web.cern.ch/Atlas/GROUPS/PHYSICS/PAPERS/EXOT-2020-11/" TargetMode="External"/><Relationship Id="rId4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0.png"/><Relationship Id="rId4" Type="http://schemas.openxmlformats.org/officeDocument/2006/relationships/image" Target="../media/image32.emf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ms-results.web.cern.ch/cms-results/public-results/preliminary-results/SMP-24-003/index.html" TargetMode="External"/><Relationship Id="rId5" Type="http://schemas.openxmlformats.org/officeDocument/2006/relationships/image" Target="../media/image71.png"/><Relationship Id="rId4" Type="http://schemas.openxmlformats.org/officeDocument/2006/relationships/image" Target="../media/image70.emf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microsoft.com/office/2007/relationships/hdphoto" Target="../media/hdphoto3.wdp"/><Relationship Id="rId7" Type="http://schemas.openxmlformats.org/officeDocument/2006/relationships/hyperlink" Target="https://lhcbproject.web.cern.ch/Publications/p/LHCb-PAPER-2023-013.html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hyperlink" Target="https://cds.cern.ch/record/2905625" TargetMode="External"/><Relationship Id="rId4" Type="http://schemas.openxmlformats.org/officeDocument/2006/relationships/hyperlink" Target="http://ckmfitter.in2p3.fr/www/results/plots_summer23/num/ckmEval_results_summer23.html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microsoft.com/office/2007/relationships/hdphoto" Target="../media/hdphoto3.wdp"/><Relationship Id="rId7" Type="http://schemas.openxmlformats.org/officeDocument/2006/relationships/hyperlink" Target="https://cms-results.web.cern.ch/cms-results/public-results/publications/BPH-21-006/index.html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emf"/><Relationship Id="rId5" Type="http://schemas.openxmlformats.org/officeDocument/2006/relationships/image" Target="../media/image75.png"/><Relationship Id="rId4" Type="http://schemas.openxmlformats.org/officeDocument/2006/relationships/hyperlink" Target="https://www.arxiv.org/abs/1908.07011" TargetMode="External"/><Relationship Id="rId9" Type="http://schemas.openxmlformats.org/officeDocument/2006/relationships/image" Target="../media/image78.pn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koppenburg.ch/particles.html" TargetMode="External"/><Relationship Id="rId4" Type="http://schemas.openxmlformats.org/officeDocument/2006/relationships/image" Target="../media/image79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tif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microsoft.com/office/2007/relationships/hdphoto" Target="../media/hdphoto2.wdp"/><Relationship Id="rId7" Type="http://schemas.openxmlformats.org/officeDocument/2006/relationships/image" Target="../media/image6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91.png"/><Relationship Id="rId10" Type="http://schemas.openxmlformats.org/officeDocument/2006/relationships/image" Target="../media/image93.emf"/><Relationship Id="rId4" Type="http://schemas.openxmlformats.org/officeDocument/2006/relationships/image" Target="../media/image25.jpeg"/><Relationship Id="rId9" Type="http://schemas.openxmlformats.org/officeDocument/2006/relationships/image" Target="../media/image32.e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3" Type="http://schemas.microsoft.com/office/2007/relationships/hdphoto" Target="../media/hdphoto2.wdp"/><Relationship Id="rId7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94.pn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89B7A0-3AEA-53AF-5F0B-119DBF803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18902" cy="68650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19F974F-6DAC-5F45-8828-3ED8885D2126}"/>
              </a:ext>
            </a:extLst>
          </p:cNvPr>
          <p:cNvSpPr/>
          <p:nvPr/>
        </p:nvSpPr>
        <p:spPr>
          <a:xfrm>
            <a:off x="438541" y="541383"/>
            <a:ext cx="10483459" cy="149271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Status and prospects of the LHC — 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Physics at the High-Energy Frontier</a:t>
            </a:r>
          </a:p>
          <a:p>
            <a:pPr defTabSz="457200" fontAlgn="base">
              <a:spcAft>
                <a:spcPct val="0"/>
              </a:spcAft>
              <a:defRPr/>
            </a:pPr>
            <a:endParaRPr lang="en-US" sz="1100" dirty="0">
              <a:solidFill>
                <a:schemeClr val="bg1"/>
              </a:solidFill>
              <a:latin typeface="Helvetica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01EF91-C385-6D5E-5915-5FE87E0971DC}"/>
              </a:ext>
            </a:extLst>
          </p:cNvPr>
          <p:cNvSpPr txBox="1"/>
          <p:nvPr/>
        </p:nvSpPr>
        <p:spPr>
          <a:xfrm>
            <a:off x="438539" y="4641640"/>
            <a:ext cx="5505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ts val="300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Andreas Hoecker (CERN)</a:t>
            </a:r>
          </a:p>
          <a:p>
            <a:pPr defTabSz="457200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sz="1400" b="1" i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KMI2025 — 6th KMI International Symposium</a:t>
            </a:r>
          </a:p>
          <a:p>
            <a:pPr defTabSz="457200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sz="1400" i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Nagoya, March 5</a:t>
            </a:r>
            <a:r>
              <a:rPr lang="en-GB" sz="1400" i="1" baseline="30000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th</a:t>
            </a:r>
            <a:r>
              <a:rPr lang="en-GB" sz="1400" i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, 2025</a:t>
            </a:r>
            <a:endParaRPr lang="en-GB" sz="1400" dirty="0">
              <a:solidFill>
                <a:schemeClr val="bg1"/>
              </a:solidFill>
              <a:latin typeface="Helvetica" pitchFamily="2" charset="0"/>
              <a:ea typeface="Open Sans" panose="020B0606030504020204" pitchFamily="34" charset="0"/>
              <a:cs typeface="Open Sans" panose="020B060603050402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20848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4B23A-9177-D58C-51EF-129E5A7A9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01C829CE-5ABB-D024-E27B-9FE7F614390C}"/>
              </a:ext>
            </a:extLst>
          </p:cNvPr>
          <p:cNvSpPr/>
          <p:nvPr/>
        </p:nvSpPr>
        <p:spPr>
          <a:xfrm>
            <a:off x="10124661" y="0"/>
            <a:ext cx="1348202" cy="6858000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15C63A-BDDD-ACC7-9289-08225FBA331A}"/>
              </a:ext>
            </a:extLst>
          </p:cNvPr>
          <p:cNvSpPr/>
          <p:nvPr/>
        </p:nvSpPr>
        <p:spPr>
          <a:xfrm>
            <a:off x="7938052" y="0"/>
            <a:ext cx="3588337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0478852-9BBB-D37B-D8C1-63D5D7096B2A}"/>
              </a:ext>
            </a:extLst>
          </p:cNvPr>
          <p:cNvSpPr txBox="1">
            <a:spLocks/>
          </p:cNvSpPr>
          <p:nvPr/>
        </p:nvSpPr>
        <p:spPr>
          <a:xfrm>
            <a:off x="1242000" y="6440400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A4F2FF-1897-3441-4CE8-42DCC7478E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1031" y="0"/>
            <a:ext cx="11150708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41EBF38-433E-0ED5-EAEF-75DD56F973AB}"/>
              </a:ext>
            </a:extLst>
          </p:cNvPr>
          <p:cNvGrpSpPr/>
          <p:nvPr/>
        </p:nvGrpSpPr>
        <p:grpSpPr>
          <a:xfrm>
            <a:off x="4891470" y="573646"/>
            <a:ext cx="684915" cy="418758"/>
            <a:chOff x="4069826" y="1958011"/>
            <a:chExt cx="684915" cy="4187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D3C9E2-D6BA-2919-D260-813579BD04A5}"/>
                </a:ext>
              </a:extLst>
            </p:cNvPr>
            <p:cNvSpPr txBox="1"/>
            <p:nvPr/>
          </p:nvSpPr>
          <p:spPr>
            <a:xfrm>
              <a:off x="4069826" y="1958011"/>
              <a:ext cx="6849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CMS</a:t>
              </a:r>
            </a:p>
          </p:txBody>
        </p:sp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id="{C76F1898-6582-BE35-0F28-D64C80462DE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354500" y="2304769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04907F3-4528-11DA-AECB-19FE6E7EA964}"/>
              </a:ext>
            </a:extLst>
          </p:cNvPr>
          <p:cNvGrpSpPr/>
          <p:nvPr/>
        </p:nvGrpSpPr>
        <p:grpSpPr>
          <a:xfrm>
            <a:off x="3430238" y="5020519"/>
            <a:ext cx="1474440" cy="584775"/>
            <a:chOff x="2860392" y="5404832"/>
            <a:chExt cx="1474440" cy="584775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32C9BB5A-604B-BB0F-6DB7-AA574A22014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D12D42-33B2-90B7-B776-5B6DBE95F3D6}"/>
                </a:ext>
              </a:extLst>
            </p:cNvPr>
            <p:cNvSpPr txBox="1"/>
            <p:nvPr/>
          </p:nvSpPr>
          <p:spPr>
            <a:xfrm>
              <a:off x="2860392" y="5404832"/>
              <a:ext cx="14744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</a:rPr>
                <a:t>ATLAS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2350C1F-0629-F213-D46C-8BD087F0AEA6}"/>
              </a:ext>
            </a:extLst>
          </p:cNvPr>
          <p:cNvGrpSpPr/>
          <p:nvPr/>
        </p:nvGrpSpPr>
        <p:grpSpPr>
          <a:xfrm>
            <a:off x="6058613" y="5570555"/>
            <a:ext cx="744403" cy="414338"/>
            <a:chOff x="4973280" y="5801366"/>
            <a:chExt cx="744403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9C4F8FE7-E9E7-BC79-BD0B-6B590E066B4D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C77EEE-1E10-9508-F1B7-07FE61845DEE}"/>
                </a:ext>
              </a:extLst>
            </p:cNvPr>
            <p:cNvSpPr txBox="1"/>
            <p:nvPr/>
          </p:nvSpPr>
          <p:spPr>
            <a:xfrm>
              <a:off x="4973280" y="5824280"/>
              <a:ext cx="744403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24E5F5-9E9D-B8D7-0C77-DBC84F549E3E}"/>
              </a:ext>
            </a:extLst>
          </p:cNvPr>
          <p:cNvGrpSpPr/>
          <p:nvPr/>
        </p:nvGrpSpPr>
        <p:grpSpPr>
          <a:xfrm>
            <a:off x="1847094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85174EB1-0AF7-1AEA-F238-010062A69379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49AF91-52E1-104F-AFC3-B38AC16FC3EE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ALICE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AD52B71-A442-8E00-6F7C-39D22301733D}"/>
              </a:ext>
            </a:extLst>
          </p:cNvPr>
          <p:cNvGrpSpPr/>
          <p:nvPr/>
        </p:nvGrpSpPr>
        <p:grpSpPr>
          <a:xfrm>
            <a:off x="7802563" y="1018871"/>
            <a:ext cx="3670300" cy="1066801"/>
            <a:chOff x="7802563" y="1018871"/>
            <a:chExt cx="3670300" cy="10668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8A418CC-86EF-4045-61EF-C7D1E7DBB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02563" y="1018872"/>
              <a:ext cx="3670300" cy="1066800"/>
            </a:xfrm>
            <a:prstGeom prst="rect">
              <a:avLst/>
            </a:prstGeom>
            <a:ln w="76200">
              <a:solidFill>
                <a:schemeClr val="bg1"/>
              </a:solidFill>
            </a:ln>
          </p:spPr>
        </p:pic>
        <p:sp>
          <p:nvSpPr>
            <p:cNvPr id="25" name="ZoneTexte 45">
              <a:extLst>
                <a:ext uri="{FF2B5EF4-FFF2-40B4-BE49-F238E27FC236}">
                  <a16:creationId xmlns:a16="http://schemas.microsoft.com/office/drawing/2014/main" id="{E90A2085-C261-0244-2C06-31F817D3746D}"/>
                </a:ext>
              </a:extLst>
            </p:cNvPr>
            <p:cNvSpPr txBox="1"/>
            <p:nvPr/>
          </p:nvSpPr>
          <p:spPr>
            <a:xfrm>
              <a:off x="10814438" y="1018871"/>
              <a:ext cx="658425" cy="27147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ATLAS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4DE1347-49F3-61A7-1370-3FBBE7568200}"/>
              </a:ext>
            </a:extLst>
          </p:cNvPr>
          <p:cNvGrpSpPr/>
          <p:nvPr/>
        </p:nvGrpSpPr>
        <p:grpSpPr>
          <a:xfrm>
            <a:off x="7802563" y="3605763"/>
            <a:ext cx="3670300" cy="1066801"/>
            <a:chOff x="7802563" y="3605763"/>
            <a:chExt cx="3670300" cy="106680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4ABAF34-79D8-BBFC-2074-021FA2DFD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02563" y="3605764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6" name="ZoneTexte 45">
              <a:extLst>
                <a:ext uri="{FF2B5EF4-FFF2-40B4-BE49-F238E27FC236}">
                  <a16:creationId xmlns:a16="http://schemas.microsoft.com/office/drawing/2014/main" id="{D65A570B-9DF7-F6CA-C088-28C05A35E0D0}"/>
                </a:ext>
              </a:extLst>
            </p:cNvPr>
            <p:cNvSpPr txBox="1"/>
            <p:nvPr/>
          </p:nvSpPr>
          <p:spPr>
            <a:xfrm>
              <a:off x="10814437" y="3605763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ALICE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0A59B15-9108-B510-3CCB-E1DA15C677AB}"/>
              </a:ext>
            </a:extLst>
          </p:cNvPr>
          <p:cNvGrpSpPr/>
          <p:nvPr/>
        </p:nvGrpSpPr>
        <p:grpSpPr>
          <a:xfrm>
            <a:off x="7802563" y="2312317"/>
            <a:ext cx="3670300" cy="1066801"/>
            <a:chOff x="7802563" y="2312317"/>
            <a:chExt cx="3670300" cy="106680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B3EC066-8DB6-C45A-F793-79DB41007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2563" y="2312318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7" name="ZoneTexte 47">
              <a:extLst>
                <a:ext uri="{FF2B5EF4-FFF2-40B4-BE49-F238E27FC236}">
                  <a16:creationId xmlns:a16="http://schemas.microsoft.com/office/drawing/2014/main" id="{785DBCD4-58A1-D2CC-8D9F-A7D4A43A805B}"/>
                </a:ext>
              </a:extLst>
            </p:cNvPr>
            <p:cNvSpPr txBox="1"/>
            <p:nvPr/>
          </p:nvSpPr>
          <p:spPr>
            <a:xfrm>
              <a:off x="10814437" y="2312317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CMS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C98DEDA-70C4-F682-04C6-F57DBCB95BCE}"/>
              </a:ext>
            </a:extLst>
          </p:cNvPr>
          <p:cNvGrpSpPr/>
          <p:nvPr/>
        </p:nvGrpSpPr>
        <p:grpSpPr>
          <a:xfrm>
            <a:off x="7802563" y="4899211"/>
            <a:ext cx="3670300" cy="1066800"/>
            <a:chOff x="7802563" y="4899211"/>
            <a:chExt cx="3670300" cy="10668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8BE47CA-D6EC-A351-09A9-9BB94F830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02563" y="4899211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8" name="ZoneTexte 48">
              <a:extLst>
                <a:ext uri="{FF2B5EF4-FFF2-40B4-BE49-F238E27FC236}">
                  <a16:creationId xmlns:a16="http://schemas.microsoft.com/office/drawing/2014/main" id="{1C49CF7F-DC1F-3DF3-B61A-C71D9331D659}"/>
                </a:ext>
              </a:extLst>
            </p:cNvPr>
            <p:cNvSpPr txBox="1"/>
            <p:nvPr/>
          </p:nvSpPr>
          <p:spPr>
            <a:xfrm>
              <a:off x="10830615" y="4899211"/>
              <a:ext cx="642248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LHCb</a:t>
              </a:r>
              <a:endParaRPr lang="en-US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CEA2B88-48B8-8E11-6B77-51FE509AE085}"/>
              </a:ext>
            </a:extLst>
          </p:cNvPr>
          <p:cNvSpPr txBox="1"/>
          <p:nvPr/>
        </p:nvSpPr>
        <p:spPr>
          <a:xfrm>
            <a:off x="231300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4C7516-71F7-DDDD-3E44-5ED5650CA0F4}"/>
              </a:ext>
            </a:extLst>
          </p:cNvPr>
          <p:cNvSpPr txBox="1"/>
          <p:nvPr/>
        </p:nvSpPr>
        <p:spPr>
          <a:xfrm>
            <a:off x="4524057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CF2EDD-8072-3684-280B-DDCDBF6EBA75}"/>
              </a:ext>
            </a:extLst>
          </p:cNvPr>
          <p:cNvSpPr txBox="1"/>
          <p:nvPr/>
        </p:nvSpPr>
        <p:spPr>
          <a:xfrm>
            <a:off x="4455859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C6654D-A06A-0B51-F4B0-91B98C0F14D2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75964" y="6073254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A970AE9-C733-C771-E468-E1F8659C6D5D}"/>
              </a:ext>
            </a:extLst>
          </p:cNvPr>
          <p:cNvSpPr txBox="1"/>
          <p:nvPr/>
        </p:nvSpPr>
        <p:spPr>
          <a:xfrm>
            <a:off x="222662" y="167736"/>
            <a:ext cx="3569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2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ATLAS Experiment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C93B2F-5C4F-927C-5432-C0FE1ACC7626}"/>
              </a:ext>
            </a:extLst>
          </p:cNvPr>
          <p:cNvSpPr txBox="1"/>
          <p:nvPr/>
        </p:nvSpPr>
        <p:spPr>
          <a:xfrm>
            <a:off x="222662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spcBef>
                <a:spcPts val="1200"/>
              </a:spcBef>
            </a:pPr>
            <a:r>
              <a:rPr lang="en-CH" sz="1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Areal view</a:t>
            </a:r>
          </a:p>
        </p:txBody>
      </p:sp>
    </p:spTree>
    <p:extLst>
      <p:ext uri="{BB962C8B-B14F-4D97-AF65-F5344CB8AC3E}">
        <p14:creationId xmlns:p14="http://schemas.microsoft.com/office/powerpoint/2010/main" val="657363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4FC8B6-0CD1-C5AA-C27B-7127782A9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056891-61E0-2ADD-315F-1B0439EFD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98"/>
            <a:ext cx="11476211" cy="68560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A0A957D-FC91-63BC-EC24-21A63D8CAB80}"/>
              </a:ext>
            </a:extLst>
          </p:cNvPr>
          <p:cNvSpPr/>
          <p:nvPr/>
        </p:nvSpPr>
        <p:spPr>
          <a:xfrm>
            <a:off x="7846581" y="3928191"/>
            <a:ext cx="267700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ATLAS Experiment</a:t>
            </a:r>
          </a:p>
        </p:txBody>
      </p:sp>
    </p:spTree>
    <p:extLst>
      <p:ext uri="{BB962C8B-B14F-4D97-AF65-F5344CB8AC3E}">
        <p14:creationId xmlns:p14="http://schemas.microsoft.com/office/powerpoint/2010/main" val="1171576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6BDF08-ABD0-7442-91DC-846A7F100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9E9352-AF84-CA44-BB40-0C19B1EE4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608" y="1358675"/>
            <a:ext cx="7305186" cy="42880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EEEC6F-3D02-F844-984A-1D1725B6314E}"/>
              </a:ext>
            </a:extLst>
          </p:cNvPr>
          <p:cNvSpPr txBox="1"/>
          <p:nvPr/>
        </p:nvSpPr>
        <p:spPr>
          <a:xfrm>
            <a:off x="150608" y="260650"/>
            <a:ext cx="11322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ATLAS Detector</a:t>
            </a:r>
            <a:endParaRPr lang="en-US" sz="2800">
              <a:solidFill>
                <a:srgbClr val="0D7FBF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DBCAA3B4-CE02-CD40-8469-01CF306E8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6699" y="1218975"/>
            <a:ext cx="3538767" cy="530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High resolution silicon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detectors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: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100 Mio. channels (50 µm x 250 µm)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6 Mio. channels (80 µm x 12 cm)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spatial resolution ~15 µm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(in azimuthal direction)</a:t>
            </a:r>
          </a:p>
          <a:p>
            <a:pPr>
              <a:spcBef>
                <a:spcPts val="1800"/>
              </a:spcBef>
            </a:pPr>
            <a:r>
              <a:rPr lang="de-DE" sz="1600" dirty="0">
                <a:latin typeface="Helvetica" pitchFamily="2" charset="0"/>
              </a:rPr>
              <a:t>Axial </a:t>
            </a:r>
            <a:r>
              <a:rPr lang="de-DE" sz="1600" dirty="0" err="1">
                <a:latin typeface="Helvetica" pitchFamily="2" charset="0"/>
              </a:rPr>
              <a:t>field</a:t>
            </a:r>
            <a:r>
              <a:rPr lang="de-DE" sz="1600" dirty="0">
                <a:latin typeface="Helvetica" pitchFamily="2" charset="0"/>
              </a:rPr>
              <a:t> </a:t>
            </a:r>
            <a:r>
              <a:rPr lang="de-DE" sz="1600" dirty="0" err="1">
                <a:latin typeface="Helvetica" pitchFamily="2" charset="0"/>
              </a:rPr>
              <a:t>provided</a:t>
            </a:r>
            <a:r>
              <a:rPr lang="de-DE" sz="1600" dirty="0">
                <a:latin typeface="Helvetica" pitchFamily="2" charset="0"/>
              </a:rPr>
              <a:t> </a:t>
            </a:r>
            <a:r>
              <a:rPr lang="de-DE" sz="1600" dirty="0" err="1">
                <a:latin typeface="Helvetica" pitchFamily="2" charset="0"/>
              </a:rPr>
              <a:t>by</a:t>
            </a:r>
            <a:r>
              <a:rPr lang="de-DE" sz="1600" dirty="0">
                <a:latin typeface="Helvetica" pitchFamily="2" charset="0"/>
              </a:rPr>
              <a:t> </a:t>
            </a:r>
            <a:r>
              <a:rPr lang="de-DE" sz="1600" b="1" dirty="0" err="1">
                <a:latin typeface="Helvetica" pitchFamily="2" charset="0"/>
              </a:rPr>
              <a:t>solenoid</a:t>
            </a:r>
            <a:endParaRPr lang="en-US" sz="1600" b="1" dirty="0">
              <a:latin typeface="Helvetica" pitchFamily="2" charset="0"/>
            </a:endParaRPr>
          </a:p>
          <a:p>
            <a:r>
              <a:rPr lang="en-US" sz="1600" dirty="0">
                <a:latin typeface="Helvetica" pitchFamily="2" charset="0"/>
              </a:rPr>
              <a:t>(2 T) in central region (momentum measurement) </a:t>
            </a:r>
          </a:p>
          <a:p>
            <a:pPr lvl="0">
              <a:spcBef>
                <a:spcPts val="1800"/>
              </a:spcBef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Energy measurement down to 1</a:t>
            </a:r>
            <a:r>
              <a:rPr lang="en-US" sz="1600" b="1" baseline="300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o</a:t>
            </a:r>
            <a:r>
              <a:rPr lang="en-US" sz="16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     to the beam line with a </a:t>
            </a:r>
            <a:r>
              <a:rPr lang="en-US" sz="1600" b="1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calorimeter system</a:t>
            </a:r>
          </a:p>
          <a:p>
            <a:pPr lvl="0">
              <a:spcBef>
                <a:spcPts val="1800"/>
              </a:spcBef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Independent </a:t>
            </a:r>
            <a:r>
              <a:rPr lang="en-US" sz="1600" b="1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muon spectrometer </a:t>
            </a:r>
            <a:r>
              <a:rPr lang="en-US" sz="14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(superconducting toroid magnet system)</a:t>
            </a:r>
          </a:p>
          <a:p>
            <a:pPr lvl="0">
              <a:spcBef>
                <a:spcPts val="1800"/>
              </a:spcBef>
            </a:pPr>
            <a:r>
              <a:rPr lang="en-US" sz="1600" b="1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Ultra-fast custom electronics and high-performance computers filter </a:t>
            </a:r>
            <a:r>
              <a:rPr lang="en-US" sz="16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the collisions: only 1 out of 20,000 collisions is kept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FBABBB-A1A5-6047-A08E-10BDD9070FDA}"/>
              </a:ext>
            </a:extLst>
          </p:cNvPr>
          <p:cNvSpPr/>
          <p:nvPr/>
        </p:nvSpPr>
        <p:spPr>
          <a:xfrm>
            <a:off x="2238923" y="6206051"/>
            <a:ext cx="32957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Helvetica" pitchFamily="2" charset="0"/>
              </a:rPr>
              <a:t>25 m diameter, 44 m long, 7000 tons weight </a:t>
            </a:r>
            <a:endParaRPr lang="en-CH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397451-6FF8-DDD4-2766-26939CEA4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C898F903-002D-3E09-481A-52D6D63AC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463" y="1226332"/>
            <a:ext cx="478917" cy="3192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undefined">
            <a:extLst>
              <a:ext uri="{FF2B5EF4-FFF2-40B4-BE49-F238E27FC236}">
                <a16:creationId xmlns:a16="http://schemas.microsoft.com/office/drawing/2014/main" id="{1D1F2535-2139-2428-44A5-3A883E29C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462" y="2813269"/>
            <a:ext cx="478917" cy="3192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undefined">
            <a:extLst>
              <a:ext uri="{FF2B5EF4-FFF2-40B4-BE49-F238E27FC236}">
                <a16:creationId xmlns:a16="http://schemas.microsoft.com/office/drawing/2014/main" id="{47ED92FA-1232-6F71-B7BA-3A243E1F0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486" y="4739879"/>
            <a:ext cx="478917" cy="3192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undefined">
            <a:extLst>
              <a:ext uri="{FF2B5EF4-FFF2-40B4-BE49-F238E27FC236}">
                <a16:creationId xmlns:a16="http://schemas.microsoft.com/office/drawing/2014/main" id="{39E316C1-CDD5-6FA7-038B-3A74EA80A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486" y="5411146"/>
            <a:ext cx="478917" cy="3192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undefined">
            <a:extLst>
              <a:ext uri="{FF2B5EF4-FFF2-40B4-BE49-F238E27FC236}">
                <a16:creationId xmlns:a16="http://schemas.microsoft.com/office/drawing/2014/main" id="{5210147A-DDBF-3203-7286-5842621FB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486" y="3763908"/>
            <a:ext cx="478917" cy="3192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890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F4F8F5-7E7E-2749-A731-3CD5345B8D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A5A46C-7A27-4643-B8EA-99AF71542CE6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ATLAS Collaboration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C8C446-995B-2E2B-A7DE-DB7FC3DF0974}"/>
              </a:ext>
            </a:extLst>
          </p:cNvPr>
          <p:cNvSpPr/>
          <p:nvPr/>
        </p:nvSpPr>
        <p:spPr>
          <a:xfrm>
            <a:off x="591670" y="5841599"/>
            <a:ext cx="546793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GB" sz="1400" dirty="0">
                <a:latin typeface="Helvetica" pitchFamily="2" charset="0"/>
              </a:rPr>
              <a:t>Links:</a:t>
            </a:r>
            <a:r>
              <a:rPr lang="en-GB" sz="1400" b="1" dirty="0">
                <a:latin typeface="Helvetica" pitchFamily="2" charset="0"/>
              </a:rPr>
              <a:t> </a:t>
            </a:r>
            <a:r>
              <a:rPr lang="en-GB" sz="1200" dirty="0">
                <a:latin typeface="Helvetica Light" panose="020B0403020202020204" pitchFamily="34" charset="0"/>
                <a:hlinkClick r:id="rId2"/>
              </a:rPr>
              <a:t>ATLAS public home page</a:t>
            </a:r>
            <a:r>
              <a:rPr lang="en-GB" sz="1200" dirty="0">
                <a:latin typeface="Helvetica Light" panose="020B0403020202020204" pitchFamily="34" charset="0"/>
              </a:rPr>
              <a:t>, </a:t>
            </a:r>
            <a:r>
              <a:rPr lang="en-GB" sz="1200" dirty="0">
                <a:latin typeface="Helvetica Light" panose="020B0403020202020204" pitchFamily="34" charset="0"/>
                <a:hlinkClick r:id="rId3"/>
              </a:rPr>
              <a:t>Physics results</a:t>
            </a:r>
            <a:r>
              <a:rPr lang="en-GB" sz="1200" dirty="0">
                <a:latin typeface="Helvetica Light" panose="020B0403020202020204" pitchFamily="34" charset="0"/>
              </a:rPr>
              <a:t>, </a:t>
            </a:r>
            <a:r>
              <a:rPr lang="en-GB" sz="1200" dirty="0">
                <a:latin typeface="Helvetica Light" panose="020B0403020202020204" pitchFamily="34" charset="0"/>
                <a:hlinkClick r:id="rId4"/>
              </a:rPr>
              <a:t>Interactive ATLAS world map</a:t>
            </a:r>
            <a:r>
              <a:rPr lang="en-GB" sz="1200" dirty="0">
                <a:latin typeface="Helvetica Light" panose="020B0403020202020204" pitchFamily="34" charset="0"/>
              </a:rPr>
              <a:t>, </a:t>
            </a:r>
            <a:r>
              <a:rPr lang="en-GB" sz="1200" dirty="0">
                <a:latin typeface="Helvetica Light" panose="020B0403020202020204" pitchFamily="34" charset="0"/>
                <a:hlinkClick r:id="rId5"/>
              </a:rPr>
              <a:t>Static world maps</a:t>
            </a:r>
            <a:r>
              <a:rPr lang="en-GB" sz="1200" dirty="0">
                <a:latin typeface="Helvetica Light" panose="020B0403020202020204" pitchFamily="34" charset="0"/>
              </a:rPr>
              <a:t>, </a:t>
            </a:r>
            <a:r>
              <a:rPr lang="en-GB" sz="1200" dirty="0">
                <a:latin typeface="Helvetica Light" panose="020B0403020202020204" pitchFamily="34" charset="0"/>
                <a:hlinkClick r:id="rId6"/>
              </a:rPr>
              <a:t>List of ATLAS institutes</a:t>
            </a:r>
            <a:endParaRPr lang="en-GB" sz="1200" dirty="0">
              <a:latin typeface="Helvetica Light" panose="020B0403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98CABD-A698-3B80-E8F0-219FABAA07ED}"/>
              </a:ext>
            </a:extLst>
          </p:cNvPr>
          <p:cNvSpPr/>
          <p:nvPr/>
        </p:nvSpPr>
        <p:spPr>
          <a:xfrm>
            <a:off x="591671" y="1183722"/>
            <a:ext cx="4717308" cy="4501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sz="1600" b="1" dirty="0">
                <a:latin typeface="Helvetica" pitchFamily="2" charset="0"/>
              </a:rPr>
              <a:t>ATLAS is a multi-decade experimental programme involving:</a:t>
            </a:r>
          </a:p>
          <a:p>
            <a:pPr marL="266700" lvl="0" indent="-26670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Helvetica" pitchFamily="2" charset="0"/>
              </a:rPr>
              <a:t>242 institutes from 40 countries + 16 Technical Associate Institutes</a:t>
            </a:r>
          </a:p>
          <a:p>
            <a:pPr marL="266700" lvl="0" indent="-26670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Helvetica" pitchFamily="2" charset="0"/>
              </a:rPr>
              <a:t>2900 Scientific authors, 1200 Physics PhD students, 1300 Engineers or technicians, 100 Engineering students, 6000 Active members</a:t>
            </a:r>
          </a:p>
          <a:p>
            <a:pPr lvl="0"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BC002C"/>
                </a:solidFill>
                <a:latin typeface="Helvetica" pitchFamily="2" charset="0"/>
              </a:rPr>
              <a:t>Japan is a founding member of ATLAS</a:t>
            </a:r>
          </a:p>
          <a:p>
            <a:pPr marL="266700" marR="0" lvl="0" indent="-26670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C002C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13 institutes, among which the Kobayashi-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BC002C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Maskawa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C002C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Institute, Nagoya </a:t>
            </a:r>
          </a:p>
          <a:p>
            <a:pPr marL="266700" marR="0" lvl="0" indent="-26670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srgbClr val="BC002C"/>
                </a:solidFill>
                <a:latin typeface="Helvetica" pitchFamily="2" charset="0"/>
              </a:rPr>
              <a:t>183 members, 30 PhD students</a:t>
            </a:r>
          </a:p>
          <a:p>
            <a:pPr marL="266700" marR="0" lvl="0" indent="-26670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C002C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Huge contributions to detector construction, operation, upgrade (also from Japanese industry), and to ATLAS physics results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1A0251-1183-5A00-ECC1-A7139A0CCD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9363" y="0"/>
            <a:ext cx="5143500" cy="6858000"/>
          </a:xfrm>
          <a:prstGeom prst="rect">
            <a:avLst/>
          </a:prstGeom>
        </p:spPr>
      </p:pic>
      <p:pic>
        <p:nvPicPr>
          <p:cNvPr id="18" name="Picture 2" descr="undefined">
            <a:extLst>
              <a:ext uri="{FF2B5EF4-FFF2-40B4-BE49-F238E27FC236}">
                <a16:creationId xmlns:a16="http://schemas.microsoft.com/office/drawing/2014/main" id="{DCC79FAB-DF2A-DB71-5194-0FC656C0B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340" y="3469944"/>
            <a:ext cx="478917" cy="3192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570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3FE79-A540-6BD8-1763-B9ADBD296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6D2B6D-D8ED-E038-3323-19E825250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8B7831-7B01-CC0F-2CF5-8830FB4018A9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ATLAS Collaboration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A4DCCE-EB2F-89D5-85E4-448B8ED9D65D}"/>
              </a:ext>
            </a:extLst>
          </p:cNvPr>
          <p:cNvSpPr/>
          <p:nvPr/>
        </p:nvSpPr>
        <p:spPr>
          <a:xfrm>
            <a:off x="591670" y="5841599"/>
            <a:ext cx="546793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GB" sz="1400" dirty="0">
                <a:latin typeface="Helvetica" pitchFamily="2" charset="0"/>
              </a:rPr>
              <a:t>Links:</a:t>
            </a:r>
            <a:r>
              <a:rPr lang="en-GB" sz="1400" b="1" dirty="0">
                <a:latin typeface="Helvetica" pitchFamily="2" charset="0"/>
              </a:rPr>
              <a:t> </a:t>
            </a:r>
            <a:r>
              <a:rPr lang="en-GB" sz="1200" dirty="0">
                <a:latin typeface="Helvetica Light" panose="020B0403020202020204" pitchFamily="34" charset="0"/>
                <a:hlinkClick r:id="rId2"/>
              </a:rPr>
              <a:t>ATLAS public home page</a:t>
            </a:r>
            <a:r>
              <a:rPr lang="en-GB" sz="1200" dirty="0">
                <a:latin typeface="Helvetica Light" panose="020B0403020202020204" pitchFamily="34" charset="0"/>
              </a:rPr>
              <a:t>, </a:t>
            </a:r>
            <a:r>
              <a:rPr lang="en-GB" sz="1200" dirty="0">
                <a:latin typeface="Helvetica Light" panose="020B0403020202020204" pitchFamily="34" charset="0"/>
                <a:hlinkClick r:id="rId3"/>
              </a:rPr>
              <a:t>Physics results</a:t>
            </a:r>
            <a:r>
              <a:rPr lang="en-GB" sz="1200" dirty="0">
                <a:latin typeface="Helvetica Light" panose="020B0403020202020204" pitchFamily="34" charset="0"/>
              </a:rPr>
              <a:t>, </a:t>
            </a:r>
            <a:r>
              <a:rPr lang="en-GB" sz="1200" dirty="0">
                <a:latin typeface="Helvetica Light" panose="020B0403020202020204" pitchFamily="34" charset="0"/>
                <a:hlinkClick r:id="rId4"/>
              </a:rPr>
              <a:t>Interactive ATLAS world map</a:t>
            </a:r>
            <a:r>
              <a:rPr lang="en-GB" sz="1200" dirty="0">
                <a:latin typeface="Helvetica Light" panose="020B0403020202020204" pitchFamily="34" charset="0"/>
              </a:rPr>
              <a:t>, </a:t>
            </a:r>
            <a:r>
              <a:rPr lang="en-GB" sz="1200" dirty="0">
                <a:latin typeface="Helvetica Light" panose="020B0403020202020204" pitchFamily="34" charset="0"/>
                <a:hlinkClick r:id="rId5"/>
              </a:rPr>
              <a:t>Static world maps</a:t>
            </a:r>
            <a:r>
              <a:rPr lang="en-GB" sz="1200" dirty="0">
                <a:latin typeface="Helvetica Light" panose="020B0403020202020204" pitchFamily="34" charset="0"/>
              </a:rPr>
              <a:t>, </a:t>
            </a:r>
            <a:r>
              <a:rPr lang="en-GB" sz="1200" dirty="0">
                <a:latin typeface="Helvetica Light" panose="020B0403020202020204" pitchFamily="34" charset="0"/>
                <a:hlinkClick r:id="rId6"/>
              </a:rPr>
              <a:t>List of ATLAS institutes</a:t>
            </a:r>
            <a:endParaRPr lang="en-GB" sz="1200" dirty="0">
              <a:latin typeface="Helvetica Light" panose="020B0403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52EE6B-AE85-98B4-A66D-087D7F5CA234}"/>
              </a:ext>
            </a:extLst>
          </p:cNvPr>
          <p:cNvSpPr/>
          <p:nvPr/>
        </p:nvSpPr>
        <p:spPr>
          <a:xfrm>
            <a:off x="591671" y="1183722"/>
            <a:ext cx="4717308" cy="4501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GB" sz="1600" b="1" dirty="0">
                <a:latin typeface="Helvetica" pitchFamily="2" charset="0"/>
              </a:rPr>
              <a:t>ATLAS is a multi-decade experimental programme involving:</a:t>
            </a:r>
          </a:p>
          <a:p>
            <a:pPr marL="266700" lvl="0" indent="-26670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Helvetica" pitchFamily="2" charset="0"/>
              </a:rPr>
              <a:t>242 institutes from 40 countries + 16 Technical Associate Institutes</a:t>
            </a:r>
          </a:p>
          <a:p>
            <a:pPr marL="266700" lvl="0" indent="-26670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Helvetica" pitchFamily="2" charset="0"/>
              </a:rPr>
              <a:t>2900 Scientific authors, 1200 Physics PhD students, 1300 Engineers or technicians, 100 Engineering students, 6000 Active members</a:t>
            </a:r>
          </a:p>
          <a:p>
            <a:pPr lvl="0"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BC002C"/>
                </a:solidFill>
                <a:latin typeface="Helvetica" pitchFamily="2" charset="0"/>
              </a:rPr>
              <a:t>Japan is a founding member of ATLAS</a:t>
            </a:r>
          </a:p>
          <a:p>
            <a:pPr marL="266700" marR="0" lvl="0" indent="-26670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C002C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13 institutes, among which the Kobayashi-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BC002C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Maskawa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C002C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Institute, Nagoya </a:t>
            </a:r>
          </a:p>
          <a:p>
            <a:pPr marL="266700" marR="0" lvl="0" indent="-26670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srgbClr val="BC002C"/>
                </a:solidFill>
                <a:latin typeface="Helvetica" pitchFamily="2" charset="0"/>
              </a:rPr>
              <a:t>183 members, 30 PhD students</a:t>
            </a:r>
          </a:p>
          <a:p>
            <a:pPr marL="266700" marR="0" lvl="0" indent="-26670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C002C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Huge contributions to detector construction, operation, upgrade (also from Japanese industry) and to ATLAS physics results</a:t>
            </a:r>
          </a:p>
        </p:txBody>
      </p:sp>
      <p:pic>
        <p:nvPicPr>
          <p:cNvPr id="18" name="Picture 2" descr="undefined">
            <a:extLst>
              <a:ext uri="{FF2B5EF4-FFF2-40B4-BE49-F238E27FC236}">
                <a16:creationId xmlns:a16="http://schemas.microsoft.com/office/drawing/2014/main" id="{F49474F9-2577-DE7E-827F-82C02D4B9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340" y="3469944"/>
            <a:ext cx="478917" cy="3192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AB1B73-E219-502A-CBFB-D62ED33519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9751" y="3469944"/>
            <a:ext cx="5210270" cy="33964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7333ED-C019-A77C-9259-C85426A7E7B4}"/>
              </a:ext>
            </a:extLst>
          </p:cNvPr>
          <p:cNvSpPr txBox="1"/>
          <p:nvPr/>
        </p:nvSpPr>
        <p:spPr>
          <a:xfrm>
            <a:off x="6163885" y="3189883"/>
            <a:ext cx="52923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Insertion of Solenoid into barrel LAr calorimeter cryostat (by Kawasaki HI)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D1758B4-2252-37D4-12B7-F1BA352B3F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9751" y="934619"/>
            <a:ext cx="3254250" cy="22653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23CB5C-CAF5-0F9E-F4B7-AB5DAF9630B5}"/>
              </a:ext>
            </a:extLst>
          </p:cNvPr>
          <p:cNvSpPr txBox="1"/>
          <p:nvPr/>
        </p:nvSpPr>
        <p:spPr>
          <a:xfrm>
            <a:off x="9544945" y="1367746"/>
            <a:ext cx="180999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Solenoid built from 4 coils welded together to give a single coil: 1159 turns, 5.3 m long, 1.25 m radius, 7600 A to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produce axial field of 2 T at its centre</a:t>
            </a:r>
          </a:p>
        </p:txBody>
      </p:sp>
    </p:spTree>
    <p:extLst>
      <p:ext uri="{BB962C8B-B14F-4D97-AF65-F5344CB8AC3E}">
        <p14:creationId xmlns:p14="http://schemas.microsoft.com/office/powerpoint/2010/main" val="3644364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A5B162-1C89-77EF-76FA-8886B1A64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02" b="4897"/>
          <a:stretch/>
        </p:blipFill>
        <p:spPr>
          <a:xfrm>
            <a:off x="1" y="0"/>
            <a:ext cx="11472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33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05676-D983-5838-34B1-CBFB0E35D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6DE53B-CA4D-3FC6-1225-81B5C73894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02" b="4897"/>
          <a:stretch/>
        </p:blipFill>
        <p:spPr>
          <a:xfrm>
            <a:off x="1" y="0"/>
            <a:ext cx="11472861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475625F-EB77-72EB-E281-7FE7ACBC86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" t="389" r="924" b="780"/>
          <a:stretch/>
        </p:blipFill>
        <p:spPr>
          <a:xfrm>
            <a:off x="1157340" y="0"/>
            <a:ext cx="9161691" cy="685799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16771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FD009B-4697-764A-BB0D-E1D9721D3370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ABB240-9FFF-6F8D-7C34-409C059D1329}"/>
              </a:ext>
            </a:extLst>
          </p:cNvPr>
          <p:cNvSpPr txBox="1"/>
          <p:nvPr/>
        </p:nvSpPr>
        <p:spPr>
          <a:xfrm>
            <a:off x="4844251" y="1011028"/>
            <a:ext cx="59295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Helvetica Light" panose="020B0403020202020204" pitchFamily="34" charset="0"/>
              </a:rPr>
              <a:t>tt</a:t>
            </a:r>
            <a:r>
              <a:rPr lang="en-US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Symbol" pitchFamily="2" charset="2"/>
              </a:rPr>
              <a:t>®</a:t>
            </a:r>
            <a:r>
              <a:rPr lang="en-US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eµ + jets candidate event in 2016 8.16 TeV p-Pb collisions</a:t>
            </a:r>
            <a:endParaRPr lang="en-CH" sz="1100" dirty="0">
              <a:solidFill>
                <a:schemeClr val="bg1"/>
              </a:solidFill>
              <a:latin typeface="Helvetica Light" panose="020B0403020202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9CEA8E6-9421-D330-1C07-047777791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0025"/>
            <a:ext cx="11472863" cy="5387975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7149F44-904C-F818-EE34-67A6EBADDB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51"/>
          <a:stretch/>
        </p:blipFill>
        <p:spPr bwMode="auto">
          <a:xfrm flipV="1">
            <a:off x="0" y="-1"/>
            <a:ext cx="11472863" cy="1484299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9DB3244-25B2-6B07-0166-F6EDD31DC4B0}"/>
              </a:ext>
            </a:extLst>
          </p:cNvPr>
          <p:cNvSpPr/>
          <p:nvPr/>
        </p:nvSpPr>
        <p:spPr>
          <a:xfrm>
            <a:off x="-1" y="-4169"/>
            <a:ext cx="11472864" cy="1711945"/>
          </a:xfrm>
          <a:prstGeom prst="rect">
            <a:avLst/>
          </a:prstGeom>
          <a:solidFill>
            <a:srgbClr val="071930">
              <a:alpha val="61368"/>
            </a:srgb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8BC68D-99E1-1603-CC11-385FB805A177}"/>
              </a:ext>
            </a:extLst>
          </p:cNvPr>
          <p:cNvSpPr txBox="1"/>
          <p:nvPr/>
        </p:nvSpPr>
        <p:spPr>
          <a:xfrm>
            <a:off x="127321" y="120528"/>
            <a:ext cx="10966503" cy="1421224"/>
          </a:xfrm>
          <a:prstGeom prst="rect">
            <a:avLst/>
          </a:prstGeom>
          <a:noFill/>
          <a:ln>
            <a:noFill/>
          </a:ln>
        </p:spPr>
        <p:txBody>
          <a:bodyPr wrap="square" tIns="125999" bIns="108000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Physics results</a:t>
            </a:r>
            <a:endParaRPr lang="en-GB" sz="2800" b="1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  <a:p>
            <a:pPr lvl="1" defTabSz="430225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High-energy proton collisions enable an exceptionally broad physics program covering (almost) the full breadth of particle physics. ATLAS and CMS have each released more than 1350 papers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389A86-3578-C744-C936-C567901D2828}"/>
              </a:ext>
            </a:extLst>
          </p:cNvPr>
          <p:cNvSpPr txBox="1"/>
          <p:nvPr/>
        </p:nvSpPr>
        <p:spPr>
          <a:xfrm>
            <a:off x="639756" y="6183640"/>
            <a:ext cx="477028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Observation quantum entanglement in top-pair production</a:t>
            </a:r>
          </a:p>
          <a:p>
            <a:r>
              <a:rPr lang="en-GB" sz="120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Nature, 633, pages 542 (2024)</a:t>
            </a:r>
            <a:r>
              <a:rPr lang="en-GB" sz="120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, </a:t>
            </a: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CERN press release</a:t>
            </a:r>
            <a:endParaRPr kumimoji="0" lang="en-GB" sz="9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22339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032BD6-DF1E-F44B-AD9C-5C44A6D11FD5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0198A7-B2CF-39E3-46C2-0EC77C6CBB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069" r="9564"/>
          <a:stretch/>
        </p:blipFill>
        <p:spPr>
          <a:xfrm>
            <a:off x="2914321" y="1793"/>
            <a:ext cx="8587118" cy="68544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48FCE9-2E37-0542-BEFA-CB38C8B5FD92}"/>
              </a:ext>
            </a:extLst>
          </p:cNvPr>
          <p:cNvSpPr txBox="1"/>
          <p:nvPr/>
        </p:nvSpPr>
        <p:spPr>
          <a:xfrm>
            <a:off x="8973421" y="6553284"/>
            <a:ext cx="24673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 Higgs boson to 4µ candidate event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AF5614-BCBC-F5E8-F50C-FE15E85D2098}"/>
              </a:ext>
            </a:extLst>
          </p:cNvPr>
          <p:cNvSpPr txBox="1"/>
          <p:nvPr/>
        </p:nvSpPr>
        <p:spPr>
          <a:xfrm>
            <a:off x="0" y="518751"/>
            <a:ext cx="545782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	Physics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9C3A11-4DBE-54B8-4152-8A34A9A83B1E}"/>
              </a:ext>
            </a:extLst>
          </p:cNvPr>
          <p:cNvSpPr txBox="1"/>
          <p:nvPr/>
        </p:nvSpPr>
        <p:spPr>
          <a:xfrm>
            <a:off x="450005" y="1904821"/>
            <a:ext cx="28504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About 1 Higgs boson per second is produced in ATLAS at the LHC (about 20M total by today), mostly through gluon fusion</a:t>
            </a:r>
          </a:p>
          <a:p>
            <a:pPr marL="0">
              <a:spcBef>
                <a:spcPts val="3000"/>
              </a:spcBef>
            </a:pPr>
            <a:endParaRPr lang="en-CH" sz="14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0">
              <a:spcBef>
                <a:spcPts val="3000"/>
              </a:spcBef>
            </a:pPr>
            <a:endParaRPr lang="en-CH" sz="14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0">
              <a:spcBef>
                <a:spcPts val="3000"/>
              </a:spcBef>
            </a:pPr>
            <a:endParaRPr lang="en-CH" sz="14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0">
              <a:spcBef>
                <a:spcPts val="1800"/>
              </a:spcBef>
            </a:pPr>
            <a:r>
              <a:rPr lang="en-CH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As the Higgs boson couples to mass, it decays predominantly into heavy particles (58% into bb)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D9D5F6-C628-7224-36DE-4F0E5BBC2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29" y="3041451"/>
            <a:ext cx="2667123" cy="11384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7BAB7D-8D45-BC0C-A13A-CEF163147668}"/>
              </a:ext>
            </a:extLst>
          </p:cNvPr>
          <p:cNvSpPr txBox="1"/>
          <p:nvPr/>
        </p:nvSpPr>
        <p:spPr>
          <a:xfrm>
            <a:off x="2044607" y="3879775"/>
            <a:ext cx="14653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Loop process, sensitive to heavy new particles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A47F24-8CE5-CE04-6B61-D9FD11B6EFAF}"/>
              </a:ext>
            </a:extLst>
          </p:cNvPr>
          <p:cNvSpPr txBox="1"/>
          <p:nvPr/>
        </p:nvSpPr>
        <p:spPr>
          <a:xfrm>
            <a:off x="450005" y="4104335"/>
            <a:ext cx="1015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(88% of H production)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B36FF8-4C24-58DE-AEE7-C9211696A7D3}"/>
              </a:ext>
            </a:extLst>
          </p:cNvPr>
          <p:cNvSpPr txBox="1"/>
          <p:nvPr/>
        </p:nvSpPr>
        <p:spPr>
          <a:xfrm>
            <a:off x="450005" y="5583825"/>
            <a:ext cx="3293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Symbol" pitchFamily="2" charset="2"/>
              </a:rPr>
              <a:t>®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Shota </a:t>
            </a:r>
            <a:r>
              <a:rPr lang="en-GB" sz="1200" b="0" i="0" u="none" strike="noStrike" dirty="0" err="1">
                <a:solidFill>
                  <a:srgbClr val="FFFF00"/>
                </a:solidFill>
                <a:effectLst/>
                <a:latin typeface="Helvetica" pitchFamily="2" charset="0"/>
              </a:rPr>
              <a:t>Izumiyama’s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talk at KMI2025</a:t>
            </a:r>
            <a:endParaRPr lang="en-CH" sz="1200" dirty="0">
              <a:solidFill>
                <a:srgbClr val="FFFF0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19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D334D7-1A2F-05FE-E794-8155C3013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224" y="1094953"/>
            <a:ext cx="10087175" cy="56723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6032BD6-DF1E-F44B-AD9C-5C44A6D11FD5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CB7408-B892-A445-A516-8473CAF73B4B}"/>
              </a:ext>
            </a:extLst>
          </p:cNvPr>
          <p:cNvSpPr txBox="1"/>
          <p:nvPr/>
        </p:nvSpPr>
        <p:spPr>
          <a:xfrm>
            <a:off x="55758" y="6604084"/>
            <a:ext cx="25122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 Higgs boson to 2 photons candidate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0B04F30-FE55-59E4-D463-DC9361C6F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1400" y="518750"/>
            <a:ext cx="835198" cy="8373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745469-03AD-2337-742F-63D4C2D1A9BC}"/>
              </a:ext>
            </a:extLst>
          </p:cNvPr>
          <p:cNvSpPr txBox="1"/>
          <p:nvPr/>
        </p:nvSpPr>
        <p:spPr>
          <a:xfrm>
            <a:off x="-1" y="518751"/>
            <a:ext cx="547211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	Physics</a:t>
            </a:r>
          </a:p>
        </p:txBody>
      </p:sp>
    </p:spTree>
    <p:extLst>
      <p:ext uri="{BB962C8B-B14F-4D97-AF65-F5344CB8AC3E}">
        <p14:creationId xmlns:p14="http://schemas.microsoft.com/office/powerpoint/2010/main" val="1801224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405228-6E52-D34B-B11E-D7893AD205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7A7C68-9526-E94F-A72D-4A87551D503C}"/>
              </a:ext>
            </a:extLst>
          </p:cNvPr>
          <p:cNvSpPr/>
          <p:nvPr/>
        </p:nvSpPr>
        <p:spPr>
          <a:xfrm>
            <a:off x="2653990" y="5687121"/>
            <a:ext cx="2832410" cy="418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7458B4-1B8E-FC45-8089-B4E0CF0E7B34}"/>
              </a:ext>
            </a:extLst>
          </p:cNvPr>
          <p:cNvSpPr/>
          <p:nvPr/>
        </p:nvSpPr>
        <p:spPr>
          <a:xfrm>
            <a:off x="5736430" y="1898500"/>
            <a:ext cx="2389091" cy="418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841B52-7EF4-A348-84CD-916A311E6BA2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It’s all made of a handful of particles and forces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60062D-5F08-B045-A5D6-ED2D9C018226}"/>
              </a:ext>
            </a:extLst>
          </p:cNvPr>
          <p:cNvSpPr/>
          <p:nvPr/>
        </p:nvSpPr>
        <p:spPr>
          <a:xfrm>
            <a:off x="591667" y="1187217"/>
            <a:ext cx="10760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Helvetica" pitchFamily="2" charset="0"/>
              </a:rPr>
              <a:t>The sub-atomic structure of matter and its interactions </a:t>
            </a:r>
            <a:r>
              <a:rPr lang="en-GB" b="1" dirty="0">
                <a:solidFill>
                  <a:srgbClr val="000000"/>
                </a:solidFill>
                <a:latin typeface="Helvetica" pitchFamily="2" charset="0"/>
              </a:rPr>
              <a:t>is described by the Standard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736204-114D-B043-B6E0-8C0FFFEA9868}"/>
              </a:ext>
            </a:extLst>
          </p:cNvPr>
          <p:cNvSpPr txBox="1"/>
          <p:nvPr/>
        </p:nvSpPr>
        <p:spPr>
          <a:xfrm>
            <a:off x="8955882" y="4367022"/>
            <a:ext cx="2245516" cy="646331"/>
          </a:xfrm>
          <a:prstGeom prst="rect">
            <a:avLst/>
          </a:prstGeom>
          <a:noFill/>
          <a:ln>
            <a:solidFill>
              <a:srgbClr val="C5E0B4"/>
            </a:solidFill>
          </a:ln>
        </p:spPr>
        <p:txBody>
          <a:bodyPr wrap="square" rIns="36000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Completely new type of non-universal interactions, nothing to do with known forces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B764F85-17A0-364E-A8AF-3978EB2541FB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8151722" y="3195694"/>
            <a:ext cx="1926918" cy="1171328"/>
          </a:xfrm>
          <a:prstGeom prst="straightConnector1">
            <a:avLst/>
          </a:prstGeom>
          <a:ln w="12700">
            <a:solidFill>
              <a:srgbClr val="01830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2">
            <a:extLst>
              <a:ext uri="{FF2B5EF4-FFF2-40B4-BE49-F238E27FC236}">
                <a16:creationId xmlns:a16="http://schemas.microsoft.com/office/drawing/2014/main" id="{E870C20D-F2CD-1F16-AF14-6B49E68AC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8423" y="1802780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141031-8CC4-3FAA-E5A2-F7C4A09E5E73}"/>
              </a:ext>
            </a:extLst>
          </p:cNvPr>
          <p:cNvSpPr/>
          <p:nvPr/>
        </p:nvSpPr>
        <p:spPr>
          <a:xfrm>
            <a:off x="8435555" y="5344933"/>
            <a:ext cx="26615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" pitchFamily="2" charset="0"/>
                <a:cs typeface="Trebuchet MS"/>
              </a:rPr>
              <a:t>Potential energy of the Higgs field: </a:t>
            </a:r>
            <a:endParaRPr lang="en-US" sz="1200" i="1" dirty="0">
              <a:solidFill>
                <a:srgbClr val="595959"/>
              </a:solidFill>
              <a:latin typeface="Helvetica" pitchFamily="2" charset="0"/>
              <a:cs typeface="Trebuchet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AAEB69E-5194-84CE-E22B-2FE9040D0DC2}"/>
                  </a:ext>
                </a:extLst>
              </p:cNvPr>
              <p:cNvSpPr txBox="1"/>
              <p:nvPr/>
            </p:nvSpPr>
            <p:spPr>
              <a:xfrm>
                <a:off x="8446141" y="5636835"/>
                <a:ext cx="26509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AAEB69E-5194-84CE-E22B-2FE9040D0D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6141" y="5636835"/>
                <a:ext cx="2650968" cy="369332"/>
              </a:xfrm>
              <a:prstGeom prst="rect">
                <a:avLst/>
              </a:prstGeom>
              <a:blipFill>
                <a:blip r:embed="rId3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BE95025-491F-128A-79AF-7A12DE7C22D3}"/>
              </a:ext>
            </a:extLst>
          </p:cNvPr>
          <p:cNvSpPr txBox="1"/>
          <p:nvPr/>
        </p:nvSpPr>
        <p:spPr>
          <a:xfrm>
            <a:off x="8450883" y="5982370"/>
            <a:ext cx="16834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At lowest order (tree level)</a:t>
            </a:r>
          </a:p>
        </p:txBody>
      </p:sp>
    </p:spTree>
    <p:extLst>
      <p:ext uri="{BB962C8B-B14F-4D97-AF65-F5344CB8AC3E}">
        <p14:creationId xmlns:p14="http://schemas.microsoft.com/office/powerpoint/2010/main" val="1207835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5A5C75-897A-364B-AE0E-16BCB43DE1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B33DEBB-490B-BD61-5C8B-EDDD38F723A6}"/>
              </a:ext>
            </a:extLst>
          </p:cNvPr>
          <p:cNvSpPr/>
          <p:nvPr/>
        </p:nvSpPr>
        <p:spPr>
          <a:xfrm>
            <a:off x="546100" y="1683654"/>
            <a:ext cx="10369204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67118C-7E7C-5457-043F-0D02896D05C9}"/>
              </a:ext>
            </a:extLst>
          </p:cNvPr>
          <p:cNvSpPr txBox="1"/>
          <p:nvPr/>
        </p:nvSpPr>
        <p:spPr>
          <a:xfrm>
            <a:off x="688138" y="1712999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b="1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2020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89B117-33B3-1161-09BF-5856CAACD1AB}"/>
              </a:ext>
            </a:extLst>
          </p:cNvPr>
          <p:cNvSpPr txBox="1"/>
          <p:nvPr/>
        </p:nvSpPr>
        <p:spPr>
          <a:xfrm>
            <a:off x="0" y="518751"/>
            <a:ext cx="110363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boson — At 10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6092E6-B84B-7665-B386-FD4138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/>
        </p:blipFill>
        <p:spPr>
          <a:xfrm>
            <a:off x="6128536" y="1897578"/>
            <a:ext cx="4658116" cy="44687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6EF5B19-D215-497D-68A4-BBAA2C1D9D85}"/>
              </a:ext>
            </a:extLst>
          </p:cNvPr>
          <p:cNvSpPr/>
          <p:nvPr/>
        </p:nvSpPr>
        <p:spPr>
          <a:xfrm>
            <a:off x="8698984" y="1866887"/>
            <a:ext cx="19591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" pitchFamily="2" charset="0"/>
                <a:hlinkClick r:id="rId4"/>
              </a:rPr>
              <a:t>Eur. Phys. J. C 80 (2020) 942</a:t>
            </a:r>
            <a:endParaRPr lang="en-CH" sz="1050" dirty="0">
              <a:latin typeface="Helvetica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5E0BA9-B790-9DD5-905F-3A42C40F80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t="3031"/>
          <a:stretch/>
        </p:blipFill>
        <p:spPr>
          <a:xfrm rot="5400000">
            <a:off x="1332633" y="1299217"/>
            <a:ext cx="4256614" cy="557492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9D77AA9-D32C-B98F-A70B-693D1C29D1D7}"/>
              </a:ext>
            </a:extLst>
          </p:cNvPr>
          <p:cNvSpPr/>
          <p:nvPr/>
        </p:nvSpPr>
        <p:spPr>
          <a:xfrm>
            <a:off x="4782796" y="1866887"/>
            <a:ext cx="140775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" pitchFamily="2" charset="0"/>
                <a:hlinkClick r:id="rId6"/>
              </a:rPr>
              <a:t>JHEP 07 (2023) 088</a:t>
            </a:r>
            <a:endParaRPr lang="en-CH" sz="1050" dirty="0">
              <a:latin typeface="Helvetica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CFCCF9E-6F03-E511-1D07-44EEED1704B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277718" y="518751"/>
            <a:ext cx="1717645" cy="74891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CF6D291-BBDA-14A2-FE50-B4DF210A6419}"/>
              </a:ext>
            </a:extLst>
          </p:cNvPr>
          <p:cNvSpPr txBox="1"/>
          <p:nvPr/>
        </p:nvSpPr>
        <p:spPr>
          <a:xfrm>
            <a:off x="8805740" y="3440981"/>
            <a:ext cx="153118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ZZ*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4𝓁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BB158E-9556-A333-0481-643D4CF8761B}"/>
              </a:ext>
            </a:extLst>
          </p:cNvPr>
          <p:cNvSpPr txBox="1"/>
          <p:nvPr/>
        </p:nvSpPr>
        <p:spPr>
          <a:xfrm>
            <a:off x="2776676" y="3252937"/>
            <a:ext cx="87876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𝛾𝛾</a:t>
            </a:r>
          </a:p>
        </p:txBody>
      </p:sp>
    </p:spTree>
    <p:extLst>
      <p:ext uri="{BB962C8B-B14F-4D97-AF65-F5344CB8AC3E}">
        <p14:creationId xmlns:p14="http://schemas.microsoft.com/office/powerpoint/2010/main" val="585623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1264F06-5B88-AF4B-8747-A407F182A502}"/>
              </a:ext>
            </a:extLst>
          </p:cNvPr>
          <p:cNvSpPr txBox="1"/>
          <p:nvPr/>
        </p:nvSpPr>
        <p:spPr>
          <a:xfrm>
            <a:off x="1" y="518751"/>
            <a:ext cx="564810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mass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93A0CA-2460-D320-BDE6-5BA188AD4C25}"/>
              </a:ext>
            </a:extLst>
          </p:cNvPr>
          <p:cNvSpPr/>
          <p:nvPr/>
        </p:nvSpPr>
        <p:spPr>
          <a:xfrm>
            <a:off x="245332" y="2875787"/>
            <a:ext cx="5412677" cy="588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mass is peculiar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71FA0-C6F7-A121-E59B-4F8B88EF2BE7}"/>
              </a:ext>
            </a:extLst>
          </p:cNvPr>
          <p:cNvSpPr/>
          <p:nvPr/>
        </p:nvSpPr>
        <p:spPr>
          <a:xfrm>
            <a:off x="5648104" y="1683654"/>
            <a:ext cx="5267200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8C62C1-9A66-718B-AFDB-2411D157B0C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/>
        </p:blipFill>
        <p:spPr>
          <a:xfrm>
            <a:off x="6128536" y="1897578"/>
            <a:ext cx="4658116" cy="446876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165A8DB-4CDA-E634-D045-267F31E39031}"/>
              </a:ext>
            </a:extLst>
          </p:cNvPr>
          <p:cNvSpPr/>
          <p:nvPr/>
        </p:nvSpPr>
        <p:spPr>
          <a:xfrm>
            <a:off x="8698984" y="1866887"/>
            <a:ext cx="19591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" pitchFamily="2" charset="0"/>
                <a:hlinkClick r:id="rId4"/>
              </a:rPr>
              <a:t>Eur. Phys. J. C 80 (2020) 942</a:t>
            </a:r>
            <a:endParaRPr lang="en-CH" sz="105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67118C-7E7C-5457-043F-0D02896D05C9}"/>
              </a:ext>
            </a:extLst>
          </p:cNvPr>
          <p:cNvSpPr txBox="1"/>
          <p:nvPr/>
        </p:nvSpPr>
        <p:spPr>
          <a:xfrm>
            <a:off x="5679238" y="1712999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b="1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2020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7E2631-2F0F-C2A4-BB1C-D74815C649CF}"/>
              </a:ext>
            </a:extLst>
          </p:cNvPr>
          <p:cNvCxnSpPr>
            <a:cxnSpLocks/>
          </p:cNvCxnSpPr>
          <p:nvPr/>
        </p:nvCxnSpPr>
        <p:spPr>
          <a:xfrm>
            <a:off x="5648104" y="3911600"/>
            <a:ext cx="2898996" cy="0"/>
          </a:xfrm>
          <a:prstGeom prst="straightConnector1">
            <a:avLst/>
          </a:prstGeom>
          <a:ln w="1905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627C8D2-D262-575A-D892-950965C68684}"/>
              </a:ext>
            </a:extLst>
          </p:cNvPr>
          <p:cNvSpPr txBox="1"/>
          <p:nvPr/>
        </p:nvSpPr>
        <p:spPr>
          <a:xfrm>
            <a:off x="7500902" y="3319545"/>
            <a:ext cx="27951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</a:t>
            </a:r>
            <a:r>
              <a:rPr lang="en-CH" sz="1400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125.11 ± 0.11 GeV (0.09%)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0D0420-DE62-94CE-828B-F565B5D4419A}"/>
              </a:ext>
            </a:extLst>
          </p:cNvPr>
          <p:cNvSpPr/>
          <p:nvPr/>
        </p:nvSpPr>
        <p:spPr>
          <a:xfrm>
            <a:off x="9029471" y="3569359"/>
            <a:ext cx="124425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 Light" panose="020B0403020202020204" pitchFamily="34" charset="0"/>
                <a:hlinkClick r:id="rId5"/>
              </a:rPr>
              <a:t>arXiv:2308.04775</a:t>
            </a:r>
            <a:endParaRPr lang="en-CH" sz="1050" dirty="0">
              <a:latin typeface="Helvetica Light" panose="020B0403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1E195D7-2D8A-DF46-CC9D-32408E5D91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277718" y="518751"/>
            <a:ext cx="1717645" cy="74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329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71FA0-C6F7-A121-E59B-4F8B88EF2BE7}"/>
              </a:ext>
            </a:extLst>
          </p:cNvPr>
          <p:cNvSpPr/>
          <p:nvPr/>
        </p:nvSpPr>
        <p:spPr>
          <a:xfrm>
            <a:off x="5648104" y="1683654"/>
            <a:ext cx="5267200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821DE0-36C5-BBD3-1E8F-1F4AD614A5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50"/>
          <a:stretch/>
        </p:blipFill>
        <p:spPr>
          <a:xfrm rot="5400000">
            <a:off x="6554809" y="2066596"/>
            <a:ext cx="3462575" cy="496700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94E7392-DAD5-CCEC-BF6D-65085F01CD6A}"/>
              </a:ext>
            </a:extLst>
          </p:cNvPr>
          <p:cNvSpPr/>
          <p:nvPr/>
        </p:nvSpPr>
        <p:spPr>
          <a:xfrm>
            <a:off x="5648103" y="6174883"/>
            <a:ext cx="209384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 Light" panose="020B0403020202020204" pitchFamily="34" charset="0"/>
              </a:rPr>
              <a:t>Gfitter Group: </a:t>
            </a:r>
            <a:r>
              <a:rPr lang="en-GB" sz="1050" dirty="0">
                <a:latin typeface="Helvetica Light" panose="020B0403020202020204" pitchFamily="34" charset="0"/>
                <a:hlinkClick r:id="rId4"/>
              </a:rPr>
              <a:t>arXiv:1803.01853</a:t>
            </a:r>
            <a:endParaRPr lang="en-CH" sz="1050" dirty="0">
              <a:latin typeface="Helvetica Light" panose="020B0403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77EC48-1898-E6A2-30C1-C7938185D771}"/>
              </a:ext>
            </a:extLst>
          </p:cNvPr>
          <p:cNvSpPr txBox="1"/>
          <p:nvPr/>
        </p:nvSpPr>
        <p:spPr>
          <a:xfrm>
            <a:off x="1" y="518751"/>
            <a:ext cx="5648102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mass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BD10CA0D-9A2B-B291-46A8-9515251F2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7963"/>
          <a:stretch>
            <a:fillRect/>
          </a:stretch>
        </p:blipFill>
        <p:spPr bwMode="auto">
          <a:xfrm>
            <a:off x="6399037" y="2034477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D366DFC8-3280-B416-0EFE-05EBC3B0F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b="6848"/>
          <a:stretch>
            <a:fillRect/>
          </a:stretch>
        </p:blipFill>
        <p:spPr bwMode="auto">
          <a:xfrm>
            <a:off x="8447661" y="1941073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F4AA638-5214-02FD-DF65-BD609B34D140}"/>
              </a:ext>
            </a:extLst>
          </p:cNvPr>
          <p:cNvSpPr txBox="1"/>
          <p:nvPr/>
        </p:nvSpPr>
        <p:spPr>
          <a:xfrm>
            <a:off x="5722521" y="1743402"/>
            <a:ext cx="46121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Radiative corections sensitive to heavy particles in loop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282755-CC46-F524-F127-F00FB31194AA}"/>
              </a:ext>
            </a:extLst>
          </p:cNvPr>
          <p:cNvSpPr/>
          <p:nvPr/>
        </p:nvSpPr>
        <p:spPr>
          <a:xfrm>
            <a:off x="245332" y="2875787"/>
            <a:ext cx="5412677" cy="9884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mass is peculiar</a:t>
            </a:r>
          </a:p>
          <a:p>
            <a:pPr marL="505345" indent="-285750" defTabSz="430225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It is consistent with the global electroweak fit</a:t>
            </a:r>
          </a:p>
        </p:txBody>
      </p:sp>
    </p:spTree>
    <p:extLst>
      <p:ext uri="{BB962C8B-B14F-4D97-AF65-F5344CB8AC3E}">
        <p14:creationId xmlns:p14="http://schemas.microsoft.com/office/powerpoint/2010/main" val="1888396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81B57-1A98-966A-9C31-46065674E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E4EBE0-437E-53BF-6FA5-C5A258669F66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0D04D2-E1D2-5A47-A941-247AAFCDD361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D5BAFD-8E2C-3A88-9224-BDECFD8A84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5480B53-9ACB-BC28-F84A-64E2EA7F165F}"/>
              </a:ext>
            </a:extLst>
          </p:cNvPr>
          <p:cNvSpPr/>
          <p:nvPr/>
        </p:nvSpPr>
        <p:spPr>
          <a:xfrm>
            <a:off x="470647" y="1683654"/>
            <a:ext cx="10444657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DA79AD-943E-81F9-5E6F-B06E6D4B2285}"/>
              </a:ext>
            </a:extLst>
          </p:cNvPr>
          <p:cNvSpPr txBox="1"/>
          <p:nvPr/>
        </p:nvSpPr>
        <p:spPr>
          <a:xfrm>
            <a:off x="1" y="518751"/>
            <a:ext cx="26289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W mass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95BE0D-C419-E361-51E9-8E590737A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203" y="2311022"/>
            <a:ext cx="5596222" cy="37655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A6A81CB-E77B-5E23-B5C2-7EF33085638B}"/>
              </a:ext>
            </a:extLst>
          </p:cNvPr>
          <p:cNvSpPr/>
          <p:nvPr/>
        </p:nvSpPr>
        <p:spPr>
          <a:xfrm>
            <a:off x="9388387" y="2343845"/>
            <a:ext cx="12827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GB" sz="1100" dirty="0">
                <a:latin typeface="Helvetica Light" panose="020B0403020202020204" pitchFamily="34" charset="0"/>
                <a:hlinkClick r:id="rId4"/>
              </a:rPr>
              <a:t>arXiv:2412.13872</a:t>
            </a:r>
            <a:endParaRPr lang="en-CH" sz="1100" dirty="0">
              <a:latin typeface="Helvetica Light" panose="020B04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1EECDF-CAC8-BEC7-9E7F-C402BBBEB220}"/>
              </a:ext>
            </a:extLst>
          </p:cNvPr>
          <p:cNvSpPr txBox="1"/>
          <p:nvPr/>
        </p:nvSpPr>
        <p:spPr>
          <a:xfrm>
            <a:off x="668818" y="1837733"/>
            <a:ext cx="9175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Recent CMS W mass meaurement from constrained profile likelihood fit to lepton p</a:t>
            </a:r>
            <a:r>
              <a:rPr lang="en-CH" sz="1400" baseline="-250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  <a:r>
              <a:rPr lang="en-CH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distribution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245D02-B5DA-F18A-33C7-C577668CA2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592" y="2407524"/>
            <a:ext cx="4031099" cy="396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92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A751D-558B-D1D4-E083-97B9FEEDA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F01ECAE-902F-CF9D-34C5-3987E6859AB7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B2C08A-FD51-1729-9AEC-944153B32C77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A22FDC-7E91-878F-1921-4A413E2FC6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25C7B23-2CD0-8499-DE1A-8E5B88C64A85}"/>
              </a:ext>
            </a:extLst>
          </p:cNvPr>
          <p:cNvSpPr/>
          <p:nvPr/>
        </p:nvSpPr>
        <p:spPr>
          <a:xfrm>
            <a:off x="470647" y="1683654"/>
            <a:ext cx="10444657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D04E55-0D34-72B1-DA9F-4F8DBB6B1CAC}"/>
              </a:ext>
            </a:extLst>
          </p:cNvPr>
          <p:cNvSpPr txBox="1"/>
          <p:nvPr/>
        </p:nvSpPr>
        <p:spPr>
          <a:xfrm>
            <a:off x="1" y="518751"/>
            <a:ext cx="9506152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Top mass and strong coupling strength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E27DE-597D-10FF-CA40-DA0D69717B77}"/>
              </a:ext>
            </a:extLst>
          </p:cNvPr>
          <p:cNvSpPr txBox="1"/>
          <p:nvPr/>
        </p:nvSpPr>
        <p:spPr>
          <a:xfrm>
            <a:off x="668819" y="1837733"/>
            <a:ext cx="7375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Combination of Run-1 ATLAS and CMS top mass measurements: 0.19% relative precision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2E33B9-1DA8-4376-B944-DBC06F2295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77" r="17004"/>
          <a:stretch/>
        </p:blipFill>
        <p:spPr>
          <a:xfrm>
            <a:off x="690156" y="2288821"/>
            <a:ext cx="3970525" cy="4050427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14497A6-7F96-5574-FB79-9015FEFD52F2}"/>
              </a:ext>
            </a:extLst>
          </p:cNvPr>
          <p:cNvSpPr/>
          <p:nvPr/>
        </p:nvSpPr>
        <p:spPr>
          <a:xfrm>
            <a:off x="677336" y="5727449"/>
            <a:ext cx="3970525" cy="141373"/>
          </a:xfrm>
          <a:prstGeom prst="roundRect">
            <a:avLst/>
          </a:prstGeom>
          <a:ln w="12700">
            <a:solidFill>
              <a:srgbClr val="E7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D7EEA9-C845-5F51-AE10-9C0C67E29BCC}"/>
              </a:ext>
            </a:extLst>
          </p:cNvPr>
          <p:cNvSpPr/>
          <p:nvPr/>
        </p:nvSpPr>
        <p:spPr>
          <a:xfrm>
            <a:off x="470646" y="6182046"/>
            <a:ext cx="12827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100" dirty="0">
                <a:latin typeface="Helvetica Light" panose="020B0403020202020204" pitchFamily="34" charset="0"/>
                <a:hlinkClick r:id="rId4"/>
              </a:rPr>
              <a:t>arXiv:2402.08713</a:t>
            </a:r>
            <a:endParaRPr lang="en-CH" sz="1100" dirty="0">
              <a:latin typeface="Helvetica Light" panose="020B0403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5B17D81-8824-4722-9EBC-503A30892B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r="7830"/>
          <a:stretch/>
        </p:blipFill>
        <p:spPr>
          <a:xfrm rot="5400000">
            <a:off x="6404653" y="1855930"/>
            <a:ext cx="4196121" cy="468479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966539C-870B-1BA4-82EB-D03E463113C1}"/>
              </a:ext>
            </a:extLst>
          </p:cNvPr>
          <p:cNvSpPr txBox="1"/>
          <p:nvPr/>
        </p:nvSpPr>
        <p:spPr>
          <a:xfrm>
            <a:off x="4992422" y="2333683"/>
            <a:ext cx="27186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Most precise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sym typeface="Wingdings"/>
              </a:rPr>
              <a:t>a</a:t>
            </a:r>
            <a:r>
              <a:rPr kumimoji="0" lang="en-GB" sz="1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 measurement to date, from precise measurement of Z p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 spectra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  <a:sym typeface="Wingding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5C5D672-2B4B-6AC3-DF80-14AB85AC866B}"/>
              </a:ext>
            </a:extLst>
          </p:cNvPr>
          <p:cNvSpPr txBox="1"/>
          <p:nvPr/>
        </p:nvSpPr>
        <p:spPr>
          <a:xfrm>
            <a:off x="9210718" y="2059440"/>
            <a:ext cx="149261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itchFamily="2" charset="0"/>
                <a:hlinkClick r:id="rId6"/>
              </a:rPr>
              <a:t>arXiv:2309.12986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 pitchFamily="2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1143F19-147B-F922-2854-1611478842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4837945" y="3068670"/>
            <a:ext cx="1112431" cy="154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416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71FA0-C6F7-A121-E59B-4F8B88EF2BE7}"/>
              </a:ext>
            </a:extLst>
          </p:cNvPr>
          <p:cNvSpPr/>
          <p:nvPr/>
        </p:nvSpPr>
        <p:spPr>
          <a:xfrm>
            <a:off x="5648104" y="1683654"/>
            <a:ext cx="5267200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2" name="Capture d’écran 2019-06-03 à 00.31.24.png" descr="Capture d’écran 2019-06-03 à 00.31.24.png">
            <a:extLst>
              <a:ext uri="{FF2B5EF4-FFF2-40B4-BE49-F238E27FC236}">
                <a16:creationId xmlns:a16="http://schemas.microsoft.com/office/drawing/2014/main" id="{6332B206-9381-BBA7-9F6F-A795808B88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9800" y="2050015"/>
            <a:ext cx="4654214" cy="428728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B10DA3-E3FD-8434-436B-1A572FB379B9}"/>
              </a:ext>
            </a:extLst>
          </p:cNvPr>
          <p:cNvSpPr txBox="1"/>
          <p:nvPr/>
        </p:nvSpPr>
        <p:spPr>
          <a:xfrm>
            <a:off x="6908800" y="5288646"/>
            <a:ext cx="1905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 err="1">
                <a:latin typeface="Helvetica" pitchFamily="2" charset="0"/>
              </a:rPr>
              <a:t>λ</a:t>
            </a:r>
            <a:r>
              <a:rPr lang="en-GB" sz="1050" dirty="0">
                <a:latin typeface="Helvetica" pitchFamily="2" charset="0"/>
              </a:rPr>
              <a:t> may become zero and even negative at high energy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557A3D-FBE7-5C77-A1B9-5163EE4E5601}"/>
              </a:ext>
            </a:extLst>
          </p:cNvPr>
          <p:cNvSpPr/>
          <p:nvPr/>
        </p:nvSpPr>
        <p:spPr>
          <a:xfrm>
            <a:off x="5673503" y="6153234"/>
            <a:ext cx="116089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 Light" panose="020B0403020202020204" pitchFamily="34" charset="0"/>
                <a:hlinkClick r:id="rId4"/>
              </a:rPr>
              <a:t>arXiv:1205.6497</a:t>
            </a:r>
            <a:endParaRPr lang="en-CH" sz="1050" dirty="0">
              <a:latin typeface="Helvetica Light" panose="020B0403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1DF31C-1F5D-74C4-0AC7-53BADB3CE35A}"/>
              </a:ext>
            </a:extLst>
          </p:cNvPr>
          <p:cNvSpPr/>
          <p:nvPr/>
        </p:nvSpPr>
        <p:spPr>
          <a:xfrm>
            <a:off x="7670800" y="2540000"/>
            <a:ext cx="2359527" cy="9779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2292" name="Picture 4" descr="The Higgs boson implications and prospects for future discoveries | Nature  Reviews Physics">
            <a:extLst>
              <a:ext uri="{FF2B5EF4-FFF2-40B4-BE49-F238E27FC236}">
                <a16:creationId xmlns:a16="http://schemas.microsoft.com/office/drawing/2014/main" id="{208C3E45-F9CC-77FE-AE3E-F7CE808D6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79"/>
          <a:stretch/>
        </p:blipFill>
        <p:spPr bwMode="auto">
          <a:xfrm>
            <a:off x="7792654" y="2275114"/>
            <a:ext cx="2162197" cy="163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EDB7103-7637-4099-4E2D-4F4B86B680AB}"/>
              </a:ext>
            </a:extLst>
          </p:cNvPr>
          <p:cNvSpPr txBox="1"/>
          <p:nvPr/>
        </p:nvSpPr>
        <p:spPr>
          <a:xfrm>
            <a:off x="0" y="518751"/>
            <a:ext cx="564810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mass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F87828-C62C-49B6-A9B4-5D4B7A1613A4}"/>
              </a:ext>
            </a:extLst>
          </p:cNvPr>
          <p:cNvSpPr txBox="1"/>
          <p:nvPr/>
        </p:nvSpPr>
        <p:spPr>
          <a:xfrm>
            <a:off x="5736430" y="1743402"/>
            <a:ext cx="49375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Helvetica" pitchFamily="2" charset="0"/>
              </a:rPr>
              <a:t>Evolution of the Higgs quartic coupling, assuming SM (only)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06A4959-EBD5-1AD8-8D17-4DA8E58C5555}"/>
              </a:ext>
            </a:extLst>
          </p:cNvPr>
          <p:cNvSpPr/>
          <p:nvPr/>
        </p:nvSpPr>
        <p:spPr>
          <a:xfrm>
            <a:off x="245332" y="2875787"/>
            <a:ext cx="5412677" cy="15962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mass is peculiar </a:t>
            </a:r>
          </a:p>
          <a:p>
            <a:pPr marL="505345" indent="-285750" defTabSz="430225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It is consistent with the global electroweak fit</a:t>
            </a:r>
          </a:p>
          <a:p>
            <a:pPr marL="505345" indent="-285750" defTabSz="430225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But the electroweak vacuum seems to be metastable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915FD7-2066-A3AC-297D-66D5DCFD79C4}"/>
              </a:ext>
            </a:extLst>
          </p:cNvPr>
          <p:cNvSpPr/>
          <p:nvPr/>
        </p:nvSpPr>
        <p:spPr>
          <a:xfrm>
            <a:off x="1265154" y="4885689"/>
            <a:ext cx="2994659" cy="75850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1B618C-1D77-4292-07AD-DCECF878D421}"/>
              </a:ext>
            </a:extLst>
          </p:cNvPr>
          <p:cNvSpPr/>
          <p:nvPr/>
        </p:nvSpPr>
        <p:spPr>
          <a:xfrm>
            <a:off x="924497" y="4885689"/>
            <a:ext cx="3335316" cy="13400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609EE5-0B6A-BB0C-9B8A-01FAA1B9DAB6}"/>
                  </a:ext>
                </a:extLst>
              </p:cNvPr>
              <p:cNvSpPr txBox="1"/>
              <p:nvPr/>
            </p:nvSpPr>
            <p:spPr>
              <a:xfrm>
                <a:off x="1215453" y="5075814"/>
                <a:ext cx="30443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solidFill>
                            <a:srgbClr val="F1F1F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2000" b="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000" b="0" i="1" dirty="0" smtClean="0">
                          <a:solidFill>
                            <a:srgbClr val="F1F1F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2000" b="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 dirty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sz="2000" b="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 dirty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sz="2000" b="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dirty="0" smtClean="0">
                          <a:solidFill>
                            <a:srgbClr val="F1F1F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000" b="1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sSup>
                        <m:sSupPr>
                          <m:ctrlPr>
                            <a:rPr lang="en-US" sz="2000" b="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0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sz="2000" b="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609EE5-0B6A-BB0C-9B8A-01FAA1B9D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453" y="5075814"/>
                <a:ext cx="3044360" cy="400110"/>
              </a:xfrm>
              <a:prstGeom prst="rect">
                <a:avLst/>
              </a:prstGeom>
              <a:blipFill>
                <a:blip r:embed="rId6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042628-1576-E25E-1CE2-57A834CD960A}"/>
                  </a:ext>
                </a:extLst>
              </p:cNvPr>
              <p:cNvSpPr txBox="1"/>
              <p:nvPr/>
            </p:nvSpPr>
            <p:spPr>
              <a:xfrm>
                <a:off x="1300634" y="5547135"/>
                <a:ext cx="2833468" cy="534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lang="en-GB" sz="1600" dirty="0">
                    <a:solidFill>
                      <a:schemeClr val="bg1"/>
                    </a:solidFill>
                    <a:latin typeface="Helvetica" pitchFamily="2" charset="0"/>
                    <a:ea typeface="Cambria Math" panose="02040503050406030204" pitchFamily="18" charset="0"/>
                  </a:rPr>
                  <a:t>where:</a:t>
                </a:r>
                <a:r>
                  <a:rPr lang="en-GB" dirty="0">
                    <a:solidFill>
                      <a:schemeClr val="bg1"/>
                    </a:solidFill>
                    <a:latin typeface="Helvetica" pitchFamily="2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b="1" i="1" dirty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  <m:r>
                      <a:rPr lang="en-US" i="1" dirty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i="1" dirty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GB" i="1" dirty="0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b="0" i="1" dirty="0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dirty="0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  <m:sup>
                            <m:r>
                              <a:rPr lang="en-US" b="0" i="1" dirty="0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b="0" i="1" dirty="0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b="0" i="1" dirty="0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 dirty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𝜐</m:t>
                            </m:r>
                          </m:e>
                          <m:sup>
                            <m:r>
                              <a:rPr lang="en-US" b="0" i="1" dirty="0" smtClean="0">
                                <a:solidFill>
                                  <a:srgbClr val="F1F1F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dirty="0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𝛿𝜆</m:t>
                    </m:r>
                    <m:r>
                      <a:rPr lang="en-US" b="0" i="1" dirty="0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b="0" i="1" dirty="0" smtClean="0">
                        <a:solidFill>
                          <a:srgbClr val="F1F1F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4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042628-1576-E25E-1CE2-57A834CD9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634" y="5547135"/>
                <a:ext cx="2833468" cy="534762"/>
              </a:xfrm>
              <a:prstGeom prst="rect">
                <a:avLst/>
              </a:prstGeom>
              <a:blipFill>
                <a:blip r:embed="rId7"/>
                <a:stretch>
                  <a:fillRect l="-1339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36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42DFA5-BC1B-C253-994A-28B1D0DCD759}"/>
              </a:ext>
            </a:extLst>
          </p:cNvPr>
          <p:cNvSpPr/>
          <p:nvPr/>
        </p:nvSpPr>
        <p:spPr>
          <a:xfrm>
            <a:off x="245332" y="2875787"/>
            <a:ext cx="5412677" cy="13269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boson couplings to the SM particles are experimentally determined by measuring cross-sections of all accessible Higgs boson production      and decay modes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264F06-5B88-AF4B-8747-A407F182A502}"/>
              </a:ext>
            </a:extLst>
          </p:cNvPr>
          <p:cNvSpPr txBox="1"/>
          <p:nvPr/>
        </p:nvSpPr>
        <p:spPr>
          <a:xfrm>
            <a:off x="1" y="518751"/>
            <a:ext cx="5840302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couplings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FFDA023-8837-7869-E327-307561372A2A}"/>
              </a:ext>
            </a:extLst>
          </p:cNvPr>
          <p:cNvSpPr/>
          <p:nvPr/>
        </p:nvSpPr>
        <p:spPr>
          <a:xfrm>
            <a:off x="5648104" y="1683654"/>
            <a:ext cx="5267200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graphicFrame>
        <p:nvGraphicFramePr>
          <p:cNvPr id="2" name="Table">
            <a:extLst>
              <a:ext uri="{FF2B5EF4-FFF2-40B4-BE49-F238E27FC236}">
                <a16:creationId xmlns:a16="http://schemas.microsoft.com/office/drawing/2014/main" id="{7EB38FC5-EE83-9702-A0E7-9F035CEE4E46}"/>
              </a:ext>
            </a:extLst>
          </p:cNvPr>
          <p:cNvGraphicFramePr/>
          <p:nvPr/>
        </p:nvGraphicFramePr>
        <p:xfrm>
          <a:off x="5840302" y="2908063"/>
          <a:ext cx="4882804" cy="3170028"/>
        </p:xfrm>
        <a:graphic>
          <a:graphicData uri="http://schemas.openxmlformats.org/drawingml/2006/table">
            <a:tbl>
              <a:tblPr/>
              <a:tblGrid>
                <a:gridCol w="954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4029">
                  <a:extLst>
                    <a:ext uri="{9D8B030D-6E8A-4147-A177-3AD203B41FA5}">
                      <a16:colId xmlns:a16="http://schemas.microsoft.com/office/drawing/2014/main" val="3519678042"/>
                    </a:ext>
                  </a:extLst>
                </a:gridCol>
                <a:gridCol w="401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9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2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00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8754"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Channel
categories</a:t>
                      </a: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140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BR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 err="1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ggF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VBF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 VH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 ttH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258">
                <a:tc gridSpan="3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Cross Section</a:t>
                      </a:r>
                      <a:r>
                        <a:rPr lang="en-US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       </a:t>
                      </a: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r>
                        <a:rPr lang="en-US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(</a:t>
                      </a: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13 TeV</a:t>
                      </a:r>
                      <a:r>
                        <a:rPr lang="en-US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)   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48.6 pb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3.8 pb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2.</a:t>
                      </a: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3 </a:t>
                      </a: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pb 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0.5 pb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γγ</a:t>
                      </a:r>
                    </a:p>
                  </a:txBody>
                  <a:tcPr marL="45726" marR="45726" marT="45726" marB="45726" anchor="ctr" horzOverflow="overflow"/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0.2 %</a:t>
                      </a:r>
                      <a:endParaRPr sz="140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0.2 %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ZZ</a:t>
                      </a:r>
                    </a:p>
                  </a:txBody>
                  <a:tcPr marL="45726" marR="45726" marT="45726" marB="45726" anchor="ctr" horzOverflow="overflow"/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2.6%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3%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WW</a:t>
                      </a:r>
                    </a:p>
                  </a:txBody>
                  <a:tcPr marL="45726" marR="45726" marT="45726" marB="45726" anchor="ctr" horzOverflow="overflow"/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21%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22%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 err="1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ττ</a:t>
                      </a: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          </a:t>
                      </a:r>
                    </a:p>
                  </a:txBody>
                  <a:tcPr marL="45726" marR="45726" marT="45726" marB="45726" anchor="ctr" horzOverflow="overflow"/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6.3 %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6.3 %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bb</a:t>
                      </a:r>
                    </a:p>
                  </a:txBody>
                  <a:tcPr marL="45726" marR="45726" marT="45726" marB="45726" anchor="ctr" horzOverflow="overflow"/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58%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55%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32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 err="1">
                          <a:latin typeface="Helvetica" pitchFamily="2" charset="0"/>
                        </a:rPr>
                        <a:t>Zγ</a:t>
                      </a:r>
                      <a:r>
                        <a:rPr sz="1400" dirty="0">
                          <a:latin typeface="Helvetica" pitchFamily="2" charset="0"/>
                        </a:rPr>
                        <a:t> </a:t>
                      </a:r>
                      <a:r>
                        <a:rPr lang="en-US" sz="1400" dirty="0">
                          <a:latin typeface="Helvetica" pitchFamily="2" charset="0"/>
                        </a:rPr>
                        <a:t>(&amp; </a:t>
                      </a:r>
                      <a:r>
                        <a:rPr sz="1400" dirty="0" err="1">
                          <a:latin typeface="Helvetica" pitchFamily="2" charset="0"/>
                        </a:rPr>
                        <a:t>γγ</a:t>
                      </a:r>
                      <a:r>
                        <a:rPr sz="1400" baseline="31000" dirty="0">
                          <a:latin typeface="Helvetica" pitchFamily="2" charset="0"/>
                        </a:rPr>
                        <a:t>∗</a:t>
                      </a:r>
                      <a:r>
                        <a:rPr lang="en-US" sz="1400" baseline="0" dirty="0">
                          <a:latin typeface="Helvetica" pitchFamily="2" charset="0"/>
                        </a:rPr>
                        <a:t>)</a:t>
                      </a:r>
                      <a:endParaRPr sz="1400" baseline="0" dirty="0">
                        <a:latin typeface="Helvetica" pitchFamily="2" charset="0"/>
                      </a:endParaRPr>
                    </a:p>
                  </a:txBody>
                  <a:tcPr marL="45726" marR="45726" marT="45726" marB="45726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32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lang="en-CH"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0.2 %</a:t>
                      </a:r>
                      <a:endParaRPr sz="1400" baseline="0" dirty="0">
                        <a:latin typeface="Helvetica" pitchFamily="2" charset="0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0.2 %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 err="1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μμ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0.02 %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0.02 %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F18892B-A9AB-47C4-3391-7E89FB8B270A}"/>
              </a:ext>
            </a:extLst>
          </p:cNvPr>
          <p:cNvSpPr txBox="1"/>
          <p:nvPr/>
        </p:nvSpPr>
        <p:spPr>
          <a:xfrm>
            <a:off x="5876950" y="1937255"/>
            <a:ext cx="4846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Huge experimental programme, some channels suffer from large backgrounds, huge improvements from smart analysis techniques and machine learning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AA58EA-915E-B90A-00F8-588181AA7959}"/>
              </a:ext>
            </a:extLst>
          </p:cNvPr>
          <p:cNvSpPr txBox="1"/>
          <p:nvPr/>
        </p:nvSpPr>
        <p:spPr>
          <a:xfrm>
            <a:off x="5749131" y="6087646"/>
            <a:ext cx="30700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In grey: evidence for decays, but not observed yet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7D99B4-7674-EA22-CDE1-78081A82B757}"/>
              </a:ext>
            </a:extLst>
          </p:cNvPr>
          <p:cNvSpPr txBox="1"/>
          <p:nvPr/>
        </p:nvSpPr>
        <p:spPr>
          <a:xfrm>
            <a:off x="450005" y="4369381"/>
            <a:ext cx="3293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Symbol" pitchFamily="2" charset="2"/>
              </a:rPr>
              <a:t>®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Shota </a:t>
            </a:r>
            <a:r>
              <a:rPr lang="en-GB" sz="1200" b="0" i="0" u="none" strike="noStrike" dirty="0" err="1">
                <a:solidFill>
                  <a:srgbClr val="FFFF00"/>
                </a:solidFill>
                <a:effectLst/>
                <a:latin typeface="Helvetica" pitchFamily="2" charset="0"/>
              </a:rPr>
              <a:t>Izumiyama’s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talk at KMI2025</a:t>
            </a:r>
            <a:endParaRPr lang="en-CH" sz="1200" dirty="0">
              <a:solidFill>
                <a:srgbClr val="FFFF0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9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36D02-1F1F-B64C-B9F4-95DEEBFD7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BA9DF26-FB8B-7681-AC81-B8FC7C638586}"/>
              </a:ext>
            </a:extLst>
          </p:cNvPr>
          <p:cNvSpPr/>
          <p:nvPr/>
        </p:nvSpPr>
        <p:spPr>
          <a:xfrm>
            <a:off x="466610" y="2869583"/>
            <a:ext cx="2995028" cy="1633872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Measurements by ATLAS and CMS have confirmed the non-universal, mass-dependent coupling strengths of the Higgs boson to the SM particles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DD2C6301-9C05-F46A-B834-29346FE3EDF8}"/>
              </a:ext>
            </a:extLst>
          </p:cNvPr>
          <p:cNvSpPr/>
          <p:nvPr/>
        </p:nvSpPr>
        <p:spPr>
          <a:xfrm>
            <a:off x="5648103" y="770016"/>
            <a:ext cx="5498433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2A481423-8E6F-7CEF-A917-AA41A5BFBF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03" t="2940" r="7105" b="3800"/>
          <a:stretch/>
        </p:blipFill>
        <p:spPr>
          <a:xfrm>
            <a:off x="5845474" y="973481"/>
            <a:ext cx="4984121" cy="5232717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FD63071-79E5-282D-2482-FE8315F8E441}"/>
              </a:ext>
            </a:extLst>
          </p:cNvPr>
          <p:cNvSpPr txBox="1"/>
          <p:nvPr/>
        </p:nvSpPr>
        <p:spPr>
          <a:xfrm>
            <a:off x="6872113" y="2249887"/>
            <a:ext cx="1826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E7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Non-universal coupling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6DB306-D2D0-4B42-69B5-A195FEE4E2E0}"/>
              </a:ext>
            </a:extLst>
          </p:cNvPr>
          <p:cNvSpPr txBox="1"/>
          <p:nvPr/>
        </p:nvSpPr>
        <p:spPr>
          <a:xfrm>
            <a:off x="0" y="518751"/>
            <a:ext cx="564810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mechanism 	is real !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2" name="unknown.pdf" descr="unknown.pdf">
            <a:extLst>
              <a:ext uri="{FF2B5EF4-FFF2-40B4-BE49-F238E27FC236}">
                <a16:creationId xmlns:a16="http://schemas.microsoft.com/office/drawing/2014/main" id="{F42D95F8-3767-F330-7A20-5EF5C4BC5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1693" y="3591334"/>
            <a:ext cx="2039728" cy="270992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ZoneTexte 8">
            <a:extLst>
              <a:ext uri="{FF2B5EF4-FFF2-40B4-BE49-F238E27FC236}">
                <a16:creationId xmlns:a16="http://schemas.microsoft.com/office/drawing/2014/main" id="{84D0D63C-B1DE-2C90-0352-808B774C00F8}"/>
              </a:ext>
            </a:extLst>
          </p:cNvPr>
          <p:cNvSpPr txBox="1"/>
          <p:nvPr/>
        </p:nvSpPr>
        <p:spPr>
          <a:xfrm>
            <a:off x="5648103" y="6017119"/>
            <a:ext cx="1590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1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5"/>
              </a:rPr>
              <a:t>Nature 607, 52 (2022</a:t>
            </a:r>
            <a:r>
              <a:rPr lang="en-GB" sz="11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93526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36D02-1F1F-B64C-B9F4-95DEEBFD7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DD2C6301-9C05-F46A-B834-29346FE3EDF8}"/>
              </a:ext>
            </a:extLst>
          </p:cNvPr>
          <p:cNvSpPr/>
          <p:nvPr/>
        </p:nvSpPr>
        <p:spPr>
          <a:xfrm>
            <a:off x="5648103" y="770016"/>
            <a:ext cx="5498433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2A481423-8E6F-7CEF-A917-AA41A5BFBF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03" t="2940" r="7105" b="3800"/>
          <a:stretch/>
        </p:blipFill>
        <p:spPr>
          <a:xfrm>
            <a:off x="5845474" y="973481"/>
            <a:ext cx="4984121" cy="5232717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FD63071-79E5-282D-2482-FE8315F8E441}"/>
              </a:ext>
            </a:extLst>
          </p:cNvPr>
          <p:cNvSpPr txBox="1"/>
          <p:nvPr/>
        </p:nvSpPr>
        <p:spPr>
          <a:xfrm>
            <a:off x="6872113" y="2249887"/>
            <a:ext cx="1826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E7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Non-universal coupling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6DB306-D2D0-4B42-69B5-A195FEE4E2E0}"/>
              </a:ext>
            </a:extLst>
          </p:cNvPr>
          <p:cNvSpPr txBox="1"/>
          <p:nvPr/>
        </p:nvSpPr>
        <p:spPr>
          <a:xfrm>
            <a:off x="0" y="518751"/>
            <a:ext cx="564810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mechanism 	is real !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45" name="ZoneTexte 8">
            <a:extLst>
              <a:ext uri="{FF2B5EF4-FFF2-40B4-BE49-F238E27FC236}">
                <a16:creationId xmlns:a16="http://schemas.microsoft.com/office/drawing/2014/main" id="{DDA03BBD-4690-6872-6109-E4C89F0CB4A6}"/>
              </a:ext>
            </a:extLst>
          </p:cNvPr>
          <p:cNvSpPr txBox="1"/>
          <p:nvPr/>
        </p:nvSpPr>
        <p:spPr>
          <a:xfrm>
            <a:off x="5648103" y="6017119"/>
            <a:ext cx="1590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1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Nature 607, 52 (2022</a:t>
            </a:r>
            <a:r>
              <a:rPr lang="en-GB" sz="11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BA9431-7926-C6AD-A993-24CDA646FFB8}"/>
              </a:ext>
            </a:extLst>
          </p:cNvPr>
          <p:cNvSpPr txBox="1"/>
          <p:nvPr/>
        </p:nvSpPr>
        <p:spPr>
          <a:xfrm>
            <a:off x="8299740" y="833188"/>
            <a:ext cx="2476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CH" sz="1200" baseline="-250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𝛾</a:t>
            </a: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1.01 ± 0.06, </a:t>
            </a:r>
            <a:r>
              <a:rPr lang="en-GB" sz="12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GB" sz="1200" baseline="-250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g</a:t>
            </a: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0.95 ± 0.07 </a:t>
            </a:r>
            <a:endParaRPr lang="en-GB" sz="1200" dirty="0">
              <a:solidFill>
                <a:srgbClr val="0D7FBF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B958DA-6078-5182-414C-A5402DAF7C30}"/>
              </a:ext>
            </a:extLst>
          </p:cNvPr>
          <p:cNvSpPr txBox="1"/>
          <p:nvPr/>
        </p:nvSpPr>
        <p:spPr>
          <a:xfrm>
            <a:off x="6363104" y="832201"/>
            <a:ext cx="2092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Coupling strengths wrt SM: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A34EB1-0381-1AA3-3587-AE5DC50F8855}"/>
              </a:ext>
            </a:extLst>
          </p:cNvPr>
          <p:cNvSpPr txBox="1"/>
          <p:nvPr/>
        </p:nvSpPr>
        <p:spPr>
          <a:xfrm>
            <a:off x="7127554" y="5272724"/>
            <a:ext cx="1242248" cy="276999"/>
          </a:xfrm>
          <a:prstGeom prst="rect">
            <a:avLst/>
          </a:prstGeom>
          <a:solidFill>
            <a:schemeClr val="bg1"/>
          </a:solidFill>
        </p:spPr>
        <p:txBody>
          <a:bodyPr wrap="square" rIns="36000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2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CH" sz="1200" baseline="-250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𝜏</a:t>
            </a: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0.93 ± 0.07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B2F75E-4EC7-D83C-30EC-B234E9E136D0}"/>
              </a:ext>
            </a:extLst>
          </p:cNvPr>
          <p:cNvSpPr txBox="1"/>
          <p:nvPr/>
        </p:nvSpPr>
        <p:spPr>
          <a:xfrm>
            <a:off x="8063594" y="4665465"/>
            <a:ext cx="12761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2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GB" sz="1200" baseline="-250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</a:t>
            </a: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0.89 ± 0.11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DE0F5F-DC25-E534-ABDA-C6ECC12E84AD}"/>
              </a:ext>
            </a:extLst>
          </p:cNvPr>
          <p:cNvSpPr txBox="1"/>
          <p:nvPr/>
        </p:nvSpPr>
        <p:spPr>
          <a:xfrm>
            <a:off x="9778668" y="4498600"/>
            <a:ext cx="136274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2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GB" sz="1200" baseline="-250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top</a:t>
            </a: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0.94 ± 0.11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355450-FEA0-17EC-D028-AA9AC860C959}"/>
              </a:ext>
            </a:extLst>
          </p:cNvPr>
          <p:cNvSpPr txBox="1"/>
          <p:nvPr/>
        </p:nvSpPr>
        <p:spPr>
          <a:xfrm>
            <a:off x="6819175" y="4498600"/>
            <a:ext cx="929503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CH" sz="1200" baseline="-250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µ</a:t>
            </a: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1.06 </a:t>
            </a:r>
            <a:endParaRPr lang="en-CH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327EE3-C7A9-ABF9-4C57-C65190AC0A07}"/>
              </a:ext>
            </a:extLst>
          </p:cNvPr>
          <p:cNvSpPr txBox="1"/>
          <p:nvPr/>
        </p:nvSpPr>
        <p:spPr>
          <a:xfrm>
            <a:off x="7498335" y="4458355"/>
            <a:ext cx="67151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9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+0.25</a:t>
            </a:r>
            <a:endParaRPr lang="en-CH" sz="900" dirty="0">
              <a:solidFill>
                <a:srgbClr val="0D7FBF"/>
              </a:solidFill>
              <a:latin typeface="Helvetica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A003FD-D3E5-2636-72DF-AFC14B869947}"/>
              </a:ext>
            </a:extLst>
          </p:cNvPr>
          <p:cNvSpPr txBox="1"/>
          <p:nvPr/>
        </p:nvSpPr>
        <p:spPr>
          <a:xfrm>
            <a:off x="7502145" y="4610755"/>
            <a:ext cx="67151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9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–0.30</a:t>
            </a:r>
            <a:endParaRPr lang="en-CH" sz="900" dirty="0">
              <a:solidFill>
                <a:srgbClr val="0D7FBF"/>
              </a:solidFill>
              <a:latin typeface="Helvetica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3E115D-7A46-5AB1-117A-07010F8816D8}"/>
              </a:ext>
            </a:extLst>
          </p:cNvPr>
          <p:cNvSpPr/>
          <p:nvPr/>
        </p:nvSpPr>
        <p:spPr>
          <a:xfrm>
            <a:off x="8792333" y="5436623"/>
            <a:ext cx="1248697" cy="1570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9E3BC7-76E4-58A6-5D81-E32BD2111091}"/>
              </a:ext>
            </a:extLst>
          </p:cNvPr>
          <p:cNvSpPr txBox="1"/>
          <p:nvPr/>
        </p:nvSpPr>
        <p:spPr>
          <a:xfrm>
            <a:off x="8812529" y="5093695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2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GB" sz="1200" baseline="-250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</a:t>
            </a: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1.05 ± 0.06</a:t>
            </a:r>
          </a:p>
          <a:p>
            <a:pPr algn="r"/>
            <a:r>
              <a:rPr lang="en-GB" sz="12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GB" sz="1200" baseline="-250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Z</a:t>
            </a: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0.99 ± 0.06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501107-AA2E-29F7-C684-8D9E98DD2458}"/>
              </a:ext>
            </a:extLst>
          </p:cNvPr>
          <p:cNvSpPr/>
          <p:nvPr/>
        </p:nvSpPr>
        <p:spPr>
          <a:xfrm>
            <a:off x="466610" y="2869583"/>
            <a:ext cx="2995028" cy="1633872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Measurements by ATLAS and CMS have confirmed the non-universal, mass-dependent coupling strengths of the Higgs boson to the SM particles</a:t>
            </a:r>
          </a:p>
        </p:txBody>
      </p:sp>
    </p:spTree>
    <p:extLst>
      <p:ext uri="{BB962C8B-B14F-4D97-AF65-F5344CB8AC3E}">
        <p14:creationId xmlns:p14="http://schemas.microsoft.com/office/powerpoint/2010/main" val="1222692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42DFA5-BC1B-C253-994A-28B1D0DCD759}"/>
              </a:ext>
            </a:extLst>
          </p:cNvPr>
          <p:cNvSpPr/>
          <p:nvPr/>
        </p:nvSpPr>
        <p:spPr>
          <a:xfrm>
            <a:off x="245332" y="2875787"/>
            <a:ext cx="5402771" cy="22836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Predictions at hadron colliders are extremely     complex and require several levels of modelling            and calculations (higher order hard processes,          parton fragmentation, hadronization, parton     distribution functions, etc…) </a:t>
            </a:r>
          </a:p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interpretability of our results relies on our ability    to compute accurate and precise predictions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264F06-5B88-AF4B-8747-A407F182A502}"/>
              </a:ext>
            </a:extLst>
          </p:cNvPr>
          <p:cNvSpPr txBox="1"/>
          <p:nvPr/>
        </p:nvSpPr>
        <p:spPr>
          <a:xfrm>
            <a:off x="1" y="518751"/>
            <a:ext cx="5648102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Theory predictions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FFDA023-8837-7869-E327-307561372A2A}"/>
              </a:ext>
            </a:extLst>
          </p:cNvPr>
          <p:cNvSpPr/>
          <p:nvPr/>
        </p:nvSpPr>
        <p:spPr>
          <a:xfrm>
            <a:off x="5648104" y="1683654"/>
            <a:ext cx="5267200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18892B-A9AB-47C4-3391-7E89FB8B270A}"/>
              </a:ext>
            </a:extLst>
          </p:cNvPr>
          <p:cNvSpPr txBox="1"/>
          <p:nvPr/>
        </p:nvSpPr>
        <p:spPr>
          <a:xfrm>
            <a:off x="5876950" y="1937255"/>
            <a:ext cx="27245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Calculations of Higgs boson production via gluon fusion versus time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23616C-BCDB-9112-8E13-7CDEE5325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75" r="77400" b="50008"/>
          <a:stretch/>
        </p:blipFill>
        <p:spPr>
          <a:xfrm>
            <a:off x="8494998" y="1798302"/>
            <a:ext cx="1756569" cy="109599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068439A-DD39-6581-9A15-A8F52026B486}"/>
              </a:ext>
            </a:extLst>
          </p:cNvPr>
          <p:cNvSpPr/>
          <p:nvPr/>
        </p:nvSpPr>
        <p:spPr>
          <a:xfrm>
            <a:off x="10096500" y="2674602"/>
            <a:ext cx="218567" cy="259098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" name="XS.pdf" descr="XS.pdf">
            <a:extLst>
              <a:ext uri="{FF2B5EF4-FFF2-40B4-BE49-F238E27FC236}">
                <a16:creationId xmlns:a16="http://schemas.microsoft.com/office/drawing/2014/main" id="{603752DA-FE50-CFCC-7E2F-EAB204C216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50" t="5731" r="7050" b="-1"/>
          <a:stretch/>
        </p:blipFill>
        <p:spPr>
          <a:xfrm>
            <a:off x="5800749" y="2846943"/>
            <a:ext cx="5024755" cy="353040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06C1B1E-2DD5-3B5B-2BF2-08B7FAAD1446}"/>
              </a:ext>
            </a:extLst>
          </p:cNvPr>
          <p:cNvSpPr/>
          <p:nvPr/>
        </p:nvSpPr>
        <p:spPr>
          <a:xfrm>
            <a:off x="10074052" y="1788261"/>
            <a:ext cx="218567" cy="259098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37C148-8FF7-150A-EB49-88E2EE571684}"/>
              </a:ext>
            </a:extLst>
          </p:cNvPr>
          <p:cNvSpPr txBox="1"/>
          <p:nvPr/>
        </p:nvSpPr>
        <p:spPr>
          <a:xfrm rot="16200000">
            <a:off x="5440415" y="5553541"/>
            <a:ext cx="8771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Marumi Kado</a:t>
            </a:r>
          </a:p>
        </p:txBody>
      </p:sp>
    </p:spTree>
    <p:extLst>
      <p:ext uri="{BB962C8B-B14F-4D97-AF65-F5344CB8AC3E}">
        <p14:creationId xmlns:p14="http://schemas.microsoft.com/office/powerpoint/2010/main" val="498057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405228-6E52-D34B-B11E-D7893AD205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7A7C68-9526-E94F-A72D-4A87551D503C}"/>
              </a:ext>
            </a:extLst>
          </p:cNvPr>
          <p:cNvSpPr/>
          <p:nvPr/>
        </p:nvSpPr>
        <p:spPr>
          <a:xfrm>
            <a:off x="2653990" y="5687121"/>
            <a:ext cx="2832410" cy="418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7458B4-1B8E-FC45-8089-B4E0CF0E7B34}"/>
              </a:ext>
            </a:extLst>
          </p:cNvPr>
          <p:cNvSpPr/>
          <p:nvPr/>
        </p:nvSpPr>
        <p:spPr>
          <a:xfrm>
            <a:off x="5736430" y="1898500"/>
            <a:ext cx="2389091" cy="418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E870C20D-F2CD-1F16-AF14-6B49E68AC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8423" y="1802780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Explosion 1 24">
            <a:extLst>
              <a:ext uri="{FF2B5EF4-FFF2-40B4-BE49-F238E27FC236}">
                <a16:creationId xmlns:a16="http://schemas.microsoft.com/office/drawing/2014/main" id="{642593F6-D1C6-45FC-57C7-979C5B134714}"/>
              </a:ext>
            </a:extLst>
          </p:cNvPr>
          <p:cNvSpPr/>
          <p:nvPr/>
        </p:nvSpPr>
        <p:spPr>
          <a:xfrm>
            <a:off x="5160594" y="280670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6" name="Explosion 1 25">
            <a:extLst>
              <a:ext uri="{FF2B5EF4-FFF2-40B4-BE49-F238E27FC236}">
                <a16:creationId xmlns:a16="http://schemas.microsoft.com/office/drawing/2014/main" id="{B12EA801-3A06-DD06-287A-1760A4021CE9}"/>
              </a:ext>
            </a:extLst>
          </p:cNvPr>
          <p:cNvSpPr/>
          <p:nvPr/>
        </p:nvSpPr>
        <p:spPr>
          <a:xfrm>
            <a:off x="6040916" y="280670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7" name="Explosion 1 26">
            <a:extLst>
              <a:ext uri="{FF2B5EF4-FFF2-40B4-BE49-F238E27FC236}">
                <a16:creationId xmlns:a16="http://schemas.microsoft.com/office/drawing/2014/main" id="{DE756A59-826D-D60D-A297-227480DF0F54}"/>
              </a:ext>
            </a:extLst>
          </p:cNvPr>
          <p:cNvSpPr/>
          <p:nvPr/>
        </p:nvSpPr>
        <p:spPr>
          <a:xfrm>
            <a:off x="6936135" y="280670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8" name="Explosion 1 27">
            <a:extLst>
              <a:ext uri="{FF2B5EF4-FFF2-40B4-BE49-F238E27FC236}">
                <a16:creationId xmlns:a16="http://schemas.microsoft.com/office/drawing/2014/main" id="{5FB0A358-1B84-BABB-BEAC-64A88CCA1B5E}"/>
              </a:ext>
            </a:extLst>
          </p:cNvPr>
          <p:cNvSpPr/>
          <p:nvPr/>
        </p:nvSpPr>
        <p:spPr>
          <a:xfrm>
            <a:off x="7869454" y="280670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9" name="Explosion 1 28">
            <a:extLst>
              <a:ext uri="{FF2B5EF4-FFF2-40B4-BE49-F238E27FC236}">
                <a16:creationId xmlns:a16="http://schemas.microsoft.com/office/drawing/2014/main" id="{A300F39C-2BE8-4BD7-9820-47E8114113D7}"/>
              </a:ext>
            </a:extLst>
          </p:cNvPr>
          <p:cNvSpPr/>
          <p:nvPr/>
        </p:nvSpPr>
        <p:spPr>
          <a:xfrm>
            <a:off x="6040188" y="3687171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0" name="Explosion 1 29">
            <a:extLst>
              <a:ext uri="{FF2B5EF4-FFF2-40B4-BE49-F238E27FC236}">
                <a16:creationId xmlns:a16="http://schemas.microsoft.com/office/drawing/2014/main" id="{CBED80F6-7CC7-515D-35EA-CCE0DC66CB58}"/>
              </a:ext>
            </a:extLst>
          </p:cNvPr>
          <p:cNvSpPr/>
          <p:nvPr/>
        </p:nvSpPr>
        <p:spPr>
          <a:xfrm>
            <a:off x="5159866" y="4616679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1" name="Explosion 1 30">
            <a:extLst>
              <a:ext uri="{FF2B5EF4-FFF2-40B4-BE49-F238E27FC236}">
                <a16:creationId xmlns:a16="http://schemas.microsoft.com/office/drawing/2014/main" id="{A6C26220-8507-9CED-FFC7-E85A37661FB7}"/>
              </a:ext>
            </a:extLst>
          </p:cNvPr>
          <p:cNvSpPr/>
          <p:nvPr/>
        </p:nvSpPr>
        <p:spPr>
          <a:xfrm>
            <a:off x="6040188" y="4616679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2" name="Explosion 1 31">
            <a:extLst>
              <a:ext uri="{FF2B5EF4-FFF2-40B4-BE49-F238E27FC236}">
                <a16:creationId xmlns:a16="http://schemas.microsoft.com/office/drawing/2014/main" id="{EEA51D01-251D-6E5E-53FC-E5D23DEF8154}"/>
              </a:ext>
            </a:extLst>
          </p:cNvPr>
          <p:cNvSpPr/>
          <p:nvPr/>
        </p:nvSpPr>
        <p:spPr>
          <a:xfrm>
            <a:off x="6935407" y="4616679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3" name="Explosion 1 32">
            <a:extLst>
              <a:ext uri="{FF2B5EF4-FFF2-40B4-BE49-F238E27FC236}">
                <a16:creationId xmlns:a16="http://schemas.microsoft.com/office/drawing/2014/main" id="{4E80C4A0-B2EB-C1C4-A20B-6EA28311E99B}"/>
              </a:ext>
            </a:extLst>
          </p:cNvPr>
          <p:cNvSpPr/>
          <p:nvPr/>
        </p:nvSpPr>
        <p:spPr>
          <a:xfrm>
            <a:off x="5153578" y="5525517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4" name="Explosion 1 33">
            <a:extLst>
              <a:ext uri="{FF2B5EF4-FFF2-40B4-BE49-F238E27FC236}">
                <a16:creationId xmlns:a16="http://schemas.microsoft.com/office/drawing/2014/main" id="{15B5F19C-6055-4438-8D24-C55A83FE29F0}"/>
              </a:ext>
            </a:extLst>
          </p:cNvPr>
          <p:cNvSpPr/>
          <p:nvPr/>
        </p:nvSpPr>
        <p:spPr>
          <a:xfrm>
            <a:off x="6033900" y="5525517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5" name="Explosion 1 34">
            <a:extLst>
              <a:ext uri="{FF2B5EF4-FFF2-40B4-BE49-F238E27FC236}">
                <a16:creationId xmlns:a16="http://schemas.microsoft.com/office/drawing/2014/main" id="{A7DB0032-7754-1E13-413A-567FF5CCCDF7}"/>
              </a:ext>
            </a:extLst>
          </p:cNvPr>
          <p:cNvSpPr/>
          <p:nvPr/>
        </p:nvSpPr>
        <p:spPr>
          <a:xfrm>
            <a:off x="6929119" y="5525517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6" name="Explosion 1 35">
            <a:extLst>
              <a:ext uri="{FF2B5EF4-FFF2-40B4-BE49-F238E27FC236}">
                <a16:creationId xmlns:a16="http://schemas.microsoft.com/office/drawing/2014/main" id="{805BCDE9-F433-9B76-3AA6-5CDA37F6416E}"/>
              </a:ext>
            </a:extLst>
          </p:cNvPr>
          <p:cNvSpPr/>
          <p:nvPr/>
        </p:nvSpPr>
        <p:spPr>
          <a:xfrm>
            <a:off x="3138835" y="359410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7D73A6-8748-9331-1A4B-95DD7E3C02EA}"/>
              </a:ext>
            </a:extLst>
          </p:cNvPr>
          <p:cNvSpPr/>
          <p:nvPr/>
        </p:nvSpPr>
        <p:spPr>
          <a:xfrm>
            <a:off x="591667" y="3729788"/>
            <a:ext cx="240870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US" sz="1600" dirty="0">
                <a:solidFill>
                  <a:srgbClr val="E70000"/>
                </a:solidFill>
                <a:latin typeface="Helvetica" pitchFamily="2" charset="0"/>
                <a:cs typeface="Trebuchet MS"/>
              </a:rPr>
              <a:t>Decades of international high-technology </a:t>
            </a:r>
            <a:r>
              <a:rPr lang="en-US" b="1" dirty="0">
                <a:solidFill>
                  <a:srgbClr val="E70000"/>
                </a:solidFill>
                <a:latin typeface="Helvetica" pitchFamily="2" charset="0"/>
                <a:cs typeface="Trebuchet MS"/>
              </a:rPr>
              <a:t>accelerator-based </a:t>
            </a:r>
            <a:r>
              <a:rPr lang="en-US" sz="1600" dirty="0">
                <a:solidFill>
                  <a:srgbClr val="E70000"/>
                </a:solidFill>
                <a:latin typeface="Helvetica" pitchFamily="2" charset="0"/>
                <a:cs typeface="Trebuchet MS"/>
              </a:rPr>
              <a:t>research brought us thus far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3D2296-2D33-EF4D-E8F8-8251561197D9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It’s all made of a handful of particles and forces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7DB556-00BF-4BCD-9BF8-E4679146ABAC}"/>
              </a:ext>
            </a:extLst>
          </p:cNvPr>
          <p:cNvSpPr/>
          <p:nvPr/>
        </p:nvSpPr>
        <p:spPr>
          <a:xfrm>
            <a:off x="591667" y="1187217"/>
            <a:ext cx="10760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Helvetica" pitchFamily="2" charset="0"/>
              </a:rPr>
              <a:t>The sub-atomic structure of matter and its interactions </a:t>
            </a:r>
            <a:r>
              <a:rPr lang="en-GB" b="1" dirty="0">
                <a:solidFill>
                  <a:srgbClr val="000000"/>
                </a:solidFill>
                <a:latin typeface="Helvetica" pitchFamily="2" charset="0"/>
              </a:rPr>
              <a:t>is described by the Standard Model</a:t>
            </a:r>
          </a:p>
        </p:txBody>
      </p:sp>
    </p:spTree>
    <p:extLst>
      <p:ext uri="{BB962C8B-B14F-4D97-AF65-F5344CB8AC3E}">
        <p14:creationId xmlns:p14="http://schemas.microsoft.com/office/powerpoint/2010/main" val="930447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032BD6-DF1E-F44B-AD9C-5C44A6D11FD5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36D02-1F1F-B64C-B9F4-95DEEBFD7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F7583B9-A904-1781-E521-59E974F744F7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CB1B84-461A-4D59-73D0-F03824714FF7}"/>
              </a:ext>
            </a:extLst>
          </p:cNvPr>
          <p:cNvSpPr/>
          <p:nvPr/>
        </p:nvSpPr>
        <p:spPr>
          <a:xfrm>
            <a:off x="8698832" y="300789"/>
            <a:ext cx="2216471" cy="125128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5CBA3-7FF9-9AA8-667F-6A0781966C1A}"/>
              </a:ext>
            </a:extLst>
          </p:cNvPr>
          <p:cNvSpPr/>
          <p:nvPr/>
        </p:nvSpPr>
        <p:spPr>
          <a:xfrm>
            <a:off x="466610" y="2869583"/>
            <a:ext cx="5245758" cy="1664394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new sector opens a variety of possibilities and questions</a:t>
            </a:r>
          </a:p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GB" sz="1200" dirty="0">
                <a:solidFill>
                  <a:schemeClr val="bg1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The discovery of an (apparently) fundamental scalar particle,             resulting from spontaneous symmetry breaking, fuels renewed                        interest in other fundamental (pseudo)scalars, such as the </a:t>
            </a:r>
            <a:r>
              <a:rPr lang="en-GB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axion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91BC259-9A12-7772-6A29-4B1190DD6FB7}"/>
              </a:ext>
            </a:extLst>
          </p:cNvPr>
          <p:cNvSpPr/>
          <p:nvPr/>
        </p:nvSpPr>
        <p:spPr>
          <a:xfrm>
            <a:off x="5648103" y="770016"/>
            <a:ext cx="5498433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CC42BB-0F92-B2E1-904D-F68BBB7008E7}"/>
              </a:ext>
            </a:extLst>
          </p:cNvPr>
          <p:cNvSpPr txBox="1"/>
          <p:nvPr/>
        </p:nvSpPr>
        <p:spPr>
          <a:xfrm>
            <a:off x="0" y="518751"/>
            <a:ext cx="564810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mechanism 	is real !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171844-C76C-4B7D-A58D-DD59101A2A55}"/>
              </a:ext>
            </a:extLst>
          </p:cNvPr>
          <p:cNvSpPr txBox="1"/>
          <p:nvPr/>
        </p:nvSpPr>
        <p:spPr>
          <a:xfrm>
            <a:off x="5884615" y="977231"/>
            <a:ext cx="5094188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Possible relations between the Higgs boson and open questions in particle physics and cosmology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stabilises the Higgs mass versus high-scale new physics? Are there new TeV-scale symmetries? Is the Higgs boson elementary or composite, are there anomalies in its coupling to the W or Z?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Do Higgs interactions violate CP? Is there an anomalous Higgs self coupling to allow for a first order electroweak phase transition?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Higgs boson unique?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is the origin of dark matter, is the Higgs mechanism responsible for dark matter? Can the Higgs boson provide a portal to a dark sector?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is the origin of the vast range of Yukawa couplings, are there modified interactions, lepton-flavour violation?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vacuum metastable? Is the Higgs field connected with cosmic inflation? Are there possible cosmological observations related to the Higgs field?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F6456B-85E2-5A2E-F095-F1CA5B7763A2}"/>
              </a:ext>
            </a:extLst>
          </p:cNvPr>
          <p:cNvSpPr txBox="1"/>
          <p:nvPr/>
        </p:nvSpPr>
        <p:spPr>
          <a:xfrm>
            <a:off x="7884308" y="6002094"/>
            <a:ext cx="32383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Salam, Wang, </a:t>
            </a:r>
            <a:r>
              <a:rPr lang="en-GB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Zanderighi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: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Nature 607, 41 (2022)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428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032BD6-DF1E-F44B-AD9C-5C44A6D11FD5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36D02-1F1F-B64C-B9F4-95DEEBFD7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F7583B9-A904-1781-E521-59E974F744F7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CB1B84-461A-4D59-73D0-F03824714FF7}"/>
              </a:ext>
            </a:extLst>
          </p:cNvPr>
          <p:cNvSpPr/>
          <p:nvPr/>
        </p:nvSpPr>
        <p:spPr>
          <a:xfrm>
            <a:off x="8698832" y="300789"/>
            <a:ext cx="2216471" cy="125128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5CBA3-7FF9-9AA8-667F-6A0781966C1A}"/>
              </a:ext>
            </a:extLst>
          </p:cNvPr>
          <p:cNvSpPr/>
          <p:nvPr/>
        </p:nvSpPr>
        <p:spPr>
          <a:xfrm>
            <a:off x="466610" y="2869583"/>
            <a:ext cx="5245758" cy="1664394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new sector opens a variety of possibilities and questions</a:t>
            </a:r>
          </a:p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GB" sz="1200" dirty="0">
                <a:solidFill>
                  <a:schemeClr val="bg1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The discovery of an (apparently) fundamental scalar particle,             resulting from spontaneous symmetry breaking, fuels renewed                        interest in other fundamental (pseudo)scalars, such as the </a:t>
            </a:r>
            <a:r>
              <a:rPr lang="en-GB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axion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91BC259-9A12-7772-6A29-4B1190DD6FB7}"/>
              </a:ext>
            </a:extLst>
          </p:cNvPr>
          <p:cNvSpPr/>
          <p:nvPr/>
        </p:nvSpPr>
        <p:spPr>
          <a:xfrm>
            <a:off x="5648103" y="770016"/>
            <a:ext cx="5498433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CC42BB-0F92-B2E1-904D-F68BBB7008E7}"/>
              </a:ext>
            </a:extLst>
          </p:cNvPr>
          <p:cNvSpPr txBox="1"/>
          <p:nvPr/>
        </p:nvSpPr>
        <p:spPr>
          <a:xfrm>
            <a:off x="0" y="518751"/>
            <a:ext cx="564810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mechanism 	is real !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171844-C76C-4B7D-A58D-DD59101A2A55}"/>
              </a:ext>
            </a:extLst>
          </p:cNvPr>
          <p:cNvSpPr txBox="1"/>
          <p:nvPr/>
        </p:nvSpPr>
        <p:spPr>
          <a:xfrm>
            <a:off x="5884615" y="977231"/>
            <a:ext cx="5094188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Possible relations between the Higgs boson and open questions in particle physics and cosmology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srgbClr val="E7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stabilises the Higgs mass versus high-scale new physics? Are there new TeV-scale symmetries? 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Higgs boson elementary or composite, are there anomalies in its coupling to the W or Z?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Do Higgs interactions violate CP? Is there an anomalous Higgs self coupling to allow for a first order electroweak phase transition?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Higgs boson unique?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is the origin of dark matter, is the Higgs mechanism responsible for dark matter? Can the Higgs boson provide a portal to a dark sector?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is the origin of the vast range of Yukawa couplings, are there modified interactions, lepton-flavour violation?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vacuum metastable? Is the Higgs field connected with cosmic inflation? Are there possible cosmological observations related to the Higgs field?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F6456B-85E2-5A2E-F095-F1CA5B7763A2}"/>
              </a:ext>
            </a:extLst>
          </p:cNvPr>
          <p:cNvSpPr txBox="1"/>
          <p:nvPr/>
        </p:nvSpPr>
        <p:spPr>
          <a:xfrm>
            <a:off x="7884308" y="6002094"/>
            <a:ext cx="32383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Salam, Wang, </a:t>
            </a:r>
            <a:r>
              <a:rPr lang="en-GB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Zanderighi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: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Nature 607, 41 (2022)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68458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71FA0-C6F7-A121-E59B-4F8B88EF2BE7}"/>
              </a:ext>
            </a:extLst>
          </p:cNvPr>
          <p:cNvSpPr/>
          <p:nvPr/>
        </p:nvSpPr>
        <p:spPr>
          <a:xfrm>
            <a:off x="503583" y="1683654"/>
            <a:ext cx="10411721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1B88576-BAF7-CCAA-5EA9-99B515687239}"/>
              </a:ext>
            </a:extLst>
          </p:cNvPr>
          <p:cNvSpPr/>
          <p:nvPr/>
        </p:nvSpPr>
        <p:spPr>
          <a:xfrm>
            <a:off x="5217364" y="225705"/>
            <a:ext cx="2920554" cy="143596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894C54-C275-7962-58A9-DE115A95BA0C}"/>
              </a:ext>
            </a:extLst>
          </p:cNvPr>
          <p:cNvSpPr txBox="1"/>
          <p:nvPr/>
        </p:nvSpPr>
        <p:spPr>
          <a:xfrm>
            <a:off x="0" y="518751"/>
            <a:ext cx="564810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Supersymmetry?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15558E2-F421-7590-5544-7FD2D320A1B5}"/>
              </a:ext>
            </a:extLst>
          </p:cNvPr>
          <p:cNvGrpSpPr/>
          <p:nvPr/>
        </p:nvGrpSpPr>
        <p:grpSpPr>
          <a:xfrm>
            <a:off x="8208909" y="302351"/>
            <a:ext cx="2665413" cy="1293057"/>
            <a:chOff x="1473200" y="1978194"/>
            <a:chExt cx="2665413" cy="1293057"/>
          </a:xfrm>
        </p:grpSpPr>
        <p:sp>
          <p:nvSpPr>
            <p:cNvPr id="20" name="Line 5">
              <a:extLst>
                <a:ext uri="{FF2B5EF4-FFF2-40B4-BE49-F238E27FC236}">
                  <a16:creationId xmlns:a16="http://schemas.microsoft.com/office/drawing/2014/main" id="{8374DCC0-C2BC-A49D-8976-10B370DE05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200" y="2624138"/>
              <a:ext cx="100965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sp>
          <p:nvSpPr>
            <p:cNvPr id="21" name="Line 6">
              <a:extLst>
                <a:ext uri="{FF2B5EF4-FFF2-40B4-BE49-F238E27FC236}">
                  <a16:creationId xmlns:a16="http://schemas.microsoft.com/office/drawing/2014/main" id="{4A723CB4-9766-6981-DD0A-9EB46927BE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8963" y="2624138"/>
              <a:ext cx="100965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sp>
          <p:nvSpPr>
            <p:cNvPr id="22" name="Oval 7">
              <a:extLst>
                <a:ext uri="{FF2B5EF4-FFF2-40B4-BE49-F238E27FC236}">
                  <a16:creationId xmlns:a16="http://schemas.microsoft.com/office/drawing/2014/main" id="{FD1E60EE-5B58-A292-CEC7-81ECA6385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2850" y="2301875"/>
              <a:ext cx="647700" cy="647700"/>
            </a:xfrm>
            <a:prstGeom prst="ellips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graphicFrame>
          <p:nvGraphicFramePr>
            <p:cNvPr id="23" name="Object 8">
              <a:extLst>
                <a:ext uri="{FF2B5EF4-FFF2-40B4-BE49-F238E27FC236}">
                  <a16:creationId xmlns:a16="http://schemas.microsoft.com/office/drawing/2014/main" id="{D3859628-43EF-0CD3-A844-C1ABF0D3A4F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850" y="2319338"/>
            <a:ext cx="131763" cy="230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336800" imgH="4102100" progId="Equation.DSMT4">
                    <p:embed/>
                  </p:oleObj>
                </mc:Choice>
                <mc:Fallback>
                  <p:oleObj name="Equation" r:id="rId3" imgW="2336800" imgH="4102100" progId="Equation.DSMT4">
                    <p:embed/>
                    <p:pic>
                      <p:nvPicPr>
                        <p:cNvPr id="23" name="Object 8">
                          <a:extLst>
                            <a:ext uri="{FF2B5EF4-FFF2-40B4-BE49-F238E27FC236}">
                              <a16:creationId xmlns:a16="http://schemas.microsoft.com/office/drawing/2014/main" id="{D3859628-43EF-0CD3-A844-C1ABF0D3A4F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850" y="2319338"/>
                          <a:ext cx="131763" cy="230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9">
              <a:extLst>
                <a:ext uri="{FF2B5EF4-FFF2-40B4-BE49-F238E27FC236}">
                  <a16:creationId xmlns:a16="http://schemas.microsoft.com/office/drawing/2014/main" id="{702A0AF6-176C-1DB5-7E6B-AFC7C39266D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2088" y="2670175"/>
            <a:ext cx="165100" cy="2635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921000" imgH="4686300" progId="Equation.DSMT4">
                    <p:embed/>
                  </p:oleObj>
                </mc:Choice>
                <mc:Fallback>
                  <p:oleObj name="Equation" r:id="rId5" imgW="2921000" imgH="4686300" progId="Equation.DSMT4">
                    <p:embed/>
                    <p:pic>
                      <p:nvPicPr>
                        <p:cNvPr id="24" name="Object 9">
                          <a:extLst>
                            <a:ext uri="{FF2B5EF4-FFF2-40B4-BE49-F238E27FC236}">
                              <a16:creationId xmlns:a16="http://schemas.microsoft.com/office/drawing/2014/main" id="{702A0AF6-176C-1DB5-7E6B-AFC7C39266D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2088" y="2670175"/>
                          <a:ext cx="165100" cy="2635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Oval 10">
              <a:extLst>
                <a:ext uri="{FF2B5EF4-FFF2-40B4-BE49-F238E27FC236}">
                  <a16:creationId xmlns:a16="http://schemas.microsoft.com/office/drawing/2014/main" id="{AD00AFFC-BA88-239B-2DCE-3FD563F49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7213" y="2584450"/>
              <a:ext cx="71437" cy="73025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sp>
          <p:nvSpPr>
            <p:cNvPr id="27" name="Oval 11">
              <a:extLst>
                <a:ext uri="{FF2B5EF4-FFF2-40B4-BE49-F238E27FC236}">
                  <a16:creationId xmlns:a16="http://schemas.microsoft.com/office/drawing/2014/main" id="{91620E23-AA11-6DE1-C699-55DEA815C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3163" y="2584450"/>
              <a:ext cx="71437" cy="73025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graphicFrame>
          <p:nvGraphicFramePr>
            <p:cNvPr id="28" name="Object 14">
              <a:extLst>
                <a:ext uri="{FF2B5EF4-FFF2-40B4-BE49-F238E27FC236}">
                  <a16:creationId xmlns:a16="http://schemas.microsoft.com/office/drawing/2014/main" id="{5EB94105-1F1E-A2D9-1422-EABEA2A6C8C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33563" y="2347913"/>
            <a:ext cx="214312" cy="214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797300" imgH="3797300" progId="Equation.DSMT4">
                    <p:embed/>
                  </p:oleObj>
                </mc:Choice>
                <mc:Fallback>
                  <p:oleObj name="Equation" r:id="rId7" imgW="3797300" imgH="3797300" progId="Equation.DSMT4">
                    <p:embed/>
                    <p:pic>
                      <p:nvPicPr>
                        <p:cNvPr id="28" name="Object 14">
                          <a:extLst>
                            <a:ext uri="{FF2B5EF4-FFF2-40B4-BE49-F238E27FC236}">
                              <a16:creationId xmlns:a16="http://schemas.microsoft.com/office/drawing/2014/main" id="{5EB94105-1F1E-A2D9-1422-EABEA2A6C8C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3563" y="2347913"/>
                          <a:ext cx="214312" cy="214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15">
              <a:extLst>
                <a:ext uri="{FF2B5EF4-FFF2-40B4-BE49-F238E27FC236}">
                  <a16:creationId xmlns:a16="http://schemas.microsoft.com/office/drawing/2014/main" id="{7A5BE9F9-16C8-6F71-77AD-8ACA1BE1D30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63938" y="2346325"/>
            <a:ext cx="214312" cy="214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3797300" imgH="3797300" progId="Equation.DSMT4">
                    <p:embed/>
                  </p:oleObj>
                </mc:Choice>
                <mc:Fallback>
                  <p:oleObj name="Equation" r:id="rId9" imgW="3797300" imgH="3797300" progId="Equation.DSMT4">
                    <p:embed/>
                    <p:pic>
                      <p:nvPicPr>
                        <p:cNvPr id="29" name="Object 15">
                          <a:extLst>
                            <a:ext uri="{FF2B5EF4-FFF2-40B4-BE49-F238E27FC236}">
                              <a16:creationId xmlns:a16="http://schemas.microsoft.com/office/drawing/2014/main" id="{7A5BE9F9-16C8-6F71-77AD-8ACA1BE1D30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3938" y="2346325"/>
                          <a:ext cx="214312" cy="2143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0FC7014-776F-A0E9-46C6-9E1BF8CBD1C5}"/>
                </a:ext>
              </a:extLst>
            </p:cNvPr>
            <p:cNvSpPr txBox="1"/>
            <p:nvPr/>
          </p:nvSpPr>
          <p:spPr>
            <a:xfrm>
              <a:off x="1818126" y="2285378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1AB423-2553-BC1E-D7DA-AE04248528B5}"/>
                </a:ext>
              </a:extLst>
            </p:cNvPr>
            <p:cNvSpPr txBox="1"/>
            <p:nvPr/>
          </p:nvSpPr>
          <p:spPr>
            <a:xfrm>
              <a:off x="3484563" y="2282408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CCE738-1126-38C3-0C93-DE15987FA84B}"/>
                </a:ext>
              </a:extLst>
            </p:cNvPr>
            <p:cNvSpPr txBox="1"/>
            <p:nvPr/>
          </p:nvSpPr>
          <p:spPr>
            <a:xfrm>
              <a:off x="2679524" y="1978194"/>
              <a:ext cx="2535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853026-F19F-08E0-880F-FA84E813B331}"/>
                </a:ext>
              </a:extLst>
            </p:cNvPr>
            <p:cNvSpPr txBox="1"/>
            <p:nvPr/>
          </p:nvSpPr>
          <p:spPr>
            <a:xfrm>
              <a:off x="2675933" y="2932697"/>
              <a:ext cx="2535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CE5D4E1-8F45-B14B-A5B9-8E0984590AD8}"/>
              </a:ext>
            </a:extLst>
          </p:cNvPr>
          <p:cNvGrpSpPr/>
          <p:nvPr/>
        </p:nvGrpSpPr>
        <p:grpSpPr>
          <a:xfrm>
            <a:off x="5366489" y="298590"/>
            <a:ext cx="2665413" cy="1346065"/>
            <a:chOff x="1473200" y="1978194"/>
            <a:chExt cx="2665413" cy="1346065"/>
          </a:xfrm>
        </p:grpSpPr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B5F287F9-D3D9-576B-2449-23321AE2CB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200" y="2624138"/>
              <a:ext cx="100965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sp>
          <p:nvSpPr>
            <p:cNvPr id="10" name="Line 6">
              <a:extLst>
                <a:ext uri="{FF2B5EF4-FFF2-40B4-BE49-F238E27FC236}">
                  <a16:creationId xmlns:a16="http://schemas.microsoft.com/office/drawing/2014/main" id="{92F7E9F2-ECBF-7137-1622-D98848E688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8963" y="2624138"/>
              <a:ext cx="100965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6BCF6FBC-CCE1-E59B-A1BC-104C5CF90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2850" y="2301875"/>
              <a:ext cx="647700" cy="647700"/>
            </a:xfrm>
            <a:prstGeom prst="ellipse">
              <a:avLst/>
            </a:prstGeom>
            <a:noFill/>
            <a:ln w="19050" algn="ctr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graphicFrame>
          <p:nvGraphicFramePr>
            <p:cNvPr id="13" name="Object 8">
              <a:extLst>
                <a:ext uri="{FF2B5EF4-FFF2-40B4-BE49-F238E27FC236}">
                  <a16:creationId xmlns:a16="http://schemas.microsoft.com/office/drawing/2014/main" id="{5C685DCD-B7C0-F31D-D847-EBBC6A2008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850" y="2319338"/>
            <a:ext cx="131763" cy="230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336800" imgH="4102100" progId="Equation.DSMT4">
                    <p:embed/>
                  </p:oleObj>
                </mc:Choice>
                <mc:Fallback>
                  <p:oleObj name="Equation" r:id="rId3" imgW="2336800" imgH="4102100" progId="Equation.DSMT4">
                    <p:embed/>
                    <p:pic>
                      <p:nvPicPr>
                        <p:cNvPr id="13" name="Object 8">
                          <a:extLst>
                            <a:ext uri="{FF2B5EF4-FFF2-40B4-BE49-F238E27FC236}">
                              <a16:creationId xmlns:a16="http://schemas.microsoft.com/office/drawing/2014/main" id="{5C685DCD-B7C0-F31D-D847-EBBC6A20082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850" y="2319338"/>
                          <a:ext cx="131763" cy="230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9">
              <a:extLst>
                <a:ext uri="{FF2B5EF4-FFF2-40B4-BE49-F238E27FC236}">
                  <a16:creationId xmlns:a16="http://schemas.microsoft.com/office/drawing/2014/main" id="{B45FE57B-A69F-0B3E-FAF0-B5477C0FE79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2088" y="2670175"/>
            <a:ext cx="165100" cy="2635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921000" imgH="4686300" progId="Equation.DSMT4">
                    <p:embed/>
                  </p:oleObj>
                </mc:Choice>
                <mc:Fallback>
                  <p:oleObj name="Equation" r:id="rId5" imgW="2921000" imgH="4686300" progId="Equation.DSMT4">
                    <p:embed/>
                    <p:pic>
                      <p:nvPicPr>
                        <p:cNvPr id="14" name="Object 9">
                          <a:extLst>
                            <a:ext uri="{FF2B5EF4-FFF2-40B4-BE49-F238E27FC236}">
                              <a16:creationId xmlns:a16="http://schemas.microsoft.com/office/drawing/2014/main" id="{B45FE57B-A69F-0B3E-FAF0-B5477C0FE79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2088" y="2670175"/>
                          <a:ext cx="165100" cy="2635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Oval 10">
              <a:extLst>
                <a:ext uri="{FF2B5EF4-FFF2-40B4-BE49-F238E27FC236}">
                  <a16:creationId xmlns:a16="http://schemas.microsoft.com/office/drawing/2014/main" id="{9F4CDD22-AA2E-A89A-3AEF-AC4CAED0CE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7213" y="2584450"/>
              <a:ext cx="71437" cy="73025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sp>
          <p:nvSpPr>
            <p:cNvPr id="34" name="Oval 11">
              <a:extLst>
                <a:ext uri="{FF2B5EF4-FFF2-40B4-BE49-F238E27FC236}">
                  <a16:creationId xmlns:a16="http://schemas.microsoft.com/office/drawing/2014/main" id="{1146F546-AA86-D1BE-659F-1E3AC933D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3163" y="2584450"/>
              <a:ext cx="71437" cy="73025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graphicFrame>
          <p:nvGraphicFramePr>
            <p:cNvPr id="35" name="Object 14">
              <a:extLst>
                <a:ext uri="{FF2B5EF4-FFF2-40B4-BE49-F238E27FC236}">
                  <a16:creationId xmlns:a16="http://schemas.microsoft.com/office/drawing/2014/main" id="{C835736F-6938-D959-29F2-07F53C3F1D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33563" y="2347913"/>
            <a:ext cx="214312" cy="214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797300" imgH="3797300" progId="Equation.DSMT4">
                    <p:embed/>
                  </p:oleObj>
                </mc:Choice>
                <mc:Fallback>
                  <p:oleObj name="Equation" r:id="rId7" imgW="3797300" imgH="3797300" progId="Equation.DSMT4">
                    <p:embed/>
                    <p:pic>
                      <p:nvPicPr>
                        <p:cNvPr id="35" name="Object 14">
                          <a:extLst>
                            <a:ext uri="{FF2B5EF4-FFF2-40B4-BE49-F238E27FC236}">
                              <a16:creationId xmlns:a16="http://schemas.microsoft.com/office/drawing/2014/main" id="{C835736F-6938-D959-29F2-07F53C3F1D2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3563" y="2347913"/>
                          <a:ext cx="214312" cy="214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" name="Object 15">
              <a:extLst>
                <a:ext uri="{FF2B5EF4-FFF2-40B4-BE49-F238E27FC236}">
                  <a16:creationId xmlns:a16="http://schemas.microsoft.com/office/drawing/2014/main" id="{004710FA-074A-5D92-8224-8F4EB4B8A15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63938" y="2346325"/>
            <a:ext cx="214312" cy="214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3797300" imgH="3797300" progId="Equation.DSMT4">
                    <p:embed/>
                  </p:oleObj>
                </mc:Choice>
                <mc:Fallback>
                  <p:oleObj name="Equation" r:id="rId9" imgW="3797300" imgH="3797300" progId="Equation.DSMT4">
                    <p:embed/>
                    <p:pic>
                      <p:nvPicPr>
                        <p:cNvPr id="36" name="Object 15">
                          <a:extLst>
                            <a:ext uri="{FF2B5EF4-FFF2-40B4-BE49-F238E27FC236}">
                              <a16:creationId xmlns:a16="http://schemas.microsoft.com/office/drawing/2014/main" id="{004710FA-074A-5D92-8224-8F4EB4B8A15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3938" y="2346325"/>
                          <a:ext cx="214312" cy="2143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38740D7-5B15-8CB7-981E-746041780CD2}"/>
                </a:ext>
              </a:extLst>
            </p:cNvPr>
            <p:cNvSpPr txBox="1"/>
            <p:nvPr/>
          </p:nvSpPr>
          <p:spPr>
            <a:xfrm>
              <a:off x="1818126" y="2285378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CEF507F-F529-28A7-7D91-919FF56F2432}"/>
                </a:ext>
              </a:extLst>
            </p:cNvPr>
            <p:cNvSpPr txBox="1"/>
            <p:nvPr/>
          </p:nvSpPr>
          <p:spPr>
            <a:xfrm>
              <a:off x="3484563" y="2282408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272380D-013D-C852-5D01-FA2980D225EB}"/>
                </a:ext>
              </a:extLst>
            </p:cNvPr>
            <p:cNvSpPr txBox="1"/>
            <p:nvPr/>
          </p:nvSpPr>
          <p:spPr>
            <a:xfrm>
              <a:off x="2679524" y="1978194"/>
              <a:ext cx="2535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E17B0EF-3D0F-491B-8133-A0E962614DE7}"/>
                </a:ext>
              </a:extLst>
            </p:cNvPr>
            <p:cNvSpPr txBox="1"/>
            <p:nvPr/>
          </p:nvSpPr>
          <p:spPr>
            <a:xfrm>
              <a:off x="2675933" y="2985705"/>
              <a:ext cx="2535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F2E95ACE-6E54-4F04-C6B5-E8EF1DE70D93}"/>
              </a:ext>
            </a:extLst>
          </p:cNvPr>
          <p:cNvSpPr txBox="1"/>
          <p:nvPr/>
        </p:nvSpPr>
        <p:spPr>
          <a:xfrm>
            <a:off x="6552937" y="159445"/>
            <a:ext cx="304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E4FB15F-78A7-7A1E-9C52-417750E69148}"/>
              </a:ext>
            </a:extLst>
          </p:cNvPr>
          <p:cNvSpPr txBox="1"/>
          <p:nvPr/>
        </p:nvSpPr>
        <p:spPr>
          <a:xfrm>
            <a:off x="6546312" y="1173235"/>
            <a:ext cx="304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CE10043-C135-0980-92EF-3851B475D7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1629016" y="972706"/>
            <a:ext cx="4484977" cy="6248113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8BCA7BB9-029B-5A64-1A22-93EF2FC4CBCE}"/>
              </a:ext>
            </a:extLst>
          </p:cNvPr>
          <p:cNvSpPr txBox="1"/>
          <p:nvPr/>
        </p:nvSpPr>
        <p:spPr>
          <a:xfrm>
            <a:off x="516835" y="6155102"/>
            <a:ext cx="20512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u="none" strike="noStrike" dirty="0">
                <a:solidFill>
                  <a:srgbClr val="3980C2"/>
                </a:solidFill>
                <a:effectLst/>
                <a:latin typeface="Helvetica Light" panose="020B0403020202020204" pitchFamily="34" charset="0"/>
                <a:hlinkClick r:id="rId11"/>
              </a:rPr>
              <a:t>arXiv:2403.02455</a:t>
            </a:r>
            <a:endParaRPr lang="en-CH" sz="1100" dirty="0">
              <a:latin typeface="Helvetica Light" panose="020B0403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43A9A44-A0BB-7080-96B9-2D703E603B3A}"/>
              </a:ext>
            </a:extLst>
          </p:cNvPr>
          <p:cNvSpPr/>
          <p:nvPr/>
        </p:nvSpPr>
        <p:spPr>
          <a:xfrm>
            <a:off x="5217364" y="2093843"/>
            <a:ext cx="1844575" cy="3909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133C259-1C55-8461-D003-5826D10EEFC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rcRect t="3014" b="5615"/>
          <a:stretch/>
        </p:blipFill>
        <p:spPr>
          <a:xfrm rot="5400000">
            <a:off x="6046106" y="1353990"/>
            <a:ext cx="4101945" cy="522135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DF0E47B-2254-B2B4-21E5-ACA0C8AC83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44936" y="2268779"/>
            <a:ext cx="1444588" cy="116022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F1A330AD-4A2A-B505-49D1-1EBCD606CA01}"/>
              </a:ext>
            </a:extLst>
          </p:cNvPr>
          <p:cNvSpPr/>
          <p:nvPr/>
        </p:nvSpPr>
        <p:spPr>
          <a:xfrm flipH="1">
            <a:off x="7408687" y="3277269"/>
            <a:ext cx="2384478" cy="11918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3050BB67-5C2D-97C9-F013-478B730B53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66624" y="3316968"/>
            <a:ext cx="1625600" cy="12954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CE5B28D-2A1A-E1CE-E6B3-5DD006CEB1F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17497" y="4719065"/>
            <a:ext cx="241300" cy="8509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0319FAC-B207-F927-2987-78C83761AB81}"/>
              </a:ext>
            </a:extLst>
          </p:cNvPr>
          <p:cNvSpPr/>
          <p:nvPr/>
        </p:nvSpPr>
        <p:spPr>
          <a:xfrm>
            <a:off x="9921636" y="3893033"/>
            <a:ext cx="258451" cy="9493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D36A4F0-6340-96F2-0713-376C56EC55B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22649" y="3316968"/>
            <a:ext cx="1612900" cy="12954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796353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032BD6-DF1E-F44B-AD9C-5C44A6D11FD5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36D02-1F1F-B64C-B9F4-95DEEBFD7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F7583B9-A904-1781-E521-59E974F744F7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CB1B84-461A-4D59-73D0-F03824714FF7}"/>
              </a:ext>
            </a:extLst>
          </p:cNvPr>
          <p:cNvSpPr/>
          <p:nvPr/>
        </p:nvSpPr>
        <p:spPr>
          <a:xfrm>
            <a:off x="8698832" y="300789"/>
            <a:ext cx="2216471" cy="125128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5CBA3-7FF9-9AA8-667F-6A0781966C1A}"/>
              </a:ext>
            </a:extLst>
          </p:cNvPr>
          <p:cNvSpPr/>
          <p:nvPr/>
        </p:nvSpPr>
        <p:spPr>
          <a:xfrm>
            <a:off x="466610" y="2869583"/>
            <a:ext cx="5245758" cy="821342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new sector opens a variety of possibilities and questions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91BC259-9A12-7772-6A29-4B1190DD6FB7}"/>
              </a:ext>
            </a:extLst>
          </p:cNvPr>
          <p:cNvSpPr/>
          <p:nvPr/>
        </p:nvSpPr>
        <p:spPr>
          <a:xfrm>
            <a:off x="5648103" y="770016"/>
            <a:ext cx="5498433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CC42BB-0F92-B2E1-904D-F68BBB7008E7}"/>
              </a:ext>
            </a:extLst>
          </p:cNvPr>
          <p:cNvSpPr txBox="1"/>
          <p:nvPr/>
        </p:nvSpPr>
        <p:spPr>
          <a:xfrm>
            <a:off x="0" y="518751"/>
            <a:ext cx="564810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mechanism 	is real !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171844-C76C-4B7D-A58D-DD59101A2A55}"/>
              </a:ext>
            </a:extLst>
          </p:cNvPr>
          <p:cNvSpPr txBox="1"/>
          <p:nvPr/>
        </p:nvSpPr>
        <p:spPr>
          <a:xfrm>
            <a:off x="5884615" y="977231"/>
            <a:ext cx="5094188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Possible relations between the Higgs boson and open questions in particle physics and cosmology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stabilises the Higgs mass versus high-scale new physics? Are there new TeV-scale symmetries? Is the Higgs boson elementary or composite, are there anomalies in its coupling to the W or Z?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Do Higgs interactions violate CP? Is there an anomalous Higgs self coupling to allow for a first order electroweak phase transition?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srgbClr val="E7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Higgs boson unique?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is the origin of dark matter, is the Higgs mechanism responsible for dark matter? Can the Higgs boson provide a portal to a dark sector?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is the origin of the vast range of Yukawa couplings, are there modified interactions, lepton-flavour violation?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vacuum metastable? Is the Higgs field connected with cosmic inflation? Are there possible cosmological observations related to the Higgs field?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F6456B-85E2-5A2E-F095-F1CA5B7763A2}"/>
              </a:ext>
            </a:extLst>
          </p:cNvPr>
          <p:cNvSpPr txBox="1"/>
          <p:nvPr/>
        </p:nvSpPr>
        <p:spPr>
          <a:xfrm>
            <a:off x="7884308" y="6002094"/>
            <a:ext cx="32383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Salam, Wang, </a:t>
            </a:r>
            <a:r>
              <a:rPr lang="en-GB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Zanderighi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: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Nature 607, 41 (2022)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09803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71FA0-C6F7-A121-E59B-4F8B88EF2BE7}"/>
              </a:ext>
            </a:extLst>
          </p:cNvPr>
          <p:cNvSpPr/>
          <p:nvPr/>
        </p:nvSpPr>
        <p:spPr>
          <a:xfrm>
            <a:off x="3843130" y="1683654"/>
            <a:ext cx="7072174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894C54-C275-7962-58A9-DE115A95BA0C}"/>
              </a:ext>
            </a:extLst>
          </p:cNvPr>
          <p:cNvSpPr txBox="1"/>
          <p:nvPr/>
        </p:nvSpPr>
        <p:spPr>
          <a:xfrm>
            <a:off x="0" y="518751"/>
            <a:ext cx="6423711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Extended Higgs sector ?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43A9A44-A0BB-7080-96B9-2D703E603B3A}"/>
              </a:ext>
            </a:extLst>
          </p:cNvPr>
          <p:cNvSpPr/>
          <p:nvPr/>
        </p:nvSpPr>
        <p:spPr>
          <a:xfrm>
            <a:off x="5217364" y="2093843"/>
            <a:ext cx="1844575" cy="3909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1A330AD-4A2A-B505-49D1-1EBCD606CA01}"/>
              </a:ext>
            </a:extLst>
          </p:cNvPr>
          <p:cNvSpPr/>
          <p:nvPr/>
        </p:nvSpPr>
        <p:spPr>
          <a:xfrm flipH="1">
            <a:off x="7408687" y="3277269"/>
            <a:ext cx="2384478" cy="11918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FB3055-13A6-17E4-3177-CF5484AFE5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5400000">
            <a:off x="5171171" y="816722"/>
            <a:ext cx="4438952" cy="68579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39A9C31-71F8-0A45-BF17-1E387A25DFBC}"/>
              </a:ext>
            </a:extLst>
          </p:cNvPr>
          <p:cNvSpPr/>
          <p:nvPr/>
        </p:nvSpPr>
        <p:spPr>
          <a:xfrm>
            <a:off x="466609" y="2869583"/>
            <a:ext cx="3376521" cy="1633872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scalar sector may feature an additional Higgs doublet with opposite weak hypercharge (</a:t>
            </a:r>
            <a:r>
              <a:rPr lang="en-US" sz="1600" dirty="0">
                <a:solidFill>
                  <a:schemeClr val="bg1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h, H,  A, H</a:t>
            </a:r>
            <a:r>
              <a:rPr lang="en-US" sz="1600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±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) or even triplet (+ H</a:t>
            </a:r>
            <a:r>
              <a:rPr lang="en-US" sz="1600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±±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)  with rich phenomenology</a:t>
            </a:r>
            <a:endParaRPr lang="en-GB" sz="12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BCA7BB9-029B-5A64-1A22-93EF2FC4CBCE}"/>
              </a:ext>
            </a:extLst>
          </p:cNvPr>
          <p:cNvSpPr txBox="1"/>
          <p:nvPr/>
        </p:nvSpPr>
        <p:spPr>
          <a:xfrm>
            <a:off x="3876325" y="6157802"/>
            <a:ext cx="20512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u="none" strike="noStrike" dirty="0">
                <a:solidFill>
                  <a:srgbClr val="3980C2"/>
                </a:solidFill>
                <a:effectLst/>
                <a:latin typeface="Helvetica Light" panose="020B0403020202020204" pitchFamily="34" charset="0"/>
                <a:hlinkClick r:id="rId4"/>
              </a:rPr>
              <a:t>ATL-PHYS-PUB-2024-008</a:t>
            </a:r>
            <a:endParaRPr lang="en-CH" sz="1100" dirty="0"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10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E2BD4-571A-999A-BC0C-0D3A92057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42C836-72A5-8790-EEA6-9CD58705FAED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E1602C-FC78-922D-5CE7-68BEB71C2683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02CFF0-40EC-D739-905B-C093A4E85A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F03A19E-FD89-822B-EC82-4EF9F1172554}"/>
              </a:ext>
            </a:extLst>
          </p:cNvPr>
          <p:cNvSpPr txBox="1"/>
          <p:nvPr/>
        </p:nvSpPr>
        <p:spPr>
          <a:xfrm>
            <a:off x="0" y="518751"/>
            <a:ext cx="6423711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Extended Higgs sector ?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C93B195-7891-B2CF-8772-F64877366F9F}"/>
              </a:ext>
            </a:extLst>
          </p:cNvPr>
          <p:cNvSpPr/>
          <p:nvPr/>
        </p:nvSpPr>
        <p:spPr>
          <a:xfrm>
            <a:off x="543271" y="1564535"/>
            <a:ext cx="10401300" cy="4900214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7E22DF-2A8A-7F45-FD5A-814FCD7EA35F}"/>
              </a:ext>
            </a:extLst>
          </p:cNvPr>
          <p:cNvSpPr txBox="1"/>
          <p:nvPr/>
        </p:nvSpPr>
        <p:spPr>
          <a:xfrm>
            <a:off x="800849" y="1722436"/>
            <a:ext cx="47574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Interesting recent development in searches for A/H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sym typeface="Wingdings"/>
              </a:rPr>
              <a:t>®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tt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  <a:sym typeface="Wingding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C577FC-1DEC-1940-3DB4-9DE890B164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4096"/>
          <a:stretch/>
        </p:blipFill>
        <p:spPr>
          <a:xfrm>
            <a:off x="458675" y="2129038"/>
            <a:ext cx="2493340" cy="9332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4F0C2D0-FCE8-E8E9-C5B6-3089B0A792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4635" y="2188114"/>
            <a:ext cx="3977014" cy="397701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7E4A21C-C794-4796-5C06-4E126AD1D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2114" y="2188114"/>
            <a:ext cx="3977014" cy="39770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88D48AB-0A5B-1D6B-A06C-50B16BD287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272"/>
          <a:stretch/>
        </p:blipFill>
        <p:spPr>
          <a:xfrm>
            <a:off x="1093369" y="3052799"/>
            <a:ext cx="1816465" cy="93326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BF13FB7-A642-9E97-E9A1-13B84C3DE058}"/>
              </a:ext>
            </a:extLst>
          </p:cNvPr>
          <p:cNvSpPr txBox="1"/>
          <p:nvPr/>
        </p:nvSpPr>
        <p:spPr>
          <a:xfrm>
            <a:off x="800849" y="4232477"/>
            <a:ext cx="2357148" cy="2008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kumimoji="0" lang="en-GB" sz="14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CMS sees a significant excess close to the top–antitop threshold, which    is consistent with a pseudoscalar colour-</a:t>
            </a:r>
            <a:r>
              <a:rPr kumimoji="0" lang="en-GB" sz="14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singlet quasi-bound “</a:t>
            </a:r>
            <a:r>
              <a:rPr kumimoji="0" lang="en-GB" sz="140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toponium</a:t>
            </a:r>
            <a:r>
              <a:rPr kumimoji="0" lang="en-GB" sz="14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” state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(Note: threshold enhancement ∝ 𝛼</a:t>
            </a:r>
            <a:r>
              <a:rPr kumimoji="0" lang="en-GB" sz="1200" u="none" strike="noStrike" kern="1200" cap="none" spc="0" normalizeH="0" baseline="-250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S </a:t>
            </a: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/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sym typeface="Wingdings"/>
              </a:rPr>
              <a:t>β </a:t>
            </a: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expected in NLO QCD)</a:t>
            </a:r>
            <a:endParaRPr kumimoji="0" lang="en-GB" sz="160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elvetica Light" panose="020B0403020202020204" pitchFamily="34" charset="0"/>
              <a:sym typeface="Wingding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018905-AB40-42D9-EB0F-71391996AE50}"/>
              </a:ext>
            </a:extLst>
          </p:cNvPr>
          <p:cNvSpPr txBox="1"/>
          <p:nvPr/>
        </p:nvSpPr>
        <p:spPr>
          <a:xfrm>
            <a:off x="9233817" y="1677026"/>
            <a:ext cx="16569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itchFamily="2" charset="0"/>
                <a:ea typeface="Helvetica Neue Medium" charset="0"/>
                <a:cs typeface="Helvetica Neue Medium" charset="0"/>
                <a:sym typeface="Wingdings" pitchFamily="2" charset="2"/>
                <a:hlinkClick r:id="rId6"/>
              </a:rPr>
              <a:t>CMS-PAS-HIG-22-013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 pitchFamily="2" charset="0"/>
              <a:ea typeface="Helvetica Neue Medium" charset="0"/>
              <a:cs typeface="Helvetica Neue Medium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50245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3C374-0376-EA12-809C-C88A33CBA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E14795-DFC4-73B1-95DC-C13781EC767F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223A68-F948-58E4-E5BB-2F50898783E2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EF7437-217C-DEEF-8BDB-215D16AA73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CE34E12-1D4E-FD28-C237-6B7CA80B8B57}"/>
              </a:ext>
            </a:extLst>
          </p:cNvPr>
          <p:cNvSpPr/>
          <p:nvPr/>
        </p:nvSpPr>
        <p:spPr>
          <a:xfrm>
            <a:off x="543271" y="1564535"/>
            <a:ext cx="10401300" cy="4900214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665B76-4543-9A1B-1811-A3710A11C3C2}"/>
              </a:ext>
            </a:extLst>
          </p:cNvPr>
          <p:cNvSpPr txBox="1"/>
          <p:nvPr/>
        </p:nvSpPr>
        <p:spPr>
          <a:xfrm>
            <a:off x="0" y="518751"/>
            <a:ext cx="6423711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Extended Higgs sector ?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F1D7518-D285-EBD6-A244-7C83EB437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2438" y="2357573"/>
            <a:ext cx="5727882" cy="385418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297240B-26A5-BE06-BD41-3AE2CDAAAA17}"/>
              </a:ext>
            </a:extLst>
          </p:cNvPr>
          <p:cNvSpPr txBox="1"/>
          <p:nvPr/>
        </p:nvSpPr>
        <p:spPr>
          <a:xfrm>
            <a:off x="9005409" y="2205172"/>
            <a:ext cx="16569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itchFamily="2" charset="0"/>
                <a:ea typeface="Helvetica Neue Medium" charset="0"/>
                <a:cs typeface="Helvetica Neue Medium" charset="0"/>
                <a:sym typeface="Wingdings" pitchFamily="2" charset="2"/>
                <a:hlinkClick r:id="rId4"/>
              </a:rPr>
              <a:t>JHEP 08 (2024) 013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 pitchFamily="2" charset="0"/>
              <a:ea typeface="Helvetica Neue Medium" charset="0"/>
              <a:cs typeface="Helvetica Neue Medium" charset="0"/>
              <a:sym typeface="Wingdings" pitchFamily="2" charset="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8315D9-6846-901F-1724-AFCB557F9D5B}"/>
              </a:ext>
            </a:extLst>
          </p:cNvPr>
          <p:cNvSpPr txBox="1"/>
          <p:nvPr/>
        </p:nvSpPr>
        <p:spPr>
          <a:xfrm>
            <a:off x="800849" y="1722436"/>
            <a:ext cx="47574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Interesting recent development in searches for A/H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sym typeface="Wingdings"/>
              </a:rPr>
              <a:t>®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tt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  <a:sym typeface="Wingding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98F8205-0A09-A1F5-EE8A-E6404EB531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4096"/>
          <a:stretch/>
        </p:blipFill>
        <p:spPr>
          <a:xfrm>
            <a:off x="458675" y="2129038"/>
            <a:ext cx="2493340" cy="93326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8F2D2A0-F6E6-B348-EDE8-E38464B823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9272"/>
          <a:stretch/>
        </p:blipFill>
        <p:spPr>
          <a:xfrm>
            <a:off x="1093369" y="3052799"/>
            <a:ext cx="1816465" cy="93326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6F0F199-7CDF-1475-0BCD-9014A61DE7C2}"/>
              </a:ext>
            </a:extLst>
          </p:cNvPr>
          <p:cNvSpPr txBox="1"/>
          <p:nvPr/>
        </p:nvSpPr>
        <p:spPr>
          <a:xfrm>
            <a:off x="806346" y="4230684"/>
            <a:ext cx="42913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kumimoji="0" lang="en-GB" sz="14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ATLAS has similar but less sensitive analysis, as it did not optimise for </a:t>
            </a:r>
            <a:r>
              <a:rPr kumimoji="0" lang="en-GB" sz="140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toponium</a:t>
            </a:r>
            <a:r>
              <a:rPr kumimoji="0" lang="en-GB" sz="14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  <a:sym typeface="Wingdings"/>
              </a:rPr>
              <a:t>. A small threshold excess in data is absorbed by systematic uncertainties</a:t>
            </a:r>
          </a:p>
        </p:txBody>
      </p:sp>
    </p:spTree>
    <p:extLst>
      <p:ext uri="{BB962C8B-B14F-4D97-AF65-F5344CB8AC3E}">
        <p14:creationId xmlns:p14="http://schemas.microsoft.com/office/powerpoint/2010/main" val="2931391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032BD6-DF1E-F44B-AD9C-5C44A6D11FD5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36D02-1F1F-B64C-B9F4-95DEEBFD7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F7583B9-A904-1781-E521-59E974F744F7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CB1B84-461A-4D59-73D0-F03824714FF7}"/>
              </a:ext>
            </a:extLst>
          </p:cNvPr>
          <p:cNvSpPr/>
          <p:nvPr/>
        </p:nvSpPr>
        <p:spPr>
          <a:xfrm>
            <a:off x="8698832" y="300789"/>
            <a:ext cx="2216471" cy="125128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60D5F5-B1E5-6A10-704D-64F190956F60}"/>
              </a:ext>
            </a:extLst>
          </p:cNvPr>
          <p:cNvSpPr/>
          <p:nvPr/>
        </p:nvSpPr>
        <p:spPr>
          <a:xfrm>
            <a:off x="466610" y="2869583"/>
            <a:ext cx="5245758" cy="821342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new sector opens a variety of possibilities and questions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91BC259-9A12-7772-6A29-4B1190DD6FB7}"/>
              </a:ext>
            </a:extLst>
          </p:cNvPr>
          <p:cNvSpPr/>
          <p:nvPr/>
        </p:nvSpPr>
        <p:spPr>
          <a:xfrm>
            <a:off x="5648103" y="770016"/>
            <a:ext cx="5498433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CC42BB-0F92-B2E1-904D-F68BBB7008E7}"/>
              </a:ext>
            </a:extLst>
          </p:cNvPr>
          <p:cNvSpPr txBox="1"/>
          <p:nvPr/>
        </p:nvSpPr>
        <p:spPr>
          <a:xfrm>
            <a:off x="0" y="518751"/>
            <a:ext cx="564810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mechanism 	is real !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171844-C76C-4B7D-A58D-DD59101A2A55}"/>
              </a:ext>
            </a:extLst>
          </p:cNvPr>
          <p:cNvSpPr txBox="1"/>
          <p:nvPr/>
        </p:nvSpPr>
        <p:spPr>
          <a:xfrm>
            <a:off x="5884615" y="977231"/>
            <a:ext cx="5094188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Possible relations between the Higgs boson and open questions in particle physics and cosmology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stabilises the Higgs mass versus high-scale new physics? Are there new TeV-scale symmetries? Is the Higgs boson elementary or composite, are there anomalies in its coupling to the W or Z?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Do Higgs interactions violate CP? Is there an anomalous Higgs self coupling to allow for a first order electroweak phase transition?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Higgs boson unique?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is the origin of dark matter, is the Higgs mechanism responsible for the dark matter mass? Can the Higgs boson provide a portal to a dark sector?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is the origin of the vast range of Yukawa couplings, are there modified interactions, lepton-flavour violation?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vacuum metastable? Is the Higgs field connected with cosmic inflation? Are there possible cosmological observations related to the Higgs field?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F6456B-85E2-5A2E-F095-F1CA5B7763A2}"/>
              </a:ext>
            </a:extLst>
          </p:cNvPr>
          <p:cNvSpPr txBox="1"/>
          <p:nvPr/>
        </p:nvSpPr>
        <p:spPr>
          <a:xfrm>
            <a:off x="7884308" y="6002094"/>
            <a:ext cx="32383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Salam, Wang, </a:t>
            </a:r>
            <a:r>
              <a:rPr lang="en-GB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Zanderighi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: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Nature 607, 41 (2022)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65719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76119F1-AE1E-606C-2FC6-F2BAF12A50A4}"/>
              </a:ext>
            </a:extLst>
          </p:cNvPr>
          <p:cNvSpPr/>
          <p:nvPr/>
        </p:nvSpPr>
        <p:spPr>
          <a:xfrm>
            <a:off x="542196" y="111511"/>
            <a:ext cx="2959287" cy="13381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4A0BC4-9960-5C43-A6B4-8F8003DD0CE6}"/>
              </a:ext>
            </a:extLst>
          </p:cNvPr>
          <p:cNvSpPr/>
          <p:nvPr/>
        </p:nvSpPr>
        <p:spPr>
          <a:xfrm>
            <a:off x="542196" y="111511"/>
            <a:ext cx="2959287" cy="13381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330F0F-2F93-6680-E8C2-154CA7BC12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" b="16"/>
          <a:stretch/>
        </p:blipFill>
        <p:spPr>
          <a:xfrm>
            <a:off x="3586249" y="0"/>
            <a:ext cx="7880818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084DCEE-B1D2-BFC8-3873-4D6873B35A5E}"/>
              </a:ext>
            </a:extLst>
          </p:cNvPr>
          <p:cNvSpPr/>
          <p:nvPr/>
        </p:nvSpPr>
        <p:spPr>
          <a:xfrm>
            <a:off x="2008296" y="1066183"/>
            <a:ext cx="2791691" cy="798792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BEC63A-3FE4-463A-4576-643C1E82AC38}"/>
              </a:ext>
            </a:extLst>
          </p:cNvPr>
          <p:cNvSpPr/>
          <p:nvPr/>
        </p:nvSpPr>
        <p:spPr>
          <a:xfrm>
            <a:off x="466610" y="1066183"/>
            <a:ext cx="4415296" cy="1059741"/>
          </a:xfrm>
          <a:prstGeom prst="rect">
            <a:avLst/>
          </a:prstGeom>
          <a:noFill/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boson may couple to dark matter and ”invisibly” decay to dark matter particles                       </a:t>
            </a:r>
            <a:r>
              <a:rPr lang="en-US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(if kinematically allowed)</a:t>
            </a:r>
            <a:endParaRPr lang="en-GB" sz="12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5865C6-80CC-AB38-3FE2-9264098D892B}"/>
              </a:ext>
            </a:extLst>
          </p:cNvPr>
          <p:cNvSpPr txBox="1"/>
          <p:nvPr/>
        </p:nvSpPr>
        <p:spPr>
          <a:xfrm>
            <a:off x="1" y="518750"/>
            <a:ext cx="47244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Dark matter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048BBE-3D86-622E-A3AA-5251952EC3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569"/>
          <a:stretch/>
        </p:blipFill>
        <p:spPr>
          <a:xfrm>
            <a:off x="478695" y="2165525"/>
            <a:ext cx="2673162" cy="2009243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6543EB-4C6A-0540-EE1F-A62611DDE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517" y="2541241"/>
            <a:ext cx="1039871" cy="142705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FFEDF7E-3B90-6757-D082-A8BFD02FC29F}"/>
              </a:ext>
            </a:extLst>
          </p:cNvPr>
          <p:cNvSpPr txBox="1"/>
          <p:nvPr/>
        </p:nvSpPr>
        <p:spPr>
          <a:xfrm>
            <a:off x="2456810" y="2888734"/>
            <a:ext cx="29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AF802B-C063-7265-E0F1-57950C47C472}"/>
              </a:ext>
            </a:extLst>
          </p:cNvPr>
          <p:cNvSpPr/>
          <p:nvPr/>
        </p:nvSpPr>
        <p:spPr>
          <a:xfrm>
            <a:off x="4100388" y="3594099"/>
            <a:ext cx="1633291" cy="360213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DE9151-51A5-A6EC-F0BF-0F119A9C5451}"/>
              </a:ext>
            </a:extLst>
          </p:cNvPr>
          <p:cNvSpPr/>
          <p:nvPr/>
        </p:nvSpPr>
        <p:spPr>
          <a:xfrm>
            <a:off x="8991600" y="6091660"/>
            <a:ext cx="1961779" cy="360213"/>
          </a:xfrm>
          <a:prstGeom prst="rect">
            <a:avLst/>
          </a:prstGeom>
          <a:solidFill>
            <a:srgbClr val="000000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1023B17-90C2-5B71-58C0-42FBF5E85770}"/>
              </a:ext>
            </a:extLst>
          </p:cNvPr>
          <p:cNvSpPr/>
          <p:nvPr/>
        </p:nvSpPr>
        <p:spPr>
          <a:xfrm>
            <a:off x="7150101" y="1869902"/>
            <a:ext cx="2212346" cy="338554"/>
          </a:xfrm>
          <a:prstGeom prst="rect">
            <a:avLst/>
          </a:prstGeom>
          <a:solidFill>
            <a:srgbClr val="000000"/>
          </a:solidFill>
        </p:spPr>
        <p:txBody>
          <a:bodyPr wrap="square" rtlCol="0" anchor="ctr">
            <a:spAutoFit/>
          </a:bodyPr>
          <a:lstStyle/>
          <a:p>
            <a:pPr algn="l"/>
            <a:r>
              <a:rPr lang="en-CH" sz="1600" dirty="0">
                <a:solidFill>
                  <a:srgbClr val="FF646C"/>
                </a:solidFill>
                <a:latin typeface="Helvetica" pitchFamily="2" charset="0"/>
              </a:rPr>
              <a:t>E</a:t>
            </a:r>
            <a:r>
              <a:rPr lang="en-CH" sz="1600" baseline="-25000" dirty="0">
                <a:solidFill>
                  <a:srgbClr val="FF646C"/>
                </a:solidFill>
                <a:latin typeface="Helvetica" pitchFamily="2" charset="0"/>
              </a:rPr>
              <a:t>T,miss</a:t>
            </a:r>
            <a:r>
              <a:rPr lang="en-CH" sz="1600" dirty="0">
                <a:solidFill>
                  <a:srgbClr val="FF646C"/>
                </a:solidFill>
                <a:latin typeface="Helvetica" pitchFamily="2" charset="0"/>
              </a:rPr>
              <a:t> = 504 GeV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7449C78-918E-51A5-C7B5-BF51187266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362447" y="513659"/>
            <a:ext cx="1717645" cy="7489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3741F0-1589-F462-0E9A-52B9759705CA}"/>
              </a:ext>
            </a:extLst>
          </p:cNvPr>
          <p:cNvSpPr txBox="1"/>
          <p:nvPr/>
        </p:nvSpPr>
        <p:spPr>
          <a:xfrm>
            <a:off x="542196" y="4437340"/>
            <a:ext cx="2732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Symbol" pitchFamily="2" charset="2"/>
              </a:rPr>
              <a:t>®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</a:t>
            </a:r>
            <a:r>
              <a:rPr lang="en-GB" sz="1200" b="0" i="0" u="none" strike="noStrike" dirty="0" err="1">
                <a:solidFill>
                  <a:srgbClr val="FFFF00"/>
                </a:solidFill>
                <a:effectLst/>
                <a:latin typeface="Helvetica" pitchFamily="2" charset="0"/>
              </a:rPr>
              <a:t>Shion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Chen’s talk at KMI2025</a:t>
            </a:r>
            <a:endParaRPr lang="en-CH" sz="1200" dirty="0">
              <a:solidFill>
                <a:srgbClr val="FFFF0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285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FE863DD4-10D0-A8B1-8903-24DB6C5B9F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" b="16"/>
          <a:stretch/>
        </p:blipFill>
        <p:spPr>
          <a:xfrm>
            <a:off x="3586249" y="0"/>
            <a:ext cx="7880818" cy="68580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23552D1-74B6-C599-4CA7-8740D2D4D6FE}"/>
              </a:ext>
            </a:extLst>
          </p:cNvPr>
          <p:cNvSpPr/>
          <p:nvPr/>
        </p:nvSpPr>
        <p:spPr>
          <a:xfrm>
            <a:off x="8991600" y="6091660"/>
            <a:ext cx="1961779" cy="360213"/>
          </a:xfrm>
          <a:prstGeom prst="rect">
            <a:avLst/>
          </a:prstGeom>
          <a:solidFill>
            <a:srgbClr val="000000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0127068-C330-D354-F1EE-85D7B6D36B0B}"/>
              </a:ext>
            </a:extLst>
          </p:cNvPr>
          <p:cNvSpPr/>
          <p:nvPr/>
        </p:nvSpPr>
        <p:spPr>
          <a:xfrm>
            <a:off x="4100388" y="3594099"/>
            <a:ext cx="1633291" cy="360213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1859C8B-6C1B-B227-8870-3135F4F4DAA0}"/>
              </a:ext>
            </a:extLst>
          </p:cNvPr>
          <p:cNvSpPr/>
          <p:nvPr/>
        </p:nvSpPr>
        <p:spPr>
          <a:xfrm>
            <a:off x="5648103" y="770016"/>
            <a:ext cx="5498433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9CA81F-0C57-1447-09EB-97C024C3497B}"/>
              </a:ext>
            </a:extLst>
          </p:cNvPr>
          <p:cNvSpPr txBox="1"/>
          <p:nvPr/>
        </p:nvSpPr>
        <p:spPr>
          <a:xfrm>
            <a:off x="6171531" y="5642460"/>
            <a:ext cx="48162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➠ BR(H </a:t>
            </a:r>
            <a:r>
              <a:rPr lang="en-US" sz="1600" dirty="0">
                <a:solidFill>
                  <a:srgbClr val="0D7FBF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6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invisible) &lt; 0.107 (0.077) at 95% CL      </a:t>
            </a:r>
            <a:endParaRPr lang="el-GR" sz="1600" baseline="-25000" dirty="0">
              <a:solidFill>
                <a:srgbClr val="0D7FBF"/>
              </a:solidFill>
              <a:latin typeface="Helvetica" pitchFamily="2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E2DFA6E-D332-4D8A-322E-8EEFEC7B15AF}"/>
              </a:ext>
            </a:extLst>
          </p:cNvPr>
          <p:cNvSpPr/>
          <p:nvPr/>
        </p:nvSpPr>
        <p:spPr>
          <a:xfrm>
            <a:off x="6146131" y="5572672"/>
            <a:ext cx="4521869" cy="477212"/>
          </a:xfrm>
          <a:prstGeom prst="roundRect">
            <a:avLst/>
          </a:prstGeom>
          <a:ln w="19050">
            <a:solidFill>
              <a:srgbClr val="E7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82A12D7-129E-F369-86DB-73BB017F86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50" b="3163"/>
          <a:stretch/>
        </p:blipFill>
        <p:spPr>
          <a:xfrm rot="5400000">
            <a:off x="6404983" y="775954"/>
            <a:ext cx="4060628" cy="510494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47FDADE-AF92-A139-8791-4E888AF30228}"/>
              </a:ext>
            </a:extLst>
          </p:cNvPr>
          <p:cNvSpPr/>
          <p:nvPr/>
        </p:nvSpPr>
        <p:spPr>
          <a:xfrm>
            <a:off x="2438400" y="2806700"/>
            <a:ext cx="177800" cy="292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718E614-0A71-1FEF-9B7F-DE74B5712C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569"/>
          <a:stretch/>
        </p:blipFill>
        <p:spPr>
          <a:xfrm>
            <a:off x="478695" y="2165525"/>
            <a:ext cx="2673162" cy="2009243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E5489DF-29A3-10D3-F4F4-96FABA043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0517" y="2541241"/>
            <a:ext cx="1039871" cy="142705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8B80F69-AB95-C30A-8D65-D24EBDBA3638}"/>
              </a:ext>
            </a:extLst>
          </p:cNvPr>
          <p:cNvSpPr txBox="1"/>
          <p:nvPr/>
        </p:nvSpPr>
        <p:spPr>
          <a:xfrm>
            <a:off x="2456810" y="2888734"/>
            <a:ext cx="29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2DE8450-384D-569E-D373-0CB458CF8702}"/>
              </a:ext>
            </a:extLst>
          </p:cNvPr>
          <p:cNvSpPr/>
          <p:nvPr/>
        </p:nvSpPr>
        <p:spPr>
          <a:xfrm>
            <a:off x="542196" y="111511"/>
            <a:ext cx="2959287" cy="13381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6712F00-C9D2-78FF-C681-22D2A1DF2A25}"/>
              </a:ext>
            </a:extLst>
          </p:cNvPr>
          <p:cNvSpPr/>
          <p:nvPr/>
        </p:nvSpPr>
        <p:spPr>
          <a:xfrm>
            <a:off x="2008296" y="1066183"/>
            <a:ext cx="2791691" cy="798792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841CFB4-3DB9-004E-5D7F-E3FA1B09C312}"/>
              </a:ext>
            </a:extLst>
          </p:cNvPr>
          <p:cNvSpPr/>
          <p:nvPr/>
        </p:nvSpPr>
        <p:spPr>
          <a:xfrm>
            <a:off x="466610" y="1066183"/>
            <a:ext cx="4415296" cy="1059741"/>
          </a:xfrm>
          <a:prstGeom prst="rect">
            <a:avLst/>
          </a:prstGeom>
          <a:noFill/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boson may couple to dark matter and ”invisibly” decay to dark matter particles                       </a:t>
            </a:r>
            <a:r>
              <a:rPr lang="en-US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(if kinematically allowed)</a:t>
            </a:r>
            <a:endParaRPr lang="en-GB" sz="12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27065A9-7C1D-7F8F-25CC-3CA5DC0693D8}"/>
              </a:ext>
            </a:extLst>
          </p:cNvPr>
          <p:cNvSpPr txBox="1"/>
          <p:nvPr/>
        </p:nvSpPr>
        <p:spPr>
          <a:xfrm>
            <a:off x="1" y="518750"/>
            <a:ext cx="47244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Dark matter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4F2DD58-926B-2F9F-8075-B312F420BA15}"/>
              </a:ext>
            </a:extLst>
          </p:cNvPr>
          <p:cNvSpPr txBox="1"/>
          <p:nvPr/>
        </p:nvSpPr>
        <p:spPr>
          <a:xfrm>
            <a:off x="8366189" y="1146418"/>
            <a:ext cx="2534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arXiv:2202.07953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7"/>
              </a:rPr>
              <a:t>arXiv:2301.10731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F2592A-FAB8-F10D-6D03-C83113835528}"/>
              </a:ext>
            </a:extLst>
          </p:cNvPr>
          <p:cNvSpPr txBox="1"/>
          <p:nvPr/>
        </p:nvSpPr>
        <p:spPr>
          <a:xfrm>
            <a:off x="542196" y="4437340"/>
            <a:ext cx="2732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Symbol" pitchFamily="2" charset="2"/>
              </a:rPr>
              <a:t>®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</a:t>
            </a:r>
            <a:r>
              <a:rPr lang="en-GB" sz="1200" b="0" i="0" u="none" strike="noStrike" dirty="0" err="1">
                <a:solidFill>
                  <a:srgbClr val="FFFF00"/>
                </a:solidFill>
                <a:effectLst/>
                <a:latin typeface="Helvetica" pitchFamily="2" charset="0"/>
              </a:rPr>
              <a:t>Shion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Chen’s talk at KMI2025</a:t>
            </a:r>
            <a:endParaRPr lang="en-CH" sz="1200" dirty="0">
              <a:solidFill>
                <a:srgbClr val="FFFF0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795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0397EB1-DC8F-2D43-8EBB-6B1A157AE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1C2F03-9E95-40C9-A99F-3C4F7EE8CF2A}" type="slidenum">
              <a:rPr lang="en-GB">
                <a:solidFill>
                  <a:srgbClr val="000000">
                    <a:lumMod val="50000"/>
                    <a:lumOff val="50000"/>
                  </a:srgbClr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3300F6-9890-A94C-A84F-7CC5711E10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945" t="2637" r="23759" b="2394"/>
          <a:stretch/>
        </p:blipFill>
        <p:spPr bwMode="auto">
          <a:xfrm>
            <a:off x="10058400" y="336635"/>
            <a:ext cx="1086989" cy="109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Espace réservé du contenu 10">
            <a:extLst>
              <a:ext uri="{FF2B5EF4-FFF2-40B4-BE49-F238E27FC236}">
                <a16:creationId xmlns:a16="http://schemas.microsoft.com/office/drawing/2014/main" id="{24A98C3D-D453-7740-8D31-FD98145121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6292"/>
            <a:ext cx="11472863" cy="687429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A7E266C-060B-284F-8B6A-318C26056746}"/>
              </a:ext>
            </a:extLst>
          </p:cNvPr>
          <p:cNvSpPr/>
          <p:nvPr/>
        </p:nvSpPr>
        <p:spPr>
          <a:xfrm>
            <a:off x="7938052" y="0"/>
            <a:ext cx="3534811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Titre 4">
            <a:extLst>
              <a:ext uri="{FF2B5EF4-FFF2-40B4-BE49-F238E27FC236}">
                <a16:creationId xmlns:a16="http://schemas.microsoft.com/office/drawing/2014/main" id="{75FC723C-B088-C84B-B59B-D878698E4FDE}"/>
              </a:ext>
            </a:extLst>
          </p:cNvPr>
          <p:cNvSpPr txBox="1">
            <a:spLocks/>
          </p:cNvSpPr>
          <p:nvPr/>
        </p:nvSpPr>
        <p:spPr>
          <a:xfrm>
            <a:off x="8242893" y="1370306"/>
            <a:ext cx="3511208" cy="132004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>
                <a:solidFill>
                  <a:srgbClr val="FFFFFF"/>
                </a:solidFill>
                <a:latin typeface="Helvetica" pitchFamily="2" charset="0"/>
              </a:rPr>
              <a:t>Large Hadron Collider (LHC)</a:t>
            </a:r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911DCE09-0762-2544-AE1C-6CC6BCE81C6A}"/>
              </a:ext>
            </a:extLst>
          </p:cNvPr>
          <p:cNvSpPr txBox="1">
            <a:spLocks/>
          </p:cNvSpPr>
          <p:nvPr/>
        </p:nvSpPr>
        <p:spPr>
          <a:xfrm>
            <a:off x="8242893" y="2716791"/>
            <a:ext cx="3094104" cy="2797408"/>
          </a:xfrm>
          <a:prstGeom prst="rect">
            <a:avLst/>
          </a:prstGeom>
        </p:spPr>
        <p:txBody>
          <a:bodyPr vert="horz" wrap="square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27 km underground accelerator and collider 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Superconducting magnets </a:t>
            </a:r>
            <a:r>
              <a:rPr lang="en-GB" sz="15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(1.9 K = –271.3 °C)</a:t>
            </a: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 steer the particles around the ring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Proton and ions are accelerated to multi-TeV scale energies before   they collide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307877-23E6-2141-819C-A72B92A90438}"/>
              </a:ext>
            </a:extLst>
          </p:cNvPr>
          <p:cNvSpPr txBox="1"/>
          <p:nvPr/>
        </p:nvSpPr>
        <p:spPr>
          <a:xfrm>
            <a:off x="111512" y="6545797"/>
            <a:ext cx="54649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 LHC has a total of 9300 magnets for beam bending, beam focusing and orbit corrections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9D6DE06C-2583-58F5-FCF4-F85D894E7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378" y="1825819"/>
            <a:ext cx="6733762" cy="64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This machine was realized at CERN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694D1D04-A7CB-02D7-19B8-03E2B8D16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377" y="150743"/>
            <a:ext cx="8430039" cy="151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Producing and studying the Higgs boson and searching for new phenomena at the energy frontier requires a huge machine</a:t>
            </a:r>
          </a:p>
        </p:txBody>
      </p:sp>
    </p:spTree>
    <p:extLst>
      <p:ext uri="{BB962C8B-B14F-4D97-AF65-F5344CB8AC3E}">
        <p14:creationId xmlns:p14="http://schemas.microsoft.com/office/powerpoint/2010/main" val="522100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D2CE0-3B99-EECE-54EC-723EA0B6A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74DFB7-F651-543E-32A9-2B03B03D0225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AD900D4-5CE4-60AD-CB88-21A7463F40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" b="16"/>
          <a:stretch/>
        </p:blipFill>
        <p:spPr>
          <a:xfrm>
            <a:off x="3586249" y="0"/>
            <a:ext cx="7880818" cy="68580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7FF012D1-6405-AC5C-EBCD-FFC7B118E357}"/>
              </a:ext>
            </a:extLst>
          </p:cNvPr>
          <p:cNvSpPr/>
          <p:nvPr/>
        </p:nvSpPr>
        <p:spPr>
          <a:xfrm>
            <a:off x="8991600" y="6091660"/>
            <a:ext cx="1961779" cy="360213"/>
          </a:xfrm>
          <a:prstGeom prst="rect">
            <a:avLst/>
          </a:prstGeom>
          <a:solidFill>
            <a:srgbClr val="000000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D94B7DB-B52F-D396-5ADE-8F6748DA5BCA}"/>
              </a:ext>
            </a:extLst>
          </p:cNvPr>
          <p:cNvSpPr/>
          <p:nvPr/>
        </p:nvSpPr>
        <p:spPr>
          <a:xfrm>
            <a:off x="4100388" y="3594099"/>
            <a:ext cx="1633291" cy="360213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59CA5BC-3EB4-D025-D390-B9CD2807D177}"/>
              </a:ext>
            </a:extLst>
          </p:cNvPr>
          <p:cNvSpPr/>
          <p:nvPr/>
        </p:nvSpPr>
        <p:spPr>
          <a:xfrm>
            <a:off x="4799987" y="770016"/>
            <a:ext cx="6346549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626DB9-1104-2C4B-621A-F1998CD2C5C1}"/>
              </a:ext>
            </a:extLst>
          </p:cNvPr>
          <p:cNvSpPr txBox="1"/>
          <p:nvPr/>
        </p:nvSpPr>
        <p:spPr>
          <a:xfrm>
            <a:off x="6171531" y="5642460"/>
            <a:ext cx="48162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➠ BR(H </a:t>
            </a:r>
            <a:r>
              <a:rPr lang="en-US" sz="1600" dirty="0">
                <a:solidFill>
                  <a:srgbClr val="0D7FBF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6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invisible) &lt; 0.107 (0.077) at 95% CL      </a:t>
            </a:r>
            <a:endParaRPr lang="el-GR" sz="1600" baseline="-25000" dirty="0">
              <a:solidFill>
                <a:srgbClr val="0D7FBF"/>
              </a:solidFill>
              <a:latin typeface="Helvetica" pitchFamily="2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2B58BF4-45B0-EB84-F8AA-35B23F06B0B7}"/>
              </a:ext>
            </a:extLst>
          </p:cNvPr>
          <p:cNvSpPr/>
          <p:nvPr/>
        </p:nvSpPr>
        <p:spPr>
          <a:xfrm>
            <a:off x="6146131" y="5572672"/>
            <a:ext cx="4521869" cy="477212"/>
          </a:xfrm>
          <a:prstGeom prst="roundRect">
            <a:avLst/>
          </a:prstGeom>
          <a:ln w="19050">
            <a:solidFill>
              <a:srgbClr val="E7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470DB11-F4F3-A6C1-FEE6-0D377E064D4C}"/>
              </a:ext>
            </a:extLst>
          </p:cNvPr>
          <p:cNvSpPr/>
          <p:nvPr/>
        </p:nvSpPr>
        <p:spPr>
          <a:xfrm>
            <a:off x="2438400" y="2806700"/>
            <a:ext cx="177800" cy="292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9774403-A33C-9D7A-6756-4A9BB1538F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569"/>
          <a:stretch/>
        </p:blipFill>
        <p:spPr>
          <a:xfrm>
            <a:off x="478695" y="2165525"/>
            <a:ext cx="2673162" cy="2009243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F40266F-1E95-818B-1B20-42AA35910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517" y="2541241"/>
            <a:ext cx="1039871" cy="142705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5F468FC-F675-387E-D041-6C70C6804BC5}"/>
              </a:ext>
            </a:extLst>
          </p:cNvPr>
          <p:cNvSpPr txBox="1"/>
          <p:nvPr/>
        </p:nvSpPr>
        <p:spPr>
          <a:xfrm>
            <a:off x="2456810" y="2888734"/>
            <a:ext cx="29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58A85EC-DFE8-E691-28F8-52D8A0FE39A4}"/>
              </a:ext>
            </a:extLst>
          </p:cNvPr>
          <p:cNvSpPr/>
          <p:nvPr/>
        </p:nvSpPr>
        <p:spPr>
          <a:xfrm>
            <a:off x="542196" y="111511"/>
            <a:ext cx="2959287" cy="13381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381F09-932F-8099-7C07-7DA6E84E6630}"/>
              </a:ext>
            </a:extLst>
          </p:cNvPr>
          <p:cNvSpPr/>
          <p:nvPr/>
        </p:nvSpPr>
        <p:spPr>
          <a:xfrm>
            <a:off x="2008296" y="1066183"/>
            <a:ext cx="2791691" cy="798792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3CF30B7-1286-0C9A-C4FD-F37C2BBA59F6}"/>
              </a:ext>
            </a:extLst>
          </p:cNvPr>
          <p:cNvSpPr/>
          <p:nvPr/>
        </p:nvSpPr>
        <p:spPr>
          <a:xfrm>
            <a:off x="466610" y="1066183"/>
            <a:ext cx="4415296" cy="1059741"/>
          </a:xfrm>
          <a:prstGeom prst="rect">
            <a:avLst/>
          </a:prstGeom>
          <a:noFill/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boson may couple to dark matter and ”invisibly” decay to dark matter particles                       </a:t>
            </a:r>
            <a:r>
              <a:rPr lang="en-US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(if kinematically allowed)</a:t>
            </a:r>
            <a:endParaRPr lang="en-GB" sz="12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0AA5B60-E06D-5695-3F92-56C8E7261D67}"/>
              </a:ext>
            </a:extLst>
          </p:cNvPr>
          <p:cNvSpPr txBox="1"/>
          <p:nvPr/>
        </p:nvSpPr>
        <p:spPr>
          <a:xfrm>
            <a:off x="1" y="518750"/>
            <a:ext cx="47244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Dark matter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D6F962B-2A5F-24EB-1730-96AB25C730AF}"/>
              </a:ext>
            </a:extLst>
          </p:cNvPr>
          <p:cNvSpPr txBox="1"/>
          <p:nvPr/>
        </p:nvSpPr>
        <p:spPr>
          <a:xfrm>
            <a:off x="6865997" y="1332159"/>
            <a:ext cx="2534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5"/>
              </a:rPr>
              <a:t>arXiv:2202.07953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arXiv:2301.10731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E78AE5-6A94-5FF4-1FDF-41B4E7722E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6064955" y="319392"/>
            <a:ext cx="3872209" cy="6290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3A20C0-DAA1-AE7D-C89D-3EDFB3B24DA7}"/>
              </a:ext>
            </a:extLst>
          </p:cNvPr>
          <p:cNvSpPr txBox="1"/>
          <p:nvPr/>
        </p:nvSpPr>
        <p:spPr>
          <a:xfrm>
            <a:off x="4884753" y="823651"/>
            <a:ext cx="57435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Spin-independent scattering cross-section of a weakly interacting massive particle (WIMP) and a nucleon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7C47F5-298F-924E-CBA4-7B027FB78D74}"/>
              </a:ext>
            </a:extLst>
          </p:cNvPr>
          <p:cNvSpPr txBox="1"/>
          <p:nvPr/>
        </p:nvSpPr>
        <p:spPr>
          <a:xfrm>
            <a:off x="542196" y="4437340"/>
            <a:ext cx="2732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Symbol" pitchFamily="2" charset="2"/>
              </a:rPr>
              <a:t>®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</a:t>
            </a:r>
            <a:r>
              <a:rPr lang="en-GB" sz="1200" b="0" i="0" u="none" strike="noStrike" dirty="0" err="1">
                <a:solidFill>
                  <a:srgbClr val="FFFF00"/>
                </a:solidFill>
                <a:effectLst/>
                <a:latin typeface="Helvetica" pitchFamily="2" charset="0"/>
              </a:rPr>
              <a:t>Shion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Chen’s talk at KMI2025</a:t>
            </a:r>
            <a:endParaRPr lang="en-CH" sz="1200" dirty="0">
              <a:solidFill>
                <a:srgbClr val="FFFF0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737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FEFCAF-2444-9948-A674-0992E2D20A05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433BC0-9F66-2445-B6AB-81E976AF18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737818-657E-7B42-97B5-A6F46C91D709}"/>
              </a:ext>
            </a:extLst>
          </p:cNvPr>
          <p:cNvSpPr/>
          <p:nvPr/>
        </p:nvSpPr>
        <p:spPr>
          <a:xfrm>
            <a:off x="731768" y="5742878"/>
            <a:ext cx="2881228" cy="11151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60C5593E-0DBC-E840-A179-6144B5ED3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614" y="0"/>
            <a:ext cx="1040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281CD4-D3DA-974D-9DDE-CC267C706F81}"/>
              </a:ext>
            </a:extLst>
          </p:cNvPr>
          <p:cNvSpPr/>
          <p:nvPr/>
        </p:nvSpPr>
        <p:spPr>
          <a:xfrm>
            <a:off x="343234" y="4656217"/>
            <a:ext cx="3037639" cy="21511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BCF5FF-2BD7-314C-8B87-DD400AD867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592041" y="272375"/>
            <a:ext cx="1717645" cy="7489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D98C86-CF67-F248-9874-B08C0F72376B}"/>
                  </a:ext>
                </a:extLst>
              </p:cNvPr>
              <p:cNvSpPr txBox="1"/>
              <p:nvPr/>
            </p:nvSpPr>
            <p:spPr>
              <a:xfrm>
                <a:off x="8488664" y="6545797"/>
                <a:ext cx="24125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>
                  <a:spcBef>
                    <a:spcPts val="3000"/>
                  </a:spcBef>
                </a:pPr>
                <a:r>
                  <a:rPr lang="en-GB" sz="1100" dirty="0">
                    <a:solidFill>
                      <a:schemeClr val="bg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p</a:t>
                </a:r>
                <a:r>
                  <a:rPr lang="en-CH" sz="1100" dirty="0">
                    <a:solidFill>
                      <a:schemeClr val="bg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p </a:t>
                </a:r>
                <a:r>
                  <a:rPr lang="en-CH" sz="1100" dirty="0">
                    <a:solidFill>
                      <a:schemeClr val="bg1"/>
                    </a:solidFill>
                    <a:latin typeface="Symbol" pitchFamily="2" charset="2"/>
                    <a:ea typeface="Helvetica Light" charset="0"/>
                    <a:cs typeface="Helvetica Light" charset="0"/>
                    <a:sym typeface="Wingdings" pitchFamily="2" charset="2"/>
                  </a:rPr>
                  <a:t>®</a:t>
                </a:r>
                <a:r>
                  <a:rPr lang="en-CH" sz="1100" dirty="0">
                    <a:solidFill>
                      <a:schemeClr val="bg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WWW </a:t>
                </a:r>
                <a:r>
                  <a:rPr lang="en-CH" sz="1100" dirty="0">
                    <a:solidFill>
                      <a:schemeClr val="bg1"/>
                    </a:solidFill>
                    <a:latin typeface="Symbol" pitchFamily="2" charset="2"/>
                    <a:ea typeface="Helvetica Light" charset="0"/>
                    <a:cs typeface="Helvetica Light" charset="0"/>
                    <a:sym typeface="Wingdings" pitchFamily="2" charset="2"/>
                  </a:rPr>
                  <a:t>®</a:t>
                </a:r>
                <a:r>
                  <a:rPr lang="en-CH" sz="1100" dirty="0">
                    <a:solidFill>
                      <a:schemeClr val="bg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11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m:t>𝑒</m:t>
                    </m:r>
                  </m:oMath>
                </a14:m>
                <a:r>
                  <a:rPr lang="en-CH" sz="1100" dirty="0">
                    <a:solidFill>
                      <a:schemeClr val="bg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𝜈</a:t>
                </a:r>
                <a:r>
                  <a:rPr lang="en-US" sz="1100" dirty="0">
                    <a:solidFill>
                      <a:schemeClr val="bg1"/>
                    </a:solidFill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11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m:t>𝑒</m:t>
                    </m:r>
                  </m:oMath>
                </a14:m>
                <a:r>
                  <a:rPr lang="en-CH" sz="1100" dirty="0">
                    <a:solidFill>
                      <a:schemeClr val="bg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𝜈 </a:t>
                </a:r>
                <a:r>
                  <a:rPr lang="en-CH" sz="1100" dirty="0">
                    <a:solidFill>
                      <a:schemeClr val="bg1"/>
                    </a:solidFill>
                    <a:latin typeface="Symbol" pitchFamily="2" charset="2"/>
                    <a:ea typeface="Helvetica Light" charset="0"/>
                    <a:cs typeface="Helvetica Light" charset="0"/>
                    <a:sym typeface="Wingdings" pitchFamily="2" charset="2"/>
                  </a:rPr>
                  <a:t>m</a:t>
                </a:r>
                <a:r>
                  <a:rPr lang="en-CH" sz="1100" dirty="0">
                    <a:solidFill>
                      <a:schemeClr val="bg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𝜈 candidate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D98C86-CF67-F248-9874-B08C0F723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664" y="6545797"/>
                <a:ext cx="2412585" cy="261610"/>
              </a:xfrm>
              <a:prstGeom prst="rect">
                <a:avLst/>
              </a:prstGeom>
              <a:blipFill>
                <a:blip r:embed="rId5"/>
                <a:stretch>
                  <a:fillRect t="-4545" b="-9091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4467AA7-558C-387A-BE72-12586F5A9721}"/>
              </a:ext>
            </a:extLst>
          </p:cNvPr>
          <p:cNvSpPr txBox="1"/>
          <p:nvPr/>
        </p:nvSpPr>
        <p:spPr>
          <a:xfrm>
            <a:off x="234842" y="4912477"/>
            <a:ext cx="7143858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11113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LHC also provided a new understanding   of hadron collider processes: the observation of numerous very rare channels testing the Standard Model</a:t>
            </a:r>
          </a:p>
        </p:txBody>
      </p:sp>
    </p:spTree>
    <p:extLst>
      <p:ext uri="{BB962C8B-B14F-4D97-AF65-F5344CB8AC3E}">
        <p14:creationId xmlns:p14="http://schemas.microsoft.com/office/powerpoint/2010/main" val="1582036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FEFCAF-2444-9948-A674-0992E2D20A05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433BC0-9F66-2445-B6AB-81E976AF18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737818-657E-7B42-97B5-A6F46C91D709}"/>
              </a:ext>
            </a:extLst>
          </p:cNvPr>
          <p:cNvSpPr/>
          <p:nvPr/>
        </p:nvSpPr>
        <p:spPr>
          <a:xfrm>
            <a:off x="731768" y="5742878"/>
            <a:ext cx="2881228" cy="11151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281CD4-D3DA-974D-9DDE-CC267C706F81}"/>
              </a:ext>
            </a:extLst>
          </p:cNvPr>
          <p:cNvSpPr/>
          <p:nvPr/>
        </p:nvSpPr>
        <p:spPr>
          <a:xfrm>
            <a:off x="343234" y="4656217"/>
            <a:ext cx="3037639" cy="21511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7571B9-3A78-E826-CE8A-B5892B365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13"/>
          <a:stretch/>
        </p:blipFill>
        <p:spPr bwMode="auto">
          <a:xfrm>
            <a:off x="0" y="15094"/>
            <a:ext cx="11472863" cy="489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D4BD48-1D52-4744-BF80-D34FB68F2AB6}"/>
              </a:ext>
            </a:extLst>
          </p:cNvPr>
          <p:cNvSpPr txBox="1"/>
          <p:nvPr/>
        </p:nvSpPr>
        <p:spPr>
          <a:xfrm>
            <a:off x="234842" y="4912477"/>
            <a:ext cx="7143858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11113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LHC also provided a new understanding   of hadron collider processes: the observation of numerous very rare channels testing the Standard Model</a:t>
            </a:r>
            <a:endParaRPr lang="en-GB" sz="24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BCF5FF-2BD7-314C-8B87-DD400AD867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592041" y="272375"/>
            <a:ext cx="1717645" cy="7489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6CC9A0-C481-FD9C-EE85-6E35D30337FD}"/>
              </a:ext>
            </a:extLst>
          </p:cNvPr>
          <p:cNvSpPr txBox="1"/>
          <p:nvPr/>
        </p:nvSpPr>
        <p:spPr>
          <a:xfrm>
            <a:off x="8575038" y="4973437"/>
            <a:ext cx="2881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1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</a:t>
            </a:r>
            <a:r>
              <a:rPr lang="en-CH" sz="11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 </a:t>
            </a:r>
            <a:r>
              <a:rPr lang="en-CH" sz="1100" dirty="0">
                <a:solidFill>
                  <a:schemeClr val="bg1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1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tttt candidate event (</a:t>
            </a:r>
            <a:r>
              <a:rPr lang="en-GB" sz="11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very rare events, 70,000 rarer than </a:t>
            </a:r>
            <a:r>
              <a:rPr lang="en-GB" sz="1100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tt</a:t>
            </a:r>
            <a:r>
              <a:rPr lang="en-GB" sz="11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4,000 rarer than Higgs boson production, with spectacular signature: 4 b-jets, many leptons and jets)</a:t>
            </a:r>
          </a:p>
        </p:txBody>
      </p:sp>
    </p:spTree>
    <p:extLst>
      <p:ext uri="{BB962C8B-B14F-4D97-AF65-F5344CB8AC3E}">
        <p14:creationId xmlns:p14="http://schemas.microsoft.com/office/powerpoint/2010/main" val="4018922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665AB-CF2F-E659-B358-B78518B89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63FC0C-4B86-3EC5-5C86-2436F5E6B4E9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A910CC-5B8E-A742-CEEF-85DF5B09CF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09FC30-3BF3-3106-BBE2-2E51725A59CF}"/>
              </a:ext>
            </a:extLst>
          </p:cNvPr>
          <p:cNvSpPr/>
          <p:nvPr/>
        </p:nvSpPr>
        <p:spPr>
          <a:xfrm>
            <a:off x="731768" y="5742878"/>
            <a:ext cx="2881228" cy="11151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76E155E8-51FC-21AE-9B7C-6E2D0B6F4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614" y="0"/>
            <a:ext cx="1040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D8EFEF6-6027-BC64-5DAE-E6BB3883B1C0}"/>
              </a:ext>
            </a:extLst>
          </p:cNvPr>
          <p:cNvSpPr/>
          <p:nvPr/>
        </p:nvSpPr>
        <p:spPr>
          <a:xfrm>
            <a:off x="343234" y="4656217"/>
            <a:ext cx="3037639" cy="21511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7396D91-B06D-C113-08C8-A0732A72B575}"/>
              </a:ext>
            </a:extLst>
          </p:cNvPr>
          <p:cNvSpPr/>
          <p:nvPr/>
        </p:nvSpPr>
        <p:spPr>
          <a:xfrm>
            <a:off x="499949" y="1416676"/>
            <a:ext cx="10401300" cy="4900214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DCF564-E02B-4BF2-BF04-83E23274ED1E}"/>
              </a:ext>
            </a:extLst>
          </p:cNvPr>
          <p:cNvSpPr txBox="1"/>
          <p:nvPr/>
        </p:nvSpPr>
        <p:spPr>
          <a:xfrm>
            <a:off x="234842" y="237440"/>
            <a:ext cx="1122142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11113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Consistent parametrisation of new physics with effective field theory (EFT)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4D61F1-CF12-309D-5217-AF1D78F175F7}"/>
              </a:ext>
            </a:extLst>
          </p:cNvPr>
          <p:cNvSpPr txBox="1"/>
          <p:nvPr/>
        </p:nvSpPr>
        <p:spPr>
          <a:xfrm>
            <a:off x="757528" y="1574577"/>
            <a:ext cx="96883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Global fit of Wilson coefficients of D=6 operators in SM EFT to Higgs, EW, top, and multijet results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Presentation in terms of probed energy scale for benchmark values of the Wilson coefficients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  <a:sym typeface="Wingding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47AF1A-DB6A-DA07-557E-2546F6AEAD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653189" y="-834868"/>
            <a:ext cx="3909337" cy="9895510"/>
          </a:xfrm>
          <a:prstGeom prst="rect">
            <a:avLst/>
          </a:prstGeom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0DF9FD3-E283-C657-5E38-2C9537710757}"/>
              </a:ext>
            </a:extLst>
          </p:cNvPr>
          <p:cNvSpPr/>
          <p:nvPr/>
        </p:nvSpPr>
        <p:spPr>
          <a:xfrm>
            <a:off x="1660270" y="4814887"/>
            <a:ext cx="2354518" cy="713371"/>
          </a:xfrm>
          <a:prstGeom prst="roundRect">
            <a:avLst>
              <a:gd name="adj" fmla="val 5826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A522604-1D6E-1367-E74D-74564ABAF7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23"/>
          <a:stretch/>
        </p:blipFill>
        <p:spPr>
          <a:xfrm>
            <a:off x="1717816" y="4886062"/>
            <a:ext cx="2234672" cy="60499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419CDE5-9641-31BE-9D9C-0B0256628BBF}"/>
              </a:ext>
            </a:extLst>
          </p:cNvPr>
          <p:cNvSpPr txBox="1"/>
          <p:nvPr/>
        </p:nvSpPr>
        <p:spPr>
          <a:xfrm>
            <a:off x="9190495" y="1486303"/>
            <a:ext cx="16569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itchFamily="2" charset="0"/>
                <a:ea typeface="Helvetica Neue Medium" charset="0"/>
                <a:cs typeface="Helvetica Neue Medium" charset="0"/>
                <a:sym typeface="Wingdings" pitchFamily="2" charset="2"/>
                <a:hlinkClick r:id="rId6"/>
              </a:rPr>
              <a:t>CMS-PAS-SMP-24-003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 pitchFamily="2" charset="0"/>
              <a:ea typeface="Helvetica Neue Medium" charset="0"/>
              <a:cs typeface="Helvetica Neue Medium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75222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FEFCAF-2444-9948-A674-0992E2D20A05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433BC0-9F66-2445-B6AB-81E976AF18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737818-657E-7B42-97B5-A6F46C91D709}"/>
              </a:ext>
            </a:extLst>
          </p:cNvPr>
          <p:cNvSpPr/>
          <p:nvPr/>
        </p:nvSpPr>
        <p:spPr>
          <a:xfrm>
            <a:off x="731768" y="5742878"/>
            <a:ext cx="2881228" cy="11151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60C5593E-0DBC-E840-A179-6144B5ED3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614" y="0"/>
            <a:ext cx="1040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281CD4-D3DA-974D-9DDE-CC267C706F81}"/>
              </a:ext>
            </a:extLst>
          </p:cNvPr>
          <p:cNvSpPr/>
          <p:nvPr/>
        </p:nvSpPr>
        <p:spPr>
          <a:xfrm>
            <a:off x="343234" y="4656217"/>
            <a:ext cx="3037639" cy="21511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CD1E7A6-0CC6-534D-8D2A-4D20C4AB898A}"/>
              </a:ext>
            </a:extLst>
          </p:cNvPr>
          <p:cNvSpPr/>
          <p:nvPr/>
        </p:nvSpPr>
        <p:spPr>
          <a:xfrm>
            <a:off x="1751655" y="541110"/>
            <a:ext cx="7795965" cy="577578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0A5BA9-9D98-60FB-0EDF-8106C57779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44994" y="587423"/>
            <a:ext cx="7459088" cy="559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8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6FA8E-83E6-00FD-F2E1-A3509EB58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288C42-1F0B-3297-B784-DAE35DBE316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C097A7-9720-D396-C269-5E648610D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C28C62-9ADF-8EFC-DA00-55D86704DAA3}"/>
              </a:ext>
            </a:extLst>
          </p:cNvPr>
          <p:cNvSpPr/>
          <p:nvPr/>
        </p:nvSpPr>
        <p:spPr>
          <a:xfrm>
            <a:off x="731768" y="5742878"/>
            <a:ext cx="2881228" cy="11151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309E181B-2E9A-1C6E-CFDA-2F13ABBAB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614" y="0"/>
            <a:ext cx="1040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66C8A2C-00A5-85BB-ACC7-E672B99A79A0}"/>
              </a:ext>
            </a:extLst>
          </p:cNvPr>
          <p:cNvSpPr/>
          <p:nvPr/>
        </p:nvSpPr>
        <p:spPr>
          <a:xfrm>
            <a:off x="343234" y="4656217"/>
            <a:ext cx="3037639" cy="21511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A359E28-C39A-C523-C231-A16E0B833E47}"/>
              </a:ext>
            </a:extLst>
          </p:cNvPr>
          <p:cNvSpPr/>
          <p:nvPr/>
        </p:nvSpPr>
        <p:spPr>
          <a:xfrm>
            <a:off x="499949" y="1416676"/>
            <a:ext cx="10073606" cy="4900214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D15ED6-794E-F72E-9242-2A6ED8954147}"/>
              </a:ext>
            </a:extLst>
          </p:cNvPr>
          <p:cNvSpPr txBox="1"/>
          <p:nvPr/>
        </p:nvSpPr>
        <p:spPr>
          <a:xfrm>
            <a:off x="234842" y="237440"/>
            <a:ext cx="1020992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11113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Powerful heavy-flavour measurements, complementary to Belle 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D4090E-04F9-CAFA-6B71-632C9730B504}"/>
              </a:ext>
            </a:extLst>
          </p:cNvPr>
          <p:cNvSpPr txBox="1"/>
          <p:nvPr/>
        </p:nvSpPr>
        <p:spPr>
          <a:xfrm>
            <a:off x="680253" y="1574577"/>
            <a:ext cx="46902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Precise measurement of CKM angles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060450" algn="l"/>
              </a:tabLst>
              <a:defRPr/>
            </a:pP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𝛾 = ϕ</a:t>
            </a:r>
            <a:r>
              <a:rPr lang="en-GB" sz="1400" b="1" baseline="-250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3</a:t>
            </a: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 = 64.6 ± 2.8 </a:t>
            </a:r>
            <a:r>
              <a:rPr lang="en-GB" sz="1400" b="1" dirty="0" err="1">
                <a:solidFill>
                  <a:srgbClr val="000000"/>
                </a:solidFill>
                <a:latin typeface="Helvetica" pitchFamily="2" charset="0"/>
                <a:sym typeface="Wingdings"/>
              </a:rPr>
              <a:t>deg</a:t>
            </a: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 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(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  <a:sym typeface="Wingdings"/>
                <a:hlinkClick r:id="rId4"/>
              </a:rPr>
              <a:t>CKMfitter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: 66.3        </a:t>
            </a:r>
            <a:r>
              <a:rPr lang="en-GB" sz="1200" dirty="0" err="1">
                <a:solidFill>
                  <a:srgbClr val="000000"/>
                </a:solidFill>
                <a:latin typeface="Helvetica" pitchFamily="2" charset="0"/>
                <a:sym typeface="Wingdings"/>
              </a:rPr>
              <a:t>deg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)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  <a:sym typeface="Wingding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35C52F-5739-3BBC-367C-E7AA98E4A628}"/>
              </a:ext>
            </a:extLst>
          </p:cNvPr>
          <p:cNvSpPr txBox="1"/>
          <p:nvPr/>
        </p:nvSpPr>
        <p:spPr>
          <a:xfrm>
            <a:off x="960531" y="2208916"/>
            <a:ext cx="170001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  <a:hlinkClick r:id="rId5"/>
              </a:rPr>
              <a:t>LHCb-CONF-2024-004</a:t>
            </a:r>
            <a:endParaRPr lang="en-GB" sz="1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Helvetica Light" panose="020B0403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77720D-546C-2719-0532-81B7D062D94A}"/>
              </a:ext>
            </a:extLst>
          </p:cNvPr>
          <p:cNvSpPr txBox="1"/>
          <p:nvPr/>
        </p:nvSpPr>
        <p:spPr>
          <a:xfrm>
            <a:off x="3959583" y="1893958"/>
            <a:ext cx="50888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+0.7 </a:t>
            </a:r>
          </a:p>
          <a:p>
            <a:r>
              <a:rPr lang="en-GB" sz="105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–1.9</a:t>
            </a:r>
            <a:endParaRPr lang="en-CH" sz="105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3CE627-D619-EBFC-21A1-DE582CB351CF}"/>
              </a:ext>
            </a:extLst>
          </p:cNvPr>
          <p:cNvSpPr txBox="1"/>
          <p:nvPr/>
        </p:nvSpPr>
        <p:spPr>
          <a:xfrm>
            <a:off x="680253" y="2516080"/>
            <a:ext cx="54887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060450" algn="l"/>
              </a:tabLst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sin(2β /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ϕ</a:t>
            </a:r>
            <a:r>
              <a:rPr lang="en-GB" sz="1400" b="1" baseline="-250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1</a:t>
            </a: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)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 = 0.724 ± 0.014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  <a:hlinkClick r:id="rId4"/>
              </a:rPr>
              <a:t>CKMfitter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: 0.742 ± 0.023)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  <a:sym typeface="Wingding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BAF9D05-C2D5-88B0-DB47-15073326AF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299" y="3173202"/>
            <a:ext cx="4682136" cy="306582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D43FB22-5BE3-EC31-549E-83C854589DA4}"/>
              </a:ext>
            </a:extLst>
          </p:cNvPr>
          <p:cNvSpPr txBox="1"/>
          <p:nvPr/>
        </p:nvSpPr>
        <p:spPr>
          <a:xfrm>
            <a:off x="960530" y="2803146"/>
            <a:ext cx="170001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  <a:hlinkClick r:id="rId7"/>
              </a:rPr>
              <a:t>arXiv:2309.09728</a:t>
            </a:r>
            <a:endParaRPr lang="en-GB" sz="1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Helvetica Light" panose="020B0403020202020204" pitchFamily="3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61A7B3A3-BC8F-BE40-007E-C63D814AA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435" y="1367415"/>
            <a:ext cx="4783639" cy="478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DA6E93-2F0C-B11D-39C9-718175AB60FE}"/>
              </a:ext>
            </a:extLst>
          </p:cNvPr>
          <p:cNvSpPr txBox="1"/>
          <p:nvPr/>
        </p:nvSpPr>
        <p:spPr>
          <a:xfrm>
            <a:off x="234842" y="767877"/>
            <a:ext cx="3293320" cy="27699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Symbol" pitchFamily="2" charset="2"/>
              </a:rPr>
              <a:t>®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Gino </a:t>
            </a:r>
            <a:r>
              <a:rPr lang="en-GB" sz="1200" b="0" i="0" u="none" strike="noStrike" dirty="0" err="1">
                <a:solidFill>
                  <a:srgbClr val="FFFF00"/>
                </a:solidFill>
                <a:effectLst/>
                <a:latin typeface="Helvetica" pitchFamily="2" charset="0"/>
              </a:rPr>
              <a:t>Isidori’s</a:t>
            </a:r>
            <a:r>
              <a:rPr lang="en-GB" sz="1200" b="0" i="0" u="none" strike="noStrike" dirty="0">
                <a:solidFill>
                  <a:srgbClr val="FFFF00"/>
                </a:solidFill>
                <a:effectLst/>
                <a:latin typeface="Helvetica" pitchFamily="2" charset="0"/>
              </a:rPr>
              <a:t> talk at KMI2025</a:t>
            </a:r>
            <a:endParaRPr lang="en-CH" sz="1200" dirty="0">
              <a:solidFill>
                <a:srgbClr val="FFFF0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37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D9728-07A0-BB2B-6208-08F26B076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D51511-7534-5524-DA6E-27956C763C58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F9297E-66B0-F9EB-78C0-03263203D9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FD5727-0670-7EF8-6D2C-2DBB3E2394EF}"/>
              </a:ext>
            </a:extLst>
          </p:cNvPr>
          <p:cNvSpPr/>
          <p:nvPr/>
        </p:nvSpPr>
        <p:spPr>
          <a:xfrm>
            <a:off x="731768" y="5742878"/>
            <a:ext cx="2881228" cy="11151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82B18387-E306-5732-532B-6F3C4E3E2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614" y="0"/>
            <a:ext cx="1040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64682-28E3-8B6F-D89C-51874F83F51C}"/>
              </a:ext>
            </a:extLst>
          </p:cNvPr>
          <p:cNvSpPr/>
          <p:nvPr/>
        </p:nvSpPr>
        <p:spPr>
          <a:xfrm>
            <a:off x="343234" y="4656217"/>
            <a:ext cx="3037639" cy="21511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84189F7-4C06-7D52-6745-63DB8359AEC4}"/>
              </a:ext>
            </a:extLst>
          </p:cNvPr>
          <p:cNvSpPr/>
          <p:nvPr/>
        </p:nvSpPr>
        <p:spPr>
          <a:xfrm>
            <a:off x="499949" y="1416676"/>
            <a:ext cx="10073606" cy="4900214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0DE59B-6FC4-C6F8-6A95-ECEA047F524E}"/>
              </a:ext>
            </a:extLst>
          </p:cNvPr>
          <p:cNvSpPr txBox="1"/>
          <p:nvPr/>
        </p:nvSpPr>
        <p:spPr>
          <a:xfrm>
            <a:off x="234842" y="237440"/>
            <a:ext cx="1020992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11113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Powerful heavy-flavour measurements, complementary to Belle 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10471F-F1EF-4519-6C6D-7629F48BA59F}"/>
              </a:ext>
            </a:extLst>
          </p:cNvPr>
          <p:cNvSpPr txBox="1"/>
          <p:nvPr/>
        </p:nvSpPr>
        <p:spPr>
          <a:xfrm>
            <a:off x="680253" y="1574577"/>
            <a:ext cx="469023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Rare B meson decays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060450" algn="l"/>
              </a:tabLst>
              <a:defRPr/>
            </a:pP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B(B</a:t>
            </a:r>
            <a:r>
              <a:rPr lang="en-GB" sz="1400" b="1" baseline="-250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s</a:t>
            </a: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 </a:t>
            </a:r>
            <a:r>
              <a:rPr lang="en-GB" sz="1400" b="1" dirty="0">
                <a:solidFill>
                  <a:srgbClr val="000000"/>
                </a:solidFill>
                <a:latin typeface="Symbol" pitchFamily="2" charset="2"/>
                <a:sym typeface="Wingdings"/>
              </a:rPr>
              <a:t>®</a:t>
            </a: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Helvetica" pitchFamily="2" charset="0"/>
                <a:sym typeface="Wingdings"/>
              </a:rPr>
              <a:t>μμ</a:t>
            </a: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) = 3.8 ± 0.4 × 10</a:t>
            </a:r>
            <a:r>
              <a:rPr lang="en-GB" sz="1400" b="1" baseline="300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–9</a:t>
            </a: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 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(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  <a:sym typeface="Wingdings"/>
                <a:hlinkClick r:id="rId4"/>
              </a:rPr>
              <a:t>SM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: 3.7 ± 0.1 × 10</a:t>
            </a:r>
            <a:r>
              <a:rPr lang="en-GB" sz="1200" baseline="300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–9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)  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  <a:sym typeface="Wingding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D477E6-0C3D-6118-ADD7-E9E3126519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51" b="1551"/>
          <a:stretch/>
        </p:blipFill>
        <p:spPr>
          <a:xfrm>
            <a:off x="5094048" y="1758461"/>
            <a:ext cx="5308514" cy="41703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FCFDBF-AA6A-3FF6-6489-3B2D05CDEE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75431" y="2291699"/>
            <a:ext cx="3771792" cy="39312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127C609-270B-16B7-92EE-43F379285BAE}"/>
              </a:ext>
            </a:extLst>
          </p:cNvPr>
          <p:cNvSpPr txBox="1"/>
          <p:nvPr/>
        </p:nvSpPr>
        <p:spPr>
          <a:xfrm>
            <a:off x="3312919" y="1704870"/>
            <a:ext cx="170001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  <a:hlinkClick r:id="rId7"/>
              </a:rPr>
              <a:t>arXiv:2212.10311</a:t>
            </a:r>
            <a:endParaRPr lang="en-GB" sz="1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Helvetica Light" panose="020B0403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A3ECC78-34D1-2AAB-341B-78893523955F}"/>
              </a:ext>
            </a:extLst>
          </p:cNvPr>
          <p:cNvSpPr/>
          <p:nvPr/>
        </p:nvSpPr>
        <p:spPr>
          <a:xfrm>
            <a:off x="4726958" y="3167892"/>
            <a:ext cx="751625" cy="1983657"/>
          </a:xfrm>
          <a:prstGeom prst="roundRect">
            <a:avLst>
              <a:gd name="adj" fmla="val 3944"/>
            </a:avLst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F307B13-295D-3F16-B818-AC319857D4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9882" y="3219408"/>
            <a:ext cx="1810608" cy="9706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5E096D1-612F-A611-CFD8-17313E5082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1398" y="4123454"/>
            <a:ext cx="1795520" cy="92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65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3AFF6-864D-B622-1EEF-2B1883E1C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782D7B-8597-1E3A-BA17-E6DE5579AC13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D45956-AFC0-ACD1-4860-B02B0B89B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90572E-5249-CE03-25CB-FF25C16CEB6D}"/>
              </a:ext>
            </a:extLst>
          </p:cNvPr>
          <p:cNvSpPr/>
          <p:nvPr/>
        </p:nvSpPr>
        <p:spPr>
          <a:xfrm>
            <a:off x="731768" y="5742878"/>
            <a:ext cx="2881228" cy="11151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A05224A9-503F-C0C1-7EF5-76E87057E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614" y="0"/>
            <a:ext cx="1040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EE8A77-2FA5-1FAA-EF8E-EF32A0F2A916}"/>
              </a:ext>
            </a:extLst>
          </p:cNvPr>
          <p:cNvSpPr/>
          <p:nvPr/>
        </p:nvSpPr>
        <p:spPr>
          <a:xfrm>
            <a:off x="343234" y="4656217"/>
            <a:ext cx="3037639" cy="21511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D473FC6-D82A-EA55-A5C0-AA643CA1D287}"/>
              </a:ext>
            </a:extLst>
          </p:cNvPr>
          <p:cNvSpPr/>
          <p:nvPr/>
        </p:nvSpPr>
        <p:spPr>
          <a:xfrm>
            <a:off x="499949" y="1416676"/>
            <a:ext cx="10073606" cy="4900214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3D05EF-910B-68AA-DA64-5B1344A406B4}"/>
              </a:ext>
            </a:extLst>
          </p:cNvPr>
          <p:cNvSpPr txBox="1"/>
          <p:nvPr/>
        </p:nvSpPr>
        <p:spPr>
          <a:xfrm>
            <a:off x="234842" y="237440"/>
            <a:ext cx="1020992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11113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Powerful heavy-flavour measurements, complementary to Belle 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84DB3E-D918-3ECF-F16F-5272F2651290}"/>
              </a:ext>
            </a:extLst>
          </p:cNvPr>
          <p:cNvSpPr txBox="1"/>
          <p:nvPr/>
        </p:nvSpPr>
        <p:spPr>
          <a:xfrm>
            <a:off x="680253" y="1574577"/>
            <a:ext cx="167658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r>
              <a:rPr lang="en-GB" sz="1400" b="1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Spectroscopy</a:t>
            </a:r>
          </a:p>
          <a:p>
            <a:pPr marR="0" lvl="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tabLst>
                <a:tab pos="1060450" algn="l"/>
              </a:tabLst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76 new hadrons discovered at the LHC (68 by LHCb), among which: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060450" algn="l"/>
              </a:tabLst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22 new mesons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060450" algn="l"/>
              </a:tabLst>
              <a:defRPr/>
            </a:pPr>
            <a:r>
              <a:rPr lang="en-GB" sz="1200" dirty="0">
                <a:solidFill>
                  <a:srgbClr val="000000"/>
                </a:solidFill>
                <a:latin typeface="Helvetica" pitchFamily="2" charset="0"/>
                <a:sym typeface="Wingdings"/>
              </a:rPr>
              <a:t>31 new baryons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060450" algn="l"/>
              </a:tabLst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sym typeface="Wingdings"/>
              </a:rPr>
              <a:t>23 new exotic hadrons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060450" algn="l"/>
              </a:tabLst>
              <a:defRPr/>
            </a:pP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  <a:sym typeface="Wingding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0450" algn="l"/>
              </a:tabLst>
              <a:defRPr/>
            </a:pPr>
            <a:endParaRPr lang="en-GB" sz="1400" b="1" dirty="0">
              <a:solidFill>
                <a:srgbClr val="000000"/>
              </a:solidFill>
              <a:latin typeface="Helvetica" pitchFamily="2" charset="0"/>
              <a:sym typeface="Wingding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D40A92-27F5-2728-8622-D6753F5E8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2382" y="1625364"/>
            <a:ext cx="8194932" cy="45527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B76F174-899D-B702-1A73-60BE7FB52B0E}"/>
              </a:ext>
            </a:extLst>
          </p:cNvPr>
          <p:cNvSpPr txBox="1"/>
          <p:nvPr/>
        </p:nvSpPr>
        <p:spPr>
          <a:xfrm>
            <a:off x="680253" y="5738251"/>
            <a:ext cx="121594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  <a:hlinkClick r:id="rId5"/>
              </a:rPr>
              <a:t>Link to figure and numbers</a:t>
            </a:r>
            <a:endParaRPr lang="en-GB" sz="1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Helvetica Light" panose="020B04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D2F7A3-337B-76F6-A788-999CCC23E14F}"/>
              </a:ext>
            </a:extLst>
          </p:cNvPr>
          <p:cNvSpPr txBox="1"/>
          <p:nvPr/>
        </p:nvSpPr>
        <p:spPr>
          <a:xfrm>
            <a:off x="656413" y="3780980"/>
            <a:ext cx="123978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Symbol" pitchFamily="2" charset="2"/>
              </a:rPr>
              <a:t>®</a:t>
            </a:r>
            <a:r>
              <a:rPr lang="en-GB" sz="11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Helvetica" pitchFamily="2" charset="0"/>
              </a:rPr>
              <a:t> Yasuhiro Yamaguchi’s talk at KMI2025</a:t>
            </a:r>
            <a:endParaRPr lang="en-CH" sz="1100" dirty="0">
              <a:solidFill>
                <a:schemeClr val="accent6">
                  <a:lumMod val="75000"/>
                </a:schemeClr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119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E154AC8-948A-EC4D-B6E6-17ADDABB6892}"/>
              </a:ext>
            </a:extLst>
          </p:cNvPr>
          <p:cNvSpPr/>
          <p:nvPr/>
        </p:nvSpPr>
        <p:spPr>
          <a:xfrm>
            <a:off x="10124661" y="0"/>
            <a:ext cx="1348202" cy="6858000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EAA396-F5D2-464D-8BDE-1A07B080DA62}"/>
              </a:ext>
            </a:extLst>
          </p:cNvPr>
          <p:cNvSpPr/>
          <p:nvPr/>
        </p:nvSpPr>
        <p:spPr>
          <a:xfrm>
            <a:off x="7938052" y="0"/>
            <a:ext cx="3588337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A57CE92-9A52-F040-900E-075E982AB087}"/>
              </a:ext>
            </a:extLst>
          </p:cNvPr>
          <p:cNvSpPr txBox="1">
            <a:spLocks/>
          </p:cNvSpPr>
          <p:nvPr/>
        </p:nvSpPr>
        <p:spPr>
          <a:xfrm>
            <a:off x="1242000" y="6440400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005F4-6C79-4041-BE3E-EA2D79AD61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1031" y="0"/>
            <a:ext cx="11150708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7DEECA4-02A2-9745-B556-A9F547FA3AA2}"/>
              </a:ext>
            </a:extLst>
          </p:cNvPr>
          <p:cNvGrpSpPr/>
          <p:nvPr/>
        </p:nvGrpSpPr>
        <p:grpSpPr>
          <a:xfrm>
            <a:off x="4891470" y="573646"/>
            <a:ext cx="684915" cy="418758"/>
            <a:chOff x="4069826" y="1958011"/>
            <a:chExt cx="684915" cy="4187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B22F78-B64A-8346-956F-7C920472A2DD}"/>
                </a:ext>
              </a:extLst>
            </p:cNvPr>
            <p:cNvSpPr txBox="1"/>
            <p:nvPr/>
          </p:nvSpPr>
          <p:spPr>
            <a:xfrm>
              <a:off x="4069826" y="1958011"/>
              <a:ext cx="6849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CMS</a:t>
              </a:r>
            </a:p>
          </p:txBody>
        </p:sp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id="{EBC92825-064B-FB45-807D-82D724FBBC4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354500" y="2304769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FE2097-D687-7249-AE48-F46B9B9E8F67}"/>
              </a:ext>
            </a:extLst>
          </p:cNvPr>
          <p:cNvGrpSpPr/>
          <p:nvPr/>
        </p:nvGrpSpPr>
        <p:grpSpPr>
          <a:xfrm>
            <a:off x="3701704" y="5149111"/>
            <a:ext cx="894376" cy="429453"/>
            <a:chOff x="3131858" y="5533424"/>
            <a:chExt cx="894376" cy="429453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7E60D322-0341-B149-B0FE-AAB921D9543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D3ABAB-396B-5548-A107-2AE951314610}"/>
                </a:ext>
              </a:extLst>
            </p:cNvPr>
            <p:cNvSpPr txBox="1"/>
            <p:nvPr/>
          </p:nvSpPr>
          <p:spPr>
            <a:xfrm>
              <a:off x="3131858" y="5533424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608289-823F-D04F-8BD4-15F9B0BCA635}"/>
              </a:ext>
            </a:extLst>
          </p:cNvPr>
          <p:cNvGrpSpPr/>
          <p:nvPr/>
        </p:nvGrpSpPr>
        <p:grpSpPr>
          <a:xfrm>
            <a:off x="6058613" y="5570555"/>
            <a:ext cx="744403" cy="414338"/>
            <a:chOff x="4973280" y="5801366"/>
            <a:chExt cx="744403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A852F807-4A80-744F-B3AD-50FC3AC432FB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55AD06-8A95-E14E-B77E-6D27D17A4521}"/>
                </a:ext>
              </a:extLst>
            </p:cNvPr>
            <p:cNvSpPr txBox="1"/>
            <p:nvPr/>
          </p:nvSpPr>
          <p:spPr>
            <a:xfrm>
              <a:off x="4973280" y="5824280"/>
              <a:ext cx="744403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08BEC9-C60E-6245-BF3D-756B98F3FE1E}"/>
              </a:ext>
            </a:extLst>
          </p:cNvPr>
          <p:cNvGrpSpPr/>
          <p:nvPr/>
        </p:nvGrpSpPr>
        <p:grpSpPr>
          <a:xfrm>
            <a:off x="1847094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A177D9B2-60A9-8D4F-BF46-74AA94C0D663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5D89AC-B1F1-9147-B39E-FF3E257FCA70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ALICE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66439D3-C33A-0841-A4BC-2B3CA8C9ACAE}"/>
              </a:ext>
            </a:extLst>
          </p:cNvPr>
          <p:cNvGrpSpPr/>
          <p:nvPr/>
        </p:nvGrpSpPr>
        <p:grpSpPr>
          <a:xfrm>
            <a:off x="7802563" y="1018871"/>
            <a:ext cx="3670300" cy="1066801"/>
            <a:chOff x="7802563" y="1018871"/>
            <a:chExt cx="3670300" cy="10668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280D3CC-D491-7441-BF94-2BB23A0A1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02563" y="1018872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5" name="ZoneTexte 45">
              <a:extLst>
                <a:ext uri="{FF2B5EF4-FFF2-40B4-BE49-F238E27FC236}">
                  <a16:creationId xmlns:a16="http://schemas.microsoft.com/office/drawing/2014/main" id="{A1E47DCA-291F-F04E-BB01-09A1579728FF}"/>
                </a:ext>
              </a:extLst>
            </p:cNvPr>
            <p:cNvSpPr txBox="1"/>
            <p:nvPr/>
          </p:nvSpPr>
          <p:spPr>
            <a:xfrm>
              <a:off x="10814438" y="1018871"/>
              <a:ext cx="658425" cy="27147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ATLAS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3B34EF6-B09D-614D-830D-C725B533D0DB}"/>
              </a:ext>
            </a:extLst>
          </p:cNvPr>
          <p:cNvGrpSpPr/>
          <p:nvPr/>
        </p:nvGrpSpPr>
        <p:grpSpPr>
          <a:xfrm>
            <a:off x="7802563" y="3605763"/>
            <a:ext cx="3670300" cy="1066801"/>
            <a:chOff x="7802563" y="3605763"/>
            <a:chExt cx="3670300" cy="106680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78855EE-8342-D44A-A7CA-0FAB1D6EF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02563" y="3605764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6" name="ZoneTexte 45">
              <a:extLst>
                <a:ext uri="{FF2B5EF4-FFF2-40B4-BE49-F238E27FC236}">
                  <a16:creationId xmlns:a16="http://schemas.microsoft.com/office/drawing/2014/main" id="{B8DCA2A4-BDE1-1A4D-A2BF-CCCDCA96E550}"/>
                </a:ext>
              </a:extLst>
            </p:cNvPr>
            <p:cNvSpPr txBox="1"/>
            <p:nvPr/>
          </p:nvSpPr>
          <p:spPr>
            <a:xfrm>
              <a:off x="10814437" y="3605763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ALICE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66126DC-396C-7948-9105-A785808F8473}"/>
              </a:ext>
            </a:extLst>
          </p:cNvPr>
          <p:cNvGrpSpPr/>
          <p:nvPr/>
        </p:nvGrpSpPr>
        <p:grpSpPr>
          <a:xfrm>
            <a:off x="7802563" y="2312317"/>
            <a:ext cx="3670300" cy="1066801"/>
            <a:chOff x="7802563" y="2312317"/>
            <a:chExt cx="3670300" cy="106680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C5EE1E7-1B0E-1341-BAAE-D9B35E96C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2563" y="2312318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7" name="ZoneTexte 47">
              <a:extLst>
                <a:ext uri="{FF2B5EF4-FFF2-40B4-BE49-F238E27FC236}">
                  <a16:creationId xmlns:a16="http://schemas.microsoft.com/office/drawing/2014/main" id="{B98ABFF3-51B4-EC47-AA6D-DE0BFDD73EE9}"/>
                </a:ext>
              </a:extLst>
            </p:cNvPr>
            <p:cNvSpPr txBox="1"/>
            <p:nvPr/>
          </p:nvSpPr>
          <p:spPr>
            <a:xfrm>
              <a:off x="10814437" y="2312317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CMS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6B502F4-72A8-1E4D-9429-3091FB8FD962}"/>
              </a:ext>
            </a:extLst>
          </p:cNvPr>
          <p:cNvGrpSpPr/>
          <p:nvPr/>
        </p:nvGrpSpPr>
        <p:grpSpPr>
          <a:xfrm>
            <a:off x="7802563" y="4899211"/>
            <a:ext cx="3670300" cy="1066800"/>
            <a:chOff x="7802563" y="4899211"/>
            <a:chExt cx="3670300" cy="10668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10F1EDF-080E-3A4D-9A35-25DB5252E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02563" y="4899211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8" name="ZoneTexte 48">
              <a:extLst>
                <a:ext uri="{FF2B5EF4-FFF2-40B4-BE49-F238E27FC236}">
                  <a16:creationId xmlns:a16="http://schemas.microsoft.com/office/drawing/2014/main" id="{2AEFEB80-E2B5-204F-BE41-1B11ED31CA82}"/>
                </a:ext>
              </a:extLst>
            </p:cNvPr>
            <p:cNvSpPr txBox="1"/>
            <p:nvPr/>
          </p:nvSpPr>
          <p:spPr>
            <a:xfrm>
              <a:off x="10830615" y="4899211"/>
              <a:ext cx="642248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LHCb</a:t>
              </a:r>
              <a:endParaRPr lang="en-US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BD7240-B5B8-4C41-9A18-239E7BD927E1}"/>
              </a:ext>
            </a:extLst>
          </p:cNvPr>
          <p:cNvSpPr txBox="1"/>
          <p:nvPr/>
        </p:nvSpPr>
        <p:spPr>
          <a:xfrm>
            <a:off x="231300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D27B9C-863D-3148-9AA0-DE5436A463AF}"/>
              </a:ext>
            </a:extLst>
          </p:cNvPr>
          <p:cNvSpPr txBox="1"/>
          <p:nvPr/>
        </p:nvSpPr>
        <p:spPr>
          <a:xfrm>
            <a:off x="4524057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86E240-8DE5-7243-ACF4-B39B0027A7D9}"/>
              </a:ext>
            </a:extLst>
          </p:cNvPr>
          <p:cNvSpPr txBox="1"/>
          <p:nvPr/>
        </p:nvSpPr>
        <p:spPr>
          <a:xfrm>
            <a:off x="4455859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FC917E0-2304-8644-8E5F-CC7F30A4E445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75964" y="6073254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B4CC086-D5F4-7378-0A0E-E693CA9DFCD7}"/>
              </a:ext>
            </a:extLst>
          </p:cNvPr>
          <p:cNvSpPr txBox="1"/>
          <p:nvPr/>
        </p:nvSpPr>
        <p:spPr>
          <a:xfrm>
            <a:off x="222662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spcBef>
                <a:spcPts val="1200"/>
              </a:spcBef>
            </a:pPr>
            <a:r>
              <a:rPr lang="en-CH" sz="1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Areal view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F46753-1454-585F-4FB8-92961E8FD545}"/>
              </a:ext>
            </a:extLst>
          </p:cNvPr>
          <p:cNvSpPr txBox="1"/>
          <p:nvPr/>
        </p:nvSpPr>
        <p:spPr>
          <a:xfrm>
            <a:off x="1847095" y="2865866"/>
            <a:ext cx="56623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5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next steps</a:t>
            </a:r>
          </a:p>
        </p:txBody>
      </p:sp>
    </p:spTree>
    <p:extLst>
      <p:ext uri="{BB962C8B-B14F-4D97-AF65-F5344CB8AC3E}">
        <p14:creationId xmlns:p14="http://schemas.microsoft.com/office/powerpoint/2010/main" val="28621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LLHC-diagram.png">
            <a:extLst>
              <a:ext uri="{FF2B5EF4-FFF2-40B4-BE49-F238E27FC236}">
                <a16:creationId xmlns:a16="http://schemas.microsoft.com/office/drawing/2014/main" id="{900B3DA2-CCB8-7697-5AA0-839212472F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82" b="5282"/>
          <a:stretch/>
        </p:blipFill>
        <p:spPr>
          <a:xfrm>
            <a:off x="584494" y="1271237"/>
            <a:ext cx="10778567" cy="540834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0F32CE-DABF-1E47-AEE8-0EE0A2F53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49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78D3B4-ABF4-544C-934F-09F089FE6BE0}"/>
              </a:ext>
            </a:extLst>
          </p:cNvPr>
          <p:cNvSpPr txBox="1"/>
          <p:nvPr/>
        </p:nvSpPr>
        <p:spPr>
          <a:xfrm>
            <a:off x="178097" y="264651"/>
            <a:ext cx="7473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LHC project timeline</a:t>
            </a:r>
            <a:endParaRPr lang="en-US" sz="280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FACC0B-EF5C-AACC-5606-0AAB8DBA60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82344" y="76200"/>
            <a:ext cx="1517223" cy="7851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D6975FA-205C-567C-DA88-4796F4056238}"/>
              </a:ext>
            </a:extLst>
          </p:cNvPr>
          <p:cNvSpPr/>
          <p:nvPr/>
        </p:nvSpPr>
        <p:spPr>
          <a:xfrm>
            <a:off x="8469852" y="1210235"/>
            <a:ext cx="2583630" cy="11295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C7671F-5C08-4CA6-C60A-B9856EA7E86E}"/>
              </a:ext>
            </a:extLst>
          </p:cNvPr>
          <p:cNvSpPr/>
          <p:nvPr/>
        </p:nvSpPr>
        <p:spPr>
          <a:xfrm>
            <a:off x="6741180" y="1478739"/>
            <a:ext cx="4675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D7FBF"/>
                </a:solidFill>
                <a:latin typeface="Helvetica" pitchFamily="2" charset="0"/>
              </a:rPr>
              <a:t>HL-LHC </a:t>
            </a:r>
            <a:r>
              <a:rPr lang="en-GB" dirty="0">
                <a:solidFill>
                  <a:srgbClr val="0D7FBF"/>
                </a:solidFill>
                <a:latin typeface="Helvetica" pitchFamily="2" charset="0"/>
              </a:rPr>
              <a:t>is the </a:t>
            </a:r>
            <a:r>
              <a:rPr lang="en-GB" b="1" dirty="0">
                <a:solidFill>
                  <a:srgbClr val="0D7FBF"/>
                </a:solidFill>
                <a:latin typeface="Helvetica" pitchFamily="2" charset="0"/>
              </a:rPr>
              <a:t>world’s flagship collider project </a:t>
            </a:r>
            <a:r>
              <a:rPr lang="en-GB" dirty="0">
                <a:solidFill>
                  <a:srgbClr val="0D7FBF"/>
                </a:solidFill>
                <a:latin typeface="Helvetica" pitchFamily="2" charset="0"/>
              </a:rPr>
              <a:t>during the </a:t>
            </a:r>
            <a:r>
              <a:rPr lang="en-GB" b="1" dirty="0">
                <a:solidFill>
                  <a:srgbClr val="0D7FBF"/>
                </a:solidFill>
                <a:latin typeface="Helvetica" pitchFamily="2" charset="0"/>
              </a:rPr>
              <a:t>next decades </a:t>
            </a:r>
            <a:endParaRPr lang="en-CH" b="1" dirty="0">
              <a:solidFill>
                <a:srgbClr val="0D7FBF"/>
              </a:solidFill>
            </a:endParaRPr>
          </a:p>
        </p:txBody>
      </p:sp>
      <p:sp>
        <p:nvSpPr>
          <p:cNvPr id="7" name="5-point Star 6">
            <a:extLst>
              <a:ext uri="{FF2B5EF4-FFF2-40B4-BE49-F238E27FC236}">
                <a16:creationId xmlns:a16="http://schemas.microsoft.com/office/drawing/2014/main" id="{9DD12591-17F8-1D02-15F8-3977D72EB216}"/>
              </a:ext>
            </a:extLst>
          </p:cNvPr>
          <p:cNvSpPr/>
          <p:nvPr/>
        </p:nvSpPr>
        <p:spPr>
          <a:xfrm>
            <a:off x="7405307" y="3770182"/>
            <a:ext cx="198000" cy="198000"/>
          </a:xfrm>
          <a:prstGeom prst="star5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842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B5B0E-DE85-2AFB-67C2-EB162BB97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FF20F49-0E76-C9D2-20D5-2C2404B0C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1C2F03-9E95-40C9-A99F-3C4F7EE8CF2A}" type="slidenum">
              <a:rPr lang="en-GB">
                <a:solidFill>
                  <a:srgbClr val="000000">
                    <a:lumMod val="50000"/>
                    <a:lumOff val="50000"/>
                  </a:srgbClr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3783FD-70A1-CF8D-1372-EE6914A9A5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945" t="2637" r="23759" b="2394"/>
          <a:stretch/>
        </p:blipFill>
        <p:spPr bwMode="auto">
          <a:xfrm>
            <a:off x="10058400" y="336635"/>
            <a:ext cx="1086989" cy="109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Espace réservé du contenu 10">
            <a:extLst>
              <a:ext uri="{FF2B5EF4-FFF2-40B4-BE49-F238E27FC236}">
                <a16:creationId xmlns:a16="http://schemas.microsoft.com/office/drawing/2014/main" id="{FEF0B2B8-3536-8A77-A383-37621A351C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6292"/>
            <a:ext cx="11472863" cy="687429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67ABE18-4F8F-E897-C1AF-6B2029629BA8}"/>
              </a:ext>
            </a:extLst>
          </p:cNvPr>
          <p:cNvSpPr/>
          <p:nvPr/>
        </p:nvSpPr>
        <p:spPr>
          <a:xfrm>
            <a:off x="7938052" y="0"/>
            <a:ext cx="3534811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Titre 4">
            <a:extLst>
              <a:ext uri="{FF2B5EF4-FFF2-40B4-BE49-F238E27FC236}">
                <a16:creationId xmlns:a16="http://schemas.microsoft.com/office/drawing/2014/main" id="{E4C44D0E-3FE6-DB5E-D447-F0A812B35002}"/>
              </a:ext>
            </a:extLst>
          </p:cNvPr>
          <p:cNvSpPr txBox="1">
            <a:spLocks/>
          </p:cNvSpPr>
          <p:nvPr/>
        </p:nvSpPr>
        <p:spPr>
          <a:xfrm>
            <a:off x="8242893" y="1370306"/>
            <a:ext cx="3511208" cy="132004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>
                <a:solidFill>
                  <a:srgbClr val="FFFFFF"/>
                </a:solidFill>
                <a:latin typeface="Helvetica" pitchFamily="2" charset="0"/>
              </a:rPr>
              <a:t>Large Hadron Collider (LHC)</a:t>
            </a:r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6B0DF1D3-4DA9-C37F-F7A6-BA4B401CB272}"/>
              </a:ext>
            </a:extLst>
          </p:cNvPr>
          <p:cNvSpPr txBox="1">
            <a:spLocks/>
          </p:cNvSpPr>
          <p:nvPr/>
        </p:nvSpPr>
        <p:spPr>
          <a:xfrm>
            <a:off x="8242893" y="2716791"/>
            <a:ext cx="3094104" cy="2797408"/>
          </a:xfrm>
          <a:prstGeom prst="rect">
            <a:avLst/>
          </a:prstGeom>
        </p:spPr>
        <p:txBody>
          <a:bodyPr vert="horz" wrap="square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27 km underground accelerator and collider 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Superconducting magnets </a:t>
            </a:r>
            <a:r>
              <a:rPr lang="en-GB" sz="15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(1.9 K = –271.3 °C)</a:t>
            </a: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 steer the particles around the ring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Proton and ions are accelerated to multi-TeV scale energies before   they collide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A8344D-1D10-4E66-131C-A75F4A2F9754}"/>
              </a:ext>
            </a:extLst>
          </p:cNvPr>
          <p:cNvSpPr txBox="1"/>
          <p:nvPr/>
        </p:nvSpPr>
        <p:spPr>
          <a:xfrm>
            <a:off x="111512" y="6545797"/>
            <a:ext cx="54649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 LHC has a total of 9300 magnets for beam bending, beam focusing and orbit corrections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B5CD3-907A-2D07-57A3-C89CBD7D3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188"/>
          <a:stretch/>
        </p:blipFill>
        <p:spPr>
          <a:xfrm>
            <a:off x="-3" y="-11068"/>
            <a:ext cx="7938053" cy="68690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373476-D8C5-3487-1871-B2872253B365}"/>
              </a:ext>
            </a:extLst>
          </p:cNvPr>
          <p:cNvSpPr/>
          <p:nvPr/>
        </p:nvSpPr>
        <p:spPr>
          <a:xfrm>
            <a:off x="-5" y="110402"/>
            <a:ext cx="7140393" cy="1573306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E4AB23C4-3351-47AD-8506-A2CB9BB84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376" y="150743"/>
            <a:ext cx="7294037" cy="151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With strong Japanese contributions for the final focusing superconducting quadrupole magnets</a:t>
            </a:r>
          </a:p>
        </p:txBody>
      </p:sp>
    </p:spTree>
    <p:extLst>
      <p:ext uri="{BB962C8B-B14F-4D97-AF65-F5344CB8AC3E}">
        <p14:creationId xmlns:p14="http://schemas.microsoft.com/office/powerpoint/2010/main" val="1003807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50">
        <p:fade/>
      </p:transition>
    </mc:Choice>
    <mc:Fallback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1FA901-B997-D9B3-396E-0A14244E3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6B0D84-432E-E7C0-E867-30846B4477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35"/>
          <a:stretch/>
        </p:blipFill>
        <p:spPr>
          <a:xfrm>
            <a:off x="-1" y="0"/>
            <a:ext cx="1147286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B4FF3C-90A8-38F2-596B-E977895960C4}"/>
              </a:ext>
            </a:extLst>
          </p:cNvPr>
          <p:cNvSpPr/>
          <p:nvPr/>
        </p:nvSpPr>
        <p:spPr>
          <a:xfrm>
            <a:off x="7943850" y="1"/>
            <a:ext cx="3529011" cy="5329237"/>
          </a:xfrm>
          <a:prstGeom prst="rect">
            <a:avLst/>
          </a:prstGeom>
          <a:solidFill>
            <a:srgbClr val="1C446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60450"/>
            <a:endParaRPr lang="fr-FR" sz="1694">
              <a:solidFill>
                <a:srgbClr val="0057A6"/>
              </a:solidFill>
              <a:latin typeface="Arial" panose="020B0604020202020204"/>
            </a:endParaRP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C752E4AB-502E-8771-C230-BEEDCE035B3A}"/>
              </a:ext>
            </a:extLst>
          </p:cNvPr>
          <p:cNvSpPr txBox="1"/>
          <p:nvPr/>
        </p:nvSpPr>
        <p:spPr>
          <a:xfrm>
            <a:off x="8177148" y="1424909"/>
            <a:ext cx="325285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2669" indent="-322669" defTabSz="860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Helvetica" pitchFamily="2" charset="0"/>
              </a:rPr>
              <a:t>Higgs factory (360M Higgs bosons produced) for precise Higgs coupling measurements, access to Higgs self interaction and longitudinal vector boson scattering, and increased overall rare &amp; new physics sensitivity</a:t>
            </a:r>
            <a:endParaRPr lang="en-US" sz="1600" dirty="0">
              <a:solidFill>
                <a:srgbClr val="FFFFFF"/>
              </a:solidFill>
              <a:latin typeface="Helvetica" pitchFamily="2" charset="0"/>
              <a:ea typeface="Arial" charset="0"/>
              <a:cs typeface="Arial" charset="0"/>
            </a:endParaRPr>
          </a:p>
          <a:p>
            <a:pPr marL="322669" indent="-322669" defTabSz="860450">
              <a:spcBef>
                <a:spcPts val="1200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It will begin operating in 2030, and run until 2041</a:t>
            </a:r>
          </a:p>
          <a:p>
            <a:pPr marL="322669" indent="-322669" defTabSz="860450">
              <a:spcBef>
                <a:spcPts val="1200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Complementary to an e</a:t>
            </a:r>
            <a:r>
              <a:rPr lang="en-US" sz="1600" baseline="300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+</a:t>
            </a:r>
            <a:r>
              <a:rPr lang="en-US" sz="16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e</a:t>
            </a:r>
            <a:r>
              <a:rPr lang="en-US" sz="1600" baseline="300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–</a:t>
            </a:r>
            <a:r>
              <a:rPr lang="en-US" sz="16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 Higgs / top / EW factory</a:t>
            </a:r>
            <a:endParaRPr lang="fr-FR" sz="1600" dirty="0">
              <a:solidFill>
                <a:srgbClr val="FFFFFF"/>
              </a:solidFill>
              <a:latin typeface="Helvetica" pitchFamily="2" charset="0"/>
              <a:ea typeface="Arial" charset="0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08B5EC-F942-5225-3E81-A55E6F6C56C5}"/>
              </a:ext>
            </a:extLst>
          </p:cNvPr>
          <p:cNvSpPr txBox="1"/>
          <p:nvPr/>
        </p:nvSpPr>
        <p:spPr>
          <a:xfrm>
            <a:off x="8177147" y="344753"/>
            <a:ext cx="32528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dirty="0">
                <a:solidFill>
                  <a:schemeClr val="bg1"/>
                </a:solidFill>
                <a:latin typeface="Helvetica" pitchFamily="2" charset="0"/>
              </a:rPr>
              <a:t>High-Luminosity LHC (HL-LHC)</a:t>
            </a:r>
          </a:p>
        </p:txBody>
      </p:sp>
    </p:spTree>
    <p:extLst>
      <p:ext uri="{BB962C8B-B14F-4D97-AF65-F5344CB8AC3E}">
        <p14:creationId xmlns:p14="http://schemas.microsoft.com/office/powerpoint/2010/main" val="4080076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6CBC718-5BBE-D841-A3D1-EB80F20FB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D9BD6B9-0C8B-7D41-A3AB-EE138A316EF5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Upgrade to the High-Luminosity LHC (HL-LHC)</a:t>
            </a:r>
            <a:endParaRPr lang="en-US" sz="280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ED942C-432A-1E48-AE3D-BFAAE1098C98}"/>
              </a:ext>
            </a:extLst>
          </p:cNvPr>
          <p:cNvSpPr/>
          <p:nvPr/>
        </p:nvSpPr>
        <p:spPr>
          <a:xfrm>
            <a:off x="591671" y="1187217"/>
            <a:ext cx="4564529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Helvetica" pitchFamily="2" charset="0"/>
              </a:rPr>
              <a:t>The HL-LHC’s intensity requires unprecedented detector and            computing technologies: </a:t>
            </a:r>
          </a:p>
          <a:p>
            <a:pPr marL="285750" lvl="0" indent="-285750" defTabSz="457200" fontAlgn="base">
              <a:spcBef>
                <a:spcPts val="1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Radiation hardness</a:t>
            </a:r>
          </a:p>
          <a:p>
            <a:pPr marL="285750" lvl="0" indent="-28575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High detection granularity and resolution</a:t>
            </a:r>
          </a:p>
          <a:p>
            <a:pPr marL="285750" lvl="0" indent="-28575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Precise timing detectors </a:t>
            </a:r>
          </a:p>
          <a:p>
            <a:pPr marL="285750" lvl="0" indent="-28575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More powerful triggers</a:t>
            </a:r>
          </a:p>
          <a:p>
            <a:pPr marL="285750" lvl="0" indent="-28575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Deeply embedded ML &amp; AI</a:t>
            </a:r>
          </a:p>
          <a:p>
            <a:pPr marL="285750" lvl="0" indent="-28575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High-performance software &amp; computing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067CED-EEED-2D96-67D8-6E084318C866}"/>
              </a:ext>
            </a:extLst>
          </p:cNvPr>
          <p:cNvSpPr txBox="1"/>
          <p:nvPr/>
        </p:nvSpPr>
        <p:spPr>
          <a:xfrm>
            <a:off x="5774009" y="6664745"/>
            <a:ext cx="26184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bg1"/>
                </a:solidFill>
                <a:latin typeface="Calibri" panose="020F0502020204030204" pitchFamily="34" charset="0"/>
                <a:ea typeface="Helvetica Light" charset="0"/>
                <a:cs typeface="Calibri" panose="020F0502020204030204" pitchFamily="34" charset="0"/>
                <a:sym typeface="Wingdings" pitchFamily="2" charset="2"/>
              </a:rPr>
              <a:t>200 pileup event simulated in ATLAS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30BFE7F-4139-00D2-0D6B-C88A17B6D36D}"/>
              </a:ext>
            </a:extLst>
          </p:cNvPr>
          <p:cNvCxnSpPr/>
          <p:nvPr/>
        </p:nvCxnSpPr>
        <p:spPr>
          <a:xfrm>
            <a:off x="0" y="5042465"/>
            <a:ext cx="11472863" cy="11937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1E366F7-FDC5-7D83-5A5C-D9D98C36A482}"/>
              </a:ext>
            </a:extLst>
          </p:cNvPr>
          <p:cNvSpPr/>
          <p:nvPr/>
        </p:nvSpPr>
        <p:spPr>
          <a:xfrm>
            <a:off x="5019590" y="1157296"/>
            <a:ext cx="6271576" cy="3374363"/>
          </a:xfrm>
          <a:prstGeom prst="roundRect">
            <a:avLst>
              <a:gd name="adj" fmla="val 976"/>
            </a:avLst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9A6B07-2EC9-1DF9-C5D0-916F9EB1F4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69" t="4914"/>
          <a:stretch/>
        </p:blipFill>
        <p:spPr>
          <a:xfrm>
            <a:off x="5129306" y="1290918"/>
            <a:ext cx="6017367" cy="3095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FE5120-E0BD-234F-B48D-6C523AB33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4771497"/>
            <a:ext cx="5873825" cy="20865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318DA9-A760-A078-DCBA-5F0A9AF2EB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693" r="15340"/>
          <a:stretch/>
        </p:blipFill>
        <p:spPr>
          <a:xfrm>
            <a:off x="7154203" y="4761772"/>
            <a:ext cx="2695929" cy="20962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17CB2A-9B08-D9FB-C454-804D2EC4F857}"/>
              </a:ext>
            </a:extLst>
          </p:cNvPr>
          <p:cNvSpPr txBox="1"/>
          <p:nvPr/>
        </p:nvSpPr>
        <p:spPr>
          <a:xfrm>
            <a:off x="37389" y="6559483"/>
            <a:ext cx="21050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Cleanroom at Santa Cruz UC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31B4A7-F46F-7287-C629-C0C210341E2C}"/>
              </a:ext>
            </a:extLst>
          </p:cNvPr>
          <p:cNvSpPr txBox="1"/>
          <p:nvPr/>
        </p:nvSpPr>
        <p:spPr>
          <a:xfrm>
            <a:off x="7374817" y="6563330"/>
            <a:ext cx="190468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ITk Outer cylinder at CERN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A53A13-F0CC-EA20-F30C-488F7E7B07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7705" y="4768458"/>
            <a:ext cx="1303024" cy="20895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26F129-3586-72BF-DAFB-EE90F6DF87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50133" y="4768459"/>
            <a:ext cx="1622730" cy="208954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D316EA5-4350-235C-B60F-791916BF0E77}"/>
              </a:ext>
            </a:extLst>
          </p:cNvPr>
          <p:cNvSpPr txBox="1"/>
          <p:nvPr/>
        </p:nvSpPr>
        <p:spPr>
          <a:xfrm>
            <a:off x="9850132" y="4768458"/>
            <a:ext cx="14813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HGTD electronics board</a:t>
            </a:r>
            <a:endParaRPr lang="en-CH" sz="1100" b="1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723AC4-90B8-EBA5-CB4B-399E4F54D1F1}"/>
              </a:ext>
            </a:extLst>
          </p:cNvPr>
          <p:cNvSpPr txBox="1"/>
          <p:nvPr/>
        </p:nvSpPr>
        <p:spPr>
          <a:xfrm>
            <a:off x="5019590" y="1187216"/>
            <a:ext cx="26035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Substantial upgrades for ATLAS &amp; CMS</a:t>
            </a:r>
          </a:p>
        </p:txBody>
      </p:sp>
    </p:spTree>
    <p:extLst>
      <p:ext uri="{BB962C8B-B14F-4D97-AF65-F5344CB8AC3E}">
        <p14:creationId xmlns:p14="http://schemas.microsoft.com/office/powerpoint/2010/main" val="3162092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89B7A0-3AEA-53AF-5F0B-119DBF803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1890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3153F00-AAA2-D11D-7608-6031E3B92F63}"/>
              </a:ext>
            </a:extLst>
          </p:cNvPr>
          <p:cNvSpPr/>
          <p:nvPr/>
        </p:nvSpPr>
        <p:spPr>
          <a:xfrm>
            <a:off x="1" y="1676797"/>
            <a:ext cx="5736430" cy="4109642"/>
          </a:xfrm>
          <a:prstGeom prst="rect">
            <a:avLst/>
          </a:prstGeom>
          <a:solidFill>
            <a:srgbClr val="265478">
              <a:alpha val="88000"/>
            </a:srgb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23F3DA-D456-7B60-7657-A1AF4431963B}"/>
              </a:ext>
            </a:extLst>
          </p:cNvPr>
          <p:cNvSpPr txBox="1"/>
          <p:nvPr/>
        </p:nvSpPr>
        <p:spPr>
          <a:xfrm>
            <a:off x="420620" y="1587650"/>
            <a:ext cx="5051493" cy="4357462"/>
          </a:xfrm>
          <a:prstGeom prst="rect">
            <a:avLst/>
          </a:prstGeom>
          <a:noFill/>
        </p:spPr>
        <p:txBody>
          <a:bodyPr wrap="square" tIns="288000" bIns="324000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LHC has been transformative for particle physics</a:t>
            </a:r>
          </a:p>
          <a:p>
            <a:pPr>
              <a:spcBef>
                <a:spcPts val="18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Higgs boson discovery allows us to directly study electroweak symmetry breaking and the process of mass generation</a:t>
            </a:r>
          </a:p>
          <a:p>
            <a:pPr marL="0">
              <a:spcBef>
                <a:spcPts val="18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Higgs sector is connected with profound questions, whose study requires a broad experimental programme at the energy frontier</a:t>
            </a:r>
          </a:p>
          <a:p>
            <a:pPr marL="0">
              <a:spcBef>
                <a:spcPts val="18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 large-scale upgrade programme is underway at the LHC and its experiments to prepare for the next phase of exploration: the HL-LHC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C9E35-1D4D-8DC6-2436-6BACB53C9BCD}"/>
              </a:ext>
            </a:extLst>
          </p:cNvPr>
          <p:cNvSpPr txBox="1"/>
          <p:nvPr/>
        </p:nvSpPr>
        <p:spPr>
          <a:xfrm>
            <a:off x="1" y="484114"/>
            <a:ext cx="5963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36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4112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D1F8FF-6CD5-5320-86F3-9585A5C67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53</a:t>
            </a:fld>
            <a:endParaRPr lang="en-GB" dirty="0"/>
          </a:p>
        </p:txBody>
      </p:sp>
      <p:pic>
        <p:nvPicPr>
          <p:cNvPr id="3" name="Picture 2" descr="Blue Universe">
            <a:extLst>
              <a:ext uri="{FF2B5EF4-FFF2-40B4-BE49-F238E27FC236}">
                <a16:creationId xmlns:a16="http://schemas.microsoft.com/office/drawing/2014/main" id="{69326CDA-430C-5691-4638-47E536E79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15208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5A5679-B334-C205-60CA-D94B09CAF410}"/>
              </a:ext>
            </a:extLst>
          </p:cNvPr>
          <p:cNvSpPr txBox="1"/>
          <p:nvPr/>
        </p:nvSpPr>
        <p:spPr>
          <a:xfrm>
            <a:off x="1" y="3166050"/>
            <a:ext cx="11472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Spare slides</a:t>
            </a:r>
          </a:p>
        </p:txBody>
      </p:sp>
    </p:spTree>
    <p:extLst>
      <p:ext uri="{BB962C8B-B14F-4D97-AF65-F5344CB8AC3E}">
        <p14:creationId xmlns:p14="http://schemas.microsoft.com/office/powerpoint/2010/main" val="1221068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C4991-8F74-4F9D-3719-EE586BC08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FA103FF-1E04-EB9F-463C-1578D0AC7677}"/>
              </a:ext>
            </a:extLst>
          </p:cNvPr>
          <p:cNvSpPr/>
          <p:nvPr/>
        </p:nvSpPr>
        <p:spPr>
          <a:xfrm>
            <a:off x="10124661" y="0"/>
            <a:ext cx="1348202" cy="6858000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A81FF9A-7332-0616-91C8-B44F844F8C0A}"/>
              </a:ext>
            </a:extLst>
          </p:cNvPr>
          <p:cNvSpPr/>
          <p:nvPr/>
        </p:nvSpPr>
        <p:spPr>
          <a:xfrm>
            <a:off x="7938052" y="0"/>
            <a:ext cx="3588337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BF9404-DC71-E212-62A2-E9A592CC2769}"/>
              </a:ext>
            </a:extLst>
          </p:cNvPr>
          <p:cNvSpPr txBox="1">
            <a:spLocks/>
          </p:cNvSpPr>
          <p:nvPr/>
        </p:nvSpPr>
        <p:spPr>
          <a:xfrm>
            <a:off x="1242000" y="6440400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8296C8-4C00-6747-05A8-1C644FC32D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1031" y="0"/>
            <a:ext cx="11150708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B149587-9ECC-B0F6-9110-8FE877C3662E}"/>
              </a:ext>
            </a:extLst>
          </p:cNvPr>
          <p:cNvGrpSpPr/>
          <p:nvPr/>
        </p:nvGrpSpPr>
        <p:grpSpPr>
          <a:xfrm>
            <a:off x="4891470" y="573646"/>
            <a:ext cx="684915" cy="418758"/>
            <a:chOff x="4069826" y="1958011"/>
            <a:chExt cx="684915" cy="4187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B83663-BAC7-7243-DF62-CDFE93ACF4FE}"/>
                </a:ext>
              </a:extLst>
            </p:cNvPr>
            <p:cNvSpPr txBox="1"/>
            <p:nvPr/>
          </p:nvSpPr>
          <p:spPr>
            <a:xfrm>
              <a:off x="4069826" y="1958011"/>
              <a:ext cx="6849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CMS</a:t>
              </a:r>
            </a:p>
          </p:txBody>
        </p:sp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id="{B42478DC-53EE-FD7E-2640-3683F26A064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354500" y="2304769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59E073-FEEC-7B3F-6B7B-73570B31E8C0}"/>
              </a:ext>
            </a:extLst>
          </p:cNvPr>
          <p:cNvGrpSpPr/>
          <p:nvPr/>
        </p:nvGrpSpPr>
        <p:grpSpPr>
          <a:xfrm>
            <a:off x="3701704" y="5149111"/>
            <a:ext cx="894376" cy="429453"/>
            <a:chOff x="3131858" y="5533424"/>
            <a:chExt cx="894376" cy="429453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BF6EAE24-7DEA-5713-EBA7-8CBA2C62EA9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EDDE1C-8BD0-4981-9514-4D15DB05ACD8}"/>
                </a:ext>
              </a:extLst>
            </p:cNvPr>
            <p:cNvSpPr txBox="1"/>
            <p:nvPr/>
          </p:nvSpPr>
          <p:spPr>
            <a:xfrm>
              <a:off x="3131858" y="5533424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3F712D-B16D-FC5D-E378-9E23FFFD528A}"/>
              </a:ext>
            </a:extLst>
          </p:cNvPr>
          <p:cNvGrpSpPr/>
          <p:nvPr/>
        </p:nvGrpSpPr>
        <p:grpSpPr>
          <a:xfrm>
            <a:off x="6058613" y="5570555"/>
            <a:ext cx="744403" cy="414338"/>
            <a:chOff x="4973280" y="5801366"/>
            <a:chExt cx="744403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64614706-69B4-95C2-AA87-53372679337C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55156BF-E501-EF92-2EBF-122FE0DB6618}"/>
                </a:ext>
              </a:extLst>
            </p:cNvPr>
            <p:cNvSpPr txBox="1"/>
            <p:nvPr/>
          </p:nvSpPr>
          <p:spPr>
            <a:xfrm>
              <a:off x="4973280" y="5824280"/>
              <a:ext cx="744403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616781-FF8C-EFDC-C667-78D3D7722DB6}"/>
              </a:ext>
            </a:extLst>
          </p:cNvPr>
          <p:cNvGrpSpPr/>
          <p:nvPr/>
        </p:nvGrpSpPr>
        <p:grpSpPr>
          <a:xfrm>
            <a:off x="1847094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A3B26394-7C2C-B8E7-9030-F9A3AF18BA7C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0BCAFF3-FC60-3C97-0B7C-7BDF93A326D4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ALICE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F8DD026-468D-EB2B-ED4A-EC4547CE6918}"/>
              </a:ext>
            </a:extLst>
          </p:cNvPr>
          <p:cNvSpPr txBox="1"/>
          <p:nvPr/>
        </p:nvSpPr>
        <p:spPr>
          <a:xfrm>
            <a:off x="231300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CA39BC-48FC-51ED-7BB1-71BEE2A5B77A}"/>
              </a:ext>
            </a:extLst>
          </p:cNvPr>
          <p:cNvSpPr txBox="1"/>
          <p:nvPr/>
        </p:nvSpPr>
        <p:spPr>
          <a:xfrm>
            <a:off x="4524057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ADDC5C-65FB-3558-2FA6-48C9D294A0BF}"/>
              </a:ext>
            </a:extLst>
          </p:cNvPr>
          <p:cNvSpPr txBox="1"/>
          <p:nvPr/>
        </p:nvSpPr>
        <p:spPr>
          <a:xfrm>
            <a:off x="4455859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1588029-6095-D680-65BA-882CCE664294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75964" y="6073254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5248FC5B-BBFB-6D8E-89A8-F57CDFF05317}"/>
              </a:ext>
            </a:extLst>
          </p:cNvPr>
          <p:cNvSpPr txBox="1"/>
          <p:nvPr/>
        </p:nvSpPr>
        <p:spPr>
          <a:xfrm>
            <a:off x="222662" y="167736"/>
            <a:ext cx="4046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2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Large Hadron Collider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3B784E-9232-35BF-1C8C-F77F2EDF8316}"/>
              </a:ext>
            </a:extLst>
          </p:cNvPr>
          <p:cNvSpPr txBox="1"/>
          <p:nvPr/>
        </p:nvSpPr>
        <p:spPr>
          <a:xfrm>
            <a:off x="222662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spcBef>
                <a:spcPts val="1200"/>
              </a:spcBef>
            </a:pPr>
            <a:r>
              <a:rPr lang="en-CH" sz="1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Areal view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6854F534-ECB5-4805-8BAC-F812083706F0}"/>
              </a:ext>
            </a:extLst>
          </p:cNvPr>
          <p:cNvSpPr/>
          <p:nvPr/>
        </p:nvSpPr>
        <p:spPr>
          <a:xfrm>
            <a:off x="551828" y="1182934"/>
            <a:ext cx="10485365" cy="4925465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46" name="Picture 2">
            <a:extLst>
              <a:ext uri="{FF2B5EF4-FFF2-40B4-BE49-F238E27FC236}">
                <a16:creationId xmlns:a16="http://schemas.microsoft.com/office/drawing/2014/main" id="{B73121C4-8EDD-2BF9-DF00-BF75A6E474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30"/>
          <a:stretch/>
        </p:blipFill>
        <p:spPr bwMode="auto">
          <a:xfrm>
            <a:off x="702735" y="1868412"/>
            <a:ext cx="5997938" cy="390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38FD235D-101A-3C9D-5F5C-E10AE23247A6}"/>
              </a:ext>
            </a:extLst>
          </p:cNvPr>
          <p:cNvSpPr txBox="1"/>
          <p:nvPr/>
        </p:nvSpPr>
        <p:spPr>
          <a:xfrm>
            <a:off x="659295" y="1347282"/>
            <a:ext cx="32079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Superb performance of the LHC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A6DABC7-C4E6-80BA-2CDC-D4AA437D3247}"/>
              </a:ext>
            </a:extLst>
          </p:cNvPr>
          <p:cNvCxnSpPr>
            <a:cxnSpLocks/>
          </p:cNvCxnSpPr>
          <p:nvPr/>
        </p:nvCxnSpPr>
        <p:spPr>
          <a:xfrm>
            <a:off x="2116582" y="5391305"/>
            <a:ext cx="3331181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40C6EE18-C9CC-1725-61A0-2DDB472A9C7E}"/>
              </a:ext>
            </a:extLst>
          </p:cNvPr>
          <p:cNvSpPr txBox="1"/>
          <p:nvPr/>
        </p:nvSpPr>
        <p:spPr>
          <a:xfrm>
            <a:off x="2181898" y="5127346"/>
            <a:ext cx="16257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14h 21m stable beams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2061A4F-C54F-F74C-7C24-DBC7E7EAF906}"/>
              </a:ext>
            </a:extLst>
          </p:cNvPr>
          <p:cNvCxnSpPr>
            <a:cxnSpLocks/>
          </p:cNvCxnSpPr>
          <p:nvPr/>
        </p:nvCxnSpPr>
        <p:spPr>
          <a:xfrm>
            <a:off x="2142445" y="4955277"/>
            <a:ext cx="1733519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B053B014-F19E-B917-FAD8-1223C57CF718}"/>
              </a:ext>
            </a:extLst>
          </p:cNvPr>
          <p:cNvSpPr txBox="1"/>
          <p:nvPr/>
        </p:nvSpPr>
        <p:spPr>
          <a:xfrm>
            <a:off x="2168008" y="4680882"/>
            <a:ext cx="16610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~8h luminosity levelling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2BBC704-4A90-F5AD-5FA4-59EF03B00228}"/>
              </a:ext>
            </a:extLst>
          </p:cNvPr>
          <p:cNvCxnSpPr>
            <a:cxnSpLocks/>
          </p:cNvCxnSpPr>
          <p:nvPr/>
        </p:nvCxnSpPr>
        <p:spPr>
          <a:xfrm>
            <a:off x="3943586" y="3429001"/>
            <a:ext cx="0" cy="2077563"/>
          </a:xfrm>
          <a:prstGeom prst="straightConnector1">
            <a:avLst/>
          </a:prstGeom>
          <a:ln w="12700">
            <a:solidFill>
              <a:schemeClr val="bg1"/>
            </a:solidFill>
            <a:prstDash val="sysDash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39EFC5A6-486D-AE8A-1F18-6E7B35B4DE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825" t="93483" r="12512" b="474"/>
          <a:stretch/>
        </p:blipFill>
        <p:spPr>
          <a:xfrm>
            <a:off x="4795590" y="5756856"/>
            <a:ext cx="1193086" cy="218942"/>
          </a:xfrm>
          <a:prstGeom prst="rect">
            <a:avLst/>
          </a:prstGeom>
          <a:noFill/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89DC103-05B9-1DB4-B273-E47431514021}"/>
              </a:ext>
            </a:extLst>
          </p:cNvPr>
          <p:cNvSpPr txBox="1"/>
          <p:nvPr/>
        </p:nvSpPr>
        <p:spPr>
          <a:xfrm>
            <a:off x="1449460" y="1808189"/>
            <a:ext cx="5554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/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Luminosity profile of a typical run (6 September 2024)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393D68CE-6C59-0B2F-0F97-64E91FC740C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r="6591"/>
          <a:stretch/>
        </p:blipFill>
        <p:spPr>
          <a:xfrm>
            <a:off x="6440964" y="2821744"/>
            <a:ext cx="4142123" cy="3186518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41F16D59-98A6-0607-A933-DE0F07AC29B1}"/>
              </a:ext>
            </a:extLst>
          </p:cNvPr>
          <p:cNvSpPr txBox="1"/>
          <p:nvPr/>
        </p:nvSpPr>
        <p:spPr>
          <a:xfrm>
            <a:off x="8131463" y="3589302"/>
            <a:ext cx="162472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0" lang="en-GB" sz="120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ß</a:t>
            </a: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* levelling between 120 and 30 cm </a:t>
            </a:r>
            <a:endParaRPr lang="en-CH" sz="14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85CA8B-3C48-B2C7-551A-DADFF7E87633}"/>
              </a:ext>
            </a:extLst>
          </p:cNvPr>
          <p:cNvSpPr txBox="1"/>
          <p:nvPr/>
        </p:nvSpPr>
        <p:spPr>
          <a:xfrm>
            <a:off x="6374557" y="1763048"/>
            <a:ext cx="43955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Luminosity levelling at 2.1 × 10</a:t>
            </a:r>
            <a:r>
              <a:rPr lang="en-CH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34</a:t>
            </a:r>
            <a:r>
              <a:rPr lang="en-CH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cm</a:t>
            </a:r>
            <a:r>
              <a:rPr lang="en-CH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–2</a:t>
            </a:r>
            <a:r>
              <a:rPr lang="en-CH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</a:t>
            </a:r>
            <a:r>
              <a:rPr lang="en-CH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–1</a:t>
            </a:r>
            <a:r>
              <a:rPr lang="en-CH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through defocusing and beam separation to keep pileup at ~63 until beam intensity has sufficiently dropped</a:t>
            </a:r>
            <a:endParaRPr lang="en-CH" sz="1400" baseline="30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66573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B4DDD-D7AE-5424-CDFB-6D6833055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3D863D-6057-D37B-3BD4-BADF0BC2D45C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5B36ED-ADC5-615D-CABD-E3B785CDE3CC}"/>
              </a:ext>
            </a:extLst>
          </p:cNvPr>
          <p:cNvSpPr txBox="1"/>
          <p:nvPr/>
        </p:nvSpPr>
        <p:spPr>
          <a:xfrm>
            <a:off x="4844251" y="1011028"/>
            <a:ext cx="59295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Helvetica Light" panose="020B0403020202020204" pitchFamily="34" charset="0"/>
              </a:rPr>
              <a:t>tt</a:t>
            </a:r>
            <a:r>
              <a:rPr lang="en-US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Symbol" pitchFamily="2" charset="2"/>
              </a:rPr>
              <a:t>®</a:t>
            </a:r>
            <a:r>
              <a:rPr lang="en-US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eµ + jets candidate event in 2016 8.16 TeV p-Pb collisions</a:t>
            </a:r>
            <a:endParaRPr lang="en-CH" sz="1100" dirty="0">
              <a:solidFill>
                <a:schemeClr val="bg1"/>
              </a:solidFill>
              <a:latin typeface="Helvetica Light" panose="020B0403020202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E0D22C7-DD49-21A5-12DA-B5A4A7B11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0025"/>
            <a:ext cx="11472863" cy="5387975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ABD8D51-B370-7822-C595-1CDFC4C98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51"/>
          <a:stretch/>
        </p:blipFill>
        <p:spPr bwMode="auto">
          <a:xfrm flipV="1">
            <a:off x="0" y="-1"/>
            <a:ext cx="11472863" cy="1484299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3E791E-FE85-BFFA-378D-4D43C3C29F2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633"/>
          <a:stretch/>
        </p:blipFill>
        <p:spPr>
          <a:xfrm>
            <a:off x="5826212" y="889020"/>
            <a:ext cx="4994406" cy="553783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EC6777A-4DAB-E8C0-AA9F-7FB17E6DA40D}"/>
              </a:ext>
            </a:extLst>
          </p:cNvPr>
          <p:cNvSpPr/>
          <p:nvPr/>
        </p:nvSpPr>
        <p:spPr>
          <a:xfrm>
            <a:off x="699014" y="889020"/>
            <a:ext cx="5263904" cy="553783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896143-7965-2EAC-030D-4132BBBF5B9B}"/>
              </a:ext>
            </a:extLst>
          </p:cNvPr>
          <p:cNvSpPr txBox="1"/>
          <p:nvPr/>
        </p:nvSpPr>
        <p:spPr>
          <a:xfrm>
            <a:off x="892917" y="1070919"/>
            <a:ext cx="4791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About 1 Higgs boson per second is produced in ATLAS at the LHC (about 20M total by today)  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C670B5-5ACD-120C-5A0E-929D9BCC9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5448" y="1769874"/>
            <a:ext cx="2667123" cy="11384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123F26-87A6-E77C-0678-26DFDB8619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165" y="2941730"/>
            <a:ext cx="2634778" cy="18106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91F4AA-E7F8-D8A4-5193-9C3D23C917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748" y="4752414"/>
            <a:ext cx="2727632" cy="13231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D291AE6-CDDC-E9C3-E1FF-6EEBB27A7DC9}"/>
              </a:ext>
            </a:extLst>
          </p:cNvPr>
          <p:cNvSpPr txBox="1"/>
          <p:nvPr/>
        </p:nvSpPr>
        <p:spPr>
          <a:xfrm>
            <a:off x="4724033" y="1997182"/>
            <a:ext cx="10605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Sensitivity to heavy new particles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0EA3D6-9905-3E53-DDD3-54BAF432DC8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685409" y="1070919"/>
            <a:ext cx="934617" cy="4075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968018-3434-6FB6-061B-FC07B8E7D8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7265" y="3031708"/>
            <a:ext cx="2313255" cy="172123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8F82FEF-277E-D7FE-E633-7E71A88A5D78}"/>
              </a:ext>
            </a:extLst>
          </p:cNvPr>
          <p:cNvSpPr txBox="1"/>
          <p:nvPr/>
        </p:nvSpPr>
        <p:spPr>
          <a:xfrm>
            <a:off x="1067780" y="2097213"/>
            <a:ext cx="1015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(88% of H production)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C9985-9D76-873A-C841-BFAD918E0C47}"/>
              </a:ext>
            </a:extLst>
          </p:cNvPr>
          <p:cNvSpPr txBox="1"/>
          <p:nvPr/>
        </p:nvSpPr>
        <p:spPr>
          <a:xfrm>
            <a:off x="1164777" y="3748031"/>
            <a:ext cx="1015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(7%)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36B0C7-7FC9-DEB9-B244-3048C013BB66}"/>
              </a:ext>
            </a:extLst>
          </p:cNvPr>
          <p:cNvSpPr txBox="1"/>
          <p:nvPr/>
        </p:nvSpPr>
        <p:spPr>
          <a:xfrm>
            <a:off x="1473707" y="5283205"/>
            <a:ext cx="1015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(4%)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14A518-8E3F-65ED-CA0D-F069D0CAF12A}"/>
              </a:ext>
            </a:extLst>
          </p:cNvPr>
          <p:cNvSpPr txBox="1"/>
          <p:nvPr/>
        </p:nvSpPr>
        <p:spPr>
          <a:xfrm>
            <a:off x="3810003" y="3731614"/>
            <a:ext cx="1015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(0.9%)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D991C1-D8C9-B758-7397-405B2285E8EF}"/>
              </a:ext>
            </a:extLst>
          </p:cNvPr>
          <p:cNvSpPr txBox="1"/>
          <p:nvPr/>
        </p:nvSpPr>
        <p:spPr>
          <a:xfrm>
            <a:off x="222662" y="167736"/>
            <a:ext cx="5359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2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boson production at the LHC</a:t>
            </a:r>
          </a:p>
        </p:txBody>
      </p:sp>
    </p:spTree>
    <p:extLst>
      <p:ext uri="{BB962C8B-B14F-4D97-AF65-F5344CB8AC3E}">
        <p14:creationId xmlns:p14="http://schemas.microsoft.com/office/powerpoint/2010/main" val="3125955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1F5C3-15F9-81B9-7524-65C72895A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5B88929-FC82-2FC8-4D0B-938D59EB1D17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825698C-3256-9D3B-4C32-C61E0C656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0025"/>
            <a:ext cx="11472863" cy="5387975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EFD25CE1-468F-8839-A5E1-D1BFC5681F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51"/>
          <a:stretch/>
        </p:blipFill>
        <p:spPr bwMode="auto">
          <a:xfrm flipV="1">
            <a:off x="0" y="-1"/>
            <a:ext cx="11472863" cy="1484299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612368B3-FCC8-BF01-B93F-556C73D5CA65}"/>
              </a:ext>
            </a:extLst>
          </p:cNvPr>
          <p:cNvSpPr/>
          <p:nvPr/>
        </p:nvSpPr>
        <p:spPr>
          <a:xfrm>
            <a:off x="5911140" y="885441"/>
            <a:ext cx="4909478" cy="553783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F1C3C33-A9E8-3F10-E474-775EC26651B7}"/>
              </a:ext>
            </a:extLst>
          </p:cNvPr>
          <p:cNvSpPr/>
          <p:nvPr/>
        </p:nvSpPr>
        <p:spPr>
          <a:xfrm>
            <a:off x="699014" y="889020"/>
            <a:ext cx="5263904" cy="553783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E844C3-0CC4-DD13-57BA-5436DFD60EB6}"/>
              </a:ext>
            </a:extLst>
          </p:cNvPr>
          <p:cNvSpPr txBox="1"/>
          <p:nvPr/>
        </p:nvSpPr>
        <p:spPr>
          <a:xfrm>
            <a:off x="222662" y="167736"/>
            <a:ext cx="5359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2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boson production at the LHC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F07C2D-3173-A20F-C9AC-E59F9B573232}"/>
              </a:ext>
            </a:extLst>
          </p:cNvPr>
          <p:cNvSpPr txBox="1"/>
          <p:nvPr/>
        </p:nvSpPr>
        <p:spPr>
          <a:xfrm>
            <a:off x="892917" y="1070919"/>
            <a:ext cx="479183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About 1 Higgs boson per second is produced in ATLAS at the LHC (about 20M total by today)      </a:t>
            </a:r>
          </a:p>
          <a:p>
            <a:pPr marL="0">
              <a:spcBef>
                <a:spcPts val="600"/>
              </a:spcBef>
            </a:pPr>
            <a:r>
              <a:rPr lang="en-CH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It decays within 10</a:t>
            </a:r>
            <a:r>
              <a:rPr lang="en-CH" sz="1600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–22</a:t>
            </a:r>
            <a:r>
              <a:rPr lang="en-CH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8BA6B1-1A77-BC75-CFF9-B2A7D70C5111}"/>
              </a:ext>
            </a:extLst>
          </p:cNvPr>
          <p:cNvSpPr txBox="1"/>
          <p:nvPr/>
        </p:nvSpPr>
        <p:spPr>
          <a:xfrm>
            <a:off x="2424201" y="2502022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4C470FA-7FFF-3127-CE6B-E51BA9585F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0643" y="2188994"/>
            <a:ext cx="1934434" cy="113840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DA7D57F-0FD2-448D-ABF7-8E54B27694C1}"/>
              </a:ext>
            </a:extLst>
          </p:cNvPr>
          <p:cNvSpPr txBox="1"/>
          <p:nvPr/>
        </p:nvSpPr>
        <p:spPr>
          <a:xfrm>
            <a:off x="3910101" y="2070222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f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BD97D9-5B7B-6AD4-6803-738A34BA58F0}"/>
              </a:ext>
            </a:extLst>
          </p:cNvPr>
          <p:cNvSpPr txBox="1"/>
          <p:nvPr/>
        </p:nvSpPr>
        <p:spPr>
          <a:xfrm>
            <a:off x="3935501" y="3175122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f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F40F2F-D4E8-C80E-D1A6-BBC0B0F85603}"/>
                  </a:ext>
                </a:extLst>
              </p:cNvPr>
              <p:cNvSpPr txBox="1"/>
              <p:nvPr/>
            </p:nvSpPr>
            <p:spPr>
              <a:xfrm>
                <a:off x="3261826" y="2526217"/>
                <a:ext cx="750014" cy="5210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dirty="0" smtClean="0">
                          <a:solidFill>
                            <a:srgbClr val="F1F1F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GB" sz="160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60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GB" sz="160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F40F2F-D4E8-C80E-D1A6-BBC0B0F85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826" y="2526217"/>
                <a:ext cx="750014" cy="5210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40BF1A0A-D8B0-D04E-76B7-09A2F90727DE}"/>
              </a:ext>
            </a:extLst>
          </p:cNvPr>
          <p:cNvSpPr txBox="1"/>
          <p:nvPr/>
        </p:nvSpPr>
        <p:spPr>
          <a:xfrm>
            <a:off x="2419489" y="4160579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FD58ACC-074C-DC6F-9092-54F709607F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931" y="3847551"/>
            <a:ext cx="1934434" cy="113840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F5DA703-253F-6B92-63E3-89B60013ED7B}"/>
              </a:ext>
            </a:extLst>
          </p:cNvPr>
          <p:cNvSpPr txBox="1"/>
          <p:nvPr/>
        </p:nvSpPr>
        <p:spPr>
          <a:xfrm>
            <a:off x="3905389" y="3728779"/>
            <a:ext cx="579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W/Z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8A022B-2A8B-F020-161D-2087D62DC16D}"/>
              </a:ext>
            </a:extLst>
          </p:cNvPr>
          <p:cNvSpPr txBox="1"/>
          <p:nvPr/>
        </p:nvSpPr>
        <p:spPr>
          <a:xfrm>
            <a:off x="3930789" y="4833679"/>
            <a:ext cx="579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W/Z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E215B58-0D60-C21B-870B-26C3D751814D}"/>
                  </a:ext>
                </a:extLst>
              </p:cNvPr>
              <p:cNvSpPr txBox="1"/>
              <p:nvPr/>
            </p:nvSpPr>
            <p:spPr>
              <a:xfrm>
                <a:off x="3250475" y="4099831"/>
                <a:ext cx="1102801" cy="6353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dirty="0" smtClean="0">
                          <a:solidFill>
                            <a:srgbClr val="F1F1F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GB" sz="160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Sup>
                            <m:sSubSupPr>
                              <m:ctrlP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b>
                            <m:sup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60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E215B58-0D60-C21B-870B-26C3D75181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475" y="4099831"/>
                <a:ext cx="1102801" cy="6353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C30A8DD7-B5F4-8A50-D80E-DBABF9D93FE4}"/>
              </a:ext>
            </a:extLst>
          </p:cNvPr>
          <p:cNvSpPr/>
          <p:nvPr/>
        </p:nvSpPr>
        <p:spPr>
          <a:xfrm>
            <a:off x="3025848" y="2758197"/>
            <a:ext cx="108000" cy="108000"/>
          </a:xfrm>
          <a:prstGeom prst="ellipse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05C4DCF-4AD4-44A2-15C9-4B6C49457697}"/>
              </a:ext>
            </a:extLst>
          </p:cNvPr>
          <p:cNvSpPr/>
          <p:nvPr/>
        </p:nvSpPr>
        <p:spPr>
          <a:xfrm>
            <a:off x="3013148" y="4409197"/>
            <a:ext cx="108000" cy="108000"/>
          </a:xfrm>
          <a:prstGeom prst="ellipse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30AB19-F77D-074E-0F76-EE7CD1DD9421}"/>
              </a:ext>
            </a:extLst>
          </p:cNvPr>
          <p:cNvSpPr txBox="1"/>
          <p:nvPr/>
        </p:nvSpPr>
        <p:spPr>
          <a:xfrm>
            <a:off x="892917" y="5360321"/>
            <a:ext cx="4791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 </a:t>
            </a:r>
            <a:r>
              <a:rPr lang="en-CH" sz="1400" dirty="0">
                <a:solidFill>
                  <a:schemeClr val="bg1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𝛾𝛾, Z𝛾 occur through virtual top or W loops (no direct Higgs coupling to massless particles) 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52A08F9-EDB2-FFAD-76A3-5DDC6B104C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2956" y="1173103"/>
            <a:ext cx="4510446" cy="51411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01094AB-D7AD-5967-6513-63824010B001}"/>
              </a:ext>
            </a:extLst>
          </p:cNvPr>
          <p:cNvSpPr txBox="1"/>
          <p:nvPr/>
        </p:nvSpPr>
        <p:spPr>
          <a:xfrm>
            <a:off x="6925486" y="3732125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1.1% (e,µ)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D775328-7273-A8C9-3498-AA32627B8278}"/>
              </a:ext>
            </a:extLst>
          </p:cNvPr>
          <p:cNvSpPr txBox="1"/>
          <p:nvPr/>
        </p:nvSpPr>
        <p:spPr>
          <a:xfrm>
            <a:off x="6356712" y="2415666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0.012% (e,µ)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D32EB84-015E-9015-87CC-30F4CBDB36ED}"/>
              </a:ext>
            </a:extLst>
          </p:cNvPr>
          <p:cNvSpPr txBox="1"/>
          <p:nvPr/>
        </p:nvSpPr>
        <p:spPr>
          <a:xfrm>
            <a:off x="8756076" y="1851086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0.010% (e,µ)</a:t>
            </a:r>
          </a:p>
        </p:txBody>
      </p:sp>
    </p:spTree>
    <p:extLst>
      <p:ext uri="{BB962C8B-B14F-4D97-AF65-F5344CB8AC3E}">
        <p14:creationId xmlns:p14="http://schemas.microsoft.com/office/powerpoint/2010/main" val="251694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E154AC8-948A-EC4D-B6E6-17ADDABB6892}"/>
              </a:ext>
            </a:extLst>
          </p:cNvPr>
          <p:cNvSpPr/>
          <p:nvPr/>
        </p:nvSpPr>
        <p:spPr>
          <a:xfrm>
            <a:off x="10124661" y="0"/>
            <a:ext cx="1348202" cy="6858000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EAA396-F5D2-464D-8BDE-1A07B080DA62}"/>
              </a:ext>
            </a:extLst>
          </p:cNvPr>
          <p:cNvSpPr/>
          <p:nvPr/>
        </p:nvSpPr>
        <p:spPr>
          <a:xfrm>
            <a:off x="7938052" y="0"/>
            <a:ext cx="3588337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A57CE92-9A52-F040-900E-075E982AB087}"/>
              </a:ext>
            </a:extLst>
          </p:cNvPr>
          <p:cNvSpPr txBox="1">
            <a:spLocks/>
          </p:cNvSpPr>
          <p:nvPr/>
        </p:nvSpPr>
        <p:spPr>
          <a:xfrm>
            <a:off x="1242000" y="6440400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005F4-6C79-4041-BE3E-EA2D79AD61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1031" y="0"/>
            <a:ext cx="11150708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7DEECA4-02A2-9745-B556-A9F547FA3AA2}"/>
              </a:ext>
            </a:extLst>
          </p:cNvPr>
          <p:cNvGrpSpPr/>
          <p:nvPr/>
        </p:nvGrpSpPr>
        <p:grpSpPr>
          <a:xfrm>
            <a:off x="4891470" y="573646"/>
            <a:ext cx="684915" cy="418758"/>
            <a:chOff x="4069826" y="1958011"/>
            <a:chExt cx="684915" cy="4187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B22F78-B64A-8346-956F-7C920472A2DD}"/>
                </a:ext>
              </a:extLst>
            </p:cNvPr>
            <p:cNvSpPr txBox="1"/>
            <p:nvPr/>
          </p:nvSpPr>
          <p:spPr>
            <a:xfrm>
              <a:off x="4069826" y="1958011"/>
              <a:ext cx="6849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CMS</a:t>
              </a:r>
            </a:p>
          </p:txBody>
        </p:sp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id="{EBC92825-064B-FB45-807D-82D724FBBC4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354500" y="2304769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FE2097-D687-7249-AE48-F46B9B9E8F67}"/>
              </a:ext>
            </a:extLst>
          </p:cNvPr>
          <p:cNvGrpSpPr/>
          <p:nvPr/>
        </p:nvGrpSpPr>
        <p:grpSpPr>
          <a:xfrm>
            <a:off x="3701704" y="5149111"/>
            <a:ext cx="894376" cy="429453"/>
            <a:chOff x="3131858" y="5533424"/>
            <a:chExt cx="894376" cy="429453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7E60D322-0341-B149-B0FE-AAB921D9543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D3ABAB-396B-5548-A107-2AE951314610}"/>
                </a:ext>
              </a:extLst>
            </p:cNvPr>
            <p:cNvSpPr txBox="1"/>
            <p:nvPr/>
          </p:nvSpPr>
          <p:spPr>
            <a:xfrm>
              <a:off x="3131858" y="5533424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608289-823F-D04F-8BD4-15F9B0BCA635}"/>
              </a:ext>
            </a:extLst>
          </p:cNvPr>
          <p:cNvGrpSpPr/>
          <p:nvPr/>
        </p:nvGrpSpPr>
        <p:grpSpPr>
          <a:xfrm>
            <a:off x="6058613" y="5570555"/>
            <a:ext cx="744403" cy="414338"/>
            <a:chOff x="4973280" y="5801366"/>
            <a:chExt cx="744403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A852F807-4A80-744F-B3AD-50FC3AC432FB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55AD06-8A95-E14E-B77E-6D27D17A4521}"/>
                </a:ext>
              </a:extLst>
            </p:cNvPr>
            <p:cNvSpPr txBox="1"/>
            <p:nvPr/>
          </p:nvSpPr>
          <p:spPr>
            <a:xfrm>
              <a:off x="4973280" y="5824280"/>
              <a:ext cx="744403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08BEC9-C60E-6245-BF3D-756B98F3FE1E}"/>
              </a:ext>
            </a:extLst>
          </p:cNvPr>
          <p:cNvGrpSpPr/>
          <p:nvPr/>
        </p:nvGrpSpPr>
        <p:grpSpPr>
          <a:xfrm>
            <a:off x="1847094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A177D9B2-60A9-8D4F-BF46-74AA94C0D663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5D89AC-B1F1-9147-B39E-FF3E257FCA70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ALICE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66439D3-C33A-0841-A4BC-2B3CA8C9ACAE}"/>
              </a:ext>
            </a:extLst>
          </p:cNvPr>
          <p:cNvGrpSpPr/>
          <p:nvPr/>
        </p:nvGrpSpPr>
        <p:grpSpPr>
          <a:xfrm>
            <a:off x="7802563" y="1018871"/>
            <a:ext cx="3670300" cy="1066801"/>
            <a:chOff x="7802563" y="1018871"/>
            <a:chExt cx="3670300" cy="10668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280D3CC-D491-7441-BF94-2BB23A0A1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02563" y="1018872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5" name="ZoneTexte 45">
              <a:extLst>
                <a:ext uri="{FF2B5EF4-FFF2-40B4-BE49-F238E27FC236}">
                  <a16:creationId xmlns:a16="http://schemas.microsoft.com/office/drawing/2014/main" id="{A1E47DCA-291F-F04E-BB01-09A1579728FF}"/>
                </a:ext>
              </a:extLst>
            </p:cNvPr>
            <p:cNvSpPr txBox="1"/>
            <p:nvPr/>
          </p:nvSpPr>
          <p:spPr>
            <a:xfrm>
              <a:off x="10814438" y="1018871"/>
              <a:ext cx="658425" cy="27147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ATLAS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3B34EF6-B09D-614D-830D-C725B533D0DB}"/>
              </a:ext>
            </a:extLst>
          </p:cNvPr>
          <p:cNvGrpSpPr/>
          <p:nvPr/>
        </p:nvGrpSpPr>
        <p:grpSpPr>
          <a:xfrm>
            <a:off x="7802563" y="3605763"/>
            <a:ext cx="3670300" cy="1066801"/>
            <a:chOff x="7802563" y="3605763"/>
            <a:chExt cx="3670300" cy="106680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78855EE-8342-D44A-A7CA-0FAB1D6EF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02563" y="3605764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6" name="ZoneTexte 45">
              <a:extLst>
                <a:ext uri="{FF2B5EF4-FFF2-40B4-BE49-F238E27FC236}">
                  <a16:creationId xmlns:a16="http://schemas.microsoft.com/office/drawing/2014/main" id="{B8DCA2A4-BDE1-1A4D-A2BF-CCCDCA96E550}"/>
                </a:ext>
              </a:extLst>
            </p:cNvPr>
            <p:cNvSpPr txBox="1"/>
            <p:nvPr/>
          </p:nvSpPr>
          <p:spPr>
            <a:xfrm>
              <a:off x="10814437" y="3605763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ALICE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66126DC-396C-7948-9105-A785808F8473}"/>
              </a:ext>
            </a:extLst>
          </p:cNvPr>
          <p:cNvGrpSpPr/>
          <p:nvPr/>
        </p:nvGrpSpPr>
        <p:grpSpPr>
          <a:xfrm>
            <a:off x="7802563" y="2312317"/>
            <a:ext cx="3670300" cy="1066801"/>
            <a:chOff x="7802563" y="2312317"/>
            <a:chExt cx="3670300" cy="106680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C5EE1E7-1B0E-1341-BAAE-D9B35E96C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2563" y="2312318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7" name="ZoneTexte 47">
              <a:extLst>
                <a:ext uri="{FF2B5EF4-FFF2-40B4-BE49-F238E27FC236}">
                  <a16:creationId xmlns:a16="http://schemas.microsoft.com/office/drawing/2014/main" id="{B98ABFF3-51B4-EC47-AA6D-DE0BFDD73EE9}"/>
                </a:ext>
              </a:extLst>
            </p:cNvPr>
            <p:cNvSpPr txBox="1"/>
            <p:nvPr/>
          </p:nvSpPr>
          <p:spPr>
            <a:xfrm>
              <a:off x="10814437" y="2312317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CMS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6B502F4-72A8-1E4D-9429-3091FB8FD962}"/>
              </a:ext>
            </a:extLst>
          </p:cNvPr>
          <p:cNvGrpSpPr/>
          <p:nvPr/>
        </p:nvGrpSpPr>
        <p:grpSpPr>
          <a:xfrm>
            <a:off x="7802563" y="4899211"/>
            <a:ext cx="3670300" cy="1066800"/>
            <a:chOff x="7802563" y="4899211"/>
            <a:chExt cx="3670300" cy="10668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10F1EDF-080E-3A4D-9A35-25DB5252E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02563" y="4899211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8" name="ZoneTexte 48">
              <a:extLst>
                <a:ext uri="{FF2B5EF4-FFF2-40B4-BE49-F238E27FC236}">
                  <a16:creationId xmlns:a16="http://schemas.microsoft.com/office/drawing/2014/main" id="{2AEFEB80-E2B5-204F-BE41-1B11ED31CA82}"/>
                </a:ext>
              </a:extLst>
            </p:cNvPr>
            <p:cNvSpPr txBox="1"/>
            <p:nvPr/>
          </p:nvSpPr>
          <p:spPr>
            <a:xfrm>
              <a:off x="10830615" y="4899211"/>
              <a:ext cx="642248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LHCb</a:t>
              </a:r>
              <a:endParaRPr lang="en-US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BD7240-B5B8-4C41-9A18-239E7BD927E1}"/>
              </a:ext>
            </a:extLst>
          </p:cNvPr>
          <p:cNvSpPr txBox="1"/>
          <p:nvPr/>
        </p:nvSpPr>
        <p:spPr>
          <a:xfrm>
            <a:off x="231300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D27B9C-863D-3148-9AA0-DE5436A463AF}"/>
              </a:ext>
            </a:extLst>
          </p:cNvPr>
          <p:cNvSpPr txBox="1"/>
          <p:nvPr/>
        </p:nvSpPr>
        <p:spPr>
          <a:xfrm>
            <a:off x="4524057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86E240-8DE5-7243-ACF4-B39B0027A7D9}"/>
              </a:ext>
            </a:extLst>
          </p:cNvPr>
          <p:cNvSpPr txBox="1"/>
          <p:nvPr/>
        </p:nvSpPr>
        <p:spPr>
          <a:xfrm>
            <a:off x="4455859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FC917E0-2304-8644-8E5F-CC7F30A4E445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75964" y="6073254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461553C-CB5D-F141-99A6-80B735742243}"/>
              </a:ext>
            </a:extLst>
          </p:cNvPr>
          <p:cNvSpPr txBox="1"/>
          <p:nvPr/>
        </p:nvSpPr>
        <p:spPr>
          <a:xfrm>
            <a:off x="222662" y="167736"/>
            <a:ext cx="4046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2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Large Hadron Collider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4CC086-D5F4-7378-0A0E-E693CA9DFCD7}"/>
              </a:ext>
            </a:extLst>
          </p:cNvPr>
          <p:cNvSpPr txBox="1"/>
          <p:nvPr/>
        </p:nvSpPr>
        <p:spPr>
          <a:xfrm>
            <a:off x="222662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spcBef>
                <a:spcPts val="1200"/>
              </a:spcBef>
            </a:pPr>
            <a:r>
              <a:rPr lang="en-CH" sz="1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Areal view</a:t>
            </a:r>
          </a:p>
        </p:txBody>
      </p:sp>
    </p:spTree>
    <p:extLst>
      <p:ext uri="{BB962C8B-B14F-4D97-AF65-F5344CB8AC3E}">
        <p14:creationId xmlns:p14="http://schemas.microsoft.com/office/powerpoint/2010/main" val="2411178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8C1C9-3E39-237D-4670-A48FEEE5A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2EE16222-866E-8ED1-9AA7-373B48BB45B2}"/>
              </a:ext>
            </a:extLst>
          </p:cNvPr>
          <p:cNvSpPr/>
          <p:nvPr/>
        </p:nvSpPr>
        <p:spPr>
          <a:xfrm>
            <a:off x="10124661" y="0"/>
            <a:ext cx="1348202" cy="6858000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8BAB83-7BDE-830D-72EF-670356DBFE40}"/>
              </a:ext>
            </a:extLst>
          </p:cNvPr>
          <p:cNvSpPr/>
          <p:nvPr/>
        </p:nvSpPr>
        <p:spPr>
          <a:xfrm>
            <a:off x="7938052" y="0"/>
            <a:ext cx="3588337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7F6671E-41A5-D377-2FF5-F724870B808F}"/>
              </a:ext>
            </a:extLst>
          </p:cNvPr>
          <p:cNvSpPr txBox="1">
            <a:spLocks/>
          </p:cNvSpPr>
          <p:nvPr/>
        </p:nvSpPr>
        <p:spPr>
          <a:xfrm>
            <a:off x="1242000" y="6440400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695979-A4CE-DE6A-E044-D50F4F22C1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1031" y="0"/>
            <a:ext cx="11150708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0B3048C-3BD7-663A-164E-C52CE937B649}"/>
              </a:ext>
            </a:extLst>
          </p:cNvPr>
          <p:cNvGrpSpPr/>
          <p:nvPr/>
        </p:nvGrpSpPr>
        <p:grpSpPr>
          <a:xfrm>
            <a:off x="4891470" y="573646"/>
            <a:ext cx="684915" cy="418758"/>
            <a:chOff x="4069826" y="1958011"/>
            <a:chExt cx="684915" cy="4187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844443-C629-9F73-0E62-1A40D306896F}"/>
                </a:ext>
              </a:extLst>
            </p:cNvPr>
            <p:cNvSpPr txBox="1"/>
            <p:nvPr/>
          </p:nvSpPr>
          <p:spPr>
            <a:xfrm>
              <a:off x="4069826" y="1958011"/>
              <a:ext cx="6849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CMS</a:t>
              </a:r>
            </a:p>
          </p:txBody>
        </p:sp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id="{A17A0403-0C41-E836-3C22-C1F8C02A019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354500" y="2304769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85508A-ACCD-5EA0-B728-4BA744C1AA17}"/>
              </a:ext>
            </a:extLst>
          </p:cNvPr>
          <p:cNvGrpSpPr/>
          <p:nvPr/>
        </p:nvGrpSpPr>
        <p:grpSpPr>
          <a:xfrm>
            <a:off x="3701704" y="5007442"/>
            <a:ext cx="894376" cy="429453"/>
            <a:chOff x="3131858" y="5533424"/>
            <a:chExt cx="894376" cy="429453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29A40911-E282-DF09-3A60-396C9DF31E5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498452-B295-8092-0CBF-13E313897B11}"/>
                </a:ext>
              </a:extLst>
            </p:cNvPr>
            <p:cNvSpPr txBox="1"/>
            <p:nvPr/>
          </p:nvSpPr>
          <p:spPr>
            <a:xfrm>
              <a:off x="3131858" y="5533424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640F21-484B-204D-D283-88E4DDD0AC48}"/>
              </a:ext>
            </a:extLst>
          </p:cNvPr>
          <p:cNvGrpSpPr/>
          <p:nvPr/>
        </p:nvGrpSpPr>
        <p:grpSpPr>
          <a:xfrm>
            <a:off x="6058613" y="5506160"/>
            <a:ext cx="744403" cy="414338"/>
            <a:chOff x="4973280" y="5801366"/>
            <a:chExt cx="744403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855B78ED-826E-D7CA-374D-51E8B706AF39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8F4D5C5-1F8B-8215-9266-D9EA9E18C114}"/>
                </a:ext>
              </a:extLst>
            </p:cNvPr>
            <p:cNvSpPr txBox="1"/>
            <p:nvPr/>
          </p:nvSpPr>
          <p:spPr>
            <a:xfrm>
              <a:off x="4973280" y="5824280"/>
              <a:ext cx="744403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C74FDA-A0E4-93D2-2C30-4E868C7B611F}"/>
              </a:ext>
            </a:extLst>
          </p:cNvPr>
          <p:cNvGrpSpPr/>
          <p:nvPr/>
        </p:nvGrpSpPr>
        <p:grpSpPr>
          <a:xfrm>
            <a:off x="1847094" y="4726445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AB4A3D2E-6264-BD0C-6932-74539AB8C1FE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D98A5E-09C1-5F97-B0EC-95FA4559C4C1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ALICE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6D171E0-D3ED-3BF2-3101-A708B775BD62}"/>
              </a:ext>
            </a:extLst>
          </p:cNvPr>
          <p:cNvSpPr txBox="1"/>
          <p:nvPr/>
        </p:nvSpPr>
        <p:spPr>
          <a:xfrm>
            <a:off x="2313000" y="1932214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C8C582-EC39-B84C-853E-8FC4B71286AA}"/>
              </a:ext>
            </a:extLst>
          </p:cNvPr>
          <p:cNvSpPr txBox="1"/>
          <p:nvPr/>
        </p:nvSpPr>
        <p:spPr>
          <a:xfrm>
            <a:off x="4524057" y="410130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779657-D55E-8788-E061-56653B862302}"/>
              </a:ext>
            </a:extLst>
          </p:cNvPr>
          <p:cNvSpPr txBox="1"/>
          <p:nvPr/>
        </p:nvSpPr>
        <p:spPr>
          <a:xfrm>
            <a:off x="4455859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913348D-1551-6776-BDDA-8F170B289CCE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75964" y="6073254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4223CD8-1562-2D3D-301C-34460F6728CB}"/>
              </a:ext>
            </a:extLst>
          </p:cNvPr>
          <p:cNvSpPr txBox="1"/>
          <p:nvPr/>
        </p:nvSpPr>
        <p:spPr>
          <a:xfrm>
            <a:off x="222662" y="167736"/>
            <a:ext cx="4046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2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Large Hadron Collider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19D3CF-B7C1-9F1C-D2FD-9ED7D15DA76F}"/>
              </a:ext>
            </a:extLst>
          </p:cNvPr>
          <p:cNvSpPr txBox="1"/>
          <p:nvPr/>
        </p:nvSpPr>
        <p:spPr>
          <a:xfrm>
            <a:off x="222662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spcBef>
                <a:spcPts val="1200"/>
              </a:spcBef>
            </a:pPr>
            <a:r>
              <a:rPr lang="en-CH" sz="1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Areal view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4D3C855F-77AE-3BA0-807B-136AD533FCDB}"/>
              </a:ext>
            </a:extLst>
          </p:cNvPr>
          <p:cNvSpPr/>
          <p:nvPr/>
        </p:nvSpPr>
        <p:spPr>
          <a:xfrm>
            <a:off x="551828" y="1182934"/>
            <a:ext cx="10485365" cy="4925465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5FBB9F-7688-A3A5-BB7C-FAE5466DA65B}"/>
              </a:ext>
            </a:extLst>
          </p:cNvPr>
          <p:cNvSpPr txBox="1"/>
          <p:nvPr/>
        </p:nvSpPr>
        <p:spPr>
          <a:xfrm>
            <a:off x="659295" y="1347282"/>
            <a:ext cx="32079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Superb performance of the LHC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8DCA2CF-9D81-B1DB-9135-1C525160998B}"/>
              </a:ext>
            </a:extLst>
          </p:cNvPr>
          <p:cNvCxnSpPr>
            <a:cxnSpLocks/>
          </p:cNvCxnSpPr>
          <p:nvPr/>
        </p:nvCxnSpPr>
        <p:spPr>
          <a:xfrm>
            <a:off x="2116582" y="5185241"/>
            <a:ext cx="3331181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06E5234-AF7A-F99B-3464-CDC404FBCBF6}"/>
              </a:ext>
            </a:extLst>
          </p:cNvPr>
          <p:cNvSpPr txBox="1"/>
          <p:nvPr/>
        </p:nvSpPr>
        <p:spPr>
          <a:xfrm>
            <a:off x="2181898" y="4985677"/>
            <a:ext cx="16257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14h 21m stable beams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30D12AE-D233-C640-67CE-C123A8757DA9}"/>
              </a:ext>
            </a:extLst>
          </p:cNvPr>
          <p:cNvCxnSpPr>
            <a:cxnSpLocks/>
          </p:cNvCxnSpPr>
          <p:nvPr/>
        </p:nvCxnSpPr>
        <p:spPr>
          <a:xfrm>
            <a:off x="2142445" y="4813608"/>
            <a:ext cx="1733519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B122C19-57A9-BBD1-7B7E-499832ABC86D}"/>
              </a:ext>
            </a:extLst>
          </p:cNvPr>
          <p:cNvSpPr txBox="1"/>
          <p:nvPr/>
        </p:nvSpPr>
        <p:spPr>
          <a:xfrm>
            <a:off x="2168008" y="4539213"/>
            <a:ext cx="16610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~8h luminosity levelling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68261FB-2B76-AAFE-D0B6-F2932199D8DC}"/>
              </a:ext>
            </a:extLst>
          </p:cNvPr>
          <p:cNvCxnSpPr>
            <a:cxnSpLocks/>
          </p:cNvCxnSpPr>
          <p:nvPr/>
        </p:nvCxnSpPr>
        <p:spPr>
          <a:xfrm>
            <a:off x="3943586" y="3287332"/>
            <a:ext cx="0" cy="2077563"/>
          </a:xfrm>
          <a:prstGeom prst="straightConnector1">
            <a:avLst/>
          </a:prstGeom>
          <a:ln w="12700">
            <a:solidFill>
              <a:schemeClr val="bg1"/>
            </a:solidFill>
            <a:prstDash val="sysDash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E3EBBCB-27AB-DF82-D5D6-804B6B7EC7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89" t="10155" r="3704"/>
          <a:stretch/>
        </p:blipFill>
        <p:spPr>
          <a:xfrm>
            <a:off x="642575" y="1662232"/>
            <a:ext cx="10069866" cy="4034152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A47C8C50-57F1-AB8D-7381-A9FC9A58E7D5}"/>
              </a:ext>
            </a:extLst>
          </p:cNvPr>
          <p:cNvSpPr/>
          <p:nvPr/>
        </p:nvSpPr>
        <p:spPr>
          <a:xfrm>
            <a:off x="1352281" y="5751655"/>
            <a:ext cx="1753281" cy="183600"/>
          </a:xfrm>
          <a:prstGeom prst="rect">
            <a:avLst/>
          </a:prstGeom>
          <a:solidFill>
            <a:schemeClr val="tx2">
              <a:lumMod val="20000"/>
              <a:lumOff val="80000"/>
              <a:alpha val="49043"/>
            </a:schemeClr>
          </a:solidFill>
          <a:ln>
            <a:solidFill>
              <a:schemeClr val="tx1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AE2B21C-0EC6-585F-3DA2-B4375A4DC267}"/>
              </a:ext>
            </a:extLst>
          </p:cNvPr>
          <p:cNvSpPr/>
          <p:nvPr/>
        </p:nvSpPr>
        <p:spPr>
          <a:xfrm>
            <a:off x="3138190" y="5749936"/>
            <a:ext cx="1385868" cy="183600"/>
          </a:xfrm>
          <a:prstGeom prst="rect">
            <a:avLst/>
          </a:prstGeom>
          <a:solidFill>
            <a:schemeClr val="bg1">
              <a:lumMod val="85000"/>
              <a:alpha val="49043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6658B1D-21A9-0351-0971-53D1FAEEDA72}"/>
              </a:ext>
            </a:extLst>
          </p:cNvPr>
          <p:cNvSpPr/>
          <p:nvPr/>
        </p:nvSpPr>
        <p:spPr>
          <a:xfrm>
            <a:off x="4568624" y="5749936"/>
            <a:ext cx="2195526" cy="183600"/>
          </a:xfrm>
          <a:prstGeom prst="rect">
            <a:avLst/>
          </a:prstGeom>
          <a:solidFill>
            <a:schemeClr val="tx2">
              <a:lumMod val="20000"/>
              <a:lumOff val="80000"/>
              <a:alpha val="49043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2E531F1-F476-7F12-1717-E5263E3E3552}"/>
              </a:ext>
            </a:extLst>
          </p:cNvPr>
          <p:cNvSpPr/>
          <p:nvPr/>
        </p:nvSpPr>
        <p:spPr>
          <a:xfrm>
            <a:off x="6806153" y="5744817"/>
            <a:ext cx="2124796" cy="183600"/>
          </a:xfrm>
          <a:prstGeom prst="rect">
            <a:avLst/>
          </a:prstGeom>
          <a:solidFill>
            <a:schemeClr val="bg1">
              <a:lumMod val="85000"/>
              <a:alpha val="49043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619CEDC-6DD9-DDC0-EDF3-686A0EE30AF5}"/>
              </a:ext>
            </a:extLst>
          </p:cNvPr>
          <p:cNvSpPr/>
          <p:nvPr/>
        </p:nvSpPr>
        <p:spPr>
          <a:xfrm>
            <a:off x="8980472" y="5744817"/>
            <a:ext cx="1569938" cy="183600"/>
          </a:xfrm>
          <a:prstGeom prst="rect">
            <a:avLst/>
          </a:prstGeom>
          <a:solidFill>
            <a:schemeClr val="tx2">
              <a:lumMod val="20000"/>
              <a:lumOff val="80000"/>
              <a:alpha val="49043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AA7C58-5F34-7272-FE6C-12C9BA006336}"/>
              </a:ext>
            </a:extLst>
          </p:cNvPr>
          <p:cNvSpPr txBox="1"/>
          <p:nvPr/>
        </p:nvSpPr>
        <p:spPr>
          <a:xfrm>
            <a:off x="1352281" y="4769685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rgbClr val="00800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90C260-2EE5-AED5-E2EE-6CA0D71DEABE}"/>
              </a:ext>
            </a:extLst>
          </p:cNvPr>
          <p:cNvSpPr txBox="1"/>
          <p:nvPr/>
        </p:nvSpPr>
        <p:spPr>
          <a:xfrm>
            <a:off x="1918114" y="4716383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rgbClr val="E7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2011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BFD939-6D0A-F904-7CC6-7EB0CE14FB72}"/>
              </a:ext>
            </a:extLst>
          </p:cNvPr>
          <p:cNvSpPr txBox="1"/>
          <p:nvPr/>
        </p:nvSpPr>
        <p:spPr>
          <a:xfrm>
            <a:off x="2510349" y="4585549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rgbClr val="0000F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2012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1F9617-B2B1-F51B-38F3-647C3984E056}"/>
              </a:ext>
            </a:extLst>
          </p:cNvPr>
          <p:cNvSpPr txBox="1"/>
          <p:nvPr/>
        </p:nvSpPr>
        <p:spPr>
          <a:xfrm>
            <a:off x="4465323" y="4496919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rgbClr val="7E007E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2015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C057C7-62DF-20F3-39B1-C6BBCFA56042}"/>
              </a:ext>
            </a:extLst>
          </p:cNvPr>
          <p:cNvSpPr txBox="1"/>
          <p:nvPr/>
        </p:nvSpPr>
        <p:spPr>
          <a:xfrm>
            <a:off x="5031156" y="4198916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rgbClr val="FFA5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2016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9B9170-DD95-EC7D-F50E-EF844D0CECB1}"/>
              </a:ext>
            </a:extLst>
          </p:cNvPr>
          <p:cNvSpPr txBox="1"/>
          <p:nvPr/>
        </p:nvSpPr>
        <p:spPr>
          <a:xfrm>
            <a:off x="5623391" y="3862019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rgbClr val="02BFF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2017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D2C77E-2D7C-51DD-5CD8-D7BCEB92A8DE}"/>
              </a:ext>
            </a:extLst>
          </p:cNvPr>
          <p:cNvSpPr txBox="1"/>
          <p:nvPr/>
        </p:nvSpPr>
        <p:spPr>
          <a:xfrm>
            <a:off x="6278343" y="3238198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rgbClr val="00008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2018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402FAA-B68F-B0DA-4731-B90735D889CE}"/>
              </a:ext>
            </a:extLst>
          </p:cNvPr>
          <p:cNvSpPr txBox="1"/>
          <p:nvPr/>
        </p:nvSpPr>
        <p:spPr>
          <a:xfrm>
            <a:off x="8856765" y="2921024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rgbClr val="A5292A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2022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2F14EB-ED48-0F21-E504-23602D7A044B}"/>
              </a:ext>
            </a:extLst>
          </p:cNvPr>
          <p:cNvSpPr txBox="1"/>
          <p:nvPr/>
        </p:nvSpPr>
        <p:spPr>
          <a:xfrm>
            <a:off x="9345968" y="2648522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rgbClr val="BA55D4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2023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00206BD-D040-93A9-6D65-06182F85E98F}"/>
              </a:ext>
            </a:extLst>
          </p:cNvPr>
          <p:cNvSpPr txBox="1"/>
          <p:nvPr/>
        </p:nvSpPr>
        <p:spPr>
          <a:xfrm>
            <a:off x="9885009" y="1960306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rgbClr val="00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2024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E0B8AF-D453-F89A-52F8-E13239098CBA}"/>
              </a:ext>
            </a:extLst>
          </p:cNvPr>
          <p:cNvSpPr txBox="1"/>
          <p:nvPr/>
        </p:nvSpPr>
        <p:spPr>
          <a:xfrm>
            <a:off x="4234593" y="1589453"/>
            <a:ext cx="64331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CH" sz="12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Peak luminosity in 2024: 2.1 × 10</a:t>
            </a:r>
            <a:r>
              <a:rPr lang="en-CH" sz="1200" baseline="300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34</a:t>
            </a:r>
            <a:r>
              <a:rPr lang="en-CH" sz="12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cm</a:t>
            </a:r>
            <a:r>
              <a:rPr lang="en-CH" sz="1200" baseline="300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–2</a:t>
            </a:r>
            <a:r>
              <a:rPr lang="en-CH" sz="12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</a:t>
            </a:r>
            <a:r>
              <a:rPr lang="en-CH" sz="1200" baseline="300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–1</a:t>
            </a:r>
            <a:r>
              <a:rPr lang="en-CH" sz="12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pileup of 63, total delivered luminosity: 389 fb</a:t>
            </a:r>
            <a:r>
              <a:rPr lang="en-CH" sz="1200" baseline="300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–1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EE52312-F965-E5F3-045F-B0ECAA87C252}"/>
              </a:ext>
            </a:extLst>
          </p:cNvPr>
          <p:cNvSpPr txBox="1"/>
          <p:nvPr/>
        </p:nvSpPr>
        <p:spPr>
          <a:xfrm>
            <a:off x="1595846" y="5711286"/>
            <a:ext cx="13837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Run 1 (2010–2012)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003D2F0-007F-03F9-AC1A-2497C1F80165}"/>
              </a:ext>
            </a:extLst>
          </p:cNvPr>
          <p:cNvSpPr txBox="1"/>
          <p:nvPr/>
        </p:nvSpPr>
        <p:spPr>
          <a:xfrm>
            <a:off x="3176124" y="5709986"/>
            <a:ext cx="12298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LS1 (2013–2015)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7A34424-ADFC-137E-A619-AA1C9FC9360D}"/>
              </a:ext>
            </a:extLst>
          </p:cNvPr>
          <p:cNvSpPr txBox="1"/>
          <p:nvPr/>
        </p:nvSpPr>
        <p:spPr>
          <a:xfrm>
            <a:off x="4955261" y="5709986"/>
            <a:ext cx="13500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Run 2 (2015–2018)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B33D2BB-55DD-6B24-2C2C-3B3B1D4C19B6}"/>
              </a:ext>
            </a:extLst>
          </p:cNvPr>
          <p:cNvSpPr txBox="1"/>
          <p:nvPr/>
        </p:nvSpPr>
        <p:spPr>
          <a:xfrm>
            <a:off x="7295390" y="5708686"/>
            <a:ext cx="12298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LS2 (2019–2022)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A60BFFD-513D-9DCB-984E-1AE7B394B615}"/>
              </a:ext>
            </a:extLst>
          </p:cNvPr>
          <p:cNvSpPr txBox="1"/>
          <p:nvPr/>
        </p:nvSpPr>
        <p:spPr>
          <a:xfrm>
            <a:off x="9113188" y="5708019"/>
            <a:ext cx="13500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Run 3 (2022–2026)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CFC51B6-CDD6-02B4-4A1E-47935E3CB95A}"/>
              </a:ext>
            </a:extLst>
          </p:cNvPr>
          <p:cNvSpPr txBox="1"/>
          <p:nvPr/>
        </p:nvSpPr>
        <p:spPr>
          <a:xfrm>
            <a:off x="7288978" y="4659945"/>
            <a:ext cx="12426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Long shutdown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7FF446F-934C-61CF-0841-BF17CE950E7C}"/>
              </a:ext>
            </a:extLst>
          </p:cNvPr>
          <p:cNvSpPr txBox="1"/>
          <p:nvPr/>
        </p:nvSpPr>
        <p:spPr>
          <a:xfrm>
            <a:off x="3155052" y="4657949"/>
            <a:ext cx="12426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Long shutdown</a:t>
            </a:r>
          </a:p>
        </p:txBody>
      </p:sp>
    </p:spTree>
    <p:extLst>
      <p:ext uri="{BB962C8B-B14F-4D97-AF65-F5344CB8AC3E}">
        <p14:creationId xmlns:p14="http://schemas.microsoft.com/office/powerpoint/2010/main" val="1097955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B54FA6-BC5C-C31F-5AD2-E0AD56E1EF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E2E79C-D5C2-A2C1-3B5D-C39D90E28F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80" b="98"/>
          <a:stretch/>
        </p:blipFill>
        <p:spPr>
          <a:xfrm>
            <a:off x="-13448" y="0"/>
            <a:ext cx="11491200" cy="6921968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7BB865-246A-827B-057F-D0E2F8AADA3B}"/>
              </a:ext>
            </a:extLst>
          </p:cNvPr>
          <p:cNvSpPr txBox="1"/>
          <p:nvPr/>
        </p:nvSpPr>
        <p:spPr>
          <a:xfrm>
            <a:off x="139231" y="114113"/>
            <a:ext cx="57428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200" b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</a:rPr>
              <a:t>LHC Control Room (</a:t>
            </a:r>
            <a:r>
              <a:rPr kumimoji="0" lang="de-AT" sz="1200" b="1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</a:rPr>
              <a:t>July</a:t>
            </a:r>
            <a:r>
              <a:rPr kumimoji="0" lang="de-AT" sz="1200" b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</a:rPr>
              <a:t> 2022)</a:t>
            </a:r>
          </a:p>
        </p:txBody>
      </p:sp>
    </p:spTree>
    <p:extLst>
      <p:ext uri="{BB962C8B-B14F-4D97-AF65-F5344CB8AC3E}">
        <p14:creationId xmlns:p14="http://schemas.microsoft.com/office/powerpoint/2010/main" val="99491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1E1135-288B-4B21-150A-18DC43A29B1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B54FA6-BC5C-C31F-5AD2-E0AD56E1EF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6C74C2-2D79-4771-C019-34E15A399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421"/>
            <a:ext cx="11478492" cy="6483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929162-9EDC-53B5-CB3B-DEC3B8162B5A}"/>
              </a:ext>
            </a:extLst>
          </p:cNvPr>
          <p:cNvSpPr txBox="1"/>
          <p:nvPr/>
        </p:nvSpPr>
        <p:spPr>
          <a:xfrm>
            <a:off x="138780" y="228601"/>
            <a:ext cx="27187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 pitchFamily="2" charset="0"/>
              </a:rPr>
              <a:t>ISR Control Room (early 70s)</a:t>
            </a:r>
          </a:p>
        </p:txBody>
      </p:sp>
    </p:spTree>
    <p:extLst>
      <p:ext uri="{BB962C8B-B14F-4D97-AF65-F5344CB8AC3E}">
        <p14:creationId xmlns:p14="http://schemas.microsoft.com/office/powerpoint/2010/main" val="1771074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5_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D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rtlCol="0" anchor="ctr">
        <a:spAutoFit/>
      </a:bodyPr>
      <a:lstStyle>
        <a:defPPr algn="ctr">
          <a:defRPr sz="1600" dirty="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0">
          <a:spcBef>
            <a:spcPts val="3000"/>
          </a:spcBef>
          <a:defRPr sz="1600" dirty="0" smtClean="0">
            <a:solidFill>
              <a:prstClr val="black"/>
            </a:solidFill>
            <a:latin typeface="Helvetica Light" charset="0"/>
            <a:ea typeface="Helvetica Light" charset="0"/>
            <a:cs typeface="Helvetica Light" charset="0"/>
            <a:sym typeface="Wingdings" pitchFamily="2" charset="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6_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D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rtlCol="0" anchor="ctr">
        <a:spAutoFit/>
      </a:bodyPr>
      <a:lstStyle>
        <a:defPPr algn="ctr">
          <a:defRPr sz="1600" dirty="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algn="l">
          <a:spcBef>
            <a:spcPts val="3000"/>
          </a:spcBef>
          <a:defRPr sz="1600" dirty="0" smtClean="0">
            <a:solidFill>
              <a:prstClr val="black"/>
            </a:solidFill>
            <a:latin typeface="Helvetica" pitchFamily="2" charset="0"/>
            <a:ea typeface="Helvetica Light" charset="0"/>
            <a:cs typeface="Helvetica Light" charset="0"/>
            <a:sym typeface="Wingdings" pitchFamily="2" charset="2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Research">
  <a:themeElements>
    <a:clrScheme name="CERN 2">
      <a:dk1>
        <a:srgbClr val="0033A0"/>
      </a:dk1>
      <a:lt1>
        <a:srgbClr val="FFFFFF"/>
      </a:lt1>
      <a:dk2>
        <a:srgbClr val="2F2F2F"/>
      </a:dk2>
      <a:lt2>
        <a:srgbClr val="FFFFFF"/>
      </a:lt2>
      <a:accent1>
        <a:srgbClr val="6E2466"/>
      </a:accent1>
      <a:accent2>
        <a:srgbClr val="E15E32"/>
      </a:accent2>
      <a:accent3>
        <a:srgbClr val="1C446B"/>
      </a:accent3>
      <a:accent4>
        <a:srgbClr val="61C5D3"/>
      </a:accent4>
      <a:accent5>
        <a:srgbClr val="BFBFCB"/>
      </a:accent5>
      <a:accent6>
        <a:srgbClr val="0033A0"/>
      </a:accent6>
      <a:hlink>
        <a:srgbClr val="6D2466"/>
      </a:hlink>
      <a:folHlink>
        <a:srgbClr val="61C4D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ERN_New_Corporate_proposition" id="{F1C3E971-1B97-8840-A76A-3950E72D87FC}" vid="{4904FA80-2E56-9C4B-87CA-1D42BF3744A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156618</TotalTime>
  <Words>3368</Words>
  <Application>Microsoft Macintosh PowerPoint</Application>
  <PresentationFormat>Custom</PresentationFormat>
  <Paragraphs>463</Paragraphs>
  <Slides>56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9" baseType="lpstr">
      <vt:lpstr>Aptos</vt:lpstr>
      <vt:lpstr>Arial</vt:lpstr>
      <vt:lpstr>Calibri</vt:lpstr>
      <vt:lpstr>Cambria Math</vt:lpstr>
      <vt:lpstr>Chalkduster</vt:lpstr>
      <vt:lpstr>Helvetica</vt:lpstr>
      <vt:lpstr>Helvetica Light</vt:lpstr>
      <vt:lpstr>Helvetica Light</vt:lpstr>
      <vt:lpstr>Symbol</vt:lpstr>
      <vt:lpstr>5_Office Theme</vt:lpstr>
      <vt:lpstr>6_Office Theme</vt:lpstr>
      <vt:lpstr>1_Research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Andreas Hoecker</dc:creator>
  <cp:lastModifiedBy>ATLAS</cp:lastModifiedBy>
  <cp:revision>3056</cp:revision>
  <cp:lastPrinted>2024-06-29T11:20:19Z</cp:lastPrinted>
  <dcterms:created xsi:type="dcterms:W3CDTF">2021-02-23T06:51:49Z</dcterms:created>
  <dcterms:modified xsi:type="dcterms:W3CDTF">2025-03-05T07:29:51Z</dcterms:modified>
</cp:coreProperties>
</file>