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9" r:id="rId1"/>
    <p:sldMasterId id="2147483755" r:id="rId2"/>
    <p:sldMasterId id="2147483860" r:id="rId3"/>
    <p:sldMasterId id="2147483863" r:id="rId4"/>
  </p:sldMasterIdLst>
  <p:notesMasterIdLst>
    <p:notesMasterId r:id="rId63"/>
  </p:notesMasterIdLst>
  <p:handoutMasterIdLst>
    <p:handoutMasterId r:id="rId64"/>
  </p:handoutMasterIdLst>
  <p:sldIdLst>
    <p:sldId id="1512" r:id="rId5"/>
    <p:sldId id="1525" r:id="rId6"/>
    <p:sldId id="1500" r:id="rId7"/>
    <p:sldId id="1549" r:id="rId8"/>
    <p:sldId id="1505" r:id="rId9"/>
    <p:sldId id="1408" r:id="rId10"/>
    <p:sldId id="1504" r:id="rId11"/>
    <p:sldId id="1508" r:id="rId12"/>
    <p:sldId id="1550" r:id="rId13"/>
    <p:sldId id="1562" r:id="rId14"/>
    <p:sldId id="1563" r:id="rId15"/>
    <p:sldId id="1528" r:id="rId16"/>
    <p:sldId id="1529" r:id="rId17"/>
    <p:sldId id="1473" r:id="rId18"/>
    <p:sldId id="1209" r:id="rId19"/>
    <p:sldId id="1474" r:id="rId20"/>
    <p:sldId id="1531" r:id="rId21"/>
    <p:sldId id="1494" r:id="rId22"/>
    <p:sldId id="1517" r:id="rId23"/>
    <p:sldId id="1476" r:id="rId24"/>
    <p:sldId id="1546" r:id="rId25"/>
    <p:sldId id="1479" r:id="rId26"/>
    <p:sldId id="1480" r:id="rId27"/>
    <p:sldId id="1249" r:id="rId28"/>
    <p:sldId id="1223" r:id="rId29"/>
    <p:sldId id="1532" r:id="rId30"/>
    <p:sldId id="1548" r:id="rId31"/>
    <p:sldId id="1566" r:id="rId32"/>
    <p:sldId id="1518" r:id="rId33"/>
    <p:sldId id="1501" r:id="rId34"/>
    <p:sldId id="1571" r:id="rId35"/>
    <p:sldId id="1567" r:id="rId36"/>
    <p:sldId id="1583" r:id="rId37"/>
    <p:sldId id="1572" r:id="rId38"/>
    <p:sldId id="1482" r:id="rId39"/>
    <p:sldId id="1554" r:id="rId40"/>
    <p:sldId id="1560" r:id="rId41"/>
    <p:sldId id="1555" r:id="rId42"/>
    <p:sldId id="1558" r:id="rId43"/>
    <p:sldId id="1509" r:id="rId44"/>
    <p:sldId id="1257" r:id="rId45"/>
    <p:sldId id="1533" r:id="rId46"/>
    <p:sldId id="1486" r:id="rId47"/>
    <p:sldId id="1488" r:id="rId48"/>
    <p:sldId id="1574" r:id="rId49"/>
    <p:sldId id="1536" r:id="rId50"/>
    <p:sldId id="1576" r:id="rId51"/>
    <p:sldId id="1580" r:id="rId52"/>
    <p:sldId id="1581" r:id="rId53"/>
    <p:sldId id="1519" r:id="rId54"/>
    <p:sldId id="1522" r:id="rId55"/>
    <p:sldId id="1577" r:id="rId56"/>
    <p:sldId id="1543" r:id="rId57"/>
    <p:sldId id="1333" r:id="rId58"/>
    <p:sldId id="1239" r:id="rId59"/>
    <p:sldId id="1584" r:id="rId60"/>
    <p:sldId id="1585" r:id="rId61"/>
    <p:sldId id="1588" r:id="rId62"/>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3746"/>
    <a:srgbClr val="013758"/>
    <a:srgbClr val="044255"/>
    <a:srgbClr val="001E29"/>
    <a:srgbClr val="003BB8"/>
    <a:srgbClr val="0432FF"/>
    <a:srgbClr val="D80017"/>
    <a:srgbClr val="1D2F3B"/>
    <a:srgbClr val="121C23"/>
    <a:srgbClr val="4583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27"/>
    <p:restoredTop sz="96208"/>
  </p:normalViewPr>
  <p:slideViewPr>
    <p:cSldViewPr snapToGrid="0">
      <p:cViewPr varScale="1">
        <p:scale>
          <a:sx n="106" d="100"/>
          <a:sy n="106" d="100"/>
        </p:scale>
        <p:origin x="192" y="472"/>
      </p:cViewPr>
      <p:guideLst>
        <p:guide orient="horz" pos="2160"/>
        <p:guide pos="3840"/>
      </p:guideLst>
    </p:cSldViewPr>
  </p:slideViewPr>
  <p:outlineViewPr>
    <p:cViewPr>
      <p:scale>
        <a:sx n="33" d="100"/>
        <a:sy n="33" d="100"/>
      </p:scale>
      <p:origin x="0" y="-5496"/>
    </p:cViewPr>
  </p:outlin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4.wmf"/><Relationship Id="rId1" Type="http://schemas.openxmlformats.org/officeDocument/2006/relationships/image" Target="../media/image6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067AFB27-EAEB-A944-BC0B-D8A4637F3AD5}" type="datetime1">
              <a:rPr lang="en-GB" smtClean="0"/>
              <a:t>31/05/2020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542EA9DA-54F7-4391-9852-B45C8B261554}" type="slidenum">
              <a:rPr lang="en-GB"/>
              <a:pPr>
                <a:defRPr/>
              </a:pPr>
              <a:t>‹#›</a:t>
            </a:fld>
            <a:endParaRPr lang="en-GB"/>
          </a:p>
        </p:txBody>
      </p:sp>
    </p:spTree>
    <p:extLst>
      <p:ext uri="{BB962C8B-B14F-4D97-AF65-F5344CB8AC3E}">
        <p14:creationId xmlns:p14="http://schemas.microsoft.com/office/powerpoint/2010/main" val="2695418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F99ABF12-F375-664B-BF48-4775E2759FE8}" type="datetime1">
              <a:rPr lang="en-GB" smtClean="0"/>
              <a:t>31/05/2020</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109B7DA-19EB-4A1E-A2FE-0309E8617A9E}" type="slidenum">
              <a:rPr lang="en-GB"/>
              <a:pPr>
                <a:defRPr/>
              </a:pPr>
              <a:t>‹#›</a:t>
            </a:fld>
            <a:endParaRPr lang="en-GB"/>
          </a:p>
        </p:txBody>
      </p:sp>
    </p:spTree>
    <p:extLst>
      <p:ext uri="{BB962C8B-B14F-4D97-AF65-F5344CB8AC3E}">
        <p14:creationId xmlns:p14="http://schemas.microsoft.com/office/powerpoint/2010/main" val="2302185759"/>
      </p:ext>
    </p:extLst>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4</a:t>
            </a:fld>
            <a:endParaRPr lang="en-GB"/>
          </a:p>
        </p:txBody>
      </p:sp>
    </p:spTree>
    <p:extLst>
      <p:ext uri="{BB962C8B-B14F-4D97-AF65-F5344CB8AC3E}">
        <p14:creationId xmlns:p14="http://schemas.microsoft.com/office/powerpoint/2010/main" val="235714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13</a:t>
            </a:fld>
            <a:endParaRPr lang="en-GB"/>
          </a:p>
        </p:txBody>
      </p:sp>
    </p:spTree>
    <p:extLst>
      <p:ext uri="{BB962C8B-B14F-4D97-AF65-F5344CB8AC3E}">
        <p14:creationId xmlns:p14="http://schemas.microsoft.com/office/powerpoint/2010/main" val="144986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14</a:t>
            </a:fld>
            <a:endParaRPr lang="en-GB"/>
          </a:p>
        </p:txBody>
      </p:sp>
    </p:spTree>
    <p:extLst>
      <p:ext uri="{BB962C8B-B14F-4D97-AF65-F5344CB8AC3E}">
        <p14:creationId xmlns:p14="http://schemas.microsoft.com/office/powerpoint/2010/main" val="3509077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19</a:t>
            </a:fld>
            <a:endParaRPr lang="en-GB"/>
          </a:p>
        </p:txBody>
      </p:sp>
    </p:spTree>
    <p:extLst>
      <p:ext uri="{BB962C8B-B14F-4D97-AF65-F5344CB8AC3E}">
        <p14:creationId xmlns:p14="http://schemas.microsoft.com/office/powerpoint/2010/main" val="4196873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20</a:t>
            </a:fld>
            <a:endParaRPr lang="en-GB"/>
          </a:p>
        </p:txBody>
      </p:sp>
    </p:spTree>
    <p:extLst>
      <p:ext uri="{BB962C8B-B14F-4D97-AF65-F5344CB8AC3E}">
        <p14:creationId xmlns:p14="http://schemas.microsoft.com/office/powerpoint/2010/main" val="2712556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21</a:t>
            </a:fld>
            <a:endParaRPr lang="en-GB"/>
          </a:p>
        </p:txBody>
      </p:sp>
    </p:spTree>
    <p:extLst>
      <p:ext uri="{BB962C8B-B14F-4D97-AF65-F5344CB8AC3E}">
        <p14:creationId xmlns:p14="http://schemas.microsoft.com/office/powerpoint/2010/main" val="1797132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22</a:t>
            </a:fld>
            <a:endParaRPr lang="en-GB"/>
          </a:p>
        </p:txBody>
      </p:sp>
    </p:spTree>
    <p:extLst>
      <p:ext uri="{BB962C8B-B14F-4D97-AF65-F5344CB8AC3E}">
        <p14:creationId xmlns:p14="http://schemas.microsoft.com/office/powerpoint/2010/main" val="2603894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23</a:t>
            </a:fld>
            <a:endParaRPr lang="en-GB"/>
          </a:p>
        </p:txBody>
      </p:sp>
    </p:spTree>
    <p:extLst>
      <p:ext uri="{BB962C8B-B14F-4D97-AF65-F5344CB8AC3E}">
        <p14:creationId xmlns:p14="http://schemas.microsoft.com/office/powerpoint/2010/main" val="37329060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109B7DA-19EB-4A1E-A2FE-0309E8617A9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08038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25</a:t>
            </a:fld>
            <a:endParaRPr lang="en-GB">
              <a:solidFill>
                <a:prstClr val="black"/>
              </a:solidFill>
            </a:endParaRPr>
          </a:p>
        </p:txBody>
      </p:sp>
    </p:spTree>
    <p:extLst>
      <p:ext uri="{BB962C8B-B14F-4D97-AF65-F5344CB8AC3E}">
        <p14:creationId xmlns:p14="http://schemas.microsoft.com/office/powerpoint/2010/main" val="42329890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26</a:t>
            </a:fld>
            <a:endParaRPr lang="en-GB">
              <a:solidFill>
                <a:prstClr val="black"/>
              </a:solidFill>
            </a:endParaRPr>
          </a:p>
        </p:txBody>
      </p:sp>
    </p:spTree>
    <p:extLst>
      <p:ext uri="{BB962C8B-B14F-4D97-AF65-F5344CB8AC3E}">
        <p14:creationId xmlns:p14="http://schemas.microsoft.com/office/powerpoint/2010/main" val="1718502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a:t>
            </a:fld>
            <a:endParaRPr lang="en-GB"/>
          </a:p>
        </p:txBody>
      </p:sp>
    </p:spTree>
    <p:extLst>
      <p:ext uri="{BB962C8B-B14F-4D97-AF65-F5344CB8AC3E}">
        <p14:creationId xmlns:p14="http://schemas.microsoft.com/office/powerpoint/2010/main" val="1790941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27</a:t>
            </a:fld>
            <a:endParaRPr lang="en-GB">
              <a:solidFill>
                <a:prstClr val="black"/>
              </a:solidFill>
            </a:endParaRPr>
          </a:p>
        </p:txBody>
      </p:sp>
    </p:spTree>
    <p:extLst>
      <p:ext uri="{BB962C8B-B14F-4D97-AF65-F5344CB8AC3E}">
        <p14:creationId xmlns:p14="http://schemas.microsoft.com/office/powerpoint/2010/main" val="2021065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a:solidFill>
                  <a:prstClr val="black"/>
                </a:solidFill>
              </a:rPr>
              <a:pPr>
                <a:defRPr/>
              </a:pPr>
              <a:t>28</a:t>
            </a:fld>
            <a:endParaRPr lang="en-GB">
              <a:solidFill>
                <a:prstClr val="black"/>
              </a:solidFill>
            </a:endParaRPr>
          </a:p>
        </p:txBody>
      </p:sp>
    </p:spTree>
    <p:extLst>
      <p:ext uri="{BB962C8B-B14F-4D97-AF65-F5344CB8AC3E}">
        <p14:creationId xmlns:p14="http://schemas.microsoft.com/office/powerpoint/2010/main" val="15509142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56</a:t>
            </a:fld>
            <a:endParaRPr lang="en-GB"/>
          </a:p>
        </p:txBody>
      </p:sp>
    </p:spTree>
    <p:extLst>
      <p:ext uri="{BB962C8B-B14F-4D97-AF65-F5344CB8AC3E}">
        <p14:creationId xmlns:p14="http://schemas.microsoft.com/office/powerpoint/2010/main" val="29248703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57</a:t>
            </a:fld>
            <a:endParaRPr lang="en-GB"/>
          </a:p>
        </p:txBody>
      </p:sp>
    </p:spTree>
    <p:extLst>
      <p:ext uri="{BB962C8B-B14F-4D97-AF65-F5344CB8AC3E}">
        <p14:creationId xmlns:p14="http://schemas.microsoft.com/office/powerpoint/2010/main" val="36244330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58</a:t>
            </a:fld>
            <a:endParaRPr lang="en-GB"/>
          </a:p>
        </p:txBody>
      </p:sp>
    </p:spTree>
    <p:extLst>
      <p:ext uri="{BB962C8B-B14F-4D97-AF65-F5344CB8AC3E}">
        <p14:creationId xmlns:p14="http://schemas.microsoft.com/office/powerpoint/2010/main" val="3402697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6</a:t>
            </a:fld>
            <a:endParaRPr lang="en-GB"/>
          </a:p>
        </p:txBody>
      </p:sp>
    </p:spTree>
    <p:extLst>
      <p:ext uri="{BB962C8B-B14F-4D97-AF65-F5344CB8AC3E}">
        <p14:creationId xmlns:p14="http://schemas.microsoft.com/office/powerpoint/2010/main" val="3420734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7</a:t>
            </a:fld>
            <a:endParaRPr lang="en-GB"/>
          </a:p>
        </p:txBody>
      </p:sp>
    </p:spTree>
    <p:extLst>
      <p:ext uri="{BB962C8B-B14F-4D97-AF65-F5344CB8AC3E}">
        <p14:creationId xmlns:p14="http://schemas.microsoft.com/office/powerpoint/2010/main" val="3487932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8</a:t>
            </a:fld>
            <a:endParaRPr lang="en-GB"/>
          </a:p>
        </p:txBody>
      </p:sp>
    </p:spTree>
    <p:extLst>
      <p:ext uri="{BB962C8B-B14F-4D97-AF65-F5344CB8AC3E}">
        <p14:creationId xmlns:p14="http://schemas.microsoft.com/office/powerpoint/2010/main" val="4200090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9</a:t>
            </a:fld>
            <a:endParaRPr lang="en-GB"/>
          </a:p>
        </p:txBody>
      </p:sp>
    </p:spTree>
    <p:extLst>
      <p:ext uri="{BB962C8B-B14F-4D97-AF65-F5344CB8AC3E}">
        <p14:creationId xmlns:p14="http://schemas.microsoft.com/office/powerpoint/2010/main" val="23166904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10</a:t>
            </a:fld>
            <a:endParaRPr lang="en-GB"/>
          </a:p>
        </p:txBody>
      </p:sp>
    </p:spTree>
    <p:extLst>
      <p:ext uri="{BB962C8B-B14F-4D97-AF65-F5344CB8AC3E}">
        <p14:creationId xmlns:p14="http://schemas.microsoft.com/office/powerpoint/2010/main" val="1810726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11</a:t>
            </a:fld>
            <a:endParaRPr lang="en-GB"/>
          </a:p>
        </p:txBody>
      </p:sp>
    </p:spTree>
    <p:extLst>
      <p:ext uri="{BB962C8B-B14F-4D97-AF65-F5344CB8AC3E}">
        <p14:creationId xmlns:p14="http://schemas.microsoft.com/office/powerpoint/2010/main" val="2802157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109B7DA-19EB-4A1E-A2FE-0309E8617A9E}" type="slidenum">
              <a:rPr lang="en-GB" smtClean="0"/>
              <a:pPr>
                <a:defRPr/>
              </a:pPr>
              <a:t>12</a:t>
            </a:fld>
            <a:endParaRPr lang="en-GB"/>
          </a:p>
        </p:txBody>
      </p:sp>
    </p:spTree>
    <p:extLst>
      <p:ext uri="{BB962C8B-B14F-4D97-AF65-F5344CB8AC3E}">
        <p14:creationId xmlns:p14="http://schemas.microsoft.com/office/powerpoint/2010/main" val="1583909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4701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01373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58074812"/>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914186390"/>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2646092"/>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84310525"/>
      </p:ext>
    </p:extLst>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636950123"/>
      </p:ext>
    </p:extLst>
  </p:cSld>
  <p:clrMapOvr>
    <a:masterClrMapping/>
  </p:clrMapOvr>
  <p:transition spd="slow">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07715544"/>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3101532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8952404"/>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2214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8719194"/>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68132766"/>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2623222"/>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418884036"/>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38633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89156173"/>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29649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3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359610857"/>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4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53669519"/>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5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803440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01183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6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424533808"/>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7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92014300"/>
      </p:ext>
    </p:extLst>
  </p:cSld>
  <p:clrMapOvr>
    <a:masterClrMapping/>
  </p:clrMapOvr>
  <p:transition spd="slow">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8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514283370"/>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6404062"/>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9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08008181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0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48825613"/>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66303115"/>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solidFill>
                  <a:prstClr val="black">
                    <a:lumMod val="50000"/>
                    <a:lumOff val="50000"/>
                  </a:prstClr>
                </a:solidFill>
              </a:rPr>
              <a:pPr>
                <a:def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2447695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70758305"/>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8821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004166097"/>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5601664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661643883"/>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851168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615443188"/>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3067627359"/>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70380796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851356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54002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76316515"/>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1752274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theme" Target="../theme/theme2.xml"/><Relationship Id="rId8"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8.xml"/><Relationship Id="rId1"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12192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12192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42310507"/>
      </p:ext>
    </p:extLst>
  </p:cSld>
  <p:clrMap bg1="lt1" tx1="dk1" bg2="lt2" tx2="dk2" accent1="accent1" accent2="accent2" accent3="accent3" accent4="accent4" accent5="accent5" accent6="accent6" hlink="hlink" folHlink="folHlink"/>
  <p:sldLayoutIdLst>
    <p:sldLayoutId id="2147483852" r:id="rId1"/>
    <p:sldLayoutId id="2147483859"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userDrawn="1"/>
        </p:nvSpPr>
        <p:spPr>
          <a:xfrm>
            <a:off x="0" y="1124744"/>
            <a:ext cx="12192000" cy="54240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190844010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54"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21" r:id="rId17"/>
    <p:sldLayoutId id="2147483823" r:id="rId18"/>
    <p:sldLayoutId id="2147483828" r:id="rId19"/>
    <p:sldLayoutId id="2147483666" r:id="rId20"/>
    <p:sldLayoutId id="2147483667" r:id="rId21"/>
    <p:sldLayoutId id="2147483683" r:id="rId22"/>
    <p:sldLayoutId id="2147483685"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 id="2147483848" r:id="rId32"/>
    <p:sldLayoutId id="2147483849" r:id="rId33"/>
    <p:sldLayoutId id="2147483850" r:id="rId34"/>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12192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12192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solidFill>
                  <a:prstClr val="black">
                    <a:lumMod val="50000"/>
                    <a:lumOff val="50000"/>
                  </a:prstClr>
                </a:solidFill>
              </a:rPr>
              <a:pPr>
                <a:defRPr/>
              </a:pPr>
              <a:t>‹#›</a:t>
            </a:fld>
            <a:endParaRPr lang="en-GB" dirty="0">
              <a:solidFill>
                <a:prstClr val="black">
                  <a:lumMod val="50000"/>
                  <a:lumOff val="50000"/>
                </a:prstClr>
              </a:solidFill>
            </a:endParaRPr>
          </a:p>
        </p:txBody>
      </p:sp>
    </p:spTree>
    <p:extLst>
      <p:ext uri="{BB962C8B-B14F-4D97-AF65-F5344CB8AC3E}">
        <p14:creationId xmlns:p14="http://schemas.microsoft.com/office/powerpoint/2010/main" val="2783497780"/>
      </p:ext>
    </p:extLst>
  </p:cSld>
  <p:clrMap bg1="lt1" tx1="dk1" bg2="lt2" tx2="dk2" accent1="accent1" accent2="accent2" accent3="accent3" accent4="accent4" accent5="accent5" accent6="accent6" hlink="hlink" folHlink="folHlink"/>
  <p:sldLayoutIdLst>
    <p:sldLayoutId id="2147483862" r:id="rId1"/>
    <p:sldLayoutId id="2147483870" r:id="rId2"/>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p:cNvSpPr/>
          <p:nvPr userDrawn="1"/>
        </p:nvSpPr>
        <p:spPr>
          <a:xfrm flipV="1">
            <a:off x="0" y="0"/>
            <a:ext cx="12192000" cy="1124744"/>
          </a:xfrm>
          <a:prstGeom prst="rect">
            <a:avLst/>
          </a:prstGeom>
          <a:solidFill>
            <a:srgbClr val="F7F7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cxnSp>
        <p:nvCxnSpPr>
          <p:cNvPr id="17" name="Straight Connector 16"/>
          <p:cNvCxnSpPr/>
          <p:nvPr userDrawn="1"/>
        </p:nvCxnSpPr>
        <p:spPr>
          <a:xfrm>
            <a:off x="0" y="1124744"/>
            <a:ext cx="12192000" cy="0"/>
          </a:xfrm>
          <a:prstGeom prst="line">
            <a:avLst/>
          </a:prstGeom>
          <a:ln w="3175" cmpd="sng">
            <a:solidFill>
              <a:schemeClr val="bg1">
                <a:lumMod val="75000"/>
              </a:schemeClr>
            </a:solidFill>
            <a:prstDash val="dot"/>
          </a:ln>
          <a:effectLst/>
        </p:spPr>
        <p:style>
          <a:lnRef idx="2">
            <a:schemeClr val="accent1"/>
          </a:lnRef>
          <a:fillRef idx="0">
            <a:schemeClr val="accent1"/>
          </a:fillRef>
          <a:effectRef idx="1">
            <a:schemeClr val="accent1"/>
          </a:effectRef>
          <a:fontRef idx="minor">
            <a:schemeClr val="tx1"/>
          </a:fontRef>
        </p:style>
      </p:cxnSp>
      <p:sp>
        <p:nvSpPr>
          <p:cNvPr id="9" name="Slide Number Placeholder 6"/>
          <p:cNvSpPr>
            <a:spLocks noGrp="1"/>
          </p:cNvSpPr>
          <p:nvPr>
            <p:ph type="sldNum" sz="quarter" idx="4"/>
          </p:nvPr>
        </p:nvSpPr>
        <p:spPr>
          <a:xfrm>
            <a:off x="9329563" y="6545796"/>
            <a:ext cx="2844800" cy="365125"/>
          </a:xfrm>
          <a:prstGeom prst="rect">
            <a:avLst/>
          </a:prstGeom>
        </p:spPr>
        <p:txBody>
          <a:bodyPr/>
          <a:lstStyle>
            <a:lvl1pPr algn="r">
              <a:defRPr sz="1400" b="0" i="0">
                <a:solidFill>
                  <a:schemeClr val="tx1">
                    <a:lumMod val="50000"/>
                    <a:lumOff val="50000"/>
                  </a:schemeClr>
                </a:solidFill>
                <a:latin typeface="Helvetica Light" charset="0"/>
                <a:ea typeface="Helvetica Light" charset="0"/>
                <a:cs typeface="Helvetica Light" charset="0"/>
              </a:defRPr>
            </a:lvl1pPr>
          </a:lstStyle>
          <a:p>
            <a:pPr>
              <a:defRPr/>
            </a:pPr>
            <a:fld id="{611C2F03-9E95-40C9-A99F-3C4F7EE8CF2A}" type="slidenum">
              <a:rPr lang="en-GB" smtClean="0"/>
              <a:pPr>
                <a:defRPr/>
              </a:pPr>
              <a:t>‹#›</a:t>
            </a:fld>
            <a:endParaRPr lang="en-GB" dirty="0"/>
          </a:p>
        </p:txBody>
      </p:sp>
    </p:spTree>
    <p:extLst>
      <p:ext uri="{BB962C8B-B14F-4D97-AF65-F5344CB8AC3E}">
        <p14:creationId xmlns:p14="http://schemas.microsoft.com/office/powerpoint/2010/main" val="2249098210"/>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Lst>
  <p:hf hdr="0" ftr="0" dt="0"/>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Calibri" pitchFamily="34" charset="0"/>
        </a:defRPr>
      </a:lvl2pPr>
      <a:lvl3pPr algn="ctr" defTabSz="457200" rtl="0" fontAlgn="base">
        <a:spcBef>
          <a:spcPct val="0"/>
        </a:spcBef>
        <a:spcAft>
          <a:spcPct val="0"/>
        </a:spcAft>
        <a:defRPr sz="4400">
          <a:solidFill>
            <a:schemeClr val="tx1"/>
          </a:solidFill>
          <a:latin typeface="Calibri" pitchFamily="34" charset="0"/>
        </a:defRPr>
      </a:lvl3pPr>
      <a:lvl4pPr algn="ctr" defTabSz="457200" rtl="0" fontAlgn="base">
        <a:spcBef>
          <a:spcPct val="0"/>
        </a:spcBef>
        <a:spcAft>
          <a:spcPct val="0"/>
        </a:spcAft>
        <a:defRPr sz="4400">
          <a:solidFill>
            <a:schemeClr val="tx1"/>
          </a:solidFill>
          <a:latin typeface="Calibri" pitchFamily="34" charset="0"/>
        </a:defRPr>
      </a:lvl4pPr>
      <a:lvl5pPr algn="ctr" defTabSz="457200" rtl="0" fontAlgn="base">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3.emf"/><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6.tif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9.png"/><Relationship Id="rId1" Type="http://schemas.openxmlformats.org/officeDocument/2006/relationships/slideLayout" Target="../slideLayouts/slideLayout1.xml"/><Relationship Id="rId6" Type="http://schemas.openxmlformats.org/officeDocument/2006/relationships/image" Target="../media/image40.emf"/><Relationship Id="rId5" Type="http://schemas.openxmlformats.org/officeDocument/2006/relationships/image" Target="../media/image43.emf"/><Relationship Id="rId4" Type="http://schemas.openxmlformats.org/officeDocument/2006/relationships/image" Target="../media/image42.emf"/></Relationships>
</file>

<file path=ppt/slides/_rels/slide1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7.emf"/><Relationship Id="rId4" Type="http://schemas.openxmlformats.org/officeDocument/2006/relationships/image" Target="../media/image46.em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49.emf"/></Relationships>
</file>

<file path=ppt/slides/_rels/slide21.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1.emf"/></Relationships>
</file>

<file path=ppt/slides/_rels/slide22.xml.rels><?xml version="1.0" encoding="UTF-8" standalone="yes"?>
<Relationships xmlns="http://schemas.openxmlformats.org/package/2006/relationships"><Relationship Id="rId3" Type="http://schemas.openxmlformats.org/officeDocument/2006/relationships/image" Target="../media/image54.emf"/><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7.emf"/><Relationship Id="rId5" Type="http://schemas.openxmlformats.org/officeDocument/2006/relationships/image" Target="../media/image56.emf"/><Relationship Id="rId4" Type="http://schemas.openxmlformats.org/officeDocument/2006/relationships/image" Target="../media/image55.tiff"/></Relationships>
</file>

<file path=ppt/slides/_rels/slide2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60.emf"/><Relationship Id="rId4" Type="http://schemas.openxmlformats.org/officeDocument/2006/relationships/image" Target="../media/image59.emf"/></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39.xml"/><Relationship Id="rId5" Type="http://schemas.openxmlformats.org/officeDocument/2006/relationships/image" Target="../media/image62.emf"/><Relationship Id="rId4" Type="http://schemas.openxmlformats.org/officeDocument/2006/relationships/image" Target="../media/image61.emf"/></Relationships>
</file>

<file path=ppt/slides/_rels/slide25.xml.rels><?xml version="1.0" encoding="UTF-8" standalone="yes"?>
<Relationships xmlns="http://schemas.openxmlformats.org/package/2006/relationships"><Relationship Id="rId8" Type="http://schemas.openxmlformats.org/officeDocument/2006/relationships/image" Target="../media/image65.emf"/><Relationship Id="rId13" Type="http://schemas.openxmlformats.org/officeDocument/2006/relationships/image" Target="../media/image70.png"/><Relationship Id="rId3" Type="http://schemas.openxmlformats.org/officeDocument/2006/relationships/notesSlide" Target="../notesSlides/notesSlide18.xml"/><Relationship Id="rId7" Type="http://schemas.openxmlformats.org/officeDocument/2006/relationships/image" Target="../media/image64.wmf"/><Relationship Id="rId12" Type="http://schemas.openxmlformats.org/officeDocument/2006/relationships/image" Target="../media/image69.png"/><Relationship Id="rId2" Type="http://schemas.openxmlformats.org/officeDocument/2006/relationships/slideLayout" Target="../slideLayouts/slideLayout40.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8.png"/><Relationship Id="rId5" Type="http://schemas.openxmlformats.org/officeDocument/2006/relationships/image" Target="../media/image63.wmf"/><Relationship Id="rId15" Type="http://schemas.openxmlformats.org/officeDocument/2006/relationships/image" Target="../media/image72.png"/><Relationship Id="rId10" Type="http://schemas.openxmlformats.org/officeDocument/2006/relationships/image" Target="../media/image67.emf"/><Relationship Id="rId4" Type="http://schemas.openxmlformats.org/officeDocument/2006/relationships/oleObject" Target="../embeddings/oleObject1.bin"/><Relationship Id="rId9" Type="http://schemas.openxmlformats.org/officeDocument/2006/relationships/image" Target="../media/image66.emf"/><Relationship Id="rId1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19.xml"/><Relationship Id="rId1" Type="http://schemas.openxmlformats.org/officeDocument/2006/relationships/slideLayout" Target="../slideLayouts/slideLayout40.xml"/><Relationship Id="rId6" Type="http://schemas.openxmlformats.org/officeDocument/2006/relationships/image" Target="../media/image76.emf"/><Relationship Id="rId5" Type="http://schemas.openxmlformats.org/officeDocument/2006/relationships/image" Target="../media/image75.emf"/><Relationship Id="rId4" Type="http://schemas.openxmlformats.org/officeDocument/2006/relationships/image" Target="../media/image74.emf"/></Relationships>
</file>

<file path=ppt/slides/_rels/slide27.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20.xml"/><Relationship Id="rId1" Type="http://schemas.openxmlformats.org/officeDocument/2006/relationships/slideLayout" Target="../slideLayouts/slideLayout40.xml"/><Relationship Id="rId6" Type="http://schemas.openxmlformats.org/officeDocument/2006/relationships/image" Target="../media/image78.emf"/><Relationship Id="rId5" Type="http://schemas.openxmlformats.org/officeDocument/2006/relationships/image" Target="../media/image75.emf"/><Relationship Id="rId4" Type="http://schemas.openxmlformats.org/officeDocument/2006/relationships/image" Target="../media/image74.emf"/></Relationships>
</file>

<file path=ppt/slides/_rels/slide28.xml.rels><?xml version="1.0" encoding="UTF-8" standalone="yes"?>
<Relationships xmlns="http://schemas.openxmlformats.org/package/2006/relationships"><Relationship Id="rId8" Type="http://schemas.openxmlformats.org/officeDocument/2006/relationships/image" Target="../media/image82.emf"/><Relationship Id="rId3" Type="http://schemas.openxmlformats.org/officeDocument/2006/relationships/image" Target="../media/image79.emf"/><Relationship Id="rId7" Type="http://schemas.openxmlformats.org/officeDocument/2006/relationships/image" Target="../media/image81.emf"/><Relationship Id="rId2" Type="http://schemas.openxmlformats.org/officeDocument/2006/relationships/notesSlide" Target="../notesSlides/notesSlide21.xml"/><Relationship Id="rId1" Type="http://schemas.openxmlformats.org/officeDocument/2006/relationships/slideLayout" Target="../slideLayouts/slideLayout40.xml"/><Relationship Id="rId6" Type="http://schemas.openxmlformats.org/officeDocument/2006/relationships/image" Target="../media/image80.emf"/><Relationship Id="rId5" Type="http://schemas.openxmlformats.org/officeDocument/2006/relationships/image" Target="../media/image75.emf"/><Relationship Id="rId4" Type="http://schemas.openxmlformats.org/officeDocument/2006/relationships/image" Target="../media/image74.emf"/></Relationships>
</file>

<file path=ppt/slides/_rels/slide29.xml.rels><?xml version="1.0" encoding="UTF-8" standalone="yes"?>
<Relationships xmlns="http://schemas.openxmlformats.org/package/2006/relationships"><Relationship Id="rId3" Type="http://schemas.openxmlformats.org/officeDocument/2006/relationships/image" Target="../media/image84.tiff"/><Relationship Id="rId2" Type="http://schemas.openxmlformats.org/officeDocument/2006/relationships/image" Target="../media/image83.tiff"/><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91.png"/><Relationship Id="rId1" Type="http://schemas.openxmlformats.org/officeDocument/2006/relationships/slideLayout" Target="../slideLayouts/slideLayout40.xml"/><Relationship Id="rId5" Type="http://schemas.openxmlformats.org/officeDocument/2006/relationships/image" Target="../media/image88.emf"/><Relationship Id="rId4" Type="http://schemas.openxmlformats.org/officeDocument/2006/relationships/image" Target="../media/image93.png"/></Relationships>
</file>

<file path=ppt/slides/_rels/slide32.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40.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90.emf"/><Relationship Id="rId4" Type="http://schemas.openxmlformats.org/officeDocument/2006/relationships/image" Target="../media/image97.png"/><Relationship Id="rId9" Type="http://schemas.openxmlformats.org/officeDocument/2006/relationships/image" Target="../media/image102.png"/></Relationships>
</file>

<file path=ppt/slides/_rels/slide33.xml.rels><?xml version="1.0" encoding="UTF-8" standalone="yes"?>
<Relationships xmlns="http://schemas.openxmlformats.org/package/2006/relationships"><Relationship Id="rId8" Type="http://schemas.openxmlformats.org/officeDocument/2006/relationships/image" Target="../media/image89.emf"/><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40.xml"/><Relationship Id="rId6" Type="http://schemas.openxmlformats.org/officeDocument/2006/relationships/image" Target="../media/image99.png"/><Relationship Id="rId5" Type="http://schemas.openxmlformats.org/officeDocument/2006/relationships/image" Target="../media/image104.png"/><Relationship Id="rId10" Type="http://schemas.openxmlformats.org/officeDocument/2006/relationships/image" Target="../media/image90.emf"/><Relationship Id="rId4" Type="http://schemas.openxmlformats.org/officeDocument/2006/relationships/image" Target="../media/image97.png"/><Relationship Id="rId9" Type="http://schemas.openxmlformats.org/officeDocument/2006/relationships/image" Target="../media/image102.png"/></Relationships>
</file>

<file path=ppt/slides/_rels/slide3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91.emf"/><Relationship Id="rId7" Type="http://schemas.openxmlformats.org/officeDocument/2006/relationships/image" Target="../media/image110.png"/><Relationship Id="rId2" Type="http://schemas.openxmlformats.org/officeDocument/2006/relationships/image" Target="../media/image105.png"/><Relationship Id="rId1" Type="http://schemas.openxmlformats.org/officeDocument/2006/relationships/slideLayout" Target="../slideLayouts/slideLayout40.xml"/><Relationship Id="rId6" Type="http://schemas.openxmlformats.org/officeDocument/2006/relationships/image" Target="../media/image92.emf"/><Relationship Id="rId5" Type="http://schemas.openxmlformats.org/officeDocument/2006/relationships/image" Target="../media/image108.png"/><Relationship Id="rId4" Type="http://schemas.openxmlformats.org/officeDocument/2006/relationships/image" Target="../media/image107.png"/><Relationship Id="rId9" Type="http://schemas.openxmlformats.org/officeDocument/2006/relationships/image" Target="../media/image93.emf"/></Relationships>
</file>

<file path=ppt/slides/_rels/slide35.xml.rels><?xml version="1.0" encoding="UTF-8" standalone="yes"?>
<Relationships xmlns="http://schemas.openxmlformats.org/package/2006/relationships"><Relationship Id="rId2" Type="http://schemas.openxmlformats.org/officeDocument/2006/relationships/image" Target="../media/image94.tif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9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2.emf"/><Relationship Id="rId1" Type="http://schemas.openxmlformats.org/officeDocument/2006/relationships/slideLayout" Target="../slideLayouts/slideLayout2.xml"/><Relationship Id="rId5" Type="http://schemas.openxmlformats.org/officeDocument/2006/relationships/image" Target="../media/image104.emf"/><Relationship Id="rId4" Type="http://schemas.openxmlformats.org/officeDocument/2006/relationships/image" Target="../media/image103.emf"/></Relationships>
</file>

<file path=ppt/slides/_rels/slide38.xml.rels><?xml version="1.0" encoding="UTF-8" standalone="yes"?>
<Relationships xmlns="http://schemas.openxmlformats.org/package/2006/relationships"><Relationship Id="rId3" Type="http://schemas.openxmlformats.org/officeDocument/2006/relationships/image" Target="../media/image106.emf"/><Relationship Id="rId2" Type="http://schemas.openxmlformats.org/officeDocument/2006/relationships/image" Target="../media/image105.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slideLayout" Target="../slideLayouts/slideLayout2.xml"/><Relationship Id="rId4" Type="http://schemas.openxmlformats.org/officeDocument/2006/relationships/image" Target="../media/image109.em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tiff"/><Relationship Id="rId5" Type="http://schemas.openxmlformats.org/officeDocument/2006/relationships/image" Target="../media/image6.emf"/><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0.emf"/><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14.png"/><Relationship Id="rId1" Type="http://schemas.openxmlformats.org/officeDocument/2006/relationships/slideLayout" Target="../slideLayouts/slideLayout37.xml"/><Relationship Id="rId6" Type="http://schemas.openxmlformats.org/officeDocument/2006/relationships/image" Target="../media/image117.png"/><Relationship Id="rId5" Type="http://schemas.openxmlformats.org/officeDocument/2006/relationships/image" Target="../media/image116.emf"/><Relationship Id="rId4" Type="http://schemas.openxmlformats.org/officeDocument/2006/relationships/image" Target="../media/image115.tiff"/></Relationships>
</file>

<file path=ppt/slides/_rels/slide42.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121.emf"/><Relationship Id="rId2" Type="http://schemas.openxmlformats.org/officeDocument/2006/relationships/image" Target="../media/image114.png"/><Relationship Id="rId1" Type="http://schemas.openxmlformats.org/officeDocument/2006/relationships/slideLayout" Target="../slideLayouts/slideLayout37.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43.xml.rels><?xml version="1.0" encoding="UTF-8" standalone="yes"?>
<Relationships xmlns="http://schemas.openxmlformats.org/package/2006/relationships"><Relationship Id="rId2" Type="http://schemas.openxmlformats.org/officeDocument/2006/relationships/image" Target="../media/image122.tiff"/><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3" Type="http://schemas.openxmlformats.org/officeDocument/2006/relationships/image" Target="../media/image123.emf"/><Relationship Id="rId2" Type="http://schemas.openxmlformats.org/officeDocument/2006/relationships/image" Target="../media/image122.tiff"/><Relationship Id="rId1" Type="http://schemas.openxmlformats.org/officeDocument/2006/relationships/slideLayout" Target="../slideLayouts/slideLayout37.xml"/><Relationship Id="rId4" Type="http://schemas.openxmlformats.org/officeDocument/2006/relationships/image" Target="../media/image124.emf"/></Relationships>
</file>

<file path=ppt/slides/_rels/slide45.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2.tiff"/><Relationship Id="rId1" Type="http://schemas.openxmlformats.org/officeDocument/2006/relationships/slideLayout" Target="../slideLayouts/slideLayout37.xml"/><Relationship Id="rId4" Type="http://schemas.openxmlformats.org/officeDocument/2006/relationships/image" Target="../media/image126.emf"/></Relationships>
</file>

<file path=ppt/slides/_rels/slide46.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image" Target="../media/image122.tiff"/><Relationship Id="rId1" Type="http://schemas.openxmlformats.org/officeDocument/2006/relationships/slideLayout" Target="../slideLayouts/slideLayout37.xml"/><Relationship Id="rId6" Type="http://schemas.openxmlformats.org/officeDocument/2006/relationships/image" Target="../media/image130.emf"/><Relationship Id="rId5" Type="http://schemas.openxmlformats.org/officeDocument/2006/relationships/image" Target="../media/image129.emf"/><Relationship Id="rId4" Type="http://schemas.openxmlformats.org/officeDocument/2006/relationships/image" Target="../media/image128.emf"/></Relationships>
</file>

<file path=ppt/slides/_rels/slide47.xml.rels><?xml version="1.0" encoding="UTF-8" standalone="yes"?>
<Relationships xmlns="http://schemas.openxmlformats.org/package/2006/relationships"><Relationship Id="rId8" Type="http://schemas.openxmlformats.org/officeDocument/2006/relationships/image" Target="../media/image136.emf"/><Relationship Id="rId3" Type="http://schemas.openxmlformats.org/officeDocument/2006/relationships/image" Target="../media/image131.emf"/><Relationship Id="rId7" Type="http://schemas.openxmlformats.org/officeDocument/2006/relationships/image" Target="../media/image135.emf"/><Relationship Id="rId2" Type="http://schemas.openxmlformats.org/officeDocument/2006/relationships/image" Target="../media/image122.tiff"/><Relationship Id="rId1" Type="http://schemas.openxmlformats.org/officeDocument/2006/relationships/slideLayout" Target="../slideLayouts/slideLayout37.xml"/><Relationship Id="rId6" Type="http://schemas.openxmlformats.org/officeDocument/2006/relationships/image" Target="../media/image134.emf"/><Relationship Id="rId5" Type="http://schemas.openxmlformats.org/officeDocument/2006/relationships/image" Target="../media/image133.emf"/><Relationship Id="rId4" Type="http://schemas.openxmlformats.org/officeDocument/2006/relationships/image" Target="../media/image132.emf"/></Relationships>
</file>

<file path=ppt/slides/_rels/slide48.xml.rels><?xml version="1.0" encoding="UTF-8" standalone="yes"?>
<Relationships xmlns="http://schemas.openxmlformats.org/package/2006/relationships"><Relationship Id="rId3" Type="http://schemas.openxmlformats.org/officeDocument/2006/relationships/image" Target="../media/image138.png"/><Relationship Id="rId7" Type="http://schemas.openxmlformats.org/officeDocument/2006/relationships/image" Target="../media/image142.emf"/><Relationship Id="rId2" Type="http://schemas.openxmlformats.org/officeDocument/2006/relationships/image" Target="../media/image137.emf"/><Relationship Id="rId1" Type="http://schemas.openxmlformats.org/officeDocument/2006/relationships/slideLayout" Target="../slideLayouts/slideLayout38.xml"/><Relationship Id="rId6" Type="http://schemas.openxmlformats.org/officeDocument/2006/relationships/image" Target="../media/image141.emf"/><Relationship Id="rId5" Type="http://schemas.openxmlformats.org/officeDocument/2006/relationships/image" Target="../media/image140.emf"/><Relationship Id="rId4" Type="http://schemas.openxmlformats.org/officeDocument/2006/relationships/image" Target="../media/image139.jpeg"/></Relationships>
</file>

<file path=ppt/slides/_rels/slide49.xml.rels><?xml version="1.0" encoding="UTF-8" standalone="yes"?>
<Relationships xmlns="http://schemas.openxmlformats.org/package/2006/relationships"><Relationship Id="rId8" Type="http://schemas.openxmlformats.org/officeDocument/2006/relationships/image" Target="../media/image147.tiff"/><Relationship Id="rId3" Type="http://schemas.openxmlformats.org/officeDocument/2006/relationships/image" Target="../media/image144.emf"/><Relationship Id="rId7" Type="http://schemas.openxmlformats.org/officeDocument/2006/relationships/image" Target="../media/image146.emf"/><Relationship Id="rId2" Type="http://schemas.openxmlformats.org/officeDocument/2006/relationships/image" Target="../media/image143.emf"/><Relationship Id="rId1" Type="http://schemas.openxmlformats.org/officeDocument/2006/relationships/slideLayout" Target="../slideLayouts/slideLayout38.xml"/><Relationship Id="rId6" Type="http://schemas.openxmlformats.org/officeDocument/2006/relationships/image" Target="../media/image145.emf"/><Relationship Id="rId5" Type="http://schemas.openxmlformats.org/officeDocument/2006/relationships/image" Target="../media/image159.png"/><Relationship Id="rId4" Type="http://schemas.openxmlformats.org/officeDocument/2006/relationships/image" Target="../media/image158.png"/><Relationship Id="rId9" Type="http://schemas.openxmlformats.org/officeDocument/2006/relationships/image" Target="../media/image16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52.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image" Target="../media/image149.png"/><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 Id="rId9" Type="http://schemas.openxmlformats.org/officeDocument/2006/relationships/image" Target="../media/image156.emf"/></Relationships>
</file>

<file path=ppt/slides/_rels/slide53.xml.rels><?xml version="1.0" encoding="UTF-8" standalone="yes"?>
<Relationships xmlns="http://schemas.openxmlformats.org/package/2006/relationships"><Relationship Id="rId2" Type="http://schemas.openxmlformats.org/officeDocument/2006/relationships/image" Target="../media/image157.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59.jpg"/><Relationship Id="rId2" Type="http://schemas.openxmlformats.org/officeDocument/2006/relationships/image" Target="../media/image158.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167.tiff"/><Relationship Id="rId3" Type="http://schemas.openxmlformats.org/officeDocument/2006/relationships/image" Target="../media/image161.emf"/><Relationship Id="rId7" Type="http://schemas.openxmlformats.org/officeDocument/2006/relationships/image" Target="../media/image166.emf"/><Relationship Id="rId2" Type="http://schemas.openxmlformats.org/officeDocument/2006/relationships/image" Target="../media/image160.emf"/><Relationship Id="rId1" Type="http://schemas.openxmlformats.org/officeDocument/2006/relationships/slideLayout" Target="../slideLayouts/slideLayout2.xml"/><Relationship Id="rId6" Type="http://schemas.openxmlformats.org/officeDocument/2006/relationships/image" Target="../media/image165.emf"/><Relationship Id="rId5" Type="http://schemas.openxmlformats.org/officeDocument/2006/relationships/image" Target="../media/image164.png"/><Relationship Id="rId4" Type="http://schemas.openxmlformats.org/officeDocument/2006/relationships/image" Target="../media/image162.png"/></Relationships>
</file>

<file path=ppt/slides/_rels/slide56.xml.rels><?xml version="1.0" encoding="UTF-8" standalone="yes"?>
<Relationships xmlns="http://schemas.openxmlformats.org/package/2006/relationships"><Relationship Id="rId3" Type="http://schemas.openxmlformats.org/officeDocument/2006/relationships/image" Target="../media/image168.tiff"/><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71.tiff"/><Relationship Id="rId5" Type="http://schemas.openxmlformats.org/officeDocument/2006/relationships/image" Target="../media/image170.emf"/><Relationship Id="rId4" Type="http://schemas.openxmlformats.org/officeDocument/2006/relationships/image" Target="../media/image169.png"/></Relationships>
</file>

<file path=ppt/slides/_rels/slide57.xml.rels><?xml version="1.0" encoding="UTF-8" standalone="yes"?>
<Relationships xmlns="http://schemas.openxmlformats.org/package/2006/relationships"><Relationship Id="rId3" Type="http://schemas.openxmlformats.org/officeDocument/2006/relationships/image" Target="../media/image168.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68.tif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73.tiff"/><Relationship Id="rId4" Type="http://schemas.openxmlformats.org/officeDocument/2006/relationships/image" Target="../media/image172.tiff"/></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8.tiff"/><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1.emf"/><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8217CDD-BE9F-CD4A-9807-6BC8D15084C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7D7E22FB-5D4E-8248-9EE6-D060230BC90D}"/>
              </a:ext>
            </a:extLst>
          </p:cNvPr>
          <p:cNvSpPr/>
          <p:nvPr/>
        </p:nvSpPr>
        <p:spPr>
          <a:xfrm>
            <a:off x="31052" y="4648200"/>
            <a:ext cx="12192000" cy="1269721"/>
          </a:xfrm>
          <a:prstGeom prst="rect">
            <a:avLst/>
          </a:prstGeom>
          <a:solidFill>
            <a:srgbClr val="283538"/>
          </a:solidFill>
          <a:ln>
            <a:noFill/>
          </a:ln>
        </p:spPr>
        <p:txBody>
          <a:bodyPr wrap="square" rtlCol="0" anchor="ctr">
            <a:spAutoFit/>
          </a:bodyPr>
          <a:lstStyle/>
          <a:p>
            <a:pPr algn="r">
              <a:defRPr/>
            </a:pPr>
            <a:endParaRPr lang="en-US" sz="1600" dirty="0">
              <a:solidFill>
                <a:prstClr val="black"/>
              </a:solidFill>
              <a:latin typeface="Helvetica Light" charset="0"/>
              <a:ea typeface="Helvetica Light" charset="0"/>
              <a:cs typeface="Helvetica Light" charset="0"/>
            </a:endParaRPr>
          </a:p>
        </p:txBody>
      </p:sp>
      <p:sp>
        <p:nvSpPr>
          <p:cNvPr id="16" name="TextBox 32">
            <a:extLst>
              <a:ext uri="{FF2B5EF4-FFF2-40B4-BE49-F238E27FC236}">
                <a16:creationId xmlns:a16="http://schemas.microsoft.com/office/drawing/2014/main" id="{3D13E06E-9A58-A143-A001-1A0AEF4015B0}"/>
              </a:ext>
            </a:extLst>
          </p:cNvPr>
          <p:cNvSpPr txBox="1">
            <a:spLocks noChangeArrowheads="1"/>
          </p:cNvSpPr>
          <p:nvPr/>
        </p:nvSpPr>
        <p:spPr bwMode="auto">
          <a:xfrm>
            <a:off x="210564" y="4826139"/>
            <a:ext cx="8964488" cy="546970"/>
          </a:xfrm>
          <a:prstGeom prst="rect">
            <a:avLst/>
          </a:prstGeom>
          <a:noFill/>
          <a:ln w="9525">
            <a:noFill/>
            <a:miter lim="800000"/>
            <a:headEnd/>
            <a:tailEnd/>
          </a:ln>
        </p:spPr>
        <p:txBody>
          <a:bodyPr wrap="square" tIns="36000" rIns="180000" bIns="18000">
            <a:prstTxWarp prst="textNoShape">
              <a:avLst/>
            </a:prstTxWarp>
            <a:spAutoFit/>
          </a:bodyPr>
          <a:lstStyle/>
          <a:p>
            <a:pPr indent="11113">
              <a:spcBef>
                <a:spcPts val="300"/>
              </a:spcBef>
              <a:tabLst>
                <a:tab pos="2798763" algn="l"/>
              </a:tabLst>
              <a:defRPr/>
            </a:pPr>
            <a:r>
              <a:rPr lang="en-US" sz="3200" b="1" dirty="0">
                <a:solidFill>
                  <a:prstClr val="white"/>
                </a:solidFill>
                <a:latin typeface="Helvetica" pitchFamily="2" charset="0"/>
                <a:ea typeface="Helvetica Light" charset="0"/>
                <a:cs typeface="Aharoni" panose="02010803020104030203" pitchFamily="2" charset="-79"/>
              </a:rPr>
              <a:t>LHCP Experimental </a:t>
            </a:r>
            <a:r>
              <a:rPr lang="en-US" sz="3200" b="1" strike="sngStrike" dirty="0">
                <a:solidFill>
                  <a:prstClr val="white"/>
                </a:solidFill>
                <a:latin typeface="Helvetica" pitchFamily="2" charset="0"/>
                <a:ea typeface="Helvetica Light" charset="0"/>
                <a:cs typeface="Aharoni" panose="02010803020104030203" pitchFamily="2" charset="-79"/>
              </a:rPr>
              <a:t>Summary</a:t>
            </a:r>
            <a:r>
              <a:rPr lang="en-US" sz="3200" b="1" dirty="0">
                <a:solidFill>
                  <a:prstClr val="white"/>
                </a:solidFill>
                <a:latin typeface="Helvetica" pitchFamily="2" charset="0"/>
                <a:ea typeface="Helvetica Light" charset="0"/>
                <a:cs typeface="Aharoni" panose="02010803020104030203" pitchFamily="2" charset="-79"/>
              </a:rPr>
              <a:t> Highlights</a:t>
            </a:r>
          </a:p>
        </p:txBody>
      </p:sp>
      <p:sp>
        <p:nvSpPr>
          <p:cNvPr id="2" name="TextBox 1">
            <a:extLst>
              <a:ext uri="{FF2B5EF4-FFF2-40B4-BE49-F238E27FC236}">
                <a16:creationId xmlns:a16="http://schemas.microsoft.com/office/drawing/2014/main" id="{BB751874-962E-3C4E-A565-5AC65E80D267}"/>
              </a:ext>
            </a:extLst>
          </p:cNvPr>
          <p:cNvSpPr txBox="1"/>
          <p:nvPr/>
        </p:nvSpPr>
        <p:spPr>
          <a:xfrm>
            <a:off x="223264" y="5384800"/>
            <a:ext cx="4291559" cy="338554"/>
          </a:xfrm>
          <a:prstGeom prst="rect">
            <a:avLst/>
          </a:prstGeom>
          <a:noFill/>
        </p:spPr>
        <p:txBody>
          <a:bodyPr wrap="none" rtlCol="0">
            <a:spAutoFit/>
          </a:bodyPr>
          <a:lstStyle/>
          <a:p>
            <a:r>
              <a:rPr lang="en-US" sz="1600" b="1" dirty="0">
                <a:solidFill>
                  <a:schemeClr val="bg1"/>
                </a:solidFill>
                <a:latin typeface="Helvetica" pitchFamily="2" charset="0"/>
                <a:ea typeface="Helvetica Light" charset="0"/>
                <a:cs typeface="Helvetica Light" charset="0"/>
              </a:rPr>
              <a:t>Few selected highlights and perspectives </a:t>
            </a:r>
          </a:p>
        </p:txBody>
      </p:sp>
      <p:sp>
        <p:nvSpPr>
          <p:cNvPr id="5" name="Rectangle 4">
            <a:extLst>
              <a:ext uri="{FF2B5EF4-FFF2-40B4-BE49-F238E27FC236}">
                <a16:creationId xmlns:a16="http://schemas.microsoft.com/office/drawing/2014/main" id="{A9F4A3A9-F5AD-634D-A2B4-EE754DC04405}"/>
              </a:ext>
            </a:extLst>
          </p:cNvPr>
          <p:cNvSpPr/>
          <p:nvPr/>
        </p:nvSpPr>
        <p:spPr>
          <a:xfrm>
            <a:off x="1809052" y="2870332"/>
            <a:ext cx="3842448" cy="469358"/>
          </a:xfrm>
          <a:prstGeom prst="rect">
            <a:avLst/>
          </a:prstGeom>
          <a:solidFill>
            <a:srgbClr val="FFFF00"/>
          </a:solidFill>
          <a:ln>
            <a:solidFill>
              <a:srgbClr val="FFFF0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7" name="TextBox 16">
            <a:extLst>
              <a:ext uri="{FF2B5EF4-FFF2-40B4-BE49-F238E27FC236}">
                <a16:creationId xmlns:a16="http://schemas.microsoft.com/office/drawing/2014/main" id="{76DA5397-47A9-054F-AD2B-8125A447023F}"/>
              </a:ext>
            </a:extLst>
          </p:cNvPr>
          <p:cNvSpPr txBox="1"/>
          <p:nvPr/>
        </p:nvSpPr>
        <p:spPr>
          <a:xfrm>
            <a:off x="2024952" y="2862372"/>
            <a:ext cx="3842448" cy="469359"/>
          </a:xfrm>
          <a:prstGeom prst="rect">
            <a:avLst/>
          </a:prstGeom>
          <a:noFill/>
        </p:spPr>
        <p:txBody>
          <a:bodyPr wrap="square" rtlCol="0">
            <a:spAutoFit/>
          </a:bodyPr>
          <a:lstStyle/>
          <a:p>
            <a:r>
              <a:rPr lang="en-US" sz="2450" dirty="0">
                <a:solidFill>
                  <a:srgbClr val="FF0000"/>
                </a:solidFill>
                <a:latin typeface="Bank Gothic Medium" pitchFamily="2" charset="77"/>
                <a:ea typeface="Helvetica Light" charset="0"/>
                <a:cs typeface="Helvetica Light" charset="0"/>
              </a:rPr>
              <a:t>O   N   L   I   N   E</a:t>
            </a:r>
          </a:p>
        </p:txBody>
      </p:sp>
      <p:sp>
        <p:nvSpPr>
          <p:cNvPr id="20" name="Rectangle 19">
            <a:extLst>
              <a:ext uri="{FF2B5EF4-FFF2-40B4-BE49-F238E27FC236}">
                <a16:creationId xmlns:a16="http://schemas.microsoft.com/office/drawing/2014/main" id="{066C89E6-EC78-9B42-BCEA-D00344085ABF}"/>
              </a:ext>
            </a:extLst>
          </p:cNvPr>
          <p:cNvSpPr/>
          <p:nvPr/>
        </p:nvSpPr>
        <p:spPr>
          <a:xfrm>
            <a:off x="8775700" y="4977009"/>
            <a:ext cx="3205737" cy="713702"/>
          </a:xfrm>
          <a:prstGeom prst="rect">
            <a:avLst/>
          </a:prstGeom>
          <a:noFill/>
        </p:spPr>
        <p:txBody>
          <a:bodyPr wrap="square" lIns="144000" tIns="61200" bIns="36000">
            <a:spAutoFit/>
          </a:bodyPr>
          <a:lstStyle/>
          <a:p>
            <a:pPr indent="11113" algn="r">
              <a:spcBef>
                <a:spcPts val="1200"/>
              </a:spcBef>
              <a:defRPr/>
            </a:pPr>
            <a:r>
              <a:rPr lang="en-US" b="1" dirty="0">
                <a:solidFill>
                  <a:prstClr val="white"/>
                </a:solidFill>
                <a:latin typeface="Helvetica" pitchFamily="2" charset="0"/>
                <a:ea typeface="Trebuchet MS" pitchFamily="-84" charset="0"/>
                <a:cs typeface="Helvetica Light"/>
              </a:rPr>
              <a:t>Andreas Hoecker (CERN)</a:t>
            </a:r>
          </a:p>
          <a:p>
            <a:pPr indent="11113" algn="r">
              <a:spcBef>
                <a:spcPts val="1200"/>
              </a:spcBef>
              <a:defRPr/>
            </a:pPr>
            <a:r>
              <a:rPr lang="en-US" sz="1200" b="1" dirty="0">
                <a:solidFill>
                  <a:prstClr val="white"/>
                </a:solidFill>
                <a:latin typeface="Helvetica" pitchFamily="2" charset="0"/>
                <a:ea typeface="Trebuchet MS" pitchFamily="-84" charset="0"/>
                <a:cs typeface="Helvetica Light"/>
              </a:rPr>
              <a:t>LHCP, Everywhere, 30 May 2012</a:t>
            </a:r>
          </a:p>
        </p:txBody>
      </p:sp>
      <p:cxnSp>
        <p:nvCxnSpPr>
          <p:cNvPr id="7" name="Straight Connector 6">
            <a:extLst>
              <a:ext uri="{FF2B5EF4-FFF2-40B4-BE49-F238E27FC236}">
                <a16:creationId xmlns:a16="http://schemas.microsoft.com/office/drawing/2014/main" id="{6925396B-16DB-C44D-853F-9327945C8B70}"/>
              </a:ext>
            </a:extLst>
          </p:cNvPr>
          <p:cNvCxnSpPr>
            <a:cxnSpLocks/>
          </p:cNvCxnSpPr>
          <p:nvPr/>
        </p:nvCxnSpPr>
        <p:spPr>
          <a:xfrm>
            <a:off x="8636000" y="4965839"/>
            <a:ext cx="0" cy="660261"/>
          </a:xfrm>
          <a:prstGeom prst="line">
            <a:avLst/>
          </a:prstGeom>
          <a:ln w="3175">
            <a:solidFill>
              <a:schemeClr val="bg1"/>
            </a:solidFill>
            <a:prstDash val="sysDot"/>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6272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10</a:t>
            </a:fld>
            <a:endParaRPr lang="en-GB" dirty="0"/>
          </a:p>
        </p:txBody>
      </p:sp>
      <p:pic>
        <p:nvPicPr>
          <p:cNvPr id="14" name="Picture 13">
            <a:extLst>
              <a:ext uri="{FF2B5EF4-FFF2-40B4-BE49-F238E27FC236}">
                <a16:creationId xmlns:a16="http://schemas.microsoft.com/office/drawing/2014/main" id="{197CB669-1E40-764C-BDCA-9C359C833A4C}"/>
              </a:ext>
            </a:extLst>
          </p:cNvPr>
          <p:cNvPicPr>
            <a:picLocks noChangeAspect="1"/>
          </p:cNvPicPr>
          <p:nvPr/>
        </p:nvPicPr>
        <p:blipFill>
          <a:blip r:embed="rId3"/>
          <a:srcRect/>
          <a:stretch/>
        </p:blipFill>
        <p:spPr>
          <a:xfrm rot="5400000">
            <a:off x="1971998" y="-425781"/>
            <a:ext cx="4985896" cy="8123572"/>
          </a:xfrm>
          <a:prstGeom prst="rect">
            <a:avLst/>
          </a:prstGeom>
        </p:spPr>
      </p:pic>
      <p:sp>
        <p:nvSpPr>
          <p:cNvPr id="16" name="TextBox 15">
            <a:extLst>
              <a:ext uri="{FF2B5EF4-FFF2-40B4-BE49-F238E27FC236}">
                <a16:creationId xmlns:a16="http://schemas.microsoft.com/office/drawing/2014/main" id="{63CD13DF-6901-AD44-89EA-4713D67E6D08}"/>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ATLAS &amp; CMS explore ever rarer processes </a:t>
            </a:r>
            <a:r>
              <a:rPr lang="en-US" sz="1600" dirty="0">
                <a:solidFill>
                  <a:prstClr val="black">
                    <a:lumMod val="75000"/>
                    <a:lumOff val="25000"/>
                  </a:prstClr>
                </a:solidFill>
                <a:latin typeface="Helvetica Light" charset="0"/>
                <a:ea typeface="Helvetica Light" charset="0"/>
                <a:cs typeface="Helvetica Light" charset="0"/>
              </a:rPr>
              <a:t>— New probes for anomalous couplings or new particles</a:t>
            </a:r>
          </a:p>
          <a:p>
            <a:endParaRPr lang="en-US" sz="2400" dirty="0">
              <a:solidFill>
                <a:prstClr val="black"/>
              </a:solidFill>
              <a:latin typeface="Helvetica Light" panose="020B0403020202020204" pitchFamily="34" charset="0"/>
              <a:ea typeface="Helvetica Light" charset="0"/>
              <a:cs typeface="Helvetica Light" charset="0"/>
            </a:endParaRPr>
          </a:p>
        </p:txBody>
      </p:sp>
      <p:sp>
        <p:nvSpPr>
          <p:cNvPr id="7" name="Rectangle 6">
            <a:extLst>
              <a:ext uri="{FF2B5EF4-FFF2-40B4-BE49-F238E27FC236}">
                <a16:creationId xmlns:a16="http://schemas.microsoft.com/office/drawing/2014/main" id="{F338316A-C780-0442-A8CD-20957B55D8DA}"/>
              </a:ext>
            </a:extLst>
          </p:cNvPr>
          <p:cNvSpPr/>
          <p:nvPr/>
        </p:nvSpPr>
        <p:spPr>
          <a:xfrm>
            <a:off x="234551" y="920810"/>
            <a:ext cx="8292181" cy="4831204"/>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8" name="Rectangle 7">
            <a:extLst>
              <a:ext uri="{FF2B5EF4-FFF2-40B4-BE49-F238E27FC236}">
                <a16:creationId xmlns:a16="http://schemas.microsoft.com/office/drawing/2014/main" id="{3918CFF8-2021-2647-BFB3-366C0CB4EBEA}"/>
              </a:ext>
            </a:extLst>
          </p:cNvPr>
          <p:cNvSpPr/>
          <p:nvPr/>
        </p:nvSpPr>
        <p:spPr>
          <a:xfrm>
            <a:off x="390802" y="5587082"/>
            <a:ext cx="635861" cy="380944"/>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0" name="Rounded Rectangle 9">
            <a:extLst>
              <a:ext uri="{FF2B5EF4-FFF2-40B4-BE49-F238E27FC236}">
                <a16:creationId xmlns:a16="http://schemas.microsoft.com/office/drawing/2014/main" id="{7780308A-B99D-AE43-B905-FA5817A24DD7}"/>
              </a:ext>
            </a:extLst>
          </p:cNvPr>
          <p:cNvSpPr/>
          <p:nvPr/>
        </p:nvSpPr>
        <p:spPr>
          <a:xfrm>
            <a:off x="2395497" y="5751053"/>
            <a:ext cx="879045" cy="216973"/>
          </a:xfrm>
          <a:prstGeom prst="roundRect">
            <a:avLst/>
          </a:prstGeom>
          <a:ln w="19050">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4" name="Picture 23">
            <a:extLst>
              <a:ext uri="{FF2B5EF4-FFF2-40B4-BE49-F238E27FC236}">
                <a16:creationId xmlns:a16="http://schemas.microsoft.com/office/drawing/2014/main" id="{34F538A3-EB41-2745-BD8E-F8A10D4836A2}"/>
              </a:ext>
            </a:extLst>
          </p:cNvPr>
          <p:cNvPicPr>
            <a:picLocks noChangeAspect="1"/>
          </p:cNvPicPr>
          <p:nvPr/>
        </p:nvPicPr>
        <p:blipFill>
          <a:blip r:embed="rId4"/>
          <a:stretch>
            <a:fillRect/>
          </a:stretch>
        </p:blipFill>
        <p:spPr>
          <a:xfrm rot="5400000">
            <a:off x="1900229" y="-58983"/>
            <a:ext cx="4007991" cy="6743416"/>
          </a:xfrm>
          <a:prstGeom prst="rect">
            <a:avLst/>
          </a:prstGeom>
        </p:spPr>
      </p:pic>
      <p:cxnSp>
        <p:nvCxnSpPr>
          <p:cNvPr id="11" name="Straight Connector 10">
            <a:extLst>
              <a:ext uri="{FF2B5EF4-FFF2-40B4-BE49-F238E27FC236}">
                <a16:creationId xmlns:a16="http://schemas.microsoft.com/office/drawing/2014/main" id="{C5839CAB-E10C-C149-8CDD-2CD0C0578EEC}"/>
              </a:ext>
            </a:extLst>
          </p:cNvPr>
          <p:cNvCxnSpPr>
            <a:cxnSpLocks/>
            <a:stCxn id="10" idx="0"/>
          </p:cNvCxnSpPr>
          <p:nvPr/>
        </p:nvCxnSpPr>
        <p:spPr>
          <a:xfrm flipH="1" flipV="1">
            <a:off x="2835019" y="5203494"/>
            <a:ext cx="1" cy="547559"/>
          </a:xfrm>
          <a:prstGeom prst="line">
            <a:avLst/>
          </a:prstGeom>
          <a:ln w="3175">
            <a:solidFill>
              <a:srgbClr val="D80017"/>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 name="Curved Connector 11">
            <a:extLst>
              <a:ext uri="{FF2B5EF4-FFF2-40B4-BE49-F238E27FC236}">
                <a16:creationId xmlns:a16="http://schemas.microsoft.com/office/drawing/2014/main" id="{BA41697F-0A52-8D43-83F9-D9169DE72E1C}"/>
              </a:ext>
            </a:extLst>
          </p:cNvPr>
          <p:cNvCxnSpPr>
            <a:cxnSpLocks/>
            <a:stCxn id="23" idx="2"/>
            <a:endCxn id="10" idx="2"/>
          </p:cNvCxnSpPr>
          <p:nvPr/>
        </p:nvCxnSpPr>
        <p:spPr>
          <a:xfrm rot="5400000">
            <a:off x="5975999" y="2313640"/>
            <a:ext cx="513407" cy="6795364"/>
          </a:xfrm>
          <a:prstGeom prst="curvedConnector3">
            <a:avLst>
              <a:gd name="adj1" fmla="val 207103"/>
            </a:avLst>
          </a:prstGeom>
          <a:ln w="3175">
            <a:solidFill>
              <a:srgbClr val="D80017"/>
            </a:solidFill>
            <a:prstDash val="sysDash"/>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3707A857-7F47-F14A-8157-401E896635C9}"/>
              </a:ext>
            </a:extLst>
          </p:cNvPr>
          <p:cNvSpPr txBox="1"/>
          <p:nvPr/>
        </p:nvSpPr>
        <p:spPr>
          <a:xfrm>
            <a:off x="7761659" y="4945784"/>
            <a:ext cx="3633553" cy="261610"/>
          </a:xfrm>
          <a:prstGeom prst="rect">
            <a:avLst/>
          </a:prstGeom>
          <a:noFill/>
          <a:ln>
            <a:noFill/>
          </a:ln>
        </p:spPr>
        <p:txBody>
          <a:bodyPr wrap="square" rtlCol="0">
            <a:spAutoFit/>
          </a:bodyPr>
          <a:lstStyle/>
          <a:p>
            <a:r>
              <a:rPr lang="en-US" sz="1100" dirty="0">
                <a:latin typeface="Helvetica Light" charset="0"/>
                <a:ea typeface="Helvetica Light" charset="0"/>
                <a:cs typeface="Helvetica Light" charset="0"/>
              </a:rPr>
              <a:t>Involves (among others) quartic gauge coupling vertex</a:t>
            </a:r>
          </a:p>
        </p:txBody>
      </p:sp>
      <p:sp>
        <p:nvSpPr>
          <p:cNvPr id="19" name="Rectangle 18">
            <a:extLst>
              <a:ext uri="{FF2B5EF4-FFF2-40B4-BE49-F238E27FC236}">
                <a16:creationId xmlns:a16="http://schemas.microsoft.com/office/drawing/2014/main" id="{F117EB50-F713-DA49-BDBA-86F4776925D9}"/>
              </a:ext>
            </a:extLst>
          </p:cNvPr>
          <p:cNvSpPr/>
          <p:nvPr/>
        </p:nvSpPr>
        <p:spPr>
          <a:xfrm>
            <a:off x="7758721" y="4567031"/>
            <a:ext cx="4198728" cy="338554"/>
          </a:xfrm>
          <a:prstGeom prst="rect">
            <a:avLst/>
          </a:prstGeom>
        </p:spPr>
        <p:txBody>
          <a:bodyPr wrap="square">
            <a:spAutoFit/>
          </a:bodyPr>
          <a:lstStyle/>
          <a:p>
            <a:r>
              <a:rPr lang="en-US" sz="1600" dirty="0">
                <a:solidFill>
                  <a:srgbClr val="D80017"/>
                </a:solidFill>
                <a:latin typeface="Helvetica Light" panose="020B0403020202020204" pitchFamily="34" charset="0"/>
                <a:ea typeface="Helvetica Light" charset="0"/>
                <a:cs typeface="Helvetica Light" charset="0"/>
              </a:rPr>
              <a:t>CMS observes massive triboson production</a:t>
            </a:r>
            <a:endParaRPr lang="en-US" sz="1600" dirty="0">
              <a:solidFill>
                <a:srgbClr val="D80017"/>
              </a:solidFill>
              <a:latin typeface="Helvetica Light" panose="020B0403020202020204" pitchFamily="34" charset="0"/>
            </a:endParaRPr>
          </a:p>
        </p:txBody>
      </p:sp>
      <p:pic>
        <p:nvPicPr>
          <p:cNvPr id="20" name="Picture 19">
            <a:extLst>
              <a:ext uri="{FF2B5EF4-FFF2-40B4-BE49-F238E27FC236}">
                <a16:creationId xmlns:a16="http://schemas.microsoft.com/office/drawing/2014/main" id="{37320E4F-9B2E-B140-B3A1-B128469715ED}"/>
              </a:ext>
            </a:extLst>
          </p:cNvPr>
          <p:cNvPicPr>
            <a:picLocks noChangeAspect="1"/>
          </p:cNvPicPr>
          <p:nvPr/>
        </p:nvPicPr>
        <p:blipFill rotWithShape="1">
          <a:blip r:embed="rId5">
            <a:extLst>
              <a:ext uri="{28A0092B-C50C-407E-A947-70E740481C1C}">
                <a14:useLocalDpi xmlns:a14="http://schemas.microsoft.com/office/drawing/2010/main"/>
              </a:ext>
            </a:extLst>
          </a:blip>
          <a:srcRect t="7909" r="51678"/>
          <a:stretch/>
        </p:blipFill>
        <p:spPr>
          <a:xfrm>
            <a:off x="7660877" y="1112540"/>
            <a:ext cx="4120859" cy="1625977"/>
          </a:xfrm>
          <a:prstGeom prst="rect">
            <a:avLst/>
          </a:prstGeom>
          <a:solidFill>
            <a:schemeClr val="bg1"/>
          </a:solidFill>
        </p:spPr>
      </p:pic>
      <p:pic>
        <p:nvPicPr>
          <p:cNvPr id="21" name="Picture 20">
            <a:extLst>
              <a:ext uri="{FF2B5EF4-FFF2-40B4-BE49-F238E27FC236}">
                <a16:creationId xmlns:a16="http://schemas.microsoft.com/office/drawing/2014/main" id="{298EC819-02AC-3E4F-8A7D-6608391C1E1B}"/>
              </a:ext>
            </a:extLst>
          </p:cNvPr>
          <p:cNvPicPr>
            <a:picLocks noChangeAspect="1"/>
          </p:cNvPicPr>
          <p:nvPr/>
        </p:nvPicPr>
        <p:blipFill rotWithShape="1">
          <a:blip r:embed="rId6">
            <a:extLst>
              <a:ext uri="{28A0092B-C50C-407E-A947-70E740481C1C}">
                <a14:useLocalDpi xmlns:a14="http://schemas.microsoft.com/office/drawing/2010/main"/>
              </a:ext>
            </a:extLst>
          </a:blip>
          <a:srcRect l="48869" t="7909" r="2810"/>
          <a:stretch/>
        </p:blipFill>
        <p:spPr>
          <a:xfrm>
            <a:off x="7758721" y="2689389"/>
            <a:ext cx="4120859" cy="1625977"/>
          </a:xfrm>
          <a:prstGeom prst="rect">
            <a:avLst/>
          </a:prstGeom>
          <a:solidFill>
            <a:schemeClr val="bg1"/>
          </a:solidFill>
        </p:spPr>
      </p:pic>
      <p:sp>
        <p:nvSpPr>
          <p:cNvPr id="22" name="Oval 21">
            <a:extLst>
              <a:ext uri="{FF2B5EF4-FFF2-40B4-BE49-F238E27FC236}">
                <a16:creationId xmlns:a16="http://schemas.microsoft.com/office/drawing/2014/main" id="{93C7D741-59B3-B94B-AB03-938DD062E93A}"/>
              </a:ext>
            </a:extLst>
          </p:cNvPr>
          <p:cNvSpPr/>
          <p:nvPr/>
        </p:nvSpPr>
        <p:spPr>
          <a:xfrm>
            <a:off x="10920043" y="3451294"/>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23" name="TextBox 22">
            <a:extLst>
              <a:ext uri="{FF2B5EF4-FFF2-40B4-BE49-F238E27FC236}">
                <a16:creationId xmlns:a16="http://schemas.microsoft.com/office/drawing/2014/main" id="{77BEB5E0-A5EB-8948-BA51-865CA7409744}"/>
              </a:ext>
            </a:extLst>
          </p:cNvPr>
          <p:cNvSpPr txBox="1"/>
          <p:nvPr/>
        </p:nvSpPr>
        <p:spPr>
          <a:xfrm>
            <a:off x="9018678" y="5239175"/>
            <a:ext cx="1223412" cy="215444"/>
          </a:xfrm>
          <a:prstGeom prst="rect">
            <a:avLst/>
          </a:prstGeom>
          <a:noFill/>
        </p:spPr>
        <p:txBody>
          <a:bodyPr wrap="none" rtlCol="0">
            <a:spAutoFit/>
          </a:bodyPr>
          <a:lstStyle/>
          <a:p>
            <a:r>
              <a:rPr lang="is-IS" sz="800" dirty="0">
                <a:solidFill>
                  <a:prstClr val="black">
                    <a:lumMod val="50000"/>
                    <a:lumOff val="50000"/>
                  </a:prstClr>
                </a:solidFill>
                <a:latin typeface="Helvetica Light" charset="0"/>
                <a:ea typeface="Helvetica Light" charset="0"/>
                <a:cs typeface="Helvetica Light" charset="0"/>
              </a:rPr>
              <a:t>CMS PAS SMP-19-014</a:t>
            </a:r>
          </a:p>
        </p:txBody>
      </p:sp>
      <p:sp>
        <p:nvSpPr>
          <p:cNvPr id="31" name="TextBox 30">
            <a:extLst>
              <a:ext uri="{FF2B5EF4-FFF2-40B4-BE49-F238E27FC236}">
                <a16:creationId xmlns:a16="http://schemas.microsoft.com/office/drawing/2014/main" id="{75447611-558E-8B4D-8510-55C48FF9064B}"/>
              </a:ext>
            </a:extLst>
          </p:cNvPr>
          <p:cNvSpPr txBox="1"/>
          <p:nvPr/>
        </p:nvSpPr>
        <p:spPr>
          <a:xfrm>
            <a:off x="3093779" y="2082484"/>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5.7σ</a:t>
            </a:r>
          </a:p>
        </p:txBody>
      </p:sp>
      <p:sp>
        <p:nvSpPr>
          <p:cNvPr id="32" name="TextBox 31">
            <a:extLst>
              <a:ext uri="{FF2B5EF4-FFF2-40B4-BE49-F238E27FC236}">
                <a16:creationId xmlns:a16="http://schemas.microsoft.com/office/drawing/2014/main" id="{0A4A49F6-8A8F-AB4E-8267-BA3282C81795}"/>
              </a:ext>
            </a:extLst>
          </p:cNvPr>
          <p:cNvSpPr txBox="1"/>
          <p:nvPr/>
        </p:nvSpPr>
        <p:spPr>
          <a:xfrm>
            <a:off x="3332678" y="2815658"/>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3.3σ</a:t>
            </a:r>
          </a:p>
        </p:txBody>
      </p:sp>
      <p:sp>
        <p:nvSpPr>
          <p:cNvPr id="33" name="TextBox 32">
            <a:extLst>
              <a:ext uri="{FF2B5EF4-FFF2-40B4-BE49-F238E27FC236}">
                <a16:creationId xmlns:a16="http://schemas.microsoft.com/office/drawing/2014/main" id="{EA027174-D82B-4F48-9547-E1046B743141}"/>
              </a:ext>
            </a:extLst>
          </p:cNvPr>
          <p:cNvSpPr txBox="1"/>
          <p:nvPr/>
        </p:nvSpPr>
        <p:spPr>
          <a:xfrm>
            <a:off x="3336794" y="3301698"/>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3.4σ</a:t>
            </a:r>
          </a:p>
        </p:txBody>
      </p:sp>
      <p:sp>
        <p:nvSpPr>
          <p:cNvPr id="35" name="Oval 34">
            <a:extLst>
              <a:ext uri="{FF2B5EF4-FFF2-40B4-BE49-F238E27FC236}">
                <a16:creationId xmlns:a16="http://schemas.microsoft.com/office/drawing/2014/main" id="{C286D456-1986-D940-837B-2D3C38DEDFB1}"/>
              </a:ext>
            </a:extLst>
          </p:cNvPr>
          <p:cNvSpPr/>
          <p:nvPr/>
        </p:nvSpPr>
        <p:spPr>
          <a:xfrm>
            <a:off x="10936516" y="1700748"/>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36" name="Oval 35">
            <a:extLst>
              <a:ext uri="{FF2B5EF4-FFF2-40B4-BE49-F238E27FC236}">
                <a16:creationId xmlns:a16="http://schemas.microsoft.com/office/drawing/2014/main" id="{D5F6C84A-20D5-AC49-8428-4FC21BC83632}"/>
              </a:ext>
            </a:extLst>
          </p:cNvPr>
          <p:cNvSpPr/>
          <p:nvPr/>
        </p:nvSpPr>
        <p:spPr>
          <a:xfrm>
            <a:off x="9025336" y="3583096"/>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37" name="Oval 36">
            <a:extLst>
              <a:ext uri="{FF2B5EF4-FFF2-40B4-BE49-F238E27FC236}">
                <a16:creationId xmlns:a16="http://schemas.microsoft.com/office/drawing/2014/main" id="{D5FC88C9-1ED8-0B49-A4D4-8B5D1540FAB6}"/>
              </a:ext>
            </a:extLst>
          </p:cNvPr>
          <p:cNvSpPr/>
          <p:nvPr/>
        </p:nvSpPr>
        <p:spPr>
          <a:xfrm>
            <a:off x="8658752" y="3241224"/>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13253117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11</a:t>
            </a:fld>
            <a:endParaRPr lang="en-GB" dirty="0"/>
          </a:p>
        </p:txBody>
      </p:sp>
      <p:pic>
        <p:nvPicPr>
          <p:cNvPr id="14" name="Picture 13">
            <a:extLst>
              <a:ext uri="{FF2B5EF4-FFF2-40B4-BE49-F238E27FC236}">
                <a16:creationId xmlns:a16="http://schemas.microsoft.com/office/drawing/2014/main" id="{197CB669-1E40-764C-BDCA-9C359C833A4C}"/>
              </a:ext>
            </a:extLst>
          </p:cNvPr>
          <p:cNvPicPr>
            <a:picLocks noChangeAspect="1"/>
          </p:cNvPicPr>
          <p:nvPr/>
        </p:nvPicPr>
        <p:blipFill>
          <a:blip r:embed="rId3"/>
          <a:srcRect/>
          <a:stretch/>
        </p:blipFill>
        <p:spPr>
          <a:xfrm rot="5400000">
            <a:off x="1971998" y="-425781"/>
            <a:ext cx="4985896" cy="8123572"/>
          </a:xfrm>
          <a:prstGeom prst="rect">
            <a:avLst/>
          </a:prstGeom>
        </p:spPr>
      </p:pic>
      <p:sp>
        <p:nvSpPr>
          <p:cNvPr id="16" name="TextBox 15">
            <a:extLst>
              <a:ext uri="{FF2B5EF4-FFF2-40B4-BE49-F238E27FC236}">
                <a16:creationId xmlns:a16="http://schemas.microsoft.com/office/drawing/2014/main" id="{63CD13DF-6901-AD44-89EA-4713D67E6D08}"/>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ATLAS &amp; CMS explore ever rarer processes </a:t>
            </a:r>
            <a:r>
              <a:rPr lang="en-US" sz="1600" dirty="0">
                <a:solidFill>
                  <a:prstClr val="black">
                    <a:lumMod val="75000"/>
                    <a:lumOff val="25000"/>
                  </a:prstClr>
                </a:solidFill>
                <a:latin typeface="Helvetica Light" charset="0"/>
                <a:ea typeface="Helvetica Light" charset="0"/>
                <a:cs typeface="Helvetica Light" charset="0"/>
              </a:rPr>
              <a:t>— New probes for anomalous couplings or new particles</a:t>
            </a:r>
          </a:p>
          <a:p>
            <a:endParaRPr lang="en-US" sz="2400" dirty="0">
              <a:solidFill>
                <a:prstClr val="black"/>
              </a:solidFill>
              <a:latin typeface="Helvetica Light" panose="020B0403020202020204" pitchFamily="34" charset="0"/>
              <a:ea typeface="Helvetica Light" charset="0"/>
              <a:cs typeface="Helvetica Light" charset="0"/>
            </a:endParaRPr>
          </a:p>
        </p:txBody>
      </p:sp>
      <p:sp>
        <p:nvSpPr>
          <p:cNvPr id="7" name="Rectangle 6">
            <a:extLst>
              <a:ext uri="{FF2B5EF4-FFF2-40B4-BE49-F238E27FC236}">
                <a16:creationId xmlns:a16="http://schemas.microsoft.com/office/drawing/2014/main" id="{F338316A-C780-0442-A8CD-20957B55D8DA}"/>
              </a:ext>
            </a:extLst>
          </p:cNvPr>
          <p:cNvSpPr/>
          <p:nvPr/>
        </p:nvSpPr>
        <p:spPr>
          <a:xfrm>
            <a:off x="234551" y="920810"/>
            <a:ext cx="8292181" cy="4831204"/>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8" name="Rectangle 7">
            <a:extLst>
              <a:ext uri="{FF2B5EF4-FFF2-40B4-BE49-F238E27FC236}">
                <a16:creationId xmlns:a16="http://schemas.microsoft.com/office/drawing/2014/main" id="{3918CFF8-2021-2647-BFB3-366C0CB4EBEA}"/>
              </a:ext>
            </a:extLst>
          </p:cNvPr>
          <p:cNvSpPr/>
          <p:nvPr/>
        </p:nvSpPr>
        <p:spPr>
          <a:xfrm>
            <a:off x="390802" y="5587082"/>
            <a:ext cx="635861" cy="380944"/>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0" name="Rounded Rectangle 9">
            <a:extLst>
              <a:ext uri="{FF2B5EF4-FFF2-40B4-BE49-F238E27FC236}">
                <a16:creationId xmlns:a16="http://schemas.microsoft.com/office/drawing/2014/main" id="{7780308A-B99D-AE43-B905-FA5817A24DD7}"/>
              </a:ext>
            </a:extLst>
          </p:cNvPr>
          <p:cNvSpPr/>
          <p:nvPr/>
        </p:nvSpPr>
        <p:spPr>
          <a:xfrm>
            <a:off x="2395497" y="5751053"/>
            <a:ext cx="879045" cy="216973"/>
          </a:xfrm>
          <a:prstGeom prst="roundRect">
            <a:avLst/>
          </a:prstGeom>
          <a:ln w="19050">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cxnSp>
        <p:nvCxnSpPr>
          <p:cNvPr id="11" name="Straight Connector 10">
            <a:extLst>
              <a:ext uri="{FF2B5EF4-FFF2-40B4-BE49-F238E27FC236}">
                <a16:creationId xmlns:a16="http://schemas.microsoft.com/office/drawing/2014/main" id="{C5839CAB-E10C-C149-8CDD-2CD0C0578EEC}"/>
              </a:ext>
            </a:extLst>
          </p:cNvPr>
          <p:cNvCxnSpPr>
            <a:cxnSpLocks/>
            <a:stCxn id="10" idx="0"/>
          </p:cNvCxnSpPr>
          <p:nvPr/>
        </p:nvCxnSpPr>
        <p:spPr>
          <a:xfrm flipH="1" flipV="1">
            <a:off x="2835019" y="5203494"/>
            <a:ext cx="1" cy="547559"/>
          </a:xfrm>
          <a:prstGeom prst="line">
            <a:avLst/>
          </a:prstGeom>
          <a:ln w="3175">
            <a:solidFill>
              <a:srgbClr val="D80017"/>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2" name="Curved Connector 11">
            <a:extLst>
              <a:ext uri="{FF2B5EF4-FFF2-40B4-BE49-F238E27FC236}">
                <a16:creationId xmlns:a16="http://schemas.microsoft.com/office/drawing/2014/main" id="{BA41697F-0A52-8D43-83F9-D9169DE72E1C}"/>
              </a:ext>
            </a:extLst>
          </p:cNvPr>
          <p:cNvCxnSpPr>
            <a:cxnSpLocks/>
            <a:stCxn id="23" idx="2"/>
            <a:endCxn id="10" idx="2"/>
          </p:cNvCxnSpPr>
          <p:nvPr/>
        </p:nvCxnSpPr>
        <p:spPr>
          <a:xfrm rot="5400000">
            <a:off x="5975999" y="2313640"/>
            <a:ext cx="513407" cy="6795364"/>
          </a:xfrm>
          <a:prstGeom prst="curvedConnector3">
            <a:avLst>
              <a:gd name="adj1" fmla="val 207103"/>
            </a:avLst>
          </a:prstGeom>
          <a:ln w="3175">
            <a:solidFill>
              <a:srgbClr val="D80017"/>
            </a:solidFill>
            <a:prstDash val="sysDash"/>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3707A857-7F47-F14A-8157-401E896635C9}"/>
              </a:ext>
            </a:extLst>
          </p:cNvPr>
          <p:cNvSpPr txBox="1"/>
          <p:nvPr/>
        </p:nvSpPr>
        <p:spPr>
          <a:xfrm>
            <a:off x="7761659" y="4945784"/>
            <a:ext cx="3633553" cy="261610"/>
          </a:xfrm>
          <a:prstGeom prst="rect">
            <a:avLst/>
          </a:prstGeom>
          <a:noFill/>
          <a:ln>
            <a:noFill/>
          </a:ln>
        </p:spPr>
        <p:txBody>
          <a:bodyPr wrap="square" rtlCol="0">
            <a:spAutoFit/>
          </a:bodyPr>
          <a:lstStyle/>
          <a:p>
            <a:r>
              <a:rPr lang="en-US" sz="1100" dirty="0">
                <a:latin typeface="Helvetica Light" charset="0"/>
                <a:ea typeface="Helvetica Light" charset="0"/>
                <a:cs typeface="Helvetica Light" charset="0"/>
              </a:rPr>
              <a:t>Involves (among others) quartic gauge coupling vertex</a:t>
            </a:r>
          </a:p>
        </p:txBody>
      </p:sp>
      <p:sp>
        <p:nvSpPr>
          <p:cNvPr id="19" name="Rectangle 18">
            <a:extLst>
              <a:ext uri="{FF2B5EF4-FFF2-40B4-BE49-F238E27FC236}">
                <a16:creationId xmlns:a16="http://schemas.microsoft.com/office/drawing/2014/main" id="{F117EB50-F713-DA49-BDBA-86F4776925D9}"/>
              </a:ext>
            </a:extLst>
          </p:cNvPr>
          <p:cNvSpPr/>
          <p:nvPr/>
        </p:nvSpPr>
        <p:spPr>
          <a:xfrm>
            <a:off x="7758721" y="4567031"/>
            <a:ext cx="4198728" cy="338554"/>
          </a:xfrm>
          <a:prstGeom prst="rect">
            <a:avLst/>
          </a:prstGeom>
        </p:spPr>
        <p:txBody>
          <a:bodyPr wrap="square">
            <a:spAutoFit/>
          </a:bodyPr>
          <a:lstStyle/>
          <a:p>
            <a:r>
              <a:rPr lang="en-US" sz="1600" dirty="0">
                <a:solidFill>
                  <a:srgbClr val="D80017"/>
                </a:solidFill>
                <a:latin typeface="Helvetica Light" panose="020B0403020202020204" pitchFamily="34" charset="0"/>
                <a:ea typeface="Helvetica Light" charset="0"/>
                <a:cs typeface="Helvetica Light" charset="0"/>
              </a:rPr>
              <a:t>CMS observes massive triboson production</a:t>
            </a:r>
            <a:endParaRPr lang="en-US" sz="1600" dirty="0">
              <a:solidFill>
                <a:srgbClr val="D80017"/>
              </a:solidFill>
              <a:latin typeface="Helvetica Light" panose="020B0403020202020204" pitchFamily="34" charset="0"/>
            </a:endParaRPr>
          </a:p>
        </p:txBody>
      </p:sp>
      <p:sp>
        <p:nvSpPr>
          <p:cNvPr id="23" name="TextBox 22">
            <a:extLst>
              <a:ext uri="{FF2B5EF4-FFF2-40B4-BE49-F238E27FC236}">
                <a16:creationId xmlns:a16="http://schemas.microsoft.com/office/drawing/2014/main" id="{77BEB5E0-A5EB-8948-BA51-865CA7409744}"/>
              </a:ext>
            </a:extLst>
          </p:cNvPr>
          <p:cNvSpPr txBox="1"/>
          <p:nvPr/>
        </p:nvSpPr>
        <p:spPr>
          <a:xfrm>
            <a:off x="9018678" y="5239175"/>
            <a:ext cx="1223412" cy="215444"/>
          </a:xfrm>
          <a:prstGeom prst="rect">
            <a:avLst/>
          </a:prstGeom>
          <a:noFill/>
        </p:spPr>
        <p:txBody>
          <a:bodyPr wrap="none" rtlCol="0">
            <a:spAutoFit/>
          </a:bodyPr>
          <a:lstStyle/>
          <a:p>
            <a:r>
              <a:rPr lang="is-IS" sz="800" dirty="0">
                <a:solidFill>
                  <a:prstClr val="black">
                    <a:lumMod val="50000"/>
                    <a:lumOff val="50000"/>
                  </a:prstClr>
                </a:solidFill>
                <a:latin typeface="Helvetica Light" charset="0"/>
                <a:ea typeface="Helvetica Light" charset="0"/>
                <a:cs typeface="Helvetica Light" charset="0"/>
              </a:rPr>
              <a:t>CMS PAS SMP-19-014</a:t>
            </a:r>
          </a:p>
        </p:txBody>
      </p:sp>
      <p:pic>
        <p:nvPicPr>
          <p:cNvPr id="25" name="Picture 24">
            <a:extLst>
              <a:ext uri="{FF2B5EF4-FFF2-40B4-BE49-F238E27FC236}">
                <a16:creationId xmlns:a16="http://schemas.microsoft.com/office/drawing/2014/main" id="{273ED9A8-1E2D-B045-A371-F79B189DC774}"/>
              </a:ext>
            </a:extLst>
          </p:cNvPr>
          <p:cNvPicPr>
            <a:picLocks noChangeAspect="1"/>
          </p:cNvPicPr>
          <p:nvPr/>
        </p:nvPicPr>
        <p:blipFill>
          <a:blip r:embed="rId4"/>
          <a:stretch>
            <a:fillRect/>
          </a:stretch>
        </p:blipFill>
        <p:spPr>
          <a:xfrm>
            <a:off x="1266590" y="1286526"/>
            <a:ext cx="5676594" cy="3870405"/>
          </a:xfrm>
          <a:prstGeom prst="rect">
            <a:avLst/>
          </a:prstGeom>
        </p:spPr>
      </p:pic>
      <p:pic>
        <p:nvPicPr>
          <p:cNvPr id="26" name="Picture 25">
            <a:extLst>
              <a:ext uri="{FF2B5EF4-FFF2-40B4-BE49-F238E27FC236}">
                <a16:creationId xmlns:a16="http://schemas.microsoft.com/office/drawing/2014/main" id="{6A59A353-5582-9C44-BCB7-F59F45892A3B}"/>
              </a:ext>
            </a:extLst>
          </p:cNvPr>
          <p:cNvPicPr>
            <a:picLocks noChangeAspect="1"/>
          </p:cNvPicPr>
          <p:nvPr/>
        </p:nvPicPr>
        <p:blipFill rotWithShape="1">
          <a:blip r:embed="rId5">
            <a:extLst>
              <a:ext uri="{28A0092B-C50C-407E-A947-70E740481C1C}">
                <a14:useLocalDpi xmlns:a14="http://schemas.microsoft.com/office/drawing/2010/main"/>
              </a:ext>
            </a:extLst>
          </a:blip>
          <a:srcRect t="7909" r="51678"/>
          <a:stretch/>
        </p:blipFill>
        <p:spPr>
          <a:xfrm>
            <a:off x="7660877" y="1112540"/>
            <a:ext cx="4120859" cy="1625977"/>
          </a:xfrm>
          <a:prstGeom prst="rect">
            <a:avLst/>
          </a:prstGeom>
          <a:solidFill>
            <a:schemeClr val="bg1"/>
          </a:solidFill>
        </p:spPr>
      </p:pic>
      <p:pic>
        <p:nvPicPr>
          <p:cNvPr id="27" name="Picture 26">
            <a:extLst>
              <a:ext uri="{FF2B5EF4-FFF2-40B4-BE49-F238E27FC236}">
                <a16:creationId xmlns:a16="http://schemas.microsoft.com/office/drawing/2014/main" id="{CE5DB393-861A-FF45-B732-2F2B5E3883EF}"/>
              </a:ext>
            </a:extLst>
          </p:cNvPr>
          <p:cNvPicPr>
            <a:picLocks noChangeAspect="1"/>
          </p:cNvPicPr>
          <p:nvPr/>
        </p:nvPicPr>
        <p:blipFill rotWithShape="1">
          <a:blip r:embed="rId6">
            <a:extLst>
              <a:ext uri="{28A0092B-C50C-407E-A947-70E740481C1C}">
                <a14:useLocalDpi xmlns:a14="http://schemas.microsoft.com/office/drawing/2010/main"/>
              </a:ext>
            </a:extLst>
          </a:blip>
          <a:srcRect l="48869" t="7909" r="2810"/>
          <a:stretch/>
        </p:blipFill>
        <p:spPr>
          <a:xfrm>
            <a:off x="7758721" y="2689389"/>
            <a:ext cx="4120859" cy="1625977"/>
          </a:xfrm>
          <a:prstGeom prst="rect">
            <a:avLst/>
          </a:prstGeom>
          <a:solidFill>
            <a:schemeClr val="bg1"/>
          </a:solidFill>
        </p:spPr>
      </p:pic>
      <p:sp>
        <p:nvSpPr>
          <p:cNvPr id="28" name="Oval 27">
            <a:extLst>
              <a:ext uri="{FF2B5EF4-FFF2-40B4-BE49-F238E27FC236}">
                <a16:creationId xmlns:a16="http://schemas.microsoft.com/office/drawing/2014/main" id="{44FD147F-1C3A-A945-AC4C-37327AC72BAB}"/>
              </a:ext>
            </a:extLst>
          </p:cNvPr>
          <p:cNvSpPr/>
          <p:nvPr/>
        </p:nvSpPr>
        <p:spPr>
          <a:xfrm>
            <a:off x="10920043" y="3451294"/>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29" name="Oval 28">
            <a:extLst>
              <a:ext uri="{FF2B5EF4-FFF2-40B4-BE49-F238E27FC236}">
                <a16:creationId xmlns:a16="http://schemas.microsoft.com/office/drawing/2014/main" id="{4F04E7C2-0502-924B-A8DF-CC6D66910FD2}"/>
              </a:ext>
            </a:extLst>
          </p:cNvPr>
          <p:cNvSpPr/>
          <p:nvPr/>
        </p:nvSpPr>
        <p:spPr>
          <a:xfrm>
            <a:off x="10936516" y="1700748"/>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30" name="Oval 29">
            <a:extLst>
              <a:ext uri="{FF2B5EF4-FFF2-40B4-BE49-F238E27FC236}">
                <a16:creationId xmlns:a16="http://schemas.microsoft.com/office/drawing/2014/main" id="{15A35C42-DE30-DC4E-B884-2F069DEE1AB5}"/>
              </a:ext>
            </a:extLst>
          </p:cNvPr>
          <p:cNvSpPr/>
          <p:nvPr/>
        </p:nvSpPr>
        <p:spPr>
          <a:xfrm>
            <a:off x="9025336" y="3583096"/>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35" name="Oval 34">
            <a:extLst>
              <a:ext uri="{FF2B5EF4-FFF2-40B4-BE49-F238E27FC236}">
                <a16:creationId xmlns:a16="http://schemas.microsoft.com/office/drawing/2014/main" id="{24C97C4E-3E21-EC4A-82DE-E3E8FF9F1DEB}"/>
              </a:ext>
            </a:extLst>
          </p:cNvPr>
          <p:cNvSpPr/>
          <p:nvPr/>
        </p:nvSpPr>
        <p:spPr>
          <a:xfrm>
            <a:off x="8658752" y="3241224"/>
            <a:ext cx="108000" cy="108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3377799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12</a:t>
            </a:fld>
            <a:endParaRPr lang="en-GB" dirty="0"/>
          </a:p>
        </p:txBody>
      </p:sp>
      <p:sp>
        <p:nvSpPr>
          <p:cNvPr id="8" name="TextBox 7">
            <a:extLst>
              <a:ext uri="{FF2B5EF4-FFF2-40B4-BE49-F238E27FC236}">
                <a16:creationId xmlns:a16="http://schemas.microsoft.com/office/drawing/2014/main" id="{A3FCD5AA-CB22-8C41-8A03-53FCB4A4D378}"/>
              </a:ext>
            </a:extLst>
          </p:cNvPr>
          <p:cNvSpPr txBox="1"/>
          <p:nvPr/>
        </p:nvSpPr>
        <p:spPr>
          <a:xfrm>
            <a:off x="8785696" y="4301244"/>
            <a:ext cx="2844801" cy="1077218"/>
          </a:xfrm>
          <a:prstGeom prst="rect">
            <a:avLst/>
          </a:prstGeom>
          <a:noFill/>
        </p:spPr>
        <p:txBody>
          <a:bodyPr wrap="square" rtlCol="0">
            <a:spAutoFit/>
          </a:bodyPr>
          <a:lstStyle/>
          <a:p>
            <a:r>
              <a:rPr lang="en-US" sz="1600" dirty="0">
                <a:latin typeface="Helvetica Light" charset="0"/>
                <a:ea typeface="Helvetica Light" charset="0"/>
                <a:cs typeface="Helvetica Light" charset="0"/>
              </a:rPr>
              <a:t>Somewhere here at 12 fb we expect 4-top production, a spectacularly massive state of almost 700 GeV </a:t>
            </a:r>
          </a:p>
        </p:txBody>
      </p:sp>
      <p:sp>
        <p:nvSpPr>
          <p:cNvPr id="10" name="TextBox 9">
            <a:extLst>
              <a:ext uri="{FF2B5EF4-FFF2-40B4-BE49-F238E27FC236}">
                <a16:creationId xmlns:a16="http://schemas.microsoft.com/office/drawing/2014/main" id="{C296AB74-9B60-A548-92D0-2E557969A8F3}"/>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ATLAS &amp; CMS explore ever rarer processes </a:t>
            </a:r>
            <a:r>
              <a:rPr lang="en-US" sz="1600" dirty="0">
                <a:solidFill>
                  <a:prstClr val="black">
                    <a:lumMod val="75000"/>
                    <a:lumOff val="25000"/>
                  </a:prstClr>
                </a:solidFill>
                <a:latin typeface="Helvetica Light" charset="0"/>
                <a:ea typeface="Helvetica Light" charset="0"/>
                <a:cs typeface="Helvetica Light" charset="0"/>
              </a:rPr>
              <a:t>— New probes for anomalous couplings or new particles</a:t>
            </a:r>
          </a:p>
          <a:p>
            <a:endParaRPr lang="en-US" sz="2400" dirty="0">
              <a:solidFill>
                <a:prstClr val="black"/>
              </a:solidFill>
              <a:latin typeface="Helvetica Light" charset="0"/>
              <a:ea typeface="Helvetica Light" charset="0"/>
              <a:cs typeface="Helvetica Light" charset="0"/>
            </a:endParaRPr>
          </a:p>
          <a:p>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12" name="Picture 11">
            <a:extLst>
              <a:ext uri="{FF2B5EF4-FFF2-40B4-BE49-F238E27FC236}">
                <a16:creationId xmlns:a16="http://schemas.microsoft.com/office/drawing/2014/main" id="{53DBA7D2-EFBB-2744-A9B3-75C6BC7E0676}"/>
              </a:ext>
            </a:extLst>
          </p:cNvPr>
          <p:cNvPicPr>
            <a:picLocks noChangeAspect="1"/>
          </p:cNvPicPr>
          <p:nvPr/>
        </p:nvPicPr>
        <p:blipFill>
          <a:blip r:embed="rId3"/>
          <a:srcRect/>
          <a:stretch/>
        </p:blipFill>
        <p:spPr>
          <a:xfrm rot="5400000">
            <a:off x="1971998" y="-425781"/>
            <a:ext cx="4985896" cy="8123572"/>
          </a:xfrm>
          <a:prstGeom prst="rect">
            <a:avLst/>
          </a:prstGeom>
        </p:spPr>
      </p:pic>
      <p:cxnSp>
        <p:nvCxnSpPr>
          <p:cNvPr id="7" name="Straight Connector 6">
            <a:extLst>
              <a:ext uri="{FF2B5EF4-FFF2-40B4-BE49-F238E27FC236}">
                <a16:creationId xmlns:a16="http://schemas.microsoft.com/office/drawing/2014/main" id="{AF878F49-E194-6347-AF1C-517DCDD9F84B}"/>
              </a:ext>
            </a:extLst>
          </p:cNvPr>
          <p:cNvCxnSpPr>
            <a:cxnSpLocks/>
          </p:cNvCxnSpPr>
          <p:nvPr/>
        </p:nvCxnSpPr>
        <p:spPr>
          <a:xfrm flipH="1">
            <a:off x="7055708" y="4872527"/>
            <a:ext cx="1632582" cy="0"/>
          </a:xfrm>
          <a:prstGeom prst="line">
            <a:avLst/>
          </a:prstGeom>
          <a:ln w="3175">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3" name="Rounded Rectangle 12">
            <a:extLst>
              <a:ext uri="{FF2B5EF4-FFF2-40B4-BE49-F238E27FC236}">
                <a16:creationId xmlns:a16="http://schemas.microsoft.com/office/drawing/2014/main" id="{46A14AB4-3B1F-B540-AC71-C74209086891}"/>
              </a:ext>
            </a:extLst>
          </p:cNvPr>
          <p:cNvSpPr/>
          <p:nvPr/>
        </p:nvSpPr>
        <p:spPr>
          <a:xfrm>
            <a:off x="6708006" y="5763409"/>
            <a:ext cx="199422" cy="217261"/>
          </a:xfrm>
          <a:prstGeom prst="roundRect">
            <a:avLst/>
          </a:prstGeom>
          <a:ln w="19050">
            <a:solidFill>
              <a:srgbClr val="D80017"/>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2378420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943349E-9583-9E42-88FB-7454F90FB364}"/>
              </a:ext>
            </a:extLst>
          </p:cNvPr>
          <p:cNvPicPr>
            <a:picLocks noChangeAspect="1"/>
          </p:cNvPicPr>
          <p:nvPr/>
        </p:nvPicPr>
        <p:blipFill>
          <a:blip r:embed="rId3"/>
          <a:srcRect/>
          <a:stretch/>
        </p:blipFill>
        <p:spPr>
          <a:xfrm>
            <a:off x="3711879" y="1222045"/>
            <a:ext cx="4836685" cy="5263200"/>
          </a:xfrm>
          <a:prstGeom prst="rect">
            <a:avLst/>
          </a:prstGeom>
        </p:spPr>
      </p:pic>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13</a:t>
            </a:fld>
            <a:endParaRPr lang="en-GB" dirty="0"/>
          </a:p>
        </p:txBody>
      </p:sp>
      <p:sp>
        <p:nvSpPr>
          <p:cNvPr id="10" name="TextBox 9">
            <a:extLst>
              <a:ext uri="{FF2B5EF4-FFF2-40B4-BE49-F238E27FC236}">
                <a16:creationId xmlns:a16="http://schemas.microsoft.com/office/drawing/2014/main" id="{C296AB74-9B60-A548-92D0-2E557969A8F3}"/>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ATLAS &amp; CMS explore ever rarer processes </a:t>
            </a:r>
            <a:r>
              <a:rPr lang="en-US" sz="1600" dirty="0">
                <a:solidFill>
                  <a:prstClr val="black">
                    <a:lumMod val="75000"/>
                    <a:lumOff val="25000"/>
                  </a:prstClr>
                </a:solidFill>
                <a:latin typeface="Helvetica Light" charset="0"/>
                <a:ea typeface="Helvetica Light" charset="0"/>
                <a:cs typeface="Helvetica Light" charset="0"/>
              </a:rPr>
              <a:t>— New probes for anomalous couplings or new particles</a:t>
            </a:r>
          </a:p>
          <a:p>
            <a:endParaRPr lang="en-US" sz="2400" dirty="0">
              <a:solidFill>
                <a:prstClr val="black"/>
              </a:solidFill>
              <a:latin typeface="Helvetica Light" charset="0"/>
              <a:ea typeface="Helvetica Light" charset="0"/>
              <a:cs typeface="Helvetica Light" charset="0"/>
            </a:endParaRPr>
          </a:p>
          <a:p>
            <a:endParaRPr lang="en-US" sz="2400" dirty="0">
              <a:solidFill>
                <a:prstClr val="black"/>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44D310D-7399-1D47-8B4E-201279F2A6E0}"/>
                  </a:ext>
                </a:extLst>
              </p:cNvPr>
              <p:cNvSpPr txBox="1"/>
              <p:nvPr/>
            </p:nvSpPr>
            <p:spPr>
              <a:xfrm>
                <a:off x="8809554" y="4136442"/>
                <a:ext cx="1785938" cy="3432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600" i="1">
                          <a:solidFill>
                            <a:srgbClr val="D80017"/>
                          </a:solidFill>
                          <a:latin typeface="Cambria Math" panose="02040503050406030204" pitchFamily="18" charset="0"/>
                          <a:ea typeface="Cambria Math" panose="02040503050406030204" pitchFamily="18" charset="0"/>
                          <a:cs typeface="Helvetica Light" charset="0"/>
                        </a:rPr>
                        <m:t>𝜎</m:t>
                      </m:r>
                      <m:d>
                        <m:dPr>
                          <m:ctrlPr>
                            <a:rPr lang="en-US" sz="1600" i="1">
                              <a:solidFill>
                                <a:srgbClr val="D80017"/>
                              </a:solidFill>
                              <a:latin typeface="Cambria Math" panose="02040503050406030204" pitchFamily="18" charset="0"/>
                              <a:ea typeface="Cambria Math" panose="02040503050406030204" pitchFamily="18" charset="0"/>
                              <a:cs typeface="Helvetica Light" charset="0"/>
                            </a:rPr>
                          </m:ctrlPr>
                        </m:dPr>
                        <m:e>
                          <m:r>
                            <a:rPr lang="en-US" sz="1600" i="1">
                              <a:solidFill>
                                <a:srgbClr val="D80017"/>
                              </a:solidFill>
                              <a:latin typeface="Cambria Math" panose="02040503050406030204" pitchFamily="18" charset="0"/>
                              <a:ea typeface="Cambria Math" panose="02040503050406030204" pitchFamily="18" charset="0"/>
                              <a:cs typeface="Helvetica Light" charset="0"/>
                            </a:rPr>
                            <m:t>𝑡𝑡𝑡𝑡</m:t>
                          </m:r>
                        </m:e>
                      </m:d>
                      <m:r>
                        <a:rPr lang="en-US" sz="1600" i="1">
                          <a:solidFill>
                            <a:srgbClr val="D80017"/>
                          </a:solidFill>
                          <a:latin typeface="Cambria Math" panose="02040503050406030204" pitchFamily="18" charset="0"/>
                          <a:ea typeface="Cambria Math" panose="02040503050406030204" pitchFamily="18" charset="0"/>
                          <a:cs typeface="Helvetica Light" charset="0"/>
                        </a:rPr>
                        <m:t>=</m:t>
                      </m:r>
                      <m:sSubSup>
                        <m:sSubSupPr>
                          <m:ctrlPr>
                            <a:rPr lang="en-US" sz="1600" i="1">
                              <a:solidFill>
                                <a:srgbClr val="D80017"/>
                              </a:solidFill>
                              <a:latin typeface="Cambria Math" panose="02040503050406030204" pitchFamily="18" charset="0"/>
                              <a:ea typeface="Cambria Math" panose="02040503050406030204" pitchFamily="18" charset="0"/>
                            </a:rPr>
                          </m:ctrlPr>
                        </m:sSubSupPr>
                        <m:e>
                          <m:r>
                            <a:rPr lang="en-US" sz="1600" i="1">
                              <a:solidFill>
                                <a:srgbClr val="D80017"/>
                              </a:solidFill>
                              <a:latin typeface="Cambria Math" panose="02040503050406030204" pitchFamily="18" charset="0"/>
                              <a:ea typeface="Cambria Math" panose="02040503050406030204" pitchFamily="18" charset="0"/>
                            </a:rPr>
                            <m:t>24</m:t>
                          </m:r>
                        </m:e>
                        <m:sub>
                          <m:r>
                            <a:rPr lang="en-US" sz="1600" i="1">
                              <a:solidFill>
                                <a:srgbClr val="D80017"/>
                              </a:solidFill>
                              <a:latin typeface="Cambria Math" panose="02040503050406030204" pitchFamily="18" charset="0"/>
                              <a:ea typeface="Cambria Math" panose="02040503050406030204" pitchFamily="18" charset="0"/>
                            </a:rPr>
                            <m:t>−6</m:t>
                          </m:r>
                        </m:sub>
                        <m:sup>
                          <m:r>
                            <a:rPr lang="en-US" sz="1600" i="1">
                              <a:solidFill>
                                <a:srgbClr val="D80017"/>
                              </a:solidFill>
                              <a:latin typeface="Cambria Math" panose="02040503050406030204" pitchFamily="18" charset="0"/>
                              <a:ea typeface="Cambria Math" panose="02040503050406030204" pitchFamily="18" charset="0"/>
                            </a:rPr>
                            <m:t>+7</m:t>
                          </m:r>
                        </m:sup>
                      </m:sSubSup>
                      <m:r>
                        <a:rPr lang="en-US" sz="1600" i="1">
                          <a:solidFill>
                            <a:srgbClr val="D80017"/>
                          </a:solidFill>
                          <a:latin typeface="Cambria Math" panose="02040503050406030204" pitchFamily="18" charset="0"/>
                          <a:ea typeface="Cambria Math" panose="02040503050406030204" pitchFamily="18" charset="0"/>
                        </a:rPr>
                        <m:t> </m:t>
                      </m:r>
                      <m:r>
                        <m:rPr>
                          <m:sty m:val="p"/>
                        </m:rPr>
                        <a:rPr lang="en-US" sz="1600">
                          <a:solidFill>
                            <a:srgbClr val="D80017"/>
                          </a:solidFill>
                          <a:latin typeface="Cambria Math" panose="02040503050406030204" pitchFamily="18" charset="0"/>
                          <a:ea typeface="Cambria Math" panose="02040503050406030204" pitchFamily="18" charset="0"/>
                        </a:rPr>
                        <m:t>fb</m:t>
                      </m:r>
                    </m:oMath>
                  </m:oMathPara>
                </a14:m>
                <a:endParaRPr lang="en-US" sz="1600" dirty="0">
                  <a:solidFill>
                    <a:srgbClr val="D80017"/>
                  </a:solidFill>
                  <a:latin typeface="Helvetica Light" charset="0"/>
                  <a:ea typeface="Helvetica Light" charset="0"/>
                  <a:cs typeface="Helvetica Light" charset="0"/>
                </a:endParaRPr>
              </a:p>
            </p:txBody>
          </p:sp>
        </mc:Choice>
        <mc:Fallback xmlns="">
          <p:sp>
            <p:nvSpPr>
              <p:cNvPr id="12" name="TextBox 11">
                <a:extLst>
                  <a:ext uri="{FF2B5EF4-FFF2-40B4-BE49-F238E27FC236}">
                    <a16:creationId xmlns:a16="http://schemas.microsoft.com/office/drawing/2014/main" id="{644D310D-7399-1D47-8B4E-201279F2A6E0}"/>
                  </a:ext>
                </a:extLst>
              </p:cNvPr>
              <p:cNvSpPr txBox="1">
                <a:spLocks noRot="1" noChangeAspect="1" noMove="1" noResize="1" noEditPoints="1" noAdjustHandles="1" noChangeArrowheads="1" noChangeShapeType="1" noTextEdit="1"/>
              </p:cNvSpPr>
              <p:nvPr/>
            </p:nvSpPr>
            <p:spPr>
              <a:xfrm>
                <a:off x="8809554" y="4136442"/>
                <a:ext cx="1785938" cy="343235"/>
              </a:xfrm>
              <a:prstGeom prst="rect">
                <a:avLst/>
              </a:prstGeom>
              <a:blipFill>
                <a:blip r:embed="rId4"/>
                <a:stretch>
                  <a:fillRect b="-10714"/>
                </a:stretch>
              </a:blipFill>
            </p:spPr>
            <p:txBody>
              <a:bodyPr/>
              <a:lstStyle/>
              <a:p>
                <a:r>
                  <a:rPr lang="en-US">
                    <a:noFill/>
                  </a:rPr>
                  <a:t> </a:t>
                </a:r>
              </a:p>
            </p:txBody>
          </p:sp>
        </mc:Fallback>
      </mc:AlternateContent>
      <p:sp>
        <p:nvSpPr>
          <p:cNvPr id="13" name="Rectangle 12">
            <a:extLst>
              <a:ext uri="{FF2B5EF4-FFF2-40B4-BE49-F238E27FC236}">
                <a16:creationId xmlns:a16="http://schemas.microsoft.com/office/drawing/2014/main" id="{DB5F213B-F73A-324E-AA52-2E296ACBD1EC}"/>
              </a:ext>
            </a:extLst>
          </p:cNvPr>
          <p:cNvSpPr/>
          <p:nvPr/>
        </p:nvSpPr>
        <p:spPr>
          <a:xfrm>
            <a:off x="8760296" y="4572659"/>
            <a:ext cx="3675020" cy="307777"/>
          </a:xfrm>
          <a:prstGeom prst="rect">
            <a:avLst/>
          </a:prstGeom>
        </p:spPr>
        <p:txBody>
          <a:bodyPr wrap="square">
            <a:spAutoFit/>
          </a:bodyPr>
          <a:lstStyle/>
          <a:p>
            <a:r>
              <a:rPr lang="en-US" sz="1400" dirty="0">
                <a:solidFill>
                  <a:srgbClr val="D80017"/>
                </a:solidFill>
                <a:latin typeface="Helvetica Light" charset="0"/>
                <a:ea typeface="Helvetica Light" charset="0"/>
                <a:cs typeface="Helvetica Light" charset="0"/>
              </a:rPr>
              <a:t>Obs. (exp) significance: 4.4σ (2.4σ) </a:t>
            </a:r>
            <a:endParaRPr lang="en-US" sz="1400" dirty="0">
              <a:solidFill>
                <a:srgbClr val="D80017"/>
              </a:solidFill>
            </a:endParaRPr>
          </a:p>
        </p:txBody>
      </p:sp>
      <p:cxnSp>
        <p:nvCxnSpPr>
          <p:cNvPr id="15" name="Straight Connector 14">
            <a:extLst>
              <a:ext uri="{FF2B5EF4-FFF2-40B4-BE49-F238E27FC236}">
                <a16:creationId xmlns:a16="http://schemas.microsoft.com/office/drawing/2014/main" id="{E56D5C46-B0F5-0C43-8B36-E2AD66A93A42}"/>
              </a:ext>
            </a:extLst>
          </p:cNvPr>
          <p:cNvCxnSpPr>
            <a:cxnSpLocks/>
          </p:cNvCxnSpPr>
          <p:nvPr/>
        </p:nvCxnSpPr>
        <p:spPr>
          <a:xfrm flipH="1">
            <a:off x="8400257" y="3825296"/>
            <a:ext cx="298225" cy="1"/>
          </a:xfrm>
          <a:prstGeom prst="line">
            <a:avLst/>
          </a:prstGeom>
          <a:ln w="3175">
            <a:solidFill>
              <a:srgbClr val="C00000"/>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DB360AD1-CA76-FD46-BFD0-3BA386B741A0}"/>
              </a:ext>
            </a:extLst>
          </p:cNvPr>
          <p:cNvSpPr txBox="1"/>
          <p:nvPr/>
        </p:nvSpPr>
        <p:spPr>
          <a:xfrm>
            <a:off x="8770490" y="3707702"/>
            <a:ext cx="2844800" cy="338554"/>
          </a:xfrm>
          <a:prstGeom prst="rect">
            <a:avLst/>
          </a:prstGeom>
          <a:noFill/>
        </p:spPr>
        <p:txBody>
          <a:bodyPr wrap="square" rtlCol="0">
            <a:spAutoFit/>
          </a:bodyPr>
          <a:lstStyle/>
          <a:p>
            <a:r>
              <a:rPr lang="en-US" sz="1600" dirty="0">
                <a:solidFill>
                  <a:srgbClr val="D80017"/>
                </a:solidFill>
                <a:latin typeface="Helvetica Light" charset="0"/>
                <a:ea typeface="Helvetica Light" charset="0"/>
                <a:cs typeface="Helvetica Light" charset="0"/>
              </a:rPr>
              <a:t>Fitted 4-top signal</a:t>
            </a:r>
          </a:p>
        </p:txBody>
      </p:sp>
      <p:cxnSp>
        <p:nvCxnSpPr>
          <p:cNvPr id="17" name="Straight Connector 16">
            <a:extLst>
              <a:ext uri="{FF2B5EF4-FFF2-40B4-BE49-F238E27FC236}">
                <a16:creationId xmlns:a16="http://schemas.microsoft.com/office/drawing/2014/main" id="{DBA4317F-B859-0443-AC73-23A61E44819C}"/>
              </a:ext>
            </a:extLst>
          </p:cNvPr>
          <p:cNvCxnSpPr>
            <a:cxnSpLocks/>
          </p:cNvCxnSpPr>
          <p:nvPr/>
        </p:nvCxnSpPr>
        <p:spPr>
          <a:xfrm>
            <a:off x="3372521" y="3246826"/>
            <a:ext cx="720081" cy="0"/>
          </a:xfrm>
          <a:prstGeom prst="line">
            <a:avLst/>
          </a:prstGeom>
          <a:ln w="3175">
            <a:solidFill>
              <a:schemeClr val="tx1">
                <a:lumMod val="50000"/>
                <a:lumOff val="50000"/>
              </a:schemeClr>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72EB07D8-679B-2D43-92A0-13D44666EF8E}"/>
              </a:ext>
            </a:extLst>
          </p:cNvPr>
          <p:cNvSpPr txBox="1"/>
          <p:nvPr/>
        </p:nvSpPr>
        <p:spPr>
          <a:xfrm>
            <a:off x="1333501" y="2971553"/>
            <a:ext cx="2135822" cy="1246495"/>
          </a:xfrm>
          <a:prstGeom prst="rect">
            <a:avLst/>
          </a:prstGeom>
          <a:noFill/>
        </p:spPr>
        <p:txBody>
          <a:bodyPr wrap="square" rtlCol="0">
            <a:spAutoFit/>
          </a:bodyPr>
          <a:lstStyle/>
          <a:p>
            <a:r>
              <a:rPr lang="en-US" sz="1400" dirty="0">
                <a:latin typeface="Helvetica Light" charset="0"/>
                <a:ea typeface="Helvetica Light" charset="0"/>
                <a:cs typeface="Helvetica Light" charset="0"/>
              </a:rPr>
              <a:t>Large </a:t>
            </a:r>
            <a:r>
              <a:rPr lang="en-US" sz="1400" dirty="0" err="1">
                <a:latin typeface="Helvetica Light" charset="0"/>
                <a:ea typeface="Helvetica Light" charset="0"/>
                <a:cs typeface="Helvetica Light" charset="0"/>
              </a:rPr>
              <a:t>ttW</a:t>
            </a:r>
            <a:r>
              <a:rPr lang="en-US" sz="1400" dirty="0">
                <a:latin typeface="Helvetica Light" charset="0"/>
                <a:ea typeface="Helvetica Light" charset="0"/>
                <a:cs typeface="Helvetica Light" charset="0"/>
              </a:rPr>
              <a:t> contribution: 1.6 ± 0.3 times SM </a:t>
            </a:r>
          </a:p>
          <a:p>
            <a:pPr>
              <a:spcBef>
                <a:spcPts val="600"/>
              </a:spcBef>
            </a:pPr>
            <a:r>
              <a:rPr lang="en-US" sz="1400" dirty="0">
                <a:solidFill>
                  <a:schemeClr val="tx1">
                    <a:lumMod val="50000"/>
                    <a:lumOff val="50000"/>
                  </a:schemeClr>
                </a:solidFill>
                <a:latin typeface="Helvetica Light" charset="0"/>
                <a:ea typeface="Helvetica Light" charset="0"/>
                <a:cs typeface="Helvetica Light" charset="0"/>
              </a:rPr>
              <a:t>(consistent with excess seen in ATLAS ttH-multilepton analysis) </a:t>
            </a:r>
          </a:p>
        </p:txBody>
      </p:sp>
      <p:sp>
        <p:nvSpPr>
          <p:cNvPr id="19" name="TextBox 18">
            <a:extLst>
              <a:ext uri="{FF2B5EF4-FFF2-40B4-BE49-F238E27FC236}">
                <a16:creationId xmlns:a16="http://schemas.microsoft.com/office/drawing/2014/main" id="{EFC4156D-62EF-B14C-8CB3-7005B518CB42}"/>
              </a:ext>
            </a:extLst>
          </p:cNvPr>
          <p:cNvSpPr txBox="1"/>
          <p:nvPr/>
        </p:nvSpPr>
        <p:spPr>
          <a:xfrm>
            <a:off x="293297" y="4817450"/>
            <a:ext cx="3245520" cy="1384995"/>
          </a:xfrm>
          <a:prstGeom prst="rect">
            <a:avLst/>
          </a:prstGeom>
          <a:solidFill>
            <a:schemeClr val="bg1">
              <a:lumMod val="95000"/>
            </a:schemeClr>
          </a:solidFill>
        </p:spPr>
        <p:txBody>
          <a:bodyPr wrap="square" rtlCol="0">
            <a:spAutoFit/>
          </a:bodyPr>
          <a:lstStyle/>
          <a:p>
            <a:r>
              <a:rPr lang="en-US" sz="1400" dirty="0">
                <a:solidFill>
                  <a:srgbClr val="003BB8"/>
                </a:solidFill>
                <a:latin typeface="Helvetica Light" charset="0"/>
                <a:ea typeface="Helvetica Light" charset="0"/>
                <a:cs typeface="Helvetica Light" charset="0"/>
              </a:rPr>
              <a:t>For triboson and 4-top measurements with many leptons and jets as well as MET, good physics modelling and control of fake leptons crucial: among the big analysis challenges for the coming years!</a:t>
            </a:r>
          </a:p>
        </p:txBody>
      </p:sp>
      <p:sp>
        <p:nvSpPr>
          <p:cNvPr id="20" name="Rectangle 19">
            <a:extLst>
              <a:ext uri="{FF2B5EF4-FFF2-40B4-BE49-F238E27FC236}">
                <a16:creationId xmlns:a16="http://schemas.microsoft.com/office/drawing/2014/main" id="{09F656E1-E7AB-C146-84AF-7FDBEB1365D3}"/>
              </a:ext>
            </a:extLst>
          </p:cNvPr>
          <p:cNvSpPr/>
          <p:nvPr/>
        </p:nvSpPr>
        <p:spPr>
          <a:xfrm>
            <a:off x="8395421" y="1417092"/>
            <a:ext cx="3675020" cy="584775"/>
          </a:xfrm>
          <a:prstGeom prst="rect">
            <a:avLst/>
          </a:prstGeom>
        </p:spPr>
        <p:txBody>
          <a:bodyPr wrap="square">
            <a:spAutoFit/>
          </a:bodyPr>
          <a:lstStyle/>
          <a:p>
            <a:r>
              <a:rPr lang="en-US" sz="1600" dirty="0">
                <a:solidFill>
                  <a:srgbClr val="D80017"/>
                </a:solidFill>
                <a:latin typeface="Helvetica Light" panose="020B0403020202020204" pitchFamily="34" charset="0"/>
                <a:ea typeface="Helvetica Light" charset="0"/>
                <a:cs typeface="Helvetica Light" charset="0"/>
              </a:rPr>
              <a:t>ATLAS finds strong evidence for 4-top production </a:t>
            </a:r>
            <a:endParaRPr lang="en-US" sz="1600" dirty="0">
              <a:solidFill>
                <a:srgbClr val="D80017"/>
              </a:solidFill>
              <a:latin typeface="Helvetica Light" panose="020B0403020202020204" pitchFamily="34" charset="0"/>
            </a:endParaRPr>
          </a:p>
        </p:txBody>
      </p:sp>
      <p:sp>
        <p:nvSpPr>
          <p:cNvPr id="21" name="TextBox 20">
            <a:extLst>
              <a:ext uri="{FF2B5EF4-FFF2-40B4-BE49-F238E27FC236}">
                <a16:creationId xmlns:a16="http://schemas.microsoft.com/office/drawing/2014/main" id="{9A70C338-E9F2-444F-8568-8E48AA49C338}"/>
              </a:ext>
            </a:extLst>
          </p:cNvPr>
          <p:cNvSpPr txBox="1"/>
          <p:nvPr/>
        </p:nvSpPr>
        <p:spPr>
          <a:xfrm>
            <a:off x="4246274" y="1202781"/>
            <a:ext cx="1290738" cy="215444"/>
          </a:xfrm>
          <a:prstGeom prst="rect">
            <a:avLst/>
          </a:prstGeom>
          <a:noFill/>
        </p:spPr>
        <p:txBody>
          <a:bodyPr wrap="none" rtlCol="0">
            <a:spAutoFit/>
          </a:bodyPr>
          <a:lstStyle/>
          <a:p>
            <a:r>
              <a:rPr lang="is-IS" sz="800" dirty="0">
                <a:solidFill>
                  <a:prstClr val="black">
                    <a:lumMod val="50000"/>
                    <a:lumOff val="50000"/>
                  </a:prstClr>
                </a:solidFill>
                <a:latin typeface="Helvetica Light" charset="0"/>
                <a:ea typeface="Helvetica Light" charset="0"/>
                <a:cs typeface="Helvetica Light" charset="0"/>
              </a:rPr>
              <a:t>ATLAS-CONF-2020-013</a:t>
            </a:r>
          </a:p>
        </p:txBody>
      </p:sp>
      <p:pic>
        <p:nvPicPr>
          <p:cNvPr id="22" name="Picture 21">
            <a:extLst>
              <a:ext uri="{FF2B5EF4-FFF2-40B4-BE49-F238E27FC236}">
                <a16:creationId xmlns:a16="http://schemas.microsoft.com/office/drawing/2014/main" id="{1C9FC6BD-E571-EA4B-83B3-CE76DED31A77}"/>
              </a:ext>
            </a:extLst>
          </p:cNvPr>
          <p:cNvPicPr>
            <a:picLocks noChangeAspect="1"/>
          </p:cNvPicPr>
          <p:nvPr/>
        </p:nvPicPr>
        <p:blipFill rotWithShape="1">
          <a:blip r:embed="rId5">
            <a:extLst>
              <a:ext uri="{28A0092B-C50C-407E-A947-70E740481C1C}">
                <a14:useLocalDpi xmlns:a14="http://schemas.microsoft.com/office/drawing/2010/main"/>
              </a:ext>
            </a:extLst>
          </a:blip>
          <a:srcRect r="67403"/>
          <a:stretch/>
        </p:blipFill>
        <p:spPr>
          <a:xfrm>
            <a:off x="8688289" y="2109676"/>
            <a:ext cx="1907203" cy="1249046"/>
          </a:xfrm>
          <a:prstGeom prst="rect">
            <a:avLst/>
          </a:prstGeom>
        </p:spPr>
      </p:pic>
      <p:sp>
        <p:nvSpPr>
          <p:cNvPr id="23" name="TextBox 22">
            <a:extLst>
              <a:ext uri="{FF2B5EF4-FFF2-40B4-BE49-F238E27FC236}">
                <a16:creationId xmlns:a16="http://schemas.microsoft.com/office/drawing/2014/main" id="{BB729FC3-10FC-2A4B-ACC2-8FC11CA1DD64}"/>
              </a:ext>
            </a:extLst>
          </p:cNvPr>
          <p:cNvSpPr txBox="1"/>
          <p:nvPr/>
        </p:nvSpPr>
        <p:spPr>
          <a:xfrm>
            <a:off x="10654773" y="2499024"/>
            <a:ext cx="1415668" cy="461665"/>
          </a:xfrm>
          <a:prstGeom prst="rect">
            <a:avLst/>
          </a:prstGeom>
          <a:noFill/>
        </p:spPr>
        <p:txBody>
          <a:bodyPr wrap="square" rtlCol="0">
            <a:spAutoFit/>
          </a:bodyPr>
          <a:lstStyle/>
          <a:p>
            <a:r>
              <a:rPr lang="en-US" sz="1200" dirty="0">
                <a:latin typeface="Helvetica Light" charset="0"/>
                <a:ea typeface="Helvetica Light" charset="0"/>
                <a:cs typeface="Helvetica Light" charset="0"/>
              </a:rPr>
              <a:t>+ other QCD and </a:t>
            </a:r>
          </a:p>
          <a:p>
            <a:r>
              <a:rPr lang="en-US" sz="1200" dirty="0">
                <a:latin typeface="Helvetica Light" charset="0"/>
                <a:ea typeface="Helvetica Light" charset="0"/>
                <a:cs typeface="Helvetica Light" charset="0"/>
              </a:rPr>
              <a:t>   </a:t>
            </a:r>
            <a:r>
              <a:rPr lang="en-US" sz="800"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EW graphs</a:t>
            </a:r>
          </a:p>
        </p:txBody>
      </p:sp>
    </p:spTree>
    <p:extLst>
      <p:ext uri="{BB962C8B-B14F-4D97-AF65-F5344CB8AC3E}">
        <p14:creationId xmlns:p14="http://schemas.microsoft.com/office/powerpoint/2010/main" val="19764867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4B73D70-9869-A244-9C9C-F89311460205}"/>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8" name="TextBox 27">
            <a:extLst>
              <a:ext uri="{FF2B5EF4-FFF2-40B4-BE49-F238E27FC236}">
                <a16:creationId xmlns:a16="http://schemas.microsoft.com/office/drawing/2014/main" id="{650FFFBB-971A-064B-8C41-EC602E7B0692}"/>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Hadron colliders enable high-precision </a:t>
            </a:r>
            <a:r>
              <a:rPr lang="en-US" sz="1600" dirty="0">
                <a:solidFill>
                  <a:prstClr val="black">
                    <a:lumMod val="75000"/>
                    <a:lumOff val="25000"/>
                  </a:prstClr>
                </a:solidFill>
                <a:latin typeface="Helvetica Light" charset="0"/>
                <a:ea typeface="Helvetica Light" charset="0"/>
                <a:cs typeface="Helvetica Light" charset="0"/>
              </a:rPr>
              <a:t>— See </a:t>
            </a:r>
            <a:r>
              <a:rPr lang="en-GB" sz="1600" dirty="0">
                <a:solidFill>
                  <a:schemeClr val="tx1">
                    <a:lumMod val="75000"/>
                    <a:lumOff val="25000"/>
                  </a:schemeClr>
                </a:solidFill>
                <a:latin typeface="Helvetica Light" charset="0"/>
                <a:ea typeface="Helvetica Light" charset="0"/>
                <a:cs typeface="Helvetica Light" charset="0"/>
              </a:rPr>
              <a:t>W &amp; top mass, sin</a:t>
            </a:r>
            <a:r>
              <a:rPr lang="en-GB" sz="1600" baseline="30000" dirty="0">
                <a:solidFill>
                  <a:schemeClr val="tx1">
                    <a:lumMod val="75000"/>
                    <a:lumOff val="25000"/>
                  </a:schemeClr>
                </a:solidFill>
                <a:latin typeface="Helvetica Light" charset="0"/>
                <a:ea typeface="Helvetica Light" charset="0"/>
                <a:cs typeface="Helvetica Light" charset="0"/>
              </a:rPr>
              <a:t>2</a:t>
            </a:r>
            <a:r>
              <a:rPr lang="en-GB" sz="1600" dirty="0">
                <a:solidFill>
                  <a:schemeClr val="tx1">
                    <a:lumMod val="75000"/>
                    <a:lumOff val="25000"/>
                  </a:schemeClr>
                </a:solidFill>
                <a:latin typeface="Helvetica Light" charset="0"/>
                <a:ea typeface="Helvetica Light" charset="0"/>
                <a:cs typeface="Helvetica Light" charset="0"/>
              </a:rPr>
              <a:t>θ</a:t>
            </a:r>
            <a:r>
              <a:rPr lang="en-GB" sz="1600" baseline="-25000" dirty="0">
                <a:solidFill>
                  <a:schemeClr val="tx1">
                    <a:lumMod val="75000"/>
                    <a:lumOff val="25000"/>
                  </a:schemeClr>
                </a:solidFill>
                <a:latin typeface="Helvetica Light" charset="0"/>
                <a:ea typeface="Helvetica Light" charset="0"/>
                <a:cs typeface="Helvetica Light" charset="0"/>
              </a:rPr>
              <a:t>W</a:t>
            </a:r>
            <a:r>
              <a:rPr lang="en-GB" sz="1600" dirty="0">
                <a:solidFill>
                  <a:schemeClr val="tx1">
                    <a:lumMod val="75000"/>
                    <a:lumOff val="25000"/>
                  </a:schemeClr>
                </a:solidFill>
                <a:latin typeface="Helvetica Light" charset="0"/>
                <a:ea typeface="Helvetica Light" charset="0"/>
                <a:cs typeface="Helvetica Light" charset="0"/>
              </a:rPr>
              <a:t>, W, Z, top cross sections, flavour, etc. </a:t>
            </a:r>
            <a:endParaRPr lang="en-US" sz="1600" dirty="0">
              <a:solidFill>
                <a:prstClr val="black">
                  <a:lumMod val="75000"/>
                  <a:lumOff val="25000"/>
                </a:prstClr>
              </a:solidFill>
              <a:latin typeface="Helvetica Light" charset="0"/>
              <a:ea typeface="Helvetica Light" charset="0"/>
              <a:cs typeface="Helvetica Light" charset="0"/>
            </a:endParaRPr>
          </a:p>
          <a:p>
            <a:endParaRPr lang="en-US" sz="2400" dirty="0">
              <a:solidFill>
                <a:prstClr val="black"/>
              </a:solidFill>
              <a:latin typeface="Helvetica Light" charset="0"/>
              <a:ea typeface="Helvetica Light" charset="0"/>
              <a:cs typeface="Helvetica Light" charset="0"/>
            </a:endParaRPr>
          </a:p>
          <a:p>
            <a:endParaRPr lang="en-US" sz="2400" dirty="0">
              <a:solidFill>
                <a:prstClr val="black"/>
              </a:solidFill>
              <a:latin typeface="Helvetica Light" panose="020B0403020202020204" pitchFamily="34"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14</a:t>
            </a:fld>
            <a:endParaRPr lang="en-GB" dirty="0"/>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42C581B6-4F74-3347-BAF0-211F1DCA117B}"/>
                  </a:ext>
                </a:extLst>
              </p:cNvPr>
              <p:cNvSpPr txBox="1"/>
              <p:nvPr/>
            </p:nvSpPr>
            <p:spPr>
              <a:xfrm>
                <a:off x="17637" y="1074068"/>
                <a:ext cx="10403529" cy="623248"/>
              </a:xfrm>
              <a:prstGeom prst="rect">
                <a:avLst/>
              </a:prstGeom>
              <a:noFill/>
            </p:spPr>
            <p:txBody>
              <a:bodyPr wrap="square" rtlCol="0">
                <a:spAutoFit/>
              </a:bodyPr>
              <a:lstStyle/>
              <a:p>
                <a:pPr>
                  <a:spcBef>
                    <a:spcPts val="3000"/>
                  </a:spcBef>
                  <a:defRPr/>
                </a:pPr>
                <a:r>
                  <a:rPr lang="en-GB" dirty="0">
                    <a:solidFill>
                      <a:srgbClr val="003BB8"/>
                    </a:solidFill>
                    <a:latin typeface="Helvetica Light" panose="020B0403020202020204" pitchFamily="34" charset="0"/>
                    <a:cs typeface="Arial"/>
                  </a:rPr>
                  <a:t>	Longstanding 2.7</a:t>
                </a:r>
                <a:r>
                  <a:rPr lang="en-GB" dirty="0">
                    <a:solidFill>
                      <a:srgbClr val="003BB8"/>
                    </a:solidFill>
                    <a:latin typeface="Symbol" pitchFamily="2" charset="2"/>
                    <a:cs typeface="Arial"/>
                  </a:rPr>
                  <a:t>s</a:t>
                </a:r>
                <a:r>
                  <a:rPr lang="en-GB" dirty="0">
                    <a:solidFill>
                      <a:srgbClr val="003BB8"/>
                    </a:solidFill>
                    <a:latin typeface="Helvetica Light" panose="020B0403020202020204" pitchFamily="34" charset="0"/>
                    <a:cs typeface="Arial"/>
                  </a:rPr>
                  <a:t> LEP puzzle of R = </a:t>
                </a:r>
                <a14:m>
                  <m:oMath xmlns:m="http://schemas.openxmlformats.org/officeDocument/2006/math">
                    <m:r>
                      <m:rPr>
                        <m:nor/>
                      </m:rPr>
                      <a:rPr lang="en-GB">
                        <a:solidFill>
                          <a:srgbClr val="003BB8"/>
                        </a:solidFill>
                        <a:latin typeface="Helvetica Light" panose="020B0403020202020204" pitchFamily="34" charset="0"/>
                        <a:cs typeface="Arial"/>
                      </a:rPr>
                      <m:t>B</m:t>
                    </m:r>
                    <m:r>
                      <m:rPr>
                        <m:nor/>
                      </m:rPr>
                      <a:rPr lang="en-GB">
                        <a:solidFill>
                          <a:srgbClr val="003BB8"/>
                        </a:solidFill>
                        <a:latin typeface="Helvetica Light" panose="020B0403020202020204" pitchFamily="34" charset="0"/>
                        <a:cs typeface="Arial"/>
                      </a:rPr>
                      <m:t>(</m:t>
                    </m:r>
                    <m:r>
                      <m:rPr>
                        <m:nor/>
                      </m:rPr>
                      <a:rPr lang="en-GB">
                        <a:solidFill>
                          <a:srgbClr val="003BB8"/>
                        </a:solidFill>
                        <a:latin typeface="Helvetica Light" panose="020B0403020202020204" pitchFamily="34" charset="0"/>
                        <a:cs typeface="Arial"/>
                      </a:rPr>
                      <m:t>W</m:t>
                    </m:r>
                    <m:r>
                      <m:rPr>
                        <m:nor/>
                      </m:rPr>
                      <a:rPr lang="en-GB">
                        <a:solidFill>
                          <a:srgbClr val="003BB8"/>
                        </a:solidFill>
                        <a:latin typeface="Helvetica Light" panose="020B0403020202020204" pitchFamily="34" charset="0"/>
                        <a:cs typeface="Arial"/>
                      </a:rPr>
                      <m:t> → </m:t>
                    </m:r>
                    <m:r>
                      <m:rPr>
                        <m:nor/>
                      </m:rPr>
                      <a:rPr lang="en-GB">
                        <a:solidFill>
                          <a:srgbClr val="003BB8"/>
                        </a:solidFill>
                        <a:latin typeface="Helvetica Light" panose="020B0403020202020204" pitchFamily="34" charset="0"/>
                        <a:ea typeface="Cambria Math" panose="02040503050406030204" pitchFamily="18" charset="0"/>
                        <a:cs typeface="Arial"/>
                      </a:rPr>
                      <m:t>τν</m:t>
                    </m:r>
                    <m:r>
                      <m:rPr>
                        <m:nor/>
                      </m:rPr>
                      <a:rPr lang="en-GB">
                        <a:solidFill>
                          <a:srgbClr val="003BB8"/>
                        </a:solidFill>
                        <a:latin typeface="Helvetica Light" panose="020B0403020202020204" pitchFamily="34" charset="0"/>
                        <a:ea typeface="Cambria Math" panose="02040503050406030204" pitchFamily="18" charset="0"/>
                        <a:cs typeface="Arial"/>
                      </a:rPr>
                      <m:t>)/</m:t>
                    </m:r>
                    <m:r>
                      <m:rPr>
                        <m:nor/>
                      </m:rPr>
                      <a:rPr lang="en-GB">
                        <a:solidFill>
                          <a:srgbClr val="003BB8"/>
                        </a:solidFill>
                        <a:latin typeface="Helvetica Light" panose="020B0403020202020204" pitchFamily="34" charset="0"/>
                        <a:cs typeface="Arial"/>
                      </a:rPr>
                      <m:t>B</m:t>
                    </m:r>
                    <m:d>
                      <m:dPr>
                        <m:ctrlPr>
                          <a:rPr lang="en-GB" i="1">
                            <a:solidFill>
                              <a:srgbClr val="003BB8"/>
                            </a:solidFill>
                            <a:latin typeface="Cambria Math" panose="02040503050406030204" pitchFamily="18" charset="0"/>
                            <a:cs typeface="Arial"/>
                          </a:rPr>
                        </m:ctrlPr>
                      </m:dPr>
                      <m:e>
                        <m:r>
                          <m:rPr>
                            <m:nor/>
                          </m:rPr>
                          <a:rPr lang="en-GB">
                            <a:solidFill>
                              <a:srgbClr val="003BB8"/>
                            </a:solidFill>
                            <a:latin typeface="Helvetica Light" panose="020B0403020202020204" pitchFamily="34" charset="0"/>
                            <a:cs typeface="Arial"/>
                          </a:rPr>
                          <m:t>W</m:t>
                        </m:r>
                        <m:r>
                          <m:rPr>
                            <m:nor/>
                          </m:rPr>
                          <a:rPr lang="en-GB">
                            <a:solidFill>
                              <a:srgbClr val="003BB8"/>
                            </a:solidFill>
                            <a:latin typeface="Helvetica Light" panose="020B0403020202020204" pitchFamily="34" charset="0"/>
                            <a:cs typeface="Arial"/>
                          </a:rPr>
                          <m:t> → </m:t>
                        </m:r>
                        <m:r>
                          <m:rPr>
                            <m:nor/>
                          </m:rPr>
                          <a:rPr lang="en-GB">
                            <a:solidFill>
                              <a:srgbClr val="003BB8"/>
                            </a:solidFill>
                            <a:latin typeface="Helvetica Light" panose="020B0403020202020204" pitchFamily="34" charset="0"/>
                            <a:ea typeface="Cambria Math" panose="02040503050406030204" pitchFamily="18" charset="0"/>
                            <a:cs typeface="Arial"/>
                          </a:rPr>
                          <m:t>μν</m:t>
                        </m:r>
                      </m:e>
                    </m:d>
                  </m:oMath>
                </a14:m>
                <a:r>
                  <a:rPr lang="en-GB" dirty="0">
                    <a:solidFill>
                      <a:srgbClr val="003BB8"/>
                    </a:solidFill>
                    <a:latin typeface="Helvetica Light" panose="020B0403020202020204" pitchFamily="34" charset="0"/>
                    <a:cs typeface="Arial"/>
                  </a:rPr>
                  <a:t> = </a:t>
                </a:r>
                <a14:m>
                  <m:oMath xmlns:m="http://schemas.openxmlformats.org/officeDocument/2006/math">
                    <m:r>
                      <m:rPr>
                        <m:nor/>
                      </m:rPr>
                      <a:rPr lang="en-GB">
                        <a:solidFill>
                          <a:srgbClr val="003BB8"/>
                        </a:solidFill>
                        <a:latin typeface="Helvetica Light" panose="020B0403020202020204" pitchFamily="34" charset="0"/>
                        <a:cs typeface="Arial"/>
                      </a:rPr>
                      <m:t>1.070 </m:t>
                    </m:r>
                    <m:r>
                      <m:rPr>
                        <m:nor/>
                      </m:rPr>
                      <a:rPr lang="en-GB">
                        <a:solidFill>
                          <a:srgbClr val="003BB8"/>
                        </a:solidFill>
                        <a:latin typeface="Helvetica Light" panose="020B0403020202020204" pitchFamily="34" charset="0"/>
                        <a:ea typeface="Cambria Math" panose="02040503050406030204" pitchFamily="18" charset="0"/>
                        <a:cs typeface="Arial"/>
                      </a:rPr>
                      <m:t>±</m:t>
                    </m:r>
                    <m:r>
                      <m:rPr>
                        <m:nor/>
                      </m:rPr>
                      <a:rPr lang="en-GB">
                        <a:solidFill>
                          <a:srgbClr val="003BB8"/>
                        </a:solidFill>
                        <a:latin typeface="Helvetica Light" panose="020B0403020202020204" pitchFamily="34" charset="0"/>
                        <a:ea typeface="Cambria Math" panose="02040503050406030204" pitchFamily="18" charset="0"/>
                        <a:cs typeface="Arial"/>
                      </a:rPr>
                      <m:t> 0.026</m:t>
                    </m:r>
                  </m:oMath>
                </a14:m>
                <a:r>
                  <a:rPr lang="en-GB" sz="1600" dirty="0">
                    <a:solidFill>
                      <a:srgbClr val="003BB8"/>
                    </a:solidFill>
                    <a:latin typeface="Helvetica Light" panose="020B0403020202020204" pitchFamily="34" charset="0"/>
                    <a:cs typeface="Arial"/>
                  </a:rPr>
                  <a:t>                         </a:t>
                </a:r>
              </a:p>
              <a:p>
                <a:pPr>
                  <a:spcBef>
                    <a:spcPts val="300"/>
                  </a:spcBef>
                  <a:defRPr/>
                </a:pPr>
                <a:r>
                  <a:rPr lang="en-GB" sz="1400" dirty="0">
                    <a:solidFill>
                      <a:srgbClr val="003BB8"/>
                    </a:solidFill>
                    <a:latin typeface="Helvetica Light" panose="020B0403020202020204" pitchFamily="34" charset="0"/>
                    <a:cs typeface="Arial"/>
                  </a:rPr>
                  <a:t>	— Driven (</a:t>
                </a:r>
                <a:r>
                  <a:rPr lang="en-GB" sz="1400" dirty="0" err="1">
                    <a:solidFill>
                      <a:srgbClr val="003BB8"/>
                    </a:solidFill>
                    <a:latin typeface="Helvetica Light" panose="020B0403020202020204" pitchFamily="34" charset="0"/>
                    <a:cs typeface="Arial"/>
                  </a:rPr>
                  <a:t>a.o.</a:t>
                </a:r>
                <a:r>
                  <a:rPr lang="en-GB" sz="1400" dirty="0">
                    <a:solidFill>
                      <a:srgbClr val="003BB8"/>
                    </a:solidFill>
                    <a:latin typeface="Helvetica Light" panose="020B0403020202020204" pitchFamily="34" charset="0"/>
                    <a:cs typeface="Arial"/>
                  </a:rPr>
                  <a:t>) by high </a:t>
                </a:r>
                <a14:m>
                  <m:oMath xmlns:m="http://schemas.openxmlformats.org/officeDocument/2006/math">
                    <m:r>
                      <m:rPr>
                        <m:nor/>
                      </m:rPr>
                      <a:rPr lang="en-GB" sz="1400">
                        <a:solidFill>
                          <a:srgbClr val="003BB8"/>
                        </a:solidFill>
                        <a:latin typeface="Helvetica Light" panose="020B0403020202020204" pitchFamily="34" charset="0"/>
                        <a:cs typeface="Arial"/>
                      </a:rPr>
                      <m:t>B</m:t>
                    </m:r>
                    <m:r>
                      <m:rPr>
                        <m:nor/>
                      </m:rPr>
                      <a:rPr lang="en-GB" sz="1400">
                        <a:solidFill>
                          <a:srgbClr val="003BB8"/>
                        </a:solidFill>
                        <a:latin typeface="Helvetica Light" panose="020B0403020202020204" pitchFamily="34" charset="0"/>
                        <a:cs typeface="Arial"/>
                      </a:rPr>
                      <m:t>(</m:t>
                    </m:r>
                    <m:r>
                      <m:rPr>
                        <m:nor/>
                      </m:rPr>
                      <a:rPr lang="en-GB" sz="1400">
                        <a:solidFill>
                          <a:srgbClr val="003BB8"/>
                        </a:solidFill>
                        <a:latin typeface="Helvetica Light" panose="020B0403020202020204" pitchFamily="34" charset="0"/>
                        <a:cs typeface="Arial"/>
                      </a:rPr>
                      <m:t>W</m:t>
                    </m:r>
                    <m:r>
                      <m:rPr>
                        <m:nor/>
                      </m:rPr>
                      <a:rPr lang="en-GB" sz="1400">
                        <a:solidFill>
                          <a:srgbClr val="003BB8"/>
                        </a:solidFill>
                        <a:latin typeface="Helvetica Light" panose="020B0403020202020204" pitchFamily="34" charset="0"/>
                        <a:cs typeface="Arial"/>
                      </a:rPr>
                      <m:t> → </m:t>
                    </m:r>
                    <m:r>
                      <m:rPr>
                        <m:nor/>
                      </m:rPr>
                      <a:rPr lang="en-GB" sz="1400">
                        <a:solidFill>
                          <a:srgbClr val="003BB8"/>
                        </a:solidFill>
                        <a:latin typeface="Helvetica Light" panose="020B0403020202020204" pitchFamily="34" charset="0"/>
                        <a:ea typeface="Cambria Math" panose="02040503050406030204" pitchFamily="18" charset="0"/>
                        <a:cs typeface="Arial"/>
                      </a:rPr>
                      <m:t>τν</m:t>
                    </m:r>
                    <m:r>
                      <m:rPr>
                        <m:nor/>
                      </m:rPr>
                      <a:rPr lang="en-GB" sz="1400">
                        <a:solidFill>
                          <a:srgbClr val="003BB8"/>
                        </a:solidFill>
                        <a:latin typeface="Helvetica Light" panose="020B0403020202020204" pitchFamily="34" charset="0"/>
                        <a:ea typeface="Cambria Math" panose="02040503050406030204" pitchFamily="18" charset="0"/>
                        <a:cs typeface="Arial"/>
                      </a:rPr>
                      <m:t>)</m:t>
                    </m:r>
                  </m:oMath>
                </a14:m>
                <a:r>
                  <a:rPr lang="en-GB" sz="1400" dirty="0">
                    <a:solidFill>
                      <a:srgbClr val="003BB8"/>
                    </a:solidFill>
                    <a:latin typeface="Helvetica Light" panose="020B0403020202020204" pitchFamily="34" charset="0"/>
                    <a:cs typeface="Arial"/>
                  </a:rPr>
                  <a:t> and low </a:t>
                </a:r>
                <a14:m>
                  <m:oMath xmlns:m="http://schemas.openxmlformats.org/officeDocument/2006/math">
                    <m:r>
                      <m:rPr>
                        <m:nor/>
                      </m:rPr>
                      <a:rPr lang="en-GB" sz="1400">
                        <a:solidFill>
                          <a:srgbClr val="003BB8"/>
                        </a:solidFill>
                        <a:latin typeface="Helvetica Light" panose="020B0403020202020204" pitchFamily="34" charset="0"/>
                        <a:cs typeface="Arial"/>
                      </a:rPr>
                      <m:t>B</m:t>
                    </m:r>
                    <m:d>
                      <m:dPr>
                        <m:ctrlPr>
                          <a:rPr lang="en-GB" sz="1400" i="1">
                            <a:solidFill>
                              <a:srgbClr val="003BB8"/>
                            </a:solidFill>
                            <a:latin typeface="Cambria Math" panose="02040503050406030204" pitchFamily="18" charset="0"/>
                            <a:cs typeface="Arial"/>
                          </a:rPr>
                        </m:ctrlPr>
                      </m:dPr>
                      <m:e>
                        <m:r>
                          <m:rPr>
                            <m:nor/>
                          </m:rPr>
                          <a:rPr lang="en-GB" sz="1400">
                            <a:solidFill>
                              <a:srgbClr val="003BB8"/>
                            </a:solidFill>
                            <a:latin typeface="Helvetica Light" panose="020B0403020202020204" pitchFamily="34" charset="0"/>
                            <a:cs typeface="Arial"/>
                          </a:rPr>
                          <m:t>W</m:t>
                        </m:r>
                        <m:r>
                          <m:rPr>
                            <m:nor/>
                          </m:rPr>
                          <a:rPr lang="en-GB" sz="1400">
                            <a:solidFill>
                              <a:srgbClr val="003BB8"/>
                            </a:solidFill>
                            <a:latin typeface="Helvetica Light" panose="020B0403020202020204" pitchFamily="34" charset="0"/>
                            <a:cs typeface="Arial"/>
                          </a:rPr>
                          <m:t> → </m:t>
                        </m:r>
                        <m:r>
                          <m:rPr>
                            <m:nor/>
                          </m:rPr>
                          <a:rPr lang="en-GB" sz="1400">
                            <a:solidFill>
                              <a:srgbClr val="003BB8"/>
                            </a:solidFill>
                            <a:latin typeface="Helvetica Light" panose="020B0403020202020204" pitchFamily="34" charset="0"/>
                            <a:ea typeface="Cambria Math" panose="02040503050406030204" pitchFamily="18" charset="0"/>
                            <a:cs typeface="Arial"/>
                          </a:rPr>
                          <m:t>μν</m:t>
                        </m:r>
                      </m:e>
                    </m:d>
                  </m:oMath>
                </a14:m>
                <a:r>
                  <a:rPr lang="en-GB" sz="1400" dirty="0">
                    <a:solidFill>
                      <a:srgbClr val="003BB8"/>
                    </a:solidFill>
                    <a:latin typeface="Helvetica Light" panose="020B0403020202020204" pitchFamily="34" charset="0"/>
                    <a:cs typeface="Arial"/>
                  </a:rPr>
                  <a:t> measurements from L3 </a:t>
                </a:r>
                <a:r>
                  <a:rPr lang="en-GB" sz="1200" dirty="0">
                    <a:solidFill>
                      <a:srgbClr val="003BB8"/>
                    </a:solidFill>
                    <a:latin typeface="Helvetica Light" panose="020B0403020202020204" pitchFamily="34" charset="0"/>
                    <a:cs typeface="Arial"/>
                  </a:rPr>
                  <a:t>(R[L3] = 1.19 ± 0.05)</a:t>
                </a:r>
                <a:endParaRPr lang="en-GB" sz="1600" dirty="0">
                  <a:solidFill>
                    <a:srgbClr val="003BB8"/>
                  </a:solidFill>
                  <a:latin typeface="Helvetica Light" panose="020B0403020202020204" pitchFamily="34" charset="0"/>
                  <a:cs typeface="Arial"/>
                </a:endParaRPr>
              </a:p>
            </p:txBody>
          </p:sp>
        </mc:Choice>
        <mc:Fallback xmlns="">
          <p:sp>
            <p:nvSpPr>
              <p:cNvPr id="13" name="TextBox 12">
                <a:extLst>
                  <a:ext uri="{FF2B5EF4-FFF2-40B4-BE49-F238E27FC236}">
                    <a16:creationId xmlns:a16="http://schemas.microsoft.com/office/drawing/2014/main" id="{42C581B6-4F74-3347-BAF0-211F1DCA117B}"/>
                  </a:ext>
                </a:extLst>
              </p:cNvPr>
              <p:cNvSpPr txBox="1">
                <a:spLocks noRot="1" noChangeAspect="1" noMove="1" noResize="1" noEditPoints="1" noAdjustHandles="1" noChangeArrowheads="1" noChangeShapeType="1" noTextEdit="1"/>
              </p:cNvSpPr>
              <p:nvPr/>
            </p:nvSpPr>
            <p:spPr>
              <a:xfrm>
                <a:off x="17637" y="1074068"/>
                <a:ext cx="10403529" cy="623248"/>
              </a:xfrm>
              <a:prstGeom prst="rect">
                <a:avLst/>
              </a:prstGeom>
              <a:blipFill>
                <a:blip r:embed="rId3"/>
                <a:stretch>
                  <a:fillRect t="-6000" b="-8000"/>
                </a:stretch>
              </a:blipFill>
            </p:spPr>
            <p:txBody>
              <a:bodyPr/>
              <a:lstStyle/>
              <a:p>
                <a:r>
                  <a:rPr lang="en-US">
                    <a:noFill/>
                  </a:rPr>
                  <a:t> </a:t>
                </a:r>
              </a:p>
            </p:txBody>
          </p:sp>
        </mc:Fallback>
      </mc:AlternateContent>
      <p:sp>
        <p:nvSpPr>
          <p:cNvPr id="18" name="TextBox 17">
            <a:extLst>
              <a:ext uri="{FF2B5EF4-FFF2-40B4-BE49-F238E27FC236}">
                <a16:creationId xmlns:a16="http://schemas.microsoft.com/office/drawing/2014/main" id="{EA976682-85EC-5D40-8F5C-36BA647242A4}"/>
              </a:ext>
            </a:extLst>
          </p:cNvPr>
          <p:cNvSpPr txBox="1"/>
          <p:nvPr/>
        </p:nvSpPr>
        <p:spPr>
          <a:xfrm>
            <a:off x="17637" y="1980457"/>
            <a:ext cx="12156726" cy="338554"/>
          </a:xfrm>
          <a:prstGeom prst="rect">
            <a:avLst/>
          </a:prstGeom>
          <a:noFill/>
        </p:spPr>
        <p:txBody>
          <a:bodyPr wrap="square" rtlCol="0">
            <a:spAutoFit/>
          </a:bodyPr>
          <a:lstStyle/>
          <a:p>
            <a:pPr>
              <a:spcBef>
                <a:spcPts val="3000"/>
              </a:spcBef>
              <a:defRPr/>
            </a:pPr>
            <a:r>
              <a:rPr lang="en-GB" sz="1600" dirty="0">
                <a:latin typeface="Helvetica Light" panose="020B0403020202020204" pitchFamily="34" charset="0"/>
                <a:cs typeface="Arial"/>
              </a:rPr>
              <a:t>	ATLAS used top-pair events as clean probe for W’s to measure the ratio of prompt to softer delayed muons from tau decays</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5CEA72FE-9AF8-1049-9972-38AE7DDA9FDA}"/>
                  </a:ext>
                </a:extLst>
              </p:cNvPr>
              <p:cNvSpPr txBox="1"/>
              <p:nvPr/>
            </p:nvSpPr>
            <p:spPr>
              <a:xfrm>
                <a:off x="6233612" y="5350845"/>
                <a:ext cx="5016500" cy="1169551"/>
              </a:xfrm>
              <a:prstGeom prst="rect">
                <a:avLst/>
              </a:prstGeom>
              <a:noFill/>
            </p:spPr>
            <p:txBody>
              <a:bodyPr wrap="square" rtlCol="0">
                <a:spAutoFit/>
              </a:bodyPr>
              <a:lstStyle/>
              <a:p>
                <a:pPr>
                  <a:spcBef>
                    <a:spcPts val="3000"/>
                  </a:spcBef>
                  <a:defRPr/>
                </a:pPr>
                <a:r>
                  <a:rPr lang="en-GB" sz="1600" dirty="0">
                    <a:latin typeface="Helvetica Light" panose="020B0403020202020204" pitchFamily="34" charset="0"/>
                    <a:cs typeface="Arial"/>
                  </a:rPr>
                  <a:t>Result 0.992 ± 0.013 is twice more precise than LEP and in agreement with lepton universality</a:t>
                </a:r>
              </a:p>
              <a:p>
                <a:pPr>
                  <a:spcBef>
                    <a:spcPts val="1200"/>
                  </a:spcBef>
                  <a:defRPr/>
                </a:pPr>
                <a:r>
                  <a:rPr lang="en-GB" sz="1400" dirty="0">
                    <a:solidFill>
                      <a:srgbClr val="003BB8"/>
                    </a:solidFill>
                    <a:latin typeface="Helvetica Light" panose="020B0403020202020204" pitchFamily="34" charset="0"/>
                    <a:cs typeface="Arial"/>
                  </a:rPr>
                  <a:t>… as are LEP </a:t>
                </a:r>
                <a14:m>
                  <m:oMath xmlns:m="http://schemas.openxmlformats.org/officeDocument/2006/math">
                    <m:sSub>
                      <m:sSubPr>
                        <m:ctrlPr>
                          <a:rPr lang="en-GB" sz="1400" i="1">
                            <a:solidFill>
                              <a:srgbClr val="003BB8"/>
                            </a:solidFill>
                            <a:latin typeface="Cambria Math" panose="02040503050406030204" pitchFamily="18" charset="0"/>
                            <a:ea typeface="Cambria Math" panose="02040503050406030204" pitchFamily="18" charset="0"/>
                            <a:cs typeface="Arial"/>
                          </a:rPr>
                        </m:ctrlPr>
                      </m:sSubPr>
                      <m:e>
                        <m:r>
                          <m:rPr>
                            <m:nor/>
                          </m:rPr>
                          <a:rPr lang="en-GB" sz="1400">
                            <a:solidFill>
                              <a:srgbClr val="003BB8"/>
                            </a:solidFill>
                            <a:latin typeface="Helvetica Light" panose="020B0403020202020204" pitchFamily="34" charset="0"/>
                            <a:ea typeface="Cambria Math" panose="02040503050406030204" pitchFamily="18" charset="0"/>
                            <a:cs typeface="Arial"/>
                          </a:rPr>
                          <m:t>τ</m:t>
                        </m:r>
                      </m:e>
                      <m:sub>
                        <m:r>
                          <m:rPr>
                            <m:nor/>
                          </m:rPr>
                          <a:rPr lang="en-GB" sz="1400">
                            <a:solidFill>
                              <a:srgbClr val="003BB8"/>
                            </a:solidFill>
                            <a:latin typeface="Helvetica Light" panose="020B0403020202020204" pitchFamily="34" charset="0"/>
                            <a:ea typeface="Cambria Math" panose="02040503050406030204" pitchFamily="18" charset="0"/>
                            <a:cs typeface="Arial"/>
                          </a:rPr>
                          <m:t>τ</m:t>
                        </m:r>
                      </m:sub>
                    </m:sSub>
                  </m:oMath>
                </a14:m>
                <a:r>
                  <a:rPr lang="en-GB" sz="1400" dirty="0">
                    <a:solidFill>
                      <a:srgbClr val="003BB8"/>
                    </a:solidFill>
                    <a:latin typeface="Helvetica Light" panose="020B0403020202020204" pitchFamily="34" charset="0"/>
                    <a:cs typeface="Arial"/>
                  </a:rPr>
                  <a:t>, </a:t>
                </a:r>
                <a14:m>
                  <m:oMath xmlns:m="http://schemas.openxmlformats.org/officeDocument/2006/math">
                    <m:r>
                      <m:rPr>
                        <m:nor/>
                      </m:rPr>
                      <a:rPr lang="en-GB" sz="1400">
                        <a:solidFill>
                          <a:srgbClr val="003BB8"/>
                        </a:solidFill>
                        <a:latin typeface="Helvetica Light" panose="020B0403020202020204" pitchFamily="34" charset="0"/>
                        <a:ea typeface="Cambria Math" panose="02040503050406030204" pitchFamily="18" charset="0"/>
                        <a:cs typeface="Arial"/>
                      </a:rPr>
                      <m:t>τ</m:t>
                    </m:r>
                    <m:r>
                      <m:rPr>
                        <m:nor/>
                      </m:rPr>
                      <a:rPr lang="en-GB" sz="1400">
                        <a:solidFill>
                          <a:srgbClr val="003BB8"/>
                        </a:solidFill>
                        <a:latin typeface="Helvetica Light" panose="020B0403020202020204" pitchFamily="34" charset="0"/>
                        <a:ea typeface="Cambria Math" panose="02040503050406030204" pitchFamily="18" charset="0"/>
                        <a:cs typeface="Arial"/>
                      </a:rPr>
                      <m:t> → </m:t>
                    </m:r>
                    <m:r>
                      <m:rPr>
                        <m:sty m:val="p"/>
                      </m:rPr>
                      <a:rPr lang="en-GB" sz="1400" i="1">
                        <a:solidFill>
                          <a:srgbClr val="003BB8"/>
                        </a:solidFill>
                        <a:latin typeface="Cambria Math" panose="02040503050406030204" pitchFamily="18" charset="0"/>
                        <a:ea typeface="Cambria Math" panose="02040503050406030204" pitchFamily="18" charset="0"/>
                        <a:cs typeface="Arial"/>
                      </a:rPr>
                      <m:t>μ</m:t>
                    </m:r>
                    <m:r>
                      <m:rPr>
                        <m:nor/>
                      </m:rPr>
                      <a:rPr lang="en-GB" sz="1400">
                        <a:solidFill>
                          <a:srgbClr val="003BB8"/>
                        </a:solidFill>
                        <a:latin typeface="Helvetica Light" panose="020B0403020202020204" pitchFamily="34" charset="0"/>
                        <a:ea typeface="Cambria Math" panose="02040503050406030204" pitchFamily="18" charset="0"/>
                        <a:cs typeface="Arial"/>
                      </a:rPr>
                      <m:t>νν</m:t>
                    </m:r>
                  </m:oMath>
                </a14:m>
                <a:r>
                  <a:rPr lang="en-GB" sz="1400" dirty="0">
                    <a:solidFill>
                      <a:srgbClr val="003BB8"/>
                    </a:solidFill>
                    <a:latin typeface="Helvetica Light" panose="020B0403020202020204" pitchFamily="34" charset="0"/>
                    <a:cs typeface="Arial"/>
                  </a:rPr>
                  <a:t>, </a:t>
                </a:r>
                <a14:m>
                  <m:oMath xmlns:m="http://schemas.openxmlformats.org/officeDocument/2006/math">
                    <m:r>
                      <m:rPr>
                        <m:nor/>
                      </m:rPr>
                      <a:rPr lang="en-GB" sz="1400">
                        <a:solidFill>
                          <a:srgbClr val="003BB8"/>
                        </a:solidFill>
                        <a:latin typeface="Helvetica Light" panose="020B0403020202020204" pitchFamily="34" charset="0"/>
                        <a:ea typeface="Cambria Math" panose="02040503050406030204" pitchFamily="18" charset="0"/>
                        <a:cs typeface="Arial"/>
                      </a:rPr>
                      <m:t>τ</m:t>
                    </m:r>
                    <m:r>
                      <m:rPr>
                        <m:nor/>
                      </m:rPr>
                      <a:rPr lang="en-GB" sz="1400">
                        <a:solidFill>
                          <a:srgbClr val="003BB8"/>
                        </a:solidFill>
                        <a:latin typeface="Helvetica Light" panose="020B0403020202020204" pitchFamily="34" charset="0"/>
                        <a:ea typeface="Cambria Math" panose="02040503050406030204" pitchFamily="18" charset="0"/>
                        <a:cs typeface="Arial"/>
                      </a:rPr>
                      <m:t> → </m:t>
                    </m:r>
                    <m:r>
                      <m:rPr>
                        <m:nor/>
                      </m:rPr>
                      <a:rPr lang="en-GB" sz="1400">
                        <a:solidFill>
                          <a:srgbClr val="003BB8"/>
                        </a:solidFill>
                        <a:latin typeface="Helvetica Light" panose="020B0403020202020204" pitchFamily="34" charset="0"/>
                        <a:ea typeface="Cambria Math" panose="02040503050406030204" pitchFamily="18" charset="0"/>
                        <a:cs typeface="Arial"/>
                      </a:rPr>
                      <m:t>eνν</m:t>
                    </m:r>
                  </m:oMath>
                </a14:m>
                <a:r>
                  <a:rPr lang="en-GB" sz="1400" dirty="0">
                    <a:solidFill>
                      <a:srgbClr val="003BB8"/>
                    </a:solidFill>
                    <a:latin typeface="Helvetica Light" panose="020B0403020202020204" pitchFamily="34" charset="0"/>
                    <a:cs typeface="Arial"/>
                  </a:rPr>
                  <a:t> measurements within 0.14% precision (but at lower energy, off-shell W)</a:t>
                </a:r>
              </a:p>
            </p:txBody>
          </p:sp>
        </mc:Choice>
        <mc:Fallback xmlns="">
          <p:sp>
            <p:nvSpPr>
              <p:cNvPr id="20" name="TextBox 19">
                <a:extLst>
                  <a:ext uri="{FF2B5EF4-FFF2-40B4-BE49-F238E27FC236}">
                    <a16:creationId xmlns:a16="http://schemas.microsoft.com/office/drawing/2014/main" id="{5CEA72FE-9AF8-1049-9972-38AE7DDA9FDA}"/>
                  </a:ext>
                </a:extLst>
              </p:cNvPr>
              <p:cNvSpPr txBox="1">
                <a:spLocks noRot="1" noChangeAspect="1" noMove="1" noResize="1" noEditPoints="1" noAdjustHandles="1" noChangeArrowheads="1" noChangeShapeType="1" noTextEdit="1"/>
              </p:cNvSpPr>
              <p:nvPr/>
            </p:nvSpPr>
            <p:spPr>
              <a:xfrm>
                <a:off x="6233612" y="5350845"/>
                <a:ext cx="5016500" cy="1169551"/>
              </a:xfrm>
              <a:prstGeom prst="rect">
                <a:avLst/>
              </a:prstGeom>
              <a:blipFill>
                <a:blip r:embed="rId4"/>
                <a:stretch>
                  <a:fillRect l="-505" t="-1075" b="-4301"/>
                </a:stretch>
              </a:blipFill>
            </p:spPr>
            <p:txBody>
              <a:bodyPr/>
              <a:lstStyle/>
              <a:p>
                <a:r>
                  <a:rPr lang="en-US">
                    <a:noFill/>
                  </a:rPr>
                  <a:t> </a:t>
                </a:r>
              </a:p>
            </p:txBody>
          </p:sp>
        </mc:Fallback>
      </mc:AlternateContent>
      <p:pic>
        <p:nvPicPr>
          <p:cNvPr id="21" name="Picture 20">
            <a:extLst>
              <a:ext uri="{FF2B5EF4-FFF2-40B4-BE49-F238E27FC236}">
                <a16:creationId xmlns:a16="http://schemas.microsoft.com/office/drawing/2014/main" id="{E6111A8A-38AA-C344-8CD1-9494AE101829}"/>
              </a:ext>
            </a:extLst>
          </p:cNvPr>
          <p:cNvPicPr>
            <a:picLocks noChangeAspect="1"/>
          </p:cNvPicPr>
          <p:nvPr/>
        </p:nvPicPr>
        <p:blipFill>
          <a:blip r:embed="rId5"/>
          <a:srcRect/>
          <a:stretch/>
        </p:blipFill>
        <p:spPr>
          <a:xfrm>
            <a:off x="6233612" y="2657661"/>
            <a:ext cx="4878888" cy="2366303"/>
          </a:xfrm>
          <a:prstGeom prst="rect">
            <a:avLst/>
          </a:prstGeom>
        </p:spPr>
      </p:pic>
      <p:pic>
        <p:nvPicPr>
          <p:cNvPr id="22" name="Picture 21">
            <a:extLst>
              <a:ext uri="{FF2B5EF4-FFF2-40B4-BE49-F238E27FC236}">
                <a16:creationId xmlns:a16="http://schemas.microsoft.com/office/drawing/2014/main" id="{807D2B06-1B3E-264B-9AB0-BB1A029EFD6A}"/>
              </a:ext>
            </a:extLst>
          </p:cNvPr>
          <p:cNvPicPr>
            <a:picLocks noChangeAspect="1"/>
          </p:cNvPicPr>
          <p:nvPr/>
        </p:nvPicPr>
        <p:blipFill>
          <a:blip r:embed="rId6"/>
          <a:srcRect/>
          <a:stretch/>
        </p:blipFill>
        <p:spPr>
          <a:xfrm rot="5400000">
            <a:off x="785850" y="2185859"/>
            <a:ext cx="4130005" cy="4711695"/>
          </a:xfrm>
          <a:prstGeom prst="rect">
            <a:avLst/>
          </a:prstGeom>
        </p:spPr>
      </p:pic>
      <p:sp>
        <p:nvSpPr>
          <p:cNvPr id="23" name="TextBox 22">
            <a:extLst>
              <a:ext uri="{FF2B5EF4-FFF2-40B4-BE49-F238E27FC236}">
                <a16:creationId xmlns:a16="http://schemas.microsoft.com/office/drawing/2014/main" id="{602F924C-B9D1-814D-9621-9FA0273BA199}"/>
              </a:ext>
            </a:extLst>
          </p:cNvPr>
          <p:cNvSpPr txBox="1"/>
          <p:nvPr/>
        </p:nvSpPr>
        <p:spPr>
          <a:xfrm>
            <a:off x="6233612" y="2489611"/>
            <a:ext cx="1290738" cy="215444"/>
          </a:xfrm>
          <a:prstGeom prst="rect">
            <a:avLst/>
          </a:prstGeom>
          <a:noFill/>
        </p:spPr>
        <p:txBody>
          <a:bodyPr wrap="none" rtlCol="0">
            <a:spAutoFit/>
          </a:bodyPr>
          <a:lstStyle/>
          <a:p>
            <a:r>
              <a:rPr lang="en-GB" sz="800" dirty="0">
                <a:solidFill>
                  <a:prstClr val="black">
                    <a:lumMod val="50000"/>
                    <a:lumOff val="50000"/>
                  </a:prstClr>
                </a:solidFill>
                <a:latin typeface="Helvetica Light" charset="0"/>
                <a:ea typeface="Helvetica Light" charset="0"/>
                <a:cs typeface="Helvetica Light" charset="0"/>
              </a:rPr>
              <a:t>ATLAS-CONF-2020-014</a:t>
            </a:r>
          </a:p>
        </p:txBody>
      </p:sp>
      <p:pic>
        <p:nvPicPr>
          <p:cNvPr id="12" name="Picture 11">
            <a:extLst>
              <a:ext uri="{FF2B5EF4-FFF2-40B4-BE49-F238E27FC236}">
                <a16:creationId xmlns:a16="http://schemas.microsoft.com/office/drawing/2014/main" id="{CE75F1B4-2F92-1944-B234-15BD5D95CA35}"/>
              </a:ext>
            </a:extLst>
          </p:cNvPr>
          <p:cNvPicPr>
            <a:picLocks noChangeAspect="1"/>
          </p:cNvPicPr>
          <p:nvPr/>
        </p:nvPicPr>
        <p:blipFill rotWithShape="1">
          <a:blip r:embed="rId7">
            <a:extLst>
              <a:ext uri="{28A0092B-C50C-407E-A947-70E740481C1C}">
                <a14:useLocalDpi xmlns:a14="http://schemas.microsoft.com/office/drawing/2010/main"/>
              </a:ext>
            </a:extLst>
          </a:blip>
          <a:srcRect/>
          <a:stretch/>
        </p:blipFill>
        <p:spPr>
          <a:xfrm>
            <a:off x="9829460" y="1063729"/>
            <a:ext cx="1130640" cy="402904"/>
          </a:xfrm>
          <a:prstGeom prst="rect">
            <a:avLst/>
          </a:prstGeom>
        </p:spPr>
      </p:pic>
      <p:sp>
        <p:nvSpPr>
          <p:cNvPr id="27" name="TextBox 26">
            <a:extLst>
              <a:ext uri="{FF2B5EF4-FFF2-40B4-BE49-F238E27FC236}">
                <a16:creationId xmlns:a16="http://schemas.microsoft.com/office/drawing/2014/main" id="{909C0881-FE35-A146-A575-DEE7D53471FB}"/>
              </a:ext>
            </a:extLst>
          </p:cNvPr>
          <p:cNvSpPr txBox="1"/>
          <p:nvPr/>
        </p:nvSpPr>
        <p:spPr>
          <a:xfrm>
            <a:off x="9402613" y="1487216"/>
            <a:ext cx="2187550" cy="261610"/>
          </a:xfrm>
          <a:prstGeom prst="rect">
            <a:avLst/>
          </a:prstGeom>
          <a:noFill/>
        </p:spPr>
        <p:txBody>
          <a:bodyPr wrap="square" rtlCol="0">
            <a:spAutoFit/>
          </a:bodyPr>
          <a:lstStyle/>
          <a:p>
            <a:pPr algn="ctr"/>
            <a:r>
              <a:rPr lang="en-US" sz="1100" dirty="0">
                <a:solidFill>
                  <a:srgbClr val="FF0000"/>
                </a:solidFill>
                <a:latin typeface="Helvetica Light" charset="0"/>
                <a:ea typeface="Helvetica Light" charset="0"/>
                <a:cs typeface="Helvetica Light" charset="0"/>
              </a:rPr>
              <a:t>In view of B-decay tensions</a:t>
            </a:r>
          </a:p>
        </p:txBody>
      </p:sp>
    </p:spTree>
    <p:extLst>
      <p:ext uri="{BB962C8B-B14F-4D97-AF65-F5344CB8AC3E}">
        <p14:creationId xmlns:p14="http://schemas.microsoft.com/office/powerpoint/2010/main" val="2563715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47F5A17-1846-2D40-B249-91C288062204}"/>
              </a:ext>
            </a:extLst>
          </p:cNvPr>
          <p:cNvSpPr/>
          <p:nvPr/>
        </p:nvSpPr>
        <p:spPr>
          <a:xfrm>
            <a:off x="1" y="0"/>
            <a:ext cx="9093200" cy="6858000"/>
          </a:xfrm>
          <a:prstGeom prst="rect">
            <a:avLst/>
          </a:prstGeom>
          <a:solidFill>
            <a:schemeClr val="bg1">
              <a:lumMod val="85000"/>
            </a:schemeClr>
          </a:solidFill>
          <a:ln>
            <a:solidFill>
              <a:schemeClr val="bg1">
                <a:lumMod val="85000"/>
              </a:schemeClr>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8" name="Picture 7"/>
          <p:cNvPicPr>
            <a:picLocks noChangeAspect="1"/>
          </p:cNvPicPr>
          <p:nvPr/>
        </p:nvPicPr>
        <p:blipFill>
          <a:blip r:embed="rId2"/>
          <a:stretch>
            <a:fillRect/>
          </a:stretch>
        </p:blipFill>
        <p:spPr>
          <a:xfrm>
            <a:off x="7055635" y="1"/>
            <a:ext cx="5136365" cy="6857999"/>
          </a:xfrm>
          <a:prstGeom prst="rect">
            <a:avLst/>
          </a:prstGeom>
        </p:spPr>
      </p:pic>
      <p:sp>
        <p:nvSpPr>
          <p:cNvPr id="9" name="Rectangle 8"/>
          <p:cNvSpPr/>
          <p:nvPr/>
        </p:nvSpPr>
        <p:spPr>
          <a:xfrm>
            <a:off x="7055635" y="6583911"/>
            <a:ext cx="2667000" cy="246221"/>
          </a:xfrm>
          <a:prstGeom prst="rect">
            <a:avLst/>
          </a:prstGeom>
        </p:spPr>
        <p:txBody>
          <a:bodyPr wrap="square">
            <a:spAutoFit/>
          </a:bodyPr>
          <a:lstStyle/>
          <a:p>
            <a:r>
              <a:rPr lang="en-US" sz="1000" dirty="0">
                <a:solidFill>
                  <a:schemeClr val="bg1">
                    <a:lumMod val="65000"/>
                  </a:schemeClr>
                </a:solidFill>
                <a:latin typeface="Trebuchet MS"/>
                <a:ea typeface="ＭＳ Ｐゴシック" charset="-128"/>
                <a:cs typeface="Trebuchet MS"/>
              </a:rPr>
              <a:t>http://</a:t>
            </a:r>
            <a:r>
              <a:rPr lang="en-US" sz="1000" dirty="0" err="1">
                <a:solidFill>
                  <a:schemeClr val="bg1">
                    <a:lumMod val="65000"/>
                  </a:schemeClr>
                </a:solidFill>
                <a:latin typeface="Trebuchet MS"/>
                <a:ea typeface="ＭＳ Ｐゴシック" charset="-128"/>
                <a:cs typeface="Trebuchet MS"/>
              </a:rPr>
              <a:t>www.shardcore.org/shardpress</a:t>
            </a:r>
            <a:endParaRPr lang="en-GB" sz="1000" dirty="0">
              <a:solidFill>
                <a:schemeClr val="bg1">
                  <a:lumMod val="65000"/>
                </a:schemeClr>
              </a:solidFill>
              <a:latin typeface="Trebuchet MS"/>
              <a:ea typeface="ＭＳ Ｐゴシック" charset="-128"/>
              <a:cs typeface="Trebuchet MS"/>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15</a:t>
            </a:fld>
            <a:endParaRPr lang="en-GB" dirty="0"/>
          </a:p>
        </p:txBody>
      </p:sp>
      <p:sp>
        <p:nvSpPr>
          <p:cNvPr id="4" name="Rectangle 3">
            <a:extLst>
              <a:ext uri="{FF2B5EF4-FFF2-40B4-BE49-F238E27FC236}">
                <a16:creationId xmlns:a16="http://schemas.microsoft.com/office/drawing/2014/main" id="{DA189B49-F229-FD4A-9625-17C5ABC29A56}"/>
              </a:ext>
            </a:extLst>
          </p:cNvPr>
          <p:cNvSpPr/>
          <p:nvPr/>
        </p:nvSpPr>
        <p:spPr>
          <a:xfrm>
            <a:off x="0" y="1593859"/>
            <a:ext cx="7670800" cy="3396194"/>
          </a:xfrm>
          <a:prstGeom prst="rect">
            <a:avLst/>
          </a:prstGeom>
          <a:solidFill>
            <a:schemeClr val="bg1">
              <a:alpha val="92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3DC3B4E2-C1BA-0441-9CBF-E79FB5658138}"/>
              </a:ext>
            </a:extLst>
          </p:cNvPr>
          <p:cNvSpPr/>
          <p:nvPr/>
        </p:nvSpPr>
        <p:spPr>
          <a:xfrm>
            <a:off x="381000" y="1725204"/>
            <a:ext cx="6484135" cy="3133505"/>
          </a:xfrm>
          <a:prstGeom prst="rect">
            <a:avLst/>
          </a:prstGeom>
          <a:noFill/>
          <a:ln>
            <a:noFill/>
          </a:ln>
        </p:spPr>
        <p:txBody>
          <a:bodyPr wrap="square" tIns="180000" bIns="180000">
            <a:spAutoFit/>
          </a:bodyPr>
          <a:lstStyle/>
          <a:p>
            <a:pPr marL="11113" indent="220663">
              <a:defRPr/>
            </a:pPr>
            <a:r>
              <a:rPr lang="en-GB" sz="4000" dirty="0">
                <a:solidFill>
                  <a:prstClr val="black"/>
                </a:solidFill>
                <a:latin typeface="Helvetica Light" charset="0"/>
                <a:ea typeface="Helvetica Light" charset="0"/>
                <a:cs typeface="Helvetica Light" charset="0"/>
              </a:rPr>
              <a:t>The Higgs boson    </a:t>
            </a:r>
          </a:p>
          <a:p>
            <a:pPr marL="11113" indent="220663">
              <a:spcBef>
                <a:spcPts val="1800"/>
              </a:spcBef>
              <a:defRPr/>
            </a:pPr>
            <a:r>
              <a:rPr lang="en-GB" sz="2400" b="1" dirty="0">
                <a:solidFill>
                  <a:srgbClr val="000000"/>
                </a:solidFill>
                <a:latin typeface="Helvetica" pitchFamily="2" charset="0"/>
                <a:ea typeface="Helvetica Light" charset="0"/>
                <a:cs typeface="Helvetica Light" charset="0"/>
              </a:rPr>
              <a:t>The LHC’s magnum opus</a:t>
            </a:r>
          </a:p>
          <a:p>
            <a:pPr marL="233363">
              <a:spcBef>
                <a:spcPts val="1800"/>
              </a:spcBef>
              <a:defRPr/>
            </a:pPr>
            <a:r>
              <a:rPr lang="en-GB" dirty="0">
                <a:solidFill>
                  <a:srgbClr val="000000"/>
                </a:solidFill>
                <a:latin typeface="Helvetica Light" panose="020B0403020202020204" pitchFamily="34" charset="0"/>
                <a:ea typeface="Helvetica Light" charset="0"/>
                <a:cs typeface="Helvetica Light" charset="0"/>
              </a:rPr>
              <a:t>Discovery allows to access new sector of SM Lagrangian: </a:t>
            </a:r>
          </a:p>
          <a:p>
            <a:pPr marL="803275" indent="-306388">
              <a:spcBef>
                <a:spcPts val="1200"/>
              </a:spcBef>
              <a:buFont typeface="Arial" panose="020B0604020202020204" pitchFamily="34" charset="0"/>
              <a:buChar char="•"/>
              <a:defRPr/>
            </a:pPr>
            <a:r>
              <a:rPr lang="en-GB" sz="1600" dirty="0">
                <a:solidFill>
                  <a:srgbClr val="000000"/>
                </a:solidFill>
                <a:latin typeface="Helvetica Light" panose="020B0403020202020204" pitchFamily="34" charset="0"/>
                <a:ea typeface="Helvetica Light" charset="0"/>
                <a:cs typeface="Helvetica Light" charset="0"/>
              </a:rPr>
              <a:t>Yukawa couplings</a:t>
            </a:r>
            <a:endParaRPr lang="en-GB" sz="1600" dirty="0">
              <a:solidFill>
                <a:srgbClr val="D80017"/>
              </a:solidFill>
              <a:latin typeface="Helvetica Light" panose="020B0403020202020204" pitchFamily="34" charset="0"/>
              <a:ea typeface="Helvetica Light" charset="0"/>
              <a:cs typeface="Helvetica Light" charset="0"/>
            </a:endParaRPr>
          </a:p>
          <a:p>
            <a:pPr marL="803275" indent="-306388">
              <a:spcBef>
                <a:spcPts val="600"/>
              </a:spcBef>
              <a:buFont typeface="Arial" panose="020B0604020202020204" pitchFamily="34" charset="0"/>
              <a:buChar char="•"/>
              <a:defRPr/>
            </a:pPr>
            <a:r>
              <a:rPr lang="en-GB" sz="1600" dirty="0">
                <a:solidFill>
                  <a:srgbClr val="000000"/>
                </a:solidFill>
                <a:latin typeface="Helvetica Light" panose="020B0403020202020204" pitchFamily="34" charset="0"/>
                <a:ea typeface="Helvetica Light" charset="0"/>
                <a:cs typeface="Helvetica Light" charset="0"/>
              </a:rPr>
              <a:t>Gauge–scalar boson interactions</a:t>
            </a:r>
          </a:p>
          <a:p>
            <a:pPr marL="803275" indent="-306388">
              <a:spcBef>
                <a:spcPts val="600"/>
              </a:spcBef>
              <a:buFont typeface="Arial" panose="020B0604020202020204" pitchFamily="34" charset="0"/>
              <a:buChar char="•"/>
              <a:defRPr/>
            </a:pPr>
            <a:r>
              <a:rPr lang="en-GB" sz="1600" dirty="0">
                <a:solidFill>
                  <a:srgbClr val="000000"/>
                </a:solidFill>
                <a:latin typeface="Helvetica Light" panose="020B0403020202020204" pitchFamily="34" charset="0"/>
                <a:ea typeface="Helvetica Light" charset="0"/>
                <a:cs typeface="Helvetica Light" charset="0"/>
              </a:rPr>
              <a:t>Higgs potential (incl. self coupling)</a:t>
            </a:r>
          </a:p>
        </p:txBody>
      </p:sp>
    </p:spTree>
    <p:extLst>
      <p:ext uri="{BB962C8B-B14F-4D97-AF65-F5344CB8AC3E}">
        <p14:creationId xmlns:p14="http://schemas.microsoft.com/office/powerpoint/2010/main" val="7397439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950BD80-07F8-9840-B2E9-FFA8B28D4CB5}"/>
              </a:ext>
            </a:extLst>
          </p:cNvPr>
          <p:cNvPicPr>
            <a:picLocks noChangeAspect="1"/>
          </p:cNvPicPr>
          <p:nvPr/>
        </p:nvPicPr>
        <p:blipFill>
          <a:blip r:embed="rId2"/>
          <a:stretch>
            <a:fillRect/>
          </a:stretch>
        </p:blipFill>
        <p:spPr>
          <a:xfrm>
            <a:off x="0" y="0"/>
            <a:ext cx="12192000" cy="6858000"/>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16</a:t>
            </a:fld>
            <a:endParaRPr lang="en-GB" dirty="0"/>
          </a:p>
        </p:txBody>
      </p:sp>
      <p:sp>
        <p:nvSpPr>
          <p:cNvPr id="28" name="Rectangle 27">
            <a:extLst>
              <a:ext uri="{FF2B5EF4-FFF2-40B4-BE49-F238E27FC236}">
                <a16:creationId xmlns:a16="http://schemas.microsoft.com/office/drawing/2014/main" id="{E48E43E7-AB8F-F046-95B5-74E897DE4284}"/>
              </a:ext>
            </a:extLst>
          </p:cNvPr>
          <p:cNvSpPr/>
          <p:nvPr/>
        </p:nvSpPr>
        <p:spPr>
          <a:xfrm>
            <a:off x="5779694" y="466590"/>
            <a:ext cx="6273800" cy="1938992"/>
          </a:xfrm>
          <a:prstGeom prst="rect">
            <a:avLst/>
          </a:prstGeom>
        </p:spPr>
        <p:txBody>
          <a:bodyPr wrap="square">
            <a:spAutoFit/>
          </a:bodyPr>
          <a:lstStyle/>
          <a:p>
            <a:pPr marL="231775">
              <a:defRPr/>
            </a:pPr>
            <a:r>
              <a:rPr lang="en-GB" sz="2000" dirty="0">
                <a:solidFill>
                  <a:schemeClr val="bg1"/>
                </a:solidFill>
                <a:latin typeface="Helvetica Light" panose="020B0403020202020204" pitchFamily="34" charset="0"/>
                <a:ea typeface="Helvetica Light" charset="0"/>
                <a:cs typeface="Helvetica Light" charset="0"/>
              </a:rPr>
              <a:t>Run 2 provided proof &amp; measurements of           </a:t>
            </a:r>
            <a:r>
              <a:rPr lang="en-GB" sz="2000" dirty="0">
                <a:solidFill>
                  <a:srgbClr val="FFFF00"/>
                </a:solidFill>
                <a:latin typeface="Helvetica Light" panose="020B0403020202020204" pitchFamily="34" charset="0"/>
                <a:ea typeface="Helvetica Light" charset="0"/>
                <a:cs typeface="Helvetica Light" charset="0"/>
              </a:rPr>
              <a:t>Higgs couplings to 3</a:t>
            </a:r>
            <a:r>
              <a:rPr lang="en-GB" sz="2000" baseline="30000" dirty="0">
                <a:solidFill>
                  <a:srgbClr val="FFFF00"/>
                </a:solidFill>
                <a:latin typeface="Helvetica Light" panose="020B0403020202020204" pitchFamily="34" charset="0"/>
                <a:ea typeface="Helvetica Light" charset="0"/>
                <a:cs typeface="Helvetica Light" charset="0"/>
              </a:rPr>
              <a:t>rd</a:t>
            </a:r>
            <a:r>
              <a:rPr lang="en-GB" sz="2000" dirty="0">
                <a:solidFill>
                  <a:srgbClr val="FFFF00"/>
                </a:solidFill>
                <a:latin typeface="Helvetica Light" panose="020B0403020202020204" pitchFamily="34" charset="0"/>
                <a:ea typeface="Helvetica Light" charset="0"/>
                <a:cs typeface="Helvetica Light" charset="0"/>
              </a:rPr>
              <a:t> generation fermions</a:t>
            </a:r>
            <a:r>
              <a:rPr lang="en-GB" sz="2000" dirty="0">
                <a:solidFill>
                  <a:schemeClr val="bg1"/>
                </a:solidFill>
                <a:latin typeface="Helvetica Light" panose="020B0403020202020204" pitchFamily="34" charset="0"/>
                <a:ea typeface="Helvetica Light" charset="0"/>
                <a:cs typeface="Helvetica Light" charset="0"/>
              </a:rPr>
              <a:t>,             with results on full Run-2 dataset being released</a:t>
            </a:r>
          </a:p>
          <a:p>
            <a:pPr marL="231775">
              <a:defRPr/>
            </a:pPr>
            <a:endParaRPr lang="en-GB" sz="2000" dirty="0">
              <a:solidFill>
                <a:schemeClr val="bg1"/>
              </a:solidFill>
              <a:latin typeface="Helvetica Light" panose="020B0403020202020204" pitchFamily="34" charset="0"/>
              <a:ea typeface="Helvetica Light" charset="0"/>
              <a:cs typeface="Helvetica Light" charset="0"/>
            </a:endParaRPr>
          </a:p>
          <a:p>
            <a:pPr marL="231775">
              <a:defRPr/>
            </a:pPr>
            <a:r>
              <a:rPr lang="en-GB" sz="2000" dirty="0">
                <a:solidFill>
                  <a:schemeClr val="bg1"/>
                </a:solidFill>
                <a:latin typeface="Helvetica Light" panose="020B0403020202020204" pitchFamily="34" charset="0"/>
                <a:ea typeface="Helvetica Light" charset="0"/>
                <a:cs typeface="Helvetica Light" charset="0"/>
              </a:rPr>
              <a:t>Also progress on probing Higgs dynamics,           rare decays, CP violation, dark matter</a:t>
            </a:r>
            <a:endParaRPr lang="en-GB" sz="1000" dirty="0">
              <a:solidFill>
                <a:schemeClr val="bg1"/>
              </a:solidFill>
              <a:latin typeface="Helvetica Light" panose="020B0403020202020204" pitchFamily="34" charset="0"/>
              <a:ea typeface="Helvetica Light" charset="0"/>
              <a:cs typeface="Helvetica Light" charset="0"/>
            </a:endParaRPr>
          </a:p>
        </p:txBody>
      </p:sp>
      <p:grpSp>
        <p:nvGrpSpPr>
          <p:cNvPr id="51" name="Group 50">
            <a:extLst>
              <a:ext uri="{FF2B5EF4-FFF2-40B4-BE49-F238E27FC236}">
                <a16:creationId xmlns:a16="http://schemas.microsoft.com/office/drawing/2014/main" id="{003A9EF0-7907-E341-B975-E34EB3D90257}"/>
              </a:ext>
            </a:extLst>
          </p:cNvPr>
          <p:cNvGrpSpPr/>
          <p:nvPr/>
        </p:nvGrpSpPr>
        <p:grpSpPr>
          <a:xfrm>
            <a:off x="6671452" y="3373843"/>
            <a:ext cx="2956002" cy="1270265"/>
            <a:chOff x="2796298" y="4105311"/>
            <a:chExt cx="2956002" cy="1270265"/>
          </a:xfrm>
        </p:grpSpPr>
        <p:sp>
          <p:nvSpPr>
            <p:cNvPr id="31" name="TextBox 30">
              <a:extLst>
                <a:ext uri="{FF2B5EF4-FFF2-40B4-BE49-F238E27FC236}">
                  <a16:creationId xmlns:a16="http://schemas.microsoft.com/office/drawing/2014/main" id="{D6416A29-7D6A-E74E-A786-ABA8DD111EA3}"/>
                </a:ext>
              </a:extLst>
            </p:cNvPr>
            <p:cNvSpPr txBox="1"/>
            <p:nvPr/>
          </p:nvSpPr>
          <p:spPr>
            <a:xfrm>
              <a:off x="4193465" y="4350952"/>
              <a:ext cx="327334" cy="369332"/>
            </a:xfrm>
            <a:prstGeom prst="rect">
              <a:avLst/>
            </a:prstGeom>
            <a:noFill/>
            <a:ln w="28575">
              <a:noFill/>
            </a:ln>
          </p:spPr>
          <p:txBody>
            <a:bodyPr wrap="none" rtlCol="0">
              <a:spAutoFit/>
            </a:bodyPr>
            <a:lstStyle/>
            <a:p>
              <a:r>
                <a:rPr lang="en-GB" dirty="0">
                  <a:solidFill>
                    <a:srgbClr val="FFFF00"/>
                  </a:solidFill>
                  <a:latin typeface="Chalkduster"/>
                  <a:cs typeface="Chalkduster"/>
                </a:rPr>
                <a:t>H</a:t>
              </a:r>
            </a:p>
          </p:txBody>
        </p:sp>
        <p:sp>
          <p:nvSpPr>
            <p:cNvPr id="32" name="Freeform 31">
              <a:extLst>
                <a:ext uri="{FF2B5EF4-FFF2-40B4-BE49-F238E27FC236}">
                  <a16:creationId xmlns:a16="http://schemas.microsoft.com/office/drawing/2014/main" id="{2422E5B9-2D4E-F249-B9EB-A8CA8683003F}"/>
                </a:ext>
              </a:extLst>
            </p:cNvPr>
            <p:cNvSpPr/>
            <p:nvPr/>
          </p:nvSpPr>
          <p:spPr>
            <a:xfrm rot="21414403">
              <a:off x="3539969" y="4677776"/>
              <a:ext cx="1568225" cy="147441"/>
            </a:xfrm>
            <a:custGeom>
              <a:avLst/>
              <a:gdLst>
                <a:gd name="connsiteX0" fmla="*/ 2201333 w 2316269"/>
                <a:gd name="connsiteY0" fmla="*/ 101020 h 107014"/>
                <a:gd name="connsiteX1" fmla="*/ 1259417 w 2316269"/>
                <a:gd name="connsiteY1" fmla="*/ 69270 h 107014"/>
                <a:gd name="connsiteX2" fmla="*/ 867833 w 2316269"/>
                <a:gd name="connsiteY2" fmla="*/ 48103 h 107014"/>
                <a:gd name="connsiteX3" fmla="*/ 698500 w 2316269"/>
                <a:gd name="connsiteY3" fmla="*/ 26936 h 107014"/>
                <a:gd name="connsiteX4" fmla="*/ 571500 w 2316269"/>
                <a:gd name="connsiteY4" fmla="*/ 5770 h 107014"/>
                <a:gd name="connsiteX5" fmla="*/ 0 w 2316269"/>
                <a:gd name="connsiteY5" fmla="*/ 5770 h 10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16269" h="107014">
                  <a:moveTo>
                    <a:pt x="2201333" y="101020"/>
                  </a:moveTo>
                  <a:cubicBezTo>
                    <a:pt x="1749202" y="68723"/>
                    <a:pt x="2316269" y="107014"/>
                    <a:pt x="1259417" y="69270"/>
                  </a:cubicBezTo>
                  <a:cubicBezTo>
                    <a:pt x="1128782" y="64604"/>
                    <a:pt x="867833" y="48103"/>
                    <a:pt x="867833" y="48103"/>
                  </a:cubicBezTo>
                  <a:lnTo>
                    <a:pt x="698500" y="26936"/>
                  </a:lnTo>
                  <a:cubicBezTo>
                    <a:pt x="656014" y="20867"/>
                    <a:pt x="614398" y="7070"/>
                    <a:pt x="571500" y="5770"/>
                  </a:cubicBezTo>
                  <a:cubicBezTo>
                    <a:pt x="381087" y="0"/>
                    <a:pt x="190500" y="5770"/>
                    <a:pt x="0" y="5770"/>
                  </a:cubicBezTo>
                </a:path>
              </a:pathLst>
            </a:custGeom>
            <a:ln w="28575" cap="flat" cmpd="sng" algn="ctr">
              <a:solidFill>
                <a:srgbClr val="FFFF00"/>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nvGrpSpPr>
            <p:cNvPr id="43" name="Group 42">
              <a:extLst>
                <a:ext uri="{FF2B5EF4-FFF2-40B4-BE49-F238E27FC236}">
                  <a16:creationId xmlns:a16="http://schemas.microsoft.com/office/drawing/2014/main" id="{DD778E27-7D79-FB44-81BD-3B537E46EC28}"/>
                </a:ext>
              </a:extLst>
            </p:cNvPr>
            <p:cNvGrpSpPr/>
            <p:nvPr/>
          </p:nvGrpSpPr>
          <p:grpSpPr>
            <a:xfrm>
              <a:off x="2796298" y="4234537"/>
              <a:ext cx="730252" cy="1013885"/>
              <a:chOff x="2796298" y="4234537"/>
              <a:chExt cx="730252" cy="1013885"/>
            </a:xfrm>
          </p:grpSpPr>
          <p:sp>
            <p:nvSpPr>
              <p:cNvPr id="33" name="Freeform 32">
                <a:extLst>
                  <a:ext uri="{FF2B5EF4-FFF2-40B4-BE49-F238E27FC236}">
                    <a16:creationId xmlns:a16="http://schemas.microsoft.com/office/drawing/2014/main" id="{3E1367FE-5B12-6D46-A713-6056C323DD6E}"/>
                  </a:ext>
                </a:extLst>
              </p:cNvPr>
              <p:cNvSpPr/>
              <p:nvPr/>
            </p:nvSpPr>
            <p:spPr>
              <a:xfrm flipH="1" flipV="1">
                <a:off x="2796298" y="4723623"/>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8575"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34" name="Freeform 33">
                <a:extLst>
                  <a:ext uri="{FF2B5EF4-FFF2-40B4-BE49-F238E27FC236}">
                    <a16:creationId xmlns:a16="http://schemas.microsoft.com/office/drawing/2014/main" id="{1756CFEC-BB52-2347-8E84-CDDA9DB7D0D4}"/>
                  </a:ext>
                </a:extLst>
              </p:cNvPr>
              <p:cNvSpPr/>
              <p:nvPr/>
            </p:nvSpPr>
            <p:spPr>
              <a:xfrm flipH="1">
                <a:off x="2796299" y="4234537"/>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8575"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sp>
          <p:nvSpPr>
            <p:cNvPr id="38" name="Rectangle 37">
              <a:extLst>
                <a:ext uri="{FF2B5EF4-FFF2-40B4-BE49-F238E27FC236}">
                  <a16:creationId xmlns:a16="http://schemas.microsoft.com/office/drawing/2014/main" id="{D468527C-F522-5441-972B-D3D5E7EA9AC5}"/>
                </a:ext>
              </a:extLst>
            </p:cNvPr>
            <p:cNvSpPr/>
            <p:nvPr/>
          </p:nvSpPr>
          <p:spPr>
            <a:xfrm>
              <a:off x="3080781" y="4105311"/>
              <a:ext cx="308098" cy="369332"/>
            </a:xfrm>
            <a:prstGeom prst="rect">
              <a:avLst/>
            </a:prstGeom>
            <a:ln w="28575">
              <a:noFill/>
            </a:ln>
          </p:spPr>
          <p:txBody>
            <a:bodyPr wrap="none">
              <a:spAutoFit/>
            </a:bodyPr>
            <a:lstStyle/>
            <a:p>
              <a:r>
                <a:rPr lang="en-GB" dirty="0">
                  <a:solidFill>
                    <a:srgbClr val="FFFF00"/>
                  </a:solidFill>
                  <a:latin typeface="Chalkduster"/>
                  <a:cs typeface="Chalkduster"/>
                </a:rPr>
                <a:t>f</a:t>
              </a:r>
              <a:endParaRPr lang="en-GB" dirty="0">
                <a:solidFill>
                  <a:srgbClr val="FFFF00"/>
                </a:solidFill>
              </a:endParaRPr>
            </a:p>
          </p:txBody>
        </p:sp>
        <p:sp>
          <p:nvSpPr>
            <p:cNvPr id="41" name="Rectangle 40">
              <a:extLst>
                <a:ext uri="{FF2B5EF4-FFF2-40B4-BE49-F238E27FC236}">
                  <a16:creationId xmlns:a16="http://schemas.microsoft.com/office/drawing/2014/main" id="{AB652009-E404-6749-A09F-79B6D980F2BC}"/>
                </a:ext>
              </a:extLst>
            </p:cNvPr>
            <p:cNvSpPr/>
            <p:nvPr/>
          </p:nvSpPr>
          <p:spPr>
            <a:xfrm>
              <a:off x="3101099" y="4992072"/>
              <a:ext cx="308098" cy="369332"/>
            </a:xfrm>
            <a:prstGeom prst="rect">
              <a:avLst/>
            </a:prstGeom>
            <a:ln w="28575">
              <a:noFill/>
            </a:ln>
          </p:spPr>
          <p:txBody>
            <a:bodyPr wrap="none">
              <a:spAutoFit/>
            </a:bodyPr>
            <a:lstStyle/>
            <a:p>
              <a:r>
                <a:rPr lang="en-GB" dirty="0">
                  <a:solidFill>
                    <a:srgbClr val="FFFF00"/>
                  </a:solidFill>
                  <a:latin typeface="Chalkduster"/>
                  <a:cs typeface="Chalkduster"/>
                </a:rPr>
                <a:t>f</a:t>
              </a:r>
              <a:endParaRPr lang="en-GB" dirty="0">
                <a:solidFill>
                  <a:srgbClr val="FFFF00"/>
                </a:solidFill>
              </a:endParaRPr>
            </a:p>
          </p:txBody>
        </p:sp>
        <p:grpSp>
          <p:nvGrpSpPr>
            <p:cNvPr id="44" name="Group 43">
              <a:extLst>
                <a:ext uri="{FF2B5EF4-FFF2-40B4-BE49-F238E27FC236}">
                  <a16:creationId xmlns:a16="http://schemas.microsoft.com/office/drawing/2014/main" id="{DBC3ACD3-A670-5F46-8A3C-8F044CB88DB2}"/>
                </a:ext>
              </a:extLst>
            </p:cNvPr>
            <p:cNvGrpSpPr/>
            <p:nvPr/>
          </p:nvGrpSpPr>
          <p:grpSpPr>
            <a:xfrm flipH="1">
              <a:off x="5022048" y="4259343"/>
              <a:ext cx="730252" cy="1013885"/>
              <a:chOff x="2796298" y="4234537"/>
              <a:chExt cx="730252" cy="1013885"/>
            </a:xfrm>
          </p:grpSpPr>
          <p:sp>
            <p:nvSpPr>
              <p:cNvPr id="45" name="Freeform 44">
                <a:extLst>
                  <a:ext uri="{FF2B5EF4-FFF2-40B4-BE49-F238E27FC236}">
                    <a16:creationId xmlns:a16="http://schemas.microsoft.com/office/drawing/2014/main" id="{537ACD8A-2F4A-D444-8D82-E9DE9A96DA63}"/>
                  </a:ext>
                </a:extLst>
              </p:cNvPr>
              <p:cNvSpPr/>
              <p:nvPr/>
            </p:nvSpPr>
            <p:spPr>
              <a:xfrm flipH="1" flipV="1">
                <a:off x="2796298" y="4723623"/>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8575"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sp>
            <p:nvSpPr>
              <p:cNvPr id="46" name="Freeform 45">
                <a:extLst>
                  <a:ext uri="{FF2B5EF4-FFF2-40B4-BE49-F238E27FC236}">
                    <a16:creationId xmlns:a16="http://schemas.microsoft.com/office/drawing/2014/main" id="{64176606-23FF-F348-8346-1A5E5A1D8092}"/>
                  </a:ext>
                </a:extLst>
              </p:cNvPr>
              <p:cNvSpPr/>
              <p:nvPr/>
            </p:nvSpPr>
            <p:spPr>
              <a:xfrm flipH="1">
                <a:off x="2796299" y="4234537"/>
                <a:ext cx="730251" cy="524799"/>
              </a:xfrm>
              <a:custGeom>
                <a:avLst/>
                <a:gdLst>
                  <a:gd name="connsiteX0" fmla="*/ 0 w 2246990"/>
                  <a:gd name="connsiteY0" fmla="*/ 1541489 h 1541489"/>
                  <a:gd name="connsiteX1" fmla="*/ 716431 w 2246990"/>
                  <a:gd name="connsiteY1" fmla="*/ 1107267 h 1541489"/>
                  <a:gd name="connsiteX2" fmla="*/ 987807 w 2246990"/>
                  <a:gd name="connsiteY2" fmla="*/ 922722 h 1541489"/>
                  <a:gd name="connsiteX3" fmla="*/ 1465428 w 2246990"/>
                  <a:gd name="connsiteY3" fmla="*/ 651333 h 1541489"/>
                  <a:gd name="connsiteX4" fmla="*/ 1921339 w 2246990"/>
                  <a:gd name="connsiteY4" fmla="*/ 293100 h 1541489"/>
                  <a:gd name="connsiteX5" fmla="*/ 2029889 w 2246990"/>
                  <a:gd name="connsiteY5" fmla="*/ 195400 h 1541489"/>
                  <a:gd name="connsiteX6" fmla="*/ 2160150 w 2246990"/>
                  <a:gd name="connsiteY6" fmla="*/ 86844 h 1541489"/>
                  <a:gd name="connsiteX7" fmla="*/ 2203570 w 2246990"/>
                  <a:gd name="connsiteY7" fmla="*/ 54277 h 1541489"/>
                  <a:gd name="connsiteX8" fmla="*/ 2246990 w 2246990"/>
                  <a:gd name="connsiteY8" fmla="*/ 0 h 154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6990" h="1541489">
                    <a:moveTo>
                      <a:pt x="0" y="1541489"/>
                    </a:moveTo>
                    <a:lnTo>
                      <a:pt x="716431" y="1107267"/>
                    </a:lnTo>
                    <a:cubicBezTo>
                      <a:pt x="806890" y="1045752"/>
                      <a:pt x="894365" y="979603"/>
                      <a:pt x="987807" y="922722"/>
                    </a:cubicBezTo>
                    <a:cubicBezTo>
                      <a:pt x="1144220" y="827509"/>
                      <a:pt x="1320111" y="762748"/>
                      <a:pt x="1465428" y="651333"/>
                    </a:cubicBezTo>
                    <a:cubicBezTo>
                      <a:pt x="1657944" y="503730"/>
                      <a:pt x="1759549" y="432834"/>
                      <a:pt x="1921339" y="293100"/>
                    </a:cubicBezTo>
                    <a:cubicBezTo>
                      <a:pt x="1958181" y="261280"/>
                      <a:pt x="1995468" y="229824"/>
                      <a:pt x="2029889" y="195400"/>
                    </a:cubicBezTo>
                    <a:cubicBezTo>
                      <a:pt x="2125327" y="99956"/>
                      <a:pt x="2059395" y="157375"/>
                      <a:pt x="2160150" y="86844"/>
                    </a:cubicBezTo>
                    <a:cubicBezTo>
                      <a:pt x="2174971" y="76469"/>
                      <a:pt x="2190777" y="67070"/>
                      <a:pt x="2203570" y="54277"/>
                    </a:cubicBezTo>
                    <a:cubicBezTo>
                      <a:pt x="2219953" y="37894"/>
                      <a:pt x="2246990" y="0"/>
                      <a:pt x="2246990" y="0"/>
                    </a:cubicBezTo>
                  </a:path>
                </a:pathLst>
              </a:custGeom>
              <a:ln w="28575" cap="flat" cmpd="sng" algn="ctr">
                <a:solidFill>
                  <a:srgbClr val="FFFF00"/>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solidFill>
                    <a:prstClr val="black"/>
                  </a:solidFill>
                </a:endParaRPr>
              </a:p>
            </p:txBody>
          </p:sp>
        </p:grpSp>
        <p:sp>
          <p:nvSpPr>
            <p:cNvPr id="47" name="Rectangle 46">
              <a:extLst>
                <a:ext uri="{FF2B5EF4-FFF2-40B4-BE49-F238E27FC236}">
                  <a16:creationId xmlns:a16="http://schemas.microsoft.com/office/drawing/2014/main" id="{B65518D4-0273-7040-8FE4-2EB156C27D53}"/>
                </a:ext>
              </a:extLst>
            </p:cNvPr>
            <p:cNvSpPr/>
            <p:nvPr/>
          </p:nvSpPr>
          <p:spPr>
            <a:xfrm>
              <a:off x="5253363" y="4119483"/>
              <a:ext cx="308098" cy="369332"/>
            </a:xfrm>
            <a:prstGeom prst="rect">
              <a:avLst/>
            </a:prstGeom>
            <a:ln w="28575">
              <a:noFill/>
            </a:ln>
          </p:spPr>
          <p:txBody>
            <a:bodyPr wrap="none">
              <a:spAutoFit/>
            </a:bodyPr>
            <a:lstStyle/>
            <a:p>
              <a:r>
                <a:rPr lang="en-GB" dirty="0">
                  <a:solidFill>
                    <a:srgbClr val="FFFF00"/>
                  </a:solidFill>
                  <a:latin typeface="Chalkduster"/>
                  <a:cs typeface="Chalkduster"/>
                </a:rPr>
                <a:t>f</a:t>
              </a:r>
              <a:endParaRPr lang="en-GB" dirty="0">
                <a:solidFill>
                  <a:srgbClr val="FFFF00"/>
                </a:solidFill>
              </a:endParaRPr>
            </a:p>
          </p:txBody>
        </p:sp>
        <p:sp>
          <p:nvSpPr>
            <p:cNvPr id="48" name="Rectangle 47">
              <a:extLst>
                <a:ext uri="{FF2B5EF4-FFF2-40B4-BE49-F238E27FC236}">
                  <a16:creationId xmlns:a16="http://schemas.microsoft.com/office/drawing/2014/main" id="{CF177B8F-08D3-154F-898C-70FB347C2461}"/>
                </a:ext>
              </a:extLst>
            </p:cNvPr>
            <p:cNvSpPr/>
            <p:nvPr/>
          </p:nvSpPr>
          <p:spPr>
            <a:xfrm>
              <a:off x="5114189" y="5006244"/>
              <a:ext cx="308098" cy="369332"/>
            </a:xfrm>
            <a:prstGeom prst="rect">
              <a:avLst/>
            </a:prstGeom>
            <a:ln w="28575">
              <a:noFill/>
            </a:ln>
          </p:spPr>
          <p:txBody>
            <a:bodyPr wrap="none">
              <a:spAutoFit/>
            </a:bodyPr>
            <a:lstStyle/>
            <a:p>
              <a:r>
                <a:rPr lang="en-GB" dirty="0">
                  <a:solidFill>
                    <a:srgbClr val="FFFF00"/>
                  </a:solidFill>
                  <a:latin typeface="Chalkduster"/>
                  <a:cs typeface="Chalkduster"/>
                </a:rPr>
                <a:t>f</a:t>
              </a:r>
              <a:endParaRPr lang="en-GB" dirty="0">
                <a:solidFill>
                  <a:srgbClr val="FFFF00"/>
                </a:solidFill>
              </a:endParaRPr>
            </a:p>
          </p:txBody>
        </p:sp>
        <p:sp>
          <p:nvSpPr>
            <p:cNvPr id="49" name="Oval 48">
              <a:extLst>
                <a:ext uri="{FF2B5EF4-FFF2-40B4-BE49-F238E27FC236}">
                  <a16:creationId xmlns:a16="http://schemas.microsoft.com/office/drawing/2014/main" id="{87075577-7BD4-284C-9068-42F97AC9D7C0}"/>
                </a:ext>
              </a:extLst>
            </p:cNvPr>
            <p:cNvSpPr/>
            <p:nvPr/>
          </p:nvSpPr>
          <p:spPr>
            <a:xfrm>
              <a:off x="3427918" y="4674260"/>
              <a:ext cx="108000" cy="108000"/>
            </a:xfrm>
            <a:prstGeom prst="ellipse">
              <a:avLst/>
            </a:prstGeom>
            <a:solidFill>
              <a:srgbClr val="FFFF00"/>
            </a:solidFill>
            <a:ln w="28575">
              <a:solidFill>
                <a:srgbClr val="FFFF00"/>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50" name="Oval 49">
              <a:extLst>
                <a:ext uri="{FF2B5EF4-FFF2-40B4-BE49-F238E27FC236}">
                  <a16:creationId xmlns:a16="http://schemas.microsoft.com/office/drawing/2014/main" id="{1ACFC33C-09DA-6F4B-B0EC-A52BEE754CAB}"/>
                </a:ext>
              </a:extLst>
            </p:cNvPr>
            <p:cNvSpPr/>
            <p:nvPr/>
          </p:nvSpPr>
          <p:spPr>
            <a:xfrm>
              <a:off x="4994446" y="4709704"/>
              <a:ext cx="108000" cy="108000"/>
            </a:xfrm>
            <a:prstGeom prst="ellipse">
              <a:avLst/>
            </a:prstGeom>
            <a:solidFill>
              <a:srgbClr val="FFFF00"/>
            </a:solidFill>
            <a:ln w="28575">
              <a:solidFill>
                <a:srgbClr val="FFFF00"/>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grpSp>
      <p:sp>
        <p:nvSpPr>
          <p:cNvPr id="52" name="TextBox 51">
            <a:extLst>
              <a:ext uri="{FF2B5EF4-FFF2-40B4-BE49-F238E27FC236}">
                <a16:creationId xmlns:a16="http://schemas.microsoft.com/office/drawing/2014/main" id="{47A37EF8-6B1C-1344-821F-B1FAE93E3676}"/>
              </a:ext>
            </a:extLst>
          </p:cNvPr>
          <p:cNvSpPr txBox="1"/>
          <p:nvPr/>
        </p:nvSpPr>
        <p:spPr>
          <a:xfrm>
            <a:off x="5887117" y="4914846"/>
            <a:ext cx="5040674" cy="923330"/>
          </a:xfrm>
          <a:prstGeom prst="rect">
            <a:avLst/>
          </a:prstGeom>
          <a:noFill/>
        </p:spPr>
        <p:txBody>
          <a:bodyPr wrap="square" rtlCol="0">
            <a:spAutoFit/>
          </a:bodyPr>
          <a:lstStyle/>
          <a:p>
            <a:r>
              <a:rPr lang="en-US" dirty="0">
                <a:solidFill>
                  <a:srgbClr val="FFFF00"/>
                </a:solidFill>
                <a:latin typeface="Helvetica Light" charset="0"/>
                <a:ea typeface="Helvetica Light" charset="0"/>
                <a:cs typeface="Helvetica Light" charset="0"/>
              </a:rPr>
              <a:t>Yukawa force between elementary particles: </a:t>
            </a:r>
          </a:p>
          <a:p>
            <a:r>
              <a:rPr lang="en-US" dirty="0">
                <a:solidFill>
                  <a:srgbClr val="FFFF00"/>
                </a:solidFill>
                <a:latin typeface="Helvetica Light" charset="0"/>
                <a:ea typeface="Helvetica Light" charset="0"/>
                <a:cs typeface="Helvetica Light" charset="0"/>
              </a:rPr>
              <a:t>new form of interaction — not a gauge force, non-universal, driving the fate of the universe</a:t>
            </a:r>
          </a:p>
        </p:txBody>
      </p:sp>
      <p:cxnSp>
        <p:nvCxnSpPr>
          <p:cNvPr id="58" name="Curved Connector 57">
            <a:extLst>
              <a:ext uri="{FF2B5EF4-FFF2-40B4-BE49-F238E27FC236}">
                <a16:creationId xmlns:a16="http://schemas.microsoft.com/office/drawing/2014/main" id="{48948565-2C30-7D46-BCA4-A93DE262A024}"/>
              </a:ext>
            </a:extLst>
          </p:cNvPr>
          <p:cNvCxnSpPr>
            <a:cxnSpLocks/>
          </p:cNvCxnSpPr>
          <p:nvPr/>
        </p:nvCxnSpPr>
        <p:spPr>
          <a:xfrm rot="10800000" flipH="1" flipV="1">
            <a:off x="5887118" y="948704"/>
            <a:ext cx="783262" cy="3026738"/>
          </a:xfrm>
          <a:prstGeom prst="curvedConnector3">
            <a:avLst>
              <a:gd name="adj1" fmla="val -114120"/>
            </a:avLst>
          </a:prstGeom>
          <a:ln w="3175">
            <a:solidFill>
              <a:srgbClr val="FFFF00"/>
            </a:solidFill>
            <a:prstDash val="sysDash"/>
            <a:tailEnd type="triangle"/>
          </a:ln>
          <a:effectLst/>
        </p:spPr>
        <p:style>
          <a:lnRef idx="2">
            <a:schemeClr val="accent1"/>
          </a:lnRef>
          <a:fillRef idx="0">
            <a:schemeClr val="accent1"/>
          </a:fillRef>
          <a:effectRef idx="1">
            <a:schemeClr val="accent1"/>
          </a:effectRef>
          <a:fontRef idx="minor">
            <a:schemeClr val="tx1"/>
          </a:fontRef>
        </p:style>
      </p:cxnSp>
      <p:sp>
        <p:nvSpPr>
          <p:cNvPr id="71" name="Rectangle 70">
            <a:extLst>
              <a:ext uri="{FF2B5EF4-FFF2-40B4-BE49-F238E27FC236}">
                <a16:creationId xmlns:a16="http://schemas.microsoft.com/office/drawing/2014/main" id="{1778713D-3EA5-4648-8E1F-69E09099A075}"/>
              </a:ext>
            </a:extLst>
          </p:cNvPr>
          <p:cNvSpPr/>
          <p:nvPr/>
        </p:nvSpPr>
        <p:spPr>
          <a:xfrm>
            <a:off x="9667930" y="3711959"/>
            <a:ext cx="1938351" cy="461665"/>
          </a:xfrm>
          <a:prstGeom prst="rect">
            <a:avLst/>
          </a:prstGeom>
          <a:ln w="28575">
            <a:noFill/>
          </a:ln>
        </p:spPr>
        <p:txBody>
          <a:bodyPr wrap="none">
            <a:spAutoFit/>
          </a:bodyPr>
          <a:lstStyle/>
          <a:p>
            <a:r>
              <a:rPr lang="en-GB" sz="2400" dirty="0" err="1">
                <a:solidFill>
                  <a:srgbClr val="FFFF00"/>
                </a:solidFill>
                <a:latin typeface="Chalkduster"/>
                <a:cs typeface="Chalkduster"/>
              </a:rPr>
              <a:t>y</a:t>
            </a:r>
            <a:r>
              <a:rPr lang="en-GB" sz="2400" baseline="-25000" dirty="0" err="1">
                <a:solidFill>
                  <a:srgbClr val="FFFF00"/>
                </a:solidFill>
                <a:latin typeface="Chalkduster"/>
                <a:cs typeface="Chalkduster"/>
              </a:rPr>
              <a:t>ij</a:t>
            </a:r>
            <a:r>
              <a:rPr lang="en-GB" sz="1000" i="1" dirty="0">
                <a:solidFill>
                  <a:srgbClr val="FFFF00"/>
                </a:solidFill>
                <a:latin typeface="Chalkduster"/>
                <a:cs typeface="Chalkduster"/>
              </a:rPr>
              <a:t> </a:t>
            </a:r>
            <a:r>
              <a:rPr lang="en-GB" sz="2400" dirty="0">
                <a:solidFill>
                  <a:srgbClr val="FFFF00"/>
                </a:solidFill>
                <a:latin typeface="Chalkduster"/>
                <a:cs typeface="Chalkduster"/>
              </a:rPr>
              <a:t>𝜓</a:t>
            </a:r>
            <a:r>
              <a:rPr lang="en-GB" sz="2400" baseline="-25000" dirty="0" err="1">
                <a:solidFill>
                  <a:srgbClr val="FFFF00"/>
                </a:solidFill>
                <a:latin typeface="Chalkduster"/>
                <a:cs typeface="Chalkduster"/>
              </a:rPr>
              <a:t>i,L</a:t>
            </a:r>
            <a:r>
              <a:rPr lang="en-GB" sz="1000" i="1" dirty="0">
                <a:solidFill>
                  <a:srgbClr val="FFFF00"/>
                </a:solidFill>
                <a:latin typeface="Chalkduster"/>
                <a:cs typeface="Chalkduster"/>
              </a:rPr>
              <a:t> </a:t>
            </a:r>
            <a:r>
              <a:rPr lang="en-GB" sz="2400" i="1" dirty="0" err="1">
                <a:solidFill>
                  <a:srgbClr val="FFFF00"/>
                </a:solidFill>
                <a:latin typeface="Chalkduster"/>
                <a:cs typeface="Chalkduster"/>
              </a:rPr>
              <a:t>ϕ</a:t>
            </a:r>
            <a:r>
              <a:rPr lang="en-GB" sz="800" i="1" dirty="0">
                <a:solidFill>
                  <a:srgbClr val="FFFF00"/>
                </a:solidFill>
                <a:latin typeface="Chalkduster"/>
                <a:cs typeface="Chalkduster"/>
              </a:rPr>
              <a:t> </a:t>
            </a:r>
            <a:r>
              <a:rPr lang="en-GB" sz="2400" dirty="0">
                <a:solidFill>
                  <a:srgbClr val="FFFF00"/>
                </a:solidFill>
                <a:latin typeface="Chalkduster"/>
                <a:cs typeface="Chalkduster"/>
              </a:rPr>
              <a:t>𝜓</a:t>
            </a:r>
            <a:r>
              <a:rPr lang="en-GB" sz="2400" baseline="-25000" dirty="0" err="1">
                <a:solidFill>
                  <a:srgbClr val="FFFF00"/>
                </a:solidFill>
                <a:latin typeface="Chalkduster"/>
                <a:cs typeface="Chalkduster"/>
              </a:rPr>
              <a:t>j,R</a:t>
            </a:r>
            <a:endParaRPr lang="en-GB" sz="2400" dirty="0">
              <a:solidFill>
                <a:srgbClr val="FFFF00"/>
              </a:solidFill>
            </a:endParaRPr>
          </a:p>
        </p:txBody>
      </p:sp>
      <p:sp>
        <p:nvSpPr>
          <p:cNvPr id="72" name="TextBox 71">
            <a:extLst>
              <a:ext uri="{FF2B5EF4-FFF2-40B4-BE49-F238E27FC236}">
                <a16:creationId xmlns:a16="http://schemas.microsoft.com/office/drawing/2014/main" id="{B90480CD-3054-6548-855A-05F112281412}"/>
              </a:ext>
            </a:extLst>
          </p:cNvPr>
          <p:cNvSpPr txBox="1"/>
          <p:nvPr/>
        </p:nvSpPr>
        <p:spPr>
          <a:xfrm>
            <a:off x="5887117" y="5996743"/>
            <a:ext cx="4363282" cy="461665"/>
          </a:xfrm>
          <a:prstGeom prst="rect">
            <a:avLst/>
          </a:prstGeom>
          <a:noFill/>
        </p:spPr>
        <p:txBody>
          <a:bodyPr wrap="square" rtlCol="0">
            <a:spAutoFit/>
          </a:bodyPr>
          <a:lstStyle/>
          <a:p>
            <a:r>
              <a:rPr lang="en-US" sz="1200" dirty="0">
                <a:solidFill>
                  <a:schemeClr val="bg1">
                    <a:lumMod val="85000"/>
                  </a:schemeClr>
                </a:solidFill>
                <a:latin typeface="Helvetica Light" charset="0"/>
                <a:ea typeface="Helvetica Light" charset="0"/>
                <a:cs typeface="Helvetica Light" charset="0"/>
              </a:rPr>
              <a:t>Just think what happens had the electron the mass of a muon (answer here: R. Cahn, Rev. Mod. Phys. 68, 951)</a:t>
            </a:r>
          </a:p>
        </p:txBody>
      </p:sp>
      <p:sp>
        <p:nvSpPr>
          <p:cNvPr id="80" name="TextBox 79">
            <a:extLst>
              <a:ext uri="{FF2B5EF4-FFF2-40B4-BE49-F238E27FC236}">
                <a16:creationId xmlns:a16="http://schemas.microsoft.com/office/drawing/2014/main" id="{ACC13C57-A85C-9A43-A96D-3FA7D524D07E}"/>
              </a:ext>
            </a:extLst>
          </p:cNvPr>
          <p:cNvSpPr txBox="1"/>
          <p:nvPr/>
        </p:nvSpPr>
        <p:spPr>
          <a:xfrm>
            <a:off x="2813191" y="4548352"/>
            <a:ext cx="1660731" cy="276999"/>
          </a:xfrm>
          <a:prstGeom prst="rect">
            <a:avLst/>
          </a:prstGeom>
          <a:noFill/>
        </p:spPr>
        <p:txBody>
          <a:bodyPr wrap="none" rtlCol="0">
            <a:spAutoFit/>
          </a:bodyPr>
          <a:lstStyle/>
          <a:p>
            <a:r>
              <a:rPr lang="en-GB" sz="1200" b="1" dirty="0">
                <a:solidFill>
                  <a:srgbClr val="FFC000"/>
                </a:solidFill>
                <a:latin typeface="Trebuchet MS"/>
                <a:cs typeface="Trebuchet MS"/>
              </a:rPr>
              <a:t>Uncertainties 3</a:t>
            </a:r>
            <a:r>
              <a:rPr lang="en-GB" sz="1200" b="1" dirty="0">
                <a:solidFill>
                  <a:srgbClr val="FFC000"/>
                </a:solidFill>
                <a:latin typeface="Symbol" charset="2"/>
                <a:cs typeface="Symbol" charset="2"/>
              </a:rPr>
              <a:t>~</a:t>
            </a:r>
            <a:r>
              <a:rPr lang="en-GB" sz="1200" b="1" dirty="0">
                <a:solidFill>
                  <a:srgbClr val="FFC000"/>
                </a:solidFill>
                <a:latin typeface="Trebuchet MS"/>
                <a:cs typeface="Trebuchet MS"/>
              </a:rPr>
              <a:t>12%</a:t>
            </a:r>
          </a:p>
        </p:txBody>
      </p:sp>
      <p:pic>
        <p:nvPicPr>
          <p:cNvPr id="81" name="Picture 80">
            <a:extLst>
              <a:ext uri="{FF2B5EF4-FFF2-40B4-BE49-F238E27FC236}">
                <a16:creationId xmlns:a16="http://schemas.microsoft.com/office/drawing/2014/main" id="{4B83A016-AB6A-954E-89F5-8DF96765674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95978" y="110714"/>
            <a:ext cx="4510446" cy="5141195"/>
          </a:xfrm>
          <a:prstGeom prst="rect">
            <a:avLst/>
          </a:prstGeom>
        </p:spPr>
      </p:pic>
      <p:sp>
        <p:nvSpPr>
          <p:cNvPr id="82" name="TextBox 81">
            <a:extLst>
              <a:ext uri="{FF2B5EF4-FFF2-40B4-BE49-F238E27FC236}">
                <a16:creationId xmlns:a16="http://schemas.microsoft.com/office/drawing/2014/main" id="{0EEA7DFD-A223-CD42-8DD1-3741307A329D}"/>
              </a:ext>
            </a:extLst>
          </p:cNvPr>
          <p:cNvSpPr txBox="1"/>
          <p:nvPr/>
        </p:nvSpPr>
        <p:spPr>
          <a:xfrm>
            <a:off x="718509" y="2669736"/>
            <a:ext cx="776175"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1.1% (e,µ)</a:t>
            </a:r>
          </a:p>
        </p:txBody>
      </p:sp>
      <p:sp>
        <p:nvSpPr>
          <p:cNvPr id="83" name="TextBox 82">
            <a:extLst>
              <a:ext uri="{FF2B5EF4-FFF2-40B4-BE49-F238E27FC236}">
                <a16:creationId xmlns:a16="http://schemas.microsoft.com/office/drawing/2014/main" id="{DF3493A3-5215-C241-A26E-7EFB04B0AECE}"/>
              </a:ext>
            </a:extLst>
          </p:cNvPr>
          <p:cNvSpPr txBox="1"/>
          <p:nvPr/>
        </p:nvSpPr>
        <p:spPr>
          <a:xfrm>
            <a:off x="149735" y="1340577"/>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0.012% (e,µ)</a:t>
            </a:r>
          </a:p>
        </p:txBody>
      </p:sp>
    </p:spTree>
    <p:extLst>
      <p:ext uri="{BB962C8B-B14F-4D97-AF65-F5344CB8AC3E}">
        <p14:creationId xmlns:p14="http://schemas.microsoft.com/office/powerpoint/2010/main" val="40332407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950BD80-07F8-9840-B2E9-FFA8B28D4CB5}"/>
              </a:ext>
            </a:extLst>
          </p:cNvPr>
          <p:cNvPicPr>
            <a:picLocks noChangeAspect="1"/>
          </p:cNvPicPr>
          <p:nvPr/>
        </p:nvPicPr>
        <p:blipFill>
          <a:blip r:embed="rId2"/>
          <a:stretch>
            <a:fillRect/>
          </a:stretch>
        </p:blipFill>
        <p:spPr>
          <a:xfrm>
            <a:off x="0" y="0"/>
            <a:ext cx="12192000" cy="6858000"/>
          </a:xfrm>
          <a:prstGeom prst="rect">
            <a:avLst/>
          </a:prstGeom>
        </p:spPr>
      </p:pic>
      <p:sp>
        <p:nvSpPr>
          <p:cNvPr id="28" name="Rectangle 27">
            <a:extLst>
              <a:ext uri="{FF2B5EF4-FFF2-40B4-BE49-F238E27FC236}">
                <a16:creationId xmlns:a16="http://schemas.microsoft.com/office/drawing/2014/main" id="{E48E43E7-AB8F-F046-95B5-74E897DE4284}"/>
              </a:ext>
            </a:extLst>
          </p:cNvPr>
          <p:cNvSpPr/>
          <p:nvPr/>
        </p:nvSpPr>
        <p:spPr>
          <a:xfrm>
            <a:off x="5779694" y="466590"/>
            <a:ext cx="6273800" cy="1938992"/>
          </a:xfrm>
          <a:prstGeom prst="rect">
            <a:avLst/>
          </a:prstGeom>
        </p:spPr>
        <p:txBody>
          <a:bodyPr wrap="square">
            <a:spAutoFit/>
          </a:bodyPr>
          <a:lstStyle/>
          <a:p>
            <a:pPr marL="231775">
              <a:defRPr/>
            </a:pPr>
            <a:r>
              <a:rPr lang="en-GB" sz="2000" dirty="0">
                <a:solidFill>
                  <a:schemeClr val="bg1"/>
                </a:solidFill>
                <a:latin typeface="Helvetica Light" panose="020B0403020202020204" pitchFamily="34" charset="0"/>
                <a:ea typeface="Helvetica Light" charset="0"/>
                <a:cs typeface="Helvetica Light" charset="0"/>
              </a:rPr>
              <a:t>Run 2 provided proof &amp; measurements of           </a:t>
            </a:r>
            <a:r>
              <a:rPr lang="en-GB" sz="2000" dirty="0">
                <a:solidFill>
                  <a:srgbClr val="FFFF00"/>
                </a:solidFill>
                <a:latin typeface="Helvetica Light" panose="020B0403020202020204" pitchFamily="34" charset="0"/>
                <a:ea typeface="Helvetica Light" charset="0"/>
                <a:cs typeface="Helvetica Light" charset="0"/>
              </a:rPr>
              <a:t>Higgs couplings to 3</a:t>
            </a:r>
            <a:r>
              <a:rPr lang="en-GB" sz="2000" baseline="30000" dirty="0">
                <a:solidFill>
                  <a:srgbClr val="FFFF00"/>
                </a:solidFill>
                <a:latin typeface="Helvetica Light" panose="020B0403020202020204" pitchFamily="34" charset="0"/>
                <a:ea typeface="Helvetica Light" charset="0"/>
                <a:cs typeface="Helvetica Light" charset="0"/>
              </a:rPr>
              <a:t>rd</a:t>
            </a:r>
            <a:r>
              <a:rPr lang="en-GB" sz="2000" dirty="0">
                <a:solidFill>
                  <a:srgbClr val="FFFF00"/>
                </a:solidFill>
                <a:latin typeface="Helvetica Light" panose="020B0403020202020204" pitchFamily="34" charset="0"/>
                <a:ea typeface="Helvetica Light" charset="0"/>
                <a:cs typeface="Helvetica Light" charset="0"/>
              </a:rPr>
              <a:t> generation fermions</a:t>
            </a:r>
            <a:r>
              <a:rPr lang="en-GB" sz="2000" dirty="0">
                <a:solidFill>
                  <a:schemeClr val="bg1"/>
                </a:solidFill>
                <a:latin typeface="Helvetica Light" panose="020B0403020202020204" pitchFamily="34" charset="0"/>
                <a:ea typeface="Helvetica Light" charset="0"/>
                <a:cs typeface="Helvetica Light" charset="0"/>
              </a:rPr>
              <a:t>,             with results on full Run-2 dataset being released</a:t>
            </a:r>
          </a:p>
          <a:p>
            <a:pPr marL="231775">
              <a:defRPr/>
            </a:pPr>
            <a:endParaRPr lang="en-GB" sz="2000" dirty="0">
              <a:solidFill>
                <a:schemeClr val="bg1"/>
              </a:solidFill>
              <a:latin typeface="Helvetica Light" panose="020B0403020202020204" pitchFamily="34" charset="0"/>
              <a:ea typeface="Helvetica Light" charset="0"/>
              <a:cs typeface="Helvetica Light" charset="0"/>
            </a:endParaRPr>
          </a:p>
          <a:p>
            <a:pPr marL="231775">
              <a:defRPr/>
            </a:pPr>
            <a:r>
              <a:rPr lang="en-GB" sz="2000" dirty="0">
                <a:solidFill>
                  <a:schemeClr val="bg1"/>
                </a:solidFill>
                <a:latin typeface="Helvetica Light" panose="020B0403020202020204" pitchFamily="34" charset="0"/>
                <a:ea typeface="Helvetica Light" charset="0"/>
                <a:cs typeface="Helvetica Light" charset="0"/>
              </a:rPr>
              <a:t>Also progress on probing Higgs dynamics,           rare decays, CP violation, dark matter</a:t>
            </a:r>
            <a:endParaRPr lang="en-GB" sz="1000" dirty="0">
              <a:solidFill>
                <a:schemeClr val="bg1"/>
              </a:solidFill>
              <a:latin typeface="Helvetica Light" panose="020B0403020202020204" pitchFamily="34" charset="0"/>
              <a:ea typeface="Helvetica Light" charset="0"/>
              <a:cs typeface="Helvetica Light" charset="0"/>
            </a:endParaRPr>
          </a:p>
        </p:txBody>
      </p:sp>
      <p:sp>
        <p:nvSpPr>
          <p:cNvPr id="37" name="Rounded Rectangle 36">
            <a:extLst>
              <a:ext uri="{FF2B5EF4-FFF2-40B4-BE49-F238E27FC236}">
                <a16:creationId xmlns:a16="http://schemas.microsoft.com/office/drawing/2014/main" id="{24F03D52-B098-C64F-9444-BAA710D11F52}"/>
              </a:ext>
            </a:extLst>
          </p:cNvPr>
          <p:cNvSpPr/>
          <p:nvPr/>
        </p:nvSpPr>
        <p:spPr>
          <a:xfrm>
            <a:off x="4494970" y="2807781"/>
            <a:ext cx="7476582" cy="3733800"/>
          </a:xfrm>
          <a:prstGeom prst="roundRect">
            <a:avLst>
              <a:gd name="adj" fmla="val 1021"/>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39" name="Picture 38">
            <a:extLst>
              <a:ext uri="{FF2B5EF4-FFF2-40B4-BE49-F238E27FC236}">
                <a16:creationId xmlns:a16="http://schemas.microsoft.com/office/drawing/2014/main" id="{5037AB6A-D0F8-2F45-BB82-B2D6CEAAD19E}"/>
              </a:ext>
            </a:extLst>
          </p:cNvPr>
          <p:cNvPicPr>
            <a:picLocks noChangeAspect="1"/>
          </p:cNvPicPr>
          <p:nvPr/>
        </p:nvPicPr>
        <p:blipFill rotWithShape="1">
          <a:blip r:embed="rId3">
            <a:extLst>
              <a:ext uri="{28A0092B-C50C-407E-A947-70E740481C1C}">
                <a14:useLocalDpi xmlns:a14="http://schemas.microsoft.com/office/drawing/2010/main"/>
              </a:ext>
            </a:extLst>
          </a:blip>
          <a:srcRect t="4673"/>
          <a:stretch/>
        </p:blipFill>
        <p:spPr>
          <a:xfrm rot="5400000">
            <a:off x="8412709" y="2956915"/>
            <a:ext cx="3496515" cy="3436159"/>
          </a:xfrm>
          <a:prstGeom prst="rect">
            <a:avLst/>
          </a:prstGeom>
        </p:spPr>
      </p:pic>
      <p:sp>
        <p:nvSpPr>
          <p:cNvPr id="40" name="TextBox 39">
            <a:extLst>
              <a:ext uri="{FF2B5EF4-FFF2-40B4-BE49-F238E27FC236}">
                <a16:creationId xmlns:a16="http://schemas.microsoft.com/office/drawing/2014/main" id="{3E6F0550-EB6E-F440-B384-0664E3221498}"/>
              </a:ext>
            </a:extLst>
          </p:cNvPr>
          <p:cNvSpPr txBox="1"/>
          <p:nvPr/>
        </p:nvSpPr>
        <p:spPr>
          <a:xfrm>
            <a:off x="9127679" y="4369889"/>
            <a:ext cx="1499131" cy="615553"/>
          </a:xfrm>
          <a:prstGeom prst="rect">
            <a:avLst/>
          </a:prstGeom>
          <a:noFill/>
        </p:spPr>
        <p:txBody>
          <a:bodyPr wrap="square" rtlCol="0">
            <a:spAutoFit/>
          </a:bodyPr>
          <a:lstStyle/>
          <a:p>
            <a:r>
              <a:rPr lang="en-US" sz="1050" dirty="0">
                <a:solidFill>
                  <a:srgbClr val="003BB8"/>
                </a:solidFill>
                <a:latin typeface="Helvetica Light" charset="0"/>
                <a:ea typeface="Helvetica Light" charset="0"/>
                <a:cs typeface="Helvetica Light" charset="0"/>
              </a:rPr>
              <a:t>Probe high p</a:t>
            </a:r>
            <a:r>
              <a:rPr lang="en-US" sz="1050" baseline="-25000" dirty="0">
                <a:solidFill>
                  <a:srgbClr val="003BB8"/>
                </a:solidFill>
                <a:latin typeface="Helvetica Light" charset="0"/>
                <a:ea typeface="Helvetica Light" charset="0"/>
                <a:cs typeface="Helvetica Light" charset="0"/>
              </a:rPr>
              <a:t>T</a:t>
            </a:r>
            <a:r>
              <a:rPr lang="en-US" sz="1050" dirty="0">
                <a:solidFill>
                  <a:srgbClr val="003BB8"/>
                </a:solidFill>
                <a:latin typeface="Helvetica Light" charset="0"/>
                <a:ea typeface="Helvetica Light" charset="0"/>
                <a:cs typeface="Helvetica Light" charset="0"/>
              </a:rPr>
              <a:t>     Higgs production</a:t>
            </a:r>
          </a:p>
          <a:p>
            <a:pPr>
              <a:spcBef>
                <a:spcPts val="300"/>
              </a:spcBef>
            </a:pPr>
            <a:r>
              <a:rPr lang="en-US" sz="1050" dirty="0">
                <a:solidFill>
                  <a:srgbClr val="003BB8"/>
                </a:solidFill>
                <a:latin typeface="Helvetica Light" charset="0"/>
                <a:ea typeface="Helvetica Light" charset="0"/>
                <a:cs typeface="Helvetica Light" charset="0"/>
              </a:rPr>
              <a:t>µ = 3.7± 1.2 ± ~0.9</a:t>
            </a:r>
          </a:p>
        </p:txBody>
      </p:sp>
      <p:pic>
        <p:nvPicPr>
          <p:cNvPr id="42" name="Picture 41">
            <a:extLst>
              <a:ext uri="{FF2B5EF4-FFF2-40B4-BE49-F238E27FC236}">
                <a16:creationId xmlns:a16="http://schemas.microsoft.com/office/drawing/2014/main" id="{2D211533-FCA3-C14A-ABD8-85ABD5A405D9}"/>
              </a:ext>
            </a:extLst>
          </p:cNvPr>
          <p:cNvPicPr>
            <a:picLocks noChangeAspect="1"/>
          </p:cNvPicPr>
          <p:nvPr/>
        </p:nvPicPr>
        <p:blipFill rotWithShape="1">
          <a:blip r:embed="rId4">
            <a:extLst>
              <a:ext uri="{28A0092B-C50C-407E-A947-70E740481C1C}">
                <a14:useLocalDpi xmlns:a14="http://schemas.microsoft.com/office/drawing/2010/main"/>
              </a:ext>
            </a:extLst>
          </a:blip>
          <a:srcRect t="3670"/>
          <a:stretch/>
        </p:blipFill>
        <p:spPr>
          <a:xfrm rot="5400000">
            <a:off x="4751582" y="2994744"/>
            <a:ext cx="3472293" cy="3486281"/>
          </a:xfrm>
          <a:prstGeom prst="rect">
            <a:avLst/>
          </a:prstGeom>
        </p:spPr>
      </p:pic>
      <p:sp>
        <p:nvSpPr>
          <p:cNvPr id="53" name="TextBox 52">
            <a:extLst>
              <a:ext uri="{FF2B5EF4-FFF2-40B4-BE49-F238E27FC236}">
                <a16:creationId xmlns:a16="http://schemas.microsoft.com/office/drawing/2014/main" id="{5AEF1EA6-86CD-6146-8B73-9C8446B3C387}"/>
              </a:ext>
            </a:extLst>
          </p:cNvPr>
          <p:cNvSpPr txBox="1"/>
          <p:nvPr/>
        </p:nvSpPr>
        <p:spPr>
          <a:xfrm>
            <a:off x="6664558" y="3950668"/>
            <a:ext cx="1730142" cy="415498"/>
          </a:xfrm>
          <a:prstGeom prst="rect">
            <a:avLst/>
          </a:prstGeom>
          <a:solidFill>
            <a:schemeClr val="bg1"/>
          </a:solidFill>
        </p:spPr>
        <p:txBody>
          <a:bodyPr wrap="square" rtlCol="0">
            <a:spAutoFit/>
          </a:bodyPr>
          <a:lstStyle/>
          <a:p>
            <a:r>
              <a:rPr lang="en-US" sz="1050" dirty="0">
                <a:solidFill>
                  <a:srgbClr val="003BB8"/>
                </a:solidFill>
                <a:latin typeface="Helvetica Light" charset="0"/>
                <a:ea typeface="Helvetica Light" charset="0"/>
                <a:cs typeface="Helvetica Light" charset="0"/>
              </a:rPr>
              <a:t>Observation of ZH prod., </a:t>
            </a:r>
          </a:p>
          <a:p>
            <a:r>
              <a:rPr lang="en-US" sz="1050" dirty="0">
                <a:solidFill>
                  <a:srgbClr val="003BB8"/>
                </a:solidFill>
                <a:latin typeface="Helvetica Light" charset="0"/>
                <a:ea typeface="Helvetica Light" charset="0"/>
                <a:cs typeface="Helvetica Light" charset="0"/>
              </a:rPr>
              <a:t>strong evidence for WH</a:t>
            </a:r>
          </a:p>
        </p:txBody>
      </p:sp>
      <p:sp>
        <p:nvSpPr>
          <p:cNvPr id="54" name="Rounded Rectangle 53">
            <a:extLst>
              <a:ext uri="{FF2B5EF4-FFF2-40B4-BE49-F238E27FC236}">
                <a16:creationId xmlns:a16="http://schemas.microsoft.com/office/drawing/2014/main" id="{3B156597-7EC7-DA41-8E9D-AE8F8199F614}"/>
              </a:ext>
            </a:extLst>
          </p:cNvPr>
          <p:cNvSpPr/>
          <p:nvPr/>
        </p:nvSpPr>
        <p:spPr>
          <a:xfrm>
            <a:off x="7320043" y="4283899"/>
            <a:ext cx="1254577" cy="798941"/>
          </a:xfrm>
          <a:prstGeom prst="roundRect">
            <a:avLst>
              <a:gd name="adj" fmla="val 5315"/>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pic>
        <p:nvPicPr>
          <p:cNvPr id="55" name="Picture 54">
            <a:extLst>
              <a:ext uri="{FF2B5EF4-FFF2-40B4-BE49-F238E27FC236}">
                <a16:creationId xmlns:a16="http://schemas.microsoft.com/office/drawing/2014/main" id="{D1F0E69D-44CB-AD49-A583-C21721E86A52}"/>
              </a:ext>
            </a:extLst>
          </p:cNvPr>
          <p:cNvPicPr>
            <a:picLocks noChangeAspect="1"/>
          </p:cNvPicPr>
          <p:nvPr/>
        </p:nvPicPr>
        <p:blipFill>
          <a:blip r:embed="rId5">
            <a:duotone>
              <a:prstClr val="black"/>
              <a:schemeClr val="tx2">
                <a:tint val="45000"/>
                <a:satMod val="400000"/>
              </a:schemeClr>
            </a:duotone>
            <a:lum bright="-40000" contrast="-40000"/>
            <a:extLst>
              <a:ext uri="{28A0092B-C50C-407E-A947-70E740481C1C}">
                <a14:useLocalDpi xmlns:a14="http://schemas.microsoft.com/office/drawing/2010/main"/>
              </a:ext>
            </a:extLst>
          </a:blip>
          <a:stretch>
            <a:fillRect/>
          </a:stretch>
        </p:blipFill>
        <p:spPr>
          <a:xfrm>
            <a:off x="6938336" y="4306694"/>
            <a:ext cx="1644893" cy="801537"/>
          </a:xfrm>
          <a:prstGeom prst="rect">
            <a:avLst/>
          </a:prstGeom>
        </p:spPr>
      </p:pic>
      <p:cxnSp>
        <p:nvCxnSpPr>
          <p:cNvPr id="56" name="Straight Arrow Connector 55">
            <a:extLst>
              <a:ext uri="{FF2B5EF4-FFF2-40B4-BE49-F238E27FC236}">
                <a16:creationId xmlns:a16="http://schemas.microsoft.com/office/drawing/2014/main" id="{9C4E8867-FE13-2441-B6B6-B92C45564563}"/>
              </a:ext>
            </a:extLst>
          </p:cNvPr>
          <p:cNvCxnSpPr>
            <a:cxnSpLocks/>
          </p:cNvCxnSpPr>
          <p:nvPr/>
        </p:nvCxnSpPr>
        <p:spPr>
          <a:xfrm>
            <a:off x="3263900" y="3429000"/>
            <a:ext cx="1367657" cy="0"/>
          </a:xfrm>
          <a:prstGeom prst="straightConnector1">
            <a:avLst/>
          </a:prstGeom>
          <a:ln w="9525">
            <a:tailEnd type="triangle"/>
          </a:ln>
          <a:effectLst>
            <a:glow rad="38100">
              <a:schemeClr val="bg1">
                <a:alpha val="59000"/>
              </a:schemeClr>
            </a:glow>
          </a:effectLst>
        </p:spPr>
        <p:style>
          <a:lnRef idx="2">
            <a:schemeClr val="accent1"/>
          </a:lnRef>
          <a:fillRef idx="0">
            <a:schemeClr val="accent1"/>
          </a:fillRef>
          <a:effectRef idx="1">
            <a:schemeClr val="accent1"/>
          </a:effectRef>
          <a:fontRef idx="minor">
            <a:schemeClr val="tx1"/>
          </a:fontRef>
        </p:style>
      </p:cxnSp>
      <p:sp>
        <p:nvSpPr>
          <p:cNvPr id="57" name="TextBox 56">
            <a:extLst>
              <a:ext uri="{FF2B5EF4-FFF2-40B4-BE49-F238E27FC236}">
                <a16:creationId xmlns:a16="http://schemas.microsoft.com/office/drawing/2014/main" id="{4C7046DD-8A9D-9E40-9E75-0DE2E4E7E940}"/>
              </a:ext>
            </a:extLst>
          </p:cNvPr>
          <p:cNvSpPr txBox="1"/>
          <p:nvPr/>
        </p:nvSpPr>
        <p:spPr>
          <a:xfrm>
            <a:off x="5274753" y="4196007"/>
            <a:ext cx="1499131" cy="523220"/>
          </a:xfrm>
          <a:prstGeom prst="rect">
            <a:avLst/>
          </a:prstGeom>
          <a:noFill/>
        </p:spPr>
        <p:txBody>
          <a:bodyPr wrap="square" rtlCol="0">
            <a:spAutoFit/>
          </a:bodyPr>
          <a:lstStyle/>
          <a:p>
            <a:pPr>
              <a:spcBef>
                <a:spcPts val="300"/>
              </a:spcBef>
            </a:pPr>
            <a:r>
              <a:rPr lang="en-US" sz="1050" dirty="0">
                <a:solidFill>
                  <a:srgbClr val="003BB8"/>
                </a:solidFill>
                <a:latin typeface="Helvetica Light" charset="0"/>
                <a:ea typeface="Helvetica Light" charset="0"/>
                <a:cs typeface="Helvetica Light" charset="0"/>
              </a:rPr>
              <a:t>µ(VH) =</a:t>
            </a:r>
          </a:p>
          <a:p>
            <a:pPr>
              <a:spcBef>
                <a:spcPts val="300"/>
              </a:spcBef>
            </a:pPr>
            <a:endParaRPr lang="en-US" sz="200" dirty="0">
              <a:solidFill>
                <a:srgbClr val="003BB8"/>
              </a:solidFill>
              <a:latin typeface="Helvetica Light" charset="0"/>
              <a:ea typeface="Helvetica Light" charset="0"/>
              <a:cs typeface="Helvetica Light" charset="0"/>
            </a:endParaRPr>
          </a:p>
          <a:p>
            <a:pPr>
              <a:spcBef>
                <a:spcPts val="300"/>
              </a:spcBef>
            </a:pPr>
            <a:r>
              <a:rPr lang="en-US" sz="1050" dirty="0">
                <a:solidFill>
                  <a:srgbClr val="003BB8"/>
                </a:solidFill>
                <a:latin typeface="Helvetica Light" charset="0"/>
                <a:ea typeface="Helvetica Light" charset="0"/>
                <a:cs typeface="Helvetica Light" charset="0"/>
              </a:rPr>
              <a:t>1.17</a:t>
            </a:r>
          </a:p>
        </p:txBody>
      </p:sp>
      <p:sp>
        <p:nvSpPr>
          <p:cNvPr id="59" name="TextBox 58">
            <a:extLst>
              <a:ext uri="{FF2B5EF4-FFF2-40B4-BE49-F238E27FC236}">
                <a16:creationId xmlns:a16="http://schemas.microsoft.com/office/drawing/2014/main" id="{3BBA727B-8D3B-4142-82E5-1E28C04E62B5}"/>
              </a:ext>
            </a:extLst>
          </p:cNvPr>
          <p:cNvSpPr txBox="1"/>
          <p:nvPr/>
        </p:nvSpPr>
        <p:spPr>
          <a:xfrm>
            <a:off x="5569633" y="4392146"/>
            <a:ext cx="1499131" cy="407804"/>
          </a:xfrm>
          <a:prstGeom prst="rect">
            <a:avLst/>
          </a:prstGeom>
          <a:noFill/>
        </p:spPr>
        <p:txBody>
          <a:bodyPr wrap="square" rtlCol="0">
            <a:spAutoFit/>
          </a:bodyPr>
          <a:lstStyle/>
          <a:p>
            <a:pPr>
              <a:spcBef>
                <a:spcPts val="300"/>
              </a:spcBef>
            </a:pPr>
            <a:r>
              <a:rPr lang="en-US" sz="900" dirty="0">
                <a:solidFill>
                  <a:srgbClr val="003BB8"/>
                </a:solidFill>
                <a:latin typeface="Helvetica Light" charset="0"/>
                <a:ea typeface="Helvetica Light" charset="0"/>
                <a:cs typeface="Helvetica Light" charset="0"/>
              </a:rPr>
              <a:t>+</a:t>
            </a:r>
            <a:r>
              <a:rPr lang="en-US" sz="200" dirty="0">
                <a:solidFill>
                  <a:srgbClr val="003BB8"/>
                </a:solidFill>
                <a:latin typeface="Helvetica Light" charset="0"/>
                <a:ea typeface="Helvetica Light" charset="0"/>
                <a:cs typeface="Helvetica Light" charset="0"/>
              </a:rPr>
              <a:t> </a:t>
            </a:r>
            <a:r>
              <a:rPr lang="en-US" sz="900" dirty="0">
                <a:solidFill>
                  <a:srgbClr val="003BB8"/>
                </a:solidFill>
                <a:latin typeface="Helvetica Light" charset="0"/>
                <a:ea typeface="Helvetica Light" charset="0"/>
                <a:cs typeface="Helvetica Light" charset="0"/>
              </a:rPr>
              <a:t>0.25</a:t>
            </a:r>
          </a:p>
          <a:p>
            <a:pPr>
              <a:spcBef>
                <a:spcPts val="200"/>
              </a:spcBef>
            </a:pPr>
            <a:r>
              <a:rPr lang="en-US" sz="900" dirty="0">
                <a:solidFill>
                  <a:srgbClr val="003BB8"/>
                </a:solidFill>
                <a:latin typeface="Helvetica Light" charset="0"/>
                <a:ea typeface="Helvetica Light" charset="0"/>
                <a:cs typeface="Helvetica Light" charset="0"/>
              </a:rPr>
              <a:t>–</a:t>
            </a:r>
            <a:r>
              <a:rPr lang="en-US" sz="300" dirty="0">
                <a:solidFill>
                  <a:srgbClr val="003BB8"/>
                </a:solidFill>
                <a:latin typeface="Helvetica Light" charset="0"/>
                <a:ea typeface="Helvetica Light" charset="0"/>
                <a:cs typeface="Helvetica Light" charset="0"/>
              </a:rPr>
              <a:t> </a:t>
            </a:r>
            <a:r>
              <a:rPr lang="en-US" sz="900" dirty="0">
                <a:solidFill>
                  <a:srgbClr val="003BB8"/>
                </a:solidFill>
                <a:latin typeface="Helvetica Light" charset="0"/>
                <a:ea typeface="Helvetica Light" charset="0"/>
                <a:cs typeface="Helvetica Light" charset="0"/>
              </a:rPr>
              <a:t>0.23</a:t>
            </a:r>
          </a:p>
        </p:txBody>
      </p:sp>
      <p:sp>
        <p:nvSpPr>
          <p:cNvPr id="60" name="Rectangle 59">
            <a:extLst>
              <a:ext uri="{FF2B5EF4-FFF2-40B4-BE49-F238E27FC236}">
                <a16:creationId xmlns:a16="http://schemas.microsoft.com/office/drawing/2014/main" id="{CEE773EE-F208-3B47-9048-CC38B5F29AD0}"/>
              </a:ext>
            </a:extLst>
          </p:cNvPr>
          <p:cNvSpPr/>
          <p:nvPr/>
        </p:nvSpPr>
        <p:spPr>
          <a:xfrm>
            <a:off x="5126528" y="2952311"/>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ATLAS-CONF-2020-006 </a:t>
            </a:r>
          </a:p>
        </p:txBody>
      </p:sp>
      <p:sp>
        <p:nvSpPr>
          <p:cNvPr id="61" name="Rectangle 60">
            <a:extLst>
              <a:ext uri="{FF2B5EF4-FFF2-40B4-BE49-F238E27FC236}">
                <a16:creationId xmlns:a16="http://schemas.microsoft.com/office/drawing/2014/main" id="{203AEB84-FF1A-B84F-983A-FA332D4AF589}"/>
              </a:ext>
            </a:extLst>
          </p:cNvPr>
          <p:cNvSpPr/>
          <p:nvPr/>
        </p:nvSpPr>
        <p:spPr>
          <a:xfrm>
            <a:off x="8911820" y="2944071"/>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CMS-PAS-HIG-19-003</a:t>
            </a:r>
          </a:p>
        </p:txBody>
      </p:sp>
      <p:sp>
        <p:nvSpPr>
          <p:cNvPr id="7" name="Rounded Rectangle 6">
            <a:extLst>
              <a:ext uri="{FF2B5EF4-FFF2-40B4-BE49-F238E27FC236}">
                <a16:creationId xmlns:a16="http://schemas.microsoft.com/office/drawing/2014/main" id="{B0F693C4-E12A-5E4B-95B4-8BFE542EC0DD}"/>
              </a:ext>
            </a:extLst>
          </p:cNvPr>
          <p:cNvSpPr/>
          <p:nvPr/>
        </p:nvSpPr>
        <p:spPr>
          <a:xfrm>
            <a:off x="9127679" y="3391929"/>
            <a:ext cx="1224301" cy="154459"/>
          </a:xfrm>
          <a:prstGeom prst="roundRect">
            <a:avLst/>
          </a:prstGeom>
          <a:ln w="28575">
            <a:solidFill>
              <a:srgbClr val="C0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63" name="Rounded Rectangle 62">
            <a:extLst>
              <a:ext uri="{FF2B5EF4-FFF2-40B4-BE49-F238E27FC236}">
                <a16:creationId xmlns:a16="http://schemas.microsoft.com/office/drawing/2014/main" id="{0D3FC351-B12D-8741-A068-5C7F5DCC0D33}"/>
              </a:ext>
            </a:extLst>
          </p:cNvPr>
          <p:cNvSpPr/>
          <p:nvPr/>
        </p:nvSpPr>
        <p:spPr>
          <a:xfrm>
            <a:off x="11501948" y="4179077"/>
            <a:ext cx="412927" cy="614292"/>
          </a:xfrm>
          <a:prstGeom prst="roundRect">
            <a:avLst>
              <a:gd name="adj" fmla="val 5315"/>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62" name="TextBox 61">
            <a:extLst>
              <a:ext uri="{FF2B5EF4-FFF2-40B4-BE49-F238E27FC236}">
                <a16:creationId xmlns:a16="http://schemas.microsoft.com/office/drawing/2014/main" id="{3BB91673-73D8-3343-BBFA-0BC884417A37}"/>
              </a:ext>
            </a:extLst>
          </p:cNvPr>
          <p:cNvSpPr txBox="1"/>
          <p:nvPr/>
        </p:nvSpPr>
        <p:spPr>
          <a:xfrm>
            <a:off x="10551381" y="4212704"/>
            <a:ext cx="1363495" cy="553998"/>
          </a:xfrm>
          <a:prstGeom prst="rect">
            <a:avLst/>
          </a:prstGeom>
          <a:noFill/>
        </p:spPr>
        <p:txBody>
          <a:bodyPr wrap="square" rtlCol="0">
            <a:spAutoFit/>
          </a:bodyPr>
          <a:lstStyle/>
          <a:p>
            <a:pPr algn="r"/>
            <a:r>
              <a:rPr lang="en-US" sz="1000" dirty="0">
                <a:solidFill>
                  <a:srgbClr val="C00000"/>
                </a:solidFill>
                <a:latin typeface="Helvetica Light" charset="0"/>
                <a:ea typeface="Helvetica Light" charset="0"/>
                <a:cs typeface="Helvetica Light" charset="0"/>
              </a:rPr>
              <a:t>Sensitive to several production modes and new physics</a:t>
            </a:r>
          </a:p>
        </p:txBody>
      </p:sp>
      <p:sp>
        <p:nvSpPr>
          <p:cNvPr id="65" name="TextBox 64">
            <a:extLst>
              <a:ext uri="{FF2B5EF4-FFF2-40B4-BE49-F238E27FC236}">
                <a16:creationId xmlns:a16="http://schemas.microsoft.com/office/drawing/2014/main" id="{9D327B49-B791-B94D-8527-3D15EB421819}"/>
              </a:ext>
            </a:extLst>
          </p:cNvPr>
          <p:cNvSpPr txBox="1"/>
          <p:nvPr/>
        </p:nvSpPr>
        <p:spPr>
          <a:xfrm>
            <a:off x="2813191" y="4548352"/>
            <a:ext cx="1660731" cy="276999"/>
          </a:xfrm>
          <a:prstGeom prst="rect">
            <a:avLst/>
          </a:prstGeom>
          <a:noFill/>
        </p:spPr>
        <p:txBody>
          <a:bodyPr wrap="none" rtlCol="0">
            <a:spAutoFit/>
          </a:bodyPr>
          <a:lstStyle/>
          <a:p>
            <a:r>
              <a:rPr lang="en-GB" sz="1200" b="1" dirty="0">
                <a:solidFill>
                  <a:srgbClr val="FFC000"/>
                </a:solidFill>
                <a:latin typeface="Trebuchet MS"/>
                <a:cs typeface="Trebuchet MS"/>
              </a:rPr>
              <a:t>Uncertainties 3</a:t>
            </a:r>
            <a:r>
              <a:rPr lang="en-GB" sz="1200" b="1" dirty="0">
                <a:solidFill>
                  <a:srgbClr val="FFC000"/>
                </a:solidFill>
                <a:latin typeface="Symbol" charset="2"/>
                <a:cs typeface="Symbol" charset="2"/>
              </a:rPr>
              <a:t>~</a:t>
            </a:r>
            <a:r>
              <a:rPr lang="en-GB" sz="1200" b="1" dirty="0">
                <a:solidFill>
                  <a:srgbClr val="FFC000"/>
                </a:solidFill>
                <a:latin typeface="Trebuchet MS"/>
                <a:cs typeface="Trebuchet MS"/>
              </a:rPr>
              <a:t>12%</a:t>
            </a:r>
          </a:p>
        </p:txBody>
      </p:sp>
      <p:pic>
        <p:nvPicPr>
          <p:cNvPr id="66" name="Picture 65">
            <a:extLst>
              <a:ext uri="{FF2B5EF4-FFF2-40B4-BE49-F238E27FC236}">
                <a16:creationId xmlns:a16="http://schemas.microsoft.com/office/drawing/2014/main" id="{BD306971-960C-6743-B6B0-974C857895A0}"/>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95978" y="110714"/>
            <a:ext cx="4510446" cy="5141195"/>
          </a:xfrm>
          <a:prstGeom prst="rect">
            <a:avLst/>
          </a:prstGeom>
        </p:spPr>
      </p:pic>
      <p:sp>
        <p:nvSpPr>
          <p:cNvPr id="67" name="TextBox 66">
            <a:extLst>
              <a:ext uri="{FF2B5EF4-FFF2-40B4-BE49-F238E27FC236}">
                <a16:creationId xmlns:a16="http://schemas.microsoft.com/office/drawing/2014/main" id="{6829D5C2-6BB1-D941-849A-B4183ED27D96}"/>
              </a:ext>
            </a:extLst>
          </p:cNvPr>
          <p:cNvSpPr txBox="1"/>
          <p:nvPr/>
        </p:nvSpPr>
        <p:spPr>
          <a:xfrm>
            <a:off x="718509" y="2669736"/>
            <a:ext cx="776175"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1.1% (e,µ)</a:t>
            </a:r>
          </a:p>
        </p:txBody>
      </p:sp>
      <p:sp>
        <p:nvSpPr>
          <p:cNvPr id="68" name="TextBox 67">
            <a:extLst>
              <a:ext uri="{FF2B5EF4-FFF2-40B4-BE49-F238E27FC236}">
                <a16:creationId xmlns:a16="http://schemas.microsoft.com/office/drawing/2014/main" id="{613B3CFC-537E-644C-B1EE-CFA862CFC51E}"/>
              </a:ext>
            </a:extLst>
          </p:cNvPr>
          <p:cNvSpPr txBox="1"/>
          <p:nvPr/>
        </p:nvSpPr>
        <p:spPr>
          <a:xfrm>
            <a:off x="149735" y="1340577"/>
            <a:ext cx="917239" cy="246221"/>
          </a:xfrm>
          <a:prstGeom prst="rect">
            <a:avLst/>
          </a:prstGeom>
          <a:noFill/>
        </p:spPr>
        <p:txBody>
          <a:bodyPr wrap="none" rtlCol="0">
            <a:spAutoFit/>
          </a:bodyPr>
          <a:lstStyle/>
          <a:p>
            <a:r>
              <a:rPr lang="en-US" sz="1000" dirty="0">
                <a:solidFill>
                  <a:prstClr val="white"/>
                </a:solidFill>
                <a:latin typeface="Helvetica" charset="0"/>
                <a:ea typeface="Helvetica" charset="0"/>
                <a:cs typeface="Helvetica" charset="0"/>
              </a:rPr>
              <a:t>0.012% (e,µ)</a:t>
            </a:r>
          </a:p>
        </p:txBody>
      </p:sp>
    </p:spTree>
    <p:extLst>
      <p:ext uri="{BB962C8B-B14F-4D97-AF65-F5344CB8AC3E}">
        <p14:creationId xmlns:p14="http://schemas.microsoft.com/office/powerpoint/2010/main" val="307883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B161A"/>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B344B0CB-0333-DE4E-B0C4-3A2D1568E2ED}"/>
              </a:ext>
            </a:extLst>
          </p:cNvPr>
          <p:cNvSpPr/>
          <p:nvPr/>
        </p:nvSpPr>
        <p:spPr>
          <a:xfrm>
            <a:off x="0" y="0"/>
            <a:ext cx="12191999" cy="6858000"/>
          </a:xfrm>
          <a:prstGeom prst="rect">
            <a:avLst/>
          </a:prstGeom>
          <a:solidFill>
            <a:srgbClr val="1D2F3B"/>
          </a:solidFill>
          <a:ln>
            <a:solidFill>
              <a:srgbClr val="1D2F3B"/>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32" name="officeArt object">
            <a:extLst>
              <a:ext uri="{FF2B5EF4-FFF2-40B4-BE49-F238E27FC236}">
                <a16:creationId xmlns:a16="http://schemas.microsoft.com/office/drawing/2014/main" id="{F473A9EB-810C-044F-8F0A-D0D724886A34}"/>
              </a:ext>
            </a:extLst>
          </p:cNvPr>
          <p:cNvPicPr>
            <a:picLocks noChangeAspect="1"/>
          </p:cNvPicPr>
          <p:nvPr/>
        </p:nvPicPr>
        <p:blipFill>
          <a:blip r:embed="rId2"/>
          <a:stretch>
            <a:fillRect/>
          </a:stretch>
        </p:blipFill>
        <p:spPr>
          <a:xfrm>
            <a:off x="1" y="1"/>
            <a:ext cx="12174362" cy="5346927"/>
          </a:xfrm>
          <a:prstGeom prst="rect">
            <a:avLst/>
          </a:prstGeom>
          <a:ln w="12700" cap="flat">
            <a:noFill/>
            <a:miter lim="400000"/>
          </a:ln>
          <a:effectLst/>
        </p:spPr>
      </p:pic>
      <p:sp>
        <p:nvSpPr>
          <p:cNvPr id="3" name="Rectangle 2">
            <a:extLst>
              <a:ext uri="{FF2B5EF4-FFF2-40B4-BE49-F238E27FC236}">
                <a16:creationId xmlns:a16="http://schemas.microsoft.com/office/drawing/2014/main" id="{20BF4194-311A-B94B-B48A-206F923B28E9}"/>
              </a:ext>
            </a:extLst>
          </p:cNvPr>
          <p:cNvSpPr/>
          <p:nvPr/>
        </p:nvSpPr>
        <p:spPr>
          <a:xfrm>
            <a:off x="6967871" y="4082525"/>
            <a:ext cx="3623105" cy="369332"/>
          </a:xfrm>
          <a:prstGeom prst="rect">
            <a:avLst/>
          </a:prstGeom>
        </p:spPr>
        <p:txBody>
          <a:bodyPr wrap="square">
            <a:spAutoFit/>
          </a:bodyPr>
          <a:lstStyle/>
          <a:p>
            <a:pPr algn="r"/>
            <a:r>
              <a:rPr lang="en-US" sz="900" dirty="0">
                <a:solidFill>
                  <a:schemeClr val="bg1">
                    <a:lumMod val="65000"/>
                  </a:schemeClr>
                </a:solidFill>
                <a:latin typeface="Helvetica Light" panose="020B0403020202020204" pitchFamily="34" charset="0"/>
              </a:rPr>
              <a:t>Candidate event in which a Higgs boson produced at large transverse momentum decays into a collimated bottom-quark pair</a:t>
            </a:r>
          </a:p>
        </p:txBody>
      </p:sp>
      <p:sp>
        <p:nvSpPr>
          <p:cNvPr id="4" name="TextBox 3">
            <a:extLst>
              <a:ext uri="{FF2B5EF4-FFF2-40B4-BE49-F238E27FC236}">
                <a16:creationId xmlns:a16="http://schemas.microsoft.com/office/drawing/2014/main" id="{76223604-CECA-3245-92C0-694443889150}"/>
              </a:ext>
            </a:extLst>
          </p:cNvPr>
          <p:cNvSpPr txBox="1"/>
          <p:nvPr/>
        </p:nvSpPr>
        <p:spPr>
          <a:xfrm>
            <a:off x="623207" y="5637965"/>
            <a:ext cx="7503893" cy="830997"/>
          </a:xfrm>
          <a:prstGeom prst="rect">
            <a:avLst/>
          </a:prstGeom>
          <a:noFill/>
        </p:spPr>
        <p:txBody>
          <a:bodyPr wrap="square" rtlCol="0">
            <a:spAutoFit/>
          </a:bodyPr>
          <a:lstStyle/>
          <a:p>
            <a:r>
              <a:rPr lang="en-US" sz="1600" dirty="0">
                <a:solidFill>
                  <a:schemeClr val="bg1"/>
                </a:solidFill>
                <a:latin typeface="Helvetica Light" charset="0"/>
                <a:ea typeface="Helvetica Light" charset="0"/>
                <a:cs typeface="Helvetica Light" charset="0"/>
              </a:rPr>
              <a:t>Striking example of the </a:t>
            </a:r>
            <a:r>
              <a:rPr lang="en-US" sz="1600" b="1" dirty="0">
                <a:solidFill>
                  <a:schemeClr val="bg1"/>
                </a:solidFill>
                <a:latin typeface="Helvetica" pitchFamily="2" charset="0"/>
                <a:ea typeface="Helvetica Light" charset="0"/>
                <a:cs typeface="Helvetica Light" charset="0"/>
              </a:rPr>
              <a:t>power of our detectors</a:t>
            </a:r>
            <a:r>
              <a:rPr lang="en-US" sz="1600" dirty="0">
                <a:solidFill>
                  <a:schemeClr val="bg1"/>
                </a:solidFill>
                <a:latin typeface="Helvetica Light" charset="0"/>
                <a:ea typeface="Helvetica Light" charset="0"/>
                <a:cs typeface="Helvetica Light" charset="0"/>
              </a:rPr>
              <a:t>, also exploited in many high-mass searches: analysis of jet substructure by combining precise vertexing, tracking and calorimeter information measured in a dense environment</a:t>
            </a:r>
          </a:p>
        </p:txBody>
      </p:sp>
      <p:sp>
        <p:nvSpPr>
          <p:cNvPr id="23" name="Rounded Rectangle 22">
            <a:extLst>
              <a:ext uri="{FF2B5EF4-FFF2-40B4-BE49-F238E27FC236}">
                <a16:creationId xmlns:a16="http://schemas.microsoft.com/office/drawing/2014/main" id="{991A562C-064A-9247-A242-49BA4023FDAE}"/>
              </a:ext>
            </a:extLst>
          </p:cNvPr>
          <p:cNvSpPr/>
          <p:nvPr/>
        </p:nvSpPr>
        <p:spPr>
          <a:xfrm>
            <a:off x="8348446" y="2807781"/>
            <a:ext cx="3623105" cy="3733800"/>
          </a:xfrm>
          <a:prstGeom prst="roundRect">
            <a:avLst>
              <a:gd name="adj" fmla="val 1021"/>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5" name="Picture 24">
            <a:extLst>
              <a:ext uri="{FF2B5EF4-FFF2-40B4-BE49-F238E27FC236}">
                <a16:creationId xmlns:a16="http://schemas.microsoft.com/office/drawing/2014/main" id="{F880D2AE-90AF-6D46-B514-98BB56D4611F}"/>
              </a:ext>
            </a:extLst>
          </p:cNvPr>
          <p:cNvPicPr>
            <a:picLocks noChangeAspect="1"/>
          </p:cNvPicPr>
          <p:nvPr/>
        </p:nvPicPr>
        <p:blipFill rotWithShape="1">
          <a:blip r:embed="rId3">
            <a:extLst>
              <a:ext uri="{28A0092B-C50C-407E-A947-70E740481C1C}">
                <a14:useLocalDpi xmlns:a14="http://schemas.microsoft.com/office/drawing/2010/main"/>
              </a:ext>
            </a:extLst>
          </a:blip>
          <a:srcRect t="4673"/>
          <a:stretch/>
        </p:blipFill>
        <p:spPr>
          <a:xfrm rot="5400000">
            <a:off x="8412709" y="2956915"/>
            <a:ext cx="3496515" cy="3436159"/>
          </a:xfrm>
          <a:prstGeom prst="rect">
            <a:avLst/>
          </a:prstGeom>
        </p:spPr>
      </p:pic>
      <p:sp>
        <p:nvSpPr>
          <p:cNvPr id="39" name="TextBox 38">
            <a:extLst>
              <a:ext uri="{FF2B5EF4-FFF2-40B4-BE49-F238E27FC236}">
                <a16:creationId xmlns:a16="http://schemas.microsoft.com/office/drawing/2014/main" id="{EEF11398-9B41-234D-8B29-D78A6BFD10DE}"/>
              </a:ext>
            </a:extLst>
          </p:cNvPr>
          <p:cNvSpPr txBox="1"/>
          <p:nvPr/>
        </p:nvSpPr>
        <p:spPr>
          <a:xfrm>
            <a:off x="9127679" y="4369889"/>
            <a:ext cx="1499131" cy="615553"/>
          </a:xfrm>
          <a:prstGeom prst="rect">
            <a:avLst/>
          </a:prstGeom>
          <a:noFill/>
        </p:spPr>
        <p:txBody>
          <a:bodyPr wrap="square" rtlCol="0">
            <a:spAutoFit/>
          </a:bodyPr>
          <a:lstStyle/>
          <a:p>
            <a:r>
              <a:rPr lang="en-US" sz="1050" dirty="0">
                <a:solidFill>
                  <a:srgbClr val="003BB8"/>
                </a:solidFill>
                <a:latin typeface="Helvetica Light" charset="0"/>
                <a:ea typeface="Helvetica Light" charset="0"/>
                <a:cs typeface="Helvetica Light" charset="0"/>
              </a:rPr>
              <a:t>Probe high p</a:t>
            </a:r>
            <a:r>
              <a:rPr lang="en-US" sz="1050" baseline="-25000" dirty="0">
                <a:solidFill>
                  <a:srgbClr val="003BB8"/>
                </a:solidFill>
                <a:latin typeface="Helvetica Light" charset="0"/>
                <a:ea typeface="Helvetica Light" charset="0"/>
                <a:cs typeface="Helvetica Light" charset="0"/>
              </a:rPr>
              <a:t>T</a:t>
            </a:r>
            <a:r>
              <a:rPr lang="en-US" sz="1050" dirty="0">
                <a:solidFill>
                  <a:srgbClr val="003BB8"/>
                </a:solidFill>
                <a:latin typeface="Helvetica Light" charset="0"/>
                <a:ea typeface="Helvetica Light" charset="0"/>
                <a:cs typeface="Helvetica Light" charset="0"/>
              </a:rPr>
              <a:t>     Higgs production</a:t>
            </a:r>
          </a:p>
          <a:p>
            <a:pPr>
              <a:spcBef>
                <a:spcPts val="300"/>
              </a:spcBef>
            </a:pPr>
            <a:r>
              <a:rPr lang="en-US" sz="1050" dirty="0">
                <a:solidFill>
                  <a:srgbClr val="003BB8"/>
                </a:solidFill>
                <a:latin typeface="Helvetica Light" charset="0"/>
                <a:ea typeface="Helvetica Light" charset="0"/>
                <a:cs typeface="Helvetica Light" charset="0"/>
              </a:rPr>
              <a:t>µ = 3.7± 1.2 ± ~0.9</a:t>
            </a:r>
          </a:p>
        </p:txBody>
      </p:sp>
      <p:sp>
        <p:nvSpPr>
          <p:cNvPr id="40" name="Rectangle 39">
            <a:extLst>
              <a:ext uri="{FF2B5EF4-FFF2-40B4-BE49-F238E27FC236}">
                <a16:creationId xmlns:a16="http://schemas.microsoft.com/office/drawing/2014/main" id="{6E42AC57-19A9-6947-8844-618A4AC7FD50}"/>
              </a:ext>
            </a:extLst>
          </p:cNvPr>
          <p:cNvSpPr/>
          <p:nvPr/>
        </p:nvSpPr>
        <p:spPr>
          <a:xfrm>
            <a:off x="8911820" y="2944071"/>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CMS-PAS-HIG-19-003</a:t>
            </a:r>
          </a:p>
        </p:txBody>
      </p:sp>
      <p:sp>
        <p:nvSpPr>
          <p:cNvPr id="41" name="Rounded Rectangle 40">
            <a:extLst>
              <a:ext uri="{FF2B5EF4-FFF2-40B4-BE49-F238E27FC236}">
                <a16:creationId xmlns:a16="http://schemas.microsoft.com/office/drawing/2014/main" id="{D5BA2991-2D1A-5243-8C45-4F1DE89423BC}"/>
              </a:ext>
            </a:extLst>
          </p:cNvPr>
          <p:cNvSpPr/>
          <p:nvPr/>
        </p:nvSpPr>
        <p:spPr>
          <a:xfrm>
            <a:off x="9127679" y="3391929"/>
            <a:ext cx="1224301" cy="154459"/>
          </a:xfrm>
          <a:prstGeom prst="roundRect">
            <a:avLst/>
          </a:prstGeom>
          <a:ln w="28575">
            <a:solidFill>
              <a:srgbClr val="C00000"/>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42" name="Rounded Rectangle 41">
            <a:extLst>
              <a:ext uri="{FF2B5EF4-FFF2-40B4-BE49-F238E27FC236}">
                <a16:creationId xmlns:a16="http://schemas.microsoft.com/office/drawing/2014/main" id="{4ADF8E1C-9662-B646-A331-D2D724B4D625}"/>
              </a:ext>
            </a:extLst>
          </p:cNvPr>
          <p:cNvSpPr/>
          <p:nvPr/>
        </p:nvSpPr>
        <p:spPr>
          <a:xfrm>
            <a:off x="11501948" y="4179077"/>
            <a:ext cx="412927" cy="614292"/>
          </a:xfrm>
          <a:prstGeom prst="roundRect">
            <a:avLst>
              <a:gd name="adj" fmla="val 5315"/>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43" name="TextBox 42">
            <a:extLst>
              <a:ext uri="{FF2B5EF4-FFF2-40B4-BE49-F238E27FC236}">
                <a16:creationId xmlns:a16="http://schemas.microsoft.com/office/drawing/2014/main" id="{D650990E-AED4-3546-AC45-17E79B0C756C}"/>
              </a:ext>
            </a:extLst>
          </p:cNvPr>
          <p:cNvSpPr txBox="1"/>
          <p:nvPr/>
        </p:nvSpPr>
        <p:spPr>
          <a:xfrm>
            <a:off x="10551381" y="4212704"/>
            <a:ext cx="1363495" cy="553998"/>
          </a:xfrm>
          <a:prstGeom prst="rect">
            <a:avLst/>
          </a:prstGeom>
          <a:noFill/>
        </p:spPr>
        <p:txBody>
          <a:bodyPr wrap="square" rtlCol="0">
            <a:spAutoFit/>
          </a:bodyPr>
          <a:lstStyle/>
          <a:p>
            <a:pPr algn="r"/>
            <a:r>
              <a:rPr lang="en-US" sz="1000" dirty="0">
                <a:solidFill>
                  <a:srgbClr val="C00000"/>
                </a:solidFill>
                <a:latin typeface="Helvetica Light" charset="0"/>
                <a:ea typeface="Helvetica Light" charset="0"/>
                <a:cs typeface="Helvetica Light" charset="0"/>
              </a:rPr>
              <a:t>Sensitive to several production modes and new physics</a:t>
            </a:r>
          </a:p>
        </p:txBody>
      </p:sp>
    </p:spTree>
    <p:extLst>
      <p:ext uri="{BB962C8B-B14F-4D97-AF65-F5344CB8AC3E}">
        <p14:creationId xmlns:p14="http://schemas.microsoft.com/office/powerpoint/2010/main" val="3734737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573861" y="6545796"/>
            <a:ext cx="2133600" cy="365125"/>
          </a:xfrm>
        </p:spPr>
        <p:txBody>
          <a:bodyPr/>
          <a:lstStyle/>
          <a:p>
            <a:pPr algn="l">
              <a:defRPr/>
            </a:pPr>
            <a:fld id="{611C2F03-9E95-40C9-A99F-3C4F7EE8CF2A}" type="slidenum">
              <a:rPr lang="en-GB" smtClean="0"/>
              <a:pPr algn="l">
                <a:defRPr/>
              </a:pPr>
              <a:t>19</a:t>
            </a:fld>
            <a:endParaRPr lang="en-GB" dirty="0"/>
          </a:p>
        </p:txBody>
      </p:sp>
      <p:sp>
        <p:nvSpPr>
          <p:cNvPr id="51" name="Rectangle 50">
            <a:extLst>
              <a:ext uri="{FF2B5EF4-FFF2-40B4-BE49-F238E27FC236}">
                <a16:creationId xmlns:a16="http://schemas.microsoft.com/office/drawing/2014/main" id="{F5FBBC6D-F496-264A-BEDE-325FEB7432F6}"/>
              </a:ext>
            </a:extLst>
          </p:cNvPr>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3" name="Rectangle 52">
            <a:extLst>
              <a:ext uri="{FF2B5EF4-FFF2-40B4-BE49-F238E27FC236}">
                <a16:creationId xmlns:a16="http://schemas.microsoft.com/office/drawing/2014/main" id="{1A15C1FD-CADE-F04B-8C13-203A5B208656}"/>
              </a:ext>
            </a:extLst>
          </p:cNvPr>
          <p:cNvSpPr/>
          <p:nvPr/>
        </p:nvSpPr>
        <p:spPr>
          <a:xfrm>
            <a:off x="0" y="1023565"/>
            <a:ext cx="2781300" cy="2585323"/>
          </a:xfrm>
          <a:prstGeom prst="rect">
            <a:avLst/>
          </a:prstGeom>
        </p:spPr>
        <p:txBody>
          <a:bodyPr wrap="square">
            <a:spAutoFit/>
          </a:bodyPr>
          <a:lstStyle/>
          <a:p>
            <a:pPr lvl="1">
              <a:spcBef>
                <a:spcPts val="900"/>
              </a:spcBef>
            </a:pPr>
            <a:r>
              <a:rPr lang="en-US" dirty="0">
                <a:solidFill>
                  <a:prstClr val="black"/>
                </a:solidFill>
                <a:latin typeface="Helvetica Light" charset="0"/>
                <a:ea typeface="Helvetica Light" charset="0"/>
                <a:cs typeface="Helvetica Light" charset="0"/>
              </a:rPr>
              <a:t>ATLAS and CMS move towards predefined less model-dependent fiducial cross-section (STXS) measurements and effective field theory interpretations</a:t>
            </a:r>
            <a:endParaRPr lang="en-US" baseline="-25000" dirty="0">
              <a:solidFill>
                <a:prstClr val="black"/>
              </a:solidFill>
              <a:latin typeface="Helvetica Light" charset="0"/>
              <a:ea typeface="Helvetica Light" charset="0"/>
              <a:cs typeface="Helvetica Light" charset="0"/>
            </a:endParaRPr>
          </a:p>
        </p:txBody>
      </p:sp>
      <p:pic>
        <p:nvPicPr>
          <p:cNvPr id="5" name="Picture 4">
            <a:extLst>
              <a:ext uri="{FF2B5EF4-FFF2-40B4-BE49-F238E27FC236}">
                <a16:creationId xmlns:a16="http://schemas.microsoft.com/office/drawing/2014/main" id="{C8DAC8D9-7D31-5E43-99D6-CE972E3465F0}"/>
              </a:ext>
            </a:extLst>
          </p:cNvPr>
          <p:cNvPicPr>
            <a:picLocks noChangeAspect="1"/>
          </p:cNvPicPr>
          <p:nvPr/>
        </p:nvPicPr>
        <p:blipFill>
          <a:blip r:embed="rId3"/>
          <a:stretch>
            <a:fillRect/>
          </a:stretch>
        </p:blipFill>
        <p:spPr>
          <a:xfrm>
            <a:off x="7493000" y="3523916"/>
            <a:ext cx="4041256" cy="3321384"/>
          </a:xfrm>
          <a:prstGeom prst="rect">
            <a:avLst/>
          </a:prstGeom>
        </p:spPr>
      </p:pic>
      <p:pic>
        <p:nvPicPr>
          <p:cNvPr id="7" name="Picture 6">
            <a:extLst>
              <a:ext uri="{FF2B5EF4-FFF2-40B4-BE49-F238E27FC236}">
                <a16:creationId xmlns:a16="http://schemas.microsoft.com/office/drawing/2014/main" id="{3485BA1B-BE2A-AD4F-A0CE-5929D4859C4C}"/>
              </a:ext>
            </a:extLst>
          </p:cNvPr>
          <p:cNvPicPr>
            <a:picLocks noChangeAspect="1"/>
          </p:cNvPicPr>
          <p:nvPr/>
        </p:nvPicPr>
        <p:blipFill rotWithShape="1">
          <a:blip r:embed="rId4">
            <a:extLst>
              <a:ext uri="{28A0092B-C50C-407E-A947-70E740481C1C}">
                <a14:useLocalDpi xmlns:a14="http://schemas.microsoft.com/office/drawing/2010/main"/>
              </a:ext>
            </a:extLst>
          </a:blip>
          <a:srcRect t="874" b="1741"/>
          <a:stretch/>
        </p:blipFill>
        <p:spPr>
          <a:xfrm>
            <a:off x="2892909" y="1693914"/>
            <a:ext cx="4682869" cy="5139525"/>
          </a:xfrm>
          <a:prstGeom prst="rect">
            <a:avLst/>
          </a:prstGeom>
        </p:spPr>
      </p:pic>
      <p:sp>
        <p:nvSpPr>
          <p:cNvPr id="28" name="Rectangle 27">
            <a:extLst>
              <a:ext uri="{FF2B5EF4-FFF2-40B4-BE49-F238E27FC236}">
                <a16:creationId xmlns:a16="http://schemas.microsoft.com/office/drawing/2014/main" id="{FDCAC74B-9F5E-0144-9ADE-112294CA9AAF}"/>
              </a:ext>
            </a:extLst>
          </p:cNvPr>
          <p:cNvSpPr/>
          <p:nvPr/>
        </p:nvSpPr>
        <p:spPr>
          <a:xfrm>
            <a:off x="5955453" y="1650039"/>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arXiv:2004.03969</a:t>
            </a:r>
          </a:p>
        </p:txBody>
      </p:sp>
      <p:sp>
        <p:nvSpPr>
          <p:cNvPr id="14" name="TextBox 13">
            <a:extLst>
              <a:ext uri="{FF2B5EF4-FFF2-40B4-BE49-F238E27FC236}">
                <a16:creationId xmlns:a16="http://schemas.microsoft.com/office/drawing/2014/main" id="{EE939AC8-2BBF-2A4E-AD66-DAE5F95CB0B4}"/>
              </a:ext>
            </a:extLst>
          </p:cNvPr>
          <p:cNvSpPr txBox="1"/>
          <p:nvPr/>
        </p:nvSpPr>
        <p:spPr>
          <a:xfrm>
            <a:off x="8180867" y="4518572"/>
            <a:ext cx="1257075" cy="246221"/>
          </a:xfrm>
          <a:prstGeom prst="rect">
            <a:avLst/>
          </a:prstGeom>
          <a:noFill/>
        </p:spPr>
        <p:txBody>
          <a:bodyPr wrap="none" rtlCol="0">
            <a:spAutoFit/>
          </a:bodyPr>
          <a:lstStyle/>
          <a:p>
            <a:r>
              <a:rPr lang="en-US" sz="1000" dirty="0">
                <a:latin typeface="Helvetica Light" panose="020B0403020202020204" pitchFamily="34" charset="0"/>
                <a:ea typeface="Helvetica Light" charset="0"/>
                <a:cs typeface="Helvetica Light" charset="0"/>
              </a:rPr>
              <a:t>CP-even operators</a:t>
            </a:r>
          </a:p>
        </p:txBody>
      </p:sp>
      <p:sp>
        <p:nvSpPr>
          <p:cNvPr id="15" name="TextBox 14">
            <a:extLst>
              <a:ext uri="{FF2B5EF4-FFF2-40B4-BE49-F238E27FC236}">
                <a16:creationId xmlns:a16="http://schemas.microsoft.com/office/drawing/2014/main" id="{EF7BCDDB-7FE0-6C4F-B2CF-9EC5F3FDE5DE}"/>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Probing Higgs properties in four-lepton channel </a:t>
            </a:r>
          </a:p>
          <a:p>
            <a:endParaRPr lang="en-US" sz="2400" dirty="0">
              <a:solidFill>
                <a:prstClr val="black"/>
              </a:solidFill>
              <a:latin typeface="Helvetica Light" panose="020B0403020202020204" pitchFamily="34" charset="0"/>
              <a:ea typeface="Helvetica Light" charset="0"/>
              <a:cs typeface="Helvetica Light" charset="0"/>
            </a:endParaRPr>
          </a:p>
        </p:txBody>
      </p:sp>
      <p:sp>
        <p:nvSpPr>
          <p:cNvPr id="3" name="Rectangle 2">
            <a:extLst>
              <a:ext uri="{FF2B5EF4-FFF2-40B4-BE49-F238E27FC236}">
                <a16:creationId xmlns:a16="http://schemas.microsoft.com/office/drawing/2014/main" id="{F86E2804-28C5-A94B-A037-896AD802DDD2}"/>
              </a:ext>
            </a:extLst>
          </p:cNvPr>
          <p:cNvSpPr/>
          <p:nvPr/>
        </p:nvSpPr>
        <p:spPr>
          <a:xfrm>
            <a:off x="7613878" y="123431"/>
            <a:ext cx="4082822" cy="908321"/>
          </a:xfrm>
          <a:prstGeom prst="rect">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13" name="Picture 12">
            <a:extLst>
              <a:ext uri="{FF2B5EF4-FFF2-40B4-BE49-F238E27FC236}">
                <a16:creationId xmlns:a16="http://schemas.microsoft.com/office/drawing/2014/main" id="{9A8F8F59-E762-8145-A462-8C43F18AAB04}"/>
              </a:ext>
            </a:extLst>
          </p:cNvPr>
          <p:cNvPicPr>
            <a:picLocks noChangeAspect="1"/>
          </p:cNvPicPr>
          <p:nvPr/>
        </p:nvPicPr>
        <p:blipFill>
          <a:blip r:embed="rId5"/>
          <a:stretch>
            <a:fillRect/>
          </a:stretch>
        </p:blipFill>
        <p:spPr>
          <a:xfrm rot="5400000">
            <a:off x="7782296" y="146772"/>
            <a:ext cx="3584519" cy="3736070"/>
          </a:xfrm>
          <a:prstGeom prst="rect">
            <a:avLst/>
          </a:prstGeom>
        </p:spPr>
      </p:pic>
      <p:sp>
        <p:nvSpPr>
          <p:cNvPr id="22" name="Rectangle 21">
            <a:extLst>
              <a:ext uri="{FF2B5EF4-FFF2-40B4-BE49-F238E27FC236}">
                <a16:creationId xmlns:a16="http://schemas.microsoft.com/office/drawing/2014/main" id="{3DEF3116-51A0-4040-A780-72C4E59CEE18}"/>
              </a:ext>
            </a:extLst>
          </p:cNvPr>
          <p:cNvSpPr/>
          <p:nvPr/>
        </p:nvSpPr>
        <p:spPr>
          <a:xfrm rot="16200000">
            <a:off x="10735211" y="659554"/>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CMS-PAS-HIG-19-001</a:t>
            </a:r>
          </a:p>
        </p:txBody>
      </p:sp>
      <p:sp>
        <p:nvSpPr>
          <p:cNvPr id="23" name="Rectangle 22">
            <a:extLst>
              <a:ext uri="{FF2B5EF4-FFF2-40B4-BE49-F238E27FC236}">
                <a16:creationId xmlns:a16="http://schemas.microsoft.com/office/drawing/2014/main" id="{3221A082-7A88-1B40-B41F-57422BC01ABC}"/>
              </a:ext>
            </a:extLst>
          </p:cNvPr>
          <p:cNvSpPr/>
          <p:nvPr/>
        </p:nvSpPr>
        <p:spPr>
          <a:xfrm>
            <a:off x="8062131" y="3648544"/>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arXiv:2004.03447</a:t>
            </a:r>
          </a:p>
        </p:txBody>
      </p:sp>
    </p:spTree>
    <p:extLst>
      <p:ext uri="{BB962C8B-B14F-4D97-AF65-F5344CB8AC3E}">
        <p14:creationId xmlns:p14="http://schemas.microsoft.com/office/powerpoint/2010/main" val="12567051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8217CDD-BE9F-CD4A-9807-6BC8D15084C3}"/>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7D7E22FB-5D4E-8248-9EE6-D060230BC90D}"/>
              </a:ext>
            </a:extLst>
          </p:cNvPr>
          <p:cNvSpPr/>
          <p:nvPr/>
        </p:nvSpPr>
        <p:spPr>
          <a:xfrm>
            <a:off x="31052" y="4648200"/>
            <a:ext cx="12192000" cy="1269721"/>
          </a:xfrm>
          <a:prstGeom prst="rect">
            <a:avLst/>
          </a:prstGeom>
          <a:solidFill>
            <a:srgbClr val="283538"/>
          </a:solidFill>
          <a:ln>
            <a:noFill/>
          </a:ln>
        </p:spPr>
        <p:txBody>
          <a:bodyPr wrap="square" rtlCol="0" anchor="ctr">
            <a:spAutoFit/>
          </a:bodyPr>
          <a:lstStyle/>
          <a:p>
            <a:pPr algn="r">
              <a:defRPr/>
            </a:pPr>
            <a:endParaRPr lang="en-US" sz="1600" dirty="0">
              <a:solidFill>
                <a:prstClr val="black"/>
              </a:solidFill>
              <a:latin typeface="Helvetica Light" charset="0"/>
              <a:ea typeface="Helvetica Light" charset="0"/>
              <a:cs typeface="Helvetica Light" charset="0"/>
            </a:endParaRPr>
          </a:p>
        </p:txBody>
      </p:sp>
      <p:sp>
        <p:nvSpPr>
          <p:cNvPr id="16" name="TextBox 32">
            <a:extLst>
              <a:ext uri="{FF2B5EF4-FFF2-40B4-BE49-F238E27FC236}">
                <a16:creationId xmlns:a16="http://schemas.microsoft.com/office/drawing/2014/main" id="{3D13E06E-9A58-A143-A001-1A0AEF4015B0}"/>
              </a:ext>
            </a:extLst>
          </p:cNvPr>
          <p:cNvSpPr txBox="1">
            <a:spLocks noChangeArrowheads="1"/>
          </p:cNvSpPr>
          <p:nvPr/>
        </p:nvSpPr>
        <p:spPr bwMode="auto">
          <a:xfrm>
            <a:off x="210564" y="4826139"/>
            <a:ext cx="8964488" cy="546970"/>
          </a:xfrm>
          <a:prstGeom prst="rect">
            <a:avLst/>
          </a:prstGeom>
          <a:noFill/>
          <a:ln w="9525">
            <a:noFill/>
            <a:miter lim="800000"/>
            <a:headEnd/>
            <a:tailEnd/>
          </a:ln>
        </p:spPr>
        <p:txBody>
          <a:bodyPr wrap="square" tIns="36000" rIns="180000" bIns="18000">
            <a:prstTxWarp prst="textNoShape">
              <a:avLst/>
            </a:prstTxWarp>
            <a:spAutoFit/>
          </a:bodyPr>
          <a:lstStyle/>
          <a:p>
            <a:pPr indent="11113">
              <a:spcBef>
                <a:spcPts val="300"/>
              </a:spcBef>
              <a:tabLst>
                <a:tab pos="2798763" algn="l"/>
              </a:tabLst>
              <a:defRPr/>
            </a:pPr>
            <a:r>
              <a:rPr lang="en-US" sz="3200" b="1" dirty="0">
                <a:solidFill>
                  <a:prstClr val="white"/>
                </a:solidFill>
                <a:latin typeface="Helvetica" pitchFamily="2" charset="0"/>
                <a:ea typeface="Helvetica Light" charset="0"/>
                <a:cs typeface="Aharoni" panose="02010803020104030203" pitchFamily="2" charset="-79"/>
              </a:rPr>
              <a:t>LHCP Experimental Highlights</a:t>
            </a:r>
          </a:p>
        </p:txBody>
      </p:sp>
      <p:sp>
        <p:nvSpPr>
          <p:cNvPr id="2" name="TextBox 1">
            <a:extLst>
              <a:ext uri="{FF2B5EF4-FFF2-40B4-BE49-F238E27FC236}">
                <a16:creationId xmlns:a16="http://schemas.microsoft.com/office/drawing/2014/main" id="{BB751874-962E-3C4E-A565-5AC65E80D267}"/>
              </a:ext>
            </a:extLst>
          </p:cNvPr>
          <p:cNvSpPr txBox="1"/>
          <p:nvPr/>
        </p:nvSpPr>
        <p:spPr>
          <a:xfrm>
            <a:off x="223264" y="5384800"/>
            <a:ext cx="4291559" cy="338554"/>
          </a:xfrm>
          <a:prstGeom prst="rect">
            <a:avLst/>
          </a:prstGeom>
          <a:noFill/>
        </p:spPr>
        <p:txBody>
          <a:bodyPr wrap="none" rtlCol="0">
            <a:spAutoFit/>
          </a:bodyPr>
          <a:lstStyle/>
          <a:p>
            <a:r>
              <a:rPr lang="en-US" sz="1600" b="1" dirty="0">
                <a:solidFill>
                  <a:schemeClr val="bg1"/>
                </a:solidFill>
                <a:latin typeface="Helvetica" pitchFamily="2" charset="0"/>
                <a:ea typeface="Helvetica Light" charset="0"/>
                <a:cs typeface="Helvetica Light" charset="0"/>
              </a:rPr>
              <a:t>Few selected highlights and perspectives </a:t>
            </a:r>
          </a:p>
        </p:txBody>
      </p:sp>
      <p:sp>
        <p:nvSpPr>
          <p:cNvPr id="5" name="Rectangle 4">
            <a:extLst>
              <a:ext uri="{FF2B5EF4-FFF2-40B4-BE49-F238E27FC236}">
                <a16:creationId xmlns:a16="http://schemas.microsoft.com/office/drawing/2014/main" id="{A9F4A3A9-F5AD-634D-A2B4-EE754DC04405}"/>
              </a:ext>
            </a:extLst>
          </p:cNvPr>
          <p:cNvSpPr/>
          <p:nvPr/>
        </p:nvSpPr>
        <p:spPr>
          <a:xfrm>
            <a:off x="1809052" y="2870332"/>
            <a:ext cx="3842448" cy="469358"/>
          </a:xfrm>
          <a:prstGeom prst="rect">
            <a:avLst/>
          </a:prstGeom>
          <a:solidFill>
            <a:srgbClr val="FFFF00"/>
          </a:solidFill>
          <a:ln>
            <a:solidFill>
              <a:srgbClr val="FFFF00"/>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7" name="TextBox 16">
            <a:extLst>
              <a:ext uri="{FF2B5EF4-FFF2-40B4-BE49-F238E27FC236}">
                <a16:creationId xmlns:a16="http://schemas.microsoft.com/office/drawing/2014/main" id="{76DA5397-47A9-054F-AD2B-8125A447023F}"/>
              </a:ext>
            </a:extLst>
          </p:cNvPr>
          <p:cNvSpPr txBox="1"/>
          <p:nvPr/>
        </p:nvSpPr>
        <p:spPr>
          <a:xfrm>
            <a:off x="2024952" y="2862372"/>
            <a:ext cx="3842448" cy="469359"/>
          </a:xfrm>
          <a:prstGeom prst="rect">
            <a:avLst/>
          </a:prstGeom>
          <a:noFill/>
        </p:spPr>
        <p:txBody>
          <a:bodyPr wrap="square" rtlCol="0">
            <a:spAutoFit/>
          </a:bodyPr>
          <a:lstStyle/>
          <a:p>
            <a:r>
              <a:rPr lang="en-US" sz="2450" dirty="0">
                <a:solidFill>
                  <a:srgbClr val="FF0000"/>
                </a:solidFill>
                <a:latin typeface="Bank Gothic Medium" pitchFamily="2" charset="77"/>
                <a:ea typeface="Helvetica Light" charset="0"/>
                <a:cs typeface="Helvetica Light" charset="0"/>
              </a:rPr>
              <a:t>O   N   L   I   N   E</a:t>
            </a:r>
          </a:p>
        </p:txBody>
      </p:sp>
      <p:sp>
        <p:nvSpPr>
          <p:cNvPr id="20" name="Rectangle 19">
            <a:extLst>
              <a:ext uri="{FF2B5EF4-FFF2-40B4-BE49-F238E27FC236}">
                <a16:creationId xmlns:a16="http://schemas.microsoft.com/office/drawing/2014/main" id="{066C89E6-EC78-9B42-BCEA-D00344085ABF}"/>
              </a:ext>
            </a:extLst>
          </p:cNvPr>
          <p:cNvSpPr/>
          <p:nvPr/>
        </p:nvSpPr>
        <p:spPr>
          <a:xfrm>
            <a:off x="8775700" y="4977009"/>
            <a:ext cx="3205737" cy="713702"/>
          </a:xfrm>
          <a:prstGeom prst="rect">
            <a:avLst/>
          </a:prstGeom>
          <a:noFill/>
        </p:spPr>
        <p:txBody>
          <a:bodyPr wrap="square" lIns="144000" tIns="61200" bIns="36000">
            <a:spAutoFit/>
          </a:bodyPr>
          <a:lstStyle/>
          <a:p>
            <a:pPr indent="11113" algn="r">
              <a:spcBef>
                <a:spcPts val="1200"/>
              </a:spcBef>
              <a:defRPr/>
            </a:pPr>
            <a:r>
              <a:rPr lang="en-US" b="1" dirty="0">
                <a:solidFill>
                  <a:prstClr val="white"/>
                </a:solidFill>
                <a:latin typeface="Helvetica" pitchFamily="2" charset="0"/>
                <a:ea typeface="Trebuchet MS" pitchFamily="-84" charset="0"/>
                <a:cs typeface="Helvetica Light"/>
              </a:rPr>
              <a:t>Andreas Hoecker (CERN)</a:t>
            </a:r>
          </a:p>
          <a:p>
            <a:pPr indent="11113" algn="r">
              <a:spcBef>
                <a:spcPts val="1200"/>
              </a:spcBef>
              <a:defRPr/>
            </a:pPr>
            <a:r>
              <a:rPr lang="en-US" sz="1200" b="1" dirty="0">
                <a:solidFill>
                  <a:prstClr val="white"/>
                </a:solidFill>
                <a:latin typeface="Helvetica" pitchFamily="2" charset="0"/>
                <a:ea typeface="Trebuchet MS" pitchFamily="-84" charset="0"/>
                <a:cs typeface="Helvetica Light"/>
              </a:rPr>
              <a:t>LHCP, Everywhere, 30 May 2012</a:t>
            </a:r>
          </a:p>
        </p:txBody>
      </p:sp>
      <p:cxnSp>
        <p:nvCxnSpPr>
          <p:cNvPr id="7" name="Straight Connector 6">
            <a:extLst>
              <a:ext uri="{FF2B5EF4-FFF2-40B4-BE49-F238E27FC236}">
                <a16:creationId xmlns:a16="http://schemas.microsoft.com/office/drawing/2014/main" id="{6925396B-16DB-C44D-853F-9327945C8B70}"/>
              </a:ext>
            </a:extLst>
          </p:cNvPr>
          <p:cNvCxnSpPr>
            <a:cxnSpLocks/>
          </p:cNvCxnSpPr>
          <p:nvPr/>
        </p:nvCxnSpPr>
        <p:spPr>
          <a:xfrm>
            <a:off x="8636000" y="4965839"/>
            <a:ext cx="0" cy="660261"/>
          </a:xfrm>
          <a:prstGeom prst="line">
            <a:avLst/>
          </a:prstGeom>
          <a:ln w="3175">
            <a:solidFill>
              <a:schemeClr val="bg1"/>
            </a:solidFill>
            <a:prstDash val="sysDot"/>
          </a:ln>
          <a:effectLst/>
        </p:spPr>
        <p:style>
          <a:lnRef idx="2">
            <a:schemeClr val="accent1"/>
          </a:lnRef>
          <a:fillRef idx="0">
            <a:schemeClr val="accent1"/>
          </a:fillRef>
          <a:effectRef idx="1">
            <a:schemeClr val="accent1"/>
          </a:effectRef>
          <a:fontRef idx="minor">
            <a:schemeClr val="tx1"/>
          </a:fontRef>
        </p:style>
      </p:cxnSp>
      <p:sp>
        <p:nvSpPr>
          <p:cNvPr id="10" name="Rectangle 9">
            <a:extLst>
              <a:ext uri="{FF2B5EF4-FFF2-40B4-BE49-F238E27FC236}">
                <a16:creationId xmlns:a16="http://schemas.microsoft.com/office/drawing/2014/main" id="{0994F390-87D6-2F4B-BB87-F80FF1917EB2}"/>
              </a:ext>
            </a:extLst>
          </p:cNvPr>
          <p:cNvSpPr/>
          <p:nvPr/>
        </p:nvSpPr>
        <p:spPr>
          <a:xfrm>
            <a:off x="0" y="2401273"/>
            <a:ext cx="9601200" cy="2253781"/>
          </a:xfrm>
          <a:prstGeom prst="rect">
            <a:avLst/>
          </a:prstGeom>
          <a:solidFill>
            <a:schemeClr val="bg1">
              <a:alpha val="98000"/>
            </a:schemeClr>
          </a:solidFill>
          <a:ln>
            <a:no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sp>
        <p:nvSpPr>
          <p:cNvPr id="11" name="TextBox 32">
            <a:extLst>
              <a:ext uri="{FF2B5EF4-FFF2-40B4-BE49-F238E27FC236}">
                <a16:creationId xmlns:a16="http://schemas.microsoft.com/office/drawing/2014/main" id="{A068BC21-EBCD-6041-9AB0-18482667B727}"/>
              </a:ext>
            </a:extLst>
          </p:cNvPr>
          <p:cNvSpPr txBox="1">
            <a:spLocks noChangeArrowheads="1"/>
          </p:cNvSpPr>
          <p:nvPr/>
        </p:nvSpPr>
        <p:spPr bwMode="auto">
          <a:xfrm>
            <a:off x="368074" y="2690648"/>
            <a:ext cx="8953725" cy="1693438"/>
          </a:xfrm>
          <a:prstGeom prst="rect">
            <a:avLst/>
          </a:prstGeom>
          <a:noFill/>
          <a:ln w="9525">
            <a:noFill/>
            <a:miter lim="800000"/>
            <a:headEnd/>
            <a:tailEnd/>
          </a:ln>
        </p:spPr>
        <p:txBody>
          <a:bodyPr wrap="square" tIns="36000" rIns="180000" bIns="18000">
            <a:prstTxWarp prst="textNoShape">
              <a:avLst/>
            </a:prstTxWarp>
            <a:spAutoFit/>
          </a:bodyPr>
          <a:lstStyle/>
          <a:p>
            <a:pPr indent="11113">
              <a:spcBef>
                <a:spcPts val="300"/>
              </a:spcBef>
              <a:tabLst>
                <a:tab pos="2798763" algn="l"/>
              </a:tabLst>
              <a:defRPr/>
            </a:pPr>
            <a:r>
              <a:rPr lang="en-US" sz="2000" dirty="0">
                <a:latin typeface="Helvetica Light" panose="020B0403020202020204" pitchFamily="34" charset="0"/>
                <a:ea typeface="Helvetica Light" charset="0"/>
                <a:cs typeface="Aharoni" panose="02010803020104030203" pitchFamily="2" charset="-79"/>
              </a:rPr>
              <a:t>This conference was …</a:t>
            </a:r>
          </a:p>
          <a:p>
            <a:pPr marL="342900" indent="-342900">
              <a:spcBef>
                <a:spcPts val="2100"/>
              </a:spcBef>
              <a:buFont typeface="Arial" panose="020B0604020202020204" pitchFamily="34" charset="0"/>
              <a:buChar char="•"/>
              <a:tabLst>
                <a:tab pos="2798763" algn="l"/>
              </a:tabLst>
              <a:defRPr/>
            </a:pPr>
            <a:r>
              <a:rPr lang="en-US" b="1" dirty="0">
                <a:latin typeface="Helvetica" pitchFamily="2" charset="0"/>
                <a:ea typeface="Helvetica Light" charset="0"/>
                <a:cs typeface="Aharoni" panose="02010803020104030203" pitchFamily="2" charset="-79"/>
              </a:rPr>
              <a:t>Pioneering</a:t>
            </a:r>
            <a:r>
              <a:rPr lang="en-US" dirty="0">
                <a:latin typeface="Helvetica Light" panose="020B0403020202020204" pitchFamily="34" charset="0"/>
                <a:ea typeface="Helvetica Light" charset="0"/>
                <a:cs typeface="Aharoni" panose="02010803020104030203" pitchFamily="2" charset="-79"/>
              </a:rPr>
              <a:t> — the first virtual of the large HEP conferences</a:t>
            </a:r>
          </a:p>
          <a:p>
            <a:pPr marL="342900" indent="-342900">
              <a:spcBef>
                <a:spcPts val="900"/>
              </a:spcBef>
              <a:buFont typeface="Arial" panose="020B0604020202020204" pitchFamily="34" charset="0"/>
              <a:buChar char="•"/>
              <a:tabLst>
                <a:tab pos="2798763" algn="l"/>
              </a:tabLst>
              <a:defRPr/>
            </a:pPr>
            <a:r>
              <a:rPr lang="en-US" b="1" dirty="0">
                <a:latin typeface="Helvetica" pitchFamily="2" charset="0"/>
                <a:ea typeface="Helvetica Light" charset="0"/>
                <a:cs typeface="Aharoni" panose="02010803020104030203" pitchFamily="2" charset="-79"/>
              </a:rPr>
              <a:t>Rich</a:t>
            </a:r>
            <a:r>
              <a:rPr lang="en-US" dirty="0">
                <a:latin typeface="Helvetica Light" panose="020B0403020202020204" pitchFamily="34" charset="0"/>
                <a:ea typeface="Helvetica Light" charset="0"/>
                <a:cs typeface="Aharoni" panose="02010803020104030203" pitchFamily="2" charset="-79"/>
              </a:rPr>
              <a:t> — a showcase for first rate research under difficult circumstances</a:t>
            </a:r>
          </a:p>
          <a:p>
            <a:pPr marL="342900" indent="-342900">
              <a:spcBef>
                <a:spcPts val="900"/>
              </a:spcBef>
              <a:buFont typeface="Arial" panose="020B0604020202020204" pitchFamily="34" charset="0"/>
              <a:buChar char="•"/>
              <a:tabLst>
                <a:tab pos="2798763" algn="l"/>
              </a:tabLst>
              <a:defRPr/>
            </a:pPr>
            <a:r>
              <a:rPr lang="en-US" b="1" dirty="0">
                <a:latin typeface="Helvetica" pitchFamily="2" charset="0"/>
                <a:ea typeface="Helvetica Light" charset="0"/>
                <a:cs typeface="Aharoni" panose="02010803020104030203" pitchFamily="2" charset="-79"/>
              </a:rPr>
              <a:t>Important </a:t>
            </a:r>
            <a:r>
              <a:rPr lang="en-US" dirty="0">
                <a:latin typeface="Helvetica Light" panose="020B0403020202020204" pitchFamily="34" charset="0"/>
                <a:ea typeface="Helvetica Light" charset="0"/>
                <a:cs typeface="Aharoni" panose="02010803020104030203" pitchFamily="2" charset="-79"/>
              </a:rPr>
              <a:t>— </a:t>
            </a:r>
            <a:r>
              <a:rPr lang="en-US" dirty="0">
                <a:solidFill>
                  <a:srgbClr val="D80017"/>
                </a:solidFill>
                <a:latin typeface="Helvetica Light" panose="020B0403020202020204" pitchFamily="34" charset="0"/>
                <a:ea typeface="Helvetica Light" charset="0"/>
                <a:cs typeface="Aharoni" panose="02010803020104030203" pitchFamily="2" charset="-79"/>
              </a:rPr>
              <a:t>huge</a:t>
            </a:r>
            <a:r>
              <a:rPr lang="en-US" dirty="0">
                <a:latin typeface="Helvetica Light" panose="020B0403020202020204" pitchFamily="34" charset="0"/>
                <a:ea typeface="Helvetica Light" charset="0"/>
                <a:cs typeface="Aharoni" panose="02010803020104030203" pitchFamily="2" charset="-79"/>
              </a:rPr>
              <a:t> thanks to the </a:t>
            </a:r>
            <a:r>
              <a:rPr lang="en-US" dirty="0" err="1">
                <a:latin typeface="Helvetica Light" panose="020B0403020202020204" pitchFamily="34" charset="0"/>
                <a:ea typeface="Helvetica Light" charset="0"/>
                <a:cs typeface="Aharoni" panose="02010803020104030203" pitchFamily="2" charset="-79"/>
              </a:rPr>
              <a:t>organisers</a:t>
            </a:r>
            <a:r>
              <a:rPr lang="en-US" dirty="0">
                <a:latin typeface="Helvetica Light" panose="020B0403020202020204" pitchFamily="34" charset="0"/>
                <a:ea typeface="Helvetica Light" charset="0"/>
                <a:cs typeface="Aharoni" panose="02010803020104030203" pitchFamily="2" charset="-79"/>
              </a:rPr>
              <a:t> for bringing the community together</a:t>
            </a:r>
          </a:p>
        </p:txBody>
      </p:sp>
      <p:pic>
        <p:nvPicPr>
          <p:cNvPr id="12" name="Picture 11">
            <a:extLst>
              <a:ext uri="{FF2B5EF4-FFF2-40B4-BE49-F238E27FC236}">
                <a16:creationId xmlns:a16="http://schemas.microsoft.com/office/drawing/2014/main" id="{6C42BDBC-E4F2-764F-A978-69DCB5C8A3E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8475766" y="2401421"/>
            <a:ext cx="1125434" cy="1123316"/>
          </a:xfrm>
          <a:prstGeom prst="rect">
            <a:avLst/>
          </a:prstGeom>
          <a:effectLst>
            <a:outerShdw blurRad="152400" sx="60000" sy="60000" algn="ctr" rotWithShape="0">
              <a:prstClr val="black">
                <a:alpha val="32000"/>
              </a:prstClr>
            </a:outerShdw>
          </a:effectLst>
        </p:spPr>
      </p:pic>
      <p:sp>
        <p:nvSpPr>
          <p:cNvPr id="18" name="TextBox 17">
            <a:extLst>
              <a:ext uri="{FF2B5EF4-FFF2-40B4-BE49-F238E27FC236}">
                <a16:creationId xmlns:a16="http://schemas.microsoft.com/office/drawing/2014/main" id="{0A197AB4-7A93-CB49-84D9-34FCBA76444E}"/>
              </a:ext>
            </a:extLst>
          </p:cNvPr>
          <p:cNvSpPr txBox="1"/>
          <p:nvPr/>
        </p:nvSpPr>
        <p:spPr>
          <a:xfrm>
            <a:off x="0" y="5920507"/>
            <a:ext cx="9601200" cy="576293"/>
          </a:xfrm>
          <a:prstGeom prst="rect">
            <a:avLst/>
          </a:prstGeom>
          <a:solidFill>
            <a:schemeClr val="bg1"/>
          </a:solidFill>
        </p:spPr>
        <p:txBody>
          <a:bodyPr wrap="square" tIns="72000" bIns="72000" rtlCol="0">
            <a:spAutoFit/>
          </a:bodyPr>
          <a:lstStyle/>
          <a:p>
            <a:pPr marL="401638"/>
            <a:r>
              <a:rPr lang="en-GB" sz="1400" b="1" dirty="0">
                <a:latin typeface="Helvetica" pitchFamily="2" charset="0"/>
                <a:ea typeface="Helvetica Light" charset="0"/>
                <a:cs typeface="Helvetica Light" charset="0"/>
              </a:rPr>
              <a:t>Disclaimer</a:t>
            </a:r>
            <a:r>
              <a:rPr lang="en-GB" sz="1400" dirty="0">
                <a:latin typeface="Helvetica Light" charset="0"/>
                <a:ea typeface="Helvetica Light" charset="0"/>
                <a:cs typeface="Helvetica Light" charset="0"/>
              </a:rPr>
              <a:t>: I apologise for not adding names on these slides. I have used so many talks/posters for the material presented here that I rather choose to </a:t>
            </a:r>
            <a:r>
              <a:rPr lang="en-GB" sz="1400" b="1" dirty="0">
                <a:latin typeface="Helvetica" pitchFamily="2" charset="0"/>
                <a:ea typeface="Helvetica Light" charset="0"/>
                <a:cs typeface="Helvetica Light" charset="0"/>
              </a:rPr>
              <a:t>sincerely</a:t>
            </a:r>
            <a:r>
              <a:rPr lang="en-GB" sz="1400" dirty="0">
                <a:latin typeface="Helvetica Light" charset="0"/>
                <a:ea typeface="Helvetica Light" charset="0"/>
                <a:cs typeface="Helvetica Light" charset="0"/>
              </a:rPr>
              <a:t> </a:t>
            </a:r>
            <a:r>
              <a:rPr lang="en-GB" sz="1400" b="1" dirty="0">
                <a:latin typeface="Helvetica" pitchFamily="2" charset="0"/>
                <a:ea typeface="Helvetica Light" charset="0"/>
                <a:cs typeface="Helvetica Light" charset="0"/>
              </a:rPr>
              <a:t>thank ALL speakers and poster presenters!</a:t>
            </a:r>
          </a:p>
        </p:txBody>
      </p:sp>
    </p:spTree>
    <p:extLst>
      <p:ext uri="{BB962C8B-B14F-4D97-AF65-F5344CB8AC3E}">
        <p14:creationId xmlns:p14="http://schemas.microsoft.com/office/powerpoint/2010/main" val="26801432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20</a:t>
            </a:fld>
            <a:endParaRPr lang="en-GB" dirty="0"/>
          </a:p>
        </p:txBody>
      </p:sp>
      <p:sp>
        <p:nvSpPr>
          <p:cNvPr id="18" name="TextBox 17">
            <a:extLst>
              <a:ext uri="{FF2B5EF4-FFF2-40B4-BE49-F238E27FC236}">
                <a16:creationId xmlns:a16="http://schemas.microsoft.com/office/drawing/2014/main" id="{EA976682-85EC-5D40-8F5C-36BA647242A4}"/>
              </a:ext>
            </a:extLst>
          </p:cNvPr>
          <p:cNvSpPr txBox="1"/>
          <p:nvPr/>
        </p:nvSpPr>
        <p:spPr>
          <a:xfrm>
            <a:off x="0" y="1782328"/>
            <a:ext cx="10416480" cy="338554"/>
          </a:xfrm>
          <a:prstGeom prst="rect">
            <a:avLst/>
          </a:prstGeom>
          <a:noFill/>
        </p:spPr>
        <p:txBody>
          <a:bodyPr wrap="square" rtlCol="0">
            <a:spAutoFit/>
          </a:bodyPr>
          <a:lstStyle/>
          <a:p>
            <a:pPr>
              <a:spcBef>
                <a:spcPts val="3000"/>
              </a:spcBef>
              <a:defRPr/>
            </a:pPr>
            <a:r>
              <a:rPr lang="en-US" sz="1600" dirty="0">
                <a:latin typeface="Helvetica Light" panose="020B0403020202020204" pitchFamily="34" charset="0"/>
                <a:cs typeface="Arial"/>
              </a:rPr>
              <a:t>	CMS &amp; ATLAS looked for CP-odd contribution (𝛼) in Higgs–top coupling using ttH(</a:t>
            </a:r>
            <a:r>
              <a:rPr lang="en-US" sz="1600" dirty="0">
                <a:latin typeface="Symbol" pitchFamily="2" charset="2"/>
                <a:cs typeface="Arial"/>
              </a:rPr>
              <a:t>® </a:t>
            </a:r>
            <a:r>
              <a:rPr lang="en-US" sz="1600" dirty="0">
                <a:latin typeface="Helvetica Light" panose="020B0403020202020204" pitchFamily="34" charset="0"/>
                <a:cs typeface="Arial"/>
              </a:rPr>
              <a:t>𝛾𝛾) </a:t>
            </a:r>
          </a:p>
        </p:txBody>
      </p:sp>
      <p:pic>
        <p:nvPicPr>
          <p:cNvPr id="4" name="Picture 3">
            <a:extLst>
              <a:ext uri="{FF2B5EF4-FFF2-40B4-BE49-F238E27FC236}">
                <a16:creationId xmlns:a16="http://schemas.microsoft.com/office/drawing/2014/main" id="{6A209E57-DFFE-324C-9850-5CFB4C4802F5}"/>
              </a:ext>
            </a:extLst>
          </p:cNvPr>
          <p:cNvPicPr>
            <a:picLocks noChangeAspect="1"/>
          </p:cNvPicPr>
          <p:nvPr/>
        </p:nvPicPr>
        <p:blipFill rotWithShape="1">
          <a:blip r:embed="rId3">
            <a:extLst>
              <a:ext uri="{28A0092B-C50C-407E-A947-70E740481C1C}">
                <a14:useLocalDpi xmlns:a14="http://schemas.microsoft.com/office/drawing/2010/main"/>
              </a:ext>
            </a:extLst>
          </a:blip>
          <a:srcRect l="5049"/>
          <a:stretch/>
        </p:blipFill>
        <p:spPr>
          <a:xfrm>
            <a:off x="457200" y="2535022"/>
            <a:ext cx="5104969" cy="4028603"/>
          </a:xfrm>
          <a:prstGeom prst="rect">
            <a:avLst/>
          </a:prstGeom>
        </p:spPr>
      </p:pic>
      <p:sp>
        <p:nvSpPr>
          <p:cNvPr id="11" name="Rectangle 10">
            <a:extLst>
              <a:ext uri="{FF2B5EF4-FFF2-40B4-BE49-F238E27FC236}">
                <a16:creationId xmlns:a16="http://schemas.microsoft.com/office/drawing/2014/main" id="{CFE4DC3D-D990-EB49-9C44-9706958AADAF}"/>
              </a:ext>
            </a:extLst>
          </p:cNvPr>
          <p:cNvSpPr/>
          <p:nvPr/>
        </p:nvSpPr>
        <p:spPr>
          <a:xfrm>
            <a:off x="1656495" y="2605602"/>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 2003.10866</a:t>
            </a:r>
          </a:p>
        </p:txBody>
      </p:sp>
      <p:sp>
        <p:nvSpPr>
          <p:cNvPr id="8" name="Rectangle 7">
            <a:extLst>
              <a:ext uri="{FF2B5EF4-FFF2-40B4-BE49-F238E27FC236}">
                <a16:creationId xmlns:a16="http://schemas.microsoft.com/office/drawing/2014/main" id="{75A3D89F-7F46-CF46-9611-D477AD4C0C45}"/>
              </a:ext>
            </a:extLst>
          </p:cNvPr>
          <p:cNvSpPr/>
          <p:nvPr/>
        </p:nvSpPr>
        <p:spPr>
          <a:xfrm>
            <a:off x="2705100" y="2891626"/>
            <a:ext cx="2114592" cy="2201074"/>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7" name="TextBox 6">
            <a:extLst>
              <a:ext uri="{FF2B5EF4-FFF2-40B4-BE49-F238E27FC236}">
                <a16:creationId xmlns:a16="http://schemas.microsoft.com/office/drawing/2014/main" id="{9E097A14-74BC-0141-8B12-0164B5CB37DC}"/>
              </a:ext>
            </a:extLst>
          </p:cNvPr>
          <p:cNvSpPr txBox="1"/>
          <p:nvPr/>
        </p:nvSpPr>
        <p:spPr>
          <a:xfrm>
            <a:off x="2547717" y="4683051"/>
            <a:ext cx="2374623" cy="307777"/>
          </a:xfrm>
          <a:prstGeom prst="rect">
            <a:avLst/>
          </a:prstGeom>
          <a:noFill/>
        </p:spPr>
        <p:txBody>
          <a:bodyPr wrap="square" rtlCol="0">
            <a:spAutoFit/>
          </a:bodyPr>
          <a:lstStyle/>
          <a:p>
            <a:r>
              <a:rPr lang="en-US" sz="1400" dirty="0">
                <a:solidFill>
                  <a:srgbClr val="003BB8"/>
                </a:solidFill>
                <a:latin typeface="Helvetica Light" charset="0"/>
                <a:ea typeface="Helvetica Light" charset="0"/>
                <a:cs typeface="Helvetica Light" charset="0"/>
              </a:rPr>
              <a:t>6.6σ ttH</a:t>
            </a:r>
            <a:r>
              <a:rPr lang="en-US" sz="1400" dirty="0">
                <a:solidFill>
                  <a:srgbClr val="003BB8"/>
                </a:solidFill>
                <a:latin typeface="Helvetica Light" panose="020B0403020202020204" pitchFamily="34" charset="0"/>
                <a:cs typeface="Arial"/>
              </a:rPr>
              <a:t>(</a:t>
            </a:r>
            <a:r>
              <a:rPr lang="en-US" sz="1400" dirty="0">
                <a:solidFill>
                  <a:srgbClr val="003BB8"/>
                </a:solidFill>
                <a:latin typeface="Symbol" pitchFamily="2" charset="2"/>
                <a:cs typeface="Arial"/>
              </a:rPr>
              <a:t>® </a:t>
            </a:r>
            <a:r>
              <a:rPr lang="en-US" sz="1400" dirty="0">
                <a:solidFill>
                  <a:srgbClr val="003BB8"/>
                </a:solidFill>
                <a:latin typeface="Helvetica Light" panose="020B0403020202020204" pitchFamily="34" charset="0"/>
                <a:cs typeface="Arial"/>
              </a:rPr>
              <a:t>𝛾𝛾)</a:t>
            </a:r>
            <a:r>
              <a:rPr lang="en-US" sz="1400" dirty="0">
                <a:solidFill>
                  <a:srgbClr val="003BB8"/>
                </a:solidFill>
                <a:latin typeface="Helvetica Light" charset="0"/>
                <a:ea typeface="Helvetica Light" charset="0"/>
                <a:cs typeface="Helvetica Light" charset="0"/>
              </a:rPr>
              <a:t> signal !</a:t>
            </a:r>
          </a:p>
        </p:txBody>
      </p:sp>
      <p:pic>
        <p:nvPicPr>
          <p:cNvPr id="10" name="Picture 9">
            <a:extLst>
              <a:ext uri="{FF2B5EF4-FFF2-40B4-BE49-F238E27FC236}">
                <a16:creationId xmlns:a16="http://schemas.microsoft.com/office/drawing/2014/main" id="{44AEDC02-EC3C-EA48-BFCE-6C75B2825712}"/>
              </a:ext>
            </a:extLst>
          </p:cNvPr>
          <p:cNvPicPr>
            <a:picLocks noChangeAspect="1"/>
          </p:cNvPicPr>
          <p:nvPr/>
        </p:nvPicPr>
        <p:blipFill>
          <a:blip r:embed="rId4">
            <a:alphaModFix/>
          </a:blip>
          <a:stretch>
            <a:fillRect/>
          </a:stretch>
        </p:blipFill>
        <p:spPr>
          <a:xfrm rot="5400000">
            <a:off x="6422486" y="1750651"/>
            <a:ext cx="4209834" cy="5864801"/>
          </a:xfrm>
          <a:prstGeom prst="rect">
            <a:avLst/>
          </a:prstGeom>
        </p:spPr>
      </p:pic>
      <p:sp>
        <p:nvSpPr>
          <p:cNvPr id="16" name="Rectangle 15">
            <a:extLst>
              <a:ext uri="{FF2B5EF4-FFF2-40B4-BE49-F238E27FC236}">
                <a16:creationId xmlns:a16="http://schemas.microsoft.com/office/drawing/2014/main" id="{CE562423-62C5-A549-AD6B-7E26662488EB}"/>
              </a:ext>
            </a:extLst>
          </p:cNvPr>
          <p:cNvSpPr/>
          <p:nvPr/>
        </p:nvSpPr>
        <p:spPr>
          <a:xfrm>
            <a:off x="9818730" y="2580202"/>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arXiv: 2004.04545</a:t>
            </a:r>
          </a:p>
        </p:txBody>
      </p:sp>
      <p:sp>
        <p:nvSpPr>
          <p:cNvPr id="17" name="TextBox 16">
            <a:extLst>
              <a:ext uri="{FF2B5EF4-FFF2-40B4-BE49-F238E27FC236}">
                <a16:creationId xmlns:a16="http://schemas.microsoft.com/office/drawing/2014/main" id="{B0E28A59-4C07-234A-876F-DDAE2D648A81}"/>
              </a:ext>
            </a:extLst>
          </p:cNvPr>
          <p:cNvSpPr txBox="1"/>
          <p:nvPr/>
        </p:nvSpPr>
        <p:spPr>
          <a:xfrm>
            <a:off x="8481115" y="4883297"/>
            <a:ext cx="783557" cy="453970"/>
          </a:xfrm>
          <a:prstGeom prst="rect">
            <a:avLst/>
          </a:prstGeom>
          <a:solidFill>
            <a:schemeClr val="bg1"/>
          </a:solidFill>
        </p:spPr>
        <p:txBody>
          <a:bodyPr wrap="square" rtlCol="0">
            <a:spAutoFit/>
          </a:bodyPr>
          <a:lstStyle/>
          <a:p>
            <a:pPr algn="ctr"/>
            <a:r>
              <a:rPr lang="en-US" sz="1200" dirty="0">
                <a:solidFill>
                  <a:srgbClr val="003BB8"/>
                </a:solidFill>
                <a:latin typeface="Helvetica Light" charset="0"/>
                <a:ea typeface="Helvetica Light" charset="0"/>
                <a:cs typeface="Helvetica Light" charset="0"/>
              </a:rPr>
              <a:t>|𝛼| &lt; 43</a:t>
            </a:r>
            <a:r>
              <a:rPr lang="en-US" sz="1200" baseline="30000" dirty="0">
                <a:solidFill>
                  <a:srgbClr val="003BB8"/>
                </a:solidFill>
                <a:latin typeface="Helvetica Light" charset="0"/>
                <a:ea typeface="Helvetica Light" charset="0"/>
                <a:cs typeface="Helvetica Light" charset="0"/>
              </a:rPr>
              <a:t>o</a:t>
            </a:r>
            <a:r>
              <a:rPr lang="en-US" sz="1200" dirty="0">
                <a:solidFill>
                  <a:srgbClr val="003BB8"/>
                </a:solidFill>
                <a:latin typeface="Helvetica Light" charset="0"/>
                <a:ea typeface="Helvetica Light" charset="0"/>
                <a:cs typeface="Helvetica Light" charset="0"/>
              </a:rPr>
              <a:t> </a:t>
            </a:r>
          </a:p>
          <a:p>
            <a:pPr algn="ctr">
              <a:spcBef>
                <a:spcPts val="300"/>
              </a:spcBef>
            </a:pPr>
            <a:r>
              <a:rPr lang="en-US" sz="900" dirty="0">
                <a:solidFill>
                  <a:srgbClr val="003BB8"/>
                </a:solidFill>
                <a:latin typeface="Helvetica Light" charset="0"/>
                <a:ea typeface="Helvetica Light" charset="0"/>
                <a:cs typeface="Helvetica Light" charset="0"/>
              </a:rPr>
              <a:t>(95% CL)</a:t>
            </a:r>
          </a:p>
        </p:txBody>
      </p:sp>
      <p:cxnSp>
        <p:nvCxnSpPr>
          <p:cNvPr id="14" name="Straight Connector 13">
            <a:extLst>
              <a:ext uri="{FF2B5EF4-FFF2-40B4-BE49-F238E27FC236}">
                <a16:creationId xmlns:a16="http://schemas.microsoft.com/office/drawing/2014/main" id="{96E2CFF7-9E40-A942-82D8-A1638E9139B6}"/>
              </a:ext>
            </a:extLst>
          </p:cNvPr>
          <p:cNvCxnSpPr>
            <a:cxnSpLocks/>
          </p:cNvCxnSpPr>
          <p:nvPr/>
        </p:nvCxnSpPr>
        <p:spPr>
          <a:xfrm flipH="1">
            <a:off x="8394904" y="5241698"/>
            <a:ext cx="147072" cy="14832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B93D9DEC-998E-E34F-A51F-9341E3A60908}"/>
              </a:ext>
            </a:extLst>
          </p:cNvPr>
          <p:cNvCxnSpPr>
            <a:cxnSpLocks/>
          </p:cNvCxnSpPr>
          <p:nvPr/>
        </p:nvCxnSpPr>
        <p:spPr>
          <a:xfrm>
            <a:off x="9182974" y="5237391"/>
            <a:ext cx="147072" cy="148323"/>
          </a:xfrm>
          <a:prstGeom prst="line">
            <a:avLst/>
          </a:prstGeom>
          <a:ln w="3175"/>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3EB06E9-A848-7149-B514-E4D78C0CF686}"/>
              </a:ext>
            </a:extLst>
          </p:cNvPr>
          <p:cNvCxnSpPr>
            <a:cxnSpLocks/>
          </p:cNvCxnSpPr>
          <p:nvPr/>
        </p:nvCxnSpPr>
        <p:spPr>
          <a:xfrm>
            <a:off x="7705804" y="2453202"/>
            <a:ext cx="0" cy="296454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26" name="TextBox 25">
            <a:extLst>
              <a:ext uri="{FF2B5EF4-FFF2-40B4-BE49-F238E27FC236}">
                <a16:creationId xmlns:a16="http://schemas.microsoft.com/office/drawing/2014/main" id="{6AD9EB56-7972-AE48-86A7-B010235F8B3E}"/>
              </a:ext>
            </a:extLst>
          </p:cNvPr>
          <p:cNvSpPr txBox="1"/>
          <p:nvPr/>
        </p:nvSpPr>
        <p:spPr>
          <a:xfrm>
            <a:off x="7807300" y="2394550"/>
            <a:ext cx="2097374" cy="276999"/>
          </a:xfrm>
          <a:prstGeom prst="rect">
            <a:avLst/>
          </a:prstGeom>
          <a:solidFill>
            <a:schemeClr val="bg1"/>
          </a:solidFill>
        </p:spPr>
        <p:txBody>
          <a:bodyPr wrap="square" lIns="0" rIns="0" rtlCol="0">
            <a:spAutoFit/>
          </a:bodyPr>
          <a:lstStyle/>
          <a:p>
            <a:pPr algn="ctr"/>
            <a:r>
              <a:rPr lang="en-US" sz="1200" dirty="0">
                <a:solidFill>
                  <a:srgbClr val="003BB8"/>
                </a:solidFill>
                <a:latin typeface="Helvetica Light" charset="0"/>
                <a:ea typeface="Helvetica Light" charset="0"/>
                <a:cs typeface="Helvetica Light" charset="0"/>
              </a:rPr>
              <a:t>CP-odd: |𝛼| = 90</a:t>
            </a:r>
            <a:r>
              <a:rPr lang="en-US" sz="1200" baseline="30000" dirty="0">
                <a:solidFill>
                  <a:srgbClr val="003BB8"/>
                </a:solidFill>
                <a:latin typeface="Helvetica Light" charset="0"/>
                <a:ea typeface="Helvetica Light" charset="0"/>
                <a:cs typeface="Helvetica Light" charset="0"/>
              </a:rPr>
              <a:t>o</a:t>
            </a:r>
            <a:r>
              <a:rPr lang="en-US" sz="1200" dirty="0">
                <a:solidFill>
                  <a:srgbClr val="003BB8"/>
                </a:solidFill>
                <a:latin typeface="Helvetica Light" charset="0"/>
                <a:ea typeface="Helvetica Light" charset="0"/>
                <a:cs typeface="Helvetica Light" charset="0"/>
              </a:rPr>
              <a:t> excl. at 3.9σ</a:t>
            </a:r>
          </a:p>
        </p:txBody>
      </p:sp>
      <p:cxnSp>
        <p:nvCxnSpPr>
          <p:cNvPr id="27" name="Straight Connector 26">
            <a:extLst>
              <a:ext uri="{FF2B5EF4-FFF2-40B4-BE49-F238E27FC236}">
                <a16:creationId xmlns:a16="http://schemas.microsoft.com/office/drawing/2014/main" id="{AC5AAC93-556B-6144-8600-BA8A9F0EE8FE}"/>
              </a:ext>
            </a:extLst>
          </p:cNvPr>
          <p:cNvCxnSpPr>
            <a:cxnSpLocks/>
          </p:cNvCxnSpPr>
          <p:nvPr/>
        </p:nvCxnSpPr>
        <p:spPr>
          <a:xfrm>
            <a:off x="9988252" y="2453202"/>
            <a:ext cx="0" cy="2964543"/>
          </a:xfrm>
          <a:prstGeom prst="line">
            <a:avLst/>
          </a:prstGeom>
          <a:ln w="3175"/>
          <a:effectLst/>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58837CEC-3AD8-B141-8272-76ABB6273DA9}"/>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2" name="TextBox 31">
            <a:extLst>
              <a:ext uri="{FF2B5EF4-FFF2-40B4-BE49-F238E27FC236}">
                <a16:creationId xmlns:a16="http://schemas.microsoft.com/office/drawing/2014/main" id="{FD7CFB56-4805-034E-B711-80E8B5B68404}"/>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ATLAS &amp; CMS explore ever rarer processes </a:t>
            </a:r>
            <a:r>
              <a:rPr lang="en-US" sz="1600" dirty="0">
                <a:solidFill>
                  <a:prstClr val="black">
                    <a:lumMod val="75000"/>
                    <a:lumOff val="25000"/>
                  </a:prstClr>
                </a:solidFill>
                <a:latin typeface="Helvetica Light" charset="0"/>
                <a:ea typeface="Helvetica Light" charset="0"/>
                <a:cs typeface="Helvetica Light" charset="0"/>
              </a:rPr>
              <a:t>—</a:t>
            </a:r>
            <a:r>
              <a:rPr lang="en-US" sz="1600" dirty="0">
                <a:solidFill>
                  <a:schemeClr val="tx1">
                    <a:lumMod val="75000"/>
                    <a:lumOff val="25000"/>
                  </a:schemeClr>
                </a:solidFill>
                <a:latin typeface="Helvetica Light" charset="0"/>
                <a:ea typeface="Helvetica Light" charset="0"/>
                <a:cs typeface="Helvetica Light" charset="0"/>
              </a:rPr>
              <a:t> J</a:t>
            </a:r>
            <a:r>
              <a:rPr lang="en-US" sz="1600" baseline="30000" dirty="0">
                <a:solidFill>
                  <a:schemeClr val="tx1">
                    <a:lumMod val="75000"/>
                    <a:lumOff val="25000"/>
                  </a:schemeClr>
                </a:solidFill>
                <a:latin typeface="Helvetica Light" charset="0"/>
                <a:ea typeface="Helvetica Light" charset="0"/>
                <a:cs typeface="Helvetica Light" charset="0"/>
              </a:rPr>
              <a:t>CP</a:t>
            </a:r>
            <a:r>
              <a:rPr lang="en-US" sz="1600" dirty="0">
                <a:solidFill>
                  <a:schemeClr val="tx1">
                    <a:lumMod val="75000"/>
                    <a:lumOff val="25000"/>
                  </a:schemeClr>
                </a:solidFill>
                <a:latin typeface="Helvetica Light" charset="0"/>
                <a:ea typeface="Helvetica Light" charset="0"/>
                <a:cs typeface="Helvetica Light" charset="0"/>
              </a:rPr>
              <a:t>(H) = 0</a:t>
            </a:r>
            <a:r>
              <a:rPr lang="en-US" sz="1600" baseline="30000" dirty="0">
                <a:solidFill>
                  <a:schemeClr val="tx1">
                    <a:lumMod val="75000"/>
                    <a:lumOff val="25000"/>
                  </a:schemeClr>
                </a:solidFill>
                <a:latin typeface="Helvetica Light" charset="0"/>
                <a:ea typeface="Helvetica Light" charset="0"/>
                <a:cs typeface="Helvetica Light" charset="0"/>
              </a:rPr>
              <a:t>++</a:t>
            </a:r>
            <a:r>
              <a:rPr lang="en-US" sz="1600" dirty="0">
                <a:solidFill>
                  <a:schemeClr val="tx1">
                    <a:lumMod val="75000"/>
                    <a:lumOff val="25000"/>
                  </a:schemeClr>
                </a:solidFill>
                <a:latin typeface="Helvetica Light" charset="0"/>
                <a:ea typeface="Helvetica Light" charset="0"/>
                <a:cs typeface="Helvetica Light" charset="0"/>
              </a:rPr>
              <a:t> established, but CP-odd admixture possible</a:t>
            </a:r>
            <a:endParaRPr lang="en-US" sz="1600" baseline="-25000" dirty="0">
              <a:solidFill>
                <a:schemeClr val="tx1">
                  <a:lumMod val="75000"/>
                  <a:lumOff val="25000"/>
                </a:schemeClr>
              </a:solidFill>
              <a:latin typeface="Helvetica Light" charset="0"/>
              <a:ea typeface="Helvetica Light" charset="0"/>
              <a:cs typeface="Helvetica Light" charset="0"/>
            </a:endParaRPr>
          </a:p>
        </p:txBody>
      </p:sp>
      <p:sp>
        <p:nvSpPr>
          <p:cNvPr id="35" name="TextBox 34">
            <a:extLst>
              <a:ext uri="{FF2B5EF4-FFF2-40B4-BE49-F238E27FC236}">
                <a16:creationId xmlns:a16="http://schemas.microsoft.com/office/drawing/2014/main" id="{BA2C59C3-1201-A646-BDB6-02320EFE0CB0}"/>
              </a:ext>
            </a:extLst>
          </p:cNvPr>
          <p:cNvSpPr txBox="1"/>
          <p:nvPr/>
        </p:nvSpPr>
        <p:spPr>
          <a:xfrm>
            <a:off x="3675326" y="3068694"/>
            <a:ext cx="1877887" cy="1169551"/>
          </a:xfrm>
          <a:prstGeom prst="rect">
            <a:avLst/>
          </a:prstGeom>
          <a:solidFill>
            <a:schemeClr val="bg1">
              <a:lumMod val="95000"/>
            </a:schemeClr>
          </a:solidFill>
        </p:spPr>
        <p:txBody>
          <a:bodyPr wrap="square" rtlCol="0">
            <a:spAutoFit/>
          </a:bodyPr>
          <a:lstStyle/>
          <a:p>
            <a:pPr>
              <a:spcBef>
                <a:spcPts val="3000"/>
              </a:spcBef>
              <a:defRPr/>
            </a:pPr>
            <a:r>
              <a:rPr lang="en-US" sz="1400" dirty="0">
                <a:solidFill>
                  <a:srgbClr val="003BB8"/>
                </a:solidFill>
                <a:latin typeface="Helvetica Light" panose="020B0403020202020204" pitchFamily="34" charset="0"/>
                <a:cs typeface="Arial"/>
              </a:rPr>
              <a:t>H</a:t>
            </a:r>
            <a:r>
              <a:rPr lang="en-US" sz="1400" dirty="0">
                <a:solidFill>
                  <a:srgbClr val="003BB8"/>
                </a:solidFill>
                <a:latin typeface="Symbol" pitchFamily="2" charset="2"/>
                <a:cs typeface="Arial"/>
              </a:rPr>
              <a:t>® </a:t>
            </a:r>
            <a:r>
              <a:rPr lang="en-US" sz="1400" dirty="0">
                <a:solidFill>
                  <a:srgbClr val="003BB8"/>
                </a:solidFill>
                <a:latin typeface="Helvetica Light" panose="020B0403020202020204" pitchFamily="34" charset="0"/>
                <a:cs typeface="Arial"/>
              </a:rPr>
              <a:t>𝛾𝛾 will remain most powerful channel for many studies during Run-3 and HL-LHC </a:t>
            </a:r>
          </a:p>
        </p:txBody>
      </p:sp>
      <p:sp>
        <p:nvSpPr>
          <p:cNvPr id="36" name="TextBox 35">
            <a:extLst>
              <a:ext uri="{FF2B5EF4-FFF2-40B4-BE49-F238E27FC236}">
                <a16:creationId xmlns:a16="http://schemas.microsoft.com/office/drawing/2014/main" id="{48922A0C-75B2-FB49-A9EB-B751B3B0BFB3}"/>
              </a:ext>
            </a:extLst>
          </p:cNvPr>
          <p:cNvSpPr txBox="1"/>
          <p:nvPr/>
        </p:nvSpPr>
        <p:spPr>
          <a:xfrm>
            <a:off x="0" y="1017579"/>
            <a:ext cx="10654772" cy="646331"/>
          </a:xfrm>
          <a:prstGeom prst="rect">
            <a:avLst/>
          </a:prstGeom>
          <a:noFill/>
        </p:spPr>
        <p:txBody>
          <a:bodyPr wrap="square" rtlCol="0">
            <a:spAutoFit/>
          </a:bodyPr>
          <a:lstStyle/>
          <a:p>
            <a:pPr>
              <a:spcBef>
                <a:spcPts val="3000"/>
              </a:spcBef>
              <a:defRPr/>
            </a:pPr>
            <a:r>
              <a:rPr lang="en-US" dirty="0">
                <a:solidFill>
                  <a:srgbClr val="003BB8"/>
                </a:solidFill>
                <a:latin typeface="Helvetica Light" panose="020B0403020202020204" pitchFamily="34" charset="0"/>
                <a:cs typeface="Arial"/>
              </a:rPr>
              <a:t>	Matter–antimatter asymmetry of universe remains a mystery. SM far insufficient, lepton sector 	(“baryogenesis via </a:t>
            </a:r>
            <a:r>
              <a:rPr lang="en-US" dirty="0" err="1">
                <a:solidFill>
                  <a:srgbClr val="003BB8"/>
                </a:solidFill>
                <a:latin typeface="Helvetica Light" panose="020B0403020202020204" pitchFamily="34" charset="0"/>
                <a:cs typeface="Arial"/>
              </a:rPr>
              <a:t>leptogenesis</a:t>
            </a:r>
            <a:r>
              <a:rPr lang="en-US" dirty="0">
                <a:solidFill>
                  <a:srgbClr val="003BB8"/>
                </a:solidFill>
                <a:latin typeface="Helvetica Light" panose="020B0403020202020204" pitchFamily="34" charset="0"/>
                <a:cs typeface="Arial"/>
              </a:rPr>
              <a:t>”) offers elegant but speculative solution </a:t>
            </a:r>
            <a:r>
              <a:rPr lang="en-US" dirty="0">
                <a:solidFill>
                  <a:srgbClr val="003BB8"/>
                </a:solidFill>
                <a:latin typeface="Symbol" pitchFamily="2" charset="2"/>
                <a:cs typeface="Arial"/>
              </a:rPr>
              <a:t>®</a:t>
            </a:r>
            <a:r>
              <a:rPr lang="en-US" dirty="0">
                <a:solidFill>
                  <a:srgbClr val="003BB8"/>
                </a:solidFill>
                <a:latin typeface="Helvetica Light" panose="020B0403020202020204" pitchFamily="34" charset="0"/>
                <a:cs typeface="Arial"/>
              </a:rPr>
              <a:t> must look further </a:t>
            </a:r>
          </a:p>
        </p:txBody>
      </p:sp>
    </p:spTree>
    <p:extLst>
      <p:ext uri="{BB962C8B-B14F-4D97-AF65-F5344CB8AC3E}">
        <p14:creationId xmlns:p14="http://schemas.microsoft.com/office/powerpoint/2010/main" val="22356905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45863" y="6545796"/>
            <a:ext cx="2844800" cy="365125"/>
          </a:xfrm>
        </p:spPr>
        <p:txBody>
          <a:bodyPr/>
          <a:lstStyle/>
          <a:p>
            <a:pPr algn="l">
              <a:defRPr/>
            </a:pPr>
            <a:fld id="{611C2F03-9E95-40C9-A99F-3C4F7EE8CF2A}" type="slidenum">
              <a:rPr lang="en-GB" smtClean="0"/>
              <a:pPr algn="l">
                <a:defRPr/>
              </a:pPr>
              <a:t>21</a:t>
            </a:fld>
            <a:endParaRPr lang="en-GB" dirty="0"/>
          </a:p>
        </p:txBody>
      </p:sp>
      <p:sp>
        <p:nvSpPr>
          <p:cNvPr id="18" name="TextBox 17">
            <a:extLst>
              <a:ext uri="{FF2B5EF4-FFF2-40B4-BE49-F238E27FC236}">
                <a16:creationId xmlns:a16="http://schemas.microsoft.com/office/drawing/2014/main" id="{EA976682-85EC-5D40-8F5C-36BA647242A4}"/>
              </a:ext>
            </a:extLst>
          </p:cNvPr>
          <p:cNvSpPr txBox="1"/>
          <p:nvPr/>
        </p:nvSpPr>
        <p:spPr>
          <a:xfrm>
            <a:off x="469899" y="1706128"/>
            <a:ext cx="5414445" cy="1384995"/>
          </a:xfrm>
          <a:prstGeom prst="rect">
            <a:avLst/>
          </a:prstGeom>
          <a:noFill/>
        </p:spPr>
        <p:txBody>
          <a:bodyPr wrap="square" rtlCol="0">
            <a:spAutoFit/>
          </a:bodyPr>
          <a:lstStyle/>
          <a:p>
            <a:pPr>
              <a:spcBef>
                <a:spcPts val="3000"/>
              </a:spcBef>
              <a:defRPr/>
            </a:pPr>
            <a:r>
              <a:rPr lang="en-US" sz="1600" dirty="0">
                <a:solidFill>
                  <a:srgbClr val="003BB8"/>
                </a:solidFill>
                <a:latin typeface="Helvetica Light" panose="020B0403020202020204" pitchFamily="34" charset="0"/>
                <a:cs typeface="Arial"/>
              </a:rPr>
              <a:t>New CMS study indirectly determines </a:t>
            </a:r>
            <a:r>
              <a:rPr lang="en-US" sz="1600" dirty="0" err="1">
                <a:solidFill>
                  <a:srgbClr val="003BB8"/>
                </a:solidFill>
                <a:latin typeface="Helvetica Light" panose="020B0403020202020204" pitchFamily="34" charset="0"/>
                <a:cs typeface="Arial"/>
              </a:rPr>
              <a:t>Y</a:t>
            </a:r>
            <a:r>
              <a:rPr lang="en-US" sz="1600" baseline="-25000" dirty="0" err="1">
                <a:solidFill>
                  <a:srgbClr val="003BB8"/>
                </a:solidFill>
                <a:latin typeface="Helvetica Light" panose="020B0403020202020204" pitchFamily="34" charset="0"/>
                <a:cs typeface="Arial"/>
              </a:rPr>
              <a:t>t</a:t>
            </a:r>
            <a:r>
              <a:rPr lang="en-US" sz="1600" dirty="0">
                <a:solidFill>
                  <a:srgbClr val="003BB8"/>
                </a:solidFill>
                <a:latin typeface="Helvetica Light" panose="020B0403020202020204" pitchFamily="34" charset="0"/>
                <a:cs typeface="Arial"/>
              </a:rPr>
              <a:t> = 𝜅</a:t>
            </a:r>
            <a:r>
              <a:rPr lang="en-US" sz="1600" baseline="-25000" dirty="0">
                <a:solidFill>
                  <a:srgbClr val="003BB8"/>
                </a:solidFill>
                <a:latin typeface="Helvetica Light" panose="020B0403020202020204" pitchFamily="34" charset="0"/>
                <a:cs typeface="Arial"/>
              </a:rPr>
              <a:t>t</a:t>
            </a:r>
            <a:r>
              <a:rPr lang="en-US" sz="1600" dirty="0">
                <a:solidFill>
                  <a:srgbClr val="003BB8"/>
                </a:solidFill>
                <a:latin typeface="Helvetica Light" panose="020B0403020202020204" pitchFamily="34" charset="0"/>
                <a:cs typeface="Arial"/>
              </a:rPr>
              <a:t> from top-pair kinematics in the dilepton final state sensitive to virtual Higgs boson exchange (part of EW corrections)</a:t>
            </a:r>
          </a:p>
          <a:p>
            <a:pPr>
              <a:spcBef>
                <a:spcPts val="2400"/>
              </a:spcBef>
              <a:defRPr/>
            </a:pPr>
            <a:r>
              <a:rPr lang="en-US" sz="1600" b="1" dirty="0">
                <a:solidFill>
                  <a:srgbClr val="003BB8"/>
                </a:solidFill>
                <a:latin typeface="Helvetica" pitchFamily="2" charset="0"/>
                <a:cs typeface="Arial"/>
              </a:rPr>
              <a:t>Result: </a:t>
            </a:r>
            <a:r>
              <a:rPr lang="en-US" sz="1600" b="1" dirty="0" err="1">
                <a:solidFill>
                  <a:srgbClr val="003BB8"/>
                </a:solidFill>
                <a:latin typeface="Helvetica" pitchFamily="2" charset="0"/>
                <a:cs typeface="Arial"/>
              </a:rPr>
              <a:t>Y</a:t>
            </a:r>
            <a:r>
              <a:rPr lang="en-US" sz="1600" b="1" baseline="-25000" dirty="0" err="1">
                <a:solidFill>
                  <a:srgbClr val="003BB8"/>
                </a:solidFill>
                <a:latin typeface="Helvetica" pitchFamily="2" charset="0"/>
                <a:cs typeface="Arial"/>
              </a:rPr>
              <a:t>t</a:t>
            </a:r>
            <a:r>
              <a:rPr lang="en-US" sz="1600" b="1" dirty="0">
                <a:solidFill>
                  <a:srgbClr val="003BB8"/>
                </a:solidFill>
                <a:latin typeface="Helvetica" pitchFamily="2" charset="0"/>
                <a:cs typeface="Arial"/>
              </a:rPr>
              <a:t> = 1.16  </a:t>
            </a:r>
          </a:p>
        </p:txBody>
      </p:sp>
      <p:sp>
        <p:nvSpPr>
          <p:cNvPr id="29" name="Rectangle 28">
            <a:extLst>
              <a:ext uri="{FF2B5EF4-FFF2-40B4-BE49-F238E27FC236}">
                <a16:creationId xmlns:a16="http://schemas.microsoft.com/office/drawing/2014/main" id="{58837CEC-3AD8-B141-8272-76ABB6273DA9}"/>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32" name="TextBox 31">
            <a:extLst>
              <a:ext uri="{FF2B5EF4-FFF2-40B4-BE49-F238E27FC236}">
                <a16:creationId xmlns:a16="http://schemas.microsoft.com/office/drawing/2014/main" id="{FD7CFB56-4805-034E-B711-80E8B5B68404}"/>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Top Yukawa coupling</a:t>
            </a:r>
            <a:endParaRPr lang="en-US" sz="1600" baseline="-25000" dirty="0">
              <a:solidFill>
                <a:schemeClr val="tx1">
                  <a:lumMod val="75000"/>
                  <a:lumOff val="25000"/>
                </a:schemeClr>
              </a:solidFill>
              <a:latin typeface="Helvetica Light" charset="0"/>
              <a:ea typeface="Helvetica Light" charset="0"/>
              <a:cs typeface="Helvetica Light" charset="0"/>
            </a:endParaRPr>
          </a:p>
        </p:txBody>
      </p:sp>
      <p:sp>
        <p:nvSpPr>
          <p:cNvPr id="36" name="TextBox 35">
            <a:extLst>
              <a:ext uri="{FF2B5EF4-FFF2-40B4-BE49-F238E27FC236}">
                <a16:creationId xmlns:a16="http://schemas.microsoft.com/office/drawing/2014/main" id="{48922A0C-75B2-FB49-A9EB-B751B3B0BFB3}"/>
              </a:ext>
            </a:extLst>
          </p:cNvPr>
          <p:cNvSpPr txBox="1"/>
          <p:nvPr/>
        </p:nvSpPr>
        <p:spPr>
          <a:xfrm>
            <a:off x="0" y="1017579"/>
            <a:ext cx="10654772" cy="369332"/>
          </a:xfrm>
          <a:prstGeom prst="rect">
            <a:avLst/>
          </a:prstGeom>
          <a:noFill/>
        </p:spPr>
        <p:txBody>
          <a:bodyPr wrap="square" rtlCol="0">
            <a:spAutoFit/>
          </a:bodyPr>
          <a:lstStyle/>
          <a:p>
            <a:pPr>
              <a:spcBef>
                <a:spcPts val="3000"/>
              </a:spcBef>
              <a:defRPr/>
            </a:pPr>
            <a:r>
              <a:rPr lang="en-US" dirty="0">
                <a:latin typeface="Helvetica Light" panose="020B0403020202020204" pitchFamily="34" charset="0"/>
                <a:cs typeface="Arial"/>
              </a:rPr>
              <a:t>	Combined fit of Higgs couplings constrains 𝜅</a:t>
            </a:r>
            <a:r>
              <a:rPr lang="en-US" baseline="-25000" dirty="0">
                <a:latin typeface="Helvetica Light" panose="020B0403020202020204" pitchFamily="34" charset="0"/>
                <a:cs typeface="Arial"/>
              </a:rPr>
              <a:t>t</a:t>
            </a:r>
            <a:r>
              <a:rPr lang="en-US" dirty="0">
                <a:latin typeface="Helvetica Light" panose="020B0403020202020204" pitchFamily="34" charset="0"/>
                <a:cs typeface="Arial"/>
              </a:rPr>
              <a:t> coupling modifier to 11%, ttH alone to about 15% </a:t>
            </a:r>
          </a:p>
        </p:txBody>
      </p:sp>
      <p:pic>
        <p:nvPicPr>
          <p:cNvPr id="3" name="Picture 2">
            <a:extLst>
              <a:ext uri="{FF2B5EF4-FFF2-40B4-BE49-F238E27FC236}">
                <a16:creationId xmlns:a16="http://schemas.microsoft.com/office/drawing/2014/main" id="{54EB7F0B-8C86-064F-8363-CFEC0D613D2E}"/>
              </a:ext>
            </a:extLst>
          </p:cNvPr>
          <p:cNvPicPr>
            <a:picLocks noChangeAspect="1"/>
          </p:cNvPicPr>
          <p:nvPr/>
        </p:nvPicPr>
        <p:blipFill>
          <a:blip r:embed="rId3"/>
          <a:stretch>
            <a:fillRect/>
          </a:stretch>
        </p:blipFill>
        <p:spPr>
          <a:xfrm>
            <a:off x="5884344" y="1533143"/>
            <a:ext cx="5414445" cy="1207947"/>
          </a:xfrm>
          <a:prstGeom prst="rect">
            <a:avLst/>
          </a:prstGeom>
        </p:spPr>
      </p:pic>
      <p:sp>
        <p:nvSpPr>
          <p:cNvPr id="5" name="TextBox 4">
            <a:extLst>
              <a:ext uri="{FF2B5EF4-FFF2-40B4-BE49-F238E27FC236}">
                <a16:creationId xmlns:a16="http://schemas.microsoft.com/office/drawing/2014/main" id="{510A33A8-7436-3449-90FA-549A5EFA0586}"/>
              </a:ext>
            </a:extLst>
          </p:cNvPr>
          <p:cNvSpPr txBox="1"/>
          <p:nvPr/>
        </p:nvSpPr>
        <p:spPr>
          <a:xfrm>
            <a:off x="7887887" y="2012783"/>
            <a:ext cx="1019831" cy="307777"/>
          </a:xfrm>
          <a:prstGeom prst="rect">
            <a:avLst/>
          </a:prstGeom>
          <a:solidFill>
            <a:schemeClr val="bg1"/>
          </a:solidFill>
        </p:spPr>
        <p:txBody>
          <a:bodyPr wrap="none" rtlCol="0">
            <a:spAutoFit/>
          </a:bodyPr>
          <a:lstStyle/>
          <a:p>
            <a:r>
              <a:rPr lang="en-US" sz="1400" dirty="0" err="1">
                <a:latin typeface="Helvetica Light" charset="0"/>
                <a:ea typeface="Helvetica Light" charset="0"/>
                <a:cs typeface="Helvetica Light" charset="0"/>
              </a:rPr>
              <a:t>Γ</a:t>
            </a:r>
            <a:r>
              <a:rPr lang="en-US" sz="1400" dirty="0">
                <a:latin typeface="Helvetica Light" charset="0"/>
                <a:ea typeface="Helvetica Light" charset="0"/>
                <a:cs typeface="Helvetica Light" charset="0"/>
              </a:rPr>
              <a:t> = </a:t>
            </a:r>
            <a:r>
              <a:rPr lang="en-US" sz="1400" dirty="0" err="1">
                <a:latin typeface="Helvetica Light" charset="0"/>
                <a:ea typeface="Helvetica Light" charset="0"/>
                <a:cs typeface="Helvetica Light" charset="0"/>
              </a:rPr>
              <a:t>γ</a:t>
            </a:r>
            <a:r>
              <a:rPr lang="en-US" sz="1400" dirty="0">
                <a:latin typeface="Helvetica Light" charset="0"/>
                <a:ea typeface="Helvetica Light" charset="0"/>
                <a:cs typeface="Helvetica Light" charset="0"/>
              </a:rPr>
              <a:t>, Z, H</a:t>
            </a:r>
          </a:p>
        </p:txBody>
      </p:sp>
      <p:sp>
        <p:nvSpPr>
          <p:cNvPr id="24" name="TextBox 23">
            <a:extLst>
              <a:ext uri="{FF2B5EF4-FFF2-40B4-BE49-F238E27FC236}">
                <a16:creationId xmlns:a16="http://schemas.microsoft.com/office/drawing/2014/main" id="{F11C0FEC-DB5B-EB48-9319-81B9CA0A69C7}"/>
              </a:ext>
            </a:extLst>
          </p:cNvPr>
          <p:cNvSpPr txBox="1"/>
          <p:nvPr/>
        </p:nvSpPr>
        <p:spPr>
          <a:xfrm>
            <a:off x="10894643" y="2012783"/>
            <a:ext cx="280846" cy="307777"/>
          </a:xfrm>
          <a:prstGeom prst="rect">
            <a:avLst/>
          </a:prstGeom>
          <a:solidFill>
            <a:schemeClr val="bg1"/>
          </a:solidFill>
        </p:spPr>
        <p:txBody>
          <a:bodyPr wrap="none" rtlCol="0">
            <a:spAutoFit/>
          </a:bodyPr>
          <a:lstStyle/>
          <a:p>
            <a:r>
              <a:rPr lang="en-US" sz="1400" dirty="0" err="1">
                <a:latin typeface="Helvetica Light" charset="0"/>
                <a:ea typeface="Helvetica Light" charset="0"/>
                <a:cs typeface="Helvetica Light" charset="0"/>
              </a:rPr>
              <a:t>Γ</a:t>
            </a:r>
            <a:endParaRPr lang="en-US" sz="1400" dirty="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8D00BB5F-EDBF-C248-B149-7D3B7B754096}"/>
              </a:ext>
            </a:extLst>
          </p:cNvPr>
          <p:cNvPicPr>
            <a:picLocks noChangeAspect="1"/>
          </p:cNvPicPr>
          <p:nvPr/>
        </p:nvPicPr>
        <p:blipFill>
          <a:blip r:embed="rId4"/>
          <a:stretch>
            <a:fillRect/>
          </a:stretch>
        </p:blipFill>
        <p:spPr>
          <a:xfrm>
            <a:off x="494183" y="3417748"/>
            <a:ext cx="3860800" cy="2733141"/>
          </a:xfrm>
          <a:prstGeom prst="rect">
            <a:avLst/>
          </a:prstGeom>
        </p:spPr>
      </p:pic>
      <p:sp>
        <p:nvSpPr>
          <p:cNvPr id="9" name="TextBox 8">
            <a:extLst>
              <a:ext uri="{FF2B5EF4-FFF2-40B4-BE49-F238E27FC236}">
                <a16:creationId xmlns:a16="http://schemas.microsoft.com/office/drawing/2014/main" id="{4D25B37B-B44F-2349-AD28-620AA4127762}"/>
              </a:ext>
            </a:extLst>
          </p:cNvPr>
          <p:cNvSpPr txBox="1"/>
          <p:nvPr/>
        </p:nvSpPr>
        <p:spPr>
          <a:xfrm>
            <a:off x="983986" y="6155265"/>
            <a:ext cx="4203700" cy="276999"/>
          </a:xfrm>
          <a:prstGeom prst="rect">
            <a:avLst/>
          </a:prstGeom>
          <a:noFill/>
        </p:spPr>
        <p:txBody>
          <a:bodyPr wrap="square" rtlCol="0">
            <a:spAutoFit/>
          </a:bodyPr>
          <a:lstStyle/>
          <a:p>
            <a:r>
              <a:rPr lang="en-US" sz="1200" dirty="0">
                <a:solidFill>
                  <a:schemeClr val="tx1">
                    <a:lumMod val="50000"/>
                    <a:lumOff val="50000"/>
                  </a:schemeClr>
                </a:solidFill>
                <a:latin typeface="Helvetica Light" charset="0"/>
                <a:ea typeface="Helvetica Light" charset="0"/>
                <a:cs typeface="Helvetica Light" charset="0"/>
              </a:rPr>
              <a:t>Simulation of </a:t>
            </a:r>
            <a:r>
              <a:rPr lang="en-US" sz="1200" dirty="0" err="1">
                <a:solidFill>
                  <a:schemeClr val="tx1">
                    <a:lumMod val="50000"/>
                    <a:lumOff val="50000"/>
                  </a:schemeClr>
                </a:solidFill>
                <a:latin typeface="Helvetica Light" charset="0"/>
                <a:ea typeface="Helvetica Light" charset="0"/>
                <a:cs typeface="Helvetica Light" charset="0"/>
              </a:rPr>
              <a:t>M</a:t>
            </a:r>
            <a:r>
              <a:rPr lang="en-US" sz="1200" baseline="-25000" dirty="0" err="1">
                <a:solidFill>
                  <a:schemeClr val="tx1">
                    <a:lumMod val="50000"/>
                    <a:lumOff val="50000"/>
                  </a:schemeClr>
                </a:solidFill>
                <a:latin typeface="Helvetica Light" charset="0"/>
                <a:ea typeface="Helvetica Light" charset="0"/>
                <a:cs typeface="Helvetica Light" charset="0"/>
              </a:rPr>
              <a:t>bl</a:t>
            </a:r>
            <a:r>
              <a:rPr lang="en-US" sz="1200" dirty="0">
                <a:solidFill>
                  <a:schemeClr val="tx1">
                    <a:lumMod val="50000"/>
                    <a:lumOff val="50000"/>
                  </a:schemeClr>
                </a:solidFill>
                <a:latin typeface="Helvetica Light" charset="0"/>
                <a:ea typeface="Helvetica Light" charset="0"/>
                <a:cs typeface="Helvetica Light" charset="0"/>
              </a:rPr>
              <a:t> spectrum versus </a:t>
            </a:r>
            <a:r>
              <a:rPr lang="en-US" sz="1200" dirty="0" err="1">
                <a:solidFill>
                  <a:schemeClr val="tx1">
                    <a:lumMod val="50000"/>
                    <a:lumOff val="50000"/>
                  </a:schemeClr>
                </a:solidFill>
                <a:latin typeface="Helvetica Light" charset="0"/>
                <a:ea typeface="Helvetica Light" charset="0"/>
                <a:cs typeface="Helvetica Light" charset="0"/>
              </a:rPr>
              <a:t>Y</a:t>
            </a:r>
            <a:r>
              <a:rPr lang="en-US" sz="1200" baseline="-25000" dirty="0" err="1">
                <a:solidFill>
                  <a:schemeClr val="tx1">
                    <a:lumMod val="50000"/>
                    <a:lumOff val="50000"/>
                  </a:schemeClr>
                </a:solidFill>
                <a:latin typeface="Helvetica Light" charset="0"/>
                <a:ea typeface="Helvetica Light" charset="0"/>
                <a:cs typeface="Helvetica Light" charset="0"/>
              </a:rPr>
              <a:t>t</a:t>
            </a:r>
            <a:endParaRPr lang="en-US" sz="1200" baseline="-25000" dirty="0">
              <a:solidFill>
                <a:schemeClr val="tx1">
                  <a:lumMod val="50000"/>
                  <a:lumOff val="50000"/>
                </a:schemeClr>
              </a:solidFill>
              <a:latin typeface="Helvetica Light" charset="0"/>
              <a:ea typeface="Helvetica Light" charset="0"/>
              <a:cs typeface="Helvetica Light" charset="0"/>
            </a:endParaRPr>
          </a:p>
        </p:txBody>
      </p:sp>
      <p:pic>
        <p:nvPicPr>
          <p:cNvPr id="12" name="Picture 11">
            <a:extLst>
              <a:ext uri="{FF2B5EF4-FFF2-40B4-BE49-F238E27FC236}">
                <a16:creationId xmlns:a16="http://schemas.microsoft.com/office/drawing/2014/main" id="{5ED3C955-C2B5-BE4C-99A2-A7CC74C74F0C}"/>
              </a:ext>
            </a:extLst>
          </p:cNvPr>
          <p:cNvPicPr>
            <a:picLocks noChangeAspect="1"/>
          </p:cNvPicPr>
          <p:nvPr/>
        </p:nvPicPr>
        <p:blipFill>
          <a:blip r:embed="rId5"/>
          <a:stretch>
            <a:fillRect/>
          </a:stretch>
        </p:blipFill>
        <p:spPr>
          <a:xfrm>
            <a:off x="4329584" y="3427887"/>
            <a:ext cx="3678548" cy="2697602"/>
          </a:xfrm>
          <a:prstGeom prst="rect">
            <a:avLst/>
          </a:prstGeom>
        </p:spPr>
      </p:pic>
      <p:pic>
        <p:nvPicPr>
          <p:cNvPr id="13" name="Picture 12">
            <a:extLst>
              <a:ext uri="{FF2B5EF4-FFF2-40B4-BE49-F238E27FC236}">
                <a16:creationId xmlns:a16="http://schemas.microsoft.com/office/drawing/2014/main" id="{5D87767A-087E-DD43-8E0A-353446BD8DBC}"/>
              </a:ext>
            </a:extLst>
          </p:cNvPr>
          <p:cNvPicPr>
            <a:picLocks noChangeAspect="1"/>
          </p:cNvPicPr>
          <p:nvPr/>
        </p:nvPicPr>
        <p:blipFill>
          <a:blip r:embed="rId6"/>
          <a:stretch>
            <a:fillRect/>
          </a:stretch>
        </p:blipFill>
        <p:spPr>
          <a:xfrm>
            <a:off x="8071633" y="3427886"/>
            <a:ext cx="3910502" cy="2909413"/>
          </a:xfrm>
          <a:prstGeom prst="rect">
            <a:avLst/>
          </a:prstGeom>
        </p:spPr>
      </p:pic>
      <p:sp>
        <p:nvSpPr>
          <p:cNvPr id="28" name="TextBox 27">
            <a:extLst>
              <a:ext uri="{FF2B5EF4-FFF2-40B4-BE49-F238E27FC236}">
                <a16:creationId xmlns:a16="http://schemas.microsoft.com/office/drawing/2014/main" id="{9D05E888-6160-D842-89B7-C4D7E697C6B4}"/>
              </a:ext>
            </a:extLst>
          </p:cNvPr>
          <p:cNvSpPr txBox="1"/>
          <p:nvPr/>
        </p:nvSpPr>
        <p:spPr>
          <a:xfrm>
            <a:off x="4628542" y="6153005"/>
            <a:ext cx="2844800" cy="276999"/>
          </a:xfrm>
          <a:prstGeom prst="rect">
            <a:avLst/>
          </a:prstGeom>
          <a:noFill/>
        </p:spPr>
        <p:txBody>
          <a:bodyPr wrap="square" rtlCol="0">
            <a:spAutoFit/>
          </a:bodyPr>
          <a:lstStyle/>
          <a:p>
            <a:r>
              <a:rPr lang="en-US" sz="1200" dirty="0">
                <a:solidFill>
                  <a:schemeClr val="tx1">
                    <a:lumMod val="50000"/>
                    <a:lumOff val="50000"/>
                  </a:schemeClr>
                </a:solidFill>
                <a:latin typeface="Helvetica Light" charset="0"/>
                <a:ea typeface="Helvetica Light" charset="0"/>
                <a:cs typeface="Helvetica Light" charset="0"/>
              </a:rPr>
              <a:t>Fit result</a:t>
            </a:r>
            <a:endParaRPr lang="en-US" sz="1200" baseline="-25000" dirty="0">
              <a:solidFill>
                <a:schemeClr val="tx1">
                  <a:lumMod val="50000"/>
                  <a:lumOff val="50000"/>
                </a:schemeClr>
              </a:solidFill>
              <a:latin typeface="Helvetica Light" charset="0"/>
              <a:ea typeface="Helvetica Light" charset="0"/>
              <a:cs typeface="Helvetica Light" charset="0"/>
            </a:endParaRPr>
          </a:p>
        </p:txBody>
      </p:sp>
      <p:sp>
        <p:nvSpPr>
          <p:cNvPr id="30" name="TextBox 29">
            <a:extLst>
              <a:ext uri="{FF2B5EF4-FFF2-40B4-BE49-F238E27FC236}">
                <a16:creationId xmlns:a16="http://schemas.microsoft.com/office/drawing/2014/main" id="{CAD1FF38-F0FB-654B-A4DC-6EE44856B5DD}"/>
              </a:ext>
            </a:extLst>
          </p:cNvPr>
          <p:cNvSpPr txBox="1"/>
          <p:nvPr/>
        </p:nvSpPr>
        <p:spPr>
          <a:xfrm>
            <a:off x="8553684" y="6153005"/>
            <a:ext cx="2844800" cy="276999"/>
          </a:xfrm>
          <a:prstGeom prst="rect">
            <a:avLst/>
          </a:prstGeom>
          <a:noFill/>
        </p:spPr>
        <p:txBody>
          <a:bodyPr wrap="square" rtlCol="0">
            <a:spAutoFit/>
          </a:bodyPr>
          <a:lstStyle/>
          <a:p>
            <a:r>
              <a:rPr lang="en-US" sz="1200" dirty="0">
                <a:solidFill>
                  <a:schemeClr val="tx1">
                    <a:lumMod val="50000"/>
                    <a:lumOff val="50000"/>
                  </a:schemeClr>
                </a:solidFill>
                <a:latin typeface="Helvetica Light" charset="0"/>
                <a:ea typeface="Helvetica Light" charset="0"/>
                <a:cs typeface="Helvetica Light" charset="0"/>
              </a:rPr>
              <a:t>Post-fit distribution</a:t>
            </a:r>
            <a:endParaRPr lang="en-US" sz="1200" baseline="-25000" dirty="0">
              <a:solidFill>
                <a:schemeClr val="tx1">
                  <a:lumMod val="50000"/>
                  <a:lumOff val="50000"/>
                </a:schemeClr>
              </a:solidFill>
              <a:latin typeface="Helvetica Light" charset="0"/>
              <a:ea typeface="Helvetica Light" charset="0"/>
              <a:cs typeface="Helvetica Light" charset="0"/>
            </a:endParaRPr>
          </a:p>
        </p:txBody>
      </p:sp>
      <p:sp>
        <p:nvSpPr>
          <p:cNvPr id="15" name="TextBox 14">
            <a:extLst>
              <a:ext uri="{FF2B5EF4-FFF2-40B4-BE49-F238E27FC236}">
                <a16:creationId xmlns:a16="http://schemas.microsoft.com/office/drawing/2014/main" id="{8A45B5ED-8CAC-9141-8297-9016462A3CD9}"/>
              </a:ext>
            </a:extLst>
          </p:cNvPr>
          <p:cNvSpPr txBox="1"/>
          <p:nvPr/>
        </p:nvSpPr>
        <p:spPr>
          <a:xfrm>
            <a:off x="8685681" y="4150130"/>
            <a:ext cx="524503" cy="276999"/>
          </a:xfrm>
          <a:prstGeom prst="rect">
            <a:avLst/>
          </a:prstGeom>
          <a:noFill/>
        </p:spPr>
        <p:txBody>
          <a:bodyPr wrap="none" rtlCol="0">
            <a:spAutoFit/>
          </a:bodyPr>
          <a:lstStyle/>
          <a:p>
            <a:r>
              <a:rPr lang="en-US" sz="1200" dirty="0">
                <a:latin typeface="Helvetica Light" charset="0"/>
                <a:ea typeface="Helvetica Light" charset="0"/>
                <a:cs typeface="Helvetica Light" charset="0"/>
              </a:rPr>
              <a:t>2016</a:t>
            </a:r>
          </a:p>
        </p:txBody>
      </p:sp>
      <p:sp>
        <p:nvSpPr>
          <p:cNvPr id="23" name="Rectangle 22">
            <a:extLst>
              <a:ext uri="{FF2B5EF4-FFF2-40B4-BE49-F238E27FC236}">
                <a16:creationId xmlns:a16="http://schemas.microsoft.com/office/drawing/2014/main" id="{0AC76825-1703-9549-999D-A7497D11B06F}"/>
              </a:ext>
            </a:extLst>
          </p:cNvPr>
          <p:cNvSpPr/>
          <p:nvPr/>
        </p:nvSpPr>
        <p:spPr>
          <a:xfrm>
            <a:off x="8532652" y="3392644"/>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CMS PAS TOP-19-008 </a:t>
            </a:r>
          </a:p>
        </p:txBody>
      </p:sp>
      <p:sp>
        <p:nvSpPr>
          <p:cNvPr id="31" name="TextBox 30">
            <a:extLst>
              <a:ext uri="{FF2B5EF4-FFF2-40B4-BE49-F238E27FC236}">
                <a16:creationId xmlns:a16="http://schemas.microsoft.com/office/drawing/2014/main" id="{E38A73BA-0817-BC49-99E6-5779A003D6E0}"/>
              </a:ext>
            </a:extLst>
          </p:cNvPr>
          <p:cNvSpPr txBox="1"/>
          <p:nvPr/>
        </p:nvSpPr>
        <p:spPr>
          <a:xfrm>
            <a:off x="9777332" y="4150129"/>
            <a:ext cx="524503" cy="276999"/>
          </a:xfrm>
          <a:prstGeom prst="rect">
            <a:avLst/>
          </a:prstGeom>
          <a:noFill/>
        </p:spPr>
        <p:txBody>
          <a:bodyPr wrap="none" rtlCol="0">
            <a:spAutoFit/>
          </a:bodyPr>
          <a:lstStyle/>
          <a:p>
            <a:r>
              <a:rPr lang="en-US" sz="1200" dirty="0">
                <a:latin typeface="Helvetica Light" charset="0"/>
                <a:ea typeface="Helvetica Light" charset="0"/>
                <a:cs typeface="Helvetica Light" charset="0"/>
              </a:rPr>
              <a:t>2017</a:t>
            </a:r>
          </a:p>
        </p:txBody>
      </p:sp>
      <p:sp>
        <p:nvSpPr>
          <p:cNvPr id="33" name="TextBox 32">
            <a:extLst>
              <a:ext uri="{FF2B5EF4-FFF2-40B4-BE49-F238E27FC236}">
                <a16:creationId xmlns:a16="http://schemas.microsoft.com/office/drawing/2014/main" id="{65C21925-19DE-804B-B884-16C952FC4137}"/>
              </a:ext>
            </a:extLst>
          </p:cNvPr>
          <p:cNvSpPr txBox="1"/>
          <p:nvPr/>
        </p:nvSpPr>
        <p:spPr>
          <a:xfrm>
            <a:off x="10873981" y="3692929"/>
            <a:ext cx="524503" cy="276999"/>
          </a:xfrm>
          <a:prstGeom prst="rect">
            <a:avLst/>
          </a:prstGeom>
          <a:noFill/>
        </p:spPr>
        <p:txBody>
          <a:bodyPr wrap="none" rtlCol="0">
            <a:spAutoFit/>
          </a:bodyPr>
          <a:lstStyle/>
          <a:p>
            <a:r>
              <a:rPr lang="en-US" sz="1200" dirty="0">
                <a:latin typeface="Helvetica Light" charset="0"/>
                <a:ea typeface="Helvetica Light" charset="0"/>
                <a:cs typeface="Helvetica Light" charset="0"/>
              </a:rPr>
              <a:t>2018</a:t>
            </a:r>
          </a:p>
        </p:txBody>
      </p:sp>
      <p:sp>
        <p:nvSpPr>
          <p:cNvPr id="19" name="Rectangle 18">
            <a:extLst>
              <a:ext uri="{FF2B5EF4-FFF2-40B4-BE49-F238E27FC236}">
                <a16:creationId xmlns:a16="http://schemas.microsoft.com/office/drawing/2014/main" id="{9F4D902B-EADD-634A-ADB6-B827DC6DD0A9}"/>
              </a:ext>
            </a:extLst>
          </p:cNvPr>
          <p:cNvSpPr/>
          <p:nvPr/>
        </p:nvSpPr>
        <p:spPr>
          <a:xfrm>
            <a:off x="2093482" y="2699576"/>
            <a:ext cx="611065" cy="461665"/>
          </a:xfrm>
          <a:prstGeom prst="rect">
            <a:avLst/>
          </a:prstGeom>
        </p:spPr>
        <p:txBody>
          <a:bodyPr wrap="none">
            <a:spAutoFit/>
          </a:bodyPr>
          <a:lstStyle/>
          <a:p>
            <a:r>
              <a:rPr lang="en-US" sz="1200" b="1" dirty="0">
                <a:solidFill>
                  <a:srgbClr val="003BB8"/>
                </a:solidFill>
                <a:latin typeface="Helvetica" pitchFamily="2" charset="0"/>
                <a:cs typeface="Arial"/>
              </a:rPr>
              <a:t>+</a:t>
            </a:r>
            <a:r>
              <a:rPr lang="en-US" sz="1050" b="1" dirty="0">
                <a:solidFill>
                  <a:srgbClr val="003BB8"/>
                </a:solidFill>
                <a:latin typeface="Helvetica" pitchFamily="2" charset="0"/>
                <a:cs typeface="Arial"/>
              </a:rPr>
              <a:t> </a:t>
            </a:r>
            <a:r>
              <a:rPr lang="en-US" sz="1200" b="1" dirty="0">
                <a:solidFill>
                  <a:srgbClr val="003BB8"/>
                </a:solidFill>
                <a:latin typeface="Helvetica" pitchFamily="2" charset="0"/>
                <a:cs typeface="Arial"/>
              </a:rPr>
              <a:t>0.24</a:t>
            </a:r>
          </a:p>
          <a:p>
            <a:r>
              <a:rPr lang="en-US" sz="1200" b="1" dirty="0">
                <a:solidFill>
                  <a:srgbClr val="003BB8"/>
                </a:solidFill>
                <a:latin typeface="Helvetica" pitchFamily="2" charset="0"/>
                <a:cs typeface="Arial"/>
              </a:rPr>
              <a:t>– 0.35</a:t>
            </a:r>
            <a:endParaRPr lang="en-US" sz="1200" b="1" dirty="0">
              <a:latin typeface="Helvetica" pitchFamily="2" charset="0"/>
            </a:endParaRPr>
          </a:p>
        </p:txBody>
      </p:sp>
      <p:sp>
        <p:nvSpPr>
          <p:cNvPr id="20" name="TextBox 19">
            <a:extLst>
              <a:ext uri="{FF2B5EF4-FFF2-40B4-BE49-F238E27FC236}">
                <a16:creationId xmlns:a16="http://schemas.microsoft.com/office/drawing/2014/main" id="{F67E203E-5F54-7147-B6B4-34D49E2CC5F7}"/>
              </a:ext>
            </a:extLst>
          </p:cNvPr>
          <p:cNvSpPr txBox="1"/>
          <p:nvPr/>
        </p:nvSpPr>
        <p:spPr>
          <a:xfrm>
            <a:off x="2890663" y="2727321"/>
            <a:ext cx="2126945" cy="430887"/>
          </a:xfrm>
          <a:prstGeom prst="rect">
            <a:avLst/>
          </a:prstGeom>
          <a:no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(dominated by systematic effects from EW corr. and FSR)</a:t>
            </a:r>
          </a:p>
        </p:txBody>
      </p:sp>
    </p:spTree>
    <p:extLst>
      <p:ext uri="{BB962C8B-B14F-4D97-AF65-F5344CB8AC3E}">
        <p14:creationId xmlns:p14="http://schemas.microsoft.com/office/powerpoint/2010/main" val="129594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972357AC-A8CE-6746-939D-4058921AFD9A}"/>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22</a:t>
            </a:fld>
            <a:endParaRPr lang="en-GB" dirty="0"/>
          </a:p>
        </p:txBody>
      </p:sp>
      <p:pic>
        <p:nvPicPr>
          <p:cNvPr id="5" name="Picture 4">
            <a:extLst>
              <a:ext uri="{FF2B5EF4-FFF2-40B4-BE49-F238E27FC236}">
                <a16:creationId xmlns:a16="http://schemas.microsoft.com/office/drawing/2014/main" id="{AE727010-5BD9-CA46-AFE0-9F83A2D20748}"/>
              </a:ext>
            </a:extLst>
          </p:cNvPr>
          <p:cNvPicPr>
            <a:picLocks noChangeAspect="1"/>
          </p:cNvPicPr>
          <p:nvPr/>
        </p:nvPicPr>
        <p:blipFill>
          <a:blip r:embed="rId3"/>
          <a:stretch>
            <a:fillRect/>
          </a:stretch>
        </p:blipFill>
        <p:spPr>
          <a:xfrm rot="5400000">
            <a:off x="6075803" y="2484113"/>
            <a:ext cx="4311292" cy="4436485"/>
          </a:xfrm>
          <a:prstGeom prst="rect">
            <a:avLst/>
          </a:prstGeom>
        </p:spPr>
      </p:pic>
      <p:pic>
        <p:nvPicPr>
          <p:cNvPr id="9" name="Picture 8">
            <a:extLst>
              <a:ext uri="{FF2B5EF4-FFF2-40B4-BE49-F238E27FC236}">
                <a16:creationId xmlns:a16="http://schemas.microsoft.com/office/drawing/2014/main" id="{9017EFCB-33CC-D948-84A7-BAE138AAD16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45019" y="2743200"/>
            <a:ext cx="5330151" cy="3517899"/>
          </a:xfrm>
          <a:prstGeom prst="rect">
            <a:avLst/>
          </a:prstGeom>
        </p:spPr>
      </p:pic>
      <p:sp>
        <p:nvSpPr>
          <p:cNvPr id="12" name="TextBox 11">
            <a:extLst>
              <a:ext uri="{FF2B5EF4-FFF2-40B4-BE49-F238E27FC236}">
                <a16:creationId xmlns:a16="http://schemas.microsoft.com/office/drawing/2014/main" id="{CD72A56A-0C20-B94C-88B0-21F979140CB8}"/>
              </a:ext>
            </a:extLst>
          </p:cNvPr>
          <p:cNvSpPr txBox="1"/>
          <p:nvPr/>
        </p:nvSpPr>
        <p:spPr>
          <a:xfrm>
            <a:off x="489412" y="6296083"/>
            <a:ext cx="2109873" cy="246221"/>
          </a:xfrm>
          <a:prstGeom prst="rect">
            <a:avLst/>
          </a:prstGeom>
          <a:noFill/>
        </p:spPr>
        <p:txBody>
          <a:bodyPr wrap="none" rtlCol="0">
            <a:spAutoFit/>
          </a:bodyPr>
          <a:lstStyle/>
          <a:p>
            <a:r>
              <a:rPr lang="en-US" sz="1000" dirty="0">
                <a:solidFill>
                  <a:schemeClr val="tx1">
                    <a:lumMod val="50000"/>
                    <a:lumOff val="50000"/>
                  </a:schemeClr>
                </a:solidFill>
                <a:latin typeface="Helvetica Light" charset="0"/>
                <a:ea typeface="Helvetica Light" charset="0"/>
                <a:cs typeface="Helvetica Light" charset="0"/>
              </a:rPr>
              <a:t>H </a:t>
            </a:r>
            <a:r>
              <a:rPr lang="en-US" sz="1000" dirty="0">
                <a:solidFill>
                  <a:schemeClr val="tx1">
                    <a:lumMod val="50000"/>
                    <a:lumOff val="50000"/>
                  </a:schemeClr>
                </a:solidFill>
                <a:latin typeface="Symbol" pitchFamily="2" charset="2"/>
                <a:ea typeface="Helvetica Light" charset="0"/>
                <a:cs typeface="Helvetica Light" charset="0"/>
              </a:rPr>
              <a:t>®</a:t>
            </a:r>
            <a:r>
              <a:rPr lang="en-US" sz="1000" dirty="0">
                <a:solidFill>
                  <a:schemeClr val="tx1">
                    <a:lumMod val="50000"/>
                    <a:lumOff val="50000"/>
                  </a:schemeClr>
                </a:solidFill>
                <a:latin typeface="Helvetica Light" charset="0"/>
                <a:ea typeface="Helvetica Light" charset="0"/>
                <a:cs typeface="Helvetica Light" charset="0"/>
              </a:rPr>
              <a:t> Z(</a:t>
            </a:r>
            <a:r>
              <a:rPr lang="en-US" sz="1000" dirty="0">
                <a:solidFill>
                  <a:schemeClr val="tx1">
                    <a:lumMod val="50000"/>
                    <a:lumOff val="50000"/>
                  </a:schemeClr>
                </a:solidFill>
                <a:latin typeface="Symbol" pitchFamily="2" charset="2"/>
                <a:ea typeface="Helvetica Light" charset="0"/>
                <a:cs typeface="Helvetica Light" charset="0"/>
              </a:rPr>
              <a:t>® </a:t>
            </a:r>
            <a:r>
              <a:rPr lang="en-US" sz="1000" dirty="0">
                <a:solidFill>
                  <a:schemeClr val="tx1">
                    <a:lumMod val="50000"/>
                    <a:lumOff val="50000"/>
                  </a:schemeClr>
                </a:solidFill>
                <a:latin typeface="Helvetica Light" charset="0"/>
                <a:ea typeface="Helvetica Light" charset="0"/>
                <a:cs typeface="Helvetica Light" charset="0"/>
              </a:rPr>
              <a:t>µµ) + </a:t>
            </a:r>
            <a:r>
              <a:rPr lang="en-US" sz="1000" dirty="0" err="1">
                <a:solidFill>
                  <a:schemeClr val="tx1">
                    <a:lumMod val="50000"/>
                    <a:lumOff val="50000"/>
                  </a:schemeClr>
                </a:solidFill>
                <a:latin typeface="Helvetica Light" charset="0"/>
                <a:ea typeface="Helvetica Light" charset="0"/>
                <a:cs typeface="Helvetica Light" charset="0"/>
              </a:rPr>
              <a:t>γ</a:t>
            </a:r>
            <a:r>
              <a:rPr lang="en-US" sz="1000" dirty="0">
                <a:solidFill>
                  <a:schemeClr val="tx1">
                    <a:lumMod val="50000"/>
                    <a:lumOff val="50000"/>
                  </a:schemeClr>
                </a:solidFill>
                <a:latin typeface="Helvetica Light" charset="0"/>
                <a:ea typeface="Helvetica Light" charset="0"/>
                <a:cs typeface="Helvetica Light" charset="0"/>
              </a:rPr>
              <a:t> candidate event</a:t>
            </a:r>
          </a:p>
        </p:txBody>
      </p:sp>
      <p:sp>
        <p:nvSpPr>
          <p:cNvPr id="54" name="TextBox 53">
            <a:extLst>
              <a:ext uri="{FF2B5EF4-FFF2-40B4-BE49-F238E27FC236}">
                <a16:creationId xmlns:a16="http://schemas.microsoft.com/office/drawing/2014/main" id="{74CA3504-5997-6A4F-B1BC-03024C6863DD}"/>
              </a:ext>
            </a:extLst>
          </p:cNvPr>
          <p:cNvSpPr txBox="1"/>
          <p:nvPr/>
        </p:nvSpPr>
        <p:spPr>
          <a:xfrm>
            <a:off x="0" y="1777216"/>
            <a:ext cx="7748440" cy="369332"/>
          </a:xfrm>
          <a:prstGeom prst="rect">
            <a:avLst/>
          </a:prstGeom>
          <a:noFill/>
        </p:spPr>
        <p:txBody>
          <a:bodyPr wrap="square" rtlCol="0">
            <a:spAutoFit/>
          </a:bodyPr>
          <a:lstStyle/>
          <a:p>
            <a:pPr>
              <a:spcBef>
                <a:spcPts val="3000"/>
              </a:spcBef>
              <a:defRPr/>
            </a:pPr>
            <a:r>
              <a:rPr lang="en-US" dirty="0">
                <a:latin typeface="Helvetica Light" panose="020B0403020202020204" pitchFamily="34" charset="0"/>
                <a:cs typeface="Arial"/>
              </a:rPr>
              <a:t>	New ATLAS result on H </a:t>
            </a:r>
            <a:r>
              <a:rPr lang="en-US" dirty="0">
                <a:latin typeface="Symbol" pitchFamily="2" charset="2"/>
                <a:cs typeface="Arial"/>
              </a:rPr>
              <a:t>®</a:t>
            </a:r>
            <a:r>
              <a:rPr lang="en-US" dirty="0">
                <a:latin typeface="Helvetica Light" panose="020B0403020202020204" pitchFamily="34" charset="0"/>
                <a:cs typeface="Arial"/>
              </a:rPr>
              <a:t> </a:t>
            </a:r>
            <a:r>
              <a:rPr lang="en-US" dirty="0" err="1">
                <a:latin typeface="Helvetica Light" panose="020B0403020202020204" pitchFamily="34" charset="0"/>
                <a:cs typeface="Arial"/>
              </a:rPr>
              <a:t>Zγ</a:t>
            </a:r>
            <a:r>
              <a:rPr lang="en-US" dirty="0">
                <a:latin typeface="Helvetica Light" panose="020B0403020202020204" pitchFamily="34" charset="0"/>
                <a:cs typeface="Arial"/>
              </a:rPr>
              <a:t>: µ = 2.0       </a:t>
            </a:r>
            <a:r>
              <a:rPr lang="en-US" sz="1400" dirty="0">
                <a:latin typeface="Helvetica Light" panose="020B0403020202020204" pitchFamily="34" charset="0"/>
                <a:cs typeface="Arial"/>
              </a:rPr>
              <a:t>(2.2σ)</a:t>
            </a:r>
            <a:endParaRPr lang="en-US" dirty="0">
              <a:latin typeface="Helvetica Light" panose="020B0403020202020204" pitchFamily="34" charset="0"/>
              <a:cs typeface="Arial"/>
            </a:endParaRPr>
          </a:p>
        </p:txBody>
      </p:sp>
      <p:sp>
        <p:nvSpPr>
          <p:cNvPr id="15" name="TextBox 14">
            <a:extLst>
              <a:ext uri="{FF2B5EF4-FFF2-40B4-BE49-F238E27FC236}">
                <a16:creationId xmlns:a16="http://schemas.microsoft.com/office/drawing/2014/main" id="{31D06D38-DCB6-B743-B65B-48780BCC62AD}"/>
              </a:ext>
            </a:extLst>
          </p:cNvPr>
          <p:cNvSpPr txBox="1"/>
          <p:nvPr/>
        </p:nvSpPr>
        <p:spPr>
          <a:xfrm>
            <a:off x="4329700" y="1727883"/>
            <a:ext cx="498855" cy="500137"/>
          </a:xfrm>
          <a:prstGeom prst="rect">
            <a:avLst/>
          </a:prstGeom>
          <a:noFill/>
        </p:spPr>
        <p:txBody>
          <a:bodyPr wrap="none" rtlCol="0">
            <a:spAutoFit/>
          </a:bodyPr>
          <a:lstStyle/>
          <a:p>
            <a:r>
              <a:rPr lang="en-US" sz="1200" dirty="0">
                <a:latin typeface="Helvetica Light" charset="0"/>
                <a:ea typeface="Helvetica Light" charset="0"/>
                <a:cs typeface="Helvetica Light" charset="0"/>
              </a:rPr>
              <a:t>+1.0</a:t>
            </a:r>
          </a:p>
          <a:p>
            <a:pPr>
              <a:spcBef>
                <a:spcPts val="300"/>
              </a:spcBef>
            </a:pPr>
            <a:r>
              <a:rPr lang="en-US" sz="1200" dirty="0">
                <a:latin typeface="Helvetica Light" charset="0"/>
                <a:ea typeface="Helvetica Light" charset="0"/>
                <a:cs typeface="Helvetica Light" charset="0"/>
              </a:rPr>
              <a:t>–</a:t>
            </a:r>
            <a:r>
              <a:rPr lang="en-US" sz="800"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0.9</a:t>
            </a:r>
          </a:p>
        </p:txBody>
      </p:sp>
      <p:sp>
        <p:nvSpPr>
          <p:cNvPr id="55" name="TextBox 54">
            <a:extLst>
              <a:ext uri="{FF2B5EF4-FFF2-40B4-BE49-F238E27FC236}">
                <a16:creationId xmlns:a16="http://schemas.microsoft.com/office/drawing/2014/main" id="{CDEAE64F-D20A-4B40-8C4A-41DD3F2EDB5D}"/>
              </a:ext>
            </a:extLst>
          </p:cNvPr>
          <p:cNvSpPr txBox="1"/>
          <p:nvPr/>
        </p:nvSpPr>
        <p:spPr>
          <a:xfrm>
            <a:off x="5528433" y="1763845"/>
            <a:ext cx="2642130" cy="461665"/>
          </a:xfrm>
          <a:prstGeom prst="rect">
            <a:avLst/>
          </a:prstGeom>
          <a:noFill/>
        </p:spPr>
        <p:txBody>
          <a:bodyPr wrap="square" rtlCol="0">
            <a:spAutoFit/>
          </a:bodyPr>
          <a:lstStyle/>
          <a:p>
            <a:pPr>
              <a:spcBef>
                <a:spcPts val="3000"/>
              </a:spcBef>
              <a:defRPr/>
            </a:pPr>
            <a:r>
              <a:rPr lang="en-US" sz="1200" dirty="0">
                <a:solidFill>
                  <a:schemeClr val="tx1">
                    <a:lumMod val="50000"/>
                    <a:lumOff val="50000"/>
                  </a:schemeClr>
                </a:solidFill>
                <a:latin typeface="Helvetica Light" panose="020B0403020202020204" pitchFamily="34" charset="0"/>
                <a:cs typeface="Arial"/>
              </a:rPr>
              <a:t>HL-LHC studies: </a:t>
            </a:r>
            <a:r>
              <a:rPr lang="el-GR" sz="1200" dirty="0">
                <a:solidFill>
                  <a:schemeClr val="tx1">
                    <a:lumMod val="50000"/>
                    <a:lumOff val="50000"/>
                  </a:schemeClr>
                </a:solidFill>
                <a:latin typeface="Helvetica Light" panose="020B0403020202020204" pitchFamily="34" charset="0"/>
                <a:cs typeface="Arial"/>
              </a:rPr>
              <a:t>σ</a:t>
            </a:r>
            <a:r>
              <a:rPr lang="en-US" sz="1200" dirty="0">
                <a:solidFill>
                  <a:schemeClr val="tx1">
                    <a:lumMod val="50000"/>
                    <a:lumOff val="50000"/>
                  </a:schemeClr>
                </a:solidFill>
                <a:latin typeface="Helvetica Light" panose="020B0403020202020204" pitchFamily="34" charset="0"/>
                <a:cs typeface="Arial"/>
              </a:rPr>
              <a:t>(µ) ~ 20% for ATLAS &amp; CMS combined (6 ab</a:t>
            </a:r>
            <a:r>
              <a:rPr lang="en-US" sz="1200" baseline="30000" dirty="0">
                <a:solidFill>
                  <a:schemeClr val="tx1">
                    <a:lumMod val="50000"/>
                    <a:lumOff val="50000"/>
                  </a:schemeClr>
                </a:solidFill>
                <a:latin typeface="Helvetica Light" panose="020B0403020202020204" pitchFamily="34" charset="0"/>
                <a:cs typeface="Arial"/>
              </a:rPr>
              <a:t>–1</a:t>
            </a:r>
            <a:r>
              <a:rPr lang="en-US" sz="1200" dirty="0">
                <a:solidFill>
                  <a:schemeClr val="tx1">
                    <a:lumMod val="50000"/>
                    <a:lumOff val="50000"/>
                  </a:schemeClr>
                </a:solidFill>
                <a:latin typeface="Helvetica Light" panose="020B0403020202020204" pitchFamily="34" charset="0"/>
                <a:cs typeface="Arial"/>
              </a:rPr>
              <a:t>) </a:t>
            </a:r>
          </a:p>
        </p:txBody>
      </p:sp>
      <p:sp>
        <p:nvSpPr>
          <p:cNvPr id="56" name="TextBox 55">
            <a:extLst>
              <a:ext uri="{FF2B5EF4-FFF2-40B4-BE49-F238E27FC236}">
                <a16:creationId xmlns:a16="http://schemas.microsoft.com/office/drawing/2014/main" id="{994D2147-4425-7D4E-9324-4F9850EB1332}"/>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Rare Higgs decays </a:t>
            </a:r>
            <a:r>
              <a:rPr lang="en-US" sz="1600" dirty="0">
                <a:solidFill>
                  <a:prstClr val="black">
                    <a:lumMod val="75000"/>
                    <a:lumOff val="25000"/>
                  </a:prstClr>
                </a:solidFill>
                <a:latin typeface="Helvetica Light" charset="0"/>
                <a:ea typeface="Helvetica Light" charset="0"/>
                <a:cs typeface="Helvetica Light" charset="0"/>
              </a:rPr>
              <a:t>—</a:t>
            </a:r>
            <a:r>
              <a:rPr lang="en-US" sz="1600" dirty="0">
                <a:solidFill>
                  <a:schemeClr val="tx1">
                    <a:lumMod val="75000"/>
                    <a:lumOff val="25000"/>
                  </a:schemeClr>
                </a:solidFill>
                <a:latin typeface="Helvetica Light" charset="0"/>
                <a:ea typeface="Helvetica Light" charset="0"/>
                <a:cs typeface="Helvetica Light" charset="0"/>
              </a:rPr>
              <a:t> </a:t>
            </a:r>
            <a:r>
              <a:rPr lang="en-US" sz="1600" dirty="0">
                <a:solidFill>
                  <a:prstClr val="black"/>
                </a:solidFill>
                <a:latin typeface="Helvetica Light" charset="0"/>
                <a:ea typeface="Helvetica Light" charset="0"/>
                <a:cs typeface="Helvetica Light" charset="0"/>
              </a:rPr>
              <a:t>Sensitivity to 2</a:t>
            </a:r>
            <a:r>
              <a:rPr lang="en-US" sz="1600" baseline="30000" dirty="0">
                <a:solidFill>
                  <a:prstClr val="black"/>
                </a:solidFill>
                <a:latin typeface="Helvetica Light" charset="0"/>
                <a:ea typeface="Helvetica Light" charset="0"/>
                <a:cs typeface="Helvetica Light" charset="0"/>
              </a:rPr>
              <a:t>nd</a:t>
            </a:r>
            <a:r>
              <a:rPr lang="en-US" sz="1600" dirty="0">
                <a:solidFill>
                  <a:prstClr val="black"/>
                </a:solidFill>
                <a:latin typeface="Helvetica Light" charset="0"/>
                <a:ea typeface="Helvetica Light" charset="0"/>
                <a:cs typeface="Helvetica Light" charset="0"/>
              </a:rPr>
              <a:t> generation fermion couplings and new physics</a:t>
            </a:r>
            <a:endParaRPr lang="en-US" sz="1600" baseline="-25000" dirty="0">
              <a:solidFill>
                <a:schemeClr val="tx1">
                  <a:lumMod val="75000"/>
                  <a:lumOff val="25000"/>
                </a:schemeClr>
              </a:solidFill>
              <a:latin typeface="Helvetica Light" charset="0"/>
              <a:ea typeface="Helvetica Light" charset="0"/>
              <a:cs typeface="Helvetica Light" charset="0"/>
            </a:endParaRPr>
          </a:p>
        </p:txBody>
      </p:sp>
      <p:pic>
        <p:nvPicPr>
          <p:cNvPr id="31" name="Picture 30">
            <a:extLst>
              <a:ext uri="{FF2B5EF4-FFF2-40B4-BE49-F238E27FC236}">
                <a16:creationId xmlns:a16="http://schemas.microsoft.com/office/drawing/2014/main" id="{9A91CF57-B95F-804B-818E-42360400708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6493" r="3512"/>
          <a:stretch/>
        </p:blipFill>
        <p:spPr>
          <a:xfrm>
            <a:off x="9764233" y="234611"/>
            <a:ext cx="2082619" cy="1340767"/>
          </a:xfrm>
          <a:prstGeom prst="rect">
            <a:avLst/>
          </a:prstGeom>
        </p:spPr>
      </p:pic>
      <p:pic>
        <p:nvPicPr>
          <p:cNvPr id="32" name="Picture 31">
            <a:extLst>
              <a:ext uri="{FF2B5EF4-FFF2-40B4-BE49-F238E27FC236}">
                <a16:creationId xmlns:a16="http://schemas.microsoft.com/office/drawing/2014/main" id="{F84CC605-8DCE-6C40-AC8E-6DCBEFD74ED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6887" r="3118"/>
          <a:stretch/>
        </p:blipFill>
        <p:spPr>
          <a:xfrm>
            <a:off x="9753599" y="1596484"/>
            <a:ext cx="2082619" cy="1340767"/>
          </a:xfrm>
          <a:prstGeom prst="rect">
            <a:avLst/>
          </a:prstGeom>
        </p:spPr>
      </p:pic>
      <p:grpSp>
        <p:nvGrpSpPr>
          <p:cNvPr id="33" name="Group 32">
            <a:extLst>
              <a:ext uri="{FF2B5EF4-FFF2-40B4-BE49-F238E27FC236}">
                <a16:creationId xmlns:a16="http://schemas.microsoft.com/office/drawing/2014/main" id="{09EF2EB0-07B3-DD4D-AE89-8C74A454BF82}"/>
              </a:ext>
            </a:extLst>
          </p:cNvPr>
          <p:cNvGrpSpPr/>
          <p:nvPr/>
        </p:nvGrpSpPr>
        <p:grpSpPr>
          <a:xfrm flipH="1">
            <a:off x="10538497" y="320342"/>
            <a:ext cx="613779" cy="1167557"/>
            <a:chOff x="6844835" y="1178574"/>
            <a:chExt cx="382821" cy="1167557"/>
          </a:xfrm>
        </p:grpSpPr>
        <p:sp>
          <p:nvSpPr>
            <p:cNvPr id="34" name="TextBox 33">
              <a:extLst>
                <a:ext uri="{FF2B5EF4-FFF2-40B4-BE49-F238E27FC236}">
                  <a16:creationId xmlns:a16="http://schemas.microsoft.com/office/drawing/2014/main" id="{C8CD2EFA-98B8-8846-BDE3-C43E4CFEFDAA}"/>
                </a:ext>
              </a:extLst>
            </p:cNvPr>
            <p:cNvSpPr txBox="1"/>
            <p:nvPr/>
          </p:nvSpPr>
          <p:spPr>
            <a:xfrm>
              <a:off x="6844835" y="1613247"/>
              <a:ext cx="21516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W</a:t>
              </a:r>
            </a:p>
          </p:txBody>
        </p:sp>
        <p:sp>
          <p:nvSpPr>
            <p:cNvPr id="35" name="TextBox 34">
              <a:extLst>
                <a:ext uri="{FF2B5EF4-FFF2-40B4-BE49-F238E27FC236}">
                  <a16:creationId xmlns:a16="http://schemas.microsoft.com/office/drawing/2014/main" id="{66965FE6-64C5-1940-AE70-57B616DCE2A9}"/>
                </a:ext>
              </a:extLst>
            </p:cNvPr>
            <p:cNvSpPr txBox="1"/>
            <p:nvPr/>
          </p:nvSpPr>
          <p:spPr>
            <a:xfrm>
              <a:off x="7012496" y="1178574"/>
              <a:ext cx="21516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W</a:t>
              </a:r>
            </a:p>
          </p:txBody>
        </p:sp>
        <p:sp>
          <p:nvSpPr>
            <p:cNvPr id="36" name="TextBox 35">
              <a:extLst>
                <a:ext uri="{FF2B5EF4-FFF2-40B4-BE49-F238E27FC236}">
                  <a16:creationId xmlns:a16="http://schemas.microsoft.com/office/drawing/2014/main" id="{0392FDD1-7E7F-9249-BC8B-12F9BEF99751}"/>
                </a:ext>
              </a:extLst>
            </p:cNvPr>
            <p:cNvSpPr txBox="1"/>
            <p:nvPr/>
          </p:nvSpPr>
          <p:spPr>
            <a:xfrm>
              <a:off x="7011689" y="2038354"/>
              <a:ext cx="21516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W</a:t>
              </a:r>
            </a:p>
          </p:txBody>
        </p:sp>
      </p:grpSp>
      <p:grpSp>
        <p:nvGrpSpPr>
          <p:cNvPr id="37" name="Group 36">
            <a:extLst>
              <a:ext uri="{FF2B5EF4-FFF2-40B4-BE49-F238E27FC236}">
                <a16:creationId xmlns:a16="http://schemas.microsoft.com/office/drawing/2014/main" id="{D9E09508-B573-5B42-A348-80F22B233100}"/>
              </a:ext>
            </a:extLst>
          </p:cNvPr>
          <p:cNvGrpSpPr/>
          <p:nvPr/>
        </p:nvGrpSpPr>
        <p:grpSpPr>
          <a:xfrm flipH="1">
            <a:off x="10618086" y="1710864"/>
            <a:ext cx="516518" cy="1114449"/>
            <a:chOff x="6849243" y="1216938"/>
            <a:chExt cx="322159" cy="1114449"/>
          </a:xfrm>
        </p:grpSpPr>
        <p:sp>
          <p:nvSpPr>
            <p:cNvPr id="38" name="TextBox 37">
              <a:extLst>
                <a:ext uri="{FF2B5EF4-FFF2-40B4-BE49-F238E27FC236}">
                  <a16:creationId xmlns:a16="http://schemas.microsoft.com/office/drawing/2014/main" id="{132DC902-A86C-DA41-868C-827E7BAD3918}"/>
                </a:ext>
              </a:extLst>
            </p:cNvPr>
            <p:cNvSpPr txBox="1"/>
            <p:nvPr/>
          </p:nvSpPr>
          <p:spPr>
            <a:xfrm>
              <a:off x="6849243" y="1625947"/>
              <a:ext cx="146173"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t</a:t>
              </a:r>
            </a:p>
          </p:txBody>
        </p:sp>
        <p:sp>
          <p:nvSpPr>
            <p:cNvPr id="39" name="TextBox 38">
              <a:extLst>
                <a:ext uri="{FF2B5EF4-FFF2-40B4-BE49-F238E27FC236}">
                  <a16:creationId xmlns:a16="http://schemas.microsoft.com/office/drawing/2014/main" id="{443FA7F5-2ABF-5446-960E-2928C93151A3}"/>
                </a:ext>
              </a:extLst>
            </p:cNvPr>
            <p:cNvSpPr txBox="1"/>
            <p:nvPr/>
          </p:nvSpPr>
          <p:spPr>
            <a:xfrm>
              <a:off x="7018115" y="1216938"/>
              <a:ext cx="146173"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t</a:t>
              </a:r>
            </a:p>
          </p:txBody>
        </p:sp>
        <p:sp>
          <p:nvSpPr>
            <p:cNvPr id="40" name="TextBox 39">
              <a:extLst>
                <a:ext uri="{FF2B5EF4-FFF2-40B4-BE49-F238E27FC236}">
                  <a16:creationId xmlns:a16="http://schemas.microsoft.com/office/drawing/2014/main" id="{C74B5E0B-DAFE-0041-9D46-6F05F0321222}"/>
                </a:ext>
              </a:extLst>
            </p:cNvPr>
            <p:cNvSpPr txBox="1"/>
            <p:nvPr/>
          </p:nvSpPr>
          <p:spPr>
            <a:xfrm>
              <a:off x="7025229" y="2023610"/>
              <a:ext cx="146173"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t</a:t>
              </a:r>
            </a:p>
          </p:txBody>
        </p:sp>
      </p:gr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6522B483-9824-9045-8C45-E39875E60D95}"/>
                  </a:ext>
                </a:extLst>
              </p:cNvPr>
              <p:cNvSpPr txBox="1"/>
              <p:nvPr/>
            </p:nvSpPr>
            <p:spPr>
              <a:xfrm>
                <a:off x="9854154" y="1325441"/>
                <a:ext cx="529440" cy="358175"/>
              </a:xfrm>
              <a:prstGeom prst="rect">
                <a:avLst/>
              </a:prstGeom>
              <a:noFill/>
            </p:spPr>
            <p:txBody>
              <a:bodyPr wrap="none" rtlCol="0">
                <a:spAutoFit/>
              </a:bodyPr>
              <a:lstStyle/>
              <a:p>
                <a:pPr>
                  <a:defRPr/>
                </a:pPr>
                <a14:m>
                  <m:oMathPara xmlns:m="http://schemas.openxmlformats.org/officeDocument/2006/math">
                    <m:oMathParaPr>
                      <m:jc m:val="centerGroup"/>
                    </m:oMathParaPr>
                    <m:oMath xmlns:m="http://schemas.openxmlformats.org/officeDocument/2006/math">
                      <m:sSub>
                        <m:sSubPr>
                          <m:ctrlPr>
                            <a:rPr lang="en-US" sz="1600" i="1">
                              <a:solidFill>
                                <a:srgbClr val="0070C0"/>
                              </a:solidFill>
                              <a:latin typeface="Cambria Math" panose="02040503050406030204" pitchFamily="18" charset="0"/>
                              <a:ea typeface="Cambria Math" panose="02040503050406030204" pitchFamily="18" charset="0"/>
                            </a:rPr>
                          </m:ctrlPr>
                        </m:sSubPr>
                        <m:e>
                          <m:r>
                            <a:rPr lang="en-US" sz="1600" i="1">
                              <a:solidFill>
                                <a:srgbClr val="0070C0"/>
                              </a:solidFill>
                              <a:latin typeface="Cambria Math" panose="02040503050406030204" pitchFamily="18" charset="0"/>
                              <a:ea typeface="Cambria Math" panose="02040503050406030204" pitchFamily="18" charset="0"/>
                              <a:cs typeface="Helvetica Light" charset="0"/>
                            </a:rPr>
                            <m:t>𝜅</m:t>
                          </m:r>
                          <m:r>
                            <a:rPr lang="en-US" sz="1600" i="1" baseline="-25000">
                              <a:solidFill>
                                <a:srgbClr val="0070C0"/>
                              </a:solidFill>
                              <a:latin typeface="Cambria Math" panose="02040503050406030204" pitchFamily="18" charset="0"/>
                              <a:ea typeface="Cambria Math" panose="02040503050406030204" pitchFamily="18" charset="0"/>
                              <a:cs typeface="Helvetica Light" charset="0"/>
                            </a:rPr>
                            <m:t>𝑍</m:t>
                          </m:r>
                        </m:e>
                        <m:sub>
                          <m:r>
                            <a:rPr lang="en-US" sz="1600" i="1">
                              <a:solidFill>
                                <a:srgbClr val="0070C0"/>
                              </a:solidFill>
                              <a:latin typeface="Cambria Math" panose="02040503050406030204" pitchFamily="18" charset="0"/>
                              <a:ea typeface="Cambria Math" panose="02040503050406030204" pitchFamily="18" charset="0"/>
                            </a:rPr>
                            <m:t>𝛾</m:t>
                          </m:r>
                        </m:sub>
                      </m:sSub>
                    </m:oMath>
                  </m:oMathPara>
                </a14:m>
                <a:endParaRPr lang="en-US" sz="1600" dirty="0">
                  <a:solidFill>
                    <a:srgbClr val="0070C0"/>
                  </a:solidFill>
                  <a:latin typeface="Helvetica Light" charset="0"/>
                  <a:ea typeface="Helvetica Light" charset="0"/>
                  <a:cs typeface="Helvetica Light" charset="0"/>
                </a:endParaRPr>
              </a:p>
            </p:txBody>
          </p:sp>
        </mc:Choice>
        <mc:Fallback xmlns="">
          <p:sp>
            <p:nvSpPr>
              <p:cNvPr id="41" name="TextBox 40">
                <a:extLst>
                  <a:ext uri="{FF2B5EF4-FFF2-40B4-BE49-F238E27FC236}">
                    <a16:creationId xmlns:a16="http://schemas.microsoft.com/office/drawing/2014/main" id="{6522B483-9824-9045-8C45-E39875E60D95}"/>
                  </a:ext>
                </a:extLst>
              </p:cNvPr>
              <p:cNvSpPr txBox="1">
                <a:spLocks noRot="1" noChangeAspect="1" noMove="1" noResize="1" noEditPoints="1" noAdjustHandles="1" noChangeArrowheads="1" noChangeShapeType="1" noTextEdit="1"/>
              </p:cNvSpPr>
              <p:nvPr/>
            </p:nvSpPr>
            <p:spPr>
              <a:xfrm>
                <a:off x="9854154" y="1325441"/>
                <a:ext cx="529440" cy="358175"/>
              </a:xfrm>
              <a:prstGeom prst="rect">
                <a:avLst/>
              </a:prstGeom>
              <a:blipFill>
                <a:blip r:embed="rId7"/>
                <a:stretch>
                  <a:fillRect/>
                </a:stretch>
              </a:blipFill>
            </p:spPr>
            <p:txBody>
              <a:bodyPr/>
              <a:lstStyle/>
              <a:p>
                <a:r>
                  <a:rPr lang="en-US">
                    <a:noFill/>
                  </a:rPr>
                  <a:t> </a:t>
                </a:r>
              </a:p>
            </p:txBody>
          </p:sp>
        </mc:Fallback>
      </mc:AlternateContent>
      <p:sp>
        <p:nvSpPr>
          <p:cNvPr id="42" name="Rounded Rectangle 41">
            <a:extLst>
              <a:ext uri="{FF2B5EF4-FFF2-40B4-BE49-F238E27FC236}">
                <a16:creationId xmlns:a16="http://schemas.microsoft.com/office/drawing/2014/main" id="{163BA4FE-F4E5-1E44-A52C-B1CA5F47C4A3}"/>
              </a:ext>
            </a:extLst>
          </p:cNvPr>
          <p:cNvSpPr/>
          <p:nvPr/>
        </p:nvSpPr>
        <p:spPr>
          <a:xfrm>
            <a:off x="10307972" y="234611"/>
            <a:ext cx="989248" cy="2710976"/>
          </a:xfrm>
          <a:prstGeom prst="roundRect">
            <a:avLst/>
          </a:prstGeom>
          <a:ln w="3175">
            <a:solidFill>
              <a:srgbClr val="0070C0"/>
            </a:solidFill>
          </a:ln>
        </p:spPr>
        <p:txBody>
          <a:bodyPr wrap="square" rtlCol="0" anchor="ctr">
            <a:spAutoFit/>
          </a:bodyPr>
          <a:lstStyle/>
          <a:p>
            <a:pPr algn="r">
              <a:defRPr/>
            </a:pPr>
            <a:endParaRPr lang="en-US" sz="2000">
              <a:solidFill>
                <a:prstClr val="black"/>
              </a:solidFill>
              <a:latin typeface="Helvetica Light" charset="0"/>
              <a:ea typeface="Helvetica Light" charset="0"/>
              <a:cs typeface="Helvetica Light" charset="0"/>
            </a:endParaRPr>
          </a:p>
        </p:txBody>
      </p:sp>
      <p:sp>
        <p:nvSpPr>
          <p:cNvPr id="43" name="TextBox 42">
            <a:extLst>
              <a:ext uri="{FF2B5EF4-FFF2-40B4-BE49-F238E27FC236}">
                <a16:creationId xmlns:a16="http://schemas.microsoft.com/office/drawing/2014/main" id="{462619ED-8F52-5C44-AA7B-291988FBE85A}"/>
              </a:ext>
            </a:extLst>
          </p:cNvPr>
          <p:cNvSpPr txBox="1"/>
          <p:nvPr/>
        </p:nvSpPr>
        <p:spPr>
          <a:xfrm flipH="1">
            <a:off x="11774844" y="197206"/>
            <a:ext cx="29367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Z</a:t>
            </a:r>
          </a:p>
        </p:txBody>
      </p:sp>
      <p:sp>
        <p:nvSpPr>
          <p:cNvPr id="44" name="TextBox 43">
            <a:extLst>
              <a:ext uri="{FF2B5EF4-FFF2-40B4-BE49-F238E27FC236}">
                <a16:creationId xmlns:a16="http://schemas.microsoft.com/office/drawing/2014/main" id="{A061B65A-3D5D-3A48-A695-1373A8927236}"/>
              </a:ext>
            </a:extLst>
          </p:cNvPr>
          <p:cNvSpPr txBox="1"/>
          <p:nvPr/>
        </p:nvSpPr>
        <p:spPr>
          <a:xfrm flipH="1">
            <a:off x="11774844" y="1600164"/>
            <a:ext cx="29367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Z</a:t>
            </a:r>
          </a:p>
        </p:txBody>
      </p:sp>
      <p:sp>
        <p:nvSpPr>
          <p:cNvPr id="45" name="TextBox 44">
            <a:extLst>
              <a:ext uri="{FF2B5EF4-FFF2-40B4-BE49-F238E27FC236}">
                <a16:creationId xmlns:a16="http://schemas.microsoft.com/office/drawing/2014/main" id="{C24CD0F7-4D06-E649-A5F2-075596AAADD3}"/>
              </a:ext>
            </a:extLst>
          </p:cNvPr>
          <p:cNvSpPr txBox="1"/>
          <p:nvPr/>
        </p:nvSpPr>
        <p:spPr>
          <a:xfrm flipH="1">
            <a:off x="11774844" y="1285652"/>
            <a:ext cx="279244"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𝛾</a:t>
            </a:r>
          </a:p>
        </p:txBody>
      </p:sp>
      <p:sp>
        <p:nvSpPr>
          <p:cNvPr id="46" name="TextBox 45">
            <a:extLst>
              <a:ext uri="{FF2B5EF4-FFF2-40B4-BE49-F238E27FC236}">
                <a16:creationId xmlns:a16="http://schemas.microsoft.com/office/drawing/2014/main" id="{6E8B59CD-8E53-B042-A597-A241FADF0444}"/>
              </a:ext>
            </a:extLst>
          </p:cNvPr>
          <p:cNvSpPr txBox="1"/>
          <p:nvPr/>
        </p:nvSpPr>
        <p:spPr>
          <a:xfrm flipH="1">
            <a:off x="11764211" y="2637810"/>
            <a:ext cx="279244" cy="307777"/>
          </a:xfrm>
          <a:prstGeom prst="rect">
            <a:avLst/>
          </a:prstGeom>
          <a:noFill/>
        </p:spPr>
        <p:txBody>
          <a:bodyPr wrap="none" rtlCol="0">
            <a:spAutoFit/>
          </a:bodyPr>
          <a:lstStyle/>
          <a:p>
            <a:pPr lvl="0">
              <a:defRPr/>
            </a:pPr>
            <a:r>
              <a:rPr lang="en-US" sz="1400" dirty="0">
                <a:solidFill>
                  <a:prstClr val="black"/>
                </a:solidFill>
                <a:latin typeface="Helvetica Light" charset="0"/>
                <a:ea typeface="Helvetica Light" charset="0"/>
                <a:cs typeface="Helvetica Light" charset="0"/>
              </a:rPr>
              <a:t>𝛾</a:t>
            </a:r>
          </a:p>
        </p:txBody>
      </p:sp>
      <p:sp>
        <p:nvSpPr>
          <p:cNvPr id="48" name="Rectangle 47">
            <a:extLst>
              <a:ext uri="{FF2B5EF4-FFF2-40B4-BE49-F238E27FC236}">
                <a16:creationId xmlns:a16="http://schemas.microsoft.com/office/drawing/2014/main" id="{5F7D6F5A-68AD-8248-B066-ACF14C80E80F}"/>
              </a:ext>
            </a:extLst>
          </p:cNvPr>
          <p:cNvSpPr/>
          <p:nvPr/>
        </p:nvSpPr>
        <p:spPr>
          <a:xfrm>
            <a:off x="6664361" y="2546709"/>
            <a:ext cx="1517549" cy="219243"/>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 2005.05382</a:t>
            </a:r>
          </a:p>
        </p:txBody>
      </p:sp>
      <p:sp>
        <p:nvSpPr>
          <p:cNvPr id="57" name="TextBox 56">
            <a:extLst>
              <a:ext uri="{FF2B5EF4-FFF2-40B4-BE49-F238E27FC236}">
                <a16:creationId xmlns:a16="http://schemas.microsoft.com/office/drawing/2014/main" id="{C034F744-4001-CD4E-9D60-89050CB6CD5F}"/>
              </a:ext>
            </a:extLst>
          </p:cNvPr>
          <p:cNvSpPr txBox="1"/>
          <p:nvPr/>
        </p:nvSpPr>
        <p:spPr>
          <a:xfrm>
            <a:off x="4937" y="1014511"/>
            <a:ext cx="9241978" cy="369332"/>
          </a:xfrm>
          <a:prstGeom prst="rect">
            <a:avLst/>
          </a:prstGeom>
          <a:noFill/>
        </p:spPr>
        <p:txBody>
          <a:bodyPr wrap="square" rtlCol="0">
            <a:spAutoFit/>
          </a:bodyPr>
          <a:lstStyle/>
          <a:p>
            <a:pPr>
              <a:spcBef>
                <a:spcPts val="3000"/>
              </a:spcBef>
              <a:defRPr/>
            </a:pPr>
            <a:r>
              <a:rPr lang="en-US" dirty="0">
                <a:latin typeface="Helvetica Light" panose="020B0403020202020204" pitchFamily="34" charset="0"/>
                <a:cs typeface="Arial"/>
              </a:rPr>
              <a:t>	Tightly linked to detector momentum &amp; energy resolution capabilities</a:t>
            </a:r>
          </a:p>
        </p:txBody>
      </p:sp>
      <p:sp>
        <p:nvSpPr>
          <p:cNvPr id="58" name="TextBox 57">
            <a:extLst>
              <a:ext uri="{FF2B5EF4-FFF2-40B4-BE49-F238E27FC236}">
                <a16:creationId xmlns:a16="http://schemas.microsoft.com/office/drawing/2014/main" id="{0663B78A-E877-7345-8C16-B3559A6B8035}"/>
              </a:ext>
            </a:extLst>
          </p:cNvPr>
          <p:cNvSpPr txBox="1"/>
          <p:nvPr/>
        </p:nvSpPr>
        <p:spPr>
          <a:xfrm flipH="1">
            <a:off x="9539644" y="2120864"/>
            <a:ext cx="31451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H</a:t>
            </a:r>
          </a:p>
        </p:txBody>
      </p:sp>
      <p:sp>
        <p:nvSpPr>
          <p:cNvPr id="59" name="TextBox 58">
            <a:extLst>
              <a:ext uri="{FF2B5EF4-FFF2-40B4-BE49-F238E27FC236}">
                <a16:creationId xmlns:a16="http://schemas.microsoft.com/office/drawing/2014/main" id="{095E54FD-E687-8346-AAA7-9D53CE76F51E}"/>
              </a:ext>
            </a:extLst>
          </p:cNvPr>
          <p:cNvSpPr txBox="1"/>
          <p:nvPr/>
        </p:nvSpPr>
        <p:spPr>
          <a:xfrm flipH="1">
            <a:off x="9539644" y="749264"/>
            <a:ext cx="314510" cy="307777"/>
          </a:xfrm>
          <a:prstGeom prst="rect">
            <a:avLst/>
          </a:prstGeom>
          <a:noFill/>
        </p:spPr>
        <p:txBody>
          <a:bodyPr wrap="none" rtlCol="0">
            <a:spAutoFit/>
          </a:bodyPr>
          <a:lstStyle/>
          <a:p>
            <a:pPr>
              <a:defRPr/>
            </a:pPr>
            <a:r>
              <a:rPr lang="en-US" sz="1400" dirty="0">
                <a:solidFill>
                  <a:prstClr val="black"/>
                </a:solidFill>
                <a:latin typeface="Helvetica Light" charset="0"/>
                <a:ea typeface="Helvetica Light" charset="0"/>
                <a:cs typeface="Helvetica Light" charset="0"/>
              </a:rPr>
              <a:t>H</a:t>
            </a:r>
          </a:p>
        </p:txBody>
      </p:sp>
    </p:spTree>
    <p:extLst>
      <p:ext uri="{BB962C8B-B14F-4D97-AF65-F5344CB8AC3E}">
        <p14:creationId xmlns:p14="http://schemas.microsoft.com/office/powerpoint/2010/main" val="22674728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a:extLst>
              <a:ext uri="{FF2B5EF4-FFF2-40B4-BE49-F238E27FC236}">
                <a16:creationId xmlns:a16="http://schemas.microsoft.com/office/drawing/2014/main" id="{F5FBBC6D-F496-264A-BEDE-325FEB7432F6}"/>
              </a:ext>
            </a:extLst>
          </p:cNvPr>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23</a:t>
            </a:fld>
            <a:endParaRPr lang="en-GB" dirty="0"/>
          </a:p>
        </p:txBody>
      </p:sp>
      <p:pic>
        <p:nvPicPr>
          <p:cNvPr id="24" name="Picture 23">
            <a:extLst>
              <a:ext uri="{FF2B5EF4-FFF2-40B4-BE49-F238E27FC236}">
                <a16:creationId xmlns:a16="http://schemas.microsoft.com/office/drawing/2014/main" id="{BF3C25E9-F20A-444E-A0C3-9AD5EBB0213D}"/>
              </a:ext>
            </a:extLst>
          </p:cNvPr>
          <p:cNvPicPr>
            <a:picLocks noChangeAspect="1"/>
          </p:cNvPicPr>
          <p:nvPr/>
        </p:nvPicPr>
        <p:blipFill>
          <a:blip r:embed="rId3"/>
          <a:stretch>
            <a:fillRect/>
          </a:stretch>
        </p:blipFill>
        <p:spPr>
          <a:xfrm>
            <a:off x="3371838" y="878102"/>
            <a:ext cx="7591819" cy="1605318"/>
          </a:xfrm>
          <a:prstGeom prst="rect">
            <a:avLst/>
          </a:prstGeom>
        </p:spPr>
      </p:pic>
      <p:sp>
        <p:nvSpPr>
          <p:cNvPr id="26" name="Oval 25">
            <a:extLst>
              <a:ext uri="{FF2B5EF4-FFF2-40B4-BE49-F238E27FC236}">
                <a16:creationId xmlns:a16="http://schemas.microsoft.com/office/drawing/2014/main" id="{BA847AF5-C869-6A4B-809C-EB7D620713D8}"/>
              </a:ext>
            </a:extLst>
          </p:cNvPr>
          <p:cNvSpPr/>
          <p:nvPr/>
        </p:nvSpPr>
        <p:spPr>
          <a:xfrm>
            <a:off x="5055255" y="1164691"/>
            <a:ext cx="748645" cy="1051937"/>
          </a:xfrm>
          <a:prstGeom prst="ellipse">
            <a:avLst/>
          </a:prstGeom>
          <a:ln>
            <a:solidFill>
              <a:srgbClr val="C00000"/>
            </a:solidFill>
          </a:ln>
        </p:spPr>
        <p:txBody>
          <a:bodyPr wrap="square" rtlCol="0" anchor="ctr">
            <a:spAutoFit/>
          </a:bodyPr>
          <a:lstStyle/>
          <a:p>
            <a:pPr algn="r">
              <a:defRPr/>
            </a:pPr>
            <a:endParaRPr lang="en-US" sz="1600">
              <a:solidFill>
                <a:prstClr val="black"/>
              </a:solidFill>
              <a:latin typeface="Helvetica Light" charset="0"/>
              <a:ea typeface="Helvetica Light" charset="0"/>
              <a:cs typeface="Helvetica Light" charset="0"/>
            </a:endParaRPr>
          </a:p>
        </p:txBody>
      </p:sp>
      <p:sp>
        <p:nvSpPr>
          <p:cNvPr id="27" name="TextBox 26">
            <a:extLst>
              <a:ext uri="{FF2B5EF4-FFF2-40B4-BE49-F238E27FC236}">
                <a16:creationId xmlns:a16="http://schemas.microsoft.com/office/drawing/2014/main" id="{C08EEA1B-AE0A-B54D-B525-88EBF2F02354}"/>
              </a:ext>
            </a:extLst>
          </p:cNvPr>
          <p:cNvSpPr txBox="1"/>
          <p:nvPr/>
        </p:nvSpPr>
        <p:spPr>
          <a:xfrm>
            <a:off x="5464249" y="932717"/>
            <a:ext cx="2022609" cy="276999"/>
          </a:xfrm>
          <a:prstGeom prst="rect">
            <a:avLst/>
          </a:prstGeom>
          <a:noFill/>
        </p:spPr>
        <p:txBody>
          <a:bodyPr wrap="square" rtlCol="0">
            <a:spAutoFit/>
          </a:bodyPr>
          <a:lstStyle/>
          <a:p>
            <a:pPr>
              <a:defRPr/>
            </a:pPr>
            <a:r>
              <a:rPr lang="en-US" sz="1200" dirty="0">
                <a:solidFill>
                  <a:srgbClr val="C00000"/>
                </a:solidFill>
                <a:latin typeface="Helvetica Light" charset="0"/>
                <a:ea typeface="Helvetica Light" charset="0"/>
                <a:cs typeface="Helvetica Light" charset="0"/>
              </a:rPr>
              <a:t>Missing energy    </a:t>
            </a:r>
          </a:p>
        </p:txBody>
      </p:sp>
      <p:pic>
        <p:nvPicPr>
          <p:cNvPr id="8" name="Picture 7">
            <a:extLst>
              <a:ext uri="{FF2B5EF4-FFF2-40B4-BE49-F238E27FC236}">
                <a16:creationId xmlns:a16="http://schemas.microsoft.com/office/drawing/2014/main" id="{F6F93E64-1177-5249-8CA2-56AC5CF599E9}"/>
              </a:ext>
            </a:extLst>
          </p:cNvPr>
          <p:cNvPicPr>
            <a:picLocks noChangeAspect="1"/>
          </p:cNvPicPr>
          <p:nvPr/>
        </p:nvPicPr>
        <p:blipFill>
          <a:blip r:embed="rId4"/>
          <a:stretch>
            <a:fillRect/>
          </a:stretch>
        </p:blipFill>
        <p:spPr>
          <a:xfrm rot="5400000">
            <a:off x="1334617" y="1900959"/>
            <a:ext cx="3221542" cy="5585977"/>
          </a:xfrm>
          <a:prstGeom prst="rect">
            <a:avLst/>
          </a:prstGeom>
        </p:spPr>
      </p:pic>
      <p:pic>
        <p:nvPicPr>
          <p:cNvPr id="4" name="Picture 3">
            <a:extLst>
              <a:ext uri="{FF2B5EF4-FFF2-40B4-BE49-F238E27FC236}">
                <a16:creationId xmlns:a16="http://schemas.microsoft.com/office/drawing/2014/main" id="{BF3D347D-0286-0F47-B78E-26E86ACED541}"/>
              </a:ext>
            </a:extLst>
          </p:cNvPr>
          <p:cNvPicPr>
            <a:picLocks noChangeAspect="1"/>
          </p:cNvPicPr>
          <p:nvPr/>
        </p:nvPicPr>
        <p:blipFill rotWithShape="1">
          <a:blip r:embed="rId5">
            <a:alphaModFix/>
            <a:extLst>
              <a:ext uri="{28A0092B-C50C-407E-A947-70E740481C1C}">
                <a14:useLocalDpi xmlns:a14="http://schemas.microsoft.com/office/drawing/2010/main"/>
              </a:ext>
            </a:extLst>
          </a:blip>
          <a:srcRect b="1578"/>
          <a:stretch/>
        </p:blipFill>
        <p:spPr>
          <a:xfrm rot="5400000">
            <a:off x="6541312" y="2141203"/>
            <a:ext cx="3212945" cy="5152274"/>
          </a:xfrm>
          <a:prstGeom prst="rect">
            <a:avLst/>
          </a:prstGeom>
        </p:spPr>
      </p:pic>
      <p:sp>
        <p:nvSpPr>
          <p:cNvPr id="48" name="Rectangle 47">
            <a:extLst>
              <a:ext uri="{FF2B5EF4-FFF2-40B4-BE49-F238E27FC236}">
                <a16:creationId xmlns:a16="http://schemas.microsoft.com/office/drawing/2014/main" id="{F46CBA94-91F9-0F48-A708-188E55F701E8}"/>
              </a:ext>
            </a:extLst>
          </p:cNvPr>
          <p:cNvSpPr/>
          <p:nvPr/>
        </p:nvSpPr>
        <p:spPr>
          <a:xfrm rot="16200000">
            <a:off x="10035364" y="3683815"/>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ATLAS-CONF-2020-008</a:t>
            </a:r>
          </a:p>
        </p:txBody>
      </p:sp>
      <p:sp>
        <p:nvSpPr>
          <p:cNvPr id="49" name="TextBox 48">
            <a:extLst>
              <a:ext uri="{FF2B5EF4-FFF2-40B4-BE49-F238E27FC236}">
                <a16:creationId xmlns:a16="http://schemas.microsoft.com/office/drawing/2014/main" id="{B34E0A63-4B6C-3842-9EBA-9EF4C0309A80}"/>
              </a:ext>
            </a:extLst>
          </p:cNvPr>
          <p:cNvSpPr txBox="1"/>
          <p:nvPr/>
        </p:nvSpPr>
        <p:spPr>
          <a:xfrm>
            <a:off x="463550" y="6403888"/>
            <a:ext cx="11188699" cy="276999"/>
          </a:xfrm>
          <a:prstGeom prst="rect">
            <a:avLst/>
          </a:prstGeom>
          <a:noFill/>
        </p:spPr>
        <p:txBody>
          <a:bodyPr wrap="square" rtlCol="0">
            <a:spAutoFit/>
          </a:bodyPr>
          <a:lstStyle/>
          <a:p>
            <a:pPr>
              <a:spcBef>
                <a:spcPts val="3000"/>
              </a:spcBef>
              <a:defRPr/>
            </a:pPr>
            <a:r>
              <a:rPr lang="en-US" sz="1200" dirty="0">
                <a:solidFill>
                  <a:schemeClr val="tx1">
                    <a:lumMod val="50000"/>
                    <a:lumOff val="50000"/>
                  </a:schemeClr>
                </a:solidFill>
                <a:latin typeface="Helvetica Light" panose="020B0403020202020204" pitchFamily="34" charset="0"/>
                <a:cs typeface="Arial"/>
              </a:rPr>
              <a:t>Precision obtained depends crucially on control of Z </a:t>
            </a:r>
            <a:r>
              <a:rPr lang="en-US" sz="1200" dirty="0">
                <a:solidFill>
                  <a:schemeClr val="tx1">
                    <a:lumMod val="50000"/>
                    <a:lumOff val="50000"/>
                  </a:schemeClr>
                </a:solidFill>
                <a:latin typeface="Symbol" pitchFamily="2" charset="2"/>
                <a:cs typeface="Arial"/>
              </a:rPr>
              <a:t>®</a:t>
            </a:r>
            <a:r>
              <a:rPr lang="en-US" sz="1200" dirty="0">
                <a:solidFill>
                  <a:schemeClr val="tx1">
                    <a:lumMod val="50000"/>
                    <a:lumOff val="50000"/>
                  </a:schemeClr>
                </a:solidFill>
                <a:latin typeface="Helvetica Light" panose="020B0403020202020204" pitchFamily="34" charset="0"/>
                <a:cs typeface="Arial"/>
              </a:rPr>
              <a:t> 𝜈𝜈 and W </a:t>
            </a:r>
            <a:r>
              <a:rPr lang="en-US" sz="1200" dirty="0">
                <a:solidFill>
                  <a:schemeClr val="tx1">
                    <a:lumMod val="50000"/>
                    <a:lumOff val="50000"/>
                  </a:schemeClr>
                </a:solidFill>
                <a:latin typeface="Symbol" pitchFamily="2" charset="2"/>
                <a:cs typeface="Arial"/>
              </a:rPr>
              <a:t>®</a:t>
            </a:r>
            <a:r>
              <a:rPr lang="en-US" sz="1200" dirty="0">
                <a:solidFill>
                  <a:schemeClr val="tx1">
                    <a:lumMod val="50000"/>
                    <a:lumOff val="50000"/>
                  </a:schemeClr>
                </a:solidFill>
                <a:latin typeface="Helvetica Light" panose="020B0403020202020204" pitchFamily="34" charset="0"/>
                <a:cs typeface="Arial"/>
              </a:rPr>
              <a:t> 𝓁𝜈 backgrounds (theory input and very large MC statistics needed)</a:t>
            </a:r>
          </a:p>
        </p:txBody>
      </p:sp>
      <p:sp>
        <p:nvSpPr>
          <p:cNvPr id="9" name="Rectangle 8">
            <a:extLst>
              <a:ext uri="{FF2B5EF4-FFF2-40B4-BE49-F238E27FC236}">
                <a16:creationId xmlns:a16="http://schemas.microsoft.com/office/drawing/2014/main" id="{FD7487ED-4D68-5B43-8C83-6C9C3AC4B5BB}"/>
              </a:ext>
            </a:extLst>
          </p:cNvPr>
          <p:cNvSpPr/>
          <p:nvPr/>
        </p:nvSpPr>
        <p:spPr>
          <a:xfrm>
            <a:off x="974935" y="2864536"/>
            <a:ext cx="3012363" cy="307777"/>
          </a:xfrm>
          <a:prstGeom prst="rect">
            <a:avLst/>
          </a:prstGeom>
        </p:spPr>
        <p:txBody>
          <a:bodyPr wrap="none">
            <a:spAutoFit/>
          </a:bodyPr>
          <a:lstStyle/>
          <a:p>
            <a:r>
              <a:rPr lang="en-GB" sz="1400" b="1" dirty="0">
                <a:solidFill>
                  <a:srgbClr val="C00000"/>
                </a:solidFill>
                <a:latin typeface="Helvetica" pitchFamily="2" charset="0"/>
                <a:ea typeface="Helvetica Light" charset="0"/>
                <a:cs typeface="Helvetica Light" charset="0"/>
              </a:rPr>
              <a:t>B(H </a:t>
            </a:r>
            <a:r>
              <a:rPr lang="en-GB" sz="1400" b="1" dirty="0">
                <a:solidFill>
                  <a:srgbClr val="C00000"/>
                </a:solidFill>
                <a:latin typeface="Symbol" pitchFamily="2" charset="2"/>
                <a:ea typeface="Helvetica Light" charset="0"/>
                <a:cs typeface="Helvetica Light" charset="0"/>
              </a:rPr>
              <a:t>®</a:t>
            </a:r>
            <a:r>
              <a:rPr lang="en-GB" sz="1400" b="1" dirty="0">
                <a:solidFill>
                  <a:srgbClr val="C00000"/>
                </a:solidFill>
                <a:latin typeface="Helvetica" pitchFamily="2" charset="0"/>
                <a:ea typeface="Helvetica Light" charset="0"/>
                <a:cs typeface="Helvetica Light" charset="0"/>
              </a:rPr>
              <a:t> invisible) &lt; 0.13 at 95% CL</a:t>
            </a:r>
            <a:endParaRPr lang="en-US" sz="1400" b="1" dirty="0">
              <a:solidFill>
                <a:srgbClr val="C00000"/>
              </a:solidFill>
              <a:latin typeface="Helvetica" pitchFamily="2" charset="0"/>
            </a:endParaRPr>
          </a:p>
        </p:txBody>
      </p:sp>
      <p:sp>
        <p:nvSpPr>
          <p:cNvPr id="54" name="TextBox 53">
            <a:extLst>
              <a:ext uri="{FF2B5EF4-FFF2-40B4-BE49-F238E27FC236}">
                <a16:creationId xmlns:a16="http://schemas.microsoft.com/office/drawing/2014/main" id="{B366EB1C-6D4E-CA49-9E17-A5B1EB974D76}"/>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Higgs as probe of Dark Matter </a:t>
            </a:r>
            <a:r>
              <a:rPr lang="en-US" sz="1600" dirty="0">
                <a:solidFill>
                  <a:prstClr val="black">
                    <a:lumMod val="75000"/>
                    <a:lumOff val="25000"/>
                  </a:prstClr>
                </a:solidFill>
                <a:latin typeface="Helvetica Light" charset="0"/>
                <a:ea typeface="Helvetica Light" charset="0"/>
                <a:cs typeface="Helvetica Light" charset="0"/>
              </a:rPr>
              <a:t>—</a:t>
            </a:r>
            <a:r>
              <a:rPr lang="en-US" sz="1600" dirty="0">
                <a:solidFill>
                  <a:schemeClr val="tx1">
                    <a:lumMod val="75000"/>
                    <a:lumOff val="25000"/>
                  </a:schemeClr>
                </a:solidFill>
                <a:latin typeface="Helvetica Light" charset="0"/>
                <a:ea typeface="Helvetica Light" charset="0"/>
                <a:cs typeface="Helvetica Light" charset="0"/>
              </a:rPr>
              <a:t> </a:t>
            </a:r>
            <a:r>
              <a:rPr lang="en-US" sz="1600" dirty="0">
                <a:solidFill>
                  <a:prstClr val="black"/>
                </a:solidFill>
                <a:latin typeface="Helvetica Light" charset="0"/>
                <a:ea typeface="Helvetica Light" charset="0"/>
                <a:cs typeface="Helvetica Light" charset="0"/>
              </a:rPr>
              <a:t>DM massive, could (should?) couple to Higgs boson</a:t>
            </a:r>
            <a:endParaRPr lang="en-US" sz="1600" baseline="-25000" dirty="0">
              <a:solidFill>
                <a:schemeClr val="tx1">
                  <a:lumMod val="75000"/>
                  <a:lumOff val="25000"/>
                </a:schemeClr>
              </a:solidFill>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2A728C7A-F92C-904D-9084-887645906504}"/>
              </a:ext>
            </a:extLst>
          </p:cNvPr>
          <p:cNvSpPr/>
          <p:nvPr/>
        </p:nvSpPr>
        <p:spPr>
          <a:xfrm>
            <a:off x="10633867" y="125291"/>
            <a:ext cx="1565896" cy="772107"/>
          </a:xfrm>
          <a:prstGeom prst="rect">
            <a:avLst/>
          </a:prstGeom>
          <a:solidFill>
            <a:schemeClr val="bg1">
              <a:lumMod val="95000"/>
            </a:schemeClr>
          </a:solidFill>
        </p:spPr>
        <p:txBody>
          <a:bodyPr wrap="square" lIns="144000" tIns="108000" bIns="108000">
            <a:spAutoFit/>
          </a:bodyPr>
          <a:lstStyle/>
          <a:p>
            <a:r>
              <a:rPr lang="en-US" sz="1200" dirty="0">
                <a:solidFill>
                  <a:prstClr val="black"/>
                </a:solidFill>
                <a:latin typeface="Helvetica Light" charset="0"/>
                <a:ea typeface="Helvetica Light" charset="0"/>
                <a:cs typeface="Helvetica Light" charset="0"/>
              </a:rPr>
              <a:t>Ω</a:t>
            </a:r>
            <a:r>
              <a:rPr lang="en-US" sz="1200" baseline="-25000" dirty="0">
                <a:solidFill>
                  <a:prstClr val="black"/>
                </a:solidFill>
                <a:latin typeface="Helvetica Light" charset="0"/>
                <a:ea typeface="Helvetica Light" charset="0"/>
                <a:cs typeface="Helvetica Light" charset="0"/>
              </a:rPr>
              <a:t>B </a:t>
            </a:r>
            <a:r>
              <a:rPr lang="en-US" sz="1200" dirty="0">
                <a:solidFill>
                  <a:prstClr val="black"/>
                </a:solidFill>
                <a:latin typeface="Helvetica Light" charset="0"/>
                <a:ea typeface="Helvetica Light" charset="0"/>
                <a:cs typeface="Helvetica Light" charset="0"/>
              </a:rPr>
              <a:t>~</a:t>
            </a:r>
            <a:r>
              <a:rPr lang="en-US" sz="1200" baseline="-25000" dirty="0">
                <a:solidFill>
                  <a:prstClr val="black"/>
                </a:solidFill>
                <a:latin typeface="Helvetica Light" charset="0"/>
                <a:ea typeface="Helvetica Light" charset="0"/>
                <a:cs typeface="Helvetica Light" charset="0"/>
              </a:rPr>
              <a:t> </a:t>
            </a:r>
            <a:r>
              <a:rPr lang="en-US" sz="1200" dirty="0">
                <a:solidFill>
                  <a:prstClr val="black"/>
                </a:solidFill>
                <a:latin typeface="Helvetica Light" charset="0"/>
                <a:ea typeface="Helvetica Light" charset="0"/>
                <a:cs typeface="Helvetica Light" charset="0"/>
              </a:rPr>
              <a:t>Ω</a:t>
            </a:r>
            <a:r>
              <a:rPr lang="en-US" sz="1200" baseline="-25000" dirty="0">
                <a:solidFill>
                  <a:prstClr val="black"/>
                </a:solidFill>
                <a:latin typeface="Helvetica Light" charset="0"/>
                <a:ea typeface="Helvetica Light" charset="0"/>
                <a:cs typeface="Helvetica Light" charset="0"/>
              </a:rPr>
              <a:t>DM</a:t>
            </a:r>
            <a:r>
              <a:rPr lang="en-US" sz="1200" dirty="0">
                <a:solidFill>
                  <a:prstClr val="black"/>
                </a:solidFill>
                <a:latin typeface="Helvetica Light" charset="0"/>
                <a:ea typeface="Helvetica Light" charset="0"/>
                <a:cs typeface="Helvetica Light" charset="0"/>
              </a:rPr>
              <a:t> may suggest other than gravity interaction</a:t>
            </a:r>
            <a:endParaRPr lang="en-US" sz="1200" dirty="0"/>
          </a:p>
        </p:txBody>
      </p:sp>
      <p:sp>
        <p:nvSpPr>
          <p:cNvPr id="55" name="Rectangle 54">
            <a:extLst>
              <a:ext uri="{FF2B5EF4-FFF2-40B4-BE49-F238E27FC236}">
                <a16:creationId xmlns:a16="http://schemas.microsoft.com/office/drawing/2014/main" id="{B7CF7EE7-8A42-C445-8A06-3E0D98B26E6C}"/>
              </a:ext>
            </a:extLst>
          </p:cNvPr>
          <p:cNvSpPr/>
          <p:nvPr/>
        </p:nvSpPr>
        <p:spPr>
          <a:xfrm>
            <a:off x="11788" y="1016299"/>
            <a:ext cx="3091928" cy="1200329"/>
          </a:xfrm>
          <a:prstGeom prst="rect">
            <a:avLst/>
          </a:prstGeom>
        </p:spPr>
        <p:txBody>
          <a:bodyPr wrap="square">
            <a:spAutoFit/>
          </a:bodyPr>
          <a:lstStyle/>
          <a:p>
            <a:pPr marL="446088" indent="-446088">
              <a:spcBef>
                <a:spcPts val="600"/>
              </a:spcBef>
              <a:defRPr/>
            </a:pPr>
            <a:r>
              <a:rPr lang="en-GB" dirty="0">
                <a:solidFill>
                  <a:srgbClr val="0038AC"/>
                </a:solidFill>
                <a:latin typeface="Helvetica Light" charset="0"/>
                <a:ea typeface="Helvetica Light" charset="0"/>
                <a:cs typeface="Helvetica Light" charset="0"/>
              </a:rPr>
              <a:t>	Invisible Higgs decays can be probed by associated production (VBF, VH, …)</a:t>
            </a:r>
          </a:p>
        </p:txBody>
      </p:sp>
      <p:sp>
        <p:nvSpPr>
          <p:cNvPr id="56" name="Rectangle 55">
            <a:extLst>
              <a:ext uri="{FF2B5EF4-FFF2-40B4-BE49-F238E27FC236}">
                <a16:creationId xmlns:a16="http://schemas.microsoft.com/office/drawing/2014/main" id="{E30A05F2-BF57-1D45-91B9-BC9F5B99BF30}"/>
              </a:ext>
            </a:extLst>
          </p:cNvPr>
          <p:cNvSpPr/>
          <p:nvPr/>
        </p:nvSpPr>
        <p:spPr>
          <a:xfrm>
            <a:off x="4494501" y="2539444"/>
            <a:ext cx="5984713" cy="276999"/>
          </a:xfrm>
          <a:prstGeom prst="rect">
            <a:avLst/>
          </a:prstGeom>
        </p:spPr>
        <p:txBody>
          <a:bodyPr wrap="square">
            <a:spAutoFit/>
          </a:bodyPr>
          <a:lstStyle/>
          <a:p>
            <a:pPr>
              <a:defRPr/>
            </a:pPr>
            <a:r>
              <a:rPr lang="en-US" sz="1200" dirty="0">
                <a:solidFill>
                  <a:schemeClr val="tx1">
                    <a:lumMod val="50000"/>
                    <a:lumOff val="50000"/>
                  </a:schemeClr>
                </a:solidFill>
                <a:latin typeface="Helvetica Light" charset="0"/>
                <a:ea typeface="Helvetica Light" charset="0"/>
                <a:cs typeface="Helvetica Light" charset="0"/>
              </a:rPr>
              <a:t>Sensitivity to WIMP mass &lt; </a:t>
            </a:r>
            <a:r>
              <a:rPr lang="en-US" sz="1200" dirty="0" err="1">
                <a:solidFill>
                  <a:schemeClr val="tx1">
                    <a:lumMod val="50000"/>
                    <a:lumOff val="50000"/>
                  </a:schemeClr>
                </a:solidFill>
                <a:latin typeface="Helvetica Light" charset="0"/>
                <a:ea typeface="Helvetica Light" charset="0"/>
                <a:cs typeface="Helvetica Light" charset="0"/>
              </a:rPr>
              <a:t>m</a:t>
            </a:r>
            <a:r>
              <a:rPr lang="en-US" sz="1200" baseline="-25000" dirty="0" err="1">
                <a:solidFill>
                  <a:schemeClr val="tx1">
                    <a:lumMod val="50000"/>
                    <a:lumOff val="50000"/>
                  </a:schemeClr>
                </a:solidFill>
                <a:latin typeface="Helvetica Light" charset="0"/>
                <a:ea typeface="Helvetica Light" charset="0"/>
                <a:cs typeface="Helvetica Light" charset="0"/>
              </a:rPr>
              <a:t>H</a:t>
            </a:r>
            <a:r>
              <a:rPr lang="en-US" sz="1200" baseline="-25000" dirty="0">
                <a:solidFill>
                  <a:schemeClr val="tx1">
                    <a:lumMod val="50000"/>
                    <a:lumOff val="50000"/>
                  </a:schemeClr>
                </a:solidFill>
                <a:latin typeface="Helvetica Light" charset="0"/>
                <a:ea typeface="Helvetica Light" charset="0"/>
                <a:cs typeface="Helvetica Light" charset="0"/>
              </a:rPr>
              <a:t> </a:t>
            </a:r>
            <a:r>
              <a:rPr lang="en-US" sz="1200" dirty="0">
                <a:solidFill>
                  <a:schemeClr val="tx1">
                    <a:lumMod val="50000"/>
                    <a:lumOff val="50000"/>
                  </a:schemeClr>
                </a:solidFill>
                <a:latin typeface="Helvetica Light" charset="0"/>
                <a:ea typeface="Helvetica Light" charset="0"/>
                <a:cs typeface="Helvetica Light" charset="0"/>
              </a:rPr>
              <a:t>/ 2, complementary to direct dark matter searches </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4169988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 y="1511300"/>
            <a:ext cx="12174363" cy="5346701"/>
          </a:xfrm>
          <a:prstGeom prst="rect">
            <a:avLst/>
          </a:prstGeom>
          <a:solidFill>
            <a:srgbClr val="E7E7E7"/>
          </a:solidFill>
          <a:ln>
            <a:noFill/>
          </a:ln>
          <a:effectLst>
            <a:outerShdw blurRad="50800" dist="38100" dir="16200000">
              <a:srgbClr val="000000">
                <a:alpha val="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Calibri"/>
            </a:endParaRPr>
          </a:p>
        </p:txBody>
      </p:sp>
      <p:grpSp>
        <p:nvGrpSpPr>
          <p:cNvPr id="18" name="Group 17">
            <a:extLst>
              <a:ext uri="{FF2B5EF4-FFF2-40B4-BE49-F238E27FC236}">
                <a16:creationId xmlns:a16="http://schemas.microsoft.com/office/drawing/2014/main" id="{C3A917D9-C435-A943-8379-CC142D987AED}"/>
              </a:ext>
            </a:extLst>
          </p:cNvPr>
          <p:cNvGrpSpPr/>
          <p:nvPr/>
        </p:nvGrpSpPr>
        <p:grpSpPr>
          <a:xfrm>
            <a:off x="0" y="-2992"/>
            <a:ext cx="12208596" cy="1714835"/>
            <a:chOff x="0" y="-2992"/>
            <a:chExt cx="12208596" cy="1714835"/>
          </a:xfrm>
        </p:grpSpPr>
        <p:pic>
          <p:nvPicPr>
            <p:cNvPr id="19" name="Picture 18">
              <a:extLst>
                <a:ext uri="{FF2B5EF4-FFF2-40B4-BE49-F238E27FC236}">
                  <a16:creationId xmlns:a16="http://schemas.microsoft.com/office/drawing/2014/main" id="{63A88F75-F9C1-AE49-B0A6-E6F45A9CE050}"/>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0"/>
              <a:ext cx="9144004" cy="1711843"/>
            </a:xfrm>
            <a:prstGeom prst="rect">
              <a:avLst/>
            </a:prstGeom>
          </p:spPr>
        </p:pic>
        <p:sp>
          <p:nvSpPr>
            <p:cNvPr id="20" name="Rectangle 19">
              <a:extLst>
                <a:ext uri="{FF2B5EF4-FFF2-40B4-BE49-F238E27FC236}">
                  <a16:creationId xmlns:a16="http://schemas.microsoft.com/office/drawing/2014/main" id="{2F1E360B-5187-814C-AE35-7873A7542F5A}"/>
                </a:ext>
              </a:extLst>
            </p:cNvPr>
            <p:cNvSpPr/>
            <p:nvPr/>
          </p:nvSpPr>
          <p:spPr>
            <a:xfrm>
              <a:off x="8760296" y="-2992"/>
              <a:ext cx="3448300" cy="1714499"/>
            </a:xfrm>
            <a:prstGeom prst="rect">
              <a:avLst/>
            </a:prstGeom>
            <a:solidFill>
              <a:srgbClr val="2558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2" name="Slide Number Placeholder 1"/>
          <p:cNvSpPr>
            <a:spLocks noGrp="1"/>
          </p:cNvSpPr>
          <p:nvPr>
            <p:ph type="sldNum" sz="quarter" idx="4"/>
          </p:nvPr>
        </p:nvSpPr>
        <p:spPr/>
        <p:txBody>
          <a:bodyPr/>
          <a:lstStyle/>
          <a:p>
            <a:pPr>
              <a:defRPr/>
            </a:pPr>
            <a:fld id="{611C2F03-9E95-40C9-A99F-3C4F7EE8CF2A}" type="slidenum">
              <a:rPr lang="en-GB">
                <a:solidFill>
                  <a:prstClr val="black">
                    <a:lumMod val="50000"/>
                    <a:lumOff val="50000"/>
                  </a:prstClr>
                </a:solidFill>
              </a:rPr>
              <a:pPr>
                <a:defRPr/>
              </a:pPr>
              <a:t>24</a:t>
            </a:fld>
            <a:endParaRPr lang="en-GB" dirty="0">
              <a:solidFill>
                <a:prstClr val="black">
                  <a:lumMod val="50000"/>
                  <a:lumOff val="50000"/>
                </a:prstClr>
              </a:solidFill>
            </a:endParaRPr>
          </a:p>
        </p:txBody>
      </p:sp>
      <p:sp>
        <p:nvSpPr>
          <p:cNvPr id="5" name="Rounded Rectangle 4"/>
          <p:cNvSpPr/>
          <p:nvPr/>
        </p:nvSpPr>
        <p:spPr>
          <a:xfrm>
            <a:off x="368300" y="1993900"/>
            <a:ext cx="8191500" cy="4580931"/>
          </a:xfrm>
          <a:prstGeom prst="roundRect">
            <a:avLst>
              <a:gd name="adj" fmla="val 2169"/>
            </a:avLst>
          </a:prstGeom>
          <a:solidFill>
            <a:schemeClr val="bg1"/>
          </a:solidFill>
          <a:effectLst>
            <a:outerShdw blurRad="266700" sx="102000" sy="102000" algn="ctr" rotWithShape="0">
              <a:prstClr val="black">
                <a:alpha val="11000"/>
              </a:prstClr>
            </a:outerShdw>
          </a:effectLst>
        </p:spPr>
        <p:txBody>
          <a:bodyPr wrap="square" rtlCol="0" anchor="ctr">
            <a:spAutoFit/>
          </a:bodyPr>
          <a:lstStyle/>
          <a:p>
            <a:pPr algn="ctr"/>
            <a:endParaRPr lang="en-US" sz="1600">
              <a:solidFill>
                <a:prstClr val="black"/>
              </a:solidFill>
              <a:latin typeface="Helvetica Light" charset="0"/>
              <a:ea typeface="Helvetica Light" charset="0"/>
              <a:cs typeface="Helvetica Light" charset="0"/>
            </a:endParaRPr>
          </a:p>
        </p:txBody>
      </p:sp>
      <p:sp>
        <p:nvSpPr>
          <p:cNvPr id="6" name="Rectangle 5"/>
          <p:cNvSpPr/>
          <p:nvPr/>
        </p:nvSpPr>
        <p:spPr>
          <a:xfrm>
            <a:off x="8760296" y="2455217"/>
            <a:ext cx="3378899" cy="3321487"/>
          </a:xfrm>
          <a:prstGeom prst="rect">
            <a:avLst/>
          </a:prstGeom>
        </p:spPr>
        <p:txBody>
          <a:bodyPr wrap="square">
            <a:spAutoFit/>
          </a:bodyPr>
          <a:lstStyle/>
          <a:p>
            <a:pPr>
              <a:lnSpc>
                <a:spcPct val="110000"/>
              </a:lnSpc>
              <a:spcBef>
                <a:spcPts val="2800"/>
              </a:spcBef>
            </a:pPr>
            <a:r>
              <a:rPr lang="en-GB" sz="1600" dirty="0">
                <a:solidFill>
                  <a:prstClr val="black"/>
                </a:solidFill>
                <a:latin typeface="Helvetica Light" charset="0"/>
                <a:ea typeface="Helvetica Light" charset="0"/>
                <a:cs typeface="Helvetica Light" charset="0"/>
              </a:rPr>
              <a:t>The scalar sector is directly connected with profound questions: naturalness, vacuum stability &amp; energy, flavour</a:t>
            </a:r>
          </a:p>
          <a:p>
            <a:pPr>
              <a:lnSpc>
                <a:spcPct val="110000"/>
              </a:lnSpc>
              <a:spcBef>
                <a:spcPts val="2200"/>
              </a:spcBef>
            </a:pPr>
            <a:r>
              <a:rPr lang="en-GB" sz="1600" dirty="0">
                <a:solidFill>
                  <a:prstClr val="black"/>
                </a:solidFill>
                <a:latin typeface="Helvetica Light" charset="0"/>
                <a:ea typeface="Helvetica Light" charset="0"/>
                <a:cs typeface="Helvetica Light" charset="0"/>
              </a:rPr>
              <a:t>The Higgs boson discovery allows us to directly study this sector, requiring a broad experimental programme that will extend over decades </a:t>
            </a:r>
          </a:p>
          <a:p>
            <a:pPr>
              <a:lnSpc>
                <a:spcPct val="110000"/>
              </a:lnSpc>
              <a:spcBef>
                <a:spcPts val="2200"/>
              </a:spcBef>
            </a:pPr>
            <a:r>
              <a:rPr lang="en-GB" sz="1400" i="1" dirty="0">
                <a:solidFill>
                  <a:srgbClr val="0070C0"/>
                </a:solidFill>
                <a:latin typeface="Helvetica Light" charset="0"/>
                <a:ea typeface="Helvetica Light" charset="0"/>
                <a:cs typeface="Helvetica Light" charset="0"/>
              </a:rPr>
              <a:t>And the Higgs boson does more …</a:t>
            </a:r>
          </a:p>
        </p:txBody>
      </p:sp>
      <p:pic>
        <p:nvPicPr>
          <p:cNvPr id="11" name="Picture 10">
            <a:extLst>
              <a:ext uri="{FF2B5EF4-FFF2-40B4-BE49-F238E27FC236}">
                <a16:creationId xmlns:a16="http://schemas.microsoft.com/office/drawing/2014/main" id="{0A4CC4AC-3160-4F4B-876E-8AF13ECB368A}"/>
              </a:ext>
            </a:extLst>
          </p:cNvPr>
          <p:cNvPicPr>
            <a:picLocks noChangeAspect="1"/>
          </p:cNvPicPr>
          <p:nvPr/>
        </p:nvPicPr>
        <p:blipFill rotWithShape="1">
          <a:blip r:embed="rId4">
            <a:extLst>
              <a:ext uri="{28A0092B-C50C-407E-A947-70E740481C1C}">
                <a14:useLocalDpi xmlns:a14="http://schemas.microsoft.com/office/drawing/2010/main"/>
              </a:ext>
            </a:extLst>
          </a:blip>
          <a:srcRect l="2810" t="8203" r="4102" b="6584"/>
          <a:stretch/>
        </p:blipFill>
        <p:spPr>
          <a:xfrm rot="5400000">
            <a:off x="3770785" y="2375629"/>
            <a:ext cx="4332238" cy="4066167"/>
          </a:xfrm>
          <a:prstGeom prst="rect">
            <a:avLst/>
          </a:prstGeom>
        </p:spPr>
      </p:pic>
      <p:sp>
        <p:nvSpPr>
          <p:cNvPr id="14" name="Text Box 5">
            <a:extLst>
              <a:ext uri="{FF2B5EF4-FFF2-40B4-BE49-F238E27FC236}">
                <a16:creationId xmlns:a16="http://schemas.microsoft.com/office/drawing/2014/main" id="{12C7BF4E-EDC4-A649-91A0-10D587CD0638}"/>
              </a:ext>
            </a:extLst>
          </p:cNvPr>
          <p:cNvSpPr txBox="1">
            <a:spLocks noChangeArrowheads="1"/>
          </p:cNvSpPr>
          <p:nvPr/>
        </p:nvSpPr>
        <p:spPr bwMode="auto">
          <a:xfrm>
            <a:off x="4650980" y="571563"/>
            <a:ext cx="7557616" cy="565388"/>
          </a:xfrm>
          <a:prstGeom prst="rect">
            <a:avLst/>
          </a:prstGeom>
          <a:solidFill>
            <a:srgbClr val="FFFFFF">
              <a:alpha val="95000"/>
            </a:srgbClr>
          </a:solidFill>
          <a:ln w="9525">
            <a:noFill/>
            <a:miter lim="800000"/>
            <a:headEnd/>
            <a:tailEnd/>
          </a:ln>
          <a:effectLst/>
        </p:spPr>
        <p:txBody>
          <a:bodyPr wrap="square" tIns="72000" bIns="61200">
            <a:prstTxWarp prst="textNoShape">
              <a:avLst/>
            </a:prstTxWarp>
            <a:spAutoFit/>
          </a:bodyPr>
          <a:lstStyle/>
          <a:p>
            <a:pPr algn="ctr"/>
            <a:r>
              <a:rPr lang="en-US" sz="2800" dirty="0">
                <a:solidFill>
                  <a:srgbClr val="262626"/>
                </a:solidFill>
                <a:latin typeface="Helvetica Light" charset="0"/>
                <a:ea typeface="Helvetica Light" charset="0"/>
                <a:cs typeface="Helvetica Light" charset="0"/>
              </a:rPr>
              <a:t>The </a:t>
            </a:r>
            <a:r>
              <a:rPr lang="en-US" sz="2800" dirty="0" err="1">
                <a:solidFill>
                  <a:srgbClr val="262626"/>
                </a:solidFill>
                <a:latin typeface="Helvetica Light" charset="0"/>
                <a:ea typeface="Helvetica Light" charset="0"/>
                <a:cs typeface="Helvetica Light" charset="0"/>
              </a:rPr>
              <a:t>Brout</a:t>
            </a:r>
            <a:r>
              <a:rPr lang="en-US" sz="2800" dirty="0">
                <a:solidFill>
                  <a:srgbClr val="262626"/>
                </a:solidFill>
                <a:latin typeface="Helvetica Light" charset="0"/>
                <a:ea typeface="Helvetica Light" charset="0"/>
                <a:cs typeface="Helvetica Light" charset="0"/>
              </a:rPr>
              <a:t>-</a:t>
            </a:r>
            <a:r>
              <a:rPr lang="en-US" sz="2800" dirty="0" err="1">
                <a:solidFill>
                  <a:srgbClr val="262626"/>
                </a:solidFill>
                <a:latin typeface="Helvetica Light" charset="0"/>
                <a:ea typeface="Helvetica Light" charset="0"/>
                <a:cs typeface="Helvetica Light" charset="0"/>
              </a:rPr>
              <a:t>Englert</a:t>
            </a:r>
            <a:r>
              <a:rPr lang="en-US" sz="2800" dirty="0">
                <a:solidFill>
                  <a:srgbClr val="262626"/>
                </a:solidFill>
                <a:latin typeface="Helvetica Light" charset="0"/>
                <a:ea typeface="Helvetica Light" charset="0"/>
                <a:cs typeface="Helvetica Light" charset="0"/>
              </a:rPr>
              <a:t>-Higgs mechanism is real !</a:t>
            </a:r>
          </a:p>
        </p:txBody>
      </p:sp>
      <p:sp>
        <p:nvSpPr>
          <p:cNvPr id="15" name="TextBox 14">
            <a:extLst>
              <a:ext uri="{FF2B5EF4-FFF2-40B4-BE49-F238E27FC236}">
                <a16:creationId xmlns:a16="http://schemas.microsoft.com/office/drawing/2014/main" id="{16AAEB65-D86B-A14A-AF78-541C80412C21}"/>
              </a:ext>
            </a:extLst>
          </p:cNvPr>
          <p:cNvSpPr txBox="1"/>
          <p:nvPr/>
        </p:nvSpPr>
        <p:spPr>
          <a:xfrm>
            <a:off x="5697578" y="4377689"/>
            <a:ext cx="1898277" cy="276999"/>
          </a:xfrm>
          <a:prstGeom prst="rect">
            <a:avLst/>
          </a:prstGeom>
          <a:solidFill>
            <a:schemeClr val="bg1"/>
          </a:solidFill>
        </p:spPr>
        <p:txBody>
          <a:bodyPr wrap="none" rtlCol="0">
            <a:spAutoFit/>
          </a:bodyPr>
          <a:lstStyle/>
          <a:p>
            <a:r>
              <a:rPr lang="en-US" sz="1200" b="1" dirty="0">
                <a:solidFill>
                  <a:srgbClr val="C00000"/>
                </a:solidFill>
                <a:latin typeface="Helvetica" pitchFamily="2" charset="0"/>
                <a:ea typeface="Helvetica Light" charset="0"/>
                <a:cs typeface="Helvetica Light" charset="0"/>
              </a:rPr>
              <a:t>Non-universal coupling</a:t>
            </a:r>
          </a:p>
        </p:txBody>
      </p:sp>
      <p:pic>
        <p:nvPicPr>
          <p:cNvPr id="16" name="Picture 15">
            <a:extLst>
              <a:ext uri="{FF2B5EF4-FFF2-40B4-BE49-F238E27FC236}">
                <a16:creationId xmlns:a16="http://schemas.microsoft.com/office/drawing/2014/main" id="{4E1A2DB5-97C2-8645-9DD1-0AF410DAC685}"/>
              </a:ext>
            </a:extLst>
          </p:cNvPr>
          <p:cNvPicPr>
            <a:picLocks noChangeAspect="1"/>
          </p:cNvPicPr>
          <p:nvPr/>
        </p:nvPicPr>
        <p:blipFill rotWithShape="1">
          <a:blip r:embed="rId5">
            <a:extLst>
              <a:ext uri="{28A0092B-C50C-407E-A947-70E740481C1C}">
                <a14:useLocalDpi xmlns:a14="http://schemas.microsoft.com/office/drawing/2010/main"/>
              </a:ext>
            </a:extLst>
          </a:blip>
          <a:srcRect l="12105"/>
          <a:stretch/>
        </p:blipFill>
        <p:spPr>
          <a:xfrm>
            <a:off x="666783" y="2225069"/>
            <a:ext cx="3237038" cy="4151436"/>
          </a:xfrm>
          <a:prstGeom prst="rect">
            <a:avLst/>
          </a:prstGeom>
        </p:spPr>
      </p:pic>
    </p:spTree>
    <p:extLst>
      <p:ext uri="{BB962C8B-B14F-4D97-AF65-F5344CB8AC3E}">
        <p14:creationId xmlns:p14="http://schemas.microsoft.com/office/powerpoint/2010/main" val="4482912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0" y="1556793"/>
            <a:ext cx="9144000" cy="530120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400">
              <a:solidFill>
                <a:prstClr val="white"/>
              </a:solidFill>
            </a:endParaRPr>
          </a:p>
        </p:txBody>
      </p:sp>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25</a:t>
            </a:fld>
            <a:endParaRPr lang="en-GB" dirty="0">
              <a:solidFill>
                <a:prstClr val="black">
                  <a:lumMod val="50000"/>
                  <a:lumOff val="50000"/>
                </a:prstClr>
              </a:solidFill>
            </a:endParaRPr>
          </a:p>
        </p:txBody>
      </p:sp>
      <p:sp>
        <p:nvSpPr>
          <p:cNvPr id="52" name="Rectangle 51">
            <a:extLst>
              <a:ext uri="{FF2B5EF4-FFF2-40B4-BE49-F238E27FC236}">
                <a16:creationId xmlns:a16="http://schemas.microsoft.com/office/drawing/2014/main" id="{DBE54C93-93C3-7440-B694-24771B1001D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graphicFrame>
        <p:nvGraphicFramePr>
          <p:cNvPr id="64" name="Object 12">
            <a:extLst>
              <a:ext uri="{FF2B5EF4-FFF2-40B4-BE49-F238E27FC236}">
                <a16:creationId xmlns:a16="http://schemas.microsoft.com/office/drawing/2014/main" id="{08324B9B-C19C-2A4B-8D6C-0883DA8586D9}"/>
              </a:ext>
            </a:extLst>
          </p:cNvPr>
          <p:cNvGraphicFramePr>
            <a:graphicFrameLocks noChangeAspect="1"/>
          </p:cNvGraphicFramePr>
          <p:nvPr>
            <p:extLst>
              <p:ext uri="{D42A27DB-BD31-4B8C-83A1-F6EECF244321}">
                <p14:modId xmlns:p14="http://schemas.microsoft.com/office/powerpoint/2010/main" val="554701370"/>
              </p:ext>
            </p:extLst>
          </p:nvPr>
        </p:nvGraphicFramePr>
        <p:xfrm>
          <a:off x="1148282" y="1782248"/>
          <a:ext cx="3033894" cy="514771"/>
        </p:xfrm>
        <a:graphic>
          <a:graphicData uri="http://schemas.openxmlformats.org/presentationml/2006/ole">
            <mc:AlternateContent xmlns:mc="http://schemas.openxmlformats.org/markup-compatibility/2006">
              <mc:Choice xmlns:v="urn:schemas-microsoft-com:vml" Requires="v">
                <p:oleObj spid="_x0000_s184145" name="Equation" r:id="rId4" imgW="2323800" imgH="393480" progId="Equation.DSMT4">
                  <p:embed/>
                </p:oleObj>
              </mc:Choice>
              <mc:Fallback>
                <p:oleObj name="Equation" r:id="rId4" imgW="2323800" imgH="393480" progId="Equation.DSMT4">
                  <p:embed/>
                  <p:pic>
                    <p:nvPicPr>
                      <p:cNvPr id="26" name="Object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8282" y="1782248"/>
                        <a:ext cx="3033894" cy="514771"/>
                      </a:xfrm>
                      <a:prstGeom prst="rect">
                        <a:avLst/>
                      </a:prstGeom>
                      <a:noFill/>
                      <a:ln>
                        <a:noFill/>
                      </a:ln>
                      <a:effectLst/>
                    </p:spPr>
                  </p:pic>
                </p:oleObj>
              </mc:Fallback>
            </mc:AlternateContent>
          </a:graphicData>
        </a:graphic>
      </p:graphicFrame>
      <p:graphicFrame>
        <p:nvGraphicFramePr>
          <p:cNvPr id="65" name="Object 14">
            <a:extLst>
              <a:ext uri="{FF2B5EF4-FFF2-40B4-BE49-F238E27FC236}">
                <a16:creationId xmlns:a16="http://schemas.microsoft.com/office/drawing/2014/main" id="{77BFE272-A0BA-7B43-947C-2E8557D6EACA}"/>
              </a:ext>
            </a:extLst>
          </p:cNvPr>
          <p:cNvGraphicFramePr>
            <a:graphicFrameLocks noChangeAspect="1"/>
          </p:cNvGraphicFramePr>
          <p:nvPr>
            <p:extLst>
              <p:ext uri="{D42A27DB-BD31-4B8C-83A1-F6EECF244321}">
                <p14:modId xmlns:p14="http://schemas.microsoft.com/office/powerpoint/2010/main" val="1344000150"/>
              </p:ext>
            </p:extLst>
          </p:nvPr>
        </p:nvGraphicFramePr>
        <p:xfrm>
          <a:off x="1143519" y="2872321"/>
          <a:ext cx="4196831" cy="632774"/>
        </p:xfrm>
        <a:graphic>
          <a:graphicData uri="http://schemas.openxmlformats.org/presentationml/2006/ole">
            <mc:AlternateContent xmlns:mc="http://schemas.openxmlformats.org/markup-compatibility/2006">
              <mc:Choice xmlns:v="urn:schemas-microsoft-com:vml" Requires="v">
                <p:oleObj spid="_x0000_s184146" name="Equation" r:id="rId6" imgW="3213000" imgH="482400" progId="Equation.DSMT4">
                  <p:embed/>
                </p:oleObj>
              </mc:Choice>
              <mc:Fallback>
                <p:oleObj name="Equation" r:id="rId6" imgW="3213000" imgH="482400" progId="Equation.DSMT4">
                  <p:embed/>
                  <p:pic>
                    <p:nvPicPr>
                      <p:cNvPr id="27"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3519" y="2872321"/>
                        <a:ext cx="4196831" cy="632774"/>
                      </a:xfrm>
                      <a:prstGeom prst="rect">
                        <a:avLst/>
                      </a:prstGeom>
                      <a:noFill/>
                      <a:ln>
                        <a:noFill/>
                      </a:ln>
                      <a:effectLst/>
                    </p:spPr>
                  </p:pic>
                </p:oleObj>
              </mc:Fallback>
            </mc:AlternateContent>
          </a:graphicData>
        </a:graphic>
      </p:graphicFrame>
      <p:sp>
        <p:nvSpPr>
          <p:cNvPr id="66" name="TextBox 65">
            <a:extLst>
              <a:ext uri="{FF2B5EF4-FFF2-40B4-BE49-F238E27FC236}">
                <a16:creationId xmlns:a16="http://schemas.microsoft.com/office/drawing/2014/main" id="{BC6379A1-85BD-4143-AA42-EE1D69E12D9E}"/>
              </a:ext>
            </a:extLst>
          </p:cNvPr>
          <p:cNvSpPr txBox="1"/>
          <p:nvPr/>
        </p:nvSpPr>
        <p:spPr>
          <a:xfrm>
            <a:off x="479377" y="2388692"/>
            <a:ext cx="10175396" cy="369332"/>
          </a:xfrm>
          <a:prstGeom prst="rect">
            <a:avLst/>
          </a:prstGeom>
          <a:noFill/>
        </p:spPr>
        <p:txBody>
          <a:bodyPr wrap="square" rtlCol="0">
            <a:spAutoFit/>
          </a:bodyPr>
          <a:lstStyle/>
          <a:p>
            <a:pPr>
              <a:spcBef>
                <a:spcPts val="3000"/>
              </a:spcBef>
            </a:pPr>
            <a:r>
              <a:rPr lang="en-US" dirty="0">
                <a:solidFill>
                  <a:prstClr val="black"/>
                </a:solidFill>
                <a:latin typeface="Helvetica Light" charset="0"/>
                <a:ea typeface="Helvetica Light" charset="0"/>
                <a:cs typeface="Helvetica Light" charset="0"/>
              </a:rPr>
              <a:t>Higgs boson restores unitarity of total amplitude:</a:t>
            </a:r>
          </a:p>
        </p:txBody>
      </p:sp>
      <p:pic>
        <p:nvPicPr>
          <p:cNvPr id="67" name="Picture 66" descr="figaux_01d.pdf">
            <a:extLst>
              <a:ext uri="{FF2B5EF4-FFF2-40B4-BE49-F238E27FC236}">
                <a16:creationId xmlns:a16="http://schemas.microsoft.com/office/drawing/2014/main" id="{3514165B-EF8F-9943-84CA-14912184A4F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569053" y="4695181"/>
            <a:ext cx="1817477" cy="1224273"/>
          </a:xfrm>
          <a:prstGeom prst="rect">
            <a:avLst/>
          </a:prstGeom>
        </p:spPr>
      </p:pic>
      <p:pic>
        <p:nvPicPr>
          <p:cNvPr id="68" name="Picture 67" descr="figaux_01a.pdf">
            <a:extLst>
              <a:ext uri="{FF2B5EF4-FFF2-40B4-BE49-F238E27FC236}">
                <a16:creationId xmlns:a16="http://schemas.microsoft.com/office/drawing/2014/main" id="{E9C8B23F-B324-8D4A-8096-8F04607F4988}"/>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551384" y="4695181"/>
            <a:ext cx="1817477" cy="1224273"/>
          </a:xfrm>
          <a:prstGeom prst="rect">
            <a:avLst/>
          </a:prstGeom>
        </p:spPr>
      </p:pic>
      <p:sp>
        <p:nvSpPr>
          <p:cNvPr id="69" name="TextBox 68">
            <a:extLst>
              <a:ext uri="{FF2B5EF4-FFF2-40B4-BE49-F238E27FC236}">
                <a16:creationId xmlns:a16="http://schemas.microsoft.com/office/drawing/2014/main" id="{32ABC6FC-0E1A-9A45-AE7C-89B241E2A75E}"/>
              </a:ext>
            </a:extLst>
          </p:cNvPr>
          <p:cNvSpPr txBox="1"/>
          <p:nvPr/>
        </p:nvSpPr>
        <p:spPr>
          <a:xfrm>
            <a:off x="554273" y="6160619"/>
            <a:ext cx="1763624" cy="307777"/>
          </a:xfrm>
          <a:prstGeom prst="rect">
            <a:avLst/>
          </a:prstGeom>
          <a:noFill/>
        </p:spPr>
        <p:txBody>
          <a:bodyPr wrap="none" rtlCol="0">
            <a:spAutoFit/>
          </a:bodyPr>
          <a:lstStyle/>
          <a:p>
            <a:r>
              <a:rPr lang="en-GB" sz="1400" dirty="0">
                <a:solidFill>
                  <a:schemeClr val="tx1">
                    <a:lumMod val="50000"/>
                    <a:lumOff val="50000"/>
                  </a:schemeClr>
                </a:solidFill>
                <a:latin typeface="Helvetica Light" panose="020B0403020202020204" pitchFamily="34" charset="0"/>
                <a:cs typeface="Helvetica Light"/>
              </a:rPr>
              <a:t>EW VBS production</a:t>
            </a:r>
          </a:p>
        </p:txBody>
      </p:sp>
      <p:sp>
        <p:nvSpPr>
          <p:cNvPr id="70" name="TextBox 69">
            <a:extLst>
              <a:ext uri="{FF2B5EF4-FFF2-40B4-BE49-F238E27FC236}">
                <a16:creationId xmlns:a16="http://schemas.microsoft.com/office/drawing/2014/main" id="{6C4D6A8E-95FB-D949-81C6-4D9C75EC2863}"/>
              </a:ext>
            </a:extLst>
          </p:cNvPr>
          <p:cNvSpPr txBox="1"/>
          <p:nvPr/>
        </p:nvSpPr>
        <p:spPr>
          <a:xfrm>
            <a:off x="2557574" y="6160619"/>
            <a:ext cx="1824538" cy="307777"/>
          </a:xfrm>
          <a:prstGeom prst="rect">
            <a:avLst/>
          </a:prstGeom>
          <a:noFill/>
        </p:spPr>
        <p:txBody>
          <a:bodyPr wrap="none" rtlCol="0">
            <a:spAutoFit/>
          </a:bodyPr>
          <a:lstStyle/>
          <a:p>
            <a:r>
              <a:rPr lang="en-GB" sz="1400" dirty="0">
                <a:solidFill>
                  <a:schemeClr val="tx1">
                    <a:lumMod val="50000"/>
                    <a:lumOff val="50000"/>
                  </a:schemeClr>
                </a:solidFill>
                <a:latin typeface="Helvetica Light" panose="020B0403020202020204" pitchFamily="34" charset="0"/>
                <a:cs typeface="Helvetica Light"/>
              </a:rPr>
              <a:t>Non-VBS production</a:t>
            </a:r>
          </a:p>
        </p:txBody>
      </p:sp>
      <p:pic>
        <p:nvPicPr>
          <p:cNvPr id="71" name="Picture 70" descr="figaux_02b.pdf">
            <a:extLst>
              <a:ext uri="{FF2B5EF4-FFF2-40B4-BE49-F238E27FC236}">
                <a16:creationId xmlns:a16="http://schemas.microsoft.com/office/drawing/2014/main" id="{0A4D30ED-7996-234E-9FF6-3237E5F7392E}"/>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458153" y="4695181"/>
            <a:ext cx="1728936" cy="1224137"/>
          </a:xfrm>
          <a:prstGeom prst="rect">
            <a:avLst/>
          </a:prstGeom>
        </p:spPr>
      </p:pic>
      <p:sp>
        <p:nvSpPr>
          <p:cNvPr id="72" name="TextBox 71">
            <a:extLst>
              <a:ext uri="{FF2B5EF4-FFF2-40B4-BE49-F238E27FC236}">
                <a16:creationId xmlns:a16="http://schemas.microsoft.com/office/drawing/2014/main" id="{3A122740-05E3-6E42-ADB7-0B0CD442D976}"/>
              </a:ext>
            </a:extLst>
          </p:cNvPr>
          <p:cNvSpPr txBox="1"/>
          <p:nvPr/>
        </p:nvSpPr>
        <p:spPr>
          <a:xfrm>
            <a:off x="4507532" y="6160619"/>
            <a:ext cx="1624163" cy="307777"/>
          </a:xfrm>
          <a:prstGeom prst="rect">
            <a:avLst/>
          </a:prstGeom>
          <a:noFill/>
        </p:spPr>
        <p:txBody>
          <a:bodyPr wrap="none" rtlCol="0">
            <a:spAutoFit/>
          </a:bodyPr>
          <a:lstStyle/>
          <a:p>
            <a:r>
              <a:rPr lang="en-GB" sz="1400" dirty="0">
                <a:solidFill>
                  <a:schemeClr val="tx1">
                    <a:lumMod val="50000"/>
                    <a:lumOff val="50000"/>
                  </a:schemeClr>
                </a:solidFill>
                <a:latin typeface="Helvetica Light" panose="020B0403020202020204" pitchFamily="34" charset="0"/>
                <a:cs typeface="Helvetica Light"/>
              </a:rPr>
              <a:t>Strong production</a:t>
            </a:r>
          </a:p>
        </p:txBody>
      </p:sp>
      <p:sp>
        <p:nvSpPr>
          <p:cNvPr id="74" name="TextBox 73">
            <a:extLst>
              <a:ext uri="{FF2B5EF4-FFF2-40B4-BE49-F238E27FC236}">
                <a16:creationId xmlns:a16="http://schemas.microsoft.com/office/drawing/2014/main" id="{0FF2EDEA-A724-C642-A719-7DFFA78AEE54}"/>
              </a:ext>
            </a:extLst>
          </p:cNvPr>
          <p:cNvSpPr txBox="1"/>
          <p:nvPr/>
        </p:nvSpPr>
        <p:spPr>
          <a:xfrm>
            <a:off x="479377" y="3979789"/>
            <a:ext cx="5976666" cy="584775"/>
          </a:xfrm>
          <a:prstGeom prst="rect">
            <a:avLst/>
          </a:prstGeom>
          <a:noFill/>
        </p:spPr>
        <p:txBody>
          <a:bodyPr wrap="square" rtlCol="0">
            <a:spAutoFit/>
          </a:bodyPr>
          <a:lstStyle/>
          <a:p>
            <a:r>
              <a:rPr lang="en-GB" sz="1600" dirty="0">
                <a:solidFill>
                  <a:prstClr val="black"/>
                </a:solidFill>
                <a:latin typeface="Helvetica Light"/>
                <a:cs typeface="Helvetica Light"/>
              </a:rPr>
              <a:t>Same-sign WW selection greatly reduces background from strong production and removes s-channel Higgs process:</a:t>
            </a:r>
          </a:p>
        </p:txBody>
      </p:sp>
      <p:sp>
        <p:nvSpPr>
          <p:cNvPr id="86" name="TextBox 85">
            <a:extLst>
              <a:ext uri="{FF2B5EF4-FFF2-40B4-BE49-F238E27FC236}">
                <a16:creationId xmlns:a16="http://schemas.microsoft.com/office/drawing/2014/main" id="{923080DD-D170-004B-8D5E-6279EE519480}"/>
              </a:ext>
            </a:extLst>
          </p:cNvPr>
          <p:cNvSpPr txBox="1"/>
          <p:nvPr/>
        </p:nvSpPr>
        <p:spPr>
          <a:xfrm>
            <a:off x="10579665" y="3154018"/>
            <a:ext cx="1343754" cy="646331"/>
          </a:xfrm>
          <a:prstGeom prst="rect">
            <a:avLst/>
          </a:prstGeom>
          <a:noFill/>
        </p:spPr>
        <p:txBody>
          <a:bodyPr wrap="square" rtlCol="0">
            <a:spAutoFit/>
          </a:bodyPr>
          <a:lstStyle/>
          <a:p>
            <a:r>
              <a:rPr lang="en-US" sz="1200" i="1" dirty="0" err="1">
                <a:solidFill>
                  <a:prstClr val="black">
                    <a:lumMod val="50000"/>
                    <a:lumOff val="50000"/>
                  </a:prstClr>
                </a:solidFill>
                <a:latin typeface="Helvetica Light" charset="0"/>
                <a:ea typeface="Helvetica Light" charset="0"/>
                <a:cs typeface="Helvetica Light" charset="0"/>
              </a:rPr>
              <a:t>m</a:t>
            </a:r>
            <a:r>
              <a:rPr lang="en-US" sz="1200" i="1" baseline="-25000" dirty="0" err="1">
                <a:solidFill>
                  <a:prstClr val="black">
                    <a:lumMod val="50000"/>
                    <a:lumOff val="50000"/>
                  </a:prstClr>
                </a:solidFill>
                <a:latin typeface="Helvetica Light" charset="0"/>
                <a:ea typeface="Helvetica Light" charset="0"/>
                <a:cs typeface="Helvetica Light" charset="0"/>
              </a:rPr>
              <a:t>H</a:t>
            </a:r>
            <a:r>
              <a:rPr lang="en-US" sz="1200" dirty="0">
                <a:solidFill>
                  <a:prstClr val="black">
                    <a:lumMod val="50000"/>
                    <a:lumOff val="50000"/>
                  </a:prstClr>
                </a:solidFill>
                <a:latin typeface="Helvetica Light" charset="0"/>
                <a:ea typeface="Helvetica Light" charset="0"/>
                <a:cs typeface="Helvetica Light" charset="0"/>
              </a:rPr>
              <a:t> must not be too large (which is fulfilled)</a:t>
            </a:r>
          </a:p>
        </p:txBody>
      </p:sp>
      <p:sp>
        <p:nvSpPr>
          <p:cNvPr id="92" name="TextBox 91">
            <a:extLst>
              <a:ext uri="{FF2B5EF4-FFF2-40B4-BE49-F238E27FC236}">
                <a16:creationId xmlns:a16="http://schemas.microsoft.com/office/drawing/2014/main" id="{86C76821-ED8E-E744-B299-1C2F1A5EDE99}"/>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Higgs boson moderates high-energy longitudinal vector boson scattering</a:t>
            </a:r>
          </a:p>
        </p:txBody>
      </p:sp>
      <p:sp>
        <p:nvSpPr>
          <p:cNvPr id="93" name="TextBox 92">
            <a:extLst>
              <a:ext uri="{FF2B5EF4-FFF2-40B4-BE49-F238E27FC236}">
                <a16:creationId xmlns:a16="http://schemas.microsoft.com/office/drawing/2014/main" id="{2596E7F5-C358-F246-A103-C23935CBB651}"/>
              </a:ext>
            </a:extLst>
          </p:cNvPr>
          <p:cNvSpPr txBox="1"/>
          <p:nvPr/>
        </p:nvSpPr>
        <p:spPr>
          <a:xfrm>
            <a:off x="458737" y="1004915"/>
            <a:ext cx="5976665" cy="646331"/>
          </a:xfrm>
          <a:prstGeom prst="rect">
            <a:avLst/>
          </a:prstGeom>
          <a:noFill/>
        </p:spPr>
        <p:txBody>
          <a:bodyPr wrap="square" rtlCol="0">
            <a:spAutoFit/>
          </a:bodyPr>
          <a:lstStyle/>
          <a:p>
            <a:pPr>
              <a:spcBef>
                <a:spcPts val="3000"/>
              </a:spcBef>
            </a:pPr>
            <a:r>
              <a:rPr lang="en-US" dirty="0">
                <a:solidFill>
                  <a:srgbClr val="003BB8"/>
                </a:solidFill>
                <a:latin typeface="Helvetica" charset="0"/>
                <a:ea typeface="Helvetica" charset="0"/>
                <a:cs typeface="Helvetica" charset="0"/>
              </a:rPr>
              <a:t>Unitarity</a:t>
            </a:r>
            <a:r>
              <a:rPr lang="en-US" dirty="0">
                <a:solidFill>
                  <a:srgbClr val="003BB8"/>
                </a:solidFill>
                <a:latin typeface="Arial"/>
                <a:cs typeface="Arial"/>
              </a:rPr>
              <a:t>: </a:t>
            </a:r>
            <a:r>
              <a:rPr lang="en-US" dirty="0">
                <a:solidFill>
                  <a:prstClr val="black"/>
                </a:solidFill>
                <a:latin typeface="Helvetica Light" charset="0"/>
                <a:ea typeface="Helvetica Light" charset="0"/>
                <a:cs typeface="Helvetica Light" charset="0"/>
              </a:rPr>
              <a:t>if only Z and W are exchanged, the amplitude of (longitudinal) W</a:t>
            </a:r>
            <a:r>
              <a:rPr lang="en-US" baseline="-25000" dirty="0">
                <a:solidFill>
                  <a:prstClr val="black"/>
                </a:solidFill>
                <a:latin typeface="Helvetica Light" charset="0"/>
                <a:ea typeface="Helvetica Light" charset="0"/>
                <a:cs typeface="Helvetica Light" charset="0"/>
              </a:rPr>
              <a:t>L</a:t>
            </a:r>
            <a:r>
              <a:rPr lang="en-US" dirty="0">
                <a:solidFill>
                  <a:prstClr val="black"/>
                </a:solidFill>
                <a:latin typeface="Helvetica Light" charset="0"/>
                <a:ea typeface="Helvetica Light" charset="0"/>
                <a:cs typeface="Helvetica Light" charset="0"/>
              </a:rPr>
              <a:t>W</a:t>
            </a:r>
            <a:r>
              <a:rPr lang="en-US" baseline="-25000" dirty="0">
                <a:solidFill>
                  <a:prstClr val="black"/>
                </a:solidFill>
                <a:latin typeface="Helvetica Light" charset="0"/>
                <a:ea typeface="Helvetica Light" charset="0"/>
                <a:cs typeface="Helvetica Light" charset="0"/>
              </a:rPr>
              <a:t>L</a:t>
            </a:r>
            <a:r>
              <a:rPr lang="en-US" dirty="0">
                <a:solidFill>
                  <a:prstClr val="black"/>
                </a:solidFill>
                <a:latin typeface="Helvetica Light" charset="0"/>
                <a:ea typeface="Helvetica Light" charset="0"/>
                <a:cs typeface="Helvetica Light" charset="0"/>
              </a:rPr>
              <a:t> scattering violates unitarity</a:t>
            </a:r>
          </a:p>
        </p:txBody>
      </p:sp>
      <p:grpSp>
        <p:nvGrpSpPr>
          <p:cNvPr id="94" name="Group 16">
            <a:extLst>
              <a:ext uri="{FF2B5EF4-FFF2-40B4-BE49-F238E27FC236}">
                <a16:creationId xmlns:a16="http://schemas.microsoft.com/office/drawing/2014/main" id="{ADFC9C42-B089-4142-9EEB-91F6E921282B}"/>
              </a:ext>
            </a:extLst>
          </p:cNvPr>
          <p:cNvGrpSpPr>
            <a:grpSpLocks/>
          </p:cNvGrpSpPr>
          <p:nvPr/>
        </p:nvGrpSpPr>
        <p:grpSpPr bwMode="auto">
          <a:xfrm>
            <a:off x="6839194" y="2675379"/>
            <a:ext cx="3445654" cy="1520965"/>
            <a:chOff x="3152" y="1706"/>
            <a:chExt cx="1588" cy="667"/>
          </a:xfrm>
        </p:grpSpPr>
        <p:sp>
          <p:nvSpPr>
            <p:cNvPr id="95" name="Rectangle 18">
              <a:extLst>
                <a:ext uri="{FF2B5EF4-FFF2-40B4-BE49-F238E27FC236}">
                  <a16:creationId xmlns:a16="http://schemas.microsoft.com/office/drawing/2014/main" id="{8847E0DD-AED2-D941-9B74-AA71B50EA91F}"/>
                </a:ext>
              </a:extLst>
            </p:cNvPr>
            <p:cNvSpPr>
              <a:spLocks noChangeArrowheads="1"/>
            </p:cNvSpPr>
            <p:nvPr/>
          </p:nvSpPr>
          <p:spPr bwMode="auto">
            <a:xfrm>
              <a:off x="3152" y="1706"/>
              <a:ext cx="1588"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solidFill>
                  <a:prstClr val="black"/>
                </a:solidFill>
              </a:endParaRPr>
            </a:p>
          </p:txBody>
        </p:sp>
        <p:grpSp>
          <p:nvGrpSpPr>
            <p:cNvPr id="96" name="Group 19">
              <a:extLst>
                <a:ext uri="{FF2B5EF4-FFF2-40B4-BE49-F238E27FC236}">
                  <a16:creationId xmlns:a16="http://schemas.microsoft.com/office/drawing/2014/main" id="{B3A3366C-F0BC-454F-B856-237AD59CBB65}"/>
                </a:ext>
              </a:extLst>
            </p:cNvPr>
            <p:cNvGrpSpPr>
              <a:grpSpLocks/>
            </p:cNvGrpSpPr>
            <p:nvPr/>
          </p:nvGrpSpPr>
          <p:grpSpPr bwMode="auto">
            <a:xfrm>
              <a:off x="3167" y="1720"/>
              <a:ext cx="1566" cy="618"/>
              <a:chOff x="2608" y="2614"/>
              <a:chExt cx="1566" cy="618"/>
            </a:xfrm>
          </p:grpSpPr>
          <p:pic>
            <p:nvPicPr>
              <p:cNvPr id="97" name="Picture 20">
                <a:extLst>
                  <a:ext uri="{FF2B5EF4-FFF2-40B4-BE49-F238E27FC236}">
                    <a16:creationId xmlns:a16="http://schemas.microsoft.com/office/drawing/2014/main" id="{A3B3BA05-89C1-924E-A109-58BF22477FC2}"/>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3403" y="2614"/>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98" name="Rectangle 21">
                <a:extLst>
                  <a:ext uri="{FF2B5EF4-FFF2-40B4-BE49-F238E27FC236}">
                    <a16:creationId xmlns:a16="http://schemas.microsoft.com/office/drawing/2014/main" id="{3109BEB6-9BDF-3A4E-8781-F9054365E222}"/>
                  </a:ext>
                </a:extLst>
              </p:cNvPr>
              <p:cNvSpPr>
                <a:spLocks noChangeArrowheads="1"/>
              </p:cNvSpPr>
              <p:nvPr/>
            </p:nvSpPr>
            <p:spPr bwMode="auto">
              <a:xfrm>
                <a:off x="3584" y="2841"/>
                <a:ext cx="363"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solidFill>
                    <a:prstClr val="black"/>
                  </a:solidFill>
                </a:endParaRPr>
              </a:p>
            </p:txBody>
          </p:sp>
          <p:sp>
            <p:nvSpPr>
              <p:cNvPr id="99" name="Line 22">
                <a:extLst>
                  <a:ext uri="{FF2B5EF4-FFF2-40B4-BE49-F238E27FC236}">
                    <a16:creationId xmlns:a16="http://schemas.microsoft.com/office/drawing/2014/main" id="{9011540A-E8A7-7944-9A20-DA7F6CDD0D14}"/>
                  </a:ext>
                </a:extLst>
              </p:cNvPr>
              <p:cNvSpPr>
                <a:spLocks noChangeShapeType="1"/>
              </p:cNvSpPr>
              <p:nvPr/>
            </p:nvSpPr>
            <p:spPr bwMode="auto">
              <a:xfrm>
                <a:off x="3752" y="2841"/>
                <a:ext cx="0" cy="272"/>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pic>
            <p:nvPicPr>
              <p:cNvPr id="100" name="Picture 23">
                <a:extLst>
                  <a:ext uri="{FF2B5EF4-FFF2-40B4-BE49-F238E27FC236}">
                    <a16:creationId xmlns:a16="http://schemas.microsoft.com/office/drawing/2014/main" id="{0769A026-617A-E24C-A746-103CF96C1E00}"/>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2608" y="2614"/>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1" name="Rectangle 24">
                <a:extLst>
                  <a:ext uri="{FF2B5EF4-FFF2-40B4-BE49-F238E27FC236}">
                    <a16:creationId xmlns:a16="http://schemas.microsoft.com/office/drawing/2014/main" id="{EC1ED067-D8BF-DB4D-BAAE-1F8ABEDBCE6D}"/>
                  </a:ext>
                </a:extLst>
              </p:cNvPr>
              <p:cNvSpPr>
                <a:spLocks noChangeArrowheads="1"/>
              </p:cNvSpPr>
              <p:nvPr/>
            </p:nvSpPr>
            <p:spPr bwMode="auto">
              <a:xfrm>
                <a:off x="2899" y="2830"/>
                <a:ext cx="140" cy="272"/>
              </a:xfrm>
              <a:prstGeom prst="rect">
                <a:avLst/>
              </a:prstGeom>
              <a:solidFill>
                <a:srgbClr val="FFFFFF"/>
              </a:solidFill>
              <a:ln w="12700">
                <a:solidFill>
                  <a:schemeClr val="bg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sp>
            <p:nvSpPr>
              <p:cNvPr id="102" name="Line 25">
                <a:extLst>
                  <a:ext uri="{FF2B5EF4-FFF2-40B4-BE49-F238E27FC236}">
                    <a16:creationId xmlns:a16="http://schemas.microsoft.com/office/drawing/2014/main" id="{246ABD1D-F12E-F246-975A-EB1336F05891}"/>
                  </a:ext>
                </a:extLst>
              </p:cNvPr>
              <p:cNvSpPr>
                <a:spLocks noChangeShapeType="1"/>
              </p:cNvSpPr>
              <p:nvPr/>
            </p:nvSpPr>
            <p:spPr bwMode="auto">
              <a:xfrm>
                <a:off x="2905" y="2969"/>
                <a:ext cx="136" cy="0"/>
              </a:xfrm>
              <a:prstGeom prst="line">
                <a:avLst/>
              </a:prstGeom>
              <a:noFill/>
              <a:ln w="12700">
                <a:solidFill>
                  <a:srgbClr val="4D4D4D"/>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solidFill>
                    <a:prstClr val="black"/>
                  </a:solidFill>
                </a:endParaRPr>
              </a:p>
            </p:txBody>
          </p:sp>
          <p:sp>
            <p:nvSpPr>
              <p:cNvPr id="103" name="Text Box 26">
                <a:extLst>
                  <a:ext uri="{FF2B5EF4-FFF2-40B4-BE49-F238E27FC236}">
                    <a16:creationId xmlns:a16="http://schemas.microsoft.com/office/drawing/2014/main" id="{F3457342-03F3-BB41-9822-ED7403093CB6}"/>
                  </a:ext>
                </a:extLst>
              </p:cNvPr>
              <p:cNvSpPr txBox="1">
                <a:spLocks noChangeArrowheads="1"/>
              </p:cNvSpPr>
              <p:nvPr/>
            </p:nvSpPr>
            <p:spPr bwMode="auto">
              <a:xfrm>
                <a:off x="3720" y="2869"/>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sp>
            <p:nvSpPr>
              <p:cNvPr id="104" name="Text Box 27">
                <a:extLst>
                  <a:ext uri="{FF2B5EF4-FFF2-40B4-BE49-F238E27FC236}">
                    <a16:creationId xmlns:a16="http://schemas.microsoft.com/office/drawing/2014/main" id="{97F3E26D-2BB8-B94D-A4E2-6EAD70CAC648}"/>
                  </a:ext>
                </a:extLst>
              </p:cNvPr>
              <p:cNvSpPr txBox="1">
                <a:spLocks noChangeArrowheads="1"/>
              </p:cNvSpPr>
              <p:nvPr/>
            </p:nvSpPr>
            <p:spPr bwMode="auto">
              <a:xfrm>
                <a:off x="2878" y="2802"/>
                <a:ext cx="197" cy="19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marL="342900" indent="-342900">
                  <a:defRPr sz="2400">
                    <a:solidFill>
                      <a:schemeClr val="tx1"/>
                    </a:solidFill>
                    <a:latin typeface="Times New Roman" charset="0"/>
                  </a:defRPr>
                </a:lvl1pPr>
                <a:lvl2pPr>
                  <a:defRPr sz="2400">
                    <a:solidFill>
                      <a:schemeClr val="tx1"/>
                    </a:solidFill>
                    <a:latin typeface="Times New Roman" charset="0"/>
                  </a:defRPr>
                </a:lvl2pPr>
                <a:lvl3pPr>
                  <a:defRPr sz="2400">
                    <a:solidFill>
                      <a:schemeClr val="tx1"/>
                    </a:solidFill>
                    <a:latin typeface="Times New Roman" charset="0"/>
                  </a:defRPr>
                </a:lvl3pPr>
                <a:lvl4pPr>
                  <a:defRPr sz="2400">
                    <a:solidFill>
                      <a:schemeClr val="tx1"/>
                    </a:solidFill>
                    <a:latin typeface="Times New Roman" charset="0"/>
                  </a:defRPr>
                </a:lvl4pPr>
                <a:lvl5pPr>
                  <a:defRPr sz="2400">
                    <a:solidFill>
                      <a:schemeClr val="tx1"/>
                    </a:solidFill>
                    <a:latin typeface="Times New Roman" charset="0"/>
                  </a:defRPr>
                </a:lvl5pPr>
                <a:lvl6pPr fontAlgn="base">
                  <a:spcBef>
                    <a:spcPct val="0"/>
                  </a:spcBef>
                  <a:spcAft>
                    <a:spcPct val="0"/>
                  </a:spcAft>
                  <a:defRPr sz="2400">
                    <a:solidFill>
                      <a:schemeClr val="tx1"/>
                    </a:solidFill>
                    <a:latin typeface="Times New Roman" charset="0"/>
                  </a:defRPr>
                </a:lvl6pPr>
                <a:lvl7pPr fontAlgn="base">
                  <a:spcBef>
                    <a:spcPct val="0"/>
                  </a:spcBef>
                  <a:spcAft>
                    <a:spcPct val="0"/>
                  </a:spcAft>
                  <a:defRPr sz="2400">
                    <a:solidFill>
                      <a:schemeClr val="tx1"/>
                    </a:solidFill>
                    <a:latin typeface="Times New Roman" charset="0"/>
                  </a:defRPr>
                </a:lvl7pPr>
                <a:lvl8pPr fontAlgn="base">
                  <a:spcBef>
                    <a:spcPct val="0"/>
                  </a:spcBef>
                  <a:spcAft>
                    <a:spcPct val="0"/>
                  </a:spcAft>
                  <a:defRPr sz="2400">
                    <a:solidFill>
                      <a:schemeClr val="tx1"/>
                    </a:solidFill>
                    <a:latin typeface="Times New Roman" charset="0"/>
                  </a:defRPr>
                </a:lvl8pPr>
                <a:lvl9pPr fontAlgn="base">
                  <a:spcBef>
                    <a:spcPct val="0"/>
                  </a:spcBef>
                  <a:spcAft>
                    <a:spcPct val="0"/>
                  </a:spcAft>
                  <a:defRPr sz="2400">
                    <a:solidFill>
                      <a:schemeClr val="tx1"/>
                    </a:solidFill>
                    <a:latin typeface="Times New Roman" charset="0"/>
                  </a:defRPr>
                </a:lvl9pPr>
              </a:lstStyle>
              <a:p>
                <a:pPr algn="ctr">
                  <a:spcBef>
                    <a:spcPct val="50000"/>
                  </a:spcBef>
                </a:pPr>
                <a:r>
                  <a:rPr lang="en-US" altLang="en-US" sz="1400" i="1">
                    <a:solidFill>
                      <a:srgbClr val="4D4D4D"/>
                    </a:solidFill>
                    <a:ea typeface="Arial" charset="0"/>
                    <a:cs typeface="Arial" charset="0"/>
                  </a:rPr>
                  <a:t>H</a:t>
                </a:r>
                <a:endParaRPr lang="fr-FR" altLang="en-US" sz="1400" i="1">
                  <a:solidFill>
                    <a:srgbClr val="4D4D4D"/>
                  </a:solidFill>
                  <a:ea typeface="Arial" charset="0"/>
                  <a:cs typeface="Arial" charset="0"/>
                </a:endParaRPr>
              </a:p>
            </p:txBody>
          </p:sp>
        </p:grpSp>
      </p:grpSp>
      <p:grpSp>
        <p:nvGrpSpPr>
          <p:cNvPr id="105" name="Group 6">
            <a:extLst>
              <a:ext uri="{FF2B5EF4-FFF2-40B4-BE49-F238E27FC236}">
                <a16:creationId xmlns:a16="http://schemas.microsoft.com/office/drawing/2014/main" id="{42D78AEC-E686-5E4F-9799-E58EC0E3337B}"/>
              </a:ext>
            </a:extLst>
          </p:cNvPr>
          <p:cNvGrpSpPr>
            <a:grpSpLocks/>
          </p:cNvGrpSpPr>
          <p:nvPr/>
        </p:nvGrpSpPr>
        <p:grpSpPr bwMode="auto">
          <a:xfrm>
            <a:off x="6831506" y="1029021"/>
            <a:ext cx="5066501" cy="1520965"/>
            <a:chOff x="3130" y="1012"/>
            <a:chExt cx="2335" cy="667"/>
          </a:xfrm>
        </p:grpSpPr>
        <p:sp>
          <p:nvSpPr>
            <p:cNvPr id="106" name="Rectangle 7">
              <a:extLst>
                <a:ext uri="{FF2B5EF4-FFF2-40B4-BE49-F238E27FC236}">
                  <a16:creationId xmlns:a16="http://schemas.microsoft.com/office/drawing/2014/main" id="{7FA4FA89-9542-7944-ADBC-03768E9A0777}"/>
                </a:ext>
              </a:extLst>
            </p:cNvPr>
            <p:cNvSpPr>
              <a:spLocks noChangeArrowheads="1"/>
            </p:cNvSpPr>
            <p:nvPr/>
          </p:nvSpPr>
          <p:spPr bwMode="auto">
            <a:xfrm>
              <a:off x="3130" y="1012"/>
              <a:ext cx="2335" cy="667"/>
            </a:xfrm>
            <a:prstGeom prst="rect">
              <a:avLst/>
            </a:prstGeom>
            <a:solidFill>
              <a:srgbClr val="FFFFFF"/>
            </a:solidFill>
            <a:ln w="3175">
              <a:solidFill>
                <a:srgbClr val="777777"/>
              </a:solidFill>
              <a:miter lim="800000"/>
              <a:headEnd/>
              <a:tailEnd/>
            </a:ln>
            <a:effectLst/>
            <a:extLst>
              <a:ext uri="{AF507438-7753-43E0-B8FC-AC1667EBCBE1}">
                <a14:hiddenEffects xmlns:a14="http://schemas.microsoft.com/office/drawing/2010/main">
                  <a:effectLst>
                    <a:outerShdw blurRad="63500" dist="107763" dir="2700000" algn="ctr" rotWithShape="0">
                      <a:schemeClr val="bg2">
                        <a:alpha val="50000"/>
                      </a:schemeClr>
                    </a:outerShdw>
                  </a:effectLst>
                </a14:hiddenEffects>
              </a:ext>
            </a:extLst>
          </p:spPr>
          <p:txBody>
            <a:bodyPr anchor="ctr">
              <a:spAutoFit/>
            </a:bodyPr>
            <a:lstStyle/>
            <a:p>
              <a:endParaRPr lang="en-US">
                <a:solidFill>
                  <a:prstClr val="black"/>
                </a:solidFill>
              </a:endParaRPr>
            </a:p>
          </p:txBody>
        </p:sp>
        <p:pic>
          <p:nvPicPr>
            <p:cNvPr id="107" name="Picture 8">
              <a:extLst>
                <a:ext uri="{FF2B5EF4-FFF2-40B4-BE49-F238E27FC236}">
                  <a16:creationId xmlns:a16="http://schemas.microsoft.com/office/drawing/2014/main" id="{CFBFD8EC-8CCA-964C-A793-0C5B2FA08B72}"/>
                </a:ext>
              </a:extLst>
            </p:cNvPr>
            <p:cNvPicPr>
              <a:picLocks noChangeAspect="1" noChangeArrowheads="1"/>
            </p:cNvPicPr>
            <p:nvPr/>
          </p:nvPicPr>
          <p:blipFill>
            <a:blip r:embed="rId13">
              <a:extLst>
                <a:ext uri="{28A0092B-C50C-407E-A947-70E740481C1C}">
                  <a14:useLocalDpi xmlns:a14="http://schemas.microsoft.com/office/drawing/2010/main"/>
                </a:ext>
              </a:extLst>
            </a:blip>
            <a:srcRect l="72704" b="7217"/>
            <a:stretch>
              <a:fillRect/>
            </a:stretch>
          </p:blipFill>
          <p:spPr bwMode="auto">
            <a:xfrm>
              <a:off x="4687" y="1026"/>
              <a:ext cx="749"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8" name="Picture 9">
              <a:extLst>
                <a:ext uri="{FF2B5EF4-FFF2-40B4-BE49-F238E27FC236}">
                  <a16:creationId xmlns:a16="http://schemas.microsoft.com/office/drawing/2014/main" id="{EB68EC18-FFE5-4443-9583-A1F8D942A76A}"/>
                </a:ext>
              </a:extLst>
            </p:cNvPr>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3915" y="1026"/>
              <a:ext cx="771" cy="6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09" name="Picture 10">
              <a:extLst>
                <a:ext uri="{FF2B5EF4-FFF2-40B4-BE49-F238E27FC236}">
                  <a16:creationId xmlns:a16="http://schemas.microsoft.com/office/drawing/2014/main" id="{30AE48B9-0E12-4E44-9A66-A4464AE05EF5}"/>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3144" y="1026"/>
              <a:ext cx="817" cy="6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sp>
        <p:nvSpPr>
          <p:cNvPr id="110" name="TextBox 109">
            <a:extLst>
              <a:ext uri="{FF2B5EF4-FFF2-40B4-BE49-F238E27FC236}">
                <a16:creationId xmlns:a16="http://schemas.microsoft.com/office/drawing/2014/main" id="{C95ECD13-FBBB-8441-BF0A-9845E5B13FAF}"/>
              </a:ext>
            </a:extLst>
          </p:cNvPr>
          <p:cNvSpPr txBox="1"/>
          <p:nvPr/>
        </p:nvSpPr>
        <p:spPr>
          <a:xfrm>
            <a:off x="6752692" y="4583362"/>
            <a:ext cx="5439308" cy="1477328"/>
          </a:xfrm>
          <a:prstGeom prst="rect">
            <a:avLst/>
          </a:prstGeom>
          <a:noFill/>
        </p:spPr>
        <p:txBody>
          <a:bodyPr wrap="square" rtlCol="0">
            <a:spAutoFit/>
          </a:bodyPr>
          <a:lstStyle/>
          <a:p>
            <a:r>
              <a:rPr lang="en-US" sz="1600" dirty="0">
                <a:solidFill>
                  <a:srgbClr val="003BB8"/>
                </a:solidFill>
                <a:latin typeface="Helvetica Light" charset="0"/>
                <a:ea typeface="Helvetica Light" charset="0"/>
                <a:cs typeface="Helvetica Light" charset="0"/>
              </a:rPr>
              <a:t>Look for EW production (and VBS) at high dijet mass</a:t>
            </a:r>
          </a:p>
          <a:p>
            <a:endParaRPr lang="en-US" sz="1600" dirty="0">
              <a:solidFill>
                <a:srgbClr val="003BB8"/>
              </a:solidFill>
              <a:latin typeface="Helvetica Light" charset="0"/>
              <a:ea typeface="Helvetica Light" charset="0"/>
              <a:cs typeface="Helvetica Light" charset="0"/>
            </a:endParaRPr>
          </a:p>
          <a:p>
            <a:r>
              <a:rPr lang="en-US" sz="1600" dirty="0">
                <a:solidFill>
                  <a:srgbClr val="003BB8"/>
                </a:solidFill>
                <a:latin typeface="Helvetica Light" charset="0"/>
                <a:ea typeface="Helvetica Light" charset="0"/>
                <a:cs typeface="Helvetica Light" charset="0"/>
              </a:rPr>
              <a:t>Observation of EW production during Run 2:</a:t>
            </a:r>
            <a:br>
              <a:rPr lang="en-US" sz="1600" dirty="0">
                <a:solidFill>
                  <a:srgbClr val="003BB8"/>
                </a:solidFill>
                <a:latin typeface="Helvetica Light" charset="0"/>
                <a:ea typeface="Helvetica Light" charset="0"/>
                <a:cs typeface="Helvetica Light" charset="0"/>
              </a:rPr>
            </a:br>
            <a:endParaRPr lang="en-US" sz="500" dirty="0">
              <a:solidFill>
                <a:srgbClr val="003BB8"/>
              </a:solidFill>
              <a:latin typeface="Helvetica Light" charset="0"/>
              <a:ea typeface="Helvetica Light" charset="0"/>
              <a:cs typeface="Helvetica Light" charset="0"/>
            </a:endParaRPr>
          </a:p>
          <a:p>
            <a:pPr marL="285750" indent="-285750">
              <a:buFont typeface="Arial" panose="020B0604020202020204" pitchFamily="34" charset="0"/>
              <a:buChar char="•"/>
            </a:pPr>
            <a:r>
              <a:rPr lang="en-US" sz="1600" b="1" dirty="0" err="1">
                <a:solidFill>
                  <a:srgbClr val="003BB8"/>
                </a:solidFill>
                <a:latin typeface="Helvetica" pitchFamily="2" charset="0"/>
                <a:ea typeface="Helvetica Light" charset="0"/>
                <a:cs typeface="Helvetica Light" charset="0"/>
              </a:rPr>
              <a:t>WW+jj</a:t>
            </a:r>
            <a:r>
              <a:rPr lang="en-US" sz="1600" dirty="0">
                <a:solidFill>
                  <a:srgbClr val="003BB8"/>
                </a:solidFill>
                <a:latin typeface="Helvetica Light"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(CMS, 2017, ATLAS 2019)</a:t>
            </a:r>
            <a:r>
              <a:rPr lang="en-US" sz="1600" dirty="0">
                <a:solidFill>
                  <a:srgbClr val="003BB8"/>
                </a:solidFill>
                <a:latin typeface="Helvetica Light" charset="0"/>
                <a:ea typeface="Helvetica Light" charset="0"/>
                <a:cs typeface="Helvetica Light" charset="0"/>
              </a:rPr>
              <a:t> </a:t>
            </a:r>
          </a:p>
          <a:p>
            <a:pPr marL="285750" indent="-285750">
              <a:spcBef>
                <a:spcPts val="600"/>
              </a:spcBef>
              <a:buFont typeface="Arial" panose="020B0604020202020204" pitchFamily="34" charset="0"/>
              <a:buChar char="•"/>
            </a:pPr>
            <a:r>
              <a:rPr lang="en-US" sz="1600" b="1" dirty="0" err="1">
                <a:solidFill>
                  <a:srgbClr val="003BB8"/>
                </a:solidFill>
                <a:latin typeface="Helvetica" pitchFamily="2" charset="0"/>
                <a:ea typeface="Helvetica Light" charset="0"/>
                <a:cs typeface="Helvetica Light" charset="0"/>
              </a:rPr>
              <a:t>WZ+jj</a:t>
            </a:r>
            <a:r>
              <a:rPr lang="en-US" sz="1600" dirty="0">
                <a:solidFill>
                  <a:srgbClr val="003BB8"/>
                </a:solidFill>
                <a:latin typeface="Helvetica Light" charset="0"/>
                <a:ea typeface="Helvetica Light" charset="0"/>
                <a:cs typeface="Helvetica Light" charset="0"/>
              </a:rPr>
              <a:t>, </a:t>
            </a:r>
            <a:r>
              <a:rPr lang="en-US" sz="1600" b="1" dirty="0" err="1">
                <a:solidFill>
                  <a:srgbClr val="003BB8"/>
                </a:solidFill>
                <a:latin typeface="Helvetica" pitchFamily="2" charset="0"/>
                <a:ea typeface="Helvetica Light" charset="0"/>
                <a:cs typeface="Helvetica Light" charset="0"/>
              </a:rPr>
              <a:t>ZZ+jj</a:t>
            </a:r>
            <a:r>
              <a:rPr lang="en-US" sz="1600" b="1" dirty="0">
                <a:solidFill>
                  <a:srgbClr val="003BB8"/>
                </a:solidFill>
                <a:latin typeface="Helvetica" pitchFamily="2" charset="0"/>
                <a:ea typeface="Helvetica Light" charset="0"/>
                <a:cs typeface="Helvetica Light" charset="0"/>
              </a:rPr>
              <a:t> </a:t>
            </a:r>
            <a:r>
              <a:rPr lang="en-US" sz="1400" dirty="0">
                <a:solidFill>
                  <a:srgbClr val="003BB8"/>
                </a:solidFill>
                <a:latin typeface="Helvetica Light" charset="0"/>
                <a:ea typeface="Helvetica Light" charset="0"/>
                <a:cs typeface="Helvetica Light" charset="0"/>
              </a:rPr>
              <a:t>(ATLAS 2018, 2019)</a:t>
            </a:r>
            <a:endParaRPr lang="en-US" sz="1600" dirty="0">
              <a:solidFill>
                <a:srgbClr val="003BB8"/>
              </a:solidFill>
              <a:latin typeface="Helvetica Light" charset="0"/>
              <a:ea typeface="Helvetica Light" charset="0"/>
              <a:cs typeface="Helvetica Light" charset="0"/>
            </a:endParaRPr>
          </a:p>
        </p:txBody>
      </p:sp>
      <p:sp>
        <p:nvSpPr>
          <p:cNvPr id="111" name="TextBox 110">
            <a:extLst>
              <a:ext uri="{FF2B5EF4-FFF2-40B4-BE49-F238E27FC236}">
                <a16:creationId xmlns:a16="http://schemas.microsoft.com/office/drawing/2014/main" id="{9B72648C-63CB-5B4C-8805-69FC3674A08A}"/>
              </a:ext>
            </a:extLst>
          </p:cNvPr>
          <p:cNvSpPr txBox="1"/>
          <p:nvPr/>
        </p:nvSpPr>
        <p:spPr>
          <a:xfrm>
            <a:off x="1849782" y="5190140"/>
            <a:ext cx="894797" cy="253916"/>
          </a:xfrm>
          <a:prstGeom prst="rect">
            <a:avLst/>
          </a:prstGeom>
          <a:noFill/>
        </p:spPr>
        <p:txBody>
          <a:bodyPr wrap="none" rtlCol="0">
            <a:spAutoFit/>
          </a:bodyPr>
          <a:lstStyle/>
          <a:p>
            <a:r>
              <a:rPr lang="en-US" sz="1050" dirty="0">
                <a:solidFill>
                  <a:srgbClr val="D80017"/>
                </a:solidFill>
                <a:latin typeface="Helvetica Light" charset="0"/>
                <a:ea typeface="Helvetica Light" charset="0"/>
                <a:cs typeface="Helvetica Light" charset="0"/>
              </a:rPr>
              <a:t>QGC vertex</a:t>
            </a:r>
          </a:p>
        </p:txBody>
      </p:sp>
      <p:sp>
        <p:nvSpPr>
          <p:cNvPr id="112" name="Oval 111">
            <a:extLst>
              <a:ext uri="{FF2B5EF4-FFF2-40B4-BE49-F238E27FC236}">
                <a16:creationId xmlns:a16="http://schemas.microsoft.com/office/drawing/2014/main" id="{18E8A291-3619-B14B-BF08-3802DD4EA239}"/>
              </a:ext>
            </a:extLst>
          </p:cNvPr>
          <p:cNvSpPr/>
          <p:nvPr/>
        </p:nvSpPr>
        <p:spPr>
          <a:xfrm>
            <a:off x="1553593" y="5230669"/>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Tree>
    <p:extLst>
      <p:ext uri="{BB962C8B-B14F-4D97-AF65-F5344CB8AC3E}">
        <p14:creationId xmlns:p14="http://schemas.microsoft.com/office/powerpoint/2010/main" val="3317209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26</a:t>
            </a:fld>
            <a:endParaRPr lang="en-GB" dirty="0">
              <a:solidFill>
                <a:prstClr val="black">
                  <a:lumMod val="50000"/>
                  <a:lumOff val="50000"/>
                </a:prstClr>
              </a:solidFill>
            </a:endParaRPr>
          </a:p>
        </p:txBody>
      </p:sp>
      <p:sp>
        <p:nvSpPr>
          <p:cNvPr id="52" name="Rectangle 51">
            <a:extLst>
              <a:ext uri="{FF2B5EF4-FFF2-40B4-BE49-F238E27FC236}">
                <a16:creationId xmlns:a16="http://schemas.microsoft.com/office/drawing/2014/main" id="{DBE54C93-93C3-7440-B694-24771B1001D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2" name="TextBox 91">
            <a:extLst>
              <a:ext uri="{FF2B5EF4-FFF2-40B4-BE49-F238E27FC236}">
                <a16:creationId xmlns:a16="http://schemas.microsoft.com/office/drawing/2014/main" id="{86C76821-ED8E-E744-B299-1C2F1A5EDE99}"/>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New electroweak production results on </a:t>
            </a:r>
            <a:r>
              <a:rPr lang="en-US" sz="2400" dirty="0" err="1">
                <a:solidFill>
                  <a:prstClr val="black"/>
                </a:solidFill>
                <a:latin typeface="Helvetica Light" charset="0"/>
                <a:ea typeface="Helvetica Light" charset="0"/>
                <a:cs typeface="Helvetica Light" charset="0"/>
              </a:rPr>
              <a:t>Wγjj</a:t>
            </a:r>
            <a:r>
              <a:rPr lang="en-US" sz="2400" dirty="0">
                <a:solidFill>
                  <a:prstClr val="black"/>
                </a:solidFill>
                <a:latin typeface="Helvetica Light" charset="0"/>
                <a:ea typeface="Helvetica Light" charset="0"/>
                <a:cs typeface="Helvetica Light" charset="0"/>
              </a:rPr>
              <a:t> and </a:t>
            </a:r>
            <a:r>
              <a:rPr lang="en-US" sz="2400" dirty="0" err="1">
                <a:solidFill>
                  <a:prstClr val="black"/>
                </a:solidFill>
                <a:latin typeface="Helvetica Light" charset="0"/>
                <a:ea typeface="Helvetica Light" charset="0"/>
                <a:cs typeface="Helvetica Light" charset="0"/>
              </a:rPr>
              <a:t>ZZjj</a:t>
            </a:r>
            <a:r>
              <a:rPr lang="en-US" sz="2400" dirty="0">
                <a:solidFill>
                  <a:prstClr val="black"/>
                </a:solidFill>
                <a:latin typeface="Helvetica Light" charset="0"/>
                <a:ea typeface="Helvetica Light" charset="0"/>
                <a:cs typeface="Helvetica Light" charset="0"/>
              </a:rPr>
              <a:t> from CMS</a:t>
            </a:r>
          </a:p>
        </p:txBody>
      </p:sp>
      <p:sp>
        <p:nvSpPr>
          <p:cNvPr id="36" name="TextBox 35">
            <a:extLst>
              <a:ext uri="{FF2B5EF4-FFF2-40B4-BE49-F238E27FC236}">
                <a16:creationId xmlns:a16="http://schemas.microsoft.com/office/drawing/2014/main" id="{F0625DDB-358D-B44C-9F87-691E3A8CE71C}"/>
              </a:ext>
            </a:extLst>
          </p:cNvPr>
          <p:cNvSpPr txBox="1"/>
          <p:nvPr/>
        </p:nvSpPr>
        <p:spPr>
          <a:xfrm>
            <a:off x="458737" y="1004915"/>
            <a:ext cx="6053274"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W</a:t>
            </a:r>
            <a:r>
              <a:rPr lang="el-GR" dirty="0">
                <a:solidFill>
                  <a:srgbClr val="003BB8"/>
                </a:solidFill>
                <a:latin typeface="Helvetica Light" panose="020B0403020202020204" pitchFamily="34" charset="0"/>
                <a:ea typeface="Helvetica Light" charset="0"/>
                <a:cs typeface="Helvetica Light" charset="0"/>
              </a:rPr>
              <a:t>γ</a:t>
            </a:r>
            <a:r>
              <a:rPr lang="en-US" dirty="0" err="1">
                <a:solidFill>
                  <a:srgbClr val="003BB8"/>
                </a:solidFill>
                <a:latin typeface="Helvetica Light" panose="020B0403020202020204" pitchFamily="34" charset="0"/>
                <a:ea typeface="Helvetica Light" charset="0"/>
                <a:cs typeface="Helvetica Light" charset="0"/>
              </a:rPr>
              <a:t>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pic>
        <p:nvPicPr>
          <p:cNvPr id="2" name="Picture 1">
            <a:extLst>
              <a:ext uri="{FF2B5EF4-FFF2-40B4-BE49-F238E27FC236}">
                <a16:creationId xmlns:a16="http://schemas.microsoft.com/office/drawing/2014/main" id="{3B946AF1-93F8-1547-A0C5-C2D22F8BAA93}"/>
              </a:ext>
            </a:extLst>
          </p:cNvPr>
          <p:cNvPicPr>
            <a:picLocks noChangeAspect="1"/>
          </p:cNvPicPr>
          <p:nvPr/>
        </p:nvPicPr>
        <p:blipFill rotWithShape="1">
          <a:blip r:embed="rId3">
            <a:extLst>
              <a:ext uri="{28A0092B-C50C-407E-A947-70E740481C1C}">
                <a14:useLocalDpi xmlns:a14="http://schemas.microsoft.com/office/drawing/2010/main"/>
              </a:ext>
            </a:extLst>
          </a:blip>
          <a:srcRect r="25470"/>
          <a:stretch/>
        </p:blipFill>
        <p:spPr>
          <a:xfrm>
            <a:off x="522578" y="1620156"/>
            <a:ext cx="4630187" cy="1417149"/>
          </a:xfrm>
          <a:prstGeom prst="rect">
            <a:avLst/>
          </a:prstGeom>
        </p:spPr>
      </p:pic>
      <p:pic>
        <p:nvPicPr>
          <p:cNvPr id="3" name="Picture 2">
            <a:extLst>
              <a:ext uri="{FF2B5EF4-FFF2-40B4-BE49-F238E27FC236}">
                <a16:creationId xmlns:a16="http://schemas.microsoft.com/office/drawing/2014/main" id="{39A62728-40FD-B14B-ACE9-4B3F9A561A29}"/>
              </a:ext>
            </a:extLst>
          </p:cNvPr>
          <p:cNvPicPr>
            <a:picLocks noChangeAspect="1"/>
          </p:cNvPicPr>
          <p:nvPr/>
        </p:nvPicPr>
        <p:blipFill>
          <a:blip r:embed="rId4"/>
          <a:stretch>
            <a:fillRect/>
          </a:stretch>
        </p:blipFill>
        <p:spPr>
          <a:xfrm>
            <a:off x="458737" y="3305680"/>
            <a:ext cx="4053474" cy="3391682"/>
          </a:xfrm>
          <a:prstGeom prst="rect">
            <a:avLst/>
          </a:prstGeom>
        </p:spPr>
      </p:pic>
      <p:sp>
        <p:nvSpPr>
          <p:cNvPr id="5" name="TextBox 4">
            <a:extLst>
              <a:ext uri="{FF2B5EF4-FFF2-40B4-BE49-F238E27FC236}">
                <a16:creationId xmlns:a16="http://schemas.microsoft.com/office/drawing/2014/main" id="{3E3901AF-DDCF-2A45-848D-0D70C224C9AB}"/>
              </a:ext>
            </a:extLst>
          </p:cNvPr>
          <p:cNvSpPr txBox="1"/>
          <p:nvPr/>
        </p:nvSpPr>
        <p:spPr>
          <a:xfrm>
            <a:off x="4425712" y="5462530"/>
            <a:ext cx="1969922" cy="892552"/>
          </a:xfrm>
          <a:prstGeom prst="rect">
            <a:avLst/>
          </a:prstGeom>
          <a:solidFill>
            <a:schemeClr val="bg1"/>
          </a:solidFill>
          <a:ln>
            <a:solidFill>
              <a:srgbClr val="00FFFF"/>
            </a:solidFill>
          </a:ln>
        </p:spPr>
        <p:txBody>
          <a:bodyPr wrap="square" rtlCol="0">
            <a:spAutoFit/>
          </a:bodyPr>
          <a:lstStyle/>
          <a:p>
            <a:r>
              <a:rPr lang="en-US" sz="1400" dirty="0">
                <a:latin typeface="Helvetica Light" charset="0"/>
                <a:ea typeface="Helvetica Light" charset="0"/>
                <a:cs typeface="Helvetica Light" charset="0"/>
              </a:rPr>
              <a:t>5.8σ (4.8σ exp.) after combining with 8 TeV</a:t>
            </a:r>
          </a:p>
          <a:p>
            <a:pPr>
              <a:spcBef>
                <a:spcPts val="1200"/>
              </a:spcBef>
            </a:pPr>
            <a:r>
              <a:rPr lang="en-US" sz="1400" dirty="0">
                <a:latin typeface="Helvetica Light" charset="0"/>
                <a:ea typeface="Helvetica Light" charset="0"/>
                <a:cs typeface="Helvetica Light" charset="0"/>
              </a:rPr>
              <a:t>In agreement with SM</a:t>
            </a:r>
          </a:p>
        </p:txBody>
      </p:sp>
      <p:pic>
        <p:nvPicPr>
          <p:cNvPr id="6" name="Picture 5">
            <a:extLst>
              <a:ext uri="{FF2B5EF4-FFF2-40B4-BE49-F238E27FC236}">
                <a16:creationId xmlns:a16="http://schemas.microsoft.com/office/drawing/2014/main" id="{059F7A61-92AA-9146-9A6C-95785AE99B61}"/>
              </a:ext>
            </a:extLst>
          </p:cNvPr>
          <p:cNvPicPr>
            <a:picLocks noChangeAspect="1"/>
          </p:cNvPicPr>
          <p:nvPr/>
        </p:nvPicPr>
        <p:blipFill rotWithShape="1">
          <a:blip r:embed="rId5">
            <a:extLst>
              <a:ext uri="{28A0092B-C50C-407E-A947-70E740481C1C}">
                <a14:useLocalDpi xmlns:a14="http://schemas.microsoft.com/office/drawing/2010/main"/>
              </a:ext>
            </a:extLst>
          </a:blip>
          <a:srcRect l="51157"/>
          <a:stretch/>
        </p:blipFill>
        <p:spPr>
          <a:xfrm>
            <a:off x="8363124" y="1632513"/>
            <a:ext cx="3516363" cy="1467831"/>
          </a:xfrm>
          <a:prstGeom prst="rect">
            <a:avLst/>
          </a:prstGeom>
        </p:spPr>
      </p:pic>
      <p:pic>
        <p:nvPicPr>
          <p:cNvPr id="41" name="Picture 40">
            <a:extLst>
              <a:ext uri="{FF2B5EF4-FFF2-40B4-BE49-F238E27FC236}">
                <a16:creationId xmlns:a16="http://schemas.microsoft.com/office/drawing/2014/main" id="{75F054CA-A70D-F442-BCC0-7DF670BF0C44}"/>
              </a:ext>
            </a:extLst>
          </p:cNvPr>
          <p:cNvPicPr>
            <a:picLocks noChangeAspect="1"/>
          </p:cNvPicPr>
          <p:nvPr/>
        </p:nvPicPr>
        <p:blipFill rotWithShape="1">
          <a:blip r:embed="rId5">
            <a:extLst>
              <a:ext uri="{28A0092B-C50C-407E-A947-70E740481C1C}">
                <a14:useLocalDpi xmlns:a14="http://schemas.microsoft.com/office/drawing/2010/main"/>
              </a:ext>
            </a:extLst>
          </a:blip>
          <a:srcRect r="75127"/>
          <a:stretch/>
        </p:blipFill>
        <p:spPr>
          <a:xfrm>
            <a:off x="6482133" y="1632513"/>
            <a:ext cx="1790700" cy="1467831"/>
          </a:xfrm>
          <a:prstGeom prst="rect">
            <a:avLst/>
          </a:prstGeom>
          <a:solidFill>
            <a:schemeClr val="bg1"/>
          </a:solidFill>
          <a:ln>
            <a:noFill/>
          </a:ln>
        </p:spPr>
      </p:pic>
      <p:sp>
        <p:nvSpPr>
          <p:cNvPr id="42" name="TextBox 41">
            <a:extLst>
              <a:ext uri="{FF2B5EF4-FFF2-40B4-BE49-F238E27FC236}">
                <a16:creationId xmlns:a16="http://schemas.microsoft.com/office/drawing/2014/main" id="{875E1B52-F790-5D43-8CAB-9D2108934B78}"/>
              </a:ext>
            </a:extLst>
          </p:cNvPr>
          <p:cNvSpPr txBox="1"/>
          <p:nvPr/>
        </p:nvSpPr>
        <p:spPr>
          <a:xfrm>
            <a:off x="6488654" y="1009263"/>
            <a:ext cx="4731101"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a:t>
            </a:r>
            <a:r>
              <a:rPr lang="en-US" dirty="0" err="1">
                <a:solidFill>
                  <a:srgbClr val="003BB8"/>
                </a:solidFill>
                <a:latin typeface="Helvetica Light" panose="020B0403020202020204" pitchFamily="34" charset="0"/>
                <a:ea typeface="Helvetica Light" charset="0"/>
                <a:cs typeface="Helvetica Light" charset="0"/>
              </a:rPr>
              <a:t>ZZjj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sp>
        <p:nvSpPr>
          <p:cNvPr id="43" name="Oval 42">
            <a:extLst>
              <a:ext uri="{FF2B5EF4-FFF2-40B4-BE49-F238E27FC236}">
                <a16:creationId xmlns:a16="http://schemas.microsoft.com/office/drawing/2014/main" id="{3B18F21F-5DA1-334E-B600-BB5201A33D92}"/>
              </a:ext>
            </a:extLst>
          </p:cNvPr>
          <p:cNvSpPr/>
          <p:nvPr/>
        </p:nvSpPr>
        <p:spPr>
          <a:xfrm>
            <a:off x="4581000" y="2289753"/>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44" name="Oval 43">
            <a:extLst>
              <a:ext uri="{FF2B5EF4-FFF2-40B4-BE49-F238E27FC236}">
                <a16:creationId xmlns:a16="http://schemas.microsoft.com/office/drawing/2014/main" id="{1E47F5DB-D5CB-BC40-8D3D-DE5FD3B5C9B3}"/>
              </a:ext>
            </a:extLst>
          </p:cNvPr>
          <p:cNvSpPr/>
          <p:nvPr/>
        </p:nvSpPr>
        <p:spPr>
          <a:xfrm>
            <a:off x="9194205" y="2306226"/>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pic>
        <p:nvPicPr>
          <p:cNvPr id="7" name="Picture 6">
            <a:extLst>
              <a:ext uri="{FF2B5EF4-FFF2-40B4-BE49-F238E27FC236}">
                <a16:creationId xmlns:a16="http://schemas.microsoft.com/office/drawing/2014/main" id="{C458ADB5-C46D-FA47-9751-094767151839}"/>
              </a:ext>
            </a:extLst>
          </p:cNvPr>
          <p:cNvPicPr>
            <a:picLocks noChangeAspect="1"/>
          </p:cNvPicPr>
          <p:nvPr/>
        </p:nvPicPr>
        <p:blipFill>
          <a:blip r:embed="rId6"/>
          <a:stretch>
            <a:fillRect/>
          </a:stretch>
        </p:blipFill>
        <p:spPr>
          <a:xfrm>
            <a:off x="6566230" y="3416643"/>
            <a:ext cx="2994743" cy="3238501"/>
          </a:xfrm>
          <a:prstGeom prst="rect">
            <a:avLst/>
          </a:prstGeom>
        </p:spPr>
      </p:pic>
      <p:sp>
        <p:nvSpPr>
          <p:cNvPr id="46" name="TextBox 45">
            <a:extLst>
              <a:ext uri="{FF2B5EF4-FFF2-40B4-BE49-F238E27FC236}">
                <a16:creationId xmlns:a16="http://schemas.microsoft.com/office/drawing/2014/main" id="{7EAC6DFB-0980-8346-8417-5762CE3E6C67}"/>
              </a:ext>
            </a:extLst>
          </p:cNvPr>
          <p:cNvSpPr txBox="1"/>
          <p:nvPr/>
        </p:nvSpPr>
        <p:spPr>
          <a:xfrm>
            <a:off x="9585434" y="5462530"/>
            <a:ext cx="1905988" cy="892552"/>
          </a:xfrm>
          <a:prstGeom prst="rect">
            <a:avLst/>
          </a:prstGeom>
          <a:solidFill>
            <a:schemeClr val="bg1"/>
          </a:solidFill>
          <a:ln>
            <a:solidFill>
              <a:srgbClr val="FF00FF"/>
            </a:solidFill>
          </a:ln>
        </p:spPr>
        <p:txBody>
          <a:bodyPr wrap="square" rtlCol="0">
            <a:spAutoFit/>
          </a:bodyPr>
          <a:lstStyle/>
          <a:p>
            <a:r>
              <a:rPr lang="en-US" sz="1400" dirty="0">
                <a:latin typeface="Helvetica Light" charset="0"/>
                <a:ea typeface="Helvetica Light" charset="0"/>
                <a:cs typeface="Helvetica Light" charset="0"/>
              </a:rPr>
              <a:t>4.0σ (3.5σ exp.)</a:t>
            </a:r>
          </a:p>
          <a:p>
            <a:pPr>
              <a:spcBef>
                <a:spcPts val="1200"/>
              </a:spcBef>
            </a:pPr>
            <a:r>
              <a:rPr lang="en-US" sz="1400" dirty="0">
                <a:latin typeface="Helvetica Light" charset="0"/>
                <a:ea typeface="Helvetica Light" charset="0"/>
                <a:cs typeface="Helvetica Light" charset="0"/>
              </a:rPr>
              <a:t>EW and EW+QCD in agreement with SM</a:t>
            </a:r>
          </a:p>
        </p:txBody>
      </p:sp>
      <p:sp>
        <p:nvSpPr>
          <p:cNvPr id="47" name="Rectangle 46">
            <a:extLst>
              <a:ext uri="{FF2B5EF4-FFF2-40B4-BE49-F238E27FC236}">
                <a16:creationId xmlns:a16="http://schemas.microsoft.com/office/drawing/2014/main" id="{8795E0C8-8F8A-C144-B992-6C2A66AA4DD2}"/>
              </a:ext>
            </a:extLst>
          </p:cNvPr>
          <p:cNvSpPr/>
          <p:nvPr/>
        </p:nvSpPr>
        <p:spPr>
          <a:xfrm rot="16200000">
            <a:off x="3765555" y="4107907"/>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 SMP-19-008 </a:t>
            </a:r>
          </a:p>
        </p:txBody>
      </p:sp>
      <p:sp>
        <p:nvSpPr>
          <p:cNvPr id="48" name="Rectangle 47">
            <a:extLst>
              <a:ext uri="{FF2B5EF4-FFF2-40B4-BE49-F238E27FC236}">
                <a16:creationId xmlns:a16="http://schemas.microsoft.com/office/drawing/2014/main" id="{3783D6DE-83DB-0F4E-911D-5F6FDE4BA0E1}"/>
              </a:ext>
            </a:extLst>
          </p:cNvPr>
          <p:cNvSpPr/>
          <p:nvPr/>
        </p:nvSpPr>
        <p:spPr>
          <a:xfrm rot="16200000">
            <a:off x="8885383" y="4112023"/>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CMS-PAS-SMP-20-001</a:t>
            </a:r>
          </a:p>
        </p:txBody>
      </p:sp>
      <p:sp>
        <p:nvSpPr>
          <p:cNvPr id="10" name="Rectangle 9">
            <a:extLst>
              <a:ext uri="{FF2B5EF4-FFF2-40B4-BE49-F238E27FC236}">
                <a16:creationId xmlns:a16="http://schemas.microsoft.com/office/drawing/2014/main" id="{B4F4623E-28B2-8D47-825E-6198AD5A2474}"/>
              </a:ext>
            </a:extLst>
          </p:cNvPr>
          <p:cNvSpPr/>
          <p:nvPr/>
        </p:nvSpPr>
        <p:spPr>
          <a:xfrm>
            <a:off x="9585295" y="4898189"/>
            <a:ext cx="2437829" cy="461665"/>
          </a:xfrm>
          <a:prstGeom prst="rect">
            <a:avLst/>
          </a:prstGeom>
        </p:spPr>
        <p:txBody>
          <a:bodyPr wrap="square">
            <a:spAutoFit/>
          </a:bodyPr>
          <a:lstStyle/>
          <a:p>
            <a:r>
              <a:rPr lang="en-GB" sz="1200" dirty="0">
                <a:solidFill>
                  <a:schemeClr val="tx1">
                    <a:lumMod val="50000"/>
                    <a:lumOff val="50000"/>
                  </a:schemeClr>
                </a:solidFill>
                <a:latin typeface="Helvetica Light" charset="0"/>
                <a:ea typeface="Helvetica Light" charset="0"/>
                <a:cs typeface="Helvetica Light" charset="0"/>
              </a:rPr>
              <a:t>Very rare but clean mode using Z decays to charged leptons</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3538792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27</a:t>
            </a:fld>
            <a:endParaRPr lang="en-GB" dirty="0">
              <a:solidFill>
                <a:prstClr val="black">
                  <a:lumMod val="50000"/>
                  <a:lumOff val="50000"/>
                </a:prstClr>
              </a:solidFill>
            </a:endParaRPr>
          </a:p>
        </p:txBody>
      </p:sp>
      <p:sp>
        <p:nvSpPr>
          <p:cNvPr id="52" name="Rectangle 51">
            <a:extLst>
              <a:ext uri="{FF2B5EF4-FFF2-40B4-BE49-F238E27FC236}">
                <a16:creationId xmlns:a16="http://schemas.microsoft.com/office/drawing/2014/main" id="{DBE54C93-93C3-7440-B694-24771B1001D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2" name="TextBox 91">
            <a:extLst>
              <a:ext uri="{FF2B5EF4-FFF2-40B4-BE49-F238E27FC236}">
                <a16:creationId xmlns:a16="http://schemas.microsoft.com/office/drawing/2014/main" id="{86C76821-ED8E-E744-B299-1C2F1A5EDE99}"/>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New electroweak production results on </a:t>
            </a:r>
            <a:r>
              <a:rPr lang="en-US" sz="2400" dirty="0" err="1">
                <a:solidFill>
                  <a:prstClr val="black"/>
                </a:solidFill>
                <a:latin typeface="Helvetica Light" charset="0"/>
                <a:ea typeface="Helvetica Light" charset="0"/>
                <a:cs typeface="Helvetica Light" charset="0"/>
              </a:rPr>
              <a:t>Wγjj</a:t>
            </a:r>
            <a:r>
              <a:rPr lang="en-US" sz="2400" dirty="0">
                <a:solidFill>
                  <a:prstClr val="black"/>
                </a:solidFill>
                <a:latin typeface="Helvetica Light" charset="0"/>
                <a:ea typeface="Helvetica Light" charset="0"/>
                <a:cs typeface="Helvetica Light" charset="0"/>
              </a:rPr>
              <a:t> and </a:t>
            </a:r>
            <a:r>
              <a:rPr lang="en-US" sz="2400" dirty="0" err="1">
                <a:solidFill>
                  <a:prstClr val="black"/>
                </a:solidFill>
                <a:latin typeface="Helvetica Light" charset="0"/>
                <a:ea typeface="Helvetica Light" charset="0"/>
                <a:cs typeface="Helvetica Light" charset="0"/>
              </a:rPr>
              <a:t>ZZjj</a:t>
            </a:r>
            <a:r>
              <a:rPr lang="en-US" sz="2400" dirty="0">
                <a:solidFill>
                  <a:prstClr val="black"/>
                </a:solidFill>
                <a:latin typeface="Helvetica Light" charset="0"/>
                <a:ea typeface="Helvetica Light" charset="0"/>
                <a:cs typeface="Helvetica Light" charset="0"/>
              </a:rPr>
              <a:t> from CMS</a:t>
            </a:r>
          </a:p>
        </p:txBody>
      </p:sp>
      <p:sp>
        <p:nvSpPr>
          <p:cNvPr id="36" name="TextBox 35">
            <a:extLst>
              <a:ext uri="{FF2B5EF4-FFF2-40B4-BE49-F238E27FC236}">
                <a16:creationId xmlns:a16="http://schemas.microsoft.com/office/drawing/2014/main" id="{F0625DDB-358D-B44C-9F87-691E3A8CE71C}"/>
              </a:ext>
            </a:extLst>
          </p:cNvPr>
          <p:cNvSpPr txBox="1"/>
          <p:nvPr/>
        </p:nvSpPr>
        <p:spPr>
          <a:xfrm>
            <a:off x="458737" y="1004915"/>
            <a:ext cx="6053274"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W</a:t>
            </a:r>
            <a:r>
              <a:rPr lang="el-GR" dirty="0">
                <a:solidFill>
                  <a:srgbClr val="003BB8"/>
                </a:solidFill>
                <a:latin typeface="Helvetica Light" panose="020B0403020202020204" pitchFamily="34" charset="0"/>
                <a:ea typeface="Helvetica Light" charset="0"/>
                <a:cs typeface="Helvetica Light" charset="0"/>
              </a:rPr>
              <a:t>γ</a:t>
            </a:r>
            <a:r>
              <a:rPr lang="en-US" dirty="0" err="1">
                <a:solidFill>
                  <a:srgbClr val="003BB8"/>
                </a:solidFill>
                <a:latin typeface="Helvetica Light" panose="020B0403020202020204" pitchFamily="34" charset="0"/>
                <a:ea typeface="Helvetica Light" charset="0"/>
                <a:cs typeface="Helvetica Light" charset="0"/>
              </a:rPr>
              <a:t>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pic>
        <p:nvPicPr>
          <p:cNvPr id="2" name="Picture 1">
            <a:extLst>
              <a:ext uri="{FF2B5EF4-FFF2-40B4-BE49-F238E27FC236}">
                <a16:creationId xmlns:a16="http://schemas.microsoft.com/office/drawing/2014/main" id="{3B946AF1-93F8-1547-A0C5-C2D22F8BAA93}"/>
              </a:ext>
            </a:extLst>
          </p:cNvPr>
          <p:cNvPicPr>
            <a:picLocks noChangeAspect="1"/>
          </p:cNvPicPr>
          <p:nvPr/>
        </p:nvPicPr>
        <p:blipFill rotWithShape="1">
          <a:blip r:embed="rId3">
            <a:extLst>
              <a:ext uri="{28A0092B-C50C-407E-A947-70E740481C1C}">
                <a14:useLocalDpi xmlns:a14="http://schemas.microsoft.com/office/drawing/2010/main"/>
              </a:ext>
            </a:extLst>
          </a:blip>
          <a:srcRect r="25470"/>
          <a:stretch/>
        </p:blipFill>
        <p:spPr>
          <a:xfrm>
            <a:off x="522578" y="1620156"/>
            <a:ext cx="4630187" cy="1417149"/>
          </a:xfrm>
          <a:prstGeom prst="rect">
            <a:avLst/>
          </a:prstGeom>
        </p:spPr>
      </p:pic>
      <p:pic>
        <p:nvPicPr>
          <p:cNvPr id="3" name="Picture 2">
            <a:extLst>
              <a:ext uri="{FF2B5EF4-FFF2-40B4-BE49-F238E27FC236}">
                <a16:creationId xmlns:a16="http://schemas.microsoft.com/office/drawing/2014/main" id="{39A62728-40FD-B14B-ACE9-4B3F9A561A29}"/>
              </a:ext>
            </a:extLst>
          </p:cNvPr>
          <p:cNvPicPr>
            <a:picLocks noChangeAspect="1"/>
          </p:cNvPicPr>
          <p:nvPr/>
        </p:nvPicPr>
        <p:blipFill>
          <a:blip r:embed="rId4"/>
          <a:stretch>
            <a:fillRect/>
          </a:stretch>
        </p:blipFill>
        <p:spPr>
          <a:xfrm>
            <a:off x="458737" y="3305680"/>
            <a:ext cx="4053474" cy="3391682"/>
          </a:xfrm>
          <a:prstGeom prst="rect">
            <a:avLst/>
          </a:prstGeom>
        </p:spPr>
      </p:pic>
      <p:sp>
        <p:nvSpPr>
          <p:cNvPr id="5" name="TextBox 4">
            <a:extLst>
              <a:ext uri="{FF2B5EF4-FFF2-40B4-BE49-F238E27FC236}">
                <a16:creationId xmlns:a16="http://schemas.microsoft.com/office/drawing/2014/main" id="{3E3901AF-DDCF-2A45-848D-0D70C224C9AB}"/>
              </a:ext>
            </a:extLst>
          </p:cNvPr>
          <p:cNvSpPr txBox="1"/>
          <p:nvPr/>
        </p:nvSpPr>
        <p:spPr>
          <a:xfrm>
            <a:off x="4425712" y="5462530"/>
            <a:ext cx="1969922" cy="892552"/>
          </a:xfrm>
          <a:prstGeom prst="rect">
            <a:avLst/>
          </a:prstGeom>
          <a:solidFill>
            <a:schemeClr val="bg1"/>
          </a:solidFill>
          <a:ln>
            <a:solidFill>
              <a:srgbClr val="00FFFF"/>
            </a:solidFill>
          </a:ln>
        </p:spPr>
        <p:txBody>
          <a:bodyPr wrap="square" rtlCol="0">
            <a:spAutoFit/>
          </a:bodyPr>
          <a:lstStyle/>
          <a:p>
            <a:r>
              <a:rPr lang="en-US" sz="1400" dirty="0">
                <a:latin typeface="Helvetica Light" charset="0"/>
                <a:ea typeface="Helvetica Light" charset="0"/>
                <a:cs typeface="Helvetica Light" charset="0"/>
              </a:rPr>
              <a:t>5.8σ (4.8σ exp.) after combining with 8 TeV</a:t>
            </a:r>
          </a:p>
          <a:p>
            <a:pPr>
              <a:spcBef>
                <a:spcPts val="1200"/>
              </a:spcBef>
            </a:pPr>
            <a:r>
              <a:rPr lang="en-US" sz="1400" dirty="0">
                <a:latin typeface="Helvetica Light" charset="0"/>
                <a:ea typeface="Helvetica Light" charset="0"/>
                <a:cs typeface="Helvetica Light" charset="0"/>
              </a:rPr>
              <a:t>In agreement with SM</a:t>
            </a:r>
          </a:p>
        </p:txBody>
      </p:sp>
      <p:pic>
        <p:nvPicPr>
          <p:cNvPr id="6" name="Picture 5">
            <a:extLst>
              <a:ext uri="{FF2B5EF4-FFF2-40B4-BE49-F238E27FC236}">
                <a16:creationId xmlns:a16="http://schemas.microsoft.com/office/drawing/2014/main" id="{059F7A61-92AA-9146-9A6C-95785AE99B61}"/>
              </a:ext>
            </a:extLst>
          </p:cNvPr>
          <p:cNvPicPr>
            <a:picLocks noChangeAspect="1"/>
          </p:cNvPicPr>
          <p:nvPr/>
        </p:nvPicPr>
        <p:blipFill rotWithShape="1">
          <a:blip r:embed="rId5">
            <a:extLst>
              <a:ext uri="{28A0092B-C50C-407E-A947-70E740481C1C}">
                <a14:useLocalDpi xmlns:a14="http://schemas.microsoft.com/office/drawing/2010/main"/>
              </a:ext>
            </a:extLst>
          </a:blip>
          <a:srcRect l="51157"/>
          <a:stretch/>
        </p:blipFill>
        <p:spPr>
          <a:xfrm>
            <a:off x="8363124" y="1632513"/>
            <a:ext cx="3516363" cy="1467831"/>
          </a:xfrm>
          <a:prstGeom prst="rect">
            <a:avLst/>
          </a:prstGeom>
        </p:spPr>
      </p:pic>
      <p:pic>
        <p:nvPicPr>
          <p:cNvPr id="41" name="Picture 40">
            <a:extLst>
              <a:ext uri="{FF2B5EF4-FFF2-40B4-BE49-F238E27FC236}">
                <a16:creationId xmlns:a16="http://schemas.microsoft.com/office/drawing/2014/main" id="{75F054CA-A70D-F442-BCC0-7DF670BF0C44}"/>
              </a:ext>
            </a:extLst>
          </p:cNvPr>
          <p:cNvPicPr>
            <a:picLocks noChangeAspect="1"/>
          </p:cNvPicPr>
          <p:nvPr/>
        </p:nvPicPr>
        <p:blipFill rotWithShape="1">
          <a:blip r:embed="rId5">
            <a:extLst>
              <a:ext uri="{28A0092B-C50C-407E-A947-70E740481C1C}">
                <a14:useLocalDpi xmlns:a14="http://schemas.microsoft.com/office/drawing/2010/main"/>
              </a:ext>
            </a:extLst>
          </a:blip>
          <a:srcRect r="75127"/>
          <a:stretch/>
        </p:blipFill>
        <p:spPr>
          <a:xfrm>
            <a:off x="6482133" y="1632513"/>
            <a:ext cx="1790700" cy="1467831"/>
          </a:xfrm>
          <a:prstGeom prst="rect">
            <a:avLst/>
          </a:prstGeom>
          <a:solidFill>
            <a:schemeClr val="bg1"/>
          </a:solidFill>
          <a:ln>
            <a:noFill/>
          </a:ln>
        </p:spPr>
      </p:pic>
      <p:sp>
        <p:nvSpPr>
          <p:cNvPr id="42" name="TextBox 41">
            <a:extLst>
              <a:ext uri="{FF2B5EF4-FFF2-40B4-BE49-F238E27FC236}">
                <a16:creationId xmlns:a16="http://schemas.microsoft.com/office/drawing/2014/main" id="{875E1B52-F790-5D43-8CAB-9D2108934B78}"/>
              </a:ext>
            </a:extLst>
          </p:cNvPr>
          <p:cNvSpPr txBox="1"/>
          <p:nvPr/>
        </p:nvSpPr>
        <p:spPr>
          <a:xfrm>
            <a:off x="6488654" y="1009263"/>
            <a:ext cx="4731101"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a:t>
            </a:r>
            <a:r>
              <a:rPr lang="en-US" dirty="0" err="1">
                <a:solidFill>
                  <a:srgbClr val="003BB8"/>
                </a:solidFill>
                <a:latin typeface="Helvetica Light" panose="020B0403020202020204" pitchFamily="34" charset="0"/>
                <a:ea typeface="Helvetica Light" charset="0"/>
                <a:cs typeface="Helvetica Light" charset="0"/>
              </a:rPr>
              <a:t>ZZjj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sp>
        <p:nvSpPr>
          <p:cNvPr id="43" name="Oval 42">
            <a:extLst>
              <a:ext uri="{FF2B5EF4-FFF2-40B4-BE49-F238E27FC236}">
                <a16:creationId xmlns:a16="http://schemas.microsoft.com/office/drawing/2014/main" id="{3B18F21F-5DA1-334E-B600-BB5201A33D92}"/>
              </a:ext>
            </a:extLst>
          </p:cNvPr>
          <p:cNvSpPr/>
          <p:nvPr/>
        </p:nvSpPr>
        <p:spPr>
          <a:xfrm>
            <a:off x="4581000" y="2289753"/>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44" name="Oval 43">
            <a:extLst>
              <a:ext uri="{FF2B5EF4-FFF2-40B4-BE49-F238E27FC236}">
                <a16:creationId xmlns:a16="http://schemas.microsoft.com/office/drawing/2014/main" id="{1E47F5DB-D5CB-BC40-8D3D-DE5FD3B5C9B3}"/>
              </a:ext>
            </a:extLst>
          </p:cNvPr>
          <p:cNvSpPr/>
          <p:nvPr/>
        </p:nvSpPr>
        <p:spPr>
          <a:xfrm>
            <a:off x="9194205" y="2306226"/>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pic>
        <p:nvPicPr>
          <p:cNvPr id="7" name="Picture 6">
            <a:extLst>
              <a:ext uri="{FF2B5EF4-FFF2-40B4-BE49-F238E27FC236}">
                <a16:creationId xmlns:a16="http://schemas.microsoft.com/office/drawing/2014/main" id="{C458ADB5-C46D-FA47-9751-094767151839}"/>
              </a:ext>
            </a:extLst>
          </p:cNvPr>
          <p:cNvPicPr>
            <a:picLocks noChangeAspect="1"/>
          </p:cNvPicPr>
          <p:nvPr/>
        </p:nvPicPr>
        <p:blipFill>
          <a:blip r:embed="rId6"/>
          <a:stretch>
            <a:fillRect/>
          </a:stretch>
        </p:blipFill>
        <p:spPr>
          <a:xfrm>
            <a:off x="6566230" y="3416643"/>
            <a:ext cx="2994743" cy="3238501"/>
          </a:xfrm>
          <a:prstGeom prst="rect">
            <a:avLst/>
          </a:prstGeom>
        </p:spPr>
      </p:pic>
      <p:sp>
        <p:nvSpPr>
          <p:cNvPr id="46" name="TextBox 45">
            <a:extLst>
              <a:ext uri="{FF2B5EF4-FFF2-40B4-BE49-F238E27FC236}">
                <a16:creationId xmlns:a16="http://schemas.microsoft.com/office/drawing/2014/main" id="{7EAC6DFB-0980-8346-8417-5762CE3E6C67}"/>
              </a:ext>
            </a:extLst>
          </p:cNvPr>
          <p:cNvSpPr txBox="1"/>
          <p:nvPr/>
        </p:nvSpPr>
        <p:spPr>
          <a:xfrm>
            <a:off x="9585434" y="5462530"/>
            <a:ext cx="1905988" cy="892552"/>
          </a:xfrm>
          <a:prstGeom prst="rect">
            <a:avLst/>
          </a:prstGeom>
          <a:solidFill>
            <a:schemeClr val="bg1"/>
          </a:solidFill>
          <a:ln>
            <a:solidFill>
              <a:srgbClr val="FF00FF"/>
            </a:solidFill>
          </a:ln>
        </p:spPr>
        <p:txBody>
          <a:bodyPr wrap="square" rtlCol="0">
            <a:spAutoFit/>
          </a:bodyPr>
          <a:lstStyle/>
          <a:p>
            <a:r>
              <a:rPr lang="en-US" sz="1400" dirty="0">
                <a:latin typeface="Helvetica Light" charset="0"/>
                <a:ea typeface="Helvetica Light" charset="0"/>
                <a:cs typeface="Helvetica Light" charset="0"/>
              </a:rPr>
              <a:t>4.0σ (3.5σ exp.)</a:t>
            </a:r>
          </a:p>
          <a:p>
            <a:pPr>
              <a:spcBef>
                <a:spcPts val="1200"/>
              </a:spcBef>
            </a:pPr>
            <a:r>
              <a:rPr lang="en-US" sz="1400" dirty="0">
                <a:latin typeface="Helvetica Light" charset="0"/>
                <a:ea typeface="Helvetica Light" charset="0"/>
                <a:cs typeface="Helvetica Light" charset="0"/>
              </a:rPr>
              <a:t>EW and EW+QCD in agreement with SM</a:t>
            </a:r>
          </a:p>
        </p:txBody>
      </p:sp>
      <p:sp>
        <p:nvSpPr>
          <p:cNvPr id="47" name="Rectangle 46">
            <a:extLst>
              <a:ext uri="{FF2B5EF4-FFF2-40B4-BE49-F238E27FC236}">
                <a16:creationId xmlns:a16="http://schemas.microsoft.com/office/drawing/2014/main" id="{8795E0C8-8F8A-C144-B992-6C2A66AA4DD2}"/>
              </a:ext>
            </a:extLst>
          </p:cNvPr>
          <p:cNvSpPr/>
          <p:nvPr/>
        </p:nvSpPr>
        <p:spPr>
          <a:xfrm rot="16200000">
            <a:off x="3765555" y="4107907"/>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 SMP-19-008 </a:t>
            </a:r>
          </a:p>
        </p:txBody>
      </p:sp>
      <p:sp>
        <p:nvSpPr>
          <p:cNvPr id="48" name="Rectangle 47">
            <a:extLst>
              <a:ext uri="{FF2B5EF4-FFF2-40B4-BE49-F238E27FC236}">
                <a16:creationId xmlns:a16="http://schemas.microsoft.com/office/drawing/2014/main" id="{3783D6DE-83DB-0F4E-911D-5F6FDE4BA0E1}"/>
              </a:ext>
            </a:extLst>
          </p:cNvPr>
          <p:cNvSpPr/>
          <p:nvPr/>
        </p:nvSpPr>
        <p:spPr>
          <a:xfrm rot="16200000">
            <a:off x="8885383" y="4112023"/>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CMS-PAS-SMP-20-001</a:t>
            </a:r>
          </a:p>
        </p:txBody>
      </p:sp>
      <p:sp>
        <p:nvSpPr>
          <p:cNvPr id="10" name="Rectangle 9">
            <a:extLst>
              <a:ext uri="{FF2B5EF4-FFF2-40B4-BE49-F238E27FC236}">
                <a16:creationId xmlns:a16="http://schemas.microsoft.com/office/drawing/2014/main" id="{B4F4623E-28B2-8D47-825E-6198AD5A2474}"/>
              </a:ext>
            </a:extLst>
          </p:cNvPr>
          <p:cNvSpPr/>
          <p:nvPr/>
        </p:nvSpPr>
        <p:spPr>
          <a:xfrm>
            <a:off x="9585295" y="4898189"/>
            <a:ext cx="2437829" cy="461665"/>
          </a:xfrm>
          <a:prstGeom prst="rect">
            <a:avLst/>
          </a:prstGeom>
        </p:spPr>
        <p:txBody>
          <a:bodyPr wrap="square">
            <a:spAutoFit/>
          </a:bodyPr>
          <a:lstStyle/>
          <a:p>
            <a:r>
              <a:rPr lang="en-GB" sz="1200" dirty="0">
                <a:solidFill>
                  <a:schemeClr val="tx1">
                    <a:lumMod val="50000"/>
                    <a:lumOff val="50000"/>
                  </a:schemeClr>
                </a:solidFill>
                <a:latin typeface="Helvetica Light" charset="0"/>
                <a:ea typeface="Helvetica Light" charset="0"/>
                <a:cs typeface="Helvetica Light" charset="0"/>
              </a:rPr>
              <a:t>Very rare but clean mode using Z decays to charged leptons</a:t>
            </a:r>
            <a:endParaRPr lang="en-US" sz="1200" dirty="0">
              <a:solidFill>
                <a:schemeClr val="tx1">
                  <a:lumMod val="50000"/>
                  <a:lumOff val="50000"/>
                </a:schemeClr>
              </a:solidFill>
            </a:endParaRPr>
          </a:p>
        </p:txBody>
      </p:sp>
      <p:sp>
        <p:nvSpPr>
          <p:cNvPr id="19" name="Rectangle 18">
            <a:extLst>
              <a:ext uri="{FF2B5EF4-FFF2-40B4-BE49-F238E27FC236}">
                <a16:creationId xmlns:a16="http://schemas.microsoft.com/office/drawing/2014/main" id="{9D26908C-AD10-5043-8263-5B96FB0014B5}"/>
              </a:ext>
            </a:extLst>
          </p:cNvPr>
          <p:cNvSpPr/>
          <p:nvPr/>
        </p:nvSpPr>
        <p:spPr>
          <a:xfrm>
            <a:off x="-1" y="937362"/>
            <a:ext cx="12174363" cy="5920637"/>
          </a:xfrm>
          <a:prstGeom prst="rect">
            <a:avLst/>
          </a:prstGeom>
          <a:solidFill>
            <a:schemeClr val="bg1">
              <a:alpha val="78000"/>
            </a:schemeClr>
          </a:solidFill>
          <a:ln>
            <a:no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sp>
        <p:nvSpPr>
          <p:cNvPr id="20" name="Rounded Rectangle 19">
            <a:extLst>
              <a:ext uri="{FF2B5EF4-FFF2-40B4-BE49-F238E27FC236}">
                <a16:creationId xmlns:a16="http://schemas.microsoft.com/office/drawing/2014/main" id="{9D56DD4B-44E9-6A47-9EC6-5E3FBB770033}"/>
              </a:ext>
            </a:extLst>
          </p:cNvPr>
          <p:cNvSpPr/>
          <p:nvPr/>
        </p:nvSpPr>
        <p:spPr>
          <a:xfrm>
            <a:off x="706045" y="3178716"/>
            <a:ext cx="10802735" cy="2248307"/>
          </a:xfrm>
          <a:prstGeom prst="roundRect">
            <a:avLst>
              <a:gd name="adj" fmla="val 8027"/>
            </a:avLst>
          </a:prstGeom>
          <a:solidFill>
            <a:schemeClr val="bg1"/>
          </a:solid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1" name="TextBox 20">
            <a:extLst>
              <a:ext uri="{FF2B5EF4-FFF2-40B4-BE49-F238E27FC236}">
                <a16:creationId xmlns:a16="http://schemas.microsoft.com/office/drawing/2014/main" id="{6C663B7E-69AE-DA40-B7F9-CFADCAB6B7B9}"/>
              </a:ext>
            </a:extLst>
          </p:cNvPr>
          <p:cNvSpPr txBox="1"/>
          <p:nvPr/>
        </p:nvSpPr>
        <p:spPr>
          <a:xfrm>
            <a:off x="1060271" y="3417570"/>
            <a:ext cx="10101668" cy="1785104"/>
          </a:xfrm>
          <a:prstGeom prst="rect">
            <a:avLst/>
          </a:prstGeom>
          <a:noFill/>
          <a:ln w="76200">
            <a:solidFill>
              <a:schemeClr val="bg1"/>
            </a:solidFill>
          </a:ln>
        </p:spPr>
        <p:txBody>
          <a:bodyPr wrap="square" rtlCol="0">
            <a:spAutoFit/>
          </a:bodyPr>
          <a:lstStyle/>
          <a:p>
            <a:r>
              <a:rPr lang="en-US" sz="2000" dirty="0">
                <a:solidFill>
                  <a:srgbClr val="003BB8"/>
                </a:solidFill>
                <a:latin typeface="Helvetica Light" charset="0"/>
                <a:ea typeface="Helvetica Light" charset="0"/>
                <a:cs typeface="Helvetica Light" charset="0"/>
              </a:rPr>
              <a:t>Run 2 has seen the observation of electroweak </a:t>
            </a:r>
            <a:r>
              <a:rPr lang="en-US" sz="2000" dirty="0" err="1">
                <a:solidFill>
                  <a:srgbClr val="003BB8"/>
                </a:solidFill>
                <a:latin typeface="Helvetica Light" charset="0"/>
                <a:ea typeface="Helvetica Light" charset="0"/>
                <a:cs typeface="Helvetica Light" charset="0"/>
              </a:rPr>
              <a:t>qq</a:t>
            </a:r>
            <a:r>
              <a:rPr lang="en-US" sz="2000" dirty="0">
                <a:solidFill>
                  <a:srgbClr val="003BB8"/>
                </a:solidFill>
                <a:latin typeface="Helvetica Light" charset="0"/>
                <a:ea typeface="Helvetica Light" charset="0"/>
                <a:cs typeface="Helvetica Light" charset="0"/>
              </a:rPr>
              <a:t> </a:t>
            </a:r>
            <a:r>
              <a:rPr lang="en-US" sz="2000" dirty="0">
                <a:solidFill>
                  <a:srgbClr val="003BB8"/>
                </a:solidFill>
                <a:latin typeface="Symbol" pitchFamily="2" charset="2"/>
                <a:ea typeface="Helvetica Light" charset="0"/>
                <a:cs typeface="Helvetica Light" charset="0"/>
              </a:rPr>
              <a:t>®</a:t>
            </a:r>
            <a:r>
              <a:rPr lang="en-US" sz="2000" dirty="0">
                <a:solidFill>
                  <a:srgbClr val="003BB8"/>
                </a:solidFill>
                <a:latin typeface="Helvetica Light" charset="0"/>
                <a:ea typeface="Helvetica Light" charset="0"/>
                <a:cs typeface="Helvetica Light" charset="0"/>
              </a:rPr>
              <a:t> </a:t>
            </a:r>
            <a:r>
              <a:rPr lang="en-US" sz="2000" dirty="0" err="1">
                <a:solidFill>
                  <a:srgbClr val="003BB8"/>
                </a:solidFill>
                <a:latin typeface="Helvetica Light" charset="0"/>
                <a:ea typeface="Helvetica Light" charset="0"/>
                <a:cs typeface="Helvetica Light" charset="0"/>
              </a:rPr>
              <a:t>qqVV</a:t>
            </a:r>
            <a:r>
              <a:rPr lang="en-US" sz="2000" dirty="0">
                <a:solidFill>
                  <a:srgbClr val="003BB8"/>
                </a:solidFill>
                <a:latin typeface="Helvetica Light" charset="0"/>
                <a:ea typeface="Helvetica Light" charset="0"/>
                <a:cs typeface="Helvetica Light" charset="0"/>
              </a:rPr>
              <a:t> (and VVV) processes </a:t>
            </a:r>
          </a:p>
          <a:p>
            <a:endParaRPr lang="en-US" sz="1500" dirty="0">
              <a:solidFill>
                <a:srgbClr val="003BB8"/>
              </a:solidFill>
              <a:latin typeface="Helvetica Light" charset="0"/>
              <a:ea typeface="Helvetica Light" charset="0"/>
              <a:cs typeface="Helvetica Light" charset="0"/>
            </a:endParaRPr>
          </a:p>
          <a:p>
            <a:r>
              <a:rPr lang="en-US" sz="2000" dirty="0">
                <a:solidFill>
                  <a:srgbClr val="003BB8"/>
                </a:solidFill>
                <a:latin typeface="Helvetica Light" charset="0"/>
                <a:ea typeface="Helvetica Light" charset="0"/>
                <a:cs typeface="Helvetica Light" charset="0"/>
              </a:rPr>
              <a:t>Probing Higgs moderation requires higher-mass studies (</a:t>
            </a:r>
            <a:r>
              <a:rPr lang="en-US" sz="2000" b="1" dirty="0">
                <a:solidFill>
                  <a:srgbClr val="003BB8"/>
                </a:solidFill>
                <a:latin typeface="Symbol" pitchFamily="2" charset="2"/>
                <a:ea typeface="Helvetica Light" charset="0"/>
                <a:cs typeface="Helvetica Light" charset="0"/>
              </a:rPr>
              <a:t>®</a:t>
            </a:r>
            <a:r>
              <a:rPr lang="en-US" sz="2000" dirty="0">
                <a:solidFill>
                  <a:srgbClr val="003BB8"/>
                </a:solidFill>
                <a:latin typeface="Helvetica Light" charset="0"/>
                <a:ea typeface="Helvetica Light" charset="0"/>
                <a:cs typeface="Helvetica Light" charset="0"/>
              </a:rPr>
              <a:t> </a:t>
            </a:r>
            <a:r>
              <a:rPr lang="en-US" sz="2000" b="1" dirty="0">
                <a:solidFill>
                  <a:srgbClr val="003BB8"/>
                </a:solidFill>
                <a:latin typeface="Helvetica" pitchFamily="2" charset="0"/>
                <a:ea typeface="Helvetica Light" charset="0"/>
                <a:cs typeface="Helvetica Light" charset="0"/>
              </a:rPr>
              <a:t>Run 3</a:t>
            </a:r>
            <a:r>
              <a:rPr lang="en-US" sz="2000" dirty="0">
                <a:solidFill>
                  <a:srgbClr val="003BB8"/>
                </a:solidFill>
                <a:latin typeface="Helvetica Light" charset="0"/>
                <a:ea typeface="Helvetica Light" charset="0"/>
                <a:cs typeface="Helvetica Light" charset="0"/>
              </a:rPr>
              <a:t>) and eventually     the isolation of the longitudinally </a:t>
            </a:r>
            <a:r>
              <a:rPr lang="en-US" sz="2000" dirty="0" err="1">
                <a:solidFill>
                  <a:srgbClr val="003BB8"/>
                </a:solidFill>
                <a:latin typeface="Helvetica Light" charset="0"/>
                <a:ea typeface="Helvetica Light" charset="0"/>
                <a:cs typeface="Helvetica Light" charset="0"/>
              </a:rPr>
              <a:t>polarised</a:t>
            </a:r>
            <a:r>
              <a:rPr lang="en-US" sz="2000" dirty="0">
                <a:solidFill>
                  <a:srgbClr val="003BB8"/>
                </a:solidFill>
                <a:latin typeface="Helvetica Light" charset="0"/>
                <a:ea typeface="Helvetica Light" charset="0"/>
                <a:cs typeface="Helvetica Light" charset="0"/>
              </a:rPr>
              <a:t> components at large </a:t>
            </a:r>
            <a:r>
              <a:rPr lang="en-US" sz="2000" dirty="0" err="1">
                <a:solidFill>
                  <a:srgbClr val="003BB8"/>
                </a:solidFill>
                <a:latin typeface="Helvetica Light" charset="0"/>
                <a:ea typeface="Helvetica Light" charset="0"/>
                <a:cs typeface="Helvetica Light" charset="0"/>
              </a:rPr>
              <a:t>Δϕ</a:t>
            </a:r>
            <a:r>
              <a:rPr lang="en-US" sz="2000" dirty="0">
                <a:solidFill>
                  <a:srgbClr val="003BB8"/>
                </a:solidFill>
                <a:latin typeface="Helvetica Light" charset="0"/>
                <a:ea typeface="Helvetica Light" charset="0"/>
                <a:cs typeface="Helvetica Light" charset="0"/>
              </a:rPr>
              <a:t>(</a:t>
            </a:r>
            <a:r>
              <a:rPr lang="en-US" sz="2000" dirty="0" err="1">
                <a:solidFill>
                  <a:srgbClr val="003BB8"/>
                </a:solidFill>
                <a:latin typeface="Helvetica Light" charset="0"/>
                <a:ea typeface="Helvetica Light" charset="0"/>
                <a:cs typeface="Helvetica Light" charset="0"/>
              </a:rPr>
              <a:t>jj</a:t>
            </a:r>
            <a:r>
              <a:rPr lang="en-US" sz="2000" dirty="0">
                <a:solidFill>
                  <a:srgbClr val="003BB8"/>
                </a:solidFill>
                <a:latin typeface="Helvetica Light" charset="0"/>
                <a:ea typeface="Helvetica Light" charset="0"/>
                <a:cs typeface="Helvetica Light" charset="0"/>
              </a:rPr>
              <a:t>) </a:t>
            </a:r>
            <a:r>
              <a:rPr lang="en-US" sz="2000" b="1" dirty="0">
                <a:solidFill>
                  <a:srgbClr val="003BB8"/>
                </a:solidFill>
                <a:latin typeface="Symbol" pitchFamily="2" charset="2"/>
                <a:ea typeface="Helvetica Light" charset="0"/>
                <a:cs typeface="Helvetica Light" charset="0"/>
              </a:rPr>
              <a:t>®</a:t>
            </a:r>
            <a:r>
              <a:rPr lang="en-US" sz="2000" b="1" dirty="0">
                <a:solidFill>
                  <a:srgbClr val="003BB8"/>
                </a:solidFill>
                <a:latin typeface="Helvetica Light" charset="0"/>
                <a:ea typeface="Helvetica Light" charset="0"/>
                <a:cs typeface="Helvetica Light" charset="0"/>
              </a:rPr>
              <a:t> </a:t>
            </a:r>
            <a:r>
              <a:rPr lang="en-US" sz="2000" b="1" dirty="0">
                <a:solidFill>
                  <a:srgbClr val="003BB8"/>
                </a:solidFill>
                <a:latin typeface="Helvetica" pitchFamily="2" charset="0"/>
                <a:ea typeface="Helvetica Light" charset="0"/>
                <a:cs typeface="Helvetica Light" charset="0"/>
              </a:rPr>
              <a:t>HL-LHC</a:t>
            </a:r>
          </a:p>
          <a:p>
            <a:endParaRPr lang="en-US" sz="1500" b="1" dirty="0">
              <a:solidFill>
                <a:srgbClr val="003BB8"/>
              </a:solidFill>
              <a:latin typeface="Helvetica" pitchFamily="2" charset="0"/>
              <a:ea typeface="Helvetica Light" charset="0"/>
              <a:cs typeface="Helvetica Light" charset="0"/>
            </a:endParaRPr>
          </a:p>
          <a:p>
            <a:r>
              <a:rPr lang="en-US" sz="2000" dirty="0">
                <a:solidFill>
                  <a:srgbClr val="003BB8"/>
                </a:solidFill>
                <a:latin typeface="Helvetica Light" panose="020B0403020202020204" pitchFamily="34" charset="0"/>
                <a:ea typeface="Helvetica Light" charset="0"/>
                <a:cs typeface="Helvetica Light" charset="0"/>
              </a:rPr>
              <a:t>Also more theoretical work needed for precise predictions of these complex processes</a:t>
            </a:r>
          </a:p>
        </p:txBody>
      </p:sp>
    </p:spTree>
    <p:extLst>
      <p:ext uri="{BB962C8B-B14F-4D97-AF65-F5344CB8AC3E}">
        <p14:creationId xmlns:p14="http://schemas.microsoft.com/office/powerpoint/2010/main" val="13394556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a:defRPr/>
            </a:pPr>
            <a:fld id="{611C2F03-9E95-40C9-A99F-3C4F7EE8CF2A}" type="slidenum">
              <a:rPr lang="en-GB" smtClean="0">
                <a:solidFill>
                  <a:prstClr val="black">
                    <a:lumMod val="50000"/>
                    <a:lumOff val="50000"/>
                  </a:prstClr>
                </a:solidFill>
              </a:rPr>
              <a:pPr>
                <a:defRPr/>
              </a:pPr>
              <a:t>28</a:t>
            </a:fld>
            <a:endParaRPr lang="en-GB" dirty="0">
              <a:solidFill>
                <a:prstClr val="black">
                  <a:lumMod val="50000"/>
                  <a:lumOff val="50000"/>
                </a:prstClr>
              </a:solidFill>
            </a:endParaRPr>
          </a:p>
        </p:txBody>
      </p:sp>
      <p:sp>
        <p:nvSpPr>
          <p:cNvPr id="52" name="Rectangle 51">
            <a:extLst>
              <a:ext uri="{FF2B5EF4-FFF2-40B4-BE49-F238E27FC236}">
                <a16:creationId xmlns:a16="http://schemas.microsoft.com/office/drawing/2014/main" id="{DBE54C93-93C3-7440-B694-24771B1001D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2" name="TextBox 91">
            <a:extLst>
              <a:ext uri="{FF2B5EF4-FFF2-40B4-BE49-F238E27FC236}">
                <a16:creationId xmlns:a16="http://schemas.microsoft.com/office/drawing/2014/main" id="{86C76821-ED8E-E744-B299-1C2F1A5EDE99}"/>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spcBef>
                <a:spcPts val="900"/>
              </a:spcBef>
            </a:pPr>
            <a:r>
              <a:rPr lang="en-US" sz="2400" dirty="0">
                <a:solidFill>
                  <a:prstClr val="black"/>
                </a:solidFill>
                <a:latin typeface="Helvetica Light" charset="0"/>
                <a:ea typeface="Helvetica Light" charset="0"/>
                <a:cs typeface="Helvetica Light" charset="0"/>
              </a:rPr>
              <a:t>	New electroweak production results on </a:t>
            </a:r>
            <a:r>
              <a:rPr lang="en-US" sz="2400" dirty="0" err="1">
                <a:solidFill>
                  <a:prstClr val="black"/>
                </a:solidFill>
                <a:latin typeface="Helvetica Light" charset="0"/>
                <a:ea typeface="Helvetica Light" charset="0"/>
                <a:cs typeface="Helvetica Light" charset="0"/>
              </a:rPr>
              <a:t>Wγjj</a:t>
            </a:r>
            <a:r>
              <a:rPr lang="en-US" sz="2400" dirty="0">
                <a:solidFill>
                  <a:prstClr val="black"/>
                </a:solidFill>
                <a:latin typeface="Helvetica Light" charset="0"/>
                <a:ea typeface="Helvetica Light" charset="0"/>
                <a:cs typeface="Helvetica Light" charset="0"/>
              </a:rPr>
              <a:t> and </a:t>
            </a:r>
            <a:r>
              <a:rPr lang="en-US" sz="2400" dirty="0" err="1">
                <a:solidFill>
                  <a:prstClr val="black"/>
                </a:solidFill>
                <a:latin typeface="Helvetica Light" charset="0"/>
                <a:ea typeface="Helvetica Light" charset="0"/>
                <a:cs typeface="Helvetica Light" charset="0"/>
              </a:rPr>
              <a:t>ZZjj</a:t>
            </a:r>
            <a:r>
              <a:rPr lang="en-US" sz="2400" dirty="0">
                <a:solidFill>
                  <a:prstClr val="black"/>
                </a:solidFill>
                <a:latin typeface="Helvetica Light" charset="0"/>
                <a:ea typeface="Helvetica Light" charset="0"/>
                <a:cs typeface="Helvetica Light" charset="0"/>
              </a:rPr>
              <a:t> from CMS</a:t>
            </a:r>
          </a:p>
        </p:txBody>
      </p:sp>
      <p:sp>
        <p:nvSpPr>
          <p:cNvPr id="36" name="TextBox 35">
            <a:extLst>
              <a:ext uri="{FF2B5EF4-FFF2-40B4-BE49-F238E27FC236}">
                <a16:creationId xmlns:a16="http://schemas.microsoft.com/office/drawing/2014/main" id="{F0625DDB-358D-B44C-9F87-691E3A8CE71C}"/>
              </a:ext>
            </a:extLst>
          </p:cNvPr>
          <p:cNvSpPr txBox="1"/>
          <p:nvPr/>
        </p:nvSpPr>
        <p:spPr>
          <a:xfrm>
            <a:off x="458737" y="1004915"/>
            <a:ext cx="6053274"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W</a:t>
            </a:r>
            <a:r>
              <a:rPr lang="el-GR" dirty="0">
                <a:solidFill>
                  <a:srgbClr val="003BB8"/>
                </a:solidFill>
                <a:latin typeface="Helvetica Light" panose="020B0403020202020204" pitchFamily="34" charset="0"/>
                <a:ea typeface="Helvetica Light" charset="0"/>
                <a:cs typeface="Helvetica Light" charset="0"/>
              </a:rPr>
              <a:t>γ</a:t>
            </a:r>
            <a:r>
              <a:rPr lang="en-US" dirty="0" err="1">
                <a:solidFill>
                  <a:srgbClr val="003BB8"/>
                </a:solidFill>
                <a:latin typeface="Helvetica Light" panose="020B0403020202020204" pitchFamily="34" charset="0"/>
                <a:ea typeface="Helvetica Light" charset="0"/>
                <a:cs typeface="Helvetica Light" charset="0"/>
              </a:rPr>
              <a:t>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pic>
        <p:nvPicPr>
          <p:cNvPr id="2" name="Picture 1">
            <a:extLst>
              <a:ext uri="{FF2B5EF4-FFF2-40B4-BE49-F238E27FC236}">
                <a16:creationId xmlns:a16="http://schemas.microsoft.com/office/drawing/2014/main" id="{3B946AF1-93F8-1547-A0C5-C2D22F8BAA93}"/>
              </a:ext>
            </a:extLst>
          </p:cNvPr>
          <p:cNvPicPr>
            <a:picLocks noChangeAspect="1"/>
          </p:cNvPicPr>
          <p:nvPr/>
        </p:nvPicPr>
        <p:blipFill rotWithShape="1">
          <a:blip r:embed="rId3">
            <a:extLst>
              <a:ext uri="{28A0092B-C50C-407E-A947-70E740481C1C}">
                <a14:useLocalDpi xmlns:a14="http://schemas.microsoft.com/office/drawing/2010/main"/>
              </a:ext>
            </a:extLst>
          </a:blip>
          <a:srcRect r="25470"/>
          <a:stretch/>
        </p:blipFill>
        <p:spPr>
          <a:xfrm>
            <a:off x="522578" y="1620156"/>
            <a:ext cx="4630187" cy="1417149"/>
          </a:xfrm>
          <a:prstGeom prst="rect">
            <a:avLst/>
          </a:prstGeom>
        </p:spPr>
      </p:pic>
      <p:pic>
        <p:nvPicPr>
          <p:cNvPr id="3" name="Picture 2">
            <a:extLst>
              <a:ext uri="{FF2B5EF4-FFF2-40B4-BE49-F238E27FC236}">
                <a16:creationId xmlns:a16="http://schemas.microsoft.com/office/drawing/2014/main" id="{39A62728-40FD-B14B-ACE9-4B3F9A561A29}"/>
              </a:ext>
            </a:extLst>
          </p:cNvPr>
          <p:cNvPicPr>
            <a:picLocks noChangeAspect="1"/>
          </p:cNvPicPr>
          <p:nvPr/>
        </p:nvPicPr>
        <p:blipFill>
          <a:blip r:embed="rId4"/>
          <a:stretch>
            <a:fillRect/>
          </a:stretch>
        </p:blipFill>
        <p:spPr>
          <a:xfrm>
            <a:off x="458737" y="3305680"/>
            <a:ext cx="4053474" cy="3391682"/>
          </a:xfrm>
          <a:prstGeom prst="rect">
            <a:avLst/>
          </a:prstGeom>
        </p:spPr>
      </p:pic>
      <p:sp>
        <p:nvSpPr>
          <p:cNvPr id="5" name="TextBox 4">
            <a:extLst>
              <a:ext uri="{FF2B5EF4-FFF2-40B4-BE49-F238E27FC236}">
                <a16:creationId xmlns:a16="http://schemas.microsoft.com/office/drawing/2014/main" id="{3E3901AF-DDCF-2A45-848D-0D70C224C9AB}"/>
              </a:ext>
            </a:extLst>
          </p:cNvPr>
          <p:cNvSpPr txBox="1"/>
          <p:nvPr/>
        </p:nvSpPr>
        <p:spPr>
          <a:xfrm>
            <a:off x="4425712" y="5462530"/>
            <a:ext cx="1969922" cy="892552"/>
          </a:xfrm>
          <a:prstGeom prst="rect">
            <a:avLst/>
          </a:prstGeom>
          <a:solidFill>
            <a:schemeClr val="bg1"/>
          </a:solidFill>
          <a:ln>
            <a:solidFill>
              <a:srgbClr val="00FFFF"/>
            </a:solidFill>
          </a:ln>
        </p:spPr>
        <p:txBody>
          <a:bodyPr wrap="square" rtlCol="0">
            <a:spAutoFit/>
          </a:bodyPr>
          <a:lstStyle/>
          <a:p>
            <a:r>
              <a:rPr lang="en-US" sz="1400" dirty="0">
                <a:latin typeface="Helvetica Light" charset="0"/>
                <a:ea typeface="Helvetica Light" charset="0"/>
                <a:cs typeface="Helvetica Light" charset="0"/>
              </a:rPr>
              <a:t>5.8σ (4.8σ exp.) after combining with 8 TeV</a:t>
            </a:r>
          </a:p>
          <a:p>
            <a:pPr>
              <a:spcBef>
                <a:spcPts val="1200"/>
              </a:spcBef>
            </a:pPr>
            <a:r>
              <a:rPr lang="en-US" sz="1400" dirty="0">
                <a:latin typeface="Helvetica Light" charset="0"/>
                <a:ea typeface="Helvetica Light" charset="0"/>
                <a:cs typeface="Helvetica Light" charset="0"/>
              </a:rPr>
              <a:t>In agreement with SM</a:t>
            </a:r>
          </a:p>
        </p:txBody>
      </p:sp>
      <p:pic>
        <p:nvPicPr>
          <p:cNvPr id="6" name="Picture 5">
            <a:extLst>
              <a:ext uri="{FF2B5EF4-FFF2-40B4-BE49-F238E27FC236}">
                <a16:creationId xmlns:a16="http://schemas.microsoft.com/office/drawing/2014/main" id="{059F7A61-92AA-9146-9A6C-95785AE99B61}"/>
              </a:ext>
            </a:extLst>
          </p:cNvPr>
          <p:cNvPicPr>
            <a:picLocks noChangeAspect="1"/>
          </p:cNvPicPr>
          <p:nvPr/>
        </p:nvPicPr>
        <p:blipFill rotWithShape="1">
          <a:blip r:embed="rId5">
            <a:extLst>
              <a:ext uri="{28A0092B-C50C-407E-A947-70E740481C1C}">
                <a14:useLocalDpi xmlns:a14="http://schemas.microsoft.com/office/drawing/2010/main"/>
              </a:ext>
            </a:extLst>
          </a:blip>
          <a:srcRect l="51157"/>
          <a:stretch/>
        </p:blipFill>
        <p:spPr>
          <a:xfrm>
            <a:off x="8363124" y="1632513"/>
            <a:ext cx="3516363" cy="1467831"/>
          </a:xfrm>
          <a:prstGeom prst="rect">
            <a:avLst/>
          </a:prstGeom>
        </p:spPr>
      </p:pic>
      <p:pic>
        <p:nvPicPr>
          <p:cNvPr id="41" name="Picture 40">
            <a:extLst>
              <a:ext uri="{FF2B5EF4-FFF2-40B4-BE49-F238E27FC236}">
                <a16:creationId xmlns:a16="http://schemas.microsoft.com/office/drawing/2014/main" id="{75F054CA-A70D-F442-BCC0-7DF670BF0C44}"/>
              </a:ext>
            </a:extLst>
          </p:cNvPr>
          <p:cNvPicPr>
            <a:picLocks noChangeAspect="1"/>
          </p:cNvPicPr>
          <p:nvPr/>
        </p:nvPicPr>
        <p:blipFill rotWithShape="1">
          <a:blip r:embed="rId5">
            <a:extLst>
              <a:ext uri="{28A0092B-C50C-407E-A947-70E740481C1C}">
                <a14:useLocalDpi xmlns:a14="http://schemas.microsoft.com/office/drawing/2010/main"/>
              </a:ext>
            </a:extLst>
          </a:blip>
          <a:srcRect r="75127"/>
          <a:stretch/>
        </p:blipFill>
        <p:spPr>
          <a:xfrm>
            <a:off x="6482133" y="1632513"/>
            <a:ext cx="1790700" cy="1467831"/>
          </a:xfrm>
          <a:prstGeom prst="rect">
            <a:avLst/>
          </a:prstGeom>
          <a:solidFill>
            <a:schemeClr val="bg1"/>
          </a:solidFill>
          <a:ln>
            <a:noFill/>
          </a:ln>
        </p:spPr>
      </p:pic>
      <p:sp>
        <p:nvSpPr>
          <p:cNvPr id="42" name="TextBox 41">
            <a:extLst>
              <a:ext uri="{FF2B5EF4-FFF2-40B4-BE49-F238E27FC236}">
                <a16:creationId xmlns:a16="http://schemas.microsoft.com/office/drawing/2014/main" id="{875E1B52-F790-5D43-8CAB-9D2108934B78}"/>
              </a:ext>
            </a:extLst>
          </p:cNvPr>
          <p:cNvSpPr txBox="1"/>
          <p:nvPr/>
        </p:nvSpPr>
        <p:spPr>
          <a:xfrm>
            <a:off x="6488654" y="1009263"/>
            <a:ext cx="4731101" cy="369332"/>
          </a:xfrm>
          <a:prstGeom prst="rect">
            <a:avLst/>
          </a:prstGeom>
          <a:noFill/>
        </p:spPr>
        <p:txBody>
          <a:bodyPr wrap="square" rtlCol="0">
            <a:spAutoFit/>
          </a:bodyPr>
          <a:lstStyle/>
          <a:p>
            <a:pPr>
              <a:spcBef>
                <a:spcPts val="3000"/>
              </a:spcBef>
            </a:pPr>
            <a:r>
              <a:rPr lang="en-US" dirty="0">
                <a:solidFill>
                  <a:srgbClr val="003BB8"/>
                </a:solidFill>
                <a:latin typeface="Helvetica Light" panose="020B0403020202020204" pitchFamily="34" charset="0"/>
                <a:ea typeface="Helvetica Light" charset="0"/>
                <a:cs typeface="Helvetica Light" charset="0"/>
              </a:rPr>
              <a:t>Electroweak </a:t>
            </a:r>
            <a:r>
              <a:rPr lang="en-US" dirty="0" err="1">
                <a:solidFill>
                  <a:srgbClr val="003BB8"/>
                </a:solidFill>
                <a:latin typeface="Helvetica Light" panose="020B0403020202020204" pitchFamily="34" charset="0"/>
                <a:ea typeface="Helvetica Light" charset="0"/>
                <a:cs typeface="Helvetica Light" charset="0"/>
              </a:rPr>
              <a:t>ZZjj</a:t>
            </a:r>
            <a:r>
              <a:rPr lang="en-US" dirty="0">
                <a:solidFill>
                  <a:srgbClr val="003BB8"/>
                </a:solidFill>
                <a:latin typeface="Helvetica Light" panose="020B0403020202020204" pitchFamily="34" charset="0"/>
                <a:ea typeface="Helvetica Light" charset="0"/>
                <a:cs typeface="Helvetica Light" charset="0"/>
              </a:rPr>
              <a:t> processes:</a:t>
            </a:r>
            <a:endParaRPr lang="en-US" dirty="0">
              <a:solidFill>
                <a:prstClr val="black"/>
              </a:solidFill>
              <a:latin typeface="Helvetica Light" panose="020B0403020202020204" pitchFamily="34" charset="0"/>
              <a:ea typeface="Helvetica Light" charset="0"/>
              <a:cs typeface="Helvetica Light" charset="0"/>
            </a:endParaRPr>
          </a:p>
        </p:txBody>
      </p:sp>
      <p:sp>
        <p:nvSpPr>
          <p:cNvPr id="43" name="Oval 42">
            <a:extLst>
              <a:ext uri="{FF2B5EF4-FFF2-40B4-BE49-F238E27FC236}">
                <a16:creationId xmlns:a16="http://schemas.microsoft.com/office/drawing/2014/main" id="{3B18F21F-5DA1-334E-B600-BB5201A33D92}"/>
              </a:ext>
            </a:extLst>
          </p:cNvPr>
          <p:cNvSpPr/>
          <p:nvPr/>
        </p:nvSpPr>
        <p:spPr>
          <a:xfrm>
            <a:off x="4581000" y="2289753"/>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sp>
        <p:nvSpPr>
          <p:cNvPr id="44" name="Oval 43">
            <a:extLst>
              <a:ext uri="{FF2B5EF4-FFF2-40B4-BE49-F238E27FC236}">
                <a16:creationId xmlns:a16="http://schemas.microsoft.com/office/drawing/2014/main" id="{1E47F5DB-D5CB-BC40-8D3D-DE5FD3B5C9B3}"/>
              </a:ext>
            </a:extLst>
          </p:cNvPr>
          <p:cNvSpPr/>
          <p:nvPr/>
        </p:nvSpPr>
        <p:spPr>
          <a:xfrm>
            <a:off x="9194205" y="2306226"/>
            <a:ext cx="144000" cy="144000"/>
          </a:xfrm>
          <a:prstGeom prst="ellipse">
            <a:avLst/>
          </a:prstGeom>
          <a:solidFill>
            <a:srgbClr val="D80017"/>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lang="en-US" sz="1600">
              <a:latin typeface="Helvetica Light" charset="0"/>
              <a:ea typeface="Helvetica Light" charset="0"/>
              <a:cs typeface="Helvetica Light" charset="0"/>
            </a:endParaRPr>
          </a:p>
        </p:txBody>
      </p:sp>
      <p:pic>
        <p:nvPicPr>
          <p:cNvPr id="7" name="Picture 6">
            <a:extLst>
              <a:ext uri="{FF2B5EF4-FFF2-40B4-BE49-F238E27FC236}">
                <a16:creationId xmlns:a16="http://schemas.microsoft.com/office/drawing/2014/main" id="{C458ADB5-C46D-FA47-9751-094767151839}"/>
              </a:ext>
            </a:extLst>
          </p:cNvPr>
          <p:cNvPicPr>
            <a:picLocks noChangeAspect="1"/>
          </p:cNvPicPr>
          <p:nvPr/>
        </p:nvPicPr>
        <p:blipFill>
          <a:blip r:embed="rId6"/>
          <a:stretch>
            <a:fillRect/>
          </a:stretch>
        </p:blipFill>
        <p:spPr>
          <a:xfrm>
            <a:off x="6566230" y="3416643"/>
            <a:ext cx="2994743" cy="3238501"/>
          </a:xfrm>
          <a:prstGeom prst="rect">
            <a:avLst/>
          </a:prstGeom>
        </p:spPr>
      </p:pic>
      <p:sp>
        <p:nvSpPr>
          <p:cNvPr id="46" name="TextBox 45">
            <a:extLst>
              <a:ext uri="{FF2B5EF4-FFF2-40B4-BE49-F238E27FC236}">
                <a16:creationId xmlns:a16="http://schemas.microsoft.com/office/drawing/2014/main" id="{7EAC6DFB-0980-8346-8417-5762CE3E6C67}"/>
              </a:ext>
            </a:extLst>
          </p:cNvPr>
          <p:cNvSpPr txBox="1"/>
          <p:nvPr/>
        </p:nvSpPr>
        <p:spPr>
          <a:xfrm>
            <a:off x="9585434" y="5462530"/>
            <a:ext cx="1905988" cy="892552"/>
          </a:xfrm>
          <a:prstGeom prst="rect">
            <a:avLst/>
          </a:prstGeom>
          <a:solidFill>
            <a:schemeClr val="bg1"/>
          </a:solidFill>
          <a:ln>
            <a:solidFill>
              <a:srgbClr val="FF00FF"/>
            </a:solidFill>
          </a:ln>
        </p:spPr>
        <p:txBody>
          <a:bodyPr wrap="square" rtlCol="0">
            <a:spAutoFit/>
          </a:bodyPr>
          <a:lstStyle/>
          <a:p>
            <a:r>
              <a:rPr lang="en-US" sz="1400" dirty="0">
                <a:latin typeface="Helvetica Light" charset="0"/>
                <a:ea typeface="Helvetica Light" charset="0"/>
                <a:cs typeface="Helvetica Light" charset="0"/>
              </a:rPr>
              <a:t>4.0σ (3.5σ exp.)</a:t>
            </a:r>
          </a:p>
          <a:p>
            <a:pPr>
              <a:spcBef>
                <a:spcPts val="1200"/>
              </a:spcBef>
            </a:pPr>
            <a:r>
              <a:rPr lang="en-US" sz="1400" dirty="0">
                <a:latin typeface="Helvetica Light" charset="0"/>
                <a:ea typeface="Helvetica Light" charset="0"/>
                <a:cs typeface="Helvetica Light" charset="0"/>
              </a:rPr>
              <a:t>EW and EW+QCD in agreement with SM</a:t>
            </a:r>
          </a:p>
        </p:txBody>
      </p:sp>
      <p:sp>
        <p:nvSpPr>
          <p:cNvPr id="47" name="Rectangle 46">
            <a:extLst>
              <a:ext uri="{FF2B5EF4-FFF2-40B4-BE49-F238E27FC236}">
                <a16:creationId xmlns:a16="http://schemas.microsoft.com/office/drawing/2014/main" id="{8795E0C8-8F8A-C144-B992-6C2A66AA4DD2}"/>
              </a:ext>
            </a:extLst>
          </p:cNvPr>
          <p:cNvSpPr/>
          <p:nvPr/>
        </p:nvSpPr>
        <p:spPr>
          <a:xfrm rot="16200000">
            <a:off x="3765555" y="4107907"/>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 SMP-19-008 </a:t>
            </a:r>
          </a:p>
        </p:txBody>
      </p:sp>
      <p:sp>
        <p:nvSpPr>
          <p:cNvPr id="48" name="Rectangle 47">
            <a:extLst>
              <a:ext uri="{FF2B5EF4-FFF2-40B4-BE49-F238E27FC236}">
                <a16:creationId xmlns:a16="http://schemas.microsoft.com/office/drawing/2014/main" id="{3783D6DE-83DB-0F4E-911D-5F6FDE4BA0E1}"/>
              </a:ext>
            </a:extLst>
          </p:cNvPr>
          <p:cNvSpPr/>
          <p:nvPr/>
        </p:nvSpPr>
        <p:spPr>
          <a:xfrm rot="16200000">
            <a:off x="8885383" y="4112023"/>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CMS-PAS-SMP-20-001</a:t>
            </a:r>
          </a:p>
        </p:txBody>
      </p:sp>
      <p:sp>
        <p:nvSpPr>
          <p:cNvPr id="10" name="Rectangle 9">
            <a:extLst>
              <a:ext uri="{FF2B5EF4-FFF2-40B4-BE49-F238E27FC236}">
                <a16:creationId xmlns:a16="http://schemas.microsoft.com/office/drawing/2014/main" id="{B4F4623E-28B2-8D47-825E-6198AD5A2474}"/>
              </a:ext>
            </a:extLst>
          </p:cNvPr>
          <p:cNvSpPr/>
          <p:nvPr/>
        </p:nvSpPr>
        <p:spPr>
          <a:xfrm>
            <a:off x="9585295" y="4898189"/>
            <a:ext cx="2437829" cy="461665"/>
          </a:xfrm>
          <a:prstGeom prst="rect">
            <a:avLst/>
          </a:prstGeom>
        </p:spPr>
        <p:txBody>
          <a:bodyPr wrap="square">
            <a:spAutoFit/>
          </a:bodyPr>
          <a:lstStyle/>
          <a:p>
            <a:r>
              <a:rPr lang="en-GB" sz="1200" dirty="0">
                <a:solidFill>
                  <a:schemeClr val="tx1">
                    <a:lumMod val="50000"/>
                    <a:lumOff val="50000"/>
                  </a:schemeClr>
                </a:solidFill>
                <a:latin typeface="Helvetica Light" charset="0"/>
                <a:ea typeface="Helvetica Light" charset="0"/>
                <a:cs typeface="Helvetica Light" charset="0"/>
              </a:rPr>
              <a:t>Very rare but clean mode using Z decays to charged leptons</a:t>
            </a:r>
            <a:endParaRPr lang="en-US" sz="1200" dirty="0">
              <a:solidFill>
                <a:schemeClr val="tx1">
                  <a:lumMod val="50000"/>
                  <a:lumOff val="50000"/>
                </a:schemeClr>
              </a:solidFill>
            </a:endParaRPr>
          </a:p>
        </p:txBody>
      </p:sp>
      <p:sp>
        <p:nvSpPr>
          <p:cNvPr id="19" name="Rectangle 18">
            <a:extLst>
              <a:ext uri="{FF2B5EF4-FFF2-40B4-BE49-F238E27FC236}">
                <a16:creationId xmlns:a16="http://schemas.microsoft.com/office/drawing/2014/main" id="{9D26908C-AD10-5043-8263-5B96FB0014B5}"/>
              </a:ext>
            </a:extLst>
          </p:cNvPr>
          <p:cNvSpPr/>
          <p:nvPr/>
        </p:nvSpPr>
        <p:spPr>
          <a:xfrm>
            <a:off x="-1" y="937362"/>
            <a:ext cx="12174363" cy="5920637"/>
          </a:xfrm>
          <a:prstGeom prst="rect">
            <a:avLst/>
          </a:prstGeom>
          <a:solidFill>
            <a:schemeClr val="bg1">
              <a:alpha val="78000"/>
            </a:schemeClr>
          </a:solidFill>
          <a:ln>
            <a:no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sp>
        <p:nvSpPr>
          <p:cNvPr id="20" name="Rounded Rectangle 19">
            <a:extLst>
              <a:ext uri="{FF2B5EF4-FFF2-40B4-BE49-F238E27FC236}">
                <a16:creationId xmlns:a16="http://schemas.microsoft.com/office/drawing/2014/main" id="{9D56DD4B-44E9-6A47-9EC6-5E3FBB770033}"/>
              </a:ext>
            </a:extLst>
          </p:cNvPr>
          <p:cNvSpPr/>
          <p:nvPr/>
        </p:nvSpPr>
        <p:spPr>
          <a:xfrm>
            <a:off x="706045" y="3178716"/>
            <a:ext cx="10802735" cy="2248307"/>
          </a:xfrm>
          <a:prstGeom prst="roundRect">
            <a:avLst>
              <a:gd name="adj" fmla="val 8027"/>
            </a:avLst>
          </a:prstGeom>
          <a:solidFill>
            <a:schemeClr val="bg1"/>
          </a:solid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1" name="TextBox 20">
            <a:extLst>
              <a:ext uri="{FF2B5EF4-FFF2-40B4-BE49-F238E27FC236}">
                <a16:creationId xmlns:a16="http://schemas.microsoft.com/office/drawing/2014/main" id="{6C663B7E-69AE-DA40-B7F9-CFADCAB6B7B9}"/>
              </a:ext>
            </a:extLst>
          </p:cNvPr>
          <p:cNvSpPr txBox="1"/>
          <p:nvPr/>
        </p:nvSpPr>
        <p:spPr>
          <a:xfrm>
            <a:off x="1060271" y="3417570"/>
            <a:ext cx="10101668" cy="1785104"/>
          </a:xfrm>
          <a:prstGeom prst="rect">
            <a:avLst/>
          </a:prstGeom>
          <a:noFill/>
          <a:ln w="76200">
            <a:solidFill>
              <a:schemeClr val="bg1"/>
            </a:solidFill>
          </a:ln>
        </p:spPr>
        <p:txBody>
          <a:bodyPr wrap="square" rtlCol="0">
            <a:spAutoFit/>
          </a:bodyPr>
          <a:lstStyle/>
          <a:p>
            <a:r>
              <a:rPr lang="en-US" sz="2000" dirty="0">
                <a:solidFill>
                  <a:srgbClr val="003BB8"/>
                </a:solidFill>
                <a:latin typeface="Helvetica Light" charset="0"/>
                <a:ea typeface="Helvetica Light" charset="0"/>
                <a:cs typeface="Helvetica Light" charset="0"/>
              </a:rPr>
              <a:t>Run 2 has seen the observation of electroweak </a:t>
            </a:r>
            <a:r>
              <a:rPr lang="en-US" sz="2000" dirty="0" err="1">
                <a:solidFill>
                  <a:srgbClr val="003BB8"/>
                </a:solidFill>
                <a:latin typeface="Helvetica Light" charset="0"/>
                <a:ea typeface="Helvetica Light" charset="0"/>
                <a:cs typeface="Helvetica Light" charset="0"/>
              </a:rPr>
              <a:t>qq</a:t>
            </a:r>
            <a:r>
              <a:rPr lang="en-US" sz="2000" dirty="0">
                <a:solidFill>
                  <a:srgbClr val="003BB8"/>
                </a:solidFill>
                <a:latin typeface="Helvetica Light" charset="0"/>
                <a:ea typeface="Helvetica Light" charset="0"/>
                <a:cs typeface="Helvetica Light" charset="0"/>
              </a:rPr>
              <a:t> </a:t>
            </a:r>
            <a:r>
              <a:rPr lang="en-US" sz="2000" dirty="0">
                <a:solidFill>
                  <a:srgbClr val="003BB8"/>
                </a:solidFill>
                <a:latin typeface="Symbol" pitchFamily="2" charset="2"/>
                <a:ea typeface="Helvetica Light" charset="0"/>
                <a:cs typeface="Helvetica Light" charset="0"/>
              </a:rPr>
              <a:t>®</a:t>
            </a:r>
            <a:r>
              <a:rPr lang="en-US" sz="2000" dirty="0">
                <a:solidFill>
                  <a:srgbClr val="003BB8"/>
                </a:solidFill>
                <a:latin typeface="Helvetica Light" charset="0"/>
                <a:ea typeface="Helvetica Light" charset="0"/>
                <a:cs typeface="Helvetica Light" charset="0"/>
              </a:rPr>
              <a:t> </a:t>
            </a:r>
            <a:r>
              <a:rPr lang="en-US" sz="2000" dirty="0" err="1">
                <a:solidFill>
                  <a:srgbClr val="003BB8"/>
                </a:solidFill>
                <a:latin typeface="Helvetica Light" charset="0"/>
                <a:ea typeface="Helvetica Light" charset="0"/>
                <a:cs typeface="Helvetica Light" charset="0"/>
              </a:rPr>
              <a:t>qqVV</a:t>
            </a:r>
            <a:r>
              <a:rPr lang="en-US" sz="2000" dirty="0">
                <a:solidFill>
                  <a:srgbClr val="003BB8"/>
                </a:solidFill>
                <a:latin typeface="Helvetica Light" charset="0"/>
                <a:ea typeface="Helvetica Light" charset="0"/>
                <a:cs typeface="Helvetica Light" charset="0"/>
              </a:rPr>
              <a:t> (and VVV) processes </a:t>
            </a:r>
          </a:p>
          <a:p>
            <a:endParaRPr lang="en-US" sz="1500" dirty="0">
              <a:solidFill>
                <a:srgbClr val="003BB8"/>
              </a:solidFill>
              <a:latin typeface="Helvetica Light" charset="0"/>
              <a:ea typeface="Helvetica Light" charset="0"/>
              <a:cs typeface="Helvetica Light" charset="0"/>
            </a:endParaRPr>
          </a:p>
          <a:p>
            <a:r>
              <a:rPr lang="en-US" sz="2000" dirty="0">
                <a:solidFill>
                  <a:srgbClr val="003BB8"/>
                </a:solidFill>
                <a:latin typeface="Helvetica Light" charset="0"/>
                <a:ea typeface="Helvetica Light" charset="0"/>
                <a:cs typeface="Helvetica Light" charset="0"/>
              </a:rPr>
              <a:t>Probing Higgs moderation requires higher-mass studies (</a:t>
            </a:r>
            <a:r>
              <a:rPr lang="en-US" sz="2000" b="1" dirty="0">
                <a:solidFill>
                  <a:srgbClr val="003BB8"/>
                </a:solidFill>
                <a:latin typeface="Symbol" pitchFamily="2" charset="2"/>
                <a:ea typeface="Helvetica Light" charset="0"/>
                <a:cs typeface="Helvetica Light" charset="0"/>
              </a:rPr>
              <a:t>®</a:t>
            </a:r>
            <a:r>
              <a:rPr lang="en-US" sz="2000" dirty="0">
                <a:solidFill>
                  <a:srgbClr val="003BB8"/>
                </a:solidFill>
                <a:latin typeface="Helvetica Light" charset="0"/>
                <a:ea typeface="Helvetica Light" charset="0"/>
                <a:cs typeface="Helvetica Light" charset="0"/>
              </a:rPr>
              <a:t> </a:t>
            </a:r>
            <a:r>
              <a:rPr lang="en-US" sz="2000" b="1" dirty="0">
                <a:solidFill>
                  <a:srgbClr val="003BB8"/>
                </a:solidFill>
                <a:latin typeface="Helvetica" pitchFamily="2" charset="0"/>
                <a:ea typeface="Helvetica Light" charset="0"/>
                <a:cs typeface="Helvetica Light" charset="0"/>
              </a:rPr>
              <a:t>Run 3</a:t>
            </a:r>
            <a:r>
              <a:rPr lang="en-US" sz="2000" dirty="0">
                <a:solidFill>
                  <a:srgbClr val="003BB8"/>
                </a:solidFill>
                <a:latin typeface="Helvetica Light" charset="0"/>
                <a:ea typeface="Helvetica Light" charset="0"/>
                <a:cs typeface="Helvetica Light" charset="0"/>
              </a:rPr>
              <a:t>) and eventually     the isolation of the longitudinally </a:t>
            </a:r>
            <a:r>
              <a:rPr lang="en-US" sz="2000" dirty="0" err="1">
                <a:solidFill>
                  <a:srgbClr val="003BB8"/>
                </a:solidFill>
                <a:latin typeface="Helvetica Light" charset="0"/>
                <a:ea typeface="Helvetica Light" charset="0"/>
                <a:cs typeface="Helvetica Light" charset="0"/>
              </a:rPr>
              <a:t>polarised</a:t>
            </a:r>
            <a:r>
              <a:rPr lang="en-US" sz="2000" dirty="0">
                <a:solidFill>
                  <a:srgbClr val="003BB8"/>
                </a:solidFill>
                <a:latin typeface="Helvetica Light" charset="0"/>
                <a:ea typeface="Helvetica Light" charset="0"/>
                <a:cs typeface="Helvetica Light" charset="0"/>
              </a:rPr>
              <a:t> component at large </a:t>
            </a:r>
            <a:r>
              <a:rPr lang="en-US" sz="2000" dirty="0" err="1">
                <a:solidFill>
                  <a:srgbClr val="003BB8"/>
                </a:solidFill>
                <a:latin typeface="Helvetica Light" charset="0"/>
                <a:ea typeface="Helvetica Light" charset="0"/>
                <a:cs typeface="Helvetica Light" charset="0"/>
              </a:rPr>
              <a:t>Δϕ</a:t>
            </a:r>
            <a:r>
              <a:rPr lang="en-US" sz="2000" dirty="0">
                <a:solidFill>
                  <a:srgbClr val="003BB8"/>
                </a:solidFill>
                <a:latin typeface="Helvetica Light" charset="0"/>
                <a:ea typeface="Helvetica Light" charset="0"/>
                <a:cs typeface="Helvetica Light" charset="0"/>
              </a:rPr>
              <a:t>(</a:t>
            </a:r>
            <a:r>
              <a:rPr lang="en-US" sz="2000" dirty="0" err="1">
                <a:solidFill>
                  <a:srgbClr val="003BB8"/>
                </a:solidFill>
                <a:latin typeface="Helvetica Light" charset="0"/>
                <a:ea typeface="Helvetica Light" charset="0"/>
                <a:cs typeface="Helvetica Light" charset="0"/>
              </a:rPr>
              <a:t>jj</a:t>
            </a:r>
            <a:r>
              <a:rPr lang="en-US" sz="2000" dirty="0">
                <a:solidFill>
                  <a:srgbClr val="003BB8"/>
                </a:solidFill>
                <a:latin typeface="Helvetica Light" charset="0"/>
                <a:ea typeface="Helvetica Light" charset="0"/>
                <a:cs typeface="Helvetica Light" charset="0"/>
              </a:rPr>
              <a:t>) </a:t>
            </a:r>
            <a:r>
              <a:rPr lang="en-US" sz="2000" b="1" dirty="0">
                <a:solidFill>
                  <a:srgbClr val="003BB8"/>
                </a:solidFill>
                <a:latin typeface="Symbol" pitchFamily="2" charset="2"/>
                <a:ea typeface="Helvetica Light" charset="0"/>
                <a:cs typeface="Helvetica Light" charset="0"/>
              </a:rPr>
              <a:t>®</a:t>
            </a:r>
            <a:r>
              <a:rPr lang="en-US" sz="2000" b="1" dirty="0">
                <a:solidFill>
                  <a:srgbClr val="003BB8"/>
                </a:solidFill>
                <a:latin typeface="Helvetica Light" charset="0"/>
                <a:ea typeface="Helvetica Light" charset="0"/>
                <a:cs typeface="Helvetica Light" charset="0"/>
              </a:rPr>
              <a:t> </a:t>
            </a:r>
            <a:r>
              <a:rPr lang="en-US" sz="2000" b="1" dirty="0">
                <a:solidFill>
                  <a:srgbClr val="003BB8"/>
                </a:solidFill>
                <a:latin typeface="Helvetica" pitchFamily="2" charset="0"/>
                <a:ea typeface="Helvetica Light" charset="0"/>
                <a:cs typeface="Helvetica Light" charset="0"/>
              </a:rPr>
              <a:t>HL-LHC</a:t>
            </a:r>
          </a:p>
          <a:p>
            <a:endParaRPr lang="en-US" sz="1500" b="1" dirty="0">
              <a:solidFill>
                <a:srgbClr val="003BB8"/>
              </a:solidFill>
              <a:latin typeface="Helvetica" pitchFamily="2" charset="0"/>
              <a:ea typeface="Helvetica Light" charset="0"/>
              <a:cs typeface="Helvetica Light" charset="0"/>
            </a:endParaRPr>
          </a:p>
          <a:p>
            <a:r>
              <a:rPr lang="en-US" sz="2000" dirty="0">
                <a:solidFill>
                  <a:srgbClr val="003BB8"/>
                </a:solidFill>
                <a:latin typeface="Helvetica Light" panose="020B0403020202020204" pitchFamily="34" charset="0"/>
                <a:ea typeface="Helvetica Light" charset="0"/>
                <a:cs typeface="Helvetica Light" charset="0"/>
              </a:rPr>
              <a:t>Also more theoretical work needed for precise predictions of these complex processes</a:t>
            </a:r>
          </a:p>
        </p:txBody>
      </p:sp>
      <p:sp>
        <p:nvSpPr>
          <p:cNvPr id="22" name="Rectangle 21">
            <a:extLst>
              <a:ext uri="{FF2B5EF4-FFF2-40B4-BE49-F238E27FC236}">
                <a16:creationId xmlns:a16="http://schemas.microsoft.com/office/drawing/2014/main" id="{E8BD8BBF-CD14-E649-B345-F328EBCAE5F8}"/>
              </a:ext>
            </a:extLst>
          </p:cNvPr>
          <p:cNvSpPr/>
          <p:nvPr/>
        </p:nvSpPr>
        <p:spPr>
          <a:xfrm>
            <a:off x="1042633" y="1614965"/>
            <a:ext cx="10089095" cy="2960655"/>
          </a:xfrm>
          <a:prstGeom prst="rect">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3" name="Picture 22">
            <a:extLst>
              <a:ext uri="{FF2B5EF4-FFF2-40B4-BE49-F238E27FC236}">
                <a16:creationId xmlns:a16="http://schemas.microsoft.com/office/drawing/2014/main" id="{BDBA0252-D016-A044-AE69-B71348625B2B}"/>
              </a:ext>
            </a:extLst>
          </p:cNvPr>
          <p:cNvPicPr>
            <a:picLocks noChangeAspect="1"/>
          </p:cNvPicPr>
          <p:nvPr/>
        </p:nvPicPr>
        <p:blipFill>
          <a:blip r:embed="rId7"/>
          <a:stretch>
            <a:fillRect/>
          </a:stretch>
        </p:blipFill>
        <p:spPr>
          <a:xfrm rot="5400000">
            <a:off x="2380283" y="1131916"/>
            <a:ext cx="2832978" cy="4183069"/>
          </a:xfrm>
          <a:prstGeom prst="rect">
            <a:avLst/>
          </a:prstGeom>
        </p:spPr>
      </p:pic>
      <p:pic>
        <p:nvPicPr>
          <p:cNvPr id="24" name="Picture 23">
            <a:extLst>
              <a:ext uri="{FF2B5EF4-FFF2-40B4-BE49-F238E27FC236}">
                <a16:creationId xmlns:a16="http://schemas.microsoft.com/office/drawing/2014/main" id="{BAFDFB18-86E2-D543-9F41-B78FBB7E05CF}"/>
              </a:ext>
            </a:extLst>
          </p:cNvPr>
          <p:cNvPicPr>
            <a:picLocks noChangeAspect="1"/>
          </p:cNvPicPr>
          <p:nvPr/>
        </p:nvPicPr>
        <p:blipFill>
          <a:blip r:embed="rId8"/>
          <a:stretch>
            <a:fillRect/>
          </a:stretch>
        </p:blipFill>
        <p:spPr>
          <a:xfrm rot="5400000">
            <a:off x="6785717" y="1126956"/>
            <a:ext cx="2832978" cy="4183069"/>
          </a:xfrm>
          <a:prstGeom prst="rect">
            <a:avLst/>
          </a:prstGeom>
        </p:spPr>
      </p:pic>
      <p:sp>
        <p:nvSpPr>
          <p:cNvPr id="25" name="TextBox 24">
            <a:extLst>
              <a:ext uri="{FF2B5EF4-FFF2-40B4-BE49-F238E27FC236}">
                <a16:creationId xmlns:a16="http://schemas.microsoft.com/office/drawing/2014/main" id="{5C271777-77B6-DE46-A34E-AFA856837D70}"/>
              </a:ext>
            </a:extLst>
          </p:cNvPr>
          <p:cNvSpPr txBox="1"/>
          <p:nvPr/>
        </p:nvSpPr>
        <p:spPr>
          <a:xfrm>
            <a:off x="2031777" y="1567967"/>
            <a:ext cx="5514651" cy="307777"/>
          </a:xfrm>
          <a:prstGeom prst="rect">
            <a:avLst/>
          </a:prstGeom>
          <a:noFill/>
        </p:spPr>
        <p:txBody>
          <a:bodyPr wrap="none" rtlCol="0">
            <a:spAutoFit/>
          </a:bodyPr>
          <a:lstStyle/>
          <a:p>
            <a:r>
              <a:rPr lang="en-US" sz="1200" dirty="0">
                <a:latin typeface="Helvetica Light" charset="0"/>
                <a:ea typeface="Helvetica Light" charset="0"/>
                <a:cs typeface="Helvetica Light" charset="0"/>
              </a:rPr>
              <a:t>VBF + Z analysis, pre- and post-fit m(</a:t>
            </a:r>
            <a:r>
              <a:rPr lang="en-US" sz="1200" dirty="0" err="1">
                <a:latin typeface="Helvetica Light" charset="0"/>
                <a:ea typeface="Helvetica Light" charset="0"/>
                <a:cs typeface="Helvetica Light" charset="0"/>
              </a:rPr>
              <a:t>jj</a:t>
            </a:r>
            <a:r>
              <a:rPr lang="en-US" sz="1200" dirty="0">
                <a:latin typeface="Helvetica Light" charset="0"/>
                <a:ea typeface="Helvetica Light" charset="0"/>
                <a:cs typeface="Helvetica Light" charset="0"/>
              </a:rPr>
              <a:t>) background modelling</a:t>
            </a:r>
            <a:r>
              <a:rPr lang="en-US" sz="1400" dirty="0">
                <a:latin typeface="Helvetica Light" charset="0"/>
                <a:ea typeface="Helvetica Light" charset="0"/>
                <a:cs typeface="Helvetica Light" charset="0"/>
              </a:rPr>
              <a:t> </a:t>
            </a:r>
            <a:r>
              <a:rPr lang="en-US" sz="800" dirty="0">
                <a:latin typeface="Helvetica Light" charset="0"/>
                <a:ea typeface="Helvetica Light" charset="0"/>
                <a:cs typeface="Helvetica Light" charset="0"/>
              </a:rPr>
              <a:t>[ CERN-EP-2020-045 ]</a:t>
            </a:r>
            <a:endParaRPr lang="en-US" sz="1400" dirty="0">
              <a:latin typeface="Helvetica Light" charset="0"/>
              <a:ea typeface="Helvetica Light" charset="0"/>
              <a:cs typeface="Helvetica Light" charset="0"/>
            </a:endParaRPr>
          </a:p>
        </p:txBody>
      </p:sp>
    </p:spTree>
    <p:extLst>
      <p:ext uri="{BB962C8B-B14F-4D97-AF65-F5344CB8AC3E}">
        <p14:creationId xmlns:p14="http://schemas.microsoft.com/office/powerpoint/2010/main" val="12491870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74363" cy="6858000"/>
          </a:xfrm>
          <a:prstGeom prst="rect">
            <a:avLst/>
          </a:prstGeom>
          <a:solidFill>
            <a:schemeClr val="bg1">
              <a:lumMod val="85000"/>
            </a:schemeClr>
          </a:solidFill>
          <a:ln>
            <a:solidFill>
              <a:schemeClr val="bg1">
                <a:lumMod val="85000"/>
              </a:schemeClr>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pic>
        <p:nvPicPr>
          <p:cNvPr id="8" name="Picture 7">
            <a:extLst>
              <a:ext uri="{FF2B5EF4-FFF2-40B4-BE49-F238E27FC236}">
                <a16:creationId xmlns:a16="http://schemas.microsoft.com/office/drawing/2014/main" id="{C79F1F22-2FF4-9E41-BC2C-52C474BD5863}"/>
              </a:ext>
            </a:extLst>
          </p:cNvPr>
          <p:cNvPicPr>
            <a:picLocks noChangeAspect="1"/>
          </p:cNvPicPr>
          <p:nvPr/>
        </p:nvPicPr>
        <p:blipFill>
          <a:blip r:embed="rId2"/>
          <a:stretch>
            <a:fillRect/>
          </a:stretch>
        </p:blipFill>
        <p:spPr>
          <a:xfrm>
            <a:off x="-1" y="0"/>
            <a:ext cx="12192000" cy="6858000"/>
          </a:xfrm>
          <a:prstGeom prst="rect">
            <a:avLst/>
          </a:prstGeom>
        </p:spPr>
      </p:pic>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29</a:t>
            </a:fld>
            <a:endParaRPr lang="en-GB" dirty="0"/>
          </a:p>
        </p:txBody>
      </p:sp>
      <p:sp>
        <p:nvSpPr>
          <p:cNvPr id="4" name="Rectangle 3">
            <a:extLst>
              <a:ext uri="{FF2B5EF4-FFF2-40B4-BE49-F238E27FC236}">
                <a16:creationId xmlns:a16="http://schemas.microsoft.com/office/drawing/2014/main" id="{DA189B49-F229-FD4A-9625-17C5ABC29A56}"/>
              </a:ext>
            </a:extLst>
          </p:cNvPr>
          <p:cNvSpPr/>
          <p:nvPr/>
        </p:nvSpPr>
        <p:spPr>
          <a:xfrm>
            <a:off x="0" y="4055410"/>
            <a:ext cx="12192000" cy="1570260"/>
          </a:xfrm>
          <a:prstGeom prst="rect">
            <a:avLst/>
          </a:prstGeom>
          <a:solidFill>
            <a:schemeClr val="bg1">
              <a:alpha val="96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3DC3B4E2-C1BA-0441-9CBF-E79FB5658138}"/>
              </a:ext>
            </a:extLst>
          </p:cNvPr>
          <p:cNvSpPr/>
          <p:nvPr/>
        </p:nvSpPr>
        <p:spPr>
          <a:xfrm>
            <a:off x="174027" y="4055410"/>
            <a:ext cx="4608041" cy="1502289"/>
          </a:xfrm>
          <a:prstGeom prst="rect">
            <a:avLst/>
          </a:prstGeom>
          <a:noFill/>
          <a:ln>
            <a:noFill/>
          </a:ln>
        </p:spPr>
        <p:txBody>
          <a:bodyPr wrap="square" tIns="180000" bIns="180000">
            <a:spAutoFit/>
          </a:bodyPr>
          <a:lstStyle/>
          <a:p>
            <a:pPr marL="11113" indent="220663">
              <a:defRPr/>
            </a:pPr>
            <a:r>
              <a:rPr lang="en-GB" sz="3200" dirty="0">
                <a:solidFill>
                  <a:prstClr val="black"/>
                </a:solidFill>
                <a:latin typeface="Helvetica Light" charset="0"/>
                <a:ea typeface="Helvetica Light" charset="0"/>
                <a:cs typeface="Helvetica Light" charset="0"/>
              </a:rPr>
              <a:t>Flavour physics &amp; </a:t>
            </a:r>
          </a:p>
          <a:p>
            <a:pPr marL="11113" indent="220663">
              <a:spcBef>
                <a:spcPts val="1200"/>
              </a:spcBef>
              <a:defRPr/>
            </a:pPr>
            <a:r>
              <a:rPr lang="en-GB" sz="3200" dirty="0">
                <a:solidFill>
                  <a:prstClr val="black"/>
                </a:solidFill>
                <a:latin typeface="Helvetica Light" charset="0"/>
                <a:ea typeface="Helvetica Light" charset="0"/>
                <a:cs typeface="Helvetica Light" charset="0"/>
              </a:rPr>
              <a:t>spectroscopy</a:t>
            </a:r>
            <a:endParaRPr lang="en-GB" sz="3200" dirty="0">
              <a:solidFill>
                <a:srgbClr val="000000"/>
              </a:solidFill>
              <a:latin typeface="Helvetica Light" panose="020B0403020202020204" pitchFamily="34" charset="0"/>
              <a:ea typeface="Helvetica Light" charset="0"/>
              <a:cs typeface="Helvetica Light" charset="0"/>
            </a:endParaRPr>
          </a:p>
        </p:txBody>
      </p:sp>
      <p:pic>
        <p:nvPicPr>
          <p:cNvPr id="7" name="Picture 6">
            <a:extLst>
              <a:ext uri="{FF2B5EF4-FFF2-40B4-BE49-F238E27FC236}">
                <a16:creationId xmlns:a16="http://schemas.microsoft.com/office/drawing/2014/main" id="{BA84BC53-2620-2642-A23A-8154D179EAE8}"/>
              </a:ext>
            </a:extLst>
          </p:cNvPr>
          <p:cNvPicPr>
            <a:picLocks noChangeAspect="1"/>
          </p:cNvPicPr>
          <p:nvPr/>
        </p:nvPicPr>
        <p:blipFill>
          <a:blip r:embed="rId3"/>
          <a:stretch>
            <a:fillRect/>
          </a:stretch>
        </p:blipFill>
        <p:spPr>
          <a:xfrm>
            <a:off x="4218869" y="4055410"/>
            <a:ext cx="2498735" cy="1577772"/>
          </a:xfrm>
          <a:prstGeom prst="rect">
            <a:avLst/>
          </a:prstGeom>
        </p:spPr>
      </p:pic>
      <p:sp>
        <p:nvSpPr>
          <p:cNvPr id="9" name="Rectangle 8">
            <a:extLst>
              <a:ext uri="{FF2B5EF4-FFF2-40B4-BE49-F238E27FC236}">
                <a16:creationId xmlns:a16="http://schemas.microsoft.com/office/drawing/2014/main" id="{F25B3C9D-705B-0847-A553-9A08901FF6FD}"/>
              </a:ext>
            </a:extLst>
          </p:cNvPr>
          <p:cNvSpPr/>
          <p:nvPr/>
        </p:nvSpPr>
        <p:spPr>
          <a:xfrm>
            <a:off x="136956" y="6511112"/>
            <a:ext cx="3135795" cy="253916"/>
          </a:xfrm>
          <a:prstGeom prst="rect">
            <a:avLst/>
          </a:prstGeom>
        </p:spPr>
        <p:txBody>
          <a:bodyPr wrap="none">
            <a:spAutoFit/>
          </a:bodyPr>
          <a:lstStyle/>
          <a:p>
            <a:r>
              <a:rPr lang="en-US" sz="1050" dirty="0" err="1">
                <a:solidFill>
                  <a:schemeClr val="bg1"/>
                </a:solidFill>
                <a:latin typeface="Helvetica Light" panose="020B0403020202020204" pitchFamily="34" charset="0"/>
              </a:rPr>
              <a:t>LHCb’s</a:t>
            </a:r>
            <a:r>
              <a:rPr lang="en-US" sz="1050" dirty="0">
                <a:solidFill>
                  <a:schemeClr val="bg1"/>
                </a:solidFill>
                <a:latin typeface="Helvetica Light" panose="020B0403020202020204" pitchFamily="34" charset="0"/>
              </a:rPr>
              <a:t> dipole magnet at 2018 detector opening </a:t>
            </a:r>
          </a:p>
        </p:txBody>
      </p:sp>
      <p:sp>
        <p:nvSpPr>
          <p:cNvPr id="12" name="Rectangle 11">
            <a:extLst>
              <a:ext uri="{FF2B5EF4-FFF2-40B4-BE49-F238E27FC236}">
                <a16:creationId xmlns:a16="http://schemas.microsoft.com/office/drawing/2014/main" id="{979D1DA1-B84A-F843-9DB2-65858C493C79}"/>
              </a:ext>
            </a:extLst>
          </p:cNvPr>
          <p:cNvSpPr/>
          <p:nvPr/>
        </p:nvSpPr>
        <p:spPr>
          <a:xfrm>
            <a:off x="7166920" y="4425041"/>
            <a:ext cx="4534930" cy="830997"/>
          </a:xfrm>
          <a:prstGeom prst="rect">
            <a:avLst/>
          </a:prstGeom>
        </p:spPr>
        <p:txBody>
          <a:bodyPr wrap="square">
            <a:spAutoFit/>
          </a:bodyPr>
          <a:lstStyle/>
          <a:p>
            <a:r>
              <a:rPr lang="en-US" sz="1600" dirty="0">
                <a:latin typeface="Helvetica Light" panose="020B0403020202020204" pitchFamily="34" charset="0"/>
              </a:rPr>
              <a:t>Success of SM </a:t>
            </a:r>
            <a:r>
              <a:rPr lang="en-US" sz="1600" dirty="0" err="1">
                <a:latin typeface="Helvetica Light" panose="020B0403020202020204" pitchFamily="34" charset="0"/>
              </a:rPr>
              <a:t>flavour</a:t>
            </a:r>
            <a:r>
              <a:rPr lang="en-US" sz="1600" dirty="0">
                <a:latin typeface="Helvetica Light" panose="020B0403020202020204" pitchFamily="34" charset="0"/>
              </a:rPr>
              <a:t> structure is since long a source of discomfort for BSM physics, as are the anomalies a source of excitement </a:t>
            </a:r>
          </a:p>
        </p:txBody>
      </p:sp>
    </p:spTree>
    <p:extLst>
      <p:ext uri="{BB962C8B-B14F-4D97-AF65-F5344CB8AC3E}">
        <p14:creationId xmlns:p14="http://schemas.microsoft.com/office/powerpoint/2010/main" val="342907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C4CBFF4-5C0B-AB44-8CC3-405CD8112153}"/>
              </a:ext>
            </a:extLst>
          </p:cNvPr>
          <p:cNvSpPr/>
          <p:nvPr/>
        </p:nvSpPr>
        <p:spPr>
          <a:xfrm>
            <a:off x="0" y="-20434"/>
            <a:ext cx="12192000" cy="6874884"/>
          </a:xfrm>
          <a:prstGeom prst="rect">
            <a:avLst/>
          </a:prstGeom>
          <a:solidFill>
            <a:srgbClr val="2D333C"/>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pic>
        <p:nvPicPr>
          <p:cNvPr id="2" name="Picture 1">
            <a:extLst>
              <a:ext uri="{FF2B5EF4-FFF2-40B4-BE49-F238E27FC236}">
                <a16:creationId xmlns:a16="http://schemas.microsoft.com/office/drawing/2014/main" id="{B4C81501-F04A-2F48-B8E9-9F0859F7556D}"/>
              </a:ext>
            </a:extLst>
          </p:cNvPr>
          <p:cNvPicPr>
            <a:picLocks noChangeAspect="1"/>
          </p:cNvPicPr>
          <p:nvPr/>
        </p:nvPicPr>
        <p:blipFill>
          <a:blip r:embed="rId2"/>
          <a:stretch>
            <a:fillRect/>
          </a:stretch>
        </p:blipFill>
        <p:spPr>
          <a:xfrm>
            <a:off x="6978258" y="-20434"/>
            <a:ext cx="5199321" cy="6874884"/>
          </a:xfrm>
          <a:prstGeom prst="rect">
            <a:avLst/>
          </a:prstGeom>
        </p:spPr>
      </p:pic>
      <p:sp>
        <p:nvSpPr>
          <p:cNvPr id="5" name="TextBox 4">
            <a:extLst>
              <a:ext uri="{FF2B5EF4-FFF2-40B4-BE49-F238E27FC236}">
                <a16:creationId xmlns:a16="http://schemas.microsoft.com/office/drawing/2014/main" id="{3A9F42BF-F593-D447-8C58-781692A0B5D4}"/>
              </a:ext>
            </a:extLst>
          </p:cNvPr>
          <p:cNvSpPr txBox="1"/>
          <p:nvPr/>
        </p:nvSpPr>
        <p:spPr>
          <a:xfrm>
            <a:off x="463546" y="1340995"/>
            <a:ext cx="8134354" cy="1077218"/>
          </a:xfrm>
          <a:prstGeom prst="rect">
            <a:avLst/>
          </a:prstGeom>
          <a:noFill/>
        </p:spPr>
        <p:txBody>
          <a:bodyPr wrap="square" rtlCol="0">
            <a:spAutoFit/>
          </a:bodyPr>
          <a:lstStyle/>
          <a:p>
            <a:r>
              <a:rPr lang="en-US" sz="3200" dirty="0">
                <a:solidFill>
                  <a:schemeClr val="bg1"/>
                </a:solidFill>
                <a:latin typeface="Krungthep" panose="02000400000000000000" pitchFamily="2" charset="-34"/>
                <a:ea typeface="Krungthep" panose="02000400000000000000" pitchFamily="2" charset="-34"/>
                <a:cs typeface="Krungthep" panose="02000400000000000000" pitchFamily="2" charset="-34"/>
              </a:rPr>
              <a:t>We are celebrating 10 years of physics and technological prowess</a:t>
            </a:r>
          </a:p>
        </p:txBody>
      </p:sp>
      <p:sp>
        <p:nvSpPr>
          <p:cNvPr id="10" name="TextBox 9">
            <a:extLst>
              <a:ext uri="{FF2B5EF4-FFF2-40B4-BE49-F238E27FC236}">
                <a16:creationId xmlns:a16="http://schemas.microsoft.com/office/drawing/2014/main" id="{6E05968E-AF26-1546-8411-844FCCD5F514}"/>
              </a:ext>
            </a:extLst>
          </p:cNvPr>
          <p:cNvSpPr txBox="1"/>
          <p:nvPr/>
        </p:nvSpPr>
        <p:spPr>
          <a:xfrm>
            <a:off x="540145" y="2731628"/>
            <a:ext cx="5733655" cy="3477875"/>
          </a:xfrm>
          <a:prstGeom prst="rect">
            <a:avLst/>
          </a:prstGeom>
          <a:noFill/>
        </p:spPr>
        <p:txBody>
          <a:bodyPr wrap="square" rtlCol="0">
            <a:spAutoFit/>
          </a:bodyPr>
          <a:lstStyle/>
          <a:p>
            <a:pPr marL="285750" indent="-285750">
              <a:spcBef>
                <a:spcPts val="1200"/>
              </a:spcBef>
              <a:buFont typeface="System Font Regular"/>
              <a:buChar char="–"/>
            </a:pPr>
            <a:r>
              <a:rPr lang="en-US" dirty="0">
                <a:solidFill>
                  <a:schemeClr val="bg1"/>
                </a:solidFill>
                <a:latin typeface="Helvetica Light" charset="0"/>
                <a:ea typeface="Adobe Gothic Std B" panose="020B0800000000000000" pitchFamily="34" charset="-128"/>
                <a:cs typeface="Helvetica Light" charset="0"/>
              </a:rPr>
              <a:t>The Higgs boson exists</a:t>
            </a:r>
          </a:p>
          <a:p>
            <a:pPr marL="285750" indent="-285750">
              <a:spcBef>
                <a:spcPts val="1200"/>
              </a:spcBef>
              <a:buFont typeface="System Font Regular"/>
              <a:buChar char="–"/>
            </a:pPr>
            <a:r>
              <a:rPr lang="en-US" dirty="0">
                <a:solidFill>
                  <a:schemeClr val="bg1"/>
                </a:solidFill>
                <a:latin typeface="Helvetica Light" charset="0"/>
                <a:ea typeface="Adobe Gothic Std B" panose="020B0800000000000000" pitchFamily="34" charset="-128"/>
                <a:cs typeface="Helvetica Light" charset="0"/>
              </a:rPr>
              <a:t>There is — so far — no proof of physics beyond the SM up to the TeV scale</a:t>
            </a:r>
          </a:p>
          <a:p>
            <a:pPr marL="285750" indent="-285750">
              <a:spcBef>
                <a:spcPts val="1200"/>
              </a:spcBef>
              <a:buFont typeface="System Font Regular"/>
              <a:buChar char="–"/>
            </a:pPr>
            <a:r>
              <a:rPr lang="en-US" dirty="0">
                <a:solidFill>
                  <a:schemeClr val="bg1"/>
                </a:solidFill>
                <a:latin typeface="Helvetica Light" charset="0"/>
                <a:ea typeface="Adobe Gothic Std B" panose="020B0800000000000000" pitchFamily="34" charset="-128"/>
                <a:cs typeface="Helvetica Light" charset="0"/>
              </a:rPr>
              <a:t>Numerous discoveries within the SM were made involving rare processes, </a:t>
            </a:r>
            <a:r>
              <a:rPr lang="en-US" dirty="0" err="1">
                <a:solidFill>
                  <a:schemeClr val="bg1"/>
                </a:solidFill>
                <a:latin typeface="Helvetica Light" charset="0"/>
                <a:ea typeface="Adobe Gothic Std B" panose="020B0800000000000000" pitchFamily="34" charset="-128"/>
                <a:cs typeface="Helvetica Light" charset="0"/>
              </a:rPr>
              <a:t>flavour</a:t>
            </a:r>
            <a:r>
              <a:rPr lang="en-US" dirty="0">
                <a:solidFill>
                  <a:schemeClr val="bg1"/>
                </a:solidFill>
                <a:latin typeface="Helvetica Light" charset="0"/>
                <a:ea typeface="Adobe Gothic Std B" panose="020B0800000000000000" pitchFamily="34" charset="-128"/>
                <a:cs typeface="Helvetica Light" charset="0"/>
              </a:rPr>
              <a:t>, spectroscopy,            high-density strong matter</a:t>
            </a:r>
          </a:p>
          <a:p>
            <a:pPr marL="285750" indent="-285750">
              <a:spcBef>
                <a:spcPts val="1200"/>
              </a:spcBef>
              <a:buFont typeface="System Font Regular"/>
              <a:buChar char="–"/>
            </a:pPr>
            <a:r>
              <a:rPr lang="en-US" dirty="0">
                <a:solidFill>
                  <a:schemeClr val="bg1"/>
                </a:solidFill>
                <a:latin typeface="Helvetica Light" charset="0"/>
                <a:ea typeface="Adobe Gothic Std B" panose="020B0800000000000000" pitchFamily="34" charset="-128"/>
                <a:cs typeface="Helvetica Light" charset="0"/>
              </a:rPr>
              <a:t>Accelerators, detectors, computing &amp; analysis performed beyond expectations</a:t>
            </a:r>
          </a:p>
          <a:p>
            <a:pPr marL="285750" indent="-285750">
              <a:spcBef>
                <a:spcPts val="1200"/>
              </a:spcBef>
              <a:buFont typeface="System Font Regular"/>
              <a:buChar char="–"/>
            </a:pPr>
            <a:r>
              <a:rPr lang="en-US" dirty="0">
                <a:solidFill>
                  <a:schemeClr val="bg1"/>
                </a:solidFill>
                <a:latin typeface="Helvetica Light" charset="0"/>
                <a:ea typeface="Adobe Gothic Std B" panose="020B0800000000000000" pitchFamily="34" charset="-128"/>
                <a:cs typeface="Helvetica Light" charset="0"/>
              </a:rPr>
              <a:t>The LHC has prompted prodigious progress in particle theory</a:t>
            </a:r>
          </a:p>
        </p:txBody>
      </p:sp>
      <p:sp>
        <p:nvSpPr>
          <p:cNvPr id="17" name="TextBox 16">
            <a:extLst>
              <a:ext uri="{FF2B5EF4-FFF2-40B4-BE49-F238E27FC236}">
                <a16:creationId xmlns:a16="http://schemas.microsoft.com/office/drawing/2014/main" id="{BD02627B-FAF4-9E44-8F36-6A738661533C}"/>
              </a:ext>
            </a:extLst>
          </p:cNvPr>
          <p:cNvSpPr txBox="1"/>
          <p:nvPr/>
        </p:nvSpPr>
        <p:spPr>
          <a:xfrm>
            <a:off x="501646" y="6367819"/>
            <a:ext cx="2789546" cy="215444"/>
          </a:xfrm>
          <a:prstGeom prst="rect">
            <a:avLst/>
          </a:prstGeom>
          <a:noFill/>
        </p:spPr>
        <p:txBody>
          <a:bodyPr wrap="none" rtlCol="0">
            <a:spAutoFit/>
          </a:bodyPr>
          <a:lstStyle/>
          <a:p>
            <a:r>
              <a:rPr lang="en-US" sz="800" dirty="0">
                <a:solidFill>
                  <a:schemeClr val="bg1">
                    <a:lumMod val="65000"/>
                  </a:schemeClr>
                </a:solidFill>
                <a:latin typeface="Helvetica Light" charset="0"/>
                <a:ea typeface="Helvetica Light" charset="0"/>
                <a:cs typeface="Helvetica Light" charset="0"/>
              </a:rPr>
              <a:t>Michelangelo </a:t>
            </a:r>
            <a:r>
              <a:rPr lang="en-US" sz="800" dirty="0" err="1">
                <a:solidFill>
                  <a:schemeClr val="bg1">
                    <a:lumMod val="65000"/>
                  </a:schemeClr>
                </a:solidFill>
                <a:latin typeface="Helvetica Light" charset="0"/>
                <a:ea typeface="Helvetica Light" charset="0"/>
                <a:cs typeface="Helvetica Light" charset="0"/>
              </a:rPr>
              <a:t>Mangano</a:t>
            </a:r>
            <a:r>
              <a:rPr lang="en-US" sz="800" dirty="0">
                <a:solidFill>
                  <a:schemeClr val="bg1">
                    <a:lumMod val="65000"/>
                  </a:schemeClr>
                </a:solidFill>
                <a:latin typeface="Helvetica Light" charset="0"/>
                <a:ea typeface="Helvetica Light" charset="0"/>
                <a:cs typeface="Helvetica Light" charset="0"/>
              </a:rPr>
              <a:t>, CERN Courier March/April 2020</a:t>
            </a:r>
          </a:p>
        </p:txBody>
      </p:sp>
    </p:spTree>
    <p:extLst>
      <p:ext uri="{BB962C8B-B14F-4D97-AF65-F5344CB8AC3E}">
        <p14:creationId xmlns:p14="http://schemas.microsoft.com/office/powerpoint/2010/main" val="42894961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C582F9-5132-8D4A-93D6-8252D097C4ED}"/>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a:extLst>
              <a:ext uri="{FF2B5EF4-FFF2-40B4-BE49-F238E27FC236}">
                <a16:creationId xmlns:a16="http://schemas.microsoft.com/office/drawing/2014/main" id="{FCCC3916-E759-4048-9C30-329AE943B158}"/>
              </a:ext>
            </a:extLst>
          </p:cNvPr>
          <p:cNvSpPr>
            <a:spLocks noGrp="1"/>
          </p:cNvSpPr>
          <p:nvPr>
            <p:ph type="sldNum" sz="quarter" idx="4"/>
          </p:nvPr>
        </p:nvSpPr>
        <p:spPr/>
        <p:txBody>
          <a:bodyPr/>
          <a:lstStyle/>
          <a:p>
            <a:pPr>
              <a:defRPr/>
            </a:pPr>
            <a:fld id="{611C2F03-9E95-40C9-A99F-3C4F7EE8CF2A}" type="slidenum">
              <a:rPr lang="en-GB" smtClean="0"/>
              <a:pPr>
                <a:defRPr/>
              </a:pPr>
              <a:t>30</a:t>
            </a:fld>
            <a:endParaRPr lang="en-GB" dirty="0"/>
          </a:p>
        </p:txBody>
      </p:sp>
      <p:sp>
        <p:nvSpPr>
          <p:cNvPr id="5" name="TextBox 4">
            <a:extLst>
              <a:ext uri="{FF2B5EF4-FFF2-40B4-BE49-F238E27FC236}">
                <a16:creationId xmlns:a16="http://schemas.microsoft.com/office/drawing/2014/main" id="{D81AA9F2-14C5-294A-8F00-A8963D1DA943}"/>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CKM </a:t>
            </a:r>
            <a:r>
              <a:rPr lang="en-US" sz="1600" dirty="0">
                <a:solidFill>
                  <a:prstClr val="black">
                    <a:lumMod val="75000"/>
                    <a:lumOff val="25000"/>
                  </a:prstClr>
                </a:solidFill>
                <a:latin typeface="Helvetica Light" charset="0"/>
                <a:ea typeface="Helvetica Light" charset="0"/>
                <a:cs typeface="Helvetica Light" charset="0"/>
              </a:rPr>
              <a:t>— LHCb is greatly contributing to CKM metrology, in particular through a large set of </a:t>
            </a:r>
            <a:r>
              <a:rPr lang="en-US" sz="1600" dirty="0" err="1">
                <a:solidFill>
                  <a:prstClr val="black">
                    <a:lumMod val="75000"/>
                    <a:lumOff val="25000"/>
                  </a:prstClr>
                </a:solidFill>
                <a:latin typeface="Helvetica Light" charset="0"/>
                <a:ea typeface="Helvetica Light" charset="0"/>
                <a:cs typeface="Helvetica Light" charset="0"/>
              </a:rPr>
              <a:t>γ</a:t>
            </a:r>
            <a:r>
              <a:rPr lang="en-US" sz="1600" dirty="0">
                <a:solidFill>
                  <a:prstClr val="black">
                    <a:lumMod val="75000"/>
                    <a:lumOff val="25000"/>
                  </a:prstClr>
                </a:solidFill>
                <a:latin typeface="Helvetica Light" charset="0"/>
                <a:ea typeface="Helvetica Light" charset="0"/>
                <a:cs typeface="Helvetica Light" charset="0"/>
              </a:rPr>
              <a:t> measurements</a:t>
            </a:r>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8" name="Picture 7">
            <a:extLst>
              <a:ext uri="{FF2B5EF4-FFF2-40B4-BE49-F238E27FC236}">
                <a16:creationId xmlns:a16="http://schemas.microsoft.com/office/drawing/2014/main" id="{5E57137C-2ACF-0244-9855-C33D277C51E7}"/>
              </a:ext>
            </a:extLst>
          </p:cNvPr>
          <p:cNvPicPr>
            <a:picLocks noChangeAspect="1"/>
          </p:cNvPicPr>
          <p:nvPr/>
        </p:nvPicPr>
        <p:blipFill>
          <a:blip r:embed="rId2"/>
          <a:stretch>
            <a:fillRect/>
          </a:stretch>
        </p:blipFill>
        <p:spPr>
          <a:xfrm rot="5400000">
            <a:off x="1386030" y="1525052"/>
            <a:ext cx="3843746" cy="5874405"/>
          </a:xfrm>
          <a:prstGeom prst="rect">
            <a:avLst/>
          </a:prstGeom>
        </p:spPr>
      </p:pic>
      <p:sp>
        <p:nvSpPr>
          <p:cNvPr id="9" name="TextBox 8">
            <a:extLst>
              <a:ext uri="{FF2B5EF4-FFF2-40B4-BE49-F238E27FC236}">
                <a16:creationId xmlns:a16="http://schemas.microsoft.com/office/drawing/2014/main" id="{9EFAAFC3-6ED2-134D-A739-9BBE6776404E}"/>
              </a:ext>
            </a:extLst>
          </p:cNvPr>
          <p:cNvSpPr txBox="1"/>
          <p:nvPr/>
        </p:nvSpPr>
        <p:spPr>
          <a:xfrm>
            <a:off x="457199" y="1017579"/>
            <a:ext cx="11602995" cy="1154162"/>
          </a:xfrm>
          <a:prstGeom prst="rect">
            <a:avLst/>
          </a:prstGeom>
          <a:noFill/>
        </p:spPr>
        <p:txBody>
          <a:bodyPr wrap="square" rtlCol="0">
            <a:spAutoFit/>
          </a:bodyPr>
          <a:lstStyle/>
          <a:p>
            <a:pPr>
              <a:spcBef>
                <a:spcPts val="3000"/>
              </a:spcBef>
              <a:defRPr/>
            </a:pPr>
            <a:r>
              <a:rPr lang="en-US" dirty="0">
                <a:latin typeface="Helvetica Light" panose="020B0403020202020204" pitchFamily="34" charset="0"/>
                <a:cs typeface="Arial"/>
              </a:rPr>
              <a:t>LHCb also seriously contributes to direct |</a:t>
            </a:r>
            <a:r>
              <a:rPr lang="en-US" dirty="0" err="1">
                <a:latin typeface="Helvetica Light" panose="020B0403020202020204" pitchFamily="34" charset="0"/>
                <a:cs typeface="Arial"/>
              </a:rPr>
              <a:t>V</a:t>
            </a:r>
            <a:r>
              <a:rPr lang="en-US" baseline="-25000" dirty="0" err="1">
                <a:latin typeface="Helvetica Light" panose="020B0403020202020204" pitchFamily="34" charset="0"/>
                <a:cs typeface="Arial"/>
              </a:rPr>
              <a:t>cb</a:t>
            </a:r>
            <a:r>
              <a:rPr lang="en-US" dirty="0">
                <a:latin typeface="Helvetica Light" panose="020B0403020202020204" pitchFamily="34" charset="0"/>
                <a:cs typeface="Arial"/>
              </a:rPr>
              <a:t>| and |</a:t>
            </a:r>
            <a:r>
              <a:rPr lang="en-US" dirty="0" err="1">
                <a:latin typeface="Helvetica Light" panose="020B0403020202020204" pitchFamily="34" charset="0"/>
                <a:cs typeface="Arial"/>
              </a:rPr>
              <a:t>V</a:t>
            </a:r>
            <a:r>
              <a:rPr lang="en-US" baseline="-25000" dirty="0" err="1">
                <a:latin typeface="Helvetica Light" panose="020B0403020202020204" pitchFamily="34" charset="0"/>
                <a:cs typeface="Arial"/>
              </a:rPr>
              <a:t>ub</a:t>
            </a:r>
            <a:r>
              <a:rPr lang="en-US" dirty="0">
                <a:latin typeface="Helvetica Light" panose="020B0403020202020204" pitchFamily="34" charset="0"/>
                <a:cs typeface="Arial"/>
              </a:rPr>
              <a:t>| determinations, where longstanding tensions between exclusive and inclusive results exist </a:t>
            </a:r>
          </a:p>
          <a:p>
            <a:pPr>
              <a:spcBef>
                <a:spcPts val="1800"/>
              </a:spcBef>
              <a:tabLst>
                <a:tab pos="2222500" algn="l"/>
              </a:tabLst>
              <a:defRPr/>
            </a:pPr>
            <a:r>
              <a:rPr lang="en-US" dirty="0">
                <a:solidFill>
                  <a:srgbClr val="003BB8"/>
                </a:solidFill>
                <a:latin typeface="Helvetica Light" panose="020B0403020202020204" pitchFamily="34" charset="0"/>
                <a:cs typeface="Arial"/>
              </a:rPr>
              <a:t>New |</a:t>
            </a:r>
            <a:r>
              <a:rPr lang="en-US" dirty="0" err="1">
                <a:solidFill>
                  <a:srgbClr val="003BB8"/>
                </a:solidFill>
                <a:latin typeface="Helvetica Light" panose="020B0403020202020204" pitchFamily="34" charset="0"/>
                <a:cs typeface="Arial"/>
              </a:rPr>
              <a:t>V</a:t>
            </a:r>
            <a:r>
              <a:rPr lang="en-US" baseline="-25000" dirty="0" err="1">
                <a:solidFill>
                  <a:srgbClr val="003BB8"/>
                </a:solidFill>
                <a:latin typeface="Helvetica Light" panose="020B0403020202020204" pitchFamily="34" charset="0"/>
                <a:cs typeface="Arial"/>
              </a:rPr>
              <a:t>cb</a:t>
            </a:r>
            <a:r>
              <a:rPr lang="en-US" dirty="0">
                <a:solidFill>
                  <a:srgbClr val="003BB8"/>
                </a:solidFill>
                <a:latin typeface="Helvetica Light" panose="020B0403020202020204" pitchFamily="34" charset="0"/>
                <a:cs typeface="Arial"/>
              </a:rPr>
              <a:t>| measurement from B</a:t>
            </a:r>
            <a:r>
              <a:rPr lang="en-US" baseline="-25000" dirty="0">
                <a:solidFill>
                  <a:srgbClr val="003BB8"/>
                </a:solidFill>
                <a:latin typeface="Helvetica Light" panose="020B0403020202020204" pitchFamily="34" charset="0"/>
                <a:cs typeface="Arial"/>
              </a:rPr>
              <a:t>s</a:t>
            </a:r>
            <a:r>
              <a:rPr lang="en-US" dirty="0">
                <a:solidFill>
                  <a:srgbClr val="003BB8"/>
                </a:solidFill>
                <a:latin typeface="Helvetica Light" panose="020B0403020202020204" pitchFamily="34" charset="0"/>
                <a:cs typeface="Arial"/>
              </a:rPr>
              <a:t> </a:t>
            </a:r>
            <a:r>
              <a:rPr lang="en-US" dirty="0">
                <a:solidFill>
                  <a:srgbClr val="003BB8"/>
                </a:solidFill>
                <a:latin typeface="Symbol" pitchFamily="2" charset="2"/>
                <a:cs typeface="Arial"/>
              </a:rPr>
              <a:t>®</a:t>
            </a:r>
            <a:r>
              <a:rPr lang="en-US" dirty="0">
                <a:solidFill>
                  <a:srgbClr val="003BB8"/>
                </a:solidFill>
                <a:latin typeface="Helvetica Light" panose="020B0403020202020204" pitchFamily="34" charset="0"/>
                <a:cs typeface="Arial"/>
              </a:rPr>
              <a:t> D</a:t>
            </a:r>
            <a:r>
              <a:rPr lang="en-US" baseline="-25000" dirty="0">
                <a:solidFill>
                  <a:srgbClr val="003BB8"/>
                </a:solidFill>
                <a:latin typeface="Helvetica Light" panose="020B0403020202020204" pitchFamily="34" charset="0"/>
                <a:cs typeface="Arial"/>
              </a:rPr>
              <a:t>s</a:t>
            </a:r>
            <a:r>
              <a:rPr lang="en-US" baseline="30000" dirty="0">
                <a:solidFill>
                  <a:srgbClr val="003BB8"/>
                </a:solidFill>
                <a:latin typeface="Helvetica Light" panose="020B0403020202020204" pitchFamily="34" charset="0"/>
                <a:cs typeface="Arial"/>
              </a:rPr>
              <a:t>(</a:t>
            </a:r>
            <a:r>
              <a:rPr lang="en-US" dirty="0">
                <a:solidFill>
                  <a:srgbClr val="003BB8"/>
                </a:solidFill>
                <a:latin typeface="Helvetica Light" panose="020B0403020202020204" pitchFamily="34" charset="0"/>
                <a:cs typeface="Arial"/>
              </a:rPr>
              <a:t>*</a:t>
            </a:r>
            <a:r>
              <a:rPr lang="en-US" baseline="30000" dirty="0">
                <a:solidFill>
                  <a:srgbClr val="003BB8"/>
                </a:solidFill>
                <a:latin typeface="Helvetica Light" panose="020B0403020202020204" pitchFamily="34" charset="0"/>
                <a:cs typeface="Arial"/>
              </a:rPr>
              <a:t>)</a:t>
            </a:r>
            <a:r>
              <a:rPr lang="en-US" dirty="0">
                <a:solidFill>
                  <a:srgbClr val="003BB8"/>
                </a:solidFill>
                <a:latin typeface="Helvetica Light" panose="020B0403020202020204" pitchFamily="34" charset="0"/>
                <a:cs typeface="Arial"/>
              </a:rPr>
              <a:t>µ</a:t>
            </a:r>
            <a:r>
              <a:rPr lang="en-US" dirty="0" err="1">
                <a:solidFill>
                  <a:srgbClr val="003BB8"/>
                </a:solidFill>
                <a:latin typeface="Helvetica Light" panose="020B0403020202020204" pitchFamily="34" charset="0"/>
                <a:cs typeface="Arial"/>
              </a:rPr>
              <a:t>ν</a:t>
            </a:r>
            <a:r>
              <a:rPr lang="en-US" dirty="0">
                <a:solidFill>
                  <a:srgbClr val="003BB8"/>
                </a:solidFill>
                <a:latin typeface="Helvetica Light" panose="020B0403020202020204" pitchFamily="34" charset="0"/>
                <a:cs typeface="Arial"/>
              </a:rPr>
              <a:t> decay rate vs recoil </a:t>
            </a:r>
            <a:r>
              <a:rPr lang="en-US" sz="1600" dirty="0">
                <a:solidFill>
                  <a:srgbClr val="003BB8"/>
                </a:solidFill>
                <a:latin typeface="Helvetica Light" panose="020B0403020202020204" pitchFamily="34" charset="0"/>
                <a:cs typeface="Arial"/>
              </a:rPr>
              <a:t>(novel approach to estimate recoil momentum)</a:t>
            </a:r>
            <a:r>
              <a:rPr lang="en-US" dirty="0">
                <a:solidFill>
                  <a:srgbClr val="003BB8"/>
                </a:solidFill>
                <a:latin typeface="Helvetica Light" panose="020B0403020202020204" pitchFamily="34" charset="0"/>
                <a:cs typeface="Arial"/>
              </a:rPr>
              <a:t> </a:t>
            </a:r>
          </a:p>
        </p:txBody>
      </p:sp>
      <p:sp>
        <p:nvSpPr>
          <p:cNvPr id="11" name="TextBox 10">
            <a:extLst>
              <a:ext uri="{FF2B5EF4-FFF2-40B4-BE49-F238E27FC236}">
                <a16:creationId xmlns:a16="http://schemas.microsoft.com/office/drawing/2014/main" id="{088B1274-2CFD-0D49-815A-E6F00AAB190A}"/>
              </a:ext>
            </a:extLst>
          </p:cNvPr>
          <p:cNvSpPr txBox="1"/>
          <p:nvPr/>
        </p:nvSpPr>
        <p:spPr>
          <a:xfrm>
            <a:off x="1544593" y="5121198"/>
            <a:ext cx="1452642" cy="307777"/>
          </a:xfrm>
          <a:prstGeom prst="rect">
            <a:avLst/>
          </a:prstGeom>
          <a:noFill/>
        </p:spPr>
        <p:txBody>
          <a:bodyPr wrap="none" rtlCol="0">
            <a:spAutoFit/>
          </a:bodyPr>
          <a:lstStyle/>
          <a:p>
            <a:r>
              <a:rPr lang="en-US" sz="1400" dirty="0">
                <a:solidFill>
                  <a:srgbClr val="003BB8"/>
                </a:solidFill>
                <a:latin typeface="Helvetica Light" charset="0"/>
                <a:ea typeface="Helvetica Light" charset="0"/>
                <a:cs typeface="Helvetica Light" charset="0"/>
              </a:rPr>
              <a:t>LHCb*: |</a:t>
            </a:r>
            <a:r>
              <a:rPr lang="en-US" sz="1400" dirty="0" err="1">
                <a:solidFill>
                  <a:srgbClr val="003BB8"/>
                </a:solidFill>
                <a:latin typeface="Helvetica Light" charset="0"/>
                <a:ea typeface="Helvetica Light" charset="0"/>
                <a:cs typeface="Helvetica Light" charset="0"/>
              </a:rPr>
              <a:t>V</a:t>
            </a:r>
            <a:r>
              <a:rPr lang="en-US" sz="1400" baseline="-25000" dirty="0" err="1">
                <a:solidFill>
                  <a:srgbClr val="003BB8"/>
                </a:solidFill>
                <a:latin typeface="Helvetica Light" charset="0"/>
                <a:ea typeface="Helvetica Light" charset="0"/>
                <a:cs typeface="Helvetica Light" charset="0"/>
              </a:rPr>
              <a:t>ub</a:t>
            </a:r>
            <a:r>
              <a:rPr lang="en-US" sz="1400" dirty="0">
                <a:solidFill>
                  <a:srgbClr val="003BB8"/>
                </a:solidFill>
                <a:latin typeface="Helvetica Light" charset="0"/>
                <a:ea typeface="Helvetica Light" charset="0"/>
                <a:cs typeface="Helvetica Light" charset="0"/>
              </a:rPr>
              <a:t>/</a:t>
            </a:r>
            <a:r>
              <a:rPr lang="en-US" sz="1400" dirty="0" err="1">
                <a:solidFill>
                  <a:srgbClr val="003BB8"/>
                </a:solidFill>
                <a:latin typeface="Helvetica Light" charset="0"/>
                <a:ea typeface="Helvetica Light" charset="0"/>
                <a:cs typeface="Helvetica Light" charset="0"/>
              </a:rPr>
              <a:t>V</a:t>
            </a:r>
            <a:r>
              <a:rPr lang="en-US" sz="1400" baseline="-25000" dirty="0" err="1">
                <a:solidFill>
                  <a:srgbClr val="003BB8"/>
                </a:solidFill>
                <a:latin typeface="Helvetica Light" charset="0"/>
                <a:ea typeface="Helvetica Light" charset="0"/>
                <a:cs typeface="Helvetica Light" charset="0"/>
              </a:rPr>
              <a:t>cb</a:t>
            </a:r>
            <a:r>
              <a:rPr lang="en-US" sz="1400" dirty="0">
                <a:solidFill>
                  <a:srgbClr val="003BB8"/>
                </a:solidFill>
                <a:latin typeface="Helvetica Light" charset="0"/>
                <a:ea typeface="Helvetica Light" charset="0"/>
                <a:cs typeface="Helvetica Light" charset="0"/>
              </a:rPr>
              <a:t>|</a:t>
            </a:r>
          </a:p>
        </p:txBody>
      </p:sp>
      <p:sp>
        <p:nvSpPr>
          <p:cNvPr id="12" name="TextBox 11">
            <a:extLst>
              <a:ext uri="{FF2B5EF4-FFF2-40B4-BE49-F238E27FC236}">
                <a16:creationId xmlns:a16="http://schemas.microsoft.com/office/drawing/2014/main" id="{0BA59661-115F-9744-B9D1-E63BEABB924D}"/>
              </a:ext>
            </a:extLst>
          </p:cNvPr>
          <p:cNvSpPr txBox="1"/>
          <p:nvPr/>
        </p:nvSpPr>
        <p:spPr>
          <a:xfrm>
            <a:off x="1099749" y="2442292"/>
            <a:ext cx="3348994" cy="307777"/>
          </a:xfrm>
          <a:prstGeom prst="rect">
            <a:avLst/>
          </a:prstGeom>
          <a:noFill/>
        </p:spPr>
        <p:txBody>
          <a:bodyPr wrap="none" rtlCol="0">
            <a:spAutoFit/>
          </a:bodyPr>
          <a:lstStyle/>
          <a:p>
            <a:r>
              <a:rPr lang="en-US" sz="1400" dirty="0">
                <a:solidFill>
                  <a:schemeClr val="tx1">
                    <a:lumMod val="50000"/>
                    <a:lumOff val="50000"/>
                  </a:schemeClr>
                </a:solidFill>
                <a:latin typeface="Helvetica Light" charset="0"/>
                <a:ea typeface="Helvetica Light" charset="0"/>
                <a:cs typeface="Helvetica Light" charset="0"/>
              </a:rPr>
              <a:t>HFLAV combination of exclusive results</a:t>
            </a:r>
          </a:p>
        </p:txBody>
      </p:sp>
      <p:sp>
        <p:nvSpPr>
          <p:cNvPr id="13" name="Rectangle 12">
            <a:extLst>
              <a:ext uri="{FF2B5EF4-FFF2-40B4-BE49-F238E27FC236}">
                <a16:creationId xmlns:a16="http://schemas.microsoft.com/office/drawing/2014/main" id="{94F75133-3767-6846-BA49-431FF4C66D16}"/>
              </a:ext>
            </a:extLst>
          </p:cNvPr>
          <p:cNvSpPr/>
          <p:nvPr/>
        </p:nvSpPr>
        <p:spPr>
          <a:xfrm>
            <a:off x="806399" y="6151475"/>
            <a:ext cx="3935693" cy="276999"/>
          </a:xfrm>
          <a:prstGeom prst="rect">
            <a:avLst/>
          </a:prstGeom>
        </p:spPr>
        <p:txBody>
          <a:bodyPr wrap="none">
            <a:spAutoFit/>
          </a:bodyPr>
          <a:lstStyle/>
          <a:p>
            <a:r>
              <a:rPr lang="en-US" sz="1200" dirty="0">
                <a:solidFill>
                  <a:srgbClr val="003BB8"/>
                </a:solidFill>
                <a:latin typeface="Helvetica Light" panose="020B0403020202020204" pitchFamily="34" charset="0"/>
              </a:rPr>
              <a:t>*from partial rate of </a:t>
            </a:r>
            <a:r>
              <a:rPr lang="el-GR" sz="1200" dirty="0">
                <a:solidFill>
                  <a:srgbClr val="003BB8"/>
                </a:solidFill>
                <a:latin typeface="Helvetica Light" panose="020B0403020202020204" pitchFamily="34" charset="0"/>
              </a:rPr>
              <a:t>Λ</a:t>
            </a:r>
            <a:r>
              <a:rPr lang="en-US" sz="1200" baseline="-25000" dirty="0">
                <a:solidFill>
                  <a:srgbClr val="003BB8"/>
                </a:solidFill>
                <a:latin typeface="Helvetica Light" panose="020B0403020202020204" pitchFamily="34" charset="0"/>
              </a:rPr>
              <a:t>b </a:t>
            </a:r>
            <a:r>
              <a:rPr lang="en-US" sz="1200" dirty="0">
                <a:solidFill>
                  <a:srgbClr val="003BB8"/>
                </a:solidFill>
                <a:latin typeface="Helvetica Light" panose="020B0403020202020204" pitchFamily="34" charset="0"/>
              </a:rPr>
              <a:t>→ p</a:t>
            </a:r>
            <a:r>
              <a:rPr lang="el-GR" sz="1200" dirty="0" err="1">
                <a:solidFill>
                  <a:srgbClr val="003BB8"/>
                </a:solidFill>
                <a:latin typeface="Helvetica Light" panose="020B0403020202020204" pitchFamily="34" charset="0"/>
              </a:rPr>
              <a:t>μν</a:t>
            </a:r>
            <a:r>
              <a:rPr lang="el-GR" sz="1200" dirty="0">
                <a:solidFill>
                  <a:srgbClr val="003BB8"/>
                </a:solidFill>
                <a:latin typeface="Helvetica Light" panose="020B0403020202020204" pitchFamily="34" charset="0"/>
              </a:rPr>
              <a:t> </a:t>
            </a:r>
            <a:r>
              <a:rPr lang="en-US" sz="1200" dirty="0">
                <a:solidFill>
                  <a:srgbClr val="003BB8"/>
                </a:solidFill>
                <a:latin typeface="Helvetica Light" panose="020B0403020202020204" pitchFamily="34" charset="0"/>
              </a:rPr>
              <a:t>normalized to </a:t>
            </a:r>
            <a:r>
              <a:rPr lang="el-GR" sz="1200" dirty="0">
                <a:solidFill>
                  <a:srgbClr val="003BB8"/>
                </a:solidFill>
                <a:latin typeface="Helvetica Light" panose="020B0403020202020204" pitchFamily="34" charset="0"/>
              </a:rPr>
              <a:t>Λ</a:t>
            </a:r>
            <a:r>
              <a:rPr lang="en-US" sz="1200" baseline="-25000" dirty="0">
                <a:solidFill>
                  <a:srgbClr val="003BB8"/>
                </a:solidFill>
                <a:latin typeface="Helvetica Light" panose="020B0403020202020204" pitchFamily="34" charset="0"/>
              </a:rPr>
              <a:t>b </a:t>
            </a:r>
            <a:r>
              <a:rPr lang="en-US" sz="1200" dirty="0">
                <a:solidFill>
                  <a:srgbClr val="003BB8"/>
                </a:solidFill>
                <a:latin typeface="Helvetica Light" panose="020B0403020202020204" pitchFamily="34" charset="0"/>
              </a:rPr>
              <a:t>→ </a:t>
            </a:r>
            <a:r>
              <a:rPr lang="el-GR" sz="1200" dirty="0">
                <a:solidFill>
                  <a:srgbClr val="003BB8"/>
                </a:solidFill>
                <a:latin typeface="Helvetica Light" panose="020B0403020202020204" pitchFamily="34" charset="0"/>
              </a:rPr>
              <a:t>Λ</a:t>
            </a:r>
            <a:r>
              <a:rPr lang="en-US" sz="1200" baseline="-25000" dirty="0">
                <a:solidFill>
                  <a:srgbClr val="003BB8"/>
                </a:solidFill>
                <a:latin typeface="Helvetica Light" panose="020B0403020202020204" pitchFamily="34" charset="0"/>
              </a:rPr>
              <a:t>c</a:t>
            </a:r>
            <a:r>
              <a:rPr lang="el-GR" sz="1200" dirty="0" err="1">
                <a:solidFill>
                  <a:srgbClr val="003BB8"/>
                </a:solidFill>
                <a:latin typeface="Helvetica Light" panose="020B0403020202020204" pitchFamily="34" charset="0"/>
              </a:rPr>
              <a:t>μν</a:t>
            </a:r>
            <a:r>
              <a:rPr lang="el-GR" sz="1200" dirty="0">
                <a:solidFill>
                  <a:srgbClr val="003BB8"/>
                </a:solidFill>
                <a:latin typeface="Helvetica Light" panose="020B0403020202020204" pitchFamily="34" charset="0"/>
              </a:rPr>
              <a:t>,</a:t>
            </a:r>
            <a:endParaRPr lang="en-US" sz="1200" dirty="0">
              <a:solidFill>
                <a:srgbClr val="003BB8"/>
              </a:solidFill>
              <a:latin typeface="Helvetica Light" panose="020B0403020202020204" pitchFamily="34" charset="0"/>
            </a:endParaRPr>
          </a:p>
        </p:txBody>
      </p:sp>
      <p:pic>
        <p:nvPicPr>
          <p:cNvPr id="15" name="Picture 14">
            <a:extLst>
              <a:ext uri="{FF2B5EF4-FFF2-40B4-BE49-F238E27FC236}">
                <a16:creationId xmlns:a16="http://schemas.microsoft.com/office/drawing/2014/main" id="{0EA462A8-65B9-A349-848C-6EB123D84917}"/>
              </a:ext>
            </a:extLst>
          </p:cNvPr>
          <p:cNvPicPr>
            <a:picLocks noChangeAspect="1"/>
          </p:cNvPicPr>
          <p:nvPr/>
        </p:nvPicPr>
        <p:blipFill>
          <a:blip r:embed="rId3"/>
          <a:stretch>
            <a:fillRect/>
          </a:stretch>
        </p:blipFill>
        <p:spPr>
          <a:xfrm>
            <a:off x="6257067" y="2706496"/>
            <a:ext cx="3319163" cy="3677632"/>
          </a:xfrm>
          <a:prstGeom prst="rect">
            <a:avLst/>
          </a:prstGeom>
        </p:spPr>
      </p:pic>
      <p:sp>
        <p:nvSpPr>
          <p:cNvPr id="16" name="TextBox 15">
            <a:extLst>
              <a:ext uri="{FF2B5EF4-FFF2-40B4-BE49-F238E27FC236}">
                <a16:creationId xmlns:a16="http://schemas.microsoft.com/office/drawing/2014/main" id="{111D04A6-0727-724C-BA5B-1DDEDABC2650}"/>
              </a:ext>
            </a:extLst>
          </p:cNvPr>
          <p:cNvSpPr txBox="1"/>
          <p:nvPr/>
        </p:nvSpPr>
        <p:spPr>
          <a:xfrm>
            <a:off x="9588190" y="4361066"/>
            <a:ext cx="2472003" cy="1477328"/>
          </a:xfrm>
          <a:prstGeom prst="rect">
            <a:avLst/>
          </a:prstGeom>
          <a:noFill/>
        </p:spPr>
        <p:txBody>
          <a:bodyPr wrap="square" rtlCol="0">
            <a:spAutoFit/>
          </a:bodyPr>
          <a:lstStyle/>
          <a:p>
            <a:pPr>
              <a:spcBef>
                <a:spcPts val="1200"/>
              </a:spcBef>
            </a:pPr>
            <a:r>
              <a:rPr lang="en-US" sz="1400" dirty="0">
                <a:latin typeface="Helvetica Light" charset="0"/>
                <a:ea typeface="Helvetica Light" charset="0"/>
                <a:cs typeface="Helvetica Light" charset="0"/>
              </a:rPr>
              <a:t>LHCb result consistent with incl. and excl. average</a:t>
            </a:r>
          </a:p>
          <a:p>
            <a:pPr>
              <a:spcBef>
                <a:spcPts val="1200"/>
              </a:spcBef>
            </a:pPr>
            <a:r>
              <a:rPr lang="en-US" sz="1400" dirty="0">
                <a:latin typeface="Helvetica Light" charset="0"/>
                <a:ea typeface="Helvetica Light" charset="0"/>
                <a:cs typeface="Helvetica Light" charset="0"/>
              </a:rPr>
              <a:t>Dependence on theoretical form factor</a:t>
            </a:r>
          </a:p>
          <a:p>
            <a:pPr>
              <a:spcBef>
                <a:spcPts val="1200"/>
              </a:spcBef>
            </a:pPr>
            <a:r>
              <a:rPr lang="en-US" sz="1400" dirty="0">
                <a:latin typeface="Helvetica Light" charset="0"/>
                <a:ea typeface="Helvetica Light" charset="0"/>
                <a:cs typeface="Helvetica Light" charset="0"/>
              </a:rPr>
              <a:t>Also measured recoil shape</a:t>
            </a:r>
          </a:p>
        </p:txBody>
      </p:sp>
      <p:sp>
        <p:nvSpPr>
          <p:cNvPr id="17" name="Rectangle 16">
            <a:extLst>
              <a:ext uri="{FF2B5EF4-FFF2-40B4-BE49-F238E27FC236}">
                <a16:creationId xmlns:a16="http://schemas.microsoft.com/office/drawing/2014/main" id="{17B35D88-A3A8-1641-9BE2-AE6F47AC7AD5}"/>
              </a:ext>
            </a:extLst>
          </p:cNvPr>
          <p:cNvSpPr/>
          <p:nvPr/>
        </p:nvSpPr>
        <p:spPr>
          <a:xfrm>
            <a:off x="8197458" y="2515667"/>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LHCb arXiv:2001.03225</a:t>
            </a:r>
          </a:p>
        </p:txBody>
      </p:sp>
    </p:spTree>
    <p:extLst>
      <p:ext uri="{BB962C8B-B14F-4D97-AF65-F5344CB8AC3E}">
        <p14:creationId xmlns:p14="http://schemas.microsoft.com/office/powerpoint/2010/main" val="36847370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C107DC-A029-6745-94AE-7A5D77F7D4FD}"/>
              </a:ext>
            </a:extLst>
          </p:cNvPr>
          <p:cNvSpPr>
            <a:spLocks noGrp="1"/>
          </p:cNvSpPr>
          <p:nvPr>
            <p:ph type="sldNum" sz="quarter" idx="4"/>
          </p:nvPr>
        </p:nvSpPr>
        <p:spPr/>
        <p:txBody>
          <a:bodyPr/>
          <a:lstStyle/>
          <a:p>
            <a:pPr>
              <a:defRPr/>
            </a:pPr>
            <a:fld id="{611C2F03-9E95-40C9-A99F-3C4F7EE8CF2A}" type="slidenum">
              <a:rPr lang="en-GB" smtClean="0"/>
              <a:pPr>
                <a:defRPr/>
              </a:pPr>
              <a:t>31</a:t>
            </a:fld>
            <a:endParaRPr lang="en-GB" dirty="0"/>
          </a:p>
        </p:txBody>
      </p:sp>
      <p:sp>
        <p:nvSpPr>
          <p:cNvPr id="3" name="Rectangle 2">
            <a:extLst>
              <a:ext uri="{FF2B5EF4-FFF2-40B4-BE49-F238E27FC236}">
                <a16:creationId xmlns:a16="http://schemas.microsoft.com/office/drawing/2014/main" id="{5C2B3953-AC0F-4D42-B102-F03287BAAE8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DDABB978-CBB2-1847-9DCF-62FFB29560E1}"/>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Time-dependent CP violation in B</a:t>
            </a:r>
            <a:r>
              <a:rPr lang="en-US" sz="2400" baseline="-25000" dirty="0">
                <a:solidFill>
                  <a:prstClr val="black"/>
                </a:solidFill>
                <a:latin typeface="Helvetica Light" charset="0"/>
                <a:ea typeface="Helvetica Light" charset="0"/>
                <a:cs typeface="Helvetica Light" charset="0"/>
              </a:rPr>
              <a:t>s</a:t>
            </a:r>
            <a:r>
              <a:rPr lang="en-US" sz="2400" dirty="0">
                <a:solidFill>
                  <a:prstClr val="black"/>
                </a:solidFill>
                <a:latin typeface="Helvetica Light" charset="0"/>
                <a:ea typeface="Helvetica Light" charset="0"/>
                <a:cs typeface="Helvetica Light" charset="0"/>
              </a:rPr>
              <a:t> system and rare decays</a:t>
            </a:r>
            <a:endParaRPr lang="en-US" sz="2400" dirty="0">
              <a:solidFill>
                <a:prstClr val="black"/>
              </a:solidFill>
              <a:latin typeface="Helvetica Light" panose="020B0403020202020204" pitchFamily="34" charset="0"/>
              <a:ea typeface="Helvetica Light" charset="0"/>
              <a:cs typeface="Helvetica Light" charset="0"/>
            </a:endParaRPr>
          </a:p>
        </p:txBody>
      </p:sp>
      <p:sp>
        <p:nvSpPr>
          <p:cNvPr id="15" name="Rectangle 14">
            <a:extLst>
              <a:ext uri="{FF2B5EF4-FFF2-40B4-BE49-F238E27FC236}">
                <a16:creationId xmlns:a16="http://schemas.microsoft.com/office/drawing/2014/main" id="{25B631B3-4EC0-7E41-BD79-89D740AE49B5}"/>
              </a:ext>
            </a:extLst>
          </p:cNvPr>
          <p:cNvSpPr/>
          <p:nvPr/>
        </p:nvSpPr>
        <p:spPr>
          <a:xfrm>
            <a:off x="464412" y="1021742"/>
            <a:ext cx="5280182" cy="1538883"/>
          </a:xfrm>
          <a:prstGeom prst="rect">
            <a:avLst/>
          </a:prstGeom>
        </p:spPr>
        <p:txBody>
          <a:bodyPr wrap="square">
            <a:spAutoFit/>
          </a:bodyPr>
          <a:lstStyle/>
          <a:p>
            <a:pPr>
              <a:spcBef>
                <a:spcPts val="600"/>
              </a:spcBef>
            </a:pPr>
            <a:r>
              <a:rPr lang="en-GB" dirty="0">
                <a:solidFill>
                  <a:srgbClr val="003BB8"/>
                </a:solidFill>
                <a:latin typeface="Helvetica Light" charset="0"/>
                <a:ea typeface="Helvetica Light" charset="0"/>
                <a:cs typeface="Helvetica Light" charset="0"/>
              </a:rPr>
              <a:t>Phase </a:t>
            </a:r>
            <a:r>
              <a:rPr lang="en-GB" dirty="0" err="1">
                <a:solidFill>
                  <a:srgbClr val="003BB8"/>
                </a:solidFill>
                <a:latin typeface="Helvetica Light" charset="0"/>
                <a:ea typeface="Helvetica Light" charset="0"/>
                <a:cs typeface="Helvetica Light" charset="0"/>
              </a:rPr>
              <a:t>ϕ</a:t>
            </a:r>
            <a:r>
              <a:rPr lang="en-GB" baseline="-25000" dirty="0" err="1">
                <a:solidFill>
                  <a:srgbClr val="003BB8"/>
                </a:solidFill>
                <a:latin typeface="Helvetica Light" charset="0"/>
                <a:ea typeface="Helvetica Light" charset="0"/>
                <a:cs typeface="Helvetica Light" charset="0"/>
              </a:rPr>
              <a:t>s</a:t>
            </a:r>
            <a:r>
              <a:rPr lang="en-GB" dirty="0">
                <a:solidFill>
                  <a:srgbClr val="003BB8"/>
                </a:solidFill>
                <a:latin typeface="Helvetica Light" charset="0"/>
                <a:ea typeface="Helvetica Light" charset="0"/>
                <a:cs typeface="Helvetica Light" charset="0"/>
              </a:rPr>
              <a:t> precisely predicted in SM                     — platin channel to look for new physics</a:t>
            </a:r>
          </a:p>
          <a:p>
            <a:pPr lvl="0">
              <a:spcBef>
                <a:spcPts val="1200"/>
              </a:spcBef>
            </a:pPr>
            <a:r>
              <a:rPr lang="en-GB" sz="1600" dirty="0">
                <a:latin typeface="Helvetica Light" charset="0"/>
                <a:ea typeface="Helvetica Light" charset="0"/>
                <a:cs typeface="Helvetica Light" charset="0"/>
              </a:rPr>
              <a:t>New CMS result on 2017+2018 data (96 fb</a:t>
            </a:r>
            <a:r>
              <a:rPr lang="en-GB" sz="1600" baseline="30000" dirty="0">
                <a:latin typeface="Helvetica Light" charset="0"/>
                <a:ea typeface="Helvetica Light" charset="0"/>
                <a:cs typeface="Helvetica Light" charset="0"/>
              </a:rPr>
              <a:t>–1</a:t>
            </a:r>
            <a:r>
              <a:rPr lang="en-GB" sz="1600" dirty="0">
                <a:latin typeface="Helvetica Light" charset="0"/>
                <a:ea typeface="Helvetica Light" charset="0"/>
                <a:cs typeface="Helvetica Light" charset="0"/>
              </a:rPr>
              <a:t>) using 11 physics-par. fit </a:t>
            </a:r>
            <a:r>
              <a:rPr lang="en-GB" sz="1400" dirty="0">
                <a:latin typeface="Helvetica Light" charset="0"/>
                <a:ea typeface="Helvetica Light" charset="0"/>
                <a:cs typeface="Helvetica Light" charset="0"/>
              </a:rPr>
              <a:t>(incl. direct CPV parameter |</a:t>
            </a:r>
            <a:r>
              <a:rPr lang="en-GB" sz="600" dirty="0">
                <a:latin typeface="Helvetica Light" charset="0"/>
                <a:ea typeface="Helvetica Light" charset="0"/>
                <a:cs typeface="Helvetica Light" charset="0"/>
              </a:rPr>
              <a:t> </a:t>
            </a:r>
            <a:r>
              <a:rPr lang="en-GB" sz="1400" dirty="0" err="1">
                <a:latin typeface="Helvetica Light" charset="0"/>
                <a:ea typeface="Helvetica Light" charset="0"/>
                <a:cs typeface="Helvetica Light" charset="0"/>
              </a:rPr>
              <a:t>λ</a:t>
            </a:r>
            <a:r>
              <a:rPr lang="en-GB" sz="500" dirty="0">
                <a:latin typeface="Helvetica Light" charset="0"/>
                <a:ea typeface="Helvetica Light" charset="0"/>
                <a:cs typeface="Helvetica Light" charset="0"/>
              </a:rPr>
              <a:t> </a:t>
            </a:r>
            <a:r>
              <a:rPr lang="en-GB" sz="1400" dirty="0">
                <a:latin typeface="Helvetica Light" charset="0"/>
                <a:ea typeface="Helvetica Light" charset="0"/>
                <a:cs typeface="Helvetica Light" charset="0"/>
              </a:rPr>
              <a:t>| and </a:t>
            </a:r>
            <a:r>
              <a:rPr lang="en-GB" sz="1400" dirty="0" err="1">
                <a:latin typeface="Helvetica Light" charset="0"/>
                <a:ea typeface="Helvetica Light" charset="0"/>
                <a:cs typeface="Helvetica Light" charset="0"/>
              </a:rPr>
              <a:t>Δm</a:t>
            </a:r>
            <a:r>
              <a:rPr lang="en-GB" sz="1400" baseline="-25000" dirty="0" err="1">
                <a:latin typeface="Helvetica Light" charset="0"/>
                <a:ea typeface="Helvetica Light" charset="0"/>
                <a:cs typeface="Helvetica Light" charset="0"/>
              </a:rPr>
              <a:t>s</a:t>
            </a:r>
            <a:r>
              <a:rPr lang="en-GB" sz="1400" dirty="0">
                <a:latin typeface="Helvetica Light" charset="0"/>
                <a:ea typeface="Helvetica Light" charset="0"/>
                <a:cs typeface="Helvetica Light" charset="0"/>
              </a:rPr>
              <a:t>)     </a:t>
            </a:r>
            <a:r>
              <a:rPr lang="en-GB" sz="1600" dirty="0">
                <a:latin typeface="Helvetica Light" charset="0"/>
                <a:ea typeface="Helvetica Light" charset="0"/>
                <a:cs typeface="Helvetica Light" charset="0"/>
              </a:rPr>
              <a:t>and combination with Run-1 </a:t>
            </a:r>
            <a:r>
              <a:rPr lang="en-GB" sz="800" dirty="0">
                <a:solidFill>
                  <a:prstClr val="black">
                    <a:lumMod val="50000"/>
                    <a:lumOff val="50000"/>
                  </a:prstClr>
                </a:solidFill>
                <a:latin typeface="Helvetica Light" charset="0"/>
                <a:ea typeface="Helvetica Light" charset="0"/>
                <a:cs typeface="Helvetica Light" charset="0"/>
              </a:rPr>
              <a:t>[ CMS-PAS-BPH-20-001 ]</a:t>
            </a:r>
            <a:endParaRPr lang="en-US" dirty="0">
              <a:solidFill>
                <a:prstClr val="black"/>
              </a:solidFill>
            </a:endParaRPr>
          </a:p>
        </p:txBody>
      </p:sp>
      <p:cxnSp>
        <p:nvCxnSpPr>
          <p:cNvPr id="23" name="Straight Connector 22">
            <a:extLst>
              <a:ext uri="{FF2B5EF4-FFF2-40B4-BE49-F238E27FC236}">
                <a16:creationId xmlns:a16="http://schemas.microsoft.com/office/drawing/2014/main" id="{DD25EB7E-FB33-3044-B157-98985690C0CE}"/>
              </a:ext>
            </a:extLst>
          </p:cNvPr>
          <p:cNvCxnSpPr>
            <a:cxnSpLocks/>
          </p:cNvCxnSpPr>
          <p:nvPr/>
        </p:nvCxnSpPr>
        <p:spPr>
          <a:xfrm>
            <a:off x="5872846" y="1075911"/>
            <a:ext cx="0" cy="547201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5" name="Rectangle 24">
                <a:extLst>
                  <a:ext uri="{FF2B5EF4-FFF2-40B4-BE49-F238E27FC236}">
                    <a16:creationId xmlns:a16="http://schemas.microsoft.com/office/drawing/2014/main" id="{D43917E6-23BF-C94C-A74B-3FE86A318D31}"/>
                  </a:ext>
                </a:extLst>
              </p:cNvPr>
              <p:cNvSpPr/>
              <p:nvPr/>
            </p:nvSpPr>
            <p:spPr>
              <a:xfrm>
                <a:off x="6200264" y="1021742"/>
                <a:ext cx="5991735" cy="1596143"/>
              </a:xfrm>
              <a:prstGeom prst="rect">
                <a:avLst/>
              </a:prstGeom>
            </p:spPr>
            <p:txBody>
              <a:bodyPr wrap="square">
                <a:spAutoFit/>
              </a:bodyPr>
              <a:lstStyle/>
              <a:p>
                <a:pPr lvl="0">
                  <a:spcBef>
                    <a:spcPts val="600"/>
                  </a:spcBef>
                </a:pPr>
                <a:r>
                  <a:rPr lang="en-GB" dirty="0">
                    <a:solidFill>
                      <a:srgbClr val="003BB8"/>
                    </a:solidFill>
                    <a:latin typeface="Helvetica Light" charset="0"/>
                    <a:ea typeface="Helvetica Light" charset="0"/>
                    <a:cs typeface="Helvetica Light" charset="0"/>
                  </a:rPr>
                  <a:t>Rare decays are powerful tools to look for new physics </a:t>
                </a:r>
                <a:r>
                  <a:rPr lang="en-GB" sz="1400" dirty="0">
                    <a:solidFill>
                      <a:srgbClr val="003BB8"/>
                    </a:solidFill>
                    <a:latin typeface="Helvetica Light" charset="0"/>
                    <a:ea typeface="Helvetica Light" charset="0"/>
                    <a:cs typeface="Helvetica Light" charset="0"/>
                  </a:rPr>
                  <a:t>(loop amplitudes, small BSM contributions could be measurable)</a:t>
                </a:r>
                <a:endParaRPr lang="en-GB" dirty="0">
                  <a:solidFill>
                    <a:srgbClr val="003BB8"/>
                  </a:solidFill>
                  <a:latin typeface="Helvetica Light" charset="0"/>
                  <a:ea typeface="Helvetica Light" charset="0"/>
                  <a:cs typeface="Helvetica Light" charset="0"/>
                </a:endParaRPr>
              </a:p>
              <a:p>
                <a:pPr lvl="0">
                  <a:spcBef>
                    <a:spcPts val="1200"/>
                  </a:spcBef>
                </a:pPr>
                <a:r>
                  <a:rPr lang="en-GB" sz="1600" dirty="0">
                    <a:solidFill>
                      <a:prstClr val="black"/>
                    </a:solidFill>
                    <a:latin typeface="Helvetica Light" charset="0"/>
                    <a:ea typeface="Helvetica Light" charset="0"/>
                    <a:cs typeface="Helvetica Light" charset="0"/>
                  </a:rPr>
                  <a:t>New LHCb search for FCNC process </a:t>
                </a:r>
                <a14:m>
                  <m:oMath xmlns:m="http://schemas.openxmlformats.org/officeDocument/2006/math">
                    <m:sSubSup>
                      <m:sSubSupPr>
                        <m:ctrlPr>
                          <a:rPr lang="en-GB" sz="1600" i="1" smtClean="0">
                            <a:latin typeface="Cambria Math" panose="02040503050406030204" pitchFamily="18" charset="0"/>
                            <a:ea typeface="Cambria Math" panose="02040503050406030204" pitchFamily="18" charset="0"/>
                            <a:cs typeface="Arial" charset="0"/>
                          </a:rPr>
                        </m:ctrlPr>
                      </m:sSubSupPr>
                      <m:e>
                        <m:r>
                          <a:rPr lang="en-US" sz="1600" b="0" i="1" smtClean="0">
                            <a:latin typeface="Cambria Math" panose="02040503050406030204" pitchFamily="18" charset="0"/>
                            <a:ea typeface="Cambria Math" panose="02040503050406030204" pitchFamily="18" charset="0"/>
                            <a:cs typeface="Arial" charset="0"/>
                          </a:rPr>
                          <m:t>𝐾</m:t>
                        </m:r>
                      </m:e>
                      <m:sub>
                        <m:r>
                          <a:rPr lang="en-US" sz="1600" b="0" i="1" smtClean="0">
                            <a:latin typeface="Cambria Math" panose="02040503050406030204" pitchFamily="18" charset="0"/>
                            <a:ea typeface="Cambria Math" panose="02040503050406030204" pitchFamily="18" charset="0"/>
                            <a:cs typeface="Arial" charset="0"/>
                          </a:rPr>
                          <m:t>𝑆</m:t>
                        </m:r>
                      </m:sub>
                      <m:sup>
                        <m:r>
                          <a:rPr lang="en-US" sz="1600" b="0" i="1" smtClean="0">
                            <a:latin typeface="Cambria Math" panose="02040503050406030204" pitchFamily="18" charset="0"/>
                            <a:ea typeface="Cambria Math" panose="02040503050406030204" pitchFamily="18" charset="0"/>
                            <a:cs typeface="Arial" charset="0"/>
                          </a:rPr>
                          <m:t>0</m:t>
                        </m:r>
                      </m:sup>
                    </m:sSubSup>
                    <m:r>
                      <a:rPr lang="en-GB" sz="1600" i="1">
                        <a:latin typeface="Cambria Math" panose="02040503050406030204" pitchFamily="18" charset="0"/>
                        <a:ea typeface="Cambria Math" panose="02040503050406030204" pitchFamily="18" charset="0"/>
                        <a:cs typeface="Arial" charset="0"/>
                      </a:rPr>
                      <m:t>→</m:t>
                    </m:r>
                    <m:r>
                      <a:rPr lang="en-GB" sz="1600" i="1" smtClean="0">
                        <a:latin typeface="Cambria Math" panose="02040503050406030204" pitchFamily="18" charset="0"/>
                        <a:ea typeface="Cambria Math" panose="02040503050406030204" pitchFamily="18" charset="0"/>
                        <a:cs typeface="Arial" charset="0"/>
                      </a:rPr>
                      <m:t>𝜇𝜇</m:t>
                    </m:r>
                  </m:oMath>
                </a14:m>
                <a:r>
                  <a:rPr lang="en-GB" sz="1600" dirty="0">
                    <a:solidFill>
                      <a:prstClr val="black"/>
                    </a:solidFill>
                    <a:latin typeface="Helvetica Light" panose="020B0403020202020204" pitchFamily="34" charset="0"/>
                    <a:ea typeface="Helvetica Light" charset="0"/>
                    <a:cs typeface="Helvetica Light" charset="0"/>
                  </a:rPr>
                  <a:t> </a:t>
                </a:r>
                <a:r>
                  <a:rPr lang="en-GB" sz="800" dirty="0">
                    <a:solidFill>
                      <a:prstClr val="black">
                        <a:lumMod val="50000"/>
                        <a:lumOff val="50000"/>
                      </a:prstClr>
                    </a:solidFill>
                    <a:latin typeface="Helvetica Light" charset="0"/>
                    <a:ea typeface="Helvetica Light" charset="0"/>
                    <a:cs typeface="Helvetica Light" charset="0"/>
                  </a:rPr>
                  <a:t>[ arXiv:2001.10354 ]</a:t>
                </a:r>
                <a:endParaRPr lang="en-US" dirty="0">
                  <a:solidFill>
                    <a:prstClr val="black"/>
                  </a:solidFill>
                </a:endParaRPr>
              </a:p>
              <a:p>
                <a:pPr>
                  <a:spcBef>
                    <a:spcPts val="1200"/>
                  </a:spcBef>
                </a:pPr>
                <a:r>
                  <a:rPr lang="en-GB" sz="1400" dirty="0">
                    <a:solidFill>
                      <a:prstClr val="black"/>
                    </a:solidFill>
                    <a:latin typeface="Helvetica Light" charset="0"/>
                    <a:ea typeface="Helvetica Light" charset="0"/>
                    <a:cs typeface="Helvetica Light" charset="0"/>
                  </a:rPr>
                  <a:t>SM BR: (5.2 ± 1.5) ×10</a:t>
                </a:r>
                <a:r>
                  <a:rPr lang="en-GB" sz="1400" baseline="30000" dirty="0">
                    <a:solidFill>
                      <a:prstClr val="black"/>
                    </a:solidFill>
                    <a:latin typeface="Helvetica Light" charset="0"/>
                    <a:ea typeface="Helvetica Light" charset="0"/>
                    <a:cs typeface="Helvetica Light" charset="0"/>
                  </a:rPr>
                  <a:t>–12</a:t>
                </a:r>
                <a:r>
                  <a:rPr lang="en-GB" sz="1400" dirty="0">
                    <a:solidFill>
                      <a:prstClr val="black"/>
                    </a:solidFill>
                    <a:latin typeface="Helvetica Light" charset="0"/>
                    <a:ea typeface="Helvetica Light" charset="0"/>
                    <a:cs typeface="Helvetica Light" charset="0"/>
                  </a:rPr>
                  <a:t>, uncertainty due to </a:t>
                </a:r>
                <a14:m>
                  <m:oMath xmlns:m="http://schemas.openxmlformats.org/officeDocument/2006/math">
                    <m:sSubSup>
                      <m:sSubSupPr>
                        <m:ctrlPr>
                          <a:rPr lang="en-GB" sz="1400" i="1">
                            <a:latin typeface="Cambria Math" panose="02040503050406030204" pitchFamily="18" charset="0"/>
                            <a:ea typeface="Cambria Math" panose="02040503050406030204" pitchFamily="18" charset="0"/>
                            <a:cs typeface="Arial" charset="0"/>
                          </a:rPr>
                        </m:ctrlPr>
                      </m:sSubSupPr>
                      <m:e>
                        <m:r>
                          <a:rPr lang="en-US" sz="1400" i="1">
                            <a:latin typeface="Cambria Math" panose="02040503050406030204" pitchFamily="18" charset="0"/>
                            <a:ea typeface="Cambria Math" panose="02040503050406030204" pitchFamily="18" charset="0"/>
                            <a:cs typeface="Arial" charset="0"/>
                          </a:rPr>
                          <m:t>𝐾</m:t>
                        </m:r>
                      </m:e>
                      <m:sub>
                        <m:r>
                          <a:rPr lang="en-US" sz="1400" i="1">
                            <a:latin typeface="Cambria Math" panose="02040503050406030204" pitchFamily="18" charset="0"/>
                            <a:ea typeface="Cambria Math" panose="02040503050406030204" pitchFamily="18" charset="0"/>
                            <a:cs typeface="Arial" charset="0"/>
                          </a:rPr>
                          <m:t>𝑆</m:t>
                        </m:r>
                      </m:sub>
                      <m:sup>
                        <m:r>
                          <a:rPr lang="en-US" sz="1400" i="1">
                            <a:latin typeface="Cambria Math" panose="02040503050406030204" pitchFamily="18" charset="0"/>
                            <a:ea typeface="Cambria Math" panose="02040503050406030204" pitchFamily="18" charset="0"/>
                            <a:cs typeface="Arial" charset="0"/>
                          </a:rPr>
                          <m:t>0</m:t>
                        </m:r>
                      </m:sup>
                    </m:sSubSup>
                    <m:r>
                      <a:rPr lang="en-GB" sz="1400" i="1">
                        <a:latin typeface="Cambria Math" panose="02040503050406030204" pitchFamily="18" charset="0"/>
                        <a:ea typeface="Cambria Math" panose="02040503050406030204" pitchFamily="18" charset="0"/>
                        <a:cs typeface="Arial" charset="0"/>
                      </a:rPr>
                      <m:t>→</m:t>
                    </m:r>
                    <m:r>
                      <a:rPr lang="en-GB" sz="1400" i="1" smtClean="0">
                        <a:latin typeface="Cambria Math" panose="02040503050406030204" pitchFamily="18" charset="0"/>
                        <a:ea typeface="Cambria Math" panose="02040503050406030204" pitchFamily="18" charset="0"/>
                        <a:cs typeface="Arial" charset="0"/>
                      </a:rPr>
                      <m:t>𝜋𝜋</m:t>
                    </m:r>
                    <m:r>
                      <a:rPr lang="en-GB" sz="1400" i="1">
                        <a:latin typeface="Cambria Math" panose="02040503050406030204" pitchFamily="18" charset="0"/>
                        <a:ea typeface="Cambria Math" panose="02040503050406030204" pitchFamily="18" charset="0"/>
                        <a:cs typeface="Arial" charset="0"/>
                      </a:rPr>
                      <m:t>→</m:t>
                    </m:r>
                    <m:r>
                      <a:rPr lang="en-GB" sz="1400" i="1" smtClean="0">
                        <a:latin typeface="Cambria Math" panose="02040503050406030204" pitchFamily="18" charset="0"/>
                        <a:ea typeface="Cambria Math" panose="02040503050406030204" pitchFamily="18" charset="0"/>
                        <a:cs typeface="Arial" charset="0"/>
                      </a:rPr>
                      <m:t>𝛾𝛾</m:t>
                    </m:r>
                    <m:r>
                      <a:rPr lang="en-GB" sz="1400" i="1">
                        <a:latin typeface="Cambria Math" panose="02040503050406030204" pitchFamily="18" charset="0"/>
                        <a:ea typeface="Cambria Math" panose="02040503050406030204" pitchFamily="18" charset="0"/>
                        <a:cs typeface="Arial" charset="0"/>
                      </a:rPr>
                      <m:t>→</m:t>
                    </m:r>
                    <m:r>
                      <a:rPr lang="en-GB" sz="1400" i="1">
                        <a:latin typeface="Cambria Math" panose="02040503050406030204" pitchFamily="18" charset="0"/>
                        <a:ea typeface="Cambria Math" panose="02040503050406030204" pitchFamily="18" charset="0"/>
                        <a:cs typeface="Arial" charset="0"/>
                      </a:rPr>
                      <m:t>𝜇𝜇</m:t>
                    </m:r>
                  </m:oMath>
                </a14:m>
                <a:r>
                  <a:rPr lang="en-GB" sz="1400" dirty="0">
                    <a:solidFill>
                      <a:prstClr val="black"/>
                    </a:solidFill>
                    <a:latin typeface="Helvetica Light" panose="020B0403020202020204" pitchFamily="34" charset="0"/>
                    <a:ea typeface="Helvetica Light" charset="0"/>
                    <a:cs typeface="Helvetica Light" charset="0"/>
                  </a:rPr>
                  <a:t> </a:t>
                </a:r>
                <a:endParaRPr lang="en-GB" sz="1400" dirty="0">
                  <a:solidFill>
                    <a:prstClr val="black"/>
                  </a:solidFill>
                  <a:latin typeface="Helvetica Light" charset="0"/>
                  <a:ea typeface="Helvetica Light" charset="0"/>
                  <a:cs typeface="Helvetica Light" charset="0"/>
                </a:endParaRPr>
              </a:p>
              <a:p>
                <a:pPr>
                  <a:spcBef>
                    <a:spcPts val="300"/>
                  </a:spcBef>
                </a:pPr>
                <a:r>
                  <a:rPr lang="en-GB" sz="1200" dirty="0">
                    <a:solidFill>
                      <a:prstClr val="black"/>
                    </a:solidFill>
                    <a:latin typeface="Helvetica Light" charset="0"/>
                    <a:ea typeface="Helvetica Light" charset="0"/>
                    <a:cs typeface="Helvetica Light" charset="0"/>
                  </a:rPr>
                  <a:t>[ corresponding </a:t>
                </a:r>
                <a14:m>
                  <m:oMath xmlns:m="http://schemas.openxmlformats.org/officeDocument/2006/math">
                    <m:sSubSup>
                      <m:sSubSupPr>
                        <m:ctrlPr>
                          <a:rPr lang="en-GB" sz="1200" i="1">
                            <a:latin typeface="Cambria Math" panose="02040503050406030204" pitchFamily="18" charset="0"/>
                            <a:ea typeface="Cambria Math" panose="02040503050406030204" pitchFamily="18" charset="0"/>
                            <a:cs typeface="Arial" charset="0"/>
                          </a:rPr>
                        </m:ctrlPr>
                      </m:sSubSupPr>
                      <m:e>
                        <m:r>
                          <a:rPr lang="en-US" sz="1200" i="1">
                            <a:latin typeface="Cambria Math" panose="02040503050406030204" pitchFamily="18" charset="0"/>
                            <a:ea typeface="Cambria Math" panose="02040503050406030204" pitchFamily="18" charset="0"/>
                            <a:cs typeface="Arial" charset="0"/>
                          </a:rPr>
                          <m:t>𝐾</m:t>
                        </m:r>
                      </m:e>
                      <m:sub>
                        <m:r>
                          <a:rPr lang="en-US" sz="1200" b="0" i="1" smtClean="0">
                            <a:latin typeface="Cambria Math" panose="02040503050406030204" pitchFamily="18" charset="0"/>
                            <a:ea typeface="Cambria Math" panose="02040503050406030204" pitchFamily="18" charset="0"/>
                            <a:cs typeface="Arial" charset="0"/>
                          </a:rPr>
                          <m:t>𝐿</m:t>
                        </m:r>
                      </m:sub>
                      <m:sup>
                        <m:r>
                          <a:rPr lang="en-US" sz="1200" i="1">
                            <a:latin typeface="Cambria Math" panose="02040503050406030204" pitchFamily="18" charset="0"/>
                            <a:ea typeface="Cambria Math" panose="02040503050406030204" pitchFamily="18" charset="0"/>
                            <a:cs typeface="Arial" charset="0"/>
                          </a:rPr>
                          <m:t>0</m:t>
                        </m:r>
                      </m:sup>
                    </m:sSubSup>
                  </m:oMath>
                </a14:m>
                <a:r>
                  <a:rPr lang="en-GB" sz="1200" dirty="0">
                    <a:solidFill>
                      <a:prstClr val="black"/>
                    </a:solidFill>
                    <a:latin typeface="Helvetica Light" charset="0"/>
                    <a:ea typeface="Helvetica Light" charset="0"/>
                    <a:cs typeface="Helvetica Light" charset="0"/>
                  </a:rPr>
                  <a:t> decay already measured in agreement with SM: 6.8 ×10</a:t>
                </a:r>
                <a:r>
                  <a:rPr lang="en-GB" sz="1200" baseline="30000" dirty="0">
                    <a:solidFill>
                      <a:prstClr val="black"/>
                    </a:solidFill>
                    <a:latin typeface="Helvetica Light" charset="0"/>
                    <a:ea typeface="Helvetica Light" charset="0"/>
                    <a:cs typeface="Helvetica Light" charset="0"/>
                  </a:rPr>
                  <a:t>–9</a:t>
                </a:r>
                <a:r>
                  <a:rPr lang="en-GB" sz="1200" dirty="0">
                    <a:solidFill>
                      <a:prstClr val="black"/>
                    </a:solidFill>
                    <a:latin typeface="Helvetica Light" charset="0"/>
                    <a:ea typeface="Helvetica Light" charset="0"/>
                    <a:cs typeface="Helvetica Light" charset="0"/>
                  </a:rPr>
                  <a:t> ]</a:t>
                </a:r>
                <a:endParaRPr lang="en-GB" sz="1400" dirty="0">
                  <a:solidFill>
                    <a:prstClr val="black"/>
                  </a:solidFill>
                  <a:latin typeface="Helvetica Light" panose="020B0403020202020204" pitchFamily="34" charset="0"/>
                  <a:ea typeface="Helvetica Light" charset="0"/>
                  <a:cs typeface="Helvetica Light" charset="0"/>
                </a:endParaRPr>
              </a:p>
            </p:txBody>
          </p:sp>
        </mc:Choice>
        <mc:Fallback xmlns="">
          <p:sp>
            <p:nvSpPr>
              <p:cNvPr id="25" name="Rectangle 24">
                <a:extLst>
                  <a:ext uri="{FF2B5EF4-FFF2-40B4-BE49-F238E27FC236}">
                    <a16:creationId xmlns:a16="http://schemas.microsoft.com/office/drawing/2014/main" id="{D43917E6-23BF-C94C-A74B-3FE86A318D31}"/>
                  </a:ext>
                </a:extLst>
              </p:cNvPr>
              <p:cNvSpPr>
                <a:spLocks noRot="1" noChangeAspect="1" noMove="1" noResize="1" noEditPoints="1" noAdjustHandles="1" noChangeArrowheads="1" noChangeShapeType="1" noTextEdit="1"/>
              </p:cNvSpPr>
              <p:nvPr/>
            </p:nvSpPr>
            <p:spPr>
              <a:xfrm>
                <a:off x="6200264" y="1021742"/>
                <a:ext cx="5991735" cy="1596143"/>
              </a:xfrm>
              <a:prstGeom prst="rect">
                <a:avLst/>
              </a:prstGeom>
              <a:blipFill>
                <a:blip r:embed="rId2"/>
                <a:stretch>
                  <a:fillRect l="-634" t="-787" b="-1575"/>
                </a:stretch>
              </a:blipFill>
            </p:spPr>
            <p:txBody>
              <a:bodyPr/>
              <a:lstStyle/>
              <a:p>
                <a:r>
                  <a:rPr lang="en-US">
                    <a:noFill/>
                  </a:rPr>
                  <a:t> </a:t>
                </a:r>
              </a:p>
            </p:txBody>
          </p:sp>
        </mc:Fallback>
      </mc:AlternateContent>
      <p:sp>
        <p:nvSpPr>
          <p:cNvPr id="33" name="Rectangle 32">
            <a:extLst>
              <a:ext uri="{FF2B5EF4-FFF2-40B4-BE49-F238E27FC236}">
                <a16:creationId xmlns:a16="http://schemas.microsoft.com/office/drawing/2014/main" id="{6AE083C9-3DBA-5240-B528-2075655303CF}"/>
              </a:ext>
            </a:extLst>
          </p:cNvPr>
          <p:cNvSpPr/>
          <p:nvPr/>
        </p:nvSpPr>
        <p:spPr>
          <a:xfrm>
            <a:off x="476767" y="6281143"/>
            <a:ext cx="4490643" cy="307777"/>
          </a:xfrm>
          <a:prstGeom prst="rect">
            <a:avLst/>
          </a:prstGeom>
        </p:spPr>
        <p:txBody>
          <a:bodyPr wrap="square">
            <a:spAutoFit/>
          </a:bodyPr>
          <a:lstStyle/>
          <a:p>
            <a:pPr>
              <a:spcBef>
                <a:spcPts val="600"/>
              </a:spcBef>
            </a:pPr>
            <a:r>
              <a:rPr lang="en-GB" sz="1400" dirty="0">
                <a:latin typeface="Helvetica Light" charset="0"/>
                <a:ea typeface="Helvetica Light" charset="0"/>
                <a:cs typeface="Helvetica Light" charset="0"/>
              </a:rPr>
              <a:t>Some tensions among parameters to be understood</a:t>
            </a:r>
            <a:endParaRPr lang="en-GB" dirty="0">
              <a:solidFill>
                <a:prstClr val="black"/>
              </a:solidFill>
            </a:endParaRPr>
          </a:p>
        </p:txBody>
      </p:sp>
      <p:pic>
        <p:nvPicPr>
          <p:cNvPr id="7" name="Picture 6">
            <a:extLst>
              <a:ext uri="{FF2B5EF4-FFF2-40B4-BE49-F238E27FC236}">
                <a16:creationId xmlns:a16="http://schemas.microsoft.com/office/drawing/2014/main" id="{2A141B34-59DB-AA43-A1A8-87AF3B545E41}"/>
              </a:ext>
            </a:extLst>
          </p:cNvPr>
          <p:cNvPicPr>
            <a:picLocks noChangeAspect="1"/>
          </p:cNvPicPr>
          <p:nvPr/>
        </p:nvPicPr>
        <p:blipFill>
          <a:blip r:embed="rId3"/>
          <a:stretch>
            <a:fillRect/>
          </a:stretch>
        </p:blipFill>
        <p:spPr>
          <a:xfrm>
            <a:off x="6078217" y="2729098"/>
            <a:ext cx="4572000" cy="3200400"/>
          </a:xfrm>
          <a:prstGeom prst="rect">
            <a:avLst/>
          </a:prstGeom>
        </p:spPr>
      </p:pic>
      <p:sp>
        <p:nvSpPr>
          <p:cNvPr id="8" name="Rectangle 7">
            <a:extLst>
              <a:ext uri="{FF2B5EF4-FFF2-40B4-BE49-F238E27FC236}">
                <a16:creationId xmlns:a16="http://schemas.microsoft.com/office/drawing/2014/main" id="{4C37AC6C-B25D-F341-9744-BD1E3DB26727}"/>
              </a:ext>
            </a:extLst>
          </p:cNvPr>
          <p:cNvSpPr/>
          <p:nvPr/>
        </p:nvSpPr>
        <p:spPr>
          <a:xfrm>
            <a:off x="9472930" y="2836738"/>
            <a:ext cx="1018227" cy="215444"/>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arXiv:2001.10354 </a:t>
            </a:r>
            <a:endParaRPr lang="en-US" dirty="0"/>
          </a:p>
        </p:txBody>
      </p:sp>
      <mc:AlternateContent xmlns:mc="http://schemas.openxmlformats.org/markup-compatibility/2006" xmlns:a14="http://schemas.microsoft.com/office/drawing/2010/main">
        <mc:Choice Requires="a14">
          <p:sp>
            <p:nvSpPr>
              <p:cNvPr id="9" name="Rectangle 8">
                <a:extLst>
                  <a:ext uri="{FF2B5EF4-FFF2-40B4-BE49-F238E27FC236}">
                    <a16:creationId xmlns:a16="http://schemas.microsoft.com/office/drawing/2014/main" id="{2113FF7D-20DA-7A4E-8074-5A675775482D}"/>
                  </a:ext>
                </a:extLst>
              </p:cNvPr>
              <p:cNvSpPr/>
              <p:nvPr/>
            </p:nvSpPr>
            <p:spPr>
              <a:xfrm>
                <a:off x="6200264" y="5992015"/>
                <a:ext cx="3437479" cy="378309"/>
              </a:xfrm>
              <a:prstGeom prst="rect">
                <a:avLst/>
              </a:prstGeom>
            </p:spPr>
            <p:txBody>
              <a:bodyPr wrap="none">
                <a:spAutoFit/>
              </a:bodyPr>
              <a:lstStyle/>
              <a:p>
                <a:r>
                  <a:rPr lang="en-GB" sz="1600" dirty="0">
                    <a:solidFill>
                      <a:prstClr val="black"/>
                    </a:solidFill>
                    <a:latin typeface="Helvetica Light" charset="0"/>
                    <a:ea typeface="Helvetica Light" charset="0"/>
                    <a:cs typeface="Helvetica Light" charset="0"/>
                  </a:rPr>
                  <a:t>Result: </a:t>
                </a:r>
                <a14:m>
                  <m:oMath xmlns:m="http://schemas.openxmlformats.org/officeDocument/2006/math">
                    <m:sSubSup>
                      <m:sSubSupPr>
                        <m:ctrlPr>
                          <a:rPr lang="en-GB" i="1">
                            <a:latin typeface="Cambria Math" panose="02040503050406030204" pitchFamily="18" charset="0"/>
                            <a:ea typeface="Cambria Math" panose="02040503050406030204" pitchFamily="18" charset="0"/>
                            <a:cs typeface="Arial" charset="0"/>
                          </a:rPr>
                        </m:ctrlPr>
                      </m:sSubSupPr>
                      <m:e>
                        <m:r>
                          <a:rPr lang="en-US" b="0" i="1" smtClean="0">
                            <a:latin typeface="Cambria Math" panose="02040503050406030204" pitchFamily="18" charset="0"/>
                            <a:ea typeface="Cambria Math" panose="02040503050406030204" pitchFamily="18" charset="0"/>
                            <a:cs typeface="Arial" charset="0"/>
                          </a:rPr>
                          <m:t>𝐵</m:t>
                        </m:r>
                        <m:r>
                          <a:rPr lang="en-US" b="0" i="1" smtClean="0">
                            <a:latin typeface="Cambria Math" panose="02040503050406030204" pitchFamily="18" charset="0"/>
                            <a:ea typeface="Cambria Math" panose="02040503050406030204" pitchFamily="18" charset="0"/>
                            <a:cs typeface="Arial" charset="0"/>
                          </a:rPr>
                          <m:t>(</m:t>
                        </m:r>
                        <m:r>
                          <a:rPr lang="en-US" i="1">
                            <a:latin typeface="Cambria Math" panose="02040503050406030204" pitchFamily="18" charset="0"/>
                            <a:ea typeface="Cambria Math" panose="02040503050406030204" pitchFamily="18" charset="0"/>
                            <a:cs typeface="Arial" charset="0"/>
                          </a:rPr>
                          <m:t>𝐾</m:t>
                        </m:r>
                      </m:e>
                      <m:sub>
                        <m:r>
                          <a:rPr lang="en-US" i="1">
                            <a:latin typeface="Cambria Math" panose="02040503050406030204" pitchFamily="18" charset="0"/>
                            <a:ea typeface="Cambria Math" panose="02040503050406030204" pitchFamily="18" charset="0"/>
                            <a:cs typeface="Arial" charset="0"/>
                          </a:rPr>
                          <m:t>𝑆</m:t>
                        </m:r>
                      </m:sub>
                      <m:sup>
                        <m:r>
                          <a:rPr lang="en-US" i="1">
                            <a:latin typeface="Cambria Math" panose="02040503050406030204" pitchFamily="18" charset="0"/>
                            <a:ea typeface="Cambria Math" panose="02040503050406030204" pitchFamily="18" charset="0"/>
                            <a:cs typeface="Arial" charset="0"/>
                          </a:rPr>
                          <m:t>0</m:t>
                        </m:r>
                      </m:sup>
                    </m:sSubSup>
                    <m:r>
                      <a:rPr lang="en-GB" i="1">
                        <a:latin typeface="Cambria Math" panose="02040503050406030204" pitchFamily="18" charset="0"/>
                        <a:ea typeface="Cambria Math" panose="02040503050406030204" pitchFamily="18" charset="0"/>
                        <a:cs typeface="Arial" charset="0"/>
                      </a:rPr>
                      <m:t>→</m:t>
                    </m:r>
                    <m:r>
                      <a:rPr lang="en-GB" i="1">
                        <a:latin typeface="Cambria Math" panose="02040503050406030204" pitchFamily="18" charset="0"/>
                        <a:ea typeface="Cambria Math" panose="02040503050406030204" pitchFamily="18" charset="0"/>
                        <a:cs typeface="Arial" charset="0"/>
                      </a:rPr>
                      <m:t>𝜇𝜇</m:t>
                    </m:r>
                    <m:r>
                      <a:rPr lang="en-US" b="0" i="1" smtClean="0">
                        <a:latin typeface="Cambria Math" panose="02040503050406030204" pitchFamily="18" charset="0"/>
                        <a:ea typeface="Cambria Math" panose="02040503050406030204" pitchFamily="18" charset="0"/>
                        <a:cs typeface="Arial" charset="0"/>
                      </a:rPr>
                      <m:t>)&lt;2.1×</m:t>
                    </m:r>
                    <m:sSup>
                      <m:sSupPr>
                        <m:ctrlPr>
                          <a:rPr lang="en-US" b="0" i="1" smtClean="0">
                            <a:latin typeface="Cambria Math" panose="02040503050406030204" pitchFamily="18" charset="0"/>
                            <a:ea typeface="Cambria Math" panose="02040503050406030204" pitchFamily="18" charset="0"/>
                            <a:cs typeface="Arial" charset="0"/>
                          </a:rPr>
                        </m:ctrlPr>
                      </m:sSupPr>
                      <m:e>
                        <m:r>
                          <a:rPr lang="en-US" b="0" i="1" smtClean="0">
                            <a:latin typeface="Cambria Math" panose="02040503050406030204" pitchFamily="18" charset="0"/>
                            <a:ea typeface="Cambria Math" panose="02040503050406030204" pitchFamily="18" charset="0"/>
                            <a:cs typeface="Arial" charset="0"/>
                          </a:rPr>
                          <m:t>10</m:t>
                        </m:r>
                      </m:e>
                      <m:sup>
                        <m:r>
                          <a:rPr lang="en-US" b="0" i="1" smtClean="0">
                            <a:latin typeface="Cambria Math" panose="02040503050406030204" pitchFamily="18" charset="0"/>
                            <a:ea typeface="Cambria Math" panose="02040503050406030204" pitchFamily="18" charset="0"/>
                            <a:cs typeface="Arial" charset="0"/>
                          </a:rPr>
                          <m:t>−10</m:t>
                        </m:r>
                      </m:sup>
                    </m:sSup>
                  </m:oMath>
                </a14:m>
                <a:endParaRPr lang="en-US" dirty="0"/>
              </a:p>
            </p:txBody>
          </p:sp>
        </mc:Choice>
        <mc:Fallback xmlns="">
          <p:sp>
            <p:nvSpPr>
              <p:cNvPr id="9" name="Rectangle 8">
                <a:extLst>
                  <a:ext uri="{FF2B5EF4-FFF2-40B4-BE49-F238E27FC236}">
                    <a16:creationId xmlns:a16="http://schemas.microsoft.com/office/drawing/2014/main" id="{2113FF7D-20DA-7A4E-8074-5A675775482D}"/>
                  </a:ext>
                </a:extLst>
              </p:cNvPr>
              <p:cNvSpPr>
                <a:spLocks noRot="1" noChangeAspect="1" noMove="1" noResize="1" noEditPoints="1" noAdjustHandles="1" noChangeArrowheads="1" noChangeShapeType="1" noTextEdit="1"/>
              </p:cNvSpPr>
              <p:nvPr/>
            </p:nvSpPr>
            <p:spPr>
              <a:xfrm>
                <a:off x="6200264" y="5992015"/>
                <a:ext cx="3437479" cy="378309"/>
              </a:xfrm>
              <a:prstGeom prst="rect">
                <a:avLst/>
              </a:prstGeom>
              <a:blipFill>
                <a:blip r:embed="rId4"/>
                <a:stretch>
                  <a:fillRect l="-735" b="-16129"/>
                </a:stretch>
              </a:blipFill>
            </p:spPr>
            <p:txBody>
              <a:bodyPr/>
              <a:lstStyle/>
              <a:p>
                <a:r>
                  <a:rPr lang="en-US">
                    <a:noFill/>
                  </a:rPr>
                  <a:t> </a:t>
                </a:r>
              </a:p>
            </p:txBody>
          </p:sp>
        </mc:Fallback>
      </mc:AlternateContent>
      <p:sp>
        <p:nvSpPr>
          <p:cNvPr id="10" name="Rectangle 9">
            <a:extLst>
              <a:ext uri="{FF2B5EF4-FFF2-40B4-BE49-F238E27FC236}">
                <a16:creationId xmlns:a16="http://schemas.microsoft.com/office/drawing/2014/main" id="{CA78C66D-E2E1-C244-8A9F-280C6A403FD1}"/>
              </a:ext>
            </a:extLst>
          </p:cNvPr>
          <p:cNvSpPr/>
          <p:nvPr/>
        </p:nvSpPr>
        <p:spPr>
          <a:xfrm>
            <a:off x="9692448" y="6090134"/>
            <a:ext cx="2326278" cy="276999"/>
          </a:xfrm>
          <a:prstGeom prst="rect">
            <a:avLst/>
          </a:prstGeom>
        </p:spPr>
        <p:txBody>
          <a:bodyPr wrap="none">
            <a:spAutoFit/>
          </a:bodyPr>
          <a:lstStyle/>
          <a:p>
            <a:r>
              <a:rPr lang="en-GB" sz="1200" dirty="0">
                <a:solidFill>
                  <a:schemeClr val="tx1">
                    <a:lumMod val="50000"/>
                    <a:lumOff val="50000"/>
                  </a:schemeClr>
                </a:solidFill>
                <a:latin typeface="Helvetica Light" charset="0"/>
                <a:ea typeface="Helvetica Light" charset="0"/>
                <a:cs typeface="Helvetica Light" charset="0"/>
              </a:rPr>
              <a:t>combined 2011 and 2012 data</a:t>
            </a:r>
            <a:endParaRPr lang="en-US" dirty="0">
              <a:solidFill>
                <a:schemeClr val="tx1">
                  <a:lumMod val="50000"/>
                  <a:lumOff val="50000"/>
                </a:schemeClr>
              </a:solidFill>
            </a:endParaRPr>
          </a:p>
        </p:txBody>
      </p:sp>
      <p:sp>
        <p:nvSpPr>
          <p:cNvPr id="11" name="Rectangle 10">
            <a:extLst>
              <a:ext uri="{FF2B5EF4-FFF2-40B4-BE49-F238E27FC236}">
                <a16:creationId xmlns:a16="http://schemas.microsoft.com/office/drawing/2014/main" id="{DB451C07-3E38-1444-9B44-DEFCBBAE7EA4}"/>
              </a:ext>
            </a:extLst>
          </p:cNvPr>
          <p:cNvSpPr/>
          <p:nvPr/>
        </p:nvSpPr>
        <p:spPr>
          <a:xfrm>
            <a:off x="10491157" y="3975153"/>
            <a:ext cx="1224075" cy="1200329"/>
          </a:xfrm>
          <a:prstGeom prst="rect">
            <a:avLst/>
          </a:prstGeom>
        </p:spPr>
        <p:txBody>
          <a:bodyPr wrap="square">
            <a:spAutoFit/>
          </a:bodyPr>
          <a:lstStyle/>
          <a:p>
            <a:r>
              <a:rPr lang="en-GB" sz="1200" dirty="0">
                <a:solidFill>
                  <a:schemeClr val="tx1">
                    <a:lumMod val="50000"/>
                    <a:lumOff val="50000"/>
                  </a:schemeClr>
                </a:solidFill>
                <a:latin typeface="Helvetica Light" charset="0"/>
                <a:ea typeface="Helvetica Light" charset="0"/>
                <a:cs typeface="Helvetica Light" charset="0"/>
              </a:rPr>
              <a:t>Use BDT against material interactions      and random combinations</a:t>
            </a:r>
          </a:p>
        </p:txBody>
      </p:sp>
      <p:pic>
        <p:nvPicPr>
          <p:cNvPr id="13" name="Picture 12">
            <a:extLst>
              <a:ext uri="{FF2B5EF4-FFF2-40B4-BE49-F238E27FC236}">
                <a16:creationId xmlns:a16="http://schemas.microsoft.com/office/drawing/2014/main" id="{C39BC3D0-ABEA-2348-ACB9-02C2DD47E086}"/>
              </a:ext>
            </a:extLst>
          </p:cNvPr>
          <p:cNvPicPr>
            <a:picLocks noChangeAspect="1"/>
          </p:cNvPicPr>
          <p:nvPr/>
        </p:nvPicPr>
        <p:blipFill>
          <a:blip r:embed="rId5"/>
          <a:stretch>
            <a:fillRect/>
          </a:stretch>
        </p:blipFill>
        <p:spPr>
          <a:xfrm>
            <a:off x="476767" y="2865025"/>
            <a:ext cx="5018175" cy="3354301"/>
          </a:xfrm>
          <a:prstGeom prst="rect">
            <a:avLst/>
          </a:prstGeom>
        </p:spPr>
      </p:pic>
      <p:sp>
        <p:nvSpPr>
          <p:cNvPr id="41" name="Rectangle 40">
            <a:extLst>
              <a:ext uri="{FF2B5EF4-FFF2-40B4-BE49-F238E27FC236}">
                <a16:creationId xmlns:a16="http://schemas.microsoft.com/office/drawing/2014/main" id="{0CE058B4-E795-0B4E-A5A8-D7DABF051EC0}"/>
              </a:ext>
            </a:extLst>
          </p:cNvPr>
          <p:cNvSpPr/>
          <p:nvPr/>
        </p:nvSpPr>
        <p:spPr>
          <a:xfrm>
            <a:off x="3217820" y="2715139"/>
            <a:ext cx="2300630" cy="230832"/>
          </a:xfrm>
          <a:prstGeom prst="rect">
            <a:avLst/>
          </a:prstGeom>
        </p:spPr>
        <p:txBody>
          <a:bodyPr wrap="none">
            <a:spAutoFit/>
          </a:bodyPr>
          <a:lstStyle/>
          <a:p>
            <a:r>
              <a:rPr lang="en-GB" sz="900" dirty="0">
                <a:solidFill>
                  <a:schemeClr val="tx1">
                    <a:lumMod val="50000"/>
                    <a:lumOff val="50000"/>
                  </a:schemeClr>
                </a:solidFill>
                <a:latin typeface="Helvetica Light" charset="0"/>
                <a:ea typeface="Helvetica Light" charset="0"/>
                <a:cs typeface="Helvetica Light" charset="0"/>
              </a:rPr>
              <a:t>Tomas </a:t>
            </a:r>
            <a:r>
              <a:rPr lang="en-GB" sz="900" dirty="0" err="1">
                <a:solidFill>
                  <a:schemeClr val="tx1">
                    <a:lumMod val="50000"/>
                    <a:lumOff val="50000"/>
                  </a:schemeClr>
                </a:solidFill>
                <a:latin typeface="Helvetica Light" charset="0"/>
                <a:ea typeface="Helvetica Light" charset="0"/>
                <a:cs typeface="Helvetica Light" charset="0"/>
              </a:rPr>
              <a:t>Jakoubek</a:t>
            </a:r>
            <a:r>
              <a:rPr lang="en-GB" sz="900" dirty="0">
                <a:solidFill>
                  <a:schemeClr val="tx1">
                    <a:lumMod val="50000"/>
                    <a:lumOff val="50000"/>
                  </a:schemeClr>
                </a:solidFill>
                <a:latin typeface="Helvetica Light" charset="0"/>
                <a:ea typeface="Helvetica Light" charset="0"/>
                <a:cs typeface="Helvetica Light" charset="0"/>
              </a:rPr>
              <a:t>, </a:t>
            </a:r>
            <a:r>
              <a:rPr lang="en-GB" sz="900" i="1" dirty="0">
                <a:solidFill>
                  <a:schemeClr val="tx1">
                    <a:lumMod val="50000"/>
                    <a:lumOff val="50000"/>
                  </a:schemeClr>
                </a:solidFill>
                <a:latin typeface="Helvetica Light" charset="0"/>
                <a:ea typeface="Helvetica Light" charset="0"/>
                <a:cs typeface="Helvetica Light" charset="0"/>
              </a:rPr>
              <a:t>private communication</a:t>
            </a:r>
          </a:p>
        </p:txBody>
      </p:sp>
      <p:sp>
        <p:nvSpPr>
          <p:cNvPr id="14" name="TextBox 13">
            <a:extLst>
              <a:ext uri="{FF2B5EF4-FFF2-40B4-BE49-F238E27FC236}">
                <a16:creationId xmlns:a16="http://schemas.microsoft.com/office/drawing/2014/main" id="{8127E9E0-ECEA-F142-8534-1B0437276C1B}"/>
              </a:ext>
            </a:extLst>
          </p:cNvPr>
          <p:cNvSpPr txBox="1"/>
          <p:nvPr/>
        </p:nvSpPr>
        <p:spPr>
          <a:xfrm>
            <a:off x="1141828" y="3051059"/>
            <a:ext cx="514885" cy="261610"/>
          </a:xfrm>
          <a:prstGeom prst="rect">
            <a:avLst/>
          </a:prstGeom>
          <a:noFill/>
        </p:spPr>
        <p:txBody>
          <a:bodyPr wrap="none" rtlCol="0">
            <a:spAutoFit/>
          </a:bodyPr>
          <a:lstStyle/>
          <a:p>
            <a:r>
              <a:rPr lang="en-US" sz="1100" b="1" dirty="0">
                <a:solidFill>
                  <a:srgbClr val="D80017"/>
                </a:solidFill>
                <a:highlight>
                  <a:srgbClr val="FFFF00"/>
                </a:highlight>
                <a:latin typeface="Helvetica" pitchFamily="2" charset="0"/>
                <a:ea typeface="Helvetica Light" charset="0"/>
                <a:cs typeface="Helvetica Light" charset="0"/>
              </a:rPr>
              <a:t>NEW</a:t>
            </a:r>
          </a:p>
        </p:txBody>
      </p:sp>
    </p:spTree>
    <p:extLst>
      <p:ext uri="{BB962C8B-B14F-4D97-AF65-F5344CB8AC3E}">
        <p14:creationId xmlns:p14="http://schemas.microsoft.com/office/powerpoint/2010/main" val="5063268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C107DC-A029-6745-94AE-7A5D77F7D4FD}"/>
              </a:ext>
            </a:extLst>
          </p:cNvPr>
          <p:cNvSpPr>
            <a:spLocks noGrp="1"/>
          </p:cNvSpPr>
          <p:nvPr>
            <p:ph type="sldNum" sz="quarter" idx="4"/>
          </p:nvPr>
        </p:nvSpPr>
        <p:spPr/>
        <p:txBody>
          <a:bodyPr/>
          <a:lstStyle/>
          <a:p>
            <a:pPr>
              <a:defRPr/>
            </a:pPr>
            <a:fld id="{611C2F03-9E95-40C9-A99F-3C4F7EE8CF2A}" type="slidenum">
              <a:rPr lang="en-GB" smtClean="0"/>
              <a:pPr>
                <a:defRPr/>
              </a:pPr>
              <a:t>32</a:t>
            </a:fld>
            <a:endParaRPr lang="en-GB" dirty="0"/>
          </a:p>
        </p:txBody>
      </p:sp>
      <p:sp>
        <p:nvSpPr>
          <p:cNvPr id="3" name="Rectangle 2">
            <a:extLst>
              <a:ext uri="{FF2B5EF4-FFF2-40B4-BE49-F238E27FC236}">
                <a16:creationId xmlns:a16="http://schemas.microsoft.com/office/drawing/2014/main" id="{5C2B3953-AC0F-4D42-B102-F03287BAAE8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DDABB978-CBB2-1847-9DCF-62FFB29560E1}"/>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Status of anomalies </a:t>
            </a:r>
            <a:endParaRPr lang="en-US" sz="2400" dirty="0">
              <a:solidFill>
                <a:prstClr val="black"/>
              </a:solidFill>
              <a:latin typeface="Helvetica Light" panose="020B0403020202020204" pitchFamily="34" charset="0"/>
              <a:ea typeface="Helvetica Light" charset="0"/>
              <a:cs typeface="Helvetica Light" charset="0"/>
            </a:endParaRPr>
          </a:p>
        </p:txBody>
      </p:sp>
      <p:sp>
        <p:nvSpPr>
          <p:cNvPr id="15" name="Rectangle 14">
            <a:extLst>
              <a:ext uri="{FF2B5EF4-FFF2-40B4-BE49-F238E27FC236}">
                <a16:creationId xmlns:a16="http://schemas.microsoft.com/office/drawing/2014/main" id="{25B631B3-4EC0-7E41-BD79-89D740AE49B5}"/>
              </a:ext>
            </a:extLst>
          </p:cNvPr>
          <p:cNvSpPr/>
          <p:nvPr/>
        </p:nvSpPr>
        <p:spPr>
          <a:xfrm>
            <a:off x="464412" y="1021742"/>
            <a:ext cx="3550659" cy="369332"/>
          </a:xfrm>
          <a:prstGeom prst="rect">
            <a:avLst/>
          </a:prstGeom>
        </p:spPr>
        <p:txBody>
          <a:bodyPr wrap="square">
            <a:spAutoFit/>
          </a:bodyPr>
          <a:lstStyle/>
          <a:p>
            <a:pPr>
              <a:spcBef>
                <a:spcPts val="600"/>
              </a:spcBef>
            </a:pPr>
            <a:r>
              <a:rPr lang="en-GB" dirty="0">
                <a:solidFill>
                  <a:srgbClr val="003BB8"/>
                </a:solidFill>
                <a:latin typeface="Helvetica Light" charset="0"/>
                <a:ea typeface="Helvetica Light" charset="0"/>
                <a:cs typeface="Helvetica Light" charset="0"/>
              </a:rPr>
              <a:t>Status of flavour anomalies:</a:t>
            </a:r>
            <a:endParaRPr lang="en-GB" dirty="0">
              <a:solidFill>
                <a:srgbClr val="003BB8"/>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8E17A43-04EB-614D-B43C-06AFDB683B2A}"/>
                  </a:ext>
                </a:extLst>
              </p:cNvPr>
              <p:cNvSpPr txBox="1"/>
              <p:nvPr/>
            </p:nvSpPr>
            <p:spPr>
              <a:xfrm>
                <a:off x="580740" y="1648328"/>
                <a:ext cx="2916220"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sSup>
                            <m:sSupPr>
                              <m:ctrlPr>
                                <a:rPr lang="en-GB" b="0" i="1" smtClean="0">
                                  <a:latin typeface="Cambria Math" panose="02040503050406030204" pitchFamily="18" charset="0"/>
                                  <a:cs typeface="Arial" charset="0"/>
                                </a:rPr>
                              </m:ctrlPr>
                            </m:sSupPr>
                            <m:e>
                              <m:r>
                                <a:rPr lang="en-GB" b="0" i="1" smtClean="0">
                                  <a:latin typeface="Cambria Math" panose="02040503050406030204" pitchFamily="18" charset="0"/>
                                  <a:cs typeface="Arial" charset="0"/>
                                </a:rPr>
                                <m:t>𝐷</m:t>
                              </m:r>
                            </m:e>
                            <m:sup>
                              <m:r>
                                <a:rPr lang="en-GB" b="0" i="1" smtClean="0">
                                  <a:latin typeface="Cambria Math" panose="02040503050406030204" pitchFamily="18" charset="0"/>
                                  <a:cs typeface="Arial" charset="0"/>
                                </a:rPr>
                                <m:t>(∗)</m:t>
                              </m:r>
                            </m:sup>
                          </m:sSup>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𝐷</m:t>
                              </m:r>
                            </m:e>
                            <m:sup>
                              <m:d>
                                <m:dPr>
                                  <m:ctrlPr>
                                    <a:rPr lang="en-GB" b="0" i="1" smtClean="0">
                                      <a:latin typeface="Cambria Math" panose="02040503050406030204" pitchFamily="18" charset="0"/>
                                      <a:ea typeface="Cambria Math" panose="02040503050406030204" pitchFamily="18" charset="0"/>
                                      <a:cs typeface="Arial" charset="0"/>
                                    </a:rPr>
                                  </m:ctrlPr>
                                </m:dPr>
                                <m:e>
                                  <m:r>
                                    <a:rPr lang="en-GB" b="0" i="1" smtClean="0">
                                      <a:latin typeface="Cambria Math" panose="02040503050406030204" pitchFamily="18" charset="0"/>
                                      <a:ea typeface="Cambria Math" panose="02040503050406030204" pitchFamily="18" charset="0"/>
                                      <a:cs typeface="Arial" charset="0"/>
                                    </a:rPr>
                                    <m:t>∗</m:t>
                                  </m:r>
                                </m:e>
                              </m:d>
                            </m:sup>
                          </m:sSup>
                          <m:r>
                            <a:rPr lang="en-GB" b="0" i="1" smtClean="0">
                              <a:latin typeface="Cambria Math" panose="02040503050406030204" pitchFamily="18" charset="0"/>
                              <a:ea typeface="Cambria Math" panose="02040503050406030204" pitchFamily="18" charset="0"/>
                              <a:cs typeface="Arial" charset="0"/>
                            </a:rPr>
                            <m:t>𝜏𝜈</m:t>
                          </m:r>
                          <m:r>
                            <a:rPr lang="en-GB" b="0" i="1" smtClean="0">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i="1">
                                  <a:latin typeface="Cambria Math" panose="02040503050406030204" pitchFamily="18" charset="0"/>
                                  <a:ea typeface="Cambria Math" panose="02040503050406030204" pitchFamily="18" charset="0"/>
                                  <a:cs typeface="Arial" charset="0"/>
                                </a:rPr>
                                <m:t>𝐷</m:t>
                              </m:r>
                            </m:e>
                            <m:sup>
                              <m:d>
                                <m:dPr>
                                  <m:ctrlPr>
                                    <a:rPr lang="en-GB" i="1">
                                      <a:latin typeface="Cambria Math" panose="02040503050406030204" pitchFamily="18" charset="0"/>
                                      <a:ea typeface="Cambria Math" panose="02040503050406030204" pitchFamily="18" charset="0"/>
                                      <a:cs typeface="Arial" charset="0"/>
                                    </a:rPr>
                                  </m:ctrlPr>
                                </m:dPr>
                                <m:e>
                                  <m:r>
                                    <a:rPr lang="en-GB" i="1">
                                      <a:latin typeface="Cambria Math" panose="02040503050406030204" pitchFamily="18" charset="0"/>
                                      <a:ea typeface="Cambria Math" panose="02040503050406030204" pitchFamily="18" charset="0"/>
                                      <a:cs typeface="Arial" charset="0"/>
                                    </a:rPr>
                                    <m:t>∗</m:t>
                                  </m:r>
                                </m:e>
                              </m:d>
                            </m:sup>
                          </m:sSup>
                          <m:r>
                            <a:rPr lang="en-GB" i="1" smtClean="0">
                              <a:latin typeface="Cambria Math" panose="02040503050406030204" pitchFamily="18" charset="0"/>
                              <a:ea typeface="Cambria Math" panose="02040503050406030204" pitchFamily="18" charset="0"/>
                              <a:cs typeface="Arial" charset="0"/>
                            </a:rPr>
                            <m:t>ℓ</m:t>
                          </m:r>
                          <m:r>
                            <a:rPr lang="en-GB" i="1">
                              <a:latin typeface="Cambria Math" panose="02040503050406030204" pitchFamily="18" charset="0"/>
                              <a:ea typeface="Cambria Math" panose="02040503050406030204" pitchFamily="18" charset="0"/>
                              <a:cs typeface="Arial" charset="0"/>
                            </a:rPr>
                            <m:t>𝜈</m:t>
                          </m:r>
                          <m:r>
                            <a:rPr lang="en-GB" i="1">
                              <a:latin typeface="Cambria Math" panose="02040503050406030204" pitchFamily="18" charset="0"/>
                              <a:ea typeface="Cambria Math" panose="02040503050406030204" pitchFamily="18" charset="0"/>
                              <a:cs typeface="Arial" charset="0"/>
                            </a:rPr>
                            <m:t>)</m:t>
                          </m:r>
                        </m:den>
                      </m:f>
                    </m:oMath>
                  </m:oMathPara>
                </a14:m>
                <a:endParaRPr lang="en-GB" dirty="0">
                  <a:solidFill>
                    <a:srgbClr val="019645"/>
                  </a:solidFill>
                  <a:ea typeface="Arial" charset="0"/>
                  <a:cs typeface="Arial" charset="0"/>
                </a:endParaRPr>
              </a:p>
            </p:txBody>
          </p:sp>
        </mc:Choice>
        <mc:Fallback xmlns="">
          <p:sp>
            <p:nvSpPr>
              <p:cNvPr id="16" name="TextBox 15">
                <a:extLst>
                  <a:ext uri="{FF2B5EF4-FFF2-40B4-BE49-F238E27FC236}">
                    <a16:creationId xmlns:a16="http://schemas.microsoft.com/office/drawing/2014/main" id="{28E17A43-04EB-614D-B43C-06AFDB683B2A}"/>
                  </a:ext>
                </a:extLst>
              </p:cNvPr>
              <p:cNvSpPr txBox="1">
                <a:spLocks noRot="1" noChangeAspect="1" noMove="1" noResize="1" noEditPoints="1" noAdjustHandles="1" noChangeArrowheads="1" noChangeShapeType="1" noTextEdit="1"/>
              </p:cNvSpPr>
              <p:nvPr/>
            </p:nvSpPr>
            <p:spPr>
              <a:xfrm>
                <a:off x="580740" y="1648328"/>
                <a:ext cx="2916220" cy="636200"/>
              </a:xfrm>
              <a:prstGeom prst="rect">
                <a:avLst/>
              </a:prstGeom>
              <a:blipFill>
                <a:blip r:embed="rId2"/>
                <a:stretch>
                  <a:fillRect l="-2609" b="-15686"/>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E4BE7F6E-5501-B64F-B86D-65D945441022}"/>
              </a:ext>
            </a:extLst>
          </p:cNvPr>
          <p:cNvSpPr txBox="1"/>
          <p:nvPr/>
        </p:nvSpPr>
        <p:spPr>
          <a:xfrm>
            <a:off x="3014744" y="1784096"/>
            <a:ext cx="2570510" cy="461665"/>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Possible new physics in charged current in tree diagram</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C33EF6BE-DC87-3241-A674-2727256ED912}"/>
                  </a:ext>
                </a:extLst>
              </p:cNvPr>
              <p:cNvSpPr/>
              <p:nvPr/>
            </p:nvSpPr>
            <p:spPr>
              <a:xfrm>
                <a:off x="1242449" y="2433670"/>
                <a:ext cx="4256306" cy="1127296"/>
              </a:xfrm>
              <a:prstGeom prst="rect">
                <a:avLst/>
              </a:prstGeom>
            </p:spPr>
            <p:txBody>
              <a:bodyPr wrap="square">
                <a:spAutoFit/>
              </a:bodyPr>
              <a:lstStyle/>
              <a:p>
                <a:pPr>
                  <a:spcBef>
                    <a:spcPts val="600"/>
                  </a:spcBef>
                </a:pPr>
                <a:r>
                  <a:rPr lang="en-GB" sz="1400" dirty="0">
                    <a:latin typeface="Helvetica Light" charset="0"/>
                    <a:ea typeface="Helvetica Light" charset="0"/>
                    <a:cs typeface="Helvetica Light" charset="0"/>
                  </a:rPr>
                  <a:t>Tension reduced after 2019 Belle result </a:t>
                </a:r>
                <a:r>
                  <a:rPr lang="en-GB" sz="800" dirty="0">
                    <a:solidFill>
                      <a:schemeClr val="tx1">
                        <a:lumMod val="50000"/>
                        <a:lumOff val="50000"/>
                      </a:schemeClr>
                    </a:solidFill>
                    <a:latin typeface="Helvetica Light" charset="0"/>
                    <a:ea typeface="Helvetica Light" charset="0"/>
                    <a:cs typeface="Helvetica Light" charset="0"/>
                  </a:rPr>
                  <a:t>[1904.08794]</a:t>
                </a:r>
                <a:r>
                  <a:rPr lang="en-GB" sz="1200" dirty="0">
                    <a:latin typeface="Helvetica Light" charset="0"/>
                    <a:ea typeface="Helvetica Light" charset="0"/>
                    <a:cs typeface="Helvetica Light" charset="0"/>
                  </a:rPr>
                  <a:t>    </a:t>
                </a:r>
                <a:r>
                  <a:rPr lang="en-GB" sz="1400" dirty="0">
                    <a:latin typeface="Helvetica Light" charset="0"/>
                    <a:ea typeface="Helvetica Light" charset="0"/>
                    <a:cs typeface="Helvetica Light" charset="0"/>
                  </a:rPr>
                  <a:t>in agreement with SM</a:t>
                </a:r>
              </a:p>
              <a:p>
                <a:pPr>
                  <a:spcBef>
                    <a:spcPts val="1200"/>
                  </a:spcBef>
                </a:pPr>
                <a:r>
                  <a:rPr lang="en-GB" sz="1400" dirty="0">
                    <a:latin typeface="Helvetica Light" charset="0"/>
                    <a:ea typeface="Helvetica Light" charset="0"/>
                    <a:cs typeface="Helvetica Light" charset="0"/>
                  </a:rPr>
                  <a:t>Remaining tension (HFLAV): 3.1σ</a:t>
                </a:r>
              </a:p>
              <a:p>
                <a:pPr lvl="0"/>
                <a:r>
                  <a:rPr lang="en-GB" sz="1400" dirty="0">
                    <a:latin typeface="Helvetica Light" charset="0"/>
                    <a:ea typeface="Helvetica Light" charset="0"/>
                    <a:cs typeface="Helvetica Light" charset="0"/>
                  </a:rPr>
                  <a:t>Corresponding </a:t>
                </a:r>
                <a14:m>
                  <m:oMath xmlns:m="http://schemas.openxmlformats.org/officeDocument/2006/math">
                    <m:sSub>
                      <m:sSubPr>
                        <m:ctrlPr>
                          <a:rPr lang="en-GB" sz="1400" i="1">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r>
                          <a:rPr lang="en-GB" sz="1400" b="0" i="1" smtClean="0">
                            <a:latin typeface="Cambria Math" panose="02040503050406030204" pitchFamily="18" charset="0"/>
                            <a:cs typeface="Arial" charset="0"/>
                          </a:rPr>
                          <m:t>𝐽</m:t>
                        </m:r>
                        <m:r>
                          <a:rPr lang="en-GB" sz="1400" b="0" i="1" smtClean="0">
                            <a:latin typeface="Cambria Math" panose="02040503050406030204" pitchFamily="18" charset="0"/>
                            <a:cs typeface="Arial" charset="0"/>
                          </a:rPr>
                          <m:t>/</m:t>
                        </m:r>
                        <m:r>
                          <a:rPr lang="en-GB" sz="1400" i="1" smtClean="0">
                            <a:latin typeface="Cambria Math" panose="02040503050406030204" pitchFamily="18" charset="0"/>
                            <a:ea typeface="Cambria Math" panose="02040503050406030204" pitchFamily="18" charset="0"/>
                            <a:cs typeface="Arial" charset="0"/>
                          </a:rPr>
                          <m:t>𝜓</m:t>
                        </m:r>
                        <m:r>
                          <a:rPr lang="en-GB" sz="1400" b="0" i="1" smtClean="0">
                            <a:latin typeface="Cambria Math" panose="02040503050406030204" pitchFamily="18" charset="0"/>
                            <a:ea typeface="Cambria Math" panose="02040503050406030204" pitchFamily="18" charset="0"/>
                            <a:cs typeface="Arial" charset="0"/>
                          </a:rPr>
                          <m:t>|</m:t>
                        </m:r>
                        <m:r>
                          <a:rPr lang="en-GB" sz="1400" b="0" i="1" smtClean="0">
                            <a:latin typeface="Cambria Math" panose="02040503050406030204" pitchFamily="18" charset="0"/>
                            <a:ea typeface="Cambria Math" panose="02040503050406030204" pitchFamily="18" charset="0"/>
                            <a:cs typeface="Arial" charset="0"/>
                          </a:rPr>
                          <m:t>𝜏</m:t>
                        </m:r>
                        <m:r>
                          <a:rPr lang="en-GB" sz="1400" b="0" i="1" smtClean="0">
                            <a:latin typeface="Cambria Math" panose="02040503050406030204" pitchFamily="18" charset="0"/>
                            <a:ea typeface="Cambria Math" panose="02040503050406030204" pitchFamily="18" charset="0"/>
                            <a:cs typeface="Arial" charset="0"/>
                          </a:rPr>
                          <m:t>/</m:t>
                        </m:r>
                        <m:r>
                          <a:rPr lang="en-GB" sz="1400" b="0" i="1" smtClean="0">
                            <a:latin typeface="Cambria Math" panose="02040503050406030204" pitchFamily="18" charset="0"/>
                            <a:ea typeface="Cambria Math" panose="02040503050406030204" pitchFamily="18" charset="0"/>
                            <a:cs typeface="Arial" charset="0"/>
                          </a:rPr>
                          <m:t>𝜇</m:t>
                        </m:r>
                      </m:sub>
                    </m:sSub>
                  </m:oMath>
                </a14:m>
                <a:r>
                  <a:rPr lang="en-GB" sz="1400" dirty="0">
                    <a:latin typeface="Helvetica Light" panose="020B0403020202020204" pitchFamily="34" charset="0"/>
                    <a:ea typeface="Helvetica Light" charset="0"/>
                    <a:cs typeface="Helvetica Light" charset="0"/>
                  </a:rPr>
                  <a:t> ~</a:t>
                </a:r>
                <a:r>
                  <a:rPr lang="en-GB" sz="1400" dirty="0">
                    <a:latin typeface="Helvetica Light" charset="0"/>
                    <a:ea typeface="Helvetica Light" charset="0"/>
                    <a:cs typeface="Helvetica Light" charset="0"/>
                  </a:rPr>
                  <a:t>2σ above SM </a:t>
                </a:r>
                <a:r>
                  <a:rPr lang="en-GB" sz="800" dirty="0">
                    <a:solidFill>
                      <a:prstClr val="black">
                        <a:lumMod val="50000"/>
                        <a:lumOff val="50000"/>
                      </a:prstClr>
                    </a:solidFill>
                    <a:latin typeface="Helvetica Light" charset="0"/>
                    <a:ea typeface="Helvetica Light" charset="0"/>
                    <a:cs typeface="Helvetica Light" charset="0"/>
                  </a:rPr>
                  <a:t>[LHCb: 1711.05623]</a:t>
                </a:r>
                <a:r>
                  <a:rPr lang="en-GB" sz="1200" dirty="0">
                    <a:solidFill>
                      <a:prstClr val="black"/>
                    </a:solidFill>
                    <a:latin typeface="Helvetica Light" charset="0"/>
                    <a:ea typeface="Helvetica Light" charset="0"/>
                    <a:cs typeface="Helvetica Light" charset="0"/>
                  </a:rPr>
                  <a:t> </a:t>
                </a:r>
                <a:endParaRPr lang="en-GB" dirty="0">
                  <a:solidFill>
                    <a:prstClr val="black"/>
                  </a:solidFill>
                </a:endParaRPr>
              </a:p>
            </p:txBody>
          </p:sp>
        </mc:Choice>
        <mc:Fallback xmlns="">
          <p:sp>
            <p:nvSpPr>
              <p:cNvPr id="18" name="Rectangle 17">
                <a:extLst>
                  <a:ext uri="{FF2B5EF4-FFF2-40B4-BE49-F238E27FC236}">
                    <a16:creationId xmlns:a16="http://schemas.microsoft.com/office/drawing/2014/main" id="{C33EF6BE-DC87-3241-A674-2727256ED912}"/>
                  </a:ext>
                </a:extLst>
              </p:cNvPr>
              <p:cNvSpPr>
                <a:spLocks noRot="1" noChangeAspect="1" noMove="1" noResize="1" noEditPoints="1" noAdjustHandles="1" noChangeArrowheads="1" noChangeShapeType="1" noTextEdit="1"/>
              </p:cNvSpPr>
              <p:nvPr/>
            </p:nvSpPr>
            <p:spPr>
              <a:xfrm>
                <a:off x="1242449" y="2433670"/>
                <a:ext cx="4256306" cy="1127296"/>
              </a:xfrm>
              <a:prstGeom prst="rect">
                <a:avLst/>
              </a:prstGeom>
              <a:blipFill>
                <a:blip r:embed="rId3"/>
                <a:stretch>
                  <a:fillRect l="-298" t="-227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B91200E-E703-CF46-BCAC-DBC5F20108EB}"/>
                  </a:ext>
                </a:extLst>
              </p:cNvPr>
              <p:cNvSpPr txBox="1"/>
              <p:nvPr/>
            </p:nvSpPr>
            <p:spPr>
              <a:xfrm>
                <a:off x="581568" y="4042905"/>
                <a:ext cx="2736317"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sSup>
                            <m:sSupPr>
                              <m:ctrlPr>
                                <a:rPr lang="en-GB" b="0" i="1" smtClean="0">
                                  <a:latin typeface="Cambria Math" panose="02040503050406030204" pitchFamily="18" charset="0"/>
                                  <a:cs typeface="Arial" charset="0"/>
                                </a:rPr>
                              </m:ctrlPr>
                            </m:sSupPr>
                            <m:e>
                              <m:r>
                                <a:rPr lang="en-GB" b="0" i="1" smtClean="0">
                                  <a:latin typeface="Cambria Math" panose="02040503050406030204" pitchFamily="18" charset="0"/>
                                  <a:cs typeface="Arial" charset="0"/>
                                </a:rPr>
                                <m:t>𝐾</m:t>
                              </m:r>
                            </m:e>
                            <m:sup>
                              <m:r>
                                <a:rPr lang="en-GB" b="0" i="1" smtClean="0">
                                  <a:latin typeface="Cambria Math" panose="02040503050406030204" pitchFamily="18" charset="0"/>
                                  <a:cs typeface="Arial" charset="0"/>
                                </a:rPr>
                                <m:t>(∗)</m:t>
                              </m:r>
                            </m:sup>
                          </m:sSup>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𝐾</m:t>
                              </m:r>
                            </m:e>
                            <m:sup>
                              <m:d>
                                <m:dPr>
                                  <m:ctrlPr>
                                    <a:rPr lang="en-GB" b="0" i="1" smtClean="0">
                                      <a:latin typeface="Cambria Math" panose="02040503050406030204" pitchFamily="18" charset="0"/>
                                      <a:ea typeface="Cambria Math" panose="02040503050406030204" pitchFamily="18" charset="0"/>
                                      <a:cs typeface="Arial" charset="0"/>
                                    </a:rPr>
                                  </m:ctrlPr>
                                </m:dPr>
                                <m:e>
                                  <m:r>
                                    <a:rPr lang="en-GB" b="0" i="1" smtClean="0">
                                      <a:latin typeface="Cambria Math" panose="02040503050406030204" pitchFamily="18" charset="0"/>
                                      <a:ea typeface="Cambria Math" panose="02040503050406030204" pitchFamily="18" charset="0"/>
                                      <a:cs typeface="Arial" charset="0"/>
                                    </a:rPr>
                                    <m:t>∗</m:t>
                                  </m:r>
                                </m:e>
                              </m:d>
                            </m:sup>
                          </m:sSup>
                          <m:r>
                            <a:rPr lang="en-GB" i="1">
                              <a:latin typeface="Cambria Math" panose="02040503050406030204" pitchFamily="18" charset="0"/>
                              <a:ea typeface="Cambria Math" panose="02040503050406030204" pitchFamily="18" charset="0"/>
                              <a:cs typeface="Arial" charset="0"/>
                            </a:rPr>
                            <m:t>𝜇𝜇</m:t>
                          </m:r>
                          <m:r>
                            <a:rPr lang="en-GB" i="1">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𝐾</m:t>
                              </m:r>
                            </m:e>
                            <m:sup>
                              <m:d>
                                <m:dPr>
                                  <m:ctrlPr>
                                    <a:rPr lang="en-GB" i="1">
                                      <a:latin typeface="Cambria Math" panose="02040503050406030204" pitchFamily="18" charset="0"/>
                                      <a:ea typeface="Cambria Math" panose="02040503050406030204" pitchFamily="18" charset="0"/>
                                      <a:cs typeface="Arial" charset="0"/>
                                    </a:rPr>
                                  </m:ctrlPr>
                                </m:dPr>
                                <m:e>
                                  <m:r>
                                    <a:rPr lang="en-GB" i="1">
                                      <a:latin typeface="Cambria Math" panose="02040503050406030204" pitchFamily="18" charset="0"/>
                                      <a:ea typeface="Cambria Math" panose="02040503050406030204" pitchFamily="18" charset="0"/>
                                      <a:cs typeface="Arial" charset="0"/>
                                    </a:rPr>
                                    <m:t>∗</m:t>
                                  </m:r>
                                </m:e>
                              </m:d>
                            </m:sup>
                          </m:sSup>
                          <m:r>
                            <a:rPr lang="en-GB" b="0" i="1" smtClean="0">
                              <a:latin typeface="Cambria Math" panose="02040503050406030204" pitchFamily="18" charset="0"/>
                              <a:ea typeface="Cambria Math" panose="02040503050406030204" pitchFamily="18" charset="0"/>
                              <a:cs typeface="Arial" charset="0"/>
                            </a:rPr>
                            <m:t>𝑒𝑒</m:t>
                          </m:r>
                          <m:r>
                            <a:rPr lang="en-GB" i="1">
                              <a:latin typeface="Cambria Math" panose="02040503050406030204" pitchFamily="18" charset="0"/>
                              <a:ea typeface="Cambria Math" panose="02040503050406030204" pitchFamily="18" charset="0"/>
                              <a:cs typeface="Arial" charset="0"/>
                            </a:rPr>
                            <m:t>)</m:t>
                          </m:r>
                        </m:den>
                      </m:f>
                      <m:r>
                        <a:rPr lang="en-GB" b="0" i="1" smtClean="0">
                          <a:solidFill>
                            <a:schemeClr val="tx1"/>
                          </a:solidFill>
                          <a:latin typeface="Cambria Math" panose="02040503050406030204" pitchFamily="18" charset="0"/>
                          <a:ea typeface="Cambria Math" panose="02040503050406030204" pitchFamily="18" charset="0"/>
                          <a:cs typeface="Cambria Math" charset="0"/>
                        </a:rPr>
                        <m:t>≅1</m:t>
                      </m:r>
                    </m:oMath>
                  </m:oMathPara>
                </a14:m>
                <a:endParaRPr lang="en-GB" dirty="0">
                  <a:solidFill>
                    <a:srgbClr val="019645"/>
                  </a:solidFill>
                  <a:ea typeface="Arial" charset="0"/>
                  <a:cs typeface="Arial" charset="0"/>
                </a:endParaRPr>
              </a:p>
            </p:txBody>
          </p:sp>
        </mc:Choice>
        <mc:Fallback xmlns="">
          <p:sp>
            <p:nvSpPr>
              <p:cNvPr id="20" name="TextBox 19">
                <a:extLst>
                  <a:ext uri="{FF2B5EF4-FFF2-40B4-BE49-F238E27FC236}">
                    <a16:creationId xmlns:a16="http://schemas.microsoft.com/office/drawing/2014/main" id="{0B91200E-E703-CF46-BCAC-DBC5F20108EB}"/>
                  </a:ext>
                </a:extLst>
              </p:cNvPr>
              <p:cNvSpPr txBox="1">
                <a:spLocks noRot="1" noChangeAspect="1" noMove="1" noResize="1" noEditPoints="1" noAdjustHandles="1" noChangeArrowheads="1" noChangeShapeType="1" noTextEdit="1"/>
              </p:cNvSpPr>
              <p:nvPr/>
            </p:nvSpPr>
            <p:spPr>
              <a:xfrm>
                <a:off x="581568" y="4042905"/>
                <a:ext cx="2736317" cy="636200"/>
              </a:xfrm>
              <a:prstGeom prst="rect">
                <a:avLst/>
              </a:prstGeom>
              <a:blipFill>
                <a:blip r:embed="rId4"/>
                <a:stretch>
                  <a:fillRect l="-2778" r="-463" b="-15686"/>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785529FE-D351-1C47-980A-4687A11F0FA1}"/>
              </a:ext>
            </a:extLst>
          </p:cNvPr>
          <p:cNvSpPr txBox="1"/>
          <p:nvPr/>
        </p:nvSpPr>
        <p:spPr>
          <a:xfrm>
            <a:off x="3370602" y="4192202"/>
            <a:ext cx="2219039" cy="461665"/>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Experiments measure double ratio involving J/𝜓</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19D58EEA-F38A-EB48-A8A5-40F1620D2023}"/>
                  </a:ext>
                </a:extLst>
              </p:cNvPr>
              <p:cNvSpPr/>
              <p:nvPr/>
            </p:nvSpPr>
            <p:spPr>
              <a:xfrm>
                <a:off x="1242448" y="4937818"/>
                <a:ext cx="4256299" cy="892552"/>
              </a:xfrm>
              <a:prstGeom prst="rect">
                <a:avLst/>
              </a:prstGeom>
            </p:spPr>
            <p:txBody>
              <a:bodyPr wrap="square">
                <a:spAutoFit/>
              </a:bodyPr>
              <a:lstStyle/>
              <a:p>
                <a:pPr>
                  <a:spcBef>
                    <a:spcPts val="600"/>
                  </a:spcBef>
                </a:pPr>
                <a14:m>
                  <m:oMath xmlns:m="http://schemas.openxmlformats.org/officeDocument/2006/math">
                    <m:sSub>
                      <m:sSubPr>
                        <m:ctrlPr>
                          <a:rPr lang="en-GB" sz="1400" i="1" smtClean="0">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r>
                          <a:rPr lang="en-US" sz="1400" b="0" i="1" smtClean="0">
                            <a:latin typeface="Cambria Math" panose="02040503050406030204" pitchFamily="18" charset="0"/>
                            <a:cs typeface="Arial" charset="0"/>
                          </a:rPr>
                          <m:t>𝐾</m:t>
                        </m:r>
                      </m:sub>
                    </m:sSub>
                  </m:oMath>
                </a14:m>
                <a:r>
                  <a:rPr lang="en-GB" sz="1400" dirty="0">
                    <a:latin typeface="Helvetica Light" charset="0"/>
                    <a:ea typeface="Helvetica Light" charset="0"/>
                    <a:cs typeface="Helvetica Light" charset="0"/>
                  </a:rPr>
                  <a:t>: LHCb most precise, Run-2 ~SM, </a:t>
                </a:r>
              </a:p>
              <a:p>
                <a:pPr>
                  <a:spcBef>
                    <a:spcPts val="0"/>
                  </a:spcBef>
                </a:pPr>
                <a:r>
                  <a:rPr lang="en-GB" sz="1400" dirty="0">
                    <a:latin typeface="Helvetica Light" charset="0"/>
                    <a:ea typeface="Helvetica Light" charset="0"/>
                    <a:cs typeface="Helvetica Light" charset="0"/>
                  </a:rPr>
                  <a:t>      </a:t>
                </a:r>
                <a:r>
                  <a:rPr lang="en-GB" sz="700" dirty="0">
                    <a:latin typeface="Helvetica Light" charset="0"/>
                    <a:ea typeface="Helvetica Light" charset="0"/>
                    <a:cs typeface="Helvetica Light" charset="0"/>
                  </a:rPr>
                  <a:t> </a:t>
                </a:r>
                <a:r>
                  <a:rPr lang="en-GB" sz="1400" dirty="0">
                    <a:latin typeface="Helvetica Light" charset="0"/>
                    <a:ea typeface="Helvetica Light" charset="0"/>
                    <a:cs typeface="Helvetica Light" charset="0"/>
                  </a:rPr>
                  <a:t>combination with Run-1: 2.5σ &lt; SM</a:t>
                </a:r>
              </a:p>
              <a:p>
                <a:pPr>
                  <a:spcBef>
                    <a:spcPts val="1200"/>
                  </a:spcBef>
                </a:pPr>
                <a14:m>
                  <m:oMath xmlns:m="http://schemas.openxmlformats.org/officeDocument/2006/math">
                    <m:sSub>
                      <m:sSubPr>
                        <m:ctrlPr>
                          <a:rPr lang="en-GB" sz="1400" i="1">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sSup>
                          <m:sSupPr>
                            <m:ctrlPr>
                              <a:rPr lang="en-GB" sz="1400" i="1" smtClean="0">
                                <a:latin typeface="Cambria Math" panose="02040503050406030204" pitchFamily="18" charset="0"/>
                                <a:cs typeface="Arial" charset="0"/>
                              </a:rPr>
                            </m:ctrlPr>
                          </m:sSupPr>
                          <m:e>
                            <m:r>
                              <a:rPr lang="en-US" sz="1400" b="0" i="1" smtClean="0">
                                <a:latin typeface="Cambria Math" panose="02040503050406030204" pitchFamily="18" charset="0"/>
                                <a:cs typeface="Arial" charset="0"/>
                              </a:rPr>
                              <m:t>𝐾</m:t>
                            </m:r>
                          </m:e>
                          <m:sup>
                            <m:r>
                              <a:rPr lang="en-US" sz="1400" b="0" i="1" smtClean="0">
                                <a:latin typeface="Cambria Math" panose="02040503050406030204" pitchFamily="18" charset="0"/>
                                <a:cs typeface="Arial" charset="0"/>
                              </a:rPr>
                              <m:t>∗</m:t>
                            </m:r>
                          </m:sup>
                        </m:sSup>
                      </m:sub>
                    </m:sSub>
                  </m:oMath>
                </a14:m>
                <a:r>
                  <a:rPr lang="en-GB" sz="1400" dirty="0">
                    <a:latin typeface="Helvetica Light" panose="020B0403020202020204" pitchFamily="34" charset="0"/>
                    <a:ea typeface="Helvetica Light" charset="0"/>
                    <a:cs typeface="Helvetica Light" charset="0"/>
                  </a:rPr>
                  <a:t>: LHCb (most precise) low (2.3~2.5</a:t>
                </a:r>
                <a:r>
                  <a:rPr lang="en-GB" sz="1400" dirty="0">
                    <a:latin typeface="Helvetica Light" charset="0"/>
                    <a:ea typeface="Helvetica Light" charset="0"/>
                    <a:cs typeface="Helvetica Light" charset="0"/>
                  </a:rPr>
                  <a:t>σ</a:t>
                </a:r>
                <a:r>
                  <a:rPr lang="en-GB" sz="1400" dirty="0">
                    <a:latin typeface="Helvetica Light" panose="020B0403020202020204" pitchFamily="34" charset="0"/>
                    <a:ea typeface="Helvetica Light" charset="0"/>
                    <a:cs typeface="Helvetica Light" charset="0"/>
                  </a:rPr>
                  <a:t>) at low </a:t>
                </a:r>
                <a:r>
                  <a:rPr lang="en-GB" sz="1400" i="1" dirty="0">
                    <a:latin typeface="Helvetica Light" panose="020B0403020202020204" pitchFamily="34" charset="0"/>
                    <a:ea typeface="Helvetica Light" charset="0"/>
                    <a:cs typeface="Helvetica Light" charset="0"/>
                  </a:rPr>
                  <a:t>q</a:t>
                </a:r>
                <a:r>
                  <a:rPr lang="en-GB" sz="700" i="1" dirty="0">
                    <a:latin typeface="Helvetica Light" panose="020B0403020202020204" pitchFamily="34" charset="0"/>
                    <a:ea typeface="Helvetica Light" charset="0"/>
                    <a:cs typeface="Helvetica Light" charset="0"/>
                  </a:rPr>
                  <a:t> </a:t>
                </a:r>
                <a:r>
                  <a:rPr lang="en-GB" sz="1400" baseline="30000" dirty="0">
                    <a:latin typeface="Helvetica Light" panose="020B0403020202020204" pitchFamily="34" charset="0"/>
                    <a:ea typeface="Helvetica Light" charset="0"/>
                    <a:cs typeface="Helvetica Light" charset="0"/>
                  </a:rPr>
                  <a:t>2</a:t>
                </a:r>
              </a:p>
            </p:txBody>
          </p:sp>
        </mc:Choice>
        <mc:Fallback xmlns="">
          <p:sp>
            <p:nvSpPr>
              <p:cNvPr id="22" name="Rectangle 21">
                <a:extLst>
                  <a:ext uri="{FF2B5EF4-FFF2-40B4-BE49-F238E27FC236}">
                    <a16:creationId xmlns:a16="http://schemas.microsoft.com/office/drawing/2014/main" id="{19D58EEA-F38A-EB48-A8A5-40F1620D2023}"/>
                  </a:ext>
                </a:extLst>
              </p:cNvPr>
              <p:cNvSpPr>
                <a:spLocks noRot="1" noChangeAspect="1" noMove="1" noResize="1" noEditPoints="1" noAdjustHandles="1" noChangeArrowheads="1" noChangeShapeType="1" noTextEdit="1"/>
              </p:cNvSpPr>
              <p:nvPr/>
            </p:nvSpPr>
            <p:spPr>
              <a:xfrm>
                <a:off x="1242448" y="4937818"/>
                <a:ext cx="4256299" cy="892552"/>
              </a:xfrm>
              <a:prstGeom prst="rect">
                <a:avLst/>
              </a:prstGeom>
              <a:blipFill>
                <a:blip r:embed="rId5"/>
                <a:stretch>
                  <a:fillRect t="-1408" b="-7042"/>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DD25EB7E-FB33-3044-B157-98985690C0CE}"/>
              </a:ext>
            </a:extLst>
          </p:cNvPr>
          <p:cNvCxnSpPr>
            <a:cxnSpLocks/>
          </p:cNvCxnSpPr>
          <p:nvPr/>
        </p:nvCxnSpPr>
        <p:spPr>
          <a:xfrm>
            <a:off x="6107626" y="1125339"/>
            <a:ext cx="0" cy="5161192"/>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D43917E6-23BF-C94C-A74B-3FE86A318D31}"/>
              </a:ext>
            </a:extLst>
          </p:cNvPr>
          <p:cNvSpPr/>
          <p:nvPr/>
        </p:nvSpPr>
        <p:spPr>
          <a:xfrm>
            <a:off x="6447405" y="1021742"/>
            <a:ext cx="3550659" cy="369332"/>
          </a:xfrm>
          <a:prstGeom prst="rect">
            <a:avLst/>
          </a:prstGeom>
        </p:spPr>
        <p:txBody>
          <a:bodyPr wrap="square">
            <a:spAutoFit/>
          </a:bodyPr>
          <a:lstStyle/>
          <a:p>
            <a:pPr>
              <a:spcBef>
                <a:spcPts val="600"/>
              </a:spcBef>
            </a:pPr>
            <a:r>
              <a:rPr lang="en-GB" dirty="0">
                <a:solidFill>
                  <a:srgbClr val="003BB8"/>
                </a:solidFill>
                <a:latin typeface="Helvetica Light" charset="0"/>
                <a:ea typeface="Helvetica Light" charset="0"/>
                <a:cs typeface="Helvetica Light" charset="0"/>
              </a:rPr>
              <a:t>New results by LHCb:</a:t>
            </a:r>
            <a:endParaRPr lang="en-GB" dirty="0">
              <a:solidFill>
                <a:srgbClr val="003BB8"/>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61ED410-63FD-DC49-9FF2-7ABC55A1017D}"/>
                  </a:ext>
                </a:extLst>
              </p:cNvPr>
              <p:cNvSpPr txBox="1"/>
              <p:nvPr/>
            </p:nvSpPr>
            <p:spPr>
              <a:xfrm>
                <a:off x="6540835" y="1640088"/>
                <a:ext cx="3196289"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r>
                            <a:rPr lang="en-US" b="0" i="1" smtClean="0">
                              <a:latin typeface="Cambria Math" panose="02040503050406030204" pitchFamily="18" charset="0"/>
                              <a:cs typeface="Arial" charset="0"/>
                            </a:rPr>
                            <m:t>𝑝𝐾</m:t>
                          </m:r>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sSubSup>
                            <m:sSubSupPr>
                              <m:ctrlPr>
                                <a:rPr lang="en-GB" b="0" i="1" smtClean="0">
                                  <a:latin typeface="Cambria Math" panose="02040503050406030204" pitchFamily="18" charset="0"/>
                                  <a:cs typeface="Arial" charset="0"/>
                                </a:rPr>
                              </m:ctrlPr>
                            </m:sSubSupPr>
                            <m:e>
                              <m:r>
                                <m:rPr>
                                  <m:sty m:val="p"/>
                                </m:rPr>
                                <a:rPr lang="el-GR" i="1">
                                  <a:latin typeface="Cambria Math" panose="02040503050406030204" pitchFamily="18" charset="0"/>
                                  <a:ea typeface="Cambria Math" panose="02040503050406030204" pitchFamily="18" charset="0"/>
                                  <a:cs typeface="Arial" charset="0"/>
                                </a:rPr>
                                <m:t>Λ</m:t>
                              </m:r>
                            </m:e>
                            <m:sub>
                              <m:r>
                                <a:rPr lang="en-US" b="0" i="1" smtClean="0">
                                  <a:latin typeface="Cambria Math" panose="02040503050406030204" pitchFamily="18" charset="0"/>
                                  <a:cs typeface="Arial" charset="0"/>
                                </a:rPr>
                                <m:t>𝑏</m:t>
                              </m:r>
                            </m:sub>
                            <m:sup>
                              <m:r>
                                <a:rPr lang="en-US" b="0" i="1" smtClean="0">
                                  <a:latin typeface="Cambria Math" panose="02040503050406030204" pitchFamily="18" charset="0"/>
                                  <a:cs typeface="Arial" charset="0"/>
                                </a:rPr>
                                <m:t>0</m:t>
                              </m:r>
                            </m:sup>
                          </m:sSubSup>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US" b="0" i="1" smtClean="0">
                                  <a:latin typeface="Cambria Math" panose="02040503050406030204" pitchFamily="18" charset="0"/>
                                  <a:ea typeface="Cambria Math" panose="02040503050406030204" pitchFamily="18" charset="0"/>
                                  <a:cs typeface="Arial" charset="0"/>
                                </a:rPr>
                                <m:t>𝑝</m:t>
                              </m:r>
                              <m:r>
                                <a:rPr lang="en-GB" b="0" i="1" smtClean="0">
                                  <a:latin typeface="Cambria Math" panose="02040503050406030204" pitchFamily="18" charset="0"/>
                                  <a:ea typeface="Cambria Math" panose="02040503050406030204" pitchFamily="18" charset="0"/>
                                  <a:cs typeface="Arial" charset="0"/>
                                </a:rPr>
                                <m:t>𝐾</m:t>
                              </m:r>
                            </m:e>
                            <m:sup>
                              <m:r>
                                <a:rPr lang="en-US" b="0" i="1" smtClean="0">
                                  <a:latin typeface="Cambria Math" panose="02040503050406030204" pitchFamily="18" charset="0"/>
                                  <a:ea typeface="Cambria Math" panose="02040503050406030204" pitchFamily="18" charset="0"/>
                                  <a:cs typeface="Arial" charset="0"/>
                                </a:rPr>
                                <m:t>−</m:t>
                              </m:r>
                            </m:sup>
                          </m:sSup>
                          <m:r>
                            <a:rPr lang="en-GB" i="1">
                              <a:latin typeface="Cambria Math" panose="02040503050406030204" pitchFamily="18" charset="0"/>
                              <a:ea typeface="Cambria Math" panose="02040503050406030204" pitchFamily="18" charset="0"/>
                              <a:cs typeface="Arial" charset="0"/>
                            </a:rPr>
                            <m:t>𝜇𝜇</m:t>
                          </m:r>
                          <m:r>
                            <a:rPr lang="en-GB" i="1">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sSubSup>
                            <m:sSubSupPr>
                              <m:ctrlPr>
                                <a:rPr lang="en-GB" i="1">
                                  <a:latin typeface="Cambria Math" panose="02040503050406030204" pitchFamily="18" charset="0"/>
                                  <a:cs typeface="Arial" charset="0"/>
                                </a:rPr>
                              </m:ctrlPr>
                            </m:sSubSupPr>
                            <m:e>
                              <m:r>
                                <m:rPr>
                                  <m:sty m:val="p"/>
                                </m:rPr>
                                <a:rPr lang="el-GR" i="1">
                                  <a:latin typeface="Cambria Math" panose="02040503050406030204" pitchFamily="18" charset="0"/>
                                  <a:ea typeface="Cambria Math" panose="02040503050406030204" pitchFamily="18" charset="0"/>
                                  <a:cs typeface="Arial" charset="0"/>
                                </a:rPr>
                                <m:t>Λ</m:t>
                              </m:r>
                            </m:e>
                            <m:sub>
                              <m:r>
                                <a:rPr lang="en-US" i="1">
                                  <a:latin typeface="Cambria Math" panose="02040503050406030204" pitchFamily="18" charset="0"/>
                                  <a:cs typeface="Arial" charset="0"/>
                                </a:rPr>
                                <m:t>𝑏</m:t>
                              </m:r>
                            </m:sub>
                            <m:sup>
                              <m:r>
                                <a:rPr lang="en-US" i="1">
                                  <a:latin typeface="Cambria Math" panose="02040503050406030204" pitchFamily="18" charset="0"/>
                                  <a:cs typeface="Arial" charset="0"/>
                                </a:rPr>
                                <m:t>0</m:t>
                              </m:r>
                            </m:sup>
                          </m:sSubSup>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US" b="0" i="1" smtClean="0">
                                  <a:latin typeface="Cambria Math" panose="02040503050406030204" pitchFamily="18" charset="0"/>
                                  <a:ea typeface="Cambria Math" panose="02040503050406030204" pitchFamily="18" charset="0"/>
                                  <a:cs typeface="Arial" charset="0"/>
                                </a:rPr>
                                <m:t>𝑝</m:t>
                              </m:r>
                              <m:r>
                                <a:rPr lang="en-GB" b="0" i="1" smtClean="0">
                                  <a:latin typeface="Cambria Math" panose="02040503050406030204" pitchFamily="18" charset="0"/>
                                  <a:ea typeface="Cambria Math" panose="02040503050406030204" pitchFamily="18" charset="0"/>
                                  <a:cs typeface="Arial" charset="0"/>
                                </a:rPr>
                                <m:t>𝐾</m:t>
                              </m:r>
                            </m:e>
                            <m:sup>
                              <m:r>
                                <a:rPr lang="en-US" b="0" i="1" smtClean="0">
                                  <a:latin typeface="Cambria Math" panose="02040503050406030204" pitchFamily="18" charset="0"/>
                                  <a:ea typeface="Cambria Math" panose="02040503050406030204" pitchFamily="18" charset="0"/>
                                  <a:cs typeface="Arial" charset="0"/>
                                </a:rPr>
                                <m:t>−</m:t>
                              </m:r>
                            </m:sup>
                          </m:sSup>
                          <m:r>
                            <a:rPr lang="en-US" b="0" i="1" smtClean="0">
                              <a:latin typeface="Cambria Math" panose="02040503050406030204" pitchFamily="18" charset="0"/>
                              <a:ea typeface="Cambria Math" panose="02040503050406030204" pitchFamily="18" charset="0"/>
                              <a:cs typeface="Arial" charset="0"/>
                            </a:rPr>
                            <m:t>𝑒𝑒</m:t>
                          </m:r>
                          <m:r>
                            <a:rPr lang="en-GB" i="1">
                              <a:latin typeface="Cambria Math" panose="02040503050406030204" pitchFamily="18" charset="0"/>
                              <a:ea typeface="Cambria Math" panose="02040503050406030204" pitchFamily="18" charset="0"/>
                              <a:cs typeface="Arial" charset="0"/>
                            </a:rPr>
                            <m:t>)</m:t>
                          </m:r>
                        </m:den>
                      </m:f>
                      <m:r>
                        <a:rPr lang="en-GB" b="0" i="1" smtClean="0">
                          <a:solidFill>
                            <a:schemeClr val="tx1"/>
                          </a:solidFill>
                          <a:latin typeface="Cambria Math" panose="02040503050406030204" pitchFamily="18" charset="0"/>
                          <a:ea typeface="Cambria Math" panose="02040503050406030204" pitchFamily="18" charset="0"/>
                          <a:cs typeface="Cambria Math" charset="0"/>
                        </a:rPr>
                        <m:t>≅1</m:t>
                      </m:r>
                    </m:oMath>
                  </m:oMathPara>
                </a14:m>
                <a:endParaRPr lang="en-GB" dirty="0">
                  <a:solidFill>
                    <a:srgbClr val="019645"/>
                  </a:solidFill>
                  <a:ea typeface="Arial" charset="0"/>
                  <a:cs typeface="Arial" charset="0"/>
                </a:endParaRPr>
              </a:p>
            </p:txBody>
          </p:sp>
        </mc:Choice>
        <mc:Fallback xmlns="">
          <p:sp>
            <p:nvSpPr>
              <p:cNvPr id="27" name="TextBox 26">
                <a:extLst>
                  <a:ext uri="{FF2B5EF4-FFF2-40B4-BE49-F238E27FC236}">
                    <a16:creationId xmlns:a16="http://schemas.microsoft.com/office/drawing/2014/main" id="{E61ED410-63FD-DC49-9FF2-7ABC55A1017D}"/>
                  </a:ext>
                </a:extLst>
              </p:cNvPr>
              <p:cNvSpPr txBox="1">
                <a:spLocks noRot="1" noChangeAspect="1" noMove="1" noResize="1" noEditPoints="1" noAdjustHandles="1" noChangeArrowheads="1" noChangeShapeType="1" noTextEdit="1"/>
              </p:cNvSpPr>
              <p:nvPr/>
            </p:nvSpPr>
            <p:spPr>
              <a:xfrm>
                <a:off x="6540835" y="1640088"/>
                <a:ext cx="3196289" cy="636200"/>
              </a:xfrm>
              <a:prstGeom prst="rect">
                <a:avLst/>
              </a:prstGeom>
              <a:blipFill>
                <a:blip r:embed="rId6"/>
                <a:stretch>
                  <a:fillRect l="-2372" b="-13725"/>
                </a:stretch>
              </a:blipFill>
            </p:spPr>
            <p:txBody>
              <a:bodyPr/>
              <a:lstStyle/>
              <a:p>
                <a:r>
                  <a:rPr lang="en-US">
                    <a:noFill/>
                  </a:rPr>
                  <a:t> </a:t>
                </a:r>
              </a:p>
            </p:txBody>
          </p:sp>
        </mc:Fallback>
      </mc:AlternateContent>
      <p:sp>
        <p:nvSpPr>
          <p:cNvPr id="28" name="TextBox 27">
            <a:extLst>
              <a:ext uri="{FF2B5EF4-FFF2-40B4-BE49-F238E27FC236}">
                <a16:creationId xmlns:a16="http://schemas.microsoft.com/office/drawing/2014/main" id="{F205BE8E-D1C5-F547-BBD6-6B0BF1C02A14}"/>
              </a:ext>
            </a:extLst>
          </p:cNvPr>
          <p:cNvSpPr txBox="1"/>
          <p:nvPr/>
        </p:nvSpPr>
        <p:spPr>
          <a:xfrm>
            <a:off x="7111927" y="2295170"/>
            <a:ext cx="2720360" cy="276999"/>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LHCb measures double ratios to J/𝜓</a:t>
            </a:r>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075BF164-EB8C-5547-8128-42BD374EB034}"/>
                  </a:ext>
                </a:extLst>
              </p:cNvPr>
              <p:cNvSpPr/>
              <p:nvPr/>
            </p:nvSpPr>
            <p:spPr>
              <a:xfrm>
                <a:off x="7111926" y="2643738"/>
                <a:ext cx="3050541" cy="597408"/>
              </a:xfrm>
              <a:prstGeom prst="rect">
                <a:avLst/>
              </a:prstGeom>
            </p:spPr>
            <p:txBody>
              <a:bodyPr wrap="square">
                <a:spAutoFit/>
              </a:bodyPr>
              <a:lstStyle/>
              <a:p>
                <a:pPr>
                  <a:spcBef>
                    <a:spcPts val="600"/>
                  </a:spcBef>
                </a:pPr>
                <a:r>
                  <a:rPr lang="en-GB" sz="1400" dirty="0">
                    <a:latin typeface="Helvetica Light" charset="0"/>
                    <a:ea typeface="Helvetica Light" charset="0"/>
                    <a:cs typeface="Helvetica Light" charset="0"/>
                  </a:rPr>
                  <a:t>Result: </a:t>
                </a:r>
                <a14:m>
                  <m:oMath xmlns:m="http://schemas.openxmlformats.org/officeDocument/2006/math">
                    <m:sSub>
                      <m:sSubPr>
                        <m:ctrlPr>
                          <a:rPr lang="en-GB" sz="1400" b="1" i="1" smtClean="0">
                            <a:solidFill>
                              <a:schemeClr val="tx1"/>
                            </a:solidFill>
                            <a:latin typeface="Cambria Math" panose="02040503050406030204" pitchFamily="18" charset="0"/>
                            <a:cs typeface="Arial" charset="0"/>
                          </a:rPr>
                        </m:ctrlPr>
                      </m:sSubPr>
                      <m:e>
                        <m:r>
                          <a:rPr lang="en-GB" sz="1400" b="1" i="1">
                            <a:solidFill>
                              <a:schemeClr val="tx1"/>
                            </a:solidFill>
                            <a:latin typeface="Cambria Math" panose="02040503050406030204" pitchFamily="18" charset="0"/>
                            <a:cs typeface="Arial" charset="0"/>
                          </a:rPr>
                          <m:t>𝑹</m:t>
                        </m:r>
                      </m:e>
                      <m:sub>
                        <m:r>
                          <a:rPr lang="en-US" sz="1400" b="1" i="1">
                            <a:solidFill>
                              <a:schemeClr val="tx1"/>
                            </a:solidFill>
                            <a:latin typeface="Cambria Math" panose="02040503050406030204" pitchFamily="18" charset="0"/>
                            <a:cs typeface="Arial" charset="0"/>
                          </a:rPr>
                          <m:t>𝒑𝑲</m:t>
                        </m:r>
                      </m:sub>
                    </m:sSub>
                    <m:r>
                      <a:rPr lang="en-US" sz="1400" b="1" i="1" smtClean="0">
                        <a:solidFill>
                          <a:schemeClr val="tx1"/>
                        </a:solidFill>
                        <a:latin typeface="Cambria Math" panose="02040503050406030204" pitchFamily="18" charset="0"/>
                        <a:cs typeface="Arial" charset="0"/>
                      </a:rPr>
                      <m:t>=</m:t>
                    </m:r>
                    <m:sSubSup>
                      <m:sSubSupPr>
                        <m:ctrlPr>
                          <a:rPr lang="en-US" sz="1400" b="1" i="1" smtClean="0">
                            <a:solidFill>
                              <a:schemeClr val="tx1"/>
                            </a:solidFill>
                            <a:latin typeface="Cambria Math" panose="02040503050406030204" pitchFamily="18" charset="0"/>
                            <a:cs typeface="Arial" charset="0"/>
                          </a:rPr>
                        </m:ctrlPr>
                      </m:sSubSupPr>
                      <m:e>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𝟖𝟔</m:t>
                        </m:r>
                      </m:e>
                      <m:sub>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𝟏𝟏</m:t>
                        </m:r>
                      </m:sub>
                      <m:sup>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𝟏𝟒</m:t>
                        </m:r>
                      </m:sup>
                    </m:sSubSup>
                    <m:r>
                      <a:rPr lang="en-US" sz="1400" b="1" i="1" smtClean="0">
                        <a:solidFill>
                          <a:schemeClr val="tx1"/>
                        </a:solidFill>
                        <a:latin typeface="Cambria Math" panose="02040503050406030204" pitchFamily="18" charset="0"/>
                        <a:ea typeface="Cambria Math" panose="02040503050406030204" pitchFamily="18" charset="0"/>
                        <a:cs typeface="Arial" charset="0"/>
                      </a:rPr>
                      <m:t>±</m:t>
                    </m:r>
                    <m:r>
                      <a:rPr lang="en-US" sz="1400" b="1" i="1" smtClean="0">
                        <a:solidFill>
                          <a:schemeClr val="tx1"/>
                        </a:solidFill>
                        <a:latin typeface="Cambria Math" panose="02040503050406030204" pitchFamily="18" charset="0"/>
                        <a:ea typeface="Cambria Math" panose="02040503050406030204" pitchFamily="18" charset="0"/>
                        <a:cs typeface="Arial" charset="0"/>
                      </a:rPr>
                      <m:t>𝟎</m:t>
                    </m:r>
                    <m:r>
                      <a:rPr lang="en-US" sz="1400" b="1" i="1" smtClean="0">
                        <a:solidFill>
                          <a:schemeClr val="tx1"/>
                        </a:solidFill>
                        <a:latin typeface="Cambria Math" panose="02040503050406030204" pitchFamily="18" charset="0"/>
                        <a:ea typeface="Cambria Math" panose="02040503050406030204" pitchFamily="18" charset="0"/>
                        <a:cs typeface="Arial" charset="0"/>
                      </a:rPr>
                      <m:t>.</m:t>
                    </m:r>
                    <m:r>
                      <a:rPr lang="en-US" sz="1400" b="1" i="1" smtClean="0">
                        <a:solidFill>
                          <a:schemeClr val="tx1"/>
                        </a:solidFill>
                        <a:latin typeface="Cambria Math" panose="02040503050406030204" pitchFamily="18" charset="0"/>
                        <a:ea typeface="Cambria Math" panose="02040503050406030204" pitchFamily="18" charset="0"/>
                        <a:cs typeface="Arial" charset="0"/>
                      </a:rPr>
                      <m:t>𝟎𝟓</m:t>
                    </m:r>
                  </m:oMath>
                </a14:m>
                <a:r>
                  <a:rPr lang="en-GB" sz="1400" b="1" dirty="0">
                    <a:solidFill>
                      <a:schemeClr val="tx1"/>
                    </a:solidFill>
                    <a:latin typeface="Helvetica Light" charset="0"/>
                    <a:ea typeface="Helvetica Light" charset="0"/>
                    <a:cs typeface="Helvetica Light" charset="0"/>
                  </a:rPr>
                  <a:t>       </a:t>
                </a:r>
              </a:p>
              <a:p>
                <a:pPr>
                  <a:spcBef>
                    <a:spcPts val="300"/>
                  </a:spcBef>
                </a:pPr>
                <a:r>
                  <a:rPr lang="en-GB" sz="1400" dirty="0">
                    <a:latin typeface="Helvetica Light" charset="0"/>
                    <a:ea typeface="Helvetica Light" charset="0"/>
                    <a:cs typeface="Helvetica Light" charset="0"/>
                  </a:rPr>
                  <a:t>in agreement with SM </a:t>
                </a:r>
                <a:r>
                  <a:rPr lang="en-GB" sz="1100" dirty="0">
                    <a:latin typeface="Helvetica Light" charset="0"/>
                    <a:ea typeface="Helvetica Light" charset="0"/>
                    <a:cs typeface="Helvetica Light" charset="0"/>
                  </a:rPr>
                  <a:t>(but also lower)</a:t>
                </a:r>
                <a:endParaRPr lang="en-GB" sz="1400" dirty="0">
                  <a:latin typeface="Helvetica Light" charset="0"/>
                  <a:ea typeface="Helvetica Light" charset="0"/>
                  <a:cs typeface="Helvetica Light" charset="0"/>
                </a:endParaRPr>
              </a:p>
            </p:txBody>
          </p:sp>
        </mc:Choice>
        <mc:Fallback xmlns="">
          <p:sp>
            <p:nvSpPr>
              <p:cNvPr id="29" name="Rectangle 28">
                <a:extLst>
                  <a:ext uri="{FF2B5EF4-FFF2-40B4-BE49-F238E27FC236}">
                    <a16:creationId xmlns:a16="http://schemas.microsoft.com/office/drawing/2014/main" id="{075BF164-EB8C-5547-8128-42BD374EB034}"/>
                  </a:ext>
                </a:extLst>
              </p:cNvPr>
              <p:cNvSpPr>
                <a:spLocks noRot="1" noChangeAspect="1" noMove="1" noResize="1" noEditPoints="1" noAdjustHandles="1" noChangeArrowheads="1" noChangeShapeType="1" noTextEdit="1"/>
              </p:cNvSpPr>
              <p:nvPr/>
            </p:nvSpPr>
            <p:spPr>
              <a:xfrm>
                <a:off x="7111926" y="2643738"/>
                <a:ext cx="3050541" cy="597408"/>
              </a:xfrm>
              <a:prstGeom prst="rect">
                <a:avLst/>
              </a:prstGeom>
              <a:blipFill>
                <a:blip r:embed="rId7"/>
                <a:stretch>
                  <a:fillRect l="-415" b="-10417"/>
                </a:stretch>
              </a:blipFill>
            </p:spPr>
            <p:txBody>
              <a:bodyPr/>
              <a:lstStyle/>
              <a:p>
                <a:r>
                  <a:rPr lang="en-US">
                    <a:noFill/>
                  </a:rPr>
                  <a:t> </a:t>
                </a:r>
              </a:p>
            </p:txBody>
          </p:sp>
        </mc:Fallback>
      </mc:AlternateContent>
      <p:sp>
        <p:nvSpPr>
          <p:cNvPr id="30" name="TextBox 29">
            <a:extLst>
              <a:ext uri="{FF2B5EF4-FFF2-40B4-BE49-F238E27FC236}">
                <a16:creationId xmlns:a16="http://schemas.microsoft.com/office/drawing/2014/main" id="{D05859DF-E7F1-2042-A5FF-DF5B85F553D2}"/>
              </a:ext>
            </a:extLst>
          </p:cNvPr>
          <p:cNvSpPr txBox="1"/>
          <p:nvPr/>
        </p:nvSpPr>
        <p:spPr>
          <a:xfrm>
            <a:off x="8856357" y="1648328"/>
            <a:ext cx="447558" cy="246221"/>
          </a:xfrm>
          <a:prstGeom prst="rect">
            <a:avLst/>
          </a:prstGeom>
          <a:noFill/>
        </p:spPr>
        <p:txBody>
          <a:bodyPr wrap="none" rtlCol="0">
            <a:spAutoFit/>
          </a:bodyPr>
          <a:lstStyle/>
          <a:p>
            <a:r>
              <a:rPr lang="en-US" sz="1000" dirty="0">
                <a:latin typeface="Helvetica" pitchFamily="2" charset="0"/>
                <a:ea typeface="Helvetica Light" charset="0"/>
                <a:cs typeface="Helvetica Light" charset="0"/>
              </a:rPr>
              <a:t>[SM]</a:t>
            </a:r>
          </a:p>
        </p:txBody>
      </p:sp>
      <p:sp>
        <p:nvSpPr>
          <p:cNvPr id="31" name="TextBox 30">
            <a:extLst>
              <a:ext uri="{FF2B5EF4-FFF2-40B4-BE49-F238E27FC236}">
                <a16:creationId xmlns:a16="http://schemas.microsoft.com/office/drawing/2014/main" id="{E59B1C40-5EA0-6149-B281-0E51C7611F08}"/>
              </a:ext>
            </a:extLst>
          </p:cNvPr>
          <p:cNvSpPr txBox="1"/>
          <p:nvPr/>
        </p:nvSpPr>
        <p:spPr>
          <a:xfrm>
            <a:off x="2766251" y="4056039"/>
            <a:ext cx="447558" cy="246221"/>
          </a:xfrm>
          <a:prstGeom prst="rect">
            <a:avLst/>
          </a:prstGeom>
          <a:noFill/>
        </p:spPr>
        <p:txBody>
          <a:bodyPr wrap="none" rtlCol="0">
            <a:spAutoFit/>
          </a:bodyPr>
          <a:lstStyle/>
          <a:p>
            <a:r>
              <a:rPr lang="en-US" sz="1000" dirty="0">
                <a:latin typeface="Helvetica" pitchFamily="2" charset="0"/>
                <a:ea typeface="Helvetica Light" charset="0"/>
                <a:cs typeface="Helvetica Light" charset="0"/>
              </a:rPr>
              <a:t>[SM]</a:t>
            </a:r>
          </a:p>
        </p:txBody>
      </p:sp>
      <p:pic>
        <p:nvPicPr>
          <p:cNvPr id="36" name="Picture 35">
            <a:extLst>
              <a:ext uri="{FF2B5EF4-FFF2-40B4-BE49-F238E27FC236}">
                <a16:creationId xmlns:a16="http://schemas.microsoft.com/office/drawing/2014/main" id="{8BC7488D-2E06-0642-8502-2A2C5690B4DA}"/>
              </a:ext>
            </a:extLst>
          </p:cNvPr>
          <p:cNvPicPr>
            <a:picLocks noChangeAspect="1"/>
          </p:cNvPicPr>
          <p:nvPr/>
        </p:nvPicPr>
        <p:blipFill>
          <a:blip r:embed="rId8"/>
          <a:stretch>
            <a:fillRect/>
          </a:stretch>
        </p:blipFill>
        <p:spPr>
          <a:xfrm rot="5400000">
            <a:off x="10191796" y="1601006"/>
            <a:ext cx="1788834" cy="1847484"/>
          </a:xfrm>
          <a:prstGeom prst="rect">
            <a:avLst/>
          </a:prstGeom>
        </p:spPr>
      </p:pic>
      <p:sp>
        <p:nvSpPr>
          <p:cNvPr id="37" name="TextBox 36">
            <a:extLst>
              <a:ext uri="{FF2B5EF4-FFF2-40B4-BE49-F238E27FC236}">
                <a16:creationId xmlns:a16="http://schemas.microsoft.com/office/drawing/2014/main" id="{C6016B71-8346-8341-B3D5-30C2B7FF635A}"/>
              </a:ext>
            </a:extLst>
          </p:cNvPr>
          <p:cNvSpPr txBox="1"/>
          <p:nvPr/>
        </p:nvSpPr>
        <p:spPr>
          <a:xfrm>
            <a:off x="10279937" y="3407490"/>
            <a:ext cx="1730018" cy="261610"/>
          </a:xfrm>
          <a:prstGeom prst="rect">
            <a:avLst/>
          </a:prstGeom>
          <a:noFill/>
        </p:spPr>
        <p:txBody>
          <a:bodyPr wrap="square" rtlCol="0">
            <a:spAutoFit/>
          </a:bodyPr>
          <a:lstStyle/>
          <a:p>
            <a:pPr algn="ctr"/>
            <a:r>
              <a:rPr lang="en-GB" sz="1100" dirty="0">
                <a:solidFill>
                  <a:schemeClr val="tx1">
                    <a:lumMod val="50000"/>
                    <a:lumOff val="50000"/>
                  </a:schemeClr>
                </a:solidFill>
                <a:latin typeface="Helvetica Light" charset="0"/>
                <a:ea typeface="Helvetica Light" charset="0"/>
                <a:cs typeface="Helvetica Light" charset="0"/>
              </a:rPr>
              <a:t>Observation &gt; 7σ </a:t>
            </a:r>
          </a:p>
        </p:txBody>
      </p:sp>
      <p:sp>
        <p:nvSpPr>
          <p:cNvPr id="32" name="Rectangle 31">
            <a:extLst>
              <a:ext uri="{FF2B5EF4-FFF2-40B4-BE49-F238E27FC236}">
                <a16:creationId xmlns:a16="http://schemas.microsoft.com/office/drawing/2014/main" id="{B1587C24-F515-744A-8593-05EFBFD137C4}"/>
              </a:ext>
            </a:extLst>
          </p:cNvPr>
          <p:cNvSpPr/>
          <p:nvPr/>
        </p:nvSpPr>
        <p:spPr>
          <a:xfrm>
            <a:off x="11026807" y="1466435"/>
            <a:ext cx="1066318"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arXiv:1912.08139</a:t>
            </a:r>
            <a:r>
              <a:rPr lang="en-GB" sz="1200" dirty="0">
                <a:solidFill>
                  <a:prstClr val="black"/>
                </a:solidFill>
                <a:latin typeface="Helvetica Light" charset="0"/>
                <a:ea typeface="Helvetica Light" charset="0"/>
                <a:cs typeface="Helvetica Light" charset="0"/>
              </a:rPr>
              <a:t> </a:t>
            </a:r>
            <a:endParaRPr lang="en-US" dirty="0"/>
          </a:p>
        </p:txBody>
      </p:sp>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84DD83F2-B4AA-854A-9F3D-AA8394BD5D8C}"/>
                  </a:ext>
                </a:extLst>
              </p:cNvPr>
              <p:cNvSpPr/>
              <p:nvPr/>
            </p:nvSpPr>
            <p:spPr>
              <a:xfrm>
                <a:off x="6445078" y="3427082"/>
                <a:ext cx="2921377" cy="369332"/>
              </a:xfrm>
              <a:prstGeom prst="rect">
                <a:avLst/>
              </a:prstGeom>
            </p:spPr>
            <p:txBody>
              <a:bodyPr wrap="none">
                <a:spAutoFit/>
              </a:bodyPr>
              <a:lstStyle/>
              <a:p>
                <a14:m>
                  <m:oMath xmlns:m="http://schemas.openxmlformats.org/officeDocument/2006/math">
                    <m:r>
                      <a:rPr lang="en-GB" i="1" smtClean="0">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i="1">
                            <a:latin typeface="Cambria Math" panose="02040503050406030204" pitchFamily="18" charset="0"/>
                            <a:ea typeface="Cambria Math" panose="02040503050406030204" pitchFamily="18" charset="0"/>
                            <a:cs typeface="Arial" charset="0"/>
                          </a:rPr>
                          <m:t>𝐾</m:t>
                        </m:r>
                      </m:e>
                      <m:sup>
                        <m:r>
                          <a:rPr lang="en-GB" i="1">
                            <a:latin typeface="Cambria Math" panose="02040503050406030204" pitchFamily="18" charset="0"/>
                            <a:ea typeface="Cambria Math" panose="02040503050406030204" pitchFamily="18" charset="0"/>
                            <a:cs typeface="Arial" charset="0"/>
                          </a:rPr>
                          <m:t>∗</m:t>
                        </m:r>
                      </m:sup>
                    </m:sSup>
                    <m:r>
                      <a:rPr lang="en-GB" i="1">
                        <a:latin typeface="Cambria Math" panose="02040503050406030204" pitchFamily="18" charset="0"/>
                        <a:ea typeface="Cambria Math" panose="02040503050406030204" pitchFamily="18" charset="0"/>
                        <a:cs typeface="Arial" charset="0"/>
                      </a:rPr>
                      <m:t>𝜇𝜇</m:t>
                    </m:r>
                  </m:oMath>
                </a14:m>
                <a:r>
                  <a:rPr lang="en-US" dirty="0"/>
                  <a:t> angular analysis</a:t>
                </a:r>
              </a:p>
            </p:txBody>
          </p:sp>
        </mc:Choice>
        <mc:Fallback xmlns="">
          <p:sp>
            <p:nvSpPr>
              <p:cNvPr id="39" name="Rectangle 38">
                <a:extLst>
                  <a:ext uri="{FF2B5EF4-FFF2-40B4-BE49-F238E27FC236}">
                    <a16:creationId xmlns:a16="http://schemas.microsoft.com/office/drawing/2014/main" id="{84DD83F2-B4AA-854A-9F3D-AA8394BD5D8C}"/>
                  </a:ext>
                </a:extLst>
              </p:cNvPr>
              <p:cNvSpPr>
                <a:spLocks noRot="1" noChangeAspect="1" noMove="1" noResize="1" noEditPoints="1" noAdjustHandles="1" noChangeArrowheads="1" noChangeShapeType="1" noTextEdit="1"/>
              </p:cNvSpPr>
              <p:nvPr/>
            </p:nvSpPr>
            <p:spPr>
              <a:xfrm>
                <a:off x="6445078" y="3427082"/>
                <a:ext cx="2921377" cy="369332"/>
              </a:xfrm>
              <a:prstGeom prst="rect">
                <a:avLst/>
              </a:prstGeom>
              <a:blipFill>
                <a:blip r:embed="rId9"/>
                <a:stretch>
                  <a:fillRect t="-6667" r="-431" b="-23333"/>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436FFEE0-5D65-E249-9405-C9057F9DACE2}"/>
              </a:ext>
            </a:extLst>
          </p:cNvPr>
          <p:cNvSpPr/>
          <p:nvPr/>
        </p:nvSpPr>
        <p:spPr>
          <a:xfrm>
            <a:off x="7111926" y="3832951"/>
            <a:ext cx="4953077" cy="307777"/>
          </a:xfrm>
          <a:prstGeom prst="rect">
            <a:avLst/>
          </a:prstGeom>
        </p:spPr>
        <p:txBody>
          <a:bodyPr wrap="square">
            <a:spAutoFit/>
          </a:bodyPr>
          <a:lstStyle/>
          <a:p>
            <a:pPr>
              <a:spcBef>
                <a:spcPts val="600"/>
              </a:spcBef>
            </a:pPr>
            <a:r>
              <a:rPr lang="en-US" sz="1400" dirty="0">
                <a:latin typeface="Helvetica Light" charset="0"/>
                <a:ea typeface="Helvetica Light" charset="0"/>
                <a:cs typeface="Helvetica Light" charset="0"/>
              </a:rPr>
              <a:t>New result from LHCb with 4.7 fb</a:t>
            </a:r>
            <a:r>
              <a:rPr lang="en-US" sz="1400" baseline="30000" dirty="0">
                <a:latin typeface="Helvetica Light" charset="0"/>
                <a:ea typeface="Helvetica Light" charset="0"/>
                <a:cs typeface="Helvetica Light" charset="0"/>
              </a:rPr>
              <a:t>–1</a:t>
            </a:r>
            <a:r>
              <a:rPr lang="en-US" sz="1400"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(Run 1 + 2016 data)</a:t>
            </a:r>
            <a:endParaRPr lang="en-GB" sz="1400" baseline="30000" dirty="0">
              <a:latin typeface="Helvetica Light" charset="0"/>
              <a:ea typeface="Helvetica Light" charset="0"/>
              <a:cs typeface="Helvetica Light" charset="0"/>
            </a:endParaRPr>
          </a:p>
        </p:txBody>
      </p:sp>
      <p:pic>
        <p:nvPicPr>
          <p:cNvPr id="42" name="Picture 41">
            <a:extLst>
              <a:ext uri="{FF2B5EF4-FFF2-40B4-BE49-F238E27FC236}">
                <a16:creationId xmlns:a16="http://schemas.microsoft.com/office/drawing/2014/main" id="{7462DA0F-28B3-8C4A-9253-9A1D35340BF8}"/>
              </a:ext>
            </a:extLst>
          </p:cNvPr>
          <p:cNvPicPr>
            <a:picLocks noChangeAspect="1"/>
          </p:cNvPicPr>
          <p:nvPr/>
        </p:nvPicPr>
        <p:blipFill>
          <a:blip r:embed="rId10"/>
          <a:stretch>
            <a:fillRect/>
          </a:stretch>
        </p:blipFill>
        <p:spPr>
          <a:xfrm rot="5400000">
            <a:off x="7162866" y="3559494"/>
            <a:ext cx="2527984" cy="3723030"/>
          </a:xfrm>
          <a:prstGeom prst="rect">
            <a:avLst/>
          </a:prstGeom>
        </p:spPr>
      </p:pic>
      <p:sp>
        <p:nvSpPr>
          <p:cNvPr id="43" name="Rectangle 42">
            <a:extLst>
              <a:ext uri="{FF2B5EF4-FFF2-40B4-BE49-F238E27FC236}">
                <a16:creationId xmlns:a16="http://schemas.microsoft.com/office/drawing/2014/main" id="{8C6C01C3-A23C-AD42-9FDD-CBE0AAD097EB}"/>
              </a:ext>
            </a:extLst>
          </p:cNvPr>
          <p:cNvSpPr/>
          <p:nvPr/>
        </p:nvSpPr>
        <p:spPr>
          <a:xfrm>
            <a:off x="10339274" y="4376158"/>
            <a:ext cx="1724244" cy="1354217"/>
          </a:xfrm>
          <a:prstGeom prst="rect">
            <a:avLst/>
          </a:prstGeom>
        </p:spPr>
        <p:txBody>
          <a:bodyPr wrap="square">
            <a:spAutoFit/>
          </a:bodyPr>
          <a:lstStyle/>
          <a:p>
            <a:pPr>
              <a:spcBef>
                <a:spcPts val="600"/>
              </a:spcBef>
            </a:pPr>
            <a:r>
              <a:rPr lang="en-US" sz="1200" dirty="0">
                <a:latin typeface="Helvetica Light" charset="0"/>
                <a:ea typeface="Helvetica Light" charset="0"/>
                <a:cs typeface="Helvetica Light" charset="0"/>
              </a:rPr>
              <a:t>Full fit to all angular observables</a:t>
            </a:r>
          </a:p>
          <a:p>
            <a:pPr>
              <a:spcBef>
                <a:spcPts val="1200"/>
              </a:spcBef>
            </a:pPr>
            <a:r>
              <a:rPr lang="en-US" sz="1200" dirty="0">
                <a:latin typeface="Helvetica Light" charset="0"/>
                <a:ea typeface="Helvetica Light" charset="0"/>
                <a:cs typeface="Helvetica Light" charset="0"/>
              </a:rPr>
              <a:t>Global fit by LHCb to SM model varying Re(C</a:t>
            </a:r>
            <a:r>
              <a:rPr lang="en-US" sz="1200" baseline="-25000" dirty="0">
                <a:latin typeface="Helvetica Light" charset="0"/>
                <a:ea typeface="Helvetica Light" charset="0"/>
                <a:cs typeface="Helvetica Light" charset="0"/>
              </a:rPr>
              <a:t>9</a:t>
            </a:r>
            <a:r>
              <a:rPr lang="en-US" sz="1200" dirty="0">
                <a:latin typeface="Helvetica Light" charset="0"/>
                <a:ea typeface="Helvetica Light" charset="0"/>
                <a:cs typeface="Helvetica Light" charset="0"/>
              </a:rPr>
              <a:t>) only gives 3.3σ discrepancy</a:t>
            </a:r>
            <a:endParaRPr lang="en-GB" sz="1200" dirty="0">
              <a:latin typeface="Helvetica Light" charset="0"/>
              <a:ea typeface="Helvetica Light" charset="0"/>
              <a:cs typeface="Helvetica Light" charset="0"/>
            </a:endParaRPr>
          </a:p>
        </p:txBody>
      </p:sp>
      <p:sp>
        <p:nvSpPr>
          <p:cNvPr id="44" name="Rectangle 43">
            <a:extLst>
              <a:ext uri="{FF2B5EF4-FFF2-40B4-BE49-F238E27FC236}">
                <a16:creationId xmlns:a16="http://schemas.microsoft.com/office/drawing/2014/main" id="{1EB60669-FE92-FD43-8A26-726A9858BA47}"/>
              </a:ext>
            </a:extLst>
          </p:cNvPr>
          <p:cNvSpPr/>
          <p:nvPr/>
        </p:nvSpPr>
        <p:spPr>
          <a:xfrm>
            <a:off x="6973805" y="6458852"/>
            <a:ext cx="1066318"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arXiv:2003.04831</a:t>
            </a:r>
            <a:r>
              <a:rPr lang="en-GB" sz="1200" dirty="0">
                <a:solidFill>
                  <a:prstClr val="black"/>
                </a:solidFill>
                <a:latin typeface="Helvetica Light" charset="0"/>
                <a:ea typeface="Helvetica Light" charset="0"/>
                <a:cs typeface="Helvetica Light" charset="0"/>
              </a:rPr>
              <a:t> </a:t>
            </a:r>
            <a:endParaRPr lang="en-US" dirty="0"/>
          </a:p>
        </p:txBody>
      </p:sp>
    </p:spTree>
    <p:extLst>
      <p:ext uri="{BB962C8B-B14F-4D97-AF65-F5344CB8AC3E}">
        <p14:creationId xmlns:p14="http://schemas.microsoft.com/office/powerpoint/2010/main" val="5603543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C107DC-A029-6745-94AE-7A5D77F7D4FD}"/>
              </a:ext>
            </a:extLst>
          </p:cNvPr>
          <p:cNvSpPr>
            <a:spLocks noGrp="1"/>
          </p:cNvSpPr>
          <p:nvPr>
            <p:ph type="sldNum" sz="quarter" idx="4"/>
          </p:nvPr>
        </p:nvSpPr>
        <p:spPr/>
        <p:txBody>
          <a:bodyPr/>
          <a:lstStyle/>
          <a:p>
            <a:pPr>
              <a:defRPr/>
            </a:pPr>
            <a:fld id="{611C2F03-9E95-40C9-A99F-3C4F7EE8CF2A}" type="slidenum">
              <a:rPr lang="en-GB" smtClean="0"/>
              <a:pPr>
                <a:defRPr/>
              </a:pPr>
              <a:t>33</a:t>
            </a:fld>
            <a:endParaRPr lang="en-GB" dirty="0"/>
          </a:p>
        </p:txBody>
      </p:sp>
      <p:sp>
        <p:nvSpPr>
          <p:cNvPr id="3" name="Rectangle 2">
            <a:extLst>
              <a:ext uri="{FF2B5EF4-FFF2-40B4-BE49-F238E27FC236}">
                <a16:creationId xmlns:a16="http://schemas.microsoft.com/office/drawing/2014/main" id="{5C2B3953-AC0F-4D42-B102-F03287BAAE8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DDABB978-CBB2-1847-9DCF-62FFB29560E1}"/>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Status of anomalies </a:t>
            </a:r>
            <a:endParaRPr lang="en-US" sz="2400" dirty="0">
              <a:solidFill>
                <a:prstClr val="black"/>
              </a:solidFill>
              <a:latin typeface="Helvetica Light" panose="020B0403020202020204" pitchFamily="34" charset="0"/>
              <a:ea typeface="Helvetica Light" charset="0"/>
              <a:cs typeface="Helvetica Light" charset="0"/>
            </a:endParaRPr>
          </a:p>
        </p:txBody>
      </p:sp>
      <p:sp>
        <p:nvSpPr>
          <p:cNvPr id="15" name="Rectangle 14">
            <a:extLst>
              <a:ext uri="{FF2B5EF4-FFF2-40B4-BE49-F238E27FC236}">
                <a16:creationId xmlns:a16="http://schemas.microsoft.com/office/drawing/2014/main" id="{25B631B3-4EC0-7E41-BD79-89D740AE49B5}"/>
              </a:ext>
            </a:extLst>
          </p:cNvPr>
          <p:cNvSpPr/>
          <p:nvPr/>
        </p:nvSpPr>
        <p:spPr>
          <a:xfrm>
            <a:off x="464412" y="1021742"/>
            <a:ext cx="3550659" cy="369332"/>
          </a:xfrm>
          <a:prstGeom prst="rect">
            <a:avLst/>
          </a:prstGeom>
        </p:spPr>
        <p:txBody>
          <a:bodyPr wrap="square">
            <a:spAutoFit/>
          </a:bodyPr>
          <a:lstStyle/>
          <a:p>
            <a:pPr>
              <a:spcBef>
                <a:spcPts val="600"/>
              </a:spcBef>
            </a:pPr>
            <a:r>
              <a:rPr lang="en-GB" dirty="0">
                <a:solidFill>
                  <a:srgbClr val="003BB8"/>
                </a:solidFill>
                <a:latin typeface="Helvetica Light" charset="0"/>
                <a:ea typeface="Helvetica Light" charset="0"/>
                <a:cs typeface="Helvetica Light" charset="0"/>
              </a:rPr>
              <a:t>Status of flavour anomalies:</a:t>
            </a:r>
            <a:endParaRPr lang="en-GB" dirty="0">
              <a:solidFill>
                <a:srgbClr val="003BB8"/>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28E17A43-04EB-614D-B43C-06AFDB683B2A}"/>
                  </a:ext>
                </a:extLst>
              </p:cNvPr>
              <p:cNvSpPr txBox="1"/>
              <p:nvPr/>
            </p:nvSpPr>
            <p:spPr>
              <a:xfrm>
                <a:off x="580740" y="1648328"/>
                <a:ext cx="2916220"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sSup>
                            <m:sSupPr>
                              <m:ctrlPr>
                                <a:rPr lang="en-GB" b="0" i="1" smtClean="0">
                                  <a:latin typeface="Cambria Math" panose="02040503050406030204" pitchFamily="18" charset="0"/>
                                  <a:cs typeface="Arial" charset="0"/>
                                </a:rPr>
                              </m:ctrlPr>
                            </m:sSupPr>
                            <m:e>
                              <m:r>
                                <a:rPr lang="en-GB" b="0" i="1" smtClean="0">
                                  <a:latin typeface="Cambria Math" panose="02040503050406030204" pitchFamily="18" charset="0"/>
                                  <a:cs typeface="Arial" charset="0"/>
                                </a:rPr>
                                <m:t>𝐷</m:t>
                              </m:r>
                            </m:e>
                            <m:sup>
                              <m:r>
                                <a:rPr lang="en-GB" b="0" i="1" smtClean="0">
                                  <a:latin typeface="Cambria Math" panose="02040503050406030204" pitchFamily="18" charset="0"/>
                                  <a:cs typeface="Arial" charset="0"/>
                                </a:rPr>
                                <m:t>(∗)</m:t>
                              </m:r>
                            </m:sup>
                          </m:sSup>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𝐷</m:t>
                              </m:r>
                            </m:e>
                            <m:sup>
                              <m:d>
                                <m:dPr>
                                  <m:ctrlPr>
                                    <a:rPr lang="en-GB" b="0" i="1" smtClean="0">
                                      <a:latin typeface="Cambria Math" panose="02040503050406030204" pitchFamily="18" charset="0"/>
                                      <a:ea typeface="Cambria Math" panose="02040503050406030204" pitchFamily="18" charset="0"/>
                                      <a:cs typeface="Arial" charset="0"/>
                                    </a:rPr>
                                  </m:ctrlPr>
                                </m:dPr>
                                <m:e>
                                  <m:r>
                                    <a:rPr lang="en-GB" b="0" i="1" smtClean="0">
                                      <a:latin typeface="Cambria Math" panose="02040503050406030204" pitchFamily="18" charset="0"/>
                                      <a:ea typeface="Cambria Math" panose="02040503050406030204" pitchFamily="18" charset="0"/>
                                      <a:cs typeface="Arial" charset="0"/>
                                    </a:rPr>
                                    <m:t>∗</m:t>
                                  </m:r>
                                </m:e>
                              </m:d>
                            </m:sup>
                          </m:sSup>
                          <m:r>
                            <a:rPr lang="en-GB" b="0" i="1" smtClean="0">
                              <a:latin typeface="Cambria Math" panose="02040503050406030204" pitchFamily="18" charset="0"/>
                              <a:ea typeface="Cambria Math" panose="02040503050406030204" pitchFamily="18" charset="0"/>
                              <a:cs typeface="Arial" charset="0"/>
                            </a:rPr>
                            <m:t>𝜏𝜈</m:t>
                          </m:r>
                          <m:r>
                            <a:rPr lang="en-GB" b="0" i="1" smtClean="0">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i="1">
                                  <a:latin typeface="Cambria Math" panose="02040503050406030204" pitchFamily="18" charset="0"/>
                                  <a:ea typeface="Cambria Math" panose="02040503050406030204" pitchFamily="18" charset="0"/>
                                  <a:cs typeface="Arial" charset="0"/>
                                </a:rPr>
                                <m:t>𝐷</m:t>
                              </m:r>
                            </m:e>
                            <m:sup>
                              <m:d>
                                <m:dPr>
                                  <m:ctrlPr>
                                    <a:rPr lang="en-GB" i="1">
                                      <a:latin typeface="Cambria Math" panose="02040503050406030204" pitchFamily="18" charset="0"/>
                                      <a:ea typeface="Cambria Math" panose="02040503050406030204" pitchFamily="18" charset="0"/>
                                      <a:cs typeface="Arial" charset="0"/>
                                    </a:rPr>
                                  </m:ctrlPr>
                                </m:dPr>
                                <m:e>
                                  <m:r>
                                    <a:rPr lang="en-GB" i="1">
                                      <a:latin typeface="Cambria Math" panose="02040503050406030204" pitchFamily="18" charset="0"/>
                                      <a:ea typeface="Cambria Math" panose="02040503050406030204" pitchFamily="18" charset="0"/>
                                      <a:cs typeface="Arial" charset="0"/>
                                    </a:rPr>
                                    <m:t>∗</m:t>
                                  </m:r>
                                </m:e>
                              </m:d>
                            </m:sup>
                          </m:sSup>
                          <m:r>
                            <a:rPr lang="en-GB" i="1" smtClean="0">
                              <a:latin typeface="Cambria Math" panose="02040503050406030204" pitchFamily="18" charset="0"/>
                              <a:ea typeface="Cambria Math" panose="02040503050406030204" pitchFamily="18" charset="0"/>
                              <a:cs typeface="Arial" charset="0"/>
                            </a:rPr>
                            <m:t>ℓ</m:t>
                          </m:r>
                          <m:r>
                            <a:rPr lang="en-GB" i="1">
                              <a:latin typeface="Cambria Math" panose="02040503050406030204" pitchFamily="18" charset="0"/>
                              <a:ea typeface="Cambria Math" panose="02040503050406030204" pitchFamily="18" charset="0"/>
                              <a:cs typeface="Arial" charset="0"/>
                            </a:rPr>
                            <m:t>𝜈</m:t>
                          </m:r>
                          <m:r>
                            <a:rPr lang="en-GB" i="1">
                              <a:latin typeface="Cambria Math" panose="02040503050406030204" pitchFamily="18" charset="0"/>
                              <a:ea typeface="Cambria Math" panose="02040503050406030204" pitchFamily="18" charset="0"/>
                              <a:cs typeface="Arial" charset="0"/>
                            </a:rPr>
                            <m:t>)</m:t>
                          </m:r>
                        </m:den>
                      </m:f>
                    </m:oMath>
                  </m:oMathPara>
                </a14:m>
                <a:endParaRPr lang="en-GB" dirty="0">
                  <a:solidFill>
                    <a:srgbClr val="019645"/>
                  </a:solidFill>
                  <a:ea typeface="Arial" charset="0"/>
                  <a:cs typeface="Arial" charset="0"/>
                </a:endParaRPr>
              </a:p>
            </p:txBody>
          </p:sp>
        </mc:Choice>
        <mc:Fallback xmlns="">
          <p:sp>
            <p:nvSpPr>
              <p:cNvPr id="16" name="TextBox 15">
                <a:extLst>
                  <a:ext uri="{FF2B5EF4-FFF2-40B4-BE49-F238E27FC236}">
                    <a16:creationId xmlns:a16="http://schemas.microsoft.com/office/drawing/2014/main" id="{28E17A43-04EB-614D-B43C-06AFDB683B2A}"/>
                  </a:ext>
                </a:extLst>
              </p:cNvPr>
              <p:cNvSpPr txBox="1">
                <a:spLocks noRot="1" noChangeAspect="1" noMove="1" noResize="1" noEditPoints="1" noAdjustHandles="1" noChangeArrowheads="1" noChangeShapeType="1" noTextEdit="1"/>
              </p:cNvSpPr>
              <p:nvPr/>
            </p:nvSpPr>
            <p:spPr>
              <a:xfrm>
                <a:off x="580740" y="1648328"/>
                <a:ext cx="2916220" cy="636200"/>
              </a:xfrm>
              <a:prstGeom prst="rect">
                <a:avLst/>
              </a:prstGeom>
              <a:blipFill>
                <a:blip r:embed="rId2"/>
                <a:stretch>
                  <a:fillRect l="-2609" b="-15686"/>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E4BE7F6E-5501-B64F-B86D-65D945441022}"/>
              </a:ext>
            </a:extLst>
          </p:cNvPr>
          <p:cNvSpPr txBox="1"/>
          <p:nvPr/>
        </p:nvSpPr>
        <p:spPr>
          <a:xfrm>
            <a:off x="3014744" y="1784096"/>
            <a:ext cx="2570510" cy="461665"/>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Possible new physics in charged current in tree diagram</a:t>
            </a:r>
          </a:p>
        </p:txBody>
      </p:sp>
      <mc:AlternateContent xmlns:mc="http://schemas.openxmlformats.org/markup-compatibility/2006" xmlns:a14="http://schemas.microsoft.com/office/drawing/2010/main">
        <mc:Choice Requires="a14">
          <p:sp>
            <p:nvSpPr>
              <p:cNvPr id="18" name="Rectangle 17">
                <a:extLst>
                  <a:ext uri="{FF2B5EF4-FFF2-40B4-BE49-F238E27FC236}">
                    <a16:creationId xmlns:a16="http://schemas.microsoft.com/office/drawing/2014/main" id="{C33EF6BE-DC87-3241-A674-2727256ED912}"/>
                  </a:ext>
                </a:extLst>
              </p:cNvPr>
              <p:cNvSpPr/>
              <p:nvPr/>
            </p:nvSpPr>
            <p:spPr>
              <a:xfrm>
                <a:off x="1242449" y="2433670"/>
                <a:ext cx="4256306" cy="1127296"/>
              </a:xfrm>
              <a:prstGeom prst="rect">
                <a:avLst/>
              </a:prstGeom>
            </p:spPr>
            <p:txBody>
              <a:bodyPr wrap="square">
                <a:spAutoFit/>
              </a:bodyPr>
              <a:lstStyle/>
              <a:p>
                <a:pPr>
                  <a:spcBef>
                    <a:spcPts val="600"/>
                  </a:spcBef>
                </a:pPr>
                <a:r>
                  <a:rPr lang="en-GB" sz="1400" dirty="0">
                    <a:latin typeface="Helvetica Light" charset="0"/>
                    <a:ea typeface="Helvetica Light" charset="0"/>
                    <a:cs typeface="Helvetica Light" charset="0"/>
                  </a:rPr>
                  <a:t>Tension reduced after 2019 Belle result </a:t>
                </a:r>
                <a:r>
                  <a:rPr lang="en-GB" sz="800" dirty="0">
                    <a:solidFill>
                      <a:schemeClr val="tx1">
                        <a:lumMod val="50000"/>
                        <a:lumOff val="50000"/>
                      </a:schemeClr>
                    </a:solidFill>
                    <a:latin typeface="Helvetica Light" charset="0"/>
                    <a:ea typeface="Helvetica Light" charset="0"/>
                    <a:cs typeface="Helvetica Light" charset="0"/>
                  </a:rPr>
                  <a:t>[1904.08794]</a:t>
                </a:r>
                <a:r>
                  <a:rPr lang="en-GB" sz="1200" dirty="0">
                    <a:latin typeface="Helvetica Light" charset="0"/>
                    <a:ea typeface="Helvetica Light" charset="0"/>
                    <a:cs typeface="Helvetica Light" charset="0"/>
                  </a:rPr>
                  <a:t>    </a:t>
                </a:r>
                <a:r>
                  <a:rPr lang="en-GB" sz="1400" dirty="0">
                    <a:latin typeface="Helvetica Light" charset="0"/>
                    <a:ea typeface="Helvetica Light" charset="0"/>
                    <a:cs typeface="Helvetica Light" charset="0"/>
                  </a:rPr>
                  <a:t>in agreement with SM</a:t>
                </a:r>
              </a:p>
              <a:p>
                <a:pPr>
                  <a:spcBef>
                    <a:spcPts val="1200"/>
                  </a:spcBef>
                </a:pPr>
                <a:r>
                  <a:rPr lang="en-GB" sz="1400" dirty="0">
                    <a:latin typeface="Helvetica Light" charset="0"/>
                    <a:ea typeface="Helvetica Light" charset="0"/>
                    <a:cs typeface="Helvetica Light" charset="0"/>
                  </a:rPr>
                  <a:t>Remaining tension (HFLAV): 3.1σ</a:t>
                </a:r>
              </a:p>
              <a:p>
                <a:pPr lvl="0"/>
                <a:r>
                  <a:rPr lang="en-GB" sz="1400" dirty="0">
                    <a:latin typeface="Helvetica Light" charset="0"/>
                    <a:ea typeface="Helvetica Light" charset="0"/>
                    <a:cs typeface="Helvetica Light" charset="0"/>
                  </a:rPr>
                  <a:t>Corresponding </a:t>
                </a:r>
                <a14:m>
                  <m:oMath xmlns:m="http://schemas.openxmlformats.org/officeDocument/2006/math">
                    <m:sSub>
                      <m:sSubPr>
                        <m:ctrlPr>
                          <a:rPr lang="en-GB" sz="1400" i="1">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r>
                          <a:rPr lang="en-GB" sz="1400" b="0" i="1" smtClean="0">
                            <a:latin typeface="Cambria Math" panose="02040503050406030204" pitchFamily="18" charset="0"/>
                            <a:cs typeface="Arial" charset="0"/>
                          </a:rPr>
                          <m:t>𝐽</m:t>
                        </m:r>
                        <m:r>
                          <a:rPr lang="en-GB" sz="1400" b="0" i="1" smtClean="0">
                            <a:latin typeface="Cambria Math" panose="02040503050406030204" pitchFamily="18" charset="0"/>
                            <a:cs typeface="Arial" charset="0"/>
                          </a:rPr>
                          <m:t>/</m:t>
                        </m:r>
                        <m:r>
                          <a:rPr lang="en-GB" sz="1400" i="1" smtClean="0">
                            <a:latin typeface="Cambria Math" panose="02040503050406030204" pitchFamily="18" charset="0"/>
                            <a:ea typeface="Cambria Math" panose="02040503050406030204" pitchFamily="18" charset="0"/>
                            <a:cs typeface="Arial" charset="0"/>
                          </a:rPr>
                          <m:t>𝜓</m:t>
                        </m:r>
                        <m:r>
                          <a:rPr lang="en-GB" sz="1400" b="0" i="1" smtClean="0">
                            <a:latin typeface="Cambria Math" panose="02040503050406030204" pitchFamily="18" charset="0"/>
                            <a:ea typeface="Cambria Math" panose="02040503050406030204" pitchFamily="18" charset="0"/>
                            <a:cs typeface="Arial" charset="0"/>
                          </a:rPr>
                          <m:t>|</m:t>
                        </m:r>
                        <m:r>
                          <a:rPr lang="en-GB" sz="1400" b="0" i="1" smtClean="0">
                            <a:latin typeface="Cambria Math" panose="02040503050406030204" pitchFamily="18" charset="0"/>
                            <a:ea typeface="Cambria Math" panose="02040503050406030204" pitchFamily="18" charset="0"/>
                            <a:cs typeface="Arial" charset="0"/>
                          </a:rPr>
                          <m:t>𝜏</m:t>
                        </m:r>
                        <m:r>
                          <a:rPr lang="en-GB" sz="1400" b="0" i="1" smtClean="0">
                            <a:latin typeface="Cambria Math" panose="02040503050406030204" pitchFamily="18" charset="0"/>
                            <a:ea typeface="Cambria Math" panose="02040503050406030204" pitchFamily="18" charset="0"/>
                            <a:cs typeface="Arial" charset="0"/>
                          </a:rPr>
                          <m:t>/</m:t>
                        </m:r>
                        <m:r>
                          <a:rPr lang="en-GB" sz="1400" b="0" i="1" smtClean="0">
                            <a:latin typeface="Cambria Math" panose="02040503050406030204" pitchFamily="18" charset="0"/>
                            <a:ea typeface="Cambria Math" panose="02040503050406030204" pitchFamily="18" charset="0"/>
                            <a:cs typeface="Arial" charset="0"/>
                          </a:rPr>
                          <m:t>𝜇</m:t>
                        </m:r>
                      </m:sub>
                    </m:sSub>
                  </m:oMath>
                </a14:m>
                <a:r>
                  <a:rPr lang="en-GB" sz="1400" dirty="0">
                    <a:latin typeface="Helvetica Light" panose="020B0403020202020204" pitchFamily="34" charset="0"/>
                    <a:ea typeface="Helvetica Light" charset="0"/>
                    <a:cs typeface="Helvetica Light" charset="0"/>
                  </a:rPr>
                  <a:t> ~</a:t>
                </a:r>
                <a:r>
                  <a:rPr lang="en-GB" sz="1400" dirty="0">
                    <a:latin typeface="Helvetica Light" charset="0"/>
                    <a:ea typeface="Helvetica Light" charset="0"/>
                    <a:cs typeface="Helvetica Light" charset="0"/>
                  </a:rPr>
                  <a:t>2σ above SM </a:t>
                </a:r>
                <a:r>
                  <a:rPr lang="en-GB" sz="800" dirty="0">
                    <a:solidFill>
                      <a:prstClr val="black">
                        <a:lumMod val="50000"/>
                        <a:lumOff val="50000"/>
                      </a:prstClr>
                    </a:solidFill>
                    <a:latin typeface="Helvetica Light" charset="0"/>
                    <a:ea typeface="Helvetica Light" charset="0"/>
                    <a:cs typeface="Helvetica Light" charset="0"/>
                  </a:rPr>
                  <a:t>[LHCb: 1711.05623]</a:t>
                </a:r>
                <a:r>
                  <a:rPr lang="en-GB" sz="1200" dirty="0">
                    <a:solidFill>
                      <a:prstClr val="black"/>
                    </a:solidFill>
                    <a:latin typeface="Helvetica Light" charset="0"/>
                    <a:ea typeface="Helvetica Light" charset="0"/>
                    <a:cs typeface="Helvetica Light" charset="0"/>
                  </a:rPr>
                  <a:t> </a:t>
                </a:r>
                <a:endParaRPr lang="en-GB" dirty="0">
                  <a:solidFill>
                    <a:prstClr val="black"/>
                  </a:solidFill>
                </a:endParaRPr>
              </a:p>
            </p:txBody>
          </p:sp>
        </mc:Choice>
        <mc:Fallback xmlns="">
          <p:sp>
            <p:nvSpPr>
              <p:cNvPr id="18" name="Rectangle 17">
                <a:extLst>
                  <a:ext uri="{FF2B5EF4-FFF2-40B4-BE49-F238E27FC236}">
                    <a16:creationId xmlns:a16="http://schemas.microsoft.com/office/drawing/2014/main" id="{C33EF6BE-DC87-3241-A674-2727256ED912}"/>
                  </a:ext>
                </a:extLst>
              </p:cNvPr>
              <p:cNvSpPr>
                <a:spLocks noRot="1" noChangeAspect="1" noMove="1" noResize="1" noEditPoints="1" noAdjustHandles="1" noChangeArrowheads="1" noChangeShapeType="1" noTextEdit="1"/>
              </p:cNvSpPr>
              <p:nvPr/>
            </p:nvSpPr>
            <p:spPr>
              <a:xfrm>
                <a:off x="1242449" y="2433670"/>
                <a:ext cx="4256306" cy="1127296"/>
              </a:xfrm>
              <a:prstGeom prst="rect">
                <a:avLst/>
              </a:prstGeom>
              <a:blipFill>
                <a:blip r:embed="rId3"/>
                <a:stretch>
                  <a:fillRect l="-298" t="-2273" b="-45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0B91200E-E703-CF46-BCAC-DBC5F20108EB}"/>
                  </a:ext>
                </a:extLst>
              </p:cNvPr>
              <p:cNvSpPr txBox="1"/>
              <p:nvPr/>
            </p:nvSpPr>
            <p:spPr>
              <a:xfrm>
                <a:off x="581568" y="4042905"/>
                <a:ext cx="2736317"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sSup>
                            <m:sSupPr>
                              <m:ctrlPr>
                                <a:rPr lang="en-GB" b="0" i="1" smtClean="0">
                                  <a:latin typeface="Cambria Math" panose="02040503050406030204" pitchFamily="18" charset="0"/>
                                  <a:cs typeface="Arial" charset="0"/>
                                </a:rPr>
                              </m:ctrlPr>
                            </m:sSupPr>
                            <m:e>
                              <m:r>
                                <a:rPr lang="en-GB" b="0" i="1" smtClean="0">
                                  <a:latin typeface="Cambria Math" panose="02040503050406030204" pitchFamily="18" charset="0"/>
                                  <a:cs typeface="Arial" charset="0"/>
                                </a:rPr>
                                <m:t>𝐾</m:t>
                              </m:r>
                            </m:e>
                            <m:sup>
                              <m:r>
                                <a:rPr lang="en-GB" b="0" i="1" smtClean="0">
                                  <a:latin typeface="Cambria Math" panose="02040503050406030204" pitchFamily="18" charset="0"/>
                                  <a:cs typeface="Arial" charset="0"/>
                                </a:rPr>
                                <m:t>(∗)</m:t>
                              </m:r>
                            </m:sup>
                          </m:sSup>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𝐾</m:t>
                              </m:r>
                            </m:e>
                            <m:sup>
                              <m:d>
                                <m:dPr>
                                  <m:ctrlPr>
                                    <a:rPr lang="en-GB" b="0" i="1" smtClean="0">
                                      <a:latin typeface="Cambria Math" panose="02040503050406030204" pitchFamily="18" charset="0"/>
                                      <a:ea typeface="Cambria Math" panose="02040503050406030204" pitchFamily="18" charset="0"/>
                                      <a:cs typeface="Arial" charset="0"/>
                                    </a:rPr>
                                  </m:ctrlPr>
                                </m:dPr>
                                <m:e>
                                  <m:r>
                                    <a:rPr lang="en-GB" b="0" i="1" smtClean="0">
                                      <a:latin typeface="Cambria Math" panose="02040503050406030204" pitchFamily="18" charset="0"/>
                                      <a:ea typeface="Cambria Math" panose="02040503050406030204" pitchFamily="18" charset="0"/>
                                      <a:cs typeface="Arial" charset="0"/>
                                    </a:rPr>
                                    <m:t>∗</m:t>
                                  </m:r>
                                </m:e>
                              </m:d>
                            </m:sup>
                          </m:sSup>
                          <m:r>
                            <a:rPr lang="en-GB" i="1">
                              <a:latin typeface="Cambria Math" panose="02040503050406030204" pitchFamily="18" charset="0"/>
                              <a:ea typeface="Cambria Math" panose="02040503050406030204" pitchFamily="18" charset="0"/>
                              <a:cs typeface="Arial" charset="0"/>
                            </a:rPr>
                            <m:t>𝜇𝜇</m:t>
                          </m:r>
                          <m:r>
                            <a:rPr lang="en-GB" i="1">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b="0" i="1" smtClean="0">
                                  <a:latin typeface="Cambria Math" panose="02040503050406030204" pitchFamily="18" charset="0"/>
                                  <a:ea typeface="Cambria Math" panose="02040503050406030204" pitchFamily="18" charset="0"/>
                                  <a:cs typeface="Arial" charset="0"/>
                                </a:rPr>
                                <m:t>𝐾</m:t>
                              </m:r>
                            </m:e>
                            <m:sup>
                              <m:d>
                                <m:dPr>
                                  <m:ctrlPr>
                                    <a:rPr lang="en-GB" i="1">
                                      <a:latin typeface="Cambria Math" panose="02040503050406030204" pitchFamily="18" charset="0"/>
                                      <a:ea typeface="Cambria Math" panose="02040503050406030204" pitchFamily="18" charset="0"/>
                                      <a:cs typeface="Arial" charset="0"/>
                                    </a:rPr>
                                  </m:ctrlPr>
                                </m:dPr>
                                <m:e>
                                  <m:r>
                                    <a:rPr lang="en-GB" i="1">
                                      <a:latin typeface="Cambria Math" panose="02040503050406030204" pitchFamily="18" charset="0"/>
                                      <a:ea typeface="Cambria Math" panose="02040503050406030204" pitchFamily="18" charset="0"/>
                                      <a:cs typeface="Arial" charset="0"/>
                                    </a:rPr>
                                    <m:t>∗</m:t>
                                  </m:r>
                                </m:e>
                              </m:d>
                            </m:sup>
                          </m:sSup>
                          <m:r>
                            <a:rPr lang="en-GB" b="0" i="1" smtClean="0">
                              <a:latin typeface="Cambria Math" panose="02040503050406030204" pitchFamily="18" charset="0"/>
                              <a:ea typeface="Cambria Math" panose="02040503050406030204" pitchFamily="18" charset="0"/>
                              <a:cs typeface="Arial" charset="0"/>
                            </a:rPr>
                            <m:t>𝑒𝑒</m:t>
                          </m:r>
                          <m:r>
                            <a:rPr lang="en-GB" i="1">
                              <a:latin typeface="Cambria Math" panose="02040503050406030204" pitchFamily="18" charset="0"/>
                              <a:ea typeface="Cambria Math" panose="02040503050406030204" pitchFamily="18" charset="0"/>
                              <a:cs typeface="Arial" charset="0"/>
                            </a:rPr>
                            <m:t>)</m:t>
                          </m:r>
                        </m:den>
                      </m:f>
                      <m:r>
                        <a:rPr lang="en-GB" b="0" i="1" smtClean="0">
                          <a:solidFill>
                            <a:schemeClr val="tx1"/>
                          </a:solidFill>
                          <a:latin typeface="Cambria Math" panose="02040503050406030204" pitchFamily="18" charset="0"/>
                          <a:ea typeface="Cambria Math" panose="02040503050406030204" pitchFamily="18" charset="0"/>
                          <a:cs typeface="Cambria Math" charset="0"/>
                        </a:rPr>
                        <m:t>≅1</m:t>
                      </m:r>
                    </m:oMath>
                  </m:oMathPara>
                </a14:m>
                <a:endParaRPr lang="en-GB" dirty="0">
                  <a:solidFill>
                    <a:srgbClr val="019645"/>
                  </a:solidFill>
                  <a:ea typeface="Arial" charset="0"/>
                  <a:cs typeface="Arial" charset="0"/>
                </a:endParaRPr>
              </a:p>
            </p:txBody>
          </p:sp>
        </mc:Choice>
        <mc:Fallback xmlns="">
          <p:sp>
            <p:nvSpPr>
              <p:cNvPr id="20" name="TextBox 19">
                <a:extLst>
                  <a:ext uri="{FF2B5EF4-FFF2-40B4-BE49-F238E27FC236}">
                    <a16:creationId xmlns:a16="http://schemas.microsoft.com/office/drawing/2014/main" id="{0B91200E-E703-CF46-BCAC-DBC5F20108EB}"/>
                  </a:ext>
                </a:extLst>
              </p:cNvPr>
              <p:cNvSpPr txBox="1">
                <a:spLocks noRot="1" noChangeAspect="1" noMove="1" noResize="1" noEditPoints="1" noAdjustHandles="1" noChangeArrowheads="1" noChangeShapeType="1" noTextEdit="1"/>
              </p:cNvSpPr>
              <p:nvPr/>
            </p:nvSpPr>
            <p:spPr>
              <a:xfrm>
                <a:off x="581568" y="4042905"/>
                <a:ext cx="2736317" cy="636200"/>
              </a:xfrm>
              <a:prstGeom prst="rect">
                <a:avLst/>
              </a:prstGeom>
              <a:blipFill>
                <a:blip r:embed="rId4"/>
                <a:stretch>
                  <a:fillRect l="-2778" r="-463" b="-15686"/>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785529FE-D351-1C47-980A-4687A11F0FA1}"/>
              </a:ext>
            </a:extLst>
          </p:cNvPr>
          <p:cNvSpPr txBox="1"/>
          <p:nvPr/>
        </p:nvSpPr>
        <p:spPr>
          <a:xfrm>
            <a:off x="3370602" y="4192202"/>
            <a:ext cx="2219039" cy="461665"/>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Experiments measure double ratio involving J/𝜓</a:t>
            </a:r>
          </a:p>
        </p:txBody>
      </p:sp>
      <mc:AlternateContent xmlns:mc="http://schemas.openxmlformats.org/markup-compatibility/2006" xmlns:a14="http://schemas.microsoft.com/office/drawing/2010/main">
        <mc:Choice Requires="a14">
          <p:sp>
            <p:nvSpPr>
              <p:cNvPr id="22" name="Rectangle 21">
                <a:extLst>
                  <a:ext uri="{FF2B5EF4-FFF2-40B4-BE49-F238E27FC236}">
                    <a16:creationId xmlns:a16="http://schemas.microsoft.com/office/drawing/2014/main" id="{19D58EEA-F38A-EB48-A8A5-40F1620D2023}"/>
                  </a:ext>
                </a:extLst>
              </p:cNvPr>
              <p:cNvSpPr/>
              <p:nvPr/>
            </p:nvSpPr>
            <p:spPr>
              <a:xfrm>
                <a:off x="1242448" y="4937818"/>
                <a:ext cx="4256299" cy="892552"/>
              </a:xfrm>
              <a:prstGeom prst="rect">
                <a:avLst/>
              </a:prstGeom>
            </p:spPr>
            <p:txBody>
              <a:bodyPr wrap="square">
                <a:spAutoFit/>
              </a:bodyPr>
              <a:lstStyle/>
              <a:p>
                <a:pPr>
                  <a:spcBef>
                    <a:spcPts val="600"/>
                  </a:spcBef>
                </a:pPr>
                <a14:m>
                  <m:oMath xmlns:m="http://schemas.openxmlformats.org/officeDocument/2006/math">
                    <m:sSub>
                      <m:sSubPr>
                        <m:ctrlPr>
                          <a:rPr lang="en-GB" sz="1400" i="1" smtClean="0">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r>
                          <a:rPr lang="en-US" sz="1400" b="0" i="1" smtClean="0">
                            <a:latin typeface="Cambria Math" panose="02040503050406030204" pitchFamily="18" charset="0"/>
                            <a:cs typeface="Arial" charset="0"/>
                          </a:rPr>
                          <m:t>𝐾</m:t>
                        </m:r>
                      </m:sub>
                    </m:sSub>
                  </m:oMath>
                </a14:m>
                <a:r>
                  <a:rPr lang="en-GB" sz="1400" dirty="0">
                    <a:latin typeface="Helvetica Light" charset="0"/>
                    <a:ea typeface="Helvetica Light" charset="0"/>
                    <a:cs typeface="Helvetica Light" charset="0"/>
                  </a:rPr>
                  <a:t>: LHCb most precise, Run-2 ~SM, </a:t>
                </a:r>
              </a:p>
              <a:p>
                <a:pPr>
                  <a:spcBef>
                    <a:spcPts val="0"/>
                  </a:spcBef>
                </a:pPr>
                <a:r>
                  <a:rPr lang="en-GB" sz="1400" dirty="0">
                    <a:latin typeface="Helvetica Light" charset="0"/>
                    <a:ea typeface="Helvetica Light" charset="0"/>
                    <a:cs typeface="Helvetica Light" charset="0"/>
                  </a:rPr>
                  <a:t>      </a:t>
                </a:r>
                <a:r>
                  <a:rPr lang="en-GB" sz="700" dirty="0">
                    <a:latin typeface="Helvetica Light" charset="0"/>
                    <a:ea typeface="Helvetica Light" charset="0"/>
                    <a:cs typeface="Helvetica Light" charset="0"/>
                  </a:rPr>
                  <a:t> </a:t>
                </a:r>
                <a:r>
                  <a:rPr lang="en-GB" sz="1400" dirty="0">
                    <a:latin typeface="Helvetica Light" charset="0"/>
                    <a:ea typeface="Helvetica Light" charset="0"/>
                    <a:cs typeface="Helvetica Light" charset="0"/>
                  </a:rPr>
                  <a:t>combination with Run-1: 2.5σ &lt; SM</a:t>
                </a:r>
              </a:p>
              <a:p>
                <a:pPr>
                  <a:spcBef>
                    <a:spcPts val="1200"/>
                  </a:spcBef>
                </a:pPr>
                <a14:m>
                  <m:oMath xmlns:m="http://schemas.openxmlformats.org/officeDocument/2006/math">
                    <m:sSub>
                      <m:sSubPr>
                        <m:ctrlPr>
                          <a:rPr lang="en-GB" sz="1400" i="1">
                            <a:latin typeface="Cambria Math" panose="02040503050406030204" pitchFamily="18" charset="0"/>
                            <a:cs typeface="Arial" charset="0"/>
                          </a:rPr>
                        </m:ctrlPr>
                      </m:sSubPr>
                      <m:e>
                        <m:r>
                          <a:rPr lang="en-GB" sz="1400" i="1">
                            <a:latin typeface="Cambria Math" panose="02040503050406030204" pitchFamily="18" charset="0"/>
                            <a:cs typeface="Arial" charset="0"/>
                          </a:rPr>
                          <m:t>𝑅</m:t>
                        </m:r>
                      </m:e>
                      <m:sub>
                        <m:sSup>
                          <m:sSupPr>
                            <m:ctrlPr>
                              <a:rPr lang="en-GB" sz="1400" i="1" smtClean="0">
                                <a:latin typeface="Cambria Math" panose="02040503050406030204" pitchFamily="18" charset="0"/>
                                <a:cs typeface="Arial" charset="0"/>
                              </a:rPr>
                            </m:ctrlPr>
                          </m:sSupPr>
                          <m:e>
                            <m:r>
                              <a:rPr lang="en-US" sz="1400" b="0" i="1" smtClean="0">
                                <a:latin typeface="Cambria Math" panose="02040503050406030204" pitchFamily="18" charset="0"/>
                                <a:cs typeface="Arial" charset="0"/>
                              </a:rPr>
                              <m:t>𝐾</m:t>
                            </m:r>
                          </m:e>
                          <m:sup>
                            <m:r>
                              <a:rPr lang="en-US" sz="1400" b="0" i="1" smtClean="0">
                                <a:latin typeface="Cambria Math" panose="02040503050406030204" pitchFamily="18" charset="0"/>
                                <a:cs typeface="Arial" charset="0"/>
                              </a:rPr>
                              <m:t>∗</m:t>
                            </m:r>
                          </m:sup>
                        </m:sSup>
                      </m:sub>
                    </m:sSub>
                  </m:oMath>
                </a14:m>
                <a:r>
                  <a:rPr lang="en-GB" sz="1400" dirty="0">
                    <a:latin typeface="Helvetica Light" panose="020B0403020202020204" pitchFamily="34" charset="0"/>
                    <a:ea typeface="Helvetica Light" charset="0"/>
                    <a:cs typeface="Helvetica Light" charset="0"/>
                  </a:rPr>
                  <a:t>: LHCb (most precise) low (2.3~2.3</a:t>
                </a:r>
                <a:r>
                  <a:rPr lang="en-GB" sz="1400" dirty="0">
                    <a:latin typeface="Helvetica Light" charset="0"/>
                    <a:ea typeface="Helvetica Light" charset="0"/>
                    <a:cs typeface="Helvetica Light" charset="0"/>
                  </a:rPr>
                  <a:t>σ</a:t>
                </a:r>
                <a:r>
                  <a:rPr lang="en-GB" sz="1400" dirty="0">
                    <a:latin typeface="Helvetica Light" panose="020B0403020202020204" pitchFamily="34" charset="0"/>
                    <a:ea typeface="Helvetica Light" charset="0"/>
                    <a:cs typeface="Helvetica Light" charset="0"/>
                  </a:rPr>
                  <a:t>) at low </a:t>
                </a:r>
                <a:r>
                  <a:rPr lang="en-GB" sz="1400" i="1" dirty="0">
                    <a:latin typeface="Helvetica Light" panose="020B0403020202020204" pitchFamily="34" charset="0"/>
                    <a:ea typeface="Helvetica Light" charset="0"/>
                    <a:cs typeface="Helvetica Light" charset="0"/>
                  </a:rPr>
                  <a:t>q</a:t>
                </a:r>
                <a:r>
                  <a:rPr lang="en-GB" sz="700" i="1" dirty="0">
                    <a:latin typeface="Helvetica Light" panose="020B0403020202020204" pitchFamily="34" charset="0"/>
                    <a:ea typeface="Helvetica Light" charset="0"/>
                    <a:cs typeface="Helvetica Light" charset="0"/>
                  </a:rPr>
                  <a:t> </a:t>
                </a:r>
                <a:r>
                  <a:rPr lang="en-GB" sz="1400" baseline="30000" dirty="0">
                    <a:latin typeface="Helvetica Light" panose="020B0403020202020204" pitchFamily="34" charset="0"/>
                    <a:ea typeface="Helvetica Light" charset="0"/>
                    <a:cs typeface="Helvetica Light" charset="0"/>
                  </a:rPr>
                  <a:t>2</a:t>
                </a:r>
              </a:p>
            </p:txBody>
          </p:sp>
        </mc:Choice>
        <mc:Fallback xmlns="">
          <p:sp>
            <p:nvSpPr>
              <p:cNvPr id="22" name="Rectangle 21">
                <a:extLst>
                  <a:ext uri="{FF2B5EF4-FFF2-40B4-BE49-F238E27FC236}">
                    <a16:creationId xmlns:a16="http://schemas.microsoft.com/office/drawing/2014/main" id="{19D58EEA-F38A-EB48-A8A5-40F1620D2023}"/>
                  </a:ext>
                </a:extLst>
              </p:cNvPr>
              <p:cNvSpPr>
                <a:spLocks noRot="1" noChangeAspect="1" noMove="1" noResize="1" noEditPoints="1" noAdjustHandles="1" noChangeArrowheads="1" noChangeShapeType="1" noTextEdit="1"/>
              </p:cNvSpPr>
              <p:nvPr/>
            </p:nvSpPr>
            <p:spPr>
              <a:xfrm>
                <a:off x="1242448" y="4937818"/>
                <a:ext cx="4256299" cy="892552"/>
              </a:xfrm>
              <a:prstGeom prst="rect">
                <a:avLst/>
              </a:prstGeom>
              <a:blipFill>
                <a:blip r:embed="rId5"/>
                <a:stretch>
                  <a:fillRect t="-1408" b="-7042"/>
                </a:stretch>
              </a:blipFill>
            </p:spPr>
            <p:txBody>
              <a:bodyPr/>
              <a:lstStyle/>
              <a:p>
                <a:r>
                  <a:rPr lang="en-US">
                    <a:noFill/>
                  </a:rPr>
                  <a:t> </a:t>
                </a:r>
              </a:p>
            </p:txBody>
          </p:sp>
        </mc:Fallback>
      </mc:AlternateContent>
      <p:cxnSp>
        <p:nvCxnSpPr>
          <p:cNvPr id="23" name="Straight Connector 22">
            <a:extLst>
              <a:ext uri="{FF2B5EF4-FFF2-40B4-BE49-F238E27FC236}">
                <a16:creationId xmlns:a16="http://schemas.microsoft.com/office/drawing/2014/main" id="{DD25EB7E-FB33-3044-B157-98985690C0CE}"/>
              </a:ext>
            </a:extLst>
          </p:cNvPr>
          <p:cNvCxnSpPr>
            <a:cxnSpLocks/>
          </p:cNvCxnSpPr>
          <p:nvPr/>
        </p:nvCxnSpPr>
        <p:spPr>
          <a:xfrm>
            <a:off x="6107626" y="1125339"/>
            <a:ext cx="0" cy="5161192"/>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D43917E6-23BF-C94C-A74B-3FE86A318D31}"/>
              </a:ext>
            </a:extLst>
          </p:cNvPr>
          <p:cNvSpPr/>
          <p:nvPr/>
        </p:nvSpPr>
        <p:spPr>
          <a:xfrm>
            <a:off x="6447405" y="1021742"/>
            <a:ext cx="3550659" cy="369332"/>
          </a:xfrm>
          <a:prstGeom prst="rect">
            <a:avLst/>
          </a:prstGeom>
        </p:spPr>
        <p:txBody>
          <a:bodyPr wrap="square">
            <a:spAutoFit/>
          </a:bodyPr>
          <a:lstStyle/>
          <a:p>
            <a:pPr>
              <a:spcBef>
                <a:spcPts val="600"/>
              </a:spcBef>
            </a:pPr>
            <a:r>
              <a:rPr lang="en-GB" dirty="0">
                <a:solidFill>
                  <a:srgbClr val="003BB8"/>
                </a:solidFill>
                <a:latin typeface="Helvetica Light" charset="0"/>
                <a:ea typeface="Helvetica Light" charset="0"/>
                <a:cs typeface="Helvetica Light" charset="0"/>
              </a:rPr>
              <a:t>New results by LHCb:</a:t>
            </a:r>
            <a:endParaRPr lang="en-GB" dirty="0">
              <a:solidFill>
                <a:srgbClr val="003BB8"/>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61ED410-63FD-DC49-9FF2-7ABC55A1017D}"/>
                  </a:ext>
                </a:extLst>
              </p:cNvPr>
              <p:cNvSpPr txBox="1"/>
              <p:nvPr/>
            </p:nvSpPr>
            <p:spPr>
              <a:xfrm>
                <a:off x="6540835" y="1640088"/>
                <a:ext cx="3196289" cy="636200"/>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sSub>
                        <m:sSubPr>
                          <m:ctrlPr>
                            <a:rPr lang="en-GB" b="0" i="1" smtClean="0">
                              <a:latin typeface="Cambria Math" panose="02040503050406030204" pitchFamily="18" charset="0"/>
                              <a:cs typeface="Arial" charset="0"/>
                            </a:rPr>
                          </m:ctrlPr>
                        </m:sSubPr>
                        <m:e>
                          <m:r>
                            <a:rPr lang="en-GB" b="0" i="1" smtClean="0">
                              <a:latin typeface="Cambria Math" panose="02040503050406030204" pitchFamily="18" charset="0"/>
                              <a:cs typeface="Arial" charset="0"/>
                            </a:rPr>
                            <m:t>𝑅</m:t>
                          </m:r>
                        </m:e>
                        <m:sub>
                          <m:r>
                            <a:rPr lang="en-US" b="0" i="1" smtClean="0">
                              <a:latin typeface="Cambria Math" panose="02040503050406030204" pitchFamily="18" charset="0"/>
                              <a:cs typeface="Arial" charset="0"/>
                            </a:rPr>
                            <m:t>𝑝𝐾</m:t>
                          </m:r>
                        </m:sub>
                      </m:sSub>
                      <m:r>
                        <a:rPr lang="en-GB" b="0" i="0" smtClean="0">
                          <a:latin typeface="Cambria Math" charset="0"/>
                          <a:ea typeface="Arial" charset="0"/>
                          <a:cs typeface="Arial" charset="0"/>
                        </a:rPr>
                        <m:t>=</m:t>
                      </m:r>
                      <m:f>
                        <m:fPr>
                          <m:ctrlPr>
                            <a:rPr lang="en-GB" i="1">
                              <a:latin typeface="Cambria Math" panose="02040503050406030204" pitchFamily="18" charset="0"/>
                              <a:ea typeface="Arial" charset="0"/>
                              <a:cs typeface="Arial" charset="0"/>
                            </a:rPr>
                          </m:ctrlPr>
                        </m:fPr>
                        <m:num>
                          <m:r>
                            <a:rPr lang="en-GB" b="0" i="1" smtClean="0">
                              <a:latin typeface="Cambria Math" panose="02040503050406030204" pitchFamily="18" charset="0"/>
                              <a:ea typeface="Arial" charset="0"/>
                              <a:cs typeface="Arial" charset="0"/>
                            </a:rPr>
                            <m:t>𝐵</m:t>
                          </m:r>
                          <m:r>
                            <a:rPr lang="en-GB" b="0" i="1" smtClean="0">
                              <a:latin typeface="Cambria Math" panose="02040503050406030204" pitchFamily="18" charset="0"/>
                              <a:ea typeface="Arial" charset="0"/>
                              <a:cs typeface="Arial" charset="0"/>
                            </a:rPr>
                            <m:t>(</m:t>
                          </m:r>
                          <m:sSubSup>
                            <m:sSubSupPr>
                              <m:ctrlPr>
                                <a:rPr lang="en-GB" b="0" i="1" smtClean="0">
                                  <a:latin typeface="Cambria Math" panose="02040503050406030204" pitchFamily="18" charset="0"/>
                                  <a:cs typeface="Arial" charset="0"/>
                                </a:rPr>
                              </m:ctrlPr>
                            </m:sSubSupPr>
                            <m:e>
                              <m:r>
                                <m:rPr>
                                  <m:sty m:val="p"/>
                                </m:rPr>
                                <a:rPr lang="el-GR" i="1">
                                  <a:latin typeface="Cambria Math" panose="02040503050406030204" pitchFamily="18" charset="0"/>
                                  <a:ea typeface="Cambria Math" panose="02040503050406030204" pitchFamily="18" charset="0"/>
                                  <a:cs typeface="Arial" charset="0"/>
                                </a:rPr>
                                <m:t>Λ</m:t>
                              </m:r>
                            </m:e>
                            <m:sub>
                              <m:r>
                                <a:rPr lang="en-US" b="0" i="1" smtClean="0">
                                  <a:latin typeface="Cambria Math" panose="02040503050406030204" pitchFamily="18" charset="0"/>
                                  <a:cs typeface="Arial" charset="0"/>
                                </a:rPr>
                                <m:t>𝑏</m:t>
                              </m:r>
                            </m:sub>
                            <m:sup>
                              <m:r>
                                <a:rPr lang="en-US" b="0" i="1" smtClean="0">
                                  <a:latin typeface="Cambria Math" panose="02040503050406030204" pitchFamily="18" charset="0"/>
                                  <a:cs typeface="Arial" charset="0"/>
                                </a:rPr>
                                <m:t>0</m:t>
                              </m:r>
                            </m:sup>
                          </m:sSubSup>
                          <m:r>
                            <a:rPr lang="en-GB" b="0" i="1" smtClean="0">
                              <a:latin typeface="Cambria Math" panose="02040503050406030204" pitchFamily="18" charset="0"/>
                              <a:ea typeface="Cambria Math" panose="02040503050406030204" pitchFamily="18" charset="0"/>
                              <a:cs typeface="Arial" charset="0"/>
                            </a:rPr>
                            <m:t>→</m:t>
                          </m:r>
                          <m:sSup>
                            <m:sSupPr>
                              <m:ctrlPr>
                                <a:rPr lang="en-GB" b="0" i="1" smtClean="0">
                                  <a:latin typeface="Cambria Math" panose="02040503050406030204" pitchFamily="18" charset="0"/>
                                  <a:ea typeface="Cambria Math" panose="02040503050406030204" pitchFamily="18" charset="0"/>
                                  <a:cs typeface="Arial" charset="0"/>
                                </a:rPr>
                              </m:ctrlPr>
                            </m:sSupPr>
                            <m:e>
                              <m:r>
                                <a:rPr lang="en-US" b="0" i="1" smtClean="0">
                                  <a:latin typeface="Cambria Math" panose="02040503050406030204" pitchFamily="18" charset="0"/>
                                  <a:ea typeface="Cambria Math" panose="02040503050406030204" pitchFamily="18" charset="0"/>
                                  <a:cs typeface="Arial" charset="0"/>
                                </a:rPr>
                                <m:t>𝑝</m:t>
                              </m:r>
                              <m:r>
                                <a:rPr lang="en-GB" b="0" i="1" smtClean="0">
                                  <a:latin typeface="Cambria Math" panose="02040503050406030204" pitchFamily="18" charset="0"/>
                                  <a:ea typeface="Cambria Math" panose="02040503050406030204" pitchFamily="18" charset="0"/>
                                  <a:cs typeface="Arial" charset="0"/>
                                </a:rPr>
                                <m:t>𝐾</m:t>
                              </m:r>
                            </m:e>
                            <m:sup>
                              <m:r>
                                <a:rPr lang="en-US" b="0" i="1" smtClean="0">
                                  <a:latin typeface="Cambria Math" panose="02040503050406030204" pitchFamily="18" charset="0"/>
                                  <a:ea typeface="Cambria Math" panose="02040503050406030204" pitchFamily="18" charset="0"/>
                                  <a:cs typeface="Arial" charset="0"/>
                                </a:rPr>
                                <m:t>−</m:t>
                              </m:r>
                            </m:sup>
                          </m:sSup>
                          <m:r>
                            <a:rPr lang="en-GB" i="1">
                              <a:latin typeface="Cambria Math" panose="02040503050406030204" pitchFamily="18" charset="0"/>
                              <a:ea typeface="Cambria Math" panose="02040503050406030204" pitchFamily="18" charset="0"/>
                              <a:cs typeface="Arial" charset="0"/>
                            </a:rPr>
                            <m:t>𝜇𝜇</m:t>
                          </m:r>
                          <m:r>
                            <a:rPr lang="en-GB" i="1">
                              <a:latin typeface="Cambria Math" panose="02040503050406030204" pitchFamily="18" charset="0"/>
                              <a:ea typeface="Cambria Math" panose="02040503050406030204" pitchFamily="18" charset="0"/>
                              <a:cs typeface="Arial" charset="0"/>
                            </a:rPr>
                            <m:t>)</m:t>
                          </m:r>
                        </m:num>
                        <m:den>
                          <m:r>
                            <a:rPr lang="en-GB" i="1">
                              <a:latin typeface="Cambria Math" panose="02040503050406030204" pitchFamily="18" charset="0"/>
                              <a:ea typeface="Arial" charset="0"/>
                              <a:cs typeface="Arial" charset="0"/>
                            </a:rPr>
                            <m:t>𝐵</m:t>
                          </m:r>
                          <m:r>
                            <a:rPr lang="en-GB" i="1">
                              <a:latin typeface="Cambria Math" panose="02040503050406030204" pitchFamily="18" charset="0"/>
                              <a:ea typeface="Arial" charset="0"/>
                              <a:cs typeface="Arial" charset="0"/>
                            </a:rPr>
                            <m:t>(</m:t>
                          </m:r>
                          <m:sSubSup>
                            <m:sSubSupPr>
                              <m:ctrlPr>
                                <a:rPr lang="en-GB" i="1">
                                  <a:latin typeface="Cambria Math" panose="02040503050406030204" pitchFamily="18" charset="0"/>
                                  <a:cs typeface="Arial" charset="0"/>
                                </a:rPr>
                              </m:ctrlPr>
                            </m:sSubSupPr>
                            <m:e>
                              <m:r>
                                <m:rPr>
                                  <m:sty m:val="p"/>
                                </m:rPr>
                                <a:rPr lang="el-GR" i="1">
                                  <a:latin typeface="Cambria Math" panose="02040503050406030204" pitchFamily="18" charset="0"/>
                                  <a:ea typeface="Cambria Math" panose="02040503050406030204" pitchFamily="18" charset="0"/>
                                  <a:cs typeface="Arial" charset="0"/>
                                </a:rPr>
                                <m:t>Λ</m:t>
                              </m:r>
                            </m:e>
                            <m:sub>
                              <m:r>
                                <a:rPr lang="en-US" i="1">
                                  <a:latin typeface="Cambria Math" panose="02040503050406030204" pitchFamily="18" charset="0"/>
                                  <a:cs typeface="Arial" charset="0"/>
                                </a:rPr>
                                <m:t>𝑏</m:t>
                              </m:r>
                            </m:sub>
                            <m:sup>
                              <m:r>
                                <a:rPr lang="en-US" i="1">
                                  <a:latin typeface="Cambria Math" panose="02040503050406030204" pitchFamily="18" charset="0"/>
                                  <a:cs typeface="Arial" charset="0"/>
                                </a:rPr>
                                <m:t>0</m:t>
                              </m:r>
                            </m:sup>
                          </m:sSubSup>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US" b="0" i="1" smtClean="0">
                                  <a:latin typeface="Cambria Math" panose="02040503050406030204" pitchFamily="18" charset="0"/>
                                  <a:ea typeface="Cambria Math" panose="02040503050406030204" pitchFamily="18" charset="0"/>
                                  <a:cs typeface="Arial" charset="0"/>
                                </a:rPr>
                                <m:t>𝑝</m:t>
                              </m:r>
                              <m:r>
                                <a:rPr lang="en-GB" b="0" i="1" smtClean="0">
                                  <a:latin typeface="Cambria Math" panose="02040503050406030204" pitchFamily="18" charset="0"/>
                                  <a:ea typeface="Cambria Math" panose="02040503050406030204" pitchFamily="18" charset="0"/>
                                  <a:cs typeface="Arial" charset="0"/>
                                </a:rPr>
                                <m:t>𝐾</m:t>
                              </m:r>
                            </m:e>
                            <m:sup>
                              <m:r>
                                <a:rPr lang="en-US" b="0" i="1" smtClean="0">
                                  <a:latin typeface="Cambria Math" panose="02040503050406030204" pitchFamily="18" charset="0"/>
                                  <a:ea typeface="Cambria Math" panose="02040503050406030204" pitchFamily="18" charset="0"/>
                                  <a:cs typeface="Arial" charset="0"/>
                                </a:rPr>
                                <m:t>−</m:t>
                              </m:r>
                            </m:sup>
                          </m:sSup>
                          <m:r>
                            <a:rPr lang="en-US" b="0" i="1" smtClean="0">
                              <a:latin typeface="Cambria Math" panose="02040503050406030204" pitchFamily="18" charset="0"/>
                              <a:ea typeface="Cambria Math" panose="02040503050406030204" pitchFamily="18" charset="0"/>
                              <a:cs typeface="Arial" charset="0"/>
                            </a:rPr>
                            <m:t>𝑒𝑒</m:t>
                          </m:r>
                          <m:r>
                            <a:rPr lang="en-GB" i="1">
                              <a:latin typeface="Cambria Math" panose="02040503050406030204" pitchFamily="18" charset="0"/>
                              <a:ea typeface="Cambria Math" panose="02040503050406030204" pitchFamily="18" charset="0"/>
                              <a:cs typeface="Arial" charset="0"/>
                            </a:rPr>
                            <m:t>)</m:t>
                          </m:r>
                        </m:den>
                      </m:f>
                      <m:r>
                        <a:rPr lang="en-GB" b="0" i="1" smtClean="0">
                          <a:solidFill>
                            <a:schemeClr val="tx1"/>
                          </a:solidFill>
                          <a:latin typeface="Cambria Math" panose="02040503050406030204" pitchFamily="18" charset="0"/>
                          <a:ea typeface="Cambria Math" panose="02040503050406030204" pitchFamily="18" charset="0"/>
                          <a:cs typeface="Cambria Math" charset="0"/>
                        </a:rPr>
                        <m:t>≅1</m:t>
                      </m:r>
                    </m:oMath>
                  </m:oMathPara>
                </a14:m>
                <a:endParaRPr lang="en-GB" dirty="0">
                  <a:solidFill>
                    <a:srgbClr val="019645"/>
                  </a:solidFill>
                  <a:ea typeface="Arial" charset="0"/>
                  <a:cs typeface="Arial" charset="0"/>
                </a:endParaRPr>
              </a:p>
            </p:txBody>
          </p:sp>
        </mc:Choice>
        <mc:Fallback xmlns="">
          <p:sp>
            <p:nvSpPr>
              <p:cNvPr id="27" name="TextBox 26">
                <a:extLst>
                  <a:ext uri="{FF2B5EF4-FFF2-40B4-BE49-F238E27FC236}">
                    <a16:creationId xmlns:a16="http://schemas.microsoft.com/office/drawing/2014/main" id="{E61ED410-63FD-DC49-9FF2-7ABC55A1017D}"/>
                  </a:ext>
                </a:extLst>
              </p:cNvPr>
              <p:cNvSpPr txBox="1">
                <a:spLocks noRot="1" noChangeAspect="1" noMove="1" noResize="1" noEditPoints="1" noAdjustHandles="1" noChangeArrowheads="1" noChangeShapeType="1" noTextEdit="1"/>
              </p:cNvSpPr>
              <p:nvPr/>
            </p:nvSpPr>
            <p:spPr>
              <a:xfrm>
                <a:off x="6540835" y="1640088"/>
                <a:ext cx="3196289" cy="636200"/>
              </a:xfrm>
              <a:prstGeom prst="rect">
                <a:avLst/>
              </a:prstGeom>
              <a:blipFill>
                <a:blip r:embed="rId6"/>
                <a:stretch>
                  <a:fillRect l="-2372" b="-13725"/>
                </a:stretch>
              </a:blipFill>
            </p:spPr>
            <p:txBody>
              <a:bodyPr/>
              <a:lstStyle/>
              <a:p>
                <a:r>
                  <a:rPr lang="en-US">
                    <a:noFill/>
                  </a:rPr>
                  <a:t> </a:t>
                </a:r>
              </a:p>
            </p:txBody>
          </p:sp>
        </mc:Fallback>
      </mc:AlternateContent>
      <p:sp>
        <p:nvSpPr>
          <p:cNvPr id="28" name="TextBox 27">
            <a:extLst>
              <a:ext uri="{FF2B5EF4-FFF2-40B4-BE49-F238E27FC236}">
                <a16:creationId xmlns:a16="http://schemas.microsoft.com/office/drawing/2014/main" id="{F205BE8E-D1C5-F547-BBD6-6B0BF1C02A14}"/>
              </a:ext>
            </a:extLst>
          </p:cNvPr>
          <p:cNvSpPr txBox="1"/>
          <p:nvPr/>
        </p:nvSpPr>
        <p:spPr>
          <a:xfrm>
            <a:off x="7111927" y="2295170"/>
            <a:ext cx="2720360" cy="276999"/>
          </a:xfrm>
          <a:prstGeom prst="rect">
            <a:avLst/>
          </a:prstGeom>
          <a:noFill/>
        </p:spPr>
        <p:txBody>
          <a:bodyPr wrap="square" rtlCol="0">
            <a:spAutoFit/>
          </a:bodyPr>
          <a:lstStyle/>
          <a:p>
            <a:r>
              <a:rPr lang="en-GB" sz="1200" dirty="0">
                <a:solidFill>
                  <a:schemeClr val="tx1">
                    <a:lumMod val="50000"/>
                    <a:lumOff val="50000"/>
                  </a:schemeClr>
                </a:solidFill>
                <a:latin typeface="Helvetica Light" charset="0"/>
                <a:ea typeface="Helvetica Light" charset="0"/>
                <a:cs typeface="Helvetica Light" charset="0"/>
              </a:rPr>
              <a:t>LHCb measures double ratios to J/𝜓</a:t>
            </a:r>
          </a:p>
        </p:txBody>
      </p:sp>
      <mc:AlternateContent xmlns:mc="http://schemas.openxmlformats.org/markup-compatibility/2006" xmlns:a14="http://schemas.microsoft.com/office/drawing/2010/main">
        <mc:Choice Requires="a14">
          <p:sp>
            <p:nvSpPr>
              <p:cNvPr id="29" name="Rectangle 28">
                <a:extLst>
                  <a:ext uri="{FF2B5EF4-FFF2-40B4-BE49-F238E27FC236}">
                    <a16:creationId xmlns:a16="http://schemas.microsoft.com/office/drawing/2014/main" id="{075BF164-EB8C-5547-8128-42BD374EB034}"/>
                  </a:ext>
                </a:extLst>
              </p:cNvPr>
              <p:cNvSpPr/>
              <p:nvPr/>
            </p:nvSpPr>
            <p:spPr>
              <a:xfrm>
                <a:off x="7111926" y="2643738"/>
                <a:ext cx="3050541" cy="597408"/>
              </a:xfrm>
              <a:prstGeom prst="rect">
                <a:avLst/>
              </a:prstGeom>
            </p:spPr>
            <p:txBody>
              <a:bodyPr wrap="square">
                <a:spAutoFit/>
              </a:bodyPr>
              <a:lstStyle/>
              <a:p>
                <a:pPr>
                  <a:spcBef>
                    <a:spcPts val="600"/>
                  </a:spcBef>
                </a:pPr>
                <a:r>
                  <a:rPr lang="en-GB" sz="1400" dirty="0">
                    <a:latin typeface="Helvetica Light" charset="0"/>
                    <a:ea typeface="Helvetica Light" charset="0"/>
                    <a:cs typeface="Helvetica Light" charset="0"/>
                  </a:rPr>
                  <a:t>Result: </a:t>
                </a:r>
                <a14:m>
                  <m:oMath xmlns:m="http://schemas.openxmlformats.org/officeDocument/2006/math">
                    <m:sSub>
                      <m:sSubPr>
                        <m:ctrlPr>
                          <a:rPr lang="en-GB" sz="1400" b="1" i="1" smtClean="0">
                            <a:solidFill>
                              <a:schemeClr val="tx1"/>
                            </a:solidFill>
                            <a:latin typeface="Cambria Math" panose="02040503050406030204" pitchFamily="18" charset="0"/>
                            <a:cs typeface="Arial" charset="0"/>
                          </a:rPr>
                        </m:ctrlPr>
                      </m:sSubPr>
                      <m:e>
                        <m:r>
                          <a:rPr lang="en-GB" sz="1400" b="1" i="1">
                            <a:solidFill>
                              <a:schemeClr val="tx1"/>
                            </a:solidFill>
                            <a:latin typeface="Cambria Math" panose="02040503050406030204" pitchFamily="18" charset="0"/>
                            <a:cs typeface="Arial" charset="0"/>
                          </a:rPr>
                          <m:t>𝑹</m:t>
                        </m:r>
                      </m:e>
                      <m:sub>
                        <m:r>
                          <a:rPr lang="en-US" sz="1400" b="1" i="1">
                            <a:solidFill>
                              <a:schemeClr val="tx1"/>
                            </a:solidFill>
                            <a:latin typeface="Cambria Math" panose="02040503050406030204" pitchFamily="18" charset="0"/>
                            <a:cs typeface="Arial" charset="0"/>
                          </a:rPr>
                          <m:t>𝒑𝑲</m:t>
                        </m:r>
                      </m:sub>
                    </m:sSub>
                    <m:r>
                      <a:rPr lang="en-US" sz="1400" b="1" i="1" smtClean="0">
                        <a:solidFill>
                          <a:schemeClr val="tx1"/>
                        </a:solidFill>
                        <a:latin typeface="Cambria Math" panose="02040503050406030204" pitchFamily="18" charset="0"/>
                        <a:cs typeface="Arial" charset="0"/>
                      </a:rPr>
                      <m:t>=</m:t>
                    </m:r>
                    <m:sSubSup>
                      <m:sSubSupPr>
                        <m:ctrlPr>
                          <a:rPr lang="en-US" sz="1400" b="1" i="1" smtClean="0">
                            <a:solidFill>
                              <a:schemeClr val="tx1"/>
                            </a:solidFill>
                            <a:latin typeface="Cambria Math" panose="02040503050406030204" pitchFamily="18" charset="0"/>
                            <a:cs typeface="Arial" charset="0"/>
                          </a:rPr>
                        </m:ctrlPr>
                      </m:sSubSupPr>
                      <m:e>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𝟖𝟔</m:t>
                        </m:r>
                      </m:e>
                      <m:sub>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𝟏𝟏</m:t>
                        </m:r>
                      </m:sub>
                      <m:sup>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𝟎</m:t>
                        </m:r>
                        <m:r>
                          <a:rPr lang="en-US" sz="1400" b="1" i="1" smtClean="0">
                            <a:solidFill>
                              <a:schemeClr val="tx1"/>
                            </a:solidFill>
                            <a:latin typeface="Cambria Math" panose="02040503050406030204" pitchFamily="18" charset="0"/>
                            <a:cs typeface="Arial" charset="0"/>
                          </a:rPr>
                          <m:t>.</m:t>
                        </m:r>
                        <m:r>
                          <a:rPr lang="en-US" sz="1400" b="1" i="1" smtClean="0">
                            <a:solidFill>
                              <a:schemeClr val="tx1"/>
                            </a:solidFill>
                            <a:latin typeface="Cambria Math" panose="02040503050406030204" pitchFamily="18" charset="0"/>
                            <a:cs typeface="Arial" charset="0"/>
                          </a:rPr>
                          <m:t>𝟏𝟒</m:t>
                        </m:r>
                      </m:sup>
                    </m:sSubSup>
                    <m:r>
                      <a:rPr lang="en-US" sz="1400" b="1" i="1" smtClean="0">
                        <a:solidFill>
                          <a:schemeClr val="tx1"/>
                        </a:solidFill>
                        <a:latin typeface="Cambria Math" panose="02040503050406030204" pitchFamily="18" charset="0"/>
                        <a:ea typeface="Cambria Math" panose="02040503050406030204" pitchFamily="18" charset="0"/>
                        <a:cs typeface="Arial" charset="0"/>
                      </a:rPr>
                      <m:t>±</m:t>
                    </m:r>
                    <m:r>
                      <a:rPr lang="en-US" sz="1400" b="1" i="1" smtClean="0">
                        <a:solidFill>
                          <a:schemeClr val="tx1"/>
                        </a:solidFill>
                        <a:latin typeface="Cambria Math" panose="02040503050406030204" pitchFamily="18" charset="0"/>
                        <a:ea typeface="Cambria Math" panose="02040503050406030204" pitchFamily="18" charset="0"/>
                        <a:cs typeface="Arial" charset="0"/>
                      </a:rPr>
                      <m:t>𝟎</m:t>
                    </m:r>
                    <m:r>
                      <a:rPr lang="en-US" sz="1400" b="1" i="1" smtClean="0">
                        <a:solidFill>
                          <a:schemeClr val="tx1"/>
                        </a:solidFill>
                        <a:latin typeface="Cambria Math" panose="02040503050406030204" pitchFamily="18" charset="0"/>
                        <a:ea typeface="Cambria Math" panose="02040503050406030204" pitchFamily="18" charset="0"/>
                        <a:cs typeface="Arial" charset="0"/>
                      </a:rPr>
                      <m:t>.</m:t>
                    </m:r>
                    <m:r>
                      <a:rPr lang="en-US" sz="1400" b="1" i="1" smtClean="0">
                        <a:solidFill>
                          <a:schemeClr val="tx1"/>
                        </a:solidFill>
                        <a:latin typeface="Cambria Math" panose="02040503050406030204" pitchFamily="18" charset="0"/>
                        <a:ea typeface="Cambria Math" panose="02040503050406030204" pitchFamily="18" charset="0"/>
                        <a:cs typeface="Arial" charset="0"/>
                      </a:rPr>
                      <m:t>𝟎𝟓</m:t>
                    </m:r>
                  </m:oMath>
                </a14:m>
                <a:r>
                  <a:rPr lang="en-GB" sz="1400" b="1" dirty="0">
                    <a:solidFill>
                      <a:schemeClr val="tx1"/>
                    </a:solidFill>
                    <a:latin typeface="Helvetica Light" charset="0"/>
                    <a:ea typeface="Helvetica Light" charset="0"/>
                    <a:cs typeface="Helvetica Light" charset="0"/>
                  </a:rPr>
                  <a:t>       </a:t>
                </a:r>
              </a:p>
              <a:p>
                <a:pPr>
                  <a:spcBef>
                    <a:spcPts val="300"/>
                  </a:spcBef>
                </a:pPr>
                <a:r>
                  <a:rPr lang="en-GB" sz="1400" dirty="0">
                    <a:latin typeface="Helvetica Light" charset="0"/>
                    <a:ea typeface="Helvetica Light" charset="0"/>
                    <a:cs typeface="Helvetica Light" charset="0"/>
                  </a:rPr>
                  <a:t>in agreement with SM </a:t>
                </a:r>
                <a:r>
                  <a:rPr lang="en-GB" sz="1100" dirty="0">
                    <a:latin typeface="Helvetica Light" charset="0"/>
                    <a:ea typeface="Helvetica Light" charset="0"/>
                    <a:cs typeface="Helvetica Light" charset="0"/>
                  </a:rPr>
                  <a:t>(but also lower)</a:t>
                </a:r>
                <a:endParaRPr lang="en-GB" sz="1400" dirty="0">
                  <a:latin typeface="Helvetica Light" charset="0"/>
                  <a:ea typeface="Helvetica Light" charset="0"/>
                  <a:cs typeface="Helvetica Light" charset="0"/>
                </a:endParaRPr>
              </a:p>
            </p:txBody>
          </p:sp>
        </mc:Choice>
        <mc:Fallback xmlns="">
          <p:sp>
            <p:nvSpPr>
              <p:cNvPr id="29" name="Rectangle 28">
                <a:extLst>
                  <a:ext uri="{FF2B5EF4-FFF2-40B4-BE49-F238E27FC236}">
                    <a16:creationId xmlns:a16="http://schemas.microsoft.com/office/drawing/2014/main" id="{075BF164-EB8C-5547-8128-42BD374EB034}"/>
                  </a:ext>
                </a:extLst>
              </p:cNvPr>
              <p:cNvSpPr>
                <a:spLocks noRot="1" noChangeAspect="1" noMove="1" noResize="1" noEditPoints="1" noAdjustHandles="1" noChangeArrowheads="1" noChangeShapeType="1" noTextEdit="1"/>
              </p:cNvSpPr>
              <p:nvPr/>
            </p:nvSpPr>
            <p:spPr>
              <a:xfrm>
                <a:off x="7111926" y="2643738"/>
                <a:ext cx="3050541" cy="597408"/>
              </a:xfrm>
              <a:prstGeom prst="rect">
                <a:avLst/>
              </a:prstGeom>
              <a:blipFill>
                <a:blip r:embed="rId7"/>
                <a:stretch>
                  <a:fillRect l="-415" b="-10417"/>
                </a:stretch>
              </a:blipFill>
            </p:spPr>
            <p:txBody>
              <a:bodyPr/>
              <a:lstStyle/>
              <a:p>
                <a:r>
                  <a:rPr lang="en-US">
                    <a:noFill/>
                  </a:rPr>
                  <a:t> </a:t>
                </a:r>
              </a:p>
            </p:txBody>
          </p:sp>
        </mc:Fallback>
      </mc:AlternateContent>
      <p:sp>
        <p:nvSpPr>
          <p:cNvPr id="30" name="TextBox 29">
            <a:extLst>
              <a:ext uri="{FF2B5EF4-FFF2-40B4-BE49-F238E27FC236}">
                <a16:creationId xmlns:a16="http://schemas.microsoft.com/office/drawing/2014/main" id="{D05859DF-E7F1-2042-A5FF-DF5B85F553D2}"/>
              </a:ext>
            </a:extLst>
          </p:cNvPr>
          <p:cNvSpPr txBox="1"/>
          <p:nvPr/>
        </p:nvSpPr>
        <p:spPr>
          <a:xfrm>
            <a:off x="8856357" y="1648328"/>
            <a:ext cx="447558" cy="246221"/>
          </a:xfrm>
          <a:prstGeom prst="rect">
            <a:avLst/>
          </a:prstGeom>
          <a:noFill/>
        </p:spPr>
        <p:txBody>
          <a:bodyPr wrap="none" rtlCol="0">
            <a:spAutoFit/>
          </a:bodyPr>
          <a:lstStyle/>
          <a:p>
            <a:r>
              <a:rPr lang="en-US" sz="1000" dirty="0">
                <a:latin typeface="Helvetica" pitchFamily="2" charset="0"/>
                <a:ea typeface="Helvetica Light" charset="0"/>
                <a:cs typeface="Helvetica Light" charset="0"/>
              </a:rPr>
              <a:t>[SM]</a:t>
            </a:r>
          </a:p>
        </p:txBody>
      </p:sp>
      <p:sp>
        <p:nvSpPr>
          <p:cNvPr id="31" name="TextBox 30">
            <a:extLst>
              <a:ext uri="{FF2B5EF4-FFF2-40B4-BE49-F238E27FC236}">
                <a16:creationId xmlns:a16="http://schemas.microsoft.com/office/drawing/2014/main" id="{E59B1C40-5EA0-6149-B281-0E51C7611F08}"/>
              </a:ext>
            </a:extLst>
          </p:cNvPr>
          <p:cNvSpPr txBox="1"/>
          <p:nvPr/>
        </p:nvSpPr>
        <p:spPr>
          <a:xfrm>
            <a:off x="2766251" y="4056039"/>
            <a:ext cx="447558" cy="246221"/>
          </a:xfrm>
          <a:prstGeom prst="rect">
            <a:avLst/>
          </a:prstGeom>
          <a:noFill/>
        </p:spPr>
        <p:txBody>
          <a:bodyPr wrap="none" rtlCol="0">
            <a:spAutoFit/>
          </a:bodyPr>
          <a:lstStyle/>
          <a:p>
            <a:r>
              <a:rPr lang="en-US" sz="1000" dirty="0">
                <a:latin typeface="Helvetica" pitchFamily="2" charset="0"/>
                <a:ea typeface="Helvetica Light" charset="0"/>
                <a:cs typeface="Helvetica Light" charset="0"/>
              </a:rPr>
              <a:t>[SM]</a:t>
            </a:r>
          </a:p>
        </p:txBody>
      </p:sp>
      <p:pic>
        <p:nvPicPr>
          <p:cNvPr id="36" name="Picture 35">
            <a:extLst>
              <a:ext uri="{FF2B5EF4-FFF2-40B4-BE49-F238E27FC236}">
                <a16:creationId xmlns:a16="http://schemas.microsoft.com/office/drawing/2014/main" id="{8BC7488D-2E06-0642-8502-2A2C5690B4DA}"/>
              </a:ext>
            </a:extLst>
          </p:cNvPr>
          <p:cNvPicPr>
            <a:picLocks noChangeAspect="1"/>
          </p:cNvPicPr>
          <p:nvPr/>
        </p:nvPicPr>
        <p:blipFill>
          <a:blip r:embed="rId8"/>
          <a:stretch>
            <a:fillRect/>
          </a:stretch>
        </p:blipFill>
        <p:spPr>
          <a:xfrm rot="5400000">
            <a:off x="10191796" y="1601006"/>
            <a:ext cx="1788834" cy="1847484"/>
          </a:xfrm>
          <a:prstGeom prst="rect">
            <a:avLst/>
          </a:prstGeom>
        </p:spPr>
      </p:pic>
      <p:sp>
        <p:nvSpPr>
          <p:cNvPr id="37" name="TextBox 36">
            <a:extLst>
              <a:ext uri="{FF2B5EF4-FFF2-40B4-BE49-F238E27FC236}">
                <a16:creationId xmlns:a16="http://schemas.microsoft.com/office/drawing/2014/main" id="{C6016B71-8346-8341-B3D5-30C2B7FF635A}"/>
              </a:ext>
            </a:extLst>
          </p:cNvPr>
          <p:cNvSpPr txBox="1"/>
          <p:nvPr/>
        </p:nvSpPr>
        <p:spPr>
          <a:xfrm>
            <a:off x="10279937" y="3407490"/>
            <a:ext cx="1730018" cy="261610"/>
          </a:xfrm>
          <a:prstGeom prst="rect">
            <a:avLst/>
          </a:prstGeom>
          <a:noFill/>
        </p:spPr>
        <p:txBody>
          <a:bodyPr wrap="square" rtlCol="0">
            <a:spAutoFit/>
          </a:bodyPr>
          <a:lstStyle/>
          <a:p>
            <a:pPr algn="ctr"/>
            <a:r>
              <a:rPr lang="en-GB" sz="1100" dirty="0">
                <a:solidFill>
                  <a:schemeClr val="tx1">
                    <a:lumMod val="50000"/>
                    <a:lumOff val="50000"/>
                  </a:schemeClr>
                </a:solidFill>
                <a:latin typeface="Helvetica Light" charset="0"/>
                <a:ea typeface="Helvetica Light" charset="0"/>
                <a:cs typeface="Helvetica Light" charset="0"/>
              </a:rPr>
              <a:t>Observation &gt; 7σ </a:t>
            </a:r>
          </a:p>
        </p:txBody>
      </p:sp>
      <p:sp>
        <p:nvSpPr>
          <p:cNvPr id="32" name="Rectangle 31">
            <a:extLst>
              <a:ext uri="{FF2B5EF4-FFF2-40B4-BE49-F238E27FC236}">
                <a16:creationId xmlns:a16="http://schemas.microsoft.com/office/drawing/2014/main" id="{B1587C24-F515-744A-8593-05EFBFD137C4}"/>
              </a:ext>
            </a:extLst>
          </p:cNvPr>
          <p:cNvSpPr/>
          <p:nvPr/>
        </p:nvSpPr>
        <p:spPr>
          <a:xfrm>
            <a:off x="11026807" y="1466435"/>
            <a:ext cx="1066318"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arXiv:1912.08139</a:t>
            </a:r>
            <a:r>
              <a:rPr lang="en-GB" sz="1200" dirty="0">
                <a:solidFill>
                  <a:prstClr val="black"/>
                </a:solidFill>
                <a:latin typeface="Helvetica Light" charset="0"/>
                <a:ea typeface="Helvetica Light" charset="0"/>
                <a:cs typeface="Helvetica Light" charset="0"/>
              </a:rPr>
              <a:t> </a:t>
            </a:r>
            <a:endParaRPr lang="en-US" dirty="0"/>
          </a:p>
        </p:txBody>
      </p:sp>
      <mc:AlternateContent xmlns:mc="http://schemas.openxmlformats.org/markup-compatibility/2006" xmlns:a14="http://schemas.microsoft.com/office/drawing/2010/main">
        <mc:Choice Requires="a14">
          <p:sp>
            <p:nvSpPr>
              <p:cNvPr id="39" name="Rectangle 38">
                <a:extLst>
                  <a:ext uri="{FF2B5EF4-FFF2-40B4-BE49-F238E27FC236}">
                    <a16:creationId xmlns:a16="http://schemas.microsoft.com/office/drawing/2014/main" id="{84DD83F2-B4AA-854A-9F3D-AA8394BD5D8C}"/>
                  </a:ext>
                </a:extLst>
              </p:cNvPr>
              <p:cNvSpPr/>
              <p:nvPr/>
            </p:nvSpPr>
            <p:spPr>
              <a:xfrm>
                <a:off x="6445078" y="3427082"/>
                <a:ext cx="2921377" cy="369332"/>
              </a:xfrm>
              <a:prstGeom prst="rect">
                <a:avLst/>
              </a:prstGeom>
            </p:spPr>
            <p:txBody>
              <a:bodyPr wrap="none">
                <a:spAutoFit/>
              </a:bodyPr>
              <a:lstStyle/>
              <a:p>
                <a14:m>
                  <m:oMath xmlns:m="http://schemas.openxmlformats.org/officeDocument/2006/math">
                    <m:r>
                      <a:rPr lang="en-GB" i="1" smtClean="0">
                        <a:latin typeface="Cambria Math" panose="02040503050406030204" pitchFamily="18" charset="0"/>
                        <a:ea typeface="Arial" charset="0"/>
                        <a:cs typeface="Arial" charset="0"/>
                      </a:rPr>
                      <m:t>𝐵</m:t>
                    </m:r>
                    <m:r>
                      <a:rPr lang="en-GB" i="1">
                        <a:latin typeface="Cambria Math" panose="02040503050406030204" pitchFamily="18" charset="0"/>
                        <a:ea typeface="Cambria Math" panose="02040503050406030204" pitchFamily="18" charset="0"/>
                        <a:cs typeface="Arial" charset="0"/>
                      </a:rPr>
                      <m:t>→</m:t>
                    </m:r>
                    <m:sSup>
                      <m:sSupPr>
                        <m:ctrlPr>
                          <a:rPr lang="en-GB" i="1">
                            <a:latin typeface="Cambria Math" panose="02040503050406030204" pitchFamily="18" charset="0"/>
                            <a:ea typeface="Cambria Math" panose="02040503050406030204" pitchFamily="18" charset="0"/>
                            <a:cs typeface="Arial" charset="0"/>
                          </a:rPr>
                        </m:ctrlPr>
                      </m:sSupPr>
                      <m:e>
                        <m:r>
                          <a:rPr lang="en-GB" i="1">
                            <a:latin typeface="Cambria Math" panose="02040503050406030204" pitchFamily="18" charset="0"/>
                            <a:ea typeface="Cambria Math" panose="02040503050406030204" pitchFamily="18" charset="0"/>
                            <a:cs typeface="Arial" charset="0"/>
                          </a:rPr>
                          <m:t>𝐾</m:t>
                        </m:r>
                      </m:e>
                      <m:sup>
                        <m:r>
                          <a:rPr lang="en-GB" i="1">
                            <a:latin typeface="Cambria Math" panose="02040503050406030204" pitchFamily="18" charset="0"/>
                            <a:ea typeface="Cambria Math" panose="02040503050406030204" pitchFamily="18" charset="0"/>
                            <a:cs typeface="Arial" charset="0"/>
                          </a:rPr>
                          <m:t>∗</m:t>
                        </m:r>
                      </m:sup>
                    </m:sSup>
                    <m:r>
                      <a:rPr lang="en-GB" i="1">
                        <a:latin typeface="Cambria Math" panose="02040503050406030204" pitchFamily="18" charset="0"/>
                        <a:ea typeface="Cambria Math" panose="02040503050406030204" pitchFamily="18" charset="0"/>
                        <a:cs typeface="Arial" charset="0"/>
                      </a:rPr>
                      <m:t>𝜇𝜇</m:t>
                    </m:r>
                  </m:oMath>
                </a14:m>
                <a:r>
                  <a:rPr lang="en-US" dirty="0"/>
                  <a:t> angular analysis</a:t>
                </a:r>
              </a:p>
            </p:txBody>
          </p:sp>
        </mc:Choice>
        <mc:Fallback xmlns="">
          <p:sp>
            <p:nvSpPr>
              <p:cNvPr id="39" name="Rectangle 38">
                <a:extLst>
                  <a:ext uri="{FF2B5EF4-FFF2-40B4-BE49-F238E27FC236}">
                    <a16:creationId xmlns:a16="http://schemas.microsoft.com/office/drawing/2014/main" id="{84DD83F2-B4AA-854A-9F3D-AA8394BD5D8C}"/>
                  </a:ext>
                </a:extLst>
              </p:cNvPr>
              <p:cNvSpPr>
                <a:spLocks noRot="1" noChangeAspect="1" noMove="1" noResize="1" noEditPoints="1" noAdjustHandles="1" noChangeArrowheads="1" noChangeShapeType="1" noTextEdit="1"/>
              </p:cNvSpPr>
              <p:nvPr/>
            </p:nvSpPr>
            <p:spPr>
              <a:xfrm>
                <a:off x="6445078" y="3427082"/>
                <a:ext cx="2921377" cy="369332"/>
              </a:xfrm>
              <a:prstGeom prst="rect">
                <a:avLst/>
              </a:prstGeom>
              <a:blipFill>
                <a:blip r:embed="rId9"/>
                <a:stretch>
                  <a:fillRect t="-6667" r="-431" b="-23333"/>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436FFEE0-5D65-E249-9405-C9057F9DACE2}"/>
              </a:ext>
            </a:extLst>
          </p:cNvPr>
          <p:cNvSpPr/>
          <p:nvPr/>
        </p:nvSpPr>
        <p:spPr>
          <a:xfrm>
            <a:off x="7111926" y="3832951"/>
            <a:ext cx="4953077" cy="307777"/>
          </a:xfrm>
          <a:prstGeom prst="rect">
            <a:avLst/>
          </a:prstGeom>
        </p:spPr>
        <p:txBody>
          <a:bodyPr wrap="square">
            <a:spAutoFit/>
          </a:bodyPr>
          <a:lstStyle/>
          <a:p>
            <a:pPr>
              <a:spcBef>
                <a:spcPts val="600"/>
              </a:spcBef>
            </a:pPr>
            <a:r>
              <a:rPr lang="en-US" sz="1400" dirty="0">
                <a:latin typeface="Helvetica Light" charset="0"/>
                <a:ea typeface="Helvetica Light" charset="0"/>
                <a:cs typeface="Helvetica Light" charset="0"/>
              </a:rPr>
              <a:t>New result from LHCb with 4.7 fb</a:t>
            </a:r>
            <a:r>
              <a:rPr lang="en-US" sz="1400" baseline="30000" dirty="0">
                <a:latin typeface="Helvetica Light" charset="0"/>
                <a:ea typeface="Helvetica Light" charset="0"/>
                <a:cs typeface="Helvetica Light" charset="0"/>
              </a:rPr>
              <a:t>–1</a:t>
            </a:r>
            <a:r>
              <a:rPr lang="en-US" sz="1400" dirty="0">
                <a:latin typeface="Helvetica Light" charset="0"/>
                <a:ea typeface="Helvetica Light" charset="0"/>
                <a:cs typeface="Helvetica Light" charset="0"/>
              </a:rPr>
              <a:t> </a:t>
            </a:r>
            <a:r>
              <a:rPr lang="en-US" sz="1200" dirty="0">
                <a:latin typeface="Helvetica Light" charset="0"/>
                <a:ea typeface="Helvetica Light" charset="0"/>
                <a:cs typeface="Helvetica Light" charset="0"/>
              </a:rPr>
              <a:t>(Run 1 + 2016 data)</a:t>
            </a:r>
            <a:endParaRPr lang="en-GB" sz="1400" baseline="30000" dirty="0">
              <a:latin typeface="Helvetica Light" charset="0"/>
              <a:ea typeface="Helvetica Light" charset="0"/>
              <a:cs typeface="Helvetica Light" charset="0"/>
            </a:endParaRPr>
          </a:p>
        </p:txBody>
      </p:sp>
      <p:pic>
        <p:nvPicPr>
          <p:cNvPr id="42" name="Picture 41">
            <a:extLst>
              <a:ext uri="{FF2B5EF4-FFF2-40B4-BE49-F238E27FC236}">
                <a16:creationId xmlns:a16="http://schemas.microsoft.com/office/drawing/2014/main" id="{7462DA0F-28B3-8C4A-9253-9A1D35340BF8}"/>
              </a:ext>
            </a:extLst>
          </p:cNvPr>
          <p:cNvPicPr>
            <a:picLocks noChangeAspect="1"/>
          </p:cNvPicPr>
          <p:nvPr/>
        </p:nvPicPr>
        <p:blipFill>
          <a:blip r:embed="rId10"/>
          <a:stretch>
            <a:fillRect/>
          </a:stretch>
        </p:blipFill>
        <p:spPr>
          <a:xfrm rot="5400000">
            <a:off x="7162866" y="3559494"/>
            <a:ext cx="2527984" cy="3723030"/>
          </a:xfrm>
          <a:prstGeom prst="rect">
            <a:avLst/>
          </a:prstGeom>
        </p:spPr>
      </p:pic>
      <p:sp>
        <p:nvSpPr>
          <p:cNvPr id="43" name="Rectangle 42">
            <a:extLst>
              <a:ext uri="{FF2B5EF4-FFF2-40B4-BE49-F238E27FC236}">
                <a16:creationId xmlns:a16="http://schemas.microsoft.com/office/drawing/2014/main" id="{8C6C01C3-A23C-AD42-9FDD-CBE0AAD097EB}"/>
              </a:ext>
            </a:extLst>
          </p:cNvPr>
          <p:cNvSpPr/>
          <p:nvPr/>
        </p:nvSpPr>
        <p:spPr>
          <a:xfrm>
            <a:off x="10339274" y="4376158"/>
            <a:ext cx="1724244" cy="1354217"/>
          </a:xfrm>
          <a:prstGeom prst="rect">
            <a:avLst/>
          </a:prstGeom>
        </p:spPr>
        <p:txBody>
          <a:bodyPr wrap="square">
            <a:spAutoFit/>
          </a:bodyPr>
          <a:lstStyle/>
          <a:p>
            <a:pPr>
              <a:spcBef>
                <a:spcPts val="600"/>
              </a:spcBef>
            </a:pPr>
            <a:r>
              <a:rPr lang="en-US" sz="1200" dirty="0">
                <a:latin typeface="Helvetica Light" charset="0"/>
                <a:ea typeface="Helvetica Light" charset="0"/>
                <a:cs typeface="Helvetica Light" charset="0"/>
              </a:rPr>
              <a:t>Full fit to all angular observables</a:t>
            </a:r>
          </a:p>
          <a:p>
            <a:pPr>
              <a:spcBef>
                <a:spcPts val="1200"/>
              </a:spcBef>
            </a:pPr>
            <a:r>
              <a:rPr lang="en-US" sz="1200" dirty="0">
                <a:latin typeface="Helvetica Light" charset="0"/>
                <a:ea typeface="Helvetica Light" charset="0"/>
                <a:cs typeface="Helvetica Light" charset="0"/>
              </a:rPr>
              <a:t>Global fit by LHCb to SM model varying Re(C</a:t>
            </a:r>
            <a:r>
              <a:rPr lang="en-US" sz="1200" baseline="-25000" dirty="0">
                <a:latin typeface="Helvetica Light" charset="0"/>
                <a:ea typeface="Helvetica Light" charset="0"/>
                <a:cs typeface="Helvetica Light" charset="0"/>
              </a:rPr>
              <a:t>9</a:t>
            </a:r>
            <a:r>
              <a:rPr lang="en-US" sz="1200" dirty="0">
                <a:latin typeface="Helvetica Light" charset="0"/>
                <a:ea typeface="Helvetica Light" charset="0"/>
                <a:cs typeface="Helvetica Light" charset="0"/>
              </a:rPr>
              <a:t>) only gives 3.3σ discrepancy</a:t>
            </a:r>
            <a:endParaRPr lang="en-GB" sz="1200" dirty="0">
              <a:latin typeface="Helvetica Light" charset="0"/>
              <a:ea typeface="Helvetica Light" charset="0"/>
              <a:cs typeface="Helvetica Light" charset="0"/>
            </a:endParaRPr>
          </a:p>
        </p:txBody>
      </p:sp>
      <p:sp>
        <p:nvSpPr>
          <p:cNvPr id="44" name="Rectangle 43">
            <a:extLst>
              <a:ext uri="{FF2B5EF4-FFF2-40B4-BE49-F238E27FC236}">
                <a16:creationId xmlns:a16="http://schemas.microsoft.com/office/drawing/2014/main" id="{1EB60669-FE92-FD43-8A26-726A9858BA47}"/>
              </a:ext>
            </a:extLst>
          </p:cNvPr>
          <p:cNvSpPr/>
          <p:nvPr/>
        </p:nvSpPr>
        <p:spPr>
          <a:xfrm>
            <a:off x="6973805" y="6458852"/>
            <a:ext cx="1066318"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arXiv:2003.04831</a:t>
            </a:r>
            <a:r>
              <a:rPr lang="en-GB" sz="1200" dirty="0">
                <a:solidFill>
                  <a:prstClr val="black"/>
                </a:solidFill>
                <a:latin typeface="Helvetica Light" charset="0"/>
                <a:ea typeface="Helvetica Light" charset="0"/>
                <a:cs typeface="Helvetica Light" charset="0"/>
              </a:rPr>
              <a:t> </a:t>
            </a:r>
            <a:endParaRPr lang="en-US" dirty="0"/>
          </a:p>
        </p:txBody>
      </p:sp>
      <p:sp>
        <p:nvSpPr>
          <p:cNvPr id="33" name="Rounded Rectangle 32">
            <a:extLst>
              <a:ext uri="{FF2B5EF4-FFF2-40B4-BE49-F238E27FC236}">
                <a16:creationId xmlns:a16="http://schemas.microsoft.com/office/drawing/2014/main" id="{284AC813-20EC-6949-A0B8-D46E373119FE}"/>
              </a:ext>
            </a:extLst>
          </p:cNvPr>
          <p:cNvSpPr/>
          <p:nvPr/>
        </p:nvSpPr>
        <p:spPr>
          <a:xfrm>
            <a:off x="706045" y="2301383"/>
            <a:ext cx="10802735" cy="2248307"/>
          </a:xfrm>
          <a:prstGeom prst="roundRect">
            <a:avLst>
              <a:gd name="adj" fmla="val 8027"/>
            </a:avLst>
          </a:prstGeom>
          <a:solidFill>
            <a:schemeClr val="bg1"/>
          </a:solid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4" name="TextBox 33">
            <a:extLst>
              <a:ext uri="{FF2B5EF4-FFF2-40B4-BE49-F238E27FC236}">
                <a16:creationId xmlns:a16="http://schemas.microsoft.com/office/drawing/2014/main" id="{B4004C73-7743-4B49-8ACC-3982A5421708}"/>
              </a:ext>
            </a:extLst>
          </p:cNvPr>
          <p:cNvSpPr txBox="1"/>
          <p:nvPr/>
        </p:nvSpPr>
        <p:spPr>
          <a:xfrm>
            <a:off x="1060271" y="2540237"/>
            <a:ext cx="10101668" cy="338554"/>
          </a:xfrm>
          <a:prstGeom prst="rect">
            <a:avLst/>
          </a:prstGeom>
          <a:noFill/>
          <a:ln w="76200">
            <a:solidFill>
              <a:schemeClr val="bg1"/>
            </a:solidFill>
          </a:ln>
        </p:spPr>
        <p:txBody>
          <a:bodyPr wrap="square" rtlCol="0">
            <a:spAutoFit/>
          </a:bodyPr>
          <a:lstStyle/>
          <a:p>
            <a:r>
              <a:rPr lang="en-US" sz="1600" dirty="0">
                <a:solidFill>
                  <a:srgbClr val="003BB8"/>
                </a:solidFill>
                <a:latin typeface="Helvetica Light" charset="0"/>
                <a:ea typeface="Helvetica Light" charset="0"/>
                <a:cs typeface="Helvetica Light" charset="0"/>
              </a:rPr>
              <a:t>Only one firm conclusion here:</a:t>
            </a:r>
            <a:endParaRPr lang="en-US" sz="2000" dirty="0">
              <a:solidFill>
                <a:srgbClr val="003BB8"/>
              </a:solidFill>
              <a:latin typeface="Helvetica Light" panose="020B0403020202020204" pitchFamily="34" charset="0"/>
              <a:ea typeface="Helvetica Light" charset="0"/>
              <a:cs typeface="Helvetica Light" charset="0"/>
            </a:endParaRPr>
          </a:p>
        </p:txBody>
      </p:sp>
      <p:sp>
        <p:nvSpPr>
          <p:cNvPr id="5" name="TextBox 4">
            <a:extLst>
              <a:ext uri="{FF2B5EF4-FFF2-40B4-BE49-F238E27FC236}">
                <a16:creationId xmlns:a16="http://schemas.microsoft.com/office/drawing/2014/main" id="{36B1E189-658D-7041-9A9C-FDDBED619388}"/>
              </a:ext>
            </a:extLst>
          </p:cNvPr>
          <p:cNvSpPr txBox="1"/>
          <p:nvPr/>
        </p:nvSpPr>
        <p:spPr>
          <a:xfrm>
            <a:off x="683220" y="3178208"/>
            <a:ext cx="10825559" cy="584775"/>
          </a:xfrm>
          <a:prstGeom prst="rect">
            <a:avLst/>
          </a:prstGeom>
          <a:noFill/>
        </p:spPr>
        <p:txBody>
          <a:bodyPr wrap="square" rtlCol="0">
            <a:spAutoFit/>
          </a:bodyPr>
          <a:lstStyle/>
          <a:p>
            <a:pPr algn="ctr"/>
            <a:r>
              <a:rPr lang="en-US" sz="3200" dirty="0">
                <a:solidFill>
                  <a:srgbClr val="003BB8"/>
                </a:solidFill>
                <a:latin typeface="Helvetica Light" charset="0"/>
                <a:ea typeface="Helvetica Light" charset="0"/>
                <a:cs typeface="Helvetica Light" charset="0"/>
              </a:rPr>
              <a:t>More data needed</a:t>
            </a:r>
          </a:p>
        </p:txBody>
      </p:sp>
    </p:spTree>
    <p:extLst>
      <p:ext uri="{BB962C8B-B14F-4D97-AF65-F5344CB8AC3E}">
        <p14:creationId xmlns:p14="http://schemas.microsoft.com/office/powerpoint/2010/main" val="2114862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C107DC-A029-6745-94AE-7A5D77F7D4FD}"/>
              </a:ext>
            </a:extLst>
          </p:cNvPr>
          <p:cNvSpPr>
            <a:spLocks noGrp="1"/>
          </p:cNvSpPr>
          <p:nvPr>
            <p:ph type="sldNum" sz="quarter" idx="4"/>
          </p:nvPr>
        </p:nvSpPr>
        <p:spPr/>
        <p:txBody>
          <a:bodyPr/>
          <a:lstStyle/>
          <a:p>
            <a:pPr>
              <a:defRPr/>
            </a:pPr>
            <a:fld id="{611C2F03-9E95-40C9-A99F-3C4F7EE8CF2A}" type="slidenum">
              <a:rPr lang="en-GB" smtClean="0"/>
              <a:pPr>
                <a:defRPr/>
              </a:pPr>
              <a:t>34</a:t>
            </a:fld>
            <a:endParaRPr lang="en-GB" dirty="0"/>
          </a:p>
        </p:txBody>
      </p:sp>
      <p:sp>
        <p:nvSpPr>
          <p:cNvPr id="3" name="Rectangle 2">
            <a:extLst>
              <a:ext uri="{FF2B5EF4-FFF2-40B4-BE49-F238E27FC236}">
                <a16:creationId xmlns:a16="http://schemas.microsoft.com/office/drawing/2014/main" id="{5C2B3953-AC0F-4D42-B102-F03287BAAE8F}"/>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DDABB978-CBB2-1847-9DCF-62FFB29560E1}"/>
              </a:ext>
            </a:extLst>
          </p:cNvPr>
          <p:cNvSpPr txBox="1"/>
          <p:nvPr/>
        </p:nvSpPr>
        <p:spPr>
          <a:xfrm>
            <a:off x="0" y="260648"/>
            <a:ext cx="5872841"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New decays and states!</a:t>
            </a:r>
            <a:endParaRPr lang="en-US" sz="2400" dirty="0">
              <a:solidFill>
                <a:prstClr val="black"/>
              </a:solidFill>
              <a:latin typeface="Helvetica Light" panose="020B0403020202020204" pitchFamily="34"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25B631B3-4EC0-7E41-BD79-89D740AE49B5}"/>
                  </a:ext>
                </a:extLst>
              </p:cNvPr>
              <p:cNvSpPr/>
              <p:nvPr/>
            </p:nvSpPr>
            <p:spPr>
              <a:xfrm>
                <a:off x="464413" y="1021742"/>
                <a:ext cx="4725426" cy="346570"/>
              </a:xfrm>
              <a:prstGeom prst="rect">
                <a:avLst/>
              </a:prstGeom>
            </p:spPr>
            <p:txBody>
              <a:bodyPr wrap="square">
                <a:spAutoFit/>
              </a:bodyPr>
              <a:lstStyle/>
              <a:p>
                <a:pPr>
                  <a:spcBef>
                    <a:spcPts val="600"/>
                  </a:spcBef>
                </a:pPr>
                <a:r>
                  <a:rPr lang="en-GB" sz="1600" dirty="0">
                    <a:solidFill>
                      <a:srgbClr val="003BB8"/>
                    </a:solidFill>
                    <a:latin typeface="Helvetica Light" charset="0"/>
                    <a:ea typeface="Helvetica Light" charset="0"/>
                    <a:cs typeface="Helvetica Light" charset="0"/>
                  </a:rPr>
                  <a:t>Observation of </a:t>
                </a:r>
                <a14:m>
                  <m:oMath xmlns:m="http://schemas.openxmlformats.org/officeDocument/2006/math">
                    <m:sSubSup>
                      <m:sSubSupPr>
                        <m:ctrlPr>
                          <a:rPr lang="en-GB" sz="1600" i="1" smtClean="0">
                            <a:solidFill>
                              <a:srgbClr val="003BB8"/>
                            </a:solidFill>
                            <a:latin typeface="Cambria Math" panose="02040503050406030204" pitchFamily="18" charset="0"/>
                            <a:ea typeface="Cambria Math" panose="02040503050406030204" pitchFamily="18" charset="0"/>
                            <a:cs typeface="Arial" charset="0"/>
                          </a:rPr>
                        </m:ctrlPr>
                      </m:sSubSupPr>
                      <m:e>
                        <m:r>
                          <a:rPr lang="en-US" sz="1600" b="0" i="1" smtClean="0">
                            <a:solidFill>
                              <a:srgbClr val="003BB8"/>
                            </a:solidFill>
                            <a:latin typeface="Cambria Math" panose="02040503050406030204" pitchFamily="18" charset="0"/>
                            <a:ea typeface="Cambria Math" panose="02040503050406030204" pitchFamily="18" charset="0"/>
                            <a:cs typeface="Arial" charset="0"/>
                          </a:rPr>
                          <m:t>𝐵</m:t>
                        </m:r>
                      </m:e>
                      <m:sub>
                        <m:r>
                          <a:rPr lang="en-US" sz="1600" i="1">
                            <a:solidFill>
                              <a:srgbClr val="003BB8"/>
                            </a:solidFill>
                            <a:latin typeface="Cambria Math" panose="02040503050406030204" pitchFamily="18" charset="0"/>
                            <a:ea typeface="Cambria Math" panose="02040503050406030204" pitchFamily="18" charset="0"/>
                            <a:cs typeface="Arial" charset="0"/>
                          </a:rPr>
                          <m:t>𝑆</m:t>
                        </m:r>
                      </m:sub>
                      <m:sup>
                        <m:r>
                          <a:rPr lang="en-US" sz="1600" i="1">
                            <a:solidFill>
                              <a:srgbClr val="003BB8"/>
                            </a:solidFill>
                            <a:latin typeface="Cambria Math" panose="02040503050406030204" pitchFamily="18" charset="0"/>
                            <a:ea typeface="Cambria Math" panose="02040503050406030204" pitchFamily="18" charset="0"/>
                            <a:cs typeface="Arial" charset="0"/>
                          </a:rPr>
                          <m:t>0</m:t>
                        </m:r>
                      </m:sup>
                    </m:sSubSup>
                    <m:r>
                      <a:rPr lang="en-GB" sz="1600" i="1">
                        <a:solidFill>
                          <a:srgbClr val="003BB8"/>
                        </a:solidFill>
                        <a:latin typeface="Cambria Math" panose="02040503050406030204" pitchFamily="18" charset="0"/>
                        <a:ea typeface="Cambria Math" panose="02040503050406030204" pitchFamily="18" charset="0"/>
                        <a:cs typeface="Arial" charset="0"/>
                      </a:rPr>
                      <m:t>→</m:t>
                    </m:r>
                    <m:r>
                      <a:rPr lang="en-US" sz="1600" b="0" i="1" smtClean="0">
                        <a:solidFill>
                          <a:srgbClr val="003BB8"/>
                        </a:solidFill>
                        <a:latin typeface="Cambria Math" panose="02040503050406030204" pitchFamily="18" charset="0"/>
                        <a:ea typeface="Cambria Math" panose="02040503050406030204" pitchFamily="18" charset="0"/>
                        <a:cs typeface="Arial" charset="0"/>
                      </a:rPr>
                      <m:t>𝑋</m:t>
                    </m:r>
                    <m:r>
                      <a:rPr lang="en-US" sz="1600" b="0" i="1" smtClean="0">
                        <a:solidFill>
                          <a:srgbClr val="003BB8"/>
                        </a:solidFill>
                        <a:latin typeface="Cambria Math" panose="02040503050406030204" pitchFamily="18" charset="0"/>
                        <a:ea typeface="Cambria Math" panose="02040503050406030204" pitchFamily="18" charset="0"/>
                        <a:cs typeface="Arial" charset="0"/>
                      </a:rPr>
                      <m:t>(3872)(→</m:t>
                    </m:r>
                    <m:r>
                      <a:rPr lang="en-US" sz="1600" b="0" i="1" smtClean="0">
                        <a:solidFill>
                          <a:srgbClr val="003BB8"/>
                        </a:solidFill>
                        <a:latin typeface="Cambria Math" panose="02040503050406030204" pitchFamily="18" charset="0"/>
                        <a:ea typeface="Cambria Math" panose="02040503050406030204" pitchFamily="18" charset="0"/>
                        <a:cs typeface="Arial" charset="0"/>
                      </a:rPr>
                      <m:t>𝐽</m:t>
                    </m:r>
                  </m:oMath>
                </a14:m>
                <a:r>
                  <a:rPr lang="en-GB" sz="1600" dirty="0">
                    <a:solidFill>
                      <a:srgbClr val="003BB8"/>
                    </a:solidFill>
                    <a:latin typeface="Helvetica Light" charset="0"/>
                    <a:ea typeface="Helvetica Light" charset="0"/>
                    <a:cs typeface="Helvetica Light" charset="0"/>
                  </a:rPr>
                  <a:t>/</a:t>
                </a:r>
                <a14:m>
                  <m:oMath xmlns:m="http://schemas.openxmlformats.org/officeDocument/2006/math">
                    <m:r>
                      <a:rPr lang="en-US" sz="1600" i="1">
                        <a:solidFill>
                          <a:srgbClr val="003BB8"/>
                        </a:solidFill>
                        <a:latin typeface="Cambria Math" panose="02040503050406030204" pitchFamily="18" charset="0"/>
                        <a:ea typeface="Cambria Math" panose="02040503050406030204" pitchFamily="18" charset="0"/>
                        <a:cs typeface="Arial" charset="0"/>
                      </a:rPr>
                      <m:t>𝜓𝜋𝜋</m:t>
                    </m:r>
                    <m:r>
                      <a:rPr lang="en-US" sz="1600" b="0" i="1" smtClean="0">
                        <a:solidFill>
                          <a:srgbClr val="003BB8"/>
                        </a:solidFill>
                        <a:latin typeface="Cambria Math" panose="02040503050406030204" pitchFamily="18" charset="0"/>
                        <a:ea typeface="Cambria Math" panose="02040503050406030204" pitchFamily="18" charset="0"/>
                        <a:cs typeface="Arial" charset="0"/>
                      </a:rPr>
                      <m:t>)</m:t>
                    </m:r>
                    <m:r>
                      <a:rPr lang="en-US" sz="1600" i="1">
                        <a:solidFill>
                          <a:srgbClr val="003BB8"/>
                        </a:solidFill>
                        <a:latin typeface="Cambria Math" panose="02040503050406030204" pitchFamily="18" charset="0"/>
                        <a:ea typeface="Cambria Math" panose="02040503050406030204" pitchFamily="18" charset="0"/>
                        <a:cs typeface="Arial" charset="0"/>
                      </a:rPr>
                      <m:t>𝜙</m:t>
                    </m:r>
                  </m:oMath>
                </a14:m>
                <a:r>
                  <a:rPr lang="en-GB" sz="1600" dirty="0">
                    <a:solidFill>
                      <a:srgbClr val="003BB8"/>
                    </a:solidFill>
                    <a:latin typeface="Helvetica Light" charset="0"/>
                    <a:ea typeface="Helvetica Light" charset="0"/>
                    <a:cs typeface="Helvetica Light" charset="0"/>
                  </a:rPr>
                  <a:t> decay</a:t>
                </a:r>
                <a:endParaRPr lang="en-GB" sz="1600" dirty="0">
                  <a:solidFill>
                    <a:srgbClr val="003BB8"/>
                  </a:solidFill>
                  <a:latin typeface="Helvetica Light" panose="020B0403020202020204" pitchFamily="34" charset="0"/>
                  <a:ea typeface="Helvetica Light" charset="0"/>
                  <a:cs typeface="Helvetica Light" charset="0"/>
                </a:endParaRPr>
              </a:p>
            </p:txBody>
          </p:sp>
        </mc:Choice>
        <mc:Fallback xmlns="">
          <p:sp>
            <p:nvSpPr>
              <p:cNvPr id="15" name="Rectangle 14">
                <a:extLst>
                  <a:ext uri="{FF2B5EF4-FFF2-40B4-BE49-F238E27FC236}">
                    <a16:creationId xmlns:a16="http://schemas.microsoft.com/office/drawing/2014/main" id="{25B631B3-4EC0-7E41-BD79-89D740AE49B5}"/>
                  </a:ext>
                </a:extLst>
              </p:cNvPr>
              <p:cNvSpPr>
                <a:spLocks noRot="1" noChangeAspect="1" noMove="1" noResize="1" noEditPoints="1" noAdjustHandles="1" noChangeArrowheads="1" noChangeShapeType="1" noTextEdit="1"/>
              </p:cNvSpPr>
              <p:nvPr/>
            </p:nvSpPr>
            <p:spPr>
              <a:xfrm>
                <a:off x="464413" y="1021742"/>
                <a:ext cx="4725426" cy="346570"/>
              </a:xfrm>
              <a:prstGeom prst="rect">
                <a:avLst/>
              </a:prstGeom>
              <a:blipFill>
                <a:blip r:embed="rId2"/>
                <a:stretch>
                  <a:fillRect l="-536" b="-17241"/>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FD1572BF-1798-C446-825C-FABE2D4A580C}"/>
              </a:ext>
            </a:extLst>
          </p:cNvPr>
          <p:cNvPicPr>
            <a:picLocks noChangeAspect="1"/>
          </p:cNvPicPr>
          <p:nvPr/>
        </p:nvPicPr>
        <p:blipFill>
          <a:blip r:embed="rId3"/>
          <a:stretch>
            <a:fillRect/>
          </a:stretch>
        </p:blipFill>
        <p:spPr>
          <a:xfrm rot="5400000">
            <a:off x="1479229" y="653300"/>
            <a:ext cx="2952197" cy="4981832"/>
          </a:xfrm>
          <a:prstGeom prst="rect">
            <a:avLst/>
          </a:prstGeom>
        </p:spPr>
      </p:pic>
      <p:sp>
        <p:nvSpPr>
          <p:cNvPr id="12" name="Rectangle 11">
            <a:extLst>
              <a:ext uri="{FF2B5EF4-FFF2-40B4-BE49-F238E27FC236}">
                <a16:creationId xmlns:a16="http://schemas.microsoft.com/office/drawing/2014/main" id="{0FB5D4D2-D226-2542-8325-7405EB7F5928}"/>
              </a:ext>
            </a:extLst>
          </p:cNvPr>
          <p:cNvSpPr/>
          <p:nvPr/>
        </p:nvSpPr>
        <p:spPr>
          <a:xfrm>
            <a:off x="2615240" y="1668117"/>
            <a:ext cx="1032655"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arXiv:2005.04764</a:t>
            </a:r>
            <a:r>
              <a:rPr lang="en-GB" sz="1200" dirty="0">
                <a:solidFill>
                  <a:prstClr val="black"/>
                </a:solidFill>
                <a:latin typeface="Helvetica Light" charset="0"/>
                <a:ea typeface="Helvetica Light" charset="0"/>
                <a:cs typeface="Helvetica Light" charset="0"/>
              </a:rPr>
              <a:t> </a:t>
            </a:r>
            <a:endParaRPr lang="en-US" dirty="0"/>
          </a:p>
        </p:txBody>
      </p:sp>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55934FE9-30EB-CE46-85F8-5FB8D77B7FF4}"/>
                  </a:ext>
                </a:extLst>
              </p:cNvPr>
              <p:cNvSpPr/>
              <p:nvPr/>
            </p:nvSpPr>
            <p:spPr>
              <a:xfrm>
                <a:off x="575621" y="4839655"/>
                <a:ext cx="5392689" cy="533031"/>
              </a:xfrm>
              <a:prstGeom prst="rect">
                <a:avLst/>
              </a:prstGeom>
            </p:spPr>
            <p:txBody>
              <a:bodyPr wrap="square">
                <a:spAutoFit/>
              </a:bodyPr>
              <a:lstStyle/>
              <a:p>
                <a:pPr>
                  <a:spcBef>
                    <a:spcPts val="600"/>
                  </a:spcBef>
                </a:pPr>
                <a:r>
                  <a:rPr lang="en-GB" sz="1400" dirty="0">
                    <a:solidFill>
                      <a:schemeClr val="tx1"/>
                    </a:solidFill>
                    <a:latin typeface="Helvetica Light" charset="0"/>
                    <a:ea typeface="Helvetica Light" charset="0"/>
                    <a:cs typeface="Helvetica Light" charset="0"/>
                  </a:rPr>
                  <a:t>BR consistent with </a:t>
                </a:r>
                <a14:m>
                  <m:oMath xmlns:m="http://schemas.openxmlformats.org/officeDocument/2006/math">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a:rPr lang="en-US" sz="1400" i="1">
                            <a:solidFill>
                              <a:schemeClr val="tx1"/>
                            </a:solidFill>
                            <a:latin typeface="Cambria Math" panose="02040503050406030204" pitchFamily="18" charset="0"/>
                            <a:ea typeface="Cambria Math" panose="02040503050406030204" pitchFamily="18" charset="0"/>
                            <a:cs typeface="Arial" charset="0"/>
                          </a:rPr>
                          <m:t>𝐵</m:t>
                        </m:r>
                      </m:e>
                      <m:sub>
                        <m:r>
                          <a:rPr lang="en-US" sz="1400" b="0" i="1" smtClean="0">
                            <a:solidFill>
                              <a:schemeClr val="tx1"/>
                            </a:solidFill>
                            <a:latin typeface="Cambria Math" panose="02040503050406030204" pitchFamily="18" charset="0"/>
                            <a:ea typeface="Cambria Math" panose="02040503050406030204" pitchFamily="18" charset="0"/>
                            <a:cs typeface="Arial" charset="0"/>
                          </a:rPr>
                          <m:t>𝑑</m:t>
                        </m:r>
                      </m:sub>
                      <m:sup>
                        <m:r>
                          <a:rPr lang="en-US" sz="1400" i="1">
                            <a:solidFill>
                              <a:schemeClr val="tx1"/>
                            </a:solidFill>
                            <a:latin typeface="Cambria Math" panose="02040503050406030204" pitchFamily="18" charset="0"/>
                            <a:ea typeface="Cambria Math" panose="02040503050406030204" pitchFamily="18" charset="0"/>
                            <a:cs typeface="Arial" charset="0"/>
                          </a:rPr>
                          <m:t>0</m:t>
                        </m:r>
                      </m:sup>
                    </m:sSubSup>
                    <m:r>
                      <a:rPr lang="en-GB" sz="1400" i="1">
                        <a:solidFill>
                          <a:schemeClr val="tx1"/>
                        </a:solidFill>
                        <a:latin typeface="Cambria Math" panose="02040503050406030204" pitchFamily="18" charset="0"/>
                        <a:ea typeface="Cambria Math" panose="02040503050406030204" pitchFamily="18" charset="0"/>
                        <a:cs typeface="Arial" charset="0"/>
                      </a:rPr>
                      <m:t>→</m:t>
                    </m:r>
                    <m:r>
                      <a:rPr lang="en-US" sz="1400" i="1">
                        <a:solidFill>
                          <a:schemeClr val="tx1"/>
                        </a:solidFill>
                        <a:latin typeface="Cambria Math" panose="02040503050406030204" pitchFamily="18" charset="0"/>
                        <a:ea typeface="Cambria Math" panose="02040503050406030204" pitchFamily="18" charset="0"/>
                        <a:cs typeface="Arial" charset="0"/>
                      </a:rPr>
                      <m:t>𝑋</m:t>
                    </m:r>
                    <m:r>
                      <a:rPr lang="en-US" sz="1400" i="1">
                        <a:solidFill>
                          <a:schemeClr val="tx1"/>
                        </a:solidFill>
                        <a:latin typeface="Cambria Math" panose="02040503050406030204" pitchFamily="18" charset="0"/>
                        <a:ea typeface="Cambria Math" panose="02040503050406030204" pitchFamily="18" charset="0"/>
                        <a:cs typeface="Arial" charset="0"/>
                      </a:rPr>
                      <m:t>(3872)</m:t>
                    </m:r>
                    <m:sSup>
                      <m:sSupPr>
                        <m:ctrlPr>
                          <a:rPr lang="en-US" sz="1400" i="1" smtClean="0">
                            <a:solidFill>
                              <a:schemeClr val="tx1"/>
                            </a:solidFill>
                            <a:latin typeface="Cambria Math" panose="02040503050406030204" pitchFamily="18" charset="0"/>
                            <a:ea typeface="Cambria Math" panose="02040503050406030204" pitchFamily="18" charset="0"/>
                            <a:cs typeface="Arial" charset="0"/>
                          </a:rPr>
                        </m:ctrlPr>
                      </m:sSupPr>
                      <m:e>
                        <m:r>
                          <a:rPr lang="en-US" sz="1400" b="0" i="1" smtClean="0">
                            <a:solidFill>
                              <a:schemeClr val="tx1"/>
                            </a:solidFill>
                            <a:latin typeface="Cambria Math" panose="02040503050406030204" pitchFamily="18" charset="0"/>
                            <a:ea typeface="Cambria Math" panose="02040503050406030204" pitchFamily="18" charset="0"/>
                            <a:cs typeface="Arial" charset="0"/>
                          </a:rPr>
                          <m:t>𝐾</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0</m:t>
                        </m:r>
                      </m:sup>
                    </m:sSup>
                  </m:oMath>
                </a14:m>
                <a:r>
                  <a:rPr lang="en-US" sz="1400" dirty="0">
                    <a:solidFill>
                      <a:schemeClr val="tx1"/>
                    </a:solidFill>
                    <a:latin typeface="Helvetica Light" charset="0"/>
                    <a:ea typeface="Cambria Math" panose="02040503050406030204" pitchFamily="18" charset="0"/>
                    <a:cs typeface="Arial" charset="0"/>
                  </a:rPr>
                  <a:t>, </a:t>
                </a:r>
                <a:r>
                  <a:rPr lang="en-GB" sz="1400" dirty="0">
                    <a:solidFill>
                      <a:schemeClr val="tx1"/>
                    </a:solidFill>
                    <a:latin typeface="Helvetica Light" charset="0"/>
                    <a:ea typeface="Helvetica Light" charset="0"/>
                    <a:cs typeface="Helvetica Light" charset="0"/>
                  </a:rPr>
                  <a:t>but 1/2 of </a:t>
                </a:r>
                <a14:m>
                  <m:oMath xmlns:m="http://schemas.openxmlformats.org/officeDocument/2006/math">
                    <m:sSup>
                      <m:sSupPr>
                        <m:ctrlPr>
                          <a:rPr lang="en-GB" sz="1400" i="1" smtClean="0">
                            <a:solidFill>
                              <a:schemeClr val="tx1"/>
                            </a:solidFill>
                            <a:latin typeface="Cambria Math" panose="02040503050406030204" pitchFamily="18" charset="0"/>
                            <a:ea typeface="Cambria Math" panose="02040503050406030204" pitchFamily="18" charset="0"/>
                            <a:cs typeface="Arial" charset="0"/>
                          </a:rPr>
                        </m:ctrlPr>
                      </m:sSupPr>
                      <m:e>
                        <m:r>
                          <a:rPr lang="en-US" sz="1400" b="0" i="1" smtClean="0">
                            <a:solidFill>
                              <a:schemeClr val="tx1"/>
                            </a:solidFill>
                            <a:latin typeface="Cambria Math" panose="02040503050406030204" pitchFamily="18" charset="0"/>
                            <a:ea typeface="Cambria Math" panose="02040503050406030204" pitchFamily="18" charset="0"/>
                            <a:cs typeface="Arial" charset="0"/>
                          </a:rPr>
                          <m:t>𝐵</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p>
                    <m:r>
                      <a:rPr lang="en-GB" sz="1400" i="1">
                        <a:solidFill>
                          <a:schemeClr val="tx1"/>
                        </a:solidFill>
                        <a:latin typeface="Cambria Math" panose="02040503050406030204" pitchFamily="18" charset="0"/>
                        <a:ea typeface="Cambria Math" panose="02040503050406030204" pitchFamily="18" charset="0"/>
                        <a:cs typeface="Arial" charset="0"/>
                      </a:rPr>
                      <m:t>→</m:t>
                    </m:r>
                    <m:r>
                      <a:rPr lang="en-US" sz="1400" i="1">
                        <a:solidFill>
                          <a:schemeClr val="tx1"/>
                        </a:solidFill>
                        <a:latin typeface="Cambria Math" panose="02040503050406030204" pitchFamily="18" charset="0"/>
                        <a:ea typeface="Cambria Math" panose="02040503050406030204" pitchFamily="18" charset="0"/>
                        <a:cs typeface="Arial" charset="0"/>
                      </a:rPr>
                      <m:t>𝑋</m:t>
                    </m:r>
                    <m:r>
                      <a:rPr lang="en-US" sz="1400" i="1">
                        <a:solidFill>
                          <a:schemeClr val="tx1"/>
                        </a:solidFill>
                        <a:latin typeface="Cambria Math" panose="02040503050406030204" pitchFamily="18" charset="0"/>
                        <a:ea typeface="Cambria Math" panose="02040503050406030204" pitchFamily="18" charset="0"/>
                        <a:cs typeface="Arial" charset="0"/>
                      </a:rPr>
                      <m:t>(3872)</m:t>
                    </m:r>
                    <m:sSup>
                      <m:sSupPr>
                        <m:ctrlPr>
                          <a:rPr lang="en-US" sz="1400" i="1">
                            <a:solidFill>
                              <a:schemeClr val="tx1"/>
                            </a:solidFill>
                            <a:latin typeface="Cambria Math" panose="02040503050406030204" pitchFamily="18" charset="0"/>
                            <a:ea typeface="Cambria Math" panose="02040503050406030204" pitchFamily="18" charset="0"/>
                            <a:cs typeface="Arial" charset="0"/>
                          </a:rPr>
                        </m:ctrlPr>
                      </m:sSupPr>
                      <m:e>
                        <m:r>
                          <a:rPr lang="en-US" sz="1400" i="1">
                            <a:solidFill>
                              <a:schemeClr val="tx1"/>
                            </a:solidFill>
                            <a:latin typeface="Cambria Math" panose="02040503050406030204" pitchFamily="18" charset="0"/>
                            <a:ea typeface="Cambria Math" panose="02040503050406030204" pitchFamily="18" charset="0"/>
                            <a:cs typeface="Arial" charset="0"/>
                          </a:rPr>
                          <m:t>𝐾</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p>
                  </m:oMath>
                </a14:m>
                <a:r>
                  <a:rPr lang="en-GB" sz="1400" dirty="0">
                    <a:solidFill>
                      <a:prstClr val="black"/>
                    </a:solidFill>
                    <a:latin typeface="Helvetica Light" charset="0"/>
                    <a:ea typeface="Helvetica Light" charset="0"/>
                    <a:cs typeface="Helvetica Light" charset="0"/>
                  </a:rPr>
                  <a:t> This differs from </a:t>
                </a:r>
                <a14:m>
                  <m:oMath xmlns:m="http://schemas.openxmlformats.org/officeDocument/2006/math">
                    <m:r>
                      <m:rPr>
                        <m:sty m:val="p"/>
                      </m:rPr>
                      <a:rPr lang="el-GR" sz="1400" i="1" smtClean="0">
                        <a:solidFill>
                          <a:prstClr val="black"/>
                        </a:solidFill>
                        <a:latin typeface="Cambria Math" panose="02040503050406030204" pitchFamily="18" charset="0"/>
                        <a:ea typeface="Cambria Math" panose="02040503050406030204" pitchFamily="18" charset="0"/>
                        <a:cs typeface="Arial" charset="0"/>
                      </a:rPr>
                      <m:t>ψ</m:t>
                    </m:r>
                    <m:d>
                      <m:dPr>
                        <m:ctrlPr>
                          <a:rPr lang="en-US" sz="1400" i="1" smtClean="0">
                            <a:solidFill>
                              <a:prstClr val="black"/>
                            </a:solidFill>
                            <a:latin typeface="Cambria Math" panose="02040503050406030204" pitchFamily="18" charset="0"/>
                            <a:ea typeface="Cambria Math" panose="02040503050406030204" pitchFamily="18" charset="0"/>
                            <a:cs typeface="Arial" charset="0"/>
                          </a:rPr>
                        </m:ctrlPr>
                      </m:dPr>
                      <m:e>
                        <m:r>
                          <a:rPr lang="en-US" sz="1400" b="0" i="1" smtClean="0">
                            <a:solidFill>
                              <a:prstClr val="black"/>
                            </a:solidFill>
                            <a:latin typeface="Cambria Math" panose="02040503050406030204" pitchFamily="18" charset="0"/>
                            <a:ea typeface="Cambria Math" panose="02040503050406030204" pitchFamily="18" charset="0"/>
                            <a:cs typeface="Arial" charset="0"/>
                          </a:rPr>
                          <m:t>2</m:t>
                        </m:r>
                        <m:r>
                          <a:rPr lang="en-US" sz="1400" b="0" i="1" smtClean="0">
                            <a:solidFill>
                              <a:prstClr val="black"/>
                            </a:solidFill>
                            <a:latin typeface="Cambria Math" panose="02040503050406030204" pitchFamily="18" charset="0"/>
                            <a:ea typeface="Cambria Math" panose="02040503050406030204" pitchFamily="18" charset="0"/>
                            <a:cs typeface="Arial" charset="0"/>
                          </a:rPr>
                          <m:t>𝑆</m:t>
                        </m:r>
                      </m:e>
                    </m:d>
                  </m:oMath>
                </a14:m>
                <a:r>
                  <a:rPr lang="en-GB" sz="1400" dirty="0">
                    <a:solidFill>
                      <a:prstClr val="black"/>
                    </a:solidFill>
                    <a:latin typeface="Helvetica Light" charset="0"/>
                    <a:ea typeface="Helvetica Light" charset="0"/>
                    <a:cs typeface="Helvetica Light" charset="0"/>
                  </a:rPr>
                  <a:t> for which </a:t>
                </a:r>
                <a14:m>
                  <m:oMath xmlns:m="http://schemas.openxmlformats.org/officeDocument/2006/math">
                    <m:sSubSup>
                      <m:sSubSupPr>
                        <m:ctrlPr>
                          <a:rPr lang="en-GB" sz="1400" i="1">
                            <a:solidFill>
                              <a:prstClr val="black"/>
                            </a:solidFill>
                            <a:latin typeface="Cambria Math" panose="02040503050406030204" pitchFamily="18" charset="0"/>
                            <a:ea typeface="Cambria Math" panose="02040503050406030204" pitchFamily="18" charset="0"/>
                            <a:cs typeface="Arial" charset="0"/>
                          </a:rPr>
                        </m:ctrlPr>
                      </m:sSubSupPr>
                      <m:e>
                        <m:r>
                          <a:rPr lang="en-US" sz="1400" i="1">
                            <a:solidFill>
                              <a:prstClr val="black"/>
                            </a:solidFill>
                            <a:latin typeface="Cambria Math" panose="02040503050406030204" pitchFamily="18" charset="0"/>
                            <a:ea typeface="Cambria Math" panose="02040503050406030204" pitchFamily="18" charset="0"/>
                            <a:cs typeface="Arial" charset="0"/>
                          </a:rPr>
                          <m:t>𝐵</m:t>
                        </m:r>
                      </m:e>
                      <m:sub>
                        <m:r>
                          <a:rPr lang="en-US" sz="1400" b="0" i="1" smtClean="0">
                            <a:solidFill>
                              <a:prstClr val="black"/>
                            </a:solidFill>
                            <a:latin typeface="Cambria Math" panose="02040503050406030204" pitchFamily="18" charset="0"/>
                            <a:ea typeface="Cambria Math" panose="02040503050406030204" pitchFamily="18" charset="0"/>
                            <a:cs typeface="Arial" charset="0"/>
                          </a:rPr>
                          <m:t>𝑠</m:t>
                        </m:r>
                      </m:sub>
                      <m:sup>
                        <m:r>
                          <a:rPr lang="en-US" sz="1400" i="1">
                            <a:solidFill>
                              <a:prstClr val="black"/>
                            </a:solidFill>
                            <a:latin typeface="Cambria Math" panose="02040503050406030204" pitchFamily="18" charset="0"/>
                            <a:ea typeface="Cambria Math" panose="02040503050406030204" pitchFamily="18" charset="0"/>
                            <a:cs typeface="Arial" charset="0"/>
                          </a:rPr>
                          <m:t>0</m:t>
                        </m:r>
                      </m:sup>
                    </m:sSubSup>
                    <m:r>
                      <a:rPr lang="en-US" sz="1400" b="0" i="1" smtClean="0">
                        <a:solidFill>
                          <a:prstClr val="black"/>
                        </a:solidFill>
                        <a:latin typeface="Cambria Math" panose="02040503050406030204" pitchFamily="18" charset="0"/>
                        <a:ea typeface="Cambria Math" panose="02040503050406030204" pitchFamily="18" charset="0"/>
                        <a:cs typeface="Arial" charset="0"/>
                      </a:rPr>
                      <m:t>/</m:t>
                    </m:r>
                    <m:sSup>
                      <m:sSupPr>
                        <m:ctrlPr>
                          <a:rPr lang="en-US" sz="1400" b="0" i="1" smtClean="0">
                            <a:solidFill>
                              <a:prstClr val="black"/>
                            </a:solidFill>
                            <a:latin typeface="Cambria Math" panose="02040503050406030204" pitchFamily="18" charset="0"/>
                            <a:ea typeface="Cambria Math" panose="02040503050406030204" pitchFamily="18" charset="0"/>
                            <a:cs typeface="Arial" charset="0"/>
                          </a:rPr>
                        </m:ctrlPr>
                      </m:sSupPr>
                      <m:e>
                        <m:r>
                          <a:rPr lang="en-US" sz="1400" b="0" i="1" smtClean="0">
                            <a:solidFill>
                              <a:prstClr val="black"/>
                            </a:solidFill>
                            <a:latin typeface="Cambria Math" panose="02040503050406030204" pitchFamily="18" charset="0"/>
                            <a:ea typeface="Cambria Math" panose="02040503050406030204" pitchFamily="18" charset="0"/>
                            <a:cs typeface="Arial" charset="0"/>
                          </a:rPr>
                          <m:t>𝐵</m:t>
                        </m:r>
                      </m:e>
                      <m:sup>
                        <m:r>
                          <a:rPr lang="en-US" sz="1400" b="0" i="1" smtClean="0">
                            <a:solidFill>
                              <a:prstClr val="black"/>
                            </a:solidFill>
                            <a:latin typeface="Cambria Math" panose="02040503050406030204" pitchFamily="18" charset="0"/>
                            <a:ea typeface="Cambria Math" panose="02040503050406030204" pitchFamily="18" charset="0"/>
                            <a:cs typeface="Arial" charset="0"/>
                          </a:rPr>
                          <m:t>+</m:t>
                        </m:r>
                      </m:sup>
                    </m:sSup>
                  </m:oMath>
                </a14:m>
                <a:r>
                  <a:rPr lang="en-GB" sz="1400" dirty="0">
                    <a:solidFill>
                      <a:prstClr val="black"/>
                    </a:solidFill>
                    <a:latin typeface="Helvetica Light" charset="0"/>
                    <a:ea typeface="Helvetica Light" charset="0"/>
                    <a:cs typeface="Helvetica Light" charset="0"/>
                  </a:rPr>
                  <a:t> ratio is 0.87</a:t>
                </a:r>
                <a:endParaRPr lang="en-GB" dirty="0">
                  <a:solidFill>
                    <a:schemeClr val="tx1"/>
                  </a:solidFill>
                </a:endParaRPr>
              </a:p>
            </p:txBody>
          </p:sp>
        </mc:Choice>
        <mc:Fallback xmlns="">
          <p:sp>
            <p:nvSpPr>
              <p:cNvPr id="13" name="Rectangle 12">
                <a:extLst>
                  <a:ext uri="{FF2B5EF4-FFF2-40B4-BE49-F238E27FC236}">
                    <a16:creationId xmlns:a16="http://schemas.microsoft.com/office/drawing/2014/main" id="{55934FE9-30EB-CE46-85F8-5FB8D77B7FF4}"/>
                  </a:ext>
                </a:extLst>
              </p:cNvPr>
              <p:cNvSpPr>
                <a:spLocks noRot="1" noChangeAspect="1" noMove="1" noResize="1" noEditPoints="1" noAdjustHandles="1" noChangeArrowheads="1" noChangeShapeType="1" noTextEdit="1"/>
              </p:cNvSpPr>
              <p:nvPr/>
            </p:nvSpPr>
            <p:spPr>
              <a:xfrm>
                <a:off x="575621" y="4839655"/>
                <a:ext cx="5392689" cy="533031"/>
              </a:xfrm>
              <a:prstGeom prst="rect">
                <a:avLst/>
              </a:prstGeom>
              <a:blipFill>
                <a:blip r:embed="rId4"/>
                <a:stretch>
                  <a:fillRect l="-235" b="-116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a:extLst>
                  <a:ext uri="{FF2B5EF4-FFF2-40B4-BE49-F238E27FC236}">
                    <a16:creationId xmlns:a16="http://schemas.microsoft.com/office/drawing/2014/main" id="{33C1442C-D73E-0F4C-AA1E-03C748B1C085}"/>
                  </a:ext>
                </a:extLst>
              </p:cNvPr>
              <p:cNvSpPr/>
              <p:nvPr/>
            </p:nvSpPr>
            <p:spPr>
              <a:xfrm>
                <a:off x="6214423" y="231737"/>
                <a:ext cx="5746918" cy="660630"/>
              </a:xfrm>
              <a:prstGeom prst="rect">
                <a:avLst/>
              </a:prstGeom>
            </p:spPr>
            <p:txBody>
              <a:bodyPr wrap="square">
                <a:spAutoFit/>
              </a:bodyPr>
              <a:lstStyle/>
              <a:p>
                <a:pPr>
                  <a:spcBef>
                    <a:spcPts val="600"/>
                  </a:spcBef>
                </a:pPr>
                <a:r>
                  <a:rPr lang="en-US" sz="1600" dirty="0">
                    <a:solidFill>
                      <a:srgbClr val="003BB8"/>
                    </a:solidFill>
                    <a:latin typeface="Helvetica Light" charset="0"/>
                    <a:ea typeface="Helvetica Light" charset="0"/>
                    <a:cs typeface="Helvetica Light" charset="0"/>
                  </a:rPr>
                  <a:t>Observation of excited </a:t>
                </a:r>
                <a14:m>
                  <m:oMath xmlns:m="http://schemas.openxmlformats.org/officeDocument/2006/math">
                    <m:sSubSup>
                      <m:sSubSupPr>
                        <m:ctrlPr>
                          <a:rPr lang="en-GB" sz="1600" i="1">
                            <a:solidFill>
                              <a:srgbClr val="003BB8"/>
                            </a:solidFill>
                            <a:latin typeface="Cambria Math" panose="02040503050406030204" pitchFamily="18" charset="0"/>
                            <a:ea typeface="Cambria Math" panose="02040503050406030204" pitchFamily="18" charset="0"/>
                            <a:cs typeface="Arial" charset="0"/>
                          </a:rPr>
                        </m:ctrlPr>
                      </m:sSubSupPr>
                      <m:e>
                        <m:r>
                          <m:rPr>
                            <m:sty m:val="p"/>
                          </m:rPr>
                          <a:rPr lang="el-GR" sz="1600" i="1" smtClean="0">
                            <a:solidFill>
                              <a:srgbClr val="003BB8"/>
                            </a:solidFill>
                            <a:latin typeface="Cambria Math" panose="02040503050406030204" pitchFamily="18" charset="0"/>
                            <a:ea typeface="Cambria Math" panose="02040503050406030204" pitchFamily="18" charset="0"/>
                            <a:cs typeface="Arial" charset="0"/>
                          </a:rPr>
                          <m:t>Ω</m:t>
                        </m:r>
                      </m:e>
                      <m:sub>
                        <m:r>
                          <a:rPr lang="en-US" sz="1600" b="0" i="1" smtClean="0">
                            <a:solidFill>
                              <a:srgbClr val="003BB8"/>
                            </a:solidFill>
                            <a:latin typeface="Cambria Math" panose="02040503050406030204" pitchFamily="18" charset="0"/>
                            <a:ea typeface="Cambria Math" panose="02040503050406030204" pitchFamily="18" charset="0"/>
                            <a:cs typeface="Arial" charset="0"/>
                          </a:rPr>
                          <m:t>𝑏</m:t>
                        </m:r>
                      </m:sub>
                      <m:sup>
                        <m:r>
                          <a:rPr lang="en-US" sz="1600" b="0" i="1" smtClean="0">
                            <a:solidFill>
                              <a:srgbClr val="003BB8"/>
                            </a:solidFill>
                            <a:latin typeface="Cambria Math" panose="02040503050406030204" pitchFamily="18" charset="0"/>
                            <a:ea typeface="Cambria Math" panose="02040503050406030204" pitchFamily="18" charset="0"/>
                            <a:cs typeface="Arial" charset="0"/>
                          </a:rPr>
                          <m:t>−</m:t>
                        </m:r>
                      </m:sup>
                    </m:sSubSup>
                    <m:r>
                      <a:rPr lang="en-US" sz="1600" b="0" i="1" smtClean="0">
                        <a:solidFill>
                          <a:srgbClr val="003BB8"/>
                        </a:solidFill>
                        <a:latin typeface="Cambria Math" panose="02040503050406030204" pitchFamily="18" charset="0"/>
                        <a:ea typeface="Cambria Math" panose="02040503050406030204" pitchFamily="18" charset="0"/>
                        <a:cs typeface="Arial" charset="0"/>
                      </a:rPr>
                      <m:t>(</m:t>
                    </m:r>
                    <m:r>
                      <a:rPr lang="en-US" sz="1600" b="0" i="1" smtClean="0">
                        <a:solidFill>
                          <a:srgbClr val="003BB8"/>
                        </a:solidFill>
                        <a:latin typeface="Cambria Math" panose="02040503050406030204" pitchFamily="18" charset="0"/>
                        <a:ea typeface="Cambria Math" panose="02040503050406030204" pitchFamily="18" charset="0"/>
                        <a:cs typeface="Arial" charset="0"/>
                      </a:rPr>
                      <m:t>𝑠𝑠𝑏</m:t>
                    </m:r>
                    <m:r>
                      <a:rPr lang="en-US" sz="1600" b="0" i="1" smtClean="0">
                        <a:solidFill>
                          <a:srgbClr val="003BB8"/>
                        </a:solidFill>
                        <a:latin typeface="Cambria Math" panose="02040503050406030204" pitchFamily="18" charset="0"/>
                        <a:ea typeface="Cambria Math" panose="02040503050406030204" pitchFamily="18" charset="0"/>
                        <a:cs typeface="Arial" charset="0"/>
                      </a:rPr>
                      <m:t>)</m:t>
                    </m:r>
                  </m:oMath>
                </a14:m>
                <a:r>
                  <a:rPr lang="en-GB" sz="1600" dirty="0">
                    <a:solidFill>
                      <a:srgbClr val="003BB8"/>
                    </a:solidFill>
                    <a:latin typeface="Helvetica Light" panose="020B0403020202020204" pitchFamily="34" charset="0"/>
                    <a:ea typeface="Helvetica Light" charset="0"/>
                    <a:cs typeface="Helvetica Light" charset="0"/>
                  </a:rPr>
                  <a:t> states in decay to </a:t>
                </a:r>
                <a14:m>
                  <m:oMath xmlns:m="http://schemas.openxmlformats.org/officeDocument/2006/math">
                    <m:sSubSup>
                      <m:sSubSupPr>
                        <m:ctrlPr>
                          <a:rPr lang="en-GB" sz="1600" i="1" smtClean="0">
                            <a:solidFill>
                              <a:srgbClr val="003BB8"/>
                            </a:solidFill>
                            <a:latin typeface="Cambria Math" panose="02040503050406030204" pitchFamily="18" charset="0"/>
                            <a:ea typeface="Cambria Math" panose="02040503050406030204" pitchFamily="18" charset="0"/>
                            <a:cs typeface="Arial" charset="0"/>
                          </a:rPr>
                        </m:ctrlPr>
                      </m:sSubSupPr>
                      <m:e>
                        <m:r>
                          <m:rPr>
                            <m:sty m:val="p"/>
                          </m:rPr>
                          <a:rPr lang="el-GR" sz="1600" i="1" smtClean="0">
                            <a:solidFill>
                              <a:srgbClr val="003BB8"/>
                            </a:solidFill>
                            <a:latin typeface="Cambria Math" panose="02040503050406030204" pitchFamily="18" charset="0"/>
                            <a:ea typeface="Cambria Math" panose="02040503050406030204" pitchFamily="18" charset="0"/>
                            <a:cs typeface="Arial" charset="0"/>
                          </a:rPr>
                          <m:t>Ξ</m:t>
                        </m:r>
                      </m:e>
                      <m:sub>
                        <m:r>
                          <a:rPr lang="en-US" sz="1600" i="1">
                            <a:solidFill>
                              <a:srgbClr val="003BB8"/>
                            </a:solidFill>
                            <a:latin typeface="Cambria Math" panose="02040503050406030204" pitchFamily="18" charset="0"/>
                            <a:ea typeface="Cambria Math" panose="02040503050406030204" pitchFamily="18" charset="0"/>
                            <a:cs typeface="Arial" charset="0"/>
                          </a:rPr>
                          <m:t>𝑏</m:t>
                        </m:r>
                      </m:sub>
                      <m:sup>
                        <m:r>
                          <a:rPr lang="en-US" sz="1600" b="0" i="1" smtClean="0">
                            <a:solidFill>
                              <a:srgbClr val="003BB8"/>
                            </a:solidFill>
                            <a:latin typeface="Cambria Math" panose="02040503050406030204" pitchFamily="18" charset="0"/>
                            <a:ea typeface="Cambria Math" panose="02040503050406030204" pitchFamily="18" charset="0"/>
                            <a:cs typeface="Arial" charset="0"/>
                          </a:rPr>
                          <m:t>0</m:t>
                        </m:r>
                      </m:sup>
                    </m:sSubSup>
                    <m:r>
                      <a:rPr lang="en-US" sz="1600" b="0" i="1" smtClean="0">
                        <a:solidFill>
                          <a:srgbClr val="003BB8"/>
                        </a:solidFill>
                        <a:latin typeface="Cambria Math" panose="02040503050406030204" pitchFamily="18" charset="0"/>
                        <a:ea typeface="Cambria Math" panose="02040503050406030204" pitchFamily="18" charset="0"/>
                        <a:cs typeface="Arial" charset="0"/>
                      </a:rPr>
                      <m:t>(</m:t>
                    </m:r>
                    <m:r>
                      <a:rPr lang="en-US" sz="1600" b="0" i="1" smtClean="0">
                        <a:solidFill>
                          <a:srgbClr val="003BB8"/>
                        </a:solidFill>
                        <a:latin typeface="Cambria Math" panose="02040503050406030204" pitchFamily="18" charset="0"/>
                        <a:ea typeface="Cambria Math" panose="02040503050406030204" pitchFamily="18" charset="0"/>
                        <a:cs typeface="Arial" charset="0"/>
                      </a:rPr>
                      <m:t>𝑢𝑠𝑏</m:t>
                    </m:r>
                    <m:r>
                      <a:rPr lang="en-US" sz="1600" b="0" i="1" smtClean="0">
                        <a:solidFill>
                          <a:srgbClr val="003BB8"/>
                        </a:solidFill>
                        <a:latin typeface="Cambria Math" panose="02040503050406030204" pitchFamily="18" charset="0"/>
                        <a:ea typeface="Cambria Math" panose="02040503050406030204" pitchFamily="18" charset="0"/>
                        <a:cs typeface="Arial" charset="0"/>
                      </a:rPr>
                      <m:t>)</m:t>
                    </m:r>
                    <m:sSup>
                      <m:sSupPr>
                        <m:ctrlPr>
                          <a:rPr lang="en-US" sz="1600" i="1" smtClean="0">
                            <a:solidFill>
                              <a:srgbClr val="003BB8"/>
                            </a:solidFill>
                            <a:latin typeface="Cambria Math" panose="02040503050406030204" pitchFamily="18" charset="0"/>
                            <a:ea typeface="Cambria Math" panose="02040503050406030204" pitchFamily="18" charset="0"/>
                            <a:cs typeface="Arial" charset="0"/>
                          </a:rPr>
                        </m:ctrlPr>
                      </m:sSupPr>
                      <m:e>
                        <m:r>
                          <a:rPr lang="en-US" sz="1600" b="0" i="1" smtClean="0">
                            <a:solidFill>
                              <a:srgbClr val="003BB8"/>
                            </a:solidFill>
                            <a:latin typeface="Cambria Math" panose="02040503050406030204" pitchFamily="18" charset="0"/>
                            <a:ea typeface="Cambria Math" panose="02040503050406030204" pitchFamily="18" charset="0"/>
                            <a:cs typeface="Arial" charset="0"/>
                          </a:rPr>
                          <m:t>𝐾</m:t>
                        </m:r>
                      </m:e>
                      <m:sup>
                        <m:r>
                          <a:rPr lang="en-US" sz="1600" b="0" i="1" smtClean="0">
                            <a:solidFill>
                              <a:srgbClr val="003BB8"/>
                            </a:solidFill>
                            <a:latin typeface="Cambria Math" panose="02040503050406030204" pitchFamily="18" charset="0"/>
                            <a:ea typeface="Cambria Math" panose="02040503050406030204" pitchFamily="18" charset="0"/>
                            <a:cs typeface="Arial" charset="0"/>
                          </a:rPr>
                          <m:t>_</m:t>
                        </m:r>
                      </m:sup>
                    </m:sSup>
                  </m:oMath>
                </a14:m>
                <a:endParaRPr lang="en-GB" sz="1600" dirty="0">
                  <a:solidFill>
                    <a:srgbClr val="003BB8"/>
                  </a:solidFill>
                  <a:latin typeface="Helvetica Light" panose="020B0403020202020204" pitchFamily="34" charset="0"/>
                  <a:ea typeface="Helvetica Light" charset="0"/>
                  <a:cs typeface="Helvetica Light" charset="0"/>
                </a:endParaRPr>
              </a:p>
              <a:p>
                <a:pPr>
                  <a:spcBef>
                    <a:spcPts val="600"/>
                  </a:spcBef>
                </a:pPr>
                <a14:m>
                  <m:oMath xmlns:m="http://schemas.openxmlformats.org/officeDocument/2006/math">
                    <m:sSubSup>
                      <m:sSubSupPr>
                        <m:ctrlPr>
                          <a:rPr lang="en-GB" sz="1400" i="1" smtClean="0">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Ω</m:t>
                        </m:r>
                      </m:e>
                      <m:sub>
                        <m:r>
                          <a:rPr lang="en-US" sz="1400" i="1">
                            <a:solidFill>
                              <a:schemeClr val="tx1"/>
                            </a:solidFill>
                            <a:latin typeface="Cambria Math" panose="02040503050406030204" pitchFamily="18" charset="0"/>
                            <a:ea typeface="Cambria Math" panose="02040503050406030204" pitchFamily="18" charset="0"/>
                            <a:cs typeface="Arial" charset="0"/>
                          </a:rPr>
                          <m:t>𝑏</m:t>
                        </m:r>
                      </m:sub>
                      <m:sup>
                        <m:r>
                          <a:rPr lang="en-US" sz="1400" i="1">
                            <a:solidFill>
                              <a:schemeClr val="tx1"/>
                            </a:solidFill>
                            <a:latin typeface="Cambria Math" panose="02040503050406030204" pitchFamily="18" charset="0"/>
                            <a:ea typeface="Cambria Math" panose="02040503050406030204" pitchFamily="18" charset="0"/>
                            <a:cs typeface="Arial" charset="0"/>
                          </a:rPr>
                          <m:t>−</m:t>
                        </m:r>
                      </m:sup>
                    </m:sSubSup>
                  </m:oMath>
                </a14:m>
                <a:r>
                  <a:rPr lang="en-GB" sz="1400" dirty="0">
                    <a:solidFill>
                      <a:schemeClr val="tx1"/>
                    </a:solidFill>
                    <a:latin typeface="Helvetica Light" panose="020B0403020202020204" pitchFamily="34" charset="0"/>
                    <a:ea typeface="Helvetica Light" charset="0"/>
                    <a:cs typeface="Helvetica Light" charset="0"/>
                  </a:rPr>
                  <a:t> (6.0 GeV) discovered by CDF in 2009, </a:t>
                </a:r>
                <a14:m>
                  <m:oMath xmlns:m="http://schemas.openxmlformats.org/officeDocument/2006/math">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Ξ</m:t>
                        </m:r>
                      </m:e>
                      <m:sub>
                        <m:r>
                          <a:rPr lang="en-US" sz="1400" i="1">
                            <a:solidFill>
                              <a:schemeClr val="tx1"/>
                            </a:solidFill>
                            <a:latin typeface="Cambria Math" panose="02040503050406030204" pitchFamily="18" charset="0"/>
                            <a:ea typeface="Cambria Math" panose="02040503050406030204" pitchFamily="18" charset="0"/>
                            <a:cs typeface="Arial" charset="0"/>
                          </a:rPr>
                          <m:t>𝑏</m:t>
                        </m:r>
                      </m:sub>
                      <m:sup>
                        <m:r>
                          <a:rPr lang="en-US" sz="1400" i="1">
                            <a:solidFill>
                              <a:schemeClr val="tx1"/>
                            </a:solidFill>
                            <a:latin typeface="Cambria Math" panose="02040503050406030204" pitchFamily="18" charset="0"/>
                            <a:ea typeface="Cambria Math" panose="02040503050406030204" pitchFamily="18" charset="0"/>
                            <a:cs typeface="Arial" charset="0"/>
                          </a:rPr>
                          <m:t>0</m:t>
                        </m:r>
                      </m:sup>
                    </m:sSubSup>
                    <m:r>
                      <a:rPr lang="en-US" sz="1400" i="1" smtClean="0">
                        <a:solidFill>
                          <a:schemeClr val="tx1"/>
                        </a:solidFill>
                        <a:latin typeface="Cambria Math" panose="02040503050406030204" pitchFamily="18" charset="0"/>
                        <a:ea typeface="Cambria Math" panose="02040503050406030204" pitchFamily="18" charset="0"/>
                        <a:cs typeface="Arial" charset="0"/>
                      </a:rPr>
                      <m:t>→</m:t>
                    </m:r>
                  </m:oMath>
                </a14:m>
                <a:r>
                  <a:rPr lang="en-GB" sz="1400" dirty="0">
                    <a:solidFill>
                      <a:schemeClr val="tx1"/>
                    </a:solidFill>
                    <a:ea typeface="Cambria Math" panose="02040503050406030204" pitchFamily="18" charset="0"/>
                    <a:cs typeface="Arial" charset="0"/>
                  </a:rPr>
                  <a:t> </a:t>
                </a:r>
                <a14:m>
                  <m:oMath xmlns:m="http://schemas.openxmlformats.org/officeDocument/2006/math">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Ξ</m:t>
                        </m:r>
                      </m:e>
                      <m:sub>
                        <m:r>
                          <a:rPr lang="en-US" sz="1400" b="0" i="1" smtClean="0">
                            <a:solidFill>
                              <a:schemeClr val="tx1"/>
                            </a:solidFill>
                            <a:latin typeface="Cambria Math" panose="02040503050406030204" pitchFamily="18" charset="0"/>
                            <a:ea typeface="Cambria Math" panose="02040503050406030204" pitchFamily="18" charset="0"/>
                            <a:cs typeface="Arial" charset="0"/>
                          </a:rPr>
                          <m:t>𝑐</m:t>
                        </m:r>
                      </m:sub>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bSup>
                    <m:r>
                      <a:rPr lang="en-US" sz="1400" b="0" i="1" smtClean="0">
                        <a:solidFill>
                          <a:schemeClr val="tx1"/>
                        </a:solidFill>
                        <a:latin typeface="Cambria Math" panose="02040503050406030204" pitchFamily="18" charset="0"/>
                        <a:ea typeface="Cambria Math" panose="02040503050406030204" pitchFamily="18" charset="0"/>
                        <a:cs typeface="Arial" charset="0"/>
                      </a:rPr>
                      <m:t>(→</m:t>
                    </m:r>
                    <m:r>
                      <a:rPr lang="en-US" sz="1400" b="0" i="1" smtClean="0">
                        <a:solidFill>
                          <a:schemeClr val="tx1"/>
                        </a:solidFill>
                        <a:latin typeface="Cambria Math" panose="02040503050406030204" pitchFamily="18" charset="0"/>
                        <a:ea typeface="Cambria Math" panose="02040503050406030204" pitchFamily="18" charset="0"/>
                        <a:cs typeface="Arial" charset="0"/>
                      </a:rPr>
                      <m:t>𝑝</m:t>
                    </m:r>
                    <m:sSup>
                      <m:sSupPr>
                        <m:ctrlPr>
                          <a:rPr lang="en-US" sz="1400" b="0" i="1" smtClean="0">
                            <a:solidFill>
                              <a:schemeClr val="tx1"/>
                            </a:solidFill>
                            <a:latin typeface="Cambria Math" panose="02040503050406030204" pitchFamily="18" charset="0"/>
                            <a:ea typeface="Cambria Math" panose="02040503050406030204" pitchFamily="18" charset="0"/>
                            <a:cs typeface="Arial" charset="0"/>
                          </a:rPr>
                        </m:ctrlPr>
                      </m:sSupPr>
                      <m:e>
                        <m:r>
                          <a:rPr lang="en-US" sz="1400" b="0" i="1" smtClean="0">
                            <a:solidFill>
                              <a:schemeClr val="tx1"/>
                            </a:solidFill>
                            <a:latin typeface="Cambria Math" panose="02040503050406030204" pitchFamily="18" charset="0"/>
                            <a:ea typeface="Cambria Math" panose="02040503050406030204" pitchFamily="18" charset="0"/>
                            <a:cs typeface="Arial" charset="0"/>
                          </a:rPr>
                          <m:t>𝐾</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p>
                    <m:sSup>
                      <m:sSupPr>
                        <m:ctrlPr>
                          <a:rPr lang="en-US" sz="1400" i="1">
                            <a:solidFill>
                              <a:schemeClr val="tx1"/>
                            </a:solidFill>
                            <a:latin typeface="Cambria Math" panose="02040503050406030204" pitchFamily="18" charset="0"/>
                            <a:ea typeface="Cambria Math" panose="02040503050406030204" pitchFamily="18" charset="0"/>
                            <a:cs typeface="Arial" charset="0"/>
                          </a:rPr>
                        </m:ctrlPr>
                      </m:sSupPr>
                      <m:e>
                        <m:r>
                          <a:rPr lang="en-US" sz="1400" i="1">
                            <a:solidFill>
                              <a:schemeClr val="tx1"/>
                            </a:solidFill>
                            <a:latin typeface="Cambria Math" panose="02040503050406030204" pitchFamily="18" charset="0"/>
                            <a:ea typeface="Cambria Math" panose="02040503050406030204" pitchFamily="18" charset="0"/>
                            <a:cs typeface="Arial" charset="0"/>
                          </a:rPr>
                          <m:t>𝜋</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p>
                    <m:r>
                      <a:rPr lang="en-US" sz="1400" b="0" i="1" smtClean="0">
                        <a:solidFill>
                          <a:schemeClr val="tx1"/>
                        </a:solidFill>
                        <a:latin typeface="Cambria Math" panose="02040503050406030204" pitchFamily="18" charset="0"/>
                        <a:ea typeface="Cambria Math" panose="02040503050406030204" pitchFamily="18" charset="0"/>
                        <a:cs typeface="Arial" charset="0"/>
                      </a:rPr>
                      <m:t>)</m:t>
                    </m:r>
                    <m:sSup>
                      <m:sSupPr>
                        <m:ctrlPr>
                          <a:rPr lang="en-US" sz="1400" i="1" smtClean="0">
                            <a:solidFill>
                              <a:schemeClr val="tx1"/>
                            </a:solidFill>
                            <a:latin typeface="Cambria Math" panose="02040503050406030204" pitchFamily="18" charset="0"/>
                            <a:ea typeface="Cambria Math" panose="02040503050406030204" pitchFamily="18" charset="0"/>
                            <a:cs typeface="Arial" charset="0"/>
                          </a:rPr>
                        </m:ctrlPr>
                      </m:sSupPr>
                      <m:e>
                        <m:r>
                          <a:rPr lang="en-US" sz="1400" i="1" smtClean="0">
                            <a:solidFill>
                              <a:schemeClr val="tx1"/>
                            </a:solidFill>
                            <a:latin typeface="Cambria Math" panose="02040503050406030204" pitchFamily="18" charset="0"/>
                            <a:ea typeface="Cambria Math" panose="02040503050406030204" pitchFamily="18" charset="0"/>
                            <a:cs typeface="Arial" charset="0"/>
                          </a:rPr>
                          <m:t>𝜋</m:t>
                        </m:r>
                      </m:e>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p>
                  </m:oMath>
                </a14:m>
                <a:endParaRPr lang="en-GB" sz="1400" dirty="0">
                  <a:solidFill>
                    <a:schemeClr val="tx1"/>
                  </a:solidFill>
                  <a:latin typeface="Helvetica Light" panose="020B0403020202020204" pitchFamily="34" charset="0"/>
                  <a:ea typeface="Helvetica Light" charset="0"/>
                  <a:cs typeface="Helvetica Light" charset="0"/>
                </a:endParaRPr>
              </a:p>
            </p:txBody>
          </p:sp>
        </mc:Choice>
        <mc:Fallback xmlns="">
          <p:sp>
            <p:nvSpPr>
              <p:cNvPr id="14" name="Rectangle 13">
                <a:extLst>
                  <a:ext uri="{FF2B5EF4-FFF2-40B4-BE49-F238E27FC236}">
                    <a16:creationId xmlns:a16="http://schemas.microsoft.com/office/drawing/2014/main" id="{33C1442C-D73E-0F4C-AA1E-03C748B1C085}"/>
                  </a:ext>
                </a:extLst>
              </p:cNvPr>
              <p:cNvSpPr>
                <a:spLocks noRot="1" noChangeAspect="1" noMove="1" noResize="1" noEditPoints="1" noAdjustHandles="1" noChangeArrowheads="1" noChangeShapeType="1" noTextEdit="1"/>
              </p:cNvSpPr>
              <p:nvPr/>
            </p:nvSpPr>
            <p:spPr>
              <a:xfrm>
                <a:off x="6214423" y="231737"/>
                <a:ext cx="5746918" cy="660630"/>
              </a:xfrm>
              <a:prstGeom prst="rect">
                <a:avLst/>
              </a:prstGeom>
              <a:blipFill>
                <a:blip r:embed="rId5"/>
                <a:stretch>
                  <a:fillRect l="-441" b="-7547"/>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CFD07F39-CD47-1845-BAFF-C18FF2512680}"/>
              </a:ext>
            </a:extLst>
          </p:cNvPr>
          <p:cNvPicPr>
            <a:picLocks noChangeAspect="1"/>
          </p:cNvPicPr>
          <p:nvPr/>
        </p:nvPicPr>
        <p:blipFill>
          <a:blip r:embed="rId6"/>
          <a:stretch>
            <a:fillRect/>
          </a:stretch>
        </p:blipFill>
        <p:spPr>
          <a:xfrm rot="5400000">
            <a:off x="7617229" y="-486523"/>
            <a:ext cx="2353449" cy="5035492"/>
          </a:xfrm>
          <a:prstGeom prst="rect">
            <a:avLst/>
          </a:prstGeom>
        </p:spPr>
      </p:pic>
      <p:sp>
        <p:nvSpPr>
          <p:cNvPr id="11" name="TextBox 10">
            <a:extLst>
              <a:ext uri="{FF2B5EF4-FFF2-40B4-BE49-F238E27FC236}">
                <a16:creationId xmlns:a16="http://schemas.microsoft.com/office/drawing/2014/main" id="{40CA838C-EAAA-4E44-BB00-5DA05C9FDBC5}"/>
              </a:ext>
            </a:extLst>
          </p:cNvPr>
          <p:cNvSpPr txBox="1"/>
          <p:nvPr/>
        </p:nvSpPr>
        <p:spPr>
          <a:xfrm>
            <a:off x="9086415" y="1178529"/>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6.2σ</a:t>
            </a:r>
          </a:p>
        </p:txBody>
      </p:sp>
      <p:sp>
        <p:nvSpPr>
          <p:cNvPr id="19" name="TextBox 18">
            <a:extLst>
              <a:ext uri="{FF2B5EF4-FFF2-40B4-BE49-F238E27FC236}">
                <a16:creationId xmlns:a16="http://schemas.microsoft.com/office/drawing/2014/main" id="{2188C0FA-B1D0-1643-BF56-6537C41882B8}"/>
              </a:ext>
            </a:extLst>
          </p:cNvPr>
          <p:cNvSpPr txBox="1"/>
          <p:nvPr/>
        </p:nvSpPr>
        <p:spPr>
          <a:xfrm>
            <a:off x="8670403" y="1244430"/>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6.7σ</a:t>
            </a:r>
          </a:p>
        </p:txBody>
      </p:sp>
      <p:sp>
        <p:nvSpPr>
          <p:cNvPr id="20" name="TextBox 19">
            <a:extLst>
              <a:ext uri="{FF2B5EF4-FFF2-40B4-BE49-F238E27FC236}">
                <a16:creationId xmlns:a16="http://schemas.microsoft.com/office/drawing/2014/main" id="{54BF598E-5F81-DB49-8EBC-87E7AFEE3C65}"/>
              </a:ext>
            </a:extLst>
          </p:cNvPr>
          <p:cNvSpPr txBox="1"/>
          <p:nvPr/>
        </p:nvSpPr>
        <p:spPr>
          <a:xfrm>
            <a:off x="8254388" y="1396830"/>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2.6σ</a:t>
            </a:r>
          </a:p>
        </p:txBody>
      </p:sp>
      <p:sp>
        <p:nvSpPr>
          <p:cNvPr id="21" name="TextBox 20">
            <a:extLst>
              <a:ext uri="{FF2B5EF4-FFF2-40B4-BE49-F238E27FC236}">
                <a16:creationId xmlns:a16="http://schemas.microsoft.com/office/drawing/2014/main" id="{3D184CEC-F363-DB40-9FA0-7CE0ABF51FE6}"/>
              </a:ext>
            </a:extLst>
          </p:cNvPr>
          <p:cNvSpPr txBox="1"/>
          <p:nvPr/>
        </p:nvSpPr>
        <p:spPr>
          <a:xfrm>
            <a:off x="7615954" y="1759297"/>
            <a:ext cx="460382" cy="261610"/>
          </a:xfrm>
          <a:prstGeom prst="rect">
            <a:avLst/>
          </a:prstGeom>
          <a:noFill/>
        </p:spPr>
        <p:txBody>
          <a:bodyPr wrap="none" rtlCol="0">
            <a:spAutoFit/>
          </a:bodyPr>
          <a:lstStyle/>
          <a:p>
            <a:r>
              <a:rPr lang="en-US" sz="1100" dirty="0">
                <a:solidFill>
                  <a:schemeClr val="tx1">
                    <a:lumMod val="50000"/>
                    <a:lumOff val="50000"/>
                  </a:schemeClr>
                </a:solidFill>
                <a:latin typeface="Helvetica Light" charset="0"/>
                <a:ea typeface="Helvetica Light" charset="0"/>
                <a:cs typeface="Helvetica Light" charset="0"/>
              </a:rPr>
              <a:t>2.1σ</a:t>
            </a:r>
          </a:p>
        </p:txBody>
      </p:sp>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12D817B4-ECF1-3B4B-894F-BCD99AA5BF9F}"/>
                  </a:ext>
                </a:extLst>
              </p:cNvPr>
              <p:cNvSpPr/>
              <p:nvPr/>
            </p:nvSpPr>
            <p:spPr>
              <a:xfrm>
                <a:off x="6276207" y="3284482"/>
                <a:ext cx="5474576" cy="533031"/>
              </a:xfrm>
              <a:prstGeom prst="rect">
                <a:avLst/>
              </a:prstGeom>
            </p:spPr>
            <p:txBody>
              <a:bodyPr wrap="none">
                <a:spAutoFit/>
              </a:bodyPr>
              <a:lstStyle/>
              <a:p>
                <a:r>
                  <a:rPr lang="en-GB" sz="1400" dirty="0">
                    <a:solidFill>
                      <a:schemeClr val="tx1"/>
                    </a:solidFill>
                    <a:latin typeface="Helvetica Light" panose="020B0403020202020204" pitchFamily="34" charset="0"/>
                    <a:ea typeface="Helvetica Light" charset="0"/>
                    <a:cs typeface="Helvetica Light" charset="0"/>
                  </a:rPr>
                  <a:t>Qualitatively similar </a:t>
                </a:r>
                <a14:m>
                  <m:oMath xmlns:m="http://schemas.openxmlformats.org/officeDocument/2006/math">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Ω</m:t>
                        </m:r>
                      </m:e>
                      <m:sub>
                        <m:r>
                          <a:rPr lang="en-US" sz="1400" i="1">
                            <a:solidFill>
                              <a:schemeClr val="tx1"/>
                            </a:solidFill>
                            <a:latin typeface="Cambria Math" panose="02040503050406030204" pitchFamily="18" charset="0"/>
                            <a:ea typeface="Cambria Math" panose="02040503050406030204" pitchFamily="18" charset="0"/>
                            <a:cs typeface="Arial" charset="0"/>
                          </a:rPr>
                          <m:t>𝑏</m:t>
                        </m:r>
                      </m:sub>
                      <m:sup>
                        <m:r>
                          <a:rPr lang="en-US" sz="1400" i="1">
                            <a:solidFill>
                              <a:schemeClr val="tx1"/>
                            </a:solidFill>
                            <a:latin typeface="Cambria Math" panose="02040503050406030204" pitchFamily="18" charset="0"/>
                            <a:ea typeface="Cambria Math" panose="02040503050406030204" pitchFamily="18" charset="0"/>
                            <a:cs typeface="Arial" charset="0"/>
                          </a:rPr>
                          <m:t>−</m:t>
                        </m:r>
                      </m:sup>
                    </m:sSubSup>
                    <m:r>
                      <a:rPr lang="en-US" sz="1400" i="1">
                        <a:solidFill>
                          <a:schemeClr val="tx1"/>
                        </a:solidFill>
                        <a:latin typeface="Cambria Math" panose="02040503050406030204" pitchFamily="18" charset="0"/>
                        <a:ea typeface="Cambria Math" panose="02040503050406030204" pitchFamily="18" charset="0"/>
                        <a:cs typeface="Arial" charset="0"/>
                      </a:rPr>
                      <m:t> </m:t>
                    </m:r>
                    <m:r>
                      <a:rPr lang="en-US" sz="1400" i="1" smtClean="0">
                        <a:solidFill>
                          <a:schemeClr val="tx1"/>
                        </a:solidFill>
                        <a:latin typeface="Cambria Math" panose="02040503050406030204" pitchFamily="18" charset="0"/>
                        <a:ea typeface="Cambria Math" panose="02040503050406030204" pitchFamily="18" charset="0"/>
                        <a:cs typeface="Arial" charset="0"/>
                      </a:rPr>
                      <m:t>→</m:t>
                    </m:r>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Ξ</m:t>
                        </m:r>
                      </m:e>
                      <m:sub>
                        <m:r>
                          <a:rPr lang="en-US" sz="1400" i="1">
                            <a:solidFill>
                              <a:schemeClr val="tx1"/>
                            </a:solidFill>
                            <a:latin typeface="Cambria Math" panose="02040503050406030204" pitchFamily="18" charset="0"/>
                            <a:ea typeface="Cambria Math" panose="02040503050406030204" pitchFamily="18" charset="0"/>
                            <a:cs typeface="Arial" charset="0"/>
                          </a:rPr>
                          <m:t>𝑏</m:t>
                        </m:r>
                      </m:sub>
                      <m:sup>
                        <m:r>
                          <a:rPr lang="en-US" sz="1400" i="1">
                            <a:solidFill>
                              <a:schemeClr val="tx1"/>
                            </a:solidFill>
                            <a:latin typeface="Cambria Math" panose="02040503050406030204" pitchFamily="18" charset="0"/>
                            <a:ea typeface="Cambria Math" panose="02040503050406030204" pitchFamily="18" charset="0"/>
                            <a:cs typeface="Arial" charset="0"/>
                          </a:rPr>
                          <m:t>0</m:t>
                        </m:r>
                      </m:sup>
                    </m:sSubSup>
                    <m:sSup>
                      <m:sSupPr>
                        <m:ctrlPr>
                          <a:rPr lang="en-US" sz="1400" i="1">
                            <a:solidFill>
                              <a:schemeClr val="tx1"/>
                            </a:solidFill>
                            <a:latin typeface="Cambria Math" panose="02040503050406030204" pitchFamily="18" charset="0"/>
                            <a:ea typeface="Cambria Math" panose="02040503050406030204" pitchFamily="18" charset="0"/>
                            <a:cs typeface="Arial" charset="0"/>
                          </a:rPr>
                        </m:ctrlPr>
                      </m:sSupPr>
                      <m:e>
                        <m:r>
                          <a:rPr lang="en-US" sz="1400" i="1">
                            <a:solidFill>
                              <a:schemeClr val="tx1"/>
                            </a:solidFill>
                            <a:latin typeface="Cambria Math" panose="02040503050406030204" pitchFamily="18" charset="0"/>
                            <a:ea typeface="Cambria Math" panose="02040503050406030204" pitchFamily="18" charset="0"/>
                            <a:cs typeface="Arial" charset="0"/>
                          </a:rPr>
                          <m:t>𝐾</m:t>
                        </m:r>
                      </m:e>
                      <m:sup>
                        <m:r>
                          <a:rPr lang="en-US" sz="1400" i="1">
                            <a:solidFill>
                              <a:schemeClr val="tx1"/>
                            </a:solidFill>
                            <a:latin typeface="Cambria Math" panose="02040503050406030204" pitchFamily="18" charset="0"/>
                            <a:ea typeface="Cambria Math" panose="02040503050406030204" pitchFamily="18" charset="0"/>
                            <a:cs typeface="Arial" charset="0"/>
                          </a:rPr>
                          <m:t>_</m:t>
                        </m:r>
                      </m:sup>
                    </m:sSup>
                  </m:oMath>
                </a14:m>
                <a:r>
                  <a:rPr lang="en-GB" sz="1400" dirty="0">
                    <a:solidFill>
                      <a:schemeClr val="tx1"/>
                    </a:solidFill>
                    <a:latin typeface="Helvetica Light" panose="020B0403020202020204" pitchFamily="34" charset="0"/>
                    <a:ea typeface="Helvetica Light" charset="0"/>
                    <a:cs typeface="Helvetica Light" charset="0"/>
                  </a:rPr>
                  <a:t> spectrum as for </a:t>
                </a:r>
                <a14:m>
                  <m:oMath xmlns:m="http://schemas.openxmlformats.org/officeDocument/2006/math">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Ω</m:t>
                        </m:r>
                      </m:e>
                      <m:sub>
                        <m:r>
                          <a:rPr lang="en-US" sz="1400" b="0" i="1" smtClean="0">
                            <a:solidFill>
                              <a:schemeClr val="tx1"/>
                            </a:solidFill>
                            <a:latin typeface="Cambria Math" panose="02040503050406030204" pitchFamily="18" charset="0"/>
                            <a:ea typeface="Cambria Math" panose="02040503050406030204" pitchFamily="18" charset="0"/>
                            <a:cs typeface="Arial" charset="0"/>
                          </a:rPr>
                          <m:t>𝑐</m:t>
                        </m:r>
                      </m:sub>
                      <m:sup>
                        <m:r>
                          <a:rPr lang="en-US" sz="1400" b="0" i="1" smtClean="0">
                            <a:solidFill>
                              <a:schemeClr val="tx1"/>
                            </a:solidFill>
                            <a:latin typeface="Cambria Math" panose="02040503050406030204" pitchFamily="18" charset="0"/>
                            <a:ea typeface="Cambria Math" panose="02040503050406030204" pitchFamily="18" charset="0"/>
                            <a:cs typeface="Arial" charset="0"/>
                          </a:rPr>
                          <m:t>0</m:t>
                        </m:r>
                      </m:sup>
                    </m:sSubSup>
                    <m:r>
                      <a:rPr lang="en-US" sz="1400" i="1">
                        <a:solidFill>
                          <a:schemeClr val="tx1"/>
                        </a:solidFill>
                        <a:latin typeface="Cambria Math" panose="02040503050406030204" pitchFamily="18" charset="0"/>
                        <a:ea typeface="Cambria Math" panose="02040503050406030204" pitchFamily="18" charset="0"/>
                        <a:cs typeface="Arial" charset="0"/>
                      </a:rPr>
                      <m:t> →</m:t>
                    </m:r>
                    <m:sSubSup>
                      <m:sSubSupPr>
                        <m:ctrlPr>
                          <a:rPr lang="en-GB" sz="1400" i="1">
                            <a:solidFill>
                              <a:schemeClr val="tx1"/>
                            </a:solidFill>
                            <a:latin typeface="Cambria Math" panose="02040503050406030204" pitchFamily="18" charset="0"/>
                            <a:ea typeface="Cambria Math" panose="02040503050406030204" pitchFamily="18" charset="0"/>
                            <a:cs typeface="Arial" charset="0"/>
                          </a:rPr>
                        </m:ctrlPr>
                      </m:sSubSupPr>
                      <m:e>
                        <m:r>
                          <m:rPr>
                            <m:sty m:val="p"/>
                          </m:rPr>
                          <a:rPr lang="el-GR" sz="1400" i="1">
                            <a:solidFill>
                              <a:schemeClr val="tx1"/>
                            </a:solidFill>
                            <a:latin typeface="Cambria Math" panose="02040503050406030204" pitchFamily="18" charset="0"/>
                            <a:ea typeface="Cambria Math" panose="02040503050406030204" pitchFamily="18" charset="0"/>
                            <a:cs typeface="Arial" charset="0"/>
                          </a:rPr>
                          <m:t>Ξ</m:t>
                        </m:r>
                      </m:e>
                      <m:sub>
                        <m:r>
                          <a:rPr lang="en-US" sz="1400" b="0" i="1" smtClean="0">
                            <a:solidFill>
                              <a:schemeClr val="tx1"/>
                            </a:solidFill>
                            <a:latin typeface="Cambria Math" panose="02040503050406030204" pitchFamily="18" charset="0"/>
                            <a:ea typeface="Cambria Math" panose="02040503050406030204" pitchFamily="18" charset="0"/>
                            <a:cs typeface="Arial" charset="0"/>
                          </a:rPr>
                          <m:t>𝑐</m:t>
                        </m:r>
                      </m:sub>
                      <m:sup>
                        <m:r>
                          <a:rPr lang="en-US" sz="1400" b="0" i="1" smtClean="0">
                            <a:solidFill>
                              <a:schemeClr val="tx1"/>
                            </a:solidFill>
                            <a:latin typeface="Cambria Math" panose="02040503050406030204" pitchFamily="18" charset="0"/>
                            <a:ea typeface="Cambria Math" panose="02040503050406030204" pitchFamily="18" charset="0"/>
                            <a:cs typeface="Arial" charset="0"/>
                          </a:rPr>
                          <m:t>+</m:t>
                        </m:r>
                      </m:sup>
                    </m:sSubSup>
                    <m:sSup>
                      <m:sSupPr>
                        <m:ctrlPr>
                          <a:rPr lang="en-US" sz="1400" i="1">
                            <a:solidFill>
                              <a:schemeClr val="tx1"/>
                            </a:solidFill>
                            <a:latin typeface="Cambria Math" panose="02040503050406030204" pitchFamily="18" charset="0"/>
                            <a:ea typeface="Cambria Math" panose="02040503050406030204" pitchFamily="18" charset="0"/>
                            <a:cs typeface="Arial" charset="0"/>
                          </a:rPr>
                        </m:ctrlPr>
                      </m:sSupPr>
                      <m:e>
                        <m:r>
                          <a:rPr lang="en-US" sz="1400" i="1">
                            <a:solidFill>
                              <a:schemeClr val="tx1"/>
                            </a:solidFill>
                            <a:latin typeface="Cambria Math" panose="02040503050406030204" pitchFamily="18" charset="0"/>
                            <a:ea typeface="Cambria Math" panose="02040503050406030204" pitchFamily="18" charset="0"/>
                            <a:cs typeface="Arial" charset="0"/>
                          </a:rPr>
                          <m:t>𝐾</m:t>
                        </m:r>
                      </m:e>
                      <m:sup>
                        <m:r>
                          <a:rPr lang="en-US" sz="1400" i="1">
                            <a:solidFill>
                              <a:schemeClr val="tx1"/>
                            </a:solidFill>
                            <a:latin typeface="Cambria Math" panose="02040503050406030204" pitchFamily="18" charset="0"/>
                            <a:ea typeface="Cambria Math" panose="02040503050406030204" pitchFamily="18" charset="0"/>
                            <a:cs typeface="Arial" charset="0"/>
                          </a:rPr>
                          <m:t>_</m:t>
                        </m:r>
                      </m:sup>
                    </m:sSup>
                  </m:oMath>
                </a14:m>
                <a:endParaRPr lang="en-GB" sz="1400" dirty="0">
                  <a:solidFill>
                    <a:schemeClr val="tx1"/>
                  </a:solidFill>
                  <a:latin typeface="Helvetica Light" panose="020B0403020202020204" pitchFamily="34" charset="0"/>
                  <a:ea typeface="Helvetica Light" charset="0"/>
                  <a:cs typeface="Helvetica Light" charset="0"/>
                </a:endParaRPr>
              </a:p>
              <a:p>
                <a:r>
                  <a:rPr lang="en-GB" sz="1400" dirty="0">
                    <a:latin typeface="Helvetica Light" panose="020B0403020202020204" pitchFamily="34" charset="0"/>
                    <a:ea typeface="Helvetica Light" charset="0"/>
                    <a:cs typeface="Helvetica Light" charset="0"/>
                  </a:rPr>
                  <a:t>Consistent with expectation from </a:t>
                </a:r>
                <a:r>
                  <a:rPr lang="en-GB" sz="1400" i="1" dirty="0">
                    <a:latin typeface="Helvetica Light" panose="020B0403020202020204" pitchFamily="34" charset="0"/>
                    <a:ea typeface="Helvetica Light" charset="0"/>
                    <a:cs typeface="Helvetica Light" charset="0"/>
                  </a:rPr>
                  <a:t>L</a:t>
                </a:r>
                <a:r>
                  <a:rPr lang="en-GB" sz="900" i="1" dirty="0">
                    <a:latin typeface="Helvetica Light" panose="020B0403020202020204" pitchFamily="34" charset="0"/>
                    <a:ea typeface="Helvetica Light" charset="0"/>
                    <a:cs typeface="Helvetica Light" charset="0"/>
                  </a:rPr>
                  <a:t> </a:t>
                </a:r>
                <a:r>
                  <a:rPr lang="en-GB" sz="1400" dirty="0">
                    <a:latin typeface="Helvetica Light" panose="020B0403020202020204" pitchFamily="34" charset="0"/>
                    <a:ea typeface="Helvetica Light" charset="0"/>
                    <a:cs typeface="Helvetica Light" charset="0"/>
                  </a:rPr>
                  <a:t>=1 excitations of ground state</a:t>
                </a:r>
                <a:r>
                  <a:rPr lang="en-GB" sz="1400" dirty="0">
                    <a:solidFill>
                      <a:schemeClr val="tx1"/>
                    </a:solidFill>
                    <a:latin typeface="Helvetica Light" panose="020B0403020202020204" pitchFamily="34" charset="0"/>
                    <a:ea typeface="Helvetica Light" charset="0"/>
                    <a:cs typeface="Helvetica Light" charset="0"/>
                  </a:rPr>
                  <a:t> </a:t>
                </a:r>
                <a:endParaRPr lang="en-US" dirty="0">
                  <a:solidFill>
                    <a:schemeClr val="tx1"/>
                  </a:solidFill>
                </a:endParaRPr>
              </a:p>
            </p:txBody>
          </p:sp>
        </mc:Choice>
        <mc:Fallback xmlns="">
          <p:sp>
            <p:nvSpPr>
              <p:cNvPr id="16" name="Rectangle 15">
                <a:extLst>
                  <a:ext uri="{FF2B5EF4-FFF2-40B4-BE49-F238E27FC236}">
                    <a16:creationId xmlns:a16="http://schemas.microsoft.com/office/drawing/2014/main" id="{12D817B4-ECF1-3B4B-894F-BCD99AA5BF9F}"/>
                  </a:ext>
                </a:extLst>
              </p:cNvPr>
              <p:cNvSpPr>
                <a:spLocks noRot="1" noChangeAspect="1" noMove="1" noResize="1" noEditPoints="1" noAdjustHandles="1" noChangeArrowheads="1" noChangeShapeType="1" noTextEdit="1"/>
              </p:cNvSpPr>
              <p:nvPr/>
            </p:nvSpPr>
            <p:spPr>
              <a:xfrm>
                <a:off x="6276207" y="3284482"/>
                <a:ext cx="5474576" cy="533031"/>
              </a:xfrm>
              <a:prstGeom prst="rect">
                <a:avLst/>
              </a:prstGeom>
              <a:blipFill>
                <a:blip r:embed="rId7"/>
                <a:stretch>
                  <a:fillRect l="-231" b="-9302"/>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C3CDA101-1C15-0E4E-95E7-030CB93F9288}"/>
              </a:ext>
            </a:extLst>
          </p:cNvPr>
          <p:cNvSpPr txBox="1"/>
          <p:nvPr/>
        </p:nvSpPr>
        <p:spPr>
          <a:xfrm>
            <a:off x="6697621" y="1288468"/>
            <a:ext cx="1415772" cy="261610"/>
          </a:xfrm>
          <a:prstGeom prst="rect">
            <a:avLst/>
          </a:prstGeom>
          <a:noFill/>
        </p:spPr>
        <p:txBody>
          <a:bodyPr wrap="none" rtlCol="0">
            <a:spAutoFit/>
          </a:bodyPr>
          <a:lstStyle/>
          <a:p>
            <a:r>
              <a:rPr lang="en-US" sz="1050" dirty="0">
                <a:solidFill>
                  <a:schemeClr val="tx1">
                    <a:lumMod val="50000"/>
                    <a:lumOff val="50000"/>
                  </a:schemeClr>
                </a:solidFill>
                <a:latin typeface="Helvetica Light" charset="0"/>
                <a:ea typeface="Helvetica Light" charset="0"/>
                <a:cs typeface="Helvetica Light" charset="0"/>
              </a:rPr>
              <a:t>Narrow resonances</a:t>
            </a:r>
          </a:p>
        </p:txBody>
      </p:sp>
      <mc:AlternateContent xmlns:mc="http://schemas.openxmlformats.org/markup-compatibility/2006" xmlns:a14="http://schemas.microsoft.com/office/drawing/2010/main">
        <mc:Choice Requires="a14">
          <p:sp>
            <p:nvSpPr>
              <p:cNvPr id="24" name="Rectangle 23">
                <a:extLst>
                  <a:ext uri="{FF2B5EF4-FFF2-40B4-BE49-F238E27FC236}">
                    <a16:creationId xmlns:a16="http://schemas.microsoft.com/office/drawing/2014/main" id="{B8D06338-A35F-AD47-A439-EB0C421D0A4B}"/>
                  </a:ext>
                </a:extLst>
              </p:cNvPr>
              <p:cNvSpPr/>
              <p:nvPr/>
            </p:nvSpPr>
            <p:spPr>
              <a:xfrm>
                <a:off x="9569717" y="4204816"/>
                <a:ext cx="2622283" cy="830997"/>
              </a:xfrm>
              <a:prstGeom prst="rect">
                <a:avLst/>
              </a:prstGeom>
            </p:spPr>
            <p:txBody>
              <a:bodyPr wrap="square">
                <a:spAutoFit/>
              </a:bodyPr>
              <a:lstStyle/>
              <a:p>
                <a:pPr>
                  <a:spcBef>
                    <a:spcPts val="600"/>
                  </a:spcBef>
                </a:pPr>
                <a:r>
                  <a:rPr lang="en-US" sz="1600" dirty="0">
                    <a:solidFill>
                      <a:srgbClr val="003BB8"/>
                    </a:solidFill>
                    <a:latin typeface="Helvetica Light" charset="0"/>
                    <a:ea typeface="Helvetica Light" charset="0"/>
                    <a:cs typeface="Helvetica Light" charset="0"/>
                  </a:rPr>
                  <a:t>Observation of excited </a:t>
                </a:r>
                <a14:m>
                  <m:oMath xmlns:m="http://schemas.openxmlformats.org/officeDocument/2006/math">
                    <m:sSubSup>
                      <m:sSubSupPr>
                        <m:ctrlPr>
                          <a:rPr lang="en-GB" sz="1600" i="1">
                            <a:solidFill>
                              <a:srgbClr val="003BB8"/>
                            </a:solidFill>
                            <a:latin typeface="Cambria Math" panose="02040503050406030204" pitchFamily="18" charset="0"/>
                            <a:ea typeface="Cambria Math" panose="02040503050406030204" pitchFamily="18" charset="0"/>
                            <a:cs typeface="Arial" charset="0"/>
                          </a:rPr>
                        </m:ctrlPr>
                      </m:sSubSupPr>
                      <m:e>
                        <m:r>
                          <m:rPr>
                            <m:sty m:val="p"/>
                          </m:rPr>
                          <a:rPr lang="el-GR" sz="1600" i="1">
                            <a:solidFill>
                              <a:srgbClr val="003BB8"/>
                            </a:solidFill>
                            <a:latin typeface="Cambria Math" panose="02040503050406030204" pitchFamily="18" charset="0"/>
                            <a:ea typeface="Cambria Math" panose="02040503050406030204" pitchFamily="18" charset="0"/>
                            <a:cs typeface="Arial" charset="0"/>
                          </a:rPr>
                          <m:t>Ξ</m:t>
                        </m:r>
                      </m:e>
                      <m:sub>
                        <m:r>
                          <a:rPr lang="en-US" sz="1600" b="0" i="1" smtClean="0">
                            <a:solidFill>
                              <a:srgbClr val="003BB8"/>
                            </a:solidFill>
                            <a:latin typeface="Cambria Math" panose="02040503050406030204" pitchFamily="18" charset="0"/>
                            <a:ea typeface="Cambria Math" panose="02040503050406030204" pitchFamily="18" charset="0"/>
                            <a:cs typeface="Arial" charset="0"/>
                          </a:rPr>
                          <m:t>𝑐</m:t>
                        </m:r>
                      </m:sub>
                      <m:sup>
                        <m:r>
                          <a:rPr lang="en-US" sz="1600" b="0" i="1" smtClean="0">
                            <a:solidFill>
                              <a:srgbClr val="003BB8"/>
                            </a:solidFill>
                            <a:latin typeface="Cambria Math" panose="02040503050406030204" pitchFamily="18" charset="0"/>
                            <a:ea typeface="Cambria Math" panose="02040503050406030204" pitchFamily="18" charset="0"/>
                            <a:cs typeface="Arial" charset="0"/>
                          </a:rPr>
                          <m:t>0</m:t>
                        </m:r>
                      </m:sup>
                    </m:sSubSup>
                    <m:r>
                      <a:rPr lang="en-US" sz="1600" i="1">
                        <a:solidFill>
                          <a:srgbClr val="003BB8"/>
                        </a:solidFill>
                        <a:latin typeface="Cambria Math" panose="02040503050406030204" pitchFamily="18" charset="0"/>
                        <a:ea typeface="Cambria Math" panose="02040503050406030204" pitchFamily="18" charset="0"/>
                        <a:cs typeface="Arial" charset="0"/>
                      </a:rPr>
                      <m:t>(</m:t>
                    </m:r>
                    <m:r>
                      <a:rPr lang="en-US" sz="1600" b="0" i="1" smtClean="0">
                        <a:solidFill>
                          <a:srgbClr val="003BB8"/>
                        </a:solidFill>
                        <a:latin typeface="Cambria Math" panose="02040503050406030204" pitchFamily="18" charset="0"/>
                        <a:ea typeface="Cambria Math" panose="02040503050406030204" pitchFamily="18" charset="0"/>
                        <a:cs typeface="Arial" charset="0"/>
                      </a:rPr>
                      <m:t>𝑑𝑠𝑐</m:t>
                    </m:r>
                    <m:r>
                      <a:rPr lang="en-US" sz="1600" i="1">
                        <a:solidFill>
                          <a:srgbClr val="003BB8"/>
                        </a:solidFill>
                        <a:latin typeface="Cambria Math" panose="02040503050406030204" pitchFamily="18" charset="0"/>
                        <a:ea typeface="Cambria Math" panose="02040503050406030204" pitchFamily="18" charset="0"/>
                        <a:cs typeface="Arial" charset="0"/>
                      </a:rPr>
                      <m:t>)</m:t>
                    </m:r>
                  </m:oMath>
                </a14:m>
                <a:r>
                  <a:rPr lang="en-GB" sz="1600" dirty="0">
                    <a:solidFill>
                      <a:srgbClr val="003BB8"/>
                    </a:solidFill>
                    <a:latin typeface="Helvetica Light" panose="020B0403020202020204" pitchFamily="34" charset="0"/>
                    <a:ea typeface="Helvetica Light" charset="0"/>
                    <a:cs typeface="Helvetica Light" charset="0"/>
                  </a:rPr>
                  <a:t> states in decay to </a:t>
                </a:r>
                <a14:m>
                  <m:oMath xmlns:m="http://schemas.openxmlformats.org/officeDocument/2006/math">
                    <m:sSubSup>
                      <m:sSubSupPr>
                        <m:ctrlPr>
                          <a:rPr lang="en-GB" sz="1600" i="1">
                            <a:solidFill>
                              <a:srgbClr val="003BB8"/>
                            </a:solidFill>
                            <a:latin typeface="Cambria Math" panose="02040503050406030204" pitchFamily="18" charset="0"/>
                            <a:ea typeface="Cambria Math" panose="02040503050406030204" pitchFamily="18" charset="0"/>
                            <a:cs typeface="Arial" charset="0"/>
                          </a:rPr>
                        </m:ctrlPr>
                      </m:sSubSupPr>
                      <m:e>
                        <m:r>
                          <m:rPr>
                            <m:sty m:val="p"/>
                          </m:rPr>
                          <a:rPr lang="el-GR" sz="1600" i="1" smtClean="0">
                            <a:solidFill>
                              <a:srgbClr val="003BB8"/>
                            </a:solidFill>
                            <a:latin typeface="Cambria Math" panose="02040503050406030204" pitchFamily="18" charset="0"/>
                            <a:ea typeface="Cambria Math" panose="02040503050406030204" pitchFamily="18" charset="0"/>
                            <a:cs typeface="Arial" charset="0"/>
                          </a:rPr>
                          <m:t>Λ</m:t>
                        </m:r>
                      </m:e>
                      <m:sub>
                        <m:r>
                          <a:rPr lang="en-US" sz="1600" b="0" i="1" smtClean="0">
                            <a:solidFill>
                              <a:srgbClr val="003BB8"/>
                            </a:solidFill>
                            <a:latin typeface="Cambria Math" panose="02040503050406030204" pitchFamily="18" charset="0"/>
                            <a:ea typeface="Cambria Math" panose="02040503050406030204" pitchFamily="18" charset="0"/>
                            <a:cs typeface="Arial" charset="0"/>
                          </a:rPr>
                          <m:t>𝑐</m:t>
                        </m:r>
                      </m:sub>
                      <m:sup>
                        <m:r>
                          <a:rPr lang="en-US" sz="1600" b="0" i="1" smtClean="0">
                            <a:solidFill>
                              <a:srgbClr val="003BB8"/>
                            </a:solidFill>
                            <a:latin typeface="Cambria Math" panose="02040503050406030204" pitchFamily="18" charset="0"/>
                            <a:ea typeface="Cambria Math" panose="02040503050406030204" pitchFamily="18" charset="0"/>
                            <a:cs typeface="Arial" charset="0"/>
                          </a:rPr>
                          <m:t>+</m:t>
                        </m:r>
                      </m:sup>
                    </m:sSubSup>
                    <m:r>
                      <a:rPr lang="en-US" sz="1600" i="1">
                        <a:solidFill>
                          <a:srgbClr val="003BB8"/>
                        </a:solidFill>
                        <a:latin typeface="Cambria Math" panose="02040503050406030204" pitchFamily="18" charset="0"/>
                        <a:ea typeface="Cambria Math" panose="02040503050406030204" pitchFamily="18" charset="0"/>
                        <a:cs typeface="Arial" charset="0"/>
                      </a:rPr>
                      <m:t>(</m:t>
                    </m:r>
                    <m:r>
                      <a:rPr lang="en-US" sz="1600" i="1">
                        <a:solidFill>
                          <a:srgbClr val="003BB8"/>
                        </a:solidFill>
                        <a:latin typeface="Cambria Math" panose="02040503050406030204" pitchFamily="18" charset="0"/>
                        <a:ea typeface="Cambria Math" panose="02040503050406030204" pitchFamily="18" charset="0"/>
                        <a:cs typeface="Arial" charset="0"/>
                      </a:rPr>
                      <m:t>𝑢𝑑𝑐</m:t>
                    </m:r>
                    <m:r>
                      <a:rPr lang="en-US" sz="1600" i="1">
                        <a:solidFill>
                          <a:srgbClr val="003BB8"/>
                        </a:solidFill>
                        <a:latin typeface="Cambria Math" panose="02040503050406030204" pitchFamily="18" charset="0"/>
                        <a:ea typeface="Cambria Math" panose="02040503050406030204" pitchFamily="18" charset="0"/>
                        <a:cs typeface="Arial" charset="0"/>
                      </a:rPr>
                      <m:t>)(→</m:t>
                    </m:r>
                    <m:r>
                      <a:rPr lang="en-US" sz="1600" i="1">
                        <a:solidFill>
                          <a:srgbClr val="003BB8"/>
                        </a:solidFill>
                        <a:latin typeface="Cambria Math" panose="02040503050406030204" pitchFamily="18" charset="0"/>
                        <a:ea typeface="Cambria Math" panose="02040503050406030204" pitchFamily="18" charset="0"/>
                        <a:cs typeface="Arial" charset="0"/>
                      </a:rPr>
                      <m:t>𝑝</m:t>
                    </m:r>
                    <m:sSup>
                      <m:sSupPr>
                        <m:ctrlPr>
                          <a:rPr lang="en-US" sz="1600" i="1">
                            <a:solidFill>
                              <a:srgbClr val="003BB8"/>
                            </a:solidFill>
                            <a:latin typeface="Cambria Math" panose="02040503050406030204" pitchFamily="18" charset="0"/>
                            <a:ea typeface="Cambria Math" panose="02040503050406030204" pitchFamily="18" charset="0"/>
                            <a:cs typeface="Arial" charset="0"/>
                          </a:rPr>
                        </m:ctrlPr>
                      </m:sSupPr>
                      <m:e>
                        <m:r>
                          <a:rPr lang="en-US" sz="1600" i="1">
                            <a:solidFill>
                              <a:srgbClr val="003BB8"/>
                            </a:solidFill>
                            <a:latin typeface="Cambria Math" panose="02040503050406030204" pitchFamily="18" charset="0"/>
                            <a:ea typeface="Cambria Math" panose="02040503050406030204" pitchFamily="18" charset="0"/>
                            <a:cs typeface="Arial" charset="0"/>
                          </a:rPr>
                          <m:t>𝐾</m:t>
                        </m:r>
                      </m:e>
                      <m:sup>
                        <m:r>
                          <a:rPr lang="en-US" sz="1600" i="1">
                            <a:solidFill>
                              <a:srgbClr val="003BB8"/>
                            </a:solidFill>
                            <a:latin typeface="Cambria Math" panose="02040503050406030204" pitchFamily="18" charset="0"/>
                            <a:ea typeface="Cambria Math" panose="02040503050406030204" pitchFamily="18" charset="0"/>
                            <a:cs typeface="Arial" charset="0"/>
                          </a:rPr>
                          <m:t>−</m:t>
                        </m:r>
                      </m:sup>
                    </m:sSup>
                    <m:sSup>
                      <m:sSupPr>
                        <m:ctrlPr>
                          <a:rPr lang="en-US" sz="1600" i="1">
                            <a:solidFill>
                              <a:srgbClr val="003BB8"/>
                            </a:solidFill>
                            <a:latin typeface="Cambria Math" panose="02040503050406030204" pitchFamily="18" charset="0"/>
                            <a:ea typeface="Cambria Math" panose="02040503050406030204" pitchFamily="18" charset="0"/>
                            <a:cs typeface="Arial" charset="0"/>
                          </a:rPr>
                        </m:ctrlPr>
                      </m:sSupPr>
                      <m:e>
                        <m:r>
                          <a:rPr lang="en-US" sz="1600" i="1">
                            <a:solidFill>
                              <a:srgbClr val="003BB8"/>
                            </a:solidFill>
                            <a:latin typeface="Cambria Math" panose="02040503050406030204" pitchFamily="18" charset="0"/>
                            <a:ea typeface="Cambria Math" panose="02040503050406030204" pitchFamily="18" charset="0"/>
                            <a:cs typeface="Arial" charset="0"/>
                          </a:rPr>
                          <m:t>𝜋</m:t>
                        </m:r>
                      </m:e>
                      <m:sup>
                        <m:r>
                          <a:rPr lang="en-US" sz="1600" i="1">
                            <a:solidFill>
                              <a:srgbClr val="003BB8"/>
                            </a:solidFill>
                            <a:latin typeface="Cambria Math" panose="02040503050406030204" pitchFamily="18" charset="0"/>
                            <a:ea typeface="Cambria Math" panose="02040503050406030204" pitchFamily="18" charset="0"/>
                            <a:cs typeface="Arial" charset="0"/>
                          </a:rPr>
                          <m:t>+</m:t>
                        </m:r>
                      </m:sup>
                    </m:sSup>
                    <m:r>
                      <a:rPr lang="en-US" sz="1600" b="0" i="1" smtClean="0">
                        <a:solidFill>
                          <a:srgbClr val="003BB8"/>
                        </a:solidFill>
                        <a:latin typeface="Cambria Math" panose="02040503050406030204" pitchFamily="18" charset="0"/>
                        <a:ea typeface="Cambria Math" panose="02040503050406030204" pitchFamily="18" charset="0"/>
                        <a:cs typeface="Arial" charset="0"/>
                      </a:rPr>
                      <m:t>)</m:t>
                    </m:r>
                    <m:sSup>
                      <m:sSupPr>
                        <m:ctrlPr>
                          <a:rPr lang="en-US" sz="1600" i="1">
                            <a:solidFill>
                              <a:srgbClr val="003BB8"/>
                            </a:solidFill>
                            <a:latin typeface="Cambria Math" panose="02040503050406030204" pitchFamily="18" charset="0"/>
                            <a:ea typeface="Cambria Math" panose="02040503050406030204" pitchFamily="18" charset="0"/>
                            <a:cs typeface="Arial" charset="0"/>
                          </a:rPr>
                        </m:ctrlPr>
                      </m:sSupPr>
                      <m:e>
                        <m:r>
                          <a:rPr lang="en-US" sz="1600" i="1">
                            <a:solidFill>
                              <a:srgbClr val="003BB8"/>
                            </a:solidFill>
                            <a:latin typeface="Cambria Math" panose="02040503050406030204" pitchFamily="18" charset="0"/>
                            <a:ea typeface="Cambria Math" panose="02040503050406030204" pitchFamily="18" charset="0"/>
                            <a:cs typeface="Arial" charset="0"/>
                          </a:rPr>
                          <m:t>𝐾</m:t>
                        </m:r>
                      </m:e>
                      <m:sup>
                        <m:r>
                          <a:rPr lang="en-US" sz="1600" i="1">
                            <a:solidFill>
                              <a:srgbClr val="003BB8"/>
                            </a:solidFill>
                            <a:latin typeface="Cambria Math" panose="02040503050406030204" pitchFamily="18" charset="0"/>
                            <a:ea typeface="Cambria Math" panose="02040503050406030204" pitchFamily="18" charset="0"/>
                            <a:cs typeface="Arial" charset="0"/>
                          </a:rPr>
                          <m:t>_</m:t>
                        </m:r>
                      </m:sup>
                    </m:sSup>
                  </m:oMath>
                </a14:m>
                <a:endParaRPr lang="en-GB" sz="1600" dirty="0">
                  <a:solidFill>
                    <a:srgbClr val="003BB8"/>
                  </a:solidFill>
                  <a:latin typeface="Helvetica Light" panose="020B0403020202020204" pitchFamily="34" charset="0"/>
                  <a:ea typeface="Helvetica Light" charset="0"/>
                  <a:cs typeface="Helvetica Light" charset="0"/>
                </a:endParaRPr>
              </a:p>
            </p:txBody>
          </p:sp>
        </mc:Choice>
        <mc:Fallback xmlns="">
          <p:sp>
            <p:nvSpPr>
              <p:cNvPr id="24" name="Rectangle 23">
                <a:extLst>
                  <a:ext uri="{FF2B5EF4-FFF2-40B4-BE49-F238E27FC236}">
                    <a16:creationId xmlns:a16="http://schemas.microsoft.com/office/drawing/2014/main" id="{B8D06338-A35F-AD47-A439-EB0C421D0A4B}"/>
                  </a:ext>
                </a:extLst>
              </p:cNvPr>
              <p:cNvSpPr>
                <a:spLocks noRot="1" noChangeAspect="1" noMove="1" noResize="1" noEditPoints="1" noAdjustHandles="1" noChangeArrowheads="1" noChangeShapeType="1" noTextEdit="1"/>
              </p:cNvSpPr>
              <p:nvPr/>
            </p:nvSpPr>
            <p:spPr>
              <a:xfrm>
                <a:off x="9569717" y="4204816"/>
                <a:ext cx="2622283" cy="830997"/>
              </a:xfrm>
              <a:prstGeom prst="rect">
                <a:avLst/>
              </a:prstGeom>
              <a:blipFill>
                <a:blip r:embed="rId8"/>
                <a:stretch>
                  <a:fillRect l="-966" t="-1493" b="-2985"/>
                </a:stretch>
              </a:blipFill>
            </p:spPr>
            <p:txBody>
              <a:bodyPr/>
              <a:lstStyle/>
              <a:p>
                <a:r>
                  <a:rPr lang="en-US">
                    <a:noFill/>
                  </a:rPr>
                  <a:t> </a:t>
                </a:r>
              </a:p>
            </p:txBody>
          </p:sp>
        </mc:Fallback>
      </mc:AlternateContent>
      <p:cxnSp>
        <p:nvCxnSpPr>
          <p:cNvPr id="26" name="Straight Connector 25">
            <a:extLst>
              <a:ext uri="{FF2B5EF4-FFF2-40B4-BE49-F238E27FC236}">
                <a16:creationId xmlns:a16="http://schemas.microsoft.com/office/drawing/2014/main" id="{7A98EC9E-761E-8642-A364-65BD075965FA}"/>
              </a:ext>
            </a:extLst>
          </p:cNvPr>
          <p:cNvCxnSpPr>
            <a:cxnSpLocks/>
          </p:cNvCxnSpPr>
          <p:nvPr/>
        </p:nvCxnSpPr>
        <p:spPr>
          <a:xfrm>
            <a:off x="5872846" y="260648"/>
            <a:ext cx="0" cy="6025883"/>
          </a:xfrm>
          <a:prstGeom prst="line">
            <a:avLst/>
          </a:prstGeom>
          <a:ln w="3175">
            <a:solidFill>
              <a:schemeClr val="tx1">
                <a:lumMod val="50000"/>
                <a:lumOff val="50000"/>
              </a:schemeClr>
            </a:solidFill>
            <a:prstDash val="sysDash"/>
          </a:ln>
          <a:effectLst/>
        </p:spPr>
        <p:style>
          <a:lnRef idx="2">
            <a:schemeClr val="accent1"/>
          </a:lnRef>
          <a:fillRef idx="0">
            <a:schemeClr val="accent1"/>
          </a:fillRef>
          <a:effectRef idx="1">
            <a:schemeClr val="accent1"/>
          </a:effectRef>
          <a:fontRef idx="minor">
            <a:schemeClr val="tx1"/>
          </a:fontRef>
        </p:style>
      </p:cxnSp>
      <p:pic>
        <p:nvPicPr>
          <p:cNvPr id="27" name="Picture 26">
            <a:extLst>
              <a:ext uri="{FF2B5EF4-FFF2-40B4-BE49-F238E27FC236}">
                <a16:creationId xmlns:a16="http://schemas.microsoft.com/office/drawing/2014/main" id="{5ABC6E5F-7091-6746-AB6A-E7B5CA18C789}"/>
              </a:ext>
            </a:extLst>
          </p:cNvPr>
          <p:cNvPicPr>
            <a:picLocks noChangeAspect="1"/>
          </p:cNvPicPr>
          <p:nvPr/>
        </p:nvPicPr>
        <p:blipFill>
          <a:blip r:embed="rId9"/>
          <a:stretch>
            <a:fillRect/>
          </a:stretch>
        </p:blipFill>
        <p:spPr>
          <a:xfrm rot="5400000">
            <a:off x="6593681" y="3616596"/>
            <a:ext cx="2490712" cy="3461357"/>
          </a:xfrm>
          <a:prstGeom prst="rect">
            <a:avLst/>
          </a:prstGeom>
        </p:spPr>
      </p:pic>
      <p:sp>
        <p:nvSpPr>
          <p:cNvPr id="29" name="Rectangle 28">
            <a:extLst>
              <a:ext uri="{FF2B5EF4-FFF2-40B4-BE49-F238E27FC236}">
                <a16:creationId xmlns:a16="http://schemas.microsoft.com/office/drawing/2014/main" id="{1F23368F-BE73-224F-93D6-30CD2D0FD5B3}"/>
              </a:ext>
            </a:extLst>
          </p:cNvPr>
          <p:cNvSpPr/>
          <p:nvPr/>
        </p:nvSpPr>
        <p:spPr>
          <a:xfrm rot="16200000">
            <a:off x="10628284" y="1301638"/>
            <a:ext cx="1032655"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arXiv:2001.00851</a:t>
            </a:r>
            <a:r>
              <a:rPr lang="en-GB" sz="1200" dirty="0">
                <a:solidFill>
                  <a:prstClr val="black"/>
                </a:solidFill>
                <a:latin typeface="Helvetica Light" charset="0"/>
                <a:ea typeface="Helvetica Light" charset="0"/>
                <a:cs typeface="Helvetica Light" charset="0"/>
              </a:rPr>
              <a:t> </a:t>
            </a:r>
            <a:endParaRPr lang="en-US" dirty="0"/>
          </a:p>
        </p:txBody>
      </p:sp>
      <p:sp>
        <p:nvSpPr>
          <p:cNvPr id="30" name="Rectangle 29">
            <a:extLst>
              <a:ext uri="{FF2B5EF4-FFF2-40B4-BE49-F238E27FC236}">
                <a16:creationId xmlns:a16="http://schemas.microsoft.com/office/drawing/2014/main" id="{179AB301-52D6-B048-AC84-CFB99336B02A}"/>
              </a:ext>
            </a:extLst>
          </p:cNvPr>
          <p:cNvSpPr/>
          <p:nvPr/>
        </p:nvSpPr>
        <p:spPr>
          <a:xfrm rot="16200000">
            <a:off x="8964092" y="5603631"/>
            <a:ext cx="1032655" cy="276999"/>
          </a:xfrm>
          <a:prstGeom prst="rect">
            <a:avLst/>
          </a:prstGeom>
        </p:spPr>
        <p:txBody>
          <a:bodyPr wrap="none">
            <a:spAutoFit/>
          </a:bodyPr>
          <a:lstStyle/>
          <a:p>
            <a:r>
              <a:rPr lang="en-GB" sz="800" dirty="0">
                <a:solidFill>
                  <a:prstClr val="black">
                    <a:lumMod val="50000"/>
                    <a:lumOff val="50000"/>
                  </a:prstClr>
                </a:solidFill>
                <a:latin typeface="Helvetica Light" charset="0"/>
                <a:ea typeface="Helvetica Light" charset="0"/>
                <a:cs typeface="Helvetica Light" charset="0"/>
              </a:rPr>
              <a:t>arXiv:2003.13649</a:t>
            </a:r>
            <a:r>
              <a:rPr lang="en-GB" sz="1200" dirty="0">
                <a:solidFill>
                  <a:prstClr val="black"/>
                </a:solidFill>
                <a:latin typeface="Helvetica Light" charset="0"/>
                <a:ea typeface="Helvetica Light" charset="0"/>
                <a:cs typeface="Helvetica Light" charset="0"/>
              </a:rPr>
              <a:t> </a:t>
            </a:r>
            <a:endParaRPr lang="en-US" dirty="0"/>
          </a:p>
        </p:txBody>
      </p:sp>
      <p:sp>
        <p:nvSpPr>
          <p:cNvPr id="28" name="Right Brace 27">
            <a:extLst>
              <a:ext uri="{FF2B5EF4-FFF2-40B4-BE49-F238E27FC236}">
                <a16:creationId xmlns:a16="http://schemas.microsoft.com/office/drawing/2014/main" id="{72F00BC1-AC55-1A48-8B6F-867CA3AB8D44}"/>
              </a:ext>
            </a:extLst>
          </p:cNvPr>
          <p:cNvSpPr/>
          <p:nvPr/>
        </p:nvSpPr>
        <p:spPr>
          <a:xfrm rot="5400000">
            <a:off x="7605092" y="4934926"/>
            <a:ext cx="119633" cy="462121"/>
          </a:xfrm>
          <a:prstGeom prst="rightBrace">
            <a:avLst>
              <a:gd name="adj1" fmla="val 23208"/>
              <a:gd name="adj2" fmla="val 50000"/>
            </a:avLst>
          </a:prstGeom>
          <a:ln w="3175">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Rectangle 31">
            <a:extLst>
              <a:ext uri="{FF2B5EF4-FFF2-40B4-BE49-F238E27FC236}">
                <a16:creationId xmlns:a16="http://schemas.microsoft.com/office/drawing/2014/main" id="{4E81C9FB-D5AC-4242-B1C7-6C61D5EE8D5E}"/>
              </a:ext>
            </a:extLst>
          </p:cNvPr>
          <p:cNvSpPr/>
          <p:nvPr/>
        </p:nvSpPr>
        <p:spPr>
          <a:xfrm>
            <a:off x="8645689" y="4323335"/>
            <a:ext cx="460382" cy="347518"/>
          </a:xfrm>
          <a:prstGeom prst="rect">
            <a:avLst/>
          </a:prstGeom>
          <a:solidFill>
            <a:schemeClr val="bg1"/>
          </a:solidFill>
          <a:ln>
            <a:solidFill>
              <a:schemeClr val="bg1"/>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1" name="TextBox 30">
            <a:extLst>
              <a:ext uri="{FF2B5EF4-FFF2-40B4-BE49-F238E27FC236}">
                <a16:creationId xmlns:a16="http://schemas.microsoft.com/office/drawing/2014/main" id="{C4FEE465-F647-7A47-9800-5FD4C376D549}"/>
              </a:ext>
            </a:extLst>
          </p:cNvPr>
          <p:cNvSpPr txBox="1"/>
          <p:nvPr/>
        </p:nvSpPr>
        <p:spPr>
          <a:xfrm>
            <a:off x="8410614" y="4267892"/>
            <a:ext cx="954950" cy="415498"/>
          </a:xfrm>
          <a:prstGeom prst="rect">
            <a:avLst/>
          </a:prstGeom>
          <a:noFill/>
        </p:spPr>
        <p:txBody>
          <a:bodyPr wrap="square" rtlCol="0">
            <a:spAutoFit/>
          </a:bodyPr>
          <a:lstStyle/>
          <a:p>
            <a:r>
              <a:rPr lang="en-US" sz="1050" dirty="0">
                <a:solidFill>
                  <a:schemeClr val="tx1">
                    <a:lumMod val="50000"/>
                    <a:lumOff val="50000"/>
                  </a:schemeClr>
                </a:solidFill>
                <a:latin typeface="Helvetica Light" charset="0"/>
                <a:ea typeface="Helvetica Light" charset="0"/>
                <a:cs typeface="Helvetica Light" charset="0"/>
              </a:rPr>
              <a:t>High significance</a:t>
            </a:r>
          </a:p>
        </p:txBody>
      </p:sp>
      <p:sp>
        <p:nvSpPr>
          <p:cNvPr id="34" name="TextBox 33">
            <a:extLst>
              <a:ext uri="{FF2B5EF4-FFF2-40B4-BE49-F238E27FC236}">
                <a16:creationId xmlns:a16="http://schemas.microsoft.com/office/drawing/2014/main" id="{93DC5A4F-B0BA-C74D-A106-1DA0CB487E33}"/>
              </a:ext>
            </a:extLst>
          </p:cNvPr>
          <p:cNvSpPr txBox="1"/>
          <p:nvPr/>
        </p:nvSpPr>
        <p:spPr>
          <a:xfrm>
            <a:off x="7067321" y="5265263"/>
            <a:ext cx="2002747" cy="253916"/>
          </a:xfrm>
          <a:prstGeom prst="rect">
            <a:avLst/>
          </a:prstGeom>
          <a:noFill/>
        </p:spPr>
        <p:txBody>
          <a:bodyPr wrap="square" rtlCol="0">
            <a:spAutoFit/>
          </a:bodyPr>
          <a:lstStyle/>
          <a:p>
            <a:r>
              <a:rPr lang="en-US" sz="1050" dirty="0">
                <a:solidFill>
                  <a:schemeClr val="tx1">
                    <a:lumMod val="50000"/>
                    <a:lumOff val="50000"/>
                  </a:schemeClr>
                </a:solidFill>
                <a:latin typeface="Helvetica Light" charset="0"/>
                <a:ea typeface="Helvetica Light" charset="0"/>
                <a:cs typeface="Helvetica Light" charset="0"/>
              </a:rPr>
              <a:t>Possible structure here (TBC)</a:t>
            </a:r>
          </a:p>
        </p:txBody>
      </p:sp>
      <p:sp>
        <p:nvSpPr>
          <p:cNvPr id="35" name="TextBox 34">
            <a:extLst>
              <a:ext uri="{FF2B5EF4-FFF2-40B4-BE49-F238E27FC236}">
                <a16:creationId xmlns:a16="http://schemas.microsoft.com/office/drawing/2014/main" id="{BEF22284-70A7-3B47-9B7E-FBA08EEFF690}"/>
              </a:ext>
            </a:extLst>
          </p:cNvPr>
          <p:cNvSpPr txBox="1"/>
          <p:nvPr/>
        </p:nvSpPr>
        <p:spPr>
          <a:xfrm>
            <a:off x="6663933" y="4220783"/>
            <a:ext cx="652743" cy="307777"/>
          </a:xfrm>
          <a:prstGeom prst="rect">
            <a:avLst/>
          </a:prstGeom>
          <a:noFill/>
        </p:spPr>
        <p:txBody>
          <a:bodyPr wrap="none" rtlCol="0">
            <a:spAutoFit/>
          </a:bodyPr>
          <a:lstStyle/>
          <a:p>
            <a:r>
              <a:rPr lang="en-US" sz="1400" dirty="0">
                <a:latin typeface="Helvetica" pitchFamily="2" charset="0"/>
                <a:ea typeface="Helvetica Light" charset="0"/>
                <a:cs typeface="Helvetica Light" charset="0"/>
              </a:rPr>
              <a:t>LHCb</a:t>
            </a:r>
          </a:p>
        </p:txBody>
      </p:sp>
    </p:spTree>
    <p:extLst>
      <p:ext uri="{BB962C8B-B14F-4D97-AF65-F5344CB8AC3E}">
        <p14:creationId xmlns:p14="http://schemas.microsoft.com/office/powerpoint/2010/main" val="3800228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483270" y="3252538"/>
            <a:ext cx="184731" cy="338554"/>
          </a:xfrm>
          <a:prstGeom prst="rect">
            <a:avLst/>
          </a:prstGeom>
          <a:solidFill>
            <a:schemeClr val="bg1">
              <a:lumMod val="85000"/>
            </a:schemeClr>
          </a:solidFill>
          <a:ln>
            <a:solidFill>
              <a:schemeClr val="bg1">
                <a:lumMod val="85000"/>
              </a:schemeClr>
            </a:solidFill>
          </a:ln>
        </p:spPr>
        <p:txBody>
          <a:bodyPr wrap="none" rtlCol="0" anchor="ctr">
            <a:spAutoFit/>
          </a:bodyPr>
          <a:lstStyle/>
          <a:p>
            <a:pPr algn="r"/>
            <a:endParaRPr lang="en-US" sz="1600" dirty="0">
              <a:latin typeface="Helvetica Light" charset="0"/>
              <a:ea typeface="Helvetica Light" charset="0"/>
              <a:cs typeface="Helvetica Light" charset="0"/>
            </a:endParaRPr>
          </a:p>
        </p:txBody>
      </p:sp>
      <p:pic>
        <p:nvPicPr>
          <p:cNvPr id="6" name="Picture 5">
            <a:extLst>
              <a:ext uri="{FF2B5EF4-FFF2-40B4-BE49-F238E27FC236}">
                <a16:creationId xmlns:a16="http://schemas.microsoft.com/office/drawing/2014/main" id="{E3F442D0-8A25-C542-A867-6540A2373B73}"/>
              </a:ext>
            </a:extLst>
          </p:cNvPr>
          <p:cNvPicPr>
            <a:picLocks noChangeAspect="1"/>
          </p:cNvPicPr>
          <p:nvPr/>
        </p:nvPicPr>
        <p:blipFill>
          <a:blip r:embed="rId2"/>
          <a:stretch>
            <a:fillRect/>
          </a:stretch>
        </p:blipFill>
        <p:spPr>
          <a:xfrm>
            <a:off x="0" y="-916"/>
            <a:ext cx="12191999" cy="6858915"/>
          </a:xfrm>
          <a:prstGeom prst="rect">
            <a:avLst/>
          </a:prstGeom>
        </p:spPr>
      </p:pic>
      <p:sp>
        <p:nvSpPr>
          <p:cNvPr id="4" name="Rectangle 3">
            <a:extLst>
              <a:ext uri="{FF2B5EF4-FFF2-40B4-BE49-F238E27FC236}">
                <a16:creationId xmlns:a16="http://schemas.microsoft.com/office/drawing/2014/main" id="{DA189B49-F229-FD4A-9625-17C5ABC29A56}"/>
              </a:ext>
            </a:extLst>
          </p:cNvPr>
          <p:cNvSpPr/>
          <p:nvPr/>
        </p:nvSpPr>
        <p:spPr>
          <a:xfrm>
            <a:off x="0" y="4227738"/>
            <a:ext cx="6095999" cy="1657745"/>
          </a:xfrm>
          <a:prstGeom prst="rect">
            <a:avLst/>
          </a:prstGeom>
          <a:solidFill>
            <a:schemeClr val="bg1">
              <a:alpha val="92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10" name="Rectangle 9">
            <a:extLst>
              <a:ext uri="{FF2B5EF4-FFF2-40B4-BE49-F238E27FC236}">
                <a16:creationId xmlns:a16="http://schemas.microsoft.com/office/drawing/2014/main" id="{3DC3B4E2-C1BA-0441-9CBF-E79FB5658138}"/>
              </a:ext>
            </a:extLst>
          </p:cNvPr>
          <p:cNvSpPr/>
          <p:nvPr/>
        </p:nvSpPr>
        <p:spPr>
          <a:xfrm>
            <a:off x="299863" y="4330865"/>
            <a:ext cx="5796136" cy="1502289"/>
          </a:xfrm>
          <a:prstGeom prst="rect">
            <a:avLst/>
          </a:prstGeom>
          <a:noFill/>
          <a:ln>
            <a:noFill/>
          </a:ln>
        </p:spPr>
        <p:txBody>
          <a:bodyPr wrap="square" tIns="180000" bIns="180000">
            <a:spAutoFit/>
          </a:bodyPr>
          <a:lstStyle/>
          <a:p>
            <a:pPr marL="11113" indent="220663">
              <a:defRPr/>
            </a:pPr>
            <a:r>
              <a:rPr lang="en-GB" sz="3200" dirty="0">
                <a:solidFill>
                  <a:prstClr val="black"/>
                </a:solidFill>
                <a:latin typeface="Helvetica Light" charset="0"/>
                <a:ea typeface="Helvetica Light" charset="0"/>
                <a:cs typeface="Helvetica Light" charset="0"/>
              </a:rPr>
              <a:t>Heavy Ion Physics</a:t>
            </a:r>
          </a:p>
          <a:p>
            <a:pPr marL="11113" indent="220663">
              <a:spcBef>
                <a:spcPts val="1200"/>
              </a:spcBef>
              <a:defRPr/>
            </a:pPr>
            <a:r>
              <a:rPr lang="en-GB" sz="3200" dirty="0">
                <a:solidFill>
                  <a:prstClr val="black"/>
                </a:solidFill>
                <a:latin typeface="Helvetica Light" charset="0"/>
                <a:ea typeface="Helvetica Light" charset="0"/>
                <a:cs typeface="Helvetica Light" charset="0"/>
              </a:rPr>
              <a:t>High-density strong Matter</a:t>
            </a:r>
            <a:endParaRPr lang="en-GB" sz="1200" dirty="0">
              <a:solidFill>
                <a:srgbClr val="000000"/>
              </a:solidFill>
              <a:latin typeface="Helvetica Light" panose="020B0403020202020204" pitchFamily="34" charset="0"/>
              <a:ea typeface="Helvetica Light" charset="0"/>
              <a:cs typeface="Helvetica Light" charset="0"/>
            </a:endParaRPr>
          </a:p>
        </p:txBody>
      </p:sp>
      <p:sp>
        <p:nvSpPr>
          <p:cNvPr id="11" name="TextBox 10">
            <a:extLst>
              <a:ext uri="{FF2B5EF4-FFF2-40B4-BE49-F238E27FC236}">
                <a16:creationId xmlns:a16="http://schemas.microsoft.com/office/drawing/2014/main" id="{C1DC2513-ADD3-7D42-8E92-CA7104D8EAB6}"/>
              </a:ext>
            </a:extLst>
          </p:cNvPr>
          <p:cNvSpPr txBox="1"/>
          <p:nvPr/>
        </p:nvSpPr>
        <p:spPr>
          <a:xfrm>
            <a:off x="1623121" y="5988610"/>
            <a:ext cx="4644220" cy="338554"/>
          </a:xfrm>
          <a:prstGeom prst="rect">
            <a:avLst/>
          </a:prstGeom>
          <a:noFill/>
        </p:spPr>
        <p:txBody>
          <a:bodyPr wrap="none" rtlCol="0">
            <a:spAutoFit/>
          </a:bodyPr>
          <a:lstStyle/>
          <a:p>
            <a:r>
              <a:rPr lang="en-US" sz="1600" dirty="0">
                <a:solidFill>
                  <a:schemeClr val="bg1"/>
                </a:solidFill>
                <a:latin typeface="Helvetica Light" charset="0"/>
                <a:ea typeface="Helvetica Light" charset="0"/>
                <a:cs typeface="Helvetica Light" charset="0"/>
              </a:rPr>
              <a:t>… and physics of strong electromagnetic fields !</a:t>
            </a:r>
          </a:p>
        </p:txBody>
      </p:sp>
    </p:spTree>
    <p:extLst>
      <p:ext uri="{BB962C8B-B14F-4D97-AF65-F5344CB8AC3E}">
        <p14:creationId xmlns:p14="http://schemas.microsoft.com/office/powerpoint/2010/main" val="7338685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D3D798-97F7-5946-BA64-040A49471940}"/>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a:extLst>
              <a:ext uri="{FF2B5EF4-FFF2-40B4-BE49-F238E27FC236}">
                <a16:creationId xmlns:a16="http://schemas.microsoft.com/office/drawing/2014/main" id="{68631172-2148-3048-A481-DDBD967B4074}"/>
              </a:ext>
            </a:extLst>
          </p:cNvPr>
          <p:cNvSpPr>
            <a:spLocks noGrp="1"/>
          </p:cNvSpPr>
          <p:nvPr>
            <p:ph type="sldNum" sz="quarter" idx="4"/>
          </p:nvPr>
        </p:nvSpPr>
        <p:spPr/>
        <p:txBody>
          <a:bodyPr/>
          <a:lstStyle/>
          <a:p>
            <a:pPr>
              <a:defRPr/>
            </a:pPr>
            <a:fld id="{611C2F03-9E95-40C9-A99F-3C4F7EE8CF2A}" type="slidenum">
              <a:rPr lang="en-GB" smtClean="0"/>
              <a:pPr>
                <a:defRPr/>
              </a:pPr>
              <a:t>36</a:t>
            </a:fld>
            <a:endParaRPr lang="en-GB" dirty="0"/>
          </a:p>
        </p:txBody>
      </p:sp>
      <p:sp>
        <p:nvSpPr>
          <p:cNvPr id="3" name="TextBox 2">
            <a:extLst>
              <a:ext uri="{FF2B5EF4-FFF2-40B4-BE49-F238E27FC236}">
                <a16:creationId xmlns:a16="http://schemas.microsoft.com/office/drawing/2014/main" id="{FA68A85E-5FD8-FD45-84FF-7A79D3FD9DFD}"/>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Understanding of Heavy Ion collisions has hugely evolved since start of LHC</a:t>
            </a:r>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6" name="Picture 5">
            <a:extLst>
              <a:ext uri="{FF2B5EF4-FFF2-40B4-BE49-F238E27FC236}">
                <a16:creationId xmlns:a16="http://schemas.microsoft.com/office/drawing/2014/main" id="{9235D6C6-12F9-314E-AF78-CD2B9C69510B}"/>
              </a:ext>
            </a:extLst>
          </p:cNvPr>
          <p:cNvPicPr>
            <a:picLocks noChangeAspect="1"/>
          </p:cNvPicPr>
          <p:nvPr/>
        </p:nvPicPr>
        <p:blipFill>
          <a:blip r:embed="rId2"/>
          <a:stretch>
            <a:fillRect/>
          </a:stretch>
        </p:blipFill>
        <p:spPr>
          <a:xfrm>
            <a:off x="458737" y="1441049"/>
            <a:ext cx="5274798" cy="5174734"/>
          </a:xfrm>
          <a:prstGeom prst="rect">
            <a:avLst/>
          </a:prstGeom>
        </p:spPr>
      </p:pic>
      <p:sp>
        <p:nvSpPr>
          <p:cNvPr id="7" name="TextBox 6">
            <a:extLst>
              <a:ext uri="{FF2B5EF4-FFF2-40B4-BE49-F238E27FC236}">
                <a16:creationId xmlns:a16="http://schemas.microsoft.com/office/drawing/2014/main" id="{883C85AB-4624-F046-A22D-FDAF12B29590}"/>
              </a:ext>
            </a:extLst>
          </p:cNvPr>
          <p:cNvSpPr txBox="1"/>
          <p:nvPr/>
        </p:nvSpPr>
        <p:spPr>
          <a:xfrm>
            <a:off x="6689127" y="1076404"/>
            <a:ext cx="5485235" cy="4955203"/>
          </a:xfrm>
          <a:prstGeom prst="rect">
            <a:avLst/>
          </a:prstGeom>
          <a:noFill/>
        </p:spPr>
        <p:txBody>
          <a:bodyPr wrap="square" rtlCol="0">
            <a:spAutoFit/>
          </a:bodyPr>
          <a:lstStyle/>
          <a:p>
            <a:r>
              <a:rPr lang="en-US" dirty="0">
                <a:solidFill>
                  <a:srgbClr val="003BB8"/>
                </a:solidFill>
                <a:latin typeface="Helvetica Light" charset="0"/>
                <a:ea typeface="Helvetica Light" charset="0"/>
                <a:cs typeface="Helvetica Light" charset="0"/>
              </a:rPr>
              <a:t>Seminal plot from ALICE with rich physics</a:t>
            </a:r>
          </a:p>
          <a:p>
            <a:pPr marL="285750" indent="-285750">
              <a:spcBef>
                <a:spcPts val="2400"/>
              </a:spcBef>
              <a:buFont typeface="Arial" panose="020B0604020202020204" pitchFamily="34" charset="0"/>
              <a:buChar char="•"/>
            </a:pPr>
            <a:r>
              <a:rPr lang="en-US" sz="1600" dirty="0">
                <a:latin typeface="Helvetica Light" charset="0"/>
                <a:ea typeface="Helvetica Light" charset="0"/>
                <a:cs typeface="Helvetica Light" charset="0"/>
              </a:rPr>
              <a:t>Hadron / pion ratio smoothly evolves across   multiplicity reaching thermal values in Pb-Pb</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Rise of strangeness (the stranger the steeper)</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No √s dependence</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Low multiplicity pp data described by Pythia (but remains constant towards higher </a:t>
            </a:r>
            <a:r>
              <a:rPr lang="en-US" sz="1600" dirty="0" err="1">
                <a:latin typeface="Helvetica Light" charset="0"/>
                <a:ea typeface="Helvetica Light" charset="0"/>
                <a:cs typeface="Helvetica Light" charset="0"/>
              </a:rPr>
              <a:t>N</a:t>
            </a:r>
            <a:r>
              <a:rPr lang="en-US" sz="1600" baseline="-25000" dirty="0" err="1">
                <a:latin typeface="Helvetica Light" charset="0"/>
                <a:ea typeface="Helvetica Light" charset="0"/>
                <a:cs typeface="Helvetica Light" charset="0"/>
              </a:rPr>
              <a:t>ch</a:t>
            </a:r>
            <a:r>
              <a:rPr lang="en-US" sz="1600" dirty="0">
                <a:latin typeface="Helvetica Light" charset="0"/>
                <a:ea typeface="Helvetica Light" charset="0"/>
                <a:cs typeface="Helvetica Light" charset="0"/>
              </a:rPr>
              <a:t>)   </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Increase of ratio could indicate thermal production        of strangeness independent of size of system</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High-multiplicity pp ~ same hadro-chemistry as            fully thermalized system</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Is it possible to understand behavior of large systems from parton (re-)scattering in small systems?</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Theoretical models allow quantitative description</a:t>
            </a:r>
          </a:p>
        </p:txBody>
      </p:sp>
      <p:pic>
        <p:nvPicPr>
          <p:cNvPr id="8" name="Picture 7">
            <a:extLst>
              <a:ext uri="{FF2B5EF4-FFF2-40B4-BE49-F238E27FC236}">
                <a16:creationId xmlns:a16="http://schemas.microsoft.com/office/drawing/2014/main" id="{C70B57BD-205B-A843-88ED-77FFC7BC70E1}"/>
              </a:ext>
            </a:extLst>
          </p:cNvPr>
          <p:cNvPicPr>
            <a:picLocks noChangeAspect="1"/>
          </p:cNvPicPr>
          <p:nvPr/>
        </p:nvPicPr>
        <p:blipFill>
          <a:blip r:embed="rId3">
            <a:duotone>
              <a:schemeClr val="accent1">
                <a:shade val="45000"/>
                <a:satMod val="135000"/>
              </a:schemeClr>
              <a:prstClr val="white"/>
            </a:duotone>
          </a:blip>
          <a:stretch>
            <a:fillRect/>
          </a:stretch>
        </p:blipFill>
        <p:spPr>
          <a:xfrm>
            <a:off x="1473023" y="1030126"/>
            <a:ext cx="2629415" cy="478946"/>
          </a:xfrm>
          <a:prstGeom prst="rect">
            <a:avLst/>
          </a:prstGeom>
        </p:spPr>
      </p:pic>
      <p:sp>
        <p:nvSpPr>
          <p:cNvPr id="9" name="TextBox 8">
            <a:extLst>
              <a:ext uri="{FF2B5EF4-FFF2-40B4-BE49-F238E27FC236}">
                <a16:creationId xmlns:a16="http://schemas.microsoft.com/office/drawing/2014/main" id="{4C473751-44BA-0741-B46A-E7901355F184}"/>
              </a:ext>
            </a:extLst>
          </p:cNvPr>
          <p:cNvSpPr txBox="1"/>
          <p:nvPr/>
        </p:nvSpPr>
        <p:spPr>
          <a:xfrm>
            <a:off x="4228932" y="1139679"/>
            <a:ext cx="1229824" cy="261610"/>
          </a:xfrm>
          <a:prstGeom prst="rect">
            <a:avLst/>
          </a:prstGeom>
          <a:noFill/>
        </p:spPr>
        <p:txBody>
          <a:bodyPr wrap="none" rtlCol="0">
            <a:spAutoFit/>
          </a:bodyPr>
          <a:lstStyle/>
          <a:p>
            <a:r>
              <a:rPr lang="en-US" sz="1100" dirty="0">
                <a:solidFill>
                  <a:schemeClr val="accent1">
                    <a:lumMod val="75000"/>
                  </a:schemeClr>
                </a:solidFill>
                <a:latin typeface="Helvetica Light" charset="0"/>
                <a:ea typeface="Helvetica Light" charset="0"/>
                <a:cs typeface="Helvetica Light" charset="0"/>
              </a:rPr>
              <a:t>Colliding system</a:t>
            </a:r>
          </a:p>
        </p:txBody>
      </p:sp>
      <p:cxnSp>
        <p:nvCxnSpPr>
          <p:cNvPr id="11" name="Straight Arrow Connector 10">
            <a:extLst>
              <a:ext uri="{FF2B5EF4-FFF2-40B4-BE49-F238E27FC236}">
                <a16:creationId xmlns:a16="http://schemas.microsoft.com/office/drawing/2014/main" id="{3D62FABF-158B-2B47-BA09-7EF9DAF77515}"/>
              </a:ext>
            </a:extLst>
          </p:cNvPr>
          <p:cNvCxnSpPr>
            <a:cxnSpLocks/>
          </p:cNvCxnSpPr>
          <p:nvPr/>
        </p:nvCxnSpPr>
        <p:spPr>
          <a:xfrm>
            <a:off x="5906530" y="1952368"/>
            <a:ext cx="0" cy="2397210"/>
          </a:xfrm>
          <a:prstGeom prst="straightConnector1">
            <a:avLst/>
          </a:prstGeom>
          <a:ln w="9525">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0BE85BF1-5800-544B-9AAF-297A024B8FA1}"/>
              </a:ext>
            </a:extLst>
          </p:cNvPr>
          <p:cNvSpPr txBox="1"/>
          <p:nvPr/>
        </p:nvSpPr>
        <p:spPr>
          <a:xfrm rot="16200000">
            <a:off x="5246606" y="3112841"/>
            <a:ext cx="1665841" cy="261610"/>
          </a:xfrm>
          <a:prstGeom prst="rect">
            <a:avLst/>
          </a:prstGeom>
          <a:noFill/>
        </p:spPr>
        <p:txBody>
          <a:bodyPr wrap="none" rtlCol="0">
            <a:spAutoFit/>
          </a:bodyPr>
          <a:lstStyle/>
          <a:p>
            <a:r>
              <a:rPr lang="en-US" sz="1100" dirty="0">
                <a:solidFill>
                  <a:schemeClr val="accent1">
                    <a:lumMod val="75000"/>
                  </a:schemeClr>
                </a:solidFill>
                <a:latin typeface="Helvetica Light" charset="0"/>
                <a:ea typeface="Helvetica Light" charset="0"/>
                <a:cs typeface="Helvetica Light" charset="0"/>
              </a:rPr>
              <a:t>Increasing strangeness</a:t>
            </a:r>
          </a:p>
        </p:txBody>
      </p:sp>
    </p:spTree>
    <p:extLst>
      <p:ext uri="{BB962C8B-B14F-4D97-AF65-F5344CB8AC3E}">
        <p14:creationId xmlns:p14="http://schemas.microsoft.com/office/powerpoint/2010/main" val="2915868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D3D798-97F7-5946-BA64-040A49471940}"/>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a:extLst>
              <a:ext uri="{FF2B5EF4-FFF2-40B4-BE49-F238E27FC236}">
                <a16:creationId xmlns:a16="http://schemas.microsoft.com/office/drawing/2014/main" id="{68631172-2148-3048-A481-DDBD967B4074}"/>
              </a:ext>
            </a:extLst>
          </p:cNvPr>
          <p:cNvSpPr>
            <a:spLocks noGrp="1"/>
          </p:cNvSpPr>
          <p:nvPr>
            <p:ph type="sldNum" sz="quarter" idx="4"/>
          </p:nvPr>
        </p:nvSpPr>
        <p:spPr/>
        <p:txBody>
          <a:bodyPr/>
          <a:lstStyle/>
          <a:p>
            <a:pPr>
              <a:defRPr/>
            </a:pPr>
            <a:fld id="{611C2F03-9E95-40C9-A99F-3C4F7EE8CF2A}" type="slidenum">
              <a:rPr lang="en-GB" smtClean="0"/>
              <a:pPr>
                <a:defRPr/>
              </a:pPr>
              <a:t>37</a:t>
            </a:fld>
            <a:endParaRPr lang="en-GB" dirty="0"/>
          </a:p>
        </p:txBody>
      </p:sp>
      <p:sp>
        <p:nvSpPr>
          <p:cNvPr id="3" name="TextBox 2">
            <a:extLst>
              <a:ext uri="{FF2B5EF4-FFF2-40B4-BE49-F238E27FC236}">
                <a16:creationId xmlns:a16="http://schemas.microsoft.com/office/drawing/2014/main" id="{FA68A85E-5FD8-FD45-84FF-7A79D3FD9DFD}"/>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charset="0"/>
                <a:ea typeface="Helvetica Light" charset="0"/>
                <a:cs typeface="Helvetica Light" charset="0"/>
              </a:rPr>
              <a:t>	Understanding of Heavy Ion collisions has hugely evolved since start of LHC</a:t>
            </a:r>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6" name="Picture 5">
            <a:extLst>
              <a:ext uri="{FF2B5EF4-FFF2-40B4-BE49-F238E27FC236}">
                <a16:creationId xmlns:a16="http://schemas.microsoft.com/office/drawing/2014/main" id="{9235D6C6-12F9-314E-AF78-CD2B9C69510B}"/>
              </a:ext>
            </a:extLst>
          </p:cNvPr>
          <p:cNvPicPr>
            <a:picLocks noChangeAspect="1"/>
          </p:cNvPicPr>
          <p:nvPr/>
        </p:nvPicPr>
        <p:blipFill>
          <a:blip r:embed="rId2"/>
          <a:stretch>
            <a:fillRect/>
          </a:stretch>
        </p:blipFill>
        <p:spPr>
          <a:xfrm>
            <a:off x="458737" y="1441049"/>
            <a:ext cx="5274798" cy="5174734"/>
          </a:xfrm>
          <a:prstGeom prst="rect">
            <a:avLst/>
          </a:prstGeom>
        </p:spPr>
      </p:pic>
      <p:sp>
        <p:nvSpPr>
          <p:cNvPr id="7" name="TextBox 6">
            <a:extLst>
              <a:ext uri="{FF2B5EF4-FFF2-40B4-BE49-F238E27FC236}">
                <a16:creationId xmlns:a16="http://schemas.microsoft.com/office/drawing/2014/main" id="{883C85AB-4624-F046-A22D-FDAF12B29590}"/>
              </a:ext>
            </a:extLst>
          </p:cNvPr>
          <p:cNvSpPr txBox="1"/>
          <p:nvPr/>
        </p:nvSpPr>
        <p:spPr>
          <a:xfrm>
            <a:off x="6689127" y="1076404"/>
            <a:ext cx="5485235" cy="4955203"/>
          </a:xfrm>
          <a:prstGeom prst="rect">
            <a:avLst/>
          </a:prstGeom>
          <a:noFill/>
        </p:spPr>
        <p:txBody>
          <a:bodyPr wrap="square" rtlCol="0">
            <a:spAutoFit/>
          </a:bodyPr>
          <a:lstStyle/>
          <a:p>
            <a:r>
              <a:rPr lang="en-US" dirty="0">
                <a:solidFill>
                  <a:srgbClr val="003BB8"/>
                </a:solidFill>
                <a:latin typeface="Helvetica Light" charset="0"/>
                <a:ea typeface="Helvetica Light" charset="0"/>
                <a:cs typeface="Helvetica Light" charset="0"/>
              </a:rPr>
              <a:t>Seminal plot from ALICE with rich physics</a:t>
            </a:r>
          </a:p>
          <a:p>
            <a:pPr marL="285750" indent="-285750">
              <a:spcBef>
                <a:spcPts val="2400"/>
              </a:spcBef>
              <a:buFont typeface="Arial" panose="020B0604020202020204" pitchFamily="34" charset="0"/>
              <a:buChar char="•"/>
            </a:pPr>
            <a:r>
              <a:rPr lang="en-US" sz="1600" dirty="0">
                <a:latin typeface="Helvetica Light" charset="0"/>
                <a:ea typeface="Helvetica Light" charset="0"/>
                <a:cs typeface="Helvetica Light" charset="0"/>
              </a:rPr>
              <a:t>Hadron / pion ratio smoothly evolves across   multiplicity reaching thermal values in Pb-Pb</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Rise of strangeness (the stranger the steeper)</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No √s dependence</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Low multiplicity pp data described by Pythia (but remains constant towards higher </a:t>
            </a:r>
            <a:r>
              <a:rPr lang="en-US" sz="1600" dirty="0" err="1">
                <a:latin typeface="Helvetica Light" charset="0"/>
                <a:ea typeface="Helvetica Light" charset="0"/>
                <a:cs typeface="Helvetica Light" charset="0"/>
              </a:rPr>
              <a:t>N</a:t>
            </a:r>
            <a:r>
              <a:rPr lang="en-US" sz="1600" baseline="-25000" dirty="0" err="1">
                <a:latin typeface="Helvetica Light" charset="0"/>
                <a:ea typeface="Helvetica Light" charset="0"/>
                <a:cs typeface="Helvetica Light" charset="0"/>
              </a:rPr>
              <a:t>ch</a:t>
            </a:r>
            <a:r>
              <a:rPr lang="en-US" sz="1600" dirty="0">
                <a:latin typeface="Helvetica Light" charset="0"/>
                <a:ea typeface="Helvetica Light" charset="0"/>
                <a:cs typeface="Helvetica Light" charset="0"/>
              </a:rPr>
              <a:t>)   </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Increase of ratio could indicate thermal production        of strangeness independent of size of system</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High-multiplicity pp ~ same hadro-chemistry as            fully thermalized system (hydrodynamics)</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Is it possible to understand behavior of large systems from parton (re-)scattering in small systems?</a:t>
            </a:r>
          </a:p>
          <a:p>
            <a:pPr marL="285750" indent="-285750">
              <a:spcBef>
                <a:spcPts val="1200"/>
              </a:spcBef>
              <a:buFont typeface="Arial" panose="020B0604020202020204" pitchFamily="34" charset="0"/>
              <a:buChar char="•"/>
            </a:pPr>
            <a:r>
              <a:rPr lang="en-US" sz="1600" dirty="0">
                <a:latin typeface="Helvetica Light" charset="0"/>
                <a:ea typeface="Helvetica Light" charset="0"/>
                <a:cs typeface="Helvetica Light" charset="0"/>
              </a:rPr>
              <a:t>Theoretical models allow quantitative description</a:t>
            </a:r>
          </a:p>
        </p:txBody>
      </p:sp>
      <p:pic>
        <p:nvPicPr>
          <p:cNvPr id="8" name="Picture 7">
            <a:extLst>
              <a:ext uri="{FF2B5EF4-FFF2-40B4-BE49-F238E27FC236}">
                <a16:creationId xmlns:a16="http://schemas.microsoft.com/office/drawing/2014/main" id="{C70B57BD-205B-A843-88ED-77FFC7BC70E1}"/>
              </a:ext>
            </a:extLst>
          </p:cNvPr>
          <p:cNvPicPr>
            <a:picLocks noChangeAspect="1"/>
          </p:cNvPicPr>
          <p:nvPr/>
        </p:nvPicPr>
        <p:blipFill>
          <a:blip r:embed="rId3">
            <a:duotone>
              <a:schemeClr val="accent1">
                <a:shade val="45000"/>
                <a:satMod val="135000"/>
              </a:schemeClr>
              <a:prstClr val="white"/>
            </a:duotone>
          </a:blip>
          <a:stretch>
            <a:fillRect/>
          </a:stretch>
        </p:blipFill>
        <p:spPr>
          <a:xfrm>
            <a:off x="1473023" y="1030126"/>
            <a:ext cx="2629415" cy="478946"/>
          </a:xfrm>
          <a:prstGeom prst="rect">
            <a:avLst/>
          </a:prstGeom>
        </p:spPr>
      </p:pic>
      <p:sp>
        <p:nvSpPr>
          <p:cNvPr id="9" name="TextBox 8">
            <a:extLst>
              <a:ext uri="{FF2B5EF4-FFF2-40B4-BE49-F238E27FC236}">
                <a16:creationId xmlns:a16="http://schemas.microsoft.com/office/drawing/2014/main" id="{4C473751-44BA-0741-B46A-E7901355F184}"/>
              </a:ext>
            </a:extLst>
          </p:cNvPr>
          <p:cNvSpPr txBox="1"/>
          <p:nvPr/>
        </p:nvSpPr>
        <p:spPr>
          <a:xfrm>
            <a:off x="4228932" y="1139679"/>
            <a:ext cx="1229824" cy="261610"/>
          </a:xfrm>
          <a:prstGeom prst="rect">
            <a:avLst/>
          </a:prstGeom>
          <a:noFill/>
        </p:spPr>
        <p:txBody>
          <a:bodyPr wrap="none" rtlCol="0">
            <a:spAutoFit/>
          </a:bodyPr>
          <a:lstStyle/>
          <a:p>
            <a:r>
              <a:rPr lang="en-US" sz="1100" dirty="0">
                <a:solidFill>
                  <a:schemeClr val="accent1">
                    <a:lumMod val="75000"/>
                  </a:schemeClr>
                </a:solidFill>
                <a:latin typeface="Helvetica Light" charset="0"/>
                <a:ea typeface="Helvetica Light" charset="0"/>
                <a:cs typeface="Helvetica Light" charset="0"/>
              </a:rPr>
              <a:t>Colliding system</a:t>
            </a:r>
          </a:p>
        </p:txBody>
      </p:sp>
      <p:cxnSp>
        <p:nvCxnSpPr>
          <p:cNvPr id="11" name="Straight Arrow Connector 10">
            <a:extLst>
              <a:ext uri="{FF2B5EF4-FFF2-40B4-BE49-F238E27FC236}">
                <a16:creationId xmlns:a16="http://schemas.microsoft.com/office/drawing/2014/main" id="{3D62FABF-158B-2B47-BA09-7EF9DAF77515}"/>
              </a:ext>
            </a:extLst>
          </p:cNvPr>
          <p:cNvCxnSpPr>
            <a:cxnSpLocks/>
          </p:cNvCxnSpPr>
          <p:nvPr/>
        </p:nvCxnSpPr>
        <p:spPr>
          <a:xfrm>
            <a:off x="5906530" y="1952368"/>
            <a:ext cx="0" cy="2397210"/>
          </a:xfrm>
          <a:prstGeom prst="straightConnector1">
            <a:avLst/>
          </a:prstGeom>
          <a:ln w="9525">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0BE85BF1-5800-544B-9AAF-297A024B8FA1}"/>
              </a:ext>
            </a:extLst>
          </p:cNvPr>
          <p:cNvSpPr txBox="1"/>
          <p:nvPr/>
        </p:nvSpPr>
        <p:spPr>
          <a:xfrm rot="16200000">
            <a:off x="5246606" y="3112841"/>
            <a:ext cx="1665841" cy="261610"/>
          </a:xfrm>
          <a:prstGeom prst="rect">
            <a:avLst/>
          </a:prstGeom>
          <a:noFill/>
        </p:spPr>
        <p:txBody>
          <a:bodyPr wrap="none" rtlCol="0">
            <a:spAutoFit/>
          </a:bodyPr>
          <a:lstStyle/>
          <a:p>
            <a:r>
              <a:rPr lang="en-US" sz="1100" dirty="0">
                <a:solidFill>
                  <a:schemeClr val="accent1">
                    <a:lumMod val="75000"/>
                  </a:schemeClr>
                </a:solidFill>
                <a:latin typeface="Helvetica Light" charset="0"/>
                <a:ea typeface="Helvetica Light" charset="0"/>
                <a:cs typeface="Helvetica Light" charset="0"/>
              </a:rPr>
              <a:t>Increasing strangeness</a:t>
            </a:r>
          </a:p>
        </p:txBody>
      </p:sp>
      <p:sp>
        <p:nvSpPr>
          <p:cNvPr id="17" name="Rounded Rectangle 16">
            <a:extLst>
              <a:ext uri="{FF2B5EF4-FFF2-40B4-BE49-F238E27FC236}">
                <a16:creationId xmlns:a16="http://schemas.microsoft.com/office/drawing/2014/main" id="{B6F555B6-00E4-D641-8FCA-231152761D4F}"/>
              </a:ext>
            </a:extLst>
          </p:cNvPr>
          <p:cNvSpPr/>
          <p:nvPr/>
        </p:nvSpPr>
        <p:spPr>
          <a:xfrm>
            <a:off x="977899" y="1192324"/>
            <a:ext cx="10328533" cy="5128320"/>
          </a:xfrm>
          <a:prstGeom prst="roundRect">
            <a:avLst>
              <a:gd name="adj" fmla="val 8027"/>
            </a:avLst>
          </a:prstGeom>
          <a:solidFill>
            <a:schemeClr val="bg1"/>
          </a:solidFill>
          <a:ln w="76200">
            <a:solidFill>
              <a:schemeClr val="bg1">
                <a:lumMod val="75000"/>
              </a:schemeClr>
            </a:solidFill>
          </a:ln>
          <a:effectLst>
            <a:outerShdw blurRad="241300" sx="101000" sy="101000" algn="ctr" rotWithShape="0">
              <a:prstClr val="black">
                <a:alpha val="4000"/>
              </a:prstClr>
            </a:outerShdw>
          </a:effectLst>
        </p:spPr>
        <p:txBody>
          <a:bodyPr wrap="square" rtlCol="0" anchor="ctr">
            <a:spAutoFit/>
          </a:bodyPr>
          <a:lstStyle/>
          <a:p>
            <a:pPr algn="r"/>
            <a:endParaRPr lang="en-US" sz="1600">
              <a:latin typeface="Helvetica Light" charset="0"/>
              <a:ea typeface="Helvetica Light" charset="0"/>
              <a:cs typeface="Helvetica Light" charset="0"/>
            </a:endParaRPr>
          </a:p>
        </p:txBody>
      </p:sp>
      <p:grpSp>
        <p:nvGrpSpPr>
          <p:cNvPr id="13" name="Group 12">
            <a:extLst>
              <a:ext uri="{FF2B5EF4-FFF2-40B4-BE49-F238E27FC236}">
                <a16:creationId xmlns:a16="http://schemas.microsoft.com/office/drawing/2014/main" id="{E48C9E1C-C0BD-5843-AFC2-1DCD826E6E77}"/>
              </a:ext>
            </a:extLst>
          </p:cNvPr>
          <p:cNvGrpSpPr>
            <a:grpSpLocks noChangeAspect="1"/>
          </p:cNvGrpSpPr>
          <p:nvPr/>
        </p:nvGrpSpPr>
        <p:grpSpPr>
          <a:xfrm>
            <a:off x="2616272" y="1595118"/>
            <a:ext cx="6407521" cy="2898000"/>
            <a:chOff x="4483100" y="2819400"/>
            <a:chExt cx="3225800" cy="1458968"/>
          </a:xfrm>
        </p:grpSpPr>
        <p:pic>
          <p:nvPicPr>
            <p:cNvPr id="14" name="Picture 13">
              <a:extLst>
                <a:ext uri="{FF2B5EF4-FFF2-40B4-BE49-F238E27FC236}">
                  <a16:creationId xmlns:a16="http://schemas.microsoft.com/office/drawing/2014/main" id="{7432771B-E78A-C64A-A089-6C8AB5B89A62}"/>
                </a:ext>
              </a:extLst>
            </p:cNvPr>
            <p:cNvPicPr>
              <a:picLocks noChangeAspect="1"/>
            </p:cNvPicPr>
            <p:nvPr/>
          </p:nvPicPr>
          <p:blipFill>
            <a:blip r:embed="rId4"/>
            <a:stretch>
              <a:fillRect/>
            </a:stretch>
          </p:blipFill>
          <p:spPr>
            <a:xfrm>
              <a:off x="4483100" y="2819400"/>
              <a:ext cx="3225800" cy="1219200"/>
            </a:xfrm>
            <a:prstGeom prst="rect">
              <a:avLst/>
            </a:prstGeom>
          </p:spPr>
        </p:pic>
        <p:pic>
          <p:nvPicPr>
            <p:cNvPr id="16" name="Picture 15">
              <a:extLst>
                <a:ext uri="{FF2B5EF4-FFF2-40B4-BE49-F238E27FC236}">
                  <a16:creationId xmlns:a16="http://schemas.microsoft.com/office/drawing/2014/main" id="{D92E12BD-2411-004B-8B62-0248CA4DD0EE}"/>
                </a:ext>
              </a:extLst>
            </p:cNvPr>
            <p:cNvPicPr>
              <a:picLocks noChangeAspect="1"/>
            </p:cNvPicPr>
            <p:nvPr/>
          </p:nvPicPr>
          <p:blipFill>
            <a:blip r:embed="rId5"/>
            <a:stretch>
              <a:fillRect/>
            </a:stretch>
          </p:blipFill>
          <p:spPr>
            <a:xfrm>
              <a:off x="4790134" y="4062468"/>
              <a:ext cx="2908300" cy="215900"/>
            </a:xfrm>
            <a:prstGeom prst="rect">
              <a:avLst/>
            </a:prstGeom>
          </p:spPr>
        </p:pic>
      </p:grpSp>
      <p:sp>
        <p:nvSpPr>
          <p:cNvPr id="10" name="TextBox 9">
            <a:extLst>
              <a:ext uri="{FF2B5EF4-FFF2-40B4-BE49-F238E27FC236}">
                <a16:creationId xmlns:a16="http://schemas.microsoft.com/office/drawing/2014/main" id="{F9A3ACA4-4D3C-8340-9B69-ACAF7F36C7C3}"/>
              </a:ext>
            </a:extLst>
          </p:cNvPr>
          <p:cNvSpPr txBox="1"/>
          <p:nvPr/>
        </p:nvSpPr>
        <p:spPr>
          <a:xfrm>
            <a:off x="2075932" y="4687192"/>
            <a:ext cx="8427309" cy="1569660"/>
          </a:xfrm>
          <a:prstGeom prst="rect">
            <a:avLst/>
          </a:prstGeom>
          <a:noFill/>
        </p:spPr>
        <p:txBody>
          <a:bodyPr wrap="square" rtlCol="0">
            <a:spAutoFit/>
          </a:bodyPr>
          <a:lstStyle/>
          <a:p>
            <a:r>
              <a:rPr lang="en-US" sz="1600" dirty="0">
                <a:latin typeface="Helvetica Light" charset="0"/>
                <a:ea typeface="Helvetica Light" charset="0"/>
                <a:cs typeface="Helvetica Light" charset="0"/>
              </a:rPr>
              <a:t>True collectivity (flow) in small systems established: revealed by applying techniques   from heavy ion physics to pp (and p-Pb)</a:t>
            </a:r>
          </a:p>
          <a:p>
            <a:endParaRPr lang="en-US" sz="1100" dirty="0">
              <a:latin typeface="Helvetica Light" charset="0"/>
              <a:ea typeface="Helvetica Light" charset="0"/>
              <a:cs typeface="Helvetica Light" charset="0"/>
            </a:endParaRPr>
          </a:p>
          <a:p>
            <a:pPr lvl="0">
              <a:spcBef>
                <a:spcPts val="600"/>
              </a:spcBef>
            </a:pPr>
            <a:r>
              <a:rPr lang="en-US" sz="1600" dirty="0">
                <a:latin typeface="Helvetica Light" charset="0"/>
                <a:ea typeface="Helvetica Light" charset="0"/>
                <a:cs typeface="Helvetica Light" charset="0"/>
              </a:rPr>
              <a:t>Theoretical analysis of precise Pb-Pb flow data shows that shear viscosity of QGP is        10 × lower than for any other form of matter </a:t>
            </a:r>
            <a:r>
              <a:rPr lang="en-US" sz="1600" dirty="0">
                <a:latin typeface="Symbol" pitchFamily="2" charset="2"/>
                <a:ea typeface="Helvetica Light" charset="0"/>
                <a:cs typeface="Helvetica Light" charset="0"/>
              </a:rPr>
              <a:t>®</a:t>
            </a:r>
            <a:r>
              <a:rPr lang="en-US" sz="1600" dirty="0">
                <a:latin typeface="Helvetica Light" charset="0"/>
                <a:ea typeface="Helvetica Light" charset="0"/>
                <a:cs typeface="Helvetica Light" charset="0"/>
              </a:rPr>
              <a:t> almost perfect fluid </a:t>
            </a:r>
            <a:r>
              <a:rPr lang="en-GB" sz="800" dirty="0">
                <a:solidFill>
                  <a:prstClr val="black">
                    <a:lumMod val="50000"/>
                    <a:lumOff val="50000"/>
                  </a:prstClr>
                </a:solidFill>
                <a:latin typeface="Helvetica Light"/>
                <a:cs typeface="Helvetica Light"/>
              </a:rPr>
              <a:t>[ S. Bass et al, Nature Phys 15, 1113 (2019) ] </a:t>
            </a:r>
          </a:p>
          <a:p>
            <a:endParaRPr lang="en-US" sz="1600" dirty="0">
              <a:latin typeface="Helvetica Light" charset="0"/>
              <a:ea typeface="Helvetica Light" charset="0"/>
              <a:cs typeface="Helvetica Light" charset="0"/>
            </a:endParaRPr>
          </a:p>
        </p:txBody>
      </p:sp>
      <p:sp>
        <p:nvSpPr>
          <p:cNvPr id="18" name="Rectangle 17">
            <a:extLst>
              <a:ext uri="{FF2B5EF4-FFF2-40B4-BE49-F238E27FC236}">
                <a16:creationId xmlns:a16="http://schemas.microsoft.com/office/drawing/2014/main" id="{99984584-37F0-2E4D-9AE5-769C98C6F006}"/>
              </a:ext>
            </a:extLst>
          </p:cNvPr>
          <p:cNvSpPr/>
          <p:nvPr/>
        </p:nvSpPr>
        <p:spPr>
          <a:xfrm>
            <a:off x="7322479" y="1440783"/>
            <a:ext cx="2004574" cy="215444"/>
          </a:xfrm>
          <a:prstGeom prst="rect">
            <a:avLst/>
          </a:prstGeom>
          <a:noFill/>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ALICE PRL 123, 142301 (2019) </a:t>
            </a:r>
          </a:p>
        </p:txBody>
      </p:sp>
      <p:sp>
        <p:nvSpPr>
          <p:cNvPr id="19" name="TextBox 18">
            <a:extLst>
              <a:ext uri="{FF2B5EF4-FFF2-40B4-BE49-F238E27FC236}">
                <a16:creationId xmlns:a16="http://schemas.microsoft.com/office/drawing/2014/main" id="{EA7980E7-C156-EC4D-A54F-C10BDEBDB229}"/>
              </a:ext>
            </a:extLst>
          </p:cNvPr>
          <p:cNvSpPr txBox="1"/>
          <p:nvPr/>
        </p:nvSpPr>
        <p:spPr>
          <a:xfrm>
            <a:off x="3520056" y="3729675"/>
            <a:ext cx="776175" cy="338554"/>
          </a:xfrm>
          <a:prstGeom prst="rect">
            <a:avLst/>
          </a:prstGeom>
          <a:noFill/>
        </p:spPr>
        <p:txBody>
          <a:bodyPr wrap="none" rtlCol="0">
            <a:spAutoFit/>
          </a:bodyPr>
          <a:lstStyle/>
          <a:p>
            <a:r>
              <a:rPr lang="en-US" sz="1600" dirty="0">
                <a:latin typeface="Helvetica" pitchFamily="2" charset="0"/>
                <a:ea typeface="Helvetica Light" charset="0"/>
                <a:cs typeface="Helvetica Light" charset="0"/>
              </a:rPr>
              <a:t>ALICE</a:t>
            </a:r>
          </a:p>
        </p:txBody>
      </p:sp>
    </p:spTree>
    <p:extLst>
      <p:ext uri="{BB962C8B-B14F-4D97-AF65-F5344CB8AC3E}">
        <p14:creationId xmlns:p14="http://schemas.microsoft.com/office/powerpoint/2010/main" val="23214961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0B5A47-F070-9F48-95EF-65B63FA635A6}"/>
              </a:ext>
            </a:extLst>
          </p:cNvPr>
          <p:cNvSpPr>
            <a:spLocks noGrp="1"/>
          </p:cNvSpPr>
          <p:nvPr>
            <p:ph type="sldNum" sz="quarter" idx="4"/>
          </p:nvPr>
        </p:nvSpPr>
        <p:spPr/>
        <p:txBody>
          <a:bodyPr/>
          <a:lstStyle/>
          <a:p>
            <a:pPr>
              <a:defRPr/>
            </a:pPr>
            <a:fld id="{611C2F03-9E95-40C9-A99F-3C4F7EE8CF2A}" type="slidenum">
              <a:rPr lang="en-GB" smtClean="0"/>
              <a:pPr>
                <a:defRPr/>
              </a:pPr>
              <a:t>38</a:t>
            </a:fld>
            <a:endParaRPr lang="en-GB" dirty="0"/>
          </a:p>
        </p:txBody>
      </p:sp>
      <p:sp>
        <p:nvSpPr>
          <p:cNvPr id="3" name="Rectangle 2">
            <a:extLst>
              <a:ext uri="{FF2B5EF4-FFF2-40B4-BE49-F238E27FC236}">
                <a16:creationId xmlns:a16="http://schemas.microsoft.com/office/drawing/2014/main" id="{B383E80B-63A9-CA4F-ABBD-C97FAEFDADE8}"/>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 name="TextBox 3">
            <a:extLst>
              <a:ext uri="{FF2B5EF4-FFF2-40B4-BE49-F238E27FC236}">
                <a16:creationId xmlns:a16="http://schemas.microsoft.com/office/drawing/2014/main" id="{82A36DC5-6C4E-564C-80FA-ECB076AAE147}"/>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1">
              <a:spcBef>
                <a:spcPts val="900"/>
              </a:spcBef>
            </a:pPr>
            <a:r>
              <a:rPr lang="en-US" sz="2400" dirty="0">
                <a:solidFill>
                  <a:prstClr val="black"/>
                </a:solidFill>
                <a:latin typeface="Helvetica Light" charset="0"/>
                <a:ea typeface="Helvetica Light" charset="0"/>
                <a:cs typeface="Helvetica Light" charset="0"/>
              </a:rPr>
              <a:t>Hard probes </a:t>
            </a:r>
            <a:r>
              <a:rPr lang="en-US" sz="1600" dirty="0">
                <a:solidFill>
                  <a:prstClr val="black">
                    <a:lumMod val="75000"/>
                    <a:lumOff val="25000"/>
                  </a:prstClr>
                </a:solidFill>
                <a:latin typeface="Helvetica Light" charset="0"/>
                <a:ea typeface="Helvetica Light" charset="0"/>
                <a:cs typeface="Helvetica Light" charset="0"/>
              </a:rPr>
              <a:t>— </a:t>
            </a:r>
            <a:r>
              <a:rPr lang="en-GB" dirty="0">
                <a:latin typeface="Helvetica Light" panose="020B0403020202020204" pitchFamily="34" charset="0"/>
                <a:cs typeface="Arial"/>
              </a:rPr>
              <a:t>Suppression of strongly interacting probes in Pb-Pb collisions uniformly observed</a:t>
            </a:r>
          </a:p>
          <a:p>
            <a:pPr lvl="1">
              <a:spcBef>
                <a:spcPts val="900"/>
              </a:spcBef>
            </a:pPr>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5" name="Picture 4">
            <a:extLst>
              <a:ext uri="{FF2B5EF4-FFF2-40B4-BE49-F238E27FC236}">
                <a16:creationId xmlns:a16="http://schemas.microsoft.com/office/drawing/2014/main" id="{5F93C95F-4FD2-8D46-826C-BB75E8D5934C}"/>
              </a:ext>
            </a:extLst>
          </p:cNvPr>
          <p:cNvPicPr>
            <a:picLocks noChangeAspect="1"/>
          </p:cNvPicPr>
          <p:nvPr/>
        </p:nvPicPr>
        <p:blipFill>
          <a:blip r:embed="rId2"/>
          <a:stretch>
            <a:fillRect/>
          </a:stretch>
        </p:blipFill>
        <p:spPr>
          <a:xfrm>
            <a:off x="506627" y="2222340"/>
            <a:ext cx="6108700" cy="4203700"/>
          </a:xfrm>
          <a:prstGeom prst="rect">
            <a:avLst/>
          </a:prstGeom>
        </p:spPr>
      </p:pic>
      <p:sp>
        <p:nvSpPr>
          <p:cNvPr id="6" name="TextBox 5">
            <a:extLst>
              <a:ext uri="{FF2B5EF4-FFF2-40B4-BE49-F238E27FC236}">
                <a16:creationId xmlns:a16="http://schemas.microsoft.com/office/drawing/2014/main" id="{AEF21FEF-6967-7A42-A38F-E358292FD386}"/>
              </a:ext>
            </a:extLst>
          </p:cNvPr>
          <p:cNvSpPr txBox="1"/>
          <p:nvPr/>
        </p:nvSpPr>
        <p:spPr>
          <a:xfrm>
            <a:off x="457200" y="1017579"/>
            <a:ext cx="6158128" cy="738664"/>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Colourless probes not suppressed </a:t>
            </a:r>
          </a:p>
          <a:p>
            <a:pPr>
              <a:spcBef>
                <a:spcPts val="1200"/>
              </a:spcBef>
              <a:tabLst>
                <a:tab pos="2222500" algn="l"/>
              </a:tabLst>
              <a:defRPr/>
            </a:pPr>
            <a:r>
              <a:rPr lang="en-GB" sz="1400" dirty="0">
                <a:solidFill>
                  <a:srgbClr val="003BB8"/>
                </a:solidFill>
                <a:latin typeface="Symbol" pitchFamily="2" charset="2"/>
                <a:cs typeface="Arial"/>
              </a:rPr>
              <a:t>®</a:t>
            </a:r>
            <a:r>
              <a:rPr lang="en-GB" sz="1400" dirty="0">
                <a:solidFill>
                  <a:srgbClr val="003BB8"/>
                </a:solidFill>
                <a:latin typeface="Helvetica Light" panose="020B0403020202020204" pitchFamily="34" charset="0"/>
                <a:cs typeface="Arial"/>
              </a:rPr>
              <a:t> Useful as reference and for measurement of nuclear PDFs</a:t>
            </a:r>
          </a:p>
        </p:txBody>
      </p:sp>
      <p:sp>
        <p:nvSpPr>
          <p:cNvPr id="8" name="TextBox 7">
            <a:extLst>
              <a:ext uri="{FF2B5EF4-FFF2-40B4-BE49-F238E27FC236}">
                <a16:creationId xmlns:a16="http://schemas.microsoft.com/office/drawing/2014/main" id="{AE5BF69A-87CB-1249-B176-5FF4A0BD7FFC}"/>
              </a:ext>
            </a:extLst>
          </p:cNvPr>
          <p:cNvSpPr txBox="1"/>
          <p:nvPr/>
        </p:nvSpPr>
        <p:spPr>
          <a:xfrm>
            <a:off x="5235162" y="4290618"/>
            <a:ext cx="2005900" cy="738664"/>
          </a:xfrm>
          <a:prstGeom prst="rect">
            <a:avLst/>
          </a:prstGeom>
          <a:solidFill>
            <a:schemeClr val="bg1"/>
          </a:solidFill>
        </p:spPr>
        <p:txBody>
          <a:bodyPr wrap="square" rtlCol="0">
            <a:spAutoFit/>
          </a:bodyPr>
          <a:lstStyle/>
          <a:p>
            <a:r>
              <a:rPr lang="en-US" sz="1400" dirty="0">
                <a:solidFill>
                  <a:srgbClr val="D80017"/>
                </a:solidFill>
                <a:latin typeface="Helvetica Light" charset="0"/>
                <a:ea typeface="Helvetica Light" charset="0"/>
                <a:cs typeface="Helvetica Light" charset="0"/>
              </a:rPr>
              <a:t>Jet suppression in QGP up to TeV scale. No R dependence</a:t>
            </a:r>
          </a:p>
        </p:txBody>
      </p:sp>
      <p:sp>
        <p:nvSpPr>
          <p:cNvPr id="9" name="Rectangle 8">
            <a:extLst>
              <a:ext uri="{FF2B5EF4-FFF2-40B4-BE49-F238E27FC236}">
                <a16:creationId xmlns:a16="http://schemas.microsoft.com/office/drawing/2014/main" id="{BDA5ECD7-81A1-F247-9728-D5EAF21CEB53}"/>
              </a:ext>
            </a:extLst>
          </p:cNvPr>
          <p:cNvSpPr/>
          <p:nvPr/>
        </p:nvSpPr>
        <p:spPr>
          <a:xfrm>
            <a:off x="940642" y="2083840"/>
            <a:ext cx="3818674" cy="276999"/>
          </a:xfrm>
          <a:prstGeom prst="rect">
            <a:avLst/>
          </a:prstGeom>
        </p:spPr>
        <p:txBody>
          <a:bodyPr wrap="none">
            <a:spAutoFit/>
          </a:bodyPr>
          <a:lstStyle/>
          <a:p>
            <a:r>
              <a:rPr lang="en-US" sz="1200" dirty="0">
                <a:solidFill>
                  <a:schemeClr val="tx1">
                    <a:lumMod val="50000"/>
                    <a:lumOff val="50000"/>
                  </a:schemeClr>
                </a:solidFill>
                <a:latin typeface="Helvetica Light" panose="020B0403020202020204" pitchFamily="34" charset="0"/>
              </a:rPr>
              <a:t>R</a:t>
            </a:r>
            <a:r>
              <a:rPr lang="en-US" sz="1200" baseline="-25000" dirty="0">
                <a:solidFill>
                  <a:schemeClr val="tx1">
                    <a:lumMod val="50000"/>
                    <a:lumOff val="50000"/>
                  </a:schemeClr>
                </a:solidFill>
                <a:latin typeface="Helvetica Light" panose="020B0403020202020204" pitchFamily="34" charset="0"/>
              </a:rPr>
              <a:t>AA</a:t>
            </a:r>
            <a:r>
              <a:rPr lang="en-US" sz="1200" dirty="0">
                <a:solidFill>
                  <a:schemeClr val="tx1">
                    <a:lumMod val="50000"/>
                    <a:lumOff val="50000"/>
                  </a:schemeClr>
                </a:solidFill>
                <a:latin typeface="Helvetica Light" panose="020B0403020202020204" pitchFamily="34" charset="0"/>
              </a:rPr>
              <a:t> = Pb-Pb cross section / scaled pp cross section </a:t>
            </a:r>
          </a:p>
        </p:txBody>
      </p:sp>
      <p:pic>
        <p:nvPicPr>
          <p:cNvPr id="11" name="Picture 10">
            <a:extLst>
              <a:ext uri="{FF2B5EF4-FFF2-40B4-BE49-F238E27FC236}">
                <a16:creationId xmlns:a16="http://schemas.microsoft.com/office/drawing/2014/main" id="{842F0FFF-EA01-0A48-A8F1-19952722A400}"/>
              </a:ext>
            </a:extLst>
          </p:cNvPr>
          <p:cNvPicPr>
            <a:picLocks noChangeAspect="1"/>
          </p:cNvPicPr>
          <p:nvPr/>
        </p:nvPicPr>
        <p:blipFill rotWithShape="1">
          <a:blip r:embed="rId3">
            <a:extLst>
              <a:ext uri="{28A0092B-C50C-407E-A947-70E740481C1C}">
                <a14:useLocalDpi xmlns:a14="http://schemas.microsoft.com/office/drawing/2010/main"/>
              </a:ext>
            </a:extLst>
          </a:blip>
          <a:srcRect l="9489"/>
          <a:stretch/>
        </p:blipFill>
        <p:spPr>
          <a:xfrm rot="5400000">
            <a:off x="7540495" y="2367574"/>
            <a:ext cx="3804801" cy="4333635"/>
          </a:xfrm>
          <a:prstGeom prst="rect">
            <a:avLst/>
          </a:prstGeom>
        </p:spPr>
      </p:pic>
      <p:sp>
        <p:nvSpPr>
          <p:cNvPr id="13" name="TextBox 12">
            <a:extLst>
              <a:ext uri="{FF2B5EF4-FFF2-40B4-BE49-F238E27FC236}">
                <a16:creationId xmlns:a16="http://schemas.microsoft.com/office/drawing/2014/main" id="{0B1D22B8-DBFA-4842-99C4-72015580A1B2}"/>
              </a:ext>
            </a:extLst>
          </p:cNvPr>
          <p:cNvSpPr txBox="1"/>
          <p:nvPr/>
        </p:nvSpPr>
        <p:spPr>
          <a:xfrm>
            <a:off x="6953337" y="1018574"/>
            <a:ext cx="5221025" cy="1831271"/>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But what </a:t>
            </a:r>
            <a:r>
              <a:rPr lang="en-GB" i="1" dirty="0">
                <a:solidFill>
                  <a:srgbClr val="003BB8"/>
                </a:solidFill>
                <a:latin typeface="Helvetica Light" panose="020B0403020202020204" pitchFamily="34" charset="0"/>
                <a:cs typeface="Arial"/>
              </a:rPr>
              <a:t>is</a:t>
            </a:r>
            <a:r>
              <a:rPr lang="en-GB" sz="1000" i="1" dirty="0">
                <a:solidFill>
                  <a:srgbClr val="003BB8"/>
                </a:solidFill>
                <a:latin typeface="Helvetica Light" panose="020B0403020202020204" pitchFamily="34" charset="0"/>
                <a:cs typeface="Arial"/>
              </a:rPr>
              <a:t> </a:t>
            </a:r>
            <a:r>
              <a:rPr lang="en-GB" dirty="0">
                <a:solidFill>
                  <a:srgbClr val="003BB8"/>
                </a:solidFill>
                <a:latin typeface="Helvetica Light" panose="020B0403020202020204" pitchFamily="34" charset="0"/>
                <a:cs typeface="Arial"/>
              </a:rPr>
              <a:t> jet quenching?</a:t>
            </a:r>
          </a:p>
          <a:p>
            <a:pPr marL="285750" indent="-285750">
              <a:spcBef>
                <a:spcPts val="1200"/>
              </a:spcBef>
              <a:buFont typeface="Symbol" pitchFamily="2" charset="2"/>
              <a:buChar char="®"/>
              <a:tabLst>
                <a:tab pos="2222500" algn="l"/>
              </a:tabLst>
              <a:defRPr/>
            </a:pPr>
            <a:r>
              <a:rPr lang="en-GB" sz="1400" dirty="0">
                <a:solidFill>
                  <a:srgbClr val="003BB8"/>
                </a:solidFill>
                <a:latin typeface="Helvetica Light" panose="020B0403020202020204" pitchFamily="34" charset="0"/>
                <a:cs typeface="Arial"/>
              </a:rPr>
              <a:t>Redistribution of energy to large angles from the jet axis observed in Pb-Pb</a:t>
            </a:r>
          </a:p>
          <a:p>
            <a:pPr marL="285750" indent="-285750">
              <a:spcBef>
                <a:spcPts val="600"/>
              </a:spcBef>
              <a:buFont typeface="Symbol" pitchFamily="2" charset="2"/>
              <a:buChar char="®"/>
              <a:tabLst>
                <a:tab pos="2222500" algn="l"/>
              </a:tabLst>
              <a:defRPr/>
            </a:pPr>
            <a:r>
              <a:rPr lang="en-GB" sz="1400" dirty="0">
                <a:solidFill>
                  <a:srgbClr val="003BB8"/>
                </a:solidFill>
                <a:latin typeface="Helvetica Light" panose="020B0403020202020204" pitchFamily="34" charset="0"/>
                <a:cs typeface="Arial"/>
              </a:rPr>
              <a:t>Energy goes out of the cone</a:t>
            </a:r>
          </a:p>
          <a:p>
            <a:pPr marL="285750" indent="-285750">
              <a:spcBef>
                <a:spcPts val="600"/>
              </a:spcBef>
              <a:buFont typeface="Symbol" pitchFamily="2" charset="2"/>
              <a:buChar char="®"/>
              <a:tabLst>
                <a:tab pos="2222500" algn="l"/>
              </a:tabLst>
              <a:defRPr/>
            </a:pPr>
            <a:endParaRPr lang="en-GB" sz="1400" dirty="0">
              <a:solidFill>
                <a:srgbClr val="003BB8"/>
              </a:solidFill>
              <a:latin typeface="Helvetica Light" panose="020B0403020202020204" pitchFamily="34" charset="0"/>
              <a:cs typeface="Arial"/>
            </a:endParaRPr>
          </a:p>
          <a:p>
            <a:pPr>
              <a:spcBef>
                <a:spcPts val="600"/>
              </a:spcBef>
              <a:tabLst>
                <a:tab pos="2222500" algn="l"/>
              </a:tabLst>
              <a:defRPr/>
            </a:pPr>
            <a:endParaRPr lang="en-GB" sz="1400" dirty="0">
              <a:solidFill>
                <a:srgbClr val="003BB8"/>
              </a:solidFill>
              <a:latin typeface="Helvetica Light" panose="020B0403020202020204" pitchFamily="34" charset="0"/>
              <a:cs typeface="Arial"/>
            </a:endParaRPr>
          </a:p>
        </p:txBody>
      </p:sp>
      <p:sp>
        <p:nvSpPr>
          <p:cNvPr id="14" name="Rectangle 13">
            <a:extLst>
              <a:ext uri="{FF2B5EF4-FFF2-40B4-BE49-F238E27FC236}">
                <a16:creationId xmlns:a16="http://schemas.microsoft.com/office/drawing/2014/main" id="{60BEE98E-745E-2E4E-B2EB-2DA5575D68BA}"/>
              </a:ext>
            </a:extLst>
          </p:cNvPr>
          <p:cNvSpPr/>
          <p:nvPr/>
        </p:nvSpPr>
        <p:spPr>
          <a:xfrm rot="16200000">
            <a:off x="10794269" y="5055991"/>
            <a:ext cx="1440160" cy="215444"/>
          </a:xfrm>
          <a:prstGeom prst="rect">
            <a:avLst/>
          </a:prstGeom>
          <a:noFill/>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arXiv:1803.00042</a:t>
            </a:r>
          </a:p>
        </p:txBody>
      </p:sp>
      <p:sp>
        <p:nvSpPr>
          <p:cNvPr id="15" name="TextBox 14">
            <a:extLst>
              <a:ext uri="{FF2B5EF4-FFF2-40B4-BE49-F238E27FC236}">
                <a16:creationId xmlns:a16="http://schemas.microsoft.com/office/drawing/2014/main" id="{AB44A30D-97A8-2446-8C6F-125D5B85C8B6}"/>
              </a:ext>
            </a:extLst>
          </p:cNvPr>
          <p:cNvSpPr txBox="1"/>
          <p:nvPr/>
        </p:nvSpPr>
        <p:spPr>
          <a:xfrm>
            <a:off x="8007178" y="5375189"/>
            <a:ext cx="639919" cy="338554"/>
          </a:xfrm>
          <a:prstGeom prst="rect">
            <a:avLst/>
          </a:prstGeom>
          <a:noFill/>
        </p:spPr>
        <p:txBody>
          <a:bodyPr wrap="none" rtlCol="0">
            <a:spAutoFit/>
          </a:bodyPr>
          <a:lstStyle/>
          <a:p>
            <a:r>
              <a:rPr lang="en-US" sz="1600" b="1" dirty="0">
                <a:latin typeface="Helvetica" pitchFamily="2" charset="0"/>
                <a:ea typeface="Helvetica Light" charset="0"/>
                <a:cs typeface="Helvetica Light" charset="0"/>
              </a:rPr>
              <a:t>CMS</a:t>
            </a:r>
            <a:endParaRPr lang="en-US" sz="1400" b="1" dirty="0">
              <a:latin typeface="Helvetica" pitchFamily="2" charset="0"/>
              <a:ea typeface="Helvetica Light" charset="0"/>
              <a:cs typeface="Helvetica Light" charset="0"/>
            </a:endParaRPr>
          </a:p>
        </p:txBody>
      </p:sp>
      <p:sp>
        <p:nvSpPr>
          <p:cNvPr id="16" name="TextBox 15">
            <a:extLst>
              <a:ext uri="{FF2B5EF4-FFF2-40B4-BE49-F238E27FC236}">
                <a16:creationId xmlns:a16="http://schemas.microsoft.com/office/drawing/2014/main" id="{A6D9CC80-4FE5-3C4C-905D-24089976CAF9}"/>
              </a:ext>
            </a:extLst>
          </p:cNvPr>
          <p:cNvSpPr txBox="1"/>
          <p:nvPr/>
        </p:nvSpPr>
        <p:spPr>
          <a:xfrm>
            <a:off x="4657715" y="2465449"/>
            <a:ext cx="1838965" cy="230832"/>
          </a:xfrm>
          <a:prstGeom prst="rect">
            <a:avLst/>
          </a:prstGeom>
          <a:noFill/>
        </p:spPr>
        <p:txBody>
          <a:bodyPr wrap="none" rtlCol="0">
            <a:spAutoFit/>
          </a:bodyPr>
          <a:lstStyle/>
          <a:p>
            <a:r>
              <a:rPr lang="en-US" sz="900" dirty="0">
                <a:latin typeface="Helvetica Light" charset="0"/>
                <a:ea typeface="Helvetica Light" charset="0"/>
                <a:cs typeface="Helvetica Light" charset="0"/>
              </a:rPr>
              <a:t>R</a:t>
            </a:r>
            <a:r>
              <a:rPr lang="en-US" sz="900" baseline="-25000" dirty="0">
                <a:latin typeface="Helvetica Light" charset="0"/>
                <a:ea typeface="Helvetica Light" charset="0"/>
                <a:cs typeface="Helvetica Light" charset="0"/>
              </a:rPr>
              <a:t>AA</a:t>
            </a:r>
            <a:r>
              <a:rPr lang="en-US" sz="900" dirty="0">
                <a:latin typeface="Helvetica Light" charset="0"/>
                <a:ea typeface="Helvetica Light" charset="0"/>
                <a:cs typeface="Helvetica Light" charset="0"/>
              </a:rPr>
              <a:t> = 1 no medium modification</a:t>
            </a:r>
          </a:p>
        </p:txBody>
      </p:sp>
    </p:spTree>
    <p:extLst>
      <p:ext uri="{BB962C8B-B14F-4D97-AF65-F5344CB8AC3E}">
        <p14:creationId xmlns:p14="http://schemas.microsoft.com/office/powerpoint/2010/main" val="41040924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0B5A47-F070-9F48-95EF-65B63FA635A6}"/>
              </a:ext>
            </a:extLst>
          </p:cNvPr>
          <p:cNvSpPr>
            <a:spLocks noGrp="1"/>
          </p:cNvSpPr>
          <p:nvPr>
            <p:ph type="sldNum" sz="quarter" idx="4"/>
          </p:nvPr>
        </p:nvSpPr>
        <p:spPr>
          <a:xfrm>
            <a:off x="9329563" y="6545796"/>
            <a:ext cx="2844800" cy="365125"/>
          </a:xfrm>
        </p:spPr>
        <p:txBody>
          <a:bodyPr/>
          <a:lstStyle/>
          <a:p>
            <a:pPr>
              <a:defRPr/>
            </a:pPr>
            <a:fld id="{611C2F03-9E95-40C9-A99F-3C4F7EE8CF2A}" type="slidenum">
              <a:rPr lang="en-GB" smtClean="0"/>
              <a:pPr>
                <a:defRPr/>
              </a:pPr>
              <a:t>39</a:t>
            </a:fld>
            <a:endParaRPr lang="en-GB"/>
          </a:p>
        </p:txBody>
      </p:sp>
      <p:sp>
        <p:nvSpPr>
          <p:cNvPr id="3" name="Rectangle 2">
            <a:extLst>
              <a:ext uri="{FF2B5EF4-FFF2-40B4-BE49-F238E27FC236}">
                <a16:creationId xmlns:a16="http://schemas.microsoft.com/office/drawing/2014/main" id="{B383E80B-63A9-CA4F-ABBD-C97FAEFDADE8}"/>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82A36DC5-6C4E-564C-80FA-ECB076AAE147}"/>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1">
              <a:spcBef>
                <a:spcPts val="900"/>
              </a:spcBef>
            </a:pPr>
            <a:r>
              <a:rPr lang="en-GB" sz="2400" dirty="0">
                <a:solidFill>
                  <a:prstClr val="black"/>
                </a:solidFill>
                <a:latin typeface="Helvetica Light" charset="0"/>
                <a:ea typeface="Helvetica Light" charset="0"/>
                <a:cs typeface="Helvetica Light" charset="0"/>
              </a:rPr>
              <a:t>Quarkonia </a:t>
            </a:r>
            <a:r>
              <a:rPr lang="en-GB" sz="1600" dirty="0">
                <a:solidFill>
                  <a:prstClr val="black">
                    <a:lumMod val="75000"/>
                    <a:lumOff val="25000"/>
                  </a:prstClr>
                </a:solidFill>
                <a:latin typeface="Helvetica Light" charset="0"/>
                <a:ea typeface="Helvetica Light" charset="0"/>
                <a:cs typeface="Helvetica Light" charset="0"/>
              </a:rPr>
              <a:t>— </a:t>
            </a:r>
            <a:r>
              <a:rPr lang="en-GB" dirty="0">
                <a:latin typeface="Helvetica Light" panose="020B0403020202020204" pitchFamily="34" charset="0"/>
                <a:cs typeface="Arial"/>
              </a:rPr>
              <a:t>Suppression versus recombination in deconfined medium (QGP)</a:t>
            </a:r>
          </a:p>
          <a:p>
            <a:pPr lvl="1">
              <a:spcBef>
                <a:spcPts val="900"/>
              </a:spcBef>
            </a:pPr>
            <a:endParaRPr lang="en-GB" sz="2400" dirty="0">
              <a:solidFill>
                <a:prstClr val="black"/>
              </a:solidFill>
              <a:latin typeface="Helvetica Light" panose="020B0403020202020204" pitchFamily="34" charset="0"/>
              <a:ea typeface="Helvetica Light" charset="0"/>
              <a:cs typeface="Helvetica Light" charset="0"/>
            </a:endParaRPr>
          </a:p>
        </p:txBody>
      </p:sp>
      <p:sp>
        <p:nvSpPr>
          <p:cNvPr id="6" name="TextBox 5">
            <a:extLst>
              <a:ext uri="{FF2B5EF4-FFF2-40B4-BE49-F238E27FC236}">
                <a16:creationId xmlns:a16="http://schemas.microsoft.com/office/drawing/2014/main" id="{AEF21FEF-6967-7A42-A38F-E358292FD386}"/>
              </a:ext>
            </a:extLst>
          </p:cNvPr>
          <p:cNvSpPr txBox="1"/>
          <p:nvPr/>
        </p:nvSpPr>
        <p:spPr>
          <a:xfrm>
            <a:off x="457199" y="1017579"/>
            <a:ext cx="10305536" cy="800219"/>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Colour screening at high temperature dissociates (“melts”) quarkonia in QGP </a:t>
            </a:r>
          </a:p>
          <a:p>
            <a:pPr>
              <a:spcBef>
                <a:spcPts val="1200"/>
              </a:spcBef>
              <a:tabLst>
                <a:tab pos="2222500" algn="l"/>
              </a:tabLst>
              <a:defRPr/>
            </a:pPr>
            <a:r>
              <a:rPr lang="en-GB" dirty="0">
                <a:solidFill>
                  <a:srgbClr val="003BB8"/>
                </a:solidFill>
                <a:latin typeface="Helvetica Light" panose="020B0403020202020204" pitchFamily="34" charset="0"/>
                <a:cs typeface="Arial"/>
              </a:rPr>
              <a:t>But, quarkonia also regenerated in QGP by re-combination of heavy QQ pairs </a:t>
            </a:r>
          </a:p>
        </p:txBody>
      </p:sp>
      <p:grpSp>
        <p:nvGrpSpPr>
          <p:cNvPr id="33" name="Group 32">
            <a:extLst>
              <a:ext uri="{FF2B5EF4-FFF2-40B4-BE49-F238E27FC236}">
                <a16:creationId xmlns:a16="http://schemas.microsoft.com/office/drawing/2014/main" id="{3DEFE179-8DF4-4247-A24D-BF67C0A0622B}"/>
              </a:ext>
            </a:extLst>
          </p:cNvPr>
          <p:cNvGrpSpPr/>
          <p:nvPr/>
        </p:nvGrpSpPr>
        <p:grpSpPr>
          <a:xfrm>
            <a:off x="343911" y="2258001"/>
            <a:ext cx="5912166" cy="4077805"/>
            <a:chOff x="343911" y="2146788"/>
            <a:chExt cx="5912166" cy="4077805"/>
          </a:xfrm>
        </p:grpSpPr>
        <p:pic>
          <p:nvPicPr>
            <p:cNvPr id="10" name="Picture 9">
              <a:extLst>
                <a:ext uri="{FF2B5EF4-FFF2-40B4-BE49-F238E27FC236}">
                  <a16:creationId xmlns:a16="http://schemas.microsoft.com/office/drawing/2014/main" id="{53FB463F-1114-4543-88C2-3EE5D1CC779B}"/>
                </a:ext>
              </a:extLst>
            </p:cNvPr>
            <p:cNvPicPr>
              <a:picLocks noChangeAspect="1"/>
            </p:cNvPicPr>
            <p:nvPr/>
          </p:nvPicPr>
          <p:blipFill>
            <a:blip r:embed="rId2"/>
            <a:stretch>
              <a:fillRect/>
            </a:stretch>
          </p:blipFill>
          <p:spPr>
            <a:xfrm>
              <a:off x="457199" y="2146788"/>
              <a:ext cx="5798878" cy="4077805"/>
            </a:xfrm>
            <a:prstGeom prst="rect">
              <a:avLst/>
            </a:prstGeom>
          </p:spPr>
        </p:pic>
        <p:sp>
          <p:nvSpPr>
            <p:cNvPr id="12" name="Rectangle 11">
              <a:extLst>
                <a:ext uri="{FF2B5EF4-FFF2-40B4-BE49-F238E27FC236}">
                  <a16:creationId xmlns:a16="http://schemas.microsoft.com/office/drawing/2014/main" id="{5398560C-B0D8-2840-82B5-34ACCB17961C}"/>
                </a:ext>
              </a:extLst>
            </p:cNvPr>
            <p:cNvSpPr/>
            <p:nvPr/>
          </p:nvSpPr>
          <p:spPr>
            <a:xfrm>
              <a:off x="605591" y="3830593"/>
              <a:ext cx="308764" cy="1643449"/>
            </a:xfrm>
            <a:prstGeom prst="rect">
              <a:avLst/>
            </a:prstGeom>
            <a:solidFill>
              <a:schemeClr val="bg1"/>
            </a:solidFill>
            <a:ln>
              <a:solidFill>
                <a:schemeClr val="bg1"/>
              </a:solidFill>
            </a:ln>
          </p:spPr>
          <p:txBody>
            <a:bodyPr wrap="square" rtlCol="0" anchor="ctr">
              <a:spAutoFit/>
            </a:bodyPr>
            <a:lstStyle/>
            <a:p>
              <a:pPr algn="r"/>
              <a:endParaRPr lang="en-GB" sz="1600">
                <a:latin typeface="Helvetica Light" charset="0"/>
                <a:ea typeface="Helvetica Light" charset="0"/>
                <a:cs typeface="Helvetica Light" charset="0"/>
              </a:endParaRPr>
            </a:p>
          </p:txBody>
        </p:sp>
        <p:sp>
          <p:nvSpPr>
            <p:cNvPr id="16" name="Rectangle 15">
              <a:extLst>
                <a:ext uri="{FF2B5EF4-FFF2-40B4-BE49-F238E27FC236}">
                  <a16:creationId xmlns:a16="http://schemas.microsoft.com/office/drawing/2014/main" id="{248EFC2C-B5FA-BC4E-8BFA-E0BC5CD922B2}"/>
                </a:ext>
              </a:extLst>
            </p:cNvPr>
            <p:cNvSpPr/>
            <p:nvPr/>
          </p:nvSpPr>
          <p:spPr>
            <a:xfrm>
              <a:off x="2419841" y="4017885"/>
              <a:ext cx="3311396" cy="212040"/>
            </a:xfrm>
            <a:prstGeom prst="rect">
              <a:avLst/>
            </a:prstGeom>
            <a:solidFill>
              <a:schemeClr val="bg1"/>
            </a:solidFill>
            <a:ln>
              <a:solidFill>
                <a:schemeClr val="bg1"/>
              </a:solidFill>
            </a:ln>
          </p:spPr>
          <p:txBody>
            <a:bodyPr wrap="square" rtlCol="0" anchor="ctr">
              <a:spAutoFit/>
            </a:bodyPr>
            <a:lstStyle/>
            <a:p>
              <a:pPr algn="r"/>
              <a:endParaRPr lang="en-GB" sz="1600">
                <a:latin typeface="Helvetica Light" charset="0"/>
                <a:ea typeface="Helvetica Light" charset="0"/>
                <a:cs typeface="Helvetica Light" charset="0"/>
              </a:endParaRPr>
            </a:p>
          </p:txBody>
        </p:sp>
        <p:sp>
          <p:nvSpPr>
            <p:cNvPr id="17" name="Rectangle 16">
              <a:extLst>
                <a:ext uri="{FF2B5EF4-FFF2-40B4-BE49-F238E27FC236}">
                  <a16:creationId xmlns:a16="http://schemas.microsoft.com/office/drawing/2014/main" id="{2FCD3F0A-9A2E-C44F-8684-4B61AF5DA119}"/>
                </a:ext>
              </a:extLst>
            </p:cNvPr>
            <p:cNvSpPr/>
            <p:nvPr/>
          </p:nvSpPr>
          <p:spPr>
            <a:xfrm>
              <a:off x="4213653" y="2273643"/>
              <a:ext cx="1517584" cy="654908"/>
            </a:xfrm>
            <a:prstGeom prst="rect">
              <a:avLst/>
            </a:prstGeom>
            <a:solidFill>
              <a:schemeClr val="bg1"/>
            </a:solidFill>
            <a:ln>
              <a:solidFill>
                <a:schemeClr val="bg1"/>
              </a:solidFill>
            </a:ln>
          </p:spPr>
          <p:txBody>
            <a:bodyPr wrap="square" rtlCol="0" anchor="ctr">
              <a:spAutoFit/>
            </a:bodyPr>
            <a:lstStyle/>
            <a:p>
              <a:pPr algn="r"/>
              <a:endParaRPr lang="en-GB" sz="1600">
                <a:latin typeface="Helvetica Light" charset="0"/>
                <a:ea typeface="Helvetica Light" charset="0"/>
                <a:cs typeface="Helvetica Light" charset="0"/>
              </a:endParaRPr>
            </a:p>
          </p:txBody>
        </p:sp>
        <p:sp>
          <p:nvSpPr>
            <p:cNvPr id="19" name="TextBox 18">
              <a:extLst>
                <a:ext uri="{FF2B5EF4-FFF2-40B4-BE49-F238E27FC236}">
                  <a16:creationId xmlns:a16="http://schemas.microsoft.com/office/drawing/2014/main" id="{2D585276-035C-C34E-893E-ACD48AC2A1F9}"/>
                </a:ext>
              </a:extLst>
            </p:cNvPr>
            <p:cNvSpPr txBox="1"/>
            <p:nvPr/>
          </p:nvSpPr>
          <p:spPr>
            <a:xfrm>
              <a:off x="2248931" y="4044605"/>
              <a:ext cx="1838965" cy="230832"/>
            </a:xfrm>
            <a:prstGeom prst="rect">
              <a:avLst/>
            </a:prstGeom>
            <a:noFill/>
          </p:spPr>
          <p:txBody>
            <a:bodyPr wrap="none" rtlCol="0">
              <a:spAutoFit/>
            </a:bodyPr>
            <a:lstStyle/>
            <a:p>
              <a:r>
                <a:rPr lang="en-GB" sz="900" dirty="0">
                  <a:latin typeface="Helvetica Light" charset="0"/>
                  <a:ea typeface="Helvetica Light" charset="0"/>
                  <a:cs typeface="Helvetica Light" charset="0"/>
                </a:rPr>
                <a:t>R</a:t>
              </a:r>
              <a:r>
                <a:rPr lang="en-GB" sz="900" baseline="-25000" dirty="0">
                  <a:latin typeface="Helvetica Light" charset="0"/>
                  <a:ea typeface="Helvetica Light" charset="0"/>
                  <a:cs typeface="Helvetica Light" charset="0"/>
                </a:rPr>
                <a:t>AA</a:t>
              </a:r>
              <a:r>
                <a:rPr lang="en-GB" sz="900" dirty="0">
                  <a:latin typeface="Helvetica Light" charset="0"/>
                  <a:ea typeface="Helvetica Light" charset="0"/>
                  <a:cs typeface="Helvetica Light" charset="0"/>
                </a:rPr>
                <a:t> = 1 no medium modification</a:t>
              </a:r>
            </a:p>
          </p:txBody>
        </p:sp>
        <p:cxnSp>
          <p:nvCxnSpPr>
            <p:cNvPr id="21" name="Straight Arrow Connector 20">
              <a:extLst>
                <a:ext uri="{FF2B5EF4-FFF2-40B4-BE49-F238E27FC236}">
                  <a16:creationId xmlns:a16="http://schemas.microsoft.com/office/drawing/2014/main" id="{FFF0326E-51C0-734E-A8FA-2645B1395723}"/>
                </a:ext>
              </a:extLst>
            </p:cNvPr>
            <p:cNvCxnSpPr/>
            <p:nvPr/>
          </p:nvCxnSpPr>
          <p:spPr>
            <a:xfrm>
              <a:off x="3669957" y="4275437"/>
              <a:ext cx="0" cy="852617"/>
            </a:xfrm>
            <a:prstGeom prst="straightConnector1">
              <a:avLst/>
            </a:prstGeom>
            <a:ln>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1D2D4809-BAF8-1D43-B132-7221F2FED630}"/>
                </a:ext>
              </a:extLst>
            </p:cNvPr>
            <p:cNvSpPr txBox="1"/>
            <p:nvPr/>
          </p:nvSpPr>
          <p:spPr>
            <a:xfrm>
              <a:off x="3669958" y="4448531"/>
              <a:ext cx="2014150" cy="523220"/>
            </a:xfrm>
            <a:prstGeom prst="rect">
              <a:avLst/>
            </a:prstGeom>
            <a:noFill/>
          </p:spPr>
          <p:txBody>
            <a:bodyPr wrap="square" rtlCol="0">
              <a:spAutoFit/>
            </a:bodyPr>
            <a:lstStyle/>
            <a:p>
              <a:r>
                <a:rPr lang="en-GB" sz="1400" dirty="0">
                  <a:solidFill>
                    <a:srgbClr val="0070C0"/>
                  </a:solidFill>
                  <a:latin typeface="Helvetica Light" charset="0"/>
                  <a:ea typeface="Helvetica Light" charset="0"/>
                  <a:cs typeface="Helvetica Light" charset="0"/>
                </a:rPr>
                <a:t>Colour screening dissociation</a:t>
              </a:r>
            </a:p>
          </p:txBody>
        </p:sp>
        <p:cxnSp>
          <p:nvCxnSpPr>
            <p:cNvPr id="23" name="Straight Arrow Connector 22">
              <a:extLst>
                <a:ext uri="{FF2B5EF4-FFF2-40B4-BE49-F238E27FC236}">
                  <a16:creationId xmlns:a16="http://schemas.microsoft.com/office/drawing/2014/main" id="{04026ACF-C925-6342-82E5-4C2C3995A1E4}"/>
                </a:ext>
              </a:extLst>
            </p:cNvPr>
            <p:cNvCxnSpPr>
              <a:cxnSpLocks/>
            </p:cNvCxnSpPr>
            <p:nvPr/>
          </p:nvCxnSpPr>
          <p:spPr>
            <a:xfrm flipH="1" flipV="1">
              <a:off x="1297461" y="4843849"/>
              <a:ext cx="951470" cy="630193"/>
            </a:xfrm>
            <a:prstGeom prst="straightConnector1">
              <a:avLst/>
            </a:prstGeom>
            <a:ln>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D2168CF3-4D5B-8A46-AB00-FDA63743DAEC}"/>
                </a:ext>
              </a:extLst>
            </p:cNvPr>
            <p:cNvSpPr txBox="1"/>
            <p:nvPr/>
          </p:nvSpPr>
          <p:spPr>
            <a:xfrm>
              <a:off x="343911" y="5103340"/>
              <a:ext cx="1324252" cy="307777"/>
            </a:xfrm>
            <a:prstGeom prst="rect">
              <a:avLst/>
            </a:prstGeom>
            <a:solidFill>
              <a:schemeClr val="bg1"/>
            </a:solidFill>
          </p:spPr>
          <p:txBody>
            <a:bodyPr wrap="square" rIns="0" rtlCol="0">
              <a:spAutoFit/>
            </a:bodyPr>
            <a:lstStyle/>
            <a:p>
              <a:pPr algn="r"/>
              <a:r>
                <a:rPr lang="en-GB" sz="1400" dirty="0">
                  <a:solidFill>
                    <a:srgbClr val="0070C0"/>
                  </a:solidFill>
                  <a:latin typeface="Helvetica Light" charset="0"/>
                  <a:ea typeface="Helvetica Light" charset="0"/>
                  <a:cs typeface="Helvetica Light" charset="0"/>
                </a:rPr>
                <a:t>Regeneration</a:t>
              </a:r>
            </a:p>
          </p:txBody>
        </p:sp>
      </p:grpSp>
      <p:sp>
        <p:nvSpPr>
          <p:cNvPr id="28" name="Rectangle 27">
            <a:extLst>
              <a:ext uri="{FF2B5EF4-FFF2-40B4-BE49-F238E27FC236}">
                <a16:creationId xmlns:a16="http://schemas.microsoft.com/office/drawing/2014/main" id="{A974C157-524F-E742-8598-F44A322823F8}"/>
              </a:ext>
            </a:extLst>
          </p:cNvPr>
          <p:cNvSpPr/>
          <p:nvPr/>
        </p:nvSpPr>
        <p:spPr>
          <a:xfrm>
            <a:off x="7654339" y="1267247"/>
            <a:ext cx="312906" cy="400110"/>
          </a:xfrm>
          <a:prstGeom prst="rect">
            <a:avLst/>
          </a:prstGeom>
        </p:spPr>
        <p:txBody>
          <a:bodyPr wrap="none">
            <a:spAutoFit/>
          </a:bodyPr>
          <a:lstStyle/>
          <a:p>
            <a:r>
              <a:rPr lang="en-GB" sz="2000" dirty="0">
                <a:solidFill>
                  <a:srgbClr val="003BB8"/>
                </a:solidFill>
                <a:latin typeface="Helvetica Light" panose="020B0403020202020204" pitchFamily="34" charset="0"/>
                <a:cs typeface="Arial"/>
              </a:rPr>
              <a:t>–</a:t>
            </a:r>
            <a:endParaRPr lang="en-US" sz="2000" dirty="0"/>
          </a:p>
        </p:txBody>
      </p:sp>
      <p:sp>
        <p:nvSpPr>
          <p:cNvPr id="29" name="Right Brace 28">
            <a:extLst>
              <a:ext uri="{FF2B5EF4-FFF2-40B4-BE49-F238E27FC236}">
                <a16:creationId xmlns:a16="http://schemas.microsoft.com/office/drawing/2014/main" id="{44F64B64-6CF3-C941-A6DE-7AD3B38E95AF}"/>
              </a:ext>
            </a:extLst>
          </p:cNvPr>
          <p:cNvSpPr/>
          <p:nvPr/>
        </p:nvSpPr>
        <p:spPr>
          <a:xfrm>
            <a:off x="8575585" y="1075038"/>
            <a:ext cx="222426" cy="666461"/>
          </a:xfrm>
          <a:prstGeom prst="rightBrace">
            <a:avLst>
              <a:gd name="adj1" fmla="val 29545"/>
              <a:gd name="adj2" fmla="val 50000"/>
            </a:avLst>
          </a:prstGeom>
          <a:ln w="317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Rectangle 29">
            <a:extLst>
              <a:ext uri="{FF2B5EF4-FFF2-40B4-BE49-F238E27FC236}">
                <a16:creationId xmlns:a16="http://schemas.microsoft.com/office/drawing/2014/main" id="{9870D132-765F-8E41-8968-9D1DA2E981BC}"/>
              </a:ext>
            </a:extLst>
          </p:cNvPr>
          <p:cNvSpPr/>
          <p:nvPr/>
        </p:nvSpPr>
        <p:spPr>
          <a:xfrm>
            <a:off x="8901060" y="1171031"/>
            <a:ext cx="2957861" cy="523220"/>
          </a:xfrm>
          <a:prstGeom prst="rect">
            <a:avLst/>
          </a:prstGeom>
        </p:spPr>
        <p:txBody>
          <a:bodyPr wrap="none">
            <a:spAutoFit/>
          </a:bodyPr>
          <a:lstStyle/>
          <a:p>
            <a:r>
              <a:rPr lang="en-GB" sz="1400" dirty="0">
                <a:latin typeface="Helvetica Light" panose="020B0403020202020204" pitchFamily="34" charset="0"/>
                <a:cs typeface="Arial"/>
              </a:rPr>
              <a:t>Balanced effects at low p</a:t>
            </a:r>
            <a:r>
              <a:rPr lang="en-GB" sz="1400" baseline="-25000" dirty="0">
                <a:latin typeface="Helvetica Light" panose="020B0403020202020204" pitchFamily="34" charset="0"/>
                <a:cs typeface="Arial"/>
              </a:rPr>
              <a:t>T</a:t>
            </a:r>
          </a:p>
          <a:p>
            <a:r>
              <a:rPr lang="en-GB" sz="1400" dirty="0">
                <a:latin typeface="Helvetica Light" panose="020B0403020202020204" pitchFamily="34" charset="0"/>
                <a:cs typeface="Arial"/>
              </a:rPr>
              <a:t>Reproduced by theoretical models</a:t>
            </a:r>
            <a:endParaRPr lang="en-US" sz="1400" dirty="0"/>
          </a:p>
        </p:txBody>
      </p:sp>
      <p:pic>
        <p:nvPicPr>
          <p:cNvPr id="31" name="Picture 30">
            <a:extLst>
              <a:ext uri="{FF2B5EF4-FFF2-40B4-BE49-F238E27FC236}">
                <a16:creationId xmlns:a16="http://schemas.microsoft.com/office/drawing/2014/main" id="{032BEA05-586E-3543-B9B1-0EE9F3871147}"/>
              </a:ext>
            </a:extLst>
          </p:cNvPr>
          <p:cNvPicPr>
            <a:picLocks noChangeAspect="1"/>
          </p:cNvPicPr>
          <p:nvPr/>
        </p:nvPicPr>
        <p:blipFill>
          <a:blip r:embed="rId3"/>
          <a:stretch>
            <a:fillRect/>
          </a:stretch>
        </p:blipFill>
        <p:spPr>
          <a:xfrm>
            <a:off x="7370264" y="2047236"/>
            <a:ext cx="1722872" cy="863595"/>
          </a:xfrm>
          <a:prstGeom prst="rect">
            <a:avLst/>
          </a:prstGeom>
        </p:spPr>
      </p:pic>
      <p:pic>
        <p:nvPicPr>
          <p:cNvPr id="32" name="Picture 31">
            <a:extLst>
              <a:ext uri="{FF2B5EF4-FFF2-40B4-BE49-F238E27FC236}">
                <a16:creationId xmlns:a16="http://schemas.microsoft.com/office/drawing/2014/main" id="{AE5396EB-99F8-EC49-82A5-5FA7AE5A42DA}"/>
              </a:ext>
            </a:extLst>
          </p:cNvPr>
          <p:cNvPicPr>
            <a:picLocks noChangeAspect="1"/>
          </p:cNvPicPr>
          <p:nvPr/>
        </p:nvPicPr>
        <p:blipFill>
          <a:blip r:embed="rId4"/>
          <a:srcRect/>
          <a:stretch/>
        </p:blipFill>
        <p:spPr>
          <a:xfrm rot="5400000">
            <a:off x="6326361" y="2907050"/>
            <a:ext cx="3324757" cy="3465326"/>
          </a:xfrm>
          <a:prstGeom prst="rect">
            <a:avLst/>
          </a:prstGeom>
        </p:spPr>
      </p:pic>
      <p:sp>
        <p:nvSpPr>
          <p:cNvPr id="34" name="Rectangle 33">
            <a:extLst>
              <a:ext uri="{FF2B5EF4-FFF2-40B4-BE49-F238E27FC236}">
                <a16:creationId xmlns:a16="http://schemas.microsoft.com/office/drawing/2014/main" id="{78A75A61-264A-4448-8AF6-1042041DCA53}"/>
              </a:ext>
            </a:extLst>
          </p:cNvPr>
          <p:cNvSpPr/>
          <p:nvPr/>
        </p:nvSpPr>
        <p:spPr>
          <a:xfrm rot="16200000">
            <a:off x="6329589" y="3377444"/>
            <a:ext cx="1440160" cy="215444"/>
          </a:xfrm>
          <a:prstGeom prst="rect">
            <a:avLst/>
          </a:prstGeom>
          <a:noFill/>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arXiv:1805.09215 </a:t>
            </a:r>
          </a:p>
        </p:txBody>
      </p:sp>
      <p:sp>
        <p:nvSpPr>
          <p:cNvPr id="35" name="Rectangle 34">
            <a:extLst>
              <a:ext uri="{FF2B5EF4-FFF2-40B4-BE49-F238E27FC236}">
                <a16:creationId xmlns:a16="http://schemas.microsoft.com/office/drawing/2014/main" id="{00051954-C213-DF40-8816-71B141E0256C}"/>
              </a:ext>
            </a:extLst>
          </p:cNvPr>
          <p:cNvSpPr/>
          <p:nvPr/>
        </p:nvSpPr>
        <p:spPr>
          <a:xfrm>
            <a:off x="9721403" y="3207902"/>
            <a:ext cx="2452960" cy="2416046"/>
          </a:xfrm>
          <a:prstGeom prst="rect">
            <a:avLst/>
          </a:prstGeom>
        </p:spPr>
        <p:txBody>
          <a:bodyPr wrap="square">
            <a:spAutoFit/>
          </a:bodyPr>
          <a:lstStyle/>
          <a:p>
            <a:r>
              <a:rPr lang="en-GB" sz="1400" dirty="0">
                <a:latin typeface="Helvetica Light" panose="020B0403020202020204" pitchFamily="34" charset="0"/>
                <a:cs typeface="Arial"/>
              </a:rPr>
              <a:t>Stronger suppression for loosely bound system</a:t>
            </a:r>
          </a:p>
          <a:p>
            <a:endParaRPr lang="en-GB" sz="1400" dirty="0">
              <a:latin typeface="Helvetica Light" panose="020B0403020202020204" pitchFamily="34" charset="0"/>
              <a:cs typeface="Arial"/>
            </a:endParaRPr>
          </a:p>
          <a:p>
            <a:r>
              <a:rPr lang="en-GB" sz="1400" dirty="0" err="1">
                <a:latin typeface="Helvetica Light" panose="020B0403020202020204" pitchFamily="34" charset="0"/>
                <a:cs typeface="Arial"/>
              </a:rPr>
              <a:t>Bottomia</a:t>
            </a:r>
            <a:r>
              <a:rPr lang="en-GB" sz="1400" dirty="0">
                <a:latin typeface="Helvetica Light" panose="020B0403020202020204" pitchFamily="34" charset="0"/>
                <a:cs typeface="Arial"/>
              </a:rPr>
              <a:t> less affected by recombination due to lower bb cross section</a:t>
            </a:r>
          </a:p>
          <a:p>
            <a:endParaRPr lang="en-GB" sz="1400" dirty="0">
              <a:latin typeface="Helvetica Light" panose="020B0403020202020204" pitchFamily="34" charset="0"/>
              <a:cs typeface="Arial"/>
            </a:endParaRPr>
          </a:p>
          <a:p>
            <a:r>
              <a:rPr lang="en-GB" sz="1400" dirty="0">
                <a:latin typeface="Helvetica Light" panose="020B0403020202020204" pitchFamily="34" charset="0"/>
                <a:cs typeface="Arial"/>
              </a:rPr>
              <a:t>For open flavours, hierarchical energy loss gluons &gt; charm &gt; bottom</a:t>
            </a:r>
          </a:p>
          <a:p>
            <a:r>
              <a:rPr lang="en-GB" sz="1100" dirty="0">
                <a:latin typeface="Helvetica Light" panose="020B0403020202020204" pitchFamily="34" charset="0"/>
                <a:cs typeface="Arial"/>
              </a:rPr>
              <a:t>(dead-cone effect + colour factor)</a:t>
            </a:r>
            <a:endParaRPr lang="en-US" sz="1400" dirty="0"/>
          </a:p>
        </p:txBody>
      </p:sp>
      <p:sp>
        <p:nvSpPr>
          <p:cNvPr id="37" name="Rectangle 36">
            <a:extLst>
              <a:ext uri="{FF2B5EF4-FFF2-40B4-BE49-F238E27FC236}">
                <a16:creationId xmlns:a16="http://schemas.microsoft.com/office/drawing/2014/main" id="{C8326816-B6F6-F143-B903-56D42F35BC0A}"/>
              </a:ext>
            </a:extLst>
          </p:cNvPr>
          <p:cNvSpPr/>
          <p:nvPr/>
        </p:nvSpPr>
        <p:spPr>
          <a:xfrm>
            <a:off x="9820895" y="4150498"/>
            <a:ext cx="287258" cy="338554"/>
          </a:xfrm>
          <a:prstGeom prst="rect">
            <a:avLst/>
          </a:prstGeom>
        </p:spPr>
        <p:txBody>
          <a:bodyPr wrap="none">
            <a:spAutoFit/>
          </a:bodyPr>
          <a:lstStyle/>
          <a:p>
            <a:r>
              <a:rPr lang="en-GB" sz="1600" dirty="0">
                <a:solidFill>
                  <a:schemeClr val="tx1">
                    <a:lumMod val="50000"/>
                    <a:lumOff val="50000"/>
                  </a:schemeClr>
                </a:solidFill>
                <a:latin typeface="Helvetica Light" panose="020B0403020202020204" pitchFamily="34" charset="0"/>
                <a:cs typeface="Arial"/>
              </a:rPr>
              <a:t>–</a:t>
            </a:r>
            <a:endParaRPr lang="en-US" sz="1600" dirty="0">
              <a:solidFill>
                <a:schemeClr val="tx1">
                  <a:lumMod val="50000"/>
                  <a:lumOff val="50000"/>
                </a:schemeClr>
              </a:solidFill>
            </a:endParaRPr>
          </a:p>
        </p:txBody>
      </p:sp>
    </p:spTree>
    <p:extLst>
      <p:ext uri="{BB962C8B-B14F-4D97-AF65-F5344CB8AC3E}">
        <p14:creationId xmlns:p14="http://schemas.microsoft.com/office/powerpoint/2010/main" val="3198008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4</a:t>
            </a:fld>
            <a:endParaRPr lang="en-GB" dirty="0"/>
          </a:p>
        </p:txBody>
      </p:sp>
      <p:pic>
        <p:nvPicPr>
          <p:cNvPr id="37" name="Picture 36">
            <a:extLst>
              <a:ext uri="{FF2B5EF4-FFF2-40B4-BE49-F238E27FC236}">
                <a16:creationId xmlns:a16="http://schemas.microsoft.com/office/drawing/2014/main" id="{D40074FC-50AC-1247-8B65-AE57FE569C56}"/>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0"/>
            <a:ext cx="9144004" cy="1711843"/>
          </a:xfrm>
          <a:prstGeom prst="rect">
            <a:avLst/>
          </a:prstGeom>
        </p:spPr>
      </p:pic>
      <p:sp>
        <p:nvSpPr>
          <p:cNvPr id="38" name="Rectangle 37">
            <a:extLst>
              <a:ext uri="{FF2B5EF4-FFF2-40B4-BE49-F238E27FC236}">
                <a16:creationId xmlns:a16="http://schemas.microsoft.com/office/drawing/2014/main" id="{4CC0A5B1-9184-ED4E-8288-418EEF520055}"/>
              </a:ext>
            </a:extLst>
          </p:cNvPr>
          <p:cNvSpPr/>
          <p:nvPr/>
        </p:nvSpPr>
        <p:spPr>
          <a:xfrm>
            <a:off x="8760296" y="-2992"/>
            <a:ext cx="3448300" cy="1714499"/>
          </a:xfrm>
          <a:prstGeom prst="rect">
            <a:avLst/>
          </a:prstGeom>
          <a:solidFill>
            <a:srgbClr val="4D484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5" name="TextBox 24">
            <a:extLst>
              <a:ext uri="{FF2B5EF4-FFF2-40B4-BE49-F238E27FC236}">
                <a16:creationId xmlns:a16="http://schemas.microsoft.com/office/drawing/2014/main" id="{8F3114CA-A20B-2A41-BEBB-9713D5710C4D}"/>
              </a:ext>
            </a:extLst>
          </p:cNvPr>
          <p:cNvSpPr txBox="1"/>
          <p:nvPr/>
        </p:nvSpPr>
        <p:spPr>
          <a:xfrm>
            <a:off x="3150563" y="469536"/>
            <a:ext cx="3478837" cy="769441"/>
          </a:xfrm>
          <a:prstGeom prst="rect">
            <a:avLst/>
          </a:prstGeom>
          <a:noFill/>
        </p:spPr>
        <p:txBody>
          <a:bodyPr wrap="none" rtlCol="0">
            <a:spAutoFit/>
          </a:bodyPr>
          <a:lstStyle/>
          <a:p>
            <a:r>
              <a:rPr lang="en-US" sz="4400" dirty="0">
                <a:solidFill>
                  <a:schemeClr val="bg1"/>
                </a:solidFill>
                <a:latin typeface="Krungthep" panose="02000400000000000000" pitchFamily="2" charset="-34"/>
                <a:ea typeface="Krungthep" panose="02000400000000000000" pitchFamily="2" charset="-34"/>
                <a:cs typeface="Krungthep" panose="02000400000000000000" pitchFamily="2" charset="-34"/>
              </a:rPr>
              <a:t>Remember</a:t>
            </a:r>
          </a:p>
        </p:txBody>
      </p:sp>
      <p:pic>
        <p:nvPicPr>
          <p:cNvPr id="2" name="Picture 1">
            <a:extLst>
              <a:ext uri="{FF2B5EF4-FFF2-40B4-BE49-F238E27FC236}">
                <a16:creationId xmlns:a16="http://schemas.microsoft.com/office/drawing/2014/main" id="{89F1A76B-372B-4447-BB67-37C6811C59C7}"/>
              </a:ext>
            </a:extLst>
          </p:cNvPr>
          <p:cNvPicPr>
            <a:picLocks noChangeAspect="1"/>
          </p:cNvPicPr>
          <p:nvPr/>
        </p:nvPicPr>
        <p:blipFill>
          <a:blip r:embed="rId4"/>
          <a:srcRect/>
          <a:stretch/>
        </p:blipFill>
        <p:spPr>
          <a:xfrm>
            <a:off x="4633067" y="1711507"/>
            <a:ext cx="7580482" cy="5142942"/>
          </a:xfrm>
          <a:prstGeom prst="rect">
            <a:avLst/>
          </a:prstGeom>
        </p:spPr>
      </p:pic>
      <p:pic>
        <p:nvPicPr>
          <p:cNvPr id="4" name="Picture 3">
            <a:extLst>
              <a:ext uri="{FF2B5EF4-FFF2-40B4-BE49-F238E27FC236}">
                <a16:creationId xmlns:a16="http://schemas.microsoft.com/office/drawing/2014/main" id="{AFE5FF08-02B7-8D49-9434-7DD583D0927B}"/>
              </a:ext>
            </a:extLst>
          </p:cNvPr>
          <p:cNvPicPr>
            <a:picLocks noChangeAspect="1"/>
          </p:cNvPicPr>
          <p:nvPr/>
        </p:nvPicPr>
        <p:blipFill rotWithShape="1">
          <a:blip r:embed="rId5">
            <a:extLst>
              <a:ext uri="{28A0092B-C50C-407E-A947-70E740481C1C}">
                <a14:useLocalDpi xmlns:a14="http://schemas.microsoft.com/office/drawing/2010/main"/>
              </a:ext>
            </a:extLst>
          </a:blip>
          <a:srcRect r="48041" b="92152"/>
          <a:stretch/>
        </p:blipFill>
        <p:spPr>
          <a:xfrm>
            <a:off x="568413" y="2384854"/>
            <a:ext cx="3237470" cy="691979"/>
          </a:xfrm>
          <a:prstGeom prst="rect">
            <a:avLst/>
          </a:prstGeom>
        </p:spPr>
      </p:pic>
      <p:pic>
        <p:nvPicPr>
          <p:cNvPr id="22" name="Picture 21">
            <a:extLst>
              <a:ext uri="{FF2B5EF4-FFF2-40B4-BE49-F238E27FC236}">
                <a16:creationId xmlns:a16="http://schemas.microsoft.com/office/drawing/2014/main" id="{3D7D382D-C1E7-C447-9357-B2DBB195C10A}"/>
              </a:ext>
            </a:extLst>
          </p:cNvPr>
          <p:cNvPicPr>
            <a:picLocks noChangeAspect="1"/>
          </p:cNvPicPr>
          <p:nvPr/>
        </p:nvPicPr>
        <p:blipFill rotWithShape="1">
          <a:blip r:embed="rId5">
            <a:extLst>
              <a:ext uri="{28A0092B-C50C-407E-A947-70E740481C1C}">
                <a14:useLocalDpi xmlns:a14="http://schemas.microsoft.com/office/drawing/2010/main"/>
              </a:ext>
            </a:extLst>
          </a:blip>
          <a:srcRect t="11878" b="67207"/>
          <a:stretch/>
        </p:blipFill>
        <p:spPr>
          <a:xfrm>
            <a:off x="690462" y="3052119"/>
            <a:ext cx="6230842" cy="1844150"/>
          </a:xfrm>
          <a:prstGeom prst="rect">
            <a:avLst/>
          </a:prstGeom>
        </p:spPr>
      </p:pic>
      <p:pic>
        <p:nvPicPr>
          <p:cNvPr id="23" name="Picture 22">
            <a:extLst>
              <a:ext uri="{FF2B5EF4-FFF2-40B4-BE49-F238E27FC236}">
                <a16:creationId xmlns:a16="http://schemas.microsoft.com/office/drawing/2014/main" id="{0C69260B-5B8A-684F-815E-3527330BC0EC}"/>
              </a:ext>
            </a:extLst>
          </p:cNvPr>
          <p:cNvPicPr>
            <a:picLocks noChangeAspect="1"/>
          </p:cNvPicPr>
          <p:nvPr/>
        </p:nvPicPr>
        <p:blipFill rotWithShape="1">
          <a:blip r:embed="rId5">
            <a:extLst>
              <a:ext uri="{28A0092B-C50C-407E-A947-70E740481C1C}">
                <a14:useLocalDpi xmlns:a14="http://schemas.microsoft.com/office/drawing/2010/main"/>
              </a:ext>
            </a:extLst>
          </a:blip>
          <a:srcRect t="33144" b="54003"/>
          <a:stretch/>
        </p:blipFill>
        <p:spPr>
          <a:xfrm>
            <a:off x="719402" y="4871555"/>
            <a:ext cx="6201902" cy="1133271"/>
          </a:xfrm>
          <a:prstGeom prst="rect">
            <a:avLst/>
          </a:prstGeom>
        </p:spPr>
      </p:pic>
      <p:pic>
        <p:nvPicPr>
          <p:cNvPr id="5" name="Picture 4">
            <a:extLst>
              <a:ext uri="{FF2B5EF4-FFF2-40B4-BE49-F238E27FC236}">
                <a16:creationId xmlns:a16="http://schemas.microsoft.com/office/drawing/2014/main" id="{0619579C-C836-784D-9486-51FC8FB47796}"/>
              </a:ext>
            </a:extLst>
          </p:cNvPr>
          <p:cNvPicPr>
            <a:picLocks noChangeAspect="1"/>
          </p:cNvPicPr>
          <p:nvPr/>
        </p:nvPicPr>
        <p:blipFill>
          <a:blip r:embed="rId6"/>
          <a:stretch>
            <a:fillRect/>
          </a:stretch>
        </p:blipFill>
        <p:spPr>
          <a:xfrm>
            <a:off x="9628550" y="451577"/>
            <a:ext cx="2095500" cy="787400"/>
          </a:xfrm>
          <a:prstGeom prst="rect">
            <a:avLst/>
          </a:prstGeom>
        </p:spPr>
      </p:pic>
      <p:sp>
        <p:nvSpPr>
          <p:cNvPr id="6" name="TextBox 5">
            <a:extLst>
              <a:ext uri="{FF2B5EF4-FFF2-40B4-BE49-F238E27FC236}">
                <a16:creationId xmlns:a16="http://schemas.microsoft.com/office/drawing/2014/main" id="{A6D66D6B-7A68-FD44-A0DC-E9932A2D43EA}"/>
              </a:ext>
            </a:extLst>
          </p:cNvPr>
          <p:cNvSpPr txBox="1"/>
          <p:nvPr/>
        </p:nvSpPr>
        <p:spPr>
          <a:xfrm>
            <a:off x="9943889" y="1238977"/>
            <a:ext cx="1616148" cy="253916"/>
          </a:xfrm>
          <a:prstGeom prst="rect">
            <a:avLst/>
          </a:prstGeom>
          <a:noFill/>
        </p:spPr>
        <p:txBody>
          <a:bodyPr wrap="none" rtlCol="0">
            <a:spAutoFit/>
          </a:bodyPr>
          <a:lstStyle/>
          <a:p>
            <a:r>
              <a:rPr lang="en-US" sz="1050" dirty="0">
                <a:solidFill>
                  <a:schemeClr val="bg1">
                    <a:lumMod val="85000"/>
                  </a:schemeClr>
                </a:solidFill>
                <a:latin typeface="Helvetica Light" charset="0"/>
                <a:ea typeface="Helvetica Light" charset="0"/>
                <a:cs typeface="Helvetica Light" charset="0"/>
              </a:rPr>
              <a:t>Google on 10 Sep 2008</a:t>
            </a:r>
          </a:p>
        </p:txBody>
      </p:sp>
    </p:spTree>
    <p:extLst>
      <p:ext uri="{BB962C8B-B14F-4D97-AF65-F5344CB8AC3E}">
        <p14:creationId xmlns:p14="http://schemas.microsoft.com/office/powerpoint/2010/main" val="41688506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A5200F-4B8E-FF49-9CC5-1BE39BE04A11}"/>
              </a:ext>
            </a:extLst>
          </p:cNvPr>
          <p:cNvSpPr>
            <a:spLocks noGrp="1"/>
          </p:cNvSpPr>
          <p:nvPr>
            <p:ph type="sldNum" sz="quarter" idx="4"/>
          </p:nvPr>
        </p:nvSpPr>
        <p:spPr/>
        <p:txBody>
          <a:bodyPr/>
          <a:lstStyle/>
          <a:p>
            <a:pPr>
              <a:defRPr/>
            </a:pPr>
            <a:fld id="{611C2F03-9E95-40C9-A99F-3C4F7EE8CF2A}" type="slidenum">
              <a:rPr lang="en-GB" smtClean="0"/>
              <a:pPr>
                <a:defRPr/>
              </a:pPr>
              <a:t>40</a:t>
            </a:fld>
            <a:endParaRPr lang="en-GB" dirty="0"/>
          </a:p>
        </p:txBody>
      </p:sp>
      <p:sp>
        <p:nvSpPr>
          <p:cNvPr id="4" name="Rectangle 3">
            <a:extLst>
              <a:ext uri="{FF2B5EF4-FFF2-40B4-BE49-F238E27FC236}">
                <a16:creationId xmlns:a16="http://schemas.microsoft.com/office/drawing/2014/main" id="{8CF581D0-4BAE-8E44-915A-5DF3AE1920F8}"/>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5" name="TextBox 4">
            <a:extLst>
              <a:ext uri="{FF2B5EF4-FFF2-40B4-BE49-F238E27FC236}">
                <a16:creationId xmlns:a16="http://schemas.microsoft.com/office/drawing/2014/main" id="{08A09412-2FA1-FC46-849F-88BA7DABE127}"/>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1">
              <a:spcBef>
                <a:spcPts val="900"/>
              </a:spcBef>
            </a:pPr>
            <a:r>
              <a:rPr lang="en-GB" sz="2400" dirty="0">
                <a:solidFill>
                  <a:prstClr val="black"/>
                </a:solidFill>
                <a:latin typeface="Helvetica Light" charset="0"/>
                <a:cs typeface="Arial"/>
              </a:rPr>
              <a:t>High data statistics allows to look for new probes </a:t>
            </a:r>
            <a:endParaRPr lang="en-GB" dirty="0">
              <a:latin typeface="Helvetica Light" panose="020B0403020202020204" pitchFamily="34" charset="0"/>
              <a:cs typeface="Arial"/>
            </a:endParaRPr>
          </a:p>
          <a:p>
            <a:pPr lvl="1">
              <a:spcBef>
                <a:spcPts val="900"/>
              </a:spcBef>
            </a:pPr>
            <a:endParaRPr lang="en-GB" sz="2400" dirty="0">
              <a:solidFill>
                <a:prstClr val="black"/>
              </a:solidFill>
              <a:latin typeface="Helvetica Light" panose="020B0403020202020204" pitchFamily="34" charset="0"/>
              <a:ea typeface="Helvetica Light" charset="0"/>
              <a:cs typeface="Helvetica Light" charset="0"/>
            </a:endParaRPr>
          </a:p>
        </p:txBody>
      </p:sp>
      <p:pic>
        <p:nvPicPr>
          <p:cNvPr id="9" name="Picture 8">
            <a:extLst>
              <a:ext uri="{FF2B5EF4-FFF2-40B4-BE49-F238E27FC236}">
                <a16:creationId xmlns:a16="http://schemas.microsoft.com/office/drawing/2014/main" id="{8DEFE23D-739E-474B-9DD1-A7B6BB194D55}"/>
              </a:ext>
            </a:extLst>
          </p:cNvPr>
          <p:cNvPicPr>
            <a:picLocks noChangeAspect="1"/>
          </p:cNvPicPr>
          <p:nvPr/>
        </p:nvPicPr>
        <p:blipFill>
          <a:blip r:embed="rId2"/>
          <a:stretch>
            <a:fillRect/>
          </a:stretch>
        </p:blipFill>
        <p:spPr>
          <a:xfrm rot="5400000">
            <a:off x="601463" y="2105037"/>
            <a:ext cx="4104802" cy="4231677"/>
          </a:xfrm>
          <a:prstGeom prst="rect">
            <a:avLst/>
          </a:prstGeom>
        </p:spPr>
      </p:pic>
      <p:sp>
        <p:nvSpPr>
          <p:cNvPr id="10" name="Rectangle 9">
            <a:extLst>
              <a:ext uri="{FF2B5EF4-FFF2-40B4-BE49-F238E27FC236}">
                <a16:creationId xmlns:a16="http://schemas.microsoft.com/office/drawing/2014/main" id="{C329D5F1-7D50-7D4E-9439-5C1EC7FFFC75}"/>
              </a:ext>
            </a:extLst>
          </p:cNvPr>
          <p:cNvSpPr/>
          <p:nvPr/>
        </p:nvSpPr>
        <p:spPr>
          <a:xfrm rot="16200000">
            <a:off x="4036068" y="2895525"/>
            <a:ext cx="1440160" cy="215444"/>
          </a:xfrm>
          <a:prstGeom prst="rect">
            <a:avLst/>
          </a:prstGeom>
          <a:noFill/>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CMS-PAS-HIN-19-001</a:t>
            </a:r>
          </a:p>
        </p:txBody>
      </p:sp>
      <p:sp>
        <p:nvSpPr>
          <p:cNvPr id="14" name="TextBox 13">
            <a:extLst>
              <a:ext uri="{FF2B5EF4-FFF2-40B4-BE49-F238E27FC236}">
                <a16:creationId xmlns:a16="http://schemas.microsoft.com/office/drawing/2014/main" id="{336B1039-7F24-5347-BC3F-EC5DAE5DFC5F}"/>
              </a:ext>
            </a:extLst>
          </p:cNvPr>
          <p:cNvSpPr txBox="1"/>
          <p:nvPr/>
        </p:nvSpPr>
        <p:spPr>
          <a:xfrm>
            <a:off x="457200" y="1017579"/>
            <a:ext cx="5807676" cy="954107"/>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Top pair production in Pb-Pb collisions</a:t>
            </a:r>
          </a:p>
          <a:p>
            <a:pPr marL="285750" indent="-285750">
              <a:spcBef>
                <a:spcPts val="1200"/>
              </a:spcBef>
              <a:buFont typeface="Symbol" pitchFamily="2" charset="2"/>
              <a:buChar char="®"/>
              <a:tabLst>
                <a:tab pos="2222500" algn="l"/>
              </a:tabLst>
              <a:defRPr/>
            </a:pPr>
            <a:r>
              <a:rPr lang="en-GB" sz="1400" dirty="0">
                <a:solidFill>
                  <a:srgbClr val="003BB8"/>
                </a:solidFill>
                <a:latin typeface="Helvetica Light" panose="020B0403020202020204" pitchFamily="34" charset="0"/>
                <a:cs typeface="Arial"/>
              </a:rPr>
              <a:t>Decays before QGP creation, reconstructed m(</a:t>
            </a:r>
            <a:r>
              <a:rPr lang="en-GB" sz="1400" dirty="0" err="1">
                <a:solidFill>
                  <a:srgbClr val="003BB8"/>
                </a:solidFill>
                <a:latin typeface="Helvetica Light" panose="020B0403020202020204" pitchFamily="34" charset="0"/>
                <a:cs typeface="Arial"/>
              </a:rPr>
              <a:t>tt</a:t>
            </a:r>
            <a:r>
              <a:rPr lang="en-GB" sz="1400" dirty="0">
                <a:solidFill>
                  <a:srgbClr val="003BB8"/>
                </a:solidFill>
                <a:latin typeface="Helvetica Light" panose="020B0403020202020204" pitchFamily="34" charset="0"/>
                <a:cs typeface="Arial"/>
              </a:rPr>
              <a:t>) carries information on time structure of medium </a:t>
            </a:r>
            <a:r>
              <a:rPr lang="en-GB" sz="1100" dirty="0">
                <a:solidFill>
                  <a:srgbClr val="003BB8"/>
                </a:solidFill>
                <a:latin typeface="Helvetica Light" panose="020B0403020202020204" pitchFamily="34" charset="0"/>
                <a:cs typeface="Arial"/>
              </a:rPr>
              <a:t>[arXiv:1711.03105]</a:t>
            </a:r>
            <a:endParaRPr lang="en-GB" sz="1400" dirty="0">
              <a:solidFill>
                <a:srgbClr val="003BB8"/>
              </a:solidFill>
              <a:latin typeface="Helvetica Light" panose="020B0403020202020204" pitchFamily="34" charset="0"/>
              <a:cs typeface="Arial"/>
            </a:endParaRPr>
          </a:p>
        </p:txBody>
      </p:sp>
      <p:sp>
        <p:nvSpPr>
          <p:cNvPr id="15" name="TextBox 14">
            <a:extLst>
              <a:ext uri="{FF2B5EF4-FFF2-40B4-BE49-F238E27FC236}">
                <a16:creationId xmlns:a16="http://schemas.microsoft.com/office/drawing/2014/main" id="{A0582D8B-BEF7-6448-BFDB-559C5EB0A4EA}"/>
              </a:ext>
            </a:extLst>
          </p:cNvPr>
          <p:cNvSpPr txBox="1"/>
          <p:nvPr/>
        </p:nvSpPr>
        <p:spPr>
          <a:xfrm>
            <a:off x="760732" y="6354836"/>
            <a:ext cx="4164923" cy="307777"/>
          </a:xfrm>
          <a:prstGeom prst="rect">
            <a:avLst/>
          </a:prstGeom>
          <a:noFill/>
        </p:spPr>
        <p:txBody>
          <a:bodyPr wrap="none" rtlCol="0">
            <a:spAutoFit/>
          </a:bodyPr>
          <a:lstStyle/>
          <a:p>
            <a:r>
              <a:rPr lang="en-US" sz="1400" dirty="0">
                <a:latin typeface="Helvetica Light" charset="0"/>
                <a:ea typeface="Helvetica Light" charset="0"/>
                <a:cs typeface="Helvetica Light" charset="0"/>
              </a:rPr>
              <a:t>Significance: 4.0σ observed (6.0σ exp.) [w/ b-tag]</a:t>
            </a:r>
          </a:p>
        </p:txBody>
      </p:sp>
      <p:sp>
        <p:nvSpPr>
          <p:cNvPr id="18" name="TextBox 17">
            <a:extLst>
              <a:ext uri="{FF2B5EF4-FFF2-40B4-BE49-F238E27FC236}">
                <a16:creationId xmlns:a16="http://schemas.microsoft.com/office/drawing/2014/main" id="{8F92FE3C-E0F2-524A-AA55-FA989F21EF00}"/>
              </a:ext>
            </a:extLst>
          </p:cNvPr>
          <p:cNvSpPr txBox="1"/>
          <p:nvPr/>
        </p:nvSpPr>
        <p:spPr>
          <a:xfrm>
            <a:off x="6701487" y="1020623"/>
            <a:ext cx="4889151" cy="954107"/>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Light (anti)nuclei production and absorption</a:t>
            </a:r>
          </a:p>
          <a:p>
            <a:pPr marL="285750" indent="-285750">
              <a:spcBef>
                <a:spcPts val="1200"/>
              </a:spcBef>
              <a:buFont typeface="Symbol" pitchFamily="2" charset="2"/>
              <a:buChar char="®"/>
              <a:tabLst>
                <a:tab pos="2222500" algn="l"/>
              </a:tabLst>
              <a:defRPr/>
            </a:pPr>
            <a:r>
              <a:rPr lang="en-GB" sz="1400" dirty="0">
                <a:solidFill>
                  <a:srgbClr val="003BB8"/>
                </a:solidFill>
                <a:latin typeface="Helvetica Light" panose="020B0403020202020204" pitchFamily="34" charset="0"/>
                <a:cs typeface="Arial"/>
              </a:rPr>
              <a:t>Ratio of (anti)deuteron, (anti)triton, (anti)</a:t>
            </a:r>
            <a:r>
              <a:rPr lang="en-GB" sz="1400" baseline="30000" dirty="0">
                <a:solidFill>
                  <a:srgbClr val="003BB8"/>
                </a:solidFill>
                <a:latin typeface="Helvetica Light" panose="020B0403020202020204" pitchFamily="34" charset="0"/>
                <a:cs typeface="Arial"/>
              </a:rPr>
              <a:t>3</a:t>
            </a:r>
            <a:r>
              <a:rPr lang="en-GB" sz="1400" dirty="0">
                <a:solidFill>
                  <a:srgbClr val="003BB8"/>
                </a:solidFill>
                <a:latin typeface="Helvetica Light" panose="020B0403020202020204" pitchFamily="34" charset="0"/>
                <a:cs typeface="Arial"/>
              </a:rPr>
              <a:t>He production to protons increases smoothly across colliding systems</a:t>
            </a:r>
          </a:p>
        </p:txBody>
      </p:sp>
      <p:pic>
        <p:nvPicPr>
          <p:cNvPr id="23" name="Picture 22">
            <a:extLst>
              <a:ext uri="{FF2B5EF4-FFF2-40B4-BE49-F238E27FC236}">
                <a16:creationId xmlns:a16="http://schemas.microsoft.com/office/drawing/2014/main" id="{D6B1EF79-0E29-3E4F-82AB-9EBCDF198D8B}"/>
              </a:ext>
            </a:extLst>
          </p:cNvPr>
          <p:cNvPicPr>
            <a:picLocks noChangeAspect="1"/>
          </p:cNvPicPr>
          <p:nvPr/>
        </p:nvPicPr>
        <p:blipFill>
          <a:blip r:embed="rId3"/>
          <a:srcRect/>
          <a:stretch/>
        </p:blipFill>
        <p:spPr>
          <a:xfrm>
            <a:off x="6724545" y="2069634"/>
            <a:ext cx="4763804" cy="3417144"/>
          </a:xfrm>
          <a:prstGeom prst="rect">
            <a:avLst/>
          </a:prstGeom>
        </p:spPr>
      </p:pic>
      <p:sp>
        <p:nvSpPr>
          <p:cNvPr id="19" name="Rectangle 18">
            <a:extLst>
              <a:ext uri="{FF2B5EF4-FFF2-40B4-BE49-F238E27FC236}">
                <a16:creationId xmlns:a16="http://schemas.microsoft.com/office/drawing/2014/main" id="{0A12556B-01AD-9040-B201-EE18501361AC}"/>
              </a:ext>
            </a:extLst>
          </p:cNvPr>
          <p:cNvSpPr/>
          <p:nvPr/>
        </p:nvSpPr>
        <p:spPr>
          <a:xfrm>
            <a:off x="7306233" y="2188708"/>
            <a:ext cx="1440160" cy="215444"/>
          </a:xfrm>
          <a:prstGeom prst="rect">
            <a:avLst/>
          </a:prstGeom>
          <a:noFill/>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arXiv:2003.03184</a:t>
            </a:r>
          </a:p>
        </p:txBody>
      </p:sp>
      <p:sp>
        <p:nvSpPr>
          <p:cNvPr id="24" name="TextBox 23">
            <a:extLst>
              <a:ext uri="{FF2B5EF4-FFF2-40B4-BE49-F238E27FC236}">
                <a16:creationId xmlns:a16="http://schemas.microsoft.com/office/drawing/2014/main" id="{4DCA07CD-B24D-A848-BF40-DED84AF5547F}"/>
              </a:ext>
            </a:extLst>
          </p:cNvPr>
          <p:cNvSpPr txBox="1"/>
          <p:nvPr/>
        </p:nvSpPr>
        <p:spPr>
          <a:xfrm>
            <a:off x="6701487" y="5745244"/>
            <a:ext cx="5490513" cy="954107"/>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Measurement of low-p</a:t>
            </a:r>
            <a:r>
              <a:rPr lang="en-GB" baseline="-25000" dirty="0">
                <a:solidFill>
                  <a:srgbClr val="003BB8"/>
                </a:solidFill>
                <a:latin typeface="Helvetica Light" panose="020B0403020202020204" pitchFamily="34" charset="0"/>
                <a:cs typeface="Arial"/>
              </a:rPr>
              <a:t>T</a:t>
            </a:r>
            <a:r>
              <a:rPr lang="en-GB" dirty="0">
                <a:solidFill>
                  <a:srgbClr val="003BB8"/>
                </a:solidFill>
                <a:latin typeface="Helvetica Light" panose="020B0403020202020204" pitchFamily="34" charset="0"/>
                <a:cs typeface="Arial"/>
              </a:rPr>
              <a:t> d cross section in p-Pb</a:t>
            </a:r>
            <a:endParaRPr lang="en-GB" baseline="30000" dirty="0">
              <a:solidFill>
                <a:srgbClr val="003BB8"/>
              </a:solidFill>
              <a:latin typeface="Helvetica Light" panose="020B0403020202020204" pitchFamily="34" charset="0"/>
              <a:cs typeface="Arial"/>
            </a:endParaRPr>
          </a:p>
          <a:p>
            <a:pPr marL="285750" indent="-285750">
              <a:spcBef>
                <a:spcPts val="1200"/>
              </a:spcBef>
              <a:buFont typeface="Symbol" pitchFamily="2" charset="2"/>
              <a:buChar char="®"/>
              <a:tabLst>
                <a:tab pos="2222500" algn="l"/>
              </a:tabLst>
              <a:defRPr/>
            </a:pPr>
            <a:r>
              <a:rPr lang="en-GB" sz="1400" dirty="0">
                <a:solidFill>
                  <a:srgbClr val="003BB8"/>
                </a:solidFill>
                <a:latin typeface="Helvetica Light" panose="020B0403020202020204" pitchFamily="34" charset="0"/>
                <a:cs typeface="Arial"/>
              </a:rPr>
              <a:t>Novel method exploits detector as absorber. Measurement relevant for </a:t>
            </a:r>
            <a:r>
              <a:rPr lang="en-GB" sz="1400" dirty="0" err="1">
                <a:solidFill>
                  <a:srgbClr val="003BB8"/>
                </a:solidFill>
                <a:latin typeface="Helvetica Light" panose="020B0403020202020204" pitchFamily="34" charset="0"/>
                <a:cs typeface="Arial"/>
              </a:rPr>
              <a:t>antinuclei</a:t>
            </a:r>
            <a:r>
              <a:rPr lang="en-GB" sz="1400" dirty="0">
                <a:solidFill>
                  <a:srgbClr val="003BB8"/>
                </a:solidFill>
                <a:latin typeface="Helvetica Light" panose="020B0403020202020204" pitchFamily="34" charset="0"/>
                <a:cs typeface="Arial"/>
              </a:rPr>
              <a:t> production from cosmic rays</a:t>
            </a:r>
          </a:p>
        </p:txBody>
      </p:sp>
      <p:sp>
        <p:nvSpPr>
          <p:cNvPr id="25" name="Rectangle 24">
            <a:extLst>
              <a:ext uri="{FF2B5EF4-FFF2-40B4-BE49-F238E27FC236}">
                <a16:creationId xmlns:a16="http://schemas.microsoft.com/office/drawing/2014/main" id="{8DD6C343-7B37-DD4F-9655-AF31E7AA6A0C}"/>
              </a:ext>
            </a:extLst>
          </p:cNvPr>
          <p:cNvSpPr/>
          <p:nvPr/>
        </p:nvSpPr>
        <p:spPr>
          <a:xfrm>
            <a:off x="6697366" y="5543623"/>
            <a:ext cx="1440160" cy="215444"/>
          </a:xfrm>
          <a:prstGeom prst="rect">
            <a:avLst/>
          </a:prstGeom>
          <a:noFill/>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arXiv:2005.11122</a:t>
            </a:r>
          </a:p>
        </p:txBody>
      </p:sp>
      <p:pic>
        <p:nvPicPr>
          <p:cNvPr id="28" name="Picture 27">
            <a:extLst>
              <a:ext uri="{FF2B5EF4-FFF2-40B4-BE49-F238E27FC236}">
                <a16:creationId xmlns:a16="http://schemas.microsoft.com/office/drawing/2014/main" id="{739F1A97-0552-E840-8E07-CDBA9FBF44F0}"/>
              </a:ext>
            </a:extLst>
          </p:cNvPr>
          <p:cNvPicPr>
            <a:picLocks noChangeAspect="1"/>
          </p:cNvPicPr>
          <p:nvPr/>
        </p:nvPicPr>
        <p:blipFill>
          <a:blip r:embed="rId4"/>
          <a:stretch>
            <a:fillRect/>
          </a:stretch>
        </p:blipFill>
        <p:spPr>
          <a:xfrm>
            <a:off x="5146882" y="5543623"/>
            <a:ext cx="1523554" cy="1254691"/>
          </a:xfrm>
          <a:prstGeom prst="rect">
            <a:avLst/>
          </a:prstGeom>
        </p:spPr>
      </p:pic>
      <p:sp>
        <p:nvSpPr>
          <p:cNvPr id="29" name="TextBox 28">
            <a:extLst>
              <a:ext uri="{FF2B5EF4-FFF2-40B4-BE49-F238E27FC236}">
                <a16:creationId xmlns:a16="http://schemas.microsoft.com/office/drawing/2014/main" id="{F73C9C5B-2DED-3641-A60A-58D52A4619EB}"/>
              </a:ext>
            </a:extLst>
          </p:cNvPr>
          <p:cNvSpPr txBox="1"/>
          <p:nvPr/>
        </p:nvSpPr>
        <p:spPr>
          <a:xfrm>
            <a:off x="9747045" y="2188708"/>
            <a:ext cx="2335349" cy="461665"/>
          </a:xfrm>
          <a:prstGeom prst="rect">
            <a:avLst/>
          </a:prstGeom>
          <a:solidFill>
            <a:schemeClr val="bg1"/>
          </a:solidFill>
        </p:spPr>
        <p:txBody>
          <a:bodyPr wrap="square" rtlCol="0">
            <a:spAutoFit/>
          </a:bodyPr>
          <a:lstStyle/>
          <a:p>
            <a:r>
              <a:rPr lang="en-US" sz="1200" dirty="0">
                <a:solidFill>
                  <a:schemeClr val="tx1">
                    <a:lumMod val="50000"/>
                    <a:lumOff val="50000"/>
                  </a:schemeClr>
                </a:solidFill>
                <a:latin typeface="Helvetica Light" charset="0"/>
                <a:ea typeface="Helvetica Light" charset="0"/>
                <a:cs typeface="Helvetica Light" charset="0"/>
              </a:rPr>
              <a:t>Allows to test coalescence and statistical hadronization models</a:t>
            </a:r>
          </a:p>
        </p:txBody>
      </p:sp>
      <p:sp>
        <p:nvSpPr>
          <p:cNvPr id="30" name="Rectangle 29">
            <a:extLst>
              <a:ext uri="{FF2B5EF4-FFF2-40B4-BE49-F238E27FC236}">
                <a16:creationId xmlns:a16="http://schemas.microsoft.com/office/drawing/2014/main" id="{FEA91983-FCF8-8847-80DE-C3CA6964ED02}"/>
              </a:ext>
            </a:extLst>
          </p:cNvPr>
          <p:cNvSpPr/>
          <p:nvPr/>
        </p:nvSpPr>
        <p:spPr>
          <a:xfrm>
            <a:off x="9156722" y="5505623"/>
            <a:ext cx="300082" cy="369332"/>
          </a:xfrm>
          <a:prstGeom prst="rect">
            <a:avLst/>
          </a:prstGeom>
        </p:spPr>
        <p:txBody>
          <a:bodyPr wrap="none">
            <a:spAutoFit/>
          </a:bodyPr>
          <a:lstStyle/>
          <a:p>
            <a:r>
              <a:rPr lang="en-GB" dirty="0">
                <a:solidFill>
                  <a:srgbClr val="003BB8"/>
                </a:solidFill>
                <a:latin typeface="Helvetica Light" panose="020B0403020202020204" pitchFamily="34" charset="0"/>
                <a:cs typeface="Arial"/>
              </a:rPr>
              <a:t>_</a:t>
            </a:r>
            <a:endParaRPr lang="en-US" dirty="0"/>
          </a:p>
        </p:txBody>
      </p:sp>
    </p:spTree>
    <p:extLst>
      <p:ext uri="{BB962C8B-B14F-4D97-AF65-F5344CB8AC3E}">
        <p14:creationId xmlns:p14="http://schemas.microsoft.com/office/powerpoint/2010/main" val="6813520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B7D2A55-C5F6-6E47-99CC-5C07ECA3E8DF}"/>
              </a:ext>
            </a:extLst>
          </p:cNvPr>
          <p:cNvSpPr/>
          <p:nvPr/>
        </p:nvSpPr>
        <p:spPr>
          <a:xfrm>
            <a:off x="0" y="0"/>
            <a:ext cx="12192000" cy="6858000"/>
          </a:xfrm>
          <a:prstGeom prst="rect">
            <a:avLst/>
          </a:prstGeom>
          <a:solidFill>
            <a:schemeClr val="tx1"/>
          </a:solidFill>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CBA99C00-7400-A04F-9426-B94F81ACE4BC}"/>
              </a:ext>
            </a:extLst>
          </p:cNvPr>
          <p:cNvSpPr/>
          <p:nvPr/>
        </p:nvSpPr>
        <p:spPr>
          <a:xfrm>
            <a:off x="1524000" y="285083"/>
            <a:ext cx="9144000" cy="338554"/>
          </a:xfrm>
          <a:prstGeom prst="rect">
            <a:avLst/>
          </a:prstGeom>
          <a:solidFill>
            <a:schemeClr val="tx1"/>
          </a:solidFill>
          <a:ln>
            <a:solidFill>
              <a:schemeClr val="tx1"/>
            </a:solidFill>
          </a:ln>
        </p:spPr>
        <p:txBody>
          <a:bodyPr rtlCol="0" anchor="ctr">
            <a:spAutoFit/>
          </a:bodyPr>
          <a:lstStyle/>
          <a:p>
            <a:pPr algn="ctr">
              <a:defRPr/>
            </a:pPr>
            <a:endParaRPr lang="en-US" sz="1600" dirty="0">
              <a:solidFill>
                <a:prstClr val="black"/>
              </a:solidFill>
              <a:latin typeface="Helvetica Light" charset="0"/>
              <a:ea typeface="Helvetica Light" charset="0"/>
              <a:cs typeface="Helvetica Light" charset="0"/>
            </a:endParaRPr>
          </a:p>
        </p:txBody>
      </p:sp>
      <p:pic>
        <p:nvPicPr>
          <p:cNvPr id="26" name="Picture 25">
            <a:extLst>
              <a:ext uri="{FF2B5EF4-FFF2-40B4-BE49-F238E27FC236}">
                <a16:creationId xmlns:a16="http://schemas.microsoft.com/office/drawing/2014/main" id="{48F3C72C-8582-0F46-A67F-F3C73FFB039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4700"/>
                    </a14:imgEffect>
                    <a14:imgEffect>
                      <a14:saturation sat="200000"/>
                    </a14:imgEffect>
                    <a14:imgEffect>
                      <a14:brightnessContrast bright="40000"/>
                    </a14:imgEffect>
                  </a14:imgLayer>
                </a14:imgProps>
              </a:ext>
              <a:ext uri="{28A0092B-C50C-407E-A947-70E740481C1C}">
                <a14:useLocalDpi xmlns:a14="http://schemas.microsoft.com/office/drawing/2010/main"/>
              </a:ext>
            </a:extLst>
          </a:blip>
          <a:srcRect l="9437" t="38117"/>
          <a:stretch/>
        </p:blipFill>
        <p:spPr>
          <a:xfrm>
            <a:off x="32574" y="2422854"/>
            <a:ext cx="9849954" cy="4443923"/>
          </a:xfrm>
          <a:prstGeom prst="rect">
            <a:avLst/>
          </a:prstGeom>
        </p:spPr>
      </p:pic>
      <p:pic>
        <p:nvPicPr>
          <p:cNvPr id="27" name="Picture 26">
            <a:extLst>
              <a:ext uri="{FF2B5EF4-FFF2-40B4-BE49-F238E27FC236}">
                <a16:creationId xmlns:a16="http://schemas.microsoft.com/office/drawing/2014/main" id="{E760CEFF-2325-AC44-8191-A497334827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67754" y="5949280"/>
            <a:ext cx="1475656" cy="776500"/>
          </a:xfrm>
          <a:prstGeom prst="rect">
            <a:avLst/>
          </a:prstGeom>
        </p:spPr>
      </p:pic>
      <p:sp>
        <p:nvSpPr>
          <p:cNvPr id="28" name="TextBox 27">
            <a:extLst>
              <a:ext uri="{FF2B5EF4-FFF2-40B4-BE49-F238E27FC236}">
                <a16:creationId xmlns:a16="http://schemas.microsoft.com/office/drawing/2014/main" id="{CBA09985-33C2-A44E-99DD-09359BBE6A9F}"/>
              </a:ext>
            </a:extLst>
          </p:cNvPr>
          <p:cNvSpPr txBox="1"/>
          <p:nvPr/>
        </p:nvSpPr>
        <p:spPr>
          <a:xfrm>
            <a:off x="313439" y="404664"/>
            <a:ext cx="5058339" cy="923330"/>
          </a:xfrm>
          <a:prstGeom prst="rect">
            <a:avLst/>
          </a:prstGeom>
          <a:noFill/>
        </p:spPr>
        <p:txBody>
          <a:bodyPr wrap="square" rtlCol="0">
            <a:spAutoFit/>
          </a:bodyPr>
          <a:lstStyle/>
          <a:p>
            <a:pPr>
              <a:defRPr/>
            </a:pPr>
            <a:r>
              <a:rPr lang="en-US" sz="1600" dirty="0">
                <a:solidFill>
                  <a:prstClr val="white"/>
                </a:solidFill>
                <a:latin typeface="Helvetica Light" panose="020B0403020202020204" pitchFamily="34" charset="0"/>
                <a:ea typeface="Helvetica Light" charset="0"/>
                <a:cs typeface="Helvetica Light" charset="0"/>
              </a:rPr>
              <a:t>Observation of light-by-light scattering in </a:t>
            </a:r>
            <a:r>
              <a:rPr lang="en-GB" altLang="x-none" sz="1600" dirty="0">
                <a:solidFill>
                  <a:prstClr val="white"/>
                </a:solidFill>
                <a:latin typeface="Helvetica Light" panose="020B0403020202020204" pitchFamily="34" charset="0"/>
                <a:ea typeface="Helvetica Light" charset="0"/>
                <a:cs typeface="Helvetica Light" charset="0"/>
                <a:sym typeface="Symbol" charset="2"/>
              </a:rPr>
              <a:t>5.02 TeV ultraperipheral Pb-Pb collisions taken in 2018</a:t>
            </a:r>
          </a:p>
          <a:p>
            <a:pPr>
              <a:defRPr/>
            </a:pPr>
            <a:endParaRPr lang="en-US" sz="600" dirty="0">
              <a:solidFill>
                <a:prstClr val="white"/>
              </a:solidFill>
              <a:latin typeface="Helvetica Light" panose="020B0403020202020204" pitchFamily="34" charset="0"/>
              <a:ea typeface="Helvetica Light" charset="0"/>
              <a:cs typeface="Helvetica Light" charset="0"/>
            </a:endParaRPr>
          </a:p>
          <a:p>
            <a:pPr>
              <a:defRPr/>
            </a:pPr>
            <a:endParaRPr lang="en-US" sz="1600" dirty="0">
              <a:solidFill>
                <a:prstClr val="white"/>
              </a:solidFill>
              <a:latin typeface="Helvetica Light" panose="020B0403020202020204" pitchFamily="34" charset="0"/>
              <a:ea typeface="Helvetica Light" charset="0"/>
              <a:cs typeface="Helvetica Light" charset="0"/>
            </a:endParaRPr>
          </a:p>
        </p:txBody>
      </p:sp>
      <p:sp>
        <p:nvSpPr>
          <p:cNvPr id="29" name="Rectangle 28">
            <a:extLst>
              <a:ext uri="{FF2B5EF4-FFF2-40B4-BE49-F238E27FC236}">
                <a16:creationId xmlns:a16="http://schemas.microsoft.com/office/drawing/2014/main" id="{2BD1AA57-DC08-2E4A-A807-ED8496C377A8}"/>
              </a:ext>
            </a:extLst>
          </p:cNvPr>
          <p:cNvSpPr/>
          <p:nvPr/>
        </p:nvSpPr>
        <p:spPr>
          <a:xfrm>
            <a:off x="9268444" y="0"/>
            <a:ext cx="2923556" cy="2596289"/>
          </a:xfrm>
          <a:prstGeom prst="rect">
            <a:avLst/>
          </a:prstGeom>
          <a:solidFill>
            <a:schemeClr val="bg1"/>
          </a:solidFill>
        </p:spPr>
        <p:txBody>
          <a:bodyPr wrap="square"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pic>
        <p:nvPicPr>
          <p:cNvPr id="30" name="Picture 29">
            <a:extLst>
              <a:ext uri="{FF2B5EF4-FFF2-40B4-BE49-F238E27FC236}">
                <a16:creationId xmlns:a16="http://schemas.microsoft.com/office/drawing/2014/main" id="{E9AFD36D-4A76-8E4D-9BE4-6ECF800ECA5E}"/>
              </a:ext>
            </a:extLst>
          </p:cNvPr>
          <p:cNvPicPr>
            <a:picLocks noChangeAspect="1"/>
          </p:cNvPicPr>
          <p:nvPr/>
        </p:nvPicPr>
        <p:blipFill>
          <a:blip r:embed="rId5"/>
          <a:stretch>
            <a:fillRect/>
          </a:stretch>
        </p:blipFill>
        <p:spPr>
          <a:xfrm rot="5400000">
            <a:off x="9539984" y="-152626"/>
            <a:ext cx="2507870" cy="2804659"/>
          </a:xfrm>
          <a:prstGeom prst="rect">
            <a:avLst/>
          </a:prstGeom>
        </p:spPr>
      </p:pic>
      <p:sp>
        <p:nvSpPr>
          <p:cNvPr id="31" name="Rectangle 30">
            <a:extLst>
              <a:ext uri="{FF2B5EF4-FFF2-40B4-BE49-F238E27FC236}">
                <a16:creationId xmlns:a16="http://schemas.microsoft.com/office/drawing/2014/main" id="{4E8EC896-EFAD-B04C-9EE6-005A78108FB2}"/>
              </a:ext>
            </a:extLst>
          </p:cNvPr>
          <p:cNvSpPr/>
          <p:nvPr/>
        </p:nvSpPr>
        <p:spPr>
          <a:xfrm>
            <a:off x="313437" y="1265261"/>
            <a:ext cx="3882373" cy="1061829"/>
          </a:xfrm>
          <a:prstGeom prst="rect">
            <a:avLst/>
          </a:prstGeom>
        </p:spPr>
        <p:txBody>
          <a:bodyPr wrap="square">
            <a:spAutoFit/>
          </a:bodyPr>
          <a:lstStyle/>
          <a:p>
            <a:pPr>
              <a:defRPr/>
            </a:pPr>
            <a:r>
              <a:rPr lang="en-GB" sz="1400" dirty="0">
                <a:solidFill>
                  <a:prstClr val="white"/>
                </a:solidFill>
                <a:latin typeface="Helvetica Light" charset="0"/>
                <a:ea typeface="Helvetica Light" charset="0"/>
                <a:cs typeface="Helvetica Light" charset="0"/>
                <a:sym typeface="Symbol" charset="2"/>
              </a:rPr>
              <a:t>Look for low-energy back-to-back photon pair with no additional activity in detector</a:t>
            </a:r>
            <a:endParaRPr lang="en-US" sz="1400" dirty="0">
              <a:solidFill>
                <a:prstClr val="white"/>
              </a:solidFill>
              <a:latin typeface="Helvetica Light" charset="0"/>
              <a:ea typeface="Helvetica Light" charset="0"/>
              <a:cs typeface="Helvetica Light" charset="0"/>
            </a:endParaRPr>
          </a:p>
          <a:p>
            <a:pPr>
              <a:defRPr/>
            </a:pPr>
            <a:endParaRPr lang="en-GB" sz="700" dirty="0">
              <a:solidFill>
                <a:prstClr val="white"/>
              </a:solidFill>
              <a:latin typeface="Helvetica Light" charset="0"/>
              <a:ea typeface="Helvetica Light" charset="0"/>
              <a:cs typeface="Helvetica Light" charset="0"/>
              <a:sym typeface="Symbol" charset="2"/>
            </a:endParaRPr>
          </a:p>
          <a:p>
            <a:pPr>
              <a:defRPr/>
            </a:pPr>
            <a:r>
              <a:rPr lang="en-GB" sz="1400" dirty="0">
                <a:solidFill>
                  <a:prstClr val="white"/>
                </a:solidFill>
                <a:latin typeface="Helvetica Light" charset="0"/>
                <a:ea typeface="Helvetica Light" charset="0"/>
                <a:cs typeface="Helvetica Light" charset="0"/>
                <a:sym typeface="Symbol" charset="2"/>
              </a:rPr>
              <a:t>59 </a:t>
            </a:r>
            <a:r>
              <a:rPr lang="en-GB" altLang="x-none" sz="1400" b="1" dirty="0">
                <a:solidFill>
                  <a:prstClr val="white"/>
                </a:solidFill>
                <a:latin typeface="Helvetica Light" charset="0"/>
                <a:ea typeface="Helvetica Light" charset="0"/>
                <a:cs typeface="Helvetica Light" charset="0"/>
                <a:sym typeface="Symbol" charset="2"/>
              </a:rPr>
              <a:t> </a:t>
            </a:r>
            <a:r>
              <a:rPr lang="en-GB" altLang="x-none" sz="1400" b="1" dirty="0">
                <a:solidFill>
                  <a:prstClr val="white"/>
                </a:solidFill>
                <a:latin typeface="Symbol" charset="2"/>
                <a:ea typeface="Symbol" charset="2"/>
                <a:cs typeface="Symbol" charset="2"/>
                <a:sym typeface="Symbol" charset="2"/>
              </a:rPr>
              <a:t>®</a:t>
            </a:r>
            <a:r>
              <a:rPr lang="en-GB" altLang="x-none" sz="1400" b="1" dirty="0">
                <a:solidFill>
                  <a:prstClr val="white"/>
                </a:solidFill>
                <a:latin typeface="Helvetica Light" charset="0"/>
                <a:ea typeface="Helvetica Light" charset="0"/>
                <a:cs typeface="Helvetica Light" charset="0"/>
                <a:sym typeface="Symbol" charset="2"/>
              </a:rPr>
              <a:t>  </a:t>
            </a:r>
            <a:r>
              <a:rPr lang="en-GB" sz="1400" dirty="0">
                <a:solidFill>
                  <a:prstClr val="white"/>
                </a:solidFill>
                <a:latin typeface="Helvetica Light" charset="0"/>
                <a:ea typeface="Helvetica Light" charset="0"/>
                <a:cs typeface="Helvetica Light" charset="0"/>
                <a:sym typeface="Symbol" charset="2"/>
              </a:rPr>
              <a:t>events observed for 12 ± 3 expected background (8.2σ)</a:t>
            </a:r>
            <a:endParaRPr lang="en-US" sz="1400" dirty="0">
              <a:solidFill>
                <a:prstClr val="white"/>
              </a:solidFill>
              <a:latin typeface="Helvetica Light" charset="0"/>
              <a:ea typeface="Helvetica Light" charset="0"/>
              <a:cs typeface="Helvetica Light" charset="0"/>
            </a:endParaRPr>
          </a:p>
        </p:txBody>
      </p:sp>
      <p:sp>
        <p:nvSpPr>
          <p:cNvPr id="32" name="TextBox 31">
            <a:extLst>
              <a:ext uri="{FF2B5EF4-FFF2-40B4-BE49-F238E27FC236}">
                <a16:creationId xmlns:a16="http://schemas.microsoft.com/office/drawing/2014/main" id="{5A35E7A5-AC81-2745-9753-38F80B11E271}"/>
              </a:ext>
            </a:extLst>
          </p:cNvPr>
          <p:cNvSpPr txBox="1"/>
          <p:nvPr/>
        </p:nvSpPr>
        <p:spPr>
          <a:xfrm>
            <a:off x="10083208" y="3829663"/>
            <a:ext cx="2007191" cy="1569660"/>
          </a:xfrm>
          <a:prstGeom prst="rect">
            <a:avLst/>
          </a:prstGeom>
          <a:noFill/>
        </p:spPr>
        <p:txBody>
          <a:bodyPr wrap="square" rtlCol="0">
            <a:spAutoFit/>
          </a:bodyPr>
          <a:lstStyle/>
          <a:p>
            <a:r>
              <a:rPr lang="en-US" sz="1600" dirty="0">
                <a:solidFill>
                  <a:schemeClr val="bg1"/>
                </a:solidFill>
                <a:latin typeface="Helvetica Light" charset="0"/>
                <a:ea typeface="Helvetica Light" charset="0"/>
                <a:cs typeface="Helvetica Light" charset="0"/>
              </a:rPr>
              <a:t>This opened the door to new studies and searches using the interaction of quasi-real photons in Pb-Pb collisions</a:t>
            </a:r>
          </a:p>
        </p:txBody>
      </p:sp>
      <p:sp>
        <p:nvSpPr>
          <p:cNvPr id="33" name="Rectangle 32">
            <a:extLst>
              <a:ext uri="{FF2B5EF4-FFF2-40B4-BE49-F238E27FC236}">
                <a16:creationId xmlns:a16="http://schemas.microsoft.com/office/drawing/2014/main" id="{DFEE1C6C-3A1A-B942-AC93-5B4CB8995476}"/>
              </a:ext>
            </a:extLst>
          </p:cNvPr>
          <p:cNvSpPr/>
          <p:nvPr/>
        </p:nvSpPr>
        <p:spPr>
          <a:xfrm>
            <a:off x="5337845" y="200907"/>
            <a:ext cx="3168352" cy="2441461"/>
          </a:xfrm>
          <a:prstGeom prst="rect">
            <a:avLst/>
          </a:prstGeom>
          <a:solidFill>
            <a:schemeClr val="tx1"/>
          </a:solidFill>
        </p:spPr>
        <p:txBody>
          <a:bodyPr wrap="square" rtlCol="0" anchor="ctr">
            <a:spAutoFit/>
          </a:bodyPr>
          <a:lstStyle/>
          <a:p>
            <a:pPr algn="ctr"/>
            <a:endParaRPr lang="en-US" sz="1600" dirty="0">
              <a:latin typeface="Helvetica Light" charset="0"/>
              <a:ea typeface="Helvetica Light" charset="0"/>
              <a:cs typeface="Helvetica Light" charset="0"/>
            </a:endParaRPr>
          </a:p>
        </p:txBody>
      </p:sp>
      <p:grpSp>
        <p:nvGrpSpPr>
          <p:cNvPr id="34" name="Group 33">
            <a:extLst>
              <a:ext uri="{FF2B5EF4-FFF2-40B4-BE49-F238E27FC236}">
                <a16:creationId xmlns:a16="http://schemas.microsoft.com/office/drawing/2014/main" id="{B081C142-A981-FD4B-8C36-4D0BF8A881EC}"/>
              </a:ext>
            </a:extLst>
          </p:cNvPr>
          <p:cNvGrpSpPr/>
          <p:nvPr/>
        </p:nvGrpSpPr>
        <p:grpSpPr>
          <a:xfrm>
            <a:off x="5675352" y="116632"/>
            <a:ext cx="2940928" cy="2623673"/>
            <a:chOff x="4603696" y="288708"/>
            <a:chExt cx="2940928" cy="2623673"/>
          </a:xfrm>
        </p:grpSpPr>
        <p:pic>
          <p:nvPicPr>
            <p:cNvPr id="35" name="Picture 34">
              <a:extLst>
                <a:ext uri="{FF2B5EF4-FFF2-40B4-BE49-F238E27FC236}">
                  <a16:creationId xmlns:a16="http://schemas.microsoft.com/office/drawing/2014/main" id="{0D539D31-3D97-D14C-B954-A3690865DB6C}"/>
                </a:ext>
              </a:extLst>
            </p:cNvPr>
            <p:cNvPicPr>
              <a:picLocks noChangeAspect="1"/>
            </p:cNvPicPr>
            <p:nvPr/>
          </p:nvPicPr>
          <p:blipFill>
            <a:blip r:embed="rId6"/>
            <a:stretch>
              <a:fillRect/>
            </a:stretch>
          </p:blipFill>
          <p:spPr>
            <a:xfrm>
              <a:off x="4952286" y="288708"/>
              <a:ext cx="2592338" cy="2441461"/>
            </a:xfrm>
            <a:prstGeom prst="rect">
              <a:avLst/>
            </a:prstGeom>
          </p:spPr>
        </p:pic>
        <p:sp>
          <p:nvSpPr>
            <p:cNvPr id="36" name="Rectangle 35">
              <a:extLst>
                <a:ext uri="{FF2B5EF4-FFF2-40B4-BE49-F238E27FC236}">
                  <a16:creationId xmlns:a16="http://schemas.microsoft.com/office/drawing/2014/main" id="{0944E919-329A-1E4B-819F-0737ACA83EF9}"/>
                </a:ext>
              </a:extLst>
            </p:cNvPr>
            <p:cNvSpPr/>
            <p:nvPr/>
          </p:nvSpPr>
          <p:spPr>
            <a:xfrm>
              <a:off x="4603696" y="392218"/>
              <a:ext cx="626529" cy="246093"/>
            </a:xfrm>
            <a:prstGeom prst="rect">
              <a:avLst/>
            </a:prstGeom>
            <a:solidFill>
              <a:schemeClr val="tx1"/>
            </a:solidFill>
            <a:ln>
              <a:solidFill>
                <a:schemeClr val="tx1"/>
              </a:solid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p:sp>
          <p:nvSpPr>
            <p:cNvPr id="37" name="Rectangle 36">
              <a:extLst>
                <a:ext uri="{FF2B5EF4-FFF2-40B4-BE49-F238E27FC236}">
                  <a16:creationId xmlns:a16="http://schemas.microsoft.com/office/drawing/2014/main" id="{45A7F8BA-2A00-A644-A52E-ACCCA0A45F69}"/>
                </a:ext>
              </a:extLst>
            </p:cNvPr>
            <p:cNvSpPr/>
            <p:nvPr/>
          </p:nvSpPr>
          <p:spPr>
            <a:xfrm>
              <a:off x="4671921" y="2450753"/>
              <a:ext cx="531479" cy="461628"/>
            </a:xfrm>
            <a:prstGeom prst="rect">
              <a:avLst/>
            </a:prstGeom>
            <a:solidFill>
              <a:schemeClr val="tx1"/>
            </a:solidFill>
            <a:ln>
              <a:solidFill>
                <a:schemeClr val="tx1"/>
              </a:solid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p:sp>
          <p:nvSpPr>
            <p:cNvPr id="38" name="Rectangle 37">
              <a:extLst>
                <a:ext uri="{FF2B5EF4-FFF2-40B4-BE49-F238E27FC236}">
                  <a16:creationId xmlns:a16="http://schemas.microsoft.com/office/drawing/2014/main" id="{B744AFA5-D867-244F-A457-A96D107E1481}"/>
                </a:ext>
              </a:extLst>
            </p:cNvPr>
            <p:cNvSpPr/>
            <p:nvPr/>
          </p:nvSpPr>
          <p:spPr>
            <a:xfrm>
              <a:off x="6256097" y="378458"/>
              <a:ext cx="357670" cy="259854"/>
            </a:xfrm>
            <a:prstGeom prst="rect">
              <a:avLst/>
            </a:prstGeom>
            <a:solidFill>
              <a:schemeClr val="tx1"/>
            </a:solidFill>
            <a:ln>
              <a:solidFill>
                <a:schemeClr val="tx1"/>
              </a:solid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p:sp>
          <p:nvSpPr>
            <p:cNvPr id="39" name="Rectangle 38">
              <a:extLst>
                <a:ext uri="{FF2B5EF4-FFF2-40B4-BE49-F238E27FC236}">
                  <a16:creationId xmlns:a16="http://schemas.microsoft.com/office/drawing/2014/main" id="{159F193B-5E85-4B4D-9DDF-39406F57D685}"/>
                </a:ext>
              </a:extLst>
            </p:cNvPr>
            <p:cNvSpPr/>
            <p:nvPr/>
          </p:nvSpPr>
          <p:spPr>
            <a:xfrm>
              <a:off x="6100290" y="2427359"/>
              <a:ext cx="531479" cy="461628"/>
            </a:xfrm>
            <a:prstGeom prst="rect">
              <a:avLst/>
            </a:prstGeom>
            <a:solidFill>
              <a:schemeClr val="tx1"/>
            </a:solidFill>
            <a:ln>
              <a:solidFill>
                <a:schemeClr val="tx1"/>
              </a:solidFill>
            </a:ln>
          </p:spPr>
          <p:txBody>
            <a:bodyPr wrap="square" rtlCol="0" anchor="ctr">
              <a:spAutoFit/>
            </a:bodyPr>
            <a:lstStyle/>
            <a:p>
              <a:pPr algn="ctr"/>
              <a:endParaRPr lang="en-US" sz="1600" dirty="0">
                <a:latin typeface="Helvetica Light" charset="0"/>
                <a:ea typeface="Helvetica Light" charset="0"/>
                <a:cs typeface="Helvetica Light" charset="0"/>
              </a:endParaRPr>
            </a:p>
          </p:txBody>
        </p:sp>
      </p:grpSp>
      <p:sp>
        <p:nvSpPr>
          <p:cNvPr id="40" name="Rectangle 39">
            <a:extLst>
              <a:ext uri="{FF2B5EF4-FFF2-40B4-BE49-F238E27FC236}">
                <a16:creationId xmlns:a16="http://schemas.microsoft.com/office/drawing/2014/main" id="{D42FE452-B60E-4E41-9E79-DE333A6717D4}"/>
              </a:ext>
            </a:extLst>
          </p:cNvPr>
          <p:cNvSpPr/>
          <p:nvPr/>
        </p:nvSpPr>
        <p:spPr>
          <a:xfrm>
            <a:off x="5092700" y="1032509"/>
            <a:ext cx="2213081" cy="707886"/>
          </a:xfrm>
          <a:prstGeom prst="rect">
            <a:avLst/>
          </a:prstGeom>
        </p:spPr>
        <p:txBody>
          <a:bodyPr wrap="square">
            <a:spAutoFit/>
          </a:bodyPr>
          <a:lstStyle/>
          <a:p>
            <a:pPr>
              <a:defRPr/>
            </a:pPr>
            <a:r>
              <a:rPr lang="en-GB" sz="1000" dirty="0">
                <a:solidFill>
                  <a:prstClr val="white"/>
                </a:solidFill>
                <a:latin typeface="Helvetica Light" charset="0"/>
                <a:ea typeface="Helvetica Light" charset="0"/>
                <a:cs typeface="Helvetica Light" charset="0"/>
              </a:rPr>
              <a:t>Field strength of up to 10</a:t>
            </a:r>
            <a:r>
              <a:rPr lang="en-GB" sz="1000" baseline="30000" dirty="0">
                <a:solidFill>
                  <a:prstClr val="white"/>
                </a:solidFill>
                <a:latin typeface="Helvetica Light" charset="0"/>
                <a:ea typeface="Helvetica Light" charset="0"/>
                <a:cs typeface="Helvetica Light" charset="0"/>
              </a:rPr>
              <a:t>25</a:t>
            </a:r>
            <a:r>
              <a:rPr lang="en-GB" sz="1000" dirty="0">
                <a:solidFill>
                  <a:prstClr val="white"/>
                </a:solidFill>
                <a:latin typeface="Helvetica Light" charset="0"/>
                <a:ea typeface="Helvetica Light" charset="0"/>
                <a:cs typeface="Helvetica Light" charset="0"/>
              </a:rPr>
              <a:t> V/m reached in UPC Pb-Pb collisions</a:t>
            </a:r>
          </a:p>
          <a:p>
            <a:pPr>
              <a:defRPr/>
            </a:pPr>
            <a:endParaRPr lang="en-GB" sz="1000" dirty="0">
              <a:solidFill>
                <a:prstClr val="white"/>
              </a:solidFill>
              <a:latin typeface="Helvetica Light" charset="0"/>
              <a:ea typeface="Helvetica Light" charset="0"/>
              <a:cs typeface="Helvetica Light" charset="0"/>
            </a:endParaRPr>
          </a:p>
          <a:p>
            <a:pPr>
              <a:defRPr/>
            </a:pPr>
            <a:r>
              <a:rPr lang="en-GB" sz="1000" dirty="0">
                <a:solidFill>
                  <a:prstClr val="white"/>
                </a:solidFill>
                <a:latin typeface="Helvetica Light" charset="0"/>
                <a:ea typeface="Helvetica Light" charset="0"/>
                <a:cs typeface="Helvetica Light" charset="0"/>
              </a:rPr>
              <a:t>Photon flux / nucleus ~ Z</a:t>
            </a:r>
            <a:r>
              <a:rPr lang="en-GB" sz="1000" baseline="30000" dirty="0">
                <a:solidFill>
                  <a:prstClr val="white"/>
                </a:solidFill>
                <a:latin typeface="Helvetica Light" charset="0"/>
                <a:ea typeface="Helvetica Light" charset="0"/>
                <a:cs typeface="Helvetica Light" charset="0"/>
              </a:rPr>
              <a:t>2</a:t>
            </a:r>
          </a:p>
        </p:txBody>
      </p:sp>
      <p:sp>
        <p:nvSpPr>
          <p:cNvPr id="43" name="Rectangle 42">
            <a:extLst>
              <a:ext uri="{FF2B5EF4-FFF2-40B4-BE49-F238E27FC236}">
                <a16:creationId xmlns:a16="http://schemas.microsoft.com/office/drawing/2014/main" id="{18C20DA0-B179-6343-A1E1-E447CCC7BA10}"/>
              </a:ext>
            </a:extLst>
          </p:cNvPr>
          <p:cNvSpPr/>
          <p:nvPr/>
        </p:nvSpPr>
        <p:spPr>
          <a:xfrm>
            <a:off x="9265955" y="2366896"/>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arXiv:1904.03536</a:t>
            </a:r>
          </a:p>
        </p:txBody>
      </p:sp>
    </p:spTree>
    <p:extLst>
      <p:ext uri="{BB962C8B-B14F-4D97-AF65-F5344CB8AC3E}">
        <p14:creationId xmlns:p14="http://schemas.microsoft.com/office/powerpoint/2010/main" val="18953280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B7D2A55-C5F6-6E47-99CC-5C07ECA3E8DF}"/>
              </a:ext>
            </a:extLst>
          </p:cNvPr>
          <p:cNvSpPr/>
          <p:nvPr/>
        </p:nvSpPr>
        <p:spPr>
          <a:xfrm>
            <a:off x="0" y="0"/>
            <a:ext cx="12192000" cy="6858000"/>
          </a:xfrm>
          <a:prstGeom prst="rect">
            <a:avLst/>
          </a:prstGeom>
          <a:solidFill>
            <a:schemeClr val="tx1"/>
          </a:solidFill>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25" name="Rectangle 24">
            <a:extLst>
              <a:ext uri="{FF2B5EF4-FFF2-40B4-BE49-F238E27FC236}">
                <a16:creationId xmlns:a16="http://schemas.microsoft.com/office/drawing/2014/main" id="{CBA99C00-7400-A04F-9426-B94F81ACE4BC}"/>
              </a:ext>
            </a:extLst>
          </p:cNvPr>
          <p:cNvSpPr/>
          <p:nvPr/>
        </p:nvSpPr>
        <p:spPr>
          <a:xfrm>
            <a:off x="1524000" y="285083"/>
            <a:ext cx="9144000" cy="338554"/>
          </a:xfrm>
          <a:prstGeom prst="rect">
            <a:avLst/>
          </a:prstGeom>
          <a:solidFill>
            <a:schemeClr val="tx1"/>
          </a:solidFill>
          <a:ln>
            <a:solidFill>
              <a:schemeClr val="tx1"/>
            </a:solidFill>
          </a:ln>
        </p:spPr>
        <p:txBody>
          <a:bodyPr rtlCol="0" anchor="ctr">
            <a:spAutoFit/>
          </a:bodyPr>
          <a:lstStyle/>
          <a:p>
            <a:pPr algn="ctr">
              <a:defRPr/>
            </a:pPr>
            <a:endParaRPr lang="en-US" sz="1600" dirty="0">
              <a:solidFill>
                <a:prstClr val="black"/>
              </a:solidFill>
              <a:latin typeface="Helvetica Light" charset="0"/>
              <a:ea typeface="Helvetica Light" charset="0"/>
              <a:cs typeface="Helvetica Light" charset="0"/>
            </a:endParaRPr>
          </a:p>
        </p:txBody>
      </p:sp>
      <p:pic>
        <p:nvPicPr>
          <p:cNvPr id="26" name="Picture 25">
            <a:extLst>
              <a:ext uri="{FF2B5EF4-FFF2-40B4-BE49-F238E27FC236}">
                <a16:creationId xmlns:a16="http://schemas.microsoft.com/office/drawing/2014/main" id="{48F3C72C-8582-0F46-A67F-F3C73FFB039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4700"/>
                    </a14:imgEffect>
                    <a14:imgEffect>
                      <a14:saturation sat="200000"/>
                    </a14:imgEffect>
                    <a14:imgEffect>
                      <a14:brightnessContrast bright="40000"/>
                    </a14:imgEffect>
                  </a14:imgLayer>
                </a14:imgProps>
              </a:ext>
              <a:ext uri="{28A0092B-C50C-407E-A947-70E740481C1C}">
                <a14:useLocalDpi xmlns:a14="http://schemas.microsoft.com/office/drawing/2010/main"/>
              </a:ext>
            </a:extLst>
          </a:blip>
          <a:srcRect l="9437" t="38117"/>
          <a:stretch/>
        </p:blipFill>
        <p:spPr>
          <a:xfrm>
            <a:off x="32574" y="2422854"/>
            <a:ext cx="9849954" cy="4443923"/>
          </a:xfrm>
          <a:prstGeom prst="rect">
            <a:avLst/>
          </a:prstGeom>
        </p:spPr>
      </p:pic>
      <p:sp>
        <p:nvSpPr>
          <p:cNvPr id="33" name="Rectangle 32">
            <a:extLst>
              <a:ext uri="{FF2B5EF4-FFF2-40B4-BE49-F238E27FC236}">
                <a16:creationId xmlns:a16="http://schemas.microsoft.com/office/drawing/2014/main" id="{DFEE1C6C-3A1A-B942-AC93-5B4CB8995476}"/>
              </a:ext>
            </a:extLst>
          </p:cNvPr>
          <p:cNvSpPr/>
          <p:nvPr/>
        </p:nvSpPr>
        <p:spPr>
          <a:xfrm>
            <a:off x="5337845" y="200907"/>
            <a:ext cx="3168352" cy="2441461"/>
          </a:xfrm>
          <a:prstGeom prst="rect">
            <a:avLst/>
          </a:prstGeom>
          <a:solidFill>
            <a:schemeClr val="tx1"/>
          </a:solidFill>
        </p:spPr>
        <p:txBody>
          <a:bodyPr wrap="square" rtlCol="0" anchor="ctr">
            <a:spAutoFit/>
          </a:bodyPr>
          <a:lstStyle/>
          <a:p>
            <a:pPr algn="ctr"/>
            <a:endParaRPr lang="en-US" sz="1600" dirty="0">
              <a:latin typeface="Helvetica Light" charset="0"/>
              <a:ea typeface="Helvetica Light" charset="0"/>
              <a:cs typeface="Helvetica Light" charset="0"/>
            </a:endParaRPr>
          </a:p>
        </p:txBody>
      </p:sp>
      <p:sp>
        <p:nvSpPr>
          <p:cNvPr id="24" name="Rectangle 23">
            <a:extLst>
              <a:ext uri="{FF2B5EF4-FFF2-40B4-BE49-F238E27FC236}">
                <a16:creationId xmlns:a16="http://schemas.microsoft.com/office/drawing/2014/main" id="{196E29B1-1C1B-B440-B653-810B2D37AA1C}"/>
              </a:ext>
            </a:extLst>
          </p:cNvPr>
          <p:cNvSpPr/>
          <p:nvPr/>
        </p:nvSpPr>
        <p:spPr>
          <a:xfrm>
            <a:off x="6337300" y="0"/>
            <a:ext cx="5854700" cy="2596289"/>
          </a:xfrm>
          <a:prstGeom prst="rect">
            <a:avLst/>
          </a:prstGeom>
          <a:solidFill>
            <a:schemeClr val="bg1"/>
          </a:solidFill>
        </p:spPr>
        <p:txBody>
          <a:bodyPr wrap="square" rtlCol="0" anchor="ctr">
            <a:spAutoFit/>
          </a:bodyPr>
          <a:lstStyle/>
          <a:p>
            <a:pPr algn="ctr"/>
            <a:endParaRPr lang="en-US" sz="1600" dirty="0">
              <a:solidFill>
                <a:prstClr val="black"/>
              </a:solidFill>
              <a:latin typeface="Helvetica Light" charset="0"/>
              <a:ea typeface="Helvetica Light" charset="0"/>
              <a:cs typeface="Helvetica Light" charset="0"/>
            </a:endParaRPr>
          </a:p>
        </p:txBody>
      </p:sp>
      <p:sp>
        <p:nvSpPr>
          <p:cNvPr id="19" name="Rounded Rectangle 18">
            <a:extLst>
              <a:ext uri="{FF2B5EF4-FFF2-40B4-BE49-F238E27FC236}">
                <a16:creationId xmlns:a16="http://schemas.microsoft.com/office/drawing/2014/main" id="{AAB42599-9E4A-0E49-9A05-108FC529F95F}"/>
              </a:ext>
            </a:extLst>
          </p:cNvPr>
          <p:cNvSpPr/>
          <p:nvPr/>
        </p:nvSpPr>
        <p:spPr>
          <a:xfrm>
            <a:off x="6674510" y="2869256"/>
            <a:ext cx="5168900" cy="3774885"/>
          </a:xfrm>
          <a:prstGeom prst="roundRect">
            <a:avLst>
              <a:gd name="adj" fmla="val 1644"/>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21" name="Picture 20">
            <a:extLst>
              <a:ext uri="{FF2B5EF4-FFF2-40B4-BE49-F238E27FC236}">
                <a16:creationId xmlns:a16="http://schemas.microsoft.com/office/drawing/2014/main" id="{25B8F0B0-045A-6545-8658-8D30F6735249}"/>
              </a:ext>
            </a:extLst>
          </p:cNvPr>
          <p:cNvPicPr>
            <a:picLocks noChangeAspect="1"/>
          </p:cNvPicPr>
          <p:nvPr/>
        </p:nvPicPr>
        <p:blipFill>
          <a:blip r:embed="rId4"/>
          <a:srcRect/>
          <a:stretch/>
        </p:blipFill>
        <p:spPr>
          <a:xfrm rot="5400000">
            <a:off x="6694188" y="-93259"/>
            <a:ext cx="2423926" cy="2705445"/>
          </a:xfrm>
          <a:prstGeom prst="rect">
            <a:avLst/>
          </a:prstGeom>
        </p:spPr>
      </p:pic>
      <p:pic>
        <p:nvPicPr>
          <p:cNvPr id="23" name="Picture 22">
            <a:extLst>
              <a:ext uri="{FF2B5EF4-FFF2-40B4-BE49-F238E27FC236}">
                <a16:creationId xmlns:a16="http://schemas.microsoft.com/office/drawing/2014/main" id="{66D97165-F0BA-AB4C-807F-F5AE97D75EEF}"/>
              </a:ext>
            </a:extLst>
          </p:cNvPr>
          <p:cNvPicPr>
            <a:picLocks noChangeAspect="1"/>
          </p:cNvPicPr>
          <p:nvPr/>
        </p:nvPicPr>
        <p:blipFill>
          <a:blip r:embed="rId5"/>
          <a:srcRect/>
          <a:stretch/>
        </p:blipFill>
        <p:spPr>
          <a:xfrm rot="5400000">
            <a:off x="9497760" y="-98569"/>
            <a:ext cx="2423926" cy="2705445"/>
          </a:xfrm>
          <a:prstGeom prst="rect">
            <a:avLst/>
          </a:prstGeom>
        </p:spPr>
      </p:pic>
      <p:pic>
        <p:nvPicPr>
          <p:cNvPr id="3" name="Picture 2">
            <a:extLst>
              <a:ext uri="{FF2B5EF4-FFF2-40B4-BE49-F238E27FC236}">
                <a16:creationId xmlns:a16="http://schemas.microsoft.com/office/drawing/2014/main" id="{E36BC85C-BF2C-9F45-BFE7-841C1E459476}"/>
              </a:ext>
            </a:extLst>
          </p:cNvPr>
          <p:cNvPicPr>
            <a:picLocks noChangeAspect="1"/>
          </p:cNvPicPr>
          <p:nvPr/>
        </p:nvPicPr>
        <p:blipFill rotWithShape="1">
          <a:blip r:embed="rId6"/>
          <a:srcRect t="2606" r="5890"/>
          <a:stretch/>
        </p:blipFill>
        <p:spPr>
          <a:xfrm>
            <a:off x="6825463" y="2943759"/>
            <a:ext cx="4905919" cy="3572792"/>
          </a:xfrm>
          <a:prstGeom prst="rect">
            <a:avLst/>
          </a:prstGeom>
        </p:spPr>
      </p:pic>
      <p:sp>
        <p:nvSpPr>
          <p:cNvPr id="43" name="TextBox 42">
            <a:extLst>
              <a:ext uri="{FF2B5EF4-FFF2-40B4-BE49-F238E27FC236}">
                <a16:creationId xmlns:a16="http://schemas.microsoft.com/office/drawing/2014/main" id="{BF51831C-CACD-1643-8E32-B80661E2BAE2}"/>
              </a:ext>
            </a:extLst>
          </p:cNvPr>
          <p:cNvSpPr txBox="1"/>
          <p:nvPr/>
        </p:nvSpPr>
        <p:spPr>
          <a:xfrm>
            <a:off x="313730" y="399383"/>
            <a:ext cx="5049514" cy="1154162"/>
          </a:xfrm>
          <a:prstGeom prst="rect">
            <a:avLst/>
          </a:prstGeom>
          <a:noFill/>
        </p:spPr>
        <p:txBody>
          <a:bodyPr wrap="square" rtlCol="0">
            <a:spAutoFit/>
          </a:bodyPr>
          <a:lstStyle/>
          <a:p>
            <a:pPr>
              <a:defRPr/>
            </a:pPr>
            <a:r>
              <a:rPr lang="en-US" sz="1600" b="1" dirty="0">
                <a:solidFill>
                  <a:prstClr val="white"/>
                </a:solidFill>
                <a:latin typeface="Helvetica" pitchFamily="2" charset="0"/>
                <a:ea typeface="Helvetica Light" charset="0"/>
                <a:cs typeface="Helvetica Light" charset="0"/>
              </a:rPr>
              <a:t>This week</a:t>
            </a:r>
            <a:r>
              <a:rPr lang="en-US" sz="1600" dirty="0">
                <a:solidFill>
                  <a:prstClr val="white"/>
                </a:solidFill>
                <a:latin typeface="Helvetica Light" panose="020B0403020202020204" pitchFamily="34" charset="0"/>
                <a:ea typeface="Helvetica Light" charset="0"/>
                <a:cs typeface="Helvetica Light" charset="0"/>
              </a:rPr>
              <a:t>: measurement of light-by-light scattering in </a:t>
            </a:r>
            <a:r>
              <a:rPr lang="en-GB" altLang="x-none" sz="1600" dirty="0">
                <a:solidFill>
                  <a:prstClr val="white"/>
                </a:solidFill>
                <a:latin typeface="Helvetica Light" panose="020B0403020202020204" pitchFamily="34" charset="0"/>
                <a:ea typeface="Helvetica Light" charset="0"/>
                <a:cs typeface="Helvetica Light" charset="0"/>
                <a:sym typeface="Symbol" charset="2"/>
              </a:rPr>
              <a:t>5.02 TeV ultraperipheral Pb-Pb collisions taken in 2015 + 2018</a:t>
            </a:r>
          </a:p>
          <a:p>
            <a:pPr>
              <a:defRPr/>
            </a:pPr>
            <a:endParaRPr lang="en-US" sz="500" dirty="0">
              <a:solidFill>
                <a:prstClr val="white"/>
              </a:solidFill>
              <a:latin typeface="Helvetica Light" panose="020B0403020202020204" pitchFamily="34" charset="0"/>
              <a:ea typeface="Helvetica Light" charset="0"/>
              <a:cs typeface="Helvetica Light" charset="0"/>
            </a:endParaRPr>
          </a:p>
          <a:p>
            <a:pPr>
              <a:defRPr/>
            </a:pPr>
            <a:endParaRPr lang="en-US" sz="1600" dirty="0">
              <a:solidFill>
                <a:prstClr val="white"/>
              </a:solidFill>
              <a:latin typeface="Helvetica Light" panose="020B0403020202020204" pitchFamily="34" charset="0"/>
              <a:ea typeface="Helvetica Light" charset="0"/>
              <a:cs typeface="Helvetica Light" charset="0"/>
            </a:endParaRPr>
          </a:p>
        </p:txBody>
      </p:sp>
      <p:sp>
        <p:nvSpPr>
          <p:cNvPr id="44" name="Rectangle 43">
            <a:extLst>
              <a:ext uri="{FF2B5EF4-FFF2-40B4-BE49-F238E27FC236}">
                <a16:creationId xmlns:a16="http://schemas.microsoft.com/office/drawing/2014/main" id="{688584BD-883A-D245-B724-863B36EEF77A}"/>
              </a:ext>
            </a:extLst>
          </p:cNvPr>
          <p:cNvSpPr/>
          <p:nvPr/>
        </p:nvSpPr>
        <p:spPr>
          <a:xfrm>
            <a:off x="313729" y="1598243"/>
            <a:ext cx="5049515" cy="523220"/>
          </a:xfrm>
          <a:prstGeom prst="rect">
            <a:avLst/>
          </a:prstGeom>
          <a:noFill/>
        </p:spPr>
        <p:txBody>
          <a:bodyPr wrap="square">
            <a:spAutoFit/>
          </a:bodyPr>
          <a:lstStyle/>
          <a:p>
            <a:pPr>
              <a:defRPr/>
            </a:pPr>
            <a:r>
              <a:rPr lang="en-US" sz="1400" dirty="0">
                <a:solidFill>
                  <a:prstClr val="white"/>
                </a:solidFill>
                <a:latin typeface="Helvetica Light" panose="020B0403020202020204" pitchFamily="34" charset="0"/>
                <a:ea typeface="Helvetica Light" charset="0"/>
                <a:cs typeface="Helvetica Light" charset="0"/>
              </a:rPr>
              <a:t>Measurement of differential cross sections and constraints on ALP-photon coupling versus ALP mass</a:t>
            </a:r>
            <a:endParaRPr lang="en-US" sz="1400" dirty="0">
              <a:solidFill>
                <a:prstClr val="white"/>
              </a:solidFill>
              <a:latin typeface="Helvetica Light" charset="0"/>
              <a:ea typeface="Helvetica Light" charset="0"/>
              <a:cs typeface="Helvetica Light" charset="0"/>
            </a:endParaRPr>
          </a:p>
        </p:txBody>
      </p:sp>
      <p:sp>
        <p:nvSpPr>
          <p:cNvPr id="46" name="Rectangle 45">
            <a:extLst>
              <a:ext uri="{FF2B5EF4-FFF2-40B4-BE49-F238E27FC236}">
                <a16:creationId xmlns:a16="http://schemas.microsoft.com/office/drawing/2014/main" id="{BCCAAD4C-78FD-2142-9111-0049ED083EE9}"/>
              </a:ext>
            </a:extLst>
          </p:cNvPr>
          <p:cNvSpPr/>
          <p:nvPr/>
        </p:nvSpPr>
        <p:spPr>
          <a:xfrm>
            <a:off x="6745077" y="6379088"/>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ATLAS-CONF-2020-010 </a:t>
            </a:r>
          </a:p>
        </p:txBody>
      </p:sp>
      <p:pic>
        <p:nvPicPr>
          <p:cNvPr id="5" name="Picture 4">
            <a:extLst>
              <a:ext uri="{FF2B5EF4-FFF2-40B4-BE49-F238E27FC236}">
                <a16:creationId xmlns:a16="http://schemas.microsoft.com/office/drawing/2014/main" id="{FCDE1E23-B2D5-474A-A7B2-CC43E68293FB}"/>
              </a:ext>
            </a:extLst>
          </p:cNvPr>
          <p:cNvPicPr>
            <a:picLocks noChangeAspect="1"/>
          </p:cNvPicPr>
          <p:nvPr/>
        </p:nvPicPr>
        <p:blipFill>
          <a:blip r:embed="rId7"/>
          <a:stretch>
            <a:fillRect/>
          </a:stretch>
        </p:blipFill>
        <p:spPr>
          <a:xfrm rot="5400000">
            <a:off x="10179760" y="3037232"/>
            <a:ext cx="1079740" cy="1586042"/>
          </a:xfrm>
          <a:prstGeom prst="rect">
            <a:avLst/>
          </a:prstGeom>
        </p:spPr>
      </p:pic>
    </p:spTree>
    <p:extLst>
      <p:ext uri="{BB962C8B-B14F-4D97-AF65-F5344CB8AC3E}">
        <p14:creationId xmlns:p14="http://schemas.microsoft.com/office/powerpoint/2010/main" val="39981084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3CB22F-71D3-6F40-B96C-900D6999C2EE}"/>
              </a:ext>
            </a:extLst>
          </p:cNvPr>
          <p:cNvSpPr/>
          <p:nvPr/>
        </p:nvSpPr>
        <p:spPr>
          <a:xfrm>
            <a:off x="0" y="0"/>
            <a:ext cx="12174363" cy="6858000"/>
          </a:xfrm>
          <a:prstGeom prst="rect">
            <a:avLst/>
          </a:prstGeom>
          <a:solidFill>
            <a:schemeClr val="tx1"/>
          </a:solidFill>
          <a:ln>
            <a:solidFill>
              <a:schemeClr val="tx1"/>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sp>
        <p:nvSpPr>
          <p:cNvPr id="3" name="Rectangle 2"/>
          <p:cNvSpPr/>
          <p:nvPr/>
        </p:nvSpPr>
        <p:spPr>
          <a:xfrm>
            <a:off x="10483270" y="3252538"/>
            <a:ext cx="184731" cy="338554"/>
          </a:xfrm>
          <a:prstGeom prst="rect">
            <a:avLst/>
          </a:prstGeom>
          <a:solidFill>
            <a:schemeClr val="tx1"/>
          </a:solidFill>
          <a:ln>
            <a:solidFill>
              <a:schemeClr val="tx1"/>
            </a:solidFill>
          </a:ln>
        </p:spPr>
        <p:txBody>
          <a:bodyPr wrap="none" rtlCol="0" anchor="ctr">
            <a:spAutoFit/>
          </a:bodyPr>
          <a:lstStyle/>
          <a:p>
            <a:pPr algn="r"/>
            <a:endParaRPr lang="en-US" sz="1600" dirty="0">
              <a:solidFill>
                <a:prstClr val="black"/>
              </a:solidFill>
              <a:latin typeface="Helvetica Light" charset="0"/>
              <a:ea typeface="Helvetica Light" charset="0"/>
              <a:cs typeface="Helvetica Light" charset="0"/>
            </a:endParaRPr>
          </a:p>
        </p:txBody>
      </p:sp>
      <p:pic>
        <p:nvPicPr>
          <p:cNvPr id="5" name="Picture 4">
            <a:extLst>
              <a:ext uri="{FF2B5EF4-FFF2-40B4-BE49-F238E27FC236}">
                <a16:creationId xmlns:a16="http://schemas.microsoft.com/office/drawing/2014/main" id="{25735BAB-E6E3-BB40-BF7B-463DE7BB788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9000" y="-7620"/>
            <a:ext cx="10388600" cy="6856476"/>
          </a:xfrm>
          <a:prstGeom prst="rect">
            <a:avLst/>
          </a:prstGeom>
        </p:spPr>
      </p:pic>
      <p:sp>
        <p:nvSpPr>
          <p:cNvPr id="9" name="Rectangle 8">
            <a:extLst>
              <a:ext uri="{FF2B5EF4-FFF2-40B4-BE49-F238E27FC236}">
                <a16:creationId xmlns:a16="http://schemas.microsoft.com/office/drawing/2014/main" id="{90FA0B83-F24A-9444-B059-1D132AFD6765}"/>
              </a:ext>
            </a:extLst>
          </p:cNvPr>
          <p:cNvSpPr/>
          <p:nvPr/>
        </p:nvSpPr>
        <p:spPr>
          <a:xfrm>
            <a:off x="939800" y="4330700"/>
            <a:ext cx="2654300" cy="1892300"/>
          </a:xfrm>
          <a:prstGeom prst="rect">
            <a:avLst/>
          </a:prstGeom>
          <a:solidFill>
            <a:schemeClr val="tx1"/>
          </a:solidFill>
          <a:ln>
            <a:noFill/>
          </a:ln>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6" name="TextBox 5">
            <a:extLst>
              <a:ext uri="{FF2B5EF4-FFF2-40B4-BE49-F238E27FC236}">
                <a16:creationId xmlns:a16="http://schemas.microsoft.com/office/drawing/2014/main" id="{4958FDED-BDF5-5047-BB46-BC4133B51744}"/>
              </a:ext>
            </a:extLst>
          </p:cNvPr>
          <p:cNvSpPr txBox="1"/>
          <p:nvPr/>
        </p:nvSpPr>
        <p:spPr>
          <a:xfrm>
            <a:off x="2047168" y="6517581"/>
            <a:ext cx="9096851" cy="261610"/>
          </a:xfrm>
          <a:prstGeom prst="rect">
            <a:avLst/>
          </a:prstGeom>
          <a:noFill/>
        </p:spPr>
        <p:txBody>
          <a:bodyPr wrap="square" rtlCol="0">
            <a:spAutoFit/>
          </a:bodyPr>
          <a:lstStyle/>
          <a:p>
            <a:pPr algn="r"/>
            <a:r>
              <a:rPr lang="en-US" sz="1050" dirty="0">
                <a:solidFill>
                  <a:schemeClr val="bg1">
                    <a:lumMod val="85000"/>
                  </a:schemeClr>
                </a:solidFill>
                <a:latin typeface="Helvetica Light" charset="0"/>
                <a:ea typeface="Helvetica Light" charset="0"/>
                <a:cs typeface="Helvetica Light" charset="0"/>
              </a:rPr>
              <a:t>Event display of 4.8 TeV top-pair event in ATLAS [ arXiv:2005.05138 ]</a:t>
            </a:r>
          </a:p>
        </p:txBody>
      </p:sp>
      <p:sp>
        <p:nvSpPr>
          <p:cNvPr id="8" name="TextBox 7">
            <a:extLst>
              <a:ext uri="{FF2B5EF4-FFF2-40B4-BE49-F238E27FC236}">
                <a16:creationId xmlns:a16="http://schemas.microsoft.com/office/drawing/2014/main" id="{DFE41891-64EF-B94A-B666-156B30D2FF21}"/>
              </a:ext>
            </a:extLst>
          </p:cNvPr>
          <p:cNvSpPr txBox="1"/>
          <p:nvPr/>
        </p:nvSpPr>
        <p:spPr>
          <a:xfrm>
            <a:off x="17637" y="5240101"/>
            <a:ext cx="8961263" cy="637849"/>
          </a:xfrm>
          <a:prstGeom prst="rect">
            <a:avLst/>
          </a:prstGeom>
          <a:solidFill>
            <a:schemeClr val="tx1">
              <a:alpha val="82000"/>
            </a:schemeClr>
          </a:solidFill>
        </p:spPr>
        <p:txBody>
          <a:bodyPr wrap="square" tIns="72000" bIns="72000" rtlCol="0">
            <a:spAutoFit/>
          </a:bodyPr>
          <a:lstStyle/>
          <a:p>
            <a:r>
              <a:rPr lang="en-US" sz="1600" dirty="0">
                <a:solidFill>
                  <a:schemeClr val="bg1"/>
                </a:solidFill>
                <a:latin typeface="Helvetica Light" charset="0"/>
                <a:ea typeface="Helvetica Light" charset="0"/>
                <a:cs typeface="Helvetica Light" charset="0"/>
              </a:rPr>
              <a:t>	Broad and deep searches continue, many exploiting the detectors in new ingenious ways</a:t>
            </a:r>
          </a:p>
          <a:p>
            <a:r>
              <a:rPr lang="en-US" sz="1600" dirty="0">
                <a:solidFill>
                  <a:schemeClr val="bg1"/>
                </a:solidFill>
                <a:latin typeface="Helvetica Light" charset="0"/>
                <a:ea typeface="Helvetica Light" charset="0"/>
                <a:cs typeface="Helvetica Light" charset="0"/>
              </a:rPr>
              <a:t>     	not always envisioned by their designers, but possible thanks to system redundancy </a:t>
            </a:r>
          </a:p>
        </p:txBody>
      </p:sp>
      <p:sp>
        <p:nvSpPr>
          <p:cNvPr id="11" name="Rectangle 10">
            <a:extLst>
              <a:ext uri="{FF2B5EF4-FFF2-40B4-BE49-F238E27FC236}">
                <a16:creationId xmlns:a16="http://schemas.microsoft.com/office/drawing/2014/main" id="{53F72F45-3883-E744-9347-8D8537E7321B}"/>
              </a:ext>
            </a:extLst>
          </p:cNvPr>
          <p:cNvSpPr/>
          <p:nvPr/>
        </p:nvSpPr>
        <p:spPr>
          <a:xfrm>
            <a:off x="17637" y="4273734"/>
            <a:ext cx="5887863" cy="970935"/>
          </a:xfrm>
          <a:prstGeom prst="rect">
            <a:avLst/>
          </a:prstGeom>
          <a:solidFill>
            <a:schemeClr val="bg1">
              <a:alpha val="92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12" name="Rectangle 11">
            <a:extLst>
              <a:ext uri="{FF2B5EF4-FFF2-40B4-BE49-F238E27FC236}">
                <a16:creationId xmlns:a16="http://schemas.microsoft.com/office/drawing/2014/main" id="{5EE3755E-00EE-8C45-9870-DE53E9DB8900}"/>
              </a:ext>
            </a:extLst>
          </p:cNvPr>
          <p:cNvSpPr/>
          <p:nvPr/>
        </p:nvSpPr>
        <p:spPr>
          <a:xfrm>
            <a:off x="17637" y="4340921"/>
            <a:ext cx="6294263" cy="855958"/>
          </a:xfrm>
          <a:prstGeom prst="rect">
            <a:avLst/>
          </a:prstGeom>
          <a:noFill/>
          <a:ln>
            <a:noFill/>
          </a:ln>
        </p:spPr>
        <p:txBody>
          <a:bodyPr wrap="square" tIns="180000" bIns="180000">
            <a:spAutoFit/>
          </a:bodyPr>
          <a:lstStyle/>
          <a:p>
            <a:pPr marL="11113" indent="220663">
              <a:defRPr/>
            </a:pPr>
            <a:r>
              <a:rPr lang="en-GB" sz="3200" dirty="0">
                <a:solidFill>
                  <a:prstClr val="black"/>
                </a:solidFill>
                <a:latin typeface="Helvetica Light" charset="0"/>
                <a:ea typeface="Helvetica Light" charset="0"/>
                <a:cs typeface="Helvetica Light" charset="0"/>
              </a:rPr>
              <a:t>	Searches for New Physics</a:t>
            </a:r>
          </a:p>
        </p:txBody>
      </p:sp>
    </p:spTree>
    <p:extLst>
      <p:ext uri="{BB962C8B-B14F-4D97-AF65-F5344CB8AC3E}">
        <p14:creationId xmlns:p14="http://schemas.microsoft.com/office/powerpoint/2010/main" val="31896794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AF5C257-C537-BA42-A23F-F5C9871916CB}"/>
              </a:ext>
            </a:extLst>
          </p:cNvPr>
          <p:cNvSpPr/>
          <p:nvPr/>
        </p:nvSpPr>
        <p:spPr>
          <a:xfrm>
            <a:off x="0" y="0"/>
            <a:ext cx="12174363" cy="6858000"/>
          </a:xfrm>
          <a:prstGeom prst="rect">
            <a:avLst/>
          </a:prstGeom>
          <a:solidFill>
            <a:schemeClr val="tx1"/>
          </a:solidFill>
          <a:ln>
            <a:solidFill>
              <a:schemeClr val="tx1"/>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1B187E1F-371C-B54E-8027-4BABA494BE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9000" y="-7620"/>
            <a:ext cx="10388600" cy="6856476"/>
          </a:xfrm>
          <a:prstGeom prst="rect">
            <a:avLst/>
          </a:prstGeom>
        </p:spPr>
      </p:pic>
      <p:sp>
        <p:nvSpPr>
          <p:cNvPr id="20" name="Rounded Rectangle 19">
            <a:extLst>
              <a:ext uri="{FF2B5EF4-FFF2-40B4-BE49-F238E27FC236}">
                <a16:creationId xmlns:a16="http://schemas.microsoft.com/office/drawing/2014/main" id="{B0EAB3DA-E53A-0E4E-B1A7-D456EEA8D83F}"/>
              </a:ext>
            </a:extLst>
          </p:cNvPr>
          <p:cNvSpPr/>
          <p:nvPr/>
        </p:nvSpPr>
        <p:spPr>
          <a:xfrm>
            <a:off x="889000" y="1855417"/>
            <a:ext cx="10388600" cy="4690379"/>
          </a:xfrm>
          <a:prstGeom prst="roundRect">
            <a:avLst>
              <a:gd name="adj" fmla="val 2653"/>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a:xfrm>
            <a:off x="9329563" y="6545796"/>
            <a:ext cx="2844800" cy="365125"/>
          </a:xfrm>
        </p:spPr>
        <p:txBody>
          <a:bodyPr/>
          <a:lstStyle/>
          <a:p>
            <a:pPr>
              <a:defRPr/>
            </a:pPr>
            <a:fld id="{611C2F03-9E95-40C9-A99F-3C4F7EE8CF2A}" type="slidenum">
              <a:rPr lang="en-GB">
                <a:solidFill>
                  <a:prstClr val="black">
                    <a:lumMod val="50000"/>
                    <a:lumOff val="50000"/>
                  </a:prstClr>
                </a:solidFill>
              </a:rPr>
              <a:pPr>
                <a:defRPr/>
              </a:pPr>
              <a:t>44</a:t>
            </a:fld>
            <a:endParaRPr lang="en-GB" dirty="0">
              <a:solidFill>
                <a:prstClr val="black">
                  <a:lumMod val="50000"/>
                  <a:lumOff val="50000"/>
                </a:prstClr>
              </a:solidFill>
            </a:endParaRPr>
          </a:p>
        </p:txBody>
      </p:sp>
      <p:sp>
        <p:nvSpPr>
          <p:cNvPr id="4" name="Rectangle 3">
            <a:extLst>
              <a:ext uri="{FF2B5EF4-FFF2-40B4-BE49-F238E27FC236}">
                <a16:creationId xmlns:a16="http://schemas.microsoft.com/office/drawing/2014/main" id="{DA189B49-F229-FD4A-9625-17C5ABC29A56}"/>
              </a:ext>
            </a:extLst>
          </p:cNvPr>
          <p:cNvSpPr/>
          <p:nvPr/>
        </p:nvSpPr>
        <p:spPr>
          <a:xfrm>
            <a:off x="17637" y="297834"/>
            <a:ext cx="12156726" cy="1259749"/>
          </a:xfrm>
          <a:prstGeom prst="rect">
            <a:avLst/>
          </a:prstGeom>
          <a:solidFill>
            <a:schemeClr val="bg1">
              <a:alpha val="96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solidFill>
                <a:prstClr val="black"/>
              </a:solidFill>
              <a:latin typeface="Helvetica Light" charset="0"/>
              <a:ea typeface="Helvetica Light" charset="0"/>
              <a:cs typeface="Helvetica Light" charset="0"/>
            </a:endParaRPr>
          </a:p>
        </p:txBody>
      </p:sp>
      <p:sp>
        <p:nvSpPr>
          <p:cNvPr id="8" name="TextBox 7">
            <a:extLst>
              <a:ext uri="{FF2B5EF4-FFF2-40B4-BE49-F238E27FC236}">
                <a16:creationId xmlns:a16="http://schemas.microsoft.com/office/drawing/2014/main" id="{308C4BDB-1F7B-0F41-83C3-5A9168F6D787}"/>
              </a:ext>
            </a:extLst>
          </p:cNvPr>
          <p:cNvSpPr txBox="1"/>
          <p:nvPr/>
        </p:nvSpPr>
        <p:spPr>
          <a:xfrm>
            <a:off x="1117600" y="411480"/>
            <a:ext cx="10058400" cy="1077218"/>
          </a:xfrm>
          <a:prstGeom prst="rect">
            <a:avLst/>
          </a:prstGeom>
          <a:noFill/>
        </p:spPr>
        <p:txBody>
          <a:bodyPr wrap="square" rtlCol="0">
            <a:spAutoFit/>
          </a:bodyPr>
          <a:lstStyle/>
          <a:p>
            <a:r>
              <a:rPr lang="en-US" b="1" dirty="0">
                <a:latin typeface="Helvetica" pitchFamily="2" charset="0"/>
                <a:ea typeface="Helvetica Light" charset="0"/>
                <a:cs typeface="Helvetica Light" charset="0"/>
              </a:rPr>
              <a:t>Searches for heavy resonances </a:t>
            </a:r>
            <a:r>
              <a:rPr lang="en-US" dirty="0">
                <a:latin typeface="Helvetica Light" charset="0"/>
                <a:ea typeface="Helvetica Light" charset="0"/>
                <a:cs typeface="Helvetica Light" charset="0"/>
              </a:rPr>
              <a:t>decaying via pairs of W, Z, H bosons or top quarks benefit from significantly improved boson and top tagging algorithms using machine learning</a:t>
            </a:r>
          </a:p>
          <a:p>
            <a:pPr>
              <a:spcBef>
                <a:spcPts val="1200"/>
              </a:spcBef>
            </a:pPr>
            <a:r>
              <a:rPr lang="en-US" dirty="0">
                <a:latin typeface="Helvetica Light" charset="0"/>
                <a:ea typeface="Helvetica Light" charset="0"/>
                <a:cs typeface="Helvetica Light" charset="0"/>
              </a:rPr>
              <a:t>Backgrounds derived from data using smooth functions — </a:t>
            </a:r>
            <a:r>
              <a:rPr lang="en-US" dirty="0">
                <a:solidFill>
                  <a:srgbClr val="003BB8"/>
                </a:solidFill>
                <a:latin typeface="Helvetica Light" charset="0"/>
                <a:ea typeface="Helvetica Light" charset="0"/>
                <a:cs typeface="Helvetica Light" charset="0"/>
              </a:rPr>
              <a:t>requires faithful description</a:t>
            </a:r>
          </a:p>
        </p:txBody>
      </p:sp>
      <p:pic>
        <p:nvPicPr>
          <p:cNvPr id="14" name="Picture 13">
            <a:extLst>
              <a:ext uri="{FF2B5EF4-FFF2-40B4-BE49-F238E27FC236}">
                <a16:creationId xmlns:a16="http://schemas.microsoft.com/office/drawing/2014/main" id="{B67A8776-4500-8C4F-A01D-32B88A7EA5A8}"/>
              </a:ext>
            </a:extLst>
          </p:cNvPr>
          <p:cNvPicPr>
            <a:picLocks noChangeAspect="1"/>
          </p:cNvPicPr>
          <p:nvPr/>
        </p:nvPicPr>
        <p:blipFill>
          <a:blip r:embed="rId3"/>
          <a:stretch>
            <a:fillRect/>
          </a:stretch>
        </p:blipFill>
        <p:spPr>
          <a:xfrm>
            <a:off x="963131" y="2299803"/>
            <a:ext cx="4331468" cy="4201600"/>
          </a:xfrm>
          <a:prstGeom prst="rect">
            <a:avLst/>
          </a:prstGeom>
        </p:spPr>
      </p:pic>
      <p:pic>
        <p:nvPicPr>
          <p:cNvPr id="16" name="Picture 15">
            <a:extLst>
              <a:ext uri="{FF2B5EF4-FFF2-40B4-BE49-F238E27FC236}">
                <a16:creationId xmlns:a16="http://schemas.microsoft.com/office/drawing/2014/main" id="{A5196378-4425-9D40-93F4-53872E0C2487}"/>
              </a:ext>
            </a:extLst>
          </p:cNvPr>
          <p:cNvPicPr>
            <a:picLocks noChangeAspect="1"/>
          </p:cNvPicPr>
          <p:nvPr/>
        </p:nvPicPr>
        <p:blipFill>
          <a:blip r:embed="rId4"/>
          <a:stretch>
            <a:fillRect/>
          </a:stretch>
        </p:blipFill>
        <p:spPr>
          <a:xfrm rot="5400000">
            <a:off x="5356916" y="2300800"/>
            <a:ext cx="3997411" cy="4166420"/>
          </a:xfrm>
          <a:prstGeom prst="rect">
            <a:avLst/>
          </a:prstGeom>
        </p:spPr>
      </p:pic>
      <p:sp>
        <p:nvSpPr>
          <p:cNvPr id="17" name="Rectangle 16">
            <a:extLst>
              <a:ext uri="{FF2B5EF4-FFF2-40B4-BE49-F238E27FC236}">
                <a16:creationId xmlns:a16="http://schemas.microsoft.com/office/drawing/2014/main" id="{811F1D71-B5D9-1249-B1A7-AB92B1994010}"/>
              </a:ext>
            </a:extLst>
          </p:cNvPr>
          <p:cNvSpPr/>
          <p:nvPr/>
        </p:nvSpPr>
        <p:spPr>
          <a:xfrm>
            <a:off x="7874991" y="2303044"/>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arXiv:2005.05138 </a:t>
            </a:r>
          </a:p>
        </p:txBody>
      </p:sp>
      <p:sp>
        <p:nvSpPr>
          <p:cNvPr id="18" name="Rectangle 17">
            <a:extLst>
              <a:ext uri="{FF2B5EF4-FFF2-40B4-BE49-F238E27FC236}">
                <a16:creationId xmlns:a16="http://schemas.microsoft.com/office/drawing/2014/main" id="{3EBE8D2D-AC6D-FB4E-8BD3-2CCBBA656A0C}"/>
              </a:ext>
            </a:extLst>
          </p:cNvPr>
          <p:cNvSpPr/>
          <p:nvPr/>
        </p:nvSpPr>
        <p:spPr>
          <a:xfrm>
            <a:off x="3715558" y="2303044"/>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arXiv:1808.07858 </a:t>
            </a:r>
          </a:p>
        </p:txBody>
      </p:sp>
      <p:sp>
        <p:nvSpPr>
          <p:cNvPr id="6" name="TextBox 5">
            <a:extLst>
              <a:ext uri="{FF2B5EF4-FFF2-40B4-BE49-F238E27FC236}">
                <a16:creationId xmlns:a16="http://schemas.microsoft.com/office/drawing/2014/main" id="{BA09D332-112B-8F4A-BCDF-61C0A43AC4E7}"/>
              </a:ext>
            </a:extLst>
          </p:cNvPr>
          <p:cNvSpPr txBox="1"/>
          <p:nvPr/>
        </p:nvSpPr>
        <p:spPr>
          <a:xfrm>
            <a:off x="9386215" y="3663785"/>
            <a:ext cx="1737168" cy="1323439"/>
          </a:xfrm>
          <a:prstGeom prst="rect">
            <a:avLst/>
          </a:prstGeom>
          <a:noFill/>
        </p:spPr>
        <p:txBody>
          <a:bodyPr wrap="square" rtlCol="0">
            <a:spAutoFit/>
          </a:bodyPr>
          <a:lstStyle/>
          <a:p>
            <a:r>
              <a:rPr lang="en-US" sz="1400" dirty="0">
                <a:latin typeface="Helvetica Light" charset="0"/>
                <a:ea typeface="Helvetica Light" charset="0"/>
                <a:cs typeface="Helvetica Light" charset="0"/>
              </a:rPr>
              <a:t>Large improvement over previous analysis </a:t>
            </a:r>
          </a:p>
          <a:p>
            <a:pPr>
              <a:spcBef>
                <a:spcPts val="1200"/>
              </a:spcBef>
            </a:pPr>
            <a:r>
              <a:rPr lang="en-US" sz="1400" dirty="0">
                <a:latin typeface="Helvetica Light" charset="0"/>
                <a:ea typeface="Helvetica Light" charset="0"/>
                <a:cs typeface="Helvetica Light" charset="0"/>
              </a:rPr>
              <a:t>Limit: Z’</a:t>
            </a:r>
            <a:r>
              <a:rPr lang="en-US" sz="1400" baseline="-25000" dirty="0">
                <a:latin typeface="Helvetica Light" charset="0"/>
                <a:ea typeface="Helvetica Light" charset="0"/>
                <a:cs typeface="Helvetica Light" charset="0"/>
              </a:rPr>
              <a:t>TC2</a:t>
            </a:r>
            <a:r>
              <a:rPr lang="en-US" sz="1400" dirty="0">
                <a:latin typeface="Helvetica Light" charset="0"/>
                <a:ea typeface="Helvetica Light" charset="0"/>
                <a:cs typeface="Helvetica Light" charset="0"/>
              </a:rPr>
              <a:t> (LO) &gt; 4.0 TeV</a:t>
            </a:r>
          </a:p>
        </p:txBody>
      </p:sp>
      <p:sp>
        <p:nvSpPr>
          <p:cNvPr id="23" name="TextBox 22">
            <a:extLst>
              <a:ext uri="{FF2B5EF4-FFF2-40B4-BE49-F238E27FC236}">
                <a16:creationId xmlns:a16="http://schemas.microsoft.com/office/drawing/2014/main" id="{D2364932-8672-B54F-AA71-21FC29757991}"/>
              </a:ext>
            </a:extLst>
          </p:cNvPr>
          <p:cNvSpPr txBox="1"/>
          <p:nvPr/>
        </p:nvSpPr>
        <p:spPr>
          <a:xfrm>
            <a:off x="9386215" y="2689990"/>
            <a:ext cx="1789785" cy="738664"/>
          </a:xfrm>
          <a:prstGeom prst="rect">
            <a:avLst/>
          </a:prstGeom>
          <a:noFill/>
        </p:spPr>
        <p:txBody>
          <a:bodyPr wrap="square" rtlCol="0">
            <a:spAutoFit/>
          </a:bodyPr>
          <a:lstStyle/>
          <a:p>
            <a:r>
              <a:rPr lang="en-US" sz="1400" dirty="0">
                <a:latin typeface="Helvetica Light" charset="0"/>
                <a:ea typeface="Helvetica Light" charset="0"/>
                <a:cs typeface="Helvetica Light" charset="0"/>
              </a:rPr>
              <a:t>b-tagging with variable-radius track-jet</a:t>
            </a:r>
          </a:p>
        </p:txBody>
      </p:sp>
      <p:sp>
        <p:nvSpPr>
          <p:cNvPr id="9" name="TextBox 8">
            <a:extLst>
              <a:ext uri="{FF2B5EF4-FFF2-40B4-BE49-F238E27FC236}">
                <a16:creationId xmlns:a16="http://schemas.microsoft.com/office/drawing/2014/main" id="{49D22F66-3CE0-4F43-A37A-1FE477E4D8DF}"/>
              </a:ext>
            </a:extLst>
          </p:cNvPr>
          <p:cNvSpPr txBox="1"/>
          <p:nvPr/>
        </p:nvSpPr>
        <p:spPr>
          <a:xfrm>
            <a:off x="6565645" y="2036397"/>
            <a:ext cx="1874231" cy="307777"/>
          </a:xfrm>
          <a:prstGeom prst="rect">
            <a:avLst/>
          </a:prstGeom>
          <a:noFill/>
        </p:spPr>
        <p:txBody>
          <a:bodyPr wrap="none" rtlCol="0">
            <a:spAutoFit/>
          </a:bodyPr>
          <a:lstStyle/>
          <a:p>
            <a:r>
              <a:rPr lang="en-US" sz="1400" b="1" dirty="0" err="1">
                <a:latin typeface="Helvetica" pitchFamily="2" charset="0"/>
                <a:ea typeface="Helvetica Light" charset="0"/>
                <a:cs typeface="Helvetica Light" charset="0"/>
              </a:rPr>
              <a:t>tt</a:t>
            </a:r>
            <a:r>
              <a:rPr lang="en-US" sz="1400" b="1" dirty="0">
                <a:latin typeface="Helvetica" pitchFamily="2" charset="0"/>
                <a:ea typeface="Helvetica Light" charset="0"/>
                <a:cs typeface="Helvetica Light" charset="0"/>
              </a:rPr>
              <a:t> resonance search</a:t>
            </a:r>
          </a:p>
        </p:txBody>
      </p:sp>
    </p:spTree>
    <p:extLst>
      <p:ext uri="{BB962C8B-B14F-4D97-AF65-F5344CB8AC3E}">
        <p14:creationId xmlns:p14="http://schemas.microsoft.com/office/powerpoint/2010/main" val="4532202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AF5C257-C537-BA42-A23F-F5C9871916CB}"/>
              </a:ext>
            </a:extLst>
          </p:cNvPr>
          <p:cNvSpPr/>
          <p:nvPr/>
        </p:nvSpPr>
        <p:spPr>
          <a:xfrm>
            <a:off x="0" y="0"/>
            <a:ext cx="12174363" cy="6858000"/>
          </a:xfrm>
          <a:prstGeom prst="rect">
            <a:avLst/>
          </a:prstGeom>
          <a:solidFill>
            <a:schemeClr val="tx1"/>
          </a:solidFill>
          <a:ln>
            <a:solidFill>
              <a:schemeClr val="tx1"/>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1B187E1F-371C-B54E-8027-4BABA494BE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9000" y="-7620"/>
            <a:ext cx="10388600" cy="6856476"/>
          </a:xfrm>
          <a:prstGeom prst="rect">
            <a:avLst/>
          </a:prstGeom>
        </p:spPr>
      </p:pic>
      <p:sp>
        <p:nvSpPr>
          <p:cNvPr id="20" name="Rounded Rectangle 19">
            <a:extLst>
              <a:ext uri="{FF2B5EF4-FFF2-40B4-BE49-F238E27FC236}">
                <a16:creationId xmlns:a16="http://schemas.microsoft.com/office/drawing/2014/main" id="{B0EAB3DA-E53A-0E4E-B1A7-D456EEA8D83F}"/>
              </a:ext>
            </a:extLst>
          </p:cNvPr>
          <p:cNvSpPr/>
          <p:nvPr/>
        </p:nvSpPr>
        <p:spPr>
          <a:xfrm>
            <a:off x="889000" y="1855417"/>
            <a:ext cx="10388600" cy="4690379"/>
          </a:xfrm>
          <a:prstGeom prst="roundRect">
            <a:avLst>
              <a:gd name="adj" fmla="val 2653"/>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a:xfrm>
            <a:off x="9329563" y="6545796"/>
            <a:ext cx="2844800" cy="365125"/>
          </a:xfrm>
        </p:spPr>
        <p:txBody>
          <a:bodyPr/>
          <a:lstStyle/>
          <a:p>
            <a:pPr>
              <a:defRPr/>
            </a:pPr>
            <a:fld id="{611C2F03-9E95-40C9-A99F-3C4F7EE8CF2A}" type="slidenum">
              <a:rPr lang="en-GB">
                <a:solidFill>
                  <a:prstClr val="black">
                    <a:lumMod val="50000"/>
                    <a:lumOff val="50000"/>
                  </a:prstClr>
                </a:solidFill>
              </a:rPr>
              <a:pPr>
                <a:defRPr/>
              </a:pPr>
              <a:t>45</a:t>
            </a:fld>
            <a:endParaRPr lang="en-GB" dirty="0">
              <a:solidFill>
                <a:prstClr val="black">
                  <a:lumMod val="50000"/>
                  <a:lumOff val="50000"/>
                </a:prstClr>
              </a:solidFill>
            </a:endParaRPr>
          </a:p>
        </p:txBody>
      </p:sp>
      <p:sp>
        <p:nvSpPr>
          <p:cNvPr id="4" name="Rectangle 3">
            <a:extLst>
              <a:ext uri="{FF2B5EF4-FFF2-40B4-BE49-F238E27FC236}">
                <a16:creationId xmlns:a16="http://schemas.microsoft.com/office/drawing/2014/main" id="{DA189B49-F229-FD4A-9625-17C5ABC29A56}"/>
              </a:ext>
            </a:extLst>
          </p:cNvPr>
          <p:cNvSpPr/>
          <p:nvPr/>
        </p:nvSpPr>
        <p:spPr>
          <a:xfrm>
            <a:off x="17637" y="297834"/>
            <a:ext cx="12156726" cy="1259749"/>
          </a:xfrm>
          <a:prstGeom prst="rect">
            <a:avLst/>
          </a:prstGeom>
          <a:solidFill>
            <a:schemeClr val="bg1">
              <a:alpha val="96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solidFill>
                <a:prstClr val="black"/>
              </a:solidFill>
              <a:latin typeface="Helvetica Light" charset="0"/>
              <a:ea typeface="Helvetica Light" charset="0"/>
              <a:cs typeface="Helvetica Light" charset="0"/>
            </a:endParaRPr>
          </a:p>
        </p:txBody>
      </p:sp>
      <p:sp>
        <p:nvSpPr>
          <p:cNvPr id="8" name="TextBox 7">
            <a:extLst>
              <a:ext uri="{FF2B5EF4-FFF2-40B4-BE49-F238E27FC236}">
                <a16:creationId xmlns:a16="http://schemas.microsoft.com/office/drawing/2014/main" id="{308C4BDB-1F7B-0F41-83C3-5A9168F6D787}"/>
              </a:ext>
            </a:extLst>
          </p:cNvPr>
          <p:cNvSpPr txBox="1"/>
          <p:nvPr/>
        </p:nvSpPr>
        <p:spPr>
          <a:xfrm>
            <a:off x="1117600" y="411480"/>
            <a:ext cx="10058400" cy="1077218"/>
          </a:xfrm>
          <a:prstGeom prst="rect">
            <a:avLst/>
          </a:prstGeom>
          <a:noFill/>
        </p:spPr>
        <p:txBody>
          <a:bodyPr wrap="square" rtlCol="0">
            <a:spAutoFit/>
          </a:bodyPr>
          <a:lstStyle/>
          <a:p>
            <a:r>
              <a:rPr lang="en-US" b="1" dirty="0">
                <a:latin typeface="Helvetica" pitchFamily="2" charset="0"/>
                <a:ea typeface="Helvetica Light" charset="0"/>
                <a:cs typeface="Helvetica Light" charset="0"/>
              </a:rPr>
              <a:t>Searches for heavy resonances </a:t>
            </a:r>
            <a:r>
              <a:rPr lang="en-US" dirty="0">
                <a:latin typeface="Helvetica Light" charset="0"/>
                <a:ea typeface="Helvetica Light" charset="0"/>
                <a:cs typeface="Helvetica Light" charset="0"/>
              </a:rPr>
              <a:t>decaying via pairs of W, Z, H bosons or top quarks benefit from significantly improved boson and top tagging algorithms using machine learning</a:t>
            </a:r>
          </a:p>
          <a:p>
            <a:pPr>
              <a:spcBef>
                <a:spcPts val="1200"/>
              </a:spcBef>
            </a:pPr>
            <a:r>
              <a:rPr lang="en-US" dirty="0">
                <a:latin typeface="Helvetica Light" charset="0"/>
                <a:ea typeface="Helvetica Light" charset="0"/>
                <a:cs typeface="Helvetica Light" charset="0"/>
              </a:rPr>
              <a:t>Backgrounds derived from data using smooth functions — </a:t>
            </a:r>
            <a:r>
              <a:rPr lang="en-US" dirty="0">
                <a:solidFill>
                  <a:srgbClr val="003BB8"/>
                </a:solidFill>
                <a:latin typeface="Helvetica Light" charset="0"/>
                <a:ea typeface="Helvetica Light" charset="0"/>
                <a:cs typeface="Helvetica Light" charset="0"/>
              </a:rPr>
              <a:t>requires faithful description</a:t>
            </a:r>
          </a:p>
        </p:txBody>
      </p:sp>
      <p:sp>
        <p:nvSpPr>
          <p:cNvPr id="19" name="TextBox 18">
            <a:extLst>
              <a:ext uri="{FF2B5EF4-FFF2-40B4-BE49-F238E27FC236}">
                <a16:creationId xmlns:a16="http://schemas.microsoft.com/office/drawing/2014/main" id="{0FBB39D7-5148-9A4E-8DF3-AFB9EC80B951}"/>
              </a:ext>
            </a:extLst>
          </p:cNvPr>
          <p:cNvSpPr txBox="1"/>
          <p:nvPr/>
        </p:nvSpPr>
        <p:spPr>
          <a:xfrm>
            <a:off x="4846604" y="1966978"/>
            <a:ext cx="2709396" cy="307777"/>
          </a:xfrm>
          <a:prstGeom prst="rect">
            <a:avLst/>
          </a:prstGeom>
          <a:noFill/>
        </p:spPr>
        <p:txBody>
          <a:bodyPr wrap="none" rtlCol="0">
            <a:spAutoFit/>
          </a:bodyPr>
          <a:lstStyle/>
          <a:p>
            <a:r>
              <a:rPr lang="en-US" sz="1400" b="1" dirty="0">
                <a:latin typeface="Helvetica" pitchFamily="2" charset="0"/>
                <a:ea typeface="Helvetica Light" charset="0"/>
                <a:cs typeface="Helvetica Light" charset="0"/>
              </a:rPr>
              <a:t>VV </a:t>
            </a:r>
            <a:r>
              <a:rPr lang="en-US" sz="1400" b="1" dirty="0">
                <a:latin typeface="Symbol" pitchFamily="2" charset="2"/>
                <a:ea typeface="Helvetica Light" charset="0"/>
                <a:cs typeface="Helvetica Light" charset="0"/>
              </a:rPr>
              <a:t>®</a:t>
            </a:r>
            <a:r>
              <a:rPr lang="en-US" sz="1400" b="1" dirty="0">
                <a:latin typeface="Helvetica" pitchFamily="2" charset="0"/>
                <a:ea typeface="Helvetica Light" charset="0"/>
                <a:cs typeface="Helvetica Light" charset="0"/>
              </a:rPr>
              <a:t> </a:t>
            </a:r>
            <a:r>
              <a:rPr lang="en-US" sz="1400" b="1" dirty="0" err="1">
                <a:latin typeface="Helvetica" pitchFamily="2" charset="0"/>
                <a:ea typeface="Helvetica Light" charset="0"/>
                <a:cs typeface="Helvetica Light" charset="0"/>
              </a:rPr>
              <a:t>qqqq</a:t>
            </a:r>
            <a:r>
              <a:rPr lang="en-US" sz="1400" b="1" dirty="0">
                <a:latin typeface="Helvetica" pitchFamily="2" charset="0"/>
                <a:ea typeface="Helvetica Light" charset="0"/>
                <a:cs typeface="Helvetica Light" charset="0"/>
              </a:rPr>
              <a:t> resonance search</a:t>
            </a:r>
          </a:p>
        </p:txBody>
      </p:sp>
      <p:pic>
        <p:nvPicPr>
          <p:cNvPr id="22" name="Picture 21">
            <a:extLst>
              <a:ext uri="{FF2B5EF4-FFF2-40B4-BE49-F238E27FC236}">
                <a16:creationId xmlns:a16="http://schemas.microsoft.com/office/drawing/2014/main" id="{DC0475E0-6A07-B44F-8F3D-2455779A5DD5}"/>
              </a:ext>
            </a:extLst>
          </p:cNvPr>
          <p:cNvPicPr>
            <a:picLocks noChangeAspect="1"/>
          </p:cNvPicPr>
          <p:nvPr/>
        </p:nvPicPr>
        <p:blipFill>
          <a:blip r:embed="rId3"/>
          <a:stretch>
            <a:fillRect/>
          </a:stretch>
        </p:blipFill>
        <p:spPr>
          <a:xfrm>
            <a:off x="1056689" y="2327676"/>
            <a:ext cx="4480313" cy="4233600"/>
          </a:xfrm>
          <a:prstGeom prst="rect">
            <a:avLst/>
          </a:prstGeom>
        </p:spPr>
      </p:pic>
      <p:pic>
        <p:nvPicPr>
          <p:cNvPr id="24" name="Picture 23">
            <a:extLst>
              <a:ext uri="{FF2B5EF4-FFF2-40B4-BE49-F238E27FC236}">
                <a16:creationId xmlns:a16="http://schemas.microsoft.com/office/drawing/2014/main" id="{EF01F366-8365-9741-BC71-CD900CB99D4D}"/>
              </a:ext>
            </a:extLst>
          </p:cNvPr>
          <p:cNvPicPr>
            <a:picLocks noChangeAspect="1"/>
          </p:cNvPicPr>
          <p:nvPr/>
        </p:nvPicPr>
        <p:blipFill>
          <a:blip r:embed="rId4"/>
          <a:stretch>
            <a:fillRect/>
          </a:stretch>
        </p:blipFill>
        <p:spPr>
          <a:xfrm>
            <a:off x="6464672" y="2319816"/>
            <a:ext cx="4480313" cy="4233600"/>
          </a:xfrm>
          <a:prstGeom prst="rect">
            <a:avLst/>
          </a:prstGeom>
        </p:spPr>
      </p:pic>
      <p:sp>
        <p:nvSpPr>
          <p:cNvPr id="25" name="Rectangle 24">
            <a:extLst>
              <a:ext uri="{FF2B5EF4-FFF2-40B4-BE49-F238E27FC236}">
                <a16:creationId xmlns:a16="http://schemas.microsoft.com/office/drawing/2014/main" id="{7D703627-B4FA-9F4D-AE1D-CA0F06F1FFF6}"/>
              </a:ext>
            </a:extLst>
          </p:cNvPr>
          <p:cNvSpPr/>
          <p:nvPr/>
        </p:nvSpPr>
        <p:spPr>
          <a:xfrm>
            <a:off x="4743288" y="4583246"/>
            <a:ext cx="2807024" cy="738664"/>
          </a:xfrm>
          <a:prstGeom prst="rect">
            <a:avLst/>
          </a:prstGeom>
        </p:spPr>
        <p:txBody>
          <a:bodyPr wrap="square">
            <a:spAutoFit/>
          </a:bodyPr>
          <a:lstStyle/>
          <a:p>
            <a:r>
              <a:rPr lang="en-US" sz="1400" dirty="0">
                <a:latin typeface="Helvetica Light" panose="020B0403020202020204" pitchFamily="34" charset="0"/>
              </a:rPr>
              <a:t>Novel method: 3D fit to the two large-R-jet masses &amp; dijet mass </a:t>
            </a:r>
            <a:r>
              <a:rPr lang="en-US" sz="1400" dirty="0">
                <a:latin typeface="Symbol" pitchFamily="2" charset="2"/>
              </a:rPr>
              <a:t>®</a:t>
            </a:r>
            <a:r>
              <a:rPr lang="en-US" sz="1400" dirty="0">
                <a:latin typeface="Helvetica Light" panose="020B0403020202020204" pitchFamily="34" charset="0"/>
              </a:rPr>
              <a:t> up to 30% better sensitivity </a:t>
            </a:r>
            <a:endParaRPr lang="en-US" sz="1400" dirty="0">
              <a:effectLst/>
              <a:latin typeface="Helvetica Light" panose="020B0403020202020204" pitchFamily="34" charset="0"/>
            </a:endParaRPr>
          </a:p>
        </p:txBody>
      </p:sp>
      <p:sp>
        <p:nvSpPr>
          <p:cNvPr id="26" name="Rectangle 25">
            <a:extLst>
              <a:ext uri="{FF2B5EF4-FFF2-40B4-BE49-F238E27FC236}">
                <a16:creationId xmlns:a16="http://schemas.microsoft.com/office/drawing/2014/main" id="{F6200EC2-BFF9-2141-8509-5364D2C745DC}"/>
              </a:ext>
            </a:extLst>
          </p:cNvPr>
          <p:cNvSpPr/>
          <p:nvPr/>
        </p:nvSpPr>
        <p:spPr>
          <a:xfrm>
            <a:off x="5402540" y="5410633"/>
            <a:ext cx="1386919" cy="523220"/>
          </a:xfrm>
          <a:prstGeom prst="rect">
            <a:avLst/>
          </a:prstGeom>
        </p:spPr>
        <p:txBody>
          <a:bodyPr wrap="none">
            <a:spAutoFit/>
          </a:bodyPr>
          <a:lstStyle/>
          <a:p>
            <a:pPr algn="ctr"/>
            <a:r>
              <a:rPr lang="en-US" sz="1400" dirty="0">
                <a:latin typeface="Helvetica Light" panose="020B0403020202020204" pitchFamily="34" charset="0"/>
              </a:rPr>
              <a:t>High — Low</a:t>
            </a:r>
          </a:p>
          <a:p>
            <a:pPr algn="ctr"/>
            <a:r>
              <a:rPr lang="en-US" sz="1400" dirty="0">
                <a:solidFill>
                  <a:srgbClr val="003BB8"/>
                </a:solidFill>
                <a:latin typeface="Helvetica Light" panose="020B0403020202020204" pitchFamily="34" charset="0"/>
              </a:rPr>
              <a:t>Purity category</a:t>
            </a:r>
            <a:endParaRPr lang="en-US" sz="1400" dirty="0">
              <a:solidFill>
                <a:srgbClr val="003BB8"/>
              </a:solidFill>
            </a:endParaRPr>
          </a:p>
        </p:txBody>
      </p:sp>
      <p:cxnSp>
        <p:nvCxnSpPr>
          <p:cNvPr id="27" name="Straight Arrow Connector 26">
            <a:extLst>
              <a:ext uri="{FF2B5EF4-FFF2-40B4-BE49-F238E27FC236}">
                <a16:creationId xmlns:a16="http://schemas.microsoft.com/office/drawing/2014/main" id="{93AC466D-ABA0-0048-B6E3-E12AD060C856}"/>
              </a:ext>
            </a:extLst>
          </p:cNvPr>
          <p:cNvCxnSpPr/>
          <p:nvPr/>
        </p:nvCxnSpPr>
        <p:spPr>
          <a:xfrm>
            <a:off x="6758222" y="5558399"/>
            <a:ext cx="629708" cy="0"/>
          </a:xfrm>
          <a:prstGeom prst="straightConnector1">
            <a:avLst/>
          </a:prstGeom>
          <a:ln>
            <a:solidFill>
              <a:srgbClr val="003BB8"/>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789A0FF1-6A14-4E45-9804-242B437D80BE}"/>
              </a:ext>
            </a:extLst>
          </p:cNvPr>
          <p:cNvCxnSpPr>
            <a:cxnSpLocks/>
          </p:cNvCxnSpPr>
          <p:nvPr/>
        </p:nvCxnSpPr>
        <p:spPr>
          <a:xfrm flipH="1">
            <a:off x="4791678" y="5558399"/>
            <a:ext cx="629708" cy="0"/>
          </a:xfrm>
          <a:prstGeom prst="straightConnector1">
            <a:avLst/>
          </a:prstGeom>
          <a:ln>
            <a:solidFill>
              <a:srgbClr val="003BB8"/>
            </a:solidFill>
            <a:tailEnd type="triangle"/>
          </a:ln>
          <a:effectLst/>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9B687C85-5744-EB4E-A73C-F6813E8C4180}"/>
              </a:ext>
            </a:extLst>
          </p:cNvPr>
          <p:cNvSpPr/>
          <p:nvPr/>
        </p:nvSpPr>
        <p:spPr>
          <a:xfrm>
            <a:off x="1037314" y="6259981"/>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arXiv:1906.05977 </a:t>
            </a:r>
          </a:p>
        </p:txBody>
      </p:sp>
      <p:sp>
        <p:nvSpPr>
          <p:cNvPr id="30" name="TextBox 29">
            <a:extLst>
              <a:ext uri="{FF2B5EF4-FFF2-40B4-BE49-F238E27FC236}">
                <a16:creationId xmlns:a16="http://schemas.microsoft.com/office/drawing/2014/main" id="{AA112996-8BBD-F740-ABE1-D202AF4D2CF3}"/>
              </a:ext>
            </a:extLst>
          </p:cNvPr>
          <p:cNvSpPr txBox="1"/>
          <p:nvPr/>
        </p:nvSpPr>
        <p:spPr>
          <a:xfrm>
            <a:off x="4688833" y="6081787"/>
            <a:ext cx="2861479" cy="307777"/>
          </a:xfrm>
          <a:prstGeom prst="rect">
            <a:avLst/>
          </a:prstGeom>
          <a:noFill/>
        </p:spPr>
        <p:txBody>
          <a:bodyPr wrap="square" rtlCol="0">
            <a:spAutoFit/>
          </a:bodyPr>
          <a:lstStyle/>
          <a:p>
            <a:pPr>
              <a:spcBef>
                <a:spcPts val="1200"/>
              </a:spcBef>
            </a:pPr>
            <a:r>
              <a:rPr lang="en-US" sz="1400" dirty="0">
                <a:latin typeface="Helvetica Light" charset="0"/>
                <a:ea typeface="Helvetica Light" charset="0"/>
                <a:cs typeface="Helvetica Light" charset="0"/>
              </a:rPr>
              <a:t>Limit HVT</a:t>
            </a:r>
            <a:r>
              <a:rPr lang="en-US" sz="1400" baseline="-25000" dirty="0">
                <a:latin typeface="Helvetica Light" charset="0"/>
                <a:ea typeface="Helvetica Light" charset="0"/>
                <a:cs typeface="Helvetica Light" charset="0"/>
              </a:rPr>
              <a:t>B</a:t>
            </a:r>
            <a:r>
              <a:rPr lang="en-US" sz="1400" dirty="0">
                <a:latin typeface="Helvetica Light" charset="0"/>
                <a:ea typeface="Helvetica Light" charset="0"/>
                <a:cs typeface="Helvetica Light" charset="0"/>
              </a:rPr>
              <a:t> W’(Z’) &gt; 3.8 (3.5) TeV</a:t>
            </a:r>
          </a:p>
        </p:txBody>
      </p:sp>
    </p:spTree>
    <p:extLst>
      <p:ext uri="{BB962C8B-B14F-4D97-AF65-F5344CB8AC3E}">
        <p14:creationId xmlns:p14="http://schemas.microsoft.com/office/powerpoint/2010/main" val="2361848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F360B84-85B9-DD4E-9913-88970BC9F117}"/>
              </a:ext>
            </a:extLst>
          </p:cNvPr>
          <p:cNvSpPr/>
          <p:nvPr/>
        </p:nvSpPr>
        <p:spPr>
          <a:xfrm>
            <a:off x="0" y="0"/>
            <a:ext cx="12174363" cy="6858000"/>
          </a:xfrm>
          <a:prstGeom prst="rect">
            <a:avLst/>
          </a:prstGeom>
          <a:solidFill>
            <a:schemeClr val="tx1"/>
          </a:solidFill>
          <a:ln>
            <a:solidFill>
              <a:schemeClr val="tx1"/>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1B187E1F-371C-B54E-8027-4BABA494BE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9000" y="-7620"/>
            <a:ext cx="10388600" cy="6856476"/>
          </a:xfrm>
          <a:prstGeom prst="rect">
            <a:avLst/>
          </a:prstGeom>
        </p:spPr>
      </p:pic>
      <p:sp>
        <p:nvSpPr>
          <p:cNvPr id="35" name="Rounded Rectangle 34">
            <a:extLst>
              <a:ext uri="{FF2B5EF4-FFF2-40B4-BE49-F238E27FC236}">
                <a16:creationId xmlns:a16="http://schemas.microsoft.com/office/drawing/2014/main" id="{3C09BE43-1400-0844-8B35-7B3B49D2CC3E}"/>
              </a:ext>
            </a:extLst>
          </p:cNvPr>
          <p:cNvSpPr/>
          <p:nvPr/>
        </p:nvSpPr>
        <p:spPr>
          <a:xfrm>
            <a:off x="889000" y="1855417"/>
            <a:ext cx="10388600" cy="4690379"/>
          </a:xfrm>
          <a:prstGeom prst="roundRect">
            <a:avLst>
              <a:gd name="adj" fmla="val 2653"/>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a:solidFill>
                  <a:prstClr val="black">
                    <a:lumMod val="50000"/>
                    <a:lumOff val="50000"/>
                  </a:prstClr>
                </a:solidFill>
              </a:rPr>
              <a:pPr>
                <a:defRPr/>
              </a:pPr>
              <a:t>46</a:t>
            </a:fld>
            <a:endParaRPr lang="en-GB" dirty="0">
              <a:solidFill>
                <a:prstClr val="black">
                  <a:lumMod val="50000"/>
                  <a:lumOff val="50000"/>
                </a:prstClr>
              </a:solidFill>
            </a:endParaRPr>
          </a:p>
        </p:txBody>
      </p:sp>
      <p:sp>
        <p:nvSpPr>
          <p:cNvPr id="4" name="Rectangle 3">
            <a:extLst>
              <a:ext uri="{FF2B5EF4-FFF2-40B4-BE49-F238E27FC236}">
                <a16:creationId xmlns:a16="http://schemas.microsoft.com/office/drawing/2014/main" id="{DA189B49-F229-FD4A-9625-17C5ABC29A56}"/>
              </a:ext>
            </a:extLst>
          </p:cNvPr>
          <p:cNvSpPr/>
          <p:nvPr/>
        </p:nvSpPr>
        <p:spPr>
          <a:xfrm>
            <a:off x="17637" y="297834"/>
            <a:ext cx="12174363" cy="859831"/>
          </a:xfrm>
          <a:prstGeom prst="rect">
            <a:avLst/>
          </a:prstGeom>
          <a:solidFill>
            <a:schemeClr val="bg1">
              <a:alpha val="96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solidFill>
                <a:prstClr val="black"/>
              </a:solidFill>
              <a:latin typeface="Helvetica Light" charset="0"/>
              <a:ea typeface="Helvetica Light" charset="0"/>
              <a:cs typeface="Helvetica Light" charset="0"/>
            </a:endParaRPr>
          </a:p>
        </p:txBody>
      </p:sp>
      <p:sp>
        <p:nvSpPr>
          <p:cNvPr id="8" name="TextBox 7">
            <a:extLst>
              <a:ext uri="{FF2B5EF4-FFF2-40B4-BE49-F238E27FC236}">
                <a16:creationId xmlns:a16="http://schemas.microsoft.com/office/drawing/2014/main" id="{308C4BDB-1F7B-0F41-83C3-5A9168F6D787}"/>
              </a:ext>
            </a:extLst>
          </p:cNvPr>
          <p:cNvSpPr txBox="1"/>
          <p:nvPr/>
        </p:nvSpPr>
        <p:spPr>
          <a:xfrm>
            <a:off x="1117600" y="411480"/>
            <a:ext cx="10058400" cy="646331"/>
          </a:xfrm>
          <a:prstGeom prst="rect">
            <a:avLst/>
          </a:prstGeom>
          <a:noFill/>
        </p:spPr>
        <p:txBody>
          <a:bodyPr wrap="square" rtlCol="0">
            <a:spAutoFit/>
          </a:bodyPr>
          <a:lstStyle/>
          <a:p>
            <a:r>
              <a:rPr lang="en-US" b="1" dirty="0">
                <a:latin typeface="Helvetica" pitchFamily="2" charset="0"/>
                <a:ea typeface="Helvetica Light" charset="0"/>
                <a:cs typeface="Helvetica Light" charset="0"/>
              </a:rPr>
              <a:t>Searches for Supersymmetry </a:t>
            </a:r>
            <a:r>
              <a:rPr lang="en-US" dirty="0">
                <a:latin typeface="Helvetica Light" charset="0"/>
                <a:ea typeface="Helvetica Light" charset="0"/>
                <a:cs typeface="Helvetica Light" charset="0"/>
              </a:rPr>
              <a:t>are significantly improving sensitivity in difficult areas of compressed spectra, and deepen quest for R-parity violating scenarios</a:t>
            </a:r>
          </a:p>
        </p:txBody>
      </p:sp>
      <p:pic>
        <p:nvPicPr>
          <p:cNvPr id="21" name="Picture 20">
            <a:extLst>
              <a:ext uri="{FF2B5EF4-FFF2-40B4-BE49-F238E27FC236}">
                <a16:creationId xmlns:a16="http://schemas.microsoft.com/office/drawing/2014/main" id="{41A1D7B0-C1CD-1943-9EE0-0580EE4E9F95}"/>
              </a:ext>
            </a:extLst>
          </p:cNvPr>
          <p:cNvPicPr>
            <a:picLocks noChangeAspect="1"/>
          </p:cNvPicPr>
          <p:nvPr/>
        </p:nvPicPr>
        <p:blipFill>
          <a:blip r:embed="rId3"/>
          <a:srcRect/>
          <a:stretch/>
        </p:blipFill>
        <p:spPr>
          <a:xfrm rot="5400000">
            <a:off x="1729769" y="2212953"/>
            <a:ext cx="3356067" cy="4675406"/>
          </a:xfrm>
          <a:prstGeom prst="rect">
            <a:avLst/>
          </a:prstGeom>
        </p:spPr>
      </p:pic>
      <p:pic>
        <p:nvPicPr>
          <p:cNvPr id="22" name="Picture 21">
            <a:extLst>
              <a:ext uri="{FF2B5EF4-FFF2-40B4-BE49-F238E27FC236}">
                <a16:creationId xmlns:a16="http://schemas.microsoft.com/office/drawing/2014/main" id="{1364DA37-355C-9B44-99E3-F7AFCA954593}"/>
              </a:ext>
            </a:extLst>
          </p:cNvPr>
          <p:cNvPicPr>
            <a:picLocks noChangeAspect="1"/>
          </p:cNvPicPr>
          <p:nvPr/>
        </p:nvPicPr>
        <p:blipFill>
          <a:blip r:embed="rId4"/>
          <a:srcRect/>
          <a:stretch/>
        </p:blipFill>
        <p:spPr>
          <a:xfrm rot="5400000">
            <a:off x="7187766" y="2209527"/>
            <a:ext cx="3417336" cy="4559130"/>
          </a:xfrm>
          <a:prstGeom prst="rect">
            <a:avLst/>
          </a:prstGeom>
        </p:spPr>
      </p:pic>
      <p:sp>
        <p:nvSpPr>
          <p:cNvPr id="23" name="Oval 22">
            <a:extLst>
              <a:ext uri="{FF2B5EF4-FFF2-40B4-BE49-F238E27FC236}">
                <a16:creationId xmlns:a16="http://schemas.microsoft.com/office/drawing/2014/main" id="{1926ABFF-08EF-BA47-BAB2-13778BC0B7A2}"/>
              </a:ext>
            </a:extLst>
          </p:cNvPr>
          <p:cNvSpPr/>
          <p:nvPr/>
        </p:nvSpPr>
        <p:spPr>
          <a:xfrm>
            <a:off x="9958866" y="5494151"/>
            <a:ext cx="1100438" cy="774700"/>
          </a:xfrm>
          <a:prstGeom prst="ellipse">
            <a:avLst/>
          </a:prstGeom>
          <a:ln w="19050">
            <a:solidFill>
              <a:srgbClr val="D80017"/>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endParaRPr lang="en-US" sz="1600" dirty="0">
              <a:latin typeface="Helvetica Light" charset="0"/>
              <a:ea typeface="Helvetica Light" charset="0"/>
              <a:cs typeface="Helvetica Light" charset="0"/>
            </a:endParaRPr>
          </a:p>
        </p:txBody>
      </p:sp>
      <p:sp>
        <p:nvSpPr>
          <p:cNvPr id="27" name="Rectangle 26">
            <a:extLst>
              <a:ext uri="{FF2B5EF4-FFF2-40B4-BE49-F238E27FC236}">
                <a16:creationId xmlns:a16="http://schemas.microsoft.com/office/drawing/2014/main" id="{E19EEF94-3815-E841-967C-1D2F000080AD}"/>
              </a:ext>
            </a:extLst>
          </p:cNvPr>
          <p:cNvSpPr/>
          <p:nvPr/>
        </p:nvSpPr>
        <p:spPr>
          <a:xfrm>
            <a:off x="1586309" y="2717552"/>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ATLAS-COONF-2020-009</a:t>
            </a:r>
          </a:p>
        </p:txBody>
      </p:sp>
      <p:sp>
        <p:nvSpPr>
          <p:cNvPr id="28" name="TextBox 27">
            <a:extLst>
              <a:ext uri="{FF2B5EF4-FFF2-40B4-BE49-F238E27FC236}">
                <a16:creationId xmlns:a16="http://schemas.microsoft.com/office/drawing/2014/main" id="{D2086D82-3E30-2340-9F0C-4E8EDCD70B2C}"/>
              </a:ext>
            </a:extLst>
          </p:cNvPr>
          <p:cNvSpPr txBox="1"/>
          <p:nvPr/>
        </p:nvSpPr>
        <p:spPr>
          <a:xfrm>
            <a:off x="1568998" y="6204945"/>
            <a:ext cx="2787943" cy="307777"/>
          </a:xfrm>
          <a:prstGeom prst="rect">
            <a:avLst/>
          </a:prstGeom>
          <a:noFill/>
        </p:spPr>
        <p:txBody>
          <a:bodyPr wrap="none" rtlCol="0">
            <a:spAutoFit/>
          </a:bodyPr>
          <a:lstStyle/>
          <a:p>
            <a:r>
              <a:rPr lang="en-US" sz="1400" dirty="0">
                <a:solidFill>
                  <a:srgbClr val="003BB8"/>
                </a:solidFill>
                <a:latin typeface="Helvetica Light" charset="0"/>
                <a:ea typeface="Helvetica Light" charset="0"/>
                <a:cs typeface="Helvetica Light" charset="0"/>
              </a:rPr>
              <a:t>Excluding charginos up to 1 TeV</a:t>
            </a:r>
          </a:p>
        </p:txBody>
      </p:sp>
      <p:sp>
        <p:nvSpPr>
          <p:cNvPr id="29" name="TextBox 28">
            <a:extLst>
              <a:ext uri="{FF2B5EF4-FFF2-40B4-BE49-F238E27FC236}">
                <a16:creationId xmlns:a16="http://schemas.microsoft.com/office/drawing/2014/main" id="{DB9198D1-5154-8A46-870F-B09B7AE44F7A}"/>
              </a:ext>
            </a:extLst>
          </p:cNvPr>
          <p:cNvSpPr txBox="1"/>
          <p:nvPr/>
        </p:nvSpPr>
        <p:spPr>
          <a:xfrm>
            <a:off x="6979904" y="6202626"/>
            <a:ext cx="3175869" cy="307777"/>
          </a:xfrm>
          <a:prstGeom prst="rect">
            <a:avLst/>
          </a:prstGeom>
          <a:noFill/>
        </p:spPr>
        <p:txBody>
          <a:bodyPr wrap="none" rtlCol="0">
            <a:spAutoFit/>
          </a:bodyPr>
          <a:lstStyle/>
          <a:p>
            <a:r>
              <a:rPr lang="en-US" sz="1400" dirty="0">
                <a:solidFill>
                  <a:srgbClr val="003BB8"/>
                </a:solidFill>
                <a:latin typeface="Helvetica Light" charset="0"/>
                <a:ea typeface="Helvetica Light" charset="0"/>
                <a:cs typeface="Helvetica Light" charset="0"/>
              </a:rPr>
              <a:t>Excluding top squarks up to 950 GeV</a:t>
            </a:r>
          </a:p>
        </p:txBody>
      </p:sp>
      <p:pic>
        <p:nvPicPr>
          <p:cNvPr id="30" name="Picture 29">
            <a:extLst>
              <a:ext uri="{FF2B5EF4-FFF2-40B4-BE49-F238E27FC236}">
                <a16:creationId xmlns:a16="http://schemas.microsoft.com/office/drawing/2014/main" id="{94391B55-9A6B-9F48-83B0-234CF04527FE}"/>
              </a:ext>
            </a:extLst>
          </p:cNvPr>
          <p:cNvPicPr>
            <a:picLocks noChangeAspect="1"/>
          </p:cNvPicPr>
          <p:nvPr/>
        </p:nvPicPr>
        <p:blipFill>
          <a:blip r:embed="rId5"/>
          <a:stretch>
            <a:fillRect/>
          </a:stretch>
        </p:blipFill>
        <p:spPr>
          <a:xfrm>
            <a:off x="3672992" y="1261810"/>
            <a:ext cx="2395796" cy="1623691"/>
          </a:xfrm>
          <a:prstGeom prst="rect">
            <a:avLst/>
          </a:prstGeom>
          <a:effectLst>
            <a:glow rad="165100">
              <a:schemeClr val="bg1"/>
            </a:glow>
          </a:effectLst>
        </p:spPr>
      </p:pic>
      <p:pic>
        <p:nvPicPr>
          <p:cNvPr id="31" name="Picture 30">
            <a:extLst>
              <a:ext uri="{FF2B5EF4-FFF2-40B4-BE49-F238E27FC236}">
                <a16:creationId xmlns:a16="http://schemas.microsoft.com/office/drawing/2014/main" id="{F639D6D1-CEA6-9140-BE33-232C0B6B1E4C}"/>
              </a:ext>
            </a:extLst>
          </p:cNvPr>
          <p:cNvPicPr>
            <a:picLocks noChangeAspect="1"/>
          </p:cNvPicPr>
          <p:nvPr/>
        </p:nvPicPr>
        <p:blipFill>
          <a:blip r:embed="rId6"/>
          <a:stretch>
            <a:fillRect/>
          </a:stretch>
        </p:blipFill>
        <p:spPr>
          <a:xfrm>
            <a:off x="8612094" y="1306171"/>
            <a:ext cx="1860294" cy="1536363"/>
          </a:xfrm>
          <a:prstGeom prst="rect">
            <a:avLst/>
          </a:prstGeom>
          <a:effectLst>
            <a:glow rad="165100">
              <a:schemeClr val="bg1"/>
            </a:glow>
          </a:effectLst>
        </p:spPr>
      </p:pic>
      <p:sp>
        <p:nvSpPr>
          <p:cNvPr id="32" name="TextBox 31">
            <a:extLst>
              <a:ext uri="{FF2B5EF4-FFF2-40B4-BE49-F238E27FC236}">
                <a16:creationId xmlns:a16="http://schemas.microsoft.com/office/drawing/2014/main" id="{ECC374E4-DEA8-6F4A-8F69-E6957FD82C41}"/>
              </a:ext>
            </a:extLst>
          </p:cNvPr>
          <p:cNvSpPr txBox="1"/>
          <p:nvPr/>
        </p:nvSpPr>
        <p:spPr>
          <a:xfrm>
            <a:off x="6369815" y="2035126"/>
            <a:ext cx="2032259" cy="523220"/>
          </a:xfrm>
          <a:prstGeom prst="rect">
            <a:avLst/>
          </a:prstGeom>
          <a:noFill/>
        </p:spPr>
        <p:txBody>
          <a:bodyPr wrap="square" rtlCol="0">
            <a:spAutoFit/>
          </a:bodyPr>
          <a:lstStyle/>
          <a:p>
            <a:r>
              <a:rPr lang="en-US" sz="1400" b="1" dirty="0">
                <a:latin typeface="Helvetica" pitchFamily="2" charset="0"/>
                <a:ea typeface="Helvetica Light" charset="0"/>
                <a:cs typeface="Helvetica Light" charset="0"/>
              </a:rPr>
              <a:t>Look for many jets &amp; b-jets, no leptons:</a:t>
            </a:r>
          </a:p>
        </p:txBody>
      </p:sp>
      <p:sp>
        <p:nvSpPr>
          <p:cNvPr id="33" name="Rectangle 32">
            <a:extLst>
              <a:ext uri="{FF2B5EF4-FFF2-40B4-BE49-F238E27FC236}">
                <a16:creationId xmlns:a16="http://schemas.microsoft.com/office/drawing/2014/main" id="{01D8E381-F008-F942-B445-66F3782C514E}"/>
              </a:ext>
            </a:extLst>
          </p:cNvPr>
          <p:cNvSpPr/>
          <p:nvPr/>
        </p:nvSpPr>
        <p:spPr>
          <a:xfrm>
            <a:off x="6961914" y="2704852"/>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ATLAS-COONF-2020-016</a:t>
            </a:r>
          </a:p>
        </p:txBody>
      </p:sp>
      <p:sp>
        <p:nvSpPr>
          <p:cNvPr id="34" name="TextBox 33">
            <a:extLst>
              <a:ext uri="{FF2B5EF4-FFF2-40B4-BE49-F238E27FC236}">
                <a16:creationId xmlns:a16="http://schemas.microsoft.com/office/drawing/2014/main" id="{FD06A732-1FC1-2547-B3C0-987CB144535D}"/>
              </a:ext>
            </a:extLst>
          </p:cNvPr>
          <p:cNvSpPr txBox="1"/>
          <p:nvPr/>
        </p:nvSpPr>
        <p:spPr>
          <a:xfrm>
            <a:off x="1192221" y="2030817"/>
            <a:ext cx="1830362" cy="523220"/>
          </a:xfrm>
          <a:prstGeom prst="rect">
            <a:avLst/>
          </a:prstGeom>
          <a:noFill/>
        </p:spPr>
        <p:txBody>
          <a:bodyPr wrap="square" rtlCol="0">
            <a:spAutoFit/>
          </a:bodyPr>
          <a:lstStyle/>
          <a:p>
            <a:r>
              <a:rPr lang="en-US" sz="1400" b="1" dirty="0">
                <a:latin typeface="Helvetica" pitchFamily="2" charset="0"/>
                <a:ea typeface="Helvetica Light" charset="0"/>
                <a:cs typeface="Helvetica Light" charset="0"/>
              </a:rPr>
              <a:t>Look for </a:t>
            </a:r>
            <a:r>
              <a:rPr lang="en-US" sz="1400" b="1" dirty="0" err="1">
                <a:latin typeface="Helvetica" pitchFamily="2" charset="0"/>
                <a:ea typeface="Helvetica Light" charset="0"/>
                <a:cs typeface="Helvetica Light" charset="0"/>
              </a:rPr>
              <a:t>Z+lepton</a:t>
            </a:r>
            <a:r>
              <a:rPr lang="en-US" sz="1400" b="1" dirty="0">
                <a:latin typeface="Helvetica" pitchFamily="2" charset="0"/>
                <a:ea typeface="Helvetica Light" charset="0"/>
                <a:cs typeface="Helvetica Light" charset="0"/>
              </a:rPr>
              <a:t> (3𝓁) resonance:</a:t>
            </a:r>
          </a:p>
        </p:txBody>
      </p:sp>
    </p:spTree>
    <p:extLst>
      <p:ext uri="{BB962C8B-B14F-4D97-AF65-F5344CB8AC3E}">
        <p14:creationId xmlns:p14="http://schemas.microsoft.com/office/powerpoint/2010/main" val="14012470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7F360B84-85B9-DD4E-9913-88970BC9F117}"/>
              </a:ext>
            </a:extLst>
          </p:cNvPr>
          <p:cNvSpPr/>
          <p:nvPr/>
        </p:nvSpPr>
        <p:spPr>
          <a:xfrm>
            <a:off x="0" y="0"/>
            <a:ext cx="12174363" cy="6858000"/>
          </a:xfrm>
          <a:prstGeom prst="rect">
            <a:avLst/>
          </a:prstGeom>
          <a:solidFill>
            <a:schemeClr val="tx1"/>
          </a:solidFill>
          <a:ln>
            <a:solidFill>
              <a:schemeClr val="tx1"/>
            </a:solidFill>
          </a:ln>
        </p:spPr>
        <p:txBody>
          <a:bodyPr wrap="square" rtlCol="0" anchor="ctr">
            <a:spAutoFit/>
          </a:bodyPr>
          <a:lstStyle/>
          <a:p>
            <a:pPr algn="r"/>
            <a:endParaRPr lang="en-US" sz="16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1B187E1F-371C-B54E-8027-4BABA494BEC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9000" y="-7620"/>
            <a:ext cx="10388600" cy="6856476"/>
          </a:xfrm>
          <a:prstGeom prst="rect">
            <a:avLst/>
          </a:prstGeom>
        </p:spPr>
      </p:pic>
      <p:sp>
        <p:nvSpPr>
          <p:cNvPr id="35" name="Rounded Rectangle 34">
            <a:extLst>
              <a:ext uri="{FF2B5EF4-FFF2-40B4-BE49-F238E27FC236}">
                <a16:creationId xmlns:a16="http://schemas.microsoft.com/office/drawing/2014/main" id="{3C09BE43-1400-0844-8B35-7B3B49D2CC3E}"/>
              </a:ext>
            </a:extLst>
          </p:cNvPr>
          <p:cNvSpPr/>
          <p:nvPr/>
        </p:nvSpPr>
        <p:spPr>
          <a:xfrm>
            <a:off x="-17637" y="1855417"/>
            <a:ext cx="12192000" cy="4690379"/>
          </a:xfrm>
          <a:prstGeom prst="roundRect">
            <a:avLst>
              <a:gd name="adj" fmla="val 2653"/>
            </a:avLst>
          </a:prstGeom>
          <a:solidFill>
            <a:schemeClr val="bg1"/>
          </a:solidFill>
          <a:ln>
            <a:solidFill>
              <a:schemeClr val="bg1"/>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a:solidFill>
                  <a:prstClr val="black">
                    <a:lumMod val="50000"/>
                    <a:lumOff val="50000"/>
                  </a:prstClr>
                </a:solidFill>
              </a:rPr>
              <a:pPr>
                <a:defRPr/>
              </a:pPr>
              <a:t>47</a:t>
            </a:fld>
            <a:endParaRPr lang="en-GB" dirty="0">
              <a:solidFill>
                <a:prstClr val="black">
                  <a:lumMod val="50000"/>
                  <a:lumOff val="50000"/>
                </a:prstClr>
              </a:solidFill>
            </a:endParaRPr>
          </a:p>
        </p:txBody>
      </p:sp>
      <p:sp>
        <p:nvSpPr>
          <p:cNvPr id="4" name="Rectangle 3">
            <a:extLst>
              <a:ext uri="{FF2B5EF4-FFF2-40B4-BE49-F238E27FC236}">
                <a16:creationId xmlns:a16="http://schemas.microsoft.com/office/drawing/2014/main" id="{DA189B49-F229-FD4A-9625-17C5ABC29A56}"/>
              </a:ext>
            </a:extLst>
          </p:cNvPr>
          <p:cNvSpPr/>
          <p:nvPr/>
        </p:nvSpPr>
        <p:spPr>
          <a:xfrm>
            <a:off x="17637" y="297834"/>
            <a:ext cx="12174363" cy="859831"/>
          </a:xfrm>
          <a:prstGeom prst="rect">
            <a:avLst/>
          </a:prstGeom>
          <a:solidFill>
            <a:schemeClr val="bg1">
              <a:alpha val="96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solidFill>
                <a:prstClr val="black"/>
              </a:solidFill>
              <a:latin typeface="Helvetica Light" charset="0"/>
              <a:ea typeface="Helvetica Light" charset="0"/>
              <a:cs typeface="Helvetica Light" charset="0"/>
            </a:endParaRPr>
          </a:p>
        </p:txBody>
      </p:sp>
      <p:sp>
        <p:nvSpPr>
          <p:cNvPr id="8" name="TextBox 7">
            <a:extLst>
              <a:ext uri="{FF2B5EF4-FFF2-40B4-BE49-F238E27FC236}">
                <a16:creationId xmlns:a16="http://schemas.microsoft.com/office/drawing/2014/main" id="{308C4BDB-1F7B-0F41-83C3-5A9168F6D787}"/>
              </a:ext>
            </a:extLst>
          </p:cNvPr>
          <p:cNvSpPr txBox="1"/>
          <p:nvPr/>
        </p:nvSpPr>
        <p:spPr>
          <a:xfrm>
            <a:off x="1117600" y="411480"/>
            <a:ext cx="10058400" cy="646331"/>
          </a:xfrm>
          <a:prstGeom prst="rect">
            <a:avLst/>
          </a:prstGeom>
          <a:noFill/>
        </p:spPr>
        <p:txBody>
          <a:bodyPr wrap="square" rtlCol="0">
            <a:spAutoFit/>
          </a:bodyPr>
          <a:lstStyle/>
          <a:p>
            <a:r>
              <a:rPr lang="en-US" b="1" dirty="0">
                <a:latin typeface="Helvetica" pitchFamily="2" charset="0"/>
                <a:ea typeface="Helvetica Light" charset="0"/>
                <a:cs typeface="Helvetica Light" charset="0"/>
              </a:rPr>
              <a:t>Searches for Supersymmetry </a:t>
            </a:r>
            <a:r>
              <a:rPr lang="en-US" dirty="0">
                <a:latin typeface="Helvetica Light" charset="0"/>
                <a:ea typeface="Helvetica Light" charset="0"/>
                <a:cs typeface="Helvetica Light" charset="0"/>
              </a:rPr>
              <a:t>state-of-the-art sensitivity and limits for gluino, top squark and electroweak pair production</a:t>
            </a:r>
          </a:p>
        </p:txBody>
      </p:sp>
      <p:pic>
        <p:nvPicPr>
          <p:cNvPr id="5" name="Picture 4">
            <a:extLst>
              <a:ext uri="{FF2B5EF4-FFF2-40B4-BE49-F238E27FC236}">
                <a16:creationId xmlns:a16="http://schemas.microsoft.com/office/drawing/2014/main" id="{6E7BD5EB-2346-4B40-A69E-C00130DC89C2}"/>
              </a:ext>
            </a:extLst>
          </p:cNvPr>
          <p:cNvPicPr>
            <a:picLocks noChangeAspect="1"/>
          </p:cNvPicPr>
          <p:nvPr/>
        </p:nvPicPr>
        <p:blipFill>
          <a:blip r:embed="rId3"/>
          <a:stretch>
            <a:fillRect/>
          </a:stretch>
        </p:blipFill>
        <p:spPr>
          <a:xfrm rot="5400000">
            <a:off x="3758169" y="2776401"/>
            <a:ext cx="3422883" cy="3567600"/>
          </a:xfrm>
          <a:prstGeom prst="rect">
            <a:avLst/>
          </a:prstGeom>
        </p:spPr>
      </p:pic>
      <p:pic>
        <p:nvPicPr>
          <p:cNvPr id="10" name="Picture 9">
            <a:extLst>
              <a:ext uri="{FF2B5EF4-FFF2-40B4-BE49-F238E27FC236}">
                <a16:creationId xmlns:a16="http://schemas.microsoft.com/office/drawing/2014/main" id="{9E21A581-68A7-F440-9F7D-33C7524FA1D1}"/>
              </a:ext>
            </a:extLst>
          </p:cNvPr>
          <p:cNvPicPr>
            <a:picLocks noChangeAspect="1"/>
          </p:cNvPicPr>
          <p:nvPr/>
        </p:nvPicPr>
        <p:blipFill>
          <a:blip r:embed="rId4"/>
          <a:stretch>
            <a:fillRect/>
          </a:stretch>
        </p:blipFill>
        <p:spPr>
          <a:xfrm rot="5400000">
            <a:off x="186723" y="2776402"/>
            <a:ext cx="3422883" cy="3567600"/>
          </a:xfrm>
          <a:prstGeom prst="rect">
            <a:avLst/>
          </a:prstGeom>
        </p:spPr>
      </p:pic>
      <p:pic>
        <p:nvPicPr>
          <p:cNvPr id="12" name="Picture 11">
            <a:extLst>
              <a:ext uri="{FF2B5EF4-FFF2-40B4-BE49-F238E27FC236}">
                <a16:creationId xmlns:a16="http://schemas.microsoft.com/office/drawing/2014/main" id="{5B436FA2-7D08-CB4A-93CF-50EA474BECDC}"/>
              </a:ext>
            </a:extLst>
          </p:cNvPr>
          <p:cNvPicPr>
            <a:picLocks noChangeAspect="1"/>
          </p:cNvPicPr>
          <p:nvPr/>
        </p:nvPicPr>
        <p:blipFill>
          <a:blip r:embed="rId5"/>
          <a:stretch>
            <a:fillRect/>
          </a:stretch>
        </p:blipFill>
        <p:spPr>
          <a:xfrm>
            <a:off x="901357" y="1056778"/>
            <a:ext cx="2181152" cy="1738106"/>
          </a:xfrm>
          <a:prstGeom prst="rect">
            <a:avLst/>
          </a:prstGeom>
          <a:effectLst>
            <a:glow rad="165100">
              <a:schemeClr val="bg1"/>
            </a:glow>
          </a:effectLst>
        </p:spPr>
      </p:pic>
      <p:pic>
        <p:nvPicPr>
          <p:cNvPr id="14" name="Picture 13">
            <a:extLst>
              <a:ext uri="{FF2B5EF4-FFF2-40B4-BE49-F238E27FC236}">
                <a16:creationId xmlns:a16="http://schemas.microsoft.com/office/drawing/2014/main" id="{57084FBF-1585-3A43-B23B-457069343E54}"/>
              </a:ext>
            </a:extLst>
          </p:cNvPr>
          <p:cNvPicPr>
            <a:picLocks noChangeAspect="1"/>
          </p:cNvPicPr>
          <p:nvPr/>
        </p:nvPicPr>
        <p:blipFill>
          <a:blip r:embed="rId6"/>
          <a:stretch>
            <a:fillRect/>
          </a:stretch>
        </p:blipFill>
        <p:spPr>
          <a:xfrm>
            <a:off x="4532696" y="1058245"/>
            <a:ext cx="2164112" cy="1738106"/>
          </a:xfrm>
          <a:prstGeom prst="rect">
            <a:avLst/>
          </a:prstGeom>
          <a:effectLst>
            <a:glow rad="165100">
              <a:schemeClr val="bg1"/>
            </a:glow>
          </a:effectLst>
        </p:spPr>
      </p:pic>
      <p:sp>
        <p:nvSpPr>
          <p:cNvPr id="34" name="TextBox 33">
            <a:extLst>
              <a:ext uri="{FF2B5EF4-FFF2-40B4-BE49-F238E27FC236}">
                <a16:creationId xmlns:a16="http://schemas.microsoft.com/office/drawing/2014/main" id="{FD06A732-1FC1-2547-B3C0-987CB144535D}"/>
              </a:ext>
            </a:extLst>
          </p:cNvPr>
          <p:cNvSpPr txBox="1"/>
          <p:nvPr/>
        </p:nvSpPr>
        <p:spPr>
          <a:xfrm>
            <a:off x="930922" y="4927639"/>
            <a:ext cx="1379788" cy="523220"/>
          </a:xfrm>
          <a:prstGeom prst="rect">
            <a:avLst/>
          </a:prstGeom>
          <a:noFill/>
        </p:spPr>
        <p:txBody>
          <a:bodyPr wrap="square" rtlCol="0">
            <a:spAutoFit/>
          </a:bodyPr>
          <a:lstStyle/>
          <a:p>
            <a:r>
              <a:rPr lang="en-US" sz="1400" b="1" dirty="0">
                <a:latin typeface="Helvetica" pitchFamily="2" charset="0"/>
                <a:ea typeface="Helvetica Light" charset="0"/>
                <a:cs typeface="Helvetica Light" charset="0"/>
              </a:rPr>
              <a:t>Gluino-pair production</a:t>
            </a:r>
          </a:p>
        </p:txBody>
      </p:sp>
      <p:sp>
        <p:nvSpPr>
          <p:cNvPr id="32" name="TextBox 31">
            <a:extLst>
              <a:ext uri="{FF2B5EF4-FFF2-40B4-BE49-F238E27FC236}">
                <a16:creationId xmlns:a16="http://schemas.microsoft.com/office/drawing/2014/main" id="{ECC374E4-DEA8-6F4A-8F69-E6957FD82C41}"/>
              </a:ext>
            </a:extLst>
          </p:cNvPr>
          <p:cNvSpPr txBox="1"/>
          <p:nvPr/>
        </p:nvSpPr>
        <p:spPr>
          <a:xfrm>
            <a:off x="4221820" y="3987553"/>
            <a:ext cx="2213208" cy="307777"/>
          </a:xfrm>
          <a:prstGeom prst="rect">
            <a:avLst/>
          </a:prstGeom>
          <a:noFill/>
        </p:spPr>
        <p:txBody>
          <a:bodyPr wrap="square" rtlCol="0">
            <a:spAutoFit/>
          </a:bodyPr>
          <a:lstStyle/>
          <a:p>
            <a:r>
              <a:rPr lang="en-US" sz="1400" b="1" dirty="0">
                <a:latin typeface="Helvetica" pitchFamily="2" charset="0"/>
                <a:ea typeface="Helvetica Light" charset="0"/>
                <a:cs typeface="Helvetica Light" charset="0"/>
              </a:rPr>
              <a:t>Stop-pair production</a:t>
            </a:r>
          </a:p>
        </p:txBody>
      </p:sp>
      <p:pic>
        <p:nvPicPr>
          <p:cNvPr id="17" name="Picture 16">
            <a:extLst>
              <a:ext uri="{FF2B5EF4-FFF2-40B4-BE49-F238E27FC236}">
                <a16:creationId xmlns:a16="http://schemas.microsoft.com/office/drawing/2014/main" id="{FE4DBA6F-5B1F-D84C-BA2A-A78AFA1D1B6E}"/>
              </a:ext>
            </a:extLst>
          </p:cNvPr>
          <p:cNvPicPr>
            <a:picLocks noChangeAspect="1"/>
          </p:cNvPicPr>
          <p:nvPr/>
        </p:nvPicPr>
        <p:blipFill rotWithShape="1">
          <a:blip r:embed="rId7">
            <a:extLst>
              <a:ext uri="{28A0092B-C50C-407E-A947-70E740481C1C}">
                <a14:useLocalDpi xmlns:a14="http://schemas.microsoft.com/office/drawing/2010/main"/>
              </a:ext>
            </a:extLst>
          </a:blip>
          <a:srcRect t="1115"/>
          <a:stretch/>
        </p:blipFill>
        <p:spPr>
          <a:xfrm rot="5400000">
            <a:off x="8053369" y="2034404"/>
            <a:ext cx="3269197" cy="5008063"/>
          </a:xfrm>
          <a:prstGeom prst="rect">
            <a:avLst/>
          </a:prstGeom>
        </p:spPr>
      </p:pic>
      <p:pic>
        <p:nvPicPr>
          <p:cNvPr id="19" name="Picture 18">
            <a:extLst>
              <a:ext uri="{FF2B5EF4-FFF2-40B4-BE49-F238E27FC236}">
                <a16:creationId xmlns:a16="http://schemas.microsoft.com/office/drawing/2014/main" id="{673E5465-C6CF-FB4D-919C-62BDD27B9C10}"/>
              </a:ext>
            </a:extLst>
          </p:cNvPr>
          <p:cNvPicPr>
            <a:picLocks noChangeAspect="1"/>
          </p:cNvPicPr>
          <p:nvPr/>
        </p:nvPicPr>
        <p:blipFill>
          <a:blip r:embed="rId8"/>
          <a:stretch>
            <a:fillRect/>
          </a:stretch>
        </p:blipFill>
        <p:spPr>
          <a:xfrm>
            <a:off x="8328722" y="1032064"/>
            <a:ext cx="2174679" cy="1766927"/>
          </a:xfrm>
          <a:prstGeom prst="rect">
            <a:avLst/>
          </a:prstGeom>
          <a:effectLst>
            <a:glow rad="165100">
              <a:schemeClr val="bg1"/>
            </a:glow>
          </a:effectLst>
        </p:spPr>
      </p:pic>
      <p:sp>
        <p:nvSpPr>
          <p:cNvPr id="36" name="TextBox 35">
            <a:extLst>
              <a:ext uri="{FF2B5EF4-FFF2-40B4-BE49-F238E27FC236}">
                <a16:creationId xmlns:a16="http://schemas.microsoft.com/office/drawing/2014/main" id="{EF28165F-09C4-6E4E-93DB-F3460501500F}"/>
              </a:ext>
            </a:extLst>
          </p:cNvPr>
          <p:cNvSpPr txBox="1"/>
          <p:nvPr/>
        </p:nvSpPr>
        <p:spPr>
          <a:xfrm>
            <a:off x="7912704" y="3235133"/>
            <a:ext cx="2924172" cy="307777"/>
          </a:xfrm>
          <a:prstGeom prst="rect">
            <a:avLst/>
          </a:prstGeom>
          <a:solidFill>
            <a:schemeClr val="bg1"/>
          </a:solidFill>
        </p:spPr>
        <p:txBody>
          <a:bodyPr wrap="square" rtlCol="0">
            <a:spAutoFit/>
          </a:bodyPr>
          <a:lstStyle/>
          <a:p>
            <a:r>
              <a:rPr lang="en-US" sz="1400" b="1" dirty="0">
                <a:latin typeface="Helvetica" pitchFamily="2" charset="0"/>
                <a:ea typeface="Helvetica Light" charset="0"/>
                <a:cs typeface="Helvetica Light" charset="0"/>
              </a:rPr>
              <a:t>Electroweak-</a:t>
            </a:r>
            <a:r>
              <a:rPr lang="en-US" sz="1400" b="1" dirty="0" err="1">
                <a:latin typeface="Helvetica" pitchFamily="2" charset="0"/>
                <a:ea typeface="Helvetica Light" charset="0"/>
                <a:cs typeface="Helvetica Light" charset="0"/>
              </a:rPr>
              <a:t>ino</a:t>
            </a:r>
            <a:r>
              <a:rPr lang="en-US" sz="1400" b="1" dirty="0">
                <a:latin typeface="Helvetica" pitchFamily="2" charset="0"/>
                <a:ea typeface="Helvetica Light" charset="0"/>
                <a:cs typeface="Helvetica Light" charset="0"/>
              </a:rPr>
              <a:t> pair production</a:t>
            </a:r>
          </a:p>
        </p:txBody>
      </p:sp>
    </p:spTree>
    <p:extLst>
      <p:ext uri="{BB962C8B-B14F-4D97-AF65-F5344CB8AC3E}">
        <p14:creationId xmlns:p14="http://schemas.microsoft.com/office/powerpoint/2010/main" val="10439018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0B5A47-F070-9F48-95EF-65B63FA635A6}"/>
              </a:ext>
            </a:extLst>
          </p:cNvPr>
          <p:cNvSpPr>
            <a:spLocks noGrp="1"/>
          </p:cNvSpPr>
          <p:nvPr>
            <p:ph type="sldNum" sz="quarter" idx="4"/>
          </p:nvPr>
        </p:nvSpPr>
        <p:spPr>
          <a:xfrm>
            <a:off x="9329563" y="6545796"/>
            <a:ext cx="2844800" cy="365125"/>
          </a:xfrm>
        </p:spPr>
        <p:txBody>
          <a:bodyPr/>
          <a:lstStyle/>
          <a:p>
            <a:pPr>
              <a:defRPr/>
            </a:pPr>
            <a:fld id="{611C2F03-9E95-40C9-A99F-3C4F7EE8CF2A}" type="slidenum">
              <a:rPr lang="en-GB" smtClean="0"/>
              <a:pPr>
                <a:defRPr/>
              </a:pPr>
              <a:t>48</a:t>
            </a:fld>
            <a:endParaRPr lang="en-GB"/>
          </a:p>
        </p:txBody>
      </p:sp>
      <p:sp>
        <p:nvSpPr>
          <p:cNvPr id="3" name="Rectangle 2">
            <a:extLst>
              <a:ext uri="{FF2B5EF4-FFF2-40B4-BE49-F238E27FC236}">
                <a16:creationId xmlns:a16="http://schemas.microsoft.com/office/drawing/2014/main" id="{B383E80B-63A9-CA4F-ABBD-C97FAEFDADE8}"/>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82A36DC5-6C4E-564C-80FA-ECB076AAE147}"/>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1">
              <a:spcBef>
                <a:spcPts val="900"/>
              </a:spcBef>
            </a:pPr>
            <a:r>
              <a:rPr lang="en-GB" sz="2400" dirty="0">
                <a:solidFill>
                  <a:prstClr val="black"/>
                </a:solidFill>
                <a:latin typeface="Helvetica Light" charset="0"/>
                <a:ea typeface="Helvetica Light" charset="0"/>
                <a:cs typeface="Helvetica Light" charset="0"/>
              </a:rPr>
              <a:t>Dark sector and long-lived particle searches</a:t>
            </a:r>
            <a:endParaRPr lang="en-GB" dirty="0">
              <a:latin typeface="Helvetica Light" panose="020B0403020202020204" pitchFamily="34" charset="0"/>
              <a:cs typeface="Arial"/>
            </a:endParaRPr>
          </a:p>
          <a:p>
            <a:pPr lvl="1">
              <a:spcBef>
                <a:spcPts val="900"/>
              </a:spcBef>
            </a:pPr>
            <a:endParaRPr lang="en-GB" sz="2400" dirty="0">
              <a:solidFill>
                <a:prstClr val="black"/>
              </a:solidFill>
              <a:latin typeface="Helvetica Light" panose="020B0403020202020204" pitchFamily="34" charset="0"/>
              <a:ea typeface="Helvetica Light" charset="0"/>
              <a:cs typeface="Helvetica Light" charset="0"/>
            </a:endParaRPr>
          </a:p>
        </p:txBody>
      </p:sp>
      <p:pic>
        <p:nvPicPr>
          <p:cNvPr id="5" name="Picture 4">
            <a:extLst>
              <a:ext uri="{FF2B5EF4-FFF2-40B4-BE49-F238E27FC236}">
                <a16:creationId xmlns:a16="http://schemas.microsoft.com/office/drawing/2014/main" id="{9879F06E-7A80-1542-B3BF-BE4E933C8F3E}"/>
              </a:ext>
            </a:extLst>
          </p:cNvPr>
          <p:cNvPicPr>
            <a:picLocks noChangeAspect="1"/>
          </p:cNvPicPr>
          <p:nvPr/>
        </p:nvPicPr>
        <p:blipFill>
          <a:blip r:embed="rId2"/>
          <a:stretch>
            <a:fillRect/>
          </a:stretch>
        </p:blipFill>
        <p:spPr>
          <a:xfrm>
            <a:off x="6733998" y="1007295"/>
            <a:ext cx="5191130" cy="3719165"/>
          </a:xfrm>
          <a:prstGeom prst="rect">
            <a:avLst/>
          </a:prstGeom>
        </p:spPr>
      </p:pic>
      <p:sp>
        <p:nvSpPr>
          <p:cNvPr id="8" name="Rectangle 7">
            <a:extLst>
              <a:ext uri="{FF2B5EF4-FFF2-40B4-BE49-F238E27FC236}">
                <a16:creationId xmlns:a16="http://schemas.microsoft.com/office/drawing/2014/main" id="{0B5D8CE4-EAB1-8D40-9DB3-B56675CD3A09}"/>
              </a:ext>
            </a:extLst>
          </p:cNvPr>
          <p:cNvSpPr/>
          <p:nvPr/>
        </p:nvSpPr>
        <p:spPr>
          <a:xfrm>
            <a:off x="6598508" y="854769"/>
            <a:ext cx="1631092" cy="486000"/>
          </a:xfrm>
          <a:prstGeom prst="rect">
            <a:avLst/>
          </a:prstGeom>
          <a:solidFill>
            <a:schemeClr val="bg1"/>
          </a:solidFill>
        </p:spPr>
        <p:txBody>
          <a:bodyPr rtlCol="0" anchor="ctr">
            <a:spAutoFit/>
          </a:bodyPr>
          <a:lstStyle/>
          <a:p>
            <a:pPr algn="ctr"/>
            <a:endParaRPr lang="en-US" sz="1600" dirty="0">
              <a:latin typeface="Helvetica Light" charset="0"/>
              <a:ea typeface="Helvetica Light" charset="0"/>
              <a:cs typeface="Helvetica Light" charset="0"/>
            </a:endParaRPr>
          </a:p>
        </p:txBody>
      </p:sp>
      <p:sp>
        <p:nvSpPr>
          <p:cNvPr id="36" name="Rectangle 35">
            <a:extLst>
              <a:ext uri="{FF2B5EF4-FFF2-40B4-BE49-F238E27FC236}">
                <a16:creationId xmlns:a16="http://schemas.microsoft.com/office/drawing/2014/main" id="{2915EF0D-6D61-1740-B039-DFAAC379EBE9}"/>
              </a:ext>
            </a:extLst>
          </p:cNvPr>
          <p:cNvSpPr/>
          <p:nvPr/>
        </p:nvSpPr>
        <p:spPr>
          <a:xfrm>
            <a:off x="6598508" y="1255583"/>
            <a:ext cx="803189" cy="486000"/>
          </a:xfrm>
          <a:prstGeom prst="rect">
            <a:avLst/>
          </a:prstGeom>
          <a:solidFill>
            <a:schemeClr val="bg1"/>
          </a:solidFill>
        </p:spPr>
        <p:txBody>
          <a:bodyPr rtlCol="0" anchor="ctr">
            <a:spAutoFit/>
          </a:bodyPr>
          <a:lstStyle/>
          <a:p>
            <a:pPr algn="ctr"/>
            <a:endParaRPr lang="en-US" sz="1600" dirty="0">
              <a:latin typeface="Helvetica Light" charset="0"/>
              <a:ea typeface="Helvetica Light" charset="0"/>
              <a:cs typeface="Helvetica Light" charset="0"/>
            </a:endParaRPr>
          </a:p>
        </p:txBody>
      </p:sp>
      <p:pic>
        <p:nvPicPr>
          <p:cNvPr id="15" name="Picture 14">
            <a:extLst>
              <a:ext uri="{FF2B5EF4-FFF2-40B4-BE49-F238E27FC236}">
                <a16:creationId xmlns:a16="http://schemas.microsoft.com/office/drawing/2014/main" id="{431FF630-5AB6-4644-AD7A-A3CC27E43984}"/>
              </a:ext>
            </a:extLst>
          </p:cNvPr>
          <p:cNvPicPr>
            <a:picLocks noChangeAspect="1"/>
          </p:cNvPicPr>
          <p:nvPr/>
        </p:nvPicPr>
        <p:blipFill>
          <a:blip r:embed="rId3"/>
          <a:stretch>
            <a:fillRect/>
          </a:stretch>
        </p:blipFill>
        <p:spPr>
          <a:xfrm>
            <a:off x="8081331" y="4866630"/>
            <a:ext cx="2250575" cy="1340768"/>
          </a:xfrm>
          <a:prstGeom prst="rect">
            <a:avLst/>
          </a:prstGeom>
        </p:spPr>
      </p:pic>
      <p:sp>
        <p:nvSpPr>
          <p:cNvPr id="6" name="TextBox 5">
            <a:extLst>
              <a:ext uri="{FF2B5EF4-FFF2-40B4-BE49-F238E27FC236}">
                <a16:creationId xmlns:a16="http://schemas.microsoft.com/office/drawing/2014/main" id="{AEF21FEF-6967-7A42-A38F-E358292FD386}"/>
              </a:ext>
            </a:extLst>
          </p:cNvPr>
          <p:cNvSpPr txBox="1"/>
          <p:nvPr/>
        </p:nvSpPr>
        <p:spPr>
          <a:xfrm>
            <a:off x="457199" y="1017579"/>
            <a:ext cx="6647936" cy="861774"/>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Number of new experiments around LHC and SPS proposed or approved to look for long-lived neutral particles </a:t>
            </a:r>
            <a:r>
              <a:rPr lang="en-GB" sz="1400" dirty="0">
                <a:solidFill>
                  <a:srgbClr val="003BB8"/>
                </a:solidFill>
                <a:latin typeface="Helvetica Light" panose="020B0403020202020204" pitchFamily="34" charset="0"/>
                <a:cs typeface="Arial"/>
              </a:rPr>
              <a:t>(</a:t>
            </a:r>
            <a:r>
              <a:rPr lang="en-GB" sz="1400" dirty="0" err="1">
                <a:solidFill>
                  <a:srgbClr val="003BB8"/>
                </a:solidFill>
                <a:latin typeface="Helvetica Light" panose="020B0403020202020204" pitchFamily="34" charset="0"/>
                <a:cs typeface="Arial"/>
              </a:rPr>
              <a:t>eg</a:t>
            </a:r>
            <a:r>
              <a:rPr lang="en-GB" sz="1400" dirty="0">
                <a:solidFill>
                  <a:srgbClr val="003BB8"/>
                </a:solidFill>
                <a:latin typeface="Helvetica Light" panose="020B0403020202020204" pitchFamily="34" charset="0"/>
                <a:cs typeface="Arial"/>
              </a:rPr>
              <a:t>, heavy neutral leptons (“sterile neutrinos”), dark photons, dark scalars, axion-like particles)</a:t>
            </a:r>
          </a:p>
        </p:txBody>
      </p:sp>
      <p:pic>
        <p:nvPicPr>
          <p:cNvPr id="40" name="Picture 39" descr="A dirty old room&#10;&#10;Description automatically generated">
            <a:extLst>
              <a:ext uri="{FF2B5EF4-FFF2-40B4-BE49-F238E27FC236}">
                <a16:creationId xmlns:a16="http://schemas.microsoft.com/office/drawing/2014/main" id="{D914E725-B97B-3E4A-B5CA-93348F27808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401818" y="4866629"/>
            <a:ext cx="1787690" cy="1340768"/>
          </a:xfrm>
          <a:prstGeom prst="rect">
            <a:avLst/>
          </a:prstGeom>
        </p:spPr>
      </p:pic>
      <p:pic>
        <p:nvPicPr>
          <p:cNvPr id="24" name="Picture 23">
            <a:extLst>
              <a:ext uri="{FF2B5EF4-FFF2-40B4-BE49-F238E27FC236}">
                <a16:creationId xmlns:a16="http://schemas.microsoft.com/office/drawing/2014/main" id="{20A6144C-4D3E-AB43-8BC2-1FFE45913655}"/>
              </a:ext>
            </a:extLst>
          </p:cNvPr>
          <p:cNvPicPr>
            <a:picLocks noChangeAspect="1"/>
          </p:cNvPicPr>
          <p:nvPr/>
        </p:nvPicPr>
        <p:blipFill>
          <a:blip r:embed="rId5"/>
          <a:stretch>
            <a:fillRect/>
          </a:stretch>
        </p:blipFill>
        <p:spPr>
          <a:xfrm>
            <a:off x="519066" y="4265085"/>
            <a:ext cx="4695647" cy="2534159"/>
          </a:xfrm>
          <a:prstGeom prst="rect">
            <a:avLst/>
          </a:prstGeom>
        </p:spPr>
      </p:pic>
      <p:pic>
        <p:nvPicPr>
          <p:cNvPr id="26" name="Picture 25">
            <a:extLst>
              <a:ext uri="{FF2B5EF4-FFF2-40B4-BE49-F238E27FC236}">
                <a16:creationId xmlns:a16="http://schemas.microsoft.com/office/drawing/2014/main" id="{7F54ED8D-2101-6F42-9EE5-24EDE7A3AB65}"/>
              </a:ext>
            </a:extLst>
          </p:cNvPr>
          <p:cNvPicPr>
            <a:picLocks noChangeAspect="1"/>
          </p:cNvPicPr>
          <p:nvPr/>
        </p:nvPicPr>
        <p:blipFill>
          <a:blip r:embed="rId6"/>
          <a:stretch>
            <a:fillRect/>
          </a:stretch>
        </p:blipFill>
        <p:spPr>
          <a:xfrm>
            <a:off x="519066" y="2737620"/>
            <a:ext cx="4695647" cy="1763973"/>
          </a:xfrm>
          <a:prstGeom prst="rect">
            <a:avLst/>
          </a:prstGeom>
        </p:spPr>
      </p:pic>
      <p:sp>
        <p:nvSpPr>
          <p:cNvPr id="42" name="Rectangle 41">
            <a:extLst>
              <a:ext uri="{FF2B5EF4-FFF2-40B4-BE49-F238E27FC236}">
                <a16:creationId xmlns:a16="http://schemas.microsoft.com/office/drawing/2014/main" id="{40D1C41F-B5D3-844E-99A7-462ED70E2263}"/>
              </a:ext>
            </a:extLst>
          </p:cNvPr>
          <p:cNvSpPr/>
          <p:nvPr/>
        </p:nvSpPr>
        <p:spPr>
          <a:xfrm>
            <a:off x="5214713" y="5721511"/>
            <a:ext cx="2009716" cy="738664"/>
          </a:xfrm>
          <a:prstGeom prst="rect">
            <a:avLst/>
          </a:prstGeom>
        </p:spPr>
        <p:txBody>
          <a:bodyPr wrap="square">
            <a:spAutoFit/>
          </a:bodyPr>
          <a:lstStyle/>
          <a:p>
            <a:pPr>
              <a:spcBef>
                <a:spcPts val="1800"/>
              </a:spcBef>
              <a:tabLst>
                <a:tab pos="2222500" algn="l"/>
              </a:tabLst>
              <a:defRPr/>
            </a:pPr>
            <a:r>
              <a:rPr lang="en-GB" sz="1400" dirty="0">
                <a:latin typeface="Helvetica Light" panose="020B0403020202020204" pitchFamily="34" charset="0"/>
                <a:cs typeface="Arial"/>
              </a:rPr>
              <a:t>Recent LHCb search for prompt and long-lived A’ </a:t>
            </a:r>
            <a:r>
              <a:rPr lang="en-GB" sz="1400" dirty="0">
                <a:latin typeface="Symbol" pitchFamily="2" charset="2"/>
                <a:cs typeface="Arial"/>
              </a:rPr>
              <a:t>®</a:t>
            </a:r>
            <a:r>
              <a:rPr lang="en-GB" sz="1400" dirty="0">
                <a:latin typeface="Helvetica Light" panose="020B0403020202020204" pitchFamily="34" charset="0"/>
                <a:cs typeface="Arial"/>
              </a:rPr>
              <a:t> µµ </a:t>
            </a:r>
            <a:r>
              <a:rPr lang="en-GB" sz="1100" dirty="0">
                <a:latin typeface="Helvetica Light" panose="020B0403020202020204" pitchFamily="34" charset="0"/>
                <a:cs typeface="Arial"/>
              </a:rPr>
              <a:t>(5.5 fb</a:t>
            </a:r>
            <a:r>
              <a:rPr lang="en-GB" sz="1100" baseline="30000" dirty="0">
                <a:latin typeface="Helvetica Light" panose="020B0403020202020204" pitchFamily="34" charset="0"/>
                <a:cs typeface="Arial"/>
              </a:rPr>
              <a:t>–1</a:t>
            </a:r>
            <a:r>
              <a:rPr lang="en-GB" sz="1100" dirty="0">
                <a:latin typeface="Helvetica Light" panose="020B0403020202020204" pitchFamily="34" charset="0"/>
                <a:cs typeface="Arial"/>
              </a:rPr>
              <a:t>)</a:t>
            </a:r>
            <a:endParaRPr lang="en-GB" sz="1400" dirty="0">
              <a:latin typeface="Helvetica Light" panose="020B0403020202020204" pitchFamily="34" charset="0"/>
              <a:cs typeface="Arial"/>
            </a:endParaRPr>
          </a:p>
        </p:txBody>
      </p:sp>
      <p:sp>
        <p:nvSpPr>
          <p:cNvPr id="43" name="Rectangle 42">
            <a:extLst>
              <a:ext uri="{FF2B5EF4-FFF2-40B4-BE49-F238E27FC236}">
                <a16:creationId xmlns:a16="http://schemas.microsoft.com/office/drawing/2014/main" id="{417DE73C-75E2-2B41-A81D-1B0BFB540134}"/>
              </a:ext>
            </a:extLst>
          </p:cNvPr>
          <p:cNvSpPr/>
          <p:nvPr/>
        </p:nvSpPr>
        <p:spPr>
          <a:xfrm>
            <a:off x="5220891" y="6438074"/>
            <a:ext cx="144016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arXiv:1910.06926</a:t>
            </a:r>
          </a:p>
        </p:txBody>
      </p:sp>
      <p:sp>
        <p:nvSpPr>
          <p:cNvPr id="56" name="Rectangle 55">
            <a:extLst>
              <a:ext uri="{FF2B5EF4-FFF2-40B4-BE49-F238E27FC236}">
                <a16:creationId xmlns:a16="http://schemas.microsoft.com/office/drawing/2014/main" id="{4C43D88C-0D10-EB48-8AA3-C392C121AE23}"/>
              </a:ext>
            </a:extLst>
          </p:cNvPr>
          <p:cNvSpPr/>
          <p:nvPr/>
        </p:nvSpPr>
        <p:spPr>
          <a:xfrm>
            <a:off x="457199" y="2021621"/>
            <a:ext cx="2592015" cy="584775"/>
          </a:xfrm>
          <a:prstGeom prst="rect">
            <a:avLst/>
          </a:prstGeom>
        </p:spPr>
        <p:txBody>
          <a:bodyPr wrap="square">
            <a:spAutoFit/>
          </a:bodyPr>
          <a:lstStyle/>
          <a:p>
            <a:pPr lvl="0">
              <a:spcBef>
                <a:spcPts val="1800"/>
              </a:spcBef>
              <a:tabLst>
                <a:tab pos="2222500" algn="l"/>
              </a:tabLst>
              <a:defRPr/>
            </a:pPr>
            <a:r>
              <a:rPr lang="en-GB" sz="1600" dirty="0">
                <a:solidFill>
                  <a:prstClr val="black"/>
                </a:solidFill>
                <a:latin typeface="Helvetica Light" panose="020B0403020202020204" pitchFamily="34" charset="0"/>
                <a:cs typeface="Arial"/>
              </a:rPr>
              <a:t>One possibility: dark photon (A’) portal </a:t>
            </a:r>
          </a:p>
        </p:txBody>
      </p:sp>
      <p:pic>
        <p:nvPicPr>
          <p:cNvPr id="69" name="Picture 68">
            <a:extLst>
              <a:ext uri="{FF2B5EF4-FFF2-40B4-BE49-F238E27FC236}">
                <a16:creationId xmlns:a16="http://schemas.microsoft.com/office/drawing/2014/main" id="{BA7744EC-B90F-D445-BF0B-1A60F6B0263C}"/>
              </a:ext>
            </a:extLst>
          </p:cNvPr>
          <p:cNvPicPr>
            <a:picLocks noChangeAspect="1"/>
          </p:cNvPicPr>
          <p:nvPr/>
        </p:nvPicPr>
        <p:blipFill>
          <a:blip r:embed="rId7"/>
          <a:stretch>
            <a:fillRect/>
          </a:stretch>
        </p:blipFill>
        <p:spPr>
          <a:xfrm>
            <a:off x="2711963" y="2027536"/>
            <a:ext cx="3503484" cy="808496"/>
          </a:xfrm>
          <a:prstGeom prst="rect">
            <a:avLst/>
          </a:prstGeom>
        </p:spPr>
      </p:pic>
    </p:spTree>
    <p:extLst>
      <p:ext uri="{BB962C8B-B14F-4D97-AF65-F5344CB8AC3E}">
        <p14:creationId xmlns:p14="http://schemas.microsoft.com/office/powerpoint/2010/main" val="1129879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30B5A47-F070-9F48-95EF-65B63FA635A6}"/>
              </a:ext>
            </a:extLst>
          </p:cNvPr>
          <p:cNvSpPr>
            <a:spLocks noGrp="1"/>
          </p:cNvSpPr>
          <p:nvPr>
            <p:ph type="sldNum" sz="quarter" idx="4"/>
          </p:nvPr>
        </p:nvSpPr>
        <p:spPr>
          <a:xfrm>
            <a:off x="9329563" y="6545796"/>
            <a:ext cx="2844800" cy="365125"/>
          </a:xfrm>
        </p:spPr>
        <p:txBody>
          <a:bodyPr/>
          <a:lstStyle/>
          <a:p>
            <a:pPr>
              <a:defRPr/>
            </a:pPr>
            <a:fld id="{611C2F03-9E95-40C9-A99F-3C4F7EE8CF2A}" type="slidenum">
              <a:rPr lang="en-GB" smtClean="0"/>
              <a:pPr>
                <a:defRPr/>
              </a:pPr>
              <a:t>49</a:t>
            </a:fld>
            <a:endParaRPr lang="en-GB"/>
          </a:p>
        </p:txBody>
      </p:sp>
      <p:sp>
        <p:nvSpPr>
          <p:cNvPr id="3" name="Rectangle 2">
            <a:extLst>
              <a:ext uri="{FF2B5EF4-FFF2-40B4-BE49-F238E27FC236}">
                <a16:creationId xmlns:a16="http://schemas.microsoft.com/office/drawing/2014/main" id="{B383E80B-63A9-CA4F-ABBD-C97FAEFDADE8}"/>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4" name="TextBox 3">
            <a:extLst>
              <a:ext uri="{FF2B5EF4-FFF2-40B4-BE49-F238E27FC236}">
                <a16:creationId xmlns:a16="http://schemas.microsoft.com/office/drawing/2014/main" id="{82A36DC5-6C4E-564C-80FA-ECB076AAE147}"/>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1">
              <a:spcBef>
                <a:spcPts val="900"/>
              </a:spcBef>
            </a:pPr>
            <a:r>
              <a:rPr lang="en-GB" sz="2400" dirty="0">
                <a:solidFill>
                  <a:prstClr val="black"/>
                </a:solidFill>
                <a:latin typeface="Helvetica Light" charset="0"/>
                <a:ea typeface="Helvetica Light" charset="0"/>
                <a:cs typeface="Helvetica Light" charset="0"/>
              </a:rPr>
              <a:t>Dark matter searches at the LHC</a:t>
            </a:r>
            <a:r>
              <a:rPr lang="en-US" dirty="0">
                <a:solidFill>
                  <a:prstClr val="black">
                    <a:lumMod val="75000"/>
                    <a:lumOff val="25000"/>
                  </a:prstClr>
                </a:solidFill>
                <a:latin typeface="Helvetica Light" charset="0"/>
                <a:ea typeface="Helvetica Light" charset="0"/>
                <a:cs typeface="Helvetica Light" charset="0"/>
              </a:rPr>
              <a:t> —</a:t>
            </a:r>
            <a:r>
              <a:rPr lang="en-US" dirty="0">
                <a:solidFill>
                  <a:schemeClr val="tx1">
                    <a:lumMod val="75000"/>
                    <a:lumOff val="25000"/>
                  </a:schemeClr>
                </a:solidFill>
                <a:latin typeface="Helvetica Light" charset="0"/>
                <a:ea typeface="Helvetica Light" charset="0"/>
                <a:cs typeface="Helvetica Light" charset="0"/>
              </a:rPr>
              <a:t> </a:t>
            </a:r>
            <a:r>
              <a:rPr lang="en-US" dirty="0">
                <a:solidFill>
                  <a:prstClr val="black"/>
                </a:solidFill>
                <a:latin typeface="Helvetica Light" charset="0"/>
                <a:ea typeface="Helvetica Light" charset="0"/>
                <a:cs typeface="Helvetica Light" charset="0"/>
              </a:rPr>
              <a:t>Direct through recoil (incl. SUSY), indirect through mediator</a:t>
            </a:r>
            <a:endParaRPr lang="en-GB" dirty="0">
              <a:latin typeface="Helvetica Light" panose="020B0403020202020204" pitchFamily="34" charset="0"/>
              <a:cs typeface="Arial"/>
            </a:endParaRPr>
          </a:p>
          <a:p>
            <a:pPr lvl="1">
              <a:spcBef>
                <a:spcPts val="900"/>
              </a:spcBef>
            </a:pPr>
            <a:endParaRPr lang="en-GB" sz="2400" dirty="0">
              <a:solidFill>
                <a:prstClr val="black"/>
              </a:solidFill>
              <a:latin typeface="Helvetica Light" panose="020B0403020202020204" pitchFamily="34" charset="0"/>
              <a:ea typeface="Helvetica Light" charset="0"/>
              <a:cs typeface="Helvetica Light" charset="0"/>
            </a:endParaRPr>
          </a:p>
        </p:txBody>
      </p:sp>
      <p:sp>
        <p:nvSpPr>
          <p:cNvPr id="6" name="TextBox 5">
            <a:extLst>
              <a:ext uri="{FF2B5EF4-FFF2-40B4-BE49-F238E27FC236}">
                <a16:creationId xmlns:a16="http://schemas.microsoft.com/office/drawing/2014/main" id="{AEF21FEF-6967-7A42-A38F-E358292FD386}"/>
              </a:ext>
            </a:extLst>
          </p:cNvPr>
          <p:cNvSpPr txBox="1"/>
          <p:nvPr/>
        </p:nvSpPr>
        <p:spPr>
          <a:xfrm>
            <a:off x="457199" y="1375930"/>
            <a:ext cx="3751859" cy="1200329"/>
          </a:xfrm>
          <a:prstGeom prst="rect">
            <a:avLst/>
          </a:prstGeom>
          <a:noFill/>
        </p:spPr>
        <p:txBody>
          <a:bodyPr wrap="square" rtlCol="0">
            <a:spAutoFit/>
          </a:bodyPr>
          <a:lstStyle/>
          <a:p>
            <a:pPr>
              <a:spcBef>
                <a:spcPts val="1800"/>
              </a:spcBef>
              <a:tabLst>
                <a:tab pos="2222500" algn="l"/>
              </a:tabLst>
              <a:defRPr/>
            </a:pPr>
            <a:r>
              <a:rPr lang="en-GB" dirty="0">
                <a:solidFill>
                  <a:srgbClr val="003BB8"/>
                </a:solidFill>
                <a:latin typeface="Helvetica Light" panose="020B0403020202020204" pitchFamily="34" charset="0"/>
                <a:cs typeface="Arial"/>
              </a:rPr>
              <a:t>If produced at the LHC, DM interactions will be mediated by particles that can also be directly searched for — complementarity</a:t>
            </a:r>
          </a:p>
        </p:txBody>
      </p:sp>
      <p:pic>
        <p:nvPicPr>
          <p:cNvPr id="7" name="Picture 6">
            <a:extLst>
              <a:ext uri="{FF2B5EF4-FFF2-40B4-BE49-F238E27FC236}">
                <a16:creationId xmlns:a16="http://schemas.microsoft.com/office/drawing/2014/main" id="{65C19AE1-8529-5E4D-A942-F4B4BC1CBD28}"/>
              </a:ext>
            </a:extLst>
          </p:cNvPr>
          <p:cNvPicPr>
            <a:picLocks noChangeAspect="1"/>
          </p:cNvPicPr>
          <p:nvPr/>
        </p:nvPicPr>
        <p:blipFill>
          <a:blip r:embed="rId2"/>
          <a:stretch>
            <a:fillRect/>
          </a:stretch>
        </p:blipFill>
        <p:spPr>
          <a:xfrm>
            <a:off x="7864294" y="1027145"/>
            <a:ext cx="2095500" cy="1892300"/>
          </a:xfrm>
          <a:prstGeom prst="rect">
            <a:avLst/>
          </a:prstGeom>
        </p:spPr>
      </p:pic>
      <p:pic>
        <p:nvPicPr>
          <p:cNvPr id="8" name="Picture 7">
            <a:extLst>
              <a:ext uri="{FF2B5EF4-FFF2-40B4-BE49-F238E27FC236}">
                <a16:creationId xmlns:a16="http://schemas.microsoft.com/office/drawing/2014/main" id="{AE3BAB88-CD0D-E24B-AE27-59A734D7C0C1}"/>
              </a:ext>
            </a:extLst>
          </p:cNvPr>
          <p:cNvPicPr>
            <a:picLocks noChangeAspect="1"/>
          </p:cNvPicPr>
          <p:nvPr/>
        </p:nvPicPr>
        <p:blipFill>
          <a:blip r:embed="rId3"/>
          <a:stretch>
            <a:fillRect/>
          </a:stretch>
        </p:blipFill>
        <p:spPr>
          <a:xfrm>
            <a:off x="4807854" y="986838"/>
            <a:ext cx="2095500" cy="1892300"/>
          </a:xfrm>
          <a:prstGeom prst="rect">
            <a:avLst/>
          </a:prstGeom>
        </p:spPr>
      </p:pic>
      <p:sp>
        <p:nvSpPr>
          <p:cNvPr id="9" name="TextBox 8">
            <a:extLst>
              <a:ext uri="{FF2B5EF4-FFF2-40B4-BE49-F238E27FC236}">
                <a16:creationId xmlns:a16="http://schemas.microsoft.com/office/drawing/2014/main" id="{E8AA828D-DBA2-3D4D-8506-FF37E613E682}"/>
              </a:ext>
            </a:extLst>
          </p:cNvPr>
          <p:cNvSpPr txBox="1"/>
          <p:nvPr/>
        </p:nvSpPr>
        <p:spPr>
          <a:xfrm>
            <a:off x="5423595" y="2363723"/>
            <a:ext cx="1100095" cy="646331"/>
          </a:xfrm>
          <a:prstGeom prst="rect">
            <a:avLst/>
          </a:prstGeom>
          <a:noFill/>
        </p:spPr>
        <p:txBody>
          <a:bodyPr wrap="square" rtlCol="0">
            <a:spAutoFit/>
          </a:bodyPr>
          <a:lstStyle/>
          <a:p>
            <a:r>
              <a:rPr lang="en-US" sz="900" dirty="0">
                <a:solidFill>
                  <a:prstClr val="black">
                    <a:lumMod val="50000"/>
                    <a:lumOff val="50000"/>
                  </a:prstClr>
                </a:solidFill>
                <a:latin typeface="Helvetica Light" charset="0"/>
                <a:ea typeface="Helvetica Light" charset="0"/>
                <a:cs typeface="Helvetica Light" charset="0"/>
              </a:rPr>
              <a:t>Example for vector / axial-vector mediator models</a:t>
            </a:r>
            <a:endParaRPr lang="fi-FI" sz="900" dirty="0">
              <a:solidFill>
                <a:prstClr val="black">
                  <a:lumMod val="50000"/>
                  <a:lumOff val="50000"/>
                </a:prstClr>
              </a:solidFill>
              <a:latin typeface="Helvetica Light" charset="0"/>
              <a:ea typeface="Helvetica Light" charset="0"/>
              <a:cs typeface="Helvetica Light" charset="0"/>
            </a:endParaRPr>
          </a:p>
        </p:txBody>
      </p:sp>
      <p:sp>
        <p:nvSpPr>
          <p:cNvPr id="10" name="TextBox 9">
            <a:extLst>
              <a:ext uri="{FF2B5EF4-FFF2-40B4-BE49-F238E27FC236}">
                <a16:creationId xmlns:a16="http://schemas.microsoft.com/office/drawing/2014/main" id="{D9DDEBD0-008A-6642-ACFE-1CD8D6DC944F}"/>
              </a:ext>
            </a:extLst>
          </p:cNvPr>
          <p:cNvSpPr txBox="1"/>
          <p:nvPr/>
        </p:nvSpPr>
        <p:spPr>
          <a:xfrm>
            <a:off x="6912699" y="1742461"/>
            <a:ext cx="878008" cy="461665"/>
          </a:xfrm>
          <a:prstGeom prst="rect">
            <a:avLst/>
          </a:prstGeom>
          <a:noFill/>
        </p:spPr>
        <p:txBody>
          <a:bodyPr wrap="square" rtlCol="0">
            <a:spAutoFit/>
          </a:bodyPr>
          <a:lstStyle/>
          <a:p>
            <a:pPr>
              <a:defRPr/>
            </a:pPr>
            <a:r>
              <a:rPr lang="en-US" sz="1200" dirty="0">
                <a:solidFill>
                  <a:srgbClr val="C00000"/>
                </a:solidFill>
                <a:latin typeface="Helvetica Light" charset="0"/>
                <a:ea typeface="Helvetica Light" charset="0"/>
                <a:cs typeface="Helvetica Light" charset="0"/>
              </a:rPr>
              <a:t>Missing energy    </a:t>
            </a:r>
          </a:p>
        </p:txBody>
      </p:sp>
      <p:sp>
        <p:nvSpPr>
          <p:cNvPr id="11" name="Rounded Rectangle 10">
            <a:extLst>
              <a:ext uri="{FF2B5EF4-FFF2-40B4-BE49-F238E27FC236}">
                <a16:creationId xmlns:a16="http://schemas.microsoft.com/office/drawing/2014/main" id="{BD601FFD-5251-E844-9A8B-88575E9F1652}"/>
              </a:ext>
            </a:extLst>
          </p:cNvPr>
          <p:cNvSpPr/>
          <p:nvPr/>
        </p:nvSpPr>
        <p:spPr>
          <a:xfrm>
            <a:off x="6523690" y="980508"/>
            <a:ext cx="379664" cy="1992475"/>
          </a:xfrm>
          <a:prstGeom prst="roundRect">
            <a:avLst/>
          </a:prstGeom>
          <a:ln w="3175">
            <a:solidFill>
              <a:srgbClr val="C00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2" name="TextBox 11">
            <a:extLst>
              <a:ext uri="{FF2B5EF4-FFF2-40B4-BE49-F238E27FC236}">
                <a16:creationId xmlns:a16="http://schemas.microsoft.com/office/drawing/2014/main" id="{1A47996D-88C4-AB41-ADC7-B2381D87A11C}"/>
              </a:ext>
            </a:extLst>
          </p:cNvPr>
          <p:cNvSpPr txBox="1"/>
          <p:nvPr/>
        </p:nvSpPr>
        <p:spPr>
          <a:xfrm>
            <a:off x="9969139" y="1853107"/>
            <a:ext cx="1269697" cy="276999"/>
          </a:xfrm>
          <a:prstGeom prst="rect">
            <a:avLst/>
          </a:prstGeom>
          <a:noFill/>
        </p:spPr>
        <p:txBody>
          <a:bodyPr wrap="square" rtlCol="0">
            <a:spAutoFit/>
          </a:bodyPr>
          <a:lstStyle/>
          <a:p>
            <a:pPr>
              <a:defRPr/>
            </a:pPr>
            <a:r>
              <a:rPr lang="en-US" sz="1200" dirty="0">
                <a:solidFill>
                  <a:srgbClr val="C00000"/>
                </a:solidFill>
                <a:latin typeface="Helvetica Light" charset="0"/>
                <a:ea typeface="Helvetica Light" charset="0"/>
                <a:cs typeface="Helvetica Light" charset="0"/>
              </a:rPr>
              <a:t>Resonance</a:t>
            </a:r>
          </a:p>
        </p:txBody>
      </p:sp>
      <p:sp>
        <p:nvSpPr>
          <p:cNvPr id="14" name="Rounded Rectangle 13">
            <a:extLst>
              <a:ext uri="{FF2B5EF4-FFF2-40B4-BE49-F238E27FC236}">
                <a16:creationId xmlns:a16="http://schemas.microsoft.com/office/drawing/2014/main" id="{8B49D205-93AC-3246-9306-D6DDE920CF38}"/>
              </a:ext>
            </a:extLst>
          </p:cNvPr>
          <p:cNvSpPr/>
          <p:nvPr/>
        </p:nvSpPr>
        <p:spPr>
          <a:xfrm>
            <a:off x="9552940" y="977057"/>
            <a:ext cx="379664" cy="1992475"/>
          </a:xfrm>
          <a:prstGeom prst="roundRect">
            <a:avLst/>
          </a:prstGeom>
          <a:ln w="3175">
            <a:solidFill>
              <a:srgbClr val="C00000"/>
            </a:solidFill>
          </a:ln>
        </p:spPr>
        <p:txBody>
          <a:bodyPr wrap="square" rtlCol="0" anchor="ctr">
            <a:spAutoFit/>
          </a:bodyPr>
          <a:lstStyle/>
          <a:p>
            <a:pPr algn="r"/>
            <a:endParaRPr lang="en-US" sz="1600">
              <a:latin typeface="Helvetica Light" charset="0"/>
              <a:ea typeface="Helvetica Light" charset="0"/>
              <a:cs typeface="Helvetica Light" charset="0"/>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B8CA7D2-6ECD-5A47-BB17-1B57BDCAE522}"/>
                  </a:ext>
                </a:extLst>
              </p:cNvPr>
              <p:cNvSpPr txBox="1"/>
              <p:nvPr/>
            </p:nvSpPr>
            <p:spPr>
              <a:xfrm>
                <a:off x="5132160" y="1804605"/>
                <a:ext cx="244105" cy="23205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rgbClr val="003BB8"/>
                              </a:solidFill>
                              <a:latin typeface="Cambria Math" panose="02040503050406030204" pitchFamily="18" charset="0"/>
                            </a:rPr>
                          </m:ctrlPr>
                        </m:sSubPr>
                        <m:e>
                          <m:r>
                            <a:rPr lang="en-US" sz="1400" b="0" i="1" smtClean="0">
                              <a:solidFill>
                                <a:srgbClr val="003BB8"/>
                              </a:solidFill>
                              <a:latin typeface="Cambria Math" panose="02040503050406030204" pitchFamily="18" charset="0"/>
                            </a:rPr>
                            <m:t>𝑔</m:t>
                          </m:r>
                        </m:e>
                        <m:sub>
                          <m:r>
                            <a:rPr lang="en-US" sz="1400" b="0" i="1" smtClean="0">
                              <a:solidFill>
                                <a:srgbClr val="003BB8"/>
                              </a:solidFill>
                              <a:latin typeface="Cambria Math" panose="02040503050406030204" pitchFamily="18" charset="0"/>
                            </a:rPr>
                            <m:t>𝑞</m:t>
                          </m:r>
                        </m:sub>
                      </m:sSub>
                    </m:oMath>
                  </m:oMathPara>
                </a14:m>
                <a:endParaRPr lang="en-US" sz="1400" dirty="0">
                  <a:solidFill>
                    <a:srgbClr val="003BB8"/>
                  </a:solidFill>
                  <a:latin typeface="Helvetica Light" charset="0"/>
                  <a:ea typeface="Helvetica Light" charset="0"/>
                  <a:cs typeface="Helvetica Light" charset="0"/>
                </a:endParaRPr>
              </a:p>
            </p:txBody>
          </p:sp>
        </mc:Choice>
        <mc:Fallback xmlns="">
          <p:sp>
            <p:nvSpPr>
              <p:cNvPr id="5" name="TextBox 4">
                <a:extLst>
                  <a:ext uri="{FF2B5EF4-FFF2-40B4-BE49-F238E27FC236}">
                    <a16:creationId xmlns:a16="http://schemas.microsoft.com/office/drawing/2014/main" id="{CB8CA7D2-6ECD-5A47-BB17-1B57BDCAE522}"/>
                  </a:ext>
                </a:extLst>
              </p:cNvPr>
              <p:cNvSpPr txBox="1">
                <a:spLocks noRot="1" noChangeAspect="1" noMove="1" noResize="1" noEditPoints="1" noAdjustHandles="1" noChangeArrowheads="1" noChangeShapeType="1" noTextEdit="1"/>
              </p:cNvSpPr>
              <p:nvPr/>
            </p:nvSpPr>
            <p:spPr>
              <a:xfrm>
                <a:off x="5132160" y="1804605"/>
                <a:ext cx="244105" cy="232051"/>
              </a:xfrm>
              <a:prstGeom prst="rect">
                <a:avLst/>
              </a:prstGeom>
              <a:blipFill>
                <a:blip r:embed="rId4"/>
                <a:stretch>
                  <a:fillRect l="-15000" r="-5000" b="-157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9B5F34D0-A0FD-9C40-B9A5-D4D6C7842B2B}"/>
                  </a:ext>
                </a:extLst>
              </p:cNvPr>
              <p:cNvSpPr txBox="1"/>
              <p:nvPr/>
            </p:nvSpPr>
            <p:spPr>
              <a:xfrm>
                <a:off x="5975061" y="1620789"/>
                <a:ext cx="251992" cy="2344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400" i="1" smtClean="0">
                              <a:solidFill>
                                <a:srgbClr val="003BB8"/>
                              </a:solidFill>
                              <a:latin typeface="Cambria Math" panose="02040503050406030204" pitchFamily="18" charset="0"/>
                            </a:rPr>
                          </m:ctrlPr>
                        </m:sSubPr>
                        <m:e>
                          <m:r>
                            <a:rPr lang="en-US" sz="1400" b="0" i="1" smtClean="0">
                              <a:solidFill>
                                <a:srgbClr val="003BB8"/>
                              </a:solidFill>
                              <a:latin typeface="Cambria Math" panose="02040503050406030204" pitchFamily="18" charset="0"/>
                            </a:rPr>
                            <m:t>𝑔</m:t>
                          </m:r>
                        </m:e>
                        <m:sub>
                          <m:r>
                            <a:rPr lang="en-US" sz="1400" b="0" i="1" smtClean="0">
                              <a:solidFill>
                                <a:srgbClr val="003BB8"/>
                              </a:solidFill>
                              <a:latin typeface="Cambria Math" panose="02040503050406030204" pitchFamily="18" charset="0"/>
                              <a:ea typeface="Cambria Math" panose="02040503050406030204" pitchFamily="18" charset="0"/>
                            </a:rPr>
                            <m:t>𝜒</m:t>
                          </m:r>
                        </m:sub>
                      </m:sSub>
                    </m:oMath>
                  </m:oMathPara>
                </a14:m>
                <a:endParaRPr lang="en-US" sz="1400" dirty="0">
                  <a:solidFill>
                    <a:srgbClr val="003BB8"/>
                  </a:solidFill>
                  <a:latin typeface="Helvetica Light" charset="0"/>
                  <a:ea typeface="Helvetica Light" charset="0"/>
                  <a:cs typeface="Helvetica Light" charset="0"/>
                </a:endParaRPr>
              </a:p>
            </p:txBody>
          </p:sp>
        </mc:Choice>
        <mc:Fallback xmlns="">
          <p:sp>
            <p:nvSpPr>
              <p:cNvPr id="19" name="TextBox 18">
                <a:extLst>
                  <a:ext uri="{FF2B5EF4-FFF2-40B4-BE49-F238E27FC236}">
                    <a16:creationId xmlns:a16="http://schemas.microsoft.com/office/drawing/2014/main" id="{9B5F34D0-A0FD-9C40-B9A5-D4D6C7842B2B}"/>
                  </a:ext>
                </a:extLst>
              </p:cNvPr>
              <p:cNvSpPr txBox="1">
                <a:spLocks noRot="1" noChangeAspect="1" noMove="1" noResize="1" noEditPoints="1" noAdjustHandles="1" noChangeArrowheads="1" noChangeShapeType="1" noTextEdit="1"/>
              </p:cNvSpPr>
              <p:nvPr/>
            </p:nvSpPr>
            <p:spPr>
              <a:xfrm>
                <a:off x="5975061" y="1620789"/>
                <a:ext cx="251992" cy="234488"/>
              </a:xfrm>
              <a:prstGeom prst="rect">
                <a:avLst/>
              </a:prstGeom>
              <a:blipFill>
                <a:blip r:embed="rId5"/>
                <a:stretch>
                  <a:fillRect l="-9524" r="-4762" b="-15789"/>
                </a:stretch>
              </a:blipFill>
            </p:spPr>
            <p:txBody>
              <a:bodyPr/>
              <a:lstStyle/>
              <a:p>
                <a:r>
                  <a:rPr lang="en-US">
                    <a:noFill/>
                  </a:rPr>
                  <a:t> </a:t>
                </a:r>
              </a:p>
            </p:txBody>
          </p:sp>
        </mc:Fallback>
      </mc:AlternateContent>
      <p:sp>
        <p:nvSpPr>
          <p:cNvPr id="20" name="Oval 19">
            <a:extLst>
              <a:ext uri="{FF2B5EF4-FFF2-40B4-BE49-F238E27FC236}">
                <a16:creationId xmlns:a16="http://schemas.microsoft.com/office/drawing/2014/main" id="{58F49BCE-50E9-1B45-A9B3-BED3DC4EDEA8}"/>
              </a:ext>
            </a:extLst>
          </p:cNvPr>
          <p:cNvSpPr/>
          <p:nvPr/>
        </p:nvSpPr>
        <p:spPr>
          <a:xfrm>
            <a:off x="5412267" y="1902939"/>
            <a:ext cx="108000" cy="108000"/>
          </a:xfrm>
          <a:prstGeom prst="ellipse">
            <a:avLst/>
          </a:prstGeom>
          <a:solidFill>
            <a:srgbClr val="0432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Helvetica Light" charset="0"/>
              <a:ea typeface="Helvetica Light" charset="0"/>
              <a:cs typeface="Helvetica Light" charset="0"/>
            </a:endParaRPr>
          </a:p>
        </p:txBody>
      </p:sp>
      <p:sp>
        <p:nvSpPr>
          <p:cNvPr id="21" name="Oval 20">
            <a:extLst>
              <a:ext uri="{FF2B5EF4-FFF2-40B4-BE49-F238E27FC236}">
                <a16:creationId xmlns:a16="http://schemas.microsoft.com/office/drawing/2014/main" id="{AA4BD52E-7446-BF4A-A82F-8E611D5EC2B3}"/>
              </a:ext>
            </a:extLst>
          </p:cNvPr>
          <p:cNvSpPr/>
          <p:nvPr/>
        </p:nvSpPr>
        <p:spPr>
          <a:xfrm>
            <a:off x="6182507" y="1907055"/>
            <a:ext cx="108000" cy="108000"/>
          </a:xfrm>
          <a:prstGeom prst="ellipse">
            <a:avLst/>
          </a:prstGeom>
          <a:solidFill>
            <a:srgbClr val="0432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Helvetica Light" charset="0"/>
              <a:ea typeface="Helvetica Light" charset="0"/>
              <a:cs typeface="Helvetica Light" charset="0"/>
            </a:endParaRPr>
          </a:p>
        </p:txBody>
      </p:sp>
      <p:sp>
        <p:nvSpPr>
          <p:cNvPr id="22" name="Oval 21">
            <a:extLst>
              <a:ext uri="{FF2B5EF4-FFF2-40B4-BE49-F238E27FC236}">
                <a16:creationId xmlns:a16="http://schemas.microsoft.com/office/drawing/2014/main" id="{0847DAB7-DFB8-5A40-8F44-377341068200}"/>
              </a:ext>
            </a:extLst>
          </p:cNvPr>
          <p:cNvSpPr/>
          <p:nvPr/>
        </p:nvSpPr>
        <p:spPr>
          <a:xfrm>
            <a:off x="8468508" y="1894698"/>
            <a:ext cx="108000" cy="108000"/>
          </a:xfrm>
          <a:prstGeom prst="ellipse">
            <a:avLst/>
          </a:prstGeom>
          <a:solidFill>
            <a:srgbClr val="0432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Helvetica Light" charset="0"/>
              <a:ea typeface="Helvetica Light" charset="0"/>
              <a:cs typeface="Helvetica Light" charset="0"/>
            </a:endParaRPr>
          </a:p>
        </p:txBody>
      </p:sp>
      <p:sp>
        <p:nvSpPr>
          <p:cNvPr id="23" name="Oval 22">
            <a:extLst>
              <a:ext uri="{FF2B5EF4-FFF2-40B4-BE49-F238E27FC236}">
                <a16:creationId xmlns:a16="http://schemas.microsoft.com/office/drawing/2014/main" id="{9A1B399B-0C08-3B48-ACF9-F9E4999EA090}"/>
              </a:ext>
            </a:extLst>
          </p:cNvPr>
          <p:cNvSpPr/>
          <p:nvPr/>
        </p:nvSpPr>
        <p:spPr>
          <a:xfrm>
            <a:off x="9238748" y="1898814"/>
            <a:ext cx="108000" cy="108000"/>
          </a:xfrm>
          <a:prstGeom prst="ellipse">
            <a:avLst/>
          </a:prstGeom>
          <a:solidFill>
            <a:srgbClr val="0432FF"/>
          </a:solid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a:latin typeface="Helvetica Light" charset="0"/>
              <a:ea typeface="Helvetica Light" charset="0"/>
              <a:cs typeface="Helvetica Light" charset="0"/>
            </a:endParaRPr>
          </a:p>
        </p:txBody>
      </p:sp>
      <p:sp>
        <p:nvSpPr>
          <p:cNvPr id="26" name="TextBox 25">
            <a:extLst>
              <a:ext uri="{FF2B5EF4-FFF2-40B4-BE49-F238E27FC236}">
                <a16:creationId xmlns:a16="http://schemas.microsoft.com/office/drawing/2014/main" id="{715D1250-792B-9146-8AE9-45EE16E9CD0B}"/>
              </a:ext>
            </a:extLst>
          </p:cNvPr>
          <p:cNvSpPr txBox="1"/>
          <p:nvPr/>
        </p:nvSpPr>
        <p:spPr>
          <a:xfrm>
            <a:off x="5644975" y="1290514"/>
            <a:ext cx="878008" cy="276999"/>
          </a:xfrm>
          <a:prstGeom prst="rect">
            <a:avLst/>
          </a:prstGeom>
          <a:noFill/>
        </p:spPr>
        <p:txBody>
          <a:bodyPr wrap="square" rtlCol="0">
            <a:spAutoFit/>
          </a:bodyPr>
          <a:lstStyle/>
          <a:p>
            <a:pPr>
              <a:defRPr/>
            </a:pPr>
            <a:r>
              <a:rPr lang="en-US" sz="1200" dirty="0">
                <a:solidFill>
                  <a:srgbClr val="C00000"/>
                </a:solidFill>
                <a:latin typeface="Helvetica Light" charset="0"/>
                <a:ea typeface="Helvetica Light" charset="0"/>
                <a:cs typeface="Helvetica Light" charset="0"/>
              </a:rPr>
              <a:t>Recoil</a:t>
            </a:r>
          </a:p>
        </p:txBody>
      </p:sp>
      <p:pic>
        <p:nvPicPr>
          <p:cNvPr id="28" name="Picture 27">
            <a:extLst>
              <a:ext uri="{FF2B5EF4-FFF2-40B4-BE49-F238E27FC236}">
                <a16:creationId xmlns:a16="http://schemas.microsoft.com/office/drawing/2014/main" id="{616A1AB4-BC18-3443-9D85-FD761F002ECE}"/>
              </a:ext>
            </a:extLst>
          </p:cNvPr>
          <p:cNvPicPr>
            <a:picLocks noChangeAspect="1"/>
          </p:cNvPicPr>
          <p:nvPr/>
        </p:nvPicPr>
        <p:blipFill>
          <a:blip r:embed="rId6"/>
          <a:stretch>
            <a:fillRect/>
          </a:stretch>
        </p:blipFill>
        <p:spPr>
          <a:xfrm rot="5400000">
            <a:off x="1177858" y="2701770"/>
            <a:ext cx="3414886" cy="4757349"/>
          </a:xfrm>
          <a:prstGeom prst="rect">
            <a:avLst/>
          </a:prstGeom>
        </p:spPr>
      </p:pic>
      <p:pic>
        <p:nvPicPr>
          <p:cNvPr id="29" name="Picture 28">
            <a:extLst>
              <a:ext uri="{FF2B5EF4-FFF2-40B4-BE49-F238E27FC236}">
                <a16:creationId xmlns:a16="http://schemas.microsoft.com/office/drawing/2014/main" id="{33BB8F6F-AAB2-FC4B-8F09-CC9B8F68686E}"/>
              </a:ext>
            </a:extLst>
          </p:cNvPr>
          <p:cNvPicPr>
            <a:picLocks noChangeAspect="1"/>
          </p:cNvPicPr>
          <p:nvPr/>
        </p:nvPicPr>
        <p:blipFill rotWithShape="1">
          <a:blip r:embed="rId7">
            <a:extLst>
              <a:ext uri="{28A0092B-C50C-407E-A947-70E740481C1C}">
                <a14:useLocalDpi xmlns:a14="http://schemas.microsoft.com/office/drawing/2010/main"/>
              </a:ext>
            </a:extLst>
          </a:blip>
          <a:srcRect l="7474"/>
          <a:stretch/>
        </p:blipFill>
        <p:spPr>
          <a:xfrm rot="5400000">
            <a:off x="7012534" y="1932188"/>
            <a:ext cx="3343928" cy="6285750"/>
          </a:xfrm>
          <a:prstGeom prst="rect">
            <a:avLst/>
          </a:prstGeom>
        </p:spPr>
      </p:pic>
      <p:pic>
        <p:nvPicPr>
          <p:cNvPr id="32" name="Picture 31">
            <a:extLst>
              <a:ext uri="{FF2B5EF4-FFF2-40B4-BE49-F238E27FC236}">
                <a16:creationId xmlns:a16="http://schemas.microsoft.com/office/drawing/2014/main" id="{6CD8791C-AFC9-8447-8435-622139066B3E}"/>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6171224" y="3276659"/>
            <a:ext cx="3395973" cy="187622"/>
          </a:xfrm>
          <a:prstGeom prst="rect">
            <a:avLst/>
          </a:prstGeom>
        </p:spPr>
      </p:pic>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F14452E1-F05C-5E4E-AFED-51A332866FB3}"/>
                  </a:ext>
                </a:extLst>
              </p:cNvPr>
              <p:cNvSpPr/>
              <p:nvPr/>
            </p:nvSpPr>
            <p:spPr>
              <a:xfrm>
                <a:off x="10342604" y="2743781"/>
                <a:ext cx="1980993" cy="758028"/>
              </a:xfrm>
              <a:prstGeom prst="rect">
                <a:avLst/>
              </a:prstGeom>
            </p:spPr>
            <p:txBody>
              <a:bodyPr wrap="square">
                <a:spAutoFit/>
              </a:bodyPr>
              <a:lstStyle/>
              <a:p>
                <a:pPr>
                  <a:spcBef>
                    <a:spcPts val="1800"/>
                  </a:spcBef>
                  <a:tabLst>
                    <a:tab pos="2222500" algn="l"/>
                  </a:tabLst>
                  <a:defRPr/>
                </a:pPr>
                <a:r>
                  <a:rPr lang="en-GB" sz="1400" b="1" dirty="0">
                    <a:latin typeface="Helvetica" pitchFamily="2" charset="0"/>
                    <a:cs typeface="Arial"/>
                  </a:rPr>
                  <a:t>Interpretation depends strongly   on values of </a:t>
                </a:r>
                <a14:m>
                  <m:oMath xmlns:m="http://schemas.openxmlformats.org/officeDocument/2006/math">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𝒈</m:t>
                        </m:r>
                      </m:e>
                      <m:sub>
                        <m:r>
                          <a:rPr lang="en-US" sz="1400" b="1" i="1">
                            <a:latin typeface="Cambria Math" panose="02040503050406030204" pitchFamily="18" charset="0"/>
                          </a:rPr>
                          <m:t>𝒒</m:t>
                        </m:r>
                      </m:sub>
                    </m:sSub>
                  </m:oMath>
                </a14:m>
                <a:r>
                  <a:rPr lang="en-GB" sz="1400" b="1" i="1" dirty="0">
                    <a:latin typeface="Helvetica" pitchFamily="2" charset="0"/>
                    <a:cs typeface="Arial"/>
                  </a:rPr>
                  <a:t>, </a:t>
                </a:r>
                <a14:m>
                  <m:oMath xmlns:m="http://schemas.openxmlformats.org/officeDocument/2006/math">
                    <m:sSub>
                      <m:sSubPr>
                        <m:ctrlPr>
                          <a:rPr lang="en-US" sz="1400" b="1" i="1" smtClean="0">
                            <a:latin typeface="Cambria Math" panose="02040503050406030204" pitchFamily="18" charset="0"/>
                          </a:rPr>
                        </m:ctrlPr>
                      </m:sSubPr>
                      <m:e>
                        <m:r>
                          <a:rPr lang="en-US" sz="1400" b="1" i="1" smtClean="0">
                            <a:latin typeface="Cambria Math" panose="02040503050406030204" pitchFamily="18" charset="0"/>
                          </a:rPr>
                          <m:t>𝒈</m:t>
                        </m:r>
                      </m:e>
                      <m:sub>
                        <m:r>
                          <a:rPr lang="en-US" sz="1400" b="1" i="1">
                            <a:latin typeface="Cambria Math" panose="02040503050406030204" pitchFamily="18" charset="0"/>
                            <a:ea typeface="Cambria Math" panose="02040503050406030204" pitchFamily="18" charset="0"/>
                          </a:rPr>
                          <m:t>𝝌</m:t>
                        </m:r>
                      </m:sub>
                    </m:sSub>
                  </m:oMath>
                </a14:m>
                <a:r>
                  <a:rPr lang="en-GB" sz="1400" b="1" i="1" dirty="0">
                    <a:latin typeface="Helvetica" pitchFamily="2" charset="0"/>
                    <a:cs typeface="Arial"/>
                  </a:rPr>
                  <a:t> </a:t>
                </a:r>
              </a:p>
            </p:txBody>
          </p:sp>
        </mc:Choice>
        <mc:Fallback xmlns="">
          <p:sp>
            <p:nvSpPr>
              <p:cNvPr id="33" name="Rectangle 32">
                <a:extLst>
                  <a:ext uri="{FF2B5EF4-FFF2-40B4-BE49-F238E27FC236}">
                    <a16:creationId xmlns:a16="http://schemas.microsoft.com/office/drawing/2014/main" id="{F14452E1-F05C-5E4E-AFED-51A332866FB3}"/>
                  </a:ext>
                </a:extLst>
              </p:cNvPr>
              <p:cNvSpPr>
                <a:spLocks noRot="1" noChangeAspect="1" noMove="1" noResize="1" noEditPoints="1" noAdjustHandles="1" noChangeArrowheads="1" noChangeShapeType="1" noTextEdit="1"/>
              </p:cNvSpPr>
              <p:nvPr/>
            </p:nvSpPr>
            <p:spPr>
              <a:xfrm>
                <a:off x="10342604" y="2743781"/>
                <a:ext cx="1980993" cy="758028"/>
              </a:xfrm>
              <a:prstGeom prst="rect">
                <a:avLst/>
              </a:prstGeom>
              <a:blipFill>
                <a:blip r:embed="rId9"/>
                <a:stretch>
                  <a:fillRect l="-637" t="-1667" b="-5000"/>
                </a:stretch>
              </a:blipFill>
            </p:spPr>
            <p:txBody>
              <a:bodyPr/>
              <a:lstStyle/>
              <a:p>
                <a:r>
                  <a:rPr lang="en-US">
                    <a:noFill/>
                  </a:rPr>
                  <a:t> </a:t>
                </a:r>
              </a:p>
            </p:txBody>
          </p:sp>
        </mc:Fallback>
      </mc:AlternateContent>
      <p:sp>
        <p:nvSpPr>
          <p:cNvPr id="34" name="Rectangle 33">
            <a:extLst>
              <a:ext uri="{FF2B5EF4-FFF2-40B4-BE49-F238E27FC236}">
                <a16:creationId xmlns:a16="http://schemas.microsoft.com/office/drawing/2014/main" id="{B1C9AE6F-EFAA-3E40-B186-AA4168F825FF}"/>
              </a:ext>
            </a:extLst>
          </p:cNvPr>
          <p:cNvSpPr/>
          <p:nvPr/>
        </p:nvSpPr>
        <p:spPr>
          <a:xfrm>
            <a:off x="2658808" y="3261651"/>
            <a:ext cx="1440160" cy="215444"/>
          </a:xfrm>
          <a:prstGeom prst="rect">
            <a:avLst/>
          </a:prstGeom>
        </p:spPr>
        <p:txBody>
          <a:bodyPr wrap="square">
            <a:spAutoFit/>
          </a:bodyPr>
          <a:lstStyle/>
          <a:p>
            <a:pPr algn="r">
              <a:spcBef>
                <a:spcPts val="600"/>
              </a:spcBef>
            </a:pPr>
            <a:r>
              <a:rPr lang="en-GB" sz="800" dirty="0">
                <a:solidFill>
                  <a:prstClr val="black">
                    <a:lumMod val="50000"/>
                    <a:lumOff val="50000"/>
                  </a:prstClr>
                </a:solidFill>
                <a:latin typeface="Helvetica Light"/>
                <a:cs typeface="Helvetica Light"/>
              </a:rPr>
              <a:t>ATL-PHYS-PUB-2020-015</a:t>
            </a:r>
          </a:p>
        </p:txBody>
      </p:sp>
    </p:spTree>
    <p:extLst>
      <p:ext uri="{BB962C8B-B14F-4D97-AF65-F5344CB8AC3E}">
        <p14:creationId xmlns:p14="http://schemas.microsoft.com/office/powerpoint/2010/main" val="34657166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89C0465D-2B4A-CA4E-BD16-939654F014D0}"/>
              </a:ext>
            </a:extLst>
          </p:cNvPr>
          <p:cNvSpPr/>
          <p:nvPr/>
        </p:nvSpPr>
        <p:spPr>
          <a:xfrm>
            <a:off x="0" y="1708512"/>
            <a:ext cx="12208596" cy="5145937"/>
          </a:xfrm>
          <a:prstGeom prst="rect">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dirty="0">
              <a:latin typeface="Helvetica Light" charset="0"/>
              <a:ea typeface="Helvetica Light" charset="0"/>
              <a:cs typeface="Helvetica Light" charset="0"/>
            </a:endParaRPr>
          </a:p>
        </p:txBody>
      </p:sp>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5</a:t>
            </a:fld>
            <a:endParaRPr lang="en-GB" dirty="0"/>
          </a:p>
        </p:txBody>
      </p:sp>
      <p:pic>
        <p:nvPicPr>
          <p:cNvPr id="37" name="Picture 36">
            <a:extLst>
              <a:ext uri="{FF2B5EF4-FFF2-40B4-BE49-F238E27FC236}">
                <a16:creationId xmlns:a16="http://schemas.microsoft.com/office/drawing/2014/main" id="{D40074FC-50AC-1247-8B65-AE57FE569C56}"/>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0"/>
            <a:ext cx="9144004" cy="1711843"/>
          </a:xfrm>
          <a:prstGeom prst="rect">
            <a:avLst/>
          </a:prstGeom>
        </p:spPr>
      </p:pic>
      <p:sp>
        <p:nvSpPr>
          <p:cNvPr id="38" name="Rectangle 37">
            <a:extLst>
              <a:ext uri="{FF2B5EF4-FFF2-40B4-BE49-F238E27FC236}">
                <a16:creationId xmlns:a16="http://schemas.microsoft.com/office/drawing/2014/main" id="{4CC0A5B1-9184-ED4E-8288-418EEF520055}"/>
              </a:ext>
            </a:extLst>
          </p:cNvPr>
          <p:cNvSpPr/>
          <p:nvPr/>
        </p:nvSpPr>
        <p:spPr>
          <a:xfrm>
            <a:off x="8760296" y="-2992"/>
            <a:ext cx="3448300" cy="1714499"/>
          </a:xfrm>
          <a:prstGeom prst="rect">
            <a:avLst/>
          </a:prstGeom>
          <a:solidFill>
            <a:srgbClr val="4D484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2" name="Rectangle 11">
            <a:extLst>
              <a:ext uri="{FF2B5EF4-FFF2-40B4-BE49-F238E27FC236}">
                <a16:creationId xmlns:a16="http://schemas.microsoft.com/office/drawing/2014/main" id="{9892DC81-F68C-7340-9B40-C17EF0B7BB19}"/>
              </a:ext>
            </a:extLst>
          </p:cNvPr>
          <p:cNvSpPr/>
          <p:nvPr/>
        </p:nvSpPr>
        <p:spPr>
          <a:xfrm flipH="1">
            <a:off x="6070600" y="2073350"/>
            <a:ext cx="5473700" cy="4784650"/>
          </a:xfrm>
          <a:prstGeom prst="rect">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9" name="Rectangle 8">
            <a:extLst>
              <a:ext uri="{FF2B5EF4-FFF2-40B4-BE49-F238E27FC236}">
                <a16:creationId xmlns:a16="http://schemas.microsoft.com/office/drawing/2014/main" id="{4BCCA6E8-D133-1141-80C8-04D70D705783}"/>
              </a:ext>
            </a:extLst>
          </p:cNvPr>
          <p:cNvSpPr/>
          <p:nvPr/>
        </p:nvSpPr>
        <p:spPr>
          <a:xfrm>
            <a:off x="1524000" y="1777611"/>
            <a:ext cx="9144000" cy="338554"/>
          </a:xfrm>
          <a:prstGeom prst="rect">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pic>
        <p:nvPicPr>
          <p:cNvPr id="14" name="Picture 3">
            <a:extLst>
              <a:ext uri="{FF2B5EF4-FFF2-40B4-BE49-F238E27FC236}">
                <a16:creationId xmlns:a16="http://schemas.microsoft.com/office/drawing/2014/main" id="{55BC7827-3740-EA40-8FEF-5CF232B9191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43981" y="4568652"/>
            <a:ext cx="2847133" cy="21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a:extLst>
              <a:ext uri="{FF2B5EF4-FFF2-40B4-BE49-F238E27FC236}">
                <a16:creationId xmlns:a16="http://schemas.microsoft.com/office/drawing/2014/main" id="{3284B43A-DFD6-E541-A509-35FDC4B4EC1F}"/>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47532" y="2211235"/>
            <a:ext cx="2839565" cy="2198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6">
            <a:extLst>
              <a:ext uri="{FF2B5EF4-FFF2-40B4-BE49-F238E27FC236}">
                <a16:creationId xmlns:a16="http://schemas.microsoft.com/office/drawing/2014/main" id="{87B1B975-601B-C746-96A0-369A63CA4DA6}"/>
              </a:ext>
            </a:extLst>
          </p:cNvPr>
          <p:cNvSpPr txBox="1">
            <a:spLocks noChangeArrowheads="1"/>
          </p:cNvSpPr>
          <p:nvPr/>
        </p:nvSpPr>
        <p:spPr bwMode="auto">
          <a:xfrm>
            <a:off x="7263314" y="1938954"/>
            <a:ext cx="3997841" cy="307777"/>
          </a:xfrm>
          <a:prstGeom prst="rect">
            <a:avLst/>
          </a:prstGeom>
          <a:solidFill>
            <a:schemeClr val="tx1"/>
          </a:solidFill>
          <a:ln>
            <a:noFill/>
          </a:ln>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dirty="0">
                <a:solidFill>
                  <a:srgbClr val="FFFFFA"/>
                </a:solidFill>
                <a:latin typeface="Helvetica" pitchFamily="2" charset="0"/>
              </a:rPr>
              <a:t>High-multiplicity collision event seen in ALICE</a:t>
            </a:r>
          </a:p>
        </p:txBody>
      </p:sp>
      <p:sp>
        <p:nvSpPr>
          <p:cNvPr id="25" name="TextBox 24">
            <a:extLst>
              <a:ext uri="{FF2B5EF4-FFF2-40B4-BE49-F238E27FC236}">
                <a16:creationId xmlns:a16="http://schemas.microsoft.com/office/drawing/2014/main" id="{8F3114CA-A20B-2A41-BEBB-9713D5710C4D}"/>
              </a:ext>
            </a:extLst>
          </p:cNvPr>
          <p:cNvSpPr txBox="1"/>
          <p:nvPr/>
        </p:nvSpPr>
        <p:spPr>
          <a:xfrm>
            <a:off x="3150563" y="469536"/>
            <a:ext cx="3478837" cy="769441"/>
          </a:xfrm>
          <a:prstGeom prst="rect">
            <a:avLst/>
          </a:prstGeom>
          <a:noFill/>
        </p:spPr>
        <p:txBody>
          <a:bodyPr wrap="none" rtlCol="0">
            <a:spAutoFit/>
          </a:bodyPr>
          <a:lstStyle/>
          <a:p>
            <a:r>
              <a:rPr lang="en-US" sz="4400" dirty="0">
                <a:solidFill>
                  <a:schemeClr val="bg1"/>
                </a:solidFill>
                <a:latin typeface="Krungthep" panose="02000400000000000000" pitchFamily="2" charset="-34"/>
                <a:ea typeface="Krungthep" panose="02000400000000000000" pitchFamily="2" charset="-34"/>
                <a:cs typeface="Krungthep" panose="02000400000000000000" pitchFamily="2" charset="-34"/>
              </a:rPr>
              <a:t>Remember</a:t>
            </a:r>
          </a:p>
        </p:txBody>
      </p:sp>
      <p:sp>
        <p:nvSpPr>
          <p:cNvPr id="40" name="TextBox 39">
            <a:extLst>
              <a:ext uri="{FF2B5EF4-FFF2-40B4-BE49-F238E27FC236}">
                <a16:creationId xmlns:a16="http://schemas.microsoft.com/office/drawing/2014/main" id="{0F2A24BD-6EAA-A34E-89A7-43B6F08202F8}"/>
              </a:ext>
            </a:extLst>
          </p:cNvPr>
          <p:cNvSpPr txBox="1"/>
          <p:nvPr/>
        </p:nvSpPr>
        <p:spPr>
          <a:xfrm>
            <a:off x="7484492" y="260649"/>
            <a:ext cx="4372040" cy="1208023"/>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 First Year: 2009/10</a:t>
            </a:r>
          </a:p>
          <a:p>
            <a:pPr algn="r">
              <a:spcBef>
                <a:spcPts val="1200"/>
              </a:spcBef>
            </a:pPr>
            <a:r>
              <a:rPr lang="en-US" dirty="0">
                <a:solidFill>
                  <a:schemeClr val="bg1"/>
                </a:solidFill>
                <a:latin typeface="Helvetica Light" charset="0"/>
                <a:ea typeface="Helvetica Light" charset="0"/>
                <a:cs typeface="Helvetica Light" charset="0"/>
              </a:rPr>
              <a:t>√s = 0.9, 7 TeV (35 pb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a:t>
            </a:r>
          </a:p>
          <a:p>
            <a:pPr algn="r">
              <a:spcBef>
                <a:spcPts val="300"/>
              </a:spcBef>
            </a:pPr>
            <a:r>
              <a:rPr lang="en-US" dirty="0">
                <a:solidFill>
                  <a:schemeClr val="bg1"/>
                </a:solidFill>
                <a:latin typeface="Helvetica Light" charset="0"/>
                <a:ea typeface="Helvetica Light" charset="0"/>
                <a:cs typeface="Helvetica Light" charset="0"/>
              </a:rPr>
              <a:t>2.76 TeV/NN (9 µb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a:t>
            </a:r>
          </a:p>
        </p:txBody>
      </p:sp>
      <p:pic>
        <p:nvPicPr>
          <p:cNvPr id="43" name="Picture 5">
            <a:extLst>
              <a:ext uri="{FF2B5EF4-FFF2-40B4-BE49-F238E27FC236}">
                <a16:creationId xmlns:a16="http://schemas.microsoft.com/office/drawing/2014/main" id="{7AC1BC6F-5939-324D-AE71-5726254E1AA5}"/>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bwMode="auto">
          <a:xfrm>
            <a:off x="1001152" y="2153576"/>
            <a:ext cx="4711151" cy="4324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Rectangle 41">
            <a:extLst>
              <a:ext uri="{FF2B5EF4-FFF2-40B4-BE49-F238E27FC236}">
                <a16:creationId xmlns:a16="http://schemas.microsoft.com/office/drawing/2014/main" id="{2D3CB7B2-B813-A740-BF11-8D9AB17C98C7}"/>
              </a:ext>
            </a:extLst>
          </p:cNvPr>
          <p:cNvSpPr/>
          <p:nvPr/>
        </p:nvSpPr>
        <p:spPr>
          <a:xfrm>
            <a:off x="852868" y="2070415"/>
            <a:ext cx="1382676" cy="1126212"/>
          </a:xfrm>
          <a:prstGeom prst="rect">
            <a:avLst/>
          </a:prstGeom>
          <a:solidFill>
            <a:schemeClr val="tx1"/>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7" name="TextBox 6">
            <a:extLst>
              <a:ext uri="{FF2B5EF4-FFF2-40B4-BE49-F238E27FC236}">
                <a16:creationId xmlns:a16="http://schemas.microsoft.com/office/drawing/2014/main" id="{6E33B99E-60DB-8446-B62D-5D1220C487B1}"/>
              </a:ext>
            </a:extLst>
          </p:cNvPr>
          <p:cNvSpPr txBox="1">
            <a:spLocks noChangeArrowheads="1"/>
          </p:cNvSpPr>
          <p:nvPr/>
        </p:nvSpPr>
        <p:spPr bwMode="auto">
          <a:xfrm>
            <a:off x="202403" y="1935386"/>
            <a:ext cx="23183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400" dirty="0">
                <a:solidFill>
                  <a:srgbClr val="FFFFFA"/>
                </a:solidFill>
                <a:latin typeface="Helvetica" pitchFamily="2" charset="0"/>
              </a:rPr>
              <a:t>First candidate collisions in CMS 23 Nov 2009</a:t>
            </a:r>
          </a:p>
        </p:txBody>
      </p:sp>
    </p:spTree>
    <p:extLst>
      <p:ext uri="{BB962C8B-B14F-4D97-AF65-F5344CB8AC3E}">
        <p14:creationId xmlns:p14="http://schemas.microsoft.com/office/powerpoint/2010/main" val="2809617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B23C56-D48D-1C4E-AC36-F7CC51675F90}"/>
              </a:ext>
            </a:extLst>
          </p:cNvPr>
          <p:cNvSpPr/>
          <p:nvPr/>
        </p:nvSpPr>
        <p:spPr>
          <a:xfrm>
            <a:off x="10483270" y="3252538"/>
            <a:ext cx="184731" cy="338554"/>
          </a:xfrm>
          <a:prstGeom prst="rect">
            <a:avLst/>
          </a:prstGeom>
          <a:solidFill>
            <a:schemeClr val="bg1">
              <a:lumMod val="85000"/>
            </a:schemeClr>
          </a:solidFill>
          <a:ln>
            <a:solidFill>
              <a:schemeClr val="bg1">
                <a:lumMod val="85000"/>
              </a:schemeClr>
            </a:solidFill>
          </a:ln>
        </p:spPr>
        <p:txBody>
          <a:bodyPr wrap="none" rtlCol="0" anchor="ctr">
            <a:spAutoFit/>
          </a:bodyPr>
          <a:lstStyle/>
          <a:p>
            <a:pPr algn="r"/>
            <a:endParaRPr lang="en-US" sz="1600" dirty="0">
              <a:latin typeface="Helvetica Light" charset="0"/>
              <a:ea typeface="Helvetica Light" charset="0"/>
              <a:cs typeface="Helvetica Light" charset="0"/>
            </a:endParaRPr>
          </a:p>
        </p:txBody>
      </p:sp>
      <p:pic>
        <p:nvPicPr>
          <p:cNvPr id="10" name="Picture 9">
            <a:extLst>
              <a:ext uri="{FF2B5EF4-FFF2-40B4-BE49-F238E27FC236}">
                <a16:creationId xmlns:a16="http://schemas.microsoft.com/office/drawing/2014/main" id="{29E970CB-9022-C946-B061-C6419F81B8D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98"/>
          <a:stretch/>
        </p:blipFill>
        <p:spPr>
          <a:xfrm>
            <a:off x="0" y="-36009"/>
            <a:ext cx="12213715" cy="6894009"/>
          </a:xfrm>
          <a:prstGeom prst="rect">
            <a:avLst/>
          </a:prstGeom>
        </p:spPr>
      </p:pic>
      <p:sp>
        <p:nvSpPr>
          <p:cNvPr id="9" name="Rectangle 8">
            <a:extLst>
              <a:ext uri="{FF2B5EF4-FFF2-40B4-BE49-F238E27FC236}">
                <a16:creationId xmlns:a16="http://schemas.microsoft.com/office/drawing/2014/main" id="{FF0FF0C8-8B4F-F04B-9206-B808FD26586D}"/>
              </a:ext>
            </a:extLst>
          </p:cNvPr>
          <p:cNvSpPr/>
          <p:nvPr/>
        </p:nvSpPr>
        <p:spPr>
          <a:xfrm>
            <a:off x="7254806" y="6338047"/>
            <a:ext cx="4854214" cy="415498"/>
          </a:xfrm>
          <a:prstGeom prst="rect">
            <a:avLst/>
          </a:prstGeom>
        </p:spPr>
        <p:txBody>
          <a:bodyPr wrap="none">
            <a:spAutoFit/>
          </a:bodyPr>
          <a:lstStyle/>
          <a:p>
            <a:pPr algn="r"/>
            <a:r>
              <a:rPr lang="en-US" sz="1050" dirty="0">
                <a:solidFill>
                  <a:schemeClr val="bg1"/>
                </a:solidFill>
                <a:latin typeface="Helvetica Light" panose="020B0403020202020204" pitchFamily="34" charset="0"/>
              </a:rPr>
              <a:t>HL-LHC Civil Engineering</a:t>
            </a:r>
          </a:p>
          <a:p>
            <a:pPr algn="r"/>
            <a:r>
              <a:rPr lang="en-US" sz="1050" dirty="0">
                <a:solidFill>
                  <a:schemeClr val="bg1"/>
                </a:solidFill>
                <a:latin typeface="Helvetica Light" panose="020B0403020202020204" pitchFamily="34" charset="0"/>
              </a:rPr>
              <a:t>US/UW57 cavern with entrance to UR55 and UA57 galleries at Point 5 (CMS)</a:t>
            </a:r>
          </a:p>
        </p:txBody>
      </p:sp>
      <p:sp>
        <p:nvSpPr>
          <p:cNvPr id="2" name="Slide Number Placeholder 1">
            <a:extLst>
              <a:ext uri="{FF2B5EF4-FFF2-40B4-BE49-F238E27FC236}">
                <a16:creationId xmlns:a16="http://schemas.microsoft.com/office/drawing/2014/main" id="{DC8A6146-2867-694F-8276-1E621162FDBE}"/>
              </a:ext>
            </a:extLst>
          </p:cNvPr>
          <p:cNvSpPr>
            <a:spLocks noGrp="1"/>
          </p:cNvSpPr>
          <p:nvPr>
            <p:ph type="sldNum" sz="quarter" idx="4"/>
          </p:nvPr>
        </p:nvSpPr>
        <p:spPr/>
        <p:txBody>
          <a:bodyPr/>
          <a:lstStyle/>
          <a:p>
            <a:pPr>
              <a:defRPr/>
            </a:pPr>
            <a:fld id="{611C2F03-9E95-40C9-A99F-3C4F7EE8CF2A}" type="slidenum">
              <a:rPr lang="en-GB" smtClean="0"/>
              <a:pPr>
                <a:defRPr/>
              </a:pPr>
              <a:t>50</a:t>
            </a:fld>
            <a:endParaRPr lang="en-GB" dirty="0"/>
          </a:p>
        </p:txBody>
      </p:sp>
      <p:sp>
        <p:nvSpPr>
          <p:cNvPr id="11" name="Rectangle 10">
            <a:extLst>
              <a:ext uri="{FF2B5EF4-FFF2-40B4-BE49-F238E27FC236}">
                <a16:creationId xmlns:a16="http://schemas.microsoft.com/office/drawing/2014/main" id="{394E9E9C-0EAF-004B-B273-D3ECC352C47A}"/>
              </a:ext>
            </a:extLst>
          </p:cNvPr>
          <p:cNvSpPr/>
          <p:nvPr/>
        </p:nvSpPr>
        <p:spPr>
          <a:xfrm>
            <a:off x="17637" y="1109010"/>
            <a:ext cx="4757563" cy="989069"/>
          </a:xfrm>
          <a:prstGeom prst="rect">
            <a:avLst/>
          </a:prstGeom>
          <a:solidFill>
            <a:schemeClr val="bg1">
              <a:alpha val="92000"/>
            </a:schemeClr>
          </a:solid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r"/>
            <a:endParaRPr lang="en-US" sz="1600">
              <a:latin typeface="Helvetica Light" charset="0"/>
              <a:ea typeface="Helvetica Light" charset="0"/>
              <a:cs typeface="Helvetica Light" charset="0"/>
            </a:endParaRPr>
          </a:p>
        </p:txBody>
      </p:sp>
      <p:sp>
        <p:nvSpPr>
          <p:cNvPr id="12" name="Rectangle 11">
            <a:extLst>
              <a:ext uri="{FF2B5EF4-FFF2-40B4-BE49-F238E27FC236}">
                <a16:creationId xmlns:a16="http://schemas.microsoft.com/office/drawing/2014/main" id="{B1129870-5588-BD47-80B4-6B4B50E08AE7}"/>
              </a:ext>
            </a:extLst>
          </p:cNvPr>
          <p:cNvSpPr/>
          <p:nvPr/>
        </p:nvSpPr>
        <p:spPr>
          <a:xfrm>
            <a:off x="744363" y="1191321"/>
            <a:ext cx="3306937" cy="855958"/>
          </a:xfrm>
          <a:prstGeom prst="rect">
            <a:avLst/>
          </a:prstGeom>
          <a:noFill/>
          <a:ln>
            <a:noFill/>
          </a:ln>
        </p:spPr>
        <p:txBody>
          <a:bodyPr wrap="square" tIns="180000" bIns="180000">
            <a:spAutoFit/>
          </a:bodyPr>
          <a:lstStyle/>
          <a:p>
            <a:pPr marL="11113" indent="220663">
              <a:defRPr/>
            </a:pPr>
            <a:r>
              <a:rPr lang="en-GB" sz="3200" dirty="0">
                <a:solidFill>
                  <a:prstClr val="black"/>
                </a:solidFill>
                <a:latin typeface="Helvetica Light" charset="0"/>
                <a:ea typeface="Helvetica Light" charset="0"/>
                <a:cs typeface="Helvetica Light" charset="0"/>
              </a:rPr>
              <a:t>The next steps</a:t>
            </a:r>
          </a:p>
        </p:txBody>
      </p:sp>
    </p:spTree>
    <p:extLst>
      <p:ext uri="{BB962C8B-B14F-4D97-AF65-F5344CB8AC3E}">
        <p14:creationId xmlns:p14="http://schemas.microsoft.com/office/powerpoint/2010/main" val="12610247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TextBox 1">
            <a:extLst>
              <a:ext uri="{FF2B5EF4-FFF2-40B4-BE49-F238E27FC236}">
                <a16:creationId xmlns:a16="http://schemas.microsoft.com/office/drawing/2014/main" id="{7FF19CBC-48B9-6A4F-9F99-497F5282711B}"/>
              </a:ext>
            </a:extLst>
          </p:cNvPr>
          <p:cNvSpPr txBox="1"/>
          <p:nvPr/>
        </p:nvSpPr>
        <p:spPr>
          <a:xfrm>
            <a:off x="258822" y="1085745"/>
            <a:ext cx="1582484"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Accelerators</a:t>
            </a:r>
          </a:p>
        </p:txBody>
      </p:sp>
      <p:pic>
        <p:nvPicPr>
          <p:cNvPr id="5" name="Picture 4">
            <a:extLst>
              <a:ext uri="{FF2B5EF4-FFF2-40B4-BE49-F238E27FC236}">
                <a16:creationId xmlns:a16="http://schemas.microsoft.com/office/drawing/2014/main" id="{F536C9DF-3F0A-CC4A-B63B-89A0AA9CE890}"/>
              </a:ext>
            </a:extLst>
          </p:cNvPr>
          <p:cNvPicPr>
            <a:picLocks noChangeAspect="1"/>
          </p:cNvPicPr>
          <p:nvPr/>
        </p:nvPicPr>
        <p:blipFill>
          <a:blip r:embed="rId2"/>
          <a:srcRect/>
          <a:stretch/>
        </p:blipFill>
        <p:spPr>
          <a:xfrm>
            <a:off x="2017989" y="1150690"/>
            <a:ext cx="2055370" cy="1368219"/>
          </a:xfrm>
          <a:prstGeom prst="rect">
            <a:avLst/>
          </a:prstGeom>
        </p:spPr>
      </p:pic>
      <p:sp>
        <p:nvSpPr>
          <p:cNvPr id="17" name="TextBox 16">
            <a:extLst>
              <a:ext uri="{FF2B5EF4-FFF2-40B4-BE49-F238E27FC236}">
                <a16:creationId xmlns:a16="http://schemas.microsoft.com/office/drawing/2014/main" id="{94FB4BA4-AF98-E040-95B7-75A00CBE04F6}"/>
              </a:ext>
            </a:extLst>
          </p:cNvPr>
          <p:cNvSpPr txBox="1"/>
          <p:nvPr/>
        </p:nvSpPr>
        <p:spPr>
          <a:xfrm>
            <a:off x="6417001" y="1095210"/>
            <a:ext cx="5230210" cy="1523494"/>
          </a:xfrm>
          <a:prstGeom prst="rect">
            <a:avLst/>
          </a:prstGeom>
          <a:noFill/>
        </p:spPr>
        <p:txBody>
          <a:bodyPr wrap="square" rtlCol="0">
            <a:spAutoFit/>
          </a:bodyPr>
          <a:lstStyle/>
          <a:p>
            <a:r>
              <a:rPr lang="en-US" sz="1400" dirty="0">
                <a:latin typeface="Helvetica Light" charset="0"/>
                <a:ea typeface="Helvetica Light" charset="0"/>
                <a:cs typeface="Helvetica Light" charset="0"/>
              </a:rPr>
              <a:t>LHC Injector Upgrade (LIU): </a:t>
            </a:r>
            <a:r>
              <a:rPr lang="en-US" sz="1400" dirty="0" err="1">
                <a:latin typeface="Helvetica Light" charset="0"/>
                <a:ea typeface="Helvetica Light" charset="0"/>
                <a:cs typeface="Helvetica Light" charset="0"/>
              </a:rPr>
              <a:t>Linac</a:t>
            </a:r>
            <a:r>
              <a:rPr lang="en-US" sz="1400" dirty="0">
                <a:latin typeface="Helvetica Light" charset="0"/>
                <a:ea typeface="Helvetica Light" charset="0"/>
                <a:cs typeface="Helvetica Light" charset="0"/>
              </a:rPr>
              <a:t> 4, PSB, SPS</a:t>
            </a:r>
          </a:p>
          <a:p>
            <a:r>
              <a:rPr lang="en-US" sz="1100" dirty="0">
                <a:latin typeface="Helvetica Light" charset="0"/>
                <a:ea typeface="Helvetica Light" charset="0"/>
                <a:cs typeface="Helvetica Light" charset="0"/>
              </a:rPr>
              <a:t>For improved beam brightness and reliability</a:t>
            </a:r>
          </a:p>
          <a:p>
            <a:pPr>
              <a:spcBef>
                <a:spcPts val="600"/>
              </a:spcBef>
            </a:pPr>
            <a:r>
              <a:rPr lang="en-US" sz="1400" dirty="0">
                <a:solidFill>
                  <a:prstClr val="black"/>
                </a:solidFill>
                <a:latin typeface="Helvetica Light" charset="0"/>
                <a:ea typeface="Helvetica Light" charset="0"/>
                <a:cs typeface="Helvetica Light" charset="0"/>
              </a:rPr>
              <a:t>LHC: consolidation of interconnections &amp; diode boxes</a:t>
            </a:r>
          </a:p>
          <a:p>
            <a:pPr>
              <a:spcBef>
                <a:spcPts val="600"/>
              </a:spcBef>
            </a:pPr>
            <a:r>
              <a:rPr lang="en-US" sz="1400" dirty="0">
                <a:solidFill>
                  <a:prstClr val="black"/>
                </a:solidFill>
                <a:latin typeface="Helvetica Light" charset="0"/>
                <a:ea typeface="Helvetica Light" charset="0"/>
                <a:cs typeface="Helvetica Light" charset="0"/>
              </a:rPr>
              <a:t>Two 11 T dipoles at P7 to make room for collimator</a:t>
            </a:r>
          </a:p>
          <a:p>
            <a:pPr lvl="0"/>
            <a:r>
              <a:rPr lang="en-US" sz="1100" dirty="0">
                <a:solidFill>
                  <a:prstClr val="black"/>
                </a:solidFill>
                <a:latin typeface="Helvetica Light" charset="0"/>
                <a:ea typeface="Helvetica Light" charset="0"/>
                <a:cs typeface="Helvetica Light" charset="0"/>
              </a:rPr>
              <a:t>Unclear whether will be installed</a:t>
            </a:r>
            <a:endParaRPr lang="en-US" sz="1400" dirty="0">
              <a:solidFill>
                <a:prstClr val="black"/>
              </a:solidFill>
              <a:latin typeface="Helvetica Light" charset="0"/>
              <a:ea typeface="Helvetica Light" charset="0"/>
              <a:cs typeface="Helvetica Light" charset="0"/>
            </a:endParaRPr>
          </a:p>
          <a:p>
            <a:pPr>
              <a:spcBef>
                <a:spcPts val="600"/>
              </a:spcBef>
            </a:pPr>
            <a:r>
              <a:rPr lang="en-US" sz="1400" dirty="0">
                <a:solidFill>
                  <a:prstClr val="black"/>
                </a:solidFill>
                <a:latin typeface="Helvetica Light" charset="0"/>
                <a:ea typeface="Helvetica Light" charset="0"/>
                <a:cs typeface="Helvetica Light" charset="0"/>
              </a:rPr>
              <a:t>Civil engineering for HL-LHC</a:t>
            </a:r>
          </a:p>
        </p:txBody>
      </p:sp>
      <p:sp>
        <p:nvSpPr>
          <p:cNvPr id="18" name="TextBox 17">
            <a:extLst>
              <a:ext uri="{FF2B5EF4-FFF2-40B4-BE49-F238E27FC236}">
                <a16:creationId xmlns:a16="http://schemas.microsoft.com/office/drawing/2014/main" id="{AD357169-2A17-1D44-8385-39CBB28A40B9}"/>
              </a:ext>
            </a:extLst>
          </p:cNvPr>
          <p:cNvSpPr txBox="1"/>
          <p:nvPr/>
        </p:nvSpPr>
        <p:spPr>
          <a:xfrm>
            <a:off x="1943748" y="2531919"/>
            <a:ext cx="758541"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New </a:t>
            </a:r>
            <a:r>
              <a:rPr lang="en-US" sz="800" dirty="0" err="1">
                <a:solidFill>
                  <a:schemeClr val="tx1">
                    <a:lumMod val="50000"/>
                    <a:lumOff val="50000"/>
                  </a:schemeClr>
                </a:solidFill>
                <a:latin typeface="Helvetica Light" charset="0"/>
                <a:ea typeface="Helvetica Light" charset="0"/>
                <a:cs typeface="Helvetica Light" charset="0"/>
              </a:rPr>
              <a:t>Linac</a:t>
            </a:r>
            <a:r>
              <a:rPr lang="en-US" sz="800" dirty="0">
                <a:solidFill>
                  <a:schemeClr val="tx1">
                    <a:lumMod val="50000"/>
                    <a:lumOff val="50000"/>
                  </a:schemeClr>
                </a:solidFill>
                <a:latin typeface="Helvetica Light" charset="0"/>
                <a:ea typeface="Helvetica Light" charset="0"/>
                <a:cs typeface="Helvetica Light" charset="0"/>
              </a:rPr>
              <a:t> 4</a:t>
            </a:r>
          </a:p>
        </p:txBody>
      </p:sp>
      <p:sp>
        <p:nvSpPr>
          <p:cNvPr id="21" name="TextBox 20">
            <a:extLst>
              <a:ext uri="{FF2B5EF4-FFF2-40B4-BE49-F238E27FC236}">
                <a16:creationId xmlns:a16="http://schemas.microsoft.com/office/drawing/2014/main" id="{3C30B65B-4646-DC42-96FB-B6299A76DF6A}"/>
              </a:ext>
            </a:extLst>
          </p:cNvPr>
          <p:cNvSpPr txBox="1"/>
          <p:nvPr/>
        </p:nvSpPr>
        <p:spPr>
          <a:xfrm>
            <a:off x="4045762" y="2537177"/>
            <a:ext cx="2055371"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Inspecting &amp; cleaning a diode enclosure</a:t>
            </a:r>
          </a:p>
        </p:txBody>
      </p:sp>
      <p:cxnSp>
        <p:nvCxnSpPr>
          <p:cNvPr id="20" name="Straight Connector 19">
            <a:extLst>
              <a:ext uri="{FF2B5EF4-FFF2-40B4-BE49-F238E27FC236}">
                <a16:creationId xmlns:a16="http://schemas.microsoft.com/office/drawing/2014/main" id="{C3FD03B6-5438-4148-BCBB-021D4203B881}"/>
              </a:ext>
            </a:extLst>
          </p:cNvPr>
          <p:cNvCxnSpPr>
            <a:cxnSpLocks/>
          </p:cNvCxnSpPr>
          <p:nvPr/>
        </p:nvCxnSpPr>
        <p:spPr>
          <a:xfrm>
            <a:off x="440996" y="2839783"/>
            <a:ext cx="11281104"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24" name="Picture 23">
            <a:extLst>
              <a:ext uri="{FF2B5EF4-FFF2-40B4-BE49-F238E27FC236}">
                <a16:creationId xmlns:a16="http://schemas.microsoft.com/office/drawing/2014/main" id="{4B792208-8285-8543-81C4-CFAD7459CD4C}"/>
              </a:ext>
            </a:extLst>
          </p:cNvPr>
          <p:cNvPicPr>
            <a:picLocks noChangeAspect="1"/>
          </p:cNvPicPr>
          <p:nvPr/>
        </p:nvPicPr>
        <p:blipFill>
          <a:blip r:embed="rId3"/>
          <a:srcRect/>
          <a:stretch/>
        </p:blipFill>
        <p:spPr>
          <a:xfrm>
            <a:off x="4125758" y="1151862"/>
            <a:ext cx="2059618" cy="1366178"/>
          </a:xfrm>
          <a:prstGeom prst="rect">
            <a:avLst/>
          </a:prstGeom>
        </p:spPr>
      </p:pic>
      <p:sp>
        <p:nvSpPr>
          <p:cNvPr id="28" name="TextBox 27">
            <a:extLst>
              <a:ext uri="{FF2B5EF4-FFF2-40B4-BE49-F238E27FC236}">
                <a16:creationId xmlns:a16="http://schemas.microsoft.com/office/drawing/2014/main" id="{95B35D31-26DC-B44C-B4C4-7944023FCA30}"/>
              </a:ext>
            </a:extLst>
          </p:cNvPr>
          <p:cNvSpPr txBox="1"/>
          <p:nvPr/>
        </p:nvSpPr>
        <p:spPr>
          <a:xfrm>
            <a:off x="237797" y="2952146"/>
            <a:ext cx="877163"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ALICE</a:t>
            </a:r>
          </a:p>
        </p:txBody>
      </p:sp>
      <p:sp>
        <p:nvSpPr>
          <p:cNvPr id="29" name="TextBox 28">
            <a:extLst>
              <a:ext uri="{FF2B5EF4-FFF2-40B4-BE49-F238E27FC236}">
                <a16:creationId xmlns:a16="http://schemas.microsoft.com/office/drawing/2014/main" id="{8345BE6B-E406-3F4B-BD44-C19B8D747D8C}"/>
              </a:ext>
            </a:extLst>
          </p:cNvPr>
          <p:cNvSpPr txBox="1"/>
          <p:nvPr/>
        </p:nvSpPr>
        <p:spPr>
          <a:xfrm>
            <a:off x="6221350" y="2952146"/>
            <a:ext cx="937116"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ATLAS</a:t>
            </a:r>
          </a:p>
        </p:txBody>
      </p:sp>
      <p:sp>
        <p:nvSpPr>
          <p:cNvPr id="30" name="TextBox 29">
            <a:extLst>
              <a:ext uri="{FF2B5EF4-FFF2-40B4-BE49-F238E27FC236}">
                <a16:creationId xmlns:a16="http://schemas.microsoft.com/office/drawing/2014/main" id="{0F2AE876-5D6E-2041-8AD2-012A04C21017}"/>
              </a:ext>
            </a:extLst>
          </p:cNvPr>
          <p:cNvSpPr txBox="1"/>
          <p:nvPr/>
        </p:nvSpPr>
        <p:spPr>
          <a:xfrm>
            <a:off x="258822" y="4929394"/>
            <a:ext cx="697627"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CMS</a:t>
            </a:r>
          </a:p>
        </p:txBody>
      </p:sp>
      <p:sp>
        <p:nvSpPr>
          <p:cNvPr id="31" name="TextBox 30">
            <a:extLst>
              <a:ext uri="{FF2B5EF4-FFF2-40B4-BE49-F238E27FC236}">
                <a16:creationId xmlns:a16="http://schemas.microsoft.com/office/drawing/2014/main" id="{AC2F24C1-283D-2647-87EF-2C7CFA6C65A2}"/>
              </a:ext>
            </a:extLst>
          </p:cNvPr>
          <p:cNvSpPr txBox="1"/>
          <p:nvPr/>
        </p:nvSpPr>
        <p:spPr>
          <a:xfrm>
            <a:off x="6221351" y="4929394"/>
            <a:ext cx="800219"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LHCb</a:t>
            </a:r>
          </a:p>
        </p:txBody>
      </p:sp>
      <p:sp>
        <p:nvSpPr>
          <p:cNvPr id="32" name="TextBox 31">
            <a:extLst>
              <a:ext uri="{FF2B5EF4-FFF2-40B4-BE49-F238E27FC236}">
                <a16:creationId xmlns:a16="http://schemas.microsoft.com/office/drawing/2014/main" id="{DF145089-B3A7-A74F-96D7-8CDD172E6ABC}"/>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r>
              <a:rPr lang="en-GB" sz="2400" dirty="0">
                <a:solidFill>
                  <a:prstClr val="black"/>
                </a:solidFill>
                <a:latin typeface="Helvetica Light" charset="0"/>
                <a:ea typeface="Helvetica Light" charset="0"/>
                <a:cs typeface="Helvetica Light" charset="0"/>
              </a:rPr>
              <a:t>	Upgrades during LS2: improve Run-3 physics and prepare for HL-LHC</a:t>
            </a:r>
          </a:p>
        </p:txBody>
      </p:sp>
      <p:pic>
        <p:nvPicPr>
          <p:cNvPr id="26" name="Picture 25">
            <a:extLst>
              <a:ext uri="{FF2B5EF4-FFF2-40B4-BE49-F238E27FC236}">
                <a16:creationId xmlns:a16="http://schemas.microsoft.com/office/drawing/2014/main" id="{92B332C8-8947-2744-A834-FFF8C3D61E09}"/>
              </a:ext>
            </a:extLst>
          </p:cNvPr>
          <p:cNvPicPr>
            <a:picLocks noChangeAspect="1"/>
          </p:cNvPicPr>
          <p:nvPr/>
        </p:nvPicPr>
        <p:blipFill>
          <a:blip r:embed="rId4"/>
          <a:srcRect/>
          <a:stretch/>
        </p:blipFill>
        <p:spPr>
          <a:xfrm>
            <a:off x="6342564" y="3352800"/>
            <a:ext cx="1716869" cy="1308091"/>
          </a:xfrm>
          <a:prstGeom prst="rect">
            <a:avLst/>
          </a:prstGeom>
        </p:spPr>
      </p:pic>
      <p:sp>
        <p:nvSpPr>
          <p:cNvPr id="37" name="TextBox 36">
            <a:extLst>
              <a:ext uri="{FF2B5EF4-FFF2-40B4-BE49-F238E27FC236}">
                <a16:creationId xmlns:a16="http://schemas.microsoft.com/office/drawing/2014/main" id="{F2C16E3E-DF04-C848-9BBA-4C380AF9E985}"/>
              </a:ext>
            </a:extLst>
          </p:cNvPr>
          <p:cNvSpPr txBox="1"/>
          <p:nvPr/>
        </p:nvSpPr>
        <p:spPr>
          <a:xfrm>
            <a:off x="8175086" y="3289696"/>
            <a:ext cx="3535626" cy="1400383"/>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refine trigger selection</a:t>
            </a:r>
          </a:p>
          <a:p>
            <a:r>
              <a:rPr lang="en-US" sz="1100" dirty="0">
                <a:latin typeface="Helvetica Light" charset="0"/>
                <a:ea typeface="Helvetica Light" charset="0"/>
                <a:cs typeface="Helvetica Light" charset="0"/>
              </a:rPr>
              <a:t>In view of Run-3 and the HL-LHC</a:t>
            </a:r>
          </a:p>
          <a:p>
            <a:pPr>
              <a:spcBef>
                <a:spcPts val="600"/>
              </a:spcBef>
            </a:pPr>
            <a:r>
              <a:rPr lang="en-US" sz="1400" dirty="0">
                <a:solidFill>
                  <a:prstClr val="black"/>
                </a:solidFill>
                <a:latin typeface="Helvetica Light" charset="0"/>
                <a:ea typeface="Helvetica Light" charset="0"/>
                <a:cs typeface="Helvetica Light" charset="0"/>
              </a:rPr>
              <a:t>LAr upgrade for better L1Calo granularity</a:t>
            </a:r>
          </a:p>
          <a:p>
            <a:pPr lvl="0"/>
            <a:r>
              <a:rPr lang="en-US" sz="1100" dirty="0">
                <a:solidFill>
                  <a:prstClr val="black"/>
                </a:solidFill>
                <a:latin typeface="Helvetica Light" charset="0"/>
                <a:ea typeface="Helvetica Light" charset="0"/>
                <a:cs typeface="Helvetica Light" charset="0"/>
              </a:rPr>
              <a:t>Exploited by more powerful L1 trigger boards</a:t>
            </a:r>
          </a:p>
          <a:p>
            <a:pPr lvl="0">
              <a:spcBef>
                <a:spcPts val="600"/>
              </a:spcBef>
            </a:pPr>
            <a:r>
              <a:rPr lang="en-US" sz="1400" dirty="0">
                <a:solidFill>
                  <a:prstClr val="black"/>
                </a:solidFill>
                <a:latin typeface="Helvetica Light" charset="0"/>
                <a:ea typeface="Helvetica Light" charset="0"/>
                <a:cs typeface="Helvetica Light" charset="0"/>
              </a:rPr>
              <a:t>Muon New Small Wheel (NSW), …</a:t>
            </a:r>
          </a:p>
          <a:p>
            <a:pPr lvl="0"/>
            <a:r>
              <a:rPr lang="en-US" sz="1100" dirty="0">
                <a:solidFill>
                  <a:prstClr val="black"/>
                </a:solidFill>
                <a:latin typeface="Helvetica Light" charset="0"/>
                <a:ea typeface="Helvetica Light" charset="0"/>
                <a:cs typeface="Helvetica Light" charset="0"/>
              </a:rPr>
              <a:t>Improved fake muon rejection at trigger level</a:t>
            </a:r>
          </a:p>
        </p:txBody>
      </p:sp>
      <p:pic>
        <p:nvPicPr>
          <p:cNvPr id="39" name="Picture 38">
            <a:extLst>
              <a:ext uri="{FF2B5EF4-FFF2-40B4-BE49-F238E27FC236}">
                <a16:creationId xmlns:a16="http://schemas.microsoft.com/office/drawing/2014/main" id="{6F007FC2-46CC-0947-B049-D0AF726260B3}"/>
              </a:ext>
            </a:extLst>
          </p:cNvPr>
          <p:cNvPicPr>
            <a:picLocks noChangeAspect="1"/>
          </p:cNvPicPr>
          <p:nvPr/>
        </p:nvPicPr>
        <p:blipFill>
          <a:blip r:embed="rId5"/>
          <a:srcRect/>
          <a:stretch/>
        </p:blipFill>
        <p:spPr>
          <a:xfrm>
            <a:off x="1079500" y="3358104"/>
            <a:ext cx="1346200" cy="1307737"/>
          </a:xfrm>
          <a:prstGeom prst="rect">
            <a:avLst/>
          </a:prstGeom>
        </p:spPr>
      </p:pic>
      <p:pic>
        <p:nvPicPr>
          <p:cNvPr id="40" name="Picture 39">
            <a:extLst>
              <a:ext uri="{FF2B5EF4-FFF2-40B4-BE49-F238E27FC236}">
                <a16:creationId xmlns:a16="http://schemas.microsoft.com/office/drawing/2014/main" id="{F744C0E3-70C5-C145-B635-B3CB7B7B2827}"/>
              </a:ext>
            </a:extLst>
          </p:cNvPr>
          <p:cNvPicPr>
            <a:picLocks noChangeAspect="1"/>
          </p:cNvPicPr>
          <p:nvPr/>
        </p:nvPicPr>
        <p:blipFill>
          <a:blip r:embed="rId6"/>
          <a:srcRect/>
          <a:stretch/>
        </p:blipFill>
        <p:spPr>
          <a:xfrm>
            <a:off x="341652" y="3355002"/>
            <a:ext cx="1017248" cy="1313945"/>
          </a:xfrm>
          <a:prstGeom prst="rect">
            <a:avLst/>
          </a:prstGeom>
        </p:spPr>
      </p:pic>
      <p:sp>
        <p:nvSpPr>
          <p:cNvPr id="43" name="TextBox 42">
            <a:extLst>
              <a:ext uri="{FF2B5EF4-FFF2-40B4-BE49-F238E27FC236}">
                <a16:creationId xmlns:a16="http://schemas.microsoft.com/office/drawing/2014/main" id="{3659591C-85BA-F447-A558-16E0CBEB15EA}"/>
              </a:ext>
            </a:extLst>
          </p:cNvPr>
          <p:cNvSpPr txBox="1"/>
          <p:nvPr/>
        </p:nvSpPr>
        <p:spPr>
          <a:xfrm>
            <a:off x="2519282" y="3289696"/>
            <a:ext cx="3535626" cy="1615827"/>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trigger-less readout</a:t>
            </a:r>
          </a:p>
          <a:p>
            <a:r>
              <a:rPr lang="en-US" sz="1100" dirty="0">
                <a:latin typeface="Helvetica Light" charset="0"/>
                <a:ea typeface="Helvetica Light" charset="0"/>
                <a:cs typeface="Helvetica Light" charset="0"/>
              </a:rPr>
              <a:t>50-100 times min bias, 50 kHz readout (was 1 kHz)</a:t>
            </a:r>
          </a:p>
          <a:p>
            <a:pPr>
              <a:spcBef>
                <a:spcPts val="600"/>
              </a:spcBef>
            </a:pPr>
            <a:r>
              <a:rPr lang="en-US" sz="1400" dirty="0">
                <a:solidFill>
                  <a:prstClr val="black"/>
                </a:solidFill>
                <a:latin typeface="Helvetica Light" charset="0"/>
                <a:ea typeface="Helvetica Light" charset="0"/>
                <a:cs typeface="Helvetica Light" charset="0"/>
              </a:rPr>
              <a:t>New Pixel Inner (ITS2) and </a:t>
            </a:r>
            <a:r>
              <a:rPr lang="en-US" sz="1400" dirty="0" err="1">
                <a:solidFill>
                  <a:prstClr val="black"/>
                </a:solidFill>
                <a:latin typeface="Helvetica Light" charset="0"/>
                <a:ea typeface="Helvetica Light" charset="0"/>
                <a:cs typeface="Helvetica Light" charset="0"/>
              </a:rPr>
              <a:t>Fwd</a:t>
            </a:r>
            <a:r>
              <a:rPr lang="en-US" sz="1400" dirty="0">
                <a:solidFill>
                  <a:prstClr val="black"/>
                </a:solidFill>
                <a:latin typeface="Helvetica Light" charset="0"/>
                <a:ea typeface="Helvetica Light" charset="0"/>
                <a:cs typeface="Helvetica Light" charset="0"/>
              </a:rPr>
              <a:t> muon tracker (MFT) — 13B pixels</a:t>
            </a:r>
          </a:p>
          <a:p>
            <a:pPr lvl="0"/>
            <a:r>
              <a:rPr lang="en-US" sz="1100" dirty="0">
                <a:solidFill>
                  <a:prstClr val="black"/>
                </a:solidFill>
                <a:latin typeface="Helvetica Light" charset="0"/>
                <a:ea typeface="Helvetica Light" charset="0"/>
                <a:cs typeface="Helvetica Light" charset="0"/>
              </a:rPr>
              <a:t>Pioneers monolithic MAPS (CMOS) technology</a:t>
            </a:r>
          </a:p>
          <a:p>
            <a:pPr lvl="0">
              <a:spcBef>
                <a:spcPts val="600"/>
              </a:spcBef>
            </a:pPr>
            <a:r>
              <a:rPr lang="en-US" sz="1400" dirty="0">
                <a:solidFill>
                  <a:prstClr val="black"/>
                </a:solidFill>
                <a:latin typeface="Helvetica Light" charset="0"/>
                <a:ea typeface="Helvetica Light" charset="0"/>
                <a:cs typeface="Helvetica Light" charset="0"/>
              </a:rPr>
              <a:t>GEM-based TPC readout </a:t>
            </a:r>
            <a:r>
              <a:rPr lang="en-US" sz="1100" dirty="0">
                <a:solidFill>
                  <a:prstClr val="black"/>
                </a:solidFill>
                <a:latin typeface="Helvetica Light" charset="0"/>
                <a:ea typeface="Helvetica Light" charset="0"/>
                <a:cs typeface="Helvetica Light" charset="0"/>
              </a:rPr>
              <a:t>+ Fast Interaction Trigger, new Online-Offline computing system, …</a:t>
            </a:r>
          </a:p>
        </p:txBody>
      </p:sp>
      <p:sp>
        <p:nvSpPr>
          <p:cNvPr id="47" name="TextBox 46">
            <a:extLst>
              <a:ext uri="{FF2B5EF4-FFF2-40B4-BE49-F238E27FC236}">
                <a16:creationId xmlns:a16="http://schemas.microsoft.com/office/drawing/2014/main" id="{6896CA92-9A98-3D45-9127-FCD16BC30564}"/>
              </a:ext>
            </a:extLst>
          </p:cNvPr>
          <p:cNvSpPr txBox="1"/>
          <p:nvPr/>
        </p:nvSpPr>
        <p:spPr>
          <a:xfrm>
            <a:off x="2519282" y="5270896"/>
            <a:ext cx="3295668" cy="1400383"/>
          </a:xfrm>
          <a:prstGeom prst="rect">
            <a:avLst/>
          </a:prstGeom>
          <a:noFill/>
        </p:spPr>
        <p:txBody>
          <a:bodyPr wrap="square" rtlCol="0">
            <a:spAutoFit/>
          </a:bodyPr>
          <a:lstStyle/>
          <a:p>
            <a:r>
              <a:rPr lang="en-US" sz="1400" dirty="0">
                <a:latin typeface="Helvetica Light" charset="0"/>
                <a:ea typeface="Helvetica Light" charset="0"/>
                <a:cs typeface="Helvetica Light" charset="0"/>
              </a:rPr>
              <a:t>Many upgrades already during Run-2 </a:t>
            </a:r>
          </a:p>
          <a:p>
            <a:r>
              <a:rPr lang="en-US" sz="1100" dirty="0">
                <a:latin typeface="Helvetica Light" charset="0"/>
                <a:ea typeface="Helvetica Light" charset="0"/>
                <a:cs typeface="Helvetica Light" charset="0"/>
              </a:rPr>
              <a:t>New Pixel, DCDC, L1 trigger, PPS, HCAL elec.</a:t>
            </a:r>
          </a:p>
          <a:p>
            <a:pPr>
              <a:spcBef>
                <a:spcPts val="600"/>
              </a:spcBef>
            </a:pPr>
            <a:r>
              <a:rPr lang="en-US" sz="1400" dirty="0" err="1">
                <a:solidFill>
                  <a:prstClr val="black"/>
                </a:solidFill>
                <a:latin typeface="Helvetica Light" charset="0"/>
                <a:ea typeface="Helvetica Light" charset="0"/>
                <a:cs typeface="Helvetica Light" charset="0"/>
              </a:rPr>
              <a:t>Finalise</a:t>
            </a:r>
            <a:r>
              <a:rPr lang="en-US" sz="1400" dirty="0">
                <a:solidFill>
                  <a:prstClr val="black"/>
                </a:solidFill>
                <a:latin typeface="Helvetica Light" charset="0"/>
                <a:ea typeface="Helvetica Light" charset="0"/>
                <a:cs typeface="Helvetica Light" charset="0"/>
              </a:rPr>
              <a:t> this work during LS2</a:t>
            </a:r>
          </a:p>
          <a:p>
            <a:pPr lvl="0"/>
            <a:r>
              <a:rPr lang="en-US" sz="1100" dirty="0">
                <a:solidFill>
                  <a:prstClr val="black"/>
                </a:solidFill>
                <a:latin typeface="Helvetica Light" charset="0"/>
                <a:ea typeface="Helvetica Light" charset="0"/>
                <a:cs typeface="Helvetica Light" charset="0"/>
              </a:rPr>
              <a:t>Plus for HL-LHC: new beampipe, civil </a:t>
            </a:r>
            <a:r>
              <a:rPr lang="en-US" sz="1100" dirty="0" err="1">
                <a:solidFill>
                  <a:prstClr val="black"/>
                </a:solidFill>
                <a:latin typeface="Helvetica Light" charset="0"/>
                <a:ea typeface="Helvetica Light" charset="0"/>
                <a:cs typeface="Helvetica Light" charset="0"/>
              </a:rPr>
              <a:t>eng.</a:t>
            </a:r>
            <a:r>
              <a:rPr lang="en-US" sz="1100" dirty="0">
                <a:solidFill>
                  <a:prstClr val="black"/>
                </a:solidFill>
                <a:latin typeface="Helvetica Light" charset="0"/>
                <a:ea typeface="Helvetica Light" charset="0"/>
                <a:cs typeface="Helvetica Light" charset="0"/>
              </a:rPr>
              <a:t>,   muon electronics &amp; GEMs, beam &amp; </a:t>
            </a:r>
            <a:r>
              <a:rPr lang="en-US" sz="1100" dirty="0" err="1">
                <a:solidFill>
                  <a:prstClr val="black"/>
                </a:solidFill>
                <a:latin typeface="Helvetica Light" charset="0"/>
                <a:ea typeface="Helvetica Light" charset="0"/>
                <a:cs typeface="Helvetica Light" charset="0"/>
              </a:rPr>
              <a:t>Fwd</a:t>
            </a:r>
            <a:r>
              <a:rPr lang="en-US" sz="1100" dirty="0">
                <a:solidFill>
                  <a:prstClr val="black"/>
                </a:solidFill>
                <a:latin typeface="Helvetica Light" charset="0"/>
                <a:ea typeface="Helvetica Light" charset="0"/>
                <a:cs typeface="Helvetica Light" charset="0"/>
              </a:rPr>
              <a:t> systems</a:t>
            </a:r>
          </a:p>
          <a:p>
            <a:pPr lvl="0">
              <a:spcBef>
                <a:spcPts val="600"/>
              </a:spcBef>
            </a:pPr>
            <a:r>
              <a:rPr lang="en-US" sz="1400" dirty="0">
                <a:solidFill>
                  <a:prstClr val="black"/>
                </a:solidFill>
                <a:latin typeface="Helvetica Light" charset="0"/>
                <a:ea typeface="Helvetica Light" charset="0"/>
                <a:cs typeface="Helvetica Light" charset="0"/>
              </a:rPr>
              <a:t>Additional consolidation tasks</a:t>
            </a:r>
          </a:p>
        </p:txBody>
      </p:sp>
      <p:pic>
        <p:nvPicPr>
          <p:cNvPr id="41" name="Picture 40">
            <a:extLst>
              <a:ext uri="{FF2B5EF4-FFF2-40B4-BE49-F238E27FC236}">
                <a16:creationId xmlns:a16="http://schemas.microsoft.com/office/drawing/2014/main" id="{2FCD9DEF-A164-DF47-BF5D-BBB9C2C729C8}"/>
              </a:ext>
            </a:extLst>
          </p:cNvPr>
          <p:cNvPicPr>
            <a:picLocks noChangeAspect="1"/>
          </p:cNvPicPr>
          <p:nvPr/>
        </p:nvPicPr>
        <p:blipFill>
          <a:blip r:embed="rId7"/>
          <a:srcRect/>
          <a:stretch/>
        </p:blipFill>
        <p:spPr>
          <a:xfrm>
            <a:off x="341652" y="5343065"/>
            <a:ext cx="1955708" cy="1294492"/>
          </a:xfrm>
          <a:prstGeom prst="rect">
            <a:avLst/>
          </a:prstGeom>
        </p:spPr>
      </p:pic>
      <p:sp>
        <p:nvSpPr>
          <p:cNvPr id="42" name="TextBox 41">
            <a:extLst>
              <a:ext uri="{FF2B5EF4-FFF2-40B4-BE49-F238E27FC236}">
                <a16:creationId xmlns:a16="http://schemas.microsoft.com/office/drawing/2014/main" id="{0E8FEED7-C065-3F4F-9BEE-DDB6322BE6B0}"/>
              </a:ext>
            </a:extLst>
          </p:cNvPr>
          <p:cNvSpPr txBox="1"/>
          <p:nvPr/>
        </p:nvSpPr>
        <p:spPr>
          <a:xfrm>
            <a:off x="3263900" y="-393700"/>
            <a:ext cx="184731" cy="307777"/>
          </a:xfrm>
          <a:prstGeom prst="rect">
            <a:avLst/>
          </a:prstGeom>
          <a:noFill/>
        </p:spPr>
        <p:txBody>
          <a:bodyPr wrap="none" rtlCol="0">
            <a:spAutoFit/>
          </a:bodyPr>
          <a:lstStyle/>
          <a:p>
            <a:endParaRPr lang="en-US" sz="1400" dirty="0">
              <a:latin typeface="Helvetica Light" charset="0"/>
              <a:ea typeface="Helvetica Light" charset="0"/>
              <a:cs typeface="Helvetica Light" charset="0"/>
            </a:endParaRPr>
          </a:p>
        </p:txBody>
      </p:sp>
      <p:sp>
        <p:nvSpPr>
          <p:cNvPr id="51" name="TextBox 50">
            <a:extLst>
              <a:ext uri="{FF2B5EF4-FFF2-40B4-BE49-F238E27FC236}">
                <a16:creationId xmlns:a16="http://schemas.microsoft.com/office/drawing/2014/main" id="{00B76401-98B3-294D-B2F2-313258209EB0}"/>
              </a:ext>
            </a:extLst>
          </p:cNvPr>
          <p:cNvSpPr txBox="1"/>
          <p:nvPr/>
        </p:nvSpPr>
        <p:spPr>
          <a:xfrm>
            <a:off x="8175086" y="5156596"/>
            <a:ext cx="3851814" cy="1615827"/>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5 times luminosity and pileup</a:t>
            </a:r>
          </a:p>
          <a:p>
            <a:pPr lvl="0"/>
            <a:r>
              <a:rPr lang="en-US" sz="1100" dirty="0">
                <a:solidFill>
                  <a:prstClr val="black"/>
                </a:solidFill>
                <a:latin typeface="Helvetica Light" charset="0"/>
                <a:ea typeface="Helvetica Light" charset="0"/>
                <a:cs typeface="Helvetica Light" charset="0"/>
              </a:rPr>
              <a:t>Maintain performance of detector — update ~all systems</a:t>
            </a:r>
          </a:p>
          <a:p>
            <a:pPr lvl="0"/>
            <a:r>
              <a:rPr lang="en-US" sz="1100" dirty="0">
                <a:solidFill>
                  <a:prstClr val="black"/>
                </a:solidFill>
                <a:latin typeface="Helvetica Light" charset="0"/>
                <a:ea typeface="Helvetica Light" charset="0"/>
                <a:cs typeface="Helvetica Light" charset="0"/>
              </a:rPr>
              <a:t>–  New tracking detectors: pixel, strips, outer (</a:t>
            </a:r>
            <a:r>
              <a:rPr lang="en-US" sz="1100" dirty="0" err="1">
                <a:solidFill>
                  <a:prstClr val="black"/>
                </a:solidFill>
                <a:latin typeface="Helvetica Light" charset="0"/>
                <a:ea typeface="Helvetica Light" charset="0"/>
                <a:cs typeface="Helvetica Light" charset="0"/>
              </a:rPr>
              <a:t>SciFi</a:t>
            </a:r>
            <a:r>
              <a:rPr lang="en-US" sz="1100" dirty="0">
                <a:solidFill>
                  <a:prstClr val="black"/>
                </a:solidFill>
                <a:latin typeface="Helvetica Light" charset="0"/>
                <a:ea typeface="Helvetica Light" charset="0"/>
                <a:cs typeface="Helvetica Light" charset="0"/>
              </a:rPr>
              <a:t>)</a:t>
            </a:r>
          </a:p>
          <a:p>
            <a:pPr lvl="0"/>
            <a:r>
              <a:rPr lang="en-US" sz="1100" dirty="0">
                <a:solidFill>
                  <a:prstClr val="black"/>
                </a:solidFill>
                <a:latin typeface="Helvetica Light" charset="0"/>
                <a:ea typeface="Helvetica Light" charset="0"/>
                <a:cs typeface="Helvetica Light" charset="0"/>
              </a:rPr>
              <a:t>–  New RICH optical system and photo detectors</a:t>
            </a:r>
            <a:endParaRPr lang="en-US" sz="1400" dirty="0">
              <a:latin typeface="Helvetica Light" charset="0"/>
              <a:ea typeface="Helvetica Light" charset="0"/>
              <a:cs typeface="Helvetica Light" charset="0"/>
            </a:endParaRPr>
          </a:p>
          <a:p>
            <a:pPr>
              <a:spcBef>
                <a:spcPts val="600"/>
              </a:spcBef>
            </a:pPr>
            <a:r>
              <a:rPr lang="en-US" sz="1400" dirty="0">
                <a:solidFill>
                  <a:prstClr val="black"/>
                </a:solidFill>
                <a:latin typeface="Helvetica Light" charset="0"/>
                <a:ea typeface="Helvetica Light" charset="0"/>
                <a:cs typeface="Helvetica Light" charset="0"/>
              </a:rPr>
              <a:t>40 MHz all-software trigger </a:t>
            </a:r>
            <a:r>
              <a:rPr lang="en-US" sz="1100" dirty="0">
                <a:solidFill>
                  <a:prstClr val="black"/>
                </a:solidFill>
                <a:latin typeface="Helvetica Light" charset="0"/>
                <a:ea typeface="Helvetica Light" charset="0"/>
                <a:cs typeface="Helvetica Light" charset="0"/>
              </a:rPr>
              <a:t>(current HW: 1.1 MHz)</a:t>
            </a:r>
          </a:p>
          <a:p>
            <a:pPr lvl="0"/>
            <a:r>
              <a:rPr lang="en-US" sz="1100" dirty="0">
                <a:solidFill>
                  <a:prstClr val="black"/>
                </a:solidFill>
                <a:latin typeface="Helvetica Light" charset="0"/>
                <a:ea typeface="Helvetica Light" charset="0"/>
                <a:cs typeface="Helvetica Light" charset="0"/>
              </a:rPr>
              <a:t>New RICH, calorimeter, muon readout (L0 trigger removal)</a:t>
            </a:r>
          </a:p>
          <a:p>
            <a:pPr lvl="0"/>
            <a:r>
              <a:rPr lang="en-US" sz="1100" dirty="0">
                <a:solidFill>
                  <a:prstClr val="black"/>
                </a:solidFill>
                <a:latin typeface="Helvetica Light" charset="0"/>
                <a:ea typeface="Helvetica Light" charset="0"/>
                <a:cs typeface="Helvetica Light" charset="0"/>
              </a:rPr>
              <a:t>HLT1 (first level) reconstruction on GPUs</a:t>
            </a:r>
          </a:p>
          <a:p>
            <a:pPr lvl="0"/>
            <a:r>
              <a:rPr lang="en-US" sz="1100" dirty="0">
                <a:solidFill>
                  <a:prstClr val="black"/>
                </a:solidFill>
                <a:latin typeface="Helvetica Light" charset="0"/>
                <a:ea typeface="Helvetica Light" charset="0"/>
                <a:cs typeface="Helvetica Light" charset="0"/>
              </a:rPr>
              <a:t>Surface data </a:t>
            </a:r>
            <a:r>
              <a:rPr lang="en-US" sz="1100" dirty="0" err="1">
                <a:solidFill>
                  <a:prstClr val="black"/>
                </a:solidFill>
                <a:latin typeface="Helvetica Light" charset="0"/>
                <a:ea typeface="Helvetica Light" charset="0"/>
                <a:cs typeface="Helvetica Light" charset="0"/>
              </a:rPr>
              <a:t>centre</a:t>
            </a:r>
            <a:r>
              <a:rPr lang="en-US" sz="1100" dirty="0">
                <a:solidFill>
                  <a:prstClr val="black"/>
                </a:solidFill>
                <a:latin typeface="Helvetica Light" charset="0"/>
                <a:ea typeface="Helvetica Light" charset="0"/>
                <a:cs typeface="Helvetica Light" charset="0"/>
              </a:rPr>
              <a:t> for event filter and building</a:t>
            </a:r>
          </a:p>
        </p:txBody>
      </p:sp>
      <p:pic>
        <p:nvPicPr>
          <p:cNvPr id="50" name="Picture 49">
            <a:extLst>
              <a:ext uri="{FF2B5EF4-FFF2-40B4-BE49-F238E27FC236}">
                <a16:creationId xmlns:a16="http://schemas.microsoft.com/office/drawing/2014/main" id="{D4217241-1AAD-314F-A692-65C333A3DD48}"/>
              </a:ext>
            </a:extLst>
          </p:cNvPr>
          <p:cNvPicPr>
            <a:picLocks noChangeAspect="1"/>
          </p:cNvPicPr>
          <p:nvPr/>
        </p:nvPicPr>
        <p:blipFill>
          <a:blip r:embed="rId8"/>
          <a:srcRect/>
          <a:stretch/>
        </p:blipFill>
        <p:spPr>
          <a:xfrm>
            <a:off x="6337777" y="5338521"/>
            <a:ext cx="1725814" cy="1303948"/>
          </a:xfrm>
          <a:prstGeom prst="rect">
            <a:avLst/>
          </a:prstGeom>
        </p:spPr>
      </p:pic>
    </p:spTree>
    <p:extLst>
      <p:ext uri="{BB962C8B-B14F-4D97-AF65-F5344CB8AC3E}">
        <p14:creationId xmlns:p14="http://schemas.microsoft.com/office/powerpoint/2010/main" val="389655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TextBox 1">
            <a:extLst>
              <a:ext uri="{FF2B5EF4-FFF2-40B4-BE49-F238E27FC236}">
                <a16:creationId xmlns:a16="http://schemas.microsoft.com/office/drawing/2014/main" id="{7FF19CBC-48B9-6A4F-9F99-497F5282711B}"/>
              </a:ext>
            </a:extLst>
          </p:cNvPr>
          <p:cNvSpPr txBox="1"/>
          <p:nvPr/>
        </p:nvSpPr>
        <p:spPr>
          <a:xfrm>
            <a:off x="258822" y="1085745"/>
            <a:ext cx="1582484"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Accelerators</a:t>
            </a:r>
          </a:p>
        </p:txBody>
      </p:sp>
      <p:pic>
        <p:nvPicPr>
          <p:cNvPr id="5" name="Picture 4">
            <a:extLst>
              <a:ext uri="{FF2B5EF4-FFF2-40B4-BE49-F238E27FC236}">
                <a16:creationId xmlns:a16="http://schemas.microsoft.com/office/drawing/2014/main" id="{F536C9DF-3F0A-CC4A-B63B-89A0AA9CE890}"/>
              </a:ext>
            </a:extLst>
          </p:cNvPr>
          <p:cNvPicPr>
            <a:picLocks noChangeAspect="1"/>
          </p:cNvPicPr>
          <p:nvPr/>
        </p:nvPicPr>
        <p:blipFill>
          <a:blip r:embed="rId2"/>
          <a:srcRect/>
          <a:stretch/>
        </p:blipFill>
        <p:spPr>
          <a:xfrm>
            <a:off x="2017989" y="1150690"/>
            <a:ext cx="2055370" cy="1368219"/>
          </a:xfrm>
          <a:prstGeom prst="rect">
            <a:avLst/>
          </a:prstGeom>
        </p:spPr>
      </p:pic>
      <p:sp>
        <p:nvSpPr>
          <p:cNvPr id="17" name="TextBox 16">
            <a:extLst>
              <a:ext uri="{FF2B5EF4-FFF2-40B4-BE49-F238E27FC236}">
                <a16:creationId xmlns:a16="http://schemas.microsoft.com/office/drawing/2014/main" id="{94FB4BA4-AF98-E040-95B7-75A00CBE04F6}"/>
              </a:ext>
            </a:extLst>
          </p:cNvPr>
          <p:cNvSpPr txBox="1"/>
          <p:nvPr/>
        </p:nvSpPr>
        <p:spPr>
          <a:xfrm>
            <a:off x="6417001" y="1095210"/>
            <a:ext cx="5230210" cy="1523494"/>
          </a:xfrm>
          <a:prstGeom prst="rect">
            <a:avLst/>
          </a:prstGeom>
          <a:noFill/>
        </p:spPr>
        <p:txBody>
          <a:bodyPr wrap="square" rtlCol="0">
            <a:spAutoFit/>
          </a:bodyPr>
          <a:lstStyle/>
          <a:p>
            <a:r>
              <a:rPr lang="en-US" sz="1400" dirty="0">
                <a:latin typeface="Helvetica Light" charset="0"/>
                <a:ea typeface="Helvetica Light" charset="0"/>
                <a:cs typeface="Helvetica Light" charset="0"/>
              </a:rPr>
              <a:t>LHC Injector Upgrade (LIU): </a:t>
            </a:r>
            <a:r>
              <a:rPr lang="en-US" sz="1400" dirty="0" err="1">
                <a:latin typeface="Helvetica Light" charset="0"/>
                <a:ea typeface="Helvetica Light" charset="0"/>
                <a:cs typeface="Helvetica Light" charset="0"/>
              </a:rPr>
              <a:t>Linac</a:t>
            </a:r>
            <a:r>
              <a:rPr lang="en-US" sz="1400" dirty="0">
                <a:latin typeface="Helvetica Light" charset="0"/>
                <a:ea typeface="Helvetica Light" charset="0"/>
                <a:cs typeface="Helvetica Light" charset="0"/>
              </a:rPr>
              <a:t> 4, PSB, SPS</a:t>
            </a:r>
          </a:p>
          <a:p>
            <a:r>
              <a:rPr lang="en-US" sz="1100" dirty="0">
                <a:latin typeface="Helvetica Light" charset="0"/>
                <a:ea typeface="Helvetica Light" charset="0"/>
                <a:cs typeface="Helvetica Light" charset="0"/>
              </a:rPr>
              <a:t>For improved beam brightness and reliability</a:t>
            </a:r>
          </a:p>
          <a:p>
            <a:pPr>
              <a:spcBef>
                <a:spcPts val="600"/>
              </a:spcBef>
            </a:pPr>
            <a:r>
              <a:rPr lang="en-US" sz="1400" dirty="0">
                <a:solidFill>
                  <a:prstClr val="black"/>
                </a:solidFill>
                <a:latin typeface="Helvetica Light" charset="0"/>
                <a:ea typeface="Helvetica Light" charset="0"/>
                <a:cs typeface="Helvetica Light" charset="0"/>
              </a:rPr>
              <a:t>LHC: consolidation of interconnections &amp; diode boxes</a:t>
            </a:r>
          </a:p>
          <a:p>
            <a:pPr>
              <a:spcBef>
                <a:spcPts val="600"/>
              </a:spcBef>
            </a:pPr>
            <a:r>
              <a:rPr lang="en-US" sz="1400" dirty="0">
                <a:solidFill>
                  <a:prstClr val="black"/>
                </a:solidFill>
                <a:latin typeface="Helvetica Light" charset="0"/>
                <a:ea typeface="Helvetica Light" charset="0"/>
                <a:cs typeface="Helvetica Light" charset="0"/>
              </a:rPr>
              <a:t>Two 11 T dipoles at P7 to make room for collimator</a:t>
            </a:r>
          </a:p>
          <a:p>
            <a:pPr lvl="0"/>
            <a:r>
              <a:rPr lang="en-US" sz="1100" dirty="0">
                <a:solidFill>
                  <a:prstClr val="black"/>
                </a:solidFill>
                <a:latin typeface="Helvetica Light" charset="0"/>
                <a:ea typeface="Helvetica Light" charset="0"/>
                <a:cs typeface="Helvetica Light" charset="0"/>
              </a:rPr>
              <a:t>Unclear whether will be installed</a:t>
            </a:r>
            <a:endParaRPr lang="en-US" sz="1400" dirty="0">
              <a:solidFill>
                <a:prstClr val="black"/>
              </a:solidFill>
              <a:latin typeface="Helvetica Light" charset="0"/>
              <a:ea typeface="Helvetica Light" charset="0"/>
              <a:cs typeface="Helvetica Light" charset="0"/>
            </a:endParaRPr>
          </a:p>
          <a:p>
            <a:pPr>
              <a:spcBef>
                <a:spcPts val="600"/>
              </a:spcBef>
            </a:pPr>
            <a:r>
              <a:rPr lang="en-US" sz="1400" dirty="0">
                <a:solidFill>
                  <a:prstClr val="black"/>
                </a:solidFill>
                <a:latin typeface="Helvetica Light" charset="0"/>
                <a:ea typeface="Helvetica Light" charset="0"/>
                <a:cs typeface="Helvetica Light" charset="0"/>
              </a:rPr>
              <a:t>Civil engineering for HL-LHC</a:t>
            </a:r>
          </a:p>
        </p:txBody>
      </p:sp>
      <p:sp>
        <p:nvSpPr>
          <p:cNvPr id="18" name="TextBox 17">
            <a:extLst>
              <a:ext uri="{FF2B5EF4-FFF2-40B4-BE49-F238E27FC236}">
                <a16:creationId xmlns:a16="http://schemas.microsoft.com/office/drawing/2014/main" id="{AD357169-2A17-1D44-8385-39CBB28A40B9}"/>
              </a:ext>
            </a:extLst>
          </p:cNvPr>
          <p:cNvSpPr txBox="1"/>
          <p:nvPr/>
        </p:nvSpPr>
        <p:spPr>
          <a:xfrm>
            <a:off x="1943748" y="2531919"/>
            <a:ext cx="758541"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New </a:t>
            </a:r>
            <a:r>
              <a:rPr lang="en-US" sz="800" dirty="0" err="1">
                <a:solidFill>
                  <a:schemeClr val="tx1">
                    <a:lumMod val="50000"/>
                    <a:lumOff val="50000"/>
                  </a:schemeClr>
                </a:solidFill>
                <a:latin typeface="Helvetica Light" charset="0"/>
                <a:ea typeface="Helvetica Light" charset="0"/>
                <a:cs typeface="Helvetica Light" charset="0"/>
              </a:rPr>
              <a:t>Linac</a:t>
            </a:r>
            <a:r>
              <a:rPr lang="en-US" sz="800" dirty="0">
                <a:solidFill>
                  <a:schemeClr val="tx1">
                    <a:lumMod val="50000"/>
                    <a:lumOff val="50000"/>
                  </a:schemeClr>
                </a:solidFill>
                <a:latin typeface="Helvetica Light" charset="0"/>
                <a:ea typeface="Helvetica Light" charset="0"/>
                <a:cs typeface="Helvetica Light" charset="0"/>
              </a:rPr>
              <a:t> 4</a:t>
            </a:r>
          </a:p>
        </p:txBody>
      </p:sp>
      <p:sp>
        <p:nvSpPr>
          <p:cNvPr id="21" name="TextBox 20">
            <a:extLst>
              <a:ext uri="{FF2B5EF4-FFF2-40B4-BE49-F238E27FC236}">
                <a16:creationId xmlns:a16="http://schemas.microsoft.com/office/drawing/2014/main" id="{3C30B65B-4646-DC42-96FB-B6299A76DF6A}"/>
              </a:ext>
            </a:extLst>
          </p:cNvPr>
          <p:cNvSpPr txBox="1"/>
          <p:nvPr/>
        </p:nvSpPr>
        <p:spPr>
          <a:xfrm>
            <a:off x="4045762" y="2537177"/>
            <a:ext cx="2055371" cy="215444"/>
          </a:xfrm>
          <a:prstGeom prst="rect">
            <a:avLst/>
          </a:prstGeom>
          <a:noFill/>
        </p:spPr>
        <p:txBody>
          <a:bodyPr wrap="none" rtlCol="0">
            <a:spAutoFit/>
          </a:bodyPr>
          <a:lstStyle/>
          <a:p>
            <a:r>
              <a:rPr lang="en-US" sz="800" dirty="0">
                <a:solidFill>
                  <a:schemeClr val="tx1">
                    <a:lumMod val="50000"/>
                    <a:lumOff val="50000"/>
                  </a:schemeClr>
                </a:solidFill>
                <a:latin typeface="Helvetica Light" charset="0"/>
                <a:ea typeface="Helvetica Light" charset="0"/>
                <a:cs typeface="Helvetica Light" charset="0"/>
              </a:rPr>
              <a:t>Inspecting &amp; cleaning a diode enclosure</a:t>
            </a:r>
          </a:p>
        </p:txBody>
      </p:sp>
      <p:cxnSp>
        <p:nvCxnSpPr>
          <p:cNvPr id="20" name="Straight Connector 19">
            <a:extLst>
              <a:ext uri="{FF2B5EF4-FFF2-40B4-BE49-F238E27FC236}">
                <a16:creationId xmlns:a16="http://schemas.microsoft.com/office/drawing/2014/main" id="{C3FD03B6-5438-4148-BCBB-021D4203B881}"/>
              </a:ext>
            </a:extLst>
          </p:cNvPr>
          <p:cNvCxnSpPr>
            <a:cxnSpLocks/>
          </p:cNvCxnSpPr>
          <p:nvPr/>
        </p:nvCxnSpPr>
        <p:spPr>
          <a:xfrm>
            <a:off x="440996" y="2839783"/>
            <a:ext cx="11281104" cy="0"/>
          </a:xfrm>
          <a:prstGeom prst="line">
            <a:avLst/>
          </a:prstGeom>
          <a:ln w="3175">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pic>
        <p:nvPicPr>
          <p:cNvPr id="24" name="Picture 23">
            <a:extLst>
              <a:ext uri="{FF2B5EF4-FFF2-40B4-BE49-F238E27FC236}">
                <a16:creationId xmlns:a16="http://schemas.microsoft.com/office/drawing/2014/main" id="{4B792208-8285-8543-81C4-CFAD7459CD4C}"/>
              </a:ext>
            </a:extLst>
          </p:cNvPr>
          <p:cNvPicPr>
            <a:picLocks noChangeAspect="1"/>
          </p:cNvPicPr>
          <p:nvPr/>
        </p:nvPicPr>
        <p:blipFill>
          <a:blip r:embed="rId3"/>
          <a:srcRect/>
          <a:stretch/>
        </p:blipFill>
        <p:spPr>
          <a:xfrm>
            <a:off x="4125758" y="1151862"/>
            <a:ext cx="2059618" cy="1366178"/>
          </a:xfrm>
          <a:prstGeom prst="rect">
            <a:avLst/>
          </a:prstGeom>
        </p:spPr>
      </p:pic>
      <p:sp>
        <p:nvSpPr>
          <p:cNvPr id="28" name="TextBox 27">
            <a:extLst>
              <a:ext uri="{FF2B5EF4-FFF2-40B4-BE49-F238E27FC236}">
                <a16:creationId xmlns:a16="http://schemas.microsoft.com/office/drawing/2014/main" id="{95B35D31-26DC-B44C-B4C4-7944023FCA30}"/>
              </a:ext>
            </a:extLst>
          </p:cNvPr>
          <p:cNvSpPr txBox="1"/>
          <p:nvPr/>
        </p:nvSpPr>
        <p:spPr>
          <a:xfrm>
            <a:off x="237797" y="2952146"/>
            <a:ext cx="877163"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ALICE</a:t>
            </a:r>
          </a:p>
        </p:txBody>
      </p:sp>
      <p:sp>
        <p:nvSpPr>
          <p:cNvPr id="29" name="TextBox 28">
            <a:extLst>
              <a:ext uri="{FF2B5EF4-FFF2-40B4-BE49-F238E27FC236}">
                <a16:creationId xmlns:a16="http://schemas.microsoft.com/office/drawing/2014/main" id="{8345BE6B-E406-3F4B-BD44-C19B8D747D8C}"/>
              </a:ext>
            </a:extLst>
          </p:cNvPr>
          <p:cNvSpPr txBox="1"/>
          <p:nvPr/>
        </p:nvSpPr>
        <p:spPr>
          <a:xfrm>
            <a:off x="6221350" y="2952146"/>
            <a:ext cx="937116"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ATLAS</a:t>
            </a:r>
          </a:p>
        </p:txBody>
      </p:sp>
      <p:sp>
        <p:nvSpPr>
          <p:cNvPr id="30" name="TextBox 29">
            <a:extLst>
              <a:ext uri="{FF2B5EF4-FFF2-40B4-BE49-F238E27FC236}">
                <a16:creationId xmlns:a16="http://schemas.microsoft.com/office/drawing/2014/main" id="{0F2AE876-5D6E-2041-8AD2-012A04C21017}"/>
              </a:ext>
            </a:extLst>
          </p:cNvPr>
          <p:cNvSpPr txBox="1"/>
          <p:nvPr/>
        </p:nvSpPr>
        <p:spPr>
          <a:xfrm>
            <a:off x="258822" y="4929394"/>
            <a:ext cx="697627"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CMS</a:t>
            </a:r>
          </a:p>
        </p:txBody>
      </p:sp>
      <p:sp>
        <p:nvSpPr>
          <p:cNvPr id="31" name="TextBox 30">
            <a:extLst>
              <a:ext uri="{FF2B5EF4-FFF2-40B4-BE49-F238E27FC236}">
                <a16:creationId xmlns:a16="http://schemas.microsoft.com/office/drawing/2014/main" id="{AC2F24C1-283D-2647-87EF-2C7CFA6C65A2}"/>
              </a:ext>
            </a:extLst>
          </p:cNvPr>
          <p:cNvSpPr txBox="1"/>
          <p:nvPr/>
        </p:nvSpPr>
        <p:spPr>
          <a:xfrm>
            <a:off x="6221351" y="4929394"/>
            <a:ext cx="800219" cy="369332"/>
          </a:xfrm>
          <a:prstGeom prst="rect">
            <a:avLst/>
          </a:prstGeom>
          <a:noFill/>
        </p:spPr>
        <p:txBody>
          <a:bodyPr wrap="none" rtlCol="0">
            <a:spAutoFit/>
          </a:bodyPr>
          <a:lstStyle/>
          <a:p>
            <a:r>
              <a:rPr lang="en-US" b="1" dirty="0">
                <a:latin typeface="Helvetica" pitchFamily="2" charset="0"/>
                <a:ea typeface="Helvetica Light" charset="0"/>
                <a:cs typeface="Helvetica Light" charset="0"/>
              </a:rPr>
              <a:t>LHCb</a:t>
            </a:r>
          </a:p>
        </p:txBody>
      </p:sp>
      <p:sp>
        <p:nvSpPr>
          <p:cNvPr id="32" name="TextBox 31">
            <a:extLst>
              <a:ext uri="{FF2B5EF4-FFF2-40B4-BE49-F238E27FC236}">
                <a16:creationId xmlns:a16="http://schemas.microsoft.com/office/drawing/2014/main" id="{DF145089-B3A7-A74F-96D7-8CDD172E6ABC}"/>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r>
              <a:rPr lang="en-GB" sz="2400" dirty="0">
                <a:solidFill>
                  <a:prstClr val="black"/>
                </a:solidFill>
                <a:latin typeface="Helvetica Light" charset="0"/>
                <a:ea typeface="Helvetica Light" charset="0"/>
                <a:cs typeface="Helvetica Light" charset="0"/>
              </a:rPr>
              <a:t>	Upgrades during LS2: improve Run-3 physics and prepare for HL-LHC</a:t>
            </a:r>
          </a:p>
        </p:txBody>
      </p:sp>
      <p:pic>
        <p:nvPicPr>
          <p:cNvPr id="26" name="Picture 25">
            <a:extLst>
              <a:ext uri="{FF2B5EF4-FFF2-40B4-BE49-F238E27FC236}">
                <a16:creationId xmlns:a16="http://schemas.microsoft.com/office/drawing/2014/main" id="{92B332C8-8947-2744-A834-FFF8C3D61E09}"/>
              </a:ext>
            </a:extLst>
          </p:cNvPr>
          <p:cNvPicPr>
            <a:picLocks noChangeAspect="1"/>
          </p:cNvPicPr>
          <p:nvPr/>
        </p:nvPicPr>
        <p:blipFill>
          <a:blip r:embed="rId4"/>
          <a:srcRect/>
          <a:stretch/>
        </p:blipFill>
        <p:spPr>
          <a:xfrm>
            <a:off x="6342564" y="3352800"/>
            <a:ext cx="1716869" cy="1308091"/>
          </a:xfrm>
          <a:prstGeom prst="rect">
            <a:avLst/>
          </a:prstGeom>
        </p:spPr>
      </p:pic>
      <p:sp>
        <p:nvSpPr>
          <p:cNvPr id="37" name="TextBox 36">
            <a:extLst>
              <a:ext uri="{FF2B5EF4-FFF2-40B4-BE49-F238E27FC236}">
                <a16:creationId xmlns:a16="http://schemas.microsoft.com/office/drawing/2014/main" id="{F2C16E3E-DF04-C848-9BBA-4C380AF9E985}"/>
              </a:ext>
            </a:extLst>
          </p:cNvPr>
          <p:cNvSpPr txBox="1"/>
          <p:nvPr/>
        </p:nvSpPr>
        <p:spPr>
          <a:xfrm>
            <a:off x="8175086" y="3289696"/>
            <a:ext cx="3535626" cy="1400383"/>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refine trigger selection</a:t>
            </a:r>
          </a:p>
          <a:p>
            <a:r>
              <a:rPr lang="en-US" sz="1100" dirty="0">
                <a:latin typeface="Helvetica Light" charset="0"/>
                <a:ea typeface="Helvetica Light" charset="0"/>
                <a:cs typeface="Helvetica Light" charset="0"/>
              </a:rPr>
              <a:t>In view of Run-3 and the HL-LHC</a:t>
            </a:r>
          </a:p>
          <a:p>
            <a:pPr>
              <a:spcBef>
                <a:spcPts val="600"/>
              </a:spcBef>
            </a:pPr>
            <a:r>
              <a:rPr lang="en-US" sz="1400" dirty="0">
                <a:solidFill>
                  <a:prstClr val="black"/>
                </a:solidFill>
                <a:latin typeface="Helvetica Light" charset="0"/>
                <a:ea typeface="Helvetica Light" charset="0"/>
                <a:cs typeface="Helvetica Light" charset="0"/>
              </a:rPr>
              <a:t>LAr upgrade for better L1Calo granularity</a:t>
            </a:r>
          </a:p>
          <a:p>
            <a:pPr lvl="0"/>
            <a:r>
              <a:rPr lang="en-US" sz="1100" dirty="0">
                <a:solidFill>
                  <a:prstClr val="black"/>
                </a:solidFill>
                <a:latin typeface="Helvetica Light" charset="0"/>
                <a:ea typeface="Helvetica Light" charset="0"/>
                <a:cs typeface="Helvetica Light" charset="0"/>
              </a:rPr>
              <a:t>Exploited by more powerful L1 trigger boards</a:t>
            </a:r>
          </a:p>
          <a:p>
            <a:pPr lvl="0">
              <a:spcBef>
                <a:spcPts val="600"/>
              </a:spcBef>
            </a:pPr>
            <a:r>
              <a:rPr lang="en-US" sz="1400" dirty="0">
                <a:solidFill>
                  <a:prstClr val="black"/>
                </a:solidFill>
                <a:latin typeface="Helvetica Light" charset="0"/>
                <a:ea typeface="Helvetica Light" charset="0"/>
                <a:cs typeface="Helvetica Light" charset="0"/>
              </a:rPr>
              <a:t>Muon New Small Wheel (NSW), …</a:t>
            </a:r>
          </a:p>
          <a:p>
            <a:pPr lvl="0"/>
            <a:r>
              <a:rPr lang="en-US" sz="1100" dirty="0">
                <a:solidFill>
                  <a:prstClr val="black"/>
                </a:solidFill>
                <a:latin typeface="Helvetica Light" charset="0"/>
                <a:ea typeface="Helvetica Light" charset="0"/>
                <a:cs typeface="Helvetica Light" charset="0"/>
              </a:rPr>
              <a:t>Improved fake muon rejection at trigger level</a:t>
            </a:r>
          </a:p>
        </p:txBody>
      </p:sp>
      <p:pic>
        <p:nvPicPr>
          <p:cNvPr id="39" name="Picture 38">
            <a:extLst>
              <a:ext uri="{FF2B5EF4-FFF2-40B4-BE49-F238E27FC236}">
                <a16:creationId xmlns:a16="http://schemas.microsoft.com/office/drawing/2014/main" id="{6F007FC2-46CC-0947-B049-D0AF726260B3}"/>
              </a:ext>
            </a:extLst>
          </p:cNvPr>
          <p:cNvPicPr>
            <a:picLocks noChangeAspect="1"/>
          </p:cNvPicPr>
          <p:nvPr/>
        </p:nvPicPr>
        <p:blipFill>
          <a:blip r:embed="rId5"/>
          <a:srcRect/>
          <a:stretch/>
        </p:blipFill>
        <p:spPr>
          <a:xfrm>
            <a:off x="1079500" y="3358104"/>
            <a:ext cx="1346200" cy="1307737"/>
          </a:xfrm>
          <a:prstGeom prst="rect">
            <a:avLst/>
          </a:prstGeom>
        </p:spPr>
      </p:pic>
      <p:pic>
        <p:nvPicPr>
          <p:cNvPr id="40" name="Picture 39">
            <a:extLst>
              <a:ext uri="{FF2B5EF4-FFF2-40B4-BE49-F238E27FC236}">
                <a16:creationId xmlns:a16="http://schemas.microsoft.com/office/drawing/2014/main" id="{F744C0E3-70C5-C145-B635-B3CB7B7B2827}"/>
              </a:ext>
            </a:extLst>
          </p:cNvPr>
          <p:cNvPicPr>
            <a:picLocks noChangeAspect="1"/>
          </p:cNvPicPr>
          <p:nvPr/>
        </p:nvPicPr>
        <p:blipFill>
          <a:blip r:embed="rId6"/>
          <a:srcRect/>
          <a:stretch/>
        </p:blipFill>
        <p:spPr>
          <a:xfrm>
            <a:off x="341652" y="3355002"/>
            <a:ext cx="1017248" cy="1313945"/>
          </a:xfrm>
          <a:prstGeom prst="rect">
            <a:avLst/>
          </a:prstGeom>
        </p:spPr>
      </p:pic>
      <p:sp>
        <p:nvSpPr>
          <p:cNvPr id="43" name="TextBox 42">
            <a:extLst>
              <a:ext uri="{FF2B5EF4-FFF2-40B4-BE49-F238E27FC236}">
                <a16:creationId xmlns:a16="http://schemas.microsoft.com/office/drawing/2014/main" id="{3659591C-85BA-F447-A558-16E0CBEB15EA}"/>
              </a:ext>
            </a:extLst>
          </p:cNvPr>
          <p:cNvSpPr txBox="1"/>
          <p:nvPr/>
        </p:nvSpPr>
        <p:spPr>
          <a:xfrm>
            <a:off x="2519282" y="3289696"/>
            <a:ext cx="3535626" cy="1615827"/>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trigger-less readout</a:t>
            </a:r>
          </a:p>
          <a:p>
            <a:r>
              <a:rPr lang="en-US" sz="1100" dirty="0">
                <a:latin typeface="Helvetica Light" charset="0"/>
                <a:ea typeface="Helvetica Light" charset="0"/>
                <a:cs typeface="Helvetica Light" charset="0"/>
              </a:rPr>
              <a:t>50-100 times min bias, 50 kHz readout (was 1 kHz)</a:t>
            </a:r>
          </a:p>
          <a:p>
            <a:pPr>
              <a:spcBef>
                <a:spcPts val="600"/>
              </a:spcBef>
            </a:pPr>
            <a:r>
              <a:rPr lang="en-US" sz="1400" dirty="0">
                <a:solidFill>
                  <a:prstClr val="black"/>
                </a:solidFill>
                <a:latin typeface="Helvetica Light" charset="0"/>
                <a:ea typeface="Helvetica Light" charset="0"/>
                <a:cs typeface="Helvetica Light" charset="0"/>
              </a:rPr>
              <a:t>New Pixel Inner (ITS2) and </a:t>
            </a:r>
            <a:r>
              <a:rPr lang="en-US" sz="1400" dirty="0" err="1">
                <a:solidFill>
                  <a:prstClr val="black"/>
                </a:solidFill>
                <a:latin typeface="Helvetica Light" charset="0"/>
                <a:ea typeface="Helvetica Light" charset="0"/>
                <a:cs typeface="Helvetica Light" charset="0"/>
              </a:rPr>
              <a:t>Fwd</a:t>
            </a:r>
            <a:r>
              <a:rPr lang="en-US" sz="1400" dirty="0">
                <a:solidFill>
                  <a:prstClr val="black"/>
                </a:solidFill>
                <a:latin typeface="Helvetica Light" charset="0"/>
                <a:ea typeface="Helvetica Light" charset="0"/>
                <a:cs typeface="Helvetica Light" charset="0"/>
              </a:rPr>
              <a:t> muon tracker (MFT) — 13B pixels</a:t>
            </a:r>
          </a:p>
          <a:p>
            <a:pPr lvl="0"/>
            <a:r>
              <a:rPr lang="en-US" sz="1100" dirty="0">
                <a:solidFill>
                  <a:prstClr val="black"/>
                </a:solidFill>
                <a:latin typeface="Helvetica Light" charset="0"/>
                <a:ea typeface="Helvetica Light" charset="0"/>
                <a:cs typeface="Helvetica Light" charset="0"/>
              </a:rPr>
              <a:t>Pioneers monolithic MAPS (CMOS) technology</a:t>
            </a:r>
          </a:p>
          <a:p>
            <a:pPr lvl="0">
              <a:spcBef>
                <a:spcPts val="600"/>
              </a:spcBef>
            </a:pPr>
            <a:r>
              <a:rPr lang="en-US" sz="1400" dirty="0">
                <a:solidFill>
                  <a:prstClr val="black"/>
                </a:solidFill>
                <a:latin typeface="Helvetica Light" charset="0"/>
                <a:ea typeface="Helvetica Light" charset="0"/>
                <a:cs typeface="Helvetica Light" charset="0"/>
              </a:rPr>
              <a:t>GEM-based TPC readout </a:t>
            </a:r>
            <a:r>
              <a:rPr lang="en-US" sz="1100" dirty="0">
                <a:solidFill>
                  <a:prstClr val="black"/>
                </a:solidFill>
                <a:latin typeface="Helvetica Light" charset="0"/>
                <a:ea typeface="Helvetica Light" charset="0"/>
                <a:cs typeface="Helvetica Light" charset="0"/>
              </a:rPr>
              <a:t>+ Fast Interaction Trigger, new Online-Offline computing system, …</a:t>
            </a:r>
          </a:p>
        </p:txBody>
      </p:sp>
      <p:sp>
        <p:nvSpPr>
          <p:cNvPr id="47" name="TextBox 46">
            <a:extLst>
              <a:ext uri="{FF2B5EF4-FFF2-40B4-BE49-F238E27FC236}">
                <a16:creationId xmlns:a16="http://schemas.microsoft.com/office/drawing/2014/main" id="{6896CA92-9A98-3D45-9127-FCD16BC30564}"/>
              </a:ext>
            </a:extLst>
          </p:cNvPr>
          <p:cNvSpPr txBox="1"/>
          <p:nvPr/>
        </p:nvSpPr>
        <p:spPr>
          <a:xfrm>
            <a:off x="2519282" y="5270896"/>
            <a:ext cx="3295668" cy="1400383"/>
          </a:xfrm>
          <a:prstGeom prst="rect">
            <a:avLst/>
          </a:prstGeom>
          <a:noFill/>
        </p:spPr>
        <p:txBody>
          <a:bodyPr wrap="square" rtlCol="0">
            <a:spAutoFit/>
          </a:bodyPr>
          <a:lstStyle/>
          <a:p>
            <a:r>
              <a:rPr lang="en-US" sz="1400" dirty="0">
                <a:latin typeface="Helvetica Light" charset="0"/>
                <a:ea typeface="Helvetica Light" charset="0"/>
                <a:cs typeface="Helvetica Light" charset="0"/>
              </a:rPr>
              <a:t>Many upgrades already during Run-2 </a:t>
            </a:r>
          </a:p>
          <a:p>
            <a:r>
              <a:rPr lang="en-US" sz="1100" dirty="0">
                <a:latin typeface="Helvetica Light" charset="0"/>
                <a:ea typeface="Helvetica Light" charset="0"/>
                <a:cs typeface="Helvetica Light" charset="0"/>
              </a:rPr>
              <a:t>New Pixel, DCDC, L1 trigger, PPS, HCAL elec.</a:t>
            </a:r>
          </a:p>
          <a:p>
            <a:pPr>
              <a:spcBef>
                <a:spcPts val="600"/>
              </a:spcBef>
            </a:pPr>
            <a:r>
              <a:rPr lang="en-US" sz="1400" dirty="0" err="1">
                <a:solidFill>
                  <a:prstClr val="black"/>
                </a:solidFill>
                <a:latin typeface="Helvetica Light" charset="0"/>
                <a:ea typeface="Helvetica Light" charset="0"/>
                <a:cs typeface="Helvetica Light" charset="0"/>
              </a:rPr>
              <a:t>Finalise</a:t>
            </a:r>
            <a:r>
              <a:rPr lang="en-US" sz="1400" dirty="0">
                <a:solidFill>
                  <a:prstClr val="black"/>
                </a:solidFill>
                <a:latin typeface="Helvetica Light" charset="0"/>
                <a:ea typeface="Helvetica Light" charset="0"/>
                <a:cs typeface="Helvetica Light" charset="0"/>
              </a:rPr>
              <a:t> this work during LS2</a:t>
            </a:r>
          </a:p>
          <a:p>
            <a:pPr lvl="0"/>
            <a:r>
              <a:rPr lang="en-US" sz="1100" dirty="0">
                <a:solidFill>
                  <a:prstClr val="black"/>
                </a:solidFill>
                <a:latin typeface="Helvetica Light" charset="0"/>
                <a:ea typeface="Helvetica Light" charset="0"/>
                <a:cs typeface="Helvetica Light" charset="0"/>
              </a:rPr>
              <a:t>Plus for HL-LHC: new beampipe, civil </a:t>
            </a:r>
            <a:r>
              <a:rPr lang="en-US" sz="1100" dirty="0" err="1">
                <a:solidFill>
                  <a:prstClr val="black"/>
                </a:solidFill>
                <a:latin typeface="Helvetica Light" charset="0"/>
                <a:ea typeface="Helvetica Light" charset="0"/>
                <a:cs typeface="Helvetica Light" charset="0"/>
              </a:rPr>
              <a:t>eng.</a:t>
            </a:r>
            <a:r>
              <a:rPr lang="en-US" sz="1100" dirty="0">
                <a:solidFill>
                  <a:prstClr val="black"/>
                </a:solidFill>
                <a:latin typeface="Helvetica Light" charset="0"/>
                <a:ea typeface="Helvetica Light" charset="0"/>
                <a:cs typeface="Helvetica Light" charset="0"/>
              </a:rPr>
              <a:t>,   muon electronics &amp; GEMs, beam &amp; </a:t>
            </a:r>
            <a:r>
              <a:rPr lang="en-US" sz="1100" dirty="0" err="1">
                <a:solidFill>
                  <a:prstClr val="black"/>
                </a:solidFill>
                <a:latin typeface="Helvetica Light" charset="0"/>
                <a:ea typeface="Helvetica Light" charset="0"/>
                <a:cs typeface="Helvetica Light" charset="0"/>
              </a:rPr>
              <a:t>Fwd</a:t>
            </a:r>
            <a:r>
              <a:rPr lang="en-US" sz="1100" dirty="0">
                <a:solidFill>
                  <a:prstClr val="black"/>
                </a:solidFill>
                <a:latin typeface="Helvetica Light" charset="0"/>
                <a:ea typeface="Helvetica Light" charset="0"/>
                <a:cs typeface="Helvetica Light" charset="0"/>
              </a:rPr>
              <a:t> systems</a:t>
            </a:r>
          </a:p>
          <a:p>
            <a:pPr lvl="0">
              <a:spcBef>
                <a:spcPts val="600"/>
              </a:spcBef>
            </a:pPr>
            <a:r>
              <a:rPr lang="en-US" sz="1400" dirty="0">
                <a:solidFill>
                  <a:prstClr val="black"/>
                </a:solidFill>
                <a:latin typeface="Helvetica Light" charset="0"/>
                <a:ea typeface="Helvetica Light" charset="0"/>
                <a:cs typeface="Helvetica Light" charset="0"/>
              </a:rPr>
              <a:t>Additional consolidation tasks</a:t>
            </a:r>
          </a:p>
        </p:txBody>
      </p:sp>
      <p:pic>
        <p:nvPicPr>
          <p:cNvPr id="41" name="Picture 40">
            <a:extLst>
              <a:ext uri="{FF2B5EF4-FFF2-40B4-BE49-F238E27FC236}">
                <a16:creationId xmlns:a16="http://schemas.microsoft.com/office/drawing/2014/main" id="{2FCD9DEF-A164-DF47-BF5D-BBB9C2C729C8}"/>
              </a:ext>
            </a:extLst>
          </p:cNvPr>
          <p:cNvPicPr>
            <a:picLocks noChangeAspect="1"/>
          </p:cNvPicPr>
          <p:nvPr/>
        </p:nvPicPr>
        <p:blipFill>
          <a:blip r:embed="rId7"/>
          <a:srcRect/>
          <a:stretch/>
        </p:blipFill>
        <p:spPr>
          <a:xfrm>
            <a:off x="341652" y="5343065"/>
            <a:ext cx="1955708" cy="1294492"/>
          </a:xfrm>
          <a:prstGeom prst="rect">
            <a:avLst/>
          </a:prstGeom>
        </p:spPr>
      </p:pic>
      <p:sp>
        <p:nvSpPr>
          <p:cNvPr id="42" name="TextBox 41">
            <a:extLst>
              <a:ext uri="{FF2B5EF4-FFF2-40B4-BE49-F238E27FC236}">
                <a16:creationId xmlns:a16="http://schemas.microsoft.com/office/drawing/2014/main" id="{0E8FEED7-C065-3F4F-9BEE-DDB6322BE6B0}"/>
              </a:ext>
            </a:extLst>
          </p:cNvPr>
          <p:cNvSpPr txBox="1"/>
          <p:nvPr/>
        </p:nvSpPr>
        <p:spPr>
          <a:xfrm>
            <a:off x="3263900" y="-393700"/>
            <a:ext cx="184731" cy="307777"/>
          </a:xfrm>
          <a:prstGeom prst="rect">
            <a:avLst/>
          </a:prstGeom>
          <a:noFill/>
        </p:spPr>
        <p:txBody>
          <a:bodyPr wrap="none" rtlCol="0">
            <a:spAutoFit/>
          </a:bodyPr>
          <a:lstStyle/>
          <a:p>
            <a:endParaRPr lang="en-US" sz="1400" dirty="0">
              <a:latin typeface="Helvetica Light" charset="0"/>
              <a:ea typeface="Helvetica Light" charset="0"/>
              <a:cs typeface="Helvetica Light" charset="0"/>
            </a:endParaRPr>
          </a:p>
        </p:txBody>
      </p:sp>
      <p:sp>
        <p:nvSpPr>
          <p:cNvPr id="51" name="TextBox 50">
            <a:extLst>
              <a:ext uri="{FF2B5EF4-FFF2-40B4-BE49-F238E27FC236}">
                <a16:creationId xmlns:a16="http://schemas.microsoft.com/office/drawing/2014/main" id="{00B76401-98B3-294D-B2F2-313258209EB0}"/>
              </a:ext>
            </a:extLst>
          </p:cNvPr>
          <p:cNvSpPr txBox="1"/>
          <p:nvPr/>
        </p:nvSpPr>
        <p:spPr>
          <a:xfrm>
            <a:off x="8175086" y="5156596"/>
            <a:ext cx="3851814" cy="1615827"/>
          </a:xfrm>
          <a:prstGeom prst="rect">
            <a:avLst/>
          </a:prstGeom>
          <a:noFill/>
        </p:spPr>
        <p:txBody>
          <a:bodyPr wrap="square" rtlCol="0">
            <a:spAutoFit/>
          </a:bodyPr>
          <a:lstStyle/>
          <a:p>
            <a:r>
              <a:rPr lang="en-US" sz="1400" dirty="0">
                <a:latin typeface="Helvetica Light" charset="0"/>
                <a:ea typeface="Helvetica Light" charset="0"/>
                <a:cs typeface="Helvetica Light" charset="0"/>
              </a:rPr>
              <a:t>Main theme: 5 times luminosity and pileup</a:t>
            </a:r>
          </a:p>
          <a:p>
            <a:pPr lvl="0"/>
            <a:r>
              <a:rPr lang="en-US" sz="1100" dirty="0">
                <a:solidFill>
                  <a:prstClr val="black"/>
                </a:solidFill>
                <a:latin typeface="Helvetica Light" charset="0"/>
                <a:ea typeface="Helvetica Light" charset="0"/>
                <a:cs typeface="Helvetica Light" charset="0"/>
              </a:rPr>
              <a:t>Maintain performance of detector — update ~all systems</a:t>
            </a:r>
          </a:p>
          <a:p>
            <a:pPr lvl="0"/>
            <a:r>
              <a:rPr lang="en-US" sz="1100" dirty="0">
                <a:solidFill>
                  <a:prstClr val="black"/>
                </a:solidFill>
                <a:latin typeface="Helvetica Light" charset="0"/>
                <a:ea typeface="Helvetica Light" charset="0"/>
                <a:cs typeface="Helvetica Light" charset="0"/>
              </a:rPr>
              <a:t>–  New tracking detectors: pixel, strips, outer (</a:t>
            </a:r>
            <a:r>
              <a:rPr lang="en-US" sz="1100" dirty="0" err="1">
                <a:solidFill>
                  <a:prstClr val="black"/>
                </a:solidFill>
                <a:latin typeface="Helvetica Light" charset="0"/>
                <a:ea typeface="Helvetica Light" charset="0"/>
                <a:cs typeface="Helvetica Light" charset="0"/>
              </a:rPr>
              <a:t>SciFi</a:t>
            </a:r>
            <a:r>
              <a:rPr lang="en-US" sz="1100" dirty="0">
                <a:solidFill>
                  <a:prstClr val="black"/>
                </a:solidFill>
                <a:latin typeface="Helvetica Light" charset="0"/>
                <a:ea typeface="Helvetica Light" charset="0"/>
                <a:cs typeface="Helvetica Light" charset="0"/>
              </a:rPr>
              <a:t>)</a:t>
            </a:r>
          </a:p>
          <a:p>
            <a:pPr lvl="0"/>
            <a:r>
              <a:rPr lang="en-US" sz="1100" dirty="0">
                <a:solidFill>
                  <a:prstClr val="black"/>
                </a:solidFill>
                <a:latin typeface="Helvetica Light" charset="0"/>
                <a:ea typeface="Helvetica Light" charset="0"/>
                <a:cs typeface="Helvetica Light" charset="0"/>
              </a:rPr>
              <a:t>–  New RICH optical system and photo detectors</a:t>
            </a:r>
            <a:endParaRPr lang="en-US" sz="1400" dirty="0">
              <a:latin typeface="Helvetica Light" charset="0"/>
              <a:ea typeface="Helvetica Light" charset="0"/>
              <a:cs typeface="Helvetica Light" charset="0"/>
            </a:endParaRPr>
          </a:p>
          <a:p>
            <a:pPr>
              <a:spcBef>
                <a:spcPts val="600"/>
              </a:spcBef>
            </a:pPr>
            <a:r>
              <a:rPr lang="en-US" sz="1400" dirty="0">
                <a:solidFill>
                  <a:prstClr val="black"/>
                </a:solidFill>
                <a:latin typeface="Helvetica Light" charset="0"/>
                <a:ea typeface="Helvetica Light" charset="0"/>
                <a:cs typeface="Helvetica Light" charset="0"/>
              </a:rPr>
              <a:t>40 MHz all-software trigger </a:t>
            </a:r>
            <a:r>
              <a:rPr lang="en-US" sz="1100" dirty="0">
                <a:solidFill>
                  <a:prstClr val="black"/>
                </a:solidFill>
                <a:latin typeface="Helvetica Light" charset="0"/>
                <a:ea typeface="Helvetica Light" charset="0"/>
                <a:cs typeface="Helvetica Light" charset="0"/>
              </a:rPr>
              <a:t>(current HW: 1.1 MHz)</a:t>
            </a:r>
          </a:p>
          <a:p>
            <a:pPr lvl="0"/>
            <a:r>
              <a:rPr lang="en-US" sz="1100" dirty="0">
                <a:solidFill>
                  <a:prstClr val="black"/>
                </a:solidFill>
                <a:latin typeface="Helvetica Light" charset="0"/>
                <a:ea typeface="Helvetica Light" charset="0"/>
                <a:cs typeface="Helvetica Light" charset="0"/>
              </a:rPr>
              <a:t>New RICH, calorimeter, muon readout (L0 trigger removal)</a:t>
            </a:r>
          </a:p>
          <a:p>
            <a:pPr lvl="0"/>
            <a:r>
              <a:rPr lang="en-US" sz="1100" dirty="0">
                <a:solidFill>
                  <a:prstClr val="black"/>
                </a:solidFill>
                <a:latin typeface="Helvetica Light" charset="0"/>
                <a:ea typeface="Helvetica Light" charset="0"/>
                <a:cs typeface="Helvetica Light" charset="0"/>
              </a:rPr>
              <a:t>HLT1 (first level) reconstruction on GPUs</a:t>
            </a:r>
          </a:p>
          <a:p>
            <a:pPr lvl="0"/>
            <a:r>
              <a:rPr lang="en-US" sz="1100" dirty="0">
                <a:solidFill>
                  <a:prstClr val="black"/>
                </a:solidFill>
                <a:latin typeface="Helvetica Light" charset="0"/>
                <a:ea typeface="Helvetica Light" charset="0"/>
                <a:cs typeface="Helvetica Light" charset="0"/>
              </a:rPr>
              <a:t>Surface data </a:t>
            </a:r>
            <a:r>
              <a:rPr lang="en-US" sz="1100" dirty="0" err="1">
                <a:solidFill>
                  <a:prstClr val="black"/>
                </a:solidFill>
                <a:latin typeface="Helvetica Light" charset="0"/>
                <a:ea typeface="Helvetica Light" charset="0"/>
                <a:cs typeface="Helvetica Light" charset="0"/>
              </a:rPr>
              <a:t>centre</a:t>
            </a:r>
            <a:r>
              <a:rPr lang="en-US" sz="1100" dirty="0">
                <a:solidFill>
                  <a:prstClr val="black"/>
                </a:solidFill>
                <a:latin typeface="Helvetica Light" charset="0"/>
                <a:ea typeface="Helvetica Light" charset="0"/>
                <a:cs typeface="Helvetica Light" charset="0"/>
              </a:rPr>
              <a:t> for event filter and building</a:t>
            </a:r>
          </a:p>
        </p:txBody>
      </p:sp>
      <p:pic>
        <p:nvPicPr>
          <p:cNvPr id="50" name="Picture 49">
            <a:extLst>
              <a:ext uri="{FF2B5EF4-FFF2-40B4-BE49-F238E27FC236}">
                <a16:creationId xmlns:a16="http://schemas.microsoft.com/office/drawing/2014/main" id="{D4217241-1AAD-314F-A692-65C333A3DD48}"/>
              </a:ext>
            </a:extLst>
          </p:cNvPr>
          <p:cNvPicPr>
            <a:picLocks noChangeAspect="1"/>
          </p:cNvPicPr>
          <p:nvPr/>
        </p:nvPicPr>
        <p:blipFill>
          <a:blip r:embed="rId8"/>
          <a:srcRect/>
          <a:stretch/>
        </p:blipFill>
        <p:spPr>
          <a:xfrm>
            <a:off x="6337777" y="5338521"/>
            <a:ext cx="1725814" cy="1303948"/>
          </a:xfrm>
          <a:prstGeom prst="rect">
            <a:avLst/>
          </a:prstGeom>
        </p:spPr>
      </p:pic>
      <p:sp>
        <p:nvSpPr>
          <p:cNvPr id="25" name="Rectangle 24">
            <a:extLst>
              <a:ext uri="{FF2B5EF4-FFF2-40B4-BE49-F238E27FC236}">
                <a16:creationId xmlns:a16="http://schemas.microsoft.com/office/drawing/2014/main" id="{CAD36858-B04B-8949-A264-1BB882C139C4}"/>
              </a:ext>
            </a:extLst>
          </p:cNvPr>
          <p:cNvSpPr/>
          <p:nvPr/>
        </p:nvSpPr>
        <p:spPr>
          <a:xfrm>
            <a:off x="0" y="746648"/>
            <a:ext cx="12026900" cy="6111351"/>
          </a:xfrm>
          <a:prstGeom prst="rect">
            <a:avLst/>
          </a:prstGeom>
          <a:solidFill>
            <a:schemeClr val="bg1">
              <a:alpha val="78000"/>
            </a:schemeClr>
          </a:solidFill>
          <a:ln>
            <a:noFill/>
          </a:ln>
        </p:spPr>
        <p:txBody>
          <a:bodyPr wrap="none" rtlCol="0" anchor="ctr">
            <a:spAutoFit/>
          </a:bodyPr>
          <a:lstStyle/>
          <a:p>
            <a:pPr algn="r"/>
            <a:endParaRPr lang="en-US" sz="1600" dirty="0">
              <a:latin typeface="Helvetica Light" charset="0"/>
              <a:ea typeface="Helvetica Light" charset="0"/>
              <a:cs typeface="Helvetica Light" charset="0"/>
            </a:endParaRPr>
          </a:p>
        </p:txBody>
      </p:sp>
      <p:sp>
        <p:nvSpPr>
          <p:cNvPr id="27" name="Rounded Rectangle 26">
            <a:extLst>
              <a:ext uri="{FF2B5EF4-FFF2-40B4-BE49-F238E27FC236}">
                <a16:creationId xmlns:a16="http://schemas.microsoft.com/office/drawing/2014/main" id="{76DDA6FD-5359-E140-A9C4-937F7B6862D2}"/>
              </a:ext>
            </a:extLst>
          </p:cNvPr>
          <p:cNvSpPr/>
          <p:nvPr/>
        </p:nvSpPr>
        <p:spPr>
          <a:xfrm>
            <a:off x="977900" y="2558194"/>
            <a:ext cx="10388600" cy="2040916"/>
          </a:xfrm>
          <a:prstGeom prst="roundRect">
            <a:avLst>
              <a:gd name="adj" fmla="val 8027"/>
            </a:avLst>
          </a:prstGeom>
          <a:solidFill>
            <a:schemeClr val="bg1"/>
          </a:solid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3" name="TextBox 32">
            <a:extLst>
              <a:ext uri="{FF2B5EF4-FFF2-40B4-BE49-F238E27FC236}">
                <a16:creationId xmlns:a16="http://schemas.microsoft.com/office/drawing/2014/main" id="{A6DBB764-9ACD-F043-B5CF-9D20927B0E85}"/>
              </a:ext>
            </a:extLst>
          </p:cNvPr>
          <p:cNvSpPr txBox="1"/>
          <p:nvPr/>
        </p:nvSpPr>
        <p:spPr>
          <a:xfrm>
            <a:off x="1356840" y="3046861"/>
            <a:ext cx="9501660" cy="1015663"/>
          </a:xfrm>
          <a:prstGeom prst="rect">
            <a:avLst/>
          </a:prstGeom>
          <a:noFill/>
          <a:ln w="76200">
            <a:solidFill>
              <a:schemeClr val="bg1"/>
            </a:solidFill>
          </a:ln>
        </p:spPr>
        <p:txBody>
          <a:bodyPr wrap="square" rtlCol="0">
            <a:spAutoFit/>
          </a:bodyPr>
          <a:lstStyle/>
          <a:p>
            <a:r>
              <a:rPr lang="en-US" sz="2000" dirty="0">
                <a:solidFill>
                  <a:srgbClr val="003BB8"/>
                </a:solidFill>
                <a:latin typeface="Helvetica Light" charset="0"/>
                <a:ea typeface="Helvetica Light" charset="0"/>
                <a:cs typeface="Helvetica Light" charset="0"/>
              </a:rPr>
              <a:t>Run 3 will be a game changer for ALICE (×50 of Run 1+2) and LHCb (×5)</a:t>
            </a:r>
          </a:p>
          <a:p>
            <a:endParaRPr lang="en-US" sz="2000" dirty="0">
              <a:solidFill>
                <a:srgbClr val="003BB8"/>
              </a:solidFill>
              <a:latin typeface="Helvetica Light" charset="0"/>
              <a:ea typeface="Helvetica Light" charset="0"/>
              <a:cs typeface="Helvetica Light" charset="0"/>
            </a:endParaRPr>
          </a:p>
          <a:p>
            <a:r>
              <a:rPr lang="en-US" sz="2000" dirty="0">
                <a:solidFill>
                  <a:srgbClr val="003BB8"/>
                </a:solidFill>
                <a:latin typeface="Helvetica Light" charset="0"/>
                <a:ea typeface="Helvetica Light" charset="0"/>
                <a:cs typeface="Helvetica Light" charset="0"/>
              </a:rPr>
              <a:t>For ATLAS and CMS, the LS2 upgrades prepare for the game changing HL-LHC</a:t>
            </a:r>
          </a:p>
        </p:txBody>
      </p:sp>
      <p:pic>
        <p:nvPicPr>
          <p:cNvPr id="34" name="Picture 33">
            <a:extLst>
              <a:ext uri="{FF2B5EF4-FFF2-40B4-BE49-F238E27FC236}">
                <a16:creationId xmlns:a16="http://schemas.microsoft.com/office/drawing/2014/main" id="{442C6878-B862-F646-8917-71D6C6DCF475}"/>
              </a:ext>
            </a:extLst>
          </p:cNvPr>
          <p:cNvPicPr>
            <a:picLocks noChangeAspect="1"/>
          </p:cNvPicPr>
          <p:nvPr/>
        </p:nvPicPr>
        <p:blipFill>
          <a:blip r:embed="rId9"/>
          <a:stretch>
            <a:fillRect/>
          </a:stretch>
        </p:blipFill>
        <p:spPr>
          <a:xfrm>
            <a:off x="7507674" y="4312188"/>
            <a:ext cx="3378200" cy="557820"/>
          </a:xfrm>
          <a:prstGeom prst="rect">
            <a:avLst/>
          </a:prstGeom>
        </p:spPr>
      </p:pic>
    </p:spTree>
    <p:extLst>
      <p:ext uri="{BB962C8B-B14F-4D97-AF65-F5344CB8AC3E}">
        <p14:creationId xmlns:p14="http://schemas.microsoft.com/office/powerpoint/2010/main" val="32504582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7F12A2-4B93-334A-AA2B-C3C664EA4153}"/>
              </a:ext>
            </a:extLst>
          </p:cNvPr>
          <p:cNvSpPr>
            <a:spLocks noGrp="1"/>
          </p:cNvSpPr>
          <p:nvPr>
            <p:ph type="sldNum" sz="quarter" idx="4"/>
          </p:nvPr>
        </p:nvSpPr>
        <p:spPr/>
        <p:txBody>
          <a:bodyPr/>
          <a:lstStyle/>
          <a:p>
            <a:pPr>
              <a:defRPr/>
            </a:pPr>
            <a:fld id="{611C2F03-9E95-40C9-A99F-3C4F7EE8CF2A}" type="slidenum">
              <a:rPr lang="en-GB" smtClean="0"/>
              <a:pPr>
                <a:defRPr/>
              </a:pPr>
              <a:t>53</a:t>
            </a:fld>
            <a:endParaRPr lang="en-GB" dirty="0"/>
          </a:p>
        </p:txBody>
      </p:sp>
      <p:sp>
        <p:nvSpPr>
          <p:cNvPr id="3" name="Rectangle 2">
            <a:extLst>
              <a:ext uri="{FF2B5EF4-FFF2-40B4-BE49-F238E27FC236}">
                <a16:creationId xmlns:a16="http://schemas.microsoft.com/office/drawing/2014/main" id="{D3D576FE-022E-BD46-850F-5CF3115698A2}"/>
              </a:ext>
            </a:extLst>
          </p:cNvPr>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 name="TextBox 3">
            <a:extLst>
              <a:ext uri="{FF2B5EF4-FFF2-40B4-BE49-F238E27FC236}">
                <a16:creationId xmlns:a16="http://schemas.microsoft.com/office/drawing/2014/main" id="{7291BC20-ED62-9E4B-8E79-EFF7CE5E65EE}"/>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r>
              <a:rPr lang="en-GB" sz="2400" dirty="0">
                <a:solidFill>
                  <a:prstClr val="black"/>
                </a:solidFill>
                <a:latin typeface="Helvetica Light" charset="0"/>
                <a:ea typeface="Helvetica Light" charset="0"/>
                <a:cs typeface="Helvetica Light" charset="0"/>
              </a:rPr>
              <a:t>	Upgrades during LS2: improve Run-3 physics and prepare for HL-LHC</a:t>
            </a:r>
          </a:p>
        </p:txBody>
      </p:sp>
      <p:sp>
        <p:nvSpPr>
          <p:cNvPr id="6" name="TextBox 5">
            <a:extLst>
              <a:ext uri="{FF2B5EF4-FFF2-40B4-BE49-F238E27FC236}">
                <a16:creationId xmlns:a16="http://schemas.microsoft.com/office/drawing/2014/main" id="{9FB261FC-10B9-9048-B039-07A8ED74623C}"/>
              </a:ext>
            </a:extLst>
          </p:cNvPr>
          <p:cNvSpPr txBox="1"/>
          <p:nvPr/>
        </p:nvSpPr>
        <p:spPr>
          <a:xfrm>
            <a:off x="1191740" y="1751461"/>
            <a:ext cx="10098560" cy="1477328"/>
          </a:xfrm>
          <a:prstGeom prst="rect">
            <a:avLst/>
          </a:prstGeom>
          <a:noFill/>
          <a:ln w="76200">
            <a:solidFill>
              <a:schemeClr val="bg1"/>
            </a:solidFill>
          </a:ln>
        </p:spPr>
        <p:txBody>
          <a:bodyPr wrap="square" rtlCol="0">
            <a:spAutoFit/>
          </a:bodyPr>
          <a:lstStyle/>
          <a:p>
            <a:r>
              <a:rPr lang="en-US" sz="2000" dirty="0">
                <a:solidFill>
                  <a:srgbClr val="003BB8"/>
                </a:solidFill>
                <a:latin typeface="Helvetica Light" charset="0"/>
                <a:ea typeface="Helvetica Light" charset="0"/>
                <a:cs typeface="Helvetica Light" charset="0"/>
              </a:rPr>
              <a:t>We have heard this week that much of this work is affected by the necessary      COVID-19 measures. In addition to the restrictions at CERN, the international experiments depend on the situation at production sites and travel of experts</a:t>
            </a:r>
          </a:p>
          <a:p>
            <a:pPr>
              <a:spcBef>
                <a:spcPts val="1200"/>
              </a:spcBef>
            </a:pPr>
            <a:r>
              <a:rPr lang="en-US" sz="2000" b="1" dirty="0">
                <a:solidFill>
                  <a:srgbClr val="003BB8"/>
                </a:solidFill>
                <a:latin typeface="Helvetica" pitchFamily="2" charset="0"/>
                <a:ea typeface="Helvetica Light" charset="0"/>
                <a:cs typeface="Helvetica Light" charset="0"/>
              </a:rPr>
              <a:t>There will be delays</a:t>
            </a:r>
            <a:r>
              <a:rPr lang="en-US" sz="2000" dirty="0">
                <a:solidFill>
                  <a:srgbClr val="003BB8"/>
                </a:solidFill>
                <a:latin typeface="Helvetica Light" charset="0"/>
                <a:ea typeface="Helvetica Light" charset="0"/>
                <a:cs typeface="Helvetica Light" charset="0"/>
              </a:rPr>
              <a:t>. Reassessment of schedule performed over the summer</a:t>
            </a:r>
          </a:p>
        </p:txBody>
      </p:sp>
      <p:sp>
        <p:nvSpPr>
          <p:cNvPr id="16" name="TextBox 15">
            <a:extLst>
              <a:ext uri="{FF2B5EF4-FFF2-40B4-BE49-F238E27FC236}">
                <a16:creationId xmlns:a16="http://schemas.microsoft.com/office/drawing/2014/main" id="{5DEDEE0E-E9C1-D349-AF3C-89816B41C9C9}"/>
              </a:ext>
            </a:extLst>
          </p:cNvPr>
          <p:cNvSpPr txBox="1"/>
          <p:nvPr/>
        </p:nvSpPr>
        <p:spPr>
          <a:xfrm>
            <a:off x="0" y="4041607"/>
            <a:ext cx="12174363" cy="338554"/>
          </a:xfrm>
          <a:prstGeom prst="rect">
            <a:avLst/>
          </a:prstGeom>
          <a:noFill/>
        </p:spPr>
        <p:txBody>
          <a:bodyPr wrap="square" rtlCol="0">
            <a:spAutoFit/>
          </a:bodyPr>
          <a:lstStyle/>
          <a:p>
            <a:pPr algn="ctr"/>
            <a:r>
              <a:rPr lang="en-US" sz="1600" dirty="0">
                <a:latin typeface="Helvetica Light" charset="0"/>
                <a:ea typeface="Helvetica Light" charset="0"/>
                <a:cs typeface="Helvetica Light" charset="0"/>
              </a:rPr>
              <a:t>As soon as possible experts restarted urgent work wearing their protective equipment and keeping distance</a:t>
            </a:r>
          </a:p>
        </p:txBody>
      </p:sp>
      <p:sp>
        <p:nvSpPr>
          <p:cNvPr id="24" name="TextBox 23">
            <a:extLst>
              <a:ext uri="{FF2B5EF4-FFF2-40B4-BE49-F238E27FC236}">
                <a16:creationId xmlns:a16="http://schemas.microsoft.com/office/drawing/2014/main" id="{F5D0CB8D-73CF-AB47-B8FD-5261C3849C41}"/>
              </a:ext>
            </a:extLst>
          </p:cNvPr>
          <p:cNvSpPr txBox="1"/>
          <p:nvPr/>
        </p:nvSpPr>
        <p:spPr>
          <a:xfrm>
            <a:off x="7972286" y="6023121"/>
            <a:ext cx="4153701" cy="230832"/>
          </a:xfrm>
          <a:prstGeom prst="rect">
            <a:avLst/>
          </a:prstGeom>
          <a:noFill/>
        </p:spPr>
        <p:txBody>
          <a:bodyPr wrap="none" rtlCol="0">
            <a:spAutoFit/>
          </a:bodyPr>
          <a:lstStyle/>
          <a:p>
            <a:pPr algn="r"/>
            <a:r>
              <a:rPr lang="en-US" sz="900" dirty="0">
                <a:solidFill>
                  <a:schemeClr val="tx1">
                    <a:lumMod val="50000"/>
                    <a:lumOff val="50000"/>
                  </a:schemeClr>
                </a:solidFill>
                <a:latin typeface="Helvetica Light" charset="0"/>
                <a:ea typeface="Helvetica Light" charset="0"/>
                <a:cs typeface="Helvetica Light" charset="0"/>
              </a:rPr>
              <a:t>Photos shown by Matt Charles (LHCb) and Miguel Jimenez (LHC &amp; Injectors)</a:t>
            </a:r>
          </a:p>
        </p:txBody>
      </p:sp>
      <p:sp>
        <p:nvSpPr>
          <p:cNvPr id="5" name="Rounded Rectangle 4">
            <a:extLst>
              <a:ext uri="{FF2B5EF4-FFF2-40B4-BE49-F238E27FC236}">
                <a16:creationId xmlns:a16="http://schemas.microsoft.com/office/drawing/2014/main" id="{724D0159-9019-0347-98EA-86B95CE3660E}"/>
              </a:ext>
            </a:extLst>
          </p:cNvPr>
          <p:cNvSpPr/>
          <p:nvPr/>
        </p:nvSpPr>
        <p:spPr>
          <a:xfrm>
            <a:off x="901700" y="1453294"/>
            <a:ext cx="10388600" cy="2040916"/>
          </a:xfrm>
          <a:prstGeom prst="roundRect">
            <a:avLst>
              <a:gd name="adj" fmla="val 8027"/>
            </a:avLst>
          </a:prstGeom>
          <a:no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32" name="Picture 31">
            <a:extLst>
              <a:ext uri="{FF2B5EF4-FFF2-40B4-BE49-F238E27FC236}">
                <a16:creationId xmlns:a16="http://schemas.microsoft.com/office/drawing/2014/main" id="{72C1CBF1-C1A1-8D4F-90CC-3185AA7DEE0B}"/>
              </a:ext>
            </a:extLst>
          </p:cNvPr>
          <p:cNvPicPr>
            <a:picLocks noChangeAspect="1"/>
          </p:cNvPicPr>
          <p:nvPr/>
        </p:nvPicPr>
        <p:blipFill>
          <a:blip r:embed="rId2"/>
          <a:stretch>
            <a:fillRect/>
          </a:stretch>
        </p:blipFill>
        <p:spPr>
          <a:xfrm>
            <a:off x="-61783" y="4434548"/>
            <a:ext cx="12307329" cy="1570835"/>
          </a:xfrm>
          <a:prstGeom prst="rect">
            <a:avLst/>
          </a:prstGeom>
        </p:spPr>
      </p:pic>
      <p:cxnSp>
        <p:nvCxnSpPr>
          <p:cNvPr id="34" name="Straight Connector 33">
            <a:extLst>
              <a:ext uri="{FF2B5EF4-FFF2-40B4-BE49-F238E27FC236}">
                <a16:creationId xmlns:a16="http://schemas.microsoft.com/office/drawing/2014/main" id="{646C131B-267E-A84B-A361-D94E13ABC6E2}"/>
              </a:ext>
            </a:extLst>
          </p:cNvPr>
          <p:cNvCxnSpPr/>
          <p:nvPr/>
        </p:nvCxnSpPr>
        <p:spPr>
          <a:xfrm>
            <a:off x="0" y="4466660"/>
            <a:ext cx="12192000"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7C7B02D-404B-4E4E-B3EA-8594AD50E4E3}"/>
              </a:ext>
            </a:extLst>
          </p:cNvPr>
          <p:cNvCxnSpPr/>
          <p:nvPr/>
        </p:nvCxnSpPr>
        <p:spPr>
          <a:xfrm>
            <a:off x="0" y="5980669"/>
            <a:ext cx="12192000" cy="0"/>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4031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0" y="1"/>
            <a:ext cx="12192000"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pic>
        <p:nvPicPr>
          <p:cNvPr id="4" name="Picture 3">
            <a:extLst>
              <a:ext uri="{FF2B5EF4-FFF2-40B4-BE49-F238E27FC236}">
                <a16:creationId xmlns:a16="http://schemas.microsoft.com/office/drawing/2014/main" id="{15C7FE45-437F-7D47-A5AA-A7A2A0B52B9C}"/>
              </a:ext>
            </a:extLst>
          </p:cNvPr>
          <p:cNvPicPr>
            <a:picLocks noChangeAspect="1"/>
          </p:cNvPicPr>
          <p:nvPr/>
        </p:nvPicPr>
        <p:blipFill>
          <a:blip r:embed="rId2"/>
          <a:stretch>
            <a:fillRect/>
          </a:stretch>
        </p:blipFill>
        <p:spPr>
          <a:xfrm>
            <a:off x="801570" y="990075"/>
            <a:ext cx="8658003" cy="5555721"/>
          </a:xfrm>
          <a:prstGeom prst="rect">
            <a:avLst/>
          </a:prstGeom>
        </p:spPr>
      </p:pic>
      <p:sp>
        <p:nvSpPr>
          <p:cNvPr id="6" name="Slide Number Placeholder 1">
            <a:extLst>
              <a:ext uri="{FF2B5EF4-FFF2-40B4-BE49-F238E27FC236}">
                <a16:creationId xmlns:a16="http://schemas.microsoft.com/office/drawing/2014/main" id="{7C6B2D2E-47B3-D849-9701-78C228055D1C}"/>
              </a:ext>
            </a:extLst>
          </p:cNvPr>
          <p:cNvSpPr>
            <a:spLocks noGrp="1"/>
          </p:cNvSpPr>
          <p:nvPr>
            <p:ph type="sldNum" sz="quarter" idx="4"/>
          </p:nvPr>
        </p:nvSpPr>
        <p:spPr>
          <a:xfrm>
            <a:off x="8521172" y="6545796"/>
            <a:ext cx="2133600" cy="365125"/>
          </a:xfrm>
        </p:spPr>
        <p:txBody>
          <a:bodyPr/>
          <a:lstStyle/>
          <a:p>
            <a:pPr>
              <a:defRPr/>
            </a:pPr>
            <a:fld id="{611C2F03-9E95-40C9-A99F-3C4F7EE8CF2A}" type="slidenum">
              <a:rPr lang="en-GB" smtClean="0"/>
              <a:pPr>
                <a:defRPr/>
              </a:pPr>
              <a:t>54</a:t>
            </a:fld>
            <a:endParaRPr lang="en-GB" dirty="0"/>
          </a:p>
        </p:txBody>
      </p:sp>
      <p:sp>
        <p:nvSpPr>
          <p:cNvPr id="7" name="TextBox 6">
            <a:extLst>
              <a:ext uri="{FF2B5EF4-FFF2-40B4-BE49-F238E27FC236}">
                <a16:creationId xmlns:a16="http://schemas.microsoft.com/office/drawing/2014/main" id="{7D078223-7E7F-CC41-AEDF-6FA876525EFF}"/>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r>
              <a:rPr lang="en-GB" sz="2400" dirty="0">
                <a:solidFill>
                  <a:prstClr val="black"/>
                </a:solidFill>
                <a:latin typeface="Helvetica Light" charset="0"/>
                <a:ea typeface="Helvetica Light" charset="0"/>
                <a:cs typeface="Helvetica Light" charset="0"/>
              </a:rPr>
              <a:t>	14 TeV proton–proton centre-of-mass energy is better !</a:t>
            </a:r>
          </a:p>
        </p:txBody>
      </p:sp>
      <p:sp>
        <p:nvSpPr>
          <p:cNvPr id="3" name="TextBox 2">
            <a:extLst>
              <a:ext uri="{FF2B5EF4-FFF2-40B4-BE49-F238E27FC236}">
                <a16:creationId xmlns:a16="http://schemas.microsoft.com/office/drawing/2014/main" id="{40FE1FC3-57D4-354C-88FA-618CD27BAA6E}"/>
              </a:ext>
            </a:extLst>
          </p:cNvPr>
          <p:cNvSpPr txBox="1"/>
          <p:nvPr/>
        </p:nvSpPr>
        <p:spPr>
          <a:xfrm>
            <a:off x="6871113" y="4254797"/>
            <a:ext cx="4519317" cy="830997"/>
          </a:xfrm>
          <a:prstGeom prst="rect">
            <a:avLst/>
          </a:prstGeom>
          <a:solidFill>
            <a:schemeClr val="bg1"/>
          </a:solidFill>
        </p:spPr>
        <p:txBody>
          <a:bodyPr wrap="square" rtlCol="0">
            <a:spAutoFit/>
          </a:bodyPr>
          <a:lstStyle/>
          <a:p>
            <a:r>
              <a:rPr lang="en-US" sz="1600" dirty="0">
                <a:latin typeface="Helvetica Light" charset="0"/>
                <a:ea typeface="Helvetica Light" charset="0"/>
                <a:cs typeface="Helvetica Light" charset="0"/>
              </a:rPr>
              <a:t>Miguel Jimenez confirmed on Monday that the additional time needed by the experiments due to COVID-19 will be used for magnet training</a:t>
            </a:r>
          </a:p>
        </p:txBody>
      </p:sp>
      <p:pic>
        <p:nvPicPr>
          <p:cNvPr id="5" name="Picture 4">
            <a:extLst>
              <a:ext uri="{FF2B5EF4-FFF2-40B4-BE49-F238E27FC236}">
                <a16:creationId xmlns:a16="http://schemas.microsoft.com/office/drawing/2014/main" id="{63BCE0B9-147B-F941-BD5D-64D49AF1837F}"/>
              </a:ext>
            </a:extLst>
          </p:cNvPr>
          <p:cNvPicPr>
            <a:picLocks noChangeAspect="1"/>
          </p:cNvPicPr>
          <p:nvPr/>
        </p:nvPicPr>
        <p:blipFill>
          <a:blip r:embed="rId3"/>
          <a:srcRect/>
          <a:stretch/>
        </p:blipFill>
        <p:spPr>
          <a:xfrm>
            <a:off x="6876288" y="2130337"/>
            <a:ext cx="4269549" cy="2032000"/>
          </a:xfrm>
          <a:prstGeom prst="rect">
            <a:avLst/>
          </a:prstGeom>
        </p:spPr>
      </p:pic>
    </p:spTree>
    <p:extLst>
      <p:ext uri="{BB962C8B-B14F-4D97-AF65-F5344CB8AC3E}">
        <p14:creationId xmlns:p14="http://schemas.microsoft.com/office/powerpoint/2010/main" val="17975152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Rectangle 91"/>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 name="Slide Number Placeholder 1">
            <a:extLst>
              <a:ext uri="{FF2B5EF4-FFF2-40B4-BE49-F238E27FC236}">
                <a16:creationId xmlns:a16="http://schemas.microsoft.com/office/drawing/2014/main" id="{E8FF53E6-8279-0547-B6B4-E4109AE537B5}"/>
              </a:ext>
            </a:extLst>
          </p:cNvPr>
          <p:cNvSpPr>
            <a:spLocks noGrp="1"/>
          </p:cNvSpPr>
          <p:nvPr>
            <p:ph type="sldNum" sz="quarter" idx="4"/>
          </p:nvPr>
        </p:nvSpPr>
        <p:spPr/>
        <p:txBody>
          <a:bodyPr/>
          <a:lstStyle/>
          <a:p>
            <a:pPr>
              <a:defRPr/>
            </a:pPr>
            <a:fld id="{611C2F03-9E95-40C9-A99F-3C4F7EE8CF2A}" type="slidenum">
              <a:rPr lang="en-GB" smtClean="0"/>
              <a:pPr>
                <a:defRPr/>
              </a:pPr>
              <a:t>55</a:t>
            </a:fld>
            <a:endParaRPr lang="en-GB" dirty="0"/>
          </a:p>
        </p:txBody>
      </p:sp>
      <p:sp>
        <p:nvSpPr>
          <p:cNvPr id="47" name="TextBox 46">
            <a:extLst>
              <a:ext uri="{FF2B5EF4-FFF2-40B4-BE49-F238E27FC236}">
                <a16:creationId xmlns:a16="http://schemas.microsoft.com/office/drawing/2014/main" id="{FEAFF33A-50AF-CC4D-B126-8294693640B2}"/>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algn="ctr"/>
            <a:r>
              <a:rPr lang="en-GB" sz="2400" dirty="0">
                <a:solidFill>
                  <a:prstClr val="black"/>
                </a:solidFill>
                <a:latin typeface="Helvetica Light" charset="0"/>
                <a:ea typeface="Helvetica Light" charset="0"/>
                <a:cs typeface="Helvetica Light" charset="0"/>
              </a:rPr>
              <a:t>   HL-LHC: monumental upgrades of LHC, ATLAS &amp; CMS, proposals by ALICE &amp; LHCb</a:t>
            </a:r>
          </a:p>
        </p:txBody>
      </p:sp>
      <p:pic>
        <p:nvPicPr>
          <p:cNvPr id="94" name="Picture 93"/>
          <p:cNvPicPr>
            <a:picLocks noChangeAspect="1"/>
          </p:cNvPicPr>
          <p:nvPr/>
        </p:nvPicPr>
        <p:blipFill rotWithShape="1">
          <a:blip r:embed="rId2" cstate="screen">
            <a:alphaModFix/>
            <a:extLst>
              <a:ext uri="{28A0092B-C50C-407E-A947-70E740481C1C}">
                <a14:useLocalDpi xmlns:a14="http://schemas.microsoft.com/office/drawing/2010/main"/>
              </a:ext>
            </a:extLst>
          </a:blip>
          <a:srcRect l="5724" t="41734" r="12482" b="15840"/>
          <a:stretch/>
        </p:blipFill>
        <p:spPr>
          <a:xfrm>
            <a:off x="4107938" y="1387733"/>
            <a:ext cx="6178378" cy="4534930"/>
          </a:xfrm>
          <a:prstGeom prst="rect">
            <a:avLst/>
          </a:prstGeom>
        </p:spPr>
      </p:pic>
      <p:sp>
        <p:nvSpPr>
          <p:cNvPr id="95" name="TextBox 94"/>
          <p:cNvSpPr txBox="1"/>
          <p:nvPr/>
        </p:nvSpPr>
        <p:spPr>
          <a:xfrm>
            <a:off x="5553739" y="5584924"/>
            <a:ext cx="697627" cy="369332"/>
          </a:xfrm>
          <a:prstGeom prst="rect">
            <a:avLst/>
          </a:prstGeom>
          <a:noFill/>
        </p:spPr>
        <p:txBody>
          <a:bodyPr wrap="none" rtlCol="0">
            <a:spAutoFit/>
          </a:bodyPr>
          <a:lstStyle/>
          <a:p>
            <a:r>
              <a:rPr lang="en-US">
                <a:solidFill>
                  <a:prstClr val="black"/>
                </a:solidFill>
                <a:latin typeface="Helvetica" charset="0"/>
                <a:ea typeface="Helvetica" charset="0"/>
                <a:cs typeface="Helvetica" charset="0"/>
              </a:rPr>
              <a:t>2015</a:t>
            </a:r>
            <a:endParaRPr lang="en-US" dirty="0">
              <a:solidFill>
                <a:prstClr val="black"/>
              </a:solidFill>
              <a:latin typeface="Helvetica" charset="0"/>
              <a:ea typeface="Helvetica" charset="0"/>
              <a:cs typeface="Helvetica" charset="0"/>
            </a:endParaRPr>
          </a:p>
        </p:txBody>
      </p:sp>
      <p:sp>
        <p:nvSpPr>
          <p:cNvPr id="96" name="TextBox 95"/>
          <p:cNvSpPr txBox="1"/>
          <p:nvPr/>
        </p:nvSpPr>
        <p:spPr>
          <a:xfrm>
            <a:off x="6417835" y="5584924"/>
            <a:ext cx="697627" cy="369332"/>
          </a:xfrm>
          <a:prstGeom prst="rect">
            <a:avLst/>
          </a:prstGeom>
          <a:noFill/>
        </p:spPr>
        <p:txBody>
          <a:bodyPr wrap="none" rtlCol="0">
            <a:spAutoFit/>
          </a:bodyPr>
          <a:lstStyle/>
          <a:p>
            <a:r>
              <a:rPr lang="en-US" dirty="0">
                <a:solidFill>
                  <a:prstClr val="black"/>
                </a:solidFill>
                <a:latin typeface="Helvetica" charset="0"/>
                <a:ea typeface="Helvetica" charset="0"/>
                <a:cs typeface="Helvetica" charset="0"/>
              </a:rPr>
              <a:t>2019</a:t>
            </a:r>
          </a:p>
        </p:txBody>
      </p:sp>
      <p:sp>
        <p:nvSpPr>
          <p:cNvPr id="97" name="TextBox 96"/>
          <p:cNvSpPr txBox="1"/>
          <p:nvPr/>
        </p:nvSpPr>
        <p:spPr>
          <a:xfrm>
            <a:off x="7281931" y="5584924"/>
            <a:ext cx="697627" cy="369332"/>
          </a:xfrm>
          <a:prstGeom prst="rect">
            <a:avLst/>
          </a:prstGeom>
          <a:noFill/>
        </p:spPr>
        <p:txBody>
          <a:bodyPr wrap="none" rtlCol="0">
            <a:spAutoFit/>
          </a:bodyPr>
          <a:lstStyle/>
          <a:p>
            <a:r>
              <a:rPr lang="en-US" dirty="0">
                <a:solidFill>
                  <a:prstClr val="black"/>
                </a:solidFill>
                <a:latin typeface="Helvetica" charset="0"/>
                <a:ea typeface="Helvetica" charset="0"/>
                <a:cs typeface="Helvetica" charset="0"/>
              </a:rPr>
              <a:t>2023</a:t>
            </a:r>
          </a:p>
        </p:txBody>
      </p:sp>
      <p:sp>
        <p:nvSpPr>
          <p:cNvPr id="98" name="TextBox 97"/>
          <p:cNvSpPr txBox="1"/>
          <p:nvPr/>
        </p:nvSpPr>
        <p:spPr>
          <a:xfrm>
            <a:off x="9874219" y="5584924"/>
            <a:ext cx="697627" cy="369332"/>
          </a:xfrm>
          <a:prstGeom prst="rect">
            <a:avLst/>
          </a:prstGeom>
          <a:noFill/>
        </p:spPr>
        <p:txBody>
          <a:bodyPr wrap="none" rtlCol="0">
            <a:spAutoFit/>
          </a:bodyPr>
          <a:lstStyle/>
          <a:p>
            <a:r>
              <a:rPr lang="en-US" dirty="0">
                <a:solidFill>
                  <a:prstClr val="black"/>
                </a:solidFill>
                <a:latin typeface="Helvetica" charset="0"/>
                <a:ea typeface="Helvetica" charset="0"/>
                <a:cs typeface="Helvetica" charset="0"/>
              </a:rPr>
              <a:t>2035</a:t>
            </a:r>
          </a:p>
        </p:txBody>
      </p:sp>
      <p:pic>
        <p:nvPicPr>
          <p:cNvPr id="99" name="Picture 98"/>
          <p:cNvPicPr>
            <a:picLocks/>
          </p:cNvPicPr>
          <p:nvPr/>
        </p:nvPicPr>
        <p:blipFill rotWithShape="1">
          <a:blip r:embed="rId3" cstate="screen">
            <a:extLst>
              <a:ext uri="{28A0092B-C50C-407E-A947-70E740481C1C}">
                <a14:useLocalDpi xmlns:a14="http://schemas.microsoft.com/office/drawing/2010/main"/>
              </a:ext>
            </a:extLst>
          </a:blip>
          <a:srcRect l="46695" t="31203" r="24412" b="15306"/>
          <a:stretch/>
        </p:blipFill>
        <p:spPr>
          <a:xfrm rot="16200000">
            <a:off x="5603683" y="5065424"/>
            <a:ext cx="18000" cy="1044000"/>
          </a:xfrm>
          <a:prstGeom prst="rect">
            <a:avLst/>
          </a:prstGeom>
        </p:spPr>
      </p:pic>
      <p:sp>
        <p:nvSpPr>
          <p:cNvPr id="100" name="Rectangle 99"/>
          <p:cNvSpPr/>
          <p:nvPr/>
        </p:nvSpPr>
        <p:spPr>
          <a:xfrm>
            <a:off x="4761650" y="1314589"/>
            <a:ext cx="248800" cy="4486359"/>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1" name="TextBox 100"/>
          <p:cNvSpPr txBox="1"/>
          <p:nvPr/>
        </p:nvSpPr>
        <p:spPr>
          <a:xfrm>
            <a:off x="4736776" y="5405938"/>
            <a:ext cx="312906" cy="369332"/>
          </a:xfrm>
          <a:prstGeom prst="rect">
            <a:avLst/>
          </a:prstGeom>
          <a:noFill/>
        </p:spPr>
        <p:txBody>
          <a:bodyPr wrap="none" rtlCol="0">
            <a:spAutoFit/>
          </a:bodyPr>
          <a:lstStyle/>
          <a:p>
            <a:pPr algn="r"/>
            <a:r>
              <a:rPr lang="en-US">
                <a:solidFill>
                  <a:prstClr val="black"/>
                </a:solidFill>
                <a:latin typeface="Helvetica" charset="0"/>
                <a:ea typeface="Helvetica" charset="0"/>
                <a:cs typeface="Helvetica" charset="0"/>
              </a:rPr>
              <a:t>0</a:t>
            </a:r>
            <a:endParaRPr lang="en-US" dirty="0">
              <a:solidFill>
                <a:prstClr val="black"/>
              </a:solidFill>
              <a:latin typeface="Helvetica" charset="0"/>
              <a:ea typeface="Helvetica" charset="0"/>
              <a:cs typeface="Helvetica" charset="0"/>
            </a:endParaRPr>
          </a:p>
        </p:txBody>
      </p:sp>
      <p:sp>
        <p:nvSpPr>
          <p:cNvPr id="102" name="TextBox 101"/>
          <p:cNvSpPr txBox="1"/>
          <p:nvPr/>
        </p:nvSpPr>
        <p:spPr>
          <a:xfrm>
            <a:off x="4489395" y="4720828"/>
            <a:ext cx="569387" cy="369332"/>
          </a:xfrm>
          <a:prstGeom prst="rect">
            <a:avLst/>
          </a:prstGeom>
          <a:noFill/>
        </p:spPr>
        <p:txBody>
          <a:bodyPr wrap="none" rtlCol="0">
            <a:spAutoFit/>
          </a:bodyPr>
          <a:lstStyle/>
          <a:p>
            <a:pPr algn="r"/>
            <a:r>
              <a:rPr lang="en-US" dirty="0">
                <a:solidFill>
                  <a:prstClr val="black"/>
                </a:solidFill>
                <a:latin typeface="Helvetica" charset="0"/>
                <a:ea typeface="Helvetica" charset="0"/>
                <a:cs typeface="Helvetica" charset="0"/>
              </a:rPr>
              <a:t>500</a:t>
            </a:r>
          </a:p>
        </p:txBody>
      </p:sp>
      <p:sp>
        <p:nvSpPr>
          <p:cNvPr id="103" name="TextBox 102"/>
          <p:cNvSpPr txBox="1"/>
          <p:nvPr/>
        </p:nvSpPr>
        <p:spPr>
          <a:xfrm>
            <a:off x="4361153" y="3991456"/>
            <a:ext cx="697628" cy="369332"/>
          </a:xfrm>
          <a:prstGeom prst="rect">
            <a:avLst/>
          </a:prstGeom>
          <a:noFill/>
        </p:spPr>
        <p:txBody>
          <a:bodyPr wrap="none" rtlCol="0">
            <a:spAutoFit/>
          </a:bodyPr>
          <a:lstStyle/>
          <a:p>
            <a:pPr algn="r"/>
            <a:r>
              <a:rPr lang="en-US" dirty="0">
                <a:solidFill>
                  <a:prstClr val="black"/>
                </a:solidFill>
                <a:latin typeface="Helvetica" charset="0"/>
                <a:ea typeface="Helvetica" charset="0"/>
                <a:cs typeface="Helvetica" charset="0"/>
              </a:rPr>
              <a:t>1000</a:t>
            </a:r>
          </a:p>
        </p:txBody>
      </p:sp>
      <p:sp>
        <p:nvSpPr>
          <p:cNvPr id="104" name="TextBox 103"/>
          <p:cNvSpPr txBox="1"/>
          <p:nvPr/>
        </p:nvSpPr>
        <p:spPr>
          <a:xfrm>
            <a:off x="4361153" y="3280668"/>
            <a:ext cx="697628" cy="369332"/>
          </a:xfrm>
          <a:prstGeom prst="rect">
            <a:avLst/>
          </a:prstGeom>
          <a:noFill/>
        </p:spPr>
        <p:txBody>
          <a:bodyPr wrap="none" rtlCol="0">
            <a:spAutoFit/>
          </a:bodyPr>
          <a:lstStyle/>
          <a:p>
            <a:pPr algn="r"/>
            <a:r>
              <a:rPr lang="en-US" dirty="0">
                <a:solidFill>
                  <a:prstClr val="black"/>
                </a:solidFill>
                <a:latin typeface="Helvetica" charset="0"/>
                <a:ea typeface="Helvetica" charset="0"/>
                <a:cs typeface="Helvetica" charset="0"/>
              </a:rPr>
              <a:t>1500</a:t>
            </a:r>
          </a:p>
        </p:txBody>
      </p:sp>
      <p:sp>
        <p:nvSpPr>
          <p:cNvPr id="105" name="TextBox 104"/>
          <p:cNvSpPr txBox="1"/>
          <p:nvPr/>
        </p:nvSpPr>
        <p:spPr>
          <a:xfrm>
            <a:off x="4361153" y="2581854"/>
            <a:ext cx="697628" cy="369332"/>
          </a:xfrm>
          <a:prstGeom prst="rect">
            <a:avLst/>
          </a:prstGeom>
          <a:noFill/>
        </p:spPr>
        <p:txBody>
          <a:bodyPr wrap="none" rtlCol="0">
            <a:spAutoFit/>
          </a:bodyPr>
          <a:lstStyle/>
          <a:p>
            <a:pPr algn="r"/>
            <a:r>
              <a:rPr lang="en-US" dirty="0">
                <a:solidFill>
                  <a:prstClr val="black"/>
                </a:solidFill>
                <a:latin typeface="Helvetica" charset="0"/>
                <a:ea typeface="Helvetica" charset="0"/>
                <a:cs typeface="Helvetica" charset="0"/>
              </a:rPr>
              <a:t>2000</a:t>
            </a:r>
          </a:p>
        </p:txBody>
      </p:sp>
      <p:sp>
        <p:nvSpPr>
          <p:cNvPr id="106" name="TextBox 105"/>
          <p:cNvSpPr txBox="1"/>
          <p:nvPr/>
        </p:nvSpPr>
        <p:spPr>
          <a:xfrm>
            <a:off x="4361153" y="1872407"/>
            <a:ext cx="697628" cy="369332"/>
          </a:xfrm>
          <a:prstGeom prst="rect">
            <a:avLst/>
          </a:prstGeom>
          <a:noFill/>
        </p:spPr>
        <p:txBody>
          <a:bodyPr wrap="none" rtlCol="0">
            <a:spAutoFit/>
          </a:bodyPr>
          <a:lstStyle/>
          <a:p>
            <a:pPr algn="r"/>
            <a:r>
              <a:rPr lang="en-US" dirty="0">
                <a:solidFill>
                  <a:prstClr val="black"/>
                </a:solidFill>
                <a:latin typeface="Helvetica" charset="0"/>
                <a:ea typeface="Helvetica" charset="0"/>
                <a:cs typeface="Helvetica" charset="0"/>
              </a:rPr>
              <a:t>2500</a:t>
            </a:r>
          </a:p>
        </p:txBody>
      </p:sp>
      <p:sp>
        <p:nvSpPr>
          <p:cNvPr id="107" name="Rectangle 106"/>
          <p:cNvSpPr/>
          <p:nvPr/>
        </p:nvSpPr>
        <p:spPr>
          <a:xfrm>
            <a:off x="5008351" y="6070707"/>
            <a:ext cx="2185214" cy="215444"/>
          </a:xfrm>
          <a:prstGeom prst="rect">
            <a:avLst/>
          </a:prstGeom>
        </p:spPr>
        <p:txBody>
          <a:bodyPr wrap="none">
            <a:spAutoFit/>
          </a:bodyPr>
          <a:lstStyle/>
          <a:p>
            <a:r>
              <a:rPr lang="de-DE" sz="800" dirty="0">
                <a:solidFill>
                  <a:prstClr val="black">
                    <a:lumMod val="50000"/>
                    <a:lumOff val="50000"/>
                  </a:prstClr>
                </a:solidFill>
                <a:latin typeface="Helvetica Light" charset="0"/>
                <a:ea typeface="Helvetica Light" charset="0"/>
                <a:cs typeface="Helvetica Light" charset="0"/>
              </a:rPr>
              <a:t>© </a:t>
            </a:r>
            <a:r>
              <a:rPr lang="en-US" sz="800" dirty="0">
                <a:solidFill>
                  <a:prstClr val="black">
                    <a:lumMod val="50000"/>
                    <a:lumOff val="50000"/>
                  </a:prstClr>
                </a:solidFill>
                <a:latin typeface="Helvetica Light" charset="0"/>
                <a:ea typeface="Helvetica Light" charset="0"/>
                <a:cs typeface="Helvetica Light" charset="0"/>
              </a:rPr>
              <a:t>P. Ferreira da Silva at Moriond EW, 2016 </a:t>
            </a:r>
          </a:p>
        </p:txBody>
      </p:sp>
      <p:sp>
        <p:nvSpPr>
          <p:cNvPr id="108" name="Freeform 107"/>
          <p:cNvSpPr/>
          <p:nvPr/>
        </p:nvSpPr>
        <p:spPr>
          <a:xfrm>
            <a:off x="6247511" y="5455044"/>
            <a:ext cx="525905" cy="79616"/>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a:solidFill>
                <a:prstClr val="black"/>
              </a:solidFill>
            </a:endParaRPr>
          </a:p>
        </p:txBody>
      </p:sp>
      <p:pic>
        <p:nvPicPr>
          <p:cNvPr id="109" name="Picture 9" descr="E:\fppt\template\arrows\arrow7.png"/>
          <p:cNvPicPr>
            <a:picLocks noChangeAspect="1" noChangeArrowheads="1"/>
          </p:cNvPicPr>
          <p:nvPr/>
        </p:nvPicPr>
        <p:blipFill>
          <a:blip r:embed="rId4"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6991036">
            <a:off x="6422871" y="4814690"/>
            <a:ext cx="340193" cy="565445"/>
          </a:xfrm>
          <a:prstGeom prst="rect">
            <a:avLst/>
          </a:prstGeom>
          <a:noFill/>
          <a:extLst>
            <a:ext uri="{909E8E84-426E-40DD-AFC4-6F175D3DCCD1}">
              <a14:hiddenFill xmlns:a14="http://schemas.microsoft.com/office/drawing/2010/main">
                <a:solidFill>
                  <a:srgbClr val="FFFFFF"/>
                </a:solidFill>
              </a14:hiddenFill>
            </a:ext>
          </a:extLst>
        </p:spPr>
      </p:pic>
      <p:sp>
        <p:nvSpPr>
          <p:cNvPr id="110" name="Rectangle 109"/>
          <p:cNvSpPr/>
          <p:nvPr/>
        </p:nvSpPr>
        <p:spPr>
          <a:xfrm>
            <a:off x="5403271" y="4516261"/>
            <a:ext cx="1771518" cy="307777"/>
          </a:xfrm>
          <a:prstGeom prst="rect">
            <a:avLst/>
          </a:prstGeom>
        </p:spPr>
        <p:txBody>
          <a:bodyPr wrap="square">
            <a:spAutoFit/>
          </a:bodyPr>
          <a:lstStyle/>
          <a:p>
            <a:r>
              <a:rPr lang="en-GB" sz="1400" dirty="0">
                <a:solidFill>
                  <a:srgbClr val="BC010C"/>
                </a:solidFill>
                <a:latin typeface="Chalkduster" charset="0"/>
                <a:ea typeface="Chalkduster" charset="0"/>
                <a:cs typeface="Chalkduster" charset="0"/>
              </a:rPr>
              <a:t>We are here</a:t>
            </a:r>
            <a:endParaRPr lang="en-GB" sz="1050" dirty="0">
              <a:solidFill>
                <a:srgbClr val="BC010C"/>
              </a:solidFill>
              <a:latin typeface="Chalkduster" charset="0"/>
              <a:ea typeface="Chalkduster" charset="0"/>
              <a:cs typeface="Chalkduster" charset="0"/>
            </a:endParaRPr>
          </a:p>
        </p:txBody>
      </p:sp>
      <p:pic>
        <p:nvPicPr>
          <p:cNvPr id="111" name="Picture 9" descr="E:\fppt\template\arrows\arrow7.png"/>
          <p:cNvPicPr>
            <a:picLocks noChangeAspect="1" noChangeArrowheads="1"/>
          </p:cNvPicPr>
          <p:nvPr/>
        </p:nvPicPr>
        <p:blipFill>
          <a:blip r:embed="rId5" cstate="screen">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rot="20872672" flipH="1">
            <a:off x="10355459" y="1374627"/>
            <a:ext cx="418027" cy="512885"/>
          </a:xfrm>
          <a:prstGeom prst="rect">
            <a:avLst/>
          </a:prstGeom>
          <a:noFill/>
          <a:extLst>
            <a:ext uri="{909E8E84-426E-40DD-AFC4-6F175D3DCCD1}">
              <a14:hiddenFill xmlns:a14="http://schemas.microsoft.com/office/drawing/2010/main">
                <a:solidFill>
                  <a:srgbClr val="FFFFFF"/>
                </a:solidFill>
              </a14:hiddenFill>
            </a:ext>
          </a:extLst>
        </p:spPr>
      </p:pic>
      <p:sp>
        <p:nvSpPr>
          <p:cNvPr id="112" name="Rectangle 111"/>
          <p:cNvSpPr/>
          <p:nvPr/>
        </p:nvSpPr>
        <p:spPr>
          <a:xfrm>
            <a:off x="5368707" y="2056533"/>
            <a:ext cx="1265151" cy="211563"/>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4" name="Rectangle 113"/>
          <p:cNvSpPr/>
          <p:nvPr/>
        </p:nvSpPr>
        <p:spPr>
          <a:xfrm>
            <a:off x="5409722" y="2698086"/>
            <a:ext cx="2181082" cy="510575"/>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6" name="TextBox 115"/>
          <p:cNvSpPr txBox="1"/>
          <p:nvPr/>
        </p:nvSpPr>
        <p:spPr>
          <a:xfrm>
            <a:off x="8146027" y="5584924"/>
            <a:ext cx="697627" cy="369332"/>
          </a:xfrm>
          <a:prstGeom prst="rect">
            <a:avLst/>
          </a:prstGeom>
          <a:noFill/>
        </p:spPr>
        <p:txBody>
          <a:bodyPr wrap="none" rtlCol="0">
            <a:spAutoFit/>
          </a:bodyPr>
          <a:lstStyle/>
          <a:p>
            <a:r>
              <a:rPr lang="en-US" dirty="0">
                <a:solidFill>
                  <a:prstClr val="black"/>
                </a:solidFill>
                <a:latin typeface="Helvetica" charset="0"/>
                <a:ea typeface="Helvetica" charset="0"/>
                <a:cs typeface="Helvetica" charset="0"/>
              </a:rPr>
              <a:t>2027</a:t>
            </a:r>
          </a:p>
        </p:txBody>
      </p:sp>
      <p:sp>
        <p:nvSpPr>
          <p:cNvPr id="117" name="TextBox 116"/>
          <p:cNvSpPr txBox="1"/>
          <p:nvPr/>
        </p:nvSpPr>
        <p:spPr>
          <a:xfrm>
            <a:off x="9010123" y="5584924"/>
            <a:ext cx="697627" cy="369332"/>
          </a:xfrm>
          <a:prstGeom prst="rect">
            <a:avLst/>
          </a:prstGeom>
          <a:noFill/>
        </p:spPr>
        <p:txBody>
          <a:bodyPr wrap="none" rtlCol="0">
            <a:spAutoFit/>
          </a:bodyPr>
          <a:lstStyle/>
          <a:p>
            <a:r>
              <a:rPr lang="en-US" dirty="0">
                <a:solidFill>
                  <a:prstClr val="black"/>
                </a:solidFill>
                <a:latin typeface="Helvetica" charset="0"/>
                <a:ea typeface="Helvetica" charset="0"/>
                <a:cs typeface="Helvetica" charset="0"/>
              </a:rPr>
              <a:t>2031</a:t>
            </a:r>
          </a:p>
        </p:txBody>
      </p:sp>
      <p:sp>
        <p:nvSpPr>
          <p:cNvPr id="118" name="Freeform 117"/>
          <p:cNvSpPr/>
          <p:nvPr/>
        </p:nvSpPr>
        <p:spPr>
          <a:xfrm>
            <a:off x="7359392" y="5170306"/>
            <a:ext cx="697627" cy="230158"/>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cxnSp>
        <p:nvCxnSpPr>
          <p:cNvPr id="119" name="Straight Connector 118"/>
          <p:cNvCxnSpPr>
            <a:cxnSpLocks/>
          </p:cNvCxnSpPr>
          <p:nvPr/>
        </p:nvCxnSpPr>
        <p:spPr>
          <a:xfrm>
            <a:off x="6761540" y="5405283"/>
            <a:ext cx="597852" cy="0"/>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cxnSp>
        <p:nvCxnSpPr>
          <p:cNvPr id="120" name="Straight Connector 119"/>
          <p:cNvCxnSpPr>
            <a:cxnSpLocks/>
          </p:cNvCxnSpPr>
          <p:nvPr/>
        </p:nvCxnSpPr>
        <p:spPr>
          <a:xfrm>
            <a:off x="8022408" y="5170305"/>
            <a:ext cx="571142" cy="1"/>
          </a:xfrm>
          <a:prstGeom prst="line">
            <a:avLst/>
          </a:prstGeom>
          <a:ln>
            <a:solidFill>
              <a:srgbClr val="00B050"/>
            </a:solidFill>
          </a:ln>
          <a:effectLst/>
        </p:spPr>
        <p:style>
          <a:lnRef idx="2">
            <a:schemeClr val="accent1"/>
          </a:lnRef>
          <a:fillRef idx="0">
            <a:schemeClr val="accent1"/>
          </a:fillRef>
          <a:effectRef idx="1">
            <a:schemeClr val="accent1"/>
          </a:effectRef>
          <a:fontRef idx="minor">
            <a:schemeClr val="tx1"/>
          </a:fontRef>
        </p:style>
      </p:cxnSp>
      <p:sp>
        <p:nvSpPr>
          <p:cNvPr id="121" name="Freeform 120"/>
          <p:cNvSpPr/>
          <p:nvPr/>
        </p:nvSpPr>
        <p:spPr>
          <a:xfrm>
            <a:off x="8574754" y="4216772"/>
            <a:ext cx="507378" cy="941097"/>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cxnSp>
        <p:nvCxnSpPr>
          <p:cNvPr id="122" name="Straight Connector 121"/>
          <p:cNvCxnSpPr/>
          <p:nvPr/>
        </p:nvCxnSpPr>
        <p:spPr>
          <a:xfrm>
            <a:off x="9082132" y="4216772"/>
            <a:ext cx="360039" cy="0"/>
          </a:xfrm>
          <a:prstGeom prst="line">
            <a:avLst/>
          </a:prstGeom>
          <a:ln>
            <a:solidFill>
              <a:srgbClr val="00B050"/>
            </a:solidFill>
            <a:prstDash val="sysDot"/>
          </a:ln>
          <a:effectLst/>
        </p:spPr>
        <p:style>
          <a:lnRef idx="2">
            <a:schemeClr val="accent1"/>
          </a:lnRef>
          <a:fillRef idx="0">
            <a:schemeClr val="accent1"/>
          </a:fillRef>
          <a:effectRef idx="1">
            <a:schemeClr val="accent1"/>
          </a:effectRef>
          <a:fontRef idx="minor">
            <a:schemeClr val="tx1"/>
          </a:fontRef>
        </p:style>
      </p:cxnSp>
      <p:sp>
        <p:nvSpPr>
          <p:cNvPr id="123" name="Freeform 122"/>
          <p:cNvSpPr/>
          <p:nvPr/>
        </p:nvSpPr>
        <p:spPr>
          <a:xfrm>
            <a:off x="9417757" y="1408461"/>
            <a:ext cx="797292" cy="2801634"/>
          </a:xfrm>
          <a:custGeom>
            <a:avLst/>
            <a:gdLst>
              <a:gd name="connsiteX0" fmla="*/ 0 w 3891517"/>
              <a:gd name="connsiteY0" fmla="*/ 3646967 h 3646967"/>
              <a:gd name="connsiteX1" fmla="*/ 669852 w 3891517"/>
              <a:gd name="connsiteY1" fmla="*/ 3370521 h 3646967"/>
              <a:gd name="connsiteX2" fmla="*/ 1446028 w 3891517"/>
              <a:gd name="connsiteY2" fmla="*/ 2860158 h 3646967"/>
              <a:gd name="connsiteX3" fmla="*/ 2232838 w 3891517"/>
              <a:gd name="connsiteY3" fmla="*/ 2115879 h 3646967"/>
              <a:gd name="connsiteX4" fmla="*/ 2817628 w 3891517"/>
              <a:gd name="connsiteY4" fmla="*/ 1456660 h 3646967"/>
              <a:gd name="connsiteX5" fmla="*/ 3519377 w 3891517"/>
              <a:gd name="connsiteY5" fmla="*/ 510363 h 3646967"/>
              <a:gd name="connsiteX6" fmla="*/ 3891517 w 3891517"/>
              <a:gd name="connsiteY6" fmla="*/ 0 h 364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91517" h="3646967">
                <a:moveTo>
                  <a:pt x="0" y="3646967"/>
                </a:moveTo>
                <a:cubicBezTo>
                  <a:pt x="214423" y="3574311"/>
                  <a:pt x="428847" y="3501656"/>
                  <a:pt x="669852" y="3370521"/>
                </a:cubicBezTo>
                <a:cubicBezTo>
                  <a:pt x="910857" y="3239386"/>
                  <a:pt x="1185530" y="3069265"/>
                  <a:pt x="1446028" y="2860158"/>
                </a:cubicBezTo>
                <a:cubicBezTo>
                  <a:pt x="1706526" y="2651051"/>
                  <a:pt x="2004238" y="2349795"/>
                  <a:pt x="2232838" y="2115879"/>
                </a:cubicBezTo>
                <a:cubicBezTo>
                  <a:pt x="2461438" y="1881963"/>
                  <a:pt x="2603205" y="1724246"/>
                  <a:pt x="2817628" y="1456660"/>
                </a:cubicBezTo>
                <a:cubicBezTo>
                  <a:pt x="3032051" y="1189074"/>
                  <a:pt x="3340396" y="753140"/>
                  <a:pt x="3519377" y="510363"/>
                </a:cubicBezTo>
                <a:cubicBezTo>
                  <a:pt x="3698358" y="267586"/>
                  <a:pt x="3891517" y="0"/>
                  <a:pt x="3891517" y="0"/>
                </a:cubicBezTo>
              </a:path>
            </a:pathLst>
          </a:custGeom>
          <a:noFill/>
          <a:ln w="57150">
            <a:solidFill>
              <a:srgbClr val="00B050"/>
            </a:solidFill>
          </a:ln>
        </p:spPr>
        <p:txBody>
          <a:bodyPr rtlCol="0" anchor="ctr"/>
          <a:lstStyle/>
          <a:p>
            <a:pPr algn="ctr"/>
            <a:endParaRPr lang="en-US" dirty="0">
              <a:solidFill>
                <a:prstClr val="black"/>
              </a:solidFill>
            </a:endParaRPr>
          </a:p>
        </p:txBody>
      </p:sp>
      <p:sp>
        <p:nvSpPr>
          <p:cNvPr id="125" name="TextBox 124"/>
          <p:cNvSpPr txBox="1"/>
          <p:nvPr/>
        </p:nvSpPr>
        <p:spPr>
          <a:xfrm>
            <a:off x="7065906" y="5107290"/>
            <a:ext cx="561372" cy="261610"/>
          </a:xfrm>
          <a:prstGeom prst="rect">
            <a:avLst/>
          </a:prstGeom>
          <a:noFill/>
        </p:spPr>
        <p:txBody>
          <a:bodyPr wrap="none" rtlCol="0">
            <a:spAutoFit/>
          </a:bodyPr>
          <a:lstStyle/>
          <a:p>
            <a:r>
              <a:rPr lang="en-US" sz="1100" dirty="0">
                <a:solidFill>
                  <a:srgbClr val="019645"/>
                </a:solidFill>
                <a:latin typeface="Helvetica Light" charset="0"/>
                <a:ea typeface="Helvetica Light" charset="0"/>
                <a:cs typeface="Helvetica Light" charset="0"/>
              </a:rPr>
              <a:t>Run-3</a:t>
            </a:r>
          </a:p>
        </p:txBody>
      </p:sp>
      <p:sp>
        <p:nvSpPr>
          <p:cNvPr id="126" name="TextBox 125"/>
          <p:cNvSpPr txBox="1"/>
          <p:nvPr/>
        </p:nvSpPr>
        <p:spPr>
          <a:xfrm>
            <a:off x="8304734" y="4459218"/>
            <a:ext cx="561372" cy="261610"/>
          </a:xfrm>
          <a:prstGeom prst="rect">
            <a:avLst/>
          </a:prstGeom>
          <a:noFill/>
        </p:spPr>
        <p:txBody>
          <a:bodyPr wrap="none" rtlCol="0">
            <a:spAutoFit/>
          </a:bodyPr>
          <a:lstStyle/>
          <a:p>
            <a:r>
              <a:rPr lang="en-US" sz="1100" dirty="0">
                <a:solidFill>
                  <a:srgbClr val="019645"/>
                </a:solidFill>
                <a:latin typeface="Helvetica Light" charset="0"/>
                <a:ea typeface="Helvetica Light" charset="0"/>
                <a:cs typeface="Helvetica Light" charset="0"/>
              </a:rPr>
              <a:t>Run-4</a:t>
            </a:r>
          </a:p>
        </p:txBody>
      </p:sp>
      <p:sp>
        <p:nvSpPr>
          <p:cNvPr id="127" name="TextBox 126"/>
          <p:cNvSpPr txBox="1"/>
          <p:nvPr/>
        </p:nvSpPr>
        <p:spPr>
          <a:xfrm>
            <a:off x="9312846" y="2704604"/>
            <a:ext cx="561372" cy="261610"/>
          </a:xfrm>
          <a:prstGeom prst="rect">
            <a:avLst/>
          </a:prstGeom>
          <a:noFill/>
        </p:spPr>
        <p:txBody>
          <a:bodyPr wrap="none" rtlCol="0">
            <a:spAutoFit/>
          </a:bodyPr>
          <a:lstStyle/>
          <a:p>
            <a:r>
              <a:rPr lang="en-US" sz="1100" dirty="0">
                <a:solidFill>
                  <a:srgbClr val="019645"/>
                </a:solidFill>
                <a:latin typeface="Helvetica Light" charset="0"/>
                <a:ea typeface="Helvetica Light" charset="0"/>
                <a:cs typeface="Helvetica Light" charset="0"/>
              </a:rPr>
              <a:t>Run-5</a:t>
            </a:r>
          </a:p>
        </p:txBody>
      </p:sp>
      <p:sp>
        <p:nvSpPr>
          <p:cNvPr id="128" name="TextBox 127"/>
          <p:cNvSpPr txBox="1"/>
          <p:nvPr/>
        </p:nvSpPr>
        <p:spPr>
          <a:xfrm>
            <a:off x="8253162" y="3692972"/>
            <a:ext cx="832279" cy="307777"/>
          </a:xfrm>
          <a:prstGeom prst="rect">
            <a:avLst/>
          </a:prstGeom>
          <a:noFill/>
        </p:spPr>
        <p:txBody>
          <a:bodyPr wrap="none" rtlCol="0">
            <a:spAutoFit/>
          </a:bodyPr>
          <a:lstStyle/>
          <a:p>
            <a:r>
              <a:rPr lang="en-US" sz="1400" dirty="0">
                <a:solidFill>
                  <a:srgbClr val="003BB8"/>
                </a:solidFill>
                <a:latin typeface="Helvetica Light" charset="0"/>
                <a:ea typeface="Helvetica Light" charset="0"/>
                <a:cs typeface="Helvetica Light" charset="0"/>
              </a:rPr>
              <a:t>HL-LHC</a:t>
            </a:r>
          </a:p>
        </p:txBody>
      </p:sp>
      <p:cxnSp>
        <p:nvCxnSpPr>
          <p:cNvPr id="129" name="Straight Connector 128"/>
          <p:cNvCxnSpPr/>
          <p:nvPr/>
        </p:nvCxnSpPr>
        <p:spPr>
          <a:xfrm flipH="1">
            <a:off x="8277094" y="3634944"/>
            <a:ext cx="124" cy="1949980"/>
          </a:xfrm>
          <a:prstGeom prst="line">
            <a:avLst/>
          </a:prstGeom>
          <a:ln>
            <a:solidFill>
              <a:srgbClr val="003BB8"/>
            </a:solidFill>
            <a:prstDash val="sysDot"/>
          </a:ln>
          <a:effectLst/>
        </p:spPr>
        <p:style>
          <a:lnRef idx="2">
            <a:schemeClr val="accent1"/>
          </a:lnRef>
          <a:fillRef idx="0">
            <a:schemeClr val="accent1"/>
          </a:fillRef>
          <a:effectRef idx="1">
            <a:schemeClr val="accent1"/>
          </a:effectRef>
          <a:fontRef idx="minor">
            <a:schemeClr val="tx1"/>
          </a:fontRef>
        </p:style>
      </p:cxnSp>
      <p:sp>
        <p:nvSpPr>
          <p:cNvPr id="130" name="TextBox 129"/>
          <p:cNvSpPr txBox="1"/>
          <p:nvPr/>
        </p:nvSpPr>
        <p:spPr>
          <a:xfrm>
            <a:off x="4352054" y="1192436"/>
            <a:ext cx="697628" cy="369332"/>
          </a:xfrm>
          <a:prstGeom prst="rect">
            <a:avLst/>
          </a:prstGeom>
          <a:noFill/>
        </p:spPr>
        <p:txBody>
          <a:bodyPr wrap="none" rtlCol="0">
            <a:spAutoFit/>
          </a:bodyPr>
          <a:lstStyle/>
          <a:p>
            <a:pPr algn="r"/>
            <a:r>
              <a:rPr lang="en-US" dirty="0">
                <a:solidFill>
                  <a:srgbClr val="D80017"/>
                </a:solidFill>
                <a:latin typeface="Helvetica" charset="0"/>
                <a:ea typeface="Helvetica" charset="0"/>
                <a:cs typeface="Helvetica" charset="0"/>
              </a:rPr>
              <a:t>3000</a:t>
            </a:r>
          </a:p>
        </p:txBody>
      </p:sp>
      <p:pic>
        <p:nvPicPr>
          <p:cNvPr id="131" name="Picture 130"/>
          <p:cNvPicPr>
            <a:picLocks noChangeAspect="1"/>
          </p:cNvPicPr>
          <p:nvPr/>
        </p:nvPicPr>
        <p:blipFill rotWithShape="1">
          <a:blip r:embed="rId6" cstate="screen">
            <a:extLst>
              <a:ext uri="{28A0092B-C50C-407E-A947-70E740481C1C}">
                <a14:useLocalDpi xmlns:a14="http://schemas.microsoft.com/office/drawing/2010/main"/>
              </a:ext>
            </a:extLst>
          </a:blip>
          <a:srcRect l="33094" t="27493" r="17526" b="17246"/>
          <a:stretch/>
        </p:blipFill>
        <p:spPr>
          <a:xfrm>
            <a:off x="5982792" y="5388594"/>
            <a:ext cx="780404" cy="202782"/>
          </a:xfrm>
          <a:prstGeom prst="rect">
            <a:avLst/>
          </a:prstGeom>
        </p:spPr>
      </p:pic>
      <p:sp>
        <p:nvSpPr>
          <p:cNvPr id="132" name="Rectangle 131"/>
          <p:cNvSpPr/>
          <p:nvPr/>
        </p:nvSpPr>
        <p:spPr>
          <a:xfrm>
            <a:off x="5951495" y="5305363"/>
            <a:ext cx="267357" cy="163110"/>
          </a:xfrm>
          <a:prstGeom prst="rect">
            <a:avLst/>
          </a:prstGeom>
          <a:solidFill>
            <a:schemeClr val="bg1"/>
          </a:solidFill>
          <a:ln>
            <a:noFill/>
          </a:ln>
        </p:spPr>
        <p:txBody>
          <a:bodyPr wrap="square" rtlCol="0" anchor="ctr">
            <a:spAutoFit/>
          </a:bodyPr>
          <a:lstStyle/>
          <a:p>
            <a:pPr algn="r"/>
            <a:endParaRPr lang="en-US" sz="1600">
              <a:solidFill>
                <a:prstClr val="black"/>
              </a:solidFill>
              <a:latin typeface="Helvetica Light" charset="0"/>
              <a:ea typeface="Helvetica Light" charset="0"/>
              <a:cs typeface="Helvetica Light" charset="0"/>
            </a:endParaRPr>
          </a:p>
        </p:txBody>
      </p:sp>
      <p:sp>
        <p:nvSpPr>
          <p:cNvPr id="124" name="TextBox 123"/>
          <p:cNvSpPr txBox="1"/>
          <p:nvPr/>
        </p:nvSpPr>
        <p:spPr>
          <a:xfrm>
            <a:off x="5856462" y="5296892"/>
            <a:ext cx="561372" cy="261610"/>
          </a:xfrm>
          <a:prstGeom prst="rect">
            <a:avLst/>
          </a:prstGeom>
          <a:noFill/>
        </p:spPr>
        <p:txBody>
          <a:bodyPr wrap="none" rtlCol="0">
            <a:spAutoFit/>
          </a:bodyPr>
          <a:lstStyle/>
          <a:p>
            <a:r>
              <a:rPr lang="en-US" sz="1100" dirty="0">
                <a:solidFill>
                  <a:srgbClr val="019645"/>
                </a:solidFill>
                <a:latin typeface="Helvetica Light" charset="0"/>
                <a:ea typeface="Helvetica Light" charset="0"/>
                <a:cs typeface="Helvetica Light" charset="0"/>
              </a:rPr>
              <a:t>Run-2</a:t>
            </a:r>
          </a:p>
        </p:txBody>
      </p:sp>
      <p:sp>
        <p:nvSpPr>
          <p:cNvPr id="42" name="Rectangle 41">
            <a:extLst>
              <a:ext uri="{FF2B5EF4-FFF2-40B4-BE49-F238E27FC236}">
                <a16:creationId xmlns:a16="http://schemas.microsoft.com/office/drawing/2014/main" id="{185ABB73-8EC9-6543-8522-681FDF9FE9D2}"/>
              </a:ext>
            </a:extLst>
          </p:cNvPr>
          <p:cNvSpPr/>
          <p:nvPr/>
        </p:nvSpPr>
        <p:spPr>
          <a:xfrm>
            <a:off x="10711924" y="1840509"/>
            <a:ext cx="1330078" cy="1169551"/>
          </a:xfrm>
          <a:prstGeom prst="rect">
            <a:avLst/>
          </a:prstGeom>
        </p:spPr>
        <p:txBody>
          <a:bodyPr wrap="square">
            <a:spAutoFit/>
          </a:bodyPr>
          <a:lstStyle/>
          <a:p>
            <a:r>
              <a:rPr lang="en-GB" sz="1400" dirty="0">
                <a:solidFill>
                  <a:srgbClr val="BC010C"/>
                </a:solidFill>
                <a:latin typeface="Chalkduster" charset="0"/>
                <a:ea typeface="Chalkduster" charset="0"/>
                <a:cs typeface="Chalkduster" charset="0"/>
              </a:rPr>
              <a:t>We will be going here</a:t>
            </a:r>
          </a:p>
          <a:p>
            <a:endParaRPr lang="en-GB" sz="1400" dirty="0">
              <a:solidFill>
                <a:srgbClr val="BC010C"/>
              </a:solidFill>
              <a:latin typeface="Chalkduster" charset="0"/>
              <a:ea typeface="Chalkduster" charset="0"/>
              <a:cs typeface="Chalkduster" charset="0"/>
            </a:endParaRPr>
          </a:p>
          <a:p>
            <a:r>
              <a:rPr lang="en-GB" sz="1400" dirty="0">
                <a:solidFill>
                  <a:srgbClr val="BC010C"/>
                </a:solidFill>
                <a:latin typeface="Chalkduster" charset="0"/>
                <a:ea typeface="Chalkduster" charset="0"/>
                <a:cs typeface="Chalkduster" charset="0"/>
              </a:rPr>
              <a:t>Possibly up to 4 ab</a:t>
            </a:r>
            <a:r>
              <a:rPr lang="en-GB" sz="1400" baseline="30000" dirty="0">
                <a:solidFill>
                  <a:srgbClr val="BC010C"/>
                </a:solidFill>
                <a:latin typeface="Chalkduster" charset="0"/>
                <a:ea typeface="Chalkduster" charset="0"/>
                <a:cs typeface="Chalkduster" charset="0"/>
              </a:rPr>
              <a:t>–1</a:t>
            </a:r>
            <a:endParaRPr lang="en-GB" sz="1050" baseline="30000" dirty="0">
              <a:solidFill>
                <a:srgbClr val="BC010C"/>
              </a:solidFill>
              <a:latin typeface="Chalkduster" charset="0"/>
              <a:ea typeface="Chalkduster" charset="0"/>
              <a:cs typeface="Chalkduster" charset="0"/>
            </a:endParaRPr>
          </a:p>
        </p:txBody>
      </p:sp>
      <p:sp>
        <p:nvSpPr>
          <p:cNvPr id="44" name="Rectangle 43">
            <a:extLst>
              <a:ext uri="{FF2B5EF4-FFF2-40B4-BE49-F238E27FC236}">
                <a16:creationId xmlns:a16="http://schemas.microsoft.com/office/drawing/2014/main" id="{6EACC651-6809-6F4F-B633-E92C4ADF525F}"/>
              </a:ext>
            </a:extLst>
          </p:cNvPr>
          <p:cNvSpPr/>
          <p:nvPr/>
        </p:nvSpPr>
        <p:spPr>
          <a:xfrm>
            <a:off x="9689488" y="1711881"/>
            <a:ext cx="184730" cy="338554"/>
          </a:xfrm>
          <a:prstGeom prst="rect">
            <a:avLst/>
          </a:prstGeom>
          <a:solidFill>
            <a:schemeClr val="bg1"/>
          </a:solidFill>
          <a:ln>
            <a:solidFill>
              <a:schemeClr val="bg1"/>
            </a:solid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3" name="TextBox 2">
            <a:extLst>
              <a:ext uri="{FF2B5EF4-FFF2-40B4-BE49-F238E27FC236}">
                <a16:creationId xmlns:a16="http://schemas.microsoft.com/office/drawing/2014/main" id="{2A4E4025-5419-8448-9D1B-64C4A1158119}"/>
              </a:ext>
            </a:extLst>
          </p:cNvPr>
          <p:cNvSpPr txBox="1"/>
          <p:nvPr/>
        </p:nvSpPr>
        <p:spPr>
          <a:xfrm>
            <a:off x="9708398" y="5964551"/>
            <a:ext cx="650819" cy="369332"/>
          </a:xfrm>
          <a:prstGeom prst="rect">
            <a:avLst/>
          </a:prstGeom>
          <a:noFill/>
        </p:spPr>
        <p:txBody>
          <a:bodyPr wrap="none" rtlCol="0">
            <a:spAutoFit/>
          </a:bodyPr>
          <a:lstStyle/>
          <a:p>
            <a:r>
              <a:rPr lang="en-US" dirty="0">
                <a:latin typeface="Helvetica" pitchFamily="2" charset="0"/>
                <a:ea typeface="Helvetica Light" charset="0"/>
                <a:cs typeface="Helvetica Light" charset="0"/>
              </a:rPr>
              <a:t>Year</a:t>
            </a:r>
          </a:p>
        </p:txBody>
      </p:sp>
      <p:sp>
        <p:nvSpPr>
          <p:cNvPr id="4" name="Rectangle 3">
            <a:extLst>
              <a:ext uri="{FF2B5EF4-FFF2-40B4-BE49-F238E27FC236}">
                <a16:creationId xmlns:a16="http://schemas.microsoft.com/office/drawing/2014/main" id="{D65824C6-6719-4A48-A5B1-DC9677394899}"/>
              </a:ext>
            </a:extLst>
          </p:cNvPr>
          <p:cNvSpPr/>
          <p:nvPr/>
        </p:nvSpPr>
        <p:spPr>
          <a:xfrm>
            <a:off x="5282705" y="1577273"/>
            <a:ext cx="4563794" cy="473162"/>
          </a:xfrm>
          <a:prstGeom prst="rect">
            <a:avLst/>
          </a:prstGeom>
          <a:solidFill>
            <a:schemeClr val="bg1"/>
          </a:solidFill>
          <a:ln>
            <a:solidFill>
              <a:schemeClr val="bg1"/>
            </a:solidFill>
          </a:ln>
        </p:spPr>
        <p:txBody>
          <a:bodyPr wrap="none" rtlCol="0" anchor="ctr">
            <a:spAutoFit/>
          </a:bodyPr>
          <a:lstStyle/>
          <a:p>
            <a:pPr algn="r"/>
            <a:endParaRPr lang="en-US" sz="1600">
              <a:latin typeface="Helvetica Light" charset="0"/>
              <a:ea typeface="Helvetica Light" charset="0"/>
              <a:cs typeface="Helvetica Light" charset="0"/>
            </a:endParaRPr>
          </a:p>
        </p:txBody>
      </p:sp>
      <p:pic>
        <p:nvPicPr>
          <p:cNvPr id="43" name="Picture 42">
            <a:extLst>
              <a:ext uri="{FF2B5EF4-FFF2-40B4-BE49-F238E27FC236}">
                <a16:creationId xmlns:a16="http://schemas.microsoft.com/office/drawing/2014/main" id="{FAF0FDF2-E442-DE4B-8F5F-4BEA1CE4E01D}"/>
              </a:ext>
            </a:extLst>
          </p:cNvPr>
          <p:cNvPicPr>
            <a:picLocks noChangeAspect="1"/>
          </p:cNvPicPr>
          <p:nvPr/>
        </p:nvPicPr>
        <p:blipFill>
          <a:blip r:embed="rId7"/>
          <a:stretch>
            <a:fillRect/>
          </a:stretch>
        </p:blipFill>
        <p:spPr>
          <a:xfrm>
            <a:off x="5192942" y="1843010"/>
            <a:ext cx="4104757" cy="887515"/>
          </a:xfrm>
          <a:prstGeom prst="rect">
            <a:avLst/>
          </a:prstGeom>
        </p:spPr>
      </p:pic>
      <p:sp>
        <p:nvSpPr>
          <p:cNvPr id="45" name="TextBox 44">
            <a:extLst>
              <a:ext uri="{FF2B5EF4-FFF2-40B4-BE49-F238E27FC236}">
                <a16:creationId xmlns:a16="http://schemas.microsoft.com/office/drawing/2014/main" id="{AF7308CB-ACCF-1349-866D-BB3FDB4CE571}"/>
              </a:ext>
            </a:extLst>
          </p:cNvPr>
          <p:cNvSpPr txBox="1"/>
          <p:nvPr/>
        </p:nvSpPr>
        <p:spPr>
          <a:xfrm>
            <a:off x="5282991" y="1613418"/>
            <a:ext cx="950901" cy="307777"/>
          </a:xfrm>
          <a:prstGeom prst="rect">
            <a:avLst/>
          </a:prstGeom>
          <a:noFill/>
        </p:spPr>
        <p:txBody>
          <a:bodyPr wrap="none" rtlCol="0">
            <a:spAutoFit/>
          </a:bodyPr>
          <a:lstStyle/>
          <a:p>
            <a:r>
              <a:rPr lang="en-US" sz="1400" b="1" dirty="0">
                <a:latin typeface="Garamond" panose="02020404030301010803" pitchFamily="18" charset="0"/>
                <a:ea typeface="Helvetica Light" charset="0"/>
                <a:cs typeface="Helvetica Light" charset="0"/>
              </a:rPr>
              <a:t>HL-LHC:</a:t>
            </a:r>
          </a:p>
        </p:txBody>
      </p:sp>
      <p:sp>
        <p:nvSpPr>
          <p:cNvPr id="6" name="TextBox 5">
            <a:extLst>
              <a:ext uri="{FF2B5EF4-FFF2-40B4-BE49-F238E27FC236}">
                <a16:creationId xmlns:a16="http://schemas.microsoft.com/office/drawing/2014/main" id="{6800A087-1AA0-A648-9330-0AB8B115628D}"/>
              </a:ext>
            </a:extLst>
          </p:cNvPr>
          <p:cNvSpPr txBox="1"/>
          <p:nvPr/>
        </p:nvSpPr>
        <p:spPr>
          <a:xfrm>
            <a:off x="240331" y="1374553"/>
            <a:ext cx="2609663" cy="1815882"/>
          </a:xfrm>
          <a:prstGeom prst="rect">
            <a:avLst/>
          </a:prstGeom>
          <a:noFill/>
        </p:spPr>
        <p:txBody>
          <a:bodyPr wrap="square" rtlCol="0">
            <a:spAutoFit/>
          </a:bodyPr>
          <a:lstStyle/>
          <a:p>
            <a:r>
              <a:rPr lang="en-US" sz="1600" dirty="0">
                <a:latin typeface="Helvetica Light" charset="0"/>
                <a:ea typeface="Helvetica Light" charset="0"/>
                <a:cs typeface="Helvetica Light" charset="0"/>
              </a:rPr>
              <a:t>ATLAS &amp; CMS Phase-II  upgrades entering construction phase</a:t>
            </a:r>
          </a:p>
          <a:p>
            <a:endParaRPr lang="en-US" sz="1600" dirty="0">
              <a:latin typeface="Helvetica Light" charset="0"/>
              <a:ea typeface="Helvetica Light" charset="0"/>
              <a:cs typeface="Helvetica Light" charset="0"/>
            </a:endParaRPr>
          </a:p>
          <a:p>
            <a:r>
              <a:rPr lang="en-US" sz="1600" dirty="0">
                <a:latin typeface="Helvetica Light" charset="0"/>
                <a:ea typeface="Helvetica Light" charset="0"/>
                <a:cs typeface="Helvetica Light" charset="0"/>
              </a:rPr>
              <a:t>No time to </a:t>
            </a:r>
            <a:r>
              <a:rPr lang="en-US" sz="1600" dirty="0" err="1">
                <a:latin typeface="Helvetica Light" charset="0"/>
                <a:ea typeface="Helvetica Light" charset="0"/>
                <a:cs typeface="Helvetica Light" charset="0"/>
              </a:rPr>
              <a:t>summarise</a:t>
            </a:r>
            <a:r>
              <a:rPr lang="en-US" sz="1600" dirty="0">
                <a:latin typeface="Helvetica Light" charset="0"/>
                <a:ea typeface="Helvetica Light" charset="0"/>
                <a:cs typeface="Helvetica Light" charset="0"/>
              </a:rPr>
              <a:t>     the many innovating and challenging projects here</a:t>
            </a:r>
          </a:p>
        </p:txBody>
      </p:sp>
      <p:pic>
        <p:nvPicPr>
          <p:cNvPr id="8" name="Picture 7">
            <a:extLst>
              <a:ext uri="{FF2B5EF4-FFF2-40B4-BE49-F238E27FC236}">
                <a16:creationId xmlns:a16="http://schemas.microsoft.com/office/drawing/2014/main" id="{6D6B90CD-9FA7-444F-B595-EE3E0B5D88FC}"/>
              </a:ext>
            </a:extLst>
          </p:cNvPr>
          <p:cNvPicPr>
            <a:picLocks noChangeAspect="1"/>
          </p:cNvPicPr>
          <p:nvPr/>
        </p:nvPicPr>
        <p:blipFill>
          <a:blip r:embed="rId8"/>
          <a:stretch>
            <a:fillRect/>
          </a:stretch>
        </p:blipFill>
        <p:spPr>
          <a:xfrm>
            <a:off x="316547" y="3471300"/>
            <a:ext cx="3420280" cy="1504923"/>
          </a:xfrm>
          <a:prstGeom prst="rect">
            <a:avLst/>
          </a:prstGeom>
        </p:spPr>
      </p:pic>
      <p:sp>
        <p:nvSpPr>
          <p:cNvPr id="9" name="TextBox 8">
            <a:extLst>
              <a:ext uri="{FF2B5EF4-FFF2-40B4-BE49-F238E27FC236}">
                <a16:creationId xmlns:a16="http://schemas.microsoft.com/office/drawing/2014/main" id="{B1442B50-AC65-A24D-B6C6-E2FAA99E8C03}"/>
              </a:ext>
            </a:extLst>
          </p:cNvPr>
          <p:cNvSpPr txBox="1"/>
          <p:nvPr/>
        </p:nvSpPr>
        <p:spPr>
          <a:xfrm>
            <a:off x="231279" y="5022731"/>
            <a:ext cx="2803035" cy="400110"/>
          </a:xfrm>
          <a:prstGeom prst="rect">
            <a:avLst/>
          </a:prstGeom>
          <a:noFill/>
        </p:spPr>
        <p:txBody>
          <a:bodyPr wrap="square" rtlCol="0">
            <a:spAutoFit/>
          </a:bodyPr>
          <a:lstStyle/>
          <a:p>
            <a:r>
              <a:rPr lang="en-US" sz="1000" dirty="0">
                <a:solidFill>
                  <a:schemeClr val="tx1">
                    <a:lumMod val="50000"/>
                    <a:lumOff val="50000"/>
                  </a:schemeClr>
                </a:solidFill>
                <a:latin typeface="Helvetica Light" charset="0"/>
                <a:ea typeface="Helvetica Light" charset="0"/>
                <a:cs typeface="Helvetica Light" charset="0"/>
              </a:rPr>
              <a:t>Simulated VBF Higgs event with 200 pileup interactions in CMS</a:t>
            </a:r>
          </a:p>
        </p:txBody>
      </p:sp>
      <p:sp>
        <p:nvSpPr>
          <p:cNvPr id="13" name="Rectangle 12">
            <a:extLst>
              <a:ext uri="{FF2B5EF4-FFF2-40B4-BE49-F238E27FC236}">
                <a16:creationId xmlns:a16="http://schemas.microsoft.com/office/drawing/2014/main" id="{547118DD-B752-B247-AF79-5FCE8C454732}"/>
              </a:ext>
            </a:extLst>
          </p:cNvPr>
          <p:cNvSpPr/>
          <p:nvPr/>
        </p:nvSpPr>
        <p:spPr>
          <a:xfrm>
            <a:off x="5311581" y="2902184"/>
            <a:ext cx="2906530" cy="461665"/>
          </a:xfrm>
          <a:prstGeom prst="rect">
            <a:avLst/>
          </a:prstGeom>
        </p:spPr>
        <p:txBody>
          <a:bodyPr wrap="square">
            <a:spAutoFit/>
          </a:bodyPr>
          <a:lstStyle/>
          <a:p>
            <a:r>
              <a:rPr lang="en-US" sz="1200" dirty="0">
                <a:solidFill>
                  <a:srgbClr val="003BB8"/>
                </a:solidFill>
                <a:latin typeface="Helvetica Light" charset="0"/>
                <a:ea typeface="Helvetica Light" charset="0"/>
                <a:cs typeface="Helvetica Light" charset="0"/>
              </a:rPr>
              <a:t>With 3 ab</a:t>
            </a:r>
            <a:r>
              <a:rPr lang="en-US" sz="1200" baseline="30000" dirty="0">
                <a:solidFill>
                  <a:srgbClr val="003BB8"/>
                </a:solidFill>
                <a:latin typeface="Helvetica Light" charset="0"/>
                <a:ea typeface="Helvetica Light" charset="0"/>
                <a:cs typeface="Helvetica Light" charset="0"/>
              </a:rPr>
              <a:t>–1</a:t>
            </a:r>
            <a:r>
              <a:rPr lang="en-US" sz="1200" dirty="0">
                <a:solidFill>
                  <a:srgbClr val="003BB8"/>
                </a:solidFill>
                <a:latin typeface="Helvetica Light" charset="0"/>
                <a:ea typeface="Helvetica Light" charset="0"/>
                <a:cs typeface="Helvetica Light" charset="0"/>
              </a:rPr>
              <a:t>: 190 million H and 120 thousand HH </a:t>
            </a:r>
            <a:r>
              <a:rPr lang="en-US" sz="1050" dirty="0">
                <a:solidFill>
                  <a:srgbClr val="003BB8"/>
                </a:solidFill>
                <a:latin typeface="Helvetica Light" charset="0"/>
                <a:ea typeface="Helvetica Light" charset="0"/>
                <a:cs typeface="Helvetica Light" charset="0"/>
              </a:rPr>
              <a:t>(</a:t>
            </a:r>
            <a:r>
              <a:rPr lang="en-US" sz="1050" dirty="0" err="1">
                <a:solidFill>
                  <a:srgbClr val="003BB8"/>
                </a:solidFill>
                <a:latin typeface="Helvetica Light" charset="0"/>
                <a:ea typeface="Helvetica Light" charset="0"/>
                <a:cs typeface="Helvetica Light" charset="0"/>
              </a:rPr>
              <a:t>ggF</a:t>
            </a:r>
            <a:r>
              <a:rPr lang="en-US" sz="1050" dirty="0">
                <a:solidFill>
                  <a:srgbClr val="003BB8"/>
                </a:solidFill>
                <a:latin typeface="Helvetica Light" charset="0"/>
                <a:ea typeface="Helvetica Light" charset="0"/>
                <a:cs typeface="Helvetica Light" charset="0"/>
              </a:rPr>
              <a:t>)</a:t>
            </a:r>
            <a:r>
              <a:rPr lang="en-US" sz="1200" dirty="0">
                <a:solidFill>
                  <a:srgbClr val="003BB8"/>
                </a:solidFill>
                <a:latin typeface="Helvetica Light" charset="0"/>
                <a:ea typeface="Helvetica Light" charset="0"/>
                <a:cs typeface="Helvetica Light" charset="0"/>
              </a:rPr>
              <a:t> produced (SM)</a:t>
            </a:r>
            <a:endParaRPr lang="en-US" sz="1400" dirty="0">
              <a:solidFill>
                <a:srgbClr val="003BB8"/>
              </a:solidFill>
              <a:latin typeface="Helvetica Light" charset="0"/>
              <a:ea typeface="Helvetica Light" charset="0"/>
              <a:cs typeface="Helvetica Light" charset="0"/>
            </a:endParaRPr>
          </a:p>
        </p:txBody>
      </p:sp>
    </p:spTree>
    <p:extLst>
      <p:ext uri="{BB962C8B-B14F-4D97-AF65-F5344CB8AC3E}">
        <p14:creationId xmlns:p14="http://schemas.microsoft.com/office/powerpoint/2010/main" val="206695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86461" y="2911048"/>
            <a:ext cx="8074611" cy="3524042"/>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3BB8"/>
                </a:solidFill>
                <a:latin typeface="Helvetica Light" charset="0"/>
                <a:ea typeface="Helvetica Light" charset="0"/>
                <a:cs typeface="Helvetica Light" charset="0"/>
              </a:rPr>
              <a:t>Many, many, many other beautiful results </a:t>
            </a:r>
            <a:r>
              <a:rPr lang="en-US" sz="1600" dirty="0">
                <a:solidFill>
                  <a:srgbClr val="003BB8"/>
                </a:solidFill>
                <a:latin typeface="Helvetica Light" charset="0"/>
                <a:ea typeface="Helvetica Light" charset="0"/>
                <a:cs typeface="Helvetica Light" charset="0"/>
              </a:rPr>
              <a:t>(among these, the suit of new and ingenious long-lived particle searches, an utterly creative field as we heard today)</a:t>
            </a:r>
          </a:p>
          <a:p>
            <a:pPr marL="285750" indent="-285750">
              <a:spcBef>
                <a:spcPts val="1800"/>
              </a:spcBef>
              <a:buFont typeface="Arial" panose="020B0604020202020204" pitchFamily="34" charset="0"/>
              <a:buChar char="•"/>
            </a:pPr>
            <a:r>
              <a:rPr lang="en-US" dirty="0">
                <a:solidFill>
                  <a:srgbClr val="003BB8"/>
                </a:solidFill>
                <a:latin typeface="Helvetica Light" charset="0"/>
                <a:ea typeface="Helvetica Light" charset="0"/>
                <a:cs typeface="Helvetica Light" charset="0"/>
              </a:rPr>
              <a:t>Further progress on theoretical calculations and modelling is critical for exploiting the physics of Run-3 and the HL-LHC</a:t>
            </a:r>
          </a:p>
          <a:p>
            <a:pPr marL="285750" indent="-285750">
              <a:spcBef>
                <a:spcPts val="1800"/>
              </a:spcBef>
              <a:buFont typeface="Arial" panose="020B0604020202020204" pitchFamily="34" charset="0"/>
              <a:buChar char="•"/>
            </a:pPr>
            <a:r>
              <a:rPr lang="en-US" dirty="0">
                <a:solidFill>
                  <a:srgbClr val="003BB8"/>
                </a:solidFill>
                <a:latin typeface="Helvetica Light" charset="0"/>
                <a:ea typeface="Helvetica Light" charset="0"/>
                <a:cs typeface="Helvetica Light" charset="0"/>
              </a:rPr>
              <a:t>SMEFT, SMEFT, SMEFT: theorists and experimentalists are moving to a global and coherent BSM interpretation framework of measurements and searches — this is an excellent development</a:t>
            </a:r>
          </a:p>
          <a:p>
            <a:pPr marL="285750" indent="-285750">
              <a:spcBef>
                <a:spcPts val="1800"/>
              </a:spcBef>
              <a:buFont typeface="Arial" panose="020B0604020202020204" pitchFamily="34" charset="0"/>
              <a:buChar char="•"/>
            </a:pPr>
            <a:r>
              <a:rPr lang="en-US" dirty="0">
                <a:solidFill>
                  <a:srgbClr val="003BB8"/>
                </a:solidFill>
                <a:latin typeface="Helvetica Light" charset="0"/>
                <a:ea typeface="Helvetica Light" charset="0"/>
                <a:cs typeface="Helvetica Light" charset="0"/>
              </a:rPr>
              <a:t>The importance of outreach for particle physics: go and speak to policy makers, your colleagues at universities and labs, and the public about this exciting and important science!</a:t>
            </a:r>
          </a:p>
        </p:txBody>
      </p:sp>
      <p:sp>
        <p:nvSpPr>
          <p:cNvPr id="35" name="TextBox 34">
            <a:extLst>
              <a:ext uri="{FF2B5EF4-FFF2-40B4-BE49-F238E27FC236}">
                <a16:creationId xmlns:a16="http://schemas.microsoft.com/office/drawing/2014/main" id="{F629438D-75D1-2843-97BD-DDDFB72E7502}"/>
              </a:ext>
            </a:extLst>
          </p:cNvPr>
          <p:cNvSpPr txBox="1"/>
          <p:nvPr/>
        </p:nvSpPr>
        <p:spPr>
          <a:xfrm>
            <a:off x="619425" y="2203822"/>
            <a:ext cx="7636813" cy="369332"/>
          </a:xfrm>
          <a:prstGeom prst="rect">
            <a:avLst/>
          </a:prstGeom>
          <a:noFill/>
        </p:spPr>
        <p:txBody>
          <a:bodyPr wrap="square" rtlCol="0">
            <a:spAutoFit/>
          </a:bodyPr>
          <a:lstStyle/>
          <a:p>
            <a:pPr>
              <a:spcBef>
                <a:spcPts val="3000"/>
              </a:spcBef>
              <a:defRPr/>
            </a:pPr>
            <a:r>
              <a:rPr lang="en-US" b="1" dirty="0">
                <a:solidFill>
                  <a:srgbClr val="003BB8"/>
                </a:solidFill>
                <a:latin typeface="Helvetica" pitchFamily="2" charset="0"/>
                <a:cs typeface="Arial"/>
              </a:rPr>
              <a:t>Among the many things I did not discuss</a:t>
            </a:r>
            <a:endParaRPr lang="en-US" sz="1600" b="1" dirty="0">
              <a:solidFill>
                <a:srgbClr val="003BB8"/>
              </a:solidFill>
              <a:latin typeface="Helvetica" pitchFamily="2" charset="0"/>
              <a:cs typeface="Arial"/>
            </a:endParaRPr>
          </a:p>
        </p:txBody>
      </p:sp>
      <p:sp>
        <p:nvSpPr>
          <p:cNvPr id="36" name="Rectangle 35">
            <a:extLst>
              <a:ext uri="{FF2B5EF4-FFF2-40B4-BE49-F238E27FC236}">
                <a16:creationId xmlns:a16="http://schemas.microsoft.com/office/drawing/2014/main" id="{11EB2109-43DE-7545-9791-717DEE3BB9A6}"/>
              </a:ext>
            </a:extLst>
          </p:cNvPr>
          <p:cNvSpPr/>
          <p:nvPr/>
        </p:nvSpPr>
        <p:spPr>
          <a:xfrm>
            <a:off x="4465863" y="0"/>
            <a:ext cx="7726137" cy="1714499"/>
          </a:xfrm>
          <a:prstGeom prst="rect">
            <a:avLst/>
          </a:prstGeom>
          <a:solidFill>
            <a:srgbClr val="003746"/>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pic>
        <p:nvPicPr>
          <p:cNvPr id="41" name="Picture 40">
            <a:extLst>
              <a:ext uri="{FF2B5EF4-FFF2-40B4-BE49-F238E27FC236}">
                <a16:creationId xmlns:a16="http://schemas.microsoft.com/office/drawing/2014/main" id="{48641F77-6AF8-B849-B2A0-40619528E78B}"/>
              </a:ext>
            </a:extLst>
          </p:cNvPr>
          <p:cNvPicPr>
            <a:picLocks noChangeAspect="1"/>
          </p:cNvPicPr>
          <p:nvPr/>
        </p:nvPicPr>
        <p:blipFill>
          <a:blip r:embed="rId3"/>
          <a:stretch>
            <a:fillRect/>
          </a:stretch>
        </p:blipFill>
        <p:spPr>
          <a:xfrm>
            <a:off x="0" y="-407"/>
            <a:ext cx="4465863" cy="1711914"/>
          </a:xfrm>
          <a:prstGeom prst="rect">
            <a:avLst/>
          </a:prstGeom>
        </p:spPr>
      </p:pic>
      <p:sp>
        <p:nvSpPr>
          <p:cNvPr id="42" name="TextBox 41">
            <a:extLst>
              <a:ext uri="{FF2B5EF4-FFF2-40B4-BE49-F238E27FC236}">
                <a16:creationId xmlns:a16="http://schemas.microsoft.com/office/drawing/2014/main" id="{4914D69A-5A5A-B74E-B45E-618A864EC6BF}"/>
              </a:ext>
            </a:extLst>
          </p:cNvPr>
          <p:cNvSpPr txBox="1"/>
          <p:nvPr/>
        </p:nvSpPr>
        <p:spPr>
          <a:xfrm>
            <a:off x="7391352" y="622619"/>
            <a:ext cx="4372040"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Before concluding…</a:t>
            </a:r>
            <a:endParaRPr lang="en-US" dirty="0">
              <a:solidFill>
                <a:schemeClr val="bg1"/>
              </a:solidFill>
              <a:latin typeface="Helvetica Light" charset="0"/>
              <a:ea typeface="Helvetica Light" charset="0"/>
              <a:cs typeface="Helvetica Light" charset="0"/>
            </a:endParaRPr>
          </a:p>
        </p:txBody>
      </p:sp>
      <p:pic>
        <p:nvPicPr>
          <p:cNvPr id="13" name="Picture 12">
            <a:extLst>
              <a:ext uri="{FF2B5EF4-FFF2-40B4-BE49-F238E27FC236}">
                <a16:creationId xmlns:a16="http://schemas.microsoft.com/office/drawing/2014/main" id="{6B7A7B70-3835-2042-9794-34B4E2FFF91B}"/>
              </a:ext>
            </a:extLst>
          </p:cNvPr>
          <p:cNvPicPr>
            <a:picLocks noChangeAspect="1"/>
          </p:cNvPicPr>
          <p:nvPr/>
        </p:nvPicPr>
        <p:blipFill>
          <a:blip r:embed="rId4">
            <a:lum bright="10000" contrast="14000"/>
          </a:blip>
          <a:stretch>
            <a:fillRect/>
          </a:stretch>
        </p:blipFill>
        <p:spPr>
          <a:xfrm>
            <a:off x="9192151" y="5103341"/>
            <a:ext cx="3010464" cy="1368820"/>
          </a:xfrm>
          <a:prstGeom prst="rect">
            <a:avLst/>
          </a:prstGeom>
        </p:spPr>
      </p:pic>
      <p:pic>
        <p:nvPicPr>
          <p:cNvPr id="16" name="Picture 15">
            <a:extLst>
              <a:ext uri="{FF2B5EF4-FFF2-40B4-BE49-F238E27FC236}">
                <a16:creationId xmlns:a16="http://schemas.microsoft.com/office/drawing/2014/main" id="{D181092F-6A64-FE4B-ACA2-E2943375C1F1}"/>
              </a:ext>
            </a:extLst>
          </p:cNvPr>
          <p:cNvPicPr>
            <a:picLocks noChangeAspect="1"/>
          </p:cNvPicPr>
          <p:nvPr/>
        </p:nvPicPr>
        <p:blipFill>
          <a:blip r:embed="rId5"/>
          <a:stretch>
            <a:fillRect/>
          </a:stretch>
        </p:blipFill>
        <p:spPr>
          <a:xfrm>
            <a:off x="8877300" y="2079367"/>
            <a:ext cx="3314700" cy="2425700"/>
          </a:xfrm>
          <a:prstGeom prst="rect">
            <a:avLst/>
          </a:prstGeom>
        </p:spPr>
      </p:pic>
      <p:pic>
        <p:nvPicPr>
          <p:cNvPr id="17" name="Picture 16">
            <a:extLst>
              <a:ext uri="{FF2B5EF4-FFF2-40B4-BE49-F238E27FC236}">
                <a16:creationId xmlns:a16="http://schemas.microsoft.com/office/drawing/2014/main" id="{BE7E0627-53BC-3F46-B9E8-CED8415F7A64}"/>
              </a:ext>
            </a:extLst>
          </p:cNvPr>
          <p:cNvPicPr>
            <a:picLocks noChangeAspect="1"/>
          </p:cNvPicPr>
          <p:nvPr/>
        </p:nvPicPr>
        <p:blipFill>
          <a:blip r:embed="rId6"/>
          <a:stretch>
            <a:fillRect/>
          </a:stretch>
        </p:blipFill>
        <p:spPr>
          <a:xfrm>
            <a:off x="11009869" y="5103341"/>
            <a:ext cx="1192745" cy="800967"/>
          </a:xfrm>
          <a:prstGeom prst="rect">
            <a:avLst/>
          </a:prstGeom>
        </p:spPr>
      </p:pic>
    </p:spTree>
    <p:extLst>
      <p:ext uri="{BB962C8B-B14F-4D97-AF65-F5344CB8AC3E}">
        <p14:creationId xmlns:p14="http://schemas.microsoft.com/office/powerpoint/2010/main" val="2645453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D1249F6-EFF1-184C-996C-10B09757E3E1}"/>
              </a:ext>
            </a:extLst>
          </p:cNvPr>
          <p:cNvSpPr/>
          <p:nvPr/>
        </p:nvSpPr>
        <p:spPr>
          <a:xfrm>
            <a:off x="4465863" y="0"/>
            <a:ext cx="7726137" cy="1714499"/>
          </a:xfrm>
          <a:prstGeom prst="rect">
            <a:avLst/>
          </a:prstGeom>
          <a:solidFill>
            <a:srgbClr val="003746"/>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4" name="TextBox 33">
            <a:extLst>
              <a:ext uri="{FF2B5EF4-FFF2-40B4-BE49-F238E27FC236}">
                <a16:creationId xmlns:a16="http://schemas.microsoft.com/office/drawing/2014/main" id="{8712EF71-F835-2D47-8F22-A3ED1DE2A6FA}"/>
              </a:ext>
            </a:extLst>
          </p:cNvPr>
          <p:cNvSpPr txBox="1"/>
          <p:nvPr/>
        </p:nvSpPr>
        <p:spPr>
          <a:xfrm>
            <a:off x="7391352" y="622619"/>
            <a:ext cx="4372040"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Conclusions</a:t>
            </a:r>
            <a:endParaRPr lang="en-US" dirty="0">
              <a:solidFill>
                <a:schemeClr val="bg1"/>
              </a:solidFill>
              <a:latin typeface="Helvetica Light" charset="0"/>
              <a:ea typeface="Helvetica Light" charset="0"/>
              <a:cs typeface="Helvetica Light" charset="0"/>
            </a:endParaRPr>
          </a:p>
        </p:txBody>
      </p:sp>
      <p:sp>
        <p:nvSpPr>
          <p:cNvPr id="32" name="TextBox 31">
            <a:extLst>
              <a:ext uri="{FF2B5EF4-FFF2-40B4-BE49-F238E27FC236}">
                <a16:creationId xmlns:a16="http://schemas.microsoft.com/office/drawing/2014/main" id="{D704CE86-FA7A-BB4E-A270-025E7E03E55E}"/>
              </a:ext>
            </a:extLst>
          </p:cNvPr>
          <p:cNvSpPr txBox="1"/>
          <p:nvPr/>
        </p:nvSpPr>
        <p:spPr>
          <a:xfrm>
            <a:off x="626972" y="2194356"/>
            <a:ext cx="10407612" cy="4362733"/>
          </a:xfrm>
          <a:prstGeom prst="rect">
            <a:avLst/>
          </a:prstGeom>
          <a:noFill/>
        </p:spPr>
        <p:txBody>
          <a:bodyPr wrap="square" rtlCol="0">
            <a:spAutoFit/>
          </a:bodyPr>
          <a:lstStyle/>
          <a:p>
            <a:pPr>
              <a:spcBef>
                <a:spcPts val="1200"/>
              </a:spcBef>
            </a:pPr>
            <a:r>
              <a:rPr lang="en-GB" b="1" dirty="0">
                <a:solidFill>
                  <a:srgbClr val="003BB8"/>
                </a:solidFill>
                <a:latin typeface="Helvetica" pitchFamily="2" charset="0"/>
                <a:ea typeface="Helvetica Light" charset="0"/>
                <a:cs typeface="Helvetica Light" charset="0"/>
              </a:rPr>
              <a:t>A decade after the start</a:t>
            </a:r>
            <a:r>
              <a:rPr lang="en-GB" dirty="0">
                <a:solidFill>
                  <a:srgbClr val="003BB8"/>
                </a:solidFill>
                <a:latin typeface="Helvetica Light" panose="020B0403020202020204" pitchFamily="34" charset="0"/>
                <a:ea typeface="Helvetica Light" charset="0"/>
                <a:cs typeface="Helvetica Light" charset="0"/>
              </a:rPr>
              <a:t>, the LHC and its experiments have exceeded all performance promises and transformed particle physics</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We have discovered many new tools to approach the big questions: </a:t>
            </a:r>
          </a:p>
          <a:p>
            <a:pPr marL="742950" lvl="1" indent="-285750">
              <a:spcBef>
                <a:spcPts val="12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Nature of dark matter and energy</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Hierarchy of scales and stability of the scalar sector</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Matter-antimatter asymmetry in Universe</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Strong CP problem</a:t>
            </a:r>
          </a:p>
          <a:p>
            <a:pPr>
              <a:spcBef>
                <a:spcPts val="1200"/>
              </a:spcBef>
            </a:pPr>
            <a:r>
              <a:rPr lang="en-GB" dirty="0">
                <a:solidFill>
                  <a:srgbClr val="003BB8"/>
                </a:solidFill>
                <a:latin typeface="Helvetica Light" panose="020B0403020202020204" pitchFamily="34" charset="0"/>
                <a:ea typeface="Helvetica Light" charset="0"/>
                <a:cs typeface="Helvetica Light" charset="0"/>
              </a:rPr>
              <a:t>to which — unfortunately — direct experimental probes are yet elusive </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But there is </a:t>
            </a:r>
            <a:r>
              <a:rPr lang="en-GB" i="1" dirty="0">
                <a:solidFill>
                  <a:srgbClr val="003BB8"/>
                </a:solidFill>
                <a:latin typeface="Helvetica Light" panose="020B0403020202020204" pitchFamily="34" charset="0"/>
                <a:ea typeface="Helvetica Light" charset="0"/>
                <a:cs typeface="Helvetica Light" charset="0"/>
              </a:rPr>
              <a:t>huge</a:t>
            </a:r>
            <a:r>
              <a:rPr lang="en-GB" dirty="0">
                <a:solidFill>
                  <a:srgbClr val="003BB8"/>
                </a:solidFill>
                <a:latin typeface="Helvetica Light" panose="020B0403020202020204" pitchFamily="34" charset="0"/>
                <a:ea typeface="Helvetica Light" charset="0"/>
                <a:cs typeface="Helvetica Light" charset="0"/>
              </a:rPr>
              <a:t> </a:t>
            </a:r>
            <a:r>
              <a:rPr lang="en-GB" sz="700" dirty="0">
                <a:solidFill>
                  <a:srgbClr val="003BB8"/>
                </a:solidFill>
                <a:latin typeface="Helvetica Light" panose="020B0403020202020204" pitchFamily="34" charset="0"/>
                <a:ea typeface="Helvetica Light" charset="0"/>
                <a:cs typeface="Helvetica Light" charset="0"/>
              </a:rPr>
              <a:t> </a:t>
            </a:r>
            <a:r>
              <a:rPr lang="en-GB" dirty="0">
                <a:solidFill>
                  <a:srgbClr val="003BB8"/>
                </a:solidFill>
                <a:latin typeface="Helvetica Light" panose="020B0403020202020204" pitchFamily="34" charset="0"/>
                <a:ea typeface="Helvetica Light" charset="0"/>
                <a:cs typeface="Helvetica Light" charset="0"/>
              </a:rPr>
              <a:t>progress on ”answerable questions” through measurement </a:t>
            </a:r>
            <a:r>
              <a:rPr lang="en-GB" sz="1400" dirty="0">
                <a:solidFill>
                  <a:srgbClr val="003BB8"/>
                </a:solidFill>
                <a:latin typeface="Helvetica Light" panose="020B0403020202020204" pitchFamily="34" charset="0"/>
                <a:ea typeface="Helvetica Light" charset="0"/>
                <a:cs typeface="Helvetica Light" charset="0"/>
              </a:rPr>
              <a:t>(G. Salam, LHCP 2018)</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We live in data-driven times, experiment must guide us to the next stage. The LHC and its experiments represent the flagship of particle physics at the energy frontier for the decade to come </a:t>
            </a:r>
          </a:p>
        </p:txBody>
      </p:sp>
      <p:pic>
        <p:nvPicPr>
          <p:cNvPr id="5" name="Picture 4">
            <a:extLst>
              <a:ext uri="{FF2B5EF4-FFF2-40B4-BE49-F238E27FC236}">
                <a16:creationId xmlns:a16="http://schemas.microsoft.com/office/drawing/2014/main" id="{216B8311-E737-F243-88B8-2276E9540DEE}"/>
              </a:ext>
            </a:extLst>
          </p:cNvPr>
          <p:cNvPicPr>
            <a:picLocks noChangeAspect="1"/>
          </p:cNvPicPr>
          <p:nvPr/>
        </p:nvPicPr>
        <p:blipFill>
          <a:blip r:embed="rId3"/>
          <a:stretch>
            <a:fillRect/>
          </a:stretch>
        </p:blipFill>
        <p:spPr>
          <a:xfrm>
            <a:off x="0" y="-407"/>
            <a:ext cx="4465863" cy="1711914"/>
          </a:xfrm>
          <a:prstGeom prst="rect">
            <a:avLst/>
          </a:prstGeom>
        </p:spPr>
      </p:pic>
    </p:spTree>
    <p:extLst>
      <p:ext uri="{BB962C8B-B14F-4D97-AF65-F5344CB8AC3E}">
        <p14:creationId xmlns:p14="http://schemas.microsoft.com/office/powerpoint/2010/main" val="28496994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D1249F6-EFF1-184C-996C-10B09757E3E1}"/>
              </a:ext>
            </a:extLst>
          </p:cNvPr>
          <p:cNvSpPr/>
          <p:nvPr/>
        </p:nvSpPr>
        <p:spPr>
          <a:xfrm>
            <a:off x="4465863" y="0"/>
            <a:ext cx="7726137" cy="1714499"/>
          </a:xfrm>
          <a:prstGeom prst="rect">
            <a:avLst/>
          </a:prstGeom>
          <a:solidFill>
            <a:srgbClr val="003746"/>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34" name="TextBox 33">
            <a:extLst>
              <a:ext uri="{FF2B5EF4-FFF2-40B4-BE49-F238E27FC236}">
                <a16:creationId xmlns:a16="http://schemas.microsoft.com/office/drawing/2014/main" id="{8712EF71-F835-2D47-8F22-A3ED1DE2A6FA}"/>
              </a:ext>
            </a:extLst>
          </p:cNvPr>
          <p:cNvSpPr txBox="1"/>
          <p:nvPr/>
        </p:nvSpPr>
        <p:spPr>
          <a:xfrm>
            <a:off x="7391352" y="622619"/>
            <a:ext cx="4372040" cy="461665"/>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Conclusions</a:t>
            </a:r>
            <a:endParaRPr lang="en-US" dirty="0">
              <a:solidFill>
                <a:schemeClr val="bg1"/>
              </a:solidFill>
              <a:latin typeface="Helvetica Light" charset="0"/>
              <a:ea typeface="Helvetica Light" charset="0"/>
              <a:cs typeface="Helvetica Light" charset="0"/>
            </a:endParaRPr>
          </a:p>
        </p:txBody>
      </p:sp>
      <p:sp>
        <p:nvSpPr>
          <p:cNvPr id="32" name="TextBox 31">
            <a:extLst>
              <a:ext uri="{FF2B5EF4-FFF2-40B4-BE49-F238E27FC236}">
                <a16:creationId xmlns:a16="http://schemas.microsoft.com/office/drawing/2014/main" id="{D704CE86-FA7A-BB4E-A270-025E7E03E55E}"/>
              </a:ext>
            </a:extLst>
          </p:cNvPr>
          <p:cNvSpPr txBox="1"/>
          <p:nvPr/>
        </p:nvSpPr>
        <p:spPr>
          <a:xfrm>
            <a:off x="626972" y="2194356"/>
            <a:ext cx="10407612" cy="4362733"/>
          </a:xfrm>
          <a:prstGeom prst="rect">
            <a:avLst/>
          </a:prstGeom>
          <a:noFill/>
        </p:spPr>
        <p:txBody>
          <a:bodyPr wrap="square" rtlCol="0">
            <a:spAutoFit/>
          </a:bodyPr>
          <a:lstStyle/>
          <a:p>
            <a:pPr>
              <a:spcBef>
                <a:spcPts val="1200"/>
              </a:spcBef>
            </a:pPr>
            <a:r>
              <a:rPr lang="en-GB" b="1" dirty="0">
                <a:solidFill>
                  <a:srgbClr val="003BB8"/>
                </a:solidFill>
                <a:latin typeface="Helvetica" pitchFamily="2" charset="0"/>
                <a:ea typeface="Helvetica Light" charset="0"/>
                <a:cs typeface="Helvetica Light" charset="0"/>
              </a:rPr>
              <a:t>A decade after the start</a:t>
            </a:r>
            <a:r>
              <a:rPr lang="en-GB" dirty="0">
                <a:solidFill>
                  <a:srgbClr val="003BB8"/>
                </a:solidFill>
                <a:latin typeface="Helvetica Light" panose="020B0403020202020204" pitchFamily="34" charset="0"/>
                <a:ea typeface="Helvetica Light" charset="0"/>
                <a:cs typeface="Helvetica Light" charset="0"/>
              </a:rPr>
              <a:t>, the LHC and its experiments have exceeded all performance promises and transformed particle physics</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We have discovered many new tools to approach the big questions: </a:t>
            </a:r>
          </a:p>
          <a:p>
            <a:pPr marL="742950" lvl="1" indent="-285750">
              <a:spcBef>
                <a:spcPts val="12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Nature of dark matter and energy</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Hierarchy of scales and stability of the scalar sector</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Matter-antimatter asymmetry in Universe</a:t>
            </a:r>
          </a:p>
          <a:p>
            <a:pPr marL="742950" lvl="1" indent="-285750">
              <a:spcBef>
                <a:spcPts val="300"/>
              </a:spcBef>
              <a:buFont typeface="Arial" panose="020B0604020202020204" pitchFamily="34" charset="0"/>
              <a:buChar char="•"/>
            </a:pPr>
            <a:r>
              <a:rPr lang="en-GB" sz="1600" dirty="0">
                <a:solidFill>
                  <a:srgbClr val="003BB8"/>
                </a:solidFill>
                <a:latin typeface="Helvetica Light" panose="020B0403020202020204" pitchFamily="34" charset="0"/>
                <a:ea typeface="Helvetica Light" charset="0"/>
                <a:cs typeface="Helvetica Light" charset="0"/>
              </a:rPr>
              <a:t>Strong CP problem</a:t>
            </a:r>
          </a:p>
          <a:p>
            <a:pPr>
              <a:spcBef>
                <a:spcPts val="1200"/>
              </a:spcBef>
            </a:pPr>
            <a:r>
              <a:rPr lang="en-GB" dirty="0">
                <a:solidFill>
                  <a:srgbClr val="003BB8"/>
                </a:solidFill>
                <a:latin typeface="Helvetica Light" panose="020B0403020202020204" pitchFamily="34" charset="0"/>
                <a:ea typeface="Helvetica Light" charset="0"/>
                <a:cs typeface="Helvetica Light" charset="0"/>
              </a:rPr>
              <a:t>to which — unfortunately — direct experimental probes are yet elusive </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But there is </a:t>
            </a:r>
            <a:r>
              <a:rPr lang="en-GB" i="1" dirty="0">
                <a:solidFill>
                  <a:srgbClr val="003BB8"/>
                </a:solidFill>
                <a:latin typeface="Helvetica Light" panose="020B0403020202020204" pitchFamily="34" charset="0"/>
                <a:ea typeface="Helvetica Light" charset="0"/>
                <a:cs typeface="Helvetica Light" charset="0"/>
              </a:rPr>
              <a:t>huge</a:t>
            </a:r>
            <a:r>
              <a:rPr lang="en-GB" dirty="0">
                <a:solidFill>
                  <a:srgbClr val="003BB8"/>
                </a:solidFill>
                <a:latin typeface="Helvetica Light" panose="020B0403020202020204" pitchFamily="34" charset="0"/>
                <a:ea typeface="Helvetica Light" charset="0"/>
                <a:cs typeface="Helvetica Light" charset="0"/>
              </a:rPr>
              <a:t> </a:t>
            </a:r>
            <a:r>
              <a:rPr lang="en-GB" sz="700" dirty="0">
                <a:solidFill>
                  <a:srgbClr val="003BB8"/>
                </a:solidFill>
                <a:latin typeface="Helvetica Light" panose="020B0403020202020204" pitchFamily="34" charset="0"/>
                <a:ea typeface="Helvetica Light" charset="0"/>
                <a:cs typeface="Helvetica Light" charset="0"/>
              </a:rPr>
              <a:t> </a:t>
            </a:r>
            <a:r>
              <a:rPr lang="en-GB" dirty="0">
                <a:solidFill>
                  <a:srgbClr val="003BB8"/>
                </a:solidFill>
                <a:latin typeface="Helvetica Light" panose="020B0403020202020204" pitchFamily="34" charset="0"/>
                <a:ea typeface="Helvetica Light" charset="0"/>
                <a:cs typeface="Helvetica Light" charset="0"/>
              </a:rPr>
              <a:t>progress on ”answerable questions” through measurement </a:t>
            </a:r>
            <a:r>
              <a:rPr lang="en-GB" sz="1400" dirty="0">
                <a:solidFill>
                  <a:srgbClr val="003BB8"/>
                </a:solidFill>
                <a:latin typeface="Helvetica Light" panose="020B0403020202020204" pitchFamily="34" charset="0"/>
                <a:ea typeface="Helvetica Light" charset="0"/>
                <a:cs typeface="Helvetica Light" charset="0"/>
              </a:rPr>
              <a:t>(G. Salam, LHCP 2018)</a:t>
            </a:r>
          </a:p>
          <a:p>
            <a:pPr>
              <a:spcBef>
                <a:spcPts val="2400"/>
              </a:spcBef>
            </a:pPr>
            <a:r>
              <a:rPr lang="en-GB" dirty="0">
                <a:solidFill>
                  <a:srgbClr val="003BB8"/>
                </a:solidFill>
                <a:latin typeface="Helvetica Light" panose="020B0403020202020204" pitchFamily="34" charset="0"/>
                <a:ea typeface="Helvetica Light" charset="0"/>
                <a:cs typeface="Helvetica Light" charset="0"/>
              </a:rPr>
              <a:t>We live in data-driven times, experiment must guide us to the next stage. The LHC and its experiments represent the flagship of particle physics at the energy frontier for decade(s) to come </a:t>
            </a:r>
          </a:p>
        </p:txBody>
      </p:sp>
      <p:pic>
        <p:nvPicPr>
          <p:cNvPr id="5" name="Picture 4">
            <a:extLst>
              <a:ext uri="{FF2B5EF4-FFF2-40B4-BE49-F238E27FC236}">
                <a16:creationId xmlns:a16="http://schemas.microsoft.com/office/drawing/2014/main" id="{216B8311-E737-F243-88B8-2276E9540DEE}"/>
              </a:ext>
            </a:extLst>
          </p:cNvPr>
          <p:cNvPicPr>
            <a:picLocks noChangeAspect="1"/>
          </p:cNvPicPr>
          <p:nvPr/>
        </p:nvPicPr>
        <p:blipFill>
          <a:blip r:embed="rId3"/>
          <a:stretch>
            <a:fillRect/>
          </a:stretch>
        </p:blipFill>
        <p:spPr>
          <a:xfrm>
            <a:off x="0" y="-407"/>
            <a:ext cx="4465863" cy="1711914"/>
          </a:xfrm>
          <a:prstGeom prst="rect">
            <a:avLst/>
          </a:prstGeom>
        </p:spPr>
      </p:pic>
      <p:sp>
        <p:nvSpPr>
          <p:cNvPr id="6" name="Rectangle 5">
            <a:extLst>
              <a:ext uri="{FF2B5EF4-FFF2-40B4-BE49-F238E27FC236}">
                <a16:creationId xmlns:a16="http://schemas.microsoft.com/office/drawing/2014/main" id="{FFD81EDA-9686-2E4E-92ED-C7BEBD4B81BF}"/>
              </a:ext>
            </a:extLst>
          </p:cNvPr>
          <p:cNvSpPr/>
          <p:nvPr/>
        </p:nvSpPr>
        <p:spPr>
          <a:xfrm>
            <a:off x="370703" y="2014151"/>
            <a:ext cx="11281719" cy="4720281"/>
          </a:xfrm>
          <a:prstGeom prst="rect">
            <a:avLst/>
          </a:prstGeom>
          <a:solidFill>
            <a:schemeClr val="bg1">
              <a:alpha val="88000"/>
            </a:schemeClr>
          </a:solidFill>
          <a:ln>
            <a:noFill/>
          </a:ln>
        </p:spPr>
        <p:txBody>
          <a:bodyPr wrap="none" rtlCol="0" anchor="ctr">
            <a:spAutoFit/>
          </a:bodyPr>
          <a:lstStyle/>
          <a:p>
            <a:pPr algn="r"/>
            <a:endParaRPr lang="en-US" sz="1600">
              <a:latin typeface="Helvetica Light" charset="0"/>
              <a:ea typeface="Helvetica Light" charset="0"/>
              <a:cs typeface="Helvetica Light" charset="0"/>
            </a:endParaRPr>
          </a:p>
        </p:txBody>
      </p:sp>
      <p:sp>
        <p:nvSpPr>
          <p:cNvPr id="7" name="Rounded Rectangle 6">
            <a:extLst>
              <a:ext uri="{FF2B5EF4-FFF2-40B4-BE49-F238E27FC236}">
                <a16:creationId xmlns:a16="http://schemas.microsoft.com/office/drawing/2014/main" id="{74028374-ADFC-6543-88B8-010D60A840BC}"/>
              </a:ext>
            </a:extLst>
          </p:cNvPr>
          <p:cNvSpPr/>
          <p:nvPr/>
        </p:nvSpPr>
        <p:spPr>
          <a:xfrm>
            <a:off x="901700" y="2434616"/>
            <a:ext cx="10389154" cy="2338617"/>
          </a:xfrm>
          <a:prstGeom prst="roundRect">
            <a:avLst>
              <a:gd name="adj" fmla="val 8027"/>
            </a:avLst>
          </a:prstGeom>
          <a:solidFill>
            <a:schemeClr val="bg1"/>
          </a:solidFill>
          <a:ln w="76200">
            <a:solidFill>
              <a:schemeClr val="bg1">
                <a:lumMod val="75000"/>
              </a:schemeClr>
            </a:solidFill>
          </a:ln>
          <a:effectLst/>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8" name="TextBox 7">
            <a:extLst>
              <a:ext uri="{FF2B5EF4-FFF2-40B4-BE49-F238E27FC236}">
                <a16:creationId xmlns:a16="http://schemas.microsoft.com/office/drawing/2014/main" id="{562F6544-BB4D-504E-88B8-7B402A4AA1B9}"/>
              </a:ext>
            </a:extLst>
          </p:cNvPr>
          <p:cNvSpPr txBox="1"/>
          <p:nvPr/>
        </p:nvSpPr>
        <p:spPr>
          <a:xfrm>
            <a:off x="1280640" y="2663792"/>
            <a:ext cx="9753944" cy="1862048"/>
          </a:xfrm>
          <a:prstGeom prst="rect">
            <a:avLst/>
          </a:prstGeom>
          <a:noFill/>
          <a:ln w="76200">
            <a:solidFill>
              <a:schemeClr val="bg1"/>
            </a:solidFill>
          </a:ln>
        </p:spPr>
        <p:txBody>
          <a:bodyPr wrap="square" rtlCol="0">
            <a:spAutoFit/>
          </a:bodyPr>
          <a:lstStyle/>
          <a:p>
            <a:pPr>
              <a:spcBef>
                <a:spcPts val="1200"/>
              </a:spcBef>
            </a:pPr>
            <a:r>
              <a:rPr lang="en-GB" sz="2000" dirty="0">
                <a:solidFill>
                  <a:srgbClr val="003BB8"/>
                </a:solidFill>
                <a:latin typeface="Helvetica Light" panose="020B0403020202020204" pitchFamily="34" charset="0"/>
                <a:ea typeface="Helvetica Light" charset="0"/>
                <a:cs typeface="Helvetica Light" charset="0"/>
              </a:rPr>
              <a:t>The unprecedented COVID-19 crisis hits our societies hard with human suffering and huge societal as well as economic challenges</a:t>
            </a:r>
          </a:p>
          <a:p>
            <a:pPr>
              <a:spcBef>
                <a:spcPts val="1800"/>
              </a:spcBef>
            </a:pPr>
            <a:r>
              <a:rPr lang="en-GB" sz="2000" dirty="0">
                <a:solidFill>
                  <a:srgbClr val="003BB8"/>
                </a:solidFill>
                <a:latin typeface="Helvetica Light" panose="020B0403020202020204" pitchFamily="34" charset="0"/>
                <a:ea typeface="Helvetica Light" charset="0"/>
                <a:cs typeface="Helvetica Light" charset="0"/>
              </a:rPr>
              <a:t>In this situation, we are extremely grateful to Giovanni, Roberto and all                     the LHCP 2020 Organisers as well as CERN for allowing this important                      conference with many fascinating talks and posters to happen</a:t>
            </a:r>
          </a:p>
        </p:txBody>
      </p:sp>
      <p:pic>
        <p:nvPicPr>
          <p:cNvPr id="9" name="Picture 8">
            <a:extLst>
              <a:ext uri="{FF2B5EF4-FFF2-40B4-BE49-F238E27FC236}">
                <a16:creationId xmlns:a16="http://schemas.microsoft.com/office/drawing/2014/main" id="{057CB15B-D170-934F-B2EC-89B2FE86861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084462" y="5219829"/>
            <a:ext cx="1854200" cy="1092200"/>
          </a:xfrm>
          <a:prstGeom prst="rect">
            <a:avLst/>
          </a:prstGeom>
        </p:spPr>
      </p:pic>
      <p:pic>
        <p:nvPicPr>
          <p:cNvPr id="10" name="Picture 9">
            <a:extLst>
              <a:ext uri="{FF2B5EF4-FFF2-40B4-BE49-F238E27FC236}">
                <a16:creationId xmlns:a16="http://schemas.microsoft.com/office/drawing/2014/main" id="{2FF07629-0531-044B-9F7D-EBCF3516D345}"/>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9563612" y="3204979"/>
            <a:ext cx="1483675" cy="1345576"/>
          </a:xfrm>
          <a:prstGeom prst="rect">
            <a:avLst/>
          </a:prstGeom>
        </p:spPr>
      </p:pic>
    </p:spTree>
    <p:extLst>
      <p:ext uri="{BB962C8B-B14F-4D97-AF65-F5344CB8AC3E}">
        <p14:creationId xmlns:p14="http://schemas.microsoft.com/office/powerpoint/2010/main" val="7580509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a:extLst>
              <a:ext uri="{FF2B5EF4-FFF2-40B4-BE49-F238E27FC236}">
                <a16:creationId xmlns:a16="http://schemas.microsoft.com/office/drawing/2014/main" id="{2CDDB3F1-D26C-284B-9F45-618DDE1469B9}"/>
              </a:ext>
            </a:extLst>
          </p:cNvPr>
          <p:cNvPicPr>
            <a:picLocks noChangeAspect="1"/>
          </p:cNvPicPr>
          <p:nvPr/>
        </p:nvPicPr>
        <p:blipFill rotWithShape="1">
          <a:blip r:embed="rId3">
            <a:duotone>
              <a:prstClr val="black"/>
              <a:srgbClr val="D9C3A5">
                <a:tint val="50000"/>
                <a:satMod val="180000"/>
              </a:srgbClr>
            </a:duotone>
            <a:extLst>
              <a:ext uri="{28A0092B-C50C-407E-A947-70E740481C1C}">
                <a14:useLocalDpi xmlns:a14="http://schemas.microsoft.com/office/drawing/2010/main"/>
              </a:ext>
            </a:extLst>
          </a:blip>
          <a:srcRect/>
          <a:stretch/>
        </p:blipFill>
        <p:spPr>
          <a:xfrm>
            <a:off x="0" y="0"/>
            <a:ext cx="9144004" cy="1711843"/>
          </a:xfrm>
          <a:prstGeom prst="rect">
            <a:avLst/>
          </a:prstGeom>
        </p:spPr>
      </p:pic>
      <p:sp>
        <p:nvSpPr>
          <p:cNvPr id="61" name="Rectangle 60">
            <a:extLst>
              <a:ext uri="{FF2B5EF4-FFF2-40B4-BE49-F238E27FC236}">
                <a16:creationId xmlns:a16="http://schemas.microsoft.com/office/drawing/2014/main" id="{AC58C1B6-3720-E641-B860-92B7CC897B1E}"/>
              </a:ext>
            </a:extLst>
          </p:cNvPr>
          <p:cNvSpPr/>
          <p:nvPr/>
        </p:nvSpPr>
        <p:spPr>
          <a:xfrm>
            <a:off x="8760296" y="-2992"/>
            <a:ext cx="3448300" cy="1714499"/>
          </a:xfrm>
          <a:prstGeom prst="rect">
            <a:avLst/>
          </a:prstGeom>
          <a:solidFill>
            <a:srgbClr val="4D484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6</a:t>
            </a:fld>
            <a:endParaRPr lang="en-GB" dirty="0"/>
          </a:p>
        </p:txBody>
      </p:sp>
      <p:sp>
        <p:nvSpPr>
          <p:cNvPr id="34" name="TextBox 33">
            <a:extLst>
              <a:ext uri="{FF2B5EF4-FFF2-40B4-BE49-F238E27FC236}">
                <a16:creationId xmlns:a16="http://schemas.microsoft.com/office/drawing/2014/main" id="{8712EF71-F835-2D47-8F22-A3ED1DE2A6FA}"/>
              </a:ext>
            </a:extLst>
          </p:cNvPr>
          <p:cNvSpPr txBox="1"/>
          <p:nvPr/>
        </p:nvSpPr>
        <p:spPr>
          <a:xfrm>
            <a:off x="7484492" y="260649"/>
            <a:ext cx="4372040" cy="1208023"/>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The First Year: 2009/10</a:t>
            </a:r>
          </a:p>
          <a:p>
            <a:pPr algn="r">
              <a:spcBef>
                <a:spcPts val="1200"/>
              </a:spcBef>
            </a:pPr>
            <a:r>
              <a:rPr lang="en-US" dirty="0">
                <a:solidFill>
                  <a:schemeClr val="bg1"/>
                </a:solidFill>
                <a:latin typeface="Helvetica Light" charset="0"/>
                <a:ea typeface="Helvetica Light" charset="0"/>
                <a:cs typeface="Helvetica Light" charset="0"/>
              </a:rPr>
              <a:t>√s = 0.9, 7 TeV (35 pb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a:t>
            </a:r>
          </a:p>
          <a:p>
            <a:pPr algn="r">
              <a:spcBef>
                <a:spcPts val="300"/>
              </a:spcBef>
            </a:pPr>
            <a:r>
              <a:rPr lang="en-US" dirty="0">
                <a:solidFill>
                  <a:schemeClr val="bg1"/>
                </a:solidFill>
                <a:latin typeface="Helvetica Light" charset="0"/>
                <a:ea typeface="Helvetica Light" charset="0"/>
                <a:cs typeface="Helvetica Light" charset="0"/>
              </a:rPr>
              <a:t>2.76 TeV/NN (9 µb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a:t>
            </a:r>
          </a:p>
        </p:txBody>
      </p:sp>
      <p:pic>
        <p:nvPicPr>
          <p:cNvPr id="5" name="Picture 4">
            <a:extLst>
              <a:ext uri="{FF2B5EF4-FFF2-40B4-BE49-F238E27FC236}">
                <a16:creationId xmlns:a16="http://schemas.microsoft.com/office/drawing/2014/main" id="{20192EEE-38BA-484F-A69B-C5D862A75862}"/>
              </a:ext>
            </a:extLst>
          </p:cNvPr>
          <p:cNvPicPr>
            <a:picLocks noChangeAspect="1"/>
          </p:cNvPicPr>
          <p:nvPr/>
        </p:nvPicPr>
        <p:blipFill rotWithShape="1">
          <a:blip r:embed="rId4">
            <a:extLst>
              <a:ext uri="{28A0092B-C50C-407E-A947-70E740481C1C}">
                <a14:useLocalDpi xmlns:a14="http://schemas.microsoft.com/office/drawing/2010/main"/>
              </a:ext>
            </a:extLst>
          </a:blip>
          <a:srcRect l="1775" t="32558" r="9673"/>
          <a:stretch/>
        </p:blipFill>
        <p:spPr>
          <a:xfrm>
            <a:off x="4767095" y="2037540"/>
            <a:ext cx="2580927" cy="2543778"/>
          </a:xfrm>
          <a:prstGeom prst="rect">
            <a:avLst/>
          </a:prstGeom>
        </p:spPr>
      </p:pic>
      <p:pic>
        <p:nvPicPr>
          <p:cNvPr id="6" name="Picture 5">
            <a:extLst>
              <a:ext uri="{FF2B5EF4-FFF2-40B4-BE49-F238E27FC236}">
                <a16:creationId xmlns:a16="http://schemas.microsoft.com/office/drawing/2014/main" id="{222CEC0C-D49E-1A42-9BBB-8F36139063D4}"/>
              </a:ext>
            </a:extLst>
          </p:cNvPr>
          <p:cNvPicPr>
            <a:picLocks noChangeAspect="1"/>
          </p:cNvPicPr>
          <p:nvPr/>
        </p:nvPicPr>
        <p:blipFill>
          <a:blip r:embed="rId5"/>
          <a:srcRect/>
          <a:stretch/>
        </p:blipFill>
        <p:spPr>
          <a:xfrm>
            <a:off x="8172497" y="2059979"/>
            <a:ext cx="2836904" cy="2461191"/>
          </a:xfrm>
          <a:prstGeom prst="rect">
            <a:avLst/>
          </a:prstGeom>
        </p:spPr>
      </p:pic>
      <p:sp>
        <p:nvSpPr>
          <p:cNvPr id="37" name="Rectangle 36">
            <a:extLst>
              <a:ext uri="{FF2B5EF4-FFF2-40B4-BE49-F238E27FC236}">
                <a16:creationId xmlns:a16="http://schemas.microsoft.com/office/drawing/2014/main" id="{D7CEA961-C062-A149-9B8D-A447F37D73DA}"/>
              </a:ext>
            </a:extLst>
          </p:cNvPr>
          <p:cNvSpPr/>
          <p:nvPr/>
        </p:nvSpPr>
        <p:spPr>
          <a:xfrm>
            <a:off x="5078007" y="1901182"/>
            <a:ext cx="2159212"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 arXiv:2003.10866, August 2010</a:t>
            </a:r>
          </a:p>
        </p:txBody>
      </p:sp>
      <p:sp>
        <p:nvSpPr>
          <p:cNvPr id="3" name="TextBox 2"/>
          <p:cNvSpPr txBox="1"/>
          <p:nvPr/>
        </p:nvSpPr>
        <p:spPr>
          <a:xfrm>
            <a:off x="6264613" y="2902799"/>
            <a:ext cx="1083409" cy="400110"/>
          </a:xfrm>
          <a:prstGeom prst="rect">
            <a:avLst/>
          </a:prstGeom>
          <a:noFill/>
        </p:spPr>
        <p:txBody>
          <a:bodyPr wrap="square" rtlCol="0">
            <a:spAutoFit/>
          </a:bodyPr>
          <a:lstStyle/>
          <a:p>
            <a:pPr algn="r"/>
            <a:r>
              <a:rPr lang="en-US" sz="1000" dirty="0">
                <a:latin typeface="Helvetica Light" charset="0"/>
                <a:ea typeface="Helvetica Light" charset="0"/>
                <a:cs typeface="Helvetica Light" charset="0"/>
              </a:rPr>
              <a:t>m(q*) &gt; 1.3 TeV </a:t>
            </a:r>
          </a:p>
          <a:p>
            <a:pPr algn="r"/>
            <a:r>
              <a:rPr lang="en-US" sz="1000" dirty="0">
                <a:latin typeface="Helvetica Light" charset="0"/>
                <a:ea typeface="Helvetica Light" charset="0"/>
                <a:cs typeface="Helvetica Light" charset="0"/>
              </a:rPr>
              <a:t>at 95% CL</a:t>
            </a:r>
          </a:p>
        </p:txBody>
      </p:sp>
      <p:sp>
        <p:nvSpPr>
          <p:cNvPr id="38" name="Rectangle 37">
            <a:extLst>
              <a:ext uri="{FF2B5EF4-FFF2-40B4-BE49-F238E27FC236}">
                <a16:creationId xmlns:a16="http://schemas.microsoft.com/office/drawing/2014/main" id="{A027FD8A-EE8D-3640-8335-C7155CACC01F}"/>
              </a:ext>
            </a:extLst>
          </p:cNvPr>
          <p:cNvSpPr/>
          <p:nvPr/>
        </p:nvSpPr>
        <p:spPr>
          <a:xfrm>
            <a:off x="8135867" y="1931368"/>
            <a:ext cx="290543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CMS: arXiv:1009.4122, September 2010</a:t>
            </a:r>
          </a:p>
        </p:txBody>
      </p:sp>
      <p:sp>
        <p:nvSpPr>
          <p:cNvPr id="40" name="Rectangle 39">
            <a:extLst>
              <a:ext uri="{FF2B5EF4-FFF2-40B4-BE49-F238E27FC236}">
                <a16:creationId xmlns:a16="http://schemas.microsoft.com/office/drawing/2014/main" id="{A6ED8AA5-6C18-F344-BF63-606A1892B7AB}"/>
              </a:ext>
            </a:extLst>
          </p:cNvPr>
          <p:cNvSpPr/>
          <p:nvPr/>
        </p:nvSpPr>
        <p:spPr>
          <a:xfrm>
            <a:off x="871436" y="1900931"/>
            <a:ext cx="290543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ALICE: arXiv:0911.5430, November 2009</a:t>
            </a:r>
          </a:p>
        </p:txBody>
      </p:sp>
      <p:pic>
        <p:nvPicPr>
          <p:cNvPr id="7" name="Picture 6">
            <a:extLst>
              <a:ext uri="{FF2B5EF4-FFF2-40B4-BE49-F238E27FC236}">
                <a16:creationId xmlns:a16="http://schemas.microsoft.com/office/drawing/2014/main" id="{749534EF-F50A-0340-9EB5-53B1544C6F09}"/>
              </a:ext>
            </a:extLst>
          </p:cNvPr>
          <p:cNvPicPr>
            <a:picLocks noChangeAspect="1"/>
          </p:cNvPicPr>
          <p:nvPr/>
        </p:nvPicPr>
        <p:blipFill>
          <a:blip r:embed="rId6"/>
          <a:srcRect/>
          <a:stretch/>
        </p:blipFill>
        <p:spPr>
          <a:xfrm>
            <a:off x="564377" y="2028083"/>
            <a:ext cx="3551308" cy="2565423"/>
          </a:xfrm>
          <a:prstGeom prst="rect">
            <a:avLst/>
          </a:prstGeom>
        </p:spPr>
      </p:pic>
      <p:sp>
        <p:nvSpPr>
          <p:cNvPr id="41" name="Rectangle 40">
            <a:extLst>
              <a:ext uri="{FF2B5EF4-FFF2-40B4-BE49-F238E27FC236}">
                <a16:creationId xmlns:a16="http://schemas.microsoft.com/office/drawing/2014/main" id="{E7BAC8C1-FA05-6943-99F3-FC3E91458922}"/>
              </a:ext>
            </a:extLst>
          </p:cNvPr>
          <p:cNvSpPr/>
          <p:nvPr/>
        </p:nvSpPr>
        <p:spPr>
          <a:xfrm>
            <a:off x="846036" y="4514214"/>
            <a:ext cx="2905430" cy="21544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LHCb: arXiv:1009.2731, October 2010</a:t>
            </a:r>
          </a:p>
        </p:txBody>
      </p:sp>
      <p:pic>
        <p:nvPicPr>
          <p:cNvPr id="9" name="Picture 8">
            <a:extLst>
              <a:ext uri="{FF2B5EF4-FFF2-40B4-BE49-F238E27FC236}">
                <a16:creationId xmlns:a16="http://schemas.microsoft.com/office/drawing/2014/main" id="{393A4745-B9B8-8D4A-9BE1-7ABA565E634E}"/>
              </a:ext>
            </a:extLst>
          </p:cNvPr>
          <p:cNvPicPr>
            <a:picLocks noChangeAspect="1"/>
          </p:cNvPicPr>
          <p:nvPr/>
        </p:nvPicPr>
        <p:blipFill>
          <a:blip r:embed="rId7"/>
          <a:stretch>
            <a:fillRect/>
          </a:stretch>
        </p:blipFill>
        <p:spPr>
          <a:xfrm>
            <a:off x="520185" y="4621810"/>
            <a:ext cx="3635112" cy="2144942"/>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760A2AB-2C78-1D4C-AA3A-05C534AE0C3F}"/>
                  </a:ext>
                </a:extLst>
              </p:cNvPr>
              <p:cNvSpPr txBox="1"/>
              <p:nvPr/>
            </p:nvSpPr>
            <p:spPr>
              <a:xfrm>
                <a:off x="1034206" y="4967793"/>
                <a:ext cx="1674176" cy="216000"/>
              </a:xfrm>
              <a:prstGeom prst="rect">
                <a:avLst/>
              </a:prstGeom>
              <a:solidFill>
                <a:schemeClr val="bg1"/>
              </a:solidFill>
            </p:spPr>
            <p:txBody>
              <a:bodyPr wrap="none" lIns="0" tIns="0" rIns="0" bIns="0" rtlCol="0">
                <a:noAutofit/>
              </a:bodyPr>
              <a:lstStyle/>
              <a:p>
                <a:pPr/>
                <a14:m>
                  <m:oMathPara xmlns:m="http://schemas.openxmlformats.org/officeDocument/2006/math">
                    <m:oMathParaPr>
                      <m:jc m:val="centerGroup"/>
                    </m:oMathParaPr>
                    <m:oMath xmlns:m="http://schemas.openxmlformats.org/officeDocument/2006/math">
                      <m:r>
                        <m:rPr>
                          <m:nor/>
                        </m:rPr>
                        <a:rPr lang="en-US" sz="1000">
                          <a:latin typeface="Helvetica Light" panose="020B0403020202020204" pitchFamily="34" charset="0"/>
                          <a:ea typeface="Cambria Math" panose="02040503050406030204" pitchFamily="18" charset="0"/>
                          <a:cs typeface="Helvetica Light" charset="0"/>
                        </a:rPr>
                        <m:t>σ</m:t>
                      </m:r>
                      <m:d>
                        <m:dPr>
                          <m:ctrlPr>
                            <a:rPr lang="en-US" sz="1000" i="1">
                              <a:latin typeface="Cambria Math" panose="02040503050406030204" pitchFamily="18" charset="0"/>
                              <a:ea typeface="Cambria Math" panose="02040503050406030204" pitchFamily="18" charset="0"/>
                              <a:cs typeface="Helvetica Light" charset="0"/>
                            </a:rPr>
                          </m:ctrlPr>
                        </m:dPr>
                        <m:e>
                          <m:r>
                            <m:rPr>
                              <m:nor/>
                            </m:rPr>
                            <a:rPr lang="en-US" sz="1000">
                              <a:latin typeface="Helvetica Light" panose="020B0403020202020204" pitchFamily="34" charset="0"/>
                              <a:ea typeface="Cambria Math" panose="02040503050406030204" pitchFamily="18" charset="0"/>
                              <a:cs typeface="Helvetica Light" charset="0"/>
                            </a:rPr>
                            <m:t>pp</m:t>
                          </m:r>
                          <m:r>
                            <m:rPr>
                              <m:nor/>
                            </m:rPr>
                            <a:rPr lang="en-US" sz="1000">
                              <a:latin typeface="Helvetica Light" panose="020B0403020202020204" pitchFamily="34" charset="0"/>
                              <a:ea typeface="Cambria Math" panose="02040503050406030204" pitchFamily="18" charset="0"/>
                              <a:cs typeface="Helvetica Light" charset="0"/>
                            </a:rPr>
                            <m:t> → </m:t>
                          </m:r>
                          <m:r>
                            <m:rPr>
                              <m:nor/>
                            </m:rPr>
                            <a:rPr lang="en-US" sz="1000">
                              <a:latin typeface="Helvetica Light" panose="020B0403020202020204" pitchFamily="34" charset="0"/>
                              <a:ea typeface="Cambria Math" panose="02040503050406030204" pitchFamily="18" charset="0"/>
                              <a:cs typeface="Helvetica Light" charset="0"/>
                            </a:rPr>
                            <m:t>bb</m:t>
                          </m:r>
                          <m:r>
                            <m:rPr>
                              <m:nor/>
                            </m:rPr>
                            <a:rPr lang="en-US" sz="1000">
                              <a:latin typeface="Helvetica Light" panose="020B0403020202020204" pitchFamily="34" charset="0"/>
                              <a:ea typeface="Cambria Math" panose="02040503050406030204" pitchFamily="18" charset="0"/>
                              <a:cs typeface="Helvetica Light" charset="0"/>
                            </a:rPr>
                            <m:t>+</m:t>
                          </m:r>
                          <m:r>
                            <m:rPr>
                              <m:nor/>
                            </m:rPr>
                            <a:rPr lang="en-US" sz="1000">
                              <a:latin typeface="Helvetica Light" panose="020B0403020202020204" pitchFamily="34" charset="0"/>
                              <a:ea typeface="Cambria Math" panose="02040503050406030204" pitchFamily="18" charset="0"/>
                              <a:cs typeface="Helvetica Light" charset="0"/>
                            </a:rPr>
                            <m:t>X</m:t>
                          </m:r>
                        </m:e>
                      </m:d>
                      <m:r>
                        <m:rPr>
                          <m:nor/>
                        </m:rPr>
                        <a:rPr lang="en-US" sz="1000">
                          <a:latin typeface="Cambria Math" panose="02040503050406030204" pitchFamily="18" charset="0"/>
                          <a:ea typeface="Cambria Math" panose="02040503050406030204" pitchFamily="18" charset="0"/>
                          <a:cs typeface="Helvetica Light" charset="0"/>
                        </a:rPr>
                        <m:t> </m:t>
                      </m:r>
                      <m:r>
                        <m:rPr>
                          <m:nor/>
                        </m:rPr>
                        <a:rPr lang="en-US" sz="1000">
                          <a:latin typeface="Helvetica Light" panose="020B0403020202020204" pitchFamily="34" charset="0"/>
                          <a:ea typeface="Cambria Math" panose="02040503050406030204" pitchFamily="18" charset="0"/>
                          <a:cs typeface="Helvetica Light" charset="0"/>
                        </a:rPr>
                        <m:t>= 75 </m:t>
                      </m:r>
                      <m:r>
                        <m:rPr>
                          <m:nor/>
                        </m:rPr>
                        <a:rPr lang="en-US" sz="1000">
                          <a:latin typeface="Helvetica Light" panose="020B0403020202020204" pitchFamily="34" charset="0"/>
                          <a:ea typeface="Cambria Math" panose="02040503050406030204" pitchFamily="18" charset="0"/>
                          <a:cs typeface="Helvetica Light" charset="0"/>
                        </a:rPr>
                        <m:t>±</m:t>
                      </m:r>
                      <m:r>
                        <m:rPr>
                          <m:nor/>
                        </m:rPr>
                        <a:rPr lang="en-US" sz="1000">
                          <a:latin typeface="Helvetica Light" panose="020B0403020202020204" pitchFamily="34" charset="0"/>
                          <a:ea typeface="Cambria Math" panose="02040503050406030204" pitchFamily="18" charset="0"/>
                          <a:cs typeface="Helvetica Light" charset="0"/>
                        </a:rPr>
                        <m:t> 14 µ</m:t>
                      </m:r>
                      <m:r>
                        <m:rPr>
                          <m:nor/>
                        </m:rPr>
                        <a:rPr lang="en-US" sz="1000">
                          <a:latin typeface="Helvetica Light" panose="020B0403020202020204" pitchFamily="34" charset="0"/>
                          <a:ea typeface="Cambria Math" panose="02040503050406030204" pitchFamily="18" charset="0"/>
                          <a:cs typeface="Helvetica Light" charset="0"/>
                        </a:rPr>
                        <m:t>b</m:t>
                      </m:r>
                    </m:oMath>
                  </m:oMathPara>
                </a14:m>
                <a:endParaRPr lang="en-US" sz="1000" dirty="0">
                  <a:latin typeface="Helvetica Light" panose="020B0403020202020204" pitchFamily="34" charset="0"/>
                  <a:ea typeface="Helvetica Light" charset="0"/>
                  <a:cs typeface="Helvetica Light" charset="0"/>
                </a:endParaRPr>
              </a:p>
            </p:txBody>
          </p:sp>
        </mc:Choice>
        <mc:Fallback xmlns="">
          <p:sp>
            <p:nvSpPr>
              <p:cNvPr id="11" name="TextBox 10">
                <a:extLst>
                  <a:ext uri="{FF2B5EF4-FFF2-40B4-BE49-F238E27FC236}">
                    <a16:creationId xmlns:a16="http://schemas.microsoft.com/office/drawing/2014/main" id="{9760A2AB-2C78-1D4C-AA3A-05C534AE0C3F}"/>
                  </a:ext>
                </a:extLst>
              </p:cNvPr>
              <p:cNvSpPr txBox="1">
                <a:spLocks noRot="1" noChangeAspect="1" noMove="1" noResize="1" noEditPoints="1" noAdjustHandles="1" noChangeArrowheads="1" noChangeShapeType="1" noTextEdit="1"/>
              </p:cNvSpPr>
              <p:nvPr/>
            </p:nvSpPr>
            <p:spPr>
              <a:xfrm>
                <a:off x="1034206" y="4967793"/>
                <a:ext cx="1674176" cy="216000"/>
              </a:xfrm>
              <a:prstGeom prst="rect">
                <a:avLst/>
              </a:prstGeom>
              <a:blipFill>
                <a:blip r:embed="rId8"/>
                <a:stretch>
                  <a:fillRect t="-5556" r="-2256"/>
                </a:stretch>
              </a:blipFill>
            </p:spPr>
            <p:txBody>
              <a:bodyPr/>
              <a:lstStyle/>
              <a:p>
                <a:r>
                  <a:rPr lang="en-US">
                    <a:noFill/>
                  </a:rPr>
                  <a:t> </a:t>
                </a:r>
              </a:p>
            </p:txBody>
          </p:sp>
        </mc:Fallback>
      </mc:AlternateContent>
      <p:sp>
        <p:nvSpPr>
          <p:cNvPr id="42" name="TextBox 41">
            <a:extLst>
              <a:ext uri="{FF2B5EF4-FFF2-40B4-BE49-F238E27FC236}">
                <a16:creationId xmlns:a16="http://schemas.microsoft.com/office/drawing/2014/main" id="{C7E58460-83D5-F747-89AA-4A9BD9A2630D}"/>
              </a:ext>
            </a:extLst>
          </p:cNvPr>
          <p:cNvSpPr txBox="1"/>
          <p:nvPr/>
        </p:nvSpPr>
        <p:spPr>
          <a:xfrm>
            <a:off x="964363" y="2137356"/>
            <a:ext cx="2531211" cy="246221"/>
          </a:xfrm>
          <a:prstGeom prst="rect">
            <a:avLst/>
          </a:prstGeom>
          <a:noFill/>
        </p:spPr>
        <p:txBody>
          <a:bodyPr wrap="square" rtlCol="0">
            <a:spAutoFit/>
          </a:bodyPr>
          <a:lstStyle/>
          <a:p>
            <a:r>
              <a:rPr lang="en-US" sz="1000" dirty="0">
                <a:latin typeface="Helvetica Light" charset="0"/>
                <a:ea typeface="Helvetica Light" charset="0"/>
                <a:cs typeface="Helvetica Light" charset="0"/>
              </a:rPr>
              <a:t>Charged particle multiplicity at 900 GeV</a:t>
            </a:r>
          </a:p>
        </p:txBody>
      </p:sp>
      <p:sp>
        <p:nvSpPr>
          <p:cNvPr id="44" name="TextBox 43">
            <a:extLst>
              <a:ext uri="{FF2B5EF4-FFF2-40B4-BE49-F238E27FC236}">
                <a16:creationId xmlns:a16="http://schemas.microsoft.com/office/drawing/2014/main" id="{493A24AA-4323-E448-9471-A22CE0D67823}"/>
              </a:ext>
            </a:extLst>
          </p:cNvPr>
          <p:cNvSpPr txBox="1"/>
          <p:nvPr/>
        </p:nvSpPr>
        <p:spPr>
          <a:xfrm>
            <a:off x="8143315" y="2240172"/>
            <a:ext cx="2531211" cy="246221"/>
          </a:xfrm>
          <a:prstGeom prst="rect">
            <a:avLst/>
          </a:prstGeom>
          <a:solidFill>
            <a:schemeClr val="bg1"/>
          </a:solidFill>
        </p:spPr>
        <p:txBody>
          <a:bodyPr wrap="square" rtlCol="0">
            <a:spAutoFit/>
          </a:bodyPr>
          <a:lstStyle/>
          <a:p>
            <a:r>
              <a:rPr lang="en-US" sz="1000" dirty="0">
                <a:latin typeface="Helvetica Light" charset="0"/>
                <a:ea typeface="Helvetica Light" charset="0"/>
                <a:cs typeface="Helvetica Light" charset="0"/>
              </a:rPr>
              <a:t>Long-range correlations in pp</a:t>
            </a:r>
          </a:p>
        </p:txBody>
      </p:sp>
      <p:sp>
        <p:nvSpPr>
          <p:cNvPr id="47" name="TextBox 46">
            <a:extLst>
              <a:ext uri="{FF2B5EF4-FFF2-40B4-BE49-F238E27FC236}">
                <a16:creationId xmlns:a16="http://schemas.microsoft.com/office/drawing/2014/main" id="{F0839005-9897-8247-858F-86AAA5C8F21B}"/>
              </a:ext>
            </a:extLst>
          </p:cNvPr>
          <p:cNvSpPr txBox="1"/>
          <p:nvPr/>
        </p:nvSpPr>
        <p:spPr>
          <a:xfrm>
            <a:off x="10390429" y="5948993"/>
            <a:ext cx="1363358" cy="400110"/>
          </a:xfrm>
          <a:prstGeom prst="rect">
            <a:avLst/>
          </a:prstGeom>
          <a:noFill/>
        </p:spPr>
        <p:txBody>
          <a:bodyPr wrap="square" rtlCol="0">
            <a:spAutoFit/>
          </a:bodyPr>
          <a:lstStyle/>
          <a:p>
            <a:r>
              <a:rPr lang="en-US" sz="1000" dirty="0">
                <a:latin typeface="Helvetica Light" charset="0"/>
                <a:ea typeface="Helvetica Light" charset="0"/>
                <a:cs typeface="Helvetica Light" charset="0"/>
              </a:rPr>
              <a:t>Jet quenching in </a:t>
            </a:r>
            <a:r>
              <a:rPr lang="en-US" sz="1000" dirty="0" err="1">
                <a:latin typeface="Helvetica Light" charset="0"/>
                <a:ea typeface="Helvetica Light" charset="0"/>
                <a:cs typeface="Helvetica Light" charset="0"/>
              </a:rPr>
              <a:t>PbPb</a:t>
            </a:r>
            <a:r>
              <a:rPr lang="en-US" sz="1000" dirty="0">
                <a:latin typeface="Helvetica Light" charset="0"/>
                <a:ea typeface="Helvetica Light" charset="0"/>
                <a:cs typeface="Helvetica Light" charset="0"/>
              </a:rPr>
              <a:t> collisions</a:t>
            </a:r>
          </a:p>
        </p:txBody>
      </p:sp>
      <p:sp>
        <p:nvSpPr>
          <p:cNvPr id="48" name="TextBox 47">
            <a:extLst>
              <a:ext uri="{FF2B5EF4-FFF2-40B4-BE49-F238E27FC236}">
                <a16:creationId xmlns:a16="http://schemas.microsoft.com/office/drawing/2014/main" id="{CDCF4F95-5CBF-3044-9361-58D2B817E3A0}"/>
              </a:ext>
            </a:extLst>
          </p:cNvPr>
          <p:cNvSpPr txBox="1"/>
          <p:nvPr/>
        </p:nvSpPr>
        <p:spPr>
          <a:xfrm>
            <a:off x="959341" y="4746043"/>
            <a:ext cx="1922843" cy="246221"/>
          </a:xfrm>
          <a:prstGeom prst="rect">
            <a:avLst/>
          </a:prstGeom>
          <a:solidFill>
            <a:schemeClr val="bg1"/>
          </a:solidFill>
        </p:spPr>
        <p:txBody>
          <a:bodyPr wrap="square" rtlCol="0">
            <a:spAutoFit/>
          </a:bodyPr>
          <a:lstStyle/>
          <a:p>
            <a:r>
              <a:rPr lang="en-US" sz="1000" dirty="0">
                <a:latin typeface="Helvetica Light" charset="0"/>
                <a:ea typeface="Helvetica Light" charset="0"/>
                <a:cs typeface="Helvetica Light" charset="0"/>
              </a:rPr>
              <a:t>bb production cross section</a:t>
            </a:r>
          </a:p>
        </p:txBody>
      </p:sp>
      <p:sp>
        <p:nvSpPr>
          <p:cNvPr id="62" name="TextBox 61">
            <a:extLst>
              <a:ext uri="{FF2B5EF4-FFF2-40B4-BE49-F238E27FC236}">
                <a16:creationId xmlns:a16="http://schemas.microsoft.com/office/drawing/2014/main" id="{CB3C9DFC-0514-5940-A318-EA50EB090150}"/>
              </a:ext>
            </a:extLst>
          </p:cNvPr>
          <p:cNvSpPr txBox="1"/>
          <p:nvPr/>
        </p:nvSpPr>
        <p:spPr>
          <a:xfrm>
            <a:off x="3150563" y="469536"/>
            <a:ext cx="3478837" cy="769441"/>
          </a:xfrm>
          <a:prstGeom prst="rect">
            <a:avLst/>
          </a:prstGeom>
          <a:noFill/>
        </p:spPr>
        <p:txBody>
          <a:bodyPr wrap="none" rtlCol="0">
            <a:spAutoFit/>
          </a:bodyPr>
          <a:lstStyle/>
          <a:p>
            <a:r>
              <a:rPr lang="en-US" sz="4400" dirty="0">
                <a:solidFill>
                  <a:schemeClr val="bg1"/>
                </a:solidFill>
                <a:latin typeface="Krungthep" panose="02000400000000000000" pitchFamily="2" charset="-34"/>
                <a:ea typeface="Krungthep" panose="02000400000000000000" pitchFamily="2" charset="-34"/>
                <a:cs typeface="Krungthep" panose="02000400000000000000" pitchFamily="2" charset="-34"/>
              </a:rPr>
              <a:t>Remember</a:t>
            </a:r>
          </a:p>
        </p:txBody>
      </p:sp>
      <p:sp>
        <p:nvSpPr>
          <p:cNvPr id="63" name="TextBox 62">
            <a:extLst>
              <a:ext uri="{FF2B5EF4-FFF2-40B4-BE49-F238E27FC236}">
                <a16:creationId xmlns:a16="http://schemas.microsoft.com/office/drawing/2014/main" id="{939A1AB5-4863-F44A-80C4-C6A053D5C7C3}"/>
              </a:ext>
            </a:extLst>
          </p:cNvPr>
          <p:cNvSpPr txBox="1"/>
          <p:nvPr/>
        </p:nvSpPr>
        <p:spPr>
          <a:xfrm>
            <a:off x="11092648" y="3200802"/>
            <a:ext cx="671979" cy="261610"/>
          </a:xfrm>
          <a:prstGeom prst="rect">
            <a:avLst/>
          </a:prstGeom>
          <a:noFill/>
        </p:spPr>
        <p:txBody>
          <a:bodyPr wrap="none" rtlCol="0">
            <a:spAutoFit/>
          </a:bodyPr>
          <a:lstStyle/>
          <a:p>
            <a:r>
              <a:rPr lang="en-US" sz="1100" dirty="0">
                <a:solidFill>
                  <a:srgbClr val="003BB8"/>
                </a:solidFill>
                <a:latin typeface="Helvetica Light" charset="0"/>
                <a:ea typeface="Helvetica Light" charset="0"/>
                <a:cs typeface="Helvetica Light" charset="0"/>
              </a:rPr>
              <a:t>“Ridge”</a:t>
            </a:r>
          </a:p>
        </p:txBody>
      </p:sp>
      <p:cxnSp>
        <p:nvCxnSpPr>
          <p:cNvPr id="67" name="Straight Arrow Connector 66">
            <a:extLst>
              <a:ext uri="{FF2B5EF4-FFF2-40B4-BE49-F238E27FC236}">
                <a16:creationId xmlns:a16="http://schemas.microsoft.com/office/drawing/2014/main" id="{0C4E549A-2DDF-D94C-83E7-632480F2C4F6}"/>
              </a:ext>
            </a:extLst>
          </p:cNvPr>
          <p:cNvCxnSpPr>
            <a:cxnSpLocks/>
          </p:cNvCxnSpPr>
          <p:nvPr/>
        </p:nvCxnSpPr>
        <p:spPr>
          <a:xfrm flipH="1">
            <a:off x="10649812" y="3322245"/>
            <a:ext cx="442836" cy="0"/>
          </a:xfrm>
          <a:prstGeom prst="straightConnector1">
            <a:avLst/>
          </a:prstGeom>
          <a:ln w="3175">
            <a:tailEnd type="triangle"/>
          </a:ln>
          <a:effectLst/>
        </p:spPr>
        <p:style>
          <a:lnRef idx="2">
            <a:schemeClr val="accent1"/>
          </a:lnRef>
          <a:fillRef idx="0">
            <a:schemeClr val="accent1"/>
          </a:fillRef>
          <a:effectRef idx="1">
            <a:schemeClr val="accent1"/>
          </a:effectRef>
          <a:fontRef idx="minor">
            <a:schemeClr val="tx1"/>
          </a:fontRef>
        </p:style>
      </p:cxnSp>
      <p:pic>
        <p:nvPicPr>
          <p:cNvPr id="70" name="Picture 69">
            <a:extLst>
              <a:ext uri="{FF2B5EF4-FFF2-40B4-BE49-F238E27FC236}">
                <a16:creationId xmlns:a16="http://schemas.microsoft.com/office/drawing/2014/main" id="{E898481B-483F-1F4D-A8D7-CA11089653F1}"/>
              </a:ext>
            </a:extLst>
          </p:cNvPr>
          <p:cNvPicPr>
            <a:picLocks noChangeAspect="1"/>
          </p:cNvPicPr>
          <p:nvPr/>
        </p:nvPicPr>
        <p:blipFill>
          <a:blip r:embed="rId9"/>
          <a:srcRect/>
          <a:stretch/>
        </p:blipFill>
        <p:spPr>
          <a:xfrm>
            <a:off x="5449101" y="4912501"/>
            <a:ext cx="4733620" cy="1711844"/>
          </a:xfrm>
          <a:prstGeom prst="rect">
            <a:avLst/>
          </a:prstGeom>
        </p:spPr>
      </p:pic>
      <p:sp>
        <p:nvSpPr>
          <p:cNvPr id="46" name="Rectangle 45">
            <a:extLst>
              <a:ext uri="{FF2B5EF4-FFF2-40B4-BE49-F238E27FC236}">
                <a16:creationId xmlns:a16="http://schemas.microsoft.com/office/drawing/2014/main" id="{B2F14660-7ECE-3D43-B932-25B915BAB70D}"/>
              </a:ext>
            </a:extLst>
          </p:cNvPr>
          <p:cNvSpPr/>
          <p:nvPr/>
        </p:nvSpPr>
        <p:spPr>
          <a:xfrm>
            <a:off x="10390429" y="5439194"/>
            <a:ext cx="1688463" cy="338554"/>
          </a:xfrm>
          <a:prstGeom prst="rect">
            <a:avLst/>
          </a:prstGeom>
        </p:spPr>
        <p:txBody>
          <a:bodyPr wrap="square">
            <a:spAutoFit/>
          </a:bodyPr>
          <a:lstStyle/>
          <a:p>
            <a:pPr>
              <a:spcBef>
                <a:spcPts val="600"/>
              </a:spcBef>
            </a:pPr>
            <a:r>
              <a:rPr lang="en-GB" sz="800" dirty="0">
                <a:solidFill>
                  <a:prstClr val="black">
                    <a:lumMod val="50000"/>
                    <a:lumOff val="50000"/>
                  </a:prstClr>
                </a:solidFill>
                <a:latin typeface="Helvetica Light"/>
                <a:cs typeface="Helvetica Light"/>
              </a:rPr>
              <a:t>ATLAS: arXiv:1011.6182, November 2010</a:t>
            </a:r>
          </a:p>
        </p:txBody>
      </p:sp>
    </p:spTree>
    <p:extLst>
      <p:ext uri="{BB962C8B-B14F-4D97-AF65-F5344CB8AC3E}">
        <p14:creationId xmlns:p14="http://schemas.microsoft.com/office/powerpoint/2010/main" val="24442883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4"/>
          </p:nvPr>
        </p:nvSpPr>
        <p:spPr/>
        <p:txBody>
          <a:bodyPr/>
          <a:lstStyle/>
          <a:p>
            <a:pPr>
              <a:defRPr/>
            </a:pPr>
            <a:fld id="{611C2F03-9E95-40C9-A99F-3C4F7EE8CF2A}" type="slidenum">
              <a:rPr lang="en-GB" smtClean="0"/>
              <a:pPr>
                <a:defRPr/>
              </a:pPr>
              <a:t>7</a:t>
            </a:fld>
            <a:endParaRPr lang="en-GB" dirty="0"/>
          </a:p>
        </p:txBody>
      </p:sp>
      <p:sp>
        <p:nvSpPr>
          <p:cNvPr id="43" name="TextBox 42"/>
          <p:cNvSpPr txBox="1"/>
          <p:nvPr/>
        </p:nvSpPr>
        <p:spPr>
          <a:xfrm>
            <a:off x="9100025" y="5231348"/>
            <a:ext cx="2810176" cy="276999"/>
          </a:xfrm>
          <a:prstGeom prst="rect">
            <a:avLst/>
          </a:prstGeom>
          <a:noFill/>
        </p:spPr>
        <p:txBody>
          <a:bodyPr wrap="square" rtlCol="0">
            <a:spAutoFit/>
          </a:bodyPr>
          <a:lstStyle/>
          <a:p>
            <a:r>
              <a:rPr lang="en-US" sz="1100" dirty="0">
                <a:solidFill>
                  <a:schemeClr val="tx1">
                    <a:lumMod val="50000"/>
                    <a:lumOff val="50000"/>
                  </a:schemeClr>
                </a:solidFill>
                <a:latin typeface="Helvetica Light" charset="0"/>
                <a:ea typeface="Helvetica Light" charset="0"/>
                <a:cs typeface="Helvetica Light" charset="0"/>
              </a:rPr>
              <a:t>The LHC is an </a:t>
            </a:r>
            <a:r>
              <a:rPr lang="en-US" sz="1200" b="1" dirty="0">
                <a:solidFill>
                  <a:schemeClr val="tx1">
                    <a:lumMod val="50000"/>
                    <a:lumOff val="50000"/>
                  </a:schemeClr>
                </a:solidFill>
                <a:latin typeface="Helvetica" pitchFamily="2" charset="0"/>
                <a:ea typeface="Helvetica Light" charset="0"/>
                <a:cs typeface="Helvetica Light" charset="0"/>
              </a:rPr>
              <a:t>everything</a:t>
            </a:r>
            <a:r>
              <a:rPr lang="en-US" sz="1100" dirty="0">
                <a:solidFill>
                  <a:schemeClr val="tx1">
                    <a:lumMod val="50000"/>
                    <a:lumOff val="50000"/>
                  </a:schemeClr>
                </a:solidFill>
                <a:latin typeface="Helvetica Light" charset="0"/>
                <a:ea typeface="Helvetica Light" charset="0"/>
                <a:cs typeface="Helvetica Light" charset="0"/>
              </a:rPr>
              <a:t> factory</a:t>
            </a:r>
          </a:p>
        </p:txBody>
      </p:sp>
      <p:sp>
        <p:nvSpPr>
          <p:cNvPr id="3" name="TextBox 2"/>
          <p:cNvSpPr txBox="1"/>
          <p:nvPr/>
        </p:nvSpPr>
        <p:spPr>
          <a:xfrm>
            <a:off x="619425" y="5752843"/>
            <a:ext cx="10402802" cy="646331"/>
          </a:xfrm>
          <a:prstGeom prst="rect">
            <a:avLst/>
          </a:prstGeom>
          <a:noFill/>
        </p:spPr>
        <p:txBody>
          <a:bodyPr wrap="square" rtlCol="0">
            <a:spAutoFit/>
          </a:bodyPr>
          <a:lstStyle/>
          <a:p>
            <a:r>
              <a:rPr lang="en-US" dirty="0">
                <a:latin typeface="Helvetica Light" charset="0"/>
                <a:ea typeface="Helvetica Light" charset="0"/>
                <a:cs typeface="Helvetica Light" charset="0"/>
              </a:rPr>
              <a:t>Broad physics potential by probing with high-precision Higgs and other Standard Model processes, detecting very rare processes, and exploring new physics via direct and indirect measurements </a:t>
            </a:r>
          </a:p>
        </p:txBody>
      </p:sp>
      <p:pic>
        <p:nvPicPr>
          <p:cNvPr id="14" name="Picture 13">
            <a:extLst>
              <a:ext uri="{FF2B5EF4-FFF2-40B4-BE49-F238E27FC236}">
                <a16:creationId xmlns:a16="http://schemas.microsoft.com/office/drawing/2014/main" id="{AE3D0613-45D0-F34E-B99F-37D99DB0AB6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212848" y="2707615"/>
            <a:ext cx="2128252" cy="2330971"/>
          </a:xfrm>
          <a:prstGeom prst="rect">
            <a:avLst/>
          </a:prstGeom>
        </p:spPr>
      </p:pic>
      <p:sp>
        <p:nvSpPr>
          <p:cNvPr id="18" name="TextBox 17">
            <a:extLst>
              <a:ext uri="{FF2B5EF4-FFF2-40B4-BE49-F238E27FC236}">
                <a16:creationId xmlns:a16="http://schemas.microsoft.com/office/drawing/2014/main" id="{B10C8C73-6C91-804A-9C7D-0D9521B7787B}"/>
              </a:ext>
            </a:extLst>
          </p:cNvPr>
          <p:cNvSpPr txBox="1"/>
          <p:nvPr/>
        </p:nvSpPr>
        <p:spPr>
          <a:xfrm rot="1243425">
            <a:off x="9291323" y="2772655"/>
            <a:ext cx="407824"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H</a:t>
            </a:r>
          </a:p>
        </p:txBody>
      </p:sp>
      <p:sp>
        <p:nvSpPr>
          <p:cNvPr id="20" name="TextBox 19">
            <a:extLst>
              <a:ext uri="{FF2B5EF4-FFF2-40B4-BE49-F238E27FC236}">
                <a16:creationId xmlns:a16="http://schemas.microsoft.com/office/drawing/2014/main" id="{33EBED4C-2F62-C344-B8AF-1B6C56850DA2}"/>
              </a:ext>
            </a:extLst>
          </p:cNvPr>
          <p:cNvSpPr txBox="1"/>
          <p:nvPr/>
        </p:nvSpPr>
        <p:spPr>
          <a:xfrm rot="19609117">
            <a:off x="9742396" y="2673402"/>
            <a:ext cx="407824"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H</a:t>
            </a:r>
          </a:p>
        </p:txBody>
      </p:sp>
      <p:sp>
        <p:nvSpPr>
          <p:cNvPr id="21" name="TextBox 20">
            <a:extLst>
              <a:ext uri="{FF2B5EF4-FFF2-40B4-BE49-F238E27FC236}">
                <a16:creationId xmlns:a16="http://schemas.microsoft.com/office/drawing/2014/main" id="{2B466F7D-C3C8-F647-ABE3-062528C382EB}"/>
              </a:ext>
            </a:extLst>
          </p:cNvPr>
          <p:cNvSpPr txBox="1"/>
          <p:nvPr/>
        </p:nvSpPr>
        <p:spPr>
          <a:xfrm>
            <a:off x="9508745" y="2658317"/>
            <a:ext cx="394370" cy="369332"/>
          </a:xfrm>
          <a:prstGeom prst="rect">
            <a:avLst/>
          </a:prstGeom>
          <a:noFill/>
        </p:spPr>
        <p:txBody>
          <a:bodyPr wrap="square" rtlCol="0">
            <a:spAutoFit/>
          </a:bodyPr>
          <a:lstStyle/>
          <a:p>
            <a:r>
              <a:rPr lang="en-US" dirty="0" err="1">
                <a:latin typeface="Bradley Hand" pitchFamily="2" charset="77"/>
                <a:ea typeface="Helvetica Light" charset="0"/>
                <a:cs typeface="Helvetica Light" charset="0"/>
              </a:rPr>
              <a:t>tt</a:t>
            </a:r>
            <a:endParaRPr lang="en-US" dirty="0">
              <a:latin typeface="Bradley Hand" pitchFamily="2" charset="77"/>
              <a:ea typeface="Helvetica Light" charset="0"/>
              <a:cs typeface="Helvetica Light" charset="0"/>
            </a:endParaRPr>
          </a:p>
        </p:txBody>
      </p:sp>
      <p:sp>
        <p:nvSpPr>
          <p:cNvPr id="22" name="TextBox 21">
            <a:extLst>
              <a:ext uri="{FF2B5EF4-FFF2-40B4-BE49-F238E27FC236}">
                <a16:creationId xmlns:a16="http://schemas.microsoft.com/office/drawing/2014/main" id="{4E46F4C6-60D7-0E4F-BD3D-8ED156757B14}"/>
              </a:ext>
            </a:extLst>
          </p:cNvPr>
          <p:cNvSpPr txBox="1"/>
          <p:nvPr/>
        </p:nvSpPr>
        <p:spPr>
          <a:xfrm>
            <a:off x="9895348" y="2832434"/>
            <a:ext cx="463558"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W</a:t>
            </a:r>
          </a:p>
        </p:txBody>
      </p:sp>
      <p:sp>
        <p:nvSpPr>
          <p:cNvPr id="23" name="TextBox 22">
            <a:extLst>
              <a:ext uri="{FF2B5EF4-FFF2-40B4-BE49-F238E27FC236}">
                <a16:creationId xmlns:a16="http://schemas.microsoft.com/office/drawing/2014/main" id="{27E5085D-82CA-CD42-89CA-0A614F639128}"/>
              </a:ext>
            </a:extLst>
          </p:cNvPr>
          <p:cNvSpPr txBox="1"/>
          <p:nvPr/>
        </p:nvSpPr>
        <p:spPr>
          <a:xfrm>
            <a:off x="9463643" y="2859139"/>
            <a:ext cx="444339"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Z</a:t>
            </a:r>
          </a:p>
        </p:txBody>
      </p:sp>
      <p:sp>
        <p:nvSpPr>
          <p:cNvPr id="24" name="TextBox 23">
            <a:extLst>
              <a:ext uri="{FF2B5EF4-FFF2-40B4-BE49-F238E27FC236}">
                <a16:creationId xmlns:a16="http://schemas.microsoft.com/office/drawing/2014/main" id="{99558748-6441-9A4F-B2DE-959FBBF39FDA}"/>
              </a:ext>
            </a:extLst>
          </p:cNvPr>
          <p:cNvSpPr txBox="1"/>
          <p:nvPr/>
        </p:nvSpPr>
        <p:spPr>
          <a:xfrm>
            <a:off x="9948246" y="2585878"/>
            <a:ext cx="390526"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B</a:t>
            </a:r>
          </a:p>
        </p:txBody>
      </p:sp>
      <p:sp>
        <p:nvSpPr>
          <p:cNvPr id="25" name="TextBox 24">
            <a:extLst>
              <a:ext uri="{FF2B5EF4-FFF2-40B4-BE49-F238E27FC236}">
                <a16:creationId xmlns:a16="http://schemas.microsoft.com/office/drawing/2014/main" id="{D8832563-83B2-1541-B69C-4E931B1ED6D1}"/>
              </a:ext>
            </a:extLst>
          </p:cNvPr>
          <p:cNvSpPr txBox="1"/>
          <p:nvPr/>
        </p:nvSpPr>
        <p:spPr>
          <a:xfrm rot="1470066">
            <a:off x="9321115" y="2597013"/>
            <a:ext cx="390526"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B</a:t>
            </a:r>
          </a:p>
        </p:txBody>
      </p:sp>
      <p:sp>
        <p:nvSpPr>
          <p:cNvPr id="26" name="TextBox 25">
            <a:extLst>
              <a:ext uri="{FF2B5EF4-FFF2-40B4-BE49-F238E27FC236}">
                <a16:creationId xmlns:a16="http://schemas.microsoft.com/office/drawing/2014/main" id="{47B3CEDD-C39B-9D4D-9F43-BC22A97C89F4}"/>
              </a:ext>
            </a:extLst>
          </p:cNvPr>
          <p:cNvSpPr txBox="1"/>
          <p:nvPr/>
        </p:nvSpPr>
        <p:spPr>
          <a:xfrm>
            <a:off x="9535064" y="2483640"/>
            <a:ext cx="390526"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B</a:t>
            </a:r>
          </a:p>
        </p:txBody>
      </p:sp>
      <p:sp>
        <p:nvSpPr>
          <p:cNvPr id="27" name="TextBox 26">
            <a:extLst>
              <a:ext uri="{FF2B5EF4-FFF2-40B4-BE49-F238E27FC236}">
                <a16:creationId xmlns:a16="http://schemas.microsoft.com/office/drawing/2014/main" id="{1D7D64C4-443A-9F46-9A07-5F91DE972FB9}"/>
              </a:ext>
            </a:extLst>
          </p:cNvPr>
          <p:cNvSpPr txBox="1"/>
          <p:nvPr/>
        </p:nvSpPr>
        <p:spPr>
          <a:xfrm rot="20730200">
            <a:off x="9717984" y="2756135"/>
            <a:ext cx="786048"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t</a:t>
            </a:r>
          </a:p>
        </p:txBody>
      </p:sp>
      <p:sp>
        <p:nvSpPr>
          <p:cNvPr id="28" name="TextBox 27">
            <a:extLst>
              <a:ext uri="{FF2B5EF4-FFF2-40B4-BE49-F238E27FC236}">
                <a16:creationId xmlns:a16="http://schemas.microsoft.com/office/drawing/2014/main" id="{BD07BD1C-6D6D-1741-B440-146EC8C5FA24}"/>
              </a:ext>
            </a:extLst>
          </p:cNvPr>
          <p:cNvSpPr txBox="1"/>
          <p:nvPr/>
        </p:nvSpPr>
        <p:spPr>
          <a:xfrm rot="20730200">
            <a:off x="9771472" y="2397842"/>
            <a:ext cx="786048" cy="369332"/>
          </a:xfrm>
          <a:prstGeom prst="rect">
            <a:avLst/>
          </a:prstGeom>
          <a:noFill/>
        </p:spPr>
        <p:txBody>
          <a:bodyPr wrap="square" rtlCol="0">
            <a:spAutoFit/>
          </a:bodyPr>
          <a:lstStyle/>
          <a:p>
            <a:r>
              <a:rPr lang="en-US" dirty="0" err="1">
                <a:latin typeface="Bradley Hand" pitchFamily="2" charset="77"/>
                <a:ea typeface="Helvetica Light" charset="0"/>
                <a:cs typeface="Helvetica Light" charset="0"/>
              </a:rPr>
              <a:t>tt</a:t>
            </a:r>
            <a:endParaRPr lang="en-US" dirty="0">
              <a:latin typeface="Bradley Hand" pitchFamily="2" charset="77"/>
              <a:ea typeface="Helvetica Light" charset="0"/>
              <a:cs typeface="Helvetica Light" charset="0"/>
            </a:endParaRPr>
          </a:p>
        </p:txBody>
      </p:sp>
      <p:sp>
        <p:nvSpPr>
          <p:cNvPr id="29" name="TextBox 28">
            <a:extLst>
              <a:ext uri="{FF2B5EF4-FFF2-40B4-BE49-F238E27FC236}">
                <a16:creationId xmlns:a16="http://schemas.microsoft.com/office/drawing/2014/main" id="{22D3C1D6-CA52-FC4C-89F4-CD68A5E707A0}"/>
              </a:ext>
            </a:extLst>
          </p:cNvPr>
          <p:cNvSpPr txBox="1"/>
          <p:nvPr/>
        </p:nvSpPr>
        <p:spPr>
          <a:xfrm rot="20730200">
            <a:off x="9184348" y="2611785"/>
            <a:ext cx="786048"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a:t>
            </a:r>
          </a:p>
        </p:txBody>
      </p:sp>
      <p:sp>
        <p:nvSpPr>
          <p:cNvPr id="30" name="TextBox 29">
            <a:extLst>
              <a:ext uri="{FF2B5EF4-FFF2-40B4-BE49-F238E27FC236}">
                <a16:creationId xmlns:a16="http://schemas.microsoft.com/office/drawing/2014/main" id="{DB0DCBC0-0508-AF4C-9941-ECFDBE6CED0F}"/>
              </a:ext>
            </a:extLst>
          </p:cNvPr>
          <p:cNvSpPr txBox="1"/>
          <p:nvPr/>
        </p:nvSpPr>
        <p:spPr>
          <a:xfrm>
            <a:off x="9248759" y="2907468"/>
            <a:ext cx="766518"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B</a:t>
            </a:r>
          </a:p>
        </p:txBody>
      </p:sp>
      <p:graphicFrame>
        <p:nvGraphicFramePr>
          <p:cNvPr id="32" name="Table 31">
            <a:extLst>
              <a:ext uri="{FF2B5EF4-FFF2-40B4-BE49-F238E27FC236}">
                <a16:creationId xmlns:a16="http://schemas.microsoft.com/office/drawing/2014/main" id="{22EE2656-A16D-4E4C-AEAF-268F8022F3EB}"/>
              </a:ext>
            </a:extLst>
          </p:cNvPr>
          <p:cNvGraphicFramePr>
            <a:graphicFrameLocks noGrp="1"/>
          </p:cNvGraphicFramePr>
          <p:nvPr>
            <p:extLst>
              <p:ext uri="{D42A27DB-BD31-4B8C-83A1-F6EECF244321}">
                <p14:modId xmlns:p14="http://schemas.microsoft.com/office/powerpoint/2010/main" val="2733137898"/>
              </p:ext>
            </p:extLst>
          </p:nvPr>
        </p:nvGraphicFramePr>
        <p:xfrm>
          <a:off x="1230795" y="3111523"/>
          <a:ext cx="6917541" cy="2011680"/>
        </p:xfrm>
        <a:graphic>
          <a:graphicData uri="http://schemas.openxmlformats.org/drawingml/2006/table">
            <a:tbl>
              <a:tblPr firstRow="1" bandRow="1">
                <a:tableStyleId>{5C22544A-7EE6-4342-B048-85BDC9FD1C3A}</a:tableStyleId>
              </a:tblPr>
              <a:tblGrid>
                <a:gridCol w="1421145">
                  <a:extLst>
                    <a:ext uri="{9D8B030D-6E8A-4147-A177-3AD203B41FA5}">
                      <a16:colId xmlns:a16="http://schemas.microsoft.com/office/drawing/2014/main" val="3343601629"/>
                    </a:ext>
                  </a:extLst>
                </a:gridCol>
                <a:gridCol w="1950051">
                  <a:extLst>
                    <a:ext uri="{9D8B030D-6E8A-4147-A177-3AD203B41FA5}">
                      <a16:colId xmlns:a16="http://schemas.microsoft.com/office/drawing/2014/main" val="2400928828"/>
                    </a:ext>
                  </a:extLst>
                </a:gridCol>
                <a:gridCol w="3546345">
                  <a:extLst>
                    <a:ext uri="{9D8B030D-6E8A-4147-A177-3AD203B41FA5}">
                      <a16:colId xmlns:a16="http://schemas.microsoft.com/office/drawing/2014/main" val="2273299465"/>
                    </a:ext>
                  </a:extLst>
                </a:gridCol>
              </a:tblGrid>
              <a:tr h="324036">
                <a:tc>
                  <a:txBody>
                    <a:bodyPr/>
                    <a:lstStyle/>
                    <a:p>
                      <a:r>
                        <a:rPr lang="en-US" sz="1600" b="1" i="0" dirty="0">
                          <a:solidFill>
                            <a:srgbClr val="C00000"/>
                          </a:solidFill>
                          <a:latin typeface="Helvetica" pitchFamily="2" charset="0"/>
                        </a:rPr>
                        <a:t>Particle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2">
                  <a:txBody>
                    <a:bodyPr/>
                    <a:lstStyle/>
                    <a:p>
                      <a:pPr algn="l"/>
                      <a:r>
                        <a:rPr lang="en-US" sz="1600" b="1" i="0" dirty="0">
                          <a:solidFill>
                            <a:srgbClr val="C00000"/>
                          </a:solidFill>
                          <a:latin typeface="Helvetica" pitchFamily="2" charset="0"/>
                        </a:rPr>
                        <a:t>       Produced in 140 fb</a:t>
                      </a:r>
                      <a:r>
                        <a:rPr lang="en-US" sz="1600" b="1" i="0" baseline="30000" dirty="0">
                          <a:solidFill>
                            <a:srgbClr val="C00000"/>
                          </a:solidFill>
                          <a:latin typeface="Helvetica" pitchFamily="2" charset="0"/>
                        </a:rPr>
                        <a:t>–1</a:t>
                      </a:r>
                      <a:r>
                        <a:rPr lang="en-US" sz="1600" b="1" i="0" baseline="0" dirty="0">
                          <a:solidFill>
                            <a:srgbClr val="C00000"/>
                          </a:solidFill>
                          <a:latin typeface="Helvetica" pitchFamily="2" charset="0"/>
                        </a:rPr>
                        <a:t> pp at √s = 13 TeV</a:t>
                      </a:r>
                      <a:endParaRPr lang="en-US" sz="1600" b="1" i="0" baseline="30000" dirty="0">
                        <a:solidFill>
                          <a:srgbClr val="C00000"/>
                        </a:solidFill>
                        <a:latin typeface="Helvetica" pitchFamily="2"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pPr algn="l"/>
                      <a:endParaRPr lang="en-US" sz="1400" b="0" i="0" baseline="3000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14662835"/>
                  </a:ext>
                </a:extLst>
              </a:tr>
              <a:tr h="324036">
                <a:tc>
                  <a:txBody>
                    <a:bodyPr/>
                    <a:lstStyle/>
                    <a:p>
                      <a:r>
                        <a:rPr lang="en-US" sz="1600" b="0" i="0" dirty="0">
                          <a:solidFill>
                            <a:schemeClr val="tx1"/>
                          </a:solidFill>
                          <a:latin typeface="Helvetica Light" panose="020B0403020202020204" pitchFamily="34" charset="0"/>
                        </a:rPr>
                        <a:t>Higgs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600" b="0" i="0" dirty="0">
                          <a:solidFill>
                            <a:schemeClr val="tx1"/>
                          </a:solidFill>
                          <a:latin typeface="Helvetica Light" panose="020B0403020202020204" pitchFamily="34" charset="0"/>
                        </a:rPr>
                        <a:t>7.8 million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endParaRPr lang="en-US" sz="1600" b="0" i="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011792147"/>
                  </a:ext>
                </a:extLst>
              </a:tr>
              <a:tr h="324036">
                <a:tc>
                  <a:txBody>
                    <a:bodyPr/>
                    <a:lstStyle/>
                    <a:p>
                      <a:r>
                        <a:rPr lang="en-US" sz="1600" b="0" i="0" dirty="0">
                          <a:solidFill>
                            <a:schemeClr val="tx1"/>
                          </a:solidFill>
                          <a:latin typeface="Helvetica Light" panose="020B0403020202020204" pitchFamily="34" charset="0"/>
                        </a:rPr>
                        <a:t>Top quark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600" b="0" i="0" dirty="0">
                          <a:solidFill>
                            <a:schemeClr val="tx1"/>
                          </a:solidFill>
                          <a:latin typeface="Helvetica Light" panose="020B0403020202020204" pitchFamily="34" charset="0"/>
                        </a:rPr>
                        <a:t>275 million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Helvetica Light" panose="020B0403020202020204" pitchFamily="34" charset="0"/>
                        </a:rPr>
                        <a:t>(115 million </a:t>
                      </a:r>
                      <a:r>
                        <a:rPr lang="en-US" sz="1400" b="0" i="0" dirty="0" err="1">
                          <a:solidFill>
                            <a:schemeClr val="tx1"/>
                          </a:solidFill>
                          <a:latin typeface="Helvetica Light" panose="020B0403020202020204" pitchFamily="34" charset="0"/>
                        </a:rPr>
                        <a:t>tt</a:t>
                      </a:r>
                      <a:r>
                        <a:rPr lang="en-US" sz="14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94508636"/>
                  </a:ext>
                </a:extLst>
              </a:tr>
              <a:tr h="324036">
                <a:tc>
                  <a:txBody>
                    <a:bodyPr/>
                    <a:lstStyle/>
                    <a:p>
                      <a:r>
                        <a:rPr lang="en-US" sz="1600" b="0" i="0" dirty="0">
                          <a:solidFill>
                            <a:schemeClr val="tx1"/>
                          </a:solidFill>
                          <a:latin typeface="Helvetica Light" panose="020B0403020202020204" pitchFamily="34" charset="0"/>
                        </a:rPr>
                        <a:t>Z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600" b="0" i="0" dirty="0">
                          <a:solidFill>
                            <a:schemeClr val="tx1"/>
                          </a:solidFill>
                          <a:latin typeface="Helvetica Light" panose="020B0403020202020204" pitchFamily="34" charset="0"/>
                        </a:rPr>
                        <a:t>8 billion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US" sz="1400" b="0" i="0" dirty="0">
                          <a:solidFill>
                            <a:schemeClr val="tx1"/>
                          </a:solidFill>
                          <a:latin typeface="Helvetica Light" panose="020B0403020202020204" pitchFamily="34" charset="0"/>
                        </a:rPr>
                        <a:t>(</a:t>
                      </a:r>
                      <a:r>
                        <a:rPr lang="en-US" sz="1400" b="0" i="0" dirty="0">
                          <a:solidFill>
                            <a:schemeClr val="tx1"/>
                          </a:solidFill>
                          <a:latin typeface="Symbol" pitchFamily="2" charset="2"/>
                        </a:rPr>
                        <a:t>®</a:t>
                      </a:r>
                      <a:r>
                        <a:rPr lang="en-US" sz="1400" b="0" i="0" dirty="0">
                          <a:solidFill>
                            <a:schemeClr val="tx1"/>
                          </a:solidFill>
                          <a:latin typeface="Helvetica Light" panose="020B0403020202020204" pitchFamily="34" charset="0"/>
                        </a:rPr>
                        <a:t> 𝓁𝓁, 270 million per </a:t>
                      </a:r>
                      <a:r>
                        <a:rPr lang="en-US" sz="1400" b="0" i="0" dirty="0" err="1">
                          <a:solidFill>
                            <a:schemeClr val="tx1"/>
                          </a:solidFill>
                          <a:latin typeface="Helvetica Light" panose="020B0403020202020204" pitchFamily="34" charset="0"/>
                        </a:rPr>
                        <a:t>flavour</a:t>
                      </a:r>
                      <a:r>
                        <a:rPr lang="en-US" sz="14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71967395"/>
                  </a:ext>
                </a:extLst>
              </a:tr>
              <a:tr h="324036">
                <a:tc>
                  <a:txBody>
                    <a:bodyPr/>
                    <a:lstStyle/>
                    <a:p>
                      <a:r>
                        <a:rPr lang="en-US" sz="1600" b="0" i="0" dirty="0">
                          <a:solidFill>
                            <a:schemeClr val="tx1"/>
                          </a:solidFill>
                          <a:latin typeface="Helvetica Light" panose="020B0403020202020204" pitchFamily="34" charset="0"/>
                        </a:rPr>
                        <a:t>W boson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600" b="0" i="0" dirty="0">
                          <a:solidFill>
                            <a:schemeClr val="tx1"/>
                          </a:solidFill>
                          <a:latin typeface="Helvetica Light" panose="020B0403020202020204" pitchFamily="34" charset="0"/>
                        </a:rPr>
                        <a:t>26 billion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i="0" dirty="0">
                          <a:solidFill>
                            <a:schemeClr val="tx1"/>
                          </a:solidFill>
                          <a:latin typeface="Helvetica Light" panose="020B0403020202020204" pitchFamily="34" charset="0"/>
                        </a:rPr>
                        <a:t>(</a:t>
                      </a:r>
                      <a:r>
                        <a:rPr lang="en-US" sz="1400" b="0" i="0" dirty="0">
                          <a:solidFill>
                            <a:schemeClr val="tx1"/>
                          </a:solidFill>
                          <a:latin typeface="Symbol" pitchFamily="2" charset="2"/>
                        </a:rPr>
                        <a:t>®</a:t>
                      </a:r>
                      <a:r>
                        <a:rPr lang="en-US" sz="1400" b="0" i="0" dirty="0">
                          <a:solidFill>
                            <a:schemeClr val="tx1"/>
                          </a:solidFill>
                          <a:latin typeface="Helvetica Light" panose="020B0403020202020204" pitchFamily="34" charset="0"/>
                        </a:rPr>
                        <a:t> 𝓁𝜈, 2.8 billion per </a:t>
                      </a:r>
                      <a:r>
                        <a:rPr lang="en-US" sz="1400" b="0" i="0" dirty="0" err="1">
                          <a:solidFill>
                            <a:schemeClr val="tx1"/>
                          </a:solidFill>
                          <a:latin typeface="Helvetica Light" panose="020B0403020202020204" pitchFamily="34" charset="0"/>
                        </a:rPr>
                        <a:t>flavour</a:t>
                      </a:r>
                      <a:r>
                        <a:rPr lang="en-US" sz="1400" b="0" i="0" dirty="0">
                          <a:solidFill>
                            <a:schemeClr val="tx1"/>
                          </a:solidFill>
                          <a:latin typeface="Helvetica Light" panose="020B0403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417873016"/>
                  </a:ext>
                </a:extLst>
              </a:tr>
              <a:tr h="324036">
                <a:tc>
                  <a:txBody>
                    <a:bodyPr/>
                    <a:lstStyle/>
                    <a:p>
                      <a:r>
                        <a:rPr lang="en-US" sz="1600" b="0" i="0" dirty="0">
                          <a:solidFill>
                            <a:schemeClr val="tx1"/>
                          </a:solidFill>
                          <a:latin typeface="Helvetica Light" panose="020B0403020202020204" pitchFamily="34" charset="0"/>
                        </a:rPr>
                        <a:t>Bottom quark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r"/>
                      <a:r>
                        <a:rPr lang="en-US" sz="1600" b="0" i="0" dirty="0">
                          <a:solidFill>
                            <a:schemeClr val="tx1"/>
                          </a:solidFill>
                          <a:latin typeface="Helvetica Light" panose="020B0403020202020204" pitchFamily="34" charset="0"/>
                        </a:rPr>
                        <a:t>~160 trillion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l"/>
                      <a:r>
                        <a:rPr lang="en-US" sz="1400" b="0" i="0" dirty="0">
                          <a:solidFill>
                            <a:schemeClr val="tx1"/>
                          </a:solidFill>
                          <a:latin typeface="Helvetica Light" panose="020B0403020202020204" pitchFamily="34" charset="0"/>
                        </a:rPr>
                        <a:t>(significantly reduced by acceptance)</a:t>
                      </a:r>
                      <a:endParaRPr lang="en-US" sz="1600" b="0" i="0" dirty="0">
                        <a:solidFill>
                          <a:schemeClr val="tx1"/>
                        </a:solidFill>
                        <a:latin typeface="Helvetica Light" panose="020B0403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98802884"/>
                  </a:ext>
                </a:extLst>
              </a:tr>
            </a:tbl>
          </a:graphicData>
        </a:graphic>
      </p:graphicFrame>
      <p:sp>
        <p:nvSpPr>
          <p:cNvPr id="35" name="TextBox 34">
            <a:extLst>
              <a:ext uri="{FF2B5EF4-FFF2-40B4-BE49-F238E27FC236}">
                <a16:creationId xmlns:a16="http://schemas.microsoft.com/office/drawing/2014/main" id="{F629438D-75D1-2843-97BD-DDDFB72E7502}"/>
              </a:ext>
            </a:extLst>
          </p:cNvPr>
          <p:cNvSpPr txBox="1"/>
          <p:nvPr/>
        </p:nvSpPr>
        <p:spPr>
          <a:xfrm>
            <a:off x="619425" y="2018467"/>
            <a:ext cx="7636813" cy="646331"/>
          </a:xfrm>
          <a:prstGeom prst="rect">
            <a:avLst/>
          </a:prstGeom>
          <a:noFill/>
        </p:spPr>
        <p:txBody>
          <a:bodyPr wrap="square" rtlCol="0">
            <a:spAutoFit/>
          </a:bodyPr>
          <a:lstStyle/>
          <a:p>
            <a:pPr>
              <a:spcBef>
                <a:spcPts val="3000"/>
              </a:spcBef>
              <a:defRPr/>
            </a:pPr>
            <a:r>
              <a:rPr lang="en-US" b="1" dirty="0">
                <a:solidFill>
                  <a:srgbClr val="003BB8"/>
                </a:solidFill>
                <a:latin typeface="Helvetica" pitchFamily="2" charset="0"/>
                <a:cs typeface="Arial"/>
              </a:rPr>
              <a:t>Now — after an outstanding Run 2</a:t>
            </a:r>
            <a:r>
              <a:rPr lang="en-US" dirty="0">
                <a:solidFill>
                  <a:srgbClr val="003BB8"/>
                </a:solidFill>
                <a:latin typeface="Helvetica Light" panose="020B0403020202020204" pitchFamily="34" charset="0"/>
                <a:cs typeface="Arial"/>
              </a:rPr>
              <a:t> </a:t>
            </a:r>
            <a:r>
              <a:rPr lang="en-US" b="1" dirty="0">
                <a:solidFill>
                  <a:srgbClr val="003BB8"/>
                </a:solidFill>
                <a:latin typeface="Helvetica" pitchFamily="2" charset="0"/>
                <a:cs typeface="Arial"/>
              </a:rPr>
              <a:t>— </a:t>
            </a:r>
            <a:r>
              <a:rPr lang="en-US" dirty="0">
                <a:solidFill>
                  <a:srgbClr val="003BB8"/>
                </a:solidFill>
                <a:latin typeface="Helvetica Light" panose="020B0403020202020204" pitchFamily="34" charset="0"/>
                <a:cs typeface="Arial"/>
              </a:rPr>
              <a:t>the LHC experiments have in their hands the richest hadron collision data sample ever recorded</a:t>
            </a:r>
            <a:endParaRPr lang="en-US" sz="1600" b="1" dirty="0">
              <a:solidFill>
                <a:srgbClr val="003BB8"/>
              </a:solidFill>
              <a:latin typeface="Helvetica" pitchFamily="2" charset="0"/>
              <a:cs typeface="Arial"/>
            </a:endParaRPr>
          </a:p>
        </p:txBody>
      </p:sp>
      <p:grpSp>
        <p:nvGrpSpPr>
          <p:cNvPr id="2" name="Group 1">
            <a:extLst>
              <a:ext uri="{FF2B5EF4-FFF2-40B4-BE49-F238E27FC236}">
                <a16:creationId xmlns:a16="http://schemas.microsoft.com/office/drawing/2014/main" id="{42F11330-FDDD-C941-B82A-1AB112EF1E44}"/>
              </a:ext>
            </a:extLst>
          </p:cNvPr>
          <p:cNvGrpSpPr/>
          <p:nvPr/>
        </p:nvGrpSpPr>
        <p:grpSpPr>
          <a:xfrm>
            <a:off x="0" y="-2992"/>
            <a:ext cx="12208596" cy="1714835"/>
            <a:chOff x="0" y="-2992"/>
            <a:chExt cx="12208596" cy="1714835"/>
          </a:xfrm>
        </p:grpSpPr>
        <p:pic>
          <p:nvPicPr>
            <p:cNvPr id="37" name="Picture 36">
              <a:extLst>
                <a:ext uri="{FF2B5EF4-FFF2-40B4-BE49-F238E27FC236}">
                  <a16:creationId xmlns:a16="http://schemas.microsoft.com/office/drawing/2014/main" id="{C3C0E4CD-34B7-AB46-B062-25E2FEEC315F}"/>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0"/>
              <a:ext cx="9144004" cy="1711843"/>
            </a:xfrm>
            <a:prstGeom prst="rect">
              <a:avLst/>
            </a:prstGeom>
          </p:spPr>
        </p:pic>
        <p:sp>
          <p:nvSpPr>
            <p:cNvPr id="39" name="Rectangle 38">
              <a:extLst>
                <a:ext uri="{FF2B5EF4-FFF2-40B4-BE49-F238E27FC236}">
                  <a16:creationId xmlns:a16="http://schemas.microsoft.com/office/drawing/2014/main" id="{7D1249F6-EFF1-184C-996C-10B09757E3E1}"/>
                </a:ext>
              </a:extLst>
            </p:cNvPr>
            <p:cNvSpPr/>
            <p:nvPr/>
          </p:nvSpPr>
          <p:spPr>
            <a:xfrm>
              <a:off x="8760296" y="-2992"/>
              <a:ext cx="3448300" cy="1714499"/>
            </a:xfrm>
            <a:prstGeom prst="rect">
              <a:avLst/>
            </a:prstGeom>
            <a:solidFill>
              <a:srgbClr val="255891"/>
            </a:solidFill>
            <a:ln>
              <a:noFill/>
            </a:ln>
          </p:spPr>
          <p:txBody>
            <a:bodyPr wrap="square" rtlCol="0" anchor="ctr">
              <a:spAutoFit/>
            </a:bodyPr>
            <a:lstStyle/>
            <a:p>
              <a:pPr algn="r"/>
              <a:endParaRPr lang="en-US" sz="1600">
                <a:latin typeface="Helvetica Light" charset="0"/>
                <a:ea typeface="Helvetica Light" charset="0"/>
                <a:cs typeface="Helvetica Light" charset="0"/>
              </a:endParaRPr>
            </a:p>
          </p:txBody>
        </p:sp>
      </p:grpSp>
      <p:sp>
        <p:nvSpPr>
          <p:cNvPr id="34" name="TextBox 33">
            <a:extLst>
              <a:ext uri="{FF2B5EF4-FFF2-40B4-BE49-F238E27FC236}">
                <a16:creationId xmlns:a16="http://schemas.microsoft.com/office/drawing/2014/main" id="{8712EF71-F835-2D47-8F22-A3ED1DE2A6FA}"/>
              </a:ext>
            </a:extLst>
          </p:cNvPr>
          <p:cNvSpPr txBox="1"/>
          <p:nvPr/>
        </p:nvSpPr>
        <p:spPr>
          <a:xfrm>
            <a:off x="7448024" y="276865"/>
            <a:ext cx="4372040" cy="1208023"/>
          </a:xfrm>
          <a:prstGeom prst="rect">
            <a:avLst/>
          </a:prstGeom>
          <a:noFill/>
        </p:spPr>
        <p:txBody>
          <a:bodyPr wrap="square" rtlCol="0">
            <a:spAutoFit/>
          </a:bodyPr>
          <a:lstStyle/>
          <a:p>
            <a:pPr algn="r"/>
            <a:r>
              <a:rPr lang="en-US" sz="2400" dirty="0">
                <a:solidFill>
                  <a:schemeClr val="bg1"/>
                </a:solidFill>
                <a:latin typeface="Helvetica Light" charset="0"/>
                <a:ea typeface="Helvetica Light" charset="0"/>
                <a:cs typeface="Helvetica Light" charset="0"/>
              </a:rPr>
              <a:t>LHC Run-2 (2015–2018)</a:t>
            </a:r>
          </a:p>
          <a:p>
            <a:pPr algn="r">
              <a:spcBef>
                <a:spcPts val="1200"/>
              </a:spcBef>
            </a:pPr>
            <a:r>
              <a:rPr lang="en-US" dirty="0">
                <a:solidFill>
                  <a:schemeClr val="bg1"/>
                </a:solidFill>
                <a:latin typeface="Helvetica Light" charset="0"/>
                <a:ea typeface="Helvetica Light" charset="0"/>
                <a:cs typeface="Helvetica Light" charset="0"/>
              </a:rPr>
              <a:t>√s = 13 TeV (140 fb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 </a:t>
            </a:r>
          </a:p>
          <a:p>
            <a:pPr algn="r">
              <a:spcBef>
                <a:spcPts val="300"/>
              </a:spcBef>
            </a:pPr>
            <a:r>
              <a:rPr lang="en-US" dirty="0">
                <a:solidFill>
                  <a:schemeClr val="bg1"/>
                </a:solidFill>
                <a:latin typeface="Helvetica Light" charset="0"/>
                <a:ea typeface="Helvetica Light" charset="0"/>
                <a:cs typeface="Helvetica Light" charset="0"/>
              </a:rPr>
              <a:t>5 TeV/NN (2.3 </a:t>
            </a:r>
            <a:r>
              <a:rPr lang="en-US" dirty="0" err="1">
                <a:solidFill>
                  <a:schemeClr val="bg1"/>
                </a:solidFill>
                <a:latin typeface="Helvetica Light" charset="0"/>
                <a:ea typeface="Helvetica Light" charset="0"/>
                <a:cs typeface="Helvetica Light" charset="0"/>
              </a:rPr>
              <a:t>nb</a:t>
            </a:r>
            <a:r>
              <a:rPr lang="en-US" baseline="30000" dirty="0">
                <a:solidFill>
                  <a:schemeClr val="bg1"/>
                </a:solidFill>
                <a:latin typeface="Helvetica Light" charset="0"/>
                <a:ea typeface="Helvetica Light" charset="0"/>
                <a:cs typeface="Helvetica Light" charset="0"/>
              </a:rPr>
              <a:t>–1</a:t>
            </a:r>
            <a:r>
              <a:rPr lang="en-US" dirty="0">
                <a:solidFill>
                  <a:schemeClr val="bg1"/>
                </a:solidFill>
                <a:latin typeface="Helvetica Light" charset="0"/>
                <a:ea typeface="Helvetica Light" charset="0"/>
                <a:cs typeface="Helvetica Light" charset="0"/>
              </a:rPr>
              <a:t>)</a:t>
            </a:r>
          </a:p>
        </p:txBody>
      </p:sp>
      <p:sp>
        <p:nvSpPr>
          <p:cNvPr id="40" name="TextBox 39">
            <a:extLst>
              <a:ext uri="{FF2B5EF4-FFF2-40B4-BE49-F238E27FC236}">
                <a16:creationId xmlns:a16="http://schemas.microsoft.com/office/drawing/2014/main" id="{C4F71175-BA86-9D45-B3F9-6A5210FC2111}"/>
              </a:ext>
            </a:extLst>
          </p:cNvPr>
          <p:cNvSpPr txBox="1"/>
          <p:nvPr/>
        </p:nvSpPr>
        <p:spPr>
          <a:xfrm rot="3099437">
            <a:off x="9947539" y="2560492"/>
            <a:ext cx="786048" cy="369332"/>
          </a:xfrm>
          <a:prstGeom prst="rect">
            <a:avLst/>
          </a:prstGeom>
          <a:noFill/>
        </p:spPr>
        <p:txBody>
          <a:bodyPr wrap="square" rtlCol="0">
            <a:spAutoFit/>
          </a:bodyPr>
          <a:lstStyle/>
          <a:p>
            <a:r>
              <a:rPr lang="en-US" dirty="0">
                <a:latin typeface="Bradley Hand" pitchFamily="2" charset="77"/>
                <a:ea typeface="Helvetica Light" charset="0"/>
                <a:cs typeface="Helvetica Light" charset="0"/>
              </a:rPr>
              <a:t>QGP</a:t>
            </a:r>
          </a:p>
        </p:txBody>
      </p:sp>
      <p:pic>
        <p:nvPicPr>
          <p:cNvPr id="7" name="Picture 6">
            <a:extLst>
              <a:ext uri="{FF2B5EF4-FFF2-40B4-BE49-F238E27FC236}">
                <a16:creationId xmlns:a16="http://schemas.microsoft.com/office/drawing/2014/main" id="{37729940-37F3-664A-8E42-8A33B84023A7}"/>
              </a:ext>
            </a:extLst>
          </p:cNvPr>
          <p:cNvPicPr>
            <a:picLocks noChangeAspect="1"/>
          </p:cNvPicPr>
          <p:nvPr/>
        </p:nvPicPr>
        <p:blipFill>
          <a:blip r:embed="rId5"/>
          <a:stretch>
            <a:fillRect/>
          </a:stretch>
        </p:blipFill>
        <p:spPr>
          <a:xfrm>
            <a:off x="9175313" y="4801683"/>
            <a:ext cx="2128253" cy="340520"/>
          </a:xfrm>
          <a:prstGeom prst="rect">
            <a:avLst/>
          </a:prstGeom>
          <a:ln w="76200">
            <a:solidFill>
              <a:srgbClr val="458385"/>
            </a:solidFill>
          </a:ln>
        </p:spPr>
      </p:pic>
      <p:sp>
        <p:nvSpPr>
          <p:cNvPr id="31" name="TextBox 30">
            <a:extLst>
              <a:ext uri="{FF2B5EF4-FFF2-40B4-BE49-F238E27FC236}">
                <a16:creationId xmlns:a16="http://schemas.microsoft.com/office/drawing/2014/main" id="{E2533A74-48ED-7E45-A9A2-55525BDAF18A}"/>
              </a:ext>
            </a:extLst>
          </p:cNvPr>
          <p:cNvSpPr txBox="1"/>
          <p:nvPr/>
        </p:nvSpPr>
        <p:spPr>
          <a:xfrm>
            <a:off x="9727880" y="4799737"/>
            <a:ext cx="1110002" cy="369332"/>
          </a:xfrm>
          <a:prstGeom prst="rect">
            <a:avLst/>
          </a:prstGeom>
          <a:noFill/>
        </p:spPr>
        <p:txBody>
          <a:bodyPr wrap="square" rtlCol="0">
            <a:spAutoFit/>
          </a:bodyPr>
          <a:lstStyle/>
          <a:p>
            <a:r>
              <a:rPr lang="en-US" i="1" dirty="0">
                <a:solidFill>
                  <a:srgbClr val="FFFF00"/>
                </a:solidFill>
                <a:latin typeface="Aharoni" panose="020F0502020204030204" pitchFamily="34" charset="0"/>
                <a:ea typeface="Helvetica Light" charset="0"/>
                <a:cs typeface="Aharoni" panose="020F0502020204030204" pitchFamily="34" charset="0"/>
              </a:rPr>
              <a:t>— LHC —</a:t>
            </a:r>
          </a:p>
        </p:txBody>
      </p:sp>
      <p:sp>
        <p:nvSpPr>
          <p:cNvPr id="12" name="Rectangle 11">
            <a:extLst>
              <a:ext uri="{FF2B5EF4-FFF2-40B4-BE49-F238E27FC236}">
                <a16:creationId xmlns:a16="http://schemas.microsoft.com/office/drawing/2014/main" id="{26780C25-305A-124A-B344-3921A60DB8D6}"/>
              </a:ext>
            </a:extLst>
          </p:cNvPr>
          <p:cNvSpPr/>
          <p:nvPr/>
        </p:nvSpPr>
        <p:spPr>
          <a:xfrm>
            <a:off x="5602512" y="3738604"/>
            <a:ext cx="235962" cy="215444"/>
          </a:xfrm>
          <a:prstGeom prst="rect">
            <a:avLst/>
          </a:prstGeom>
        </p:spPr>
        <p:txBody>
          <a:bodyPr wrap="none">
            <a:spAutoFit/>
          </a:bodyPr>
          <a:lstStyle/>
          <a:p>
            <a:r>
              <a:rPr lang="en-US" sz="800" b="1" dirty="0">
                <a:latin typeface="Helvetica Light" panose="020B0403020202020204" pitchFamily="34" charset="0"/>
              </a:rPr>
              <a:t>–</a:t>
            </a:r>
            <a:endParaRPr lang="en-US" sz="800" b="1" dirty="0"/>
          </a:p>
        </p:txBody>
      </p:sp>
    </p:spTree>
    <p:extLst>
      <p:ext uri="{BB962C8B-B14F-4D97-AF65-F5344CB8AC3E}">
        <p14:creationId xmlns:p14="http://schemas.microsoft.com/office/powerpoint/2010/main" val="13983376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8</a:t>
            </a:fld>
            <a:endParaRPr lang="en-GB" dirty="0"/>
          </a:p>
        </p:txBody>
      </p:sp>
      <p:sp>
        <p:nvSpPr>
          <p:cNvPr id="16" name="TextBox 15">
            <a:extLst>
              <a:ext uri="{FF2B5EF4-FFF2-40B4-BE49-F238E27FC236}">
                <a16:creationId xmlns:a16="http://schemas.microsoft.com/office/drawing/2014/main" id="{63CD13DF-6901-AD44-89EA-4713D67E6D08}"/>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panose="020B0403020202020204" pitchFamily="34" charset="0"/>
                <a:ea typeface="Helvetica Light" charset="0"/>
                <a:cs typeface="Helvetica Light" charset="0"/>
              </a:rPr>
              <a:t>	Precision calibration of data</a:t>
            </a:r>
            <a:endParaRPr lang="en-US" sz="1600" dirty="0">
              <a:solidFill>
                <a:prstClr val="black">
                  <a:lumMod val="75000"/>
                  <a:lumOff val="25000"/>
                </a:prstClr>
              </a:solidFill>
              <a:latin typeface="Helvetica Light" panose="020B0403020202020204" pitchFamily="34" charset="0"/>
              <a:ea typeface="Helvetica Light" charset="0"/>
              <a:cs typeface="Helvetica Light" charset="0"/>
            </a:endParaRPr>
          </a:p>
          <a:p>
            <a:endParaRPr lang="en-US" sz="2400" dirty="0">
              <a:solidFill>
                <a:prstClr val="black"/>
              </a:solidFill>
              <a:latin typeface="Helvetica Light" panose="020B0403020202020204" pitchFamily="34" charset="0"/>
              <a:ea typeface="Helvetica Light" charset="0"/>
              <a:cs typeface="Helvetica Light" charset="0"/>
            </a:endParaRPr>
          </a:p>
        </p:txBody>
      </p:sp>
      <p:pic>
        <p:nvPicPr>
          <p:cNvPr id="11" name="Picture 10">
            <a:extLst>
              <a:ext uri="{FF2B5EF4-FFF2-40B4-BE49-F238E27FC236}">
                <a16:creationId xmlns:a16="http://schemas.microsoft.com/office/drawing/2014/main" id="{1186A861-AEDF-394D-AA52-15143F6D95FE}"/>
              </a:ext>
            </a:extLst>
          </p:cNvPr>
          <p:cNvPicPr>
            <a:picLocks noChangeAspect="1"/>
          </p:cNvPicPr>
          <p:nvPr/>
        </p:nvPicPr>
        <p:blipFill>
          <a:blip r:embed="rId3"/>
          <a:stretch>
            <a:fillRect/>
          </a:stretch>
        </p:blipFill>
        <p:spPr>
          <a:xfrm>
            <a:off x="3859613" y="2515261"/>
            <a:ext cx="3285374" cy="3183615"/>
          </a:xfrm>
          <a:prstGeom prst="rect">
            <a:avLst/>
          </a:prstGeom>
        </p:spPr>
      </p:pic>
      <p:sp>
        <p:nvSpPr>
          <p:cNvPr id="12" name="TextBox 11">
            <a:extLst>
              <a:ext uri="{FF2B5EF4-FFF2-40B4-BE49-F238E27FC236}">
                <a16:creationId xmlns:a16="http://schemas.microsoft.com/office/drawing/2014/main" id="{60AFF948-78B2-0E44-9DA2-CE44BB4E1EC2}"/>
              </a:ext>
            </a:extLst>
          </p:cNvPr>
          <p:cNvSpPr txBox="1"/>
          <p:nvPr/>
        </p:nvSpPr>
        <p:spPr>
          <a:xfrm>
            <a:off x="448825" y="1038087"/>
            <a:ext cx="11198241" cy="923330"/>
          </a:xfrm>
          <a:prstGeom prst="rect">
            <a:avLst/>
          </a:prstGeom>
          <a:noFill/>
        </p:spPr>
        <p:txBody>
          <a:bodyPr wrap="square" rtlCol="0">
            <a:spAutoFit/>
          </a:bodyPr>
          <a:lstStyle/>
          <a:p>
            <a:pPr>
              <a:spcBef>
                <a:spcPts val="3000"/>
              </a:spcBef>
              <a:defRPr/>
            </a:pPr>
            <a:r>
              <a:rPr lang="en-US" dirty="0">
                <a:latin typeface="Helvetica Light" panose="020B0403020202020204" pitchFamily="34" charset="0"/>
                <a:cs typeface="Arial"/>
              </a:rPr>
              <a:t>The results presented this week rely on excellent detector and reconstruction performance, exploiting more and more low-level machine learning algorithms, but </a:t>
            </a:r>
            <a:r>
              <a:rPr lang="en-US" b="1" dirty="0">
                <a:latin typeface="Helvetica" pitchFamily="2" charset="0"/>
                <a:cs typeface="Arial"/>
              </a:rPr>
              <a:t>most importantly on the meticulous calibration of the algorithms with data  </a:t>
            </a:r>
            <a:endParaRPr lang="en-US" sz="1600" b="1" dirty="0">
              <a:latin typeface="Helvetica" pitchFamily="2" charset="0"/>
              <a:cs typeface="Arial"/>
            </a:endParaRPr>
          </a:p>
        </p:txBody>
      </p:sp>
      <p:sp>
        <p:nvSpPr>
          <p:cNvPr id="13" name="TextBox 12">
            <a:extLst>
              <a:ext uri="{FF2B5EF4-FFF2-40B4-BE49-F238E27FC236}">
                <a16:creationId xmlns:a16="http://schemas.microsoft.com/office/drawing/2014/main" id="{0F2EB349-01CB-474F-A7F8-A86FCE73E020}"/>
              </a:ext>
            </a:extLst>
          </p:cNvPr>
          <p:cNvSpPr txBox="1"/>
          <p:nvPr/>
        </p:nvSpPr>
        <p:spPr>
          <a:xfrm>
            <a:off x="626624" y="6120055"/>
            <a:ext cx="9275296" cy="369332"/>
          </a:xfrm>
          <a:prstGeom prst="rect">
            <a:avLst/>
          </a:prstGeom>
          <a:noFill/>
        </p:spPr>
        <p:txBody>
          <a:bodyPr wrap="none" rtlCol="0">
            <a:spAutoFit/>
          </a:bodyPr>
          <a:lstStyle/>
          <a:p>
            <a:r>
              <a:rPr lang="en-US" dirty="0">
                <a:latin typeface="Helvetica Light" charset="0"/>
                <a:ea typeface="Helvetica Light" charset="0"/>
                <a:cs typeface="Helvetica Light" charset="0"/>
              </a:rPr>
              <a:t>Crucial is also precise luminosity measurement: ~1.7% for ATLAS and CMS for all Run-2</a:t>
            </a:r>
          </a:p>
        </p:txBody>
      </p:sp>
      <p:sp>
        <p:nvSpPr>
          <p:cNvPr id="18" name="Rectangle 17">
            <a:extLst>
              <a:ext uri="{FF2B5EF4-FFF2-40B4-BE49-F238E27FC236}">
                <a16:creationId xmlns:a16="http://schemas.microsoft.com/office/drawing/2014/main" id="{A082F2C3-D320-7441-A34F-D4F320531C8F}"/>
              </a:ext>
            </a:extLst>
          </p:cNvPr>
          <p:cNvSpPr/>
          <p:nvPr/>
        </p:nvSpPr>
        <p:spPr>
          <a:xfrm>
            <a:off x="4474971" y="2183026"/>
            <a:ext cx="3046236" cy="276999"/>
          </a:xfrm>
          <a:prstGeom prst="rect">
            <a:avLst/>
          </a:prstGeom>
        </p:spPr>
        <p:txBody>
          <a:bodyPr wrap="square">
            <a:spAutoFit/>
          </a:bodyPr>
          <a:lstStyle/>
          <a:p>
            <a:pPr>
              <a:defRPr/>
            </a:pPr>
            <a:r>
              <a:rPr lang="en-US" sz="1200" dirty="0">
                <a:solidFill>
                  <a:prstClr val="black">
                    <a:lumMod val="50000"/>
                    <a:lumOff val="50000"/>
                  </a:prstClr>
                </a:solidFill>
                <a:latin typeface="Helvetica Light" charset="0"/>
                <a:ea typeface="Helvetica Light" charset="0"/>
                <a:cs typeface="Helvetica Light" charset="0"/>
              </a:rPr>
              <a:t>b-jet tagging efficiency calibration</a:t>
            </a:r>
          </a:p>
        </p:txBody>
      </p:sp>
      <p:pic>
        <p:nvPicPr>
          <p:cNvPr id="20" name="Picture 19">
            <a:extLst>
              <a:ext uri="{FF2B5EF4-FFF2-40B4-BE49-F238E27FC236}">
                <a16:creationId xmlns:a16="http://schemas.microsoft.com/office/drawing/2014/main" id="{8EE42D17-5F04-394B-98A6-AB66488DFC39}"/>
              </a:ext>
            </a:extLst>
          </p:cNvPr>
          <p:cNvPicPr>
            <a:picLocks noChangeAspect="1"/>
          </p:cNvPicPr>
          <p:nvPr/>
        </p:nvPicPr>
        <p:blipFill>
          <a:blip r:embed="rId4"/>
          <a:stretch>
            <a:fillRect/>
          </a:stretch>
        </p:blipFill>
        <p:spPr>
          <a:xfrm>
            <a:off x="556602" y="2515262"/>
            <a:ext cx="3162300" cy="3086100"/>
          </a:xfrm>
          <a:prstGeom prst="rect">
            <a:avLst/>
          </a:prstGeom>
        </p:spPr>
      </p:pic>
      <p:pic>
        <p:nvPicPr>
          <p:cNvPr id="21" name="Picture 20">
            <a:extLst>
              <a:ext uri="{FF2B5EF4-FFF2-40B4-BE49-F238E27FC236}">
                <a16:creationId xmlns:a16="http://schemas.microsoft.com/office/drawing/2014/main" id="{1BE4D414-7A34-D64B-A054-C9116D5231FC}"/>
              </a:ext>
            </a:extLst>
          </p:cNvPr>
          <p:cNvPicPr>
            <a:picLocks noChangeAspect="1"/>
          </p:cNvPicPr>
          <p:nvPr/>
        </p:nvPicPr>
        <p:blipFill>
          <a:blip r:embed="rId5"/>
          <a:stretch>
            <a:fillRect/>
          </a:stretch>
        </p:blipFill>
        <p:spPr>
          <a:xfrm>
            <a:off x="7125250" y="2661191"/>
            <a:ext cx="4622285" cy="3015960"/>
          </a:xfrm>
          <a:prstGeom prst="rect">
            <a:avLst/>
          </a:prstGeom>
        </p:spPr>
      </p:pic>
      <p:sp>
        <p:nvSpPr>
          <p:cNvPr id="22" name="TextBox 21">
            <a:extLst>
              <a:ext uri="{FF2B5EF4-FFF2-40B4-BE49-F238E27FC236}">
                <a16:creationId xmlns:a16="http://schemas.microsoft.com/office/drawing/2014/main" id="{D90821A2-C237-B14C-897D-F28CF8205756}"/>
              </a:ext>
            </a:extLst>
          </p:cNvPr>
          <p:cNvSpPr txBox="1"/>
          <p:nvPr/>
        </p:nvSpPr>
        <p:spPr>
          <a:xfrm>
            <a:off x="8512332" y="2188193"/>
            <a:ext cx="2138727" cy="276999"/>
          </a:xfrm>
          <a:prstGeom prst="rect">
            <a:avLst/>
          </a:prstGeom>
          <a:noFill/>
        </p:spPr>
        <p:txBody>
          <a:bodyPr wrap="none" rtlCol="0">
            <a:spAutoFit/>
          </a:bodyPr>
          <a:lstStyle/>
          <a:p>
            <a:r>
              <a:rPr lang="en-US" sz="1200" dirty="0">
                <a:solidFill>
                  <a:schemeClr val="tx1">
                    <a:lumMod val="50000"/>
                    <a:lumOff val="50000"/>
                  </a:schemeClr>
                </a:solidFill>
                <a:latin typeface="Helvetica Light" charset="0"/>
                <a:ea typeface="Helvetica Light" charset="0"/>
                <a:cs typeface="Helvetica Light" charset="0"/>
              </a:rPr>
              <a:t>Kaon PID efficiency in LHCb</a:t>
            </a:r>
          </a:p>
        </p:txBody>
      </p:sp>
      <p:sp>
        <p:nvSpPr>
          <p:cNvPr id="23" name="Rectangle 22">
            <a:extLst>
              <a:ext uri="{FF2B5EF4-FFF2-40B4-BE49-F238E27FC236}">
                <a16:creationId xmlns:a16="http://schemas.microsoft.com/office/drawing/2014/main" id="{A358DD90-FE34-9643-B57C-5F7CAE23C48B}"/>
              </a:ext>
            </a:extLst>
          </p:cNvPr>
          <p:cNvSpPr/>
          <p:nvPr/>
        </p:nvSpPr>
        <p:spPr>
          <a:xfrm>
            <a:off x="1282833" y="2188006"/>
            <a:ext cx="2184486" cy="276999"/>
          </a:xfrm>
          <a:prstGeom prst="rect">
            <a:avLst/>
          </a:prstGeom>
        </p:spPr>
        <p:txBody>
          <a:bodyPr wrap="square">
            <a:spAutoFit/>
          </a:bodyPr>
          <a:lstStyle/>
          <a:p>
            <a:pPr>
              <a:defRPr/>
            </a:pPr>
            <a:r>
              <a:rPr lang="en-US" sz="1200" dirty="0">
                <a:solidFill>
                  <a:prstClr val="black">
                    <a:lumMod val="50000"/>
                    <a:lumOff val="50000"/>
                  </a:prstClr>
                </a:solidFill>
                <a:latin typeface="Helvetica Light" charset="0"/>
                <a:ea typeface="Helvetica Light" charset="0"/>
                <a:cs typeface="Helvetica Light" charset="0"/>
              </a:rPr>
              <a:t>Jet energy scale calibration</a:t>
            </a:r>
          </a:p>
        </p:txBody>
      </p:sp>
    </p:spTree>
    <p:extLst>
      <p:ext uri="{BB962C8B-B14F-4D97-AF65-F5344CB8AC3E}">
        <p14:creationId xmlns:p14="http://schemas.microsoft.com/office/powerpoint/2010/main" val="2466364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A06C02-4DE2-8340-9570-E8B77AE23803}"/>
              </a:ext>
            </a:extLst>
          </p:cNvPr>
          <p:cNvSpPr/>
          <p:nvPr/>
        </p:nvSpPr>
        <p:spPr>
          <a:xfrm>
            <a:off x="0" y="1"/>
            <a:ext cx="12174363" cy="1340768"/>
          </a:xfrm>
          <a:prstGeom prst="rect">
            <a:avLst/>
          </a:prstGeom>
          <a:solidFill>
            <a:schemeClr val="bg1"/>
          </a:solidFill>
          <a:ln w="3175" cmpd="sng">
            <a:solidFill>
              <a:schemeClr val="bg1"/>
            </a:solidFill>
            <a:prstDash val="soli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Slide Number Placeholder 1"/>
          <p:cNvSpPr>
            <a:spLocks noGrp="1"/>
          </p:cNvSpPr>
          <p:nvPr>
            <p:ph type="sldNum" sz="quarter" idx="4"/>
          </p:nvPr>
        </p:nvSpPr>
        <p:spPr/>
        <p:txBody>
          <a:bodyPr/>
          <a:lstStyle/>
          <a:p>
            <a:pPr>
              <a:defRPr/>
            </a:pPr>
            <a:fld id="{611C2F03-9E95-40C9-A99F-3C4F7EE8CF2A}" type="slidenum">
              <a:rPr lang="en-GB" smtClean="0"/>
              <a:pPr>
                <a:defRPr/>
              </a:pPr>
              <a:t>9</a:t>
            </a:fld>
            <a:endParaRPr lang="en-GB" dirty="0"/>
          </a:p>
        </p:txBody>
      </p:sp>
      <p:sp>
        <p:nvSpPr>
          <p:cNvPr id="17" name="TextBox 16"/>
          <p:cNvSpPr txBox="1"/>
          <p:nvPr/>
        </p:nvSpPr>
        <p:spPr>
          <a:xfrm>
            <a:off x="8620414" y="1365483"/>
            <a:ext cx="2642083" cy="3393237"/>
          </a:xfrm>
          <a:prstGeom prst="rect">
            <a:avLst/>
          </a:prstGeom>
          <a:noFill/>
        </p:spPr>
        <p:txBody>
          <a:bodyPr wrap="square" rtlCol="0">
            <a:spAutoFit/>
          </a:bodyPr>
          <a:lstStyle/>
          <a:p>
            <a:r>
              <a:rPr lang="en-US" sz="1600" dirty="0">
                <a:solidFill>
                  <a:srgbClr val="0038AC"/>
                </a:solidFill>
                <a:latin typeface="Helvetica Light" charset="0"/>
                <a:ea typeface="Helvetica Light" charset="0"/>
                <a:cs typeface="Helvetica Light" charset="0"/>
              </a:rPr>
              <a:t>Harvest of cross section measurements confirms the predictive power of the Standard Model</a:t>
            </a:r>
          </a:p>
          <a:p>
            <a:endParaRPr lang="en-US" sz="1600" dirty="0">
              <a:solidFill>
                <a:srgbClr val="0038AC"/>
              </a:solidFill>
              <a:latin typeface="Helvetica Light" charset="0"/>
              <a:ea typeface="Helvetica Light" charset="0"/>
              <a:cs typeface="Helvetica Light" charset="0"/>
            </a:endParaRPr>
          </a:p>
          <a:p>
            <a:r>
              <a:rPr lang="en-US" sz="1600" dirty="0">
                <a:solidFill>
                  <a:srgbClr val="0038AC"/>
                </a:solidFill>
                <a:latin typeface="Helvetica Light" charset="0"/>
                <a:ea typeface="Helvetica Light" charset="0"/>
                <a:cs typeface="Helvetica Light" charset="0"/>
              </a:rPr>
              <a:t>Also huge progress on theoretical calculations </a:t>
            </a:r>
          </a:p>
          <a:p>
            <a:pPr>
              <a:spcBef>
                <a:spcPts val="300"/>
              </a:spcBef>
            </a:pPr>
            <a:r>
              <a:rPr lang="en-US" sz="1400" dirty="0">
                <a:solidFill>
                  <a:srgbClr val="0038AC"/>
                </a:solidFill>
                <a:latin typeface="Helvetica Light" charset="0"/>
                <a:ea typeface="Helvetica Light" charset="0"/>
                <a:cs typeface="Helvetica Light" charset="0"/>
              </a:rPr>
              <a:t>(NNLO QCD revolution, NLO EW corrections, towards full DY NNLO QCD-EW)</a:t>
            </a:r>
          </a:p>
          <a:p>
            <a:endParaRPr lang="en-US" sz="1600" dirty="0">
              <a:solidFill>
                <a:srgbClr val="0038AC"/>
              </a:solidFill>
              <a:latin typeface="Helvetica Light" charset="0"/>
              <a:ea typeface="Helvetica Light" charset="0"/>
              <a:cs typeface="Helvetica Light" charset="0"/>
            </a:endParaRPr>
          </a:p>
          <a:p>
            <a:r>
              <a:rPr lang="en-US" sz="1400" dirty="0">
                <a:solidFill>
                  <a:schemeClr val="tx1">
                    <a:lumMod val="50000"/>
                    <a:lumOff val="50000"/>
                  </a:schemeClr>
                </a:solidFill>
                <a:latin typeface="Helvetica Light" charset="0"/>
                <a:ea typeface="Helvetica Light" charset="0"/>
                <a:cs typeface="Helvetica Light" charset="0"/>
              </a:rPr>
              <a:t>Many more detailed fiducial and differential cross section measurements˘</a:t>
            </a:r>
          </a:p>
        </p:txBody>
      </p:sp>
      <p:pic>
        <p:nvPicPr>
          <p:cNvPr id="14" name="Picture 13">
            <a:extLst>
              <a:ext uri="{FF2B5EF4-FFF2-40B4-BE49-F238E27FC236}">
                <a16:creationId xmlns:a16="http://schemas.microsoft.com/office/drawing/2014/main" id="{197CB669-1E40-764C-BDCA-9C359C833A4C}"/>
              </a:ext>
            </a:extLst>
          </p:cNvPr>
          <p:cNvPicPr>
            <a:picLocks noChangeAspect="1"/>
          </p:cNvPicPr>
          <p:nvPr/>
        </p:nvPicPr>
        <p:blipFill>
          <a:blip r:embed="rId3"/>
          <a:srcRect/>
          <a:stretch/>
        </p:blipFill>
        <p:spPr>
          <a:xfrm rot="5400000">
            <a:off x="1971998" y="-425781"/>
            <a:ext cx="4985896" cy="8123572"/>
          </a:xfrm>
          <a:prstGeom prst="rect">
            <a:avLst/>
          </a:prstGeom>
        </p:spPr>
      </p:pic>
      <p:sp>
        <p:nvSpPr>
          <p:cNvPr id="16" name="TextBox 15">
            <a:extLst>
              <a:ext uri="{FF2B5EF4-FFF2-40B4-BE49-F238E27FC236}">
                <a16:creationId xmlns:a16="http://schemas.microsoft.com/office/drawing/2014/main" id="{63CD13DF-6901-AD44-89EA-4713D67E6D08}"/>
              </a:ext>
            </a:extLst>
          </p:cNvPr>
          <p:cNvSpPr txBox="1"/>
          <p:nvPr/>
        </p:nvSpPr>
        <p:spPr>
          <a:xfrm>
            <a:off x="0" y="260648"/>
            <a:ext cx="12192000" cy="486000"/>
          </a:xfrm>
          <a:prstGeom prst="rect">
            <a:avLst/>
          </a:prstGeom>
          <a:solidFill>
            <a:schemeClr val="bg1">
              <a:lumMod val="95000"/>
            </a:schemeClr>
          </a:solidFill>
        </p:spPr>
        <p:txBody>
          <a:bodyPr wrap="square" tIns="72000" rtlCol="0">
            <a:noAutofit/>
          </a:bodyPr>
          <a:lstStyle/>
          <a:p>
            <a:pPr lvl="0">
              <a:spcBef>
                <a:spcPts val="900"/>
              </a:spcBef>
            </a:pPr>
            <a:r>
              <a:rPr lang="en-US" sz="2400" dirty="0">
                <a:solidFill>
                  <a:prstClr val="black"/>
                </a:solidFill>
                <a:latin typeface="Helvetica Light" panose="020B0403020202020204" pitchFamily="34" charset="0"/>
                <a:ea typeface="Helvetica Light" charset="0"/>
                <a:cs typeface="Helvetica Light" charset="0"/>
              </a:rPr>
              <a:t>	Theory so far agrees with all measured cross sections </a:t>
            </a:r>
            <a:r>
              <a:rPr lang="en-US" sz="1600" dirty="0">
                <a:solidFill>
                  <a:prstClr val="black">
                    <a:lumMod val="75000"/>
                    <a:lumOff val="25000"/>
                  </a:prstClr>
                </a:solidFill>
                <a:latin typeface="Helvetica Light" panose="020B0403020202020204" pitchFamily="34" charset="0"/>
                <a:ea typeface="Helvetica Light" charset="0"/>
                <a:cs typeface="Helvetica Light" charset="0"/>
              </a:rPr>
              <a:t>— Across widely different processes</a:t>
            </a:r>
          </a:p>
          <a:p>
            <a:endParaRPr lang="en-US" sz="2400" dirty="0">
              <a:solidFill>
                <a:prstClr val="black"/>
              </a:solidFill>
              <a:latin typeface="Helvetica Light" panose="020B0403020202020204" pitchFamily="34" charset="0"/>
              <a:ea typeface="Helvetica Light" charset="0"/>
              <a:cs typeface="Helvetica Light" charset="0"/>
            </a:endParaRPr>
          </a:p>
        </p:txBody>
      </p:sp>
    </p:spTree>
    <p:extLst>
      <p:ext uri="{BB962C8B-B14F-4D97-AF65-F5344CB8AC3E}">
        <p14:creationId xmlns:p14="http://schemas.microsoft.com/office/powerpoint/2010/main" val="125090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wrap="none" rtlCol="0" anchor="ctr">
        <a:spAutoFit/>
      </a:bodyPr>
      <a:lstStyle>
        <a:defPPr algn="r">
          <a:defRPr sz="160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sz="1600" dirty="0" smtClean="0">
            <a:latin typeface="Helvetica Light"/>
            <a:cs typeface="Helvetica Light"/>
          </a:defRPr>
        </a:defPPr>
      </a:lstStyle>
    </a:tx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spAutoFit/>
      </a:bodyPr>
      <a:lstStyle>
        <a:defPPr>
          <a:defRPr sz="1600" dirty="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wrap="none" rtlCol="0" anchor="ctr">
        <a:spAutoFit/>
      </a:bodyPr>
      <a:lstStyle>
        <a:defPPr algn="r">
          <a:defRPr sz="1600">
            <a:latin typeface="Helvetica Light" charset="0"/>
            <a:ea typeface="Helvetica Light" charset="0"/>
            <a:cs typeface="Helvetica Light" charset="0"/>
          </a:defRPr>
        </a:defPPr>
      </a:lst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dirty="0" smtClean="0">
            <a:latin typeface="Helvetica Light" charset="0"/>
            <a:ea typeface="Helvetica Light" charset="0"/>
            <a:cs typeface="Helvetica Light" charset="0"/>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38698</TotalTime>
  <Words>5085</Words>
  <Application>Microsoft Macintosh PowerPoint</Application>
  <PresentationFormat>Widescreen</PresentationFormat>
  <Paragraphs>746</Paragraphs>
  <Slides>58</Slides>
  <Notes>24</Notes>
  <HiddenSlides>0</HiddenSlides>
  <MMClips>0</MMClips>
  <ScaleCrop>false</ScaleCrop>
  <HeadingPairs>
    <vt:vector size="8" baseType="variant">
      <vt:variant>
        <vt:lpstr>Fonts Used</vt:lpstr>
      </vt:variant>
      <vt:variant>
        <vt:i4>15</vt:i4>
      </vt:variant>
      <vt:variant>
        <vt:lpstr>Theme</vt:lpstr>
      </vt:variant>
      <vt:variant>
        <vt:i4>4</vt:i4>
      </vt:variant>
      <vt:variant>
        <vt:lpstr>Embedded OLE Servers</vt:lpstr>
      </vt:variant>
      <vt:variant>
        <vt:i4>1</vt:i4>
      </vt:variant>
      <vt:variant>
        <vt:lpstr>Slide Titles</vt:lpstr>
      </vt:variant>
      <vt:variant>
        <vt:i4>58</vt:i4>
      </vt:variant>
    </vt:vector>
  </HeadingPairs>
  <TitlesOfParts>
    <vt:vector size="78" baseType="lpstr">
      <vt:lpstr>Aharoni</vt:lpstr>
      <vt:lpstr>Arial</vt:lpstr>
      <vt:lpstr>Bank Gothic Medium</vt:lpstr>
      <vt:lpstr>Bradley Hand</vt:lpstr>
      <vt:lpstr>Calibri</vt:lpstr>
      <vt:lpstr>Cambria Math</vt:lpstr>
      <vt:lpstr>Chalkduster</vt:lpstr>
      <vt:lpstr>Garamond</vt:lpstr>
      <vt:lpstr>Helvetica</vt:lpstr>
      <vt:lpstr>Helvetica Light</vt:lpstr>
      <vt:lpstr>Krungthep</vt:lpstr>
      <vt:lpstr>Symbol</vt:lpstr>
      <vt:lpstr>System Font Regular</vt:lpstr>
      <vt:lpstr>Times New Roman</vt:lpstr>
      <vt:lpstr>Trebuchet MS</vt:lpstr>
      <vt:lpstr>3_Office Theme</vt:lpstr>
      <vt:lpstr>5_Office Theme</vt:lpstr>
      <vt:lpstr>4_Office Theme</vt:lpstr>
      <vt:lpstr>6_Office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Andreas Hoecker</dc:creator>
  <cp:lastModifiedBy>Andreas Hoecker</cp:lastModifiedBy>
  <cp:revision>1057</cp:revision>
  <cp:lastPrinted>2020-05-30T13:32:16Z</cp:lastPrinted>
  <dcterms:created xsi:type="dcterms:W3CDTF">2019-06-23T19:34:33Z</dcterms:created>
  <dcterms:modified xsi:type="dcterms:W3CDTF">2020-05-31T17:28:22Z</dcterms:modified>
</cp:coreProperties>
</file>