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tiff" ContentType="image/tiff"/>
  <Default Extension="emf" ContentType="image/x-emf"/>
  <Default Extension="jpg" ContentType="image/jpe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png" ContentType="image/png"/>
  <Default Extension="bin" ContentType="application/vnd.openxmlformats-officedocument.oleObjec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9" r:id="rId1"/>
    <p:sldMasterId id="2147483755" r:id="rId2"/>
  </p:sldMasterIdLst>
  <p:notesMasterIdLst>
    <p:notesMasterId r:id="rId59"/>
  </p:notesMasterIdLst>
  <p:handoutMasterIdLst>
    <p:handoutMasterId r:id="rId60"/>
  </p:handoutMasterIdLst>
  <p:sldIdLst>
    <p:sldId id="580" r:id="rId3"/>
    <p:sldId id="644" r:id="rId4"/>
    <p:sldId id="664" r:id="rId5"/>
    <p:sldId id="722" r:id="rId6"/>
    <p:sldId id="665" r:id="rId7"/>
    <p:sldId id="667" r:id="rId8"/>
    <p:sldId id="685" r:id="rId9"/>
    <p:sldId id="686" r:id="rId10"/>
    <p:sldId id="902" r:id="rId11"/>
    <p:sldId id="687" r:id="rId12"/>
    <p:sldId id="688" r:id="rId13"/>
    <p:sldId id="689" r:id="rId14"/>
    <p:sldId id="691" r:id="rId15"/>
    <p:sldId id="674" r:id="rId16"/>
    <p:sldId id="719" r:id="rId17"/>
    <p:sldId id="810" r:id="rId18"/>
    <p:sldId id="692" r:id="rId19"/>
    <p:sldId id="677" r:id="rId20"/>
    <p:sldId id="808" r:id="rId21"/>
    <p:sldId id="676" r:id="rId22"/>
    <p:sldId id="673" r:id="rId23"/>
    <p:sldId id="903" r:id="rId24"/>
    <p:sldId id="670" r:id="rId25"/>
    <p:sldId id="680" r:id="rId26"/>
    <p:sldId id="671" r:id="rId27"/>
    <p:sldId id="679" r:id="rId28"/>
    <p:sldId id="721" r:id="rId29"/>
    <p:sldId id="682" r:id="rId30"/>
    <p:sldId id="901" r:id="rId31"/>
    <p:sldId id="683" r:id="rId32"/>
    <p:sldId id="684" r:id="rId33"/>
    <p:sldId id="813" r:id="rId34"/>
    <p:sldId id="816" r:id="rId35"/>
    <p:sldId id="815" r:id="rId36"/>
    <p:sldId id="829" r:id="rId37"/>
    <p:sldId id="738" r:id="rId38"/>
    <p:sldId id="723" r:id="rId39"/>
    <p:sldId id="724" r:id="rId40"/>
    <p:sldId id="696" r:id="rId41"/>
    <p:sldId id="742" r:id="rId42"/>
    <p:sldId id="743" r:id="rId43"/>
    <p:sldId id="895" r:id="rId44"/>
    <p:sldId id="745" r:id="rId45"/>
    <p:sldId id="865" r:id="rId46"/>
    <p:sldId id="837" r:id="rId47"/>
    <p:sldId id="904" r:id="rId48"/>
    <p:sldId id="880" r:id="rId49"/>
    <p:sldId id="746" r:id="rId50"/>
    <p:sldId id="866" r:id="rId51"/>
    <p:sldId id="804" r:id="rId52"/>
    <p:sldId id="830" r:id="rId53"/>
    <p:sldId id="915" r:id="rId54"/>
    <p:sldId id="744" r:id="rId55"/>
    <p:sldId id="918" r:id="rId56"/>
    <p:sldId id="917" r:id="rId57"/>
    <p:sldId id="919" r:id="rId58"/>
  </p:sldIdLst>
  <p:sldSz cx="9144000" cy="6858000" type="overhead"/>
  <p:notesSz cx="6858000" cy="9144000"/>
  <p:defaultTextStyle>
    <a:defPPr>
      <a:defRPr lang="en-GB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3BB8"/>
    <a:srgbClr val="FFFE00"/>
    <a:srgbClr val="D80017"/>
    <a:srgbClr val="019645"/>
    <a:srgbClr val="A5FA00"/>
    <a:srgbClr val="00E500"/>
    <a:srgbClr val="757575"/>
    <a:srgbClr val="D4A001"/>
    <a:srgbClr val="595959"/>
    <a:srgbClr val="E8FE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48"/>
    <p:restoredTop sz="96291"/>
  </p:normalViewPr>
  <p:slideViewPr>
    <p:cSldViewPr>
      <p:cViewPr>
        <p:scale>
          <a:sx n="112" d="100"/>
          <a:sy n="112" d="100"/>
        </p:scale>
        <p:origin x="400" y="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63" Type="http://schemas.openxmlformats.org/officeDocument/2006/relationships/theme" Target="theme/theme1.xml"/><Relationship Id="rId64" Type="http://schemas.openxmlformats.org/officeDocument/2006/relationships/tableStyles" Target="tableStyles.xml"/><Relationship Id="rId50" Type="http://schemas.openxmlformats.org/officeDocument/2006/relationships/slide" Target="slides/slide48.xml"/><Relationship Id="rId51" Type="http://schemas.openxmlformats.org/officeDocument/2006/relationships/slide" Target="slides/slide49.xml"/><Relationship Id="rId52" Type="http://schemas.openxmlformats.org/officeDocument/2006/relationships/slide" Target="slides/slide50.xml"/><Relationship Id="rId53" Type="http://schemas.openxmlformats.org/officeDocument/2006/relationships/slide" Target="slides/slide51.xml"/><Relationship Id="rId54" Type="http://schemas.openxmlformats.org/officeDocument/2006/relationships/slide" Target="slides/slide52.xml"/><Relationship Id="rId55" Type="http://schemas.openxmlformats.org/officeDocument/2006/relationships/slide" Target="slides/slide53.xml"/><Relationship Id="rId56" Type="http://schemas.openxmlformats.org/officeDocument/2006/relationships/slide" Target="slides/slide54.xml"/><Relationship Id="rId57" Type="http://schemas.openxmlformats.org/officeDocument/2006/relationships/slide" Target="slides/slide55.xml"/><Relationship Id="rId58" Type="http://schemas.openxmlformats.org/officeDocument/2006/relationships/slide" Target="slides/slide56.xml"/><Relationship Id="rId59" Type="http://schemas.openxmlformats.org/officeDocument/2006/relationships/notesMaster" Target="notesMasters/notesMaster1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slide" Target="slides/slide4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60" Type="http://schemas.openxmlformats.org/officeDocument/2006/relationships/handoutMaster" Target="handoutMasters/handoutMaster1.xml"/><Relationship Id="rId61" Type="http://schemas.openxmlformats.org/officeDocument/2006/relationships/presProps" Target="presProps.xml"/><Relationship Id="rId62" Type="http://schemas.openxmlformats.org/officeDocument/2006/relationships/viewProps" Target="viewProp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wmf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1" Type="http://schemas.openxmlformats.org/officeDocument/2006/relationships/image" Target="../media/image7.png"/><Relationship Id="rId2" Type="http://schemas.openxmlformats.org/officeDocument/2006/relationships/image" Target="../media/image8.png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wmf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1" Type="http://schemas.openxmlformats.org/officeDocument/2006/relationships/image" Target="../media/image7.png"/><Relationship Id="rId2" Type="http://schemas.openxmlformats.org/officeDocument/2006/relationships/image" Target="../media/image8.png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1" Type="http://schemas.openxmlformats.org/officeDocument/2006/relationships/image" Target="../media/image7.png"/><Relationship Id="rId2" Type="http://schemas.openxmlformats.org/officeDocument/2006/relationships/image" Target="../media/image8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7.png"/><Relationship Id="rId2" Type="http://schemas.openxmlformats.org/officeDocument/2006/relationships/image" Target="../media/image58.png"/><Relationship Id="rId3" Type="http://schemas.openxmlformats.org/officeDocument/2006/relationships/image" Target="../media/image60.png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78.wmf"/><Relationship Id="rId4" Type="http://schemas.openxmlformats.org/officeDocument/2006/relationships/image" Target="../media/image79.wmf"/><Relationship Id="rId5" Type="http://schemas.openxmlformats.org/officeDocument/2006/relationships/image" Target="../media/image80.wmf"/><Relationship Id="rId6" Type="http://schemas.openxmlformats.org/officeDocument/2006/relationships/image" Target="../media/image81.wmf"/><Relationship Id="rId7" Type="http://schemas.openxmlformats.org/officeDocument/2006/relationships/image" Target="../media/image82.wmf"/><Relationship Id="rId8" Type="http://schemas.openxmlformats.org/officeDocument/2006/relationships/image" Target="../media/image83.wmf"/><Relationship Id="rId1" Type="http://schemas.openxmlformats.org/officeDocument/2006/relationships/image" Target="../media/image76.wmf"/><Relationship Id="rId2" Type="http://schemas.openxmlformats.org/officeDocument/2006/relationships/image" Target="../media/image7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67AFB27-EAEB-A944-BC0B-D8A4637F3AD5}" type="datetime1">
              <a:rPr lang="en-GB" smtClean="0"/>
              <a:t>25/09/2016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42EA9DA-54F7-4391-9852-B45C8B26155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541839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99ABF12-F375-664B-BF48-4775E2759FE8}" type="datetime1">
              <a:rPr lang="en-GB" smtClean="0"/>
              <a:t>25/09/2016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109B7DA-19EB-4A1E-A2FE-0309E8617A9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21857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36548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9142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13651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30917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70760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55387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91946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94171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85902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9325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4881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19124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5352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4183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22418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98078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676275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67809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421433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78110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07113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28677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19158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2727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50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656594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51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312336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52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521384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53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34489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56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68753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85734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95872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69706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4536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58773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961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70568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118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41660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38079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13567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40024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3165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5227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1373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0748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41863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7016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26460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3105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69501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77155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10153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9524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2145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81327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6232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98306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8840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6334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91561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9649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96108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36695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80344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45338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20143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42833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51257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64040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00818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88256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63031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2694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22903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57690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72514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87191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20" Type="http://schemas.openxmlformats.org/officeDocument/2006/relationships/slideLayout" Target="../slideLayouts/slideLayout29.xml"/><Relationship Id="rId21" Type="http://schemas.openxmlformats.org/officeDocument/2006/relationships/slideLayout" Target="../slideLayouts/slideLayout30.xml"/><Relationship Id="rId22" Type="http://schemas.openxmlformats.org/officeDocument/2006/relationships/slideLayout" Target="../slideLayouts/slideLayout31.xml"/><Relationship Id="rId23" Type="http://schemas.openxmlformats.org/officeDocument/2006/relationships/slideLayout" Target="../slideLayouts/slideLayout32.xml"/><Relationship Id="rId24" Type="http://schemas.openxmlformats.org/officeDocument/2006/relationships/slideLayout" Target="../slideLayouts/slideLayout33.xml"/><Relationship Id="rId25" Type="http://schemas.openxmlformats.org/officeDocument/2006/relationships/slideLayout" Target="../slideLayouts/slideLayout34.xml"/><Relationship Id="rId26" Type="http://schemas.openxmlformats.org/officeDocument/2006/relationships/slideLayout" Target="../slideLayouts/slideLayout35.xml"/><Relationship Id="rId27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37.xml"/><Relationship Id="rId29" Type="http://schemas.openxmlformats.org/officeDocument/2006/relationships/slideLayout" Target="../slideLayouts/slideLayout38.xml"/><Relationship Id="rId1" Type="http://schemas.openxmlformats.org/officeDocument/2006/relationships/slideLayout" Target="../slideLayouts/slideLayout10.xml"/><Relationship Id="rId2" Type="http://schemas.openxmlformats.org/officeDocument/2006/relationships/slideLayout" Target="../slideLayouts/slideLayout11.xml"/><Relationship Id="rId3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9.xml"/><Relationship Id="rId31" Type="http://schemas.openxmlformats.org/officeDocument/2006/relationships/slideLayout" Target="../slideLayouts/slideLayout40.xml"/><Relationship Id="rId32" Type="http://schemas.openxmlformats.org/officeDocument/2006/relationships/slideLayout" Target="../slideLayouts/slideLayout41.xml"/><Relationship Id="rId9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33" Type="http://schemas.openxmlformats.org/officeDocument/2006/relationships/slideLayout" Target="../slideLayouts/slideLayout42.xml"/><Relationship Id="rId34" Type="http://schemas.openxmlformats.org/officeDocument/2006/relationships/slideLayout" Target="../slideLayouts/slideLayout43.xml"/><Relationship Id="rId35" Type="http://schemas.openxmlformats.org/officeDocument/2006/relationships/theme" Target="../theme/theme2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27.xml"/><Relationship Id="rId1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flipV="1">
            <a:off x="0" y="0"/>
            <a:ext cx="9144000" cy="1124744"/>
          </a:xfrm>
          <a:prstGeom prst="rect">
            <a:avLst/>
          </a:prstGeom>
          <a:solidFill>
            <a:srgbClr val="F7F7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0" y="1124744"/>
            <a:ext cx="9144000" cy="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310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1124744"/>
            <a:ext cx="9144000" cy="54240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8440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54" r:id="rId8"/>
    <p:sldLayoutId id="2147483832" r:id="rId9"/>
    <p:sldLayoutId id="2147483833" r:id="rId10"/>
    <p:sldLayoutId id="2147483834" r:id="rId11"/>
    <p:sldLayoutId id="2147483835" r:id="rId12"/>
    <p:sldLayoutId id="2147483836" r:id="rId13"/>
    <p:sldLayoutId id="2147483837" r:id="rId14"/>
    <p:sldLayoutId id="2147483838" r:id="rId15"/>
    <p:sldLayoutId id="2147483839" r:id="rId16"/>
    <p:sldLayoutId id="2147483821" r:id="rId17"/>
    <p:sldLayoutId id="2147483823" r:id="rId18"/>
    <p:sldLayoutId id="2147483828" r:id="rId19"/>
    <p:sldLayoutId id="2147483666" r:id="rId20"/>
    <p:sldLayoutId id="2147483667" r:id="rId21"/>
    <p:sldLayoutId id="2147483683" r:id="rId22"/>
    <p:sldLayoutId id="2147483685" r:id="rId23"/>
    <p:sldLayoutId id="2147483840" r:id="rId24"/>
    <p:sldLayoutId id="2147483841" r:id="rId25"/>
    <p:sldLayoutId id="2147483842" r:id="rId26"/>
    <p:sldLayoutId id="2147483843" r:id="rId27"/>
    <p:sldLayoutId id="2147483844" r:id="rId28"/>
    <p:sldLayoutId id="2147483845" r:id="rId29"/>
    <p:sldLayoutId id="2147483846" r:id="rId30"/>
    <p:sldLayoutId id="2147483847" r:id="rId31"/>
    <p:sldLayoutId id="2147483848" r:id="rId32"/>
    <p:sldLayoutId id="2147483849" r:id="rId33"/>
    <p:sldLayoutId id="2147483850" r:id="rId3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19.bin"/><Relationship Id="rId12" Type="http://schemas.openxmlformats.org/officeDocument/2006/relationships/image" Target="../media/image14.png"/><Relationship Id="rId13" Type="http://schemas.openxmlformats.org/officeDocument/2006/relationships/oleObject" Target="../embeddings/oleObject20.bin"/><Relationship Id="rId14" Type="http://schemas.openxmlformats.org/officeDocument/2006/relationships/image" Target="../media/image15.png"/><Relationship Id="rId15" Type="http://schemas.openxmlformats.org/officeDocument/2006/relationships/oleObject" Target="../embeddings/oleObject21.bin"/><Relationship Id="rId16" Type="http://schemas.openxmlformats.org/officeDocument/2006/relationships/image" Target="../media/image11.png"/><Relationship Id="rId17" Type="http://schemas.openxmlformats.org/officeDocument/2006/relationships/oleObject" Target="../embeddings/oleObject22.bin"/><Relationship Id="rId18" Type="http://schemas.openxmlformats.org/officeDocument/2006/relationships/image" Target="../media/image12.png"/><Relationship Id="rId19" Type="http://schemas.openxmlformats.org/officeDocument/2006/relationships/oleObject" Target="../embeddings/oleObject23.bin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6.png"/><Relationship Id="rId4" Type="http://schemas.openxmlformats.org/officeDocument/2006/relationships/image" Target="../media/image13.png"/><Relationship Id="rId5" Type="http://schemas.openxmlformats.org/officeDocument/2006/relationships/oleObject" Target="../embeddings/oleObject16.bin"/><Relationship Id="rId6" Type="http://schemas.openxmlformats.org/officeDocument/2006/relationships/image" Target="../media/image7.png"/><Relationship Id="rId7" Type="http://schemas.openxmlformats.org/officeDocument/2006/relationships/oleObject" Target="../embeddings/oleObject17.bin"/><Relationship Id="rId8" Type="http://schemas.openxmlformats.org/officeDocument/2006/relationships/image" Target="../media/image8.png"/><Relationship Id="rId9" Type="http://schemas.openxmlformats.org/officeDocument/2006/relationships/oleObject" Target="../embeddings/oleObject18.bin"/><Relationship Id="rId10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1.w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4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4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4" Type="http://schemas.openxmlformats.org/officeDocument/2006/relationships/image" Target="../media/image26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4" Type="http://schemas.openxmlformats.org/officeDocument/2006/relationships/image" Target="../media/image29.jpeg"/><Relationship Id="rId5" Type="http://schemas.openxmlformats.org/officeDocument/2006/relationships/image" Target="../media/image30.jpeg"/><Relationship Id="rId6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7.tif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g"/><Relationship Id="rId3" Type="http://schemas.openxmlformats.org/officeDocument/2006/relationships/image" Target="../media/image33.tif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4.jpeg"/><Relationship Id="rId3" Type="http://schemas.openxmlformats.org/officeDocument/2006/relationships/image" Target="../media/image3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4" Type="http://schemas.openxmlformats.org/officeDocument/2006/relationships/image" Target="../media/image37.jpeg"/><Relationship Id="rId5" Type="http://schemas.openxmlformats.org/officeDocument/2006/relationships/image" Target="../media/image38.png"/><Relationship Id="rId6" Type="http://schemas.openxmlformats.org/officeDocument/2006/relationships/image" Target="../media/image39.png"/><Relationship Id="rId7" Type="http://schemas.openxmlformats.org/officeDocument/2006/relationships/image" Target="../media/image40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4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6.jpeg"/><Relationship Id="rId3" Type="http://schemas.openxmlformats.org/officeDocument/2006/relationships/image" Target="../media/image4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5" Type="http://schemas.openxmlformats.org/officeDocument/2006/relationships/image" Target="../media/image45.png"/><Relationship Id="rId6" Type="http://schemas.openxmlformats.org/officeDocument/2006/relationships/image" Target="../media/image46.emf"/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36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36.jpeg"/><Relationship Id="rId3" Type="http://schemas.openxmlformats.org/officeDocument/2006/relationships/image" Target="../media/image47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tif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36.jpeg"/><Relationship Id="rId3" Type="http://schemas.openxmlformats.org/officeDocument/2006/relationships/image" Target="../media/image48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36.jpeg"/><Relationship Id="rId3" Type="http://schemas.openxmlformats.org/officeDocument/2006/relationships/image" Target="../media/image49.tif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27.tiff"/><Relationship Id="rId5" Type="http://schemas.openxmlformats.org/officeDocument/2006/relationships/image" Target="../media/image51.tiff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59.png"/><Relationship Id="rId5" Type="http://schemas.openxmlformats.org/officeDocument/2006/relationships/image" Target="../media/image97.png"/><Relationship Id="rId6" Type="http://schemas.openxmlformats.org/officeDocument/2006/relationships/image" Target="../media/image98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590.png"/><Relationship Id="rId5" Type="http://schemas.openxmlformats.org/officeDocument/2006/relationships/image" Target="../media/image600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90.png"/><Relationship Id="rId5" Type="http://schemas.openxmlformats.org/officeDocument/2006/relationships/image" Target="../media/image91.png"/><Relationship Id="rId6" Type="http://schemas.openxmlformats.org/officeDocument/2006/relationships/hyperlink" Target="http://lpc.web.cern.ch/lpc/lumi2.html" TargetMode="External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4" Type="http://schemas.openxmlformats.org/officeDocument/2006/relationships/image" Target="../media/image50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53.emf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54.png"/><Relationship Id="rId5" Type="http://schemas.openxmlformats.org/officeDocument/2006/relationships/image" Target="../media/image630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55.png"/><Relationship Id="rId5" Type="http://schemas.openxmlformats.org/officeDocument/2006/relationships/image" Target="../media/image56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emf"/><Relationship Id="rId3" Type="http://schemas.openxmlformats.org/officeDocument/2006/relationships/image" Target="../media/image4.e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4" Type="http://schemas.openxmlformats.org/officeDocument/2006/relationships/image" Target="../media/image50.png"/><Relationship Id="rId5" Type="http://schemas.openxmlformats.org/officeDocument/2006/relationships/oleObject" Target="../embeddings/oleObject24.bin"/><Relationship Id="rId6" Type="http://schemas.openxmlformats.org/officeDocument/2006/relationships/image" Target="../media/image57.png"/><Relationship Id="rId7" Type="http://schemas.openxmlformats.org/officeDocument/2006/relationships/oleObject" Target="../embeddings/oleObject25.bin"/><Relationship Id="rId8" Type="http://schemas.openxmlformats.org/officeDocument/2006/relationships/image" Target="../media/image58.png"/><Relationship Id="rId9" Type="http://schemas.openxmlformats.org/officeDocument/2006/relationships/oleObject" Target="../embeddings/oleObject26.bin"/><Relationship Id="rId10" Type="http://schemas.openxmlformats.org/officeDocument/2006/relationships/image" Target="../media/image60.png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61.emf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4" Type="http://schemas.openxmlformats.org/officeDocument/2006/relationships/image" Target="../media/image63.jpeg"/><Relationship Id="rId5" Type="http://schemas.openxmlformats.org/officeDocument/2006/relationships/image" Target="../media/image64.emf"/><Relationship Id="rId6" Type="http://schemas.openxmlformats.org/officeDocument/2006/relationships/image" Target="../media/image65.png"/><Relationship Id="rId7" Type="http://schemas.openxmlformats.org/officeDocument/2006/relationships/image" Target="../media/image66.png"/><Relationship Id="rId8" Type="http://schemas.openxmlformats.org/officeDocument/2006/relationships/image" Target="../media/image67.png"/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5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68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69.emf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70.emf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50.png"/><Relationship Id="rId3" Type="http://schemas.openxmlformats.org/officeDocument/2006/relationships/image" Target="../media/image71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72.emf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790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73.emf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5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74.tiff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75.png"/><Relationship Id="rId5" Type="http://schemas.microsoft.com/office/2007/relationships/hdphoto" Target="../media/hdphoto2.wdp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27.tiff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50.png"/></Relationships>
</file>

<file path=ppt/slides/_rels/slide55.xml.rels><?xml version="1.0" encoding="UTF-8" standalone="yes"?>
<Relationships xmlns="http://schemas.openxmlformats.org/package/2006/relationships"><Relationship Id="rId9" Type="http://schemas.openxmlformats.org/officeDocument/2006/relationships/image" Target="../media/image78.wmf"/><Relationship Id="rId20" Type="http://schemas.openxmlformats.org/officeDocument/2006/relationships/oleObject" Target="../embeddings/oleObject37.bin"/><Relationship Id="rId21" Type="http://schemas.openxmlformats.org/officeDocument/2006/relationships/image" Target="../media/image82.wmf"/><Relationship Id="rId22" Type="http://schemas.openxmlformats.org/officeDocument/2006/relationships/oleObject" Target="../embeddings/oleObject38.bin"/><Relationship Id="rId23" Type="http://schemas.openxmlformats.org/officeDocument/2006/relationships/image" Target="../media/image83.wmf"/><Relationship Id="rId10" Type="http://schemas.openxmlformats.org/officeDocument/2006/relationships/oleObject" Target="../embeddings/oleObject30.bin"/><Relationship Id="rId11" Type="http://schemas.openxmlformats.org/officeDocument/2006/relationships/oleObject" Target="../embeddings/oleObject31.bin"/><Relationship Id="rId12" Type="http://schemas.openxmlformats.org/officeDocument/2006/relationships/image" Target="../media/image79.wmf"/><Relationship Id="rId13" Type="http://schemas.openxmlformats.org/officeDocument/2006/relationships/oleObject" Target="../embeddings/oleObject32.bin"/><Relationship Id="rId14" Type="http://schemas.openxmlformats.org/officeDocument/2006/relationships/oleObject" Target="../embeddings/oleObject33.bin"/><Relationship Id="rId15" Type="http://schemas.openxmlformats.org/officeDocument/2006/relationships/oleObject" Target="../embeddings/oleObject34.bin"/><Relationship Id="rId16" Type="http://schemas.openxmlformats.org/officeDocument/2006/relationships/oleObject" Target="../embeddings/oleObject35.bin"/><Relationship Id="rId17" Type="http://schemas.openxmlformats.org/officeDocument/2006/relationships/image" Target="../media/image80.wmf"/><Relationship Id="rId18" Type="http://schemas.openxmlformats.org/officeDocument/2006/relationships/oleObject" Target="../embeddings/oleObject36.bin"/><Relationship Id="rId19" Type="http://schemas.openxmlformats.org/officeDocument/2006/relationships/image" Target="../media/image81.wmf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6.png"/><Relationship Id="rId4" Type="http://schemas.openxmlformats.org/officeDocument/2006/relationships/oleObject" Target="../embeddings/oleObject27.bin"/><Relationship Id="rId5" Type="http://schemas.openxmlformats.org/officeDocument/2006/relationships/image" Target="../media/image76.wmf"/><Relationship Id="rId6" Type="http://schemas.openxmlformats.org/officeDocument/2006/relationships/oleObject" Target="../embeddings/oleObject28.bin"/><Relationship Id="rId7" Type="http://schemas.openxmlformats.org/officeDocument/2006/relationships/image" Target="../media/image77.wmf"/><Relationship Id="rId8" Type="http://schemas.openxmlformats.org/officeDocument/2006/relationships/oleObject" Target="../embeddings/oleObject29.bin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5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4" Type="http://schemas.openxmlformats.org/officeDocument/2006/relationships/image" Target="../media/image6.png"/><Relationship Id="rId5" Type="http://schemas.openxmlformats.org/officeDocument/2006/relationships/oleObject" Target="../embeddings/oleObject1.bin"/><Relationship Id="rId6" Type="http://schemas.openxmlformats.org/officeDocument/2006/relationships/image" Target="../media/image5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9.png"/><Relationship Id="rId12" Type="http://schemas.openxmlformats.org/officeDocument/2006/relationships/oleObject" Target="../embeddings/oleObject5.bin"/><Relationship Id="rId13" Type="http://schemas.openxmlformats.org/officeDocument/2006/relationships/image" Target="../media/image10.wmf"/><Relationship Id="rId14" Type="http://schemas.openxmlformats.org/officeDocument/2006/relationships/oleObject" Target="../embeddings/oleObject6.bin"/><Relationship Id="rId15" Type="http://schemas.openxmlformats.org/officeDocument/2006/relationships/image" Target="../media/image11.png"/><Relationship Id="rId16" Type="http://schemas.openxmlformats.org/officeDocument/2006/relationships/oleObject" Target="../embeddings/oleObject7.bin"/><Relationship Id="rId17" Type="http://schemas.openxmlformats.org/officeDocument/2006/relationships/image" Target="../media/image12.png"/><Relationship Id="rId18" Type="http://schemas.openxmlformats.org/officeDocument/2006/relationships/oleObject" Target="../embeddings/oleObject8.bin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Relationship Id="rId4" Type="http://schemas.openxmlformats.org/officeDocument/2006/relationships/image" Target="../media/image6.png"/><Relationship Id="rId5" Type="http://schemas.openxmlformats.org/officeDocument/2006/relationships/image" Target="../media/image13.png"/><Relationship Id="rId6" Type="http://schemas.openxmlformats.org/officeDocument/2006/relationships/oleObject" Target="../embeddings/oleObject2.bin"/><Relationship Id="rId7" Type="http://schemas.openxmlformats.org/officeDocument/2006/relationships/image" Target="../media/image7.png"/><Relationship Id="rId8" Type="http://schemas.openxmlformats.org/officeDocument/2006/relationships/oleObject" Target="../embeddings/oleObject3.bin"/><Relationship Id="rId9" Type="http://schemas.openxmlformats.org/officeDocument/2006/relationships/image" Target="../media/image8.png"/><Relationship Id="rId10" Type="http://schemas.openxmlformats.org/officeDocument/2006/relationships/oleObject" Target="../embeddings/oleObject4.bin"/></Relationships>
</file>

<file path=ppt/slides/_rels/slide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9.png"/><Relationship Id="rId12" Type="http://schemas.openxmlformats.org/officeDocument/2006/relationships/oleObject" Target="../embeddings/oleObject12.bin"/><Relationship Id="rId13" Type="http://schemas.openxmlformats.org/officeDocument/2006/relationships/image" Target="../media/image10.wmf"/><Relationship Id="rId14" Type="http://schemas.openxmlformats.org/officeDocument/2006/relationships/oleObject" Target="../embeddings/oleObject13.bin"/><Relationship Id="rId15" Type="http://schemas.openxmlformats.org/officeDocument/2006/relationships/image" Target="../media/image11.png"/><Relationship Id="rId16" Type="http://schemas.openxmlformats.org/officeDocument/2006/relationships/oleObject" Target="../embeddings/oleObject14.bin"/><Relationship Id="rId17" Type="http://schemas.openxmlformats.org/officeDocument/2006/relationships/image" Target="../media/image12.png"/><Relationship Id="rId18" Type="http://schemas.openxmlformats.org/officeDocument/2006/relationships/oleObject" Target="../embeddings/oleObject15.bin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Relationship Id="rId4" Type="http://schemas.openxmlformats.org/officeDocument/2006/relationships/image" Target="../media/image6.png"/><Relationship Id="rId5" Type="http://schemas.openxmlformats.org/officeDocument/2006/relationships/image" Target="../media/image13.png"/><Relationship Id="rId6" Type="http://schemas.openxmlformats.org/officeDocument/2006/relationships/oleObject" Target="../embeddings/oleObject9.bin"/><Relationship Id="rId7" Type="http://schemas.openxmlformats.org/officeDocument/2006/relationships/image" Target="../media/image7.png"/><Relationship Id="rId8" Type="http://schemas.openxmlformats.org/officeDocument/2006/relationships/oleObject" Target="../embeddings/oleObject10.bin"/><Relationship Id="rId9" Type="http://schemas.openxmlformats.org/officeDocument/2006/relationships/image" Target="../media/image8.png"/><Relationship Id="rId10" Type="http://schemas.openxmlformats.org/officeDocument/2006/relationships/oleObject" Target="../embeddings/oleObject1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772816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32"/>
          <p:cNvSpPr txBox="1">
            <a:spLocks noChangeArrowheads="1"/>
          </p:cNvSpPr>
          <p:nvPr/>
        </p:nvSpPr>
        <p:spPr bwMode="auto">
          <a:xfrm>
            <a:off x="0" y="3360538"/>
            <a:ext cx="8748464" cy="1436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tIns="93600" bIns="140400">
            <a:prstTxWarp prst="textNoShape">
              <a:avLst/>
            </a:prstTxWarp>
            <a:spAutoFit/>
          </a:bodyPr>
          <a:lstStyle/>
          <a:p>
            <a:pPr indent="450850"/>
            <a:r>
              <a:rPr lang="en-US" sz="3000" dirty="0" smtClean="0">
                <a:latin typeface="Helvetica Light"/>
                <a:ea typeface="Trebuchet MS" pitchFamily="-84" charset="0"/>
                <a:cs typeface="Helvetica Light"/>
              </a:rPr>
              <a:t>New Results from the LHC (1)</a:t>
            </a:r>
          </a:p>
          <a:p>
            <a:pPr indent="450850">
              <a:spcBef>
                <a:spcPts val="1200"/>
              </a:spcBef>
            </a:pPr>
            <a:r>
              <a:rPr lang="en-US" sz="1400" dirty="0" smtClean="0">
                <a:latin typeface="Helvetica Light"/>
                <a:ea typeface="Trebuchet MS" pitchFamily="-84" charset="0"/>
                <a:cs typeface="Helvetica Light"/>
              </a:rPr>
              <a:t>Andreas Hoecker (CERN)</a:t>
            </a:r>
          </a:p>
          <a:p>
            <a:pPr indent="450850">
              <a:spcBef>
                <a:spcPts val="1200"/>
              </a:spcBef>
            </a:pPr>
            <a:r>
              <a:rPr lang="en-US" sz="1400" dirty="0" smtClean="0">
                <a:latin typeface="Helvetica Light"/>
                <a:ea typeface="Trebuchet MS" pitchFamily="-84" charset="0"/>
                <a:cs typeface="Helvetica Light"/>
              </a:rPr>
              <a:t>September 26–28</a:t>
            </a:r>
            <a:r>
              <a:rPr lang="en-US" sz="1400" dirty="0">
                <a:latin typeface="Helvetica Light"/>
                <a:ea typeface="Trebuchet MS" pitchFamily="-84" charset="0"/>
                <a:cs typeface="Helvetica Light"/>
              </a:rPr>
              <a:t>, 2016 in </a:t>
            </a:r>
            <a:r>
              <a:rPr lang="en-US" sz="1400" dirty="0" err="1" smtClean="0">
                <a:latin typeface="Helvetica Light"/>
                <a:ea typeface="Trebuchet MS" pitchFamily="-84" charset="0"/>
                <a:cs typeface="Helvetica Light"/>
              </a:rPr>
              <a:t>Freudenstadt</a:t>
            </a:r>
            <a:r>
              <a:rPr lang="en-US" sz="1400" dirty="0" smtClean="0">
                <a:latin typeface="Helvetica Light"/>
                <a:ea typeface="Trebuchet MS" pitchFamily="-84" charset="0"/>
                <a:cs typeface="Helvetica Light"/>
              </a:rPr>
              <a:t>, Germany</a:t>
            </a:r>
            <a:endParaRPr lang="en-US" sz="1400" dirty="0">
              <a:latin typeface="Helvetica Light"/>
              <a:ea typeface="Trebuchet MS" pitchFamily="-84" charset="0"/>
              <a:cs typeface="Helvetica Light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8160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222"/>
          <p:cNvPicPr>
            <a:picLocks noChangeAspect="1"/>
          </p:cNvPicPr>
          <p:nvPr/>
        </p:nvPicPr>
        <p:blipFill>
          <a:blip r:embed="rId3">
            <a:grayscl/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1447800"/>
            <a:ext cx="9144000" cy="4953000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8" name="Text Box 57"/>
          <p:cNvSpPr txBox="1">
            <a:spLocks noChangeArrowheads="1"/>
          </p:cNvSpPr>
          <p:nvPr/>
        </p:nvSpPr>
        <p:spPr bwMode="auto">
          <a:xfrm>
            <a:off x="0" y="568045"/>
            <a:ext cx="9144000" cy="547842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600" kern="0" dirty="0">
                <a:solidFill>
                  <a:sysClr val="windowText" lastClr="000000"/>
                </a:solidFill>
                <a:latin typeface="Helvetica Light" charset="0"/>
                <a:ea typeface="Helvetica Light" charset="0"/>
                <a:cs typeface="Helvetica Light" charset="0"/>
              </a:rPr>
              <a:t>BEH mechanism</a:t>
            </a:r>
          </a:p>
        </p:txBody>
      </p:sp>
      <p:sp>
        <p:nvSpPr>
          <p:cNvPr id="49" name="Text Box 58"/>
          <p:cNvSpPr txBox="1">
            <a:spLocks noChangeArrowheads="1"/>
          </p:cNvSpPr>
          <p:nvPr/>
        </p:nvSpPr>
        <p:spPr bwMode="auto">
          <a:xfrm>
            <a:off x="0" y="-27384"/>
            <a:ext cx="9144000" cy="601497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108000" rIns="90000" bIns="0" anchor="b" anchorCtr="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200" kern="0" dirty="0" smtClean="0">
                <a:solidFill>
                  <a:srgbClr val="333333"/>
                </a:solidFill>
                <a:latin typeface="Helvetica Light" charset="0"/>
                <a:ea typeface="Helvetica Light" charset="0"/>
                <a:cs typeface="Helvetica Light" charset="0"/>
              </a:rPr>
              <a:t>The Standard Model </a:t>
            </a:r>
            <a:endParaRPr lang="en-GB" sz="3200" kern="0" dirty="0">
              <a:solidFill>
                <a:srgbClr val="333333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10</a:t>
            </a:fld>
            <a:endParaRPr lang="en-GB" dirty="0"/>
          </a:p>
        </p:txBody>
      </p:sp>
      <p:grpSp>
        <p:nvGrpSpPr>
          <p:cNvPr id="52" name="Group 13"/>
          <p:cNvGrpSpPr>
            <a:grpSpLocks/>
          </p:cNvGrpSpPr>
          <p:nvPr/>
        </p:nvGrpSpPr>
        <p:grpSpPr bwMode="auto">
          <a:xfrm>
            <a:off x="3170237" y="2430462"/>
            <a:ext cx="2917825" cy="2168526"/>
            <a:chOff x="1384" y="1117"/>
            <a:chExt cx="1838" cy="1366"/>
          </a:xfrm>
        </p:grpSpPr>
        <p:pic>
          <p:nvPicPr>
            <p:cNvPr id="53" name="Picture 14" descr="fig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3" y="1258"/>
              <a:ext cx="1769" cy="1202"/>
            </a:xfrm>
            <a:prstGeom prst="rect">
              <a:avLst/>
            </a:prstGeom>
            <a:noFill/>
          </p:spPr>
        </p:pic>
        <p:sp>
          <p:nvSpPr>
            <p:cNvPr id="54" name="Rectangle 16"/>
            <p:cNvSpPr>
              <a:spLocks noChangeArrowheads="1"/>
            </p:cNvSpPr>
            <p:nvPr/>
          </p:nvSpPr>
          <p:spPr bwMode="auto">
            <a:xfrm>
              <a:off x="1646" y="1117"/>
              <a:ext cx="898" cy="17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342900" indent="-342900" algn="r" defTabSz="914400" eaLnBrk="0" fontAlgn="auto" hangingPunct="0">
                <a:spcAft>
                  <a:spcPts val="0"/>
                </a:spcAft>
                <a:defRPr/>
              </a:pPr>
              <a:r>
                <a:rPr lang="en-US" sz="1200" kern="0" dirty="0" smtClean="0">
                  <a:solidFill>
                    <a:sysClr val="windowText" lastClr="000000"/>
                  </a:solidFill>
                  <a:latin typeface="Helvetica" charset="0"/>
                  <a:ea typeface="Helvetica" charset="0"/>
                  <a:cs typeface="Helvetica" charset="0"/>
                </a:rPr>
                <a:t>Phase transition</a:t>
              </a:r>
              <a:endParaRPr lang="en-US" sz="1200" kern="0" dirty="0">
                <a:solidFill>
                  <a:sysClr val="windowText" lastClr="000000"/>
                </a:solidFill>
                <a:latin typeface="Helvetica" charset="0"/>
                <a:ea typeface="Helvetica" charset="0"/>
                <a:cs typeface="Helvetica" charset="0"/>
              </a:endParaRPr>
            </a:p>
          </p:txBody>
        </p:sp>
        <p:sp>
          <p:nvSpPr>
            <p:cNvPr id="55" name="Rectangle 17"/>
            <p:cNvSpPr>
              <a:spLocks noChangeArrowheads="1"/>
            </p:cNvSpPr>
            <p:nvPr/>
          </p:nvSpPr>
          <p:spPr bwMode="auto">
            <a:xfrm>
              <a:off x="1384" y="1220"/>
              <a:ext cx="163" cy="137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graphicFrame>
          <p:nvGraphicFramePr>
            <p:cNvPr id="56" name="Object 18"/>
            <p:cNvGraphicFramePr>
              <a:graphicFrameLocks noChangeAspect="1"/>
            </p:cNvGraphicFramePr>
            <p:nvPr/>
          </p:nvGraphicFramePr>
          <p:xfrm>
            <a:off x="1408" y="1368"/>
            <a:ext cx="335" cy="2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32" name="Equation" r:id="rId5" imgW="393700" imgH="266700" progId="Equation.DSMT4">
                    <p:embed/>
                  </p:oleObj>
                </mc:Choice>
                <mc:Fallback>
                  <p:oleObj name="Equation" r:id="rId5" imgW="393700" imgH="2667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08" y="1368"/>
                          <a:ext cx="335" cy="227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7" name="Object 15"/>
            <p:cNvGraphicFramePr>
              <a:graphicFrameLocks noChangeAspect="1"/>
            </p:cNvGraphicFramePr>
            <p:nvPr/>
          </p:nvGraphicFramePr>
          <p:xfrm>
            <a:off x="2953" y="2255"/>
            <a:ext cx="162" cy="2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33" name="Equation" r:id="rId7" imgW="190500" imgH="266700" progId="Equation.DSMT4">
                    <p:embed/>
                  </p:oleObj>
                </mc:Choice>
                <mc:Fallback>
                  <p:oleObj name="Equation" r:id="rId7" imgW="190500" imgH="2667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53" y="2255"/>
                          <a:ext cx="162" cy="2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8" name="Rectangle 57"/>
          <p:cNvSpPr/>
          <p:nvPr/>
        </p:nvSpPr>
        <p:spPr>
          <a:xfrm>
            <a:off x="5899907" y="4332178"/>
            <a:ext cx="204851" cy="19458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>
              <a:solidFill>
                <a:prstClr val="white"/>
              </a:solidFill>
            </a:endParaRPr>
          </a:p>
        </p:txBody>
      </p:sp>
      <p:graphicFrame>
        <p:nvGraphicFramePr>
          <p:cNvPr id="59" name="Object 19"/>
          <p:cNvGraphicFramePr>
            <a:graphicFrameLocks noChangeAspect="1"/>
          </p:cNvGraphicFramePr>
          <p:nvPr/>
        </p:nvGraphicFramePr>
        <p:xfrm>
          <a:off x="5334000" y="3497263"/>
          <a:ext cx="703262" cy="32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4" name="Equation" r:id="rId9" imgW="520700" imgH="241300" progId="Equation.DSMT4">
                  <p:embed/>
                </p:oleObj>
              </mc:Choice>
              <mc:Fallback>
                <p:oleObj name="Equation" r:id="rId9" imgW="520700" imgH="2413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3497263"/>
                        <a:ext cx="703262" cy="32702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" name="Rectangle 28"/>
          <p:cNvSpPr>
            <a:spLocks noChangeArrowheads="1"/>
          </p:cNvSpPr>
          <p:nvPr/>
        </p:nvSpPr>
        <p:spPr bwMode="auto">
          <a:xfrm>
            <a:off x="4160837" y="4025900"/>
            <a:ext cx="71438" cy="73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 smtClea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61" name="Rectangle 29"/>
          <p:cNvSpPr>
            <a:spLocks noChangeArrowheads="1"/>
          </p:cNvSpPr>
          <p:nvPr/>
        </p:nvSpPr>
        <p:spPr bwMode="auto">
          <a:xfrm>
            <a:off x="5978525" y="4305300"/>
            <a:ext cx="104775" cy="103187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 smtClea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62" name="Rectangle 30"/>
          <p:cNvSpPr>
            <a:spLocks noChangeArrowheads="1"/>
          </p:cNvSpPr>
          <p:nvPr/>
        </p:nvSpPr>
        <p:spPr bwMode="auto">
          <a:xfrm>
            <a:off x="4665662" y="4335462"/>
            <a:ext cx="144463" cy="142875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 smtClea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63" name="Rectangle 34"/>
          <p:cNvSpPr>
            <a:spLocks noChangeArrowheads="1"/>
          </p:cNvSpPr>
          <p:nvPr/>
        </p:nvSpPr>
        <p:spPr bwMode="auto">
          <a:xfrm rot="20533035">
            <a:off x="4699000" y="4518025"/>
            <a:ext cx="287337" cy="8731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 smtClea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64" name="Group 40"/>
          <p:cNvGrpSpPr>
            <a:grpSpLocks/>
          </p:cNvGrpSpPr>
          <p:nvPr/>
        </p:nvGrpSpPr>
        <p:grpSpPr bwMode="auto">
          <a:xfrm>
            <a:off x="3265488" y="4735520"/>
            <a:ext cx="3168650" cy="488951"/>
            <a:chOff x="1444" y="2569"/>
            <a:chExt cx="1996" cy="308"/>
          </a:xfrm>
        </p:grpSpPr>
        <p:sp>
          <p:nvSpPr>
            <p:cNvPr id="65" name="AutoShape 41"/>
            <p:cNvSpPr>
              <a:spLocks/>
            </p:cNvSpPr>
            <p:nvPr/>
          </p:nvSpPr>
          <p:spPr bwMode="auto">
            <a:xfrm rot="16200000">
              <a:off x="2324" y="1786"/>
              <a:ext cx="136" cy="1702"/>
            </a:xfrm>
            <a:prstGeom prst="leftBrace">
              <a:avLst>
                <a:gd name="adj1" fmla="val 104289"/>
                <a:gd name="adj2" fmla="val 50000"/>
              </a:avLst>
            </a:prstGeom>
            <a:noFill/>
            <a:ln w="12700">
              <a:solidFill>
                <a:srgbClr val="BC010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66" name="Text Box 42"/>
            <p:cNvSpPr txBox="1">
              <a:spLocks noChangeArrowheads="1"/>
            </p:cNvSpPr>
            <p:nvPr/>
          </p:nvSpPr>
          <p:spPr bwMode="auto">
            <a:xfrm>
              <a:off x="1444" y="2679"/>
              <a:ext cx="1996" cy="19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indent="-342900" defTabSz="914400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dirty="0">
                  <a:solidFill>
                    <a:srgbClr val="BC010C"/>
                  </a:solidFill>
                  <a:latin typeface="Helvetica" charset="0"/>
                  <a:ea typeface="Helvetica" charset="0"/>
                  <a:cs typeface="Helvetica" charset="0"/>
                </a:rPr>
                <a:t>        “spontaneous” phase </a:t>
              </a:r>
              <a:r>
                <a:rPr lang="en-US" sz="1200" kern="0" dirty="0" smtClean="0">
                  <a:solidFill>
                    <a:srgbClr val="BC010C"/>
                  </a:solidFill>
                  <a:latin typeface="Helvetica" charset="0"/>
                  <a:ea typeface="Helvetica" charset="0"/>
                  <a:cs typeface="Helvetica" charset="0"/>
                </a:rPr>
                <a:t>transition</a:t>
              </a:r>
              <a:endParaRPr lang="en-US" sz="1000" kern="0" dirty="0">
                <a:solidFill>
                  <a:srgbClr val="BC010C"/>
                </a:solidFill>
                <a:latin typeface="Helvetica" charset="0"/>
                <a:ea typeface="Helvetica" charset="0"/>
                <a:cs typeface="Helvetica" charset="0"/>
              </a:endParaRPr>
            </a:p>
          </p:txBody>
        </p:sp>
      </p:grpSp>
      <p:sp>
        <p:nvSpPr>
          <p:cNvPr id="67" name="Rectangle 46"/>
          <p:cNvSpPr>
            <a:spLocks noChangeArrowheads="1"/>
          </p:cNvSpPr>
          <p:nvPr/>
        </p:nvSpPr>
        <p:spPr bwMode="auto">
          <a:xfrm>
            <a:off x="3983037" y="4338637"/>
            <a:ext cx="338138" cy="107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 smtClea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68" name="Group 47"/>
          <p:cNvGrpSpPr>
            <a:grpSpLocks/>
          </p:cNvGrpSpPr>
          <p:nvPr/>
        </p:nvGrpSpPr>
        <p:grpSpPr bwMode="auto">
          <a:xfrm>
            <a:off x="1335087" y="3522665"/>
            <a:ext cx="2938463" cy="502091"/>
            <a:chOff x="228" y="1805"/>
            <a:chExt cx="1851" cy="325"/>
          </a:xfrm>
        </p:grpSpPr>
        <p:sp>
          <p:nvSpPr>
            <p:cNvPr id="69" name="Text Box 48"/>
            <p:cNvSpPr txBox="1">
              <a:spLocks noChangeArrowheads="1"/>
            </p:cNvSpPr>
            <p:nvPr/>
          </p:nvSpPr>
          <p:spPr bwMode="auto">
            <a:xfrm>
              <a:off x="228" y="1805"/>
              <a:ext cx="1180" cy="17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342900" indent="-342900"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dirty="0" smtClean="0">
                  <a:solidFill>
                    <a:srgbClr val="3333CC"/>
                  </a:solidFill>
                  <a:latin typeface="Helvetica" charset="0"/>
                  <a:ea typeface="Helvetica" charset="0"/>
                  <a:cs typeface="Helvetica" charset="0"/>
                </a:rPr>
                <a:t>	Potential </a:t>
              </a:r>
              <a:r>
                <a:rPr lang="en-US" sz="1200" kern="0" dirty="0">
                  <a:solidFill>
                    <a:srgbClr val="3333CC"/>
                  </a:solidFill>
                  <a:latin typeface="Helvetica" charset="0"/>
                  <a:ea typeface="Helvetica" charset="0"/>
                  <a:cs typeface="Helvetica" charset="0"/>
                </a:rPr>
                <a:t>barrier</a:t>
              </a:r>
            </a:p>
          </p:txBody>
        </p:sp>
        <p:cxnSp>
          <p:nvCxnSpPr>
            <p:cNvPr id="70" name="AutoShape 49"/>
            <p:cNvCxnSpPr>
              <a:cxnSpLocks noChangeShapeType="1"/>
            </p:cNvCxnSpPr>
            <p:nvPr/>
          </p:nvCxnSpPr>
          <p:spPr bwMode="auto">
            <a:xfrm>
              <a:off x="1408" y="1894"/>
              <a:ext cx="671" cy="236"/>
            </a:xfrm>
            <a:prstGeom prst="curvedConnector2">
              <a:avLst/>
            </a:prstGeom>
            <a:noFill/>
            <a:ln w="12700">
              <a:solidFill>
                <a:srgbClr val="3333CC"/>
              </a:solidFill>
              <a:round/>
              <a:headEnd/>
              <a:tailEnd type="triangle" w="med" len="med"/>
            </a:ln>
            <a:effectLst/>
          </p:spPr>
        </p:cxnSp>
      </p:grpSp>
      <p:grpSp>
        <p:nvGrpSpPr>
          <p:cNvPr id="71" name="Group 50"/>
          <p:cNvGrpSpPr>
            <a:grpSpLocks/>
          </p:cNvGrpSpPr>
          <p:nvPr/>
        </p:nvGrpSpPr>
        <p:grpSpPr bwMode="auto">
          <a:xfrm>
            <a:off x="1335087" y="3883025"/>
            <a:ext cx="2605088" cy="357187"/>
            <a:chOff x="228" y="2032"/>
            <a:chExt cx="1641" cy="225"/>
          </a:xfrm>
        </p:grpSpPr>
        <p:sp>
          <p:nvSpPr>
            <p:cNvPr id="72" name="Oval 51"/>
            <p:cNvSpPr>
              <a:spLocks noChangeArrowheads="1"/>
            </p:cNvSpPr>
            <p:nvPr/>
          </p:nvSpPr>
          <p:spPr bwMode="auto">
            <a:xfrm>
              <a:off x="1583" y="2212"/>
              <a:ext cx="45" cy="45"/>
            </a:xfrm>
            <a:prstGeom prst="ellipse">
              <a:avLst/>
            </a:pr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3" name="Oval 52"/>
            <p:cNvSpPr>
              <a:spLocks noChangeArrowheads="1"/>
            </p:cNvSpPr>
            <p:nvPr/>
          </p:nvSpPr>
          <p:spPr bwMode="auto">
            <a:xfrm>
              <a:off x="1778" y="2107"/>
              <a:ext cx="91" cy="91"/>
            </a:xfrm>
            <a:prstGeom prst="ellipse">
              <a:avLst/>
            </a:pr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4" name="Oval 53"/>
            <p:cNvSpPr>
              <a:spLocks noChangeArrowheads="1"/>
            </p:cNvSpPr>
            <p:nvPr/>
          </p:nvSpPr>
          <p:spPr bwMode="auto">
            <a:xfrm>
              <a:off x="1725" y="2192"/>
              <a:ext cx="45" cy="45"/>
            </a:xfrm>
            <a:prstGeom prst="ellipse">
              <a:avLst/>
            </a:pr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5" name="Oval 54"/>
            <p:cNvSpPr>
              <a:spLocks noChangeArrowheads="1"/>
            </p:cNvSpPr>
            <p:nvPr/>
          </p:nvSpPr>
          <p:spPr bwMode="auto">
            <a:xfrm>
              <a:off x="1660" y="2208"/>
              <a:ext cx="45" cy="45"/>
            </a:xfrm>
            <a:prstGeom prst="ellipse">
              <a:avLst/>
            </a:pr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6" name="Text Box 55"/>
            <p:cNvSpPr txBox="1">
              <a:spLocks noChangeArrowheads="1"/>
            </p:cNvSpPr>
            <p:nvPr/>
          </p:nvSpPr>
          <p:spPr bwMode="auto">
            <a:xfrm>
              <a:off x="228" y="2032"/>
              <a:ext cx="1180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indent="-342900"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dirty="0">
                  <a:solidFill>
                    <a:srgbClr val="3333CC"/>
                  </a:solidFill>
                  <a:latin typeface="Helvetica" charset="0"/>
                  <a:ea typeface="Helvetica" charset="0"/>
                  <a:cs typeface="Helvetica" charset="0"/>
                </a:rPr>
                <a:t>Higgs bubble expansion</a:t>
              </a:r>
            </a:p>
          </p:txBody>
        </p:sp>
        <p:sp>
          <p:nvSpPr>
            <p:cNvPr id="77" name="Line 56"/>
            <p:cNvSpPr>
              <a:spLocks noChangeShapeType="1"/>
            </p:cNvSpPr>
            <p:nvPr/>
          </p:nvSpPr>
          <p:spPr bwMode="auto">
            <a:xfrm>
              <a:off x="1407" y="2122"/>
              <a:ext cx="318" cy="46"/>
            </a:xfrm>
            <a:prstGeom prst="line">
              <a:avLst/>
            </a:prstGeom>
            <a:noFill/>
            <a:ln w="12700">
              <a:solidFill>
                <a:srgbClr val="3333CC"/>
              </a:solidFill>
              <a:round/>
              <a:headEnd/>
              <a:tailEnd type="triangle" w="med" len="med"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</p:grpSp>
      <p:graphicFrame>
        <p:nvGraphicFramePr>
          <p:cNvPr id="78" name="Object 31"/>
          <p:cNvGraphicFramePr>
            <a:graphicFrameLocks noChangeAspect="1"/>
          </p:cNvGraphicFramePr>
          <p:nvPr/>
        </p:nvGraphicFramePr>
        <p:xfrm>
          <a:off x="5549900" y="3857625"/>
          <a:ext cx="701675" cy="325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5" name="Equation" r:id="rId11" imgW="520700" imgH="241300" progId="Equation.DSMT4">
                  <p:embed/>
                </p:oleObj>
              </mc:Choice>
              <mc:Fallback>
                <p:oleObj name="Equation" r:id="rId11" imgW="520700" imgH="2413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9900" y="3857625"/>
                        <a:ext cx="701675" cy="325438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9" name="Group 61"/>
          <p:cNvGrpSpPr>
            <a:grpSpLocks/>
          </p:cNvGrpSpPr>
          <p:nvPr/>
        </p:nvGrpSpPr>
        <p:grpSpPr bwMode="auto">
          <a:xfrm>
            <a:off x="1155700" y="4389437"/>
            <a:ext cx="3779837" cy="274638"/>
            <a:chOff x="115" y="2351"/>
            <a:chExt cx="2381" cy="173"/>
          </a:xfrm>
        </p:grpSpPr>
        <p:sp>
          <p:nvSpPr>
            <p:cNvPr id="80" name="AutoShape 62"/>
            <p:cNvSpPr>
              <a:spLocks noChangeArrowheads="1"/>
            </p:cNvSpPr>
            <p:nvPr/>
          </p:nvSpPr>
          <p:spPr bwMode="auto">
            <a:xfrm>
              <a:off x="2018" y="2394"/>
              <a:ext cx="478" cy="52"/>
            </a:xfrm>
            <a:custGeom>
              <a:avLst/>
              <a:gdLst>
                <a:gd name="G0" fmla="+- 5762 0 0"/>
                <a:gd name="G1" fmla="+- 21600 0 5762"/>
                <a:gd name="G2" fmla="*/ 5762 1 2"/>
                <a:gd name="G3" fmla="+- 21600 0 G2"/>
                <a:gd name="G4" fmla="+/ 5762 21600 2"/>
                <a:gd name="G5" fmla="+/ G1 0 2"/>
                <a:gd name="G6" fmla="*/ 21600 21600 5762"/>
                <a:gd name="G7" fmla="*/ G6 1 2"/>
                <a:gd name="G8" fmla="+- 21600 0 G7"/>
                <a:gd name="G9" fmla="*/ 21600 1 2"/>
                <a:gd name="G10" fmla="+- 5762 0 G9"/>
                <a:gd name="G11" fmla="?: G10 G8 0"/>
                <a:gd name="G12" fmla="?: G10 G7 21600"/>
                <a:gd name="T0" fmla="*/ 18719 w 21600"/>
                <a:gd name="T1" fmla="*/ 10800 h 21600"/>
                <a:gd name="T2" fmla="*/ 10800 w 21600"/>
                <a:gd name="T3" fmla="*/ 21600 h 21600"/>
                <a:gd name="T4" fmla="*/ 2881 w 21600"/>
                <a:gd name="T5" fmla="*/ 10800 h 21600"/>
                <a:gd name="T6" fmla="*/ 10800 w 21600"/>
                <a:gd name="T7" fmla="*/ 0 h 21600"/>
                <a:gd name="T8" fmla="*/ 4681 w 21600"/>
                <a:gd name="T9" fmla="*/ 4681 h 21600"/>
                <a:gd name="T10" fmla="*/ 16919 w 21600"/>
                <a:gd name="T11" fmla="*/ 16919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762" y="21600"/>
                  </a:lnTo>
                  <a:lnTo>
                    <a:pt x="15838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81" name="Text Box 63"/>
            <p:cNvSpPr txBox="1">
              <a:spLocks noChangeArrowheads="1"/>
            </p:cNvSpPr>
            <p:nvPr/>
          </p:nvSpPr>
          <p:spPr bwMode="auto">
            <a:xfrm>
              <a:off x="115" y="2351"/>
              <a:ext cx="1293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indent="-342900"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dirty="0">
                  <a:solidFill>
                    <a:srgbClr val="3333CC"/>
                  </a:solidFill>
                  <a:latin typeface="Helvetica" charset="0"/>
                  <a:ea typeface="Helvetica" charset="0"/>
                  <a:cs typeface="Helvetica" charset="0"/>
                </a:rPr>
                <a:t>Condensation of Higgs field</a:t>
              </a:r>
            </a:p>
          </p:txBody>
        </p:sp>
        <p:sp>
          <p:nvSpPr>
            <p:cNvPr id="82" name="Line 64"/>
            <p:cNvSpPr>
              <a:spLocks noChangeShapeType="1"/>
            </p:cNvSpPr>
            <p:nvPr/>
          </p:nvSpPr>
          <p:spPr bwMode="auto">
            <a:xfrm flipV="1">
              <a:off x="1407" y="2442"/>
              <a:ext cx="590" cy="0"/>
            </a:xfrm>
            <a:prstGeom prst="line">
              <a:avLst/>
            </a:prstGeom>
            <a:noFill/>
            <a:ln w="12700">
              <a:solidFill>
                <a:srgbClr val="3333CC"/>
              </a:solidFill>
              <a:round/>
              <a:headEnd/>
              <a:tailEnd type="triangle" w="med" len="med"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</p:grpSp>
      <p:grpSp>
        <p:nvGrpSpPr>
          <p:cNvPr id="83" name="Group 252"/>
          <p:cNvGrpSpPr/>
          <p:nvPr/>
        </p:nvGrpSpPr>
        <p:grpSpPr>
          <a:xfrm>
            <a:off x="304800" y="5495608"/>
            <a:ext cx="5735400" cy="509857"/>
            <a:chOff x="304800" y="5495608"/>
            <a:chExt cx="5735400" cy="509857"/>
          </a:xfrm>
        </p:grpSpPr>
        <p:sp>
          <p:nvSpPr>
            <p:cNvPr id="84" name="TextBox 83"/>
            <p:cNvSpPr txBox="1"/>
            <p:nvPr/>
          </p:nvSpPr>
          <p:spPr>
            <a:xfrm>
              <a:off x="304800" y="5613499"/>
              <a:ext cx="57354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800"/>
                </a:spcBef>
              </a:pPr>
              <a:r>
                <a:rPr lang="en-US" sz="1600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rPr>
                <a:t>Higgs potential: </a:t>
              </a:r>
              <a:endParaRPr lang="en-US" sz="1600" dirty="0" smtClean="0">
                <a:solidFill>
                  <a:srgbClr val="595959"/>
                </a:solidFill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graphicFrame>
          <p:nvGraphicFramePr>
            <p:cNvPr id="85" name="Object 36"/>
            <p:cNvGraphicFramePr>
              <a:graphicFrameLocks noChangeAspect="1"/>
            </p:cNvGraphicFramePr>
            <p:nvPr>
              <p:extLst/>
            </p:nvPr>
          </p:nvGraphicFramePr>
          <p:xfrm>
            <a:off x="1925638" y="5495608"/>
            <a:ext cx="3246437" cy="50985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36" name="Equation" r:id="rId13" imgW="2133600" imgH="330200" progId="Equation.DSMT4">
                    <p:embed/>
                  </p:oleObj>
                </mc:Choice>
                <mc:Fallback>
                  <p:oleObj name="Equation" r:id="rId13" imgW="2133600" imgH="3302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5638" y="5495608"/>
                          <a:ext cx="3246437" cy="509857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6" name="Rectangle 85"/>
          <p:cNvSpPr/>
          <p:nvPr/>
        </p:nvSpPr>
        <p:spPr>
          <a:xfrm>
            <a:off x="6083300" y="5396164"/>
            <a:ext cx="3060701" cy="1004636"/>
          </a:xfrm>
          <a:prstGeom prst="rect">
            <a:avLst/>
          </a:prstGeom>
          <a:solidFill>
            <a:schemeClr val="bg1">
              <a:lumMod val="95000"/>
            </a:schemeClr>
          </a:solidFill>
          <a:ln w="63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216000" tIns="93600" bIns="93600">
            <a:spAutoFit/>
          </a:bodyPr>
          <a:lstStyle/>
          <a:p>
            <a:pPr defTabSz="914400" eaLnBrk="0" fontAlgn="auto" hangingPunct="0">
              <a:spcAft>
                <a:spcPts val="0"/>
              </a:spcAft>
              <a:defRPr/>
            </a:pPr>
            <a:r>
              <a:rPr lang="en-US" sz="1200" kern="0" dirty="0" smtClean="0">
                <a:solidFill>
                  <a:sysClr val="windowText" lastClr="000000"/>
                </a:solidFill>
                <a:latin typeface="Helvetica" charset="0"/>
                <a:ea typeface="Helvetica" charset="0"/>
                <a:cs typeface="Helvetica" charset="0"/>
              </a:rPr>
              <a:t>Simplest scalar potential that breaks ground state symmetry. Does what we need, but bears fundamental problems. </a:t>
            </a:r>
          </a:p>
          <a:p>
            <a:pPr defTabSz="914400" eaLnBrk="0" fontAlgn="auto" hangingPunct="0"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1200" kern="0" dirty="0" smtClean="0">
                <a:solidFill>
                  <a:srgbClr val="BC010C"/>
                </a:solidFill>
                <a:latin typeface="Helvetica" charset="0"/>
                <a:ea typeface="Helvetica" charset="0"/>
                <a:cs typeface="Helvetica" charset="0"/>
              </a:rPr>
              <a:t>Carries the seeds of new physics …</a:t>
            </a:r>
            <a:endParaRPr lang="en-US" sz="1200" kern="0" dirty="0">
              <a:solidFill>
                <a:srgbClr val="BC010C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graphicFrame>
        <p:nvGraphicFramePr>
          <p:cNvPr id="87" name="Object 11"/>
          <p:cNvGraphicFramePr>
            <a:graphicFrameLocks noChangeAspect="1"/>
          </p:cNvGraphicFramePr>
          <p:nvPr/>
        </p:nvGraphicFramePr>
        <p:xfrm>
          <a:off x="5254625" y="2551113"/>
          <a:ext cx="682625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7" name="Equation" r:id="rId15" imgW="508000" imgH="266700" progId="Equation.DSMT4">
                  <p:embed/>
                </p:oleObj>
              </mc:Choice>
              <mc:Fallback>
                <p:oleObj name="Equation" r:id="rId15" imgW="508000" imgH="266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4625" y="2551113"/>
                        <a:ext cx="682625" cy="360362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8" name="Object 12"/>
          <p:cNvGraphicFramePr>
            <a:graphicFrameLocks noChangeAspect="1"/>
          </p:cNvGraphicFramePr>
          <p:nvPr/>
        </p:nvGraphicFramePr>
        <p:xfrm>
          <a:off x="3418417" y="2810095"/>
          <a:ext cx="222250" cy="395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8" name="Equation" r:id="rId17" imgW="165100" imgH="292100" progId="Equation.DSMT4">
                  <p:embed/>
                </p:oleObj>
              </mc:Choice>
              <mc:Fallback>
                <p:oleObj name="Equation" r:id="rId17" imgW="165100" imgH="292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8417" y="2810095"/>
                        <a:ext cx="222250" cy="395287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" name="Object 13"/>
          <p:cNvGraphicFramePr>
            <a:graphicFrameLocks noChangeAspect="1"/>
          </p:cNvGraphicFramePr>
          <p:nvPr/>
        </p:nvGraphicFramePr>
        <p:xfrm>
          <a:off x="5658380" y="4302654"/>
          <a:ext cx="222250" cy="395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9" name="Equation" r:id="rId19" imgW="165100" imgH="292100" progId="Equation.DSMT4">
                  <p:embed/>
                </p:oleObj>
              </mc:Choice>
              <mc:Fallback>
                <p:oleObj name="Equation" r:id="rId19" imgW="165100" imgH="292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8380" y="4302654"/>
                        <a:ext cx="222250" cy="395288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90" name="TextBox 89"/>
          <p:cNvSpPr txBox="1"/>
          <p:nvPr/>
        </p:nvSpPr>
        <p:spPr>
          <a:xfrm>
            <a:off x="304800" y="1644651"/>
            <a:ext cx="883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The early universe, 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at temperature </a:t>
            </a:r>
            <a:r>
              <a:rPr lang="en-US" sz="1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&gt; </a:t>
            </a:r>
            <a:r>
              <a:rPr lang="en-US" sz="1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600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EW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 was in a symmetric phase (|</a:t>
            </a:r>
            <a:r>
              <a:rPr lang="en-US" sz="16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f</a:t>
            </a:r>
            <a:r>
              <a:rPr lang="en-US" sz="1600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min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| = 0)</a:t>
            </a:r>
          </a:p>
          <a:p>
            <a:pPr lvl="0">
              <a:spcBef>
                <a:spcPts val="0"/>
              </a:spcBef>
            </a:pP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 phase transition at ~</a:t>
            </a:r>
            <a:r>
              <a:rPr lang="en-US" sz="16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600" baseline="-25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EW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(~several 10</a:t>
            </a:r>
            <a:r>
              <a:rPr lang="en-US" sz="1200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-</a:t>
            </a:r>
            <a:r>
              <a:rPr lang="en-US" sz="1200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11</a:t>
            </a:r>
            <a:r>
              <a:rPr lang="en-US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s after big bang, causal domain of few cm)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led to |</a:t>
            </a:r>
            <a:r>
              <a:rPr lang="en-US" sz="1600" i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f</a:t>
            </a:r>
            <a:r>
              <a:rPr lang="en-US" sz="1600" baseline="-250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min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| &gt; 0  </a:t>
            </a:r>
            <a:endParaRPr lang="en-US" sz="1600" dirty="0">
              <a:solidFill>
                <a:srgbClr val="595959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91" name="Left Arrow 90"/>
          <p:cNvSpPr/>
          <p:nvPr/>
        </p:nvSpPr>
        <p:spPr>
          <a:xfrm>
            <a:off x="5254625" y="5615176"/>
            <a:ext cx="866776" cy="394682"/>
          </a:xfrm>
          <a:prstGeom prst="leftArrow">
            <a:avLst>
              <a:gd name="adj1" fmla="val 100000"/>
              <a:gd name="adj2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2549402" y="6050784"/>
            <a:ext cx="26837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0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µ</a:t>
            </a:r>
            <a:r>
              <a:rPr lang="en-US" sz="1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000" i="1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l</a:t>
            </a:r>
            <a:r>
              <a:rPr lang="en-US" sz="1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determined once Higgs mass known )</a:t>
            </a:r>
            <a:endParaRPr lang="en-US" sz="10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cxnSp>
        <p:nvCxnSpPr>
          <p:cNvPr id="93" name="Straight Connector 92"/>
          <p:cNvCxnSpPr/>
          <p:nvPr/>
        </p:nvCxnSpPr>
        <p:spPr>
          <a:xfrm>
            <a:off x="4681645" y="4272870"/>
            <a:ext cx="4038" cy="340916"/>
          </a:xfrm>
          <a:prstGeom prst="line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4565764" y="4537584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v</a:t>
            </a:r>
            <a:endParaRPr lang="en-US" sz="12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25741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222"/>
          <p:cNvPicPr>
            <a:picLocks noChangeAspect="1"/>
          </p:cNvPicPr>
          <p:nvPr/>
        </p:nvPicPr>
        <p:blipFill>
          <a:blip r:embed="rId2">
            <a:grayscl/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536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Rectangle 10"/>
          <p:cNvSpPr>
            <a:spLocks noChangeArrowheads="1"/>
          </p:cNvSpPr>
          <p:nvPr/>
        </p:nvSpPr>
        <p:spPr bwMode="auto">
          <a:xfrm>
            <a:off x="0" y="1447800"/>
            <a:ext cx="9144000" cy="4953000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95" name="Rectangle 194"/>
          <p:cNvSpPr/>
          <p:nvPr/>
        </p:nvSpPr>
        <p:spPr>
          <a:xfrm>
            <a:off x="4116918" y="1448427"/>
            <a:ext cx="5027082" cy="4953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>
              <a:solidFill>
                <a:prstClr val="white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4267200" y="5562600"/>
            <a:ext cx="10854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Top quark</a:t>
            </a:r>
            <a:endParaRPr lang="en-GB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grpSp>
        <p:nvGrpSpPr>
          <p:cNvPr id="3" name="Group 20"/>
          <p:cNvGrpSpPr/>
          <p:nvPr/>
        </p:nvGrpSpPr>
        <p:grpSpPr>
          <a:xfrm>
            <a:off x="5776798" y="2874964"/>
            <a:ext cx="2921081" cy="148741"/>
            <a:chOff x="822326" y="2286000"/>
            <a:chExt cx="4130674" cy="173037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 flipH="1">
              <a:off x="822326" y="2286000"/>
              <a:ext cx="2065337" cy="17303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2400">
                <a:solidFill>
                  <a:prstClr val="black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auto">
            <a:xfrm flipH="1">
              <a:off x="2887663" y="2286000"/>
              <a:ext cx="2065337" cy="17303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2400">
                <a:solidFill>
                  <a:prstClr val="black"/>
                </a:solidFill>
                <a:ea typeface="ＭＳ Ｐゴシック" charset="-128"/>
                <a:cs typeface="ＭＳ Ｐゴシック" charset="-128"/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4267200" y="2267188"/>
            <a:ext cx="8354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Gravity</a:t>
            </a:r>
            <a:endParaRPr lang="en-GB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104065" y="6128948"/>
            <a:ext cx="101224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100" dirty="0" smtClean="0">
                <a:solidFill>
                  <a:srgbClr val="7F7F7F"/>
                </a:solidFill>
                <a:latin typeface="Trebuchet MS"/>
                <a:ea typeface="ＭＳ Ｐゴシック" charset="-128"/>
                <a:cs typeface="Trebuchet MS"/>
              </a:rPr>
              <a:t>H. Murayama</a:t>
            </a:r>
            <a:endParaRPr lang="en-GB" sz="1100" dirty="0">
              <a:solidFill>
                <a:srgbClr val="7F7F7F"/>
              </a:solidFill>
              <a:latin typeface="Trebuchet MS"/>
              <a:ea typeface="ＭＳ Ｐゴシック" charset="-128"/>
              <a:cs typeface="Trebuchet MS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267200" y="2789158"/>
            <a:ext cx="8338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Photon</a:t>
            </a:r>
            <a:endParaRPr lang="en-GB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267200" y="4400788"/>
            <a:ext cx="10615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Neutrinos</a:t>
            </a:r>
            <a:endParaRPr lang="en-GB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cxnSp>
        <p:nvCxnSpPr>
          <p:cNvPr id="40" name="Straight Connector 39"/>
          <p:cNvCxnSpPr/>
          <p:nvPr/>
        </p:nvCxnSpPr>
        <p:spPr>
          <a:xfrm>
            <a:off x="5776302" y="4604244"/>
            <a:ext cx="2981904" cy="1588"/>
          </a:xfrm>
          <a:prstGeom prst="line">
            <a:avLst/>
          </a:prstGeom>
          <a:ln>
            <a:solidFill>
              <a:schemeClr val="tx1"/>
            </a:solidFill>
            <a:tailEnd type="triangle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4267200" y="4987528"/>
            <a:ext cx="10390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Electrons</a:t>
            </a:r>
            <a:endParaRPr lang="en-GB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4267200" y="3398520"/>
            <a:ext cx="13209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Weak boson</a:t>
            </a:r>
            <a:endParaRPr lang="en-GB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grpSp>
        <p:nvGrpSpPr>
          <p:cNvPr id="4" name="Group 165"/>
          <p:cNvGrpSpPr/>
          <p:nvPr/>
        </p:nvGrpSpPr>
        <p:grpSpPr>
          <a:xfrm>
            <a:off x="5776798" y="2386343"/>
            <a:ext cx="2921081" cy="148741"/>
            <a:chOff x="822326" y="2286000"/>
            <a:chExt cx="4130674" cy="173037"/>
          </a:xfrm>
        </p:grpSpPr>
        <p:sp>
          <p:nvSpPr>
            <p:cNvPr id="167" name="Freeform 166"/>
            <p:cNvSpPr>
              <a:spLocks/>
            </p:cNvSpPr>
            <p:nvPr/>
          </p:nvSpPr>
          <p:spPr bwMode="auto">
            <a:xfrm flipH="1">
              <a:off x="822326" y="2286000"/>
              <a:ext cx="2065337" cy="17303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2400">
                <a:solidFill>
                  <a:prstClr val="black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68" name="Freeform 21"/>
            <p:cNvSpPr>
              <a:spLocks/>
            </p:cNvSpPr>
            <p:nvPr/>
          </p:nvSpPr>
          <p:spPr bwMode="auto">
            <a:xfrm flipH="1">
              <a:off x="2887663" y="2286000"/>
              <a:ext cx="2065337" cy="17303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2400">
                <a:solidFill>
                  <a:prstClr val="black"/>
                </a:solidFill>
                <a:ea typeface="ＭＳ Ｐゴシック" charset="-128"/>
                <a:cs typeface="ＭＳ Ｐゴシック" charset="-128"/>
              </a:endParaRPr>
            </a:p>
          </p:txBody>
        </p:sp>
      </p:grpSp>
      <p:cxnSp>
        <p:nvCxnSpPr>
          <p:cNvPr id="182" name="Straight Connector 181"/>
          <p:cNvCxnSpPr/>
          <p:nvPr/>
        </p:nvCxnSpPr>
        <p:spPr>
          <a:xfrm>
            <a:off x="4116917" y="4147114"/>
            <a:ext cx="5019882" cy="1588"/>
          </a:xfrm>
          <a:prstGeom prst="line">
            <a:avLst/>
          </a:prstGeom>
          <a:ln w="127" cap="flat" cmpd="sng" algn="ctr">
            <a:solidFill>
              <a:schemeClr val="tx2">
                <a:lumMod val="60000"/>
                <a:lumOff val="40000"/>
              </a:schemeClr>
            </a:solidFill>
            <a:prstDash val="dot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" name="Group 88"/>
          <p:cNvGrpSpPr/>
          <p:nvPr/>
        </p:nvGrpSpPr>
        <p:grpSpPr>
          <a:xfrm>
            <a:off x="5776302" y="3462289"/>
            <a:ext cx="2921081" cy="148741"/>
            <a:chOff x="822326" y="2286000"/>
            <a:chExt cx="4130674" cy="173037"/>
          </a:xfrm>
        </p:grpSpPr>
        <p:sp>
          <p:nvSpPr>
            <p:cNvPr id="91" name="Freeform 90"/>
            <p:cNvSpPr>
              <a:spLocks/>
            </p:cNvSpPr>
            <p:nvPr/>
          </p:nvSpPr>
          <p:spPr bwMode="auto">
            <a:xfrm flipH="1">
              <a:off x="822326" y="2286000"/>
              <a:ext cx="2065337" cy="17303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2400">
                <a:solidFill>
                  <a:prstClr val="black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92" name="Freeform 21"/>
            <p:cNvSpPr>
              <a:spLocks/>
            </p:cNvSpPr>
            <p:nvPr/>
          </p:nvSpPr>
          <p:spPr bwMode="auto">
            <a:xfrm flipH="1">
              <a:off x="2887663" y="2286000"/>
              <a:ext cx="2065337" cy="17303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2400">
                <a:solidFill>
                  <a:prstClr val="black"/>
                </a:solidFill>
                <a:ea typeface="ＭＳ Ｐゴシック" charset="-128"/>
                <a:cs typeface="ＭＳ Ｐゴシック" charset="-128"/>
              </a:endParaRPr>
            </a:p>
          </p:txBody>
        </p:sp>
      </p:grpSp>
      <p:cxnSp>
        <p:nvCxnSpPr>
          <p:cNvPr id="96" name="Straight Connector 95"/>
          <p:cNvCxnSpPr/>
          <p:nvPr/>
        </p:nvCxnSpPr>
        <p:spPr>
          <a:xfrm>
            <a:off x="5791200" y="5180012"/>
            <a:ext cx="2981904" cy="1588"/>
          </a:xfrm>
          <a:prstGeom prst="line">
            <a:avLst/>
          </a:prstGeom>
          <a:ln>
            <a:solidFill>
              <a:schemeClr val="tx1"/>
            </a:solidFill>
            <a:tailEnd type="triangle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>
            <a:off x="5791200" y="5757863"/>
            <a:ext cx="2981904" cy="1588"/>
          </a:xfrm>
          <a:prstGeom prst="line">
            <a:avLst/>
          </a:prstGeom>
          <a:ln>
            <a:solidFill>
              <a:schemeClr val="tx1"/>
            </a:solidFill>
            <a:tailEnd type="triangle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4038600" y="1600200"/>
            <a:ext cx="510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elvetica" charset="0"/>
                <a:ea typeface="Helvetica" charset="0"/>
                <a:cs typeface="Helvetica" charset="0"/>
              </a:rPr>
              <a:t>Symmetric phase – early universe</a:t>
            </a:r>
            <a:endParaRPr lang="en-GB" sz="2000" i="1" dirty="0">
              <a:solidFill>
                <a:prstClr val="black">
                  <a:lumMod val="65000"/>
                  <a:lumOff val="35000"/>
                </a:prstClr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30" name="Text Box 57"/>
          <p:cNvSpPr txBox="1">
            <a:spLocks noChangeArrowheads="1"/>
          </p:cNvSpPr>
          <p:nvPr/>
        </p:nvSpPr>
        <p:spPr bwMode="auto">
          <a:xfrm>
            <a:off x="0" y="568045"/>
            <a:ext cx="9144000" cy="547842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600" kern="0" dirty="0">
                <a:solidFill>
                  <a:sysClr val="windowText" lastClr="000000"/>
                </a:solidFill>
                <a:latin typeface="Helvetica Light" charset="0"/>
                <a:ea typeface="Helvetica Light" charset="0"/>
                <a:cs typeface="Helvetica Light" charset="0"/>
              </a:rPr>
              <a:t>BEH mechanism</a:t>
            </a:r>
          </a:p>
        </p:txBody>
      </p:sp>
      <p:sp>
        <p:nvSpPr>
          <p:cNvPr id="31" name="Text Box 58"/>
          <p:cNvSpPr txBox="1">
            <a:spLocks noChangeArrowheads="1"/>
          </p:cNvSpPr>
          <p:nvPr/>
        </p:nvSpPr>
        <p:spPr bwMode="auto">
          <a:xfrm>
            <a:off x="0" y="-27384"/>
            <a:ext cx="9144000" cy="601497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108000" rIns="90000" bIns="0" anchor="b" anchorCtr="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200" kern="0" dirty="0" smtClean="0">
                <a:solidFill>
                  <a:srgbClr val="333333"/>
                </a:solidFill>
                <a:latin typeface="Helvetica Light" charset="0"/>
                <a:ea typeface="Helvetica Light" charset="0"/>
                <a:cs typeface="Helvetica Light" charset="0"/>
              </a:rPr>
              <a:t>The Standard Model </a:t>
            </a:r>
            <a:endParaRPr lang="en-GB" sz="3200" kern="0" dirty="0">
              <a:solidFill>
                <a:srgbClr val="333333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228600" y="1600200"/>
            <a:ext cx="3835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Early universe: symmetric phase, fundamental particles are massless                  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  <a:sym typeface="Wingdings"/>
              </a:rPr>
              <a:t>®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 gauge symmetry is respected</a:t>
            </a:r>
            <a:endParaRPr lang="en-GB" sz="1600" dirty="0" smtClean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504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Picture 222"/>
          <p:cNvPicPr>
            <a:picLocks noChangeAspect="1"/>
          </p:cNvPicPr>
          <p:nvPr/>
        </p:nvPicPr>
        <p:blipFill>
          <a:blip r:embed="rId2">
            <a:grayscl/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536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Rectangle 10"/>
          <p:cNvSpPr>
            <a:spLocks noChangeArrowheads="1"/>
          </p:cNvSpPr>
          <p:nvPr/>
        </p:nvSpPr>
        <p:spPr bwMode="auto">
          <a:xfrm>
            <a:off x="0" y="1447800"/>
            <a:ext cx="9144000" cy="4953000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95" name="Rectangle 194"/>
          <p:cNvSpPr/>
          <p:nvPr/>
        </p:nvSpPr>
        <p:spPr>
          <a:xfrm>
            <a:off x="4116918" y="1448427"/>
            <a:ext cx="5027082" cy="4953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cap="flat" cmpd="sng" algn="ctr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>
              <a:solidFill>
                <a:prstClr val="white"/>
              </a:solidFill>
            </a:endParaRPr>
          </a:p>
        </p:txBody>
      </p:sp>
      <p:sp>
        <p:nvSpPr>
          <p:cNvPr id="219" name="Rectangle 218"/>
          <p:cNvSpPr/>
          <p:nvPr/>
        </p:nvSpPr>
        <p:spPr>
          <a:xfrm>
            <a:off x="4116917" y="1447800"/>
            <a:ext cx="5019881" cy="4953000"/>
          </a:xfrm>
          <a:prstGeom prst="rect">
            <a:avLst/>
          </a:prstGeom>
          <a:solidFill>
            <a:srgbClr val="C6E4FF"/>
          </a:solidFill>
          <a:ln w="3175" cap="flat" cmpd="sng" algn="ctr">
            <a:solidFill>
              <a:srgbClr val="C6E4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>
              <a:solidFill>
                <a:prstClr val="white"/>
              </a:solidFill>
            </a:endParaRPr>
          </a:p>
        </p:txBody>
      </p:sp>
      <p:sp>
        <p:nvSpPr>
          <p:cNvPr id="192" name="Rectangle 191"/>
          <p:cNvSpPr/>
          <p:nvPr/>
        </p:nvSpPr>
        <p:spPr>
          <a:xfrm>
            <a:off x="228600" y="2652432"/>
            <a:ext cx="3581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 Higgs field 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displaces ground state breaking gauge symmetry</a:t>
            </a:r>
          </a:p>
        </p:txBody>
      </p:sp>
      <p:sp>
        <p:nvSpPr>
          <p:cNvPr id="193" name="Rectangle 192"/>
          <p:cNvSpPr/>
          <p:nvPr/>
        </p:nvSpPr>
        <p:spPr>
          <a:xfrm>
            <a:off x="228600" y="4252889"/>
            <a:ext cx="380364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Particles interact with Higgs field and effectively reduce their velocity. Acquired mass proportional to interaction strength </a:t>
            </a:r>
          </a:p>
        </p:txBody>
      </p:sp>
      <p:sp>
        <p:nvSpPr>
          <p:cNvPr id="84" name="Rectangle 83"/>
          <p:cNvSpPr/>
          <p:nvPr/>
        </p:nvSpPr>
        <p:spPr>
          <a:xfrm>
            <a:off x="228600" y="5516880"/>
            <a:ext cx="3581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buSzPct val="75000"/>
              <a:tabLst>
                <a:tab pos="357188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dirty="0" smtClean="0">
                <a:solidFill>
                  <a:srgbClr val="BC010C"/>
                </a:solidFill>
                <a:latin typeface="Symbol" charset="2"/>
                <a:ea typeface="Symbol" charset="2"/>
                <a:cs typeface="Symbol" charset="2"/>
                <a:sym typeface="Wingdings"/>
              </a:rPr>
              <a:t>®</a:t>
            </a:r>
            <a:r>
              <a:rPr lang="en-US" sz="16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 	</a:t>
            </a:r>
            <a:r>
              <a:rPr lang="en-GB" sz="16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Action of the Higgs field 	creates “vacuum viscosity”</a:t>
            </a:r>
          </a:p>
        </p:txBody>
      </p:sp>
      <p:sp>
        <p:nvSpPr>
          <p:cNvPr id="106" name="Text Box 57"/>
          <p:cNvSpPr txBox="1">
            <a:spLocks noChangeArrowheads="1"/>
          </p:cNvSpPr>
          <p:nvPr/>
        </p:nvSpPr>
        <p:spPr bwMode="auto">
          <a:xfrm>
            <a:off x="0" y="568045"/>
            <a:ext cx="9144000" cy="547842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600" kern="0" dirty="0">
                <a:solidFill>
                  <a:sysClr val="windowText" lastClr="000000"/>
                </a:solidFill>
                <a:latin typeface="Helvetica Light" charset="0"/>
                <a:ea typeface="Helvetica Light" charset="0"/>
                <a:cs typeface="Helvetica Light" charset="0"/>
              </a:rPr>
              <a:t>BEH mechanism</a:t>
            </a:r>
          </a:p>
        </p:txBody>
      </p:sp>
      <p:sp>
        <p:nvSpPr>
          <p:cNvPr id="107" name="Text Box 58"/>
          <p:cNvSpPr txBox="1">
            <a:spLocks noChangeArrowheads="1"/>
          </p:cNvSpPr>
          <p:nvPr/>
        </p:nvSpPr>
        <p:spPr bwMode="auto">
          <a:xfrm>
            <a:off x="0" y="-27384"/>
            <a:ext cx="9144000" cy="601497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108000" rIns="90000" bIns="0" anchor="b" anchorCtr="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200" kern="0" dirty="0" smtClean="0">
                <a:solidFill>
                  <a:srgbClr val="333333"/>
                </a:solidFill>
                <a:latin typeface="Helvetica Light" charset="0"/>
                <a:ea typeface="Helvetica Light" charset="0"/>
                <a:cs typeface="Helvetica Light" charset="0"/>
              </a:rPr>
              <a:t>The Standard Model </a:t>
            </a:r>
            <a:endParaRPr lang="en-GB" sz="3200" kern="0" dirty="0">
              <a:solidFill>
                <a:srgbClr val="333333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4031399" y="1600200"/>
            <a:ext cx="510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 smtClean="0">
                <a:solidFill>
                  <a:srgbClr val="4331D5"/>
                </a:solidFill>
                <a:latin typeface="Helvetica" charset="0"/>
                <a:ea typeface="Helvetica" charset="0"/>
                <a:cs typeface="Helvetica" charset="0"/>
              </a:rPr>
              <a:t>Higgs quantum liquid in broken phase</a:t>
            </a:r>
            <a:endParaRPr lang="en-GB" sz="2000" i="1" dirty="0">
              <a:solidFill>
                <a:srgbClr val="4331D5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8160426" y="6128607"/>
            <a:ext cx="9525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7F7F7F"/>
                </a:solidFill>
                <a:latin typeface="Helvetica Light" charset="0"/>
                <a:ea typeface="Helvetica Light" charset="0"/>
                <a:cs typeface="Helvetica Light" charset="0"/>
              </a:rPr>
              <a:t>H. Murayama</a:t>
            </a:r>
            <a:endParaRPr lang="en-GB" sz="1000" dirty="0">
              <a:solidFill>
                <a:srgbClr val="7F7F7F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cxnSp>
        <p:nvCxnSpPr>
          <p:cNvPr id="115" name="Straight Connector 114"/>
          <p:cNvCxnSpPr/>
          <p:nvPr/>
        </p:nvCxnSpPr>
        <p:spPr>
          <a:xfrm flipV="1">
            <a:off x="5817868" y="4464733"/>
            <a:ext cx="1631948" cy="15240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/>
          <p:nvPr/>
        </p:nvCxnSpPr>
        <p:spPr>
          <a:xfrm>
            <a:off x="7449816" y="4464733"/>
            <a:ext cx="1305008" cy="22757"/>
          </a:xfrm>
          <a:prstGeom prst="line">
            <a:avLst/>
          </a:prstGeom>
          <a:ln>
            <a:solidFill>
              <a:schemeClr val="tx1"/>
            </a:solidFill>
            <a:tailEnd type="triangle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7" name="TextBox 116"/>
          <p:cNvSpPr txBox="1"/>
          <p:nvPr/>
        </p:nvSpPr>
        <p:spPr>
          <a:xfrm>
            <a:off x="6459216" y="4429501"/>
            <a:ext cx="436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 smtClean="0">
                <a:solidFill>
                  <a:prstClr val="black"/>
                </a:solidFill>
                <a:latin typeface="Symbol" charset="2"/>
                <a:ea typeface="ＭＳ Ｐゴシック" charset="-128"/>
                <a:cs typeface="Symbol" charset="2"/>
              </a:rPr>
              <a:t>n</a:t>
            </a:r>
            <a:r>
              <a:rPr lang="en-GB" i="1" baseline="-25000" dirty="0" err="1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en-GB" i="1" baseline="-250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8059416" y="4409017"/>
            <a:ext cx="436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 smtClean="0">
                <a:solidFill>
                  <a:prstClr val="black"/>
                </a:solidFill>
                <a:latin typeface="Symbol" charset="2"/>
                <a:ea typeface="ＭＳ Ｐゴシック" charset="-128"/>
                <a:cs typeface="Symbol" charset="2"/>
              </a:rPr>
              <a:t>n</a:t>
            </a:r>
            <a:r>
              <a:rPr lang="en-GB" i="1" baseline="-25000" dirty="0" err="1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en-GB" i="1" baseline="-250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7208618" y="4215649"/>
            <a:ext cx="3644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4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7350775" y="4215649"/>
            <a:ext cx="3644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4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7298829" y="4487490"/>
            <a:ext cx="4813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D00209"/>
                </a:solidFill>
                <a:latin typeface="Symbol" charset="2"/>
                <a:ea typeface="ＭＳ Ｐゴシック" charset="-128"/>
                <a:cs typeface="Symbol" charset="2"/>
              </a:rPr>
              <a:t>L</a:t>
            </a:r>
            <a:r>
              <a:rPr lang="en-GB" sz="1600" baseline="30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−1</a:t>
            </a:r>
            <a:endParaRPr lang="en-GB" sz="1600" baseline="30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V="1">
            <a:off x="5813256" y="5069868"/>
            <a:ext cx="1169328" cy="111432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>
            <a:off x="6982584" y="5069868"/>
            <a:ext cx="900621" cy="15240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TextBox 124"/>
          <p:cNvSpPr txBox="1"/>
          <p:nvPr/>
        </p:nvSpPr>
        <p:spPr>
          <a:xfrm>
            <a:off x="6251102" y="5018617"/>
            <a:ext cx="431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 smtClean="0">
                <a:solidFill>
                  <a:prstClr val="black"/>
                </a:solidFill>
                <a:latin typeface="Trebuchet MS"/>
                <a:ea typeface="ＭＳ Ｐゴシック" charset="-128"/>
                <a:cs typeface="Trebuchet MS"/>
              </a:rPr>
              <a:t>e</a:t>
            </a:r>
            <a:r>
              <a:rPr lang="en-GB" i="1" baseline="-25000" dirty="0" err="1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en-GB" i="1" baseline="-250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8323244" y="5040527"/>
            <a:ext cx="431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 smtClean="0">
                <a:solidFill>
                  <a:prstClr val="black"/>
                </a:solidFill>
                <a:latin typeface="Trebuchet MS"/>
                <a:ea typeface="ＭＳ Ｐゴシック" charset="-128"/>
                <a:cs typeface="Trebuchet MS"/>
              </a:rPr>
              <a:t>e</a:t>
            </a:r>
            <a:r>
              <a:rPr lang="en-GB" i="1" baseline="-25000" dirty="0" err="1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en-GB" i="1" baseline="-250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6" name="TextBox 165"/>
          <p:cNvSpPr txBox="1"/>
          <p:nvPr/>
        </p:nvSpPr>
        <p:spPr>
          <a:xfrm>
            <a:off x="6819730" y="4861752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169" name="Straight Connector 168"/>
          <p:cNvCxnSpPr/>
          <p:nvPr/>
        </p:nvCxnSpPr>
        <p:spPr>
          <a:xfrm flipV="1">
            <a:off x="7883205" y="5069868"/>
            <a:ext cx="871618" cy="152400"/>
          </a:xfrm>
          <a:prstGeom prst="line">
            <a:avLst/>
          </a:prstGeom>
          <a:ln>
            <a:solidFill>
              <a:schemeClr val="tx1"/>
            </a:solidFill>
            <a:tailEnd type="triangle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1" name="Straight Connector 170"/>
          <p:cNvCxnSpPr/>
          <p:nvPr/>
        </p:nvCxnSpPr>
        <p:spPr>
          <a:xfrm flipV="1">
            <a:off x="5813256" y="5683933"/>
            <a:ext cx="264960" cy="111432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2" name="TextBox 171"/>
          <p:cNvSpPr txBox="1"/>
          <p:nvPr/>
        </p:nvSpPr>
        <p:spPr>
          <a:xfrm>
            <a:off x="5704417" y="5760133"/>
            <a:ext cx="404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 smtClean="0">
                <a:solidFill>
                  <a:prstClr val="black"/>
                </a:solidFill>
                <a:latin typeface="Trebuchet MS"/>
                <a:ea typeface="ＭＳ Ｐゴシック" charset="-128"/>
                <a:cs typeface="Trebuchet MS"/>
              </a:rPr>
              <a:t>t</a:t>
            </a:r>
            <a:r>
              <a:rPr lang="en-GB" i="1" baseline="-25000" dirty="0" err="1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en-GB" i="1" baseline="-250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3" name="TextBox 172"/>
          <p:cNvSpPr txBox="1"/>
          <p:nvPr/>
        </p:nvSpPr>
        <p:spPr>
          <a:xfrm>
            <a:off x="7192657" y="5036331"/>
            <a:ext cx="459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 smtClean="0">
                <a:solidFill>
                  <a:prstClr val="black"/>
                </a:solidFill>
                <a:latin typeface="Trebuchet MS"/>
                <a:ea typeface="ＭＳ Ｐゴシック" charset="-128"/>
                <a:cs typeface="Trebuchet MS"/>
              </a:rPr>
              <a:t>e</a:t>
            </a:r>
            <a:r>
              <a:rPr lang="en-GB" i="1" baseline="-25000" dirty="0" err="1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R</a:t>
            </a:r>
            <a:endParaRPr lang="en-GB" i="1" baseline="-250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4" name="TextBox 173"/>
          <p:cNvSpPr txBox="1"/>
          <p:nvPr/>
        </p:nvSpPr>
        <p:spPr>
          <a:xfrm>
            <a:off x="7722642" y="5014152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175" name="Straight Connector 174"/>
          <p:cNvCxnSpPr/>
          <p:nvPr/>
        </p:nvCxnSpPr>
        <p:spPr>
          <a:xfrm rot="5400000" flipH="1" flipV="1">
            <a:off x="5890020" y="5759569"/>
            <a:ext cx="263832" cy="11256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/>
          <p:nvPr/>
        </p:nvCxnSpPr>
        <p:spPr>
          <a:xfrm flipV="1">
            <a:off x="5965656" y="5836333"/>
            <a:ext cx="264960" cy="11939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Connector 176"/>
          <p:cNvCxnSpPr/>
          <p:nvPr/>
        </p:nvCxnSpPr>
        <p:spPr>
          <a:xfrm rot="5400000">
            <a:off x="6098721" y="5704437"/>
            <a:ext cx="263791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/>
          <p:cNvCxnSpPr/>
          <p:nvPr/>
        </p:nvCxnSpPr>
        <p:spPr>
          <a:xfrm rot="16200000" flipH="1">
            <a:off x="6108171" y="5715474"/>
            <a:ext cx="416982" cy="13112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Connector 178"/>
          <p:cNvCxnSpPr/>
          <p:nvPr/>
        </p:nvCxnSpPr>
        <p:spPr>
          <a:xfrm rot="5400000">
            <a:off x="6260571" y="5846598"/>
            <a:ext cx="264584" cy="21276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Connector 179"/>
          <p:cNvCxnSpPr/>
          <p:nvPr/>
        </p:nvCxnSpPr>
        <p:spPr>
          <a:xfrm rot="5400000" flipH="1" flipV="1">
            <a:off x="6393259" y="5583578"/>
            <a:ext cx="151609" cy="131124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/>
          <p:cNvCxnSpPr/>
          <p:nvPr/>
        </p:nvCxnSpPr>
        <p:spPr>
          <a:xfrm rot="16200000" flipV="1">
            <a:off x="6393260" y="5714704"/>
            <a:ext cx="304011" cy="21273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1" name="Straight Connector 200"/>
          <p:cNvCxnSpPr/>
          <p:nvPr/>
        </p:nvCxnSpPr>
        <p:spPr>
          <a:xfrm flipV="1">
            <a:off x="6555905" y="5725736"/>
            <a:ext cx="152397" cy="15161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0" name="Straight Connector 219"/>
          <p:cNvCxnSpPr/>
          <p:nvPr/>
        </p:nvCxnSpPr>
        <p:spPr>
          <a:xfrm rot="16200000" flipV="1">
            <a:off x="6632920" y="5802713"/>
            <a:ext cx="262995" cy="11063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1" name="Straight Connector 220"/>
          <p:cNvCxnSpPr/>
          <p:nvPr/>
        </p:nvCxnSpPr>
        <p:spPr>
          <a:xfrm rot="5400000" flipH="1" flipV="1">
            <a:off x="6769659" y="5776601"/>
            <a:ext cx="262996" cy="162854"/>
          </a:xfrm>
          <a:prstGeom prst="line">
            <a:avLst/>
          </a:prstGeom>
          <a:ln>
            <a:solidFill>
              <a:schemeClr val="tx1"/>
            </a:solidFill>
            <a:tailEnd type="triangle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2" name="TextBox 221"/>
          <p:cNvSpPr txBox="1"/>
          <p:nvPr/>
        </p:nvSpPr>
        <p:spPr>
          <a:xfrm>
            <a:off x="5989574" y="5559334"/>
            <a:ext cx="3148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baseline="-250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R</a:t>
            </a:r>
            <a:endParaRPr lang="en-GB" i="1" baseline="-250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4" name="TextBox 223"/>
          <p:cNvSpPr txBox="1"/>
          <p:nvPr/>
        </p:nvSpPr>
        <p:spPr>
          <a:xfrm>
            <a:off x="6037244" y="5785123"/>
            <a:ext cx="2865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baseline="-250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en-GB" i="1" baseline="-250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5" name="TextBox 224"/>
          <p:cNvSpPr txBox="1"/>
          <p:nvPr/>
        </p:nvSpPr>
        <p:spPr>
          <a:xfrm>
            <a:off x="6240859" y="5379133"/>
            <a:ext cx="2865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baseline="-250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en-GB" i="1" baseline="-250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6" name="TextBox 225"/>
          <p:cNvSpPr txBox="1"/>
          <p:nvPr/>
        </p:nvSpPr>
        <p:spPr>
          <a:xfrm>
            <a:off x="6327302" y="5640040"/>
            <a:ext cx="3148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baseline="-250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R</a:t>
            </a:r>
            <a:endParaRPr lang="en-GB" i="1" baseline="-250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7" name="TextBox 226"/>
          <p:cNvSpPr txBox="1"/>
          <p:nvPr/>
        </p:nvSpPr>
        <p:spPr>
          <a:xfrm>
            <a:off x="6484403" y="5439355"/>
            <a:ext cx="3148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baseline="-250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R</a:t>
            </a:r>
            <a:endParaRPr lang="en-GB" i="1" baseline="-250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8" name="TextBox 227"/>
          <p:cNvSpPr txBox="1"/>
          <p:nvPr/>
        </p:nvSpPr>
        <p:spPr>
          <a:xfrm>
            <a:off x="6524130" y="5716240"/>
            <a:ext cx="2865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baseline="-250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en-GB" i="1" baseline="-250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9" name="TextBox 228"/>
          <p:cNvSpPr txBox="1"/>
          <p:nvPr/>
        </p:nvSpPr>
        <p:spPr>
          <a:xfrm>
            <a:off x="6676530" y="5511049"/>
            <a:ext cx="3148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baseline="-250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R</a:t>
            </a:r>
            <a:endParaRPr lang="en-GB" i="1" baseline="-250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0" name="TextBox 229"/>
          <p:cNvSpPr txBox="1"/>
          <p:nvPr/>
        </p:nvSpPr>
        <p:spPr>
          <a:xfrm>
            <a:off x="6844715" y="5746966"/>
            <a:ext cx="2865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baseline="-250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en-GB" i="1" baseline="-250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1" name="TextBox 230"/>
          <p:cNvSpPr txBox="1"/>
          <p:nvPr/>
        </p:nvSpPr>
        <p:spPr>
          <a:xfrm>
            <a:off x="5901913" y="5480364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2" name="TextBox 231"/>
          <p:cNvSpPr txBox="1"/>
          <p:nvPr/>
        </p:nvSpPr>
        <p:spPr>
          <a:xfrm>
            <a:off x="5808481" y="5720539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3" name="TextBox 232"/>
          <p:cNvSpPr txBox="1"/>
          <p:nvPr/>
        </p:nvSpPr>
        <p:spPr>
          <a:xfrm>
            <a:off x="6053068" y="5622481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4" name="TextBox 233"/>
          <p:cNvSpPr txBox="1"/>
          <p:nvPr/>
        </p:nvSpPr>
        <p:spPr>
          <a:xfrm>
            <a:off x="6082552" y="5368891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5" name="TextBox 234"/>
          <p:cNvSpPr txBox="1"/>
          <p:nvPr/>
        </p:nvSpPr>
        <p:spPr>
          <a:xfrm>
            <a:off x="6214466" y="5771749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6" name="TextBox 235"/>
          <p:cNvSpPr txBox="1"/>
          <p:nvPr/>
        </p:nvSpPr>
        <p:spPr>
          <a:xfrm>
            <a:off x="6243950" y="5511049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7" name="TextBox 236"/>
          <p:cNvSpPr txBox="1"/>
          <p:nvPr/>
        </p:nvSpPr>
        <p:spPr>
          <a:xfrm>
            <a:off x="6375864" y="5354143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8" name="TextBox 237"/>
          <p:cNvSpPr txBox="1"/>
          <p:nvPr/>
        </p:nvSpPr>
        <p:spPr>
          <a:xfrm>
            <a:off x="6395105" y="5659087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9" name="TextBox 238"/>
          <p:cNvSpPr txBox="1"/>
          <p:nvPr/>
        </p:nvSpPr>
        <p:spPr>
          <a:xfrm>
            <a:off x="6537262" y="5511049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0" name="TextBox 239"/>
          <p:cNvSpPr txBox="1"/>
          <p:nvPr/>
        </p:nvSpPr>
        <p:spPr>
          <a:xfrm>
            <a:off x="6658933" y="5765869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3" name="Freeform 242"/>
          <p:cNvSpPr>
            <a:spLocks/>
          </p:cNvSpPr>
          <p:nvPr/>
        </p:nvSpPr>
        <p:spPr bwMode="auto">
          <a:xfrm rot="19692356" flipH="1">
            <a:off x="5773416" y="3408056"/>
            <a:ext cx="522151" cy="76717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192" y="0"/>
              </a:cxn>
              <a:cxn ang="0">
                <a:pos x="384" y="192"/>
              </a:cxn>
              <a:cxn ang="0">
                <a:pos x="576" y="0"/>
              </a:cxn>
              <a:cxn ang="0">
                <a:pos x="768" y="192"/>
              </a:cxn>
              <a:cxn ang="0">
                <a:pos x="960" y="0"/>
              </a:cxn>
              <a:cxn ang="0">
                <a:pos x="1152" y="192"/>
              </a:cxn>
              <a:cxn ang="0">
                <a:pos x="1344" y="0"/>
              </a:cxn>
              <a:cxn ang="0">
                <a:pos x="1536" y="192"/>
              </a:cxn>
              <a:cxn ang="0">
                <a:pos x="1728" y="0"/>
              </a:cxn>
              <a:cxn ang="0">
                <a:pos x="1920" y="192"/>
              </a:cxn>
              <a:cxn ang="0">
                <a:pos x="2112" y="0"/>
              </a:cxn>
              <a:cxn ang="0">
                <a:pos x="2304" y="192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sz="240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4" name="Freeform 243"/>
          <p:cNvSpPr>
            <a:spLocks/>
          </p:cNvSpPr>
          <p:nvPr/>
        </p:nvSpPr>
        <p:spPr bwMode="auto">
          <a:xfrm rot="4290640" flipH="1">
            <a:off x="6109200" y="3526284"/>
            <a:ext cx="522151" cy="76717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192" y="0"/>
              </a:cxn>
              <a:cxn ang="0">
                <a:pos x="384" y="192"/>
              </a:cxn>
              <a:cxn ang="0">
                <a:pos x="576" y="0"/>
              </a:cxn>
              <a:cxn ang="0">
                <a:pos x="768" y="192"/>
              </a:cxn>
              <a:cxn ang="0">
                <a:pos x="960" y="0"/>
              </a:cxn>
              <a:cxn ang="0">
                <a:pos x="1152" y="192"/>
              </a:cxn>
              <a:cxn ang="0">
                <a:pos x="1344" y="0"/>
              </a:cxn>
              <a:cxn ang="0">
                <a:pos x="1536" y="192"/>
              </a:cxn>
              <a:cxn ang="0">
                <a:pos x="1728" y="0"/>
              </a:cxn>
              <a:cxn ang="0">
                <a:pos x="1920" y="192"/>
              </a:cxn>
              <a:cxn ang="0">
                <a:pos x="2112" y="0"/>
              </a:cxn>
              <a:cxn ang="0">
                <a:pos x="2304" y="192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sz="240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5" name="Freeform 244"/>
          <p:cNvSpPr>
            <a:spLocks/>
          </p:cNvSpPr>
          <p:nvPr/>
        </p:nvSpPr>
        <p:spPr bwMode="auto">
          <a:xfrm rot="17853592" flipV="1">
            <a:off x="6302572" y="3557476"/>
            <a:ext cx="522151" cy="76717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192" y="0"/>
              </a:cxn>
              <a:cxn ang="0">
                <a:pos x="384" y="192"/>
              </a:cxn>
              <a:cxn ang="0">
                <a:pos x="576" y="0"/>
              </a:cxn>
              <a:cxn ang="0">
                <a:pos x="768" y="192"/>
              </a:cxn>
              <a:cxn ang="0">
                <a:pos x="960" y="0"/>
              </a:cxn>
              <a:cxn ang="0">
                <a:pos x="1152" y="192"/>
              </a:cxn>
              <a:cxn ang="0">
                <a:pos x="1344" y="0"/>
              </a:cxn>
              <a:cxn ang="0">
                <a:pos x="1536" y="192"/>
              </a:cxn>
              <a:cxn ang="0">
                <a:pos x="1728" y="0"/>
              </a:cxn>
              <a:cxn ang="0">
                <a:pos x="1920" y="192"/>
              </a:cxn>
              <a:cxn ang="0">
                <a:pos x="2112" y="0"/>
              </a:cxn>
              <a:cxn ang="0">
                <a:pos x="2304" y="192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sz="240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6" name="Freeform 245"/>
          <p:cNvSpPr>
            <a:spLocks/>
          </p:cNvSpPr>
          <p:nvPr/>
        </p:nvSpPr>
        <p:spPr bwMode="auto">
          <a:xfrm rot="5645767" flipH="1">
            <a:off x="6434486" y="3597734"/>
            <a:ext cx="522151" cy="76717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192" y="0"/>
              </a:cxn>
              <a:cxn ang="0">
                <a:pos x="384" y="192"/>
              </a:cxn>
              <a:cxn ang="0">
                <a:pos x="576" y="0"/>
              </a:cxn>
              <a:cxn ang="0">
                <a:pos x="768" y="192"/>
              </a:cxn>
              <a:cxn ang="0">
                <a:pos x="960" y="0"/>
              </a:cxn>
              <a:cxn ang="0">
                <a:pos x="1152" y="192"/>
              </a:cxn>
              <a:cxn ang="0">
                <a:pos x="1344" y="0"/>
              </a:cxn>
              <a:cxn ang="0">
                <a:pos x="1536" y="192"/>
              </a:cxn>
              <a:cxn ang="0">
                <a:pos x="1728" y="0"/>
              </a:cxn>
              <a:cxn ang="0">
                <a:pos x="1920" y="192"/>
              </a:cxn>
              <a:cxn ang="0">
                <a:pos x="2112" y="0"/>
              </a:cxn>
              <a:cxn ang="0">
                <a:pos x="2304" y="192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sz="240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7" name="Freeform 246"/>
          <p:cNvSpPr>
            <a:spLocks/>
          </p:cNvSpPr>
          <p:nvPr/>
        </p:nvSpPr>
        <p:spPr bwMode="auto">
          <a:xfrm rot="8591611" flipH="1">
            <a:off x="6621196" y="3699101"/>
            <a:ext cx="522151" cy="76717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192" y="0"/>
              </a:cxn>
              <a:cxn ang="0">
                <a:pos x="384" y="192"/>
              </a:cxn>
              <a:cxn ang="0">
                <a:pos x="576" y="0"/>
              </a:cxn>
              <a:cxn ang="0">
                <a:pos x="768" y="192"/>
              </a:cxn>
              <a:cxn ang="0">
                <a:pos x="960" y="0"/>
              </a:cxn>
              <a:cxn ang="0">
                <a:pos x="1152" y="192"/>
              </a:cxn>
              <a:cxn ang="0">
                <a:pos x="1344" y="0"/>
              </a:cxn>
              <a:cxn ang="0">
                <a:pos x="1536" y="192"/>
              </a:cxn>
              <a:cxn ang="0">
                <a:pos x="1728" y="0"/>
              </a:cxn>
              <a:cxn ang="0">
                <a:pos x="1920" y="192"/>
              </a:cxn>
              <a:cxn ang="0">
                <a:pos x="2112" y="0"/>
              </a:cxn>
              <a:cxn ang="0">
                <a:pos x="2304" y="192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sz="240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8" name="Freeform 247"/>
          <p:cNvSpPr>
            <a:spLocks/>
          </p:cNvSpPr>
          <p:nvPr/>
        </p:nvSpPr>
        <p:spPr bwMode="auto">
          <a:xfrm rot="1306208" flipH="1">
            <a:off x="7079165" y="3598952"/>
            <a:ext cx="522151" cy="76717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192" y="0"/>
              </a:cxn>
              <a:cxn ang="0">
                <a:pos x="384" y="192"/>
              </a:cxn>
              <a:cxn ang="0">
                <a:pos x="576" y="0"/>
              </a:cxn>
              <a:cxn ang="0">
                <a:pos x="768" y="192"/>
              </a:cxn>
              <a:cxn ang="0">
                <a:pos x="960" y="0"/>
              </a:cxn>
              <a:cxn ang="0">
                <a:pos x="1152" y="192"/>
              </a:cxn>
              <a:cxn ang="0">
                <a:pos x="1344" y="0"/>
              </a:cxn>
              <a:cxn ang="0">
                <a:pos x="1536" y="192"/>
              </a:cxn>
              <a:cxn ang="0">
                <a:pos x="1728" y="0"/>
              </a:cxn>
              <a:cxn ang="0">
                <a:pos x="1920" y="192"/>
              </a:cxn>
              <a:cxn ang="0">
                <a:pos x="2112" y="0"/>
              </a:cxn>
              <a:cxn ang="0">
                <a:pos x="2304" y="192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sz="240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9" name="Freeform 248"/>
          <p:cNvSpPr>
            <a:spLocks/>
          </p:cNvSpPr>
          <p:nvPr/>
        </p:nvSpPr>
        <p:spPr bwMode="auto">
          <a:xfrm rot="4028254" flipH="1">
            <a:off x="7231565" y="3437654"/>
            <a:ext cx="522151" cy="76717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192" y="0"/>
              </a:cxn>
              <a:cxn ang="0">
                <a:pos x="384" y="192"/>
              </a:cxn>
              <a:cxn ang="0">
                <a:pos x="576" y="0"/>
              </a:cxn>
              <a:cxn ang="0">
                <a:pos x="768" y="192"/>
              </a:cxn>
              <a:cxn ang="0">
                <a:pos x="960" y="0"/>
              </a:cxn>
              <a:cxn ang="0">
                <a:pos x="1152" y="192"/>
              </a:cxn>
              <a:cxn ang="0">
                <a:pos x="1344" y="0"/>
              </a:cxn>
              <a:cxn ang="0">
                <a:pos x="1536" y="192"/>
              </a:cxn>
              <a:cxn ang="0">
                <a:pos x="1728" y="0"/>
              </a:cxn>
              <a:cxn ang="0">
                <a:pos x="1920" y="192"/>
              </a:cxn>
              <a:cxn ang="0">
                <a:pos x="2112" y="0"/>
              </a:cxn>
              <a:cxn ang="0">
                <a:pos x="2304" y="192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sz="240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0" name="TextBox 249"/>
          <p:cNvSpPr txBox="1"/>
          <p:nvPr/>
        </p:nvSpPr>
        <p:spPr>
          <a:xfrm>
            <a:off x="6972130" y="3331975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1" name="TextBox 250"/>
          <p:cNvSpPr txBox="1"/>
          <p:nvPr/>
        </p:nvSpPr>
        <p:spPr>
          <a:xfrm>
            <a:off x="7424668" y="3515101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2" name="TextBox 251"/>
          <p:cNvSpPr txBox="1"/>
          <p:nvPr/>
        </p:nvSpPr>
        <p:spPr>
          <a:xfrm>
            <a:off x="6530917" y="3667501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3" name="TextBox 252"/>
          <p:cNvSpPr txBox="1"/>
          <p:nvPr/>
        </p:nvSpPr>
        <p:spPr>
          <a:xfrm>
            <a:off x="6529672" y="3180949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4" name="TextBox 253"/>
          <p:cNvSpPr txBox="1"/>
          <p:nvPr/>
        </p:nvSpPr>
        <p:spPr>
          <a:xfrm>
            <a:off x="6108945" y="3109111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255" name="Straight Connector 254"/>
          <p:cNvCxnSpPr/>
          <p:nvPr/>
        </p:nvCxnSpPr>
        <p:spPr>
          <a:xfrm flipV="1">
            <a:off x="4116918" y="4146774"/>
            <a:ext cx="5016499" cy="340"/>
          </a:xfrm>
          <a:prstGeom prst="line">
            <a:avLst/>
          </a:prstGeom>
          <a:ln w="127" cap="flat" cmpd="sng" algn="ctr">
            <a:solidFill>
              <a:schemeClr val="tx2">
                <a:lumMod val="60000"/>
                <a:lumOff val="40000"/>
              </a:schemeClr>
            </a:solidFill>
            <a:prstDash val="dot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0" name="TextBox 259"/>
          <p:cNvSpPr txBox="1"/>
          <p:nvPr/>
        </p:nvSpPr>
        <p:spPr>
          <a:xfrm>
            <a:off x="4267200" y="5562600"/>
            <a:ext cx="10854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Top quark</a:t>
            </a:r>
            <a:endParaRPr lang="en-GB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261" name="TextBox 260"/>
          <p:cNvSpPr txBox="1"/>
          <p:nvPr/>
        </p:nvSpPr>
        <p:spPr>
          <a:xfrm>
            <a:off x="4267200" y="2267188"/>
            <a:ext cx="8354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Gravity</a:t>
            </a:r>
            <a:endParaRPr lang="en-GB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262" name="TextBox 261"/>
          <p:cNvSpPr txBox="1"/>
          <p:nvPr/>
        </p:nvSpPr>
        <p:spPr>
          <a:xfrm>
            <a:off x="4267200" y="2789158"/>
            <a:ext cx="8338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Photon</a:t>
            </a:r>
            <a:endParaRPr lang="en-GB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263" name="TextBox 262"/>
          <p:cNvSpPr txBox="1"/>
          <p:nvPr/>
        </p:nvSpPr>
        <p:spPr>
          <a:xfrm>
            <a:off x="4267200" y="4400788"/>
            <a:ext cx="10615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Neutrinos</a:t>
            </a:r>
            <a:endParaRPr lang="en-GB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264" name="TextBox 263"/>
          <p:cNvSpPr txBox="1"/>
          <p:nvPr/>
        </p:nvSpPr>
        <p:spPr>
          <a:xfrm>
            <a:off x="4267200" y="4987528"/>
            <a:ext cx="10390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Electrons</a:t>
            </a:r>
            <a:endParaRPr lang="en-GB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265" name="TextBox 264"/>
          <p:cNvSpPr txBox="1"/>
          <p:nvPr/>
        </p:nvSpPr>
        <p:spPr>
          <a:xfrm>
            <a:off x="4267200" y="3398520"/>
            <a:ext cx="13209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Weak boson</a:t>
            </a:r>
            <a:endParaRPr lang="en-GB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266" name="Rectangle 265"/>
          <p:cNvSpPr/>
          <p:nvPr/>
        </p:nvSpPr>
        <p:spPr>
          <a:xfrm>
            <a:off x="228600" y="1600200"/>
            <a:ext cx="3835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Early universe: symmetric phase, fundamental particles are massless                  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  <a:sym typeface="Wingdings"/>
              </a:rPr>
              <a:t>®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 gauge symmetry is respected</a:t>
            </a:r>
            <a:endParaRPr lang="en-GB" sz="1600" dirty="0" smtClean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34742" y="3450524"/>
            <a:ext cx="32849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It </a:t>
            </a:r>
            <a:r>
              <a:rPr lang="en-GB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fills all space time (but 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without </a:t>
            </a:r>
            <a:r>
              <a:rPr lang="en-GB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orientation as 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it has no spin)</a:t>
            </a:r>
            <a:endParaRPr lang="en-GB" sz="1600" dirty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  <a:sym typeface="Wingdings"/>
            </a:endParaRPr>
          </a:p>
        </p:txBody>
      </p:sp>
      <p:grpSp>
        <p:nvGrpSpPr>
          <p:cNvPr id="85" name="Group 20"/>
          <p:cNvGrpSpPr/>
          <p:nvPr/>
        </p:nvGrpSpPr>
        <p:grpSpPr>
          <a:xfrm>
            <a:off x="5776798" y="2874964"/>
            <a:ext cx="2921081" cy="148741"/>
            <a:chOff x="822326" y="2286000"/>
            <a:chExt cx="4130674" cy="173037"/>
          </a:xfrm>
        </p:grpSpPr>
        <p:sp>
          <p:nvSpPr>
            <p:cNvPr id="86" name="Freeform 85"/>
            <p:cNvSpPr>
              <a:spLocks/>
            </p:cNvSpPr>
            <p:nvPr/>
          </p:nvSpPr>
          <p:spPr bwMode="auto">
            <a:xfrm flipH="1">
              <a:off x="822326" y="2286000"/>
              <a:ext cx="2065337" cy="17303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2400">
                <a:solidFill>
                  <a:prstClr val="black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87" name="Freeform 21"/>
            <p:cNvSpPr>
              <a:spLocks/>
            </p:cNvSpPr>
            <p:nvPr/>
          </p:nvSpPr>
          <p:spPr bwMode="auto">
            <a:xfrm flipH="1">
              <a:off x="2887663" y="2286000"/>
              <a:ext cx="2065337" cy="17303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2400">
                <a:solidFill>
                  <a:prstClr val="black"/>
                </a:solidFill>
                <a:ea typeface="ＭＳ Ｐゴシック" charset="-128"/>
                <a:cs typeface="ＭＳ Ｐゴシック" charset="-128"/>
              </a:endParaRPr>
            </a:p>
          </p:txBody>
        </p:sp>
      </p:grpSp>
      <p:grpSp>
        <p:nvGrpSpPr>
          <p:cNvPr id="88" name="Group 165"/>
          <p:cNvGrpSpPr/>
          <p:nvPr/>
        </p:nvGrpSpPr>
        <p:grpSpPr>
          <a:xfrm>
            <a:off x="5776798" y="2386343"/>
            <a:ext cx="2921081" cy="148741"/>
            <a:chOff x="822326" y="2286000"/>
            <a:chExt cx="4130674" cy="173037"/>
          </a:xfrm>
        </p:grpSpPr>
        <p:sp>
          <p:nvSpPr>
            <p:cNvPr id="89" name="Freeform 88"/>
            <p:cNvSpPr>
              <a:spLocks/>
            </p:cNvSpPr>
            <p:nvPr/>
          </p:nvSpPr>
          <p:spPr bwMode="auto">
            <a:xfrm flipH="1">
              <a:off x="822326" y="2286000"/>
              <a:ext cx="2065337" cy="17303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2400">
                <a:solidFill>
                  <a:prstClr val="black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90" name="Freeform 21"/>
            <p:cNvSpPr>
              <a:spLocks/>
            </p:cNvSpPr>
            <p:nvPr/>
          </p:nvSpPr>
          <p:spPr bwMode="auto">
            <a:xfrm flipH="1">
              <a:off x="2887663" y="2286000"/>
              <a:ext cx="2065337" cy="17303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2400">
                <a:solidFill>
                  <a:prstClr val="black"/>
                </a:solidFill>
                <a:ea typeface="ＭＳ Ｐゴシック" charset="-128"/>
                <a:cs typeface="ＭＳ Ｐゴシック" charset="-128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12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7388792" y="5487681"/>
            <a:ext cx="14756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Interaction with Higgs field alters chirality of massive Dirac fermion</a:t>
            </a:r>
          </a:p>
        </p:txBody>
      </p:sp>
    </p:spTree>
    <p:extLst>
      <p:ext uri="{BB962C8B-B14F-4D97-AF65-F5344CB8AC3E}">
        <p14:creationId xmlns:p14="http://schemas.microsoft.com/office/powerpoint/2010/main" val="1056432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" grpId="0" animBg="1"/>
      <p:bldP spid="193" grpId="0"/>
      <p:bldP spid="84" grpId="0"/>
      <p:bldP spid="10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22"/>
          <p:cNvPicPr>
            <a:picLocks noChangeAspect="1"/>
          </p:cNvPicPr>
          <p:nvPr/>
        </p:nvPicPr>
        <p:blipFill>
          <a:blip r:embed="rId2">
            <a:grayscl/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16"/>
          <p:cNvSpPr/>
          <p:nvPr/>
        </p:nvSpPr>
        <p:spPr>
          <a:xfrm>
            <a:off x="-1" y="4921984"/>
            <a:ext cx="373380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Full references for mechanism:</a:t>
            </a:r>
          </a:p>
          <a:p>
            <a:endParaRPr lang="en-US" sz="10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F. </a:t>
            </a:r>
            <a:r>
              <a:rPr lang="en-US" sz="1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Englert</a:t>
            </a:r>
            <a:r>
              <a:rPr lang="en-US" sz="1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and R. </a:t>
            </a:r>
            <a:r>
              <a:rPr lang="en-US" sz="1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Brout</a:t>
            </a:r>
            <a:r>
              <a:rPr lang="en-US" sz="1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PRL 13 (1964) 321.</a:t>
            </a:r>
          </a:p>
          <a:p>
            <a:r>
              <a:rPr lang="en-US" sz="1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P.W. Higgs, PRL 13 (1964) 508.</a:t>
            </a:r>
          </a:p>
          <a:p>
            <a:r>
              <a:rPr lang="en-US" sz="1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G. </a:t>
            </a:r>
            <a:r>
              <a:rPr lang="en-US" sz="1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Guralnik</a:t>
            </a:r>
            <a:r>
              <a:rPr lang="en-US" sz="1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C. Hagen, and T.W.B. Kibble, PRL 13 (1964) 585.</a:t>
            </a:r>
          </a:p>
          <a:p>
            <a:endParaRPr lang="en-US" sz="10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0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It should be noted that Landau and </a:t>
            </a:r>
            <a:r>
              <a:rPr lang="en-US" sz="10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Ginzburg</a:t>
            </a:r>
            <a:r>
              <a:rPr lang="en-US" sz="10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had proposed a field giving the photon a mass in a superconductor, the mathematics of which is identical to the “Higgs mechanism” and predates it by several years.</a:t>
            </a:r>
            <a:endParaRPr lang="en-GB" sz="1000" i="1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0888" y="-14369"/>
            <a:ext cx="4933112" cy="6586619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2133600"/>
            <a:ext cx="5105400" cy="2492990"/>
          </a:xfrm>
          <a:prstGeom prst="rect">
            <a:avLst/>
          </a:prstGeom>
          <a:solidFill>
            <a:srgbClr val="FFFFFF">
              <a:alpha val="92000"/>
            </a:srgb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3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The Higgs boson –   </a:t>
            </a:r>
          </a:p>
          <a:p>
            <a:pPr algn="ctr">
              <a:defRPr/>
            </a:pPr>
            <a:r>
              <a:rPr lang="en-GB" sz="36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last of the particles</a:t>
            </a:r>
            <a:r>
              <a:rPr lang="en-GB" sz="32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*</a:t>
            </a:r>
            <a:r>
              <a:rPr lang="en-GB" sz="36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 ?</a:t>
            </a:r>
          </a:p>
          <a:p>
            <a:pPr algn="ctr">
              <a:spcBef>
                <a:spcPts val="1800"/>
              </a:spcBef>
              <a:defRPr/>
            </a:pPr>
            <a:r>
              <a:rPr lang="en-GB" sz="2000" dirty="0" smtClean="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</a:rPr>
              <a:t>The SM predicts all its properties,               except for its mass</a:t>
            </a:r>
          </a:p>
          <a:p>
            <a:pPr algn="ctr">
              <a:spcBef>
                <a:spcPts val="1800"/>
              </a:spcBef>
              <a:defRPr/>
            </a:pPr>
            <a:r>
              <a:rPr lang="en-GB" sz="1400" dirty="0" smtClean="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</a:rPr>
              <a:t>*No! </a:t>
            </a:r>
            <a:endParaRPr lang="en-GB" sz="1400" dirty="0">
              <a:solidFill>
                <a:srgbClr val="000000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10888" y="6326029"/>
            <a:ext cx="26670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>
                <a:solidFill>
                  <a:prstClr val="white">
                    <a:lumMod val="75000"/>
                  </a:prstClr>
                </a:solidFill>
                <a:latin typeface="Trebuchet MS"/>
                <a:ea typeface="ＭＳ Ｐゴシック" charset="-128"/>
                <a:cs typeface="Trebuchet MS"/>
              </a:rPr>
              <a:t>http://</a:t>
            </a:r>
            <a:r>
              <a:rPr lang="en-US" sz="1000" dirty="0" err="1" smtClean="0">
                <a:solidFill>
                  <a:prstClr val="white">
                    <a:lumMod val="75000"/>
                  </a:prstClr>
                </a:solidFill>
                <a:latin typeface="Trebuchet MS"/>
                <a:ea typeface="ＭＳ Ｐゴシック" charset="-128"/>
                <a:cs typeface="Trebuchet MS"/>
              </a:rPr>
              <a:t>www.shardcore.org/shardpress</a:t>
            </a:r>
            <a:endParaRPr lang="en-GB" sz="1000" dirty="0">
              <a:solidFill>
                <a:prstClr val="white">
                  <a:lumMod val="75000"/>
                </a:prstClr>
              </a:solidFill>
              <a:latin typeface="Trebuchet MS"/>
              <a:ea typeface="ＭＳ Ｐゴシック" charset="-128"/>
              <a:cs typeface="Trebuchet M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3657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499120" y="251356"/>
            <a:ext cx="86316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b="1" i="1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Particle physics at the dawn of the LHC</a:t>
            </a:r>
            <a:endParaRPr lang="en-GB" b="1" i="1" kern="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499120" y="836712"/>
            <a:ext cx="8631652" cy="1038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24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LEP (&amp; SLC) had ended their programmes, with among their main results:</a:t>
            </a:r>
            <a:endParaRPr lang="en-GB" sz="1200" dirty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 marL="285750" lvl="0" indent="-28575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Three light active neutrino flavours</a:t>
            </a:r>
          </a:p>
          <a:p>
            <a:pPr marL="28575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Direct Higgs searches excluded </a:t>
            </a:r>
            <a:r>
              <a:rPr lang="en-GB" sz="1400" i="1" dirty="0" err="1">
                <a:solidFill>
                  <a:prstClr val="black"/>
                </a:solidFill>
                <a:latin typeface="Helvetica Light"/>
                <a:cs typeface="Helvetica Light"/>
              </a:rPr>
              <a:t>m</a:t>
            </a:r>
            <a:r>
              <a:rPr lang="en-GB" sz="1400" i="1" baseline="-25000" dirty="0" err="1">
                <a:solidFill>
                  <a:prstClr val="black"/>
                </a:solidFill>
                <a:latin typeface="Helvetica Light"/>
                <a:cs typeface="Helvetica Light"/>
              </a:rPr>
              <a:t>H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 &lt; 114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GeV</a:t>
            </a:r>
            <a:endParaRPr lang="en-GB" sz="14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1002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05" name="Up Arrow 104"/>
          <p:cNvSpPr/>
          <p:nvPr/>
        </p:nvSpPr>
        <p:spPr>
          <a:xfrm rot="5400000">
            <a:off x="4060545" y="-1383587"/>
            <a:ext cx="347228" cy="6868373"/>
          </a:xfrm>
          <a:prstGeom prst="upArrow">
            <a:avLst>
              <a:gd name="adj1" fmla="val 100000"/>
              <a:gd name="adj2" fmla="val 0"/>
            </a:avLst>
          </a:prstGeom>
          <a:solidFill>
            <a:srgbClr val="D9D9D9">
              <a:alpha val="6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7" name="Rectangle 86"/>
          <p:cNvSpPr/>
          <p:nvPr/>
        </p:nvSpPr>
        <p:spPr>
          <a:xfrm>
            <a:off x="499120" y="251356"/>
            <a:ext cx="86316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b="1" i="1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Particle physics at the dawn of the LHC</a:t>
            </a:r>
            <a:endParaRPr lang="en-GB" b="1" i="1" kern="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499120" y="836712"/>
            <a:ext cx="8631652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24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LEP (&amp; SLC) had ended their programmes, with among their main results:</a:t>
            </a:r>
            <a:endParaRPr lang="en-GB" sz="1200" dirty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 marL="285750" lvl="0" indent="-28575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Three light active neutrino flavours</a:t>
            </a:r>
          </a:p>
          <a:p>
            <a:pPr marL="28575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Direct Higgs searches excluded </a:t>
            </a:r>
            <a:r>
              <a:rPr lang="en-GB" sz="1400" i="1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m</a:t>
            </a:r>
            <a:r>
              <a:rPr lang="en-GB" sz="1400" i="1" baseline="-25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H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&lt; 114 GeV</a:t>
            </a:r>
          </a:p>
          <a:p>
            <a:pPr marL="28575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SM tests to unprecedented precision, no direct/indirect hint of BSM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physics</a:t>
            </a:r>
            <a:endParaRPr lang="en-GB" sz="14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15</a:t>
            </a:fld>
            <a:endParaRPr lang="en-GB" dirty="0"/>
          </a:p>
        </p:txBody>
      </p:sp>
      <p:sp>
        <p:nvSpPr>
          <p:cNvPr id="18" name="Rectangle 17"/>
          <p:cNvSpPr/>
          <p:nvPr/>
        </p:nvSpPr>
        <p:spPr>
          <a:xfrm>
            <a:off x="611560" y="3212976"/>
            <a:ext cx="3267972" cy="1074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auto">
              <a:spcBef>
                <a:spcPts val="1920"/>
              </a:spcBef>
              <a:spcAft>
                <a:spcPts val="0"/>
              </a:spcAft>
              <a:defRPr/>
            </a:pPr>
            <a:r>
              <a:rPr lang="en-GB" sz="1200" kern="0" dirty="0">
                <a:latin typeface="Helvetica Light" charset="0"/>
                <a:ea typeface="Helvetica Light" charset="0"/>
                <a:cs typeface="Helvetica Light" charset="0"/>
              </a:rPr>
              <a:t>Asymptotic freedom of strong interaction </a:t>
            </a:r>
            <a:r>
              <a:rPr lang="en-GB" sz="1200" kern="0" dirty="0" smtClean="0">
                <a:latin typeface="Helvetica Light" charset="0"/>
                <a:ea typeface="Helvetica Light" charset="0"/>
                <a:cs typeface="Helvetica Light" charset="0"/>
              </a:rPr>
              <a:t>has been verified </a:t>
            </a:r>
            <a:r>
              <a:rPr lang="en-GB" sz="1200" kern="0" dirty="0">
                <a:latin typeface="Helvetica Light" charset="0"/>
                <a:ea typeface="Helvetica Light" charset="0"/>
                <a:cs typeface="Helvetica Light" charset="0"/>
              </a:rPr>
              <a:t>at the percent level </a:t>
            </a:r>
            <a:endParaRPr lang="en-GB" sz="1200" kern="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pPr lvl="0" defTabSz="914400" fontAlgn="auto">
              <a:spcBef>
                <a:spcPts val="1920"/>
              </a:spcBef>
              <a:spcAft>
                <a:spcPts val="0"/>
              </a:spcAft>
              <a:defRPr/>
            </a:pPr>
            <a:r>
              <a:rPr lang="en-GB" sz="1200" kern="0" dirty="0" smtClean="0">
                <a:latin typeface="Helvetica Light" charset="0"/>
                <a:ea typeface="Helvetica Light" charset="0"/>
                <a:cs typeface="Helvetica Light" charset="0"/>
              </a:rPr>
              <a:t>𝛼</a:t>
            </a:r>
            <a:r>
              <a:rPr lang="en-GB" sz="1200" kern="0" baseline="-25000" dirty="0" smtClean="0"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GB" sz="1200" kern="0" dirty="0" smtClean="0">
                <a:latin typeface="Helvetica Light" charset="0"/>
                <a:ea typeface="Helvetica Light" charset="0"/>
                <a:cs typeface="Helvetica Light" charset="0"/>
              </a:rPr>
              <a:t>(µ) extracted from </a:t>
            </a:r>
            <a:r>
              <a:rPr lang="en-GB" sz="1200" i="1" kern="0" dirty="0" smtClean="0">
                <a:latin typeface="Helvetica Light" charset="0"/>
                <a:ea typeface="Helvetica Light" charset="0"/>
                <a:cs typeface="Helvetica Light" charset="0"/>
              </a:rPr>
              <a:t>R</a:t>
            </a:r>
            <a:r>
              <a:rPr lang="en-GB" sz="1200" kern="0" baseline="-25000" dirty="0" smtClean="0">
                <a:latin typeface="Helvetica Light" charset="0"/>
                <a:ea typeface="Helvetica Light" charset="0"/>
                <a:cs typeface="Helvetica Light" charset="0"/>
              </a:rPr>
              <a:t>𝜏</a:t>
            </a:r>
            <a:r>
              <a:rPr lang="en-GB" sz="1200" kern="0" dirty="0" smtClean="0"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GB" sz="1200" i="1" kern="0" dirty="0" smtClean="0">
                <a:latin typeface="Helvetica Light" charset="0"/>
                <a:ea typeface="Helvetica Light" charset="0"/>
                <a:cs typeface="Helvetica Light" charset="0"/>
              </a:rPr>
              <a:t>R</a:t>
            </a:r>
            <a:r>
              <a:rPr lang="en-GB" sz="1200" kern="0" baseline="-25000" dirty="0" smtClean="0">
                <a:latin typeface="Helvetica Light" charset="0"/>
                <a:ea typeface="Helvetica Light" charset="0"/>
                <a:cs typeface="Helvetica Light" charset="0"/>
              </a:rPr>
              <a:t>𝓁 </a:t>
            </a:r>
            <a:r>
              <a:rPr lang="en-GB" sz="1200" kern="0" dirty="0" smtClean="0">
                <a:latin typeface="Helvetica Light" charset="0"/>
                <a:ea typeface="Helvetica Light" charset="0"/>
                <a:cs typeface="Helvetica Light" charset="0"/>
              </a:rPr>
              <a:t>(Z) measurements using NNNLO (=3NLO) </a:t>
            </a:r>
            <a:r>
              <a:rPr lang="en-GB" sz="1200" kern="0" dirty="0" err="1" smtClean="0">
                <a:latin typeface="Helvetica Light" charset="0"/>
                <a:ea typeface="Helvetica Light" charset="0"/>
                <a:cs typeface="Helvetica Light" charset="0"/>
              </a:rPr>
              <a:t>perturbative</a:t>
            </a:r>
            <a:r>
              <a:rPr lang="en-GB" sz="1200" kern="0" dirty="0" smtClean="0">
                <a:latin typeface="Helvetica Light" charset="0"/>
                <a:ea typeface="Helvetica Light" charset="0"/>
                <a:cs typeface="Helvetica Light" charset="0"/>
              </a:rPr>
              <a:t> QCD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952" y="2422342"/>
            <a:ext cx="4453186" cy="4453186"/>
          </a:xfrm>
          <a:prstGeom prst="rect">
            <a:avLst/>
          </a:prstGeom>
        </p:spPr>
      </p:pic>
      <p:sp>
        <p:nvSpPr>
          <p:cNvPr id="20" name="Up Arrow 19"/>
          <p:cNvSpPr/>
          <p:nvPr/>
        </p:nvSpPr>
        <p:spPr>
          <a:xfrm flipV="1">
            <a:off x="7213993" y="2204864"/>
            <a:ext cx="617648" cy="217478"/>
          </a:xfrm>
          <a:prstGeom prst="upArrow">
            <a:avLst>
              <a:gd name="adj1" fmla="val 50000"/>
              <a:gd name="adj2" fmla="val 84965"/>
            </a:avLst>
          </a:prstGeom>
          <a:solidFill>
            <a:srgbClr val="D9D9D9">
              <a:alpha val="6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1963290" y="5336817"/>
            <a:ext cx="139520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auto">
              <a:spcBef>
                <a:spcPts val="1920"/>
              </a:spcBef>
              <a:spcAft>
                <a:spcPts val="0"/>
              </a:spcAft>
              <a:defRPr/>
            </a:pPr>
            <a:r>
              <a:rPr lang="en-GB" sz="1100" ker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Ratio with respect to tau-based </a:t>
            </a:r>
            <a:r>
              <a:rPr lang="en-GB" sz="1100" kern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value</a:t>
            </a:r>
            <a:endParaRPr lang="en-GB" sz="1100" kern="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318388" y="5559762"/>
            <a:ext cx="720080" cy="0"/>
          </a:xfrm>
          <a:prstGeom prst="straightConnector1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6911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05" name="Up Arrow 104"/>
          <p:cNvSpPr/>
          <p:nvPr/>
        </p:nvSpPr>
        <p:spPr>
          <a:xfrm rot="5400000">
            <a:off x="4060545" y="-1055708"/>
            <a:ext cx="347228" cy="6868373"/>
          </a:xfrm>
          <a:prstGeom prst="upArrow">
            <a:avLst>
              <a:gd name="adj1" fmla="val 100000"/>
              <a:gd name="adj2" fmla="val 0"/>
            </a:avLst>
          </a:prstGeom>
          <a:solidFill>
            <a:srgbClr val="D9D9D9">
              <a:alpha val="6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7" name="Rectangle 86"/>
          <p:cNvSpPr/>
          <p:nvPr/>
        </p:nvSpPr>
        <p:spPr>
          <a:xfrm>
            <a:off x="499120" y="251356"/>
            <a:ext cx="86316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b="1" i="1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Particle physics at the dawn of the LHC</a:t>
            </a:r>
            <a:endParaRPr lang="en-GB" b="1" i="1" kern="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499120" y="836712"/>
            <a:ext cx="8631652" cy="1700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24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LEP (&amp; SLC) had ended their programmes, with among their main results:</a:t>
            </a:r>
            <a:endParaRPr lang="en-GB" sz="1200" dirty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 marL="285750" lvl="0" indent="-28575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Three light active neutrino flavours</a:t>
            </a:r>
          </a:p>
          <a:p>
            <a:pPr marL="28575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Direct Higgs searches excluded </a:t>
            </a:r>
            <a:r>
              <a:rPr lang="en-GB" sz="1400" i="1" dirty="0" err="1">
                <a:solidFill>
                  <a:prstClr val="black"/>
                </a:solidFill>
                <a:latin typeface="Helvetica Light"/>
                <a:cs typeface="Helvetica Light"/>
              </a:rPr>
              <a:t>m</a:t>
            </a:r>
            <a:r>
              <a:rPr lang="en-GB" sz="1400" i="1" baseline="-25000" dirty="0" err="1">
                <a:solidFill>
                  <a:prstClr val="black"/>
                </a:solidFill>
                <a:latin typeface="Helvetica Light"/>
                <a:cs typeface="Helvetica Light"/>
              </a:rPr>
              <a:t>H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 &lt; 114 GeV</a:t>
            </a:r>
          </a:p>
          <a:p>
            <a:pPr marL="28575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SM tests to unprecedented precision, no direct/indirect hint of BSM physics</a:t>
            </a:r>
          </a:p>
          <a:p>
            <a:pPr marL="285750" lvl="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Precision measurements excluded </a:t>
            </a:r>
            <a:r>
              <a:rPr lang="en-GB" sz="1400" i="1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m</a:t>
            </a:r>
            <a:r>
              <a:rPr lang="en-GB" sz="1400" i="1" baseline="-25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H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&gt; 153 GeV (95% CL)</a:t>
            </a:r>
          </a:p>
        </p:txBody>
      </p:sp>
      <p:pic>
        <p:nvPicPr>
          <p:cNvPr id="89" name="Picture 88" descr="2012_05_03_HiggsScan_logo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4121" y="3063964"/>
            <a:ext cx="3840327" cy="2600856"/>
          </a:xfrm>
          <a:prstGeom prst="rect">
            <a:avLst/>
          </a:prstGeom>
        </p:spPr>
      </p:pic>
      <p:sp>
        <p:nvSpPr>
          <p:cNvPr id="95" name="Up Arrow 94"/>
          <p:cNvSpPr/>
          <p:nvPr/>
        </p:nvSpPr>
        <p:spPr>
          <a:xfrm rot="5400000">
            <a:off x="1911550" y="3519816"/>
            <a:ext cx="403404" cy="555112"/>
          </a:xfrm>
          <a:prstGeom prst="upArrow">
            <a:avLst>
              <a:gd name="adj1" fmla="val 50000"/>
              <a:gd name="adj2" fmla="val 35938"/>
            </a:avLst>
          </a:prstGeom>
          <a:solidFill>
            <a:srgbClr val="D9D9D9">
              <a:alpha val="6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6" name="Group 95"/>
          <p:cNvGrpSpPr/>
          <p:nvPr/>
        </p:nvGrpSpPr>
        <p:grpSpPr>
          <a:xfrm>
            <a:off x="827584" y="3223382"/>
            <a:ext cx="1095172" cy="1253326"/>
            <a:chOff x="7261006" y="2994645"/>
            <a:chExt cx="1095172" cy="1253326"/>
          </a:xfrm>
        </p:grpSpPr>
        <p:pic>
          <p:nvPicPr>
            <p:cNvPr id="97" name="Picture 9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315200" y="2994645"/>
              <a:ext cx="950139" cy="1196355"/>
            </a:xfrm>
            <a:prstGeom prst="rect">
              <a:avLst/>
            </a:prstGeom>
            <a:ln w="635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pic>
        <p:sp>
          <p:nvSpPr>
            <p:cNvPr id="98" name="TextBox 97"/>
            <p:cNvSpPr txBox="1"/>
            <p:nvPr/>
          </p:nvSpPr>
          <p:spPr>
            <a:xfrm>
              <a:off x="7261006" y="3986361"/>
              <a:ext cx="109517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50" dirty="0" smtClean="0">
                  <a:solidFill>
                    <a:schemeClr val="bg1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W. Heisenberg</a:t>
              </a:r>
              <a:endParaRPr lang="en-GB" sz="105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16</a:t>
            </a:fld>
            <a:endParaRPr lang="en-GB" dirty="0"/>
          </a:p>
        </p:txBody>
      </p:sp>
      <p:sp>
        <p:nvSpPr>
          <p:cNvPr id="104" name="Up Arrow 103"/>
          <p:cNvSpPr/>
          <p:nvPr/>
        </p:nvSpPr>
        <p:spPr>
          <a:xfrm rot="5400000">
            <a:off x="4452782" y="3527732"/>
            <a:ext cx="403404" cy="555112"/>
          </a:xfrm>
          <a:prstGeom prst="upArrow">
            <a:avLst>
              <a:gd name="adj1" fmla="val 50000"/>
              <a:gd name="adj2" fmla="val 35938"/>
            </a:avLst>
          </a:prstGeom>
          <a:solidFill>
            <a:srgbClr val="D9D9D9">
              <a:alpha val="6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0" name="Group 89"/>
          <p:cNvGrpSpPr/>
          <p:nvPr/>
        </p:nvGrpSpPr>
        <p:grpSpPr>
          <a:xfrm>
            <a:off x="2385142" y="3212976"/>
            <a:ext cx="2001395" cy="2109646"/>
            <a:chOff x="7142604" y="2767154"/>
            <a:chExt cx="2001395" cy="2109646"/>
          </a:xfrm>
        </p:grpSpPr>
        <p:sp>
          <p:nvSpPr>
            <p:cNvPr id="91" name="Rectangle 90"/>
            <p:cNvSpPr/>
            <p:nvPr/>
          </p:nvSpPr>
          <p:spPr>
            <a:xfrm>
              <a:off x="7142604" y="2767154"/>
              <a:ext cx="2001395" cy="210964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92" name="Picture 6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198"/>
            <a:stretch>
              <a:fillRect/>
            </a:stretch>
          </p:blipFill>
          <p:spPr bwMode="auto">
            <a:xfrm>
              <a:off x="7186025" y="3701772"/>
              <a:ext cx="1881775" cy="1175028"/>
            </a:xfrm>
            <a:prstGeom prst="rect">
              <a:avLst/>
            </a:prstGeom>
            <a:noFill/>
            <a:ln w="25400">
              <a:noFill/>
              <a:prstDash val="dash"/>
              <a:miter lim="800000"/>
              <a:headEnd/>
              <a:tailEnd/>
            </a:ln>
            <a:effectLst/>
          </p:spPr>
        </p:pic>
        <p:pic>
          <p:nvPicPr>
            <p:cNvPr id="93" name="Picture 18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46772" y="2843146"/>
              <a:ext cx="1744827" cy="1163218"/>
            </a:xfrm>
            <a:prstGeom prst="rect">
              <a:avLst/>
            </a:prstGeom>
            <a:noFill/>
            <a:ln w="25400">
              <a:noFill/>
              <a:prstDash val="dash"/>
              <a:miter lim="800000"/>
              <a:headEnd/>
              <a:tailEnd/>
            </a:ln>
            <a:effectLst/>
          </p:spPr>
        </p:pic>
        <p:sp>
          <p:nvSpPr>
            <p:cNvPr id="94" name="TextBox 93"/>
            <p:cNvSpPr txBox="1"/>
            <p:nvPr/>
          </p:nvSpPr>
          <p:spPr>
            <a:xfrm>
              <a:off x="7979290" y="3745196"/>
              <a:ext cx="29579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 smtClean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H</a:t>
              </a:r>
              <a:endParaRPr lang="en-GB" sz="1200" dirty="0">
                <a:solidFill>
                  <a:prstClr val="black">
                    <a:lumMod val="75000"/>
                    <a:lumOff val="25000"/>
                  </a:prstClr>
                </a:solidFill>
              </a:endParaRPr>
            </a:p>
          </p:txBody>
        </p:sp>
      </p:grpSp>
      <p:sp>
        <p:nvSpPr>
          <p:cNvPr id="106" name="Up Arrow 105"/>
          <p:cNvSpPr/>
          <p:nvPr/>
        </p:nvSpPr>
        <p:spPr>
          <a:xfrm flipV="1">
            <a:off x="7213993" y="2537177"/>
            <a:ext cx="617648" cy="568011"/>
          </a:xfrm>
          <a:prstGeom prst="upArrow">
            <a:avLst>
              <a:gd name="adj1" fmla="val 50000"/>
              <a:gd name="adj2" fmla="val 37743"/>
            </a:avLst>
          </a:prstGeom>
          <a:solidFill>
            <a:srgbClr val="D9D9D9">
              <a:alpha val="6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004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499120" y="251356"/>
            <a:ext cx="86316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b="1" i="1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Particle physics at the dawn of the LHC</a:t>
            </a:r>
            <a:endParaRPr lang="en-GB" b="1" i="1" kern="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499120" y="836712"/>
            <a:ext cx="86316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24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LEP (&amp; SLC) had ended their programmes, with among their main results:</a:t>
            </a:r>
            <a:endParaRPr lang="en-GB" sz="1200" dirty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 marL="285750" lvl="0" indent="-28575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Three light active neutrino flavours</a:t>
            </a:r>
          </a:p>
          <a:p>
            <a:pPr marL="28575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Direct Higgs searches excluded </a:t>
            </a:r>
            <a:r>
              <a:rPr lang="en-GB" sz="1400" i="1" dirty="0" err="1">
                <a:solidFill>
                  <a:prstClr val="black"/>
                </a:solidFill>
                <a:latin typeface="Helvetica Light"/>
                <a:cs typeface="Helvetica Light"/>
              </a:rPr>
              <a:t>m</a:t>
            </a:r>
            <a:r>
              <a:rPr lang="en-GB" sz="1400" i="1" baseline="-25000" dirty="0" err="1">
                <a:solidFill>
                  <a:prstClr val="black"/>
                </a:solidFill>
                <a:latin typeface="Helvetica Light"/>
                <a:cs typeface="Helvetica Light"/>
              </a:rPr>
              <a:t>H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 &lt; 114 GeV</a:t>
            </a:r>
          </a:p>
          <a:p>
            <a:pPr marL="28575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SM tests to unprecedented precision, no direct/indirect hint of BSM physics</a:t>
            </a:r>
          </a:p>
          <a:p>
            <a:pPr marL="285750" lvl="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Precision measurements excluded </a:t>
            </a:r>
            <a:r>
              <a:rPr lang="en-GB" sz="1400" i="1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m</a:t>
            </a:r>
            <a:r>
              <a:rPr lang="en-GB" sz="1400" i="1" baseline="-25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H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&lt; 153 GeV (95% CL)</a:t>
            </a:r>
          </a:p>
          <a:p>
            <a:pPr marL="285750" lvl="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There also were theoretical arguments in favour of a light Higgs moderating </a:t>
            </a:r>
            <a:r>
              <a:rPr lang="en-GB" sz="1400" i="1" dirty="0" smtClean="0">
                <a:solidFill>
                  <a:prstClr val="black"/>
                </a:solidFill>
                <a:latin typeface="Helvetica Light"/>
                <a:cs typeface="Helvetica Light"/>
              </a:rPr>
              <a:t>W</a:t>
            </a:r>
            <a:r>
              <a:rPr lang="en-GB" sz="1400" i="1" baseline="-25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L</a:t>
            </a:r>
            <a:r>
              <a:rPr lang="en-GB" sz="1400" i="1" dirty="0" smtClean="0">
                <a:solidFill>
                  <a:prstClr val="black"/>
                </a:solidFill>
                <a:latin typeface="Helvetica Light"/>
                <a:cs typeface="Helvetica Light"/>
              </a:rPr>
              <a:t>W</a:t>
            </a:r>
            <a:r>
              <a:rPr lang="en-GB" sz="1400" i="1" baseline="-25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L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scattering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17</a:t>
            </a:fld>
            <a:endParaRPr lang="en-GB" dirty="0"/>
          </a:p>
        </p:txBody>
      </p:sp>
      <p:pic>
        <p:nvPicPr>
          <p:cNvPr id="34" name="Picture 33" descr="MH_vs_Lambda_bounds_big-noconstraints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9832" y="3293844"/>
            <a:ext cx="4679839" cy="3251951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705870" y="3272050"/>
            <a:ext cx="23539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lvl="1" indent="-6350">
              <a:spcBef>
                <a:spcPts val="1800"/>
              </a:spcBef>
              <a:buClr>
                <a:srgbClr val="404040"/>
              </a:buClr>
              <a:buSzPct val="100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Also: </a:t>
            </a:r>
            <a:r>
              <a:rPr lang="en-US" sz="14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perturbativity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and (meta)stability bounds versus the SM cut-off scale </a:t>
            </a:r>
            <a:r>
              <a:rPr lang="en-US" sz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L</a:t>
            </a:r>
            <a:endParaRPr lang="en-US" sz="1400" dirty="0" smtClean="0">
              <a:solidFill>
                <a:prstClr val="black">
                  <a:lumMod val="85000"/>
                  <a:lumOff val="15000"/>
                </a:prstClr>
              </a:solidFill>
              <a:latin typeface="Symbol" charset="2"/>
              <a:ea typeface="Symbol" charset="2"/>
              <a:cs typeface="Symbol" charset="2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7877300" y="5485656"/>
            <a:ext cx="1015180" cy="823664"/>
            <a:chOff x="7352894" y="4429845"/>
            <a:chExt cx="1015180" cy="823664"/>
          </a:xfrm>
        </p:grpSpPr>
        <p:pic>
          <p:nvPicPr>
            <p:cNvPr id="36" name="Picture 34" descr="higgs_pot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6055" y="4532844"/>
              <a:ext cx="600881" cy="530106"/>
            </a:xfrm>
            <a:prstGeom prst="rect">
              <a:avLst/>
            </a:prstGeom>
            <a:noFill/>
          </p:spPr>
        </p:pic>
        <p:sp>
          <p:nvSpPr>
            <p:cNvPr id="37" name="Rectangle 57"/>
            <p:cNvSpPr>
              <a:spLocks noChangeArrowheads="1"/>
            </p:cNvSpPr>
            <p:nvPr/>
          </p:nvSpPr>
          <p:spPr bwMode="auto">
            <a:xfrm>
              <a:off x="7652131" y="4754779"/>
              <a:ext cx="115616" cy="72287"/>
            </a:xfrm>
            <a:prstGeom prst="rect">
              <a:avLst/>
            </a:prstGeom>
            <a:solidFill>
              <a:schemeClr val="bg1"/>
            </a:solidFill>
            <a:ln w="3175">
              <a:noFill/>
              <a:miter lim="800000"/>
              <a:headEnd/>
              <a:tailEnd/>
            </a:ln>
            <a:effectLst/>
          </p:spPr>
          <p:txBody>
            <a:bodyPr wrap="squar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8" name="Rectangle 58"/>
            <p:cNvSpPr>
              <a:spLocks noChangeArrowheads="1"/>
            </p:cNvSpPr>
            <p:nvPr/>
          </p:nvSpPr>
          <p:spPr bwMode="auto">
            <a:xfrm>
              <a:off x="7952571" y="4754779"/>
              <a:ext cx="115616" cy="72287"/>
            </a:xfrm>
            <a:prstGeom prst="rect">
              <a:avLst/>
            </a:prstGeom>
            <a:solidFill>
              <a:schemeClr val="bg1"/>
            </a:solidFill>
            <a:ln w="3175">
              <a:noFill/>
              <a:miter lim="800000"/>
              <a:headEnd/>
              <a:tailEnd/>
            </a:ln>
            <a:effectLst/>
          </p:spPr>
          <p:txBody>
            <a:bodyPr wrap="squar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9" name="AutoShape 37"/>
            <p:cNvSpPr>
              <a:spLocks noChangeArrowheads="1"/>
            </p:cNvSpPr>
            <p:nvPr/>
          </p:nvSpPr>
          <p:spPr bwMode="auto">
            <a:xfrm rot="21280225">
              <a:off x="8109158" y="4429845"/>
              <a:ext cx="258916" cy="823664"/>
            </a:xfrm>
            <a:custGeom>
              <a:avLst/>
              <a:gdLst>
                <a:gd name="G0" fmla="+- -2862255 0 0"/>
                <a:gd name="G1" fmla="+- -9826676 0 0"/>
                <a:gd name="G2" fmla="+- -2862255 0 -9826676"/>
                <a:gd name="G3" fmla="+- 10800 0 0"/>
                <a:gd name="G4" fmla="+- 0 0 -2862255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10026 0 0"/>
                <a:gd name="G9" fmla="+- 0 0 -9826676"/>
                <a:gd name="G10" fmla="+- 10026 0 2700"/>
                <a:gd name="G11" fmla="cos G10 -2862255"/>
                <a:gd name="G12" fmla="sin G10 -2862255"/>
                <a:gd name="G13" fmla="cos 13500 -2862255"/>
                <a:gd name="G14" fmla="sin 13500 -2862255"/>
                <a:gd name="G15" fmla="+- G11 10800 0"/>
                <a:gd name="G16" fmla="+- G12 10800 0"/>
                <a:gd name="G17" fmla="+- G13 10800 0"/>
                <a:gd name="G18" fmla="+- G14 10800 0"/>
                <a:gd name="G19" fmla="*/ 10026 1 2"/>
                <a:gd name="G20" fmla="+- G19 5400 0"/>
                <a:gd name="G21" fmla="cos G20 -2862255"/>
                <a:gd name="G22" fmla="sin G20 -2862255"/>
                <a:gd name="G23" fmla="+- G21 10800 0"/>
                <a:gd name="G24" fmla="+- G12 G23 G22"/>
                <a:gd name="G25" fmla="+- G22 G23 G11"/>
                <a:gd name="G26" fmla="cos 10800 -2862255"/>
                <a:gd name="G27" fmla="sin 10800 -2862255"/>
                <a:gd name="G28" fmla="cos 10026 -2862255"/>
                <a:gd name="G29" fmla="sin 10026 -2862255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9826676"/>
                <a:gd name="G36" fmla="sin G34 -9826676"/>
                <a:gd name="G37" fmla="+/ -9826676 -2862255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10026 G39"/>
                <a:gd name="G43" fmla="sin 10026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9519 w 21600"/>
                <a:gd name="T5" fmla="*/ 76 h 21600"/>
                <a:gd name="T6" fmla="*/ 1787 w 21600"/>
                <a:gd name="T7" fmla="*/ 5584 h 21600"/>
                <a:gd name="T8" fmla="*/ 9611 w 21600"/>
                <a:gd name="T9" fmla="*/ 844 h 21600"/>
                <a:gd name="T10" fmla="*/ 20564 w 21600"/>
                <a:gd name="T11" fmla="*/ 1477 h 21600"/>
                <a:gd name="T12" fmla="*/ 20462 w 21600"/>
                <a:gd name="T13" fmla="*/ 5842 h 21600"/>
                <a:gd name="T14" fmla="*/ 16098 w 21600"/>
                <a:gd name="T15" fmla="*/ 5740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8051" y="3876"/>
                  </a:moveTo>
                  <a:cubicBezTo>
                    <a:pt x="16159" y="1895"/>
                    <a:pt x="13539" y="773"/>
                    <a:pt x="10800" y="773"/>
                  </a:cubicBezTo>
                  <a:cubicBezTo>
                    <a:pt x="7221" y="773"/>
                    <a:pt x="3914" y="2681"/>
                    <a:pt x="2122" y="5778"/>
                  </a:cubicBezTo>
                  <a:lnTo>
                    <a:pt x="1452" y="5390"/>
                  </a:lnTo>
                  <a:cubicBezTo>
                    <a:pt x="3382" y="2054"/>
                    <a:pt x="6945" y="-1"/>
                    <a:pt x="10800" y="-1"/>
                  </a:cubicBezTo>
                  <a:cubicBezTo>
                    <a:pt x="13751" y="-1"/>
                    <a:pt x="16573" y="1207"/>
                    <a:pt x="18611" y="3341"/>
                  </a:cubicBezTo>
                  <a:lnTo>
                    <a:pt x="20564" y="1477"/>
                  </a:lnTo>
                  <a:lnTo>
                    <a:pt x="20462" y="5842"/>
                  </a:lnTo>
                  <a:lnTo>
                    <a:pt x="16098" y="5740"/>
                  </a:lnTo>
                  <a:lnTo>
                    <a:pt x="18051" y="3876"/>
                  </a:lnTo>
                  <a:close/>
                </a:path>
              </a:pathLst>
            </a:custGeom>
            <a:solidFill>
              <a:srgbClr val="FF0000"/>
            </a:solidFill>
            <a:ln w="1270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0" name="AutoShape 38"/>
            <p:cNvSpPr>
              <a:spLocks noChangeArrowheads="1"/>
            </p:cNvSpPr>
            <p:nvPr/>
          </p:nvSpPr>
          <p:spPr bwMode="auto">
            <a:xfrm rot="319775" flipH="1">
              <a:off x="7352894" y="4429845"/>
              <a:ext cx="258916" cy="823664"/>
            </a:xfrm>
            <a:custGeom>
              <a:avLst/>
              <a:gdLst>
                <a:gd name="G0" fmla="+- -2862255 0 0"/>
                <a:gd name="G1" fmla="+- -9826676 0 0"/>
                <a:gd name="G2" fmla="+- -2862255 0 -9826676"/>
                <a:gd name="G3" fmla="+- 10800 0 0"/>
                <a:gd name="G4" fmla="+- 0 0 -2862255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10026 0 0"/>
                <a:gd name="G9" fmla="+- 0 0 -9826676"/>
                <a:gd name="G10" fmla="+- 10026 0 2700"/>
                <a:gd name="G11" fmla="cos G10 -2862255"/>
                <a:gd name="G12" fmla="sin G10 -2862255"/>
                <a:gd name="G13" fmla="cos 13500 -2862255"/>
                <a:gd name="G14" fmla="sin 13500 -2862255"/>
                <a:gd name="G15" fmla="+- G11 10800 0"/>
                <a:gd name="G16" fmla="+- G12 10800 0"/>
                <a:gd name="G17" fmla="+- G13 10800 0"/>
                <a:gd name="G18" fmla="+- G14 10800 0"/>
                <a:gd name="G19" fmla="*/ 10026 1 2"/>
                <a:gd name="G20" fmla="+- G19 5400 0"/>
                <a:gd name="G21" fmla="cos G20 -2862255"/>
                <a:gd name="G22" fmla="sin G20 -2862255"/>
                <a:gd name="G23" fmla="+- G21 10800 0"/>
                <a:gd name="G24" fmla="+- G12 G23 G22"/>
                <a:gd name="G25" fmla="+- G22 G23 G11"/>
                <a:gd name="G26" fmla="cos 10800 -2862255"/>
                <a:gd name="G27" fmla="sin 10800 -2862255"/>
                <a:gd name="G28" fmla="cos 10026 -2862255"/>
                <a:gd name="G29" fmla="sin 10026 -2862255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9826676"/>
                <a:gd name="G36" fmla="sin G34 -9826676"/>
                <a:gd name="G37" fmla="+/ -9826676 -2862255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10026 G39"/>
                <a:gd name="G43" fmla="sin 10026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9519 w 21600"/>
                <a:gd name="T5" fmla="*/ 76 h 21600"/>
                <a:gd name="T6" fmla="*/ 1787 w 21600"/>
                <a:gd name="T7" fmla="*/ 5584 h 21600"/>
                <a:gd name="T8" fmla="*/ 9611 w 21600"/>
                <a:gd name="T9" fmla="*/ 844 h 21600"/>
                <a:gd name="T10" fmla="*/ 20564 w 21600"/>
                <a:gd name="T11" fmla="*/ 1477 h 21600"/>
                <a:gd name="T12" fmla="*/ 20462 w 21600"/>
                <a:gd name="T13" fmla="*/ 5842 h 21600"/>
                <a:gd name="T14" fmla="*/ 16098 w 21600"/>
                <a:gd name="T15" fmla="*/ 5740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8051" y="3876"/>
                  </a:moveTo>
                  <a:cubicBezTo>
                    <a:pt x="16159" y="1895"/>
                    <a:pt x="13539" y="773"/>
                    <a:pt x="10800" y="773"/>
                  </a:cubicBezTo>
                  <a:cubicBezTo>
                    <a:pt x="7221" y="773"/>
                    <a:pt x="3914" y="2681"/>
                    <a:pt x="2122" y="5778"/>
                  </a:cubicBezTo>
                  <a:lnTo>
                    <a:pt x="1452" y="5390"/>
                  </a:lnTo>
                  <a:cubicBezTo>
                    <a:pt x="3382" y="2054"/>
                    <a:pt x="6945" y="-1"/>
                    <a:pt x="10800" y="-1"/>
                  </a:cubicBezTo>
                  <a:cubicBezTo>
                    <a:pt x="13751" y="-1"/>
                    <a:pt x="16573" y="1207"/>
                    <a:pt x="18611" y="3341"/>
                  </a:cubicBezTo>
                  <a:lnTo>
                    <a:pt x="20564" y="1477"/>
                  </a:lnTo>
                  <a:lnTo>
                    <a:pt x="20462" y="5842"/>
                  </a:lnTo>
                  <a:lnTo>
                    <a:pt x="16098" y="5740"/>
                  </a:lnTo>
                  <a:lnTo>
                    <a:pt x="18051" y="3876"/>
                  </a:lnTo>
                  <a:close/>
                </a:path>
              </a:pathLst>
            </a:custGeom>
            <a:solidFill>
              <a:srgbClr val="FF0000"/>
            </a:solidFill>
            <a:ln w="1270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sp>
        <p:nvSpPr>
          <p:cNvPr id="42" name="Text Box 4"/>
          <p:cNvSpPr txBox="1">
            <a:spLocks noChangeArrowheads="1"/>
          </p:cNvSpPr>
          <p:nvPr/>
        </p:nvSpPr>
        <p:spPr bwMode="auto">
          <a:xfrm>
            <a:off x="799972" y="4365104"/>
            <a:ext cx="2256583" cy="138717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The SM Higgs must steer a narrow course between two disastrous situations       if the SM is to survive up to the Planck scale </a:t>
            </a:r>
            <a:r>
              <a:rPr lang="en-GB" sz="1400" i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GB" sz="1400" i="1" baseline="-250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GB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~ 2×10</a:t>
            </a:r>
            <a:r>
              <a:rPr lang="en-GB" sz="1400" baseline="300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18</a:t>
            </a:r>
            <a:r>
              <a:rPr lang="en-GB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GeV</a:t>
            </a:r>
          </a:p>
        </p:txBody>
      </p:sp>
    </p:spTree>
    <p:extLst>
      <p:ext uri="{BB962C8B-B14F-4D97-AF65-F5344CB8AC3E}">
        <p14:creationId xmlns:p14="http://schemas.microsoft.com/office/powerpoint/2010/main" val="2097291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499120" y="251356"/>
            <a:ext cx="86316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b="1" i="1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Particle physics at the dawn of the LHC</a:t>
            </a:r>
            <a:endParaRPr lang="en-GB" b="1" i="1" kern="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499120" y="836712"/>
            <a:ext cx="8631652" cy="1700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24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LEP (&amp; SLC) had ended their programmes, with among their main results:</a:t>
            </a:r>
            <a:endParaRPr lang="en-GB" sz="1200" dirty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 marL="285750" lvl="0" indent="-28575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Three light active neutrino flavours</a:t>
            </a:r>
          </a:p>
          <a:p>
            <a:pPr marL="28575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Direct Higgs searches excluded </a:t>
            </a:r>
            <a:r>
              <a:rPr lang="en-GB" sz="1400" i="1" dirty="0" err="1">
                <a:solidFill>
                  <a:prstClr val="black"/>
                </a:solidFill>
                <a:latin typeface="Helvetica Light"/>
                <a:cs typeface="Helvetica Light"/>
              </a:rPr>
              <a:t>m</a:t>
            </a:r>
            <a:r>
              <a:rPr lang="en-GB" sz="1400" i="1" baseline="-25000" dirty="0" err="1">
                <a:solidFill>
                  <a:prstClr val="black"/>
                </a:solidFill>
                <a:latin typeface="Helvetica Light"/>
                <a:cs typeface="Helvetica Light"/>
              </a:rPr>
              <a:t>H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 &lt; 114 GeV</a:t>
            </a:r>
          </a:p>
          <a:p>
            <a:pPr marL="28575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SM tests to unprecedented precision, no direct/indirect hint of BSM physics</a:t>
            </a:r>
          </a:p>
          <a:p>
            <a:pPr marL="285750" lvl="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Precision measurements excluded </a:t>
            </a:r>
            <a:r>
              <a:rPr lang="en-GB" sz="1400" i="1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m</a:t>
            </a:r>
            <a:r>
              <a:rPr lang="en-GB" sz="1400" i="1" baseline="-25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H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&lt; 153 GeV (95% CL)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18</a:t>
            </a:fld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499120" y="2696576"/>
            <a:ext cx="7097216" cy="1700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24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Tevatron was still continuing Run-2</a:t>
            </a:r>
            <a:endParaRPr lang="en-GB" sz="1200" dirty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 marL="285750" lvl="0" indent="-28575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Discovery of top-quark and &lt; 1% mass measurement</a:t>
            </a:r>
          </a:p>
          <a:p>
            <a:pPr marL="285750" indent="-285750">
              <a:spcBef>
                <a:spcPts val="900"/>
              </a:spcBef>
              <a:buFont typeface="Arial"/>
              <a:buChar char="•"/>
            </a:pPr>
            <a:r>
              <a:rPr lang="en-GB" sz="1400" i="1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B</a:t>
            </a:r>
            <a:r>
              <a:rPr lang="en-GB" sz="1400" i="1" baseline="-25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s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mixing precisely measured, agreeing with SM </a:t>
            </a:r>
            <a:endParaRPr lang="en-GB" sz="1400" dirty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pPr marL="285750" lvl="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Higgs beyond sensitivity except for </a:t>
            </a:r>
            <a:r>
              <a:rPr lang="en-GB" sz="1400" i="1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m</a:t>
            </a:r>
            <a:r>
              <a:rPr lang="en-GB" sz="1400" i="1" baseline="-25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H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~ 165 GeV</a:t>
            </a:r>
          </a:p>
          <a:p>
            <a:pPr marL="28575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No hint 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of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BSM physics</a:t>
            </a:r>
          </a:p>
        </p:txBody>
      </p:sp>
    </p:spTree>
    <p:extLst>
      <p:ext uri="{BB962C8B-B14F-4D97-AF65-F5344CB8AC3E}">
        <p14:creationId xmlns:p14="http://schemas.microsoft.com/office/powerpoint/2010/main" val="103393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6096" y="2420888"/>
            <a:ext cx="3585716" cy="3579392"/>
          </a:xfrm>
          <a:prstGeom prst="rect">
            <a:avLst/>
          </a:prstGeom>
        </p:spPr>
      </p:pic>
      <p:sp>
        <p:nvSpPr>
          <p:cNvPr id="9" name="Up Arrow 8"/>
          <p:cNvSpPr/>
          <p:nvPr/>
        </p:nvSpPr>
        <p:spPr>
          <a:xfrm rot="5400000">
            <a:off x="2929595" y="2678623"/>
            <a:ext cx="617648" cy="4827402"/>
          </a:xfrm>
          <a:prstGeom prst="upArrow">
            <a:avLst>
              <a:gd name="adj1" fmla="val 50000"/>
              <a:gd name="adj2" fmla="val 35938"/>
            </a:avLst>
          </a:prstGeom>
          <a:solidFill>
            <a:srgbClr val="D9D9D9">
              <a:alpha val="6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7" name="Rectangle 86"/>
          <p:cNvSpPr/>
          <p:nvPr/>
        </p:nvSpPr>
        <p:spPr>
          <a:xfrm>
            <a:off x="499120" y="251356"/>
            <a:ext cx="86316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b="1" i="1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Particle physics at the dawn of the LHC</a:t>
            </a:r>
            <a:endParaRPr lang="en-GB" b="1" i="1" kern="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499120" y="836712"/>
            <a:ext cx="8631652" cy="1700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24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LEP (&amp; SLC) had ended their programmes, with among their main results:</a:t>
            </a:r>
            <a:endParaRPr lang="en-GB" sz="1200" dirty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 marL="285750" lvl="0" indent="-28575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Three light active neutrino flavours</a:t>
            </a:r>
          </a:p>
          <a:p>
            <a:pPr marL="28575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Direct Higgs searches excluded </a:t>
            </a:r>
            <a:r>
              <a:rPr lang="en-GB" sz="1400" i="1" dirty="0" err="1">
                <a:solidFill>
                  <a:prstClr val="black"/>
                </a:solidFill>
                <a:latin typeface="Helvetica Light"/>
                <a:cs typeface="Helvetica Light"/>
              </a:rPr>
              <a:t>m</a:t>
            </a:r>
            <a:r>
              <a:rPr lang="en-GB" sz="1400" i="1" baseline="-25000" dirty="0" err="1">
                <a:solidFill>
                  <a:prstClr val="black"/>
                </a:solidFill>
                <a:latin typeface="Helvetica Light"/>
                <a:cs typeface="Helvetica Light"/>
              </a:rPr>
              <a:t>H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 &lt; 114 GeV</a:t>
            </a:r>
          </a:p>
          <a:p>
            <a:pPr marL="28575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SM tests to unprecedented precision, no direct/indirect hint of BSM physics</a:t>
            </a:r>
          </a:p>
          <a:p>
            <a:pPr marL="285750" lvl="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Precision measurements excluded </a:t>
            </a:r>
            <a:r>
              <a:rPr lang="en-GB" sz="1400" i="1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m</a:t>
            </a:r>
            <a:r>
              <a:rPr lang="en-GB" sz="1400" i="1" baseline="-25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H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&lt; 153 GeV (95% CL)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19</a:t>
            </a:fld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499120" y="2696576"/>
            <a:ext cx="7097216" cy="1700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24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Tevatron was still continuing Run-2</a:t>
            </a:r>
            <a:endParaRPr lang="en-GB" sz="1200" dirty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 marL="285750" lvl="0" indent="-28575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Discovery of top-quark and &lt; 1% mass measurement</a:t>
            </a:r>
          </a:p>
          <a:p>
            <a:pPr marL="285750" indent="-285750">
              <a:spcBef>
                <a:spcPts val="900"/>
              </a:spcBef>
              <a:buFont typeface="Arial"/>
              <a:buChar char="•"/>
            </a:pPr>
            <a:r>
              <a:rPr lang="en-GB" sz="1400" i="1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B</a:t>
            </a:r>
            <a:r>
              <a:rPr lang="en-GB" sz="1400" i="1" baseline="-25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s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mixing precisely measured, agreeing with SM </a:t>
            </a:r>
            <a:endParaRPr lang="en-GB" sz="1400" dirty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pPr marL="285750" lvl="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Higgs beyond sensitivity except for </a:t>
            </a:r>
            <a:r>
              <a:rPr lang="en-GB" sz="1400" i="1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m</a:t>
            </a:r>
            <a:r>
              <a:rPr lang="en-GB" sz="1400" i="1" baseline="-25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H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~ 165 GeV</a:t>
            </a:r>
          </a:p>
          <a:p>
            <a:pPr marL="28575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No hint 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of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BSM physics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9120" y="4541983"/>
            <a:ext cx="7097216" cy="1038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2400"/>
              </a:spcBef>
            </a:pPr>
            <a:r>
              <a:rPr lang="en-GB" sz="1600" i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B</a:t>
            </a: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-factories experiments BABAR &amp; Belle about to end</a:t>
            </a:r>
            <a:endParaRPr lang="en-GB" sz="1200" dirty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 marL="285750" lvl="0" indent="-285750">
              <a:spcBef>
                <a:spcPts val="1200"/>
              </a:spcBef>
              <a:buFont typeface="Arial"/>
              <a:buChar char="•"/>
            </a:pPr>
            <a:r>
              <a:rPr lang="en-GB" sz="1400" i="1" dirty="0" smtClean="0">
                <a:solidFill>
                  <a:prstClr val="black"/>
                </a:solidFill>
                <a:latin typeface="Helvetica Light"/>
                <a:cs typeface="Helvetica Light"/>
              </a:rPr>
              <a:t>CP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violation measurements in </a:t>
            </a:r>
            <a:r>
              <a:rPr lang="en-GB" sz="1400" i="1" dirty="0">
                <a:solidFill>
                  <a:prstClr val="black"/>
                </a:solidFill>
                <a:latin typeface="Helvetica Light"/>
                <a:cs typeface="Helvetica Light"/>
              </a:rPr>
              <a:t>B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 system confirm CKM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  <a:sym typeface="Wingdings"/>
              </a:rPr>
              <a:t> </a:t>
            </a:r>
            <a:endParaRPr lang="en-GB" sz="1400" dirty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pPr marL="28575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Despite ambiguous initial results, no hint of BSM</a:t>
            </a:r>
            <a:endParaRPr lang="en-GB" sz="14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435744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241484"/>
            <a:ext cx="8496944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Outline </a:t>
            </a:r>
          </a:p>
          <a:p>
            <a:pPr>
              <a:spcBef>
                <a:spcPts val="600"/>
              </a:spcBef>
            </a:pPr>
            <a:r>
              <a:rPr lang="en-GB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[ 3 lectures ]</a:t>
            </a:r>
            <a:endParaRPr lang="en-GB" sz="700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30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724642" y="1340768"/>
            <a:ext cx="6447758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1200"/>
              </a:spcBef>
            </a:pPr>
            <a:r>
              <a:rPr lang="en-GB" sz="1600" i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Today:</a:t>
            </a:r>
          </a:p>
          <a:p>
            <a:pPr marL="285750" lvl="0" indent="-285750">
              <a:spcBef>
                <a:spcPts val="1200"/>
              </a:spcBef>
              <a:buFont typeface="Arial"/>
              <a:buChar char="•"/>
            </a:pPr>
            <a:r>
              <a:rPr lang="en-GB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Basic introduction</a:t>
            </a:r>
          </a:p>
          <a:p>
            <a:pPr marL="285750" lvl="0" indent="-285750">
              <a:spcBef>
                <a:spcPts val="1200"/>
              </a:spcBef>
              <a:buFont typeface="Arial"/>
              <a:buChar char="•"/>
            </a:pPr>
            <a:r>
              <a:rPr lang="en-GB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Overview of the LHC experimental programme and methods</a:t>
            </a:r>
          </a:p>
          <a:p>
            <a:pPr lvl="0">
              <a:spcBef>
                <a:spcPts val="3000"/>
              </a:spcBef>
            </a:pPr>
            <a:r>
              <a:rPr lang="en-GB" sz="16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Tomorrow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GB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A review of Run-1 physics highlights</a:t>
            </a:r>
          </a:p>
          <a:p>
            <a:pPr marL="285750" lvl="0" indent="-285750">
              <a:spcBef>
                <a:spcPts val="1200"/>
              </a:spcBef>
              <a:buFont typeface="Arial"/>
              <a:buChar char="•"/>
            </a:pPr>
            <a:r>
              <a:rPr lang="en-GB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SM results from the LHC Run-2</a:t>
            </a:r>
          </a:p>
          <a:p>
            <a:pPr lvl="0">
              <a:spcBef>
                <a:spcPts val="3000"/>
              </a:spcBef>
            </a:pPr>
            <a:r>
              <a:rPr lang="en-GB" sz="16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After tomorrow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GB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BSM searches from the LHC Run-2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GB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Outlook to future projects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23528" y="5744163"/>
            <a:ext cx="8136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i="1" dirty="0" smtClean="0">
                <a:solidFill>
                  <a:srgbClr val="D80017"/>
                </a:solidFill>
                <a:latin typeface="Helvetica Light"/>
                <a:cs typeface="Helvetica Light"/>
              </a:rPr>
              <a:t>Disclaimer: I sincerely apologise to show more results from ATLAS than the other LHC experiments, which is a choice solely driven by convenience. In those cases, the CMS results are almost always similar (and vice versa).</a:t>
            </a:r>
          </a:p>
          <a:p>
            <a:endParaRPr lang="en-GB" sz="1200" i="1" dirty="0" smtClean="0">
              <a:solidFill>
                <a:srgbClr val="D80017"/>
              </a:solidFill>
              <a:latin typeface="Helvetica Light"/>
              <a:cs typeface="Helvetica Light"/>
            </a:endParaRPr>
          </a:p>
          <a:p>
            <a:r>
              <a:rPr lang="en-GB" sz="1200" i="1" dirty="0" smtClean="0">
                <a:solidFill>
                  <a:srgbClr val="D80017"/>
                </a:solidFill>
                <a:latin typeface="Helvetica Light"/>
                <a:cs typeface="Helvetica Light"/>
              </a:rPr>
              <a:t>I also apologise for not covering heavy-ion physics in my lecture.</a:t>
            </a:r>
          </a:p>
        </p:txBody>
      </p:sp>
    </p:spTree>
    <p:extLst>
      <p:ext uri="{BB962C8B-B14F-4D97-AF65-F5344CB8AC3E}">
        <p14:creationId xmlns:p14="http://schemas.microsoft.com/office/powerpoint/2010/main" val="208855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1" name="Up Arrow 20"/>
          <p:cNvSpPr/>
          <p:nvPr/>
        </p:nvSpPr>
        <p:spPr>
          <a:xfrm rot="5400000">
            <a:off x="7151279" y="4390899"/>
            <a:ext cx="347228" cy="3058349"/>
          </a:xfrm>
          <a:prstGeom prst="upArrow">
            <a:avLst>
              <a:gd name="adj1" fmla="val 100000"/>
              <a:gd name="adj2" fmla="val 0"/>
            </a:avLst>
          </a:prstGeom>
          <a:solidFill>
            <a:srgbClr val="D9D9D9">
              <a:alpha val="6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7" name="Rectangle 86"/>
          <p:cNvSpPr/>
          <p:nvPr/>
        </p:nvSpPr>
        <p:spPr>
          <a:xfrm>
            <a:off x="499120" y="251356"/>
            <a:ext cx="86316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b="1" i="1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Particle physics at the dawn of the LHC</a:t>
            </a:r>
            <a:endParaRPr lang="en-GB" b="1" i="1" kern="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499120" y="836712"/>
            <a:ext cx="8631652" cy="1700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24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LEP (&amp; SLC) had ended their programmes, with among their main results:</a:t>
            </a:r>
            <a:endParaRPr lang="en-GB" sz="1200" dirty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 marL="285750" lvl="0" indent="-28575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Three light active neutrino flavours</a:t>
            </a:r>
          </a:p>
          <a:p>
            <a:pPr marL="28575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Direct Higgs searches excluded </a:t>
            </a:r>
            <a:r>
              <a:rPr lang="en-GB" sz="1400" i="1" dirty="0" err="1">
                <a:solidFill>
                  <a:prstClr val="black"/>
                </a:solidFill>
                <a:latin typeface="Helvetica Light"/>
                <a:cs typeface="Helvetica Light"/>
              </a:rPr>
              <a:t>m</a:t>
            </a:r>
            <a:r>
              <a:rPr lang="en-GB" sz="1400" i="1" baseline="-25000" dirty="0" err="1">
                <a:solidFill>
                  <a:prstClr val="black"/>
                </a:solidFill>
                <a:latin typeface="Helvetica Light"/>
                <a:cs typeface="Helvetica Light"/>
              </a:rPr>
              <a:t>H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 &lt; 114 GeV</a:t>
            </a:r>
          </a:p>
          <a:p>
            <a:pPr marL="28575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SM tests to unprecedented precision, no direct/indirect hint of BSM physics</a:t>
            </a:r>
          </a:p>
          <a:p>
            <a:pPr marL="285750" lvl="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Precision measurements excluded </a:t>
            </a:r>
            <a:r>
              <a:rPr lang="en-GB" sz="1400" i="1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m</a:t>
            </a:r>
            <a:r>
              <a:rPr lang="en-GB" sz="1400" i="1" baseline="-25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H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&lt; 153 GeV (95% CL)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9120" y="2696576"/>
            <a:ext cx="7097216" cy="1700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24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Tevatron was still continuing Run-2</a:t>
            </a:r>
            <a:endParaRPr lang="en-GB" sz="1200" dirty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 marL="285750" lvl="0" indent="-28575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Discovery of top-quark and &lt; 1% mass measurement</a:t>
            </a:r>
          </a:p>
          <a:p>
            <a:pPr marL="285750" indent="-285750">
              <a:spcBef>
                <a:spcPts val="900"/>
              </a:spcBef>
              <a:buFont typeface="Arial"/>
              <a:buChar char="•"/>
            </a:pPr>
            <a:r>
              <a:rPr lang="en-GB" sz="1400" i="1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B</a:t>
            </a:r>
            <a:r>
              <a:rPr lang="en-GB" sz="1400" i="1" baseline="-25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s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mixing precisely measured, agreeing with SM </a:t>
            </a:r>
            <a:endParaRPr lang="en-GB" sz="1400" dirty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pPr marL="285750" lvl="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Higgs beyond sensitivity except for </a:t>
            </a:r>
            <a:r>
              <a:rPr lang="en-GB" sz="1400" i="1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m</a:t>
            </a:r>
            <a:r>
              <a:rPr lang="en-GB" sz="1400" i="1" baseline="-25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H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~ 165 GeV</a:t>
            </a:r>
          </a:p>
          <a:p>
            <a:pPr marL="28575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No hint 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of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BSM physics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9120" y="4541983"/>
            <a:ext cx="7097216" cy="1038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2400"/>
              </a:spcBef>
            </a:pPr>
            <a:r>
              <a:rPr lang="en-GB" sz="1600" i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B</a:t>
            </a: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-factories experiments BABAR &amp; Belle about to end</a:t>
            </a:r>
            <a:endParaRPr lang="en-GB" sz="1200" dirty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 marL="285750" lvl="0" indent="-285750">
              <a:spcBef>
                <a:spcPts val="1200"/>
              </a:spcBef>
              <a:buFont typeface="Arial"/>
              <a:buChar char="•"/>
            </a:pPr>
            <a:r>
              <a:rPr lang="en-GB" sz="1400" i="1" dirty="0" smtClean="0">
                <a:solidFill>
                  <a:prstClr val="black"/>
                </a:solidFill>
                <a:latin typeface="Helvetica Light"/>
                <a:cs typeface="Helvetica Light"/>
              </a:rPr>
              <a:t>CP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violation measurements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in </a:t>
            </a:r>
            <a:r>
              <a:rPr lang="en-GB" sz="1400" i="1" dirty="0" smtClean="0">
                <a:solidFill>
                  <a:prstClr val="black"/>
                </a:solidFill>
                <a:latin typeface="Helvetica Light"/>
                <a:cs typeface="Helvetica Light"/>
              </a:rPr>
              <a:t>B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system confirm CKM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  <a:sym typeface="Wingdings"/>
              </a:rPr>
              <a:t> </a:t>
            </a:r>
            <a:endParaRPr lang="en-GB" sz="14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pPr marL="28575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Despite ambiguous initial results, no hint of BSM</a:t>
            </a:r>
            <a:endParaRPr lang="en-GB" sz="14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99120" y="5734181"/>
            <a:ext cx="863165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24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Low-energy experiments: no signs of charged LFV, EDM, only muon g–2 showed anomaly</a:t>
            </a:r>
          </a:p>
          <a:p>
            <a:pPr lvl="0">
              <a:spcBef>
                <a:spcPts val="600"/>
              </a:spcBef>
            </a:pPr>
            <a:r>
              <a:rPr lang="en-GB" sz="1600" dirty="0">
                <a:solidFill>
                  <a:srgbClr val="003BB8"/>
                </a:solidFill>
                <a:latin typeface="Helvetica Light"/>
                <a:cs typeface="Helvetica Light"/>
              </a:rPr>
              <a:t>Neutrino revolution: massive neutrinos established, unknown </a:t>
            </a: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matter nature </a:t>
            </a:r>
            <a:r>
              <a:rPr lang="en-GB" sz="1600" dirty="0">
                <a:solidFill>
                  <a:srgbClr val="003BB8"/>
                </a:solidFill>
                <a:latin typeface="Helvetica Light"/>
                <a:cs typeface="Helvetica Light"/>
              </a:rPr>
              <a:t>and hierarchy    </a:t>
            </a:r>
            <a:endParaRPr lang="en-GB" sz="16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 lvl="0">
              <a:spcBef>
                <a:spcPts val="6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No signal for dark matter particles (only gravitational effects), no </a:t>
            </a:r>
            <a:r>
              <a:rPr lang="en-GB" sz="16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axions</a:t>
            </a: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, no proton decay </a:t>
            </a:r>
            <a:endParaRPr lang="en-GB" sz="1200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19" name="Up Arrow 18"/>
          <p:cNvSpPr/>
          <p:nvPr/>
        </p:nvSpPr>
        <p:spPr>
          <a:xfrm>
            <a:off x="7269749" y="5236660"/>
            <a:ext cx="617648" cy="509800"/>
          </a:xfrm>
          <a:prstGeom prst="upArrow">
            <a:avLst>
              <a:gd name="adj1" fmla="val 50000"/>
              <a:gd name="adj2" fmla="val 37743"/>
            </a:avLst>
          </a:prstGeom>
          <a:solidFill>
            <a:srgbClr val="D9D9D9">
              <a:alpha val="6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551" b="19551"/>
          <a:stretch/>
        </p:blipFill>
        <p:spPr>
          <a:xfrm>
            <a:off x="6156176" y="2782904"/>
            <a:ext cx="2838590" cy="244629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5001" y="1412776"/>
            <a:ext cx="1181100" cy="13081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172401" y="2260426"/>
            <a:ext cx="288032" cy="349793"/>
          </a:xfrm>
          <a:prstGeom prst="rect">
            <a:avLst/>
          </a:prstGeom>
          <a:solidFill>
            <a:schemeClr val="bg1"/>
          </a:solidFill>
        </p:spPr>
        <p:txBody>
          <a:bodyPr rtlCol="0" anchor="ctr">
            <a:spAutoFit/>
          </a:bodyPr>
          <a:lstStyle/>
          <a:p>
            <a:pPr algn="ct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169842" y="2171777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mtClean="0">
                <a:latin typeface="Helvetica Light"/>
                <a:cs typeface="Helvetica Light"/>
              </a:rPr>
              <a:t>?</a:t>
            </a:r>
            <a:endParaRPr lang="en-US" sz="1600" dirty="0" smtClean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43853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2" y="0"/>
            <a:ext cx="9144002" cy="357301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3477981"/>
            <a:ext cx="9144000" cy="33800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2524368"/>
            <a:ext cx="9144000" cy="956773"/>
          </a:xfrm>
          <a:prstGeom prst="rect">
            <a:avLst/>
          </a:prstGeom>
          <a:solidFill>
            <a:srgbClr val="FFFFFF">
              <a:alpha val="96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tIns="108000" bIns="1080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Producing the Higgs Boson and Searching for New Physics        at the TeV Scale Requires a Huge Machine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896532" y="4104824"/>
            <a:ext cx="5306483" cy="2099424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CCFF99"/>
                </a:solidFill>
              </a14:hiddenFill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tIns="140400" bIns="140400">
            <a:spAutoFit/>
          </a:bodyPr>
          <a:lstStyle>
            <a:lvl1pPr marL="4953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9525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4097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8669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3241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781300" indent="-495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238500" indent="-495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95700" indent="-495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52900" indent="-495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indent="-403225">
              <a:defRPr/>
            </a:pPr>
            <a:r>
              <a:rPr lang="en-US" sz="2000" dirty="0" smtClean="0">
                <a:latin typeface="Helvetica Light" charset="0"/>
                <a:ea typeface="Helvetica Light" charset="0"/>
                <a:cs typeface="Helvetica Light" charset="0"/>
              </a:rPr>
              <a:t>Particles accelerators:</a:t>
            </a:r>
          </a:p>
          <a:p>
            <a:pPr marL="542925" indent="-358775">
              <a:spcBef>
                <a:spcPts val="1200"/>
              </a:spcBef>
              <a:buSzPct val="120000"/>
              <a:buFont typeface="Webdings" charset="2"/>
              <a:buChar char="⇢"/>
              <a:defRPr/>
            </a:pPr>
            <a:r>
              <a:rPr lang="en-US" sz="1700" dirty="0" smtClean="0">
                <a:latin typeface="Helvetica Light" charset="0"/>
                <a:ea typeface="Helvetica Light" charset="0"/>
                <a:cs typeface="Helvetica Light" charset="0"/>
              </a:rPr>
              <a:t>Look deeper into matter (size ~ 1/</a:t>
            </a:r>
            <a:r>
              <a:rPr lang="en-US" sz="1700" i="1" dirty="0" smtClean="0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100" i="1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700" dirty="0" smtClean="0">
                <a:latin typeface="Helvetica Light" charset="0"/>
                <a:ea typeface="Helvetica Light" charset="0"/>
                <a:cs typeface="Helvetica Light" charset="0"/>
              </a:rPr>
              <a:t>)     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ja-JP" alt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“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powerful microscopes</a:t>
            </a:r>
            <a:r>
              <a:rPr lang="ja-JP" alt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”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)</a:t>
            </a:r>
          </a:p>
          <a:p>
            <a:pPr marL="542925" indent="-358775">
              <a:spcBef>
                <a:spcPts val="1200"/>
              </a:spcBef>
              <a:buSzPct val="120000"/>
              <a:buFont typeface="Webdings" charset="2"/>
              <a:buChar char="⇢"/>
              <a:defRPr/>
            </a:pPr>
            <a:r>
              <a:rPr lang="en-US" sz="1700" dirty="0" smtClean="0">
                <a:latin typeface="Helvetica Light" charset="0"/>
                <a:ea typeface="Helvetica Light" charset="0"/>
                <a:cs typeface="Helvetica Light" charset="0"/>
              </a:rPr>
              <a:t>Discover new heavier particles (</a:t>
            </a:r>
            <a:r>
              <a:rPr lang="en-US" sz="1700" i="1" dirty="0" smtClean="0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700" dirty="0" smtClean="0">
                <a:latin typeface="Helvetica Light" charset="0"/>
                <a:ea typeface="Helvetica Light" charset="0"/>
                <a:cs typeface="Helvetica Light" charset="0"/>
              </a:rPr>
              <a:t> = </a:t>
            </a:r>
            <a:r>
              <a:rPr lang="en-US" sz="1700" i="1" dirty="0" smtClean="0">
                <a:latin typeface="Helvetica Light" charset="0"/>
                <a:ea typeface="Helvetica Light" charset="0"/>
                <a:cs typeface="Helvetica Light" charset="0"/>
              </a:rPr>
              <a:t>mc</a:t>
            </a:r>
            <a:r>
              <a:rPr lang="en-US" sz="6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700" baseline="30000" dirty="0" smtClean="0">
                <a:latin typeface="Helvetica Light" charset="0"/>
                <a:ea typeface="Helvetica Light" charset="0"/>
                <a:cs typeface="Helvetica Light" charset="0"/>
              </a:rPr>
              <a:t>2</a:t>
            </a:r>
            <a:r>
              <a:rPr lang="en-US" sz="1200" baseline="300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700" dirty="0" smtClean="0">
                <a:latin typeface="Helvetica Light" charset="0"/>
                <a:ea typeface="Helvetica Light" charset="0"/>
                <a:cs typeface="Helvetica Light" charset="0"/>
              </a:rPr>
              <a:t>)</a:t>
            </a:r>
          </a:p>
          <a:p>
            <a:pPr marL="542925" indent="-358775">
              <a:spcBef>
                <a:spcPts val="1200"/>
              </a:spcBef>
              <a:buSzPct val="120000"/>
              <a:buFont typeface="Webdings" charset="2"/>
              <a:buChar char="⇢"/>
              <a:defRPr/>
            </a:pPr>
            <a:r>
              <a:rPr lang="en-US" sz="1700" dirty="0" smtClean="0">
                <a:latin typeface="Helvetica Light" charset="0"/>
                <a:ea typeface="Helvetica Light" charset="0"/>
                <a:cs typeface="Helvetica Light" charset="0"/>
              </a:rPr>
              <a:t>Probe conditions of the early universe (</a:t>
            </a:r>
            <a:r>
              <a:rPr lang="en-US" sz="1700" i="1" dirty="0" smtClean="0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700" dirty="0" smtClean="0">
                <a:latin typeface="Helvetica Light" charset="0"/>
                <a:ea typeface="Helvetica Light" charset="0"/>
                <a:cs typeface="Helvetica Light" charset="0"/>
              </a:rPr>
              <a:t> = </a:t>
            </a:r>
            <a:r>
              <a:rPr lang="en-US" sz="1700" i="1" dirty="0" err="1" smtClean="0">
                <a:latin typeface="Helvetica Light" charset="0"/>
                <a:ea typeface="Helvetica Light" charset="0"/>
                <a:cs typeface="Helvetica Light" charset="0"/>
              </a:rPr>
              <a:t>kT</a:t>
            </a:r>
            <a:r>
              <a:rPr lang="en-US" sz="900" dirty="0" smtClean="0">
                <a:latin typeface="Helvetica Light" charset="0"/>
                <a:ea typeface="Helvetica Light" charset="0"/>
                <a:cs typeface="Helvetica Light" charset="0"/>
              </a:rPr>
              <a:t>  </a:t>
            </a:r>
            <a:r>
              <a:rPr lang="en-US" sz="1700" dirty="0" smtClean="0">
                <a:latin typeface="Helvetica Light" charset="0"/>
                <a:ea typeface="Helvetica Light" charset="0"/>
                <a:cs typeface="Helvetica Light" charset="0"/>
              </a:rPr>
              <a:t>)</a:t>
            </a:r>
          </a:p>
        </p:txBody>
      </p:sp>
      <p:pic>
        <p:nvPicPr>
          <p:cNvPr id="9" name="Picture 7" descr="180px-Broglie_Bi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62282" y="4104824"/>
            <a:ext cx="687917" cy="1031875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</p:spPr>
      </p:pic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7159288" y="3865342"/>
            <a:ext cx="911225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="">
                <a:effectLst>
                  <a:outerShdw blurRad="63500"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5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de Broglie</a:t>
            </a:r>
            <a:endParaRPr lang="en-US" sz="1050" dirty="0">
              <a:solidFill>
                <a:srgbClr val="244A5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1" name="Picture 11" descr="600px-Albert_Einstein_Head"/>
          <p:cNvPicPr>
            <a:picLocks noChangeAspect="1" noChangeArrowheads="1"/>
          </p:cNvPicPr>
          <p:nvPr/>
        </p:nvPicPr>
        <p:blipFill>
          <a:blip r:embed="rId4" cstate="print">
            <a:lum bright="17000" contrast="2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26785" y="4451648"/>
            <a:ext cx="670598" cy="1031874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</p:spPr>
      </p:pic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7918658" y="5489099"/>
            <a:ext cx="802557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="">
                <a:effectLst>
                  <a:outerShdw blurRad="63500"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5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Einstein</a:t>
            </a:r>
            <a:endParaRPr lang="en-US" sz="1050">
              <a:solidFill>
                <a:srgbClr val="244A5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3" name="Picture 14" descr="Boltzmann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62282" y="5162426"/>
            <a:ext cx="680841" cy="1031875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</p:spPr>
      </p:pic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7160860" y="6175772"/>
            <a:ext cx="851515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="">
                <a:effectLst>
                  <a:outerShdw blurRad="63500"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5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Boltzmann</a:t>
            </a:r>
            <a:endParaRPr lang="en-US" sz="1050" dirty="0">
              <a:solidFill>
                <a:srgbClr val="244A5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84644" y="6175772"/>
            <a:ext cx="3185487" cy="407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="">
                <a:effectLst>
                  <a:outerShdw blurRad="63500"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5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Lawrence</a:t>
            </a:r>
          </a:p>
          <a:p>
            <a:pPr>
              <a:defRPr/>
            </a:pP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(First cyclotron provided 80 </a:t>
            </a:r>
            <a:r>
              <a:rPr lang="en-US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keV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proton acceleration)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367" y="4112981"/>
            <a:ext cx="1645316" cy="2081320"/>
          </a:xfrm>
          <a:prstGeom prst="rect">
            <a:avLst/>
          </a:prstGeom>
          <a:ln w="3175">
            <a:noFill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496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59" b="3555"/>
          <a:stretch/>
        </p:blipFill>
        <p:spPr>
          <a:xfrm>
            <a:off x="179512" y="587591"/>
            <a:ext cx="8969694" cy="6153777"/>
          </a:xfrm>
          <a:prstGeom prst="rect">
            <a:avLst/>
          </a:prstGeom>
          <a:effectLst/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22</a:t>
            </a:fld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2400" y="209132"/>
            <a:ext cx="758179" cy="75691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99120" y="251356"/>
            <a:ext cx="86316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i="1" dirty="0">
                <a:latin typeface="Helvetica Light" charset="0"/>
                <a:ea typeface="Helvetica Light" charset="0"/>
                <a:cs typeface="Helvetica Light" charset="0"/>
              </a:rPr>
              <a:t>CERN’s Accelerator Complex</a:t>
            </a:r>
          </a:p>
        </p:txBody>
      </p:sp>
    </p:spTree>
    <p:extLst>
      <p:ext uri="{BB962C8B-B14F-4D97-AF65-F5344CB8AC3E}">
        <p14:creationId xmlns:p14="http://schemas.microsoft.com/office/powerpoint/2010/main" val="391683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ERN_picture_sk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4348534" y="3843378"/>
            <a:ext cx="2237584" cy="1402802"/>
          </a:xfrm>
          <a:prstGeom prst="ellipse">
            <a:avLst/>
          </a:prstGeom>
          <a:noFill/>
          <a:ln w="38100" cmpd="sng"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bg1">
                <a:alpha val="53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 rot="21397720">
            <a:off x="1102505" y="1968509"/>
            <a:ext cx="6882104" cy="3416730"/>
          </a:xfrm>
          <a:prstGeom prst="ellipse">
            <a:avLst/>
          </a:prstGeom>
          <a:noFill/>
          <a:ln w="57150" cmpd="sng">
            <a:solidFill>
              <a:schemeClr val="tx2">
                <a:lumMod val="50000"/>
                <a:lumOff val="50000"/>
              </a:schemeClr>
            </a:solidFill>
          </a:ln>
          <a:effectLst>
            <a:glow rad="101600">
              <a:schemeClr val="bg1">
                <a:alpha val="75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8"/>
          <p:cNvSpPr>
            <a:spLocks noChangeArrowheads="1"/>
          </p:cNvSpPr>
          <p:nvPr/>
        </p:nvSpPr>
        <p:spPr bwMode="auto">
          <a:xfrm>
            <a:off x="3840934" y="1268760"/>
            <a:ext cx="2496196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GB" sz="1400" b="1" dirty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LHC ring at CERN:</a:t>
            </a:r>
          </a:p>
          <a:p>
            <a:pPr algn="ctr">
              <a:lnSpc>
                <a:spcPct val="90000"/>
              </a:lnSpc>
              <a:defRPr/>
            </a:pPr>
            <a:r>
              <a:rPr lang="en-GB" b="1" dirty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27 km circumference</a:t>
            </a:r>
            <a:endParaRPr lang="en-GB" sz="1600" b="1" dirty="0">
              <a:solidFill>
                <a:prstClr val="black"/>
              </a:solidFill>
              <a:effectLst>
                <a:glow rad="101600">
                  <a:prstClr val="black">
                    <a:alpha val="75000"/>
                  </a:prstClr>
                </a:glow>
              </a:effectLst>
              <a:latin typeface="Trebuchet MS"/>
              <a:cs typeface="Trebuchet MS"/>
            </a:endParaRPr>
          </a:p>
        </p:txBody>
      </p:sp>
      <p:sp>
        <p:nvSpPr>
          <p:cNvPr id="29" name="Line 70"/>
          <p:cNvSpPr>
            <a:spLocks noChangeShapeType="1"/>
          </p:cNvSpPr>
          <p:nvPr/>
        </p:nvSpPr>
        <p:spPr bwMode="auto">
          <a:xfrm flipH="1" flipV="1">
            <a:off x="2133600" y="4974888"/>
            <a:ext cx="240837" cy="119427"/>
          </a:xfrm>
          <a:prstGeom prst="line">
            <a:avLst/>
          </a:prstGeom>
          <a:noFill/>
          <a:ln w="19050" cmpd="sng">
            <a:solidFill>
              <a:schemeClr val="bg1"/>
            </a:solidFill>
            <a:prstDash val="sysDash"/>
            <a:round/>
            <a:headEnd/>
            <a:tailEnd/>
          </a:ln>
          <a:effectLst>
            <a:outerShdw blurRad="539750" dist="190500" dir="2700000" sx="28000" sy="28000" algn="tl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rapezoid 1"/>
          <p:cNvSpPr/>
          <p:nvPr/>
        </p:nvSpPr>
        <p:spPr>
          <a:xfrm rot="16002904">
            <a:off x="5121892" y="4420560"/>
            <a:ext cx="642302" cy="2290771"/>
          </a:xfrm>
          <a:prstGeom prst="trapezoid">
            <a:avLst>
              <a:gd name="adj" fmla="val 40873"/>
            </a:avLst>
          </a:prstGeom>
          <a:noFill/>
          <a:ln w="28575">
            <a:solidFill>
              <a:srgbClr val="FFFF00"/>
            </a:solidFill>
            <a:prstDash val="sysDot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4635623" y="5821724"/>
            <a:ext cx="1737976" cy="28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GB" sz="1400" b="1" dirty="0" smtClean="0">
                <a:solidFill>
                  <a:srgbClr val="FFFF00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CERN (</a:t>
            </a:r>
            <a:r>
              <a:rPr lang="en-GB" sz="1400" b="1" dirty="0" err="1" smtClean="0">
                <a:solidFill>
                  <a:srgbClr val="FFFF00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Meyrin</a:t>
            </a:r>
            <a:r>
              <a:rPr lang="en-GB" sz="1400" b="1" dirty="0" smtClean="0">
                <a:solidFill>
                  <a:srgbClr val="FFFF00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 site)</a:t>
            </a:r>
            <a:endParaRPr lang="en-GB" sz="1600" b="1" dirty="0">
              <a:solidFill>
                <a:srgbClr val="FFFF00"/>
              </a:solidFill>
              <a:effectLst>
                <a:glow rad="101600">
                  <a:prstClr val="black">
                    <a:alpha val="75000"/>
                  </a:prstClr>
                </a:glow>
              </a:effectLst>
              <a:latin typeface="Trebuchet MS"/>
              <a:cs typeface="Trebuchet M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23</a:t>
            </a:fld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>
                <a:solidFill>
                  <a:schemeClr val="bg1"/>
                </a:solidFill>
              </a:rPr>
              <a:t>Superconducting proton/ion accelerator and collider installed in a 27 km circumference underground </a:t>
            </a:r>
            <a:r>
              <a:rPr lang="en-GB" dirty="0">
                <a:solidFill>
                  <a:schemeClr val="bg1"/>
                </a:solidFill>
              </a:rPr>
              <a:t>tunnel (4 </a:t>
            </a:r>
            <a:r>
              <a:rPr lang="en-GB" dirty="0" smtClean="0">
                <a:solidFill>
                  <a:schemeClr val="bg1"/>
                </a:solidFill>
              </a:rPr>
              <a:t>m tunnel cross-section diameter )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12160" y="1751363"/>
            <a:ext cx="138531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70 — 140 </a:t>
            </a:r>
            <a:r>
              <a:rPr lang="en-US" sz="1100" b="1" dirty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m </a:t>
            </a:r>
            <a:r>
              <a:rPr lang="en-US" sz="11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depth</a:t>
            </a:r>
            <a:endParaRPr lang="en-US" sz="1100" b="1" dirty="0">
              <a:solidFill>
                <a:srgbClr val="FFFFFF"/>
              </a:solidFill>
              <a:effectLst>
                <a:glow rad="101600">
                  <a:prstClr val="black">
                    <a:alpha val="75000"/>
                  </a:prstClr>
                </a:glow>
              </a:effectLst>
              <a:latin typeface="Trebuchet MS"/>
              <a:cs typeface="Trebuchet MS"/>
            </a:endParaRPr>
          </a:p>
        </p:txBody>
      </p:sp>
      <p:sp>
        <p:nvSpPr>
          <p:cNvPr id="16" name="Trapezoid 15"/>
          <p:cNvSpPr/>
          <p:nvPr/>
        </p:nvSpPr>
        <p:spPr>
          <a:xfrm rot="12847420">
            <a:off x="4312921" y="3357153"/>
            <a:ext cx="776844" cy="948436"/>
          </a:xfrm>
          <a:prstGeom prst="trapezoid">
            <a:avLst>
              <a:gd name="adj" fmla="val 40873"/>
            </a:avLst>
          </a:prstGeom>
          <a:noFill/>
          <a:ln w="28575">
            <a:solidFill>
              <a:srgbClr val="FFFF00"/>
            </a:solidFill>
            <a:prstDash val="sysDot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17" name="Rectangle 8"/>
          <p:cNvSpPr>
            <a:spLocks noChangeArrowheads="1"/>
          </p:cNvSpPr>
          <p:nvPr/>
        </p:nvSpPr>
        <p:spPr bwMode="auto">
          <a:xfrm>
            <a:off x="4932040" y="3220902"/>
            <a:ext cx="1965603" cy="28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GB" sz="1400" b="1" dirty="0" smtClean="0">
                <a:solidFill>
                  <a:srgbClr val="FFFF00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CERN (</a:t>
            </a:r>
            <a:r>
              <a:rPr lang="en-GB" sz="1400" b="1" dirty="0" err="1" smtClean="0">
                <a:solidFill>
                  <a:srgbClr val="FFFF00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Pr</a:t>
            </a:r>
            <a:r>
              <a:rPr lang="en-US" sz="1400" b="1" dirty="0" err="1" smtClean="0">
                <a:solidFill>
                  <a:srgbClr val="FFFF00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é</a:t>
            </a:r>
            <a:r>
              <a:rPr lang="en-GB" sz="1400" b="1" dirty="0" err="1" smtClean="0">
                <a:solidFill>
                  <a:srgbClr val="FFFF00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vessin</a:t>
            </a:r>
            <a:r>
              <a:rPr lang="en-GB" sz="1400" b="1" dirty="0" smtClean="0">
                <a:solidFill>
                  <a:srgbClr val="FFFF00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 site)</a:t>
            </a:r>
            <a:endParaRPr lang="en-GB" sz="1600" b="1" dirty="0">
              <a:solidFill>
                <a:srgbClr val="FFFF00"/>
              </a:solidFill>
              <a:effectLst>
                <a:glow rad="101600">
                  <a:prstClr val="black">
                    <a:alpha val="75000"/>
                  </a:prstClr>
                </a:glow>
              </a:effectLst>
              <a:latin typeface="Trebuchet MS"/>
              <a:cs typeface="Trebuchet MS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4113768" y="3507134"/>
            <a:ext cx="585823" cy="480075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3590071" y="3095643"/>
            <a:ext cx="693897" cy="549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sz="1100" b="1" dirty="0" smtClean="0">
                <a:solidFill>
                  <a:schemeClr val="bg1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LHC </a:t>
            </a:r>
          </a:p>
          <a:p>
            <a:pPr>
              <a:lnSpc>
                <a:spcPct val="90000"/>
              </a:lnSpc>
              <a:defRPr/>
            </a:pPr>
            <a:r>
              <a:rPr lang="en-US" sz="1100" b="1" dirty="0" smtClean="0">
                <a:solidFill>
                  <a:schemeClr val="bg1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control room</a:t>
            </a:r>
            <a:endParaRPr lang="en-GB" sz="1200" b="1" dirty="0">
              <a:solidFill>
                <a:schemeClr val="bg1"/>
              </a:solidFill>
              <a:effectLst>
                <a:glow rad="101600">
                  <a:prstClr val="black">
                    <a:alpha val="75000"/>
                  </a:prstClr>
                </a:glow>
              </a:effectLst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732598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ERN_picture_sk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4348534" y="3843378"/>
            <a:ext cx="2237584" cy="1402802"/>
          </a:xfrm>
          <a:prstGeom prst="ellipse">
            <a:avLst/>
          </a:prstGeom>
          <a:noFill/>
          <a:ln w="38100" cmpd="sng"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bg1">
                <a:alpha val="53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 rot="21397720">
            <a:off x="1102505" y="1968509"/>
            <a:ext cx="6882104" cy="3416730"/>
          </a:xfrm>
          <a:prstGeom prst="ellipse">
            <a:avLst/>
          </a:prstGeom>
          <a:noFill/>
          <a:ln w="57150" cmpd="sng">
            <a:solidFill>
              <a:schemeClr val="tx2">
                <a:lumMod val="50000"/>
                <a:lumOff val="50000"/>
              </a:schemeClr>
            </a:solidFill>
          </a:ln>
          <a:effectLst>
            <a:glow rad="101600">
              <a:schemeClr val="bg1">
                <a:alpha val="75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8"/>
          <p:cNvSpPr>
            <a:spLocks noChangeArrowheads="1"/>
          </p:cNvSpPr>
          <p:nvPr/>
        </p:nvSpPr>
        <p:spPr bwMode="auto">
          <a:xfrm>
            <a:off x="3840934" y="1268760"/>
            <a:ext cx="2496196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GB" sz="1400" b="1" dirty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LHC ring at CERN:</a:t>
            </a:r>
          </a:p>
          <a:p>
            <a:pPr algn="ctr">
              <a:lnSpc>
                <a:spcPct val="90000"/>
              </a:lnSpc>
              <a:defRPr/>
            </a:pPr>
            <a:r>
              <a:rPr lang="en-GB" b="1" dirty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27 km circumference</a:t>
            </a:r>
            <a:endParaRPr lang="en-GB" sz="1600" b="1" dirty="0">
              <a:solidFill>
                <a:prstClr val="black"/>
              </a:solidFill>
              <a:effectLst>
                <a:glow rad="101600">
                  <a:prstClr val="black">
                    <a:alpha val="75000"/>
                  </a:prstClr>
                </a:glow>
              </a:effectLst>
              <a:latin typeface="Trebuchet MS"/>
              <a:cs typeface="Trebuchet MS"/>
            </a:endParaRPr>
          </a:p>
        </p:txBody>
      </p:sp>
      <p:sp>
        <p:nvSpPr>
          <p:cNvPr id="22" name="Rectangle 8"/>
          <p:cNvSpPr>
            <a:spLocks noChangeArrowheads="1"/>
          </p:cNvSpPr>
          <p:nvPr/>
        </p:nvSpPr>
        <p:spPr bwMode="auto">
          <a:xfrm>
            <a:off x="4553851" y="3994508"/>
            <a:ext cx="1871025" cy="480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fr-FR" sz="14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ea typeface="ＭＳ Ｐゴシック" charset="-128"/>
                <a:cs typeface="Trebuchet MS"/>
              </a:rPr>
              <a:t>SPS ring:</a:t>
            </a:r>
          </a:p>
          <a:p>
            <a:pPr algn="ctr">
              <a:lnSpc>
                <a:spcPct val="90000"/>
              </a:lnSpc>
              <a:defRPr/>
            </a:pPr>
            <a:r>
              <a:rPr lang="fr-FR" sz="14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ea typeface="ＭＳ Ｐゴシック" charset="-128"/>
                <a:cs typeface="Trebuchet MS"/>
              </a:rPr>
              <a:t>7 km </a:t>
            </a:r>
            <a:r>
              <a:rPr lang="en-GB" sz="1400" b="1" dirty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circumference</a:t>
            </a:r>
            <a:endParaRPr lang="fr-FR" sz="1200" b="1" dirty="0">
              <a:solidFill>
                <a:prstClr val="black"/>
              </a:solidFill>
              <a:effectLst>
                <a:glow rad="101600">
                  <a:prstClr val="black">
                    <a:alpha val="75000"/>
                  </a:prstClr>
                </a:glow>
              </a:effectLst>
              <a:latin typeface="Trebuchet MS"/>
              <a:ea typeface="ＭＳ Ｐゴシック" charset="-128"/>
              <a:cs typeface="Trebuchet MS"/>
            </a:endParaRPr>
          </a:p>
        </p:txBody>
      </p:sp>
      <p:sp>
        <p:nvSpPr>
          <p:cNvPr id="29" name="Line 70"/>
          <p:cNvSpPr>
            <a:spLocks noChangeShapeType="1"/>
          </p:cNvSpPr>
          <p:nvPr/>
        </p:nvSpPr>
        <p:spPr bwMode="auto">
          <a:xfrm flipH="1" flipV="1">
            <a:off x="2133600" y="4974888"/>
            <a:ext cx="240837" cy="119427"/>
          </a:xfrm>
          <a:prstGeom prst="line">
            <a:avLst/>
          </a:prstGeom>
          <a:noFill/>
          <a:ln w="19050" cmpd="sng">
            <a:solidFill>
              <a:schemeClr val="bg1"/>
            </a:solidFill>
            <a:prstDash val="sysDash"/>
            <a:round/>
            <a:headEnd/>
            <a:tailEnd/>
          </a:ln>
          <a:effectLst>
            <a:outerShdw blurRad="539750" dist="190500" dir="2700000" sx="28000" sy="28000" algn="tl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3" name="Rectangle 8"/>
          <p:cNvSpPr>
            <a:spLocks noChangeArrowheads="1"/>
          </p:cNvSpPr>
          <p:nvPr/>
        </p:nvSpPr>
        <p:spPr bwMode="auto">
          <a:xfrm>
            <a:off x="1763688" y="2514790"/>
            <a:ext cx="5898666" cy="108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So far: </a:t>
            </a:r>
          </a:p>
          <a:p>
            <a:pPr algn="ctr">
              <a:lnSpc>
                <a:spcPct val="90000"/>
              </a:lnSpc>
              <a:defRPr/>
            </a:pP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0.9 / 2.8 / 5 / 7 / 8 / 13 TeV proton—proton collisions</a:t>
            </a:r>
          </a:p>
          <a:p>
            <a:pPr algn="ctr">
              <a:lnSpc>
                <a:spcPct val="90000"/>
              </a:lnSpc>
              <a:defRPr/>
            </a:pP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2.8 / 5 TeV </a:t>
            </a:r>
            <a:r>
              <a:rPr lang="en-GB" sz="1800" b="1" dirty="0" err="1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Pb</a:t>
            </a: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—</a:t>
            </a:r>
            <a:r>
              <a:rPr lang="en-GB" sz="1800" b="1" dirty="0" err="1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Pb</a:t>
            </a: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 collisions</a:t>
            </a:r>
          </a:p>
          <a:p>
            <a:pPr algn="ctr">
              <a:lnSpc>
                <a:spcPct val="90000"/>
              </a:lnSpc>
              <a:defRPr/>
            </a:pP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5 </a:t>
            </a:r>
            <a:r>
              <a:rPr lang="en-GB" sz="14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(soon 8)</a:t>
            </a: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 TeV </a:t>
            </a:r>
            <a:r>
              <a:rPr lang="en-GB" sz="1800" b="1" dirty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p</a:t>
            </a: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—</a:t>
            </a:r>
            <a:r>
              <a:rPr lang="en-GB" sz="1800" b="1" dirty="0" err="1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Pb</a:t>
            </a: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 collisions</a:t>
            </a:r>
            <a:endParaRPr lang="en-GB" sz="1800" b="1" dirty="0">
              <a:solidFill>
                <a:srgbClr val="FFFFFF"/>
              </a:solidFill>
              <a:effectLst>
                <a:glow rad="101600">
                  <a:prstClr val="black">
                    <a:alpha val="75000"/>
                  </a:prstClr>
                </a:glow>
              </a:effectLst>
              <a:latin typeface="Trebuchet MS"/>
              <a:cs typeface="Trebuchet MS"/>
            </a:endParaRPr>
          </a:p>
        </p:txBody>
      </p:sp>
      <p:sp>
        <p:nvSpPr>
          <p:cNvPr id="2" name="Trapezoid 1"/>
          <p:cNvSpPr/>
          <p:nvPr/>
        </p:nvSpPr>
        <p:spPr>
          <a:xfrm rot="16002904">
            <a:off x="5121892" y="4420560"/>
            <a:ext cx="642302" cy="2290771"/>
          </a:xfrm>
          <a:prstGeom prst="trapezoid">
            <a:avLst>
              <a:gd name="adj" fmla="val 40873"/>
            </a:avLst>
          </a:prstGeom>
          <a:noFill/>
          <a:ln w="28575">
            <a:solidFill>
              <a:srgbClr val="FFFF00"/>
            </a:solidFill>
            <a:prstDash val="sysDot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4635623" y="5821724"/>
            <a:ext cx="1737976" cy="28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GB" sz="1400" b="1" dirty="0" smtClean="0">
                <a:solidFill>
                  <a:srgbClr val="FFFF00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CERN (</a:t>
            </a:r>
            <a:r>
              <a:rPr lang="en-GB" sz="1400" b="1" dirty="0" err="1" smtClean="0">
                <a:solidFill>
                  <a:srgbClr val="FFFF00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Meyrin</a:t>
            </a:r>
            <a:r>
              <a:rPr lang="en-GB" sz="1400" b="1" dirty="0" smtClean="0">
                <a:solidFill>
                  <a:srgbClr val="FFFF00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 site)</a:t>
            </a:r>
            <a:endParaRPr lang="en-GB" sz="1600" b="1" dirty="0">
              <a:solidFill>
                <a:srgbClr val="FFFF00"/>
              </a:solidFill>
              <a:effectLst>
                <a:glow rad="101600">
                  <a:prstClr val="black">
                    <a:alpha val="75000"/>
                  </a:prstClr>
                </a:glow>
              </a:effectLst>
              <a:latin typeface="Trebuchet MS"/>
              <a:cs typeface="Trebuchet MS"/>
            </a:endParaRPr>
          </a:p>
        </p:txBody>
      </p:sp>
      <p:sp>
        <p:nvSpPr>
          <p:cNvPr id="17" name="Rectangle 25"/>
          <p:cNvSpPr>
            <a:spLocks noChangeArrowheads="1"/>
          </p:cNvSpPr>
          <p:nvPr/>
        </p:nvSpPr>
        <p:spPr bwMode="auto">
          <a:xfrm>
            <a:off x="-19050" y="0"/>
            <a:ext cx="1420871" cy="6858000"/>
          </a:xfrm>
          <a:prstGeom prst="rect">
            <a:avLst/>
          </a:prstGeom>
          <a:solidFill>
            <a:schemeClr val="bg1">
              <a:alpha val="95000"/>
            </a:schemeClr>
          </a:solidFill>
          <a:ln w="31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spAutoFit/>
          </a:bodyPr>
          <a:lstStyle/>
          <a:p>
            <a:endParaRPr lang="en-US"/>
          </a:p>
        </p:txBody>
      </p:sp>
      <p:grpSp>
        <p:nvGrpSpPr>
          <p:cNvPr id="18" name="Group 26"/>
          <p:cNvGrpSpPr>
            <a:grpSpLocks/>
          </p:cNvGrpSpPr>
          <p:nvPr/>
        </p:nvGrpSpPr>
        <p:grpSpPr bwMode="auto">
          <a:xfrm>
            <a:off x="179512" y="329332"/>
            <a:ext cx="1298575" cy="6196012"/>
            <a:chOff x="142" y="119"/>
            <a:chExt cx="818" cy="3903"/>
          </a:xfrm>
        </p:grpSpPr>
        <p:sp>
          <p:nvSpPr>
            <p:cNvPr id="19" name="Text Box 27"/>
            <p:cNvSpPr txBox="1">
              <a:spLocks noChangeArrowheads="1"/>
            </p:cNvSpPr>
            <p:nvPr/>
          </p:nvSpPr>
          <p:spPr bwMode="auto">
            <a:xfrm>
              <a:off x="499" y="2796"/>
              <a:ext cx="461" cy="1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427038" indent="-215900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642938" indent="-212725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858838" indent="-212725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1074738" indent="-214313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15319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19891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24463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29035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>
                <a:lnSpc>
                  <a:spcPct val="87000"/>
                </a:lnSpc>
                <a:buClr>
                  <a:srgbClr val="000000"/>
                </a:buClr>
                <a:buSzPct val="45000"/>
                <a:buFont typeface="Wingdings" charset="2"/>
                <a:buNone/>
              </a:pPr>
              <a:r>
                <a:rPr lang="en-GB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LIN-</a:t>
              </a:r>
            </a:p>
            <a:p>
              <a:pPr eaLnBrk="1">
                <a:lnSpc>
                  <a:spcPct val="87000"/>
                </a:lnSpc>
                <a:buClr>
                  <a:srgbClr val="000000"/>
                </a:buClr>
                <a:buSzPct val="45000"/>
                <a:buFont typeface="Wingdings" charset="2"/>
                <a:buNone/>
              </a:pPr>
              <a:r>
                <a:rPr lang="en-GB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AC2</a:t>
              </a:r>
            </a:p>
          </p:txBody>
        </p:sp>
        <p:sp>
          <p:nvSpPr>
            <p:cNvPr id="20" name="Text Box 28"/>
            <p:cNvSpPr txBox="1">
              <a:spLocks noChangeArrowheads="1"/>
            </p:cNvSpPr>
            <p:nvPr/>
          </p:nvSpPr>
          <p:spPr bwMode="auto">
            <a:xfrm>
              <a:off x="499" y="2180"/>
              <a:ext cx="397" cy="1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427038" indent="-215900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642938" indent="-212725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858838" indent="-212725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1074738" indent="-214313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15319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19891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24463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29035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>
                <a:lnSpc>
                  <a:spcPct val="87000"/>
                </a:lnSpc>
                <a:buClr>
                  <a:srgbClr val="000000"/>
                </a:buClr>
                <a:buSzPct val="45000"/>
                <a:buFont typeface="Wingdings" charset="2"/>
                <a:buNone/>
              </a:pPr>
              <a:r>
                <a:rPr lang="en-GB" altLang="en-US" sz="1600">
                  <a:solidFill>
                    <a:schemeClr val="tx1">
                      <a:lumMod val="65000"/>
                      <a:lumOff val="3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BOO-</a:t>
              </a:r>
            </a:p>
            <a:p>
              <a:pPr eaLnBrk="1">
                <a:lnSpc>
                  <a:spcPct val="87000"/>
                </a:lnSpc>
                <a:buClr>
                  <a:srgbClr val="000000"/>
                </a:buClr>
                <a:buSzPct val="45000"/>
                <a:buFont typeface="Wingdings" charset="2"/>
                <a:buNone/>
              </a:pPr>
              <a:r>
                <a:rPr lang="en-GB" altLang="en-US" sz="1600">
                  <a:solidFill>
                    <a:schemeClr val="tx1">
                      <a:lumMod val="65000"/>
                      <a:lumOff val="3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STER</a:t>
              </a:r>
            </a:p>
          </p:txBody>
        </p:sp>
        <p:sp>
          <p:nvSpPr>
            <p:cNvPr id="25" name="Text Box 29"/>
            <p:cNvSpPr txBox="1">
              <a:spLocks noChangeArrowheads="1"/>
            </p:cNvSpPr>
            <p:nvPr/>
          </p:nvSpPr>
          <p:spPr bwMode="auto">
            <a:xfrm>
              <a:off x="499" y="1634"/>
              <a:ext cx="171" cy="1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427038" indent="-215900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642938" indent="-212725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858838" indent="-212725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1074738" indent="-214313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15319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19891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24463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29035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>
                <a:lnSpc>
                  <a:spcPct val="87000"/>
                </a:lnSpc>
                <a:buClr>
                  <a:srgbClr val="000000"/>
                </a:buClr>
                <a:buSzPct val="45000"/>
                <a:buFont typeface="Wingdings" charset="2"/>
                <a:buNone/>
              </a:pPr>
              <a:r>
                <a:rPr lang="en-GB" altLang="en-US" sz="1600">
                  <a:solidFill>
                    <a:srgbClr val="292929"/>
                  </a:solidFill>
                  <a:latin typeface="Helvetica" charset="0"/>
                  <a:ea typeface="Helvetica" charset="0"/>
                  <a:cs typeface="Helvetica" charset="0"/>
                </a:rPr>
                <a:t>PS</a:t>
              </a:r>
            </a:p>
          </p:txBody>
        </p:sp>
        <p:sp>
          <p:nvSpPr>
            <p:cNvPr id="26" name="Text Box 30"/>
            <p:cNvSpPr txBox="1">
              <a:spLocks noChangeArrowheads="1"/>
            </p:cNvSpPr>
            <p:nvPr/>
          </p:nvSpPr>
          <p:spPr bwMode="auto">
            <a:xfrm>
              <a:off x="499" y="1038"/>
              <a:ext cx="257" cy="1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427038" indent="-215900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642938" indent="-212725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858838" indent="-212725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1074738" indent="-214313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15319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19891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24463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29035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>
                <a:lnSpc>
                  <a:spcPct val="87000"/>
                </a:lnSpc>
                <a:buClr>
                  <a:srgbClr val="000000"/>
                </a:buClr>
                <a:buSzPct val="45000"/>
                <a:buFont typeface="Wingdings" charset="2"/>
                <a:buNone/>
              </a:pPr>
              <a:r>
                <a:rPr lang="en-GB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SPS</a:t>
              </a:r>
            </a:p>
          </p:txBody>
        </p:sp>
        <p:sp>
          <p:nvSpPr>
            <p:cNvPr id="27" name="Text Box 31"/>
            <p:cNvSpPr txBox="1">
              <a:spLocks noChangeArrowheads="1"/>
            </p:cNvSpPr>
            <p:nvPr/>
          </p:nvSpPr>
          <p:spPr bwMode="auto">
            <a:xfrm>
              <a:off x="499" y="443"/>
              <a:ext cx="263" cy="1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427038" indent="-215900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642938" indent="-212725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858838" indent="-212725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1074738" indent="-214313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15319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19891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24463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29035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>
                <a:lnSpc>
                  <a:spcPct val="87000"/>
                </a:lnSpc>
                <a:buClr>
                  <a:srgbClr val="000000"/>
                </a:buClr>
                <a:buSzPct val="45000"/>
                <a:buFont typeface="Wingdings" charset="2"/>
                <a:buNone/>
              </a:pPr>
              <a:r>
                <a:rPr lang="en-GB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LHC</a:t>
              </a:r>
            </a:p>
          </p:txBody>
        </p:sp>
        <p:sp>
          <p:nvSpPr>
            <p:cNvPr id="28" name="Line 32"/>
            <p:cNvSpPr>
              <a:spLocks noChangeShapeType="1"/>
            </p:cNvSpPr>
            <p:nvPr/>
          </p:nvSpPr>
          <p:spPr bwMode="auto">
            <a:xfrm flipV="1">
              <a:off x="404" y="2719"/>
              <a:ext cx="1" cy="353"/>
            </a:xfrm>
            <a:prstGeom prst="line">
              <a:avLst/>
            </a:prstGeom>
            <a:noFill/>
            <a:ln w="19050">
              <a:solidFill>
                <a:srgbClr val="D80017"/>
              </a:solidFill>
              <a:prstDash val="sysDot"/>
              <a:round/>
              <a:headEnd type="diamond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Helvetica" charset="0"/>
                <a:ea typeface="Helvetica" charset="0"/>
                <a:cs typeface="Helvetica" charset="0"/>
              </a:endParaRPr>
            </a:p>
          </p:txBody>
        </p:sp>
        <p:sp>
          <p:nvSpPr>
            <p:cNvPr id="30" name="Text Box 33"/>
            <p:cNvSpPr txBox="1">
              <a:spLocks noChangeArrowheads="1"/>
            </p:cNvSpPr>
            <p:nvPr/>
          </p:nvSpPr>
          <p:spPr bwMode="auto">
            <a:xfrm>
              <a:off x="168" y="2546"/>
              <a:ext cx="441" cy="1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 type="triangl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427038" indent="-215900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642938" indent="-212725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858838" indent="-212725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1074738" indent="-214313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15319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19891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24463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29035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>
                <a:lnSpc>
                  <a:spcPct val="87000"/>
                </a:lnSpc>
                <a:buClr>
                  <a:srgbClr val="000000"/>
                </a:buClr>
                <a:buSzPct val="45000"/>
                <a:buFont typeface="Wingdings" charset="2"/>
                <a:buNone/>
              </a:pPr>
              <a:r>
                <a:rPr lang="en-GB" altLang="en-US" sz="1600" dirty="0">
                  <a:solidFill>
                    <a:srgbClr val="D80017"/>
                  </a:solidFill>
                  <a:latin typeface="Helvetica" charset="0"/>
                  <a:ea typeface="Helvetica" charset="0"/>
                  <a:cs typeface="Helvetica" charset="0"/>
                </a:rPr>
                <a:t>50 MeV</a:t>
              </a:r>
            </a:p>
          </p:txBody>
        </p:sp>
        <p:sp>
          <p:nvSpPr>
            <p:cNvPr id="34" name="Line 34"/>
            <p:cNvSpPr>
              <a:spLocks noChangeShapeType="1"/>
            </p:cNvSpPr>
            <p:nvPr/>
          </p:nvSpPr>
          <p:spPr bwMode="auto">
            <a:xfrm flipV="1">
              <a:off x="405" y="2106"/>
              <a:ext cx="1" cy="353"/>
            </a:xfrm>
            <a:prstGeom prst="line">
              <a:avLst/>
            </a:prstGeom>
            <a:noFill/>
            <a:ln w="19050">
              <a:solidFill>
                <a:srgbClr val="D80017"/>
              </a:solidFill>
              <a:prstDash val="sysDot"/>
              <a:round/>
              <a:headEnd type="diamond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Helvetica" charset="0"/>
                <a:ea typeface="Helvetica" charset="0"/>
                <a:cs typeface="Helvetica" charset="0"/>
              </a:endParaRPr>
            </a:p>
          </p:txBody>
        </p:sp>
        <p:sp>
          <p:nvSpPr>
            <p:cNvPr id="35" name="Text Box 35"/>
            <p:cNvSpPr txBox="1">
              <a:spLocks noChangeArrowheads="1"/>
            </p:cNvSpPr>
            <p:nvPr/>
          </p:nvSpPr>
          <p:spPr bwMode="auto">
            <a:xfrm>
              <a:off x="169" y="1935"/>
              <a:ext cx="506" cy="1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 type="triangl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427038" indent="-215900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642938" indent="-212725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858838" indent="-212725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1074738" indent="-214313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15319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19891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24463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29035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>
                <a:lnSpc>
                  <a:spcPct val="87000"/>
                </a:lnSpc>
                <a:buClr>
                  <a:srgbClr val="000000"/>
                </a:buClr>
                <a:buSzPct val="45000"/>
                <a:buFont typeface="Wingdings" charset="2"/>
                <a:buNone/>
              </a:pPr>
              <a:r>
                <a:rPr lang="en-GB" altLang="en-US" sz="1600" dirty="0">
                  <a:solidFill>
                    <a:srgbClr val="D80017"/>
                  </a:solidFill>
                  <a:latin typeface="Helvetica" charset="0"/>
                  <a:ea typeface="Helvetica" charset="0"/>
                  <a:cs typeface="Helvetica" charset="0"/>
                </a:rPr>
                <a:t>1.4 GeV</a:t>
              </a:r>
            </a:p>
          </p:txBody>
        </p:sp>
        <p:sp>
          <p:nvSpPr>
            <p:cNvPr id="36" name="Line 36"/>
            <p:cNvSpPr>
              <a:spLocks noChangeShapeType="1"/>
            </p:cNvSpPr>
            <p:nvPr/>
          </p:nvSpPr>
          <p:spPr bwMode="auto">
            <a:xfrm flipV="1">
              <a:off x="405" y="1517"/>
              <a:ext cx="1" cy="353"/>
            </a:xfrm>
            <a:prstGeom prst="line">
              <a:avLst/>
            </a:prstGeom>
            <a:noFill/>
            <a:ln w="19050">
              <a:solidFill>
                <a:srgbClr val="D80017"/>
              </a:solidFill>
              <a:prstDash val="sysDot"/>
              <a:round/>
              <a:headEnd type="diamond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Helvetica" charset="0"/>
                <a:ea typeface="Helvetica" charset="0"/>
                <a:cs typeface="Helvetica" charset="0"/>
              </a:endParaRPr>
            </a:p>
          </p:txBody>
        </p:sp>
        <p:sp>
          <p:nvSpPr>
            <p:cNvPr id="37" name="Text Box 37"/>
            <p:cNvSpPr txBox="1">
              <a:spLocks noChangeArrowheads="1"/>
            </p:cNvSpPr>
            <p:nvPr/>
          </p:nvSpPr>
          <p:spPr bwMode="auto">
            <a:xfrm>
              <a:off x="170" y="1346"/>
              <a:ext cx="433" cy="1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 type="triangl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427038" indent="-215900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642938" indent="-212725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858838" indent="-212725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1074738" indent="-214313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15319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19891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24463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29035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>
                <a:lnSpc>
                  <a:spcPct val="87000"/>
                </a:lnSpc>
                <a:buClr>
                  <a:srgbClr val="000000"/>
                </a:buClr>
                <a:buSzPct val="45000"/>
                <a:buFont typeface="Wingdings" charset="2"/>
                <a:buNone/>
              </a:pPr>
              <a:r>
                <a:rPr lang="en-GB" altLang="en-US" sz="1600">
                  <a:solidFill>
                    <a:srgbClr val="D80017"/>
                  </a:solidFill>
                  <a:latin typeface="Helvetica" charset="0"/>
                  <a:ea typeface="Helvetica" charset="0"/>
                  <a:cs typeface="Helvetica" charset="0"/>
                </a:rPr>
                <a:t>26 GeV</a:t>
              </a:r>
            </a:p>
          </p:txBody>
        </p:sp>
        <p:sp>
          <p:nvSpPr>
            <p:cNvPr id="38" name="Line 38"/>
            <p:cNvSpPr>
              <a:spLocks noChangeShapeType="1"/>
            </p:cNvSpPr>
            <p:nvPr/>
          </p:nvSpPr>
          <p:spPr bwMode="auto">
            <a:xfrm flipV="1">
              <a:off x="405" y="904"/>
              <a:ext cx="1" cy="353"/>
            </a:xfrm>
            <a:prstGeom prst="line">
              <a:avLst/>
            </a:prstGeom>
            <a:noFill/>
            <a:ln w="19050">
              <a:solidFill>
                <a:srgbClr val="D80017"/>
              </a:solidFill>
              <a:prstDash val="sysDot"/>
              <a:round/>
              <a:headEnd type="diamond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Helvetica" charset="0"/>
                <a:ea typeface="Helvetica" charset="0"/>
                <a:cs typeface="Helvetica" charset="0"/>
              </a:endParaRPr>
            </a:p>
          </p:txBody>
        </p:sp>
        <p:sp>
          <p:nvSpPr>
            <p:cNvPr id="39" name="Text Box 39"/>
            <p:cNvSpPr txBox="1">
              <a:spLocks noChangeArrowheads="1"/>
            </p:cNvSpPr>
            <p:nvPr/>
          </p:nvSpPr>
          <p:spPr bwMode="auto">
            <a:xfrm>
              <a:off x="169" y="743"/>
              <a:ext cx="505" cy="1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 type="triangl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427038" indent="-215900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642938" indent="-212725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858838" indent="-212725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1074738" indent="-214313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15319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19891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24463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29035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>
                <a:lnSpc>
                  <a:spcPct val="87000"/>
                </a:lnSpc>
                <a:buClr>
                  <a:srgbClr val="000000"/>
                </a:buClr>
                <a:buSzPct val="45000"/>
                <a:buFont typeface="Wingdings" charset="2"/>
                <a:buNone/>
              </a:pPr>
              <a:r>
                <a:rPr lang="en-GB" altLang="en-US" sz="1600">
                  <a:solidFill>
                    <a:srgbClr val="D80017"/>
                  </a:solidFill>
                  <a:latin typeface="Helvetica" charset="0"/>
                  <a:ea typeface="Helvetica" charset="0"/>
                  <a:cs typeface="Helvetica" charset="0"/>
                </a:rPr>
                <a:t>450 GeV</a:t>
              </a:r>
            </a:p>
          </p:txBody>
        </p:sp>
        <p:sp>
          <p:nvSpPr>
            <p:cNvPr id="40" name="Line 40"/>
            <p:cNvSpPr>
              <a:spLocks noChangeShapeType="1"/>
            </p:cNvSpPr>
            <p:nvPr/>
          </p:nvSpPr>
          <p:spPr bwMode="auto">
            <a:xfrm flipV="1">
              <a:off x="405" y="315"/>
              <a:ext cx="1" cy="353"/>
            </a:xfrm>
            <a:prstGeom prst="line">
              <a:avLst/>
            </a:prstGeom>
            <a:noFill/>
            <a:ln w="19050">
              <a:solidFill>
                <a:srgbClr val="D80017"/>
              </a:solidFill>
              <a:prstDash val="sysDot"/>
              <a:round/>
              <a:headEnd type="diamond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Helvetica" charset="0"/>
                <a:ea typeface="Helvetica" charset="0"/>
                <a:cs typeface="Helvetica" charset="0"/>
              </a:endParaRPr>
            </a:p>
          </p:txBody>
        </p:sp>
        <p:sp>
          <p:nvSpPr>
            <p:cNvPr id="41" name="Text Box 41"/>
            <p:cNvSpPr txBox="1">
              <a:spLocks noChangeArrowheads="1"/>
            </p:cNvSpPr>
            <p:nvPr/>
          </p:nvSpPr>
          <p:spPr bwMode="auto">
            <a:xfrm>
              <a:off x="191" y="119"/>
              <a:ext cx="432" cy="1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 type="triangl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427038" indent="-215900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642938" indent="-212725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858838" indent="-212725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1074738" indent="-214313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15319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19891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24463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29035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>
                <a:lnSpc>
                  <a:spcPct val="87000"/>
                </a:lnSpc>
                <a:buClr>
                  <a:srgbClr val="000000"/>
                </a:buClr>
                <a:buSzPct val="45000"/>
                <a:buFont typeface="Wingdings" charset="2"/>
                <a:buNone/>
              </a:pPr>
              <a:r>
                <a:rPr lang="en-GB" altLang="en-US" sz="1600">
                  <a:solidFill>
                    <a:srgbClr val="D80017"/>
                  </a:solidFill>
                  <a:latin typeface="Helvetica" charset="0"/>
                  <a:ea typeface="Helvetica" charset="0"/>
                  <a:cs typeface="Helvetica" charset="0"/>
                </a:rPr>
                <a:t>7 TeV</a:t>
              </a:r>
            </a:p>
          </p:txBody>
        </p:sp>
        <p:pic>
          <p:nvPicPr>
            <p:cNvPr id="42" name="Picture 4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" y="3158"/>
              <a:ext cx="510" cy="864"/>
            </a:xfrm>
            <a:prstGeom prst="rect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pic>
        <p:sp>
          <p:nvSpPr>
            <p:cNvPr id="43" name="Text Box 43"/>
            <p:cNvSpPr txBox="1">
              <a:spLocks noChangeArrowheads="1"/>
            </p:cNvSpPr>
            <p:nvPr/>
          </p:nvSpPr>
          <p:spPr bwMode="auto">
            <a:xfrm>
              <a:off x="196" y="3537"/>
              <a:ext cx="454" cy="1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 type="triangl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427038" indent="-215900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642938" indent="-212725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858838" indent="-212725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1074738" indent="-214313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15319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19891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24463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29035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>
                <a:lnSpc>
                  <a:spcPct val="86000"/>
                </a:lnSpc>
                <a:buClr>
                  <a:srgbClr val="000000"/>
                </a:buClr>
                <a:buSzPct val="45000"/>
                <a:buFont typeface="Wingdings" charset="2"/>
                <a:buNone/>
              </a:pPr>
              <a:r>
                <a:rPr lang="en-GB" altLang="en-US">
                  <a:solidFill>
                    <a:srgbClr val="333366"/>
                  </a:solidFill>
                  <a:latin typeface="Helvetica" charset="0"/>
                  <a:ea typeface="Helvetica" charset="0"/>
                  <a:cs typeface="Helvetica" charset="0"/>
                </a:rPr>
                <a:t>PROTONS</a:t>
              </a:r>
            </a:p>
          </p:txBody>
        </p:sp>
      </p:grpSp>
      <p:sp>
        <p:nvSpPr>
          <p:cNvPr id="44" name="Text Box 13"/>
          <p:cNvSpPr txBox="1">
            <a:spLocks noChangeArrowheads="1"/>
          </p:cNvSpPr>
          <p:nvPr/>
        </p:nvSpPr>
        <p:spPr bwMode="auto">
          <a:xfrm>
            <a:off x="1420871" y="6547647"/>
            <a:ext cx="7723129" cy="309958"/>
          </a:xfrm>
          <a:prstGeom prst="rect">
            <a:avLst/>
          </a:prstGeom>
          <a:solidFill>
            <a:schemeClr val="tx1">
              <a:alpha val="62000"/>
            </a:schemeClr>
          </a:solidFill>
          <a:ln>
            <a:noFill/>
          </a:ln>
          <a:effectLst/>
        </p:spPr>
        <p:txBody>
          <a:bodyPr wrap="square" lIns="90000" tIns="46800" rIns="90000" bIns="46800">
            <a:spAutoFit/>
          </a:bodyPr>
          <a:lstStyle/>
          <a:p>
            <a:r>
              <a:rPr lang="en-GB" altLang="en-US" sz="14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 ~20 </a:t>
            </a:r>
            <a:r>
              <a:rPr lang="en-GB" altLang="en-US" sz="14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minutes are required to accelerate </a:t>
            </a:r>
            <a:r>
              <a:rPr lang="en-GB" altLang="en-US" sz="14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the protons in </a:t>
            </a:r>
            <a:r>
              <a:rPr lang="en-GB" altLang="en-US" sz="14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the LHC from 450 GeV to 7 TeV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7445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ERN_picture_sk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4348534" y="3843378"/>
            <a:ext cx="2237584" cy="1402802"/>
          </a:xfrm>
          <a:prstGeom prst="ellipse">
            <a:avLst/>
          </a:prstGeom>
          <a:noFill/>
          <a:ln w="38100" cmpd="sng"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bg1">
                <a:alpha val="53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 rot="21397720">
            <a:off x="1102505" y="1968509"/>
            <a:ext cx="6882104" cy="3416730"/>
          </a:xfrm>
          <a:prstGeom prst="ellipse">
            <a:avLst/>
          </a:prstGeom>
          <a:noFill/>
          <a:ln w="57150" cmpd="sng">
            <a:solidFill>
              <a:schemeClr val="tx2">
                <a:lumMod val="50000"/>
                <a:lumOff val="50000"/>
              </a:schemeClr>
            </a:solidFill>
          </a:ln>
          <a:effectLst>
            <a:glow rad="101600">
              <a:schemeClr val="bg1">
                <a:alpha val="75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73" descr="bul-pho-2007-07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9585" y="693688"/>
            <a:ext cx="2590800" cy="1727200"/>
          </a:xfrm>
          <a:prstGeom prst="rect">
            <a:avLst/>
          </a:prstGeom>
          <a:noFill/>
          <a:ln w="38100" cap="flat" cmpd="sng" algn="ctr">
            <a:solidFill>
              <a:srgbClr val="FFFFFF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304800" dist="38100" dir="2700000" sx="101000" sy="101000">
              <a:srgbClr val="000000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95"/>
          <p:cNvSpPr>
            <a:spLocks noChangeArrowheads="1"/>
          </p:cNvSpPr>
          <p:nvPr/>
        </p:nvSpPr>
        <p:spPr bwMode="auto">
          <a:xfrm>
            <a:off x="2170039" y="697826"/>
            <a:ext cx="554618" cy="304800"/>
          </a:xfrm>
          <a:prstGeom prst="rect">
            <a:avLst/>
          </a:prstGeom>
          <a:gradFill rotWithShape="0">
            <a:gsLst>
              <a:gs pos="0">
                <a:srgbClr val="A52B2B"/>
              </a:gs>
              <a:gs pos="100000">
                <a:srgbClr val="82010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Text Box 74"/>
          <p:cNvSpPr txBox="1">
            <a:spLocks noChangeArrowheads="1"/>
          </p:cNvSpPr>
          <p:nvPr/>
        </p:nvSpPr>
        <p:spPr bwMode="auto">
          <a:xfrm>
            <a:off x="2135212" y="677851"/>
            <a:ext cx="6365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CH" b="1" dirty="0" smtClean="0">
                <a:solidFill>
                  <a:prstClr val="white"/>
                </a:solidFill>
                <a:latin typeface="Century Gothic" charset="0"/>
              </a:rPr>
              <a:t>CMS</a:t>
            </a:r>
            <a:endParaRPr lang="de-CH" sz="2000" b="1" dirty="0" smtClean="0">
              <a:solidFill>
                <a:prstClr val="white"/>
              </a:solidFill>
              <a:latin typeface="Tahoma" charset="0"/>
            </a:endParaRPr>
          </a:p>
        </p:txBody>
      </p:sp>
      <p:pic>
        <p:nvPicPr>
          <p:cNvPr id="10" name="Picture 79" descr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4974889"/>
            <a:ext cx="1955800" cy="1449388"/>
          </a:xfrm>
          <a:prstGeom prst="rect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  <a:effectLst>
            <a:outerShdw blurRad="304800" dist="38100" dir="2700000" sx="101000" sy="101000">
              <a:srgbClr val="000000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95"/>
          <p:cNvSpPr>
            <a:spLocks noChangeArrowheads="1"/>
          </p:cNvSpPr>
          <p:nvPr/>
        </p:nvSpPr>
        <p:spPr bwMode="auto">
          <a:xfrm>
            <a:off x="1385887" y="6140337"/>
            <a:ext cx="719138" cy="283940"/>
          </a:xfrm>
          <a:prstGeom prst="rect">
            <a:avLst/>
          </a:prstGeom>
          <a:gradFill rotWithShape="0">
            <a:gsLst>
              <a:gs pos="0">
                <a:srgbClr val="A52B2B"/>
              </a:gs>
              <a:gs pos="100000">
                <a:srgbClr val="82010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Text Box 80"/>
          <p:cNvSpPr txBox="1">
            <a:spLocks noChangeArrowheads="1"/>
          </p:cNvSpPr>
          <p:nvPr/>
        </p:nvSpPr>
        <p:spPr bwMode="auto">
          <a:xfrm>
            <a:off x="1374457" y="6093926"/>
            <a:ext cx="7477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CH" b="1" dirty="0" smtClean="0">
                <a:solidFill>
                  <a:prstClr val="white"/>
                </a:solidFill>
                <a:latin typeface="Century Gothic" charset="0"/>
              </a:rPr>
              <a:t>ALICE</a:t>
            </a:r>
            <a:endParaRPr lang="de-CH" sz="2000" b="1" dirty="0" smtClean="0">
              <a:solidFill>
                <a:prstClr val="white"/>
              </a:solidFill>
              <a:latin typeface="Tahoma" charset="0"/>
            </a:endParaRPr>
          </a:p>
        </p:txBody>
      </p:sp>
      <p:pic>
        <p:nvPicPr>
          <p:cNvPr id="13" name="Picture 86" descr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19763" y="1372518"/>
            <a:ext cx="2165350" cy="1376363"/>
          </a:xfrm>
          <a:prstGeom prst="rect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  <a:effectLst>
            <a:outerShdw blurRad="304800" dist="38100" dir="2700000" sx="101000" sy="101000">
              <a:srgbClr val="000000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87"/>
          <p:cNvSpPr>
            <a:spLocks noChangeArrowheads="1"/>
          </p:cNvSpPr>
          <p:nvPr/>
        </p:nvSpPr>
        <p:spPr bwMode="auto">
          <a:xfrm>
            <a:off x="8281863" y="1372518"/>
            <a:ext cx="609600" cy="304800"/>
          </a:xfrm>
          <a:prstGeom prst="rect">
            <a:avLst/>
          </a:prstGeom>
          <a:gradFill rotWithShape="0">
            <a:gsLst>
              <a:gs pos="0">
                <a:srgbClr val="C89A09"/>
              </a:gs>
              <a:gs pos="100000">
                <a:srgbClr val="D3D90D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Text Box 88"/>
          <p:cNvSpPr txBox="1">
            <a:spLocks noChangeArrowheads="1"/>
          </p:cNvSpPr>
          <p:nvPr/>
        </p:nvSpPr>
        <p:spPr bwMode="auto">
          <a:xfrm>
            <a:off x="8243763" y="1340768"/>
            <a:ext cx="720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CH" b="1" dirty="0" err="1" smtClean="0">
                <a:solidFill>
                  <a:prstClr val="white"/>
                </a:solidFill>
                <a:latin typeface="Century Gothic" charset="0"/>
              </a:rPr>
              <a:t>LHCb</a:t>
            </a:r>
            <a:endParaRPr lang="de-CH" sz="2000" b="1" dirty="0" smtClean="0">
              <a:solidFill>
                <a:prstClr val="white"/>
              </a:solidFill>
              <a:latin typeface="Tahoma" charset="0"/>
            </a:endParaRPr>
          </a:p>
        </p:txBody>
      </p:sp>
      <p:pic>
        <p:nvPicPr>
          <p:cNvPr id="16" name="Picture 94" descr="0511013_0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2250" y="4738950"/>
            <a:ext cx="2590800" cy="1687513"/>
          </a:xfrm>
          <a:prstGeom prst="rect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  <a:effectLst>
            <a:outerShdw blurRad="304800" dist="38100" dir="2700000" sx="101000" sy="101000">
              <a:srgbClr val="000000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95"/>
          <p:cNvSpPr>
            <a:spLocks noChangeArrowheads="1"/>
          </p:cNvSpPr>
          <p:nvPr/>
        </p:nvSpPr>
        <p:spPr bwMode="auto">
          <a:xfrm>
            <a:off x="8273925" y="6120075"/>
            <a:ext cx="609600" cy="30480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Text Box 96"/>
          <p:cNvSpPr txBox="1">
            <a:spLocks noChangeArrowheads="1"/>
          </p:cNvSpPr>
          <p:nvPr/>
        </p:nvSpPr>
        <p:spPr bwMode="auto">
          <a:xfrm>
            <a:off x="8197725" y="6086420"/>
            <a:ext cx="7667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CH" b="1" dirty="0" smtClean="0">
                <a:solidFill>
                  <a:prstClr val="white"/>
                </a:solidFill>
                <a:latin typeface="Century Gothic" charset="0"/>
              </a:rPr>
              <a:t>ATLAS</a:t>
            </a:r>
          </a:p>
        </p:txBody>
      </p:sp>
      <p:sp>
        <p:nvSpPr>
          <p:cNvPr id="19" name="Line 70"/>
          <p:cNvSpPr>
            <a:spLocks noChangeShapeType="1"/>
          </p:cNvSpPr>
          <p:nvPr/>
        </p:nvSpPr>
        <p:spPr bwMode="auto">
          <a:xfrm flipH="1" flipV="1">
            <a:off x="2771799" y="693687"/>
            <a:ext cx="930249" cy="1330853"/>
          </a:xfrm>
          <a:prstGeom prst="line">
            <a:avLst/>
          </a:prstGeom>
          <a:noFill/>
          <a:ln w="19050" cmpd="sng">
            <a:solidFill>
              <a:schemeClr val="bg1"/>
            </a:solidFill>
            <a:prstDash val="sysDash"/>
            <a:round/>
            <a:headEnd/>
            <a:tailEnd/>
          </a:ln>
          <a:effectLst>
            <a:outerShdw blurRad="539750" dist="190500" dir="2700000" sx="28000" sy="28000" algn="tl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0" name="Line 70"/>
          <p:cNvSpPr>
            <a:spLocks noChangeShapeType="1"/>
          </p:cNvSpPr>
          <p:nvPr/>
        </p:nvSpPr>
        <p:spPr bwMode="auto">
          <a:xfrm flipV="1">
            <a:off x="2730385" y="2014538"/>
            <a:ext cx="971665" cy="406350"/>
          </a:xfrm>
          <a:prstGeom prst="line">
            <a:avLst/>
          </a:prstGeom>
          <a:noFill/>
          <a:ln w="19050" cmpd="sng">
            <a:solidFill>
              <a:schemeClr val="bg1"/>
            </a:solidFill>
            <a:prstDash val="sysDash"/>
            <a:round/>
            <a:headEnd/>
            <a:tailEnd/>
          </a:ln>
          <a:effectLst>
            <a:outerShdw blurRad="539750" dist="190500" dir="2700000" sx="28000" sy="28000" algn="tl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" name="Oval 72"/>
          <p:cNvSpPr>
            <a:spLocks noChangeArrowheads="1"/>
          </p:cNvSpPr>
          <p:nvPr/>
        </p:nvSpPr>
        <p:spPr bwMode="auto">
          <a:xfrm>
            <a:off x="3613633" y="1981990"/>
            <a:ext cx="147638" cy="1127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" name="Oval 72"/>
          <p:cNvSpPr>
            <a:spLocks noChangeArrowheads="1"/>
          </p:cNvSpPr>
          <p:nvPr/>
        </p:nvSpPr>
        <p:spPr bwMode="auto">
          <a:xfrm>
            <a:off x="7894551" y="3604319"/>
            <a:ext cx="147638" cy="1127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" name="Line 70"/>
          <p:cNvSpPr>
            <a:spLocks noChangeShapeType="1"/>
          </p:cNvSpPr>
          <p:nvPr/>
        </p:nvSpPr>
        <p:spPr bwMode="auto">
          <a:xfrm flipV="1">
            <a:off x="5812924" y="4711771"/>
            <a:ext cx="489326" cy="422677"/>
          </a:xfrm>
          <a:prstGeom prst="line">
            <a:avLst/>
          </a:prstGeom>
          <a:noFill/>
          <a:ln w="19050" cmpd="sng">
            <a:solidFill>
              <a:schemeClr val="bg1"/>
            </a:solidFill>
            <a:prstDash val="sysDash"/>
            <a:round/>
            <a:headEnd/>
            <a:tailEnd/>
          </a:ln>
          <a:effectLst>
            <a:outerShdw blurRad="539750" dist="190500" dir="2700000" sx="28000" sy="28000" algn="tl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6" name="Line 70"/>
          <p:cNvSpPr>
            <a:spLocks noChangeShapeType="1"/>
          </p:cNvSpPr>
          <p:nvPr/>
        </p:nvSpPr>
        <p:spPr bwMode="auto">
          <a:xfrm flipH="1" flipV="1">
            <a:off x="5798043" y="5218568"/>
            <a:ext cx="504206" cy="1234767"/>
          </a:xfrm>
          <a:prstGeom prst="line">
            <a:avLst/>
          </a:prstGeom>
          <a:noFill/>
          <a:ln w="19050" cmpd="sng">
            <a:solidFill>
              <a:schemeClr val="bg1"/>
            </a:solidFill>
            <a:prstDash val="sysDash"/>
            <a:round/>
            <a:headEnd/>
            <a:tailEnd/>
          </a:ln>
          <a:effectLst>
            <a:outerShdw blurRad="539750" dist="190500" dir="2700000" sx="28000" sy="28000" algn="tl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7" name="Line 70"/>
          <p:cNvSpPr>
            <a:spLocks noChangeShapeType="1"/>
          </p:cNvSpPr>
          <p:nvPr/>
        </p:nvSpPr>
        <p:spPr bwMode="auto">
          <a:xfrm flipV="1">
            <a:off x="8042190" y="2748881"/>
            <a:ext cx="848888" cy="869403"/>
          </a:xfrm>
          <a:prstGeom prst="line">
            <a:avLst/>
          </a:prstGeom>
          <a:noFill/>
          <a:ln w="19050" cmpd="sng">
            <a:solidFill>
              <a:schemeClr val="bg1"/>
            </a:solidFill>
            <a:prstDash val="sysDash"/>
            <a:round/>
            <a:headEnd/>
            <a:tailEnd/>
          </a:ln>
          <a:effectLst>
            <a:outerShdw blurRad="539750" dist="190500" dir="2700000" sx="28000" sy="28000" algn="tl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8" name="Line 70"/>
          <p:cNvSpPr>
            <a:spLocks noChangeShapeType="1"/>
          </p:cNvSpPr>
          <p:nvPr/>
        </p:nvSpPr>
        <p:spPr bwMode="auto">
          <a:xfrm flipH="1" flipV="1">
            <a:off x="6705599" y="2748881"/>
            <a:ext cx="1188951" cy="883209"/>
          </a:xfrm>
          <a:prstGeom prst="line">
            <a:avLst/>
          </a:prstGeom>
          <a:noFill/>
          <a:ln w="19050" cmpd="sng">
            <a:solidFill>
              <a:schemeClr val="bg1"/>
            </a:solidFill>
            <a:prstDash val="sysDash"/>
            <a:round/>
            <a:headEnd/>
            <a:tailEnd/>
          </a:ln>
          <a:effectLst>
            <a:outerShdw blurRad="539750" dist="190500" dir="2700000" sx="28000" sy="28000" algn="tl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9" name="Line 70"/>
          <p:cNvSpPr>
            <a:spLocks noChangeShapeType="1"/>
          </p:cNvSpPr>
          <p:nvPr/>
        </p:nvSpPr>
        <p:spPr bwMode="auto">
          <a:xfrm flipH="1" flipV="1">
            <a:off x="2133600" y="4974888"/>
            <a:ext cx="240837" cy="119427"/>
          </a:xfrm>
          <a:prstGeom prst="line">
            <a:avLst/>
          </a:prstGeom>
          <a:noFill/>
          <a:ln w="19050" cmpd="sng">
            <a:solidFill>
              <a:schemeClr val="bg1"/>
            </a:solidFill>
            <a:prstDash val="sysDash"/>
            <a:round/>
            <a:headEnd/>
            <a:tailEnd/>
          </a:ln>
          <a:effectLst>
            <a:outerShdw blurRad="539750" dist="190500" dir="2700000" sx="28000" sy="28000" algn="tl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0" name="Line 70"/>
          <p:cNvSpPr>
            <a:spLocks noChangeShapeType="1"/>
          </p:cNvSpPr>
          <p:nvPr/>
        </p:nvSpPr>
        <p:spPr bwMode="auto">
          <a:xfrm flipH="1">
            <a:off x="2135212" y="5094316"/>
            <a:ext cx="239225" cy="1335859"/>
          </a:xfrm>
          <a:prstGeom prst="line">
            <a:avLst/>
          </a:prstGeom>
          <a:noFill/>
          <a:ln w="19050" cmpd="sng">
            <a:solidFill>
              <a:schemeClr val="bg1"/>
            </a:solidFill>
            <a:prstDash val="sysDash"/>
            <a:round/>
            <a:headEnd/>
            <a:tailEnd/>
          </a:ln>
          <a:effectLst>
            <a:outerShdw blurRad="539750" dist="190500" dir="2700000" sx="28000" sy="28000" algn="tl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1" name="Oval 72"/>
          <p:cNvSpPr>
            <a:spLocks noChangeArrowheads="1"/>
          </p:cNvSpPr>
          <p:nvPr/>
        </p:nvSpPr>
        <p:spPr bwMode="auto">
          <a:xfrm>
            <a:off x="2309159" y="5040788"/>
            <a:ext cx="147638" cy="1127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2" name="Oval 72"/>
          <p:cNvSpPr>
            <a:spLocks noChangeArrowheads="1"/>
          </p:cNvSpPr>
          <p:nvPr/>
        </p:nvSpPr>
        <p:spPr bwMode="auto">
          <a:xfrm>
            <a:off x="5706701" y="5147077"/>
            <a:ext cx="147638" cy="1127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3963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ERN_picture_sk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 rot="21397720">
            <a:off x="1102505" y="1968509"/>
            <a:ext cx="6882104" cy="3416730"/>
          </a:xfrm>
          <a:prstGeom prst="ellipse">
            <a:avLst/>
          </a:prstGeom>
          <a:noFill/>
          <a:ln w="57150" cmpd="sng">
            <a:solidFill>
              <a:schemeClr val="tx2">
                <a:lumMod val="50000"/>
                <a:lumOff val="50000"/>
              </a:schemeClr>
            </a:solidFill>
          </a:ln>
          <a:effectLst>
            <a:glow rad="101600">
              <a:schemeClr val="bg1">
                <a:alpha val="75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/>
          <p:cNvSpPr/>
          <p:nvPr/>
        </p:nvSpPr>
        <p:spPr>
          <a:xfrm>
            <a:off x="5508104" y="3525247"/>
            <a:ext cx="3635896" cy="3335928"/>
          </a:xfrm>
          <a:prstGeom prst="rect">
            <a:avLst/>
          </a:prstGeom>
          <a:solidFill>
            <a:schemeClr val="bg1">
              <a:alpha val="9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34" name="Picture 2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73717" y="3675176"/>
            <a:ext cx="2997782" cy="2942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 t="15443" r="47795" b="4832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3" name="Text Box 4"/>
          <p:cNvSpPr txBox="1">
            <a:spLocks noChangeArrowheads="1"/>
          </p:cNvSpPr>
          <p:nvPr/>
        </p:nvSpPr>
        <p:spPr bwMode="auto">
          <a:xfrm>
            <a:off x="0" y="3175"/>
            <a:ext cx="4427983" cy="3869139"/>
          </a:xfrm>
          <a:prstGeom prst="rect">
            <a:avLst/>
          </a:prstGeom>
          <a:solidFill>
            <a:schemeClr val="bg1">
              <a:alpha val="95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CCFF99"/>
                </a:solidFill>
              </a14:hiddenFill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tIns="140400" bIns="140400">
            <a:spAutoFit/>
          </a:bodyPr>
          <a:lstStyle>
            <a:lvl1pPr marL="4953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9525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4097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8669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3241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781300" indent="-495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238500" indent="-495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95700" indent="-495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52900" indent="-495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marL="88900" indent="0">
              <a:defRPr/>
            </a:pPr>
            <a:r>
              <a:rPr lang="en-US" sz="1800" dirty="0">
                <a:latin typeface="Helvetica Light" charset="0"/>
                <a:ea typeface="Helvetica Light" charset="0"/>
                <a:cs typeface="Helvetica Light" charset="0"/>
              </a:rPr>
              <a:t>The search for new </a:t>
            </a:r>
            <a:r>
              <a:rPr lang="en-US" sz="1800" dirty="0" smtClean="0">
                <a:latin typeface="Helvetica Light" charset="0"/>
                <a:ea typeface="Helvetica Light" charset="0"/>
                <a:cs typeface="Helvetica Light" charset="0"/>
              </a:rPr>
              <a:t>physics exploits smallest distances </a:t>
            </a:r>
            <a:r>
              <a:rPr lang="en-US" sz="1800" dirty="0" smtClean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800" dirty="0" smtClean="0">
                <a:latin typeface="Helvetica Light" charset="0"/>
                <a:ea typeface="Helvetica Light" charset="0"/>
                <a:cs typeface="Helvetica Light" charset="0"/>
              </a:rPr>
              <a:t> largest </a:t>
            </a:r>
            <a:r>
              <a:rPr lang="en-US" sz="1800" dirty="0">
                <a:latin typeface="Helvetica Light" charset="0"/>
                <a:ea typeface="Helvetica Light" charset="0"/>
                <a:cs typeface="Helvetica Light" charset="0"/>
              </a:rPr>
              <a:t>energies</a:t>
            </a:r>
          </a:p>
          <a:p>
            <a:pPr marL="444500" indent="-260350">
              <a:spcBef>
                <a:spcPts val="1800"/>
              </a:spcBef>
              <a:buSzPct val="120000"/>
              <a:buFont typeface="Webdings" charset="2"/>
              <a:buChar char="⇢"/>
              <a:defRPr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Proton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energy is limited by magnets that guide the circular beams</a:t>
            </a:r>
          </a:p>
          <a:p>
            <a:pPr marL="444500" indent="-260350">
              <a:spcBef>
                <a:spcPts val="1800"/>
              </a:spcBef>
              <a:buSzPct val="120000"/>
              <a:buFont typeface="Webdings" charset="2"/>
              <a:buChar char="⇢"/>
              <a:defRPr/>
            </a:pPr>
            <a:r>
              <a:rPr lang="en-US" sz="1400" i="1" dirty="0" err="1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400" baseline="-25000" dirty="0" err="1">
                <a:latin typeface="Helvetica Light" charset="0"/>
                <a:ea typeface="Helvetica Light" charset="0"/>
                <a:cs typeface="Helvetica Light" charset="0"/>
              </a:rPr>
              <a:t>proton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~ 0.3·</a:t>
            </a:r>
            <a:r>
              <a:rPr lang="en-US" sz="1400" i="1" dirty="0">
                <a:latin typeface="Helvetica Light" charset="0"/>
                <a:ea typeface="Helvetica Light" charset="0"/>
                <a:cs typeface="Helvetica Light" charset="0"/>
              </a:rPr>
              <a:t>B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·</a:t>
            </a:r>
            <a:r>
              <a:rPr lang="en-US" sz="1400" i="1" dirty="0">
                <a:latin typeface="Helvetica Light" charset="0"/>
                <a:ea typeface="Helvetica Light" charset="0"/>
                <a:cs typeface="Helvetica Light" charset="0"/>
              </a:rPr>
              <a:t>r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: since radius is fixed (4.3 km), use as strong fields as possible (&gt; 8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T) </a:t>
            </a:r>
          </a:p>
          <a:p>
            <a:pPr marL="444500" indent="-260350">
              <a:spcBef>
                <a:spcPts val="1800"/>
              </a:spcBef>
              <a:buSzPct val="120000"/>
              <a:buFont typeface="Webdings" charset="2"/>
              <a:buChar char="⇢"/>
              <a:defRPr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Length scale (am) ~ 200 GeV am / 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(GeV)         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(am = </a:t>
            </a:r>
            <a:r>
              <a:rPr lang="en-US" sz="11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atto-metre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= 10</a:t>
            </a:r>
            <a:r>
              <a:rPr lang="en-US" sz="11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–18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m)</a:t>
            </a:r>
          </a:p>
          <a:p>
            <a:pPr marL="444500" indent="-260350">
              <a:spcBef>
                <a:spcPts val="1800"/>
              </a:spcBef>
              <a:buSzPct val="120000"/>
              <a:buFont typeface="Webdings" charset="2"/>
              <a:buChar char="⇢"/>
              <a:defRPr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The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LHC collides protons at </a:t>
            </a:r>
            <a:r>
              <a:rPr lang="en-US" sz="1400" i="1" dirty="0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400" baseline="-25000" dirty="0"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= 14 TeV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     </a:t>
            </a:r>
            <a:r>
              <a:rPr lang="en-US" sz="1400" dirty="0" smtClean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probing a distance of 10</a:t>
            </a:r>
            <a:r>
              <a:rPr lang="en-US" sz="1400" baseline="30000" dirty="0">
                <a:latin typeface="Helvetica Light" charset="0"/>
                <a:ea typeface="Helvetica Light" charset="0"/>
                <a:cs typeface="Helvetica Light" charset="0"/>
              </a:rPr>
              <a:t>–20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m ?                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   Not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quite, since protons are composites: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       the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energy is distributed among its 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partons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26</a:t>
            </a:fld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8208631" y="4748870"/>
            <a:ext cx="10250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~1.2 10</a:t>
            </a:r>
            <a:r>
              <a:rPr lang="en-US" sz="1000" baseline="30000" dirty="0" smtClean="0">
                <a:latin typeface="Helvetica Light" charset="0"/>
                <a:ea typeface="Helvetica Light" charset="0"/>
                <a:cs typeface="Helvetica Light" charset="0"/>
              </a:rPr>
              <a:t>11</a:t>
            </a:r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</a:p>
          <a:p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   p per bunch</a:t>
            </a:r>
          </a:p>
        </p:txBody>
      </p:sp>
    </p:spTree>
    <p:extLst>
      <p:ext uri="{BB962C8B-B14F-4D97-AF65-F5344CB8AC3E}">
        <p14:creationId xmlns:p14="http://schemas.microsoft.com/office/powerpoint/2010/main" val="1449378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ERN_picture_sk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 rot="21397720">
            <a:off x="1102505" y="1968509"/>
            <a:ext cx="6882104" cy="3416730"/>
          </a:xfrm>
          <a:prstGeom prst="ellipse">
            <a:avLst/>
          </a:prstGeom>
          <a:noFill/>
          <a:ln w="57150" cmpd="sng">
            <a:solidFill>
              <a:schemeClr val="tx2">
                <a:lumMod val="50000"/>
                <a:lumOff val="50000"/>
              </a:schemeClr>
            </a:solidFill>
          </a:ln>
          <a:effectLst>
            <a:glow rad="101600">
              <a:schemeClr val="bg1">
                <a:alpha val="75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3" descr="0510029_01-A4-at-144-dp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536" y="649516"/>
            <a:ext cx="7908896" cy="5659803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550982" y="4373015"/>
            <a:ext cx="3949010" cy="1936305"/>
          </a:xfrm>
          <a:prstGeom prst="rect">
            <a:avLst/>
          </a:prstGeom>
          <a:solidFill>
            <a:srgbClr val="000000">
              <a:alpha val="44000"/>
            </a:srgbClr>
          </a:solidFill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755576" y="4480804"/>
            <a:ext cx="3663717" cy="175650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kern="0" dirty="0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Most challenging component of LHC:</a:t>
            </a:r>
          </a:p>
          <a:p>
            <a:pPr marL="450850" lvl="1" indent="-184150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GB" sz="160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1232 </a:t>
            </a:r>
            <a:r>
              <a:rPr kumimoji="0" lang="en-GB" sz="160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superconducting</a:t>
            </a:r>
            <a:r>
              <a:rPr kumimoji="0" lang="en-GB" sz="160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dipoles </a:t>
            </a:r>
          </a:p>
          <a:p>
            <a:pPr marL="450850" lvl="1" indent="-184150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kern="0" noProof="0" dirty="0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14.3 </a:t>
            </a:r>
            <a:r>
              <a:rPr lang="en-GB" sz="1600" kern="0" noProof="0" dirty="0" err="1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GB" sz="1600" kern="0" noProof="0" dirty="0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 length, 1.9 K cold</a:t>
            </a:r>
            <a:endParaRPr kumimoji="0" lang="en-GB" sz="160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  <a:p>
            <a:pPr marL="450850" lvl="1" indent="-184150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GB" sz="160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8.3 Tesla </a:t>
            </a:r>
            <a:r>
              <a:rPr kumimoji="0" lang="en-GB" sz="160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ymbol" charset="2"/>
                <a:ea typeface="Symbol" charset="2"/>
                <a:cs typeface="Symbol" charset="2"/>
                <a:sym typeface="Wingdings" charset="2"/>
              </a:rPr>
              <a:t>®</a:t>
            </a:r>
            <a:r>
              <a:rPr kumimoji="0" lang="en-GB" sz="160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kumimoji="0" lang="en-GB" sz="1600" i="1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kumimoji="0" lang="en-GB" sz="1600" u="none" strike="noStrike" kern="0" cap="none" spc="0" normalizeH="0" baseline="-2500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beam</a:t>
            </a:r>
            <a:r>
              <a:rPr kumimoji="0" lang="en-GB" sz="160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kumimoji="0" lang="en-GB" sz="160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= 7 TeV</a:t>
            </a:r>
          </a:p>
          <a:p>
            <a:pPr marL="450850" lvl="1" indent="-184150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GB" sz="160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11850 A</a:t>
            </a:r>
            <a:r>
              <a:rPr kumimoji="0" lang="en-GB" sz="160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total current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Also: 392 </a:t>
            </a:r>
            <a:r>
              <a:rPr kumimoji="0" lang="en-GB" sz="140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focusing </a:t>
            </a:r>
            <a:r>
              <a:rPr kumimoji="0" lang="en-GB" sz="140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quadrupoles</a:t>
            </a:r>
            <a:r>
              <a:rPr kumimoji="0" lang="en-GB" sz="140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and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3700 </a:t>
            </a:r>
            <a:r>
              <a:rPr kumimoji="0" lang="en-GB" sz="140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multipole</a:t>
            </a:r>
            <a:r>
              <a:rPr kumimoji="0" lang="en-GB" sz="140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corrector magnets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27</a:t>
            </a:fld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7257174" y="674112"/>
            <a:ext cx="12032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2-in-1 magnet </a:t>
            </a:r>
          </a:p>
          <a:p>
            <a:pPr algn="r"/>
            <a:r>
              <a:rPr lang="en-US" sz="1600" dirty="0" smtClean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design</a:t>
            </a:r>
          </a:p>
        </p:txBody>
      </p:sp>
    </p:spTree>
    <p:extLst>
      <p:ext uri="{BB962C8B-B14F-4D97-AF65-F5344CB8AC3E}">
        <p14:creationId xmlns:p14="http://schemas.microsoft.com/office/powerpoint/2010/main" val="1717553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CERN_picture_sk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5" name="Group 99"/>
          <p:cNvGrpSpPr>
            <a:grpSpLocks/>
          </p:cNvGrpSpPr>
          <p:nvPr/>
        </p:nvGrpSpPr>
        <p:grpSpPr bwMode="auto">
          <a:xfrm>
            <a:off x="339725" y="1250602"/>
            <a:ext cx="8507413" cy="4338638"/>
            <a:chOff x="214" y="816"/>
            <a:chExt cx="5359" cy="2733"/>
          </a:xfrm>
        </p:grpSpPr>
        <p:grpSp>
          <p:nvGrpSpPr>
            <p:cNvPr id="36" name="Group 100"/>
            <p:cNvGrpSpPr>
              <a:grpSpLocks/>
            </p:cNvGrpSpPr>
            <p:nvPr/>
          </p:nvGrpSpPr>
          <p:grpSpPr bwMode="auto">
            <a:xfrm>
              <a:off x="214" y="816"/>
              <a:ext cx="5359" cy="2733"/>
              <a:chOff x="214" y="913"/>
              <a:chExt cx="5359" cy="2494"/>
            </a:xfrm>
          </p:grpSpPr>
          <p:sp>
            <p:nvSpPr>
              <p:cNvPr id="44" name="Rectangle 101"/>
              <p:cNvSpPr>
                <a:spLocks noChangeArrowheads="1"/>
              </p:cNvSpPr>
              <p:nvPr/>
            </p:nvSpPr>
            <p:spPr bwMode="auto">
              <a:xfrm>
                <a:off x="214" y="913"/>
                <a:ext cx="5359" cy="2494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 w="63500">
                <a:solidFill>
                  <a:schemeClr val="bg1"/>
                </a:solidFill>
                <a:miter lim="800000"/>
                <a:headEnd/>
                <a:tailEnd/>
              </a:ln>
              <a:effectLst>
                <a:outerShdw blurRad="355600" dist="107763" dir="2700000" algn="ctr" rotWithShape="0">
                  <a:sysClr val="windowText" lastClr="000000">
                    <a:alpha val="50000"/>
                  </a:sysClr>
                </a:outerShdw>
              </a:effectLst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pPr defTabSz="914400">
                  <a:defRPr/>
                </a:pPr>
                <a:endParaRPr lang="en-GB" kern="0" smtClean="0">
                  <a:solidFill>
                    <a:prstClr val="black"/>
                  </a:solidFill>
                  <a:ea typeface="ＭＳ Ｐゴシック" charset="-128"/>
                  <a:cs typeface="ＭＳ Ｐゴシック" charset="-128"/>
                </a:endParaRPr>
              </a:p>
            </p:txBody>
          </p:sp>
          <p:pic>
            <p:nvPicPr>
              <p:cNvPr id="45" name="Picture 102" descr="Atlas_Gold_1024x768"/>
              <p:cNvPicPr>
                <a:picLocks noChangeAspect="1" noChangeArrowheads="1"/>
              </p:cNvPicPr>
              <p:nvPr/>
            </p:nvPicPr>
            <p:blipFill>
              <a:blip r:embed="rId3"/>
              <a:stretch>
                <a:fillRect/>
              </a:stretch>
            </p:blipFill>
            <p:spPr bwMode="auto">
              <a:xfrm>
                <a:off x="613" y="983"/>
                <a:ext cx="2209" cy="1461"/>
              </a:xfrm>
              <a:prstGeom prst="rect">
                <a:avLst/>
              </a:prstGeom>
              <a:noFill/>
            </p:spPr>
          </p:pic>
          <p:sp>
            <p:nvSpPr>
              <p:cNvPr id="47" name="Text Box 104"/>
              <p:cNvSpPr txBox="1">
                <a:spLocks noChangeArrowheads="1"/>
              </p:cNvSpPr>
              <p:nvPr/>
            </p:nvSpPr>
            <p:spPr bwMode="auto">
              <a:xfrm>
                <a:off x="3192" y="2383"/>
                <a:ext cx="2069" cy="620"/>
              </a:xfrm>
              <a:prstGeom prst="rect">
                <a:avLst/>
              </a:prstGeom>
              <a:noFill/>
              <a:ln w="3175">
                <a:noFill/>
                <a:miter lim="800000"/>
                <a:headEnd/>
                <a:tailEnd/>
              </a:ln>
              <a:effectLst/>
            </p:spPr>
            <p:txBody>
              <a:bodyPr lIns="90000" tIns="46800" rIns="90000" bIns="46800">
                <a:prstTxWarp prst="textNoShape">
                  <a:avLst/>
                </a:prstTxWarp>
                <a:spAutoFit/>
              </a:bodyPr>
              <a:lstStyle/>
              <a:p>
                <a:pPr defTabSz="914400">
                  <a:defRPr/>
                </a:pPr>
                <a:r>
                  <a:rPr lang="en-GB" sz="1600" b="1" kern="0" dirty="0">
                    <a:solidFill>
                      <a:srgbClr val="FFABAB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CMS</a:t>
                </a:r>
                <a:r>
                  <a:rPr lang="en-GB" sz="1600" kern="0" dirty="0">
                    <a:solidFill>
                      <a:srgbClr val="FFABAB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:</a:t>
                </a:r>
                <a:r>
                  <a:rPr lang="en-GB" sz="1600" kern="0" dirty="0">
                    <a:solidFill>
                      <a:prstClr val="white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emphasis on excellent electron/photon </a:t>
                </a:r>
                <a:r>
                  <a:rPr lang="en-GB" sz="1600" kern="0" dirty="0" smtClean="0">
                    <a:solidFill>
                      <a:prstClr val="white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energy &amp; track (muon) momentum resolution, and flavour tagging</a:t>
                </a:r>
                <a:endParaRPr lang="en-GB" sz="1600" kern="0" dirty="0">
                  <a:solidFill>
                    <a:prstClr val="white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sp>
            <p:nvSpPr>
              <p:cNvPr id="49" name="Rectangle 105"/>
              <p:cNvSpPr>
                <a:spLocks noChangeArrowheads="1"/>
              </p:cNvSpPr>
              <p:nvPr/>
            </p:nvSpPr>
            <p:spPr bwMode="auto">
              <a:xfrm>
                <a:off x="754" y="2383"/>
                <a:ext cx="2211" cy="620"/>
              </a:xfrm>
              <a:prstGeom prst="rect">
                <a:avLst/>
              </a:prstGeom>
              <a:noFill/>
              <a:ln w="3175">
                <a:noFill/>
                <a:miter lim="800000"/>
                <a:headEnd/>
                <a:tailEnd/>
              </a:ln>
              <a:effectLst/>
            </p:spPr>
            <p:txBody>
              <a:bodyPr lIns="90000" tIns="46800" rIns="90000" bIns="46800">
                <a:prstTxWarp prst="textNoShape">
                  <a:avLst/>
                </a:prstTxWarp>
                <a:spAutoFit/>
              </a:bodyPr>
              <a:lstStyle/>
              <a:p>
                <a:pPr defTabSz="914400">
                  <a:defRPr/>
                </a:pPr>
                <a:r>
                  <a:rPr lang="en-GB" sz="1600" b="1" kern="0" dirty="0">
                    <a:solidFill>
                      <a:srgbClr val="A0D9FF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ATLAS</a:t>
                </a:r>
                <a:r>
                  <a:rPr lang="en-GB" sz="1600" kern="0" dirty="0">
                    <a:solidFill>
                      <a:srgbClr val="BDDEFF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:</a:t>
                </a:r>
                <a:r>
                  <a:rPr lang="en-GB" sz="1600" kern="0" dirty="0">
                    <a:solidFill>
                      <a:prstClr val="white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emphasis on excellent jet and missing-</a:t>
                </a:r>
                <a:r>
                  <a:rPr lang="en-GB" sz="1600" i="1" kern="0" dirty="0">
                    <a:solidFill>
                      <a:prstClr val="white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</a:t>
                </a:r>
                <a:r>
                  <a:rPr lang="en-GB" sz="1600" i="1" kern="0" baseline="-25000" dirty="0">
                    <a:solidFill>
                      <a:prstClr val="white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T</a:t>
                </a:r>
                <a:r>
                  <a:rPr lang="en-GB" sz="1600" kern="0" dirty="0">
                    <a:solidFill>
                      <a:prstClr val="white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resolution, particle identification, </a:t>
                </a:r>
                <a:r>
                  <a:rPr lang="en-GB" sz="1600" kern="0" dirty="0" smtClean="0">
                    <a:solidFill>
                      <a:prstClr val="white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flavour tagging, and </a:t>
                </a:r>
                <a:r>
                  <a:rPr lang="en-GB" sz="1600" kern="0" dirty="0">
                    <a:solidFill>
                      <a:prstClr val="white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standalone muon measurement</a:t>
                </a:r>
              </a:p>
            </p:txBody>
          </p:sp>
          <p:pic>
            <p:nvPicPr>
              <p:cNvPr id="50" name="Picture 106" descr="Slice_black_hires"/>
              <p:cNvPicPr>
                <a:picLocks noChangeAspect="1" noChangeArrowheads="1"/>
              </p:cNvPicPr>
              <p:nvPr/>
            </p:nvPicPr>
            <p:blipFill>
              <a:blip r:embed="rId4"/>
              <a:stretch>
                <a:fillRect/>
              </a:stretch>
            </p:blipFill>
            <p:spPr bwMode="auto">
              <a:xfrm>
                <a:off x="3065" y="1130"/>
                <a:ext cx="1797" cy="1156"/>
              </a:xfrm>
              <a:prstGeom prst="rect">
                <a:avLst/>
              </a:prstGeom>
              <a:noFill/>
            </p:spPr>
          </p:pic>
          <p:pic>
            <p:nvPicPr>
              <p:cNvPr id="51" name="Picture 107" descr="cms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33" y="1040"/>
                <a:ext cx="297" cy="297"/>
              </a:xfrm>
              <a:prstGeom prst="rect">
                <a:avLst/>
              </a:prstGeom>
              <a:noFill/>
              <a:ln w="9525">
                <a:solidFill>
                  <a:srgbClr val="CCFF33"/>
                </a:solidFill>
                <a:miter lim="800000"/>
                <a:headEnd/>
                <a:tailEnd/>
              </a:ln>
            </p:spPr>
          </p:pic>
        </p:grpSp>
        <p:sp>
          <p:nvSpPr>
            <p:cNvPr id="43" name="Text Box 108"/>
            <p:cNvSpPr txBox="1">
              <a:spLocks noChangeArrowheads="1"/>
            </p:cNvSpPr>
            <p:nvPr/>
          </p:nvSpPr>
          <p:spPr bwMode="auto">
            <a:xfrm>
              <a:off x="214" y="3216"/>
              <a:ext cx="5359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 defTabSz="914400">
                <a:defRPr/>
              </a:pPr>
              <a:r>
                <a:rPr lang="en-GB" sz="1600" kern="0" dirty="0">
                  <a:solidFill>
                    <a:prstClr val="white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Both: excellent </a:t>
              </a:r>
              <a:r>
                <a:rPr lang="en-GB" sz="1600" kern="0" dirty="0" err="1">
                  <a:solidFill>
                    <a:prstClr val="white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hermeticity</a:t>
              </a:r>
              <a:r>
                <a:rPr lang="en-GB" sz="1600" kern="0" dirty="0">
                  <a:solidFill>
                    <a:prstClr val="white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 – very few “cracks” </a:t>
              </a:r>
            </a:p>
          </p:txBody>
        </p:sp>
      </p:grpSp>
      <p:pic>
        <p:nvPicPr>
          <p:cNvPr id="15" name="Picture 14" descr="ATLAS-Logo-Blue-Pantone.pdf"/>
          <p:cNvPicPr>
            <a:picLocks noChangeAspect="1"/>
          </p:cNvPicPr>
          <p:nvPr/>
        </p:nvPicPr>
        <p:blipFill>
          <a:blip r:embed="rId6" cstate="print">
            <a:lum bright="20000"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019" y="1256716"/>
            <a:ext cx="1392471" cy="73212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82742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ATLAS &amp; CMS: giant, </a:t>
            </a:r>
            <a:r>
              <a:rPr lang="en-US" i="1" dirty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ultra sophisticated </a:t>
            </a:r>
            <a:r>
              <a:rPr lang="en-US" i="1" dirty="0" smtClean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particle detectors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0247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CERN_picture_sk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Rectangle 101"/>
          <p:cNvSpPr>
            <a:spLocks noChangeArrowheads="1"/>
          </p:cNvSpPr>
          <p:nvPr/>
        </p:nvSpPr>
        <p:spPr bwMode="auto">
          <a:xfrm>
            <a:off x="339725" y="1250602"/>
            <a:ext cx="8507413" cy="4338638"/>
          </a:xfrm>
          <a:prstGeom prst="rect">
            <a:avLst/>
          </a:prstGeom>
          <a:solidFill>
            <a:schemeClr val="accent5">
              <a:lumMod val="50000"/>
            </a:schemeClr>
          </a:solidFill>
          <a:ln w="63500">
            <a:solidFill>
              <a:schemeClr val="bg1"/>
            </a:solidFill>
            <a:miter lim="800000"/>
            <a:headEnd/>
            <a:tailEnd/>
          </a:ln>
          <a:effectLst>
            <a:outerShdw blurRad="355600" dist="107763" dir="2700000" algn="ctr" rotWithShape="0">
              <a:sysClr val="windowText" lastClr="000000">
                <a:alpha val="50000"/>
              </a:sysClr>
            </a:outerShdw>
          </a:effectLst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>
              <a:defRPr/>
            </a:pPr>
            <a:endParaRPr lang="en-GB" kern="0" smtClean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7" name="Text Box 104"/>
          <p:cNvSpPr txBox="1">
            <a:spLocks noChangeArrowheads="1"/>
          </p:cNvSpPr>
          <p:nvPr/>
        </p:nvSpPr>
        <p:spPr bwMode="auto">
          <a:xfrm>
            <a:off x="5067300" y="3807859"/>
            <a:ext cx="3681164" cy="132562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914400">
              <a:defRPr/>
            </a:pPr>
            <a:r>
              <a:rPr lang="en-GB" sz="1600" b="1" kern="0" dirty="0" smtClean="0">
                <a:solidFill>
                  <a:srgbClr val="FFABAB"/>
                </a:solidFill>
                <a:latin typeface="Helvetica Light" charset="0"/>
                <a:ea typeface="Helvetica Light" charset="0"/>
                <a:cs typeface="Helvetica Light" charset="0"/>
              </a:rPr>
              <a:t>ALICE</a:t>
            </a:r>
            <a:r>
              <a:rPr lang="en-GB" sz="1600" kern="0" dirty="0" smtClean="0">
                <a:solidFill>
                  <a:srgbClr val="FFABAB"/>
                </a:solidFill>
                <a:latin typeface="Helvetica Light" charset="0"/>
                <a:ea typeface="Helvetica Light" charset="0"/>
                <a:cs typeface="Helvetica Light" charset="0"/>
              </a:rPr>
              <a:t>:</a:t>
            </a:r>
            <a:r>
              <a:rPr lang="en-GB" sz="1600" kern="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 dedicated to study of heavy-ion collisions and soft </a:t>
            </a:r>
            <a:r>
              <a:rPr lang="en-GB" sz="1600" i="1" kern="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pp</a:t>
            </a:r>
            <a:r>
              <a:rPr lang="en-GB" sz="1600" kern="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 physics; ALICE features highly efficient track reconstruction in busy </a:t>
            </a:r>
            <a:r>
              <a:rPr lang="en-GB" sz="1600" kern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heavy-ion environment and </a:t>
            </a:r>
            <a:r>
              <a:rPr lang="en-GB" sz="1600" kern="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particle identification</a:t>
            </a:r>
            <a:endParaRPr lang="en-GB" sz="1600" kern="0" dirty="0">
              <a:solidFill>
                <a:prstClr val="white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9" name="Rectangle 105"/>
          <p:cNvSpPr>
            <a:spLocks noChangeArrowheads="1"/>
          </p:cNvSpPr>
          <p:nvPr/>
        </p:nvSpPr>
        <p:spPr bwMode="auto">
          <a:xfrm>
            <a:off x="1196975" y="3807859"/>
            <a:ext cx="3509963" cy="132562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>
              <a:defRPr/>
            </a:pPr>
            <a:r>
              <a:rPr lang="en-GB" sz="1600" b="1" kern="0" dirty="0" smtClean="0">
                <a:solidFill>
                  <a:srgbClr val="A0D9FF"/>
                </a:solidFill>
                <a:latin typeface="Helvetica Light" charset="0"/>
                <a:ea typeface="Helvetica Light" charset="0"/>
                <a:cs typeface="Helvetica Light" charset="0"/>
              </a:rPr>
              <a:t>LHCb</a:t>
            </a:r>
            <a:r>
              <a:rPr lang="en-GB" sz="1600" kern="0" dirty="0" smtClean="0">
                <a:solidFill>
                  <a:srgbClr val="BDDEFF"/>
                </a:solidFill>
                <a:latin typeface="Helvetica Light" charset="0"/>
                <a:ea typeface="Helvetica Light" charset="0"/>
                <a:cs typeface="Helvetica Light" charset="0"/>
              </a:rPr>
              <a:t>:</a:t>
            </a:r>
            <a:r>
              <a:rPr lang="en-GB" sz="1600" kern="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 forward spectrometer dedicated to </a:t>
            </a:r>
            <a:r>
              <a:rPr lang="en-GB" sz="1600" i="1" kern="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pp</a:t>
            </a:r>
            <a:r>
              <a:rPr lang="en-GB" sz="1600" kern="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 flavour physics featuring hadronic trigger, excellent low-momentum track resolution,    particle identification </a:t>
            </a:r>
            <a:r>
              <a:rPr lang="en-GB" sz="1400" kern="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GB" sz="1400" kern="0" dirty="0" smtClean="0">
                <a:solidFill>
                  <a:prstClr val="white"/>
                </a:solidFill>
                <a:latin typeface="Symbol" charset="2"/>
                <a:ea typeface="Symbol" charset="2"/>
                <a:cs typeface="Symbol" charset="2"/>
              </a:rPr>
              <a:t>p</a:t>
            </a:r>
            <a:r>
              <a:rPr lang="en-GB" sz="1400" kern="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/K separation)</a:t>
            </a:r>
            <a:endParaRPr lang="en-GB" sz="1400" kern="0" dirty="0">
              <a:solidFill>
                <a:prstClr val="white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82742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LHCb &amp; ALICE: </a:t>
            </a:r>
            <a:r>
              <a:rPr lang="en-US" i="1" dirty="0" err="1" smtClean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optimised</a:t>
            </a:r>
            <a:r>
              <a:rPr lang="en-US" i="1" dirty="0" smtClean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 for low-</a:t>
            </a:r>
            <a:r>
              <a:rPr lang="en-US" i="1" dirty="0" err="1" smtClean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p</a:t>
            </a:r>
            <a:r>
              <a:rPr lang="en-US" i="1" baseline="-25000" dirty="0" err="1" smtClean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T</a:t>
            </a:r>
            <a:r>
              <a:rPr lang="en-US" i="1" dirty="0" smtClean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 physics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29</a:t>
            </a:fld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24785"/>
          <a:stretch/>
        </p:blipFill>
        <p:spPr>
          <a:xfrm>
            <a:off x="2697612" y="1521451"/>
            <a:ext cx="4018652" cy="2127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458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30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5076056" y="1916832"/>
            <a:ext cx="4067944" cy="3044142"/>
          </a:xfrm>
          <a:prstGeom prst="rect">
            <a:avLst/>
          </a:prstGeom>
          <a:solidFill>
            <a:schemeClr val="bg1">
              <a:lumMod val="95000"/>
              <a:alpha val="9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99120" y="404664"/>
            <a:ext cx="86316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i="1" kern="0" dirty="0" smtClean="0">
                <a:latin typeface="Helvetica Light" charset="0"/>
                <a:ea typeface="Helvetica Light" charset="0"/>
                <a:cs typeface="Helvetica Light" charset="0"/>
              </a:rPr>
              <a:t>Everyday life, and particle physics, are described by the Standard Model (SM)</a:t>
            </a:r>
            <a:endParaRPr lang="en-GB" i="1" kern="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867974"/>
            <a:ext cx="4184145" cy="314194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258091" y="2057240"/>
            <a:ext cx="3850413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1800" dirty="0" smtClean="0">
                <a:latin typeface="Helvetica Light" charset="0"/>
                <a:ea typeface="Helvetica Light" charset="0"/>
                <a:cs typeface="Helvetica Light" charset="0"/>
              </a:rPr>
              <a:t>The SM is </a:t>
            </a:r>
            <a:r>
              <a:rPr lang="en-US" sz="1800" b="1" dirty="0" smtClean="0">
                <a:latin typeface="Helvetica Light" charset="0"/>
                <a:ea typeface="Helvetica Light" charset="0"/>
                <a:cs typeface="Helvetica Light" charset="0"/>
              </a:rPr>
              <a:t>the</a:t>
            </a:r>
            <a:r>
              <a:rPr lang="en-US" sz="1800" dirty="0" smtClean="0">
                <a:latin typeface="Helvetica Light" charset="0"/>
                <a:ea typeface="Helvetica Light" charset="0"/>
                <a:cs typeface="Helvetica Light" charset="0"/>
              </a:rPr>
              <a:t> legacy of 20</a:t>
            </a:r>
            <a:r>
              <a:rPr lang="en-US" sz="1800" baseline="30000" dirty="0" smtClean="0">
                <a:latin typeface="Helvetica Light" charset="0"/>
                <a:ea typeface="Helvetica Light" charset="0"/>
                <a:cs typeface="Helvetica Light" charset="0"/>
              </a:rPr>
              <a:t>th</a:t>
            </a:r>
            <a:r>
              <a:rPr lang="en-US" sz="1800" dirty="0" smtClean="0">
                <a:latin typeface="Helvetica Light" charset="0"/>
                <a:ea typeface="Helvetica Light" charset="0"/>
                <a:cs typeface="Helvetica Light" charset="0"/>
              </a:rPr>
              <a:t> century particle physics</a:t>
            </a:r>
          </a:p>
          <a:p>
            <a:pPr marL="266700" indent="-266700">
              <a:spcBef>
                <a:spcPts val="1200"/>
              </a:spcBef>
              <a:buFont typeface="Lucida Grande"/>
              <a:buChar char="-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It unifies quantum mechanics, special relativity and field theory</a:t>
            </a:r>
          </a:p>
          <a:p>
            <a:pPr marL="266700" indent="-266700">
              <a:spcBef>
                <a:spcPts val="1200"/>
              </a:spcBef>
              <a:buFont typeface="Lucida Grande"/>
              <a:buChar char="-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It unifies electromagnetic and weak interactions</a:t>
            </a:r>
          </a:p>
          <a:p>
            <a:pPr marL="266700" indent="-266700">
              <a:spcBef>
                <a:spcPts val="600"/>
              </a:spcBef>
              <a:buFont typeface="Lucida Grande"/>
              <a:buChar char="-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It describes ~ all laboratory data</a:t>
            </a:r>
          </a:p>
          <a:p>
            <a:pPr>
              <a:spcBef>
                <a:spcPts val="1200"/>
              </a:spcBef>
            </a:pPr>
            <a:r>
              <a:rPr lang="en-US" sz="1600" dirty="0" smtClean="0">
                <a:latin typeface="Helvetica Light" charset="0"/>
                <a:ea typeface="Helvetica Light" charset="0"/>
                <a:cs typeface="Helvetica Light" charset="0"/>
              </a:rPr>
              <a:t>Is the SM the theory of everything?         Or rather of almost everything? </a:t>
            </a:r>
            <a:r>
              <a:rPr lang="en-US" sz="1600" b="1" dirty="0" smtClean="0">
                <a:latin typeface="Helvetica Light" charset="0"/>
                <a:ea typeface="Helvetica Light" charset="0"/>
                <a:cs typeface="Helvetica Light" charset="0"/>
              </a:rPr>
              <a:t>No!</a:t>
            </a:r>
          </a:p>
        </p:txBody>
      </p:sp>
      <p:sp>
        <p:nvSpPr>
          <p:cNvPr id="2" name="Oval 1"/>
          <p:cNvSpPr/>
          <p:nvPr/>
        </p:nvSpPr>
        <p:spPr>
          <a:xfrm>
            <a:off x="4110476" y="1920440"/>
            <a:ext cx="432048" cy="284424"/>
          </a:xfrm>
          <a:prstGeom prst="ellipse">
            <a:avLst/>
          </a:prstGeom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56680" y="1417835"/>
            <a:ext cx="9364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Quite special</a:t>
            </a:r>
            <a:endParaRPr lang="en-US" sz="1000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cxnSp>
        <p:nvCxnSpPr>
          <p:cNvPr id="6" name="Curved Connector 5"/>
          <p:cNvCxnSpPr>
            <a:stCxn id="4" idx="1"/>
            <a:endCxn id="2" idx="0"/>
          </p:cNvCxnSpPr>
          <p:nvPr/>
        </p:nvCxnSpPr>
        <p:spPr>
          <a:xfrm rot="10800000" flipV="1">
            <a:off x="4326500" y="1540946"/>
            <a:ext cx="230180" cy="379494"/>
          </a:xfrm>
          <a:prstGeom prst="curvedConnector2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691680" y="5182940"/>
            <a:ext cx="11881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smtClean="0">
                <a:latin typeface="Helvetica Light" charset="0"/>
                <a:ea typeface="Helvetica Light" charset="0"/>
                <a:cs typeface="Helvetica Light" charset="0"/>
              </a:rPr>
              <a:t>+ gravitation</a:t>
            </a:r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735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CERN_picture_sk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Rectangle 101"/>
          <p:cNvSpPr>
            <a:spLocks noChangeArrowheads="1"/>
          </p:cNvSpPr>
          <p:nvPr/>
        </p:nvSpPr>
        <p:spPr bwMode="auto">
          <a:xfrm>
            <a:off x="339725" y="1250602"/>
            <a:ext cx="8507413" cy="433863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63500">
            <a:solidFill>
              <a:schemeClr val="bg1"/>
            </a:solidFill>
            <a:miter lim="800000"/>
            <a:headEnd/>
            <a:tailEnd/>
          </a:ln>
          <a:effectLst>
            <a:outerShdw blurRad="355600" dist="107763" dir="2700000" algn="ctr" rotWithShape="0">
              <a:sysClr val="windowText" lastClr="000000">
                <a:alpha val="50000"/>
              </a:sysClr>
            </a:outerShdw>
          </a:effectLst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>
              <a:defRPr/>
            </a:pPr>
            <a:endParaRPr lang="en-GB" kern="0" smtClean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82742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The detectors measure interaction of particles with active material</a:t>
            </a:r>
          </a:p>
        </p:txBody>
      </p:sp>
      <p:pic>
        <p:nvPicPr>
          <p:cNvPr id="16" name="Picture 3" descr="Detector_Cut_Section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F0800"/>
              </a:clrFrom>
              <a:clrTo>
                <a:srgbClr val="0F08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1285681"/>
            <a:ext cx="5220558" cy="423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 Box 108"/>
          <p:cNvSpPr txBox="1">
            <a:spLocks noChangeArrowheads="1"/>
          </p:cNvSpPr>
          <p:nvPr/>
        </p:nvSpPr>
        <p:spPr bwMode="auto">
          <a:xfrm>
            <a:off x="6120150" y="2235700"/>
            <a:ext cx="237626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>
              <a:defRPr/>
            </a:pPr>
            <a:r>
              <a:rPr lang="en-GB" sz="1600" kern="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Also reconstruct jets,    b-jets and missing transverse momentum (MET)</a:t>
            </a:r>
          </a:p>
          <a:p>
            <a:pPr defTabSz="914400">
              <a:defRPr/>
            </a:pPr>
            <a:endParaRPr lang="en-GB" sz="1600" kern="0" dirty="0" smtClean="0">
              <a:solidFill>
                <a:prstClr val="white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defTabSz="914400">
              <a:defRPr/>
            </a:pPr>
            <a:r>
              <a:rPr lang="en-GB" sz="1600" kern="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Ensemble of measured detector response in a given proton–proton bunch crossing makes up an “event”</a:t>
            </a:r>
            <a:endParaRPr lang="en-GB" sz="1600" kern="0" dirty="0">
              <a:solidFill>
                <a:prstClr val="white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9149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CERN_picture_sk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Rectangle 101"/>
          <p:cNvSpPr>
            <a:spLocks noChangeArrowheads="1"/>
          </p:cNvSpPr>
          <p:nvPr/>
        </p:nvSpPr>
        <p:spPr bwMode="auto">
          <a:xfrm>
            <a:off x="339725" y="1250602"/>
            <a:ext cx="8507413" cy="4338638"/>
          </a:xfrm>
          <a:prstGeom prst="rect">
            <a:avLst/>
          </a:prstGeom>
          <a:solidFill>
            <a:schemeClr val="accent5">
              <a:lumMod val="50000"/>
            </a:schemeClr>
          </a:solidFill>
          <a:ln w="63500">
            <a:solidFill>
              <a:schemeClr val="bg1"/>
            </a:solidFill>
            <a:miter lim="800000"/>
            <a:headEnd/>
            <a:tailEnd/>
          </a:ln>
          <a:effectLst>
            <a:outerShdw blurRad="355600" dist="107763" dir="2700000" algn="ctr" rotWithShape="0">
              <a:sysClr val="windowText" lastClr="000000">
                <a:alpha val="50000"/>
              </a:sysClr>
            </a:outerShdw>
          </a:effectLst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>
              <a:defRPr/>
            </a:pPr>
            <a:endParaRPr lang="en-GB" kern="0" smtClean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82742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LHC computing is big data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7710" y="1275616"/>
            <a:ext cx="4273674" cy="427367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39552" y="1412776"/>
            <a:ext cx="381988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LHC experiments started </a:t>
            </a:r>
            <a:r>
              <a:rPr lang="en-US" sz="1600" dirty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more than a decade </a:t>
            </a:r>
            <a:r>
              <a:rPr lang="en-US" sz="1600" dirty="0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ago with large scale computing — now big data is everywhere</a:t>
            </a:r>
            <a:endParaRPr lang="en-US" sz="1600" dirty="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endParaRPr lang="en-US" sz="1400" dirty="0" smtClean="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400" dirty="0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Note: LHC has a </a:t>
            </a:r>
            <a:r>
              <a:rPr lang="en-US" sz="1400" dirty="0" smtClean="0">
                <a:solidFill>
                  <a:srgbClr val="FFC000"/>
                </a:solidFill>
                <a:latin typeface="Helvetica Light" charset="0"/>
                <a:ea typeface="Helvetica Light" charset="0"/>
                <a:cs typeface="Helvetica Light" charset="0"/>
              </a:rPr>
              <a:t>public science </a:t>
            </a:r>
            <a:r>
              <a:rPr lang="en-US" sz="1400" dirty="0">
                <a:solidFill>
                  <a:srgbClr val="FFC000"/>
                </a:solidFill>
                <a:latin typeface="Helvetica Light" charset="0"/>
                <a:ea typeface="Helvetica Light" charset="0"/>
                <a:cs typeface="Helvetica Light" charset="0"/>
              </a:rPr>
              <a:t>budget</a:t>
            </a:r>
            <a:r>
              <a:rPr lang="en-US" sz="1400" dirty="0">
                <a:solidFill>
                  <a:srgbClr val="FD8008"/>
                </a:solidFill>
                <a:latin typeface="Helvetica Light" charset="0"/>
                <a:ea typeface="Helvetica Light" charset="0"/>
                <a:cs typeface="Helvetica Light" charset="0"/>
              </a:rPr>
              <a:t>,</a:t>
            </a:r>
            <a:r>
              <a:rPr lang="en-US" sz="1400" dirty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                             unlike Google or </a:t>
            </a:r>
            <a:r>
              <a:rPr lang="en-US" sz="1400" dirty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Facebook</a:t>
            </a:r>
            <a:endParaRPr lang="en-US" sz="20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94518" y="2020997"/>
            <a:ext cx="1617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Google search index</a:t>
            </a:r>
          </a:p>
          <a:p>
            <a:pPr algn="ctr"/>
            <a:r>
              <a:rPr lang="en-US" sz="120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98 PB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998075" y="3286725"/>
            <a:ext cx="1958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Content uploaded to Facebook each year </a:t>
            </a:r>
          </a:p>
          <a:p>
            <a:pPr algn="ctr"/>
            <a:r>
              <a:rPr lang="en-US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182 PB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289412" y="1625070"/>
            <a:ext cx="1343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Business email sent per year</a:t>
            </a:r>
          </a:p>
          <a:p>
            <a:pPr algn="ctr"/>
            <a:r>
              <a:rPr lang="en-US" sz="120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2,986 PB</a:t>
            </a:r>
          </a:p>
        </p:txBody>
      </p:sp>
      <p:sp>
        <p:nvSpPr>
          <p:cNvPr id="7" name="Rectangle 6"/>
          <p:cNvSpPr/>
          <p:nvPr/>
        </p:nvSpPr>
        <p:spPr>
          <a:xfrm>
            <a:off x="4503420" y="5362373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Source: http</a:t>
            </a:r>
            <a:r>
              <a:rPr lang="en-US" sz="800" dirty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://</a:t>
            </a:r>
            <a:r>
              <a:rPr lang="en-US" sz="800" dirty="0" err="1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www.wired.com</a:t>
            </a:r>
            <a:r>
              <a:rPr lang="en-US" sz="800" dirty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/2013/04/</a:t>
            </a:r>
            <a:r>
              <a:rPr lang="en-US" sz="800" dirty="0" err="1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bigdata</a:t>
            </a:r>
            <a:endParaRPr lang="en-US" sz="800" dirty="0">
              <a:solidFill>
                <a:prstClr val="white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9" name="Chord 8"/>
          <p:cNvSpPr/>
          <p:nvPr/>
        </p:nvSpPr>
        <p:spPr>
          <a:xfrm rot="6740982">
            <a:off x="4385196" y="3634403"/>
            <a:ext cx="2736304" cy="2781567"/>
          </a:xfrm>
          <a:prstGeom prst="chord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480578" y="3445550"/>
            <a:ext cx="166748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Video upload to YouTube </a:t>
            </a:r>
            <a:r>
              <a:rPr lang="en-US" sz="105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/ year: 15 </a:t>
            </a:r>
            <a:r>
              <a:rPr lang="en-US" sz="105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PB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970080" y="4025135"/>
            <a:ext cx="1451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ATLAS managed data volume </a:t>
            </a:r>
          </a:p>
          <a:p>
            <a:pPr algn="ctr"/>
            <a:r>
              <a:rPr lang="en-US" sz="120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130 PB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983843" y="4797152"/>
            <a:ext cx="1451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ATLAS annual data volume </a:t>
            </a:r>
          </a:p>
          <a:p>
            <a:pPr algn="ctr"/>
            <a:r>
              <a:rPr lang="en-US" sz="120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30 PB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351546" y="2419871"/>
            <a:ext cx="100247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US </a:t>
            </a:r>
            <a:r>
              <a:rPr lang="en-US" sz="90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climate database </a:t>
            </a:r>
            <a:endParaRPr lang="en-US" sz="9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algn="ctr"/>
            <a:r>
              <a:rPr lang="en-US" sz="9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6 PB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846650" y="3894991"/>
            <a:ext cx="100247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US </a:t>
            </a:r>
            <a:r>
              <a:rPr lang="en-US" sz="90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Congress library</a:t>
            </a:r>
            <a:endParaRPr lang="en-US" sz="9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algn="r"/>
            <a:r>
              <a:rPr lang="en-US" sz="9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6 PB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39552" y="4869160"/>
            <a:ext cx="34052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FFFF00"/>
                </a:solidFill>
                <a:latin typeface="Helvetica Light" charset="0"/>
                <a:ea typeface="Helvetica Light" charset="0"/>
                <a:cs typeface="Helvetica Light" charset="0"/>
              </a:rPr>
              <a:t>Largest data volume from simulated events, not from real collision data ! </a:t>
            </a:r>
            <a:endParaRPr lang="en-US" sz="1400" dirty="0">
              <a:solidFill>
                <a:srgbClr val="FFFF00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265886" y="5376577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sz="800" dirty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http://</a:t>
            </a:r>
            <a:r>
              <a:rPr lang="en-US" sz="800" dirty="0" err="1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www.wired.com</a:t>
            </a:r>
            <a:r>
              <a:rPr lang="en-US" sz="800" dirty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/2013/04/</a:t>
            </a:r>
            <a:r>
              <a:rPr lang="en-US" sz="800" dirty="0" err="1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bigdata</a:t>
            </a:r>
            <a:endParaRPr lang="en-US" sz="800" dirty="0">
              <a:solidFill>
                <a:prstClr val="white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3081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grayscl/>
            <a:lum bright="52000" contrast="20000"/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32</a:t>
            </a:fld>
            <a:endParaRPr lang="en-GB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2" y="0"/>
            <a:ext cx="9144002" cy="3573016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611560" y="4562545"/>
            <a:ext cx="5544616" cy="954107"/>
          </a:xfrm>
          <a:prstGeom prst="rect">
            <a:avLst/>
          </a:prstGeom>
          <a:solidFill>
            <a:schemeClr val="bg1">
              <a:alpha val="92000"/>
            </a:schemeClr>
          </a:solidFill>
        </p:spPr>
        <p:txBody>
          <a:bodyPr wrap="square" rtlCol="0" anchor="ctr">
            <a:spAutoFit/>
          </a:bodyPr>
          <a:lstStyle/>
          <a:p>
            <a:r>
              <a:rPr lang="en-US" sz="2800" dirty="0" smtClean="0">
                <a:latin typeface="Helvetica Light"/>
                <a:cs typeface="Helvetica Light"/>
              </a:rPr>
              <a:t>A few (basic) experimental concepts at the LHC</a:t>
            </a:r>
            <a:endParaRPr lang="en-GB" sz="2800" dirty="0" smtClean="0">
              <a:latin typeface="Helvetica Light"/>
              <a:cs typeface="Helvetica Ligh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2240" y="4289498"/>
            <a:ext cx="1773123" cy="163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884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660232" y="2694947"/>
            <a:ext cx="2483768" cy="83506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3"/>
          <p:cNvSpPr/>
          <p:nvPr/>
        </p:nvSpPr>
        <p:spPr>
          <a:xfrm>
            <a:off x="1115616" y="2694948"/>
            <a:ext cx="5256584" cy="835062"/>
          </a:xfrm>
          <a:prstGeom prst="rect">
            <a:avLst/>
          </a:prstGeom>
          <a:noFill/>
          <a:ln>
            <a:solidFill>
              <a:srgbClr val="EB000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 Box 25"/>
          <p:cNvSpPr txBox="1">
            <a:spLocks noChangeArrowheads="1"/>
          </p:cNvSpPr>
          <p:nvPr/>
        </p:nvSpPr>
        <p:spPr bwMode="auto">
          <a:xfrm>
            <a:off x="149670" y="3789040"/>
            <a:ext cx="8886826" cy="119417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804863" lvl="1" indent="-347663">
              <a:lnSpc>
                <a:spcPct val="110000"/>
              </a:lnSpc>
              <a:spcBef>
                <a:spcPct val="50000"/>
              </a:spcBef>
              <a:buFont typeface="Lucida Grande"/>
              <a:buChar char="﹣"/>
            </a:pPr>
            <a:r>
              <a:rPr lang="en-GB" sz="14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f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rev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	= </a:t>
            </a:r>
            <a:r>
              <a:rPr lang="en-US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11245.5 Hz is the bunch revolution frequency</a:t>
            </a:r>
            <a:endParaRPr lang="en-GB" sz="1400" dirty="0" smtClean="0">
              <a:solidFill>
                <a:srgbClr val="E12B0D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804863" lvl="1" indent="-347663">
              <a:lnSpc>
                <a:spcPct val="110000"/>
              </a:lnSpc>
              <a:spcBef>
                <a:spcPts val="400"/>
              </a:spcBef>
              <a:buFont typeface="Lucida Grande"/>
              <a:buChar char="﹣"/>
            </a:pPr>
            <a:r>
              <a:rPr lang="en-GB" sz="14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bunch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	= 1…2808 is the number of bunches in the machine</a:t>
            </a:r>
          </a:p>
          <a:p>
            <a:pPr marL="804863" lvl="1" indent="-347663">
              <a:lnSpc>
                <a:spcPct val="110000"/>
              </a:lnSpc>
              <a:spcBef>
                <a:spcPts val="400"/>
              </a:spcBef>
              <a:buFont typeface="Lucida Grande"/>
              <a:buChar char="﹣"/>
            </a:pPr>
            <a:r>
              <a:rPr lang="en-GB" sz="14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</a:t>
            </a:r>
            <a:r>
              <a:rPr lang="en-GB" sz="1400" baseline="-25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	= 1.1 × 10</a:t>
            </a:r>
            <a:r>
              <a:rPr lang="en-GB" sz="1400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11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is the number of protons per bunch (“bunch intensity”)</a:t>
            </a:r>
          </a:p>
          <a:p>
            <a:pPr marL="804863" lvl="1" indent="-347663">
              <a:lnSpc>
                <a:spcPct val="110000"/>
              </a:lnSpc>
              <a:spcBef>
                <a:spcPts val="400"/>
              </a:spcBef>
              <a:buFont typeface="Lucida Grande"/>
              <a:buChar char="﹣"/>
            </a:pPr>
            <a:r>
              <a:rPr lang="en-GB" sz="14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σ</a:t>
            </a:r>
            <a:r>
              <a:rPr lang="en-GB" sz="1400" i="1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x</a:t>
            </a:r>
            <a:r>
              <a:rPr lang="en-GB" sz="1400" baseline="-25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/</a:t>
            </a:r>
            <a:r>
              <a:rPr lang="en-GB" sz="1400" i="1" baseline="-25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y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	= 12…50 µm is the transverse beam width characterising beam optics,</a:t>
            </a:r>
            <a:r>
              <a:rPr lang="en-GB" sz="14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σ</a:t>
            </a:r>
            <a:r>
              <a:rPr lang="en-GB" sz="8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2</a:t>
            </a:r>
            <a:r>
              <a:rPr lang="en-GB" sz="1400" i="1" baseline="-25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x/y</a:t>
            </a:r>
            <a:r>
              <a:rPr lang="en-GB" sz="14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= 𝜀</a:t>
            </a:r>
            <a:r>
              <a:rPr lang="en-GB" sz="1400" i="1" baseline="-25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x/y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𝛽*</a:t>
            </a:r>
            <a:r>
              <a:rPr lang="en-GB" sz="1400" i="1" baseline="-25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x/y</a:t>
            </a:r>
            <a:endParaRPr lang="en-GB" sz="14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1" name="Text Box 25"/>
          <p:cNvSpPr txBox="1">
            <a:spLocks noChangeArrowheads="1"/>
          </p:cNvSpPr>
          <p:nvPr/>
        </p:nvSpPr>
        <p:spPr bwMode="auto">
          <a:xfrm>
            <a:off x="257174" y="5229200"/>
            <a:ext cx="8353426" cy="36317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US" sz="1600" dirty="0" smtClean="0">
                <a:latin typeface="Helvetica Light" charset="0"/>
                <a:ea typeface="Helvetica Light" charset="0"/>
                <a:cs typeface="Helvetica Light" charset="0"/>
              </a:rPr>
              <a:t>Luminosity drives our ability to detect low cross-section processes</a:t>
            </a:r>
            <a:endParaRPr lang="en-GB" sz="16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126249" y="5816009"/>
            <a:ext cx="4453863" cy="565319"/>
          </a:xfrm>
          <a:prstGeom prst="rect">
            <a:avLst/>
          </a:prstGeom>
          <a:noFill/>
          <a:ln>
            <a:solidFill>
              <a:srgbClr val="EB000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773659" y="5626931"/>
            <a:ext cx="297480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1200" dirty="0">
                <a:solidFill>
                  <a:srgbClr val="008000"/>
                </a:solidFill>
                <a:latin typeface="Helvetica Light" charset="0"/>
                <a:ea typeface="Helvetica Light" charset="0"/>
                <a:cs typeface="Helvetica Light" charset="0"/>
              </a:rPr>
              <a:t>“Cross section” given by Nature</a:t>
            </a:r>
          </a:p>
          <a:p>
            <a:pPr>
              <a:spcBef>
                <a:spcPts val="600"/>
              </a:spcBef>
            </a:pPr>
            <a:r>
              <a:rPr lang="en-GB" sz="1200" dirty="0" smtClean="0">
                <a:solidFill>
                  <a:srgbClr val="18579B"/>
                </a:solidFill>
                <a:latin typeface="Helvetica Light" charset="0"/>
                <a:ea typeface="Helvetica Light" charset="0"/>
                <a:cs typeface="Helvetica Light" charset="0"/>
              </a:rPr>
              <a:t>“Efficiency” of detection optimised by experimentalist</a:t>
            </a:r>
            <a:endParaRPr lang="en-GB" sz="1200" dirty="0">
              <a:solidFill>
                <a:srgbClr val="18579B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>
              <a:spcBef>
                <a:spcPts val="600"/>
              </a:spcBef>
            </a:pPr>
            <a:r>
              <a:rPr lang="en-GB" sz="12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Integrated luminosity delivered by LHC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33</a:t>
            </a:fld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4871346" y="171797"/>
            <a:ext cx="38051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Luminosity — </a:t>
            </a:r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single </a:t>
            </a:r>
            <a:r>
              <a:rPr lang="en-US" sz="28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most important </a:t>
            </a:r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quantity</a:t>
            </a:r>
            <a:endParaRPr lang="en-US" sz="2800" dirty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7" name="Text Box 25"/>
          <p:cNvSpPr txBox="1">
            <a:spLocks noChangeArrowheads="1"/>
          </p:cNvSpPr>
          <p:nvPr/>
        </p:nvSpPr>
        <p:spPr bwMode="auto">
          <a:xfrm>
            <a:off x="257174" y="2132856"/>
            <a:ext cx="6981826" cy="36317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Luminosity is a function of the LHC beam parameters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403648" y="2852936"/>
                <a:ext cx="4620704" cy="5693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charset="0"/>
                          <a:ea typeface="Arial" charset="0"/>
                          <a:cs typeface="Arial" charset="0"/>
                        </a:rPr>
                        <m:t>𝐿</m:t>
                      </m:r>
                      <m:r>
                        <a:rPr lang="en-US" sz="1600" b="0" i="1" smtClean="0">
                          <a:latin typeface="Cambria Math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n-US" sz="16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~ </m:t>
                      </m:r>
                      <m:f>
                        <m:fPr>
                          <m:ctrlPr>
                            <a:rPr lang="is-IS" sz="1600" i="1">
                              <a:latin typeface="Cambria Math" charset="0"/>
                              <a:ea typeface="Arial" charset="0"/>
                              <a:cs typeface="Arial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1600" b="0" i="0" smtClean="0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rev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600" i="1" smtClean="0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1600" b="0" i="0" smtClean="0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bunch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</m:ctrlPr>
                            </m:sSubSupPr>
                            <m:e>
                              <m: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sz="1600" b="0" i="1" smtClean="0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𝐴</m:t>
                          </m:r>
                        </m:den>
                      </m:f>
                      <m:r>
                        <a:rPr lang="en-US" sz="1600" b="0" i="1" smtClean="0">
                          <a:solidFill>
                            <a:srgbClr val="003BB8"/>
                          </a:solidFill>
                          <a:latin typeface="Cambria Math" charset="0"/>
                          <a:ea typeface="Arial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is-IS" sz="1600" i="1">
                              <a:latin typeface="Cambria Math" charset="0"/>
                              <a:ea typeface="Arial" charset="0"/>
                              <a:cs typeface="Arial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1600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rev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1600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bunch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</m:ctrlPr>
                            </m:sSubSupPr>
                            <m:e>
                              <m: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sz="1600" b="0" i="1" smtClean="0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4</m:t>
                          </m:r>
                          <m:r>
                            <a:rPr lang="en-US" sz="16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𝜋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𝑥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6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1600" dirty="0" smtClean="0"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2852936"/>
                <a:ext cx="4620704" cy="56938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236100" y="2852936"/>
                <a:ext cx="2424132" cy="46262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charset="0"/>
                          <a:ea typeface="Arial" charset="0"/>
                          <a:cs typeface="Arial" charset="0"/>
                        </a:rPr>
                        <m:t>[</m:t>
                      </m:r>
                      <m:r>
                        <a:rPr lang="en-US" sz="1600" i="1" smtClean="0">
                          <a:latin typeface="Cambria Math" charset="0"/>
                          <a:ea typeface="Arial" charset="0"/>
                          <a:cs typeface="Arial" charset="0"/>
                        </a:rPr>
                        <m:t>𝐿</m:t>
                      </m:r>
                      <m:r>
                        <a:rPr lang="en-US" sz="1600" b="0" i="1" smtClean="0">
                          <a:latin typeface="Cambria Math" charset="0"/>
                          <a:ea typeface="Arial" charset="0"/>
                          <a:cs typeface="Arial" charset="0"/>
                        </a:rPr>
                        <m:t>]</m:t>
                      </m:r>
                      <m:r>
                        <a:rPr lang="en-US" sz="1600" b="0" i="0" smtClean="0">
                          <a:latin typeface="Cambria Math" charset="0"/>
                          <a:ea typeface="Arial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is-IS" sz="1600" i="1">
                              <a:latin typeface="Cambria Math" charset="0"/>
                              <a:ea typeface="Arial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n-US" sz="1600" i="1" smtClean="0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1600" b="0" i="0" smtClean="0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s</m:t>
                          </m:r>
                          <m:r>
                            <a:rPr lang="en-US" sz="16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16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160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cm</m:t>
                              </m:r>
                            </m:e>
                            <m:sup>
                              <m:r>
                                <a:rPr lang="en-US" sz="16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1600" dirty="0" smtClean="0"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6100" y="2852936"/>
                <a:ext cx="2424132" cy="46262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ectangle 26"/>
          <p:cNvSpPr/>
          <p:nvPr/>
        </p:nvSpPr>
        <p:spPr>
          <a:xfrm>
            <a:off x="6742872" y="2801089"/>
            <a:ext cx="2304256" cy="6540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666750" algn="l"/>
              </a:tabLst>
            </a:pPr>
            <a:r>
              <a:rPr lang="en-GB" sz="1050" i="1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GB" sz="1050" baseline="-250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max</a:t>
            </a:r>
            <a:r>
              <a:rPr lang="en-GB" sz="105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~ 1.6 × 10</a:t>
            </a:r>
            <a:r>
              <a:rPr lang="en-GB" sz="1050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34</a:t>
            </a:r>
            <a:r>
              <a:rPr lang="en-GB" sz="105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05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GB" sz="1050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GB" sz="105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GB" sz="1050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–2</a:t>
            </a:r>
            <a:endParaRPr lang="pl-PL" sz="105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pPr>
              <a:spcBef>
                <a:spcPts val="600"/>
              </a:spcBef>
              <a:tabLst>
                <a:tab pos="666750" algn="l"/>
              </a:tabLst>
            </a:pPr>
            <a:r>
              <a:rPr lang="pl-PL" sz="1050" dirty="0" smtClean="0">
                <a:latin typeface="Helvetica Light" charset="0"/>
                <a:ea typeface="Helvetica Light" charset="0"/>
                <a:cs typeface="Helvetica Light" charset="0"/>
              </a:rPr>
              <a:t>10</a:t>
            </a:r>
            <a:r>
              <a:rPr lang="pl-PL" sz="1050" dirty="0">
                <a:latin typeface="Helvetica Light" charset="0"/>
                <a:ea typeface="Helvetica Light" charset="0"/>
                <a:cs typeface="Helvetica Light" charset="0"/>
              </a:rPr>
              <a:t> </a:t>
            </a:r>
            <a:r>
              <a:rPr lang="pl-PL" sz="1050" dirty="0" err="1" smtClean="0">
                <a:latin typeface="Helvetica Light" charset="0"/>
                <a:ea typeface="Helvetica Light" charset="0"/>
                <a:cs typeface="Helvetica Light" charset="0"/>
              </a:rPr>
              <a:t>nb</a:t>
            </a:r>
            <a:r>
              <a:rPr lang="pl-PL" sz="105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pl-PL" sz="1050" dirty="0" smtClean="0"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pl-PL" sz="105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	</a:t>
            </a:r>
            <a:r>
              <a:rPr lang="pl-PL" sz="1050" dirty="0" smtClean="0">
                <a:latin typeface="Helvetica Light" charset="0"/>
                <a:ea typeface="Helvetica Light" charset="0"/>
                <a:cs typeface="Helvetica Light" charset="0"/>
              </a:rPr>
              <a:t>=</a:t>
            </a:r>
            <a:r>
              <a:rPr lang="pl-PL" sz="1050" dirty="0">
                <a:latin typeface="Helvetica Light" charset="0"/>
                <a:ea typeface="Helvetica Light" charset="0"/>
                <a:cs typeface="Helvetica Light" charset="0"/>
              </a:rPr>
              <a:t> </a:t>
            </a:r>
            <a:r>
              <a:rPr lang="pl-PL" sz="1050" dirty="0" smtClean="0">
                <a:latin typeface="Helvetica Light" charset="0"/>
                <a:ea typeface="Helvetica Light" charset="0"/>
                <a:cs typeface="Helvetica Light" charset="0"/>
              </a:rPr>
              <a:t>10</a:t>
            </a:r>
            <a:r>
              <a:rPr lang="pl-PL" sz="1050" baseline="30000" dirty="0" smtClean="0">
                <a:latin typeface="Helvetica Light" charset="0"/>
                <a:ea typeface="Helvetica Light" charset="0"/>
                <a:cs typeface="Helvetica Light" charset="0"/>
              </a:rPr>
              <a:t>34</a:t>
            </a:r>
            <a:r>
              <a:rPr lang="pl-PL" sz="1050" dirty="0" smtClean="0">
                <a:latin typeface="Helvetica Light" charset="0"/>
                <a:ea typeface="Helvetica Light" charset="0"/>
                <a:cs typeface="Helvetica Light" charset="0"/>
              </a:rPr>
              <a:t> s</a:t>
            </a:r>
            <a:r>
              <a:rPr lang="pl-PL" sz="105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pl-PL" sz="1050" dirty="0" smtClean="0"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pl-PL" sz="105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–2</a:t>
            </a:r>
            <a:r>
              <a:rPr lang="pl-PL" sz="105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</a:p>
          <a:p>
            <a:pPr>
              <a:tabLst>
                <a:tab pos="666750" algn="l"/>
              </a:tabLst>
            </a:pPr>
            <a:r>
              <a:rPr lang="pl-PL" sz="1050" dirty="0" smtClean="0">
                <a:latin typeface="Helvetica Light" charset="0"/>
                <a:ea typeface="Helvetica Light" charset="0"/>
                <a:cs typeface="Helvetica Light" charset="0"/>
              </a:rPr>
              <a:t> 	~ 1 </a:t>
            </a:r>
            <a:r>
              <a:rPr lang="pl-PL" sz="1050" dirty="0" err="1">
                <a:latin typeface="Helvetica Light" charset="0"/>
                <a:ea typeface="Helvetica Light" charset="0"/>
                <a:cs typeface="Helvetica Light" charset="0"/>
              </a:rPr>
              <a:t>GHz</a:t>
            </a:r>
            <a:r>
              <a:rPr lang="pl-PL" sz="105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pl-PL" sz="1050" dirty="0" err="1">
                <a:latin typeface="Helvetica Light" charset="0"/>
                <a:ea typeface="Helvetica Light" charset="0"/>
                <a:cs typeface="Helvetica Light" charset="0"/>
              </a:rPr>
              <a:t>interaction</a:t>
            </a:r>
            <a:r>
              <a:rPr lang="pl-PL" sz="105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pl-PL" sz="1050" dirty="0" err="1">
                <a:latin typeface="Helvetica Light" charset="0"/>
                <a:ea typeface="Helvetica Light" charset="0"/>
                <a:cs typeface="Helvetica Light" charset="0"/>
              </a:rPr>
              <a:t>rate</a:t>
            </a:r>
            <a:r>
              <a:rPr lang="pl-PL" sz="105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031416" y="5807518"/>
                <a:ext cx="4620704" cy="64581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600" b="0" i="1" smtClean="0">
                              <a:latin typeface="Cambria Math" charset="0"/>
                              <a:ea typeface="Arial" charset="0"/>
                              <a:cs typeface="Arial" charset="0"/>
                            </a:rPr>
                          </m:ctrlPr>
                        </m:sSubSupPr>
                        <m:e>
                          <m:r>
                            <a:rPr lang="en-US" sz="1600" b="0" i="1" smtClean="0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𝑁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600" b="0" i="0" smtClean="0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events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600" b="0" i="0" smtClean="0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obs</m:t>
                          </m:r>
                        </m:sup>
                      </m:sSubSup>
                      <m:r>
                        <a:rPr lang="en-US" sz="1600" b="0" i="0" smtClean="0">
                          <a:latin typeface="Cambria Math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1600" b="0" i="0" smtClean="0">
                          <a:solidFill>
                            <a:srgbClr val="00B050"/>
                          </a:solidFill>
                          <a:latin typeface="Cambria Math" charset="0"/>
                          <a:ea typeface="Arial" charset="0"/>
                          <a:cs typeface="Arial" charset="0"/>
                        </a:rPr>
                        <m:t>cross</m:t>
                      </m:r>
                      <m:r>
                        <a:rPr lang="en-US" sz="1600" b="0" i="0" smtClean="0">
                          <a:solidFill>
                            <a:srgbClr val="00B050"/>
                          </a:solidFill>
                          <a:latin typeface="Cambria Math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600" b="0" i="0" smtClean="0">
                          <a:solidFill>
                            <a:srgbClr val="00B050"/>
                          </a:solidFill>
                          <a:latin typeface="Cambria Math" charset="0"/>
                          <a:ea typeface="Arial" charset="0"/>
                          <a:cs typeface="Arial" charset="0"/>
                        </a:rPr>
                        <m:t>section</m:t>
                      </m:r>
                      <m:r>
                        <a:rPr lang="en-US" sz="1600" b="0" i="0" smtClean="0">
                          <a:solidFill>
                            <a:srgbClr val="00B050"/>
                          </a:solidFill>
                          <a:latin typeface="Cambria Math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n-US" sz="16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× </m:t>
                      </m:r>
                      <m:r>
                        <m:rPr>
                          <m:sty m:val="p"/>
                        </m:rPr>
                        <a:rPr lang="en-US" sz="1600" b="0" i="0" smtClean="0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</a:rPr>
                        <m:t>efficiency</m:t>
                      </m:r>
                      <m:r>
                        <a:rPr lang="en-US" sz="1600" b="0" i="1" smtClean="0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</a:rPr>
                        <m:t> </m:t>
                      </m:r>
                      <m:r>
                        <a:rPr lang="en-US" sz="16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× 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1600" b="0" i="1" smtClean="0">
                              <a:solidFill>
                                <a:srgbClr val="D80017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1600" b="0" i="1" smtClean="0">
                              <a:solidFill>
                                <a:srgbClr val="D80017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𝐿</m:t>
                          </m:r>
                          <m:r>
                            <a:rPr lang="en-US" sz="1600" b="0" i="1" smtClean="0">
                              <a:solidFill>
                                <a:srgbClr val="D80017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∙</m:t>
                          </m:r>
                          <m:r>
                            <a:rPr lang="en-US" sz="1600" b="0" i="1" smtClean="0">
                              <a:solidFill>
                                <a:srgbClr val="D80017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𝑑𝑡</m:t>
                          </m:r>
                        </m:e>
                      </m:nary>
                    </m:oMath>
                  </m:oMathPara>
                </a14:m>
                <a:endParaRPr lang="en-US" sz="1600" dirty="0" smtClean="0">
                  <a:solidFill>
                    <a:srgbClr val="D80017"/>
                  </a:solidFill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416" y="5807518"/>
                <a:ext cx="4620704" cy="645818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3452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34</a:t>
            </a:fld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4871346" y="171797"/>
            <a:ext cx="38051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Luminosity — </a:t>
            </a:r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single </a:t>
            </a:r>
            <a:r>
              <a:rPr lang="en-US" sz="28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most important </a:t>
            </a:r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quantity</a:t>
            </a:r>
            <a:endParaRPr lang="en-US" sz="2800" dirty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7" name="Text Box 25"/>
          <p:cNvSpPr txBox="1">
            <a:spLocks noChangeArrowheads="1"/>
          </p:cNvSpPr>
          <p:nvPr/>
        </p:nvSpPr>
        <p:spPr bwMode="auto">
          <a:xfrm>
            <a:off x="257174" y="2132856"/>
            <a:ext cx="2946674" cy="36317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Maximising luminosity</a:t>
            </a:r>
          </a:p>
        </p:txBody>
      </p:sp>
      <p:sp>
        <p:nvSpPr>
          <p:cNvPr id="36" name="Rectangle 35"/>
          <p:cNvSpPr/>
          <p:nvPr/>
        </p:nvSpPr>
        <p:spPr>
          <a:xfrm>
            <a:off x="1115616" y="2694948"/>
            <a:ext cx="7848872" cy="835062"/>
          </a:xfrm>
          <a:prstGeom prst="rect">
            <a:avLst/>
          </a:prstGeom>
          <a:noFill/>
          <a:ln>
            <a:solidFill>
              <a:srgbClr val="EB000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403648" y="2852936"/>
                <a:ext cx="7272808" cy="5693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charset="0"/>
                          <a:ea typeface="Arial" charset="0"/>
                          <a:cs typeface="Arial" charset="0"/>
                        </a:rPr>
                        <m:t>𝐿</m:t>
                      </m:r>
                      <m:r>
                        <a:rPr lang="en-US" sz="1600" b="0" i="0" smtClean="0">
                          <a:latin typeface="Cambria Math" charset="0"/>
                          <a:ea typeface="Arial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is-IS" sz="1600" i="1">
                              <a:latin typeface="Cambria Math" charset="0"/>
                              <a:ea typeface="Arial" charset="0"/>
                              <a:cs typeface="Arial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1600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rev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1600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bunch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</m:ctrlPr>
                            </m:sSubSupPr>
                            <m:e>
                              <m: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sz="1600" b="0" i="1" smtClean="0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4</m:t>
                          </m:r>
                          <m:r>
                            <a:rPr lang="en-US" sz="16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𝜋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𝑥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600" i="1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  <m:r>
                        <a:rPr lang="en-US" sz="160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∙</m:t>
                      </m:r>
                      <m:r>
                        <a:rPr lang="en-US" sz="1600" b="0" i="1" smtClean="0">
                          <a:solidFill>
                            <a:srgbClr val="019645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</a:rPr>
                        <m:t>𝑅</m:t>
                      </m:r>
                      <m:d>
                        <m:dPr>
                          <m:ctrlPr>
                            <a:rPr lang="en-US" sz="1600" b="0" i="1" smtClean="0">
                              <a:solidFill>
                                <a:srgbClr val="019645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𝑐</m:t>
                              </m:r>
                            </m:sub>
                          </m:sSub>
                          <m:r>
                            <a:rPr lang="en-US" sz="1600" b="0" i="1" smtClean="0">
                              <a:solidFill>
                                <a:srgbClr val="019645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,</m:t>
                          </m:r>
                          <m:r>
                            <a:rPr lang="en-US" sz="1600" b="0" i="1" smtClean="0">
                              <a:solidFill>
                                <a:srgbClr val="019645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𝜀</m:t>
                          </m:r>
                          <m:r>
                            <a:rPr lang="en-US" sz="1600" b="0" i="1" smtClean="0">
                              <a:solidFill>
                                <a:srgbClr val="019645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sz="1600" b="0" i="1" smtClean="0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𝛽</m:t>
                              </m:r>
                            </m:e>
                            <m:sup>
                              <m:r>
                                <a:rPr lang="en-US" sz="1600" i="1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en-US" sz="1600" b="0" i="1" smtClean="0">
                              <a:solidFill>
                                <a:srgbClr val="019645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𝑧</m:t>
                              </m:r>
                            </m:sub>
                          </m:sSub>
                        </m:e>
                      </m:d>
                      <m:r>
                        <a:rPr lang="en-US" sz="16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=</m:t>
                      </m:r>
                      <m:f>
                        <m:fPr>
                          <m:ctrlPr>
                            <a:rPr lang="bg-BG" sz="16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1</m:t>
                          </m:r>
                        </m:num>
                        <m:den>
                          <m:r>
                            <a:rPr lang="en-US" sz="1600" i="1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4</m:t>
                          </m:r>
                          <m:r>
                            <a:rPr lang="en-US" sz="1600" i="1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𝜋</m:t>
                          </m:r>
                        </m:den>
                      </m:f>
                      <m:sSub>
                        <m:sSubPr>
                          <m:ctrlPr>
                            <a:rPr lang="en-US" sz="1600" i="1" smtClean="0">
                              <a:solidFill>
                                <a:srgbClr val="D80017"/>
                              </a:solidFill>
                              <a:latin typeface="Cambria Math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rgbClr val="D80017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∙</m:t>
                          </m:r>
                          <m:r>
                            <a:rPr lang="en-US" sz="1600" i="1">
                              <a:solidFill>
                                <a:srgbClr val="D80017"/>
                              </a:solidFill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𝑓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600">
                              <a:solidFill>
                                <a:srgbClr val="D80017"/>
                              </a:solidFill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rev</m:t>
                          </m:r>
                        </m:sub>
                      </m:sSub>
                      <m:sSub>
                        <m:sSubPr>
                          <m:ctrlPr>
                            <a:rPr lang="en-US" sz="1600" i="1">
                              <a:solidFill>
                                <a:srgbClr val="D80017"/>
                              </a:solidFill>
                              <a:latin typeface="Cambria Math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srgbClr val="D80017"/>
                              </a:solidFill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𝑛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600">
                              <a:solidFill>
                                <a:srgbClr val="D80017"/>
                              </a:solidFill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bunch</m:t>
                          </m:r>
                        </m:sub>
                      </m:sSub>
                      <m:sSub>
                        <m:sSubPr>
                          <m:ctrlPr>
                            <a:rPr lang="en-US" sz="1600" i="1" smtClean="0">
                              <a:solidFill>
                                <a:srgbClr val="D80017"/>
                              </a:solidFill>
                              <a:latin typeface="Cambria Math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D80017"/>
                              </a:solidFill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𝑁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D80017"/>
                              </a:solidFill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𝑝</m:t>
                          </m:r>
                        </m:sub>
                      </m:sSub>
                      <m:r>
                        <a:rPr lang="en-US" sz="1600" i="1">
                          <a:latin typeface="Cambria Math" charset="0"/>
                          <a:ea typeface="Cambria Math" charset="0"/>
                          <a:cs typeface="Cambria Math" charset="0"/>
                        </a:rPr>
                        <m:t>∙</m:t>
                      </m:r>
                      <m:f>
                        <m:fPr>
                          <m:ctrlPr>
                            <a:rPr lang="bg-BG" sz="160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6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𝑝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160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lang="bg-BG" sz="16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𝑛</m:t>
                              </m:r>
                            </m:sub>
                          </m:sSub>
                        </m:den>
                      </m:f>
                      <m:r>
                        <a:rPr lang="en-US" sz="1600" i="1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</a:rPr>
                        <m:t>∙</m:t>
                      </m:r>
                      <m:f>
                        <m:fPr>
                          <m:ctrlPr>
                            <a:rPr lang="bg-BG" sz="160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fPr>
                        <m:num>
                          <m:r>
                            <a:rPr lang="bg-BG" sz="160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𝛾</m:t>
                          </m:r>
                        </m:num>
                        <m:den>
                          <m:sSup>
                            <m:sSupPr>
                              <m:ctrlPr>
                                <a:rPr lang="en-US" sz="160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𝛽</m:t>
                              </m:r>
                            </m:e>
                            <m:sup>
                              <m:r>
                                <a:rPr lang="en-US" sz="160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∗</m:t>
                              </m:r>
                            </m:sup>
                          </m:sSup>
                        </m:den>
                      </m:f>
                      <m:r>
                        <a:rPr lang="en-US" sz="1600" i="1">
                          <a:latin typeface="Cambria Math" charset="0"/>
                          <a:ea typeface="Cambria Math" charset="0"/>
                          <a:cs typeface="Cambria Math" charset="0"/>
                        </a:rPr>
                        <m:t>∙</m:t>
                      </m:r>
                      <m:r>
                        <a:rPr lang="en-US" sz="1600" i="1" smtClean="0">
                          <a:solidFill>
                            <a:srgbClr val="019645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</a:rPr>
                        <m:t>𝑅</m:t>
                      </m:r>
                      <m:d>
                        <m:dPr>
                          <m:ctrlPr>
                            <a:rPr lang="en-US" sz="1600" i="1">
                              <a:solidFill>
                                <a:srgbClr val="019645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600" i="1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𝑐</m:t>
                              </m:r>
                            </m:sub>
                          </m:sSub>
                          <m:r>
                            <a:rPr lang="en-US" sz="1600" i="1">
                              <a:solidFill>
                                <a:srgbClr val="019645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,</m:t>
                          </m:r>
                          <m:r>
                            <a:rPr lang="en-US" sz="1600" i="1">
                              <a:solidFill>
                                <a:srgbClr val="019645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𝜀</m:t>
                          </m:r>
                          <m:r>
                            <a:rPr lang="en-US" sz="1600" i="1">
                              <a:solidFill>
                                <a:srgbClr val="019645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sz="1600" i="1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𝛽</m:t>
                              </m:r>
                            </m:e>
                            <m:sup>
                              <m:r>
                                <a:rPr lang="en-US" sz="1600" i="1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en-US" sz="1600" i="1">
                              <a:solidFill>
                                <a:srgbClr val="019645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1600" i="1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𝑧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1600" dirty="0">
                  <a:solidFill>
                    <a:srgbClr val="019645"/>
                  </a:solidFill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2852936"/>
                <a:ext cx="7272808" cy="56938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683568" y="4005563"/>
            <a:ext cx="316835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</a:pPr>
            <a:r>
              <a:rPr lang="en-GB" sz="1200" b="1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Maximise total beam current</a:t>
            </a:r>
          </a:p>
          <a:p>
            <a:pPr lvl="0">
              <a:spcBef>
                <a:spcPts val="600"/>
              </a:spcBef>
            </a:pPr>
            <a:r>
              <a:rPr lang="en-GB" sz="1200" dirty="0" err="1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Cryo</a:t>
            </a:r>
            <a:r>
              <a:rPr lang="en-GB" sz="12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-limit on maximum beam current </a:t>
            </a:r>
            <a:r>
              <a:rPr lang="en-GB" sz="1200" dirty="0" err="1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anticorrelates</a:t>
            </a:r>
            <a:r>
              <a:rPr lang="en-GB" sz="12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200" i="1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N</a:t>
            </a:r>
            <a:r>
              <a:rPr lang="en-GB" sz="1200" i="1" baseline="-250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GB" sz="12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to </a:t>
            </a:r>
            <a:r>
              <a:rPr lang="en-GB" sz="1200" i="1" dirty="0" err="1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n</a:t>
            </a:r>
            <a:r>
              <a:rPr lang="en-GB" sz="1200" baseline="-25000" dirty="0" err="1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bunch</a:t>
            </a:r>
            <a:r>
              <a:rPr lang="en-GB" sz="12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. </a:t>
            </a:r>
          </a:p>
          <a:p>
            <a:pPr lvl="0">
              <a:spcBef>
                <a:spcPts val="600"/>
              </a:spcBef>
            </a:pPr>
            <a:r>
              <a:rPr lang="en-GB" sz="12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Collimation, cryogenics vacuum, protection improvements, </a:t>
            </a:r>
            <a:r>
              <a:rPr lang="is-IS" sz="12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…</a:t>
            </a:r>
            <a:r>
              <a:rPr lang="en-GB" sz="12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allow to increase limit.</a:t>
            </a:r>
            <a:endParaRPr lang="en-GB" sz="1200" dirty="0">
              <a:solidFill>
                <a:srgbClr val="D8001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/>
              <p:cNvSpPr/>
              <p:nvPr/>
            </p:nvSpPr>
            <p:spPr>
              <a:xfrm>
                <a:off x="4283969" y="3998524"/>
                <a:ext cx="4752527" cy="21153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GB" sz="1200" b="1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Maximise brightness &amp; energy, minimise </a:t>
                </a:r>
                <a:r>
                  <a:rPr lang="en-US" sz="1200" b="1" dirty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𝛽*</a:t>
                </a:r>
                <a:endParaRPr lang="en-GB" sz="1200" b="1" dirty="0" smtClean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  <a:p>
                <a:pPr lvl="0">
                  <a:spcBef>
                    <a:spcPts val="600"/>
                  </a:spcBef>
                </a:pPr>
                <a:r>
                  <a:rPr lang="en-GB" sz="12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Beam size: </a:t>
                </a:r>
                <a14:m>
                  <m:oMath xmlns:m="http://schemas.openxmlformats.org/officeDocument/2006/math">
                    <m:r>
                      <a:rPr lang="en-GB" sz="1200" i="1" smtClean="0">
                        <a:solidFill>
                          <a:srgbClr val="003BB8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𝜎</m:t>
                    </m:r>
                    <m:d>
                      <m:dPr>
                        <m:ctrlPr>
                          <a:rPr lang="en-US" sz="1200" b="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dPr>
                      <m:e>
                        <m:r>
                          <a:rPr lang="en-US" sz="1200" b="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𝑠</m:t>
                        </m:r>
                      </m:e>
                    </m:d>
                    <m:r>
                      <a:rPr lang="en-US" sz="1200" b="0" i="1" smtClean="0">
                        <a:solidFill>
                          <a:srgbClr val="003BB8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1200" b="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radPr>
                      <m:deg/>
                      <m:e>
                        <m:r>
                          <a:rPr lang="en-US" sz="1200" b="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𝛽</m:t>
                        </m:r>
                        <m:d>
                          <m:dPr>
                            <m:ctrlPr>
                              <a:rPr lang="en-US" sz="1200" b="0" i="1" smtClean="0">
                                <a:solidFill>
                                  <a:srgbClr val="003BB8"/>
                                </a:solidFill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dPr>
                          <m:e>
                            <m:r>
                              <a:rPr lang="en-US" sz="1200" b="0" i="1" smtClean="0">
                                <a:solidFill>
                                  <a:srgbClr val="003BB8"/>
                                </a:solidFill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𝑠</m:t>
                            </m:r>
                          </m:e>
                        </m:d>
                        <m:sSub>
                          <m:sSubPr>
                            <m:ctrlPr>
                              <a:rPr lang="en-US" sz="1200" b="0" i="1" smtClean="0">
                                <a:solidFill>
                                  <a:srgbClr val="003BB8"/>
                                </a:solidFill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sSubPr>
                          <m:e>
                            <m:r>
                              <a:rPr lang="en-US" sz="1200" i="1">
                                <a:solidFill>
                                  <a:srgbClr val="003BB8"/>
                                </a:solidFill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en-US" sz="1200" b="0" i="1" smtClean="0">
                                <a:solidFill>
                                  <a:srgbClr val="003BB8"/>
                                </a:solidFill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1200" b="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/</m:t>
                        </m:r>
                        <m:r>
                          <a:rPr lang="en-US" sz="1200" b="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𝛾</m:t>
                        </m:r>
                      </m:e>
                    </m:rad>
                  </m:oMath>
                </a14:m>
                <a:r>
                  <a:rPr lang="en-GB" sz="12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20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Helvetica Light" charset="0"/>
                            <a:cs typeface="Helvetica Light" charset="0"/>
                          </a:rPr>
                        </m:ctrlPr>
                      </m:sSupPr>
                      <m:e>
                        <m:r>
                          <a:rPr lang="en-GB" sz="120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𝜎</m:t>
                        </m:r>
                      </m:e>
                      <m:sup>
                        <m:r>
                          <a:rPr lang="en-GB" sz="120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∗</m:t>
                        </m:r>
                      </m:sup>
                    </m:sSup>
                    <m:r>
                      <a:rPr lang="en-US" sz="1200" b="0" i="1" smtClean="0">
                        <a:solidFill>
                          <a:srgbClr val="003BB8"/>
                        </a:solidFill>
                        <a:latin typeface="Cambria Math" charset="0"/>
                        <a:ea typeface="Helvetica Light" charset="0"/>
                        <a:cs typeface="Helvetica Light" charset="0"/>
                      </a:rPr>
                      <m:t>=</m:t>
                    </m:r>
                    <m:r>
                      <a:rPr lang="en-US" sz="1200" b="0" i="1" smtClean="0">
                        <a:solidFill>
                          <a:srgbClr val="003BB8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𝜎</m:t>
                    </m:r>
                    <m:r>
                      <a:rPr lang="en-US" sz="1200" b="0" i="1" smtClean="0">
                        <a:solidFill>
                          <a:srgbClr val="003BB8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(0)</m:t>
                    </m:r>
                  </m:oMath>
                </a14:m>
                <a:r>
                  <a:rPr lang="en-GB" sz="12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~ 17 µm at collision point</a:t>
                </a:r>
              </a:p>
              <a:p>
                <a:pPr>
                  <a:spcBef>
                    <a:spcPts val="600"/>
                  </a:spcBef>
                </a:pPr>
                <a:r>
                  <a:rPr lang="en-GB" sz="12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Emittance: </a:t>
                </a:r>
                <a14:m>
                  <m:oMath xmlns:m="http://schemas.openxmlformats.org/officeDocument/2006/math">
                    <m:r>
                      <a:rPr lang="en-GB" sz="1200" i="1" smtClean="0">
                        <a:solidFill>
                          <a:srgbClr val="003BB8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𝜀</m:t>
                    </m:r>
                    <m:r>
                      <a:rPr lang="en-GB" sz="1200" i="1" smtClean="0">
                        <a:solidFill>
                          <a:srgbClr val="003BB8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×</m:t>
                    </m:r>
                    <m:r>
                      <a:rPr lang="en-GB" sz="1200" i="1" smtClean="0">
                        <a:solidFill>
                          <a:srgbClr val="003BB8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𝜋</m:t>
                    </m:r>
                  </m:oMath>
                </a14:m>
                <a:r>
                  <a:rPr lang="en-GB" sz="12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= area in phase space occupied by beam                (</a:t>
                </a:r>
                <a14:m>
                  <m:oMath xmlns:m="http://schemas.openxmlformats.org/officeDocument/2006/math">
                    <m:r>
                      <a:rPr lang="en-US" sz="1200" i="1">
                        <a:solidFill>
                          <a:srgbClr val="003BB8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𝜀</m:t>
                    </m:r>
                    <m:r>
                      <a:rPr lang="en-US" sz="1200" i="1">
                        <a:solidFill>
                          <a:srgbClr val="003BB8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﷮</m:t>
                    </m:r>
                    <m:r>
                      <a:rPr lang="en-US" sz="1200" b="0" i="1" baseline="-25000" smtClean="0">
                        <a:solidFill>
                          <a:srgbClr val="003BB8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𝑛</m:t>
                    </m:r>
                  </m:oMath>
                </a14:m>
                <a:r>
                  <a:rPr lang="en-GB" sz="12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~ 3.8 µm is normalised emittance, taken out gamma factor)</a:t>
                </a:r>
              </a:p>
              <a:p>
                <a:pPr>
                  <a:spcBef>
                    <a:spcPts val="600"/>
                  </a:spcBef>
                </a:pPr>
                <a:r>
                  <a:rPr lang="en-GB" sz="12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To reduce (“squeeze”) 𝛽* (distance from focus point where beam is twice as wide, 60 cm) need to respect quadrupole aperture limit</a:t>
                </a:r>
              </a:p>
              <a:p>
                <a:pPr>
                  <a:spcBef>
                    <a:spcPts val="600"/>
                  </a:spcBef>
                </a:pPr>
                <a:r>
                  <a:rPr lang="en-GB" sz="12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Beam “brightness”:</a:t>
                </a:r>
                <a14:m>
                  <m:oMath xmlns:m="http://schemas.openxmlformats.org/officeDocument/2006/math">
                    <m:r>
                      <a:rPr lang="en-US" sz="1200" b="0" i="0" smtClean="0">
                        <a:solidFill>
                          <a:srgbClr val="003BB8"/>
                        </a:solidFill>
                        <a:latin typeface="Cambria Math" charset="0"/>
                        <a:ea typeface="Helvetica Light" charset="0"/>
                        <a:cs typeface="Helvetica Light" charset="0"/>
                      </a:rPr>
                      <m:t> </m:t>
                    </m:r>
                    <m:sSub>
                      <m:sSubPr>
                        <m:ctrlPr>
                          <a:rPr lang="en-US" sz="120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Helvetica Light" charset="0"/>
                            <a:cs typeface="Helvetica Light" charset="0"/>
                          </a:rPr>
                        </m:ctrlPr>
                      </m:sSubPr>
                      <m:e>
                        <m:r>
                          <a:rPr lang="en-US" sz="1200" b="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Helvetica Light" charset="0"/>
                            <a:cs typeface="Helvetica Light" charset="0"/>
                          </a:rPr>
                          <m:t>𝑁</m:t>
                        </m:r>
                      </m:e>
                      <m:sub>
                        <m:r>
                          <a:rPr lang="en-US" sz="1200" b="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Helvetica Light" charset="0"/>
                            <a:cs typeface="Helvetica Light" charset="0"/>
                          </a:rPr>
                          <m:t>𝑝</m:t>
                        </m:r>
                      </m:sub>
                    </m:sSub>
                    <m:r>
                      <a:rPr lang="en-US" sz="1200" b="0" i="1" smtClean="0">
                        <a:solidFill>
                          <a:srgbClr val="003BB8"/>
                        </a:solidFill>
                        <a:latin typeface="Cambria Math" charset="0"/>
                        <a:ea typeface="Helvetica Light" charset="0"/>
                        <a:cs typeface="Helvetica Light" charset="0"/>
                      </a:rPr>
                      <m:t>/</m:t>
                    </m:r>
                    <m:sSub>
                      <m:sSubPr>
                        <m:ctrlPr>
                          <a:rPr lang="en-US" sz="1200" b="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Helvetica Light" charset="0"/>
                            <a:cs typeface="Helvetica Light" charset="0"/>
                          </a:rPr>
                        </m:ctrlPr>
                      </m:sSubPr>
                      <m:e>
                        <m:r>
                          <a:rPr lang="en-US" sz="1200" i="1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𝜀</m:t>
                        </m:r>
                      </m:e>
                      <m:sub>
                        <m:r>
                          <a:rPr lang="en-US" sz="1200" b="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Helvetica Light" charset="0"/>
                            <a:cs typeface="Helvetica Light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GB" sz="12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limited by beam–beam interactions (quadrupole defocusing effect), space charge tune shift (tune spread limited by resonances)</a:t>
                </a:r>
                <a:endParaRPr lang="en-GB" sz="1200" dirty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9" y="3998524"/>
                <a:ext cx="4752527" cy="2115387"/>
              </a:xfrm>
              <a:prstGeom prst="rect">
                <a:avLst/>
              </a:prstGeom>
              <a:blipFill rotWithShape="0">
                <a:blip r:embed="rId5"/>
                <a:stretch>
                  <a:fillRect l="-128" t="-288" r="-1540" b="-14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Rectangle 40"/>
          <p:cNvSpPr/>
          <p:nvPr/>
        </p:nvSpPr>
        <p:spPr>
          <a:xfrm>
            <a:off x="4211960" y="1844824"/>
            <a:ext cx="2785212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</a:pPr>
            <a:r>
              <a:rPr lang="en-GB" sz="1200" b="1" dirty="0" smtClean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Compensate reduction factor</a:t>
            </a:r>
          </a:p>
          <a:p>
            <a:pPr lvl="0">
              <a:spcBef>
                <a:spcPts val="600"/>
              </a:spcBef>
            </a:pPr>
            <a:r>
              <a:rPr lang="en-GB" sz="1200" dirty="0" smtClean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Crossing angle (0.3 </a:t>
            </a:r>
            <a:r>
              <a:rPr lang="en-GB" sz="1200" dirty="0" err="1" smtClean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mrad</a:t>
            </a:r>
            <a:r>
              <a:rPr lang="en-GB" sz="1200" dirty="0" smtClean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) and “hourglass effect” (</a:t>
            </a:r>
            <a:r>
              <a:rPr lang="en-GB" sz="1200" dirty="0" err="1" smtClean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σ</a:t>
            </a:r>
            <a:r>
              <a:rPr lang="en-GB" sz="1200" baseline="-25000" dirty="0" err="1" smtClean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z</a:t>
            </a:r>
            <a:r>
              <a:rPr lang="en-GB" sz="1200" dirty="0" smtClean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 ~ 4–</a:t>
            </a:r>
            <a:r>
              <a:rPr lang="en-GB" sz="1200" dirty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6</a:t>
            </a:r>
            <a:r>
              <a:rPr lang="en-GB" sz="1200" dirty="0" smtClean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 cm)</a:t>
            </a:r>
            <a:endParaRPr lang="en-GB" sz="1200" dirty="0">
              <a:solidFill>
                <a:srgbClr val="019645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2987824" y="3328088"/>
            <a:ext cx="2278077" cy="820992"/>
          </a:xfrm>
          <a:prstGeom prst="straightConnector1">
            <a:avLst/>
          </a:prstGeom>
          <a:ln w="3175">
            <a:solidFill>
              <a:srgbClr val="D80017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V="1">
            <a:off x="4932040" y="3422324"/>
            <a:ext cx="1296144" cy="576200"/>
          </a:xfrm>
          <a:prstGeom prst="straightConnector1">
            <a:avLst/>
          </a:prstGeom>
          <a:ln w="3175">
            <a:solidFill>
              <a:srgbClr val="003BB8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6390167" y="2466753"/>
            <a:ext cx="702113" cy="530199"/>
          </a:xfrm>
          <a:prstGeom prst="straightConnector1">
            <a:avLst/>
          </a:prstGeom>
          <a:ln w="3175">
            <a:solidFill>
              <a:srgbClr val="019645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4038468" y="4005563"/>
            <a:ext cx="0" cy="2540232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Oval 59"/>
          <p:cNvSpPr/>
          <p:nvPr/>
        </p:nvSpPr>
        <p:spPr>
          <a:xfrm rot="952614">
            <a:off x="7269395" y="1939316"/>
            <a:ext cx="504056" cy="121532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1" name="Oval 60"/>
          <p:cNvSpPr/>
          <p:nvPr/>
        </p:nvSpPr>
        <p:spPr>
          <a:xfrm rot="20647386" flipV="1">
            <a:off x="7269395" y="1944694"/>
            <a:ext cx="504056" cy="121532"/>
          </a:xfrm>
          <a:prstGeom prst="ellipse">
            <a:avLst/>
          </a:prstGeom>
          <a:solidFill>
            <a:srgbClr val="FF002D">
              <a:alpha val="61000"/>
            </a:srgbClr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grpSp>
        <p:nvGrpSpPr>
          <p:cNvPr id="67" name="Group 66"/>
          <p:cNvGrpSpPr/>
          <p:nvPr/>
        </p:nvGrpSpPr>
        <p:grpSpPr>
          <a:xfrm>
            <a:off x="7534555" y="2276872"/>
            <a:ext cx="590115" cy="195564"/>
            <a:chOff x="7808536" y="2276872"/>
            <a:chExt cx="590115" cy="195564"/>
          </a:xfrm>
        </p:grpSpPr>
        <p:sp>
          <p:nvSpPr>
            <p:cNvPr id="64" name="Oval 63"/>
            <p:cNvSpPr/>
            <p:nvPr/>
          </p:nvSpPr>
          <p:spPr>
            <a:xfrm rot="20980918" flipV="1">
              <a:off x="7812360" y="2276872"/>
              <a:ext cx="504056" cy="121532"/>
            </a:xfrm>
            <a:prstGeom prst="ellipse">
              <a:avLst/>
            </a:prstGeom>
            <a:solidFill>
              <a:srgbClr val="FF6293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5" name="Oval 64"/>
            <p:cNvSpPr/>
            <p:nvPr/>
          </p:nvSpPr>
          <p:spPr>
            <a:xfrm rot="619082">
              <a:off x="7808536" y="2346051"/>
              <a:ext cx="504056" cy="121532"/>
            </a:xfrm>
            <a:prstGeom prst="ellipse">
              <a:avLst/>
            </a:prstGeom>
            <a:solidFill>
              <a:srgbClr val="FF6293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6" name="Oval 65"/>
            <p:cNvSpPr/>
            <p:nvPr/>
          </p:nvSpPr>
          <p:spPr>
            <a:xfrm flipV="1">
              <a:off x="8121658" y="2276872"/>
              <a:ext cx="276993" cy="195564"/>
            </a:xfrm>
            <a:prstGeom prst="ellipse">
              <a:avLst/>
            </a:prstGeom>
            <a:solidFill>
              <a:srgbClr val="FF629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</p:grpSp>
      <p:grpSp>
        <p:nvGrpSpPr>
          <p:cNvPr id="68" name="Group 67"/>
          <p:cNvGrpSpPr/>
          <p:nvPr/>
        </p:nvGrpSpPr>
        <p:grpSpPr>
          <a:xfrm flipH="1">
            <a:off x="6948264" y="2276872"/>
            <a:ext cx="590115" cy="195564"/>
            <a:chOff x="7808536" y="2276872"/>
            <a:chExt cx="590115" cy="195564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69" name="Oval 68"/>
            <p:cNvSpPr/>
            <p:nvPr/>
          </p:nvSpPr>
          <p:spPr>
            <a:xfrm rot="20980918" flipV="1">
              <a:off x="7812360" y="2276872"/>
              <a:ext cx="504056" cy="121532"/>
            </a:xfrm>
            <a:prstGeom prst="ellipse">
              <a:avLst/>
            </a:prstGeom>
            <a:grp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70" name="Oval 69"/>
            <p:cNvSpPr/>
            <p:nvPr/>
          </p:nvSpPr>
          <p:spPr>
            <a:xfrm rot="619082">
              <a:off x="7808536" y="2346051"/>
              <a:ext cx="504056" cy="121532"/>
            </a:xfrm>
            <a:prstGeom prst="ellipse">
              <a:avLst/>
            </a:prstGeom>
            <a:grp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71" name="Oval 70"/>
            <p:cNvSpPr/>
            <p:nvPr/>
          </p:nvSpPr>
          <p:spPr>
            <a:xfrm flipV="1">
              <a:off x="8121658" y="2276872"/>
              <a:ext cx="276993" cy="195564"/>
            </a:xfrm>
            <a:prstGeom prst="ellipse">
              <a:avLst/>
            </a:prstGeom>
            <a:grp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6814881" y="896513"/>
            <a:ext cx="1377403" cy="2955805"/>
            <a:chOff x="7062829" y="896513"/>
            <a:chExt cx="1377403" cy="2955805"/>
          </a:xfrm>
        </p:grpSpPr>
        <p:sp>
          <p:nvSpPr>
            <p:cNvPr id="62" name="Arc 61"/>
            <p:cNvSpPr/>
            <p:nvPr/>
          </p:nvSpPr>
          <p:spPr>
            <a:xfrm rot="18865876">
              <a:off x="7029962" y="2442047"/>
              <a:ext cx="1443138" cy="1377403"/>
            </a:xfrm>
            <a:prstGeom prst="arc">
              <a:avLst>
                <a:gd name="adj1" fmla="val 16552636"/>
                <a:gd name="adj2" fmla="val 0"/>
              </a:avLst>
            </a:prstGeom>
            <a:ln>
              <a:solidFill>
                <a:srgbClr val="019645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Arc 62"/>
            <p:cNvSpPr/>
            <p:nvPr/>
          </p:nvSpPr>
          <p:spPr>
            <a:xfrm rot="2734124" flipV="1">
              <a:off x="7029962" y="929380"/>
              <a:ext cx="1443138" cy="1377403"/>
            </a:xfrm>
            <a:prstGeom prst="arc">
              <a:avLst>
                <a:gd name="adj1" fmla="val 16552636"/>
                <a:gd name="adj2" fmla="val 0"/>
              </a:avLst>
            </a:prstGeom>
            <a:ln>
              <a:solidFill>
                <a:srgbClr val="019645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2" name="TextBox 71"/>
          <p:cNvSpPr txBox="1"/>
          <p:nvPr/>
        </p:nvSpPr>
        <p:spPr>
          <a:xfrm>
            <a:off x="8242561" y="1878064"/>
            <a:ext cx="86594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crossing angle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8244408" y="2258027"/>
            <a:ext cx="66556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hour glass</a:t>
            </a:r>
          </a:p>
        </p:txBody>
      </p:sp>
    </p:spTree>
    <p:extLst>
      <p:ext uri="{BB962C8B-B14F-4D97-AF65-F5344CB8AC3E}">
        <p14:creationId xmlns:p14="http://schemas.microsoft.com/office/powerpoint/2010/main" val="1810201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35</a:t>
            </a:fld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4871346" y="171797"/>
            <a:ext cx="38051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Luminosity — </a:t>
            </a:r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single </a:t>
            </a:r>
            <a:r>
              <a:rPr lang="en-US" sz="28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most important </a:t>
            </a:r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quantity</a:t>
            </a:r>
            <a:endParaRPr lang="en-US" sz="2800" dirty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7" name="Text Box 25"/>
          <p:cNvSpPr txBox="1">
            <a:spLocks noChangeArrowheads="1"/>
          </p:cNvSpPr>
          <p:nvPr/>
        </p:nvSpPr>
        <p:spPr bwMode="auto">
          <a:xfrm>
            <a:off x="257174" y="2132856"/>
            <a:ext cx="2946674" cy="36317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Maximising luminosity</a:t>
            </a:r>
          </a:p>
        </p:txBody>
      </p:sp>
      <p:sp>
        <p:nvSpPr>
          <p:cNvPr id="36" name="Rectangle 35"/>
          <p:cNvSpPr/>
          <p:nvPr/>
        </p:nvSpPr>
        <p:spPr>
          <a:xfrm>
            <a:off x="1115616" y="2694948"/>
            <a:ext cx="7848872" cy="835062"/>
          </a:xfrm>
          <a:prstGeom prst="rect">
            <a:avLst/>
          </a:prstGeom>
          <a:noFill/>
          <a:ln>
            <a:solidFill>
              <a:srgbClr val="EB000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403648" y="2852936"/>
                <a:ext cx="7272808" cy="5693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charset="0"/>
                          <a:ea typeface="Arial" charset="0"/>
                          <a:cs typeface="Arial" charset="0"/>
                        </a:rPr>
                        <m:t>𝐿</m:t>
                      </m:r>
                      <m:r>
                        <a:rPr lang="en-US" sz="1600" b="0" i="0" smtClean="0">
                          <a:latin typeface="Cambria Math" charset="0"/>
                          <a:ea typeface="Arial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is-IS" sz="1600" i="1">
                              <a:latin typeface="Cambria Math" charset="0"/>
                              <a:ea typeface="Arial" charset="0"/>
                              <a:cs typeface="Arial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1600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rev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1600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bunch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</m:ctrlPr>
                            </m:sSubSupPr>
                            <m:e>
                              <m: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sz="1600" b="0" i="1" smtClean="0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4</m:t>
                          </m:r>
                          <m:r>
                            <a:rPr lang="en-US" sz="16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𝜋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𝑥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600" i="1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  <m:r>
                        <a:rPr lang="en-US" sz="160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∙</m:t>
                      </m:r>
                      <m:r>
                        <a:rPr lang="en-US" sz="16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𝑅</m:t>
                      </m:r>
                      <m:d>
                        <m:dPr>
                          <m:ctrlPr>
                            <a:rPr lang="en-US" sz="16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6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𝑐</m:t>
                              </m:r>
                            </m:sub>
                          </m:sSub>
                          <m:r>
                            <a:rPr lang="en-US" sz="16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,</m:t>
                          </m:r>
                          <m:r>
                            <a:rPr lang="en-US" sz="16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𝜀</m:t>
                          </m:r>
                          <m:r>
                            <a:rPr lang="en-US" sz="16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sz="16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𝛽</m:t>
                              </m:r>
                            </m:e>
                            <m:sup>
                              <m:r>
                                <a:rPr lang="en-US" sz="16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en-US" sz="16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𝑧</m:t>
                              </m:r>
                            </m:sub>
                          </m:sSub>
                        </m:e>
                      </m:d>
                      <m:r>
                        <a:rPr lang="en-US" sz="16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=</m:t>
                      </m:r>
                      <m:f>
                        <m:fPr>
                          <m:ctrlPr>
                            <a:rPr lang="bg-BG" sz="16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1</m:t>
                          </m:r>
                        </m:num>
                        <m:den>
                          <m:r>
                            <a:rPr lang="en-US" sz="1600" i="1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4</m:t>
                          </m:r>
                          <m:r>
                            <a:rPr lang="en-US" sz="1600" i="1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𝜋</m:t>
                          </m:r>
                        </m:den>
                      </m:f>
                      <m:sSub>
                        <m:sSubPr>
                          <m:ctrlPr>
                            <a:rPr lang="en-US" sz="1600" i="1" smtClean="0">
                              <a:solidFill>
                                <a:srgbClr val="D80017"/>
                              </a:solidFill>
                              <a:latin typeface="Cambria Math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rgbClr val="D80017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∙</m:t>
                          </m:r>
                          <m:r>
                            <a:rPr lang="en-US" sz="1600" i="1">
                              <a:solidFill>
                                <a:srgbClr val="D80017"/>
                              </a:solidFill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𝑓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600">
                              <a:solidFill>
                                <a:srgbClr val="D80017"/>
                              </a:solidFill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rev</m:t>
                          </m:r>
                        </m:sub>
                      </m:sSub>
                      <m:sSub>
                        <m:sSubPr>
                          <m:ctrlPr>
                            <a:rPr lang="en-US" sz="1600" i="1">
                              <a:solidFill>
                                <a:srgbClr val="D80017"/>
                              </a:solidFill>
                              <a:latin typeface="Cambria Math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srgbClr val="D80017"/>
                              </a:solidFill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𝑛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600">
                              <a:solidFill>
                                <a:srgbClr val="D80017"/>
                              </a:solidFill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bunch</m:t>
                          </m:r>
                        </m:sub>
                      </m:sSub>
                      <m:sSub>
                        <m:sSubPr>
                          <m:ctrlPr>
                            <a:rPr lang="en-US" sz="1600" i="1" smtClean="0">
                              <a:solidFill>
                                <a:srgbClr val="D80017"/>
                              </a:solidFill>
                              <a:latin typeface="Cambria Math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D80017"/>
                              </a:solidFill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𝑁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D80017"/>
                              </a:solidFill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𝑝</m:t>
                          </m:r>
                        </m:sub>
                      </m:sSub>
                      <m:r>
                        <a:rPr lang="en-US" sz="1600" i="1">
                          <a:latin typeface="Cambria Math" charset="0"/>
                          <a:ea typeface="Cambria Math" charset="0"/>
                          <a:cs typeface="Cambria Math" charset="0"/>
                        </a:rPr>
                        <m:t>∙</m:t>
                      </m:r>
                      <m:f>
                        <m:fPr>
                          <m:ctrlPr>
                            <a:rPr lang="bg-BG" sz="160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6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𝑝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160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lang="bg-BG" sz="16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𝑛</m:t>
                              </m:r>
                            </m:sub>
                          </m:sSub>
                        </m:den>
                      </m:f>
                      <m:r>
                        <a:rPr lang="en-US" sz="1600" i="1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</a:rPr>
                        <m:t>∙</m:t>
                      </m:r>
                      <m:f>
                        <m:fPr>
                          <m:ctrlPr>
                            <a:rPr lang="bg-BG" sz="160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fPr>
                        <m:num>
                          <m:r>
                            <a:rPr lang="bg-BG" sz="160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𝛾</m:t>
                          </m:r>
                        </m:num>
                        <m:den>
                          <m:sSup>
                            <m:sSupPr>
                              <m:ctrlPr>
                                <a:rPr lang="en-US" sz="160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𝛽</m:t>
                              </m:r>
                            </m:e>
                            <m:sup>
                              <m:r>
                                <a:rPr lang="en-US" sz="160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∗</m:t>
                              </m:r>
                            </m:sup>
                          </m:sSup>
                        </m:den>
                      </m:f>
                      <m:r>
                        <a:rPr lang="en-US" sz="1600" i="1">
                          <a:latin typeface="Cambria Math" charset="0"/>
                          <a:ea typeface="Cambria Math" charset="0"/>
                          <a:cs typeface="Cambria Math" charset="0"/>
                        </a:rPr>
                        <m:t>∙</m:t>
                      </m:r>
                      <m:r>
                        <a:rPr lang="en-US" sz="1600" i="1" smtClean="0">
                          <a:solidFill>
                            <a:srgbClr val="019645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</a:rPr>
                        <m:t>𝑅</m:t>
                      </m:r>
                      <m:d>
                        <m:dPr>
                          <m:ctrlPr>
                            <a:rPr lang="en-US" sz="1600" i="1">
                              <a:solidFill>
                                <a:srgbClr val="019645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600" i="1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𝑐</m:t>
                              </m:r>
                            </m:sub>
                          </m:sSub>
                          <m:r>
                            <a:rPr lang="en-US" sz="1600" i="1">
                              <a:solidFill>
                                <a:srgbClr val="019645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,</m:t>
                          </m:r>
                          <m:r>
                            <a:rPr lang="en-US" sz="1600" i="1">
                              <a:solidFill>
                                <a:srgbClr val="019645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𝜀</m:t>
                          </m:r>
                          <m:r>
                            <a:rPr lang="en-US" sz="1600" i="1">
                              <a:solidFill>
                                <a:srgbClr val="019645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sz="1600" i="1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𝛽</m:t>
                              </m:r>
                            </m:e>
                            <m:sup>
                              <m:r>
                                <a:rPr lang="en-US" sz="1600" i="1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en-US" sz="1600" i="1">
                              <a:solidFill>
                                <a:srgbClr val="019645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1600" i="1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𝑧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1600" dirty="0">
                  <a:solidFill>
                    <a:srgbClr val="019645"/>
                  </a:solidFill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2852936"/>
                <a:ext cx="7272808" cy="56938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683568" y="4005563"/>
            <a:ext cx="316835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</a:pPr>
            <a:r>
              <a:rPr lang="en-GB" sz="1200" b="1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Maximise total beam current</a:t>
            </a:r>
          </a:p>
          <a:p>
            <a:pPr lvl="0">
              <a:spcBef>
                <a:spcPts val="600"/>
              </a:spcBef>
            </a:pPr>
            <a:r>
              <a:rPr lang="en-GB" sz="1200" dirty="0" err="1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Cryo</a:t>
            </a:r>
            <a:r>
              <a:rPr lang="en-GB" sz="12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-limit on maximum beam current </a:t>
            </a:r>
            <a:r>
              <a:rPr lang="en-GB" sz="1200" dirty="0" err="1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anticorrelates</a:t>
            </a:r>
            <a:r>
              <a:rPr lang="en-GB" sz="12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200" i="1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N</a:t>
            </a:r>
            <a:r>
              <a:rPr lang="en-GB" sz="1200" i="1" baseline="-250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GB" sz="12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to </a:t>
            </a:r>
            <a:r>
              <a:rPr lang="en-GB" sz="1200" i="1" dirty="0" err="1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n</a:t>
            </a:r>
            <a:r>
              <a:rPr lang="en-GB" sz="1200" baseline="-25000" dirty="0" err="1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bunch</a:t>
            </a:r>
            <a:r>
              <a:rPr lang="en-GB" sz="12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. </a:t>
            </a:r>
          </a:p>
          <a:p>
            <a:pPr lvl="0">
              <a:spcBef>
                <a:spcPts val="600"/>
              </a:spcBef>
            </a:pPr>
            <a:r>
              <a:rPr lang="en-GB" sz="12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Collimation, cryogenics vacuum, protection improvements, </a:t>
            </a:r>
            <a:r>
              <a:rPr lang="is-IS" sz="12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…</a:t>
            </a:r>
            <a:r>
              <a:rPr lang="en-GB" sz="12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increase the limit.</a:t>
            </a:r>
            <a:endParaRPr lang="en-GB" sz="1200" dirty="0">
              <a:solidFill>
                <a:srgbClr val="D8001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/>
              <p:cNvSpPr/>
              <p:nvPr/>
            </p:nvSpPr>
            <p:spPr>
              <a:xfrm>
                <a:off x="4283969" y="3998524"/>
                <a:ext cx="4752527" cy="21153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GB" sz="1200" b="1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Maximise brightness &amp; energy, minimise </a:t>
                </a:r>
                <a:r>
                  <a:rPr lang="en-US" sz="1200" b="1" dirty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𝛽*</a:t>
                </a:r>
                <a:endParaRPr lang="en-GB" sz="1200" b="1" dirty="0" smtClean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  <a:p>
                <a:pPr lvl="0">
                  <a:spcBef>
                    <a:spcPts val="600"/>
                  </a:spcBef>
                </a:pPr>
                <a:r>
                  <a:rPr lang="en-GB" sz="12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Beam size: </a:t>
                </a:r>
                <a14:m>
                  <m:oMath xmlns:m="http://schemas.openxmlformats.org/officeDocument/2006/math">
                    <m:r>
                      <a:rPr lang="en-GB" sz="1200" i="1" smtClean="0">
                        <a:solidFill>
                          <a:srgbClr val="003BB8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𝜎</m:t>
                    </m:r>
                    <m:d>
                      <m:dPr>
                        <m:ctrlPr>
                          <a:rPr lang="en-US" sz="1200" b="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dPr>
                      <m:e>
                        <m:r>
                          <a:rPr lang="en-US" sz="1200" b="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𝑠</m:t>
                        </m:r>
                      </m:e>
                    </m:d>
                    <m:r>
                      <a:rPr lang="en-US" sz="1200" b="0" i="1" smtClean="0">
                        <a:solidFill>
                          <a:srgbClr val="003BB8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1200" b="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radPr>
                      <m:deg/>
                      <m:e>
                        <m:r>
                          <a:rPr lang="en-US" sz="1200" b="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𝛽</m:t>
                        </m:r>
                        <m:d>
                          <m:dPr>
                            <m:ctrlPr>
                              <a:rPr lang="en-US" sz="1200" b="0" i="1" smtClean="0">
                                <a:solidFill>
                                  <a:srgbClr val="003BB8"/>
                                </a:solidFill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dPr>
                          <m:e>
                            <m:r>
                              <a:rPr lang="en-US" sz="1200" b="0" i="1" smtClean="0">
                                <a:solidFill>
                                  <a:srgbClr val="003BB8"/>
                                </a:solidFill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𝑠</m:t>
                            </m:r>
                          </m:e>
                        </m:d>
                        <m:sSub>
                          <m:sSubPr>
                            <m:ctrlPr>
                              <a:rPr lang="en-US" sz="1200" b="0" i="1" smtClean="0">
                                <a:solidFill>
                                  <a:srgbClr val="003BB8"/>
                                </a:solidFill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sSubPr>
                          <m:e>
                            <m:r>
                              <a:rPr lang="en-US" sz="1200" i="1">
                                <a:solidFill>
                                  <a:srgbClr val="003BB8"/>
                                </a:solidFill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en-US" sz="1200" b="0" i="1" smtClean="0">
                                <a:solidFill>
                                  <a:srgbClr val="003BB8"/>
                                </a:solidFill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1200" b="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/</m:t>
                        </m:r>
                        <m:r>
                          <a:rPr lang="en-US" sz="1200" b="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𝛾</m:t>
                        </m:r>
                      </m:e>
                    </m:rad>
                  </m:oMath>
                </a14:m>
                <a:r>
                  <a:rPr lang="en-GB" sz="12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20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Helvetica Light" charset="0"/>
                            <a:cs typeface="Helvetica Light" charset="0"/>
                          </a:rPr>
                        </m:ctrlPr>
                      </m:sSupPr>
                      <m:e>
                        <m:r>
                          <a:rPr lang="en-GB" sz="120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𝜎</m:t>
                        </m:r>
                      </m:e>
                      <m:sup>
                        <m:r>
                          <a:rPr lang="en-GB" sz="120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∗</m:t>
                        </m:r>
                      </m:sup>
                    </m:sSup>
                    <m:r>
                      <a:rPr lang="en-US" sz="1200" b="0" i="1" smtClean="0">
                        <a:solidFill>
                          <a:srgbClr val="003BB8"/>
                        </a:solidFill>
                        <a:latin typeface="Cambria Math" charset="0"/>
                        <a:ea typeface="Helvetica Light" charset="0"/>
                        <a:cs typeface="Helvetica Light" charset="0"/>
                      </a:rPr>
                      <m:t>=</m:t>
                    </m:r>
                    <m:r>
                      <a:rPr lang="en-US" sz="1200" b="0" i="1" smtClean="0">
                        <a:solidFill>
                          <a:srgbClr val="003BB8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𝜎</m:t>
                    </m:r>
                    <m:r>
                      <a:rPr lang="en-US" sz="1200" b="0" i="1" smtClean="0">
                        <a:solidFill>
                          <a:srgbClr val="003BB8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(</m:t>
                    </m:r>
                    <m:r>
                      <a:rPr lang="en-US" sz="1200" b="0" i="1" smtClean="0">
                        <a:solidFill>
                          <a:srgbClr val="003BB8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𝑠</m:t>
                    </m:r>
                    <m:r>
                      <a:rPr lang="en-US" sz="1200" b="0" i="1" smtClean="0">
                        <a:solidFill>
                          <a:srgbClr val="003BB8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)</m:t>
                    </m:r>
                  </m:oMath>
                </a14:m>
                <a:r>
                  <a:rPr lang="en-GB" sz="12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~ 17 µm at collision point</a:t>
                </a:r>
              </a:p>
              <a:p>
                <a:pPr>
                  <a:spcBef>
                    <a:spcPts val="600"/>
                  </a:spcBef>
                </a:pPr>
                <a:r>
                  <a:rPr lang="en-GB" sz="12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Emittance: </a:t>
                </a:r>
                <a14:m>
                  <m:oMath xmlns:m="http://schemas.openxmlformats.org/officeDocument/2006/math">
                    <m:r>
                      <a:rPr lang="en-GB" sz="1200" i="1" smtClean="0">
                        <a:solidFill>
                          <a:srgbClr val="003BB8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𝜀</m:t>
                    </m:r>
                    <m:r>
                      <a:rPr lang="en-GB" sz="1200" i="1" smtClean="0">
                        <a:solidFill>
                          <a:srgbClr val="003BB8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×</m:t>
                    </m:r>
                    <m:r>
                      <a:rPr lang="en-GB" sz="1200" i="1" smtClean="0">
                        <a:solidFill>
                          <a:srgbClr val="003BB8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𝜋</m:t>
                    </m:r>
                  </m:oMath>
                </a14:m>
                <a:r>
                  <a:rPr lang="en-GB" sz="12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= area in phase space occupied by beam                (</a:t>
                </a:r>
                <a14:m>
                  <m:oMath xmlns:m="http://schemas.openxmlformats.org/officeDocument/2006/math">
                    <m:r>
                      <a:rPr lang="en-US" sz="1200" i="1">
                        <a:solidFill>
                          <a:srgbClr val="003BB8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𝜀</m:t>
                    </m:r>
                    <m:r>
                      <a:rPr lang="en-US" sz="1200" i="1">
                        <a:solidFill>
                          <a:srgbClr val="003BB8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﷮</m:t>
                    </m:r>
                    <m:r>
                      <a:rPr lang="en-US" sz="1200" b="0" i="1" baseline="-25000" smtClean="0">
                        <a:solidFill>
                          <a:srgbClr val="003BB8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𝑛</m:t>
                    </m:r>
                  </m:oMath>
                </a14:m>
                <a:r>
                  <a:rPr lang="en-GB" sz="12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~ 3.8 µm is normalised emittance, taken out gamma factor)</a:t>
                </a:r>
              </a:p>
              <a:p>
                <a:pPr>
                  <a:spcBef>
                    <a:spcPts val="600"/>
                  </a:spcBef>
                </a:pPr>
                <a:r>
                  <a:rPr lang="en-GB" sz="12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To reduce (“squeeze”) 𝛽* (distance from focus point where beam is twice as wide, 55 cm) need to respect quadrupole aperture limit</a:t>
                </a:r>
              </a:p>
              <a:p>
                <a:pPr>
                  <a:spcBef>
                    <a:spcPts val="600"/>
                  </a:spcBef>
                </a:pPr>
                <a:r>
                  <a:rPr lang="en-GB" sz="12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Beam “brightness”:</a:t>
                </a:r>
                <a14:m>
                  <m:oMath xmlns:m="http://schemas.openxmlformats.org/officeDocument/2006/math">
                    <m:r>
                      <a:rPr lang="en-US" sz="1200" b="0" i="0" smtClean="0">
                        <a:solidFill>
                          <a:srgbClr val="003BB8"/>
                        </a:solidFill>
                        <a:latin typeface="Cambria Math" charset="0"/>
                        <a:ea typeface="Helvetica Light" charset="0"/>
                        <a:cs typeface="Helvetica Light" charset="0"/>
                      </a:rPr>
                      <m:t> </m:t>
                    </m:r>
                    <m:sSub>
                      <m:sSubPr>
                        <m:ctrlPr>
                          <a:rPr lang="en-US" sz="120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Helvetica Light" charset="0"/>
                            <a:cs typeface="Helvetica Light" charset="0"/>
                          </a:rPr>
                        </m:ctrlPr>
                      </m:sSubPr>
                      <m:e>
                        <m:r>
                          <a:rPr lang="en-US" sz="1200" b="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Helvetica Light" charset="0"/>
                            <a:cs typeface="Helvetica Light" charset="0"/>
                          </a:rPr>
                          <m:t>𝑁</m:t>
                        </m:r>
                      </m:e>
                      <m:sub>
                        <m:r>
                          <a:rPr lang="en-US" sz="1200" b="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Helvetica Light" charset="0"/>
                            <a:cs typeface="Helvetica Light" charset="0"/>
                          </a:rPr>
                          <m:t>𝑝</m:t>
                        </m:r>
                      </m:sub>
                    </m:sSub>
                    <m:r>
                      <a:rPr lang="en-US" sz="1200" b="0" i="1" smtClean="0">
                        <a:solidFill>
                          <a:srgbClr val="003BB8"/>
                        </a:solidFill>
                        <a:latin typeface="Cambria Math" charset="0"/>
                        <a:ea typeface="Helvetica Light" charset="0"/>
                        <a:cs typeface="Helvetica Light" charset="0"/>
                      </a:rPr>
                      <m:t>/</m:t>
                    </m:r>
                    <m:sSub>
                      <m:sSubPr>
                        <m:ctrlPr>
                          <a:rPr lang="en-US" sz="1200" b="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Helvetica Light" charset="0"/>
                            <a:cs typeface="Helvetica Light" charset="0"/>
                          </a:rPr>
                        </m:ctrlPr>
                      </m:sSubPr>
                      <m:e>
                        <m:r>
                          <a:rPr lang="en-US" sz="1200" i="1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𝜀</m:t>
                        </m:r>
                      </m:e>
                      <m:sub>
                        <m:r>
                          <a:rPr lang="en-US" sz="1200" b="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Helvetica Light" charset="0"/>
                            <a:cs typeface="Helvetica Light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GB" sz="12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limited by beam–beam interactions (quadrupole defocusing effect), space charge tune shift (tune spread limited by resonances)</a:t>
                </a:r>
                <a:endParaRPr lang="en-GB" sz="1200" dirty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9" y="3998524"/>
                <a:ext cx="4752527" cy="2115387"/>
              </a:xfrm>
              <a:prstGeom prst="rect">
                <a:avLst/>
              </a:prstGeom>
              <a:blipFill rotWithShape="0">
                <a:blip r:embed="rId5"/>
                <a:stretch>
                  <a:fillRect l="-128" t="-288" r="-1540" b="-14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Rectangle 40"/>
          <p:cNvSpPr/>
          <p:nvPr/>
        </p:nvSpPr>
        <p:spPr>
          <a:xfrm>
            <a:off x="4211960" y="1844824"/>
            <a:ext cx="2785212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</a:pPr>
            <a:r>
              <a:rPr lang="en-GB" sz="1200" b="1" dirty="0" smtClean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Compensate reduction factor</a:t>
            </a:r>
          </a:p>
          <a:p>
            <a:pPr lvl="0">
              <a:spcBef>
                <a:spcPts val="600"/>
              </a:spcBef>
            </a:pPr>
            <a:r>
              <a:rPr lang="en-GB" sz="1200" dirty="0" smtClean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Crossing angle (0.3 </a:t>
            </a:r>
            <a:r>
              <a:rPr lang="en-GB" sz="1200" dirty="0" err="1" smtClean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mrad</a:t>
            </a:r>
            <a:r>
              <a:rPr lang="en-GB" sz="1200" dirty="0" smtClean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) and “hourglass effect” (</a:t>
            </a:r>
            <a:r>
              <a:rPr lang="en-GB" sz="1200" dirty="0" err="1" smtClean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σ</a:t>
            </a:r>
            <a:r>
              <a:rPr lang="en-GB" sz="1200" baseline="-25000" dirty="0" err="1" smtClean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z</a:t>
            </a:r>
            <a:r>
              <a:rPr lang="en-GB" sz="1200" dirty="0" smtClean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 ~ 4–</a:t>
            </a:r>
            <a:r>
              <a:rPr lang="en-GB" sz="1200" dirty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6</a:t>
            </a:r>
            <a:r>
              <a:rPr lang="en-GB" sz="1200" dirty="0" smtClean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 cm)</a:t>
            </a:r>
            <a:endParaRPr lang="en-GB" sz="1200" dirty="0">
              <a:solidFill>
                <a:srgbClr val="019645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2987824" y="3328088"/>
            <a:ext cx="2278077" cy="820992"/>
          </a:xfrm>
          <a:prstGeom prst="straightConnector1">
            <a:avLst/>
          </a:prstGeom>
          <a:ln w="3175">
            <a:solidFill>
              <a:srgbClr val="D80017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V="1">
            <a:off x="4932040" y="3422324"/>
            <a:ext cx="1296144" cy="576200"/>
          </a:xfrm>
          <a:prstGeom prst="straightConnector1">
            <a:avLst/>
          </a:prstGeom>
          <a:ln w="3175">
            <a:solidFill>
              <a:srgbClr val="003BB8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6390167" y="2466753"/>
            <a:ext cx="702113" cy="530199"/>
          </a:xfrm>
          <a:prstGeom prst="straightConnector1">
            <a:avLst/>
          </a:prstGeom>
          <a:ln w="3175">
            <a:solidFill>
              <a:srgbClr val="019645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4038468" y="4005563"/>
            <a:ext cx="0" cy="2540232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Oval 59"/>
          <p:cNvSpPr/>
          <p:nvPr/>
        </p:nvSpPr>
        <p:spPr>
          <a:xfrm rot="952614">
            <a:off x="7269395" y="1939316"/>
            <a:ext cx="504056" cy="121532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1" name="Oval 60"/>
          <p:cNvSpPr/>
          <p:nvPr/>
        </p:nvSpPr>
        <p:spPr>
          <a:xfrm rot="20647386" flipV="1">
            <a:off x="7269395" y="1944694"/>
            <a:ext cx="504056" cy="121532"/>
          </a:xfrm>
          <a:prstGeom prst="ellipse">
            <a:avLst/>
          </a:prstGeom>
          <a:solidFill>
            <a:srgbClr val="FF002D">
              <a:alpha val="61000"/>
            </a:srgbClr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grpSp>
        <p:nvGrpSpPr>
          <p:cNvPr id="67" name="Group 66"/>
          <p:cNvGrpSpPr/>
          <p:nvPr/>
        </p:nvGrpSpPr>
        <p:grpSpPr>
          <a:xfrm>
            <a:off x="7534555" y="2276872"/>
            <a:ext cx="590115" cy="195564"/>
            <a:chOff x="7808536" y="2276872"/>
            <a:chExt cx="590115" cy="195564"/>
          </a:xfrm>
        </p:grpSpPr>
        <p:sp>
          <p:nvSpPr>
            <p:cNvPr id="64" name="Oval 63"/>
            <p:cNvSpPr/>
            <p:nvPr/>
          </p:nvSpPr>
          <p:spPr>
            <a:xfrm rot="20980918" flipV="1">
              <a:off x="7812360" y="2276872"/>
              <a:ext cx="504056" cy="121532"/>
            </a:xfrm>
            <a:prstGeom prst="ellipse">
              <a:avLst/>
            </a:prstGeom>
            <a:solidFill>
              <a:srgbClr val="FF6293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5" name="Oval 64"/>
            <p:cNvSpPr/>
            <p:nvPr/>
          </p:nvSpPr>
          <p:spPr>
            <a:xfrm rot="619082">
              <a:off x="7808536" y="2346051"/>
              <a:ext cx="504056" cy="121532"/>
            </a:xfrm>
            <a:prstGeom prst="ellipse">
              <a:avLst/>
            </a:prstGeom>
            <a:solidFill>
              <a:srgbClr val="FF6293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6" name="Oval 65"/>
            <p:cNvSpPr/>
            <p:nvPr/>
          </p:nvSpPr>
          <p:spPr>
            <a:xfrm flipV="1">
              <a:off x="8121658" y="2276872"/>
              <a:ext cx="276993" cy="195564"/>
            </a:xfrm>
            <a:prstGeom prst="ellipse">
              <a:avLst/>
            </a:prstGeom>
            <a:solidFill>
              <a:srgbClr val="FF629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</p:grpSp>
      <p:grpSp>
        <p:nvGrpSpPr>
          <p:cNvPr id="68" name="Group 67"/>
          <p:cNvGrpSpPr/>
          <p:nvPr/>
        </p:nvGrpSpPr>
        <p:grpSpPr>
          <a:xfrm flipH="1">
            <a:off x="6948264" y="2276872"/>
            <a:ext cx="590115" cy="195564"/>
            <a:chOff x="7808536" y="2276872"/>
            <a:chExt cx="590115" cy="195564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69" name="Oval 68"/>
            <p:cNvSpPr/>
            <p:nvPr/>
          </p:nvSpPr>
          <p:spPr>
            <a:xfrm rot="20980918" flipV="1">
              <a:off x="7812360" y="2276872"/>
              <a:ext cx="504056" cy="121532"/>
            </a:xfrm>
            <a:prstGeom prst="ellipse">
              <a:avLst/>
            </a:prstGeom>
            <a:grp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70" name="Oval 69"/>
            <p:cNvSpPr/>
            <p:nvPr/>
          </p:nvSpPr>
          <p:spPr>
            <a:xfrm rot="619082">
              <a:off x="7808536" y="2346051"/>
              <a:ext cx="504056" cy="121532"/>
            </a:xfrm>
            <a:prstGeom prst="ellipse">
              <a:avLst/>
            </a:prstGeom>
            <a:grp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71" name="Oval 70"/>
            <p:cNvSpPr/>
            <p:nvPr/>
          </p:nvSpPr>
          <p:spPr>
            <a:xfrm flipV="1">
              <a:off x="8121658" y="2276872"/>
              <a:ext cx="276993" cy="195564"/>
            </a:xfrm>
            <a:prstGeom prst="ellipse">
              <a:avLst/>
            </a:prstGeom>
            <a:grp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6814881" y="896513"/>
            <a:ext cx="1377403" cy="2955805"/>
            <a:chOff x="7062829" y="896513"/>
            <a:chExt cx="1377403" cy="2955805"/>
          </a:xfrm>
        </p:grpSpPr>
        <p:sp>
          <p:nvSpPr>
            <p:cNvPr id="62" name="Arc 61"/>
            <p:cNvSpPr/>
            <p:nvPr/>
          </p:nvSpPr>
          <p:spPr>
            <a:xfrm rot="18865876">
              <a:off x="7029962" y="2442047"/>
              <a:ext cx="1443138" cy="1377403"/>
            </a:xfrm>
            <a:prstGeom prst="arc">
              <a:avLst>
                <a:gd name="adj1" fmla="val 16552636"/>
                <a:gd name="adj2" fmla="val 0"/>
              </a:avLst>
            </a:prstGeom>
            <a:ln>
              <a:solidFill>
                <a:srgbClr val="019645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Arc 62"/>
            <p:cNvSpPr/>
            <p:nvPr/>
          </p:nvSpPr>
          <p:spPr>
            <a:xfrm rot="2734124" flipV="1">
              <a:off x="7029962" y="929380"/>
              <a:ext cx="1443138" cy="1377403"/>
            </a:xfrm>
            <a:prstGeom prst="arc">
              <a:avLst>
                <a:gd name="adj1" fmla="val 16552636"/>
                <a:gd name="adj2" fmla="val 0"/>
              </a:avLst>
            </a:prstGeom>
            <a:ln>
              <a:solidFill>
                <a:srgbClr val="019645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2" name="TextBox 71"/>
          <p:cNvSpPr txBox="1"/>
          <p:nvPr/>
        </p:nvSpPr>
        <p:spPr>
          <a:xfrm>
            <a:off x="8242561" y="1878064"/>
            <a:ext cx="86594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crossing angle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8244408" y="2258027"/>
            <a:ext cx="66556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hour glass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395536" y="3140968"/>
            <a:ext cx="8208913" cy="2304256"/>
            <a:chOff x="395536" y="2348880"/>
            <a:chExt cx="8208913" cy="2304256"/>
          </a:xfrm>
        </p:grpSpPr>
        <p:sp>
          <p:nvSpPr>
            <p:cNvPr id="31" name="Rounded Rectangle 30"/>
            <p:cNvSpPr/>
            <p:nvPr/>
          </p:nvSpPr>
          <p:spPr>
            <a:xfrm>
              <a:off x="395536" y="2348880"/>
              <a:ext cx="8208913" cy="2304256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75000"/>
                </a:schemeClr>
              </a:solidFill>
            </a:ln>
            <a:effectLst>
              <a:glow rad="1346200">
                <a:schemeClr val="bg1"/>
              </a:glow>
            </a:effectLst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63122" y="2924944"/>
              <a:ext cx="7309278" cy="1200329"/>
            </a:xfrm>
            <a:prstGeom prst="rect">
              <a:avLst/>
            </a:prstGeom>
            <a:noFill/>
            <a:ln w="76200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Great</a:t>
              </a:r>
              <a:r>
                <a:rPr lang="en-US" dirty="0" smtClean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 </a:t>
              </a:r>
              <a:r>
                <a:rPr lang="en-US" b="1" dirty="0" smtClean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LHC tool </a:t>
              </a:r>
              <a:r>
                <a:rPr lang="en-US" dirty="0" smtClean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to compute luminosity and other relevant beam parameters as a function of LHC settings:</a:t>
              </a:r>
            </a:p>
            <a:p>
              <a:pPr algn="ctr"/>
              <a:endParaRPr lang="en-US" dirty="0" smtClean="0">
                <a:latin typeface="Helvetica Light" charset="0"/>
                <a:ea typeface="Helvetica Light" charset="0"/>
                <a:cs typeface="Helvetica Light" charset="0"/>
                <a:hlinkClick r:id="rId6"/>
              </a:endParaRPr>
            </a:p>
            <a:p>
              <a:pPr algn="ctr"/>
              <a:r>
                <a:rPr lang="en-US" dirty="0" smtClean="0">
                  <a:latin typeface="Helvetica Light" charset="0"/>
                  <a:ea typeface="Helvetica Light" charset="0"/>
                  <a:cs typeface="Helvetica Light" charset="0"/>
                  <a:hlinkClick r:id="rId6"/>
                </a:rPr>
                <a:t>http</a:t>
              </a:r>
              <a:r>
                <a:rPr lang="en-US" dirty="0">
                  <a:latin typeface="Helvetica Light" charset="0"/>
                  <a:ea typeface="Helvetica Light" charset="0"/>
                  <a:cs typeface="Helvetica Light" charset="0"/>
                  <a:hlinkClick r:id="rId6"/>
                </a:rPr>
                <a:t>://</a:t>
              </a:r>
              <a:r>
                <a:rPr lang="en-US" dirty="0" smtClean="0">
                  <a:latin typeface="Helvetica Light" charset="0"/>
                  <a:ea typeface="Helvetica Light" charset="0"/>
                  <a:cs typeface="Helvetica Light" charset="0"/>
                  <a:hlinkClick r:id="rId6"/>
                </a:rPr>
                <a:t>lpc.web.cern.ch/lpc/lumi2.html</a:t>
              </a:r>
              <a:r>
                <a:rPr lang="en-US" dirty="0" smtClean="0">
                  <a:latin typeface="Helvetica Light" charset="0"/>
                  <a:ea typeface="Helvetica Light" charset="0"/>
                  <a:cs typeface="Helvetica Light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60370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2355" r="9473" b="5196"/>
          <a:stretch/>
        </p:blipFill>
        <p:spPr>
          <a:xfrm>
            <a:off x="5335795" y="2801656"/>
            <a:ext cx="3588085" cy="3716102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>
            <a:off x="971600" y="3563033"/>
            <a:ext cx="4266148" cy="785774"/>
          </a:xfrm>
          <a:prstGeom prst="rightArrow">
            <a:avLst>
              <a:gd name="adj1" fmla="val 71568"/>
              <a:gd name="adj2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25"/>
          <p:cNvSpPr txBox="1">
            <a:spLocks noChangeArrowheads="1"/>
          </p:cNvSpPr>
          <p:nvPr/>
        </p:nvSpPr>
        <p:spPr bwMode="auto">
          <a:xfrm>
            <a:off x="257174" y="2132856"/>
            <a:ext cx="8563298" cy="6001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The luminosity detectors of the experiments are calibrated with beam-separation scans     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(the so-called “van-der-Meer method”)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36</a:t>
            </a:fld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1731207" y="2924944"/>
            <a:ext cx="1749099" cy="479425"/>
          </a:xfrm>
          <a:prstGeom prst="rect">
            <a:avLst/>
          </a:prstGeom>
          <a:noFill/>
          <a:ln>
            <a:solidFill>
              <a:srgbClr val="EB000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1907704" y="2973937"/>
            <a:ext cx="1572602" cy="363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l-GR" sz="1600" i="1" dirty="0" err="1" smtClean="0">
                <a:latin typeface="Helvetica" charset="0"/>
                <a:ea typeface="Helvetica" charset="0"/>
                <a:cs typeface="Helvetica" charset="0"/>
              </a:rPr>
              <a:t>σ</a:t>
            </a:r>
            <a:r>
              <a:rPr lang="el-GR" sz="1600" i="1" baseline="-25000" dirty="0" err="1" smtClean="0">
                <a:latin typeface="Helvetica" charset="0"/>
                <a:ea typeface="Helvetica" charset="0"/>
                <a:cs typeface="Helvetica" charset="0"/>
              </a:rPr>
              <a:t>x</a:t>
            </a:r>
            <a:r>
              <a:rPr lang="el-GR" sz="1600" i="1" baseline="-25000" dirty="0" smtClean="0">
                <a:latin typeface="Helvetica" charset="0"/>
                <a:ea typeface="Helvetica" charset="0"/>
                <a:cs typeface="Helvetica" charset="0"/>
              </a:rPr>
              <a:t>/y</a:t>
            </a:r>
            <a:r>
              <a:rPr lang="en-US" sz="1600" dirty="0" smtClean="0">
                <a:latin typeface="Helvetica" charset="0"/>
                <a:ea typeface="Helvetica" charset="0"/>
                <a:cs typeface="Helvetica" charset="0"/>
              </a:rPr>
              <a:t> = 𝛴</a:t>
            </a:r>
            <a:r>
              <a:rPr lang="el-GR" sz="1600" i="1" baseline="-25000" dirty="0">
                <a:latin typeface="Helvetica" charset="0"/>
                <a:ea typeface="Helvetica" charset="0"/>
                <a:cs typeface="Helvetica" charset="0"/>
              </a:rPr>
              <a:t>x/y</a:t>
            </a:r>
            <a:r>
              <a:rPr lang="en-US" sz="1600" dirty="0"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US" sz="1600" dirty="0" smtClean="0">
                <a:latin typeface="Helvetica" charset="0"/>
                <a:ea typeface="Helvetica" charset="0"/>
                <a:cs typeface="Helvetica" charset="0"/>
              </a:rPr>
              <a:t>/ √</a:t>
            </a:r>
            <a:r>
              <a:rPr lang="en-US" sz="900" dirty="0" smtClean="0"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US" sz="1600" dirty="0" smtClean="0">
                <a:latin typeface="Helvetica" charset="0"/>
                <a:ea typeface="Helvetica" charset="0"/>
                <a:cs typeface="Helvetica" charset="0"/>
              </a:rPr>
              <a:t>2 </a:t>
            </a:r>
            <a:endParaRPr lang="en-GB" sz="1600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7" name="Text Box 25"/>
          <p:cNvSpPr txBox="1">
            <a:spLocks noChangeArrowheads="1"/>
          </p:cNvSpPr>
          <p:nvPr/>
        </p:nvSpPr>
        <p:spPr bwMode="auto">
          <a:xfrm>
            <a:off x="149670" y="3674385"/>
            <a:ext cx="5142410" cy="244990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804863" lvl="1" indent="-347663">
              <a:lnSpc>
                <a:spcPct val="110000"/>
              </a:lnSpc>
              <a:spcBef>
                <a:spcPts val="1800"/>
              </a:spcBef>
              <a:buFont typeface="Lucida Grande"/>
              <a:buChar char="﹣"/>
            </a:pPr>
            <a:r>
              <a:rPr lang="en-US" sz="1400" dirty="0">
                <a:latin typeface="Helvetica" charset="0"/>
                <a:ea typeface="Helvetica" charset="0"/>
                <a:cs typeface="Helvetica" charset="0"/>
              </a:rPr>
              <a:t>𝛴</a:t>
            </a:r>
            <a:r>
              <a:rPr lang="el-GR" sz="1400" i="1" baseline="-25000" dirty="0">
                <a:latin typeface="Helvetica" charset="0"/>
                <a:ea typeface="Helvetica" charset="0"/>
                <a:cs typeface="Helvetica" charset="0"/>
              </a:rPr>
              <a:t>x/y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</a:t>
            </a:r>
            <a:r>
              <a:rPr lang="en-US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horizontal and transverse convolved beam widths directly determined from the scan</a:t>
            </a:r>
          </a:p>
          <a:p>
            <a:pPr marL="804863" lvl="1" indent="-347663">
              <a:lnSpc>
                <a:spcPct val="110000"/>
              </a:lnSpc>
              <a:spcBef>
                <a:spcPts val="1800"/>
              </a:spcBef>
              <a:buFont typeface="Lucida Grande"/>
              <a:buChar char="﹣"/>
            </a:pPr>
            <a:r>
              <a:rPr lang="en-US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The knowledge of </a:t>
            </a:r>
            <a:r>
              <a:rPr lang="en-US" sz="14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from the measured beam currents and beam widths allows to extract the </a:t>
            </a:r>
            <a:r>
              <a:rPr lang="en-US" sz="1400" b="1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visible cross section </a:t>
            </a:r>
            <a:r>
              <a:rPr lang="en-US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of a given luminosity detector</a:t>
            </a:r>
          </a:p>
          <a:p>
            <a:pPr marL="804863" lvl="1" indent="-347663">
              <a:lnSpc>
                <a:spcPct val="110000"/>
              </a:lnSpc>
              <a:spcBef>
                <a:spcPts val="1800"/>
              </a:spcBef>
              <a:buFont typeface="Lucida Grande"/>
              <a:buChar char="﹣"/>
            </a:pPr>
            <a:r>
              <a:rPr lang="en-US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During normal data taking the counts measured in that detector, together with the known visible cross section, allows to extract the luminosity</a:t>
            </a:r>
            <a:endParaRPr lang="en-GB" sz="1400" dirty="0" smtClean="0">
              <a:solidFill>
                <a:srgbClr val="E12B0D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940152" y="2918240"/>
            <a:ext cx="1152128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Specific visible interaction rate versus nominal beam separation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71346" y="171797"/>
            <a:ext cx="38051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Luminosity — single most important quantity</a:t>
            </a:r>
          </a:p>
        </p:txBody>
      </p:sp>
    </p:spTree>
    <p:extLst>
      <p:ext uri="{BB962C8B-B14F-4D97-AF65-F5344CB8AC3E}">
        <p14:creationId xmlns:p14="http://schemas.microsoft.com/office/powerpoint/2010/main" val="238504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039" y="2492896"/>
            <a:ext cx="4804057" cy="344841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827994" y="5014961"/>
            <a:ext cx="15279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i="1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CMS very similar</a:t>
            </a:r>
            <a:endParaRPr lang="en-GB" sz="600" i="1" dirty="0" smtClean="0">
              <a:solidFill>
                <a:srgbClr val="D8001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76056" y="2705769"/>
            <a:ext cx="23952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Run-1 luminosity profile</a:t>
            </a:r>
            <a:endParaRPr lang="en-GB" sz="7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32465" y="3188339"/>
            <a:ext cx="3615999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i="1" dirty="0" err="1" smtClean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GB" sz="1400" baseline="-25000" dirty="0" err="1" smtClean="0">
                <a:latin typeface="Helvetica Light" charset="0"/>
                <a:ea typeface="Helvetica Light" charset="0"/>
                <a:cs typeface="Helvetica Light" charset="0"/>
              </a:rPr>
              <a:t>int,recorded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 = 21 fb</a:t>
            </a:r>
            <a:r>
              <a:rPr lang="en-GB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 at 8 TeV</a:t>
            </a: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i="1" dirty="0" err="1" smtClean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GB" sz="1400" baseline="-25000" dirty="0" err="1" smtClean="0">
                <a:latin typeface="Helvetica Light" charset="0"/>
                <a:ea typeface="Helvetica Light" charset="0"/>
                <a:cs typeface="Helvetica Light" charset="0"/>
              </a:rPr>
              <a:t>peak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 = 7.7 ×10</a:t>
            </a:r>
            <a:r>
              <a:rPr lang="en-GB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33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 cm</a:t>
            </a:r>
            <a:r>
              <a:rPr lang="en-GB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–2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GB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endParaRPr lang="en-GB" sz="140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Max colliding bunches: 1380 with 50 ns bunch distance</a:t>
            </a: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Max </a:t>
            </a:r>
            <a:r>
              <a:rPr lang="en-GB" sz="1400" i="1" dirty="0" smtClean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GB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int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 / day: 286 </a:t>
            </a:r>
            <a:r>
              <a:rPr lang="en-GB" sz="1400" dirty="0" err="1" smtClean="0">
                <a:latin typeface="Helvetica Light" charset="0"/>
                <a:ea typeface="Helvetica Light" charset="0"/>
                <a:cs typeface="Helvetica Light" charset="0"/>
              </a:rPr>
              <a:t>pb</a:t>
            </a:r>
            <a:r>
              <a:rPr lang="en-GB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At </a:t>
            </a:r>
            <a:r>
              <a:rPr lang="en-GB" sz="1400" i="1" dirty="0" err="1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GB" sz="1400" baseline="-25000" dirty="0" err="1">
                <a:latin typeface="Helvetica Light" charset="0"/>
                <a:ea typeface="Helvetica Light" charset="0"/>
                <a:cs typeface="Helvetica Light" charset="0"/>
              </a:rPr>
              <a:t>peak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 every </a:t>
            </a:r>
            <a:r>
              <a:rPr lang="en-GB" sz="1400" dirty="0">
                <a:latin typeface="Helvetica Light" charset="0"/>
                <a:ea typeface="Helvetica Light" charset="0"/>
                <a:cs typeface="Helvetica Light" charset="0"/>
              </a:rPr>
              <a:t>45 min. 1 </a:t>
            </a:r>
            <a:r>
              <a:rPr lang="en-GB" sz="1400" i="1" dirty="0"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GB" sz="14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 err="1">
                <a:latin typeface="Symbol" charset="2"/>
                <a:ea typeface="Symbol" charset="2"/>
                <a:cs typeface="Symbol" charset="2"/>
              </a:rPr>
              <a:t>gg</a:t>
            </a:r>
            <a:r>
              <a:rPr lang="en-GB" sz="1400" dirty="0">
                <a:latin typeface="Helvetica Light" charset="0"/>
                <a:ea typeface="Helvetica Light" charset="0"/>
                <a:cs typeface="Helvetica Light" charset="0"/>
              </a:rPr>
              <a:t>, need 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   ~</a:t>
            </a:r>
            <a:r>
              <a:rPr lang="en-GB" sz="1400" dirty="0">
                <a:latin typeface="Helvetica Light" charset="0"/>
                <a:ea typeface="Helvetica Light" charset="0"/>
                <a:cs typeface="Helvetica Light" charset="0"/>
              </a:rPr>
              <a:t>2 typical 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160 </a:t>
            </a:r>
            <a:r>
              <a:rPr lang="en-GB" sz="1400" dirty="0" err="1" smtClean="0">
                <a:latin typeface="Helvetica Light" charset="0"/>
                <a:ea typeface="Helvetica Light" charset="0"/>
                <a:cs typeface="Helvetica Light" charset="0"/>
              </a:rPr>
              <a:t>pb</a:t>
            </a:r>
            <a:r>
              <a:rPr lang="en-GB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>
                <a:latin typeface="Helvetica Light" charset="0"/>
                <a:ea typeface="Helvetica Light" charset="0"/>
                <a:cs typeface="Helvetica Light" charset="0"/>
              </a:rPr>
              <a:t>fills to produced 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   one </a:t>
            </a:r>
            <a:r>
              <a:rPr lang="en-GB" sz="1400" i="1" dirty="0" smtClean="0"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 smtClean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 4l </a:t>
            </a:r>
            <a:endParaRPr lang="en-GB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37</a:t>
            </a:fld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4871346" y="171797"/>
            <a:ext cx="38051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Luminosity — single most important quantity</a:t>
            </a:r>
          </a:p>
        </p:txBody>
      </p:sp>
    </p:spTree>
    <p:extLst>
      <p:ext uri="{BB962C8B-B14F-4D97-AF65-F5344CB8AC3E}">
        <p14:creationId xmlns:p14="http://schemas.microsoft.com/office/powerpoint/2010/main" val="1535917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3515030" y="6191726"/>
            <a:ext cx="124264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i="1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CMS very similar</a:t>
            </a:r>
            <a:endParaRPr lang="en-GB" sz="400" i="1" dirty="0" smtClean="0">
              <a:solidFill>
                <a:srgbClr val="D8001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38</a:t>
            </a:fld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26" y="2369187"/>
            <a:ext cx="3909718" cy="382253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871346" y="171797"/>
            <a:ext cx="38051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High luminosity comes at </a:t>
            </a:r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price </a:t>
            </a:r>
            <a:r>
              <a:rPr lang="en-US" sz="28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of pileup interactions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076056" y="2708920"/>
            <a:ext cx="18694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Pileup interactions</a:t>
            </a:r>
            <a:endParaRPr lang="en-GB" sz="7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39273" y="3200916"/>
            <a:ext cx="382521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Average of 21 (peak: 40) interactions per </a:t>
            </a:r>
            <a:r>
              <a:rPr lang="en-GB" sz="1400" dirty="0">
                <a:latin typeface="Helvetica Light" charset="0"/>
                <a:ea typeface="Helvetica Light" charset="0"/>
                <a:cs typeface="Helvetica Light" charset="0"/>
              </a:rPr>
              <a:t>crossing in 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2012. Similar in 2016.                  LHC design value (14 TeV):</a:t>
            </a:r>
          </a:p>
          <a:p>
            <a:pPr marL="0" lvl="1">
              <a:spcBef>
                <a:spcPts val="1200"/>
              </a:spcBef>
            </a:pP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	</a:t>
            </a:r>
            <a:endParaRPr lang="en-GB" sz="1400" dirty="0"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endParaRPr lang="en-GB" sz="1400" dirty="0"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Most analyses quite insensitive to pileup at this rate, several mitigation methods used</a:t>
            </a: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However: higher trigger thresholds             </a:t>
            </a:r>
            <a:r>
              <a:rPr lang="en-GB" sz="1400" dirty="0" smtClean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 low-</a:t>
            </a:r>
            <a:r>
              <a:rPr lang="en-GB" sz="1400" i="1" dirty="0" err="1" smtClean="0"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GB" sz="1400" i="1" baseline="-25000" dirty="0" err="1" smtClean="0"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 physics suffers</a:t>
            </a:r>
            <a:endParaRPr lang="en-GB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436096" y="4005064"/>
                <a:ext cx="3521584" cy="46955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𝜇</m:t>
                      </m:r>
                      <m:r>
                        <a:rPr lang="en-US" sz="1400" b="0" i="1" smtClean="0">
                          <a:latin typeface="Cambria Math" charset="0"/>
                          <a:ea typeface="Arial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is-IS" sz="1400" i="1">
                              <a:latin typeface="Cambria Math" charset="0"/>
                              <a:ea typeface="Arial" charset="0"/>
                              <a:cs typeface="Arial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400" i="1" smtClean="0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n-US" sz="140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1400" b="0" i="0" smtClean="0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inel</m:t>
                              </m:r>
                            </m:sub>
                          </m:sSub>
                          <m:r>
                            <a:rPr lang="en-US" sz="140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∙</m:t>
                          </m:r>
                          <m:r>
                            <a:rPr lang="en-US" sz="1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𝐿</m:t>
                          </m:r>
                        </m:num>
                        <m:den>
                          <m:sSub>
                            <m:sSubPr>
                              <m:ctrlPr>
                                <a:rPr lang="en-US" sz="14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1400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rev</m:t>
                              </m:r>
                            </m:sub>
                          </m:sSub>
                          <m:r>
                            <a:rPr lang="en-US" sz="1400" i="1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sz="14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1400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bunch</m:t>
                              </m:r>
                            </m:sub>
                          </m:sSub>
                        </m:den>
                      </m:f>
                      <m:r>
                        <a:rPr lang="en-US" sz="14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≈</m:t>
                      </m:r>
                      <m:f>
                        <m:fPr>
                          <m:ctrlPr>
                            <a:rPr lang="is-IS" sz="1400" i="1">
                              <a:latin typeface="Cambria Math" charset="0"/>
                              <a:ea typeface="Arial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80 </m:t>
                          </m:r>
                          <m:r>
                            <m:rPr>
                              <m:sty m:val="p"/>
                            </m:rPr>
                            <a:rPr lang="en-US" sz="1400" b="0" i="0" smtClean="0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mb</m:t>
                          </m:r>
                          <m:r>
                            <a:rPr lang="en-US" sz="1400" i="1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∙</m:t>
                          </m:r>
                          <m:r>
                            <a:rPr lang="en-US" sz="1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10 </m:t>
                          </m:r>
                          <m:sSup>
                            <m:sSupPr>
                              <m:ctrlPr>
                                <a:rPr lang="en-US" sz="1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140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nb</m:t>
                              </m:r>
                            </m:e>
                            <m:sup>
                              <m:r>
                                <a:rPr lang="en-US" sz="1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−1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1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1400" b="0" i="0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s</m:t>
                              </m:r>
                            </m:e>
                            <m:sup>
                              <m:r>
                                <a:rPr lang="en-US" sz="1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−1</m:t>
                              </m:r>
                            </m:sup>
                          </m:sSup>
                        </m:num>
                        <m:den>
                          <m:r>
                            <a:rPr lang="en-US" sz="1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11245 </m:t>
                          </m:r>
                          <m:sSup>
                            <m:sSupPr>
                              <m:ctrlPr>
                                <a:rPr lang="en-US" sz="14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140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s</m:t>
                              </m:r>
                            </m:e>
                            <m:sup>
                              <m:r>
                                <a:rPr lang="en-US" sz="14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en-US" sz="1400" i="1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∙</m:t>
                          </m:r>
                          <m:r>
                            <a:rPr lang="en-US" sz="1400" b="0" i="1" smtClean="0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2808</m:t>
                          </m:r>
                        </m:den>
                      </m:f>
                      <m:r>
                        <a:rPr lang="en-US" sz="1400" b="0" i="1" smtClean="0">
                          <a:latin typeface="Cambria Math" charset="0"/>
                          <a:ea typeface="Arial" charset="0"/>
                          <a:cs typeface="Arial" charset="0"/>
                        </a:rPr>
                        <m:t>=25</m:t>
                      </m:r>
                    </m:oMath>
                  </m:oMathPara>
                </a14:m>
                <a:endParaRPr lang="en-US" sz="1400" dirty="0" smtClean="0"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4005064"/>
                <a:ext cx="3521584" cy="469552"/>
              </a:xfrm>
              <a:prstGeom prst="rect">
                <a:avLst/>
              </a:prstGeom>
              <a:blipFill rotWithShape="0">
                <a:blip r:embed="rId5"/>
                <a:stretch>
                  <a:fillRect l="-1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9162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25"/>
          <p:cNvSpPr txBox="1">
            <a:spLocks noChangeArrowheads="1"/>
          </p:cNvSpPr>
          <p:nvPr/>
        </p:nvSpPr>
        <p:spPr bwMode="auto">
          <a:xfrm>
            <a:off x="257174" y="1916832"/>
            <a:ext cx="8505826" cy="6340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For proton–proton collisions, cross section is </a:t>
            </a:r>
            <a:r>
              <a:rPr lang="en-GB" sz="1600" b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convolution of Parton Density Functions (PDF) with parton scattering Matrix Element</a:t>
            </a:r>
          </a:p>
        </p:txBody>
      </p:sp>
      <p:cxnSp>
        <p:nvCxnSpPr>
          <p:cNvPr id="66" name="Curved Connector 65"/>
          <p:cNvCxnSpPr/>
          <p:nvPr/>
        </p:nvCxnSpPr>
        <p:spPr>
          <a:xfrm>
            <a:off x="3221100" y="3042955"/>
            <a:ext cx="817498" cy="170021"/>
          </a:xfrm>
          <a:prstGeom prst="curvedConnector2">
            <a:avLst/>
          </a:prstGeom>
          <a:ln w="635" cap="flat" cmpd="sng" algn="ctr">
            <a:solidFill>
              <a:srgbClr val="D00209"/>
            </a:solidFill>
            <a:prstDash val="sysDash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7" name="Picture 6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3800" y="2937699"/>
            <a:ext cx="2003469" cy="2003469"/>
          </a:xfrm>
          <a:prstGeom prst="rect">
            <a:avLst/>
          </a:prstGeom>
        </p:spPr>
      </p:pic>
      <p:cxnSp>
        <p:nvCxnSpPr>
          <p:cNvPr id="69" name="Straight Connector 68"/>
          <p:cNvCxnSpPr/>
          <p:nvPr/>
        </p:nvCxnSpPr>
        <p:spPr>
          <a:xfrm rot="5400000" flipH="1" flipV="1">
            <a:off x="4062343" y="3369560"/>
            <a:ext cx="1292450" cy="1143001"/>
          </a:xfrm>
          <a:prstGeom prst="line">
            <a:avLst/>
          </a:prstGeom>
          <a:ln>
            <a:solidFill>
              <a:srgbClr val="D0020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" name="Group 72"/>
          <p:cNvGrpSpPr/>
          <p:nvPr/>
        </p:nvGrpSpPr>
        <p:grpSpPr>
          <a:xfrm>
            <a:off x="5556699" y="3221585"/>
            <a:ext cx="2009370" cy="1510468"/>
            <a:chOff x="5556699" y="2395217"/>
            <a:chExt cx="2009370" cy="1510468"/>
          </a:xfrm>
        </p:grpSpPr>
        <p:pic>
          <p:nvPicPr>
            <p:cNvPr id="68" name="Picture 6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95296" y="2395217"/>
              <a:ext cx="1570773" cy="1510468"/>
            </a:xfrm>
            <a:prstGeom prst="rect">
              <a:avLst/>
            </a:prstGeom>
          </p:spPr>
        </p:pic>
        <p:sp>
          <p:nvSpPr>
            <p:cNvPr id="70" name="Right Arrow 69"/>
            <p:cNvSpPr/>
            <p:nvPr/>
          </p:nvSpPr>
          <p:spPr>
            <a:xfrm>
              <a:off x="5556699" y="2980701"/>
              <a:ext cx="377421" cy="261150"/>
            </a:xfrm>
            <a:prstGeom prst="rightArrow">
              <a:avLst/>
            </a:prstGeom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</p:grpSp>
      <p:cxnSp>
        <p:nvCxnSpPr>
          <p:cNvPr id="71" name="Straight Connector 70"/>
          <p:cNvCxnSpPr/>
          <p:nvPr/>
        </p:nvCxnSpPr>
        <p:spPr>
          <a:xfrm rot="16200000" flipV="1">
            <a:off x="4062343" y="3369560"/>
            <a:ext cx="1292450" cy="1143001"/>
          </a:xfrm>
          <a:prstGeom prst="line">
            <a:avLst/>
          </a:prstGeom>
          <a:ln>
            <a:solidFill>
              <a:srgbClr val="D0020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838200" y="2780928"/>
            <a:ext cx="2286000" cy="90024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GB" sz="14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Parton distribution functions</a:t>
            </a:r>
          </a:p>
          <a:p>
            <a:pPr>
              <a:spcBef>
                <a:spcPts val="300"/>
              </a:spcBef>
            </a:pPr>
            <a:r>
              <a:rPr lang="en-GB" sz="12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Representing structure of proton, extracted using experimental data and QCD properties</a:t>
            </a:r>
            <a:endParaRPr lang="en-GB" sz="1100" dirty="0">
              <a:solidFill>
                <a:srgbClr val="BC010C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39</a:t>
            </a:fld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4871346" y="398377"/>
            <a:ext cx="38051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Proton–Proton Collisions</a:t>
            </a:r>
          </a:p>
        </p:txBody>
      </p:sp>
    </p:spTree>
    <p:extLst>
      <p:ext uri="{BB962C8B-B14F-4D97-AF65-F5344CB8AC3E}">
        <p14:creationId xmlns:p14="http://schemas.microsoft.com/office/powerpoint/2010/main" val="1754128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10" name="Picture 9" descr="dummy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537378"/>
            <a:ext cx="3927894" cy="3810126"/>
          </a:xfrm>
          <a:prstGeom prst="rect">
            <a:avLst/>
          </a:prstGeom>
          <a:effectLst/>
        </p:spPr>
      </p:pic>
      <p:sp>
        <p:nvSpPr>
          <p:cNvPr id="17" name="Up Arrow 16"/>
          <p:cNvSpPr/>
          <p:nvPr/>
        </p:nvSpPr>
        <p:spPr>
          <a:xfrm rot="5400000" flipV="1">
            <a:off x="4534214" y="3178755"/>
            <a:ext cx="617648" cy="830107"/>
          </a:xfrm>
          <a:prstGeom prst="upArrow">
            <a:avLst>
              <a:gd name="adj1" fmla="val 50000"/>
              <a:gd name="adj2" fmla="val 35938"/>
            </a:avLst>
          </a:prstGeom>
          <a:solidFill>
            <a:srgbClr val="D9D9D9">
              <a:alpha val="6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5076056" y="1916832"/>
            <a:ext cx="4067944" cy="3044142"/>
          </a:xfrm>
          <a:prstGeom prst="rect">
            <a:avLst/>
          </a:prstGeom>
          <a:solidFill>
            <a:schemeClr val="bg1">
              <a:lumMod val="95000"/>
              <a:alpha val="9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99120" y="404664"/>
            <a:ext cx="86316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i="1" kern="0" dirty="0" smtClean="0">
                <a:latin typeface="Helvetica Light" charset="0"/>
                <a:ea typeface="Helvetica Light" charset="0"/>
                <a:cs typeface="Helvetica Light" charset="0"/>
              </a:rPr>
              <a:t>Everyday life, and particle physics, are described by the Standard Model (SM)</a:t>
            </a:r>
            <a:endParaRPr lang="en-GB" i="1" kern="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58091" y="2057240"/>
            <a:ext cx="3850413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18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The SM is </a:t>
            </a:r>
            <a:r>
              <a:rPr lang="en-US" sz="1800" b="1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the</a:t>
            </a:r>
            <a:r>
              <a:rPr lang="en-US" sz="18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legacy of 20</a:t>
            </a:r>
            <a:r>
              <a:rPr lang="en-US" sz="1800" baseline="300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th</a:t>
            </a:r>
            <a:r>
              <a:rPr lang="en-US" sz="18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century particle physics</a:t>
            </a:r>
          </a:p>
          <a:p>
            <a:pPr marL="266700" indent="-266700">
              <a:spcBef>
                <a:spcPts val="1200"/>
              </a:spcBef>
              <a:buFont typeface="Lucida Grande"/>
              <a:buChar char="-"/>
            </a:pP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It unifies quantum mechanics, special relativity and field theory</a:t>
            </a:r>
          </a:p>
          <a:p>
            <a:pPr marL="266700" indent="-266700">
              <a:spcBef>
                <a:spcPts val="1200"/>
              </a:spcBef>
              <a:buFont typeface="Lucida Grande"/>
              <a:buChar char="-"/>
            </a:pPr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It unifies electromagnetic and weak interactions</a:t>
            </a:r>
          </a:p>
          <a:p>
            <a:pPr marL="266700" indent="-266700">
              <a:spcBef>
                <a:spcPts val="600"/>
              </a:spcBef>
              <a:buFont typeface="Lucida Grande"/>
              <a:buChar char="-"/>
            </a:pP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It describes ~ all laboratory data</a:t>
            </a:r>
          </a:p>
          <a:p>
            <a:pPr>
              <a:spcBef>
                <a:spcPts val="1200"/>
              </a:spcBef>
            </a:pPr>
            <a:r>
              <a:rPr lang="en-US" sz="16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Is the SM the theory of everything?         Or rather of almost everything? </a:t>
            </a:r>
            <a:r>
              <a:rPr lang="en-US" sz="1600" b="1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Or …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411760" y="5517232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HERA data from electron–quark scattering into </a:t>
            </a:r>
            <a:r>
              <a:rPr lang="en-GB" sz="12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GB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GB" sz="12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q</a:t>
            </a:r>
            <a:r>
              <a:rPr lang="en-GB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  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(NC = </a:t>
            </a:r>
            <a:r>
              <a:rPr lang="en-GB" sz="12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γ</a:t>
            </a:r>
            <a:r>
              <a:rPr lang="en-GB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</a:t>
            </a:r>
            <a:r>
              <a:rPr lang="en-GB" sz="12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Z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) or 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𝜈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GB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q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(CC = </a:t>
            </a:r>
            <a:r>
              <a:rPr lang="en-GB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GB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2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±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  <a:endParaRPr lang="en-GB" sz="1200" dirty="0">
              <a:solidFill>
                <a:schemeClr val="tx1">
                  <a:lumMod val="65000"/>
                  <a:lumOff val="35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341820" y="5229200"/>
            <a:ext cx="362266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271463">
              <a:spcBef>
                <a:spcPts val="600"/>
              </a:spcBef>
              <a:buFont typeface="Arial"/>
              <a:buChar char="•"/>
            </a:pPr>
            <a:r>
              <a:rPr lang="en-US" sz="1200" dirty="0">
                <a:latin typeface="Helvetica Light" charset="0"/>
                <a:ea typeface="Helvetica Light" charset="0"/>
                <a:cs typeface="Helvetica Light" charset="0"/>
              </a:rPr>
              <a:t>Below </a:t>
            </a:r>
            <a:r>
              <a:rPr lang="en-US" sz="1200" dirty="0" smtClean="0">
                <a:latin typeface="Helvetica Light" charset="0"/>
                <a:ea typeface="Helvetica Light" charset="0"/>
                <a:cs typeface="Helvetica Light" charset="0"/>
              </a:rPr>
              <a:t>~100 </a:t>
            </a:r>
            <a:r>
              <a:rPr lang="en-US" sz="1200" dirty="0">
                <a:latin typeface="Helvetica Light" charset="0"/>
                <a:ea typeface="Helvetica Light" charset="0"/>
                <a:cs typeface="Helvetica Light" charset="0"/>
              </a:rPr>
              <a:t>GeV, weak interaction is weaker than electromagnetism</a:t>
            </a:r>
          </a:p>
          <a:p>
            <a:pPr marL="271463" indent="-271463">
              <a:spcBef>
                <a:spcPts val="600"/>
              </a:spcBef>
              <a:buFont typeface="Arial"/>
              <a:buChar char="•"/>
            </a:pPr>
            <a:r>
              <a:rPr lang="en-US" sz="1200" dirty="0" smtClean="0">
                <a:latin typeface="Helvetica Light" charset="0"/>
                <a:ea typeface="Helvetica Light" charset="0"/>
                <a:cs typeface="Helvetica Light" charset="0"/>
              </a:rPr>
              <a:t>Above ~100 GeV, electromagnetic and weak interactions are unified</a:t>
            </a:r>
          </a:p>
          <a:p>
            <a:pPr marL="271463" indent="-271463">
              <a:spcBef>
                <a:spcPts val="600"/>
              </a:spcBef>
              <a:buFont typeface="Arial"/>
              <a:buChar char="•"/>
            </a:pPr>
            <a:r>
              <a:rPr lang="en-US" sz="1200" b="1" dirty="0" smtClean="0">
                <a:latin typeface="Helvetica Light" charset="0"/>
                <a:ea typeface="Helvetica Light" charset="0"/>
                <a:cs typeface="Helvetica Light" charset="0"/>
              </a:rPr>
              <a:t>Reduces 20 SM parameters to 19 (if 𝜈 = 0)</a:t>
            </a:r>
            <a:endParaRPr lang="en-GB" sz="1200" b="1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  <p:grpSp>
        <p:nvGrpSpPr>
          <p:cNvPr id="27" name="Group 26"/>
          <p:cNvGrpSpPr/>
          <p:nvPr/>
        </p:nvGrpSpPr>
        <p:grpSpPr>
          <a:xfrm>
            <a:off x="755576" y="877338"/>
            <a:ext cx="2376264" cy="1339909"/>
            <a:chOff x="755576" y="877338"/>
            <a:chExt cx="2376264" cy="133990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6054" t="24883" r="58532" b="45035"/>
            <a:stretch/>
          </p:blipFill>
          <p:spPr>
            <a:xfrm>
              <a:off x="755576" y="877338"/>
              <a:ext cx="2232248" cy="1339909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411760" y="1268760"/>
              <a:ext cx="720080" cy="432048"/>
            </a:xfrm>
            <a:prstGeom prst="rect">
              <a:avLst/>
            </a:prstGeom>
            <a:solidFill>
              <a:schemeClr val="bg1"/>
            </a:solidFill>
          </p:spPr>
          <p:txBody>
            <a:bodyPr rtlCol="0" anchor="ctr">
              <a:spAutoFit/>
            </a:bodyPr>
            <a:lstStyle/>
            <a:p>
              <a:pPr algn="ct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1177" y="5125356"/>
            <a:ext cx="2256567" cy="1399988"/>
            <a:chOff x="1655676" y="4175643"/>
            <a:chExt cx="2256567" cy="1399988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6054" t="57484" r="58532" b="11086"/>
            <a:stretch/>
          </p:blipFill>
          <p:spPr>
            <a:xfrm>
              <a:off x="1655676" y="4175643"/>
              <a:ext cx="2232248" cy="1399988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>
              <a:off x="3427141" y="4505146"/>
              <a:ext cx="485102" cy="432048"/>
            </a:xfrm>
            <a:prstGeom prst="rect">
              <a:avLst/>
            </a:prstGeom>
            <a:solidFill>
              <a:schemeClr val="bg1"/>
            </a:solidFill>
          </p:spPr>
          <p:txBody>
            <a:bodyPr rtlCol="0" anchor="ctr">
              <a:spAutoFit/>
            </a:bodyPr>
            <a:lstStyle/>
            <a:p>
              <a:pPr algn="ct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</p:grpSp>
      <p:cxnSp>
        <p:nvCxnSpPr>
          <p:cNvPr id="18" name="Straight Arrow Connector 17"/>
          <p:cNvCxnSpPr/>
          <p:nvPr/>
        </p:nvCxnSpPr>
        <p:spPr>
          <a:xfrm flipH="1">
            <a:off x="1771068" y="2037144"/>
            <a:ext cx="34582" cy="372169"/>
          </a:xfrm>
          <a:prstGeom prst="straightConnector1">
            <a:avLst/>
          </a:prstGeom>
          <a:ln w="3175">
            <a:solidFill>
              <a:srgbClr val="003BB8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1180618" y="3125165"/>
            <a:ext cx="46298" cy="2164466"/>
          </a:xfrm>
          <a:prstGeom prst="straightConnector1">
            <a:avLst/>
          </a:prstGeom>
          <a:ln w="3175">
            <a:solidFill>
              <a:srgbClr val="FF002D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7060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25"/>
          <p:cNvSpPr txBox="1">
            <a:spLocks noChangeArrowheads="1"/>
          </p:cNvSpPr>
          <p:nvPr/>
        </p:nvSpPr>
        <p:spPr bwMode="auto">
          <a:xfrm>
            <a:off x="257174" y="1916832"/>
            <a:ext cx="8505826" cy="6340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For proton–proton collisions, cross section is </a:t>
            </a:r>
            <a:r>
              <a:rPr lang="en-GB" sz="1600" b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convolution of Parton Density Functions (PDF) with parton scattering Matrix Element</a:t>
            </a:r>
          </a:p>
        </p:txBody>
      </p:sp>
      <p:cxnSp>
        <p:nvCxnSpPr>
          <p:cNvPr id="66" name="Curved Connector 65"/>
          <p:cNvCxnSpPr/>
          <p:nvPr/>
        </p:nvCxnSpPr>
        <p:spPr>
          <a:xfrm>
            <a:off x="3221100" y="3042955"/>
            <a:ext cx="817498" cy="170021"/>
          </a:xfrm>
          <a:prstGeom prst="curvedConnector2">
            <a:avLst/>
          </a:prstGeom>
          <a:ln w="635" cap="flat" cmpd="sng" algn="ctr">
            <a:solidFill>
              <a:srgbClr val="D00209"/>
            </a:solidFill>
            <a:prstDash val="sysDash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838200" y="2780928"/>
            <a:ext cx="2286000" cy="90024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GB" sz="14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Parton distribution functions</a:t>
            </a:r>
          </a:p>
          <a:p>
            <a:pPr>
              <a:spcBef>
                <a:spcPts val="300"/>
              </a:spcBef>
            </a:pPr>
            <a:r>
              <a:rPr lang="en-GB" sz="12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Representing structure of proton, extracted using experimental data and QCD properties</a:t>
            </a:r>
            <a:endParaRPr lang="en-GB" sz="1100" dirty="0">
              <a:solidFill>
                <a:srgbClr val="BC010C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40</a:t>
            </a:fld>
            <a:endParaRPr lang="en-GB" dirty="0"/>
          </a:p>
        </p:txBody>
      </p:sp>
      <p:grpSp>
        <p:nvGrpSpPr>
          <p:cNvPr id="16" name="Group 110"/>
          <p:cNvGrpSpPr/>
          <p:nvPr/>
        </p:nvGrpSpPr>
        <p:grpSpPr>
          <a:xfrm>
            <a:off x="4603564" y="2789093"/>
            <a:ext cx="4235636" cy="1070479"/>
            <a:chOff x="4603564" y="3850957"/>
            <a:chExt cx="4235636" cy="1070479"/>
          </a:xfrm>
        </p:grpSpPr>
        <p:sp>
          <p:nvSpPr>
            <p:cNvPr id="17" name="TextBox 16"/>
            <p:cNvSpPr txBox="1"/>
            <p:nvPr/>
          </p:nvSpPr>
          <p:spPr>
            <a:xfrm>
              <a:off x="5943600" y="3850957"/>
              <a:ext cx="2895600" cy="7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solidFill>
                    <a:srgbClr val="A47501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Hard scatter </a:t>
              </a:r>
              <a:r>
                <a:rPr lang="en-GB" sz="1400" dirty="0" err="1" smtClean="0">
                  <a:solidFill>
                    <a:srgbClr val="A47501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parton</a:t>
              </a:r>
              <a:r>
                <a:rPr lang="en-GB" sz="1400" dirty="0" smtClean="0">
                  <a:solidFill>
                    <a:srgbClr val="A47501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 cross section </a:t>
              </a:r>
            </a:p>
            <a:p>
              <a:pPr>
                <a:spcBef>
                  <a:spcPts val="300"/>
                </a:spcBef>
              </a:pPr>
              <a:r>
                <a:rPr lang="en-GB" sz="1200" dirty="0" smtClean="0">
                  <a:solidFill>
                    <a:srgbClr val="A47501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Higher order </a:t>
              </a:r>
              <a:r>
                <a:rPr lang="en-GB" sz="1200" dirty="0" err="1" smtClean="0">
                  <a:solidFill>
                    <a:srgbClr val="A47501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pQCD</a:t>
              </a:r>
              <a:r>
                <a:rPr lang="en-GB" sz="1200" dirty="0" smtClean="0">
                  <a:solidFill>
                    <a:srgbClr val="A47501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 correction; accompanying radiation, jets, …</a:t>
              </a:r>
              <a:endParaRPr lang="en-GB" sz="1200" dirty="0">
                <a:solidFill>
                  <a:srgbClr val="A47501"/>
                </a:solidFill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cxnSp>
          <p:nvCxnSpPr>
            <p:cNvPr id="18" name="Curved Connector 65"/>
            <p:cNvCxnSpPr/>
            <p:nvPr/>
          </p:nvCxnSpPr>
          <p:spPr>
            <a:xfrm rot="10800000" flipV="1">
              <a:off x="4603564" y="4208747"/>
              <a:ext cx="1340037" cy="712689"/>
            </a:xfrm>
            <a:prstGeom prst="curvedConnector2">
              <a:avLst/>
            </a:prstGeom>
            <a:ln w="635" cap="flat" cmpd="sng" algn="ctr">
              <a:solidFill>
                <a:srgbClr val="A47501"/>
              </a:solidFill>
              <a:prstDash val="sysDash"/>
              <a:round/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59"/>
          <p:cNvGrpSpPr/>
          <p:nvPr/>
        </p:nvGrpSpPr>
        <p:grpSpPr>
          <a:xfrm>
            <a:off x="3135808" y="3205336"/>
            <a:ext cx="5805566" cy="1447800"/>
            <a:chOff x="3135808" y="2397443"/>
            <a:chExt cx="5805566" cy="1447800"/>
          </a:xfrm>
        </p:grpSpPr>
        <p:sp>
          <p:nvSpPr>
            <p:cNvPr id="20" name="TextBox 19"/>
            <p:cNvSpPr txBox="1"/>
            <p:nvPr/>
          </p:nvSpPr>
          <p:spPr>
            <a:xfrm>
              <a:off x="3135808" y="2397443"/>
              <a:ext cx="325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err="1" smtClean="0">
                  <a:solidFill>
                    <a:prstClr val="black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p</a:t>
              </a:r>
              <a:endParaRPr lang="en-GB" sz="18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grpSp>
          <p:nvGrpSpPr>
            <p:cNvPr id="21" name="Group 109"/>
            <p:cNvGrpSpPr/>
            <p:nvPr/>
          </p:nvGrpSpPr>
          <p:grpSpPr>
            <a:xfrm>
              <a:off x="3135808" y="2473643"/>
              <a:ext cx="5805566" cy="1371600"/>
              <a:chOff x="3135808" y="4343400"/>
              <a:chExt cx="5805566" cy="1371600"/>
            </a:xfrm>
          </p:grpSpPr>
          <p:cxnSp>
            <p:nvCxnSpPr>
              <p:cNvPr id="22" name="Straight Connector 21"/>
              <p:cNvCxnSpPr/>
              <p:nvPr/>
            </p:nvCxnSpPr>
            <p:spPr>
              <a:xfrm>
                <a:off x="3429000" y="4495800"/>
                <a:ext cx="457200" cy="1588"/>
              </a:xfrm>
              <a:prstGeom prst="line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Oval 22"/>
              <p:cNvSpPr/>
              <p:nvPr/>
            </p:nvSpPr>
            <p:spPr>
              <a:xfrm>
                <a:off x="3886200" y="4343400"/>
                <a:ext cx="304800" cy="304800"/>
              </a:xfrm>
              <a:prstGeom prst="ellipse">
                <a:avLst/>
              </a:prstGeom>
              <a:solidFill>
                <a:srgbClr val="D00209">
                  <a:alpha val="82000"/>
                </a:srgbClr>
              </a:solidFill>
              <a:ln>
                <a:noFill/>
              </a:ln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cxnSp>
            <p:nvCxnSpPr>
              <p:cNvPr id="24" name="Straight Connector 23"/>
              <p:cNvCxnSpPr/>
              <p:nvPr/>
            </p:nvCxnSpPr>
            <p:spPr>
              <a:xfrm>
                <a:off x="3429000" y="5562600"/>
                <a:ext cx="457200" cy="1588"/>
              </a:xfrm>
              <a:prstGeom prst="line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Oval 24"/>
              <p:cNvSpPr/>
              <p:nvPr/>
            </p:nvSpPr>
            <p:spPr>
              <a:xfrm>
                <a:off x="3886200" y="5410200"/>
                <a:ext cx="304800" cy="304800"/>
              </a:xfrm>
              <a:prstGeom prst="ellipse">
                <a:avLst/>
              </a:prstGeom>
              <a:solidFill>
                <a:srgbClr val="D00209">
                  <a:alpha val="82000"/>
                </a:srgbClr>
              </a:solidFill>
              <a:ln>
                <a:noFill/>
              </a:ln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cxnSp>
            <p:nvCxnSpPr>
              <p:cNvPr id="26" name="Straight Connector 25"/>
              <p:cNvCxnSpPr/>
              <p:nvPr/>
            </p:nvCxnSpPr>
            <p:spPr>
              <a:xfrm>
                <a:off x="4191000" y="5564188"/>
                <a:ext cx="457200" cy="158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 flipV="1">
                <a:off x="4191000" y="5490633"/>
                <a:ext cx="455083" cy="71967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4191000" y="5566833"/>
                <a:ext cx="455083" cy="71967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4191000" y="4493155"/>
                <a:ext cx="457200" cy="158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 flipV="1">
                <a:off x="4191000" y="4419600"/>
                <a:ext cx="455083" cy="71967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4191000" y="4495800"/>
                <a:ext cx="455083" cy="71967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 rot="5400000" flipH="1" flipV="1">
                <a:off x="4152900" y="5219700"/>
                <a:ext cx="381000" cy="304800"/>
              </a:xfrm>
              <a:prstGeom prst="line">
                <a:avLst/>
              </a:prstGeom>
              <a:ln>
                <a:solidFill>
                  <a:srgbClr val="D00209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 rot="16200000" flipV="1">
                <a:off x="4152900" y="4533900"/>
                <a:ext cx="381000" cy="304800"/>
              </a:xfrm>
              <a:prstGeom prst="line">
                <a:avLst/>
              </a:prstGeom>
              <a:ln>
                <a:solidFill>
                  <a:srgbClr val="D00209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Oval 33"/>
              <p:cNvSpPr/>
              <p:nvPr/>
            </p:nvSpPr>
            <p:spPr>
              <a:xfrm>
                <a:off x="4343400" y="4876800"/>
                <a:ext cx="304800" cy="304800"/>
              </a:xfrm>
              <a:prstGeom prst="ellipse">
                <a:avLst/>
              </a:prstGeom>
              <a:ln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3135808" y="5334000"/>
                <a:ext cx="3257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800" dirty="0" err="1" smtClean="0">
                    <a:solidFill>
                      <a:prstClr val="black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p</a:t>
                </a:r>
                <a:endParaRPr lang="en-GB" sz="1800" dirty="0">
                  <a:solidFill>
                    <a:prstClr val="black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4724400" y="5407223"/>
                <a:ext cx="155683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dirty="0" smtClean="0">
                    <a:solidFill>
                      <a:srgbClr val="008000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Underlying event</a:t>
                </a:r>
                <a:endParaRPr lang="en-GB" sz="1400" dirty="0">
                  <a:solidFill>
                    <a:srgbClr val="008000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cxnSp>
            <p:nvCxnSpPr>
              <p:cNvPr id="37" name="Straight Connector 36"/>
              <p:cNvCxnSpPr/>
              <p:nvPr/>
            </p:nvCxnSpPr>
            <p:spPr>
              <a:xfrm flipV="1">
                <a:off x="4648200" y="4953000"/>
                <a:ext cx="455083" cy="71967"/>
              </a:xfrm>
              <a:prstGeom prst="line">
                <a:avLst/>
              </a:prstGeom>
              <a:ln>
                <a:solidFill>
                  <a:srgbClr val="3F8DE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>
                <a:off x="4648200" y="5029200"/>
                <a:ext cx="455083" cy="71967"/>
              </a:xfrm>
              <a:prstGeom prst="line">
                <a:avLst/>
              </a:prstGeom>
              <a:ln>
                <a:solidFill>
                  <a:srgbClr val="3F8DE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>
                <a:off x="4648200" y="5029200"/>
                <a:ext cx="1143000" cy="1588"/>
              </a:xfrm>
              <a:prstGeom prst="line">
                <a:avLst/>
              </a:prstGeom>
              <a:ln w="50800" cap="flat" cmpd="sng" algn="ctr">
                <a:solidFill>
                  <a:schemeClr val="tx2">
                    <a:lumMod val="75000"/>
                    <a:lumOff val="25000"/>
                  </a:schemeClr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TextBox 39"/>
              <p:cNvSpPr txBox="1"/>
              <p:nvPr/>
            </p:nvSpPr>
            <p:spPr>
              <a:xfrm>
                <a:off x="5801782" y="4842932"/>
                <a:ext cx="313959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60363"/>
                <a:r>
                  <a:rPr lang="en-GB" sz="1800" i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X</a:t>
                </a:r>
                <a:r>
                  <a:rPr lang="en-GB" sz="14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= 	jets, </a:t>
                </a:r>
                <a:r>
                  <a:rPr lang="en-GB" sz="1400" i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W</a:t>
                </a:r>
                <a:r>
                  <a:rPr lang="en-GB" sz="14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, </a:t>
                </a:r>
                <a:r>
                  <a:rPr lang="en-GB" sz="1400" i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Z</a:t>
                </a:r>
                <a:r>
                  <a:rPr lang="en-GB" sz="14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, top, Higgs, SUSY, … </a:t>
                </a:r>
                <a:endParaRPr lang="en-GB" sz="1400" dirty="0">
                  <a:solidFill>
                    <a:srgbClr val="09213B">
                      <a:lumMod val="75000"/>
                      <a:lumOff val="25000"/>
                    </a:srgb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4648200" y="4604266"/>
                <a:ext cx="110158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800" i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Q</a:t>
                </a:r>
                <a:r>
                  <a:rPr lang="en-GB" sz="6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GB" sz="1800" baseline="300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2 </a:t>
                </a:r>
                <a:r>
                  <a:rPr lang="en-GB" sz="18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= </a:t>
                </a:r>
                <a:r>
                  <a:rPr lang="en-GB" sz="1800" i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M</a:t>
                </a:r>
                <a:r>
                  <a:rPr lang="en-GB" sz="1800" i="1" baseline="-250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X</a:t>
                </a:r>
                <a:r>
                  <a:rPr lang="en-GB" sz="1800" baseline="300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2</a:t>
                </a:r>
                <a:endParaRPr lang="en-GB" sz="1800" baseline="30000" dirty="0">
                  <a:solidFill>
                    <a:srgbClr val="09213B">
                      <a:lumMod val="75000"/>
                      <a:lumOff val="25000"/>
                    </a:srgb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graphicFrame>
            <p:nvGraphicFramePr>
              <p:cNvPr id="42" name="Object 3"/>
              <p:cNvGraphicFramePr>
                <a:graphicFrameLocks noChangeAspect="1"/>
              </p:cNvGraphicFramePr>
              <p:nvPr/>
            </p:nvGraphicFramePr>
            <p:xfrm>
              <a:off x="3877207" y="4635498"/>
              <a:ext cx="478895" cy="31566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2747" name="Equation" r:id="rId5" imgW="406400" imgH="266700" progId="Equation.DSMT4">
                      <p:embed/>
                    </p:oleObj>
                  </mc:Choice>
                  <mc:Fallback>
                    <p:oleObj name="Equation" r:id="rId5" imgW="406400" imgH="26670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77207" y="4635498"/>
                            <a:ext cx="478895" cy="31566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3" name="Object 4"/>
              <p:cNvGraphicFramePr>
                <a:graphicFrameLocks noChangeAspect="1"/>
              </p:cNvGraphicFramePr>
              <p:nvPr/>
            </p:nvGraphicFramePr>
            <p:xfrm>
              <a:off x="3870326" y="5081057"/>
              <a:ext cx="493713" cy="31591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2748" name="Equation" r:id="rId7" imgW="419100" imgH="266700" progId="Equation.DSMT4">
                      <p:embed/>
                    </p:oleObj>
                  </mc:Choice>
                  <mc:Fallback>
                    <p:oleObj name="Equation" r:id="rId7" imgW="419100" imgH="26670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70326" y="5081057"/>
                            <a:ext cx="493713" cy="315913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46" name="Text Box 25"/>
          <p:cNvSpPr txBox="1">
            <a:spLocks noChangeArrowheads="1"/>
          </p:cNvSpPr>
          <p:nvPr/>
        </p:nvSpPr>
        <p:spPr bwMode="auto">
          <a:xfrm>
            <a:off x="257174" y="5405618"/>
            <a:ext cx="8582026" cy="125880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The </a:t>
            </a:r>
            <a:r>
              <a:rPr lang="en-GB" sz="16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parton</a:t>
            </a: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density functions rise dramatically towards low </a:t>
            </a:r>
            <a:r>
              <a:rPr lang="en-GB" sz="16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x</a:t>
            </a: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:</a:t>
            </a:r>
          </a:p>
          <a:p>
            <a:pPr marL="800100" lvl="1" indent="-342900">
              <a:lnSpc>
                <a:spcPct val="110000"/>
              </a:lnSpc>
              <a:spcBef>
                <a:spcPct val="50000"/>
              </a:spcBef>
              <a:buFont typeface="LucidaGrande" charset="0"/>
              <a:buChar char="—"/>
            </a:pPr>
            <a:r>
              <a:rPr lang="en-US" sz="14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Higher cross section at higher </a:t>
            </a:r>
            <a:r>
              <a:rPr lang="en-US" sz="1400" dirty="0" err="1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proton−proton</a:t>
            </a:r>
            <a:r>
              <a:rPr lang="en-US" sz="14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 collision energy</a:t>
            </a:r>
          </a:p>
          <a:p>
            <a:pPr marL="800100" lvl="1" indent="-342900">
              <a:lnSpc>
                <a:spcPct val="110000"/>
              </a:lnSpc>
              <a:spcBef>
                <a:spcPts val="300"/>
              </a:spcBef>
              <a:buFont typeface="LucidaGrande" charset="0"/>
              <a:buChar char="—"/>
            </a:pPr>
            <a:r>
              <a:rPr lang="en-US" sz="14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More luminosity also achieves higher achievable energy </a:t>
            </a:r>
          </a:p>
          <a:p>
            <a:pPr marL="800100" lvl="1" indent="-342900">
              <a:lnSpc>
                <a:spcPct val="110000"/>
              </a:lnSpc>
              <a:spcBef>
                <a:spcPts val="300"/>
              </a:spcBef>
              <a:buFont typeface="LucidaGrande" charset="0"/>
              <a:buChar char="—"/>
            </a:pPr>
            <a:r>
              <a:rPr lang="en-US" sz="14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Low-</a:t>
            </a:r>
            <a:r>
              <a:rPr lang="en-US" sz="1400" i="1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x</a:t>
            </a:r>
            <a:r>
              <a:rPr lang="en-US" sz="14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 regime (</a:t>
            </a:r>
            <a:r>
              <a:rPr lang="en-US" sz="1400" dirty="0" err="1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eg</a:t>
            </a:r>
            <a:r>
              <a:rPr lang="en-US" sz="14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, Higgs production) dominated by gluon−gluon collisions: “gluon collider” </a:t>
            </a:r>
            <a:endParaRPr lang="en-GB" sz="1400" dirty="0" smtClean="0">
              <a:solidFill>
                <a:srgbClr val="0038AC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grpSp>
        <p:nvGrpSpPr>
          <p:cNvPr id="47" name="Group 66"/>
          <p:cNvGrpSpPr/>
          <p:nvPr/>
        </p:nvGrpSpPr>
        <p:grpSpPr>
          <a:xfrm>
            <a:off x="257173" y="4948418"/>
            <a:ext cx="5898561" cy="374009"/>
            <a:chOff x="257173" y="4343400"/>
            <a:chExt cx="5898561" cy="374009"/>
          </a:xfrm>
        </p:grpSpPr>
        <p:sp>
          <p:nvSpPr>
            <p:cNvPr id="48" name="Text Box 25"/>
            <p:cNvSpPr txBox="1">
              <a:spLocks noChangeArrowheads="1"/>
            </p:cNvSpPr>
            <p:nvPr/>
          </p:nvSpPr>
          <p:spPr bwMode="auto">
            <a:xfrm>
              <a:off x="257173" y="4343400"/>
              <a:ext cx="4106865" cy="36317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342900" indent="-342900">
                <a:lnSpc>
                  <a:spcPct val="110000"/>
                </a:lnSpc>
                <a:spcBef>
                  <a:spcPct val="50000"/>
                </a:spcBef>
                <a:buFont typeface="Arial"/>
                <a:buChar char="•"/>
              </a:pPr>
              <a:r>
                <a:rPr lang="en-US" sz="1600" dirty="0" smtClean="0">
                  <a:solidFill>
                    <a:prstClr val="black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CM energy-squared of parton collision:</a:t>
              </a:r>
            </a:p>
          </p:txBody>
        </p:sp>
        <p:graphicFrame>
          <p:nvGraphicFramePr>
            <p:cNvPr id="49" name="Object 2"/>
            <p:cNvGraphicFramePr>
              <a:graphicFrameLocks noChangeAspect="1"/>
            </p:cNvGraphicFramePr>
            <p:nvPr>
              <p:extLst/>
            </p:nvPr>
          </p:nvGraphicFramePr>
          <p:xfrm>
            <a:off x="4294854" y="4344917"/>
            <a:ext cx="1860880" cy="3724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749" name="Equation" r:id="rId9" imgW="1346200" imgH="266700" progId="Equation.DSMT4">
                    <p:embed/>
                  </p:oleObj>
                </mc:Choice>
                <mc:Fallback>
                  <p:oleObj name="Equation" r:id="rId9" imgW="1346200" imgH="2667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94854" y="4344917"/>
                          <a:ext cx="1860880" cy="372492"/>
                        </a:xfrm>
                        <a:prstGeom prst="rect">
                          <a:avLst/>
                        </a:prstGeom>
                        <a:noFill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4" name="TextBox 43"/>
          <p:cNvSpPr txBox="1"/>
          <p:nvPr/>
        </p:nvSpPr>
        <p:spPr>
          <a:xfrm>
            <a:off x="4871346" y="398377"/>
            <a:ext cx="38051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Proton–Proton Collisions</a:t>
            </a:r>
          </a:p>
        </p:txBody>
      </p:sp>
    </p:spTree>
    <p:extLst>
      <p:ext uri="{BB962C8B-B14F-4D97-AF65-F5344CB8AC3E}">
        <p14:creationId xmlns:p14="http://schemas.microsoft.com/office/powerpoint/2010/main" val="1384258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871346" y="398377"/>
            <a:ext cx="38051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Proton–Proton Collisions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41</a:t>
            </a:fld>
            <a:endParaRPr lang="en-GB" dirty="0"/>
          </a:p>
        </p:txBody>
      </p:sp>
      <p:sp>
        <p:nvSpPr>
          <p:cNvPr id="44" name="Text Box 25"/>
          <p:cNvSpPr txBox="1">
            <a:spLocks noChangeArrowheads="1"/>
          </p:cNvSpPr>
          <p:nvPr/>
        </p:nvSpPr>
        <p:spPr bwMode="auto">
          <a:xfrm>
            <a:off x="4981780" y="2348880"/>
            <a:ext cx="3838692" cy="361945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Cross-section fully dominated by inelastic strong interaction “minimum bias” events</a:t>
            </a:r>
          </a:p>
          <a:p>
            <a:pPr marL="342900" indent="-342900">
              <a:lnSpc>
                <a:spcPct val="110000"/>
              </a:lnSpc>
              <a:spcBef>
                <a:spcPts val="24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Detectors cannot record 40 MHz event rate*</a:t>
            </a:r>
            <a:r>
              <a:rPr lang="en-GB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(each event ~2 MB size </a:t>
            </a:r>
            <a:r>
              <a:rPr lang="en-GB" sz="1200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80 TB / second) </a:t>
            </a:r>
          </a:p>
          <a:p>
            <a:pPr marL="342900" indent="-342900">
              <a:lnSpc>
                <a:spcPct val="110000"/>
              </a:lnSpc>
              <a:spcBef>
                <a:spcPts val="24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Online custom hardware and software “triggers” reduce rate to filter out events with a million &amp; more times </a:t>
            </a:r>
            <a:r>
              <a:rPr lang="en-GB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smaller cross-sections than </a:t>
            </a: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minimum bias events</a:t>
            </a:r>
          </a:p>
        </p:txBody>
      </p:sp>
      <p:sp>
        <p:nvSpPr>
          <p:cNvPr id="2" name="Rectangle 1"/>
          <p:cNvSpPr/>
          <p:nvPr/>
        </p:nvSpPr>
        <p:spPr>
          <a:xfrm>
            <a:off x="0" y="980728"/>
            <a:ext cx="4510087" cy="1512168"/>
          </a:xfrm>
          <a:prstGeom prst="rect">
            <a:avLst/>
          </a:prstGeom>
          <a:solidFill>
            <a:schemeClr val="bg1"/>
          </a:solidFill>
        </p:spPr>
        <p:txBody>
          <a:bodyPr rtlCol="0" anchor="ctr">
            <a:spAutoFit/>
          </a:bodyPr>
          <a:lstStyle/>
          <a:p>
            <a:pPr algn="ct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393" y="836712"/>
            <a:ext cx="4323599" cy="611843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981780" y="6552867"/>
            <a:ext cx="340349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*LHCb </a:t>
            </a:r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phase-1 upgrade is preparing for exactly that!</a:t>
            </a:r>
          </a:p>
        </p:txBody>
      </p:sp>
    </p:spTree>
    <p:extLst>
      <p:ext uri="{BB962C8B-B14F-4D97-AF65-F5344CB8AC3E}">
        <p14:creationId xmlns:p14="http://schemas.microsoft.com/office/powerpoint/2010/main" val="30089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Rectangle 32"/>
          <p:cNvSpPr/>
          <p:nvPr/>
        </p:nvSpPr>
        <p:spPr>
          <a:xfrm>
            <a:off x="-10684" y="1124744"/>
            <a:ext cx="9154684" cy="7698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42</a:t>
            </a:fld>
            <a:endParaRPr lang="en-GB" dirty="0"/>
          </a:p>
        </p:txBody>
      </p:sp>
      <p:sp>
        <p:nvSpPr>
          <p:cNvPr id="3" name="Right Arrow 2"/>
          <p:cNvSpPr/>
          <p:nvPr/>
        </p:nvSpPr>
        <p:spPr>
          <a:xfrm>
            <a:off x="8290588" y="1693831"/>
            <a:ext cx="864096" cy="1296144"/>
          </a:xfrm>
          <a:prstGeom prst="rightArrow">
            <a:avLst>
              <a:gd name="adj1" fmla="val 100000"/>
              <a:gd name="adj2" fmla="val 5345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ight Arrow 3"/>
          <p:cNvSpPr/>
          <p:nvPr/>
        </p:nvSpPr>
        <p:spPr>
          <a:xfrm>
            <a:off x="5292080" y="1695435"/>
            <a:ext cx="864096" cy="1296144"/>
          </a:xfrm>
          <a:prstGeom prst="rightArrow">
            <a:avLst>
              <a:gd name="adj1" fmla="val 100000"/>
              <a:gd name="adj2" fmla="val 57159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 descr="ATLAS-leg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7824" y="1688915"/>
            <a:ext cx="2664296" cy="130266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915816" y="1331053"/>
            <a:ext cx="14382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LHC Detector</a:t>
            </a:r>
          </a:p>
        </p:txBody>
      </p:sp>
      <p:sp>
        <p:nvSpPr>
          <p:cNvPr id="9" name="Right Arrow 8"/>
          <p:cNvSpPr/>
          <p:nvPr/>
        </p:nvSpPr>
        <p:spPr>
          <a:xfrm>
            <a:off x="2123728" y="1695435"/>
            <a:ext cx="864096" cy="1296144"/>
          </a:xfrm>
          <a:prstGeom prst="rightArrow">
            <a:avLst>
              <a:gd name="adj1" fmla="val 100000"/>
              <a:gd name="adj2" fmla="val 57159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323528" y="1331053"/>
            <a:ext cx="22254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Large Hadron Collider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3528" y="2991579"/>
            <a:ext cx="1943538" cy="5001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25/50 ns bunch distance</a:t>
            </a:r>
          </a:p>
          <a:p>
            <a:pPr>
              <a:spcBef>
                <a:spcPts val="300"/>
              </a:spcBef>
            </a:pPr>
            <a:r>
              <a:rPr lang="en-GB" sz="12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L</a:t>
            </a:r>
            <a:r>
              <a:rPr lang="en-GB" sz="1200" baseline="-25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max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 ~ 1 ×10</a:t>
            </a:r>
            <a:r>
              <a:rPr lang="en-GB" sz="12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34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 cm</a:t>
            </a:r>
            <a:r>
              <a:rPr lang="en-GB" sz="12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–2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 s</a:t>
            </a:r>
            <a:r>
              <a:rPr lang="en-GB" sz="12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–1</a:t>
            </a:r>
            <a:endParaRPr lang="en-GB" sz="1100" baseline="30000" dirty="0" smtClean="0">
              <a:solidFill>
                <a:schemeClr val="tx1">
                  <a:lumMod val="65000"/>
                  <a:lumOff val="35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84168" y="1331053"/>
            <a:ext cx="27157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Trigger &amp; Online monitoring</a:t>
            </a:r>
          </a:p>
        </p:txBody>
      </p:sp>
      <p:pic>
        <p:nvPicPr>
          <p:cNvPr id="13" name="Picture 12" descr="Untitled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56176" y="1695435"/>
            <a:ext cx="2808312" cy="129614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084169" y="2991579"/>
            <a:ext cx="3059832" cy="869469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L1 (HW, up to 100 kHz) + HLT (SW, 1 kHz)</a:t>
            </a:r>
          </a:p>
          <a:p>
            <a:pPr>
              <a:spcBef>
                <a:spcPts val="300"/>
              </a:spcBef>
            </a:pP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Low-threshold single lepton triggers,    single MET and jet triggers, and low-threshold di-object &amp; topological triggers</a:t>
            </a:r>
            <a:endParaRPr lang="en-GB" sz="1100" baseline="30000" dirty="0" smtClean="0">
              <a:solidFill>
                <a:schemeClr val="tx1">
                  <a:lumMod val="65000"/>
                  <a:lumOff val="35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15" name="Right Arrow 14"/>
          <p:cNvSpPr/>
          <p:nvPr/>
        </p:nvSpPr>
        <p:spPr>
          <a:xfrm>
            <a:off x="0" y="4395438"/>
            <a:ext cx="395536" cy="1296144"/>
          </a:xfrm>
          <a:prstGeom prst="rightArrow">
            <a:avLst>
              <a:gd name="adj1" fmla="val 100000"/>
              <a:gd name="adj2" fmla="val 10000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300438" y="4030380"/>
            <a:ext cx="28075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Calibration &amp; Reconstruction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3529" y="5688305"/>
            <a:ext cx="2376263" cy="646331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48h calibration &amp; data quality processing, then prompt </a:t>
            </a:r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reconstruction of data in Tier-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0</a:t>
            </a:r>
          </a:p>
        </p:txBody>
      </p:sp>
      <p:pic>
        <p:nvPicPr>
          <p:cNvPr id="18" name="Picture 17" descr="fig_08b.pdf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858801" y="4283121"/>
            <a:ext cx="1546542" cy="1611929"/>
          </a:xfrm>
          <a:prstGeom prst="rect">
            <a:avLst/>
          </a:prstGeom>
        </p:spPr>
      </p:pic>
      <p:sp>
        <p:nvSpPr>
          <p:cNvPr id="19" name="Right Arrow 18"/>
          <p:cNvSpPr/>
          <p:nvPr/>
        </p:nvSpPr>
        <p:spPr>
          <a:xfrm>
            <a:off x="2267744" y="4390420"/>
            <a:ext cx="864096" cy="1296144"/>
          </a:xfrm>
          <a:prstGeom prst="rightArrow">
            <a:avLst>
              <a:gd name="adj1" fmla="val 100000"/>
              <a:gd name="adj2" fmla="val 57159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5537" y="1696037"/>
            <a:ext cx="2088231" cy="1290597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21" name="Right Arrow 20"/>
          <p:cNvSpPr/>
          <p:nvPr/>
        </p:nvSpPr>
        <p:spPr>
          <a:xfrm>
            <a:off x="4955130" y="4390420"/>
            <a:ext cx="864096" cy="1296144"/>
          </a:xfrm>
          <a:prstGeom prst="rightArrow">
            <a:avLst>
              <a:gd name="adj1" fmla="val 100000"/>
              <a:gd name="adj2" fmla="val 57159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4393475"/>
            <a:ext cx="2232248" cy="1293089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3059832" y="4030380"/>
            <a:ext cx="2225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Distributed computing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082923" y="5686564"/>
            <a:ext cx="2304256" cy="646331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Production of standardised derived datasets for physics and performance analysis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94595" y="4318412"/>
            <a:ext cx="1691680" cy="1831271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Performance groups provide standard physics objects with calibrations and uncertainties, unified   in analysis release</a:t>
            </a:r>
          </a:p>
          <a:p>
            <a:pPr>
              <a:spcBef>
                <a:spcPts val="600"/>
              </a:spcBef>
            </a:pP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Analysis groups build physics analyses upon this ground work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917062" y="4030380"/>
            <a:ext cx="9485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Analysis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082922" y="6320353"/>
            <a:ext cx="35053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</a:pPr>
            <a:r>
              <a:rPr lang="en-GB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/>
                <a:cs typeface="Helvetica Light"/>
              </a:rPr>
              <a:t>Also: MC </a:t>
            </a:r>
            <a:r>
              <a:rPr lang="en-GB" sz="12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elvetica Light"/>
                <a:cs typeface="Helvetica Light"/>
              </a:rPr>
              <a:t>production — </a:t>
            </a:r>
            <a:r>
              <a:rPr lang="en-GB" sz="1200" i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elvetica Light"/>
                <a:cs typeface="Helvetica Light"/>
              </a:rPr>
              <a:t>O</a:t>
            </a:r>
            <a:r>
              <a:rPr lang="en-GB" sz="12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elvetica Light"/>
                <a:cs typeface="Helvetica Light"/>
              </a:rPr>
              <a:t>(4 billion) </a:t>
            </a:r>
            <a:r>
              <a:rPr lang="en-GB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/>
                <a:cs typeface="Helvetica Light"/>
              </a:rPr>
              <a:t>13 TeV </a:t>
            </a:r>
            <a:r>
              <a:rPr lang="en-GB" sz="12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elvetica Light"/>
                <a:cs typeface="Helvetica Light"/>
              </a:rPr>
              <a:t>events produced per experiment</a:t>
            </a:r>
            <a:endParaRPr lang="en-GB" sz="1200" dirty="0">
              <a:solidFill>
                <a:prstClr val="black">
                  <a:lumMod val="65000"/>
                  <a:lumOff val="35000"/>
                </a:prstClr>
              </a:solidFill>
              <a:latin typeface="Helvetica Light"/>
              <a:cs typeface="Helvetica Light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1559" y="4399105"/>
            <a:ext cx="2163611" cy="1290069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4871346" y="171797"/>
            <a:ext cx="38051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The data path in a nutshell </a:t>
            </a:r>
            <a:r>
              <a:rPr lang="en-US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example </a:t>
            </a:r>
            <a:r>
              <a:rPr lang="en-US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ATLAS)</a:t>
            </a:r>
          </a:p>
        </p:txBody>
      </p:sp>
    </p:spTree>
    <p:extLst>
      <p:ext uri="{BB962C8B-B14F-4D97-AF65-F5344CB8AC3E}">
        <p14:creationId xmlns:p14="http://schemas.microsoft.com/office/powerpoint/2010/main" val="100498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25"/>
          <p:cNvSpPr txBox="1">
            <a:spLocks noChangeArrowheads="1"/>
          </p:cNvSpPr>
          <p:nvPr/>
        </p:nvSpPr>
        <p:spPr bwMode="auto">
          <a:xfrm>
            <a:off x="257174" y="1985704"/>
            <a:ext cx="8779322" cy="36317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First selection filter</a:t>
            </a:r>
            <a:r>
              <a:rPr lang="en-GB" sz="16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: </a:t>
            </a:r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reduce initial event rate by factor of one million for recording.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43</a:t>
            </a:fld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4871346" y="601524"/>
            <a:ext cx="38051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Trigger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3400" y="3501008"/>
            <a:ext cx="1553630" cy="1938992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15000"/>
              </a:srgbClr>
            </a:outerShdw>
          </a:effec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GB" altLang="en-US" sz="12000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T(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0" y="3502596"/>
            <a:ext cx="1713931" cy="1938992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15000"/>
              </a:srgbClr>
            </a:outerShdw>
          </a:effec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GB" altLang="en-US" sz="12000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)=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499102" y="4156077"/>
            <a:ext cx="1249362" cy="32316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t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FFFFFF"/>
                </a:solidFill>
                <a:latin typeface="Calibri" charset="0"/>
              </a:rPr>
              <a:t>Accept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499102" y="4656140"/>
            <a:ext cx="1249362" cy="323165"/>
          </a:xfrm>
          <a:prstGeom prst="rect">
            <a:avLst/>
          </a:prstGeom>
          <a:solidFill>
            <a:srgbClr val="D80017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t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FFFFFF"/>
                </a:solidFill>
                <a:latin typeface="Calibri" charset="0"/>
              </a:rPr>
              <a:t>Reject</a:t>
            </a:r>
          </a:p>
        </p:txBody>
      </p:sp>
      <p:sp>
        <p:nvSpPr>
          <p:cNvPr id="16" name="Rectangle 16"/>
          <p:cNvSpPr>
            <a:spLocks noChangeArrowheads="1"/>
          </p:cNvSpPr>
          <p:nvPr/>
        </p:nvSpPr>
        <p:spPr bwMode="auto">
          <a:xfrm>
            <a:off x="257174" y="5930116"/>
            <a:ext cx="74111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1400" dirty="0">
                <a:latin typeface="Helvetica Light" charset="0"/>
                <a:ea typeface="Helvetica Light" charset="0"/>
                <a:cs typeface="Helvetica Light" charset="0"/>
              </a:rPr>
              <a:t>Look at (almost) all bunch crossings, select most interesting one, collect all detector information and store it for offline analysis (do this </a:t>
            </a:r>
            <a:r>
              <a:rPr lang="en-US" alt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with a </a:t>
            </a:r>
            <a:r>
              <a:rPr lang="en-US" altLang="en-US" sz="1400" dirty="0">
                <a:latin typeface="Helvetica Light" charset="0"/>
                <a:ea typeface="Helvetica Light" charset="0"/>
                <a:cs typeface="Helvetica Light" charset="0"/>
              </a:rPr>
              <a:t>reasonable amount </a:t>
            </a:r>
            <a:r>
              <a:rPr lang="en-US" altLang="en-US" sz="1400">
                <a:latin typeface="Helvetica Light" charset="0"/>
                <a:ea typeface="Helvetica Light" charset="0"/>
                <a:cs typeface="Helvetica Light" charset="0"/>
              </a:rPr>
              <a:t>of </a:t>
            </a:r>
            <a:r>
              <a:rPr lang="en-US" altLang="en-US" sz="1400" smtClean="0">
                <a:latin typeface="Helvetica Light" charset="0"/>
                <a:ea typeface="Helvetica Light" charset="0"/>
                <a:cs typeface="Helvetica Light" charset="0"/>
              </a:rPr>
              <a:t>resources)</a:t>
            </a:r>
            <a:endParaRPr lang="en-US" altLang="en-US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1975" y="3587388"/>
            <a:ext cx="3989388" cy="185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57174" y="2492896"/>
            <a:ext cx="888682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GB" sz="2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For each </a:t>
            </a:r>
            <a:r>
              <a:rPr lang="en-GB" sz="2000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event</a:t>
            </a:r>
            <a:r>
              <a:rPr lang="en-GB" sz="2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2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the </a:t>
            </a:r>
            <a:r>
              <a:rPr lang="en-GB" sz="2000" dirty="0">
                <a:solidFill>
                  <a:srgbClr val="1F497D">
                    <a:lumMod val="60000"/>
                    <a:lumOff val="40000"/>
                  </a:srgbClr>
                </a:solidFill>
                <a:latin typeface="Helvetica" charset="0"/>
                <a:ea typeface="Helvetica" charset="0"/>
                <a:cs typeface="Helvetica" charset="0"/>
              </a:rPr>
              <a:t>Trigger</a:t>
            </a:r>
            <a:r>
              <a:rPr lang="en-GB" sz="2000" dirty="0">
                <a:solidFill>
                  <a:srgbClr val="1F497D">
                    <a:lumMod val="60000"/>
                    <a:lumOff val="40000"/>
                  </a:srgb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2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is a function </a:t>
            </a:r>
            <a:r>
              <a:rPr lang="en-GB" sz="2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of </a:t>
            </a:r>
            <a:r>
              <a:rPr lang="en-US" altLang="en-US" sz="2000" dirty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the event data, </a:t>
            </a:r>
            <a:r>
              <a:rPr lang="en-US" altLang="en-US" sz="2000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the apparatus</a:t>
            </a:r>
            <a:r>
              <a:rPr lang="en-US" altLang="en-US" sz="2000" dirty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, physics channel and </a:t>
            </a:r>
            <a:r>
              <a:rPr lang="en-US" altLang="en-US" sz="2000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parameters</a:t>
            </a:r>
            <a:endParaRPr lang="en-US" altLang="en-US" sz="2000" dirty="0">
              <a:solidFill>
                <a:srgbClr val="262626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778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0" y="717252"/>
            <a:ext cx="9130772" cy="9972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71346" y="601524"/>
            <a:ext cx="38051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Trigger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150" y="789260"/>
            <a:ext cx="8775700" cy="58801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44</a:t>
            </a:fld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>
            <a:off x="4443456" y="65390"/>
            <a:ext cx="4544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Schematic view </a:t>
            </a:r>
            <a:r>
              <a:rPr lang="en-US" sz="160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of the ATLAS </a:t>
            </a:r>
            <a:r>
              <a:rPr lang="en-US" sz="16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trigger / </a:t>
            </a:r>
            <a:r>
              <a:rPr lang="en-US" sz="160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data acquisition system in Run-2</a:t>
            </a:r>
            <a:endParaRPr lang="en-US" sz="1600" dirty="0" smtClean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136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45</a:t>
            </a:fld>
            <a:endParaRPr lang="en-GB" dirty="0"/>
          </a:p>
        </p:txBody>
      </p:sp>
      <p:sp>
        <p:nvSpPr>
          <p:cNvPr id="2" name="Rounded Rectangle 1"/>
          <p:cNvSpPr/>
          <p:nvPr/>
        </p:nvSpPr>
        <p:spPr>
          <a:xfrm>
            <a:off x="683568" y="2060848"/>
            <a:ext cx="1656184" cy="432048"/>
          </a:xfrm>
          <a:prstGeom prst="roundRect">
            <a:avLst/>
          </a:prstGeom>
          <a:solidFill>
            <a:srgbClr val="0070C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Event generation</a:t>
            </a:r>
            <a:endParaRPr lang="en-US" sz="1600" dirty="0"/>
          </a:p>
        </p:txBody>
      </p:sp>
      <p:sp>
        <p:nvSpPr>
          <p:cNvPr id="3" name="Right Arrow 2"/>
          <p:cNvSpPr/>
          <p:nvPr/>
        </p:nvSpPr>
        <p:spPr>
          <a:xfrm>
            <a:off x="2339752" y="2168288"/>
            <a:ext cx="505200" cy="216024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2856000" y="2060848"/>
            <a:ext cx="1860016" cy="432048"/>
          </a:xfrm>
          <a:prstGeom prst="roundRect">
            <a:avLst/>
          </a:prstGeom>
          <a:solidFill>
            <a:srgbClr val="0070C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smtClean="0"/>
              <a:t>Detector simulation</a:t>
            </a:r>
            <a:endParaRPr lang="en-US" sz="1600" dirty="0"/>
          </a:p>
        </p:txBody>
      </p:sp>
      <p:sp>
        <p:nvSpPr>
          <p:cNvPr id="12" name="Right Arrow 11"/>
          <p:cNvSpPr/>
          <p:nvPr/>
        </p:nvSpPr>
        <p:spPr>
          <a:xfrm>
            <a:off x="4716016" y="2168288"/>
            <a:ext cx="505200" cy="216024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5243312" y="2060848"/>
            <a:ext cx="1332720" cy="432048"/>
          </a:xfrm>
          <a:prstGeom prst="roundRect">
            <a:avLst/>
          </a:prstGeom>
          <a:solidFill>
            <a:srgbClr val="0070C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/>
              <a:t>Digitisation</a:t>
            </a:r>
            <a:endParaRPr lang="en-US" sz="1600" dirty="0"/>
          </a:p>
        </p:txBody>
      </p:sp>
      <p:sp>
        <p:nvSpPr>
          <p:cNvPr id="14" name="Right Arrow 13"/>
          <p:cNvSpPr/>
          <p:nvPr/>
        </p:nvSpPr>
        <p:spPr>
          <a:xfrm>
            <a:off x="6588224" y="2168288"/>
            <a:ext cx="505200" cy="216024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7104472" y="2060848"/>
            <a:ext cx="1548744" cy="432048"/>
          </a:xfrm>
          <a:prstGeom prst="roundRect">
            <a:avLst/>
          </a:prstGeom>
          <a:solidFill>
            <a:srgbClr val="0070C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Reconstruction</a:t>
            </a:r>
            <a:endParaRPr lang="en-US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2867048" y="2492896"/>
            <a:ext cx="18478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dirty="0" smtClean="0">
                <a:solidFill>
                  <a:srgbClr val="0070C0"/>
                </a:solidFill>
                <a:latin typeface="Helvetica Light"/>
                <a:cs typeface="Helvetica Light"/>
              </a:rPr>
              <a:t>Geant4 or parameterised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03328" y="2492896"/>
            <a:ext cx="15570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smtClean="0">
                <a:solidFill>
                  <a:srgbClr val="0070C0"/>
                </a:solidFill>
                <a:latin typeface="Helvetica Light"/>
                <a:cs typeface="Helvetica Light"/>
              </a:rPr>
              <a:t>Same as for real data </a:t>
            </a:r>
            <a:endParaRPr lang="en-US" sz="1100" dirty="0" smtClean="0">
              <a:solidFill>
                <a:srgbClr val="0070C0"/>
              </a:solidFill>
              <a:latin typeface="Helvetica Light"/>
              <a:cs typeface="Helvetica Ligh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88248" y="2492896"/>
            <a:ext cx="1716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0070C0"/>
                </a:solidFill>
                <a:latin typeface="Helvetica Light"/>
                <a:cs typeface="Helvetica Light"/>
              </a:rPr>
              <a:t>Mimics detector readout</a:t>
            </a:r>
          </a:p>
          <a:p>
            <a:r>
              <a:rPr lang="en-US" sz="1100" dirty="0" smtClean="0">
                <a:solidFill>
                  <a:srgbClr val="0070C0"/>
                </a:solidFill>
                <a:latin typeface="Helvetica Light"/>
                <a:cs typeface="Helvetica Light"/>
              </a:rPr>
              <a:t>“Mix-in” pileup events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5944" y="2492896"/>
            <a:ext cx="18478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smtClean="0">
                <a:solidFill>
                  <a:srgbClr val="0070C0"/>
                </a:solidFill>
                <a:latin typeface="Helvetica Light"/>
                <a:cs typeface="Helvetica Light"/>
              </a:rPr>
              <a:t>Hard scattering event</a:t>
            </a:r>
            <a:endParaRPr lang="en-US" sz="1100" dirty="0" smtClean="0">
              <a:solidFill>
                <a:srgbClr val="0070C0"/>
              </a:solidFill>
              <a:latin typeface="Helvetica Light"/>
              <a:cs typeface="Helvetica Light"/>
            </a:endParaRPr>
          </a:p>
        </p:txBody>
      </p:sp>
      <p:sp>
        <p:nvSpPr>
          <p:cNvPr id="21" name="Text Box 25"/>
          <p:cNvSpPr txBox="1">
            <a:spLocks noChangeArrowheads="1"/>
          </p:cNvSpPr>
          <p:nvPr/>
        </p:nvSpPr>
        <p:spPr bwMode="auto">
          <a:xfrm>
            <a:off x="263712" y="2996952"/>
            <a:ext cx="8867060" cy="36317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Physics </a:t>
            </a:r>
            <a:r>
              <a:rPr lang="en-GB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modelling </a:t>
            </a:r>
            <a:r>
              <a:rPr lang="en-GB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with event </a:t>
            </a:r>
            <a:r>
              <a:rPr lang="en-GB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generators </a:t>
            </a:r>
            <a:r>
              <a:rPr lang="en-GB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gives largest systematic uncertainty in many analyses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6465" b="36350"/>
          <a:stretch/>
        </p:blipFill>
        <p:spPr>
          <a:xfrm>
            <a:off x="4646311" y="3733821"/>
            <a:ext cx="4315873" cy="209193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8315197" y="5400560"/>
            <a:ext cx="591829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100" smtClean="0">
                <a:latin typeface="Helvetica Light"/>
                <a:cs typeface="Helvetica Light"/>
              </a:rPr>
              <a:t>proton</a:t>
            </a:r>
            <a:endParaRPr lang="en-US" sz="1100" dirty="0" smtClean="0">
              <a:latin typeface="Helvetica Light"/>
              <a:cs typeface="Helvetica Ligh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220072" y="5157192"/>
            <a:ext cx="338554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100" smtClean="0">
                <a:latin typeface="Helvetica Light"/>
                <a:cs typeface="Helvetica Light"/>
              </a:rPr>
              <a:t>    </a:t>
            </a:r>
            <a:endParaRPr lang="en-US" sz="1100" dirty="0" smtClean="0">
              <a:latin typeface="Helvetica Light"/>
              <a:cs typeface="Helvetica Ligh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16016" y="5282966"/>
            <a:ext cx="591829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100" smtClean="0">
                <a:latin typeface="Helvetica Light"/>
                <a:cs typeface="Helvetica Light"/>
              </a:rPr>
              <a:t>proton</a:t>
            </a:r>
            <a:endParaRPr lang="en-US" sz="1100" dirty="0" smtClean="0">
              <a:latin typeface="Helvetica Light"/>
              <a:cs typeface="Helvetica Ligh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6837" y="5911388"/>
            <a:ext cx="313579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Rough sketch of proton–proton scattering in LHC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92421" y="3429000"/>
            <a:ext cx="4353890" cy="313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0000"/>
              </a:lnSpc>
              <a:spcBef>
                <a:spcPct val="50000"/>
              </a:spcBef>
              <a:buFont typeface="Arial" charset="0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Hard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scattering convolved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with parton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densities </a:t>
            </a:r>
          </a:p>
          <a:p>
            <a:pPr marL="285750" indent="-285750">
              <a:lnSpc>
                <a:spcPct val="110000"/>
              </a:lnSpc>
              <a:spcBef>
                <a:spcPct val="500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Decays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of the hard </a:t>
            </a:r>
            <a:r>
              <a:rPr lang="en-GB" sz="14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subprocesses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initial- and final-state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radiation (ISR/FSR), multiple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parton interactions (and their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ISR/FSR)</a:t>
            </a:r>
          </a:p>
          <a:p>
            <a:pPr marL="285750" indent="-285750">
              <a:lnSpc>
                <a:spcPct val="110000"/>
              </a:lnSpc>
              <a:spcBef>
                <a:spcPct val="500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Use matrix elements as much as possible, but cannot fully avoid phenomenological parton showers, </a:t>
            </a: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hadronisation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and underlying event</a:t>
            </a:r>
            <a:endParaRPr lang="en-GB" sz="14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lnSpc>
                <a:spcPct val="110000"/>
              </a:lnSpc>
              <a:spcBef>
                <a:spcPct val="500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State-of-the-art: NLO ME up to 2 partons, LO ME up to 5 partons, PS matching, non-</a:t>
            </a: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perturbtive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and electroweak corrections sometimes applied</a:t>
            </a:r>
          </a:p>
          <a:p>
            <a:pPr marL="285750" indent="-285750">
              <a:lnSpc>
                <a:spcPct val="110000"/>
              </a:lnSpc>
              <a:spcBef>
                <a:spcPct val="500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Fixed-order calculations known to higher order</a:t>
            </a:r>
            <a:endParaRPr lang="en-GB" sz="14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88248" y="404664"/>
            <a:ext cx="35882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MC event simulation is key for analysis</a:t>
            </a:r>
          </a:p>
        </p:txBody>
      </p:sp>
    </p:spTree>
    <p:extLst>
      <p:ext uri="{BB962C8B-B14F-4D97-AF65-F5344CB8AC3E}">
        <p14:creationId xmlns:p14="http://schemas.microsoft.com/office/powerpoint/2010/main" val="1932777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46</a:t>
            </a:fld>
            <a:endParaRPr lang="en-GB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25"/>
          <p:cNvSpPr txBox="1">
            <a:spLocks noChangeArrowheads="1"/>
          </p:cNvSpPr>
          <p:nvPr/>
        </p:nvSpPr>
        <p:spPr bwMode="auto">
          <a:xfrm>
            <a:off x="263712" y="1916832"/>
            <a:ext cx="8867060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Progress in theoretical calculations</a:t>
            </a:r>
            <a:r>
              <a:rPr lang="en-US" sz="1600" dirty="0">
                <a:solidFill>
                  <a:srgbClr val="003BB8"/>
                </a:solidFill>
                <a:latin typeface="Helvetica Light"/>
                <a:cs typeface="Helvetica Light"/>
              </a:rPr>
              <a:t> </a:t>
            </a:r>
            <a:r>
              <a:rPr lang="en-US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— </a:t>
            </a:r>
            <a:r>
              <a:rPr lang="en-US" sz="1600" b="1" dirty="0" smtClean="0">
                <a:solidFill>
                  <a:srgbClr val="D80017"/>
                </a:solidFill>
                <a:latin typeface="Helvetica Light"/>
                <a:cs typeface="Helvetica Light"/>
              </a:rPr>
              <a:t>NNLO revolution</a:t>
            </a:r>
            <a:endParaRPr lang="en-US" sz="1400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20072" y="4978145"/>
            <a:ext cx="338554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100" smtClean="0">
                <a:latin typeface="Helvetica Light"/>
                <a:cs typeface="Helvetica Light"/>
              </a:rPr>
              <a:t>    </a:t>
            </a:r>
            <a:endParaRPr lang="en-US" sz="1100" dirty="0" smtClean="0">
              <a:latin typeface="Helvetica Light"/>
              <a:cs typeface="Helvetica Ligh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88248" y="188640"/>
            <a:ext cx="35882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Theoretical cross-sections and uncertainties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2420888"/>
            <a:ext cx="7413365" cy="409116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63712" y="6279703"/>
            <a:ext cx="3084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Helvetica Light" charset="0"/>
                <a:ea typeface="Helvetica Light" charset="0"/>
                <a:cs typeface="Helvetica Light" charset="0"/>
              </a:rPr>
              <a:t>Also experimental knowledge of PDFs </a:t>
            </a:r>
            <a:r>
              <a:rPr lang="en-US" sz="1200" smtClean="0">
                <a:latin typeface="Helvetica Light" charset="0"/>
                <a:ea typeface="Helvetica Light" charset="0"/>
                <a:cs typeface="Helvetica Light" charset="0"/>
              </a:rPr>
              <a:t>limits precision </a:t>
            </a:r>
            <a:r>
              <a:rPr lang="en-US" sz="1200" dirty="0" smtClean="0">
                <a:latin typeface="Helvetica Light" charset="0"/>
                <a:ea typeface="Helvetica Light" charset="0"/>
                <a:cs typeface="Helvetica Light" charset="0"/>
              </a:rPr>
              <a:t>in many LHC analyses !</a:t>
            </a:r>
          </a:p>
        </p:txBody>
      </p:sp>
      <p:sp>
        <p:nvSpPr>
          <p:cNvPr id="9" name="Rectangle 8"/>
          <p:cNvSpPr/>
          <p:nvPr/>
        </p:nvSpPr>
        <p:spPr>
          <a:xfrm>
            <a:off x="971600" y="5567998"/>
            <a:ext cx="258275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600"/>
              </a:spcBef>
            </a:pPr>
            <a:r>
              <a:rPr lang="en-US" sz="11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Figure by Gavin </a:t>
            </a:r>
            <a:r>
              <a:rPr lang="en-US" sz="11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Salam at LHCP </a:t>
            </a:r>
            <a:r>
              <a:rPr lang="en-US" sz="11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2016</a:t>
            </a:r>
            <a:endParaRPr lang="en-US" sz="1400" i="1" dirty="0">
              <a:solidFill>
                <a:schemeClr val="tx1">
                  <a:lumMod val="50000"/>
                  <a:lumOff val="50000"/>
                </a:schemeClr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467087940"/>
      </p:ext>
    </p:extLst>
  </p:cSld>
  <p:clrMapOvr>
    <a:masterClrMapping/>
  </p:clrMapOvr>
  <p:transition spd="slow"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 Box 25"/>
          <p:cNvSpPr txBox="1">
            <a:spLocks noChangeArrowheads="1"/>
          </p:cNvSpPr>
          <p:nvPr/>
        </p:nvSpPr>
        <p:spPr bwMode="auto">
          <a:xfrm>
            <a:off x="263712" y="1916832"/>
            <a:ext cx="8867060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Are NLO theoretical uncertainties estimated from scale variations conservative enough ?</a:t>
            </a:r>
            <a:endParaRPr lang="en-US" sz="1600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220072" y="4978145"/>
            <a:ext cx="338554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100" smtClean="0">
                <a:latin typeface="Helvetica Light"/>
                <a:cs typeface="Helvetica Light"/>
              </a:rPr>
              <a:t>    </a:t>
            </a:r>
            <a:endParaRPr lang="en-US" sz="1100" dirty="0" smtClean="0">
              <a:latin typeface="Helvetica Light"/>
              <a:cs typeface="Helvetica Ligh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088248" y="188640"/>
            <a:ext cx="35882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Theoretical cross-sections </a:t>
            </a:r>
            <a:r>
              <a:rPr lang="en-US" sz="280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and uncertainties </a:t>
            </a:r>
            <a:endParaRPr lang="en-US" sz="2800" dirty="0" smtClean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596" y="2348880"/>
            <a:ext cx="5976664" cy="42342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236296" y="4707721"/>
            <a:ext cx="160644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Also experimental knowledge of PDFs is limiting precision in many LHC analyses !</a:t>
            </a:r>
          </a:p>
        </p:txBody>
      </p:sp>
    </p:spTree>
    <p:extLst>
      <p:ext uri="{BB962C8B-B14F-4D97-AF65-F5344CB8AC3E}">
        <p14:creationId xmlns:p14="http://schemas.microsoft.com/office/powerpoint/2010/main" val="1757780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25"/>
          <p:cNvSpPr txBox="1">
            <a:spLocks noChangeArrowheads="1"/>
          </p:cNvSpPr>
          <p:nvPr/>
        </p:nvSpPr>
        <p:spPr bwMode="auto">
          <a:xfrm>
            <a:off x="257174" y="1916832"/>
            <a:ext cx="8505826" cy="97872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Unfold measured distributions from detector effects (resolution, reconstruction and identification efficiencies) to particle level fiducial cross section (least theory bias)</a:t>
            </a:r>
          </a:p>
          <a:p>
            <a:pPr marL="271463" indent="-271463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Implement analysis in “Rivet” which allows to consistently apply cuts to </a:t>
            </a:r>
            <a:r>
              <a:rPr lang="en-GB" sz="1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HepMC</a:t>
            </a:r>
            <a:r>
              <a:rPr lang="en-GB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formatted events</a:t>
            </a:r>
            <a:endParaRPr lang="en-GB" sz="14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0" y="171797"/>
            <a:ext cx="410323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Testing theory</a:t>
            </a:r>
          </a:p>
          <a:p>
            <a:pPr algn="r"/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via unfolded measurements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48</a:t>
            </a:fld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111536" y="3449311"/>
                <a:ext cx="4620704" cy="57573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latin typeface="Cambria Math" charset="0"/>
                              <a:ea typeface="Arial" charset="0"/>
                              <a:cs typeface="Arial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is-IS" b="0" i="0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σ</m:t>
                          </m:r>
                        </m:e>
                        <m:sub>
                          <m:r>
                            <a:rPr lang="en-US" b="0" i="1" smtClean="0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𝑝𝑝</m:t>
                          </m:r>
                          <m:r>
                            <a:rPr lang="is-IS" b="0" i="1" smtClean="0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→</m:t>
                          </m:r>
                          <m:r>
                            <a:rPr lang="en-US" b="0" i="1" smtClean="0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𝑋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b="0" i="0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tot</m:t>
                          </m:r>
                        </m:sup>
                      </m:sSubSup>
                      <m:r>
                        <a:rPr lang="en-US" b="0" i="0" smtClean="0">
                          <a:latin typeface="Cambria Math" charset="0"/>
                          <a:ea typeface="Arial" charset="0"/>
                          <a:cs typeface="Arial" charset="0"/>
                        </a:rPr>
                        <m:t>=</m:t>
                      </m:r>
                      <m:sSubSup>
                        <m:sSubSupPr>
                          <m:ctrlPr>
                            <a:rPr lang="en-US" i="1">
                              <a:latin typeface="Cambria Math" charset="0"/>
                              <a:ea typeface="Arial" charset="0"/>
                              <a:cs typeface="Arial" charset="0"/>
                            </a:rPr>
                          </m:ctrlPr>
                        </m:sSubSupPr>
                        <m:e>
                          <m:f>
                            <m:fPr>
                              <m:ctrlPr>
                                <a:rPr lang="bg-BG" i="1" smtClean="0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D80017"/>
                                      </a:solidFill>
                                      <a:latin typeface="Cambria Math" charset="0"/>
                                      <a:ea typeface="Arial" charset="0"/>
                                      <a:cs typeface="Arial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D80017"/>
                                      </a:solidFill>
                                      <a:latin typeface="Cambria Math" charset="0"/>
                                      <a:ea typeface="Arial" charset="0"/>
                                      <a:cs typeface="Arial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D80017"/>
                                      </a:solidFill>
                                      <a:latin typeface="Cambria Math" charset="0"/>
                                      <a:ea typeface="Arial" charset="0"/>
                                      <a:cs typeface="Arial" charset="0"/>
                                    </a:rPr>
                                    <m:t>𝑋</m:t>
                                  </m:r>
                                </m:sub>
                              </m:sSub>
                            </m:den>
                          </m:f>
                          <m:r>
                            <m:rPr>
                              <m:sty m:val="p"/>
                            </m:rPr>
                            <a:rPr lang="is-IS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σ</m:t>
                          </m:r>
                        </m:e>
                        <m:sub>
                          <m:r>
                            <a:rPr lang="en-US" i="1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𝑝𝑝</m:t>
                          </m:r>
                          <m:r>
                            <a:rPr lang="is-IS" i="1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→</m:t>
                          </m:r>
                          <m:r>
                            <a:rPr lang="en-US" i="1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𝑋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fid</m:t>
                          </m:r>
                        </m:sup>
                      </m:sSubSup>
                      <m:r>
                        <a:rPr lang="is-IS" b="0" i="0" smtClean="0">
                          <a:latin typeface="Cambria Math" charset="0"/>
                          <a:ea typeface="Arial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bg-BG" i="1">
                              <a:latin typeface="Cambria Math" charset="0"/>
                              <a:ea typeface="Arial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i="1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𝑋</m:t>
                              </m:r>
                            </m:sub>
                          </m:sSub>
                        </m:den>
                      </m:f>
                      <m:d>
                        <m:dPr>
                          <m:ctrlPr>
                            <a:rPr lang="is-IS" i="1" smtClean="0">
                              <a:latin typeface="Cambria Math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is-IS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i="1">
                                      <a:latin typeface="Cambria Math" charset="0"/>
                                      <a:ea typeface="Arial" charset="0"/>
                                      <a:cs typeface="Arial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charset="0"/>
                                      <a:ea typeface="Arial" charset="0"/>
                                      <a:cs typeface="Arial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 charset="0"/>
                                      <a:ea typeface="Arial" charset="0"/>
                                      <a:cs typeface="Arial" charset="0"/>
                                    </a:rPr>
                                    <m:t>obs</m:t>
                                  </m:r>
                                </m:sub>
                              </m:sSub>
                              <m:r>
                                <a:rPr lang="en-US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charset="0"/>
                                      <a:ea typeface="Arial" charset="0"/>
                                      <a:cs typeface="Arial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charset="0"/>
                                      <a:ea typeface="Arial" charset="0"/>
                                      <a:cs typeface="Arial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 charset="0"/>
                                      <a:ea typeface="Arial" charset="0"/>
                                      <a:cs typeface="Arial" charset="0"/>
                                    </a:rPr>
                                    <m:t>background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𝐿</m:t>
                              </m:r>
                              <m:r>
                                <a:rPr lang="en-US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003BB8"/>
                                      </a:solidFill>
                                      <a:latin typeface="Cambria Math" charset="0"/>
                                      <a:ea typeface="Arial" charset="0"/>
                                      <a:cs typeface="Arial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003BB8"/>
                                      </a:solidFill>
                                      <a:latin typeface="Cambria Math" charset="0"/>
                                      <a:ea typeface="Arial" charset="0"/>
                                      <a:cs typeface="Arial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003BB8"/>
                                      </a:solidFill>
                                      <a:latin typeface="Cambria Math" charset="0"/>
                                      <a:ea typeface="Arial" charset="0"/>
                                      <a:cs typeface="Arial" charset="0"/>
                                    </a:rPr>
                                    <m:t>𝑋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en-US" dirty="0" smtClean="0"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1536" y="3449311"/>
                <a:ext cx="4620704" cy="57573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2099344" y="4264060"/>
            <a:ext cx="4079963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>
                <a:solidFill>
                  <a:srgbClr val="D80017"/>
                </a:solidFill>
                <a:latin typeface="Helvetica Light"/>
                <a:cs typeface="Helvetica Light"/>
              </a:rPr>
              <a:t>A</a:t>
            </a:r>
            <a:r>
              <a:rPr lang="en-US" sz="1400" i="1" baseline="-250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X</a:t>
            </a:r>
            <a:r>
              <a:rPr lang="en-US" sz="14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 : acceptance factor	=   </a:t>
            </a:r>
            <a:r>
              <a:rPr lang="en-US" sz="1400" i="1" dirty="0" err="1" smtClean="0">
                <a:solidFill>
                  <a:srgbClr val="D80017"/>
                </a:solidFill>
                <a:latin typeface="Helvetica Light"/>
                <a:cs typeface="Helvetica Light"/>
              </a:rPr>
              <a:t>N</a:t>
            </a:r>
            <a:r>
              <a:rPr lang="en-US" sz="1400" baseline="-25000" dirty="0" err="1" smtClean="0">
                <a:solidFill>
                  <a:srgbClr val="D80017"/>
                </a:solidFill>
                <a:latin typeface="Helvetica Light"/>
                <a:cs typeface="Helvetica Light"/>
              </a:rPr>
              <a:t>gen,fiducial</a:t>
            </a:r>
            <a:r>
              <a:rPr lang="en-US" sz="14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 / </a:t>
            </a:r>
            <a:r>
              <a:rPr lang="en-US" sz="1400" i="1" dirty="0" err="1" smtClean="0">
                <a:solidFill>
                  <a:srgbClr val="D80017"/>
                </a:solidFill>
                <a:latin typeface="Helvetica Light"/>
                <a:cs typeface="Helvetica Light"/>
              </a:rPr>
              <a:t>N</a:t>
            </a:r>
            <a:r>
              <a:rPr lang="en-US" sz="1400" baseline="-25000" dirty="0" err="1" smtClean="0">
                <a:solidFill>
                  <a:srgbClr val="D80017"/>
                </a:solidFill>
                <a:latin typeface="Helvetica Light"/>
                <a:cs typeface="Helvetica Light"/>
              </a:rPr>
              <a:t>gen</a:t>
            </a:r>
            <a:endParaRPr lang="en-US" sz="1400" dirty="0" smtClean="0">
              <a:solidFill>
                <a:srgbClr val="D80017"/>
              </a:solidFill>
              <a:latin typeface="Helvetica Light"/>
              <a:cs typeface="Helvetica Light"/>
            </a:endParaRPr>
          </a:p>
          <a:p>
            <a:pPr>
              <a:spcBef>
                <a:spcPts val="1200"/>
              </a:spcBef>
            </a:pPr>
            <a:r>
              <a:rPr lang="en-US" sz="1400" i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C</a:t>
            </a:r>
            <a:r>
              <a:rPr lang="en-US" sz="1400" i="1" baseline="-250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X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</a:t>
            </a:r>
            <a:r>
              <a:rPr lang="en-US" sz="1400" dirty="0">
                <a:solidFill>
                  <a:srgbClr val="003BB8"/>
                </a:solidFill>
                <a:latin typeface="Helvetica Light"/>
                <a:cs typeface="Helvetica Light"/>
              </a:rPr>
              <a:t>: 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correction factor	=   </a:t>
            </a:r>
            <a:r>
              <a:rPr lang="en-US" sz="1400" i="1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N</a:t>
            </a:r>
            <a:r>
              <a:rPr lang="en-US" sz="1400" baseline="-250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reco,selected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/ </a:t>
            </a:r>
            <a:r>
              <a:rPr lang="en-US" sz="1400" i="1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N</a:t>
            </a:r>
            <a:r>
              <a:rPr lang="en-US" sz="1400" baseline="-250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gen,fiducial</a:t>
            </a:r>
            <a:endParaRPr lang="en-US" sz="1400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10" name="Text Box 25"/>
          <p:cNvSpPr txBox="1">
            <a:spLocks noChangeArrowheads="1"/>
          </p:cNvSpPr>
          <p:nvPr/>
        </p:nvSpPr>
        <p:spPr bwMode="auto">
          <a:xfrm>
            <a:off x="251520" y="5197608"/>
            <a:ext cx="8505826" cy="12557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271463" indent="-271463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Acceptance factors are computed entirely from theory (use best available fixed order calculation)</a:t>
            </a:r>
          </a:p>
          <a:p>
            <a:pPr marL="271463" indent="-271463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Correction factor depends on experiment, usually needs MC generator</a:t>
            </a:r>
          </a:p>
          <a:p>
            <a:pPr marL="271463" indent="-271463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Differential cross section corresponds to binned fiducial cross section; requires unfolding due to bin-to-bin correlations. Mathematically unstable procedure needing regularisation</a:t>
            </a:r>
            <a:endParaRPr lang="en-GB" sz="14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49255" y="3513106"/>
            <a:ext cx="659220" cy="451707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62002" y="3140968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019645"/>
                </a:solidFill>
                <a:latin typeface="Helvetica" charset="0"/>
                <a:ea typeface="Helvetica" charset="0"/>
                <a:cs typeface="Helvetica" charset="0"/>
              </a:rPr>
              <a:t>Main experimental measurement</a:t>
            </a:r>
          </a:p>
        </p:txBody>
      </p:sp>
    </p:spTree>
    <p:extLst>
      <p:ext uri="{BB962C8B-B14F-4D97-AF65-F5344CB8AC3E}">
        <p14:creationId xmlns:p14="http://schemas.microsoft.com/office/powerpoint/2010/main" val="1352722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49</a:t>
            </a:fld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572000" y="314653"/>
            <a:ext cx="41032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Background determination</a:t>
            </a:r>
            <a:endParaRPr lang="en-US" sz="2800" dirty="0" smtClean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467544" y="5180984"/>
            <a:ext cx="4536504" cy="113407"/>
          </a:xfrm>
          <a:custGeom>
            <a:avLst/>
            <a:gdLst>
              <a:gd name="connsiteX0" fmla="*/ 0 w 4138083"/>
              <a:gd name="connsiteY0" fmla="*/ 10584 h 72098"/>
              <a:gd name="connsiteX1" fmla="*/ 3323167 w 4138083"/>
              <a:gd name="connsiteY1" fmla="*/ 42334 h 72098"/>
              <a:gd name="connsiteX2" fmla="*/ 3661833 w 4138083"/>
              <a:gd name="connsiteY2" fmla="*/ 31750 h 72098"/>
              <a:gd name="connsiteX3" fmla="*/ 3746500 w 4138083"/>
              <a:gd name="connsiteY3" fmla="*/ 21167 h 72098"/>
              <a:gd name="connsiteX4" fmla="*/ 3788833 w 4138083"/>
              <a:gd name="connsiteY4" fmla="*/ 10584 h 72098"/>
              <a:gd name="connsiteX5" fmla="*/ 3852333 w 4138083"/>
              <a:gd name="connsiteY5" fmla="*/ 0 h 72098"/>
              <a:gd name="connsiteX6" fmla="*/ 3989917 w 4138083"/>
              <a:gd name="connsiteY6" fmla="*/ 10584 h 72098"/>
              <a:gd name="connsiteX7" fmla="*/ 4138083 w 4138083"/>
              <a:gd name="connsiteY7" fmla="*/ 21167 h 72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38083" h="72098">
                <a:moveTo>
                  <a:pt x="0" y="10584"/>
                </a:moveTo>
                <a:cubicBezTo>
                  <a:pt x="1230313" y="72098"/>
                  <a:pt x="394305" y="33350"/>
                  <a:pt x="3323167" y="42334"/>
                </a:cubicBezTo>
                <a:cubicBezTo>
                  <a:pt x="3436110" y="42680"/>
                  <a:pt x="3548944" y="35278"/>
                  <a:pt x="3661833" y="31750"/>
                </a:cubicBezTo>
                <a:cubicBezTo>
                  <a:pt x="3690055" y="28222"/>
                  <a:pt x="3718445" y="25843"/>
                  <a:pt x="3746500" y="21167"/>
                </a:cubicBezTo>
                <a:cubicBezTo>
                  <a:pt x="3760847" y="18776"/>
                  <a:pt x="3774570" y="13437"/>
                  <a:pt x="3788833" y="10584"/>
                </a:cubicBezTo>
                <a:cubicBezTo>
                  <a:pt x="3809875" y="6376"/>
                  <a:pt x="3831166" y="3528"/>
                  <a:pt x="3852333" y="0"/>
                </a:cubicBezTo>
                <a:lnTo>
                  <a:pt x="3989917" y="10584"/>
                </a:lnTo>
                <a:cubicBezTo>
                  <a:pt x="4127766" y="22571"/>
                  <a:pt x="4053142" y="21167"/>
                  <a:pt x="4138083" y="21167"/>
                </a:cubicBezTo>
              </a:path>
            </a:pathLst>
          </a:custGeom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/>
          <p:nvPr/>
        </p:nvSpPr>
        <p:spPr>
          <a:xfrm rot="16200000">
            <a:off x="-706075" y="3988303"/>
            <a:ext cx="2392961" cy="45719"/>
          </a:xfrm>
          <a:custGeom>
            <a:avLst/>
            <a:gdLst>
              <a:gd name="connsiteX0" fmla="*/ 0 w 4138083"/>
              <a:gd name="connsiteY0" fmla="*/ 10584 h 72098"/>
              <a:gd name="connsiteX1" fmla="*/ 3323167 w 4138083"/>
              <a:gd name="connsiteY1" fmla="*/ 42334 h 72098"/>
              <a:gd name="connsiteX2" fmla="*/ 3661833 w 4138083"/>
              <a:gd name="connsiteY2" fmla="*/ 31750 h 72098"/>
              <a:gd name="connsiteX3" fmla="*/ 3746500 w 4138083"/>
              <a:gd name="connsiteY3" fmla="*/ 21167 h 72098"/>
              <a:gd name="connsiteX4" fmla="*/ 3788833 w 4138083"/>
              <a:gd name="connsiteY4" fmla="*/ 10584 h 72098"/>
              <a:gd name="connsiteX5" fmla="*/ 3852333 w 4138083"/>
              <a:gd name="connsiteY5" fmla="*/ 0 h 72098"/>
              <a:gd name="connsiteX6" fmla="*/ 3989917 w 4138083"/>
              <a:gd name="connsiteY6" fmla="*/ 10584 h 72098"/>
              <a:gd name="connsiteX7" fmla="*/ 4138083 w 4138083"/>
              <a:gd name="connsiteY7" fmla="*/ 21167 h 72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38083" h="72098">
                <a:moveTo>
                  <a:pt x="0" y="10584"/>
                </a:moveTo>
                <a:cubicBezTo>
                  <a:pt x="1230313" y="72098"/>
                  <a:pt x="394305" y="33350"/>
                  <a:pt x="3323167" y="42334"/>
                </a:cubicBezTo>
                <a:cubicBezTo>
                  <a:pt x="3436110" y="42680"/>
                  <a:pt x="3548944" y="35278"/>
                  <a:pt x="3661833" y="31750"/>
                </a:cubicBezTo>
                <a:cubicBezTo>
                  <a:pt x="3690055" y="28222"/>
                  <a:pt x="3718445" y="25843"/>
                  <a:pt x="3746500" y="21167"/>
                </a:cubicBezTo>
                <a:cubicBezTo>
                  <a:pt x="3760847" y="18776"/>
                  <a:pt x="3774570" y="13437"/>
                  <a:pt x="3788833" y="10584"/>
                </a:cubicBezTo>
                <a:cubicBezTo>
                  <a:pt x="3809875" y="6376"/>
                  <a:pt x="3831166" y="3528"/>
                  <a:pt x="3852333" y="0"/>
                </a:cubicBezTo>
                <a:lnTo>
                  <a:pt x="3989917" y="10584"/>
                </a:lnTo>
                <a:cubicBezTo>
                  <a:pt x="4127766" y="22571"/>
                  <a:pt x="4053142" y="21167"/>
                  <a:pt x="4138083" y="21167"/>
                </a:cubicBezTo>
              </a:path>
            </a:pathLst>
          </a:custGeom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Freeform 11"/>
          <p:cNvSpPr/>
          <p:nvPr/>
        </p:nvSpPr>
        <p:spPr>
          <a:xfrm>
            <a:off x="628865" y="3302189"/>
            <a:ext cx="3332493" cy="1916006"/>
          </a:xfrm>
          <a:custGeom>
            <a:avLst/>
            <a:gdLst>
              <a:gd name="connsiteX0" fmla="*/ 0 w 3332493"/>
              <a:gd name="connsiteY0" fmla="*/ 1892485 h 1916006"/>
              <a:gd name="connsiteX1" fmla="*/ 97696 w 3332493"/>
              <a:gd name="connsiteY1" fmla="*/ 1349707 h 1916006"/>
              <a:gd name="connsiteX2" fmla="*/ 271376 w 3332493"/>
              <a:gd name="connsiteY2" fmla="*/ 676662 h 1916006"/>
              <a:gd name="connsiteX3" fmla="*/ 466766 w 3332493"/>
              <a:gd name="connsiteY3" fmla="*/ 144740 h 1916006"/>
              <a:gd name="connsiteX4" fmla="*/ 640447 w 3332493"/>
              <a:gd name="connsiteY4" fmla="*/ 3618 h 1916006"/>
              <a:gd name="connsiteX5" fmla="*/ 900967 w 3332493"/>
              <a:gd name="connsiteY5" fmla="*/ 123029 h 1916006"/>
              <a:gd name="connsiteX6" fmla="*/ 1226618 w 3332493"/>
              <a:gd name="connsiteY6" fmla="*/ 568107 h 1916006"/>
              <a:gd name="connsiteX7" fmla="*/ 1552269 w 3332493"/>
              <a:gd name="connsiteY7" fmla="*/ 1252007 h 1916006"/>
              <a:gd name="connsiteX8" fmla="*/ 1888774 w 3332493"/>
              <a:gd name="connsiteY8" fmla="*/ 1621096 h 1916006"/>
              <a:gd name="connsiteX9" fmla="*/ 2637771 w 3332493"/>
              <a:gd name="connsiteY9" fmla="*/ 1870774 h 1916006"/>
              <a:gd name="connsiteX10" fmla="*/ 3332493 w 3332493"/>
              <a:gd name="connsiteY10" fmla="*/ 1892485 h 1916006"/>
              <a:gd name="connsiteX11" fmla="*/ 0 w 3332493"/>
              <a:gd name="connsiteY11" fmla="*/ 1892485 h 1916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332493" h="1916006">
                <a:moveTo>
                  <a:pt x="0" y="1892485"/>
                </a:moveTo>
                <a:cubicBezTo>
                  <a:pt x="26233" y="1722414"/>
                  <a:pt x="52467" y="1552344"/>
                  <a:pt x="97696" y="1349707"/>
                </a:cubicBezTo>
                <a:cubicBezTo>
                  <a:pt x="142925" y="1147070"/>
                  <a:pt x="209864" y="877490"/>
                  <a:pt x="271376" y="676662"/>
                </a:cubicBezTo>
                <a:cubicBezTo>
                  <a:pt x="332888" y="475834"/>
                  <a:pt x="405254" y="256914"/>
                  <a:pt x="466766" y="144740"/>
                </a:cubicBezTo>
                <a:cubicBezTo>
                  <a:pt x="528278" y="32566"/>
                  <a:pt x="568080" y="7237"/>
                  <a:pt x="640447" y="3618"/>
                </a:cubicBezTo>
                <a:cubicBezTo>
                  <a:pt x="712814" y="0"/>
                  <a:pt x="803272" y="28947"/>
                  <a:pt x="900967" y="123029"/>
                </a:cubicBezTo>
                <a:cubicBezTo>
                  <a:pt x="998662" y="217111"/>
                  <a:pt x="1118068" y="379944"/>
                  <a:pt x="1226618" y="568107"/>
                </a:cubicBezTo>
                <a:cubicBezTo>
                  <a:pt x="1335168" y="756270"/>
                  <a:pt x="1441910" y="1076509"/>
                  <a:pt x="1552269" y="1252007"/>
                </a:cubicBezTo>
                <a:cubicBezTo>
                  <a:pt x="1662628" y="1427505"/>
                  <a:pt x="1707857" y="1517968"/>
                  <a:pt x="1888774" y="1621096"/>
                </a:cubicBezTo>
                <a:cubicBezTo>
                  <a:pt x="2069691" y="1724224"/>
                  <a:pt x="2397151" y="1825543"/>
                  <a:pt x="2637771" y="1870774"/>
                </a:cubicBezTo>
                <a:cubicBezTo>
                  <a:pt x="2878391" y="1916006"/>
                  <a:pt x="3332493" y="1892485"/>
                  <a:pt x="3332493" y="1892485"/>
                </a:cubicBezTo>
                <a:lnTo>
                  <a:pt x="0" y="1892485"/>
                </a:lnTo>
                <a:close/>
              </a:path>
            </a:pathLst>
          </a:custGeom>
          <a:solidFill>
            <a:srgbClr val="FFC000">
              <a:alpha val="90000"/>
            </a:srgbClr>
          </a:solidFill>
          <a:ln w="38100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1000944" y="4615711"/>
            <a:ext cx="3194994" cy="600674"/>
          </a:xfrm>
          <a:custGeom>
            <a:avLst/>
            <a:gdLst>
              <a:gd name="connsiteX0" fmla="*/ 0 w 3194994"/>
              <a:gd name="connsiteY0" fmla="*/ 600674 h 600674"/>
              <a:gd name="connsiteX1" fmla="*/ 86840 w 3194994"/>
              <a:gd name="connsiteY1" fmla="*/ 329285 h 600674"/>
              <a:gd name="connsiteX2" fmla="*/ 325650 w 3194994"/>
              <a:gd name="connsiteY2" fmla="*/ 47041 h 600674"/>
              <a:gd name="connsiteX3" fmla="*/ 835836 w 3194994"/>
              <a:gd name="connsiteY3" fmla="*/ 47041 h 600674"/>
              <a:gd name="connsiteX4" fmla="*/ 1422008 w 3194994"/>
              <a:gd name="connsiteY4" fmla="*/ 79607 h 600674"/>
              <a:gd name="connsiteX5" fmla="*/ 1910484 w 3194994"/>
              <a:gd name="connsiteY5" fmla="*/ 155596 h 600674"/>
              <a:gd name="connsiteX6" fmla="*/ 2377250 w 3194994"/>
              <a:gd name="connsiteY6" fmla="*/ 231585 h 600674"/>
              <a:gd name="connsiteX7" fmla="*/ 2865726 w 3194994"/>
              <a:gd name="connsiteY7" fmla="*/ 340141 h 600674"/>
              <a:gd name="connsiteX8" fmla="*/ 3147956 w 3194994"/>
              <a:gd name="connsiteY8" fmla="*/ 546396 h 600674"/>
              <a:gd name="connsiteX9" fmla="*/ 3147956 w 3194994"/>
              <a:gd name="connsiteY9" fmla="*/ 589819 h 600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94994" h="600674">
                <a:moveTo>
                  <a:pt x="0" y="600674"/>
                </a:moveTo>
                <a:cubicBezTo>
                  <a:pt x="16282" y="511115"/>
                  <a:pt x="32565" y="421557"/>
                  <a:pt x="86840" y="329285"/>
                </a:cubicBezTo>
                <a:cubicBezTo>
                  <a:pt x="141115" y="237013"/>
                  <a:pt x="200817" y="94082"/>
                  <a:pt x="325650" y="47041"/>
                </a:cubicBezTo>
                <a:cubicBezTo>
                  <a:pt x="450483" y="0"/>
                  <a:pt x="653110" y="41613"/>
                  <a:pt x="835836" y="47041"/>
                </a:cubicBezTo>
                <a:cubicBezTo>
                  <a:pt x="1018562" y="52469"/>
                  <a:pt x="1242900" y="61515"/>
                  <a:pt x="1422008" y="79607"/>
                </a:cubicBezTo>
                <a:cubicBezTo>
                  <a:pt x="1601116" y="97699"/>
                  <a:pt x="1910484" y="155596"/>
                  <a:pt x="1910484" y="155596"/>
                </a:cubicBezTo>
                <a:cubicBezTo>
                  <a:pt x="2069691" y="180926"/>
                  <a:pt x="2218043" y="200828"/>
                  <a:pt x="2377250" y="231585"/>
                </a:cubicBezTo>
                <a:cubicBezTo>
                  <a:pt x="2536457" y="262342"/>
                  <a:pt x="2737275" y="287672"/>
                  <a:pt x="2865726" y="340141"/>
                </a:cubicBezTo>
                <a:cubicBezTo>
                  <a:pt x="2994177" y="392610"/>
                  <a:pt x="3100918" y="504783"/>
                  <a:pt x="3147956" y="546396"/>
                </a:cubicBezTo>
                <a:cubicBezTo>
                  <a:pt x="3194994" y="588009"/>
                  <a:pt x="3171475" y="588914"/>
                  <a:pt x="3147956" y="589819"/>
                </a:cubicBezTo>
              </a:path>
            </a:pathLst>
          </a:custGeom>
          <a:solidFill>
            <a:srgbClr val="00B0F0">
              <a:alpha val="62000"/>
            </a:srgbClr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16183" y="4334218"/>
            <a:ext cx="780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0070C0"/>
                </a:solidFill>
                <a:latin typeface="Chalkduster"/>
                <a:cs typeface="Chalkduster"/>
              </a:rPr>
              <a:t>SUSY</a:t>
            </a:r>
            <a:endParaRPr lang="en-GB" dirty="0">
              <a:solidFill>
                <a:srgbClr val="0070C0"/>
              </a:solidFill>
              <a:latin typeface="Chalkduster"/>
              <a:cs typeface="Chalkduster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86744" y="3189099"/>
            <a:ext cx="2388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Chalkduster"/>
                <a:cs typeface="Chalkduster"/>
              </a:rPr>
              <a:t>SM (background)</a:t>
            </a:r>
            <a:endParaRPr lang="en-GB" dirty="0">
              <a:solidFill>
                <a:schemeClr val="accent6">
                  <a:lumMod val="75000"/>
                </a:schemeClr>
              </a:solidFill>
              <a:latin typeface="Chalkduster"/>
              <a:cs typeface="Chalkduster"/>
            </a:endParaRPr>
          </a:p>
        </p:txBody>
      </p:sp>
      <p:sp>
        <p:nvSpPr>
          <p:cNvPr id="19" name="Text Box 11"/>
          <p:cNvSpPr txBox="1">
            <a:spLocks noChangeArrowheads="1"/>
          </p:cNvSpPr>
          <p:nvPr/>
        </p:nvSpPr>
        <p:spPr bwMode="auto">
          <a:xfrm>
            <a:off x="5724128" y="2564904"/>
            <a:ext cx="3334071" cy="401866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1200"/>
              </a:spcBef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Requires </a:t>
            </a:r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reliable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estimate of SM backgrounds in signal region </a:t>
            </a:r>
          </a:p>
          <a:p>
            <a:pPr>
              <a:spcBef>
                <a:spcPts val="1200"/>
              </a:spcBef>
            </a:pPr>
            <a:r>
              <a:rPr lang="en-US" sz="1400" i="1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Main background sources:</a:t>
            </a:r>
          </a:p>
          <a:p>
            <a:pPr marL="265113" indent="-265113">
              <a:spcBef>
                <a:spcPts val="1200"/>
              </a:spcBef>
              <a:buFont typeface="Arial"/>
              <a:buChar char="•"/>
            </a:pPr>
            <a:r>
              <a:rPr lang="en-US" sz="1400" i="1" dirty="0" err="1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tt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sz="1400" dirty="0" smtClean="0">
                <a:latin typeface="Symbol" charset="2"/>
                <a:ea typeface="Symbol" charset="2"/>
                <a:cs typeface="Symbol" charset="2"/>
                <a:sym typeface="Symbol" charset="2"/>
              </a:rPr>
              <a:t>®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W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(</a:t>
            </a:r>
            <a:r>
              <a:rPr lang="en-US" sz="1400" dirty="0" smtClean="0">
                <a:latin typeface="Symbol" charset="2"/>
                <a:ea typeface="Symbol" charset="2"/>
                <a:cs typeface="Symbol" charset="2"/>
                <a:sym typeface="Symbol" charset="2"/>
              </a:rPr>
              <a:t>®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𝓁(</a:t>
            </a:r>
            <a:r>
              <a:rPr lang="en-US" sz="1400" i="1" dirty="0" err="1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τ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)</a:t>
            </a:r>
            <a:r>
              <a:rPr lang="en-US" sz="9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𝜈)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b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+ 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W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(</a:t>
            </a:r>
            <a:r>
              <a:rPr lang="en-US" sz="1400" dirty="0" smtClean="0">
                <a:latin typeface="Symbol" charset="2"/>
                <a:ea typeface="Symbol" charset="2"/>
                <a:cs typeface="Symbol" charset="2"/>
                <a:sym typeface="Symbol" charset="2"/>
              </a:rPr>
              <a:t>®</a:t>
            </a:r>
            <a:r>
              <a:rPr lang="en-US" sz="1400" i="1" dirty="0" err="1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qq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) 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b</a:t>
            </a:r>
          </a:p>
          <a:p>
            <a:pPr marL="265113" indent="-265113">
              <a:spcBef>
                <a:spcPts val="600"/>
              </a:spcBef>
              <a:buFont typeface="Arial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W(</a:t>
            </a:r>
            <a:r>
              <a:rPr lang="en-US" sz="1400" dirty="0" smtClean="0">
                <a:latin typeface="Symbol" charset="2"/>
                <a:ea typeface="Symbol" charset="2"/>
                <a:cs typeface="Symbol" charset="2"/>
                <a:sym typeface="Symbol" charset="2"/>
              </a:rPr>
              <a:t>®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𝓁</a:t>
            </a:r>
            <a:r>
              <a:rPr lang="en-US" sz="9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𝜈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) + jets</a:t>
            </a:r>
          </a:p>
          <a:p>
            <a:pPr marL="265113" indent="-265113">
              <a:spcBef>
                <a:spcPts val="600"/>
              </a:spcBef>
              <a:buFont typeface="Arial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Z(</a:t>
            </a:r>
            <a:r>
              <a:rPr lang="en-US" sz="1400" dirty="0" smtClean="0">
                <a:latin typeface="Symbol" charset="2"/>
                <a:ea typeface="Symbol" charset="2"/>
                <a:cs typeface="Symbol" charset="2"/>
                <a:sym typeface="Symbol" charset="2"/>
              </a:rPr>
              <a:t>®</a:t>
            </a:r>
            <a:r>
              <a:rPr lang="en-US" sz="9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𝜈</a:t>
            </a:r>
            <a:r>
              <a:rPr lang="en-US" sz="9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𝜈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) + jets</a:t>
            </a:r>
          </a:p>
          <a:p>
            <a:pPr marL="265113" indent="-265113">
              <a:spcBef>
                <a:spcPts val="600"/>
              </a:spcBef>
              <a:buFont typeface="Arial"/>
              <a:buChar char="•"/>
            </a:pPr>
            <a:r>
              <a:rPr lang="en-US" sz="1400" i="1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WW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, </a:t>
            </a:r>
            <a:r>
              <a:rPr lang="en-US" sz="1400" i="1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WZ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, </a:t>
            </a:r>
            <a:r>
              <a:rPr lang="en-US" sz="1400" i="1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ZZ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, </a:t>
            </a:r>
            <a:r>
              <a:rPr lang="en-US" sz="1400" i="1" dirty="0" err="1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tt</a:t>
            </a:r>
            <a:r>
              <a:rPr lang="en-US" sz="1400" i="1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+</a:t>
            </a:r>
            <a:r>
              <a:rPr lang="en-US" sz="1400" i="1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W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/</a:t>
            </a:r>
            <a:r>
              <a:rPr lang="en-US" sz="1400" i="1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Z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(+ jets)</a:t>
            </a:r>
          </a:p>
          <a:p>
            <a:pPr marL="265113" indent="-265113">
              <a:spcBef>
                <a:spcPts val="600"/>
              </a:spcBef>
              <a:buFont typeface="Arial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QCD 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multijets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, fake objects, </a:t>
            </a:r>
            <a:r>
              <a:rPr lang="is-IS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…</a:t>
            </a:r>
            <a:endParaRPr lang="en-US" sz="1400" dirty="0" smtClean="0">
              <a:latin typeface="Helvetica Light" charset="0"/>
              <a:ea typeface="Helvetica Light" charset="0"/>
              <a:cs typeface="Helvetica Light" charset="0"/>
              <a:sym typeface="Symbol" charset="2"/>
            </a:endParaRPr>
          </a:p>
          <a:p>
            <a:pPr lvl="0">
              <a:spcBef>
                <a:spcPts val="1200"/>
              </a:spcBef>
            </a:pPr>
            <a:r>
              <a:rPr lang="en-US" sz="1400" i="1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Several estimation methods:</a:t>
            </a:r>
            <a:endParaRPr lang="en-US" sz="1400" i="1" dirty="0">
              <a:solidFill>
                <a:srgbClr val="D80017"/>
              </a:solidFill>
              <a:latin typeface="Helvetica Light" charset="0"/>
              <a:ea typeface="Helvetica Light" charset="0"/>
              <a:cs typeface="Helvetica Light" charset="0"/>
              <a:sym typeface="Symbol" charset="2"/>
            </a:endParaRPr>
          </a:p>
          <a:p>
            <a:pPr marL="265113" indent="-265113">
              <a:spcBef>
                <a:spcPts val="600"/>
              </a:spcBef>
              <a:buFont typeface="Arial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MC simulation</a:t>
            </a:r>
          </a:p>
          <a:p>
            <a:pPr marL="265113" indent="-265113">
              <a:spcBef>
                <a:spcPts val="600"/>
              </a:spcBef>
              <a:buFont typeface="Arial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Data control regions + MC transfer</a:t>
            </a:r>
          </a:p>
          <a:p>
            <a:pPr marL="265113" indent="-265113">
              <a:spcBef>
                <a:spcPts val="600"/>
              </a:spcBef>
              <a:buFont typeface="Arial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Fully data-driven (sidebands,   ABCD method, etc.)</a:t>
            </a:r>
          </a:p>
        </p:txBody>
      </p:sp>
      <p:grpSp>
        <p:nvGrpSpPr>
          <p:cNvPr id="20" name="Group 36"/>
          <p:cNvGrpSpPr/>
          <p:nvPr/>
        </p:nvGrpSpPr>
        <p:grpSpPr>
          <a:xfrm>
            <a:off x="2393711" y="3923929"/>
            <a:ext cx="2059965" cy="1301635"/>
            <a:chOff x="2307167" y="3700047"/>
            <a:chExt cx="2059965" cy="1301635"/>
          </a:xfrm>
        </p:grpSpPr>
        <p:grpSp>
          <p:nvGrpSpPr>
            <p:cNvPr id="21" name="Group 30"/>
            <p:cNvGrpSpPr/>
            <p:nvPr/>
          </p:nvGrpSpPr>
          <p:grpSpPr>
            <a:xfrm>
              <a:off x="2438399" y="3700047"/>
              <a:ext cx="1928733" cy="1288804"/>
              <a:chOff x="2438399" y="3700047"/>
              <a:chExt cx="1928733" cy="1288804"/>
            </a:xfrm>
          </p:grpSpPr>
          <p:sp>
            <p:nvSpPr>
              <p:cNvPr id="34" name="Freeform 33"/>
              <p:cNvSpPr/>
              <p:nvPr/>
            </p:nvSpPr>
            <p:spPr>
              <a:xfrm rot="5400000">
                <a:off x="1909934" y="4414667"/>
                <a:ext cx="1102649" cy="45719"/>
              </a:xfrm>
              <a:custGeom>
                <a:avLst/>
                <a:gdLst>
                  <a:gd name="connsiteX0" fmla="*/ 0 w 4138083"/>
                  <a:gd name="connsiteY0" fmla="*/ 10584 h 72098"/>
                  <a:gd name="connsiteX1" fmla="*/ 3323167 w 4138083"/>
                  <a:gd name="connsiteY1" fmla="*/ 42334 h 72098"/>
                  <a:gd name="connsiteX2" fmla="*/ 3661833 w 4138083"/>
                  <a:gd name="connsiteY2" fmla="*/ 31750 h 72098"/>
                  <a:gd name="connsiteX3" fmla="*/ 3746500 w 4138083"/>
                  <a:gd name="connsiteY3" fmla="*/ 21167 h 72098"/>
                  <a:gd name="connsiteX4" fmla="*/ 3788833 w 4138083"/>
                  <a:gd name="connsiteY4" fmla="*/ 10584 h 72098"/>
                  <a:gd name="connsiteX5" fmla="*/ 3852333 w 4138083"/>
                  <a:gd name="connsiteY5" fmla="*/ 0 h 72098"/>
                  <a:gd name="connsiteX6" fmla="*/ 3989917 w 4138083"/>
                  <a:gd name="connsiteY6" fmla="*/ 10584 h 72098"/>
                  <a:gd name="connsiteX7" fmla="*/ 4138083 w 4138083"/>
                  <a:gd name="connsiteY7" fmla="*/ 21167 h 72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38083" h="72098">
                    <a:moveTo>
                      <a:pt x="0" y="10584"/>
                    </a:moveTo>
                    <a:cubicBezTo>
                      <a:pt x="1230313" y="72098"/>
                      <a:pt x="394305" y="33350"/>
                      <a:pt x="3323167" y="42334"/>
                    </a:cubicBezTo>
                    <a:cubicBezTo>
                      <a:pt x="3436110" y="42680"/>
                      <a:pt x="3548944" y="35278"/>
                      <a:pt x="3661833" y="31750"/>
                    </a:cubicBezTo>
                    <a:cubicBezTo>
                      <a:pt x="3690055" y="28222"/>
                      <a:pt x="3718445" y="25843"/>
                      <a:pt x="3746500" y="21167"/>
                    </a:cubicBezTo>
                    <a:cubicBezTo>
                      <a:pt x="3760847" y="18776"/>
                      <a:pt x="3774570" y="13437"/>
                      <a:pt x="3788833" y="10584"/>
                    </a:cubicBezTo>
                    <a:cubicBezTo>
                      <a:pt x="3809875" y="6376"/>
                      <a:pt x="3831166" y="3528"/>
                      <a:pt x="3852333" y="0"/>
                    </a:cubicBezTo>
                    <a:lnTo>
                      <a:pt x="3989917" y="10584"/>
                    </a:lnTo>
                    <a:cubicBezTo>
                      <a:pt x="4127766" y="22571"/>
                      <a:pt x="4053142" y="21167"/>
                      <a:pt x="4138083" y="21167"/>
                    </a:cubicBezTo>
                  </a:path>
                </a:pathLst>
              </a:custGeom>
              <a:ln w="25400" cap="flat" cmpd="sng" algn="ctr">
                <a:solidFill>
                  <a:srgbClr val="D80017"/>
                </a:solidFill>
                <a:prstDash val="sysDash"/>
                <a:round/>
                <a:headEnd type="none" w="med" len="med"/>
                <a:tailEnd type="arrow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2438399" y="3700047"/>
                <a:ext cx="1928733" cy="3385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GB" sz="1600" dirty="0" smtClean="0">
                    <a:solidFill>
                      <a:srgbClr val="D80017"/>
                    </a:solidFill>
                    <a:latin typeface="Chalkduster"/>
                    <a:cs typeface="Chalkduster"/>
                  </a:rPr>
                  <a:t>“signal region”</a:t>
                </a:r>
                <a:endParaRPr lang="en-GB" sz="1600" dirty="0">
                  <a:solidFill>
                    <a:srgbClr val="D80017"/>
                  </a:solidFill>
                  <a:latin typeface="Chalkduster"/>
                  <a:cs typeface="Chalkduster"/>
                </a:endParaRPr>
              </a:p>
            </p:txBody>
          </p:sp>
        </p:grpSp>
        <p:sp>
          <p:nvSpPr>
            <p:cNvPr id="22" name="Freeform 21"/>
            <p:cNvSpPr/>
            <p:nvPr/>
          </p:nvSpPr>
          <p:spPr>
            <a:xfrm>
              <a:off x="2307167" y="3911601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D80017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3" name="Freeform 22"/>
            <p:cNvSpPr/>
            <p:nvPr/>
          </p:nvSpPr>
          <p:spPr>
            <a:xfrm>
              <a:off x="2334685" y="3972984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D80017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4" name="Freeform 23"/>
            <p:cNvSpPr/>
            <p:nvPr/>
          </p:nvSpPr>
          <p:spPr>
            <a:xfrm>
              <a:off x="2341034" y="4072469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D80017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5" name="Freeform 24"/>
            <p:cNvSpPr/>
            <p:nvPr/>
          </p:nvSpPr>
          <p:spPr>
            <a:xfrm>
              <a:off x="2328332" y="4199470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D80017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6" name="Freeform 25"/>
            <p:cNvSpPr/>
            <p:nvPr/>
          </p:nvSpPr>
          <p:spPr>
            <a:xfrm>
              <a:off x="2330451" y="4290486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D80017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7" name="Freeform 26"/>
            <p:cNvSpPr/>
            <p:nvPr/>
          </p:nvSpPr>
          <p:spPr>
            <a:xfrm>
              <a:off x="2334685" y="4381500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D80017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8" name="Freeform 27"/>
            <p:cNvSpPr/>
            <p:nvPr/>
          </p:nvSpPr>
          <p:spPr>
            <a:xfrm>
              <a:off x="2311401" y="4309533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D80017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9" name="Freeform 28"/>
            <p:cNvSpPr/>
            <p:nvPr/>
          </p:nvSpPr>
          <p:spPr>
            <a:xfrm>
              <a:off x="2338919" y="4370916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D80017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0" name="Freeform 29"/>
            <p:cNvSpPr/>
            <p:nvPr/>
          </p:nvSpPr>
          <p:spPr>
            <a:xfrm>
              <a:off x="2345268" y="4470401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D80017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1" name="Freeform 30"/>
            <p:cNvSpPr/>
            <p:nvPr/>
          </p:nvSpPr>
          <p:spPr>
            <a:xfrm>
              <a:off x="2332566" y="4597402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D80017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2" name="Freeform 31"/>
            <p:cNvSpPr/>
            <p:nvPr/>
          </p:nvSpPr>
          <p:spPr>
            <a:xfrm>
              <a:off x="2334685" y="4688418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D80017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3" name="Freeform 32"/>
            <p:cNvSpPr/>
            <p:nvPr/>
          </p:nvSpPr>
          <p:spPr>
            <a:xfrm>
              <a:off x="2338919" y="4779432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D80017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543744" y="2780928"/>
            <a:ext cx="2210862" cy="2395954"/>
            <a:chOff x="457200" y="2557046"/>
            <a:chExt cx="2210862" cy="2395954"/>
          </a:xfrm>
        </p:grpSpPr>
        <p:sp>
          <p:nvSpPr>
            <p:cNvPr id="37" name="Freeform 36"/>
            <p:cNvSpPr/>
            <p:nvPr/>
          </p:nvSpPr>
          <p:spPr>
            <a:xfrm rot="5400000">
              <a:off x="-448215" y="3936249"/>
              <a:ext cx="1987783" cy="45719"/>
            </a:xfrm>
            <a:custGeom>
              <a:avLst/>
              <a:gdLst>
                <a:gd name="connsiteX0" fmla="*/ 0 w 4138083"/>
                <a:gd name="connsiteY0" fmla="*/ 10584 h 72098"/>
                <a:gd name="connsiteX1" fmla="*/ 3323167 w 4138083"/>
                <a:gd name="connsiteY1" fmla="*/ 42334 h 72098"/>
                <a:gd name="connsiteX2" fmla="*/ 3661833 w 4138083"/>
                <a:gd name="connsiteY2" fmla="*/ 31750 h 72098"/>
                <a:gd name="connsiteX3" fmla="*/ 3746500 w 4138083"/>
                <a:gd name="connsiteY3" fmla="*/ 21167 h 72098"/>
                <a:gd name="connsiteX4" fmla="*/ 3788833 w 4138083"/>
                <a:gd name="connsiteY4" fmla="*/ 10584 h 72098"/>
                <a:gd name="connsiteX5" fmla="*/ 3852333 w 4138083"/>
                <a:gd name="connsiteY5" fmla="*/ 0 h 72098"/>
                <a:gd name="connsiteX6" fmla="*/ 3989917 w 4138083"/>
                <a:gd name="connsiteY6" fmla="*/ 10584 h 72098"/>
                <a:gd name="connsiteX7" fmla="*/ 4138083 w 4138083"/>
                <a:gd name="connsiteY7" fmla="*/ 21167 h 7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38083" h="72098">
                  <a:moveTo>
                    <a:pt x="0" y="10584"/>
                  </a:moveTo>
                  <a:cubicBezTo>
                    <a:pt x="1230313" y="72098"/>
                    <a:pt x="394305" y="33350"/>
                    <a:pt x="3323167" y="42334"/>
                  </a:cubicBezTo>
                  <a:cubicBezTo>
                    <a:pt x="3436110" y="42680"/>
                    <a:pt x="3548944" y="35278"/>
                    <a:pt x="3661833" y="31750"/>
                  </a:cubicBezTo>
                  <a:cubicBezTo>
                    <a:pt x="3690055" y="28222"/>
                    <a:pt x="3718445" y="25843"/>
                    <a:pt x="3746500" y="21167"/>
                  </a:cubicBezTo>
                  <a:cubicBezTo>
                    <a:pt x="3760847" y="18776"/>
                    <a:pt x="3774570" y="13437"/>
                    <a:pt x="3788833" y="10584"/>
                  </a:cubicBezTo>
                  <a:cubicBezTo>
                    <a:pt x="3809875" y="6376"/>
                    <a:pt x="3831166" y="3528"/>
                    <a:pt x="3852333" y="0"/>
                  </a:cubicBezTo>
                  <a:lnTo>
                    <a:pt x="3989917" y="10584"/>
                  </a:lnTo>
                  <a:cubicBezTo>
                    <a:pt x="4127766" y="22571"/>
                    <a:pt x="4053142" y="21167"/>
                    <a:pt x="4138083" y="21167"/>
                  </a:cubicBezTo>
                </a:path>
              </a:pathLst>
            </a:custGeom>
            <a:ln w="1905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57200" y="2557046"/>
              <a:ext cx="22108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smtClean="0">
                  <a:solidFill>
                    <a:srgbClr val="00B050"/>
                  </a:solidFill>
                  <a:latin typeface="Chalkduster"/>
                  <a:cs typeface="Chalkduster"/>
                </a:rPr>
                <a:t>trigger threshold</a:t>
              </a:r>
              <a:endParaRPr lang="en-GB" sz="1600" dirty="0">
                <a:solidFill>
                  <a:srgbClr val="00B050"/>
                </a:solidFill>
                <a:latin typeface="Chalkduster"/>
                <a:cs typeface="Chalkduster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tx1">
                <a:tint val="45000"/>
                <a:satMod val="400000"/>
              </a:schemeClr>
            </a:duotone>
            <a:alphaModFix/>
            <a:lum bright="-40000" contrast="-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9256" y="5433958"/>
            <a:ext cx="3606800" cy="1054100"/>
          </a:xfrm>
          <a:prstGeom prst="rect">
            <a:avLst/>
          </a:prstGeom>
        </p:spPr>
      </p:pic>
      <p:sp>
        <p:nvSpPr>
          <p:cNvPr id="39" name="Text Box 11"/>
          <p:cNvSpPr txBox="1">
            <a:spLocks noChangeArrowheads="1"/>
          </p:cNvSpPr>
          <p:nvPr/>
        </p:nvSpPr>
        <p:spPr bwMode="auto">
          <a:xfrm>
            <a:off x="251520" y="1916832"/>
            <a:ext cx="8591872" cy="58695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Example SUSY search: analyses look for tails in distributions of observables sensitive to high produced event mass: </a:t>
            </a:r>
            <a:r>
              <a:rPr lang="en-US" sz="1600" i="1" dirty="0" err="1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m</a:t>
            </a:r>
            <a:r>
              <a:rPr lang="en-US" sz="1600" baseline="-25000" dirty="0" err="1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eff</a:t>
            </a:r>
            <a:r>
              <a:rPr lang="en-US" sz="16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43071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99802" y="1180425"/>
            <a:ext cx="4267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b="1" i="1" kern="0" dirty="0" smtClean="0">
                <a:solidFill>
                  <a:schemeClr val="bg1"/>
                </a:solidFill>
                <a:latin typeface="Trebuchet MS"/>
                <a:ea typeface="Arial" charset="0"/>
                <a:cs typeface="Trebuchet MS"/>
              </a:rPr>
              <a:t>The scales of particle physics …</a:t>
            </a:r>
            <a:endParaRPr lang="en-GB" b="1" i="1" kern="0" dirty="0">
              <a:solidFill>
                <a:schemeClr val="bg1"/>
              </a:solidFill>
              <a:latin typeface="Trebuchet MS"/>
              <a:ea typeface="Arial" charset="0"/>
              <a:cs typeface="Trebuchet MS"/>
            </a:endParaRPr>
          </a:p>
        </p:txBody>
      </p:sp>
      <p:grpSp>
        <p:nvGrpSpPr>
          <p:cNvPr id="5" name="Group 149"/>
          <p:cNvGrpSpPr>
            <a:grpSpLocks/>
          </p:cNvGrpSpPr>
          <p:nvPr/>
        </p:nvGrpSpPr>
        <p:grpSpPr bwMode="auto">
          <a:xfrm>
            <a:off x="4189442" y="1059396"/>
            <a:ext cx="4176714" cy="5130800"/>
            <a:chOff x="1758" y="686"/>
            <a:chExt cx="2631" cy="3232"/>
          </a:xfrm>
        </p:grpSpPr>
        <p:sp>
          <p:nvSpPr>
            <p:cNvPr id="6" name="Line 150"/>
            <p:cNvSpPr>
              <a:spLocks noChangeShapeType="1"/>
            </p:cNvSpPr>
            <p:nvPr/>
          </p:nvSpPr>
          <p:spPr bwMode="auto">
            <a:xfrm flipV="1">
              <a:off x="2653" y="686"/>
              <a:ext cx="0" cy="320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stealth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7" name="Line 151"/>
            <p:cNvSpPr>
              <a:spLocks noChangeShapeType="1"/>
            </p:cNvSpPr>
            <p:nvPr/>
          </p:nvSpPr>
          <p:spPr bwMode="auto">
            <a:xfrm>
              <a:off x="2428" y="3396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8" name="Line 152"/>
            <p:cNvSpPr>
              <a:spLocks noChangeShapeType="1"/>
            </p:cNvSpPr>
            <p:nvPr/>
          </p:nvSpPr>
          <p:spPr bwMode="auto">
            <a:xfrm>
              <a:off x="2428" y="3254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9" name="Line 153"/>
            <p:cNvSpPr>
              <a:spLocks noChangeShapeType="1"/>
            </p:cNvSpPr>
            <p:nvPr/>
          </p:nvSpPr>
          <p:spPr bwMode="auto">
            <a:xfrm>
              <a:off x="2428" y="3112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0" name="Line 154"/>
            <p:cNvSpPr>
              <a:spLocks noChangeShapeType="1"/>
            </p:cNvSpPr>
            <p:nvPr/>
          </p:nvSpPr>
          <p:spPr bwMode="auto">
            <a:xfrm>
              <a:off x="2428" y="2971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1" name="Line 155"/>
            <p:cNvSpPr>
              <a:spLocks noChangeShapeType="1"/>
            </p:cNvSpPr>
            <p:nvPr/>
          </p:nvSpPr>
          <p:spPr bwMode="auto">
            <a:xfrm>
              <a:off x="2428" y="2829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2" name="Line 156"/>
            <p:cNvSpPr>
              <a:spLocks noChangeShapeType="1"/>
            </p:cNvSpPr>
            <p:nvPr/>
          </p:nvSpPr>
          <p:spPr bwMode="auto">
            <a:xfrm>
              <a:off x="2428" y="2687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3" name="Line 157"/>
            <p:cNvSpPr>
              <a:spLocks noChangeShapeType="1"/>
            </p:cNvSpPr>
            <p:nvPr/>
          </p:nvSpPr>
          <p:spPr bwMode="auto">
            <a:xfrm>
              <a:off x="2428" y="2545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4" name="Line 158"/>
            <p:cNvSpPr>
              <a:spLocks noChangeShapeType="1"/>
            </p:cNvSpPr>
            <p:nvPr/>
          </p:nvSpPr>
          <p:spPr bwMode="auto">
            <a:xfrm>
              <a:off x="2428" y="2404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5" name="Line 159"/>
            <p:cNvSpPr>
              <a:spLocks noChangeShapeType="1"/>
            </p:cNvSpPr>
            <p:nvPr/>
          </p:nvSpPr>
          <p:spPr bwMode="auto">
            <a:xfrm>
              <a:off x="2428" y="2262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6" name="Line 160"/>
            <p:cNvSpPr>
              <a:spLocks noChangeShapeType="1"/>
            </p:cNvSpPr>
            <p:nvPr/>
          </p:nvSpPr>
          <p:spPr bwMode="auto">
            <a:xfrm>
              <a:off x="2428" y="2120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7" name="Line 161"/>
            <p:cNvSpPr>
              <a:spLocks noChangeShapeType="1"/>
            </p:cNvSpPr>
            <p:nvPr/>
          </p:nvSpPr>
          <p:spPr bwMode="auto">
            <a:xfrm>
              <a:off x="2428" y="1978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8" name="Text Box 164"/>
            <p:cNvSpPr txBox="1">
              <a:spLocks noChangeArrowheads="1"/>
            </p:cNvSpPr>
            <p:nvPr/>
          </p:nvSpPr>
          <p:spPr bwMode="auto">
            <a:xfrm>
              <a:off x="1952" y="3283"/>
              <a:ext cx="448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dirty="0">
                  <a:solidFill>
                    <a:srgbClr val="000000"/>
                  </a:solidFill>
                </a:rPr>
                <a:t>10 </a:t>
              </a:r>
              <a:r>
                <a:rPr lang="en-GB" sz="1600" dirty="0" err="1">
                  <a:solidFill>
                    <a:srgbClr val="000000"/>
                  </a:solidFill>
                </a:rPr>
                <a:t>eV</a:t>
              </a:r>
              <a:endParaRPr lang="en-GB" sz="1600">
                <a:solidFill>
                  <a:srgbClr val="000000"/>
                </a:solidFill>
              </a:endParaRPr>
            </a:p>
          </p:txBody>
        </p:sp>
        <p:sp>
          <p:nvSpPr>
            <p:cNvPr id="19" name="Text Box 165"/>
            <p:cNvSpPr txBox="1">
              <a:spLocks noChangeArrowheads="1"/>
            </p:cNvSpPr>
            <p:nvPr/>
          </p:nvSpPr>
          <p:spPr bwMode="auto">
            <a:xfrm>
              <a:off x="1879" y="3141"/>
              <a:ext cx="519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100 eV</a:t>
              </a:r>
            </a:p>
          </p:txBody>
        </p:sp>
        <p:sp>
          <p:nvSpPr>
            <p:cNvPr id="20" name="Text Box 166"/>
            <p:cNvSpPr txBox="1">
              <a:spLocks noChangeArrowheads="1"/>
            </p:cNvSpPr>
            <p:nvPr/>
          </p:nvSpPr>
          <p:spPr bwMode="auto">
            <a:xfrm>
              <a:off x="1957" y="3000"/>
              <a:ext cx="441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keV</a:t>
              </a:r>
            </a:p>
          </p:txBody>
        </p:sp>
        <p:sp>
          <p:nvSpPr>
            <p:cNvPr id="21" name="Text Box 167"/>
            <p:cNvSpPr txBox="1">
              <a:spLocks noChangeArrowheads="1"/>
            </p:cNvSpPr>
            <p:nvPr/>
          </p:nvSpPr>
          <p:spPr bwMode="auto">
            <a:xfrm>
              <a:off x="1888" y="2858"/>
              <a:ext cx="512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keV</a:t>
              </a:r>
            </a:p>
          </p:txBody>
        </p:sp>
        <p:sp>
          <p:nvSpPr>
            <p:cNvPr id="22" name="Text Box 168"/>
            <p:cNvSpPr txBox="1">
              <a:spLocks noChangeArrowheads="1"/>
            </p:cNvSpPr>
            <p:nvPr/>
          </p:nvSpPr>
          <p:spPr bwMode="auto">
            <a:xfrm>
              <a:off x="1817" y="2716"/>
              <a:ext cx="583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100 keV</a:t>
              </a:r>
            </a:p>
          </p:txBody>
        </p:sp>
        <p:sp>
          <p:nvSpPr>
            <p:cNvPr id="23" name="Text Box 169"/>
            <p:cNvSpPr txBox="1">
              <a:spLocks noChangeArrowheads="1"/>
            </p:cNvSpPr>
            <p:nvPr/>
          </p:nvSpPr>
          <p:spPr bwMode="auto">
            <a:xfrm>
              <a:off x="1914" y="2574"/>
              <a:ext cx="484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MeV</a:t>
              </a:r>
            </a:p>
          </p:txBody>
        </p:sp>
        <p:sp>
          <p:nvSpPr>
            <p:cNvPr id="24" name="Text Box 170"/>
            <p:cNvSpPr txBox="1">
              <a:spLocks noChangeArrowheads="1"/>
            </p:cNvSpPr>
            <p:nvPr/>
          </p:nvSpPr>
          <p:spPr bwMode="auto">
            <a:xfrm>
              <a:off x="1843" y="2433"/>
              <a:ext cx="55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MeV</a:t>
              </a:r>
            </a:p>
          </p:txBody>
        </p:sp>
        <p:sp>
          <p:nvSpPr>
            <p:cNvPr id="25" name="Text Box 171"/>
            <p:cNvSpPr txBox="1">
              <a:spLocks noChangeArrowheads="1"/>
            </p:cNvSpPr>
            <p:nvPr/>
          </p:nvSpPr>
          <p:spPr bwMode="auto">
            <a:xfrm>
              <a:off x="1774" y="2291"/>
              <a:ext cx="62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dirty="0">
                  <a:solidFill>
                    <a:srgbClr val="000000"/>
                  </a:solidFill>
                </a:rPr>
                <a:t>100 </a:t>
              </a:r>
              <a:r>
                <a:rPr lang="en-GB" sz="1600" dirty="0" err="1">
                  <a:solidFill>
                    <a:srgbClr val="000000"/>
                  </a:solidFill>
                </a:rPr>
                <a:t>MeV</a:t>
              </a:r>
              <a:endParaRPr lang="en-GB" sz="1600" dirty="0">
                <a:solidFill>
                  <a:srgbClr val="000000"/>
                </a:solidFill>
              </a:endParaRPr>
            </a:p>
          </p:txBody>
        </p:sp>
        <p:sp>
          <p:nvSpPr>
            <p:cNvPr id="26" name="Text Box 172"/>
            <p:cNvSpPr txBox="1">
              <a:spLocks noChangeArrowheads="1"/>
            </p:cNvSpPr>
            <p:nvPr/>
          </p:nvSpPr>
          <p:spPr bwMode="auto">
            <a:xfrm>
              <a:off x="1923" y="2136"/>
              <a:ext cx="477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GeV</a:t>
              </a:r>
            </a:p>
          </p:txBody>
        </p:sp>
        <p:sp>
          <p:nvSpPr>
            <p:cNvPr id="27" name="Text Box 173"/>
            <p:cNvSpPr txBox="1">
              <a:spLocks noChangeArrowheads="1"/>
            </p:cNvSpPr>
            <p:nvPr/>
          </p:nvSpPr>
          <p:spPr bwMode="auto">
            <a:xfrm>
              <a:off x="1850" y="1994"/>
              <a:ext cx="548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GeV</a:t>
              </a:r>
            </a:p>
          </p:txBody>
        </p:sp>
        <p:sp>
          <p:nvSpPr>
            <p:cNvPr id="28" name="Text Box 174"/>
            <p:cNvSpPr txBox="1">
              <a:spLocks noChangeArrowheads="1"/>
            </p:cNvSpPr>
            <p:nvPr/>
          </p:nvSpPr>
          <p:spPr bwMode="auto">
            <a:xfrm>
              <a:off x="1779" y="1853"/>
              <a:ext cx="619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100 GeV</a:t>
              </a:r>
            </a:p>
          </p:txBody>
        </p:sp>
        <p:sp>
          <p:nvSpPr>
            <p:cNvPr id="29" name="Text Box 177"/>
            <p:cNvSpPr txBox="1">
              <a:spLocks noChangeArrowheads="1"/>
            </p:cNvSpPr>
            <p:nvPr/>
          </p:nvSpPr>
          <p:spPr bwMode="auto">
            <a:xfrm>
              <a:off x="2995" y="1866"/>
              <a:ext cx="1143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/>
                <a:t>t</a:t>
              </a:r>
              <a:r>
                <a:rPr lang="en-GB" sz="1600" dirty="0"/>
                <a:t>, </a:t>
              </a:r>
              <a:r>
                <a:rPr lang="en-GB" sz="1600" i="1" dirty="0"/>
                <a:t>Z</a:t>
              </a:r>
              <a:r>
                <a:rPr lang="en-GB" sz="1600" dirty="0"/>
                <a:t>, </a:t>
              </a:r>
              <a:r>
                <a:rPr lang="en-GB" sz="1600" i="1" dirty="0"/>
                <a:t>W</a:t>
              </a:r>
              <a:r>
                <a:rPr lang="en-GB" sz="1600" dirty="0"/>
                <a:t>, </a:t>
              </a:r>
              <a:r>
                <a:rPr lang="en-GB" sz="1600" i="1" dirty="0"/>
                <a:t>H</a:t>
              </a:r>
              <a:r>
                <a:rPr lang="en-GB" sz="1600" dirty="0"/>
                <a:t>, </a:t>
              </a:r>
              <a:r>
                <a:rPr lang="en-GB" sz="1600" dirty="0" smtClean="0"/>
                <a:t>EWSB</a:t>
              </a:r>
              <a:endParaRPr lang="en-GB" sz="1600" i="1" dirty="0"/>
            </a:p>
          </p:txBody>
        </p:sp>
        <p:sp>
          <p:nvSpPr>
            <p:cNvPr id="30" name="Text Box 178"/>
            <p:cNvSpPr txBox="1">
              <a:spLocks noChangeArrowheads="1"/>
            </p:cNvSpPr>
            <p:nvPr/>
          </p:nvSpPr>
          <p:spPr bwMode="auto">
            <a:xfrm>
              <a:off x="2995" y="2006"/>
              <a:ext cx="680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 smtClean="0">
                  <a:sym typeface="Symbol" charset="2"/>
                </a:rPr>
                <a:t>ψ</a:t>
              </a:r>
              <a:r>
                <a:rPr lang="en-GB" sz="1600" dirty="0" smtClean="0">
                  <a:sym typeface="Symbol" charset="2"/>
                </a:rPr>
                <a:t>, </a:t>
              </a:r>
              <a:r>
                <a:rPr lang="en-GB" sz="1600" i="1" dirty="0" err="1" smtClean="0">
                  <a:sym typeface="Symbol" charset="2"/>
                </a:rPr>
                <a:t>b</a:t>
              </a:r>
              <a:r>
                <a:rPr lang="en-GB" sz="1600" dirty="0" smtClean="0">
                  <a:sym typeface="Symbol" charset="2"/>
                </a:rPr>
                <a:t>, </a:t>
              </a:r>
              <a:r>
                <a:rPr lang="en-GB" sz="1600" i="1" dirty="0" err="1" smtClean="0">
                  <a:latin typeface="Symbol" charset="2"/>
                  <a:cs typeface="Symbol" charset="2"/>
                  <a:sym typeface="Symbol" charset="2"/>
                </a:rPr>
                <a:t>Υ</a:t>
              </a:r>
              <a:r>
                <a:rPr lang="en-GB" sz="1600" i="1" dirty="0" smtClean="0">
                  <a:sym typeface="Symbol" charset="2"/>
                </a:rPr>
                <a:t>, </a:t>
              </a:r>
              <a:r>
                <a:rPr lang="en-GB" sz="1600" i="1" dirty="0">
                  <a:sym typeface="Symbol" charset="2"/>
                </a:rPr>
                <a:t>B</a:t>
              </a:r>
              <a:endParaRPr lang="en-GB" sz="1600" dirty="0">
                <a:sym typeface="Symbol" charset="2"/>
              </a:endParaRPr>
            </a:p>
          </p:txBody>
        </p:sp>
        <p:sp>
          <p:nvSpPr>
            <p:cNvPr id="31" name="Text Box 179"/>
            <p:cNvSpPr txBox="1">
              <a:spLocks noChangeArrowheads="1"/>
            </p:cNvSpPr>
            <p:nvPr/>
          </p:nvSpPr>
          <p:spPr bwMode="auto">
            <a:xfrm>
              <a:off x="2995" y="2136"/>
              <a:ext cx="915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τ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c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n</a:t>
              </a:r>
              <a:r>
                <a:rPr lang="en-GB" sz="1600" i="1" dirty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>
                  <a:solidFill>
                    <a:srgbClr val="000000"/>
                  </a:solidFill>
                  <a:sym typeface="Symbol" charset="2"/>
                </a:rPr>
                <a:t>p</a:t>
              </a:r>
              <a:r>
                <a:rPr lang="en-GB" sz="1600" i="1" dirty="0">
                  <a:solidFill>
                    <a:srgbClr val="000000"/>
                  </a:solidFill>
                  <a:sym typeface="Symbol" charset="2"/>
                </a:rPr>
                <a:t>,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 </a:t>
              </a:r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ρ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ea typeface="Lucida Grande"/>
                  <a:cs typeface="Symbol" charset="2"/>
                  <a:sym typeface="Symbol" charset="2"/>
                </a:rPr>
                <a:t>f</a:t>
              </a:r>
              <a:endParaRPr lang="en-GB" sz="1600" i="1" dirty="0">
                <a:solidFill>
                  <a:srgbClr val="000000"/>
                </a:solidFill>
                <a:latin typeface="Symbol" charset="2"/>
                <a:cs typeface="Symbol" charset="2"/>
                <a:sym typeface="Symbol" charset="2"/>
              </a:endParaRPr>
            </a:p>
          </p:txBody>
        </p:sp>
        <p:sp>
          <p:nvSpPr>
            <p:cNvPr id="32" name="Text Box 180"/>
            <p:cNvSpPr txBox="1">
              <a:spLocks noChangeArrowheads="1"/>
            </p:cNvSpPr>
            <p:nvPr/>
          </p:nvSpPr>
          <p:spPr bwMode="auto">
            <a:xfrm>
              <a:off x="2995" y="2277"/>
              <a:ext cx="830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m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s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π</a:t>
              </a:r>
              <a:r>
                <a:rPr lang="en-GB" sz="1600" i="1" dirty="0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, </a:t>
              </a:r>
              <a:r>
                <a:rPr lang="en-GB" sz="1600" dirty="0" smtClean="0">
                  <a:solidFill>
                    <a:srgbClr val="000000"/>
                  </a:solidFill>
                  <a:latin typeface="Arial"/>
                  <a:cs typeface="Arial"/>
                  <a:sym typeface="Symbol" charset="2"/>
                </a:rPr>
                <a:t>QCD</a:t>
              </a:r>
              <a:endParaRPr lang="en-GB" sz="1600" dirty="0">
                <a:solidFill>
                  <a:srgbClr val="000000"/>
                </a:solidFill>
                <a:latin typeface="Arial"/>
                <a:cs typeface="Arial"/>
                <a:sym typeface="Symbol" charset="2"/>
              </a:endParaRPr>
            </a:p>
          </p:txBody>
        </p:sp>
        <p:sp>
          <p:nvSpPr>
            <p:cNvPr id="33" name="Text Box 181"/>
            <p:cNvSpPr txBox="1">
              <a:spLocks noChangeArrowheads="1"/>
            </p:cNvSpPr>
            <p:nvPr/>
          </p:nvSpPr>
          <p:spPr bwMode="auto">
            <a:xfrm>
              <a:off x="2995" y="2419"/>
              <a:ext cx="1394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squar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u</a:t>
              </a:r>
              <a:r>
                <a:rPr lang="en-GB" sz="1600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d</a:t>
              </a:r>
              <a:r>
                <a:rPr lang="en-GB" sz="1600" dirty="0" smtClean="0">
                  <a:solidFill>
                    <a:srgbClr val="000000"/>
                  </a:solidFill>
                  <a:sym typeface="Symbol" charset="2"/>
                </a:rPr>
                <a:t>, nuclear </a:t>
              </a:r>
              <a:r>
                <a:rPr lang="en-GB" sz="1600" dirty="0">
                  <a:solidFill>
                    <a:srgbClr val="000000"/>
                  </a:solidFill>
                  <a:sym typeface="Symbol" charset="2"/>
                </a:rPr>
                <a:t>binding </a:t>
              </a:r>
              <a:r>
                <a:rPr lang="en-GB" sz="1600" i="1" dirty="0">
                  <a:solidFill>
                    <a:srgbClr val="000000"/>
                  </a:solidFill>
                  <a:sym typeface="Symbol" charset="2"/>
                </a:rPr>
                <a:t>E</a:t>
              </a:r>
            </a:p>
          </p:txBody>
        </p:sp>
        <p:sp>
          <p:nvSpPr>
            <p:cNvPr id="34" name="Text Box 182"/>
            <p:cNvSpPr txBox="1">
              <a:spLocks noChangeArrowheads="1"/>
            </p:cNvSpPr>
            <p:nvPr/>
          </p:nvSpPr>
          <p:spPr bwMode="auto">
            <a:xfrm>
              <a:off x="2995" y="2548"/>
              <a:ext cx="18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>
                  <a:solidFill>
                    <a:srgbClr val="000000"/>
                  </a:solidFill>
                  <a:sym typeface="Symbol" charset="2"/>
                </a:rPr>
                <a:t>e</a:t>
              </a:r>
              <a:endParaRPr lang="en-GB" sz="1600" dirty="0">
                <a:solidFill>
                  <a:srgbClr val="000000"/>
                </a:solidFill>
                <a:sym typeface="Symbol" charset="2"/>
              </a:endParaRPr>
            </a:p>
          </p:txBody>
        </p:sp>
        <p:sp>
          <p:nvSpPr>
            <p:cNvPr id="35" name="Text Box 183"/>
            <p:cNvSpPr txBox="1">
              <a:spLocks noChangeArrowheads="1"/>
            </p:cNvSpPr>
            <p:nvPr/>
          </p:nvSpPr>
          <p:spPr bwMode="auto">
            <a:xfrm>
              <a:off x="2995" y="3270"/>
              <a:ext cx="1059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>
                  <a:solidFill>
                    <a:srgbClr val="000000"/>
                  </a:solidFill>
                  <a:sym typeface="Symbol" charset="2"/>
                </a:rPr>
                <a:t>atomic binding </a:t>
              </a:r>
              <a:r>
                <a:rPr lang="en-GB" sz="1600" i="1">
                  <a:solidFill>
                    <a:srgbClr val="000000"/>
                  </a:solidFill>
                  <a:sym typeface="Symbol" charset="2"/>
                </a:rPr>
                <a:t>E</a:t>
              </a:r>
            </a:p>
          </p:txBody>
        </p:sp>
        <p:sp>
          <p:nvSpPr>
            <p:cNvPr id="36" name="Line 186"/>
            <p:cNvSpPr>
              <a:spLocks noChangeShapeType="1"/>
            </p:cNvSpPr>
            <p:nvPr/>
          </p:nvSpPr>
          <p:spPr bwMode="auto">
            <a:xfrm>
              <a:off x="2426" y="1270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7" name="Line 187"/>
            <p:cNvSpPr>
              <a:spLocks noChangeShapeType="1"/>
            </p:cNvSpPr>
            <p:nvPr/>
          </p:nvSpPr>
          <p:spPr bwMode="auto">
            <a:xfrm flipV="1">
              <a:off x="2653" y="1339"/>
              <a:ext cx="0" cy="283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prstDash val="sysDot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8" name="Line 188"/>
            <p:cNvSpPr>
              <a:spLocks noChangeShapeType="1"/>
            </p:cNvSpPr>
            <p:nvPr/>
          </p:nvSpPr>
          <p:spPr bwMode="auto">
            <a:xfrm flipV="1">
              <a:off x="2653" y="1056"/>
              <a:ext cx="0" cy="169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prstDash val="sysDot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9" name="Line 189"/>
            <p:cNvSpPr>
              <a:spLocks noChangeShapeType="1"/>
            </p:cNvSpPr>
            <p:nvPr/>
          </p:nvSpPr>
          <p:spPr bwMode="auto">
            <a:xfrm>
              <a:off x="2426" y="1055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0" name="Line 190"/>
            <p:cNvSpPr>
              <a:spLocks noChangeShapeType="1"/>
            </p:cNvSpPr>
            <p:nvPr/>
          </p:nvSpPr>
          <p:spPr bwMode="auto">
            <a:xfrm flipV="1">
              <a:off x="2653" y="882"/>
              <a:ext cx="0" cy="169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prstDash val="sysDot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1" name="Line 191"/>
            <p:cNvSpPr>
              <a:spLocks noChangeShapeType="1"/>
            </p:cNvSpPr>
            <p:nvPr/>
          </p:nvSpPr>
          <p:spPr bwMode="auto">
            <a:xfrm>
              <a:off x="2426" y="857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2" name="Text Box 192"/>
            <p:cNvSpPr txBox="1">
              <a:spLocks noChangeArrowheads="1"/>
            </p:cNvSpPr>
            <p:nvPr/>
          </p:nvSpPr>
          <p:spPr bwMode="auto">
            <a:xfrm>
              <a:off x="2993" y="970"/>
              <a:ext cx="1396" cy="18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square"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GB" sz="1600" dirty="0">
                  <a:solidFill>
                    <a:srgbClr val="000000"/>
                  </a:solidFill>
                </a:rPr>
                <a:t>GUT </a:t>
              </a:r>
              <a:r>
                <a:rPr lang="en-GB" sz="1600" dirty="0" smtClean="0">
                  <a:solidFill>
                    <a:srgbClr val="000000"/>
                  </a:solidFill>
                </a:rPr>
                <a:t>? </a:t>
              </a:r>
              <a:endParaRPr lang="en-GB" sz="1000" dirty="0">
                <a:solidFill>
                  <a:srgbClr val="000000"/>
                </a:solidFill>
              </a:endParaRPr>
            </a:p>
          </p:txBody>
        </p:sp>
        <p:sp>
          <p:nvSpPr>
            <p:cNvPr id="43" name="Text Box 193"/>
            <p:cNvSpPr txBox="1">
              <a:spLocks noChangeArrowheads="1"/>
            </p:cNvSpPr>
            <p:nvPr/>
          </p:nvSpPr>
          <p:spPr bwMode="auto">
            <a:xfrm>
              <a:off x="2993" y="772"/>
              <a:ext cx="1162" cy="189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GB" sz="1600" dirty="0">
                  <a:solidFill>
                    <a:srgbClr val="000000"/>
                  </a:solidFill>
                </a:rPr>
                <a:t>Planck</a:t>
              </a:r>
              <a:r>
                <a:rPr lang="en-GB" sz="1600" dirty="0" smtClean="0">
                  <a:solidFill>
                    <a:srgbClr val="000000"/>
                  </a:solidFill>
                </a:rPr>
                <a:t> scale (</a:t>
              </a:r>
              <a:r>
                <a:rPr lang="en-GB" sz="1600" i="1" dirty="0" err="1">
                  <a:solidFill>
                    <a:srgbClr val="000000"/>
                  </a:solidFill>
                </a:rPr>
                <a:t>M</a:t>
              </a:r>
              <a:r>
                <a:rPr lang="en-GB" sz="1600" baseline="-25000" dirty="0" err="1">
                  <a:solidFill>
                    <a:srgbClr val="000000"/>
                  </a:solidFill>
                </a:rPr>
                <a:t>Pl</a:t>
              </a:r>
              <a:r>
                <a:rPr lang="en-GB" sz="1600" dirty="0">
                  <a:solidFill>
                    <a:srgbClr val="000000"/>
                  </a:solidFill>
                </a:rPr>
                <a:t>)</a:t>
              </a:r>
            </a:p>
          </p:txBody>
        </p:sp>
        <p:sp>
          <p:nvSpPr>
            <p:cNvPr id="44" name="Text Box 194"/>
            <p:cNvSpPr txBox="1">
              <a:spLocks noChangeArrowheads="1"/>
            </p:cNvSpPr>
            <p:nvPr/>
          </p:nvSpPr>
          <p:spPr bwMode="auto">
            <a:xfrm>
              <a:off x="3000" y="1172"/>
              <a:ext cx="1219" cy="189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GB" sz="1600" dirty="0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ν</a:t>
              </a:r>
              <a:r>
                <a:rPr lang="en-GB" sz="1600" i="1" baseline="-25000" dirty="0" smtClean="0">
                  <a:solidFill>
                    <a:srgbClr val="000000"/>
                  </a:solidFill>
                  <a:sym typeface="Symbol" charset="2"/>
                </a:rPr>
                <a:t>R</a:t>
              </a:r>
              <a:r>
                <a:rPr lang="en-GB" sz="1600" dirty="0" smtClean="0">
                  <a:solidFill>
                    <a:srgbClr val="000000"/>
                  </a:solidFill>
                  <a:sym typeface="Symbol" charset="2"/>
                </a:rPr>
                <a:t> </a:t>
              </a:r>
              <a:r>
                <a:rPr lang="en-GB" sz="1600" dirty="0">
                  <a:solidFill>
                    <a:srgbClr val="000000"/>
                  </a:solidFill>
                  <a:sym typeface="Symbol" charset="2"/>
                </a:rPr>
                <a:t>?</a:t>
              </a:r>
              <a:endParaRPr lang="en-GB" sz="1600" i="1" baseline="-25000" dirty="0">
                <a:solidFill>
                  <a:srgbClr val="000000"/>
                </a:solidFill>
                <a:sym typeface="Symbol" charset="2"/>
              </a:endParaRPr>
            </a:p>
          </p:txBody>
        </p:sp>
        <p:sp>
          <p:nvSpPr>
            <p:cNvPr id="45" name="Text Box 195"/>
            <p:cNvSpPr txBox="1">
              <a:spLocks noChangeArrowheads="1"/>
            </p:cNvSpPr>
            <p:nvPr/>
          </p:nvSpPr>
          <p:spPr bwMode="auto">
            <a:xfrm>
              <a:off x="1761" y="1155"/>
              <a:ext cx="64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</a:t>
              </a:r>
              <a:r>
                <a:rPr lang="en-GB" sz="1600" baseline="30000">
                  <a:solidFill>
                    <a:srgbClr val="000000"/>
                  </a:solidFill>
                </a:rPr>
                <a:t>14</a:t>
              </a:r>
              <a:r>
                <a:rPr lang="en-GB" sz="1600">
                  <a:solidFill>
                    <a:srgbClr val="000000"/>
                  </a:solidFill>
                </a:rPr>
                <a:t> GeV</a:t>
              </a:r>
            </a:p>
          </p:txBody>
        </p:sp>
        <p:sp>
          <p:nvSpPr>
            <p:cNvPr id="46" name="Text Box 196"/>
            <p:cNvSpPr txBox="1">
              <a:spLocks noChangeArrowheads="1"/>
            </p:cNvSpPr>
            <p:nvPr/>
          </p:nvSpPr>
          <p:spPr bwMode="auto">
            <a:xfrm>
              <a:off x="1758" y="941"/>
              <a:ext cx="64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</a:t>
              </a:r>
              <a:r>
                <a:rPr lang="en-GB" sz="1600" baseline="30000">
                  <a:solidFill>
                    <a:srgbClr val="000000"/>
                  </a:solidFill>
                </a:rPr>
                <a:t>16</a:t>
              </a:r>
              <a:r>
                <a:rPr lang="en-GB" sz="1600">
                  <a:solidFill>
                    <a:srgbClr val="000000"/>
                  </a:solidFill>
                </a:rPr>
                <a:t> GeV</a:t>
              </a:r>
            </a:p>
          </p:txBody>
        </p:sp>
        <p:sp>
          <p:nvSpPr>
            <p:cNvPr id="47" name="Text Box 197"/>
            <p:cNvSpPr txBox="1">
              <a:spLocks noChangeArrowheads="1"/>
            </p:cNvSpPr>
            <p:nvPr/>
          </p:nvSpPr>
          <p:spPr bwMode="auto">
            <a:xfrm>
              <a:off x="1758" y="742"/>
              <a:ext cx="64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dirty="0">
                  <a:solidFill>
                    <a:srgbClr val="000000"/>
                  </a:solidFill>
                </a:rPr>
                <a:t>10</a:t>
              </a:r>
              <a:r>
                <a:rPr lang="en-GB" sz="1600" baseline="30000" dirty="0">
                  <a:solidFill>
                    <a:srgbClr val="000000"/>
                  </a:solidFill>
                </a:rPr>
                <a:t>19</a:t>
              </a:r>
              <a:r>
                <a:rPr lang="en-GB" sz="1600" dirty="0">
                  <a:solidFill>
                    <a:srgbClr val="000000"/>
                  </a:solidFill>
                </a:rPr>
                <a:t> GeV</a:t>
              </a:r>
            </a:p>
          </p:txBody>
        </p:sp>
        <p:sp>
          <p:nvSpPr>
            <p:cNvPr id="48" name="Line 198"/>
            <p:cNvSpPr>
              <a:spLocks noChangeShapeType="1"/>
            </p:cNvSpPr>
            <p:nvPr/>
          </p:nvSpPr>
          <p:spPr bwMode="auto">
            <a:xfrm>
              <a:off x="2428" y="3819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9" name="Line 199"/>
            <p:cNvSpPr>
              <a:spLocks noChangeShapeType="1"/>
            </p:cNvSpPr>
            <p:nvPr/>
          </p:nvSpPr>
          <p:spPr bwMode="auto">
            <a:xfrm>
              <a:off x="2428" y="3677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0" name="Line 200"/>
            <p:cNvSpPr>
              <a:spLocks noChangeShapeType="1"/>
            </p:cNvSpPr>
            <p:nvPr/>
          </p:nvSpPr>
          <p:spPr bwMode="auto">
            <a:xfrm>
              <a:off x="2428" y="3536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1" name="Text Box 201"/>
            <p:cNvSpPr txBox="1">
              <a:spLocks noChangeArrowheads="1"/>
            </p:cNvSpPr>
            <p:nvPr/>
          </p:nvSpPr>
          <p:spPr bwMode="auto">
            <a:xfrm>
              <a:off x="1845" y="3706"/>
              <a:ext cx="55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dirty="0">
                  <a:solidFill>
                    <a:srgbClr val="000000"/>
                  </a:solidFill>
                </a:rPr>
                <a:t>10 </a:t>
              </a:r>
              <a:r>
                <a:rPr lang="en-GB" sz="1600" dirty="0" err="1">
                  <a:solidFill>
                    <a:srgbClr val="000000"/>
                  </a:solidFill>
                </a:rPr>
                <a:t>meV</a:t>
              </a:r>
              <a:endParaRPr lang="en-GB" sz="1600" dirty="0">
                <a:solidFill>
                  <a:srgbClr val="000000"/>
                </a:solidFill>
              </a:endParaRPr>
            </a:p>
          </p:txBody>
        </p:sp>
        <p:sp>
          <p:nvSpPr>
            <p:cNvPr id="52" name="Text Box 202"/>
            <p:cNvSpPr txBox="1">
              <a:spLocks noChangeArrowheads="1"/>
            </p:cNvSpPr>
            <p:nvPr/>
          </p:nvSpPr>
          <p:spPr bwMode="auto">
            <a:xfrm>
              <a:off x="1776" y="3565"/>
              <a:ext cx="62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100 meV</a:t>
              </a:r>
            </a:p>
          </p:txBody>
        </p:sp>
        <p:sp>
          <p:nvSpPr>
            <p:cNvPr id="53" name="Text Box 203"/>
            <p:cNvSpPr txBox="1">
              <a:spLocks noChangeArrowheads="1"/>
            </p:cNvSpPr>
            <p:nvPr/>
          </p:nvSpPr>
          <p:spPr bwMode="auto">
            <a:xfrm>
              <a:off x="2023" y="3423"/>
              <a:ext cx="377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eV</a:t>
              </a:r>
            </a:p>
          </p:txBody>
        </p:sp>
        <p:sp>
          <p:nvSpPr>
            <p:cNvPr id="54" name="Text Box 204"/>
            <p:cNvSpPr txBox="1">
              <a:spLocks noChangeArrowheads="1"/>
            </p:cNvSpPr>
            <p:nvPr/>
          </p:nvSpPr>
          <p:spPr bwMode="auto">
            <a:xfrm>
              <a:off x="2995" y="3407"/>
              <a:ext cx="278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ν</a:t>
              </a:r>
              <a:r>
                <a:rPr lang="en-GB" sz="1600" dirty="0" err="1" smtClean="0">
                  <a:solidFill>
                    <a:srgbClr val="000000"/>
                  </a:solidFill>
                  <a:sym typeface="Symbol" charset="2"/>
                </a:rPr>
                <a:t>’s</a:t>
              </a:r>
              <a:endParaRPr lang="en-GB" sz="1600" dirty="0">
                <a:solidFill>
                  <a:srgbClr val="000000"/>
                </a:solidFill>
                <a:sym typeface="Symbol" charset="2"/>
              </a:endParaRPr>
            </a:p>
          </p:txBody>
        </p:sp>
        <p:sp>
          <p:nvSpPr>
            <p:cNvPr id="55" name="Line 205"/>
            <p:cNvSpPr>
              <a:spLocks noChangeShapeType="1"/>
            </p:cNvSpPr>
            <p:nvPr/>
          </p:nvSpPr>
          <p:spPr bwMode="auto">
            <a:xfrm flipH="1">
              <a:off x="3135" y="3621"/>
              <a:ext cx="2" cy="15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wrap="squar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6" name="Line 206"/>
            <p:cNvSpPr>
              <a:spLocks noChangeShapeType="1"/>
            </p:cNvSpPr>
            <p:nvPr/>
          </p:nvSpPr>
          <p:spPr bwMode="auto">
            <a:xfrm>
              <a:off x="3475" y="3480"/>
              <a:ext cx="0" cy="34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7" name="Text Box 207"/>
            <p:cNvSpPr txBox="1">
              <a:spLocks noChangeArrowheads="1"/>
            </p:cNvSpPr>
            <p:nvPr/>
          </p:nvSpPr>
          <p:spPr bwMode="auto">
            <a:xfrm>
              <a:off x="3149" y="3635"/>
              <a:ext cx="18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>
                  <a:solidFill>
                    <a:srgbClr val="000000"/>
                  </a:solidFill>
                  <a:sym typeface="Symbol" charset="2"/>
                </a:rPr>
                <a:t>?</a:t>
              </a:r>
            </a:p>
          </p:txBody>
        </p:sp>
        <p:sp>
          <p:nvSpPr>
            <p:cNvPr id="58" name="Line 208"/>
            <p:cNvSpPr>
              <a:spLocks noChangeShapeType="1"/>
            </p:cNvSpPr>
            <p:nvPr/>
          </p:nvSpPr>
          <p:spPr bwMode="auto">
            <a:xfrm>
              <a:off x="3475" y="2642"/>
              <a:ext cx="0" cy="34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sp>
        <p:nvSpPr>
          <p:cNvPr id="59" name="Text Box 182"/>
          <p:cNvSpPr txBox="1">
            <a:spLocks noChangeArrowheads="1"/>
          </p:cNvSpPr>
          <p:nvPr/>
        </p:nvSpPr>
        <p:spPr bwMode="auto">
          <a:xfrm>
            <a:off x="6153629" y="4708381"/>
            <a:ext cx="1231124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dirty="0" smtClean="0">
                <a:solidFill>
                  <a:srgbClr val="000000"/>
                </a:solidFill>
                <a:sym typeface="Symbol" charset="2"/>
              </a:rPr>
              <a:t>core of Sun</a:t>
            </a:r>
            <a:endParaRPr lang="en-GB" sz="1600" dirty="0">
              <a:solidFill>
                <a:srgbClr val="000000"/>
              </a:solidFill>
              <a:sym typeface="Symbol" charset="2"/>
            </a:endParaRPr>
          </a:p>
        </p:txBody>
      </p:sp>
      <p:grpSp>
        <p:nvGrpSpPr>
          <p:cNvPr id="60" name="Group 79"/>
          <p:cNvGrpSpPr/>
          <p:nvPr/>
        </p:nvGrpSpPr>
        <p:grpSpPr>
          <a:xfrm>
            <a:off x="1740363" y="1059394"/>
            <a:ext cx="2152369" cy="5084763"/>
            <a:chOff x="341746" y="1089023"/>
            <a:chExt cx="2152369" cy="5084763"/>
          </a:xfrm>
        </p:grpSpPr>
        <p:sp>
          <p:nvSpPr>
            <p:cNvPr id="61" name="Up Arrow 60"/>
            <p:cNvSpPr/>
            <p:nvPr/>
          </p:nvSpPr>
          <p:spPr>
            <a:xfrm flipV="1">
              <a:off x="1046315" y="1089023"/>
              <a:ext cx="1447800" cy="5084763"/>
            </a:xfrm>
            <a:prstGeom prst="upArrow">
              <a:avLst/>
            </a:prstGeom>
            <a:solidFill>
              <a:schemeClr val="tx1">
                <a:lumMod val="50000"/>
                <a:lumOff val="50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62" name="Text Box 171"/>
            <p:cNvSpPr txBox="1">
              <a:spLocks noChangeArrowheads="1"/>
            </p:cNvSpPr>
            <p:nvPr/>
          </p:nvSpPr>
          <p:spPr bwMode="auto">
            <a:xfrm>
              <a:off x="592682" y="3636092"/>
              <a:ext cx="1617118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i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L</a:t>
              </a:r>
              <a:r>
                <a:rPr lang="en-GB" sz="1600" baseline="-25000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strong</a:t>
              </a:r>
              <a:r>
                <a:rPr lang="en-GB" sz="1600" dirty="0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~ </a:t>
              </a:r>
              <a:r>
                <a:rPr lang="en-GB" sz="1600" dirty="0" smtClean="0">
                  <a:solidFill>
                    <a:srgbClr val="FFFFFF"/>
                  </a:solidFill>
                </a:rPr>
                <a:t>10</a:t>
              </a:r>
              <a:r>
                <a:rPr lang="en-GB" sz="1600" baseline="30000" dirty="0" smtClean="0">
                  <a:solidFill>
                    <a:srgbClr val="FFFFFF"/>
                  </a:solidFill>
                </a:rPr>
                <a:t>−15</a:t>
              </a:r>
              <a:r>
                <a:rPr lang="en-GB" sz="1600" dirty="0" smtClean="0">
                  <a:solidFill>
                    <a:srgbClr val="FFFFFF"/>
                  </a:solidFill>
                </a:rPr>
                <a:t> </a:t>
              </a:r>
              <a:r>
                <a:rPr lang="en-GB" sz="1600" dirty="0" err="1" smtClean="0">
                  <a:solidFill>
                    <a:srgbClr val="FFFFFF"/>
                  </a:solidFill>
                </a:rPr>
                <a:t>m</a:t>
              </a:r>
              <a:endParaRPr lang="en-GB" sz="1600" dirty="0">
                <a:solidFill>
                  <a:srgbClr val="FFFFFF"/>
                </a:solidFill>
              </a:endParaRPr>
            </a:p>
          </p:txBody>
        </p:sp>
        <p:sp>
          <p:nvSpPr>
            <p:cNvPr id="63" name="Text Box 171"/>
            <p:cNvSpPr txBox="1">
              <a:spLocks noChangeArrowheads="1"/>
            </p:cNvSpPr>
            <p:nvPr/>
          </p:nvSpPr>
          <p:spPr bwMode="auto">
            <a:xfrm>
              <a:off x="569972" y="5425475"/>
              <a:ext cx="1639828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i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L</a:t>
              </a:r>
              <a:r>
                <a:rPr lang="en-GB" sz="1600" baseline="-25000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atomic</a:t>
              </a:r>
              <a:r>
                <a:rPr lang="en-GB" sz="1600" dirty="0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</a:t>
              </a:r>
              <a:r>
                <a:rPr lang="en-GB" sz="1600" dirty="0" smtClean="0">
                  <a:solidFill>
                    <a:prstClr val="white"/>
                  </a:solidFill>
                </a:rPr>
                <a:t>~ 10</a:t>
              </a:r>
              <a:r>
                <a:rPr lang="en-GB" sz="1600" baseline="30000" dirty="0" smtClean="0">
                  <a:solidFill>
                    <a:prstClr val="white"/>
                  </a:solidFill>
                </a:rPr>
                <a:t>−10</a:t>
              </a:r>
              <a:r>
                <a:rPr lang="en-GB" sz="1600" dirty="0" smtClean="0">
                  <a:solidFill>
                    <a:prstClr val="white"/>
                  </a:solidFill>
                </a:rPr>
                <a:t> </a:t>
              </a:r>
              <a:r>
                <a:rPr lang="en-GB" sz="1600" dirty="0" err="1" smtClean="0">
                  <a:solidFill>
                    <a:prstClr val="white"/>
                  </a:solidFill>
                </a:rPr>
                <a:t>m</a:t>
              </a:r>
              <a:endParaRPr lang="en-GB" sz="1600" dirty="0">
                <a:solidFill>
                  <a:prstClr val="white"/>
                </a:solidFill>
              </a:endParaRPr>
            </a:p>
          </p:txBody>
        </p:sp>
        <p:sp>
          <p:nvSpPr>
            <p:cNvPr id="64" name="Text Box 171"/>
            <p:cNvSpPr txBox="1">
              <a:spLocks noChangeArrowheads="1"/>
            </p:cNvSpPr>
            <p:nvPr/>
          </p:nvSpPr>
          <p:spPr bwMode="auto">
            <a:xfrm>
              <a:off x="653529" y="2925623"/>
              <a:ext cx="1556271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i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L</a:t>
              </a:r>
              <a:r>
                <a:rPr lang="en-GB" sz="1600" baseline="-25000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weak</a:t>
              </a:r>
              <a:r>
                <a:rPr lang="en-GB" sz="1600" dirty="0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~ </a:t>
              </a:r>
              <a:r>
                <a:rPr lang="en-GB" sz="1600" dirty="0" smtClean="0">
                  <a:solidFill>
                    <a:srgbClr val="FFFFFF"/>
                  </a:solidFill>
                </a:rPr>
                <a:t>10</a:t>
              </a:r>
              <a:r>
                <a:rPr lang="en-GB" sz="1600" baseline="30000" dirty="0" smtClean="0">
                  <a:solidFill>
                    <a:srgbClr val="FFFFFF"/>
                  </a:solidFill>
                </a:rPr>
                <a:t>−18</a:t>
              </a:r>
              <a:r>
                <a:rPr lang="en-GB" sz="1600" dirty="0" smtClean="0">
                  <a:solidFill>
                    <a:srgbClr val="FFFFFF"/>
                  </a:solidFill>
                </a:rPr>
                <a:t> </a:t>
              </a:r>
              <a:r>
                <a:rPr lang="en-GB" sz="1600" dirty="0" err="1" smtClean="0">
                  <a:solidFill>
                    <a:srgbClr val="FFFFFF"/>
                  </a:solidFill>
                </a:rPr>
                <a:t>m</a:t>
              </a:r>
              <a:endParaRPr lang="en-GB" sz="1600" dirty="0">
                <a:solidFill>
                  <a:srgbClr val="FFFFFF"/>
                </a:solidFill>
              </a:endParaRPr>
            </a:p>
          </p:txBody>
        </p:sp>
        <p:sp>
          <p:nvSpPr>
            <p:cNvPr id="65" name="Text Box 171"/>
            <p:cNvSpPr txBox="1">
              <a:spLocks noChangeArrowheads="1"/>
            </p:cNvSpPr>
            <p:nvPr/>
          </p:nvSpPr>
          <p:spPr bwMode="auto">
            <a:xfrm>
              <a:off x="341746" y="1183968"/>
              <a:ext cx="1868054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i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L</a:t>
              </a:r>
              <a:r>
                <a:rPr lang="en-GB" sz="1600" baseline="-25000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gravitation</a:t>
              </a:r>
              <a:r>
                <a:rPr lang="en-GB" sz="1600" dirty="0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~ </a:t>
              </a:r>
              <a:r>
                <a:rPr lang="en-GB" sz="1600" dirty="0" smtClean="0">
                  <a:solidFill>
                    <a:srgbClr val="FFFFFF"/>
                  </a:solidFill>
                </a:rPr>
                <a:t>10</a:t>
              </a:r>
              <a:r>
                <a:rPr lang="en-GB" sz="1600" baseline="30000" dirty="0" smtClean="0">
                  <a:solidFill>
                    <a:srgbClr val="FFFFFF"/>
                  </a:solidFill>
                </a:rPr>
                <a:t>−35</a:t>
              </a:r>
              <a:r>
                <a:rPr lang="en-GB" sz="1600" dirty="0" smtClean="0">
                  <a:solidFill>
                    <a:srgbClr val="FFFFFF"/>
                  </a:solidFill>
                </a:rPr>
                <a:t> </a:t>
              </a:r>
              <a:r>
                <a:rPr lang="en-GB" sz="1600" dirty="0" err="1" smtClean="0">
                  <a:solidFill>
                    <a:srgbClr val="FFFFFF"/>
                  </a:solidFill>
                </a:rPr>
                <a:t>m</a:t>
              </a:r>
              <a:endParaRPr lang="en-GB" sz="1600" dirty="0">
                <a:solidFill>
                  <a:srgbClr val="FFFFFF"/>
                </a:solidFill>
              </a:endParaRPr>
            </a:p>
          </p:txBody>
        </p:sp>
      </p:grpSp>
      <p:sp>
        <p:nvSpPr>
          <p:cNvPr id="66" name="Text Box 201"/>
          <p:cNvSpPr txBox="1">
            <a:spLocks noChangeArrowheads="1"/>
          </p:cNvSpPr>
          <p:nvPr/>
        </p:nvSpPr>
        <p:spPr bwMode="auto">
          <a:xfrm>
            <a:off x="5471556" y="6112601"/>
            <a:ext cx="295872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algn="r"/>
            <a:r>
              <a:rPr lang="en-GB" sz="1600" dirty="0" smtClean="0">
                <a:solidFill>
                  <a:srgbClr val="000000"/>
                </a:solidFill>
              </a:rPr>
              <a:t>0</a:t>
            </a:r>
            <a:endParaRPr lang="en-GB" sz="1600" dirty="0">
              <a:solidFill>
                <a:srgbClr val="000000"/>
              </a:solidFill>
            </a:endParaRPr>
          </a:p>
        </p:txBody>
      </p:sp>
      <p:sp>
        <p:nvSpPr>
          <p:cNvPr id="67" name="Text Box 204"/>
          <p:cNvSpPr txBox="1">
            <a:spLocks noChangeArrowheads="1"/>
          </p:cNvSpPr>
          <p:nvPr/>
        </p:nvSpPr>
        <p:spPr bwMode="auto">
          <a:xfrm>
            <a:off x="6148002" y="6087338"/>
            <a:ext cx="482822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dirty="0" err="1" smtClean="0">
                <a:solidFill>
                  <a:srgbClr val="000000"/>
                </a:solidFill>
                <a:latin typeface="Symbol" charset="2"/>
                <a:cs typeface="Symbol" charset="2"/>
                <a:sym typeface="Symbol" charset="2"/>
              </a:rPr>
              <a:t>g</a:t>
            </a:r>
            <a:r>
              <a:rPr lang="en-GB" sz="1600" dirty="0" smtClean="0">
                <a:solidFill>
                  <a:srgbClr val="000000"/>
                </a:solidFill>
                <a:latin typeface="Symbol" charset="2"/>
                <a:cs typeface="Symbol" charset="2"/>
                <a:sym typeface="Symbol" charset="2"/>
              </a:rPr>
              <a:t>, </a:t>
            </a:r>
            <a:r>
              <a:rPr lang="en-GB" sz="1600" dirty="0" err="1" smtClean="0">
                <a:solidFill>
                  <a:srgbClr val="000000"/>
                </a:solidFill>
                <a:latin typeface="Aial"/>
                <a:cs typeface="Aial"/>
                <a:sym typeface="Symbol" charset="2"/>
              </a:rPr>
              <a:t>g</a:t>
            </a:r>
            <a:endParaRPr lang="en-GB" sz="1600" dirty="0">
              <a:solidFill>
                <a:srgbClr val="000000"/>
              </a:solidFill>
              <a:latin typeface="Aial"/>
              <a:cs typeface="Aial"/>
              <a:sym typeface="Symbol" charset="2"/>
            </a:endParaRPr>
          </a:p>
        </p:txBody>
      </p:sp>
      <p:grpSp>
        <p:nvGrpSpPr>
          <p:cNvPr id="68" name="Group 67"/>
          <p:cNvGrpSpPr/>
          <p:nvPr/>
        </p:nvGrpSpPr>
        <p:grpSpPr>
          <a:xfrm>
            <a:off x="814002" y="954621"/>
            <a:ext cx="1011013" cy="4779076"/>
            <a:chOff x="457200" y="838200"/>
            <a:chExt cx="1011013" cy="4779076"/>
          </a:xfrm>
        </p:grpSpPr>
        <p:sp>
          <p:nvSpPr>
            <p:cNvPr id="69" name="TextBox 68"/>
            <p:cNvSpPr txBox="1"/>
            <p:nvPr/>
          </p:nvSpPr>
          <p:spPr>
            <a:xfrm>
              <a:off x="457200" y="5278722"/>
              <a:ext cx="81785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~ </a:t>
              </a:r>
              <a:r>
                <a:rPr lang="en-GB" sz="1600" i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1900</a:t>
              </a: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457200" y="3494438"/>
              <a:ext cx="81785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~ </a:t>
              </a:r>
              <a:r>
                <a:rPr lang="en-GB" sz="1600" i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1970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457200" y="2590800"/>
              <a:ext cx="81785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~ </a:t>
              </a:r>
              <a:r>
                <a:rPr lang="en-GB" sz="1600" i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2010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457200" y="838200"/>
              <a:ext cx="1011013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i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Year when energy reached in labs</a:t>
              </a:r>
            </a:p>
          </p:txBody>
        </p:sp>
      </p:grpSp>
      <p:sp>
        <p:nvSpPr>
          <p:cNvPr id="75" name="Rectangle 74"/>
          <p:cNvSpPr/>
          <p:nvPr/>
        </p:nvSpPr>
        <p:spPr>
          <a:xfrm>
            <a:off x="499120" y="251356"/>
            <a:ext cx="86316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i="1" kern="0" dirty="0" smtClean="0">
                <a:latin typeface="Helvetica Light" charset="0"/>
                <a:ea typeface="Helvetica Light" charset="0"/>
                <a:cs typeface="Helvetica Light" charset="0"/>
              </a:rPr>
              <a:t>Scales in particle physics</a:t>
            </a:r>
            <a:endParaRPr lang="en-GB" i="1" kern="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78" name="Slide Number Placeholder 7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>
            <a:off x="6837302" y="1488646"/>
            <a:ext cx="15951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(required for charge 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quantisation in </a:t>
            </a:r>
            <a:r>
              <a:rPr lang="en-GB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×1/3)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731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9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25"/>
          <p:cNvSpPr txBox="1">
            <a:spLocks noChangeArrowheads="1"/>
          </p:cNvSpPr>
          <p:nvPr/>
        </p:nvSpPr>
        <p:spPr bwMode="auto">
          <a:xfrm>
            <a:off x="257174" y="1916832"/>
            <a:ext cx="8505826" cy="36317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All LHC physics analyses use basic “physics objects” :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20072" y="332656"/>
            <a:ext cx="34563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Basic physics objects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50</a:t>
            </a:fld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4233054"/>
              </p:ext>
            </p:extLst>
          </p:nvPr>
        </p:nvGraphicFramePr>
        <p:xfrm>
          <a:off x="257174" y="2482341"/>
          <a:ext cx="8707314" cy="3560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4546"/>
                <a:gridCol w="3600400"/>
                <a:gridCol w="3312368"/>
              </a:tblGrid>
              <a:tr h="156017">
                <a:tc>
                  <a:txBody>
                    <a:bodyPr/>
                    <a:lstStyle/>
                    <a:p>
                      <a:r>
                        <a:rPr lang="en-US" sz="16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Object</a:t>
                      </a:r>
                      <a:endParaRPr lang="en-US" sz="16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Reconstructed how?</a:t>
                      </a:r>
                      <a:endParaRPr lang="en-US" sz="16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Calibrated how?</a:t>
                      </a:r>
                      <a:endParaRPr lang="en-US" sz="16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/>
                </a:tc>
              </a:tr>
              <a:tr h="156017">
                <a:tc>
                  <a:txBody>
                    <a:bodyPr/>
                    <a:lstStyle/>
                    <a:p>
                      <a:endParaRPr lang="en-US" sz="2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56017">
                <a:tc>
                  <a:txBody>
                    <a:bodyPr/>
                    <a:lstStyle/>
                    <a:p>
                      <a:r>
                        <a:rPr lang="en-US" sz="1400" b="1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Tracks &amp; vertices</a:t>
                      </a:r>
                      <a:endParaRPr lang="en-US" sz="1400" b="1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Inner tracking</a:t>
                      </a:r>
                      <a:r>
                        <a:rPr lang="en-US" sz="1400" b="0" i="0" baseline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 systems</a:t>
                      </a:r>
                      <a:endParaRPr lang="en-US" sz="14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Hit</a:t>
                      </a:r>
                      <a:r>
                        <a:rPr lang="en-US" sz="1400" b="0" i="0" baseline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 residuals (alignment), hadrons, MC</a:t>
                      </a:r>
                      <a:endParaRPr lang="en-US" sz="14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/>
                </a:tc>
              </a:tr>
              <a:tr h="156017">
                <a:tc>
                  <a:txBody>
                    <a:bodyPr/>
                    <a:lstStyle/>
                    <a:p>
                      <a:endParaRPr lang="en-US" sz="200" b="1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56017">
                <a:tc>
                  <a:txBody>
                    <a:bodyPr/>
                    <a:lstStyle/>
                    <a:p>
                      <a:r>
                        <a:rPr lang="en-US" sz="1400" b="1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Electron / photon</a:t>
                      </a:r>
                      <a:endParaRPr lang="en-US" sz="1400" b="1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EM</a:t>
                      </a:r>
                      <a:r>
                        <a:rPr lang="en-US" sz="1400" b="0" i="0" baseline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 calorimeter cluster, track(s)</a:t>
                      </a:r>
                      <a:endParaRPr lang="en-US" sz="14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Z, J/𝜓 </a:t>
                      </a:r>
                      <a:r>
                        <a:rPr lang="en-US" sz="1400" b="0" i="0" dirty="0" smtClean="0">
                          <a:latin typeface="Symbol" charset="2"/>
                          <a:ea typeface="Symbol" charset="2"/>
                          <a:cs typeface="Symbol" charset="2"/>
                        </a:rPr>
                        <a:t>®</a:t>
                      </a:r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 </a:t>
                      </a:r>
                      <a:r>
                        <a:rPr lang="en-US" sz="1400" b="0" i="0" dirty="0" err="1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ee</a:t>
                      </a:r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(</a:t>
                      </a:r>
                      <a:r>
                        <a:rPr lang="en-US" sz="1400" b="0" i="0" dirty="0" err="1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γ</a:t>
                      </a:r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), W </a:t>
                      </a:r>
                      <a:r>
                        <a:rPr lang="en-US" sz="1400" b="0" i="0" dirty="0" smtClean="0">
                          <a:latin typeface="Symbol" charset="2"/>
                          <a:ea typeface="Symbol" charset="2"/>
                          <a:cs typeface="Symbol" charset="2"/>
                        </a:rPr>
                        <a:t>®</a:t>
                      </a:r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 e𝜈,</a:t>
                      </a:r>
                      <a:r>
                        <a:rPr lang="en-US" sz="1400" b="0" i="0" baseline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 π</a:t>
                      </a:r>
                      <a:r>
                        <a:rPr lang="en-US" sz="1400" b="0" i="0" baseline="3000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0</a:t>
                      </a:r>
                      <a:r>
                        <a:rPr lang="en-US" sz="1400" b="0" i="0" baseline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, MC</a:t>
                      </a:r>
                      <a:r>
                        <a:rPr lang="en-US" sz="1100" b="0" i="0" baseline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(</a:t>
                      </a:r>
                      <a:r>
                        <a:rPr lang="en-US" sz="1100" b="0" i="0" dirty="0" err="1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γ</a:t>
                      </a:r>
                      <a:r>
                        <a:rPr lang="en-US" sz="1100" b="0" i="0" baseline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)</a:t>
                      </a:r>
                      <a:endParaRPr lang="en-US" sz="14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/>
                </a:tc>
              </a:tr>
              <a:tr h="156017">
                <a:tc>
                  <a:txBody>
                    <a:bodyPr/>
                    <a:lstStyle/>
                    <a:p>
                      <a:endParaRPr lang="en-US" sz="2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56017">
                <a:tc>
                  <a:txBody>
                    <a:bodyPr/>
                    <a:lstStyle/>
                    <a:p>
                      <a:r>
                        <a:rPr lang="en-US" sz="1400" b="1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Muon</a:t>
                      </a:r>
                      <a:endParaRPr lang="en-US" sz="1400" b="1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Inner tracker and muon system combined</a:t>
                      </a:r>
                      <a:endParaRPr lang="en-US" sz="14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Z,</a:t>
                      </a:r>
                      <a:r>
                        <a:rPr lang="en-US" sz="1400" b="0" i="0" baseline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 </a:t>
                      </a:r>
                      <a:r>
                        <a:rPr lang="en-US" sz="1400" b="0" i="0" baseline="0" dirty="0" err="1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Υ</a:t>
                      </a:r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, J/𝜓 </a:t>
                      </a:r>
                      <a:r>
                        <a:rPr lang="en-US" sz="1400" b="0" i="0" dirty="0" smtClean="0">
                          <a:latin typeface="Symbol" charset="2"/>
                          <a:ea typeface="Symbol" charset="2"/>
                          <a:cs typeface="Symbol" charset="2"/>
                        </a:rPr>
                        <a:t>®</a:t>
                      </a:r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 µµ</a:t>
                      </a:r>
                    </a:p>
                  </a:txBody>
                  <a:tcPr/>
                </a:tc>
              </a:tr>
              <a:tr h="156017">
                <a:tc>
                  <a:txBody>
                    <a:bodyPr/>
                    <a:lstStyle/>
                    <a:p>
                      <a:endParaRPr lang="en-US" sz="2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56017">
                <a:tc>
                  <a:txBody>
                    <a:bodyPr/>
                    <a:lstStyle/>
                    <a:p>
                      <a:r>
                        <a:rPr lang="en-US" sz="1400" b="1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Tau </a:t>
                      </a:r>
                      <a:r>
                        <a:rPr lang="en-US" sz="11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(hadronic decay)</a:t>
                      </a:r>
                      <a:endParaRPr lang="en-US" sz="11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Inner tracker and EM &amp; had</a:t>
                      </a:r>
                      <a:r>
                        <a:rPr lang="en-US" sz="1400" b="0" i="0" baseline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 calorimeters</a:t>
                      </a:r>
                      <a:r>
                        <a:rPr lang="en-US" sz="1400" b="0" i="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*</a:t>
                      </a:r>
                      <a:endParaRPr lang="en-US" sz="1400" b="0" i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Z </a:t>
                      </a:r>
                      <a:r>
                        <a:rPr lang="en-US" sz="1400" b="0" i="0" dirty="0" smtClean="0">
                          <a:latin typeface="Symbol" charset="2"/>
                          <a:ea typeface="Symbol" charset="2"/>
                          <a:cs typeface="Symbol" charset="2"/>
                        </a:rPr>
                        <a:t>®</a:t>
                      </a:r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 </a:t>
                      </a:r>
                      <a:r>
                        <a:rPr lang="en-US" sz="1400" b="0" i="0" dirty="0" err="1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ττ</a:t>
                      </a:r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, </a:t>
                      </a:r>
                      <a:r>
                        <a:rPr lang="en-US" sz="1400" b="0" i="1" dirty="0" err="1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E</a:t>
                      </a:r>
                      <a:r>
                        <a:rPr lang="en-US" sz="1400" b="0" i="0" baseline="-25000" dirty="0" err="1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calo</a:t>
                      </a:r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/</a:t>
                      </a:r>
                      <a:r>
                        <a:rPr lang="en-US" sz="1400" b="0" i="1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p</a:t>
                      </a:r>
                    </a:p>
                  </a:txBody>
                  <a:tcPr/>
                </a:tc>
              </a:tr>
              <a:tr h="156017">
                <a:tc>
                  <a:txBody>
                    <a:bodyPr/>
                    <a:lstStyle/>
                    <a:p>
                      <a:endParaRPr lang="en-US" sz="2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56017">
                <a:tc>
                  <a:txBody>
                    <a:bodyPr/>
                    <a:lstStyle/>
                    <a:p>
                      <a:r>
                        <a:rPr lang="en-US" sz="1400" b="1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Jet</a:t>
                      </a:r>
                      <a:endParaRPr lang="en-US" sz="1400" b="1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Inner tracker and EM &amp; had</a:t>
                      </a:r>
                      <a:r>
                        <a:rPr lang="en-US" sz="1400" b="0" i="0" baseline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 calorimeters</a:t>
                      </a:r>
                      <a:r>
                        <a:rPr lang="en-US" sz="1400" b="0" i="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*</a:t>
                      </a:r>
                      <a:endParaRPr lang="en-US" sz="1400" b="0" i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Di-/multijet balance, </a:t>
                      </a:r>
                      <a:r>
                        <a:rPr lang="en-US" sz="1400" b="0" i="0" dirty="0" err="1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γ</a:t>
                      </a:r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 + jet,</a:t>
                      </a:r>
                      <a:r>
                        <a:rPr lang="en-US" sz="1400" b="0" i="0" baseline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 Z + jet </a:t>
                      </a:r>
                      <a:endParaRPr lang="en-US" sz="14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/>
                </a:tc>
              </a:tr>
              <a:tr h="156017">
                <a:tc>
                  <a:txBody>
                    <a:bodyPr/>
                    <a:lstStyle/>
                    <a:p>
                      <a:endParaRPr lang="en-US" sz="2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56017">
                <a:tc>
                  <a:txBody>
                    <a:bodyPr/>
                    <a:lstStyle/>
                    <a:p>
                      <a:r>
                        <a:rPr lang="en-US" sz="1400" b="1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Missing </a:t>
                      </a:r>
                      <a:r>
                        <a:rPr lang="en-US" sz="1400" b="1" i="1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E</a:t>
                      </a:r>
                      <a:r>
                        <a:rPr lang="en-US" sz="1400" b="1" i="1" baseline="-2500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T</a:t>
                      </a:r>
                      <a:endParaRPr lang="en-US" sz="1400" b="1" i="1" baseline="-2500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Reconstructed objects + “soft” </a:t>
                      </a:r>
                      <a:r>
                        <a:rPr lang="en-US" sz="1400" b="0" i="0" baseline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objects</a:t>
                      </a:r>
                      <a:r>
                        <a:rPr lang="en-US" sz="1400" b="0" i="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* </a:t>
                      </a:r>
                      <a:endParaRPr lang="en-US" sz="1400" b="0" i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Z </a:t>
                      </a:r>
                      <a:r>
                        <a:rPr lang="en-US" sz="1400" b="0" i="0" dirty="0" smtClean="0">
                          <a:latin typeface="Symbol" charset="2"/>
                          <a:ea typeface="Symbol" charset="2"/>
                          <a:cs typeface="Symbol" charset="2"/>
                        </a:rPr>
                        <a:t>®</a:t>
                      </a:r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 µµ </a:t>
                      </a:r>
                      <a:r>
                        <a:rPr lang="en-US" sz="11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(also </a:t>
                      </a:r>
                      <a:r>
                        <a:rPr lang="en-US" sz="1100" b="0" i="0" dirty="0" err="1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ee</a:t>
                      </a:r>
                      <a:r>
                        <a:rPr lang="en-US" sz="11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) </a:t>
                      </a:r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for soft term</a:t>
                      </a:r>
                      <a:endParaRPr lang="en-US" sz="14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/>
                </a:tc>
              </a:tr>
              <a:tr h="156017">
                <a:tc>
                  <a:txBody>
                    <a:bodyPr/>
                    <a:lstStyle/>
                    <a:p>
                      <a:endParaRPr lang="en-US" sz="2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56017">
                <a:tc>
                  <a:txBody>
                    <a:bodyPr/>
                    <a:lstStyle/>
                    <a:p>
                      <a:r>
                        <a:rPr lang="en-US" sz="1400" b="1" i="1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b</a:t>
                      </a:r>
                      <a:r>
                        <a:rPr lang="en-US" sz="1400" b="1" i="0" baseline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-jets (</a:t>
                      </a:r>
                      <a:r>
                        <a:rPr lang="en-US" sz="1400" b="1" i="1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c</a:t>
                      </a:r>
                      <a:r>
                        <a:rPr lang="en-US" sz="1400" b="1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-jets)</a:t>
                      </a:r>
                      <a:endParaRPr lang="en-US" sz="1400" b="1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Inner tracker (+ jet reconstruction)</a:t>
                      </a:r>
                      <a:endParaRPr lang="en-US" sz="14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0" baseline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Top pairs, muons, </a:t>
                      </a:r>
                      <a:r>
                        <a:rPr lang="is-IS" sz="1400" b="0" i="0" baseline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…, </a:t>
                      </a:r>
                      <a:r>
                        <a:rPr lang="en-US" sz="1400" b="0" i="0" baseline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MC</a:t>
                      </a:r>
                      <a:r>
                        <a:rPr lang="en-US" sz="1100" b="0" i="0" baseline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(high </a:t>
                      </a:r>
                      <a:r>
                        <a:rPr lang="en-US" sz="1100" b="0" i="1" baseline="0" dirty="0" err="1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p</a:t>
                      </a:r>
                      <a:r>
                        <a:rPr lang="en-US" sz="1100" b="0" i="1" baseline="-25000" dirty="0" err="1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T</a:t>
                      </a:r>
                      <a:r>
                        <a:rPr lang="en-US" sz="1100" b="0" i="0" baseline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)</a:t>
                      </a:r>
                      <a:r>
                        <a:rPr lang="en-US" sz="1400" b="0" i="0" baseline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  </a:t>
                      </a:r>
                      <a:endParaRPr lang="en-US" sz="14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694522" y="6165304"/>
            <a:ext cx="229902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*CMS </a:t>
            </a:r>
            <a:r>
              <a:rPr lang="en-US" sz="105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uses event-wise </a:t>
            </a:r>
            <a:r>
              <a:rPr lang="en-US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particle flow</a:t>
            </a:r>
          </a:p>
        </p:txBody>
      </p:sp>
    </p:spTree>
    <p:extLst>
      <p:ext uri="{BB962C8B-B14F-4D97-AF65-F5344CB8AC3E}">
        <p14:creationId xmlns:p14="http://schemas.microsoft.com/office/powerpoint/2010/main" val="208485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25"/>
          <p:cNvSpPr txBox="1">
            <a:spLocks noChangeArrowheads="1"/>
          </p:cNvSpPr>
          <p:nvPr/>
        </p:nvSpPr>
        <p:spPr bwMode="auto">
          <a:xfrm>
            <a:off x="257174" y="1916832"/>
            <a:ext cx="8505826" cy="6340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LHC can produce highly boosted </a:t>
            </a:r>
            <a:r>
              <a:rPr lang="en-GB" sz="16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W </a:t>
            </a: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/ </a:t>
            </a:r>
            <a:r>
              <a:rPr lang="en-GB" sz="16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Z </a:t>
            </a: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/ </a:t>
            </a:r>
            <a:r>
              <a:rPr lang="en-GB" sz="16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bosons or top quarks so that their decays into jets can be merged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16016" y="314653"/>
            <a:ext cx="39604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Reconstructing boosted particles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51</a:t>
            </a:fld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2" y="2804083"/>
            <a:ext cx="5918013" cy="1489013"/>
          </a:xfrm>
          <a:prstGeom prst="rect">
            <a:avLst/>
          </a:prstGeom>
        </p:spPr>
      </p:pic>
      <p:sp>
        <p:nvSpPr>
          <p:cNvPr id="7" name="Text Box 25"/>
          <p:cNvSpPr txBox="1">
            <a:spLocks noChangeArrowheads="1"/>
          </p:cNvSpPr>
          <p:nvPr/>
        </p:nvSpPr>
        <p:spPr bwMode="auto">
          <a:xfrm>
            <a:off x="251520" y="4673168"/>
            <a:ext cx="8505826" cy="170816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Reconstruction as ”fat jets” (</a:t>
            </a:r>
            <a:r>
              <a:rPr lang="en-GB" sz="14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R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~ 1.2, compared to standard </a:t>
            </a:r>
            <a:r>
              <a:rPr lang="en-GB" sz="14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R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0.4 anti-</a:t>
            </a: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k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jets)</a:t>
            </a:r>
          </a:p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Strategies to reconstruct substructure in fat jet (</a:t>
            </a: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eg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jet mass), and to correct for pileup effects</a:t>
            </a:r>
          </a:p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Boosted signatures (BS) occur in high-mass new physics searches </a:t>
            </a:r>
          </a:p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BS can have better signal to background (multijet) ratio (</a:t>
            </a:r>
            <a:r>
              <a:rPr lang="en-GB" sz="1400" dirty="0" err="1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eg</a:t>
            </a:r>
            <a:r>
              <a:rPr lang="en-GB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, in </a:t>
            </a:r>
            <a:r>
              <a:rPr lang="en-GB" sz="1400" i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GB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 smtClean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i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bb</a:t>
            </a:r>
            <a:r>
              <a:rPr lang="en-GB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/ </a:t>
            </a:r>
            <a:r>
              <a:rPr lang="en-GB" sz="1400" i="1" dirty="0" err="1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ττ</a:t>
            </a:r>
            <a:r>
              <a:rPr lang="en-GB" sz="1400" i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</a:p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BS </a:t>
            </a:r>
            <a:r>
              <a:rPr lang="en-GB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via ISR </a:t>
            </a:r>
            <a:r>
              <a:rPr lang="en-GB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jet can be used to render invisible modes accessible (</a:t>
            </a:r>
            <a:r>
              <a:rPr lang="en-GB" sz="1400" dirty="0" err="1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eg</a:t>
            </a:r>
            <a:r>
              <a:rPr lang="en-GB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, WIMPs, compressed spectra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</a:p>
        </p:txBody>
      </p:sp>
      <p:sp>
        <p:nvSpPr>
          <p:cNvPr id="3" name="Rectangle 2"/>
          <p:cNvSpPr/>
          <p:nvPr/>
        </p:nvSpPr>
        <p:spPr>
          <a:xfrm>
            <a:off x="6732240" y="2973305"/>
            <a:ext cx="2232248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0000"/>
              </a:lnSpc>
              <a:spcBef>
                <a:spcPct val="50000"/>
              </a:spcBef>
            </a:pPr>
            <a:r>
              <a:rPr lang="en-GB" sz="1400" b="1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GB" sz="1400" b="1" i="1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R</a:t>
            </a:r>
            <a:r>
              <a:rPr lang="en-GB" sz="1400" b="1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~ 2</a:t>
            </a:r>
            <a:r>
              <a:rPr lang="en-GB" sz="1400" b="1" i="1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GB" sz="1400" b="1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/ </a:t>
            </a:r>
            <a:r>
              <a:rPr lang="en-GB" sz="1400" b="1" i="1" dirty="0" err="1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GB" sz="1400" b="1" i="1" baseline="-25000" dirty="0" err="1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GB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endParaRPr lang="en-GB" sz="1400" dirty="0" smtClean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Hence, for </a:t>
            </a:r>
            <a:r>
              <a:rPr lang="en-GB" sz="12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X</a:t>
            </a:r>
            <a: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Symbol" charset="2"/>
                <a:cs typeface="Symbol" charset="2"/>
              </a:rPr>
              <a:t>® </a:t>
            </a:r>
            <a:r>
              <a:rPr lang="en-GB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WW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and      </a:t>
            </a:r>
            <a:r>
              <a:rPr lang="en-GB" sz="12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GB" sz="1200" i="1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X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= 800 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GeV </a:t>
            </a:r>
            <a:r>
              <a:rPr lang="en-GB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GB" sz="105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GB" sz="1050" i="1" baseline="-25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GB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= 80 GeV &amp; </a:t>
            </a:r>
            <a:r>
              <a:rPr lang="en-GB" sz="105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GB" sz="1050" i="1" baseline="-25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GB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= 400 GeV</a:t>
            </a:r>
            <a:r>
              <a:rPr lang="en-GB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: </a:t>
            </a:r>
            <a: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GB" sz="12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R</a:t>
            </a:r>
            <a: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~ 0.4 </a:t>
            </a: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925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25"/>
          <p:cNvSpPr txBox="1">
            <a:spLocks noChangeArrowheads="1"/>
          </p:cNvSpPr>
          <p:nvPr/>
        </p:nvSpPr>
        <p:spPr bwMode="auto">
          <a:xfrm>
            <a:off x="257174" y="1916832"/>
            <a:ext cx="8505826" cy="3970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GB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The </a:t>
            </a:r>
            <a:r>
              <a:rPr lang="en-GB" b="1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evil</a:t>
            </a:r>
            <a:r>
              <a:rPr lang="en-GB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in every measurement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16016" y="314653"/>
            <a:ext cx="39604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Systematic uncertainties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52</a:t>
            </a:fld>
            <a:endParaRPr lang="en-GB" dirty="0"/>
          </a:p>
        </p:txBody>
      </p:sp>
      <p:sp>
        <p:nvSpPr>
          <p:cNvPr id="7" name="Text Box 25"/>
          <p:cNvSpPr txBox="1">
            <a:spLocks noChangeArrowheads="1"/>
          </p:cNvSpPr>
          <p:nvPr/>
        </p:nvSpPr>
        <p:spPr bwMode="auto">
          <a:xfrm>
            <a:off x="323528" y="2348880"/>
            <a:ext cx="5976664" cy="138499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Well designed experiments minimise as much as possible systematic uncertainties (full coverage, measurement precision, homogeneity and linearity, </a:t>
            </a: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λ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depth, longevity of components, </a:t>
            </a: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etc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</a:p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Understanding, estimating and reducing remaining systematic uncertainties is often the main analysis challenge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23529" y="3757448"/>
            <a:ext cx="8697544" cy="1255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A high quality analysis stands out by its thoroughness on all relevant sources of systematic uncertainty</a:t>
            </a:r>
          </a:p>
          <a:p>
            <a:pPr marL="342900" lvl="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It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is important to distinguish relevant from irrelevant sources; in doubt </a:t>
            </a:r>
            <a:r>
              <a:rPr lang="en-GB" sz="14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relevant</a:t>
            </a:r>
          </a:p>
          <a:p>
            <a:pPr marL="342900" lvl="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For many uncertainty sources, in particular theoretical ones,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estimating a “one-sigma” error is very difficult, or simply impossible </a:t>
            </a:r>
            <a:r>
              <a:rPr lang="en-GB" sz="1400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be conservative ! </a:t>
            </a:r>
            <a:endParaRPr lang="en-GB" sz="14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3529" y="5373216"/>
            <a:ext cx="8568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Helvetica Light" charset="0"/>
                <a:ea typeface="Helvetica Light" charset="0"/>
                <a:cs typeface="Helvetica Light" charset="0"/>
              </a:rPr>
              <a:t>(Reasonably) conservative uncertainty estimates are a must! It is of </a:t>
            </a:r>
            <a:r>
              <a:rPr lang="en-US" b="1" u="sng" dirty="0" smtClean="0">
                <a:latin typeface="Helvetica Light" charset="0"/>
                <a:ea typeface="Helvetica Light" charset="0"/>
                <a:cs typeface="Helvetica Light" charset="0"/>
              </a:rPr>
              <a:t>no use </a:t>
            </a:r>
            <a:r>
              <a:rPr lang="en-US" b="1" dirty="0" smtClean="0">
                <a:latin typeface="Helvetica Light" charset="0"/>
                <a:ea typeface="Helvetica Light" charset="0"/>
                <a:cs typeface="Helvetica Light" charset="0"/>
              </a:rPr>
              <a:t>for science to make over-aggressive statements that one cannot fully trust.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193" y="1967896"/>
            <a:ext cx="2304288" cy="2859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055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grayscl/>
            <a:lum bright="52000" contrast="20000"/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53</a:t>
            </a:fld>
            <a:endParaRPr lang="en-GB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2" y="0"/>
            <a:ext cx="9144002" cy="3573016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-3" y="4430142"/>
            <a:ext cx="9144000" cy="1231106"/>
          </a:xfrm>
          <a:prstGeom prst="rect">
            <a:avLst/>
          </a:prstGeom>
          <a:solidFill>
            <a:schemeClr val="bg1">
              <a:alpha val="92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GB" i="1" dirty="0" smtClean="0">
                <a:latin typeface="Helvetica Light"/>
                <a:cs typeface="Helvetica Light"/>
              </a:rPr>
              <a:t>Tomorrow: </a:t>
            </a:r>
          </a:p>
          <a:p>
            <a:pPr algn="ctr"/>
            <a:endParaRPr lang="en-GB" sz="2800" dirty="0" smtClean="0">
              <a:latin typeface="Helvetica Light"/>
              <a:cs typeface="Helvetica Light"/>
            </a:endParaRPr>
          </a:p>
          <a:p>
            <a:pPr algn="ctr"/>
            <a:r>
              <a:rPr lang="en-US" sz="2800" dirty="0" smtClean="0">
                <a:latin typeface="Helvetica Light"/>
                <a:cs typeface="Helvetica Light"/>
              </a:rPr>
              <a:t>Highlights from LHC’s Run-1 and results from Run-2</a:t>
            </a:r>
            <a:endParaRPr lang="en-GB" sz="2800" dirty="0" smtClean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374448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575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54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grayscl/>
            <a:lum bright="52000" contrast="20000"/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0" y="3501008"/>
            <a:ext cx="91307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Extra slides</a:t>
            </a:r>
          </a:p>
        </p:txBody>
      </p:sp>
    </p:spTree>
    <p:extLst>
      <p:ext uri="{BB962C8B-B14F-4D97-AF65-F5344CB8AC3E}">
        <p14:creationId xmlns:p14="http://schemas.microsoft.com/office/powerpoint/2010/main" val="7980705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222"/>
          <p:cNvPicPr>
            <a:picLocks noChangeAspect="1"/>
          </p:cNvPicPr>
          <p:nvPr/>
        </p:nvPicPr>
        <p:blipFill>
          <a:blip r:embed="rId3">
            <a:grayscl/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536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" name="Rectangle 10"/>
          <p:cNvSpPr>
            <a:spLocks noChangeArrowheads="1"/>
          </p:cNvSpPr>
          <p:nvPr/>
        </p:nvSpPr>
        <p:spPr bwMode="auto">
          <a:xfrm>
            <a:off x="0" y="1447800"/>
            <a:ext cx="9144000" cy="4953000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55</a:t>
            </a:fld>
            <a:endParaRPr lang="en-GB" dirty="0"/>
          </a:p>
        </p:txBody>
      </p:sp>
      <p:sp>
        <p:nvSpPr>
          <p:cNvPr id="3" name="Rectangle 50"/>
          <p:cNvSpPr>
            <a:spLocks noChangeArrowheads="1"/>
          </p:cNvSpPr>
          <p:nvPr/>
        </p:nvSpPr>
        <p:spPr bwMode="auto">
          <a:xfrm>
            <a:off x="0" y="5336058"/>
            <a:ext cx="9144000" cy="720725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" name="Rectangle 51"/>
          <p:cNvSpPr>
            <a:spLocks noChangeArrowheads="1"/>
          </p:cNvSpPr>
          <p:nvPr/>
        </p:nvSpPr>
        <p:spPr bwMode="auto">
          <a:xfrm>
            <a:off x="6516688" y="5696421"/>
            <a:ext cx="971550" cy="360362"/>
          </a:xfrm>
          <a:prstGeom prst="rect">
            <a:avLst/>
          </a:prstGeom>
          <a:solidFill>
            <a:srgbClr val="99FF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9" name="Object 57"/>
          <p:cNvGraphicFramePr>
            <a:graphicFrameLocks noChangeAspect="1"/>
          </p:cNvGraphicFramePr>
          <p:nvPr>
            <p:extLst/>
          </p:nvPr>
        </p:nvGraphicFramePr>
        <p:xfrm>
          <a:off x="3275856" y="2138470"/>
          <a:ext cx="2636837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75" name="Equation" r:id="rId4" imgW="2323800" imgH="558720" progId="Equation.DSMT4">
                  <p:embed/>
                </p:oleObj>
              </mc:Choice>
              <mc:Fallback>
                <p:oleObj name="Equation" r:id="rId4" imgW="2323800" imgH="558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856" y="2138470"/>
                        <a:ext cx="2636837" cy="631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 Box 58"/>
          <p:cNvSpPr txBox="1">
            <a:spLocks noChangeArrowheads="1"/>
          </p:cNvSpPr>
          <p:nvPr/>
        </p:nvSpPr>
        <p:spPr bwMode="auto">
          <a:xfrm>
            <a:off x="250824" y="3068960"/>
            <a:ext cx="889317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>
                    <a:alpha val="62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marL="0" indent="0">
              <a:spcBef>
                <a:spcPct val="50000"/>
              </a:spcBef>
            </a:pPr>
            <a:r>
              <a:rPr lang="en-US" altLang="en-US" sz="1600" dirty="0">
                <a:latin typeface="Helvetica Light" charset="0"/>
                <a:ea typeface="Helvetica Light" charset="0"/>
                <a:cs typeface="Helvetica Light" charset="0"/>
              </a:rPr>
              <a:t>At T &lt; T</a:t>
            </a:r>
            <a:r>
              <a:rPr lang="en-US" altLang="en-US" sz="1600" baseline="-25000" dirty="0">
                <a:latin typeface="Helvetica Light" charset="0"/>
                <a:ea typeface="Helvetica Light" charset="0"/>
                <a:cs typeface="Helvetica Light" charset="0"/>
              </a:rPr>
              <a:t>EW</a:t>
            </a:r>
            <a:r>
              <a:rPr lang="en-US" altLang="en-US" sz="1600" dirty="0">
                <a:latin typeface="Helvetica Light" charset="0"/>
                <a:ea typeface="Helvetica Light" charset="0"/>
                <a:cs typeface="Helvetica Light" charset="0"/>
              </a:rPr>
              <a:t>, the massless fermion fields interact with the non-vanishing </a:t>
            </a:r>
            <a:r>
              <a:rPr lang="en-US" altLang="en-US" sz="1600" dirty="0" smtClean="0">
                <a:latin typeface="Helvetica Light" charset="0"/>
                <a:ea typeface="Helvetica Light" charset="0"/>
                <a:cs typeface="Helvetica Light" charset="0"/>
              </a:rPr>
              <a:t>BEH “condensate”:</a:t>
            </a:r>
            <a:r>
              <a:rPr lang="en-US" altLang="en-US" sz="18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endParaRPr lang="en-US" altLang="en-US" sz="18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grpSp>
        <p:nvGrpSpPr>
          <p:cNvPr id="11" name="Group 107"/>
          <p:cNvGrpSpPr>
            <a:grpSpLocks/>
          </p:cNvGrpSpPr>
          <p:nvPr/>
        </p:nvGrpSpPr>
        <p:grpSpPr bwMode="auto">
          <a:xfrm>
            <a:off x="684213" y="3561507"/>
            <a:ext cx="8097837" cy="1163637"/>
            <a:chOff x="431" y="2595"/>
            <a:chExt cx="5101" cy="733"/>
          </a:xfrm>
        </p:grpSpPr>
        <p:sp>
          <p:nvSpPr>
            <p:cNvPr id="12" name="Line 60"/>
            <p:cNvSpPr>
              <a:spLocks noChangeShapeType="1"/>
            </p:cNvSpPr>
            <p:nvPr/>
          </p:nvSpPr>
          <p:spPr bwMode="auto">
            <a:xfrm>
              <a:off x="431" y="2886"/>
              <a:ext cx="907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Line 63"/>
            <p:cNvSpPr>
              <a:spLocks noChangeShapeType="1"/>
            </p:cNvSpPr>
            <p:nvPr/>
          </p:nvSpPr>
          <p:spPr bwMode="auto">
            <a:xfrm>
              <a:off x="476" y="2886"/>
              <a:ext cx="453" cy="0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64"/>
            <p:cNvSpPr txBox="1">
              <a:spLocks noChangeArrowheads="1"/>
            </p:cNvSpPr>
            <p:nvPr/>
          </p:nvSpPr>
          <p:spPr bwMode="auto">
            <a:xfrm>
              <a:off x="1375" y="2762"/>
              <a:ext cx="20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342900" indent="-34290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1800">
                  <a:latin typeface="Arial" charset="0"/>
                  <a:ea typeface="Arial" charset="0"/>
                  <a:cs typeface="Arial" charset="0"/>
                </a:rPr>
                <a:t>=</a:t>
              </a:r>
            </a:p>
          </p:txBody>
        </p:sp>
        <p:sp>
          <p:nvSpPr>
            <p:cNvPr id="15" name="Line 65"/>
            <p:cNvSpPr>
              <a:spLocks noChangeShapeType="1"/>
            </p:cNvSpPr>
            <p:nvPr/>
          </p:nvSpPr>
          <p:spPr bwMode="auto">
            <a:xfrm>
              <a:off x="1610" y="2886"/>
              <a:ext cx="907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Line 66"/>
            <p:cNvSpPr>
              <a:spLocks noChangeShapeType="1"/>
            </p:cNvSpPr>
            <p:nvPr/>
          </p:nvSpPr>
          <p:spPr bwMode="auto">
            <a:xfrm>
              <a:off x="1655" y="2886"/>
              <a:ext cx="453" cy="0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17" name="Object 67"/>
            <p:cNvGraphicFramePr>
              <a:graphicFrameLocks noChangeAspect="1"/>
            </p:cNvGraphicFramePr>
            <p:nvPr/>
          </p:nvGraphicFramePr>
          <p:xfrm>
            <a:off x="1599" y="2923"/>
            <a:ext cx="918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3576" name="Equation" r:id="rId6" imgW="1091880" imgH="215640" progId="Equation.DSMT4">
                    <p:embed/>
                  </p:oleObj>
                </mc:Choice>
                <mc:Fallback>
                  <p:oleObj name="Equation" r:id="rId6" imgW="1091880" imgH="2156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99" y="2923"/>
                          <a:ext cx="918" cy="1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rgbClr val="000000">
                                    <a:alpha val="74998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" name="Text Box 68"/>
            <p:cNvSpPr txBox="1">
              <a:spLocks noChangeArrowheads="1"/>
            </p:cNvSpPr>
            <p:nvPr/>
          </p:nvSpPr>
          <p:spPr bwMode="auto">
            <a:xfrm>
              <a:off x="2562" y="2767"/>
              <a:ext cx="20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342900" indent="-34290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1800">
                  <a:latin typeface="Arial" charset="0"/>
                  <a:ea typeface="Arial" charset="0"/>
                  <a:cs typeface="Arial" charset="0"/>
                </a:rPr>
                <a:t>+</a:t>
              </a:r>
            </a:p>
          </p:txBody>
        </p:sp>
        <p:sp>
          <p:nvSpPr>
            <p:cNvPr id="19" name="Line 69"/>
            <p:cNvSpPr>
              <a:spLocks noChangeShapeType="1"/>
            </p:cNvSpPr>
            <p:nvPr/>
          </p:nvSpPr>
          <p:spPr bwMode="auto">
            <a:xfrm>
              <a:off x="2835" y="2886"/>
              <a:ext cx="907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20" name="Object 70"/>
            <p:cNvGraphicFramePr>
              <a:graphicFrameLocks noChangeAspect="1"/>
            </p:cNvGraphicFramePr>
            <p:nvPr/>
          </p:nvGraphicFramePr>
          <p:xfrm>
            <a:off x="2925" y="2923"/>
            <a:ext cx="203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3577" name="Equation" r:id="rId8" imgW="241200" imgH="215640" progId="Equation.DSMT4">
                    <p:embed/>
                  </p:oleObj>
                </mc:Choice>
                <mc:Fallback>
                  <p:oleObj name="Equation" r:id="rId8" imgW="241200" imgH="2156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25" y="2923"/>
                          <a:ext cx="203" cy="1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rgbClr val="000000">
                                    <a:alpha val="74998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" name="Line 71"/>
            <p:cNvSpPr>
              <a:spLocks noChangeShapeType="1"/>
            </p:cNvSpPr>
            <p:nvPr/>
          </p:nvSpPr>
          <p:spPr bwMode="auto">
            <a:xfrm>
              <a:off x="2899" y="2886"/>
              <a:ext cx="182" cy="0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22" name="Object 72"/>
            <p:cNvGraphicFramePr>
              <a:graphicFrameLocks noChangeAspect="1"/>
            </p:cNvGraphicFramePr>
            <p:nvPr/>
          </p:nvGraphicFramePr>
          <p:xfrm>
            <a:off x="3424" y="2923"/>
            <a:ext cx="203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3578" name="Equation" r:id="rId10" imgW="241200" imgH="215640" progId="Equation.DSMT4">
                    <p:embed/>
                  </p:oleObj>
                </mc:Choice>
                <mc:Fallback>
                  <p:oleObj name="Equation" r:id="rId10" imgW="241200" imgH="2156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24" y="2923"/>
                          <a:ext cx="203" cy="1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rgbClr val="000000">
                                    <a:alpha val="74998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" name="Line 73"/>
            <p:cNvSpPr>
              <a:spLocks noChangeShapeType="1"/>
            </p:cNvSpPr>
            <p:nvPr/>
          </p:nvSpPr>
          <p:spPr bwMode="auto">
            <a:xfrm>
              <a:off x="3390" y="2886"/>
              <a:ext cx="182" cy="0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Text Box 74"/>
            <p:cNvSpPr txBox="1">
              <a:spLocks noChangeArrowheads="1"/>
            </p:cNvSpPr>
            <p:nvPr/>
          </p:nvSpPr>
          <p:spPr bwMode="auto">
            <a:xfrm>
              <a:off x="3185" y="3040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342900" indent="-34290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>
                  <a:latin typeface="Arial" charset="0"/>
                  <a:ea typeface="Arial" charset="0"/>
                  <a:cs typeface="Arial" charset="0"/>
                </a:rPr>
                <a:t>×</a:t>
              </a:r>
            </a:p>
          </p:txBody>
        </p:sp>
        <p:sp>
          <p:nvSpPr>
            <p:cNvPr id="25" name="Line 75"/>
            <p:cNvSpPr>
              <a:spLocks noChangeShapeType="1"/>
            </p:cNvSpPr>
            <p:nvPr/>
          </p:nvSpPr>
          <p:spPr bwMode="auto">
            <a:xfrm>
              <a:off x="3296" y="2877"/>
              <a:ext cx="0" cy="31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26" name="Object 76"/>
            <p:cNvGraphicFramePr>
              <a:graphicFrameLocks noChangeAspect="1"/>
            </p:cNvGraphicFramePr>
            <p:nvPr/>
          </p:nvGraphicFramePr>
          <p:xfrm>
            <a:off x="2979" y="2595"/>
            <a:ext cx="641" cy="2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3579" name="Equation" r:id="rId11" imgW="761760" imgH="330120" progId="Equation.DSMT4">
                    <p:embed/>
                  </p:oleObj>
                </mc:Choice>
                <mc:Fallback>
                  <p:oleObj name="Equation" r:id="rId11" imgW="761760" imgH="33012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79" y="2595"/>
                          <a:ext cx="641" cy="2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rgbClr val="000000">
                                    <a:alpha val="74998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7" name="Oval 77"/>
            <p:cNvSpPr>
              <a:spLocks noChangeArrowheads="1"/>
            </p:cNvSpPr>
            <p:nvPr/>
          </p:nvSpPr>
          <p:spPr bwMode="auto">
            <a:xfrm>
              <a:off x="3275" y="2859"/>
              <a:ext cx="45" cy="45"/>
            </a:xfrm>
            <a:prstGeom prst="ellipse">
              <a:avLst/>
            </a:prstGeom>
            <a:solidFill>
              <a:srgbClr val="BDFF03"/>
            </a:solidFill>
            <a:ln w="3175">
              <a:solidFill>
                <a:srgbClr val="99CC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8" name="Text Box 78"/>
            <p:cNvSpPr txBox="1">
              <a:spLocks noChangeArrowheads="1"/>
            </p:cNvSpPr>
            <p:nvPr/>
          </p:nvSpPr>
          <p:spPr bwMode="auto">
            <a:xfrm>
              <a:off x="3788" y="2766"/>
              <a:ext cx="20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342900" indent="-34290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1800">
                  <a:latin typeface="Arial" charset="0"/>
                  <a:ea typeface="Arial" charset="0"/>
                  <a:cs typeface="Arial" charset="0"/>
                </a:rPr>
                <a:t>+</a:t>
              </a:r>
            </a:p>
          </p:txBody>
        </p:sp>
        <p:sp>
          <p:nvSpPr>
            <p:cNvPr id="29" name="Line 79"/>
            <p:cNvSpPr>
              <a:spLocks noChangeShapeType="1"/>
            </p:cNvSpPr>
            <p:nvPr/>
          </p:nvSpPr>
          <p:spPr bwMode="auto">
            <a:xfrm>
              <a:off x="4061" y="2885"/>
              <a:ext cx="907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0" name="Object 80"/>
            <p:cNvGraphicFramePr>
              <a:graphicFrameLocks noChangeAspect="1"/>
            </p:cNvGraphicFramePr>
            <p:nvPr/>
          </p:nvGraphicFramePr>
          <p:xfrm>
            <a:off x="4097" y="2922"/>
            <a:ext cx="203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3580" name="Equation" r:id="rId13" imgW="241200" imgH="215640" progId="Equation.DSMT4">
                    <p:embed/>
                  </p:oleObj>
                </mc:Choice>
                <mc:Fallback>
                  <p:oleObj name="Equation" r:id="rId13" imgW="241200" imgH="2156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97" y="2922"/>
                          <a:ext cx="203" cy="1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rgbClr val="000000">
                                    <a:alpha val="74998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" name="Line 81"/>
            <p:cNvSpPr>
              <a:spLocks noChangeShapeType="1"/>
            </p:cNvSpPr>
            <p:nvPr/>
          </p:nvSpPr>
          <p:spPr bwMode="auto">
            <a:xfrm>
              <a:off x="4075" y="2885"/>
              <a:ext cx="182" cy="0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2" name="Object 82"/>
            <p:cNvGraphicFramePr>
              <a:graphicFrameLocks noChangeAspect="1"/>
            </p:cNvGraphicFramePr>
            <p:nvPr/>
          </p:nvGraphicFramePr>
          <p:xfrm>
            <a:off x="4718" y="2922"/>
            <a:ext cx="203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3581" name="Equation" r:id="rId14" imgW="241200" imgH="215640" progId="Equation.DSMT4">
                    <p:embed/>
                  </p:oleObj>
                </mc:Choice>
                <mc:Fallback>
                  <p:oleObj name="Equation" r:id="rId14" imgW="241200" imgH="2156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18" y="2922"/>
                          <a:ext cx="203" cy="1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rgbClr val="000000">
                                    <a:alpha val="74998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3" name="Line 83"/>
            <p:cNvSpPr>
              <a:spLocks noChangeShapeType="1"/>
            </p:cNvSpPr>
            <p:nvPr/>
          </p:nvSpPr>
          <p:spPr bwMode="auto">
            <a:xfrm>
              <a:off x="4694" y="2885"/>
              <a:ext cx="182" cy="0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Text Box 84"/>
            <p:cNvSpPr txBox="1">
              <a:spLocks noChangeArrowheads="1"/>
            </p:cNvSpPr>
            <p:nvPr/>
          </p:nvSpPr>
          <p:spPr bwMode="auto">
            <a:xfrm>
              <a:off x="4249" y="3039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342900" indent="-34290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>
                  <a:latin typeface="Arial" charset="0"/>
                  <a:ea typeface="Arial" charset="0"/>
                  <a:cs typeface="Arial" charset="0"/>
                </a:rPr>
                <a:t>×</a:t>
              </a:r>
            </a:p>
          </p:txBody>
        </p:sp>
        <p:sp>
          <p:nvSpPr>
            <p:cNvPr id="35" name="Line 85"/>
            <p:cNvSpPr>
              <a:spLocks noChangeShapeType="1"/>
            </p:cNvSpPr>
            <p:nvPr/>
          </p:nvSpPr>
          <p:spPr bwMode="auto">
            <a:xfrm>
              <a:off x="4360" y="2876"/>
              <a:ext cx="0" cy="31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" name="Text Box 86"/>
            <p:cNvSpPr txBox="1">
              <a:spLocks noChangeArrowheads="1"/>
            </p:cNvSpPr>
            <p:nvPr/>
          </p:nvSpPr>
          <p:spPr bwMode="auto">
            <a:xfrm>
              <a:off x="4570" y="3037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342900" indent="-34290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>
                  <a:latin typeface="Arial" charset="0"/>
                  <a:ea typeface="Arial" charset="0"/>
                  <a:cs typeface="Arial" charset="0"/>
                </a:rPr>
                <a:t>×</a:t>
              </a:r>
            </a:p>
          </p:txBody>
        </p:sp>
        <p:sp>
          <p:nvSpPr>
            <p:cNvPr id="37" name="Line 87"/>
            <p:cNvSpPr>
              <a:spLocks noChangeShapeType="1"/>
            </p:cNvSpPr>
            <p:nvPr/>
          </p:nvSpPr>
          <p:spPr bwMode="auto">
            <a:xfrm>
              <a:off x="4392" y="2886"/>
              <a:ext cx="182" cy="0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" name="Line 88"/>
            <p:cNvSpPr>
              <a:spLocks noChangeShapeType="1"/>
            </p:cNvSpPr>
            <p:nvPr/>
          </p:nvSpPr>
          <p:spPr bwMode="auto">
            <a:xfrm>
              <a:off x="4681" y="2874"/>
              <a:ext cx="0" cy="31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" name="Oval 89"/>
            <p:cNvSpPr>
              <a:spLocks noChangeArrowheads="1"/>
            </p:cNvSpPr>
            <p:nvPr/>
          </p:nvSpPr>
          <p:spPr bwMode="auto">
            <a:xfrm>
              <a:off x="4660" y="2856"/>
              <a:ext cx="45" cy="45"/>
            </a:xfrm>
            <a:prstGeom prst="ellipse">
              <a:avLst/>
            </a:prstGeom>
            <a:solidFill>
              <a:srgbClr val="BDFF03"/>
            </a:solidFill>
            <a:ln w="3175">
              <a:solidFill>
                <a:srgbClr val="99CC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40" name="Oval 90"/>
            <p:cNvSpPr>
              <a:spLocks noChangeArrowheads="1"/>
            </p:cNvSpPr>
            <p:nvPr/>
          </p:nvSpPr>
          <p:spPr bwMode="auto">
            <a:xfrm>
              <a:off x="4339" y="2858"/>
              <a:ext cx="45" cy="45"/>
            </a:xfrm>
            <a:prstGeom prst="ellipse">
              <a:avLst/>
            </a:prstGeom>
            <a:solidFill>
              <a:srgbClr val="BDFF03"/>
            </a:solidFill>
            <a:ln w="3175">
              <a:solidFill>
                <a:srgbClr val="99CC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graphicFrame>
          <p:nvGraphicFramePr>
            <p:cNvPr id="41" name="Object 91"/>
            <p:cNvGraphicFramePr>
              <a:graphicFrameLocks noChangeAspect="1"/>
            </p:cNvGraphicFramePr>
            <p:nvPr/>
          </p:nvGraphicFramePr>
          <p:xfrm>
            <a:off x="4414" y="2923"/>
            <a:ext cx="203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3582" name="Equation" r:id="rId15" imgW="241200" imgH="215640" progId="Equation.DSMT4">
                    <p:embed/>
                  </p:oleObj>
                </mc:Choice>
                <mc:Fallback>
                  <p:oleObj name="Equation" r:id="rId15" imgW="241200" imgH="2156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14" y="2923"/>
                          <a:ext cx="203" cy="1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rgbClr val="000000">
                                    <a:alpha val="74998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2" name="Text Box 92"/>
            <p:cNvSpPr txBox="1">
              <a:spLocks noChangeArrowheads="1"/>
            </p:cNvSpPr>
            <p:nvPr/>
          </p:nvSpPr>
          <p:spPr bwMode="auto">
            <a:xfrm>
              <a:off x="4996" y="2658"/>
              <a:ext cx="53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342900" indent="-34290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800">
                  <a:latin typeface="Arial" charset="0"/>
                  <a:ea typeface="Arial" charset="0"/>
                  <a:cs typeface="Arial" charset="0"/>
                </a:rPr>
                <a:t>+  </a:t>
              </a:r>
              <a:r>
                <a:rPr lang="en-US" altLang="en-US" sz="3200">
                  <a:latin typeface="Arial" charset="0"/>
                  <a:ea typeface="Arial" charset="0"/>
                  <a:cs typeface="Arial" charset="0"/>
                </a:rPr>
                <a:t>…</a:t>
              </a:r>
            </a:p>
          </p:txBody>
        </p:sp>
      </p:grpSp>
      <p:sp>
        <p:nvSpPr>
          <p:cNvPr id="43" name="Text Box 93"/>
          <p:cNvSpPr txBox="1">
            <a:spLocks noChangeArrowheads="1"/>
          </p:cNvSpPr>
          <p:nvPr/>
        </p:nvSpPr>
        <p:spPr bwMode="auto">
          <a:xfrm>
            <a:off x="250825" y="4892650"/>
            <a:ext cx="87137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>
                    <a:alpha val="62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marL="0" indent="0">
              <a:spcBef>
                <a:spcPct val="50000"/>
              </a:spcBef>
            </a:pPr>
            <a:r>
              <a:rPr lang="en-US" altLang="en-US" sz="1600" dirty="0">
                <a:latin typeface="Helvetica Light" charset="0"/>
                <a:ea typeface="Helvetica Light" charset="0"/>
                <a:cs typeface="Helvetica Light" charset="0"/>
              </a:rPr>
              <a:t>Geometric series yields massive propagator creating effective mass for fermion:</a:t>
            </a:r>
          </a:p>
        </p:txBody>
      </p:sp>
      <p:graphicFrame>
        <p:nvGraphicFramePr>
          <p:cNvPr id="44" name="Object 94"/>
          <p:cNvGraphicFramePr>
            <a:graphicFrameLocks noChangeAspect="1"/>
          </p:cNvGraphicFramePr>
          <p:nvPr>
            <p:extLst/>
          </p:nvPr>
        </p:nvGraphicFramePr>
        <p:xfrm>
          <a:off x="712788" y="5336058"/>
          <a:ext cx="6811962" cy="757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83" name="Equation" r:id="rId16" imgW="5206680" imgH="583920" progId="Equation.DSMT4">
                  <p:embed/>
                </p:oleObj>
              </mc:Choice>
              <mc:Fallback>
                <p:oleObj name="Equation" r:id="rId16" imgW="5206680" imgH="5839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2788" y="5336058"/>
                        <a:ext cx="6811962" cy="757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Rectangle 103"/>
          <p:cNvSpPr>
            <a:spLocks noChangeArrowheads="1"/>
          </p:cNvSpPr>
          <p:nvPr/>
        </p:nvSpPr>
        <p:spPr bwMode="auto">
          <a:xfrm>
            <a:off x="6227763" y="5336058"/>
            <a:ext cx="1512887" cy="720725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pSp>
        <p:nvGrpSpPr>
          <p:cNvPr id="54" name="Group 104"/>
          <p:cNvGrpSpPr>
            <a:grpSpLocks/>
          </p:cNvGrpSpPr>
          <p:nvPr/>
        </p:nvGrpSpPr>
        <p:grpSpPr bwMode="auto">
          <a:xfrm>
            <a:off x="6538913" y="5445596"/>
            <a:ext cx="630237" cy="611187"/>
            <a:chOff x="4119" y="3635"/>
            <a:chExt cx="397" cy="385"/>
          </a:xfrm>
        </p:grpSpPr>
        <p:sp>
          <p:nvSpPr>
            <p:cNvPr id="55" name="Rectangle 105"/>
            <p:cNvSpPr>
              <a:spLocks noChangeArrowheads="1"/>
            </p:cNvSpPr>
            <p:nvPr/>
          </p:nvSpPr>
          <p:spPr bwMode="auto">
            <a:xfrm>
              <a:off x="4332" y="3793"/>
              <a:ext cx="166" cy="227"/>
            </a:xfrm>
            <a:prstGeom prst="rect">
              <a:avLst/>
            </a:prstGeom>
            <a:solidFill>
              <a:srgbClr val="99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graphicFrame>
          <p:nvGraphicFramePr>
            <p:cNvPr id="56" name="Object 106"/>
            <p:cNvGraphicFramePr>
              <a:graphicFrameLocks noChangeAspect="1"/>
            </p:cNvGraphicFramePr>
            <p:nvPr/>
          </p:nvGraphicFramePr>
          <p:xfrm>
            <a:off x="4119" y="3635"/>
            <a:ext cx="397" cy="3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3584" name="Equation" r:id="rId18" imgW="482400" imgH="431640" progId="Equation.DSMT4">
                    <p:embed/>
                  </p:oleObj>
                </mc:Choice>
                <mc:Fallback>
                  <p:oleObj name="Equation" r:id="rId18" imgW="482400" imgH="4316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19" y="3635"/>
                          <a:ext cx="397" cy="3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rgbClr val="000000">
                                    <a:alpha val="74998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9" name="Text Box 57"/>
          <p:cNvSpPr txBox="1">
            <a:spLocks noChangeArrowheads="1"/>
          </p:cNvSpPr>
          <p:nvPr/>
        </p:nvSpPr>
        <p:spPr bwMode="auto">
          <a:xfrm>
            <a:off x="0" y="568045"/>
            <a:ext cx="9144000" cy="547842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600" kern="0" dirty="0">
                <a:solidFill>
                  <a:sysClr val="windowText" lastClr="000000"/>
                </a:solidFill>
                <a:latin typeface="Helvetica Light" charset="0"/>
                <a:ea typeface="Helvetica Light" charset="0"/>
                <a:cs typeface="Helvetica Light" charset="0"/>
              </a:rPr>
              <a:t>BEH mechanism</a:t>
            </a:r>
          </a:p>
        </p:txBody>
      </p:sp>
      <p:sp>
        <p:nvSpPr>
          <p:cNvPr id="60" name="Text Box 58"/>
          <p:cNvSpPr txBox="1">
            <a:spLocks noChangeArrowheads="1"/>
          </p:cNvSpPr>
          <p:nvPr/>
        </p:nvSpPr>
        <p:spPr bwMode="auto">
          <a:xfrm>
            <a:off x="0" y="-27384"/>
            <a:ext cx="9144000" cy="601497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108000" rIns="90000" bIns="0" anchor="b" anchorCtr="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200" kern="0" dirty="0" smtClean="0">
                <a:solidFill>
                  <a:srgbClr val="333333"/>
                </a:solidFill>
                <a:latin typeface="Helvetica Light" charset="0"/>
                <a:ea typeface="Helvetica Light" charset="0"/>
                <a:cs typeface="Helvetica Light" charset="0"/>
              </a:rPr>
              <a:t>The Standard Model </a:t>
            </a:r>
            <a:endParaRPr lang="en-GB" sz="3200" kern="0" dirty="0">
              <a:solidFill>
                <a:srgbClr val="333333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2" name="Text Box 54"/>
          <p:cNvSpPr txBox="1">
            <a:spLocks noChangeArrowheads="1"/>
          </p:cNvSpPr>
          <p:nvPr/>
        </p:nvSpPr>
        <p:spPr bwMode="auto">
          <a:xfrm>
            <a:off x="250825" y="1648252"/>
            <a:ext cx="8893175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>
                    <a:alpha val="62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marL="0" indent="0">
              <a:spcBef>
                <a:spcPct val="50000"/>
              </a:spcBef>
            </a:pPr>
            <a:r>
              <a:rPr lang="en-US" altLang="en-US" sz="1600" dirty="0" smtClean="0">
                <a:latin typeface="Helvetica Light" charset="0"/>
                <a:ea typeface="Helvetica Light" charset="0"/>
                <a:cs typeface="Helvetica Light" charset="0"/>
              </a:rPr>
              <a:t>“Mexican hat” BEH potential </a:t>
            </a:r>
            <a:r>
              <a:rPr lang="en-US" altLang="en-US" sz="1600" dirty="0">
                <a:latin typeface="Helvetica Light" charset="0"/>
                <a:ea typeface="Helvetica Light" charset="0"/>
                <a:cs typeface="Helvetica Light" charset="0"/>
              </a:rPr>
              <a:t>at</a:t>
            </a:r>
            <a:r>
              <a:rPr lang="en-US" altLang="en-US" sz="1600" dirty="0">
                <a:solidFill>
                  <a:srgbClr val="292929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altLang="en-US" sz="1600" i="1" dirty="0">
                <a:solidFill>
                  <a:srgbClr val="FF0000"/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altLang="en-US" sz="1600" dirty="0">
                <a:solidFill>
                  <a:srgbClr val="FF0000"/>
                </a:solidFill>
                <a:latin typeface="Helvetica Light" charset="0"/>
                <a:ea typeface="Helvetica Light" charset="0"/>
                <a:cs typeface="Helvetica Light" charset="0"/>
              </a:rPr>
              <a:t> ≈ 0</a:t>
            </a:r>
            <a:r>
              <a:rPr lang="en-US" altLang="en-US" sz="1600" dirty="0">
                <a:solidFill>
                  <a:srgbClr val="292929"/>
                </a:solidFill>
                <a:latin typeface="Helvetica Light" charset="0"/>
                <a:ea typeface="Helvetica Light" charset="0"/>
                <a:cs typeface="Helvetica Light" charset="0"/>
              </a:rPr>
              <a:t>:</a:t>
            </a:r>
          </a:p>
          <a:p>
            <a:pPr>
              <a:spcBef>
                <a:spcPts val="1200"/>
              </a:spcBef>
            </a:pPr>
            <a:r>
              <a:rPr lang="en-US" altLang="en-US" sz="5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altLang="en-US" sz="2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</a:p>
          <a:p>
            <a:pPr>
              <a:spcBef>
                <a:spcPts val="1200"/>
              </a:spcBef>
            </a:pPr>
            <a:r>
              <a:rPr lang="en-US" altLang="en-US" sz="1600" dirty="0" smtClean="0">
                <a:latin typeface="Helvetica Light" charset="0"/>
                <a:ea typeface="Helvetica Light" charset="0"/>
                <a:cs typeface="Helvetica Light" charset="0"/>
              </a:rPr>
              <a:t>with </a:t>
            </a:r>
            <a:r>
              <a:rPr lang="en-US" altLang="en-US" sz="1600" dirty="0">
                <a:latin typeface="Helvetica Light" charset="0"/>
                <a:ea typeface="Helvetica Light" charset="0"/>
                <a:cs typeface="Helvetica Light" charset="0"/>
              </a:rPr>
              <a:t>vacuum expectation value:</a:t>
            </a:r>
          </a:p>
        </p:txBody>
      </p:sp>
      <p:graphicFrame>
        <p:nvGraphicFramePr>
          <p:cNvPr id="7" name="Object 55"/>
          <p:cNvGraphicFramePr>
            <a:graphicFrameLocks noChangeAspect="1"/>
          </p:cNvGraphicFramePr>
          <p:nvPr>
            <p:extLst/>
          </p:nvPr>
        </p:nvGraphicFramePr>
        <p:xfrm>
          <a:off x="3791170" y="1631219"/>
          <a:ext cx="2725046" cy="3722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85" name="Equation" r:id="rId20" imgW="2031840" imgH="279360" progId="Equation.DSMT4">
                  <p:embed/>
                </p:oleObj>
              </mc:Choice>
              <mc:Fallback>
                <p:oleObj name="Equation" r:id="rId20" imgW="203184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1170" y="1631219"/>
                        <a:ext cx="2725046" cy="3722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56"/>
          <p:cNvGraphicFramePr>
            <a:graphicFrameLocks noChangeAspect="1"/>
          </p:cNvGraphicFramePr>
          <p:nvPr>
            <p:extLst/>
          </p:nvPr>
        </p:nvGraphicFramePr>
        <p:xfrm>
          <a:off x="6156176" y="2249620"/>
          <a:ext cx="1763713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86" name="Equation" r:id="rId22" imgW="1384200" imgH="279360" progId="Equation.DSMT4">
                  <p:embed/>
                </p:oleObj>
              </mc:Choice>
              <mc:Fallback>
                <p:oleObj name="Equation" r:id="rId22" imgW="138420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6176" y="2249620"/>
                        <a:ext cx="1763713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Text Box 95"/>
          <p:cNvSpPr txBox="1">
            <a:spLocks noChangeArrowheads="1"/>
          </p:cNvSpPr>
          <p:nvPr/>
        </p:nvSpPr>
        <p:spPr bwMode="auto">
          <a:xfrm>
            <a:off x="7616826" y="5517232"/>
            <a:ext cx="1176338" cy="46384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r>
              <a:rPr lang="en-US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And similar </a:t>
            </a:r>
            <a:r>
              <a:rPr lang="en-US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for gauge bosons</a:t>
            </a:r>
          </a:p>
        </p:txBody>
      </p:sp>
    </p:spTree>
    <p:extLst>
      <p:ext uri="{BB962C8B-B14F-4D97-AF65-F5344CB8AC3E}">
        <p14:creationId xmlns:p14="http://schemas.microsoft.com/office/powerpoint/2010/main" val="469359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9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4" grpId="1" animBg="1"/>
      <p:bldP spid="10" grpId="0"/>
      <p:bldP spid="43" grpId="0"/>
      <p:bldP spid="53" grpId="0" animBg="1"/>
      <p:bldP spid="45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 Box 25"/>
          <p:cNvSpPr txBox="1">
            <a:spLocks noChangeArrowheads="1"/>
          </p:cNvSpPr>
          <p:nvPr/>
        </p:nvSpPr>
        <p:spPr bwMode="auto">
          <a:xfrm>
            <a:off x="263712" y="1916832"/>
            <a:ext cx="8867060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</a:pPr>
            <a:r>
              <a:rPr lang="en-US" sz="1600" dirty="0">
                <a:solidFill>
                  <a:srgbClr val="003BB8"/>
                </a:solidFill>
                <a:latin typeface="Helvetica Light"/>
                <a:cs typeface="Helvetica Light"/>
              </a:rPr>
              <a:t>Beyond event simulation, theory needed for cross-section and acceptance calculations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220072" y="4978145"/>
            <a:ext cx="338554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100" smtClean="0">
                <a:latin typeface="Helvetica Light"/>
                <a:cs typeface="Helvetica Light"/>
              </a:rPr>
              <a:t>    </a:t>
            </a:r>
            <a:endParaRPr lang="en-US" sz="1100" dirty="0" smtClean="0">
              <a:latin typeface="Helvetica Light"/>
              <a:cs typeface="Helvetica Light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92420" y="2348880"/>
            <a:ext cx="8528052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0000"/>
              </a:lnSpc>
              <a:spcBef>
                <a:spcPct val="500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Inclusive jet production is known to NLO QCD (2</a:t>
            </a:r>
            <a:r>
              <a:rPr lang="en-GB" sz="1400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2 parton level) + </a:t>
            </a: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nonperturbative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corrections (particle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to parton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level cross-section ratio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) + NLO electroweak corrections (up to 12% at large </a:t>
            </a:r>
            <a:r>
              <a:rPr lang="en-GB" sz="14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GB" sz="1400" i="1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Inclusive W, Z production is known to full NNLO in QCD + NLO electroweak corrections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W/Z + jets production known at particle level to NLO up to 2 jets (up to 5 jets for parton level), LO matrix elements for additional partons. Also approximate NNLO calculation for W/Z+1 jet. 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Diboson production, </a:t>
            </a: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eg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WW: NNLO for quark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annihilation, NLO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for non-resonant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gg </a:t>
            </a:r>
            <a:r>
              <a:rPr lang="en-GB" sz="14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WW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Higgs production is known to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N3LO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in QCD + NLO EW (gluon fusion), VH in NNLO QCD and NLO EW, VBF in approx. NNLO QCD and NLO EW, </a:t>
            </a:r>
            <a:r>
              <a:rPr lang="en-GB" sz="14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ggZH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GB" sz="14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tt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/bb</a:t>
            </a:r>
            <a:r>
              <a:rPr lang="en-GB" sz="1400" baseline="-25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4FS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H, </a:t>
            </a:r>
            <a:r>
              <a:rPr lang="en-GB" sz="14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tH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in NLO QCD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Inclusive top-antitop production is known to full NNLO QCD + NNLL soft-gluon + EW corrections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Most other relevant processes known to NLO in QCD, some like single top in approximate NNLO</a:t>
            </a:r>
            <a:endParaRPr lang="en-GB" sz="14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6" name="Text Box 25"/>
          <p:cNvSpPr txBox="1">
            <a:spLocks noChangeArrowheads="1"/>
          </p:cNvSpPr>
          <p:nvPr/>
        </p:nvSpPr>
        <p:spPr bwMode="auto">
          <a:xfrm>
            <a:off x="262153" y="5394702"/>
            <a:ext cx="8867060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Theoretical uncertainties usually estimated by adding in quadrature: </a:t>
            </a:r>
            <a:endParaRPr lang="en-US" sz="1600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92421" y="5805264"/>
            <a:ext cx="8851579" cy="911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0000"/>
              </a:lnSpc>
              <a:spcBef>
                <a:spcPct val="500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Symmetrised renormalisation and factorisation scale variations (×2, /2), strong coupling and PDF variations (often maximum of uncertainty from main PDF used and comparison with alternative sets)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In some cases (such as for parton shower and </a:t>
            </a: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hadronisation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) comparison between alternative generators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88248" y="188640"/>
            <a:ext cx="35882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Theoretical cross-sections </a:t>
            </a:r>
            <a:r>
              <a:rPr lang="en-US" sz="280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and uncertainties </a:t>
            </a:r>
            <a:endParaRPr lang="en-US" sz="2800" dirty="0" smtClean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3214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Rectangle 87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76" name="AutoShape 146"/>
          <p:cNvSpPr>
            <a:spLocks noChangeArrowheads="1"/>
          </p:cNvSpPr>
          <p:nvPr/>
        </p:nvSpPr>
        <p:spPr bwMode="auto">
          <a:xfrm>
            <a:off x="3942053" y="2523071"/>
            <a:ext cx="4005263" cy="951053"/>
          </a:xfrm>
          <a:prstGeom prst="roundRect">
            <a:avLst>
              <a:gd name="adj" fmla="val 16667"/>
            </a:avLst>
          </a:prstGeom>
          <a:solidFill>
            <a:srgbClr val="CDFC7D"/>
          </a:solidFill>
          <a:ln w="3175">
            <a:noFill/>
            <a:round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99802" y="1180425"/>
            <a:ext cx="4267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b="1" i="1" kern="0" dirty="0" smtClean="0">
                <a:solidFill>
                  <a:schemeClr val="bg1"/>
                </a:solidFill>
                <a:latin typeface="Trebuchet MS"/>
                <a:ea typeface="Arial" charset="0"/>
                <a:cs typeface="Trebuchet MS"/>
              </a:rPr>
              <a:t>The scales of particle physics …</a:t>
            </a:r>
            <a:endParaRPr lang="en-GB" b="1" i="1" kern="0" dirty="0">
              <a:solidFill>
                <a:schemeClr val="bg1"/>
              </a:solidFill>
              <a:latin typeface="Trebuchet MS"/>
              <a:ea typeface="Arial" charset="0"/>
              <a:cs typeface="Trebuchet MS"/>
            </a:endParaRPr>
          </a:p>
        </p:txBody>
      </p:sp>
      <p:grpSp>
        <p:nvGrpSpPr>
          <p:cNvPr id="5" name="Group 149"/>
          <p:cNvGrpSpPr>
            <a:grpSpLocks/>
          </p:cNvGrpSpPr>
          <p:nvPr/>
        </p:nvGrpSpPr>
        <p:grpSpPr bwMode="auto">
          <a:xfrm>
            <a:off x="4189442" y="1059396"/>
            <a:ext cx="4176714" cy="5130800"/>
            <a:chOff x="1758" y="686"/>
            <a:chExt cx="2631" cy="3232"/>
          </a:xfrm>
        </p:grpSpPr>
        <p:sp>
          <p:nvSpPr>
            <p:cNvPr id="6" name="Line 150"/>
            <p:cNvSpPr>
              <a:spLocks noChangeShapeType="1"/>
            </p:cNvSpPr>
            <p:nvPr/>
          </p:nvSpPr>
          <p:spPr bwMode="auto">
            <a:xfrm flipV="1">
              <a:off x="2653" y="686"/>
              <a:ext cx="0" cy="320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stealth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7" name="Line 151"/>
            <p:cNvSpPr>
              <a:spLocks noChangeShapeType="1"/>
            </p:cNvSpPr>
            <p:nvPr/>
          </p:nvSpPr>
          <p:spPr bwMode="auto">
            <a:xfrm>
              <a:off x="2428" y="3396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8" name="Line 152"/>
            <p:cNvSpPr>
              <a:spLocks noChangeShapeType="1"/>
            </p:cNvSpPr>
            <p:nvPr/>
          </p:nvSpPr>
          <p:spPr bwMode="auto">
            <a:xfrm>
              <a:off x="2428" y="3254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9" name="Line 153"/>
            <p:cNvSpPr>
              <a:spLocks noChangeShapeType="1"/>
            </p:cNvSpPr>
            <p:nvPr/>
          </p:nvSpPr>
          <p:spPr bwMode="auto">
            <a:xfrm>
              <a:off x="2428" y="3112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0" name="Line 154"/>
            <p:cNvSpPr>
              <a:spLocks noChangeShapeType="1"/>
            </p:cNvSpPr>
            <p:nvPr/>
          </p:nvSpPr>
          <p:spPr bwMode="auto">
            <a:xfrm>
              <a:off x="2428" y="2971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1" name="Line 155"/>
            <p:cNvSpPr>
              <a:spLocks noChangeShapeType="1"/>
            </p:cNvSpPr>
            <p:nvPr/>
          </p:nvSpPr>
          <p:spPr bwMode="auto">
            <a:xfrm>
              <a:off x="2428" y="2829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2" name="Line 156"/>
            <p:cNvSpPr>
              <a:spLocks noChangeShapeType="1"/>
            </p:cNvSpPr>
            <p:nvPr/>
          </p:nvSpPr>
          <p:spPr bwMode="auto">
            <a:xfrm>
              <a:off x="2428" y="2687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3" name="Line 157"/>
            <p:cNvSpPr>
              <a:spLocks noChangeShapeType="1"/>
            </p:cNvSpPr>
            <p:nvPr/>
          </p:nvSpPr>
          <p:spPr bwMode="auto">
            <a:xfrm>
              <a:off x="2428" y="2545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4" name="Line 158"/>
            <p:cNvSpPr>
              <a:spLocks noChangeShapeType="1"/>
            </p:cNvSpPr>
            <p:nvPr/>
          </p:nvSpPr>
          <p:spPr bwMode="auto">
            <a:xfrm>
              <a:off x="2428" y="2404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5" name="Line 159"/>
            <p:cNvSpPr>
              <a:spLocks noChangeShapeType="1"/>
            </p:cNvSpPr>
            <p:nvPr/>
          </p:nvSpPr>
          <p:spPr bwMode="auto">
            <a:xfrm>
              <a:off x="2428" y="2262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6" name="Line 160"/>
            <p:cNvSpPr>
              <a:spLocks noChangeShapeType="1"/>
            </p:cNvSpPr>
            <p:nvPr/>
          </p:nvSpPr>
          <p:spPr bwMode="auto">
            <a:xfrm>
              <a:off x="2428" y="2120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7" name="Line 161"/>
            <p:cNvSpPr>
              <a:spLocks noChangeShapeType="1"/>
            </p:cNvSpPr>
            <p:nvPr/>
          </p:nvSpPr>
          <p:spPr bwMode="auto">
            <a:xfrm>
              <a:off x="2428" y="1978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8" name="Text Box 164"/>
            <p:cNvSpPr txBox="1">
              <a:spLocks noChangeArrowheads="1"/>
            </p:cNvSpPr>
            <p:nvPr/>
          </p:nvSpPr>
          <p:spPr bwMode="auto">
            <a:xfrm>
              <a:off x="1952" y="3283"/>
              <a:ext cx="448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dirty="0">
                  <a:solidFill>
                    <a:srgbClr val="000000"/>
                  </a:solidFill>
                </a:rPr>
                <a:t>10 </a:t>
              </a:r>
              <a:r>
                <a:rPr lang="en-GB" sz="1600" dirty="0" err="1">
                  <a:solidFill>
                    <a:srgbClr val="000000"/>
                  </a:solidFill>
                </a:rPr>
                <a:t>eV</a:t>
              </a:r>
              <a:endParaRPr lang="en-GB" sz="1600">
                <a:solidFill>
                  <a:srgbClr val="000000"/>
                </a:solidFill>
              </a:endParaRPr>
            </a:p>
          </p:txBody>
        </p:sp>
        <p:sp>
          <p:nvSpPr>
            <p:cNvPr id="19" name="Text Box 165"/>
            <p:cNvSpPr txBox="1">
              <a:spLocks noChangeArrowheads="1"/>
            </p:cNvSpPr>
            <p:nvPr/>
          </p:nvSpPr>
          <p:spPr bwMode="auto">
            <a:xfrm>
              <a:off x="1879" y="3141"/>
              <a:ext cx="519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100 eV</a:t>
              </a:r>
            </a:p>
          </p:txBody>
        </p:sp>
        <p:sp>
          <p:nvSpPr>
            <p:cNvPr id="20" name="Text Box 166"/>
            <p:cNvSpPr txBox="1">
              <a:spLocks noChangeArrowheads="1"/>
            </p:cNvSpPr>
            <p:nvPr/>
          </p:nvSpPr>
          <p:spPr bwMode="auto">
            <a:xfrm>
              <a:off x="1957" y="3000"/>
              <a:ext cx="441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keV</a:t>
              </a:r>
            </a:p>
          </p:txBody>
        </p:sp>
        <p:sp>
          <p:nvSpPr>
            <p:cNvPr id="21" name="Text Box 167"/>
            <p:cNvSpPr txBox="1">
              <a:spLocks noChangeArrowheads="1"/>
            </p:cNvSpPr>
            <p:nvPr/>
          </p:nvSpPr>
          <p:spPr bwMode="auto">
            <a:xfrm>
              <a:off x="1888" y="2858"/>
              <a:ext cx="512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keV</a:t>
              </a:r>
            </a:p>
          </p:txBody>
        </p:sp>
        <p:sp>
          <p:nvSpPr>
            <p:cNvPr id="22" name="Text Box 168"/>
            <p:cNvSpPr txBox="1">
              <a:spLocks noChangeArrowheads="1"/>
            </p:cNvSpPr>
            <p:nvPr/>
          </p:nvSpPr>
          <p:spPr bwMode="auto">
            <a:xfrm>
              <a:off x="1817" y="2716"/>
              <a:ext cx="583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100 keV</a:t>
              </a:r>
            </a:p>
          </p:txBody>
        </p:sp>
        <p:sp>
          <p:nvSpPr>
            <p:cNvPr id="23" name="Text Box 169"/>
            <p:cNvSpPr txBox="1">
              <a:spLocks noChangeArrowheads="1"/>
            </p:cNvSpPr>
            <p:nvPr/>
          </p:nvSpPr>
          <p:spPr bwMode="auto">
            <a:xfrm>
              <a:off x="1914" y="2574"/>
              <a:ext cx="484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MeV</a:t>
              </a:r>
            </a:p>
          </p:txBody>
        </p:sp>
        <p:sp>
          <p:nvSpPr>
            <p:cNvPr id="24" name="Text Box 170"/>
            <p:cNvSpPr txBox="1">
              <a:spLocks noChangeArrowheads="1"/>
            </p:cNvSpPr>
            <p:nvPr/>
          </p:nvSpPr>
          <p:spPr bwMode="auto">
            <a:xfrm>
              <a:off x="1843" y="2433"/>
              <a:ext cx="55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MeV</a:t>
              </a:r>
            </a:p>
          </p:txBody>
        </p:sp>
        <p:sp>
          <p:nvSpPr>
            <p:cNvPr id="25" name="Text Box 171"/>
            <p:cNvSpPr txBox="1">
              <a:spLocks noChangeArrowheads="1"/>
            </p:cNvSpPr>
            <p:nvPr/>
          </p:nvSpPr>
          <p:spPr bwMode="auto">
            <a:xfrm>
              <a:off x="1774" y="2291"/>
              <a:ext cx="62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dirty="0">
                  <a:solidFill>
                    <a:srgbClr val="000000"/>
                  </a:solidFill>
                </a:rPr>
                <a:t>100 </a:t>
              </a:r>
              <a:r>
                <a:rPr lang="en-GB" sz="1600" dirty="0" err="1">
                  <a:solidFill>
                    <a:srgbClr val="000000"/>
                  </a:solidFill>
                </a:rPr>
                <a:t>MeV</a:t>
              </a:r>
              <a:endParaRPr lang="en-GB" sz="1600" dirty="0">
                <a:solidFill>
                  <a:srgbClr val="000000"/>
                </a:solidFill>
              </a:endParaRPr>
            </a:p>
          </p:txBody>
        </p:sp>
        <p:sp>
          <p:nvSpPr>
            <p:cNvPr id="26" name="Text Box 172"/>
            <p:cNvSpPr txBox="1">
              <a:spLocks noChangeArrowheads="1"/>
            </p:cNvSpPr>
            <p:nvPr/>
          </p:nvSpPr>
          <p:spPr bwMode="auto">
            <a:xfrm>
              <a:off x="1923" y="2136"/>
              <a:ext cx="477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GeV</a:t>
              </a:r>
            </a:p>
          </p:txBody>
        </p:sp>
        <p:sp>
          <p:nvSpPr>
            <p:cNvPr id="27" name="Text Box 173"/>
            <p:cNvSpPr txBox="1">
              <a:spLocks noChangeArrowheads="1"/>
            </p:cNvSpPr>
            <p:nvPr/>
          </p:nvSpPr>
          <p:spPr bwMode="auto">
            <a:xfrm>
              <a:off x="1850" y="1994"/>
              <a:ext cx="548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GeV</a:t>
              </a:r>
            </a:p>
          </p:txBody>
        </p:sp>
        <p:sp>
          <p:nvSpPr>
            <p:cNvPr id="28" name="Text Box 174"/>
            <p:cNvSpPr txBox="1">
              <a:spLocks noChangeArrowheads="1"/>
            </p:cNvSpPr>
            <p:nvPr/>
          </p:nvSpPr>
          <p:spPr bwMode="auto">
            <a:xfrm>
              <a:off x="1779" y="1853"/>
              <a:ext cx="619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100 GeV</a:t>
              </a:r>
            </a:p>
          </p:txBody>
        </p:sp>
        <p:sp>
          <p:nvSpPr>
            <p:cNvPr id="31" name="Text Box 179"/>
            <p:cNvSpPr txBox="1">
              <a:spLocks noChangeArrowheads="1"/>
            </p:cNvSpPr>
            <p:nvPr/>
          </p:nvSpPr>
          <p:spPr bwMode="auto">
            <a:xfrm>
              <a:off x="2995" y="2136"/>
              <a:ext cx="915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τ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c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n</a:t>
              </a:r>
              <a:r>
                <a:rPr lang="en-GB" sz="1600" i="1" dirty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>
                  <a:solidFill>
                    <a:srgbClr val="000000"/>
                  </a:solidFill>
                  <a:sym typeface="Symbol" charset="2"/>
                </a:rPr>
                <a:t>p</a:t>
              </a:r>
              <a:r>
                <a:rPr lang="en-GB" sz="1600" i="1" dirty="0">
                  <a:solidFill>
                    <a:srgbClr val="000000"/>
                  </a:solidFill>
                  <a:sym typeface="Symbol" charset="2"/>
                </a:rPr>
                <a:t>,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 </a:t>
              </a:r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ρ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ea typeface="Lucida Grande"/>
                  <a:cs typeface="Symbol" charset="2"/>
                  <a:sym typeface="Symbol" charset="2"/>
                </a:rPr>
                <a:t>f</a:t>
              </a:r>
              <a:endParaRPr lang="en-GB" sz="1600" i="1" dirty="0">
                <a:solidFill>
                  <a:srgbClr val="000000"/>
                </a:solidFill>
                <a:latin typeface="Symbol" charset="2"/>
                <a:cs typeface="Symbol" charset="2"/>
                <a:sym typeface="Symbol" charset="2"/>
              </a:endParaRPr>
            </a:p>
          </p:txBody>
        </p:sp>
        <p:sp>
          <p:nvSpPr>
            <p:cNvPr id="32" name="Text Box 180"/>
            <p:cNvSpPr txBox="1">
              <a:spLocks noChangeArrowheads="1"/>
            </p:cNvSpPr>
            <p:nvPr/>
          </p:nvSpPr>
          <p:spPr bwMode="auto">
            <a:xfrm>
              <a:off x="2995" y="2277"/>
              <a:ext cx="830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m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s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π</a:t>
              </a:r>
              <a:r>
                <a:rPr lang="en-GB" sz="1600" i="1" dirty="0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, </a:t>
              </a:r>
              <a:r>
                <a:rPr lang="en-GB" sz="1600" dirty="0" smtClean="0">
                  <a:solidFill>
                    <a:srgbClr val="000000"/>
                  </a:solidFill>
                  <a:latin typeface="Arial"/>
                  <a:cs typeface="Arial"/>
                  <a:sym typeface="Symbol" charset="2"/>
                </a:rPr>
                <a:t>QCD</a:t>
              </a:r>
              <a:endParaRPr lang="en-GB" sz="1600" dirty="0">
                <a:solidFill>
                  <a:srgbClr val="000000"/>
                </a:solidFill>
                <a:latin typeface="Arial"/>
                <a:cs typeface="Arial"/>
                <a:sym typeface="Symbol" charset="2"/>
              </a:endParaRPr>
            </a:p>
          </p:txBody>
        </p:sp>
        <p:sp>
          <p:nvSpPr>
            <p:cNvPr id="33" name="Text Box 181"/>
            <p:cNvSpPr txBox="1">
              <a:spLocks noChangeArrowheads="1"/>
            </p:cNvSpPr>
            <p:nvPr/>
          </p:nvSpPr>
          <p:spPr bwMode="auto">
            <a:xfrm>
              <a:off x="2995" y="2419"/>
              <a:ext cx="1394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squar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u</a:t>
              </a:r>
              <a:r>
                <a:rPr lang="en-GB" sz="1600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d</a:t>
              </a:r>
              <a:r>
                <a:rPr lang="en-GB" sz="1600" dirty="0" smtClean="0">
                  <a:solidFill>
                    <a:srgbClr val="000000"/>
                  </a:solidFill>
                  <a:sym typeface="Symbol" charset="2"/>
                </a:rPr>
                <a:t>, nuclear </a:t>
              </a:r>
              <a:r>
                <a:rPr lang="en-GB" sz="1600" dirty="0">
                  <a:solidFill>
                    <a:srgbClr val="000000"/>
                  </a:solidFill>
                  <a:sym typeface="Symbol" charset="2"/>
                </a:rPr>
                <a:t>binding </a:t>
              </a:r>
              <a:r>
                <a:rPr lang="en-GB" sz="1600" i="1" dirty="0">
                  <a:solidFill>
                    <a:srgbClr val="000000"/>
                  </a:solidFill>
                  <a:sym typeface="Symbol" charset="2"/>
                </a:rPr>
                <a:t>E</a:t>
              </a:r>
            </a:p>
          </p:txBody>
        </p:sp>
        <p:sp>
          <p:nvSpPr>
            <p:cNvPr id="34" name="Text Box 182"/>
            <p:cNvSpPr txBox="1">
              <a:spLocks noChangeArrowheads="1"/>
            </p:cNvSpPr>
            <p:nvPr/>
          </p:nvSpPr>
          <p:spPr bwMode="auto">
            <a:xfrm>
              <a:off x="2995" y="2548"/>
              <a:ext cx="18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>
                  <a:solidFill>
                    <a:srgbClr val="000000"/>
                  </a:solidFill>
                  <a:sym typeface="Symbol" charset="2"/>
                </a:rPr>
                <a:t>e</a:t>
              </a:r>
              <a:endParaRPr lang="en-GB" sz="1600" dirty="0">
                <a:solidFill>
                  <a:srgbClr val="000000"/>
                </a:solidFill>
                <a:sym typeface="Symbol" charset="2"/>
              </a:endParaRPr>
            </a:p>
          </p:txBody>
        </p:sp>
        <p:sp>
          <p:nvSpPr>
            <p:cNvPr id="35" name="Text Box 183"/>
            <p:cNvSpPr txBox="1">
              <a:spLocks noChangeArrowheads="1"/>
            </p:cNvSpPr>
            <p:nvPr/>
          </p:nvSpPr>
          <p:spPr bwMode="auto">
            <a:xfrm>
              <a:off x="2995" y="3270"/>
              <a:ext cx="1059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>
                  <a:solidFill>
                    <a:srgbClr val="000000"/>
                  </a:solidFill>
                  <a:sym typeface="Symbol" charset="2"/>
                </a:rPr>
                <a:t>atomic binding </a:t>
              </a:r>
              <a:r>
                <a:rPr lang="en-GB" sz="1600" i="1">
                  <a:solidFill>
                    <a:srgbClr val="000000"/>
                  </a:solidFill>
                  <a:sym typeface="Symbol" charset="2"/>
                </a:rPr>
                <a:t>E</a:t>
              </a:r>
            </a:p>
          </p:txBody>
        </p:sp>
        <p:sp>
          <p:nvSpPr>
            <p:cNvPr id="36" name="Line 186"/>
            <p:cNvSpPr>
              <a:spLocks noChangeShapeType="1"/>
            </p:cNvSpPr>
            <p:nvPr/>
          </p:nvSpPr>
          <p:spPr bwMode="auto">
            <a:xfrm>
              <a:off x="2426" y="1270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7" name="Line 187"/>
            <p:cNvSpPr>
              <a:spLocks noChangeShapeType="1"/>
            </p:cNvSpPr>
            <p:nvPr/>
          </p:nvSpPr>
          <p:spPr bwMode="auto">
            <a:xfrm flipV="1">
              <a:off x="2653" y="1339"/>
              <a:ext cx="0" cy="283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prstDash val="sysDot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8" name="Line 188"/>
            <p:cNvSpPr>
              <a:spLocks noChangeShapeType="1"/>
            </p:cNvSpPr>
            <p:nvPr/>
          </p:nvSpPr>
          <p:spPr bwMode="auto">
            <a:xfrm flipV="1">
              <a:off x="2653" y="1056"/>
              <a:ext cx="0" cy="169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prstDash val="sysDot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9" name="Line 189"/>
            <p:cNvSpPr>
              <a:spLocks noChangeShapeType="1"/>
            </p:cNvSpPr>
            <p:nvPr/>
          </p:nvSpPr>
          <p:spPr bwMode="auto">
            <a:xfrm>
              <a:off x="2426" y="1055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0" name="Line 190"/>
            <p:cNvSpPr>
              <a:spLocks noChangeShapeType="1"/>
            </p:cNvSpPr>
            <p:nvPr/>
          </p:nvSpPr>
          <p:spPr bwMode="auto">
            <a:xfrm flipV="1">
              <a:off x="2653" y="882"/>
              <a:ext cx="0" cy="169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prstDash val="sysDot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1" name="Line 191"/>
            <p:cNvSpPr>
              <a:spLocks noChangeShapeType="1"/>
            </p:cNvSpPr>
            <p:nvPr/>
          </p:nvSpPr>
          <p:spPr bwMode="auto">
            <a:xfrm>
              <a:off x="2426" y="857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2" name="Text Box 192"/>
            <p:cNvSpPr txBox="1">
              <a:spLocks noChangeArrowheads="1"/>
            </p:cNvSpPr>
            <p:nvPr/>
          </p:nvSpPr>
          <p:spPr bwMode="auto">
            <a:xfrm>
              <a:off x="2993" y="970"/>
              <a:ext cx="1219" cy="181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GB" sz="1600">
                  <a:solidFill>
                    <a:srgbClr val="000000"/>
                  </a:solidFill>
                </a:rPr>
                <a:t>GUT ?</a:t>
              </a:r>
            </a:p>
          </p:txBody>
        </p:sp>
        <p:sp>
          <p:nvSpPr>
            <p:cNvPr id="43" name="Text Box 193"/>
            <p:cNvSpPr txBox="1">
              <a:spLocks noChangeArrowheads="1"/>
            </p:cNvSpPr>
            <p:nvPr/>
          </p:nvSpPr>
          <p:spPr bwMode="auto">
            <a:xfrm>
              <a:off x="2993" y="772"/>
              <a:ext cx="1162" cy="189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GB" sz="1600" dirty="0">
                  <a:solidFill>
                    <a:srgbClr val="000000"/>
                  </a:solidFill>
                </a:rPr>
                <a:t>Planck</a:t>
              </a:r>
              <a:r>
                <a:rPr lang="en-GB" sz="1600" dirty="0" smtClean="0">
                  <a:solidFill>
                    <a:srgbClr val="000000"/>
                  </a:solidFill>
                </a:rPr>
                <a:t> scale (</a:t>
              </a:r>
              <a:r>
                <a:rPr lang="en-GB" sz="1600" i="1" dirty="0" err="1">
                  <a:solidFill>
                    <a:srgbClr val="000000"/>
                  </a:solidFill>
                </a:rPr>
                <a:t>M</a:t>
              </a:r>
              <a:r>
                <a:rPr lang="en-GB" sz="1600" baseline="-25000" dirty="0" err="1">
                  <a:solidFill>
                    <a:srgbClr val="000000"/>
                  </a:solidFill>
                </a:rPr>
                <a:t>Pl</a:t>
              </a:r>
              <a:r>
                <a:rPr lang="en-GB" sz="1600" dirty="0">
                  <a:solidFill>
                    <a:srgbClr val="000000"/>
                  </a:solidFill>
                </a:rPr>
                <a:t>)</a:t>
              </a:r>
            </a:p>
          </p:txBody>
        </p:sp>
        <p:sp>
          <p:nvSpPr>
            <p:cNvPr id="44" name="Text Box 194"/>
            <p:cNvSpPr txBox="1">
              <a:spLocks noChangeArrowheads="1"/>
            </p:cNvSpPr>
            <p:nvPr/>
          </p:nvSpPr>
          <p:spPr bwMode="auto">
            <a:xfrm>
              <a:off x="3000" y="1172"/>
              <a:ext cx="1219" cy="189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GB" sz="1600" dirty="0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ν</a:t>
              </a:r>
              <a:r>
                <a:rPr lang="en-GB" sz="1600" i="1" baseline="-25000" dirty="0" smtClean="0">
                  <a:solidFill>
                    <a:srgbClr val="000000"/>
                  </a:solidFill>
                  <a:sym typeface="Symbol" charset="2"/>
                </a:rPr>
                <a:t>R</a:t>
              </a:r>
              <a:r>
                <a:rPr lang="en-GB" sz="1600" dirty="0" smtClean="0">
                  <a:solidFill>
                    <a:srgbClr val="000000"/>
                  </a:solidFill>
                  <a:sym typeface="Symbol" charset="2"/>
                </a:rPr>
                <a:t> </a:t>
              </a:r>
              <a:r>
                <a:rPr lang="en-GB" sz="1600" dirty="0">
                  <a:solidFill>
                    <a:srgbClr val="000000"/>
                  </a:solidFill>
                  <a:sym typeface="Symbol" charset="2"/>
                </a:rPr>
                <a:t>?</a:t>
              </a:r>
              <a:endParaRPr lang="en-GB" sz="1600" i="1" baseline="-25000" dirty="0">
                <a:solidFill>
                  <a:srgbClr val="000000"/>
                </a:solidFill>
                <a:sym typeface="Symbol" charset="2"/>
              </a:endParaRPr>
            </a:p>
          </p:txBody>
        </p:sp>
        <p:sp>
          <p:nvSpPr>
            <p:cNvPr id="45" name="Text Box 195"/>
            <p:cNvSpPr txBox="1">
              <a:spLocks noChangeArrowheads="1"/>
            </p:cNvSpPr>
            <p:nvPr/>
          </p:nvSpPr>
          <p:spPr bwMode="auto">
            <a:xfrm>
              <a:off x="1761" y="1155"/>
              <a:ext cx="64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</a:t>
              </a:r>
              <a:r>
                <a:rPr lang="en-GB" sz="1600" baseline="30000">
                  <a:solidFill>
                    <a:srgbClr val="000000"/>
                  </a:solidFill>
                </a:rPr>
                <a:t>14</a:t>
              </a:r>
              <a:r>
                <a:rPr lang="en-GB" sz="1600">
                  <a:solidFill>
                    <a:srgbClr val="000000"/>
                  </a:solidFill>
                </a:rPr>
                <a:t> GeV</a:t>
              </a:r>
            </a:p>
          </p:txBody>
        </p:sp>
        <p:sp>
          <p:nvSpPr>
            <p:cNvPr id="46" name="Text Box 196"/>
            <p:cNvSpPr txBox="1">
              <a:spLocks noChangeArrowheads="1"/>
            </p:cNvSpPr>
            <p:nvPr/>
          </p:nvSpPr>
          <p:spPr bwMode="auto">
            <a:xfrm>
              <a:off x="1758" y="941"/>
              <a:ext cx="64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</a:t>
              </a:r>
              <a:r>
                <a:rPr lang="en-GB" sz="1600" baseline="30000">
                  <a:solidFill>
                    <a:srgbClr val="000000"/>
                  </a:solidFill>
                </a:rPr>
                <a:t>16</a:t>
              </a:r>
              <a:r>
                <a:rPr lang="en-GB" sz="1600">
                  <a:solidFill>
                    <a:srgbClr val="000000"/>
                  </a:solidFill>
                </a:rPr>
                <a:t> GeV</a:t>
              </a:r>
            </a:p>
          </p:txBody>
        </p:sp>
        <p:sp>
          <p:nvSpPr>
            <p:cNvPr id="47" name="Text Box 197"/>
            <p:cNvSpPr txBox="1">
              <a:spLocks noChangeArrowheads="1"/>
            </p:cNvSpPr>
            <p:nvPr/>
          </p:nvSpPr>
          <p:spPr bwMode="auto">
            <a:xfrm>
              <a:off x="1758" y="742"/>
              <a:ext cx="64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dirty="0">
                  <a:solidFill>
                    <a:srgbClr val="000000"/>
                  </a:solidFill>
                </a:rPr>
                <a:t>10</a:t>
              </a:r>
              <a:r>
                <a:rPr lang="en-GB" sz="1600" baseline="30000" dirty="0">
                  <a:solidFill>
                    <a:srgbClr val="000000"/>
                  </a:solidFill>
                </a:rPr>
                <a:t>19</a:t>
              </a:r>
              <a:r>
                <a:rPr lang="en-GB" sz="1600" dirty="0">
                  <a:solidFill>
                    <a:srgbClr val="000000"/>
                  </a:solidFill>
                </a:rPr>
                <a:t> GeV</a:t>
              </a:r>
            </a:p>
          </p:txBody>
        </p:sp>
        <p:sp>
          <p:nvSpPr>
            <p:cNvPr id="48" name="Line 198"/>
            <p:cNvSpPr>
              <a:spLocks noChangeShapeType="1"/>
            </p:cNvSpPr>
            <p:nvPr/>
          </p:nvSpPr>
          <p:spPr bwMode="auto">
            <a:xfrm>
              <a:off x="2428" y="3819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9" name="Line 199"/>
            <p:cNvSpPr>
              <a:spLocks noChangeShapeType="1"/>
            </p:cNvSpPr>
            <p:nvPr/>
          </p:nvSpPr>
          <p:spPr bwMode="auto">
            <a:xfrm>
              <a:off x="2428" y="3677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0" name="Line 200"/>
            <p:cNvSpPr>
              <a:spLocks noChangeShapeType="1"/>
            </p:cNvSpPr>
            <p:nvPr/>
          </p:nvSpPr>
          <p:spPr bwMode="auto">
            <a:xfrm>
              <a:off x="2428" y="3536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1" name="Text Box 201"/>
            <p:cNvSpPr txBox="1">
              <a:spLocks noChangeArrowheads="1"/>
            </p:cNvSpPr>
            <p:nvPr/>
          </p:nvSpPr>
          <p:spPr bwMode="auto">
            <a:xfrm>
              <a:off x="1845" y="3706"/>
              <a:ext cx="55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dirty="0">
                  <a:solidFill>
                    <a:srgbClr val="000000"/>
                  </a:solidFill>
                </a:rPr>
                <a:t>10 </a:t>
              </a:r>
              <a:r>
                <a:rPr lang="en-GB" sz="1600" dirty="0" err="1">
                  <a:solidFill>
                    <a:srgbClr val="000000"/>
                  </a:solidFill>
                </a:rPr>
                <a:t>meV</a:t>
              </a:r>
              <a:endParaRPr lang="en-GB" sz="1600" dirty="0">
                <a:solidFill>
                  <a:srgbClr val="000000"/>
                </a:solidFill>
              </a:endParaRPr>
            </a:p>
          </p:txBody>
        </p:sp>
        <p:sp>
          <p:nvSpPr>
            <p:cNvPr id="52" name="Text Box 202"/>
            <p:cNvSpPr txBox="1">
              <a:spLocks noChangeArrowheads="1"/>
            </p:cNvSpPr>
            <p:nvPr/>
          </p:nvSpPr>
          <p:spPr bwMode="auto">
            <a:xfrm>
              <a:off x="1776" y="3565"/>
              <a:ext cx="62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100 meV</a:t>
              </a:r>
            </a:p>
          </p:txBody>
        </p:sp>
        <p:sp>
          <p:nvSpPr>
            <p:cNvPr id="53" name="Text Box 203"/>
            <p:cNvSpPr txBox="1">
              <a:spLocks noChangeArrowheads="1"/>
            </p:cNvSpPr>
            <p:nvPr/>
          </p:nvSpPr>
          <p:spPr bwMode="auto">
            <a:xfrm>
              <a:off x="2023" y="3423"/>
              <a:ext cx="377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eV</a:t>
              </a:r>
            </a:p>
          </p:txBody>
        </p:sp>
        <p:sp>
          <p:nvSpPr>
            <p:cNvPr id="54" name="Text Box 204"/>
            <p:cNvSpPr txBox="1">
              <a:spLocks noChangeArrowheads="1"/>
            </p:cNvSpPr>
            <p:nvPr/>
          </p:nvSpPr>
          <p:spPr bwMode="auto">
            <a:xfrm>
              <a:off x="2995" y="3407"/>
              <a:ext cx="278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ν</a:t>
              </a:r>
              <a:r>
                <a:rPr lang="en-GB" sz="1600" dirty="0" err="1" smtClean="0">
                  <a:solidFill>
                    <a:srgbClr val="000000"/>
                  </a:solidFill>
                  <a:sym typeface="Symbol" charset="2"/>
                </a:rPr>
                <a:t>’s</a:t>
              </a:r>
              <a:endParaRPr lang="en-GB" sz="1600" dirty="0">
                <a:solidFill>
                  <a:srgbClr val="000000"/>
                </a:solidFill>
                <a:sym typeface="Symbol" charset="2"/>
              </a:endParaRPr>
            </a:p>
          </p:txBody>
        </p:sp>
        <p:sp>
          <p:nvSpPr>
            <p:cNvPr id="55" name="Line 205"/>
            <p:cNvSpPr>
              <a:spLocks noChangeShapeType="1"/>
            </p:cNvSpPr>
            <p:nvPr/>
          </p:nvSpPr>
          <p:spPr bwMode="auto">
            <a:xfrm flipH="1">
              <a:off x="3135" y="3621"/>
              <a:ext cx="2" cy="15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wrap="squar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6" name="Line 206"/>
            <p:cNvSpPr>
              <a:spLocks noChangeShapeType="1"/>
            </p:cNvSpPr>
            <p:nvPr/>
          </p:nvSpPr>
          <p:spPr bwMode="auto">
            <a:xfrm>
              <a:off x="3475" y="3480"/>
              <a:ext cx="0" cy="34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7" name="Text Box 207"/>
            <p:cNvSpPr txBox="1">
              <a:spLocks noChangeArrowheads="1"/>
            </p:cNvSpPr>
            <p:nvPr/>
          </p:nvSpPr>
          <p:spPr bwMode="auto">
            <a:xfrm>
              <a:off x="3149" y="3635"/>
              <a:ext cx="18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>
                  <a:solidFill>
                    <a:srgbClr val="000000"/>
                  </a:solidFill>
                  <a:sym typeface="Symbol" charset="2"/>
                </a:rPr>
                <a:t>?</a:t>
              </a:r>
            </a:p>
          </p:txBody>
        </p:sp>
        <p:sp>
          <p:nvSpPr>
            <p:cNvPr id="58" name="Line 208"/>
            <p:cNvSpPr>
              <a:spLocks noChangeShapeType="1"/>
            </p:cNvSpPr>
            <p:nvPr/>
          </p:nvSpPr>
          <p:spPr bwMode="auto">
            <a:xfrm>
              <a:off x="3475" y="2642"/>
              <a:ext cx="0" cy="34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sp>
        <p:nvSpPr>
          <p:cNvPr id="59" name="Text Box 182"/>
          <p:cNvSpPr txBox="1">
            <a:spLocks noChangeArrowheads="1"/>
          </p:cNvSpPr>
          <p:nvPr/>
        </p:nvSpPr>
        <p:spPr bwMode="auto">
          <a:xfrm>
            <a:off x="6153629" y="4708381"/>
            <a:ext cx="1231124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dirty="0" smtClean="0">
                <a:solidFill>
                  <a:srgbClr val="000000"/>
                </a:solidFill>
                <a:sym typeface="Symbol" charset="2"/>
              </a:rPr>
              <a:t>core of Sun</a:t>
            </a:r>
            <a:endParaRPr lang="en-GB" sz="1600" dirty="0">
              <a:solidFill>
                <a:srgbClr val="000000"/>
              </a:solidFill>
              <a:sym typeface="Symbol" charset="2"/>
            </a:endParaRPr>
          </a:p>
        </p:txBody>
      </p:sp>
      <p:grpSp>
        <p:nvGrpSpPr>
          <p:cNvPr id="60" name="Group 79"/>
          <p:cNvGrpSpPr/>
          <p:nvPr/>
        </p:nvGrpSpPr>
        <p:grpSpPr>
          <a:xfrm>
            <a:off x="1740363" y="1059394"/>
            <a:ext cx="2152369" cy="5084763"/>
            <a:chOff x="341746" y="1089023"/>
            <a:chExt cx="2152369" cy="5084763"/>
          </a:xfrm>
        </p:grpSpPr>
        <p:sp>
          <p:nvSpPr>
            <p:cNvPr id="61" name="Up Arrow 60"/>
            <p:cNvSpPr/>
            <p:nvPr/>
          </p:nvSpPr>
          <p:spPr>
            <a:xfrm flipV="1">
              <a:off x="1046315" y="1089023"/>
              <a:ext cx="1447800" cy="5084763"/>
            </a:xfrm>
            <a:prstGeom prst="upArrow">
              <a:avLst/>
            </a:prstGeom>
            <a:solidFill>
              <a:schemeClr val="tx1">
                <a:lumMod val="50000"/>
                <a:lumOff val="50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62" name="Text Box 171"/>
            <p:cNvSpPr txBox="1">
              <a:spLocks noChangeArrowheads="1"/>
            </p:cNvSpPr>
            <p:nvPr/>
          </p:nvSpPr>
          <p:spPr bwMode="auto">
            <a:xfrm>
              <a:off x="592682" y="3636092"/>
              <a:ext cx="1617118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i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L</a:t>
              </a:r>
              <a:r>
                <a:rPr lang="en-GB" sz="1600" baseline="-25000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strong</a:t>
              </a:r>
              <a:r>
                <a:rPr lang="en-GB" sz="1600" dirty="0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~ </a:t>
              </a:r>
              <a:r>
                <a:rPr lang="en-GB" sz="1600" dirty="0" smtClean="0">
                  <a:solidFill>
                    <a:srgbClr val="FFFFFF"/>
                  </a:solidFill>
                </a:rPr>
                <a:t>10</a:t>
              </a:r>
              <a:r>
                <a:rPr lang="en-GB" sz="1600" baseline="30000" dirty="0" smtClean="0">
                  <a:solidFill>
                    <a:srgbClr val="FFFFFF"/>
                  </a:solidFill>
                </a:rPr>
                <a:t>−15</a:t>
              </a:r>
              <a:r>
                <a:rPr lang="en-GB" sz="1600" dirty="0" smtClean="0">
                  <a:solidFill>
                    <a:srgbClr val="FFFFFF"/>
                  </a:solidFill>
                </a:rPr>
                <a:t> </a:t>
              </a:r>
              <a:r>
                <a:rPr lang="en-GB" sz="1600" dirty="0" err="1" smtClean="0">
                  <a:solidFill>
                    <a:srgbClr val="FFFFFF"/>
                  </a:solidFill>
                </a:rPr>
                <a:t>m</a:t>
              </a:r>
              <a:endParaRPr lang="en-GB" sz="1600" dirty="0">
                <a:solidFill>
                  <a:srgbClr val="FFFFFF"/>
                </a:solidFill>
              </a:endParaRPr>
            </a:p>
          </p:txBody>
        </p:sp>
        <p:sp>
          <p:nvSpPr>
            <p:cNvPr id="63" name="Text Box 171"/>
            <p:cNvSpPr txBox="1">
              <a:spLocks noChangeArrowheads="1"/>
            </p:cNvSpPr>
            <p:nvPr/>
          </p:nvSpPr>
          <p:spPr bwMode="auto">
            <a:xfrm>
              <a:off x="569972" y="5425475"/>
              <a:ext cx="1639828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i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L</a:t>
              </a:r>
              <a:r>
                <a:rPr lang="en-GB" sz="1600" baseline="-25000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atomic</a:t>
              </a:r>
              <a:r>
                <a:rPr lang="en-GB" sz="1600" dirty="0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</a:t>
              </a:r>
              <a:r>
                <a:rPr lang="en-GB" sz="1600" dirty="0" smtClean="0">
                  <a:solidFill>
                    <a:prstClr val="white"/>
                  </a:solidFill>
                </a:rPr>
                <a:t>~ 10</a:t>
              </a:r>
              <a:r>
                <a:rPr lang="en-GB" sz="1600" baseline="30000" dirty="0" smtClean="0">
                  <a:solidFill>
                    <a:prstClr val="white"/>
                  </a:solidFill>
                </a:rPr>
                <a:t>−10</a:t>
              </a:r>
              <a:r>
                <a:rPr lang="en-GB" sz="1600" dirty="0" smtClean="0">
                  <a:solidFill>
                    <a:prstClr val="white"/>
                  </a:solidFill>
                </a:rPr>
                <a:t> </a:t>
              </a:r>
              <a:r>
                <a:rPr lang="en-GB" sz="1600" dirty="0" err="1" smtClean="0">
                  <a:solidFill>
                    <a:prstClr val="white"/>
                  </a:solidFill>
                </a:rPr>
                <a:t>m</a:t>
              </a:r>
              <a:endParaRPr lang="en-GB" sz="1600" dirty="0">
                <a:solidFill>
                  <a:prstClr val="white"/>
                </a:solidFill>
              </a:endParaRPr>
            </a:p>
          </p:txBody>
        </p:sp>
        <p:sp>
          <p:nvSpPr>
            <p:cNvPr id="64" name="Text Box 171"/>
            <p:cNvSpPr txBox="1">
              <a:spLocks noChangeArrowheads="1"/>
            </p:cNvSpPr>
            <p:nvPr/>
          </p:nvSpPr>
          <p:spPr bwMode="auto">
            <a:xfrm>
              <a:off x="653529" y="2925623"/>
              <a:ext cx="1556271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i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L</a:t>
              </a:r>
              <a:r>
                <a:rPr lang="en-GB" sz="1600" baseline="-25000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weak</a:t>
              </a:r>
              <a:r>
                <a:rPr lang="en-GB" sz="1600" dirty="0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~ </a:t>
              </a:r>
              <a:r>
                <a:rPr lang="en-GB" sz="1600" dirty="0" smtClean="0">
                  <a:solidFill>
                    <a:srgbClr val="FFFFFF"/>
                  </a:solidFill>
                </a:rPr>
                <a:t>10</a:t>
              </a:r>
              <a:r>
                <a:rPr lang="en-GB" sz="1600" baseline="30000" dirty="0" smtClean="0">
                  <a:solidFill>
                    <a:srgbClr val="FFFFFF"/>
                  </a:solidFill>
                </a:rPr>
                <a:t>−18</a:t>
              </a:r>
              <a:r>
                <a:rPr lang="en-GB" sz="1600" dirty="0" smtClean="0">
                  <a:solidFill>
                    <a:srgbClr val="FFFFFF"/>
                  </a:solidFill>
                </a:rPr>
                <a:t> </a:t>
              </a:r>
              <a:r>
                <a:rPr lang="en-GB" sz="1600" dirty="0" err="1" smtClean="0">
                  <a:solidFill>
                    <a:srgbClr val="FFFFFF"/>
                  </a:solidFill>
                </a:rPr>
                <a:t>m</a:t>
              </a:r>
              <a:endParaRPr lang="en-GB" sz="1600" dirty="0">
                <a:solidFill>
                  <a:srgbClr val="FFFFFF"/>
                </a:solidFill>
              </a:endParaRPr>
            </a:p>
          </p:txBody>
        </p:sp>
        <p:sp>
          <p:nvSpPr>
            <p:cNvPr id="65" name="Text Box 171"/>
            <p:cNvSpPr txBox="1">
              <a:spLocks noChangeArrowheads="1"/>
            </p:cNvSpPr>
            <p:nvPr/>
          </p:nvSpPr>
          <p:spPr bwMode="auto">
            <a:xfrm>
              <a:off x="341746" y="1183968"/>
              <a:ext cx="1868054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i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L</a:t>
              </a:r>
              <a:r>
                <a:rPr lang="en-GB" sz="1600" baseline="-25000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gravitation</a:t>
              </a:r>
              <a:r>
                <a:rPr lang="en-GB" sz="1600" dirty="0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~ </a:t>
              </a:r>
              <a:r>
                <a:rPr lang="en-GB" sz="1600" dirty="0" smtClean="0">
                  <a:solidFill>
                    <a:srgbClr val="FFFFFF"/>
                  </a:solidFill>
                </a:rPr>
                <a:t>10</a:t>
              </a:r>
              <a:r>
                <a:rPr lang="en-GB" sz="1600" baseline="30000" dirty="0" smtClean="0">
                  <a:solidFill>
                    <a:srgbClr val="FFFFFF"/>
                  </a:solidFill>
                </a:rPr>
                <a:t>−35</a:t>
              </a:r>
              <a:r>
                <a:rPr lang="en-GB" sz="1600" dirty="0" smtClean="0">
                  <a:solidFill>
                    <a:srgbClr val="FFFFFF"/>
                  </a:solidFill>
                </a:rPr>
                <a:t> </a:t>
              </a:r>
              <a:r>
                <a:rPr lang="en-GB" sz="1600" dirty="0" err="1" smtClean="0">
                  <a:solidFill>
                    <a:srgbClr val="FFFFFF"/>
                  </a:solidFill>
                </a:rPr>
                <a:t>m</a:t>
              </a:r>
              <a:endParaRPr lang="en-GB" sz="1600" dirty="0">
                <a:solidFill>
                  <a:srgbClr val="FFFFFF"/>
                </a:solidFill>
              </a:endParaRPr>
            </a:p>
          </p:txBody>
        </p:sp>
      </p:grpSp>
      <p:sp>
        <p:nvSpPr>
          <p:cNvPr id="66" name="Text Box 201"/>
          <p:cNvSpPr txBox="1">
            <a:spLocks noChangeArrowheads="1"/>
          </p:cNvSpPr>
          <p:nvPr/>
        </p:nvSpPr>
        <p:spPr bwMode="auto">
          <a:xfrm>
            <a:off x="5471556" y="6112601"/>
            <a:ext cx="295872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algn="r"/>
            <a:r>
              <a:rPr lang="en-GB" sz="1600" dirty="0" smtClean="0">
                <a:solidFill>
                  <a:srgbClr val="000000"/>
                </a:solidFill>
              </a:rPr>
              <a:t>0</a:t>
            </a:r>
            <a:endParaRPr lang="en-GB" sz="1600" dirty="0">
              <a:solidFill>
                <a:srgbClr val="000000"/>
              </a:solidFill>
            </a:endParaRPr>
          </a:p>
        </p:txBody>
      </p:sp>
      <p:sp>
        <p:nvSpPr>
          <p:cNvPr id="67" name="Text Box 204"/>
          <p:cNvSpPr txBox="1">
            <a:spLocks noChangeArrowheads="1"/>
          </p:cNvSpPr>
          <p:nvPr/>
        </p:nvSpPr>
        <p:spPr bwMode="auto">
          <a:xfrm>
            <a:off x="6148002" y="6087338"/>
            <a:ext cx="482822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dirty="0" err="1" smtClean="0">
                <a:solidFill>
                  <a:srgbClr val="000000"/>
                </a:solidFill>
                <a:latin typeface="Symbol" charset="2"/>
                <a:cs typeface="Symbol" charset="2"/>
                <a:sym typeface="Symbol" charset="2"/>
              </a:rPr>
              <a:t>g</a:t>
            </a:r>
            <a:r>
              <a:rPr lang="en-GB" sz="1600" dirty="0" smtClean="0">
                <a:solidFill>
                  <a:srgbClr val="000000"/>
                </a:solidFill>
                <a:latin typeface="Symbol" charset="2"/>
                <a:cs typeface="Symbol" charset="2"/>
                <a:sym typeface="Symbol" charset="2"/>
              </a:rPr>
              <a:t>, </a:t>
            </a:r>
            <a:r>
              <a:rPr lang="en-GB" sz="1600" dirty="0" err="1" smtClean="0">
                <a:solidFill>
                  <a:srgbClr val="000000"/>
                </a:solidFill>
                <a:latin typeface="Aial"/>
                <a:cs typeface="Aial"/>
                <a:sym typeface="Symbol" charset="2"/>
              </a:rPr>
              <a:t>g</a:t>
            </a:r>
            <a:endParaRPr lang="en-GB" sz="1600" dirty="0">
              <a:solidFill>
                <a:srgbClr val="000000"/>
              </a:solidFill>
              <a:latin typeface="Aial"/>
              <a:cs typeface="Aial"/>
              <a:sym typeface="Symbol" charset="2"/>
            </a:endParaRPr>
          </a:p>
        </p:txBody>
      </p:sp>
      <p:grpSp>
        <p:nvGrpSpPr>
          <p:cNvPr id="68" name="Group 67"/>
          <p:cNvGrpSpPr/>
          <p:nvPr/>
        </p:nvGrpSpPr>
        <p:grpSpPr>
          <a:xfrm>
            <a:off x="814002" y="954621"/>
            <a:ext cx="1011013" cy="4779076"/>
            <a:chOff x="457200" y="838200"/>
            <a:chExt cx="1011013" cy="4779076"/>
          </a:xfrm>
        </p:grpSpPr>
        <p:sp>
          <p:nvSpPr>
            <p:cNvPr id="69" name="TextBox 68"/>
            <p:cNvSpPr txBox="1"/>
            <p:nvPr/>
          </p:nvSpPr>
          <p:spPr>
            <a:xfrm>
              <a:off x="457200" y="5278722"/>
              <a:ext cx="81785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~ </a:t>
              </a:r>
              <a:r>
                <a:rPr lang="en-GB" sz="1600" i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1900</a:t>
              </a: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457200" y="3494438"/>
              <a:ext cx="81785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~ </a:t>
              </a:r>
              <a:r>
                <a:rPr lang="en-GB" sz="1600" i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1970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457200" y="2590800"/>
              <a:ext cx="81785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~ </a:t>
              </a:r>
              <a:r>
                <a:rPr lang="en-GB" sz="1600" i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2010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457200" y="838200"/>
              <a:ext cx="1011013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i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Year when energy reached in labs</a:t>
              </a:r>
            </a:p>
          </p:txBody>
        </p:sp>
      </p:grpSp>
      <p:sp>
        <p:nvSpPr>
          <p:cNvPr id="77" name="Text Box 147"/>
          <p:cNvSpPr txBox="1">
            <a:spLocks noChangeArrowheads="1"/>
          </p:cNvSpPr>
          <p:nvPr/>
        </p:nvSpPr>
        <p:spPr bwMode="auto">
          <a:xfrm>
            <a:off x="6790028" y="2229384"/>
            <a:ext cx="1079702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400" b="1" dirty="0">
                <a:solidFill>
                  <a:srgbClr val="D00209"/>
                </a:solidFill>
              </a:rPr>
              <a:t>LHC reach</a:t>
            </a:r>
          </a:p>
        </p:txBody>
      </p:sp>
      <p:sp>
        <p:nvSpPr>
          <p:cNvPr id="78" name="Line 162"/>
          <p:cNvSpPr>
            <a:spLocks noChangeShapeType="1"/>
          </p:cNvSpPr>
          <p:nvPr/>
        </p:nvSpPr>
        <p:spPr bwMode="auto">
          <a:xfrm>
            <a:off x="5250153" y="2886609"/>
            <a:ext cx="7207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79" name="Line 163"/>
          <p:cNvSpPr>
            <a:spLocks noChangeShapeType="1"/>
          </p:cNvSpPr>
          <p:nvPr/>
        </p:nvSpPr>
        <p:spPr bwMode="auto">
          <a:xfrm>
            <a:off x="5250153" y="2661184"/>
            <a:ext cx="7207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80" name="Text Box 175"/>
          <p:cNvSpPr txBox="1">
            <a:spLocks noChangeArrowheads="1"/>
          </p:cNvSpPr>
          <p:nvPr/>
        </p:nvSpPr>
        <p:spPr bwMode="auto">
          <a:xfrm>
            <a:off x="4483391" y="2686584"/>
            <a:ext cx="722313" cy="33655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algn="r"/>
            <a:r>
              <a:rPr lang="en-GB" sz="1600">
                <a:solidFill>
                  <a:srgbClr val="000000"/>
                </a:solidFill>
              </a:rPr>
              <a:t>1 TeV</a:t>
            </a:r>
          </a:p>
        </p:txBody>
      </p:sp>
      <p:sp>
        <p:nvSpPr>
          <p:cNvPr id="81" name="Text Box 176"/>
          <p:cNvSpPr txBox="1">
            <a:spLocks noChangeArrowheads="1"/>
          </p:cNvSpPr>
          <p:nvPr/>
        </p:nvSpPr>
        <p:spPr bwMode="auto">
          <a:xfrm>
            <a:off x="4372266" y="2481796"/>
            <a:ext cx="835025" cy="33655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algn="r"/>
            <a:r>
              <a:rPr lang="en-GB" sz="1600" dirty="0">
                <a:solidFill>
                  <a:srgbClr val="000000"/>
                </a:solidFill>
              </a:rPr>
              <a:t>10 TeV</a:t>
            </a:r>
          </a:p>
        </p:txBody>
      </p:sp>
      <p:sp>
        <p:nvSpPr>
          <p:cNvPr id="82" name="Text Box 177"/>
          <p:cNvSpPr txBox="1">
            <a:spLocks noChangeArrowheads="1"/>
          </p:cNvSpPr>
          <p:nvPr/>
        </p:nvSpPr>
        <p:spPr bwMode="auto">
          <a:xfrm>
            <a:off x="6150266" y="2932646"/>
            <a:ext cx="1814513" cy="34131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i="1" dirty="0" err="1">
                <a:solidFill>
                  <a:srgbClr val="BC010C"/>
                </a:solidFill>
              </a:rPr>
              <a:t>t</a:t>
            </a:r>
            <a:r>
              <a:rPr lang="en-GB" sz="1600" dirty="0">
                <a:solidFill>
                  <a:srgbClr val="BC010C"/>
                </a:solidFill>
              </a:rPr>
              <a:t>, </a:t>
            </a:r>
            <a:r>
              <a:rPr lang="en-GB" sz="1600" i="1" dirty="0">
                <a:solidFill>
                  <a:srgbClr val="BC010C"/>
                </a:solidFill>
              </a:rPr>
              <a:t>Z</a:t>
            </a:r>
            <a:r>
              <a:rPr lang="en-GB" sz="1600" dirty="0">
                <a:solidFill>
                  <a:srgbClr val="BC010C"/>
                </a:solidFill>
              </a:rPr>
              <a:t>, </a:t>
            </a:r>
            <a:r>
              <a:rPr lang="en-GB" sz="1600" i="1" dirty="0">
                <a:solidFill>
                  <a:srgbClr val="BC010C"/>
                </a:solidFill>
              </a:rPr>
              <a:t>W</a:t>
            </a:r>
            <a:r>
              <a:rPr lang="en-GB" sz="1600" dirty="0">
                <a:solidFill>
                  <a:srgbClr val="BC010C"/>
                </a:solidFill>
              </a:rPr>
              <a:t>, </a:t>
            </a:r>
            <a:r>
              <a:rPr lang="en-GB" sz="1600" i="1" dirty="0">
                <a:solidFill>
                  <a:srgbClr val="BC010C"/>
                </a:solidFill>
              </a:rPr>
              <a:t>H</a:t>
            </a:r>
            <a:r>
              <a:rPr lang="en-GB" sz="1600" dirty="0">
                <a:solidFill>
                  <a:srgbClr val="BC010C"/>
                </a:solidFill>
              </a:rPr>
              <a:t>, </a:t>
            </a:r>
            <a:r>
              <a:rPr lang="en-GB" sz="1600" dirty="0" smtClean="0">
                <a:solidFill>
                  <a:srgbClr val="BC010C"/>
                </a:solidFill>
              </a:rPr>
              <a:t>EWSB</a:t>
            </a:r>
            <a:endParaRPr lang="en-GB" sz="1600" i="1" dirty="0">
              <a:solidFill>
                <a:srgbClr val="BC010C"/>
              </a:solidFill>
            </a:endParaRPr>
          </a:p>
        </p:txBody>
      </p:sp>
      <p:sp>
        <p:nvSpPr>
          <p:cNvPr id="83" name="Text Box 178"/>
          <p:cNvSpPr txBox="1">
            <a:spLocks noChangeArrowheads="1"/>
          </p:cNvSpPr>
          <p:nvPr/>
        </p:nvSpPr>
        <p:spPr bwMode="auto">
          <a:xfrm>
            <a:off x="6150266" y="3154896"/>
            <a:ext cx="1079500" cy="34131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i="1" dirty="0" err="1" smtClean="0">
                <a:solidFill>
                  <a:srgbClr val="BC010C"/>
                </a:solidFill>
                <a:sym typeface="Symbol" charset="2"/>
              </a:rPr>
              <a:t>ψ</a:t>
            </a:r>
            <a:r>
              <a:rPr lang="en-GB" sz="1600" dirty="0" smtClean="0">
                <a:solidFill>
                  <a:srgbClr val="BC010C"/>
                </a:solidFill>
                <a:sym typeface="Symbol" charset="2"/>
              </a:rPr>
              <a:t>, </a:t>
            </a:r>
            <a:r>
              <a:rPr lang="en-GB" sz="1600" i="1" dirty="0" err="1" smtClean="0">
                <a:solidFill>
                  <a:srgbClr val="BC010C"/>
                </a:solidFill>
                <a:sym typeface="Symbol" charset="2"/>
              </a:rPr>
              <a:t>b</a:t>
            </a:r>
            <a:r>
              <a:rPr lang="en-GB" sz="1600" dirty="0" smtClean="0">
                <a:solidFill>
                  <a:srgbClr val="BC010C"/>
                </a:solidFill>
                <a:sym typeface="Symbol" charset="2"/>
              </a:rPr>
              <a:t>, </a:t>
            </a:r>
            <a:r>
              <a:rPr lang="en-GB" sz="1600" i="1" dirty="0" err="1" smtClean="0">
                <a:solidFill>
                  <a:srgbClr val="BC010C"/>
                </a:solidFill>
                <a:latin typeface="Symbol" charset="2"/>
                <a:cs typeface="Symbol" charset="2"/>
                <a:sym typeface="Symbol" charset="2"/>
              </a:rPr>
              <a:t>Υ</a:t>
            </a:r>
            <a:r>
              <a:rPr lang="en-GB" sz="1600" i="1" dirty="0" smtClean="0">
                <a:solidFill>
                  <a:srgbClr val="BC010C"/>
                </a:solidFill>
                <a:sym typeface="Symbol" charset="2"/>
              </a:rPr>
              <a:t>, </a:t>
            </a:r>
            <a:r>
              <a:rPr lang="en-GB" sz="1600" i="1" dirty="0">
                <a:solidFill>
                  <a:srgbClr val="BC010C"/>
                </a:solidFill>
                <a:sym typeface="Symbol" charset="2"/>
              </a:rPr>
              <a:t>B</a:t>
            </a:r>
            <a:endParaRPr lang="en-GB" sz="1600" dirty="0">
              <a:solidFill>
                <a:srgbClr val="BC010C"/>
              </a:solidFill>
              <a:sym typeface="Symbol" charset="2"/>
            </a:endParaRPr>
          </a:p>
        </p:txBody>
      </p:sp>
      <p:sp>
        <p:nvSpPr>
          <p:cNvPr id="84" name="Text Box 184"/>
          <p:cNvSpPr txBox="1">
            <a:spLocks noChangeArrowheads="1"/>
          </p:cNvSpPr>
          <p:nvPr/>
        </p:nvSpPr>
        <p:spPr bwMode="auto">
          <a:xfrm>
            <a:off x="6155029" y="2604034"/>
            <a:ext cx="1935163" cy="30321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>
              <a:lnSpc>
                <a:spcPct val="85000"/>
              </a:lnSpc>
              <a:spcBef>
                <a:spcPct val="15000"/>
              </a:spcBef>
              <a:spcAft>
                <a:spcPct val="15000"/>
              </a:spcAft>
            </a:pPr>
            <a:r>
              <a:rPr lang="en-GB" sz="1600" dirty="0">
                <a:solidFill>
                  <a:srgbClr val="BC010C"/>
                </a:solidFill>
              </a:rPr>
              <a:t>New Physics ? </a:t>
            </a:r>
          </a:p>
        </p:txBody>
      </p:sp>
      <p:sp>
        <p:nvSpPr>
          <p:cNvPr id="85" name="AutoShape 185"/>
          <p:cNvSpPr>
            <a:spLocks/>
          </p:cNvSpPr>
          <p:nvPr/>
        </p:nvSpPr>
        <p:spPr bwMode="auto">
          <a:xfrm>
            <a:off x="6102641" y="2553234"/>
            <a:ext cx="88900" cy="404813"/>
          </a:xfrm>
          <a:prstGeom prst="rightBrace">
            <a:avLst>
              <a:gd name="adj1" fmla="val 37946"/>
              <a:gd name="adj2" fmla="val 50000"/>
            </a:avLst>
          </a:prstGeom>
          <a:noFill/>
          <a:ln w="317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7914659" y="2669890"/>
            <a:ext cx="104982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 smtClean="0">
                <a:solidFill>
                  <a:srgbClr val="D00209"/>
                </a:solidFill>
              </a:rPr>
              <a:t>…probing </a:t>
            </a:r>
            <a:r>
              <a:rPr lang="en-GB" sz="1050" dirty="0" err="1" smtClean="0">
                <a:solidFill>
                  <a:srgbClr val="D00209"/>
                </a:solidFill>
              </a:rPr>
              <a:t>attometre</a:t>
            </a:r>
            <a:r>
              <a:rPr lang="en-GB" sz="1050" dirty="0" smtClean="0">
                <a:solidFill>
                  <a:srgbClr val="D00209"/>
                </a:solidFill>
              </a:rPr>
              <a:t> scales</a:t>
            </a:r>
            <a:endParaRPr lang="en-GB" sz="1050" dirty="0">
              <a:solidFill>
                <a:srgbClr val="D00209"/>
              </a:solidFill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499120" y="251356"/>
            <a:ext cx="86316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i="1" kern="0" dirty="0" smtClean="0">
                <a:latin typeface="Helvetica Light" charset="0"/>
                <a:ea typeface="Helvetica Light" charset="0"/>
                <a:cs typeface="Helvetica Light" charset="0"/>
              </a:rPr>
              <a:t>Scales in particle physics</a:t>
            </a:r>
            <a:endParaRPr lang="en-GB" i="1" kern="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  <p:sp>
        <p:nvSpPr>
          <p:cNvPr id="89" name="Rectangle 88"/>
          <p:cNvSpPr/>
          <p:nvPr/>
        </p:nvSpPr>
        <p:spPr>
          <a:xfrm>
            <a:off x="6837302" y="1488646"/>
            <a:ext cx="15951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(required for charge 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quantisation in </a:t>
            </a:r>
            <a:r>
              <a:rPr lang="en-GB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×1/3)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452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3" grpId="0"/>
      <p:bldP spid="59" grpId="0"/>
      <p:bldP spid="77" grpId="0"/>
      <p:bldP spid="8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22"/>
          <p:cNvPicPr>
            <a:picLocks noChangeAspect="1"/>
          </p:cNvPicPr>
          <p:nvPr/>
        </p:nvPicPr>
        <p:blipFill>
          <a:blip r:embed="rId4">
            <a:grayscl/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1447800"/>
            <a:ext cx="9144000" cy="4953000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" y="1644651"/>
            <a:ext cx="8839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 problem: local gauge symmetry requires </a:t>
            </a:r>
            <a:r>
              <a:rPr lang="en-US" sz="1600" dirty="0" err="1" smtClean="0">
                <a:solidFill>
                  <a:srgbClr val="BC010C"/>
                </a:solidFill>
                <a:latin typeface="Helvetica" charset="0"/>
                <a:ea typeface="Helvetica" charset="0"/>
                <a:cs typeface="Helvetica" charset="0"/>
              </a:rPr>
              <a:t>massless</a:t>
            </a:r>
            <a:r>
              <a:rPr lang="en-US" sz="1600" dirty="0" smtClean="0">
                <a:solidFill>
                  <a:srgbClr val="BC010C"/>
                </a:solidFill>
                <a:latin typeface="Helvetica" charset="0"/>
                <a:ea typeface="Helvetica" charset="0"/>
                <a:cs typeface="Helvetica" charset="0"/>
              </a:rPr>
              <a:t> spin-1 “gauge” (=force) boson</a:t>
            </a:r>
          </a:p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This has been well verified for QED, with a </a:t>
            </a:r>
            <a:r>
              <a:rPr lang="en-US" sz="16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massless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photon </a:t>
            </a:r>
            <a:r>
              <a:rPr lang="en-US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(= infinite range)</a:t>
            </a:r>
            <a:endParaRPr lang="en-US" sz="1600" dirty="0" smtClean="0">
              <a:solidFill>
                <a:prstClr val="black">
                  <a:lumMod val="65000"/>
                  <a:lumOff val="3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However, the </a:t>
            </a:r>
            <a:r>
              <a:rPr lang="en-US" sz="1600" i="1" dirty="0" smtClean="0">
                <a:solidFill>
                  <a:srgbClr val="BC010C"/>
                </a:solidFill>
                <a:latin typeface="Helvetica" charset="0"/>
                <a:ea typeface="Helvetica" charset="0"/>
                <a:cs typeface="Helvetica" charset="0"/>
              </a:rPr>
              <a:t>W</a:t>
            </a:r>
            <a:r>
              <a:rPr lang="en-US" sz="1600" dirty="0" smtClean="0">
                <a:solidFill>
                  <a:srgbClr val="BC010C"/>
                </a:solidFill>
                <a:latin typeface="Helvetica" charset="0"/>
                <a:ea typeface="Helvetica" charset="0"/>
                <a:cs typeface="Helvetica" charset="0"/>
              </a:rPr>
              <a:t>, </a:t>
            </a:r>
            <a:r>
              <a:rPr lang="en-US" sz="1600" i="1" dirty="0" smtClean="0">
                <a:solidFill>
                  <a:srgbClr val="BC010C"/>
                </a:solidFill>
                <a:latin typeface="Helvetica" charset="0"/>
                <a:ea typeface="Helvetica" charset="0"/>
                <a:cs typeface="Helvetica" charset="0"/>
              </a:rPr>
              <a:t>Z</a:t>
            </a:r>
            <a:r>
              <a:rPr lang="en-US" sz="1600" dirty="0" smtClean="0">
                <a:solidFill>
                  <a:srgbClr val="BC010C"/>
                </a:solidFill>
                <a:latin typeface="Helvetica" charset="0"/>
                <a:ea typeface="Helvetica" charset="0"/>
                <a:cs typeface="Helvetica" charset="0"/>
              </a:rPr>
              <a:t> bosons are massive </a:t>
            </a:r>
            <a:r>
              <a:rPr lang="en-US" sz="1400" dirty="0" smtClean="0">
                <a:solidFill>
                  <a:srgbClr val="595959"/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400" dirty="0" smtClean="0">
                <a:solidFill>
                  <a:srgbClr val="595959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 smtClean="0">
                <a:solidFill>
                  <a:srgbClr val="595959"/>
                </a:solidFill>
                <a:latin typeface="Helvetica Light" charset="0"/>
                <a:ea typeface="Helvetica Light" charset="0"/>
                <a:cs typeface="Helvetica Light" charset="0"/>
              </a:rPr>
              <a:t> finite range ~10</a:t>
            </a:r>
            <a:r>
              <a:rPr lang="en-US" sz="1400" baseline="30000" dirty="0" smtClean="0">
                <a:solidFill>
                  <a:srgbClr val="595959"/>
                </a:solidFill>
                <a:latin typeface="Helvetica Light" charset="0"/>
                <a:ea typeface="Helvetica Light" charset="0"/>
                <a:cs typeface="Helvetica Light" charset="0"/>
              </a:rPr>
              <a:t>−15</a:t>
            </a:r>
            <a:r>
              <a:rPr lang="en-US" sz="1400" dirty="0" smtClean="0">
                <a:solidFill>
                  <a:srgbClr val="595959"/>
                </a:solidFill>
                <a:latin typeface="Helvetica Light" charset="0"/>
                <a:ea typeface="Helvetica Light" charset="0"/>
                <a:cs typeface="Helvetica Light" charset="0"/>
              </a:rPr>
              <a:t> cm of weak interaction)</a:t>
            </a:r>
            <a:endParaRPr lang="en-US" sz="1600" dirty="0" smtClean="0">
              <a:solidFill>
                <a:srgbClr val="595959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0" y="5301208"/>
            <a:ext cx="9144000" cy="638576"/>
          </a:xfrm>
          <a:prstGeom prst="rect">
            <a:avLst/>
          </a:prstGeom>
          <a:solidFill>
            <a:srgbClr val="CCFF00"/>
          </a:solidFill>
        </p:spPr>
        <p:txBody>
          <a:bodyPr wrap="square" tIns="140400" bIns="187200">
            <a:spAutoFit/>
          </a:bodyPr>
          <a:lstStyle/>
          <a:p>
            <a:pPr algn="ctr">
              <a:spcBef>
                <a:spcPts val="1800"/>
              </a:spcBef>
            </a:pP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This is known as the  </a:t>
            </a:r>
            <a:r>
              <a:rPr lang="en-US" sz="20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“</a:t>
            </a:r>
            <a:r>
              <a:rPr lang="en-US" sz="2000" dirty="0" err="1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Brout</a:t>
            </a:r>
            <a:r>
              <a:rPr lang="en-US" sz="20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-</a:t>
            </a:r>
            <a:r>
              <a:rPr lang="en-US" sz="2000" dirty="0" err="1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Englert</a:t>
            </a:r>
            <a:r>
              <a:rPr lang="en-US" sz="20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-Higgs </a:t>
            </a:r>
            <a:r>
              <a:rPr lang="en-US" sz="2000" dirty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(BEH) </a:t>
            </a:r>
            <a:r>
              <a:rPr lang="en-US" sz="20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mechanism”</a:t>
            </a:r>
            <a:endParaRPr lang="en-US" sz="2400" dirty="0" smtClean="0">
              <a:solidFill>
                <a:srgbClr val="BC010C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304800" y="4480560"/>
            <a:ext cx="8534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f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is a complex doublet field with non-zero vacuum expectation value.                                                three </a:t>
            </a:r>
            <a:r>
              <a:rPr lang="en-US" sz="16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d.o.fs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become </a:t>
            </a:r>
            <a:r>
              <a:rPr lang="en-US" sz="1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Z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US" sz="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±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masses, fourth </a:t>
            </a:r>
            <a:r>
              <a:rPr lang="en-US" sz="16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d.o.f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is </a:t>
            </a:r>
            <a:r>
              <a:rPr lang="en-US" sz="1600" b="1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massive scalar Higgs boson </a:t>
            </a:r>
          </a:p>
        </p:txBody>
      </p:sp>
      <p:grpSp>
        <p:nvGrpSpPr>
          <p:cNvPr id="2" name="Group 37"/>
          <p:cNvGrpSpPr/>
          <p:nvPr/>
        </p:nvGrpSpPr>
        <p:grpSpPr>
          <a:xfrm>
            <a:off x="304799" y="3077988"/>
            <a:ext cx="8471343" cy="1281922"/>
            <a:chOff x="304799" y="3169428"/>
            <a:chExt cx="8471343" cy="1281922"/>
          </a:xfrm>
        </p:grpSpPr>
        <p:graphicFrame>
          <p:nvGraphicFramePr>
            <p:cNvPr id="3762180" name="Object 4"/>
            <p:cNvGraphicFramePr>
              <a:graphicFrameLocks noChangeAspect="1"/>
            </p:cNvGraphicFramePr>
            <p:nvPr/>
          </p:nvGraphicFramePr>
          <p:xfrm>
            <a:off x="2082800" y="3927475"/>
            <a:ext cx="3632200" cy="5238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116" name="Equation" r:id="rId5" imgW="2235200" imgH="317500" progId="Equation.DSMT4">
                    <p:embed/>
                  </p:oleObj>
                </mc:Choice>
                <mc:Fallback>
                  <p:oleObj name="Equation" r:id="rId5" imgW="2235200" imgH="3175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82800" y="3927475"/>
                          <a:ext cx="3632200" cy="5238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6" name="Rectangle 35"/>
            <p:cNvSpPr/>
            <p:nvPr/>
          </p:nvSpPr>
          <p:spPr>
            <a:xfrm>
              <a:off x="304799" y="3169428"/>
              <a:ext cx="8471343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1800"/>
                </a:spcBef>
              </a:pPr>
              <a:r>
                <a:rPr lang="en-US" sz="1600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rPr>
                <a:t>Only way to break gauge symmetry consistently is to </a:t>
              </a:r>
              <a:r>
                <a:rPr lang="en-US" sz="1600" dirty="0" smtClean="0">
                  <a:solidFill>
                    <a:srgbClr val="BC010C"/>
                  </a:solidFill>
                  <a:latin typeface="Helvetica" charset="0"/>
                  <a:ea typeface="Helvetica" charset="0"/>
                  <a:cs typeface="Helvetica" charset="0"/>
                </a:rPr>
                <a:t>spontaneously break the symmetry of the vacuum </a:t>
              </a:r>
              <a:r>
                <a:rPr lang="en-US" sz="1600" dirty="0" smtClean="0">
                  <a:solidFill>
                    <a:prstClr val="black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in the ground state:</a:t>
              </a: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5867400" y="3940057"/>
            <a:ext cx="29087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[ non-zero vacuum expectation value ]</a:t>
            </a:r>
            <a:endParaRPr lang="en-GB" sz="1200" dirty="0">
              <a:solidFill>
                <a:prstClr val="black">
                  <a:lumMod val="50000"/>
                  <a:lumOff val="50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4" name="Text Box 57"/>
          <p:cNvSpPr txBox="1">
            <a:spLocks noChangeArrowheads="1"/>
          </p:cNvSpPr>
          <p:nvPr/>
        </p:nvSpPr>
        <p:spPr bwMode="auto">
          <a:xfrm>
            <a:off x="0" y="568045"/>
            <a:ext cx="9144000" cy="547842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600" kern="0" dirty="0">
                <a:solidFill>
                  <a:sysClr val="windowText" lastClr="000000"/>
                </a:solidFill>
                <a:latin typeface="Helvetica Light" charset="0"/>
                <a:ea typeface="Helvetica Light" charset="0"/>
                <a:cs typeface="Helvetica Light" charset="0"/>
              </a:rPr>
              <a:t>Elementary particle physics is successfully described by </a:t>
            </a:r>
            <a:r>
              <a:rPr lang="en-GB" sz="1600" b="1" kern="0" dirty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local gauge theories</a:t>
            </a:r>
          </a:p>
        </p:txBody>
      </p:sp>
      <p:sp>
        <p:nvSpPr>
          <p:cNvPr id="15" name="Text Box 58"/>
          <p:cNvSpPr txBox="1">
            <a:spLocks noChangeArrowheads="1"/>
          </p:cNvSpPr>
          <p:nvPr/>
        </p:nvSpPr>
        <p:spPr bwMode="auto">
          <a:xfrm>
            <a:off x="0" y="-27384"/>
            <a:ext cx="9144000" cy="601497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108000" rIns="90000" bIns="0" anchor="b" anchorCtr="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200" kern="0" dirty="0" smtClean="0">
                <a:solidFill>
                  <a:srgbClr val="333333"/>
                </a:solidFill>
                <a:latin typeface="Helvetica Light" charset="0"/>
                <a:ea typeface="Helvetica Light" charset="0"/>
                <a:cs typeface="Helvetica Light" charset="0"/>
              </a:rPr>
              <a:t>The Standard Model </a:t>
            </a:r>
            <a:endParaRPr lang="en-GB" sz="3200" kern="0" dirty="0">
              <a:solidFill>
                <a:srgbClr val="333333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9426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22"/>
          <p:cNvPicPr>
            <a:picLocks noChangeAspect="1"/>
          </p:cNvPicPr>
          <p:nvPr/>
        </p:nvPicPr>
        <p:blipFill>
          <a:blip r:embed="rId4">
            <a:grayscl/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1447800"/>
            <a:ext cx="9144000" cy="4953000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9" name="TextBox 248"/>
          <p:cNvSpPr txBox="1"/>
          <p:nvPr/>
        </p:nvSpPr>
        <p:spPr>
          <a:xfrm>
            <a:off x="304800" y="1644651"/>
            <a:ext cx="8839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The early universe, at temperature </a:t>
            </a:r>
            <a:r>
              <a:rPr lang="en-US" sz="16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&gt; </a:t>
            </a:r>
            <a:r>
              <a:rPr lang="en-US" sz="16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600" baseline="-25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EW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 was in a symmetric phase (|</a:t>
            </a:r>
            <a:r>
              <a:rPr lang="en-US" sz="1600" i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f</a:t>
            </a:r>
            <a:r>
              <a:rPr lang="en-US" sz="1600" baseline="-250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min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| = 0)</a:t>
            </a:r>
          </a:p>
        </p:txBody>
      </p:sp>
      <p:sp>
        <p:nvSpPr>
          <p:cNvPr id="45" name="Text Box 57"/>
          <p:cNvSpPr txBox="1">
            <a:spLocks noChangeArrowheads="1"/>
          </p:cNvSpPr>
          <p:nvPr/>
        </p:nvSpPr>
        <p:spPr bwMode="auto">
          <a:xfrm>
            <a:off x="0" y="568045"/>
            <a:ext cx="9144000" cy="547842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600" kern="0" dirty="0" smtClean="0">
                <a:solidFill>
                  <a:sysClr val="windowText" lastClr="000000"/>
                </a:solidFill>
                <a:latin typeface="Helvetica Light" charset="0"/>
                <a:ea typeface="Helvetica Light" charset="0"/>
                <a:cs typeface="Helvetica Light" charset="0"/>
              </a:rPr>
              <a:t>BEH </a:t>
            </a:r>
            <a:r>
              <a:rPr lang="en-GB" sz="1600" kern="0" dirty="0">
                <a:solidFill>
                  <a:sysClr val="windowText" lastClr="000000"/>
                </a:solidFill>
                <a:latin typeface="Helvetica Light" charset="0"/>
                <a:ea typeface="Helvetica Light" charset="0"/>
                <a:cs typeface="Helvetica Light" charset="0"/>
              </a:rPr>
              <a:t>mechanism</a:t>
            </a:r>
          </a:p>
        </p:txBody>
      </p:sp>
      <p:sp>
        <p:nvSpPr>
          <p:cNvPr id="46" name="Text Box 58"/>
          <p:cNvSpPr txBox="1">
            <a:spLocks noChangeArrowheads="1"/>
          </p:cNvSpPr>
          <p:nvPr/>
        </p:nvSpPr>
        <p:spPr bwMode="auto">
          <a:xfrm>
            <a:off x="0" y="-27384"/>
            <a:ext cx="9144000" cy="601497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108000" rIns="90000" bIns="0" anchor="b" anchorCtr="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200" kern="0" dirty="0" smtClean="0">
                <a:solidFill>
                  <a:srgbClr val="333333"/>
                </a:solidFill>
                <a:latin typeface="Helvetica Light" charset="0"/>
                <a:ea typeface="Helvetica Light" charset="0"/>
                <a:cs typeface="Helvetica Light" charset="0"/>
              </a:rPr>
              <a:t>The Standard Model </a:t>
            </a:r>
            <a:endParaRPr lang="en-GB" sz="3200" kern="0" dirty="0">
              <a:solidFill>
                <a:srgbClr val="333333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  <p:pic>
        <p:nvPicPr>
          <p:cNvPr id="39" name="Picture 14" descr="fig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9775" y="2654300"/>
            <a:ext cx="2808288" cy="1908176"/>
          </a:xfrm>
          <a:prstGeom prst="rect">
            <a:avLst/>
          </a:prstGeom>
          <a:noFill/>
        </p:spPr>
      </p:pic>
      <p:sp>
        <p:nvSpPr>
          <p:cNvPr id="40" name="Rectangle 17"/>
          <p:cNvSpPr>
            <a:spLocks noChangeArrowheads="1"/>
          </p:cNvSpPr>
          <p:nvPr/>
        </p:nvSpPr>
        <p:spPr bwMode="auto">
          <a:xfrm>
            <a:off x="3170237" y="2593975"/>
            <a:ext cx="258763" cy="21748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 smtClea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graphicFrame>
        <p:nvGraphicFramePr>
          <p:cNvPr id="41" name="Object 18"/>
          <p:cNvGraphicFramePr>
            <a:graphicFrameLocks noChangeAspect="1"/>
          </p:cNvGraphicFramePr>
          <p:nvPr/>
        </p:nvGraphicFramePr>
        <p:xfrm>
          <a:off x="3208337" y="2828925"/>
          <a:ext cx="531813" cy="36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741" name="Equation" r:id="rId6" imgW="393700" imgH="266700" progId="Equation.DSMT4">
                  <p:embed/>
                </p:oleObj>
              </mc:Choice>
              <mc:Fallback>
                <p:oleObj name="Equation" r:id="rId6" imgW="393700" imgH="266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8337" y="2828925"/>
                        <a:ext cx="531813" cy="360363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Object 15"/>
          <p:cNvGraphicFramePr>
            <a:graphicFrameLocks noChangeAspect="1"/>
          </p:cNvGraphicFramePr>
          <p:nvPr/>
        </p:nvGraphicFramePr>
        <p:xfrm>
          <a:off x="5661025" y="4237038"/>
          <a:ext cx="257175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742" name="Equation" r:id="rId8" imgW="190500" imgH="266700" progId="Equation.DSMT4">
                  <p:embed/>
                </p:oleObj>
              </mc:Choice>
              <mc:Fallback>
                <p:oleObj name="Equation" r:id="rId8" imgW="190500" imgH="266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1025" y="4237038"/>
                        <a:ext cx="257175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Object 19"/>
          <p:cNvGraphicFramePr>
            <a:graphicFrameLocks noChangeAspect="1"/>
          </p:cNvGraphicFramePr>
          <p:nvPr/>
        </p:nvGraphicFramePr>
        <p:xfrm>
          <a:off x="5334000" y="3497263"/>
          <a:ext cx="701675" cy="32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743" name="Equation" r:id="rId10" imgW="520700" imgH="241300" progId="Equation.DSMT4">
                  <p:embed/>
                </p:oleObj>
              </mc:Choice>
              <mc:Fallback>
                <p:oleObj name="Equation" r:id="rId10" imgW="520700" imgH="2413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3497263"/>
                        <a:ext cx="701675" cy="32702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Rectangle 43"/>
          <p:cNvSpPr/>
          <p:nvPr/>
        </p:nvSpPr>
        <p:spPr>
          <a:xfrm>
            <a:off x="5899907" y="4332178"/>
            <a:ext cx="204851" cy="19458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>
              <a:solidFill>
                <a:prstClr val="white"/>
              </a:solidFill>
            </a:endParaRPr>
          </a:p>
        </p:txBody>
      </p:sp>
      <p:sp>
        <p:nvSpPr>
          <p:cNvPr id="47" name="Rectangle 28"/>
          <p:cNvSpPr>
            <a:spLocks noChangeArrowheads="1"/>
          </p:cNvSpPr>
          <p:nvPr/>
        </p:nvSpPr>
        <p:spPr bwMode="auto">
          <a:xfrm>
            <a:off x="4160837" y="4025900"/>
            <a:ext cx="71438" cy="73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 smtClea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8" name="Rectangle 29"/>
          <p:cNvSpPr>
            <a:spLocks noChangeArrowheads="1"/>
          </p:cNvSpPr>
          <p:nvPr/>
        </p:nvSpPr>
        <p:spPr bwMode="auto">
          <a:xfrm>
            <a:off x="5978525" y="4305300"/>
            <a:ext cx="104775" cy="103187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 smtClea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9" name="Rectangle 30"/>
          <p:cNvSpPr>
            <a:spLocks noChangeArrowheads="1"/>
          </p:cNvSpPr>
          <p:nvPr/>
        </p:nvSpPr>
        <p:spPr bwMode="auto">
          <a:xfrm>
            <a:off x="4665662" y="4335462"/>
            <a:ext cx="144463" cy="142875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 smtClea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graphicFrame>
        <p:nvGraphicFramePr>
          <p:cNvPr id="50" name="Object 31"/>
          <p:cNvGraphicFramePr>
            <a:graphicFrameLocks noChangeAspect="1"/>
          </p:cNvGraphicFramePr>
          <p:nvPr/>
        </p:nvGraphicFramePr>
        <p:xfrm>
          <a:off x="5610225" y="3865562"/>
          <a:ext cx="582612" cy="309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744" name="Equation" r:id="rId12" imgW="431640" imgH="228600" progId="Equation.DSMT4">
                  <p:embed/>
                </p:oleObj>
              </mc:Choice>
              <mc:Fallback>
                <p:oleObj name="Equation" r:id="rId12" imgW="43164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0225" y="3865562"/>
                        <a:ext cx="582612" cy="309563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" name="Object 32"/>
          <p:cNvGraphicFramePr>
            <a:graphicFrameLocks noChangeAspect="1"/>
          </p:cNvGraphicFramePr>
          <p:nvPr/>
        </p:nvGraphicFramePr>
        <p:xfrm>
          <a:off x="5254625" y="2551113"/>
          <a:ext cx="682625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745" name="Equation" r:id="rId14" imgW="508000" imgH="266700" progId="Equation.DSMT4">
                  <p:embed/>
                </p:oleObj>
              </mc:Choice>
              <mc:Fallback>
                <p:oleObj name="Equation" r:id="rId14" imgW="508000" imgH="266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4625" y="2551113"/>
                        <a:ext cx="682625" cy="360362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" name="Rectangle 34"/>
          <p:cNvSpPr>
            <a:spLocks noChangeArrowheads="1"/>
          </p:cNvSpPr>
          <p:nvPr/>
        </p:nvSpPr>
        <p:spPr bwMode="auto">
          <a:xfrm rot="20533035">
            <a:off x="4699000" y="4518025"/>
            <a:ext cx="287337" cy="8731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 smtClea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3" name="Rectangle 46"/>
          <p:cNvSpPr>
            <a:spLocks noChangeArrowheads="1"/>
          </p:cNvSpPr>
          <p:nvPr/>
        </p:nvSpPr>
        <p:spPr bwMode="auto">
          <a:xfrm>
            <a:off x="3983037" y="4338637"/>
            <a:ext cx="338138" cy="107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 smtClea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54" name="Group 57"/>
          <p:cNvGrpSpPr>
            <a:grpSpLocks/>
          </p:cNvGrpSpPr>
          <p:nvPr/>
        </p:nvGrpSpPr>
        <p:grpSpPr bwMode="auto">
          <a:xfrm>
            <a:off x="3494633" y="3861048"/>
            <a:ext cx="2949575" cy="735012"/>
            <a:chOff x="1561" y="2024"/>
            <a:chExt cx="1858" cy="463"/>
          </a:xfrm>
        </p:grpSpPr>
        <p:sp>
          <p:nvSpPr>
            <p:cNvPr id="55" name="Rectangle 58"/>
            <p:cNvSpPr>
              <a:spLocks noChangeArrowheads="1"/>
            </p:cNvSpPr>
            <p:nvPr/>
          </p:nvSpPr>
          <p:spPr bwMode="auto">
            <a:xfrm>
              <a:off x="2653" y="2115"/>
              <a:ext cx="399" cy="161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6" name="Rectangle 59"/>
            <p:cNvSpPr>
              <a:spLocks noChangeArrowheads="1"/>
            </p:cNvSpPr>
            <p:nvPr/>
          </p:nvSpPr>
          <p:spPr bwMode="auto">
            <a:xfrm>
              <a:off x="2789" y="2024"/>
              <a:ext cx="630" cy="203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7" name="Rectangle 60"/>
            <p:cNvSpPr>
              <a:spLocks noChangeArrowheads="1"/>
            </p:cNvSpPr>
            <p:nvPr/>
          </p:nvSpPr>
          <p:spPr bwMode="auto">
            <a:xfrm>
              <a:off x="1561" y="2284"/>
              <a:ext cx="1360" cy="203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</p:grpSp>
      <p:graphicFrame>
        <p:nvGraphicFramePr>
          <p:cNvPr id="58" name="Object 37"/>
          <p:cNvGraphicFramePr>
            <a:graphicFrameLocks noChangeAspect="1"/>
          </p:cNvGraphicFramePr>
          <p:nvPr/>
        </p:nvGraphicFramePr>
        <p:xfrm>
          <a:off x="3417888" y="2809875"/>
          <a:ext cx="222250" cy="395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746" name="Equation" r:id="rId16" imgW="165100" imgH="292100" progId="Equation.DSMT4">
                  <p:embed/>
                </p:oleObj>
              </mc:Choice>
              <mc:Fallback>
                <p:oleObj name="Equation" r:id="rId16" imgW="165100" imgH="292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7888" y="2809875"/>
                        <a:ext cx="222250" cy="395288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" name="Object 38"/>
          <p:cNvGraphicFramePr>
            <a:graphicFrameLocks noChangeAspect="1"/>
          </p:cNvGraphicFramePr>
          <p:nvPr/>
        </p:nvGraphicFramePr>
        <p:xfrm>
          <a:off x="5657850" y="4302125"/>
          <a:ext cx="222250" cy="395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747" name="Equation" r:id="rId18" imgW="165100" imgH="292100" progId="Equation.DSMT4">
                  <p:embed/>
                </p:oleObj>
              </mc:Choice>
              <mc:Fallback>
                <p:oleObj name="Equation" r:id="rId18" imgW="165100" imgH="292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7850" y="4302125"/>
                        <a:ext cx="222250" cy="395288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" name="Rectangle 59"/>
          <p:cNvSpPr/>
          <p:nvPr/>
        </p:nvSpPr>
        <p:spPr>
          <a:xfrm>
            <a:off x="5508104" y="3451860"/>
            <a:ext cx="1233804" cy="3930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1" name="Right Triangle 60"/>
          <p:cNvSpPr/>
          <p:nvPr/>
        </p:nvSpPr>
        <p:spPr>
          <a:xfrm flipH="1">
            <a:off x="3533024" y="3326130"/>
            <a:ext cx="1987665" cy="963538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cxnSp>
        <p:nvCxnSpPr>
          <p:cNvPr id="62" name="Straight Connector 61"/>
          <p:cNvCxnSpPr/>
          <p:nvPr/>
        </p:nvCxnSpPr>
        <p:spPr>
          <a:xfrm flipV="1">
            <a:off x="3463290" y="4274820"/>
            <a:ext cx="2503170" cy="1143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9993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22"/>
          <p:cNvPicPr>
            <a:picLocks noChangeAspect="1"/>
          </p:cNvPicPr>
          <p:nvPr/>
        </p:nvPicPr>
        <p:blipFill>
          <a:blip r:embed="rId4">
            <a:grayscl/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1447800"/>
            <a:ext cx="9144000" cy="4953000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9" name="TextBox 248"/>
          <p:cNvSpPr txBox="1"/>
          <p:nvPr/>
        </p:nvSpPr>
        <p:spPr>
          <a:xfrm>
            <a:off x="304800" y="1644651"/>
            <a:ext cx="883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The early universe, at temperature </a:t>
            </a:r>
            <a:r>
              <a:rPr lang="en-US" sz="16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&gt; </a:t>
            </a:r>
            <a:r>
              <a:rPr lang="en-US" sz="16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600" baseline="-25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EW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 was in a symmetric phase (|</a:t>
            </a:r>
            <a:r>
              <a:rPr lang="en-US" sz="1600" i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f</a:t>
            </a:r>
            <a:r>
              <a:rPr lang="en-US" sz="1600" baseline="-250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min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| = 0)</a:t>
            </a:r>
          </a:p>
          <a:p>
            <a:pPr>
              <a:spcBef>
                <a:spcPts val="0"/>
              </a:spcBef>
            </a:pP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 phase transition at ~</a:t>
            </a:r>
            <a:r>
              <a:rPr lang="en-US" sz="16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600" baseline="-25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EW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(~several 10</a:t>
            </a:r>
            <a:r>
              <a:rPr lang="en-US" sz="1200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-</a:t>
            </a:r>
            <a:r>
              <a:rPr lang="en-US" sz="1200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11</a:t>
            </a:r>
            <a:r>
              <a:rPr lang="en-US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s after big bang, causal domain of few cm)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led to |</a:t>
            </a:r>
            <a:r>
              <a:rPr lang="en-US" sz="1600" i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f</a:t>
            </a:r>
            <a:r>
              <a:rPr lang="en-US" sz="1600" baseline="-250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min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| &gt; 0  </a:t>
            </a:r>
            <a:endParaRPr lang="en-US" sz="1600" dirty="0">
              <a:solidFill>
                <a:srgbClr val="595959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5" name="Text Box 57"/>
          <p:cNvSpPr txBox="1">
            <a:spLocks noChangeArrowheads="1"/>
          </p:cNvSpPr>
          <p:nvPr/>
        </p:nvSpPr>
        <p:spPr bwMode="auto">
          <a:xfrm>
            <a:off x="0" y="568045"/>
            <a:ext cx="9144000" cy="547842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600" kern="0" dirty="0" smtClean="0">
                <a:solidFill>
                  <a:sysClr val="windowText" lastClr="000000"/>
                </a:solidFill>
                <a:latin typeface="Helvetica Light" charset="0"/>
                <a:ea typeface="Helvetica Light" charset="0"/>
                <a:cs typeface="Helvetica Light" charset="0"/>
              </a:rPr>
              <a:t>BEH </a:t>
            </a:r>
            <a:r>
              <a:rPr lang="en-GB" sz="1600" kern="0" dirty="0">
                <a:solidFill>
                  <a:sysClr val="windowText" lastClr="000000"/>
                </a:solidFill>
                <a:latin typeface="Helvetica Light" charset="0"/>
                <a:ea typeface="Helvetica Light" charset="0"/>
                <a:cs typeface="Helvetica Light" charset="0"/>
              </a:rPr>
              <a:t>mechanism</a:t>
            </a:r>
          </a:p>
        </p:txBody>
      </p:sp>
      <p:sp>
        <p:nvSpPr>
          <p:cNvPr id="46" name="Text Box 58"/>
          <p:cNvSpPr txBox="1">
            <a:spLocks noChangeArrowheads="1"/>
          </p:cNvSpPr>
          <p:nvPr/>
        </p:nvSpPr>
        <p:spPr bwMode="auto">
          <a:xfrm>
            <a:off x="0" y="-27384"/>
            <a:ext cx="9144000" cy="601497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108000" rIns="90000" bIns="0" anchor="b" anchorCtr="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200" kern="0" dirty="0" smtClean="0">
                <a:solidFill>
                  <a:srgbClr val="333333"/>
                </a:solidFill>
                <a:latin typeface="Helvetica Light" charset="0"/>
                <a:ea typeface="Helvetica Light" charset="0"/>
                <a:cs typeface="Helvetica Light" charset="0"/>
              </a:rPr>
              <a:t>The Standard Model </a:t>
            </a:r>
            <a:endParaRPr lang="en-GB" sz="3200" kern="0" dirty="0">
              <a:solidFill>
                <a:srgbClr val="333333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  <p:sp>
        <p:nvSpPr>
          <p:cNvPr id="39" name="TextBox 38"/>
          <p:cNvSpPr txBox="1"/>
          <p:nvPr/>
        </p:nvSpPr>
        <p:spPr>
          <a:xfrm>
            <a:off x="6732240" y="4040297"/>
            <a:ext cx="2031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Picture describes a 1</a:t>
            </a:r>
            <a:r>
              <a:rPr lang="en-GB" sz="8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st</a:t>
            </a:r>
            <a:r>
              <a:rPr lang="en-GB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order phase transition that would require light Higgs, or new physics </a:t>
            </a:r>
            <a:r>
              <a:rPr lang="en-GB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currently disfavoured</a:t>
            </a:r>
          </a:p>
        </p:txBody>
      </p:sp>
      <p:grpSp>
        <p:nvGrpSpPr>
          <p:cNvPr id="42" name="Group 13"/>
          <p:cNvGrpSpPr>
            <a:grpSpLocks/>
          </p:cNvGrpSpPr>
          <p:nvPr/>
        </p:nvGrpSpPr>
        <p:grpSpPr bwMode="auto">
          <a:xfrm>
            <a:off x="3170237" y="2430462"/>
            <a:ext cx="2917825" cy="2168526"/>
            <a:chOff x="1384" y="1117"/>
            <a:chExt cx="1838" cy="1366"/>
          </a:xfrm>
        </p:grpSpPr>
        <p:pic>
          <p:nvPicPr>
            <p:cNvPr id="43" name="Picture 14" descr="fig1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3" y="1258"/>
              <a:ext cx="1769" cy="1202"/>
            </a:xfrm>
            <a:prstGeom prst="rect">
              <a:avLst/>
            </a:prstGeom>
            <a:noFill/>
          </p:spPr>
        </p:pic>
        <p:sp>
          <p:nvSpPr>
            <p:cNvPr id="44" name="Rectangle 16"/>
            <p:cNvSpPr>
              <a:spLocks noChangeArrowheads="1"/>
            </p:cNvSpPr>
            <p:nvPr/>
          </p:nvSpPr>
          <p:spPr bwMode="auto">
            <a:xfrm>
              <a:off x="1663" y="1117"/>
              <a:ext cx="881" cy="17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342900" indent="-342900" algn="r" defTabSz="914400" eaLnBrk="0" fontAlgn="auto" hangingPunct="0">
                <a:spcAft>
                  <a:spcPts val="0"/>
                </a:spcAft>
                <a:defRPr/>
              </a:pPr>
              <a:r>
                <a:rPr lang="en-US" sz="1200" kern="0" dirty="0" smtClean="0">
                  <a:solidFill>
                    <a:sysClr val="windowText" lastClr="000000"/>
                  </a:solidFill>
                  <a:latin typeface="Helvetica" charset="0"/>
                  <a:ea typeface="Helvetica" charset="0"/>
                  <a:cs typeface="Helvetica" charset="0"/>
                </a:rPr>
                <a:t>Phase transition</a:t>
              </a:r>
              <a:endParaRPr lang="en-US" sz="1200" kern="0" dirty="0">
                <a:solidFill>
                  <a:sysClr val="windowText" lastClr="000000"/>
                </a:solidFill>
                <a:latin typeface="Helvetica" charset="0"/>
                <a:ea typeface="Helvetica" charset="0"/>
                <a:cs typeface="Helvetica" charset="0"/>
              </a:endParaRPr>
            </a:p>
          </p:txBody>
        </p:sp>
        <p:sp>
          <p:nvSpPr>
            <p:cNvPr id="47" name="Rectangle 17"/>
            <p:cNvSpPr>
              <a:spLocks noChangeArrowheads="1"/>
            </p:cNvSpPr>
            <p:nvPr/>
          </p:nvSpPr>
          <p:spPr bwMode="auto">
            <a:xfrm>
              <a:off x="1384" y="1220"/>
              <a:ext cx="163" cy="137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graphicFrame>
          <p:nvGraphicFramePr>
            <p:cNvPr id="48" name="Object 18"/>
            <p:cNvGraphicFramePr>
              <a:graphicFrameLocks noChangeAspect="1"/>
            </p:cNvGraphicFramePr>
            <p:nvPr/>
          </p:nvGraphicFramePr>
          <p:xfrm>
            <a:off x="1408" y="1368"/>
            <a:ext cx="335" cy="2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843" name="Equation" r:id="rId6" imgW="393700" imgH="266700" progId="Equation.DSMT4">
                    <p:embed/>
                  </p:oleObj>
                </mc:Choice>
                <mc:Fallback>
                  <p:oleObj name="Equation" r:id="rId6" imgW="393700" imgH="2667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08" y="1368"/>
                          <a:ext cx="335" cy="227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9" name="Object 15"/>
            <p:cNvGraphicFramePr>
              <a:graphicFrameLocks noChangeAspect="1"/>
            </p:cNvGraphicFramePr>
            <p:nvPr/>
          </p:nvGraphicFramePr>
          <p:xfrm>
            <a:off x="2953" y="2255"/>
            <a:ext cx="162" cy="2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844" name="Equation" r:id="rId8" imgW="190500" imgH="266700" progId="Equation.DSMT4">
                    <p:embed/>
                  </p:oleObj>
                </mc:Choice>
                <mc:Fallback>
                  <p:oleObj name="Equation" r:id="rId8" imgW="190500" imgH="2667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53" y="2255"/>
                          <a:ext cx="162" cy="2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50" name="Object 19"/>
          <p:cNvGraphicFramePr>
            <a:graphicFrameLocks noChangeAspect="1"/>
          </p:cNvGraphicFramePr>
          <p:nvPr/>
        </p:nvGraphicFramePr>
        <p:xfrm>
          <a:off x="5334000" y="3497263"/>
          <a:ext cx="701675" cy="32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845" name="Equation" r:id="rId10" imgW="520700" imgH="241300" progId="Equation.DSMT4">
                  <p:embed/>
                </p:oleObj>
              </mc:Choice>
              <mc:Fallback>
                <p:oleObj name="Equation" r:id="rId10" imgW="520700" imgH="2413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3497263"/>
                        <a:ext cx="701675" cy="32702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Rectangle 50"/>
          <p:cNvSpPr/>
          <p:nvPr/>
        </p:nvSpPr>
        <p:spPr>
          <a:xfrm>
            <a:off x="5899907" y="4332178"/>
            <a:ext cx="204851" cy="19458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>
              <a:solidFill>
                <a:prstClr val="white"/>
              </a:solidFill>
            </a:endParaRPr>
          </a:p>
        </p:txBody>
      </p:sp>
      <p:sp>
        <p:nvSpPr>
          <p:cNvPr id="52" name="Rectangle 28"/>
          <p:cNvSpPr>
            <a:spLocks noChangeArrowheads="1"/>
          </p:cNvSpPr>
          <p:nvPr/>
        </p:nvSpPr>
        <p:spPr bwMode="auto">
          <a:xfrm>
            <a:off x="4160837" y="4025900"/>
            <a:ext cx="71438" cy="73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 smtClea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3" name="Rectangle 29"/>
          <p:cNvSpPr>
            <a:spLocks noChangeArrowheads="1"/>
          </p:cNvSpPr>
          <p:nvPr/>
        </p:nvSpPr>
        <p:spPr bwMode="auto">
          <a:xfrm>
            <a:off x="5978525" y="4305300"/>
            <a:ext cx="104775" cy="103187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 smtClea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4" name="Rectangle 30"/>
          <p:cNvSpPr>
            <a:spLocks noChangeArrowheads="1"/>
          </p:cNvSpPr>
          <p:nvPr/>
        </p:nvSpPr>
        <p:spPr bwMode="auto">
          <a:xfrm>
            <a:off x="4665662" y="4335462"/>
            <a:ext cx="144463" cy="142875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 smtClea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graphicFrame>
        <p:nvGraphicFramePr>
          <p:cNvPr id="55" name="Object 31"/>
          <p:cNvGraphicFramePr>
            <a:graphicFrameLocks noChangeAspect="1"/>
          </p:cNvGraphicFramePr>
          <p:nvPr/>
        </p:nvGraphicFramePr>
        <p:xfrm>
          <a:off x="5610225" y="3865562"/>
          <a:ext cx="582612" cy="309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846" name="Equation" r:id="rId12" imgW="431640" imgH="228600" progId="Equation.DSMT4">
                  <p:embed/>
                </p:oleObj>
              </mc:Choice>
              <mc:Fallback>
                <p:oleObj name="Equation" r:id="rId12" imgW="43164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0225" y="3865562"/>
                        <a:ext cx="582612" cy="309563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" name="Object 32"/>
          <p:cNvGraphicFramePr>
            <a:graphicFrameLocks noChangeAspect="1"/>
          </p:cNvGraphicFramePr>
          <p:nvPr/>
        </p:nvGraphicFramePr>
        <p:xfrm>
          <a:off x="5254625" y="2551113"/>
          <a:ext cx="682625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847" name="Equation" r:id="rId14" imgW="508000" imgH="266700" progId="Equation.DSMT4">
                  <p:embed/>
                </p:oleObj>
              </mc:Choice>
              <mc:Fallback>
                <p:oleObj name="Equation" r:id="rId14" imgW="508000" imgH="266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4625" y="2551113"/>
                        <a:ext cx="682625" cy="360362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" name="Rectangle 34"/>
          <p:cNvSpPr>
            <a:spLocks noChangeArrowheads="1"/>
          </p:cNvSpPr>
          <p:nvPr/>
        </p:nvSpPr>
        <p:spPr bwMode="auto">
          <a:xfrm rot="20533035">
            <a:off x="4699000" y="4518025"/>
            <a:ext cx="287337" cy="8731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 smtClea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8" name="Rectangle 46"/>
          <p:cNvSpPr>
            <a:spLocks noChangeArrowheads="1"/>
          </p:cNvSpPr>
          <p:nvPr/>
        </p:nvSpPr>
        <p:spPr bwMode="auto">
          <a:xfrm>
            <a:off x="3983037" y="4338637"/>
            <a:ext cx="338138" cy="107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 smtClea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59" name="Group 47"/>
          <p:cNvGrpSpPr>
            <a:grpSpLocks/>
          </p:cNvGrpSpPr>
          <p:nvPr/>
        </p:nvGrpSpPr>
        <p:grpSpPr bwMode="auto">
          <a:xfrm>
            <a:off x="1335087" y="3522665"/>
            <a:ext cx="2938463" cy="502091"/>
            <a:chOff x="228" y="1805"/>
            <a:chExt cx="1851" cy="325"/>
          </a:xfrm>
        </p:grpSpPr>
        <p:sp>
          <p:nvSpPr>
            <p:cNvPr id="60" name="Text Box 48"/>
            <p:cNvSpPr txBox="1">
              <a:spLocks noChangeArrowheads="1"/>
            </p:cNvSpPr>
            <p:nvPr/>
          </p:nvSpPr>
          <p:spPr bwMode="auto">
            <a:xfrm>
              <a:off x="228" y="1805"/>
              <a:ext cx="1180" cy="17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342900" indent="-342900"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dirty="0" smtClean="0">
                  <a:solidFill>
                    <a:srgbClr val="3333CC"/>
                  </a:solidFill>
                  <a:latin typeface="Helvetica" charset="0"/>
                  <a:ea typeface="Helvetica" charset="0"/>
                  <a:cs typeface="Helvetica" charset="0"/>
                </a:rPr>
                <a:t>	Potential </a:t>
              </a:r>
              <a:r>
                <a:rPr lang="en-US" sz="1200" kern="0" dirty="0">
                  <a:solidFill>
                    <a:srgbClr val="3333CC"/>
                  </a:solidFill>
                  <a:latin typeface="Helvetica" charset="0"/>
                  <a:ea typeface="Helvetica" charset="0"/>
                  <a:cs typeface="Helvetica" charset="0"/>
                </a:rPr>
                <a:t>barrier</a:t>
              </a:r>
            </a:p>
          </p:txBody>
        </p:sp>
        <p:cxnSp>
          <p:nvCxnSpPr>
            <p:cNvPr id="61" name="AutoShape 49"/>
            <p:cNvCxnSpPr>
              <a:cxnSpLocks noChangeShapeType="1"/>
            </p:cNvCxnSpPr>
            <p:nvPr/>
          </p:nvCxnSpPr>
          <p:spPr bwMode="auto">
            <a:xfrm>
              <a:off x="1408" y="1894"/>
              <a:ext cx="671" cy="236"/>
            </a:xfrm>
            <a:prstGeom prst="curvedConnector2">
              <a:avLst/>
            </a:prstGeom>
            <a:noFill/>
            <a:ln w="12700">
              <a:solidFill>
                <a:srgbClr val="3333CC"/>
              </a:solidFill>
              <a:round/>
              <a:headEnd/>
              <a:tailEnd type="triangle" w="med" len="med"/>
            </a:ln>
            <a:effectLst/>
          </p:spPr>
        </p:cxnSp>
      </p:grpSp>
      <p:grpSp>
        <p:nvGrpSpPr>
          <p:cNvPr id="62" name="Group 50"/>
          <p:cNvGrpSpPr>
            <a:grpSpLocks/>
          </p:cNvGrpSpPr>
          <p:nvPr/>
        </p:nvGrpSpPr>
        <p:grpSpPr bwMode="auto">
          <a:xfrm>
            <a:off x="1335087" y="3883025"/>
            <a:ext cx="2605088" cy="357187"/>
            <a:chOff x="228" y="2032"/>
            <a:chExt cx="1641" cy="225"/>
          </a:xfrm>
        </p:grpSpPr>
        <p:sp>
          <p:nvSpPr>
            <p:cNvPr id="63" name="Oval 51"/>
            <p:cNvSpPr>
              <a:spLocks noChangeArrowheads="1"/>
            </p:cNvSpPr>
            <p:nvPr/>
          </p:nvSpPr>
          <p:spPr bwMode="auto">
            <a:xfrm>
              <a:off x="1583" y="2212"/>
              <a:ext cx="45" cy="45"/>
            </a:xfrm>
            <a:prstGeom prst="ellipse">
              <a:avLst/>
            </a:pr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64" name="Oval 52"/>
            <p:cNvSpPr>
              <a:spLocks noChangeArrowheads="1"/>
            </p:cNvSpPr>
            <p:nvPr/>
          </p:nvSpPr>
          <p:spPr bwMode="auto">
            <a:xfrm>
              <a:off x="1778" y="2107"/>
              <a:ext cx="91" cy="91"/>
            </a:xfrm>
            <a:prstGeom prst="ellipse">
              <a:avLst/>
            </a:pr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65" name="Oval 53"/>
            <p:cNvSpPr>
              <a:spLocks noChangeArrowheads="1"/>
            </p:cNvSpPr>
            <p:nvPr/>
          </p:nvSpPr>
          <p:spPr bwMode="auto">
            <a:xfrm>
              <a:off x="1725" y="2192"/>
              <a:ext cx="45" cy="45"/>
            </a:xfrm>
            <a:prstGeom prst="ellipse">
              <a:avLst/>
            </a:pr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66" name="Oval 54"/>
            <p:cNvSpPr>
              <a:spLocks noChangeArrowheads="1"/>
            </p:cNvSpPr>
            <p:nvPr/>
          </p:nvSpPr>
          <p:spPr bwMode="auto">
            <a:xfrm>
              <a:off x="1660" y="2208"/>
              <a:ext cx="45" cy="45"/>
            </a:xfrm>
            <a:prstGeom prst="ellipse">
              <a:avLst/>
            </a:pr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67" name="Text Box 55"/>
            <p:cNvSpPr txBox="1">
              <a:spLocks noChangeArrowheads="1"/>
            </p:cNvSpPr>
            <p:nvPr/>
          </p:nvSpPr>
          <p:spPr bwMode="auto">
            <a:xfrm>
              <a:off x="228" y="2032"/>
              <a:ext cx="1180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indent="-342900"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dirty="0" smtClean="0">
                  <a:solidFill>
                    <a:srgbClr val="3333CC"/>
                  </a:solidFill>
                  <a:latin typeface="Helvetica" charset="0"/>
                  <a:ea typeface="Helvetica" charset="0"/>
                  <a:cs typeface="Helvetica" charset="0"/>
                </a:rPr>
                <a:t>BEH bubble </a:t>
              </a:r>
              <a:r>
                <a:rPr lang="en-US" sz="1200" kern="0" dirty="0">
                  <a:solidFill>
                    <a:srgbClr val="3333CC"/>
                  </a:solidFill>
                  <a:latin typeface="Helvetica" charset="0"/>
                  <a:ea typeface="Helvetica" charset="0"/>
                  <a:cs typeface="Helvetica" charset="0"/>
                </a:rPr>
                <a:t>expansion</a:t>
              </a:r>
            </a:p>
          </p:txBody>
        </p:sp>
        <p:sp>
          <p:nvSpPr>
            <p:cNvPr id="68" name="Line 56"/>
            <p:cNvSpPr>
              <a:spLocks noChangeShapeType="1"/>
            </p:cNvSpPr>
            <p:nvPr/>
          </p:nvSpPr>
          <p:spPr bwMode="auto">
            <a:xfrm>
              <a:off x="1407" y="2122"/>
              <a:ext cx="318" cy="46"/>
            </a:xfrm>
            <a:prstGeom prst="line">
              <a:avLst/>
            </a:prstGeom>
            <a:noFill/>
            <a:ln w="12700">
              <a:solidFill>
                <a:srgbClr val="3333CC"/>
              </a:solidFill>
              <a:round/>
              <a:headEnd/>
              <a:tailEnd type="triangle" w="med" len="med"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</p:grpSp>
      <p:grpSp>
        <p:nvGrpSpPr>
          <p:cNvPr id="69" name="Group 57"/>
          <p:cNvGrpSpPr>
            <a:grpSpLocks/>
          </p:cNvGrpSpPr>
          <p:nvPr/>
        </p:nvGrpSpPr>
        <p:grpSpPr bwMode="auto">
          <a:xfrm>
            <a:off x="3451225" y="3870325"/>
            <a:ext cx="2949575" cy="735012"/>
            <a:chOff x="1561" y="2024"/>
            <a:chExt cx="1858" cy="463"/>
          </a:xfrm>
        </p:grpSpPr>
        <p:sp>
          <p:nvSpPr>
            <p:cNvPr id="70" name="Rectangle 58"/>
            <p:cNvSpPr>
              <a:spLocks noChangeArrowheads="1"/>
            </p:cNvSpPr>
            <p:nvPr/>
          </p:nvSpPr>
          <p:spPr bwMode="auto">
            <a:xfrm>
              <a:off x="2653" y="2115"/>
              <a:ext cx="399" cy="161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1" name="Rectangle 59"/>
            <p:cNvSpPr>
              <a:spLocks noChangeArrowheads="1"/>
            </p:cNvSpPr>
            <p:nvPr/>
          </p:nvSpPr>
          <p:spPr bwMode="auto">
            <a:xfrm>
              <a:off x="2789" y="2024"/>
              <a:ext cx="630" cy="203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2" name="Rectangle 60"/>
            <p:cNvSpPr>
              <a:spLocks noChangeArrowheads="1"/>
            </p:cNvSpPr>
            <p:nvPr/>
          </p:nvSpPr>
          <p:spPr bwMode="auto">
            <a:xfrm>
              <a:off x="1561" y="2284"/>
              <a:ext cx="1360" cy="203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</p:grpSp>
      <p:graphicFrame>
        <p:nvGraphicFramePr>
          <p:cNvPr id="73" name="Object 37"/>
          <p:cNvGraphicFramePr>
            <a:graphicFrameLocks noChangeAspect="1"/>
          </p:cNvGraphicFramePr>
          <p:nvPr/>
        </p:nvGraphicFramePr>
        <p:xfrm>
          <a:off x="3417888" y="2809875"/>
          <a:ext cx="222250" cy="395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848" name="Equation" r:id="rId16" imgW="165100" imgH="292100" progId="Equation.DSMT4">
                  <p:embed/>
                </p:oleObj>
              </mc:Choice>
              <mc:Fallback>
                <p:oleObj name="Equation" r:id="rId16" imgW="165100" imgH="292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7888" y="2809875"/>
                        <a:ext cx="222250" cy="395288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" name="Object 38"/>
          <p:cNvGraphicFramePr>
            <a:graphicFrameLocks noChangeAspect="1"/>
          </p:cNvGraphicFramePr>
          <p:nvPr/>
        </p:nvGraphicFramePr>
        <p:xfrm>
          <a:off x="5657850" y="4302125"/>
          <a:ext cx="222250" cy="395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849" name="Equation" r:id="rId18" imgW="165100" imgH="292100" progId="Equation.DSMT4">
                  <p:embed/>
                </p:oleObj>
              </mc:Choice>
              <mc:Fallback>
                <p:oleObj name="Equation" r:id="rId18" imgW="165100" imgH="292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7850" y="4302125"/>
                        <a:ext cx="222250" cy="395288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5" name="Straight Connector 74"/>
          <p:cNvCxnSpPr/>
          <p:nvPr/>
        </p:nvCxnSpPr>
        <p:spPr>
          <a:xfrm flipV="1">
            <a:off x="3463290" y="4274820"/>
            <a:ext cx="2503170" cy="1143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0797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wrap="none" rtlCol="0" anchor="ctr">
        <a:spAutoFit/>
      </a:bodyPr>
      <a:lstStyle>
        <a:defPPr algn="r">
          <a:defRPr sz="1600">
            <a:latin typeface="Helvetica Light" charset="0"/>
            <a:ea typeface="Helvetica Light" charset="0"/>
            <a:cs typeface="Helvetica Light" charset="0"/>
          </a:defRPr>
        </a:defPPr>
      </a:lst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400" dirty="0" smtClean="0">
            <a:latin typeface="Helvetica Light" charset="0"/>
            <a:ea typeface="Helvetica Light" charset="0"/>
            <a:cs typeface="Helvetica Light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1600" dirty="0" smtClean="0">
            <a:latin typeface="Helvetica Light"/>
            <a:cs typeface="Helvetica Light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220562</TotalTime>
  <Words>4707</Words>
  <Application>Microsoft Macintosh PowerPoint</Application>
  <PresentationFormat>Overhead</PresentationFormat>
  <Paragraphs>746</Paragraphs>
  <Slides>56</Slides>
  <Notes>35</Notes>
  <HiddenSlides>0</HiddenSlides>
  <MMClips>0</MMClips>
  <ScaleCrop>false</ScaleCrop>
  <HeadingPairs>
    <vt:vector size="8" baseType="variant">
      <vt:variant>
        <vt:lpstr>Fonts Used</vt:lpstr>
      </vt:variant>
      <vt:variant>
        <vt:i4>16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75" baseType="lpstr">
      <vt:lpstr>Aial</vt:lpstr>
      <vt:lpstr>Calibri</vt:lpstr>
      <vt:lpstr>Cambria Math</vt:lpstr>
      <vt:lpstr>Century Gothic</vt:lpstr>
      <vt:lpstr>Chalkduster</vt:lpstr>
      <vt:lpstr>Helvetica</vt:lpstr>
      <vt:lpstr>Helvetica Light</vt:lpstr>
      <vt:lpstr>Lucida Grande</vt:lpstr>
      <vt:lpstr>LucidaGrande</vt:lpstr>
      <vt:lpstr>ＭＳ Ｐゴシック</vt:lpstr>
      <vt:lpstr>Symbol</vt:lpstr>
      <vt:lpstr>Tahoma</vt:lpstr>
      <vt:lpstr>Trebuchet MS</vt:lpstr>
      <vt:lpstr>Webdings</vt:lpstr>
      <vt:lpstr>Wingdings</vt:lpstr>
      <vt:lpstr>Arial</vt:lpstr>
      <vt:lpstr>3_Office Theme</vt:lpstr>
      <vt:lpstr>5_Office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CERN</Company>
  <LinksUpToDate>false</LinksUpToDate>
  <SharedDoc>false</SharedDoc>
  <HyperlinkBase/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SUSY subconvenor meeting</dc:title>
  <dc:subject/>
  <dc:creator>Andreas Hoecker</dc:creator>
  <cp:keywords/>
  <dc:description/>
  <cp:lastModifiedBy>andreas.hoecker@cern.ch</cp:lastModifiedBy>
  <cp:revision>4662</cp:revision>
  <cp:lastPrinted>2016-09-25T19:38:53Z</cp:lastPrinted>
  <dcterms:created xsi:type="dcterms:W3CDTF">2013-03-19T21:10:26Z</dcterms:created>
  <dcterms:modified xsi:type="dcterms:W3CDTF">2016-09-26T18:15:52Z</dcterms:modified>
  <cp:category/>
</cp:coreProperties>
</file>